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4" r:id="rId3"/>
    <p:sldMasterId id="2147483667" r:id="rId4"/>
    <p:sldMasterId id="2147483670" r:id="rId5"/>
  </p:sldMasterIdLst>
  <p:notesMasterIdLst>
    <p:notesMasterId r:id="rId54"/>
  </p:notesMasterIdLst>
  <p:sldIdLst>
    <p:sldId id="257" r:id="rId6"/>
    <p:sldId id="283" r:id="rId7"/>
    <p:sldId id="284" r:id="rId8"/>
    <p:sldId id="285" r:id="rId9"/>
    <p:sldId id="326" r:id="rId10"/>
    <p:sldId id="286" r:id="rId11"/>
    <p:sldId id="287" r:id="rId12"/>
    <p:sldId id="290" r:id="rId13"/>
    <p:sldId id="310" r:id="rId14"/>
    <p:sldId id="311" r:id="rId15"/>
    <p:sldId id="312" r:id="rId16"/>
    <p:sldId id="327" r:id="rId17"/>
    <p:sldId id="288" r:id="rId18"/>
    <p:sldId id="289" r:id="rId19"/>
    <p:sldId id="328" r:id="rId20"/>
    <p:sldId id="291" r:id="rId21"/>
    <p:sldId id="293" r:id="rId22"/>
    <p:sldId id="296" r:id="rId23"/>
    <p:sldId id="334" r:id="rId24"/>
    <p:sldId id="324" r:id="rId25"/>
    <p:sldId id="325" r:id="rId26"/>
    <p:sldId id="295" r:id="rId27"/>
    <p:sldId id="329" r:id="rId28"/>
    <p:sldId id="314" r:id="rId29"/>
    <p:sldId id="315" r:id="rId30"/>
    <p:sldId id="317" r:id="rId31"/>
    <p:sldId id="316" r:id="rId32"/>
    <p:sldId id="297" r:id="rId33"/>
    <p:sldId id="318" r:id="rId34"/>
    <p:sldId id="298" r:id="rId35"/>
    <p:sldId id="300" r:id="rId36"/>
    <p:sldId id="333" r:id="rId37"/>
    <p:sldId id="302" r:id="rId38"/>
    <p:sldId id="319" r:id="rId39"/>
    <p:sldId id="330" r:id="rId40"/>
    <p:sldId id="321" r:id="rId41"/>
    <p:sldId id="299" r:id="rId42"/>
    <p:sldId id="323" r:id="rId43"/>
    <p:sldId id="320" r:id="rId44"/>
    <p:sldId id="331" r:id="rId45"/>
    <p:sldId id="303" r:id="rId46"/>
    <p:sldId id="304" r:id="rId47"/>
    <p:sldId id="332" r:id="rId48"/>
    <p:sldId id="309" r:id="rId49"/>
    <p:sldId id="294" r:id="rId50"/>
    <p:sldId id="305" r:id="rId51"/>
    <p:sldId id="306" r:id="rId52"/>
    <p:sldId id="307" r:id="rId53"/>
  </p:sldIdLst>
  <p:sldSz cx="12192000" cy="6858000"/>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01" autoAdjust="0"/>
    <p:restoredTop sz="94660"/>
  </p:normalViewPr>
  <p:slideViewPr>
    <p:cSldViewPr snapToGrid="0">
      <p:cViewPr varScale="1">
        <p:scale>
          <a:sx n="111" d="100"/>
          <a:sy n="111" d="100"/>
        </p:scale>
        <p:origin x="46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ADE73606-62AA-49B8-9C51-A5D11DE6EF5A}" type="datetimeFigureOut">
              <a:rPr lang="en-GB" smtClean="0"/>
              <a:t>29/10/2019</a:t>
            </a:fld>
            <a:endParaRPr lang="en-GB"/>
          </a:p>
        </p:txBody>
      </p:sp>
      <p:sp>
        <p:nvSpPr>
          <p:cNvPr id="4" name="Slide Image Placeholder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EBA3BABF-79D0-49A4-9F4D-6E050EF95120}" type="slidenum">
              <a:rPr lang="en-GB" smtClean="0"/>
              <a:t>‹#›</a:t>
            </a:fld>
            <a:endParaRPr lang="en-GB"/>
          </a:p>
        </p:txBody>
      </p:sp>
    </p:spTree>
    <p:extLst>
      <p:ext uri="{BB962C8B-B14F-4D97-AF65-F5344CB8AC3E}">
        <p14:creationId xmlns:p14="http://schemas.microsoft.com/office/powerpoint/2010/main" val="2712114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9D0DF0-6CE2-44CB-9056-CD2C87C59A03}"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1843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9D0DF0-6CE2-44CB-9056-CD2C87C59A03}"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2085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5754559-49AC-4084-A7C1-828ABA0951E3}" type="datetimeFigureOut">
              <a:rPr lang="en-GB" smtClean="0"/>
              <a:t>29/10/2019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1B19A6-C39B-424A-BA52-6DDD187F3835}" type="slidenum">
              <a:rPr lang="en-GB" smtClean="0"/>
              <a:t>‹#›</a:t>
            </a:fld>
            <a:endParaRPr lang="en-GB"/>
          </a:p>
        </p:txBody>
      </p:sp>
    </p:spTree>
    <p:extLst>
      <p:ext uri="{BB962C8B-B14F-4D97-AF65-F5344CB8AC3E}">
        <p14:creationId xmlns:p14="http://schemas.microsoft.com/office/powerpoint/2010/main" val="114015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5754559-49AC-4084-A7C1-828ABA0951E3}" type="datetimeFigureOut">
              <a:rPr lang="en-GB" smtClean="0"/>
              <a:t>29/10/2019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1B19A6-C39B-424A-BA52-6DDD187F3835}" type="slidenum">
              <a:rPr lang="en-GB" smtClean="0"/>
              <a:t>‹#›</a:t>
            </a:fld>
            <a:endParaRPr lang="en-GB"/>
          </a:p>
        </p:txBody>
      </p:sp>
    </p:spTree>
    <p:extLst>
      <p:ext uri="{BB962C8B-B14F-4D97-AF65-F5344CB8AC3E}">
        <p14:creationId xmlns:p14="http://schemas.microsoft.com/office/powerpoint/2010/main" val="1494008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5754559-49AC-4084-A7C1-828ABA0951E3}" type="datetimeFigureOut">
              <a:rPr lang="en-GB" smtClean="0"/>
              <a:t>29/10/2019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1B19A6-C39B-424A-BA52-6DDD187F3835}" type="slidenum">
              <a:rPr lang="en-GB" smtClean="0"/>
              <a:t>‹#›</a:t>
            </a:fld>
            <a:endParaRPr lang="en-GB"/>
          </a:p>
        </p:txBody>
      </p:sp>
    </p:spTree>
    <p:extLst>
      <p:ext uri="{BB962C8B-B14F-4D97-AF65-F5344CB8AC3E}">
        <p14:creationId xmlns:p14="http://schemas.microsoft.com/office/powerpoint/2010/main" val="26642885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ECD6CF74-FA60-4403-B885-8F55E10BE717}"/>
              </a:ext>
            </a:extLst>
          </p:cNvPr>
          <p:cNvSpPr>
            <a:spLocks noGrp="1"/>
          </p:cNvSpPr>
          <p:nvPr>
            <p:ph type="dt" sz="half" idx="10"/>
          </p:nvPr>
        </p:nvSpPr>
        <p:spPr/>
        <p:txBody>
          <a:bodyPr/>
          <a:lstStyle/>
          <a:p>
            <a:fld id="{7363633A-DD9E-4D69-9F6D-87D834815ED6}" type="datetimeFigureOut">
              <a:rPr lang="en-US" smtClean="0"/>
              <a:t>29-Oct-2019</a:t>
            </a:fld>
            <a:endParaRPr lang="en-US"/>
          </a:p>
        </p:txBody>
      </p:sp>
      <p:sp>
        <p:nvSpPr>
          <p:cNvPr id="6" name="Footer Placeholder 5">
            <a:extLst>
              <a:ext uri="{FF2B5EF4-FFF2-40B4-BE49-F238E27FC236}">
                <a16:creationId xmlns:a16="http://schemas.microsoft.com/office/drawing/2014/main" id="{AA48505A-610C-4F89-8DE7-AAFD4B6D82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EE6235-7EFA-499B-B683-193F3F5CEEFC}"/>
              </a:ext>
            </a:extLst>
          </p:cNvPr>
          <p:cNvSpPr>
            <a:spLocks noGrp="1"/>
          </p:cNvSpPr>
          <p:nvPr>
            <p:ph type="sldNum" sz="quarter" idx="12"/>
          </p:nvPr>
        </p:nvSpPr>
        <p:spPr/>
        <p:txBody>
          <a:bodyPr/>
          <a:lstStyle/>
          <a:p>
            <a:fld id="{F358F3C3-CB7E-4136-9B09-8CB9F58B8127}" type="slidenum">
              <a:rPr lang="en-US" smtClean="0"/>
              <a:t>‹#›</a:t>
            </a:fld>
            <a:endParaRPr lang="en-US"/>
          </a:p>
        </p:txBody>
      </p:sp>
    </p:spTree>
    <p:extLst>
      <p:ext uri="{BB962C8B-B14F-4D97-AF65-F5344CB8AC3E}">
        <p14:creationId xmlns:p14="http://schemas.microsoft.com/office/powerpoint/2010/main" val="1464124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6C7408B-3DD1-49A1-BA45-1FB08F95F355}"/>
              </a:ext>
            </a:extLst>
          </p:cNvPr>
          <p:cNvSpPr/>
          <p:nvPr userDrawn="1"/>
        </p:nvSpPr>
        <p:spPr>
          <a:xfrm>
            <a:off x="328031" y="6543408"/>
            <a:ext cx="3384260" cy="23083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00" b="0" i="0" u="none" strike="noStrike" kern="1200" cap="none" spc="100" normalizeH="0" baseline="0" noProof="0" dirty="0">
                <a:ln>
                  <a:noFill/>
                </a:ln>
                <a:solidFill>
                  <a:schemeClr val="bg1">
                    <a:lumMod val="50000"/>
                  </a:schemeClr>
                </a:solidFill>
                <a:effectLst/>
                <a:uLnTx/>
                <a:uFillTx/>
                <a:latin typeface="Lato" panose="020F0502020204030203" pitchFamily="34" charset="0"/>
                <a:ea typeface="+mn-ea"/>
                <a:cs typeface="+mn-cs"/>
              </a:rPr>
              <a:t>REPLACE WITH TITLE OF THE PRESENTATION</a:t>
            </a:r>
            <a:endParaRPr kumimoji="0" lang="en-US" sz="2800" b="0" i="0" u="none" strike="noStrike" kern="1200" cap="none" spc="100" normalizeH="0" baseline="0" noProof="0" dirty="0">
              <a:ln>
                <a:noFill/>
              </a:ln>
              <a:solidFill>
                <a:schemeClr val="bg1">
                  <a:lumMod val="50000"/>
                </a:schemeClr>
              </a:solidFill>
              <a:effectLst/>
              <a:uLnTx/>
              <a:uFillTx/>
              <a:latin typeface="+mn-lt"/>
              <a:ea typeface="+mn-ea"/>
              <a:cs typeface="+mn-cs"/>
            </a:endParaRPr>
          </a:p>
        </p:txBody>
      </p:sp>
    </p:spTree>
    <p:extLst>
      <p:ext uri="{BB962C8B-B14F-4D97-AF65-F5344CB8AC3E}">
        <p14:creationId xmlns:p14="http://schemas.microsoft.com/office/powerpoint/2010/main" val="4178551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ECD6CF74-FA60-4403-B885-8F55E10BE717}"/>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63633A-DD9E-4D69-9F6D-87D834815ED6}" type="datetimeFigureOut">
              <a:rPr kumimoji="0" lang="en-US" sz="1200" b="0" i="0" u="none" strike="noStrike" kern="1200" cap="none" spc="0" normalizeH="0" baseline="0" noProof="0" smtClean="0">
                <a:ln>
                  <a:noFill/>
                </a:ln>
                <a:solidFill>
                  <a:srgbClr val="16222B">
                    <a:tint val="75000"/>
                  </a:srgbClr>
                </a:solidFill>
                <a:effectLst/>
                <a:uLnTx/>
                <a:uFillTx/>
                <a:latin typeface="Lato"/>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29-Oct-2019</a:t>
            </a:fld>
            <a:endParaRPr kumimoji="0" lang="en-US" sz="1200" b="0" i="0" u="none" strike="noStrike" kern="1200" cap="none" spc="0" normalizeH="0" baseline="0" noProof="0">
              <a:ln>
                <a:noFill/>
              </a:ln>
              <a:solidFill>
                <a:srgbClr val="16222B">
                  <a:tint val="75000"/>
                </a:srgbClr>
              </a:solidFill>
              <a:effectLst/>
              <a:uLnTx/>
              <a:uFillTx/>
              <a:latin typeface="Lato"/>
              <a:ea typeface="+mn-ea"/>
              <a:cs typeface="+mn-cs"/>
            </a:endParaRPr>
          </a:p>
        </p:txBody>
      </p:sp>
      <p:sp>
        <p:nvSpPr>
          <p:cNvPr id="6" name="Footer Placeholder 5">
            <a:extLst>
              <a:ext uri="{FF2B5EF4-FFF2-40B4-BE49-F238E27FC236}">
                <a16:creationId xmlns:a16="http://schemas.microsoft.com/office/drawing/2014/main" id="{AA48505A-610C-4F89-8DE7-AAFD4B6D82D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16222B">
                  <a:tint val="75000"/>
                </a:srgbClr>
              </a:solidFill>
              <a:effectLst/>
              <a:uLnTx/>
              <a:uFillTx/>
              <a:latin typeface="Lato"/>
              <a:ea typeface="+mn-ea"/>
              <a:cs typeface="+mn-cs"/>
            </a:endParaRPr>
          </a:p>
        </p:txBody>
      </p:sp>
      <p:sp>
        <p:nvSpPr>
          <p:cNvPr id="7" name="Slide Number Placeholder 6">
            <a:extLst>
              <a:ext uri="{FF2B5EF4-FFF2-40B4-BE49-F238E27FC236}">
                <a16:creationId xmlns:a16="http://schemas.microsoft.com/office/drawing/2014/main" id="{ACEE6235-7EFA-499B-B683-193F3F5CEEF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58F3C3-CB7E-4136-9B09-8CB9F58B8127}" type="slidenum">
              <a:rPr kumimoji="0" lang="en-US" sz="1200" b="0" i="0" u="none" strike="noStrike" kern="1200" cap="none" spc="0" normalizeH="0" baseline="0" noProof="0" smtClean="0">
                <a:ln>
                  <a:noFill/>
                </a:ln>
                <a:solidFill>
                  <a:srgbClr val="16222B">
                    <a:tint val="75000"/>
                  </a:srgbClr>
                </a:solidFill>
                <a:effectLst/>
                <a:uLnTx/>
                <a:uFillTx/>
                <a:latin typeface="Lat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srgbClr val="16222B">
                  <a:tint val="75000"/>
                </a:srgbClr>
              </a:solidFill>
              <a:effectLst/>
              <a:uLnTx/>
              <a:uFillTx/>
              <a:latin typeface="Lato"/>
              <a:ea typeface="+mn-ea"/>
              <a:cs typeface="+mn-cs"/>
            </a:endParaRPr>
          </a:p>
        </p:txBody>
      </p:sp>
    </p:spTree>
    <p:extLst>
      <p:ext uri="{BB962C8B-B14F-4D97-AF65-F5344CB8AC3E}">
        <p14:creationId xmlns:p14="http://schemas.microsoft.com/office/powerpoint/2010/main" val="85963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1407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ECD6CF74-FA60-4403-B885-8F55E10BE717}"/>
              </a:ext>
            </a:extLst>
          </p:cNvPr>
          <p:cNvSpPr>
            <a:spLocks noGrp="1"/>
          </p:cNvSpPr>
          <p:nvPr>
            <p:ph type="dt" sz="half" idx="10"/>
          </p:nvPr>
        </p:nvSpPr>
        <p:spPr/>
        <p:txBody>
          <a:bodyPr/>
          <a:lstStyle/>
          <a:p>
            <a:fld id="{7363633A-DD9E-4D69-9F6D-87D834815ED6}" type="datetimeFigureOut">
              <a:rPr lang="en-US" smtClean="0"/>
              <a:t>29-Oct-2019</a:t>
            </a:fld>
            <a:endParaRPr lang="en-US"/>
          </a:p>
        </p:txBody>
      </p:sp>
      <p:sp>
        <p:nvSpPr>
          <p:cNvPr id="6" name="Footer Placeholder 5">
            <a:extLst>
              <a:ext uri="{FF2B5EF4-FFF2-40B4-BE49-F238E27FC236}">
                <a16:creationId xmlns:a16="http://schemas.microsoft.com/office/drawing/2014/main" id="{AA48505A-610C-4F89-8DE7-AAFD4B6D82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EE6235-7EFA-499B-B683-193F3F5CEEFC}"/>
              </a:ext>
            </a:extLst>
          </p:cNvPr>
          <p:cNvSpPr>
            <a:spLocks noGrp="1"/>
          </p:cNvSpPr>
          <p:nvPr>
            <p:ph type="sldNum" sz="quarter" idx="12"/>
          </p:nvPr>
        </p:nvSpPr>
        <p:spPr/>
        <p:txBody>
          <a:bodyPr/>
          <a:lstStyle/>
          <a:p>
            <a:fld id="{F358F3C3-CB7E-4136-9B09-8CB9F58B8127}" type="slidenum">
              <a:rPr lang="en-US" smtClean="0"/>
              <a:t>‹#›</a:t>
            </a:fld>
            <a:endParaRPr lang="en-US"/>
          </a:p>
        </p:txBody>
      </p:sp>
    </p:spTree>
    <p:extLst>
      <p:ext uri="{BB962C8B-B14F-4D97-AF65-F5344CB8AC3E}">
        <p14:creationId xmlns:p14="http://schemas.microsoft.com/office/powerpoint/2010/main" val="11671553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9E38933C-BFBD-4701-8593-063B40E1F409}"/>
              </a:ext>
            </a:extLst>
          </p:cNvPr>
          <p:cNvCxnSpPr>
            <a:stCxn id="8" idx="1"/>
          </p:cNvCxnSpPr>
          <p:nvPr userDrawn="1"/>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5B3F794-9BD9-49A2-9130-04DDD229C965}"/>
              </a:ext>
            </a:extLst>
          </p:cNvPr>
          <p:cNvCxnSpPr/>
          <p:nvPr userDrawn="1"/>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19067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ECD6CF74-FA60-4403-B885-8F55E10BE717}"/>
              </a:ext>
            </a:extLst>
          </p:cNvPr>
          <p:cNvSpPr>
            <a:spLocks noGrp="1"/>
          </p:cNvSpPr>
          <p:nvPr>
            <p:ph type="dt" sz="half" idx="10"/>
          </p:nvPr>
        </p:nvSpPr>
        <p:spPr/>
        <p:txBody>
          <a:bodyPr/>
          <a:lstStyle/>
          <a:p>
            <a:fld id="{7C4B0E28-DC43-4633-8D6F-309445DB53C9}" type="datetime1">
              <a:rPr lang="en-US" smtClean="0"/>
              <a:t>29-Oct-2019</a:t>
            </a:fld>
            <a:endParaRPr lang="en-US"/>
          </a:p>
        </p:txBody>
      </p:sp>
      <p:sp>
        <p:nvSpPr>
          <p:cNvPr id="6" name="Footer Placeholder 5">
            <a:extLst>
              <a:ext uri="{FF2B5EF4-FFF2-40B4-BE49-F238E27FC236}">
                <a16:creationId xmlns:a16="http://schemas.microsoft.com/office/drawing/2014/main" id="{AA48505A-610C-4F89-8DE7-AAFD4B6D82D4}"/>
              </a:ext>
            </a:extLst>
          </p:cNvPr>
          <p:cNvSpPr>
            <a:spLocks noGrp="1"/>
          </p:cNvSpPr>
          <p:nvPr>
            <p:ph type="ftr" sz="quarter" idx="11"/>
          </p:nvPr>
        </p:nvSpPr>
        <p:spPr/>
        <p:txBody>
          <a:bodyPr/>
          <a:lstStyle/>
          <a:p>
            <a:r>
              <a:rPr lang="en-US" smtClean="0"/>
              <a:t>TACTICS FOR SYSTEMS CHANGE</a:t>
            </a:r>
            <a:endParaRPr lang="en-US"/>
          </a:p>
        </p:txBody>
      </p:sp>
      <p:sp>
        <p:nvSpPr>
          <p:cNvPr id="7" name="Slide Number Placeholder 6">
            <a:extLst>
              <a:ext uri="{FF2B5EF4-FFF2-40B4-BE49-F238E27FC236}">
                <a16:creationId xmlns:a16="http://schemas.microsoft.com/office/drawing/2014/main" id="{ACEE6235-7EFA-499B-B683-193F3F5CEEFC}"/>
              </a:ext>
            </a:extLst>
          </p:cNvPr>
          <p:cNvSpPr>
            <a:spLocks noGrp="1"/>
          </p:cNvSpPr>
          <p:nvPr>
            <p:ph type="sldNum" sz="quarter" idx="12"/>
          </p:nvPr>
        </p:nvSpPr>
        <p:spPr/>
        <p:txBody>
          <a:bodyPr/>
          <a:lstStyle/>
          <a:p>
            <a:fld id="{F358F3C3-CB7E-4136-9B09-8CB9F58B8127}" type="slidenum">
              <a:rPr lang="en-US" smtClean="0"/>
              <a:t>‹#›</a:t>
            </a:fld>
            <a:endParaRPr lang="en-US"/>
          </a:p>
        </p:txBody>
      </p:sp>
    </p:spTree>
    <p:extLst>
      <p:ext uri="{BB962C8B-B14F-4D97-AF65-F5344CB8AC3E}">
        <p14:creationId xmlns:p14="http://schemas.microsoft.com/office/powerpoint/2010/main" val="1566436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9E38933C-BFBD-4701-8593-063B40E1F409}"/>
              </a:ext>
            </a:extLst>
          </p:cNvPr>
          <p:cNvCxnSpPr>
            <a:stCxn id="8" idx="1"/>
          </p:cNvCxnSpPr>
          <p:nvPr userDrawn="1"/>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5B3F794-9BD9-49A2-9130-04DDD229C965}"/>
              </a:ext>
            </a:extLst>
          </p:cNvPr>
          <p:cNvCxnSpPr/>
          <p:nvPr userDrawn="1"/>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5700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5754559-49AC-4084-A7C1-828ABA0951E3}" type="datetimeFigureOut">
              <a:rPr lang="en-GB" smtClean="0"/>
              <a:t>29/10/2019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1B19A6-C39B-424A-BA52-6DDD187F3835}" type="slidenum">
              <a:rPr lang="en-GB" smtClean="0"/>
              <a:t>‹#›</a:t>
            </a:fld>
            <a:endParaRPr lang="en-GB"/>
          </a:p>
        </p:txBody>
      </p:sp>
    </p:spTree>
    <p:extLst>
      <p:ext uri="{BB962C8B-B14F-4D97-AF65-F5344CB8AC3E}">
        <p14:creationId xmlns:p14="http://schemas.microsoft.com/office/powerpoint/2010/main" val="18977303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00350D2-1DD5-974F-836F-C40CB45F3491}" type="datetimeFigureOut">
              <a:rPr lang="en-US" smtClean="0">
                <a:solidFill>
                  <a:prstClr val="black">
                    <a:tint val="75000"/>
                  </a:prstClr>
                </a:solidFill>
              </a:rPr>
              <a:pPr/>
              <a:t>29-Oct-2019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0BF4C1D-436A-1C4F-8DAE-E7244D80968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110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FD2468-38D6-D041-B372-F742C4B92D2F}" type="datetimeFigureOut">
              <a:rPr lang="en-US" smtClean="0"/>
              <a:t>29-Oct-2019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CF7A88-4DBC-B140-B313-BD8D14C6FB9E}" type="slidenum">
              <a:rPr lang="en-US" smtClean="0"/>
              <a:t>‹#›</a:t>
            </a:fld>
            <a:endParaRPr lang="en-US"/>
          </a:p>
        </p:txBody>
      </p:sp>
    </p:spTree>
    <p:extLst>
      <p:ext uri="{BB962C8B-B14F-4D97-AF65-F5344CB8AC3E}">
        <p14:creationId xmlns:p14="http://schemas.microsoft.com/office/powerpoint/2010/main" val="38054421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0350D2-1DD5-974F-836F-C40CB45F3491}" type="datetimeFigureOut">
              <a:rPr lang="en-US" smtClean="0"/>
              <a:t>29-Oct-2019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BF4C1D-436A-1C4F-8DAE-E7244D80968C}" type="slidenum">
              <a:rPr lang="en-US" smtClean="0"/>
              <a:t>‹#›</a:t>
            </a:fld>
            <a:endParaRPr lang="en-US"/>
          </a:p>
        </p:txBody>
      </p:sp>
    </p:spTree>
    <p:extLst>
      <p:ext uri="{BB962C8B-B14F-4D97-AF65-F5344CB8AC3E}">
        <p14:creationId xmlns:p14="http://schemas.microsoft.com/office/powerpoint/2010/main" val="50641982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38134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5754559-49AC-4084-A7C1-828ABA0951E3}" type="datetimeFigureOut">
              <a:rPr lang="en-GB" smtClean="0"/>
              <a:t>29/10/2019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1B19A6-C39B-424A-BA52-6DDD187F3835}" type="slidenum">
              <a:rPr lang="en-GB" smtClean="0"/>
              <a:t>‹#›</a:t>
            </a:fld>
            <a:endParaRPr lang="en-GB"/>
          </a:p>
        </p:txBody>
      </p:sp>
    </p:spTree>
    <p:extLst>
      <p:ext uri="{BB962C8B-B14F-4D97-AF65-F5344CB8AC3E}">
        <p14:creationId xmlns:p14="http://schemas.microsoft.com/office/powerpoint/2010/main" val="1989906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5754559-49AC-4084-A7C1-828ABA0951E3}" type="datetimeFigureOut">
              <a:rPr lang="en-GB" smtClean="0"/>
              <a:t>29/10/2019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1B19A6-C39B-424A-BA52-6DDD187F3835}" type="slidenum">
              <a:rPr lang="en-GB" smtClean="0"/>
              <a:t>‹#›</a:t>
            </a:fld>
            <a:endParaRPr lang="en-GB"/>
          </a:p>
        </p:txBody>
      </p:sp>
    </p:spTree>
    <p:extLst>
      <p:ext uri="{BB962C8B-B14F-4D97-AF65-F5344CB8AC3E}">
        <p14:creationId xmlns:p14="http://schemas.microsoft.com/office/powerpoint/2010/main" val="217743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5754559-49AC-4084-A7C1-828ABA0951E3}" type="datetimeFigureOut">
              <a:rPr lang="en-GB" smtClean="0"/>
              <a:t>29/10/2019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81B19A6-C39B-424A-BA52-6DDD187F3835}" type="slidenum">
              <a:rPr lang="en-GB" smtClean="0"/>
              <a:t>‹#›</a:t>
            </a:fld>
            <a:endParaRPr lang="en-GB"/>
          </a:p>
        </p:txBody>
      </p:sp>
    </p:spTree>
    <p:extLst>
      <p:ext uri="{BB962C8B-B14F-4D97-AF65-F5344CB8AC3E}">
        <p14:creationId xmlns:p14="http://schemas.microsoft.com/office/powerpoint/2010/main" val="370212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5754559-49AC-4084-A7C1-828ABA0951E3}" type="datetimeFigureOut">
              <a:rPr lang="en-GB" smtClean="0"/>
              <a:t>29/10/2019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81B19A6-C39B-424A-BA52-6DDD187F3835}" type="slidenum">
              <a:rPr lang="en-GB" smtClean="0"/>
              <a:t>‹#›</a:t>
            </a:fld>
            <a:endParaRPr lang="en-GB"/>
          </a:p>
        </p:txBody>
      </p:sp>
    </p:spTree>
    <p:extLst>
      <p:ext uri="{BB962C8B-B14F-4D97-AF65-F5344CB8AC3E}">
        <p14:creationId xmlns:p14="http://schemas.microsoft.com/office/powerpoint/2010/main" val="4066968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754559-49AC-4084-A7C1-828ABA0951E3}" type="datetimeFigureOut">
              <a:rPr lang="en-GB" smtClean="0"/>
              <a:t>29/10/2019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81B19A6-C39B-424A-BA52-6DDD187F3835}" type="slidenum">
              <a:rPr lang="en-GB" smtClean="0"/>
              <a:t>‹#›</a:t>
            </a:fld>
            <a:endParaRPr lang="en-GB"/>
          </a:p>
        </p:txBody>
      </p:sp>
    </p:spTree>
    <p:extLst>
      <p:ext uri="{BB962C8B-B14F-4D97-AF65-F5344CB8AC3E}">
        <p14:creationId xmlns:p14="http://schemas.microsoft.com/office/powerpoint/2010/main" val="2350992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5754559-49AC-4084-A7C1-828ABA0951E3}" type="datetimeFigureOut">
              <a:rPr lang="en-GB" smtClean="0"/>
              <a:t>29/10/2019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1B19A6-C39B-424A-BA52-6DDD187F3835}" type="slidenum">
              <a:rPr lang="en-GB" smtClean="0"/>
              <a:t>‹#›</a:t>
            </a:fld>
            <a:endParaRPr lang="en-GB"/>
          </a:p>
        </p:txBody>
      </p:sp>
    </p:spTree>
    <p:extLst>
      <p:ext uri="{BB962C8B-B14F-4D97-AF65-F5344CB8AC3E}">
        <p14:creationId xmlns:p14="http://schemas.microsoft.com/office/powerpoint/2010/main" val="717824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5754559-49AC-4084-A7C1-828ABA0951E3}" type="datetimeFigureOut">
              <a:rPr lang="en-GB" smtClean="0"/>
              <a:t>29/10/2019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1B19A6-C39B-424A-BA52-6DDD187F3835}" type="slidenum">
              <a:rPr lang="en-GB" smtClean="0"/>
              <a:t>‹#›</a:t>
            </a:fld>
            <a:endParaRPr lang="en-GB"/>
          </a:p>
        </p:txBody>
      </p:sp>
    </p:spTree>
    <p:extLst>
      <p:ext uri="{BB962C8B-B14F-4D97-AF65-F5344CB8AC3E}">
        <p14:creationId xmlns:p14="http://schemas.microsoft.com/office/powerpoint/2010/main" val="2780826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theme" Target="../theme/theme5.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754559-49AC-4084-A7C1-828ABA0951E3}" type="datetimeFigureOut">
              <a:rPr lang="en-GB" smtClean="0"/>
              <a:t>29/10/2019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1B19A6-C39B-424A-BA52-6DDD187F3835}" type="slidenum">
              <a:rPr lang="en-GB" smtClean="0"/>
              <a:t>‹#›</a:t>
            </a:fld>
            <a:endParaRPr lang="en-GB"/>
          </a:p>
        </p:txBody>
      </p:sp>
    </p:spTree>
    <p:extLst>
      <p:ext uri="{BB962C8B-B14F-4D97-AF65-F5344CB8AC3E}">
        <p14:creationId xmlns:p14="http://schemas.microsoft.com/office/powerpoint/2010/main" val="28902841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88240C-8A26-4776-8F98-8BE9FFE608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5B9035-462D-4B3D-A7B3-C3D46D8757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DF8769-681F-4C39-9878-EB9715D653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63633A-DD9E-4D69-9F6D-87D834815ED6}" type="datetimeFigureOut">
              <a:rPr lang="en-US" smtClean="0"/>
              <a:t>29-Oct-2019</a:t>
            </a:fld>
            <a:endParaRPr lang="en-US"/>
          </a:p>
        </p:txBody>
      </p:sp>
      <p:sp>
        <p:nvSpPr>
          <p:cNvPr id="5" name="Footer Placeholder 4">
            <a:extLst>
              <a:ext uri="{FF2B5EF4-FFF2-40B4-BE49-F238E27FC236}">
                <a16:creationId xmlns:a16="http://schemas.microsoft.com/office/drawing/2014/main" id="{96B51EF3-597A-43CF-8CFC-A298A8617E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8CF1642-6D1F-497C-AC35-61B3EDD2D2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58F3C3-CB7E-4136-9B09-8CB9F58B8127}" type="slidenum">
              <a:rPr lang="en-US" smtClean="0"/>
              <a:t>‹#›</a:t>
            </a:fld>
            <a:endParaRPr lang="en-US"/>
          </a:p>
        </p:txBody>
      </p:sp>
    </p:spTree>
    <p:extLst>
      <p:ext uri="{BB962C8B-B14F-4D97-AF65-F5344CB8AC3E}">
        <p14:creationId xmlns:p14="http://schemas.microsoft.com/office/powerpoint/2010/main" val="2198957007"/>
      </p:ext>
    </p:extLst>
  </p:cSld>
  <p:clrMap bg1="lt1" tx1="dk1" bg2="lt2" tx2="dk2" accent1="accent1" accent2="accent2" accent3="accent3" accent4="accent4" accent5="accent5" accent6="accent6" hlink="hlink" folHlink="folHlink"/>
  <p:sldLayoutIdLst>
    <p:sldLayoutId id="2147483662" r:id="rId1"/>
    <p:sldLayoutId id="214748366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88240C-8A26-4776-8F98-8BE9FFE608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5B9035-462D-4B3D-A7B3-C3D46D8757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DF8769-681F-4C39-9878-EB9715D653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7363633A-DD9E-4D69-9F6D-87D834815ED6}" type="datetimeFigureOut">
              <a:rPr kumimoji="0" lang="en-US" sz="1200" b="0" i="0" u="none" strike="noStrike" kern="1200" cap="none" spc="0" normalizeH="0" baseline="0" noProof="0" smtClean="0">
                <a:ln>
                  <a:noFill/>
                </a:ln>
                <a:solidFill>
                  <a:srgbClr val="16222B">
                    <a:tint val="75000"/>
                  </a:srgbClr>
                </a:solidFill>
                <a:effectLst/>
                <a:uLnTx/>
                <a:uFillTx/>
                <a:latin typeface="Lato"/>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29-Oct-2019</a:t>
            </a:fld>
            <a:endParaRPr kumimoji="0" lang="en-US" sz="1200" b="0" i="0" u="none" strike="noStrike" kern="1200" cap="none" spc="0" normalizeH="0" baseline="0" noProof="0">
              <a:ln>
                <a:noFill/>
              </a:ln>
              <a:solidFill>
                <a:srgbClr val="16222B">
                  <a:tint val="75000"/>
                </a:srgbClr>
              </a:solidFill>
              <a:effectLst/>
              <a:uLnTx/>
              <a:uFillTx/>
              <a:latin typeface="Lato"/>
              <a:ea typeface="+mn-ea"/>
              <a:cs typeface="+mn-cs"/>
            </a:endParaRPr>
          </a:p>
        </p:txBody>
      </p:sp>
      <p:sp>
        <p:nvSpPr>
          <p:cNvPr id="5" name="Footer Placeholder 4">
            <a:extLst>
              <a:ext uri="{FF2B5EF4-FFF2-40B4-BE49-F238E27FC236}">
                <a16:creationId xmlns:a16="http://schemas.microsoft.com/office/drawing/2014/main" id="{96B51EF3-597A-43CF-8CFC-A298A8617E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16222B">
                  <a:tint val="75000"/>
                </a:srgbClr>
              </a:solidFill>
              <a:effectLst/>
              <a:uLnTx/>
              <a:uFillTx/>
              <a:latin typeface="Lato"/>
              <a:ea typeface="+mn-ea"/>
              <a:cs typeface="+mn-cs"/>
            </a:endParaRPr>
          </a:p>
        </p:txBody>
      </p:sp>
      <p:sp>
        <p:nvSpPr>
          <p:cNvPr id="6" name="Slide Number Placeholder 5">
            <a:extLst>
              <a:ext uri="{FF2B5EF4-FFF2-40B4-BE49-F238E27FC236}">
                <a16:creationId xmlns:a16="http://schemas.microsoft.com/office/drawing/2014/main" id="{F8CF1642-6D1F-497C-AC35-61B3EDD2D2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358F3C3-CB7E-4136-9B09-8CB9F58B8127}" type="slidenum">
              <a:rPr kumimoji="0" lang="en-US" sz="1200" b="0" i="0" u="none" strike="noStrike" kern="1200" cap="none" spc="0" normalizeH="0" baseline="0" noProof="0" smtClean="0">
                <a:ln>
                  <a:noFill/>
                </a:ln>
                <a:solidFill>
                  <a:srgbClr val="16222B">
                    <a:tint val="75000"/>
                  </a:srgbClr>
                </a:solidFill>
                <a:effectLst/>
                <a:uLnTx/>
                <a:uFillTx/>
                <a:latin typeface="Lat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srgbClr val="16222B">
                  <a:tint val="75000"/>
                </a:srgbClr>
              </a:solidFill>
              <a:effectLst/>
              <a:uLnTx/>
              <a:uFillTx/>
              <a:latin typeface="Lato"/>
              <a:ea typeface="+mn-ea"/>
              <a:cs typeface="+mn-cs"/>
            </a:endParaRPr>
          </a:p>
        </p:txBody>
      </p:sp>
    </p:spTree>
    <p:extLst>
      <p:ext uri="{BB962C8B-B14F-4D97-AF65-F5344CB8AC3E}">
        <p14:creationId xmlns:p14="http://schemas.microsoft.com/office/powerpoint/2010/main" val="3979459364"/>
      </p:ext>
    </p:extLst>
  </p:cSld>
  <p:clrMap bg1="lt1" tx1="dk1" bg2="lt2" tx2="dk2" accent1="accent1" accent2="accent2" accent3="accent3" accent4="accent4" accent5="accent5" accent6="accent6" hlink="hlink" folHlink="folHlink"/>
  <p:sldLayoutIdLst>
    <p:sldLayoutId id="2147483665" r:id="rId1"/>
    <p:sldLayoutId id="2147483666"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88240C-8A26-4776-8F98-8BE9FFE608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5B9035-462D-4B3D-A7B3-C3D46D8757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DF8769-681F-4C39-9878-EB9715D653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63633A-DD9E-4D69-9F6D-87D834815ED6}" type="datetimeFigureOut">
              <a:rPr lang="en-US" smtClean="0"/>
              <a:t>29-Oct-2019</a:t>
            </a:fld>
            <a:endParaRPr lang="en-US"/>
          </a:p>
        </p:txBody>
      </p:sp>
      <p:sp>
        <p:nvSpPr>
          <p:cNvPr id="5" name="Footer Placeholder 4">
            <a:extLst>
              <a:ext uri="{FF2B5EF4-FFF2-40B4-BE49-F238E27FC236}">
                <a16:creationId xmlns:a16="http://schemas.microsoft.com/office/drawing/2014/main" id="{96B51EF3-597A-43CF-8CFC-A298A8617E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8CF1642-6D1F-497C-AC35-61B3EDD2D2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58F3C3-CB7E-4136-9B09-8CB9F58B8127}" type="slidenum">
              <a:rPr lang="en-US" smtClean="0"/>
              <a:t>‹#›</a:t>
            </a:fld>
            <a:endParaRPr lang="en-US"/>
          </a:p>
        </p:txBody>
      </p:sp>
    </p:spTree>
    <p:extLst>
      <p:ext uri="{BB962C8B-B14F-4D97-AF65-F5344CB8AC3E}">
        <p14:creationId xmlns:p14="http://schemas.microsoft.com/office/powerpoint/2010/main" val="3285776049"/>
      </p:ext>
    </p:extLst>
  </p:cSld>
  <p:clrMap bg1="lt1" tx1="dk1" bg2="lt2" tx2="dk2" accent1="accent1" accent2="accent2" accent3="accent3" accent4="accent4" accent5="accent5" accent6="accent6" hlink="hlink" folHlink="folHlink"/>
  <p:sldLayoutIdLst>
    <p:sldLayoutId id="2147483668" r:id="rId1"/>
    <p:sldLayoutId id="214748366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88240C-8A26-4776-8F98-8BE9FFE608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5B9035-462D-4B3D-A7B3-C3D46D8757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DF8769-681F-4C39-9878-EB9715D653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16BC73-C0D6-470E-A0F3-BF789218D449}" type="datetime1">
              <a:rPr lang="en-US" smtClean="0"/>
              <a:t>29-Oct-2019</a:t>
            </a:fld>
            <a:endParaRPr lang="en-US"/>
          </a:p>
        </p:txBody>
      </p:sp>
      <p:sp>
        <p:nvSpPr>
          <p:cNvPr id="5" name="Footer Placeholder 4">
            <a:extLst>
              <a:ext uri="{FF2B5EF4-FFF2-40B4-BE49-F238E27FC236}">
                <a16:creationId xmlns:a16="http://schemas.microsoft.com/office/drawing/2014/main" id="{96B51EF3-597A-43CF-8CFC-A298A8617E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TACTICS FOR SYSTEMS CHANGE</a:t>
            </a:r>
            <a:endParaRPr lang="en-US"/>
          </a:p>
        </p:txBody>
      </p:sp>
      <p:sp>
        <p:nvSpPr>
          <p:cNvPr id="6" name="Slide Number Placeholder 5">
            <a:extLst>
              <a:ext uri="{FF2B5EF4-FFF2-40B4-BE49-F238E27FC236}">
                <a16:creationId xmlns:a16="http://schemas.microsoft.com/office/drawing/2014/main" id="{F8CF1642-6D1F-497C-AC35-61B3EDD2D2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58F3C3-CB7E-4136-9B09-8CB9F58B8127}" type="slidenum">
              <a:rPr lang="en-US" smtClean="0"/>
              <a:t>‹#›</a:t>
            </a:fld>
            <a:endParaRPr lang="en-US"/>
          </a:p>
        </p:txBody>
      </p:sp>
    </p:spTree>
    <p:extLst>
      <p:ext uri="{BB962C8B-B14F-4D97-AF65-F5344CB8AC3E}">
        <p14:creationId xmlns:p14="http://schemas.microsoft.com/office/powerpoint/2010/main" val="193061605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9.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gnova.enap.gov.br/sobre/quem-somos" TargetMode="Externa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hyperlink" Target="https://oecd-opsi.org/innovation-is-a-many-splendoured-thing/" TargetMode="External"/><Relationship Id="rId2" Type="http://schemas.openxmlformats.org/officeDocument/2006/relationships/image" Target="../media/image11.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inova.gov.br/quem-somos/" TargetMode="Externa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hyperlink" Target="https://www.oecd-opsi.org/projects/country-studies/#Brazil"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Rectangle 5">
            <a:extLst>
              <a:ext uri="{FF2B5EF4-FFF2-40B4-BE49-F238E27FC236}">
                <a16:creationId xmlns:a16="http://schemas.microsoft.com/office/drawing/2014/main" id="{50E9558D-2917-413D-AD93-8FD519EA2281}"/>
              </a:ext>
            </a:extLst>
          </p:cNvPr>
          <p:cNvSpPr/>
          <p:nvPr/>
        </p:nvSpPr>
        <p:spPr>
          <a:xfrm>
            <a:off x="0" y="3799680"/>
            <a:ext cx="10001250" cy="20625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The Innovation System of the Public Service of Brazil</a:t>
            </a:r>
            <a:endParaRPr lang="en-GB" dirty="0"/>
          </a:p>
          <a:p>
            <a:r>
              <a:rPr lang="en-GB" b="1" dirty="0"/>
              <a:t>An exploration of its past, present and future journey</a:t>
            </a:r>
            <a:endParaRPr lang="en-GB" dirty="0"/>
          </a:p>
        </p:txBody>
      </p:sp>
      <p:pic>
        <p:nvPicPr>
          <p:cNvPr id="1026" name="Picture 2" descr="http://www.compareyourincome.org/img/oecd_logo.png">
            <a:extLst>
              <a:ext uri="{FF2B5EF4-FFF2-40B4-BE49-F238E27FC236}">
                <a16:creationId xmlns:a16="http://schemas.microsoft.com/office/drawing/2014/main" id="{A1D6DD67-20D2-41AE-934F-952AB47864E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79135" y="5440866"/>
            <a:ext cx="1034529" cy="3192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36D4A7A-2E1B-4C89-9A70-E2B3D43ADEB7}"/>
              </a:ext>
            </a:extLst>
          </p:cNvPr>
          <p:cNvSpPr txBox="1"/>
          <p:nvPr/>
        </p:nvSpPr>
        <p:spPr>
          <a:xfrm>
            <a:off x="10040449" y="6581001"/>
            <a:ext cx="2151551" cy="253916"/>
          </a:xfrm>
          <a:prstGeom prst="rect">
            <a:avLst/>
          </a:prstGeom>
          <a:noFill/>
        </p:spPr>
        <p:txBody>
          <a:bodyPr wrap="none" rtlCol="0">
            <a:spAutoFit/>
          </a:bodyPr>
          <a:lstStyle/>
          <a:p>
            <a:r>
              <a:rPr lang="en-US" sz="1050" spc="100" dirty="0">
                <a:solidFill>
                  <a:schemeClr val="bg1"/>
                </a:solidFill>
                <a:latin typeface="Lato" panose="020F0502020204030203" pitchFamily="34" charset="0"/>
              </a:rPr>
              <a:t>© 2017. All rights reserved.</a:t>
            </a:r>
          </a:p>
        </p:txBody>
      </p:sp>
      <p:grpSp>
        <p:nvGrpSpPr>
          <p:cNvPr id="5" name="Group 4"/>
          <p:cNvGrpSpPr/>
          <p:nvPr/>
        </p:nvGrpSpPr>
        <p:grpSpPr>
          <a:xfrm>
            <a:off x="2987555" y="1583765"/>
            <a:ext cx="6632582" cy="2084111"/>
            <a:chOff x="-47821" y="1388981"/>
            <a:chExt cx="4530275" cy="2084111"/>
          </a:xfrm>
        </p:grpSpPr>
        <p:sp>
          <p:nvSpPr>
            <p:cNvPr id="4" name="Rectangle 3"/>
            <p:cNvSpPr/>
            <p:nvPr/>
          </p:nvSpPr>
          <p:spPr>
            <a:xfrm>
              <a:off x="7846" y="1388981"/>
              <a:ext cx="4474608" cy="2040019"/>
            </a:xfrm>
            <a:prstGeom prst="rect">
              <a:avLst/>
            </a:prstGeom>
            <a:solidFill>
              <a:srgbClr val="BE92BE">
                <a:alpha val="83922"/>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7821" y="1564877"/>
              <a:ext cx="4530275" cy="1908215"/>
            </a:xfrm>
            <a:prstGeom prst="rect">
              <a:avLst/>
            </a:prstGeom>
            <a:noFill/>
          </p:spPr>
          <p:txBody>
            <a:bodyPr wrap="square" rtlCol="0">
              <a:spAutoFit/>
            </a:bodyPr>
            <a:lstStyle/>
            <a:p>
              <a:pPr algn="ctr"/>
              <a:r>
                <a:rPr lang="en-GB" sz="2800" b="1" dirty="0">
                  <a:solidFill>
                    <a:schemeClr val="bg1"/>
                  </a:solidFill>
                </a:rPr>
                <a:t>The Innovation System of the Public </a:t>
              </a:r>
              <a:endParaRPr lang="en-GB" sz="2800" b="1" dirty="0" smtClean="0">
                <a:solidFill>
                  <a:schemeClr val="bg1"/>
                </a:solidFill>
              </a:endParaRPr>
            </a:p>
            <a:p>
              <a:pPr algn="ctr"/>
              <a:r>
                <a:rPr lang="en-GB" sz="2800" b="1" dirty="0" smtClean="0">
                  <a:solidFill>
                    <a:schemeClr val="bg1"/>
                  </a:solidFill>
                </a:rPr>
                <a:t>Service </a:t>
              </a:r>
              <a:r>
                <a:rPr lang="en-GB" sz="2800" b="1" dirty="0">
                  <a:solidFill>
                    <a:schemeClr val="bg1"/>
                  </a:solidFill>
                </a:rPr>
                <a:t>of </a:t>
              </a:r>
              <a:r>
                <a:rPr lang="en-GB" sz="2800" b="1" dirty="0" smtClean="0">
                  <a:solidFill>
                    <a:schemeClr val="bg1"/>
                  </a:solidFill>
                </a:rPr>
                <a:t>Brazil</a:t>
              </a:r>
            </a:p>
            <a:p>
              <a:pPr algn="ctr"/>
              <a:endParaRPr lang="en-GB" sz="2800" dirty="0">
                <a:solidFill>
                  <a:schemeClr val="bg1"/>
                </a:solidFill>
              </a:endParaRPr>
            </a:p>
            <a:p>
              <a:pPr algn="ctr"/>
              <a:r>
                <a:rPr lang="en-GB" sz="1600" b="1" dirty="0">
                  <a:solidFill>
                    <a:schemeClr val="bg1"/>
                  </a:solidFill>
                </a:rPr>
                <a:t>An exploration of its past, present and future journey</a:t>
              </a:r>
              <a:endParaRPr lang="en-GB" sz="1600" dirty="0">
                <a:solidFill>
                  <a:schemeClr val="bg1"/>
                </a:solidFill>
              </a:endParaRPr>
            </a:p>
            <a:p>
              <a:endParaRPr lang="en-GB" dirty="0"/>
            </a:p>
          </p:txBody>
        </p:sp>
      </p:grpSp>
      <p:sp>
        <p:nvSpPr>
          <p:cNvPr id="10" name="Rectangle 9"/>
          <p:cNvSpPr/>
          <p:nvPr/>
        </p:nvSpPr>
        <p:spPr>
          <a:xfrm>
            <a:off x="61321" y="3950209"/>
            <a:ext cx="9558816" cy="1477328"/>
          </a:xfrm>
          <a:prstGeom prst="rect">
            <a:avLst/>
          </a:prstGeom>
        </p:spPr>
        <p:txBody>
          <a:bodyPr wrap="square">
            <a:spAutoFit/>
          </a:bodyPr>
          <a:lstStyle/>
          <a:p>
            <a:r>
              <a:rPr lang="en-GB" b="1" dirty="0" smtClean="0">
                <a:solidFill>
                  <a:srgbClr val="939392"/>
                </a:solidFill>
                <a:ea typeface="Calibri" panose="020F0502020204030204" pitchFamily="34" charset="0"/>
              </a:rPr>
              <a:t>BRIEFING DECK</a:t>
            </a:r>
          </a:p>
          <a:p>
            <a:endParaRPr lang="en-GB" dirty="0" smtClean="0">
              <a:solidFill>
                <a:srgbClr val="939392"/>
              </a:solidFill>
              <a:ea typeface="Calibri" panose="020F0502020204030204" pitchFamily="34" charset="0"/>
            </a:endParaRPr>
          </a:p>
          <a:p>
            <a:r>
              <a:rPr lang="en-GB" dirty="0" smtClean="0">
                <a:solidFill>
                  <a:srgbClr val="939392"/>
                </a:solidFill>
                <a:ea typeface="Calibri" panose="020F0502020204030204" pitchFamily="34" charset="0"/>
              </a:rPr>
              <a:t>This is a resource for those who are in, or work with, the Public Service of Brazil and who are seeking to educate, inform or brief others about the OECD report on the public sector innovation system. It can be adapted as needed.</a:t>
            </a:r>
            <a:endParaRPr lang="en-GB" dirty="0">
              <a:solidFill>
                <a:srgbClr val="939392"/>
              </a:solidFill>
            </a:endParaRPr>
          </a:p>
        </p:txBody>
      </p:sp>
    </p:spTree>
    <p:extLst>
      <p:ext uri="{BB962C8B-B14F-4D97-AF65-F5344CB8AC3E}">
        <p14:creationId xmlns:p14="http://schemas.microsoft.com/office/powerpoint/2010/main" val="37761202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3868" y="31398"/>
            <a:ext cx="8748312"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42617A"/>
                </a:solidFill>
                <a:effectLst/>
                <a:uLnTx/>
                <a:uFillTx/>
                <a:latin typeface="Lato Black"/>
                <a:ea typeface="+mn-ea"/>
                <a:cs typeface="+mn-cs"/>
              </a:rPr>
              <a:t>REPORT</a:t>
            </a:r>
            <a:r>
              <a:rPr kumimoji="0" lang="en-GB" sz="2400" b="0" i="0" u="none" strike="noStrike" kern="1200" cap="none" spc="0" normalizeH="0" noProof="0" dirty="0" smtClean="0">
                <a:ln>
                  <a:noFill/>
                </a:ln>
                <a:solidFill>
                  <a:srgbClr val="42617A"/>
                </a:solidFill>
                <a:effectLst/>
                <a:uLnTx/>
                <a:uFillTx/>
                <a:latin typeface="Lato Black"/>
                <a:ea typeface="+mn-ea"/>
                <a:cs typeface="+mn-cs"/>
              </a:rPr>
              <a:t> STRUCTURE</a:t>
            </a:r>
            <a:endParaRPr kumimoji="0" lang="en-GB" sz="2400" b="0" i="0" u="none" strike="noStrike" kern="1200" cap="none" spc="0" normalizeH="0" baseline="0" noProof="0" dirty="0" smtClean="0">
              <a:ln>
                <a:noFill/>
              </a:ln>
              <a:solidFill>
                <a:srgbClr val="42617A"/>
              </a:solidFill>
              <a:effectLst/>
              <a:uLnTx/>
              <a:uFillTx/>
              <a:latin typeface="Lato Blac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 name="Rectangle 2"/>
          <p:cNvSpPr/>
          <p:nvPr/>
        </p:nvSpPr>
        <p:spPr>
          <a:xfrm>
            <a:off x="376543" y="6552217"/>
            <a:ext cx="3492795" cy="1860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ea typeface="+mn-ea"/>
              <a:cs typeface="+mn-cs"/>
            </a:endParaRPr>
          </a:p>
        </p:txBody>
      </p:sp>
      <p:sp>
        <p:nvSpPr>
          <p:cNvPr id="5" name="Rectangle 4"/>
          <p:cNvSpPr/>
          <p:nvPr/>
        </p:nvSpPr>
        <p:spPr>
          <a:xfrm>
            <a:off x="483079" y="583992"/>
            <a:ext cx="5391509" cy="1966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Chapter 4: The lived experience of innovation within the Brazilian civil service</a:t>
            </a:r>
          </a:p>
          <a:p>
            <a:pPr marL="285750" indent="-285750" algn="just">
              <a:buFont typeface="Arial" panose="020B0604020202020204" pitchFamily="34" charset="0"/>
              <a:buChar char="•"/>
            </a:pPr>
            <a:r>
              <a:rPr lang="en-GB" sz="1400" dirty="0" smtClean="0"/>
              <a:t>What does innovation look and feel like in the Public Service of Brazil?</a:t>
            </a:r>
            <a:endParaRPr lang="en-GB" sz="1400" dirty="0"/>
          </a:p>
        </p:txBody>
      </p:sp>
      <p:sp>
        <p:nvSpPr>
          <p:cNvPr id="6" name="Rectangle 5"/>
          <p:cNvSpPr/>
          <p:nvPr/>
        </p:nvSpPr>
        <p:spPr>
          <a:xfrm>
            <a:off x="6124754" y="583992"/>
            <a:ext cx="5063739" cy="196682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How does the “lived experience” of innovation in the Public Service of Brazil fit with the theoretical frameworks identified? What does the innovation process currently look and feel like? This chapter explores the experience of innovation and examines the extent to which it is congruent with the theoretical model outlined for understanding innovation at a systemic level.</a:t>
            </a:r>
            <a:endParaRPr lang="en-GB" sz="1400" dirty="0"/>
          </a:p>
        </p:txBody>
      </p:sp>
      <p:sp>
        <p:nvSpPr>
          <p:cNvPr id="23" name="Rectangle 22"/>
          <p:cNvSpPr/>
          <p:nvPr/>
        </p:nvSpPr>
        <p:spPr>
          <a:xfrm>
            <a:off x="483080" y="2677728"/>
            <a:ext cx="5391508" cy="1966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Chapter 5: Appraising the progress to date</a:t>
            </a:r>
          </a:p>
          <a:p>
            <a:pPr marL="285750" indent="-285750" algn="just">
              <a:buFont typeface="Arial" panose="020B0604020202020204" pitchFamily="34" charset="0"/>
              <a:buChar char="•"/>
            </a:pPr>
            <a:r>
              <a:rPr lang="en-GB" sz="1400" dirty="0" smtClean="0"/>
              <a:t>To what extent do existing initiatives contribute to:</a:t>
            </a:r>
          </a:p>
          <a:p>
            <a:pPr marL="742950" lvl="1" indent="-285750" algn="just">
              <a:buFont typeface="Arial" panose="020B0604020202020204" pitchFamily="34" charset="0"/>
              <a:buChar char="•"/>
            </a:pPr>
            <a:r>
              <a:rPr lang="en-GB" sz="1400" dirty="0" smtClean="0"/>
              <a:t>Clarity about innovation?</a:t>
            </a:r>
          </a:p>
          <a:p>
            <a:pPr marL="742950" lvl="1" indent="-285750" algn="just">
              <a:buFont typeface="Arial" panose="020B0604020202020204" pitchFamily="34" charset="0"/>
              <a:buChar char="•"/>
            </a:pPr>
            <a:r>
              <a:rPr lang="en-GB" sz="1400" dirty="0" smtClean="0"/>
              <a:t>Parity of innovation?</a:t>
            </a:r>
          </a:p>
          <a:p>
            <a:pPr marL="742950" lvl="1" indent="-285750" algn="just">
              <a:buFont typeface="Arial" panose="020B0604020202020204" pitchFamily="34" charset="0"/>
              <a:buChar char="•"/>
            </a:pPr>
            <a:r>
              <a:rPr lang="en-GB" sz="1400" dirty="0" smtClean="0"/>
              <a:t>Suitability for innovation?</a:t>
            </a:r>
          </a:p>
          <a:p>
            <a:pPr marL="742950" lvl="1" indent="-285750" algn="just">
              <a:buFont typeface="Arial" panose="020B0604020202020204" pitchFamily="34" charset="0"/>
              <a:buChar char="•"/>
            </a:pPr>
            <a:r>
              <a:rPr lang="en-GB" sz="1400" dirty="0" smtClean="0"/>
              <a:t>Normality around innovation?</a:t>
            </a:r>
          </a:p>
          <a:p>
            <a:pPr marL="742950" lvl="1" indent="-285750" algn="just">
              <a:buFont typeface="Arial" panose="020B0604020202020204" pitchFamily="34" charset="0"/>
              <a:buChar char="•"/>
            </a:pPr>
            <a:r>
              <a:rPr lang="en-GB" sz="1400" dirty="0" smtClean="0"/>
              <a:t>Stewardship of innovation?</a:t>
            </a:r>
            <a:endParaRPr lang="en-GB" sz="1400" dirty="0"/>
          </a:p>
        </p:txBody>
      </p:sp>
      <p:sp>
        <p:nvSpPr>
          <p:cNvPr id="24" name="Rectangle 23"/>
          <p:cNvSpPr/>
          <p:nvPr/>
        </p:nvSpPr>
        <p:spPr>
          <a:xfrm>
            <a:off x="483080" y="4771465"/>
            <a:ext cx="5391508" cy="1966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Chapter 6: Using scenarios to help guide an evolving system</a:t>
            </a:r>
          </a:p>
          <a:p>
            <a:pPr marL="285750" indent="-285750" algn="just">
              <a:buFont typeface="Arial" panose="020B0604020202020204" pitchFamily="34" charset="0"/>
              <a:buChar char="•"/>
            </a:pPr>
            <a:r>
              <a:rPr lang="en-GB" sz="1400" dirty="0" smtClean="0"/>
              <a:t>The “Zero” Scenario: The system continues “as is”</a:t>
            </a:r>
          </a:p>
          <a:p>
            <a:pPr marL="285750" indent="-285750" algn="just">
              <a:buFont typeface="Arial" panose="020B0604020202020204" pitchFamily="34" charset="0"/>
              <a:buChar char="•"/>
            </a:pPr>
            <a:r>
              <a:rPr lang="en-GB" sz="1400" dirty="0" smtClean="0"/>
              <a:t>Scenario One: Building on and extending the system</a:t>
            </a:r>
          </a:p>
          <a:p>
            <a:pPr marL="285750" indent="-285750" algn="just">
              <a:buFont typeface="Arial" panose="020B0604020202020204" pitchFamily="34" charset="0"/>
              <a:buChar char="•"/>
            </a:pPr>
            <a:r>
              <a:rPr lang="en-GB" sz="1400" dirty="0" smtClean="0"/>
              <a:t>Scenario Two: Radical transformation of the system</a:t>
            </a:r>
          </a:p>
        </p:txBody>
      </p:sp>
      <p:sp>
        <p:nvSpPr>
          <p:cNvPr id="26" name="Rectangle 25"/>
          <p:cNvSpPr/>
          <p:nvPr/>
        </p:nvSpPr>
        <p:spPr>
          <a:xfrm>
            <a:off x="6124754" y="2677728"/>
            <a:ext cx="5063740" cy="196682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This chapter appraises current activity within the Public Service of Brazil as to how it contributes to or detracts from a sense of clarity, parity, suitability, normality and stewardship of the public sector innovation system. It explores whether the necessary ingredients for innovation are already in place, or whether additional action may be required.</a:t>
            </a:r>
            <a:endParaRPr lang="en-GB" sz="1400" dirty="0"/>
          </a:p>
        </p:txBody>
      </p:sp>
      <p:sp>
        <p:nvSpPr>
          <p:cNvPr id="27" name="Rectangle 26"/>
          <p:cNvSpPr/>
          <p:nvPr/>
        </p:nvSpPr>
        <p:spPr>
          <a:xfrm>
            <a:off x="6124754" y="4771465"/>
            <a:ext cx="5063740" cy="196682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Innovation is a continual journey of discovery – of venturing into the unknown. There can be no certainty as to what should be done when it comes to innovation, as it will depend upon an ever-changing context. This chapter explores three different scenarios to better illuminate the dynamics of the Brazilian system, making explicit the underlying assumptions about what could happen and why.</a:t>
            </a:r>
            <a:endParaRPr lang="en-GB" sz="1400" dirty="0"/>
          </a:p>
        </p:txBody>
      </p:sp>
      <p:pic>
        <p:nvPicPr>
          <p:cNvPr id="10" name="Picture 9"/>
          <p:cNvPicPr>
            <a:picLocks noChangeAspect="1"/>
          </p:cNvPicPr>
          <p:nvPr/>
        </p:nvPicPr>
        <p:blipFill>
          <a:blip r:embed="rId2"/>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13999874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3868" y="31398"/>
            <a:ext cx="8748312"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42617A"/>
                </a:solidFill>
                <a:effectLst/>
                <a:uLnTx/>
                <a:uFillTx/>
                <a:latin typeface="Lato Black"/>
                <a:ea typeface="+mn-ea"/>
                <a:cs typeface="+mn-cs"/>
              </a:rPr>
              <a:t>REPORT</a:t>
            </a:r>
            <a:r>
              <a:rPr kumimoji="0" lang="en-GB" sz="2400" b="0" i="0" u="none" strike="noStrike" kern="1200" cap="none" spc="0" normalizeH="0" noProof="0" dirty="0" smtClean="0">
                <a:ln>
                  <a:noFill/>
                </a:ln>
                <a:solidFill>
                  <a:srgbClr val="42617A"/>
                </a:solidFill>
                <a:effectLst/>
                <a:uLnTx/>
                <a:uFillTx/>
                <a:latin typeface="Lato Black"/>
                <a:ea typeface="+mn-ea"/>
                <a:cs typeface="+mn-cs"/>
              </a:rPr>
              <a:t> STRUCTURE</a:t>
            </a:r>
            <a:endParaRPr kumimoji="0" lang="en-GB" sz="2400" b="0" i="0" u="none" strike="noStrike" kern="1200" cap="none" spc="0" normalizeH="0" baseline="0" noProof="0" dirty="0" smtClean="0">
              <a:ln>
                <a:noFill/>
              </a:ln>
              <a:solidFill>
                <a:srgbClr val="42617A"/>
              </a:solidFill>
              <a:effectLst/>
              <a:uLnTx/>
              <a:uFillTx/>
              <a:latin typeface="Lato Blac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 name="Rectangle 2"/>
          <p:cNvSpPr/>
          <p:nvPr/>
        </p:nvSpPr>
        <p:spPr>
          <a:xfrm>
            <a:off x="376543" y="6552217"/>
            <a:ext cx="3492795" cy="1860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5" name="Rectangle 4"/>
          <p:cNvSpPr/>
          <p:nvPr/>
        </p:nvSpPr>
        <p:spPr>
          <a:xfrm>
            <a:off x="483079" y="1076363"/>
            <a:ext cx="5391509" cy="1966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Chapter 7: Conclusion – Moving Innovation from the sporadic to the systemic</a:t>
            </a:r>
          </a:p>
          <a:p>
            <a:pPr marL="285750" indent="-285750" algn="just">
              <a:buFont typeface="Arial" panose="020B0604020202020204" pitchFamily="34" charset="0"/>
              <a:buChar char="•"/>
            </a:pPr>
            <a:r>
              <a:rPr lang="en-GB" sz="1400" dirty="0" smtClean="0"/>
              <a:t>Acknowledging what has been achieved</a:t>
            </a:r>
          </a:p>
          <a:p>
            <a:pPr marL="285750" indent="-285750" algn="just">
              <a:buFont typeface="Arial" panose="020B0604020202020204" pitchFamily="34" charset="0"/>
              <a:buChar char="•"/>
            </a:pPr>
            <a:r>
              <a:rPr lang="en-GB" sz="1400" dirty="0" smtClean="0"/>
              <a:t>Key areas of opportunity</a:t>
            </a:r>
            <a:endParaRPr lang="en-GB" sz="1400" dirty="0"/>
          </a:p>
        </p:txBody>
      </p:sp>
      <p:sp>
        <p:nvSpPr>
          <p:cNvPr id="6" name="Rectangle 5"/>
          <p:cNvSpPr/>
          <p:nvPr/>
        </p:nvSpPr>
        <p:spPr>
          <a:xfrm>
            <a:off x="6124754" y="1076363"/>
            <a:ext cx="5063739" cy="196682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This chapter outlines relevant lessons from the preceding chapters and considers their implications for the next steps on the innovation journey. The chapter avoids specific recommendations and notes that any proposals will need to be tested and trialled. Nonetheless, the chapter identifies areas of opportunity for different sets of system actors.</a:t>
            </a:r>
            <a:endParaRPr lang="en-GB" sz="1400" dirty="0"/>
          </a:p>
        </p:txBody>
      </p:sp>
      <p:pic>
        <p:nvPicPr>
          <p:cNvPr id="7" name="Picture 6"/>
          <p:cNvPicPr>
            <a:picLocks noChangeAspect="1"/>
          </p:cNvPicPr>
          <p:nvPr/>
        </p:nvPicPr>
        <p:blipFill>
          <a:blip r:embed="rId2"/>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30375880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3119694" y="-455842"/>
            <a:ext cx="8665088" cy="7769684"/>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blipFill>
            <a:blip r:embed="rId2"/>
            <a:stretch>
              <a:fillRect/>
            </a:stretch>
          </a:bli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13" name="Group 12"/>
          <p:cNvGrpSpPr/>
          <p:nvPr/>
        </p:nvGrpSpPr>
        <p:grpSpPr>
          <a:xfrm>
            <a:off x="6459216" y="2449056"/>
            <a:ext cx="4614825" cy="2277547"/>
            <a:chOff x="7086043" y="1602648"/>
            <a:chExt cx="4614825" cy="2277547"/>
          </a:xfrm>
        </p:grpSpPr>
        <p:sp>
          <p:nvSpPr>
            <p:cNvPr id="78" name="TextBox 77">
              <a:extLst>
                <a:ext uri="{FF2B5EF4-FFF2-40B4-BE49-F238E27FC236}">
                  <a16:creationId xmlns:a16="http://schemas.microsoft.com/office/drawing/2014/main" id="{9F99E629-D198-47C2-BD25-8F19ED39F144}"/>
                </a:ext>
              </a:extLst>
            </p:cNvPr>
            <p:cNvSpPr txBox="1"/>
            <p:nvPr/>
          </p:nvSpPr>
          <p:spPr>
            <a:xfrm>
              <a:off x="8748301" y="1602648"/>
              <a:ext cx="1290311" cy="1015663"/>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300" normalizeH="0" baseline="0" noProof="0" dirty="0" smtClean="0">
                  <a:ln>
                    <a:noFill/>
                  </a:ln>
                  <a:blipFill>
                    <a:blip r:embed="rId2"/>
                    <a:stretch>
                      <a:fillRect/>
                    </a:stretch>
                  </a:blipFill>
                  <a:effectLst/>
                  <a:uLnTx/>
                  <a:uFillTx/>
                  <a:latin typeface="Lato Black" panose="020F0A02020204030203" pitchFamily="34" charset="0"/>
                  <a:ea typeface="+mn-ea"/>
                  <a:cs typeface="+mn-cs"/>
                </a:rPr>
                <a:t>02</a:t>
              </a:r>
              <a:endParaRPr kumimoji="0" lang="en-US" sz="6000" b="0" i="0" u="none" strike="noStrike" kern="1200" cap="none" spc="300" normalizeH="0" baseline="0" noProof="0" dirty="0">
                <a:ln>
                  <a:noFill/>
                </a:ln>
                <a:blipFill>
                  <a:blip r:embed="rId2"/>
                  <a:stretch>
                    <a:fillRect/>
                  </a:stretch>
                </a:blipFill>
                <a:effectLst/>
                <a:uLnTx/>
                <a:uFillTx/>
                <a:latin typeface="Lato Black" panose="020F0A02020204030203" pitchFamily="34" charset="0"/>
                <a:ea typeface="+mn-ea"/>
                <a:cs typeface="+mn-cs"/>
              </a:endParaRPr>
            </a:p>
          </p:txBody>
        </p:sp>
        <p:sp>
          <p:nvSpPr>
            <p:cNvPr id="25" name="Rectangle 24">
              <a:extLst>
                <a:ext uri="{FF2B5EF4-FFF2-40B4-BE49-F238E27FC236}">
                  <a16:creationId xmlns:a16="http://schemas.microsoft.com/office/drawing/2014/main" id="{2775AB82-19B5-4C54-840A-7ED9C6C3DE84}"/>
                </a:ext>
              </a:extLst>
            </p:cNvPr>
            <p:cNvSpPr/>
            <p:nvPr/>
          </p:nvSpPr>
          <p:spPr>
            <a:xfrm>
              <a:off x="7086043" y="2802977"/>
              <a:ext cx="4614825" cy="1077218"/>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300" normalizeH="0" baseline="0" noProof="0" dirty="0" smtClean="0">
                  <a:ln>
                    <a:noFill/>
                  </a:ln>
                  <a:solidFill>
                    <a:srgbClr val="16222B">
                      <a:lumMod val="75000"/>
                      <a:lumOff val="25000"/>
                    </a:srgbClr>
                  </a:solidFill>
                  <a:effectLst/>
                  <a:uLnTx/>
                  <a:uFillTx/>
                  <a:latin typeface="Lato Black"/>
                  <a:ea typeface="+mn-ea"/>
                  <a:cs typeface="+mn-cs"/>
                </a:rPr>
                <a:t>THE CASE FOR CHANGE</a:t>
              </a:r>
              <a:endParaRPr kumimoji="0" lang="en-IN" sz="3200" b="0" i="0" u="none" strike="noStrike" kern="1200" cap="none" spc="300" normalizeH="0" baseline="0" noProof="0" dirty="0">
                <a:ln>
                  <a:noFill/>
                </a:ln>
                <a:solidFill>
                  <a:srgbClr val="16222B">
                    <a:lumMod val="75000"/>
                    <a:lumOff val="25000"/>
                  </a:srgbClr>
                </a:solidFill>
                <a:effectLst/>
                <a:uLnTx/>
                <a:uFillTx/>
                <a:latin typeface="Lato Black"/>
                <a:ea typeface="+mn-ea"/>
                <a:cs typeface="+mn-cs"/>
              </a:endParaRPr>
            </a:p>
          </p:txBody>
        </p:sp>
        <p:cxnSp>
          <p:nvCxnSpPr>
            <p:cNvPr id="10" name="Straight Connector 9"/>
            <p:cNvCxnSpPr/>
            <p:nvPr/>
          </p:nvCxnSpPr>
          <p:spPr>
            <a:xfrm>
              <a:off x="8907845" y="2546873"/>
              <a:ext cx="971222" cy="0"/>
            </a:xfrm>
            <a:prstGeom prst="line">
              <a:avLst/>
            </a:prstGeom>
            <a:ln w="34925" cap="rnd">
              <a:solidFill>
                <a:schemeClr val="accent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457293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ame 32"/>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7" name="Group 6"/>
          <p:cNvGrpSpPr/>
          <p:nvPr/>
        </p:nvGrpSpPr>
        <p:grpSpPr>
          <a:xfrm>
            <a:off x="862938" y="1742915"/>
            <a:ext cx="10337981" cy="1350015"/>
            <a:chOff x="750933" y="1944728"/>
            <a:chExt cx="10337981" cy="1350015"/>
          </a:xfrm>
        </p:grpSpPr>
        <p:sp>
          <p:nvSpPr>
            <p:cNvPr id="11" name="Rounded Rectangle 10"/>
            <p:cNvSpPr/>
            <p:nvPr/>
          </p:nvSpPr>
          <p:spPr>
            <a:xfrm>
              <a:off x="879077" y="1944728"/>
              <a:ext cx="10209837" cy="1350015"/>
            </a:xfrm>
            <a:prstGeom prst="roundRect">
              <a:avLst>
                <a:gd name="adj" fmla="val 5156"/>
              </a:avLst>
            </a:prstGeom>
            <a:solidFill>
              <a:schemeClr val="bg1"/>
            </a:solidFill>
            <a:ln w="25400">
              <a:noFill/>
            </a:ln>
            <a:effectLst>
              <a:outerShdw blurRad="63500" algn="c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Lato"/>
                <a:ea typeface="+mn-ea"/>
                <a:cs typeface="+mn-cs"/>
              </a:endParaRPr>
            </a:p>
          </p:txBody>
        </p:sp>
        <p:grpSp>
          <p:nvGrpSpPr>
            <p:cNvPr id="2" name="Group 1"/>
            <p:cNvGrpSpPr/>
            <p:nvPr/>
          </p:nvGrpSpPr>
          <p:grpSpPr>
            <a:xfrm>
              <a:off x="750933" y="2164097"/>
              <a:ext cx="10063947" cy="717247"/>
              <a:chOff x="773924" y="2164097"/>
              <a:chExt cx="10063947" cy="717247"/>
            </a:xfrm>
          </p:grpSpPr>
          <p:sp>
            <p:nvSpPr>
              <p:cNvPr id="13" name="TextBox 12"/>
              <p:cNvSpPr txBox="1"/>
              <p:nvPr/>
            </p:nvSpPr>
            <p:spPr>
              <a:xfrm>
                <a:off x="3810574" y="2164097"/>
                <a:ext cx="702729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smtClean="0">
                    <a:ln>
                      <a:noFill/>
                    </a:ln>
                    <a:solidFill>
                      <a:srgbClr val="16222B">
                        <a:lumMod val="75000"/>
                        <a:lumOff val="25000"/>
                      </a:srgbClr>
                    </a:solidFill>
                    <a:effectLst/>
                    <a:uLnTx/>
                    <a:uFillTx/>
                    <a:latin typeface="Lato"/>
                    <a:ea typeface="+mn-ea"/>
                    <a:cs typeface="+mn-cs"/>
                  </a:rPr>
                  <a:t>Implementing </a:t>
                </a:r>
                <a:r>
                  <a:rPr kumimoji="0" lang="en-GB" sz="1800" b="0" i="1" u="none" strike="noStrike" kern="1200" cap="none" spc="0" normalizeH="0" baseline="0" noProof="0" dirty="0">
                    <a:ln>
                      <a:noFill/>
                    </a:ln>
                    <a:solidFill>
                      <a:srgbClr val="16222B">
                        <a:lumMod val="75000"/>
                        <a:lumOff val="25000"/>
                      </a:srgbClr>
                    </a:solidFill>
                    <a:effectLst/>
                    <a:uLnTx/>
                    <a:uFillTx/>
                    <a:latin typeface="Lato"/>
                    <a:ea typeface="+mn-ea"/>
                    <a:cs typeface="+mn-cs"/>
                  </a:rPr>
                  <a:t>something novel to context in order to achieve </a:t>
                </a:r>
                <a:r>
                  <a:rPr kumimoji="0" lang="en-GB" sz="1800" b="0" i="1" u="none" strike="noStrike" kern="1200" cap="none" spc="0" normalizeH="0" baseline="0" noProof="0" dirty="0" smtClean="0">
                    <a:ln>
                      <a:noFill/>
                    </a:ln>
                    <a:solidFill>
                      <a:srgbClr val="16222B">
                        <a:lumMod val="75000"/>
                        <a:lumOff val="25000"/>
                      </a:srgbClr>
                    </a:solidFill>
                    <a:effectLst/>
                    <a:uLnTx/>
                    <a:uFillTx/>
                    <a:latin typeface="Lato"/>
                    <a:ea typeface="+mn-ea"/>
                    <a:cs typeface="+mn-cs"/>
                  </a:rPr>
                  <a:t>impact needs </a:t>
                </a:r>
                <a:r>
                  <a:rPr kumimoji="0" lang="en-GB" sz="1800" b="0" i="1" u="none" strike="noStrike" kern="1200" cap="none" spc="0" normalizeH="0" baseline="0" noProof="0" dirty="0">
                    <a:ln>
                      <a:noFill/>
                    </a:ln>
                    <a:solidFill>
                      <a:srgbClr val="16222B">
                        <a:lumMod val="75000"/>
                        <a:lumOff val="25000"/>
                      </a:srgbClr>
                    </a:solidFill>
                    <a:effectLst/>
                    <a:uLnTx/>
                    <a:uFillTx/>
                    <a:latin typeface="Lato"/>
                    <a:ea typeface="+mn-ea"/>
                    <a:cs typeface="+mn-cs"/>
                  </a:rPr>
                  <a:t>to be a part of the repertoire of an effective government.</a:t>
                </a:r>
              </a:p>
            </p:txBody>
          </p:sp>
          <p:sp>
            <p:nvSpPr>
              <p:cNvPr id="14" name="TextBox 13"/>
              <p:cNvSpPr txBox="1"/>
              <p:nvPr/>
            </p:nvSpPr>
            <p:spPr>
              <a:xfrm>
                <a:off x="773924" y="2296569"/>
                <a:ext cx="2842283" cy="58477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smtClean="0">
                    <a:ln>
                      <a:noFill/>
                    </a:ln>
                    <a:blipFill>
                      <a:blip r:embed="rId2"/>
                      <a:stretch>
                        <a:fillRect/>
                      </a:stretch>
                    </a:blipFill>
                    <a:effectLst/>
                    <a:uLnTx/>
                    <a:uFillTx/>
                    <a:latin typeface="Lato Black"/>
                    <a:ea typeface="+mn-ea"/>
                    <a:cs typeface="+mn-cs"/>
                  </a:rPr>
                  <a:t>INNOVATION</a:t>
                </a:r>
                <a:endParaRPr kumimoji="0" lang="en-IN" sz="3200" b="0" i="0" u="none" strike="noStrike" kern="1200" cap="none" spc="0" normalizeH="0" baseline="0" noProof="0" dirty="0">
                  <a:ln>
                    <a:noFill/>
                  </a:ln>
                  <a:blipFill>
                    <a:blip r:embed="rId2"/>
                    <a:stretch>
                      <a:fillRect/>
                    </a:stretch>
                  </a:blipFill>
                  <a:effectLst/>
                  <a:uLnTx/>
                  <a:uFillTx/>
                  <a:latin typeface="Lato Black"/>
                  <a:ea typeface="+mn-ea"/>
                  <a:cs typeface="+mn-cs"/>
                </a:endParaRPr>
              </a:p>
            </p:txBody>
          </p:sp>
        </p:grpSp>
        <p:cxnSp>
          <p:nvCxnSpPr>
            <p:cNvPr id="6" name="Straight Connector 5"/>
            <p:cNvCxnSpPr/>
            <p:nvPr/>
          </p:nvCxnSpPr>
          <p:spPr>
            <a:xfrm>
              <a:off x="3659438" y="2206953"/>
              <a:ext cx="0" cy="825564"/>
            </a:xfrm>
            <a:prstGeom prst="line">
              <a:avLst/>
            </a:prstGeom>
          </p:spPr>
          <p:style>
            <a:lnRef idx="1">
              <a:schemeClr val="accent1"/>
            </a:lnRef>
            <a:fillRef idx="0">
              <a:schemeClr val="accent1"/>
            </a:fillRef>
            <a:effectRef idx="0">
              <a:schemeClr val="accent1"/>
            </a:effectRef>
            <a:fontRef idx="minor">
              <a:schemeClr val="tx1"/>
            </a:fontRef>
          </p:style>
        </p:cxnSp>
      </p:grpSp>
      <p:sp>
        <p:nvSpPr>
          <p:cNvPr id="19" name="Oval 18"/>
          <p:cNvSpPr/>
          <p:nvPr/>
        </p:nvSpPr>
        <p:spPr>
          <a:xfrm>
            <a:off x="1576194" y="3460433"/>
            <a:ext cx="1148554" cy="1148554"/>
          </a:xfrm>
          <a:prstGeom prst="ellipse">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dirty="0">
              <a:ln>
                <a:noFill/>
              </a:ln>
              <a:solidFill>
                <a:prstClr val="white"/>
              </a:solidFill>
              <a:effectLst/>
              <a:uLnTx/>
              <a:uFillTx/>
              <a:latin typeface="Lato Black"/>
              <a:ea typeface="+mn-ea"/>
              <a:cs typeface="+mn-cs"/>
            </a:endParaRPr>
          </a:p>
        </p:txBody>
      </p:sp>
      <p:sp>
        <p:nvSpPr>
          <p:cNvPr id="25" name="Oval 24"/>
          <p:cNvSpPr/>
          <p:nvPr/>
        </p:nvSpPr>
        <p:spPr>
          <a:xfrm>
            <a:off x="9193979" y="3453135"/>
            <a:ext cx="1148554" cy="1148554"/>
          </a:xfrm>
          <a:prstGeom prst="ellipse">
            <a:avLst/>
          </a:prstGeom>
          <a:ln/>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dirty="0">
              <a:ln>
                <a:noFill/>
              </a:ln>
              <a:solidFill>
                <a:prstClr val="white"/>
              </a:solidFill>
              <a:effectLst/>
              <a:uLnTx/>
              <a:uFillTx/>
              <a:latin typeface="Lato Black"/>
              <a:ea typeface="+mn-ea"/>
              <a:cs typeface="+mn-cs"/>
            </a:endParaRPr>
          </a:p>
        </p:txBody>
      </p:sp>
      <p:sp>
        <p:nvSpPr>
          <p:cNvPr id="23" name="Oval 22"/>
          <p:cNvSpPr/>
          <p:nvPr/>
        </p:nvSpPr>
        <p:spPr>
          <a:xfrm>
            <a:off x="5385086" y="3460433"/>
            <a:ext cx="1148554" cy="1148554"/>
          </a:xfrm>
          <a:prstGeom prst="ellipse">
            <a:avLst/>
          </a:prstGeom>
          <a:ln/>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dirty="0">
              <a:ln>
                <a:noFill/>
              </a:ln>
              <a:solidFill>
                <a:prstClr val="white"/>
              </a:solidFill>
              <a:effectLst/>
              <a:uLnTx/>
              <a:uFillTx/>
              <a:latin typeface="Lato Black"/>
              <a:ea typeface="+mn-ea"/>
              <a:cs typeface="+mn-cs"/>
            </a:endParaRPr>
          </a:p>
        </p:txBody>
      </p:sp>
      <p:sp>
        <p:nvSpPr>
          <p:cNvPr id="38" name="TextBox 37"/>
          <p:cNvSpPr txBox="1"/>
          <p:nvPr/>
        </p:nvSpPr>
        <p:spPr>
          <a:xfrm>
            <a:off x="422357" y="4673360"/>
            <a:ext cx="3549059"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srgbClr val="42617A"/>
                </a:solidFill>
                <a:effectLst/>
                <a:uLnTx/>
                <a:uFillTx/>
                <a:latin typeface="Lato"/>
                <a:ea typeface="+mn-ea"/>
                <a:cs typeface="+mn-cs"/>
              </a:rPr>
              <a:t>Innovation has tended </a:t>
            </a:r>
            <a:r>
              <a:rPr kumimoji="0" lang="en-GB" sz="1400" b="0" i="0" u="none" strike="noStrike" kern="1200" cap="none" spc="0" normalizeH="0" baseline="0" noProof="0" dirty="0">
                <a:ln>
                  <a:noFill/>
                </a:ln>
                <a:solidFill>
                  <a:srgbClr val="42617A"/>
                </a:solidFill>
                <a:effectLst/>
                <a:uLnTx/>
                <a:uFillTx/>
                <a:latin typeface="Lato"/>
                <a:ea typeface="+mn-ea"/>
                <a:cs typeface="+mn-cs"/>
              </a:rPr>
              <a:t>to occur as a sporadic, opportunistic and reactive activity in response to particular crises or priorities, or something driven by the passions and whims of individuals willing to go ‘above and beyond</a:t>
            </a:r>
            <a:r>
              <a:rPr kumimoji="0" lang="en-GB" sz="1400" b="0" i="0" u="none" strike="noStrike" kern="1200" cap="none" spc="0" normalizeH="0" baseline="0" noProof="0" dirty="0" smtClean="0">
                <a:ln>
                  <a:noFill/>
                </a:ln>
                <a:solidFill>
                  <a:srgbClr val="42617A"/>
                </a:solidFill>
                <a:effectLst/>
                <a:uLnTx/>
                <a:uFillTx/>
                <a:latin typeface="Lato"/>
                <a:ea typeface="+mn-ea"/>
                <a:cs typeface="+mn-cs"/>
              </a:rPr>
              <a:t>’. </a:t>
            </a:r>
            <a:endParaRPr kumimoji="0" lang="en-IN" sz="1400" b="0" i="0" u="none" strike="noStrike" kern="1200" cap="none" spc="0" normalizeH="0" baseline="0" noProof="0" dirty="0">
              <a:ln>
                <a:noFill/>
              </a:ln>
              <a:solidFill>
                <a:srgbClr val="42617A"/>
              </a:solidFill>
              <a:effectLst/>
              <a:uLnTx/>
              <a:uFillTx/>
              <a:latin typeface="Lato"/>
              <a:ea typeface="+mn-ea"/>
              <a:cs typeface="+mn-cs"/>
            </a:endParaRPr>
          </a:p>
        </p:txBody>
      </p:sp>
      <p:sp>
        <p:nvSpPr>
          <p:cNvPr id="41" name="TextBox 40"/>
          <p:cNvSpPr txBox="1"/>
          <p:nvPr/>
        </p:nvSpPr>
        <p:spPr>
          <a:xfrm>
            <a:off x="3771443" y="4673360"/>
            <a:ext cx="4445396"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16222B">
                    <a:lumMod val="75000"/>
                    <a:lumOff val="25000"/>
                  </a:srgbClr>
                </a:solidFill>
                <a:effectLst/>
                <a:uLnTx/>
                <a:uFillTx/>
                <a:latin typeface="Lato"/>
                <a:ea typeface="+mn-ea"/>
                <a:cs typeface="+mn-cs"/>
              </a:rPr>
              <a:t>In the current context of volatility, uncertainty, complexity and ambiguity (VUCA), increasing technological change, and significant social, demographic, economic and environmental transformation, it is no longer viable to </a:t>
            </a:r>
            <a:endParaRPr kumimoji="0" lang="en-GB" sz="1400" b="0" i="0" u="none" strike="noStrike" kern="1200" cap="none" spc="0" normalizeH="0" baseline="0" noProof="0" dirty="0" smtClean="0">
              <a:ln>
                <a:noFill/>
              </a:ln>
              <a:solidFill>
                <a:srgbClr val="16222B">
                  <a:lumMod val="75000"/>
                  <a:lumOff val="25000"/>
                </a:srgbClr>
              </a:solidFill>
              <a:effectLst/>
              <a:uLnTx/>
              <a:uFillTx/>
              <a:latin typeface="Lato"/>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srgbClr val="16222B">
                    <a:lumMod val="75000"/>
                    <a:lumOff val="25000"/>
                  </a:srgbClr>
                </a:solidFill>
                <a:effectLst/>
                <a:uLnTx/>
                <a:uFillTx/>
                <a:latin typeface="Lato"/>
                <a:ea typeface="+mn-ea"/>
                <a:cs typeface="+mn-cs"/>
              </a:rPr>
              <a:t>treat </a:t>
            </a:r>
            <a:r>
              <a:rPr kumimoji="0" lang="en-GB" sz="1400" b="0" i="0" u="none" strike="noStrike" kern="1200" cap="none" spc="0" normalizeH="0" baseline="0" noProof="0" dirty="0">
                <a:ln>
                  <a:noFill/>
                </a:ln>
                <a:solidFill>
                  <a:srgbClr val="16222B">
                    <a:lumMod val="75000"/>
                    <a:lumOff val="25000"/>
                  </a:srgbClr>
                </a:solidFill>
                <a:effectLst/>
                <a:uLnTx/>
                <a:uFillTx/>
                <a:latin typeface="Lato"/>
                <a:ea typeface="+mn-ea"/>
                <a:cs typeface="+mn-cs"/>
              </a:rPr>
              <a:t>innovation as a side </a:t>
            </a:r>
            <a:r>
              <a:rPr kumimoji="0" lang="en-GB" sz="1400" b="0" i="0" u="none" strike="noStrike" kern="1200" cap="none" spc="0" normalizeH="0" baseline="0" noProof="0" dirty="0" smtClean="0">
                <a:ln>
                  <a:noFill/>
                </a:ln>
                <a:solidFill>
                  <a:srgbClr val="16222B">
                    <a:lumMod val="75000"/>
                    <a:lumOff val="25000"/>
                  </a:srgbClr>
                </a:solidFill>
                <a:effectLst/>
                <a:uLnTx/>
                <a:uFillTx/>
                <a:latin typeface="Lato"/>
                <a:ea typeface="+mn-ea"/>
                <a:cs typeface="+mn-cs"/>
              </a:rPr>
              <a:t>effort.</a:t>
            </a:r>
            <a:endParaRPr kumimoji="0" lang="en-IN" sz="1400" b="0" i="0" u="none" strike="noStrike" kern="1200" cap="none" spc="0" normalizeH="0" baseline="0" noProof="0" dirty="0">
              <a:ln>
                <a:noFill/>
              </a:ln>
              <a:solidFill>
                <a:srgbClr val="16222B">
                  <a:lumMod val="75000"/>
                  <a:lumOff val="25000"/>
                </a:srgbClr>
              </a:solidFill>
              <a:effectLst/>
              <a:uLnTx/>
              <a:uFillTx/>
              <a:latin typeface="Lato"/>
              <a:ea typeface="+mn-ea"/>
              <a:cs typeface="+mn-cs"/>
            </a:endParaRPr>
          </a:p>
        </p:txBody>
      </p:sp>
      <p:sp>
        <p:nvSpPr>
          <p:cNvPr id="42" name="TextBox 41"/>
          <p:cNvSpPr txBox="1"/>
          <p:nvPr/>
        </p:nvSpPr>
        <p:spPr>
          <a:xfrm>
            <a:off x="7957482" y="4672707"/>
            <a:ext cx="3938171" cy="160043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smtClean="0">
                <a:ln>
                  <a:noFill/>
                </a:ln>
                <a:solidFill>
                  <a:srgbClr val="16222B">
                    <a:lumMod val="75000"/>
                    <a:lumOff val="25000"/>
                  </a:srgbClr>
                </a:solidFill>
                <a:effectLst/>
                <a:uLnTx/>
                <a:uFillTx/>
                <a:latin typeface="Lato"/>
                <a:ea typeface="+mn-ea"/>
                <a:cs typeface="+mn-cs"/>
              </a:rPr>
              <a:t>A deliberative approach is needed: it </a:t>
            </a:r>
            <a:r>
              <a:rPr kumimoji="0" lang="en-GB" sz="1400" b="0" i="0" u="none" strike="noStrike" kern="1200" cap="none" spc="0" normalizeH="0" baseline="0" noProof="0" dirty="0">
                <a:ln>
                  <a:noFill/>
                </a:ln>
                <a:solidFill>
                  <a:srgbClr val="16222B">
                    <a:lumMod val="75000"/>
                    <a:lumOff val="25000"/>
                  </a:srgbClr>
                </a:solidFill>
                <a:effectLst/>
                <a:uLnTx/>
                <a:uFillTx/>
                <a:latin typeface="Lato"/>
                <a:ea typeface="+mn-ea"/>
                <a:cs typeface="+mn-cs"/>
              </a:rPr>
              <a:t>should also consider the ecosystem </a:t>
            </a:r>
            <a:r>
              <a:rPr kumimoji="0" lang="en-GB" sz="1400" b="0" i="0" u="none" strike="noStrike" kern="1200" cap="none" spc="0" normalizeH="0" baseline="0" noProof="0" dirty="0" smtClean="0">
                <a:ln>
                  <a:noFill/>
                </a:ln>
                <a:solidFill>
                  <a:srgbClr val="16222B">
                    <a:lumMod val="75000"/>
                    <a:lumOff val="25000"/>
                  </a:srgbClr>
                </a:solidFill>
                <a:effectLst/>
                <a:uLnTx/>
                <a:uFillTx/>
                <a:latin typeface="Lato"/>
                <a:ea typeface="+mn-ea"/>
                <a:cs typeface="+mn-cs"/>
              </a:rPr>
              <a:t>in which </a:t>
            </a:r>
            <a:r>
              <a:rPr kumimoji="0" lang="en-GB" sz="1400" b="0" i="0" u="none" strike="noStrike" kern="1200" cap="none" spc="0" normalizeH="0" baseline="0" noProof="0" dirty="0">
                <a:ln>
                  <a:noFill/>
                </a:ln>
                <a:solidFill>
                  <a:srgbClr val="16222B">
                    <a:lumMod val="75000"/>
                    <a:lumOff val="25000"/>
                  </a:srgbClr>
                </a:solidFill>
                <a:effectLst/>
                <a:uLnTx/>
                <a:uFillTx/>
                <a:latin typeface="Lato"/>
                <a:ea typeface="+mn-ea"/>
                <a:cs typeface="+mn-cs"/>
              </a:rPr>
              <a:t>innovation takes place, </a:t>
            </a:r>
            <a:r>
              <a:rPr kumimoji="0" lang="en-GB" sz="1400" b="0" i="0" u="none" strike="noStrike" kern="1200" cap="none" spc="0" normalizeH="0" baseline="0" noProof="0" dirty="0" smtClean="0">
                <a:ln>
                  <a:noFill/>
                </a:ln>
                <a:solidFill>
                  <a:srgbClr val="16222B">
                    <a:lumMod val="75000"/>
                    <a:lumOff val="25000"/>
                  </a:srgbClr>
                </a:solidFill>
                <a:effectLst/>
                <a:uLnTx/>
                <a:uFillTx/>
                <a:latin typeface="Lato"/>
                <a:ea typeface="+mn-ea"/>
                <a:cs typeface="+mn-cs"/>
              </a:rPr>
              <a:t>in particular </a:t>
            </a:r>
            <a:r>
              <a:rPr kumimoji="0" lang="en-GB" sz="1400" b="0" i="0" u="none" strike="noStrike" kern="1200" cap="none" spc="0" normalizeH="0" baseline="0" noProof="0" dirty="0">
                <a:ln>
                  <a:noFill/>
                </a:ln>
                <a:solidFill>
                  <a:srgbClr val="16222B">
                    <a:lumMod val="75000"/>
                    <a:lumOff val="25000"/>
                  </a:srgbClr>
                </a:solidFill>
                <a:effectLst/>
                <a:uLnTx/>
                <a:uFillTx/>
                <a:latin typeface="Lato"/>
                <a:ea typeface="+mn-ea"/>
                <a:cs typeface="+mn-cs"/>
              </a:rPr>
              <a:t>the actors and organisations within or connected to the public sector innovation system, and the ways in which they contribute to generating and implementing innovative outcomes.</a:t>
            </a:r>
            <a:endParaRPr kumimoji="0" lang="en-IN" sz="1400" b="0" i="0" u="none" strike="noStrike" kern="1200" cap="none" spc="0" normalizeH="0" baseline="0" noProof="0" dirty="0">
              <a:ln>
                <a:noFill/>
              </a:ln>
              <a:solidFill>
                <a:srgbClr val="16222B">
                  <a:lumMod val="75000"/>
                  <a:lumOff val="25000"/>
                </a:srgbClr>
              </a:solidFill>
              <a:effectLst/>
              <a:uLnTx/>
              <a:uFillTx/>
              <a:latin typeface="Lato"/>
              <a:ea typeface="+mn-ea"/>
              <a:cs typeface="+mn-cs"/>
            </a:endParaRPr>
          </a:p>
        </p:txBody>
      </p:sp>
      <p:sp>
        <p:nvSpPr>
          <p:cNvPr id="24" name="TextBox 23">
            <a:extLst>
              <a:ext uri="{FF2B5EF4-FFF2-40B4-BE49-F238E27FC236}">
                <a16:creationId xmlns:a16="http://schemas.microsoft.com/office/drawing/2014/main" id="{9F99E629-D198-47C2-BD25-8F19ED39F144}"/>
              </a:ext>
            </a:extLst>
          </p:cNvPr>
          <p:cNvSpPr txBox="1"/>
          <p:nvPr/>
        </p:nvSpPr>
        <p:spPr>
          <a:xfrm>
            <a:off x="3175969" y="100927"/>
            <a:ext cx="5840061"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5400" b="0" i="0" u="none" strike="noStrike" kern="1200" cap="none" spc="300" normalizeH="0" baseline="0" noProof="0" dirty="0" smtClean="0">
                <a:ln>
                  <a:noFill/>
                </a:ln>
                <a:solidFill>
                  <a:srgbClr val="214965"/>
                </a:solidFill>
                <a:effectLst/>
                <a:uLnTx/>
                <a:uFillTx/>
                <a:latin typeface="Lato Black" panose="020F0A02020204030203" pitchFamily="34" charset="0"/>
                <a:ea typeface="+mn-ea"/>
                <a:cs typeface="+mn-cs"/>
              </a:rPr>
              <a:t>Why this report?</a:t>
            </a:r>
            <a:endParaRPr kumimoji="0" lang="en-IN" sz="5400" b="0" i="0" u="none" strike="noStrike" kern="1200" cap="none" spc="300" normalizeH="0" baseline="0" noProof="0" dirty="0">
              <a:ln>
                <a:noFill/>
              </a:ln>
              <a:solidFill>
                <a:srgbClr val="214965"/>
              </a:solidFill>
              <a:effectLst/>
              <a:uLnTx/>
              <a:uFillTx/>
              <a:latin typeface="Lato Black" panose="020F0A02020204030203" pitchFamily="34" charset="0"/>
              <a:ea typeface="+mn-ea"/>
              <a:cs typeface="+mn-cs"/>
            </a:endParaRPr>
          </a:p>
        </p:txBody>
      </p:sp>
      <p:cxnSp>
        <p:nvCxnSpPr>
          <p:cNvPr id="26" name="Straight Connector 25">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321703" y="6533962"/>
            <a:ext cx="3486730" cy="1651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3" name="Rectangle 2"/>
          <p:cNvSpPr/>
          <p:nvPr/>
        </p:nvSpPr>
        <p:spPr>
          <a:xfrm>
            <a:off x="1771376" y="3669456"/>
            <a:ext cx="1332116"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0" b="0" i="0" u="none" strike="noStrike" kern="1200" cap="none" spc="0" normalizeH="0" baseline="0" noProof="0" dirty="0" smtClean="0">
                <a:ln>
                  <a:noFill/>
                </a:ln>
                <a:solidFill>
                  <a:prstClr val="white"/>
                </a:solidFill>
                <a:effectLst/>
                <a:uLnTx/>
                <a:uFillTx/>
                <a:latin typeface="Lato"/>
                <a:ea typeface="+mn-ea"/>
                <a:cs typeface="+mn-cs"/>
              </a:rPr>
              <a:t>❤</a:t>
            </a:r>
            <a:endParaRPr kumimoji="0" lang="en-GB" sz="4800" b="0" i="0" u="none" strike="noStrike" kern="1200" cap="none" spc="0" normalizeH="0" baseline="0" noProof="0" dirty="0">
              <a:ln>
                <a:noFill/>
              </a:ln>
              <a:solidFill>
                <a:prstClr val="white"/>
              </a:solidFill>
              <a:effectLst/>
              <a:uLnTx/>
              <a:uFillTx/>
              <a:latin typeface="Lato"/>
              <a:ea typeface="+mn-ea"/>
              <a:cs typeface="+mn-cs"/>
            </a:endParaRPr>
          </a:p>
        </p:txBody>
      </p:sp>
      <p:sp>
        <p:nvSpPr>
          <p:cNvPr id="4" name="Rectangle 3"/>
          <p:cNvSpPr/>
          <p:nvPr/>
        </p:nvSpPr>
        <p:spPr>
          <a:xfrm>
            <a:off x="5559253" y="3619211"/>
            <a:ext cx="800219" cy="830997"/>
          </a:xfrm>
          <a:prstGeom prst="rect">
            <a:avLst/>
          </a:prstGeom>
        </p:spPr>
        <p:txBody>
          <a:bodyPr wrap="non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4800" b="0" i="0" u="none" strike="noStrike" kern="1200" cap="none" spc="0" normalizeH="0" baseline="0" noProof="0" dirty="0">
                <a:ln>
                  <a:noFill/>
                </a:ln>
                <a:solidFill>
                  <a:prstClr val="white"/>
                </a:solidFill>
                <a:effectLst/>
                <a:uLnTx/>
                <a:uFillTx/>
                <a:latin typeface="apple color emoji"/>
                <a:ea typeface="+mn-ea"/>
                <a:cs typeface="+mn-cs"/>
              </a:rPr>
              <a:t>😕</a:t>
            </a:r>
            <a:endParaRPr kumimoji="0" lang="en-GB" sz="4800" b="1" i="0" u="none" strike="noStrike" kern="1200" cap="none" spc="0" normalizeH="0" baseline="0" noProof="0" dirty="0">
              <a:ln>
                <a:noFill/>
              </a:ln>
              <a:solidFill>
                <a:prstClr val="white"/>
              </a:solidFill>
              <a:effectLst/>
              <a:uLnTx/>
              <a:uFillTx/>
              <a:latin typeface="helvetica neue"/>
              <a:ea typeface="+mn-ea"/>
              <a:cs typeface="+mn-cs"/>
            </a:endParaRPr>
          </a:p>
        </p:txBody>
      </p:sp>
      <p:grpSp>
        <p:nvGrpSpPr>
          <p:cNvPr id="28" name="Group 27"/>
          <p:cNvGrpSpPr/>
          <p:nvPr/>
        </p:nvGrpSpPr>
        <p:grpSpPr>
          <a:xfrm>
            <a:off x="9500455" y="3749994"/>
            <a:ext cx="535601" cy="535600"/>
            <a:chOff x="1824514" y="4430656"/>
            <a:chExt cx="535601" cy="535600"/>
          </a:xfrm>
          <a:solidFill>
            <a:schemeClr val="bg1"/>
          </a:solidFill>
        </p:grpSpPr>
        <p:sp>
          <p:nvSpPr>
            <p:cNvPr id="29" name="Freeform 192"/>
            <p:cNvSpPr>
              <a:spLocks noEditPoints="1"/>
            </p:cNvSpPr>
            <p:nvPr/>
          </p:nvSpPr>
          <p:spPr bwMode="auto">
            <a:xfrm>
              <a:off x="1824514" y="4430656"/>
              <a:ext cx="375808" cy="272239"/>
            </a:xfrm>
            <a:custGeom>
              <a:avLst/>
              <a:gdLst>
                <a:gd name="T0" fmla="*/ 0 w 256"/>
                <a:gd name="T1" fmla="*/ 0 h 186"/>
                <a:gd name="T2" fmla="*/ 0 w 256"/>
                <a:gd name="T3" fmla="*/ 186 h 186"/>
                <a:gd name="T4" fmla="*/ 256 w 256"/>
                <a:gd name="T5" fmla="*/ 186 h 186"/>
                <a:gd name="T6" fmla="*/ 256 w 256"/>
                <a:gd name="T7" fmla="*/ 0 h 186"/>
                <a:gd name="T8" fmla="*/ 0 w 256"/>
                <a:gd name="T9" fmla="*/ 0 h 186"/>
                <a:gd name="T10" fmla="*/ 246 w 256"/>
                <a:gd name="T11" fmla="*/ 176 h 186"/>
                <a:gd name="T12" fmla="*/ 10 w 256"/>
                <a:gd name="T13" fmla="*/ 176 h 186"/>
                <a:gd name="T14" fmla="*/ 10 w 256"/>
                <a:gd name="T15" fmla="*/ 10 h 186"/>
                <a:gd name="T16" fmla="*/ 246 w 256"/>
                <a:gd name="T17" fmla="*/ 10 h 186"/>
                <a:gd name="T18" fmla="*/ 246 w 256"/>
                <a:gd name="T19" fmla="*/ 17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186">
                  <a:moveTo>
                    <a:pt x="0" y="0"/>
                  </a:moveTo>
                  <a:lnTo>
                    <a:pt x="0" y="186"/>
                  </a:lnTo>
                  <a:lnTo>
                    <a:pt x="256" y="186"/>
                  </a:lnTo>
                  <a:lnTo>
                    <a:pt x="256" y="0"/>
                  </a:lnTo>
                  <a:lnTo>
                    <a:pt x="0" y="0"/>
                  </a:lnTo>
                  <a:close/>
                  <a:moveTo>
                    <a:pt x="246" y="176"/>
                  </a:moveTo>
                  <a:lnTo>
                    <a:pt x="10" y="176"/>
                  </a:lnTo>
                  <a:lnTo>
                    <a:pt x="10" y="10"/>
                  </a:lnTo>
                  <a:lnTo>
                    <a:pt x="246" y="10"/>
                  </a:lnTo>
                  <a:lnTo>
                    <a:pt x="246" y="1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 name="Rectangle 193"/>
            <p:cNvSpPr>
              <a:spLocks noChangeArrowheads="1"/>
            </p:cNvSpPr>
            <p:nvPr/>
          </p:nvSpPr>
          <p:spPr bwMode="auto">
            <a:xfrm>
              <a:off x="1960634" y="4696977"/>
              <a:ext cx="14796" cy="562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 name="Rectangle 194"/>
            <p:cNvSpPr>
              <a:spLocks noChangeArrowheads="1"/>
            </p:cNvSpPr>
            <p:nvPr/>
          </p:nvSpPr>
          <p:spPr bwMode="auto">
            <a:xfrm>
              <a:off x="2052366" y="4696977"/>
              <a:ext cx="14796" cy="562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 name="Rectangle 195"/>
            <p:cNvSpPr>
              <a:spLocks noChangeArrowheads="1"/>
            </p:cNvSpPr>
            <p:nvPr/>
          </p:nvSpPr>
          <p:spPr bwMode="auto">
            <a:xfrm>
              <a:off x="1922165" y="4744322"/>
              <a:ext cx="183465" cy="1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 name="Rectangle 196"/>
            <p:cNvSpPr>
              <a:spLocks noChangeArrowheads="1"/>
            </p:cNvSpPr>
            <p:nvPr/>
          </p:nvSpPr>
          <p:spPr bwMode="auto">
            <a:xfrm>
              <a:off x="1833391" y="4643712"/>
              <a:ext cx="358053" cy="147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 name="Freeform 197"/>
            <p:cNvSpPr>
              <a:spLocks noEditPoints="1"/>
            </p:cNvSpPr>
            <p:nvPr/>
          </p:nvSpPr>
          <p:spPr bwMode="auto">
            <a:xfrm>
              <a:off x="2185527" y="4735445"/>
              <a:ext cx="174588" cy="230811"/>
            </a:xfrm>
            <a:custGeom>
              <a:avLst/>
              <a:gdLst>
                <a:gd name="T0" fmla="*/ 0 w 118"/>
                <a:gd name="T1" fmla="*/ 0 h 156"/>
                <a:gd name="T2" fmla="*/ 0 w 118"/>
                <a:gd name="T3" fmla="*/ 156 h 156"/>
                <a:gd name="T4" fmla="*/ 118 w 118"/>
                <a:gd name="T5" fmla="*/ 156 h 156"/>
                <a:gd name="T6" fmla="*/ 118 w 118"/>
                <a:gd name="T7" fmla="*/ 0 h 156"/>
                <a:gd name="T8" fmla="*/ 0 w 118"/>
                <a:gd name="T9" fmla="*/ 0 h 156"/>
                <a:gd name="T10" fmla="*/ 106 w 118"/>
                <a:gd name="T11" fmla="*/ 144 h 156"/>
                <a:gd name="T12" fmla="*/ 10 w 118"/>
                <a:gd name="T13" fmla="*/ 144 h 156"/>
                <a:gd name="T14" fmla="*/ 10 w 118"/>
                <a:gd name="T15" fmla="*/ 10 h 156"/>
                <a:gd name="T16" fmla="*/ 106 w 118"/>
                <a:gd name="T17" fmla="*/ 10 h 156"/>
                <a:gd name="T18" fmla="*/ 106 w 118"/>
                <a:gd name="T19"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156">
                  <a:moveTo>
                    <a:pt x="0" y="0"/>
                  </a:moveTo>
                  <a:lnTo>
                    <a:pt x="0" y="156"/>
                  </a:lnTo>
                  <a:lnTo>
                    <a:pt x="118" y="156"/>
                  </a:lnTo>
                  <a:lnTo>
                    <a:pt x="118" y="0"/>
                  </a:lnTo>
                  <a:lnTo>
                    <a:pt x="0" y="0"/>
                  </a:lnTo>
                  <a:close/>
                  <a:moveTo>
                    <a:pt x="106" y="144"/>
                  </a:moveTo>
                  <a:lnTo>
                    <a:pt x="10" y="144"/>
                  </a:lnTo>
                  <a:lnTo>
                    <a:pt x="10" y="10"/>
                  </a:lnTo>
                  <a:lnTo>
                    <a:pt x="106" y="10"/>
                  </a:lnTo>
                  <a:lnTo>
                    <a:pt x="106"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7" name="Rectangle 198"/>
            <p:cNvSpPr>
              <a:spLocks noChangeArrowheads="1"/>
            </p:cNvSpPr>
            <p:nvPr/>
          </p:nvSpPr>
          <p:spPr bwMode="auto">
            <a:xfrm>
              <a:off x="2191445" y="4904115"/>
              <a:ext cx="159792" cy="147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9" name="Rectangle 199"/>
            <p:cNvSpPr>
              <a:spLocks noChangeArrowheads="1"/>
            </p:cNvSpPr>
            <p:nvPr/>
          </p:nvSpPr>
          <p:spPr bwMode="auto">
            <a:xfrm>
              <a:off x="2191445" y="4779832"/>
              <a:ext cx="159792" cy="147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0" name="Freeform 200"/>
            <p:cNvSpPr>
              <a:spLocks/>
            </p:cNvSpPr>
            <p:nvPr/>
          </p:nvSpPr>
          <p:spPr bwMode="auto">
            <a:xfrm>
              <a:off x="2212159" y="4522389"/>
              <a:ext cx="97651" cy="142038"/>
            </a:xfrm>
            <a:custGeom>
              <a:avLst/>
              <a:gdLst>
                <a:gd name="T0" fmla="*/ 0 w 66"/>
                <a:gd name="T1" fmla="*/ 0 h 98"/>
                <a:gd name="T2" fmla="*/ 0 w 66"/>
                <a:gd name="T3" fmla="*/ 10 h 98"/>
                <a:gd name="T4" fmla="*/ 56 w 66"/>
                <a:gd name="T5" fmla="*/ 10 h 98"/>
                <a:gd name="T6" fmla="*/ 56 w 66"/>
                <a:gd name="T7" fmla="*/ 98 h 98"/>
                <a:gd name="T8" fmla="*/ 66 w 66"/>
                <a:gd name="T9" fmla="*/ 98 h 98"/>
                <a:gd name="T10" fmla="*/ 66 w 66"/>
                <a:gd name="T11" fmla="*/ 0 h 98"/>
                <a:gd name="T12" fmla="*/ 0 w 66"/>
                <a:gd name="T13" fmla="*/ 0 h 98"/>
              </a:gdLst>
              <a:ahLst/>
              <a:cxnLst>
                <a:cxn ang="0">
                  <a:pos x="T0" y="T1"/>
                </a:cxn>
                <a:cxn ang="0">
                  <a:pos x="T2" y="T3"/>
                </a:cxn>
                <a:cxn ang="0">
                  <a:pos x="T4" y="T5"/>
                </a:cxn>
                <a:cxn ang="0">
                  <a:pos x="T6" y="T7"/>
                </a:cxn>
                <a:cxn ang="0">
                  <a:pos x="T8" y="T9"/>
                </a:cxn>
                <a:cxn ang="0">
                  <a:pos x="T10" y="T11"/>
                </a:cxn>
                <a:cxn ang="0">
                  <a:pos x="T12" y="T13"/>
                </a:cxn>
              </a:cxnLst>
              <a:rect l="0" t="0" r="r" b="b"/>
              <a:pathLst>
                <a:path w="66" h="98">
                  <a:moveTo>
                    <a:pt x="0" y="0"/>
                  </a:moveTo>
                  <a:lnTo>
                    <a:pt x="0" y="10"/>
                  </a:lnTo>
                  <a:lnTo>
                    <a:pt x="56" y="10"/>
                  </a:lnTo>
                  <a:lnTo>
                    <a:pt x="56" y="98"/>
                  </a:lnTo>
                  <a:lnTo>
                    <a:pt x="66" y="98"/>
                  </a:lnTo>
                  <a:lnTo>
                    <a:pt x="66"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3" name="Freeform 201"/>
            <p:cNvSpPr>
              <a:spLocks/>
            </p:cNvSpPr>
            <p:nvPr/>
          </p:nvSpPr>
          <p:spPr bwMode="auto">
            <a:xfrm>
              <a:off x="2250627" y="4611162"/>
              <a:ext cx="106528" cy="65101"/>
            </a:xfrm>
            <a:custGeom>
              <a:avLst/>
              <a:gdLst>
                <a:gd name="T0" fmla="*/ 64 w 72"/>
                <a:gd name="T1" fmla="*/ 0 h 44"/>
                <a:gd name="T2" fmla="*/ 36 w 72"/>
                <a:gd name="T3" fmla="*/ 30 h 44"/>
                <a:gd name="T4" fmla="*/ 6 w 72"/>
                <a:gd name="T5" fmla="*/ 0 h 44"/>
                <a:gd name="T6" fmla="*/ 0 w 72"/>
                <a:gd name="T7" fmla="*/ 8 h 44"/>
                <a:gd name="T8" fmla="*/ 36 w 72"/>
                <a:gd name="T9" fmla="*/ 44 h 44"/>
                <a:gd name="T10" fmla="*/ 72 w 72"/>
                <a:gd name="T11" fmla="*/ 8 h 44"/>
                <a:gd name="T12" fmla="*/ 64 w 72"/>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72" h="44">
                  <a:moveTo>
                    <a:pt x="64" y="0"/>
                  </a:moveTo>
                  <a:lnTo>
                    <a:pt x="36" y="30"/>
                  </a:lnTo>
                  <a:lnTo>
                    <a:pt x="6" y="0"/>
                  </a:lnTo>
                  <a:lnTo>
                    <a:pt x="0" y="8"/>
                  </a:lnTo>
                  <a:lnTo>
                    <a:pt x="36" y="44"/>
                  </a:lnTo>
                  <a:lnTo>
                    <a:pt x="72" y="8"/>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4" name="Freeform 202"/>
            <p:cNvSpPr>
              <a:spLocks/>
            </p:cNvSpPr>
            <p:nvPr/>
          </p:nvSpPr>
          <p:spPr bwMode="auto">
            <a:xfrm>
              <a:off x="1871860" y="4788709"/>
              <a:ext cx="257443" cy="142038"/>
            </a:xfrm>
            <a:custGeom>
              <a:avLst/>
              <a:gdLst>
                <a:gd name="T0" fmla="*/ 10 w 174"/>
                <a:gd name="T1" fmla="*/ 86 h 96"/>
                <a:gd name="T2" fmla="*/ 10 w 174"/>
                <a:gd name="T3" fmla="*/ 0 h 96"/>
                <a:gd name="T4" fmla="*/ 0 w 174"/>
                <a:gd name="T5" fmla="*/ 0 h 96"/>
                <a:gd name="T6" fmla="*/ 0 w 174"/>
                <a:gd name="T7" fmla="*/ 96 h 96"/>
                <a:gd name="T8" fmla="*/ 174 w 174"/>
                <a:gd name="T9" fmla="*/ 96 h 96"/>
                <a:gd name="T10" fmla="*/ 174 w 174"/>
                <a:gd name="T11" fmla="*/ 86 h 96"/>
                <a:gd name="T12" fmla="*/ 10 w 174"/>
                <a:gd name="T13" fmla="*/ 86 h 96"/>
              </a:gdLst>
              <a:ahLst/>
              <a:cxnLst>
                <a:cxn ang="0">
                  <a:pos x="T0" y="T1"/>
                </a:cxn>
                <a:cxn ang="0">
                  <a:pos x="T2" y="T3"/>
                </a:cxn>
                <a:cxn ang="0">
                  <a:pos x="T4" y="T5"/>
                </a:cxn>
                <a:cxn ang="0">
                  <a:pos x="T6" y="T7"/>
                </a:cxn>
                <a:cxn ang="0">
                  <a:pos x="T8" y="T9"/>
                </a:cxn>
                <a:cxn ang="0">
                  <a:pos x="T10" y="T11"/>
                </a:cxn>
                <a:cxn ang="0">
                  <a:pos x="T12" y="T13"/>
                </a:cxn>
              </a:cxnLst>
              <a:rect l="0" t="0" r="r" b="b"/>
              <a:pathLst>
                <a:path w="174" h="96">
                  <a:moveTo>
                    <a:pt x="10" y="86"/>
                  </a:moveTo>
                  <a:lnTo>
                    <a:pt x="10" y="0"/>
                  </a:lnTo>
                  <a:lnTo>
                    <a:pt x="0" y="0"/>
                  </a:lnTo>
                  <a:lnTo>
                    <a:pt x="0" y="96"/>
                  </a:lnTo>
                  <a:lnTo>
                    <a:pt x="174" y="96"/>
                  </a:lnTo>
                  <a:lnTo>
                    <a:pt x="174" y="86"/>
                  </a:lnTo>
                  <a:lnTo>
                    <a:pt x="10"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5" name="Freeform 203"/>
            <p:cNvSpPr>
              <a:spLocks/>
            </p:cNvSpPr>
            <p:nvPr/>
          </p:nvSpPr>
          <p:spPr bwMode="auto">
            <a:xfrm>
              <a:off x="1827473" y="4776873"/>
              <a:ext cx="106528" cy="65101"/>
            </a:xfrm>
            <a:custGeom>
              <a:avLst/>
              <a:gdLst>
                <a:gd name="T0" fmla="*/ 36 w 72"/>
                <a:gd name="T1" fmla="*/ 0 h 44"/>
                <a:gd name="T2" fmla="*/ 0 w 72"/>
                <a:gd name="T3" fmla="*/ 36 h 44"/>
                <a:gd name="T4" fmla="*/ 6 w 72"/>
                <a:gd name="T5" fmla="*/ 44 h 44"/>
                <a:gd name="T6" fmla="*/ 36 w 72"/>
                <a:gd name="T7" fmla="*/ 14 h 44"/>
                <a:gd name="T8" fmla="*/ 64 w 72"/>
                <a:gd name="T9" fmla="*/ 44 h 44"/>
                <a:gd name="T10" fmla="*/ 72 w 72"/>
                <a:gd name="T11" fmla="*/ 36 h 44"/>
                <a:gd name="T12" fmla="*/ 36 w 72"/>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72" h="44">
                  <a:moveTo>
                    <a:pt x="36" y="0"/>
                  </a:moveTo>
                  <a:lnTo>
                    <a:pt x="0" y="36"/>
                  </a:lnTo>
                  <a:lnTo>
                    <a:pt x="6" y="44"/>
                  </a:lnTo>
                  <a:lnTo>
                    <a:pt x="36" y="14"/>
                  </a:lnTo>
                  <a:lnTo>
                    <a:pt x="64" y="44"/>
                  </a:lnTo>
                  <a:lnTo>
                    <a:pt x="72" y="36"/>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pic>
        <p:nvPicPr>
          <p:cNvPr id="9" name="Picture 8"/>
          <p:cNvPicPr>
            <a:picLocks noChangeAspect="1"/>
          </p:cNvPicPr>
          <p:nvPr/>
        </p:nvPicPr>
        <p:blipFill>
          <a:blip r:embed="rId3"/>
          <a:stretch>
            <a:fillRect/>
          </a:stretch>
        </p:blipFill>
        <p:spPr>
          <a:xfrm>
            <a:off x="11244101" y="494513"/>
            <a:ext cx="285996" cy="267582"/>
          </a:xfrm>
          <a:prstGeom prst="rect">
            <a:avLst/>
          </a:prstGeom>
        </p:spPr>
      </p:pic>
    </p:spTree>
    <p:extLst>
      <p:ext uri="{BB962C8B-B14F-4D97-AF65-F5344CB8AC3E}">
        <p14:creationId xmlns:p14="http://schemas.microsoft.com/office/powerpoint/2010/main" val="28478865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5785" y="6539023"/>
            <a:ext cx="3442568" cy="2546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pic>
        <p:nvPicPr>
          <p:cNvPr id="1028" name="Picture 4" descr="Resultado de imagen de mapa bras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141" y="2551800"/>
            <a:ext cx="3104752" cy="3231766"/>
          </a:xfrm>
          <a:prstGeom prst="rect">
            <a:avLst/>
          </a:prstGeom>
          <a:noFill/>
          <a:extLst>
            <a:ext uri="{909E8E84-426E-40DD-AFC4-6F175D3DCCD1}">
              <a14:hiddenFill xmlns:a14="http://schemas.microsoft.com/office/drawing/2010/main">
                <a:solidFill>
                  <a:srgbClr val="FFFFFF"/>
                </a:solidFill>
              </a14:hiddenFill>
            </a:ext>
          </a:extLst>
        </p:spPr>
      </p:pic>
      <p:cxnSp>
        <p:nvCxnSpPr>
          <p:cNvPr id="897" name="Straight Connector 896">
            <a:extLst>
              <a:ext uri="{FF2B5EF4-FFF2-40B4-BE49-F238E27FC236}">
                <a16:creationId xmlns:a16="http://schemas.microsoft.com/office/drawing/2014/main" id="{5F68DAAB-6A3D-4271-B8EA-F170766760A6}"/>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01" name="Rectangle 900">
            <a:extLst>
              <a:ext uri="{FF2B5EF4-FFF2-40B4-BE49-F238E27FC236}">
                <a16:creationId xmlns:a16="http://schemas.microsoft.com/office/drawing/2014/main" id="{25722FE7-4062-44D4-8CAB-170504072D7C}"/>
              </a:ext>
            </a:extLst>
          </p:cNvPr>
          <p:cNvSpPr/>
          <p:nvPr/>
        </p:nvSpPr>
        <p:spPr>
          <a:xfrm>
            <a:off x="-5317" y="-2602"/>
            <a:ext cx="4832498" cy="6860601"/>
          </a:xfrm>
          <a:prstGeom prst="rect">
            <a:avLst/>
          </a:prstGeom>
          <a:gradFill>
            <a:gsLst>
              <a:gs pos="0">
                <a:schemeClr val="accent4"/>
              </a:gs>
              <a:gs pos="100000">
                <a:schemeClr val="accent1">
                  <a:lumMod val="60000"/>
                  <a:lumOff val="40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ato"/>
              <a:ea typeface="+mn-ea"/>
              <a:cs typeface="+mn-cs"/>
            </a:endParaRPr>
          </a:p>
        </p:txBody>
      </p:sp>
      <p:cxnSp>
        <p:nvCxnSpPr>
          <p:cNvPr id="898" name="Straight Connector 897">
            <a:extLst>
              <a:ext uri="{FF2B5EF4-FFF2-40B4-BE49-F238E27FC236}">
                <a16:creationId xmlns:a16="http://schemas.microsoft.com/office/drawing/2014/main" id="{9D30A6B2-C1BE-43F9-8BFD-CA1B62234D9A}"/>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06" name="TextBox 905">
            <a:extLst>
              <a:ext uri="{FF2B5EF4-FFF2-40B4-BE49-F238E27FC236}">
                <a16:creationId xmlns:a16="http://schemas.microsoft.com/office/drawing/2014/main" id="{629B706C-A384-4A71-8FFE-AFDB12E12EFB}"/>
              </a:ext>
            </a:extLst>
          </p:cNvPr>
          <p:cNvSpPr txBox="1"/>
          <p:nvPr/>
        </p:nvSpPr>
        <p:spPr>
          <a:xfrm>
            <a:off x="527226" y="236966"/>
            <a:ext cx="3654262"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noProof="0" dirty="0" smtClean="0">
                <a:solidFill>
                  <a:prstClr val="white"/>
                </a:solidFill>
                <a:latin typeface="Lato"/>
              </a:rPr>
              <a:t>Why</a:t>
            </a:r>
            <a:r>
              <a:rPr kumimoji="0" lang="en-GB" sz="2800" b="1" i="0" u="none" strike="noStrike" kern="1200" cap="none" spc="0" normalizeH="0" baseline="0" noProof="0" dirty="0" smtClean="0">
                <a:ln>
                  <a:noFill/>
                </a:ln>
                <a:solidFill>
                  <a:prstClr val="white"/>
                </a:solidFill>
                <a:effectLst/>
                <a:uLnTx/>
                <a:uFillTx/>
                <a:latin typeface="Lato"/>
                <a:ea typeface="+mn-ea"/>
                <a:cs typeface="+mn-cs"/>
              </a:rPr>
              <a:t> </a:t>
            </a:r>
            <a:r>
              <a:rPr kumimoji="0" lang="en-GB" sz="2800" b="1" i="0" u="none" strike="noStrike" kern="1200" cap="none" spc="0" normalizeH="0" baseline="0" noProof="0" dirty="0">
                <a:ln>
                  <a:noFill/>
                </a:ln>
                <a:solidFill>
                  <a:prstClr val="white"/>
                </a:solidFill>
                <a:effectLst/>
                <a:uLnTx/>
                <a:uFillTx/>
                <a:latin typeface="Lato"/>
                <a:ea typeface="+mn-ea"/>
                <a:cs typeface="+mn-cs"/>
              </a:rPr>
              <a:t>innovation is relevant </a:t>
            </a:r>
            <a:r>
              <a:rPr kumimoji="0" lang="en-GB" sz="2800" b="1" i="0" u="none" strike="noStrike" kern="1200" cap="none" spc="0" normalizeH="0" baseline="0" noProof="0" dirty="0" smtClean="0">
                <a:ln>
                  <a:noFill/>
                </a:ln>
                <a:solidFill>
                  <a:prstClr val="white"/>
                </a:solidFill>
                <a:effectLst/>
                <a:uLnTx/>
                <a:uFillTx/>
                <a:latin typeface="Lato"/>
                <a:ea typeface="+mn-ea"/>
                <a:cs typeface="+mn-cs"/>
              </a:rPr>
              <a:t>to </a:t>
            </a:r>
            <a:r>
              <a:rPr kumimoji="0" lang="en-GB" sz="2800" b="1" i="0" u="none" strike="noStrike" kern="1200" cap="none" spc="0" normalizeH="0" baseline="0" noProof="0" dirty="0">
                <a:ln>
                  <a:noFill/>
                </a:ln>
                <a:solidFill>
                  <a:prstClr val="white"/>
                </a:solidFill>
                <a:effectLst/>
                <a:uLnTx/>
                <a:uFillTx/>
                <a:latin typeface="Lato"/>
                <a:ea typeface="+mn-ea"/>
                <a:cs typeface="+mn-cs"/>
              </a:rPr>
              <a:t>the Brazilian </a:t>
            </a:r>
            <a:r>
              <a:rPr kumimoji="0" lang="en-GB" sz="2800" b="1" i="0" u="none" strike="noStrike" kern="1200" cap="none" spc="0" normalizeH="0" baseline="0" noProof="0" dirty="0" smtClean="0">
                <a:ln>
                  <a:noFill/>
                </a:ln>
                <a:solidFill>
                  <a:prstClr val="white"/>
                </a:solidFill>
                <a:effectLst/>
                <a:uLnTx/>
                <a:uFillTx/>
                <a:latin typeface="Lato"/>
                <a:ea typeface="+mn-ea"/>
                <a:cs typeface="+mn-cs"/>
              </a:rPr>
              <a:t>context</a:t>
            </a:r>
            <a:endParaRPr kumimoji="0" lang="en-GB" sz="2800" b="0" i="0" u="none" strike="noStrike" kern="1200" cap="none" spc="0" normalizeH="0" baseline="0" noProof="0" dirty="0">
              <a:ln>
                <a:noFill/>
              </a:ln>
              <a:solidFill>
                <a:prstClr val="white"/>
              </a:solidFill>
              <a:effectLst/>
              <a:uLnTx/>
              <a:uFillTx/>
              <a:latin typeface="Lato"/>
              <a:ea typeface="+mn-ea"/>
              <a:cs typeface="+mn-cs"/>
            </a:endParaRPr>
          </a:p>
        </p:txBody>
      </p:sp>
      <p:cxnSp>
        <p:nvCxnSpPr>
          <p:cNvPr id="907" name="Straight Connector 906">
            <a:extLst>
              <a:ext uri="{FF2B5EF4-FFF2-40B4-BE49-F238E27FC236}">
                <a16:creationId xmlns:a16="http://schemas.microsoft.com/office/drawing/2014/main" id="{511E952E-8F9B-4817-AC4D-17F96B76868C}"/>
              </a:ext>
            </a:extLst>
          </p:cNvPr>
          <p:cNvCxnSpPr/>
          <p:nvPr/>
        </p:nvCxnSpPr>
        <p:spPr>
          <a:xfrm>
            <a:off x="1153761" y="1646647"/>
            <a:ext cx="2247900" cy="0"/>
          </a:xfrm>
          <a:prstGeom prst="line">
            <a:avLst/>
          </a:prstGeom>
          <a:ln w="3175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865" name="Group 864">
            <a:extLst>
              <a:ext uri="{FF2B5EF4-FFF2-40B4-BE49-F238E27FC236}">
                <a16:creationId xmlns:a16="http://schemas.microsoft.com/office/drawing/2014/main" id="{A36FC04B-5606-4B6B-8F20-E248F0C22818}"/>
              </a:ext>
            </a:extLst>
          </p:cNvPr>
          <p:cNvGrpSpPr/>
          <p:nvPr/>
        </p:nvGrpSpPr>
        <p:grpSpPr>
          <a:xfrm>
            <a:off x="295264" y="2041860"/>
            <a:ext cx="3952194" cy="800219"/>
            <a:chOff x="7792251" y="3115212"/>
            <a:chExt cx="3952194" cy="800219"/>
          </a:xfrm>
        </p:grpSpPr>
        <p:grpSp>
          <p:nvGrpSpPr>
            <p:cNvPr id="864" name="Group 863">
              <a:extLst>
                <a:ext uri="{FF2B5EF4-FFF2-40B4-BE49-F238E27FC236}">
                  <a16:creationId xmlns:a16="http://schemas.microsoft.com/office/drawing/2014/main" id="{60C310BA-2189-454A-816F-7363C44EFF0C}"/>
                </a:ext>
              </a:extLst>
            </p:cNvPr>
            <p:cNvGrpSpPr/>
            <p:nvPr/>
          </p:nvGrpSpPr>
          <p:grpSpPr>
            <a:xfrm>
              <a:off x="7792251" y="3206415"/>
              <a:ext cx="463925" cy="463925"/>
              <a:chOff x="7874567" y="3119330"/>
              <a:chExt cx="463925" cy="463925"/>
            </a:xfrm>
          </p:grpSpPr>
          <p:sp>
            <p:nvSpPr>
              <p:cNvPr id="908" name="Oval 907">
                <a:extLst>
                  <a:ext uri="{FF2B5EF4-FFF2-40B4-BE49-F238E27FC236}">
                    <a16:creationId xmlns:a16="http://schemas.microsoft.com/office/drawing/2014/main" id="{15AF7D90-DD7C-43AA-A274-E31559C43584}"/>
                  </a:ext>
                </a:extLst>
              </p:cNvPr>
              <p:cNvSpPr/>
              <p:nvPr/>
            </p:nvSpPr>
            <p:spPr>
              <a:xfrm>
                <a:off x="7874567" y="3119330"/>
                <a:ext cx="463925" cy="463925"/>
              </a:xfrm>
              <a:prstGeom prst="ellipse">
                <a:avLst/>
              </a:prstGeom>
              <a:gradFill>
                <a:gsLst>
                  <a:gs pos="0">
                    <a:schemeClr val="bg1"/>
                  </a:gs>
                  <a:gs pos="50000">
                    <a:schemeClr val="bg1">
                      <a:lumMod val="95000"/>
                    </a:schemeClr>
                  </a:gs>
                  <a:gs pos="100000">
                    <a:schemeClr val="bg1">
                      <a:lumMod val="85000"/>
                    </a:schemeClr>
                  </a:gs>
                </a:gsLst>
              </a:gradFill>
              <a:effectLst>
                <a:outerShdw blurRad="57150" dist="19050" dir="5400000" algn="ctr" rotWithShape="0">
                  <a:srgbClr val="000000">
                    <a:alpha val="26000"/>
                  </a:srgbClr>
                </a:outerShdw>
              </a:effectLst>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909" name="TextBox 908">
                <a:extLst>
                  <a:ext uri="{FF2B5EF4-FFF2-40B4-BE49-F238E27FC236}">
                    <a16:creationId xmlns:a16="http://schemas.microsoft.com/office/drawing/2014/main" id="{E66EA1F3-F4EE-4FF2-B1DD-0454E8FA753E}"/>
                  </a:ext>
                </a:extLst>
              </p:cNvPr>
              <p:cNvSpPr txBox="1"/>
              <p:nvPr/>
            </p:nvSpPr>
            <p:spPr>
              <a:xfrm>
                <a:off x="7912133" y="3182015"/>
                <a:ext cx="38879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dirty="0">
                    <a:ln>
                      <a:noFill/>
                    </a:ln>
                    <a:solidFill>
                      <a:srgbClr val="7684B2"/>
                    </a:solidFill>
                    <a:effectLst/>
                    <a:uLnTx/>
                    <a:uFillTx/>
                    <a:latin typeface="Lato Black"/>
                    <a:ea typeface="+mn-ea"/>
                    <a:cs typeface="+mn-cs"/>
                  </a:rPr>
                  <a:t>1</a:t>
                </a:r>
              </a:p>
            </p:txBody>
          </p:sp>
        </p:grpSp>
        <p:sp>
          <p:nvSpPr>
            <p:cNvPr id="911" name="TextBox 910">
              <a:extLst>
                <a:ext uri="{FF2B5EF4-FFF2-40B4-BE49-F238E27FC236}">
                  <a16:creationId xmlns:a16="http://schemas.microsoft.com/office/drawing/2014/main" id="{AD5E83B4-84EC-41C5-B4AC-3187B4A1A10C}"/>
                </a:ext>
              </a:extLst>
            </p:cNvPr>
            <p:cNvSpPr txBox="1"/>
            <p:nvPr/>
          </p:nvSpPr>
          <p:spPr>
            <a:xfrm>
              <a:off x="8411376" y="3115212"/>
              <a:ext cx="3333069" cy="8002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1D3748"/>
                  </a:solidFill>
                  <a:effectLst/>
                  <a:uLnTx/>
                  <a:uFillTx/>
                  <a:latin typeface="Lato"/>
                  <a:ea typeface="+mn-ea"/>
                  <a:cs typeface="+mn-cs"/>
                </a:rPr>
                <a:t>Inequality remains high and fiscal accounts have </a:t>
              </a:r>
              <a:r>
                <a:rPr kumimoji="0" lang="en-GB" sz="1400" b="0" i="0" u="none" strike="noStrike" kern="1200" cap="none" spc="0" normalizeH="0" baseline="0" noProof="0" dirty="0" smtClean="0">
                  <a:ln>
                    <a:noFill/>
                  </a:ln>
                  <a:solidFill>
                    <a:srgbClr val="1D3748"/>
                  </a:solidFill>
                  <a:effectLst/>
                  <a:uLnTx/>
                  <a:uFillTx/>
                  <a:latin typeface="Lato"/>
                  <a:ea typeface="+mn-ea"/>
                  <a:cs typeface="+mn-cs"/>
                </a:rPr>
                <a:t>deteriorated substantially</a:t>
              </a:r>
              <a:r>
                <a:rPr kumimoji="0" lang="en-GB" sz="1800" b="0" i="0" u="none" strike="noStrike" kern="1200" cap="none" spc="0" normalizeH="0" baseline="0" noProof="0" dirty="0">
                  <a:ln>
                    <a:noFill/>
                  </a:ln>
                  <a:solidFill>
                    <a:srgbClr val="1D3748"/>
                  </a:solidFill>
                  <a:effectLst/>
                  <a:uLnTx/>
                  <a:uFillTx/>
                  <a:latin typeface="Lato"/>
                  <a:ea typeface="+mn-ea"/>
                  <a:cs typeface="+mn-cs"/>
                </a:rPr>
                <a:t>.</a:t>
              </a:r>
            </a:p>
          </p:txBody>
        </p:sp>
      </p:grpSp>
      <p:grpSp>
        <p:nvGrpSpPr>
          <p:cNvPr id="913" name="Group 912">
            <a:extLst>
              <a:ext uri="{FF2B5EF4-FFF2-40B4-BE49-F238E27FC236}">
                <a16:creationId xmlns:a16="http://schemas.microsoft.com/office/drawing/2014/main" id="{E6E2BED4-7EB5-448A-85F3-3B8EFD97B915}"/>
              </a:ext>
            </a:extLst>
          </p:cNvPr>
          <p:cNvGrpSpPr/>
          <p:nvPr/>
        </p:nvGrpSpPr>
        <p:grpSpPr>
          <a:xfrm>
            <a:off x="295264" y="2981660"/>
            <a:ext cx="3952194" cy="738664"/>
            <a:chOff x="7792251" y="3115212"/>
            <a:chExt cx="3952194" cy="738664"/>
          </a:xfrm>
        </p:grpSpPr>
        <p:grpSp>
          <p:nvGrpSpPr>
            <p:cNvPr id="914" name="Group 913">
              <a:extLst>
                <a:ext uri="{FF2B5EF4-FFF2-40B4-BE49-F238E27FC236}">
                  <a16:creationId xmlns:a16="http://schemas.microsoft.com/office/drawing/2014/main" id="{B26A01DF-FF03-4B1A-A8F3-FC2D483D2E1D}"/>
                </a:ext>
              </a:extLst>
            </p:cNvPr>
            <p:cNvGrpSpPr/>
            <p:nvPr/>
          </p:nvGrpSpPr>
          <p:grpSpPr>
            <a:xfrm>
              <a:off x="7792251" y="3206415"/>
              <a:ext cx="463925" cy="463925"/>
              <a:chOff x="7874567" y="3119330"/>
              <a:chExt cx="463925" cy="463925"/>
            </a:xfrm>
          </p:grpSpPr>
          <p:sp>
            <p:nvSpPr>
              <p:cNvPr id="916" name="Oval 915">
                <a:extLst>
                  <a:ext uri="{FF2B5EF4-FFF2-40B4-BE49-F238E27FC236}">
                    <a16:creationId xmlns:a16="http://schemas.microsoft.com/office/drawing/2014/main" id="{60BD10F7-A9CE-4414-824A-3D2CE7604B74}"/>
                  </a:ext>
                </a:extLst>
              </p:cNvPr>
              <p:cNvSpPr/>
              <p:nvPr/>
            </p:nvSpPr>
            <p:spPr>
              <a:xfrm>
                <a:off x="7874567" y="3119330"/>
                <a:ext cx="463925" cy="463925"/>
              </a:xfrm>
              <a:prstGeom prst="ellipse">
                <a:avLst/>
              </a:prstGeom>
              <a:gradFill>
                <a:gsLst>
                  <a:gs pos="0">
                    <a:schemeClr val="bg1"/>
                  </a:gs>
                  <a:gs pos="50000">
                    <a:schemeClr val="bg1">
                      <a:lumMod val="95000"/>
                    </a:schemeClr>
                  </a:gs>
                  <a:gs pos="100000">
                    <a:schemeClr val="bg1">
                      <a:lumMod val="85000"/>
                    </a:schemeClr>
                  </a:gs>
                </a:gsLst>
              </a:gradFill>
              <a:effectLst>
                <a:outerShdw blurRad="57150" dist="19050" dir="5400000" algn="ctr" rotWithShape="0">
                  <a:srgbClr val="000000">
                    <a:alpha val="26000"/>
                  </a:srgbClr>
                </a:outerShdw>
              </a:effectLst>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Lato"/>
                  <a:ea typeface="+mn-ea"/>
                  <a:cs typeface="+mn-cs"/>
                </a:endParaRPr>
              </a:p>
            </p:txBody>
          </p:sp>
          <p:sp>
            <p:nvSpPr>
              <p:cNvPr id="917" name="TextBox 916">
                <a:extLst>
                  <a:ext uri="{FF2B5EF4-FFF2-40B4-BE49-F238E27FC236}">
                    <a16:creationId xmlns:a16="http://schemas.microsoft.com/office/drawing/2014/main" id="{A216BCBF-C5CD-4FE4-A505-7555C642FC87}"/>
                  </a:ext>
                </a:extLst>
              </p:cNvPr>
              <p:cNvSpPr txBox="1"/>
              <p:nvPr/>
            </p:nvSpPr>
            <p:spPr>
              <a:xfrm>
                <a:off x="7912133" y="3182015"/>
                <a:ext cx="38879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dirty="0">
                    <a:ln>
                      <a:noFill/>
                    </a:ln>
                    <a:solidFill>
                      <a:srgbClr val="7684B2"/>
                    </a:solidFill>
                    <a:effectLst/>
                    <a:uLnTx/>
                    <a:uFillTx/>
                    <a:latin typeface="Lato Black"/>
                    <a:ea typeface="+mn-ea"/>
                    <a:cs typeface="+mn-cs"/>
                  </a:rPr>
                  <a:t>2</a:t>
                </a:r>
              </a:p>
            </p:txBody>
          </p:sp>
        </p:grpSp>
        <p:sp>
          <p:nvSpPr>
            <p:cNvPr id="915" name="TextBox 914">
              <a:extLst>
                <a:ext uri="{FF2B5EF4-FFF2-40B4-BE49-F238E27FC236}">
                  <a16:creationId xmlns:a16="http://schemas.microsoft.com/office/drawing/2014/main" id="{BC4AA95F-9C1C-4637-8CEB-6B21A884DD2D}"/>
                </a:ext>
              </a:extLst>
            </p:cNvPr>
            <p:cNvSpPr txBox="1"/>
            <p:nvPr/>
          </p:nvSpPr>
          <p:spPr>
            <a:xfrm>
              <a:off x="8411376" y="3115212"/>
              <a:ext cx="3333069"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1D3748"/>
                  </a:solidFill>
                  <a:effectLst/>
                  <a:uLnTx/>
                  <a:uFillTx/>
                  <a:latin typeface="Lato"/>
                  <a:ea typeface="+mn-ea"/>
                  <a:cs typeface="+mn-cs"/>
                </a:rPr>
                <a:t>Efforts to fight corruption will require continuing reforms to improve accountability.</a:t>
              </a:r>
            </a:p>
          </p:txBody>
        </p:sp>
      </p:grpSp>
      <p:grpSp>
        <p:nvGrpSpPr>
          <p:cNvPr id="918" name="Group 917">
            <a:extLst>
              <a:ext uri="{FF2B5EF4-FFF2-40B4-BE49-F238E27FC236}">
                <a16:creationId xmlns:a16="http://schemas.microsoft.com/office/drawing/2014/main" id="{7C884C94-5E08-4554-B9B2-4F70FF5A21CD}"/>
              </a:ext>
            </a:extLst>
          </p:cNvPr>
          <p:cNvGrpSpPr/>
          <p:nvPr/>
        </p:nvGrpSpPr>
        <p:grpSpPr>
          <a:xfrm>
            <a:off x="295264" y="3921460"/>
            <a:ext cx="3952194" cy="738664"/>
            <a:chOff x="7792251" y="3115212"/>
            <a:chExt cx="3952194" cy="738664"/>
          </a:xfrm>
        </p:grpSpPr>
        <p:grpSp>
          <p:nvGrpSpPr>
            <p:cNvPr id="919" name="Group 918">
              <a:extLst>
                <a:ext uri="{FF2B5EF4-FFF2-40B4-BE49-F238E27FC236}">
                  <a16:creationId xmlns:a16="http://schemas.microsoft.com/office/drawing/2014/main" id="{48B50D11-F78B-4078-854E-269CF9A48F78}"/>
                </a:ext>
              </a:extLst>
            </p:cNvPr>
            <p:cNvGrpSpPr/>
            <p:nvPr/>
          </p:nvGrpSpPr>
          <p:grpSpPr>
            <a:xfrm>
              <a:off x="7792251" y="3206415"/>
              <a:ext cx="463925" cy="463925"/>
              <a:chOff x="7874567" y="3119330"/>
              <a:chExt cx="463925" cy="463925"/>
            </a:xfrm>
          </p:grpSpPr>
          <p:sp>
            <p:nvSpPr>
              <p:cNvPr id="921" name="Oval 920">
                <a:extLst>
                  <a:ext uri="{FF2B5EF4-FFF2-40B4-BE49-F238E27FC236}">
                    <a16:creationId xmlns:a16="http://schemas.microsoft.com/office/drawing/2014/main" id="{E2DE7DFF-7E9C-46AA-B250-A17F6E7814C6}"/>
                  </a:ext>
                </a:extLst>
              </p:cNvPr>
              <p:cNvSpPr/>
              <p:nvPr/>
            </p:nvSpPr>
            <p:spPr>
              <a:xfrm>
                <a:off x="7874567" y="3119330"/>
                <a:ext cx="463925" cy="463925"/>
              </a:xfrm>
              <a:prstGeom prst="ellipse">
                <a:avLst/>
              </a:prstGeom>
              <a:gradFill>
                <a:gsLst>
                  <a:gs pos="0">
                    <a:schemeClr val="bg1"/>
                  </a:gs>
                  <a:gs pos="50000">
                    <a:schemeClr val="bg1">
                      <a:lumMod val="95000"/>
                    </a:schemeClr>
                  </a:gs>
                  <a:gs pos="100000">
                    <a:schemeClr val="bg1">
                      <a:lumMod val="85000"/>
                    </a:schemeClr>
                  </a:gs>
                </a:gsLst>
              </a:gradFill>
              <a:effectLst>
                <a:outerShdw blurRad="57150" dist="19050" dir="5400000" algn="ctr" rotWithShape="0">
                  <a:srgbClr val="000000">
                    <a:alpha val="26000"/>
                  </a:srgbClr>
                </a:outerShdw>
              </a:effectLst>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Lato"/>
                  <a:ea typeface="+mn-ea"/>
                  <a:cs typeface="+mn-cs"/>
                </a:endParaRPr>
              </a:p>
            </p:txBody>
          </p:sp>
          <p:sp>
            <p:nvSpPr>
              <p:cNvPr id="922" name="TextBox 921">
                <a:extLst>
                  <a:ext uri="{FF2B5EF4-FFF2-40B4-BE49-F238E27FC236}">
                    <a16:creationId xmlns:a16="http://schemas.microsoft.com/office/drawing/2014/main" id="{DF4B957E-3933-452B-8B58-1CE310E54703}"/>
                  </a:ext>
                </a:extLst>
              </p:cNvPr>
              <p:cNvSpPr txBox="1"/>
              <p:nvPr/>
            </p:nvSpPr>
            <p:spPr>
              <a:xfrm>
                <a:off x="7912133" y="3182015"/>
                <a:ext cx="38879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dirty="0">
                    <a:ln>
                      <a:noFill/>
                    </a:ln>
                    <a:solidFill>
                      <a:srgbClr val="7684B2"/>
                    </a:solidFill>
                    <a:effectLst/>
                    <a:uLnTx/>
                    <a:uFillTx/>
                    <a:latin typeface="Lato Black"/>
                    <a:ea typeface="+mn-ea"/>
                    <a:cs typeface="+mn-cs"/>
                  </a:rPr>
                  <a:t>3</a:t>
                </a:r>
              </a:p>
            </p:txBody>
          </p:sp>
        </p:grpSp>
        <p:sp>
          <p:nvSpPr>
            <p:cNvPr id="920" name="TextBox 919">
              <a:extLst>
                <a:ext uri="{FF2B5EF4-FFF2-40B4-BE49-F238E27FC236}">
                  <a16:creationId xmlns:a16="http://schemas.microsoft.com/office/drawing/2014/main" id="{DB938E40-D398-4C70-B91D-0335209FA8DD}"/>
                </a:ext>
              </a:extLst>
            </p:cNvPr>
            <p:cNvSpPr txBox="1"/>
            <p:nvPr/>
          </p:nvSpPr>
          <p:spPr>
            <a:xfrm>
              <a:off x="8411376" y="3115212"/>
              <a:ext cx="3333069"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1D3748"/>
                  </a:solidFill>
                  <a:effectLst/>
                  <a:uLnTx/>
                  <a:uFillTx/>
                  <a:latin typeface="Lato"/>
                  <a:ea typeface="+mn-ea"/>
                  <a:cs typeface="+mn-cs"/>
                </a:rPr>
                <a:t>Growth, which was supported by a rising labour force over many years, will slow due to rapid population aging.</a:t>
              </a:r>
            </a:p>
          </p:txBody>
        </p:sp>
      </p:grpSp>
      <p:grpSp>
        <p:nvGrpSpPr>
          <p:cNvPr id="704" name="Group 703">
            <a:extLst>
              <a:ext uri="{FF2B5EF4-FFF2-40B4-BE49-F238E27FC236}">
                <a16:creationId xmlns:a16="http://schemas.microsoft.com/office/drawing/2014/main" id="{7C884C94-5E08-4554-B9B2-4F70FF5A21CD}"/>
              </a:ext>
            </a:extLst>
          </p:cNvPr>
          <p:cNvGrpSpPr/>
          <p:nvPr/>
        </p:nvGrpSpPr>
        <p:grpSpPr>
          <a:xfrm>
            <a:off x="324505" y="4857563"/>
            <a:ext cx="3952194" cy="1600438"/>
            <a:chOff x="7792251" y="3115212"/>
            <a:chExt cx="3952194" cy="1600438"/>
          </a:xfrm>
        </p:grpSpPr>
        <p:grpSp>
          <p:nvGrpSpPr>
            <p:cNvPr id="705" name="Group 704">
              <a:extLst>
                <a:ext uri="{FF2B5EF4-FFF2-40B4-BE49-F238E27FC236}">
                  <a16:creationId xmlns:a16="http://schemas.microsoft.com/office/drawing/2014/main" id="{48B50D11-F78B-4078-854E-269CF9A48F78}"/>
                </a:ext>
              </a:extLst>
            </p:cNvPr>
            <p:cNvGrpSpPr/>
            <p:nvPr/>
          </p:nvGrpSpPr>
          <p:grpSpPr>
            <a:xfrm>
              <a:off x="7792251" y="3206415"/>
              <a:ext cx="463925" cy="463925"/>
              <a:chOff x="7874567" y="3119330"/>
              <a:chExt cx="463925" cy="463925"/>
            </a:xfrm>
          </p:grpSpPr>
          <p:sp>
            <p:nvSpPr>
              <p:cNvPr id="707" name="Oval 706">
                <a:extLst>
                  <a:ext uri="{FF2B5EF4-FFF2-40B4-BE49-F238E27FC236}">
                    <a16:creationId xmlns:a16="http://schemas.microsoft.com/office/drawing/2014/main" id="{E2DE7DFF-7E9C-46AA-B250-A17F6E7814C6}"/>
                  </a:ext>
                </a:extLst>
              </p:cNvPr>
              <p:cNvSpPr/>
              <p:nvPr/>
            </p:nvSpPr>
            <p:spPr>
              <a:xfrm>
                <a:off x="7874567" y="3119330"/>
                <a:ext cx="463925" cy="463925"/>
              </a:xfrm>
              <a:prstGeom prst="ellipse">
                <a:avLst/>
              </a:prstGeom>
              <a:gradFill>
                <a:gsLst>
                  <a:gs pos="0">
                    <a:schemeClr val="bg1"/>
                  </a:gs>
                  <a:gs pos="50000">
                    <a:schemeClr val="bg1">
                      <a:lumMod val="95000"/>
                    </a:schemeClr>
                  </a:gs>
                  <a:gs pos="100000">
                    <a:schemeClr val="bg1">
                      <a:lumMod val="85000"/>
                    </a:schemeClr>
                  </a:gs>
                </a:gsLst>
              </a:gradFill>
              <a:effectLst>
                <a:outerShdw blurRad="57150" dist="19050" dir="5400000" algn="ctr" rotWithShape="0">
                  <a:srgbClr val="000000">
                    <a:alpha val="26000"/>
                  </a:srgbClr>
                </a:outerShdw>
              </a:effectLst>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Lato"/>
                  <a:ea typeface="+mn-ea"/>
                  <a:cs typeface="+mn-cs"/>
                </a:endParaRPr>
              </a:p>
            </p:txBody>
          </p:sp>
          <p:sp>
            <p:nvSpPr>
              <p:cNvPr id="708" name="TextBox 707">
                <a:extLst>
                  <a:ext uri="{FF2B5EF4-FFF2-40B4-BE49-F238E27FC236}">
                    <a16:creationId xmlns:a16="http://schemas.microsoft.com/office/drawing/2014/main" id="{DF4B957E-3933-452B-8B58-1CE310E54703}"/>
                  </a:ext>
                </a:extLst>
              </p:cNvPr>
              <p:cNvSpPr txBox="1"/>
              <p:nvPr/>
            </p:nvSpPr>
            <p:spPr>
              <a:xfrm>
                <a:off x="7912133" y="3182015"/>
                <a:ext cx="38879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dirty="0">
                    <a:ln>
                      <a:noFill/>
                    </a:ln>
                    <a:solidFill>
                      <a:srgbClr val="7684B2"/>
                    </a:solidFill>
                    <a:effectLst/>
                    <a:uLnTx/>
                    <a:uFillTx/>
                    <a:latin typeface="Lato Black"/>
                    <a:ea typeface="+mn-ea"/>
                    <a:cs typeface="+mn-cs"/>
                  </a:rPr>
                  <a:t>4</a:t>
                </a:r>
              </a:p>
            </p:txBody>
          </p:sp>
        </p:grpSp>
        <p:sp>
          <p:nvSpPr>
            <p:cNvPr id="706" name="TextBox 705">
              <a:extLst>
                <a:ext uri="{FF2B5EF4-FFF2-40B4-BE49-F238E27FC236}">
                  <a16:creationId xmlns:a16="http://schemas.microsoft.com/office/drawing/2014/main" id="{DB938E40-D398-4C70-B91D-0335209FA8DD}"/>
                </a:ext>
              </a:extLst>
            </p:cNvPr>
            <p:cNvSpPr txBox="1"/>
            <p:nvPr/>
          </p:nvSpPr>
          <p:spPr>
            <a:xfrm>
              <a:off x="8411376" y="3115212"/>
              <a:ext cx="3333069"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1D3748"/>
                  </a:solidFill>
                  <a:effectLst/>
                  <a:uLnTx/>
                  <a:uFillTx/>
                  <a:latin typeface="Lato"/>
                  <a:ea typeface="+mn-ea"/>
                  <a:cs typeface="+mn-cs"/>
                </a:rPr>
                <a:t>Political consensus building has required costly and inefficient expenditures without systematic audits and reduced the effectiveness of the public sector. The need for consensus building has been a key obstacle to passing reforms.</a:t>
              </a:r>
            </a:p>
          </p:txBody>
        </p:sp>
      </p:grpSp>
      <p:sp>
        <p:nvSpPr>
          <p:cNvPr id="3" name="Rectangle 2"/>
          <p:cNvSpPr/>
          <p:nvPr/>
        </p:nvSpPr>
        <p:spPr>
          <a:xfrm>
            <a:off x="5080058" y="4784926"/>
            <a:ext cx="7019793" cy="120032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The intent of this </a:t>
            </a:r>
            <a:r>
              <a:rPr kumimoji="0" lang="en-GB" sz="1800" b="0" i="0" u="none" strike="noStrike" kern="1200" cap="none" spc="0" normalizeH="0" baseline="0" noProof="0" dirty="0" smtClean="0">
                <a:ln>
                  <a:noFill/>
                </a:ln>
                <a:solidFill>
                  <a:srgbClr val="42617A"/>
                </a:solidFill>
                <a:effectLst/>
                <a:uLnTx/>
                <a:uFillTx/>
                <a:latin typeface="Lato"/>
                <a:ea typeface="Calibri" panose="020F0502020204030204" pitchFamily="34" charset="0"/>
                <a:cs typeface="Times New Roman" panose="02020603050405020304" pitchFamily="18" charset="0"/>
              </a:rPr>
              <a:t>study </a:t>
            </a:r>
            <a:r>
              <a:rPr kumimoji="0" lang="en-GB" sz="1800" b="0" i="0"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is to illustrate the underlying dynamics and determinants of the system (i.e. what factors shape whether and to what extent innovation occurs and how it manifests within the context of the Public Service of Brazil). </a:t>
            </a:r>
            <a:endParaRPr kumimoji="0" lang="en-GB" sz="1800" b="0" i="0" u="none" strike="noStrike" kern="1200" cap="none" spc="0" normalizeH="0" baseline="0" noProof="0" dirty="0">
              <a:ln>
                <a:noFill/>
              </a:ln>
              <a:solidFill>
                <a:srgbClr val="42617A"/>
              </a:solidFill>
              <a:effectLst/>
              <a:uLnTx/>
              <a:uFillTx/>
              <a:latin typeface="Lato"/>
              <a:ea typeface="+mn-ea"/>
              <a:cs typeface="+mn-cs"/>
            </a:endParaRPr>
          </a:p>
        </p:txBody>
      </p:sp>
      <p:sp>
        <p:nvSpPr>
          <p:cNvPr id="905" name="TextBox 904">
            <a:extLst>
              <a:ext uri="{FF2B5EF4-FFF2-40B4-BE49-F238E27FC236}">
                <a16:creationId xmlns:a16="http://schemas.microsoft.com/office/drawing/2014/main" id="{9FB0D217-8E9A-48F7-BFF2-85CE7F84C598}"/>
              </a:ext>
            </a:extLst>
          </p:cNvPr>
          <p:cNvSpPr txBox="1"/>
          <p:nvPr/>
        </p:nvSpPr>
        <p:spPr>
          <a:xfrm>
            <a:off x="4915769" y="304773"/>
            <a:ext cx="6880445" cy="1292662"/>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3C5C75"/>
                </a:solidFill>
                <a:effectLst/>
                <a:uLnTx/>
                <a:uFillTx/>
                <a:latin typeface="Lato"/>
                <a:ea typeface="+mn-ea"/>
                <a:cs typeface="+mn-cs"/>
              </a:rPr>
              <a:t>While innovation is not a magic cure for all ailments, and cannot (and should not) be the answer to every problem, it is likely that innovative approaches can assist greatly in responding effectively to many of these demands.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white"/>
              </a:solidFill>
              <a:effectLst/>
              <a:uLnTx/>
              <a:uFillTx/>
              <a:latin typeface="Lato"/>
              <a:ea typeface="+mn-ea"/>
              <a:cs typeface="+mn-cs"/>
            </a:endParaRPr>
          </a:p>
        </p:txBody>
      </p:sp>
      <p:sp>
        <p:nvSpPr>
          <p:cNvPr id="4" name="Rectangle 3"/>
          <p:cNvSpPr/>
          <p:nvPr/>
        </p:nvSpPr>
        <p:spPr>
          <a:xfrm>
            <a:off x="10211923" y="6578261"/>
            <a:ext cx="1984839" cy="21544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prstClr val="white"/>
                </a:solidFill>
                <a:effectLst/>
                <a:uLnTx/>
                <a:uFillTx/>
                <a:latin typeface="Lato"/>
                <a:ea typeface="Calibri" panose="020F0502020204030204" pitchFamily="34" charset="0"/>
                <a:cs typeface="Times New Roman" panose="02020603050405020304" pitchFamily="18" charset="0"/>
              </a:rPr>
              <a:t>Source: OECD </a:t>
            </a:r>
            <a:r>
              <a:rPr kumimoji="0" lang="en-GB" sz="800" b="0" i="1" u="none" strike="noStrike" kern="1200" cap="none" spc="0" normalizeH="0" baseline="0" noProof="0" dirty="0">
                <a:ln>
                  <a:noFill/>
                </a:ln>
                <a:solidFill>
                  <a:prstClr val="white"/>
                </a:solidFill>
                <a:effectLst/>
                <a:uLnTx/>
                <a:uFillTx/>
                <a:latin typeface="Lato"/>
                <a:ea typeface="Calibri" panose="020F0502020204030204" pitchFamily="34" charset="0"/>
                <a:cs typeface="Times New Roman" panose="02020603050405020304" pitchFamily="18" charset="0"/>
              </a:rPr>
              <a:t>Economic </a:t>
            </a:r>
            <a:r>
              <a:rPr kumimoji="0" lang="en-GB" sz="800" b="0" i="1" u="none" strike="noStrike" kern="1200" cap="none" spc="0" normalizeH="0" baseline="0" noProof="0" dirty="0" smtClean="0">
                <a:ln>
                  <a:noFill/>
                </a:ln>
                <a:solidFill>
                  <a:prstClr val="white"/>
                </a:solidFill>
                <a:effectLst/>
                <a:uLnTx/>
                <a:uFillTx/>
                <a:latin typeface="Lato"/>
                <a:ea typeface="Calibri" panose="020F0502020204030204" pitchFamily="34" charset="0"/>
                <a:cs typeface="Times New Roman" panose="02020603050405020304" pitchFamily="18" charset="0"/>
              </a:rPr>
              <a:t>Survey 2018</a:t>
            </a:r>
            <a:r>
              <a:rPr kumimoji="0" lang="en-GB" sz="800" b="0" i="0" u="none" strike="noStrike" kern="1200" cap="none" spc="0" normalizeH="0" baseline="0" noProof="0" dirty="0" smtClean="0">
                <a:ln>
                  <a:noFill/>
                </a:ln>
                <a:solidFill>
                  <a:prstClr val="white"/>
                </a:solidFill>
                <a:effectLst/>
                <a:uLnTx/>
                <a:uFillTx/>
                <a:latin typeface="Lato"/>
                <a:ea typeface="Calibri" panose="020F0502020204030204" pitchFamily="34" charset="0"/>
                <a:cs typeface="Times New Roman" panose="02020603050405020304" pitchFamily="18" charset="0"/>
              </a:rPr>
              <a:t> </a:t>
            </a:r>
            <a:endParaRPr kumimoji="0" lang="en-GB" sz="800" b="0" i="0" u="none" strike="noStrike" kern="1200" cap="none" spc="0" normalizeH="0" baseline="0" noProof="0" dirty="0">
              <a:ln>
                <a:noFill/>
              </a:ln>
              <a:solidFill>
                <a:prstClr val="white"/>
              </a:solidFill>
              <a:effectLst/>
              <a:uLnTx/>
              <a:uFillTx/>
              <a:latin typeface="Lato"/>
              <a:ea typeface="+mn-ea"/>
              <a:cs typeface="+mn-cs"/>
            </a:endParaRPr>
          </a:p>
        </p:txBody>
      </p:sp>
      <p:pic>
        <p:nvPicPr>
          <p:cNvPr id="1030" name="Picture 6" descr="Resultado de imagen de syst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6133" y="1718316"/>
            <a:ext cx="6824699" cy="270173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9512595" y="4334344"/>
            <a:ext cx="6096000" cy="169277"/>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dirty="0" smtClean="0">
                <a:ln>
                  <a:noFill/>
                </a:ln>
                <a:solidFill>
                  <a:srgbClr val="16222B"/>
                </a:solidFill>
                <a:effectLst/>
                <a:uLnTx/>
                <a:uFillTx/>
                <a:latin typeface="arial" panose="020B0604020202020204" pitchFamily="34" charset="0"/>
                <a:ea typeface="+mn-ea"/>
                <a:cs typeface="+mn-cs"/>
              </a:rPr>
              <a:t>Source: Online </a:t>
            </a:r>
            <a:r>
              <a:rPr kumimoji="0" lang="en-GB" sz="500" b="0" i="0" u="none" strike="noStrike" kern="1200" cap="none" spc="0" normalizeH="0" baseline="0" noProof="0" dirty="0">
                <a:ln>
                  <a:noFill/>
                </a:ln>
                <a:solidFill>
                  <a:srgbClr val="16222B"/>
                </a:solidFill>
                <a:effectLst/>
                <a:uLnTx/>
                <a:uFillTx/>
                <a:latin typeface="arial" panose="020B0604020202020204" pitchFamily="34" charset="0"/>
                <a:ea typeface="+mn-ea"/>
                <a:cs typeface="+mn-cs"/>
              </a:rPr>
              <a:t>School Information Management System India - </a:t>
            </a:r>
            <a:r>
              <a:rPr kumimoji="0" lang="en-GB" sz="500" b="0" i="0" u="none" strike="noStrike" kern="1200" cap="none" spc="0" normalizeH="0" baseline="0" noProof="0" dirty="0" smtClean="0">
                <a:ln>
                  <a:noFill/>
                </a:ln>
                <a:solidFill>
                  <a:srgbClr val="16222B"/>
                </a:solidFill>
                <a:effectLst/>
                <a:uLnTx/>
                <a:uFillTx/>
                <a:latin typeface="arial" panose="020B0604020202020204" pitchFamily="34" charset="0"/>
                <a:ea typeface="+mn-ea"/>
                <a:cs typeface="+mn-cs"/>
              </a:rPr>
              <a:t>A.T.S.I</a:t>
            </a:r>
            <a:endParaRPr kumimoji="0" lang="en-GB" sz="500" b="0" i="0" u="none" strike="noStrike" kern="1200" cap="none" spc="0" normalizeH="0" baseline="0" noProof="0" dirty="0">
              <a:ln>
                <a:noFill/>
              </a:ln>
              <a:solidFill>
                <a:srgbClr val="16222B"/>
              </a:solidFill>
              <a:effectLst/>
              <a:uLnTx/>
              <a:uFillTx/>
              <a:latin typeface="Lato"/>
              <a:ea typeface="+mn-ea"/>
              <a:cs typeface="+mn-cs"/>
            </a:endParaRPr>
          </a:p>
        </p:txBody>
      </p:sp>
      <p:pic>
        <p:nvPicPr>
          <p:cNvPr id="34" name="Picture 33"/>
          <p:cNvPicPr>
            <a:picLocks noChangeAspect="1"/>
          </p:cNvPicPr>
          <p:nvPr/>
        </p:nvPicPr>
        <p:blipFill>
          <a:blip r:embed="rId4"/>
          <a:stretch>
            <a:fillRect/>
          </a:stretch>
        </p:blipFill>
        <p:spPr>
          <a:xfrm>
            <a:off x="11657488" y="72114"/>
            <a:ext cx="490682" cy="465317"/>
          </a:xfrm>
          <a:prstGeom prst="rect">
            <a:avLst/>
          </a:prstGeom>
        </p:spPr>
      </p:pic>
    </p:spTree>
    <p:extLst>
      <p:ext uri="{BB962C8B-B14F-4D97-AF65-F5344CB8AC3E}">
        <p14:creationId xmlns:p14="http://schemas.microsoft.com/office/powerpoint/2010/main" val="15677908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3119694" y="-455842"/>
            <a:ext cx="8665088" cy="7769684"/>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blipFill>
            <a:blip r:embed="rId2"/>
            <a:stretch>
              <a:fillRect/>
            </a:stretch>
          </a:bli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13" name="Group 12"/>
          <p:cNvGrpSpPr/>
          <p:nvPr/>
        </p:nvGrpSpPr>
        <p:grpSpPr>
          <a:xfrm>
            <a:off x="5799495" y="2449056"/>
            <a:ext cx="5934268" cy="2862322"/>
            <a:chOff x="6426322" y="1602648"/>
            <a:chExt cx="5934268" cy="2862322"/>
          </a:xfrm>
        </p:grpSpPr>
        <p:sp>
          <p:nvSpPr>
            <p:cNvPr id="78" name="TextBox 77">
              <a:extLst>
                <a:ext uri="{FF2B5EF4-FFF2-40B4-BE49-F238E27FC236}">
                  <a16:creationId xmlns:a16="http://schemas.microsoft.com/office/drawing/2014/main" id="{9F99E629-D198-47C2-BD25-8F19ED39F144}"/>
                </a:ext>
              </a:extLst>
            </p:cNvPr>
            <p:cNvSpPr txBox="1"/>
            <p:nvPr/>
          </p:nvSpPr>
          <p:spPr>
            <a:xfrm>
              <a:off x="8748301" y="1602648"/>
              <a:ext cx="1290311" cy="1015663"/>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300" normalizeH="0" baseline="0" noProof="0" dirty="0" smtClean="0">
                  <a:ln>
                    <a:noFill/>
                  </a:ln>
                  <a:blipFill>
                    <a:blip r:embed="rId2"/>
                    <a:stretch>
                      <a:fillRect/>
                    </a:stretch>
                  </a:blipFill>
                  <a:effectLst/>
                  <a:uLnTx/>
                  <a:uFillTx/>
                  <a:latin typeface="Lato Black" panose="020F0A02020204030203" pitchFamily="34" charset="0"/>
                  <a:ea typeface="+mn-ea"/>
                  <a:cs typeface="+mn-cs"/>
                </a:rPr>
                <a:t>03</a:t>
              </a:r>
              <a:endParaRPr kumimoji="0" lang="en-US" sz="6000" b="0" i="0" u="none" strike="noStrike" kern="1200" cap="none" spc="300" normalizeH="0" baseline="0" noProof="0" dirty="0">
                <a:ln>
                  <a:noFill/>
                </a:ln>
                <a:blipFill>
                  <a:blip r:embed="rId2"/>
                  <a:stretch>
                    <a:fillRect/>
                  </a:stretch>
                </a:blipFill>
                <a:effectLst/>
                <a:uLnTx/>
                <a:uFillTx/>
                <a:latin typeface="Lato Black" panose="020F0A02020204030203" pitchFamily="34" charset="0"/>
                <a:ea typeface="+mn-ea"/>
                <a:cs typeface="+mn-cs"/>
              </a:endParaRPr>
            </a:p>
          </p:txBody>
        </p:sp>
        <p:sp>
          <p:nvSpPr>
            <p:cNvPr id="25" name="Rectangle 24">
              <a:extLst>
                <a:ext uri="{FF2B5EF4-FFF2-40B4-BE49-F238E27FC236}">
                  <a16:creationId xmlns:a16="http://schemas.microsoft.com/office/drawing/2014/main" id="{2775AB82-19B5-4C54-840A-7ED9C6C3DE84}"/>
                </a:ext>
              </a:extLst>
            </p:cNvPr>
            <p:cNvSpPr/>
            <p:nvPr/>
          </p:nvSpPr>
          <p:spPr>
            <a:xfrm>
              <a:off x="6426322" y="2895310"/>
              <a:ext cx="5934268" cy="156966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3200" spc="300" dirty="0" smtClean="0">
                  <a:solidFill>
                    <a:srgbClr val="16222B">
                      <a:lumMod val="75000"/>
                      <a:lumOff val="25000"/>
                    </a:srgbClr>
                  </a:solidFill>
                  <a:latin typeface="Lato Black"/>
                </a:rPr>
                <a:t>HOW WAS THE CURRENT STATE ARRIVED AT?</a:t>
              </a:r>
              <a:endParaRPr kumimoji="0" lang="en-IN" sz="3200" b="0" i="0" u="none" strike="noStrike" kern="1200" cap="none" spc="300" normalizeH="0" baseline="0" noProof="0" dirty="0">
                <a:ln>
                  <a:noFill/>
                </a:ln>
                <a:solidFill>
                  <a:srgbClr val="16222B">
                    <a:lumMod val="75000"/>
                    <a:lumOff val="25000"/>
                  </a:srgbClr>
                </a:solidFill>
                <a:effectLst/>
                <a:uLnTx/>
                <a:uFillTx/>
                <a:latin typeface="Lato Black"/>
              </a:endParaRPr>
            </a:p>
          </p:txBody>
        </p:sp>
        <p:cxnSp>
          <p:nvCxnSpPr>
            <p:cNvPr id="10" name="Straight Connector 9"/>
            <p:cNvCxnSpPr/>
            <p:nvPr/>
          </p:nvCxnSpPr>
          <p:spPr>
            <a:xfrm>
              <a:off x="8907845" y="2546873"/>
              <a:ext cx="971222" cy="0"/>
            </a:xfrm>
            <a:prstGeom prst="line">
              <a:avLst/>
            </a:prstGeom>
            <a:ln w="34925" cap="rnd">
              <a:solidFill>
                <a:schemeClr val="accent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451836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C97C7F35-C7DF-4AE0-BE2B-755BBAAC520B}"/>
              </a:ext>
            </a:extLst>
          </p:cNvPr>
          <p:cNvSpPr>
            <a:spLocks noChangeArrowheads="1"/>
          </p:cNvSpPr>
          <p:nvPr/>
        </p:nvSpPr>
        <p:spPr bwMode="auto">
          <a:xfrm>
            <a:off x="2874818" y="360219"/>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8" name="Freeform 8">
            <a:extLst>
              <a:ext uri="{FF2B5EF4-FFF2-40B4-BE49-F238E27FC236}">
                <a16:creationId xmlns:a16="http://schemas.microsoft.com/office/drawing/2014/main" id="{B46AE0B9-1959-4973-8FED-E9DD76A7B3B1}"/>
              </a:ext>
            </a:extLst>
          </p:cNvPr>
          <p:cNvSpPr>
            <a:spLocks/>
          </p:cNvSpPr>
          <p:nvPr/>
        </p:nvSpPr>
        <p:spPr bwMode="auto">
          <a:xfrm>
            <a:off x="4859807" y="4576816"/>
            <a:ext cx="2457999" cy="1646659"/>
          </a:xfrm>
          <a:custGeom>
            <a:avLst/>
            <a:gdLst>
              <a:gd name="T0" fmla="*/ 459 w 3075"/>
              <a:gd name="T1" fmla="*/ 0 h 2060"/>
              <a:gd name="T2" fmla="*/ 449 w 3075"/>
              <a:gd name="T3" fmla="*/ 0 h 2060"/>
              <a:gd name="T4" fmla="*/ 432 w 3075"/>
              <a:gd name="T5" fmla="*/ 4 h 2060"/>
              <a:gd name="T6" fmla="*/ 416 w 3075"/>
              <a:gd name="T7" fmla="*/ 11 h 2060"/>
              <a:gd name="T8" fmla="*/ 401 w 3075"/>
              <a:gd name="T9" fmla="*/ 21 h 2060"/>
              <a:gd name="T10" fmla="*/ 389 w 3075"/>
              <a:gd name="T11" fmla="*/ 33 h 2060"/>
              <a:gd name="T12" fmla="*/ 379 w 3075"/>
              <a:gd name="T13" fmla="*/ 48 h 2060"/>
              <a:gd name="T14" fmla="*/ 372 w 3075"/>
              <a:gd name="T15" fmla="*/ 64 h 2060"/>
              <a:gd name="T16" fmla="*/ 368 w 3075"/>
              <a:gd name="T17" fmla="*/ 83 h 2060"/>
              <a:gd name="T18" fmla="*/ 368 w 3075"/>
              <a:gd name="T19" fmla="*/ 1393 h 2060"/>
              <a:gd name="T20" fmla="*/ 368 w 3075"/>
              <a:gd name="T21" fmla="*/ 1395 h 2060"/>
              <a:gd name="T22" fmla="*/ 370 w 3075"/>
              <a:gd name="T23" fmla="*/ 1410 h 2060"/>
              <a:gd name="T24" fmla="*/ 368 w 3075"/>
              <a:gd name="T25" fmla="*/ 1395 h 2060"/>
              <a:gd name="T26" fmla="*/ 4 w 3075"/>
              <a:gd name="T27" fmla="*/ 2002 h 2060"/>
              <a:gd name="T28" fmla="*/ 6 w 3075"/>
              <a:gd name="T29" fmla="*/ 2013 h 2060"/>
              <a:gd name="T30" fmla="*/ 19 w 3075"/>
              <a:gd name="T31" fmla="*/ 2035 h 2060"/>
              <a:gd name="T32" fmla="*/ 39 w 3075"/>
              <a:gd name="T33" fmla="*/ 2050 h 2060"/>
              <a:gd name="T34" fmla="*/ 66 w 3075"/>
              <a:gd name="T35" fmla="*/ 2059 h 2060"/>
              <a:gd name="T36" fmla="*/ 2998 w 3075"/>
              <a:gd name="T37" fmla="*/ 2060 h 2060"/>
              <a:gd name="T38" fmla="*/ 3013 w 3075"/>
              <a:gd name="T39" fmla="*/ 2059 h 2060"/>
              <a:gd name="T40" fmla="*/ 3041 w 3075"/>
              <a:gd name="T41" fmla="*/ 2050 h 2060"/>
              <a:gd name="T42" fmla="*/ 3062 w 3075"/>
              <a:gd name="T43" fmla="*/ 2033 h 2060"/>
              <a:gd name="T44" fmla="*/ 3074 w 3075"/>
              <a:gd name="T45" fmla="*/ 2012 h 2060"/>
              <a:gd name="T46" fmla="*/ 1431 w 3075"/>
              <a:gd name="T47" fmla="*/ 2000 h 2060"/>
              <a:gd name="T48" fmla="*/ 2719 w 3075"/>
              <a:gd name="T49" fmla="*/ 1406 h 2060"/>
              <a:gd name="T50" fmla="*/ 2716 w 3075"/>
              <a:gd name="T51" fmla="*/ 1406 h 2060"/>
              <a:gd name="T52" fmla="*/ 2717 w 3075"/>
              <a:gd name="T53" fmla="*/ 92 h 2060"/>
              <a:gd name="T54" fmla="*/ 2717 w 3075"/>
              <a:gd name="T55" fmla="*/ 83 h 2060"/>
              <a:gd name="T56" fmla="*/ 2713 w 3075"/>
              <a:gd name="T57" fmla="*/ 64 h 2060"/>
              <a:gd name="T58" fmla="*/ 2706 w 3075"/>
              <a:gd name="T59" fmla="*/ 48 h 2060"/>
              <a:gd name="T60" fmla="*/ 2697 w 3075"/>
              <a:gd name="T61" fmla="*/ 33 h 2060"/>
              <a:gd name="T62" fmla="*/ 2685 w 3075"/>
              <a:gd name="T63" fmla="*/ 21 h 2060"/>
              <a:gd name="T64" fmla="*/ 2670 w 3075"/>
              <a:gd name="T65" fmla="*/ 11 h 2060"/>
              <a:gd name="T66" fmla="*/ 2654 w 3075"/>
              <a:gd name="T67" fmla="*/ 4 h 2060"/>
              <a:gd name="T68" fmla="*/ 2636 w 3075"/>
              <a:gd name="T69" fmla="*/ 0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5" h="2060">
                <a:moveTo>
                  <a:pt x="2627" y="0"/>
                </a:moveTo>
                <a:lnTo>
                  <a:pt x="459" y="0"/>
                </a:lnTo>
                <a:lnTo>
                  <a:pt x="459" y="0"/>
                </a:lnTo>
                <a:lnTo>
                  <a:pt x="449" y="0"/>
                </a:lnTo>
                <a:lnTo>
                  <a:pt x="440" y="2"/>
                </a:lnTo>
                <a:lnTo>
                  <a:pt x="432" y="4"/>
                </a:lnTo>
                <a:lnTo>
                  <a:pt x="424" y="7"/>
                </a:lnTo>
                <a:lnTo>
                  <a:pt x="416" y="11"/>
                </a:lnTo>
                <a:lnTo>
                  <a:pt x="409" y="15"/>
                </a:lnTo>
                <a:lnTo>
                  <a:pt x="401" y="21"/>
                </a:lnTo>
                <a:lnTo>
                  <a:pt x="395" y="27"/>
                </a:lnTo>
                <a:lnTo>
                  <a:pt x="389" y="33"/>
                </a:lnTo>
                <a:lnTo>
                  <a:pt x="383" y="41"/>
                </a:lnTo>
                <a:lnTo>
                  <a:pt x="379" y="48"/>
                </a:lnTo>
                <a:lnTo>
                  <a:pt x="375" y="56"/>
                </a:lnTo>
                <a:lnTo>
                  <a:pt x="372" y="64"/>
                </a:lnTo>
                <a:lnTo>
                  <a:pt x="370" y="73"/>
                </a:lnTo>
                <a:lnTo>
                  <a:pt x="368" y="83"/>
                </a:lnTo>
                <a:lnTo>
                  <a:pt x="368" y="92"/>
                </a:lnTo>
                <a:lnTo>
                  <a:pt x="368" y="1393"/>
                </a:lnTo>
                <a:lnTo>
                  <a:pt x="368" y="1393"/>
                </a:lnTo>
                <a:lnTo>
                  <a:pt x="368" y="1395"/>
                </a:lnTo>
                <a:lnTo>
                  <a:pt x="370" y="1393"/>
                </a:lnTo>
                <a:lnTo>
                  <a:pt x="370" y="1410"/>
                </a:lnTo>
                <a:lnTo>
                  <a:pt x="370" y="1410"/>
                </a:lnTo>
                <a:lnTo>
                  <a:pt x="368" y="1395"/>
                </a:lnTo>
                <a:lnTo>
                  <a:pt x="0" y="2002"/>
                </a:lnTo>
                <a:lnTo>
                  <a:pt x="4" y="2002"/>
                </a:lnTo>
                <a:lnTo>
                  <a:pt x="4" y="2002"/>
                </a:lnTo>
                <a:lnTo>
                  <a:pt x="6" y="2013"/>
                </a:lnTo>
                <a:lnTo>
                  <a:pt x="11" y="2024"/>
                </a:lnTo>
                <a:lnTo>
                  <a:pt x="19" y="2035"/>
                </a:lnTo>
                <a:lnTo>
                  <a:pt x="28" y="2043"/>
                </a:lnTo>
                <a:lnTo>
                  <a:pt x="39" y="2050"/>
                </a:lnTo>
                <a:lnTo>
                  <a:pt x="52" y="2055"/>
                </a:lnTo>
                <a:lnTo>
                  <a:pt x="66" y="2059"/>
                </a:lnTo>
                <a:lnTo>
                  <a:pt x="81" y="2060"/>
                </a:lnTo>
                <a:lnTo>
                  <a:pt x="2998" y="2060"/>
                </a:lnTo>
                <a:lnTo>
                  <a:pt x="2998" y="2060"/>
                </a:lnTo>
                <a:lnTo>
                  <a:pt x="3013" y="2059"/>
                </a:lnTo>
                <a:lnTo>
                  <a:pt x="3028" y="2055"/>
                </a:lnTo>
                <a:lnTo>
                  <a:pt x="3041" y="2050"/>
                </a:lnTo>
                <a:lnTo>
                  <a:pt x="3052" y="2041"/>
                </a:lnTo>
                <a:lnTo>
                  <a:pt x="3062" y="2033"/>
                </a:lnTo>
                <a:lnTo>
                  <a:pt x="3070" y="2023"/>
                </a:lnTo>
                <a:lnTo>
                  <a:pt x="3074" y="2012"/>
                </a:lnTo>
                <a:lnTo>
                  <a:pt x="3075" y="2000"/>
                </a:lnTo>
                <a:lnTo>
                  <a:pt x="1431" y="2000"/>
                </a:lnTo>
                <a:lnTo>
                  <a:pt x="3072" y="1997"/>
                </a:lnTo>
                <a:lnTo>
                  <a:pt x="2719" y="1406"/>
                </a:lnTo>
                <a:lnTo>
                  <a:pt x="2716" y="1406"/>
                </a:lnTo>
                <a:lnTo>
                  <a:pt x="2716" y="1406"/>
                </a:lnTo>
                <a:lnTo>
                  <a:pt x="2717" y="1393"/>
                </a:lnTo>
                <a:lnTo>
                  <a:pt x="2717" y="92"/>
                </a:lnTo>
                <a:lnTo>
                  <a:pt x="2717" y="92"/>
                </a:lnTo>
                <a:lnTo>
                  <a:pt x="2717" y="83"/>
                </a:lnTo>
                <a:lnTo>
                  <a:pt x="2716" y="73"/>
                </a:lnTo>
                <a:lnTo>
                  <a:pt x="2713" y="64"/>
                </a:lnTo>
                <a:lnTo>
                  <a:pt x="2711" y="56"/>
                </a:lnTo>
                <a:lnTo>
                  <a:pt x="2706" y="48"/>
                </a:lnTo>
                <a:lnTo>
                  <a:pt x="2702" y="41"/>
                </a:lnTo>
                <a:lnTo>
                  <a:pt x="2697" y="33"/>
                </a:lnTo>
                <a:lnTo>
                  <a:pt x="2690" y="27"/>
                </a:lnTo>
                <a:lnTo>
                  <a:pt x="2685" y="21"/>
                </a:lnTo>
                <a:lnTo>
                  <a:pt x="2678" y="15"/>
                </a:lnTo>
                <a:lnTo>
                  <a:pt x="2670" y="11"/>
                </a:lnTo>
                <a:lnTo>
                  <a:pt x="2662" y="7"/>
                </a:lnTo>
                <a:lnTo>
                  <a:pt x="2654" y="4"/>
                </a:lnTo>
                <a:lnTo>
                  <a:pt x="2646" y="2"/>
                </a:lnTo>
                <a:lnTo>
                  <a:pt x="2636" y="0"/>
                </a:lnTo>
                <a:lnTo>
                  <a:pt x="26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cxnSp>
        <p:nvCxnSpPr>
          <p:cNvPr id="100" name="Straight Connector 99">
            <a:extLst>
              <a:ext uri="{FF2B5EF4-FFF2-40B4-BE49-F238E27FC236}">
                <a16:creationId xmlns:a16="http://schemas.microsoft.com/office/drawing/2014/main" id="{797C44A2-E75E-4ED9-A774-4C47C090B907}"/>
              </a:ext>
            </a:extLst>
          </p:cNvPr>
          <p:cNvCxnSpPr/>
          <p:nvPr/>
        </p:nvCxnSpPr>
        <p:spPr>
          <a:xfrm>
            <a:off x="4972050" y="843421"/>
            <a:ext cx="2247900" cy="0"/>
          </a:xfrm>
          <a:prstGeom prst="line">
            <a:avLst/>
          </a:prstGeom>
          <a:ln w="3175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3240EBE1-2232-4539-97C5-99205566CECB}"/>
              </a:ext>
            </a:extLst>
          </p:cNvPr>
          <p:cNvSpPr txBox="1"/>
          <p:nvPr/>
        </p:nvSpPr>
        <p:spPr>
          <a:xfrm>
            <a:off x="3164562" y="254232"/>
            <a:ext cx="5862887"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600" normalizeH="0" baseline="0" noProof="0" dirty="0" smtClean="0">
                <a:ln>
                  <a:noFill/>
                </a:ln>
                <a:gradFill flip="none" rotWithShape="1">
                  <a:gsLst>
                    <a:gs pos="17000">
                      <a:srgbClr val="BE92BE"/>
                    </a:gs>
                    <a:gs pos="99000">
                      <a:srgbClr val="214965"/>
                    </a:gs>
                  </a:gsLst>
                  <a:lin ang="2700000" scaled="1"/>
                  <a:tileRect/>
                </a:gradFill>
                <a:effectLst/>
                <a:uLnTx/>
                <a:uFillTx/>
                <a:latin typeface="Lato Black"/>
                <a:ea typeface="+mn-ea"/>
                <a:cs typeface="+mn-cs"/>
              </a:rPr>
              <a:t>THE INNOVATION JOURNEY</a:t>
            </a:r>
            <a:endParaRPr kumimoji="0" lang="en-IN" sz="2800" b="0" i="0" u="none" strike="noStrike" kern="1200" cap="none" spc="600" normalizeH="0" baseline="0" noProof="0" dirty="0">
              <a:ln>
                <a:noFill/>
              </a:ln>
              <a:gradFill flip="none" rotWithShape="1">
                <a:gsLst>
                  <a:gs pos="17000">
                    <a:srgbClr val="BE92BE"/>
                  </a:gs>
                  <a:gs pos="99000">
                    <a:srgbClr val="214965"/>
                  </a:gs>
                </a:gsLst>
                <a:lin ang="2700000" scaled="1"/>
                <a:tileRect/>
              </a:gradFill>
              <a:effectLst/>
              <a:uLnTx/>
              <a:uFillTx/>
              <a:latin typeface="Lato Black"/>
              <a:ea typeface="+mn-ea"/>
              <a:cs typeface="+mn-cs"/>
            </a:endParaRPr>
          </a:p>
        </p:txBody>
      </p:sp>
      <p:sp>
        <p:nvSpPr>
          <p:cNvPr id="106" name="Rectangle 105">
            <a:extLst>
              <a:ext uri="{FF2B5EF4-FFF2-40B4-BE49-F238E27FC236}">
                <a16:creationId xmlns:a16="http://schemas.microsoft.com/office/drawing/2014/main" id="{C2C2C93C-84CD-4F9B-A3EE-70CF4D4E2719}"/>
              </a:ext>
            </a:extLst>
          </p:cNvPr>
          <p:cNvSpPr/>
          <p:nvPr/>
        </p:nvSpPr>
        <p:spPr>
          <a:xfrm>
            <a:off x="328031" y="6543408"/>
            <a:ext cx="3384260" cy="23083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00" b="0" i="0" u="none" strike="noStrike" kern="1200" cap="none" spc="100" normalizeH="0" baseline="0" noProof="0" dirty="0">
                <a:ln>
                  <a:noFill/>
                </a:ln>
                <a:solidFill>
                  <a:prstClr val="white">
                    <a:lumMod val="50000"/>
                  </a:prstClr>
                </a:solidFill>
                <a:effectLst/>
                <a:uLnTx/>
                <a:uFillTx/>
                <a:latin typeface="Lato" panose="020F0502020204030203" pitchFamily="34" charset="0"/>
                <a:ea typeface="+mn-ea"/>
                <a:cs typeface="+mn-cs"/>
              </a:rPr>
              <a:t>REPLACE WITH TITLE OF THE PRESENTATION</a:t>
            </a:r>
            <a:endParaRPr kumimoji="0" lang="en-US" sz="2800" b="0" i="0" u="none" strike="noStrike" kern="1200" cap="none" spc="100" normalizeH="0" baseline="0" noProof="0" dirty="0">
              <a:ln>
                <a:noFill/>
              </a:ln>
              <a:solidFill>
                <a:prstClr val="white">
                  <a:lumMod val="50000"/>
                </a:prstClr>
              </a:solidFill>
              <a:effectLst/>
              <a:uLnTx/>
              <a:uFillTx/>
              <a:latin typeface="Lato"/>
              <a:ea typeface="+mn-ea"/>
              <a:cs typeface="+mn-cs"/>
            </a:endParaRPr>
          </a:p>
        </p:txBody>
      </p:sp>
      <p:grpSp>
        <p:nvGrpSpPr>
          <p:cNvPr id="128" name="Group 127">
            <a:extLst>
              <a:ext uri="{FF2B5EF4-FFF2-40B4-BE49-F238E27FC236}">
                <a16:creationId xmlns:a16="http://schemas.microsoft.com/office/drawing/2014/main" id="{4F06CD6E-E1DE-48B2-B47D-3490D7E29DC7}"/>
              </a:ext>
            </a:extLst>
          </p:cNvPr>
          <p:cNvGrpSpPr/>
          <p:nvPr/>
        </p:nvGrpSpPr>
        <p:grpSpPr>
          <a:xfrm>
            <a:off x="1079500" y="1061217"/>
            <a:ext cx="10033000" cy="4093456"/>
            <a:chOff x="1536700" y="1061218"/>
            <a:chExt cx="10033000" cy="4093456"/>
          </a:xfrm>
        </p:grpSpPr>
        <p:sp>
          <p:nvSpPr>
            <p:cNvPr id="13" name="Freeform 5">
              <a:extLst>
                <a:ext uri="{FF2B5EF4-FFF2-40B4-BE49-F238E27FC236}">
                  <a16:creationId xmlns:a16="http://schemas.microsoft.com/office/drawing/2014/main" id="{51605BFD-9ED8-43B2-BD9B-1E3154997755}"/>
                </a:ext>
              </a:extLst>
            </p:cNvPr>
            <p:cNvSpPr>
              <a:spLocks/>
            </p:cNvSpPr>
            <p:nvPr/>
          </p:nvSpPr>
          <p:spPr bwMode="auto">
            <a:xfrm>
              <a:off x="2921000" y="1871663"/>
              <a:ext cx="863600" cy="1306513"/>
            </a:xfrm>
            <a:custGeom>
              <a:avLst/>
              <a:gdLst>
                <a:gd name="T0" fmla="*/ 544 w 544"/>
                <a:gd name="T1" fmla="*/ 272 h 823"/>
                <a:gd name="T2" fmla="*/ 540 w 544"/>
                <a:gd name="T3" fmla="*/ 314 h 823"/>
                <a:gd name="T4" fmla="*/ 532 w 544"/>
                <a:gd name="T5" fmla="*/ 358 h 823"/>
                <a:gd name="T6" fmla="*/ 502 w 544"/>
                <a:gd name="T7" fmla="*/ 450 h 823"/>
                <a:gd name="T8" fmla="*/ 458 w 544"/>
                <a:gd name="T9" fmla="*/ 543 h 823"/>
                <a:gd name="T10" fmla="*/ 408 w 544"/>
                <a:gd name="T11" fmla="*/ 631 h 823"/>
                <a:gd name="T12" fmla="*/ 314 w 544"/>
                <a:gd name="T13" fmla="*/ 767 h 823"/>
                <a:gd name="T14" fmla="*/ 272 w 544"/>
                <a:gd name="T15" fmla="*/ 823 h 823"/>
                <a:gd name="T16" fmla="*/ 260 w 544"/>
                <a:gd name="T17" fmla="*/ 809 h 823"/>
                <a:gd name="T18" fmla="*/ 186 w 544"/>
                <a:gd name="T19" fmla="*/ 709 h 823"/>
                <a:gd name="T20" fmla="*/ 136 w 544"/>
                <a:gd name="T21" fmla="*/ 633 h 823"/>
                <a:gd name="T22" fmla="*/ 86 w 544"/>
                <a:gd name="T23" fmla="*/ 545 h 823"/>
                <a:gd name="T24" fmla="*/ 44 w 544"/>
                <a:gd name="T25" fmla="*/ 452 h 823"/>
                <a:gd name="T26" fmla="*/ 12 w 544"/>
                <a:gd name="T27" fmla="*/ 360 h 823"/>
                <a:gd name="T28" fmla="*/ 4 w 544"/>
                <a:gd name="T29" fmla="*/ 314 h 823"/>
                <a:gd name="T30" fmla="*/ 0 w 544"/>
                <a:gd name="T31" fmla="*/ 272 h 823"/>
                <a:gd name="T32" fmla="*/ 2 w 544"/>
                <a:gd name="T33" fmla="*/ 244 h 823"/>
                <a:gd name="T34" fmla="*/ 12 w 544"/>
                <a:gd name="T35" fmla="*/ 190 h 823"/>
                <a:gd name="T36" fmla="*/ 34 w 544"/>
                <a:gd name="T37" fmla="*/ 142 h 823"/>
                <a:gd name="T38" fmla="*/ 62 w 544"/>
                <a:gd name="T39" fmla="*/ 98 h 823"/>
                <a:gd name="T40" fmla="*/ 100 w 544"/>
                <a:gd name="T41" fmla="*/ 62 h 823"/>
                <a:gd name="T42" fmla="*/ 142 w 544"/>
                <a:gd name="T43" fmla="*/ 32 h 823"/>
                <a:gd name="T44" fmla="*/ 192 w 544"/>
                <a:gd name="T45" fmla="*/ 12 h 823"/>
                <a:gd name="T46" fmla="*/ 244 w 544"/>
                <a:gd name="T47" fmla="*/ 0 h 823"/>
                <a:gd name="T48" fmla="*/ 272 w 544"/>
                <a:gd name="T49" fmla="*/ 0 h 823"/>
                <a:gd name="T50" fmla="*/ 328 w 544"/>
                <a:gd name="T51" fmla="*/ 6 h 823"/>
                <a:gd name="T52" fmla="*/ 378 w 544"/>
                <a:gd name="T53" fmla="*/ 20 h 823"/>
                <a:gd name="T54" fmla="*/ 424 w 544"/>
                <a:gd name="T55" fmla="*/ 46 h 823"/>
                <a:gd name="T56" fmla="*/ 464 w 544"/>
                <a:gd name="T57" fmla="*/ 80 h 823"/>
                <a:gd name="T58" fmla="*/ 498 w 544"/>
                <a:gd name="T59" fmla="*/ 120 h 823"/>
                <a:gd name="T60" fmla="*/ 522 w 544"/>
                <a:gd name="T61" fmla="*/ 166 h 823"/>
                <a:gd name="T62" fmla="*/ 538 w 544"/>
                <a:gd name="T63" fmla="*/ 216 h 823"/>
                <a:gd name="T64" fmla="*/ 544 w 544"/>
                <a:gd name="T65" fmla="*/ 272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4" h="823">
                  <a:moveTo>
                    <a:pt x="544" y="272"/>
                  </a:moveTo>
                  <a:lnTo>
                    <a:pt x="544" y="272"/>
                  </a:lnTo>
                  <a:lnTo>
                    <a:pt x="544" y="292"/>
                  </a:lnTo>
                  <a:lnTo>
                    <a:pt x="540" y="314"/>
                  </a:lnTo>
                  <a:lnTo>
                    <a:pt x="538" y="336"/>
                  </a:lnTo>
                  <a:lnTo>
                    <a:pt x="532" y="358"/>
                  </a:lnTo>
                  <a:lnTo>
                    <a:pt x="518" y="404"/>
                  </a:lnTo>
                  <a:lnTo>
                    <a:pt x="502" y="450"/>
                  </a:lnTo>
                  <a:lnTo>
                    <a:pt x="480" y="497"/>
                  </a:lnTo>
                  <a:lnTo>
                    <a:pt x="458" y="543"/>
                  </a:lnTo>
                  <a:lnTo>
                    <a:pt x="434" y="587"/>
                  </a:lnTo>
                  <a:lnTo>
                    <a:pt x="408" y="631"/>
                  </a:lnTo>
                  <a:lnTo>
                    <a:pt x="358" y="707"/>
                  </a:lnTo>
                  <a:lnTo>
                    <a:pt x="314" y="767"/>
                  </a:lnTo>
                  <a:lnTo>
                    <a:pt x="284" y="809"/>
                  </a:lnTo>
                  <a:lnTo>
                    <a:pt x="272" y="823"/>
                  </a:lnTo>
                  <a:lnTo>
                    <a:pt x="272" y="823"/>
                  </a:lnTo>
                  <a:lnTo>
                    <a:pt x="260" y="809"/>
                  </a:lnTo>
                  <a:lnTo>
                    <a:pt x="230" y="769"/>
                  </a:lnTo>
                  <a:lnTo>
                    <a:pt x="186" y="709"/>
                  </a:lnTo>
                  <a:lnTo>
                    <a:pt x="162" y="671"/>
                  </a:lnTo>
                  <a:lnTo>
                    <a:pt x="136" y="633"/>
                  </a:lnTo>
                  <a:lnTo>
                    <a:pt x="112" y="589"/>
                  </a:lnTo>
                  <a:lnTo>
                    <a:pt x="86" y="545"/>
                  </a:lnTo>
                  <a:lnTo>
                    <a:pt x="64" y="499"/>
                  </a:lnTo>
                  <a:lnTo>
                    <a:pt x="44" y="452"/>
                  </a:lnTo>
                  <a:lnTo>
                    <a:pt x="26" y="406"/>
                  </a:lnTo>
                  <a:lnTo>
                    <a:pt x="12" y="360"/>
                  </a:lnTo>
                  <a:lnTo>
                    <a:pt x="8" y="336"/>
                  </a:lnTo>
                  <a:lnTo>
                    <a:pt x="4" y="314"/>
                  </a:lnTo>
                  <a:lnTo>
                    <a:pt x="2" y="292"/>
                  </a:lnTo>
                  <a:lnTo>
                    <a:pt x="0" y="272"/>
                  </a:lnTo>
                  <a:lnTo>
                    <a:pt x="0" y="272"/>
                  </a:lnTo>
                  <a:lnTo>
                    <a:pt x="2" y="244"/>
                  </a:lnTo>
                  <a:lnTo>
                    <a:pt x="6" y="216"/>
                  </a:lnTo>
                  <a:lnTo>
                    <a:pt x="12" y="190"/>
                  </a:lnTo>
                  <a:lnTo>
                    <a:pt x="22" y="166"/>
                  </a:lnTo>
                  <a:lnTo>
                    <a:pt x="34" y="142"/>
                  </a:lnTo>
                  <a:lnTo>
                    <a:pt x="48" y="120"/>
                  </a:lnTo>
                  <a:lnTo>
                    <a:pt x="62" y="98"/>
                  </a:lnTo>
                  <a:lnTo>
                    <a:pt x="80" y="80"/>
                  </a:lnTo>
                  <a:lnTo>
                    <a:pt x="100" y="62"/>
                  </a:lnTo>
                  <a:lnTo>
                    <a:pt x="120" y="46"/>
                  </a:lnTo>
                  <a:lnTo>
                    <a:pt x="142" y="32"/>
                  </a:lnTo>
                  <a:lnTo>
                    <a:pt x="166" y="20"/>
                  </a:lnTo>
                  <a:lnTo>
                    <a:pt x="192" y="12"/>
                  </a:lnTo>
                  <a:lnTo>
                    <a:pt x="218" y="6"/>
                  </a:lnTo>
                  <a:lnTo>
                    <a:pt x="244" y="0"/>
                  </a:lnTo>
                  <a:lnTo>
                    <a:pt x="272" y="0"/>
                  </a:lnTo>
                  <a:lnTo>
                    <a:pt x="272" y="0"/>
                  </a:lnTo>
                  <a:lnTo>
                    <a:pt x="300" y="0"/>
                  </a:lnTo>
                  <a:lnTo>
                    <a:pt x="328" y="6"/>
                  </a:lnTo>
                  <a:lnTo>
                    <a:pt x="354" y="12"/>
                  </a:lnTo>
                  <a:lnTo>
                    <a:pt x="378" y="20"/>
                  </a:lnTo>
                  <a:lnTo>
                    <a:pt x="402" y="32"/>
                  </a:lnTo>
                  <a:lnTo>
                    <a:pt x="424" y="46"/>
                  </a:lnTo>
                  <a:lnTo>
                    <a:pt x="446" y="62"/>
                  </a:lnTo>
                  <a:lnTo>
                    <a:pt x="464" y="80"/>
                  </a:lnTo>
                  <a:lnTo>
                    <a:pt x="482" y="98"/>
                  </a:lnTo>
                  <a:lnTo>
                    <a:pt x="498" y="120"/>
                  </a:lnTo>
                  <a:lnTo>
                    <a:pt x="512" y="142"/>
                  </a:lnTo>
                  <a:lnTo>
                    <a:pt x="522" y="166"/>
                  </a:lnTo>
                  <a:lnTo>
                    <a:pt x="532" y="190"/>
                  </a:lnTo>
                  <a:lnTo>
                    <a:pt x="538" y="216"/>
                  </a:lnTo>
                  <a:lnTo>
                    <a:pt x="542" y="244"/>
                  </a:lnTo>
                  <a:lnTo>
                    <a:pt x="544" y="272"/>
                  </a:lnTo>
                  <a:lnTo>
                    <a:pt x="544" y="27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14" name="Freeform 9">
              <a:extLst>
                <a:ext uri="{FF2B5EF4-FFF2-40B4-BE49-F238E27FC236}">
                  <a16:creationId xmlns:a16="http://schemas.microsoft.com/office/drawing/2014/main" id="{ECE4CEB6-7185-4B14-BE59-9085467E0070}"/>
                </a:ext>
              </a:extLst>
            </p:cNvPr>
            <p:cNvSpPr>
              <a:spLocks/>
            </p:cNvSpPr>
            <p:nvPr/>
          </p:nvSpPr>
          <p:spPr bwMode="auto">
            <a:xfrm>
              <a:off x="8401050" y="3679826"/>
              <a:ext cx="863600" cy="1306513"/>
            </a:xfrm>
            <a:custGeom>
              <a:avLst/>
              <a:gdLst>
                <a:gd name="T0" fmla="*/ 0 w 544"/>
                <a:gd name="T1" fmla="*/ 551 h 823"/>
                <a:gd name="T2" fmla="*/ 4 w 544"/>
                <a:gd name="T3" fmla="*/ 509 h 823"/>
                <a:gd name="T4" fmla="*/ 12 w 544"/>
                <a:gd name="T5" fmla="*/ 465 h 823"/>
                <a:gd name="T6" fmla="*/ 42 w 544"/>
                <a:gd name="T7" fmla="*/ 373 h 823"/>
                <a:gd name="T8" fmla="*/ 86 w 544"/>
                <a:gd name="T9" fmla="*/ 280 h 823"/>
                <a:gd name="T10" fmla="*/ 136 w 544"/>
                <a:gd name="T11" fmla="*/ 192 h 823"/>
                <a:gd name="T12" fmla="*/ 230 w 544"/>
                <a:gd name="T13" fmla="*/ 54 h 823"/>
                <a:gd name="T14" fmla="*/ 272 w 544"/>
                <a:gd name="T15" fmla="*/ 0 h 823"/>
                <a:gd name="T16" fmla="*/ 284 w 544"/>
                <a:gd name="T17" fmla="*/ 14 h 823"/>
                <a:gd name="T18" fmla="*/ 358 w 544"/>
                <a:gd name="T19" fmla="*/ 114 h 823"/>
                <a:gd name="T20" fmla="*/ 408 w 544"/>
                <a:gd name="T21" fmla="*/ 190 h 823"/>
                <a:gd name="T22" fmla="*/ 458 w 544"/>
                <a:gd name="T23" fmla="*/ 276 h 823"/>
                <a:gd name="T24" fmla="*/ 502 w 544"/>
                <a:gd name="T25" fmla="*/ 369 h 823"/>
                <a:gd name="T26" fmla="*/ 532 w 544"/>
                <a:gd name="T27" fmla="*/ 463 h 823"/>
                <a:gd name="T28" fmla="*/ 540 w 544"/>
                <a:gd name="T29" fmla="*/ 507 h 823"/>
                <a:gd name="T30" fmla="*/ 544 w 544"/>
                <a:gd name="T31" fmla="*/ 551 h 823"/>
                <a:gd name="T32" fmla="*/ 542 w 544"/>
                <a:gd name="T33" fmla="*/ 579 h 823"/>
                <a:gd name="T34" fmla="*/ 532 w 544"/>
                <a:gd name="T35" fmla="*/ 631 h 823"/>
                <a:gd name="T36" fmla="*/ 510 w 544"/>
                <a:gd name="T37" fmla="*/ 681 h 823"/>
                <a:gd name="T38" fmla="*/ 482 w 544"/>
                <a:gd name="T39" fmla="*/ 723 h 823"/>
                <a:gd name="T40" fmla="*/ 444 w 544"/>
                <a:gd name="T41" fmla="*/ 761 h 823"/>
                <a:gd name="T42" fmla="*/ 402 w 544"/>
                <a:gd name="T43" fmla="*/ 791 h 823"/>
                <a:gd name="T44" fmla="*/ 352 w 544"/>
                <a:gd name="T45" fmla="*/ 811 h 823"/>
                <a:gd name="T46" fmla="*/ 300 w 544"/>
                <a:gd name="T47" fmla="*/ 821 h 823"/>
                <a:gd name="T48" fmla="*/ 272 w 544"/>
                <a:gd name="T49" fmla="*/ 823 h 823"/>
                <a:gd name="T50" fmla="*/ 218 w 544"/>
                <a:gd name="T51" fmla="*/ 817 h 823"/>
                <a:gd name="T52" fmla="*/ 166 w 544"/>
                <a:gd name="T53" fmla="*/ 801 h 823"/>
                <a:gd name="T54" fmla="*/ 120 w 544"/>
                <a:gd name="T55" fmla="*/ 777 h 823"/>
                <a:gd name="T56" fmla="*/ 80 w 544"/>
                <a:gd name="T57" fmla="*/ 743 h 823"/>
                <a:gd name="T58" fmla="*/ 46 w 544"/>
                <a:gd name="T59" fmla="*/ 703 h 823"/>
                <a:gd name="T60" fmla="*/ 22 w 544"/>
                <a:gd name="T61" fmla="*/ 657 h 823"/>
                <a:gd name="T62" fmla="*/ 6 w 544"/>
                <a:gd name="T63" fmla="*/ 605 h 823"/>
                <a:gd name="T64" fmla="*/ 0 w 544"/>
                <a:gd name="T65" fmla="*/ 551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4" h="823">
                  <a:moveTo>
                    <a:pt x="0" y="551"/>
                  </a:moveTo>
                  <a:lnTo>
                    <a:pt x="0" y="551"/>
                  </a:lnTo>
                  <a:lnTo>
                    <a:pt x="2" y="531"/>
                  </a:lnTo>
                  <a:lnTo>
                    <a:pt x="4" y="509"/>
                  </a:lnTo>
                  <a:lnTo>
                    <a:pt x="8" y="487"/>
                  </a:lnTo>
                  <a:lnTo>
                    <a:pt x="12" y="465"/>
                  </a:lnTo>
                  <a:lnTo>
                    <a:pt x="26" y="419"/>
                  </a:lnTo>
                  <a:lnTo>
                    <a:pt x="42" y="373"/>
                  </a:lnTo>
                  <a:lnTo>
                    <a:pt x="64" y="326"/>
                  </a:lnTo>
                  <a:lnTo>
                    <a:pt x="86" y="280"/>
                  </a:lnTo>
                  <a:lnTo>
                    <a:pt x="110" y="234"/>
                  </a:lnTo>
                  <a:lnTo>
                    <a:pt x="136" y="192"/>
                  </a:lnTo>
                  <a:lnTo>
                    <a:pt x="186" y="116"/>
                  </a:lnTo>
                  <a:lnTo>
                    <a:pt x="230" y="54"/>
                  </a:lnTo>
                  <a:lnTo>
                    <a:pt x="260" y="14"/>
                  </a:lnTo>
                  <a:lnTo>
                    <a:pt x="272" y="0"/>
                  </a:lnTo>
                  <a:lnTo>
                    <a:pt x="272" y="0"/>
                  </a:lnTo>
                  <a:lnTo>
                    <a:pt x="284" y="14"/>
                  </a:lnTo>
                  <a:lnTo>
                    <a:pt x="314" y="54"/>
                  </a:lnTo>
                  <a:lnTo>
                    <a:pt x="358" y="114"/>
                  </a:lnTo>
                  <a:lnTo>
                    <a:pt x="382" y="150"/>
                  </a:lnTo>
                  <a:lnTo>
                    <a:pt x="408" y="190"/>
                  </a:lnTo>
                  <a:lnTo>
                    <a:pt x="434" y="232"/>
                  </a:lnTo>
                  <a:lnTo>
                    <a:pt x="458" y="276"/>
                  </a:lnTo>
                  <a:lnTo>
                    <a:pt x="480" y="322"/>
                  </a:lnTo>
                  <a:lnTo>
                    <a:pt x="502" y="369"/>
                  </a:lnTo>
                  <a:lnTo>
                    <a:pt x="518" y="417"/>
                  </a:lnTo>
                  <a:lnTo>
                    <a:pt x="532" y="463"/>
                  </a:lnTo>
                  <a:lnTo>
                    <a:pt x="536" y="485"/>
                  </a:lnTo>
                  <a:lnTo>
                    <a:pt x="540" y="507"/>
                  </a:lnTo>
                  <a:lnTo>
                    <a:pt x="542" y="529"/>
                  </a:lnTo>
                  <a:lnTo>
                    <a:pt x="544" y="551"/>
                  </a:lnTo>
                  <a:lnTo>
                    <a:pt x="544" y="551"/>
                  </a:lnTo>
                  <a:lnTo>
                    <a:pt x="542" y="579"/>
                  </a:lnTo>
                  <a:lnTo>
                    <a:pt x="538" y="605"/>
                  </a:lnTo>
                  <a:lnTo>
                    <a:pt x="532" y="631"/>
                  </a:lnTo>
                  <a:lnTo>
                    <a:pt x="522" y="657"/>
                  </a:lnTo>
                  <a:lnTo>
                    <a:pt x="510" y="681"/>
                  </a:lnTo>
                  <a:lnTo>
                    <a:pt x="498" y="703"/>
                  </a:lnTo>
                  <a:lnTo>
                    <a:pt x="482" y="723"/>
                  </a:lnTo>
                  <a:lnTo>
                    <a:pt x="464" y="743"/>
                  </a:lnTo>
                  <a:lnTo>
                    <a:pt x="444" y="761"/>
                  </a:lnTo>
                  <a:lnTo>
                    <a:pt x="424" y="777"/>
                  </a:lnTo>
                  <a:lnTo>
                    <a:pt x="402" y="791"/>
                  </a:lnTo>
                  <a:lnTo>
                    <a:pt x="378" y="801"/>
                  </a:lnTo>
                  <a:lnTo>
                    <a:pt x="352" y="811"/>
                  </a:lnTo>
                  <a:lnTo>
                    <a:pt x="326" y="817"/>
                  </a:lnTo>
                  <a:lnTo>
                    <a:pt x="300" y="821"/>
                  </a:lnTo>
                  <a:lnTo>
                    <a:pt x="272" y="823"/>
                  </a:lnTo>
                  <a:lnTo>
                    <a:pt x="272" y="823"/>
                  </a:lnTo>
                  <a:lnTo>
                    <a:pt x="244" y="821"/>
                  </a:lnTo>
                  <a:lnTo>
                    <a:pt x="218" y="817"/>
                  </a:lnTo>
                  <a:lnTo>
                    <a:pt x="192" y="811"/>
                  </a:lnTo>
                  <a:lnTo>
                    <a:pt x="166" y="801"/>
                  </a:lnTo>
                  <a:lnTo>
                    <a:pt x="142" y="791"/>
                  </a:lnTo>
                  <a:lnTo>
                    <a:pt x="120" y="777"/>
                  </a:lnTo>
                  <a:lnTo>
                    <a:pt x="100" y="761"/>
                  </a:lnTo>
                  <a:lnTo>
                    <a:pt x="80" y="743"/>
                  </a:lnTo>
                  <a:lnTo>
                    <a:pt x="62" y="723"/>
                  </a:lnTo>
                  <a:lnTo>
                    <a:pt x="46" y="703"/>
                  </a:lnTo>
                  <a:lnTo>
                    <a:pt x="34" y="681"/>
                  </a:lnTo>
                  <a:lnTo>
                    <a:pt x="22" y="657"/>
                  </a:lnTo>
                  <a:lnTo>
                    <a:pt x="12" y="631"/>
                  </a:lnTo>
                  <a:lnTo>
                    <a:pt x="6" y="605"/>
                  </a:lnTo>
                  <a:lnTo>
                    <a:pt x="2" y="579"/>
                  </a:lnTo>
                  <a:lnTo>
                    <a:pt x="0" y="551"/>
                  </a:lnTo>
                  <a:lnTo>
                    <a:pt x="0" y="55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16" name="Freeform 11">
              <a:extLst>
                <a:ext uri="{FF2B5EF4-FFF2-40B4-BE49-F238E27FC236}">
                  <a16:creationId xmlns:a16="http://schemas.microsoft.com/office/drawing/2014/main" id="{D899A5AD-3138-4856-9997-850721B83B6B}"/>
                </a:ext>
              </a:extLst>
            </p:cNvPr>
            <p:cNvSpPr>
              <a:spLocks/>
            </p:cNvSpPr>
            <p:nvPr/>
          </p:nvSpPr>
          <p:spPr bwMode="auto">
            <a:xfrm>
              <a:off x="4757738" y="3679826"/>
              <a:ext cx="863600" cy="1306513"/>
            </a:xfrm>
            <a:custGeom>
              <a:avLst/>
              <a:gdLst>
                <a:gd name="T0" fmla="*/ 0 w 544"/>
                <a:gd name="T1" fmla="*/ 551 h 823"/>
                <a:gd name="T2" fmla="*/ 4 w 544"/>
                <a:gd name="T3" fmla="*/ 509 h 823"/>
                <a:gd name="T4" fmla="*/ 12 w 544"/>
                <a:gd name="T5" fmla="*/ 465 h 823"/>
                <a:gd name="T6" fmla="*/ 44 w 544"/>
                <a:gd name="T7" fmla="*/ 373 h 823"/>
                <a:gd name="T8" fmla="*/ 86 w 544"/>
                <a:gd name="T9" fmla="*/ 280 h 823"/>
                <a:gd name="T10" fmla="*/ 136 w 544"/>
                <a:gd name="T11" fmla="*/ 192 h 823"/>
                <a:gd name="T12" fmla="*/ 230 w 544"/>
                <a:gd name="T13" fmla="*/ 54 h 823"/>
                <a:gd name="T14" fmla="*/ 272 w 544"/>
                <a:gd name="T15" fmla="*/ 0 h 823"/>
                <a:gd name="T16" fmla="*/ 284 w 544"/>
                <a:gd name="T17" fmla="*/ 14 h 823"/>
                <a:gd name="T18" fmla="*/ 358 w 544"/>
                <a:gd name="T19" fmla="*/ 114 h 823"/>
                <a:gd name="T20" fmla="*/ 408 w 544"/>
                <a:gd name="T21" fmla="*/ 190 h 823"/>
                <a:gd name="T22" fmla="*/ 458 w 544"/>
                <a:gd name="T23" fmla="*/ 276 h 823"/>
                <a:gd name="T24" fmla="*/ 502 w 544"/>
                <a:gd name="T25" fmla="*/ 369 h 823"/>
                <a:gd name="T26" fmla="*/ 532 w 544"/>
                <a:gd name="T27" fmla="*/ 463 h 823"/>
                <a:gd name="T28" fmla="*/ 540 w 544"/>
                <a:gd name="T29" fmla="*/ 507 h 823"/>
                <a:gd name="T30" fmla="*/ 544 w 544"/>
                <a:gd name="T31" fmla="*/ 551 h 823"/>
                <a:gd name="T32" fmla="*/ 542 w 544"/>
                <a:gd name="T33" fmla="*/ 579 h 823"/>
                <a:gd name="T34" fmla="*/ 532 w 544"/>
                <a:gd name="T35" fmla="*/ 631 h 823"/>
                <a:gd name="T36" fmla="*/ 512 w 544"/>
                <a:gd name="T37" fmla="*/ 681 h 823"/>
                <a:gd name="T38" fmla="*/ 482 w 544"/>
                <a:gd name="T39" fmla="*/ 723 h 823"/>
                <a:gd name="T40" fmla="*/ 444 w 544"/>
                <a:gd name="T41" fmla="*/ 761 h 823"/>
                <a:gd name="T42" fmla="*/ 402 w 544"/>
                <a:gd name="T43" fmla="*/ 791 h 823"/>
                <a:gd name="T44" fmla="*/ 352 w 544"/>
                <a:gd name="T45" fmla="*/ 811 h 823"/>
                <a:gd name="T46" fmla="*/ 300 w 544"/>
                <a:gd name="T47" fmla="*/ 821 h 823"/>
                <a:gd name="T48" fmla="*/ 272 w 544"/>
                <a:gd name="T49" fmla="*/ 823 h 823"/>
                <a:gd name="T50" fmla="*/ 218 w 544"/>
                <a:gd name="T51" fmla="*/ 817 h 823"/>
                <a:gd name="T52" fmla="*/ 166 w 544"/>
                <a:gd name="T53" fmla="*/ 801 h 823"/>
                <a:gd name="T54" fmla="*/ 120 w 544"/>
                <a:gd name="T55" fmla="*/ 777 h 823"/>
                <a:gd name="T56" fmla="*/ 80 w 544"/>
                <a:gd name="T57" fmla="*/ 743 h 823"/>
                <a:gd name="T58" fmla="*/ 48 w 544"/>
                <a:gd name="T59" fmla="*/ 703 h 823"/>
                <a:gd name="T60" fmla="*/ 22 w 544"/>
                <a:gd name="T61" fmla="*/ 657 h 823"/>
                <a:gd name="T62" fmla="*/ 6 w 544"/>
                <a:gd name="T63" fmla="*/ 605 h 823"/>
                <a:gd name="T64" fmla="*/ 0 w 544"/>
                <a:gd name="T65" fmla="*/ 551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4" h="823">
                  <a:moveTo>
                    <a:pt x="0" y="551"/>
                  </a:moveTo>
                  <a:lnTo>
                    <a:pt x="0" y="551"/>
                  </a:lnTo>
                  <a:lnTo>
                    <a:pt x="2" y="531"/>
                  </a:lnTo>
                  <a:lnTo>
                    <a:pt x="4" y="509"/>
                  </a:lnTo>
                  <a:lnTo>
                    <a:pt x="8" y="487"/>
                  </a:lnTo>
                  <a:lnTo>
                    <a:pt x="12" y="465"/>
                  </a:lnTo>
                  <a:lnTo>
                    <a:pt x="26" y="419"/>
                  </a:lnTo>
                  <a:lnTo>
                    <a:pt x="44" y="373"/>
                  </a:lnTo>
                  <a:lnTo>
                    <a:pt x="64" y="326"/>
                  </a:lnTo>
                  <a:lnTo>
                    <a:pt x="86" y="280"/>
                  </a:lnTo>
                  <a:lnTo>
                    <a:pt x="112" y="234"/>
                  </a:lnTo>
                  <a:lnTo>
                    <a:pt x="136" y="192"/>
                  </a:lnTo>
                  <a:lnTo>
                    <a:pt x="186" y="116"/>
                  </a:lnTo>
                  <a:lnTo>
                    <a:pt x="230" y="54"/>
                  </a:lnTo>
                  <a:lnTo>
                    <a:pt x="260" y="14"/>
                  </a:lnTo>
                  <a:lnTo>
                    <a:pt x="272" y="0"/>
                  </a:lnTo>
                  <a:lnTo>
                    <a:pt x="272" y="0"/>
                  </a:lnTo>
                  <a:lnTo>
                    <a:pt x="284" y="14"/>
                  </a:lnTo>
                  <a:lnTo>
                    <a:pt x="314" y="54"/>
                  </a:lnTo>
                  <a:lnTo>
                    <a:pt x="358" y="114"/>
                  </a:lnTo>
                  <a:lnTo>
                    <a:pt x="382" y="150"/>
                  </a:lnTo>
                  <a:lnTo>
                    <a:pt x="408" y="190"/>
                  </a:lnTo>
                  <a:lnTo>
                    <a:pt x="434" y="232"/>
                  </a:lnTo>
                  <a:lnTo>
                    <a:pt x="458" y="276"/>
                  </a:lnTo>
                  <a:lnTo>
                    <a:pt x="480" y="322"/>
                  </a:lnTo>
                  <a:lnTo>
                    <a:pt x="502" y="369"/>
                  </a:lnTo>
                  <a:lnTo>
                    <a:pt x="518" y="417"/>
                  </a:lnTo>
                  <a:lnTo>
                    <a:pt x="532" y="463"/>
                  </a:lnTo>
                  <a:lnTo>
                    <a:pt x="538" y="485"/>
                  </a:lnTo>
                  <a:lnTo>
                    <a:pt x="540" y="507"/>
                  </a:lnTo>
                  <a:lnTo>
                    <a:pt x="544" y="529"/>
                  </a:lnTo>
                  <a:lnTo>
                    <a:pt x="544" y="551"/>
                  </a:lnTo>
                  <a:lnTo>
                    <a:pt x="544" y="551"/>
                  </a:lnTo>
                  <a:lnTo>
                    <a:pt x="542" y="579"/>
                  </a:lnTo>
                  <a:lnTo>
                    <a:pt x="538" y="605"/>
                  </a:lnTo>
                  <a:lnTo>
                    <a:pt x="532" y="631"/>
                  </a:lnTo>
                  <a:lnTo>
                    <a:pt x="522" y="657"/>
                  </a:lnTo>
                  <a:lnTo>
                    <a:pt x="512" y="681"/>
                  </a:lnTo>
                  <a:lnTo>
                    <a:pt x="498" y="703"/>
                  </a:lnTo>
                  <a:lnTo>
                    <a:pt x="482" y="723"/>
                  </a:lnTo>
                  <a:lnTo>
                    <a:pt x="464" y="743"/>
                  </a:lnTo>
                  <a:lnTo>
                    <a:pt x="444" y="761"/>
                  </a:lnTo>
                  <a:lnTo>
                    <a:pt x="424" y="777"/>
                  </a:lnTo>
                  <a:lnTo>
                    <a:pt x="402" y="791"/>
                  </a:lnTo>
                  <a:lnTo>
                    <a:pt x="378" y="801"/>
                  </a:lnTo>
                  <a:lnTo>
                    <a:pt x="352" y="811"/>
                  </a:lnTo>
                  <a:lnTo>
                    <a:pt x="326" y="817"/>
                  </a:lnTo>
                  <a:lnTo>
                    <a:pt x="300" y="821"/>
                  </a:lnTo>
                  <a:lnTo>
                    <a:pt x="272" y="823"/>
                  </a:lnTo>
                  <a:lnTo>
                    <a:pt x="272" y="823"/>
                  </a:lnTo>
                  <a:lnTo>
                    <a:pt x="244" y="821"/>
                  </a:lnTo>
                  <a:lnTo>
                    <a:pt x="218" y="817"/>
                  </a:lnTo>
                  <a:lnTo>
                    <a:pt x="192" y="811"/>
                  </a:lnTo>
                  <a:lnTo>
                    <a:pt x="166" y="801"/>
                  </a:lnTo>
                  <a:lnTo>
                    <a:pt x="142" y="791"/>
                  </a:lnTo>
                  <a:lnTo>
                    <a:pt x="120" y="777"/>
                  </a:lnTo>
                  <a:lnTo>
                    <a:pt x="100" y="761"/>
                  </a:lnTo>
                  <a:lnTo>
                    <a:pt x="80" y="743"/>
                  </a:lnTo>
                  <a:lnTo>
                    <a:pt x="62" y="723"/>
                  </a:lnTo>
                  <a:lnTo>
                    <a:pt x="48" y="703"/>
                  </a:lnTo>
                  <a:lnTo>
                    <a:pt x="34" y="681"/>
                  </a:lnTo>
                  <a:lnTo>
                    <a:pt x="22" y="657"/>
                  </a:lnTo>
                  <a:lnTo>
                    <a:pt x="12" y="631"/>
                  </a:lnTo>
                  <a:lnTo>
                    <a:pt x="6" y="605"/>
                  </a:lnTo>
                  <a:lnTo>
                    <a:pt x="2" y="579"/>
                  </a:lnTo>
                  <a:lnTo>
                    <a:pt x="0" y="551"/>
                  </a:lnTo>
                  <a:lnTo>
                    <a:pt x="0" y="55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18" name="Freeform 13">
              <a:extLst>
                <a:ext uri="{FF2B5EF4-FFF2-40B4-BE49-F238E27FC236}">
                  <a16:creationId xmlns:a16="http://schemas.microsoft.com/office/drawing/2014/main" id="{079D8D82-B4FE-4BB5-9B73-BB87B786F64A}"/>
                </a:ext>
              </a:extLst>
            </p:cNvPr>
            <p:cNvSpPr>
              <a:spLocks/>
            </p:cNvSpPr>
            <p:nvPr/>
          </p:nvSpPr>
          <p:spPr bwMode="auto">
            <a:xfrm>
              <a:off x="1536700" y="3311526"/>
              <a:ext cx="9118600" cy="276225"/>
            </a:xfrm>
            <a:custGeom>
              <a:avLst/>
              <a:gdLst>
                <a:gd name="T0" fmla="*/ 5730 w 5744"/>
                <a:gd name="T1" fmla="*/ 94 h 174"/>
                <a:gd name="T2" fmla="*/ 5362 w 5744"/>
                <a:gd name="T3" fmla="*/ 174 h 174"/>
                <a:gd name="T4" fmla="*/ 5348 w 5744"/>
                <a:gd name="T5" fmla="*/ 94 h 174"/>
                <a:gd name="T6" fmla="*/ 4980 w 5744"/>
                <a:gd name="T7" fmla="*/ 174 h 174"/>
                <a:gd name="T8" fmla="*/ 4966 w 5744"/>
                <a:gd name="T9" fmla="*/ 94 h 174"/>
                <a:gd name="T10" fmla="*/ 4598 w 5744"/>
                <a:gd name="T11" fmla="*/ 174 h 174"/>
                <a:gd name="T12" fmla="*/ 4584 w 5744"/>
                <a:gd name="T13" fmla="*/ 94 h 174"/>
                <a:gd name="T14" fmla="*/ 4217 w 5744"/>
                <a:gd name="T15" fmla="*/ 174 h 174"/>
                <a:gd name="T16" fmla="*/ 4203 w 5744"/>
                <a:gd name="T17" fmla="*/ 94 h 174"/>
                <a:gd name="T18" fmla="*/ 3835 w 5744"/>
                <a:gd name="T19" fmla="*/ 174 h 174"/>
                <a:gd name="T20" fmla="*/ 3821 w 5744"/>
                <a:gd name="T21" fmla="*/ 94 h 174"/>
                <a:gd name="T22" fmla="*/ 3453 w 5744"/>
                <a:gd name="T23" fmla="*/ 174 h 174"/>
                <a:gd name="T24" fmla="*/ 3439 w 5744"/>
                <a:gd name="T25" fmla="*/ 94 h 174"/>
                <a:gd name="T26" fmla="*/ 3071 w 5744"/>
                <a:gd name="T27" fmla="*/ 174 h 174"/>
                <a:gd name="T28" fmla="*/ 3055 w 5744"/>
                <a:gd name="T29" fmla="*/ 94 h 174"/>
                <a:gd name="T30" fmla="*/ 2689 w 5744"/>
                <a:gd name="T31" fmla="*/ 174 h 174"/>
                <a:gd name="T32" fmla="*/ 2673 w 5744"/>
                <a:gd name="T33" fmla="*/ 94 h 174"/>
                <a:gd name="T34" fmla="*/ 2305 w 5744"/>
                <a:gd name="T35" fmla="*/ 174 h 174"/>
                <a:gd name="T36" fmla="*/ 2291 w 5744"/>
                <a:gd name="T37" fmla="*/ 94 h 174"/>
                <a:gd name="T38" fmla="*/ 1923 w 5744"/>
                <a:gd name="T39" fmla="*/ 174 h 174"/>
                <a:gd name="T40" fmla="*/ 1909 w 5744"/>
                <a:gd name="T41" fmla="*/ 94 h 174"/>
                <a:gd name="T42" fmla="*/ 1541 w 5744"/>
                <a:gd name="T43" fmla="*/ 174 h 174"/>
                <a:gd name="T44" fmla="*/ 1527 w 5744"/>
                <a:gd name="T45" fmla="*/ 94 h 174"/>
                <a:gd name="T46" fmla="*/ 1160 w 5744"/>
                <a:gd name="T47" fmla="*/ 174 h 174"/>
                <a:gd name="T48" fmla="*/ 1146 w 5744"/>
                <a:gd name="T49" fmla="*/ 94 h 174"/>
                <a:gd name="T50" fmla="*/ 778 w 5744"/>
                <a:gd name="T51" fmla="*/ 174 h 174"/>
                <a:gd name="T52" fmla="*/ 764 w 5744"/>
                <a:gd name="T53" fmla="*/ 94 h 174"/>
                <a:gd name="T54" fmla="*/ 396 w 5744"/>
                <a:gd name="T55" fmla="*/ 174 h 174"/>
                <a:gd name="T56" fmla="*/ 382 w 5744"/>
                <a:gd name="T57" fmla="*/ 94 h 174"/>
                <a:gd name="T58" fmla="*/ 14 w 5744"/>
                <a:gd name="T59" fmla="*/ 174 h 174"/>
                <a:gd name="T60" fmla="*/ 0 w 5744"/>
                <a:gd name="T61" fmla="*/ 0 h 174"/>
                <a:gd name="T62" fmla="*/ 14 w 5744"/>
                <a:gd name="T63" fmla="*/ 82 h 174"/>
                <a:gd name="T64" fmla="*/ 382 w 5744"/>
                <a:gd name="T65" fmla="*/ 0 h 174"/>
                <a:gd name="T66" fmla="*/ 396 w 5744"/>
                <a:gd name="T67" fmla="*/ 82 h 174"/>
                <a:gd name="T68" fmla="*/ 764 w 5744"/>
                <a:gd name="T69" fmla="*/ 0 h 174"/>
                <a:gd name="T70" fmla="*/ 778 w 5744"/>
                <a:gd name="T71" fmla="*/ 82 h 174"/>
                <a:gd name="T72" fmla="*/ 1146 w 5744"/>
                <a:gd name="T73" fmla="*/ 0 h 174"/>
                <a:gd name="T74" fmla="*/ 1160 w 5744"/>
                <a:gd name="T75" fmla="*/ 82 h 174"/>
                <a:gd name="T76" fmla="*/ 1527 w 5744"/>
                <a:gd name="T77" fmla="*/ 0 h 174"/>
                <a:gd name="T78" fmla="*/ 1541 w 5744"/>
                <a:gd name="T79" fmla="*/ 82 h 174"/>
                <a:gd name="T80" fmla="*/ 1909 w 5744"/>
                <a:gd name="T81" fmla="*/ 0 h 174"/>
                <a:gd name="T82" fmla="*/ 1923 w 5744"/>
                <a:gd name="T83" fmla="*/ 82 h 174"/>
                <a:gd name="T84" fmla="*/ 2291 w 5744"/>
                <a:gd name="T85" fmla="*/ 0 h 174"/>
                <a:gd name="T86" fmla="*/ 2305 w 5744"/>
                <a:gd name="T87" fmla="*/ 82 h 174"/>
                <a:gd name="T88" fmla="*/ 2673 w 5744"/>
                <a:gd name="T89" fmla="*/ 0 h 174"/>
                <a:gd name="T90" fmla="*/ 2689 w 5744"/>
                <a:gd name="T91" fmla="*/ 82 h 174"/>
                <a:gd name="T92" fmla="*/ 3055 w 5744"/>
                <a:gd name="T93" fmla="*/ 0 h 174"/>
                <a:gd name="T94" fmla="*/ 3071 w 5744"/>
                <a:gd name="T95" fmla="*/ 82 h 174"/>
                <a:gd name="T96" fmla="*/ 3439 w 5744"/>
                <a:gd name="T97" fmla="*/ 0 h 174"/>
                <a:gd name="T98" fmla="*/ 3453 w 5744"/>
                <a:gd name="T99" fmla="*/ 82 h 174"/>
                <a:gd name="T100" fmla="*/ 3821 w 5744"/>
                <a:gd name="T101" fmla="*/ 0 h 174"/>
                <a:gd name="T102" fmla="*/ 3835 w 5744"/>
                <a:gd name="T103" fmla="*/ 82 h 174"/>
                <a:gd name="T104" fmla="*/ 4203 w 5744"/>
                <a:gd name="T105" fmla="*/ 0 h 174"/>
                <a:gd name="T106" fmla="*/ 4217 w 5744"/>
                <a:gd name="T107" fmla="*/ 82 h 174"/>
                <a:gd name="T108" fmla="*/ 4584 w 5744"/>
                <a:gd name="T109" fmla="*/ 0 h 174"/>
                <a:gd name="T110" fmla="*/ 4598 w 5744"/>
                <a:gd name="T111" fmla="*/ 82 h 174"/>
                <a:gd name="T112" fmla="*/ 4966 w 5744"/>
                <a:gd name="T113" fmla="*/ 0 h 174"/>
                <a:gd name="T114" fmla="*/ 4980 w 5744"/>
                <a:gd name="T115" fmla="*/ 82 h 174"/>
                <a:gd name="T116" fmla="*/ 5348 w 5744"/>
                <a:gd name="T117" fmla="*/ 0 h 174"/>
                <a:gd name="T118" fmla="*/ 5362 w 5744"/>
                <a:gd name="T119" fmla="*/ 82 h 174"/>
                <a:gd name="T120" fmla="*/ 5730 w 5744"/>
                <a:gd name="T121" fmla="*/ 0 h 174"/>
                <a:gd name="T122" fmla="*/ 5744 w 5744"/>
                <a:gd name="T123"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44" h="174">
                  <a:moveTo>
                    <a:pt x="5730" y="174"/>
                  </a:moveTo>
                  <a:lnTo>
                    <a:pt x="5730" y="94"/>
                  </a:lnTo>
                  <a:lnTo>
                    <a:pt x="5362" y="94"/>
                  </a:lnTo>
                  <a:lnTo>
                    <a:pt x="5362" y="174"/>
                  </a:lnTo>
                  <a:lnTo>
                    <a:pt x="5348" y="174"/>
                  </a:lnTo>
                  <a:lnTo>
                    <a:pt x="5348" y="94"/>
                  </a:lnTo>
                  <a:lnTo>
                    <a:pt x="4980" y="94"/>
                  </a:lnTo>
                  <a:lnTo>
                    <a:pt x="4980" y="174"/>
                  </a:lnTo>
                  <a:lnTo>
                    <a:pt x="4966" y="174"/>
                  </a:lnTo>
                  <a:lnTo>
                    <a:pt x="4966" y="94"/>
                  </a:lnTo>
                  <a:lnTo>
                    <a:pt x="4598" y="94"/>
                  </a:lnTo>
                  <a:lnTo>
                    <a:pt x="4598" y="174"/>
                  </a:lnTo>
                  <a:lnTo>
                    <a:pt x="4584" y="174"/>
                  </a:lnTo>
                  <a:lnTo>
                    <a:pt x="4584" y="94"/>
                  </a:lnTo>
                  <a:lnTo>
                    <a:pt x="4217" y="94"/>
                  </a:lnTo>
                  <a:lnTo>
                    <a:pt x="4217" y="174"/>
                  </a:lnTo>
                  <a:lnTo>
                    <a:pt x="4203" y="174"/>
                  </a:lnTo>
                  <a:lnTo>
                    <a:pt x="4203" y="94"/>
                  </a:lnTo>
                  <a:lnTo>
                    <a:pt x="3835" y="94"/>
                  </a:lnTo>
                  <a:lnTo>
                    <a:pt x="3835" y="174"/>
                  </a:lnTo>
                  <a:lnTo>
                    <a:pt x="3821" y="174"/>
                  </a:lnTo>
                  <a:lnTo>
                    <a:pt x="3821" y="94"/>
                  </a:lnTo>
                  <a:lnTo>
                    <a:pt x="3453" y="94"/>
                  </a:lnTo>
                  <a:lnTo>
                    <a:pt x="3453" y="174"/>
                  </a:lnTo>
                  <a:lnTo>
                    <a:pt x="3439" y="174"/>
                  </a:lnTo>
                  <a:lnTo>
                    <a:pt x="3439" y="94"/>
                  </a:lnTo>
                  <a:lnTo>
                    <a:pt x="3071" y="94"/>
                  </a:lnTo>
                  <a:lnTo>
                    <a:pt x="3071" y="174"/>
                  </a:lnTo>
                  <a:lnTo>
                    <a:pt x="3055" y="174"/>
                  </a:lnTo>
                  <a:lnTo>
                    <a:pt x="3055" y="94"/>
                  </a:lnTo>
                  <a:lnTo>
                    <a:pt x="2689" y="94"/>
                  </a:lnTo>
                  <a:lnTo>
                    <a:pt x="2689" y="174"/>
                  </a:lnTo>
                  <a:lnTo>
                    <a:pt x="2673" y="174"/>
                  </a:lnTo>
                  <a:lnTo>
                    <a:pt x="2673" y="94"/>
                  </a:lnTo>
                  <a:lnTo>
                    <a:pt x="2305" y="94"/>
                  </a:lnTo>
                  <a:lnTo>
                    <a:pt x="2305" y="174"/>
                  </a:lnTo>
                  <a:lnTo>
                    <a:pt x="2291" y="174"/>
                  </a:lnTo>
                  <a:lnTo>
                    <a:pt x="2291" y="94"/>
                  </a:lnTo>
                  <a:lnTo>
                    <a:pt x="1923" y="94"/>
                  </a:lnTo>
                  <a:lnTo>
                    <a:pt x="1923" y="174"/>
                  </a:lnTo>
                  <a:lnTo>
                    <a:pt x="1909" y="174"/>
                  </a:lnTo>
                  <a:lnTo>
                    <a:pt x="1909" y="94"/>
                  </a:lnTo>
                  <a:lnTo>
                    <a:pt x="1541" y="94"/>
                  </a:lnTo>
                  <a:lnTo>
                    <a:pt x="1541" y="174"/>
                  </a:lnTo>
                  <a:lnTo>
                    <a:pt x="1527" y="174"/>
                  </a:lnTo>
                  <a:lnTo>
                    <a:pt x="1527" y="94"/>
                  </a:lnTo>
                  <a:lnTo>
                    <a:pt x="1160" y="94"/>
                  </a:lnTo>
                  <a:lnTo>
                    <a:pt x="1160" y="174"/>
                  </a:lnTo>
                  <a:lnTo>
                    <a:pt x="1146" y="174"/>
                  </a:lnTo>
                  <a:lnTo>
                    <a:pt x="1146" y="94"/>
                  </a:lnTo>
                  <a:lnTo>
                    <a:pt x="778" y="94"/>
                  </a:lnTo>
                  <a:lnTo>
                    <a:pt x="778" y="174"/>
                  </a:lnTo>
                  <a:lnTo>
                    <a:pt x="764" y="174"/>
                  </a:lnTo>
                  <a:lnTo>
                    <a:pt x="764" y="94"/>
                  </a:lnTo>
                  <a:lnTo>
                    <a:pt x="396" y="94"/>
                  </a:lnTo>
                  <a:lnTo>
                    <a:pt x="396" y="174"/>
                  </a:lnTo>
                  <a:lnTo>
                    <a:pt x="382" y="174"/>
                  </a:lnTo>
                  <a:lnTo>
                    <a:pt x="382" y="94"/>
                  </a:lnTo>
                  <a:lnTo>
                    <a:pt x="14" y="94"/>
                  </a:lnTo>
                  <a:lnTo>
                    <a:pt x="14" y="174"/>
                  </a:lnTo>
                  <a:lnTo>
                    <a:pt x="0" y="174"/>
                  </a:lnTo>
                  <a:lnTo>
                    <a:pt x="0" y="0"/>
                  </a:lnTo>
                  <a:lnTo>
                    <a:pt x="14" y="0"/>
                  </a:lnTo>
                  <a:lnTo>
                    <a:pt x="14" y="82"/>
                  </a:lnTo>
                  <a:lnTo>
                    <a:pt x="382" y="82"/>
                  </a:lnTo>
                  <a:lnTo>
                    <a:pt x="382" y="0"/>
                  </a:lnTo>
                  <a:lnTo>
                    <a:pt x="396" y="0"/>
                  </a:lnTo>
                  <a:lnTo>
                    <a:pt x="396" y="82"/>
                  </a:lnTo>
                  <a:lnTo>
                    <a:pt x="764" y="82"/>
                  </a:lnTo>
                  <a:lnTo>
                    <a:pt x="764" y="0"/>
                  </a:lnTo>
                  <a:lnTo>
                    <a:pt x="778" y="0"/>
                  </a:lnTo>
                  <a:lnTo>
                    <a:pt x="778" y="82"/>
                  </a:lnTo>
                  <a:lnTo>
                    <a:pt x="1146" y="82"/>
                  </a:lnTo>
                  <a:lnTo>
                    <a:pt x="1146" y="0"/>
                  </a:lnTo>
                  <a:lnTo>
                    <a:pt x="1160" y="0"/>
                  </a:lnTo>
                  <a:lnTo>
                    <a:pt x="1160" y="82"/>
                  </a:lnTo>
                  <a:lnTo>
                    <a:pt x="1527" y="82"/>
                  </a:lnTo>
                  <a:lnTo>
                    <a:pt x="1527" y="0"/>
                  </a:lnTo>
                  <a:lnTo>
                    <a:pt x="1541" y="0"/>
                  </a:lnTo>
                  <a:lnTo>
                    <a:pt x="1541" y="82"/>
                  </a:lnTo>
                  <a:lnTo>
                    <a:pt x="1909" y="82"/>
                  </a:lnTo>
                  <a:lnTo>
                    <a:pt x="1909" y="0"/>
                  </a:lnTo>
                  <a:lnTo>
                    <a:pt x="1923" y="0"/>
                  </a:lnTo>
                  <a:lnTo>
                    <a:pt x="1923" y="82"/>
                  </a:lnTo>
                  <a:lnTo>
                    <a:pt x="2291" y="82"/>
                  </a:lnTo>
                  <a:lnTo>
                    <a:pt x="2291" y="0"/>
                  </a:lnTo>
                  <a:lnTo>
                    <a:pt x="2305" y="0"/>
                  </a:lnTo>
                  <a:lnTo>
                    <a:pt x="2305" y="82"/>
                  </a:lnTo>
                  <a:lnTo>
                    <a:pt x="2673" y="82"/>
                  </a:lnTo>
                  <a:lnTo>
                    <a:pt x="2673" y="0"/>
                  </a:lnTo>
                  <a:lnTo>
                    <a:pt x="2689" y="0"/>
                  </a:lnTo>
                  <a:lnTo>
                    <a:pt x="2689" y="82"/>
                  </a:lnTo>
                  <a:lnTo>
                    <a:pt x="3055" y="82"/>
                  </a:lnTo>
                  <a:lnTo>
                    <a:pt x="3055" y="0"/>
                  </a:lnTo>
                  <a:lnTo>
                    <a:pt x="3071" y="0"/>
                  </a:lnTo>
                  <a:lnTo>
                    <a:pt x="3071" y="82"/>
                  </a:lnTo>
                  <a:lnTo>
                    <a:pt x="3439" y="82"/>
                  </a:lnTo>
                  <a:lnTo>
                    <a:pt x="3439" y="0"/>
                  </a:lnTo>
                  <a:lnTo>
                    <a:pt x="3453" y="0"/>
                  </a:lnTo>
                  <a:lnTo>
                    <a:pt x="3453" y="82"/>
                  </a:lnTo>
                  <a:lnTo>
                    <a:pt x="3821" y="82"/>
                  </a:lnTo>
                  <a:lnTo>
                    <a:pt x="3821" y="0"/>
                  </a:lnTo>
                  <a:lnTo>
                    <a:pt x="3835" y="0"/>
                  </a:lnTo>
                  <a:lnTo>
                    <a:pt x="3835" y="82"/>
                  </a:lnTo>
                  <a:lnTo>
                    <a:pt x="4203" y="82"/>
                  </a:lnTo>
                  <a:lnTo>
                    <a:pt x="4203" y="0"/>
                  </a:lnTo>
                  <a:lnTo>
                    <a:pt x="4217" y="0"/>
                  </a:lnTo>
                  <a:lnTo>
                    <a:pt x="4217" y="82"/>
                  </a:lnTo>
                  <a:lnTo>
                    <a:pt x="4584" y="82"/>
                  </a:lnTo>
                  <a:lnTo>
                    <a:pt x="4584" y="0"/>
                  </a:lnTo>
                  <a:lnTo>
                    <a:pt x="4598" y="0"/>
                  </a:lnTo>
                  <a:lnTo>
                    <a:pt x="4598" y="82"/>
                  </a:lnTo>
                  <a:lnTo>
                    <a:pt x="4966" y="82"/>
                  </a:lnTo>
                  <a:lnTo>
                    <a:pt x="4966" y="0"/>
                  </a:lnTo>
                  <a:lnTo>
                    <a:pt x="4980" y="0"/>
                  </a:lnTo>
                  <a:lnTo>
                    <a:pt x="4980" y="82"/>
                  </a:lnTo>
                  <a:lnTo>
                    <a:pt x="5348" y="82"/>
                  </a:lnTo>
                  <a:lnTo>
                    <a:pt x="5348" y="0"/>
                  </a:lnTo>
                  <a:lnTo>
                    <a:pt x="5362" y="0"/>
                  </a:lnTo>
                  <a:lnTo>
                    <a:pt x="5362" y="82"/>
                  </a:lnTo>
                  <a:lnTo>
                    <a:pt x="5730" y="82"/>
                  </a:lnTo>
                  <a:lnTo>
                    <a:pt x="5730" y="0"/>
                  </a:lnTo>
                  <a:lnTo>
                    <a:pt x="5744" y="0"/>
                  </a:lnTo>
                  <a:lnTo>
                    <a:pt x="5744" y="174"/>
                  </a:lnTo>
                  <a:lnTo>
                    <a:pt x="5730" y="174"/>
                  </a:lnTo>
                  <a:close/>
                </a:path>
              </a:pathLst>
            </a:custGeom>
            <a:solidFill>
              <a:srgbClr val="9799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19" name="Freeform 14">
              <a:extLst>
                <a:ext uri="{FF2B5EF4-FFF2-40B4-BE49-F238E27FC236}">
                  <a16:creationId xmlns:a16="http://schemas.microsoft.com/office/drawing/2014/main" id="{3DE19A41-66E8-4B09-9A5D-02129FB75E97}"/>
                </a:ext>
              </a:extLst>
            </p:cNvPr>
            <p:cNvSpPr>
              <a:spLocks/>
            </p:cNvSpPr>
            <p:nvPr/>
          </p:nvSpPr>
          <p:spPr bwMode="auto">
            <a:xfrm>
              <a:off x="3184525" y="3270251"/>
              <a:ext cx="365125" cy="365125"/>
            </a:xfrm>
            <a:custGeom>
              <a:avLst/>
              <a:gdLst>
                <a:gd name="T0" fmla="*/ 230 w 230"/>
                <a:gd name="T1" fmla="*/ 114 h 230"/>
                <a:gd name="T2" fmla="*/ 230 w 230"/>
                <a:gd name="T3" fmla="*/ 114 h 230"/>
                <a:gd name="T4" fmla="*/ 228 w 230"/>
                <a:gd name="T5" fmla="*/ 138 h 230"/>
                <a:gd name="T6" fmla="*/ 222 w 230"/>
                <a:gd name="T7" fmla="*/ 160 h 230"/>
                <a:gd name="T8" fmla="*/ 210 w 230"/>
                <a:gd name="T9" fmla="*/ 180 h 230"/>
                <a:gd name="T10" fmla="*/ 196 w 230"/>
                <a:gd name="T11" fmla="*/ 196 h 230"/>
                <a:gd name="T12" fmla="*/ 180 w 230"/>
                <a:gd name="T13" fmla="*/ 210 h 230"/>
                <a:gd name="T14" fmla="*/ 160 w 230"/>
                <a:gd name="T15" fmla="*/ 222 h 230"/>
                <a:gd name="T16" fmla="*/ 138 w 230"/>
                <a:gd name="T17" fmla="*/ 228 h 230"/>
                <a:gd name="T18" fmla="*/ 116 w 230"/>
                <a:gd name="T19" fmla="*/ 230 h 230"/>
                <a:gd name="T20" fmla="*/ 116 w 230"/>
                <a:gd name="T21" fmla="*/ 230 h 230"/>
                <a:gd name="T22" fmla="*/ 92 w 230"/>
                <a:gd name="T23" fmla="*/ 228 h 230"/>
                <a:gd name="T24" fmla="*/ 70 w 230"/>
                <a:gd name="T25" fmla="*/ 222 h 230"/>
                <a:gd name="T26" fmla="*/ 50 w 230"/>
                <a:gd name="T27" fmla="*/ 210 h 230"/>
                <a:gd name="T28" fmla="*/ 34 w 230"/>
                <a:gd name="T29" fmla="*/ 196 h 230"/>
                <a:gd name="T30" fmla="*/ 20 w 230"/>
                <a:gd name="T31" fmla="*/ 180 h 230"/>
                <a:gd name="T32" fmla="*/ 8 w 230"/>
                <a:gd name="T33" fmla="*/ 160 h 230"/>
                <a:gd name="T34" fmla="*/ 2 w 230"/>
                <a:gd name="T35" fmla="*/ 138 h 230"/>
                <a:gd name="T36" fmla="*/ 0 w 230"/>
                <a:gd name="T37" fmla="*/ 114 h 230"/>
                <a:gd name="T38" fmla="*/ 0 w 230"/>
                <a:gd name="T39" fmla="*/ 114 h 230"/>
                <a:gd name="T40" fmla="*/ 2 w 230"/>
                <a:gd name="T41" fmla="*/ 92 h 230"/>
                <a:gd name="T42" fmla="*/ 8 w 230"/>
                <a:gd name="T43" fmla="*/ 70 h 230"/>
                <a:gd name="T44" fmla="*/ 20 w 230"/>
                <a:gd name="T45" fmla="*/ 50 h 230"/>
                <a:gd name="T46" fmla="*/ 34 w 230"/>
                <a:gd name="T47" fmla="*/ 34 h 230"/>
                <a:gd name="T48" fmla="*/ 50 w 230"/>
                <a:gd name="T49" fmla="*/ 20 h 230"/>
                <a:gd name="T50" fmla="*/ 70 w 230"/>
                <a:gd name="T51" fmla="*/ 8 h 230"/>
                <a:gd name="T52" fmla="*/ 92 w 230"/>
                <a:gd name="T53" fmla="*/ 2 h 230"/>
                <a:gd name="T54" fmla="*/ 116 w 230"/>
                <a:gd name="T55" fmla="*/ 0 h 230"/>
                <a:gd name="T56" fmla="*/ 116 w 230"/>
                <a:gd name="T57" fmla="*/ 0 h 230"/>
                <a:gd name="T58" fmla="*/ 138 w 230"/>
                <a:gd name="T59" fmla="*/ 2 h 230"/>
                <a:gd name="T60" fmla="*/ 160 w 230"/>
                <a:gd name="T61" fmla="*/ 8 h 230"/>
                <a:gd name="T62" fmla="*/ 180 w 230"/>
                <a:gd name="T63" fmla="*/ 20 h 230"/>
                <a:gd name="T64" fmla="*/ 196 w 230"/>
                <a:gd name="T65" fmla="*/ 34 h 230"/>
                <a:gd name="T66" fmla="*/ 210 w 230"/>
                <a:gd name="T67" fmla="*/ 50 h 230"/>
                <a:gd name="T68" fmla="*/ 222 w 230"/>
                <a:gd name="T69" fmla="*/ 70 h 230"/>
                <a:gd name="T70" fmla="*/ 228 w 230"/>
                <a:gd name="T71" fmla="*/ 92 h 230"/>
                <a:gd name="T72" fmla="*/ 230 w 230"/>
                <a:gd name="T73" fmla="*/ 114 h 230"/>
                <a:gd name="T74" fmla="*/ 230 w 230"/>
                <a:gd name="T75" fmla="*/ 11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0" h="230">
                  <a:moveTo>
                    <a:pt x="230" y="114"/>
                  </a:moveTo>
                  <a:lnTo>
                    <a:pt x="230" y="114"/>
                  </a:lnTo>
                  <a:lnTo>
                    <a:pt x="228" y="138"/>
                  </a:lnTo>
                  <a:lnTo>
                    <a:pt x="222" y="160"/>
                  </a:lnTo>
                  <a:lnTo>
                    <a:pt x="210" y="180"/>
                  </a:lnTo>
                  <a:lnTo>
                    <a:pt x="196" y="196"/>
                  </a:lnTo>
                  <a:lnTo>
                    <a:pt x="180" y="210"/>
                  </a:lnTo>
                  <a:lnTo>
                    <a:pt x="160" y="222"/>
                  </a:lnTo>
                  <a:lnTo>
                    <a:pt x="138" y="228"/>
                  </a:lnTo>
                  <a:lnTo>
                    <a:pt x="116" y="230"/>
                  </a:lnTo>
                  <a:lnTo>
                    <a:pt x="116" y="230"/>
                  </a:lnTo>
                  <a:lnTo>
                    <a:pt x="92" y="228"/>
                  </a:lnTo>
                  <a:lnTo>
                    <a:pt x="70" y="222"/>
                  </a:lnTo>
                  <a:lnTo>
                    <a:pt x="50" y="210"/>
                  </a:lnTo>
                  <a:lnTo>
                    <a:pt x="34" y="196"/>
                  </a:lnTo>
                  <a:lnTo>
                    <a:pt x="20" y="180"/>
                  </a:lnTo>
                  <a:lnTo>
                    <a:pt x="8" y="160"/>
                  </a:lnTo>
                  <a:lnTo>
                    <a:pt x="2" y="138"/>
                  </a:lnTo>
                  <a:lnTo>
                    <a:pt x="0" y="114"/>
                  </a:lnTo>
                  <a:lnTo>
                    <a:pt x="0" y="114"/>
                  </a:lnTo>
                  <a:lnTo>
                    <a:pt x="2" y="92"/>
                  </a:lnTo>
                  <a:lnTo>
                    <a:pt x="8" y="70"/>
                  </a:lnTo>
                  <a:lnTo>
                    <a:pt x="20" y="50"/>
                  </a:lnTo>
                  <a:lnTo>
                    <a:pt x="34" y="34"/>
                  </a:lnTo>
                  <a:lnTo>
                    <a:pt x="50" y="20"/>
                  </a:lnTo>
                  <a:lnTo>
                    <a:pt x="70" y="8"/>
                  </a:lnTo>
                  <a:lnTo>
                    <a:pt x="92" y="2"/>
                  </a:lnTo>
                  <a:lnTo>
                    <a:pt x="116" y="0"/>
                  </a:lnTo>
                  <a:lnTo>
                    <a:pt x="116" y="0"/>
                  </a:lnTo>
                  <a:lnTo>
                    <a:pt x="138" y="2"/>
                  </a:lnTo>
                  <a:lnTo>
                    <a:pt x="160" y="8"/>
                  </a:lnTo>
                  <a:lnTo>
                    <a:pt x="180" y="20"/>
                  </a:lnTo>
                  <a:lnTo>
                    <a:pt x="196" y="34"/>
                  </a:lnTo>
                  <a:lnTo>
                    <a:pt x="210" y="50"/>
                  </a:lnTo>
                  <a:lnTo>
                    <a:pt x="222" y="70"/>
                  </a:lnTo>
                  <a:lnTo>
                    <a:pt x="228" y="92"/>
                  </a:lnTo>
                  <a:lnTo>
                    <a:pt x="230" y="114"/>
                  </a:lnTo>
                  <a:lnTo>
                    <a:pt x="230" y="11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5" name="Freeform 15">
              <a:extLst>
                <a:ext uri="{FF2B5EF4-FFF2-40B4-BE49-F238E27FC236}">
                  <a16:creationId xmlns:a16="http://schemas.microsoft.com/office/drawing/2014/main" id="{D14CE725-A953-428B-97BC-B02EBA4FF2F6}"/>
                </a:ext>
              </a:extLst>
            </p:cNvPr>
            <p:cNvSpPr>
              <a:spLocks/>
            </p:cNvSpPr>
            <p:nvPr/>
          </p:nvSpPr>
          <p:spPr bwMode="auto">
            <a:xfrm>
              <a:off x="3235325" y="3321051"/>
              <a:ext cx="263525" cy="263525"/>
            </a:xfrm>
            <a:custGeom>
              <a:avLst/>
              <a:gdLst>
                <a:gd name="T0" fmla="*/ 166 w 166"/>
                <a:gd name="T1" fmla="*/ 82 h 166"/>
                <a:gd name="T2" fmla="*/ 166 w 166"/>
                <a:gd name="T3" fmla="*/ 82 h 166"/>
                <a:gd name="T4" fmla="*/ 164 w 166"/>
                <a:gd name="T5" fmla="*/ 100 h 166"/>
                <a:gd name="T6" fmla="*/ 160 w 166"/>
                <a:gd name="T7" fmla="*/ 116 h 166"/>
                <a:gd name="T8" fmla="*/ 152 w 166"/>
                <a:gd name="T9" fmla="*/ 130 h 166"/>
                <a:gd name="T10" fmla="*/ 142 w 166"/>
                <a:gd name="T11" fmla="*/ 142 h 166"/>
                <a:gd name="T12" fmla="*/ 130 w 166"/>
                <a:gd name="T13" fmla="*/ 152 h 166"/>
                <a:gd name="T14" fmla="*/ 116 w 166"/>
                <a:gd name="T15" fmla="*/ 158 h 166"/>
                <a:gd name="T16" fmla="*/ 100 w 166"/>
                <a:gd name="T17" fmla="*/ 164 h 166"/>
                <a:gd name="T18" fmla="*/ 84 w 166"/>
                <a:gd name="T19" fmla="*/ 166 h 166"/>
                <a:gd name="T20" fmla="*/ 84 w 166"/>
                <a:gd name="T21" fmla="*/ 166 h 166"/>
                <a:gd name="T22" fmla="*/ 66 w 166"/>
                <a:gd name="T23" fmla="*/ 164 h 166"/>
                <a:gd name="T24" fmla="*/ 50 w 166"/>
                <a:gd name="T25" fmla="*/ 158 h 166"/>
                <a:gd name="T26" fmla="*/ 36 w 166"/>
                <a:gd name="T27" fmla="*/ 152 h 166"/>
                <a:gd name="T28" fmla="*/ 24 w 166"/>
                <a:gd name="T29" fmla="*/ 142 h 166"/>
                <a:gd name="T30" fmla="*/ 14 w 166"/>
                <a:gd name="T31" fmla="*/ 130 h 166"/>
                <a:gd name="T32" fmla="*/ 8 w 166"/>
                <a:gd name="T33" fmla="*/ 116 h 166"/>
                <a:gd name="T34" fmla="*/ 2 w 166"/>
                <a:gd name="T35" fmla="*/ 100 h 166"/>
                <a:gd name="T36" fmla="*/ 0 w 166"/>
                <a:gd name="T37" fmla="*/ 82 h 166"/>
                <a:gd name="T38" fmla="*/ 0 w 166"/>
                <a:gd name="T39" fmla="*/ 82 h 166"/>
                <a:gd name="T40" fmla="*/ 2 w 166"/>
                <a:gd name="T41" fmla="*/ 66 h 166"/>
                <a:gd name="T42" fmla="*/ 8 w 166"/>
                <a:gd name="T43" fmla="*/ 50 h 166"/>
                <a:gd name="T44" fmla="*/ 14 w 166"/>
                <a:gd name="T45" fmla="*/ 36 h 166"/>
                <a:gd name="T46" fmla="*/ 24 w 166"/>
                <a:gd name="T47" fmla="*/ 24 h 166"/>
                <a:gd name="T48" fmla="*/ 36 w 166"/>
                <a:gd name="T49" fmla="*/ 14 h 166"/>
                <a:gd name="T50" fmla="*/ 50 w 166"/>
                <a:gd name="T51" fmla="*/ 6 h 166"/>
                <a:gd name="T52" fmla="*/ 66 w 166"/>
                <a:gd name="T53" fmla="*/ 2 h 166"/>
                <a:gd name="T54" fmla="*/ 84 w 166"/>
                <a:gd name="T55" fmla="*/ 0 h 166"/>
                <a:gd name="T56" fmla="*/ 84 w 166"/>
                <a:gd name="T57" fmla="*/ 0 h 166"/>
                <a:gd name="T58" fmla="*/ 100 w 166"/>
                <a:gd name="T59" fmla="*/ 2 h 166"/>
                <a:gd name="T60" fmla="*/ 116 w 166"/>
                <a:gd name="T61" fmla="*/ 6 h 166"/>
                <a:gd name="T62" fmla="*/ 130 w 166"/>
                <a:gd name="T63" fmla="*/ 14 h 166"/>
                <a:gd name="T64" fmla="*/ 142 w 166"/>
                <a:gd name="T65" fmla="*/ 24 h 166"/>
                <a:gd name="T66" fmla="*/ 152 w 166"/>
                <a:gd name="T67" fmla="*/ 36 h 166"/>
                <a:gd name="T68" fmla="*/ 160 w 166"/>
                <a:gd name="T69" fmla="*/ 50 h 166"/>
                <a:gd name="T70" fmla="*/ 164 w 166"/>
                <a:gd name="T71" fmla="*/ 66 h 166"/>
                <a:gd name="T72" fmla="*/ 166 w 166"/>
                <a:gd name="T73" fmla="*/ 82 h 166"/>
                <a:gd name="T74" fmla="*/ 166 w 166"/>
                <a:gd name="T75" fmla="*/ 82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6" h="166">
                  <a:moveTo>
                    <a:pt x="166" y="82"/>
                  </a:moveTo>
                  <a:lnTo>
                    <a:pt x="166" y="82"/>
                  </a:lnTo>
                  <a:lnTo>
                    <a:pt x="164" y="100"/>
                  </a:lnTo>
                  <a:lnTo>
                    <a:pt x="160" y="116"/>
                  </a:lnTo>
                  <a:lnTo>
                    <a:pt x="152" y="130"/>
                  </a:lnTo>
                  <a:lnTo>
                    <a:pt x="142" y="142"/>
                  </a:lnTo>
                  <a:lnTo>
                    <a:pt x="130" y="152"/>
                  </a:lnTo>
                  <a:lnTo>
                    <a:pt x="116" y="158"/>
                  </a:lnTo>
                  <a:lnTo>
                    <a:pt x="100" y="164"/>
                  </a:lnTo>
                  <a:lnTo>
                    <a:pt x="84" y="166"/>
                  </a:lnTo>
                  <a:lnTo>
                    <a:pt x="84" y="166"/>
                  </a:lnTo>
                  <a:lnTo>
                    <a:pt x="66" y="164"/>
                  </a:lnTo>
                  <a:lnTo>
                    <a:pt x="50" y="158"/>
                  </a:lnTo>
                  <a:lnTo>
                    <a:pt x="36" y="152"/>
                  </a:lnTo>
                  <a:lnTo>
                    <a:pt x="24" y="142"/>
                  </a:lnTo>
                  <a:lnTo>
                    <a:pt x="14" y="130"/>
                  </a:lnTo>
                  <a:lnTo>
                    <a:pt x="8" y="116"/>
                  </a:lnTo>
                  <a:lnTo>
                    <a:pt x="2" y="100"/>
                  </a:lnTo>
                  <a:lnTo>
                    <a:pt x="0" y="82"/>
                  </a:lnTo>
                  <a:lnTo>
                    <a:pt x="0" y="82"/>
                  </a:lnTo>
                  <a:lnTo>
                    <a:pt x="2" y="66"/>
                  </a:lnTo>
                  <a:lnTo>
                    <a:pt x="8" y="50"/>
                  </a:lnTo>
                  <a:lnTo>
                    <a:pt x="14" y="36"/>
                  </a:lnTo>
                  <a:lnTo>
                    <a:pt x="24" y="24"/>
                  </a:lnTo>
                  <a:lnTo>
                    <a:pt x="36" y="14"/>
                  </a:lnTo>
                  <a:lnTo>
                    <a:pt x="50" y="6"/>
                  </a:lnTo>
                  <a:lnTo>
                    <a:pt x="66" y="2"/>
                  </a:lnTo>
                  <a:lnTo>
                    <a:pt x="84" y="0"/>
                  </a:lnTo>
                  <a:lnTo>
                    <a:pt x="84" y="0"/>
                  </a:lnTo>
                  <a:lnTo>
                    <a:pt x="100" y="2"/>
                  </a:lnTo>
                  <a:lnTo>
                    <a:pt x="116" y="6"/>
                  </a:lnTo>
                  <a:lnTo>
                    <a:pt x="130" y="14"/>
                  </a:lnTo>
                  <a:lnTo>
                    <a:pt x="142" y="24"/>
                  </a:lnTo>
                  <a:lnTo>
                    <a:pt x="152" y="36"/>
                  </a:lnTo>
                  <a:lnTo>
                    <a:pt x="160" y="50"/>
                  </a:lnTo>
                  <a:lnTo>
                    <a:pt x="164" y="66"/>
                  </a:lnTo>
                  <a:lnTo>
                    <a:pt x="166" y="82"/>
                  </a:lnTo>
                  <a:lnTo>
                    <a:pt x="166" y="82"/>
                  </a:ln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6" name="Freeform 16">
              <a:extLst>
                <a:ext uri="{FF2B5EF4-FFF2-40B4-BE49-F238E27FC236}">
                  <a16:creationId xmlns:a16="http://schemas.microsoft.com/office/drawing/2014/main" id="{D33AE1FE-08D3-4267-886C-9EED4C96E8FA}"/>
                </a:ext>
              </a:extLst>
            </p:cNvPr>
            <p:cNvSpPr>
              <a:spLocks/>
            </p:cNvSpPr>
            <p:nvPr/>
          </p:nvSpPr>
          <p:spPr bwMode="auto">
            <a:xfrm>
              <a:off x="5005388" y="3270251"/>
              <a:ext cx="365125" cy="365125"/>
            </a:xfrm>
            <a:custGeom>
              <a:avLst/>
              <a:gdLst>
                <a:gd name="T0" fmla="*/ 230 w 230"/>
                <a:gd name="T1" fmla="*/ 114 h 230"/>
                <a:gd name="T2" fmla="*/ 230 w 230"/>
                <a:gd name="T3" fmla="*/ 114 h 230"/>
                <a:gd name="T4" fmla="*/ 228 w 230"/>
                <a:gd name="T5" fmla="*/ 138 h 230"/>
                <a:gd name="T6" fmla="*/ 222 w 230"/>
                <a:gd name="T7" fmla="*/ 160 h 230"/>
                <a:gd name="T8" fmla="*/ 210 w 230"/>
                <a:gd name="T9" fmla="*/ 180 h 230"/>
                <a:gd name="T10" fmla="*/ 196 w 230"/>
                <a:gd name="T11" fmla="*/ 196 h 230"/>
                <a:gd name="T12" fmla="*/ 180 w 230"/>
                <a:gd name="T13" fmla="*/ 210 h 230"/>
                <a:gd name="T14" fmla="*/ 160 w 230"/>
                <a:gd name="T15" fmla="*/ 222 h 230"/>
                <a:gd name="T16" fmla="*/ 138 w 230"/>
                <a:gd name="T17" fmla="*/ 228 h 230"/>
                <a:gd name="T18" fmla="*/ 114 w 230"/>
                <a:gd name="T19" fmla="*/ 230 h 230"/>
                <a:gd name="T20" fmla="*/ 114 w 230"/>
                <a:gd name="T21" fmla="*/ 230 h 230"/>
                <a:gd name="T22" fmla="*/ 92 w 230"/>
                <a:gd name="T23" fmla="*/ 228 h 230"/>
                <a:gd name="T24" fmla="*/ 70 w 230"/>
                <a:gd name="T25" fmla="*/ 222 h 230"/>
                <a:gd name="T26" fmla="*/ 50 w 230"/>
                <a:gd name="T27" fmla="*/ 210 h 230"/>
                <a:gd name="T28" fmla="*/ 32 w 230"/>
                <a:gd name="T29" fmla="*/ 196 h 230"/>
                <a:gd name="T30" fmla="*/ 18 w 230"/>
                <a:gd name="T31" fmla="*/ 180 h 230"/>
                <a:gd name="T32" fmla="*/ 8 w 230"/>
                <a:gd name="T33" fmla="*/ 160 h 230"/>
                <a:gd name="T34" fmla="*/ 2 w 230"/>
                <a:gd name="T35" fmla="*/ 138 h 230"/>
                <a:gd name="T36" fmla="*/ 0 w 230"/>
                <a:gd name="T37" fmla="*/ 114 h 230"/>
                <a:gd name="T38" fmla="*/ 0 w 230"/>
                <a:gd name="T39" fmla="*/ 114 h 230"/>
                <a:gd name="T40" fmla="*/ 2 w 230"/>
                <a:gd name="T41" fmla="*/ 92 h 230"/>
                <a:gd name="T42" fmla="*/ 8 w 230"/>
                <a:gd name="T43" fmla="*/ 70 h 230"/>
                <a:gd name="T44" fmla="*/ 18 w 230"/>
                <a:gd name="T45" fmla="*/ 50 h 230"/>
                <a:gd name="T46" fmla="*/ 32 w 230"/>
                <a:gd name="T47" fmla="*/ 34 h 230"/>
                <a:gd name="T48" fmla="*/ 50 w 230"/>
                <a:gd name="T49" fmla="*/ 20 h 230"/>
                <a:gd name="T50" fmla="*/ 70 w 230"/>
                <a:gd name="T51" fmla="*/ 8 h 230"/>
                <a:gd name="T52" fmla="*/ 92 w 230"/>
                <a:gd name="T53" fmla="*/ 2 h 230"/>
                <a:gd name="T54" fmla="*/ 114 w 230"/>
                <a:gd name="T55" fmla="*/ 0 h 230"/>
                <a:gd name="T56" fmla="*/ 114 w 230"/>
                <a:gd name="T57" fmla="*/ 0 h 230"/>
                <a:gd name="T58" fmla="*/ 138 w 230"/>
                <a:gd name="T59" fmla="*/ 2 h 230"/>
                <a:gd name="T60" fmla="*/ 160 w 230"/>
                <a:gd name="T61" fmla="*/ 8 h 230"/>
                <a:gd name="T62" fmla="*/ 180 w 230"/>
                <a:gd name="T63" fmla="*/ 20 h 230"/>
                <a:gd name="T64" fmla="*/ 196 w 230"/>
                <a:gd name="T65" fmla="*/ 34 h 230"/>
                <a:gd name="T66" fmla="*/ 210 w 230"/>
                <a:gd name="T67" fmla="*/ 50 h 230"/>
                <a:gd name="T68" fmla="*/ 222 w 230"/>
                <a:gd name="T69" fmla="*/ 70 h 230"/>
                <a:gd name="T70" fmla="*/ 228 w 230"/>
                <a:gd name="T71" fmla="*/ 92 h 230"/>
                <a:gd name="T72" fmla="*/ 230 w 230"/>
                <a:gd name="T73" fmla="*/ 114 h 230"/>
                <a:gd name="T74" fmla="*/ 230 w 230"/>
                <a:gd name="T75" fmla="*/ 11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0" h="230">
                  <a:moveTo>
                    <a:pt x="230" y="114"/>
                  </a:moveTo>
                  <a:lnTo>
                    <a:pt x="230" y="114"/>
                  </a:lnTo>
                  <a:lnTo>
                    <a:pt x="228" y="138"/>
                  </a:lnTo>
                  <a:lnTo>
                    <a:pt x="222" y="160"/>
                  </a:lnTo>
                  <a:lnTo>
                    <a:pt x="210" y="180"/>
                  </a:lnTo>
                  <a:lnTo>
                    <a:pt x="196" y="196"/>
                  </a:lnTo>
                  <a:lnTo>
                    <a:pt x="180" y="210"/>
                  </a:lnTo>
                  <a:lnTo>
                    <a:pt x="160" y="222"/>
                  </a:lnTo>
                  <a:lnTo>
                    <a:pt x="138" y="228"/>
                  </a:lnTo>
                  <a:lnTo>
                    <a:pt x="114" y="230"/>
                  </a:lnTo>
                  <a:lnTo>
                    <a:pt x="114" y="230"/>
                  </a:lnTo>
                  <a:lnTo>
                    <a:pt x="92" y="228"/>
                  </a:lnTo>
                  <a:lnTo>
                    <a:pt x="70" y="222"/>
                  </a:lnTo>
                  <a:lnTo>
                    <a:pt x="50" y="210"/>
                  </a:lnTo>
                  <a:lnTo>
                    <a:pt x="32" y="196"/>
                  </a:lnTo>
                  <a:lnTo>
                    <a:pt x="18" y="180"/>
                  </a:lnTo>
                  <a:lnTo>
                    <a:pt x="8" y="160"/>
                  </a:lnTo>
                  <a:lnTo>
                    <a:pt x="2" y="138"/>
                  </a:lnTo>
                  <a:lnTo>
                    <a:pt x="0" y="114"/>
                  </a:lnTo>
                  <a:lnTo>
                    <a:pt x="0" y="114"/>
                  </a:lnTo>
                  <a:lnTo>
                    <a:pt x="2" y="92"/>
                  </a:lnTo>
                  <a:lnTo>
                    <a:pt x="8" y="70"/>
                  </a:lnTo>
                  <a:lnTo>
                    <a:pt x="18" y="50"/>
                  </a:lnTo>
                  <a:lnTo>
                    <a:pt x="32" y="34"/>
                  </a:lnTo>
                  <a:lnTo>
                    <a:pt x="50" y="20"/>
                  </a:lnTo>
                  <a:lnTo>
                    <a:pt x="70" y="8"/>
                  </a:lnTo>
                  <a:lnTo>
                    <a:pt x="92" y="2"/>
                  </a:lnTo>
                  <a:lnTo>
                    <a:pt x="114" y="0"/>
                  </a:lnTo>
                  <a:lnTo>
                    <a:pt x="114" y="0"/>
                  </a:lnTo>
                  <a:lnTo>
                    <a:pt x="138" y="2"/>
                  </a:lnTo>
                  <a:lnTo>
                    <a:pt x="160" y="8"/>
                  </a:lnTo>
                  <a:lnTo>
                    <a:pt x="180" y="20"/>
                  </a:lnTo>
                  <a:lnTo>
                    <a:pt x="196" y="34"/>
                  </a:lnTo>
                  <a:lnTo>
                    <a:pt x="210" y="50"/>
                  </a:lnTo>
                  <a:lnTo>
                    <a:pt x="222" y="70"/>
                  </a:lnTo>
                  <a:lnTo>
                    <a:pt x="228" y="92"/>
                  </a:lnTo>
                  <a:lnTo>
                    <a:pt x="230" y="114"/>
                  </a:lnTo>
                  <a:lnTo>
                    <a:pt x="230" y="1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 name="Freeform 17">
              <a:extLst>
                <a:ext uri="{FF2B5EF4-FFF2-40B4-BE49-F238E27FC236}">
                  <a16:creationId xmlns:a16="http://schemas.microsoft.com/office/drawing/2014/main" id="{0425B165-03F1-4E8F-BD1F-8DD9D73D45E5}"/>
                </a:ext>
              </a:extLst>
            </p:cNvPr>
            <p:cNvSpPr>
              <a:spLocks/>
            </p:cNvSpPr>
            <p:nvPr/>
          </p:nvSpPr>
          <p:spPr bwMode="auto">
            <a:xfrm>
              <a:off x="5056188" y="3321051"/>
              <a:ext cx="263525" cy="263525"/>
            </a:xfrm>
            <a:custGeom>
              <a:avLst/>
              <a:gdLst>
                <a:gd name="T0" fmla="*/ 166 w 166"/>
                <a:gd name="T1" fmla="*/ 82 h 166"/>
                <a:gd name="T2" fmla="*/ 166 w 166"/>
                <a:gd name="T3" fmla="*/ 82 h 166"/>
                <a:gd name="T4" fmla="*/ 164 w 166"/>
                <a:gd name="T5" fmla="*/ 100 h 166"/>
                <a:gd name="T6" fmla="*/ 158 w 166"/>
                <a:gd name="T7" fmla="*/ 116 h 166"/>
                <a:gd name="T8" fmla="*/ 152 w 166"/>
                <a:gd name="T9" fmla="*/ 130 h 166"/>
                <a:gd name="T10" fmla="*/ 140 w 166"/>
                <a:gd name="T11" fmla="*/ 142 h 166"/>
                <a:gd name="T12" fmla="*/ 128 w 166"/>
                <a:gd name="T13" fmla="*/ 152 h 166"/>
                <a:gd name="T14" fmla="*/ 114 w 166"/>
                <a:gd name="T15" fmla="*/ 158 h 166"/>
                <a:gd name="T16" fmla="*/ 100 w 166"/>
                <a:gd name="T17" fmla="*/ 164 h 166"/>
                <a:gd name="T18" fmla="*/ 82 w 166"/>
                <a:gd name="T19" fmla="*/ 166 h 166"/>
                <a:gd name="T20" fmla="*/ 82 w 166"/>
                <a:gd name="T21" fmla="*/ 166 h 166"/>
                <a:gd name="T22" fmla="*/ 66 w 166"/>
                <a:gd name="T23" fmla="*/ 164 h 166"/>
                <a:gd name="T24" fmla="*/ 50 w 166"/>
                <a:gd name="T25" fmla="*/ 158 h 166"/>
                <a:gd name="T26" fmla="*/ 36 w 166"/>
                <a:gd name="T27" fmla="*/ 152 h 166"/>
                <a:gd name="T28" fmla="*/ 24 w 166"/>
                <a:gd name="T29" fmla="*/ 142 h 166"/>
                <a:gd name="T30" fmla="*/ 14 w 166"/>
                <a:gd name="T31" fmla="*/ 130 h 166"/>
                <a:gd name="T32" fmla="*/ 6 w 166"/>
                <a:gd name="T33" fmla="*/ 116 h 166"/>
                <a:gd name="T34" fmla="*/ 2 w 166"/>
                <a:gd name="T35" fmla="*/ 100 h 166"/>
                <a:gd name="T36" fmla="*/ 0 w 166"/>
                <a:gd name="T37" fmla="*/ 82 h 166"/>
                <a:gd name="T38" fmla="*/ 0 w 166"/>
                <a:gd name="T39" fmla="*/ 82 h 166"/>
                <a:gd name="T40" fmla="*/ 2 w 166"/>
                <a:gd name="T41" fmla="*/ 66 h 166"/>
                <a:gd name="T42" fmla="*/ 6 w 166"/>
                <a:gd name="T43" fmla="*/ 50 h 166"/>
                <a:gd name="T44" fmla="*/ 14 w 166"/>
                <a:gd name="T45" fmla="*/ 36 h 166"/>
                <a:gd name="T46" fmla="*/ 24 w 166"/>
                <a:gd name="T47" fmla="*/ 24 h 166"/>
                <a:gd name="T48" fmla="*/ 36 w 166"/>
                <a:gd name="T49" fmla="*/ 14 h 166"/>
                <a:gd name="T50" fmla="*/ 50 w 166"/>
                <a:gd name="T51" fmla="*/ 6 h 166"/>
                <a:gd name="T52" fmla="*/ 66 w 166"/>
                <a:gd name="T53" fmla="*/ 2 h 166"/>
                <a:gd name="T54" fmla="*/ 82 w 166"/>
                <a:gd name="T55" fmla="*/ 0 h 166"/>
                <a:gd name="T56" fmla="*/ 82 w 166"/>
                <a:gd name="T57" fmla="*/ 0 h 166"/>
                <a:gd name="T58" fmla="*/ 100 w 166"/>
                <a:gd name="T59" fmla="*/ 2 h 166"/>
                <a:gd name="T60" fmla="*/ 114 w 166"/>
                <a:gd name="T61" fmla="*/ 6 h 166"/>
                <a:gd name="T62" fmla="*/ 128 w 166"/>
                <a:gd name="T63" fmla="*/ 14 h 166"/>
                <a:gd name="T64" fmla="*/ 140 w 166"/>
                <a:gd name="T65" fmla="*/ 24 h 166"/>
                <a:gd name="T66" fmla="*/ 152 w 166"/>
                <a:gd name="T67" fmla="*/ 36 h 166"/>
                <a:gd name="T68" fmla="*/ 158 w 166"/>
                <a:gd name="T69" fmla="*/ 50 h 166"/>
                <a:gd name="T70" fmla="*/ 164 w 166"/>
                <a:gd name="T71" fmla="*/ 66 h 166"/>
                <a:gd name="T72" fmla="*/ 166 w 166"/>
                <a:gd name="T73" fmla="*/ 82 h 166"/>
                <a:gd name="T74" fmla="*/ 166 w 166"/>
                <a:gd name="T75" fmla="*/ 82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6" h="166">
                  <a:moveTo>
                    <a:pt x="166" y="82"/>
                  </a:moveTo>
                  <a:lnTo>
                    <a:pt x="166" y="82"/>
                  </a:lnTo>
                  <a:lnTo>
                    <a:pt x="164" y="100"/>
                  </a:lnTo>
                  <a:lnTo>
                    <a:pt x="158" y="116"/>
                  </a:lnTo>
                  <a:lnTo>
                    <a:pt x="152" y="130"/>
                  </a:lnTo>
                  <a:lnTo>
                    <a:pt x="140" y="142"/>
                  </a:lnTo>
                  <a:lnTo>
                    <a:pt x="128" y="152"/>
                  </a:lnTo>
                  <a:lnTo>
                    <a:pt x="114" y="158"/>
                  </a:lnTo>
                  <a:lnTo>
                    <a:pt x="100" y="164"/>
                  </a:lnTo>
                  <a:lnTo>
                    <a:pt x="82" y="166"/>
                  </a:lnTo>
                  <a:lnTo>
                    <a:pt x="82" y="166"/>
                  </a:lnTo>
                  <a:lnTo>
                    <a:pt x="66" y="164"/>
                  </a:lnTo>
                  <a:lnTo>
                    <a:pt x="50" y="158"/>
                  </a:lnTo>
                  <a:lnTo>
                    <a:pt x="36" y="152"/>
                  </a:lnTo>
                  <a:lnTo>
                    <a:pt x="24" y="142"/>
                  </a:lnTo>
                  <a:lnTo>
                    <a:pt x="14" y="130"/>
                  </a:lnTo>
                  <a:lnTo>
                    <a:pt x="6" y="116"/>
                  </a:lnTo>
                  <a:lnTo>
                    <a:pt x="2" y="100"/>
                  </a:lnTo>
                  <a:lnTo>
                    <a:pt x="0" y="82"/>
                  </a:lnTo>
                  <a:lnTo>
                    <a:pt x="0" y="82"/>
                  </a:lnTo>
                  <a:lnTo>
                    <a:pt x="2" y="66"/>
                  </a:lnTo>
                  <a:lnTo>
                    <a:pt x="6" y="50"/>
                  </a:lnTo>
                  <a:lnTo>
                    <a:pt x="14" y="36"/>
                  </a:lnTo>
                  <a:lnTo>
                    <a:pt x="24" y="24"/>
                  </a:lnTo>
                  <a:lnTo>
                    <a:pt x="36" y="14"/>
                  </a:lnTo>
                  <a:lnTo>
                    <a:pt x="50" y="6"/>
                  </a:lnTo>
                  <a:lnTo>
                    <a:pt x="66" y="2"/>
                  </a:lnTo>
                  <a:lnTo>
                    <a:pt x="82" y="0"/>
                  </a:lnTo>
                  <a:lnTo>
                    <a:pt x="82" y="0"/>
                  </a:lnTo>
                  <a:lnTo>
                    <a:pt x="100" y="2"/>
                  </a:lnTo>
                  <a:lnTo>
                    <a:pt x="114" y="6"/>
                  </a:lnTo>
                  <a:lnTo>
                    <a:pt x="128" y="14"/>
                  </a:lnTo>
                  <a:lnTo>
                    <a:pt x="140" y="24"/>
                  </a:lnTo>
                  <a:lnTo>
                    <a:pt x="152" y="36"/>
                  </a:lnTo>
                  <a:lnTo>
                    <a:pt x="158" y="50"/>
                  </a:lnTo>
                  <a:lnTo>
                    <a:pt x="164" y="66"/>
                  </a:lnTo>
                  <a:lnTo>
                    <a:pt x="166" y="82"/>
                  </a:lnTo>
                  <a:lnTo>
                    <a:pt x="166" y="82"/>
                  </a:ln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 name="Freeform 18">
              <a:extLst>
                <a:ext uri="{FF2B5EF4-FFF2-40B4-BE49-F238E27FC236}">
                  <a16:creationId xmlns:a16="http://schemas.microsoft.com/office/drawing/2014/main" id="{1CB4FE2F-98D6-4210-9C73-939BEF4B77CE}"/>
                </a:ext>
              </a:extLst>
            </p:cNvPr>
            <p:cNvSpPr>
              <a:spLocks/>
            </p:cNvSpPr>
            <p:nvPr/>
          </p:nvSpPr>
          <p:spPr bwMode="auto">
            <a:xfrm>
              <a:off x="6824663" y="3270251"/>
              <a:ext cx="368300" cy="365125"/>
            </a:xfrm>
            <a:custGeom>
              <a:avLst/>
              <a:gdLst>
                <a:gd name="T0" fmla="*/ 232 w 232"/>
                <a:gd name="T1" fmla="*/ 114 h 230"/>
                <a:gd name="T2" fmla="*/ 232 w 232"/>
                <a:gd name="T3" fmla="*/ 114 h 230"/>
                <a:gd name="T4" fmla="*/ 230 w 232"/>
                <a:gd name="T5" fmla="*/ 138 h 230"/>
                <a:gd name="T6" fmla="*/ 222 w 232"/>
                <a:gd name="T7" fmla="*/ 160 h 230"/>
                <a:gd name="T8" fmla="*/ 212 w 232"/>
                <a:gd name="T9" fmla="*/ 180 h 230"/>
                <a:gd name="T10" fmla="*/ 198 w 232"/>
                <a:gd name="T11" fmla="*/ 196 h 230"/>
                <a:gd name="T12" fmla="*/ 180 w 232"/>
                <a:gd name="T13" fmla="*/ 210 h 230"/>
                <a:gd name="T14" fmla="*/ 162 w 232"/>
                <a:gd name="T15" fmla="*/ 222 h 230"/>
                <a:gd name="T16" fmla="*/ 140 w 232"/>
                <a:gd name="T17" fmla="*/ 228 h 230"/>
                <a:gd name="T18" fmla="*/ 116 w 232"/>
                <a:gd name="T19" fmla="*/ 230 h 230"/>
                <a:gd name="T20" fmla="*/ 116 w 232"/>
                <a:gd name="T21" fmla="*/ 230 h 230"/>
                <a:gd name="T22" fmla="*/ 92 w 232"/>
                <a:gd name="T23" fmla="*/ 228 h 230"/>
                <a:gd name="T24" fmla="*/ 72 w 232"/>
                <a:gd name="T25" fmla="*/ 222 h 230"/>
                <a:gd name="T26" fmla="*/ 52 w 232"/>
                <a:gd name="T27" fmla="*/ 210 h 230"/>
                <a:gd name="T28" fmla="*/ 34 w 232"/>
                <a:gd name="T29" fmla="*/ 196 h 230"/>
                <a:gd name="T30" fmla="*/ 20 w 232"/>
                <a:gd name="T31" fmla="*/ 180 h 230"/>
                <a:gd name="T32" fmla="*/ 10 w 232"/>
                <a:gd name="T33" fmla="*/ 160 h 230"/>
                <a:gd name="T34" fmla="*/ 4 w 232"/>
                <a:gd name="T35" fmla="*/ 138 h 230"/>
                <a:gd name="T36" fmla="*/ 0 w 232"/>
                <a:gd name="T37" fmla="*/ 114 h 230"/>
                <a:gd name="T38" fmla="*/ 0 w 232"/>
                <a:gd name="T39" fmla="*/ 114 h 230"/>
                <a:gd name="T40" fmla="*/ 4 w 232"/>
                <a:gd name="T41" fmla="*/ 92 h 230"/>
                <a:gd name="T42" fmla="*/ 10 w 232"/>
                <a:gd name="T43" fmla="*/ 70 h 230"/>
                <a:gd name="T44" fmla="*/ 20 w 232"/>
                <a:gd name="T45" fmla="*/ 50 h 230"/>
                <a:gd name="T46" fmla="*/ 34 w 232"/>
                <a:gd name="T47" fmla="*/ 34 h 230"/>
                <a:gd name="T48" fmla="*/ 52 w 232"/>
                <a:gd name="T49" fmla="*/ 20 h 230"/>
                <a:gd name="T50" fmla="*/ 72 w 232"/>
                <a:gd name="T51" fmla="*/ 8 h 230"/>
                <a:gd name="T52" fmla="*/ 92 w 232"/>
                <a:gd name="T53" fmla="*/ 2 h 230"/>
                <a:gd name="T54" fmla="*/ 116 w 232"/>
                <a:gd name="T55" fmla="*/ 0 h 230"/>
                <a:gd name="T56" fmla="*/ 116 w 232"/>
                <a:gd name="T57" fmla="*/ 0 h 230"/>
                <a:gd name="T58" fmla="*/ 140 w 232"/>
                <a:gd name="T59" fmla="*/ 2 h 230"/>
                <a:gd name="T60" fmla="*/ 162 w 232"/>
                <a:gd name="T61" fmla="*/ 8 h 230"/>
                <a:gd name="T62" fmla="*/ 180 w 232"/>
                <a:gd name="T63" fmla="*/ 20 h 230"/>
                <a:gd name="T64" fmla="*/ 198 w 232"/>
                <a:gd name="T65" fmla="*/ 34 h 230"/>
                <a:gd name="T66" fmla="*/ 212 w 232"/>
                <a:gd name="T67" fmla="*/ 50 h 230"/>
                <a:gd name="T68" fmla="*/ 222 w 232"/>
                <a:gd name="T69" fmla="*/ 70 h 230"/>
                <a:gd name="T70" fmla="*/ 230 w 232"/>
                <a:gd name="T71" fmla="*/ 92 h 230"/>
                <a:gd name="T72" fmla="*/ 232 w 232"/>
                <a:gd name="T73" fmla="*/ 114 h 230"/>
                <a:gd name="T74" fmla="*/ 232 w 232"/>
                <a:gd name="T75" fmla="*/ 11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0">
                  <a:moveTo>
                    <a:pt x="232" y="114"/>
                  </a:moveTo>
                  <a:lnTo>
                    <a:pt x="232" y="114"/>
                  </a:lnTo>
                  <a:lnTo>
                    <a:pt x="230" y="138"/>
                  </a:lnTo>
                  <a:lnTo>
                    <a:pt x="222" y="160"/>
                  </a:lnTo>
                  <a:lnTo>
                    <a:pt x="212" y="180"/>
                  </a:lnTo>
                  <a:lnTo>
                    <a:pt x="198" y="196"/>
                  </a:lnTo>
                  <a:lnTo>
                    <a:pt x="180" y="210"/>
                  </a:lnTo>
                  <a:lnTo>
                    <a:pt x="162" y="222"/>
                  </a:lnTo>
                  <a:lnTo>
                    <a:pt x="140" y="228"/>
                  </a:lnTo>
                  <a:lnTo>
                    <a:pt x="116" y="230"/>
                  </a:lnTo>
                  <a:lnTo>
                    <a:pt x="116" y="230"/>
                  </a:lnTo>
                  <a:lnTo>
                    <a:pt x="92" y="228"/>
                  </a:lnTo>
                  <a:lnTo>
                    <a:pt x="72" y="222"/>
                  </a:lnTo>
                  <a:lnTo>
                    <a:pt x="52" y="210"/>
                  </a:lnTo>
                  <a:lnTo>
                    <a:pt x="34" y="196"/>
                  </a:lnTo>
                  <a:lnTo>
                    <a:pt x="20" y="180"/>
                  </a:lnTo>
                  <a:lnTo>
                    <a:pt x="10" y="160"/>
                  </a:lnTo>
                  <a:lnTo>
                    <a:pt x="4" y="138"/>
                  </a:lnTo>
                  <a:lnTo>
                    <a:pt x="0" y="114"/>
                  </a:lnTo>
                  <a:lnTo>
                    <a:pt x="0" y="114"/>
                  </a:lnTo>
                  <a:lnTo>
                    <a:pt x="4" y="92"/>
                  </a:lnTo>
                  <a:lnTo>
                    <a:pt x="10" y="70"/>
                  </a:lnTo>
                  <a:lnTo>
                    <a:pt x="20" y="50"/>
                  </a:lnTo>
                  <a:lnTo>
                    <a:pt x="34" y="34"/>
                  </a:lnTo>
                  <a:lnTo>
                    <a:pt x="52" y="20"/>
                  </a:lnTo>
                  <a:lnTo>
                    <a:pt x="72" y="8"/>
                  </a:lnTo>
                  <a:lnTo>
                    <a:pt x="92" y="2"/>
                  </a:lnTo>
                  <a:lnTo>
                    <a:pt x="116" y="0"/>
                  </a:lnTo>
                  <a:lnTo>
                    <a:pt x="116" y="0"/>
                  </a:lnTo>
                  <a:lnTo>
                    <a:pt x="140" y="2"/>
                  </a:lnTo>
                  <a:lnTo>
                    <a:pt x="162" y="8"/>
                  </a:lnTo>
                  <a:lnTo>
                    <a:pt x="180" y="20"/>
                  </a:lnTo>
                  <a:lnTo>
                    <a:pt x="198" y="34"/>
                  </a:lnTo>
                  <a:lnTo>
                    <a:pt x="212" y="50"/>
                  </a:lnTo>
                  <a:lnTo>
                    <a:pt x="222" y="70"/>
                  </a:lnTo>
                  <a:lnTo>
                    <a:pt x="230" y="92"/>
                  </a:lnTo>
                  <a:lnTo>
                    <a:pt x="232" y="114"/>
                  </a:lnTo>
                  <a:lnTo>
                    <a:pt x="232" y="11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 name="Freeform 19">
              <a:extLst>
                <a:ext uri="{FF2B5EF4-FFF2-40B4-BE49-F238E27FC236}">
                  <a16:creationId xmlns:a16="http://schemas.microsoft.com/office/drawing/2014/main" id="{D0F5D933-AEC9-46AF-914D-D306D3A61DF1}"/>
                </a:ext>
              </a:extLst>
            </p:cNvPr>
            <p:cNvSpPr>
              <a:spLocks/>
            </p:cNvSpPr>
            <p:nvPr/>
          </p:nvSpPr>
          <p:spPr bwMode="auto">
            <a:xfrm>
              <a:off x="6878638" y="3321051"/>
              <a:ext cx="260350" cy="263525"/>
            </a:xfrm>
            <a:custGeom>
              <a:avLst/>
              <a:gdLst>
                <a:gd name="T0" fmla="*/ 164 w 164"/>
                <a:gd name="T1" fmla="*/ 82 h 166"/>
                <a:gd name="T2" fmla="*/ 164 w 164"/>
                <a:gd name="T3" fmla="*/ 82 h 166"/>
                <a:gd name="T4" fmla="*/ 162 w 164"/>
                <a:gd name="T5" fmla="*/ 100 h 166"/>
                <a:gd name="T6" fmla="*/ 158 w 164"/>
                <a:gd name="T7" fmla="*/ 116 h 166"/>
                <a:gd name="T8" fmla="*/ 150 w 164"/>
                <a:gd name="T9" fmla="*/ 130 h 166"/>
                <a:gd name="T10" fmla="*/ 140 w 164"/>
                <a:gd name="T11" fmla="*/ 142 h 166"/>
                <a:gd name="T12" fmla="*/ 128 w 164"/>
                <a:gd name="T13" fmla="*/ 152 h 166"/>
                <a:gd name="T14" fmla="*/ 114 w 164"/>
                <a:gd name="T15" fmla="*/ 158 h 166"/>
                <a:gd name="T16" fmla="*/ 98 w 164"/>
                <a:gd name="T17" fmla="*/ 164 h 166"/>
                <a:gd name="T18" fmla="*/ 82 w 164"/>
                <a:gd name="T19" fmla="*/ 166 h 166"/>
                <a:gd name="T20" fmla="*/ 82 w 164"/>
                <a:gd name="T21" fmla="*/ 166 h 166"/>
                <a:gd name="T22" fmla="*/ 66 w 164"/>
                <a:gd name="T23" fmla="*/ 164 h 166"/>
                <a:gd name="T24" fmla="*/ 50 w 164"/>
                <a:gd name="T25" fmla="*/ 158 h 166"/>
                <a:gd name="T26" fmla="*/ 36 w 164"/>
                <a:gd name="T27" fmla="*/ 152 h 166"/>
                <a:gd name="T28" fmla="*/ 24 w 164"/>
                <a:gd name="T29" fmla="*/ 142 h 166"/>
                <a:gd name="T30" fmla="*/ 14 w 164"/>
                <a:gd name="T31" fmla="*/ 130 h 166"/>
                <a:gd name="T32" fmla="*/ 6 w 164"/>
                <a:gd name="T33" fmla="*/ 116 h 166"/>
                <a:gd name="T34" fmla="*/ 2 w 164"/>
                <a:gd name="T35" fmla="*/ 100 h 166"/>
                <a:gd name="T36" fmla="*/ 0 w 164"/>
                <a:gd name="T37" fmla="*/ 82 h 166"/>
                <a:gd name="T38" fmla="*/ 0 w 164"/>
                <a:gd name="T39" fmla="*/ 82 h 166"/>
                <a:gd name="T40" fmla="*/ 2 w 164"/>
                <a:gd name="T41" fmla="*/ 66 h 166"/>
                <a:gd name="T42" fmla="*/ 6 w 164"/>
                <a:gd name="T43" fmla="*/ 50 h 166"/>
                <a:gd name="T44" fmla="*/ 14 w 164"/>
                <a:gd name="T45" fmla="*/ 36 h 166"/>
                <a:gd name="T46" fmla="*/ 24 w 164"/>
                <a:gd name="T47" fmla="*/ 24 h 166"/>
                <a:gd name="T48" fmla="*/ 36 w 164"/>
                <a:gd name="T49" fmla="*/ 14 h 166"/>
                <a:gd name="T50" fmla="*/ 50 w 164"/>
                <a:gd name="T51" fmla="*/ 6 h 166"/>
                <a:gd name="T52" fmla="*/ 66 w 164"/>
                <a:gd name="T53" fmla="*/ 2 h 166"/>
                <a:gd name="T54" fmla="*/ 82 w 164"/>
                <a:gd name="T55" fmla="*/ 0 h 166"/>
                <a:gd name="T56" fmla="*/ 82 w 164"/>
                <a:gd name="T57" fmla="*/ 0 h 166"/>
                <a:gd name="T58" fmla="*/ 98 w 164"/>
                <a:gd name="T59" fmla="*/ 2 h 166"/>
                <a:gd name="T60" fmla="*/ 114 w 164"/>
                <a:gd name="T61" fmla="*/ 6 h 166"/>
                <a:gd name="T62" fmla="*/ 128 w 164"/>
                <a:gd name="T63" fmla="*/ 14 h 166"/>
                <a:gd name="T64" fmla="*/ 140 w 164"/>
                <a:gd name="T65" fmla="*/ 24 h 166"/>
                <a:gd name="T66" fmla="*/ 150 w 164"/>
                <a:gd name="T67" fmla="*/ 36 h 166"/>
                <a:gd name="T68" fmla="*/ 158 w 164"/>
                <a:gd name="T69" fmla="*/ 50 h 166"/>
                <a:gd name="T70" fmla="*/ 162 w 164"/>
                <a:gd name="T71" fmla="*/ 66 h 166"/>
                <a:gd name="T72" fmla="*/ 164 w 164"/>
                <a:gd name="T73" fmla="*/ 82 h 166"/>
                <a:gd name="T74" fmla="*/ 164 w 164"/>
                <a:gd name="T75" fmla="*/ 82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4" h="166">
                  <a:moveTo>
                    <a:pt x="164" y="82"/>
                  </a:moveTo>
                  <a:lnTo>
                    <a:pt x="164" y="82"/>
                  </a:lnTo>
                  <a:lnTo>
                    <a:pt x="162" y="100"/>
                  </a:lnTo>
                  <a:lnTo>
                    <a:pt x="158" y="116"/>
                  </a:lnTo>
                  <a:lnTo>
                    <a:pt x="150" y="130"/>
                  </a:lnTo>
                  <a:lnTo>
                    <a:pt x="140" y="142"/>
                  </a:lnTo>
                  <a:lnTo>
                    <a:pt x="128" y="152"/>
                  </a:lnTo>
                  <a:lnTo>
                    <a:pt x="114" y="158"/>
                  </a:lnTo>
                  <a:lnTo>
                    <a:pt x="98" y="164"/>
                  </a:lnTo>
                  <a:lnTo>
                    <a:pt x="82" y="166"/>
                  </a:lnTo>
                  <a:lnTo>
                    <a:pt x="82" y="166"/>
                  </a:lnTo>
                  <a:lnTo>
                    <a:pt x="66" y="164"/>
                  </a:lnTo>
                  <a:lnTo>
                    <a:pt x="50" y="158"/>
                  </a:lnTo>
                  <a:lnTo>
                    <a:pt x="36" y="152"/>
                  </a:lnTo>
                  <a:lnTo>
                    <a:pt x="24" y="142"/>
                  </a:lnTo>
                  <a:lnTo>
                    <a:pt x="14" y="130"/>
                  </a:lnTo>
                  <a:lnTo>
                    <a:pt x="6" y="116"/>
                  </a:lnTo>
                  <a:lnTo>
                    <a:pt x="2" y="100"/>
                  </a:lnTo>
                  <a:lnTo>
                    <a:pt x="0" y="82"/>
                  </a:lnTo>
                  <a:lnTo>
                    <a:pt x="0" y="82"/>
                  </a:lnTo>
                  <a:lnTo>
                    <a:pt x="2" y="66"/>
                  </a:lnTo>
                  <a:lnTo>
                    <a:pt x="6" y="50"/>
                  </a:lnTo>
                  <a:lnTo>
                    <a:pt x="14" y="36"/>
                  </a:lnTo>
                  <a:lnTo>
                    <a:pt x="24" y="24"/>
                  </a:lnTo>
                  <a:lnTo>
                    <a:pt x="36" y="14"/>
                  </a:lnTo>
                  <a:lnTo>
                    <a:pt x="50" y="6"/>
                  </a:lnTo>
                  <a:lnTo>
                    <a:pt x="66" y="2"/>
                  </a:lnTo>
                  <a:lnTo>
                    <a:pt x="82" y="0"/>
                  </a:lnTo>
                  <a:lnTo>
                    <a:pt x="82" y="0"/>
                  </a:lnTo>
                  <a:lnTo>
                    <a:pt x="98" y="2"/>
                  </a:lnTo>
                  <a:lnTo>
                    <a:pt x="114" y="6"/>
                  </a:lnTo>
                  <a:lnTo>
                    <a:pt x="128" y="14"/>
                  </a:lnTo>
                  <a:lnTo>
                    <a:pt x="140" y="24"/>
                  </a:lnTo>
                  <a:lnTo>
                    <a:pt x="150" y="36"/>
                  </a:lnTo>
                  <a:lnTo>
                    <a:pt x="158" y="50"/>
                  </a:lnTo>
                  <a:lnTo>
                    <a:pt x="162" y="66"/>
                  </a:lnTo>
                  <a:lnTo>
                    <a:pt x="164" y="82"/>
                  </a:lnTo>
                  <a:lnTo>
                    <a:pt x="164" y="82"/>
                  </a:ln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 name="Freeform 20">
              <a:extLst>
                <a:ext uri="{FF2B5EF4-FFF2-40B4-BE49-F238E27FC236}">
                  <a16:creationId xmlns:a16="http://schemas.microsoft.com/office/drawing/2014/main" id="{1F6C001F-4735-4FDF-B9A4-ADE950F817CC}"/>
                </a:ext>
              </a:extLst>
            </p:cNvPr>
            <p:cNvSpPr>
              <a:spLocks/>
            </p:cNvSpPr>
            <p:nvPr/>
          </p:nvSpPr>
          <p:spPr bwMode="auto">
            <a:xfrm>
              <a:off x="8645525" y="3270251"/>
              <a:ext cx="368300" cy="365125"/>
            </a:xfrm>
            <a:custGeom>
              <a:avLst/>
              <a:gdLst>
                <a:gd name="T0" fmla="*/ 232 w 232"/>
                <a:gd name="T1" fmla="*/ 114 h 230"/>
                <a:gd name="T2" fmla="*/ 232 w 232"/>
                <a:gd name="T3" fmla="*/ 114 h 230"/>
                <a:gd name="T4" fmla="*/ 228 w 232"/>
                <a:gd name="T5" fmla="*/ 138 h 230"/>
                <a:gd name="T6" fmla="*/ 222 w 232"/>
                <a:gd name="T7" fmla="*/ 160 h 230"/>
                <a:gd name="T8" fmla="*/ 212 w 232"/>
                <a:gd name="T9" fmla="*/ 180 h 230"/>
                <a:gd name="T10" fmla="*/ 198 w 232"/>
                <a:gd name="T11" fmla="*/ 196 h 230"/>
                <a:gd name="T12" fmla="*/ 180 w 232"/>
                <a:gd name="T13" fmla="*/ 210 h 230"/>
                <a:gd name="T14" fmla="*/ 160 w 232"/>
                <a:gd name="T15" fmla="*/ 222 h 230"/>
                <a:gd name="T16" fmla="*/ 140 w 232"/>
                <a:gd name="T17" fmla="*/ 228 h 230"/>
                <a:gd name="T18" fmla="*/ 116 w 232"/>
                <a:gd name="T19" fmla="*/ 230 h 230"/>
                <a:gd name="T20" fmla="*/ 116 w 232"/>
                <a:gd name="T21" fmla="*/ 230 h 230"/>
                <a:gd name="T22" fmla="*/ 92 w 232"/>
                <a:gd name="T23" fmla="*/ 228 h 230"/>
                <a:gd name="T24" fmla="*/ 70 w 232"/>
                <a:gd name="T25" fmla="*/ 222 h 230"/>
                <a:gd name="T26" fmla="*/ 52 w 232"/>
                <a:gd name="T27" fmla="*/ 210 h 230"/>
                <a:gd name="T28" fmla="*/ 34 w 232"/>
                <a:gd name="T29" fmla="*/ 196 h 230"/>
                <a:gd name="T30" fmla="*/ 20 w 232"/>
                <a:gd name="T31" fmla="*/ 180 h 230"/>
                <a:gd name="T32" fmla="*/ 10 w 232"/>
                <a:gd name="T33" fmla="*/ 160 h 230"/>
                <a:gd name="T34" fmla="*/ 2 w 232"/>
                <a:gd name="T35" fmla="*/ 138 h 230"/>
                <a:gd name="T36" fmla="*/ 0 w 232"/>
                <a:gd name="T37" fmla="*/ 114 h 230"/>
                <a:gd name="T38" fmla="*/ 0 w 232"/>
                <a:gd name="T39" fmla="*/ 114 h 230"/>
                <a:gd name="T40" fmla="*/ 2 w 232"/>
                <a:gd name="T41" fmla="*/ 92 h 230"/>
                <a:gd name="T42" fmla="*/ 10 w 232"/>
                <a:gd name="T43" fmla="*/ 70 h 230"/>
                <a:gd name="T44" fmla="*/ 20 w 232"/>
                <a:gd name="T45" fmla="*/ 50 h 230"/>
                <a:gd name="T46" fmla="*/ 34 w 232"/>
                <a:gd name="T47" fmla="*/ 34 h 230"/>
                <a:gd name="T48" fmla="*/ 52 w 232"/>
                <a:gd name="T49" fmla="*/ 20 h 230"/>
                <a:gd name="T50" fmla="*/ 70 w 232"/>
                <a:gd name="T51" fmla="*/ 8 h 230"/>
                <a:gd name="T52" fmla="*/ 92 w 232"/>
                <a:gd name="T53" fmla="*/ 2 h 230"/>
                <a:gd name="T54" fmla="*/ 116 w 232"/>
                <a:gd name="T55" fmla="*/ 0 h 230"/>
                <a:gd name="T56" fmla="*/ 116 w 232"/>
                <a:gd name="T57" fmla="*/ 0 h 230"/>
                <a:gd name="T58" fmla="*/ 140 w 232"/>
                <a:gd name="T59" fmla="*/ 2 h 230"/>
                <a:gd name="T60" fmla="*/ 160 w 232"/>
                <a:gd name="T61" fmla="*/ 8 h 230"/>
                <a:gd name="T62" fmla="*/ 180 w 232"/>
                <a:gd name="T63" fmla="*/ 20 h 230"/>
                <a:gd name="T64" fmla="*/ 198 w 232"/>
                <a:gd name="T65" fmla="*/ 34 h 230"/>
                <a:gd name="T66" fmla="*/ 212 w 232"/>
                <a:gd name="T67" fmla="*/ 50 h 230"/>
                <a:gd name="T68" fmla="*/ 222 w 232"/>
                <a:gd name="T69" fmla="*/ 70 h 230"/>
                <a:gd name="T70" fmla="*/ 228 w 232"/>
                <a:gd name="T71" fmla="*/ 92 h 230"/>
                <a:gd name="T72" fmla="*/ 232 w 232"/>
                <a:gd name="T73" fmla="*/ 114 h 230"/>
                <a:gd name="T74" fmla="*/ 232 w 232"/>
                <a:gd name="T75" fmla="*/ 11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0">
                  <a:moveTo>
                    <a:pt x="232" y="114"/>
                  </a:moveTo>
                  <a:lnTo>
                    <a:pt x="232" y="114"/>
                  </a:lnTo>
                  <a:lnTo>
                    <a:pt x="228" y="138"/>
                  </a:lnTo>
                  <a:lnTo>
                    <a:pt x="222" y="160"/>
                  </a:lnTo>
                  <a:lnTo>
                    <a:pt x="212" y="180"/>
                  </a:lnTo>
                  <a:lnTo>
                    <a:pt x="198" y="196"/>
                  </a:lnTo>
                  <a:lnTo>
                    <a:pt x="180" y="210"/>
                  </a:lnTo>
                  <a:lnTo>
                    <a:pt x="160" y="222"/>
                  </a:lnTo>
                  <a:lnTo>
                    <a:pt x="140" y="228"/>
                  </a:lnTo>
                  <a:lnTo>
                    <a:pt x="116" y="230"/>
                  </a:lnTo>
                  <a:lnTo>
                    <a:pt x="116" y="230"/>
                  </a:lnTo>
                  <a:lnTo>
                    <a:pt x="92" y="228"/>
                  </a:lnTo>
                  <a:lnTo>
                    <a:pt x="70" y="222"/>
                  </a:lnTo>
                  <a:lnTo>
                    <a:pt x="52" y="210"/>
                  </a:lnTo>
                  <a:lnTo>
                    <a:pt x="34" y="196"/>
                  </a:lnTo>
                  <a:lnTo>
                    <a:pt x="20" y="180"/>
                  </a:lnTo>
                  <a:lnTo>
                    <a:pt x="10" y="160"/>
                  </a:lnTo>
                  <a:lnTo>
                    <a:pt x="2" y="138"/>
                  </a:lnTo>
                  <a:lnTo>
                    <a:pt x="0" y="114"/>
                  </a:lnTo>
                  <a:lnTo>
                    <a:pt x="0" y="114"/>
                  </a:lnTo>
                  <a:lnTo>
                    <a:pt x="2" y="92"/>
                  </a:lnTo>
                  <a:lnTo>
                    <a:pt x="10" y="70"/>
                  </a:lnTo>
                  <a:lnTo>
                    <a:pt x="20" y="50"/>
                  </a:lnTo>
                  <a:lnTo>
                    <a:pt x="34" y="34"/>
                  </a:lnTo>
                  <a:lnTo>
                    <a:pt x="52" y="20"/>
                  </a:lnTo>
                  <a:lnTo>
                    <a:pt x="70" y="8"/>
                  </a:lnTo>
                  <a:lnTo>
                    <a:pt x="92" y="2"/>
                  </a:lnTo>
                  <a:lnTo>
                    <a:pt x="116" y="0"/>
                  </a:lnTo>
                  <a:lnTo>
                    <a:pt x="116" y="0"/>
                  </a:lnTo>
                  <a:lnTo>
                    <a:pt x="140" y="2"/>
                  </a:lnTo>
                  <a:lnTo>
                    <a:pt x="160" y="8"/>
                  </a:lnTo>
                  <a:lnTo>
                    <a:pt x="180" y="20"/>
                  </a:lnTo>
                  <a:lnTo>
                    <a:pt x="198" y="34"/>
                  </a:lnTo>
                  <a:lnTo>
                    <a:pt x="212" y="50"/>
                  </a:lnTo>
                  <a:lnTo>
                    <a:pt x="222" y="70"/>
                  </a:lnTo>
                  <a:lnTo>
                    <a:pt x="228" y="92"/>
                  </a:lnTo>
                  <a:lnTo>
                    <a:pt x="232" y="114"/>
                  </a:lnTo>
                  <a:lnTo>
                    <a:pt x="232" y="1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30" name="Freeform 21">
              <a:extLst>
                <a:ext uri="{FF2B5EF4-FFF2-40B4-BE49-F238E27FC236}">
                  <a16:creationId xmlns:a16="http://schemas.microsoft.com/office/drawing/2014/main" id="{ED562353-4138-4111-AD22-77EE4C379F5F}"/>
                </a:ext>
              </a:extLst>
            </p:cNvPr>
            <p:cNvSpPr>
              <a:spLocks/>
            </p:cNvSpPr>
            <p:nvPr/>
          </p:nvSpPr>
          <p:spPr bwMode="auto">
            <a:xfrm>
              <a:off x="8699500" y="3321051"/>
              <a:ext cx="260350" cy="263525"/>
            </a:xfrm>
            <a:custGeom>
              <a:avLst/>
              <a:gdLst>
                <a:gd name="T0" fmla="*/ 164 w 164"/>
                <a:gd name="T1" fmla="*/ 82 h 166"/>
                <a:gd name="T2" fmla="*/ 164 w 164"/>
                <a:gd name="T3" fmla="*/ 82 h 166"/>
                <a:gd name="T4" fmla="*/ 162 w 164"/>
                <a:gd name="T5" fmla="*/ 100 h 166"/>
                <a:gd name="T6" fmla="*/ 158 w 164"/>
                <a:gd name="T7" fmla="*/ 116 h 166"/>
                <a:gd name="T8" fmla="*/ 150 w 164"/>
                <a:gd name="T9" fmla="*/ 130 h 166"/>
                <a:gd name="T10" fmla="*/ 140 w 164"/>
                <a:gd name="T11" fmla="*/ 142 h 166"/>
                <a:gd name="T12" fmla="*/ 128 w 164"/>
                <a:gd name="T13" fmla="*/ 152 h 166"/>
                <a:gd name="T14" fmla="*/ 114 w 164"/>
                <a:gd name="T15" fmla="*/ 158 h 166"/>
                <a:gd name="T16" fmla="*/ 98 w 164"/>
                <a:gd name="T17" fmla="*/ 164 h 166"/>
                <a:gd name="T18" fmla="*/ 82 w 164"/>
                <a:gd name="T19" fmla="*/ 166 h 166"/>
                <a:gd name="T20" fmla="*/ 82 w 164"/>
                <a:gd name="T21" fmla="*/ 166 h 166"/>
                <a:gd name="T22" fmla="*/ 66 w 164"/>
                <a:gd name="T23" fmla="*/ 164 h 166"/>
                <a:gd name="T24" fmla="*/ 50 w 164"/>
                <a:gd name="T25" fmla="*/ 158 h 166"/>
                <a:gd name="T26" fmla="*/ 36 w 164"/>
                <a:gd name="T27" fmla="*/ 152 h 166"/>
                <a:gd name="T28" fmla="*/ 24 w 164"/>
                <a:gd name="T29" fmla="*/ 142 h 166"/>
                <a:gd name="T30" fmla="*/ 14 w 164"/>
                <a:gd name="T31" fmla="*/ 130 h 166"/>
                <a:gd name="T32" fmla="*/ 6 w 164"/>
                <a:gd name="T33" fmla="*/ 116 h 166"/>
                <a:gd name="T34" fmla="*/ 0 w 164"/>
                <a:gd name="T35" fmla="*/ 100 h 166"/>
                <a:gd name="T36" fmla="*/ 0 w 164"/>
                <a:gd name="T37" fmla="*/ 82 h 166"/>
                <a:gd name="T38" fmla="*/ 0 w 164"/>
                <a:gd name="T39" fmla="*/ 82 h 166"/>
                <a:gd name="T40" fmla="*/ 0 w 164"/>
                <a:gd name="T41" fmla="*/ 66 h 166"/>
                <a:gd name="T42" fmla="*/ 6 w 164"/>
                <a:gd name="T43" fmla="*/ 50 h 166"/>
                <a:gd name="T44" fmla="*/ 14 w 164"/>
                <a:gd name="T45" fmla="*/ 36 h 166"/>
                <a:gd name="T46" fmla="*/ 24 w 164"/>
                <a:gd name="T47" fmla="*/ 24 h 166"/>
                <a:gd name="T48" fmla="*/ 36 w 164"/>
                <a:gd name="T49" fmla="*/ 14 h 166"/>
                <a:gd name="T50" fmla="*/ 50 w 164"/>
                <a:gd name="T51" fmla="*/ 6 h 166"/>
                <a:gd name="T52" fmla="*/ 66 w 164"/>
                <a:gd name="T53" fmla="*/ 2 h 166"/>
                <a:gd name="T54" fmla="*/ 82 w 164"/>
                <a:gd name="T55" fmla="*/ 0 h 166"/>
                <a:gd name="T56" fmla="*/ 82 w 164"/>
                <a:gd name="T57" fmla="*/ 0 h 166"/>
                <a:gd name="T58" fmla="*/ 98 w 164"/>
                <a:gd name="T59" fmla="*/ 2 h 166"/>
                <a:gd name="T60" fmla="*/ 114 w 164"/>
                <a:gd name="T61" fmla="*/ 6 h 166"/>
                <a:gd name="T62" fmla="*/ 128 w 164"/>
                <a:gd name="T63" fmla="*/ 14 h 166"/>
                <a:gd name="T64" fmla="*/ 140 w 164"/>
                <a:gd name="T65" fmla="*/ 24 h 166"/>
                <a:gd name="T66" fmla="*/ 150 w 164"/>
                <a:gd name="T67" fmla="*/ 36 h 166"/>
                <a:gd name="T68" fmla="*/ 158 w 164"/>
                <a:gd name="T69" fmla="*/ 50 h 166"/>
                <a:gd name="T70" fmla="*/ 162 w 164"/>
                <a:gd name="T71" fmla="*/ 66 h 166"/>
                <a:gd name="T72" fmla="*/ 164 w 164"/>
                <a:gd name="T73" fmla="*/ 82 h 166"/>
                <a:gd name="T74" fmla="*/ 164 w 164"/>
                <a:gd name="T75" fmla="*/ 82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4" h="166">
                  <a:moveTo>
                    <a:pt x="164" y="82"/>
                  </a:moveTo>
                  <a:lnTo>
                    <a:pt x="164" y="82"/>
                  </a:lnTo>
                  <a:lnTo>
                    <a:pt x="162" y="100"/>
                  </a:lnTo>
                  <a:lnTo>
                    <a:pt x="158" y="116"/>
                  </a:lnTo>
                  <a:lnTo>
                    <a:pt x="150" y="130"/>
                  </a:lnTo>
                  <a:lnTo>
                    <a:pt x="140" y="142"/>
                  </a:lnTo>
                  <a:lnTo>
                    <a:pt x="128" y="152"/>
                  </a:lnTo>
                  <a:lnTo>
                    <a:pt x="114" y="158"/>
                  </a:lnTo>
                  <a:lnTo>
                    <a:pt x="98" y="164"/>
                  </a:lnTo>
                  <a:lnTo>
                    <a:pt x="82" y="166"/>
                  </a:lnTo>
                  <a:lnTo>
                    <a:pt x="82" y="166"/>
                  </a:lnTo>
                  <a:lnTo>
                    <a:pt x="66" y="164"/>
                  </a:lnTo>
                  <a:lnTo>
                    <a:pt x="50" y="158"/>
                  </a:lnTo>
                  <a:lnTo>
                    <a:pt x="36" y="152"/>
                  </a:lnTo>
                  <a:lnTo>
                    <a:pt x="24" y="142"/>
                  </a:lnTo>
                  <a:lnTo>
                    <a:pt x="14" y="130"/>
                  </a:lnTo>
                  <a:lnTo>
                    <a:pt x="6" y="116"/>
                  </a:lnTo>
                  <a:lnTo>
                    <a:pt x="0" y="100"/>
                  </a:lnTo>
                  <a:lnTo>
                    <a:pt x="0" y="82"/>
                  </a:lnTo>
                  <a:lnTo>
                    <a:pt x="0" y="82"/>
                  </a:lnTo>
                  <a:lnTo>
                    <a:pt x="0" y="66"/>
                  </a:lnTo>
                  <a:lnTo>
                    <a:pt x="6" y="50"/>
                  </a:lnTo>
                  <a:lnTo>
                    <a:pt x="14" y="36"/>
                  </a:lnTo>
                  <a:lnTo>
                    <a:pt x="24" y="24"/>
                  </a:lnTo>
                  <a:lnTo>
                    <a:pt x="36" y="14"/>
                  </a:lnTo>
                  <a:lnTo>
                    <a:pt x="50" y="6"/>
                  </a:lnTo>
                  <a:lnTo>
                    <a:pt x="66" y="2"/>
                  </a:lnTo>
                  <a:lnTo>
                    <a:pt x="82" y="0"/>
                  </a:lnTo>
                  <a:lnTo>
                    <a:pt x="82" y="0"/>
                  </a:lnTo>
                  <a:lnTo>
                    <a:pt x="98" y="2"/>
                  </a:lnTo>
                  <a:lnTo>
                    <a:pt x="114" y="6"/>
                  </a:lnTo>
                  <a:lnTo>
                    <a:pt x="128" y="14"/>
                  </a:lnTo>
                  <a:lnTo>
                    <a:pt x="140" y="24"/>
                  </a:lnTo>
                  <a:lnTo>
                    <a:pt x="150" y="36"/>
                  </a:lnTo>
                  <a:lnTo>
                    <a:pt x="158" y="50"/>
                  </a:lnTo>
                  <a:lnTo>
                    <a:pt x="162" y="66"/>
                  </a:lnTo>
                  <a:lnTo>
                    <a:pt x="164" y="82"/>
                  </a:lnTo>
                  <a:lnTo>
                    <a:pt x="164" y="82"/>
                  </a:ln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340" name="Group 339">
              <a:extLst>
                <a:ext uri="{FF2B5EF4-FFF2-40B4-BE49-F238E27FC236}">
                  <a16:creationId xmlns:a16="http://schemas.microsoft.com/office/drawing/2014/main" id="{11BDC11F-64F7-4E05-BE6B-1DA502CABE07}"/>
                </a:ext>
              </a:extLst>
            </p:cNvPr>
            <p:cNvGrpSpPr/>
            <p:nvPr/>
          </p:nvGrpSpPr>
          <p:grpSpPr>
            <a:xfrm>
              <a:off x="7540252" y="2202528"/>
              <a:ext cx="2213348" cy="741599"/>
              <a:chOff x="8114555" y="1951632"/>
              <a:chExt cx="2213348" cy="741599"/>
            </a:xfrm>
          </p:grpSpPr>
          <p:sp>
            <p:nvSpPr>
              <p:cNvPr id="341" name="TextBox 340">
                <a:extLst>
                  <a:ext uri="{FF2B5EF4-FFF2-40B4-BE49-F238E27FC236}">
                    <a16:creationId xmlns:a16="http://schemas.microsoft.com/office/drawing/2014/main" id="{9C5726BE-D230-472F-90C8-9AE2EF71C766}"/>
                  </a:ext>
                </a:extLst>
              </p:cNvPr>
              <p:cNvSpPr txBox="1"/>
              <p:nvPr/>
            </p:nvSpPr>
            <p:spPr>
              <a:xfrm>
                <a:off x="8114555" y="2170011"/>
                <a:ext cx="221334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7684B2"/>
                    </a:solidFill>
                    <a:effectLst/>
                    <a:uLnTx/>
                    <a:uFillTx/>
                    <a:latin typeface="Lato"/>
                    <a:ea typeface="+mn-ea"/>
                    <a:cs typeface="+mn-cs"/>
                  </a:rPr>
                  <a:t>Modernisation and </a:t>
                </a:r>
                <a:r>
                  <a:rPr kumimoji="0" lang="en-GB" sz="1400" b="0" i="0" u="none" strike="noStrike" kern="1200" cap="none" spc="0" normalizeH="0" baseline="0" noProof="0" dirty="0" err="1" smtClean="0">
                    <a:ln>
                      <a:noFill/>
                    </a:ln>
                    <a:solidFill>
                      <a:srgbClr val="7684B2"/>
                    </a:solidFill>
                    <a:effectLst/>
                    <a:uLnTx/>
                    <a:uFillTx/>
                    <a:latin typeface="Lato"/>
                    <a:ea typeface="+mn-ea"/>
                    <a:cs typeface="+mn-cs"/>
                  </a:rPr>
                  <a:t>eGovernment</a:t>
                </a:r>
                <a:r>
                  <a:rPr kumimoji="0" lang="en-GB" sz="1400" b="0" i="0" u="none" strike="noStrike" kern="1200" cap="none" spc="0" normalizeH="0" baseline="0" noProof="0" dirty="0" smtClean="0">
                    <a:ln>
                      <a:noFill/>
                    </a:ln>
                    <a:solidFill>
                      <a:srgbClr val="7684B2"/>
                    </a:solidFill>
                    <a:effectLst/>
                    <a:uLnTx/>
                    <a:uFillTx/>
                    <a:latin typeface="Lato"/>
                    <a:ea typeface="+mn-ea"/>
                    <a:cs typeface="+mn-cs"/>
                  </a:rPr>
                  <a:t>.</a:t>
                </a:r>
                <a:endParaRPr kumimoji="0" lang="en-GB" sz="1400" b="0" i="0" u="none" strike="noStrike" kern="1200" cap="none" spc="0" normalizeH="0" baseline="0" noProof="0" dirty="0">
                  <a:ln>
                    <a:noFill/>
                  </a:ln>
                  <a:solidFill>
                    <a:srgbClr val="7684B2"/>
                  </a:solidFill>
                  <a:effectLst/>
                  <a:uLnTx/>
                  <a:uFillTx/>
                  <a:latin typeface="Lato"/>
                  <a:ea typeface="+mn-ea"/>
                  <a:cs typeface="+mn-cs"/>
                </a:endParaRPr>
              </a:p>
            </p:txBody>
          </p:sp>
          <p:sp>
            <p:nvSpPr>
              <p:cNvPr id="342" name="Rectangle 341">
                <a:extLst>
                  <a:ext uri="{FF2B5EF4-FFF2-40B4-BE49-F238E27FC236}">
                    <a16:creationId xmlns:a16="http://schemas.microsoft.com/office/drawing/2014/main" id="{2A2E3F23-710F-4161-89C3-000F65780D82}"/>
                  </a:ext>
                </a:extLst>
              </p:cNvPr>
              <p:cNvSpPr/>
              <p:nvPr/>
            </p:nvSpPr>
            <p:spPr>
              <a:xfrm>
                <a:off x="8114555" y="1951632"/>
                <a:ext cx="681597"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1" i="0" u="none" strike="noStrike" kern="1200" cap="none" spc="0" normalizeH="0" baseline="0" noProof="0" dirty="0" smtClean="0">
                    <a:ln>
                      <a:noFill/>
                    </a:ln>
                    <a:solidFill>
                      <a:srgbClr val="BE92BE"/>
                    </a:solidFill>
                    <a:effectLst/>
                    <a:uLnTx/>
                    <a:uFillTx/>
                    <a:latin typeface="Lato"/>
                    <a:ea typeface="+mn-ea"/>
                    <a:cs typeface="+mn-cs"/>
                  </a:rPr>
                  <a:t>2000s</a:t>
                </a:r>
                <a:endParaRPr kumimoji="0" lang="en-US" sz="1400" b="1" i="0" u="none" strike="noStrike" kern="1200" cap="none" spc="0" normalizeH="0" baseline="0" noProof="0" dirty="0">
                  <a:ln>
                    <a:noFill/>
                  </a:ln>
                  <a:solidFill>
                    <a:srgbClr val="BE92BE"/>
                  </a:solidFill>
                  <a:effectLst/>
                  <a:uLnTx/>
                  <a:uFillTx/>
                  <a:latin typeface="Lato"/>
                  <a:ea typeface="+mn-ea"/>
                  <a:cs typeface="+mn-cs"/>
                </a:endParaRPr>
              </a:p>
            </p:txBody>
          </p:sp>
        </p:grpSp>
        <p:grpSp>
          <p:nvGrpSpPr>
            <p:cNvPr id="346" name="Group 345">
              <a:extLst>
                <a:ext uri="{FF2B5EF4-FFF2-40B4-BE49-F238E27FC236}">
                  <a16:creationId xmlns:a16="http://schemas.microsoft.com/office/drawing/2014/main" id="{3FFA2941-9F11-4D1F-BBFB-9A72724F5D25}"/>
                </a:ext>
              </a:extLst>
            </p:cNvPr>
            <p:cNvGrpSpPr/>
            <p:nvPr/>
          </p:nvGrpSpPr>
          <p:grpSpPr>
            <a:xfrm>
              <a:off x="3848007" y="2202528"/>
              <a:ext cx="2213348" cy="756657"/>
              <a:chOff x="8079910" y="1951632"/>
              <a:chExt cx="2213348" cy="756657"/>
            </a:xfrm>
          </p:grpSpPr>
          <p:sp>
            <p:nvSpPr>
              <p:cNvPr id="347" name="TextBox 346">
                <a:extLst>
                  <a:ext uri="{FF2B5EF4-FFF2-40B4-BE49-F238E27FC236}">
                    <a16:creationId xmlns:a16="http://schemas.microsoft.com/office/drawing/2014/main" id="{D7B3C6FB-972F-4172-9C38-8C78C259F021}"/>
                  </a:ext>
                </a:extLst>
              </p:cNvPr>
              <p:cNvSpPr txBox="1"/>
              <p:nvPr/>
            </p:nvSpPr>
            <p:spPr>
              <a:xfrm>
                <a:off x="8079910" y="2185069"/>
                <a:ext cx="221334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7684B2"/>
                    </a:solidFill>
                    <a:effectLst/>
                    <a:uLnTx/>
                    <a:uFillTx/>
                    <a:latin typeface="Lato"/>
                    <a:ea typeface="+mn-ea"/>
                    <a:cs typeface="+mn-cs"/>
                  </a:rPr>
                  <a:t>An ongoing emphasis on </a:t>
                </a:r>
                <a:r>
                  <a:rPr kumimoji="0" lang="en-GB" sz="1400" b="0" i="1" u="none" strike="noStrike" kern="1200" cap="none" spc="0" normalizeH="0" baseline="0" noProof="0" dirty="0" err="1" smtClean="0">
                    <a:ln>
                      <a:noFill/>
                    </a:ln>
                    <a:solidFill>
                      <a:srgbClr val="7684B2"/>
                    </a:solidFill>
                    <a:effectLst/>
                    <a:uLnTx/>
                    <a:uFillTx/>
                    <a:latin typeface="Lato"/>
                    <a:ea typeface="+mn-ea"/>
                    <a:cs typeface="+mn-cs"/>
                  </a:rPr>
                  <a:t>debureaucratisation</a:t>
                </a:r>
                <a:r>
                  <a:rPr kumimoji="0" lang="en-GB" sz="1400" b="0" i="1" u="none" strike="noStrike" kern="1200" cap="none" spc="0" normalizeH="0" baseline="0" noProof="0" dirty="0" smtClean="0">
                    <a:ln>
                      <a:noFill/>
                    </a:ln>
                    <a:solidFill>
                      <a:srgbClr val="7684B2"/>
                    </a:solidFill>
                    <a:effectLst/>
                    <a:uLnTx/>
                    <a:uFillTx/>
                    <a:latin typeface="Lato"/>
                    <a:ea typeface="+mn-ea"/>
                    <a:cs typeface="+mn-cs"/>
                  </a:rPr>
                  <a:t>.</a:t>
                </a:r>
                <a:endParaRPr kumimoji="0" lang="en-IN" sz="1400" b="0" i="1" u="none" strike="noStrike" kern="1200" cap="none" spc="0" normalizeH="0" baseline="0" noProof="0" dirty="0">
                  <a:ln>
                    <a:noFill/>
                  </a:ln>
                  <a:solidFill>
                    <a:srgbClr val="7684B2"/>
                  </a:solidFill>
                  <a:effectLst/>
                  <a:uLnTx/>
                  <a:uFillTx/>
                  <a:latin typeface="Lato"/>
                  <a:ea typeface="Lato Light" panose="020F0502020204030203" pitchFamily="34" charset="0"/>
                  <a:cs typeface="Lato Light" panose="020F0502020204030203" pitchFamily="34" charset="0"/>
                </a:endParaRPr>
              </a:p>
            </p:txBody>
          </p:sp>
          <p:sp>
            <p:nvSpPr>
              <p:cNvPr id="348" name="Rectangle 347">
                <a:extLst>
                  <a:ext uri="{FF2B5EF4-FFF2-40B4-BE49-F238E27FC236}">
                    <a16:creationId xmlns:a16="http://schemas.microsoft.com/office/drawing/2014/main" id="{4E0FCD9D-110A-4D46-A6B0-AEFEAF69F467}"/>
                  </a:ext>
                </a:extLst>
              </p:cNvPr>
              <p:cNvSpPr/>
              <p:nvPr/>
            </p:nvSpPr>
            <p:spPr>
              <a:xfrm>
                <a:off x="8114555" y="1951632"/>
                <a:ext cx="1377300"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smtClean="0">
                    <a:ln>
                      <a:noFill/>
                    </a:ln>
                    <a:solidFill>
                      <a:srgbClr val="BE92BE"/>
                    </a:solidFill>
                    <a:effectLst/>
                    <a:uLnTx/>
                    <a:uFillTx/>
                    <a:latin typeface="Lato"/>
                    <a:ea typeface="+mn-ea"/>
                    <a:cs typeface="+mn-cs"/>
                  </a:rPr>
                  <a:t>1930s – 1980s</a:t>
                </a:r>
                <a:endParaRPr kumimoji="0" lang="en-US" sz="1400" b="1" i="0" u="none" strike="noStrike" kern="1200" cap="none" spc="0" normalizeH="0" baseline="0" noProof="0" dirty="0">
                  <a:ln>
                    <a:noFill/>
                  </a:ln>
                  <a:solidFill>
                    <a:srgbClr val="BE92BE"/>
                  </a:solidFill>
                  <a:effectLst/>
                  <a:uLnTx/>
                  <a:uFillTx/>
                  <a:latin typeface="Lato"/>
                  <a:ea typeface="+mn-ea"/>
                  <a:cs typeface="+mn-cs"/>
                </a:endParaRPr>
              </a:p>
            </p:txBody>
          </p:sp>
        </p:grpSp>
        <p:grpSp>
          <p:nvGrpSpPr>
            <p:cNvPr id="349" name="Group 348">
              <a:extLst>
                <a:ext uri="{FF2B5EF4-FFF2-40B4-BE49-F238E27FC236}">
                  <a16:creationId xmlns:a16="http://schemas.microsoft.com/office/drawing/2014/main" id="{DE0224A7-69CF-48C8-B1FD-36FDB8FC9217}"/>
                </a:ext>
              </a:extLst>
            </p:cNvPr>
            <p:cNvGrpSpPr/>
            <p:nvPr/>
          </p:nvGrpSpPr>
          <p:grpSpPr>
            <a:xfrm>
              <a:off x="5711452" y="4209128"/>
              <a:ext cx="2213348" cy="945546"/>
              <a:chOff x="8114555" y="1951632"/>
              <a:chExt cx="2213348" cy="945546"/>
            </a:xfrm>
          </p:grpSpPr>
          <p:sp>
            <p:nvSpPr>
              <p:cNvPr id="350" name="TextBox 349">
                <a:extLst>
                  <a:ext uri="{FF2B5EF4-FFF2-40B4-BE49-F238E27FC236}">
                    <a16:creationId xmlns:a16="http://schemas.microsoft.com/office/drawing/2014/main" id="{2B48095F-7376-4627-B007-59C5FE59ED40}"/>
                  </a:ext>
                </a:extLst>
              </p:cNvPr>
              <p:cNvSpPr txBox="1"/>
              <p:nvPr/>
            </p:nvSpPr>
            <p:spPr>
              <a:xfrm>
                <a:off x="8114555" y="2158514"/>
                <a:ext cx="2213348"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BE92BE"/>
                    </a:solidFill>
                    <a:effectLst/>
                    <a:uLnTx/>
                    <a:uFillTx/>
                    <a:latin typeface="Lato"/>
                    <a:ea typeface="+mn-ea"/>
                    <a:cs typeface="+mn-cs"/>
                  </a:rPr>
                  <a:t>A period of reform influenced by New Public </a:t>
                </a:r>
                <a:r>
                  <a:rPr kumimoji="0" lang="en-GB" sz="1400" b="0" i="0" u="none" strike="noStrike" kern="1200" cap="none" spc="0" normalizeH="0" baseline="0" noProof="0" dirty="0" smtClean="0">
                    <a:ln>
                      <a:noFill/>
                    </a:ln>
                    <a:solidFill>
                      <a:srgbClr val="BE92BE"/>
                    </a:solidFill>
                    <a:effectLst/>
                    <a:uLnTx/>
                    <a:uFillTx/>
                    <a:latin typeface="Lato"/>
                    <a:ea typeface="+mn-ea"/>
                    <a:cs typeface="+mn-cs"/>
                  </a:rPr>
                  <a:t>Management.</a:t>
                </a:r>
                <a:endParaRPr kumimoji="0" lang="en-IN" sz="1400" b="0" i="0" u="none" strike="noStrike" kern="1200" cap="none" spc="0" normalizeH="0" baseline="0" noProof="0" dirty="0">
                  <a:ln>
                    <a:noFill/>
                  </a:ln>
                  <a:solidFill>
                    <a:srgbClr val="BE92BE"/>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sp>
            <p:nvSpPr>
              <p:cNvPr id="351" name="Rectangle 350">
                <a:extLst>
                  <a:ext uri="{FF2B5EF4-FFF2-40B4-BE49-F238E27FC236}">
                    <a16:creationId xmlns:a16="http://schemas.microsoft.com/office/drawing/2014/main" id="{7C381B85-6F30-4CED-8936-F265D3212C20}"/>
                  </a:ext>
                </a:extLst>
              </p:cNvPr>
              <p:cNvSpPr/>
              <p:nvPr/>
            </p:nvSpPr>
            <p:spPr>
              <a:xfrm>
                <a:off x="8114555" y="1951632"/>
                <a:ext cx="681597"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1" i="0" u="none" strike="noStrike" kern="1200" cap="none" spc="0" normalizeH="0" baseline="0" noProof="0" dirty="0" smtClean="0">
                    <a:ln>
                      <a:noFill/>
                    </a:ln>
                    <a:solidFill>
                      <a:srgbClr val="7684B2"/>
                    </a:solidFill>
                    <a:effectLst/>
                    <a:uLnTx/>
                    <a:uFillTx/>
                    <a:latin typeface="Lato"/>
                    <a:ea typeface="+mn-ea"/>
                    <a:cs typeface="+mn-cs"/>
                  </a:rPr>
                  <a:t>1990s</a:t>
                </a:r>
                <a:endParaRPr kumimoji="0" lang="en-US" sz="1400" b="1" i="0" u="none" strike="noStrike" kern="1200" cap="none" spc="0" normalizeH="0" baseline="0" noProof="0" dirty="0">
                  <a:ln>
                    <a:noFill/>
                  </a:ln>
                  <a:solidFill>
                    <a:srgbClr val="7684B2"/>
                  </a:solidFill>
                  <a:effectLst/>
                  <a:uLnTx/>
                  <a:uFillTx/>
                  <a:latin typeface="Lato"/>
                  <a:ea typeface="+mn-ea"/>
                  <a:cs typeface="+mn-cs"/>
                </a:endParaRPr>
              </a:p>
            </p:txBody>
          </p:sp>
        </p:grpSp>
        <p:grpSp>
          <p:nvGrpSpPr>
            <p:cNvPr id="352" name="Group 351">
              <a:extLst>
                <a:ext uri="{FF2B5EF4-FFF2-40B4-BE49-F238E27FC236}">
                  <a16:creationId xmlns:a16="http://schemas.microsoft.com/office/drawing/2014/main" id="{AE93D5F8-692F-4F96-9A37-D466132589F6}"/>
                </a:ext>
              </a:extLst>
            </p:cNvPr>
            <p:cNvGrpSpPr/>
            <p:nvPr/>
          </p:nvGrpSpPr>
          <p:grpSpPr>
            <a:xfrm>
              <a:off x="9356352" y="4209128"/>
              <a:ext cx="2213348" cy="730102"/>
              <a:chOff x="8114555" y="1951632"/>
              <a:chExt cx="2213348" cy="730102"/>
            </a:xfrm>
          </p:grpSpPr>
          <p:sp>
            <p:nvSpPr>
              <p:cNvPr id="353" name="TextBox 352">
                <a:extLst>
                  <a:ext uri="{FF2B5EF4-FFF2-40B4-BE49-F238E27FC236}">
                    <a16:creationId xmlns:a16="http://schemas.microsoft.com/office/drawing/2014/main" id="{10C8712D-F4D3-4F03-B8A0-811D70B6A034}"/>
                  </a:ext>
                </a:extLst>
              </p:cNvPr>
              <p:cNvSpPr txBox="1"/>
              <p:nvPr/>
            </p:nvSpPr>
            <p:spPr>
              <a:xfrm>
                <a:off x="8114555" y="2158514"/>
                <a:ext cx="221334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BE92BE"/>
                    </a:solidFill>
                    <a:effectLst/>
                    <a:uLnTx/>
                    <a:uFillTx/>
                    <a:latin typeface="Lato"/>
                    <a:ea typeface="+mn-ea"/>
                    <a:cs typeface="+mn-cs"/>
                  </a:rPr>
                  <a:t>A growing emphasis on </a:t>
                </a:r>
                <a:r>
                  <a:rPr kumimoji="0" lang="en-GB" sz="1400" b="0" i="0" u="none" strike="noStrike" kern="1200" cap="none" spc="0" normalizeH="0" baseline="0" noProof="0" dirty="0" smtClean="0">
                    <a:ln>
                      <a:noFill/>
                    </a:ln>
                    <a:solidFill>
                      <a:srgbClr val="BE92BE"/>
                    </a:solidFill>
                    <a:effectLst/>
                    <a:uLnTx/>
                    <a:uFillTx/>
                    <a:latin typeface="Lato"/>
                    <a:ea typeface="+mn-ea"/>
                    <a:cs typeface="+mn-cs"/>
                  </a:rPr>
                  <a:t>innovation.</a:t>
                </a:r>
                <a:endParaRPr kumimoji="0" lang="en-GB" sz="1400" b="0" i="0" u="none" strike="noStrike" kern="1200" cap="none" spc="0" normalizeH="0" baseline="0" noProof="0" dirty="0">
                  <a:ln>
                    <a:noFill/>
                  </a:ln>
                  <a:solidFill>
                    <a:srgbClr val="BE92BE"/>
                  </a:solidFill>
                  <a:effectLst/>
                  <a:uLnTx/>
                  <a:uFillTx/>
                  <a:latin typeface="Lato"/>
                  <a:ea typeface="+mn-ea"/>
                  <a:cs typeface="+mn-cs"/>
                </a:endParaRPr>
              </a:p>
            </p:txBody>
          </p:sp>
          <p:sp>
            <p:nvSpPr>
              <p:cNvPr id="354" name="Rectangle 353">
                <a:extLst>
                  <a:ext uri="{FF2B5EF4-FFF2-40B4-BE49-F238E27FC236}">
                    <a16:creationId xmlns:a16="http://schemas.microsoft.com/office/drawing/2014/main" id="{B4A2CC36-9C68-4883-8033-0BFB31AFF060}"/>
                  </a:ext>
                </a:extLst>
              </p:cNvPr>
              <p:cNvSpPr/>
              <p:nvPr/>
            </p:nvSpPr>
            <p:spPr>
              <a:xfrm>
                <a:off x="8114555" y="1951632"/>
                <a:ext cx="681597"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1" i="0" u="none" strike="noStrike" kern="1200" cap="none" spc="0" normalizeH="0" baseline="0" noProof="0" dirty="0" smtClean="0">
                    <a:ln>
                      <a:noFill/>
                    </a:ln>
                    <a:solidFill>
                      <a:srgbClr val="7684B2"/>
                    </a:solidFill>
                    <a:effectLst/>
                    <a:uLnTx/>
                    <a:uFillTx/>
                    <a:latin typeface="Lato"/>
                    <a:ea typeface="+mn-ea"/>
                    <a:cs typeface="+mn-cs"/>
                  </a:rPr>
                  <a:t>2010s</a:t>
                </a:r>
                <a:endParaRPr kumimoji="0" lang="en-US" sz="1400" b="1" i="0" u="none" strike="noStrike" kern="1200" cap="none" spc="0" normalizeH="0" baseline="0" noProof="0" dirty="0">
                  <a:ln>
                    <a:noFill/>
                  </a:ln>
                  <a:solidFill>
                    <a:srgbClr val="7684B2"/>
                  </a:solidFill>
                  <a:effectLst/>
                  <a:uLnTx/>
                  <a:uFillTx/>
                  <a:latin typeface="Lato"/>
                  <a:ea typeface="+mn-ea"/>
                  <a:cs typeface="+mn-cs"/>
                </a:endParaRPr>
              </a:p>
            </p:txBody>
          </p:sp>
        </p:grpSp>
        <p:sp>
          <p:nvSpPr>
            <p:cNvPr id="355" name="Freeform 1674">
              <a:extLst>
                <a:ext uri="{FF2B5EF4-FFF2-40B4-BE49-F238E27FC236}">
                  <a16:creationId xmlns:a16="http://schemas.microsoft.com/office/drawing/2014/main" id="{ACC3AE48-C605-4457-9419-C95A5E89CD68}"/>
                </a:ext>
              </a:extLst>
            </p:cNvPr>
            <p:cNvSpPr>
              <a:spLocks/>
            </p:cNvSpPr>
            <p:nvPr/>
          </p:nvSpPr>
          <p:spPr bwMode="auto">
            <a:xfrm>
              <a:off x="3227328" y="2178387"/>
              <a:ext cx="250945" cy="246977"/>
            </a:xfrm>
            <a:custGeom>
              <a:avLst/>
              <a:gdLst>
                <a:gd name="T0" fmla="*/ 234 w 258"/>
                <a:gd name="T1" fmla="*/ 8 h 230"/>
                <a:gd name="T2" fmla="*/ 206 w 258"/>
                <a:gd name="T3" fmla="*/ 0 h 230"/>
                <a:gd name="T4" fmla="*/ 186 w 258"/>
                <a:gd name="T5" fmla="*/ 4 h 230"/>
                <a:gd name="T6" fmla="*/ 24 w 258"/>
                <a:gd name="T7" fmla="*/ 162 h 230"/>
                <a:gd name="T8" fmla="*/ 22 w 258"/>
                <a:gd name="T9" fmla="*/ 164 h 230"/>
                <a:gd name="T10" fmla="*/ 64 w 258"/>
                <a:gd name="T11" fmla="*/ 206 h 230"/>
                <a:gd name="T12" fmla="*/ 194 w 258"/>
                <a:gd name="T13" fmla="*/ 80 h 230"/>
                <a:gd name="T14" fmla="*/ 194 w 258"/>
                <a:gd name="T15" fmla="*/ 78 h 230"/>
                <a:gd name="T16" fmla="*/ 180 w 258"/>
                <a:gd name="T17" fmla="*/ 64 h 230"/>
                <a:gd name="T18" fmla="*/ 72 w 258"/>
                <a:gd name="T19" fmla="*/ 168 h 230"/>
                <a:gd name="T20" fmla="*/ 66 w 258"/>
                <a:gd name="T21" fmla="*/ 170 h 230"/>
                <a:gd name="T22" fmla="*/ 62 w 258"/>
                <a:gd name="T23" fmla="*/ 168 h 230"/>
                <a:gd name="T24" fmla="*/ 62 w 258"/>
                <a:gd name="T25" fmla="*/ 158 h 230"/>
                <a:gd name="T26" fmla="*/ 178 w 258"/>
                <a:gd name="T27" fmla="*/ 44 h 230"/>
                <a:gd name="T28" fmla="*/ 210 w 258"/>
                <a:gd name="T29" fmla="*/ 74 h 230"/>
                <a:gd name="T30" fmla="*/ 210 w 258"/>
                <a:gd name="T31" fmla="*/ 84 h 230"/>
                <a:gd name="T32" fmla="*/ 66 w 258"/>
                <a:gd name="T33" fmla="*/ 226 h 230"/>
                <a:gd name="T34" fmla="*/ 6 w 258"/>
                <a:gd name="T35" fmla="*/ 168 h 230"/>
                <a:gd name="T36" fmla="*/ 6 w 258"/>
                <a:gd name="T37" fmla="*/ 158 h 230"/>
                <a:gd name="T38" fmla="*/ 134 w 258"/>
                <a:gd name="T39" fmla="*/ 28 h 230"/>
                <a:gd name="T40" fmla="*/ 132 w 258"/>
                <a:gd name="T41" fmla="*/ 26 h 230"/>
                <a:gd name="T42" fmla="*/ 2 w 258"/>
                <a:gd name="T43" fmla="*/ 154 h 230"/>
                <a:gd name="T44" fmla="*/ 0 w 258"/>
                <a:gd name="T45" fmla="*/ 164 h 230"/>
                <a:gd name="T46" fmla="*/ 58 w 258"/>
                <a:gd name="T47" fmla="*/ 226 h 230"/>
                <a:gd name="T48" fmla="*/ 66 w 258"/>
                <a:gd name="T49" fmla="*/ 230 h 230"/>
                <a:gd name="T50" fmla="*/ 74 w 258"/>
                <a:gd name="T51" fmla="*/ 226 h 230"/>
                <a:gd name="T52" fmla="*/ 216 w 258"/>
                <a:gd name="T53" fmla="*/ 82 h 230"/>
                <a:gd name="T54" fmla="*/ 216 w 258"/>
                <a:gd name="T55" fmla="*/ 74 h 230"/>
                <a:gd name="T56" fmla="*/ 186 w 258"/>
                <a:gd name="T57" fmla="*/ 42 h 230"/>
                <a:gd name="T58" fmla="*/ 178 w 258"/>
                <a:gd name="T59" fmla="*/ 40 h 230"/>
                <a:gd name="T60" fmla="*/ 58 w 258"/>
                <a:gd name="T61" fmla="*/ 154 h 230"/>
                <a:gd name="T62" fmla="*/ 54 w 258"/>
                <a:gd name="T63" fmla="*/ 162 h 230"/>
                <a:gd name="T64" fmla="*/ 58 w 258"/>
                <a:gd name="T65" fmla="*/ 170 h 230"/>
                <a:gd name="T66" fmla="*/ 66 w 258"/>
                <a:gd name="T67" fmla="*/ 174 h 230"/>
                <a:gd name="T68" fmla="*/ 66 w 258"/>
                <a:gd name="T69" fmla="*/ 174 h 230"/>
                <a:gd name="T70" fmla="*/ 178 w 258"/>
                <a:gd name="T71" fmla="*/ 68 h 230"/>
                <a:gd name="T72" fmla="*/ 28 w 258"/>
                <a:gd name="T73" fmla="*/ 164 h 230"/>
                <a:gd name="T74" fmla="*/ 180 w 258"/>
                <a:gd name="T75" fmla="*/ 12 h 230"/>
                <a:gd name="T76" fmla="*/ 206 w 258"/>
                <a:gd name="T77" fmla="*/ 4 h 230"/>
                <a:gd name="T78" fmla="*/ 224 w 258"/>
                <a:gd name="T79" fmla="*/ 8 h 230"/>
                <a:gd name="T80" fmla="*/ 240 w 258"/>
                <a:gd name="T81" fmla="*/ 18 h 230"/>
                <a:gd name="T82" fmla="*/ 252 w 258"/>
                <a:gd name="T83" fmla="*/ 42 h 230"/>
                <a:gd name="T84" fmla="*/ 250 w 258"/>
                <a:gd name="T85" fmla="*/ 68 h 230"/>
                <a:gd name="T86" fmla="*/ 136 w 258"/>
                <a:gd name="T87" fmla="*/ 186 h 230"/>
                <a:gd name="T88" fmla="*/ 136 w 258"/>
                <a:gd name="T89" fmla="*/ 190 h 230"/>
                <a:gd name="T90" fmla="*/ 140 w 258"/>
                <a:gd name="T91" fmla="*/ 190 h 230"/>
                <a:gd name="T92" fmla="*/ 248 w 258"/>
                <a:gd name="T93" fmla="*/ 80 h 230"/>
                <a:gd name="T94" fmla="*/ 258 w 258"/>
                <a:gd name="T95" fmla="*/ 52 h 230"/>
                <a:gd name="T96" fmla="*/ 248 w 258"/>
                <a:gd name="T97" fmla="*/ 2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8" h="230">
                  <a:moveTo>
                    <a:pt x="242" y="16"/>
                  </a:moveTo>
                  <a:lnTo>
                    <a:pt x="242" y="16"/>
                  </a:lnTo>
                  <a:lnTo>
                    <a:pt x="234" y="8"/>
                  </a:lnTo>
                  <a:lnTo>
                    <a:pt x="226" y="4"/>
                  </a:lnTo>
                  <a:lnTo>
                    <a:pt x="216" y="2"/>
                  </a:lnTo>
                  <a:lnTo>
                    <a:pt x="206" y="0"/>
                  </a:lnTo>
                  <a:lnTo>
                    <a:pt x="206" y="0"/>
                  </a:lnTo>
                  <a:lnTo>
                    <a:pt x="196" y="2"/>
                  </a:lnTo>
                  <a:lnTo>
                    <a:pt x="186" y="4"/>
                  </a:lnTo>
                  <a:lnTo>
                    <a:pt x="178" y="8"/>
                  </a:lnTo>
                  <a:lnTo>
                    <a:pt x="170" y="16"/>
                  </a:lnTo>
                  <a:lnTo>
                    <a:pt x="24" y="162"/>
                  </a:lnTo>
                  <a:lnTo>
                    <a:pt x="24" y="162"/>
                  </a:lnTo>
                  <a:lnTo>
                    <a:pt x="22" y="164"/>
                  </a:lnTo>
                  <a:lnTo>
                    <a:pt x="22" y="164"/>
                  </a:lnTo>
                  <a:lnTo>
                    <a:pt x="24" y="164"/>
                  </a:lnTo>
                  <a:lnTo>
                    <a:pt x="64" y="206"/>
                  </a:lnTo>
                  <a:lnTo>
                    <a:pt x="64" y="206"/>
                  </a:lnTo>
                  <a:lnTo>
                    <a:pt x="66" y="206"/>
                  </a:lnTo>
                  <a:lnTo>
                    <a:pt x="68" y="206"/>
                  </a:lnTo>
                  <a:lnTo>
                    <a:pt x="194" y="80"/>
                  </a:lnTo>
                  <a:lnTo>
                    <a:pt x="194" y="80"/>
                  </a:lnTo>
                  <a:lnTo>
                    <a:pt x="194" y="78"/>
                  </a:lnTo>
                  <a:lnTo>
                    <a:pt x="194" y="78"/>
                  </a:lnTo>
                  <a:lnTo>
                    <a:pt x="194" y="76"/>
                  </a:lnTo>
                  <a:lnTo>
                    <a:pt x="180" y="64"/>
                  </a:lnTo>
                  <a:lnTo>
                    <a:pt x="180" y="64"/>
                  </a:lnTo>
                  <a:lnTo>
                    <a:pt x="178" y="62"/>
                  </a:lnTo>
                  <a:lnTo>
                    <a:pt x="176" y="64"/>
                  </a:lnTo>
                  <a:lnTo>
                    <a:pt x="72" y="168"/>
                  </a:lnTo>
                  <a:lnTo>
                    <a:pt x="72" y="168"/>
                  </a:lnTo>
                  <a:lnTo>
                    <a:pt x="66" y="170"/>
                  </a:lnTo>
                  <a:lnTo>
                    <a:pt x="66" y="170"/>
                  </a:lnTo>
                  <a:lnTo>
                    <a:pt x="66" y="170"/>
                  </a:lnTo>
                  <a:lnTo>
                    <a:pt x="62" y="168"/>
                  </a:lnTo>
                  <a:lnTo>
                    <a:pt x="62" y="168"/>
                  </a:lnTo>
                  <a:lnTo>
                    <a:pt x="60" y="162"/>
                  </a:lnTo>
                  <a:lnTo>
                    <a:pt x="60" y="162"/>
                  </a:lnTo>
                  <a:lnTo>
                    <a:pt x="62" y="158"/>
                  </a:lnTo>
                  <a:lnTo>
                    <a:pt x="172" y="46"/>
                  </a:lnTo>
                  <a:lnTo>
                    <a:pt x="172" y="46"/>
                  </a:lnTo>
                  <a:lnTo>
                    <a:pt x="178" y="44"/>
                  </a:lnTo>
                  <a:lnTo>
                    <a:pt x="184" y="46"/>
                  </a:lnTo>
                  <a:lnTo>
                    <a:pt x="210" y="74"/>
                  </a:lnTo>
                  <a:lnTo>
                    <a:pt x="210" y="74"/>
                  </a:lnTo>
                  <a:lnTo>
                    <a:pt x="212" y="78"/>
                  </a:lnTo>
                  <a:lnTo>
                    <a:pt x="212" y="78"/>
                  </a:lnTo>
                  <a:lnTo>
                    <a:pt x="210" y="84"/>
                  </a:lnTo>
                  <a:lnTo>
                    <a:pt x="72" y="224"/>
                  </a:lnTo>
                  <a:lnTo>
                    <a:pt x="72" y="224"/>
                  </a:lnTo>
                  <a:lnTo>
                    <a:pt x="66" y="226"/>
                  </a:lnTo>
                  <a:lnTo>
                    <a:pt x="60" y="224"/>
                  </a:lnTo>
                  <a:lnTo>
                    <a:pt x="6" y="168"/>
                  </a:lnTo>
                  <a:lnTo>
                    <a:pt x="6" y="168"/>
                  </a:lnTo>
                  <a:lnTo>
                    <a:pt x="4" y="164"/>
                  </a:lnTo>
                  <a:lnTo>
                    <a:pt x="4" y="164"/>
                  </a:lnTo>
                  <a:lnTo>
                    <a:pt x="6" y="158"/>
                  </a:lnTo>
                  <a:lnTo>
                    <a:pt x="134" y="30"/>
                  </a:lnTo>
                  <a:lnTo>
                    <a:pt x="134" y="30"/>
                  </a:lnTo>
                  <a:lnTo>
                    <a:pt x="134" y="28"/>
                  </a:lnTo>
                  <a:lnTo>
                    <a:pt x="134" y="26"/>
                  </a:lnTo>
                  <a:lnTo>
                    <a:pt x="134" y="26"/>
                  </a:lnTo>
                  <a:lnTo>
                    <a:pt x="132" y="26"/>
                  </a:lnTo>
                  <a:lnTo>
                    <a:pt x="132" y="26"/>
                  </a:lnTo>
                  <a:lnTo>
                    <a:pt x="2" y="154"/>
                  </a:lnTo>
                  <a:lnTo>
                    <a:pt x="2" y="154"/>
                  </a:lnTo>
                  <a:lnTo>
                    <a:pt x="0" y="158"/>
                  </a:lnTo>
                  <a:lnTo>
                    <a:pt x="0" y="164"/>
                  </a:lnTo>
                  <a:lnTo>
                    <a:pt x="0" y="164"/>
                  </a:lnTo>
                  <a:lnTo>
                    <a:pt x="0" y="168"/>
                  </a:lnTo>
                  <a:lnTo>
                    <a:pt x="2" y="172"/>
                  </a:lnTo>
                  <a:lnTo>
                    <a:pt x="58" y="226"/>
                  </a:lnTo>
                  <a:lnTo>
                    <a:pt x="58" y="226"/>
                  </a:lnTo>
                  <a:lnTo>
                    <a:pt x="62" y="228"/>
                  </a:lnTo>
                  <a:lnTo>
                    <a:pt x="66" y="230"/>
                  </a:lnTo>
                  <a:lnTo>
                    <a:pt x="66" y="230"/>
                  </a:lnTo>
                  <a:lnTo>
                    <a:pt x="70" y="228"/>
                  </a:lnTo>
                  <a:lnTo>
                    <a:pt x="74" y="226"/>
                  </a:lnTo>
                  <a:lnTo>
                    <a:pt x="214" y="86"/>
                  </a:lnTo>
                  <a:lnTo>
                    <a:pt x="214" y="86"/>
                  </a:lnTo>
                  <a:lnTo>
                    <a:pt x="216" y="82"/>
                  </a:lnTo>
                  <a:lnTo>
                    <a:pt x="218" y="78"/>
                  </a:lnTo>
                  <a:lnTo>
                    <a:pt x="218" y="78"/>
                  </a:lnTo>
                  <a:lnTo>
                    <a:pt x="216" y="74"/>
                  </a:lnTo>
                  <a:lnTo>
                    <a:pt x="214" y="70"/>
                  </a:lnTo>
                  <a:lnTo>
                    <a:pt x="186" y="42"/>
                  </a:lnTo>
                  <a:lnTo>
                    <a:pt x="186" y="42"/>
                  </a:lnTo>
                  <a:lnTo>
                    <a:pt x="182" y="40"/>
                  </a:lnTo>
                  <a:lnTo>
                    <a:pt x="178" y="40"/>
                  </a:lnTo>
                  <a:lnTo>
                    <a:pt x="178" y="40"/>
                  </a:lnTo>
                  <a:lnTo>
                    <a:pt x="174" y="40"/>
                  </a:lnTo>
                  <a:lnTo>
                    <a:pt x="170" y="42"/>
                  </a:lnTo>
                  <a:lnTo>
                    <a:pt x="58" y="154"/>
                  </a:lnTo>
                  <a:lnTo>
                    <a:pt x="58" y="154"/>
                  </a:lnTo>
                  <a:lnTo>
                    <a:pt x="56" y="158"/>
                  </a:lnTo>
                  <a:lnTo>
                    <a:pt x="54" y="162"/>
                  </a:lnTo>
                  <a:lnTo>
                    <a:pt x="54" y="162"/>
                  </a:lnTo>
                  <a:lnTo>
                    <a:pt x="56" y="166"/>
                  </a:lnTo>
                  <a:lnTo>
                    <a:pt x="58" y="170"/>
                  </a:lnTo>
                  <a:lnTo>
                    <a:pt x="58" y="170"/>
                  </a:lnTo>
                  <a:lnTo>
                    <a:pt x="62" y="174"/>
                  </a:lnTo>
                  <a:lnTo>
                    <a:pt x="66" y="174"/>
                  </a:lnTo>
                  <a:lnTo>
                    <a:pt x="66" y="174"/>
                  </a:lnTo>
                  <a:lnTo>
                    <a:pt x="66" y="174"/>
                  </a:lnTo>
                  <a:lnTo>
                    <a:pt x="66" y="174"/>
                  </a:lnTo>
                  <a:lnTo>
                    <a:pt x="72" y="174"/>
                  </a:lnTo>
                  <a:lnTo>
                    <a:pt x="76" y="170"/>
                  </a:lnTo>
                  <a:lnTo>
                    <a:pt x="178" y="68"/>
                  </a:lnTo>
                  <a:lnTo>
                    <a:pt x="188" y="78"/>
                  </a:lnTo>
                  <a:lnTo>
                    <a:pt x="66" y="202"/>
                  </a:lnTo>
                  <a:lnTo>
                    <a:pt x="28" y="164"/>
                  </a:lnTo>
                  <a:lnTo>
                    <a:pt x="174" y="18"/>
                  </a:lnTo>
                  <a:lnTo>
                    <a:pt x="174" y="18"/>
                  </a:lnTo>
                  <a:lnTo>
                    <a:pt x="180" y="12"/>
                  </a:lnTo>
                  <a:lnTo>
                    <a:pt x="188" y="8"/>
                  </a:lnTo>
                  <a:lnTo>
                    <a:pt x="196" y="6"/>
                  </a:lnTo>
                  <a:lnTo>
                    <a:pt x="206" y="4"/>
                  </a:lnTo>
                  <a:lnTo>
                    <a:pt x="206" y="4"/>
                  </a:lnTo>
                  <a:lnTo>
                    <a:pt x="216" y="6"/>
                  </a:lnTo>
                  <a:lnTo>
                    <a:pt x="224" y="8"/>
                  </a:lnTo>
                  <a:lnTo>
                    <a:pt x="232" y="12"/>
                  </a:lnTo>
                  <a:lnTo>
                    <a:pt x="240" y="18"/>
                  </a:lnTo>
                  <a:lnTo>
                    <a:pt x="240" y="18"/>
                  </a:lnTo>
                  <a:lnTo>
                    <a:pt x="246" y="26"/>
                  </a:lnTo>
                  <a:lnTo>
                    <a:pt x="250" y="34"/>
                  </a:lnTo>
                  <a:lnTo>
                    <a:pt x="252" y="42"/>
                  </a:lnTo>
                  <a:lnTo>
                    <a:pt x="252" y="52"/>
                  </a:lnTo>
                  <a:lnTo>
                    <a:pt x="252" y="60"/>
                  </a:lnTo>
                  <a:lnTo>
                    <a:pt x="250" y="68"/>
                  </a:lnTo>
                  <a:lnTo>
                    <a:pt x="246" y="76"/>
                  </a:lnTo>
                  <a:lnTo>
                    <a:pt x="240" y="84"/>
                  </a:lnTo>
                  <a:lnTo>
                    <a:pt x="136" y="186"/>
                  </a:lnTo>
                  <a:lnTo>
                    <a:pt x="136" y="186"/>
                  </a:lnTo>
                  <a:lnTo>
                    <a:pt x="136" y="188"/>
                  </a:lnTo>
                  <a:lnTo>
                    <a:pt x="136" y="190"/>
                  </a:lnTo>
                  <a:lnTo>
                    <a:pt x="136" y="190"/>
                  </a:lnTo>
                  <a:lnTo>
                    <a:pt x="138" y="190"/>
                  </a:lnTo>
                  <a:lnTo>
                    <a:pt x="140" y="190"/>
                  </a:lnTo>
                  <a:lnTo>
                    <a:pt x="242" y="88"/>
                  </a:lnTo>
                  <a:lnTo>
                    <a:pt x="242" y="88"/>
                  </a:lnTo>
                  <a:lnTo>
                    <a:pt x="248" y="80"/>
                  </a:lnTo>
                  <a:lnTo>
                    <a:pt x="254" y="70"/>
                  </a:lnTo>
                  <a:lnTo>
                    <a:pt x="256" y="60"/>
                  </a:lnTo>
                  <a:lnTo>
                    <a:pt x="258" y="52"/>
                  </a:lnTo>
                  <a:lnTo>
                    <a:pt x="256" y="42"/>
                  </a:lnTo>
                  <a:lnTo>
                    <a:pt x="254" y="32"/>
                  </a:lnTo>
                  <a:lnTo>
                    <a:pt x="248" y="24"/>
                  </a:lnTo>
                  <a:lnTo>
                    <a:pt x="242" y="16"/>
                  </a:lnTo>
                  <a:lnTo>
                    <a:pt x="242" y="1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16222B"/>
                </a:solidFill>
                <a:effectLst/>
                <a:uLnTx/>
                <a:uFillTx/>
                <a:latin typeface="Lato"/>
                <a:ea typeface="+mn-ea"/>
                <a:cs typeface="+mn-cs"/>
              </a:endParaRPr>
            </a:p>
          </p:txBody>
        </p:sp>
        <p:grpSp>
          <p:nvGrpSpPr>
            <p:cNvPr id="356" name="Group 355">
              <a:extLst>
                <a:ext uri="{FF2B5EF4-FFF2-40B4-BE49-F238E27FC236}">
                  <a16:creationId xmlns:a16="http://schemas.microsoft.com/office/drawing/2014/main" id="{D223A0B7-F3AD-44B8-A7E9-8995BBEA24D1}"/>
                </a:ext>
              </a:extLst>
            </p:cNvPr>
            <p:cNvGrpSpPr/>
            <p:nvPr/>
          </p:nvGrpSpPr>
          <p:grpSpPr>
            <a:xfrm>
              <a:off x="6882856" y="2174875"/>
              <a:ext cx="264613" cy="277872"/>
              <a:chOff x="600075" y="4719638"/>
              <a:chExt cx="361950" cy="406400"/>
            </a:xfrm>
            <a:solidFill>
              <a:schemeClr val="bg2"/>
            </a:solidFill>
          </p:grpSpPr>
          <p:sp>
            <p:nvSpPr>
              <p:cNvPr id="358" name="Freeform 1633">
                <a:extLst>
                  <a:ext uri="{FF2B5EF4-FFF2-40B4-BE49-F238E27FC236}">
                    <a16:creationId xmlns:a16="http://schemas.microsoft.com/office/drawing/2014/main" id="{7C507E1D-E5F2-4C66-BACD-C0D3283F521D}"/>
                  </a:ext>
                </a:extLst>
              </p:cNvPr>
              <p:cNvSpPr>
                <a:spLocks noEditPoints="1"/>
              </p:cNvSpPr>
              <p:nvPr/>
            </p:nvSpPr>
            <p:spPr bwMode="auto">
              <a:xfrm>
                <a:off x="746125" y="5040313"/>
                <a:ext cx="69850" cy="73025"/>
              </a:xfrm>
              <a:custGeom>
                <a:avLst/>
                <a:gdLst>
                  <a:gd name="T0" fmla="*/ 42 w 44"/>
                  <a:gd name="T1" fmla="*/ 0 h 46"/>
                  <a:gd name="T2" fmla="*/ 2 w 44"/>
                  <a:gd name="T3" fmla="*/ 0 h 46"/>
                  <a:gd name="T4" fmla="*/ 2 w 44"/>
                  <a:gd name="T5" fmla="*/ 0 h 46"/>
                  <a:gd name="T6" fmla="*/ 0 w 44"/>
                  <a:gd name="T7" fmla="*/ 0 h 46"/>
                  <a:gd name="T8" fmla="*/ 0 w 44"/>
                  <a:gd name="T9" fmla="*/ 2 h 46"/>
                  <a:gd name="T10" fmla="*/ 0 w 44"/>
                  <a:gd name="T11" fmla="*/ 26 h 46"/>
                  <a:gd name="T12" fmla="*/ 0 w 44"/>
                  <a:gd name="T13" fmla="*/ 26 h 46"/>
                  <a:gd name="T14" fmla="*/ 2 w 44"/>
                  <a:gd name="T15" fmla="*/ 34 h 46"/>
                  <a:gd name="T16" fmla="*/ 6 w 44"/>
                  <a:gd name="T17" fmla="*/ 40 h 46"/>
                  <a:gd name="T18" fmla="*/ 12 w 44"/>
                  <a:gd name="T19" fmla="*/ 44 h 46"/>
                  <a:gd name="T20" fmla="*/ 18 w 44"/>
                  <a:gd name="T21" fmla="*/ 46 h 46"/>
                  <a:gd name="T22" fmla="*/ 26 w 44"/>
                  <a:gd name="T23" fmla="*/ 46 h 46"/>
                  <a:gd name="T24" fmla="*/ 26 w 44"/>
                  <a:gd name="T25" fmla="*/ 46 h 46"/>
                  <a:gd name="T26" fmla="*/ 32 w 44"/>
                  <a:gd name="T27" fmla="*/ 44 h 46"/>
                  <a:gd name="T28" fmla="*/ 38 w 44"/>
                  <a:gd name="T29" fmla="*/ 40 h 46"/>
                  <a:gd name="T30" fmla="*/ 42 w 44"/>
                  <a:gd name="T31" fmla="*/ 34 h 46"/>
                  <a:gd name="T32" fmla="*/ 44 w 44"/>
                  <a:gd name="T33" fmla="*/ 26 h 46"/>
                  <a:gd name="T34" fmla="*/ 44 w 44"/>
                  <a:gd name="T35" fmla="*/ 2 h 46"/>
                  <a:gd name="T36" fmla="*/ 44 w 44"/>
                  <a:gd name="T37" fmla="*/ 2 h 46"/>
                  <a:gd name="T38" fmla="*/ 44 w 44"/>
                  <a:gd name="T39" fmla="*/ 0 h 46"/>
                  <a:gd name="T40" fmla="*/ 42 w 44"/>
                  <a:gd name="T41" fmla="*/ 0 h 46"/>
                  <a:gd name="T42" fmla="*/ 42 w 44"/>
                  <a:gd name="T43" fmla="*/ 0 h 46"/>
                  <a:gd name="T44" fmla="*/ 40 w 44"/>
                  <a:gd name="T45" fmla="*/ 26 h 46"/>
                  <a:gd name="T46" fmla="*/ 40 w 44"/>
                  <a:gd name="T47" fmla="*/ 26 h 46"/>
                  <a:gd name="T48" fmla="*/ 38 w 44"/>
                  <a:gd name="T49" fmla="*/ 32 h 46"/>
                  <a:gd name="T50" fmla="*/ 36 w 44"/>
                  <a:gd name="T51" fmla="*/ 36 h 46"/>
                  <a:gd name="T52" fmla="*/ 30 w 44"/>
                  <a:gd name="T53" fmla="*/ 40 h 46"/>
                  <a:gd name="T54" fmla="*/ 26 w 44"/>
                  <a:gd name="T55" fmla="*/ 40 h 46"/>
                  <a:gd name="T56" fmla="*/ 18 w 44"/>
                  <a:gd name="T57" fmla="*/ 40 h 46"/>
                  <a:gd name="T58" fmla="*/ 18 w 44"/>
                  <a:gd name="T59" fmla="*/ 40 h 46"/>
                  <a:gd name="T60" fmla="*/ 14 w 44"/>
                  <a:gd name="T61" fmla="*/ 40 h 46"/>
                  <a:gd name="T62" fmla="*/ 8 w 44"/>
                  <a:gd name="T63" fmla="*/ 36 h 46"/>
                  <a:gd name="T64" fmla="*/ 6 w 44"/>
                  <a:gd name="T65" fmla="*/ 32 h 46"/>
                  <a:gd name="T66" fmla="*/ 4 w 44"/>
                  <a:gd name="T67" fmla="*/ 26 h 46"/>
                  <a:gd name="T68" fmla="*/ 4 w 44"/>
                  <a:gd name="T69" fmla="*/ 4 h 46"/>
                  <a:gd name="T70" fmla="*/ 40 w 44"/>
                  <a:gd name="T71" fmla="*/ 4 h 46"/>
                  <a:gd name="T72" fmla="*/ 40 w 44"/>
                  <a:gd name="T73" fmla="*/ 2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46">
                    <a:moveTo>
                      <a:pt x="42" y="0"/>
                    </a:moveTo>
                    <a:lnTo>
                      <a:pt x="2" y="0"/>
                    </a:lnTo>
                    <a:lnTo>
                      <a:pt x="2" y="0"/>
                    </a:lnTo>
                    <a:lnTo>
                      <a:pt x="0" y="0"/>
                    </a:lnTo>
                    <a:lnTo>
                      <a:pt x="0" y="2"/>
                    </a:lnTo>
                    <a:lnTo>
                      <a:pt x="0" y="26"/>
                    </a:lnTo>
                    <a:lnTo>
                      <a:pt x="0" y="26"/>
                    </a:lnTo>
                    <a:lnTo>
                      <a:pt x="2" y="34"/>
                    </a:lnTo>
                    <a:lnTo>
                      <a:pt x="6" y="40"/>
                    </a:lnTo>
                    <a:lnTo>
                      <a:pt x="12" y="44"/>
                    </a:lnTo>
                    <a:lnTo>
                      <a:pt x="18" y="46"/>
                    </a:lnTo>
                    <a:lnTo>
                      <a:pt x="26" y="46"/>
                    </a:lnTo>
                    <a:lnTo>
                      <a:pt x="26" y="46"/>
                    </a:lnTo>
                    <a:lnTo>
                      <a:pt x="32" y="44"/>
                    </a:lnTo>
                    <a:lnTo>
                      <a:pt x="38" y="40"/>
                    </a:lnTo>
                    <a:lnTo>
                      <a:pt x="42" y="34"/>
                    </a:lnTo>
                    <a:lnTo>
                      <a:pt x="44" y="26"/>
                    </a:lnTo>
                    <a:lnTo>
                      <a:pt x="44" y="2"/>
                    </a:lnTo>
                    <a:lnTo>
                      <a:pt x="44" y="2"/>
                    </a:lnTo>
                    <a:lnTo>
                      <a:pt x="44" y="0"/>
                    </a:lnTo>
                    <a:lnTo>
                      <a:pt x="42" y="0"/>
                    </a:lnTo>
                    <a:lnTo>
                      <a:pt x="42" y="0"/>
                    </a:lnTo>
                    <a:close/>
                    <a:moveTo>
                      <a:pt x="40" y="26"/>
                    </a:moveTo>
                    <a:lnTo>
                      <a:pt x="40" y="26"/>
                    </a:lnTo>
                    <a:lnTo>
                      <a:pt x="38" y="32"/>
                    </a:lnTo>
                    <a:lnTo>
                      <a:pt x="36" y="36"/>
                    </a:lnTo>
                    <a:lnTo>
                      <a:pt x="30" y="40"/>
                    </a:lnTo>
                    <a:lnTo>
                      <a:pt x="26" y="40"/>
                    </a:lnTo>
                    <a:lnTo>
                      <a:pt x="18" y="40"/>
                    </a:lnTo>
                    <a:lnTo>
                      <a:pt x="18" y="40"/>
                    </a:lnTo>
                    <a:lnTo>
                      <a:pt x="14" y="40"/>
                    </a:lnTo>
                    <a:lnTo>
                      <a:pt x="8" y="36"/>
                    </a:lnTo>
                    <a:lnTo>
                      <a:pt x="6" y="32"/>
                    </a:lnTo>
                    <a:lnTo>
                      <a:pt x="4" y="26"/>
                    </a:lnTo>
                    <a:lnTo>
                      <a:pt x="4" y="4"/>
                    </a:lnTo>
                    <a:lnTo>
                      <a:pt x="40" y="4"/>
                    </a:lnTo>
                    <a:lnTo>
                      <a:pt x="4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9" name="Freeform 1634">
                <a:extLst>
                  <a:ext uri="{FF2B5EF4-FFF2-40B4-BE49-F238E27FC236}">
                    <a16:creationId xmlns:a16="http://schemas.microsoft.com/office/drawing/2014/main" id="{ED3D8583-859A-4A7F-AA0C-2C0FB7D6BB1B}"/>
                  </a:ext>
                </a:extLst>
              </p:cNvPr>
              <p:cNvSpPr>
                <a:spLocks/>
              </p:cNvSpPr>
              <p:nvPr/>
            </p:nvSpPr>
            <p:spPr bwMode="auto">
              <a:xfrm>
                <a:off x="720725" y="5005388"/>
                <a:ext cx="34925" cy="44450"/>
              </a:xfrm>
              <a:custGeom>
                <a:avLst/>
                <a:gdLst>
                  <a:gd name="T0" fmla="*/ 6 w 22"/>
                  <a:gd name="T1" fmla="*/ 0 h 28"/>
                  <a:gd name="T2" fmla="*/ 6 w 22"/>
                  <a:gd name="T3" fmla="*/ 0 h 28"/>
                  <a:gd name="T4" fmla="*/ 4 w 22"/>
                  <a:gd name="T5" fmla="*/ 0 h 28"/>
                  <a:gd name="T6" fmla="*/ 4 w 22"/>
                  <a:gd name="T7" fmla="*/ 0 h 28"/>
                  <a:gd name="T8" fmla="*/ 2 w 22"/>
                  <a:gd name="T9" fmla="*/ 0 h 28"/>
                  <a:gd name="T10" fmla="*/ 2 w 22"/>
                  <a:gd name="T11" fmla="*/ 0 h 28"/>
                  <a:gd name="T12" fmla="*/ 2 w 22"/>
                  <a:gd name="T13" fmla="*/ 0 h 28"/>
                  <a:gd name="T14" fmla="*/ 0 w 22"/>
                  <a:gd name="T15" fmla="*/ 2 h 28"/>
                  <a:gd name="T16" fmla="*/ 2 w 22"/>
                  <a:gd name="T17" fmla="*/ 4 h 28"/>
                  <a:gd name="T18" fmla="*/ 2 w 22"/>
                  <a:gd name="T19" fmla="*/ 4 h 28"/>
                  <a:gd name="T20" fmla="*/ 2 w 22"/>
                  <a:gd name="T21" fmla="*/ 4 h 28"/>
                  <a:gd name="T22" fmla="*/ 2 w 22"/>
                  <a:gd name="T23" fmla="*/ 4 h 28"/>
                  <a:gd name="T24" fmla="*/ 12 w 22"/>
                  <a:gd name="T25" fmla="*/ 16 h 28"/>
                  <a:gd name="T26" fmla="*/ 16 w 22"/>
                  <a:gd name="T27" fmla="*/ 20 h 28"/>
                  <a:gd name="T28" fmla="*/ 16 w 22"/>
                  <a:gd name="T29" fmla="*/ 26 h 28"/>
                  <a:gd name="T30" fmla="*/ 16 w 22"/>
                  <a:gd name="T31" fmla="*/ 26 h 28"/>
                  <a:gd name="T32" fmla="*/ 18 w 22"/>
                  <a:gd name="T33" fmla="*/ 26 h 28"/>
                  <a:gd name="T34" fmla="*/ 18 w 22"/>
                  <a:gd name="T35" fmla="*/ 28 h 28"/>
                  <a:gd name="T36" fmla="*/ 18 w 22"/>
                  <a:gd name="T37" fmla="*/ 28 h 28"/>
                  <a:gd name="T38" fmla="*/ 20 w 22"/>
                  <a:gd name="T39" fmla="*/ 26 h 28"/>
                  <a:gd name="T40" fmla="*/ 22 w 22"/>
                  <a:gd name="T41" fmla="*/ 26 h 28"/>
                  <a:gd name="T42" fmla="*/ 22 w 22"/>
                  <a:gd name="T43" fmla="*/ 26 h 28"/>
                  <a:gd name="T44" fmla="*/ 20 w 22"/>
                  <a:gd name="T45" fmla="*/ 20 h 28"/>
                  <a:gd name="T46" fmla="*/ 16 w 22"/>
                  <a:gd name="T47" fmla="*/ 12 h 28"/>
                  <a:gd name="T48" fmla="*/ 10 w 22"/>
                  <a:gd name="T49" fmla="*/ 6 h 28"/>
                  <a:gd name="T50" fmla="*/ 6 w 22"/>
                  <a:gd name="T51" fmla="*/ 0 h 28"/>
                  <a:gd name="T52" fmla="*/ 6 w 22"/>
                  <a:gd name="T53"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 h="28">
                    <a:moveTo>
                      <a:pt x="6" y="0"/>
                    </a:moveTo>
                    <a:lnTo>
                      <a:pt x="6" y="0"/>
                    </a:lnTo>
                    <a:lnTo>
                      <a:pt x="4" y="0"/>
                    </a:lnTo>
                    <a:lnTo>
                      <a:pt x="4" y="0"/>
                    </a:lnTo>
                    <a:lnTo>
                      <a:pt x="2" y="0"/>
                    </a:lnTo>
                    <a:lnTo>
                      <a:pt x="2" y="0"/>
                    </a:lnTo>
                    <a:lnTo>
                      <a:pt x="2" y="0"/>
                    </a:lnTo>
                    <a:lnTo>
                      <a:pt x="0" y="2"/>
                    </a:lnTo>
                    <a:lnTo>
                      <a:pt x="2" y="4"/>
                    </a:lnTo>
                    <a:lnTo>
                      <a:pt x="2" y="4"/>
                    </a:lnTo>
                    <a:lnTo>
                      <a:pt x="2" y="4"/>
                    </a:lnTo>
                    <a:lnTo>
                      <a:pt x="2" y="4"/>
                    </a:lnTo>
                    <a:lnTo>
                      <a:pt x="12" y="16"/>
                    </a:lnTo>
                    <a:lnTo>
                      <a:pt x="16" y="20"/>
                    </a:lnTo>
                    <a:lnTo>
                      <a:pt x="16" y="26"/>
                    </a:lnTo>
                    <a:lnTo>
                      <a:pt x="16" y="26"/>
                    </a:lnTo>
                    <a:lnTo>
                      <a:pt x="18" y="26"/>
                    </a:lnTo>
                    <a:lnTo>
                      <a:pt x="18" y="28"/>
                    </a:lnTo>
                    <a:lnTo>
                      <a:pt x="18" y="28"/>
                    </a:lnTo>
                    <a:lnTo>
                      <a:pt x="20" y="26"/>
                    </a:lnTo>
                    <a:lnTo>
                      <a:pt x="22" y="26"/>
                    </a:lnTo>
                    <a:lnTo>
                      <a:pt x="22" y="26"/>
                    </a:lnTo>
                    <a:lnTo>
                      <a:pt x="20" y="20"/>
                    </a:lnTo>
                    <a:lnTo>
                      <a:pt x="16" y="12"/>
                    </a:lnTo>
                    <a:lnTo>
                      <a:pt x="10" y="6"/>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0" name="Freeform 1635">
                <a:extLst>
                  <a:ext uri="{FF2B5EF4-FFF2-40B4-BE49-F238E27FC236}">
                    <a16:creationId xmlns:a16="http://schemas.microsoft.com/office/drawing/2014/main" id="{A96AD0F7-FE82-4131-ADC4-72ECC4CC20A1}"/>
                  </a:ext>
                </a:extLst>
              </p:cNvPr>
              <p:cNvSpPr>
                <a:spLocks/>
              </p:cNvSpPr>
              <p:nvPr/>
            </p:nvSpPr>
            <p:spPr bwMode="auto">
              <a:xfrm>
                <a:off x="809625" y="5005388"/>
                <a:ext cx="31750" cy="44450"/>
              </a:xfrm>
              <a:custGeom>
                <a:avLst/>
                <a:gdLst>
                  <a:gd name="T0" fmla="*/ 18 w 20"/>
                  <a:gd name="T1" fmla="*/ 0 h 28"/>
                  <a:gd name="T2" fmla="*/ 18 w 20"/>
                  <a:gd name="T3" fmla="*/ 0 h 28"/>
                  <a:gd name="T4" fmla="*/ 18 w 20"/>
                  <a:gd name="T5" fmla="*/ 0 h 28"/>
                  <a:gd name="T6" fmla="*/ 16 w 20"/>
                  <a:gd name="T7" fmla="*/ 0 h 28"/>
                  <a:gd name="T8" fmla="*/ 16 w 20"/>
                  <a:gd name="T9" fmla="*/ 0 h 28"/>
                  <a:gd name="T10" fmla="*/ 16 w 20"/>
                  <a:gd name="T11" fmla="*/ 0 h 28"/>
                  <a:gd name="T12" fmla="*/ 16 w 20"/>
                  <a:gd name="T13" fmla="*/ 0 h 28"/>
                  <a:gd name="T14" fmla="*/ 10 w 20"/>
                  <a:gd name="T15" fmla="*/ 6 h 28"/>
                  <a:gd name="T16" fmla="*/ 4 w 20"/>
                  <a:gd name="T17" fmla="*/ 12 h 28"/>
                  <a:gd name="T18" fmla="*/ 0 w 20"/>
                  <a:gd name="T19" fmla="*/ 18 h 28"/>
                  <a:gd name="T20" fmla="*/ 0 w 20"/>
                  <a:gd name="T21" fmla="*/ 26 h 28"/>
                  <a:gd name="T22" fmla="*/ 0 w 20"/>
                  <a:gd name="T23" fmla="*/ 26 h 28"/>
                  <a:gd name="T24" fmla="*/ 0 w 20"/>
                  <a:gd name="T25" fmla="*/ 26 h 28"/>
                  <a:gd name="T26" fmla="*/ 2 w 20"/>
                  <a:gd name="T27" fmla="*/ 28 h 28"/>
                  <a:gd name="T28" fmla="*/ 2 w 20"/>
                  <a:gd name="T29" fmla="*/ 28 h 28"/>
                  <a:gd name="T30" fmla="*/ 4 w 20"/>
                  <a:gd name="T31" fmla="*/ 26 h 28"/>
                  <a:gd name="T32" fmla="*/ 4 w 20"/>
                  <a:gd name="T33" fmla="*/ 26 h 28"/>
                  <a:gd name="T34" fmla="*/ 4 w 20"/>
                  <a:gd name="T35" fmla="*/ 26 h 28"/>
                  <a:gd name="T36" fmla="*/ 4 w 20"/>
                  <a:gd name="T37" fmla="*/ 20 h 28"/>
                  <a:gd name="T38" fmla="*/ 8 w 20"/>
                  <a:gd name="T39" fmla="*/ 14 h 28"/>
                  <a:gd name="T40" fmla="*/ 18 w 20"/>
                  <a:gd name="T41" fmla="*/ 4 h 28"/>
                  <a:gd name="T42" fmla="*/ 18 w 20"/>
                  <a:gd name="T43" fmla="*/ 4 h 28"/>
                  <a:gd name="T44" fmla="*/ 18 w 20"/>
                  <a:gd name="T45" fmla="*/ 4 h 28"/>
                  <a:gd name="T46" fmla="*/ 18 w 20"/>
                  <a:gd name="T47" fmla="*/ 4 h 28"/>
                  <a:gd name="T48" fmla="*/ 20 w 20"/>
                  <a:gd name="T49" fmla="*/ 2 h 28"/>
                  <a:gd name="T50" fmla="*/ 18 w 20"/>
                  <a:gd name="T51" fmla="*/ 0 h 28"/>
                  <a:gd name="T52" fmla="*/ 18 w 20"/>
                  <a:gd name="T53"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8">
                    <a:moveTo>
                      <a:pt x="18" y="0"/>
                    </a:moveTo>
                    <a:lnTo>
                      <a:pt x="18" y="0"/>
                    </a:lnTo>
                    <a:lnTo>
                      <a:pt x="18" y="0"/>
                    </a:lnTo>
                    <a:lnTo>
                      <a:pt x="16" y="0"/>
                    </a:lnTo>
                    <a:lnTo>
                      <a:pt x="16" y="0"/>
                    </a:lnTo>
                    <a:lnTo>
                      <a:pt x="16" y="0"/>
                    </a:lnTo>
                    <a:lnTo>
                      <a:pt x="16" y="0"/>
                    </a:lnTo>
                    <a:lnTo>
                      <a:pt x="10" y="6"/>
                    </a:lnTo>
                    <a:lnTo>
                      <a:pt x="4" y="12"/>
                    </a:lnTo>
                    <a:lnTo>
                      <a:pt x="0" y="18"/>
                    </a:lnTo>
                    <a:lnTo>
                      <a:pt x="0" y="26"/>
                    </a:lnTo>
                    <a:lnTo>
                      <a:pt x="0" y="26"/>
                    </a:lnTo>
                    <a:lnTo>
                      <a:pt x="0" y="26"/>
                    </a:lnTo>
                    <a:lnTo>
                      <a:pt x="2" y="28"/>
                    </a:lnTo>
                    <a:lnTo>
                      <a:pt x="2" y="28"/>
                    </a:lnTo>
                    <a:lnTo>
                      <a:pt x="4" y="26"/>
                    </a:lnTo>
                    <a:lnTo>
                      <a:pt x="4" y="26"/>
                    </a:lnTo>
                    <a:lnTo>
                      <a:pt x="4" y="26"/>
                    </a:lnTo>
                    <a:lnTo>
                      <a:pt x="4" y="20"/>
                    </a:lnTo>
                    <a:lnTo>
                      <a:pt x="8" y="14"/>
                    </a:lnTo>
                    <a:lnTo>
                      <a:pt x="18" y="4"/>
                    </a:lnTo>
                    <a:lnTo>
                      <a:pt x="18" y="4"/>
                    </a:lnTo>
                    <a:lnTo>
                      <a:pt x="18" y="4"/>
                    </a:lnTo>
                    <a:lnTo>
                      <a:pt x="18" y="4"/>
                    </a:lnTo>
                    <a:lnTo>
                      <a:pt x="20" y="2"/>
                    </a:lnTo>
                    <a:lnTo>
                      <a:pt x="18" y="0"/>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1" name="Freeform 1636">
                <a:extLst>
                  <a:ext uri="{FF2B5EF4-FFF2-40B4-BE49-F238E27FC236}">
                    <a16:creationId xmlns:a16="http://schemas.microsoft.com/office/drawing/2014/main" id="{E4BFD4A5-052A-4AC7-8862-782B173EC904}"/>
                  </a:ext>
                </a:extLst>
              </p:cNvPr>
              <p:cNvSpPr>
                <a:spLocks/>
              </p:cNvSpPr>
              <p:nvPr/>
            </p:nvSpPr>
            <p:spPr bwMode="auto">
              <a:xfrm>
                <a:off x="768350" y="5103813"/>
                <a:ext cx="28575" cy="22225"/>
              </a:xfrm>
              <a:custGeom>
                <a:avLst/>
                <a:gdLst>
                  <a:gd name="T0" fmla="*/ 16 w 18"/>
                  <a:gd name="T1" fmla="*/ 0 h 14"/>
                  <a:gd name="T2" fmla="*/ 16 w 18"/>
                  <a:gd name="T3" fmla="*/ 0 h 14"/>
                  <a:gd name="T4" fmla="*/ 16 w 18"/>
                  <a:gd name="T5" fmla="*/ 2 h 14"/>
                  <a:gd name="T6" fmla="*/ 14 w 18"/>
                  <a:gd name="T7" fmla="*/ 2 h 14"/>
                  <a:gd name="T8" fmla="*/ 14 w 18"/>
                  <a:gd name="T9" fmla="*/ 8 h 14"/>
                  <a:gd name="T10" fmla="*/ 14 w 18"/>
                  <a:gd name="T11" fmla="*/ 8 h 14"/>
                  <a:gd name="T12" fmla="*/ 14 w 18"/>
                  <a:gd name="T13" fmla="*/ 10 h 14"/>
                  <a:gd name="T14" fmla="*/ 4 w 18"/>
                  <a:gd name="T15" fmla="*/ 10 h 14"/>
                  <a:gd name="T16" fmla="*/ 4 w 18"/>
                  <a:gd name="T17" fmla="*/ 10 h 14"/>
                  <a:gd name="T18" fmla="*/ 4 w 18"/>
                  <a:gd name="T19" fmla="*/ 8 h 14"/>
                  <a:gd name="T20" fmla="*/ 4 w 18"/>
                  <a:gd name="T21" fmla="*/ 2 h 14"/>
                  <a:gd name="T22" fmla="*/ 4 w 18"/>
                  <a:gd name="T23" fmla="*/ 2 h 14"/>
                  <a:gd name="T24" fmla="*/ 4 w 18"/>
                  <a:gd name="T25" fmla="*/ 2 h 14"/>
                  <a:gd name="T26" fmla="*/ 2 w 18"/>
                  <a:gd name="T27" fmla="*/ 0 h 14"/>
                  <a:gd name="T28" fmla="*/ 2 w 18"/>
                  <a:gd name="T29" fmla="*/ 0 h 14"/>
                  <a:gd name="T30" fmla="*/ 0 w 18"/>
                  <a:gd name="T31" fmla="*/ 2 h 14"/>
                  <a:gd name="T32" fmla="*/ 0 w 18"/>
                  <a:gd name="T33" fmla="*/ 2 h 14"/>
                  <a:gd name="T34" fmla="*/ 0 w 18"/>
                  <a:gd name="T35" fmla="*/ 8 h 14"/>
                  <a:gd name="T36" fmla="*/ 0 w 18"/>
                  <a:gd name="T37" fmla="*/ 8 h 14"/>
                  <a:gd name="T38" fmla="*/ 0 w 18"/>
                  <a:gd name="T39" fmla="*/ 12 h 14"/>
                  <a:gd name="T40" fmla="*/ 4 w 18"/>
                  <a:gd name="T41" fmla="*/ 14 h 14"/>
                  <a:gd name="T42" fmla="*/ 14 w 18"/>
                  <a:gd name="T43" fmla="*/ 14 h 14"/>
                  <a:gd name="T44" fmla="*/ 14 w 18"/>
                  <a:gd name="T45" fmla="*/ 14 h 14"/>
                  <a:gd name="T46" fmla="*/ 18 w 18"/>
                  <a:gd name="T47" fmla="*/ 12 h 14"/>
                  <a:gd name="T48" fmla="*/ 18 w 18"/>
                  <a:gd name="T49" fmla="*/ 8 h 14"/>
                  <a:gd name="T50" fmla="*/ 18 w 18"/>
                  <a:gd name="T51" fmla="*/ 2 h 14"/>
                  <a:gd name="T52" fmla="*/ 18 w 18"/>
                  <a:gd name="T53" fmla="*/ 2 h 14"/>
                  <a:gd name="T54" fmla="*/ 18 w 18"/>
                  <a:gd name="T55" fmla="*/ 2 h 14"/>
                  <a:gd name="T56" fmla="*/ 16 w 18"/>
                  <a:gd name="T57" fmla="*/ 0 h 14"/>
                  <a:gd name="T58" fmla="*/ 16 w 18"/>
                  <a:gd name="T5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 h="14">
                    <a:moveTo>
                      <a:pt x="16" y="0"/>
                    </a:moveTo>
                    <a:lnTo>
                      <a:pt x="16" y="0"/>
                    </a:lnTo>
                    <a:lnTo>
                      <a:pt x="16" y="2"/>
                    </a:lnTo>
                    <a:lnTo>
                      <a:pt x="14" y="2"/>
                    </a:lnTo>
                    <a:lnTo>
                      <a:pt x="14" y="8"/>
                    </a:lnTo>
                    <a:lnTo>
                      <a:pt x="14" y="8"/>
                    </a:lnTo>
                    <a:lnTo>
                      <a:pt x="14" y="10"/>
                    </a:lnTo>
                    <a:lnTo>
                      <a:pt x="4" y="10"/>
                    </a:lnTo>
                    <a:lnTo>
                      <a:pt x="4" y="10"/>
                    </a:lnTo>
                    <a:lnTo>
                      <a:pt x="4" y="8"/>
                    </a:lnTo>
                    <a:lnTo>
                      <a:pt x="4" y="2"/>
                    </a:lnTo>
                    <a:lnTo>
                      <a:pt x="4" y="2"/>
                    </a:lnTo>
                    <a:lnTo>
                      <a:pt x="4" y="2"/>
                    </a:lnTo>
                    <a:lnTo>
                      <a:pt x="2" y="0"/>
                    </a:lnTo>
                    <a:lnTo>
                      <a:pt x="2" y="0"/>
                    </a:lnTo>
                    <a:lnTo>
                      <a:pt x="0" y="2"/>
                    </a:lnTo>
                    <a:lnTo>
                      <a:pt x="0" y="2"/>
                    </a:lnTo>
                    <a:lnTo>
                      <a:pt x="0" y="8"/>
                    </a:lnTo>
                    <a:lnTo>
                      <a:pt x="0" y="8"/>
                    </a:lnTo>
                    <a:lnTo>
                      <a:pt x="0" y="12"/>
                    </a:lnTo>
                    <a:lnTo>
                      <a:pt x="4" y="14"/>
                    </a:lnTo>
                    <a:lnTo>
                      <a:pt x="14" y="14"/>
                    </a:lnTo>
                    <a:lnTo>
                      <a:pt x="14" y="14"/>
                    </a:lnTo>
                    <a:lnTo>
                      <a:pt x="18" y="12"/>
                    </a:lnTo>
                    <a:lnTo>
                      <a:pt x="18" y="8"/>
                    </a:lnTo>
                    <a:lnTo>
                      <a:pt x="18" y="2"/>
                    </a:lnTo>
                    <a:lnTo>
                      <a:pt x="18" y="2"/>
                    </a:lnTo>
                    <a:lnTo>
                      <a:pt x="18" y="2"/>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2" name="Freeform 1637">
                <a:extLst>
                  <a:ext uri="{FF2B5EF4-FFF2-40B4-BE49-F238E27FC236}">
                    <a16:creationId xmlns:a16="http://schemas.microsoft.com/office/drawing/2014/main" id="{2FB9EA35-D174-4496-A0B5-F13A55FD618A}"/>
                  </a:ext>
                </a:extLst>
              </p:cNvPr>
              <p:cNvSpPr>
                <a:spLocks/>
              </p:cNvSpPr>
              <p:nvPr/>
            </p:nvSpPr>
            <p:spPr bwMode="auto">
              <a:xfrm>
                <a:off x="736600" y="4929188"/>
                <a:ext cx="34925" cy="117475"/>
              </a:xfrm>
              <a:custGeom>
                <a:avLst/>
                <a:gdLst>
                  <a:gd name="T0" fmla="*/ 22 w 22"/>
                  <a:gd name="T1" fmla="*/ 70 h 74"/>
                  <a:gd name="T2" fmla="*/ 4 w 22"/>
                  <a:gd name="T3" fmla="*/ 2 h 74"/>
                  <a:gd name="T4" fmla="*/ 4 w 22"/>
                  <a:gd name="T5" fmla="*/ 2 h 74"/>
                  <a:gd name="T6" fmla="*/ 4 w 22"/>
                  <a:gd name="T7" fmla="*/ 0 h 74"/>
                  <a:gd name="T8" fmla="*/ 2 w 22"/>
                  <a:gd name="T9" fmla="*/ 0 h 74"/>
                  <a:gd name="T10" fmla="*/ 2 w 22"/>
                  <a:gd name="T11" fmla="*/ 0 h 74"/>
                  <a:gd name="T12" fmla="*/ 0 w 22"/>
                  <a:gd name="T13" fmla="*/ 2 h 74"/>
                  <a:gd name="T14" fmla="*/ 0 w 22"/>
                  <a:gd name="T15" fmla="*/ 2 h 74"/>
                  <a:gd name="T16" fmla="*/ 18 w 22"/>
                  <a:gd name="T17" fmla="*/ 72 h 74"/>
                  <a:gd name="T18" fmla="*/ 18 w 22"/>
                  <a:gd name="T19" fmla="*/ 72 h 74"/>
                  <a:gd name="T20" fmla="*/ 20 w 22"/>
                  <a:gd name="T21" fmla="*/ 74 h 74"/>
                  <a:gd name="T22" fmla="*/ 20 w 22"/>
                  <a:gd name="T23" fmla="*/ 74 h 74"/>
                  <a:gd name="T24" fmla="*/ 20 w 22"/>
                  <a:gd name="T25" fmla="*/ 74 h 74"/>
                  <a:gd name="T26" fmla="*/ 20 w 22"/>
                  <a:gd name="T27" fmla="*/ 74 h 74"/>
                  <a:gd name="T28" fmla="*/ 22 w 22"/>
                  <a:gd name="T29" fmla="*/ 72 h 74"/>
                  <a:gd name="T30" fmla="*/ 22 w 22"/>
                  <a:gd name="T31" fmla="*/ 70 h 74"/>
                  <a:gd name="T32" fmla="*/ 22 w 22"/>
                  <a:gd name="T33" fmla="*/ 7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74">
                    <a:moveTo>
                      <a:pt x="22" y="70"/>
                    </a:moveTo>
                    <a:lnTo>
                      <a:pt x="4" y="2"/>
                    </a:lnTo>
                    <a:lnTo>
                      <a:pt x="4" y="2"/>
                    </a:lnTo>
                    <a:lnTo>
                      <a:pt x="4" y="0"/>
                    </a:lnTo>
                    <a:lnTo>
                      <a:pt x="2" y="0"/>
                    </a:lnTo>
                    <a:lnTo>
                      <a:pt x="2" y="0"/>
                    </a:lnTo>
                    <a:lnTo>
                      <a:pt x="0" y="2"/>
                    </a:lnTo>
                    <a:lnTo>
                      <a:pt x="0" y="2"/>
                    </a:lnTo>
                    <a:lnTo>
                      <a:pt x="18" y="72"/>
                    </a:lnTo>
                    <a:lnTo>
                      <a:pt x="18" y="72"/>
                    </a:lnTo>
                    <a:lnTo>
                      <a:pt x="20" y="74"/>
                    </a:lnTo>
                    <a:lnTo>
                      <a:pt x="20" y="74"/>
                    </a:lnTo>
                    <a:lnTo>
                      <a:pt x="20" y="74"/>
                    </a:lnTo>
                    <a:lnTo>
                      <a:pt x="20" y="74"/>
                    </a:lnTo>
                    <a:lnTo>
                      <a:pt x="22" y="72"/>
                    </a:lnTo>
                    <a:lnTo>
                      <a:pt x="22" y="70"/>
                    </a:lnTo>
                    <a:lnTo>
                      <a:pt x="22"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3" name="Freeform 1638">
                <a:extLst>
                  <a:ext uri="{FF2B5EF4-FFF2-40B4-BE49-F238E27FC236}">
                    <a16:creationId xmlns:a16="http://schemas.microsoft.com/office/drawing/2014/main" id="{B8E6BA5D-9993-4E7C-B6E4-0C340E26E4EB}"/>
                  </a:ext>
                </a:extLst>
              </p:cNvPr>
              <p:cNvSpPr>
                <a:spLocks/>
              </p:cNvSpPr>
              <p:nvPr/>
            </p:nvSpPr>
            <p:spPr bwMode="auto">
              <a:xfrm>
                <a:off x="790575" y="4929188"/>
                <a:ext cx="34925" cy="117475"/>
              </a:xfrm>
              <a:custGeom>
                <a:avLst/>
                <a:gdLst>
                  <a:gd name="T0" fmla="*/ 20 w 22"/>
                  <a:gd name="T1" fmla="*/ 0 h 74"/>
                  <a:gd name="T2" fmla="*/ 20 w 22"/>
                  <a:gd name="T3" fmla="*/ 0 h 74"/>
                  <a:gd name="T4" fmla="*/ 18 w 22"/>
                  <a:gd name="T5" fmla="*/ 0 h 74"/>
                  <a:gd name="T6" fmla="*/ 18 w 22"/>
                  <a:gd name="T7" fmla="*/ 2 h 74"/>
                  <a:gd name="T8" fmla="*/ 0 w 22"/>
                  <a:gd name="T9" fmla="*/ 70 h 74"/>
                  <a:gd name="T10" fmla="*/ 0 w 22"/>
                  <a:gd name="T11" fmla="*/ 70 h 74"/>
                  <a:gd name="T12" fmla="*/ 0 w 22"/>
                  <a:gd name="T13" fmla="*/ 72 h 74"/>
                  <a:gd name="T14" fmla="*/ 2 w 22"/>
                  <a:gd name="T15" fmla="*/ 74 h 74"/>
                  <a:gd name="T16" fmla="*/ 2 w 22"/>
                  <a:gd name="T17" fmla="*/ 74 h 74"/>
                  <a:gd name="T18" fmla="*/ 2 w 22"/>
                  <a:gd name="T19" fmla="*/ 74 h 74"/>
                  <a:gd name="T20" fmla="*/ 2 w 22"/>
                  <a:gd name="T21" fmla="*/ 74 h 74"/>
                  <a:gd name="T22" fmla="*/ 4 w 22"/>
                  <a:gd name="T23" fmla="*/ 72 h 74"/>
                  <a:gd name="T24" fmla="*/ 22 w 22"/>
                  <a:gd name="T25" fmla="*/ 2 h 74"/>
                  <a:gd name="T26" fmla="*/ 22 w 22"/>
                  <a:gd name="T27" fmla="*/ 2 h 74"/>
                  <a:gd name="T28" fmla="*/ 22 w 22"/>
                  <a:gd name="T29" fmla="*/ 2 h 74"/>
                  <a:gd name="T30" fmla="*/ 20 w 22"/>
                  <a:gd name="T31" fmla="*/ 0 h 74"/>
                  <a:gd name="T32" fmla="*/ 20 w 22"/>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74">
                    <a:moveTo>
                      <a:pt x="20" y="0"/>
                    </a:moveTo>
                    <a:lnTo>
                      <a:pt x="20" y="0"/>
                    </a:lnTo>
                    <a:lnTo>
                      <a:pt x="18" y="0"/>
                    </a:lnTo>
                    <a:lnTo>
                      <a:pt x="18" y="2"/>
                    </a:lnTo>
                    <a:lnTo>
                      <a:pt x="0" y="70"/>
                    </a:lnTo>
                    <a:lnTo>
                      <a:pt x="0" y="70"/>
                    </a:lnTo>
                    <a:lnTo>
                      <a:pt x="0" y="72"/>
                    </a:lnTo>
                    <a:lnTo>
                      <a:pt x="2" y="74"/>
                    </a:lnTo>
                    <a:lnTo>
                      <a:pt x="2" y="74"/>
                    </a:lnTo>
                    <a:lnTo>
                      <a:pt x="2" y="74"/>
                    </a:lnTo>
                    <a:lnTo>
                      <a:pt x="2" y="74"/>
                    </a:lnTo>
                    <a:lnTo>
                      <a:pt x="4" y="72"/>
                    </a:lnTo>
                    <a:lnTo>
                      <a:pt x="22" y="2"/>
                    </a:lnTo>
                    <a:lnTo>
                      <a:pt x="22" y="2"/>
                    </a:lnTo>
                    <a:lnTo>
                      <a:pt x="22" y="2"/>
                    </a:lnTo>
                    <a:lnTo>
                      <a:pt x="20" y="0"/>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4" name="Freeform 1639">
                <a:extLst>
                  <a:ext uri="{FF2B5EF4-FFF2-40B4-BE49-F238E27FC236}">
                    <a16:creationId xmlns:a16="http://schemas.microsoft.com/office/drawing/2014/main" id="{EF0A6FD2-907C-423C-9D1B-711937BDB11A}"/>
                  </a:ext>
                </a:extLst>
              </p:cNvPr>
              <p:cNvSpPr>
                <a:spLocks/>
              </p:cNvSpPr>
              <p:nvPr/>
            </p:nvSpPr>
            <p:spPr bwMode="auto">
              <a:xfrm>
                <a:off x="739775" y="4935538"/>
                <a:ext cx="82550" cy="15875"/>
              </a:xfrm>
              <a:custGeom>
                <a:avLst/>
                <a:gdLst>
                  <a:gd name="T0" fmla="*/ 50 w 52"/>
                  <a:gd name="T1" fmla="*/ 0 h 10"/>
                  <a:gd name="T2" fmla="*/ 44 w 52"/>
                  <a:gd name="T3" fmla="*/ 4 h 10"/>
                  <a:gd name="T4" fmla="*/ 42 w 52"/>
                  <a:gd name="T5" fmla="*/ 6 h 10"/>
                  <a:gd name="T6" fmla="*/ 40 w 52"/>
                  <a:gd name="T7" fmla="*/ 4 h 10"/>
                  <a:gd name="T8" fmla="*/ 38 w 52"/>
                  <a:gd name="T9" fmla="*/ 2 h 10"/>
                  <a:gd name="T10" fmla="*/ 34 w 52"/>
                  <a:gd name="T11" fmla="*/ 0 h 10"/>
                  <a:gd name="T12" fmla="*/ 28 w 52"/>
                  <a:gd name="T13" fmla="*/ 4 h 10"/>
                  <a:gd name="T14" fmla="*/ 26 w 52"/>
                  <a:gd name="T15" fmla="*/ 6 h 10"/>
                  <a:gd name="T16" fmla="*/ 24 w 52"/>
                  <a:gd name="T17" fmla="*/ 4 h 10"/>
                  <a:gd name="T18" fmla="*/ 22 w 52"/>
                  <a:gd name="T19" fmla="*/ 2 h 10"/>
                  <a:gd name="T20" fmla="*/ 18 w 52"/>
                  <a:gd name="T21" fmla="*/ 0 h 10"/>
                  <a:gd name="T22" fmla="*/ 12 w 52"/>
                  <a:gd name="T23" fmla="*/ 4 h 10"/>
                  <a:gd name="T24" fmla="*/ 10 w 52"/>
                  <a:gd name="T25" fmla="*/ 6 h 10"/>
                  <a:gd name="T26" fmla="*/ 8 w 52"/>
                  <a:gd name="T27" fmla="*/ 4 h 10"/>
                  <a:gd name="T28" fmla="*/ 6 w 52"/>
                  <a:gd name="T29" fmla="*/ 2 h 10"/>
                  <a:gd name="T30" fmla="*/ 2 w 52"/>
                  <a:gd name="T31" fmla="*/ 0 h 10"/>
                  <a:gd name="T32" fmla="*/ 0 w 52"/>
                  <a:gd name="T33" fmla="*/ 2 h 10"/>
                  <a:gd name="T34" fmla="*/ 0 w 52"/>
                  <a:gd name="T35" fmla="*/ 4 h 10"/>
                  <a:gd name="T36" fmla="*/ 2 w 52"/>
                  <a:gd name="T37" fmla="*/ 4 h 10"/>
                  <a:gd name="T38" fmla="*/ 4 w 52"/>
                  <a:gd name="T39" fmla="*/ 6 h 10"/>
                  <a:gd name="T40" fmla="*/ 10 w 52"/>
                  <a:gd name="T41" fmla="*/ 10 h 10"/>
                  <a:gd name="T42" fmla="*/ 14 w 52"/>
                  <a:gd name="T43" fmla="*/ 10 h 10"/>
                  <a:gd name="T44" fmla="*/ 16 w 52"/>
                  <a:gd name="T45" fmla="*/ 6 h 10"/>
                  <a:gd name="T46" fmla="*/ 18 w 52"/>
                  <a:gd name="T47" fmla="*/ 4 h 10"/>
                  <a:gd name="T48" fmla="*/ 20 w 52"/>
                  <a:gd name="T49" fmla="*/ 6 h 10"/>
                  <a:gd name="T50" fmla="*/ 26 w 52"/>
                  <a:gd name="T51" fmla="*/ 10 h 10"/>
                  <a:gd name="T52" fmla="*/ 30 w 52"/>
                  <a:gd name="T53" fmla="*/ 10 h 10"/>
                  <a:gd name="T54" fmla="*/ 32 w 52"/>
                  <a:gd name="T55" fmla="*/ 6 h 10"/>
                  <a:gd name="T56" fmla="*/ 34 w 52"/>
                  <a:gd name="T57" fmla="*/ 4 h 10"/>
                  <a:gd name="T58" fmla="*/ 36 w 52"/>
                  <a:gd name="T59" fmla="*/ 6 h 10"/>
                  <a:gd name="T60" fmla="*/ 42 w 52"/>
                  <a:gd name="T61" fmla="*/ 10 h 10"/>
                  <a:gd name="T62" fmla="*/ 46 w 52"/>
                  <a:gd name="T63" fmla="*/ 10 h 10"/>
                  <a:gd name="T64" fmla="*/ 48 w 52"/>
                  <a:gd name="T65" fmla="*/ 6 h 10"/>
                  <a:gd name="T66" fmla="*/ 50 w 52"/>
                  <a:gd name="T67" fmla="*/ 4 h 10"/>
                  <a:gd name="T68" fmla="*/ 52 w 52"/>
                  <a:gd name="T69" fmla="*/ 2 h 10"/>
                  <a:gd name="T70" fmla="*/ 52 w 52"/>
                  <a:gd name="T71" fmla="*/ 2 h 10"/>
                  <a:gd name="T72" fmla="*/ 50 w 52"/>
                  <a:gd name="T7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2" h="10">
                    <a:moveTo>
                      <a:pt x="50" y="0"/>
                    </a:moveTo>
                    <a:lnTo>
                      <a:pt x="50" y="0"/>
                    </a:lnTo>
                    <a:lnTo>
                      <a:pt x="46" y="2"/>
                    </a:lnTo>
                    <a:lnTo>
                      <a:pt x="44" y="4"/>
                    </a:lnTo>
                    <a:lnTo>
                      <a:pt x="44" y="4"/>
                    </a:lnTo>
                    <a:lnTo>
                      <a:pt x="42" y="6"/>
                    </a:lnTo>
                    <a:lnTo>
                      <a:pt x="42" y="6"/>
                    </a:lnTo>
                    <a:lnTo>
                      <a:pt x="40" y="4"/>
                    </a:lnTo>
                    <a:lnTo>
                      <a:pt x="40" y="4"/>
                    </a:lnTo>
                    <a:lnTo>
                      <a:pt x="38" y="2"/>
                    </a:lnTo>
                    <a:lnTo>
                      <a:pt x="34" y="0"/>
                    </a:lnTo>
                    <a:lnTo>
                      <a:pt x="34" y="0"/>
                    </a:lnTo>
                    <a:lnTo>
                      <a:pt x="30" y="2"/>
                    </a:lnTo>
                    <a:lnTo>
                      <a:pt x="28" y="4"/>
                    </a:lnTo>
                    <a:lnTo>
                      <a:pt x="28" y="4"/>
                    </a:lnTo>
                    <a:lnTo>
                      <a:pt x="26" y="6"/>
                    </a:lnTo>
                    <a:lnTo>
                      <a:pt x="26" y="6"/>
                    </a:lnTo>
                    <a:lnTo>
                      <a:pt x="24" y="4"/>
                    </a:lnTo>
                    <a:lnTo>
                      <a:pt x="24" y="4"/>
                    </a:lnTo>
                    <a:lnTo>
                      <a:pt x="22" y="2"/>
                    </a:lnTo>
                    <a:lnTo>
                      <a:pt x="18" y="0"/>
                    </a:lnTo>
                    <a:lnTo>
                      <a:pt x="18" y="0"/>
                    </a:lnTo>
                    <a:lnTo>
                      <a:pt x="14" y="2"/>
                    </a:lnTo>
                    <a:lnTo>
                      <a:pt x="12" y="4"/>
                    </a:lnTo>
                    <a:lnTo>
                      <a:pt x="12" y="4"/>
                    </a:lnTo>
                    <a:lnTo>
                      <a:pt x="10" y="6"/>
                    </a:lnTo>
                    <a:lnTo>
                      <a:pt x="10" y="6"/>
                    </a:lnTo>
                    <a:lnTo>
                      <a:pt x="8" y="4"/>
                    </a:lnTo>
                    <a:lnTo>
                      <a:pt x="8" y="4"/>
                    </a:lnTo>
                    <a:lnTo>
                      <a:pt x="6" y="2"/>
                    </a:lnTo>
                    <a:lnTo>
                      <a:pt x="2" y="0"/>
                    </a:lnTo>
                    <a:lnTo>
                      <a:pt x="2" y="0"/>
                    </a:lnTo>
                    <a:lnTo>
                      <a:pt x="0" y="2"/>
                    </a:lnTo>
                    <a:lnTo>
                      <a:pt x="0" y="2"/>
                    </a:lnTo>
                    <a:lnTo>
                      <a:pt x="0" y="2"/>
                    </a:lnTo>
                    <a:lnTo>
                      <a:pt x="0" y="4"/>
                    </a:lnTo>
                    <a:lnTo>
                      <a:pt x="2" y="4"/>
                    </a:lnTo>
                    <a:lnTo>
                      <a:pt x="2" y="4"/>
                    </a:lnTo>
                    <a:lnTo>
                      <a:pt x="4" y="6"/>
                    </a:lnTo>
                    <a:lnTo>
                      <a:pt x="4" y="6"/>
                    </a:lnTo>
                    <a:lnTo>
                      <a:pt x="6" y="10"/>
                    </a:lnTo>
                    <a:lnTo>
                      <a:pt x="10" y="10"/>
                    </a:lnTo>
                    <a:lnTo>
                      <a:pt x="10" y="10"/>
                    </a:lnTo>
                    <a:lnTo>
                      <a:pt x="14" y="10"/>
                    </a:lnTo>
                    <a:lnTo>
                      <a:pt x="16" y="6"/>
                    </a:lnTo>
                    <a:lnTo>
                      <a:pt x="16" y="6"/>
                    </a:lnTo>
                    <a:lnTo>
                      <a:pt x="18" y="4"/>
                    </a:lnTo>
                    <a:lnTo>
                      <a:pt x="18" y="4"/>
                    </a:lnTo>
                    <a:lnTo>
                      <a:pt x="20" y="6"/>
                    </a:lnTo>
                    <a:lnTo>
                      <a:pt x="20" y="6"/>
                    </a:lnTo>
                    <a:lnTo>
                      <a:pt x="22" y="10"/>
                    </a:lnTo>
                    <a:lnTo>
                      <a:pt x="26" y="10"/>
                    </a:lnTo>
                    <a:lnTo>
                      <a:pt x="26" y="10"/>
                    </a:lnTo>
                    <a:lnTo>
                      <a:pt x="30" y="10"/>
                    </a:lnTo>
                    <a:lnTo>
                      <a:pt x="32" y="6"/>
                    </a:lnTo>
                    <a:lnTo>
                      <a:pt x="32" y="6"/>
                    </a:lnTo>
                    <a:lnTo>
                      <a:pt x="34" y="4"/>
                    </a:lnTo>
                    <a:lnTo>
                      <a:pt x="34" y="4"/>
                    </a:lnTo>
                    <a:lnTo>
                      <a:pt x="36" y="6"/>
                    </a:lnTo>
                    <a:lnTo>
                      <a:pt x="36" y="6"/>
                    </a:lnTo>
                    <a:lnTo>
                      <a:pt x="38" y="10"/>
                    </a:lnTo>
                    <a:lnTo>
                      <a:pt x="42" y="10"/>
                    </a:lnTo>
                    <a:lnTo>
                      <a:pt x="42" y="10"/>
                    </a:lnTo>
                    <a:lnTo>
                      <a:pt x="46" y="10"/>
                    </a:lnTo>
                    <a:lnTo>
                      <a:pt x="48" y="6"/>
                    </a:lnTo>
                    <a:lnTo>
                      <a:pt x="48" y="6"/>
                    </a:lnTo>
                    <a:lnTo>
                      <a:pt x="50" y="4"/>
                    </a:lnTo>
                    <a:lnTo>
                      <a:pt x="50" y="4"/>
                    </a:lnTo>
                    <a:lnTo>
                      <a:pt x="52" y="4"/>
                    </a:lnTo>
                    <a:lnTo>
                      <a:pt x="52" y="2"/>
                    </a:lnTo>
                    <a:lnTo>
                      <a:pt x="52" y="2"/>
                    </a:lnTo>
                    <a:lnTo>
                      <a:pt x="52" y="2"/>
                    </a:lnTo>
                    <a:lnTo>
                      <a:pt x="50" y="0"/>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5" name="Freeform 1640">
                <a:extLst>
                  <a:ext uri="{FF2B5EF4-FFF2-40B4-BE49-F238E27FC236}">
                    <a16:creationId xmlns:a16="http://schemas.microsoft.com/office/drawing/2014/main" id="{874FC874-6A83-4D64-8A19-BAAC91A2D86B}"/>
                  </a:ext>
                </a:extLst>
              </p:cNvPr>
              <p:cNvSpPr>
                <a:spLocks/>
              </p:cNvSpPr>
              <p:nvPr/>
            </p:nvSpPr>
            <p:spPr bwMode="auto">
              <a:xfrm>
                <a:off x="825500" y="4852988"/>
                <a:ext cx="44450" cy="76200"/>
              </a:xfrm>
              <a:custGeom>
                <a:avLst/>
                <a:gdLst>
                  <a:gd name="T0" fmla="*/ 2 w 28"/>
                  <a:gd name="T1" fmla="*/ 0 h 48"/>
                  <a:gd name="T2" fmla="*/ 2 w 28"/>
                  <a:gd name="T3" fmla="*/ 0 h 48"/>
                  <a:gd name="T4" fmla="*/ 2 w 28"/>
                  <a:gd name="T5" fmla="*/ 0 h 48"/>
                  <a:gd name="T6" fmla="*/ 0 w 28"/>
                  <a:gd name="T7" fmla="*/ 2 h 48"/>
                  <a:gd name="T8" fmla="*/ 0 w 28"/>
                  <a:gd name="T9" fmla="*/ 2 h 48"/>
                  <a:gd name="T10" fmla="*/ 0 w 28"/>
                  <a:gd name="T11" fmla="*/ 2 h 48"/>
                  <a:gd name="T12" fmla="*/ 0 w 28"/>
                  <a:gd name="T13" fmla="*/ 4 h 48"/>
                  <a:gd name="T14" fmla="*/ 0 w 28"/>
                  <a:gd name="T15" fmla="*/ 4 h 48"/>
                  <a:gd name="T16" fmla="*/ 10 w 28"/>
                  <a:gd name="T17" fmla="*/ 12 h 48"/>
                  <a:gd name="T18" fmla="*/ 16 w 28"/>
                  <a:gd name="T19" fmla="*/ 22 h 48"/>
                  <a:gd name="T20" fmla="*/ 22 w 28"/>
                  <a:gd name="T21" fmla="*/ 34 h 48"/>
                  <a:gd name="T22" fmla="*/ 22 w 28"/>
                  <a:gd name="T23" fmla="*/ 46 h 48"/>
                  <a:gd name="T24" fmla="*/ 22 w 28"/>
                  <a:gd name="T25" fmla="*/ 46 h 48"/>
                  <a:gd name="T26" fmla="*/ 24 w 28"/>
                  <a:gd name="T27" fmla="*/ 48 h 48"/>
                  <a:gd name="T28" fmla="*/ 24 w 28"/>
                  <a:gd name="T29" fmla="*/ 48 h 48"/>
                  <a:gd name="T30" fmla="*/ 24 w 28"/>
                  <a:gd name="T31" fmla="*/ 48 h 48"/>
                  <a:gd name="T32" fmla="*/ 26 w 28"/>
                  <a:gd name="T33" fmla="*/ 48 h 48"/>
                  <a:gd name="T34" fmla="*/ 28 w 28"/>
                  <a:gd name="T35" fmla="*/ 46 h 48"/>
                  <a:gd name="T36" fmla="*/ 28 w 28"/>
                  <a:gd name="T37" fmla="*/ 46 h 48"/>
                  <a:gd name="T38" fmla="*/ 26 w 28"/>
                  <a:gd name="T39" fmla="*/ 32 h 48"/>
                  <a:gd name="T40" fmla="*/ 20 w 28"/>
                  <a:gd name="T41" fmla="*/ 20 h 48"/>
                  <a:gd name="T42" fmla="*/ 12 w 28"/>
                  <a:gd name="T43" fmla="*/ 10 h 48"/>
                  <a:gd name="T44" fmla="*/ 2 w 28"/>
                  <a:gd name="T45" fmla="*/ 0 h 48"/>
                  <a:gd name="T46" fmla="*/ 2 w 28"/>
                  <a:gd name="T4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48">
                    <a:moveTo>
                      <a:pt x="2" y="0"/>
                    </a:moveTo>
                    <a:lnTo>
                      <a:pt x="2" y="0"/>
                    </a:lnTo>
                    <a:lnTo>
                      <a:pt x="2" y="0"/>
                    </a:lnTo>
                    <a:lnTo>
                      <a:pt x="0" y="2"/>
                    </a:lnTo>
                    <a:lnTo>
                      <a:pt x="0" y="2"/>
                    </a:lnTo>
                    <a:lnTo>
                      <a:pt x="0" y="2"/>
                    </a:lnTo>
                    <a:lnTo>
                      <a:pt x="0" y="4"/>
                    </a:lnTo>
                    <a:lnTo>
                      <a:pt x="0" y="4"/>
                    </a:lnTo>
                    <a:lnTo>
                      <a:pt x="10" y="12"/>
                    </a:lnTo>
                    <a:lnTo>
                      <a:pt x="16" y="22"/>
                    </a:lnTo>
                    <a:lnTo>
                      <a:pt x="22" y="34"/>
                    </a:lnTo>
                    <a:lnTo>
                      <a:pt x="22" y="46"/>
                    </a:lnTo>
                    <a:lnTo>
                      <a:pt x="22" y="46"/>
                    </a:lnTo>
                    <a:lnTo>
                      <a:pt x="24" y="48"/>
                    </a:lnTo>
                    <a:lnTo>
                      <a:pt x="24" y="48"/>
                    </a:lnTo>
                    <a:lnTo>
                      <a:pt x="24" y="48"/>
                    </a:lnTo>
                    <a:lnTo>
                      <a:pt x="26" y="48"/>
                    </a:lnTo>
                    <a:lnTo>
                      <a:pt x="28" y="46"/>
                    </a:lnTo>
                    <a:lnTo>
                      <a:pt x="28" y="46"/>
                    </a:lnTo>
                    <a:lnTo>
                      <a:pt x="26" y="32"/>
                    </a:lnTo>
                    <a:lnTo>
                      <a:pt x="20" y="20"/>
                    </a:lnTo>
                    <a:lnTo>
                      <a:pt x="12" y="1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6" name="Freeform 1641">
                <a:extLst>
                  <a:ext uri="{FF2B5EF4-FFF2-40B4-BE49-F238E27FC236}">
                    <a16:creationId xmlns:a16="http://schemas.microsoft.com/office/drawing/2014/main" id="{46684600-3EE5-4612-A723-9EED56AF2ECB}"/>
                  </a:ext>
                </a:extLst>
              </p:cNvPr>
              <p:cNvSpPr>
                <a:spLocks/>
              </p:cNvSpPr>
              <p:nvPr/>
            </p:nvSpPr>
            <p:spPr bwMode="auto">
              <a:xfrm>
                <a:off x="777875" y="4840288"/>
                <a:ext cx="38100" cy="12700"/>
              </a:xfrm>
              <a:custGeom>
                <a:avLst/>
                <a:gdLst>
                  <a:gd name="T0" fmla="*/ 22 w 24"/>
                  <a:gd name="T1" fmla="*/ 4 h 8"/>
                  <a:gd name="T2" fmla="*/ 22 w 24"/>
                  <a:gd name="T3" fmla="*/ 4 h 8"/>
                  <a:gd name="T4" fmla="*/ 12 w 24"/>
                  <a:gd name="T5" fmla="*/ 0 h 8"/>
                  <a:gd name="T6" fmla="*/ 2 w 24"/>
                  <a:gd name="T7" fmla="*/ 0 h 8"/>
                  <a:gd name="T8" fmla="*/ 2 w 24"/>
                  <a:gd name="T9" fmla="*/ 0 h 8"/>
                  <a:gd name="T10" fmla="*/ 0 w 24"/>
                  <a:gd name="T11" fmla="*/ 0 h 8"/>
                  <a:gd name="T12" fmla="*/ 0 w 24"/>
                  <a:gd name="T13" fmla="*/ 2 h 8"/>
                  <a:gd name="T14" fmla="*/ 0 w 24"/>
                  <a:gd name="T15" fmla="*/ 2 h 8"/>
                  <a:gd name="T16" fmla="*/ 0 w 24"/>
                  <a:gd name="T17" fmla="*/ 2 h 8"/>
                  <a:gd name="T18" fmla="*/ 2 w 24"/>
                  <a:gd name="T19" fmla="*/ 4 h 8"/>
                  <a:gd name="T20" fmla="*/ 2 w 24"/>
                  <a:gd name="T21" fmla="*/ 4 h 8"/>
                  <a:gd name="T22" fmla="*/ 12 w 24"/>
                  <a:gd name="T23" fmla="*/ 4 h 8"/>
                  <a:gd name="T24" fmla="*/ 20 w 24"/>
                  <a:gd name="T25" fmla="*/ 8 h 8"/>
                  <a:gd name="T26" fmla="*/ 20 w 24"/>
                  <a:gd name="T27" fmla="*/ 8 h 8"/>
                  <a:gd name="T28" fmla="*/ 22 w 24"/>
                  <a:gd name="T29" fmla="*/ 8 h 8"/>
                  <a:gd name="T30" fmla="*/ 22 w 24"/>
                  <a:gd name="T31" fmla="*/ 8 h 8"/>
                  <a:gd name="T32" fmla="*/ 24 w 24"/>
                  <a:gd name="T33" fmla="*/ 6 h 8"/>
                  <a:gd name="T34" fmla="*/ 24 w 24"/>
                  <a:gd name="T35" fmla="*/ 6 h 8"/>
                  <a:gd name="T36" fmla="*/ 24 w 24"/>
                  <a:gd name="T37" fmla="*/ 4 h 8"/>
                  <a:gd name="T38" fmla="*/ 22 w 24"/>
                  <a:gd name="T39" fmla="*/ 4 h 8"/>
                  <a:gd name="T40" fmla="*/ 22 w 24"/>
                  <a:gd name="T4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8">
                    <a:moveTo>
                      <a:pt x="22" y="4"/>
                    </a:moveTo>
                    <a:lnTo>
                      <a:pt x="22" y="4"/>
                    </a:lnTo>
                    <a:lnTo>
                      <a:pt x="12" y="0"/>
                    </a:lnTo>
                    <a:lnTo>
                      <a:pt x="2" y="0"/>
                    </a:lnTo>
                    <a:lnTo>
                      <a:pt x="2" y="0"/>
                    </a:lnTo>
                    <a:lnTo>
                      <a:pt x="0" y="0"/>
                    </a:lnTo>
                    <a:lnTo>
                      <a:pt x="0" y="2"/>
                    </a:lnTo>
                    <a:lnTo>
                      <a:pt x="0" y="2"/>
                    </a:lnTo>
                    <a:lnTo>
                      <a:pt x="0" y="2"/>
                    </a:lnTo>
                    <a:lnTo>
                      <a:pt x="2" y="4"/>
                    </a:lnTo>
                    <a:lnTo>
                      <a:pt x="2" y="4"/>
                    </a:lnTo>
                    <a:lnTo>
                      <a:pt x="12" y="4"/>
                    </a:lnTo>
                    <a:lnTo>
                      <a:pt x="20" y="8"/>
                    </a:lnTo>
                    <a:lnTo>
                      <a:pt x="20" y="8"/>
                    </a:lnTo>
                    <a:lnTo>
                      <a:pt x="22" y="8"/>
                    </a:lnTo>
                    <a:lnTo>
                      <a:pt x="22" y="8"/>
                    </a:lnTo>
                    <a:lnTo>
                      <a:pt x="24" y="6"/>
                    </a:lnTo>
                    <a:lnTo>
                      <a:pt x="24" y="6"/>
                    </a:lnTo>
                    <a:lnTo>
                      <a:pt x="24" y="4"/>
                    </a:lnTo>
                    <a:lnTo>
                      <a:pt x="22" y="4"/>
                    </a:lnTo>
                    <a:lnTo>
                      <a:pt x="2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7" name="Freeform 1642">
                <a:extLst>
                  <a:ext uri="{FF2B5EF4-FFF2-40B4-BE49-F238E27FC236}">
                    <a16:creationId xmlns:a16="http://schemas.microsoft.com/office/drawing/2014/main" id="{3C9F4557-D709-4FB0-8107-5BCC410B3927}"/>
                  </a:ext>
                </a:extLst>
              </p:cNvPr>
              <p:cNvSpPr>
                <a:spLocks/>
              </p:cNvSpPr>
              <p:nvPr/>
            </p:nvSpPr>
            <p:spPr bwMode="auto">
              <a:xfrm>
                <a:off x="746125" y="5059363"/>
                <a:ext cx="47625" cy="9525"/>
              </a:xfrm>
              <a:custGeom>
                <a:avLst/>
                <a:gdLst>
                  <a:gd name="T0" fmla="*/ 28 w 30"/>
                  <a:gd name="T1" fmla="*/ 0 h 6"/>
                  <a:gd name="T2" fmla="*/ 2 w 30"/>
                  <a:gd name="T3" fmla="*/ 0 h 6"/>
                  <a:gd name="T4" fmla="*/ 2 w 30"/>
                  <a:gd name="T5" fmla="*/ 0 h 6"/>
                  <a:gd name="T6" fmla="*/ 0 w 30"/>
                  <a:gd name="T7" fmla="*/ 2 h 6"/>
                  <a:gd name="T8" fmla="*/ 0 w 30"/>
                  <a:gd name="T9" fmla="*/ 2 h 6"/>
                  <a:gd name="T10" fmla="*/ 0 w 30"/>
                  <a:gd name="T11" fmla="*/ 2 h 6"/>
                  <a:gd name="T12" fmla="*/ 0 w 30"/>
                  <a:gd name="T13" fmla="*/ 4 h 6"/>
                  <a:gd name="T14" fmla="*/ 2 w 30"/>
                  <a:gd name="T15" fmla="*/ 6 h 6"/>
                  <a:gd name="T16" fmla="*/ 28 w 30"/>
                  <a:gd name="T17" fmla="*/ 6 h 6"/>
                  <a:gd name="T18" fmla="*/ 28 w 30"/>
                  <a:gd name="T19" fmla="*/ 6 h 6"/>
                  <a:gd name="T20" fmla="*/ 30 w 30"/>
                  <a:gd name="T21" fmla="*/ 4 h 6"/>
                  <a:gd name="T22" fmla="*/ 30 w 30"/>
                  <a:gd name="T23" fmla="*/ 2 h 6"/>
                  <a:gd name="T24" fmla="*/ 30 w 30"/>
                  <a:gd name="T25" fmla="*/ 2 h 6"/>
                  <a:gd name="T26" fmla="*/ 30 w 30"/>
                  <a:gd name="T27" fmla="*/ 2 h 6"/>
                  <a:gd name="T28" fmla="*/ 28 w 30"/>
                  <a:gd name="T29" fmla="*/ 0 h 6"/>
                  <a:gd name="T30" fmla="*/ 28 w 30"/>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6">
                    <a:moveTo>
                      <a:pt x="28" y="0"/>
                    </a:moveTo>
                    <a:lnTo>
                      <a:pt x="2" y="0"/>
                    </a:lnTo>
                    <a:lnTo>
                      <a:pt x="2" y="0"/>
                    </a:lnTo>
                    <a:lnTo>
                      <a:pt x="0" y="2"/>
                    </a:lnTo>
                    <a:lnTo>
                      <a:pt x="0" y="2"/>
                    </a:lnTo>
                    <a:lnTo>
                      <a:pt x="0" y="2"/>
                    </a:lnTo>
                    <a:lnTo>
                      <a:pt x="0" y="4"/>
                    </a:lnTo>
                    <a:lnTo>
                      <a:pt x="2" y="6"/>
                    </a:lnTo>
                    <a:lnTo>
                      <a:pt x="28" y="6"/>
                    </a:lnTo>
                    <a:lnTo>
                      <a:pt x="28" y="6"/>
                    </a:lnTo>
                    <a:lnTo>
                      <a:pt x="30" y="4"/>
                    </a:lnTo>
                    <a:lnTo>
                      <a:pt x="30" y="2"/>
                    </a:lnTo>
                    <a:lnTo>
                      <a:pt x="30" y="2"/>
                    </a:lnTo>
                    <a:lnTo>
                      <a:pt x="30" y="2"/>
                    </a:lnTo>
                    <a:lnTo>
                      <a:pt x="28" y="0"/>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8" name="Freeform 1643">
                <a:extLst>
                  <a:ext uri="{FF2B5EF4-FFF2-40B4-BE49-F238E27FC236}">
                    <a16:creationId xmlns:a16="http://schemas.microsoft.com/office/drawing/2014/main" id="{DA641662-7663-4586-800E-EBBABC16BE61}"/>
                  </a:ext>
                </a:extLst>
              </p:cNvPr>
              <p:cNvSpPr>
                <a:spLocks/>
              </p:cNvSpPr>
              <p:nvPr/>
            </p:nvSpPr>
            <p:spPr bwMode="auto">
              <a:xfrm>
                <a:off x="746125" y="5078413"/>
                <a:ext cx="47625" cy="6350"/>
              </a:xfrm>
              <a:custGeom>
                <a:avLst/>
                <a:gdLst>
                  <a:gd name="T0" fmla="*/ 28 w 30"/>
                  <a:gd name="T1" fmla="*/ 0 h 4"/>
                  <a:gd name="T2" fmla="*/ 2 w 30"/>
                  <a:gd name="T3" fmla="*/ 0 h 4"/>
                  <a:gd name="T4" fmla="*/ 2 w 30"/>
                  <a:gd name="T5" fmla="*/ 0 h 4"/>
                  <a:gd name="T6" fmla="*/ 0 w 30"/>
                  <a:gd name="T7" fmla="*/ 0 h 4"/>
                  <a:gd name="T8" fmla="*/ 0 w 30"/>
                  <a:gd name="T9" fmla="*/ 2 h 4"/>
                  <a:gd name="T10" fmla="*/ 0 w 30"/>
                  <a:gd name="T11" fmla="*/ 2 h 4"/>
                  <a:gd name="T12" fmla="*/ 0 w 30"/>
                  <a:gd name="T13" fmla="*/ 4 h 4"/>
                  <a:gd name="T14" fmla="*/ 2 w 30"/>
                  <a:gd name="T15" fmla="*/ 4 h 4"/>
                  <a:gd name="T16" fmla="*/ 28 w 30"/>
                  <a:gd name="T17" fmla="*/ 4 h 4"/>
                  <a:gd name="T18" fmla="*/ 28 w 30"/>
                  <a:gd name="T19" fmla="*/ 4 h 4"/>
                  <a:gd name="T20" fmla="*/ 30 w 30"/>
                  <a:gd name="T21" fmla="*/ 4 h 4"/>
                  <a:gd name="T22" fmla="*/ 30 w 30"/>
                  <a:gd name="T23" fmla="*/ 2 h 4"/>
                  <a:gd name="T24" fmla="*/ 30 w 30"/>
                  <a:gd name="T25" fmla="*/ 2 h 4"/>
                  <a:gd name="T26" fmla="*/ 30 w 30"/>
                  <a:gd name="T27" fmla="*/ 0 h 4"/>
                  <a:gd name="T28" fmla="*/ 28 w 30"/>
                  <a:gd name="T29" fmla="*/ 0 h 4"/>
                  <a:gd name="T30" fmla="*/ 28 w 3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4">
                    <a:moveTo>
                      <a:pt x="28" y="0"/>
                    </a:moveTo>
                    <a:lnTo>
                      <a:pt x="2" y="0"/>
                    </a:lnTo>
                    <a:lnTo>
                      <a:pt x="2" y="0"/>
                    </a:lnTo>
                    <a:lnTo>
                      <a:pt x="0" y="0"/>
                    </a:lnTo>
                    <a:lnTo>
                      <a:pt x="0" y="2"/>
                    </a:lnTo>
                    <a:lnTo>
                      <a:pt x="0" y="2"/>
                    </a:lnTo>
                    <a:lnTo>
                      <a:pt x="0" y="4"/>
                    </a:lnTo>
                    <a:lnTo>
                      <a:pt x="2" y="4"/>
                    </a:lnTo>
                    <a:lnTo>
                      <a:pt x="28" y="4"/>
                    </a:lnTo>
                    <a:lnTo>
                      <a:pt x="28" y="4"/>
                    </a:lnTo>
                    <a:lnTo>
                      <a:pt x="30" y="4"/>
                    </a:lnTo>
                    <a:lnTo>
                      <a:pt x="30" y="2"/>
                    </a:lnTo>
                    <a:lnTo>
                      <a:pt x="30" y="2"/>
                    </a:lnTo>
                    <a:lnTo>
                      <a:pt x="30" y="0"/>
                    </a:lnTo>
                    <a:lnTo>
                      <a:pt x="28" y="0"/>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9" name="Freeform 1644">
                <a:extLst>
                  <a:ext uri="{FF2B5EF4-FFF2-40B4-BE49-F238E27FC236}">
                    <a16:creationId xmlns:a16="http://schemas.microsoft.com/office/drawing/2014/main" id="{54A84647-C8FB-41B8-B887-E4C9A8A4873D}"/>
                  </a:ext>
                </a:extLst>
              </p:cNvPr>
              <p:cNvSpPr>
                <a:spLocks/>
              </p:cNvSpPr>
              <p:nvPr/>
            </p:nvSpPr>
            <p:spPr bwMode="auto">
              <a:xfrm>
                <a:off x="800100" y="5059363"/>
                <a:ext cx="15875" cy="9525"/>
              </a:xfrm>
              <a:custGeom>
                <a:avLst/>
                <a:gdLst>
                  <a:gd name="T0" fmla="*/ 8 w 10"/>
                  <a:gd name="T1" fmla="*/ 0 h 6"/>
                  <a:gd name="T2" fmla="*/ 4 w 10"/>
                  <a:gd name="T3" fmla="*/ 0 h 6"/>
                  <a:gd name="T4" fmla="*/ 4 w 10"/>
                  <a:gd name="T5" fmla="*/ 0 h 6"/>
                  <a:gd name="T6" fmla="*/ 2 w 10"/>
                  <a:gd name="T7" fmla="*/ 2 h 6"/>
                  <a:gd name="T8" fmla="*/ 0 w 10"/>
                  <a:gd name="T9" fmla="*/ 2 h 6"/>
                  <a:gd name="T10" fmla="*/ 0 w 10"/>
                  <a:gd name="T11" fmla="*/ 2 h 6"/>
                  <a:gd name="T12" fmla="*/ 2 w 10"/>
                  <a:gd name="T13" fmla="*/ 4 h 6"/>
                  <a:gd name="T14" fmla="*/ 4 w 10"/>
                  <a:gd name="T15" fmla="*/ 6 h 6"/>
                  <a:gd name="T16" fmla="*/ 8 w 10"/>
                  <a:gd name="T17" fmla="*/ 6 h 6"/>
                  <a:gd name="T18" fmla="*/ 8 w 10"/>
                  <a:gd name="T19" fmla="*/ 6 h 6"/>
                  <a:gd name="T20" fmla="*/ 10 w 10"/>
                  <a:gd name="T21" fmla="*/ 4 h 6"/>
                  <a:gd name="T22" fmla="*/ 10 w 10"/>
                  <a:gd name="T23" fmla="*/ 2 h 6"/>
                  <a:gd name="T24" fmla="*/ 10 w 10"/>
                  <a:gd name="T25" fmla="*/ 2 h 6"/>
                  <a:gd name="T26" fmla="*/ 10 w 10"/>
                  <a:gd name="T27" fmla="*/ 2 h 6"/>
                  <a:gd name="T28" fmla="*/ 8 w 10"/>
                  <a:gd name="T29" fmla="*/ 0 h 6"/>
                  <a:gd name="T30" fmla="*/ 8 w 10"/>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6">
                    <a:moveTo>
                      <a:pt x="8" y="0"/>
                    </a:moveTo>
                    <a:lnTo>
                      <a:pt x="4" y="0"/>
                    </a:lnTo>
                    <a:lnTo>
                      <a:pt x="4" y="0"/>
                    </a:lnTo>
                    <a:lnTo>
                      <a:pt x="2" y="2"/>
                    </a:lnTo>
                    <a:lnTo>
                      <a:pt x="0" y="2"/>
                    </a:lnTo>
                    <a:lnTo>
                      <a:pt x="0" y="2"/>
                    </a:lnTo>
                    <a:lnTo>
                      <a:pt x="2" y="4"/>
                    </a:lnTo>
                    <a:lnTo>
                      <a:pt x="4" y="6"/>
                    </a:lnTo>
                    <a:lnTo>
                      <a:pt x="8" y="6"/>
                    </a:lnTo>
                    <a:lnTo>
                      <a:pt x="8" y="6"/>
                    </a:lnTo>
                    <a:lnTo>
                      <a:pt x="10" y="4"/>
                    </a:lnTo>
                    <a:lnTo>
                      <a:pt x="10" y="2"/>
                    </a:lnTo>
                    <a:lnTo>
                      <a:pt x="10" y="2"/>
                    </a:lnTo>
                    <a:lnTo>
                      <a:pt x="10" y="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70" name="Freeform 1645">
                <a:extLst>
                  <a:ext uri="{FF2B5EF4-FFF2-40B4-BE49-F238E27FC236}">
                    <a16:creationId xmlns:a16="http://schemas.microsoft.com/office/drawing/2014/main" id="{8A16EAEF-6F54-4CBA-8E13-6015B0C1BCD9}"/>
                  </a:ext>
                </a:extLst>
              </p:cNvPr>
              <p:cNvSpPr>
                <a:spLocks/>
              </p:cNvSpPr>
              <p:nvPr/>
            </p:nvSpPr>
            <p:spPr bwMode="auto">
              <a:xfrm>
                <a:off x="800100" y="5078413"/>
                <a:ext cx="15875" cy="6350"/>
              </a:xfrm>
              <a:custGeom>
                <a:avLst/>
                <a:gdLst>
                  <a:gd name="T0" fmla="*/ 8 w 10"/>
                  <a:gd name="T1" fmla="*/ 0 h 4"/>
                  <a:gd name="T2" fmla="*/ 4 w 10"/>
                  <a:gd name="T3" fmla="*/ 0 h 4"/>
                  <a:gd name="T4" fmla="*/ 4 w 10"/>
                  <a:gd name="T5" fmla="*/ 0 h 4"/>
                  <a:gd name="T6" fmla="*/ 2 w 10"/>
                  <a:gd name="T7" fmla="*/ 0 h 4"/>
                  <a:gd name="T8" fmla="*/ 0 w 10"/>
                  <a:gd name="T9" fmla="*/ 2 h 4"/>
                  <a:gd name="T10" fmla="*/ 0 w 10"/>
                  <a:gd name="T11" fmla="*/ 2 h 4"/>
                  <a:gd name="T12" fmla="*/ 2 w 10"/>
                  <a:gd name="T13" fmla="*/ 4 h 4"/>
                  <a:gd name="T14" fmla="*/ 4 w 10"/>
                  <a:gd name="T15" fmla="*/ 4 h 4"/>
                  <a:gd name="T16" fmla="*/ 8 w 10"/>
                  <a:gd name="T17" fmla="*/ 4 h 4"/>
                  <a:gd name="T18" fmla="*/ 8 w 10"/>
                  <a:gd name="T19" fmla="*/ 4 h 4"/>
                  <a:gd name="T20" fmla="*/ 10 w 10"/>
                  <a:gd name="T21" fmla="*/ 4 h 4"/>
                  <a:gd name="T22" fmla="*/ 10 w 10"/>
                  <a:gd name="T23" fmla="*/ 2 h 4"/>
                  <a:gd name="T24" fmla="*/ 10 w 10"/>
                  <a:gd name="T25" fmla="*/ 2 h 4"/>
                  <a:gd name="T26" fmla="*/ 10 w 10"/>
                  <a:gd name="T27" fmla="*/ 0 h 4"/>
                  <a:gd name="T28" fmla="*/ 8 w 10"/>
                  <a:gd name="T29" fmla="*/ 0 h 4"/>
                  <a:gd name="T30" fmla="*/ 8 w 1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4">
                    <a:moveTo>
                      <a:pt x="8" y="0"/>
                    </a:moveTo>
                    <a:lnTo>
                      <a:pt x="4" y="0"/>
                    </a:lnTo>
                    <a:lnTo>
                      <a:pt x="4" y="0"/>
                    </a:lnTo>
                    <a:lnTo>
                      <a:pt x="2" y="0"/>
                    </a:lnTo>
                    <a:lnTo>
                      <a:pt x="0" y="2"/>
                    </a:lnTo>
                    <a:lnTo>
                      <a:pt x="0" y="2"/>
                    </a:lnTo>
                    <a:lnTo>
                      <a:pt x="2" y="4"/>
                    </a:lnTo>
                    <a:lnTo>
                      <a:pt x="4" y="4"/>
                    </a:lnTo>
                    <a:lnTo>
                      <a:pt x="8" y="4"/>
                    </a:lnTo>
                    <a:lnTo>
                      <a:pt x="8" y="4"/>
                    </a:lnTo>
                    <a:lnTo>
                      <a:pt x="10" y="4"/>
                    </a:lnTo>
                    <a:lnTo>
                      <a:pt x="10" y="2"/>
                    </a:lnTo>
                    <a:lnTo>
                      <a:pt x="10" y="2"/>
                    </a:lnTo>
                    <a:lnTo>
                      <a:pt x="10" y="0"/>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71" name="Freeform 1646">
                <a:extLst>
                  <a:ext uri="{FF2B5EF4-FFF2-40B4-BE49-F238E27FC236}">
                    <a16:creationId xmlns:a16="http://schemas.microsoft.com/office/drawing/2014/main" id="{9B0F10CE-EF51-47F7-819A-9B591340A6CC}"/>
                  </a:ext>
                </a:extLst>
              </p:cNvPr>
              <p:cNvSpPr>
                <a:spLocks/>
              </p:cNvSpPr>
              <p:nvPr/>
            </p:nvSpPr>
            <p:spPr bwMode="auto">
              <a:xfrm>
                <a:off x="749300" y="5091113"/>
                <a:ext cx="63500" cy="6350"/>
              </a:xfrm>
              <a:custGeom>
                <a:avLst/>
                <a:gdLst>
                  <a:gd name="T0" fmla="*/ 38 w 40"/>
                  <a:gd name="T1" fmla="*/ 0 h 4"/>
                  <a:gd name="T2" fmla="*/ 2 w 40"/>
                  <a:gd name="T3" fmla="*/ 0 h 4"/>
                  <a:gd name="T4" fmla="*/ 2 w 40"/>
                  <a:gd name="T5" fmla="*/ 0 h 4"/>
                  <a:gd name="T6" fmla="*/ 2 w 40"/>
                  <a:gd name="T7" fmla="*/ 0 h 4"/>
                  <a:gd name="T8" fmla="*/ 0 w 40"/>
                  <a:gd name="T9" fmla="*/ 2 h 4"/>
                  <a:gd name="T10" fmla="*/ 0 w 40"/>
                  <a:gd name="T11" fmla="*/ 2 h 4"/>
                  <a:gd name="T12" fmla="*/ 2 w 40"/>
                  <a:gd name="T13" fmla="*/ 4 h 4"/>
                  <a:gd name="T14" fmla="*/ 2 w 40"/>
                  <a:gd name="T15" fmla="*/ 4 h 4"/>
                  <a:gd name="T16" fmla="*/ 38 w 40"/>
                  <a:gd name="T17" fmla="*/ 4 h 4"/>
                  <a:gd name="T18" fmla="*/ 38 w 40"/>
                  <a:gd name="T19" fmla="*/ 4 h 4"/>
                  <a:gd name="T20" fmla="*/ 38 w 40"/>
                  <a:gd name="T21" fmla="*/ 4 h 4"/>
                  <a:gd name="T22" fmla="*/ 40 w 40"/>
                  <a:gd name="T23" fmla="*/ 2 h 4"/>
                  <a:gd name="T24" fmla="*/ 40 w 40"/>
                  <a:gd name="T25" fmla="*/ 2 h 4"/>
                  <a:gd name="T26" fmla="*/ 38 w 40"/>
                  <a:gd name="T27" fmla="*/ 0 h 4"/>
                  <a:gd name="T28" fmla="*/ 38 w 40"/>
                  <a:gd name="T29" fmla="*/ 0 h 4"/>
                  <a:gd name="T30" fmla="*/ 38 w 4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4">
                    <a:moveTo>
                      <a:pt x="38" y="0"/>
                    </a:moveTo>
                    <a:lnTo>
                      <a:pt x="2" y="0"/>
                    </a:lnTo>
                    <a:lnTo>
                      <a:pt x="2" y="0"/>
                    </a:lnTo>
                    <a:lnTo>
                      <a:pt x="2" y="0"/>
                    </a:lnTo>
                    <a:lnTo>
                      <a:pt x="0" y="2"/>
                    </a:lnTo>
                    <a:lnTo>
                      <a:pt x="0" y="2"/>
                    </a:lnTo>
                    <a:lnTo>
                      <a:pt x="2" y="4"/>
                    </a:lnTo>
                    <a:lnTo>
                      <a:pt x="2" y="4"/>
                    </a:lnTo>
                    <a:lnTo>
                      <a:pt x="38" y="4"/>
                    </a:lnTo>
                    <a:lnTo>
                      <a:pt x="38" y="4"/>
                    </a:lnTo>
                    <a:lnTo>
                      <a:pt x="38" y="4"/>
                    </a:lnTo>
                    <a:lnTo>
                      <a:pt x="40" y="2"/>
                    </a:lnTo>
                    <a:lnTo>
                      <a:pt x="40" y="2"/>
                    </a:lnTo>
                    <a:lnTo>
                      <a:pt x="38" y="0"/>
                    </a:lnTo>
                    <a:lnTo>
                      <a:pt x="38" y="0"/>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73" name="Freeform 1648">
                <a:extLst>
                  <a:ext uri="{FF2B5EF4-FFF2-40B4-BE49-F238E27FC236}">
                    <a16:creationId xmlns:a16="http://schemas.microsoft.com/office/drawing/2014/main" id="{3ACF75CE-4235-4B53-932D-731952D0CAAC}"/>
                  </a:ext>
                </a:extLst>
              </p:cNvPr>
              <p:cNvSpPr>
                <a:spLocks/>
              </p:cNvSpPr>
              <p:nvPr/>
            </p:nvSpPr>
            <p:spPr bwMode="auto">
              <a:xfrm>
                <a:off x="600075" y="4719638"/>
                <a:ext cx="361950" cy="114300"/>
              </a:xfrm>
              <a:custGeom>
                <a:avLst/>
                <a:gdLst>
                  <a:gd name="T0" fmla="*/ 228 w 228"/>
                  <a:gd name="T1" fmla="*/ 68 h 72"/>
                  <a:gd name="T2" fmla="*/ 228 w 228"/>
                  <a:gd name="T3" fmla="*/ 68 h 72"/>
                  <a:gd name="T4" fmla="*/ 218 w 228"/>
                  <a:gd name="T5" fmla="*/ 54 h 72"/>
                  <a:gd name="T6" fmla="*/ 208 w 228"/>
                  <a:gd name="T7" fmla="*/ 40 h 72"/>
                  <a:gd name="T8" fmla="*/ 194 w 228"/>
                  <a:gd name="T9" fmla="*/ 28 h 72"/>
                  <a:gd name="T10" fmla="*/ 180 w 228"/>
                  <a:gd name="T11" fmla="*/ 18 h 72"/>
                  <a:gd name="T12" fmla="*/ 166 w 228"/>
                  <a:gd name="T13" fmla="*/ 10 h 72"/>
                  <a:gd name="T14" fmla="*/ 148 w 228"/>
                  <a:gd name="T15" fmla="*/ 6 h 72"/>
                  <a:gd name="T16" fmla="*/ 132 w 228"/>
                  <a:gd name="T17" fmla="*/ 2 h 72"/>
                  <a:gd name="T18" fmla="*/ 114 w 228"/>
                  <a:gd name="T19" fmla="*/ 0 h 72"/>
                  <a:gd name="T20" fmla="*/ 114 w 228"/>
                  <a:gd name="T21" fmla="*/ 0 h 72"/>
                  <a:gd name="T22" fmla="*/ 96 w 228"/>
                  <a:gd name="T23" fmla="*/ 2 h 72"/>
                  <a:gd name="T24" fmla="*/ 80 w 228"/>
                  <a:gd name="T25" fmla="*/ 6 h 72"/>
                  <a:gd name="T26" fmla="*/ 62 w 228"/>
                  <a:gd name="T27" fmla="*/ 10 h 72"/>
                  <a:gd name="T28" fmla="*/ 48 w 228"/>
                  <a:gd name="T29" fmla="*/ 18 h 72"/>
                  <a:gd name="T30" fmla="*/ 34 w 228"/>
                  <a:gd name="T31" fmla="*/ 28 h 72"/>
                  <a:gd name="T32" fmla="*/ 20 w 228"/>
                  <a:gd name="T33" fmla="*/ 40 h 72"/>
                  <a:gd name="T34" fmla="*/ 10 w 228"/>
                  <a:gd name="T35" fmla="*/ 54 h 72"/>
                  <a:gd name="T36" fmla="*/ 0 w 228"/>
                  <a:gd name="T37" fmla="*/ 68 h 72"/>
                  <a:gd name="T38" fmla="*/ 0 w 228"/>
                  <a:gd name="T39" fmla="*/ 68 h 72"/>
                  <a:gd name="T40" fmla="*/ 0 w 228"/>
                  <a:gd name="T41" fmla="*/ 70 h 72"/>
                  <a:gd name="T42" fmla="*/ 0 w 228"/>
                  <a:gd name="T43" fmla="*/ 72 h 72"/>
                  <a:gd name="T44" fmla="*/ 0 w 228"/>
                  <a:gd name="T45" fmla="*/ 72 h 72"/>
                  <a:gd name="T46" fmla="*/ 2 w 228"/>
                  <a:gd name="T47" fmla="*/ 72 h 72"/>
                  <a:gd name="T48" fmla="*/ 2 w 228"/>
                  <a:gd name="T49" fmla="*/ 72 h 72"/>
                  <a:gd name="T50" fmla="*/ 4 w 228"/>
                  <a:gd name="T51" fmla="*/ 70 h 72"/>
                  <a:gd name="T52" fmla="*/ 4 w 228"/>
                  <a:gd name="T53" fmla="*/ 70 h 72"/>
                  <a:gd name="T54" fmla="*/ 12 w 228"/>
                  <a:gd name="T55" fmla="*/ 56 h 72"/>
                  <a:gd name="T56" fmla="*/ 24 w 228"/>
                  <a:gd name="T57" fmla="*/ 44 h 72"/>
                  <a:gd name="T58" fmla="*/ 36 w 228"/>
                  <a:gd name="T59" fmla="*/ 32 h 72"/>
                  <a:gd name="T60" fmla="*/ 50 w 228"/>
                  <a:gd name="T61" fmla="*/ 22 h 72"/>
                  <a:gd name="T62" fmla="*/ 64 w 228"/>
                  <a:gd name="T63" fmla="*/ 16 h 72"/>
                  <a:gd name="T64" fmla="*/ 80 w 228"/>
                  <a:gd name="T65" fmla="*/ 10 h 72"/>
                  <a:gd name="T66" fmla="*/ 96 w 228"/>
                  <a:gd name="T67" fmla="*/ 6 h 72"/>
                  <a:gd name="T68" fmla="*/ 114 w 228"/>
                  <a:gd name="T69" fmla="*/ 4 h 72"/>
                  <a:gd name="T70" fmla="*/ 114 w 228"/>
                  <a:gd name="T71" fmla="*/ 4 h 72"/>
                  <a:gd name="T72" fmla="*/ 132 w 228"/>
                  <a:gd name="T73" fmla="*/ 6 h 72"/>
                  <a:gd name="T74" fmla="*/ 148 w 228"/>
                  <a:gd name="T75" fmla="*/ 10 h 72"/>
                  <a:gd name="T76" fmla="*/ 164 w 228"/>
                  <a:gd name="T77" fmla="*/ 16 h 72"/>
                  <a:gd name="T78" fmla="*/ 178 w 228"/>
                  <a:gd name="T79" fmla="*/ 22 h 72"/>
                  <a:gd name="T80" fmla="*/ 192 w 228"/>
                  <a:gd name="T81" fmla="*/ 32 h 72"/>
                  <a:gd name="T82" fmla="*/ 204 w 228"/>
                  <a:gd name="T83" fmla="*/ 44 h 72"/>
                  <a:gd name="T84" fmla="*/ 216 w 228"/>
                  <a:gd name="T85" fmla="*/ 56 h 72"/>
                  <a:gd name="T86" fmla="*/ 224 w 228"/>
                  <a:gd name="T87" fmla="*/ 70 h 72"/>
                  <a:gd name="T88" fmla="*/ 224 w 228"/>
                  <a:gd name="T89" fmla="*/ 70 h 72"/>
                  <a:gd name="T90" fmla="*/ 226 w 228"/>
                  <a:gd name="T91" fmla="*/ 72 h 72"/>
                  <a:gd name="T92" fmla="*/ 228 w 228"/>
                  <a:gd name="T93" fmla="*/ 72 h 72"/>
                  <a:gd name="T94" fmla="*/ 228 w 228"/>
                  <a:gd name="T95" fmla="*/ 72 h 72"/>
                  <a:gd name="T96" fmla="*/ 228 w 228"/>
                  <a:gd name="T97" fmla="*/ 70 h 72"/>
                  <a:gd name="T98" fmla="*/ 228 w 228"/>
                  <a:gd name="T99" fmla="*/ 68 h 72"/>
                  <a:gd name="T100" fmla="*/ 228 w 228"/>
                  <a:gd name="T101" fmla="*/ 6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8" h="72">
                    <a:moveTo>
                      <a:pt x="228" y="68"/>
                    </a:moveTo>
                    <a:lnTo>
                      <a:pt x="228" y="68"/>
                    </a:lnTo>
                    <a:lnTo>
                      <a:pt x="218" y="54"/>
                    </a:lnTo>
                    <a:lnTo>
                      <a:pt x="208" y="40"/>
                    </a:lnTo>
                    <a:lnTo>
                      <a:pt x="194" y="28"/>
                    </a:lnTo>
                    <a:lnTo>
                      <a:pt x="180" y="18"/>
                    </a:lnTo>
                    <a:lnTo>
                      <a:pt x="166" y="10"/>
                    </a:lnTo>
                    <a:lnTo>
                      <a:pt x="148" y="6"/>
                    </a:lnTo>
                    <a:lnTo>
                      <a:pt x="132" y="2"/>
                    </a:lnTo>
                    <a:lnTo>
                      <a:pt x="114" y="0"/>
                    </a:lnTo>
                    <a:lnTo>
                      <a:pt x="114" y="0"/>
                    </a:lnTo>
                    <a:lnTo>
                      <a:pt x="96" y="2"/>
                    </a:lnTo>
                    <a:lnTo>
                      <a:pt x="80" y="6"/>
                    </a:lnTo>
                    <a:lnTo>
                      <a:pt x="62" y="10"/>
                    </a:lnTo>
                    <a:lnTo>
                      <a:pt x="48" y="18"/>
                    </a:lnTo>
                    <a:lnTo>
                      <a:pt x="34" y="28"/>
                    </a:lnTo>
                    <a:lnTo>
                      <a:pt x="20" y="40"/>
                    </a:lnTo>
                    <a:lnTo>
                      <a:pt x="10" y="54"/>
                    </a:lnTo>
                    <a:lnTo>
                      <a:pt x="0" y="68"/>
                    </a:lnTo>
                    <a:lnTo>
                      <a:pt x="0" y="68"/>
                    </a:lnTo>
                    <a:lnTo>
                      <a:pt x="0" y="70"/>
                    </a:lnTo>
                    <a:lnTo>
                      <a:pt x="0" y="72"/>
                    </a:lnTo>
                    <a:lnTo>
                      <a:pt x="0" y="72"/>
                    </a:lnTo>
                    <a:lnTo>
                      <a:pt x="2" y="72"/>
                    </a:lnTo>
                    <a:lnTo>
                      <a:pt x="2" y="72"/>
                    </a:lnTo>
                    <a:lnTo>
                      <a:pt x="4" y="70"/>
                    </a:lnTo>
                    <a:lnTo>
                      <a:pt x="4" y="70"/>
                    </a:lnTo>
                    <a:lnTo>
                      <a:pt x="12" y="56"/>
                    </a:lnTo>
                    <a:lnTo>
                      <a:pt x="24" y="44"/>
                    </a:lnTo>
                    <a:lnTo>
                      <a:pt x="36" y="32"/>
                    </a:lnTo>
                    <a:lnTo>
                      <a:pt x="50" y="22"/>
                    </a:lnTo>
                    <a:lnTo>
                      <a:pt x="64" y="16"/>
                    </a:lnTo>
                    <a:lnTo>
                      <a:pt x="80" y="10"/>
                    </a:lnTo>
                    <a:lnTo>
                      <a:pt x="96" y="6"/>
                    </a:lnTo>
                    <a:lnTo>
                      <a:pt x="114" y="4"/>
                    </a:lnTo>
                    <a:lnTo>
                      <a:pt x="114" y="4"/>
                    </a:lnTo>
                    <a:lnTo>
                      <a:pt x="132" y="6"/>
                    </a:lnTo>
                    <a:lnTo>
                      <a:pt x="148" y="10"/>
                    </a:lnTo>
                    <a:lnTo>
                      <a:pt x="164" y="16"/>
                    </a:lnTo>
                    <a:lnTo>
                      <a:pt x="178" y="22"/>
                    </a:lnTo>
                    <a:lnTo>
                      <a:pt x="192" y="32"/>
                    </a:lnTo>
                    <a:lnTo>
                      <a:pt x="204" y="44"/>
                    </a:lnTo>
                    <a:lnTo>
                      <a:pt x="216" y="56"/>
                    </a:lnTo>
                    <a:lnTo>
                      <a:pt x="224" y="70"/>
                    </a:lnTo>
                    <a:lnTo>
                      <a:pt x="224" y="70"/>
                    </a:lnTo>
                    <a:lnTo>
                      <a:pt x="226" y="72"/>
                    </a:lnTo>
                    <a:lnTo>
                      <a:pt x="228" y="72"/>
                    </a:lnTo>
                    <a:lnTo>
                      <a:pt x="228" y="72"/>
                    </a:lnTo>
                    <a:lnTo>
                      <a:pt x="228" y="70"/>
                    </a:lnTo>
                    <a:lnTo>
                      <a:pt x="228" y="68"/>
                    </a:lnTo>
                    <a:lnTo>
                      <a:pt x="228"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75" name="Freeform 1650">
                <a:extLst>
                  <a:ext uri="{FF2B5EF4-FFF2-40B4-BE49-F238E27FC236}">
                    <a16:creationId xmlns:a16="http://schemas.microsoft.com/office/drawing/2014/main" id="{F3996F8F-DF15-46F2-9103-7BA29A29ED5D}"/>
                  </a:ext>
                </a:extLst>
              </p:cNvPr>
              <p:cNvSpPr>
                <a:spLocks/>
              </p:cNvSpPr>
              <p:nvPr/>
            </p:nvSpPr>
            <p:spPr bwMode="auto">
              <a:xfrm>
                <a:off x="650875" y="4789488"/>
                <a:ext cx="260350" cy="95250"/>
              </a:xfrm>
              <a:custGeom>
                <a:avLst/>
                <a:gdLst>
                  <a:gd name="T0" fmla="*/ 164 w 164"/>
                  <a:gd name="T1" fmla="*/ 58 h 60"/>
                  <a:gd name="T2" fmla="*/ 164 w 164"/>
                  <a:gd name="T3" fmla="*/ 58 h 60"/>
                  <a:gd name="T4" fmla="*/ 158 w 164"/>
                  <a:gd name="T5" fmla="*/ 46 h 60"/>
                  <a:gd name="T6" fmla="*/ 152 w 164"/>
                  <a:gd name="T7" fmla="*/ 34 h 60"/>
                  <a:gd name="T8" fmla="*/ 142 w 164"/>
                  <a:gd name="T9" fmla="*/ 24 h 60"/>
                  <a:gd name="T10" fmla="*/ 132 w 164"/>
                  <a:gd name="T11" fmla="*/ 16 h 60"/>
                  <a:gd name="T12" fmla="*/ 120 w 164"/>
                  <a:gd name="T13" fmla="*/ 8 h 60"/>
                  <a:gd name="T14" fmla="*/ 108 w 164"/>
                  <a:gd name="T15" fmla="*/ 4 h 60"/>
                  <a:gd name="T16" fmla="*/ 96 w 164"/>
                  <a:gd name="T17" fmla="*/ 0 h 60"/>
                  <a:gd name="T18" fmla="*/ 82 w 164"/>
                  <a:gd name="T19" fmla="*/ 0 h 60"/>
                  <a:gd name="T20" fmla="*/ 82 w 164"/>
                  <a:gd name="T21" fmla="*/ 0 h 60"/>
                  <a:gd name="T22" fmla="*/ 68 w 164"/>
                  <a:gd name="T23" fmla="*/ 0 h 60"/>
                  <a:gd name="T24" fmla="*/ 56 w 164"/>
                  <a:gd name="T25" fmla="*/ 4 h 60"/>
                  <a:gd name="T26" fmla="*/ 44 w 164"/>
                  <a:gd name="T27" fmla="*/ 8 h 60"/>
                  <a:gd name="T28" fmla="*/ 32 w 164"/>
                  <a:gd name="T29" fmla="*/ 16 h 60"/>
                  <a:gd name="T30" fmla="*/ 22 w 164"/>
                  <a:gd name="T31" fmla="*/ 24 h 60"/>
                  <a:gd name="T32" fmla="*/ 14 w 164"/>
                  <a:gd name="T33" fmla="*/ 34 h 60"/>
                  <a:gd name="T34" fmla="*/ 6 w 164"/>
                  <a:gd name="T35" fmla="*/ 46 h 60"/>
                  <a:gd name="T36" fmla="*/ 0 w 164"/>
                  <a:gd name="T37" fmla="*/ 58 h 60"/>
                  <a:gd name="T38" fmla="*/ 0 w 164"/>
                  <a:gd name="T39" fmla="*/ 58 h 60"/>
                  <a:gd name="T40" fmla="*/ 0 w 164"/>
                  <a:gd name="T41" fmla="*/ 60 h 60"/>
                  <a:gd name="T42" fmla="*/ 2 w 164"/>
                  <a:gd name="T43" fmla="*/ 60 h 60"/>
                  <a:gd name="T44" fmla="*/ 2 w 164"/>
                  <a:gd name="T45" fmla="*/ 60 h 60"/>
                  <a:gd name="T46" fmla="*/ 2 w 164"/>
                  <a:gd name="T47" fmla="*/ 60 h 60"/>
                  <a:gd name="T48" fmla="*/ 2 w 164"/>
                  <a:gd name="T49" fmla="*/ 60 h 60"/>
                  <a:gd name="T50" fmla="*/ 4 w 164"/>
                  <a:gd name="T51" fmla="*/ 60 h 60"/>
                  <a:gd name="T52" fmla="*/ 4 w 164"/>
                  <a:gd name="T53" fmla="*/ 60 h 60"/>
                  <a:gd name="T54" fmla="*/ 10 w 164"/>
                  <a:gd name="T55" fmla="*/ 48 h 60"/>
                  <a:gd name="T56" fmla="*/ 16 w 164"/>
                  <a:gd name="T57" fmla="*/ 36 h 60"/>
                  <a:gd name="T58" fmla="*/ 24 w 164"/>
                  <a:gd name="T59" fmla="*/ 28 h 60"/>
                  <a:gd name="T60" fmla="*/ 34 w 164"/>
                  <a:gd name="T61" fmla="*/ 20 h 60"/>
                  <a:gd name="T62" fmla="*/ 46 w 164"/>
                  <a:gd name="T63" fmla="*/ 12 h 60"/>
                  <a:gd name="T64" fmla="*/ 56 w 164"/>
                  <a:gd name="T65" fmla="*/ 8 h 60"/>
                  <a:gd name="T66" fmla="*/ 70 w 164"/>
                  <a:gd name="T67" fmla="*/ 6 h 60"/>
                  <a:gd name="T68" fmla="*/ 82 w 164"/>
                  <a:gd name="T69" fmla="*/ 4 h 60"/>
                  <a:gd name="T70" fmla="*/ 82 w 164"/>
                  <a:gd name="T71" fmla="*/ 4 h 60"/>
                  <a:gd name="T72" fmla="*/ 94 w 164"/>
                  <a:gd name="T73" fmla="*/ 6 h 60"/>
                  <a:gd name="T74" fmla="*/ 108 w 164"/>
                  <a:gd name="T75" fmla="*/ 8 h 60"/>
                  <a:gd name="T76" fmla="*/ 118 w 164"/>
                  <a:gd name="T77" fmla="*/ 12 h 60"/>
                  <a:gd name="T78" fmla="*/ 130 w 164"/>
                  <a:gd name="T79" fmla="*/ 20 h 60"/>
                  <a:gd name="T80" fmla="*/ 140 w 164"/>
                  <a:gd name="T81" fmla="*/ 28 h 60"/>
                  <a:gd name="T82" fmla="*/ 148 w 164"/>
                  <a:gd name="T83" fmla="*/ 36 h 60"/>
                  <a:gd name="T84" fmla="*/ 154 w 164"/>
                  <a:gd name="T85" fmla="*/ 48 h 60"/>
                  <a:gd name="T86" fmla="*/ 160 w 164"/>
                  <a:gd name="T87" fmla="*/ 58 h 60"/>
                  <a:gd name="T88" fmla="*/ 160 w 164"/>
                  <a:gd name="T89" fmla="*/ 58 h 60"/>
                  <a:gd name="T90" fmla="*/ 160 w 164"/>
                  <a:gd name="T91" fmla="*/ 60 h 60"/>
                  <a:gd name="T92" fmla="*/ 162 w 164"/>
                  <a:gd name="T93" fmla="*/ 60 h 60"/>
                  <a:gd name="T94" fmla="*/ 162 w 164"/>
                  <a:gd name="T95" fmla="*/ 60 h 60"/>
                  <a:gd name="T96" fmla="*/ 164 w 164"/>
                  <a:gd name="T97" fmla="*/ 60 h 60"/>
                  <a:gd name="T98" fmla="*/ 164 w 164"/>
                  <a:gd name="T99" fmla="*/ 58 h 60"/>
                  <a:gd name="T100" fmla="*/ 164 w 164"/>
                  <a:gd name="T101" fmla="*/ 5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4" h="60">
                    <a:moveTo>
                      <a:pt x="164" y="58"/>
                    </a:moveTo>
                    <a:lnTo>
                      <a:pt x="164" y="58"/>
                    </a:lnTo>
                    <a:lnTo>
                      <a:pt x="158" y="46"/>
                    </a:lnTo>
                    <a:lnTo>
                      <a:pt x="152" y="34"/>
                    </a:lnTo>
                    <a:lnTo>
                      <a:pt x="142" y="24"/>
                    </a:lnTo>
                    <a:lnTo>
                      <a:pt x="132" y="16"/>
                    </a:lnTo>
                    <a:lnTo>
                      <a:pt x="120" y="8"/>
                    </a:lnTo>
                    <a:lnTo>
                      <a:pt x="108" y="4"/>
                    </a:lnTo>
                    <a:lnTo>
                      <a:pt x="96" y="0"/>
                    </a:lnTo>
                    <a:lnTo>
                      <a:pt x="82" y="0"/>
                    </a:lnTo>
                    <a:lnTo>
                      <a:pt x="82" y="0"/>
                    </a:lnTo>
                    <a:lnTo>
                      <a:pt x="68" y="0"/>
                    </a:lnTo>
                    <a:lnTo>
                      <a:pt x="56" y="4"/>
                    </a:lnTo>
                    <a:lnTo>
                      <a:pt x="44" y="8"/>
                    </a:lnTo>
                    <a:lnTo>
                      <a:pt x="32" y="16"/>
                    </a:lnTo>
                    <a:lnTo>
                      <a:pt x="22" y="24"/>
                    </a:lnTo>
                    <a:lnTo>
                      <a:pt x="14" y="34"/>
                    </a:lnTo>
                    <a:lnTo>
                      <a:pt x="6" y="46"/>
                    </a:lnTo>
                    <a:lnTo>
                      <a:pt x="0" y="58"/>
                    </a:lnTo>
                    <a:lnTo>
                      <a:pt x="0" y="58"/>
                    </a:lnTo>
                    <a:lnTo>
                      <a:pt x="0" y="60"/>
                    </a:lnTo>
                    <a:lnTo>
                      <a:pt x="2" y="60"/>
                    </a:lnTo>
                    <a:lnTo>
                      <a:pt x="2" y="60"/>
                    </a:lnTo>
                    <a:lnTo>
                      <a:pt x="2" y="60"/>
                    </a:lnTo>
                    <a:lnTo>
                      <a:pt x="2" y="60"/>
                    </a:lnTo>
                    <a:lnTo>
                      <a:pt x="4" y="60"/>
                    </a:lnTo>
                    <a:lnTo>
                      <a:pt x="4" y="60"/>
                    </a:lnTo>
                    <a:lnTo>
                      <a:pt x="10" y="48"/>
                    </a:lnTo>
                    <a:lnTo>
                      <a:pt x="16" y="36"/>
                    </a:lnTo>
                    <a:lnTo>
                      <a:pt x="24" y="28"/>
                    </a:lnTo>
                    <a:lnTo>
                      <a:pt x="34" y="20"/>
                    </a:lnTo>
                    <a:lnTo>
                      <a:pt x="46" y="12"/>
                    </a:lnTo>
                    <a:lnTo>
                      <a:pt x="56" y="8"/>
                    </a:lnTo>
                    <a:lnTo>
                      <a:pt x="70" y="6"/>
                    </a:lnTo>
                    <a:lnTo>
                      <a:pt x="82" y="4"/>
                    </a:lnTo>
                    <a:lnTo>
                      <a:pt x="82" y="4"/>
                    </a:lnTo>
                    <a:lnTo>
                      <a:pt x="94" y="6"/>
                    </a:lnTo>
                    <a:lnTo>
                      <a:pt x="108" y="8"/>
                    </a:lnTo>
                    <a:lnTo>
                      <a:pt x="118" y="12"/>
                    </a:lnTo>
                    <a:lnTo>
                      <a:pt x="130" y="20"/>
                    </a:lnTo>
                    <a:lnTo>
                      <a:pt x="140" y="28"/>
                    </a:lnTo>
                    <a:lnTo>
                      <a:pt x="148" y="36"/>
                    </a:lnTo>
                    <a:lnTo>
                      <a:pt x="154" y="48"/>
                    </a:lnTo>
                    <a:lnTo>
                      <a:pt x="160" y="58"/>
                    </a:lnTo>
                    <a:lnTo>
                      <a:pt x="160" y="58"/>
                    </a:lnTo>
                    <a:lnTo>
                      <a:pt x="160" y="60"/>
                    </a:lnTo>
                    <a:lnTo>
                      <a:pt x="162" y="60"/>
                    </a:lnTo>
                    <a:lnTo>
                      <a:pt x="162" y="60"/>
                    </a:lnTo>
                    <a:lnTo>
                      <a:pt x="164" y="60"/>
                    </a:lnTo>
                    <a:lnTo>
                      <a:pt x="164" y="58"/>
                    </a:lnTo>
                    <a:lnTo>
                      <a:pt x="164"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376" name="Group 375">
              <a:extLst>
                <a:ext uri="{FF2B5EF4-FFF2-40B4-BE49-F238E27FC236}">
                  <a16:creationId xmlns:a16="http://schemas.microsoft.com/office/drawing/2014/main" id="{98D5CF7B-AEB2-4872-8ED5-6A5637BAE340}"/>
                </a:ext>
              </a:extLst>
            </p:cNvPr>
            <p:cNvGrpSpPr/>
            <p:nvPr/>
          </p:nvGrpSpPr>
          <p:grpSpPr>
            <a:xfrm>
              <a:off x="8698796" y="4420484"/>
              <a:ext cx="268109" cy="268109"/>
              <a:chOff x="4648200" y="2244726"/>
              <a:chExt cx="441325" cy="358775"/>
            </a:xfrm>
            <a:solidFill>
              <a:schemeClr val="accent2"/>
            </a:solidFill>
          </p:grpSpPr>
          <p:sp>
            <p:nvSpPr>
              <p:cNvPr id="377" name="Freeform 3112">
                <a:extLst>
                  <a:ext uri="{FF2B5EF4-FFF2-40B4-BE49-F238E27FC236}">
                    <a16:creationId xmlns:a16="http://schemas.microsoft.com/office/drawing/2014/main" id="{CDC05A58-4F92-45FB-93C3-10CADFC6C068}"/>
                  </a:ext>
                </a:extLst>
              </p:cNvPr>
              <p:cNvSpPr>
                <a:spLocks/>
              </p:cNvSpPr>
              <p:nvPr/>
            </p:nvSpPr>
            <p:spPr bwMode="auto">
              <a:xfrm>
                <a:off x="4832350" y="2374901"/>
                <a:ext cx="73025" cy="9525"/>
              </a:xfrm>
              <a:custGeom>
                <a:avLst/>
                <a:gdLst>
                  <a:gd name="T0" fmla="*/ 44 w 46"/>
                  <a:gd name="T1" fmla="*/ 0 h 6"/>
                  <a:gd name="T2" fmla="*/ 2 w 46"/>
                  <a:gd name="T3" fmla="*/ 0 h 6"/>
                  <a:gd name="T4" fmla="*/ 2 w 46"/>
                  <a:gd name="T5" fmla="*/ 0 h 6"/>
                  <a:gd name="T6" fmla="*/ 0 w 46"/>
                  <a:gd name="T7" fmla="*/ 2 h 6"/>
                  <a:gd name="T8" fmla="*/ 0 w 46"/>
                  <a:gd name="T9" fmla="*/ 4 h 6"/>
                  <a:gd name="T10" fmla="*/ 0 w 46"/>
                  <a:gd name="T11" fmla="*/ 4 h 6"/>
                  <a:gd name="T12" fmla="*/ 0 w 46"/>
                  <a:gd name="T13" fmla="*/ 4 h 6"/>
                  <a:gd name="T14" fmla="*/ 2 w 46"/>
                  <a:gd name="T15" fmla="*/ 6 h 6"/>
                  <a:gd name="T16" fmla="*/ 44 w 46"/>
                  <a:gd name="T17" fmla="*/ 6 h 6"/>
                  <a:gd name="T18" fmla="*/ 44 w 46"/>
                  <a:gd name="T19" fmla="*/ 6 h 6"/>
                  <a:gd name="T20" fmla="*/ 46 w 46"/>
                  <a:gd name="T21" fmla="*/ 4 h 6"/>
                  <a:gd name="T22" fmla="*/ 46 w 46"/>
                  <a:gd name="T23" fmla="*/ 4 h 6"/>
                  <a:gd name="T24" fmla="*/ 46 w 46"/>
                  <a:gd name="T25" fmla="*/ 4 h 6"/>
                  <a:gd name="T26" fmla="*/ 46 w 46"/>
                  <a:gd name="T27" fmla="*/ 2 h 6"/>
                  <a:gd name="T28" fmla="*/ 44 w 46"/>
                  <a:gd name="T29" fmla="*/ 0 h 6"/>
                  <a:gd name="T30" fmla="*/ 44 w 46"/>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6">
                    <a:moveTo>
                      <a:pt x="44" y="0"/>
                    </a:moveTo>
                    <a:lnTo>
                      <a:pt x="2" y="0"/>
                    </a:lnTo>
                    <a:lnTo>
                      <a:pt x="2" y="0"/>
                    </a:lnTo>
                    <a:lnTo>
                      <a:pt x="0" y="2"/>
                    </a:lnTo>
                    <a:lnTo>
                      <a:pt x="0" y="4"/>
                    </a:lnTo>
                    <a:lnTo>
                      <a:pt x="0" y="4"/>
                    </a:lnTo>
                    <a:lnTo>
                      <a:pt x="0" y="4"/>
                    </a:lnTo>
                    <a:lnTo>
                      <a:pt x="2" y="6"/>
                    </a:lnTo>
                    <a:lnTo>
                      <a:pt x="44" y="6"/>
                    </a:lnTo>
                    <a:lnTo>
                      <a:pt x="44" y="6"/>
                    </a:lnTo>
                    <a:lnTo>
                      <a:pt x="46" y="4"/>
                    </a:lnTo>
                    <a:lnTo>
                      <a:pt x="46" y="4"/>
                    </a:lnTo>
                    <a:lnTo>
                      <a:pt x="46" y="4"/>
                    </a:lnTo>
                    <a:lnTo>
                      <a:pt x="46" y="2"/>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78" name="Freeform 3113">
                <a:extLst>
                  <a:ext uri="{FF2B5EF4-FFF2-40B4-BE49-F238E27FC236}">
                    <a16:creationId xmlns:a16="http://schemas.microsoft.com/office/drawing/2014/main" id="{44453908-4AF5-4F0A-BE0F-B3B9F8A22ACC}"/>
                  </a:ext>
                </a:extLst>
              </p:cNvPr>
              <p:cNvSpPr>
                <a:spLocks/>
              </p:cNvSpPr>
              <p:nvPr/>
            </p:nvSpPr>
            <p:spPr bwMode="auto">
              <a:xfrm>
                <a:off x="4832350" y="2343151"/>
                <a:ext cx="73025" cy="6350"/>
              </a:xfrm>
              <a:custGeom>
                <a:avLst/>
                <a:gdLst>
                  <a:gd name="T0" fmla="*/ 44 w 46"/>
                  <a:gd name="T1" fmla="*/ 0 h 4"/>
                  <a:gd name="T2" fmla="*/ 2 w 46"/>
                  <a:gd name="T3" fmla="*/ 0 h 4"/>
                  <a:gd name="T4" fmla="*/ 2 w 46"/>
                  <a:gd name="T5" fmla="*/ 0 h 4"/>
                  <a:gd name="T6" fmla="*/ 0 w 46"/>
                  <a:gd name="T7" fmla="*/ 0 h 4"/>
                  <a:gd name="T8" fmla="*/ 0 w 46"/>
                  <a:gd name="T9" fmla="*/ 2 h 4"/>
                  <a:gd name="T10" fmla="*/ 0 w 46"/>
                  <a:gd name="T11" fmla="*/ 2 h 4"/>
                  <a:gd name="T12" fmla="*/ 0 w 46"/>
                  <a:gd name="T13" fmla="*/ 2 h 4"/>
                  <a:gd name="T14" fmla="*/ 2 w 46"/>
                  <a:gd name="T15" fmla="*/ 4 h 4"/>
                  <a:gd name="T16" fmla="*/ 44 w 46"/>
                  <a:gd name="T17" fmla="*/ 4 h 4"/>
                  <a:gd name="T18" fmla="*/ 44 w 46"/>
                  <a:gd name="T19" fmla="*/ 4 h 4"/>
                  <a:gd name="T20" fmla="*/ 46 w 46"/>
                  <a:gd name="T21" fmla="*/ 2 h 4"/>
                  <a:gd name="T22" fmla="*/ 46 w 46"/>
                  <a:gd name="T23" fmla="*/ 2 h 4"/>
                  <a:gd name="T24" fmla="*/ 46 w 46"/>
                  <a:gd name="T25" fmla="*/ 2 h 4"/>
                  <a:gd name="T26" fmla="*/ 46 w 46"/>
                  <a:gd name="T27" fmla="*/ 0 h 4"/>
                  <a:gd name="T28" fmla="*/ 44 w 46"/>
                  <a:gd name="T29" fmla="*/ 0 h 4"/>
                  <a:gd name="T30" fmla="*/ 44 w 4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4">
                    <a:moveTo>
                      <a:pt x="44" y="0"/>
                    </a:moveTo>
                    <a:lnTo>
                      <a:pt x="2" y="0"/>
                    </a:lnTo>
                    <a:lnTo>
                      <a:pt x="2" y="0"/>
                    </a:lnTo>
                    <a:lnTo>
                      <a:pt x="0" y="0"/>
                    </a:lnTo>
                    <a:lnTo>
                      <a:pt x="0" y="2"/>
                    </a:lnTo>
                    <a:lnTo>
                      <a:pt x="0" y="2"/>
                    </a:lnTo>
                    <a:lnTo>
                      <a:pt x="0" y="2"/>
                    </a:lnTo>
                    <a:lnTo>
                      <a:pt x="2" y="4"/>
                    </a:lnTo>
                    <a:lnTo>
                      <a:pt x="44" y="4"/>
                    </a:lnTo>
                    <a:lnTo>
                      <a:pt x="44" y="4"/>
                    </a:lnTo>
                    <a:lnTo>
                      <a:pt x="46" y="2"/>
                    </a:lnTo>
                    <a:lnTo>
                      <a:pt x="46" y="2"/>
                    </a:lnTo>
                    <a:lnTo>
                      <a:pt x="46" y="2"/>
                    </a:lnTo>
                    <a:lnTo>
                      <a:pt x="46" y="0"/>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79" name="Freeform 3114">
                <a:extLst>
                  <a:ext uri="{FF2B5EF4-FFF2-40B4-BE49-F238E27FC236}">
                    <a16:creationId xmlns:a16="http://schemas.microsoft.com/office/drawing/2014/main" id="{BACC2EE7-1EE3-458A-8023-8457DF2DD038}"/>
                  </a:ext>
                </a:extLst>
              </p:cNvPr>
              <p:cNvSpPr>
                <a:spLocks/>
              </p:cNvSpPr>
              <p:nvPr/>
            </p:nvSpPr>
            <p:spPr bwMode="auto">
              <a:xfrm>
                <a:off x="4832350" y="2409826"/>
                <a:ext cx="73025" cy="9525"/>
              </a:xfrm>
              <a:custGeom>
                <a:avLst/>
                <a:gdLst>
                  <a:gd name="T0" fmla="*/ 44 w 46"/>
                  <a:gd name="T1" fmla="*/ 0 h 6"/>
                  <a:gd name="T2" fmla="*/ 2 w 46"/>
                  <a:gd name="T3" fmla="*/ 0 h 6"/>
                  <a:gd name="T4" fmla="*/ 2 w 46"/>
                  <a:gd name="T5" fmla="*/ 0 h 6"/>
                  <a:gd name="T6" fmla="*/ 0 w 46"/>
                  <a:gd name="T7" fmla="*/ 2 h 6"/>
                  <a:gd name="T8" fmla="*/ 0 w 46"/>
                  <a:gd name="T9" fmla="*/ 2 h 6"/>
                  <a:gd name="T10" fmla="*/ 0 w 46"/>
                  <a:gd name="T11" fmla="*/ 2 h 6"/>
                  <a:gd name="T12" fmla="*/ 0 w 46"/>
                  <a:gd name="T13" fmla="*/ 4 h 6"/>
                  <a:gd name="T14" fmla="*/ 2 w 46"/>
                  <a:gd name="T15" fmla="*/ 6 h 6"/>
                  <a:gd name="T16" fmla="*/ 44 w 46"/>
                  <a:gd name="T17" fmla="*/ 6 h 6"/>
                  <a:gd name="T18" fmla="*/ 44 w 46"/>
                  <a:gd name="T19" fmla="*/ 6 h 6"/>
                  <a:gd name="T20" fmla="*/ 46 w 46"/>
                  <a:gd name="T21" fmla="*/ 4 h 6"/>
                  <a:gd name="T22" fmla="*/ 46 w 46"/>
                  <a:gd name="T23" fmla="*/ 2 h 6"/>
                  <a:gd name="T24" fmla="*/ 46 w 46"/>
                  <a:gd name="T25" fmla="*/ 2 h 6"/>
                  <a:gd name="T26" fmla="*/ 46 w 46"/>
                  <a:gd name="T27" fmla="*/ 2 h 6"/>
                  <a:gd name="T28" fmla="*/ 44 w 46"/>
                  <a:gd name="T29" fmla="*/ 0 h 6"/>
                  <a:gd name="T30" fmla="*/ 44 w 46"/>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6">
                    <a:moveTo>
                      <a:pt x="44" y="0"/>
                    </a:moveTo>
                    <a:lnTo>
                      <a:pt x="2" y="0"/>
                    </a:lnTo>
                    <a:lnTo>
                      <a:pt x="2" y="0"/>
                    </a:lnTo>
                    <a:lnTo>
                      <a:pt x="0" y="2"/>
                    </a:lnTo>
                    <a:lnTo>
                      <a:pt x="0" y="2"/>
                    </a:lnTo>
                    <a:lnTo>
                      <a:pt x="0" y="2"/>
                    </a:lnTo>
                    <a:lnTo>
                      <a:pt x="0" y="4"/>
                    </a:lnTo>
                    <a:lnTo>
                      <a:pt x="2" y="6"/>
                    </a:lnTo>
                    <a:lnTo>
                      <a:pt x="44" y="6"/>
                    </a:lnTo>
                    <a:lnTo>
                      <a:pt x="44" y="6"/>
                    </a:lnTo>
                    <a:lnTo>
                      <a:pt x="46" y="4"/>
                    </a:lnTo>
                    <a:lnTo>
                      <a:pt x="46" y="2"/>
                    </a:lnTo>
                    <a:lnTo>
                      <a:pt x="46" y="2"/>
                    </a:lnTo>
                    <a:lnTo>
                      <a:pt x="46" y="2"/>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0" name="Freeform 3115">
                <a:extLst>
                  <a:ext uri="{FF2B5EF4-FFF2-40B4-BE49-F238E27FC236}">
                    <a16:creationId xmlns:a16="http://schemas.microsoft.com/office/drawing/2014/main" id="{35AD1BD7-2047-4514-AACB-CA0530539EE4}"/>
                  </a:ext>
                </a:extLst>
              </p:cNvPr>
              <p:cNvSpPr>
                <a:spLocks/>
              </p:cNvSpPr>
              <p:nvPr/>
            </p:nvSpPr>
            <p:spPr bwMode="auto">
              <a:xfrm>
                <a:off x="4978400" y="2374901"/>
                <a:ext cx="69850" cy="9525"/>
              </a:xfrm>
              <a:custGeom>
                <a:avLst/>
                <a:gdLst>
                  <a:gd name="T0" fmla="*/ 42 w 44"/>
                  <a:gd name="T1" fmla="*/ 0 h 6"/>
                  <a:gd name="T2" fmla="*/ 2 w 44"/>
                  <a:gd name="T3" fmla="*/ 0 h 6"/>
                  <a:gd name="T4" fmla="*/ 2 w 44"/>
                  <a:gd name="T5" fmla="*/ 0 h 6"/>
                  <a:gd name="T6" fmla="*/ 0 w 44"/>
                  <a:gd name="T7" fmla="*/ 2 h 6"/>
                  <a:gd name="T8" fmla="*/ 0 w 44"/>
                  <a:gd name="T9" fmla="*/ 4 h 6"/>
                  <a:gd name="T10" fmla="*/ 0 w 44"/>
                  <a:gd name="T11" fmla="*/ 4 h 6"/>
                  <a:gd name="T12" fmla="*/ 0 w 44"/>
                  <a:gd name="T13" fmla="*/ 4 h 6"/>
                  <a:gd name="T14" fmla="*/ 2 w 44"/>
                  <a:gd name="T15" fmla="*/ 6 h 6"/>
                  <a:gd name="T16" fmla="*/ 42 w 44"/>
                  <a:gd name="T17" fmla="*/ 6 h 6"/>
                  <a:gd name="T18" fmla="*/ 42 w 44"/>
                  <a:gd name="T19" fmla="*/ 6 h 6"/>
                  <a:gd name="T20" fmla="*/ 42 w 44"/>
                  <a:gd name="T21" fmla="*/ 4 h 6"/>
                  <a:gd name="T22" fmla="*/ 44 w 44"/>
                  <a:gd name="T23" fmla="*/ 4 h 6"/>
                  <a:gd name="T24" fmla="*/ 44 w 44"/>
                  <a:gd name="T25" fmla="*/ 4 h 6"/>
                  <a:gd name="T26" fmla="*/ 42 w 44"/>
                  <a:gd name="T27" fmla="*/ 2 h 6"/>
                  <a:gd name="T28" fmla="*/ 42 w 44"/>
                  <a:gd name="T29" fmla="*/ 0 h 6"/>
                  <a:gd name="T30" fmla="*/ 42 w 44"/>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 h="6">
                    <a:moveTo>
                      <a:pt x="42" y="0"/>
                    </a:moveTo>
                    <a:lnTo>
                      <a:pt x="2" y="0"/>
                    </a:lnTo>
                    <a:lnTo>
                      <a:pt x="2" y="0"/>
                    </a:lnTo>
                    <a:lnTo>
                      <a:pt x="0" y="2"/>
                    </a:lnTo>
                    <a:lnTo>
                      <a:pt x="0" y="4"/>
                    </a:lnTo>
                    <a:lnTo>
                      <a:pt x="0" y="4"/>
                    </a:lnTo>
                    <a:lnTo>
                      <a:pt x="0" y="4"/>
                    </a:lnTo>
                    <a:lnTo>
                      <a:pt x="2" y="6"/>
                    </a:lnTo>
                    <a:lnTo>
                      <a:pt x="42" y="6"/>
                    </a:lnTo>
                    <a:lnTo>
                      <a:pt x="42" y="6"/>
                    </a:lnTo>
                    <a:lnTo>
                      <a:pt x="42" y="4"/>
                    </a:lnTo>
                    <a:lnTo>
                      <a:pt x="44" y="4"/>
                    </a:lnTo>
                    <a:lnTo>
                      <a:pt x="44" y="4"/>
                    </a:lnTo>
                    <a:lnTo>
                      <a:pt x="42" y="2"/>
                    </a:lnTo>
                    <a:lnTo>
                      <a:pt x="42" y="0"/>
                    </a:lnTo>
                    <a:lnTo>
                      <a:pt x="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1" name="Freeform 3116">
                <a:extLst>
                  <a:ext uri="{FF2B5EF4-FFF2-40B4-BE49-F238E27FC236}">
                    <a16:creationId xmlns:a16="http://schemas.microsoft.com/office/drawing/2014/main" id="{556ECB3F-9A32-41A5-A0FB-B83EBE6CE434}"/>
                  </a:ext>
                </a:extLst>
              </p:cNvPr>
              <p:cNvSpPr>
                <a:spLocks/>
              </p:cNvSpPr>
              <p:nvPr/>
            </p:nvSpPr>
            <p:spPr bwMode="auto">
              <a:xfrm>
                <a:off x="4978400" y="2343151"/>
                <a:ext cx="69850" cy="6350"/>
              </a:xfrm>
              <a:custGeom>
                <a:avLst/>
                <a:gdLst>
                  <a:gd name="T0" fmla="*/ 42 w 44"/>
                  <a:gd name="T1" fmla="*/ 0 h 4"/>
                  <a:gd name="T2" fmla="*/ 2 w 44"/>
                  <a:gd name="T3" fmla="*/ 0 h 4"/>
                  <a:gd name="T4" fmla="*/ 2 w 44"/>
                  <a:gd name="T5" fmla="*/ 0 h 4"/>
                  <a:gd name="T6" fmla="*/ 0 w 44"/>
                  <a:gd name="T7" fmla="*/ 0 h 4"/>
                  <a:gd name="T8" fmla="*/ 0 w 44"/>
                  <a:gd name="T9" fmla="*/ 2 h 4"/>
                  <a:gd name="T10" fmla="*/ 0 w 44"/>
                  <a:gd name="T11" fmla="*/ 2 h 4"/>
                  <a:gd name="T12" fmla="*/ 0 w 44"/>
                  <a:gd name="T13" fmla="*/ 2 h 4"/>
                  <a:gd name="T14" fmla="*/ 2 w 44"/>
                  <a:gd name="T15" fmla="*/ 4 h 4"/>
                  <a:gd name="T16" fmla="*/ 42 w 44"/>
                  <a:gd name="T17" fmla="*/ 4 h 4"/>
                  <a:gd name="T18" fmla="*/ 42 w 44"/>
                  <a:gd name="T19" fmla="*/ 4 h 4"/>
                  <a:gd name="T20" fmla="*/ 42 w 44"/>
                  <a:gd name="T21" fmla="*/ 2 h 4"/>
                  <a:gd name="T22" fmla="*/ 44 w 44"/>
                  <a:gd name="T23" fmla="*/ 2 h 4"/>
                  <a:gd name="T24" fmla="*/ 44 w 44"/>
                  <a:gd name="T25" fmla="*/ 2 h 4"/>
                  <a:gd name="T26" fmla="*/ 42 w 44"/>
                  <a:gd name="T27" fmla="*/ 0 h 4"/>
                  <a:gd name="T28" fmla="*/ 42 w 44"/>
                  <a:gd name="T29" fmla="*/ 0 h 4"/>
                  <a:gd name="T30" fmla="*/ 42 w 44"/>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 h="4">
                    <a:moveTo>
                      <a:pt x="42" y="0"/>
                    </a:moveTo>
                    <a:lnTo>
                      <a:pt x="2" y="0"/>
                    </a:lnTo>
                    <a:lnTo>
                      <a:pt x="2" y="0"/>
                    </a:lnTo>
                    <a:lnTo>
                      <a:pt x="0" y="0"/>
                    </a:lnTo>
                    <a:lnTo>
                      <a:pt x="0" y="2"/>
                    </a:lnTo>
                    <a:lnTo>
                      <a:pt x="0" y="2"/>
                    </a:lnTo>
                    <a:lnTo>
                      <a:pt x="0" y="2"/>
                    </a:lnTo>
                    <a:lnTo>
                      <a:pt x="2" y="4"/>
                    </a:lnTo>
                    <a:lnTo>
                      <a:pt x="42" y="4"/>
                    </a:lnTo>
                    <a:lnTo>
                      <a:pt x="42" y="4"/>
                    </a:lnTo>
                    <a:lnTo>
                      <a:pt x="42" y="2"/>
                    </a:lnTo>
                    <a:lnTo>
                      <a:pt x="44" y="2"/>
                    </a:lnTo>
                    <a:lnTo>
                      <a:pt x="44" y="2"/>
                    </a:lnTo>
                    <a:lnTo>
                      <a:pt x="42" y="0"/>
                    </a:lnTo>
                    <a:lnTo>
                      <a:pt x="42" y="0"/>
                    </a:lnTo>
                    <a:lnTo>
                      <a:pt x="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2" name="Freeform 3117">
                <a:extLst>
                  <a:ext uri="{FF2B5EF4-FFF2-40B4-BE49-F238E27FC236}">
                    <a16:creationId xmlns:a16="http://schemas.microsoft.com/office/drawing/2014/main" id="{2D463A43-6FB0-4116-93B3-BCC03B7283AA}"/>
                  </a:ext>
                </a:extLst>
              </p:cNvPr>
              <p:cNvSpPr>
                <a:spLocks/>
              </p:cNvSpPr>
              <p:nvPr/>
            </p:nvSpPr>
            <p:spPr bwMode="auto">
              <a:xfrm>
                <a:off x="4978400" y="2409826"/>
                <a:ext cx="69850" cy="9525"/>
              </a:xfrm>
              <a:custGeom>
                <a:avLst/>
                <a:gdLst>
                  <a:gd name="T0" fmla="*/ 42 w 44"/>
                  <a:gd name="T1" fmla="*/ 0 h 6"/>
                  <a:gd name="T2" fmla="*/ 2 w 44"/>
                  <a:gd name="T3" fmla="*/ 0 h 6"/>
                  <a:gd name="T4" fmla="*/ 2 w 44"/>
                  <a:gd name="T5" fmla="*/ 0 h 6"/>
                  <a:gd name="T6" fmla="*/ 0 w 44"/>
                  <a:gd name="T7" fmla="*/ 2 h 6"/>
                  <a:gd name="T8" fmla="*/ 0 w 44"/>
                  <a:gd name="T9" fmla="*/ 2 h 6"/>
                  <a:gd name="T10" fmla="*/ 0 w 44"/>
                  <a:gd name="T11" fmla="*/ 2 h 6"/>
                  <a:gd name="T12" fmla="*/ 0 w 44"/>
                  <a:gd name="T13" fmla="*/ 4 h 6"/>
                  <a:gd name="T14" fmla="*/ 2 w 44"/>
                  <a:gd name="T15" fmla="*/ 6 h 6"/>
                  <a:gd name="T16" fmla="*/ 42 w 44"/>
                  <a:gd name="T17" fmla="*/ 6 h 6"/>
                  <a:gd name="T18" fmla="*/ 42 w 44"/>
                  <a:gd name="T19" fmla="*/ 6 h 6"/>
                  <a:gd name="T20" fmla="*/ 42 w 44"/>
                  <a:gd name="T21" fmla="*/ 4 h 6"/>
                  <a:gd name="T22" fmla="*/ 44 w 44"/>
                  <a:gd name="T23" fmla="*/ 2 h 6"/>
                  <a:gd name="T24" fmla="*/ 44 w 44"/>
                  <a:gd name="T25" fmla="*/ 2 h 6"/>
                  <a:gd name="T26" fmla="*/ 42 w 44"/>
                  <a:gd name="T27" fmla="*/ 2 h 6"/>
                  <a:gd name="T28" fmla="*/ 42 w 44"/>
                  <a:gd name="T29" fmla="*/ 0 h 6"/>
                  <a:gd name="T30" fmla="*/ 42 w 44"/>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 h="6">
                    <a:moveTo>
                      <a:pt x="42" y="0"/>
                    </a:moveTo>
                    <a:lnTo>
                      <a:pt x="2" y="0"/>
                    </a:lnTo>
                    <a:lnTo>
                      <a:pt x="2" y="0"/>
                    </a:lnTo>
                    <a:lnTo>
                      <a:pt x="0" y="2"/>
                    </a:lnTo>
                    <a:lnTo>
                      <a:pt x="0" y="2"/>
                    </a:lnTo>
                    <a:lnTo>
                      <a:pt x="0" y="2"/>
                    </a:lnTo>
                    <a:lnTo>
                      <a:pt x="0" y="4"/>
                    </a:lnTo>
                    <a:lnTo>
                      <a:pt x="2" y="6"/>
                    </a:lnTo>
                    <a:lnTo>
                      <a:pt x="42" y="6"/>
                    </a:lnTo>
                    <a:lnTo>
                      <a:pt x="42" y="6"/>
                    </a:lnTo>
                    <a:lnTo>
                      <a:pt x="42" y="4"/>
                    </a:lnTo>
                    <a:lnTo>
                      <a:pt x="44" y="2"/>
                    </a:lnTo>
                    <a:lnTo>
                      <a:pt x="44" y="2"/>
                    </a:lnTo>
                    <a:lnTo>
                      <a:pt x="42" y="2"/>
                    </a:lnTo>
                    <a:lnTo>
                      <a:pt x="42" y="0"/>
                    </a:lnTo>
                    <a:lnTo>
                      <a:pt x="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3" name="Freeform 3118">
                <a:extLst>
                  <a:ext uri="{FF2B5EF4-FFF2-40B4-BE49-F238E27FC236}">
                    <a16:creationId xmlns:a16="http://schemas.microsoft.com/office/drawing/2014/main" id="{635591E5-6659-4BAE-9DB2-B46D166F8806}"/>
                  </a:ext>
                </a:extLst>
              </p:cNvPr>
              <p:cNvSpPr>
                <a:spLocks/>
              </p:cNvSpPr>
              <p:nvPr/>
            </p:nvSpPr>
            <p:spPr bwMode="auto">
              <a:xfrm>
                <a:off x="4689475" y="2374901"/>
                <a:ext cx="69850" cy="9525"/>
              </a:xfrm>
              <a:custGeom>
                <a:avLst/>
                <a:gdLst>
                  <a:gd name="T0" fmla="*/ 42 w 44"/>
                  <a:gd name="T1" fmla="*/ 0 h 6"/>
                  <a:gd name="T2" fmla="*/ 2 w 44"/>
                  <a:gd name="T3" fmla="*/ 0 h 6"/>
                  <a:gd name="T4" fmla="*/ 2 w 44"/>
                  <a:gd name="T5" fmla="*/ 0 h 6"/>
                  <a:gd name="T6" fmla="*/ 2 w 44"/>
                  <a:gd name="T7" fmla="*/ 2 h 6"/>
                  <a:gd name="T8" fmla="*/ 0 w 44"/>
                  <a:gd name="T9" fmla="*/ 4 h 6"/>
                  <a:gd name="T10" fmla="*/ 0 w 44"/>
                  <a:gd name="T11" fmla="*/ 4 h 6"/>
                  <a:gd name="T12" fmla="*/ 2 w 44"/>
                  <a:gd name="T13" fmla="*/ 4 h 6"/>
                  <a:gd name="T14" fmla="*/ 2 w 44"/>
                  <a:gd name="T15" fmla="*/ 6 h 6"/>
                  <a:gd name="T16" fmla="*/ 42 w 44"/>
                  <a:gd name="T17" fmla="*/ 6 h 6"/>
                  <a:gd name="T18" fmla="*/ 42 w 44"/>
                  <a:gd name="T19" fmla="*/ 6 h 6"/>
                  <a:gd name="T20" fmla="*/ 44 w 44"/>
                  <a:gd name="T21" fmla="*/ 4 h 6"/>
                  <a:gd name="T22" fmla="*/ 44 w 44"/>
                  <a:gd name="T23" fmla="*/ 4 h 6"/>
                  <a:gd name="T24" fmla="*/ 44 w 44"/>
                  <a:gd name="T25" fmla="*/ 4 h 6"/>
                  <a:gd name="T26" fmla="*/ 44 w 44"/>
                  <a:gd name="T27" fmla="*/ 2 h 6"/>
                  <a:gd name="T28" fmla="*/ 42 w 44"/>
                  <a:gd name="T29" fmla="*/ 0 h 6"/>
                  <a:gd name="T30" fmla="*/ 42 w 44"/>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 h="6">
                    <a:moveTo>
                      <a:pt x="42" y="0"/>
                    </a:moveTo>
                    <a:lnTo>
                      <a:pt x="2" y="0"/>
                    </a:lnTo>
                    <a:lnTo>
                      <a:pt x="2" y="0"/>
                    </a:lnTo>
                    <a:lnTo>
                      <a:pt x="2" y="2"/>
                    </a:lnTo>
                    <a:lnTo>
                      <a:pt x="0" y="4"/>
                    </a:lnTo>
                    <a:lnTo>
                      <a:pt x="0" y="4"/>
                    </a:lnTo>
                    <a:lnTo>
                      <a:pt x="2" y="4"/>
                    </a:lnTo>
                    <a:lnTo>
                      <a:pt x="2" y="6"/>
                    </a:lnTo>
                    <a:lnTo>
                      <a:pt x="42" y="6"/>
                    </a:lnTo>
                    <a:lnTo>
                      <a:pt x="42" y="6"/>
                    </a:lnTo>
                    <a:lnTo>
                      <a:pt x="44" y="4"/>
                    </a:lnTo>
                    <a:lnTo>
                      <a:pt x="44" y="4"/>
                    </a:lnTo>
                    <a:lnTo>
                      <a:pt x="44" y="4"/>
                    </a:lnTo>
                    <a:lnTo>
                      <a:pt x="44" y="2"/>
                    </a:lnTo>
                    <a:lnTo>
                      <a:pt x="42" y="0"/>
                    </a:lnTo>
                    <a:lnTo>
                      <a:pt x="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4" name="Freeform 3119">
                <a:extLst>
                  <a:ext uri="{FF2B5EF4-FFF2-40B4-BE49-F238E27FC236}">
                    <a16:creationId xmlns:a16="http://schemas.microsoft.com/office/drawing/2014/main" id="{52019CDB-6D85-4EBC-90DC-27C7B3858EB8}"/>
                  </a:ext>
                </a:extLst>
              </p:cNvPr>
              <p:cNvSpPr>
                <a:spLocks/>
              </p:cNvSpPr>
              <p:nvPr/>
            </p:nvSpPr>
            <p:spPr bwMode="auto">
              <a:xfrm>
                <a:off x="4689475" y="2343151"/>
                <a:ext cx="69850" cy="6350"/>
              </a:xfrm>
              <a:custGeom>
                <a:avLst/>
                <a:gdLst>
                  <a:gd name="T0" fmla="*/ 42 w 44"/>
                  <a:gd name="T1" fmla="*/ 0 h 4"/>
                  <a:gd name="T2" fmla="*/ 2 w 44"/>
                  <a:gd name="T3" fmla="*/ 0 h 4"/>
                  <a:gd name="T4" fmla="*/ 2 w 44"/>
                  <a:gd name="T5" fmla="*/ 0 h 4"/>
                  <a:gd name="T6" fmla="*/ 2 w 44"/>
                  <a:gd name="T7" fmla="*/ 0 h 4"/>
                  <a:gd name="T8" fmla="*/ 0 w 44"/>
                  <a:gd name="T9" fmla="*/ 2 h 4"/>
                  <a:gd name="T10" fmla="*/ 0 w 44"/>
                  <a:gd name="T11" fmla="*/ 2 h 4"/>
                  <a:gd name="T12" fmla="*/ 2 w 44"/>
                  <a:gd name="T13" fmla="*/ 2 h 4"/>
                  <a:gd name="T14" fmla="*/ 2 w 44"/>
                  <a:gd name="T15" fmla="*/ 4 h 4"/>
                  <a:gd name="T16" fmla="*/ 42 w 44"/>
                  <a:gd name="T17" fmla="*/ 4 h 4"/>
                  <a:gd name="T18" fmla="*/ 42 w 44"/>
                  <a:gd name="T19" fmla="*/ 4 h 4"/>
                  <a:gd name="T20" fmla="*/ 44 w 44"/>
                  <a:gd name="T21" fmla="*/ 2 h 4"/>
                  <a:gd name="T22" fmla="*/ 44 w 44"/>
                  <a:gd name="T23" fmla="*/ 2 h 4"/>
                  <a:gd name="T24" fmla="*/ 44 w 44"/>
                  <a:gd name="T25" fmla="*/ 2 h 4"/>
                  <a:gd name="T26" fmla="*/ 44 w 44"/>
                  <a:gd name="T27" fmla="*/ 0 h 4"/>
                  <a:gd name="T28" fmla="*/ 42 w 44"/>
                  <a:gd name="T29" fmla="*/ 0 h 4"/>
                  <a:gd name="T30" fmla="*/ 42 w 44"/>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 h="4">
                    <a:moveTo>
                      <a:pt x="42" y="0"/>
                    </a:moveTo>
                    <a:lnTo>
                      <a:pt x="2" y="0"/>
                    </a:lnTo>
                    <a:lnTo>
                      <a:pt x="2" y="0"/>
                    </a:lnTo>
                    <a:lnTo>
                      <a:pt x="2" y="0"/>
                    </a:lnTo>
                    <a:lnTo>
                      <a:pt x="0" y="2"/>
                    </a:lnTo>
                    <a:lnTo>
                      <a:pt x="0" y="2"/>
                    </a:lnTo>
                    <a:lnTo>
                      <a:pt x="2" y="2"/>
                    </a:lnTo>
                    <a:lnTo>
                      <a:pt x="2" y="4"/>
                    </a:lnTo>
                    <a:lnTo>
                      <a:pt x="42" y="4"/>
                    </a:lnTo>
                    <a:lnTo>
                      <a:pt x="42" y="4"/>
                    </a:lnTo>
                    <a:lnTo>
                      <a:pt x="44" y="2"/>
                    </a:lnTo>
                    <a:lnTo>
                      <a:pt x="44" y="2"/>
                    </a:lnTo>
                    <a:lnTo>
                      <a:pt x="44" y="2"/>
                    </a:lnTo>
                    <a:lnTo>
                      <a:pt x="44" y="0"/>
                    </a:lnTo>
                    <a:lnTo>
                      <a:pt x="42" y="0"/>
                    </a:lnTo>
                    <a:lnTo>
                      <a:pt x="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5" name="Freeform 3120">
                <a:extLst>
                  <a:ext uri="{FF2B5EF4-FFF2-40B4-BE49-F238E27FC236}">
                    <a16:creationId xmlns:a16="http://schemas.microsoft.com/office/drawing/2014/main" id="{193DED51-E205-40FC-8F0D-33383B5A5977}"/>
                  </a:ext>
                </a:extLst>
              </p:cNvPr>
              <p:cNvSpPr>
                <a:spLocks/>
              </p:cNvSpPr>
              <p:nvPr/>
            </p:nvSpPr>
            <p:spPr bwMode="auto">
              <a:xfrm>
                <a:off x="4689475" y="2409826"/>
                <a:ext cx="69850" cy="9525"/>
              </a:xfrm>
              <a:custGeom>
                <a:avLst/>
                <a:gdLst>
                  <a:gd name="T0" fmla="*/ 42 w 44"/>
                  <a:gd name="T1" fmla="*/ 0 h 6"/>
                  <a:gd name="T2" fmla="*/ 2 w 44"/>
                  <a:gd name="T3" fmla="*/ 0 h 6"/>
                  <a:gd name="T4" fmla="*/ 2 w 44"/>
                  <a:gd name="T5" fmla="*/ 0 h 6"/>
                  <a:gd name="T6" fmla="*/ 2 w 44"/>
                  <a:gd name="T7" fmla="*/ 2 h 6"/>
                  <a:gd name="T8" fmla="*/ 0 w 44"/>
                  <a:gd name="T9" fmla="*/ 2 h 6"/>
                  <a:gd name="T10" fmla="*/ 0 w 44"/>
                  <a:gd name="T11" fmla="*/ 2 h 6"/>
                  <a:gd name="T12" fmla="*/ 2 w 44"/>
                  <a:gd name="T13" fmla="*/ 4 h 6"/>
                  <a:gd name="T14" fmla="*/ 2 w 44"/>
                  <a:gd name="T15" fmla="*/ 6 h 6"/>
                  <a:gd name="T16" fmla="*/ 42 w 44"/>
                  <a:gd name="T17" fmla="*/ 6 h 6"/>
                  <a:gd name="T18" fmla="*/ 42 w 44"/>
                  <a:gd name="T19" fmla="*/ 6 h 6"/>
                  <a:gd name="T20" fmla="*/ 44 w 44"/>
                  <a:gd name="T21" fmla="*/ 4 h 6"/>
                  <a:gd name="T22" fmla="*/ 44 w 44"/>
                  <a:gd name="T23" fmla="*/ 2 h 6"/>
                  <a:gd name="T24" fmla="*/ 44 w 44"/>
                  <a:gd name="T25" fmla="*/ 2 h 6"/>
                  <a:gd name="T26" fmla="*/ 44 w 44"/>
                  <a:gd name="T27" fmla="*/ 2 h 6"/>
                  <a:gd name="T28" fmla="*/ 42 w 44"/>
                  <a:gd name="T29" fmla="*/ 0 h 6"/>
                  <a:gd name="T30" fmla="*/ 42 w 44"/>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 h="6">
                    <a:moveTo>
                      <a:pt x="42" y="0"/>
                    </a:moveTo>
                    <a:lnTo>
                      <a:pt x="2" y="0"/>
                    </a:lnTo>
                    <a:lnTo>
                      <a:pt x="2" y="0"/>
                    </a:lnTo>
                    <a:lnTo>
                      <a:pt x="2" y="2"/>
                    </a:lnTo>
                    <a:lnTo>
                      <a:pt x="0" y="2"/>
                    </a:lnTo>
                    <a:lnTo>
                      <a:pt x="0" y="2"/>
                    </a:lnTo>
                    <a:lnTo>
                      <a:pt x="2" y="4"/>
                    </a:lnTo>
                    <a:lnTo>
                      <a:pt x="2" y="6"/>
                    </a:lnTo>
                    <a:lnTo>
                      <a:pt x="42" y="6"/>
                    </a:lnTo>
                    <a:lnTo>
                      <a:pt x="42" y="6"/>
                    </a:lnTo>
                    <a:lnTo>
                      <a:pt x="44" y="4"/>
                    </a:lnTo>
                    <a:lnTo>
                      <a:pt x="44" y="2"/>
                    </a:lnTo>
                    <a:lnTo>
                      <a:pt x="44" y="2"/>
                    </a:lnTo>
                    <a:lnTo>
                      <a:pt x="44" y="2"/>
                    </a:lnTo>
                    <a:lnTo>
                      <a:pt x="42" y="0"/>
                    </a:lnTo>
                    <a:lnTo>
                      <a:pt x="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6" name="Freeform 3121">
                <a:extLst>
                  <a:ext uri="{FF2B5EF4-FFF2-40B4-BE49-F238E27FC236}">
                    <a16:creationId xmlns:a16="http://schemas.microsoft.com/office/drawing/2014/main" id="{753EEEDE-E3BC-4D16-86BE-560446353201}"/>
                  </a:ext>
                </a:extLst>
              </p:cNvPr>
              <p:cNvSpPr>
                <a:spLocks noEditPoints="1"/>
              </p:cNvSpPr>
              <p:nvPr/>
            </p:nvSpPr>
            <p:spPr bwMode="auto">
              <a:xfrm>
                <a:off x="4794250" y="2244726"/>
                <a:ext cx="152400" cy="358775"/>
              </a:xfrm>
              <a:custGeom>
                <a:avLst/>
                <a:gdLst>
                  <a:gd name="T0" fmla="*/ 86 w 96"/>
                  <a:gd name="T1" fmla="*/ 0 h 226"/>
                  <a:gd name="T2" fmla="*/ 12 w 96"/>
                  <a:gd name="T3" fmla="*/ 0 h 226"/>
                  <a:gd name="T4" fmla="*/ 12 w 96"/>
                  <a:gd name="T5" fmla="*/ 0 h 226"/>
                  <a:gd name="T6" fmla="*/ 6 w 96"/>
                  <a:gd name="T7" fmla="*/ 0 h 226"/>
                  <a:gd name="T8" fmla="*/ 4 w 96"/>
                  <a:gd name="T9" fmla="*/ 4 h 226"/>
                  <a:gd name="T10" fmla="*/ 0 w 96"/>
                  <a:gd name="T11" fmla="*/ 6 h 226"/>
                  <a:gd name="T12" fmla="*/ 0 w 96"/>
                  <a:gd name="T13" fmla="*/ 10 h 226"/>
                  <a:gd name="T14" fmla="*/ 0 w 96"/>
                  <a:gd name="T15" fmla="*/ 216 h 226"/>
                  <a:gd name="T16" fmla="*/ 0 w 96"/>
                  <a:gd name="T17" fmla="*/ 216 h 226"/>
                  <a:gd name="T18" fmla="*/ 0 w 96"/>
                  <a:gd name="T19" fmla="*/ 220 h 226"/>
                  <a:gd name="T20" fmla="*/ 4 w 96"/>
                  <a:gd name="T21" fmla="*/ 224 h 226"/>
                  <a:gd name="T22" fmla="*/ 6 w 96"/>
                  <a:gd name="T23" fmla="*/ 226 h 226"/>
                  <a:gd name="T24" fmla="*/ 12 w 96"/>
                  <a:gd name="T25" fmla="*/ 226 h 226"/>
                  <a:gd name="T26" fmla="*/ 86 w 96"/>
                  <a:gd name="T27" fmla="*/ 226 h 226"/>
                  <a:gd name="T28" fmla="*/ 86 w 96"/>
                  <a:gd name="T29" fmla="*/ 226 h 226"/>
                  <a:gd name="T30" fmla="*/ 90 w 96"/>
                  <a:gd name="T31" fmla="*/ 226 h 226"/>
                  <a:gd name="T32" fmla="*/ 92 w 96"/>
                  <a:gd name="T33" fmla="*/ 224 h 226"/>
                  <a:gd name="T34" fmla="*/ 96 w 96"/>
                  <a:gd name="T35" fmla="*/ 220 h 226"/>
                  <a:gd name="T36" fmla="*/ 96 w 96"/>
                  <a:gd name="T37" fmla="*/ 216 h 226"/>
                  <a:gd name="T38" fmla="*/ 96 w 96"/>
                  <a:gd name="T39" fmla="*/ 10 h 226"/>
                  <a:gd name="T40" fmla="*/ 96 w 96"/>
                  <a:gd name="T41" fmla="*/ 10 h 226"/>
                  <a:gd name="T42" fmla="*/ 96 w 96"/>
                  <a:gd name="T43" fmla="*/ 6 h 226"/>
                  <a:gd name="T44" fmla="*/ 92 w 96"/>
                  <a:gd name="T45" fmla="*/ 4 h 226"/>
                  <a:gd name="T46" fmla="*/ 90 w 96"/>
                  <a:gd name="T47" fmla="*/ 0 h 226"/>
                  <a:gd name="T48" fmla="*/ 86 w 96"/>
                  <a:gd name="T49" fmla="*/ 0 h 226"/>
                  <a:gd name="T50" fmla="*/ 86 w 96"/>
                  <a:gd name="T51" fmla="*/ 0 h 226"/>
                  <a:gd name="T52" fmla="*/ 92 w 96"/>
                  <a:gd name="T53" fmla="*/ 216 h 226"/>
                  <a:gd name="T54" fmla="*/ 92 w 96"/>
                  <a:gd name="T55" fmla="*/ 216 h 226"/>
                  <a:gd name="T56" fmla="*/ 90 w 96"/>
                  <a:gd name="T57" fmla="*/ 220 h 226"/>
                  <a:gd name="T58" fmla="*/ 86 w 96"/>
                  <a:gd name="T59" fmla="*/ 222 h 226"/>
                  <a:gd name="T60" fmla="*/ 12 w 96"/>
                  <a:gd name="T61" fmla="*/ 222 h 226"/>
                  <a:gd name="T62" fmla="*/ 12 w 96"/>
                  <a:gd name="T63" fmla="*/ 222 h 226"/>
                  <a:gd name="T64" fmla="*/ 6 w 96"/>
                  <a:gd name="T65" fmla="*/ 220 h 226"/>
                  <a:gd name="T66" fmla="*/ 4 w 96"/>
                  <a:gd name="T67" fmla="*/ 216 h 226"/>
                  <a:gd name="T68" fmla="*/ 4 w 96"/>
                  <a:gd name="T69" fmla="*/ 10 h 226"/>
                  <a:gd name="T70" fmla="*/ 4 w 96"/>
                  <a:gd name="T71" fmla="*/ 10 h 226"/>
                  <a:gd name="T72" fmla="*/ 6 w 96"/>
                  <a:gd name="T73" fmla="*/ 6 h 226"/>
                  <a:gd name="T74" fmla="*/ 12 w 96"/>
                  <a:gd name="T75" fmla="*/ 4 h 226"/>
                  <a:gd name="T76" fmla="*/ 86 w 96"/>
                  <a:gd name="T77" fmla="*/ 4 h 226"/>
                  <a:gd name="T78" fmla="*/ 86 w 96"/>
                  <a:gd name="T79" fmla="*/ 4 h 226"/>
                  <a:gd name="T80" fmla="*/ 90 w 96"/>
                  <a:gd name="T81" fmla="*/ 6 h 226"/>
                  <a:gd name="T82" fmla="*/ 92 w 96"/>
                  <a:gd name="T83" fmla="*/ 10 h 226"/>
                  <a:gd name="T84" fmla="*/ 92 w 96"/>
                  <a:gd name="T85" fmla="*/ 21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6" h="226">
                    <a:moveTo>
                      <a:pt x="86" y="0"/>
                    </a:moveTo>
                    <a:lnTo>
                      <a:pt x="12" y="0"/>
                    </a:lnTo>
                    <a:lnTo>
                      <a:pt x="12" y="0"/>
                    </a:lnTo>
                    <a:lnTo>
                      <a:pt x="6" y="0"/>
                    </a:lnTo>
                    <a:lnTo>
                      <a:pt x="4" y="4"/>
                    </a:lnTo>
                    <a:lnTo>
                      <a:pt x="0" y="6"/>
                    </a:lnTo>
                    <a:lnTo>
                      <a:pt x="0" y="10"/>
                    </a:lnTo>
                    <a:lnTo>
                      <a:pt x="0" y="216"/>
                    </a:lnTo>
                    <a:lnTo>
                      <a:pt x="0" y="216"/>
                    </a:lnTo>
                    <a:lnTo>
                      <a:pt x="0" y="220"/>
                    </a:lnTo>
                    <a:lnTo>
                      <a:pt x="4" y="224"/>
                    </a:lnTo>
                    <a:lnTo>
                      <a:pt x="6" y="226"/>
                    </a:lnTo>
                    <a:lnTo>
                      <a:pt x="12" y="226"/>
                    </a:lnTo>
                    <a:lnTo>
                      <a:pt x="86" y="226"/>
                    </a:lnTo>
                    <a:lnTo>
                      <a:pt x="86" y="226"/>
                    </a:lnTo>
                    <a:lnTo>
                      <a:pt x="90" y="226"/>
                    </a:lnTo>
                    <a:lnTo>
                      <a:pt x="92" y="224"/>
                    </a:lnTo>
                    <a:lnTo>
                      <a:pt x="96" y="220"/>
                    </a:lnTo>
                    <a:lnTo>
                      <a:pt x="96" y="216"/>
                    </a:lnTo>
                    <a:lnTo>
                      <a:pt x="96" y="10"/>
                    </a:lnTo>
                    <a:lnTo>
                      <a:pt x="96" y="10"/>
                    </a:lnTo>
                    <a:lnTo>
                      <a:pt x="96" y="6"/>
                    </a:lnTo>
                    <a:lnTo>
                      <a:pt x="92" y="4"/>
                    </a:lnTo>
                    <a:lnTo>
                      <a:pt x="90" y="0"/>
                    </a:lnTo>
                    <a:lnTo>
                      <a:pt x="86" y="0"/>
                    </a:lnTo>
                    <a:lnTo>
                      <a:pt x="86" y="0"/>
                    </a:lnTo>
                    <a:close/>
                    <a:moveTo>
                      <a:pt x="92" y="216"/>
                    </a:moveTo>
                    <a:lnTo>
                      <a:pt x="92" y="216"/>
                    </a:lnTo>
                    <a:lnTo>
                      <a:pt x="90" y="220"/>
                    </a:lnTo>
                    <a:lnTo>
                      <a:pt x="86" y="222"/>
                    </a:lnTo>
                    <a:lnTo>
                      <a:pt x="12" y="222"/>
                    </a:lnTo>
                    <a:lnTo>
                      <a:pt x="12" y="222"/>
                    </a:lnTo>
                    <a:lnTo>
                      <a:pt x="6" y="220"/>
                    </a:lnTo>
                    <a:lnTo>
                      <a:pt x="4" y="216"/>
                    </a:lnTo>
                    <a:lnTo>
                      <a:pt x="4" y="10"/>
                    </a:lnTo>
                    <a:lnTo>
                      <a:pt x="4" y="10"/>
                    </a:lnTo>
                    <a:lnTo>
                      <a:pt x="6" y="6"/>
                    </a:lnTo>
                    <a:lnTo>
                      <a:pt x="12" y="4"/>
                    </a:lnTo>
                    <a:lnTo>
                      <a:pt x="86" y="4"/>
                    </a:lnTo>
                    <a:lnTo>
                      <a:pt x="86" y="4"/>
                    </a:lnTo>
                    <a:lnTo>
                      <a:pt x="90" y="6"/>
                    </a:lnTo>
                    <a:lnTo>
                      <a:pt x="92" y="10"/>
                    </a:lnTo>
                    <a:lnTo>
                      <a:pt x="92" y="2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7" name="Freeform 3122">
                <a:extLst>
                  <a:ext uri="{FF2B5EF4-FFF2-40B4-BE49-F238E27FC236}">
                    <a16:creationId xmlns:a16="http://schemas.microsoft.com/office/drawing/2014/main" id="{7CE83628-4E3A-4417-B974-ACAA9645724C}"/>
                  </a:ext>
                </a:extLst>
              </p:cNvPr>
              <p:cNvSpPr>
                <a:spLocks noEditPoints="1"/>
              </p:cNvSpPr>
              <p:nvPr/>
            </p:nvSpPr>
            <p:spPr bwMode="auto">
              <a:xfrm>
                <a:off x="4648200" y="2244726"/>
                <a:ext cx="152400" cy="358775"/>
              </a:xfrm>
              <a:custGeom>
                <a:avLst/>
                <a:gdLst>
                  <a:gd name="T0" fmla="*/ 86 w 96"/>
                  <a:gd name="T1" fmla="*/ 0 h 226"/>
                  <a:gd name="T2" fmla="*/ 12 w 96"/>
                  <a:gd name="T3" fmla="*/ 0 h 226"/>
                  <a:gd name="T4" fmla="*/ 12 w 96"/>
                  <a:gd name="T5" fmla="*/ 0 h 226"/>
                  <a:gd name="T6" fmla="*/ 8 w 96"/>
                  <a:gd name="T7" fmla="*/ 0 h 226"/>
                  <a:gd name="T8" fmla="*/ 4 w 96"/>
                  <a:gd name="T9" fmla="*/ 4 h 226"/>
                  <a:gd name="T10" fmla="*/ 2 w 96"/>
                  <a:gd name="T11" fmla="*/ 6 h 226"/>
                  <a:gd name="T12" fmla="*/ 0 w 96"/>
                  <a:gd name="T13" fmla="*/ 10 h 226"/>
                  <a:gd name="T14" fmla="*/ 0 w 96"/>
                  <a:gd name="T15" fmla="*/ 216 h 226"/>
                  <a:gd name="T16" fmla="*/ 0 w 96"/>
                  <a:gd name="T17" fmla="*/ 216 h 226"/>
                  <a:gd name="T18" fmla="*/ 2 w 96"/>
                  <a:gd name="T19" fmla="*/ 220 h 226"/>
                  <a:gd name="T20" fmla="*/ 4 w 96"/>
                  <a:gd name="T21" fmla="*/ 224 h 226"/>
                  <a:gd name="T22" fmla="*/ 8 w 96"/>
                  <a:gd name="T23" fmla="*/ 226 h 226"/>
                  <a:gd name="T24" fmla="*/ 12 w 96"/>
                  <a:gd name="T25" fmla="*/ 226 h 226"/>
                  <a:gd name="T26" fmla="*/ 86 w 96"/>
                  <a:gd name="T27" fmla="*/ 226 h 226"/>
                  <a:gd name="T28" fmla="*/ 86 w 96"/>
                  <a:gd name="T29" fmla="*/ 226 h 226"/>
                  <a:gd name="T30" fmla="*/ 90 w 96"/>
                  <a:gd name="T31" fmla="*/ 226 h 226"/>
                  <a:gd name="T32" fmla="*/ 94 w 96"/>
                  <a:gd name="T33" fmla="*/ 224 h 226"/>
                  <a:gd name="T34" fmla="*/ 96 w 96"/>
                  <a:gd name="T35" fmla="*/ 220 h 226"/>
                  <a:gd name="T36" fmla="*/ 96 w 96"/>
                  <a:gd name="T37" fmla="*/ 216 h 226"/>
                  <a:gd name="T38" fmla="*/ 96 w 96"/>
                  <a:gd name="T39" fmla="*/ 10 h 226"/>
                  <a:gd name="T40" fmla="*/ 96 w 96"/>
                  <a:gd name="T41" fmla="*/ 10 h 226"/>
                  <a:gd name="T42" fmla="*/ 96 w 96"/>
                  <a:gd name="T43" fmla="*/ 6 h 226"/>
                  <a:gd name="T44" fmla="*/ 94 w 96"/>
                  <a:gd name="T45" fmla="*/ 4 h 226"/>
                  <a:gd name="T46" fmla="*/ 90 w 96"/>
                  <a:gd name="T47" fmla="*/ 0 h 226"/>
                  <a:gd name="T48" fmla="*/ 86 w 96"/>
                  <a:gd name="T49" fmla="*/ 0 h 226"/>
                  <a:gd name="T50" fmla="*/ 86 w 96"/>
                  <a:gd name="T51" fmla="*/ 0 h 226"/>
                  <a:gd name="T52" fmla="*/ 92 w 96"/>
                  <a:gd name="T53" fmla="*/ 216 h 226"/>
                  <a:gd name="T54" fmla="*/ 92 w 96"/>
                  <a:gd name="T55" fmla="*/ 216 h 226"/>
                  <a:gd name="T56" fmla="*/ 92 w 96"/>
                  <a:gd name="T57" fmla="*/ 216 h 226"/>
                  <a:gd name="T58" fmla="*/ 90 w 96"/>
                  <a:gd name="T59" fmla="*/ 220 h 226"/>
                  <a:gd name="T60" fmla="*/ 86 w 96"/>
                  <a:gd name="T61" fmla="*/ 222 h 226"/>
                  <a:gd name="T62" fmla="*/ 12 w 96"/>
                  <a:gd name="T63" fmla="*/ 222 h 226"/>
                  <a:gd name="T64" fmla="*/ 12 w 96"/>
                  <a:gd name="T65" fmla="*/ 222 h 226"/>
                  <a:gd name="T66" fmla="*/ 6 w 96"/>
                  <a:gd name="T67" fmla="*/ 220 h 226"/>
                  <a:gd name="T68" fmla="*/ 4 w 96"/>
                  <a:gd name="T69" fmla="*/ 216 h 226"/>
                  <a:gd name="T70" fmla="*/ 4 w 96"/>
                  <a:gd name="T71" fmla="*/ 10 h 226"/>
                  <a:gd name="T72" fmla="*/ 4 w 96"/>
                  <a:gd name="T73" fmla="*/ 10 h 226"/>
                  <a:gd name="T74" fmla="*/ 6 w 96"/>
                  <a:gd name="T75" fmla="*/ 6 h 226"/>
                  <a:gd name="T76" fmla="*/ 12 w 96"/>
                  <a:gd name="T77" fmla="*/ 4 h 226"/>
                  <a:gd name="T78" fmla="*/ 86 w 96"/>
                  <a:gd name="T79" fmla="*/ 4 h 226"/>
                  <a:gd name="T80" fmla="*/ 86 w 96"/>
                  <a:gd name="T81" fmla="*/ 4 h 226"/>
                  <a:gd name="T82" fmla="*/ 90 w 96"/>
                  <a:gd name="T83" fmla="*/ 6 h 226"/>
                  <a:gd name="T84" fmla="*/ 92 w 96"/>
                  <a:gd name="T85" fmla="*/ 10 h 226"/>
                  <a:gd name="T86" fmla="*/ 92 w 96"/>
                  <a:gd name="T87" fmla="*/ 216 h 226"/>
                  <a:gd name="T88" fmla="*/ 92 w 96"/>
                  <a:gd name="T89" fmla="*/ 21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226">
                    <a:moveTo>
                      <a:pt x="86" y="0"/>
                    </a:moveTo>
                    <a:lnTo>
                      <a:pt x="12" y="0"/>
                    </a:lnTo>
                    <a:lnTo>
                      <a:pt x="12" y="0"/>
                    </a:lnTo>
                    <a:lnTo>
                      <a:pt x="8" y="0"/>
                    </a:lnTo>
                    <a:lnTo>
                      <a:pt x="4" y="4"/>
                    </a:lnTo>
                    <a:lnTo>
                      <a:pt x="2" y="6"/>
                    </a:lnTo>
                    <a:lnTo>
                      <a:pt x="0" y="10"/>
                    </a:lnTo>
                    <a:lnTo>
                      <a:pt x="0" y="216"/>
                    </a:lnTo>
                    <a:lnTo>
                      <a:pt x="0" y="216"/>
                    </a:lnTo>
                    <a:lnTo>
                      <a:pt x="2" y="220"/>
                    </a:lnTo>
                    <a:lnTo>
                      <a:pt x="4" y="224"/>
                    </a:lnTo>
                    <a:lnTo>
                      <a:pt x="8" y="226"/>
                    </a:lnTo>
                    <a:lnTo>
                      <a:pt x="12" y="226"/>
                    </a:lnTo>
                    <a:lnTo>
                      <a:pt x="86" y="226"/>
                    </a:lnTo>
                    <a:lnTo>
                      <a:pt x="86" y="226"/>
                    </a:lnTo>
                    <a:lnTo>
                      <a:pt x="90" y="226"/>
                    </a:lnTo>
                    <a:lnTo>
                      <a:pt x="94" y="224"/>
                    </a:lnTo>
                    <a:lnTo>
                      <a:pt x="96" y="220"/>
                    </a:lnTo>
                    <a:lnTo>
                      <a:pt x="96" y="216"/>
                    </a:lnTo>
                    <a:lnTo>
                      <a:pt x="96" y="10"/>
                    </a:lnTo>
                    <a:lnTo>
                      <a:pt x="96" y="10"/>
                    </a:lnTo>
                    <a:lnTo>
                      <a:pt x="96" y="6"/>
                    </a:lnTo>
                    <a:lnTo>
                      <a:pt x="94" y="4"/>
                    </a:lnTo>
                    <a:lnTo>
                      <a:pt x="90" y="0"/>
                    </a:lnTo>
                    <a:lnTo>
                      <a:pt x="86" y="0"/>
                    </a:lnTo>
                    <a:lnTo>
                      <a:pt x="86" y="0"/>
                    </a:lnTo>
                    <a:close/>
                    <a:moveTo>
                      <a:pt x="92" y="216"/>
                    </a:moveTo>
                    <a:lnTo>
                      <a:pt x="92" y="216"/>
                    </a:lnTo>
                    <a:lnTo>
                      <a:pt x="92" y="216"/>
                    </a:lnTo>
                    <a:lnTo>
                      <a:pt x="90" y="220"/>
                    </a:lnTo>
                    <a:lnTo>
                      <a:pt x="86" y="222"/>
                    </a:lnTo>
                    <a:lnTo>
                      <a:pt x="12" y="222"/>
                    </a:lnTo>
                    <a:lnTo>
                      <a:pt x="12" y="222"/>
                    </a:lnTo>
                    <a:lnTo>
                      <a:pt x="6" y="220"/>
                    </a:lnTo>
                    <a:lnTo>
                      <a:pt x="4" y="216"/>
                    </a:lnTo>
                    <a:lnTo>
                      <a:pt x="4" y="10"/>
                    </a:lnTo>
                    <a:lnTo>
                      <a:pt x="4" y="10"/>
                    </a:lnTo>
                    <a:lnTo>
                      <a:pt x="6" y="6"/>
                    </a:lnTo>
                    <a:lnTo>
                      <a:pt x="12" y="4"/>
                    </a:lnTo>
                    <a:lnTo>
                      <a:pt x="86" y="4"/>
                    </a:lnTo>
                    <a:lnTo>
                      <a:pt x="86" y="4"/>
                    </a:lnTo>
                    <a:lnTo>
                      <a:pt x="90" y="6"/>
                    </a:lnTo>
                    <a:lnTo>
                      <a:pt x="92" y="10"/>
                    </a:lnTo>
                    <a:lnTo>
                      <a:pt x="92" y="216"/>
                    </a:lnTo>
                    <a:lnTo>
                      <a:pt x="92" y="2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8" name="Freeform 3123">
                <a:extLst>
                  <a:ext uri="{FF2B5EF4-FFF2-40B4-BE49-F238E27FC236}">
                    <a16:creationId xmlns:a16="http://schemas.microsoft.com/office/drawing/2014/main" id="{6283400C-A0D1-4A0D-926A-7FEFA0626DED}"/>
                  </a:ext>
                </a:extLst>
              </p:cNvPr>
              <p:cNvSpPr>
                <a:spLocks noEditPoints="1"/>
              </p:cNvSpPr>
              <p:nvPr/>
            </p:nvSpPr>
            <p:spPr bwMode="auto">
              <a:xfrm>
                <a:off x="4937125" y="2244726"/>
                <a:ext cx="152400" cy="358775"/>
              </a:xfrm>
              <a:custGeom>
                <a:avLst/>
                <a:gdLst>
                  <a:gd name="T0" fmla="*/ 84 w 96"/>
                  <a:gd name="T1" fmla="*/ 0 h 226"/>
                  <a:gd name="T2" fmla="*/ 10 w 96"/>
                  <a:gd name="T3" fmla="*/ 0 h 226"/>
                  <a:gd name="T4" fmla="*/ 10 w 96"/>
                  <a:gd name="T5" fmla="*/ 0 h 226"/>
                  <a:gd name="T6" fmla="*/ 6 w 96"/>
                  <a:gd name="T7" fmla="*/ 0 h 226"/>
                  <a:gd name="T8" fmla="*/ 2 w 96"/>
                  <a:gd name="T9" fmla="*/ 4 h 226"/>
                  <a:gd name="T10" fmla="*/ 0 w 96"/>
                  <a:gd name="T11" fmla="*/ 6 h 226"/>
                  <a:gd name="T12" fmla="*/ 0 w 96"/>
                  <a:gd name="T13" fmla="*/ 10 h 226"/>
                  <a:gd name="T14" fmla="*/ 0 w 96"/>
                  <a:gd name="T15" fmla="*/ 216 h 226"/>
                  <a:gd name="T16" fmla="*/ 0 w 96"/>
                  <a:gd name="T17" fmla="*/ 216 h 226"/>
                  <a:gd name="T18" fmla="*/ 0 w 96"/>
                  <a:gd name="T19" fmla="*/ 220 h 226"/>
                  <a:gd name="T20" fmla="*/ 2 w 96"/>
                  <a:gd name="T21" fmla="*/ 224 h 226"/>
                  <a:gd name="T22" fmla="*/ 6 w 96"/>
                  <a:gd name="T23" fmla="*/ 226 h 226"/>
                  <a:gd name="T24" fmla="*/ 10 w 96"/>
                  <a:gd name="T25" fmla="*/ 226 h 226"/>
                  <a:gd name="T26" fmla="*/ 84 w 96"/>
                  <a:gd name="T27" fmla="*/ 226 h 226"/>
                  <a:gd name="T28" fmla="*/ 84 w 96"/>
                  <a:gd name="T29" fmla="*/ 226 h 226"/>
                  <a:gd name="T30" fmla="*/ 88 w 96"/>
                  <a:gd name="T31" fmla="*/ 226 h 226"/>
                  <a:gd name="T32" fmla="*/ 92 w 96"/>
                  <a:gd name="T33" fmla="*/ 224 h 226"/>
                  <a:gd name="T34" fmla="*/ 94 w 96"/>
                  <a:gd name="T35" fmla="*/ 220 h 226"/>
                  <a:gd name="T36" fmla="*/ 96 w 96"/>
                  <a:gd name="T37" fmla="*/ 216 h 226"/>
                  <a:gd name="T38" fmla="*/ 96 w 96"/>
                  <a:gd name="T39" fmla="*/ 10 h 226"/>
                  <a:gd name="T40" fmla="*/ 96 w 96"/>
                  <a:gd name="T41" fmla="*/ 10 h 226"/>
                  <a:gd name="T42" fmla="*/ 94 w 96"/>
                  <a:gd name="T43" fmla="*/ 6 h 226"/>
                  <a:gd name="T44" fmla="*/ 92 w 96"/>
                  <a:gd name="T45" fmla="*/ 4 h 226"/>
                  <a:gd name="T46" fmla="*/ 88 w 96"/>
                  <a:gd name="T47" fmla="*/ 0 h 226"/>
                  <a:gd name="T48" fmla="*/ 84 w 96"/>
                  <a:gd name="T49" fmla="*/ 0 h 226"/>
                  <a:gd name="T50" fmla="*/ 84 w 96"/>
                  <a:gd name="T51" fmla="*/ 0 h 226"/>
                  <a:gd name="T52" fmla="*/ 92 w 96"/>
                  <a:gd name="T53" fmla="*/ 216 h 226"/>
                  <a:gd name="T54" fmla="*/ 92 w 96"/>
                  <a:gd name="T55" fmla="*/ 216 h 226"/>
                  <a:gd name="T56" fmla="*/ 90 w 96"/>
                  <a:gd name="T57" fmla="*/ 220 h 226"/>
                  <a:gd name="T58" fmla="*/ 84 w 96"/>
                  <a:gd name="T59" fmla="*/ 222 h 226"/>
                  <a:gd name="T60" fmla="*/ 10 w 96"/>
                  <a:gd name="T61" fmla="*/ 222 h 226"/>
                  <a:gd name="T62" fmla="*/ 10 w 96"/>
                  <a:gd name="T63" fmla="*/ 222 h 226"/>
                  <a:gd name="T64" fmla="*/ 6 w 96"/>
                  <a:gd name="T65" fmla="*/ 220 h 226"/>
                  <a:gd name="T66" fmla="*/ 4 w 96"/>
                  <a:gd name="T67" fmla="*/ 216 h 226"/>
                  <a:gd name="T68" fmla="*/ 4 w 96"/>
                  <a:gd name="T69" fmla="*/ 10 h 226"/>
                  <a:gd name="T70" fmla="*/ 4 w 96"/>
                  <a:gd name="T71" fmla="*/ 10 h 226"/>
                  <a:gd name="T72" fmla="*/ 6 w 96"/>
                  <a:gd name="T73" fmla="*/ 6 h 226"/>
                  <a:gd name="T74" fmla="*/ 10 w 96"/>
                  <a:gd name="T75" fmla="*/ 4 h 226"/>
                  <a:gd name="T76" fmla="*/ 84 w 96"/>
                  <a:gd name="T77" fmla="*/ 4 h 226"/>
                  <a:gd name="T78" fmla="*/ 84 w 96"/>
                  <a:gd name="T79" fmla="*/ 4 h 226"/>
                  <a:gd name="T80" fmla="*/ 90 w 96"/>
                  <a:gd name="T81" fmla="*/ 6 h 226"/>
                  <a:gd name="T82" fmla="*/ 92 w 96"/>
                  <a:gd name="T83" fmla="*/ 10 h 226"/>
                  <a:gd name="T84" fmla="*/ 92 w 96"/>
                  <a:gd name="T85" fmla="*/ 21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6" h="226">
                    <a:moveTo>
                      <a:pt x="84" y="0"/>
                    </a:moveTo>
                    <a:lnTo>
                      <a:pt x="10" y="0"/>
                    </a:lnTo>
                    <a:lnTo>
                      <a:pt x="10" y="0"/>
                    </a:lnTo>
                    <a:lnTo>
                      <a:pt x="6" y="0"/>
                    </a:lnTo>
                    <a:lnTo>
                      <a:pt x="2" y="4"/>
                    </a:lnTo>
                    <a:lnTo>
                      <a:pt x="0" y="6"/>
                    </a:lnTo>
                    <a:lnTo>
                      <a:pt x="0" y="10"/>
                    </a:lnTo>
                    <a:lnTo>
                      <a:pt x="0" y="216"/>
                    </a:lnTo>
                    <a:lnTo>
                      <a:pt x="0" y="216"/>
                    </a:lnTo>
                    <a:lnTo>
                      <a:pt x="0" y="220"/>
                    </a:lnTo>
                    <a:lnTo>
                      <a:pt x="2" y="224"/>
                    </a:lnTo>
                    <a:lnTo>
                      <a:pt x="6" y="226"/>
                    </a:lnTo>
                    <a:lnTo>
                      <a:pt x="10" y="226"/>
                    </a:lnTo>
                    <a:lnTo>
                      <a:pt x="84" y="226"/>
                    </a:lnTo>
                    <a:lnTo>
                      <a:pt x="84" y="226"/>
                    </a:lnTo>
                    <a:lnTo>
                      <a:pt x="88" y="226"/>
                    </a:lnTo>
                    <a:lnTo>
                      <a:pt x="92" y="224"/>
                    </a:lnTo>
                    <a:lnTo>
                      <a:pt x="94" y="220"/>
                    </a:lnTo>
                    <a:lnTo>
                      <a:pt x="96" y="216"/>
                    </a:lnTo>
                    <a:lnTo>
                      <a:pt x="96" y="10"/>
                    </a:lnTo>
                    <a:lnTo>
                      <a:pt x="96" y="10"/>
                    </a:lnTo>
                    <a:lnTo>
                      <a:pt x="94" y="6"/>
                    </a:lnTo>
                    <a:lnTo>
                      <a:pt x="92" y="4"/>
                    </a:lnTo>
                    <a:lnTo>
                      <a:pt x="88" y="0"/>
                    </a:lnTo>
                    <a:lnTo>
                      <a:pt x="84" y="0"/>
                    </a:lnTo>
                    <a:lnTo>
                      <a:pt x="84" y="0"/>
                    </a:lnTo>
                    <a:close/>
                    <a:moveTo>
                      <a:pt x="92" y="216"/>
                    </a:moveTo>
                    <a:lnTo>
                      <a:pt x="92" y="216"/>
                    </a:lnTo>
                    <a:lnTo>
                      <a:pt x="90" y="220"/>
                    </a:lnTo>
                    <a:lnTo>
                      <a:pt x="84" y="222"/>
                    </a:lnTo>
                    <a:lnTo>
                      <a:pt x="10" y="222"/>
                    </a:lnTo>
                    <a:lnTo>
                      <a:pt x="10" y="222"/>
                    </a:lnTo>
                    <a:lnTo>
                      <a:pt x="6" y="220"/>
                    </a:lnTo>
                    <a:lnTo>
                      <a:pt x="4" y="216"/>
                    </a:lnTo>
                    <a:lnTo>
                      <a:pt x="4" y="10"/>
                    </a:lnTo>
                    <a:lnTo>
                      <a:pt x="4" y="10"/>
                    </a:lnTo>
                    <a:lnTo>
                      <a:pt x="6" y="6"/>
                    </a:lnTo>
                    <a:lnTo>
                      <a:pt x="10" y="4"/>
                    </a:lnTo>
                    <a:lnTo>
                      <a:pt x="84" y="4"/>
                    </a:lnTo>
                    <a:lnTo>
                      <a:pt x="84" y="4"/>
                    </a:lnTo>
                    <a:lnTo>
                      <a:pt x="90" y="6"/>
                    </a:lnTo>
                    <a:lnTo>
                      <a:pt x="92" y="10"/>
                    </a:lnTo>
                    <a:lnTo>
                      <a:pt x="92" y="2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9" name="Freeform 3124">
                <a:extLst>
                  <a:ext uri="{FF2B5EF4-FFF2-40B4-BE49-F238E27FC236}">
                    <a16:creationId xmlns:a16="http://schemas.microsoft.com/office/drawing/2014/main" id="{3F49B497-FDBD-4AD5-B6E5-55156E64FF35}"/>
                  </a:ext>
                </a:extLst>
              </p:cNvPr>
              <p:cNvSpPr>
                <a:spLocks noEditPoints="1"/>
              </p:cNvSpPr>
              <p:nvPr/>
            </p:nvSpPr>
            <p:spPr bwMode="auto">
              <a:xfrm>
                <a:off x="4826000" y="2476501"/>
                <a:ext cx="88900" cy="88900"/>
              </a:xfrm>
              <a:custGeom>
                <a:avLst/>
                <a:gdLst>
                  <a:gd name="T0" fmla="*/ 28 w 56"/>
                  <a:gd name="T1" fmla="*/ 0 h 56"/>
                  <a:gd name="T2" fmla="*/ 28 w 56"/>
                  <a:gd name="T3" fmla="*/ 0 h 56"/>
                  <a:gd name="T4" fmla="*/ 18 w 56"/>
                  <a:gd name="T5" fmla="*/ 2 h 56"/>
                  <a:gd name="T6" fmla="*/ 8 w 56"/>
                  <a:gd name="T7" fmla="*/ 8 h 56"/>
                  <a:gd name="T8" fmla="*/ 2 w 56"/>
                  <a:gd name="T9" fmla="*/ 18 h 56"/>
                  <a:gd name="T10" fmla="*/ 0 w 56"/>
                  <a:gd name="T11" fmla="*/ 28 h 56"/>
                  <a:gd name="T12" fmla="*/ 0 w 56"/>
                  <a:gd name="T13" fmla="*/ 28 h 56"/>
                  <a:gd name="T14" fmla="*/ 2 w 56"/>
                  <a:gd name="T15" fmla="*/ 40 h 56"/>
                  <a:gd name="T16" fmla="*/ 8 w 56"/>
                  <a:gd name="T17" fmla="*/ 48 h 56"/>
                  <a:gd name="T18" fmla="*/ 18 w 56"/>
                  <a:gd name="T19" fmla="*/ 54 h 56"/>
                  <a:gd name="T20" fmla="*/ 28 w 56"/>
                  <a:gd name="T21" fmla="*/ 56 h 56"/>
                  <a:gd name="T22" fmla="*/ 28 w 56"/>
                  <a:gd name="T23" fmla="*/ 56 h 56"/>
                  <a:gd name="T24" fmla="*/ 40 w 56"/>
                  <a:gd name="T25" fmla="*/ 54 h 56"/>
                  <a:gd name="T26" fmla="*/ 48 w 56"/>
                  <a:gd name="T27" fmla="*/ 48 h 56"/>
                  <a:gd name="T28" fmla="*/ 54 w 56"/>
                  <a:gd name="T29" fmla="*/ 40 h 56"/>
                  <a:gd name="T30" fmla="*/ 56 w 56"/>
                  <a:gd name="T31" fmla="*/ 28 h 56"/>
                  <a:gd name="T32" fmla="*/ 56 w 56"/>
                  <a:gd name="T33" fmla="*/ 28 h 56"/>
                  <a:gd name="T34" fmla="*/ 54 w 56"/>
                  <a:gd name="T35" fmla="*/ 18 h 56"/>
                  <a:gd name="T36" fmla="*/ 48 w 56"/>
                  <a:gd name="T37" fmla="*/ 8 h 56"/>
                  <a:gd name="T38" fmla="*/ 40 w 56"/>
                  <a:gd name="T39" fmla="*/ 2 h 56"/>
                  <a:gd name="T40" fmla="*/ 28 w 56"/>
                  <a:gd name="T41" fmla="*/ 0 h 56"/>
                  <a:gd name="T42" fmla="*/ 28 w 56"/>
                  <a:gd name="T43" fmla="*/ 0 h 56"/>
                  <a:gd name="T44" fmla="*/ 28 w 56"/>
                  <a:gd name="T45" fmla="*/ 52 h 56"/>
                  <a:gd name="T46" fmla="*/ 28 w 56"/>
                  <a:gd name="T47" fmla="*/ 52 h 56"/>
                  <a:gd name="T48" fmla="*/ 18 w 56"/>
                  <a:gd name="T49" fmla="*/ 50 h 56"/>
                  <a:gd name="T50" fmla="*/ 12 w 56"/>
                  <a:gd name="T51" fmla="*/ 46 h 56"/>
                  <a:gd name="T52" fmla="*/ 6 w 56"/>
                  <a:gd name="T53" fmla="*/ 38 h 56"/>
                  <a:gd name="T54" fmla="*/ 4 w 56"/>
                  <a:gd name="T55" fmla="*/ 28 h 56"/>
                  <a:gd name="T56" fmla="*/ 4 w 56"/>
                  <a:gd name="T57" fmla="*/ 28 h 56"/>
                  <a:gd name="T58" fmla="*/ 6 w 56"/>
                  <a:gd name="T59" fmla="*/ 20 h 56"/>
                  <a:gd name="T60" fmla="*/ 12 w 56"/>
                  <a:gd name="T61" fmla="*/ 12 h 56"/>
                  <a:gd name="T62" fmla="*/ 18 w 56"/>
                  <a:gd name="T63" fmla="*/ 6 h 56"/>
                  <a:gd name="T64" fmla="*/ 28 w 56"/>
                  <a:gd name="T65" fmla="*/ 4 h 56"/>
                  <a:gd name="T66" fmla="*/ 28 w 56"/>
                  <a:gd name="T67" fmla="*/ 4 h 56"/>
                  <a:gd name="T68" fmla="*/ 38 w 56"/>
                  <a:gd name="T69" fmla="*/ 6 h 56"/>
                  <a:gd name="T70" fmla="*/ 46 w 56"/>
                  <a:gd name="T71" fmla="*/ 12 h 56"/>
                  <a:gd name="T72" fmla="*/ 50 w 56"/>
                  <a:gd name="T73" fmla="*/ 20 h 56"/>
                  <a:gd name="T74" fmla="*/ 52 w 56"/>
                  <a:gd name="T75" fmla="*/ 28 h 56"/>
                  <a:gd name="T76" fmla="*/ 52 w 56"/>
                  <a:gd name="T77" fmla="*/ 28 h 56"/>
                  <a:gd name="T78" fmla="*/ 50 w 56"/>
                  <a:gd name="T79" fmla="*/ 38 h 56"/>
                  <a:gd name="T80" fmla="*/ 46 w 56"/>
                  <a:gd name="T81" fmla="*/ 46 h 56"/>
                  <a:gd name="T82" fmla="*/ 38 w 56"/>
                  <a:gd name="T83" fmla="*/ 50 h 56"/>
                  <a:gd name="T84" fmla="*/ 28 w 56"/>
                  <a:gd name="T85" fmla="*/ 52 h 56"/>
                  <a:gd name="T86" fmla="*/ 28 w 56"/>
                  <a:gd name="T87"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56">
                    <a:moveTo>
                      <a:pt x="28" y="0"/>
                    </a:moveTo>
                    <a:lnTo>
                      <a:pt x="28" y="0"/>
                    </a:lnTo>
                    <a:lnTo>
                      <a:pt x="18" y="2"/>
                    </a:lnTo>
                    <a:lnTo>
                      <a:pt x="8" y="8"/>
                    </a:lnTo>
                    <a:lnTo>
                      <a:pt x="2" y="18"/>
                    </a:lnTo>
                    <a:lnTo>
                      <a:pt x="0" y="28"/>
                    </a:lnTo>
                    <a:lnTo>
                      <a:pt x="0" y="28"/>
                    </a:lnTo>
                    <a:lnTo>
                      <a:pt x="2" y="40"/>
                    </a:lnTo>
                    <a:lnTo>
                      <a:pt x="8" y="48"/>
                    </a:lnTo>
                    <a:lnTo>
                      <a:pt x="18" y="54"/>
                    </a:lnTo>
                    <a:lnTo>
                      <a:pt x="28" y="56"/>
                    </a:lnTo>
                    <a:lnTo>
                      <a:pt x="28" y="56"/>
                    </a:lnTo>
                    <a:lnTo>
                      <a:pt x="40" y="54"/>
                    </a:lnTo>
                    <a:lnTo>
                      <a:pt x="48" y="48"/>
                    </a:lnTo>
                    <a:lnTo>
                      <a:pt x="54" y="40"/>
                    </a:lnTo>
                    <a:lnTo>
                      <a:pt x="56" y="28"/>
                    </a:lnTo>
                    <a:lnTo>
                      <a:pt x="56" y="28"/>
                    </a:lnTo>
                    <a:lnTo>
                      <a:pt x="54" y="18"/>
                    </a:lnTo>
                    <a:lnTo>
                      <a:pt x="48" y="8"/>
                    </a:lnTo>
                    <a:lnTo>
                      <a:pt x="40" y="2"/>
                    </a:lnTo>
                    <a:lnTo>
                      <a:pt x="28" y="0"/>
                    </a:lnTo>
                    <a:lnTo>
                      <a:pt x="28" y="0"/>
                    </a:lnTo>
                    <a:close/>
                    <a:moveTo>
                      <a:pt x="28" y="52"/>
                    </a:moveTo>
                    <a:lnTo>
                      <a:pt x="28" y="52"/>
                    </a:lnTo>
                    <a:lnTo>
                      <a:pt x="18" y="50"/>
                    </a:lnTo>
                    <a:lnTo>
                      <a:pt x="12" y="46"/>
                    </a:lnTo>
                    <a:lnTo>
                      <a:pt x="6" y="38"/>
                    </a:lnTo>
                    <a:lnTo>
                      <a:pt x="4" y="28"/>
                    </a:lnTo>
                    <a:lnTo>
                      <a:pt x="4" y="28"/>
                    </a:lnTo>
                    <a:lnTo>
                      <a:pt x="6" y="20"/>
                    </a:lnTo>
                    <a:lnTo>
                      <a:pt x="12" y="12"/>
                    </a:lnTo>
                    <a:lnTo>
                      <a:pt x="18" y="6"/>
                    </a:lnTo>
                    <a:lnTo>
                      <a:pt x="28" y="4"/>
                    </a:lnTo>
                    <a:lnTo>
                      <a:pt x="28" y="4"/>
                    </a:lnTo>
                    <a:lnTo>
                      <a:pt x="38" y="6"/>
                    </a:lnTo>
                    <a:lnTo>
                      <a:pt x="46" y="12"/>
                    </a:lnTo>
                    <a:lnTo>
                      <a:pt x="50" y="20"/>
                    </a:lnTo>
                    <a:lnTo>
                      <a:pt x="52" y="28"/>
                    </a:lnTo>
                    <a:lnTo>
                      <a:pt x="52" y="28"/>
                    </a:lnTo>
                    <a:lnTo>
                      <a:pt x="50" y="38"/>
                    </a:lnTo>
                    <a:lnTo>
                      <a:pt x="46" y="46"/>
                    </a:lnTo>
                    <a:lnTo>
                      <a:pt x="38" y="50"/>
                    </a:lnTo>
                    <a:lnTo>
                      <a:pt x="28" y="52"/>
                    </a:lnTo>
                    <a:lnTo>
                      <a:pt x="2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90" name="Freeform 3125">
                <a:extLst>
                  <a:ext uri="{FF2B5EF4-FFF2-40B4-BE49-F238E27FC236}">
                    <a16:creationId xmlns:a16="http://schemas.microsoft.com/office/drawing/2014/main" id="{B9C604F1-BA9A-4450-B0EF-E5F94137449D}"/>
                  </a:ext>
                </a:extLst>
              </p:cNvPr>
              <p:cNvSpPr>
                <a:spLocks noEditPoints="1"/>
              </p:cNvSpPr>
              <p:nvPr/>
            </p:nvSpPr>
            <p:spPr bwMode="auto">
              <a:xfrm>
                <a:off x="4679950" y="2476501"/>
                <a:ext cx="88900" cy="88900"/>
              </a:xfrm>
              <a:custGeom>
                <a:avLst/>
                <a:gdLst>
                  <a:gd name="T0" fmla="*/ 28 w 56"/>
                  <a:gd name="T1" fmla="*/ 0 h 56"/>
                  <a:gd name="T2" fmla="*/ 28 w 56"/>
                  <a:gd name="T3" fmla="*/ 0 h 56"/>
                  <a:gd name="T4" fmla="*/ 18 w 56"/>
                  <a:gd name="T5" fmla="*/ 2 h 56"/>
                  <a:gd name="T6" fmla="*/ 8 w 56"/>
                  <a:gd name="T7" fmla="*/ 8 h 56"/>
                  <a:gd name="T8" fmla="*/ 2 w 56"/>
                  <a:gd name="T9" fmla="*/ 18 h 56"/>
                  <a:gd name="T10" fmla="*/ 0 w 56"/>
                  <a:gd name="T11" fmla="*/ 28 h 56"/>
                  <a:gd name="T12" fmla="*/ 0 w 56"/>
                  <a:gd name="T13" fmla="*/ 28 h 56"/>
                  <a:gd name="T14" fmla="*/ 2 w 56"/>
                  <a:gd name="T15" fmla="*/ 40 h 56"/>
                  <a:gd name="T16" fmla="*/ 8 w 56"/>
                  <a:gd name="T17" fmla="*/ 48 h 56"/>
                  <a:gd name="T18" fmla="*/ 18 w 56"/>
                  <a:gd name="T19" fmla="*/ 54 h 56"/>
                  <a:gd name="T20" fmla="*/ 28 w 56"/>
                  <a:gd name="T21" fmla="*/ 56 h 56"/>
                  <a:gd name="T22" fmla="*/ 28 w 56"/>
                  <a:gd name="T23" fmla="*/ 56 h 56"/>
                  <a:gd name="T24" fmla="*/ 40 w 56"/>
                  <a:gd name="T25" fmla="*/ 54 h 56"/>
                  <a:gd name="T26" fmla="*/ 48 w 56"/>
                  <a:gd name="T27" fmla="*/ 48 h 56"/>
                  <a:gd name="T28" fmla="*/ 54 w 56"/>
                  <a:gd name="T29" fmla="*/ 40 h 56"/>
                  <a:gd name="T30" fmla="*/ 56 w 56"/>
                  <a:gd name="T31" fmla="*/ 28 h 56"/>
                  <a:gd name="T32" fmla="*/ 56 w 56"/>
                  <a:gd name="T33" fmla="*/ 28 h 56"/>
                  <a:gd name="T34" fmla="*/ 54 w 56"/>
                  <a:gd name="T35" fmla="*/ 18 h 56"/>
                  <a:gd name="T36" fmla="*/ 48 w 56"/>
                  <a:gd name="T37" fmla="*/ 8 h 56"/>
                  <a:gd name="T38" fmla="*/ 40 w 56"/>
                  <a:gd name="T39" fmla="*/ 2 h 56"/>
                  <a:gd name="T40" fmla="*/ 28 w 56"/>
                  <a:gd name="T41" fmla="*/ 0 h 56"/>
                  <a:gd name="T42" fmla="*/ 28 w 56"/>
                  <a:gd name="T43" fmla="*/ 0 h 56"/>
                  <a:gd name="T44" fmla="*/ 28 w 56"/>
                  <a:gd name="T45" fmla="*/ 52 h 56"/>
                  <a:gd name="T46" fmla="*/ 28 w 56"/>
                  <a:gd name="T47" fmla="*/ 52 h 56"/>
                  <a:gd name="T48" fmla="*/ 20 w 56"/>
                  <a:gd name="T49" fmla="*/ 50 h 56"/>
                  <a:gd name="T50" fmla="*/ 12 w 56"/>
                  <a:gd name="T51" fmla="*/ 46 h 56"/>
                  <a:gd name="T52" fmla="*/ 6 w 56"/>
                  <a:gd name="T53" fmla="*/ 38 h 56"/>
                  <a:gd name="T54" fmla="*/ 4 w 56"/>
                  <a:gd name="T55" fmla="*/ 28 h 56"/>
                  <a:gd name="T56" fmla="*/ 4 w 56"/>
                  <a:gd name="T57" fmla="*/ 28 h 56"/>
                  <a:gd name="T58" fmla="*/ 6 w 56"/>
                  <a:gd name="T59" fmla="*/ 20 h 56"/>
                  <a:gd name="T60" fmla="*/ 12 w 56"/>
                  <a:gd name="T61" fmla="*/ 12 h 56"/>
                  <a:gd name="T62" fmla="*/ 20 w 56"/>
                  <a:gd name="T63" fmla="*/ 6 h 56"/>
                  <a:gd name="T64" fmla="*/ 28 w 56"/>
                  <a:gd name="T65" fmla="*/ 4 h 56"/>
                  <a:gd name="T66" fmla="*/ 28 w 56"/>
                  <a:gd name="T67" fmla="*/ 4 h 56"/>
                  <a:gd name="T68" fmla="*/ 38 w 56"/>
                  <a:gd name="T69" fmla="*/ 6 h 56"/>
                  <a:gd name="T70" fmla="*/ 46 w 56"/>
                  <a:gd name="T71" fmla="*/ 12 h 56"/>
                  <a:gd name="T72" fmla="*/ 50 w 56"/>
                  <a:gd name="T73" fmla="*/ 20 h 56"/>
                  <a:gd name="T74" fmla="*/ 52 w 56"/>
                  <a:gd name="T75" fmla="*/ 28 h 56"/>
                  <a:gd name="T76" fmla="*/ 52 w 56"/>
                  <a:gd name="T77" fmla="*/ 28 h 56"/>
                  <a:gd name="T78" fmla="*/ 50 w 56"/>
                  <a:gd name="T79" fmla="*/ 38 h 56"/>
                  <a:gd name="T80" fmla="*/ 46 w 56"/>
                  <a:gd name="T81" fmla="*/ 46 h 56"/>
                  <a:gd name="T82" fmla="*/ 38 w 56"/>
                  <a:gd name="T83" fmla="*/ 50 h 56"/>
                  <a:gd name="T84" fmla="*/ 28 w 56"/>
                  <a:gd name="T85" fmla="*/ 52 h 56"/>
                  <a:gd name="T86" fmla="*/ 28 w 56"/>
                  <a:gd name="T87"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56">
                    <a:moveTo>
                      <a:pt x="28" y="0"/>
                    </a:moveTo>
                    <a:lnTo>
                      <a:pt x="28" y="0"/>
                    </a:lnTo>
                    <a:lnTo>
                      <a:pt x="18" y="2"/>
                    </a:lnTo>
                    <a:lnTo>
                      <a:pt x="8" y="8"/>
                    </a:lnTo>
                    <a:lnTo>
                      <a:pt x="2" y="18"/>
                    </a:lnTo>
                    <a:lnTo>
                      <a:pt x="0" y="28"/>
                    </a:lnTo>
                    <a:lnTo>
                      <a:pt x="0" y="28"/>
                    </a:lnTo>
                    <a:lnTo>
                      <a:pt x="2" y="40"/>
                    </a:lnTo>
                    <a:lnTo>
                      <a:pt x="8" y="48"/>
                    </a:lnTo>
                    <a:lnTo>
                      <a:pt x="18" y="54"/>
                    </a:lnTo>
                    <a:lnTo>
                      <a:pt x="28" y="56"/>
                    </a:lnTo>
                    <a:lnTo>
                      <a:pt x="28" y="56"/>
                    </a:lnTo>
                    <a:lnTo>
                      <a:pt x="40" y="54"/>
                    </a:lnTo>
                    <a:lnTo>
                      <a:pt x="48" y="48"/>
                    </a:lnTo>
                    <a:lnTo>
                      <a:pt x="54" y="40"/>
                    </a:lnTo>
                    <a:lnTo>
                      <a:pt x="56" y="28"/>
                    </a:lnTo>
                    <a:lnTo>
                      <a:pt x="56" y="28"/>
                    </a:lnTo>
                    <a:lnTo>
                      <a:pt x="54" y="18"/>
                    </a:lnTo>
                    <a:lnTo>
                      <a:pt x="48" y="8"/>
                    </a:lnTo>
                    <a:lnTo>
                      <a:pt x="40" y="2"/>
                    </a:lnTo>
                    <a:lnTo>
                      <a:pt x="28" y="0"/>
                    </a:lnTo>
                    <a:lnTo>
                      <a:pt x="28" y="0"/>
                    </a:lnTo>
                    <a:close/>
                    <a:moveTo>
                      <a:pt x="28" y="52"/>
                    </a:moveTo>
                    <a:lnTo>
                      <a:pt x="28" y="52"/>
                    </a:lnTo>
                    <a:lnTo>
                      <a:pt x="20" y="50"/>
                    </a:lnTo>
                    <a:lnTo>
                      <a:pt x="12" y="46"/>
                    </a:lnTo>
                    <a:lnTo>
                      <a:pt x="6" y="38"/>
                    </a:lnTo>
                    <a:lnTo>
                      <a:pt x="4" y="28"/>
                    </a:lnTo>
                    <a:lnTo>
                      <a:pt x="4" y="28"/>
                    </a:lnTo>
                    <a:lnTo>
                      <a:pt x="6" y="20"/>
                    </a:lnTo>
                    <a:lnTo>
                      <a:pt x="12" y="12"/>
                    </a:lnTo>
                    <a:lnTo>
                      <a:pt x="20" y="6"/>
                    </a:lnTo>
                    <a:lnTo>
                      <a:pt x="28" y="4"/>
                    </a:lnTo>
                    <a:lnTo>
                      <a:pt x="28" y="4"/>
                    </a:lnTo>
                    <a:lnTo>
                      <a:pt x="38" y="6"/>
                    </a:lnTo>
                    <a:lnTo>
                      <a:pt x="46" y="12"/>
                    </a:lnTo>
                    <a:lnTo>
                      <a:pt x="50" y="20"/>
                    </a:lnTo>
                    <a:lnTo>
                      <a:pt x="52" y="28"/>
                    </a:lnTo>
                    <a:lnTo>
                      <a:pt x="52" y="28"/>
                    </a:lnTo>
                    <a:lnTo>
                      <a:pt x="50" y="38"/>
                    </a:lnTo>
                    <a:lnTo>
                      <a:pt x="46" y="46"/>
                    </a:lnTo>
                    <a:lnTo>
                      <a:pt x="38" y="50"/>
                    </a:lnTo>
                    <a:lnTo>
                      <a:pt x="28" y="52"/>
                    </a:lnTo>
                    <a:lnTo>
                      <a:pt x="2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91" name="Freeform 3126">
                <a:extLst>
                  <a:ext uri="{FF2B5EF4-FFF2-40B4-BE49-F238E27FC236}">
                    <a16:creationId xmlns:a16="http://schemas.microsoft.com/office/drawing/2014/main" id="{879E9966-32EF-4B52-A983-EA437D311302}"/>
                  </a:ext>
                </a:extLst>
              </p:cNvPr>
              <p:cNvSpPr>
                <a:spLocks noEditPoints="1"/>
              </p:cNvSpPr>
              <p:nvPr/>
            </p:nvSpPr>
            <p:spPr bwMode="auto">
              <a:xfrm>
                <a:off x="4972050" y="2476501"/>
                <a:ext cx="88900" cy="88900"/>
              </a:xfrm>
              <a:custGeom>
                <a:avLst/>
                <a:gdLst>
                  <a:gd name="T0" fmla="*/ 28 w 56"/>
                  <a:gd name="T1" fmla="*/ 0 h 56"/>
                  <a:gd name="T2" fmla="*/ 28 w 56"/>
                  <a:gd name="T3" fmla="*/ 0 h 56"/>
                  <a:gd name="T4" fmla="*/ 16 w 56"/>
                  <a:gd name="T5" fmla="*/ 2 h 56"/>
                  <a:gd name="T6" fmla="*/ 8 w 56"/>
                  <a:gd name="T7" fmla="*/ 8 h 56"/>
                  <a:gd name="T8" fmla="*/ 2 w 56"/>
                  <a:gd name="T9" fmla="*/ 18 h 56"/>
                  <a:gd name="T10" fmla="*/ 0 w 56"/>
                  <a:gd name="T11" fmla="*/ 28 h 56"/>
                  <a:gd name="T12" fmla="*/ 0 w 56"/>
                  <a:gd name="T13" fmla="*/ 28 h 56"/>
                  <a:gd name="T14" fmla="*/ 2 w 56"/>
                  <a:gd name="T15" fmla="*/ 40 h 56"/>
                  <a:gd name="T16" fmla="*/ 8 w 56"/>
                  <a:gd name="T17" fmla="*/ 48 h 56"/>
                  <a:gd name="T18" fmla="*/ 16 w 56"/>
                  <a:gd name="T19" fmla="*/ 54 h 56"/>
                  <a:gd name="T20" fmla="*/ 28 w 56"/>
                  <a:gd name="T21" fmla="*/ 56 h 56"/>
                  <a:gd name="T22" fmla="*/ 28 w 56"/>
                  <a:gd name="T23" fmla="*/ 56 h 56"/>
                  <a:gd name="T24" fmla="*/ 38 w 56"/>
                  <a:gd name="T25" fmla="*/ 54 h 56"/>
                  <a:gd name="T26" fmla="*/ 48 w 56"/>
                  <a:gd name="T27" fmla="*/ 48 h 56"/>
                  <a:gd name="T28" fmla="*/ 54 w 56"/>
                  <a:gd name="T29" fmla="*/ 40 h 56"/>
                  <a:gd name="T30" fmla="*/ 56 w 56"/>
                  <a:gd name="T31" fmla="*/ 28 h 56"/>
                  <a:gd name="T32" fmla="*/ 56 w 56"/>
                  <a:gd name="T33" fmla="*/ 28 h 56"/>
                  <a:gd name="T34" fmla="*/ 54 w 56"/>
                  <a:gd name="T35" fmla="*/ 18 h 56"/>
                  <a:gd name="T36" fmla="*/ 48 w 56"/>
                  <a:gd name="T37" fmla="*/ 8 h 56"/>
                  <a:gd name="T38" fmla="*/ 38 w 56"/>
                  <a:gd name="T39" fmla="*/ 2 h 56"/>
                  <a:gd name="T40" fmla="*/ 28 w 56"/>
                  <a:gd name="T41" fmla="*/ 0 h 56"/>
                  <a:gd name="T42" fmla="*/ 28 w 56"/>
                  <a:gd name="T43" fmla="*/ 0 h 56"/>
                  <a:gd name="T44" fmla="*/ 28 w 56"/>
                  <a:gd name="T45" fmla="*/ 52 h 56"/>
                  <a:gd name="T46" fmla="*/ 28 w 56"/>
                  <a:gd name="T47" fmla="*/ 52 h 56"/>
                  <a:gd name="T48" fmla="*/ 18 w 56"/>
                  <a:gd name="T49" fmla="*/ 50 h 56"/>
                  <a:gd name="T50" fmla="*/ 10 w 56"/>
                  <a:gd name="T51" fmla="*/ 46 h 56"/>
                  <a:gd name="T52" fmla="*/ 6 w 56"/>
                  <a:gd name="T53" fmla="*/ 38 h 56"/>
                  <a:gd name="T54" fmla="*/ 4 w 56"/>
                  <a:gd name="T55" fmla="*/ 28 h 56"/>
                  <a:gd name="T56" fmla="*/ 4 w 56"/>
                  <a:gd name="T57" fmla="*/ 28 h 56"/>
                  <a:gd name="T58" fmla="*/ 6 w 56"/>
                  <a:gd name="T59" fmla="*/ 20 h 56"/>
                  <a:gd name="T60" fmla="*/ 10 w 56"/>
                  <a:gd name="T61" fmla="*/ 12 h 56"/>
                  <a:gd name="T62" fmla="*/ 18 w 56"/>
                  <a:gd name="T63" fmla="*/ 6 h 56"/>
                  <a:gd name="T64" fmla="*/ 28 w 56"/>
                  <a:gd name="T65" fmla="*/ 4 h 56"/>
                  <a:gd name="T66" fmla="*/ 28 w 56"/>
                  <a:gd name="T67" fmla="*/ 4 h 56"/>
                  <a:gd name="T68" fmla="*/ 36 w 56"/>
                  <a:gd name="T69" fmla="*/ 6 h 56"/>
                  <a:gd name="T70" fmla="*/ 44 w 56"/>
                  <a:gd name="T71" fmla="*/ 12 h 56"/>
                  <a:gd name="T72" fmla="*/ 50 w 56"/>
                  <a:gd name="T73" fmla="*/ 20 h 56"/>
                  <a:gd name="T74" fmla="*/ 52 w 56"/>
                  <a:gd name="T75" fmla="*/ 28 h 56"/>
                  <a:gd name="T76" fmla="*/ 52 w 56"/>
                  <a:gd name="T77" fmla="*/ 28 h 56"/>
                  <a:gd name="T78" fmla="*/ 50 w 56"/>
                  <a:gd name="T79" fmla="*/ 38 h 56"/>
                  <a:gd name="T80" fmla="*/ 44 w 56"/>
                  <a:gd name="T81" fmla="*/ 46 h 56"/>
                  <a:gd name="T82" fmla="*/ 36 w 56"/>
                  <a:gd name="T83" fmla="*/ 50 h 56"/>
                  <a:gd name="T84" fmla="*/ 28 w 56"/>
                  <a:gd name="T85" fmla="*/ 52 h 56"/>
                  <a:gd name="T86" fmla="*/ 28 w 56"/>
                  <a:gd name="T87"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56">
                    <a:moveTo>
                      <a:pt x="28" y="0"/>
                    </a:moveTo>
                    <a:lnTo>
                      <a:pt x="28" y="0"/>
                    </a:lnTo>
                    <a:lnTo>
                      <a:pt x="16" y="2"/>
                    </a:lnTo>
                    <a:lnTo>
                      <a:pt x="8" y="8"/>
                    </a:lnTo>
                    <a:lnTo>
                      <a:pt x="2" y="18"/>
                    </a:lnTo>
                    <a:lnTo>
                      <a:pt x="0" y="28"/>
                    </a:lnTo>
                    <a:lnTo>
                      <a:pt x="0" y="28"/>
                    </a:lnTo>
                    <a:lnTo>
                      <a:pt x="2" y="40"/>
                    </a:lnTo>
                    <a:lnTo>
                      <a:pt x="8" y="48"/>
                    </a:lnTo>
                    <a:lnTo>
                      <a:pt x="16" y="54"/>
                    </a:lnTo>
                    <a:lnTo>
                      <a:pt x="28" y="56"/>
                    </a:lnTo>
                    <a:lnTo>
                      <a:pt x="28" y="56"/>
                    </a:lnTo>
                    <a:lnTo>
                      <a:pt x="38" y="54"/>
                    </a:lnTo>
                    <a:lnTo>
                      <a:pt x="48" y="48"/>
                    </a:lnTo>
                    <a:lnTo>
                      <a:pt x="54" y="40"/>
                    </a:lnTo>
                    <a:lnTo>
                      <a:pt x="56" y="28"/>
                    </a:lnTo>
                    <a:lnTo>
                      <a:pt x="56" y="28"/>
                    </a:lnTo>
                    <a:lnTo>
                      <a:pt x="54" y="18"/>
                    </a:lnTo>
                    <a:lnTo>
                      <a:pt x="48" y="8"/>
                    </a:lnTo>
                    <a:lnTo>
                      <a:pt x="38" y="2"/>
                    </a:lnTo>
                    <a:lnTo>
                      <a:pt x="28" y="0"/>
                    </a:lnTo>
                    <a:lnTo>
                      <a:pt x="28" y="0"/>
                    </a:lnTo>
                    <a:close/>
                    <a:moveTo>
                      <a:pt x="28" y="52"/>
                    </a:moveTo>
                    <a:lnTo>
                      <a:pt x="28" y="52"/>
                    </a:lnTo>
                    <a:lnTo>
                      <a:pt x="18" y="50"/>
                    </a:lnTo>
                    <a:lnTo>
                      <a:pt x="10" y="46"/>
                    </a:lnTo>
                    <a:lnTo>
                      <a:pt x="6" y="38"/>
                    </a:lnTo>
                    <a:lnTo>
                      <a:pt x="4" y="28"/>
                    </a:lnTo>
                    <a:lnTo>
                      <a:pt x="4" y="28"/>
                    </a:lnTo>
                    <a:lnTo>
                      <a:pt x="6" y="20"/>
                    </a:lnTo>
                    <a:lnTo>
                      <a:pt x="10" y="12"/>
                    </a:lnTo>
                    <a:lnTo>
                      <a:pt x="18" y="6"/>
                    </a:lnTo>
                    <a:lnTo>
                      <a:pt x="28" y="4"/>
                    </a:lnTo>
                    <a:lnTo>
                      <a:pt x="28" y="4"/>
                    </a:lnTo>
                    <a:lnTo>
                      <a:pt x="36" y="6"/>
                    </a:lnTo>
                    <a:lnTo>
                      <a:pt x="44" y="12"/>
                    </a:lnTo>
                    <a:lnTo>
                      <a:pt x="50" y="20"/>
                    </a:lnTo>
                    <a:lnTo>
                      <a:pt x="52" y="28"/>
                    </a:lnTo>
                    <a:lnTo>
                      <a:pt x="52" y="28"/>
                    </a:lnTo>
                    <a:lnTo>
                      <a:pt x="50" y="38"/>
                    </a:lnTo>
                    <a:lnTo>
                      <a:pt x="44" y="46"/>
                    </a:lnTo>
                    <a:lnTo>
                      <a:pt x="36" y="50"/>
                    </a:lnTo>
                    <a:lnTo>
                      <a:pt x="28" y="52"/>
                    </a:lnTo>
                    <a:lnTo>
                      <a:pt x="2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92" name="Freeform 3127">
                <a:extLst>
                  <a:ext uri="{FF2B5EF4-FFF2-40B4-BE49-F238E27FC236}">
                    <a16:creationId xmlns:a16="http://schemas.microsoft.com/office/drawing/2014/main" id="{04CB2F17-B9E1-4B10-BDF6-7E633F72B6E0}"/>
                  </a:ext>
                </a:extLst>
              </p:cNvPr>
              <p:cNvSpPr>
                <a:spLocks/>
              </p:cNvSpPr>
              <p:nvPr/>
            </p:nvSpPr>
            <p:spPr bwMode="auto">
              <a:xfrm>
                <a:off x="4673600" y="2289176"/>
                <a:ext cx="101600" cy="161925"/>
              </a:xfrm>
              <a:custGeom>
                <a:avLst/>
                <a:gdLst>
                  <a:gd name="T0" fmla="*/ 60 w 64"/>
                  <a:gd name="T1" fmla="*/ 0 h 102"/>
                  <a:gd name="T2" fmla="*/ 60 w 64"/>
                  <a:gd name="T3" fmla="*/ 0 h 102"/>
                  <a:gd name="T4" fmla="*/ 60 w 64"/>
                  <a:gd name="T5" fmla="*/ 2 h 102"/>
                  <a:gd name="T6" fmla="*/ 58 w 64"/>
                  <a:gd name="T7" fmla="*/ 2 h 102"/>
                  <a:gd name="T8" fmla="*/ 58 w 64"/>
                  <a:gd name="T9" fmla="*/ 98 h 102"/>
                  <a:gd name="T10" fmla="*/ 4 w 64"/>
                  <a:gd name="T11" fmla="*/ 98 h 102"/>
                  <a:gd name="T12" fmla="*/ 4 w 64"/>
                  <a:gd name="T13" fmla="*/ 4 h 102"/>
                  <a:gd name="T14" fmla="*/ 44 w 64"/>
                  <a:gd name="T15" fmla="*/ 4 h 102"/>
                  <a:gd name="T16" fmla="*/ 44 w 64"/>
                  <a:gd name="T17" fmla="*/ 4 h 102"/>
                  <a:gd name="T18" fmla="*/ 44 w 64"/>
                  <a:gd name="T19" fmla="*/ 4 h 102"/>
                  <a:gd name="T20" fmla="*/ 46 w 64"/>
                  <a:gd name="T21" fmla="*/ 2 h 102"/>
                  <a:gd name="T22" fmla="*/ 46 w 64"/>
                  <a:gd name="T23" fmla="*/ 2 h 102"/>
                  <a:gd name="T24" fmla="*/ 44 w 64"/>
                  <a:gd name="T25" fmla="*/ 2 h 102"/>
                  <a:gd name="T26" fmla="*/ 44 w 64"/>
                  <a:gd name="T27" fmla="*/ 0 h 102"/>
                  <a:gd name="T28" fmla="*/ 2 w 64"/>
                  <a:gd name="T29" fmla="*/ 0 h 102"/>
                  <a:gd name="T30" fmla="*/ 2 w 64"/>
                  <a:gd name="T31" fmla="*/ 0 h 102"/>
                  <a:gd name="T32" fmla="*/ 0 w 64"/>
                  <a:gd name="T33" fmla="*/ 2 h 102"/>
                  <a:gd name="T34" fmla="*/ 0 w 64"/>
                  <a:gd name="T35" fmla="*/ 2 h 102"/>
                  <a:gd name="T36" fmla="*/ 0 w 64"/>
                  <a:gd name="T37" fmla="*/ 100 h 102"/>
                  <a:gd name="T38" fmla="*/ 0 w 64"/>
                  <a:gd name="T39" fmla="*/ 100 h 102"/>
                  <a:gd name="T40" fmla="*/ 0 w 64"/>
                  <a:gd name="T41" fmla="*/ 102 h 102"/>
                  <a:gd name="T42" fmla="*/ 2 w 64"/>
                  <a:gd name="T43" fmla="*/ 102 h 102"/>
                  <a:gd name="T44" fmla="*/ 60 w 64"/>
                  <a:gd name="T45" fmla="*/ 102 h 102"/>
                  <a:gd name="T46" fmla="*/ 60 w 64"/>
                  <a:gd name="T47" fmla="*/ 102 h 102"/>
                  <a:gd name="T48" fmla="*/ 62 w 64"/>
                  <a:gd name="T49" fmla="*/ 102 h 102"/>
                  <a:gd name="T50" fmla="*/ 64 w 64"/>
                  <a:gd name="T51" fmla="*/ 100 h 102"/>
                  <a:gd name="T52" fmla="*/ 64 w 64"/>
                  <a:gd name="T53" fmla="*/ 2 h 102"/>
                  <a:gd name="T54" fmla="*/ 64 w 64"/>
                  <a:gd name="T55" fmla="*/ 2 h 102"/>
                  <a:gd name="T56" fmla="*/ 62 w 64"/>
                  <a:gd name="T57" fmla="*/ 2 h 102"/>
                  <a:gd name="T58" fmla="*/ 60 w 64"/>
                  <a:gd name="T59" fmla="*/ 0 h 102"/>
                  <a:gd name="T60" fmla="*/ 60 w 64"/>
                  <a:gd name="T6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02">
                    <a:moveTo>
                      <a:pt x="60" y="0"/>
                    </a:moveTo>
                    <a:lnTo>
                      <a:pt x="60" y="0"/>
                    </a:lnTo>
                    <a:lnTo>
                      <a:pt x="60" y="2"/>
                    </a:lnTo>
                    <a:lnTo>
                      <a:pt x="58" y="2"/>
                    </a:lnTo>
                    <a:lnTo>
                      <a:pt x="58" y="98"/>
                    </a:lnTo>
                    <a:lnTo>
                      <a:pt x="4" y="98"/>
                    </a:lnTo>
                    <a:lnTo>
                      <a:pt x="4" y="4"/>
                    </a:lnTo>
                    <a:lnTo>
                      <a:pt x="44" y="4"/>
                    </a:lnTo>
                    <a:lnTo>
                      <a:pt x="44" y="4"/>
                    </a:lnTo>
                    <a:lnTo>
                      <a:pt x="44" y="4"/>
                    </a:lnTo>
                    <a:lnTo>
                      <a:pt x="46" y="2"/>
                    </a:lnTo>
                    <a:lnTo>
                      <a:pt x="46" y="2"/>
                    </a:lnTo>
                    <a:lnTo>
                      <a:pt x="44" y="2"/>
                    </a:lnTo>
                    <a:lnTo>
                      <a:pt x="44" y="0"/>
                    </a:lnTo>
                    <a:lnTo>
                      <a:pt x="2" y="0"/>
                    </a:lnTo>
                    <a:lnTo>
                      <a:pt x="2" y="0"/>
                    </a:lnTo>
                    <a:lnTo>
                      <a:pt x="0" y="2"/>
                    </a:lnTo>
                    <a:lnTo>
                      <a:pt x="0" y="2"/>
                    </a:lnTo>
                    <a:lnTo>
                      <a:pt x="0" y="100"/>
                    </a:lnTo>
                    <a:lnTo>
                      <a:pt x="0" y="100"/>
                    </a:lnTo>
                    <a:lnTo>
                      <a:pt x="0" y="102"/>
                    </a:lnTo>
                    <a:lnTo>
                      <a:pt x="2" y="102"/>
                    </a:lnTo>
                    <a:lnTo>
                      <a:pt x="60" y="102"/>
                    </a:lnTo>
                    <a:lnTo>
                      <a:pt x="60" y="102"/>
                    </a:lnTo>
                    <a:lnTo>
                      <a:pt x="62" y="102"/>
                    </a:lnTo>
                    <a:lnTo>
                      <a:pt x="64" y="100"/>
                    </a:lnTo>
                    <a:lnTo>
                      <a:pt x="64" y="2"/>
                    </a:lnTo>
                    <a:lnTo>
                      <a:pt x="64" y="2"/>
                    </a:lnTo>
                    <a:lnTo>
                      <a:pt x="62" y="2"/>
                    </a:lnTo>
                    <a:lnTo>
                      <a:pt x="60" y="0"/>
                    </a:lnTo>
                    <a:lnTo>
                      <a:pt x="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93" name="Freeform 3128">
                <a:extLst>
                  <a:ext uri="{FF2B5EF4-FFF2-40B4-BE49-F238E27FC236}">
                    <a16:creationId xmlns:a16="http://schemas.microsoft.com/office/drawing/2014/main" id="{5559709A-AB26-4B6C-B25C-608A35DA2E14}"/>
                  </a:ext>
                </a:extLst>
              </p:cNvPr>
              <p:cNvSpPr>
                <a:spLocks/>
              </p:cNvSpPr>
              <p:nvPr/>
            </p:nvSpPr>
            <p:spPr bwMode="auto">
              <a:xfrm>
                <a:off x="4816475" y="2289176"/>
                <a:ext cx="101600" cy="161925"/>
              </a:xfrm>
              <a:custGeom>
                <a:avLst/>
                <a:gdLst>
                  <a:gd name="T0" fmla="*/ 62 w 64"/>
                  <a:gd name="T1" fmla="*/ 0 h 102"/>
                  <a:gd name="T2" fmla="*/ 62 w 64"/>
                  <a:gd name="T3" fmla="*/ 0 h 102"/>
                  <a:gd name="T4" fmla="*/ 60 w 64"/>
                  <a:gd name="T5" fmla="*/ 2 h 102"/>
                  <a:gd name="T6" fmla="*/ 60 w 64"/>
                  <a:gd name="T7" fmla="*/ 2 h 102"/>
                  <a:gd name="T8" fmla="*/ 60 w 64"/>
                  <a:gd name="T9" fmla="*/ 98 h 102"/>
                  <a:gd name="T10" fmla="*/ 4 w 64"/>
                  <a:gd name="T11" fmla="*/ 98 h 102"/>
                  <a:gd name="T12" fmla="*/ 4 w 64"/>
                  <a:gd name="T13" fmla="*/ 4 h 102"/>
                  <a:gd name="T14" fmla="*/ 46 w 64"/>
                  <a:gd name="T15" fmla="*/ 4 h 102"/>
                  <a:gd name="T16" fmla="*/ 46 w 64"/>
                  <a:gd name="T17" fmla="*/ 4 h 102"/>
                  <a:gd name="T18" fmla="*/ 46 w 64"/>
                  <a:gd name="T19" fmla="*/ 4 h 102"/>
                  <a:gd name="T20" fmla="*/ 48 w 64"/>
                  <a:gd name="T21" fmla="*/ 2 h 102"/>
                  <a:gd name="T22" fmla="*/ 48 w 64"/>
                  <a:gd name="T23" fmla="*/ 2 h 102"/>
                  <a:gd name="T24" fmla="*/ 46 w 64"/>
                  <a:gd name="T25" fmla="*/ 2 h 102"/>
                  <a:gd name="T26" fmla="*/ 46 w 64"/>
                  <a:gd name="T27" fmla="*/ 0 h 102"/>
                  <a:gd name="T28" fmla="*/ 2 w 64"/>
                  <a:gd name="T29" fmla="*/ 0 h 102"/>
                  <a:gd name="T30" fmla="*/ 2 w 64"/>
                  <a:gd name="T31" fmla="*/ 0 h 102"/>
                  <a:gd name="T32" fmla="*/ 0 w 64"/>
                  <a:gd name="T33" fmla="*/ 2 h 102"/>
                  <a:gd name="T34" fmla="*/ 0 w 64"/>
                  <a:gd name="T35" fmla="*/ 2 h 102"/>
                  <a:gd name="T36" fmla="*/ 0 w 64"/>
                  <a:gd name="T37" fmla="*/ 100 h 102"/>
                  <a:gd name="T38" fmla="*/ 0 w 64"/>
                  <a:gd name="T39" fmla="*/ 100 h 102"/>
                  <a:gd name="T40" fmla="*/ 0 w 64"/>
                  <a:gd name="T41" fmla="*/ 102 h 102"/>
                  <a:gd name="T42" fmla="*/ 2 w 64"/>
                  <a:gd name="T43" fmla="*/ 102 h 102"/>
                  <a:gd name="T44" fmla="*/ 62 w 64"/>
                  <a:gd name="T45" fmla="*/ 102 h 102"/>
                  <a:gd name="T46" fmla="*/ 62 w 64"/>
                  <a:gd name="T47" fmla="*/ 102 h 102"/>
                  <a:gd name="T48" fmla="*/ 64 w 64"/>
                  <a:gd name="T49" fmla="*/ 102 h 102"/>
                  <a:gd name="T50" fmla="*/ 64 w 64"/>
                  <a:gd name="T51" fmla="*/ 100 h 102"/>
                  <a:gd name="T52" fmla="*/ 64 w 64"/>
                  <a:gd name="T53" fmla="*/ 2 h 102"/>
                  <a:gd name="T54" fmla="*/ 64 w 64"/>
                  <a:gd name="T55" fmla="*/ 2 h 102"/>
                  <a:gd name="T56" fmla="*/ 64 w 64"/>
                  <a:gd name="T57" fmla="*/ 2 h 102"/>
                  <a:gd name="T58" fmla="*/ 62 w 64"/>
                  <a:gd name="T59" fmla="*/ 0 h 102"/>
                  <a:gd name="T60" fmla="*/ 62 w 64"/>
                  <a:gd name="T6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02">
                    <a:moveTo>
                      <a:pt x="62" y="0"/>
                    </a:moveTo>
                    <a:lnTo>
                      <a:pt x="62" y="0"/>
                    </a:lnTo>
                    <a:lnTo>
                      <a:pt x="60" y="2"/>
                    </a:lnTo>
                    <a:lnTo>
                      <a:pt x="60" y="2"/>
                    </a:lnTo>
                    <a:lnTo>
                      <a:pt x="60" y="98"/>
                    </a:lnTo>
                    <a:lnTo>
                      <a:pt x="4" y="98"/>
                    </a:lnTo>
                    <a:lnTo>
                      <a:pt x="4" y="4"/>
                    </a:lnTo>
                    <a:lnTo>
                      <a:pt x="46" y="4"/>
                    </a:lnTo>
                    <a:lnTo>
                      <a:pt x="46" y="4"/>
                    </a:lnTo>
                    <a:lnTo>
                      <a:pt x="46" y="4"/>
                    </a:lnTo>
                    <a:lnTo>
                      <a:pt x="48" y="2"/>
                    </a:lnTo>
                    <a:lnTo>
                      <a:pt x="48" y="2"/>
                    </a:lnTo>
                    <a:lnTo>
                      <a:pt x="46" y="2"/>
                    </a:lnTo>
                    <a:lnTo>
                      <a:pt x="46" y="0"/>
                    </a:lnTo>
                    <a:lnTo>
                      <a:pt x="2" y="0"/>
                    </a:lnTo>
                    <a:lnTo>
                      <a:pt x="2" y="0"/>
                    </a:lnTo>
                    <a:lnTo>
                      <a:pt x="0" y="2"/>
                    </a:lnTo>
                    <a:lnTo>
                      <a:pt x="0" y="2"/>
                    </a:lnTo>
                    <a:lnTo>
                      <a:pt x="0" y="100"/>
                    </a:lnTo>
                    <a:lnTo>
                      <a:pt x="0" y="100"/>
                    </a:lnTo>
                    <a:lnTo>
                      <a:pt x="0" y="102"/>
                    </a:lnTo>
                    <a:lnTo>
                      <a:pt x="2" y="102"/>
                    </a:lnTo>
                    <a:lnTo>
                      <a:pt x="62" y="102"/>
                    </a:lnTo>
                    <a:lnTo>
                      <a:pt x="62" y="102"/>
                    </a:lnTo>
                    <a:lnTo>
                      <a:pt x="64" y="102"/>
                    </a:lnTo>
                    <a:lnTo>
                      <a:pt x="64" y="100"/>
                    </a:lnTo>
                    <a:lnTo>
                      <a:pt x="64" y="2"/>
                    </a:lnTo>
                    <a:lnTo>
                      <a:pt x="64" y="2"/>
                    </a:lnTo>
                    <a:lnTo>
                      <a:pt x="64" y="2"/>
                    </a:lnTo>
                    <a:lnTo>
                      <a:pt x="62" y="0"/>
                    </a:lnTo>
                    <a:lnTo>
                      <a:pt x="6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94" name="Freeform 3129">
                <a:extLst>
                  <a:ext uri="{FF2B5EF4-FFF2-40B4-BE49-F238E27FC236}">
                    <a16:creationId xmlns:a16="http://schemas.microsoft.com/office/drawing/2014/main" id="{5E62FC80-90D1-42AE-A25F-18EBBD357477}"/>
                  </a:ext>
                </a:extLst>
              </p:cNvPr>
              <p:cNvSpPr>
                <a:spLocks/>
              </p:cNvSpPr>
              <p:nvPr/>
            </p:nvSpPr>
            <p:spPr bwMode="auto">
              <a:xfrm>
                <a:off x="4959350" y="2289176"/>
                <a:ext cx="104775" cy="161925"/>
              </a:xfrm>
              <a:custGeom>
                <a:avLst/>
                <a:gdLst>
                  <a:gd name="T0" fmla="*/ 64 w 66"/>
                  <a:gd name="T1" fmla="*/ 0 h 102"/>
                  <a:gd name="T2" fmla="*/ 64 w 66"/>
                  <a:gd name="T3" fmla="*/ 0 h 102"/>
                  <a:gd name="T4" fmla="*/ 62 w 66"/>
                  <a:gd name="T5" fmla="*/ 2 h 102"/>
                  <a:gd name="T6" fmla="*/ 62 w 66"/>
                  <a:gd name="T7" fmla="*/ 2 h 102"/>
                  <a:gd name="T8" fmla="*/ 62 w 66"/>
                  <a:gd name="T9" fmla="*/ 98 h 102"/>
                  <a:gd name="T10" fmla="*/ 6 w 66"/>
                  <a:gd name="T11" fmla="*/ 98 h 102"/>
                  <a:gd name="T12" fmla="*/ 6 w 66"/>
                  <a:gd name="T13" fmla="*/ 4 h 102"/>
                  <a:gd name="T14" fmla="*/ 46 w 66"/>
                  <a:gd name="T15" fmla="*/ 4 h 102"/>
                  <a:gd name="T16" fmla="*/ 46 w 66"/>
                  <a:gd name="T17" fmla="*/ 4 h 102"/>
                  <a:gd name="T18" fmla="*/ 48 w 66"/>
                  <a:gd name="T19" fmla="*/ 4 h 102"/>
                  <a:gd name="T20" fmla="*/ 48 w 66"/>
                  <a:gd name="T21" fmla="*/ 2 h 102"/>
                  <a:gd name="T22" fmla="*/ 48 w 66"/>
                  <a:gd name="T23" fmla="*/ 2 h 102"/>
                  <a:gd name="T24" fmla="*/ 48 w 66"/>
                  <a:gd name="T25" fmla="*/ 2 h 102"/>
                  <a:gd name="T26" fmla="*/ 46 w 66"/>
                  <a:gd name="T27" fmla="*/ 0 h 102"/>
                  <a:gd name="T28" fmla="*/ 4 w 66"/>
                  <a:gd name="T29" fmla="*/ 0 h 102"/>
                  <a:gd name="T30" fmla="*/ 4 w 66"/>
                  <a:gd name="T31" fmla="*/ 0 h 102"/>
                  <a:gd name="T32" fmla="*/ 2 w 66"/>
                  <a:gd name="T33" fmla="*/ 2 h 102"/>
                  <a:gd name="T34" fmla="*/ 0 w 66"/>
                  <a:gd name="T35" fmla="*/ 2 h 102"/>
                  <a:gd name="T36" fmla="*/ 0 w 66"/>
                  <a:gd name="T37" fmla="*/ 100 h 102"/>
                  <a:gd name="T38" fmla="*/ 0 w 66"/>
                  <a:gd name="T39" fmla="*/ 100 h 102"/>
                  <a:gd name="T40" fmla="*/ 2 w 66"/>
                  <a:gd name="T41" fmla="*/ 102 h 102"/>
                  <a:gd name="T42" fmla="*/ 4 w 66"/>
                  <a:gd name="T43" fmla="*/ 102 h 102"/>
                  <a:gd name="T44" fmla="*/ 64 w 66"/>
                  <a:gd name="T45" fmla="*/ 102 h 102"/>
                  <a:gd name="T46" fmla="*/ 64 w 66"/>
                  <a:gd name="T47" fmla="*/ 102 h 102"/>
                  <a:gd name="T48" fmla="*/ 66 w 66"/>
                  <a:gd name="T49" fmla="*/ 102 h 102"/>
                  <a:gd name="T50" fmla="*/ 66 w 66"/>
                  <a:gd name="T51" fmla="*/ 100 h 102"/>
                  <a:gd name="T52" fmla="*/ 66 w 66"/>
                  <a:gd name="T53" fmla="*/ 2 h 102"/>
                  <a:gd name="T54" fmla="*/ 66 w 66"/>
                  <a:gd name="T55" fmla="*/ 2 h 102"/>
                  <a:gd name="T56" fmla="*/ 66 w 66"/>
                  <a:gd name="T57" fmla="*/ 2 h 102"/>
                  <a:gd name="T58" fmla="*/ 64 w 66"/>
                  <a:gd name="T59" fmla="*/ 0 h 102"/>
                  <a:gd name="T60" fmla="*/ 64 w 66"/>
                  <a:gd name="T6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102">
                    <a:moveTo>
                      <a:pt x="64" y="0"/>
                    </a:moveTo>
                    <a:lnTo>
                      <a:pt x="64" y="0"/>
                    </a:lnTo>
                    <a:lnTo>
                      <a:pt x="62" y="2"/>
                    </a:lnTo>
                    <a:lnTo>
                      <a:pt x="62" y="2"/>
                    </a:lnTo>
                    <a:lnTo>
                      <a:pt x="62" y="98"/>
                    </a:lnTo>
                    <a:lnTo>
                      <a:pt x="6" y="98"/>
                    </a:lnTo>
                    <a:lnTo>
                      <a:pt x="6" y="4"/>
                    </a:lnTo>
                    <a:lnTo>
                      <a:pt x="46" y="4"/>
                    </a:lnTo>
                    <a:lnTo>
                      <a:pt x="46" y="4"/>
                    </a:lnTo>
                    <a:lnTo>
                      <a:pt x="48" y="4"/>
                    </a:lnTo>
                    <a:lnTo>
                      <a:pt x="48" y="2"/>
                    </a:lnTo>
                    <a:lnTo>
                      <a:pt x="48" y="2"/>
                    </a:lnTo>
                    <a:lnTo>
                      <a:pt x="48" y="2"/>
                    </a:lnTo>
                    <a:lnTo>
                      <a:pt x="46" y="0"/>
                    </a:lnTo>
                    <a:lnTo>
                      <a:pt x="4" y="0"/>
                    </a:lnTo>
                    <a:lnTo>
                      <a:pt x="4" y="0"/>
                    </a:lnTo>
                    <a:lnTo>
                      <a:pt x="2" y="2"/>
                    </a:lnTo>
                    <a:lnTo>
                      <a:pt x="0" y="2"/>
                    </a:lnTo>
                    <a:lnTo>
                      <a:pt x="0" y="100"/>
                    </a:lnTo>
                    <a:lnTo>
                      <a:pt x="0" y="100"/>
                    </a:lnTo>
                    <a:lnTo>
                      <a:pt x="2" y="102"/>
                    </a:lnTo>
                    <a:lnTo>
                      <a:pt x="4" y="102"/>
                    </a:lnTo>
                    <a:lnTo>
                      <a:pt x="64" y="102"/>
                    </a:lnTo>
                    <a:lnTo>
                      <a:pt x="64" y="102"/>
                    </a:lnTo>
                    <a:lnTo>
                      <a:pt x="66" y="102"/>
                    </a:lnTo>
                    <a:lnTo>
                      <a:pt x="66" y="100"/>
                    </a:lnTo>
                    <a:lnTo>
                      <a:pt x="66" y="2"/>
                    </a:lnTo>
                    <a:lnTo>
                      <a:pt x="66" y="2"/>
                    </a:lnTo>
                    <a:lnTo>
                      <a:pt x="66" y="2"/>
                    </a:lnTo>
                    <a:lnTo>
                      <a:pt x="64" y="0"/>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95" name="Freeform 3130">
                <a:extLst>
                  <a:ext uri="{FF2B5EF4-FFF2-40B4-BE49-F238E27FC236}">
                    <a16:creationId xmlns:a16="http://schemas.microsoft.com/office/drawing/2014/main" id="{28827725-C94E-449D-851B-AE6728046434}"/>
                  </a:ext>
                </a:extLst>
              </p:cNvPr>
              <p:cNvSpPr>
                <a:spLocks/>
              </p:cNvSpPr>
              <p:nvPr/>
            </p:nvSpPr>
            <p:spPr bwMode="auto">
              <a:xfrm>
                <a:off x="4984750" y="2489201"/>
                <a:ext cx="63500" cy="63500"/>
              </a:xfrm>
              <a:custGeom>
                <a:avLst/>
                <a:gdLst>
                  <a:gd name="T0" fmla="*/ 38 w 40"/>
                  <a:gd name="T1" fmla="*/ 14 h 40"/>
                  <a:gd name="T2" fmla="*/ 38 w 40"/>
                  <a:gd name="T3" fmla="*/ 14 h 40"/>
                  <a:gd name="T4" fmla="*/ 38 w 40"/>
                  <a:gd name="T5" fmla="*/ 12 h 40"/>
                  <a:gd name="T6" fmla="*/ 36 w 40"/>
                  <a:gd name="T7" fmla="*/ 12 h 40"/>
                  <a:gd name="T8" fmla="*/ 36 w 40"/>
                  <a:gd name="T9" fmla="*/ 12 h 40"/>
                  <a:gd name="T10" fmla="*/ 34 w 40"/>
                  <a:gd name="T11" fmla="*/ 14 h 40"/>
                  <a:gd name="T12" fmla="*/ 34 w 40"/>
                  <a:gd name="T13" fmla="*/ 16 h 40"/>
                  <a:gd name="T14" fmla="*/ 34 w 40"/>
                  <a:gd name="T15" fmla="*/ 16 h 40"/>
                  <a:gd name="T16" fmla="*/ 34 w 40"/>
                  <a:gd name="T17" fmla="*/ 20 h 40"/>
                  <a:gd name="T18" fmla="*/ 34 w 40"/>
                  <a:gd name="T19" fmla="*/ 20 h 40"/>
                  <a:gd name="T20" fmla="*/ 34 w 40"/>
                  <a:gd name="T21" fmla="*/ 26 h 40"/>
                  <a:gd name="T22" fmla="*/ 30 w 40"/>
                  <a:gd name="T23" fmla="*/ 32 h 40"/>
                  <a:gd name="T24" fmla="*/ 26 w 40"/>
                  <a:gd name="T25" fmla="*/ 34 h 40"/>
                  <a:gd name="T26" fmla="*/ 20 w 40"/>
                  <a:gd name="T27" fmla="*/ 36 h 40"/>
                  <a:gd name="T28" fmla="*/ 20 w 40"/>
                  <a:gd name="T29" fmla="*/ 36 h 40"/>
                  <a:gd name="T30" fmla="*/ 14 w 40"/>
                  <a:gd name="T31" fmla="*/ 34 h 40"/>
                  <a:gd name="T32" fmla="*/ 8 w 40"/>
                  <a:gd name="T33" fmla="*/ 32 h 40"/>
                  <a:gd name="T34" fmla="*/ 6 w 40"/>
                  <a:gd name="T35" fmla="*/ 26 h 40"/>
                  <a:gd name="T36" fmla="*/ 4 w 40"/>
                  <a:gd name="T37" fmla="*/ 20 h 40"/>
                  <a:gd name="T38" fmla="*/ 4 w 40"/>
                  <a:gd name="T39" fmla="*/ 20 h 40"/>
                  <a:gd name="T40" fmla="*/ 6 w 40"/>
                  <a:gd name="T41" fmla="*/ 14 h 40"/>
                  <a:gd name="T42" fmla="*/ 8 w 40"/>
                  <a:gd name="T43" fmla="*/ 10 h 40"/>
                  <a:gd name="T44" fmla="*/ 14 w 40"/>
                  <a:gd name="T45" fmla="*/ 6 h 40"/>
                  <a:gd name="T46" fmla="*/ 20 w 40"/>
                  <a:gd name="T47" fmla="*/ 6 h 40"/>
                  <a:gd name="T48" fmla="*/ 20 w 40"/>
                  <a:gd name="T49" fmla="*/ 6 h 40"/>
                  <a:gd name="T50" fmla="*/ 28 w 40"/>
                  <a:gd name="T51" fmla="*/ 8 h 40"/>
                  <a:gd name="T52" fmla="*/ 28 w 40"/>
                  <a:gd name="T53" fmla="*/ 8 h 40"/>
                  <a:gd name="T54" fmla="*/ 28 w 40"/>
                  <a:gd name="T55" fmla="*/ 8 h 40"/>
                  <a:gd name="T56" fmla="*/ 30 w 40"/>
                  <a:gd name="T57" fmla="*/ 6 h 40"/>
                  <a:gd name="T58" fmla="*/ 30 w 40"/>
                  <a:gd name="T59" fmla="*/ 6 h 40"/>
                  <a:gd name="T60" fmla="*/ 30 w 40"/>
                  <a:gd name="T61" fmla="*/ 4 h 40"/>
                  <a:gd name="T62" fmla="*/ 30 w 40"/>
                  <a:gd name="T63" fmla="*/ 4 h 40"/>
                  <a:gd name="T64" fmla="*/ 30 w 40"/>
                  <a:gd name="T65" fmla="*/ 4 h 40"/>
                  <a:gd name="T66" fmla="*/ 24 w 40"/>
                  <a:gd name="T67" fmla="*/ 2 h 40"/>
                  <a:gd name="T68" fmla="*/ 20 w 40"/>
                  <a:gd name="T69" fmla="*/ 0 h 40"/>
                  <a:gd name="T70" fmla="*/ 20 w 40"/>
                  <a:gd name="T71" fmla="*/ 0 h 40"/>
                  <a:gd name="T72" fmla="*/ 12 w 40"/>
                  <a:gd name="T73" fmla="*/ 2 h 40"/>
                  <a:gd name="T74" fmla="*/ 6 w 40"/>
                  <a:gd name="T75" fmla="*/ 6 h 40"/>
                  <a:gd name="T76" fmla="*/ 2 w 40"/>
                  <a:gd name="T77" fmla="*/ 12 h 40"/>
                  <a:gd name="T78" fmla="*/ 0 w 40"/>
                  <a:gd name="T79" fmla="*/ 20 h 40"/>
                  <a:gd name="T80" fmla="*/ 0 w 40"/>
                  <a:gd name="T81" fmla="*/ 20 h 40"/>
                  <a:gd name="T82" fmla="*/ 2 w 40"/>
                  <a:gd name="T83" fmla="*/ 28 h 40"/>
                  <a:gd name="T84" fmla="*/ 6 w 40"/>
                  <a:gd name="T85" fmla="*/ 34 h 40"/>
                  <a:gd name="T86" fmla="*/ 12 w 40"/>
                  <a:gd name="T87" fmla="*/ 38 h 40"/>
                  <a:gd name="T88" fmla="*/ 20 w 40"/>
                  <a:gd name="T89" fmla="*/ 40 h 40"/>
                  <a:gd name="T90" fmla="*/ 20 w 40"/>
                  <a:gd name="T91" fmla="*/ 40 h 40"/>
                  <a:gd name="T92" fmla="*/ 28 w 40"/>
                  <a:gd name="T93" fmla="*/ 38 h 40"/>
                  <a:gd name="T94" fmla="*/ 34 w 40"/>
                  <a:gd name="T95" fmla="*/ 34 h 40"/>
                  <a:gd name="T96" fmla="*/ 38 w 40"/>
                  <a:gd name="T97" fmla="*/ 28 h 40"/>
                  <a:gd name="T98" fmla="*/ 40 w 40"/>
                  <a:gd name="T99" fmla="*/ 20 h 40"/>
                  <a:gd name="T100" fmla="*/ 40 w 40"/>
                  <a:gd name="T101" fmla="*/ 20 h 40"/>
                  <a:gd name="T102" fmla="*/ 38 w 40"/>
                  <a:gd name="T103" fmla="*/ 14 h 40"/>
                  <a:gd name="T104" fmla="*/ 38 w 40"/>
                  <a:gd name="T105"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 h="40">
                    <a:moveTo>
                      <a:pt x="38" y="14"/>
                    </a:moveTo>
                    <a:lnTo>
                      <a:pt x="38" y="14"/>
                    </a:lnTo>
                    <a:lnTo>
                      <a:pt x="38" y="12"/>
                    </a:lnTo>
                    <a:lnTo>
                      <a:pt x="36" y="12"/>
                    </a:lnTo>
                    <a:lnTo>
                      <a:pt x="36" y="12"/>
                    </a:lnTo>
                    <a:lnTo>
                      <a:pt x="34" y="14"/>
                    </a:lnTo>
                    <a:lnTo>
                      <a:pt x="34" y="16"/>
                    </a:lnTo>
                    <a:lnTo>
                      <a:pt x="34" y="16"/>
                    </a:lnTo>
                    <a:lnTo>
                      <a:pt x="34" y="20"/>
                    </a:lnTo>
                    <a:lnTo>
                      <a:pt x="34" y="20"/>
                    </a:lnTo>
                    <a:lnTo>
                      <a:pt x="34" y="26"/>
                    </a:lnTo>
                    <a:lnTo>
                      <a:pt x="30" y="32"/>
                    </a:lnTo>
                    <a:lnTo>
                      <a:pt x="26" y="34"/>
                    </a:lnTo>
                    <a:lnTo>
                      <a:pt x="20" y="36"/>
                    </a:lnTo>
                    <a:lnTo>
                      <a:pt x="20" y="36"/>
                    </a:lnTo>
                    <a:lnTo>
                      <a:pt x="14" y="34"/>
                    </a:lnTo>
                    <a:lnTo>
                      <a:pt x="8" y="32"/>
                    </a:lnTo>
                    <a:lnTo>
                      <a:pt x="6" y="26"/>
                    </a:lnTo>
                    <a:lnTo>
                      <a:pt x="4" y="20"/>
                    </a:lnTo>
                    <a:lnTo>
                      <a:pt x="4" y="20"/>
                    </a:lnTo>
                    <a:lnTo>
                      <a:pt x="6" y="14"/>
                    </a:lnTo>
                    <a:lnTo>
                      <a:pt x="8" y="10"/>
                    </a:lnTo>
                    <a:lnTo>
                      <a:pt x="14" y="6"/>
                    </a:lnTo>
                    <a:lnTo>
                      <a:pt x="20" y="6"/>
                    </a:lnTo>
                    <a:lnTo>
                      <a:pt x="20" y="6"/>
                    </a:lnTo>
                    <a:lnTo>
                      <a:pt x="28" y="8"/>
                    </a:lnTo>
                    <a:lnTo>
                      <a:pt x="28" y="8"/>
                    </a:lnTo>
                    <a:lnTo>
                      <a:pt x="28" y="8"/>
                    </a:lnTo>
                    <a:lnTo>
                      <a:pt x="30" y="6"/>
                    </a:lnTo>
                    <a:lnTo>
                      <a:pt x="30" y="6"/>
                    </a:lnTo>
                    <a:lnTo>
                      <a:pt x="30" y="4"/>
                    </a:lnTo>
                    <a:lnTo>
                      <a:pt x="30" y="4"/>
                    </a:lnTo>
                    <a:lnTo>
                      <a:pt x="30" y="4"/>
                    </a:lnTo>
                    <a:lnTo>
                      <a:pt x="24" y="2"/>
                    </a:lnTo>
                    <a:lnTo>
                      <a:pt x="20" y="0"/>
                    </a:lnTo>
                    <a:lnTo>
                      <a:pt x="20" y="0"/>
                    </a:lnTo>
                    <a:lnTo>
                      <a:pt x="12" y="2"/>
                    </a:lnTo>
                    <a:lnTo>
                      <a:pt x="6" y="6"/>
                    </a:lnTo>
                    <a:lnTo>
                      <a:pt x="2" y="12"/>
                    </a:lnTo>
                    <a:lnTo>
                      <a:pt x="0" y="20"/>
                    </a:lnTo>
                    <a:lnTo>
                      <a:pt x="0" y="20"/>
                    </a:lnTo>
                    <a:lnTo>
                      <a:pt x="2" y="28"/>
                    </a:lnTo>
                    <a:lnTo>
                      <a:pt x="6" y="34"/>
                    </a:lnTo>
                    <a:lnTo>
                      <a:pt x="12" y="38"/>
                    </a:lnTo>
                    <a:lnTo>
                      <a:pt x="20" y="40"/>
                    </a:lnTo>
                    <a:lnTo>
                      <a:pt x="20" y="40"/>
                    </a:lnTo>
                    <a:lnTo>
                      <a:pt x="28" y="38"/>
                    </a:lnTo>
                    <a:lnTo>
                      <a:pt x="34" y="34"/>
                    </a:lnTo>
                    <a:lnTo>
                      <a:pt x="38" y="28"/>
                    </a:lnTo>
                    <a:lnTo>
                      <a:pt x="40" y="20"/>
                    </a:lnTo>
                    <a:lnTo>
                      <a:pt x="40" y="20"/>
                    </a:lnTo>
                    <a:lnTo>
                      <a:pt x="38" y="14"/>
                    </a:lnTo>
                    <a:lnTo>
                      <a:pt x="3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96" name="Freeform 3131">
                <a:extLst>
                  <a:ext uri="{FF2B5EF4-FFF2-40B4-BE49-F238E27FC236}">
                    <a16:creationId xmlns:a16="http://schemas.microsoft.com/office/drawing/2014/main" id="{9FB7CE74-DFD7-41EC-BC49-416BFBBB838F}"/>
                  </a:ext>
                </a:extLst>
              </p:cNvPr>
              <p:cNvSpPr>
                <a:spLocks/>
              </p:cNvSpPr>
              <p:nvPr/>
            </p:nvSpPr>
            <p:spPr bwMode="auto">
              <a:xfrm>
                <a:off x="4838700" y="2489201"/>
                <a:ext cx="63500" cy="63500"/>
              </a:xfrm>
              <a:custGeom>
                <a:avLst/>
                <a:gdLst>
                  <a:gd name="T0" fmla="*/ 38 w 40"/>
                  <a:gd name="T1" fmla="*/ 14 h 40"/>
                  <a:gd name="T2" fmla="*/ 38 w 40"/>
                  <a:gd name="T3" fmla="*/ 14 h 40"/>
                  <a:gd name="T4" fmla="*/ 38 w 40"/>
                  <a:gd name="T5" fmla="*/ 12 h 40"/>
                  <a:gd name="T6" fmla="*/ 36 w 40"/>
                  <a:gd name="T7" fmla="*/ 12 h 40"/>
                  <a:gd name="T8" fmla="*/ 36 w 40"/>
                  <a:gd name="T9" fmla="*/ 12 h 40"/>
                  <a:gd name="T10" fmla="*/ 34 w 40"/>
                  <a:gd name="T11" fmla="*/ 14 h 40"/>
                  <a:gd name="T12" fmla="*/ 34 w 40"/>
                  <a:gd name="T13" fmla="*/ 16 h 40"/>
                  <a:gd name="T14" fmla="*/ 34 w 40"/>
                  <a:gd name="T15" fmla="*/ 16 h 40"/>
                  <a:gd name="T16" fmla="*/ 36 w 40"/>
                  <a:gd name="T17" fmla="*/ 20 h 40"/>
                  <a:gd name="T18" fmla="*/ 36 w 40"/>
                  <a:gd name="T19" fmla="*/ 20 h 40"/>
                  <a:gd name="T20" fmla="*/ 34 w 40"/>
                  <a:gd name="T21" fmla="*/ 26 h 40"/>
                  <a:gd name="T22" fmla="*/ 30 w 40"/>
                  <a:gd name="T23" fmla="*/ 32 h 40"/>
                  <a:gd name="T24" fmla="*/ 26 w 40"/>
                  <a:gd name="T25" fmla="*/ 34 h 40"/>
                  <a:gd name="T26" fmla="*/ 20 w 40"/>
                  <a:gd name="T27" fmla="*/ 36 h 40"/>
                  <a:gd name="T28" fmla="*/ 20 w 40"/>
                  <a:gd name="T29" fmla="*/ 36 h 40"/>
                  <a:gd name="T30" fmla="*/ 14 w 40"/>
                  <a:gd name="T31" fmla="*/ 34 h 40"/>
                  <a:gd name="T32" fmla="*/ 10 w 40"/>
                  <a:gd name="T33" fmla="*/ 32 h 40"/>
                  <a:gd name="T34" fmla="*/ 6 w 40"/>
                  <a:gd name="T35" fmla="*/ 26 h 40"/>
                  <a:gd name="T36" fmla="*/ 4 w 40"/>
                  <a:gd name="T37" fmla="*/ 20 h 40"/>
                  <a:gd name="T38" fmla="*/ 4 w 40"/>
                  <a:gd name="T39" fmla="*/ 20 h 40"/>
                  <a:gd name="T40" fmla="*/ 6 w 40"/>
                  <a:gd name="T41" fmla="*/ 14 h 40"/>
                  <a:gd name="T42" fmla="*/ 10 w 40"/>
                  <a:gd name="T43" fmla="*/ 10 h 40"/>
                  <a:gd name="T44" fmla="*/ 14 w 40"/>
                  <a:gd name="T45" fmla="*/ 6 h 40"/>
                  <a:gd name="T46" fmla="*/ 20 w 40"/>
                  <a:gd name="T47" fmla="*/ 6 h 40"/>
                  <a:gd name="T48" fmla="*/ 20 w 40"/>
                  <a:gd name="T49" fmla="*/ 6 h 40"/>
                  <a:gd name="T50" fmla="*/ 28 w 40"/>
                  <a:gd name="T51" fmla="*/ 8 h 40"/>
                  <a:gd name="T52" fmla="*/ 28 w 40"/>
                  <a:gd name="T53" fmla="*/ 8 h 40"/>
                  <a:gd name="T54" fmla="*/ 30 w 40"/>
                  <a:gd name="T55" fmla="*/ 8 h 40"/>
                  <a:gd name="T56" fmla="*/ 30 w 40"/>
                  <a:gd name="T57" fmla="*/ 6 h 40"/>
                  <a:gd name="T58" fmla="*/ 30 w 40"/>
                  <a:gd name="T59" fmla="*/ 6 h 40"/>
                  <a:gd name="T60" fmla="*/ 30 w 40"/>
                  <a:gd name="T61" fmla="*/ 4 h 40"/>
                  <a:gd name="T62" fmla="*/ 30 w 40"/>
                  <a:gd name="T63" fmla="*/ 4 h 40"/>
                  <a:gd name="T64" fmla="*/ 30 w 40"/>
                  <a:gd name="T65" fmla="*/ 4 h 40"/>
                  <a:gd name="T66" fmla="*/ 26 w 40"/>
                  <a:gd name="T67" fmla="*/ 2 h 40"/>
                  <a:gd name="T68" fmla="*/ 20 w 40"/>
                  <a:gd name="T69" fmla="*/ 0 h 40"/>
                  <a:gd name="T70" fmla="*/ 20 w 40"/>
                  <a:gd name="T71" fmla="*/ 0 h 40"/>
                  <a:gd name="T72" fmla="*/ 12 w 40"/>
                  <a:gd name="T73" fmla="*/ 2 h 40"/>
                  <a:gd name="T74" fmla="*/ 6 w 40"/>
                  <a:gd name="T75" fmla="*/ 6 h 40"/>
                  <a:gd name="T76" fmla="*/ 2 w 40"/>
                  <a:gd name="T77" fmla="*/ 12 h 40"/>
                  <a:gd name="T78" fmla="*/ 0 w 40"/>
                  <a:gd name="T79" fmla="*/ 20 h 40"/>
                  <a:gd name="T80" fmla="*/ 0 w 40"/>
                  <a:gd name="T81" fmla="*/ 20 h 40"/>
                  <a:gd name="T82" fmla="*/ 2 w 40"/>
                  <a:gd name="T83" fmla="*/ 28 h 40"/>
                  <a:gd name="T84" fmla="*/ 6 w 40"/>
                  <a:gd name="T85" fmla="*/ 34 h 40"/>
                  <a:gd name="T86" fmla="*/ 12 w 40"/>
                  <a:gd name="T87" fmla="*/ 38 h 40"/>
                  <a:gd name="T88" fmla="*/ 20 w 40"/>
                  <a:gd name="T89" fmla="*/ 40 h 40"/>
                  <a:gd name="T90" fmla="*/ 20 w 40"/>
                  <a:gd name="T91" fmla="*/ 40 h 40"/>
                  <a:gd name="T92" fmla="*/ 28 w 40"/>
                  <a:gd name="T93" fmla="*/ 38 h 40"/>
                  <a:gd name="T94" fmla="*/ 34 w 40"/>
                  <a:gd name="T95" fmla="*/ 34 h 40"/>
                  <a:gd name="T96" fmla="*/ 38 w 40"/>
                  <a:gd name="T97" fmla="*/ 28 h 40"/>
                  <a:gd name="T98" fmla="*/ 40 w 40"/>
                  <a:gd name="T99" fmla="*/ 20 h 40"/>
                  <a:gd name="T100" fmla="*/ 40 w 40"/>
                  <a:gd name="T101" fmla="*/ 20 h 40"/>
                  <a:gd name="T102" fmla="*/ 38 w 40"/>
                  <a:gd name="T103" fmla="*/ 14 h 40"/>
                  <a:gd name="T104" fmla="*/ 38 w 40"/>
                  <a:gd name="T105"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 h="40">
                    <a:moveTo>
                      <a:pt x="38" y="14"/>
                    </a:moveTo>
                    <a:lnTo>
                      <a:pt x="38" y="14"/>
                    </a:lnTo>
                    <a:lnTo>
                      <a:pt x="38" y="12"/>
                    </a:lnTo>
                    <a:lnTo>
                      <a:pt x="36" y="12"/>
                    </a:lnTo>
                    <a:lnTo>
                      <a:pt x="36" y="12"/>
                    </a:lnTo>
                    <a:lnTo>
                      <a:pt x="34" y="14"/>
                    </a:lnTo>
                    <a:lnTo>
                      <a:pt x="34" y="16"/>
                    </a:lnTo>
                    <a:lnTo>
                      <a:pt x="34" y="16"/>
                    </a:lnTo>
                    <a:lnTo>
                      <a:pt x="36" y="20"/>
                    </a:lnTo>
                    <a:lnTo>
                      <a:pt x="36" y="20"/>
                    </a:lnTo>
                    <a:lnTo>
                      <a:pt x="34" y="26"/>
                    </a:lnTo>
                    <a:lnTo>
                      <a:pt x="30" y="32"/>
                    </a:lnTo>
                    <a:lnTo>
                      <a:pt x="26" y="34"/>
                    </a:lnTo>
                    <a:lnTo>
                      <a:pt x="20" y="36"/>
                    </a:lnTo>
                    <a:lnTo>
                      <a:pt x="20" y="36"/>
                    </a:lnTo>
                    <a:lnTo>
                      <a:pt x="14" y="34"/>
                    </a:lnTo>
                    <a:lnTo>
                      <a:pt x="10" y="32"/>
                    </a:lnTo>
                    <a:lnTo>
                      <a:pt x="6" y="26"/>
                    </a:lnTo>
                    <a:lnTo>
                      <a:pt x="4" y="20"/>
                    </a:lnTo>
                    <a:lnTo>
                      <a:pt x="4" y="20"/>
                    </a:lnTo>
                    <a:lnTo>
                      <a:pt x="6" y="14"/>
                    </a:lnTo>
                    <a:lnTo>
                      <a:pt x="10" y="10"/>
                    </a:lnTo>
                    <a:lnTo>
                      <a:pt x="14" y="6"/>
                    </a:lnTo>
                    <a:lnTo>
                      <a:pt x="20" y="6"/>
                    </a:lnTo>
                    <a:lnTo>
                      <a:pt x="20" y="6"/>
                    </a:lnTo>
                    <a:lnTo>
                      <a:pt x="28" y="8"/>
                    </a:lnTo>
                    <a:lnTo>
                      <a:pt x="28" y="8"/>
                    </a:lnTo>
                    <a:lnTo>
                      <a:pt x="30" y="8"/>
                    </a:lnTo>
                    <a:lnTo>
                      <a:pt x="30" y="6"/>
                    </a:lnTo>
                    <a:lnTo>
                      <a:pt x="30" y="6"/>
                    </a:lnTo>
                    <a:lnTo>
                      <a:pt x="30" y="4"/>
                    </a:lnTo>
                    <a:lnTo>
                      <a:pt x="30" y="4"/>
                    </a:lnTo>
                    <a:lnTo>
                      <a:pt x="30" y="4"/>
                    </a:lnTo>
                    <a:lnTo>
                      <a:pt x="26" y="2"/>
                    </a:lnTo>
                    <a:lnTo>
                      <a:pt x="20" y="0"/>
                    </a:lnTo>
                    <a:lnTo>
                      <a:pt x="20" y="0"/>
                    </a:lnTo>
                    <a:lnTo>
                      <a:pt x="12" y="2"/>
                    </a:lnTo>
                    <a:lnTo>
                      <a:pt x="6" y="6"/>
                    </a:lnTo>
                    <a:lnTo>
                      <a:pt x="2" y="12"/>
                    </a:lnTo>
                    <a:lnTo>
                      <a:pt x="0" y="20"/>
                    </a:lnTo>
                    <a:lnTo>
                      <a:pt x="0" y="20"/>
                    </a:lnTo>
                    <a:lnTo>
                      <a:pt x="2" y="28"/>
                    </a:lnTo>
                    <a:lnTo>
                      <a:pt x="6" y="34"/>
                    </a:lnTo>
                    <a:lnTo>
                      <a:pt x="12" y="38"/>
                    </a:lnTo>
                    <a:lnTo>
                      <a:pt x="20" y="40"/>
                    </a:lnTo>
                    <a:lnTo>
                      <a:pt x="20" y="40"/>
                    </a:lnTo>
                    <a:lnTo>
                      <a:pt x="28" y="38"/>
                    </a:lnTo>
                    <a:lnTo>
                      <a:pt x="34" y="34"/>
                    </a:lnTo>
                    <a:lnTo>
                      <a:pt x="38" y="28"/>
                    </a:lnTo>
                    <a:lnTo>
                      <a:pt x="40" y="20"/>
                    </a:lnTo>
                    <a:lnTo>
                      <a:pt x="40" y="20"/>
                    </a:lnTo>
                    <a:lnTo>
                      <a:pt x="38" y="14"/>
                    </a:lnTo>
                    <a:lnTo>
                      <a:pt x="3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97" name="Freeform 3132">
                <a:extLst>
                  <a:ext uri="{FF2B5EF4-FFF2-40B4-BE49-F238E27FC236}">
                    <a16:creationId xmlns:a16="http://schemas.microsoft.com/office/drawing/2014/main" id="{86E45CDC-A88C-4EDA-A72D-BF1ABB4E9124}"/>
                  </a:ext>
                </a:extLst>
              </p:cNvPr>
              <p:cNvSpPr>
                <a:spLocks/>
              </p:cNvSpPr>
              <p:nvPr/>
            </p:nvSpPr>
            <p:spPr bwMode="auto">
              <a:xfrm>
                <a:off x="4692650" y="2489201"/>
                <a:ext cx="63500" cy="63500"/>
              </a:xfrm>
              <a:custGeom>
                <a:avLst/>
                <a:gdLst>
                  <a:gd name="T0" fmla="*/ 40 w 40"/>
                  <a:gd name="T1" fmla="*/ 14 h 40"/>
                  <a:gd name="T2" fmla="*/ 40 w 40"/>
                  <a:gd name="T3" fmla="*/ 14 h 40"/>
                  <a:gd name="T4" fmla="*/ 38 w 40"/>
                  <a:gd name="T5" fmla="*/ 12 h 40"/>
                  <a:gd name="T6" fmla="*/ 36 w 40"/>
                  <a:gd name="T7" fmla="*/ 12 h 40"/>
                  <a:gd name="T8" fmla="*/ 36 w 40"/>
                  <a:gd name="T9" fmla="*/ 12 h 40"/>
                  <a:gd name="T10" fmla="*/ 36 w 40"/>
                  <a:gd name="T11" fmla="*/ 14 h 40"/>
                  <a:gd name="T12" fmla="*/ 34 w 40"/>
                  <a:gd name="T13" fmla="*/ 16 h 40"/>
                  <a:gd name="T14" fmla="*/ 34 w 40"/>
                  <a:gd name="T15" fmla="*/ 16 h 40"/>
                  <a:gd name="T16" fmla="*/ 36 w 40"/>
                  <a:gd name="T17" fmla="*/ 20 h 40"/>
                  <a:gd name="T18" fmla="*/ 36 w 40"/>
                  <a:gd name="T19" fmla="*/ 20 h 40"/>
                  <a:gd name="T20" fmla="*/ 34 w 40"/>
                  <a:gd name="T21" fmla="*/ 26 h 40"/>
                  <a:gd name="T22" fmla="*/ 32 w 40"/>
                  <a:gd name="T23" fmla="*/ 32 h 40"/>
                  <a:gd name="T24" fmla="*/ 26 w 40"/>
                  <a:gd name="T25" fmla="*/ 34 h 40"/>
                  <a:gd name="T26" fmla="*/ 20 w 40"/>
                  <a:gd name="T27" fmla="*/ 36 h 40"/>
                  <a:gd name="T28" fmla="*/ 20 w 40"/>
                  <a:gd name="T29" fmla="*/ 36 h 40"/>
                  <a:gd name="T30" fmla="*/ 14 w 40"/>
                  <a:gd name="T31" fmla="*/ 34 h 40"/>
                  <a:gd name="T32" fmla="*/ 10 w 40"/>
                  <a:gd name="T33" fmla="*/ 32 h 40"/>
                  <a:gd name="T34" fmla="*/ 6 w 40"/>
                  <a:gd name="T35" fmla="*/ 26 h 40"/>
                  <a:gd name="T36" fmla="*/ 6 w 40"/>
                  <a:gd name="T37" fmla="*/ 20 h 40"/>
                  <a:gd name="T38" fmla="*/ 6 w 40"/>
                  <a:gd name="T39" fmla="*/ 20 h 40"/>
                  <a:gd name="T40" fmla="*/ 6 w 40"/>
                  <a:gd name="T41" fmla="*/ 14 h 40"/>
                  <a:gd name="T42" fmla="*/ 10 w 40"/>
                  <a:gd name="T43" fmla="*/ 10 h 40"/>
                  <a:gd name="T44" fmla="*/ 14 w 40"/>
                  <a:gd name="T45" fmla="*/ 6 h 40"/>
                  <a:gd name="T46" fmla="*/ 20 w 40"/>
                  <a:gd name="T47" fmla="*/ 6 h 40"/>
                  <a:gd name="T48" fmla="*/ 20 w 40"/>
                  <a:gd name="T49" fmla="*/ 6 h 40"/>
                  <a:gd name="T50" fmla="*/ 28 w 40"/>
                  <a:gd name="T51" fmla="*/ 8 h 40"/>
                  <a:gd name="T52" fmla="*/ 28 w 40"/>
                  <a:gd name="T53" fmla="*/ 8 h 40"/>
                  <a:gd name="T54" fmla="*/ 30 w 40"/>
                  <a:gd name="T55" fmla="*/ 8 h 40"/>
                  <a:gd name="T56" fmla="*/ 30 w 40"/>
                  <a:gd name="T57" fmla="*/ 6 h 40"/>
                  <a:gd name="T58" fmla="*/ 30 w 40"/>
                  <a:gd name="T59" fmla="*/ 6 h 40"/>
                  <a:gd name="T60" fmla="*/ 32 w 40"/>
                  <a:gd name="T61" fmla="*/ 4 h 40"/>
                  <a:gd name="T62" fmla="*/ 30 w 40"/>
                  <a:gd name="T63" fmla="*/ 4 h 40"/>
                  <a:gd name="T64" fmla="*/ 30 w 40"/>
                  <a:gd name="T65" fmla="*/ 4 h 40"/>
                  <a:gd name="T66" fmla="*/ 26 w 40"/>
                  <a:gd name="T67" fmla="*/ 2 h 40"/>
                  <a:gd name="T68" fmla="*/ 20 w 40"/>
                  <a:gd name="T69" fmla="*/ 0 h 40"/>
                  <a:gd name="T70" fmla="*/ 20 w 40"/>
                  <a:gd name="T71" fmla="*/ 0 h 40"/>
                  <a:gd name="T72" fmla="*/ 12 w 40"/>
                  <a:gd name="T73" fmla="*/ 2 h 40"/>
                  <a:gd name="T74" fmla="*/ 6 w 40"/>
                  <a:gd name="T75" fmla="*/ 6 h 40"/>
                  <a:gd name="T76" fmla="*/ 2 w 40"/>
                  <a:gd name="T77" fmla="*/ 12 h 40"/>
                  <a:gd name="T78" fmla="*/ 0 w 40"/>
                  <a:gd name="T79" fmla="*/ 20 h 40"/>
                  <a:gd name="T80" fmla="*/ 0 w 40"/>
                  <a:gd name="T81" fmla="*/ 20 h 40"/>
                  <a:gd name="T82" fmla="*/ 2 w 40"/>
                  <a:gd name="T83" fmla="*/ 28 h 40"/>
                  <a:gd name="T84" fmla="*/ 6 w 40"/>
                  <a:gd name="T85" fmla="*/ 34 h 40"/>
                  <a:gd name="T86" fmla="*/ 12 w 40"/>
                  <a:gd name="T87" fmla="*/ 38 h 40"/>
                  <a:gd name="T88" fmla="*/ 20 w 40"/>
                  <a:gd name="T89" fmla="*/ 40 h 40"/>
                  <a:gd name="T90" fmla="*/ 20 w 40"/>
                  <a:gd name="T91" fmla="*/ 40 h 40"/>
                  <a:gd name="T92" fmla="*/ 28 w 40"/>
                  <a:gd name="T93" fmla="*/ 38 h 40"/>
                  <a:gd name="T94" fmla="*/ 34 w 40"/>
                  <a:gd name="T95" fmla="*/ 34 h 40"/>
                  <a:gd name="T96" fmla="*/ 38 w 40"/>
                  <a:gd name="T97" fmla="*/ 28 h 40"/>
                  <a:gd name="T98" fmla="*/ 40 w 40"/>
                  <a:gd name="T99" fmla="*/ 20 h 40"/>
                  <a:gd name="T100" fmla="*/ 40 w 40"/>
                  <a:gd name="T101" fmla="*/ 20 h 40"/>
                  <a:gd name="T102" fmla="*/ 40 w 40"/>
                  <a:gd name="T103" fmla="*/ 14 h 40"/>
                  <a:gd name="T104" fmla="*/ 40 w 40"/>
                  <a:gd name="T105"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 h="40">
                    <a:moveTo>
                      <a:pt x="40" y="14"/>
                    </a:moveTo>
                    <a:lnTo>
                      <a:pt x="40" y="14"/>
                    </a:lnTo>
                    <a:lnTo>
                      <a:pt x="38" y="12"/>
                    </a:lnTo>
                    <a:lnTo>
                      <a:pt x="36" y="12"/>
                    </a:lnTo>
                    <a:lnTo>
                      <a:pt x="36" y="12"/>
                    </a:lnTo>
                    <a:lnTo>
                      <a:pt x="36" y="14"/>
                    </a:lnTo>
                    <a:lnTo>
                      <a:pt x="34" y="16"/>
                    </a:lnTo>
                    <a:lnTo>
                      <a:pt x="34" y="16"/>
                    </a:lnTo>
                    <a:lnTo>
                      <a:pt x="36" y="20"/>
                    </a:lnTo>
                    <a:lnTo>
                      <a:pt x="36" y="20"/>
                    </a:lnTo>
                    <a:lnTo>
                      <a:pt x="34" y="26"/>
                    </a:lnTo>
                    <a:lnTo>
                      <a:pt x="32" y="32"/>
                    </a:lnTo>
                    <a:lnTo>
                      <a:pt x="26" y="34"/>
                    </a:lnTo>
                    <a:lnTo>
                      <a:pt x="20" y="36"/>
                    </a:lnTo>
                    <a:lnTo>
                      <a:pt x="20" y="36"/>
                    </a:lnTo>
                    <a:lnTo>
                      <a:pt x="14" y="34"/>
                    </a:lnTo>
                    <a:lnTo>
                      <a:pt x="10" y="32"/>
                    </a:lnTo>
                    <a:lnTo>
                      <a:pt x="6" y="26"/>
                    </a:lnTo>
                    <a:lnTo>
                      <a:pt x="6" y="20"/>
                    </a:lnTo>
                    <a:lnTo>
                      <a:pt x="6" y="20"/>
                    </a:lnTo>
                    <a:lnTo>
                      <a:pt x="6" y="14"/>
                    </a:lnTo>
                    <a:lnTo>
                      <a:pt x="10" y="10"/>
                    </a:lnTo>
                    <a:lnTo>
                      <a:pt x="14" y="6"/>
                    </a:lnTo>
                    <a:lnTo>
                      <a:pt x="20" y="6"/>
                    </a:lnTo>
                    <a:lnTo>
                      <a:pt x="20" y="6"/>
                    </a:lnTo>
                    <a:lnTo>
                      <a:pt x="28" y="8"/>
                    </a:lnTo>
                    <a:lnTo>
                      <a:pt x="28" y="8"/>
                    </a:lnTo>
                    <a:lnTo>
                      <a:pt x="30" y="8"/>
                    </a:lnTo>
                    <a:lnTo>
                      <a:pt x="30" y="6"/>
                    </a:lnTo>
                    <a:lnTo>
                      <a:pt x="30" y="6"/>
                    </a:lnTo>
                    <a:lnTo>
                      <a:pt x="32" y="4"/>
                    </a:lnTo>
                    <a:lnTo>
                      <a:pt x="30" y="4"/>
                    </a:lnTo>
                    <a:lnTo>
                      <a:pt x="30" y="4"/>
                    </a:lnTo>
                    <a:lnTo>
                      <a:pt x="26" y="2"/>
                    </a:lnTo>
                    <a:lnTo>
                      <a:pt x="20" y="0"/>
                    </a:lnTo>
                    <a:lnTo>
                      <a:pt x="20" y="0"/>
                    </a:lnTo>
                    <a:lnTo>
                      <a:pt x="12" y="2"/>
                    </a:lnTo>
                    <a:lnTo>
                      <a:pt x="6" y="6"/>
                    </a:lnTo>
                    <a:lnTo>
                      <a:pt x="2" y="12"/>
                    </a:lnTo>
                    <a:lnTo>
                      <a:pt x="0" y="20"/>
                    </a:lnTo>
                    <a:lnTo>
                      <a:pt x="0" y="20"/>
                    </a:lnTo>
                    <a:lnTo>
                      <a:pt x="2" y="28"/>
                    </a:lnTo>
                    <a:lnTo>
                      <a:pt x="6" y="34"/>
                    </a:lnTo>
                    <a:lnTo>
                      <a:pt x="12" y="38"/>
                    </a:lnTo>
                    <a:lnTo>
                      <a:pt x="20" y="40"/>
                    </a:lnTo>
                    <a:lnTo>
                      <a:pt x="20" y="40"/>
                    </a:lnTo>
                    <a:lnTo>
                      <a:pt x="28" y="38"/>
                    </a:lnTo>
                    <a:lnTo>
                      <a:pt x="34" y="34"/>
                    </a:lnTo>
                    <a:lnTo>
                      <a:pt x="38" y="28"/>
                    </a:lnTo>
                    <a:lnTo>
                      <a:pt x="40" y="20"/>
                    </a:lnTo>
                    <a:lnTo>
                      <a:pt x="40" y="20"/>
                    </a:lnTo>
                    <a:lnTo>
                      <a:pt x="40" y="14"/>
                    </a:lnTo>
                    <a:lnTo>
                      <a:pt x="4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398" name="Group 397">
              <a:extLst>
                <a:ext uri="{FF2B5EF4-FFF2-40B4-BE49-F238E27FC236}">
                  <a16:creationId xmlns:a16="http://schemas.microsoft.com/office/drawing/2014/main" id="{7EE6CB68-2AB2-44F2-8044-269551CCBF6C}"/>
                </a:ext>
              </a:extLst>
            </p:cNvPr>
            <p:cNvGrpSpPr/>
            <p:nvPr/>
          </p:nvGrpSpPr>
          <p:grpSpPr>
            <a:xfrm>
              <a:off x="5006658" y="4403662"/>
              <a:ext cx="365760" cy="301752"/>
              <a:chOff x="6283325" y="4751388"/>
              <a:chExt cx="441325" cy="374650"/>
            </a:xfrm>
            <a:solidFill>
              <a:schemeClr val="accent2"/>
            </a:solidFill>
          </p:grpSpPr>
          <p:sp>
            <p:nvSpPr>
              <p:cNvPr id="399" name="Freeform 1737">
                <a:extLst>
                  <a:ext uri="{FF2B5EF4-FFF2-40B4-BE49-F238E27FC236}">
                    <a16:creationId xmlns:a16="http://schemas.microsoft.com/office/drawing/2014/main" id="{EF11EA4F-F70C-477C-95CA-C604488AF0DC}"/>
                  </a:ext>
                </a:extLst>
              </p:cNvPr>
              <p:cNvSpPr>
                <a:spLocks/>
              </p:cNvSpPr>
              <p:nvPr/>
            </p:nvSpPr>
            <p:spPr bwMode="auto">
              <a:xfrm>
                <a:off x="6499225" y="4751388"/>
                <a:ext cx="225425" cy="133350"/>
              </a:xfrm>
              <a:custGeom>
                <a:avLst/>
                <a:gdLst>
                  <a:gd name="T0" fmla="*/ 140 w 142"/>
                  <a:gd name="T1" fmla="*/ 54 h 84"/>
                  <a:gd name="T2" fmla="*/ 50 w 142"/>
                  <a:gd name="T3" fmla="*/ 0 h 84"/>
                  <a:gd name="T4" fmla="*/ 50 w 142"/>
                  <a:gd name="T5" fmla="*/ 0 h 84"/>
                  <a:gd name="T6" fmla="*/ 48 w 142"/>
                  <a:gd name="T7" fmla="*/ 0 h 84"/>
                  <a:gd name="T8" fmla="*/ 2 w 142"/>
                  <a:gd name="T9" fmla="*/ 28 h 84"/>
                  <a:gd name="T10" fmla="*/ 2 w 142"/>
                  <a:gd name="T11" fmla="*/ 28 h 84"/>
                  <a:gd name="T12" fmla="*/ 0 w 142"/>
                  <a:gd name="T13" fmla="*/ 28 h 84"/>
                  <a:gd name="T14" fmla="*/ 2 w 142"/>
                  <a:gd name="T15" fmla="*/ 30 h 84"/>
                  <a:gd name="T16" fmla="*/ 2 w 142"/>
                  <a:gd name="T17" fmla="*/ 30 h 84"/>
                  <a:gd name="T18" fmla="*/ 2 w 142"/>
                  <a:gd name="T19" fmla="*/ 32 h 84"/>
                  <a:gd name="T20" fmla="*/ 4 w 142"/>
                  <a:gd name="T21" fmla="*/ 30 h 84"/>
                  <a:gd name="T22" fmla="*/ 48 w 142"/>
                  <a:gd name="T23" fmla="*/ 6 h 84"/>
                  <a:gd name="T24" fmla="*/ 134 w 142"/>
                  <a:gd name="T25" fmla="*/ 56 h 84"/>
                  <a:gd name="T26" fmla="*/ 94 w 142"/>
                  <a:gd name="T27" fmla="*/ 80 h 84"/>
                  <a:gd name="T28" fmla="*/ 14 w 142"/>
                  <a:gd name="T29" fmla="*/ 32 h 84"/>
                  <a:gd name="T30" fmla="*/ 14 w 142"/>
                  <a:gd name="T31" fmla="*/ 32 h 84"/>
                  <a:gd name="T32" fmla="*/ 12 w 142"/>
                  <a:gd name="T33" fmla="*/ 32 h 84"/>
                  <a:gd name="T34" fmla="*/ 10 w 142"/>
                  <a:gd name="T35" fmla="*/ 34 h 84"/>
                  <a:gd name="T36" fmla="*/ 10 w 142"/>
                  <a:gd name="T37" fmla="*/ 34 h 84"/>
                  <a:gd name="T38" fmla="*/ 10 w 142"/>
                  <a:gd name="T39" fmla="*/ 36 h 84"/>
                  <a:gd name="T40" fmla="*/ 12 w 142"/>
                  <a:gd name="T41" fmla="*/ 36 h 84"/>
                  <a:gd name="T42" fmla="*/ 92 w 142"/>
                  <a:gd name="T43" fmla="*/ 84 h 84"/>
                  <a:gd name="T44" fmla="*/ 92 w 142"/>
                  <a:gd name="T45" fmla="*/ 84 h 84"/>
                  <a:gd name="T46" fmla="*/ 94 w 142"/>
                  <a:gd name="T47" fmla="*/ 84 h 84"/>
                  <a:gd name="T48" fmla="*/ 94 w 142"/>
                  <a:gd name="T49" fmla="*/ 84 h 84"/>
                  <a:gd name="T50" fmla="*/ 96 w 142"/>
                  <a:gd name="T51" fmla="*/ 84 h 84"/>
                  <a:gd name="T52" fmla="*/ 140 w 142"/>
                  <a:gd name="T53" fmla="*/ 58 h 84"/>
                  <a:gd name="T54" fmla="*/ 140 w 142"/>
                  <a:gd name="T55" fmla="*/ 58 h 84"/>
                  <a:gd name="T56" fmla="*/ 142 w 142"/>
                  <a:gd name="T57" fmla="*/ 56 h 84"/>
                  <a:gd name="T58" fmla="*/ 142 w 142"/>
                  <a:gd name="T59" fmla="*/ 56 h 84"/>
                  <a:gd name="T60" fmla="*/ 140 w 142"/>
                  <a:gd name="T61" fmla="*/ 54 h 84"/>
                  <a:gd name="T62" fmla="*/ 140 w 142"/>
                  <a:gd name="T63" fmla="*/ 5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84">
                    <a:moveTo>
                      <a:pt x="140" y="54"/>
                    </a:moveTo>
                    <a:lnTo>
                      <a:pt x="50" y="0"/>
                    </a:lnTo>
                    <a:lnTo>
                      <a:pt x="50" y="0"/>
                    </a:lnTo>
                    <a:lnTo>
                      <a:pt x="48" y="0"/>
                    </a:lnTo>
                    <a:lnTo>
                      <a:pt x="2" y="28"/>
                    </a:lnTo>
                    <a:lnTo>
                      <a:pt x="2" y="28"/>
                    </a:lnTo>
                    <a:lnTo>
                      <a:pt x="0" y="28"/>
                    </a:lnTo>
                    <a:lnTo>
                      <a:pt x="2" y="30"/>
                    </a:lnTo>
                    <a:lnTo>
                      <a:pt x="2" y="30"/>
                    </a:lnTo>
                    <a:lnTo>
                      <a:pt x="2" y="32"/>
                    </a:lnTo>
                    <a:lnTo>
                      <a:pt x="4" y="30"/>
                    </a:lnTo>
                    <a:lnTo>
                      <a:pt x="48" y="6"/>
                    </a:lnTo>
                    <a:lnTo>
                      <a:pt x="134" y="56"/>
                    </a:lnTo>
                    <a:lnTo>
                      <a:pt x="94" y="80"/>
                    </a:lnTo>
                    <a:lnTo>
                      <a:pt x="14" y="32"/>
                    </a:lnTo>
                    <a:lnTo>
                      <a:pt x="14" y="32"/>
                    </a:lnTo>
                    <a:lnTo>
                      <a:pt x="12" y="32"/>
                    </a:lnTo>
                    <a:lnTo>
                      <a:pt x="10" y="34"/>
                    </a:lnTo>
                    <a:lnTo>
                      <a:pt x="10" y="34"/>
                    </a:lnTo>
                    <a:lnTo>
                      <a:pt x="10" y="36"/>
                    </a:lnTo>
                    <a:lnTo>
                      <a:pt x="12" y="36"/>
                    </a:lnTo>
                    <a:lnTo>
                      <a:pt x="92" y="84"/>
                    </a:lnTo>
                    <a:lnTo>
                      <a:pt x="92" y="84"/>
                    </a:lnTo>
                    <a:lnTo>
                      <a:pt x="94" y="84"/>
                    </a:lnTo>
                    <a:lnTo>
                      <a:pt x="94" y="84"/>
                    </a:lnTo>
                    <a:lnTo>
                      <a:pt x="96" y="84"/>
                    </a:lnTo>
                    <a:lnTo>
                      <a:pt x="140" y="58"/>
                    </a:lnTo>
                    <a:lnTo>
                      <a:pt x="140" y="58"/>
                    </a:lnTo>
                    <a:lnTo>
                      <a:pt x="142" y="56"/>
                    </a:lnTo>
                    <a:lnTo>
                      <a:pt x="142" y="56"/>
                    </a:lnTo>
                    <a:lnTo>
                      <a:pt x="140" y="54"/>
                    </a:lnTo>
                    <a:lnTo>
                      <a:pt x="14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00" name="Freeform 1738">
                <a:extLst>
                  <a:ext uri="{FF2B5EF4-FFF2-40B4-BE49-F238E27FC236}">
                    <a16:creationId xmlns:a16="http://schemas.microsoft.com/office/drawing/2014/main" id="{C93A5867-8503-4DAA-8A3F-2BB577E11642}"/>
                  </a:ext>
                </a:extLst>
              </p:cNvPr>
              <p:cNvSpPr>
                <a:spLocks/>
              </p:cNvSpPr>
              <p:nvPr/>
            </p:nvSpPr>
            <p:spPr bwMode="auto">
              <a:xfrm>
                <a:off x="6283325" y="4751388"/>
                <a:ext cx="225425" cy="133350"/>
              </a:xfrm>
              <a:custGeom>
                <a:avLst/>
                <a:gdLst>
                  <a:gd name="T0" fmla="*/ 140 w 142"/>
                  <a:gd name="T1" fmla="*/ 28 h 84"/>
                  <a:gd name="T2" fmla="*/ 94 w 142"/>
                  <a:gd name="T3" fmla="*/ 0 h 84"/>
                  <a:gd name="T4" fmla="*/ 94 w 142"/>
                  <a:gd name="T5" fmla="*/ 0 h 84"/>
                  <a:gd name="T6" fmla="*/ 92 w 142"/>
                  <a:gd name="T7" fmla="*/ 0 h 84"/>
                  <a:gd name="T8" fmla="*/ 2 w 142"/>
                  <a:gd name="T9" fmla="*/ 54 h 84"/>
                  <a:gd name="T10" fmla="*/ 2 w 142"/>
                  <a:gd name="T11" fmla="*/ 54 h 84"/>
                  <a:gd name="T12" fmla="*/ 0 w 142"/>
                  <a:gd name="T13" fmla="*/ 56 h 84"/>
                  <a:gd name="T14" fmla="*/ 0 w 142"/>
                  <a:gd name="T15" fmla="*/ 56 h 84"/>
                  <a:gd name="T16" fmla="*/ 2 w 142"/>
                  <a:gd name="T17" fmla="*/ 58 h 84"/>
                  <a:gd name="T18" fmla="*/ 46 w 142"/>
                  <a:gd name="T19" fmla="*/ 84 h 84"/>
                  <a:gd name="T20" fmla="*/ 46 w 142"/>
                  <a:gd name="T21" fmla="*/ 84 h 84"/>
                  <a:gd name="T22" fmla="*/ 48 w 142"/>
                  <a:gd name="T23" fmla="*/ 84 h 84"/>
                  <a:gd name="T24" fmla="*/ 48 w 142"/>
                  <a:gd name="T25" fmla="*/ 84 h 84"/>
                  <a:gd name="T26" fmla="*/ 50 w 142"/>
                  <a:gd name="T27" fmla="*/ 84 h 84"/>
                  <a:gd name="T28" fmla="*/ 50 w 142"/>
                  <a:gd name="T29" fmla="*/ 84 h 84"/>
                  <a:gd name="T30" fmla="*/ 50 w 142"/>
                  <a:gd name="T31" fmla="*/ 82 h 84"/>
                  <a:gd name="T32" fmla="*/ 50 w 142"/>
                  <a:gd name="T33" fmla="*/ 80 h 84"/>
                  <a:gd name="T34" fmla="*/ 8 w 142"/>
                  <a:gd name="T35" fmla="*/ 56 h 84"/>
                  <a:gd name="T36" fmla="*/ 94 w 142"/>
                  <a:gd name="T37" fmla="*/ 6 h 84"/>
                  <a:gd name="T38" fmla="*/ 134 w 142"/>
                  <a:gd name="T39" fmla="*/ 28 h 84"/>
                  <a:gd name="T40" fmla="*/ 58 w 142"/>
                  <a:gd name="T41" fmla="*/ 74 h 84"/>
                  <a:gd name="T42" fmla="*/ 58 w 142"/>
                  <a:gd name="T43" fmla="*/ 74 h 84"/>
                  <a:gd name="T44" fmla="*/ 56 w 142"/>
                  <a:gd name="T45" fmla="*/ 74 h 84"/>
                  <a:gd name="T46" fmla="*/ 58 w 142"/>
                  <a:gd name="T47" fmla="*/ 76 h 84"/>
                  <a:gd name="T48" fmla="*/ 58 w 142"/>
                  <a:gd name="T49" fmla="*/ 76 h 84"/>
                  <a:gd name="T50" fmla="*/ 58 w 142"/>
                  <a:gd name="T51" fmla="*/ 78 h 84"/>
                  <a:gd name="T52" fmla="*/ 60 w 142"/>
                  <a:gd name="T53" fmla="*/ 78 h 84"/>
                  <a:gd name="T54" fmla="*/ 140 w 142"/>
                  <a:gd name="T55" fmla="*/ 30 h 84"/>
                  <a:gd name="T56" fmla="*/ 140 w 142"/>
                  <a:gd name="T57" fmla="*/ 30 h 84"/>
                  <a:gd name="T58" fmla="*/ 142 w 142"/>
                  <a:gd name="T59" fmla="*/ 28 h 84"/>
                  <a:gd name="T60" fmla="*/ 142 w 142"/>
                  <a:gd name="T61" fmla="*/ 28 h 84"/>
                  <a:gd name="T62" fmla="*/ 140 w 142"/>
                  <a:gd name="T63" fmla="*/ 28 h 84"/>
                  <a:gd name="T64" fmla="*/ 140 w 142"/>
                  <a:gd name="T65" fmla="*/ 2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84">
                    <a:moveTo>
                      <a:pt x="140" y="28"/>
                    </a:moveTo>
                    <a:lnTo>
                      <a:pt x="94" y="0"/>
                    </a:lnTo>
                    <a:lnTo>
                      <a:pt x="94" y="0"/>
                    </a:lnTo>
                    <a:lnTo>
                      <a:pt x="92" y="0"/>
                    </a:lnTo>
                    <a:lnTo>
                      <a:pt x="2" y="54"/>
                    </a:lnTo>
                    <a:lnTo>
                      <a:pt x="2" y="54"/>
                    </a:lnTo>
                    <a:lnTo>
                      <a:pt x="0" y="56"/>
                    </a:lnTo>
                    <a:lnTo>
                      <a:pt x="0" y="56"/>
                    </a:lnTo>
                    <a:lnTo>
                      <a:pt x="2" y="58"/>
                    </a:lnTo>
                    <a:lnTo>
                      <a:pt x="46" y="84"/>
                    </a:lnTo>
                    <a:lnTo>
                      <a:pt x="46" y="84"/>
                    </a:lnTo>
                    <a:lnTo>
                      <a:pt x="48" y="84"/>
                    </a:lnTo>
                    <a:lnTo>
                      <a:pt x="48" y="84"/>
                    </a:lnTo>
                    <a:lnTo>
                      <a:pt x="50" y="84"/>
                    </a:lnTo>
                    <a:lnTo>
                      <a:pt x="50" y="84"/>
                    </a:lnTo>
                    <a:lnTo>
                      <a:pt x="50" y="82"/>
                    </a:lnTo>
                    <a:lnTo>
                      <a:pt x="50" y="80"/>
                    </a:lnTo>
                    <a:lnTo>
                      <a:pt x="8" y="56"/>
                    </a:lnTo>
                    <a:lnTo>
                      <a:pt x="94" y="6"/>
                    </a:lnTo>
                    <a:lnTo>
                      <a:pt x="134" y="28"/>
                    </a:lnTo>
                    <a:lnTo>
                      <a:pt x="58" y="74"/>
                    </a:lnTo>
                    <a:lnTo>
                      <a:pt x="58" y="74"/>
                    </a:lnTo>
                    <a:lnTo>
                      <a:pt x="56" y="74"/>
                    </a:lnTo>
                    <a:lnTo>
                      <a:pt x="58" y="76"/>
                    </a:lnTo>
                    <a:lnTo>
                      <a:pt x="58" y="76"/>
                    </a:lnTo>
                    <a:lnTo>
                      <a:pt x="58" y="78"/>
                    </a:lnTo>
                    <a:lnTo>
                      <a:pt x="60" y="78"/>
                    </a:lnTo>
                    <a:lnTo>
                      <a:pt x="140" y="30"/>
                    </a:lnTo>
                    <a:lnTo>
                      <a:pt x="140" y="30"/>
                    </a:lnTo>
                    <a:lnTo>
                      <a:pt x="142" y="28"/>
                    </a:lnTo>
                    <a:lnTo>
                      <a:pt x="142" y="28"/>
                    </a:lnTo>
                    <a:lnTo>
                      <a:pt x="140" y="28"/>
                    </a:lnTo>
                    <a:lnTo>
                      <a:pt x="14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01" name="Freeform 1739">
                <a:extLst>
                  <a:ext uri="{FF2B5EF4-FFF2-40B4-BE49-F238E27FC236}">
                    <a16:creationId xmlns:a16="http://schemas.microsoft.com/office/drawing/2014/main" id="{554ED133-EF08-4FB4-8900-9684A83B7092}"/>
                  </a:ext>
                </a:extLst>
              </p:cNvPr>
              <p:cNvSpPr>
                <a:spLocks/>
              </p:cNvSpPr>
              <p:nvPr/>
            </p:nvSpPr>
            <p:spPr bwMode="auto">
              <a:xfrm>
                <a:off x="6356350" y="4964113"/>
                <a:ext cx="152400" cy="161925"/>
              </a:xfrm>
              <a:custGeom>
                <a:avLst/>
                <a:gdLst>
                  <a:gd name="T0" fmla="*/ 92 w 96"/>
                  <a:gd name="T1" fmla="*/ 0 h 102"/>
                  <a:gd name="T2" fmla="*/ 92 w 96"/>
                  <a:gd name="T3" fmla="*/ 0 h 102"/>
                  <a:gd name="T4" fmla="*/ 92 w 96"/>
                  <a:gd name="T5" fmla="*/ 0 h 102"/>
                  <a:gd name="T6" fmla="*/ 90 w 96"/>
                  <a:gd name="T7" fmla="*/ 2 h 102"/>
                  <a:gd name="T8" fmla="*/ 90 w 96"/>
                  <a:gd name="T9" fmla="*/ 96 h 102"/>
                  <a:gd name="T10" fmla="*/ 4 w 96"/>
                  <a:gd name="T11" fmla="*/ 46 h 102"/>
                  <a:gd name="T12" fmla="*/ 4 w 96"/>
                  <a:gd name="T13" fmla="*/ 2 h 102"/>
                  <a:gd name="T14" fmla="*/ 4 w 96"/>
                  <a:gd name="T15" fmla="*/ 2 h 102"/>
                  <a:gd name="T16" fmla="*/ 4 w 96"/>
                  <a:gd name="T17" fmla="*/ 0 h 102"/>
                  <a:gd name="T18" fmla="*/ 2 w 96"/>
                  <a:gd name="T19" fmla="*/ 0 h 102"/>
                  <a:gd name="T20" fmla="*/ 2 w 96"/>
                  <a:gd name="T21" fmla="*/ 0 h 102"/>
                  <a:gd name="T22" fmla="*/ 0 w 96"/>
                  <a:gd name="T23" fmla="*/ 0 h 102"/>
                  <a:gd name="T24" fmla="*/ 0 w 96"/>
                  <a:gd name="T25" fmla="*/ 2 h 102"/>
                  <a:gd name="T26" fmla="*/ 0 w 96"/>
                  <a:gd name="T27" fmla="*/ 48 h 102"/>
                  <a:gd name="T28" fmla="*/ 0 w 96"/>
                  <a:gd name="T29" fmla="*/ 48 h 102"/>
                  <a:gd name="T30" fmla="*/ 2 w 96"/>
                  <a:gd name="T31" fmla="*/ 48 h 102"/>
                  <a:gd name="T32" fmla="*/ 92 w 96"/>
                  <a:gd name="T33" fmla="*/ 102 h 102"/>
                  <a:gd name="T34" fmla="*/ 92 w 96"/>
                  <a:gd name="T35" fmla="*/ 102 h 102"/>
                  <a:gd name="T36" fmla="*/ 92 w 96"/>
                  <a:gd name="T37" fmla="*/ 102 h 102"/>
                  <a:gd name="T38" fmla="*/ 92 w 96"/>
                  <a:gd name="T39" fmla="*/ 102 h 102"/>
                  <a:gd name="T40" fmla="*/ 94 w 96"/>
                  <a:gd name="T41" fmla="*/ 102 h 102"/>
                  <a:gd name="T42" fmla="*/ 94 w 96"/>
                  <a:gd name="T43" fmla="*/ 102 h 102"/>
                  <a:gd name="T44" fmla="*/ 96 w 96"/>
                  <a:gd name="T45" fmla="*/ 100 h 102"/>
                  <a:gd name="T46" fmla="*/ 96 w 96"/>
                  <a:gd name="T47" fmla="*/ 2 h 102"/>
                  <a:gd name="T48" fmla="*/ 96 w 96"/>
                  <a:gd name="T49" fmla="*/ 2 h 102"/>
                  <a:gd name="T50" fmla="*/ 94 w 96"/>
                  <a:gd name="T51" fmla="*/ 0 h 102"/>
                  <a:gd name="T52" fmla="*/ 92 w 96"/>
                  <a:gd name="T53" fmla="*/ 0 h 102"/>
                  <a:gd name="T54" fmla="*/ 92 w 96"/>
                  <a:gd name="T55"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6" h="102">
                    <a:moveTo>
                      <a:pt x="92" y="0"/>
                    </a:moveTo>
                    <a:lnTo>
                      <a:pt x="92" y="0"/>
                    </a:lnTo>
                    <a:lnTo>
                      <a:pt x="92" y="0"/>
                    </a:lnTo>
                    <a:lnTo>
                      <a:pt x="90" y="2"/>
                    </a:lnTo>
                    <a:lnTo>
                      <a:pt x="90" y="96"/>
                    </a:lnTo>
                    <a:lnTo>
                      <a:pt x="4" y="46"/>
                    </a:lnTo>
                    <a:lnTo>
                      <a:pt x="4" y="2"/>
                    </a:lnTo>
                    <a:lnTo>
                      <a:pt x="4" y="2"/>
                    </a:lnTo>
                    <a:lnTo>
                      <a:pt x="4" y="0"/>
                    </a:lnTo>
                    <a:lnTo>
                      <a:pt x="2" y="0"/>
                    </a:lnTo>
                    <a:lnTo>
                      <a:pt x="2" y="0"/>
                    </a:lnTo>
                    <a:lnTo>
                      <a:pt x="0" y="0"/>
                    </a:lnTo>
                    <a:lnTo>
                      <a:pt x="0" y="2"/>
                    </a:lnTo>
                    <a:lnTo>
                      <a:pt x="0" y="48"/>
                    </a:lnTo>
                    <a:lnTo>
                      <a:pt x="0" y="48"/>
                    </a:lnTo>
                    <a:lnTo>
                      <a:pt x="2" y="48"/>
                    </a:lnTo>
                    <a:lnTo>
                      <a:pt x="92" y="102"/>
                    </a:lnTo>
                    <a:lnTo>
                      <a:pt x="92" y="102"/>
                    </a:lnTo>
                    <a:lnTo>
                      <a:pt x="92" y="102"/>
                    </a:lnTo>
                    <a:lnTo>
                      <a:pt x="92" y="102"/>
                    </a:lnTo>
                    <a:lnTo>
                      <a:pt x="94" y="102"/>
                    </a:lnTo>
                    <a:lnTo>
                      <a:pt x="94" y="102"/>
                    </a:lnTo>
                    <a:lnTo>
                      <a:pt x="96" y="100"/>
                    </a:lnTo>
                    <a:lnTo>
                      <a:pt x="96" y="2"/>
                    </a:lnTo>
                    <a:lnTo>
                      <a:pt x="96" y="2"/>
                    </a:lnTo>
                    <a:lnTo>
                      <a:pt x="94" y="0"/>
                    </a:lnTo>
                    <a:lnTo>
                      <a:pt x="92" y="0"/>
                    </a:lnTo>
                    <a:lnTo>
                      <a:pt x="9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02" name="Freeform 1740">
                <a:extLst>
                  <a:ext uri="{FF2B5EF4-FFF2-40B4-BE49-F238E27FC236}">
                    <a16:creationId xmlns:a16="http://schemas.microsoft.com/office/drawing/2014/main" id="{3AAD4E9B-1054-44E9-B859-3084E34B64E5}"/>
                  </a:ext>
                </a:extLst>
              </p:cNvPr>
              <p:cNvSpPr>
                <a:spLocks/>
              </p:cNvSpPr>
              <p:nvPr/>
            </p:nvSpPr>
            <p:spPr bwMode="auto">
              <a:xfrm>
                <a:off x="6499225" y="4964113"/>
                <a:ext cx="152400" cy="161925"/>
              </a:xfrm>
              <a:custGeom>
                <a:avLst/>
                <a:gdLst>
                  <a:gd name="T0" fmla="*/ 94 w 96"/>
                  <a:gd name="T1" fmla="*/ 0 h 102"/>
                  <a:gd name="T2" fmla="*/ 94 w 96"/>
                  <a:gd name="T3" fmla="*/ 0 h 102"/>
                  <a:gd name="T4" fmla="*/ 92 w 96"/>
                  <a:gd name="T5" fmla="*/ 0 h 102"/>
                  <a:gd name="T6" fmla="*/ 92 w 96"/>
                  <a:gd name="T7" fmla="*/ 2 h 102"/>
                  <a:gd name="T8" fmla="*/ 92 w 96"/>
                  <a:gd name="T9" fmla="*/ 46 h 102"/>
                  <a:gd name="T10" fmla="*/ 6 w 96"/>
                  <a:gd name="T11" fmla="*/ 96 h 102"/>
                  <a:gd name="T12" fmla="*/ 6 w 96"/>
                  <a:gd name="T13" fmla="*/ 2 h 102"/>
                  <a:gd name="T14" fmla="*/ 6 w 96"/>
                  <a:gd name="T15" fmla="*/ 2 h 102"/>
                  <a:gd name="T16" fmla="*/ 4 w 96"/>
                  <a:gd name="T17" fmla="*/ 0 h 102"/>
                  <a:gd name="T18" fmla="*/ 2 w 96"/>
                  <a:gd name="T19" fmla="*/ 0 h 102"/>
                  <a:gd name="T20" fmla="*/ 2 w 96"/>
                  <a:gd name="T21" fmla="*/ 0 h 102"/>
                  <a:gd name="T22" fmla="*/ 2 w 96"/>
                  <a:gd name="T23" fmla="*/ 0 h 102"/>
                  <a:gd name="T24" fmla="*/ 0 w 96"/>
                  <a:gd name="T25" fmla="*/ 2 h 102"/>
                  <a:gd name="T26" fmla="*/ 0 w 96"/>
                  <a:gd name="T27" fmla="*/ 100 h 102"/>
                  <a:gd name="T28" fmla="*/ 0 w 96"/>
                  <a:gd name="T29" fmla="*/ 100 h 102"/>
                  <a:gd name="T30" fmla="*/ 2 w 96"/>
                  <a:gd name="T31" fmla="*/ 102 h 102"/>
                  <a:gd name="T32" fmla="*/ 2 w 96"/>
                  <a:gd name="T33" fmla="*/ 102 h 102"/>
                  <a:gd name="T34" fmla="*/ 2 w 96"/>
                  <a:gd name="T35" fmla="*/ 102 h 102"/>
                  <a:gd name="T36" fmla="*/ 2 w 96"/>
                  <a:gd name="T37" fmla="*/ 102 h 102"/>
                  <a:gd name="T38" fmla="*/ 4 w 96"/>
                  <a:gd name="T39" fmla="*/ 102 h 102"/>
                  <a:gd name="T40" fmla="*/ 94 w 96"/>
                  <a:gd name="T41" fmla="*/ 48 h 102"/>
                  <a:gd name="T42" fmla="*/ 94 w 96"/>
                  <a:gd name="T43" fmla="*/ 48 h 102"/>
                  <a:gd name="T44" fmla="*/ 96 w 96"/>
                  <a:gd name="T45" fmla="*/ 46 h 102"/>
                  <a:gd name="T46" fmla="*/ 96 w 96"/>
                  <a:gd name="T47" fmla="*/ 2 h 102"/>
                  <a:gd name="T48" fmla="*/ 96 w 96"/>
                  <a:gd name="T49" fmla="*/ 2 h 102"/>
                  <a:gd name="T50" fmla="*/ 96 w 96"/>
                  <a:gd name="T51" fmla="*/ 0 h 102"/>
                  <a:gd name="T52" fmla="*/ 94 w 96"/>
                  <a:gd name="T53" fmla="*/ 0 h 102"/>
                  <a:gd name="T54" fmla="*/ 94 w 96"/>
                  <a:gd name="T55"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6" h="102">
                    <a:moveTo>
                      <a:pt x="94" y="0"/>
                    </a:moveTo>
                    <a:lnTo>
                      <a:pt x="94" y="0"/>
                    </a:lnTo>
                    <a:lnTo>
                      <a:pt x="92" y="0"/>
                    </a:lnTo>
                    <a:lnTo>
                      <a:pt x="92" y="2"/>
                    </a:lnTo>
                    <a:lnTo>
                      <a:pt x="92" y="46"/>
                    </a:lnTo>
                    <a:lnTo>
                      <a:pt x="6" y="96"/>
                    </a:lnTo>
                    <a:lnTo>
                      <a:pt x="6" y="2"/>
                    </a:lnTo>
                    <a:lnTo>
                      <a:pt x="6" y="2"/>
                    </a:lnTo>
                    <a:lnTo>
                      <a:pt x="4" y="0"/>
                    </a:lnTo>
                    <a:lnTo>
                      <a:pt x="2" y="0"/>
                    </a:lnTo>
                    <a:lnTo>
                      <a:pt x="2" y="0"/>
                    </a:lnTo>
                    <a:lnTo>
                      <a:pt x="2" y="0"/>
                    </a:lnTo>
                    <a:lnTo>
                      <a:pt x="0" y="2"/>
                    </a:lnTo>
                    <a:lnTo>
                      <a:pt x="0" y="100"/>
                    </a:lnTo>
                    <a:lnTo>
                      <a:pt x="0" y="100"/>
                    </a:lnTo>
                    <a:lnTo>
                      <a:pt x="2" y="102"/>
                    </a:lnTo>
                    <a:lnTo>
                      <a:pt x="2" y="102"/>
                    </a:lnTo>
                    <a:lnTo>
                      <a:pt x="2" y="102"/>
                    </a:lnTo>
                    <a:lnTo>
                      <a:pt x="2" y="102"/>
                    </a:lnTo>
                    <a:lnTo>
                      <a:pt x="4" y="102"/>
                    </a:lnTo>
                    <a:lnTo>
                      <a:pt x="94" y="48"/>
                    </a:lnTo>
                    <a:lnTo>
                      <a:pt x="94" y="48"/>
                    </a:lnTo>
                    <a:lnTo>
                      <a:pt x="96" y="46"/>
                    </a:lnTo>
                    <a:lnTo>
                      <a:pt x="96" y="2"/>
                    </a:lnTo>
                    <a:lnTo>
                      <a:pt x="96" y="2"/>
                    </a:lnTo>
                    <a:lnTo>
                      <a:pt x="96" y="0"/>
                    </a:lnTo>
                    <a:lnTo>
                      <a:pt x="94" y="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03" name="Freeform 1741">
                <a:extLst>
                  <a:ext uri="{FF2B5EF4-FFF2-40B4-BE49-F238E27FC236}">
                    <a16:creationId xmlns:a16="http://schemas.microsoft.com/office/drawing/2014/main" id="{C4FC0A84-347C-421D-A451-7CA8942A9C2B}"/>
                  </a:ext>
                </a:extLst>
              </p:cNvPr>
              <p:cNvSpPr>
                <a:spLocks/>
              </p:cNvSpPr>
              <p:nvPr/>
            </p:nvSpPr>
            <p:spPr bwMode="auto">
              <a:xfrm>
                <a:off x="6283325" y="4878388"/>
                <a:ext cx="225425" cy="133350"/>
              </a:xfrm>
              <a:custGeom>
                <a:avLst/>
                <a:gdLst>
                  <a:gd name="T0" fmla="*/ 140 w 142"/>
                  <a:gd name="T1" fmla="*/ 54 h 84"/>
                  <a:gd name="T2" fmla="*/ 140 w 142"/>
                  <a:gd name="T3" fmla="*/ 54 h 84"/>
                  <a:gd name="T4" fmla="*/ 140 w 142"/>
                  <a:gd name="T5" fmla="*/ 52 h 84"/>
                  <a:gd name="T6" fmla="*/ 138 w 142"/>
                  <a:gd name="T7" fmla="*/ 52 h 84"/>
                  <a:gd name="T8" fmla="*/ 94 w 142"/>
                  <a:gd name="T9" fmla="*/ 78 h 84"/>
                  <a:gd name="T10" fmla="*/ 8 w 142"/>
                  <a:gd name="T11" fmla="*/ 28 h 84"/>
                  <a:gd name="T12" fmla="*/ 48 w 142"/>
                  <a:gd name="T13" fmla="*/ 4 h 84"/>
                  <a:gd name="T14" fmla="*/ 126 w 142"/>
                  <a:gd name="T15" fmla="*/ 50 h 84"/>
                  <a:gd name="T16" fmla="*/ 126 w 142"/>
                  <a:gd name="T17" fmla="*/ 50 h 84"/>
                  <a:gd name="T18" fmla="*/ 128 w 142"/>
                  <a:gd name="T19" fmla="*/ 50 h 84"/>
                  <a:gd name="T20" fmla="*/ 128 w 142"/>
                  <a:gd name="T21" fmla="*/ 48 h 84"/>
                  <a:gd name="T22" fmla="*/ 128 w 142"/>
                  <a:gd name="T23" fmla="*/ 48 h 84"/>
                  <a:gd name="T24" fmla="*/ 130 w 142"/>
                  <a:gd name="T25" fmla="*/ 48 h 84"/>
                  <a:gd name="T26" fmla="*/ 128 w 142"/>
                  <a:gd name="T27" fmla="*/ 46 h 84"/>
                  <a:gd name="T28" fmla="*/ 50 w 142"/>
                  <a:gd name="T29" fmla="*/ 0 h 84"/>
                  <a:gd name="T30" fmla="*/ 50 w 142"/>
                  <a:gd name="T31" fmla="*/ 0 h 84"/>
                  <a:gd name="T32" fmla="*/ 46 w 142"/>
                  <a:gd name="T33" fmla="*/ 0 h 84"/>
                  <a:gd name="T34" fmla="*/ 2 w 142"/>
                  <a:gd name="T35" fmla="*/ 26 h 84"/>
                  <a:gd name="T36" fmla="*/ 2 w 142"/>
                  <a:gd name="T37" fmla="*/ 26 h 84"/>
                  <a:gd name="T38" fmla="*/ 0 w 142"/>
                  <a:gd name="T39" fmla="*/ 28 h 84"/>
                  <a:gd name="T40" fmla="*/ 0 w 142"/>
                  <a:gd name="T41" fmla="*/ 28 h 84"/>
                  <a:gd name="T42" fmla="*/ 2 w 142"/>
                  <a:gd name="T43" fmla="*/ 30 h 84"/>
                  <a:gd name="T44" fmla="*/ 92 w 142"/>
                  <a:gd name="T45" fmla="*/ 84 h 84"/>
                  <a:gd name="T46" fmla="*/ 92 w 142"/>
                  <a:gd name="T47" fmla="*/ 84 h 84"/>
                  <a:gd name="T48" fmla="*/ 94 w 142"/>
                  <a:gd name="T49" fmla="*/ 84 h 84"/>
                  <a:gd name="T50" fmla="*/ 94 w 142"/>
                  <a:gd name="T51" fmla="*/ 84 h 84"/>
                  <a:gd name="T52" fmla="*/ 94 w 142"/>
                  <a:gd name="T53" fmla="*/ 84 h 84"/>
                  <a:gd name="T54" fmla="*/ 140 w 142"/>
                  <a:gd name="T55" fmla="*/ 56 h 84"/>
                  <a:gd name="T56" fmla="*/ 140 w 142"/>
                  <a:gd name="T57" fmla="*/ 56 h 84"/>
                  <a:gd name="T58" fmla="*/ 142 w 142"/>
                  <a:gd name="T59" fmla="*/ 56 h 84"/>
                  <a:gd name="T60" fmla="*/ 140 w 142"/>
                  <a:gd name="T61" fmla="*/ 54 h 84"/>
                  <a:gd name="T62" fmla="*/ 140 w 142"/>
                  <a:gd name="T63" fmla="*/ 5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84">
                    <a:moveTo>
                      <a:pt x="140" y="54"/>
                    </a:moveTo>
                    <a:lnTo>
                      <a:pt x="140" y="54"/>
                    </a:lnTo>
                    <a:lnTo>
                      <a:pt x="140" y="52"/>
                    </a:lnTo>
                    <a:lnTo>
                      <a:pt x="138" y="52"/>
                    </a:lnTo>
                    <a:lnTo>
                      <a:pt x="94" y="78"/>
                    </a:lnTo>
                    <a:lnTo>
                      <a:pt x="8" y="28"/>
                    </a:lnTo>
                    <a:lnTo>
                      <a:pt x="48" y="4"/>
                    </a:lnTo>
                    <a:lnTo>
                      <a:pt x="126" y="50"/>
                    </a:lnTo>
                    <a:lnTo>
                      <a:pt x="126" y="50"/>
                    </a:lnTo>
                    <a:lnTo>
                      <a:pt x="128" y="50"/>
                    </a:lnTo>
                    <a:lnTo>
                      <a:pt x="128" y="48"/>
                    </a:lnTo>
                    <a:lnTo>
                      <a:pt x="128" y="48"/>
                    </a:lnTo>
                    <a:lnTo>
                      <a:pt x="130" y="48"/>
                    </a:lnTo>
                    <a:lnTo>
                      <a:pt x="128" y="46"/>
                    </a:lnTo>
                    <a:lnTo>
                      <a:pt x="50" y="0"/>
                    </a:lnTo>
                    <a:lnTo>
                      <a:pt x="50" y="0"/>
                    </a:lnTo>
                    <a:lnTo>
                      <a:pt x="46" y="0"/>
                    </a:lnTo>
                    <a:lnTo>
                      <a:pt x="2" y="26"/>
                    </a:lnTo>
                    <a:lnTo>
                      <a:pt x="2" y="26"/>
                    </a:lnTo>
                    <a:lnTo>
                      <a:pt x="0" y="28"/>
                    </a:lnTo>
                    <a:lnTo>
                      <a:pt x="0" y="28"/>
                    </a:lnTo>
                    <a:lnTo>
                      <a:pt x="2" y="30"/>
                    </a:lnTo>
                    <a:lnTo>
                      <a:pt x="92" y="84"/>
                    </a:lnTo>
                    <a:lnTo>
                      <a:pt x="92" y="84"/>
                    </a:lnTo>
                    <a:lnTo>
                      <a:pt x="94" y="84"/>
                    </a:lnTo>
                    <a:lnTo>
                      <a:pt x="94" y="84"/>
                    </a:lnTo>
                    <a:lnTo>
                      <a:pt x="94" y="84"/>
                    </a:lnTo>
                    <a:lnTo>
                      <a:pt x="140" y="56"/>
                    </a:lnTo>
                    <a:lnTo>
                      <a:pt x="140" y="56"/>
                    </a:lnTo>
                    <a:lnTo>
                      <a:pt x="142" y="56"/>
                    </a:lnTo>
                    <a:lnTo>
                      <a:pt x="140" y="54"/>
                    </a:lnTo>
                    <a:lnTo>
                      <a:pt x="14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04" name="Freeform 1742">
                <a:extLst>
                  <a:ext uri="{FF2B5EF4-FFF2-40B4-BE49-F238E27FC236}">
                    <a16:creationId xmlns:a16="http://schemas.microsoft.com/office/drawing/2014/main" id="{115FDB57-976E-4CEB-963C-5168C8473E04}"/>
                  </a:ext>
                </a:extLst>
              </p:cNvPr>
              <p:cNvSpPr>
                <a:spLocks/>
              </p:cNvSpPr>
              <p:nvPr/>
            </p:nvSpPr>
            <p:spPr bwMode="auto">
              <a:xfrm>
                <a:off x="6499225" y="4878388"/>
                <a:ext cx="225425" cy="133350"/>
              </a:xfrm>
              <a:custGeom>
                <a:avLst/>
                <a:gdLst>
                  <a:gd name="T0" fmla="*/ 140 w 142"/>
                  <a:gd name="T1" fmla="*/ 26 h 84"/>
                  <a:gd name="T2" fmla="*/ 96 w 142"/>
                  <a:gd name="T3" fmla="*/ 0 h 84"/>
                  <a:gd name="T4" fmla="*/ 96 w 142"/>
                  <a:gd name="T5" fmla="*/ 0 h 84"/>
                  <a:gd name="T6" fmla="*/ 94 w 142"/>
                  <a:gd name="T7" fmla="*/ 0 h 84"/>
                  <a:gd name="T8" fmla="*/ 92 w 142"/>
                  <a:gd name="T9" fmla="*/ 0 h 84"/>
                  <a:gd name="T10" fmla="*/ 92 w 142"/>
                  <a:gd name="T11" fmla="*/ 0 h 84"/>
                  <a:gd name="T12" fmla="*/ 92 w 142"/>
                  <a:gd name="T13" fmla="*/ 2 h 84"/>
                  <a:gd name="T14" fmla="*/ 92 w 142"/>
                  <a:gd name="T15" fmla="*/ 4 h 84"/>
                  <a:gd name="T16" fmla="*/ 134 w 142"/>
                  <a:gd name="T17" fmla="*/ 28 h 84"/>
                  <a:gd name="T18" fmla="*/ 48 w 142"/>
                  <a:gd name="T19" fmla="*/ 78 h 84"/>
                  <a:gd name="T20" fmla="*/ 4 w 142"/>
                  <a:gd name="T21" fmla="*/ 52 h 84"/>
                  <a:gd name="T22" fmla="*/ 4 w 142"/>
                  <a:gd name="T23" fmla="*/ 52 h 84"/>
                  <a:gd name="T24" fmla="*/ 2 w 142"/>
                  <a:gd name="T25" fmla="*/ 52 h 84"/>
                  <a:gd name="T26" fmla="*/ 2 w 142"/>
                  <a:gd name="T27" fmla="*/ 54 h 84"/>
                  <a:gd name="T28" fmla="*/ 2 w 142"/>
                  <a:gd name="T29" fmla="*/ 54 h 84"/>
                  <a:gd name="T30" fmla="*/ 0 w 142"/>
                  <a:gd name="T31" fmla="*/ 56 h 84"/>
                  <a:gd name="T32" fmla="*/ 2 w 142"/>
                  <a:gd name="T33" fmla="*/ 56 h 84"/>
                  <a:gd name="T34" fmla="*/ 48 w 142"/>
                  <a:gd name="T35" fmla="*/ 84 h 84"/>
                  <a:gd name="T36" fmla="*/ 48 w 142"/>
                  <a:gd name="T37" fmla="*/ 84 h 84"/>
                  <a:gd name="T38" fmla="*/ 48 w 142"/>
                  <a:gd name="T39" fmla="*/ 84 h 84"/>
                  <a:gd name="T40" fmla="*/ 48 w 142"/>
                  <a:gd name="T41" fmla="*/ 84 h 84"/>
                  <a:gd name="T42" fmla="*/ 50 w 142"/>
                  <a:gd name="T43" fmla="*/ 84 h 84"/>
                  <a:gd name="T44" fmla="*/ 140 w 142"/>
                  <a:gd name="T45" fmla="*/ 30 h 84"/>
                  <a:gd name="T46" fmla="*/ 140 w 142"/>
                  <a:gd name="T47" fmla="*/ 30 h 84"/>
                  <a:gd name="T48" fmla="*/ 142 w 142"/>
                  <a:gd name="T49" fmla="*/ 28 h 84"/>
                  <a:gd name="T50" fmla="*/ 142 w 142"/>
                  <a:gd name="T51" fmla="*/ 28 h 84"/>
                  <a:gd name="T52" fmla="*/ 140 w 142"/>
                  <a:gd name="T53" fmla="*/ 26 h 84"/>
                  <a:gd name="T54" fmla="*/ 140 w 142"/>
                  <a:gd name="T55" fmla="*/ 2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84">
                    <a:moveTo>
                      <a:pt x="140" y="26"/>
                    </a:moveTo>
                    <a:lnTo>
                      <a:pt x="96" y="0"/>
                    </a:lnTo>
                    <a:lnTo>
                      <a:pt x="96" y="0"/>
                    </a:lnTo>
                    <a:lnTo>
                      <a:pt x="94" y="0"/>
                    </a:lnTo>
                    <a:lnTo>
                      <a:pt x="92" y="0"/>
                    </a:lnTo>
                    <a:lnTo>
                      <a:pt x="92" y="0"/>
                    </a:lnTo>
                    <a:lnTo>
                      <a:pt x="92" y="2"/>
                    </a:lnTo>
                    <a:lnTo>
                      <a:pt x="92" y="4"/>
                    </a:lnTo>
                    <a:lnTo>
                      <a:pt x="134" y="28"/>
                    </a:lnTo>
                    <a:lnTo>
                      <a:pt x="48" y="78"/>
                    </a:lnTo>
                    <a:lnTo>
                      <a:pt x="4" y="52"/>
                    </a:lnTo>
                    <a:lnTo>
                      <a:pt x="4" y="52"/>
                    </a:lnTo>
                    <a:lnTo>
                      <a:pt x="2" y="52"/>
                    </a:lnTo>
                    <a:lnTo>
                      <a:pt x="2" y="54"/>
                    </a:lnTo>
                    <a:lnTo>
                      <a:pt x="2" y="54"/>
                    </a:lnTo>
                    <a:lnTo>
                      <a:pt x="0" y="56"/>
                    </a:lnTo>
                    <a:lnTo>
                      <a:pt x="2" y="56"/>
                    </a:lnTo>
                    <a:lnTo>
                      <a:pt x="48" y="84"/>
                    </a:lnTo>
                    <a:lnTo>
                      <a:pt x="48" y="84"/>
                    </a:lnTo>
                    <a:lnTo>
                      <a:pt x="48" y="84"/>
                    </a:lnTo>
                    <a:lnTo>
                      <a:pt x="48" y="84"/>
                    </a:lnTo>
                    <a:lnTo>
                      <a:pt x="50" y="84"/>
                    </a:lnTo>
                    <a:lnTo>
                      <a:pt x="140" y="30"/>
                    </a:lnTo>
                    <a:lnTo>
                      <a:pt x="140" y="30"/>
                    </a:lnTo>
                    <a:lnTo>
                      <a:pt x="142" y="28"/>
                    </a:lnTo>
                    <a:lnTo>
                      <a:pt x="142" y="28"/>
                    </a:lnTo>
                    <a:lnTo>
                      <a:pt x="140" y="26"/>
                    </a:lnTo>
                    <a:lnTo>
                      <a:pt x="14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06" name="Freeform 1744">
                <a:extLst>
                  <a:ext uri="{FF2B5EF4-FFF2-40B4-BE49-F238E27FC236}">
                    <a16:creationId xmlns:a16="http://schemas.microsoft.com/office/drawing/2014/main" id="{CA3B4AAD-E8E7-485D-8C38-B51323E6A965}"/>
                  </a:ext>
                </a:extLst>
              </p:cNvPr>
              <p:cNvSpPr>
                <a:spLocks/>
              </p:cNvSpPr>
              <p:nvPr/>
            </p:nvSpPr>
            <p:spPr bwMode="auto">
              <a:xfrm>
                <a:off x="6499225" y="4795838"/>
                <a:ext cx="9525" cy="155575"/>
              </a:xfrm>
              <a:custGeom>
                <a:avLst/>
                <a:gdLst>
                  <a:gd name="T0" fmla="*/ 2 w 6"/>
                  <a:gd name="T1" fmla="*/ 0 h 98"/>
                  <a:gd name="T2" fmla="*/ 2 w 6"/>
                  <a:gd name="T3" fmla="*/ 0 h 98"/>
                  <a:gd name="T4" fmla="*/ 2 w 6"/>
                  <a:gd name="T5" fmla="*/ 0 h 98"/>
                  <a:gd name="T6" fmla="*/ 0 w 6"/>
                  <a:gd name="T7" fmla="*/ 2 h 98"/>
                  <a:gd name="T8" fmla="*/ 0 w 6"/>
                  <a:gd name="T9" fmla="*/ 96 h 98"/>
                  <a:gd name="T10" fmla="*/ 0 w 6"/>
                  <a:gd name="T11" fmla="*/ 96 h 98"/>
                  <a:gd name="T12" fmla="*/ 2 w 6"/>
                  <a:gd name="T13" fmla="*/ 98 h 98"/>
                  <a:gd name="T14" fmla="*/ 2 w 6"/>
                  <a:gd name="T15" fmla="*/ 98 h 98"/>
                  <a:gd name="T16" fmla="*/ 2 w 6"/>
                  <a:gd name="T17" fmla="*/ 98 h 98"/>
                  <a:gd name="T18" fmla="*/ 4 w 6"/>
                  <a:gd name="T19" fmla="*/ 98 h 98"/>
                  <a:gd name="T20" fmla="*/ 6 w 6"/>
                  <a:gd name="T21" fmla="*/ 96 h 98"/>
                  <a:gd name="T22" fmla="*/ 6 w 6"/>
                  <a:gd name="T23" fmla="*/ 2 h 98"/>
                  <a:gd name="T24" fmla="*/ 6 w 6"/>
                  <a:gd name="T25" fmla="*/ 2 h 98"/>
                  <a:gd name="T26" fmla="*/ 4 w 6"/>
                  <a:gd name="T27" fmla="*/ 0 h 98"/>
                  <a:gd name="T28" fmla="*/ 2 w 6"/>
                  <a:gd name="T29" fmla="*/ 0 h 98"/>
                  <a:gd name="T30" fmla="*/ 2 w 6"/>
                  <a:gd name="T3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8">
                    <a:moveTo>
                      <a:pt x="2" y="0"/>
                    </a:moveTo>
                    <a:lnTo>
                      <a:pt x="2" y="0"/>
                    </a:lnTo>
                    <a:lnTo>
                      <a:pt x="2" y="0"/>
                    </a:lnTo>
                    <a:lnTo>
                      <a:pt x="0" y="2"/>
                    </a:lnTo>
                    <a:lnTo>
                      <a:pt x="0" y="96"/>
                    </a:lnTo>
                    <a:lnTo>
                      <a:pt x="0" y="96"/>
                    </a:lnTo>
                    <a:lnTo>
                      <a:pt x="2" y="98"/>
                    </a:lnTo>
                    <a:lnTo>
                      <a:pt x="2" y="98"/>
                    </a:lnTo>
                    <a:lnTo>
                      <a:pt x="2" y="98"/>
                    </a:lnTo>
                    <a:lnTo>
                      <a:pt x="4" y="98"/>
                    </a:lnTo>
                    <a:lnTo>
                      <a:pt x="6" y="96"/>
                    </a:lnTo>
                    <a:lnTo>
                      <a:pt x="6" y="2"/>
                    </a:lnTo>
                    <a:lnTo>
                      <a:pt x="6"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sp>
          <p:nvSpPr>
            <p:cNvPr id="117" name="Freeform 12">
              <a:extLst>
                <a:ext uri="{FF2B5EF4-FFF2-40B4-BE49-F238E27FC236}">
                  <a16:creationId xmlns:a16="http://schemas.microsoft.com/office/drawing/2014/main" id="{332E21B7-CC34-41DF-B10C-5C4260651075}"/>
                </a:ext>
              </a:extLst>
            </p:cNvPr>
            <p:cNvSpPr>
              <a:spLocks/>
            </p:cNvSpPr>
            <p:nvPr/>
          </p:nvSpPr>
          <p:spPr bwMode="auto">
            <a:xfrm>
              <a:off x="4872038" y="4237038"/>
              <a:ext cx="635000" cy="635000"/>
            </a:xfrm>
            <a:custGeom>
              <a:avLst/>
              <a:gdLst>
                <a:gd name="T0" fmla="*/ 0 w 400"/>
                <a:gd name="T1" fmla="*/ 200 h 400"/>
                <a:gd name="T2" fmla="*/ 4 w 400"/>
                <a:gd name="T3" fmla="*/ 160 h 400"/>
                <a:gd name="T4" fmla="*/ 16 w 400"/>
                <a:gd name="T5" fmla="*/ 122 h 400"/>
                <a:gd name="T6" fmla="*/ 34 w 400"/>
                <a:gd name="T7" fmla="*/ 88 h 400"/>
                <a:gd name="T8" fmla="*/ 60 w 400"/>
                <a:gd name="T9" fmla="*/ 58 h 400"/>
                <a:gd name="T10" fmla="*/ 88 w 400"/>
                <a:gd name="T11" fmla="*/ 34 h 400"/>
                <a:gd name="T12" fmla="*/ 122 w 400"/>
                <a:gd name="T13" fmla="*/ 16 h 400"/>
                <a:gd name="T14" fmla="*/ 160 w 400"/>
                <a:gd name="T15" fmla="*/ 4 h 400"/>
                <a:gd name="T16" fmla="*/ 200 w 400"/>
                <a:gd name="T17" fmla="*/ 0 h 400"/>
                <a:gd name="T18" fmla="*/ 220 w 400"/>
                <a:gd name="T19" fmla="*/ 2 h 400"/>
                <a:gd name="T20" fmla="*/ 260 w 400"/>
                <a:gd name="T21" fmla="*/ 10 h 400"/>
                <a:gd name="T22" fmla="*/ 296 w 400"/>
                <a:gd name="T23" fmla="*/ 24 h 400"/>
                <a:gd name="T24" fmla="*/ 328 w 400"/>
                <a:gd name="T25" fmla="*/ 46 h 400"/>
                <a:gd name="T26" fmla="*/ 354 w 400"/>
                <a:gd name="T27" fmla="*/ 74 h 400"/>
                <a:gd name="T28" fmla="*/ 376 w 400"/>
                <a:gd name="T29" fmla="*/ 106 h 400"/>
                <a:gd name="T30" fmla="*/ 390 w 400"/>
                <a:gd name="T31" fmla="*/ 140 h 400"/>
                <a:gd name="T32" fmla="*/ 398 w 400"/>
                <a:gd name="T33" fmla="*/ 180 h 400"/>
                <a:gd name="T34" fmla="*/ 400 w 400"/>
                <a:gd name="T35" fmla="*/ 200 h 400"/>
                <a:gd name="T36" fmla="*/ 396 w 400"/>
                <a:gd name="T37" fmla="*/ 240 h 400"/>
                <a:gd name="T38" fmla="*/ 384 w 400"/>
                <a:gd name="T39" fmla="*/ 278 h 400"/>
                <a:gd name="T40" fmla="*/ 366 w 400"/>
                <a:gd name="T41" fmla="*/ 312 h 400"/>
                <a:gd name="T42" fmla="*/ 342 w 400"/>
                <a:gd name="T43" fmla="*/ 342 h 400"/>
                <a:gd name="T44" fmla="*/ 312 w 400"/>
                <a:gd name="T45" fmla="*/ 366 h 400"/>
                <a:gd name="T46" fmla="*/ 278 w 400"/>
                <a:gd name="T47" fmla="*/ 384 h 400"/>
                <a:gd name="T48" fmla="*/ 240 w 400"/>
                <a:gd name="T49" fmla="*/ 396 h 400"/>
                <a:gd name="T50" fmla="*/ 200 w 400"/>
                <a:gd name="T51" fmla="*/ 400 h 400"/>
                <a:gd name="T52" fmla="*/ 180 w 400"/>
                <a:gd name="T53" fmla="*/ 398 h 400"/>
                <a:gd name="T54" fmla="*/ 140 w 400"/>
                <a:gd name="T55" fmla="*/ 390 h 400"/>
                <a:gd name="T56" fmla="*/ 106 w 400"/>
                <a:gd name="T57" fmla="*/ 376 h 400"/>
                <a:gd name="T58" fmla="*/ 74 w 400"/>
                <a:gd name="T59" fmla="*/ 354 h 400"/>
                <a:gd name="T60" fmla="*/ 46 w 400"/>
                <a:gd name="T61" fmla="*/ 328 h 400"/>
                <a:gd name="T62" fmla="*/ 24 w 400"/>
                <a:gd name="T63" fmla="*/ 296 h 400"/>
                <a:gd name="T64" fmla="*/ 10 w 400"/>
                <a:gd name="T65" fmla="*/ 260 h 400"/>
                <a:gd name="T66" fmla="*/ 2 w 400"/>
                <a:gd name="T67" fmla="*/ 220 h 400"/>
                <a:gd name="T68" fmla="*/ 0 w 400"/>
                <a:gd name="T69" fmla="*/ 20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400">
                  <a:moveTo>
                    <a:pt x="0" y="200"/>
                  </a:moveTo>
                  <a:lnTo>
                    <a:pt x="0" y="200"/>
                  </a:lnTo>
                  <a:lnTo>
                    <a:pt x="2" y="180"/>
                  </a:lnTo>
                  <a:lnTo>
                    <a:pt x="4" y="160"/>
                  </a:lnTo>
                  <a:lnTo>
                    <a:pt x="10" y="140"/>
                  </a:lnTo>
                  <a:lnTo>
                    <a:pt x="16" y="122"/>
                  </a:lnTo>
                  <a:lnTo>
                    <a:pt x="24" y="106"/>
                  </a:lnTo>
                  <a:lnTo>
                    <a:pt x="34" y="88"/>
                  </a:lnTo>
                  <a:lnTo>
                    <a:pt x="46" y="74"/>
                  </a:lnTo>
                  <a:lnTo>
                    <a:pt x="60" y="58"/>
                  </a:lnTo>
                  <a:lnTo>
                    <a:pt x="74" y="46"/>
                  </a:lnTo>
                  <a:lnTo>
                    <a:pt x="88" y="34"/>
                  </a:lnTo>
                  <a:lnTo>
                    <a:pt x="106" y="24"/>
                  </a:lnTo>
                  <a:lnTo>
                    <a:pt x="122" y="16"/>
                  </a:lnTo>
                  <a:lnTo>
                    <a:pt x="140" y="10"/>
                  </a:lnTo>
                  <a:lnTo>
                    <a:pt x="160" y="4"/>
                  </a:lnTo>
                  <a:lnTo>
                    <a:pt x="180" y="2"/>
                  </a:lnTo>
                  <a:lnTo>
                    <a:pt x="200" y="0"/>
                  </a:lnTo>
                  <a:lnTo>
                    <a:pt x="200" y="0"/>
                  </a:lnTo>
                  <a:lnTo>
                    <a:pt x="220" y="2"/>
                  </a:lnTo>
                  <a:lnTo>
                    <a:pt x="240" y="4"/>
                  </a:lnTo>
                  <a:lnTo>
                    <a:pt x="260" y="10"/>
                  </a:lnTo>
                  <a:lnTo>
                    <a:pt x="278" y="16"/>
                  </a:lnTo>
                  <a:lnTo>
                    <a:pt x="296" y="24"/>
                  </a:lnTo>
                  <a:lnTo>
                    <a:pt x="312" y="34"/>
                  </a:lnTo>
                  <a:lnTo>
                    <a:pt x="328" y="46"/>
                  </a:lnTo>
                  <a:lnTo>
                    <a:pt x="342" y="58"/>
                  </a:lnTo>
                  <a:lnTo>
                    <a:pt x="354" y="74"/>
                  </a:lnTo>
                  <a:lnTo>
                    <a:pt x="366" y="88"/>
                  </a:lnTo>
                  <a:lnTo>
                    <a:pt x="376" y="106"/>
                  </a:lnTo>
                  <a:lnTo>
                    <a:pt x="384" y="122"/>
                  </a:lnTo>
                  <a:lnTo>
                    <a:pt x="390" y="140"/>
                  </a:lnTo>
                  <a:lnTo>
                    <a:pt x="396" y="160"/>
                  </a:lnTo>
                  <a:lnTo>
                    <a:pt x="398" y="180"/>
                  </a:lnTo>
                  <a:lnTo>
                    <a:pt x="400" y="200"/>
                  </a:lnTo>
                  <a:lnTo>
                    <a:pt x="400" y="200"/>
                  </a:lnTo>
                  <a:lnTo>
                    <a:pt x="398" y="220"/>
                  </a:lnTo>
                  <a:lnTo>
                    <a:pt x="396" y="240"/>
                  </a:lnTo>
                  <a:lnTo>
                    <a:pt x="390" y="260"/>
                  </a:lnTo>
                  <a:lnTo>
                    <a:pt x="384" y="278"/>
                  </a:lnTo>
                  <a:lnTo>
                    <a:pt x="376" y="296"/>
                  </a:lnTo>
                  <a:lnTo>
                    <a:pt x="366" y="312"/>
                  </a:lnTo>
                  <a:lnTo>
                    <a:pt x="354" y="328"/>
                  </a:lnTo>
                  <a:lnTo>
                    <a:pt x="342" y="342"/>
                  </a:lnTo>
                  <a:lnTo>
                    <a:pt x="328" y="354"/>
                  </a:lnTo>
                  <a:lnTo>
                    <a:pt x="312" y="366"/>
                  </a:lnTo>
                  <a:lnTo>
                    <a:pt x="296" y="376"/>
                  </a:lnTo>
                  <a:lnTo>
                    <a:pt x="278" y="384"/>
                  </a:lnTo>
                  <a:lnTo>
                    <a:pt x="260" y="390"/>
                  </a:lnTo>
                  <a:lnTo>
                    <a:pt x="240" y="396"/>
                  </a:lnTo>
                  <a:lnTo>
                    <a:pt x="220" y="398"/>
                  </a:lnTo>
                  <a:lnTo>
                    <a:pt x="200" y="400"/>
                  </a:lnTo>
                  <a:lnTo>
                    <a:pt x="200" y="400"/>
                  </a:lnTo>
                  <a:lnTo>
                    <a:pt x="180" y="398"/>
                  </a:lnTo>
                  <a:lnTo>
                    <a:pt x="160" y="396"/>
                  </a:lnTo>
                  <a:lnTo>
                    <a:pt x="140" y="390"/>
                  </a:lnTo>
                  <a:lnTo>
                    <a:pt x="122" y="384"/>
                  </a:lnTo>
                  <a:lnTo>
                    <a:pt x="106" y="376"/>
                  </a:lnTo>
                  <a:lnTo>
                    <a:pt x="88" y="366"/>
                  </a:lnTo>
                  <a:lnTo>
                    <a:pt x="74" y="354"/>
                  </a:lnTo>
                  <a:lnTo>
                    <a:pt x="60" y="342"/>
                  </a:lnTo>
                  <a:lnTo>
                    <a:pt x="46" y="328"/>
                  </a:lnTo>
                  <a:lnTo>
                    <a:pt x="34" y="312"/>
                  </a:lnTo>
                  <a:lnTo>
                    <a:pt x="24" y="296"/>
                  </a:lnTo>
                  <a:lnTo>
                    <a:pt x="16" y="278"/>
                  </a:lnTo>
                  <a:lnTo>
                    <a:pt x="10" y="260"/>
                  </a:lnTo>
                  <a:lnTo>
                    <a:pt x="4" y="240"/>
                  </a:lnTo>
                  <a:lnTo>
                    <a:pt x="2" y="220"/>
                  </a:lnTo>
                  <a:lnTo>
                    <a:pt x="0" y="200"/>
                  </a:lnTo>
                  <a:lnTo>
                    <a:pt x="0" y="200"/>
                  </a:lnTo>
                  <a:close/>
                </a:path>
              </a:pathLst>
            </a:custGeom>
            <a:solidFill>
              <a:srgbClr val="FAF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15" name="Freeform 10">
              <a:extLst>
                <a:ext uri="{FF2B5EF4-FFF2-40B4-BE49-F238E27FC236}">
                  <a16:creationId xmlns:a16="http://schemas.microsoft.com/office/drawing/2014/main" id="{3177F8DF-E2C5-4DAE-A87F-B7530D5DD4FB}"/>
                </a:ext>
              </a:extLst>
            </p:cNvPr>
            <p:cNvSpPr>
              <a:spLocks/>
            </p:cNvSpPr>
            <p:nvPr/>
          </p:nvSpPr>
          <p:spPr bwMode="auto">
            <a:xfrm>
              <a:off x="8515350" y="4237038"/>
              <a:ext cx="635000" cy="635000"/>
            </a:xfrm>
            <a:custGeom>
              <a:avLst/>
              <a:gdLst>
                <a:gd name="T0" fmla="*/ 0 w 400"/>
                <a:gd name="T1" fmla="*/ 200 h 400"/>
                <a:gd name="T2" fmla="*/ 4 w 400"/>
                <a:gd name="T3" fmla="*/ 160 h 400"/>
                <a:gd name="T4" fmla="*/ 16 w 400"/>
                <a:gd name="T5" fmla="*/ 122 h 400"/>
                <a:gd name="T6" fmla="*/ 34 w 400"/>
                <a:gd name="T7" fmla="*/ 88 h 400"/>
                <a:gd name="T8" fmla="*/ 58 w 400"/>
                <a:gd name="T9" fmla="*/ 58 h 400"/>
                <a:gd name="T10" fmla="*/ 88 w 400"/>
                <a:gd name="T11" fmla="*/ 34 h 400"/>
                <a:gd name="T12" fmla="*/ 122 w 400"/>
                <a:gd name="T13" fmla="*/ 16 h 400"/>
                <a:gd name="T14" fmla="*/ 160 w 400"/>
                <a:gd name="T15" fmla="*/ 4 h 400"/>
                <a:gd name="T16" fmla="*/ 200 w 400"/>
                <a:gd name="T17" fmla="*/ 0 h 400"/>
                <a:gd name="T18" fmla="*/ 220 w 400"/>
                <a:gd name="T19" fmla="*/ 2 h 400"/>
                <a:gd name="T20" fmla="*/ 260 w 400"/>
                <a:gd name="T21" fmla="*/ 10 h 400"/>
                <a:gd name="T22" fmla="*/ 296 w 400"/>
                <a:gd name="T23" fmla="*/ 24 h 400"/>
                <a:gd name="T24" fmla="*/ 326 w 400"/>
                <a:gd name="T25" fmla="*/ 46 h 400"/>
                <a:gd name="T26" fmla="*/ 354 w 400"/>
                <a:gd name="T27" fmla="*/ 74 h 400"/>
                <a:gd name="T28" fmla="*/ 376 w 400"/>
                <a:gd name="T29" fmla="*/ 106 h 400"/>
                <a:gd name="T30" fmla="*/ 390 w 400"/>
                <a:gd name="T31" fmla="*/ 140 h 400"/>
                <a:gd name="T32" fmla="*/ 398 w 400"/>
                <a:gd name="T33" fmla="*/ 180 h 400"/>
                <a:gd name="T34" fmla="*/ 400 w 400"/>
                <a:gd name="T35" fmla="*/ 200 h 400"/>
                <a:gd name="T36" fmla="*/ 396 w 400"/>
                <a:gd name="T37" fmla="*/ 240 h 400"/>
                <a:gd name="T38" fmla="*/ 384 w 400"/>
                <a:gd name="T39" fmla="*/ 278 h 400"/>
                <a:gd name="T40" fmla="*/ 366 w 400"/>
                <a:gd name="T41" fmla="*/ 312 h 400"/>
                <a:gd name="T42" fmla="*/ 342 w 400"/>
                <a:gd name="T43" fmla="*/ 342 h 400"/>
                <a:gd name="T44" fmla="*/ 312 w 400"/>
                <a:gd name="T45" fmla="*/ 366 h 400"/>
                <a:gd name="T46" fmla="*/ 278 w 400"/>
                <a:gd name="T47" fmla="*/ 384 h 400"/>
                <a:gd name="T48" fmla="*/ 240 w 400"/>
                <a:gd name="T49" fmla="*/ 396 h 400"/>
                <a:gd name="T50" fmla="*/ 200 w 400"/>
                <a:gd name="T51" fmla="*/ 400 h 400"/>
                <a:gd name="T52" fmla="*/ 180 w 400"/>
                <a:gd name="T53" fmla="*/ 398 h 400"/>
                <a:gd name="T54" fmla="*/ 140 w 400"/>
                <a:gd name="T55" fmla="*/ 390 h 400"/>
                <a:gd name="T56" fmla="*/ 104 w 400"/>
                <a:gd name="T57" fmla="*/ 376 h 400"/>
                <a:gd name="T58" fmla="*/ 72 w 400"/>
                <a:gd name="T59" fmla="*/ 354 h 400"/>
                <a:gd name="T60" fmla="*/ 46 w 400"/>
                <a:gd name="T61" fmla="*/ 328 h 400"/>
                <a:gd name="T62" fmla="*/ 24 w 400"/>
                <a:gd name="T63" fmla="*/ 296 h 400"/>
                <a:gd name="T64" fmla="*/ 10 w 400"/>
                <a:gd name="T65" fmla="*/ 260 h 400"/>
                <a:gd name="T66" fmla="*/ 2 w 400"/>
                <a:gd name="T67" fmla="*/ 220 h 400"/>
                <a:gd name="T68" fmla="*/ 0 w 400"/>
                <a:gd name="T69" fmla="*/ 20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400">
                  <a:moveTo>
                    <a:pt x="0" y="200"/>
                  </a:moveTo>
                  <a:lnTo>
                    <a:pt x="0" y="200"/>
                  </a:lnTo>
                  <a:lnTo>
                    <a:pt x="2" y="180"/>
                  </a:lnTo>
                  <a:lnTo>
                    <a:pt x="4" y="160"/>
                  </a:lnTo>
                  <a:lnTo>
                    <a:pt x="10" y="140"/>
                  </a:lnTo>
                  <a:lnTo>
                    <a:pt x="16" y="122"/>
                  </a:lnTo>
                  <a:lnTo>
                    <a:pt x="24" y="106"/>
                  </a:lnTo>
                  <a:lnTo>
                    <a:pt x="34" y="88"/>
                  </a:lnTo>
                  <a:lnTo>
                    <a:pt x="46" y="74"/>
                  </a:lnTo>
                  <a:lnTo>
                    <a:pt x="58" y="58"/>
                  </a:lnTo>
                  <a:lnTo>
                    <a:pt x="72" y="46"/>
                  </a:lnTo>
                  <a:lnTo>
                    <a:pt x="88" y="34"/>
                  </a:lnTo>
                  <a:lnTo>
                    <a:pt x="104" y="24"/>
                  </a:lnTo>
                  <a:lnTo>
                    <a:pt x="122" y="16"/>
                  </a:lnTo>
                  <a:lnTo>
                    <a:pt x="140" y="10"/>
                  </a:lnTo>
                  <a:lnTo>
                    <a:pt x="160" y="4"/>
                  </a:lnTo>
                  <a:lnTo>
                    <a:pt x="180" y="2"/>
                  </a:lnTo>
                  <a:lnTo>
                    <a:pt x="200" y="0"/>
                  </a:lnTo>
                  <a:lnTo>
                    <a:pt x="200" y="0"/>
                  </a:lnTo>
                  <a:lnTo>
                    <a:pt x="220" y="2"/>
                  </a:lnTo>
                  <a:lnTo>
                    <a:pt x="240" y="4"/>
                  </a:lnTo>
                  <a:lnTo>
                    <a:pt x="260" y="10"/>
                  </a:lnTo>
                  <a:lnTo>
                    <a:pt x="278" y="16"/>
                  </a:lnTo>
                  <a:lnTo>
                    <a:pt x="296" y="24"/>
                  </a:lnTo>
                  <a:lnTo>
                    <a:pt x="312" y="34"/>
                  </a:lnTo>
                  <a:lnTo>
                    <a:pt x="326" y="46"/>
                  </a:lnTo>
                  <a:lnTo>
                    <a:pt x="342" y="58"/>
                  </a:lnTo>
                  <a:lnTo>
                    <a:pt x="354" y="74"/>
                  </a:lnTo>
                  <a:lnTo>
                    <a:pt x="366" y="88"/>
                  </a:lnTo>
                  <a:lnTo>
                    <a:pt x="376" y="106"/>
                  </a:lnTo>
                  <a:lnTo>
                    <a:pt x="384" y="122"/>
                  </a:lnTo>
                  <a:lnTo>
                    <a:pt x="390" y="140"/>
                  </a:lnTo>
                  <a:lnTo>
                    <a:pt x="396" y="160"/>
                  </a:lnTo>
                  <a:lnTo>
                    <a:pt x="398" y="180"/>
                  </a:lnTo>
                  <a:lnTo>
                    <a:pt x="400" y="200"/>
                  </a:lnTo>
                  <a:lnTo>
                    <a:pt x="400" y="200"/>
                  </a:lnTo>
                  <a:lnTo>
                    <a:pt x="398" y="220"/>
                  </a:lnTo>
                  <a:lnTo>
                    <a:pt x="396" y="240"/>
                  </a:lnTo>
                  <a:lnTo>
                    <a:pt x="390" y="260"/>
                  </a:lnTo>
                  <a:lnTo>
                    <a:pt x="384" y="278"/>
                  </a:lnTo>
                  <a:lnTo>
                    <a:pt x="376" y="296"/>
                  </a:lnTo>
                  <a:lnTo>
                    <a:pt x="366" y="312"/>
                  </a:lnTo>
                  <a:lnTo>
                    <a:pt x="354" y="328"/>
                  </a:lnTo>
                  <a:lnTo>
                    <a:pt x="342" y="342"/>
                  </a:lnTo>
                  <a:lnTo>
                    <a:pt x="326" y="354"/>
                  </a:lnTo>
                  <a:lnTo>
                    <a:pt x="312" y="366"/>
                  </a:lnTo>
                  <a:lnTo>
                    <a:pt x="296" y="376"/>
                  </a:lnTo>
                  <a:lnTo>
                    <a:pt x="278" y="384"/>
                  </a:lnTo>
                  <a:lnTo>
                    <a:pt x="260" y="390"/>
                  </a:lnTo>
                  <a:lnTo>
                    <a:pt x="240" y="396"/>
                  </a:lnTo>
                  <a:lnTo>
                    <a:pt x="220" y="398"/>
                  </a:lnTo>
                  <a:lnTo>
                    <a:pt x="200" y="400"/>
                  </a:lnTo>
                  <a:lnTo>
                    <a:pt x="200" y="400"/>
                  </a:lnTo>
                  <a:lnTo>
                    <a:pt x="180" y="398"/>
                  </a:lnTo>
                  <a:lnTo>
                    <a:pt x="160" y="396"/>
                  </a:lnTo>
                  <a:lnTo>
                    <a:pt x="140" y="390"/>
                  </a:lnTo>
                  <a:lnTo>
                    <a:pt x="122" y="384"/>
                  </a:lnTo>
                  <a:lnTo>
                    <a:pt x="104" y="376"/>
                  </a:lnTo>
                  <a:lnTo>
                    <a:pt x="88" y="366"/>
                  </a:lnTo>
                  <a:lnTo>
                    <a:pt x="72" y="354"/>
                  </a:lnTo>
                  <a:lnTo>
                    <a:pt x="58" y="342"/>
                  </a:lnTo>
                  <a:lnTo>
                    <a:pt x="46" y="328"/>
                  </a:lnTo>
                  <a:lnTo>
                    <a:pt x="34" y="312"/>
                  </a:lnTo>
                  <a:lnTo>
                    <a:pt x="24" y="296"/>
                  </a:lnTo>
                  <a:lnTo>
                    <a:pt x="16" y="278"/>
                  </a:lnTo>
                  <a:lnTo>
                    <a:pt x="10" y="260"/>
                  </a:lnTo>
                  <a:lnTo>
                    <a:pt x="4" y="240"/>
                  </a:lnTo>
                  <a:lnTo>
                    <a:pt x="2" y="220"/>
                  </a:lnTo>
                  <a:lnTo>
                    <a:pt x="0" y="200"/>
                  </a:lnTo>
                  <a:lnTo>
                    <a:pt x="0" y="200"/>
                  </a:lnTo>
                  <a:close/>
                </a:path>
              </a:pathLst>
            </a:custGeom>
            <a:solidFill>
              <a:srgbClr val="FAF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08" name="Freeform 8">
              <a:extLst>
                <a:ext uri="{FF2B5EF4-FFF2-40B4-BE49-F238E27FC236}">
                  <a16:creationId xmlns:a16="http://schemas.microsoft.com/office/drawing/2014/main" id="{2FFEB54A-89BD-419F-81BD-992F03102ECC}"/>
                </a:ext>
              </a:extLst>
            </p:cNvPr>
            <p:cNvSpPr>
              <a:spLocks/>
            </p:cNvSpPr>
            <p:nvPr/>
          </p:nvSpPr>
          <p:spPr bwMode="auto">
            <a:xfrm>
              <a:off x="7253514" y="1061218"/>
              <a:ext cx="635000" cy="631825"/>
            </a:xfrm>
            <a:custGeom>
              <a:avLst/>
              <a:gdLst>
                <a:gd name="T0" fmla="*/ 400 w 400"/>
                <a:gd name="T1" fmla="*/ 200 h 398"/>
                <a:gd name="T2" fmla="*/ 396 w 400"/>
                <a:gd name="T3" fmla="*/ 240 h 398"/>
                <a:gd name="T4" fmla="*/ 384 w 400"/>
                <a:gd name="T5" fmla="*/ 276 h 398"/>
                <a:gd name="T6" fmla="*/ 366 w 400"/>
                <a:gd name="T7" fmla="*/ 310 h 398"/>
                <a:gd name="T8" fmla="*/ 342 w 400"/>
                <a:gd name="T9" fmla="*/ 340 h 398"/>
                <a:gd name="T10" fmla="*/ 312 w 400"/>
                <a:gd name="T11" fmla="*/ 364 h 398"/>
                <a:gd name="T12" fmla="*/ 278 w 400"/>
                <a:gd name="T13" fmla="*/ 384 h 398"/>
                <a:gd name="T14" fmla="*/ 240 w 400"/>
                <a:gd name="T15" fmla="*/ 394 h 398"/>
                <a:gd name="T16" fmla="*/ 200 w 400"/>
                <a:gd name="T17" fmla="*/ 398 h 398"/>
                <a:gd name="T18" fmla="*/ 180 w 400"/>
                <a:gd name="T19" fmla="*/ 398 h 398"/>
                <a:gd name="T20" fmla="*/ 142 w 400"/>
                <a:gd name="T21" fmla="*/ 390 h 398"/>
                <a:gd name="T22" fmla="*/ 106 w 400"/>
                <a:gd name="T23" fmla="*/ 374 h 398"/>
                <a:gd name="T24" fmla="*/ 74 w 400"/>
                <a:gd name="T25" fmla="*/ 354 h 398"/>
                <a:gd name="T26" fmla="*/ 46 w 400"/>
                <a:gd name="T27" fmla="*/ 326 h 398"/>
                <a:gd name="T28" fmla="*/ 24 w 400"/>
                <a:gd name="T29" fmla="*/ 294 h 398"/>
                <a:gd name="T30" fmla="*/ 10 w 400"/>
                <a:gd name="T31" fmla="*/ 258 h 398"/>
                <a:gd name="T32" fmla="*/ 2 w 400"/>
                <a:gd name="T33" fmla="*/ 220 h 398"/>
                <a:gd name="T34" fmla="*/ 0 w 400"/>
                <a:gd name="T35" fmla="*/ 200 h 398"/>
                <a:gd name="T36" fmla="*/ 4 w 400"/>
                <a:gd name="T37" fmla="*/ 158 h 398"/>
                <a:gd name="T38" fmla="*/ 16 w 400"/>
                <a:gd name="T39" fmla="*/ 122 h 398"/>
                <a:gd name="T40" fmla="*/ 34 w 400"/>
                <a:gd name="T41" fmla="*/ 88 h 398"/>
                <a:gd name="T42" fmla="*/ 60 w 400"/>
                <a:gd name="T43" fmla="*/ 58 h 398"/>
                <a:gd name="T44" fmla="*/ 88 w 400"/>
                <a:gd name="T45" fmla="*/ 34 h 398"/>
                <a:gd name="T46" fmla="*/ 122 w 400"/>
                <a:gd name="T47" fmla="*/ 16 h 398"/>
                <a:gd name="T48" fmla="*/ 160 w 400"/>
                <a:gd name="T49" fmla="*/ 4 h 398"/>
                <a:gd name="T50" fmla="*/ 200 w 400"/>
                <a:gd name="T51" fmla="*/ 0 h 398"/>
                <a:gd name="T52" fmla="*/ 220 w 400"/>
                <a:gd name="T53" fmla="*/ 0 h 398"/>
                <a:gd name="T54" fmla="*/ 260 w 400"/>
                <a:gd name="T55" fmla="*/ 8 h 398"/>
                <a:gd name="T56" fmla="*/ 296 w 400"/>
                <a:gd name="T57" fmla="*/ 24 h 398"/>
                <a:gd name="T58" fmla="*/ 328 w 400"/>
                <a:gd name="T59" fmla="*/ 44 h 398"/>
                <a:gd name="T60" fmla="*/ 354 w 400"/>
                <a:gd name="T61" fmla="*/ 72 h 398"/>
                <a:gd name="T62" fmla="*/ 376 w 400"/>
                <a:gd name="T63" fmla="*/ 104 h 398"/>
                <a:gd name="T64" fmla="*/ 392 w 400"/>
                <a:gd name="T65" fmla="*/ 140 h 398"/>
                <a:gd name="T66" fmla="*/ 400 w 400"/>
                <a:gd name="T67" fmla="*/ 178 h 398"/>
                <a:gd name="T68" fmla="*/ 400 w 400"/>
                <a:gd name="T69" fmla="*/ 20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98">
                  <a:moveTo>
                    <a:pt x="400" y="200"/>
                  </a:moveTo>
                  <a:lnTo>
                    <a:pt x="400" y="200"/>
                  </a:lnTo>
                  <a:lnTo>
                    <a:pt x="400" y="220"/>
                  </a:lnTo>
                  <a:lnTo>
                    <a:pt x="396" y="240"/>
                  </a:lnTo>
                  <a:lnTo>
                    <a:pt x="392" y="258"/>
                  </a:lnTo>
                  <a:lnTo>
                    <a:pt x="384" y="276"/>
                  </a:lnTo>
                  <a:lnTo>
                    <a:pt x="376" y="294"/>
                  </a:lnTo>
                  <a:lnTo>
                    <a:pt x="366" y="310"/>
                  </a:lnTo>
                  <a:lnTo>
                    <a:pt x="354" y="326"/>
                  </a:lnTo>
                  <a:lnTo>
                    <a:pt x="342" y="340"/>
                  </a:lnTo>
                  <a:lnTo>
                    <a:pt x="328" y="354"/>
                  </a:lnTo>
                  <a:lnTo>
                    <a:pt x="312" y="364"/>
                  </a:lnTo>
                  <a:lnTo>
                    <a:pt x="296" y="374"/>
                  </a:lnTo>
                  <a:lnTo>
                    <a:pt x="278" y="384"/>
                  </a:lnTo>
                  <a:lnTo>
                    <a:pt x="260" y="390"/>
                  </a:lnTo>
                  <a:lnTo>
                    <a:pt x="240" y="394"/>
                  </a:lnTo>
                  <a:lnTo>
                    <a:pt x="220" y="398"/>
                  </a:lnTo>
                  <a:lnTo>
                    <a:pt x="200" y="398"/>
                  </a:lnTo>
                  <a:lnTo>
                    <a:pt x="200" y="398"/>
                  </a:lnTo>
                  <a:lnTo>
                    <a:pt x="180" y="398"/>
                  </a:lnTo>
                  <a:lnTo>
                    <a:pt x="160" y="394"/>
                  </a:lnTo>
                  <a:lnTo>
                    <a:pt x="142" y="390"/>
                  </a:lnTo>
                  <a:lnTo>
                    <a:pt x="122" y="384"/>
                  </a:lnTo>
                  <a:lnTo>
                    <a:pt x="106" y="374"/>
                  </a:lnTo>
                  <a:lnTo>
                    <a:pt x="88" y="364"/>
                  </a:lnTo>
                  <a:lnTo>
                    <a:pt x="74" y="354"/>
                  </a:lnTo>
                  <a:lnTo>
                    <a:pt x="60" y="340"/>
                  </a:lnTo>
                  <a:lnTo>
                    <a:pt x="46" y="326"/>
                  </a:lnTo>
                  <a:lnTo>
                    <a:pt x="34" y="310"/>
                  </a:lnTo>
                  <a:lnTo>
                    <a:pt x="24" y="294"/>
                  </a:lnTo>
                  <a:lnTo>
                    <a:pt x="16" y="276"/>
                  </a:lnTo>
                  <a:lnTo>
                    <a:pt x="10" y="258"/>
                  </a:lnTo>
                  <a:lnTo>
                    <a:pt x="4" y="240"/>
                  </a:lnTo>
                  <a:lnTo>
                    <a:pt x="2" y="220"/>
                  </a:lnTo>
                  <a:lnTo>
                    <a:pt x="0" y="200"/>
                  </a:lnTo>
                  <a:lnTo>
                    <a:pt x="0" y="200"/>
                  </a:lnTo>
                  <a:lnTo>
                    <a:pt x="2" y="178"/>
                  </a:lnTo>
                  <a:lnTo>
                    <a:pt x="4" y="158"/>
                  </a:lnTo>
                  <a:lnTo>
                    <a:pt x="10" y="140"/>
                  </a:lnTo>
                  <a:lnTo>
                    <a:pt x="16" y="122"/>
                  </a:lnTo>
                  <a:lnTo>
                    <a:pt x="24" y="104"/>
                  </a:lnTo>
                  <a:lnTo>
                    <a:pt x="34" y="88"/>
                  </a:lnTo>
                  <a:lnTo>
                    <a:pt x="46" y="72"/>
                  </a:lnTo>
                  <a:lnTo>
                    <a:pt x="60" y="58"/>
                  </a:lnTo>
                  <a:lnTo>
                    <a:pt x="74" y="44"/>
                  </a:lnTo>
                  <a:lnTo>
                    <a:pt x="88" y="34"/>
                  </a:lnTo>
                  <a:lnTo>
                    <a:pt x="106" y="24"/>
                  </a:lnTo>
                  <a:lnTo>
                    <a:pt x="122" y="16"/>
                  </a:lnTo>
                  <a:lnTo>
                    <a:pt x="142" y="8"/>
                  </a:lnTo>
                  <a:lnTo>
                    <a:pt x="160" y="4"/>
                  </a:lnTo>
                  <a:lnTo>
                    <a:pt x="180" y="0"/>
                  </a:lnTo>
                  <a:lnTo>
                    <a:pt x="200" y="0"/>
                  </a:lnTo>
                  <a:lnTo>
                    <a:pt x="200" y="0"/>
                  </a:lnTo>
                  <a:lnTo>
                    <a:pt x="220" y="0"/>
                  </a:lnTo>
                  <a:lnTo>
                    <a:pt x="240" y="4"/>
                  </a:lnTo>
                  <a:lnTo>
                    <a:pt x="260" y="8"/>
                  </a:lnTo>
                  <a:lnTo>
                    <a:pt x="278" y="16"/>
                  </a:lnTo>
                  <a:lnTo>
                    <a:pt x="296" y="24"/>
                  </a:lnTo>
                  <a:lnTo>
                    <a:pt x="312" y="34"/>
                  </a:lnTo>
                  <a:lnTo>
                    <a:pt x="328" y="44"/>
                  </a:lnTo>
                  <a:lnTo>
                    <a:pt x="342" y="58"/>
                  </a:lnTo>
                  <a:lnTo>
                    <a:pt x="354" y="72"/>
                  </a:lnTo>
                  <a:lnTo>
                    <a:pt x="366" y="88"/>
                  </a:lnTo>
                  <a:lnTo>
                    <a:pt x="376" y="104"/>
                  </a:lnTo>
                  <a:lnTo>
                    <a:pt x="384" y="122"/>
                  </a:lnTo>
                  <a:lnTo>
                    <a:pt x="392" y="140"/>
                  </a:lnTo>
                  <a:lnTo>
                    <a:pt x="396" y="158"/>
                  </a:lnTo>
                  <a:lnTo>
                    <a:pt x="400" y="178"/>
                  </a:lnTo>
                  <a:lnTo>
                    <a:pt x="400" y="200"/>
                  </a:lnTo>
                  <a:lnTo>
                    <a:pt x="400" y="200"/>
                  </a:lnTo>
                  <a:close/>
                </a:path>
              </a:pathLst>
            </a:custGeom>
            <a:solidFill>
              <a:srgbClr val="FAF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99" name="Freeform 6">
              <a:extLst>
                <a:ext uri="{FF2B5EF4-FFF2-40B4-BE49-F238E27FC236}">
                  <a16:creationId xmlns:a16="http://schemas.microsoft.com/office/drawing/2014/main" id="{C9721607-1A6C-4C6F-B4A4-48426E4E97E3}"/>
                </a:ext>
              </a:extLst>
            </p:cNvPr>
            <p:cNvSpPr>
              <a:spLocks/>
            </p:cNvSpPr>
            <p:nvPr/>
          </p:nvSpPr>
          <p:spPr bwMode="auto">
            <a:xfrm>
              <a:off x="3030204" y="1969069"/>
              <a:ext cx="635000" cy="631825"/>
            </a:xfrm>
            <a:custGeom>
              <a:avLst/>
              <a:gdLst>
                <a:gd name="T0" fmla="*/ 400 w 400"/>
                <a:gd name="T1" fmla="*/ 200 h 398"/>
                <a:gd name="T2" fmla="*/ 396 w 400"/>
                <a:gd name="T3" fmla="*/ 240 h 398"/>
                <a:gd name="T4" fmla="*/ 384 w 400"/>
                <a:gd name="T5" fmla="*/ 276 h 398"/>
                <a:gd name="T6" fmla="*/ 366 w 400"/>
                <a:gd name="T7" fmla="*/ 310 h 398"/>
                <a:gd name="T8" fmla="*/ 342 w 400"/>
                <a:gd name="T9" fmla="*/ 340 h 398"/>
                <a:gd name="T10" fmla="*/ 312 w 400"/>
                <a:gd name="T11" fmla="*/ 364 h 398"/>
                <a:gd name="T12" fmla="*/ 278 w 400"/>
                <a:gd name="T13" fmla="*/ 384 h 398"/>
                <a:gd name="T14" fmla="*/ 240 w 400"/>
                <a:gd name="T15" fmla="*/ 394 h 398"/>
                <a:gd name="T16" fmla="*/ 200 w 400"/>
                <a:gd name="T17" fmla="*/ 398 h 398"/>
                <a:gd name="T18" fmla="*/ 180 w 400"/>
                <a:gd name="T19" fmla="*/ 398 h 398"/>
                <a:gd name="T20" fmla="*/ 140 w 400"/>
                <a:gd name="T21" fmla="*/ 390 h 398"/>
                <a:gd name="T22" fmla="*/ 106 w 400"/>
                <a:gd name="T23" fmla="*/ 374 h 398"/>
                <a:gd name="T24" fmla="*/ 74 w 400"/>
                <a:gd name="T25" fmla="*/ 354 h 398"/>
                <a:gd name="T26" fmla="*/ 46 w 400"/>
                <a:gd name="T27" fmla="*/ 326 h 398"/>
                <a:gd name="T28" fmla="*/ 24 w 400"/>
                <a:gd name="T29" fmla="*/ 294 h 398"/>
                <a:gd name="T30" fmla="*/ 10 w 400"/>
                <a:gd name="T31" fmla="*/ 258 h 398"/>
                <a:gd name="T32" fmla="*/ 2 w 400"/>
                <a:gd name="T33" fmla="*/ 220 h 398"/>
                <a:gd name="T34" fmla="*/ 0 w 400"/>
                <a:gd name="T35" fmla="*/ 200 h 398"/>
                <a:gd name="T36" fmla="*/ 4 w 400"/>
                <a:gd name="T37" fmla="*/ 158 h 398"/>
                <a:gd name="T38" fmla="*/ 16 w 400"/>
                <a:gd name="T39" fmla="*/ 122 h 398"/>
                <a:gd name="T40" fmla="*/ 34 w 400"/>
                <a:gd name="T41" fmla="*/ 88 h 398"/>
                <a:gd name="T42" fmla="*/ 60 w 400"/>
                <a:gd name="T43" fmla="*/ 58 h 398"/>
                <a:gd name="T44" fmla="*/ 88 w 400"/>
                <a:gd name="T45" fmla="*/ 34 h 398"/>
                <a:gd name="T46" fmla="*/ 122 w 400"/>
                <a:gd name="T47" fmla="*/ 16 h 398"/>
                <a:gd name="T48" fmla="*/ 160 w 400"/>
                <a:gd name="T49" fmla="*/ 4 h 398"/>
                <a:gd name="T50" fmla="*/ 200 w 400"/>
                <a:gd name="T51" fmla="*/ 0 h 398"/>
                <a:gd name="T52" fmla="*/ 220 w 400"/>
                <a:gd name="T53" fmla="*/ 0 h 398"/>
                <a:gd name="T54" fmla="*/ 260 w 400"/>
                <a:gd name="T55" fmla="*/ 8 h 398"/>
                <a:gd name="T56" fmla="*/ 296 w 400"/>
                <a:gd name="T57" fmla="*/ 24 h 398"/>
                <a:gd name="T58" fmla="*/ 328 w 400"/>
                <a:gd name="T59" fmla="*/ 44 h 398"/>
                <a:gd name="T60" fmla="*/ 354 w 400"/>
                <a:gd name="T61" fmla="*/ 72 h 398"/>
                <a:gd name="T62" fmla="*/ 376 w 400"/>
                <a:gd name="T63" fmla="*/ 104 h 398"/>
                <a:gd name="T64" fmla="*/ 392 w 400"/>
                <a:gd name="T65" fmla="*/ 140 h 398"/>
                <a:gd name="T66" fmla="*/ 400 w 400"/>
                <a:gd name="T67" fmla="*/ 178 h 398"/>
                <a:gd name="T68" fmla="*/ 400 w 400"/>
                <a:gd name="T69" fmla="*/ 20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98">
                  <a:moveTo>
                    <a:pt x="400" y="200"/>
                  </a:moveTo>
                  <a:lnTo>
                    <a:pt x="400" y="200"/>
                  </a:lnTo>
                  <a:lnTo>
                    <a:pt x="400" y="220"/>
                  </a:lnTo>
                  <a:lnTo>
                    <a:pt x="396" y="240"/>
                  </a:lnTo>
                  <a:lnTo>
                    <a:pt x="392" y="258"/>
                  </a:lnTo>
                  <a:lnTo>
                    <a:pt x="384" y="276"/>
                  </a:lnTo>
                  <a:lnTo>
                    <a:pt x="376" y="294"/>
                  </a:lnTo>
                  <a:lnTo>
                    <a:pt x="366" y="310"/>
                  </a:lnTo>
                  <a:lnTo>
                    <a:pt x="354" y="326"/>
                  </a:lnTo>
                  <a:lnTo>
                    <a:pt x="342" y="340"/>
                  </a:lnTo>
                  <a:lnTo>
                    <a:pt x="328" y="354"/>
                  </a:lnTo>
                  <a:lnTo>
                    <a:pt x="312" y="364"/>
                  </a:lnTo>
                  <a:lnTo>
                    <a:pt x="296" y="374"/>
                  </a:lnTo>
                  <a:lnTo>
                    <a:pt x="278" y="384"/>
                  </a:lnTo>
                  <a:lnTo>
                    <a:pt x="260" y="390"/>
                  </a:lnTo>
                  <a:lnTo>
                    <a:pt x="240" y="394"/>
                  </a:lnTo>
                  <a:lnTo>
                    <a:pt x="220" y="398"/>
                  </a:lnTo>
                  <a:lnTo>
                    <a:pt x="200" y="398"/>
                  </a:lnTo>
                  <a:lnTo>
                    <a:pt x="200" y="398"/>
                  </a:lnTo>
                  <a:lnTo>
                    <a:pt x="180" y="398"/>
                  </a:lnTo>
                  <a:lnTo>
                    <a:pt x="160" y="394"/>
                  </a:lnTo>
                  <a:lnTo>
                    <a:pt x="140" y="390"/>
                  </a:lnTo>
                  <a:lnTo>
                    <a:pt x="122" y="384"/>
                  </a:lnTo>
                  <a:lnTo>
                    <a:pt x="106" y="374"/>
                  </a:lnTo>
                  <a:lnTo>
                    <a:pt x="88" y="364"/>
                  </a:lnTo>
                  <a:lnTo>
                    <a:pt x="74" y="354"/>
                  </a:lnTo>
                  <a:lnTo>
                    <a:pt x="60" y="340"/>
                  </a:lnTo>
                  <a:lnTo>
                    <a:pt x="46" y="326"/>
                  </a:lnTo>
                  <a:lnTo>
                    <a:pt x="34" y="310"/>
                  </a:lnTo>
                  <a:lnTo>
                    <a:pt x="24" y="294"/>
                  </a:lnTo>
                  <a:lnTo>
                    <a:pt x="16" y="276"/>
                  </a:lnTo>
                  <a:lnTo>
                    <a:pt x="10" y="258"/>
                  </a:lnTo>
                  <a:lnTo>
                    <a:pt x="4" y="240"/>
                  </a:lnTo>
                  <a:lnTo>
                    <a:pt x="2" y="220"/>
                  </a:lnTo>
                  <a:lnTo>
                    <a:pt x="0" y="200"/>
                  </a:lnTo>
                  <a:lnTo>
                    <a:pt x="0" y="200"/>
                  </a:lnTo>
                  <a:lnTo>
                    <a:pt x="2" y="178"/>
                  </a:lnTo>
                  <a:lnTo>
                    <a:pt x="4" y="158"/>
                  </a:lnTo>
                  <a:lnTo>
                    <a:pt x="10" y="140"/>
                  </a:lnTo>
                  <a:lnTo>
                    <a:pt x="16" y="122"/>
                  </a:lnTo>
                  <a:lnTo>
                    <a:pt x="24" y="104"/>
                  </a:lnTo>
                  <a:lnTo>
                    <a:pt x="34" y="88"/>
                  </a:lnTo>
                  <a:lnTo>
                    <a:pt x="46" y="72"/>
                  </a:lnTo>
                  <a:lnTo>
                    <a:pt x="60" y="58"/>
                  </a:lnTo>
                  <a:lnTo>
                    <a:pt x="74" y="44"/>
                  </a:lnTo>
                  <a:lnTo>
                    <a:pt x="88" y="34"/>
                  </a:lnTo>
                  <a:lnTo>
                    <a:pt x="106" y="24"/>
                  </a:lnTo>
                  <a:lnTo>
                    <a:pt x="122" y="16"/>
                  </a:lnTo>
                  <a:lnTo>
                    <a:pt x="140" y="8"/>
                  </a:lnTo>
                  <a:lnTo>
                    <a:pt x="160" y="4"/>
                  </a:lnTo>
                  <a:lnTo>
                    <a:pt x="180" y="0"/>
                  </a:lnTo>
                  <a:lnTo>
                    <a:pt x="200" y="0"/>
                  </a:lnTo>
                  <a:lnTo>
                    <a:pt x="200" y="0"/>
                  </a:lnTo>
                  <a:lnTo>
                    <a:pt x="220" y="0"/>
                  </a:lnTo>
                  <a:lnTo>
                    <a:pt x="240" y="4"/>
                  </a:lnTo>
                  <a:lnTo>
                    <a:pt x="260" y="8"/>
                  </a:lnTo>
                  <a:lnTo>
                    <a:pt x="278" y="16"/>
                  </a:lnTo>
                  <a:lnTo>
                    <a:pt x="296" y="24"/>
                  </a:lnTo>
                  <a:lnTo>
                    <a:pt x="312" y="34"/>
                  </a:lnTo>
                  <a:lnTo>
                    <a:pt x="328" y="44"/>
                  </a:lnTo>
                  <a:lnTo>
                    <a:pt x="342" y="58"/>
                  </a:lnTo>
                  <a:lnTo>
                    <a:pt x="354" y="72"/>
                  </a:lnTo>
                  <a:lnTo>
                    <a:pt x="366" y="88"/>
                  </a:lnTo>
                  <a:lnTo>
                    <a:pt x="376" y="104"/>
                  </a:lnTo>
                  <a:lnTo>
                    <a:pt x="384" y="122"/>
                  </a:lnTo>
                  <a:lnTo>
                    <a:pt x="392" y="140"/>
                  </a:lnTo>
                  <a:lnTo>
                    <a:pt x="396" y="158"/>
                  </a:lnTo>
                  <a:lnTo>
                    <a:pt x="400" y="178"/>
                  </a:lnTo>
                  <a:lnTo>
                    <a:pt x="400" y="200"/>
                  </a:lnTo>
                  <a:lnTo>
                    <a:pt x="400" y="200"/>
                  </a:lnTo>
                  <a:close/>
                </a:path>
              </a:pathLst>
            </a:custGeom>
            <a:solidFill>
              <a:srgbClr val="FAF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93" name="Group 92"/>
          <p:cNvGrpSpPr/>
          <p:nvPr/>
        </p:nvGrpSpPr>
        <p:grpSpPr>
          <a:xfrm>
            <a:off x="5346255" y="1240407"/>
            <a:ext cx="6141732" cy="1615988"/>
            <a:chOff x="2288104" y="2168072"/>
            <a:chExt cx="7557341" cy="1988457"/>
          </a:xfrm>
        </p:grpSpPr>
        <p:sp>
          <p:nvSpPr>
            <p:cNvPr id="94" name="Freeform 5"/>
            <p:cNvSpPr>
              <a:spLocks noEditPoints="1"/>
            </p:cNvSpPr>
            <p:nvPr/>
          </p:nvSpPr>
          <p:spPr bwMode="auto">
            <a:xfrm>
              <a:off x="8224445" y="2424796"/>
              <a:ext cx="1621000" cy="1394519"/>
            </a:xfrm>
            <a:custGeom>
              <a:avLst/>
              <a:gdLst>
                <a:gd name="T0" fmla="*/ 4094 w 4094"/>
                <a:gd name="T1" fmla="*/ 56 h 3522"/>
                <a:gd name="T2" fmla="*/ 4092 w 4094"/>
                <a:gd name="T3" fmla="*/ 50 h 3522"/>
                <a:gd name="T4" fmla="*/ 4092 w 4094"/>
                <a:gd name="T5" fmla="*/ 42 h 3522"/>
                <a:gd name="T6" fmla="*/ 4090 w 4094"/>
                <a:gd name="T7" fmla="*/ 38 h 3522"/>
                <a:gd name="T8" fmla="*/ 4086 w 4094"/>
                <a:gd name="T9" fmla="*/ 32 h 3522"/>
                <a:gd name="T10" fmla="*/ 4084 w 4094"/>
                <a:gd name="T11" fmla="*/ 28 h 3522"/>
                <a:gd name="T12" fmla="*/ 4080 w 4094"/>
                <a:gd name="T13" fmla="*/ 22 h 3522"/>
                <a:gd name="T14" fmla="*/ 4074 w 4094"/>
                <a:gd name="T15" fmla="*/ 16 h 3522"/>
                <a:gd name="T16" fmla="*/ 4068 w 4094"/>
                <a:gd name="T17" fmla="*/ 10 h 3522"/>
                <a:gd name="T18" fmla="*/ 4060 w 4094"/>
                <a:gd name="T19" fmla="*/ 6 h 3522"/>
                <a:gd name="T20" fmla="*/ 4052 w 4094"/>
                <a:gd name="T21" fmla="*/ 4 h 3522"/>
                <a:gd name="T22" fmla="*/ 4048 w 4094"/>
                <a:gd name="T23" fmla="*/ 2 h 3522"/>
                <a:gd name="T24" fmla="*/ 4040 w 4094"/>
                <a:gd name="T25" fmla="*/ 0 h 3522"/>
                <a:gd name="T26" fmla="*/ 4034 w 4094"/>
                <a:gd name="T27" fmla="*/ 0 h 3522"/>
                <a:gd name="T28" fmla="*/ 4026 w 4094"/>
                <a:gd name="T29" fmla="*/ 0 h 3522"/>
                <a:gd name="T30" fmla="*/ 4022 w 4094"/>
                <a:gd name="T31" fmla="*/ 2 h 3522"/>
                <a:gd name="T32" fmla="*/ 4014 w 4094"/>
                <a:gd name="T33" fmla="*/ 4 h 3522"/>
                <a:gd name="T34" fmla="*/ 40 w 4094"/>
                <a:gd name="T35" fmla="*/ 1481 h 3522"/>
                <a:gd name="T36" fmla="*/ 28 w 4094"/>
                <a:gd name="T37" fmla="*/ 1485 h 3522"/>
                <a:gd name="T38" fmla="*/ 18 w 4094"/>
                <a:gd name="T39" fmla="*/ 1495 h 3522"/>
                <a:gd name="T40" fmla="*/ 10 w 4094"/>
                <a:gd name="T41" fmla="*/ 1503 h 3522"/>
                <a:gd name="T42" fmla="*/ 4 w 4094"/>
                <a:gd name="T43" fmla="*/ 1517 h 3522"/>
                <a:gd name="T44" fmla="*/ 0 w 4094"/>
                <a:gd name="T45" fmla="*/ 1529 h 3522"/>
                <a:gd name="T46" fmla="*/ 0 w 4094"/>
                <a:gd name="T47" fmla="*/ 1543 h 3522"/>
                <a:gd name="T48" fmla="*/ 4 w 4094"/>
                <a:gd name="T49" fmla="*/ 1557 h 3522"/>
                <a:gd name="T50" fmla="*/ 12 w 4094"/>
                <a:gd name="T51" fmla="*/ 1573 h 3522"/>
                <a:gd name="T52" fmla="*/ 26 w 4094"/>
                <a:gd name="T53" fmla="*/ 1585 h 3522"/>
                <a:gd name="T54" fmla="*/ 750 w 4094"/>
                <a:gd name="T55" fmla="*/ 1921 h 3522"/>
                <a:gd name="T56" fmla="*/ 1091 w 4094"/>
                <a:gd name="T57" fmla="*/ 3216 h 3522"/>
                <a:gd name="T58" fmla="*/ 1097 w 4094"/>
                <a:gd name="T59" fmla="*/ 3234 h 3522"/>
                <a:gd name="T60" fmla="*/ 1109 w 4094"/>
                <a:gd name="T61" fmla="*/ 3248 h 3522"/>
                <a:gd name="T62" fmla="*/ 1131 w 4094"/>
                <a:gd name="T63" fmla="*/ 3262 h 3522"/>
                <a:gd name="T64" fmla="*/ 1149 w 4094"/>
                <a:gd name="T65" fmla="*/ 3264 h 3522"/>
                <a:gd name="T66" fmla="*/ 1159 w 4094"/>
                <a:gd name="T67" fmla="*/ 3264 h 3522"/>
                <a:gd name="T68" fmla="*/ 1191 w 4094"/>
                <a:gd name="T69" fmla="*/ 3248 h 3522"/>
                <a:gd name="T70" fmla="*/ 2581 w 4094"/>
                <a:gd name="T71" fmla="*/ 3502 h 3522"/>
                <a:gd name="T72" fmla="*/ 2593 w 4094"/>
                <a:gd name="T73" fmla="*/ 3512 h 3522"/>
                <a:gd name="T74" fmla="*/ 2601 w 4094"/>
                <a:gd name="T75" fmla="*/ 3516 h 3522"/>
                <a:gd name="T76" fmla="*/ 2625 w 4094"/>
                <a:gd name="T77" fmla="*/ 3522 h 3522"/>
                <a:gd name="T78" fmla="*/ 2641 w 4094"/>
                <a:gd name="T79" fmla="*/ 3518 h 3522"/>
                <a:gd name="T80" fmla="*/ 2657 w 4094"/>
                <a:gd name="T81" fmla="*/ 3510 h 3522"/>
                <a:gd name="T82" fmla="*/ 2669 w 4094"/>
                <a:gd name="T83" fmla="*/ 3500 h 3522"/>
                <a:gd name="T84" fmla="*/ 2679 w 4094"/>
                <a:gd name="T85" fmla="*/ 3484 h 3522"/>
                <a:gd name="T86" fmla="*/ 4092 w 4094"/>
                <a:gd name="T87" fmla="*/ 78 h 3522"/>
                <a:gd name="T88" fmla="*/ 4092 w 4094"/>
                <a:gd name="T89" fmla="*/ 72 h 3522"/>
                <a:gd name="T90" fmla="*/ 4094 w 4094"/>
                <a:gd name="T91" fmla="*/ 66 h 3522"/>
                <a:gd name="T92" fmla="*/ 1243 w 4094"/>
                <a:gd name="T93" fmla="*/ 1783 h 3522"/>
                <a:gd name="T94" fmla="*/ 1265 w 4094"/>
                <a:gd name="T95" fmla="*/ 1701 h 3522"/>
                <a:gd name="T96" fmla="*/ 1183 w 4094"/>
                <a:gd name="T97" fmla="*/ 1679 h 3522"/>
                <a:gd name="T98" fmla="*/ 1403 w 4094"/>
                <a:gd name="T99" fmla="*/ 1549 h 3522"/>
                <a:gd name="T100" fmla="*/ 1383 w 4094"/>
                <a:gd name="T101" fmla="*/ 1631 h 3522"/>
                <a:gd name="T102" fmla="*/ 3632 w 4094"/>
                <a:gd name="T103" fmla="*/ 368 h 3522"/>
                <a:gd name="T104" fmla="*/ 2537 w 4094"/>
                <a:gd name="T105" fmla="*/ 1505 h 3522"/>
                <a:gd name="T106" fmla="*/ 2609 w 4094"/>
                <a:gd name="T107" fmla="*/ 1529 h 3522"/>
                <a:gd name="T108" fmla="*/ 1721 w 4094"/>
                <a:gd name="T109" fmla="*/ 2425 h 3522"/>
                <a:gd name="T110" fmla="*/ 2445 w 4094"/>
                <a:gd name="T111" fmla="*/ 1643 h 3522"/>
                <a:gd name="T112" fmla="*/ 2367 w 4094"/>
                <a:gd name="T113" fmla="*/ 1609 h 3522"/>
                <a:gd name="T114" fmla="*/ 1175 w 4094"/>
                <a:gd name="T115" fmla="*/ 3030 h 3522"/>
                <a:gd name="T116" fmla="*/ 1567 w 4094"/>
                <a:gd name="T117" fmla="*/ 2555 h 3522"/>
                <a:gd name="T118" fmla="*/ 1663 w 4094"/>
                <a:gd name="T119" fmla="*/ 2531 h 3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94" h="3522">
                  <a:moveTo>
                    <a:pt x="4094" y="62"/>
                  </a:moveTo>
                  <a:lnTo>
                    <a:pt x="4094" y="62"/>
                  </a:lnTo>
                  <a:lnTo>
                    <a:pt x="4094" y="60"/>
                  </a:lnTo>
                  <a:lnTo>
                    <a:pt x="4094" y="60"/>
                  </a:lnTo>
                  <a:lnTo>
                    <a:pt x="4094" y="58"/>
                  </a:lnTo>
                  <a:lnTo>
                    <a:pt x="4094" y="58"/>
                  </a:lnTo>
                  <a:lnTo>
                    <a:pt x="4094" y="56"/>
                  </a:lnTo>
                  <a:lnTo>
                    <a:pt x="4094" y="56"/>
                  </a:lnTo>
                  <a:lnTo>
                    <a:pt x="4094" y="56"/>
                  </a:lnTo>
                  <a:lnTo>
                    <a:pt x="4094" y="56"/>
                  </a:lnTo>
                  <a:lnTo>
                    <a:pt x="4094" y="54"/>
                  </a:lnTo>
                  <a:lnTo>
                    <a:pt x="4094" y="54"/>
                  </a:lnTo>
                  <a:lnTo>
                    <a:pt x="4094" y="52"/>
                  </a:lnTo>
                  <a:lnTo>
                    <a:pt x="4094" y="52"/>
                  </a:lnTo>
                  <a:lnTo>
                    <a:pt x="4094" y="50"/>
                  </a:lnTo>
                  <a:lnTo>
                    <a:pt x="4094" y="50"/>
                  </a:lnTo>
                  <a:lnTo>
                    <a:pt x="4092" y="50"/>
                  </a:lnTo>
                  <a:lnTo>
                    <a:pt x="4092" y="50"/>
                  </a:lnTo>
                  <a:lnTo>
                    <a:pt x="4092" y="48"/>
                  </a:lnTo>
                  <a:lnTo>
                    <a:pt x="4092" y="48"/>
                  </a:lnTo>
                  <a:lnTo>
                    <a:pt x="4092" y="46"/>
                  </a:lnTo>
                  <a:lnTo>
                    <a:pt x="4092" y="46"/>
                  </a:lnTo>
                  <a:lnTo>
                    <a:pt x="4092" y="46"/>
                  </a:lnTo>
                  <a:lnTo>
                    <a:pt x="4092" y="46"/>
                  </a:lnTo>
                  <a:lnTo>
                    <a:pt x="4092" y="44"/>
                  </a:lnTo>
                  <a:lnTo>
                    <a:pt x="4092" y="44"/>
                  </a:lnTo>
                  <a:lnTo>
                    <a:pt x="4092" y="42"/>
                  </a:lnTo>
                  <a:lnTo>
                    <a:pt x="4092" y="42"/>
                  </a:lnTo>
                  <a:lnTo>
                    <a:pt x="4090" y="40"/>
                  </a:lnTo>
                  <a:lnTo>
                    <a:pt x="4090" y="40"/>
                  </a:lnTo>
                  <a:lnTo>
                    <a:pt x="4090" y="40"/>
                  </a:lnTo>
                  <a:lnTo>
                    <a:pt x="4090" y="40"/>
                  </a:lnTo>
                  <a:lnTo>
                    <a:pt x="4090" y="40"/>
                  </a:lnTo>
                  <a:lnTo>
                    <a:pt x="4090" y="40"/>
                  </a:lnTo>
                  <a:lnTo>
                    <a:pt x="4090" y="38"/>
                  </a:lnTo>
                  <a:lnTo>
                    <a:pt x="4090" y="38"/>
                  </a:lnTo>
                  <a:lnTo>
                    <a:pt x="4088" y="36"/>
                  </a:lnTo>
                  <a:lnTo>
                    <a:pt x="4088" y="36"/>
                  </a:lnTo>
                  <a:lnTo>
                    <a:pt x="4088" y="34"/>
                  </a:lnTo>
                  <a:lnTo>
                    <a:pt x="4088" y="34"/>
                  </a:lnTo>
                  <a:lnTo>
                    <a:pt x="4088" y="34"/>
                  </a:lnTo>
                  <a:lnTo>
                    <a:pt x="4088" y="34"/>
                  </a:lnTo>
                  <a:lnTo>
                    <a:pt x="4088" y="32"/>
                  </a:lnTo>
                  <a:lnTo>
                    <a:pt x="4088" y="32"/>
                  </a:lnTo>
                  <a:lnTo>
                    <a:pt x="4086" y="32"/>
                  </a:lnTo>
                  <a:lnTo>
                    <a:pt x="4086" y="32"/>
                  </a:lnTo>
                  <a:lnTo>
                    <a:pt x="4086" y="30"/>
                  </a:lnTo>
                  <a:lnTo>
                    <a:pt x="4086" y="30"/>
                  </a:lnTo>
                  <a:lnTo>
                    <a:pt x="4086" y="30"/>
                  </a:lnTo>
                  <a:lnTo>
                    <a:pt x="4086" y="30"/>
                  </a:lnTo>
                  <a:lnTo>
                    <a:pt x="4084" y="28"/>
                  </a:lnTo>
                  <a:lnTo>
                    <a:pt x="4084" y="28"/>
                  </a:lnTo>
                  <a:lnTo>
                    <a:pt x="4084" y="28"/>
                  </a:lnTo>
                  <a:lnTo>
                    <a:pt x="4084" y="28"/>
                  </a:lnTo>
                  <a:lnTo>
                    <a:pt x="4082" y="26"/>
                  </a:lnTo>
                  <a:lnTo>
                    <a:pt x="4082" y="26"/>
                  </a:lnTo>
                  <a:lnTo>
                    <a:pt x="4082" y="24"/>
                  </a:lnTo>
                  <a:lnTo>
                    <a:pt x="4082" y="24"/>
                  </a:lnTo>
                  <a:lnTo>
                    <a:pt x="4082" y="24"/>
                  </a:lnTo>
                  <a:lnTo>
                    <a:pt x="4082" y="24"/>
                  </a:lnTo>
                  <a:lnTo>
                    <a:pt x="4080" y="24"/>
                  </a:lnTo>
                  <a:lnTo>
                    <a:pt x="4080" y="24"/>
                  </a:lnTo>
                  <a:lnTo>
                    <a:pt x="4080" y="22"/>
                  </a:lnTo>
                  <a:lnTo>
                    <a:pt x="4080" y="22"/>
                  </a:lnTo>
                  <a:lnTo>
                    <a:pt x="4078" y="20"/>
                  </a:lnTo>
                  <a:lnTo>
                    <a:pt x="4078" y="20"/>
                  </a:lnTo>
                  <a:lnTo>
                    <a:pt x="4078" y="18"/>
                  </a:lnTo>
                  <a:lnTo>
                    <a:pt x="4078" y="18"/>
                  </a:lnTo>
                  <a:lnTo>
                    <a:pt x="4076" y="18"/>
                  </a:lnTo>
                  <a:lnTo>
                    <a:pt x="4076" y="18"/>
                  </a:lnTo>
                  <a:lnTo>
                    <a:pt x="4074" y="16"/>
                  </a:lnTo>
                  <a:lnTo>
                    <a:pt x="4074" y="16"/>
                  </a:lnTo>
                  <a:lnTo>
                    <a:pt x="4072" y="16"/>
                  </a:lnTo>
                  <a:lnTo>
                    <a:pt x="4072" y="16"/>
                  </a:lnTo>
                  <a:lnTo>
                    <a:pt x="4072" y="14"/>
                  </a:lnTo>
                  <a:lnTo>
                    <a:pt x="4072" y="14"/>
                  </a:lnTo>
                  <a:lnTo>
                    <a:pt x="4070" y="12"/>
                  </a:lnTo>
                  <a:lnTo>
                    <a:pt x="4070" y="12"/>
                  </a:lnTo>
                  <a:lnTo>
                    <a:pt x="4068" y="12"/>
                  </a:lnTo>
                  <a:lnTo>
                    <a:pt x="4068" y="12"/>
                  </a:lnTo>
                  <a:lnTo>
                    <a:pt x="4068" y="10"/>
                  </a:lnTo>
                  <a:lnTo>
                    <a:pt x="4068" y="10"/>
                  </a:lnTo>
                  <a:lnTo>
                    <a:pt x="4066" y="10"/>
                  </a:lnTo>
                  <a:lnTo>
                    <a:pt x="4066" y="10"/>
                  </a:lnTo>
                  <a:lnTo>
                    <a:pt x="4064" y="8"/>
                  </a:lnTo>
                  <a:lnTo>
                    <a:pt x="4064" y="8"/>
                  </a:lnTo>
                  <a:lnTo>
                    <a:pt x="4064" y="8"/>
                  </a:lnTo>
                  <a:lnTo>
                    <a:pt x="4064" y="8"/>
                  </a:lnTo>
                  <a:lnTo>
                    <a:pt x="4060" y="6"/>
                  </a:lnTo>
                  <a:lnTo>
                    <a:pt x="4060" y="6"/>
                  </a:lnTo>
                  <a:lnTo>
                    <a:pt x="4060" y="6"/>
                  </a:lnTo>
                  <a:lnTo>
                    <a:pt x="4060" y="6"/>
                  </a:lnTo>
                  <a:lnTo>
                    <a:pt x="4058" y="6"/>
                  </a:lnTo>
                  <a:lnTo>
                    <a:pt x="4058" y="6"/>
                  </a:lnTo>
                  <a:lnTo>
                    <a:pt x="4056" y="4"/>
                  </a:lnTo>
                  <a:lnTo>
                    <a:pt x="4056" y="4"/>
                  </a:lnTo>
                  <a:lnTo>
                    <a:pt x="4054" y="4"/>
                  </a:lnTo>
                  <a:lnTo>
                    <a:pt x="4054" y="4"/>
                  </a:lnTo>
                  <a:lnTo>
                    <a:pt x="4052" y="4"/>
                  </a:lnTo>
                  <a:lnTo>
                    <a:pt x="4052" y="4"/>
                  </a:lnTo>
                  <a:lnTo>
                    <a:pt x="4052" y="4"/>
                  </a:lnTo>
                  <a:lnTo>
                    <a:pt x="4052" y="4"/>
                  </a:lnTo>
                  <a:lnTo>
                    <a:pt x="4050" y="2"/>
                  </a:lnTo>
                  <a:lnTo>
                    <a:pt x="4050" y="2"/>
                  </a:lnTo>
                  <a:lnTo>
                    <a:pt x="4048" y="2"/>
                  </a:lnTo>
                  <a:lnTo>
                    <a:pt x="4048" y="2"/>
                  </a:lnTo>
                  <a:lnTo>
                    <a:pt x="4048" y="2"/>
                  </a:lnTo>
                  <a:lnTo>
                    <a:pt x="4048" y="2"/>
                  </a:lnTo>
                  <a:lnTo>
                    <a:pt x="4046" y="2"/>
                  </a:lnTo>
                  <a:lnTo>
                    <a:pt x="4046" y="2"/>
                  </a:lnTo>
                  <a:lnTo>
                    <a:pt x="4044" y="2"/>
                  </a:lnTo>
                  <a:lnTo>
                    <a:pt x="4044" y="2"/>
                  </a:lnTo>
                  <a:lnTo>
                    <a:pt x="4042" y="2"/>
                  </a:lnTo>
                  <a:lnTo>
                    <a:pt x="4042" y="2"/>
                  </a:lnTo>
                  <a:lnTo>
                    <a:pt x="4042" y="2"/>
                  </a:lnTo>
                  <a:lnTo>
                    <a:pt x="4042" y="2"/>
                  </a:lnTo>
                  <a:lnTo>
                    <a:pt x="4040" y="0"/>
                  </a:lnTo>
                  <a:lnTo>
                    <a:pt x="4040" y="0"/>
                  </a:lnTo>
                  <a:lnTo>
                    <a:pt x="4038" y="0"/>
                  </a:lnTo>
                  <a:lnTo>
                    <a:pt x="4038" y="0"/>
                  </a:lnTo>
                  <a:lnTo>
                    <a:pt x="4038" y="0"/>
                  </a:lnTo>
                  <a:lnTo>
                    <a:pt x="4038" y="0"/>
                  </a:lnTo>
                  <a:lnTo>
                    <a:pt x="4036" y="0"/>
                  </a:lnTo>
                  <a:lnTo>
                    <a:pt x="4036" y="0"/>
                  </a:lnTo>
                  <a:lnTo>
                    <a:pt x="4034" y="0"/>
                  </a:lnTo>
                  <a:lnTo>
                    <a:pt x="4034" y="0"/>
                  </a:lnTo>
                  <a:lnTo>
                    <a:pt x="4032" y="0"/>
                  </a:lnTo>
                  <a:lnTo>
                    <a:pt x="4032" y="0"/>
                  </a:lnTo>
                  <a:lnTo>
                    <a:pt x="4032" y="0"/>
                  </a:lnTo>
                  <a:lnTo>
                    <a:pt x="4032" y="0"/>
                  </a:lnTo>
                  <a:lnTo>
                    <a:pt x="4030" y="0"/>
                  </a:lnTo>
                  <a:lnTo>
                    <a:pt x="4030" y="0"/>
                  </a:lnTo>
                  <a:lnTo>
                    <a:pt x="4028" y="0"/>
                  </a:lnTo>
                  <a:lnTo>
                    <a:pt x="4028" y="0"/>
                  </a:lnTo>
                  <a:lnTo>
                    <a:pt x="4026" y="0"/>
                  </a:lnTo>
                  <a:lnTo>
                    <a:pt x="4026" y="0"/>
                  </a:lnTo>
                  <a:lnTo>
                    <a:pt x="4026" y="2"/>
                  </a:lnTo>
                  <a:lnTo>
                    <a:pt x="4026" y="2"/>
                  </a:lnTo>
                  <a:lnTo>
                    <a:pt x="4024" y="2"/>
                  </a:lnTo>
                  <a:lnTo>
                    <a:pt x="4024" y="2"/>
                  </a:lnTo>
                  <a:lnTo>
                    <a:pt x="4022" y="2"/>
                  </a:lnTo>
                  <a:lnTo>
                    <a:pt x="4022" y="2"/>
                  </a:lnTo>
                  <a:lnTo>
                    <a:pt x="4022" y="2"/>
                  </a:lnTo>
                  <a:lnTo>
                    <a:pt x="4022" y="2"/>
                  </a:lnTo>
                  <a:lnTo>
                    <a:pt x="4020" y="2"/>
                  </a:lnTo>
                  <a:lnTo>
                    <a:pt x="4020" y="2"/>
                  </a:lnTo>
                  <a:lnTo>
                    <a:pt x="4018" y="2"/>
                  </a:lnTo>
                  <a:lnTo>
                    <a:pt x="4018" y="2"/>
                  </a:lnTo>
                  <a:lnTo>
                    <a:pt x="4016" y="2"/>
                  </a:lnTo>
                  <a:lnTo>
                    <a:pt x="4016" y="2"/>
                  </a:lnTo>
                  <a:lnTo>
                    <a:pt x="4016" y="4"/>
                  </a:lnTo>
                  <a:lnTo>
                    <a:pt x="4016" y="4"/>
                  </a:lnTo>
                  <a:lnTo>
                    <a:pt x="4014" y="4"/>
                  </a:lnTo>
                  <a:lnTo>
                    <a:pt x="4014" y="4"/>
                  </a:lnTo>
                  <a:lnTo>
                    <a:pt x="4012" y="4"/>
                  </a:lnTo>
                  <a:lnTo>
                    <a:pt x="4012" y="4"/>
                  </a:lnTo>
                  <a:lnTo>
                    <a:pt x="4012" y="4"/>
                  </a:lnTo>
                  <a:lnTo>
                    <a:pt x="4012" y="4"/>
                  </a:lnTo>
                  <a:lnTo>
                    <a:pt x="40" y="1481"/>
                  </a:lnTo>
                  <a:lnTo>
                    <a:pt x="40" y="1481"/>
                  </a:lnTo>
                  <a:lnTo>
                    <a:pt x="40" y="1481"/>
                  </a:lnTo>
                  <a:lnTo>
                    <a:pt x="40" y="1481"/>
                  </a:lnTo>
                  <a:lnTo>
                    <a:pt x="40" y="1481"/>
                  </a:lnTo>
                  <a:lnTo>
                    <a:pt x="38" y="1481"/>
                  </a:lnTo>
                  <a:lnTo>
                    <a:pt x="38" y="1481"/>
                  </a:lnTo>
                  <a:lnTo>
                    <a:pt x="34" y="1483"/>
                  </a:lnTo>
                  <a:lnTo>
                    <a:pt x="34" y="1483"/>
                  </a:lnTo>
                  <a:lnTo>
                    <a:pt x="32" y="1483"/>
                  </a:lnTo>
                  <a:lnTo>
                    <a:pt x="32" y="1483"/>
                  </a:lnTo>
                  <a:lnTo>
                    <a:pt x="28" y="1485"/>
                  </a:lnTo>
                  <a:lnTo>
                    <a:pt x="28" y="1485"/>
                  </a:lnTo>
                  <a:lnTo>
                    <a:pt x="26" y="1487"/>
                  </a:lnTo>
                  <a:lnTo>
                    <a:pt x="26" y="1487"/>
                  </a:lnTo>
                  <a:lnTo>
                    <a:pt x="24" y="1489"/>
                  </a:lnTo>
                  <a:lnTo>
                    <a:pt x="24" y="1489"/>
                  </a:lnTo>
                  <a:lnTo>
                    <a:pt x="22" y="1491"/>
                  </a:lnTo>
                  <a:lnTo>
                    <a:pt x="22" y="1491"/>
                  </a:lnTo>
                  <a:lnTo>
                    <a:pt x="20" y="1493"/>
                  </a:lnTo>
                  <a:lnTo>
                    <a:pt x="20" y="1493"/>
                  </a:lnTo>
                  <a:lnTo>
                    <a:pt x="18" y="1495"/>
                  </a:lnTo>
                  <a:lnTo>
                    <a:pt x="18" y="1495"/>
                  </a:lnTo>
                  <a:lnTo>
                    <a:pt x="16" y="1497"/>
                  </a:lnTo>
                  <a:lnTo>
                    <a:pt x="16" y="1497"/>
                  </a:lnTo>
                  <a:lnTo>
                    <a:pt x="14" y="1499"/>
                  </a:lnTo>
                  <a:lnTo>
                    <a:pt x="14" y="1499"/>
                  </a:lnTo>
                  <a:lnTo>
                    <a:pt x="12" y="1501"/>
                  </a:lnTo>
                  <a:lnTo>
                    <a:pt x="12" y="1501"/>
                  </a:lnTo>
                  <a:lnTo>
                    <a:pt x="10" y="1503"/>
                  </a:lnTo>
                  <a:lnTo>
                    <a:pt x="10" y="1503"/>
                  </a:lnTo>
                  <a:lnTo>
                    <a:pt x="8" y="1507"/>
                  </a:lnTo>
                  <a:lnTo>
                    <a:pt x="8" y="1507"/>
                  </a:lnTo>
                  <a:lnTo>
                    <a:pt x="6" y="1511"/>
                  </a:lnTo>
                  <a:lnTo>
                    <a:pt x="6" y="1511"/>
                  </a:lnTo>
                  <a:lnTo>
                    <a:pt x="6" y="1511"/>
                  </a:lnTo>
                  <a:lnTo>
                    <a:pt x="6" y="1511"/>
                  </a:lnTo>
                  <a:lnTo>
                    <a:pt x="6" y="1511"/>
                  </a:lnTo>
                  <a:lnTo>
                    <a:pt x="6" y="1511"/>
                  </a:lnTo>
                  <a:lnTo>
                    <a:pt x="4" y="1517"/>
                  </a:lnTo>
                  <a:lnTo>
                    <a:pt x="4" y="1517"/>
                  </a:lnTo>
                  <a:lnTo>
                    <a:pt x="2" y="1519"/>
                  </a:lnTo>
                  <a:lnTo>
                    <a:pt x="2" y="1519"/>
                  </a:lnTo>
                  <a:lnTo>
                    <a:pt x="2" y="1523"/>
                  </a:lnTo>
                  <a:lnTo>
                    <a:pt x="2" y="1523"/>
                  </a:lnTo>
                  <a:lnTo>
                    <a:pt x="2" y="1525"/>
                  </a:lnTo>
                  <a:lnTo>
                    <a:pt x="2" y="1525"/>
                  </a:lnTo>
                  <a:lnTo>
                    <a:pt x="0" y="1529"/>
                  </a:lnTo>
                  <a:lnTo>
                    <a:pt x="0" y="1529"/>
                  </a:lnTo>
                  <a:lnTo>
                    <a:pt x="0" y="1531"/>
                  </a:lnTo>
                  <a:lnTo>
                    <a:pt x="0" y="1531"/>
                  </a:lnTo>
                  <a:lnTo>
                    <a:pt x="0" y="1535"/>
                  </a:lnTo>
                  <a:lnTo>
                    <a:pt x="0" y="1535"/>
                  </a:lnTo>
                  <a:lnTo>
                    <a:pt x="0" y="1537"/>
                  </a:lnTo>
                  <a:lnTo>
                    <a:pt x="0" y="1537"/>
                  </a:lnTo>
                  <a:lnTo>
                    <a:pt x="0" y="1541"/>
                  </a:lnTo>
                  <a:lnTo>
                    <a:pt x="0" y="1541"/>
                  </a:lnTo>
                  <a:lnTo>
                    <a:pt x="0" y="1543"/>
                  </a:lnTo>
                  <a:lnTo>
                    <a:pt x="0" y="1543"/>
                  </a:lnTo>
                  <a:lnTo>
                    <a:pt x="0" y="1545"/>
                  </a:lnTo>
                  <a:lnTo>
                    <a:pt x="0" y="1545"/>
                  </a:lnTo>
                  <a:lnTo>
                    <a:pt x="2" y="1549"/>
                  </a:lnTo>
                  <a:lnTo>
                    <a:pt x="2" y="1549"/>
                  </a:lnTo>
                  <a:lnTo>
                    <a:pt x="2" y="1551"/>
                  </a:lnTo>
                  <a:lnTo>
                    <a:pt x="2" y="1551"/>
                  </a:lnTo>
                  <a:lnTo>
                    <a:pt x="4" y="1557"/>
                  </a:lnTo>
                  <a:lnTo>
                    <a:pt x="4" y="1557"/>
                  </a:lnTo>
                  <a:lnTo>
                    <a:pt x="4" y="1557"/>
                  </a:lnTo>
                  <a:lnTo>
                    <a:pt x="4" y="1557"/>
                  </a:lnTo>
                  <a:lnTo>
                    <a:pt x="4" y="1557"/>
                  </a:lnTo>
                  <a:lnTo>
                    <a:pt x="4" y="1557"/>
                  </a:lnTo>
                  <a:lnTo>
                    <a:pt x="8" y="1565"/>
                  </a:lnTo>
                  <a:lnTo>
                    <a:pt x="8" y="1565"/>
                  </a:lnTo>
                  <a:lnTo>
                    <a:pt x="8" y="1567"/>
                  </a:lnTo>
                  <a:lnTo>
                    <a:pt x="8" y="1567"/>
                  </a:lnTo>
                  <a:lnTo>
                    <a:pt x="12" y="1573"/>
                  </a:lnTo>
                  <a:lnTo>
                    <a:pt x="12" y="1573"/>
                  </a:lnTo>
                  <a:lnTo>
                    <a:pt x="14" y="1575"/>
                  </a:lnTo>
                  <a:lnTo>
                    <a:pt x="14" y="1575"/>
                  </a:lnTo>
                  <a:lnTo>
                    <a:pt x="18" y="1579"/>
                  </a:lnTo>
                  <a:lnTo>
                    <a:pt x="18" y="1579"/>
                  </a:lnTo>
                  <a:lnTo>
                    <a:pt x="20" y="1581"/>
                  </a:lnTo>
                  <a:lnTo>
                    <a:pt x="20" y="1581"/>
                  </a:lnTo>
                  <a:lnTo>
                    <a:pt x="26" y="1585"/>
                  </a:lnTo>
                  <a:lnTo>
                    <a:pt x="26" y="1585"/>
                  </a:lnTo>
                  <a:lnTo>
                    <a:pt x="28" y="1587"/>
                  </a:lnTo>
                  <a:lnTo>
                    <a:pt x="28" y="1587"/>
                  </a:lnTo>
                  <a:lnTo>
                    <a:pt x="32" y="1591"/>
                  </a:lnTo>
                  <a:lnTo>
                    <a:pt x="32" y="1591"/>
                  </a:lnTo>
                  <a:lnTo>
                    <a:pt x="34" y="1591"/>
                  </a:lnTo>
                  <a:lnTo>
                    <a:pt x="34" y="1591"/>
                  </a:lnTo>
                  <a:lnTo>
                    <a:pt x="34" y="1591"/>
                  </a:lnTo>
                  <a:lnTo>
                    <a:pt x="750" y="1921"/>
                  </a:lnTo>
                  <a:lnTo>
                    <a:pt x="750" y="1921"/>
                  </a:lnTo>
                  <a:lnTo>
                    <a:pt x="770" y="1933"/>
                  </a:lnTo>
                  <a:lnTo>
                    <a:pt x="790" y="1945"/>
                  </a:lnTo>
                  <a:lnTo>
                    <a:pt x="806" y="1961"/>
                  </a:lnTo>
                  <a:lnTo>
                    <a:pt x="822" y="1977"/>
                  </a:lnTo>
                  <a:lnTo>
                    <a:pt x="836" y="1997"/>
                  </a:lnTo>
                  <a:lnTo>
                    <a:pt x="846" y="2017"/>
                  </a:lnTo>
                  <a:lnTo>
                    <a:pt x="854" y="2039"/>
                  </a:lnTo>
                  <a:lnTo>
                    <a:pt x="860" y="2061"/>
                  </a:lnTo>
                  <a:lnTo>
                    <a:pt x="1091" y="3216"/>
                  </a:lnTo>
                  <a:lnTo>
                    <a:pt x="1091" y="3216"/>
                  </a:lnTo>
                  <a:lnTo>
                    <a:pt x="1091" y="3218"/>
                  </a:lnTo>
                  <a:lnTo>
                    <a:pt x="1091" y="3218"/>
                  </a:lnTo>
                  <a:lnTo>
                    <a:pt x="1093" y="3226"/>
                  </a:lnTo>
                  <a:lnTo>
                    <a:pt x="1093" y="3226"/>
                  </a:lnTo>
                  <a:lnTo>
                    <a:pt x="1093" y="3226"/>
                  </a:lnTo>
                  <a:lnTo>
                    <a:pt x="1093" y="3226"/>
                  </a:lnTo>
                  <a:lnTo>
                    <a:pt x="1097" y="3234"/>
                  </a:lnTo>
                  <a:lnTo>
                    <a:pt x="1097" y="3234"/>
                  </a:lnTo>
                  <a:lnTo>
                    <a:pt x="1097" y="3234"/>
                  </a:lnTo>
                  <a:lnTo>
                    <a:pt x="1097" y="3234"/>
                  </a:lnTo>
                  <a:lnTo>
                    <a:pt x="1101" y="3242"/>
                  </a:lnTo>
                  <a:lnTo>
                    <a:pt x="1101" y="3242"/>
                  </a:lnTo>
                  <a:lnTo>
                    <a:pt x="1103" y="3242"/>
                  </a:lnTo>
                  <a:lnTo>
                    <a:pt x="1103" y="3242"/>
                  </a:lnTo>
                  <a:lnTo>
                    <a:pt x="1107" y="3248"/>
                  </a:lnTo>
                  <a:lnTo>
                    <a:pt x="1107" y="3248"/>
                  </a:lnTo>
                  <a:lnTo>
                    <a:pt x="1109" y="3248"/>
                  </a:lnTo>
                  <a:lnTo>
                    <a:pt x="1109" y="3248"/>
                  </a:lnTo>
                  <a:lnTo>
                    <a:pt x="1109" y="3250"/>
                  </a:lnTo>
                  <a:lnTo>
                    <a:pt x="1109" y="3250"/>
                  </a:lnTo>
                  <a:lnTo>
                    <a:pt x="1115" y="3254"/>
                  </a:lnTo>
                  <a:lnTo>
                    <a:pt x="1115" y="3254"/>
                  </a:lnTo>
                  <a:lnTo>
                    <a:pt x="1115" y="3254"/>
                  </a:lnTo>
                  <a:lnTo>
                    <a:pt x="1115" y="3254"/>
                  </a:lnTo>
                  <a:lnTo>
                    <a:pt x="1131" y="3262"/>
                  </a:lnTo>
                  <a:lnTo>
                    <a:pt x="1131" y="3262"/>
                  </a:lnTo>
                  <a:lnTo>
                    <a:pt x="1131" y="3262"/>
                  </a:lnTo>
                  <a:lnTo>
                    <a:pt x="1131" y="3262"/>
                  </a:lnTo>
                  <a:lnTo>
                    <a:pt x="1139" y="3264"/>
                  </a:lnTo>
                  <a:lnTo>
                    <a:pt x="1139" y="3264"/>
                  </a:lnTo>
                  <a:lnTo>
                    <a:pt x="1141" y="3264"/>
                  </a:lnTo>
                  <a:lnTo>
                    <a:pt x="1141" y="3264"/>
                  </a:lnTo>
                  <a:lnTo>
                    <a:pt x="1141" y="3264"/>
                  </a:lnTo>
                  <a:lnTo>
                    <a:pt x="1141" y="3264"/>
                  </a:lnTo>
                  <a:lnTo>
                    <a:pt x="1149" y="3264"/>
                  </a:lnTo>
                  <a:lnTo>
                    <a:pt x="1149" y="3264"/>
                  </a:lnTo>
                  <a:lnTo>
                    <a:pt x="1149" y="3264"/>
                  </a:lnTo>
                  <a:lnTo>
                    <a:pt x="1149" y="3264"/>
                  </a:lnTo>
                  <a:lnTo>
                    <a:pt x="1151" y="3264"/>
                  </a:lnTo>
                  <a:lnTo>
                    <a:pt x="1151" y="3264"/>
                  </a:lnTo>
                  <a:lnTo>
                    <a:pt x="1157" y="3264"/>
                  </a:lnTo>
                  <a:lnTo>
                    <a:pt x="1157" y="3264"/>
                  </a:lnTo>
                  <a:lnTo>
                    <a:pt x="1159" y="3264"/>
                  </a:lnTo>
                  <a:lnTo>
                    <a:pt x="1159" y="3264"/>
                  </a:lnTo>
                  <a:lnTo>
                    <a:pt x="1167" y="3262"/>
                  </a:lnTo>
                  <a:lnTo>
                    <a:pt x="1167" y="3262"/>
                  </a:lnTo>
                  <a:lnTo>
                    <a:pt x="1167" y="3262"/>
                  </a:lnTo>
                  <a:lnTo>
                    <a:pt x="1167" y="3262"/>
                  </a:lnTo>
                  <a:lnTo>
                    <a:pt x="1175" y="3258"/>
                  </a:lnTo>
                  <a:lnTo>
                    <a:pt x="1175" y="3258"/>
                  </a:lnTo>
                  <a:lnTo>
                    <a:pt x="1177" y="3258"/>
                  </a:lnTo>
                  <a:lnTo>
                    <a:pt x="1177" y="3258"/>
                  </a:lnTo>
                  <a:lnTo>
                    <a:pt x="1191" y="3248"/>
                  </a:lnTo>
                  <a:lnTo>
                    <a:pt x="1191" y="3248"/>
                  </a:lnTo>
                  <a:lnTo>
                    <a:pt x="1191" y="3248"/>
                  </a:lnTo>
                  <a:lnTo>
                    <a:pt x="1191" y="3248"/>
                  </a:lnTo>
                  <a:lnTo>
                    <a:pt x="1193" y="3246"/>
                  </a:lnTo>
                  <a:lnTo>
                    <a:pt x="1759" y="2629"/>
                  </a:lnTo>
                  <a:lnTo>
                    <a:pt x="2581" y="3502"/>
                  </a:lnTo>
                  <a:lnTo>
                    <a:pt x="2581" y="3502"/>
                  </a:lnTo>
                  <a:lnTo>
                    <a:pt x="2581" y="3502"/>
                  </a:lnTo>
                  <a:lnTo>
                    <a:pt x="2581" y="3502"/>
                  </a:lnTo>
                  <a:lnTo>
                    <a:pt x="2585" y="3506"/>
                  </a:lnTo>
                  <a:lnTo>
                    <a:pt x="2585" y="3506"/>
                  </a:lnTo>
                  <a:lnTo>
                    <a:pt x="2585" y="3508"/>
                  </a:lnTo>
                  <a:lnTo>
                    <a:pt x="2585" y="3508"/>
                  </a:lnTo>
                  <a:lnTo>
                    <a:pt x="2589" y="3510"/>
                  </a:lnTo>
                  <a:lnTo>
                    <a:pt x="2589" y="3510"/>
                  </a:lnTo>
                  <a:lnTo>
                    <a:pt x="2591" y="3510"/>
                  </a:lnTo>
                  <a:lnTo>
                    <a:pt x="2591" y="3510"/>
                  </a:lnTo>
                  <a:lnTo>
                    <a:pt x="2593" y="3512"/>
                  </a:lnTo>
                  <a:lnTo>
                    <a:pt x="2593" y="3512"/>
                  </a:lnTo>
                  <a:lnTo>
                    <a:pt x="2595" y="3514"/>
                  </a:lnTo>
                  <a:lnTo>
                    <a:pt x="2595" y="3514"/>
                  </a:lnTo>
                  <a:lnTo>
                    <a:pt x="2597" y="3514"/>
                  </a:lnTo>
                  <a:lnTo>
                    <a:pt x="2597" y="3514"/>
                  </a:lnTo>
                  <a:lnTo>
                    <a:pt x="2601" y="3516"/>
                  </a:lnTo>
                  <a:lnTo>
                    <a:pt x="2601" y="3516"/>
                  </a:lnTo>
                  <a:lnTo>
                    <a:pt x="2601" y="3516"/>
                  </a:lnTo>
                  <a:lnTo>
                    <a:pt x="2601" y="3516"/>
                  </a:lnTo>
                  <a:lnTo>
                    <a:pt x="2601" y="3518"/>
                  </a:lnTo>
                  <a:lnTo>
                    <a:pt x="2601" y="3518"/>
                  </a:lnTo>
                  <a:lnTo>
                    <a:pt x="2607" y="3518"/>
                  </a:lnTo>
                  <a:lnTo>
                    <a:pt x="2607" y="3518"/>
                  </a:lnTo>
                  <a:lnTo>
                    <a:pt x="2611" y="3520"/>
                  </a:lnTo>
                  <a:lnTo>
                    <a:pt x="2611" y="3520"/>
                  </a:lnTo>
                  <a:lnTo>
                    <a:pt x="2613" y="3520"/>
                  </a:lnTo>
                  <a:lnTo>
                    <a:pt x="2613" y="3520"/>
                  </a:lnTo>
                  <a:lnTo>
                    <a:pt x="2625" y="3522"/>
                  </a:lnTo>
                  <a:lnTo>
                    <a:pt x="2625" y="3522"/>
                  </a:lnTo>
                  <a:lnTo>
                    <a:pt x="2625" y="3522"/>
                  </a:lnTo>
                  <a:lnTo>
                    <a:pt x="2625" y="3522"/>
                  </a:lnTo>
                  <a:lnTo>
                    <a:pt x="2631" y="3520"/>
                  </a:lnTo>
                  <a:lnTo>
                    <a:pt x="2631" y="3520"/>
                  </a:lnTo>
                  <a:lnTo>
                    <a:pt x="2633" y="3520"/>
                  </a:lnTo>
                  <a:lnTo>
                    <a:pt x="2633" y="3520"/>
                  </a:lnTo>
                  <a:lnTo>
                    <a:pt x="2641" y="3518"/>
                  </a:lnTo>
                  <a:lnTo>
                    <a:pt x="2641" y="3518"/>
                  </a:lnTo>
                  <a:lnTo>
                    <a:pt x="2641" y="3518"/>
                  </a:lnTo>
                  <a:lnTo>
                    <a:pt x="2641" y="3518"/>
                  </a:lnTo>
                  <a:lnTo>
                    <a:pt x="2649" y="3516"/>
                  </a:lnTo>
                  <a:lnTo>
                    <a:pt x="2649" y="3516"/>
                  </a:lnTo>
                  <a:lnTo>
                    <a:pt x="2649" y="3516"/>
                  </a:lnTo>
                  <a:lnTo>
                    <a:pt x="2649" y="3516"/>
                  </a:lnTo>
                  <a:lnTo>
                    <a:pt x="2657" y="3512"/>
                  </a:lnTo>
                  <a:lnTo>
                    <a:pt x="2657" y="3512"/>
                  </a:lnTo>
                  <a:lnTo>
                    <a:pt x="2657" y="3510"/>
                  </a:lnTo>
                  <a:lnTo>
                    <a:pt x="2657" y="3510"/>
                  </a:lnTo>
                  <a:lnTo>
                    <a:pt x="2663" y="3508"/>
                  </a:lnTo>
                  <a:lnTo>
                    <a:pt x="2663" y="3508"/>
                  </a:lnTo>
                  <a:lnTo>
                    <a:pt x="2665" y="3506"/>
                  </a:lnTo>
                  <a:lnTo>
                    <a:pt x="2665" y="3506"/>
                  </a:lnTo>
                  <a:lnTo>
                    <a:pt x="2665" y="3506"/>
                  </a:lnTo>
                  <a:lnTo>
                    <a:pt x="2665" y="3506"/>
                  </a:lnTo>
                  <a:lnTo>
                    <a:pt x="2669" y="3500"/>
                  </a:lnTo>
                  <a:lnTo>
                    <a:pt x="2669" y="3500"/>
                  </a:lnTo>
                  <a:lnTo>
                    <a:pt x="2671" y="3498"/>
                  </a:lnTo>
                  <a:lnTo>
                    <a:pt x="2671" y="3498"/>
                  </a:lnTo>
                  <a:lnTo>
                    <a:pt x="2675" y="3494"/>
                  </a:lnTo>
                  <a:lnTo>
                    <a:pt x="2675" y="3494"/>
                  </a:lnTo>
                  <a:lnTo>
                    <a:pt x="2675" y="3492"/>
                  </a:lnTo>
                  <a:lnTo>
                    <a:pt x="2675" y="3492"/>
                  </a:lnTo>
                  <a:lnTo>
                    <a:pt x="2679" y="3484"/>
                  </a:lnTo>
                  <a:lnTo>
                    <a:pt x="2679" y="3484"/>
                  </a:lnTo>
                  <a:lnTo>
                    <a:pt x="2679" y="3484"/>
                  </a:lnTo>
                  <a:lnTo>
                    <a:pt x="4090" y="84"/>
                  </a:lnTo>
                  <a:lnTo>
                    <a:pt x="4090" y="84"/>
                  </a:lnTo>
                  <a:lnTo>
                    <a:pt x="4090" y="82"/>
                  </a:lnTo>
                  <a:lnTo>
                    <a:pt x="4090" y="82"/>
                  </a:lnTo>
                  <a:lnTo>
                    <a:pt x="4090" y="80"/>
                  </a:lnTo>
                  <a:lnTo>
                    <a:pt x="4090" y="80"/>
                  </a:lnTo>
                  <a:lnTo>
                    <a:pt x="4090" y="80"/>
                  </a:lnTo>
                  <a:lnTo>
                    <a:pt x="4090" y="80"/>
                  </a:lnTo>
                  <a:lnTo>
                    <a:pt x="4092" y="78"/>
                  </a:lnTo>
                  <a:lnTo>
                    <a:pt x="4092" y="78"/>
                  </a:lnTo>
                  <a:lnTo>
                    <a:pt x="4092" y="76"/>
                  </a:lnTo>
                  <a:lnTo>
                    <a:pt x="4092" y="76"/>
                  </a:lnTo>
                  <a:lnTo>
                    <a:pt x="4092" y="76"/>
                  </a:lnTo>
                  <a:lnTo>
                    <a:pt x="4092" y="76"/>
                  </a:lnTo>
                  <a:lnTo>
                    <a:pt x="4092" y="74"/>
                  </a:lnTo>
                  <a:lnTo>
                    <a:pt x="4092" y="74"/>
                  </a:lnTo>
                  <a:lnTo>
                    <a:pt x="4092" y="72"/>
                  </a:lnTo>
                  <a:lnTo>
                    <a:pt x="4092" y="72"/>
                  </a:lnTo>
                  <a:lnTo>
                    <a:pt x="4094" y="70"/>
                  </a:lnTo>
                  <a:lnTo>
                    <a:pt x="4094" y="70"/>
                  </a:lnTo>
                  <a:lnTo>
                    <a:pt x="4094" y="70"/>
                  </a:lnTo>
                  <a:lnTo>
                    <a:pt x="4094" y="70"/>
                  </a:lnTo>
                  <a:lnTo>
                    <a:pt x="4094" y="68"/>
                  </a:lnTo>
                  <a:lnTo>
                    <a:pt x="4094" y="68"/>
                  </a:lnTo>
                  <a:lnTo>
                    <a:pt x="4094" y="66"/>
                  </a:lnTo>
                  <a:lnTo>
                    <a:pt x="4094" y="66"/>
                  </a:lnTo>
                  <a:lnTo>
                    <a:pt x="4094" y="66"/>
                  </a:lnTo>
                  <a:lnTo>
                    <a:pt x="4094" y="66"/>
                  </a:lnTo>
                  <a:lnTo>
                    <a:pt x="4094" y="64"/>
                  </a:lnTo>
                  <a:lnTo>
                    <a:pt x="4094" y="64"/>
                  </a:lnTo>
                  <a:lnTo>
                    <a:pt x="4094" y="62"/>
                  </a:lnTo>
                  <a:lnTo>
                    <a:pt x="4094" y="62"/>
                  </a:lnTo>
                  <a:lnTo>
                    <a:pt x="4094" y="62"/>
                  </a:lnTo>
                  <a:lnTo>
                    <a:pt x="4094" y="62"/>
                  </a:lnTo>
                  <a:close/>
                  <a:moveTo>
                    <a:pt x="950" y="1957"/>
                  </a:moveTo>
                  <a:lnTo>
                    <a:pt x="1243" y="1783"/>
                  </a:lnTo>
                  <a:lnTo>
                    <a:pt x="1243" y="1783"/>
                  </a:lnTo>
                  <a:lnTo>
                    <a:pt x="1253" y="1777"/>
                  </a:lnTo>
                  <a:lnTo>
                    <a:pt x="1261" y="1767"/>
                  </a:lnTo>
                  <a:lnTo>
                    <a:pt x="1267" y="1757"/>
                  </a:lnTo>
                  <a:lnTo>
                    <a:pt x="1271" y="1747"/>
                  </a:lnTo>
                  <a:lnTo>
                    <a:pt x="1273" y="1735"/>
                  </a:lnTo>
                  <a:lnTo>
                    <a:pt x="1273" y="1723"/>
                  </a:lnTo>
                  <a:lnTo>
                    <a:pt x="1271" y="1711"/>
                  </a:lnTo>
                  <a:lnTo>
                    <a:pt x="1265" y="1701"/>
                  </a:lnTo>
                  <a:lnTo>
                    <a:pt x="1265" y="1701"/>
                  </a:lnTo>
                  <a:lnTo>
                    <a:pt x="1257" y="1691"/>
                  </a:lnTo>
                  <a:lnTo>
                    <a:pt x="1249" y="1683"/>
                  </a:lnTo>
                  <a:lnTo>
                    <a:pt x="1239" y="1677"/>
                  </a:lnTo>
                  <a:lnTo>
                    <a:pt x="1229" y="1673"/>
                  </a:lnTo>
                  <a:lnTo>
                    <a:pt x="1217" y="1671"/>
                  </a:lnTo>
                  <a:lnTo>
                    <a:pt x="1205" y="1671"/>
                  </a:lnTo>
                  <a:lnTo>
                    <a:pt x="1193" y="1675"/>
                  </a:lnTo>
                  <a:lnTo>
                    <a:pt x="1183" y="1679"/>
                  </a:lnTo>
                  <a:lnTo>
                    <a:pt x="876" y="1861"/>
                  </a:lnTo>
                  <a:lnTo>
                    <a:pt x="876" y="1861"/>
                  </a:lnTo>
                  <a:lnTo>
                    <a:pt x="860" y="1847"/>
                  </a:lnTo>
                  <a:lnTo>
                    <a:pt x="840" y="1835"/>
                  </a:lnTo>
                  <a:lnTo>
                    <a:pt x="820" y="1823"/>
                  </a:lnTo>
                  <a:lnTo>
                    <a:pt x="800" y="1813"/>
                  </a:lnTo>
                  <a:lnTo>
                    <a:pt x="216" y="1543"/>
                  </a:lnTo>
                  <a:lnTo>
                    <a:pt x="3428" y="350"/>
                  </a:lnTo>
                  <a:lnTo>
                    <a:pt x="1403" y="1549"/>
                  </a:lnTo>
                  <a:lnTo>
                    <a:pt x="1403" y="1549"/>
                  </a:lnTo>
                  <a:lnTo>
                    <a:pt x="1395" y="1557"/>
                  </a:lnTo>
                  <a:lnTo>
                    <a:pt x="1387" y="1565"/>
                  </a:lnTo>
                  <a:lnTo>
                    <a:pt x="1381" y="1575"/>
                  </a:lnTo>
                  <a:lnTo>
                    <a:pt x="1377" y="1585"/>
                  </a:lnTo>
                  <a:lnTo>
                    <a:pt x="1375" y="1597"/>
                  </a:lnTo>
                  <a:lnTo>
                    <a:pt x="1375" y="1609"/>
                  </a:lnTo>
                  <a:lnTo>
                    <a:pt x="1377" y="1621"/>
                  </a:lnTo>
                  <a:lnTo>
                    <a:pt x="1383" y="1631"/>
                  </a:lnTo>
                  <a:lnTo>
                    <a:pt x="1383" y="1631"/>
                  </a:lnTo>
                  <a:lnTo>
                    <a:pt x="1393" y="1643"/>
                  </a:lnTo>
                  <a:lnTo>
                    <a:pt x="1405" y="1653"/>
                  </a:lnTo>
                  <a:lnTo>
                    <a:pt x="1419" y="1659"/>
                  </a:lnTo>
                  <a:lnTo>
                    <a:pt x="1435" y="1661"/>
                  </a:lnTo>
                  <a:lnTo>
                    <a:pt x="1435" y="1661"/>
                  </a:lnTo>
                  <a:lnTo>
                    <a:pt x="1451" y="1659"/>
                  </a:lnTo>
                  <a:lnTo>
                    <a:pt x="1465" y="1653"/>
                  </a:lnTo>
                  <a:lnTo>
                    <a:pt x="3632" y="368"/>
                  </a:lnTo>
                  <a:lnTo>
                    <a:pt x="2545" y="1429"/>
                  </a:lnTo>
                  <a:lnTo>
                    <a:pt x="2545" y="1429"/>
                  </a:lnTo>
                  <a:lnTo>
                    <a:pt x="2537" y="1439"/>
                  </a:lnTo>
                  <a:lnTo>
                    <a:pt x="2531" y="1449"/>
                  </a:lnTo>
                  <a:lnTo>
                    <a:pt x="2529" y="1461"/>
                  </a:lnTo>
                  <a:lnTo>
                    <a:pt x="2527" y="1471"/>
                  </a:lnTo>
                  <a:lnTo>
                    <a:pt x="2527" y="1483"/>
                  </a:lnTo>
                  <a:lnTo>
                    <a:pt x="2531" y="1495"/>
                  </a:lnTo>
                  <a:lnTo>
                    <a:pt x="2537" y="1505"/>
                  </a:lnTo>
                  <a:lnTo>
                    <a:pt x="2543" y="1515"/>
                  </a:lnTo>
                  <a:lnTo>
                    <a:pt x="2543" y="1515"/>
                  </a:lnTo>
                  <a:lnTo>
                    <a:pt x="2553" y="1523"/>
                  </a:lnTo>
                  <a:lnTo>
                    <a:pt x="2565" y="1527"/>
                  </a:lnTo>
                  <a:lnTo>
                    <a:pt x="2575" y="1531"/>
                  </a:lnTo>
                  <a:lnTo>
                    <a:pt x="2587" y="1533"/>
                  </a:lnTo>
                  <a:lnTo>
                    <a:pt x="2587" y="1533"/>
                  </a:lnTo>
                  <a:lnTo>
                    <a:pt x="2599" y="1531"/>
                  </a:lnTo>
                  <a:lnTo>
                    <a:pt x="2609" y="1529"/>
                  </a:lnTo>
                  <a:lnTo>
                    <a:pt x="2619" y="1523"/>
                  </a:lnTo>
                  <a:lnTo>
                    <a:pt x="2629" y="1515"/>
                  </a:lnTo>
                  <a:lnTo>
                    <a:pt x="3866" y="308"/>
                  </a:lnTo>
                  <a:lnTo>
                    <a:pt x="2605" y="3352"/>
                  </a:lnTo>
                  <a:lnTo>
                    <a:pt x="1763" y="2459"/>
                  </a:lnTo>
                  <a:lnTo>
                    <a:pt x="1763" y="2459"/>
                  </a:lnTo>
                  <a:lnTo>
                    <a:pt x="1751" y="2445"/>
                  </a:lnTo>
                  <a:lnTo>
                    <a:pt x="1737" y="2435"/>
                  </a:lnTo>
                  <a:lnTo>
                    <a:pt x="1721" y="2425"/>
                  </a:lnTo>
                  <a:lnTo>
                    <a:pt x="1705" y="2417"/>
                  </a:lnTo>
                  <a:lnTo>
                    <a:pt x="2431" y="1707"/>
                  </a:lnTo>
                  <a:lnTo>
                    <a:pt x="2431" y="1707"/>
                  </a:lnTo>
                  <a:lnTo>
                    <a:pt x="2439" y="1699"/>
                  </a:lnTo>
                  <a:lnTo>
                    <a:pt x="2445" y="1689"/>
                  </a:lnTo>
                  <a:lnTo>
                    <a:pt x="2449" y="1677"/>
                  </a:lnTo>
                  <a:lnTo>
                    <a:pt x="2449" y="1665"/>
                  </a:lnTo>
                  <a:lnTo>
                    <a:pt x="2449" y="1655"/>
                  </a:lnTo>
                  <a:lnTo>
                    <a:pt x="2445" y="1643"/>
                  </a:lnTo>
                  <a:lnTo>
                    <a:pt x="2441" y="1633"/>
                  </a:lnTo>
                  <a:lnTo>
                    <a:pt x="2433" y="1623"/>
                  </a:lnTo>
                  <a:lnTo>
                    <a:pt x="2433" y="1623"/>
                  </a:lnTo>
                  <a:lnTo>
                    <a:pt x="2423" y="1615"/>
                  </a:lnTo>
                  <a:lnTo>
                    <a:pt x="2413" y="1609"/>
                  </a:lnTo>
                  <a:lnTo>
                    <a:pt x="2401" y="1605"/>
                  </a:lnTo>
                  <a:lnTo>
                    <a:pt x="2391" y="1605"/>
                  </a:lnTo>
                  <a:lnTo>
                    <a:pt x="2379" y="1605"/>
                  </a:lnTo>
                  <a:lnTo>
                    <a:pt x="2367" y="1609"/>
                  </a:lnTo>
                  <a:lnTo>
                    <a:pt x="2357" y="1615"/>
                  </a:lnTo>
                  <a:lnTo>
                    <a:pt x="2347" y="1621"/>
                  </a:lnTo>
                  <a:lnTo>
                    <a:pt x="1493" y="2455"/>
                  </a:lnTo>
                  <a:lnTo>
                    <a:pt x="1493" y="2455"/>
                  </a:lnTo>
                  <a:lnTo>
                    <a:pt x="1487" y="2461"/>
                  </a:lnTo>
                  <a:lnTo>
                    <a:pt x="1487" y="2461"/>
                  </a:lnTo>
                  <a:lnTo>
                    <a:pt x="1473" y="2479"/>
                  </a:lnTo>
                  <a:lnTo>
                    <a:pt x="1461" y="2499"/>
                  </a:lnTo>
                  <a:lnTo>
                    <a:pt x="1175" y="3030"/>
                  </a:lnTo>
                  <a:lnTo>
                    <a:pt x="978" y="2037"/>
                  </a:lnTo>
                  <a:lnTo>
                    <a:pt x="978" y="2037"/>
                  </a:lnTo>
                  <a:lnTo>
                    <a:pt x="974" y="2017"/>
                  </a:lnTo>
                  <a:lnTo>
                    <a:pt x="968" y="1997"/>
                  </a:lnTo>
                  <a:lnTo>
                    <a:pt x="960" y="1977"/>
                  </a:lnTo>
                  <a:lnTo>
                    <a:pt x="950" y="1957"/>
                  </a:lnTo>
                  <a:lnTo>
                    <a:pt x="950" y="1957"/>
                  </a:lnTo>
                  <a:close/>
                  <a:moveTo>
                    <a:pt x="1429" y="2810"/>
                  </a:moveTo>
                  <a:lnTo>
                    <a:pt x="1567" y="2555"/>
                  </a:lnTo>
                  <a:lnTo>
                    <a:pt x="1567" y="2555"/>
                  </a:lnTo>
                  <a:lnTo>
                    <a:pt x="1577" y="2543"/>
                  </a:lnTo>
                  <a:lnTo>
                    <a:pt x="1587" y="2531"/>
                  </a:lnTo>
                  <a:lnTo>
                    <a:pt x="1603" y="2525"/>
                  </a:lnTo>
                  <a:lnTo>
                    <a:pt x="1617" y="2521"/>
                  </a:lnTo>
                  <a:lnTo>
                    <a:pt x="1617" y="2521"/>
                  </a:lnTo>
                  <a:lnTo>
                    <a:pt x="1635" y="2519"/>
                  </a:lnTo>
                  <a:lnTo>
                    <a:pt x="1649" y="2523"/>
                  </a:lnTo>
                  <a:lnTo>
                    <a:pt x="1663" y="2531"/>
                  </a:lnTo>
                  <a:lnTo>
                    <a:pt x="1677" y="2541"/>
                  </a:lnTo>
                  <a:lnTo>
                    <a:pt x="1677" y="2541"/>
                  </a:lnTo>
                  <a:lnTo>
                    <a:pt x="1429" y="2810"/>
                  </a:lnTo>
                  <a:lnTo>
                    <a:pt x="1429" y="2810"/>
                  </a:lnTo>
                  <a:close/>
                </a:path>
              </a:pathLst>
            </a:custGeom>
            <a:blipFill>
              <a:blip r:embed="rId2"/>
              <a:tile tx="0" ty="0" sx="100000" sy="100000" flip="none" algn="tl"/>
            </a:bli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95" name="Group 94"/>
            <p:cNvGrpSpPr/>
            <p:nvPr/>
          </p:nvGrpSpPr>
          <p:grpSpPr>
            <a:xfrm>
              <a:off x="2288104" y="2328446"/>
              <a:ext cx="5269123" cy="1420950"/>
              <a:chOff x="4290408" y="2200990"/>
              <a:chExt cx="5269123" cy="1420950"/>
            </a:xfrm>
          </p:grpSpPr>
          <p:sp>
            <p:nvSpPr>
              <p:cNvPr id="97" name="Rectangle 96">
                <a:extLst>
                  <a:ext uri="{FF2B5EF4-FFF2-40B4-BE49-F238E27FC236}">
                    <a16:creationId xmlns:a16="http://schemas.microsoft.com/office/drawing/2014/main" id="{2775AB82-19B5-4C54-840A-7ED9C6C3DE84}"/>
                  </a:ext>
                </a:extLst>
              </p:cNvPr>
              <p:cNvSpPr/>
              <p:nvPr/>
            </p:nvSpPr>
            <p:spPr>
              <a:xfrm>
                <a:off x="4290408" y="2200990"/>
                <a:ext cx="5054199" cy="769441"/>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4400" b="0" i="0" u="none" strike="noStrike" kern="1200" cap="none" spc="0" normalizeH="0" baseline="0" noProof="0" dirty="0">
                  <a:ln>
                    <a:noFill/>
                  </a:ln>
                  <a:blipFill dpi="0" rotWithShape="1">
                    <a:blip r:embed="rId2"/>
                    <a:srcRect/>
                    <a:tile tx="0" ty="0" sx="100000" sy="100000" flip="none" algn="tl"/>
                  </a:blipFill>
                  <a:effectLst/>
                  <a:uLnTx/>
                  <a:uFillTx/>
                  <a:latin typeface="Lato Black"/>
                  <a:ea typeface="+mn-ea"/>
                  <a:cs typeface="+mn-cs"/>
                </a:endParaRPr>
              </a:p>
            </p:txBody>
          </p:sp>
          <p:sp>
            <p:nvSpPr>
              <p:cNvPr id="98" name="Rectangle 97">
                <a:extLst>
                  <a:ext uri="{FF2B5EF4-FFF2-40B4-BE49-F238E27FC236}">
                    <a16:creationId xmlns:a16="http://schemas.microsoft.com/office/drawing/2014/main" id="{DF98AB9E-1742-4E0D-A87F-E2D0F0FA0821}"/>
                  </a:ext>
                </a:extLst>
              </p:cNvPr>
              <p:cNvSpPr/>
              <p:nvPr/>
            </p:nvSpPr>
            <p:spPr>
              <a:xfrm>
                <a:off x="4371369" y="3286784"/>
                <a:ext cx="5188162" cy="335156"/>
              </a:xfrm>
              <a:prstGeom prst="rect">
                <a:avLst/>
              </a:prstGeom>
            </p:spPr>
            <p:txBody>
              <a:bodyPr wrap="square" anchor="ctr">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IN" sz="1200" b="0" i="1" u="none" strike="noStrike" kern="1200" cap="none" spc="100" normalizeH="0" baseline="0" noProof="0" dirty="0">
                  <a:ln>
                    <a:noFill/>
                  </a:ln>
                  <a:solidFill>
                    <a:srgbClr val="4B4B4A">
                      <a:lumMod val="60000"/>
                      <a:lumOff val="40000"/>
                    </a:srgbClr>
                  </a:solidFill>
                  <a:effectLst/>
                  <a:uLnTx/>
                  <a:uFillTx/>
                  <a:latin typeface="Lato"/>
                  <a:ea typeface="+mn-ea"/>
                  <a:cs typeface="+mn-cs"/>
                </a:endParaRPr>
              </a:p>
            </p:txBody>
          </p:sp>
        </p:grpSp>
        <p:sp>
          <p:nvSpPr>
            <p:cNvPr id="96" name="Arc 95"/>
            <p:cNvSpPr/>
            <p:nvPr/>
          </p:nvSpPr>
          <p:spPr>
            <a:xfrm rot="7799126">
              <a:off x="6866601" y="2168072"/>
              <a:ext cx="1988457" cy="1988457"/>
            </a:xfrm>
            <a:prstGeom prst="arc">
              <a:avLst>
                <a:gd name="adj1" fmla="val 16200000"/>
                <a:gd name="adj2" fmla="val 20359345"/>
              </a:avLst>
            </a:prstGeom>
            <a:ln w="44450" cap="rnd">
              <a:solidFill>
                <a:schemeClr val="accent4"/>
              </a:solidFill>
              <a:prstDash val="dashDot"/>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sp>
        <p:nvSpPr>
          <p:cNvPr id="110" name="Rectangle 109"/>
          <p:cNvSpPr/>
          <p:nvPr/>
        </p:nvSpPr>
        <p:spPr>
          <a:xfrm>
            <a:off x="321703" y="6533962"/>
            <a:ext cx="3486730" cy="1651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grpSp>
        <p:nvGrpSpPr>
          <p:cNvPr id="136" name="Group 135"/>
          <p:cNvGrpSpPr/>
          <p:nvPr/>
        </p:nvGrpSpPr>
        <p:grpSpPr>
          <a:xfrm>
            <a:off x="4558462" y="4380307"/>
            <a:ext cx="316760" cy="318510"/>
            <a:chOff x="10758091" y="418095"/>
            <a:chExt cx="535600" cy="538559"/>
          </a:xfrm>
        </p:grpSpPr>
        <p:sp>
          <p:nvSpPr>
            <p:cNvPr id="137" name="Freeform 537"/>
            <p:cNvSpPr>
              <a:spLocks noEditPoints="1"/>
            </p:cNvSpPr>
            <p:nvPr/>
          </p:nvSpPr>
          <p:spPr bwMode="auto">
            <a:xfrm>
              <a:off x="11210836" y="418095"/>
              <a:ext cx="82855" cy="82855"/>
            </a:xfrm>
            <a:custGeom>
              <a:avLst/>
              <a:gdLst>
                <a:gd name="T0" fmla="*/ 48 w 56"/>
                <a:gd name="T1" fmla="*/ 8 h 56"/>
                <a:gd name="T2" fmla="*/ 48 w 56"/>
                <a:gd name="T3" fmla="*/ 8 h 56"/>
                <a:gd name="T4" fmla="*/ 40 w 56"/>
                <a:gd name="T5" fmla="*/ 2 h 56"/>
                <a:gd name="T6" fmla="*/ 28 w 56"/>
                <a:gd name="T7" fmla="*/ 0 h 56"/>
                <a:gd name="T8" fmla="*/ 28 w 56"/>
                <a:gd name="T9" fmla="*/ 0 h 56"/>
                <a:gd name="T10" fmla="*/ 28 w 56"/>
                <a:gd name="T11" fmla="*/ 0 h 56"/>
                <a:gd name="T12" fmla="*/ 18 w 56"/>
                <a:gd name="T13" fmla="*/ 2 h 56"/>
                <a:gd name="T14" fmla="*/ 8 w 56"/>
                <a:gd name="T15" fmla="*/ 8 h 56"/>
                <a:gd name="T16" fmla="*/ 2 w 56"/>
                <a:gd name="T17" fmla="*/ 18 h 56"/>
                <a:gd name="T18" fmla="*/ 0 w 56"/>
                <a:gd name="T19" fmla="*/ 28 h 56"/>
                <a:gd name="T20" fmla="*/ 0 w 56"/>
                <a:gd name="T21" fmla="*/ 28 h 56"/>
                <a:gd name="T22" fmla="*/ 2 w 56"/>
                <a:gd name="T23" fmla="*/ 38 h 56"/>
                <a:gd name="T24" fmla="*/ 8 w 56"/>
                <a:gd name="T25" fmla="*/ 48 h 56"/>
                <a:gd name="T26" fmla="*/ 8 w 56"/>
                <a:gd name="T27" fmla="*/ 48 h 56"/>
                <a:gd name="T28" fmla="*/ 18 w 56"/>
                <a:gd name="T29" fmla="*/ 54 h 56"/>
                <a:gd name="T30" fmla="*/ 28 w 56"/>
                <a:gd name="T31" fmla="*/ 56 h 56"/>
                <a:gd name="T32" fmla="*/ 28 w 56"/>
                <a:gd name="T33" fmla="*/ 56 h 56"/>
                <a:gd name="T34" fmla="*/ 28 w 56"/>
                <a:gd name="T35" fmla="*/ 56 h 56"/>
                <a:gd name="T36" fmla="*/ 40 w 56"/>
                <a:gd name="T37" fmla="*/ 54 h 56"/>
                <a:gd name="T38" fmla="*/ 48 w 56"/>
                <a:gd name="T39" fmla="*/ 48 h 56"/>
                <a:gd name="T40" fmla="*/ 54 w 56"/>
                <a:gd name="T41" fmla="*/ 40 h 56"/>
                <a:gd name="T42" fmla="*/ 56 w 56"/>
                <a:gd name="T43" fmla="*/ 28 h 56"/>
                <a:gd name="T44" fmla="*/ 56 w 56"/>
                <a:gd name="T45" fmla="*/ 28 h 56"/>
                <a:gd name="T46" fmla="*/ 54 w 56"/>
                <a:gd name="T47" fmla="*/ 18 h 56"/>
                <a:gd name="T48" fmla="*/ 48 w 56"/>
                <a:gd name="T49" fmla="*/ 8 h 56"/>
                <a:gd name="T50" fmla="*/ 48 w 56"/>
                <a:gd name="T51" fmla="*/ 8 h 56"/>
                <a:gd name="T52" fmla="*/ 28 w 56"/>
                <a:gd name="T53" fmla="*/ 46 h 56"/>
                <a:gd name="T54" fmla="*/ 28 w 56"/>
                <a:gd name="T55" fmla="*/ 46 h 56"/>
                <a:gd name="T56" fmla="*/ 28 w 56"/>
                <a:gd name="T57" fmla="*/ 46 h 56"/>
                <a:gd name="T58" fmla="*/ 22 w 56"/>
                <a:gd name="T59" fmla="*/ 44 h 56"/>
                <a:gd name="T60" fmla="*/ 16 w 56"/>
                <a:gd name="T61" fmla="*/ 40 h 56"/>
                <a:gd name="T62" fmla="*/ 16 w 56"/>
                <a:gd name="T63" fmla="*/ 40 h 56"/>
                <a:gd name="T64" fmla="*/ 12 w 56"/>
                <a:gd name="T65" fmla="*/ 36 h 56"/>
                <a:gd name="T66" fmla="*/ 10 w 56"/>
                <a:gd name="T67" fmla="*/ 28 h 56"/>
                <a:gd name="T68" fmla="*/ 10 w 56"/>
                <a:gd name="T69" fmla="*/ 28 h 56"/>
                <a:gd name="T70" fmla="*/ 12 w 56"/>
                <a:gd name="T71" fmla="*/ 22 h 56"/>
                <a:gd name="T72" fmla="*/ 16 w 56"/>
                <a:gd name="T73" fmla="*/ 16 h 56"/>
                <a:gd name="T74" fmla="*/ 22 w 56"/>
                <a:gd name="T75" fmla="*/ 12 h 56"/>
                <a:gd name="T76" fmla="*/ 28 w 56"/>
                <a:gd name="T77" fmla="*/ 10 h 56"/>
                <a:gd name="T78" fmla="*/ 28 w 56"/>
                <a:gd name="T79" fmla="*/ 10 h 56"/>
                <a:gd name="T80" fmla="*/ 28 w 56"/>
                <a:gd name="T81" fmla="*/ 10 h 56"/>
                <a:gd name="T82" fmla="*/ 36 w 56"/>
                <a:gd name="T83" fmla="*/ 12 h 56"/>
                <a:gd name="T84" fmla="*/ 40 w 56"/>
                <a:gd name="T85" fmla="*/ 16 h 56"/>
                <a:gd name="T86" fmla="*/ 40 w 56"/>
                <a:gd name="T87" fmla="*/ 16 h 56"/>
                <a:gd name="T88" fmla="*/ 44 w 56"/>
                <a:gd name="T89" fmla="*/ 22 h 56"/>
                <a:gd name="T90" fmla="*/ 46 w 56"/>
                <a:gd name="T91" fmla="*/ 28 h 56"/>
                <a:gd name="T92" fmla="*/ 46 w 56"/>
                <a:gd name="T93" fmla="*/ 28 h 56"/>
                <a:gd name="T94" fmla="*/ 44 w 56"/>
                <a:gd name="T95" fmla="*/ 36 h 56"/>
                <a:gd name="T96" fmla="*/ 40 w 56"/>
                <a:gd name="T97" fmla="*/ 42 h 56"/>
                <a:gd name="T98" fmla="*/ 36 w 56"/>
                <a:gd name="T99" fmla="*/ 44 h 56"/>
                <a:gd name="T100" fmla="*/ 28 w 56"/>
                <a:gd name="T101" fmla="*/ 46 h 56"/>
                <a:gd name="T102" fmla="*/ 28 w 56"/>
                <a:gd name="T103"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6" h="56">
                  <a:moveTo>
                    <a:pt x="48" y="8"/>
                  </a:moveTo>
                  <a:lnTo>
                    <a:pt x="48" y="8"/>
                  </a:lnTo>
                  <a:lnTo>
                    <a:pt x="40" y="2"/>
                  </a:lnTo>
                  <a:lnTo>
                    <a:pt x="28" y="0"/>
                  </a:lnTo>
                  <a:lnTo>
                    <a:pt x="28" y="0"/>
                  </a:lnTo>
                  <a:lnTo>
                    <a:pt x="28" y="0"/>
                  </a:lnTo>
                  <a:lnTo>
                    <a:pt x="18" y="2"/>
                  </a:lnTo>
                  <a:lnTo>
                    <a:pt x="8" y="8"/>
                  </a:lnTo>
                  <a:lnTo>
                    <a:pt x="2" y="18"/>
                  </a:lnTo>
                  <a:lnTo>
                    <a:pt x="0" y="28"/>
                  </a:lnTo>
                  <a:lnTo>
                    <a:pt x="0" y="28"/>
                  </a:lnTo>
                  <a:lnTo>
                    <a:pt x="2" y="38"/>
                  </a:lnTo>
                  <a:lnTo>
                    <a:pt x="8" y="48"/>
                  </a:lnTo>
                  <a:lnTo>
                    <a:pt x="8" y="48"/>
                  </a:lnTo>
                  <a:lnTo>
                    <a:pt x="18" y="54"/>
                  </a:lnTo>
                  <a:lnTo>
                    <a:pt x="28" y="56"/>
                  </a:lnTo>
                  <a:lnTo>
                    <a:pt x="28" y="56"/>
                  </a:lnTo>
                  <a:lnTo>
                    <a:pt x="28" y="56"/>
                  </a:lnTo>
                  <a:lnTo>
                    <a:pt x="40" y="54"/>
                  </a:lnTo>
                  <a:lnTo>
                    <a:pt x="48" y="48"/>
                  </a:lnTo>
                  <a:lnTo>
                    <a:pt x="54" y="40"/>
                  </a:lnTo>
                  <a:lnTo>
                    <a:pt x="56" y="28"/>
                  </a:lnTo>
                  <a:lnTo>
                    <a:pt x="56" y="28"/>
                  </a:lnTo>
                  <a:lnTo>
                    <a:pt x="54" y="18"/>
                  </a:lnTo>
                  <a:lnTo>
                    <a:pt x="48" y="8"/>
                  </a:lnTo>
                  <a:lnTo>
                    <a:pt x="48" y="8"/>
                  </a:lnTo>
                  <a:close/>
                  <a:moveTo>
                    <a:pt x="28" y="46"/>
                  </a:moveTo>
                  <a:lnTo>
                    <a:pt x="28" y="46"/>
                  </a:lnTo>
                  <a:lnTo>
                    <a:pt x="28" y="46"/>
                  </a:lnTo>
                  <a:lnTo>
                    <a:pt x="22" y="44"/>
                  </a:lnTo>
                  <a:lnTo>
                    <a:pt x="16" y="40"/>
                  </a:lnTo>
                  <a:lnTo>
                    <a:pt x="16" y="40"/>
                  </a:lnTo>
                  <a:lnTo>
                    <a:pt x="12" y="36"/>
                  </a:lnTo>
                  <a:lnTo>
                    <a:pt x="10" y="28"/>
                  </a:lnTo>
                  <a:lnTo>
                    <a:pt x="10" y="28"/>
                  </a:lnTo>
                  <a:lnTo>
                    <a:pt x="12" y="22"/>
                  </a:lnTo>
                  <a:lnTo>
                    <a:pt x="16" y="16"/>
                  </a:lnTo>
                  <a:lnTo>
                    <a:pt x="22" y="12"/>
                  </a:lnTo>
                  <a:lnTo>
                    <a:pt x="28" y="10"/>
                  </a:lnTo>
                  <a:lnTo>
                    <a:pt x="28" y="10"/>
                  </a:lnTo>
                  <a:lnTo>
                    <a:pt x="28" y="10"/>
                  </a:lnTo>
                  <a:lnTo>
                    <a:pt x="36" y="12"/>
                  </a:lnTo>
                  <a:lnTo>
                    <a:pt x="40" y="16"/>
                  </a:lnTo>
                  <a:lnTo>
                    <a:pt x="40" y="16"/>
                  </a:lnTo>
                  <a:lnTo>
                    <a:pt x="44" y="22"/>
                  </a:lnTo>
                  <a:lnTo>
                    <a:pt x="46" y="28"/>
                  </a:lnTo>
                  <a:lnTo>
                    <a:pt x="46" y="28"/>
                  </a:lnTo>
                  <a:lnTo>
                    <a:pt x="44" y="36"/>
                  </a:lnTo>
                  <a:lnTo>
                    <a:pt x="40" y="42"/>
                  </a:lnTo>
                  <a:lnTo>
                    <a:pt x="36" y="44"/>
                  </a:lnTo>
                  <a:lnTo>
                    <a:pt x="28" y="46"/>
                  </a:lnTo>
                  <a:lnTo>
                    <a:pt x="28"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38" name="Freeform 538"/>
            <p:cNvSpPr>
              <a:spLocks noEditPoints="1"/>
            </p:cNvSpPr>
            <p:nvPr/>
          </p:nvSpPr>
          <p:spPr bwMode="auto">
            <a:xfrm>
              <a:off x="10758091" y="645947"/>
              <a:ext cx="82855" cy="82855"/>
            </a:xfrm>
            <a:custGeom>
              <a:avLst/>
              <a:gdLst>
                <a:gd name="T0" fmla="*/ 28 w 56"/>
                <a:gd name="T1" fmla="*/ 0 h 56"/>
                <a:gd name="T2" fmla="*/ 28 w 56"/>
                <a:gd name="T3" fmla="*/ 0 h 56"/>
                <a:gd name="T4" fmla="*/ 28 w 56"/>
                <a:gd name="T5" fmla="*/ 0 h 56"/>
                <a:gd name="T6" fmla="*/ 16 w 56"/>
                <a:gd name="T7" fmla="*/ 2 h 56"/>
                <a:gd name="T8" fmla="*/ 8 w 56"/>
                <a:gd name="T9" fmla="*/ 8 h 56"/>
                <a:gd name="T10" fmla="*/ 2 w 56"/>
                <a:gd name="T11" fmla="*/ 16 h 56"/>
                <a:gd name="T12" fmla="*/ 0 w 56"/>
                <a:gd name="T13" fmla="*/ 28 h 56"/>
                <a:gd name="T14" fmla="*/ 0 w 56"/>
                <a:gd name="T15" fmla="*/ 28 h 56"/>
                <a:gd name="T16" fmla="*/ 2 w 56"/>
                <a:gd name="T17" fmla="*/ 38 h 56"/>
                <a:gd name="T18" fmla="*/ 8 w 56"/>
                <a:gd name="T19" fmla="*/ 48 h 56"/>
                <a:gd name="T20" fmla="*/ 16 w 56"/>
                <a:gd name="T21" fmla="*/ 54 h 56"/>
                <a:gd name="T22" fmla="*/ 28 w 56"/>
                <a:gd name="T23" fmla="*/ 56 h 56"/>
                <a:gd name="T24" fmla="*/ 28 w 56"/>
                <a:gd name="T25" fmla="*/ 56 h 56"/>
                <a:gd name="T26" fmla="*/ 28 w 56"/>
                <a:gd name="T27" fmla="*/ 56 h 56"/>
                <a:gd name="T28" fmla="*/ 38 w 56"/>
                <a:gd name="T29" fmla="*/ 54 h 56"/>
                <a:gd name="T30" fmla="*/ 48 w 56"/>
                <a:gd name="T31" fmla="*/ 48 h 56"/>
                <a:gd name="T32" fmla="*/ 54 w 56"/>
                <a:gd name="T33" fmla="*/ 38 h 56"/>
                <a:gd name="T34" fmla="*/ 56 w 56"/>
                <a:gd name="T35" fmla="*/ 28 h 56"/>
                <a:gd name="T36" fmla="*/ 56 w 56"/>
                <a:gd name="T37" fmla="*/ 28 h 56"/>
                <a:gd name="T38" fmla="*/ 54 w 56"/>
                <a:gd name="T39" fmla="*/ 18 h 56"/>
                <a:gd name="T40" fmla="*/ 48 w 56"/>
                <a:gd name="T41" fmla="*/ 8 h 56"/>
                <a:gd name="T42" fmla="*/ 38 w 56"/>
                <a:gd name="T43" fmla="*/ 2 h 56"/>
                <a:gd name="T44" fmla="*/ 28 w 56"/>
                <a:gd name="T45" fmla="*/ 0 h 56"/>
                <a:gd name="T46" fmla="*/ 28 w 56"/>
                <a:gd name="T47" fmla="*/ 0 h 56"/>
                <a:gd name="T48" fmla="*/ 28 w 56"/>
                <a:gd name="T49" fmla="*/ 46 h 56"/>
                <a:gd name="T50" fmla="*/ 28 w 56"/>
                <a:gd name="T51" fmla="*/ 46 h 56"/>
                <a:gd name="T52" fmla="*/ 28 w 56"/>
                <a:gd name="T53" fmla="*/ 46 h 56"/>
                <a:gd name="T54" fmla="*/ 20 w 56"/>
                <a:gd name="T55" fmla="*/ 44 h 56"/>
                <a:gd name="T56" fmla="*/ 14 w 56"/>
                <a:gd name="T57" fmla="*/ 40 h 56"/>
                <a:gd name="T58" fmla="*/ 12 w 56"/>
                <a:gd name="T59" fmla="*/ 34 h 56"/>
                <a:gd name="T60" fmla="*/ 10 w 56"/>
                <a:gd name="T61" fmla="*/ 28 h 56"/>
                <a:gd name="T62" fmla="*/ 10 w 56"/>
                <a:gd name="T63" fmla="*/ 28 h 56"/>
                <a:gd name="T64" fmla="*/ 12 w 56"/>
                <a:gd name="T65" fmla="*/ 20 h 56"/>
                <a:gd name="T66" fmla="*/ 16 w 56"/>
                <a:gd name="T67" fmla="*/ 16 h 56"/>
                <a:gd name="T68" fmla="*/ 20 w 56"/>
                <a:gd name="T69" fmla="*/ 12 h 56"/>
                <a:gd name="T70" fmla="*/ 28 w 56"/>
                <a:gd name="T71" fmla="*/ 10 h 56"/>
                <a:gd name="T72" fmla="*/ 28 w 56"/>
                <a:gd name="T73" fmla="*/ 10 h 56"/>
                <a:gd name="T74" fmla="*/ 28 w 56"/>
                <a:gd name="T75" fmla="*/ 10 h 56"/>
                <a:gd name="T76" fmla="*/ 34 w 56"/>
                <a:gd name="T77" fmla="*/ 12 h 56"/>
                <a:gd name="T78" fmla="*/ 40 w 56"/>
                <a:gd name="T79" fmla="*/ 16 h 56"/>
                <a:gd name="T80" fmla="*/ 44 w 56"/>
                <a:gd name="T81" fmla="*/ 20 h 56"/>
                <a:gd name="T82" fmla="*/ 46 w 56"/>
                <a:gd name="T83" fmla="*/ 28 h 56"/>
                <a:gd name="T84" fmla="*/ 46 w 56"/>
                <a:gd name="T85" fmla="*/ 28 h 56"/>
                <a:gd name="T86" fmla="*/ 44 w 56"/>
                <a:gd name="T87" fmla="*/ 34 h 56"/>
                <a:gd name="T88" fmla="*/ 40 w 56"/>
                <a:gd name="T89" fmla="*/ 40 h 56"/>
                <a:gd name="T90" fmla="*/ 34 w 56"/>
                <a:gd name="T91" fmla="*/ 44 h 56"/>
                <a:gd name="T92" fmla="*/ 28 w 56"/>
                <a:gd name="T93" fmla="*/ 46 h 56"/>
                <a:gd name="T94" fmla="*/ 28 w 56"/>
                <a:gd name="T95"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6" h="56">
                  <a:moveTo>
                    <a:pt x="28" y="0"/>
                  </a:moveTo>
                  <a:lnTo>
                    <a:pt x="28" y="0"/>
                  </a:lnTo>
                  <a:lnTo>
                    <a:pt x="28" y="0"/>
                  </a:lnTo>
                  <a:lnTo>
                    <a:pt x="16" y="2"/>
                  </a:lnTo>
                  <a:lnTo>
                    <a:pt x="8" y="8"/>
                  </a:lnTo>
                  <a:lnTo>
                    <a:pt x="2" y="16"/>
                  </a:lnTo>
                  <a:lnTo>
                    <a:pt x="0" y="28"/>
                  </a:lnTo>
                  <a:lnTo>
                    <a:pt x="0" y="28"/>
                  </a:lnTo>
                  <a:lnTo>
                    <a:pt x="2" y="38"/>
                  </a:lnTo>
                  <a:lnTo>
                    <a:pt x="8" y="48"/>
                  </a:lnTo>
                  <a:lnTo>
                    <a:pt x="16" y="54"/>
                  </a:lnTo>
                  <a:lnTo>
                    <a:pt x="28" y="56"/>
                  </a:lnTo>
                  <a:lnTo>
                    <a:pt x="28" y="56"/>
                  </a:lnTo>
                  <a:lnTo>
                    <a:pt x="28" y="56"/>
                  </a:lnTo>
                  <a:lnTo>
                    <a:pt x="38" y="54"/>
                  </a:lnTo>
                  <a:lnTo>
                    <a:pt x="48" y="48"/>
                  </a:lnTo>
                  <a:lnTo>
                    <a:pt x="54" y="38"/>
                  </a:lnTo>
                  <a:lnTo>
                    <a:pt x="56" y="28"/>
                  </a:lnTo>
                  <a:lnTo>
                    <a:pt x="56" y="28"/>
                  </a:lnTo>
                  <a:lnTo>
                    <a:pt x="54" y="18"/>
                  </a:lnTo>
                  <a:lnTo>
                    <a:pt x="48" y="8"/>
                  </a:lnTo>
                  <a:lnTo>
                    <a:pt x="38" y="2"/>
                  </a:lnTo>
                  <a:lnTo>
                    <a:pt x="28" y="0"/>
                  </a:lnTo>
                  <a:lnTo>
                    <a:pt x="28" y="0"/>
                  </a:lnTo>
                  <a:close/>
                  <a:moveTo>
                    <a:pt x="28" y="46"/>
                  </a:moveTo>
                  <a:lnTo>
                    <a:pt x="28" y="46"/>
                  </a:lnTo>
                  <a:lnTo>
                    <a:pt x="28" y="46"/>
                  </a:lnTo>
                  <a:lnTo>
                    <a:pt x="20" y="44"/>
                  </a:lnTo>
                  <a:lnTo>
                    <a:pt x="14" y="40"/>
                  </a:lnTo>
                  <a:lnTo>
                    <a:pt x="12" y="34"/>
                  </a:lnTo>
                  <a:lnTo>
                    <a:pt x="10" y="28"/>
                  </a:lnTo>
                  <a:lnTo>
                    <a:pt x="10" y="28"/>
                  </a:lnTo>
                  <a:lnTo>
                    <a:pt x="12" y="20"/>
                  </a:lnTo>
                  <a:lnTo>
                    <a:pt x="16" y="16"/>
                  </a:lnTo>
                  <a:lnTo>
                    <a:pt x="20" y="12"/>
                  </a:lnTo>
                  <a:lnTo>
                    <a:pt x="28" y="10"/>
                  </a:lnTo>
                  <a:lnTo>
                    <a:pt x="28" y="10"/>
                  </a:lnTo>
                  <a:lnTo>
                    <a:pt x="28" y="10"/>
                  </a:lnTo>
                  <a:lnTo>
                    <a:pt x="34" y="12"/>
                  </a:lnTo>
                  <a:lnTo>
                    <a:pt x="40" y="16"/>
                  </a:lnTo>
                  <a:lnTo>
                    <a:pt x="44" y="20"/>
                  </a:lnTo>
                  <a:lnTo>
                    <a:pt x="46" y="28"/>
                  </a:lnTo>
                  <a:lnTo>
                    <a:pt x="46" y="28"/>
                  </a:lnTo>
                  <a:lnTo>
                    <a:pt x="44" y="34"/>
                  </a:lnTo>
                  <a:lnTo>
                    <a:pt x="40" y="40"/>
                  </a:lnTo>
                  <a:lnTo>
                    <a:pt x="34" y="44"/>
                  </a:lnTo>
                  <a:lnTo>
                    <a:pt x="28" y="46"/>
                  </a:lnTo>
                  <a:lnTo>
                    <a:pt x="28"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39" name="Freeform 539"/>
            <p:cNvSpPr>
              <a:spLocks noEditPoints="1"/>
            </p:cNvSpPr>
            <p:nvPr/>
          </p:nvSpPr>
          <p:spPr bwMode="auto">
            <a:xfrm>
              <a:off x="10914924" y="489114"/>
              <a:ext cx="82855" cy="82855"/>
            </a:xfrm>
            <a:custGeom>
              <a:avLst/>
              <a:gdLst>
                <a:gd name="T0" fmla="*/ 28 w 56"/>
                <a:gd name="T1" fmla="*/ 0 h 55"/>
                <a:gd name="T2" fmla="*/ 28 w 56"/>
                <a:gd name="T3" fmla="*/ 0 h 55"/>
                <a:gd name="T4" fmla="*/ 28 w 56"/>
                <a:gd name="T5" fmla="*/ 0 h 55"/>
                <a:gd name="T6" fmla="*/ 16 w 56"/>
                <a:gd name="T7" fmla="*/ 2 h 55"/>
                <a:gd name="T8" fmla="*/ 8 w 56"/>
                <a:gd name="T9" fmla="*/ 8 h 55"/>
                <a:gd name="T10" fmla="*/ 2 w 56"/>
                <a:gd name="T11" fmla="*/ 16 h 55"/>
                <a:gd name="T12" fmla="*/ 0 w 56"/>
                <a:gd name="T13" fmla="*/ 28 h 55"/>
                <a:gd name="T14" fmla="*/ 0 w 56"/>
                <a:gd name="T15" fmla="*/ 28 h 55"/>
                <a:gd name="T16" fmla="*/ 2 w 56"/>
                <a:gd name="T17" fmla="*/ 38 h 55"/>
                <a:gd name="T18" fmla="*/ 8 w 56"/>
                <a:gd name="T19" fmla="*/ 47 h 55"/>
                <a:gd name="T20" fmla="*/ 16 w 56"/>
                <a:gd name="T21" fmla="*/ 53 h 55"/>
                <a:gd name="T22" fmla="*/ 28 w 56"/>
                <a:gd name="T23" fmla="*/ 55 h 55"/>
                <a:gd name="T24" fmla="*/ 28 w 56"/>
                <a:gd name="T25" fmla="*/ 55 h 55"/>
                <a:gd name="T26" fmla="*/ 28 w 56"/>
                <a:gd name="T27" fmla="*/ 55 h 55"/>
                <a:gd name="T28" fmla="*/ 38 w 56"/>
                <a:gd name="T29" fmla="*/ 53 h 55"/>
                <a:gd name="T30" fmla="*/ 48 w 56"/>
                <a:gd name="T31" fmla="*/ 47 h 55"/>
                <a:gd name="T32" fmla="*/ 54 w 56"/>
                <a:gd name="T33" fmla="*/ 38 h 55"/>
                <a:gd name="T34" fmla="*/ 56 w 56"/>
                <a:gd name="T35" fmla="*/ 28 h 55"/>
                <a:gd name="T36" fmla="*/ 56 w 56"/>
                <a:gd name="T37" fmla="*/ 28 h 55"/>
                <a:gd name="T38" fmla="*/ 54 w 56"/>
                <a:gd name="T39" fmla="*/ 16 h 55"/>
                <a:gd name="T40" fmla="*/ 48 w 56"/>
                <a:gd name="T41" fmla="*/ 8 h 55"/>
                <a:gd name="T42" fmla="*/ 38 w 56"/>
                <a:gd name="T43" fmla="*/ 2 h 55"/>
                <a:gd name="T44" fmla="*/ 28 w 56"/>
                <a:gd name="T45" fmla="*/ 0 h 55"/>
                <a:gd name="T46" fmla="*/ 28 w 56"/>
                <a:gd name="T47" fmla="*/ 0 h 55"/>
                <a:gd name="T48" fmla="*/ 28 w 56"/>
                <a:gd name="T49" fmla="*/ 45 h 55"/>
                <a:gd name="T50" fmla="*/ 28 w 56"/>
                <a:gd name="T51" fmla="*/ 45 h 55"/>
                <a:gd name="T52" fmla="*/ 28 w 56"/>
                <a:gd name="T53" fmla="*/ 45 h 55"/>
                <a:gd name="T54" fmla="*/ 20 w 56"/>
                <a:gd name="T55" fmla="*/ 43 h 55"/>
                <a:gd name="T56" fmla="*/ 16 w 56"/>
                <a:gd name="T57" fmla="*/ 39 h 55"/>
                <a:gd name="T58" fmla="*/ 12 w 56"/>
                <a:gd name="T59" fmla="*/ 34 h 55"/>
                <a:gd name="T60" fmla="*/ 10 w 56"/>
                <a:gd name="T61" fmla="*/ 28 h 55"/>
                <a:gd name="T62" fmla="*/ 10 w 56"/>
                <a:gd name="T63" fmla="*/ 28 h 55"/>
                <a:gd name="T64" fmla="*/ 12 w 56"/>
                <a:gd name="T65" fmla="*/ 20 h 55"/>
                <a:gd name="T66" fmla="*/ 16 w 56"/>
                <a:gd name="T67" fmla="*/ 14 h 55"/>
                <a:gd name="T68" fmla="*/ 20 w 56"/>
                <a:gd name="T69" fmla="*/ 12 h 55"/>
                <a:gd name="T70" fmla="*/ 28 w 56"/>
                <a:gd name="T71" fmla="*/ 10 h 55"/>
                <a:gd name="T72" fmla="*/ 28 w 56"/>
                <a:gd name="T73" fmla="*/ 10 h 55"/>
                <a:gd name="T74" fmla="*/ 28 w 56"/>
                <a:gd name="T75" fmla="*/ 10 h 55"/>
                <a:gd name="T76" fmla="*/ 34 w 56"/>
                <a:gd name="T77" fmla="*/ 12 h 55"/>
                <a:gd name="T78" fmla="*/ 40 w 56"/>
                <a:gd name="T79" fmla="*/ 16 h 55"/>
                <a:gd name="T80" fmla="*/ 44 w 56"/>
                <a:gd name="T81" fmla="*/ 20 h 55"/>
                <a:gd name="T82" fmla="*/ 46 w 56"/>
                <a:gd name="T83" fmla="*/ 28 h 55"/>
                <a:gd name="T84" fmla="*/ 46 w 56"/>
                <a:gd name="T85" fmla="*/ 28 h 55"/>
                <a:gd name="T86" fmla="*/ 44 w 56"/>
                <a:gd name="T87" fmla="*/ 34 h 55"/>
                <a:gd name="T88" fmla="*/ 40 w 56"/>
                <a:gd name="T89" fmla="*/ 39 h 55"/>
                <a:gd name="T90" fmla="*/ 34 w 56"/>
                <a:gd name="T91" fmla="*/ 43 h 55"/>
                <a:gd name="T92" fmla="*/ 28 w 56"/>
                <a:gd name="T93" fmla="*/ 45 h 55"/>
                <a:gd name="T94" fmla="*/ 28 w 56"/>
                <a:gd name="T95" fmla="*/ 4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6" h="55">
                  <a:moveTo>
                    <a:pt x="28" y="0"/>
                  </a:moveTo>
                  <a:lnTo>
                    <a:pt x="28" y="0"/>
                  </a:lnTo>
                  <a:lnTo>
                    <a:pt x="28" y="0"/>
                  </a:lnTo>
                  <a:lnTo>
                    <a:pt x="16" y="2"/>
                  </a:lnTo>
                  <a:lnTo>
                    <a:pt x="8" y="8"/>
                  </a:lnTo>
                  <a:lnTo>
                    <a:pt x="2" y="16"/>
                  </a:lnTo>
                  <a:lnTo>
                    <a:pt x="0" y="28"/>
                  </a:lnTo>
                  <a:lnTo>
                    <a:pt x="0" y="28"/>
                  </a:lnTo>
                  <a:lnTo>
                    <a:pt x="2" y="38"/>
                  </a:lnTo>
                  <a:lnTo>
                    <a:pt x="8" y="47"/>
                  </a:lnTo>
                  <a:lnTo>
                    <a:pt x="16" y="53"/>
                  </a:lnTo>
                  <a:lnTo>
                    <a:pt x="28" y="55"/>
                  </a:lnTo>
                  <a:lnTo>
                    <a:pt x="28" y="55"/>
                  </a:lnTo>
                  <a:lnTo>
                    <a:pt x="28" y="55"/>
                  </a:lnTo>
                  <a:lnTo>
                    <a:pt x="38" y="53"/>
                  </a:lnTo>
                  <a:lnTo>
                    <a:pt x="48" y="47"/>
                  </a:lnTo>
                  <a:lnTo>
                    <a:pt x="54" y="38"/>
                  </a:lnTo>
                  <a:lnTo>
                    <a:pt x="56" y="28"/>
                  </a:lnTo>
                  <a:lnTo>
                    <a:pt x="56" y="28"/>
                  </a:lnTo>
                  <a:lnTo>
                    <a:pt x="54" y="16"/>
                  </a:lnTo>
                  <a:lnTo>
                    <a:pt x="48" y="8"/>
                  </a:lnTo>
                  <a:lnTo>
                    <a:pt x="38" y="2"/>
                  </a:lnTo>
                  <a:lnTo>
                    <a:pt x="28" y="0"/>
                  </a:lnTo>
                  <a:lnTo>
                    <a:pt x="28" y="0"/>
                  </a:lnTo>
                  <a:close/>
                  <a:moveTo>
                    <a:pt x="28" y="45"/>
                  </a:moveTo>
                  <a:lnTo>
                    <a:pt x="28" y="45"/>
                  </a:lnTo>
                  <a:lnTo>
                    <a:pt x="28" y="45"/>
                  </a:lnTo>
                  <a:lnTo>
                    <a:pt x="20" y="43"/>
                  </a:lnTo>
                  <a:lnTo>
                    <a:pt x="16" y="39"/>
                  </a:lnTo>
                  <a:lnTo>
                    <a:pt x="12" y="34"/>
                  </a:lnTo>
                  <a:lnTo>
                    <a:pt x="10" y="28"/>
                  </a:lnTo>
                  <a:lnTo>
                    <a:pt x="10" y="28"/>
                  </a:lnTo>
                  <a:lnTo>
                    <a:pt x="12" y="20"/>
                  </a:lnTo>
                  <a:lnTo>
                    <a:pt x="16" y="14"/>
                  </a:lnTo>
                  <a:lnTo>
                    <a:pt x="20" y="12"/>
                  </a:lnTo>
                  <a:lnTo>
                    <a:pt x="28" y="10"/>
                  </a:lnTo>
                  <a:lnTo>
                    <a:pt x="28" y="10"/>
                  </a:lnTo>
                  <a:lnTo>
                    <a:pt x="28" y="10"/>
                  </a:lnTo>
                  <a:lnTo>
                    <a:pt x="34" y="12"/>
                  </a:lnTo>
                  <a:lnTo>
                    <a:pt x="40" y="16"/>
                  </a:lnTo>
                  <a:lnTo>
                    <a:pt x="44" y="20"/>
                  </a:lnTo>
                  <a:lnTo>
                    <a:pt x="46" y="28"/>
                  </a:lnTo>
                  <a:lnTo>
                    <a:pt x="46" y="28"/>
                  </a:lnTo>
                  <a:lnTo>
                    <a:pt x="44" y="34"/>
                  </a:lnTo>
                  <a:lnTo>
                    <a:pt x="40" y="39"/>
                  </a:lnTo>
                  <a:lnTo>
                    <a:pt x="34" y="43"/>
                  </a:lnTo>
                  <a:lnTo>
                    <a:pt x="28" y="45"/>
                  </a:lnTo>
                  <a:lnTo>
                    <a:pt x="28"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40" name="Freeform 540"/>
            <p:cNvSpPr>
              <a:spLocks noEditPoints="1"/>
            </p:cNvSpPr>
            <p:nvPr/>
          </p:nvSpPr>
          <p:spPr bwMode="auto">
            <a:xfrm>
              <a:off x="11027370" y="601560"/>
              <a:ext cx="82855" cy="82855"/>
            </a:xfrm>
            <a:custGeom>
              <a:avLst/>
              <a:gdLst>
                <a:gd name="T0" fmla="*/ 28 w 56"/>
                <a:gd name="T1" fmla="*/ 0 h 56"/>
                <a:gd name="T2" fmla="*/ 28 w 56"/>
                <a:gd name="T3" fmla="*/ 0 h 56"/>
                <a:gd name="T4" fmla="*/ 28 w 56"/>
                <a:gd name="T5" fmla="*/ 0 h 56"/>
                <a:gd name="T6" fmla="*/ 18 w 56"/>
                <a:gd name="T7" fmla="*/ 2 h 56"/>
                <a:gd name="T8" fmla="*/ 8 w 56"/>
                <a:gd name="T9" fmla="*/ 8 h 56"/>
                <a:gd name="T10" fmla="*/ 2 w 56"/>
                <a:gd name="T11" fmla="*/ 18 h 56"/>
                <a:gd name="T12" fmla="*/ 0 w 56"/>
                <a:gd name="T13" fmla="*/ 28 h 56"/>
                <a:gd name="T14" fmla="*/ 0 w 56"/>
                <a:gd name="T15" fmla="*/ 28 h 56"/>
                <a:gd name="T16" fmla="*/ 2 w 56"/>
                <a:gd name="T17" fmla="*/ 40 h 56"/>
                <a:gd name="T18" fmla="*/ 8 w 56"/>
                <a:gd name="T19" fmla="*/ 48 h 56"/>
                <a:gd name="T20" fmla="*/ 18 w 56"/>
                <a:gd name="T21" fmla="*/ 54 h 56"/>
                <a:gd name="T22" fmla="*/ 28 w 56"/>
                <a:gd name="T23" fmla="*/ 56 h 56"/>
                <a:gd name="T24" fmla="*/ 28 w 56"/>
                <a:gd name="T25" fmla="*/ 56 h 56"/>
                <a:gd name="T26" fmla="*/ 28 w 56"/>
                <a:gd name="T27" fmla="*/ 56 h 56"/>
                <a:gd name="T28" fmla="*/ 40 w 56"/>
                <a:gd name="T29" fmla="*/ 54 h 56"/>
                <a:gd name="T30" fmla="*/ 48 w 56"/>
                <a:gd name="T31" fmla="*/ 48 h 56"/>
                <a:gd name="T32" fmla="*/ 54 w 56"/>
                <a:gd name="T33" fmla="*/ 40 h 56"/>
                <a:gd name="T34" fmla="*/ 56 w 56"/>
                <a:gd name="T35" fmla="*/ 28 h 56"/>
                <a:gd name="T36" fmla="*/ 56 w 56"/>
                <a:gd name="T37" fmla="*/ 28 h 56"/>
                <a:gd name="T38" fmla="*/ 54 w 56"/>
                <a:gd name="T39" fmla="*/ 18 h 56"/>
                <a:gd name="T40" fmla="*/ 48 w 56"/>
                <a:gd name="T41" fmla="*/ 8 h 56"/>
                <a:gd name="T42" fmla="*/ 40 w 56"/>
                <a:gd name="T43" fmla="*/ 2 h 56"/>
                <a:gd name="T44" fmla="*/ 28 w 56"/>
                <a:gd name="T45" fmla="*/ 0 h 56"/>
                <a:gd name="T46" fmla="*/ 28 w 56"/>
                <a:gd name="T47" fmla="*/ 0 h 56"/>
                <a:gd name="T48" fmla="*/ 28 w 56"/>
                <a:gd name="T49" fmla="*/ 46 h 56"/>
                <a:gd name="T50" fmla="*/ 28 w 56"/>
                <a:gd name="T51" fmla="*/ 46 h 56"/>
                <a:gd name="T52" fmla="*/ 28 w 56"/>
                <a:gd name="T53" fmla="*/ 46 h 56"/>
                <a:gd name="T54" fmla="*/ 22 w 56"/>
                <a:gd name="T55" fmla="*/ 44 h 56"/>
                <a:gd name="T56" fmla="*/ 16 w 56"/>
                <a:gd name="T57" fmla="*/ 40 h 56"/>
                <a:gd name="T58" fmla="*/ 12 w 56"/>
                <a:gd name="T59" fmla="*/ 36 h 56"/>
                <a:gd name="T60" fmla="*/ 10 w 56"/>
                <a:gd name="T61" fmla="*/ 28 h 56"/>
                <a:gd name="T62" fmla="*/ 10 w 56"/>
                <a:gd name="T63" fmla="*/ 28 h 56"/>
                <a:gd name="T64" fmla="*/ 12 w 56"/>
                <a:gd name="T65" fmla="*/ 22 h 56"/>
                <a:gd name="T66" fmla="*/ 16 w 56"/>
                <a:gd name="T67" fmla="*/ 16 h 56"/>
                <a:gd name="T68" fmla="*/ 22 w 56"/>
                <a:gd name="T69" fmla="*/ 12 h 56"/>
                <a:gd name="T70" fmla="*/ 28 w 56"/>
                <a:gd name="T71" fmla="*/ 10 h 56"/>
                <a:gd name="T72" fmla="*/ 28 w 56"/>
                <a:gd name="T73" fmla="*/ 10 h 56"/>
                <a:gd name="T74" fmla="*/ 28 w 56"/>
                <a:gd name="T75" fmla="*/ 10 h 56"/>
                <a:gd name="T76" fmla="*/ 36 w 56"/>
                <a:gd name="T77" fmla="*/ 12 h 56"/>
                <a:gd name="T78" fmla="*/ 42 w 56"/>
                <a:gd name="T79" fmla="*/ 16 h 56"/>
                <a:gd name="T80" fmla="*/ 44 w 56"/>
                <a:gd name="T81" fmla="*/ 22 h 56"/>
                <a:gd name="T82" fmla="*/ 46 w 56"/>
                <a:gd name="T83" fmla="*/ 28 h 56"/>
                <a:gd name="T84" fmla="*/ 46 w 56"/>
                <a:gd name="T85" fmla="*/ 28 h 56"/>
                <a:gd name="T86" fmla="*/ 44 w 56"/>
                <a:gd name="T87" fmla="*/ 36 h 56"/>
                <a:gd name="T88" fmla="*/ 40 w 56"/>
                <a:gd name="T89" fmla="*/ 40 h 56"/>
                <a:gd name="T90" fmla="*/ 36 w 56"/>
                <a:gd name="T91" fmla="*/ 44 h 56"/>
                <a:gd name="T92" fmla="*/ 28 w 56"/>
                <a:gd name="T93" fmla="*/ 46 h 56"/>
                <a:gd name="T94" fmla="*/ 28 w 56"/>
                <a:gd name="T95"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6" h="56">
                  <a:moveTo>
                    <a:pt x="28" y="0"/>
                  </a:moveTo>
                  <a:lnTo>
                    <a:pt x="28" y="0"/>
                  </a:lnTo>
                  <a:lnTo>
                    <a:pt x="28" y="0"/>
                  </a:lnTo>
                  <a:lnTo>
                    <a:pt x="18" y="2"/>
                  </a:lnTo>
                  <a:lnTo>
                    <a:pt x="8" y="8"/>
                  </a:lnTo>
                  <a:lnTo>
                    <a:pt x="2" y="18"/>
                  </a:lnTo>
                  <a:lnTo>
                    <a:pt x="0" y="28"/>
                  </a:lnTo>
                  <a:lnTo>
                    <a:pt x="0" y="28"/>
                  </a:lnTo>
                  <a:lnTo>
                    <a:pt x="2" y="40"/>
                  </a:lnTo>
                  <a:lnTo>
                    <a:pt x="8" y="48"/>
                  </a:lnTo>
                  <a:lnTo>
                    <a:pt x="18" y="54"/>
                  </a:lnTo>
                  <a:lnTo>
                    <a:pt x="28" y="56"/>
                  </a:lnTo>
                  <a:lnTo>
                    <a:pt x="28" y="56"/>
                  </a:lnTo>
                  <a:lnTo>
                    <a:pt x="28" y="56"/>
                  </a:lnTo>
                  <a:lnTo>
                    <a:pt x="40" y="54"/>
                  </a:lnTo>
                  <a:lnTo>
                    <a:pt x="48" y="48"/>
                  </a:lnTo>
                  <a:lnTo>
                    <a:pt x="54" y="40"/>
                  </a:lnTo>
                  <a:lnTo>
                    <a:pt x="56" y="28"/>
                  </a:lnTo>
                  <a:lnTo>
                    <a:pt x="56" y="28"/>
                  </a:lnTo>
                  <a:lnTo>
                    <a:pt x="54" y="18"/>
                  </a:lnTo>
                  <a:lnTo>
                    <a:pt x="48" y="8"/>
                  </a:lnTo>
                  <a:lnTo>
                    <a:pt x="40" y="2"/>
                  </a:lnTo>
                  <a:lnTo>
                    <a:pt x="28" y="0"/>
                  </a:lnTo>
                  <a:lnTo>
                    <a:pt x="28" y="0"/>
                  </a:lnTo>
                  <a:close/>
                  <a:moveTo>
                    <a:pt x="28" y="46"/>
                  </a:moveTo>
                  <a:lnTo>
                    <a:pt x="28" y="46"/>
                  </a:lnTo>
                  <a:lnTo>
                    <a:pt x="28" y="46"/>
                  </a:lnTo>
                  <a:lnTo>
                    <a:pt x="22" y="44"/>
                  </a:lnTo>
                  <a:lnTo>
                    <a:pt x="16" y="40"/>
                  </a:lnTo>
                  <a:lnTo>
                    <a:pt x="12" y="36"/>
                  </a:lnTo>
                  <a:lnTo>
                    <a:pt x="10" y="28"/>
                  </a:lnTo>
                  <a:lnTo>
                    <a:pt x="10" y="28"/>
                  </a:lnTo>
                  <a:lnTo>
                    <a:pt x="12" y="22"/>
                  </a:lnTo>
                  <a:lnTo>
                    <a:pt x="16" y="16"/>
                  </a:lnTo>
                  <a:lnTo>
                    <a:pt x="22" y="12"/>
                  </a:lnTo>
                  <a:lnTo>
                    <a:pt x="28" y="10"/>
                  </a:lnTo>
                  <a:lnTo>
                    <a:pt x="28" y="10"/>
                  </a:lnTo>
                  <a:lnTo>
                    <a:pt x="28" y="10"/>
                  </a:lnTo>
                  <a:lnTo>
                    <a:pt x="36" y="12"/>
                  </a:lnTo>
                  <a:lnTo>
                    <a:pt x="42" y="16"/>
                  </a:lnTo>
                  <a:lnTo>
                    <a:pt x="44" y="22"/>
                  </a:lnTo>
                  <a:lnTo>
                    <a:pt x="46" y="28"/>
                  </a:lnTo>
                  <a:lnTo>
                    <a:pt x="46" y="28"/>
                  </a:lnTo>
                  <a:lnTo>
                    <a:pt x="44" y="36"/>
                  </a:lnTo>
                  <a:lnTo>
                    <a:pt x="40" y="40"/>
                  </a:lnTo>
                  <a:lnTo>
                    <a:pt x="36" y="44"/>
                  </a:lnTo>
                  <a:lnTo>
                    <a:pt x="28" y="46"/>
                  </a:lnTo>
                  <a:lnTo>
                    <a:pt x="28"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41" name="Freeform 541"/>
            <p:cNvSpPr>
              <a:spLocks/>
            </p:cNvSpPr>
            <p:nvPr/>
          </p:nvSpPr>
          <p:spPr bwMode="auto">
            <a:xfrm>
              <a:off x="11086553" y="477277"/>
              <a:ext cx="147956" cy="147956"/>
            </a:xfrm>
            <a:custGeom>
              <a:avLst/>
              <a:gdLst>
                <a:gd name="T0" fmla="*/ 0 w 100"/>
                <a:gd name="T1" fmla="*/ 91 h 99"/>
                <a:gd name="T2" fmla="*/ 92 w 100"/>
                <a:gd name="T3" fmla="*/ 0 h 99"/>
                <a:gd name="T4" fmla="*/ 100 w 100"/>
                <a:gd name="T5" fmla="*/ 8 h 99"/>
                <a:gd name="T6" fmla="*/ 8 w 100"/>
                <a:gd name="T7" fmla="*/ 99 h 99"/>
                <a:gd name="T8" fmla="*/ 0 w 100"/>
                <a:gd name="T9" fmla="*/ 91 h 99"/>
              </a:gdLst>
              <a:ahLst/>
              <a:cxnLst>
                <a:cxn ang="0">
                  <a:pos x="T0" y="T1"/>
                </a:cxn>
                <a:cxn ang="0">
                  <a:pos x="T2" y="T3"/>
                </a:cxn>
                <a:cxn ang="0">
                  <a:pos x="T4" y="T5"/>
                </a:cxn>
                <a:cxn ang="0">
                  <a:pos x="T6" y="T7"/>
                </a:cxn>
                <a:cxn ang="0">
                  <a:pos x="T8" y="T9"/>
                </a:cxn>
              </a:cxnLst>
              <a:rect l="0" t="0" r="r" b="b"/>
              <a:pathLst>
                <a:path w="100" h="99">
                  <a:moveTo>
                    <a:pt x="0" y="91"/>
                  </a:moveTo>
                  <a:lnTo>
                    <a:pt x="92" y="0"/>
                  </a:lnTo>
                  <a:lnTo>
                    <a:pt x="100" y="8"/>
                  </a:lnTo>
                  <a:lnTo>
                    <a:pt x="8" y="99"/>
                  </a:lnTo>
                  <a:lnTo>
                    <a:pt x="0" y="9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42" name="Freeform 542"/>
            <p:cNvSpPr>
              <a:spLocks/>
            </p:cNvSpPr>
            <p:nvPr/>
          </p:nvSpPr>
          <p:spPr bwMode="auto">
            <a:xfrm>
              <a:off x="10974106" y="548296"/>
              <a:ext cx="76937" cy="76937"/>
            </a:xfrm>
            <a:custGeom>
              <a:avLst/>
              <a:gdLst>
                <a:gd name="T0" fmla="*/ 0 w 52"/>
                <a:gd name="T1" fmla="*/ 8 h 52"/>
                <a:gd name="T2" fmla="*/ 8 w 52"/>
                <a:gd name="T3" fmla="*/ 0 h 52"/>
                <a:gd name="T4" fmla="*/ 52 w 52"/>
                <a:gd name="T5" fmla="*/ 44 h 52"/>
                <a:gd name="T6" fmla="*/ 44 w 52"/>
                <a:gd name="T7" fmla="*/ 52 h 52"/>
                <a:gd name="T8" fmla="*/ 0 w 52"/>
                <a:gd name="T9" fmla="*/ 8 h 52"/>
              </a:gdLst>
              <a:ahLst/>
              <a:cxnLst>
                <a:cxn ang="0">
                  <a:pos x="T0" y="T1"/>
                </a:cxn>
                <a:cxn ang="0">
                  <a:pos x="T2" y="T3"/>
                </a:cxn>
                <a:cxn ang="0">
                  <a:pos x="T4" y="T5"/>
                </a:cxn>
                <a:cxn ang="0">
                  <a:pos x="T6" y="T7"/>
                </a:cxn>
                <a:cxn ang="0">
                  <a:pos x="T8" y="T9"/>
                </a:cxn>
              </a:cxnLst>
              <a:rect l="0" t="0" r="r" b="b"/>
              <a:pathLst>
                <a:path w="52" h="52">
                  <a:moveTo>
                    <a:pt x="0" y="8"/>
                  </a:moveTo>
                  <a:lnTo>
                    <a:pt x="8" y="0"/>
                  </a:lnTo>
                  <a:lnTo>
                    <a:pt x="52" y="44"/>
                  </a:lnTo>
                  <a:lnTo>
                    <a:pt x="44" y="52"/>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43" name="Freeform 543"/>
            <p:cNvSpPr>
              <a:spLocks/>
            </p:cNvSpPr>
            <p:nvPr/>
          </p:nvSpPr>
          <p:spPr bwMode="auto">
            <a:xfrm>
              <a:off x="10817273" y="548296"/>
              <a:ext cx="121324" cy="121324"/>
            </a:xfrm>
            <a:custGeom>
              <a:avLst/>
              <a:gdLst>
                <a:gd name="T0" fmla="*/ 0 w 82"/>
                <a:gd name="T1" fmla="*/ 74 h 82"/>
                <a:gd name="T2" fmla="*/ 74 w 82"/>
                <a:gd name="T3" fmla="*/ 0 h 82"/>
                <a:gd name="T4" fmla="*/ 82 w 82"/>
                <a:gd name="T5" fmla="*/ 8 h 82"/>
                <a:gd name="T6" fmla="*/ 8 w 82"/>
                <a:gd name="T7" fmla="*/ 82 h 82"/>
                <a:gd name="T8" fmla="*/ 0 w 82"/>
                <a:gd name="T9" fmla="*/ 74 h 82"/>
              </a:gdLst>
              <a:ahLst/>
              <a:cxnLst>
                <a:cxn ang="0">
                  <a:pos x="T0" y="T1"/>
                </a:cxn>
                <a:cxn ang="0">
                  <a:pos x="T2" y="T3"/>
                </a:cxn>
                <a:cxn ang="0">
                  <a:pos x="T4" y="T5"/>
                </a:cxn>
                <a:cxn ang="0">
                  <a:pos x="T6" y="T7"/>
                </a:cxn>
                <a:cxn ang="0">
                  <a:pos x="T8" y="T9"/>
                </a:cxn>
              </a:cxnLst>
              <a:rect l="0" t="0" r="r" b="b"/>
              <a:pathLst>
                <a:path w="82" h="82">
                  <a:moveTo>
                    <a:pt x="0" y="74"/>
                  </a:moveTo>
                  <a:lnTo>
                    <a:pt x="74" y="0"/>
                  </a:lnTo>
                  <a:lnTo>
                    <a:pt x="82" y="8"/>
                  </a:lnTo>
                  <a:lnTo>
                    <a:pt x="8" y="82"/>
                  </a:lnTo>
                  <a:lnTo>
                    <a:pt x="0" y="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44" name="Freeform 544"/>
            <p:cNvSpPr>
              <a:spLocks noEditPoints="1"/>
            </p:cNvSpPr>
            <p:nvPr/>
          </p:nvSpPr>
          <p:spPr bwMode="auto">
            <a:xfrm>
              <a:off x="11198999" y="577887"/>
              <a:ext cx="94692" cy="378767"/>
            </a:xfrm>
            <a:custGeom>
              <a:avLst/>
              <a:gdLst>
                <a:gd name="T0" fmla="*/ 0 w 64"/>
                <a:gd name="T1" fmla="*/ 0 h 256"/>
                <a:gd name="T2" fmla="*/ 0 w 64"/>
                <a:gd name="T3" fmla="*/ 256 h 256"/>
                <a:gd name="T4" fmla="*/ 64 w 64"/>
                <a:gd name="T5" fmla="*/ 256 h 256"/>
                <a:gd name="T6" fmla="*/ 64 w 64"/>
                <a:gd name="T7" fmla="*/ 0 h 256"/>
                <a:gd name="T8" fmla="*/ 0 w 64"/>
                <a:gd name="T9" fmla="*/ 0 h 256"/>
                <a:gd name="T10" fmla="*/ 10 w 64"/>
                <a:gd name="T11" fmla="*/ 244 h 256"/>
                <a:gd name="T12" fmla="*/ 10 w 64"/>
                <a:gd name="T13" fmla="*/ 10 h 256"/>
                <a:gd name="T14" fmla="*/ 54 w 64"/>
                <a:gd name="T15" fmla="*/ 10 h 256"/>
                <a:gd name="T16" fmla="*/ 54 w 64"/>
                <a:gd name="T17" fmla="*/ 244 h 256"/>
                <a:gd name="T18" fmla="*/ 10 w 64"/>
                <a:gd name="T19" fmla="*/ 24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256">
                  <a:moveTo>
                    <a:pt x="0" y="0"/>
                  </a:moveTo>
                  <a:lnTo>
                    <a:pt x="0" y="256"/>
                  </a:lnTo>
                  <a:lnTo>
                    <a:pt x="64" y="256"/>
                  </a:lnTo>
                  <a:lnTo>
                    <a:pt x="64" y="0"/>
                  </a:lnTo>
                  <a:lnTo>
                    <a:pt x="0" y="0"/>
                  </a:lnTo>
                  <a:close/>
                  <a:moveTo>
                    <a:pt x="10" y="244"/>
                  </a:moveTo>
                  <a:lnTo>
                    <a:pt x="10" y="10"/>
                  </a:lnTo>
                  <a:lnTo>
                    <a:pt x="54" y="10"/>
                  </a:lnTo>
                  <a:lnTo>
                    <a:pt x="54" y="244"/>
                  </a:lnTo>
                  <a:lnTo>
                    <a:pt x="10" y="2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45" name="Freeform 545"/>
            <p:cNvSpPr>
              <a:spLocks noEditPoints="1"/>
            </p:cNvSpPr>
            <p:nvPr/>
          </p:nvSpPr>
          <p:spPr bwMode="auto">
            <a:xfrm>
              <a:off x="11051043" y="734720"/>
              <a:ext cx="94692" cy="221934"/>
            </a:xfrm>
            <a:custGeom>
              <a:avLst/>
              <a:gdLst>
                <a:gd name="T0" fmla="*/ 0 w 64"/>
                <a:gd name="T1" fmla="*/ 0 h 150"/>
                <a:gd name="T2" fmla="*/ 0 w 64"/>
                <a:gd name="T3" fmla="*/ 150 h 150"/>
                <a:gd name="T4" fmla="*/ 64 w 64"/>
                <a:gd name="T5" fmla="*/ 150 h 150"/>
                <a:gd name="T6" fmla="*/ 64 w 64"/>
                <a:gd name="T7" fmla="*/ 0 h 150"/>
                <a:gd name="T8" fmla="*/ 0 w 64"/>
                <a:gd name="T9" fmla="*/ 0 h 150"/>
                <a:gd name="T10" fmla="*/ 54 w 64"/>
                <a:gd name="T11" fmla="*/ 138 h 150"/>
                <a:gd name="T12" fmla="*/ 12 w 64"/>
                <a:gd name="T13" fmla="*/ 138 h 150"/>
                <a:gd name="T14" fmla="*/ 12 w 64"/>
                <a:gd name="T15" fmla="*/ 12 h 150"/>
                <a:gd name="T16" fmla="*/ 54 w 64"/>
                <a:gd name="T17" fmla="*/ 12 h 150"/>
                <a:gd name="T18" fmla="*/ 54 w 64"/>
                <a:gd name="T19" fmla="*/ 13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50">
                  <a:moveTo>
                    <a:pt x="0" y="0"/>
                  </a:moveTo>
                  <a:lnTo>
                    <a:pt x="0" y="150"/>
                  </a:lnTo>
                  <a:lnTo>
                    <a:pt x="64" y="150"/>
                  </a:lnTo>
                  <a:lnTo>
                    <a:pt x="64" y="0"/>
                  </a:lnTo>
                  <a:lnTo>
                    <a:pt x="0" y="0"/>
                  </a:lnTo>
                  <a:close/>
                  <a:moveTo>
                    <a:pt x="54" y="138"/>
                  </a:moveTo>
                  <a:lnTo>
                    <a:pt x="12" y="138"/>
                  </a:lnTo>
                  <a:lnTo>
                    <a:pt x="12" y="12"/>
                  </a:lnTo>
                  <a:lnTo>
                    <a:pt x="54" y="12"/>
                  </a:lnTo>
                  <a:lnTo>
                    <a:pt x="54" y="1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46" name="Freeform 546"/>
            <p:cNvSpPr>
              <a:spLocks noEditPoints="1"/>
            </p:cNvSpPr>
            <p:nvPr/>
          </p:nvSpPr>
          <p:spPr bwMode="auto">
            <a:xfrm>
              <a:off x="10906047" y="725843"/>
              <a:ext cx="94692" cy="230811"/>
            </a:xfrm>
            <a:custGeom>
              <a:avLst/>
              <a:gdLst>
                <a:gd name="T0" fmla="*/ 0 w 64"/>
                <a:gd name="T1" fmla="*/ 0 h 156"/>
                <a:gd name="T2" fmla="*/ 0 w 64"/>
                <a:gd name="T3" fmla="*/ 156 h 156"/>
                <a:gd name="T4" fmla="*/ 64 w 64"/>
                <a:gd name="T5" fmla="*/ 156 h 156"/>
                <a:gd name="T6" fmla="*/ 64 w 64"/>
                <a:gd name="T7" fmla="*/ 0 h 156"/>
                <a:gd name="T8" fmla="*/ 0 w 64"/>
                <a:gd name="T9" fmla="*/ 0 h 156"/>
                <a:gd name="T10" fmla="*/ 52 w 64"/>
                <a:gd name="T11" fmla="*/ 144 h 156"/>
                <a:gd name="T12" fmla="*/ 10 w 64"/>
                <a:gd name="T13" fmla="*/ 144 h 156"/>
                <a:gd name="T14" fmla="*/ 10 w 64"/>
                <a:gd name="T15" fmla="*/ 10 h 156"/>
                <a:gd name="T16" fmla="*/ 52 w 64"/>
                <a:gd name="T17" fmla="*/ 10 h 156"/>
                <a:gd name="T18" fmla="*/ 52 w 64"/>
                <a:gd name="T19"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56">
                  <a:moveTo>
                    <a:pt x="0" y="0"/>
                  </a:moveTo>
                  <a:lnTo>
                    <a:pt x="0" y="156"/>
                  </a:lnTo>
                  <a:lnTo>
                    <a:pt x="64" y="156"/>
                  </a:lnTo>
                  <a:lnTo>
                    <a:pt x="64" y="0"/>
                  </a:lnTo>
                  <a:lnTo>
                    <a:pt x="0" y="0"/>
                  </a:lnTo>
                  <a:close/>
                  <a:moveTo>
                    <a:pt x="52" y="144"/>
                  </a:moveTo>
                  <a:lnTo>
                    <a:pt x="10" y="144"/>
                  </a:lnTo>
                  <a:lnTo>
                    <a:pt x="10" y="10"/>
                  </a:lnTo>
                  <a:lnTo>
                    <a:pt x="52" y="10"/>
                  </a:lnTo>
                  <a:lnTo>
                    <a:pt x="52"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47" name="Freeform 547"/>
            <p:cNvSpPr>
              <a:spLocks noEditPoints="1"/>
            </p:cNvSpPr>
            <p:nvPr/>
          </p:nvSpPr>
          <p:spPr bwMode="auto">
            <a:xfrm>
              <a:off x="10758091" y="782066"/>
              <a:ext cx="94692" cy="174588"/>
            </a:xfrm>
            <a:custGeom>
              <a:avLst/>
              <a:gdLst>
                <a:gd name="T0" fmla="*/ 0 w 64"/>
                <a:gd name="T1" fmla="*/ 0 h 118"/>
                <a:gd name="T2" fmla="*/ 0 w 64"/>
                <a:gd name="T3" fmla="*/ 118 h 118"/>
                <a:gd name="T4" fmla="*/ 64 w 64"/>
                <a:gd name="T5" fmla="*/ 118 h 118"/>
                <a:gd name="T6" fmla="*/ 64 w 64"/>
                <a:gd name="T7" fmla="*/ 0 h 118"/>
                <a:gd name="T8" fmla="*/ 0 w 64"/>
                <a:gd name="T9" fmla="*/ 0 h 118"/>
                <a:gd name="T10" fmla="*/ 54 w 64"/>
                <a:gd name="T11" fmla="*/ 106 h 118"/>
                <a:gd name="T12" fmla="*/ 10 w 64"/>
                <a:gd name="T13" fmla="*/ 106 h 118"/>
                <a:gd name="T14" fmla="*/ 10 w 64"/>
                <a:gd name="T15" fmla="*/ 10 h 118"/>
                <a:gd name="T16" fmla="*/ 54 w 64"/>
                <a:gd name="T17" fmla="*/ 10 h 118"/>
                <a:gd name="T18" fmla="*/ 54 w 64"/>
                <a:gd name="T19"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8">
                  <a:moveTo>
                    <a:pt x="0" y="0"/>
                  </a:moveTo>
                  <a:lnTo>
                    <a:pt x="0" y="118"/>
                  </a:lnTo>
                  <a:lnTo>
                    <a:pt x="64" y="118"/>
                  </a:lnTo>
                  <a:lnTo>
                    <a:pt x="64" y="0"/>
                  </a:lnTo>
                  <a:lnTo>
                    <a:pt x="0" y="0"/>
                  </a:lnTo>
                  <a:close/>
                  <a:moveTo>
                    <a:pt x="54" y="106"/>
                  </a:moveTo>
                  <a:lnTo>
                    <a:pt x="10" y="106"/>
                  </a:lnTo>
                  <a:lnTo>
                    <a:pt x="10" y="10"/>
                  </a:lnTo>
                  <a:lnTo>
                    <a:pt x="54" y="10"/>
                  </a:lnTo>
                  <a:lnTo>
                    <a:pt x="54" y="1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148" name="Group 147"/>
          <p:cNvGrpSpPr/>
          <p:nvPr/>
        </p:nvGrpSpPr>
        <p:grpSpPr>
          <a:xfrm>
            <a:off x="8188324" y="4338683"/>
            <a:ext cx="397931" cy="402352"/>
            <a:chOff x="4490679" y="3430476"/>
            <a:chExt cx="532642" cy="538559"/>
          </a:xfrm>
        </p:grpSpPr>
        <p:sp>
          <p:nvSpPr>
            <p:cNvPr id="149" name="Freeform 311"/>
            <p:cNvSpPr>
              <a:spLocks noEditPoints="1"/>
            </p:cNvSpPr>
            <p:nvPr/>
          </p:nvSpPr>
          <p:spPr bwMode="auto">
            <a:xfrm>
              <a:off x="4626799" y="3430476"/>
              <a:ext cx="260402" cy="467540"/>
            </a:xfrm>
            <a:custGeom>
              <a:avLst/>
              <a:gdLst>
                <a:gd name="T0" fmla="*/ 138 w 178"/>
                <a:gd name="T1" fmla="*/ 62 h 315"/>
                <a:gd name="T2" fmla="*/ 110 w 178"/>
                <a:gd name="T3" fmla="*/ 20 h 315"/>
                <a:gd name="T4" fmla="*/ 94 w 178"/>
                <a:gd name="T5" fmla="*/ 0 h 315"/>
                <a:gd name="T6" fmla="*/ 88 w 178"/>
                <a:gd name="T7" fmla="*/ 0 h 315"/>
                <a:gd name="T8" fmla="*/ 84 w 178"/>
                <a:gd name="T9" fmla="*/ 0 h 315"/>
                <a:gd name="T10" fmla="*/ 54 w 178"/>
                <a:gd name="T11" fmla="*/ 38 h 315"/>
                <a:gd name="T12" fmla="*/ 40 w 178"/>
                <a:gd name="T13" fmla="*/ 62 h 315"/>
                <a:gd name="T14" fmla="*/ 10 w 178"/>
                <a:gd name="T15" fmla="*/ 126 h 315"/>
                <a:gd name="T16" fmla="*/ 0 w 178"/>
                <a:gd name="T17" fmla="*/ 174 h 315"/>
                <a:gd name="T18" fmla="*/ 0 w 178"/>
                <a:gd name="T19" fmla="*/ 188 h 315"/>
                <a:gd name="T20" fmla="*/ 6 w 178"/>
                <a:gd name="T21" fmla="*/ 255 h 315"/>
                <a:gd name="T22" fmla="*/ 26 w 178"/>
                <a:gd name="T23" fmla="*/ 313 h 315"/>
                <a:gd name="T24" fmla="*/ 150 w 178"/>
                <a:gd name="T25" fmla="*/ 315 h 315"/>
                <a:gd name="T26" fmla="*/ 152 w 178"/>
                <a:gd name="T27" fmla="*/ 313 h 315"/>
                <a:gd name="T28" fmla="*/ 172 w 178"/>
                <a:gd name="T29" fmla="*/ 255 h 315"/>
                <a:gd name="T30" fmla="*/ 178 w 178"/>
                <a:gd name="T31" fmla="*/ 188 h 315"/>
                <a:gd name="T32" fmla="*/ 178 w 178"/>
                <a:gd name="T33" fmla="*/ 174 h 315"/>
                <a:gd name="T34" fmla="*/ 168 w 178"/>
                <a:gd name="T35" fmla="*/ 126 h 315"/>
                <a:gd name="T36" fmla="*/ 138 w 178"/>
                <a:gd name="T37" fmla="*/ 62 h 315"/>
                <a:gd name="T38" fmla="*/ 144 w 178"/>
                <a:gd name="T39" fmla="*/ 305 h 315"/>
                <a:gd name="T40" fmla="*/ 34 w 178"/>
                <a:gd name="T41" fmla="*/ 305 h 315"/>
                <a:gd name="T42" fmla="*/ 16 w 178"/>
                <a:gd name="T43" fmla="*/ 251 h 315"/>
                <a:gd name="T44" fmla="*/ 10 w 178"/>
                <a:gd name="T45" fmla="*/ 188 h 315"/>
                <a:gd name="T46" fmla="*/ 12 w 178"/>
                <a:gd name="T47" fmla="*/ 160 h 315"/>
                <a:gd name="T48" fmla="*/ 32 w 178"/>
                <a:gd name="T49" fmla="*/ 98 h 315"/>
                <a:gd name="T50" fmla="*/ 48 w 178"/>
                <a:gd name="T51" fmla="*/ 68 h 315"/>
                <a:gd name="T52" fmla="*/ 72 w 178"/>
                <a:gd name="T53" fmla="*/ 32 h 315"/>
                <a:gd name="T54" fmla="*/ 88 w 178"/>
                <a:gd name="T55" fmla="*/ 12 h 315"/>
                <a:gd name="T56" fmla="*/ 118 w 178"/>
                <a:gd name="T57" fmla="*/ 48 h 315"/>
                <a:gd name="T58" fmla="*/ 130 w 178"/>
                <a:gd name="T59" fmla="*/ 68 h 315"/>
                <a:gd name="T60" fmla="*/ 158 w 178"/>
                <a:gd name="T61" fmla="*/ 130 h 315"/>
                <a:gd name="T62" fmla="*/ 168 w 178"/>
                <a:gd name="T63" fmla="*/ 188 h 315"/>
                <a:gd name="T64" fmla="*/ 166 w 178"/>
                <a:gd name="T65" fmla="*/ 221 h 315"/>
                <a:gd name="T66" fmla="*/ 154 w 178"/>
                <a:gd name="T67" fmla="*/ 279 h 315"/>
                <a:gd name="T68" fmla="*/ 144 w 178"/>
                <a:gd name="T69" fmla="*/ 30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315">
                  <a:moveTo>
                    <a:pt x="138" y="62"/>
                  </a:moveTo>
                  <a:lnTo>
                    <a:pt x="138" y="62"/>
                  </a:lnTo>
                  <a:lnTo>
                    <a:pt x="124" y="38"/>
                  </a:lnTo>
                  <a:lnTo>
                    <a:pt x="110" y="20"/>
                  </a:lnTo>
                  <a:lnTo>
                    <a:pt x="94" y="0"/>
                  </a:lnTo>
                  <a:lnTo>
                    <a:pt x="94" y="0"/>
                  </a:lnTo>
                  <a:lnTo>
                    <a:pt x="88" y="0"/>
                  </a:lnTo>
                  <a:lnTo>
                    <a:pt x="88" y="0"/>
                  </a:lnTo>
                  <a:lnTo>
                    <a:pt x="84" y="0"/>
                  </a:lnTo>
                  <a:lnTo>
                    <a:pt x="84" y="0"/>
                  </a:lnTo>
                  <a:lnTo>
                    <a:pt x="68" y="20"/>
                  </a:lnTo>
                  <a:lnTo>
                    <a:pt x="54" y="38"/>
                  </a:lnTo>
                  <a:lnTo>
                    <a:pt x="40" y="62"/>
                  </a:lnTo>
                  <a:lnTo>
                    <a:pt x="40" y="62"/>
                  </a:lnTo>
                  <a:lnTo>
                    <a:pt x="22" y="94"/>
                  </a:lnTo>
                  <a:lnTo>
                    <a:pt x="10" y="126"/>
                  </a:lnTo>
                  <a:lnTo>
                    <a:pt x="2" y="158"/>
                  </a:lnTo>
                  <a:lnTo>
                    <a:pt x="0" y="174"/>
                  </a:lnTo>
                  <a:lnTo>
                    <a:pt x="0" y="188"/>
                  </a:lnTo>
                  <a:lnTo>
                    <a:pt x="0" y="188"/>
                  </a:lnTo>
                  <a:lnTo>
                    <a:pt x="2" y="223"/>
                  </a:lnTo>
                  <a:lnTo>
                    <a:pt x="6" y="255"/>
                  </a:lnTo>
                  <a:lnTo>
                    <a:pt x="14" y="287"/>
                  </a:lnTo>
                  <a:lnTo>
                    <a:pt x="26" y="313"/>
                  </a:lnTo>
                  <a:lnTo>
                    <a:pt x="28" y="315"/>
                  </a:lnTo>
                  <a:lnTo>
                    <a:pt x="150" y="315"/>
                  </a:lnTo>
                  <a:lnTo>
                    <a:pt x="152" y="313"/>
                  </a:lnTo>
                  <a:lnTo>
                    <a:pt x="152" y="313"/>
                  </a:lnTo>
                  <a:lnTo>
                    <a:pt x="164" y="287"/>
                  </a:lnTo>
                  <a:lnTo>
                    <a:pt x="172" y="255"/>
                  </a:lnTo>
                  <a:lnTo>
                    <a:pt x="176" y="223"/>
                  </a:lnTo>
                  <a:lnTo>
                    <a:pt x="178" y="188"/>
                  </a:lnTo>
                  <a:lnTo>
                    <a:pt x="178" y="188"/>
                  </a:lnTo>
                  <a:lnTo>
                    <a:pt x="178" y="174"/>
                  </a:lnTo>
                  <a:lnTo>
                    <a:pt x="176" y="158"/>
                  </a:lnTo>
                  <a:lnTo>
                    <a:pt x="168" y="126"/>
                  </a:lnTo>
                  <a:lnTo>
                    <a:pt x="156" y="94"/>
                  </a:lnTo>
                  <a:lnTo>
                    <a:pt x="138" y="62"/>
                  </a:lnTo>
                  <a:lnTo>
                    <a:pt x="138" y="62"/>
                  </a:lnTo>
                  <a:close/>
                  <a:moveTo>
                    <a:pt x="144" y="305"/>
                  </a:moveTo>
                  <a:lnTo>
                    <a:pt x="34" y="305"/>
                  </a:lnTo>
                  <a:lnTo>
                    <a:pt x="34" y="305"/>
                  </a:lnTo>
                  <a:lnTo>
                    <a:pt x="24" y="279"/>
                  </a:lnTo>
                  <a:lnTo>
                    <a:pt x="16" y="251"/>
                  </a:lnTo>
                  <a:lnTo>
                    <a:pt x="12" y="221"/>
                  </a:lnTo>
                  <a:lnTo>
                    <a:pt x="10" y="188"/>
                  </a:lnTo>
                  <a:lnTo>
                    <a:pt x="10" y="188"/>
                  </a:lnTo>
                  <a:lnTo>
                    <a:pt x="12" y="160"/>
                  </a:lnTo>
                  <a:lnTo>
                    <a:pt x="20" y="130"/>
                  </a:lnTo>
                  <a:lnTo>
                    <a:pt x="32" y="98"/>
                  </a:lnTo>
                  <a:lnTo>
                    <a:pt x="48" y="68"/>
                  </a:lnTo>
                  <a:lnTo>
                    <a:pt x="48" y="68"/>
                  </a:lnTo>
                  <a:lnTo>
                    <a:pt x="60" y="48"/>
                  </a:lnTo>
                  <a:lnTo>
                    <a:pt x="72" y="32"/>
                  </a:lnTo>
                  <a:lnTo>
                    <a:pt x="88" y="12"/>
                  </a:lnTo>
                  <a:lnTo>
                    <a:pt x="88" y="12"/>
                  </a:lnTo>
                  <a:lnTo>
                    <a:pt x="106" y="32"/>
                  </a:lnTo>
                  <a:lnTo>
                    <a:pt x="118" y="48"/>
                  </a:lnTo>
                  <a:lnTo>
                    <a:pt x="130" y="68"/>
                  </a:lnTo>
                  <a:lnTo>
                    <a:pt x="130" y="68"/>
                  </a:lnTo>
                  <a:lnTo>
                    <a:pt x="146" y="98"/>
                  </a:lnTo>
                  <a:lnTo>
                    <a:pt x="158" y="130"/>
                  </a:lnTo>
                  <a:lnTo>
                    <a:pt x="166" y="160"/>
                  </a:lnTo>
                  <a:lnTo>
                    <a:pt x="168" y="188"/>
                  </a:lnTo>
                  <a:lnTo>
                    <a:pt x="168" y="188"/>
                  </a:lnTo>
                  <a:lnTo>
                    <a:pt x="166" y="221"/>
                  </a:lnTo>
                  <a:lnTo>
                    <a:pt x="162" y="251"/>
                  </a:lnTo>
                  <a:lnTo>
                    <a:pt x="154" y="279"/>
                  </a:lnTo>
                  <a:lnTo>
                    <a:pt x="144" y="305"/>
                  </a:lnTo>
                  <a:lnTo>
                    <a:pt x="144" y="30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50" name="Freeform 312"/>
            <p:cNvSpPr>
              <a:spLocks/>
            </p:cNvSpPr>
            <p:nvPr/>
          </p:nvSpPr>
          <p:spPr bwMode="auto">
            <a:xfrm>
              <a:off x="4851692" y="3738224"/>
              <a:ext cx="171629" cy="136119"/>
            </a:xfrm>
            <a:custGeom>
              <a:avLst/>
              <a:gdLst>
                <a:gd name="T0" fmla="*/ 114 w 116"/>
                <a:gd name="T1" fmla="*/ 81 h 91"/>
                <a:gd name="T2" fmla="*/ 22 w 116"/>
                <a:gd name="T3" fmla="*/ 0 h 91"/>
                <a:gd name="T4" fmla="*/ 16 w 116"/>
                <a:gd name="T5" fmla="*/ 7 h 91"/>
                <a:gd name="T6" fmla="*/ 98 w 116"/>
                <a:gd name="T7" fmla="*/ 81 h 91"/>
                <a:gd name="T8" fmla="*/ 0 w 116"/>
                <a:gd name="T9" fmla="*/ 81 h 91"/>
                <a:gd name="T10" fmla="*/ 0 w 116"/>
                <a:gd name="T11" fmla="*/ 91 h 91"/>
                <a:gd name="T12" fmla="*/ 110 w 116"/>
                <a:gd name="T13" fmla="*/ 91 h 91"/>
                <a:gd name="T14" fmla="*/ 110 w 116"/>
                <a:gd name="T15" fmla="*/ 91 h 91"/>
                <a:gd name="T16" fmla="*/ 114 w 116"/>
                <a:gd name="T17" fmla="*/ 91 h 91"/>
                <a:gd name="T18" fmla="*/ 116 w 116"/>
                <a:gd name="T19" fmla="*/ 89 h 91"/>
                <a:gd name="T20" fmla="*/ 116 w 116"/>
                <a:gd name="T21" fmla="*/ 89 h 91"/>
                <a:gd name="T22" fmla="*/ 116 w 116"/>
                <a:gd name="T23" fmla="*/ 85 h 91"/>
                <a:gd name="T24" fmla="*/ 114 w 116"/>
                <a:gd name="T25" fmla="*/ 81 h 91"/>
                <a:gd name="T26" fmla="*/ 114 w 116"/>
                <a:gd name="T27" fmla="*/ 8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91">
                  <a:moveTo>
                    <a:pt x="114" y="81"/>
                  </a:moveTo>
                  <a:lnTo>
                    <a:pt x="22" y="0"/>
                  </a:lnTo>
                  <a:lnTo>
                    <a:pt x="16" y="7"/>
                  </a:lnTo>
                  <a:lnTo>
                    <a:pt x="98" y="81"/>
                  </a:lnTo>
                  <a:lnTo>
                    <a:pt x="0" y="81"/>
                  </a:lnTo>
                  <a:lnTo>
                    <a:pt x="0" y="91"/>
                  </a:lnTo>
                  <a:lnTo>
                    <a:pt x="110" y="91"/>
                  </a:lnTo>
                  <a:lnTo>
                    <a:pt x="110" y="91"/>
                  </a:lnTo>
                  <a:lnTo>
                    <a:pt x="114" y="91"/>
                  </a:lnTo>
                  <a:lnTo>
                    <a:pt x="116" y="89"/>
                  </a:lnTo>
                  <a:lnTo>
                    <a:pt x="116" y="89"/>
                  </a:lnTo>
                  <a:lnTo>
                    <a:pt x="116" y="85"/>
                  </a:lnTo>
                  <a:lnTo>
                    <a:pt x="114" y="81"/>
                  </a:lnTo>
                  <a:lnTo>
                    <a:pt x="114"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51" name="Freeform 313"/>
            <p:cNvSpPr>
              <a:spLocks/>
            </p:cNvSpPr>
            <p:nvPr/>
          </p:nvSpPr>
          <p:spPr bwMode="auto">
            <a:xfrm>
              <a:off x="4490679" y="3738224"/>
              <a:ext cx="171629" cy="136119"/>
            </a:xfrm>
            <a:custGeom>
              <a:avLst/>
              <a:gdLst>
                <a:gd name="T0" fmla="*/ 18 w 116"/>
                <a:gd name="T1" fmla="*/ 81 h 91"/>
                <a:gd name="T2" fmla="*/ 18 w 116"/>
                <a:gd name="T3" fmla="*/ 81 h 91"/>
                <a:gd name="T4" fmla="*/ 100 w 116"/>
                <a:gd name="T5" fmla="*/ 7 h 91"/>
                <a:gd name="T6" fmla="*/ 94 w 116"/>
                <a:gd name="T7" fmla="*/ 0 h 91"/>
                <a:gd name="T8" fmla="*/ 2 w 116"/>
                <a:gd name="T9" fmla="*/ 81 h 91"/>
                <a:gd name="T10" fmla="*/ 2 w 116"/>
                <a:gd name="T11" fmla="*/ 81 h 91"/>
                <a:gd name="T12" fmla="*/ 0 w 116"/>
                <a:gd name="T13" fmla="*/ 85 h 91"/>
                <a:gd name="T14" fmla="*/ 0 w 116"/>
                <a:gd name="T15" fmla="*/ 89 h 91"/>
                <a:gd name="T16" fmla="*/ 0 w 116"/>
                <a:gd name="T17" fmla="*/ 89 h 91"/>
                <a:gd name="T18" fmla="*/ 2 w 116"/>
                <a:gd name="T19" fmla="*/ 91 h 91"/>
                <a:gd name="T20" fmla="*/ 6 w 116"/>
                <a:gd name="T21" fmla="*/ 91 h 91"/>
                <a:gd name="T22" fmla="*/ 116 w 116"/>
                <a:gd name="T23" fmla="*/ 91 h 91"/>
                <a:gd name="T24" fmla="*/ 116 w 116"/>
                <a:gd name="T25" fmla="*/ 81 h 91"/>
                <a:gd name="T26" fmla="*/ 18 w 116"/>
                <a:gd name="T27" fmla="*/ 8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91">
                  <a:moveTo>
                    <a:pt x="18" y="81"/>
                  </a:moveTo>
                  <a:lnTo>
                    <a:pt x="18" y="81"/>
                  </a:lnTo>
                  <a:lnTo>
                    <a:pt x="100" y="7"/>
                  </a:lnTo>
                  <a:lnTo>
                    <a:pt x="94" y="0"/>
                  </a:lnTo>
                  <a:lnTo>
                    <a:pt x="2" y="81"/>
                  </a:lnTo>
                  <a:lnTo>
                    <a:pt x="2" y="81"/>
                  </a:lnTo>
                  <a:lnTo>
                    <a:pt x="0" y="85"/>
                  </a:lnTo>
                  <a:lnTo>
                    <a:pt x="0" y="89"/>
                  </a:lnTo>
                  <a:lnTo>
                    <a:pt x="0" y="89"/>
                  </a:lnTo>
                  <a:lnTo>
                    <a:pt x="2" y="91"/>
                  </a:lnTo>
                  <a:lnTo>
                    <a:pt x="6" y="91"/>
                  </a:lnTo>
                  <a:lnTo>
                    <a:pt x="116" y="91"/>
                  </a:lnTo>
                  <a:lnTo>
                    <a:pt x="116" y="81"/>
                  </a:lnTo>
                  <a:lnTo>
                    <a:pt x="18"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52" name="Rectangle 314"/>
            <p:cNvSpPr>
              <a:spLocks noChangeArrowheads="1"/>
            </p:cNvSpPr>
            <p:nvPr/>
          </p:nvSpPr>
          <p:spPr bwMode="auto">
            <a:xfrm>
              <a:off x="4694859" y="3892098"/>
              <a:ext cx="14796" cy="5622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53" name="Rectangle 315"/>
            <p:cNvSpPr>
              <a:spLocks noChangeArrowheads="1"/>
            </p:cNvSpPr>
            <p:nvPr/>
          </p:nvSpPr>
          <p:spPr bwMode="auto">
            <a:xfrm>
              <a:off x="4804346" y="3892098"/>
              <a:ext cx="14796" cy="5622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54" name="Rectangle 316"/>
            <p:cNvSpPr>
              <a:spLocks noChangeArrowheads="1"/>
            </p:cNvSpPr>
            <p:nvPr/>
          </p:nvSpPr>
          <p:spPr bwMode="auto">
            <a:xfrm>
              <a:off x="4751082" y="3912812"/>
              <a:ext cx="11836" cy="5622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55" name="Rectangle 317"/>
            <p:cNvSpPr>
              <a:spLocks noChangeArrowheads="1"/>
            </p:cNvSpPr>
            <p:nvPr/>
          </p:nvSpPr>
          <p:spPr bwMode="auto">
            <a:xfrm>
              <a:off x="4697818" y="3507413"/>
              <a:ext cx="118365" cy="1775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56" name="Freeform 318"/>
            <p:cNvSpPr>
              <a:spLocks noEditPoints="1"/>
            </p:cNvSpPr>
            <p:nvPr/>
          </p:nvSpPr>
          <p:spPr bwMode="auto">
            <a:xfrm>
              <a:off x="4706695" y="3622818"/>
              <a:ext cx="100610" cy="106528"/>
            </a:xfrm>
            <a:custGeom>
              <a:avLst/>
              <a:gdLst>
                <a:gd name="T0" fmla="*/ 34 w 70"/>
                <a:gd name="T1" fmla="*/ 0 h 72"/>
                <a:gd name="T2" fmla="*/ 34 w 70"/>
                <a:gd name="T3" fmla="*/ 0 h 72"/>
                <a:gd name="T4" fmla="*/ 28 w 70"/>
                <a:gd name="T5" fmla="*/ 0 h 72"/>
                <a:gd name="T6" fmla="*/ 20 w 70"/>
                <a:gd name="T7" fmla="*/ 2 h 72"/>
                <a:gd name="T8" fmla="*/ 14 w 70"/>
                <a:gd name="T9" fmla="*/ 6 h 72"/>
                <a:gd name="T10" fmla="*/ 10 w 70"/>
                <a:gd name="T11" fmla="*/ 10 h 72"/>
                <a:gd name="T12" fmla="*/ 6 w 70"/>
                <a:gd name="T13" fmla="*/ 16 h 72"/>
                <a:gd name="T14" fmla="*/ 2 w 70"/>
                <a:gd name="T15" fmla="*/ 22 h 72"/>
                <a:gd name="T16" fmla="*/ 0 w 70"/>
                <a:gd name="T17" fmla="*/ 28 h 72"/>
                <a:gd name="T18" fmla="*/ 0 w 70"/>
                <a:gd name="T19" fmla="*/ 36 h 72"/>
                <a:gd name="T20" fmla="*/ 0 w 70"/>
                <a:gd name="T21" fmla="*/ 36 h 72"/>
                <a:gd name="T22" fmla="*/ 0 w 70"/>
                <a:gd name="T23" fmla="*/ 42 h 72"/>
                <a:gd name="T24" fmla="*/ 2 w 70"/>
                <a:gd name="T25" fmla="*/ 50 h 72"/>
                <a:gd name="T26" fmla="*/ 6 w 70"/>
                <a:gd name="T27" fmla="*/ 56 h 72"/>
                <a:gd name="T28" fmla="*/ 10 w 70"/>
                <a:gd name="T29" fmla="*/ 60 h 72"/>
                <a:gd name="T30" fmla="*/ 14 w 70"/>
                <a:gd name="T31" fmla="*/ 66 h 72"/>
                <a:gd name="T32" fmla="*/ 20 w 70"/>
                <a:gd name="T33" fmla="*/ 68 h 72"/>
                <a:gd name="T34" fmla="*/ 28 w 70"/>
                <a:gd name="T35" fmla="*/ 70 h 72"/>
                <a:gd name="T36" fmla="*/ 34 w 70"/>
                <a:gd name="T37" fmla="*/ 72 h 72"/>
                <a:gd name="T38" fmla="*/ 34 w 70"/>
                <a:gd name="T39" fmla="*/ 72 h 72"/>
                <a:gd name="T40" fmla="*/ 42 w 70"/>
                <a:gd name="T41" fmla="*/ 70 h 72"/>
                <a:gd name="T42" fmla="*/ 48 w 70"/>
                <a:gd name="T43" fmla="*/ 68 h 72"/>
                <a:gd name="T44" fmla="*/ 54 w 70"/>
                <a:gd name="T45" fmla="*/ 66 h 72"/>
                <a:gd name="T46" fmla="*/ 60 w 70"/>
                <a:gd name="T47" fmla="*/ 60 h 72"/>
                <a:gd name="T48" fmla="*/ 64 w 70"/>
                <a:gd name="T49" fmla="*/ 56 h 72"/>
                <a:gd name="T50" fmla="*/ 68 w 70"/>
                <a:gd name="T51" fmla="*/ 50 h 72"/>
                <a:gd name="T52" fmla="*/ 70 w 70"/>
                <a:gd name="T53" fmla="*/ 42 h 72"/>
                <a:gd name="T54" fmla="*/ 70 w 70"/>
                <a:gd name="T55" fmla="*/ 36 h 72"/>
                <a:gd name="T56" fmla="*/ 70 w 70"/>
                <a:gd name="T57" fmla="*/ 36 h 72"/>
                <a:gd name="T58" fmla="*/ 70 w 70"/>
                <a:gd name="T59" fmla="*/ 28 h 72"/>
                <a:gd name="T60" fmla="*/ 68 w 70"/>
                <a:gd name="T61" fmla="*/ 22 h 72"/>
                <a:gd name="T62" fmla="*/ 64 w 70"/>
                <a:gd name="T63" fmla="*/ 16 h 72"/>
                <a:gd name="T64" fmla="*/ 60 w 70"/>
                <a:gd name="T65" fmla="*/ 10 h 72"/>
                <a:gd name="T66" fmla="*/ 54 w 70"/>
                <a:gd name="T67" fmla="*/ 6 h 72"/>
                <a:gd name="T68" fmla="*/ 48 w 70"/>
                <a:gd name="T69" fmla="*/ 2 h 72"/>
                <a:gd name="T70" fmla="*/ 42 w 70"/>
                <a:gd name="T71" fmla="*/ 0 h 72"/>
                <a:gd name="T72" fmla="*/ 34 w 70"/>
                <a:gd name="T73" fmla="*/ 0 h 72"/>
                <a:gd name="T74" fmla="*/ 34 w 70"/>
                <a:gd name="T75" fmla="*/ 0 h 72"/>
                <a:gd name="T76" fmla="*/ 34 w 70"/>
                <a:gd name="T77" fmla="*/ 60 h 72"/>
                <a:gd name="T78" fmla="*/ 34 w 70"/>
                <a:gd name="T79" fmla="*/ 60 h 72"/>
                <a:gd name="T80" fmla="*/ 24 w 70"/>
                <a:gd name="T81" fmla="*/ 58 h 72"/>
                <a:gd name="T82" fmla="*/ 16 w 70"/>
                <a:gd name="T83" fmla="*/ 54 h 72"/>
                <a:gd name="T84" fmla="*/ 12 w 70"/>
                <a:gd name="T85" fmla="*/ 46 h 72"/>
                <a:gd name="T86" fmla="*/ 10 w 70"/>
                <a:gd name="T87" fmla="*/ 36 h 72"/>
                <a:gd name="T88" fmla="*/ 10 w 70"/>
                <a:gd name="T89" fmla="*/ 36 h 72"/>
                <a:gd name="T90" fmla="*/ 12 w 70"/>
                <a:gd name="T91" fmla="*/ 26 h 72"/>
                <a:gd name="T92" fmla="*/ 16 w 70"/>
                <a:gd name="T93" fmla="*/ 18 h 72"/>
                <a:gd name="T94" fmla="*/ 24 w 70"/>
                <a:gd name="T95" fmla="*/ 12 h 72"/>
                <a:gd name="T96" fmla="*/ 34 w 70"/>
                <a:gd name="T97" fmla="*/ 10 h 72"/>
                <a:gd name="T98" fmla="*/ 34 w 70"/>
                <a:gd name="T99" fmla="*/ 10 h 72"/>
                <a:gd name="T100" fmla="*/ 44 w 70"/>
                <a:gd name="T101" fmla="*/ 12 h 72"/>
                <a:gd name="T102" fmla="*/ 52 w 70"/>
                <a:gd name="T103" fmla="*/ 18 h 72"/>
                <a:gd name="T104" fmla="*/ 58 w 70"/>
                <a:gd name="T105" fmla="*/ 26 h 72"/>
                <a:gd name="T106" fmla="*/ 60 w 70"/>
                <a:gd name="T107" fmla="*/ 36 h 72"/>
                <a:gd name="T108" fmla="*/ 60 w 70"/>
                <a:gd name="T109" fmla="*/ 36 h 72"/>
                <a:gd name="T110" fmla="*/ 58 w 70"/>
                <a:gd name="T111" fmla="*/ 46 h 72"/>
                <a:gd name="T112" fmla="*/ 52 w 70"/>
                <a:gd name="T113" fmla="*/ 54 h 72"/>
                <a:gd name="T114" fmla="*/ 44 w 70"/>
                <a:gd name="T115" fmla="*/ 58 h 72"/>
                <a:gd name="T116" fmla="*/ 34 w 70"/>
                <a:gd name="T117" fmla="*/ 60 h 72"/>
                <a:gd name="T118" fmla="*/ 34 w 70"/>
                <a:gd name="T119" fmla="*/ 6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 h="72">
                  <a:moveTo>
                    <a:pt x="34" y="0"/>
                  </a:moveTo>
                  <a:lnTo>
                    <a:pt x="34" y="0"/>
                  </a:lnTo>
                  <a:lnTo>
                    <a:pt x="28" y="0"/>
                  </a:lnTo>
                  <a:lnTo>
                    <a:pt x="20" y="2"/>
                  </a:lnTo>
                  <a:lnTo>
                    <a:pt x="14" y="6"/>
                  </a:lnTo>
                  <a:lnTo>
                    <a:pt x="10" y="10"/>
                  </a:lnTo>
                  <a:lnTo>
                    <a:pt x="6" y="16"/>
                  </a:lnTo>
                  <a:lnTo>
                    <a:pt x="2" y="22"/>
                  </a:lnTo>
                  <a:lnTo>
                    <a:pt x="0" y="28"/>
                  </a:lnTo>
                  <a:lnTo>
                    <a:pt x="0" y="36"/>
                  </a:lnTo>
                  <a:lnTo>
                    <a:pt x="0" y="36"/>
                  </a:lnTo>
                  <a:lnTo>
                    <a:pt x="0" y="42"/>
                  </a:lnTo>
                  <a:lnTo>
                    <a:pt x="2" y="50"/>
                  </a:lnTo>
                  <a:lnTo>
                    <a:pt x="6" y="56"/>
                  </a:lnTo>
                  <a:lnTo>
                    <a:pt x="10" y="60"/>
                  </a:lnTo>
                  <a:lnTo>
                    <a:pt x="14" y="66"/>
                  </a:lnTo>
                  <a:lnTo>
                    <a:pt x="20" y="68"/>
                  </a:lnTo>
                  <a:lnTo>
                    <a:pt x="28" y="70"/>
                  </a:lnTo>
                  <a:lnTo>
                    <a:pt x="34" y="72"/>
                  </a:lnTo>
                  <a:lnTo>
                    <a:pt x="34" y="72"/>
                  </a:lnTo>
                  <a:lnTo>
                    <a:pt x="42" y="70"/>
                  </a:lnTo>
                  <a:lnTo>
                    <a:pt x="48" y="68"/>
                  </a:lnTo>
                  <a:lnTo>
                    <a:pt x="54" y="66"/>
                  </a:lnTo>
                  <a:lnTo>
                    <a:pt x="60" y="60"/>
                  </a:lnTo>
                  <a:lnTo>
                    <a:pt x="64" y="56"/>
                  </a:lnTo>
                  <a:lnTo>
                    <a:pt x="68" y="50"/>
                  </a:lnTo>
                  <a:lnTo>
                    <a:pt x="70" y="42"/>
                  </a:lnTo>
                  <a:lnTo>
                    <a:pt x="70" y="36"/>
                  </a:lnTo>
                  <a:lnTo>
                    <a:pt x="70" y="36"/>
                  </a:lnTo>
                  <a:lnTo>
                    <a:pt x="70" y="28"/>
                  </a:lnTo>
                  <a:lnTo>
                    <a:pt x="68" y="22"/>
                  </a:lnTo>
                  <a:lnTo>
                    <a:pt x="64" y="16"/>
                  </a:lnTo>
                  <a:lnTo>
                    <a:pt x="60" y="10"/>
                  </a:lnTo>
                  <a:lnTo>
                    <a:pt x="54" y="6"/>
                  </a:lnTo>
                  <a:lnTo>
                    <a:pt x="48" y="2"/>
                  </a:lnTo>
                  <a:lnTo>
                    <a:pt x="42" y="0"/>
                  </a:lnTo>
                  <a:lnTo>
                    <a:pt x="34" y="0"/>
                  </a:lnTo>
                  <a:lnTo>
                    <a:pt x="34" y="0"/>
                  </a:lnTo>
                  <a:close/>
                  <a:moveTo>
                    <a:pt x="34" y="60"/>
                  </a:moveTo>
                  <a:lnTo>
                    <a:pt x="34" y="60"/>
                  </a:lnTo>
                  <a:lnTo>
                    <a:pt x="24" y="58"/>
                  </a:lnTo>
                  <a:lnTo>
                    <a:pt x="16" y="54"/>
                  </a:lnTo>
                  <a:lnTo>
                    <a:pt x="12" y="46"/>
                  </a:lnTo>
                  <a:lnTo>
                    <a:pt x="10" y="36"/>
                  </a:lnTo>
                  <a:lnTo>
                    <a:pt x="10" y="36"/>
                  </a:lnTo>
                  <a:lnTo>
                    <a:pt x="12" y="26"/>
                  </a:lnTo>
                  <a:lnTo>
                    <a:pt x="16" y="18"/>
                  </a:lnTo>
                  <a:lnTo>
                    <a:pt x="24" y="12"/>
                  </a:lnTo>
                  <a:lnTo>
                    <a:pt x="34" y="10"/>
                  </a:lnTo>
                  <a:lnTo>
                    <a:pt x="34" y="10"/>
                  </a:lnTo>
                  <a:lnTo>
                    <a:pt x="44" y="12"/>
                  </a:lnTo>
                  <a:lnTo>
                    <a:pt x="52" y="18"/>
                  </a:lnTo>
                  <a:lnTo>
                    <a:pt x="58" y="26"/>
                  </a:lnTo>
                  <a:lnTo>
                    <a:pt x="60" y="36"/>
                  </a:lnTo>
                  <a:lnTo>
                    <a:pt x="60" y="36"/>
                  </a:lnTo>
                  <a:lnTo>
                    <a:pt x="58" y="46"/>
                  </a:lnTo>
                  <a:lnTo>
                    <a:pt x="52" y="54"/>
                  </a:lnTo>
                  <a:lnTo>
                    <a:pt x="44" y="58"/>
                  </a:lnTo>
                  <a:lnTo>
                    <a:pt x="34" y="60"/>
                  </a:lnTo>
                  <a:lnTo>
                    <a:pt x="34" y="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sp>
        <p:nvSpPr>
          <p:cNvPr id="157" name="Freeform 5">
            <a:extLst>
              <a:ext uri="{FF2B5EF4-FFF2-40B4-BE49-F238E27FC236}">
                <a16:creationId xmlns:a16="http://schemas.microsoft.com/office/drawing/2014/main" id="{51605BFD-9ED8-43B2-BD9B-1E3154997755}"/>
              </a:ext>
            </a:extLst>
          </p:cNvPr>
          <p:cNvSpPr>
            <a:spLocks/>
          </p:cNvSpPr>
          <p:nvPr/>
        </p:nvSpPr>
        <p:spPr bwMode="auto">
          <a:xfrm>
            <a:off x="6103711" y="1875040"/>
            <a:ext cx="863600" cy="1306513"/>
          </a:xfrm>
          <a:custGeom>
            <a:avLst/>
            <a:gdLst>
              <a:gd name="T0" fmla="*/ 544 w 544"/>
              <a:gd name="T1" fmla="*/ 272 h 823"/>
              <a:gd name="T2" fmla="*/ 540 w 544"/>
              <a:gd name="T3" fmla="*/ 314 h 823"/>
              <a:gd name="T4" fmla="*/ 532 w 544"/>
              <a:gd name="T5" fmla="*/ 358 h 823"/>
              <a:gd name="T6" fmla="*/ 502 w 544"/>
              <a:gd name="T7" fmla="*/ 450 h 823"/>
              <a:gd name="T8" fmla="*/ 458 w 544"/>
              <a:gd name="T9" fmla="*/ 543 h 823"/>
              <a:gd name="T10" fmla="*/ 408 w 544"/>
              <a:gd name="T11" fmla="*/ 631 h 823"/>
              <a:gd name="T12" fmla="*/ 314 w 544"/>
              <a:gd name="T13" fmla="*/ 767 h 823"/>
              <a:gd name="T14" fmla="*/ 272 w 544"/>
              <a:gd name="T15" fmla="*/ 823 h 823"/>
              <a:gd name="T16" fmla="*/ 260 w 544"/>
              <a:gd name="T17" fmla="*/ 809 h 823"/>
              <a:gd name="T18" fmla="*/ 186 w 544"/>
              <a:gd name="T19" fmla="*/ 709 h 823"/>
              <a:gd name="T20" fmla="*/ 136 w 544"/>
              <a:gd name="T21" fmla="*/ 633 h 823"/>
              <a:gd name="T22" fmla="*/ 86 w 544"/>
              <a:gd name="T23" fmla="*/ 545 h 823"/>
              <a:gd name="T24" fmla="*/ 44 w 544"/>
              <a:gd name="T25" fmla="*/ 452 h 823"/>
              <a:gd name="T26" fmla="*/ 12 w 544"/>
              <a:gd name="T27" fmla="*/ 360 h 823"/>
              <a:gd name="T28" fmla="*/ 4 w 544"/>
              <a:gd name="T29" fmla="*/ 314 h 823"/>
              <a:gd name="T30" fmla="*/ 0 w 544"/>
              <a:gd name="T31" fmla="*/ 272 h 823"/>
              <a:gd name="T32" fmla="*/ 2 w 544"/>
              <a:gd name="T33" fmla="*/ 244 h 823"/>
              <a:gd name="T34" fmla="*/ 12 w 544"/>
              <a:gd name="T35" fmla="*/ 190 h 823"/>
              <a:gd name="T36" fmla="*/ 34 w 544"/>
              <a:gd name="T37" fmla="*/ 142 h 823"/>
              <a:gd name="T38" fmla="*/ 62 w 544"/>
              <a:gd name="T39" fmla="*/ 98 h 823"/>
              <a:gd name="T40" fmla="*/ 100 w 544"/>
              <a:gd name="T41" fmla="*/ 62 h 823"/>
              <a:gd name="T42" fmla="*/ 142 w 544"/>
              <a:gd name="T43" fmla="*/ 32 h 823"/>
              <a:gd name="T44" fmla="*/ 192 w 544"/>
              <a:gd name="T45" fmla="*/ 12 h 823"/>
              <a:gd name="T46" fmla="*/ 244 w 544"/>
              <a:gd name="T47" fmla="*/ 0 h 823"/>
              <a:gd name="T48" fmla="*/ 272 w 544"/>
              <a:gd name="T49" fmla="*/ 0 h 823"/>
              <a:gd name="T50" fmla="*/ 328 w 544"/>
              <a:gd name="T51" fmla="*/ 6 h 823"/>
              <a:gd name="T52" fmla="*/ 378 w 544"/>
              <a:gd name="T53" fmla="*/ 20 h 823"/>
              <a:gd name="T54" fmla="*/ 424 w 544"/>
              <a:gd name="T55" fmla="*/ 46 h 823"/>
              <a:gd name="T56" fmla="*/ 464 w 544"/>
              <a:gd name="T57" fmla="*/ 80 h 823"/>
              <a:gd name="T58" fmla="*/ 498 w 544"/>
              <a:gd name="T59" fmla="*/ 120 h 823"/>
              <a:gd name="T60" fmla="*/ 522 w 544"/>
              <a:gd name="T61" fmla="*/ 166 h 823"/>
              <a:gd name="T62" fmla="*/ 538 w 544"/>
              <a:gd name="T63" fmla="*/ 216 h 823"/>
              <a:gd name="T64" fmla="*/ 544 w 544"/>
              <a:gd name="T65" fmla="*/ 272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4" h="823">
                <a:moveTo>
                  <a:pt x="544" y="272"/>
                </a:moveTo>
                <a:lnTo>
                  <a:pt x="544" y="272"/>
                </a:lnTo>
                <a:lnTo>
                  <a:pt x="544" y="292"/>
                </a:lnTo>
                <a:lnTo>
                  <a:pt x="540" y="314"/>
                </a:lnTo>
                <a:lnTo>
                  <a:pt x="538" y="336"/>
                </a:lnTo>
                <a:lnTo>
                  <a:pt x="532" y="358"/>
                </a:lnTo>
                <a:lnTo>
                  <a:pt x="518" y="404"/>
                </a:lnTo>
                <a:lnTo>
                  <a:pt x="502" y="450"/>
                </a:lnTo>
                <a:lnTo>
                  <a:pt x="480" y="497"/>
                </a:lnTo>
                <a:lnTo>
                  <a:pt x="458" y="543"/>
                </a:lnTo>
                <a:lnTo>
                  <a:pt x="434" y="587"/>
                </a:lnTo>
                <a:lnTo>
                  <a:pt x="408" y="631"/>
                </a:lnTo>
                <a:lnTo>
                  <a:pt x="358" y="707"/>
                </a:lnTo>
                <a:lnTo>
                  <a:pt x="314" y="767"/>
                </a:lnTo>
                <a:lnTo>
                  <a:pt x="284" y="809"/>
                </a:lnTo>
                <a:lnTo>
                  <a:pt x="272" y="823"/>
                </a:lnTo>
                <a:lnTo>
                  <a:pt x="272" y="823"/>
                </a:lnTo>
                <a:lnTo>
                  <a:pt x="260" y="809"/>
                </a:lnTo>
                <a:lnTo>
                  <a:pt x="230" y="769"/>
                </a:lnTo>
                <a:lnTo>
                  <a:pt x="186" y="709"/>
                </a:lnTo>
                <a:lnTo>
                  <a:pt x="162" y="671"/>
                </a:lnTo>
                <a:lnTo>
                  <a:pt x="136" y="633"/>
                </a:lnTo>
                <a:lnTo>
                  <a:pt x="112" y="589"/>
                </a:lnTo>
                <a:lnTo>
                  <a:pt x="86" y="545"/>
                </a:lnTo>
                <a:lnTo>
                  <a:pt x="64" y="499"/>
                </a:lnTo>
                <a:lnTo>
                  <a:pt x="44" y="452"/>
                </a:lnTo>
                <a:lnTo>
                  <a:pt x="26" y="406"/>
                </a:lnTo>
                <a:lnTo>
                  <a:pt x="12" y="360"/>
                </a:lnTo>
                <a:lnTo>
                  <a:pt x="8" y="336"/>
                </a:lnTo>
                <a:lnTo>
                  <a:pt x="4" y="314"/>
                </a:lnTo>
                <a:lnTo>
                  <a:pt x="2" y="292"/>
                </a:lnTo>
                <a:lnTo>
                  <a:pt x="0" y="272"/>
                </a:lnTo>
                <a:lnTo>
                  <a:pt x="0" y="272"/>
                </a:lnTo>
                <a:lnTo>
                  <a:pt x="2" y="244"/>
                </a:lnTo>
                <a:lnTo>
                  <a:pt x="6" y="216"/>
                </a:lnTo>
                <a:lnTo>
                  <a:pt x="12" y="190"/>
                </a:lnTo>
                <a:lnTo>
                  <a:pt x="22" y="166"/>
                </a:lnTo>
                <a:lnTo>
                  <a:pt x="34" y="142"/>
                </a:lnTo>
                <a:lnTo>
                  <a:pt x="48" y="120"/>
                </a:lnTo>
                <a:lnTo>
                  <a:pt x="62" y="98"/>
                </a:lnTo>
                <a:lnTo>
                  <a:pt x="80" y="80"/>
                </a:lnTo>
                <a:lnTo>
                  <a:pt x="100" y="62"/>
                </a:lnTo>
                <a:lnTo>
                  <a:pt x="120" y="46"/>
                </a:lnTo>
                <a:lnTo>
                  <a:pt x="142" y="32"/>
                </a:lnTo>
                <a:lnTo>
                  <a:pt x="166" y="20"/>
                </a:lnTo>
                <a:lnTo>
                  <a:pt x="192" y="12"/>
                </a:lnTo>
                <a:lnTo>
                  <a:pt x="218" y="6"/>
                </a:lnTo>
                <a:lnTo>
                  <a:pt x="244" y="0"/>
                </a:lnTo>
                <a:lnTo>
                  <a:pt x="272" y="0"/>
                </a:lnTo>
                <a:lnTo>
                  <a:pt x="272" y="0"/>
                </a:lnTo>
                <a:lnTo>
                  <a:pt x="300" y="0"/>
                </a:lnTo>
                <a:lnTo>
                  <a:pt x="328" y="6"/>
                </a:lnTo>
                <a:lnTo>
                  <a:pt x="354" y="12"/>
                </a:lnTo>
                <a:lnTo>
                  <a:pt x="378" y="20"/>
                </a:lnTo>
                <a:lnTo>
                  <a:pt x="402" y="32"/>
                </a:lnTo>
                <a:lnTo>
                  <a:pt x="424" y="46"/>
                </a:lnTo>
                <a:lnTo>
                  <a:pt x="446" y="62"/>
                </a:lnTo>
                <a:lnTo>
                  <a:pt x="464" y="80"/>
                </a:lnTo>
                <a:lnTo>
                  <a:pt x="482" y="98"/>
                </a:lnTo>
                <a:lnTo>
                  <a:pt x="498" y="120"/>
                </a:lnTo>
                <a:lnTo>
                  <a:pt x="512" y="142"/>
                </a:lnTo>
                <a:lnTo>
                  <a:pt x="522" y="166"/>
                </a:lnTo>
                <a:lnTo>
                  <a:pt x="532" y="190"/>
                </a:lnTo>
                <a:lnTo>
                  <a:pt x="538" y="216"/>
                </a:lnTo>
                <a:lnTo>
                  <a:pt x="542" y="244"/>
                </a:lnTo>
                <a:lnTo>
                  <a:pt x="544" y="272"/>
                </a:lnTo>
                <a:lnTo>
                  <a:pt x="544" y="27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58" name="Freeform 6">
            <a:extLst>
              <a:ext uri="{FF2B5EF4-FFF2-40B4-BE49-F238E27FC236}">
                <a16:creationId xmlns:a16="http://schemas.microsoft.com/office/drawing/2014/main" id="{C9721607-1A6C-4C6F-B4A4-48426E4E97E3}"/>
              </a:ext>
            </a:extLst>
          </p:cNvPr>
          <p:cNvSpPr>
            <a:spLocks/>
          </p:cNvSpPr>
          <p:nvPr/>
        </p:nvSpPr>
        <p:spPr bwMode="auto">
          <a:xfrm>
            <a:off x="6221893" y="1999376"/>
            <a:ext cx="635000" cy="631825"/>
          </a:xfrm>
          <a:custGeom>
            <a:avLst/>
            <a:gdLst>
              <a:gd name="T0" fmla="*/ 400 w 400"/>
              <a:gd name="T1" fmla="*/ 200 h 398"/>
              <a:gd name="T2" fmla="*/ 396 w 400"/>
              <a:gd name="T3" fmla="*/ 240 h 398"/>
              <a:gd name="T4" fmla="*/ 384 w 400"/>
              <a:gd name="T5" fmla="*/ 276 h 398"/>
              <a:gd name="T6" fmla="*/ 366 w 400"/>
              <a:gd name="T7" fmla="*/ 310 h 398"/>
              <a:gd name="T8" fmla="*/ 342 w 400"/>
              <a:gd name="T9" fmla="*/ 340 h 398"/>
              <a:gd name="T10" fmla="*/ 312 w 400"/>
              <a:gd name="T11" fmla="*/ 364 h 398"/>
              <a:gd name="T12" fmla="*/ 278 w 400"/>
              <a:gd name="T13" fmla="*/ 384 h 398"/>
              <a:gd name="T14" fmla="*/ 240 w 400"/>
              <a:gd name="T15" fmla="*/ 394 h 398"/>
              <a:gd name="T16" fmla="*/ 200 w 400"/>
              <a:gd name="T17" fmla="*/ 398 h 398"/>
              <a:gd name="T18" fmla="*/ 180 w 400"/>
              <a:gd name="T19" fmla="*/ 398 h 398"/>
              <a:gd name="T20" fmla="*/ 140 w 400"/>
              <a:gd name="T21" fmla="*/ 390 h 398"/>
              <a:gd name="T22" fmla="*/ 106 w 400"/>
              <a:gd name="T23" fmla="*/ 374 h 398"/>
              <a:gd name="T24" fmla="*/ 74 w 400"/>
              <a:gd name="T25" fmla="*/ 354 h 398"/>
              <a:gd name="T26" fmla="*/ 46 w 400"/>
              <a:gd name="T27" fmla="*/ 326 h 398"/>
              <a:gd name="T28" fmla="*/ 24 w 400"/>
              <a:gd name="T29" fmla="*/ 294 h 398"/>
              <a:gd name="T30" fmla="*/ 10 w 400"/>
              <a:gd name="T31" fmla="*/ 258 h 398"/>
              <a:gd name="T32" fmla="*/ 2 w 400"/>
              <a:gd name="T33" fmla="*/ 220 h 398"/>
              <a:gd name="T34" fmla="*/ 0 w 400"/>
              <a:gd name="T35" fmla="*/ 200 h 398"/>
              <a:gd name="T36" fmla="*/ 4 w 400"/>
              <a:gd name="T37" fmla="*/ 158 h 398"/>
              <a:gd name="T38" fmla="*/ 16 w 400"/>
              <a:gd name="T39" fmla="*/ 122 h 398"/>
              <a:gd name="T40" fmla="*/ 34 w 400"/>
              <a:gd name="T41" fmla="*/ 88 h 398"/>
              <a:gd name="T42" fmla="*/ 60 w 400"/>
              <a:gd name="T43" fmla="*/ 58 h 398"/>
              <a:gd name="T44" fmla="*/ 88 w 400"/>
              <a:gd name="T45" fmla="*/ 34 h 398"/>
              <a:gd name="T46" fmla="*/ 122 w 400"/>
              <a:gd name="T47" fmla="*/ 16 h 398"/>
              <a:gd name="T48" fmla="*/ 160 w 400"/>
              <a:gd name="T49" fmla="*/ 4 h 398"/>
              <a:gd name="T50" fmla="*/ 200 w 400"/>
              <a:gd name="T51" fmla="*/ 0 h 398"/>
              <a:gd name="T52" fmla="*/ 220 w 400"/>
              <a:gd name="T53" fmla="*/ 0 h 398"/>
              <a:gd name="T54" fmla="*/ 260 w 400"/>
              <a:gd name="T55" fmla="*/ 8 h 398"/>
              <a:gd name="T56" fmla="*/ 296 w 400"/>
              <a:gd name="T57" fmla="*/ 24 h 398"/>
              <a:gd name="T58" fmla="*/ 328 w 400"/>
              <a:gd name="T59" fmla="*/ 44 h 398"/>
              <a:gd name="T60" fmla="*/ 354 w 400"/>
              <a:gd name="T61" fmla="*/ 72 h 398"/>
              <a:gd name="T62" fmla="*/ 376 w 400"/>
              <a:gd name="T63" fmla="*/ 104 h 398"/>
              <a:gd name="T64" fmla="*/ 392 w 400"/>
              <a:gd name="T65" fmla="*/ 140 h 398"/>
              <a:gd name="T66" fmla="*/ 400 w 400"/>
              <a:gd name="T67" fmla="*/ 178 h 398"/>
              <a:gd name="T68" fmla="*/ 400 w 400"/>
              <a:gd name="T69" fmla="*/ 20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98">
                <a:moveTo>
                  <a:pt x="400" y="200"/>
                </a:moveTo>
                <a:lnTo>
                  <a:pt x="400" y="200"/>
                </a:lnTo>
                <a:lnTo>
                  <a:pt x="400" y="220"/>
                </a:lnTo>
                <a:lnTo>
                  <a:pt x="396" y="240"/>
                </a:lnTo>
                <a:lnTo>
                  <a:pt x="392" y="258"/>
                </a:lnTo>
                <a:lnTo>
                  <a:pt x="384" y="276"/>
                </a:lnTo>
                <a:lnTo>
                  <a:pt x="376" y="294"/>
                </a:lnTo>
                <a:lnTo>
                  <a:pt x="366" y="310"/>
                </a:lnTo>
                <a:lnTo>
                  <a:pt x="354" y="326"/>
                </a:lnTo>
                <a:lnTo>
                  <a:pt x="342" y="340"/>
                </a:lnTo>
                <a:lnTo>
                  <a:pt x="328" y="354"/>
                </a:lnTo>
                <a:lnTo>
                  <a:pt x="312" y="364"/>
                </a:lnTo>
                <a:lnTo>
                  <a:pt x="296" y="374"/>
                </a:lnTo>
                <a:lnTo>
                  <a:pt x="278" y="384"/>
                </a:lnTo>
                <a:lnTo>
                  <a:pt x="260" y="390"/>
                </a:lnTo>
                <a:lnTo>
                  <a:pt x="240" y="394"/>
                </a:lnTo>
                <a:lnTo>
                  <a:pt x="220" y="398"/>
                </a:lnTo>
                <a:lnTo>
                  <a:pt x="200" y="398"/>
                </a:lnTo>
                <a:lnTo>
                  <a:pt x="200" y="398"/>
                </a:lnTo>
                <a:lnTo>
                  <a:pt x="180" y="398"/>
                </a:lnTo>
                <a:lnTo>
                  <a:pt x="160" y="394"/>
                </a:lnTo>
                <a:lnTo>
                  <a:pt x="140" y="390"/>
                </a:lnTo>
                <a:lnTo>
                  <a:pt x="122" y="384"/>
                </a:lnTo>
                <a:lnTo>
                  <a:pt x="106" y="374"/>
                </a:lnTo>
                <a:lnTo>
                  <a:pt x="88" y="364"/>
                </a:lnTo>
                <a:lnTo>
                  <a:pt x="74" y="354"/>
                </a:lnTo>
                <a:lnTo>
                  <a:pt x="60" y="340"/>
                </a:lnTo>
                <a:lnTo>
                  <a:pt x="46" y="326"/>
                </a:lnTo>
                <a:lnTo>
                  <a:pt x="34" y="310"/>
                </a:lnTo>
                <a:lnTo>
                  <a:pt x="24" y="294"/>
                </a:lnTo>
                <a:lnTo>
                  <a:pt x="16" y="276"/>
                </a:lnTo>
                <a:lnTo>
                  <a:pt x="10" y="258"/>
                </a:lnTo>
                <a:lnTo>
                  <a:pt x="4" y="240"/>
                </a:lnTo>
                <a:lnTo>
                  <a:pt x="2" y="220"/>
                </a:lnTo>
                <a:lnTo>
                  <a:pt x="0" y="200"/>
                </a:lnTo>
                <a:lnTo>
                  <a:pt x="0" y="200"/>
                </a:lnTo>
                <a:lnTo>
                  <a:pt x="2" y="178"/>
                </a:lnTo>
                <a:lnTo>
                  <a:pt x="4" y="158"/>
                </a:lnTo>
                <a:lnTo>
                  <a:pt x="10" y="140"/>
                </a:lnTo>
                <a:lnTo>
                  <a:pt x="16" y="122"/>
                </a:lnTo>
                <a:lnTo>
                  <a:pt x="24" y="104"/>
                </a:lnTo>
                <a:lnTo>
                  <a:pt x="34" y="88"/>
                </a:lnTo>
                <a:lnTo>
                  <a:pt x="46" y="72"/>
                </a:lnTo>
                <a:lnTo>
                  <a:pt x="60" y="58"/>
                </a:lnTo>
                <a:lnTo>
                  <a:pt x="74" y="44"/>
                </a:lnTo>
                <a:lnTo>
                  <a:pt x="88" y="34"/>
                </a:lnTo>
                <a:lnTo>
                  <a:pt x="106" y="24"/>
                </a:lnTo>
                <a:lnTo>
                  <a:pt x="122" y="16"/>
                </a:lnTo>
                <a:lnTo>
                  <a:pt x="140" y="8"/>
                </a:lnTo>
                <a:lnTo>
                  <a:pt x="160" y="4"/>
                </a:lnTo>
                <a:lnTo>
                  <a:pt x="180" y="0"/>
                </a:lnTo>
                <a:lnTo>
                  <a:pt x="200" y="0"/>
                </a:lnTo>
                <a:lnTo>
                  <a:pt x="200" y="0"/>
                </a:lnTo>
                <a:lnTo>
                  <a:pt x="220" y="0"/>
                </a:lnTo>
                <a:lnTo>
                  <a:pt x="240" y="4"/>
                </a:lnTo>
                <a:lnTo>
                  <a:pt x="260" y="8"/>
                </a:lnTo>
                <a:lnTo>
                  <a:pt x="278" y="16"/>
                </a:lnTo>
                <a:lnTo>
                  <a:pt x="296" y="24"/>
                </a:lnTo>
                <a:lnTo>
                  <a:pt x="312" y="34"/>
                </a:lnTo>
                <a:lnTo>
                  <a:pt x="328" y="44"/>
                </a:lnTo>
                <a:lnTo>
                  <a:pt x="342" y="58"/>
                </a:lnTo>
                <a:lnTo>
                  <a:pt x="354" y="72"/>
                </a:lnTo>
                <a:lnTo>
                  <a:pt x="366" y="88"/>
                </a:lnTo>
                <a:lnTo>
                  <a:pt x="376" y="104"/>
                </a:lnTo>
                <a:lnTo>
                  <a:pt x="384" y="122"/>
                </a:lnTo>
                <a:lnTo>
                  <a:pt x="392" y="140"/>
                </a:lnTo>
                <a:lnTo>
                  <a:pt x="396" y="158"/>
                </a:lnTo>
                <a:lnTo>
                  <a:pt x="400" y="178"/>
                </a:lnTo>
                <a:lnTo>
                  <a:pt x="400" y="200"/>
                </a:lnTo>
                <a:lnTo>
                  <a:pt x="400" y="200"/>
                </a:lnTo>
                <a:close/>
              </a:path>
            </a:pathLst>
          </a:custGeom>
          <a:solidFill>
            <a:srgbClr val="FAFA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159" name="Group 158"/>
          <p:cNvGrpSpPr/>
          <p:nvPr/>
        </p:nvGrpSpPr>
        <p:grpSpPr>
          <a:xfrm>
            <a:off x="6353151" y="2152929"/>
            <a:ext cx="349595" cy="334311"/>
            <a:chOff x="3499375" y="2448049"/>
            <a:chExt cx="541519" cy="517845"/>
          </a:xfrm>
        </p:grpSpPr>
        <p:sp>
          <p:nvSpPr>
            <p:cNvPr id="160" name="Freeform 402"/>
            <p:cNvSpPr>
              <a:spLocks/>
            </p:cNvSpPr>
            <p:nvPr/>
          </p:nvSpPr>
          <p:spPr bwMode="auto">
            <a:xfrm>
              <a:off x="3605903" y="2448049"/>
              <a:ext cx="434990" cy="310707"/>
            </a:xfrm>
            <a:custGeom>
              <a:avLst/>
              <a:gdLst>
                <a:gd name="T0" fmla="*/ 0 w 294"/>
                <a:gd name="T1" fmla="*/ 0 h 210"/>
                <a:gd name="T2" fmla="*/ 0 w 294"/>
                <a:gd name="T3" fmla="*/ 210 h 210"/>
                <a:gd name="T4" fmla="*/ 50 w 294"/>
                <a:gd name="T5" fmla="*/ 210 h 210"/>
                <a:gd name="T6" fmla="*/ 50 w 294"/>
                <a:gd name="T7" fmla="*/ 198 h 210"/>
                <a:gd name="T8" fmla="*/ 10 w 294"/>
                <a:gd name="T9" fmla="*/ 198 h 210"/>
                <a:gd name="T10" fmla="*/ 10 w 294"/>
                <a:gd name="T11" fmla="*/ 10 h 210"/>
                <a:gd name="T12" fmla="*/ 284 w 294"/>
                <a:gd name="T13" fmla="*/ 10 h 210"/>
                <a:gd name="T14" fmla="*/ 284 w 294"/>
                <a:gd name="T15" fmla="*/ 198 h 210"/>
                <a:gd name="T16" fmla="*/ 236 w 294"/>
                <a:gd name="T17" fmla="*/ 198 h 210"/>
                <a:gd name="T18" fmla="*/ 236 w 294"/>
                <a:gd name="T19" fmla="*/ 210 h 210"/>
                <a:gd name="T20" fmla="*/ 294 w 294"/>
                <a:gd name="T21" fmla="*/ 210 h 210"/>
                <a:gd name="T22" fmla="*/ 294 w 294"/>
                <a:gd name="T23" fmla="*/ 0 h 210"/>
                <a:gd name="T24" fmla="*/ 0 w 294"/>
                <a:gd name="T25"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4" h="210">
                  <a:moveTo>
                    <a:pt x="0" y="0"/>
                  </a:moveTo>
                  <a:lnTo>
                    <a:pt x="0" y="210"/>
                  </a:lnTo>
                  <a:lnTo>
                    <a:pt x="50" y="210"/>
                  </a:lnTo>
                  <a:lnTo>
                    <a:pt x="50" y="198"/>
                  </a:lnTo>
                  <a:lnTo>
                    <a:pt x="10" y="198"/>
                  </a:lnTo>
                  <a:lnTo>
                    <a:pt x="10" y="10"/>
                  </a:lnTo>
                  <a:lnTo>
                    <a:pt x="284" y="10"/>
                  </a:lnTo>
                  <a:lnTo>
                    <a:pt x="284" y="198"/>
                  </a:lnTo>
                  <a:lnTo>
                    <a:pt x="236" y="198"/>
                  </a:lnTo>
                  <a:lnTo>
                    <a:pt x="236" y="210"/>
                  </a:lnTo>
                  <a:lnTo>
                    <a:pt x="294" y="210"/>
                  </a:lnTo>
                  <a:lnTo>
                    <a:pt x="29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61" name="Freeform 403"/>
            <p:cNvSpPr>
              <a:spLocks/>
            </p:cNvSpPr>
            <p:nvPr/>
          </p:nvSpPr>
          <p:spPr bwMode="auto">
            <a:xfrm>
              <a:off x="3608862" y="2448049"/>
              <a:ext cx="429072" cy="186424"/>
            </a:xfrm>
            <a:custGeom>
              <a:avLst/>
              <a:gdLst>
                <a:gd name="T0" fmla="*/ 284 w 290"/>
                <a:gd name="T1" fmla="*/ 0 h 126"/>
                <a:gd name="T2" fmla="*/ 146 w 290"/>
                <a:gd name="T3" fmla="*/ 112 h 126"/>
                <a:gd name="T4" fmla="*/ 6 w 290"/>
                <a:gd name="T5" fmla="*/ 0 h 126"/>
                <a:gd name="T6" fmla="*/ 0 w 290"/>
                <a:gd name="T7" fmla="*/ 8 h 126"/>
                <a:gd name="T8" fmla="*/ 146 w 290"/>
                <a:gd name="T9" fmla="*/ 126 h 126"/>
                <a:gd name="T10" fmla="*/ 290 w 290"/>
                <a:gd name="T11" fmla="*/ 8 h 126"/>
                <a:gd name="T12" fmla="*/ 284 w 290"/>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290" h="126">
                  <a:moveTo>
                    <a:pt x="284" y="0"/>
                  </a:moveTo>
                  <a:lnTo>
                    <a:pt x="146" y="112"/>
                  </a:lnTo>
                  <a:lnTo>
                    <a:pt x="6" y="0"/>
                  </a:lnTo>
                  <a:lnTo>
                    <a:pt x="0" y="8"/>
                  </a:lnTo>
                  <a:lnTo>
                    <a:pt x="146" y="126"/>
                  </a:lnTo>
                  <a:lnTo>
                    <a:pt x="290" y="8"/>
                  </a:lnTo>
                  <a:lnTo>
                    <a:pt x="28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62" name="Freeform 404"/>
            <p:cNvSpPr>
              <a:spLocks/>
            </p:cNvSpPr>
            <p:nvPr/>
          </p:nvSpPr>
          <p:spPr bwMode="auto">
            <a:xfrm>
              <a:off x="3875183" y="2575291"/>
              <a:ext cx="165711" cy="180506"/>
            </a:xfrm>
            <a:custGeom>
              <a:avLst/>
              <a:gdLst>
                <a:gd name="T0" fmla="*/ 0 w 112"/>
                <a:gd name="T1" fmla="*/ 6 h 122"/>
                <a:gd name="T2" fmla="*/ 8 w 112"/>
                <a:gd name="T3" fmla="*/ 0 h 122"/>
                <a:gd name="T4" fmla="*/ 112 w 112"/>
                <a:gd name="T5" fmla="*/ 114 h 122"/>
                <a:gd name="T6" fmla="*/ 104 w 112"/>
                <a:gd name="T7" fmla="*/ 122 h 122"/>
                <a:gd name="T8" fmla="*/ 0 w 112"/>
                <a:gd name="T9" fmla="*/ 6 h 122"/>
              </a:gdLst>
              <a:ahLst/>
              <a:cxnLst>
                <a:cxn ang="0">
                  <a:pos x="T0" y="T1"/>
                </a:cxn>
                <a:cxn ang="0">
                  <a:pos x="T2" y="T3"/>
                </a:cxn>
                <a:cxn ang="0">
                  <a:pos x="T4" y="T5"/>
                </a:cxn>
                <a:cxn ang="0">
                  <a:pos x="T6" y="T7"/>
                </a:cxn>
                <a:cxn ang="0">
                  <a:pos x="T8" y="T9"/>
                </a:cxn>
              </a:cxnLst>
              <a:rect l="0" t="0" r="r" b="b"/>
              <a:pathLst>
                <a:path w="112" h="122">
                  <a:moveTo>
                    <a:pt x="0" y="6"/>
                  </a:moveTo>
                  <a:lnTo>
                    <a:pt x="8" y="0"/>
                  </a:lnTo>
                  <a:lnTo>
                    <a:pt x="112" y="114"/>
                  </a:lnTo>
                  <a:lnTo>
                    <a:pt x="104" y="122"/>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63" name="Freeform 405"/>
            <p:cNvSpPr>
              <a:spLocks/>
            </p:cNvSpPr>
            <p:nvPr/>
          </p:nvSpPr>
          <p:spPr bwMode="auto">
            <a:xfrm>
              <a:off x="3608862" y="2575291"/>
              <a:ext cx="165711" cy="180506"/>
            </a:xfrm>
            <a:custGeom>
              <a:avLst/>
              <a:gdLst>
                <a:gd name="T0" fmla="*/ 0 w 112"/>
                <a:gd name="T1" fmla="*/ 114 h 122"/>
                <a:gd name="T2" fmla="*/ 106 w 112"/>
                <a:gd name="T3" fmla="*/ 0 h 122"/>
                <a:gd name="T4" fmla="*/ 112 w 112"/>
                <a:gd name="T5" fmla="*/ 6 h 122"/>
                <a:gd name="T6" fmla="*/ 8 w 112"/>
                <a:gd name="T7" fmla="*/ 122 h 122"/>
                <a:gd name="T8" fmla="*/ 0 w 112"/>
                <a:gd name="T9" fmla="*/ 114 h 122"/>
              </a:gdLst>
              <a:ahLst/>
              <a:cxnLst>
                <a:cxn ang="0">
                  <a:pos x="T0" y="T1"/>
                </a:cxn>
                <a:cxn ang="0">
                  <a:pos x="T2" y="T3"/>
                </a:cxn>
                <a:cxn ang="0">
                  <a:pos x="T4" y="T5"/>
                </a:cxn>
                <a:cxn ang="0">
                  <a:pos x="T6" y="T7"/>
                </a:cxn>
                <a:cxn ang="0">
                  <a:pos x="T8" y="T9"/>
                </a:cxn>
              </a:cxnLst>
              <a:rect l="0" t="0" r="r" b="b"/>
              <a:pathLst>
                <a:path w="112" h="122">
                  <a:moveTo>
                    <a:pt x="0" y="114"/>
                  </a:moveTo>
                  <a:lnTo>
                    <a:pt x="106" y="0"/>
                  </a:lnTo>
                  <a:lnTo>
                    <a:pt x="112" y="6"/>
                  </a:lnTo>
                  <a:lnTo>
                    <a:pt x="8" y="122"/>
                  </a:lnTo>
                  <a:lnTo>
                    <a:pt x="0" y="1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64" name="Rectangle 407"/>
            <p:cNvSpPr>
              <a:spLocks noChangeArrowheads="1"/>
            </p:cNvSpPr>
            <p:nvPr/>
          </p:nvSpPr>
          <p:spPr bwMode="auto">
            <a:xfrm>
              <a:off x="3558557" y="2480599"/>
              <a:ext cx="56223" cy="147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65" name="Rectangle 408"/>
            <p:cNvSpPr>
              <a:spLocks noChangeArrowheads="1"/>
            </p:cNvSpPr>
            <p:nvPr/>
          </p:nvSpPr>
          <p:spPr bwMode="auto">
            <a:xfrm>
              <a:off x="3499375" y="2536822"/>
              <a:ext cx="115406" cy="1775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66" name="Rectangle 409"/>
            <p:cNvSpPr>
              <a:spLocks noChangeArrowheads="1"/>
            </p:cNvSpPr>
            <p:nvPr/>
          </p:nvSpPr>
          <p:spPr bwMode="auto">
            <a:xfrm>
              <a:off x="3534884" y="2593045"/>
              <a:ext cx="79896" cy="1775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67" name="Freeform 410"/>
            <p:cNvSpPr>
              <a:spLocks noEditPoints="1"/>
            </p:cNvSpPr>
            <p:nvPr/>
          </p:nvSpPr>
          <p:spPr bwMode="auto">
            <a:xfrm>
              <a:off x="3641412" y="2690696"/>
              <a:ext cx="355094" cy="275198"/>
            </a:xfrm>
            <a:custGeom>
              <a:avLst/>
              <a:gdLst>
                <a:gd name="T0" fmla="*/ 204 w 240"/>
                <a:gd name="T1" fmla="*/ 26 h 186"/>
                <a:gd name="T2" fmla="*/ 166 w 240"/>
                <a:gd name="T3" fmla="*/ 6 h 186"/>
                <a:gd name="T4" fmla="*/ 120 w 240"/>
                <a:gd name="T5" fmla="*/ 0 h 186"/>
                <a:gd name="T6" fmla="*/ 96 w 240"/>
                <a:gd name="T7" fmla="*/ 2 h 186"/>
                <a:gd name="T8" fmla="*/ 54 w 240"/>
                <a:gd name="T9" fmla="*/ 14 h 186"/>
                <a:gd name="T10" fmla="*/ 36 w 240"/>
                <a:gd name="T11" fmla="*/ 26 h 186"/>
                <a:gd name="T12" fmla="*/ 8 w 240"/>
                <a:gd name="T13" fmla="*/ 54 h 186"/>
                <a:gd name="T14" fmla="*/ 0 w 240"/>
                <a:gd name="T15" fmla="*/ 90 h 186"/>
                <a:gd name="T16" fmla="*/ 0 w 240"/>
                <a:gd name="T17" fmla="*/ 104 h 186"/>
                <a:gd name="T18" fmla="*/ 12 w 240"/>
                <a:gd name="T19" fmla="*/ 130 h 186"/>
                <a:gd name="T20" fmla="*/ 22 w 240"/>
                <a:gd name="T21" fmla="*/ 142 h 186"/>
                <a:gd name="T22" fmla="*/ 12 w 240"/>
                <a:gd name="T23" fmla="*/ 186 h 186"/>
                <a:gd name="T24" fmla="*/ 58 w 240"/>
                <a:gd name="T25" fmla="*/ 166 h 186"/>
                <a:gd name="T26" fmla="*/ 88 w 240"/>
                <a:gd name="T27" fmla="*/ 176 h 186"/>
                <a:gd name="T28" fmla="*/ 120 w 240"/>
                <a:gd name="T29" fmla="*/ 178 h 186"/>
                <a:gd name="T30" fmla="*/ 142 w 240"/>
                <a:gd name="T31" fmla="*/ 178 h 186"/>
                <a:gd name="T32" fmla="*/ 186 w 240"/>
                <a:gd name="T33" fmla="*/ 164 h 186"/>
                <a:gd name="T34" fmla="*/ 204 w 240"/>
                <a:gd name="T35" fmla="*/ 154 h 186"/>
                <a:gd name="T36" fmla="*/ 230 w 240"/>
                <a:gd name="T37" fmla="*/ 124 h 186"/>
                <a:gd name="T38" fmla="*/ 240 w 240"/>
                <a:gd name="T39" fmla="*/ 90 h 186"/>
                <a:gd name="T40" fmla="*/ 238 w 240"/>
                <a:gd name="T41" fmla="*/ 72 h 186"/>
                <a:gd name="T42" fmla="*/ 220 w 240"/>
                <a:gd name="T43" fmla="*/ 40 h 186"/>
                <a:gd name="T44" fmla="*/ 204 w 240"/>
                <a:gd name="T45" fmla="*/ 26 h 186"/>
                <a:gd name="T46" fmla="*/ 120 w 240"/>
                <a:gd name="T47" fmla="*/ 168 h 186"/>
                <a:gd name="T48" fmla="*/ 88 w 240"/>
                <a:gd name="T49" fmla="*/ 166 h 186"/>
                <a:gd name="T50" fmla="*/ 60 w 240"/>
                <a:gd name="T51" fmla="*/ 156 h 186"/>
                <a:gd name="T52" fmla="*/ 26 w 240"/>
                <a:gd name="T53" fmla="*/ 168 h 186"/>
                <a:gd name="T54" fmla="*/ 32 w 240"/>
                <a:gd name="T55" fmla="*/ 140 h 186"/>
                <a:gd name="T56" fmla="*/ 32 w 240"/>
                <a:gd name="T57" fmla="*/ 136 h 186"/>
                <a:gd name="T58" fmla="*/ 22 w 240"/>
                <a:gd name="T59" fmla="*/ 126 h 186"/>
                <a:gd name="T60" fmla="*/ 12 w 240"/>
                <a:gd name="T61" fmla="*/ 102 h 186"/>
                <a:gd name="T62" fmla="*/ 10 w 240"/>
                <a:gd name="T63" fmla="*/ 90 h 186"/>
                <a:gd name="T64" fmla="*/ 18 w 240"/>
                <a:gd name="T65" fmla="*/ 58 h 186"/>
                <a:gd name="T66" fmla="*/ 42 w 240"/>
                <a:gd name="T67" fmla="*/ 34 h 186"/>
                <a:gd name="T68" fmla="*/ 76 w 240"/>
                <a:gd name="T69" fmla="*/ 16 h 186"/>
                <a:gd name="T70" fmla="*/ 120 w 240"/>
                <a:gd name="T71" fmla="*/ 10 h 186"/>
                <a:gd name="T72" fmla="*/ 142 w 240"/>
                <a:gd name="T73" fmla="*/ 12 h 186"/>
                <a:gd name="T74" fmla="*/ 180 w 240"/>
                <a:gd name="T75" fmla="*/ 24 h 186"/>
                <a:gd name="T76" fmla="*/ 210 w 240"/>
                <a:gd name="T77" fmla="*/ 44 h 186"/>
                <a:gd name="T78" fmla="*/ 228 w 240"/>
                <a:gd name="T79" fmla="*/ 74 h 186"/>
                <a:gd name="T80" fmla="*/ 230 w 240"/>
                <a:gd name="T81" fmla="*/ 90 h 186"/>
                <a:gd name="T82" fmla="*/ 220 w 240"/>
                <a:gd name="T83" fmla="*/ 120 h 186"/>
                <a:gd name="T84" fmla="*/ 198 w 240"/>
                <a:gd name="T85" fmla="*/ 146 h 186"/>
                <a:gd name="T86" fmla="*/ 162 w 240"/>
                <a:gd name="T87" fmla="*/ 162 h 186"/>
                <a:gd name="T88" fmla="*/ 120 w 240"/>
                <a:gd name="T89" fmla="*/ 16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0" h="186">
                  <a:moveTo>
                    <a:pt x="204" y="26"/>
                  </a:moveTo>
                  <a:lnTo>
                    <a:pt x="204" y="26"/>
                  </a:lnTo>
                  <a:lnTo>
                    <a:pt x="186" y="14"/>
                  </a:lnTo>
                  <a:lnTo>
                    <a:pt x="166" y="6"/>
                  </a:lnTo>
                  <a:lnTo>
                    <a:pt x="142" y="2"/>
                  </a:lnTo>
                  <a:lnTo>
                    <a:pt x="120" y="0"/>
                  </a:lnTo>
                  <a:lnTo>
                    <a:pt x="120" y="0"/>
                  </a:lnTo>
                  <a:lnTo>
                    <a:pt x="96" y="2"/>
                  </a:lnTo>
                  <a:lnTo>
                    <a:pt x="74" y="6"/>
                  </a:lnTo>
                  <a:lnTo>
                    <a:pt x="54" y="14"/>
                  </a:lnTo>
                  <a:lnTo>
                    <a:pt x="36" y="26"/>
                  </a:lnTo>
                  <a:lnTo>
                    <a:pt x="36" y="26"/>
                  </a:lnTo>
                  <a:lnTo>
                    <a:pt x="20" y="40"/>
                  </a:lnTo>
                  <a:lnTo>
                    <a:pt x="8" y="54"/>
                  </a:lnTo>
                  <a:lnTo>
                    <a:pt x="2" y="72"/>
                  </a:lnTo>
                  <a:lnTo>
                    <a:pt x="0" y="90"/>
                  </a:lnTo>
                  <a:lnTo>
                    <a:pt x="0" y="90"/>
                  </a:lnTo>
                  <a:lnTo>
                    <a:pt x="0" y="104"/>
                  </a:lnTo>
                  <a:lnTo>
                    <a:pt x="6" y="116"/>
                  </a:lnTo>
                  <a:lnTo>
                    <a:pt x="12" y="130"/>
                  </a:lnTo>
                  <a:lnTo>
                    <a:pt x="22" y="142"/>
                  </a:lnTo>
                  <a:lnTo>
                    <a:pt x="22" y="142"/>
                  </a:lnTo>
                  <a:lnTo>
                    <a:pt x="14" y="176"/>
                  </a:lnTo>
                  <a:lnTo>
                    <a:pt x="12" y="186"/>
                  </a:lnTo>
                  <a:lnTo>
                    <a:pt x="58" y="166"/>
                  </a:lnTo>
                  <a:lnTo>
                    <a:pt x="58" y="166"/>
                  </a:lnTo>
                  <a:lnTo>
                    <a:pt x="72" y="172"/>
                  </a:lnTo>
                  <a:lnTo>
                    <a:pt x="88" y="176"/>
                  </a:lnTo>
                  <a:lnTo>
                    <a:pt x="104" y="178"/>
                  </a:lnTo>
                  <a:lnTo>
                    <a:pt x="120" y="178"/>
                  </a:lnTo>
                  <a:lnTo>
                    <a:pt x="120" y="178"/>
                  </a:lnTo>
                  <a:lnTo>
                    <a:pt x="142" y="178"/>
                  </a:lnTo>
                  <a:lnTo>
                    <a:pt x="166" y="172"/>
                  </a:lnTo>
                  <a:lnTo>
                    <a:pt x="186" y="164"/>
                  </a:lnTo>
                  <a:lnTo>
                    <a:pt x="204" y="154"/>
                  </a:lnTo>
                  <a:lnTo>
                    <a:pt x="204" y="154"/>
                  </a:lnTo>
                  <a:lnTo>
                    <a:pt x="220" y="140"/>
                  </a:lnTo>
                  <a:lnTo>
                    <a:pt x="230" y="124"/>
                  </a:lnTo>
                  <a:lnTo>
                    <a:pt x="238" y="106"/>
                  </a:lnTo>
                  <a:lnTo>
                    <a:pt x="240" y="90"/>
                  </a:lnTo>
                  <a:lnTo>
                    <a:pt x="240" y="90"/>
                  </a:lnTo>
                  <a:lnTo>
                    <a:pt x="238" y="72"/>
                  </a:lnTo>
                  <a:lnTo>
                    <a:pt x="230" y="54"/>
                  </a:lnTo>
                  <a:lnTo>
                    <a:pt x="220" y="40"/>
                  </a:lnTo>
                  <a:lnTo>
                    <a:pt x="204" y="26"/>
                  </a:lnTo>
                  <a:lnTo>
                    <a:pt x="204" y="26"/>
                  </a:lnTo>
                  <a:close/>
                  <a:moveTo>
                    <a:pt x="120" y="168"/>
                  </a:moveTo>
                  <a:lnTo>
                    <a:pt x="120" y="168"/>
                  </a:lnTo>
                  <a:lnTo>
                    <a:pt x="104" y="168"/>
                  </a:lnTo>
                  <a:lnTo>
                    <a:pt x="88" y="166"/>
                  </a:lnTo>
                  <a:lnTo>
                    <a:pt x="74" y="162"/>
                  </a:lnTo>
                  <a:lnTo>
                    <a:pt x="60" y="156"/>
                  </a:lnTo>
                  <a:lnTo>
                    <a:pt x="58" y="154"/>
                  </a:lnTo>
                  <a:lnTo>
                    <a:pt x="26" y="168"/>
                  </a:lnTo>
                  <a:lnTo>
                    <a:pt x="26" y="168"/>
                  </a:lnTo>
                  <a:lnTo>
                    <a:pt x="32" y="140"/>
                  </a:lnTo>
                  <a:lnTo>
                    <a:pt x="34" y="138"/>
                  </a:lnTo>
                  <a:lnTo>
                    <a:pt x="32" y="136"/>
                  </a:lnTo>
                  <a:lnTo>
                    <a:pt x="32" y="136"/>
                  </a:lnTo>
                  <a:lnTo>
                    <a:pt x="22" y="126"/>
                  </a:lnTo>
                  <a:lnTo>
                    <a:pt x="16" y="114"/>
                  </a:lnTo>
                  <a:lnTo>
                    <a:pt x="12" y="102"/>
                  </a:lnTo>
                  <a:lnTo>
                    <a:pt x="10" y="90"/>
                  </a:lnTo>
                  <a:lnTo>
                    <a:pt x="10" y="90"/>
                  </a:lnTo>
                  <a:lnTo>
                    <a:pt x="12" y="74"/>
                  </a:lnTo>
                  <a:lnTo>
                    <a:pt x="18" y="58"/>
                  </a:lnTo>
                  <a:lnTo>
                    <a:pt x="28" y="44"/>
                  </a:lnTo>
                  <a:lnTo>
                    <a:pt x="42" y="34"/>
                  </a:lnTo>
                  <a:lnTo>
                    <a:pt x="58" y="24"/>
                  </a:lnTo>
                  <a:lnTo>
                    <a:pt x="76" y="16"/>
                  </a:lnTo>
                  <a:lnTo>
                    <a:pt x="98" y="12"/>
                  </a:lnTo>
                  <a:lnTo>
                    <a:pt x="120" y="10"/>
                  </a:lnTo>
                  <a:lnTo>
                    <a:pt x="120" y="10"/>
                  </a:lnTo>
                  <a:lnTo>
                    <a:pt x="142" y="12"/>
                  </a:lnTo>
                  <a:lnTo>
                    <a:pt x="162" y="16"/>
                  </a:lnTo>
                  <a:lnTo>
                    <a:pt x="180" y="24"/>
                  </a:lnTo>
                  <a:lnTo>
                    <a:pt x="198" y="34"/>
                  </a:lnTo>
                  <a:lnTo>
                    <a:pt x="210" y="44"/>
                  </a:lnTo>
                  <a:lnTo>
                    <a:pt x="220" y="58"/>
                  </a:lnTo>
                  <a:lnTo>
                    <a:pt x="228" y="74"/>
                  </a:lnTo>
                  <a:lnTo>
                    <a:pt x="230" y="90"/>
                  </a:lnTo>
                  <a:lnTo>
                    <a:pt x="230" y="90"/>
                  </a:lnTo>
                  <a:lnTo>
                    <a:pt x="228" y="106"/>
                  </a:lnTo>
                  <a:lnTo>
                    <a:pt x="220" y="120"/>
                  </a:lnTo>
                  <a:lnTo>
                    <a:pt x="210" y="134"/>
                  </a:lnTo>
                  <a:lnTo>
                    <a:pt x="198" y="146"/>
                  </a:lnTo>
                  <a:lnTo>
                    <a:pt x="180" y="154"/>
                  </a:lnTo>
                  <a:lnTo>
                    <a:pt x="162" y="162"/>
                  </a:lnTo>
                  <a:lnTo>
                    <a:pt x="142" y="166"/>
                  </a:lnTo>
                  <a:lnTo>
                    <a:pt x="120" y="168"/>
                  </a:lnTo>
                  <a:lnTo>
                    <a:pt x="120"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68" name="Rectangle 411"/>
            <p:cNvSpPr>
              <a:spLocks noChangeArrowheads="1"/>
            </p:cNvSpPr>
            <p:nvPr/>
          </p:nvSpPr>
          <p:spPr bwMode="auto">
            <a:xfrm>
              <a:off x="3739063" y="2770592"/>
              <a:ext cx="159792" cy="147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69" name="Rectangle 412"/>
            <p:cNvSpPr>
              <a:spLocks noChangeArrowheads="1"/>
            </p:cNvSpPr>
            <p:nvPr/>
          </p:nvSpPr>
          <p:spPr bwMode="auto">
            <a:xfrm>
              <a:off x="3703554" y="2814979"/>
              <a:ext cx="227852" cy="147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70" name="Rectangle 413"/>
            <p:cNvSpPr>
              <a:spLocks noChangeArrowheads="1"/>
            </p:cNvSpPr>
            <p:nvPr/>
          </p:nvSpPr>
          <p:spPr bwMode="auto">
            <a:xfrm>
              <a:off x="3739063" y="2859365"/>
              <a:ext cx="159792" cy="1775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171" name="Group 170"/>
          <p:cNvGrpSpPr/>
          <p:nvPr/>
        </p:nvGrpSpPr>
        <p:grpSpPr>
          <a:xfrm>
            <a:off x="2688932" y="2056771"/>
            <a:ext cx="395976" cy="395976"/>
            <a:chOff x="7082867" y="2439172"/>
            <a:chExt cx="535600" cy="535600"/>
          </a:xfrm>
        </p:grpSpPr>
        <p:sp>
          <p:nvSpPr>
            <p:cNvPr id="172" name="Freeform 372"/>
            <p:cNvSpPr>
              <a:spLocks noEditPoints="1"/>
            </p:cNvSpPr>
            <p:nvPr/>
          </p:nvSpPr>
          <p:spPr bwMode="auto">
            <a:xfrm>
              <a:off x="7292964" y="2616719"/>
              <a:ext cx="115406" cy="227852"/>
            </a:xfrm>
            <a:custGeom>
              <a:avLst/>
              <a:gdLst>
                <a:gd name="T0" fmla="*/ 72 w 80"/>
                <a:gd name="T1" fmla="*/ 8 h 154"/>
                <a:gd name="T2" fmla="*/ 72 w 80"/>
                <a:gd name="T3" fmla="*/ 8 h 154"/>
                <a:gd name="T4" fmla="*/ 64 w 80"/>
                <a:gd name="T5" fmla="*/ 14 h 154"/>
                <a:gd name="T6" fmla="*/ 56 w 80"/>
                <a:gd name="T7" fmla="*/ 18 h 154"/>
                <a:gd name="T8" fmla="*/ 48 w 80"/>
                <a:gd name="T9" fmla="*/ 20 h 154"/>
                <a:gd name="T10" fmla="*/ 40 w 80"/>
                <a:gd name="T11" fmla="*/ 20 h 154"/>
                <a:gd name="T12" fmla="*/ 40 w 80"/>
                <a:gd name="T13" fmla="*/ 20 h 154"/>
                <a:gd name="T14" fmla="*/ 32 w 80"/>
                <a:gd name="T15" fmla="*/ 20 h 154"/>
                <a:gd name="T16" fmla="*/ 24 w 80"/>
                <a:gd name="T17" fmla="*/ 18 h 154"/>
                <a:gd name="T18" fmla="*/ 16 w 80"/>
                <a:gd name="T19" fmla="*/ 14 h 154"/>
                <a:gd name="T20" fmla="*/ 10 w 80"/>
                <a:gd name="T21" fmla="*/ 8 h 154"/>
                <a:gd name="T22" fmla="*/ 0 w 80"/>
                <a:gd name="T23" fmla="*/ 0 h 154"/>
                <a:gd name="T24" fmla="*/ 0 w 80"/>
                <a:gd name="T25" fmla="*/ 136 h 154"/>
                <a:gd name="T26" fmla="*/ 0 w 80"/>
                <a:gd name="T27" fmla="*/ 136 h 154"/>
                <a:gd name="T28" fmla="*/ 2 w 80"/>
                <a:gd name="T29" fmla="*/ 144 h 154"/>
                <a:gd name="T30" fmla="*/ 6 w 80"/>
                <a:gd name="T31" fmla="*/ 150 h 154"/>
                <a:gd name="T32" fmla="*/ 12 w 80"/>
                <a:gd name="T33" fmla="*/ 152 h 154"/>
                <a:gd name="T34" fmla="*/ 18 w 80"/>
                <a:gd name="T35" fmla="*/ 154 h 154"/>
                <a:gd name="T36" fmla="*/ 62 w 80"/>
                <a:gd name="T37" fmla="*/ 154 h 154"/>
                <a:gd name="T38" fmla="*/ 62 w 80"/>
                <a:gd name="T39" fmla="*/ 154 h 154"/>
                <a:gd name="T40" fmla="*/ 70 w 80"/>
                <a:gd name="T41" fmla="*/ 152 h 154"/>
                <a:gd name="T42" fmla="*/ 74 w 80"/>
                <a:gd name="T43" fmla="*/ 150 h 154"/>
                <a:gd name="T44" fmla="*/ 78 w 80"/>
                <a:gd name="T45" fmla="*/ 144 h 154"/>
                <a:gd name="T46" fmla="*/ 80 w 80"/>
                <a:gd name="T47" fmla="*/ 136 h 154"/>
                <a:gd name="T48" fmla="*/ 80 w 80"/>
                <a:gd name="T49" fmla="*/ 0 h 154"/>
                <a:gd name="T50" fmla="*/ 72 w 80"/>
                <a:gd name="T51" fmla="*/ 8 h 154"/>
                <a:gd name="T52" fmla="*/ 70 w 80"/>
                <a:gd name="T53" fmla="*/ 136 h 154"/>
                <a:gd name="T54" fmla="*/ 70 w 80"/>
                <a:gd name="T55" fmla="*/ 136 h 154"/>
                <a:gd name="T56" fmla="*/ 70 w 80"/>
                <a:gd name="T57" fmla="*/ 136 h 154"/>
                <a:gd name="T58" fmla="*/ 68 w 80"/>
                <a:gd name="T59" fmla="*/ 142 h 154"/>
                <a:gd name="T60" fmla="*/ 62 w 80"/>
                <a:gd name="T61" fmla="*/ 144 h 154"/>
                <a:gd name="T62" fmla="*/ 18 w 80"/>
                <a:gd name="T63" fmla="*/ 144 h 154"/>
                <a:gd name="T64" fmla="*/ 18 w 80"/>
                <a:gd name="T65" fmla="*/ 144 h 154"/>
                <a:gd name="T66" fmla="*/ 14 w 80"/>
                <a:gd name="T67" fmla="*/ 142 h 154"/>
                <a:gd name="T68" fmla="*/ 12 w 80"/>
                <a:gd name="T69" fmla="*/ 136 h 154"/>
                <a:gd name="T70" fmla="*/ 12 w 80"/>
                <a:gd name="T71" fmla="*/ 22 h 154"/>
                <a:gd name="T72" fmla="*/ 12 w 80"/>
                <a:gd name="T73" fmla="*/ 22 h 154"/>
                <a:gd name="T74" fmla="*/ 26 w 80"/>
                <a:gd name="T75" fmla="*/ 28 h 154"/>
                <a:gd name="T76" fmla="*/ 40 w 80"/>
                <a:gd name="T77" fmla="*/ 30 h 154"/>
                <a:gd name="T78" fmla="*/ 40 w 80"/>
                <a:gd name="T79" fmla="*/ 30 h 154"/>
                <a:gd name="T80" fmla="*/ 56 w 80"/>
                <a:gd name="T81" fmla="*/ 28 h 154"/>
                <a:gd name="T82" fmla="*/ 70 w 80"/>
                <a:gd name="T83" fmla="*/ 22 h 154"/>
                <a:gd name="T84" fmla="*/ 70 w 80"/>
                <a:gd name="T85" fmla="*/ 136 h 154"/>
                <a:gd name="T86" fmla="*/ 70 w 80"/>
                <a:gd name="T87" fmla="*/ 13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 h="154">
                  <a:moveTo>
                    <a:pt x="72" y="8"/>
                  </a:moveTo>
                  <a:lnTo>
                    <a:pt x="72" y="8"/>
                  </a:lnTo>
                  <a:lnTo>
                    <a:pt x="64" y="14"/>
                  </a:lnTo>
                  <a:lnTo>
                    <a:pt x="56" y="18"/>
                  </a:lnTo>
                  <a:lnTo>
                    <a:pt x="48" y="20"/>
                  </a:lnTo>
                  <a:lnTo>
                    <a:pt x="40" y="20"/>
                  </a:lnTo>
                  <a:lnTo>
                    <a:pt x="40" y="20"/>
                  </a:lnTo>
                  <a:lnTo>
                    <a:pt x="32" y="20"/>
                  </a:lnTo>
                  <a:lnTo>
                    <a:pt x="24" y="18"/>
                  </a:lnTo>
                  <a:lnTo>
                    <a:pt x="16" y="14"/>
                  </a:lnTo>
                  <a:lnTo>
                    <a:pt x="10" y="8"/>
                  </a:lnTo>
                  <a:lnTo>
                    <a:pt x="0" y="0"/>
                  </a:lnTo>
                  <a:lnTo>
                    <a:pt x="0" y="136"/>
                  </a:lnTo>
                  <a:lnTo>
                    <a:pt x="0" y="136"/>
                  </a:lnTo>
                  <a:lnTo>
                    <a:pt x="2" y="144"/>
                  </a:lnTo>
                  <a:lnTo>
                    <a:pt x="6" y="150"/>
                  </a:lnTo>
                  <a:lnTo>
                    <a:pt x="12" y="152"/>
                  </a:lnTo>
                  <a:lnTo>
                    <a:pt x="18" y="154"/>
                  </a:lnTo>
                  <a:lnTo>
                    <a:pt x="62" y="154"/>
                  </a:lnTo>
                  <a:lnTo>
                    <a:pt x="62" y="154"/>
                  </a:lnTo>
                  <a:lnTo>
                    <a:pt x="70" y="152"/>
                  </a:lnTo>
                  <a:lnTo>
                    <a:pt x="74" y="150"/>
                  </a:lnTo>
                  <a:lnTo>
                    <a:pt x="78" y="144"/>
                  </a:lnTo>
                  <a:lnTo>
                    <a:pt x="80" y="136"/>
                  </a:lnTo>
                  <a:lnTo>
                    <a:pt x="80" y="0"/>
                  </a:lnTo>
                  <a:lnTo>
                    <a:pt x="72" y="8"/>
                  </a:lnTo>
                  <a:close/>
                  <a:moveTo>
                    <a:pt x="70" y="136"/>
                  </a:moveTo>
                  <a:lnTo>
                    <a:pt x="70" y="136"/>
                  </a:lnTo>
                  <a:lnTo>
                    <a:pt x="70" y="136"/>
                  </a:lnTo>
                  <a:lnTo>
                    <a:pt x="68" y="142"/>
                  </a:lnTo>
                  <a:lnTo>
                    <a:pt x="62" y="144"/>
                  </a:lnTo>
                  <a:lnTo>
                    <a:pt x="18" y="144"/>
                  </a:lnTo>
                  <a:lnTo>
                    <a:pt x="18" y="144"/>
                  </a:lnTo>
                  <a:lnTo>
                    <a:pt x="14" y="142"/>
                  </a:lnTo>
                  <a:lnTo>
                    <a:pt x="12" y="136"/>
                  </a:lnTo>
                  <a:lnTo>
                    <a:pt x="12" y="22"/>
                  </a:lnTo>
                  <a:lnTo>
                    <a:pt x="12" y="22"/>
                  </a:lnTo>
                  <a:lnTo>
                    <a:pt x="26" y="28"/>
                  </a:lnTo>
                  <a:lnTo>
                    <a:pt x="40" y="30"/>
                  </a:lnTo>
                  <a:lnTo>
                    <a:pt x="40" y="30"/>
                  </a:lnTo>
                  <a:lnTo>
                    <a:pt x="56" y="28"/>
                  </a:lnTo>
                  <a:lnTo>
                    <a:pt x="70" y="22"/>
                  </a:lnTo>
                  <a:lnTo>
                    <a:pt x="70" y="136"/>
                  </a:lnTo>
                  <a:lnTo>
                    <a:pt x="70" y="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73" name="Freeform 373"/>
            <p:cNvSpPr>
              <a:spLocks noEditPoints="1"/>
            </p:cNvSpPr>
            <p:nvPr/>
          </p:nvSpPr>
          <p:spPr bwMode="auto">
            <a:xfrm>
              <a:off x="7272250" y="2501314"/>
              <a:ext cx="159792" cy="159792"/>
            </a:xfrm>
            <a:custGeom>
              <a:avLst/>
              <a:gdLst>
                <a:gd name="T0" fmla="*/ 68 w 110"/>
                <a:gd name="T1" fmla="*/ 0 h 108"/>
                <a:gd name="T2" fmla="*/ 54 w 110"/>
                <a:gd name="T3" fmla="*/ 58 h 108"/>
                <a:gd name="T4" fmla="*/ 40 w 110"/>
                <a:gd name="T5" fmla="*/ 0 h 108"/>
                <a:gd name="T6" fmla="*/ 34 w 110"/>
                <a:gd name="T7" fmla="*/ 4 h 108"/>
                <a:gd name="T8" fmla="*/ 20 w 110"/>
                <a:gd name="T9" fmla="*/ 12 h 108"/>
                <a:gd name="T10" fmla="*/ 2 w 110"/>
                <a:gd name="T11" fmla="*/ 38 h 108"/>
                <a:gd name="T12" fmla="*/ 0 w 110"/>
                <a:gd name="T13" fmla="*/ 54 h 108"/>
                <a:gd name="T14" fmla="*/ 0 w 110"/>
                <a:gd name="T15" fmla="*/ 64 h 108"/>
                <a:gd name="T16" fmla="*/ 10 w 110"/>
                <a:gd name="T17" fmla="*/ 84 h 108"/>
                <a:gd name="T18" fmla="*/ 16 w 110"/>
                <a:gd name="T19" fmla="*/ 94 h 108"/>
                <a:gd name="T20" fmla="*/ 34 w 110"/>
                <a:gd name="T21" fmla="*/ 104 h 108"/>
                <a:gd name="T22" fmla="*/ 54 w 110"/>
                <a:gd name="T23" fmla="*/ 108 h 108"/>
                <a:gd name="T24" fmla="*/ 64 w 110"/>
                <a:gd name="T25" fmla="*/ 108 h 108"/>
                <a:gd name="T26" fmla="*/ 84 w 110"/>
                <a:gd name="T27" fmla="*/ 100 h 108"/>
                <a:gd name="T28" fmla="*/ 92 w 110"/>
                <a:gd name="T29" fmla="*/ 94 h 108"/>
                <a:gd name="T30" fmla="*/ 104 w 110"/>
                <a:gd name="T31" fmla="*/ 76 h 108"/>
                <a:gd name="T32" fmla="*/ 110 w 110"/>
                <a:gd name="T33" fmla="*/ 54 h 108"/>
                <a:gd name="T34" fmla="*/ 108 w 110"/>
                <a:gd name="T35" fmla="*/ 46 h 108"/>
                <a:gd name="T36" fmla="*/ 100 w 110"/>
                <a:gd name="T37" fmla="*/ 24 h 108"/>
                <a:gd name="T38" fmla="*/ 82 w 110"/>
                <a:gd name="T39" fmla="*/ 6 h 108"/>
                <a:gd name="T40" fmla="*/ 76 w 110"/>
                <a:gd name="T41" fmla="*/ 4 h 108"/>
                <a:gd name="T42" fmla="*/ 86 w 110"/>
                <a:gd name="T43" fmla="*/ 86 h 108"/>
                <a:gd name="T44" fmla="*/ 70 w 110"/>
                <a:gd name="T45" fmla="*/ 96 h 108"/>
                <a:gd name="T46" fmla="*/ 54 w 110"/>
                <a:gd name="T47" fmla="*/ 98 h 108"/>
                <a:gd name="T48" fmla="*/ 46 w 110"/>
                <a:gd name="T49" fmla="*/ 98 h 108"/>
                <a:gd name="T50" fmla="*/ 30 w 110"/>
                <a:gd name="T51" fmla="*/ 92 h 108"/>
                <a:gd name="T52" fmla="*/ 24 w 110"/>
                <a:gd name="T53" fmla="*/ 86 h 108"/>
                <a:gd name="T54" fmla="*/ 14 w 110"/>
                <a:gd name="T55" fmla="*/ 72 h 108"/>
                <a:gd name="T56" fmla="*/ 10 w 110"/>
                <a:gd name="T57" fmla="*/ 54 h 108"/>
                <a:gd name="T58" fmla="*/ 12 w 110"/>
                <a:gd name="T59" fmla="*/ 42 h 108"/>
                <a:gd name="T60" fmla="*/ 22 w 110"/>
                <a:gd name="T61" fmla="*/ 24 h 108"/>
                <a:gd name="T62" fmla="*/ 30 w 110"/>
                <a:gd name="T63" fmla="*/ 52 h 108"/>
                <a:gd name="T64" fmla="*/ 78 w 110"/>
                <a:gd name="T65" fmla="*/ 52 h 108"/>
                <a:gd name="T66" fmla="*/ 78 w 110"/>
                <a:gd name="T67" fmla="*/ 16 h 108"/>
                <a:gd name="T68" fmla="*/ 94 w 110"/>
                <a:gd name="T69" fmla="*/ 32 h 108"/>
                <a:gd name="T70" fmla="*/ 98 w 110"/>
                <a:gd name="T71" fmla="*/ 54 h 108"/>
                <a:gd name="T72" fmla="*/ 98 w 110"/>
                <a:gd name="T73" fmla="*/ 62 h 108"/>
                <a:gd name="T74" fmla="*/ 90 w 110"/>
                <a:gd name="T75" fmla="*/ 80 h 108"/>
                <a:gd name="T76" fmla="*/ 86 w 110"/>
                <a:gd name="T77" fmla="*/ 8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0" h="108">
                  <a:moveTo>
                    <a:pt x="76" y="4"/>
                  </a:moveTo>
                  <a:lnTo>
                    <a:pt x="68" y="0"/>
                  </a:lnTo>
                  <a:lnTo>
                    <a:pt x="68" y="48"/>
                  </a:lnTo>
                  <a:lnTo>
                    <a:pt x="54" y="58"/>
                  </a:lnTo>
                  <a:lnTo>
                    <a:pt x="40" y="48"/>
                  </a:lnTo>
                  <a:lnTo>
                    <a:pt x="40" y="0"/>
                  </a:lnTo>
                  <a:lnTo>
                    <a:pt x="34" y="4"/>
                  </a:lnTo>
                  <a:lnTo>
                    <a:pt x="34" y="4"/>
                  </a:lnTo>
                  <a:lnTo>
                    <a:pt x="26" y="6"/>
                  </a:lnTo>
                  <a:lnTo>
                    <a:pt x="20" y="12"/>
                  </a:lnTo>
                  <a:lnTo>
                    <a:pt x="8" y="24"/>
                  </a:lnTo>
                  <a:lnTo>
                    <a:pt x="2" y="38"/>
                  </a:lnTo>
                  <a:lnTo>
                    <a:pt x="0" y="46"/>
                  </a:lnTo>
                  <a:lnTo>
                    <a:pt x="0" y="54"/>
                  </a:lnTo>
                  <a:lnTo>
                    <a:pt x="0" y="54"/>
                  </a:lnTo>
                  <a:lnTo>
                    <a:pt x="0" y="64"/>
                  </a:lnTo>
                  <a:lnTo>
                    <a:pt x="4" y="76"/>
                  </a:lnTo>
                  <a:lnTo>
                    <a:pt x="10" y="84"/>
                  </a:lnTo>
                  <a:lnTo>
                    <a:pt x="16" y="94"/>
                  </a:lnTo>
                  <a:lnTo>
                    <a:pt x="16" y="94"/>
                  </a:lnTo>
                  <a:lnTo>
                    <a:pt x="24" y="100"/>
                  </a:lnTo>
                  <a:lnTo>
                    <a:pt x="34" y="104"/>
                  </a:lnTo>
                  <a:lnTo>
                    <a:pt x="44" y="108"/>
                  </a:lnTo>
                  <a:lnTo>
                    <a:pt x="54" y="108"/>
                  </a:lnTo>
                  <a:lnTo>
                    <a:pt x="54" y="108"/>
                  </a:lnTo>
                  <a:lnTo>
                    <a:pt x="64" y="108"/>
                  </a:lnTo>
                  <a:lnTo>
                    <a:pt x="74" y="104"/>
                  </a:lnTo>
                  <a:lnTo>
                    <a:pt x="84" y="100"/>
                  </a:lnTo>
                  <a:lnTo>
                    <a:pt x="92" y="94"/>
                  </a:lnTo>
                  <a:lnTo>
                    <a:pt x="92" y="94"/>
                  </a:lnTo>
                  <a:lnTo>
                    <a:pt x="100" y="84"/>
                  </a:lnTo>
                  <a:lnTo>
                    <a:pt x="104" y="76"/>
                  </a:lnTo>
                  <a:lnTo>
                    <a:pt x="108" y="64"/>
                  </a:lnTo>
                  <a:lnTo>
                    <a:pt x="110" y="54"/>
                  </a:lnTo>
                  <a:lnTo>
                    <a:pt x="110" y="54"/>
                  </a:lnTo>
                  <a:lnTo>
                    <a:pt x="108" y="46"/>
                  </a:lnTo>
                  <a:lnTo>
                    <a:pt x="106" y="38"/>
                  </a:lnTo>
                  <a:lnTo>
                    <a:pt x="100" y="24"/>
                  </a:lnTo>
                  <a:lnTo>
                    <a:pt x="90" y="12"/>
                  </a:lnTo>
                  <a:lnTo>
                    <a:pt x="82" y="6"/>
                  </a:lnTo>
                  <a:lnTo>
                    <a:pt x="76" y="4"/>
                  </a:lnTo>
                  <a:lnTo>
                    <a:pt x="76" y="4"/>
                  </a:lnTo>
                  <a:close/>
                  <a:moveTo>
                    <a:pt x="86" y="86"/>
                  </a:moveTo>
                  <a:lnTo>
                    <a:pt x="86" y="86"/>
                  </a:lnTo>
                  <a:lnTo>
                    <a:pt x="78" y="92"/>
                  </a:lnTo>
                  <a:lnTo>
                    <a:pt x="70" y="96"/>
                  </a:lnTo>
                  <a:lnTo>
                    <a:pt x="62" y="98"/>
                  </a:lnTo>
                  <a:lnTo>
                    <a:pt x="54" y="98"/>
                  </a:lnTo>
                  <a:lnTo>
                    <a:pt x="54" y="98"/>
                  </a:lnTo>
                  <a:lnTo>
                    <a:pt x="46" y="98"/>
                  </a:lnTo>
                  <a:lnTo>
                    <a:pt x="38" y="96"/>
                  </a:lnTo>
                  <a:lnTo>
                    <a:pt x="30" y="92"/>
                  </a:lnTo>
                  <a:lnTo>
                    <a:pt x="24" y="86"/>
                  </a:lnTo>
                  <a:lnTo>
                    <a:pt x="24" y="86"/>
                  </a:lnTo>
                  <a:lnTo>
                    <a:pt x="18" y="80"/>
                  </a:lnTo>
                  <a:lnTo>
                    <a:pt x="14" y="72"/>
                  </a:lnTo>
                  <a:lnTo>
                    <a:pt x="10" y="62"/>
                  </a:lnTo>
                  <a:lnTo>
                    <a:pt x="10" y="54"/>
                  </a:lnTo>
                  <a:lnTo>
                    <a:pt x="10" y="54"/>
                  </a:lnTo>
                  <a:lnTo>
                    <a:pt x="12" y="42"/>
                  </a:lnTo>
                  <a:lnTo>
                    <a:pt x="16" y="32"/>
                  </a:lnTo>
                  <a:lnTo>
                    <a:pt x="22" y="24"/>
                  </a:lnTo>
                  <a:lnTo>
                    <a:pt x="30" y="16"/>
                  </a:lnTo>
                  <a:lnTo>
                    <a:pt x="30" y="52"/>
                  </a:lnTo>
                  <a:lnTo>
                    <a:pt x="54" y="72"/>
                  </a:lnTo>
                  <a:lnTo>
                    <a:pt x="78" y="52"/>
                  </a:lnTo>
                  <a:lnTo>
                    <a:pt x="78" y="16"/>
                  </a:lnTo>
                  <a:lnTo>
                    <a:pt x="78" y="16"/>
                  </a:lnTo>
                  <a:lnTo>
                    <a:pt x="88" y="24"/>
                  </a:lnTo>
                  <a:lnTo>
                    <a:pt x="94" y="32"/>
                  </a:lnTo>
                  <a:lnTo>
                    <a:pt x="98" y="42"/>
                  </a:lnTo>
                  <a:lnTo>
                    <a:pt x="98" y="54"/>
                  </a:lnTo>
                  <a:lnTo>
                    <a:pt x="98" y="54"/>
                  </a:lnTo>
                  <a:lnTo>
                    <a:pt x="98" y="62"/>
                  </a:lnTo>
                  <a:lnTo>
                    <a:pt x="96" y="72"/>
                  </a:lnTo>
                  <a:lnTo>
                    <a:pt x="90" y="80"/>
                  </a:lnTo>
                  <a:lnTo>
                    <a:pt x="86" y="86"/>
                  </a:lnTo>
                  <a:lnTo>
                    <a:pt x="86" y="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74" name="Freeform 374"/>
            <p:cNvSpPr>
              <a:spLocks noEditPoints="1"/>
            </p:cNvSpPr>
            <p:nvPr/>
          </p:nvSpPr>
          <p:spPr bwMode="auto">
            <a:xfrm>
              <a:off x="7328474" y="2761716"/>
              <a:ext cx="47346" cy="53264"/>
            </a:xfrm>
            <a:custGeom>
              <a:avLst/>
              <a:gdLst>
                <a:gd name="T0" fmla="*/ 16 w 34"/>
                <a:gd name="T1" fmla="*/ 0 h 36"/>
                <a:gd name="T2" fmla="*/ 16 w 34"/>
                <a:gd name="T3" fmla="*/ 0 h 36"/>
                <a:gd name="T4" fmla="*/ 10 w 34"/>
                <a:gd name="T5" fmla="*/ 2 h 36"/>
                <a:gd name="T6" fmla="*/ 4 w 34"/>
                <a:gd name="T7" fmla="*/ 6 h 36"/>
                <a:gd name="T8" fmla="*/ 0 w 34"/>
                <a:gd name="T9" fmla="*/ 12 h 36"/>
                <a:gd name="T10" fmla="*/ 0 w 34"/>
                <a:gd name="T11" fmla="*/ 18 h 36"/>
                <a:gd name="T12" fmla="*/ 0 w 34"/>
                <a:gd name="T13" fmla="*/ 18 h 36"/>
                <a:gd name="T14" fmla="*/ 0 w 34"/>
                <a:gd name="T15" fmla="*/ 24 h 36"/>
                <a:gd name="T16" fmla="*/ 4 w 34"/>
                <a:gd name="T17" fmla="*/ 30 h 36"/>
                <a:gd name="T18" fmla="*/ 10 w 34"/>
                <a:gd name="T19" fmla="*/ 34 h 36"/>
                <a:gd name="T20" fmla="*/ 16 w 34"/>
                <a:gd name="T21" fmla="*/ 36 h 36"/>
                <a:gd name="T22" fmla="*/ 16 w 34"/>
                <a:gd name="T23" fmla="*/ 36 h 36"/>
                <a:gd name="T24" fmla="*/ 24 w 34"/>
                <a:gd name="T25" fmla="*/ 34 h 36"/>
                <a:gd name="T26" fmla="*/ 28 w 34"/>
                <a:gd name="T27" fmla="*/ 30 h 36"/>
                <a:gd name="T28" fmla="*/ 32 w 34"/>
                <a:gd name="T29" fmla="*/ 24 h 36"/>
                <a:gd name="T30" fmla="*/ 34 w 34"/>
                <a:gd name="T31" fmla="*/ 18 h 36"/>
                <a:gd name="T32" fmla="*/ 34 w 34"/>
                <a:gd name="T33" fmla="*/ 18 h 36"/>
                <a:gd name="T34" fmla="*/ 32 w 34"/>
                <a:gd name="T35" fmla="*/ 12 h 36"/>
                <a:gd name="T36" fmla="*/ 28 w 34"/>
                <a:gd name="T37" fmla="*/ 6 h 36"/>
                <a:gd name="T38" fmla="*/ 24 w 34"/>
                <a:gd name="T39" fmla="*/ 2 h 36"/>
                <a:gd name="T40" fmla="*/ 16 w 34"/>
                <a:gd name="T41" fmla="*/ 0 h 36"/>
                <a:gd name="T42" fmla="*/ 16 w 34"/>
                <a:gd name="T43" fmla="*/ 0 h 36"/>
                <a:gd name="T44" fmla="*/ 16 w 34"/>
                <a:gd name="T45" fmla="*/ 24 h 36"/>
                <a:gd name="T46" fmla="*/ 16 w 34"/>
                <a:gd name="T47" fmla="*/ 24 h 36"/>
                <a:gd name="T48" fmla="*/ 12 w 34"/>
                <a:gd name="T49" fmla="*/ 22 h 36"/>
                <a:gd name="T50" fmla="*/ 10 w 34"/>
                <a:gd name="T51" fmla="*/ 18 h 36"/>
                <a:gd name="T52" fmla="*/ 10 w 34"/>
                <a:gd name="T53" fmla="*/ 18 h 36"/>
                <a:gd name="T54" fmla="*/ 12 w 34"/>
                <a:gd name="T55" fmla="*/ 14 h 36"/>
                <a:gd name="T56" fmla="*/ 16 w 34"/>
                <a:gd name="T57" fmla="*/ 12 h 36"/>
                <a:gd name="T58" fmla="*/ 16 w 34"/>
                <a:gd name="T59" fmla="*/ 12 h 36"/>
                <a:gd name="T60" fmla="*/ 22 w 34"/>
                <a:gd name="T61" fmla="*/ 14 h 36"/>
                <a:gd name="T62" fmla="*/ 24 w 34"/>
                <a:gd name="T63" fmla="*/ 18 h 36"/>
                <a:gd name="T64" fmla="*/ 24 w 34"/>
                <a:gd name="T65" fmla="*/ 18 h 36"/>
                <a:gd name="T66" fmla="*/ 22 w 34"/>
                <a:gd name="T67" fmla="*/ 22 h 36"/>
                <a:gd name="T68" fmla="*/ 16 w 34"/>
                <a:gd name="T69" fmla="*/ 24 h 36"/>
                <a:gd name="T70" fmla="*/ 16 w 34"/>
                <a:gd name="T71"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36">
                  <a:moveTo>
                    <a:pt x="16" y="0"/>
                  </a:moveTo>
                  <a:lnTo>
                    <a:pt x="16" y="0"/>
                  </a:lnTo>
                  <a:lnTo>
                    <a:pt x="10" y="2"/>
                  </a:lnTo>
                  <a:lnTo>
                    <a:pt x="4" y="6"/>
                  </a:lnTo>
                  <a:lnTo>
                    <a:pt x="0" y="12"/>
                  </a:lnTo>
                  <a:lnTo>
                    <a:pt x="0" y="18"/>
                  </a:lnTo>
                  <a:lnTo>
                    <a:pt x="0" y="18"/>
                  </a:lnTo>
                  <a:lnTo>
                    <a:pt x="0" y="24"/>
                  </a:lnTo>
                  <a:lnTo>
                    <a:pt x="4" y="30"/>
                  </a:lnTo>
                  <a:lnTo>
                    <a:pt x="10" y="34"/>
                  </a:lnTo>
                  <a:lnTo>
                    <a:pt x="16" y="36"/>
                  </a:lnTo>
                  <a:lnTo>
                    <a:pt x="16" y="36"/>
                  </a:lnTo>
                  <a:lnTo>
                    <a:pt x="24" y="34"/>
                  </a:lnTo>
                  <a:lnTo>
                    <a:pt x="28" y="30"/>
                  </a:lnTo>
                  <a:lnTo>
                    <a:pt x="32" y="24"/>
                  </a:lnTo>
                  <a:lnTo>
                    <a:pt x="34" y="18"/>
                  </a:lnTo>
                  <a:lnTo>
                    <a:pt x="34" y="18"/>
                  </a:lnTo>
                  <a:lnTo>
                    <a:pt x="32" y="12"/>
                  </a:lnTo>
                  <a:lnTo>
                    <a:pt x="28" y="6"/>
                  </a:lnTo>
                  <a:lnTo>
                    <a:pt x="24" y="2"/>
                  </a:lnTo>
                  <a:lnTo>
                    <a:pt x="16" y="0"/>
                  </a:lnTo>
                  <a:lnTo>
                    <a:pt x="16" y="0"/>
                  </a:lnTo>
                  <a:close/>
                  <a:moveTo>
                    <a:pt x="16" y="24"/>
                  </a:moveTo>
                  <a:lnTo>
                    <a:pt x="16" y="24"/>
                  </a:lnTo>
                  <a:lnTo>
                    <a:pt x="12" y="22"/>
                  </a:lnTo>
                  <a:lnTo>
                    <a:pt x="10" y="18"/>
                  </a:lnTo>
                  <a:lnTo>
                    <a:pt x="10" y="18"/>
                  </a:lnTo>
                  <a:lnTo>
                    <a:pt x="12" y="14"/>
                  </a:lnTo>
                  <a:lnTo>
                    <a:pt x="16" y="12"/>
                  </a:lnTo>
                  <a:lnTo>
                    <a:pt x="16" y="12"/>
                  </a:lnTo>
                  <a:lnTo>
                    <a:pt x="22" y="14"/>
                  </a:lnTo>
                  <a:lnTo>
                    <a:pt x="24" y="18"/>
                  </a:lnTo>
                  <a:lnTo>
                    <a:pt x="24" y="18"/>
                  </a:lnTo>
                  <a:lnTo>
                    <a:pt x="22" y="22"/>
                  </a:lnTo>
                  <a:lnTo>
                    <a:pt x="16" y="24"/>
                  </a:lnTo>
                  <a:lnTo>
                    <a:pt x="16"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75" name="Freeform 375"/>
            <p:cNvSpPr>
              <a:spLocks noEditPoints="1"/>
            </p:cNvSpPr>
            <p:nvPr/>
          </p:nvSpPr>
          <p:spPr bwMode="auto">
            <a:xfrm>
              <a:off x="7082867" y="2664065"/>
              <a:ext cx="106528" cy="210097"/>
            </a:xfrm>
            <a:custGeom>
              <a:avLst/>
              <a:gdLst>
                <a:gd name="T0" fmla="*/ 52 w 72"/>
                <a:gd name="T1" fmla="*/ 0 h 142"/>
                <a:gd name="T2" fmla="*/ 22 w 72"/>
                <a:gd name="T3" fmla="*/ 0 h 142"/>
                <a:gd name="T4" fmla="*/ 22 w 72"/>
                <a:gd name="T5" fmla="*/ 0 h 142"/>
                <a:gd name="T6" fmla="*/ 14 w 72"/>
                <a:gd name="T7" fmla="*/ 2 h 142"/>
                <a:gd name="T8" fmla="*/ 6 w 72"/>
                <a:gd name="T9" fmla="*/ 6 h 142"/>
                <a:gd name="T10" fmla="*/ 2 w 72"/>
                <a:gd name="T11" fmla="*/ 14 h 142"/>
                <a:gd name="T12" fmla="*/ 0 w 72"/>
                <a:gd name="T13" fmla="*/ 22 h 142"/>
                <a:gd name="T14" fmla="*/ 0 w 72"/>
                <a:gd name="T15" fmla="*/ 122 h 142"/>
                <a:gd name="T16" fmla="*/ 0 w 72"/>
                <a:gd name="T17" fmla="*/ 122 h 142"/>
                <a:gd name="T18" fmla="*/ 2 w 72"/>
                <a:gd name="T19" fmla="*/ 130 h 142"/>
                <a:gd name="T20" fmla="*/ 6 w 72"/>
                <a:gd name="T21" fmla="*/ 136 h 142"/>
                <a:gd name="T22" fmla="*/ 14 w 72"/>
                <a:gd name="T23" fmla="*/ 140 h 142"/>
                <a:gd name="T24" fmla="*/ 22 w 72"/>
                <a:gd name="T25" fmla="*/ 142 h 142"/>
                <a:gd name="T26" fmla="*/ 52 w 72"/>
                <a:gd name="T27" fmla="*/ 142 h 142"/>
                <a:gd name="T28" fmla="*/ 52 w 72"/>
                <a:gd name="T29" fmla="*/ 142 h 142"/>
                <a:gd name="T30" fmla="*/ 60 w 72"/>
                <a:gd name="T31" fmla="*/ 140 h 142"/>
                <a:gd name="T32" fmla="*/ 66 w 72"/>
                <a:gd name="T33" fmla="*/ 136 h 142"/>
                <a:gd name="T34" fmla="*/ 70 w 72"/>
                <a:gd name="T35" fmla="*/ 130 h 142"/>
                <a:gd name="T36" fmla="*/ 72 w 72"/>
                <a:gd name="T37" fmla="*/ 122 h 142"/>
                <a:gd name="T38" fmla="*/ 72 w 72"/>
                <a:gd name="T39" fmla="*/ 22 h 142"/>
                <a:gd name="T40" fmla="*/ 72 w 72"/>
                <a:gd name="T41" fmla="*/ 22 h 142"/>
                <a:gd name="T42" fmla="*/ 70 w 72"/>
                <a:gd name="T43" fmla="*/ 14 h 142"/>
                <a:gd name="T44" fmla="*/ 66 w 72"/>
                <a:gd name="T45" fmla="*/ 6 h 142"/>
                <a:gd name="T46" fmla="*/ 60 w 72"/>
                <a:gd name="T47" fmla="*/ 2 h 142"/>
                <a:gd name="T48" fmla="*/ 52 w 72"/>
                <a:gd name="T49" fmla="*/ 0 h 142"/>
                <a:gd name="T50" fmla="*/ 52 w 72"/>
                <a:gd name="T51" fmla="*/ 0 h 142"/>
                <a:gd name="T52" fmla="*/ 62 w 72"/>
                <a:gd name="T53" fmla="*/ 122 h 142"/>
                <a:gd name="T54" fmla="*/ 62 w 72"/>
                <a:gd name="T55" fmla="*/ 122 h 142"/>
                <a:gd name="T56" fmla="*/ 62 w 72"/>
                <a:gd name="T57" fmla="*/ 126 h 142"/>
                <a:gd name="T58" fmla="*/ 60 w 72"/>
                <a:gd name="T59" fmla="*/ 128 h 142"/>
                <a:gd name="T60" fmla="*/ 56 w 72"/>
                <a:gd name="T61" fmla="*/ 130 h 142"/>
                <a:gd name="T62" fmla="*/ 52 w 72"/>
                <a:gd name="T63" fmla="*/ 132 h 142"/>
                <a:gd name="T64" fmla="*/ 22 w 72"/>
                <a:gd name="T65" fmla="*/ 132 h 142"/>
                <a:gd name="T66" fmla="*/ 22 w 72"/>
                <a:gd name="T67" fmla="*/ 132 h 142"/>
                <a:gd name="T68" fmla="*/ 18 w 72"/>
                <a:gd name="T69" fmla="*/ 130 h 142"/>
                <a:gd name="T70" fmla="*/ 14 w 72"/>
                <a:gd name="T71" fmla="*/ 128 h 142"/>
                <a:gd name="T72" fmla="*/ 12 w 72"/>
                <a:gd name="T73" fmla="*/ 126 h 142"/>
                <a:gd name="T74" fmla="*/ 12 w 72"/>
                <a:gd name="T75" fmla="*/ 122 h 142"/>
                <a:gd name="T76" fmla="*/ 12 w 72"/>
                <a:gd name="T77" fmla="*/ 22 h 142"/>
                <a:gd name="T78" fmla="*/ 12 w 72"/>
                <a:gd name="T79" fmla="*/ 22 h 142"/>
                <a:gd name="T80" fmla="*/ 12 w 72"/>
                <a:gd name="T81" fmla="*/ 18 h 142"/>
                <a:gd name="T82" fmla="*/ 14 w 72"/>
                <a:gd name="T83" fmla="*/ 14 h 142"/>
                <a:gd name="T84" fmla="*/ 18 w 72"/>
                <a:gd name="T85" fmla="*/ 12 h 142"/>
                <a:gd name="T86" fmla="*/ 22 w 72"/>
                <a:gd name="T87" fmla="*/ 12 h 142"/>
                <a:gd name="T88" fmla="*/ 52 w 72"/>
                <a:gd name="T89" fmla="*/ 12 h 142"/>
                <a:gd name="T90" fmla="*/ 52 w 72"/>
                <a:gd name="T91" fmla="*/ 12 h 142"/>
                <a:gd name="T92" fmla="*/ 56 w 72"/>
                <a:gd name="T93" fmla="*/ 12 h 142"/>
                <a:gd name="T94" fmla="*/ 60 w 72"/>
                <a:gd name="T95" fmla="*/ 14 h 142"/>
                <a:gd name="T96" fmla="*/ 62 w 72"/>
                <a:gd name="T97" fmla="*/ 18 h 142"/>
                <a:gd name="T98" fmla="*/ 62 w 72"/>
                <a:gd name="T99" fmla="*/ 22 h 142"/>
                <a:gd name="T100" fmla="*/ 62 w 72"/>
                <a:gd name="T101" fmla="*/ 12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 h="142">
                  <a:moveTo>
                    <a:pt x="52" y="0"/>
                  </a:moveTo>
                  <a:lnTo>
                    <a:pt x="22" y="0"/>
                  </a:lnTo>
                  <a:lnTo>
                    <a:pt x="22" y="0"/>
                  </a:lnTo>
                  <a:lnTo>
                    <a:pt x="14" y="2"/>
                  </a:lnTo>
                  <a:lnTo>
                    <a:pt x="6" y="6"/>
                  </a:lnTo>
                  <a:lnTo>
                    <a:pt x="2" y="14"/>
                  </a:lnTo>
                  <a:lnTo>
                    <a:pt x="0" y="22"/>
                  </a:lnTo>
                  <a:lnTo>
                    <a:pt x="0" y="122"/>
                  </a:lnTo>
                  <a:lnTo>
                    <a:pt x="0" y="122"/>
                  </a:lnTo>
                  <a:lnTo>
                    <a:pt x="2" y="130"/>
                  </a:lnTo>
                  <a:lnTo>
                    <a:pt x="6" y="136"/>
                  </a:lnTo>
                  <a:lnTo>
                    <a:pt x="14" y="140"/>
                  </a:lnTo>
                  <a:lnTo>
                    <a:pt x="22" y="142"/>
                  </a:lnTo>
                  <a:lnTo>
                    <a:pt x="52" y="142"/>
                  </a:lnTo>
                  <a:lnTo>
                    <a:pt x="52" y="142"/>
                  </a:lnTo>
                  <a:lnTo>
                    <a:pt x="60" y="140"/>
                  </a:lnTo>
                  <a:lnTo>
                    <a:pt x="66" y="136"/>
                  </a:lnTo>
                  <a:lnTo>
                    <a:pt x="70" y="130"/>
                  </a:lnTo>
                  <a:lnTo>
                    <a:pt x="72" y="122"/>
                  </a:lnTo>
                  <a:lnTo>
                    <a:pt x="72" y="22"/>
                  </a:lnTo>
                  <a:lnTo>
                    <a:pt x="72" y="22"/>
                  </a:lnTo>
                  <a:lnTo>
                    <a:pt x="70" y="14"/>
                  </a:lnTo>
                  <a:lnTo>
                    <a:pt x="66" y="6"/>
                  </a:lnTo>
                  <a:lnTo>
                    <a:pt x="60" y="2"/>
                  </a:lnTo>
                  <a:lnTo>
                    <a:pt x="52" y="0"/>
                  </a:lnTo>
                  <a:lnTo>
                    <a:pt x="52" y="0"/>
                  </a:lnTo>
                  <a:close/>
                  <a:moveTo>
                    <a:pt x="62" y="122"/>
                  </a:moveTo>
                  <a:lnTo>
                    <a:pt x="62" y="122"/>
                  </a:lnTo>
                  <a:lnTo>
                    <a:pt x="62" y="126"/>
                  </a:lnTo>
                  <a:lnTo>
                    <a:pt x="60" y="128"/>
                  </a:lnTo>
                  <a:lnTo>
                    <a:pt x="56" y="130"/>
                  </a:lnTo>
                  <a:lnTo>
                    <a:pt x="52" y="132"/>
                  </a:lnTo>
                  <a:lnTo>
                    <a:pt x="22" y="132"/>
                  </a:lnTo>
                  <a:lnTo>
                    <a:pt x="22" y="132"/>
                  </a:lnTo>
                  <a:lnTo>
                    <a:pt x="18" y="130"/>
                  </a:lnTo>
                  <a:lnTo>
                    <a:pt x="14" y="128"/>
                  </a:lnTo>
                  <a:lnTo>
                    <a:pt x="12" y="126"/>
                  </a:lnTo>
                  <a:lnTo>
                    <a:pt x="12" y="122"/>
                  </a:lnTo>
                  <a:lnTo>
                    <a:pt x="12" y="22"/>
                  </a:lnTo>
                  <a:lnTo>
                    <a:pt x="12" y="22"/>
                  </a:lnTo>
                  <a:lnTo>
                    <a:pt x="12" y="18"/>
                  </a:lnTo>
                  <a:lnTo>
                    <a:pt x="14" y="14"/>
                  </a:lnTo>
                  <a:lnTo>
                    <a:pt x="18" y="12"/>
                  </a:lnTo>
                  <a:lnTo>
                    <a:pt x="22" y="12"/>
                  </a:lnTo>
                  <a:lnTo>
                    <a:pt x="52" y="12"/>
                  </a:lnTo>
                  <a:lnTo>
                    <a:pt x="52" y="12"/>
                  </a:lnTo>
                  <a:lnTo>
                    <a:pt x="56" y="12"/>
                  </a:lnTo>
                  <a:lnTo>
                    <a:pt x="60" y="14"/>
                  </a:lnTo>
                  <a:lnTo>
                    <a:pt x="62" y="18"/>
                  </a:lnTo>
                  <a:lnTo>
                    <a:pt x="62" y="22"/>
                  </a:lnTo>
                  <a:lnTo>
                    <a:pt x="62" y="1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76" name="Freeform 376"/>
            <p:cNvSpPr>
              <a:spLocks noEditPoints="1"/>
            </p:cNvSpPr>
            <p:nvPr/>
          </p:nvSpPr>
          <p:spPr bwMode="auto">
            <a:xfrm>
              <a:off x="7511939" y="2664065"/>
              <a:ext cx="106528" cy="210097"/>
            </a:xfrm>
            <a:custGeom>
              <a:avLst/>
              <a:gdLst>
                <a:gd name="T0" fmla="*/ 52 w 72"/>
                <a:gd name="T1" fmla="*/ 0 h 142"/>
                <a:gd name="T2" fmla="*/ 20 w 72"/>
                <a:gd name="T3" fmla="*/ 0 h 142"/>
                <a:gd name="T4" fmla="*/ 20 w 72"/>
                <a:gd name="T5" fmla="*/ 0 h 142"/>
                <a:gd name="T6" fmla="*/ 12 w 72"/>
                <a:gd name="T7" fmla="*/ 2 h 142"/>
                <a:gd name="T8" fmla="*/ 6 w 72"/>
                <a:gd name="T9" fmla="*/ 6 h 142"/>
                <a:gd name="T10" fmla="*/ 2 w 72"/>
                <a:gd name="T11" fmla="*/ 14 h 142"/>
                <a:gd name="T12" fmla="*/ 0 w 72"/>
                <a:gd name="T13" fmla="*/ 22 h 142"/>
                <a:gd name="T14" fmla="*/ 0 w 72"/>
                <a:gd name="T15" fmla="*/ 122 h 142"/>
                <a:gd name="T16" fmla="*/ 0 w 72"/>
                <a:gd name="T17" fmla="*/ 122 h 142"/>
                <a:gd name="T18" fmla="*/ 2 w 72"/>
                <a:gd name="T19" fmla="*/ 130 h 142"/>
                <a:gd name="T20" fmla="*/ 6 w 72"/>
                <a:gd name="T21" fmla="*/ 136 h 142"/>
                <a:gd name="T22" fmla="*/ 12 w 72"/>
                <a:gd name="T23" fmla="*/ 140 h 142"/>
                <a:gd name="T24" fmla="*/ 20 w 72"/>
                <a:gd name="T25" fmla="*/ 142 h 142"/>
                <a:gd name="T26" fmla="*/ 52 w 72"/>
                <a:gd name="T27" fmla="*/ 142 h 142"/>
                <a:gd name="T28" fmla="*/ 52 w 72"/>
                <a:gd name="T29" fmla="*/ 142 h 142"/>
                <a:gd name="T30" fmla="*/ 60 w 72"/>
                <a:gd name="T31" fmla="*/ 140 h 142"/>
                <a:gd name="T32" fmla="*/ 66 w 72"/>
                <a:gd name="T33" fmla="*/ 136 h 142"/>
                <a:gd name="T34" fmla="*/ 70 w 72"/>
                <a:gd name="T35" fmla="*/ 130 h 142"/>
                <a:gd name="T36" fmla="*/ 72 w 72"/>
                <a:gd name="T37" fmla="*/ 122 h 142"/>
                <a:gd name="T38" fmla="*/ 72 w 72"/>
                <a:gd name="T39" fmla="*/ 22 h 142"/>
                <a:gd name="T40" fmla="*/ 72 w 72"/>
                <a:gd name="T41" fmla="*/ 22 h 142"/>
                <a:gd name="T42" fmla="*/ 70 w 72"/>
                <a:gd name="T43" fmla="*/ 14 h 142"/>
                <a:gd name="T44" fmla="*/ 66 w 72"/>
                <a:gd name="T45" fmla="*/ 6 h 142"/>
                <a:gd name="T46" fmla="*/ 60 w 72"/>
                <a:gd name="T47" fmla="*/ 2 h 142"/>
                <a:gd name="T48" fmla="*/ 52 w 72"/>
                <a:gd name="T49" fmla="*/ 0 h 142"/>
                <a:gd name="T50" fmla="*/ 52 w 72"/>
                <a:gd name="T51" fmla="*/ 0 h 142"/>
                <a:gd name="T52" fmla="*/ 62 w 72"/>
                <a:gd name="T53" fmla="*/ 122 h 142"/>
                <a:gd name="T54" fmla="*/ 62 w 72"/>
                <a:gd name="T55" fmla="*/ 122 h 142"/>
                <a:gd name="T56" fmla="*/ 60 w 72"/>
                <a:gd name="T57" fmla="*/ 126 h 142"/>
                <a:gd name="T58" fmla="*/ 58 w 72"/>
                <a:gd name="T59" fmla="*/ 128 h 142"/>
                <a:gd name="T60" fmla="*/ 56 w 72"/>
                <a:gd name="T61" fmla="*/ 130 h 142"/>
                <a:gd name="T62" fmla="*/ 52 w 72"/>
                <a:gd name="T63" fmla="*/ 132 h 142"/>
                <a:gd name="T64" fmla="*/ 20 w 72"/>
                <a:gd name="T65" fmla="*/ 132 h 142"/>
                <a:gd name="T66" fmla="*/ 20 w 72"/>
                <a:gd name="T67" fmla="*/ 132 h 142"/>
                <a:gd name="T68" fmla="*/ 16 w 72"/>
                <a:gd name="T69" fmla="*/ 130 h 142"/>
                <a:gd name="T70" fmla="*/ 14 w 72"/>
                <a:gd name="T71" fmla="*/ 128 h 142"/>
                <a:gd name="T72" fmla="*/ 12 w 72"/>
                <a:gd name="T73" fmla="*/ 126 h 142"/>
                <a:gd name="T74" fmla="*/ 10 w 72"/>
                <a:gd name="T75" fmla="*/ 122 h 142"/>
                <a:gd name="T76" fmla="*/ 10 w 72"/>
                <a:gd name="T77" fmla="*/ 22 h 142"/>
                <a:gd name="T78" fmla="*/ 10 w 72"/>
                <a:gd name="T79" fmla="*/ 22 h 142"/>
                <a:gd name="T80" fmla="*/ 12 w 72"/>
                <a:gd name="T81" fmla="*/ 18 h 142"/>
                <a:gd name="T82" fmla="*/ 14 w 72"/>
                <a:gd name="T83" fmla="*/ 14 h 142"/>
                <a:gd name="T84" fmla="*/ 16 w 72"/>
                <a:gd name="T85" fmla="*/ 12 h 142"/>
                <a:gd name="T86" fmla="*/ 20 w 72"/>
                <a:gd name="T87" fmla="*/ 12 h 142"/>
                <a:gd name="T88" fmla="*/ 52 w 72"/>
                <a:gd name="T89" fmla="*/ 12 h 142"/>
                <a:gd name="T90" fmla="*/ 52 w 72"/>
                <a:gd name="T91" fmla="*/ 12 h 142"/>
                <a:gd name="T92" fmla="*/ 56 w 72"/>
                <a:gd name="T93" fmla="*/ 12 h 142"/>
                <a:gd name="T94" fmla="*/ 58 w 72"/>
                <a:gd name="T95" fmla="*/ 14 h 142"/>
                <a:gd name="T96" fmla="*/ 60 w 72"/>
                <a:gd name="T97" fmla="*/ 18 h 142"/>
                <a:gd name="T98" fmla="*/ 62 w 72"/>
                <a:gd name="T99" fmla="*/ 22 h 142"/>
                <a:gd name="T100" fmla="*/ 62 w 72"/>
                <a:gd name="T101" fmla="*/ 12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 h="142">
                  <a:moveTo>
                    <a:pt x="52" y="0"/>
                  </a:moveTo>
                  <a:lnTo>
                    <a:pt x="20" y="0"/>
                  </a:lnTo>
                  <a:lnTo>
                    <a:pt x="20" y="0"/>
                  </a:lnTo>
                  <a:lnTo>
                    <a:pt x="12" y="2"/>
                  </a:lnTo>
                  <a:lnTo>
                    <a:pt x="6" y="6"/>
                  </a:lnTo>
                  <a:lnTo>
                    <a:pt x="2" y="14"/>
                  </a:lnTo>
                  <a:lnTo>
                    <a:pt x="0" y="22"/>
                  </a:lnTo>
                  <a:lnTo>
                    <a:pt x="0" y="122"/>
                  </a:lnTo>
                  <a:lnTo>
                    <a:pt x="0" y="122"/>
                  </a:lnTo>
                  <a:lnTo>
                    <a:pt x="2" y="130"/>
                  </a:lnTo>
                  <a:lnTo>
                    <a:pt x="6" y="136"/>
                  </a:lnTo>
                  <a:lnTo>
                    <a:pt x="12" y="140"/>
                  </a:lnTo>
                  <a:lnTo>
                    <a:pt x="20" y="142"/>
                  </a:lnTo>
                  <a:lnTo>
                    <a:pt x="52" y="142"/>
                  </a:lnTo>
                  <a:lnTo>
                    <a:pt x="52" y="142"/>
                  </a:lnTo>
                  <a:lnTo>
                    <a:pt x="60" y="140"/>
                  </a:lnTo>
                  <a:lnTo>
                    <a:pt x="66" y="136"/>
                  </a:lnTo>
                  <a:lnTo>
                    <a:pt x="70" y="130"/>
                  </a:lnTo>
                  <a:lnTo>
                    <a:pt x="72" y="122"/>
                  </a:lnTo>
                  <a:lnTo>
                    <a:pt x="72" y="22"/>
                  </a:lnTo>
                  <a:lnTo>
                    <a:pt x="72" y="22"/>
                  </a:lnTo>
                  <a:lnTo>
                    <a:pt x="70" y="14"/>
                  </a:lnTo>
                  <a:lnTo>
                    <a:pt x="66" y="6"/>
                  </a:lnTo>
                  <a:lnTo>
                    <a:pt x="60" y="2"/>
                  </a:lnTo>
                  <a:lnTo>
                    <a:pt x="52" y="0"/>
                  </a:lnTo>
                  <a:lnTo>
                    <a:pt x="52" y="0"/>
                  </a:lnTo>
                  <a:close/>
                  <a:moveTo>
                    <a:pt x="62" y="122"/>
                  </a:moveTo>
                  <a:lnTo>
                    <a:pt x="62" y="122"/>
                  </a:lnTo>
                  <a:lnTo>
                    <a:pt x="60" y="126"/>
                  </a:lnTo>
                  <a:lnTo>
                    <a:pt x="58" y="128"/>
                  </a:lnTo>
                  <a:lnTo>
                    <a:pt x="56" y="130"/>
                  </a:lnTo>
                  <a:lnTo>
                    <a:pt x="52" y="132"/>
                  </a:lnTo>
                  <a:lnTo>
                    <a:pt x="20" y="132"/>
                  </a:lnTo>
                  <a:lnTo>
                    <a:pt x="20" y="132"/>
                  </a:lnTo>
                  <a:lnTo>
                    <a:pt x="16" y="130"/>
                  </a:lnTo>
                  <a:lnTo>
                    <a:pt x="14" y="128"/>
                  </a:lnTo>
                  <a:lnTo>
                    <a:pt x="12" y="126"/>
                  </a:lnTo>
                  <a:lnTo>
                    <a:pt x="10" y="122"/>
                  </a:lnTo>
                  <a:lnTo>
                    <a:pt x="10" y="22"/>
                  </a:lnTo>
                  <a:lnTo>
                    <a:pt x="10" y="22"/>
                  </a:lnTo>
                  <a:lnTo>
                    <a:pt x="12" y="18"/>
                  </a:lnTo>
                  <a:lnTo>
                    <a:pt x="14" y="14"/>
                  </a:lnTo>
                  <a:lnTo>
                    <a:pt x="16" y="12"/>
                  </a:lnTo>
                  <a:lnTo>
                    <a:pt x="20" y="12"/>
                  </a:lnTo>
                  <a:lnTo>
                    <a:pt x="52" y="12"/>
                  </a:lnTo>
                  <a:lnTo>
                    <a:pt x="52" y="12"/>
                  </a:lnTo>
                  <a:lnTo>
                    <a:pt x="56" y="12"/>
                  </a:lnTo>
                  <a:lnTo>
                    <a:pt x="58" y="14"/>
                  </a:lnTo>
                  <a:lnTo>
                    <a:pt x="60" y="18"/>
                  </a:lnTo>
                  <a:lnTo>
                    <a:pt x="62" y="22"/>
                  </a:lnTo>
                  <a:lnTo>
                    <a:pt x="62" y="1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77" name="Freeform 377"/>
            <p:cNvSpPr>
              <a:spLocks/>
            </p:cNvSpPr>
            <p:nvPr/>
          </p:nvSpPr>
          <p:spPr bwMode="auto">
            <a:xfrm>
              <a:off x="7130213" y="2439172"/>
              <a:ext cx="443868" cy="233770"/>
            </a:xfrm>
            <a:custGeom>
              <a:avLst/>
              <a:gdLst>
                <a:gd name="T0" fmla="*/ 258 w 302"/>
                <a:gd name="T1" fmla="*/ 44 h 158"/>
                <a:gd name="T2" fmla="*/ 234 w 302"/>
                <a:gd name="T3" fmla="*/ 24 h 158"/>
                <a:gd name="T4" fmla="*/ 208 w 302"/>
                <a:gd name="T5" fmla="*/ 10 h 158"/>
                <a:gd name="T6" fmla="*/ 180 w 302"/>
                <a:gd name="T7" fmla="*/ 2 h 158"/>
                <a:gd name="T8" fmla="*/ 150 w 302"/>
                <a:gd name="T9" fmla="*/ 0 h 158"/>
                <a:gd name="T10" fmla="*/ 136 w 302"/>
                <a:gd name="T11" fmla="*/ 0 h 158"/>
                <a:gd name="T12" fmla="*/ 106 w 302"/>
                <a:gd name="T13" fmla="*/ 6 h 158"/>
                <a:gd name="T14" fmla="*/ 80 w 302"/>
                <a:gd name="T15" fmla="*/ 18 h 158"/>
                <a:gd name="T16" fmla="*/ 54 w 302"/>
                <a:gd name="T17" fmla="*/ 34 h 158"/>
                <a:gd name="T18" fmla="*/ 44 w 302"/>
                <a:gd name="T19" fmla="*/ 44 h 158"/>
                <a:gd name="T20" fmla="*/ 24 w 302"/>
                <a:gd name="T21" fmla="*/ 66 h 158"/>
                <a:gd name="T22" fmla="*/ 10 w 302"/>
                <a:gd name="T23" fmla="*/ 92 h 158"/>
                <a:gd name="T24" fmla="*/ 2 w 302"/>
                <a:gd name="T25" fmla="*/ 120 h 158"/>
                <a:gd name="T26" fmla="*/ 0 w 302"/>
                <a:gd name="T27" fmla="*/ 150 h 158"/>
                <a:gd name="T28" fmla="*/ 10 w 302"/>
                <a:gd name="T29" fmla="*/ 158 h 158"/>
                <a:gd name="T30" fmla="*/ 10 w 302"/>
                <a:gd name="T31" fmla="*/ 150 h 158"/>
                <a:gd name="T32" fmla="*/ 12 w 302"/>
                <a:gd name="T33" fmla="*/ 122 h 158"/>
                <a:gd name="T34" fmla="*/ 20 w 302"/>
                <a:gd name="T35" fmla="*/ 96 h 158"/>
                <a:gd name="T36" fmla="*/ 34 w 302"/>
                <a:gd name="T37" fmla="*/ 72 h 158"/>
                <a:gd name="T38" fmla="*/ 52 w 302"/>
                <a:gd name="T39" fmla="*/ 52 h 158"/>
                <a:gd name="T40" fmla="*/ 72 w 302"/>
                <a:gd name="T41" fmla="*/ 34 h 158"/>
                <a:gd name="T42" fmla="*/ 96 w 302"/>
                <a:gd name="T43" fmla="*/ 20 h 158"/>
                <a:gd name="T44" fmla="*/ 122 w 302"/>
                <a:gd name="T45" fmla="*/ 12 h 158"/>
                <a:gd name="T46" fmla="*/ 150 w 302"/>
                <a:gd name="T47" fmla="*/ 10 h 158"/>
                <a:gd name="T48" fmla="*/ 164 w 302"/>
                <a:gd name="T49" fmla="*/ 10 h 158"/>
                <a:gd name="T50" fmla="*/ 192 w 302"/>
                <a:gd name="T51" fmla="*/ 16 h 158"/>
                <a:gd name="T52" fmla="*/ 218 w 302"/>
                <a:gd name="T53" fmla="*/ 26 h 158"/>
                <a:gd name="T54" fmla="*/ 240 w 302"/>
                <a:gd name="T55" fmla="*/ 42 h 158"/>
                <a:gd name="T56" fmla="*/ 258 w 302"/>
                <a:gd name="T57" fmla="*/ 62 h 158"/>
                <a:gd name="T58" fmla="*/ 274 w 302"/>
                <a:gd name="T59" fmla="*/ 84 h 158"/>
                <a:gd name="T60" fmla="*/ 284 w 302"/>
                <a:gd name="T61" fmla="*/ 108 h 158"/>
                <a:gd name="T62" fmla="*/ 290 w 302"/>
                <a:gd name="T63" fmla="*/ 136 h 158"/>
                <a:gd name="T64" fmla="*/ 290 w 302"/>
                <a:gd name="T65" fmla="*/ 158 h 158"/>
                <a:gd name="T66" fmla="*/ 302 w 302"/>
                <a:gd name="T67" fmla="*/ 150 h 158"/>
                <a:gd name="T68" fmla="*/ 300 w 302"/>
                <a:gd name="T69" fmla="*/ 136 h 158"/>
                <a:gd name="T70" fmla="*/ 294 w 302"/>
                <a:gd name="T71" fmla="*/ 106 h 158"/>
                <a:gd name="T72" fmla="*/ 284 w 302"/>
                <a:gd name="T73" fmla="*/ 80 h 158"/>
                <a:gd name="T74" fmla="*/ 268 w 302"/>
                <a:gd name="T75" fmla="*/ 54 h 158"/>
                <a:gd name="T76" fmla="*/ 258 w 302"/>
                <a:gd name="T77" fmla="*/ 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2" h="158">
                  <a:moveTo>
                    <a:pt x="258" y="44"/>
                  </a:moveTo>
                  <a:lnTo>
                    <a:pt x="258" y="44"/>
                  </a:lnTo>
                  <a:lnTo>
                    <a:pt x="246" y="34"/>
                  </a:lnTo>
                  <a:lnTo>
                    <a:pt x="234" y="24"/>
                  </a:lnTo>
                  <a:lnTo>
                    <a:pt x="222" y="18"/>
                  </a:lnTo>
                  <a:lnTo>
                    <a:pt x="208" y="10"/>
                  </a:lnTo>
                  <a:lnTo>
                    <a:pt x="194" y="6"/>
                  </a:lnTo>
                  <a:lnTo>
                    <a:pt x="180" y="2"/>
                  </a:lnTo>
                  <a:lnTo>
                    <a:pt x="166" y="0"/>
                  </a:lnTo>
                  <a:lnTo>
                    <a:pt x="150" y="0"/>
                  </a:lnTo>
                  <a:lnTo>
                    <a:pt x="150" y="0"/>
                  </a:lnTo>
                  <a:lnTo>
                    <a:pt x="136" y="0"/>
                  </a:lnTo>
                  <a:lnTo>
                    <a:pt x="120" y="2"/>
                  </a:lnTo>
                  <a:lnTo>
                    <a:pt x="106" y="6"/>
                  </a:lnTo>
                  <a:lnTo>
                    <a:pt x="92" y="10"/>
                  </a:lnTo>
                  <a:lnTo>
                    <a:pt x="80" y="18"/>
                  </a:lnTo>
                  <a:lnTo>
                    <a:pt x="66" y="24"/>
                  </a:lnTo>
                  <a:lnTo>
                    <a:pt x="54" y="34"/>
                  </a:lnTo>
                  <a:lnTo>
                    <a:pt x="44" y="44"/>
                  </a:lnTo>
                  <a:lnTo>
                    <a:pt x="44" y="44"/>
                  </a:lnTo>
                  <a:lnTo>
                    <a:pt x="34" y="54"/>
                  </a:lnTo>
                  <a:lnTo>
                    <a:pt x="24" y="66"/>
                  </a:lnTo>
                  <a:lnTo>
                    <a:pt x="18" y="80"/>
                  </a:lnTo>
                  <a:lnTo>
                    <a:pt x="10" y="92"/>
                  </a:lnTo>
                  <a:lnTo>
                    <a:pt x="6" y="106"/>
                  </a:lnTo>
                  <a:lnTo>
                    <a:pt x="2" y="120"/>
                  </a:lnTo>
                  <a:lnTo>
                    <a:pt x="0" y="136"/>
                  </a:lnTo>
                  <a:lnTo>
                    <a:pt x="0" y="150"/>
                  </a:lnTo>
                  <a:lnTo>
                    <a:pt x="0" y="158"/>
                  </a:lnTo>
                  <a:lnTo>
                    <a:pt x="10" y="158"/>
                  </a:lnTo>
                  <a:lnTo>
                    <a:pt x="10" y="150"/>
                  </a:lnTo>
                  <a:lnTo>
                    <a:pt x="10" y="150"/>
                  </a:lnTo>
                  <a:lnTo>
                    <a:pt x="10" y="136"/>
                  </a:lnTo>
                  <a:lnTo>
                    <a:pt x="12" y="122"/>
                  </a:lnTo>
                  <a:lnTo>
                    <a:pt x="16" y="108"/>
                  </a:lnTo>
                  <a:lnTo>
                    <a:pt x="20" y="96"/>
                  </a:lnTo>
                  <a:lnTo>
                    <a:pt x="26" y="84"/>
                  </a:lnTo>
                  <a:lnTo>
                    <a:pt x="34" y="72"/>
                  </a:lnTo>
                  <a:lnTo>
                    <a:pt x="42" y="62"/>
                  </a:lnTo>
                  <a:lnTo>
                    <a:pt x="52" y="52"/>
                  </a:lnTo>
                  <a:lnTo>
                    <a:pt x="62" y="42"/>
                  </a:lnTo>
                  <a:lnTo>
                    <a:pt x="72" y="34"/>
                  </a:lnTo>
                  <a:lnTo>
                    <a:pt x="84" y="26"/>
                  </a:lnTo>
                  <a:lnTo>
                    <a:pt x="96" y="20"/>
                  </a:lnTo>
                  <a:lnTo>
                    <a:pt x="108" y="16"/>
                  </a:lnTo>
                  <a:lnTo>
                    <a:pt x="122" y="12"/>
                  </a:lnTo>
                  <a:lnTo>
                    <a:pt x="136" y="10"/>
                  </a:lnTo>
                  <a:lnTo>
                    <a:pt x="150" y="10"/>
                  </a:lnTo>
                  <a:lnTo>
                    <a:pt x="150" y="10"/>
                  </a:lnTo>
                  <a:lnTo>
                    <a:pt x="164" y="10"/>
                  </a:lnTo>
                  <a:lnTo>
                    <a:pt x="178" y="12"/>
                  </a:lnTo>
                  <a:lnTo>
                    <a:pt x="192" y="16"/>
                  </a:lnTo>
                  <a:lnTo>
                    <a:pt x="206" y="20"/>
                  </a:lnTo>
                  <a:lnTo>
                    <a:pt x="218" y="26"/>
                  </a:lnTo>
                  <a:lnTo>
                    <a:pt x="228" y="34"/>
                  </a:lnTo>
                  <a:lnTo>
                    <a:pt x="240" y="42"/>
                  </a:lnTo>
                  <a:lnTo>
                    <a:pt x="250" y="52"/>
                  </a:lnTo>
                  <a:lnTo>
                    <a:pt x="258" y="62"/>
                  </a:lnTo>
                  <a:lnTo>
                    <a:pt x="266" y="72"/>
                  </a:lnTo>
                  <a:lnTo>
                    <a:pt x="274" y="84"/>
                  </a:lnTo>
                  <a:lnTo>
                    <a:pt x="280" y="96"/>
                  </a:lnTo>
                  <a:lnTo>
                    <a:pt x="284" y="108"/>
                  </a:lnTo>
                  <a:lnTo>
                    <a:pt x="288" y="122"/>
                  </a:lnTo>
                  <a:lnTo>
                    <a:pt x="290" y="136"/>
                  </a:lnTo>
                  <a:lnTo>
                    <a:pt x="290" y="150"/>
                  </a:lnTo>
                  <a:lnTo>
                    <a:pt x="290" y="158"/>
                  </a:lnTo>
                  <a:lnTo>
                    <a:pt x="302" y="158"/>
                  </a:lnTo>
                  <a:lnTo>
                    <a:pt x="302" y="150"/>
                  </a:lnTo>
                  <a:lnTo>
                    <a:pt x="302" y="150"/>
                  </a:lnTo>
                  <a:lnTo>
                    <a:pt x="300" y="136"/>
                  </a:lnTo>
                  <a:lnTo>
                    <a:pt x="298" y="120"/>
                  </a:lnTo>
                  <a:lnTo>
                    <a:pt x="294" y="106"/>
                  </a:lnTo>
                  <a:lnTo>
                    <a:pt x="290" y="92"/>
                  </a:lnTo>
                  <a:lnTo>
                    <a:pt x="284" y="80"/>
                  </a:lnTo>
                  <a:lnTo>
                    <a:pt x="276" y="66"/>
                  </a:lnTo>
                  <a:lnTo>
                    <a:pt x="268" y="54"/>
                  </a:lnTo>
                  <a:lnTo>
                    <a:pt x="258" y="44"/>
                  </a:lnTo>
                  <a:lnTo>
                    <a:pt x="258"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78" name="Freeform 378"/>
            <p:cNvSpPr>
              <a:spLocks noEditPoints="1"/>
            </p:cNvSpPr>
            <p:nvPr/>
          </p:nvSpPr>
          <p:spPr bwMode="auto">
            <a:xfrm>
              <a:off x="7310719" y="2891917"/>
              <a:ext cx="79896" cy="82855"/>
            </a:xfrm>
            <a:custGeom>
              <a:avLst/>
              <a:gdLst>
                <a:gd name="T0" fmla="*/ 28 w 56"/>
                <a:gd name="T1" fmla="*/ 0 h 56"/>
                <a:gd name="T2" fmla="*/ 28 w 56"/>
                <a:gd name="T3" fmla="*/ 0 h 56"/>
                <a:gd name="T4" fmla="*/ 18 w 56"/>
                <a:gd name="T5" fmla="*/ 2 h 56"/>
                <a:gd name="T6" fmla="*/ 8 w 56"/>
                <a:gd name="T7" fmla="*/ 8 h 56"/>
                <a:gd name="T8" fmla="*/ 2 w 56"/>
                <a:gd name="T9" fmla="*/ 18 h 56"/>
                <a:gd name="T10" fmla="*/ 0 w 56"/>
                <a:gd name="T11" fmla="*/ 28 h 56"/>
                <a:gd name="T12" fmla="*/ 0 w 56"/>
                <a:gd name="T13" fmla="*/ 28 h 56"/>
                <a:gd name="T14" fmla="*/ 2 w 56"/>
                <a:gd name="T15" fmla="*/ 40 h 56"/>
                <a:gd name="T16" fmla="*/ 8 w 56"/>
                <a:gd name="T17" fmla="*/ 48 h 56"/>
                <a:gd name="T18" fmla="*/ 18 w 56"/>
                <a:gd name="T19" fmla="*/ 54 h 56"/>
                <a:gd name="T20" fmla="*/ 28 w 56"/>
                <a:gd name="T21" fmla="*/ 56 h 56"/>
                <a:gd name="T22" fmla="*/ 28 w 56"/>
                <a:gd name="T23" fmla="*/ 56 h 56"/>
                <a:gd name="T24" fmla="*/ 40 w 56"/>
                <a:gd name="T25" fmla="*/ 54 h 56"/>
                <a:gd name="T26" fmla="*/ 48 w 56"/>
                <a:gd name="T27" fmla="*/ 48 h 56"/>
                <a:gd name="T28" fmla="*/ 54 w 56"/>
                <a:gd name="T29" fmla="*/ 40 h 56"/>
                <a:gd name="T30" fmla="*/ 56 w 56"/>
                <a:gd name="T31" fmla="*/ 28 h 56"/>
                <a:gd name="T32" fmla="*/ 56 w 56"/>
                <a:gd name="T33" fmla="*/ 28 h 56"/>
                <a:gd name="T34" fmla="*/ 54 w 56"/>
                <a:gd name="T35" fmla="*/ 18 h 56"/>
                <a:gd name="T36" fmla="*/ 48 w 56"/>
                <a:gd name="T37" fmla="*/ 8 h 56"/>
                <a:gd name="T38" fmla="*/ 40 w 56"/>
                <a:gd name="T39" fmla="*/ 2 h 56"/>
                <a:gd name="T40" fmla="*/ 28 w 56"/>
                <a:gd name="T41" fmla="*/ 0 h 56"/>
                <a:gd name="T42" fmla="*/ 28 w 56"/>
                <a:gd name="T43" fmla="*/ 0 h 56"/>
                <a:gd name="T44" fmla="*/ 28 w 56"/>
                <a:gd name="T45" fmla="*/ 46 h 56"/>
                <a:gd name="T46" fmla="*/ 28 w 56"/>
                <a:gd name="T47" fmla="*/ 46 h 56"/>
                <a:gd name="T48" fmla="*/ 22 w 56"/>
                <a:gd name="T49" fmla="*/ 44 h 56"/>
                <a:gd name="T50" fmla="*/ 16 w 56"/>
                <a:gd name="T51" fmla="*/ 42 h 56"/>
                <a:gd name="T52" fmla="*/ 12 w 56"/>
                <a:gd name="T53" fmla="*/ 36 h 56"/>
                <a:gd name="T54" fmla="*/ 10 w 56"/>
                <a:gd name="T55" fmla="*/ 28 h 56"/>
                <a:gd name="T56" fmla="*/ 10 w 56"/>
                <a:gd name="T57" fmla="*/ 28 h 56"/>
                <a:gd name="T58" fmla="*/ 12 w 56"/>
                <a:gd name="T59" fmla="*/ 22 h 56"/>
                <a:gd name="T60" fmla="*/ 16 w 56"/>
                <a:gd name="T61" fmla="*/ 16 h 56"/>
                <a:gd name="T62" fmla="*/ 22 w 56"/>
                <a:gd name="T63" fmla="*/ 12 h 56"/>
                <a:gd name="T64" fmla="*/ 28 w 56"/>
                <a:gd name="T65" fmla="*/ 10 h 56"/>
                <a:gd name="T66" fmla="*/ 28 w 56"/>
                <a:gd name="T67" fmla="*/ 10 h 56"/>
                <a:gd name="T68" fmla="*/ 36 w 56"/>
                <a:gd name="T69" fmla="*/ 12 h 56"/>
                <a:gd name="T70" fmla="*/ 40 w 56"/>
                <a:gd name="T71" fmla="*/ 16 h 56"/>
                <a:gd name="T72" fmla="*/ 44 w 56"/>
                <a:gd name="T73" fmla="*/ 22 h 56"/>
                <a:gd name="T74" fmla="*/ 46 w 56"/>
                <a:gd name="T75" fmla="*/ 28 h 56"/>
                <a:gd name="T76" fmla="*/ 46 w 56"/>
                <a:gd name="T77" fmla="*/ 28 h 56"/>
                <a:gd name="T78" fmla="*/ 44 w 56"/>
                <a:gd name="T79" fmla="*/ 36 h 56"/>
                <a:gd name="T80" fmla="*/ 40 w 56"/>
                <a:gd name="T81" fmla="*/ 42 h 56"/>
                <a:gd name="T82" fmla="*/ 36 w 56"/>
                <a:gd name="T83" fmla="*/ 44 h 56"/>
                <a:gd name="T84" fmla="*/ 28 w 56"/>
                <a:gd name="T85" fmla="*/ 46 h 56"/>
                <a:gd name="T86" fmla="*/ 28 w 56"/>
                <a:gd name="T87"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56">
                  <a:moveTo>
                    <a:pt x="28" y="0"/>
                  </a:moveTo>
                  <a:lnTo>
                    <a:pt x="28" y="0"/>
                  </a:lnTo>
                  <a:lnTo>
                    <a:pt x="18" y="2"/>
                  </a:lnTo>
                  <a:lnTo>
                    <a:pt x="8" y="8"/>
                  </a:lnTo>
                  <a:lnTo>
                    <a:pt x="2" y="18"/>
                  </a:lnTo>
                  <a:lnTo>
                    <a:pt x="0" y="28"/>
                  </a:lnTo>
                  <a:lnTo>
                    <a:pt x="0" y="28"/>
                  </a:lnTo>
                  <a:lnTo>
                    <a:pt x="2" y="40"/>
                  </a:lnTo>
                  <a:lnTo>
                    <a:pt x="8" y="48"/>
                  </a:lnTo>
                  <a:lnTo>
                    <a:pt x="18" y="54"/>
                  </a:lnTo>
                  <a:lnTo>
                    <a:pt x="28" y="56"/>
                  </a:lnTo>
                  <a:lnTo>
                    <a:pt x="28" y="56"/>
                  </a:lnTo>
                  <a:lnTo>
                    <a:pt x="40" y="54"/>
                  </a:lnTo>
                  <a:lnTo>
                    <a:pt x="48" y="48"/>
                  </a:lnTo>
                  <a:lnTo>
                    <a:pt x="54" y="40"/>
                  </a:lnTo>
                  <a:lnTo>
                    <a:pt x="56" y="28"/>
                  </a:lnTo>
                  <a:lnTo>
                    <a:pt x="56" y="28"/>
                  </a:lnTo>
                  <a:lnTo>
                    <a:pt x="54" y="18"/>
                  </a:lnTo>
                  <a:lnTo>
                    <a:pt x="48" y="8"/>
                  </a:lnTo>
                  <a:lnTo>
                    <a:pt x="40" y="2"/>
                  </a:lnTo>
                  <a:lnTo>
                    <a:pt x="28" y="0"/>
                  </a:lnTo>
                  <a:lnTo>
                    <a:pt x="28" y="0"/>
                  </a:lnTo>
                  <a:close/>
                  <a:moveTo>
                    <a:pt x="28" y="46"/>
                  </a:moveTo>
                  <a:lnTo>
                    <a:pt x="28" y="46"/>
                  </a:lnTo>
                  <a:lnTo>
                    <a:pt x="22" y="44"/>
                  </a:lnTo>
                  <a:lnTo>
                    <a:pt x="16" y="42"/>
                  </a:lnTo>
                  <a:lnTo>
                    <a:pt x="12" y="36"/>
                  </a:lnTo>
                  <a:lnTo>
                    <a:pt x="10" y="28"/>
                  </a:lnTo>
                  <a:lnTo>
                    <a:pt x="10" y="28"/>
                  </a:lnTo>
                  <a:lnTo>
                    <a:pt x="12" y="22"/>
                  </a:lnTo>
                  <a:lnTo>
                    <a:pt x="16" y="16"/>
                  </a:lnTo>
                  <a:lnTo>
                    <a:pt x="22" y="12"/>
                  </a:lnTo>
                  <a:lnTo>
                    <a:pt x="28" y="10"/>
                  </a:lnTo>
                  <a:lnTo>
                    <a:pt x="28" y="10"/>
                  </a:lnTo>
                  <a:lnTo>
                    <a:pt x="36" y="12"/>
                  </a:lnTo>
                  <a:lnTo>
                    <a:pt x="40" y="16"/>
                  </a:lnTo>
                  <a:lnTo>
                    <a:pt x="44" y="22"/>
                  </a:lnTo>
                  <a:lnTo>
                    <a:pt x="46" y="28"/>
                  </a:lnTo>
                  <a:lnTo>
                    <a:pt x="46" y="28"/>
                  </a:lnTo>
                  <a:lnTo>
                    <a:pt x="44" y="36"/>
                  </a:lnTo>
                  <a:lnTo>
                    <a:pt x="40" y="42"/>
                  </a:lnTo>
                  <a:lnTo>
                    <a:pt x="36" y="44"/>
                  </a:lnTo>
                  <a:lnTo>
                    <a:pt x="28" y="46"/>
                  </a:lnTo>
                  <a:lnTo>
                    <a:pt x="28"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79" name="Freeform 379"/>
            <p:cNvSpPr>
              <a:spLocks/>
            </p:cNvSpPr>
            <p:nvPr/>
          </p:nvSpPr>
          <p:spPr bwMode="auto">
            <a:xfrm>
              <a:off x="7384697" y="2865285"/>
              <a:ext cx="189384" cy="76937"/>
            </a:xfrm>
            <a:custGeom>
              <a:avLst/>
              <a:gdLst>
                <a:gd name="T0" fmla="*/ 116 w 128"/>
                <a:gd name="T1" fmla="*/ 0 h 52"/>
                <a:gd name="T2" fmla="*/ 116 w 128"/>
                <a:gd name="T3" fmla="*/ 0 h 52"/>
                <a:gd name="T4" fmla="*/ 116 w 128"/>
                <a:gd name="T5" fmla="*/ 0 h 52"/>
                <a:gd name="T6" fmla="*/ 116 w 128"/>
                <a:gd name="T7" fmla="*/ 8 h 52"/>
                <a:gd name="T8" fmla="*/ 114 w 128"/>
                <a:gd name="T9" fmla="*/ 16 h 52"/>
                <a:gd name="T10" fmla="*/ 110 w 128"/>
                <a:gd name="T11" fmla="*/ 24 h 52"/>
                <a:gd name="T12" fmla="*/ 104 w 128"/>
                <a:gd name="T13" fmla="*/ 30 h 52"/>
                <a:gd name="T14" fmla="*/ 98 w 128"/>
                <a:gd name="T15" fmla="*/ 34 h 52"/>
                <a:gd name="T16" fmla="*/ 92 w 128"/>
                <a:gd name="T17" fmla="*/ 38 h 52"/>
                <a:gd name="T18" fmla="*/ 84 w 128"/>
                <a:gd name="T19" fmla="*/ 40 h 52"/>
                <a:gd name="T20" fmla="*/ 76 w 128"/>
                <a:gd name="T21" fmla="*/ 42 h 52"/>
                <a:gd name="T22" fmla="*/ 0 w 128"/>
                <a:gd name="T23" fmla="*/ 42 h 52"/>
                <a:gd name="T24" fmla="*/ 0 w 128"/>
                <a:gd name="T25" fmla="*/ 52 h 52"/>
                <a:gd name="T26" fmla="*/ 76 w 128"/>
                <a:gd name="T27" fmla="*/ 52 h 52"/>
                <a:gd name="T28" fmla="*/ 76 w 128"/>
                <a:gd name="T29" fmla="*/ 52 h 52"/>
                <a:gd name="T30" fmla="*/ 86 w 128"/>
                <a:gd name="T31" fmla="*/ 50 h 52"/>
                <a:gd name="T32" fmla="*/ 96 w 128"/>
                <a:gd name="T33" fmla="*/ 48 h 52"/>
                <a:gd name="T34" fmla="*/ 104 w 128"/>
                <a:gd name="T35" fmla="*/ 42 h 52"/>
                <a:gd name="T36" fmla="*/ 112 w 128"/>
                <a:gd name="T37" fmla="*/ 36 h 52"/>
                <a:gd name="T38" fmla="*/ 118 w 128"/>
                <a:gd name="T39" fmla="*/ 30 h 52"/>
                <a:gd name="T40" fmla="*/ 124 w 128"/>
                <a:gd name="T41" fmla="*/ 20 h 52"/>
                <a:gd name="T42" fmla="*/ 126 w 128"/>
                <a:gd name="T43" fmla="*/ 10 h 52"/>
                <a:gd name="T44" fmla="*/ 128 w 128"/>
                <a:gd name="T45" fmla="*/ 0 h 52"/>
                <a:gd name="T46" fmla="*/ 116 w 128"/>
                <a:gd name="T4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8" h="52">
                  <a:moveTo>
                    <a:pt x="116" y="0"/>
                  </a:moveTo>
                  <a:lnTo>
                    <a:pt x="116" y="0"/>
                  </a:lnTo>
                  <a:lnTo>
                    <a:pt x="116" y="0"/>
                  </a:lnTo>
                  <a:lnTo>
                    <a:pt x="116" y="8"/>
                  </a:lnTo>
                  <a:lnTo>
                    <a:pt x="114" y="16"/>
                  </a:lnTo>
                  <a:lnTo>
                    <a:pt x="110" y="24"/>
                  </a:lnTo>
                  <a:lnTo>
                    <a:pt x="104" y="30"/>
                  </a:lnTo>
                  <a:lnTo>
                    <a:pt x="98" y="34"/>
                  </a:lnTo>
                  <a:lnTo>
                    <a:pt x="92" y="38"/>
                  </a:lnTo>
                  <a:lnTo>
                    <a:pt x="84" y="40"/>
                  </a:lnTo>
                  <a:lnTo>
                    <a:pt x="76" y="42"/>
                  </a:lnTo>
                  <a:lnTo>
                    <a:pt x="0" y="42"/>
                  </a:lnTo>
                  <a:lnTo>
                    <a:pt x="0" y="52"/>
                  </a:lnTo>
                  <a:lnTo>
                    <a:pt x="76" y="52"/>
                  </a:lnTo>
                  <a:lnTo>
                    <a:pt x="76" y="52"/>
                  </a:lnTo>
                  <a:lnTo>
                    <a:pt x="86" y="50"/>
                  </a:lnTo>
                  <a:lnTo>
                    <a:pt x="96" y="48"/>
                  </a:lnTo>
                  <a:lnTo>
                    <a:pt x="104" y="42"/>
                  </a:lnTo>
                  <a:lnTo>
                    <a:pt x="112" y="36"/>
                  </a:lnTo>
                  <a:lnTo>
                    <a:pt x="118" y="30"/>
                  </a:lnTo>
                  <a:lnTo>
                    <a:pt x="124" y="20"/>
                  </a:lnTo>
                  <a:lnTo>
                    <a:pt x="126" y="10"/>
                  </a:lnTo>
                  <a:lnTo>
                    <a:pt x="128"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sp>
        <p:nvSpPr>
          <p:cNvPr id="181" name="Rectangle 180"/>
          <p:cNvSpPr/>
          <p:nvPr/>
        </p:nvSpPr>
        <p:spPr>
          <a:xfrm>
            <a:off x="259757" y="5465544"/>
            <a:ext cx="11066726" cy="1077864"/>
          </a:xfrm>
          <a:prstGeom prst="rect">
            <a:avLst/>
          </a:prstGeom>
          <a:solidFill>
            <a:srgbClr val="BE92BE">
              <a:alpha val="8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182" name="TextBox 181"/>
          <p:cNvSpPr txBox="1"/>
          <p:nvPr/>
        </p:nvSpPr>
        <p:spPr>
          <a:xfrm>
            <a:off x="259757" y="5480474"/>
            <a:ext cx="11118613" cy="92333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chemeClr val="bg1"/>
                </a:solidFill>
                <a:effectLst/>
                <a:uLnTx/>
                <a:uFillTx/>
                <a:latin typeface="Lato"/>
                <a:ea typeface="+mn-ea"/>
                <a:cs typeface="+mn-cs"/>
              </a:rPr>
              <a:t>A look at the history of the developments and milestones</a:t>
            </a:r>
            <a:r>
              <a:rPr kumimoji="0" lang="en-GB" sz="1800" b="0" i="0" u="none" strike="noStrike" kern="1200" cap="none" spc="0" normalizeH="0" noProof="0" dirty="0" smtClean="0">
                <a:ln>
                  <a:noFill/>
                </a:ln>
                <a:solidFill>
                  <a:schemeClr val="bg1"/>
                </a:solidFill>
                <a:effectLst/>
                <a:uLnTx/>
                <a:uFillTx/>
                <a:latin typeface="Lato"/>
                <a:ea typeface="+mn-ea"/>
                <a:cs typeface="+mn-cs"/>
              </a:rPr>
              <a:t> that shaped the public sector innovation can</a:t>
            </a:r>
            <a:r>
              <a:rPr kumimoji="0" lang="en-GB" sz="1800" b="0" i="0" u="none" strike="noStrike" kern="1200" cap="none" spc="0" normalizeH="0" baseline="0" noProof="0" dirty="0" smtClean="0">
                <a:ln>
                  <a:noFill/>
                </a:ln>
                <a:solidFill>
                  <a:schemeClr val="bg1"/>
                </a:solidFill>
                <a:effectLst/>
                <a:uLnTx/>
                <a:uFillTx/>
                <a:latin typeface="Lato"/>
                <a:ea typeface="+mn-ea"/>
                <a:cs typeface="+mn-cs"/>
              </a:rPr>
              <a:t> provide a sense of the rhythms of reform over time,</a:t>
            </a:r>
            <a:r>
              <a:rPr kumimoji="0" lang="en-GB" sz="1800" b="0" i="0" u="none" strike="noStrike" kern="1200" cap="none" spc="0" normalizeH="0" noProof="0" dirty="0" smtClean="0">
                <a:ln>
                  <a:noFill/>
                </a:ln>
                <a:solidFill>
                  <a:schemeClr val="bg1"/>
                </a:solidFill>
                <a:effectLst/>
                <a:uLnTx/>
                <a:uFillTx/>
                <a:latin typeface="Lato"/>
                <a:ea typeface="+mn-ea"/>
                <a:cs typeface="+mn-cs"/>
              </a:rPr>
              <a:t> as well as the </a:t>
            </a:r>
            <a:r>
              <a:rPr kumimoji="0" lang="en-GB" sz="1800" b="0" i="0" u="none" strike="noStrike" kern="1200" cap="none" spc="0" normalizeH="0" baseline="0" noProof="0" dirty="0" smtClean="0">
                <a:ln>
                  <a:noFill/>
                </a:ln>
                <a:solidFill>
                  <a:schemeClr val="bg1"/>
                </a:solidFill>
                <a:effectLst/>
                <a:uLnTx/>
                <a:uFillTx/>
                <a:latin typeface="Lato"/>
                <a:ea typeface="+mn-ea"/>
                <a:cs typeface="+mn-cs"/>
              </a:rPr>
              <a:t>underlying patterns</a:t>
            </a:r>
            <a:r>
              <a:rPr kumimoji="0" lang="en-GB" sz="1800" b="0" i="0" u="none" strike="noStrike" kern="1200" cap="none" spc="0" normalizeH="0" noProof="0" dirty="0" smtClean="0">
                <a:ln>
                  <a:noFill/>
                </a:ln>
                <a:solidFill>
                  <a:schemeClr val="bg1"/>
                </a:solidFill>
                <a:effectLst/>
                <a:uLnTx/>
                <a:uFillTx/>
                <a:latin typeface="Lato"/>
                <a:ea typeface="+mn-ea"/>
                <a:cs typeface="+mn-cs"/>
              </a:rPr>
              <a:t> and recurring issues. </a:t>
            </a:r>
            <a:r>
              <a:rPr kumimoji="0" lang="en-GB" sz="1800" b="0" i="0" u="none" strike="noStrike" kern="1200" cap="none" spc="0" normalizeH="0" baseline="0" noProof="0" dirty="0" smtClean="0">
                <a:ln>
                  <a:noFill/>
                </a:ln>
                <a:solidFill>
                  <a:schemeClr val="bg1"/>
                </a:solidFill>
                <a:effectLst/>
                <a:uLnTx/>
                <a:uFillTx/>
                <a:latin typeface="Lato"/>
                <a:ea typeface="+mn-ea"/>
                <a:cs typeface="+mn-cs"/>
              </a:rPr>
              <a:t>The report identified four major periods of reform relevant to public sector innovation.</a:t>
            </a:r>
          </a:p>
        </p:txBody>
      </p:sp>
      <p:pic>
        <p:nvPicPr>
          <p:cNvPr id="180" name="Picture 179"/>
          <p:cNvPicPr>
            <a:picLocks noChangeAspect="1"/>
          </p:cNvPicPr>
          <p:nvPr/>
        </p:nvPicPr>
        <p:blipFill>
          <a:blip r:embed="rId3"/>
          <a:stretch>
            <a:fillRect/>
          </a:stretch>
        </p:blipFill>
        <p:spPr>
          <a:xfrm>
            <a:off x="11355878" y="189371"/>
            <a:ext cx="490682" cy="465317"/>
          </a:xfrm>
          <a:prstGeom prst="rect">
            <a:avLst/>
          </a:prstGeom>
        </p:spPr>
      </p:pic>
    </p:spTree>
    <p:extLst>
      <p:ext uri="{BB962C8B-B14F-4D97-AF65-F5344CB8AC3E}">
        <p14:creationId xmlns:p14="http://schemas.microsoft.com/office/powerpoint/2010/main" val="15286540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6392157" y="1845824"/>
            <a:ext cx="5416639" cy="880148"/>
          </a:xfrm>
          <a:prstGeom prst="rect">
            <a:avLst/>
          </a:prstGeom>
          <a:solidFill>
            <a:schemeClr val="bg2">
              <a:alpha val="20000"/>
            </a:schemeClr>
          </a:solidFill>
          <a:ln>
            <a:solidFill>
              <a:srgbClr val="42617A">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2" name="TextBox 1"/>
          <p:cNvSpPr txBox="1"/>
          <p:nvPr/>
        </p:nvSpPr>
        <p:spPr>
          <a:xfrm>
            <a:off x="163868" y="173031"/>
            <a:ext cx="10688162"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42617A"/>
                </a:solidFill>
                <a:effectLst/>
                <a:uLnTx/>
                <a:uFillTx/>
                <a:latin typeface="Lato Black"/>
                <a:ea typeface="+mn-ea"/>
                <a:cs typeface="+mn-cs"/>
              </a:rPr>
              <a:t>INNOVATION</a:t>
            </a:r>
            <a:r>
              <a:rPr kumimoji="0" lang="en-GB" sz="2400" b="0" i="0" u="none" strike="noStrike" kern="1200" cap="none" spc="0" normalizeH="0" noProof="0" dirty="0" smtClean="0">
                <a:ln>
                  <a:noFill/>
                </a:ln>
                <a:solidFill>
                  <a:srgbClr val="42617A"/>
                </a:solidFill>
                <a:effectLst/>
                <a:uLnTx/>
                <a:uFillTx/>
                <a:latin typeface="Lato Black"/>
                <a:ea typeface="+mn-ea"/>
                <a:cs typeface="+mn-cs"/>
              </a:rPr>
              <a:t> IN PRACTICE: </a:t>
            </a:r>
            <a:r>
              <a:rPr kumimoji="0" lang="en-GB" sz="2400" b="0" i="0" u="none" strike="noStrike" kern="1200" cap="none" spc="0" normalizeH="0" baseline="0" noProof="0" dirty="0" smtClean="0">
                <a:ln>
                  <a:noFill/>
                </a:ln>
                <a:solidFill>
                  <a:srgbClr val="42617A"/>
                </a:solidFill>
                <a:effectLst/>
                <a:uLnTx/>
                <a:uFillTx/>
                <a:latin typeface="Lato Black"/>
                <a:ea typeface="+mn-ea"/>
                <a:cs typeface="+mn-cs"/>
              </a:rPr>
              <a:t>BOLSA FAMILIA –</a:t>
            </a:r>
            <a:r>
              <a:rPr lang="en-GB" sz="2400" dirty="0" smtClean="0">
                <a:solidFill>
                  <a:srgbClr val="42617A"/>
                </a:solidFill>
                <a:latin typeface="Lato Black"/>
              </a:rPr>
              <a:t> ONGOING </a:t>
            </a:r>
            <a:r>
              <a:rPr kumimoji="0" lang="en-GB" sz="2400" b="0" i="0" u="none" strike="noStrike" kern="1200" cap="none" spc="0" normalizeH="0" baseline="0" noProof="0" dirty="0" smtClean="0">
                <a:ln>
                  <a:noFill/>
                </a:ln>
                <a:solidFill>
                  <a:srgbClr val="42617A"/>
                </a:solidFill>
                <a:effectLst/>
                <a:uLnTx/>
                <a:uFillTx/>
                <a:latin typeface="Lato Black"/>
                <a:ea typeface="+mn-ea"/>
                <a:cs typeface="+mn-cs"/>
              </a:rPr>
              <a:t>INNOVATION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 name="Rectangle 2"/>
          <p:cNvSpPr/>
          <p:nvPr/>
        </p:nvSpPr>
        <p:spPr>
          <a:xfrm>
            <a:off x="376543" y="6552217"/>
            <a:ext cx="3492795" cy="1860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12" name="Rectangle 11"/>
          <p:cNvSpPr/>
          <p:nvPr/>
        </p:nvSpPr>
        <p:spPr>
          <a:xfrm>
            <a:off x="369930" y="1272400"/>
            <a:ext cx="5806226" cy="1077218"/>
          </a:xfrm>
          <a:prstGeom prst="rect">
            <a:avLst/>
          </a:prstGeom>
          <a:solidFill>
            <a:srgbClr val="BE92BE">
              <a:alpha val="20000"/>
            </a:srgbClr>
          </a:solidFill>
          <a:ln>
            <a:solidFill>
              <a:srgbClr val="8B6A8B">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4" name="Rectangle 3"/>
          <p:cNvSpPr/>
          <p:nvPr/>
        </p:nvSpPr>
        <p:spPr>
          <a:xfrm>
            <a:off x="331077" y="1284505"/>
            <a:ext cx="6096000" cy="107721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err="1">
                <a:ln>
                  <a:noFill/>
                </a:ln>
                <a:solidFill>
                  <a:srgbClr val="42617A"/>
                </a:solidFill>
                <a:effectLst/>
                <a:uLnTx/>
                <a:uFillTx/>
                <a:latin typeface="Lato"/>
                <a:ea typeface="Calibri" panose="020F0502020204030204" pitchFamily="34" charset="0"/>
                <a:cs typeface="Times New Roman" panose="02020603050405020304" pitchFamily="18" charset="0"/>
              </a:rPr>
              <a:t>Bolsa</a:t>
            </a:r>
            <a:r>
              <a:rPr kumimoji="0" lang="en-GB" sz="1600" b="0" i="1"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 </a:t>
            </a:r>
            <a:r>
              <a:rPr kumimoji="0" lang="en-GB" sz="1600" b="0" i="1" u="none" strike="noStrike" kern="1200" cap="none" spc="0" normalizeH="0" baseline="0" noProof="0" dirty="0" err="1">
                <a:ln>
                  <a:noFill/>
                </a:ln>
                <a:solidFill>
                  <a:srgbClr val="42617A"/>
                </a:solidFill>
                <a:effectLst/>
                <a:uLnTx/>
                <a:uFillTx/>
                <a:latin typeface="Lato"/>
                <a:ea typeface="Calibri" panose="020F0502020204030204" pitchFamily="34" charset="0"/>
                <a:cs typeface="Times New Roman" panose="02020603050405020304" pitchFamily="18" charset="0"/>
              </a:rPr>
              <a:t>Familia</a:t>
            </a:r>
            <a:r>
              <a:rPr kumimoji="0" lang="en-GB" sz="1600" b="0" i="1"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 was launched in 2003 as a bundle of conditional cash transfer programmes designed to address issues such as improving food security, reducing the impact of rising prices of gas and providing access to education. </a:t>
            </a:r>
            <a:endParaRPr kumimoji="0" lang="en-GB" sz="1600" b="0" i="1" u="none" strike="noStrike" kern="1200" cap="none" spc="0" normalizeH="0" baseline="0" noProof="0" dirty="0">
              <a:ln>
                <a:noFill/>
              </a:ln>
              <a:solidFill>
                <a:srgbClr val="42617A"/>
              </a:solidFill>
              <a:effectLst/>
              <a:uLnTx/>
              <a:uFillTx/>
              <a:latin typeface="Lato"/>
              <a:ea typeface="+mn-ea"/>
              <a:cs typeface="+mn-cs"/>
            </a:endParaRPr>
          </a:p>
        </p:txBody>
      </p:sp>
      <p:grpSp>
        <p:nvGrpSpPr>
          <p:cNvPr id="17" name="Group 16"/>
          <p:cNvGrpSpPr/>
          <p:nvPr/>
        </p:nvGrpSpPr>
        <p:grpSpPr>
          <a:xfrm>
            <a:off x="505601" y="2990570"/>
            <a:ext cx="6096001" cy="1327952"/>
            <a:chOff x="448289" y="2526620"/>
            <a:chExt cx="6096001" cy="1327952"/>
          </a:xfrm>
        </p:grpSpPr>
        <p:sp>
          <p:nvSpPr>
            <p:cNvPr id="14" name="Rectangle 13"/>
            <p:cNvSpPr/>
            <p:nvPr/>
          </p:nvSpPr>
          <p:spPr>
            <a:xfrm>
              <a:off x="448289" y="2526620"/>
              <a:ext cx="5759327" cy="1327951"/>
            </a:xfrm>
            <a:prstGeom prst="rect">
              <a:avLst/>
            </a:prstGeom>
            <a:solidFill>
              <a:srgbClr val="BE92BE">
                <a:alpha val="20000"/>
              </a:srgbClr>
            </a:solidFill>
            <a:ln>
              <a:solidFill>
                <a:srgbClr val="8B6A8B">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7" name="Rectangle 6"/>
            <p:cNvSpPr/>
            <p:nvPr/>
          </p:nvSpPr>
          <p:spPr>
            <a:xfrm>
              <a:off x="448290" y="2531133"/>
              <a:ext cx="6096000" cy="1323439"/>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This success has not come easily. The organisation was given the mandate to assist families in need; however, Brazil lacked certain enabling conditions necessary for </a:t>
              </a:r>
              <a:r>
                <a:rPr kumimoji="0" lang="en-GB" sz="1600" b="0" i="1" u="none" strike="noStrike" kern="1200" cap="none" spc="0" normalizeH="0" baseline="0" noProof="0" dirty="0" err="1">
                  <a:ln>
                    <a:noFill/>
                  </a:ln>
                  <a:solidFill>
                    <a:srgbClr val="42617A"/>
                  </a:solidFill>
                  <a:effectLst/>
                  <a:uLnTx/>
                  <a:uFillTx/>
                  <a:latin typeface="Lato"/>
                  <a:ea typeface="Calibri" panose="020F0502020204030204" pitchFamily="34" charset="0"/>
                  <a:cs typeface="Times New Roman" panose="02020603050405020304" pitchFamily="18" charset="0"/>
                </a:rPr>
                <a:t>Bolsa</a:t>
              </a:r>
              <a:r>
                <a:rPr kumimoji="0" lang="en-GB" sz="1600" b="0" i="1"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 </a:t>
              </a:r>
              <a:r>
                <a:rPr kumimoji="0" lang="en-GB" sz="1600" b="0" i="1" u="none" strike="noStrike" kern="1200" cap="none" spc="0" normalizeH="0" baseline="0" noProof="0" dirty="0" err="1">
                  <a:ln>
                    <a:noFill/>
                  </a:ln>
                  <a:solidFill>
                    <a:srgbClr val="42617A"/>
                  </a:solidFill>
                  <a:effectLst/>
                  <a:uLnTx/>
                  <a:uFillTx/>
                  <a:latin typeface="Lato"/>
                  <a:ea typeface="Calibri" panose="020F0502020204030204" pitchFamily="34" charset="0"/>
                  <a:cs typeface="Times New Roman" panose="02020603050405020304" pitchFamily="18" charset="0"/>
                </a:rPr>
                <a:t>Familia</a:t>
              </a:r>
              <a:r>
                <a:rPr kumimoji="0" lang="en-GB" sz="1600" b="0" i="1"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 to succeed unless it took significant action. </a:t>
              </a:r>
              <a:r>
                <a:rPr kumimoji="0" lang="en-GB" sz="1600" b="0" i="1" u="none" strike="noStrike" kern="1200" cap="none" spc="0" normalizeH="0" baseline="0" noProof="0" dirty="0">
                  <a:ln>
                    <a:noFill/>
                  </a:ln>
                  <a:solidFill>
                    <a:srgbClr val="42617A"/>
                  </a:solidFill>
                  <a:effectLst/>
                  <a:uLnTx/>
                  <a:uFillTx/>
                  <a:latin typeface="Lato"/>
                  <a:ea typeface="+mn-ea"/>
                  <a:cs typeface="+mn-cs"/>
                </a:rPr>
                <a:t>This need sparked a number of innovations.</a:t>
              </a:r>
            </a:p>
          </p:txBody>
        </p:sp>
      </p:grpSp>
      <p:grpSp>
        <p:nvGrpSpPr>
          <p:cNvPr id="19" name="Group 18"/>
          <p:cNvGrpSpPr/>
          <p:nvPr/>
        </p:nvGrpSpPr>
        <p:grpSpPr>
          <a:xfrm>
            <a:off x="6264928" y="3743413"/>
            <a:ext cx="6096000" cy="1150215"/>
            <a:chOff x="6928833" y="3535101"/>
            <a:chExt cx="6096000" cy="1150215"/>
          </a:xfrm>
        </p:grpSpPr>
        <p:sp>
          <p:nvSpPr>
            <p:cNvPr id="15" name="Rectangle 14"/>
            <p:cNvSpPr/>
            <p:nvPr/>
          </p:nvSpPr>
          <p:spPr>
            <a:xfrm>
              <a:off x="7316535" y="3535101"/>
              <a:ext cx="5156166" cy="1150215"/>
            </a:xfrm>
            <a:prstGeom prst="rect">
              <a:avLst/>
            </a:prstGeom>
            <a:solidFill>
              <a:schemeClr val="bg2">
                <a:alpha val="20000"/>
              </a:schemeClr>
            </a:solidFill>
            <a:ln>
              <a:solidFill>
                <a:srgbClr val="8B6A8B">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10" name="Rectangle 9"/>
            <p:cNvSpPr/>
            <p:nvPr/>
          </p:nvSpPr>
          <p:spPr>
            <a:xfrm>
              <a:off x="6928833" y="3563814"/>
              <a:ext cx="6096000" cy="1077218"/>
            </a:xfrm>
            <a:prstGeom prst="rect">
              <a:avLst/>
            </a:prstGeom>
          </p:spPr>
          <p:txBody>
            <a:bodyPr>
              <a:spAutoFit/>
            </a:bodyPr>
            <a:lstStyle/>
            <a:p>
              <a:pPr marL="431800" marR="431800" lvl="0" indent="0" algn="l" defTabSz="914400" rtl="0" eaLnBrk="1" fontAlgn="auto" latinLnBrk="0" hangingPunct="1">
                <a:lnSpc>
                  <a:spcPct val="100000"/>
                </a:lnSpc>
                <a:spcBef>
                  <a:spcPts val="600"/>
                </a:spcBef>
                <a:spcAft>
                  <a:spcPts val="600"/>
                </a:spcAft>
                <a:buClrTx/>
                <a:buSzTx/>
                <a:buFontTx/>
                <a:buNone/>
                <a:tabLst/>
                <a:defRPr/>
              </a:pPr>
              <a:r>
                <a:rPr kumimoji="0" lang="en-GB" sz="1600" b="0" i="1" u="none" strike="noStrike" kern="1200" cap="none" spc="0" normalizeH="0" baseline="0" noProof="0" dirty="0" err="1">
                  <a:ln>
                    <a:noFill/>
                  </a:ln>
                  <a:solidFill>
                    <a:srgbClr val="42617A"/>
                  </a:solidFill>
                  <a:effectLst/>
                  <a:uLnTx/>
                  <a:uFillTx/>
                  <a:latin typeface="Lato"/>
                  <a:ea typeface="SimSun" panose="02010600030101010101" pitchFamily="2" charset="-122"/>
                  <a:cs typeface="+mn-cs"/>
                </a:rPr>
                <a:t>Bolsa</a:t>
              </a:r>
              <a:r>
                <a:rPr kumimoji="0" lang="en-GB" sz="1600" b="0" i="1"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 </a:t>
              </a:r>
              <a:r>
                <a:rPr kumimoji="0" lang="en-GB" sz="1600" b="0" i="1" u="none" strike="noStrike" kern="1200" cap="none" spc="0" normalizeH="0" baseline="0" noProof="0" dirty="0" err="1">
                  <a:ln>
                    <a:noFill/>
                  </a:ln>
                  <a:solidFill>
                    <a:srgbClr val="42617A"/>
                  </a:solidFill>
                  <a:effectLst/>
                  <a:uLnTx/>
                  <a:uFillTx/>
                  <a:latin typeface="Lato"/>
                  <a:ea typeface="SimSun" panose="02010600030101010101" pitchFamily="2" charset="-122"/>
                  <a:cs typeface="+mn-cs"/>
                </a:rPr>
                <a:t>Familia</a:t>
              </a:r>
              <a:r>
                <a:rPr kumimoji="0" lang="en-GB" sz="1600" b="0" i="1"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 has demonstrated considerable results and impacts over its storied 16 years of existence. It is responsible for eliminating extreme poverty and providing broad access to health and education. </a:t>
              </a:r>
            </a:p>
          </p:txBody>
        </p:sp>
      </p:grpSp>
      <p:grpSp>
        <p:nvGrpSpPr>
          <p:cNvPr id="21" name="Group 20"/>
          <p:cNvGrpSpPr/>
          <p:nvPr/>
        </p:nvGrpSpPr>
        <p:grpSpPr>
          <a:xfrm>
            <a:off x="376543" y="5034508"/>
            <a:ext cx="7581688" cy="1610744"/>
            <a:chOff x="7038304" y="4958770"/>
            <a:chExt cx="7581688" cy="1610744"/>
          </a:xfrm>
        </p:grpSpPr>
        <p:sp>
          <p:nvSpPr>
            <p:cNvPr id="11" name="Rectangle 10"/>
            <p:cNvSpPr/>
            <p:nvPr/>
          </p:nvSpPr>
          <p:spPr>
            <a:xfrm>
              <a:off x="7038304" y="4999854"/>
              <a:ext cx="7581688" cy="1569660"/>
            </a:xfrm>
            <a:prstGeom prst="rect">
              <a:avLst/>
            </a:prstGeom>
          </p:spPr>
          <p:txBody>
            <a:bodyPr wrap="square">
              <a:spAutoFit/>
            </a:bodyPr>
            <a:lstStyle/>
            <a:p>
              <a:pPr marL="431800" marR="431800" lvl="0" indent="0" algn="l" defTabSz="914400" rtl="0" eaLnBrk="1" fontAlgn="auto" latinLnBrk="0" hangingPunct="1">
                <a:lnSpc>
                  <a:spcPct val="100000"/>
                </a:lnSpc>
                <a:spcBef>
                  <a:spcPts val="600"/>
                </a:spcBef>
                <a:spcAft>
                  <a:spcPts val="600"/>
                </a:spcAft>
                <a:buClrTx/>
                <a:buSzTx/>
                <a:buFontTx/>
                <a:buNone/>
                <a:tabLst/>
                <a:defRPr/>
              </a:pPr>
              <a:r>
                <a:rPr kumimoji="0" lang="en-GB" sz="1600" b="0" i="1"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It is unlikely that its efforts would have succeeded without the </a:t>
              </a:r>
              <a:r>
                <a:rPr kumimoji="0" lang="en-GB" sz="1600" b="0" i="1" u="sng" strike="noStrike" kern="1200" cap="none" spc="0" normalizeH="0" baseline="0" noProof="0" dirty="0">
                  <a:ln>
                    <a:noFill/>
                  </a:ln>
                  <a:solidFill>
                    <a:srgbClr val="42617A"/>
                  </a:solidFill>
                  <a:effectLst/>
                  <a:uLnTx/>
                  <a:uFillTx/>
                  <a:latin typeface="Lato"/>
                  <a:ea typeface="SimSun" panose="02010600030101010101" pitchFamily="2" charset="-122"/>
                  <a:cs typeface="+mn-cs"/>
                </a:rPr>
                <a:t>organisation’s focus on innovation </a:t>
              </a:r>
              <a:r>
                <a:rPr kumimoji="0" lang="en-GB" sz="1600" b="0" i="1"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and its </a:t>
              </a:r>
              <a:r>
                <a:rPr kumimoji="0" lang="en-GB" sz="1600" b="0" i="1" u="sng" strike="noStrike" kern="1200" cap="none" spc="0" normalizeH="0" baseline="0" noProof="0" dirty="0">
                  <a:ln>
                    <a:noFill/>
                  </a:ln>
                  <a:solidFill>
                    <a:srgbClr val="42617A"/>
                  </a:solidFill>
                  <a:effectLst/>
                  <a:uLnTx/>
                  <a:uFillTx/>
                  <a:latin typeface="Lato"/>
                  <a:ea typeface="SimSun" panose="02010600030101010101" pitchFamily="2" charset="-122"/>
                  <a:cs typeface="+mn-cs"/>
                </a:rPr>
                <a:t>ability to react to external pressures in an agile way</a:t>
              </a:r>
              <a:r>
                <a:rPr kumimoji="0" lang="en-GB" sz="1600" b="0" i="1"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 Programme officials also cite the importance of high-level political support, dedicated and passionate civil servants, and the ability to demonstrate tangible results as key factors in its success. </a:t>
              </a:r>
            </a:p>
          </p:txBody>
        </p:sp>
        <p:sp>
          <p:nvSpPr>
            <p:cNvPr id="20" name="Rectangle 19"/>
            <p:cNvSpPr/>
            <p:nvPr/>
          </p:nvSpPr>
          <p:spPr>
            <a:xfrm>
              <a:off x="7279042" y="4958770"/>
              <a:ext cx="6714510" cy="1610744"/>
            </a:xfrm>
            <a:prstGeom prst="rect">
              <a:avLst/>
            </a:prstGeom>
            <a:solidFill>
              <a:srgbClr val="BE92BE">
                <a:alpha val="20000"/>
              </a:srgbClr>
            </a:solidFill>
            <a:ln>
              <a:solidFill>
                <a:srgbClr val="8B6A8B">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grpSp>
      <p:sp>
        <p:nvSpPr>
          <p:cNvPr id="22" name="Rectangle 21"/>
          <p:cNvSpPr/>
          <p:nvPr/>
        </p:nvSpPr>
        <p:spPr>
          <a:xfrm>
            <a:off x="6388831" y="1837470"/>
            <a:ext cx="5375360"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The mission of </a:t>
            </a:r>
            <a:r>
              <a:rPr kumimoji="0" lang="en-GB" sz="1600" b="0" i="1" u="none" strike="noStrike" kern="1200" cap="none" spc="0" normalizeH="0" baseline="0" noProof="0" dirty="0" err="1">
                <a:ln>
                  <a:noFill/>
                </a:ln>
                <a:solidFill>
                  <a:srgbClr val="42617A"/>
                </a:solidFill>
                <a:effectLst/>
                <a:uLnTx/>
                <a:uFillTx/>
                <a:latin typeface="Lato"/>
                <a:ea typeface="Calibri" panose="020F0502020204030204" pitchFamily="34" charset="0"/>
                <a:cs typeface="Times New Roman" panose="02020603050405020304" pitchFamily="18" charset="0"/>
              </a:rPr>
              <a:t>Bolsa</a:t>
            </a:r>
            <a:r>
              <a:rPr kumimoji="0" lang="en-GB" sz="1600" b="0" i="1"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 </a:t>
            </a:r>
            <a:r>
              <a:rPr kumimoji="0" lang="en-GB" sz="1600" b="0" i="1" u="none" strike="noStrike" kern="1200" cap="none" spc="0" normalizeH="0" baseline="0" noProof="0" dirty="0" err="1">
                <a:ln>
                  <a:noFill/>
                </a:ln>
                <a:solidFill>
                  <a:srgbClr val="42617A"/>
                </a:solidFill>
                <a:effectLst/>
                <a:uLnTx/>
                <a:uFillTx/>
                <a:latin typeface="Lato"/>
                <a:ea typeface="Calibri" panose="020F0502020204030204" pitchFamily="34" charset="0"/>
                <a:cs typeface="Times New Roman" panose="02020603050405020304" pitchFamily="18" charset="0"/>
              </a:rPr>
              <a:t>Familia</a:t>
            </a:r>
            <a:r>
              <a:rPr kumimoji="0" lang="en-GB" sz="1600" b="0" i="1"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 was in itself innovative, as conditional cash transfer was a fairly unused and untested concept both in Brazil and elsewhere. </a:t>
            </a:r>
            <a:endParaRPr kumimoji="0" lang="en-GB" sz="1600" b="0" i="1" u="none" strike="noStrike" kern="1200" cap="none" spc="0" normalizeH="0" baseline="0" noProof="0" dirty="0">
              <a:ln>
                <a:noFill/>
              </a:ln>
              <a:solidFill>
                <a:srgbClr val="42617A"/>
              </a:solidFill>
              <a:effectLst/>
              <a:uLnTx/>
              <a:uFillTx/>
              <a:latin typeface="Lato"/>
              <a:ea typeface="+mn-ea"/>
              <a:cs typeface="+mn-cs"/>
            </a:endParaRPr>
          </a:p>
        </p:txBody>
      </p:sp>
      <p:sp>
        <p:nvSpPr>
          <p:cNvPr id="18" name="Rectangle 17">
            <a:extLst>
              <a:ext uri="{FF2B5EF4-FFF2-40B4-BE49-F238E27FC236}">
                <a16:creationId xmlns:a16="http://schemas.microsoft.com/office/drawing/2014/main" id="{DF98AB9E-1742-4E0D-A87F-E2D0F0FA0821}"/>
              </a:ext>
            </a:extLst>
          </p:cNvPr>
          <p:cNvSpPr/>
          <p:nvPr/>
        </p:nvSpPr>
        <p:spPr>
          <a:xfrm>
            <a:off x="-99594" y="728782"/>
            <a:ext cx="113111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i="1" dirty="0" smtClean="0">
                <a:solidFill>
                  <a:srgbClr val="214965"/>
                </a:solidFill>
                <a:latin typeface="Lato"/>
              </a:rPr>
              <a:t>The historical innovation journey of the Public Service of Brazil reveals many cases of innovation, some of which have a track record of ongoing innovation and improvement.</a:t>
            </a:r>
            <a:endParaRPr kumimoji="0" lang="en-GB" sz="1100" b="0" i="1" u="none" strike="noStrike" kern="1200" cap="none" spc="0" normalizeH="0" baseline="0" dirty="0">
              <a:ln>
                <a:noFill/>
              </a:ln>
              <a:solidFill>
                <a:srgbClr val="214965"/>
              </a:solidFill>
              <a:effectLst/>
              <a:uLnTx/>
              <a:uFillTx/>
              <a:latin typeface="Lato"/>
            </a:endParaRPr>
          </a:p>
        </p:txBody>
      </p:sp>
      <p:pic>
        <p:nvPicPr>
          <p:cNvPr id="23" name="Picture 22"/>
          <p:cNvPicPr>
            <a:picLocks noChangeAspect="1"/>
          </p:cNvPicPr>
          <p:nvPr/>
        </p:nvPicPr>
        <p:blipFill>
          <a:blip r:embed="rId2"/>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13984094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0" name="Straight Connector 99">
            <a:extLst>
              <a:ext uri="{FF2B5EF4-FFF2-40B4-BE49-F238E27FC236}">
                <a16:creationId xmlns:a16="http://schemas.microsoft.com/office/drawing/2014/main" id="{797C44A2-E75E-4ED9-A774-4C47C090B907}"/>
              </a:ext>
            </a:extLst>
          </p:cNvPr>
          <p:cNvCxnSpPr/>
          <p:nvPr/>
        </p:nvCxnSpPr>
        <p:spPr>
          <a:xfrm>
            <a:off x="4972050" y="843421"/>
            <a:ext cx="2247900" cy="0"/>
          </a:xfrm>
          <a:prstGeom prst="line">
            <a:avLst/>
          </a:prstGeom>
          <a:ln w="3175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3240EBE1-2232-4539-97C5-99205566CECB}"/>
              </a:ext>
            </a:extLst>
          </p:cNvPr>
          <p:cNvSpPr txBox="1"/>
          <p:nvPr/>
        </p:nvSpPr>
        <p:spPr>
          <a:xfrm>
            <a:off x="3138857" y="254232"/>
            <a:ext cx="5914311"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600" normalizeH="0" baseline="0" noProof="0" dirty="0" smtClean="0">
                <a:ln>
                  <a:noFill/>
                </a:ln>
                <a:gradFill flip="none" rotWithShape="1">
                  <a:gsLst>
                    <a:gs pos="17000">
                      <a:srgbClr val="BE92BE"/>
                    </a:gs>
                    <a:gs pos="99000">
                      <a:srgbClr val="214965"/>
                    </a:gs>
                  </a:gsLst>
                  <a:lin ang="2700000" scaled="1"/>
                  <a:tileRect/>
                </a:gradFill>
                <a:effectLst/>
                <a:uLnTx/>
                <a:uFillTx/>
                <a:latin typeface="Lato Black"/>
                <a:ea typeface="+mn-ea"/>
                <a:cs typeface="+mn-cs"/>
              </a:rPr>
              <a:t>PATTERNS</a:t>
            </a:r>
            <a:r>
              <a:rPr kumimoji="0" lang="en-IN" sz="2800" b="0" i="0" u="none" strike="noStrike" kern="1200" cap="none" spc="600" normalizeH="0" noProof="0" dirty="0" smtClean="0">
                <a:ln>
                  <a:noFill/>
                </a:ln>
                <a:gradFill flip="none" rotWithShape="1">
                  <a:gsLst>
                    <a:gs pos="17000">
                      <a:srgbClr val="BE92BE"/>
                    </a:gs>
                    <a:gs pos="99000">
                      <a:srgbClr val="214965"/>
                    </a:gs>
                  </a:gsLst>
                  <a:lin ang="2700000" scaled="1"/>
                  <a:tileRect/>
                </a:gradFill>
                <a:effectLst/>
                <a:uLnTx/>
                <a:uFillTx/>
                <a:latin typeface="Lato Black"/>
                <a:ea typeface="+mn-ea"/>
                <a:cs typeface="+mn-cs"/>
              </a:rPr>
              <a:t> AND TRENDS</a:t>
            </a:r>
            <a:endParaRPr kumimoji="0" lang="en-IN" sz="2800" b="0" i="0" u="none" strike="noStrike" kern="1200" cap="none" spc="600" normalizeH="0" baseline="0" noProof="0" dirty="0">
              <a:ln>
                <a:noFill/>
              </a:ln>
              <a:gradFill flip="none" rotWithShape="1">
                <a:gsLst>
                  <a:gs pos="17000">
                    <a:srgbClr val="BE92BE"/>
                  </a:gs>
                  <a:gs pos="99000">
                    <a:srgbClr val="214965"/>
                  </a:gs>
                </a:gsLst>
                <a:lin ang="2700000" scaled="1"/>
                <a:tileRect/>
              </a:gradFill>
              <a:effectLst/>
              <a:uLnTx/>
              <a:uFillTx/>
              <a:latin typeface="Lato Black"/>
              <a:ea typeface="+mn-ea"/>
              <a:cs typeface="+mn-cs"/>
            </a:endParaRPr>
          </a:p>
        </p:txBody>
      </p:sp>
      <p:grpSp>
        <p:nvGrpSpPr>
          <p:cNvPr id="381" name="Group 380">
            <a:extLst>
              <a:ext uri="{FF2B5EF4-FFF2-40B4-BE49-F238E27FC236}">
                <a16:creationId xmlns:a16="http://schemas.microsoft.com/office/drawing/2014/main" id="{124C7AEE-8FCF-4CCE-B81F-EEB4185FF526}"/>
              </a:ext>
            </a:extLst>
          </p:cNvPr>
          <p:cNvGrpSpPr/>
          <p:nvPr/>
        </p:nvGrpSpPr>
        <p:grpSpPr>
          <a:xfrm>
            <a:off x="1061006" y="1184271"/>
            <a:ext cx="9547811" cy="3624957"/>
            <a:chOff x="1061006" y="1416944"/>
            <a:chExt cx="9547811" cy="3624957"/>
          </a:xfrm>
        </p:grpSpPr>
        <p:sp>
          <p:nvSpPr>
            <p:cNvPr id="8" name="Line 5">
              <a:extLst>
                <a:ext uri="{FF2B5EF4-FFF2-40B4-BE49-F238E27FC236}">
                  <a16:creationId xmlns:a16="http://schemas.microsoft.com/office/drawing/2014/main" id="{BB7FE133-E9BE-4093-991F-DE843E643A98}"/>
                </a:ext>
              </a:extLst>
            </p:cNvPr>
            <p:cNvSpPr>
              <a:spLocks noChangeShapeType="1"/>
            </p:cNvSpPr>
            <p:nvPr/>
          </p:nvSpPr>
          <p:spPr bwMode="auto">
            <a:xfrm flipH="1">
              <a:off x="6080521" y="2795588"/>
              <a:ext cx="26988" cy="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9" name="Line 6">
              <a:extLst>
                <a:ext uri="{FF2B5EF4-FFF2-40B4-BE49-F238E27FC236}">
                  <a16:creationId xmlns:a16="http://schemas.microsoft.com/office/drawing/2014/main" id="{40E9EF2F-8244-41F7-8707-62B1E5B149B8}"/>
                </a:ext>
              </a:extLst>
            </p:cNvPr>
            <p:cNvSpPr>
              <a:spLocks noChangeShapeType="1"/>
            </p:cNvSpPr>
            <p:nvPr/>
          </p:nvSpPr>
          <p:spPr bwMode="auto">
            <a:xfrm flipH="1">
              <a:off x="6029721" y="2797175"/>
              <a:ext cx="25400" cy="317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1" name="Line 7">
              <a:extLst>
                <a:ext uri="{FF2B5EF4-FFF2-40B4-BE49-F238E27FC236}">
                  <a16:creationId xmlns:a16="http://schemas.microsoft.com/office/drawing/2014/main" id="{C74AE01B-D9CE-4FCE-9738-72EEDACBBBA9}"/>
                </a:ext>
              </a:extLst>
            </p:cNvPr>
            <p:cNvSpPr>
              <a:spLocks noChangeShapeType="1"/>
            </p:cNvSpPr>
            <p:nvPr/>
          </p:nvSpPr>
          <p:spPr bwMode="auto">
            <a:xfrm flipH="1">
              <a:off x="5978921" y="2801938"/>
              <a:ext cx="25400" cy="317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2" name="Freeform 8">
              <a:extLst>
                <a:ext uri="{FF2B5EF4-FFF2-40B4-BE49-F238E27FC236}">
                  <a16:creationId xmlns:a16="http://schemas.microsoft.com/office/drawing/2014/main" id="{87AF9641-2CAB-496F-8FE1-4E501A637F7B}"/>
                </a:ext>
              </a:extLst>
            </p:cNvPr>
            <p:cNvSpPr>
              <a:spLocks/>
            </p:cNvSpPr>
            <p:nvPr/>
          </p:nvSpPr>
          <p:spPr bwMode="auto">
            <a:xfrm>
              <a:off x="5928121" y="2809875"/>
              <a:ext cx="26988" cy="3175"/>
            </a:xfrm>
            <a:custGeom>
              <a:avLst/>
              <a:gdLst>
                <a:gd name="T0" fmla="*/ 32 w 32"/>
                <a:gd name="T1" fmla="*/ 0 h 5"/>
                <a:gd name="T2" fmla="*/ 3 w 32"/>
                <a:gd name="T3" fmla="*/ 5 h 5"/>
                <a:gd name="T4" fmla="*/ 0 w 32"/>
                <a:gd name="T5" fmla="*/ 5 h 5"/>
              </a:gdLst>
              <a:ahLst/>
              <a:cxnLst>
                <a:cxn ang="0">
                  <a:pos x="T0" y="T1"/>
                </a:cxn>
                <a:cxn ang="0">
                  <a:pos x="T2" y="T3"/>
                </a:cxn>
                <a:cxn ang="0">
                  <a:pos x="T4" y="T5"/>
                </a:cxn>
              </a:cxnLst>
              <a:rect l="0" t="0" r="r" b="b"/>
              <a:pathLst>
                <a:path w="32" h="5">
                  <a:moveTo>
                    <a:pt x="32" y="0"/>
                  </a:moveTo>
                  <a:lnTo>
                    <a:pt x="3" y="5"/>
                  </a:lnTo>
                  <a:lnTo>
                    <a:pt x="0" y="5"/>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3" name="Freeform 9">
              <a:extLst>
                <a:ext uri="{FF2B5EF4-FFF2-40B4-BE49-F238E27FC236}">
                  <a16:creationId xmlns:a16="http://schemas.microsoft.com/office/drawing/2014/main" id="{BEACF0E5-5178-4660-B53E-17F7BF8F560D}"/>
                </a:ext>
              </a:extLst>
            </p:cNvPr>
            <p:cNvSpPr>
              <a:spLocks/>
            </p:cNvSpPr>
            <p:nvPr/>
          </p:nvSpPr>
          <p:spPr bwMode="auto">
            <a:xfrm>
              <a:off x="5878909" y="2820988"/>
              <a:ext cx="25400" cy="6350"/>
            </a:xfrm>
            <a:custGeom>
              <a:avLst/>
              <a:gdLst>
                <a:gd name="T0" fmla="*/ 32 w 32"/>
                <a:gd name="T1" fmla="*/ 0 h 8"/>
                <a:gd name="T2" fmla="*/ 13 w 32"/>
                <a:gd name="T3" fmla="*/ 3 h 8"/>
                <a:gd name="T4" fmla="*/ 0 w 32"/>
                <a:gd name="T5" fmla="*/ 8 h 8"/>
              </a:gdLst>
              <a:ahLst/>
              <a:cxnLst>
                <a:cxn ang="0">
                  <a:pos x="T0" y="T1"/>
                </a:cxn>
                <a:cxn ang="0">
                  <a:pos x="T2" y="T3"/>
                </a:cxn>
                <a:cxn ang="0">
                  <a:pos x="T4" y="T5"/>
                </a:cxn>
              </a:cxnLst>
              <a:rect l="0" t="0" r="r" b="b"/>
              <a:pathLst>
                <a:path w="32" h="8">
                  <a:moveTo>
                    <a:pt x="32" y="0"/>
                  </a:moveTo>
                  <a:lnTo>
                    <a:pt x="13" y="3"/>
                  </a:lnTo>
                  <a:lnTo>
                    <a:pt x="0" y="8"/>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4" name="Freeform 10">
              <a:extLst>
                <a:ext uri="{FF2B5EF4-FFF2-40B4-BE49-F238E27FC236}">
                  <a16:creationId xmlns:a16="http://schemas.microsoft.com/office/drawing/2014/main" id="{A0F4C67F-DB09-485B-9606-C465F13C4349}"/>
                </a:ext>
              </a:extLst>
            </p:cNvPr>
            <p:cNvSpPr>
              <a:spLocks/>
            </p:cNvSpPr>
            <p:nvPr/>
          </p:nvSpPr>
          <p:spPr bwMode="auto">
            <a:xfrm>
              <a:off x="5829696" y="2833688"/>
              <a:ext cx="25400" cy="6350"/>
            </a:xfrm>
            <a:custGeom>
              <a:avLst/>
              <a:gdLst>
                <a:gd name="T0" fmla="*/ 31 w 31"/>
                <a:gd name="T1" fmla="*/ 0 h 10"/>
                <a:gd name="T2" fmla="*/ 21 w 31"/>
                <a:gd name="T3" fmla="*/ 3 h 10"/>
                <a:gd name="T4" fmla="*/ 0 w 31"/>
                <a:gd name="T5" fmla="*/ 10 h 10"/>
              </a:gdLst>
              <a:ahLst/>
              <a:cxnLst>
                <a:cxn ang="0">
                  <a:pos x="T0" y="T1"/>
                </a:cxn>
                <a:cxn ang="0">
                  <a:pos x="T2" y="T3"/>
                </a:cxn>
                <a:cxn ang="0">
                  <a:pos x="T4" y="T5"/>
                </a:cxn>
              </a:cxnLst>
              <a:rect l="0" t="0" r="r" b="b"/>
              <a:pathLst>
                <a:path w="31" h="10">
                  <a:moveTo>
                    <a:pt x="31" y="0"/>
                  </a:moveTo>
                  <a:lnTo>
                    <a:pt x="21" y="3"/>
                  </a:lnTo>
                  <a:lnTo>
                    <a:pt x="0" y="1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5" name="Line 11">
              <a:extLst>
                <a:ext uri="{FF2B5EF4-FFF2-40B4-BE49-F238E27FC236}">
                  <a16:creationId xmlns:a16="http://schemas.microsoft.com/office/drawing/2014/main" id="{CE9CE83F-E98F-4112-8F70-C9EBA6636DBD}"/>
                </a:ext>
              </a:extLst>
            </p:cNvPr>
            <p:cNvSpPr>
              <a:spLocks noChangeShapeType="1"/>
            </p:cNvSpPr>
            <p:nvPr/>
          </p:nvSpPr>
          <p:spPr bwMode="auto">
            <a:xfrm flipH="1">
              <a:off x="5782071" y="2849563"/>
              <a:ext cx="23813" cy="952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68" name="Line 12">
              <a:extLst>
                <a:ext uri="{FF2B5EF4-FFF2-40B4-BE49-F238E27FC236}">
                  <a16:creationId xmlns:a16="http://schemas.microsoft.com/office/drawing/2014/main" id="{F7ED06AE-3420-4943-A0EF-F1932E791845}"/>
                </a:ext>
              </a:extLst>
            </p:cNvPr>
            <p:cNvSpPr>
              <a:spLocks noChangeShapeType="1"/>
            </p:cNvSpPr>
            <p:nvPr/>
          </p:nvSpPr>
          <p:spPr bwMode="auto">
            <a:xfrm flipH="1">
              <a:off x="5734446" y="2868613"/>
              <a:ext cx="23813" cy="1111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69" name="Freeform 13">
              <a:extLst>
                <a:ext uri="{FF2B5EF4-FFF2-40B4-BE49-F238E27FC236}">
                  <a16:creationId xmlns:a16="http://schemas.microsoft.com/office/drawing/2014/main" id="{903AB5AD-7DFD-46C6-9380-90BA6422503D}"/>
                </a:ext>
              </a:extLst>
            </p:cNvPr>
            <p:cNvSpPr>
              <a:spLocks/>
            </p:cNvSpPr>
            <p:nvPr/>
          </p:nvSpPr>
          <p:spPr bwMode="auto">
            <a:xfrm>
              <a:off x="5688409" y="2890838"/>
              <a:ext cx="23813" cy="11113"/>
            </a:xfrm>
            <a:custGeom>
              <a:avLst/>
              <a:gdLst>
                <a:gd name="T0" fmla="*/ 29 w 29"/>
                <a:gd name="T1" fmla="*/ 0 h 14"/>
                <a:gd name="T2" fmla="*/ 1 w 29"/>
                <a:gd name="T3" fmla="*/ 13 h 14"/>
                <a:gd name="T4" fmla="*/ 0 w 29"/>
                <a:gd name="T5" fmla="*/ 14 h 14"/>
              </a:gdLst>
              <a:ahLst/>
              <a:cxnLst>
                <a:cxn ang="0">
                  <a:pos x="T0" y="T1"/>
                </a:cxn>
                <a:cxn ang="0">
                  <a:pos x="T2" y="T3"/>
                </a:cxn>
                <a:cxn ang="0">
                  <a:pos x="T4" y="T5"/>
                </a:cxn>
              </a:cxnLst>
              <a:rect l="0" t="0" r="r" b="b"/>
              <a:pathLst>
                <a:path w="29" h="14">
                  <a:moveTo>
                    <a:pt x="29" y="0"/>
                  </a:moveTo>
                  <a:lnTo>
                    <a:pt x="1" y="13"/>
                  </a:lnTo>
                  <a:lnTo>
                    <a:pt x="0" y="14"/>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0" name="Freeform 14">
              <a:extLst>
                <a:ext uri="{FF2B5EF4-FFF2-40B4-BE49-F238E27FC236}">
                  <a16:creationId xmlns:a16="http://schemas.microsoft.com/office/drawing/2014/main" id="{4B4A70B9-FF40-49B0-9139-A6634A8977C0}"/>
                </a:ext>
              </a:extLst>
            </p:cNvPr>
            <p:cNvSpPr>
              <a:spLocks/>
            </p:cNvSpPr>
            <p:nvPr/>
          </p:nvSpPr>
          <p:spPr bwMode="auto">
            <a:xfrm>
              <a:off x="5645546" y="2914650"/>
              <a:ext cx="22225" cy="12700"/>
            </a:xfrm>
            <a:custGeom>
              <a:avLst/>
              <a:gdLst>
                <a:gd name="T0" fmla="*/ 27 w 27"/>
                <a:gd name="T1" fmla="*/ 0 h 17"/>
                <a:gd name="T2" fmla="*/ 11 w 27"/>
                <a:gd name="T3" fmla="*/ 10 h 17"/>
                <a:gd name="T4" fmla="*/ 0 w 27"/>
                <a:gd name="T5" fmla="*/ 17 h 17"/>
              </a:gdLst>
              <a:ahLst/>
              <a:cxnLst>
                <a:cxn ang="0">
                  <a:pos x="T0" y="T1"/>
                </a:cxn>
                <a:cxn ang="0">
                  <a:pos x="T2" y="T3"/>
                </a:cxn>
                <a:cxn ang="0">
                  <a:pos x="T4" y="T5"/>
                </a:cxn>
              </a:cxnLst>
              <a:rect l="0" t="0" r="r" b="b"/>
              <a:pathLst>
                <a:path w="27" h="17">
                  <a:moveTo>
                    <a:pt x="27" y="0"/>
                  </a:moveTo>
                  <a:lnTo>
                    <a:pt x="11" y="10"/>
                  </a:lnTo>
                  <a:lnTo>
                    <a:pt x="0" y="17"/>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1" name="Freeform 15">
              <a:extLst>
                <a:ext uri="{FF2B5EF4-FFF2-40B4-BE49-F238E27FC236}">
                  <a16:creationId xmlns:a16="http://schemas.microsoft.com/office/drawing/2014/main" id="{7372E87D-F2D1-476F-A1A2-17B0B28ECC2E}"/>
                </a:ext>
              </a:extLst>
            </p:cNvPr>
            <p:cNvSpPr>
              <a:spLocks/>
            </p:cNvSpPr>
            <p:nvPr/>
          </p:nvSpPr>
          <p:spPr bwMode="auto">
            <a:xfrm>
              <a:off x="5601096" y="2941638"/>
              <a:ext cx="22225" cy="14288"/>
            </a:xfrm>
            <a:custGeom>
              <a:avLst/>
              <a:gdLst>
                <a:gd name="T0" fmla="*/ 27 w 27"/>
                <a:gd name="T1" fmla="*/ 0 h 18"/>
                <a:gd name="T2" fmla="*/ 21 w 27"/>
                <a:gd name="T3" fmla="*/ 4 h 18"/>
                <a:gd name="T4" fmla="*/ 0 w 27"/>
                <a:gd name="T5" fmla="*/ 18 h 18"/>
              </a:gdLst>
              <a:ahLst/>
              <a:cxnLst>
                <a:cxn ang="0">
                  <a:pos x="T0" y="T1"/>
                </a:cxn>
                <a:cxn ang="0">
                  <a:pos x="T2" y="T3"/>
                </a:cxn>
                <a:cxn ang="0">
                  <a:pos x="T4" y="T5"/>
                </a:cxn>
              </a:cxnLst>
              <a:rect l="0" t="0" r="r" b="b"/>
              <a:pathLst>
                <a:path w="27" h="18">
                  <a:moveTo>
                    <a:pt x="27" y="0"/>
                  </a:moveTo>
                  <a:lnTo>
                    <a:pt x="21" y="4"/>
                  </a:lnTo>
                  <a:lnTo>
                    <a:pt x="0" y="18"/>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2" name="Line 16">
              <a:extLst>
                <a:ext uri="{FF2B5EF4-FFF2-40B4-BE49-F238E27FC236}">
                  <a16:creationId xmlns:a16="http://schemas.microsoft.com/office/drawing/2014/main" id="{4161E025-218D-45E3-BE36-48EE25D758FF}"/>
                </a:ext>
              </a:extLst>
            </p:cNvPr>
            <p:cNvSpPr>
              <a:spLocks noChangeShapeType="1"/>
            </p:cNvSpPr>
            <p:nvPr/>
          </p:nvSpPr>
          <p:spPr bwMode="auto">
            <a:xfrm flipH="1">
              <a:off x="5561409" y="2971800"/>
              <a:ext cx="20638" cy="1428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3" name="Line 17">
              <a:extLst>
                <a:ext uri="{FF2B5EF4-FFF2-40B4-BE49-F238E27FC236}">
                  <a16:creationId xmlns:a16="http://schemas.microsoft.com/office/drawing/2014/main" id="{161A0D6C-47B8-409C-B117-EF4178F16A22}"/>
                </a:ext>
              </a:extLst>
            </p:cNvPr>
            <p:cNvSpPr>
              <a:spLocks noChangeShapeType="1"/>
            </p:cNvSpPr>
            <p:nvPr/>
          </p:nvSpPr>
          <p:spPr bwMode="auto">
            <a:xfrm flipH="1">
              <a:off x="5521721" y="3003550"/>
              <a:ext cx="20638" cy="1587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4" name="Freeform 18">
              <a:extLst>
                <a:ext uri="{FF2B5EF4-FFF2-40B4-BE49-F238E27FC236}">
                  <a16:creationId xmlns:a16="http://schemas.microsoft.com/office/drawing/2014/main" id="{87B5167A-2504-4064-BE3C-D595F1ECD04D}"/>
                </a:ext>
              </a:extLst>
            </p:cNvPr>
            <p:cNvSpPr>
              <a:spLocks/>
            </p:cNvSpPr>
            <p:nvPr/>
          </p:nvSpPr>
          <p:spPr bwMode="auto">
            <a:xfrm>
              <a:off x="5485209" y="3038475"/>
              <a:ext cx="17463" cy="17463"/>
            </a:xfrm>
            <a:custGeom>
              <a:avLst/>
              <a:gdLst>
                <a:gd name="T0" fmla="*/ 23 w 23"/>
                <a:gd name="T1" fmla="*/ 0 h 23"/>
                <a:gd name="T2" fmla="*/ 5 w 23"/>
                <a:gd name="T3" fmla="*/ 18 h 23"/>
                <a:gd name="T4" fmla="*/ 0 w 23"/>
                <a:gd name="T5" fmla="*/ 23 h 23"/>
              </a:gdLst>
              <a:ahLst/>
              <a:cxnLst>
                <a:cxn ang="0">
                  <a:pos x="T0" y="T1"/>
                </a:cxn>
                <a:cxn ang="0">
                  <a:pos x="T2" y="T3"/>
                </a:cxn>
                <a:cxn ang="0">
                  <a:pos x="T4" y="T5"/>
                </a:cxn>
              </a:cxnLst>
              <a:rect l="0" t="0" r="r" b="b"/>
              <a:pathLst>
                <a:path w="23" h="23">
                  <a:moveTo>
                    <a:pt x="23" y="0"/>
                  </a:moveTo>
                  <a:lnTo>
                    <a:pt x="5" y="18"/>
                  </a:lnTo>
                  <a:lnTo>
                    <a:pt x="0" y="23"/>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5" name="Freeform 19">
              <a:extLst>
                <a:ext uri="{FF2B5EF4-FFF2-40B4-BE49-F238E27FC236}">
                  <a16:creationId xmlns:a16="http://schemas.microsoft.com/office/drawing/2014/main" id="{418B74F8-A629-46D9-A7AA-0B51E3910F5F}"/>
                </a:ext>
              </a:extLst>
            </p:cNvPr>
            <p:cNvSpPr>
              <a:spLocks/>
            </p:cNvSpPr>
            <p:nvPr/>
          </p:nvSpPr>
          <p:spPr bwMode="auto">
            <a:xfrm>
              <a:off x="5450284" y="3073400"/>
              <a:ext cx="17463" cy="19050"/>
            </a:xfrm>
            <a:custGeom>
              <a:avLst/>
              <a:gdLst>
                <a:gd name="T0" fmla="*/ 21 w 21"/>
                <a:gd name="T1" fmla="*/ 0 h 24"/>
                <a:gd name="T2" fmla="*/ 13 w 21"/>
                <a:gd name="T3" fmla="*/ 9 h 24"/>
                <a:gd name="T4" fmla="*/ 0 w 21"/>
                <a:gd name="T5" fmla="*/ 24 h 24"/>
              </a:gdLst>
              <a:ahLst/>
              <a:cxnLst>
                <a:cxn ang="0">
                  <a:pos x="T0" y="T1"/>
                </a:cxn>
                <a:cxn ang="0">
                  <a:pos x="T2" y="T3"/>
                </a:cxn>
                <a:cxn ang="0">
                  <a:pos x="T4" y="T5"/>
                </a:cxn>
              </a:cxnLst>
              <a:rect l="0" t="0" r="r" b="b"/>
              <a:pathLst>
                <a:path w="21" h="24">
                  <a:moveTo>
                    <a:pt x="21" y="0"/>
                  </a:moveTo>
                  <a:lnTo>
                    <a:pt x="13" y="9"/>
                  </a:lnTo>
                  <a:lnTo>
                    <a:pt x="0" y="24"/>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6" name="Freeform 20">
              <a:extLst>
                <a:ext uri="{FF2B5EF4-FFF2-40B4-BE49-F238E27FC236}">
                  <a16:creationId xmlns:a16="http://schemas.microsoft.com/office/drawing/2014/main" id="{BD0CE30F-9FA1-4151-B3DA-BC2E57B9CB22}"/>
                </a:ext>
              </a:extLst>
            </p:cNvPr>
            <p:cNvSpPr>
              <a:spLocks/>
            </p:cNvSpPr>
            <p:nvPr/>
          </p:nvSpPr>
          <p:spPr bwMode="auto">
            <a:xfrm>
              <a:off x="5416946" y="3113088"/>
              <a:ext cx="17463" cy="19050"/>
            </a:xfrm>
            <a:custGeom>
              <a:avLst/>
              <a:gdLst>
                <a:gd name="T0" fmla="*/ 21 w 21"/>
                <a:gd name="T1" fmla="*/ 0 h 26"/>
                <a:gd name="T2" fmla="*/ 20 w 21"/>
                <a:gd name="T3" fmla="*/ 2 h 26"/>
                <a:gd name="T4" fmla="*/ 0 w 21"/>
                <a:gd name="T5" fmla="*/ 26 h 26"/>
              </a:gdLst>
              <a:ahLst/>
              <a:cxnLst>
                <a:cxn ang="0">
                  <a:pos x="T0" y="T1"/>
                </a:cxn>
                <a:cxn ang="0">
                  <a:pos x="T2" y="T3"/>
                </a:cxn>
                <a:cxn ang="0">
                  <a:pos x="T4" y="T5"/>
                </a:cxn>
              </a:cxnLst>
              <a:rect l="0" t="0" r="r" b="b"/>
              <a:pathLst>
                <a:path w="21" h="26">
                  <a:moveTo>
                    <a:pt x="21" y="0"/>
                  </a:moveTo>
                  <a:lnTo>
                    <a:pt x="20" y="2"/>
                  </a:lnTo>
                  <a:lnTo>
                    <a:pt x="0" y="26"/>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7" name="Line 21">
              <a:extLst>
                <a:ext uri="{FF2B5EF4-FFF2-40B4-BE49-F238E27FC236}">
                  <a16:creationId xmlns:a16="http://schemas.microsoft.com/office/drawing/2014/main" id="{36D90AF5-0B50-4CDE-B4F6-81998FB55C3B}"/>
                </a:ext>
              </a:extLst>
            </p:cNvPr>
            <p:cNvSpPr>
              <a:spLocks noChangeShapeType="1"/>
            </p:cNvSpPr>
            <p:nvPr/>
          </p:nvSpPr>
          <p:spPr bwMode="auto">
            <a:xfrm flipH="1">
              <a:off x="5388371" y="3152775"/>
              <a:ext cx="14288" cy="2063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8" name="Freeform 22">
              <a:extLst>
                <a:ext uri="{FF2B5EF4-FFF2-40B4-BE49-F238E27FC236}">
                  <a16:creationId xmlns:a16="http://schemas.microsoft.com/office/drawing/2014/main" id="{200B769B-A292-4507-9668-FFCCC5E28A53}"/>
                </a:ext>
              </a:extLst>
            </p:cNvPr>
            <p:cNvSpPr>
              <a:spLocks/>
            </p:cNvSpPr>
            <p:nvPr/>
          </p:nvSpPr>
          <p:spPr bwMode="auto">
            <a:xfrm>
              <a:off x="5359796" y="3195638"/>
              <a:ext cx="14288" cy="22225"/>
            </a:xfrm>
            <a:custGeom>
              <a:avLst/>
              <a:gdLst>
                <a:gd name="T0" fmla="*/ 18 w 18"/>
                <a:gd name="T1" fmla="*/ 0 h 27"/>
                <a:gd name="T2" fmla="*/ 0 w 18"/>
                <a:gd name="T3" fmla="*/ 26 h 27"/>
                <a:gd name="T4" fmla="*/ 0 w 18"/>
                <a:gd name="T5" fmla="*/ 27 h 27"/>
              </a:gdLst>
              <a:ahLst/>
              <a:cxnLst>
                <a:cxn ang="0">
                  <a:pos x="T0" y="T1"/>
                </a:cxn>
                <a:cxn ang="0">
                  <a:pos x="T2" y="T3"/>
                </a:cxn>
                <a:cxn ang="0">
                  <a:pos x="T4" y="T5"/>
                </a:cxn>
              </a:cxnLst>
              <a:rect l="0" t="0" r="r" b="b"/>
              <a:pathLst>
                <a:path w="18" h="27">
                  <a:moveTo>
                    <a:pt x="18" y="0"/>
                  </a:moveTo>
                  <a:lnTo>
                    <a:pt x="0" y="26"/>
                  </a:lnTo>
                  <a:lnTo>
                    <a:pt x="0" y="27"/>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9" name="Freeform 23">
              <a:extLst>
                <a:ext uri="{FF2B5EF4-FFF2-40B4-BE49-F238E27FC236}">
                  <a16:creationId xmlns:a16="http://schemas.microsoft.com/office/drawing/2014/main" id="{FCA93EC9-63E8-48DF-B018-F1DD03750E78}"/>
                </a:ext>
              </a:extLst>
            </p:cNvPr>
            <p:cNvSpPr>
              <a:spLocks/>
            </p:cNvSpPr>
            <p:nvPr/>
          </p:nvSpPr>
          <p:spPr bwMode="auto">
            <a:xfrm>
              <a:off x="5334396" y="3238500"/>
              <a:ext cx="12700" cy="23813"/>
            </a:xfrm>
            <a:custGeom>
              <a:avLst/>
              <a:gdLst>
                <a:gd name="T0" fmla="*/ 16 w 16"/>
                <a:gd name="T1" fmla="*/ 0 h 29"/>
                <a:gd name="T2" fmla="*/ 6 w 16"/>
                <a:gd name="T3" fmla="*/ 18 h 29"/>
                <a:gd name="T4" fmla="*/ 0 w 16"/>
                <a:gd name="T5" fmla="*/ 29 h 29"/>
              </a:gdLst>
              <a:ahLst/>
              <a:cxnLst>
                <a:cxn ang="0">
                  <a:pos x="T0" y="T1"/>
                </a:cxn>
                <a:cxn ang="0">
                  <a:pos x="T2" y="T3"/>
                </a:cxn>
                <a:cxn ang="0">
                  <a:pos x="T4" y="T5"/>
                </a:cxn>
              </a:cxnLst>
              <a:rect l="0" t="0" r="r" b="b"/>
              <a:pathLst>
                <a:path w="16" h="29">
                  <a:moveTo>
                    <a:pt x="16" y="0"/>
                  </a:moveTo>
                  <a:lnTo>
                    <a:pt x="6" y="18"/>
                  </a:lnTo>
                  <a:lnTo>
                    <a:pt x="0" y="29"/>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0" name="Freeform 24">
              <a:extLst>
                <a:ext uri="{FF2B5EF4-FFF2-40B4-BE49-F238E27FC236}">
                  <a16:creationId xmlns:a16="http://schemas.microsoft.com/office/drawing/2014/main" id="{9DA7D908-4F75-4FFA-8592-FC5F1A3B3AB0}"/>
                </a:ext>
              </a:extLst>
            </p:cNvPr>
            <p:cNvSpPr>
              <a:spLocks/>
            </p:cNvSpPr>
            <p:nvPr/>
          </p:nvSpPr>
          <p:spPr bwMode="auto">
            <a:xfrm>
              <a:off x="5312171" y="3284538"/>
              <a:ext cx="9525" cy="23813"/>
            </a:xfrm>
            <a:custGeom>
              <a:avLst/>
              <a:gdLst>
                <a:gd name="T0" fmla="*/ 13 w 13"/>
                <a:gd name="T1" fmla="*/ 0 h 29"/>
                <a:gd name="T2" fmla="*/ 10 w 13"/>
                <a:gd name="T3" fmla="*/ 6 h 29"/>
                <a:gd name="T4" fmla="*/ 0 w 13"/>
                <a:gd name="T5" fmla="*/ 29 h 29"/>
              </a:gdLst>
              <a:ahLst/>
              <a:cxnLst>
                <a:cxn ang="0">
                  <a:pos x="T0" y="T1"/>
                </a:cxn>
                <a:cxn ang="0">
                  <a:pos x="T2" y="T3"/>
                </a:cxn>
                <a:cxn ang="0">
                  <a:pos x="T4" y="T5"/>
                </a:cxn>
              </a:cxnLst>
              <a:rect l="0" t="0" r="r" b="b"/>
              <a:pathLst>
                <a:path w="13" h="29">
                  <a:moveTo>
                    <a:pt x="13" y="0"/>
                  </a:moveTo>
                  <a:lnTo>
                    <a:pt x="10" y="6"/>
                  </a:lnTo>
                  <a:lnTo>
                    <a:pt x="0" y="29"/>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1" name="Line 25">
              <a:extLst>
                <a:ext uri="{FF2B5EF4-FFF2-40B4-BE49-F238E27FC236}">
                  <a16:creationId xmlns:a16="http://schemas.microsoft.com/office/drawing/2014/main" id="{615E48B5-6C07-4711-8FB7-13DFBDEDD2DC}"/>
                </a:ext>
              </a:extLst>
            </p:cNvPr>
            <p:cNvSpPr>
              <a:spLocks noChangeShapeType="1"/>
            </p:cNvSpPr>
            <p:nvPr/>
          </p:nvSpPr>
          <p:spPr bwMode="auto">
            <a:xfrm flipH="1">
              <a:off x="5291534" y="3332163"/>
              <a:ext cx="11113" cy="2381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2" name="Line 26">
              <a:extLst>
                <a:ext uri="{FF2B5EF4-FFF2-40B4-BE49-F238E27FC236}">
                  <a16:creationId xmlns:a16="http://schemas.microsoft.com/office/drawing/2014/main" id="{6B92C857-FB9B-4D74-B97D-8E208C98BF12}"/>
                </a:ext>
              </a:extLst>
            </p:cNvPr>
            <p:cNvSpPr>
              <a:spLocks noChangeShapeType="1"/>
            </p:cNvSpPr>
            <p:nvPr/>
          </p:nvSpPr>
          <p:spPr bwMode="auto">
            <a:xfrm flipH="1">
              <a:off x="5275659" y="3378200"/>
              <a:ext cx="6350"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3" name="Freeform 27">
              <a:extLst>
                <a:ext uri="{FF2B5EF4-FFF2-40B4-BE49-F238E27FC236}">
                  <a16:creationId xmlns:a16="http://schemas.microsoft.com/office/drawing/2014/main" id="{8609E96A-172E-4534-8814-5142410C88C1}"/>
                </a:ext>
              </a:extLst>
            </p:cNvPr>
            <p:cNvSpPr>
              <a:spLocks/>
            </p:cNvSpPr>
            <p:nvPr/>
          </p:nvSpPr>
          <p:spPr bwMode="auto">
            <a:xfrm>
              <a:off x="5261371" y="3427413"/>
              <a:ext cx="6350" cy="25400"/>
            </a:xfrm>
            <a:custGeom>
              <a:avLst/>
              <a:gdLst>
                <a:gd name="T0" fmla="*/ 9 w 9"/>
                <a:gd name="T1" fmla="*/ 0 h 32"/>
                <a:gd name="T2" fmla="*/ 0 w 9"/>
                <a:gd name="T3" fmla="*/ 29 h 32"/>
                <a:gd name="T4" fmla="*/ 0 w 9"/>
                <a:gd name="T5" fmla="*/ 32 h 32"/>
              </a:gdLst>
              <a:ahLst/>
              <a:cxnLst>
                <a:cxn ang="0">
                  <a:pos x="T0" y="T1"/>
                </a:cxn>
                <a:cxn ang="0">
                  <a:pos x="T2" y="T3"/>
                </a:cxn>
                <a:cxn ang="0">
                  <a:pos x="T4" y="T5"/>
                </a:cxn>
              </a:cxnLst>
              <a:rect l="0" t="0" r="r" b="b"/>
              <a:pathLst>
                <a:path w="9" h="32">
                  <a:moveTo>
                    <a:pt x="9" y="0"/>
                  </a:moveTo>
                  <a:lnTo>
                    <a:pt x="0" y="29"/>
                  </a:lnTo>
                  <a:lnTo>
                    <a:pt x="0" y="32"/>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4" name="Freeform 28">
              <a:extLst>
                <a:ext uri="{FF2B5EF4-FFF2-40B4-BE49-F238E27FC236}">
                  <a16:creationId xmlns:a16="http://schemas.microsoft.com/office/drawing/2014/main" id="{B907EB2A-F277-4F18-B594-40EE67B0E96E}"/>
                </a:ext>
              </a:extLst>
            </p:cNvPr>
            <p:cNvSpPr>
              <a:spLocks/>
            </p:cNvSpPr>
            <p:nvPr/>
          </p:nvSpPr>
          <p:spPr bwMode="auto">
            <a:xfrm>
              <a:off x="5248671" y="3478213"/>
              <a:ext cx="6350" cy="25400"/>
            </a:xfrm>
            <a:custGeom>
              <a:avLst/>
              <a:gdLst>
                <a:gd name="T0" fmla="*/ 6 w 6"/>
                <a:gd name="T1" fmla="*/ 0 h 32"/>
                <a:gd name="T2" fmla="*/ 3 w 6"/>
                <a:gd name="T3" fmla="*/ 19 h 32"/>
                <a:gd name="T4" fmla="*/ 0 w 6"/>
                <a:gd name="T5" fmla="*/ 32 h 32"/>
              </a:gdLst>
              <a:ahLst/>
              <a:cxnLst>
                <a:cxn ang="0">
                  <a:pos x="T0" y="T1"/>
                </a:cxn>
                <a:cxn ang="0">
                  <a:pos x="T2" y="T3"/>
                </a:cxn>
                <a:cxn ang="0">
                  <a:pos x="T4" y="T5"/>
                </a:cxn>
              </a:cxnLst>
              <a:rect l="0" t="0" r="r" b="b"/>
              <a:pathLst>
                <a:path w="6" h="32">
                  <a:moveTo>
                    <a:pt x="6" y="0"/>
                  </a:moveTo>
                  <a:lnTo>
                    <a:pt x="3" y="19"/>
                  </a:lnTo>
                  <a:lnTo>
                    <a:pt x="0" y="32"/>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5" name="Freeform 29">
              <a:extLst>
                <a:ext uri="{FF2B5EF4-FFF2-40B4-BE49-F238E27FC236}">
                  <a16:creationId xmlns:a16="http://schemas.microsoft.com/office/drawing/2014/main" id="{4174163C-6CFC-456A-9B58-7C3575BCD5CA}"/>
                </a:ext>
              </a:extLst>
            </p:cNvPr>
            <p:cNvSpPr>
              <a:spLocks/>
            </p:cNvSpPr>
            <p:nvPr/>
          </p:nvSpPr>
          <p:spPr bwMode="auto">
            <a:xfrm>
              <a:off x="5242321" y="3527425"/>
              <a:ext cx="3175" cy="25400"/>
            </a:xfrm>
            <a:custGeom>
              <a:avLst/>
              <a:gdLst>
                <a:gd name="T0" fmla="*/ 5 w 5"/>
                <a:gd name="T1" fmla="*/ 0 h 32"/>
                <a:gd name="T2" fmla="*/ 3 w 5"/>
                <a:gd name="T3" fmla="*/ 11 h 32"/>
                <a:gd name="T4" fmla="*/ 0 w 5"/>
                <a:gd name="T5" fmla="*/ 32 h 32"/>
              </a:gdLst>
              <a:ahLst/>
              <a:cxnLst>
                <a:cxn ang="0">
                  <a:pos x="T0" y="T1"/>
                </a:cxn>
                <a:cxn ang="0">
                  <a:pos x="T2" y="T3"/>
                </a:cxn>
                <a:cxn ang="0">
                  <a:pos x="T4" y="T5"/>
                </a:cxn>
              </a:cxnLst>
              <a:rect l="0" t="0" r="r" b="b"/>
              <a:pathLst>
                <a:path w="5" h="32">
                  <a:moveTo>
                    <a:pt x="5" y="0"/>
                  </a:moveTo>
                  <a:lnTo>
                    <a:pt x="3" y="11"/>
                  </a:lnTo>
                  <a:lnTo>
                    <a:pt x="0" y="32"/>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6" name="Freeform 30">
              <a:extLst>
                <a:ext uri="{FF2B5EF4-FFF2-40B4-BE49-F238E27FC236}">
                  <a16:creationId xmlns:a16="http://schemas.microsoft.com/office/drawing/2014/main" id="{A7BA3200-F2E8-4F23-B774-AA81E62DC166}"/>
                </a:ext>
              </a:extLst>
            </p:cNvPr>
            <p:cNvSpPr>
              <a:spLocks/>
            </p:cNvSpPr>
            <p:nvPr/>
          </p:nvSpPr>
          <p:spPr bwMode="auto">
            <a:xfrm>
              <a:off x="5235971" y="3578225"/>
              <a:ext cx="1588" cy="25400"/>
            </a:xfrm>
            <a:custGeom>
              <a:avLst/>
              <a:gdLst>
                <a:gd name="T0" fmla="*/ 1 w 1"/>
                <a:gd name="T1" fmla="*/ 0 h 32"/>
                <a:gd name="T2" fmla="*/ 1 w 1"/>
                <a:gd name="T3" fmla="*/ 1 h 32"/>
                <a:gd name="T4" fmla="*/ 0 w 1"/>
                <a:gd name="T5" fmla="*/ 32 h 32"/>
              </a:gdLst>
              <a:ahLst/>
              <a:cxnLst>
                <a:cxn ang="0">
                  <a:pos x="T0" y="T1"/>
                </a:cxn>
                <a:cxn ang="0">
                  <a:pos x="T2" y="T3"/>
                </a:cxn>
                <a:cxn ang="0">
                  <a:pos x="T4" y="T5"/>
                </a:cxn>
              </a:cxnLst>
              <a:rect l="0" t="0" r="r" b="b"/>
              <a:pathLst>
                <a:path w="1" h="32">
                  <a:moveTo>
                    <a:pt x="1" y="0"/>
                  </a:moveTo>
                  <a:lnTo>
                    <a:pt x="1" y="1"/>
                  </a:lnTo>
                  <a:lnTo>
                    <a:pt x="0" y="32"/>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7" name="Line 31">
              <a:extLst>
                <a:ext uri="{FF2B5EF4-FFF2-40B4-BE49-F238E27FC236}">
                  <a16:creationId xmlns:a16="http://schemas.microsoft.com/office/drawing/2014/main" id="{E4590874-B8DD-4F45-9E9A-E246D32B4C2B}"/>
                </a:ext>
              </a:extLst>
            </p:cNvPr>
            <p:cNvSpPr>
              <a:spLocks noChangeShapeType="1"/>
            </p:cNvSpPr>
            <p:nvPr/>
          </p:nvSpPr>
          <p:spPr bwMode="auto">
            <a:xfrm>
              <a:off x="5234384" y="3630613"/>
              <a:ext cx="0"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8" name="Line 32">
              <a:extLst>
                <a:ext uri="{FF2B5EF4-FFF2-40B4-BE49-F238E27FC236}">
                  <a16:creationId xmlns:a16="http://schemas.microsoft.com/office/drawing/2014/main" id="{B0613E0A-803D-452F-8265-5AFF2E1E1F86}"/>
                </a:ext>
              </a:extLst>
            </p:cNvPr>
            <p:cNvSpPr>
              <a:spLocks noChangeShapeType="1"/>
            </p:cNvSpPr>
            <p:nvPr/>
          </p:nvSpPr>
          <p:spPr bwMode="auto">
            <a:xfrm>
              <a:off x="5234384" y="3681413"/>
              <a:ext cx="0"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9" name="Line 33">
              <a:extLst>
                <a:ext uri="{FF2B5EF4-FFF2-40B4-BE49-F238E27FC236}">
                  <a16:creationId xmlns:a16="http://schemas.microsoft.com/office/drawing/2014/main" id="{D27B9378-AA27-44A9-ADA2-BA4F1D0ED5FF}"/>
                </a:ext>
              </a:extLst>
            </p:cNvPr>
            <p:cNvSpPr>
              <a:spLocks noChangeShapeType="1"/>
            </p:cNvSpPr>
            <p:nvPr/>
          </p:nvSpPr>
          <p:spPr bwMode="auto">
            <a:xfrm>
              <a:off x="5235971" y="3732213"/>
              <a:ext cx="1588"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0" name="Freeform 34">
              <a:extLst>
                <a:ext uri="{FF2B5EF4-FFF2-40B4-BE49-F238E27FC236}">
                  <a16:creationId xmlns:a16="http://schemas.microsoft.com/office/drawing/2014/main" id="{84BCFE9A-E974-4DB4-81AB-1D763A9546D2}"/>
                </a:ext>
              </a:extLst>
            </p:cNvPr>
            <p:cNvSpPr>
              <a:spLocks/>
            </p:cNvSpPr>
            <p:nvPr/>
          </p:nvSpPr>
          <p:spPr bwMode="auto">
            <a:xfrm>
              <a:off x="5242321" y="3783013"/>
              <a:ext cx="1588" cy="25400"/>
            </a:xfrm>
            <a:custGeom>
              <a:avLst/>
              <a:gdLst>
                <a:gd name="T0" fmla="*/ 0 w 3"/>
                <a:gd name="T1" fmla="*/ 0 h 31"/>
                <a:gd name="T2" fmla="*/ 3 w 3"/>
                <a:gd name="T3" fmla="*/ 22 h 31"/>
                <a:gd name="T4" fmla="*/ 3 w 3"/>
                <a:gd name="T5" fmla="*/ 31 h 31"/>
              </a:gdLst>
              <a:ahLst/>
              <a:cxnLst>
                <a:cxn ang="0">
                  <a:pos x="T0" y="T1"/>
                </a:cxn>
                <a:cxn ang="0">
                  <a:pos x="T2" y="T3"/>
                </a:cxn>
                <a:cxn ang="0">
                  <a:pos x="T4" y="T5"/>
                </a:cxn>
              </a:cxnLst>
              <a:rect l="0" t="0" r="r" b="b"/>
              <a:pathLst>
                <a:path w="3" h="31">
                  <a:moveTo>
                    <a:pt x="0" y="0"/>
                  </a:moveTo>
                  <a:lnTo>
                    <a:pt x="3" y="22"/>
                  </a:lnTo>
                  <a:lnTo>
                    <a:pt x="3" y="31"/>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1" name="Freeform 35">
              <a:extLst>
                <a:ext uri="{FF2B5EF4-FFF2-40B4-BE49-F238E27FC236}">
                  <a16:creationId xmlns:a16="http://schemas.microsoft.com/office/drawing/2014/main" id="{A813B6F4-812C-492E-8D87-F4E038809FD8}"/>
                </a:ext>
              </a:extLst>
            </p:cNvPr>
            <p:cNvSpPr>
              <a:spLocks/>
            </p:cNvSpPr>
            <p:nvPr/>
          </p:nvSpPr>
          <p:spPr bwMode="auto">
            <a:xfrm>
              <a:off x="5248671" y="3833813"/>
              <a:ext cx="6350" cy="25400"/>
            </a:xfrm>
            <a:custGeom>
              <a:avLst/>
              <a:gdLst>
                <a:gd name="T0" fmla="*/ 0 w 6"/>
                <a:gd name="T1" fmla="*/ 0 h 32"/>
                <a:gd name="T2" fmla="*/ 3 w 6"/>
                <a:gd name="T3" fmla="*/ 14 h 32"/>
                <a:gd name="T4" fmla="*/ 6 w 6"/>
                <a:gd name="T5" fmla="*/ 32 h 32"/>
              </a:gdLst>
              <a:ahLst/>
              <a:cxnLst>
                <a:cxn ang="0">
                  <a:pos x="T0" y="T1"/>
                </a:cxn>
                <a:cxn ang="0">
                  <a:pos x="T2" y="T3"/>
                </a:cxn>
                <a:cxn ang="0">
                  <a:pos x="T4" y="T5"/>
                </a:cxn>
              </a:cxnLst>
              <a:rect l="0" t="0" r="r" b="b"/>
              <a:pathLst>
                <a:path w="6" h="32">
                  <a:moveTo>
                    <a:pt x="0" y="0"/>
                  </a:moveTo>
                  <a:lnTo>
                    <a:pt x="3" y="14"/>
                  </a:lnTo>
                  <a:lnTo>
                    <a:pt x="6" y="32"/>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2" name="Freeform 36">
              <a:extLst>
                <a:ext uri="{FF2B5EF4-FFF2-40B4-BE49-F238E27FC236}">
                  <a16:creationId xmlns:a16="http://schemas.microsoft.com/office/drawing/2014/main" id="{84E63A97-FD29-4A67-9061-52048AAEB9FA}"/>
                </a:ext>
              </a:extLst>
            </p:cNvPr>
            <p:cNvSpPr>
              <a:spLocks/>
            </p:cNvSpPr>
            <p:nvPr/>
          </p:nvSpPr>
          <p:spPr bwMode="auto">
            <a:xfrm>
              <a:off x="5261371" y="3883025"/>
              <a:ext cx="6350" cy="25400"/>
            </a:xfrm>
            <a:custGeom>
              <a:avLst/>
              <a:gdLst>
                <a:gd name="T0" fmla="*/ 0 w 9"/>
                <a:gd name="T1" fmla="*/ 0 h 30"/>
                <a:gd name="T2" fmla="*/ 0 w 9"/>
                <a:gd name="T3" fmla="*/ 5 h 30"/>
                <a:gd name="T4" fmla="*/ 9 w 9"/>
                <a:gd name="T5" fmla="*/ 30 h 30"/>
              </a:gdLst>
              <a:ahLst/>
              <a:cxnLst>
                <a:cxn ang="0">
                  <a:pos x="T0" y="T1"/>
                </a:cxn>
                <a:cxn ang="0">
                  <a:pos x="T2" y="T3"/>
                </a:cxn>
                <a:cxn ang="0">
                  <a:pos x="T4" y="T5"/>
                </a:cxn>
              </a:cxnLst>
              <a:rect l="0" t="0" r="r" b="b"/>
              <a:pathLst>
                <a:path w="9" h="30">
                  <a:moveTo>
                    <a:pt x="0" y="0"/>
                  </a:moveTo>
                  <a:lnTo>
                    <a:pt x="0" y="5"/>
                  </a:lnTo>
                  <a:lnTo>
                    <a:pt x="9" y="3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3" name="Line 37">
              <a:extLst>
                <a:ext uri="{FF2B5EF4-FFF2-40B4-BE49-F238E27FC236}">
                  <a16:creationId xmlns:a16="http://schemas.microsoft.com/office/drawing/2014/main" id="{1A36C1C7-3875-4078-8366-3E9189E72775}"/>
                </a:ext>
              </a:extLst>
            </p:cNvPr>
            <p:cNvSpPr>
              <a:spLocks noChangeShapeType="1"/>
            </p:cNvSpPr>
            <p:nvPr/>
          </p:nvSpPr>
          <p:spPr bwMode="auto">
            <a:xfrm>
              <a:off x="5275659" y="3933825"/>
              <a:ext cx="6350" cy="2381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4" name="Line 38">
              <a:extLst>
                <a:ext uri="{FF2B5EF4-FFF2-40B4-BE49-F238E27FC236}">
                  <a16:creationId xmlns:a16="http://schemas.microsoft.com/office/drawing/2014/main" id="{8ADDF846-F852-4208-8167-E77480F1C783}"/>
                </a:ext>
              </a:extLst>
            </p:cNvPr>
            <p:cNvSpPr>
              <a:spLocks noChangeShapeType="1"/>
            </p:cNvSpPr>
            <p:nvPr/>
          </p:nvSpPr>
          <p:spPr bwMode="auto">
            <a:xfrm>
              <a:off x="5291534" y="3981450"/>
              <a:ext cx="9525" cy="2381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5" name="Freeform 39">
              <a:extLst>
                <a:ext uri="{FF2B5EF4-FFF2-40B4-BE49-F238E27FC236}">
                  <a16:creationId xmlns:a16="http://schemas.microsoft.com/office/drawing/2014/main" id="{B720CEDE-8759-42A8-B90B-6D0B039D20BF}"/>
                </a:ext>
              </a:extLst>
            </p:cNvPr>
            <p:cNvSpPr>
              <a:spLocks/>
            </p:cNvSpPr>
            <p:nvPr/>
          </p:nvSpPr>
          <p:spPr bwMode="auto">
            <a:xfrm>
              <a:off x="5310584" y="4029075"/>
              <a:ext cx="11113" cy="22225"/>
            </a:xfrm>
            <a:custGeom>
              <a:avLst/>
              <a:gdLst>
                <a:gd name="T0" fmla="*/ 0 w 15"/>
                <a:gd name="T1" fmla="*/ 0 h 29"/>
                <a:gd name="T2" fmla="*/ 12 w 15"/>
                <a:gd name="T3" fmla="*/ 24 h 29"/>
                <a:gd name="T4" fmla="*/ 15 w 15"/>
                <a:gd name="T5" fmla="*/ 29 h 29"/>
              </a:gdLst>
              <a:ahLst/>
              <a:cxnLst>
                <a:cxn ang="0">
                  <a:pos x="T0" y="T1"/>
                </a:cxn>
                <a:cxn ang="0">
                  <a:pos x="T2" y="T3"/>
                </a:cxn>
                <a:cxn ang="0">
                  <a:pos x="T4" y="T5"/>
                </a:cxn>
              </a:cxnLst>
              <a:rect l="0" t="0" r="r" b="b"/>
              <a:pathLst>
                <a:path w="15" h="29">
                  <a:moveTo>
                    <a:pt x="0" y="0"/>
                  </a:moveTo>
                  <a:lnTo>
                    <a:pt x="12" y="24"/>
                  </a:lnTo>
                  <a:lnTo>
                    <a:pt x="15" y="29"/>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6" name="Freeform 40">
              <a:extLst>
                <a:ext uri="{FF2B5EF4-FFF2-40B4-BE49-F238E27FC236}">
                  <a16:creationId xmlns:a16="http://schemas.microsoft.com/office/drawing/2014/main" id="{C4B28623-AD28-490C-AC90-A44732734F05}"/>
                </a:ext>
              </a:extLst>
            </p:cNvPr>
            <p:cNvSpPr>
              <a:spLocks/>
            </p:cNvSpPr>
            <p:nvPr/>
          </p:nvSpPr>
          <p:spPr bwMode="auto">
            <a:xfrm>
              <a:off x="5334396" y="4075113"/>
              <a:ext cx="11113" cy="22225"/>
            </a:xfrm>
            <a:custGeom>
              <a:avLst/>
              <a:gdLst>
                <a:gd name="T0" fmla="*/ 0 w 14"/>
                <a:gd name="T1" fmla="*/ 0 h 29"/>
                <a:gd name="T2" fmla="*/ 6 w 14"/>
                <a:gd name="T3" fmla="*/ 13 h 29"/>
                <a:gd name="T4" fmla="*/ 14 w 14"/>
                <a:gd name="T5" fmla="*/ 29 h 29"/>
              </a:gdLst>
              <a:ahLst/>
              <a:cxnLst>
                <a:cxn ang="0">
                  <a:pos x="T0" y="T1"/>
                </a:cxn>
                <a:cxn ang="0">
                  <a:pos x="T2" y="T3"/>
                </a:cxn>
                <a:cxn ang="0">
                  <a:pos x="T4" y="T5"/>
                </a:cxn>
              </a:cxnLst>
              <a:rect l="0" t="0" r="r" b="b"/>
              <a:pathLst>
                <a:path w="14" h="29">
                  <a:moveTo>
                    <a:pt x="0" y="0"/>
                  </a:moveTo>
                  <a:lnTo>
                    <a:pt x="6" y="13"/>
                  </a:lnTo>
                  <a:lnTo>
                    <a:pt x="14" y="29"/>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7" name="Freeform 41">
              <a:extLst>
                <a:ext uri="{FF2B5EF4-FFF2-40B4-BE49-F238E27FC236}">
                  <a16:creationId xmlns:a16="http://schemas.microsoft.com/office/drawing/2014/main" id="{AF80B7A0-FCB2-4B86-A098-F13B6EF6F9FE}"/>
                </a:ext>
              </a:extLst>
            </p:cNvPr>
            <p:cNvSpPr>
              <a:spLocks/>
            </p:cNvSpPr>
            <p:nvPr/>
          </p:nvSpPr>
          <p:spPr bwMode="auto">
            <a:xfrm>
              <a:off x="5358209" y="4119563"/>
              <a:ext cx="14288" cy="22225"/>
            </a:xfrm>
            <a:custGeom>
              <a:avLst/>
              <a:gdLst>
                <a:gd name="T0" fmla="*/ 0 w 18"/>
                <a:gd name="T1" fmla="*/ 0 h 27"/>
                <a:gd name="T2" fmla="*/ 2 w 18"/>
                <a:gd name="T3" fmla="*/ 3 h 27"/>
                <a:gd name="T4" fmla="*/ 18 w 18"/>
                <a:gd name="T5" fmla="*/ 27 h 27"/>
              </a:gdLst>
              <a:ahLst/>
              <a:cxnLst>
                <a:cxn ang="0">
                  <a:pos x="T0" y="T1"/>
                </a:cxn>
                <a:cxn ang="0">
                  <a:pos x="T2" y="T3"/>
                </a:cxn>
                <a:cxn ang="0">
                  <a:pos x="T4" y="T5"/>
                </a:cxn>
              </a:cxnLst>
              <a:rect l="0" t="0" r="r" b="b"/>
              <a:pathLst>
                <a:path w="18" h="27">
                  <a:moveTo>
                    <a:pt x="0" y="0"/>
                  </a:moveTo>
                  <a:lnTo>
                    <a:pt x="2" y="3"/>
                  </a:lnTo>
                  <a:lnTo>
                    <a:pt x="18" y="27"/>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9" name="Line 42">
              <a:extLst>
                <a:ext uri="{FF2B5EF4-FFF2-40B4-BE49-F238E27FC236}">
                  <a16:creationId xmlns:a16="http://schemas.microsoft.com/office/drawing/2014/main" id="{7E9798A9-F1A0-40ED-B9D1-720E9F0E5CFD}"/>
                </a:ext>
              </a:extLst>
            </p:cNvPr>
            <p:cNvSpPr>
              <a:spLocks noChangeShapeType="1"/>
            </p:cNvSpPr>
            <p:nvPr/>
          </p:nvSpPr>
          <p:spPr bwMode="auto">
            <a:xfrm>
              <a:off x="5386784" y="4162425"/>
              <a:ext cx="15875" cy="2063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1" name="Line 43">
              <a:extLst>
                <a:ext uri="{FF2B5EF4-FFF2-40B4-BE49-F238E27FC236}">
                  <a16:creationId xmlns:a16="http://schemas.microsoft.com/office/drawing/2014/main" id="{5DD22578-EC60-4E45-B526-319D90EEC548}"/>
                </a:ext>
              </a:extLst>
            </p:cNvPr>
            <p:cNvSpPr>
              <a:spLocks noChangeShapeType="1"/>
            </p:cNvSpPr>
            <p:nvPr/>
          </p:nvSpPr>
          <p:spPr bwMode="auto">
            <a:xfrm>
              <a:off x="5416946" y="4203700"/>
              <a:ext cx="15875" cy="2063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3" name="Freeform 44">
              <a:extLst>
                <a:ext uri="{FF2B5EF4-FFF2-40B4-BE49-F238E27FC236}">
                  <a16:creationId xmlns:a16="http://schemas.microsoft.com/office/drawing/2014/main" id="{F1D2702E-B473-4D83-9BCF-84A39ED9EE10}"/>
                </a:ext>
              </a:extLst>
            </p:cNvPr>
            <p:cNvSpPr>
              <a:spLocks/>
            </p:cNvSpPr>
            <p:nvPr/>
          </p:nvSpPr>
          <p:spPr bwMode="auto">
            <a:xfrm>
              <a:off x="5448696" y="4243388"/>
              <a:ext cx="19050" cy="19050"/>
            </a:xfrm>
            <a:custGeom>
              <a:avLst/>
              <a:gdLst>
                <a:gd name="T0" fmla="*/ 0 w 22"/>
                <a:gd name="T1" fmla="*/ 0 h 25"/>
                <a:gd name="T2" fmla="*/ 14 w 22"/>
                <a:gd name="T3" fmla="*/ 17 h 25"/>
                <a:gd name="T4" fmla="*/ 22 w 22"/>
                <a:gd name="T5" fmla="*/ 25 h 25"/>
              </a:gdLst>
              <a:ahLst/>
              <a:cxnLst>
                <a:cxn ang="0">
                  <a:pos x="T0" y="T1"/>
                </a:cxn>
                <a:cxn ang="0">
                  <a:pos x="T2" y="T3"/>
                </a:cxn>
                <a:cxn ang="0">
                  <a:pos x="T4" y="T5"/>
                </a:cxn>
              </a:cxnLst>
              <a:rect l="0" t="0" r="r" b="b"/>
              <a:pathLst>
                <a:path w="22" h="25">
                  <a:moveTo>
                    <a:pt x="0" y="0"/>
                  </a:moveTo>
                  <a:lnTo>
                    <a:pt x="14" y="17"/>
                  </a:lnTo>
                  <a:lnTo>
                    <a:pt x="22" y="25"/>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4" name="Freeform 45">
              <a:extLst>
                <a:ext uri="{FF2B5EF4-FFF2-40B4-BE49-F238E27FC236}">
                  <a16:creationId xmlns:a16="http://schemas.microsoft.com/office/drawing/2014/main" id="{28048E97-DE36-431C-873D-4D899B67E099}"/>
                </a:ext>
              </a:extLst>
            </p:cNvPr>
            <p:cNvSpPr>
              <a:spLocks/>
            </p:cNvSpPr>
            <p:nvPr/>
          </p:nvSpPr>
          <p:spPr bwMode="auto">
            <a:xfrm>
              <a:off x="5483621" y="4281488"/>
              <a:ext cx="19050" cy="17463"/>
            </a:xfrm>
            <a:custGeom>
              <a:avLst/>
              <a:gdLst>
                <a:gd name="T0" fmla="*/ 0 w 25"/>
                <a:gd name="T1" fmla="*/ 0 h 23"/>
                <a:gd name="T2" fmla="*/ 7 w 25"/>
                <a:gd name="T3" fmla="*/ 7 h 23"/>
                <a:gd name="T4" fmla="*/ 25 w 25"/>
                <a:gd name="T5" fmla="*/ 23 h 23"/>
              </a:gdLst>
              <a:ahLst/>
              <a:cxnLst>
                <a:cxn ang="0">
                  <a:pos x="T0" y="T1"/>
                </a:cxn>
                <a:cxn ang="0">
                  <a:pos x="T2" y="T3"/>
                </a:cxn>
                <a:cxn ang="0">
                  <a:pos x="T4" y="T5"/>
                </a:cxn>
              </a:cxnLst>
              <a:rect l="0" t="0" r="r" b="b"/>
              <a:pathLst>
                <a:path w="25" h="23">
                  <a:moveTo>
                    <a:pt x="0" y="0"/>
                  </a:moveTo>
                  <a:lnTo>
                    <a:pt x="7" y="7"/>
                  </a:lnTo>
                  <a:lnTo>
                    <a:pt x="25" y="23"/>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5" name="Line 46">
              <a:extLst>
                <a:ext uri="{FF2B5EF4-FFF2-40B4-BE49-F238E27FC236}">
                  <a16:creationId xmlns:a16="http://schemas.microsoft.com/office/drawing/2014/main" id="{E4537A7D-A90C-4EEE-9026-7052D70B9169}"/>
                </a:ext>
              </a:extLst>
            </p:cNvPr>
            <p:cNvSpPr>
              <a:spLocks noChangeShapeType="1"/>
            </p:cNvSpPr>
            <p:nvPr/>
          </p:nvSpPr>
          <p:spPr bwMode="auto">
            <a:xfrm>
              <a:off x="5521721" y="4316413"/>
              <a:ext cx="19050" cy="1746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6" name="Line 47">
              <a:extLst>
                <a:ext uri="{FF2B5EF4-FFF2-40B4-BE49-F238E27FC236}">
                  <a16:creationId xmlns:a16="http://schemas.microsoft.com/office/drawing/2014/main" id="{569DA637-23FC-4150-BC0C-ADA2B0508737}"/>
                </a:ext>
              </a:extLst>
            </p:cNvPr>
            <p:cNvSpPr>
              <a:spLocks noChangeShapeType="1"/>
            </p:cNvSpPr>
            <p:nvPr/>
          </p:nvSpPr>
          <p:spPr bwMode="auto">
            <a:xfrm>
              <a:off x="5561409" y="4349750"/>
              <a:ext cx="19050" cy="1587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7" name="Freeform 48">
              <a:extLst>
                <a:ext uri="{FF2B5EF4-FFF2-40B4-BE49-F238E27FC236}">
                  <a16:creationId xmlns:a16="http://schemas.microsoft.com/office/drawing/2014/main" id="{F88E6DA6-7DCE-43EA-B60B-01EF78EEE6F4}"/>
                </a:ext>
              </a:extLst>
            </p:cNvPr>
            <p:cNvSpPr>
              <a:spLocks/>
            </p:cNvSpPr>
            <p:nvPr/>
          </p:nvSpPr>
          <p:spPr bwMode="auto">
            <a:xfrm>
              <a:off x="5601096" y="4381500"/>
              <a:ext cx="20638" cy="12700"/>
            </a:xfrm>
            <a:custGeom>
              <a:avLst/>
              <a:gdLst>
                <a:gd name="T0" fmla="*/ 0 w 26"/>
                <a:gd name="T1" fmla="*/ 0 h 18"/>
                <a:gd name="T2" fmla="*/ 21 w 26"/>
                <a:gd name="T3" fmla="*/ 15 h 18"/>
                <a:gd name="T4" fmla="*/ 26 w 26"/>
                <a:gd name="T5" fmla="*/ 18 h 18"/>
              </a:gdLst>
              <a:ahLst/>
              <a:cxnLst>
                <a:cxn ang="0">
                  <a:pos x="T0" y="T1"/>
                </a:cxn>
                <a:cxn ang="0">
                  <a:pos x="T2" y="T3"/>
                </a:cxn>
                <a:cxn ang="0">
                  <a:pos x="T4" y="T5"/>
                </a:cxn>
              </a:cxnLst>
              <a:rect l="0" t="0" r="r" b="b"/>
              <a:pathLst>
                <a:path w="26" h="18">
                  <a:moveTo>
                    <a:pt x="0" y="0"/>
                  </a:moveTo>
                  <a:lnTo>
                    <a:pt x="21" y="15"/>
                  </a:lnTo>
                  <a:lnTo>
                    <a:pt x="26" y="18"/>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8" name="Freeform 49">
              <a:extLst>
                <a:ext uri="{FF2B5EF4-FFF2-40B4-BE49-F238E27FC236}">
                  <a16:creationId xmlns:a16="http://schemas.microsoft.com/office/drawing/2014/main" id="{35C2D4CA-C7BC-4CCE-B52D-BD60A20E3025}"/>
                </a:ext>
              </a:extLst>
            </p:cNvPr>
            <p:cNvSpPr>
              <a:spLocks/>
            </p:cNvSpPr>
            <p:nvPr/>
          </p:nvSpPr>
          <p:spPr bwMode="auto">
            <a:xfrm>
              <a:off x="5643959" y="4408488"/>
              <a:ext cx="22225" cy="12700"/>
            </a:xfrm>
            <a:custGeom>
              <a:avLst/>
              <a:gdLst>
                <a:gd name="T0" fmla="*/ 0 w 28"/>
                <a:gd name="T1" fmla="*/ 0 h 16"/>
                <a:gd name="T2" fmla="*/ 13 w 28"/>
                <a:gd name="T3" fmla="*/ 8 h 16"/>
                <a:gd name="T4" fmla="*/ 28 w 28"/>
                <a:gd name="T5" fmla="*/ 16 h 16"/>
              </a:gdLst>
              <a:ahLst/>
              <a:cxnLst>
                <a:cxn ang="0">
                  <a:pos x="T0" y="T1"/>
                </a:cxn>
                <a:cxn ang="0">
                  <a:pos x="T2" y="T3"/>
                </a:cxn>
                <a:cxn ang="0">
                  <a:pos x="T4" y="T5"/>
                </a:cxn>
              </a:cxnLst>
              <a:rect l="0" t="0" r="r" b="b"/>
              <a:pathLst>
                <a:path w="28" h="16">
                  <a:moveTo>
                    <a:pt x="0" y="0"/>
                  </a:moveTo>
                  <a:lnTo>
                    <a:pt x="13" y="8"/>
                  </a:lnTo>
                  <a:lnTo>
                    <a:pt x="28" y="16"/>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9" name="Freeform 50">
              <a:extLst>
                <a:ext uri="{FF2B5EF4-FFF2-40B4-BE49-F238E27FC236}">
                  <a16:creationId xmlns:a16="http://schemas.microsoft.com/office/drawing/2014/main" id="{0A48227C-B6A4-45F0-A1D2-70C58E627DC1}"/>
                </a:ext>
              </a:extLst>
            </p:cNvPr>
            <p:cNvSpPr>
              <a:spLocks/>
            </p:cNvSpPr>
            <p:nvPr/>
          </p:nvSpPr>
          <p:spPr bwMode="auto">
            <a:xfrm>
              <a:off x="5688409" y="4433888"/>
              <a:ext cx="22225" cy="14288"/>
            </a:xfrm>
            <a:custGeom>
              <a:avLst/>
              <a:gdLst>
                <a:gd name="T0" fmla="*/ 0 w 29"/>
                <a:gd name="T1" fmla="*/ 0 h 16"/>
                <a:gd name="T2" fmla="*/ 3 w 29"/>
                <a:gd name="T3" fmla="*/ 3 h 16"/>
                <a:gd name="T4" fmla="*/ 29 w 29"/>
                <a:gd name="T5" fmla="*/ 16 h 16"/>
              </a:gdLst>
              <a:ahLst/>
              <a:cxnLst>
                <a:cxn ang="0">
                  <a:pos x="T0" y="T1"/>
                </a:cxn>
                <a:cxn ang="0">
                  <a:pos x="T2" y="T3"/>
                </a:cxn>
                <a:cxn ang="0">
                  <a:pos x="T4" y="T5"/>
                </a:cxn>
              </a:cxnLst>
              <a:rect l="0" t="0" r="r" b="b"/>
              <a:pathLst>
                <a:path w="29" h="16">
                  <a:moveTo>
                    <a:pt x="0" y="0"/>
                  </a:moveTo>
                  <a:lnTo>
                    <a:pt x="3" y="3"/>
                  </a:lnTo>
                  <a:lnTo>
                    <a:pt x="29" y="16"/>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0" name="Line 51">
              <a:extLst>
                <a:ext uri="{FF2B5EF4-FFF2-40B4-BE49-F238E27FC236}">
                  <a16:creationId xmlns:a16="http://schemas.microsoft.com/office/drawing/2014/main" id="{5E5AD45C-B264-415F-A704-F6A6DFD2DC53}"/>
                </a:ext>
              </a:extLst>
            </p:cNvPr>
            <p:cNvSpPr>
              <a:spLocks noChangeShapeType="1"/>
            </p:cNvSpPr>
            <p:nvPr/>
          </p:nvSpPr>
          <p:spPr bwMode="auto">
            <a:xfrm>
              <a:off x="5734446" y="4459288"/>
              <a:ext cx="22225" cy="952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1" name="Line 52">
              <a:extLst>
                <a:ext uri="{FF2B5EF4-FFF2-40B4-BE49-F238E27FC236}">
                  <a16:creationId xmlns:a16="http://schemas.microsoft.com/office/drawing/2014/main" id="{5D1B536B-A36B-4CDF-8338-01F945AA9B4A}"/>
                </a:ext>
              </a:extLst>
            </p:cNvPr>
            <p:cNvSpPr>
              <a:spLocks noChangeShapeType="1"/>
            </p:cNvSpPr>
            <p:nvPr/>
          </p:nvSpPr>
          <p:spPr bwMode="auto">
            <a:xfrm>
              <a:off x="5782071" y="4478338"/>
              <a:ext cx="22225" cy="952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2" name="Freeform 53">
              <a:extLst>
                <a:ext uri="{FF2B5EF4-FFF2-40B4-BE49-F238E27FC236}">
                  <a16:creationId xmlns:a16="http://schemas.microsoft.com/office/drawing/2014/main" id="{3C6528AE-B262-4D3D-ABCD-A52978E002C9}"/>
                </a:ext>
              </a:extLst>
            </p:cNvPr>
            <p:cNvSpPr>
              <a:spLocks/>
            </p:cNvSpPr>
            <p:nvPr/>
          </p:nvSpPr>
          <p:spPr bwMode="auto">
            <a:xfrm>
              <a:off x="5828109" y="4495800"/>
              <a:ext cx="25400" cy="7938"/>
            </a:xfrm>
            <a:custGeom>
              <a:avLst/>
              <a:gdLst>
                <a:gd name="T0" fmla="*/ 0 w 30"/>
                <a:gd name="T1" fmla="*/ 0 h 10"/>
                <a:gd name="T2" fmla="*/ 22 w 30"/>
                <a:gd name="T3" fmla="*/ 8 h 10"/>
                <a:gd name="T4" fmla="*/ 30 w 30"/>
                <a:gd name="T5" fmla="*/ 10 h 10"/>
              </a:gdLst>
              <a:ahLst/>
              <a:cxnLst>
                <a:cxn ang="0">
                  <a:pos x="T0" y="T1"/>
                </a:cxn>
                <a:cxn ang="0">
                  <a:pos x="T2" y="T3"/>
                </a:cxn>
                <a:cxn ang="0">
                  <a:pos x="T4" y="T5"/>
                </a:cxn>
              </a:cxnLst>
              <a:rect l="0" t="0" r="r" b="b"/>
              <a:pathLst>
                <a:path w="30" h="10">
                  <a:moveTo>
                    <a:pt x="0" y="0"/>
                  </a:moveTo>
                  <a:lnTo>
                    <a:pt x="22" y="8"/>
                  </a:lnTo>
                  <a:lnTo>
                    <a:pt x="30" y="1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3" name="Freeform 54">
              <a:extLst>
                <a:ext uri="{FF2B5EF4-FFF2-40B4-BE49-F238E27FC236}">
                  <a16:creationId xmlns:a16="http://schemas.microsoft.com/office/drawing/2014/main" id="{9F0C341E-E47D-4013-A7EC-F8B7D7D941FF}"/>
                </a:ext>
              </a:extLst>
            </p:cNvPr>
            <p:cNvSpPr>
              <a:spLocks/>
            </p:cNvSpPr>
            <p:nvPr/>
          </p:nvSpPr>
          <p:spPr bwMode="auto">
            <a:xfrm>
              <a:off x="5877321" y="4511675"/>
              <a:ext cx="25400" cy="6350"/>
            </a:xfrm>
            <a:custGeom>
              <a:avLst/>
              <a:gdLst>
                <a:gd name="T0" fmla="*/ 0 w 32"/>
                <a:gd name="T1" fmla="*/ 0 h 8"/>
                <a:gd name="T2" fmla="*/ 15 w 32"/>
                <a:gd name="T3" fmla="*/ 3 h 8"/>
                <a:gd name="T4" fmla="*/ 32 w 32"/>
                <a:gd name="T5" fmla="*/ 8 h 8"/>
              </a:gdLst>
              <a:ahLst/>
              <a:cxnLst>
                <a:cxn ang="0">
                  <a:pos x="T0" y="T1"/>
                </a:cxn>
                <a:cxn ang="0">
                  <a:pos x="T2" y="T3"/>
                </a:cxn>
                <a:cxn ang="0">
                  <a:pos x="T4" y="T5"/>
                </a:cxn>
              </a:cxnLst>
              <a:rect l="0" t="0" r="r" b="b"/>
              <a:pathLst>
                <a:path w="32" h="8">
                  <a:moveTo>
                    <a:pt x="0" y="0"/>
                  </a:moveTo>
                  <a:lnTo>
                    <a:pt x="15" y="3"/>
                  </a:lnTo>
                  <a:lnTo>
                    <a:pt x="32" y="8"/>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4" name="Freeform 55">
              <a:extLst>
                <a:ext uri="{FF2B5EF4-FFF2-40B4-BE49-F238E27FC236}">
                  <a16:creationId xmlns:a16="http://schemas.microsoft.com/office/drawing/2014/main" id="{C822DCEC-4C82-4CC5-AADF-7D132A9C0B05}"/>
                </a:ext>
              </a:extLst>
            </p:cNvPr>
            <p:cNvSpPr>
              <a:spLocks/>
            </p:cNvSpPr>
            <p:nvPr/>
          </p:nvSpPr>
          <p:spPr bwMode="auto">
            <a:xfrm>
              <a:off x="5928121" y="4522788"/>
              <a:ext cx="25400" cy="4763"/>
            </a:xfrm>
            <a:custGeom>
              <a:avLst/>
              <a:gdLst>
                <a:gd name="T0" fmla="*/ 0 w 32"/>
                <a:gd name="T1" fmla="*/ 0 h 7"/>
                <a:gd name="T2" fmla="*/ 5 w 32"/>
                <a:gd name="T3" fmla="*/ 2 h 7"/>
                <a:gd name="T4" fmla="*/ 32 w 32"/>
                <a:gd name="T5" fmla="*/ 7 h 7"/>
              </a:gdLst>
              <a:ahLst/>
              <a:cxnLst>
                <a:cxn ang="0">
                  <a:pos x="T0" y="T1"/>
                </a:cxn>
                <a:cxn ang="0">
                  <a:pos x="T2" y="T3"/>
                </a:cxn>
                <a:cxn ang="0">
                  <a:pos x="T4" y="T5"/>
                </a:cxn>
              </a:cxnLst>
              <a:rect l="0" t="0" r="r" b="b"/>
              <a:pathLst>
                <a:path w="32" h="7">
                  <a:moveTo>
                    <a:pt x="0" y="0"/>
                  </a:moveTo>
                  <a:lnTo>
                    <a:pt x="5" y="2"/>
                  </a:lnTo>
                  <a:lnTo>
                    <a:pt x="32" y="7"/>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5" name="Line 56">
              <a:extLst>
                <a:ext uri="{FF2B5EF4-FFF2-40B4-BE49-F238E27FC236}">
                  <a16:creationId xmlns:a16="http://schemas.microsoft.com/office/drawing/2014/main" id="{C9E924EA-C320-4513-921B-84E64B99EC2E}"/>
                </a:ext>
              </a:extLst>
            </p:cNvPr>
            <p:cNvSpPr>
              <a:spLocks noChangeShapeType="1"/>
            </p:cNvSpPr>
            <p:nvPr/>
          </p:nvSpPr>
          <p:spPr bwMode="auto">
            <a:xfrm>
              <a:off x="5978921" y="4532313"/>
              <a:ext cx="23813" cy="317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6" name="Line 57">
              <a:extLst>
                <a:ext uri="{FF2B5EF4-FFF2-40B4-BE49-F238E27FC236}">
                  <a16:creationId xmlns:a16="http://schemas.microsoft.com/office/drawing/2014/main" id="{2E7DBA5F-8CE5-449B-BFEF-89A9B309E8D2}"/>
                </a:ext>
              </a:extLst>
            </p:cNvPr>
            <p:cNvSpPr>
              <a:spLocks noChangeShapeType="1"/>
            </p:cNvSpPr>
            <p:nvPr/>
          </p:nvSpPr>
          <p:spPr bwMode="auto">
            <a:xfrm>
              <a:off x="6028134" y="4538663"/>
              <a:ext cx="25400" cy="158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7" name="Line 58">
              <a:extLst>
                <a:ext uri="{FF2B5EF4-FFF2-40B4-BE49-F238E27FC236}">
                  <a16:creationId xmlns:a16="http://schemas.microsoft.com/office/drawing/2014/main" id="{120BA786-0B58-449B-91B4-B234E9337688}"/>
                </a:ext>
              </a:extLst>
            </p:cNvPr>
            <p:cNvSpPr>
              <a:spLocks noChangeShapeType="1"/>
            </p:cNvSpPr>
            <p:nvPr/>
          </p:nvSpPr>
          <p:spPr bwMode="auto">
            <a:xfrm>
              <a:off x="6080521" y="4540250"/>
              <a:ext cx="25400" cy="158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8" name="Freeform 59">
              <a:extLst>
                <a:ext uri="{FF2B5EF4-FFF2-40B4-BE49-F238E27FC236}">
                  <a16:creationId xmlns:a16="http://schemas.microsoft.com/office/drawing/2014/main" id="{D2692AF0-7D86-4E08-AD2D-87626F4E6BA8}"/>
                </a:ext>
              </a:extLst>
            </p:cNvPr>
            <p:cNvSpPr>
              <a:spLocks/>
            </p:cNvSpPr>
            <p:nvPr/>
          </p:nvSpPr>
          <p:spPr bwMode="auto">
            <a:xfrm>
              <a:off x="6131321" y="4540250"/>
              <a:ext cx="25400" cy="0"/>
            </a:xfrm>
            <a:custGeom>
              <a:avLst/>
              <a:gdLst>
                <a:gd name="T0" fmla="*/ 0 w 32"/>
                <a:gd name="T1" fmla="*/ 26 w 32"/>
                <a:gd name="T2" fmla="*/ 32 w 32"/>
              </a:gdLst>
              <a:ahLst/>
              <a:cxnLst>
                <a:cxn ang="0">
                  <a:pos x="T0" y="0"/>
                </a:cxn>
                <a:cxn ang="0">
                  <a:pos x="T1" y="0"/>
                </a:cxn>
                <a:cxn ang="0">
                  <a:pos x="T2" y="0"/>
                </a:cxn>
              </a:cxnLst>
              <a:rect l="0" t="0" r="r" b="b"/>
              <a:pathLst>
                <a:path w="32">
                  <a:moveTo>
                    <a:pt x="0" y="0"/>
                  </a:moveTo>
                  <a:lnTo>
                    <a:pt x="26" y="0"/>
                  </a:lnTo>
                  <a:lnTo>
                    <a:pt x="32"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9" name="Freeform 60">
              <a:extLst>
                <a:ext uri="{FF2B5EF4-FFF2-40B4-BE49-F238E27FC236}">
                  <a16:creationId xmlns:a16="http://schemas.microsoft.com/office/drawing/2014/main" id="{D38EEC7A-C1EF-41D6-B93B-FD83DA2BF74F}"/>
                </a:ext>
              </a:extLst>
            </p:cNvPr>
            <p:cNvSpPr>
              <a:spLocks/>
            </p:cNvSpPr>
            <p:nvPr/>
          </p:nvSpPr>
          <p:spPr bwMode="auto">
            <a:xfrm>
              <a:off x="6182121" y="4535488"/>
              <a:ext cx="25400" cy="3175"/>
            </a:xfrm>
            <a:custGeom>
              <a:avLst/>
              <a:gdLst>
                <a:gd name="T0" fmla="*/ 0 w 33"/>
                <a:gd name="T1" fmla="*/ 4 h 4"/>
                <a:gd name="T2" fmla="*/ 18 w 33"/>
                <a:gd name="T3" fmla="*/ 2 h 4"/>
                <a:gd name="T4" fmla="*/ 33 w 33"/>
                <a:gd name="T5" fmla="*/ 0 h 4"/>
              </a:gdLst>
              <a:ahLst/>
              <a:cxnLst>
                <a:cxn ang="0">
                  <a:pos x="T0" y="T1"/>
                </a:cxn>
                <a:cxn ang="0">
                  <a:pos x="T2" y="T3"/>
                </a:cxn>
                <a:cxn ang="0">
                  <a:pos x="T4" y="T5"/>
                </a:cxn>
              </a:cxnLst>
              <a:rect l="0" t="0" r="r" b="b"/>
              <a:pathLst>
                <a:path w="33" h="4">
                  <a:moveTo>
                    <a:pt x="0" y="4"/>
                  </a:moveTo>
                  <a:lnTo>
                    <a:pt x="18" y="2"/>
                  </a:lnTo>
                  <a:lnTo>
                    <a:pt x="33"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0" name="Freeform 61">
              <a:extLst>
                <a:ext uri="{FF2B5EF4-FFF2-40B4-BE49-F238E27FC236}">
                  <a16:creationId xmlns:a16="http://schemas.microsoft.com/office/drawing/2014/main" id="{53CDEB90-3171-4F11-A471-55FB8A42093E}"/>
                </a:ext>
              </a:extLst>
            </p:cNvPr>
            <p:cNvSpPr>
              <a:spLocks/>
            </p:cNvSpPr>
            <p:nvPr/>
          </p:nvSpPr>
          <p:spPr bwMode="auto">
            <a:xfrm>
              <a:off x="6234509" y="4527550"/>
              <a:ext cx="25400" cy="6350"/>
            </a:xfrm>
            <a:custGeom>
              <a:avLst/>
              <a:gdLst>
                <a:gd name="T0" fmla="*/ 0 w 32"/>
                <a:gd name="T1" fmla="*/ 6 h 6"/>
                <a:gd name="T2" fmla="*/ 8 w 32"/>
                <a:gd name="T3" fmla="*/ 5 h 6"/>
                <a:gd name="T4" fmla="*/ 32 w 32"/>
                <a:gd name="T5" fmla="*/ 0 h 6"/>
              </a:gdLst>
              <a:ahLst/>
              <a:cxnLst>
                <a:cxn ang="0">
                  <a:pos x="T0" y="T1"/>
                </a:cxn>
                <a:cxn ang="0">
                  <a:pos x="T2" y="T3"/>
                </a:cxn>
                <a:cxn ang="0">
                  <a:pos x="T4" y="T5"/>
                </a:cxn>
              </a:cxnLst>
              <a:rect l="0" t="0" r="r" b="b"/>
              <a:pathLst>
                <a:path w="32" h="6">
                  <a:moveTo>
                    <a:pt x="0" y="6"/>
                  </a:moveTo>
                  <a:lnTo>
                    <a:pt x="8" y="5"/>
                  </a:lnTo>
                  <a:lnTo>
                    <a:pt x="32"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1" name="Line 62">
              <a:extLst>
                <a:ext uri="{FF2B5EF4-FFF2-40B4-BE49-F238E27FC236}">
                  <a16:creationId xmlns:a16="http://schemas.microsoft.com/office/drawing/2014/main" id="{5A085D44-01E9-46C9-845C-CC6D457854EF}"/>
                </a:ext>
              </a:extLst>
            </p:cNvPr>
            <p:cNvSpPr>
              <a:spLocks noChangeShapeType="1"/>
            </p:cNvSpPr>
            <p:nvPr/>
          </p:nvSpPr>
          <p:spPr bwMode="auto">
            <a:xfrm flipV="1">
              <a:off x="6283721" y="4518025"/>
              <a:ext cx="25400" cy="635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2" name="Line 63">
              <a:extLst>
                <a:ext uri="{FF2B5EF4-FFF2-40B4-BE49-F238E27FC236}">
                  <a16:creationId xmlns:a16="http://schemas.microsoft.com/office/drawing/2014/main" id="{8597DE3B-ECF6-436B-A4E3-F6B817970250}"/>
                </a:ext>
              </a:extLst>
            </p:cNvPr>
            <p:cNvSpPr>
              <a:spLocks noChangeShapeType="1"/>
            </p:cNvSpPr>
            <p:nvPr/>
          </p:nvSpPr>
          <p:spPr bwMode="auto">
            <a:xfrm flipV="1">
              <a:off x="6334521" y="4505325"/>
              <a:ext cx="23813" cy="635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3" name="Freeform 64">
              <a:extLst>
                <a:ext uri="{FF2B5EF4-FFF2-40B4-BE49-F238E27FC236}">
                  <a16:creationId xmlns:a16="http://schemas.microsoft.com/office/drawing/2014/main" id="{40BAC1D7-B823-4CA6-AAE0-3CC15DF94A0F}"/>
                </a:ext>
              </a:extLst>
            </p:cNvPr>
            <p:cNvSpPr>
              <a:spLocks/>
            </p:cNvSpPr>
            <p:nvPr/>
          </p:nvSpPr>
          <p:spPr bwMode="auto">
            <a:xfrm>
              <a:off x="6382146" y="4487863"/>
              <a:ext cx="25400" cy="9525"/>
            </a:xfrm>
            <a:custGeom>
              <a:avLst/>
              <a:gdLst>
                <a:gd name="T0" fmla="*/ 0 w 31"/>
                <a:gd name="T1" fmla="*/ 11 h 11"/>
                <a:gd name="T2" fmla="*/ 31 w 31"/>
                <a:gd name="T3" fmla="*/ 0 h 11"/>
                <a:gd name="T4" fmla="*/ 31 w 31"/>
                <a:gd name="T5" fmla="*/ 0 h 11"/>
              </a:gdLst>
              <a:ahLst/>
              <a:cxnLst>
                <a:cxn ang="0">
                  <a:pos x="T0" y="T1"/>
                </a:cxn>
                <a:cxn ang="0">
                  <a:pos x="T2" y="T3"/>
                </a:cxn>
                <a:cxn ang="0">
                  <a:pos x="T4" y="T5"/>
                </a:cxn>
              </a:cxnLst>
              <a:rect l="0" t="0" r="r" b="b"/>
              <a:pathLst>
                <a:path w="31" h="11">
                  <a:moveTo>
                    <a:pt x="0" y="11"/>
                  </a:moveTo>
                  <a:lnTo>
                    <a:pt x="31" y="0"/>
                  </a:lnTo>
                  <a:lnTo>
                    <a:pt x="31"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4" name="Freeform 65">
              <a:extLst>
                <a:ext uri="{FF2B5EF4-FFF2-40B4-BE49-F238E27FC236}">
                  <a16:creationId xmlns:a16="http://schemas.microsoft.com/office/drawing/2014/main" id="{723D27E3-D2F9-447C-8FAC-16069EB2CF01}"/>
                </a:ext>
              </a:extLst>
            </p:cNvPr>
            <p:cNvSpPr>
              <a:spLocks/>
            </p:cNvSpPr>
            <p:nvPr/>
          </p:nvSpPr>
          <p:spPr bwMode="auto">
            <a:xfrm>
              <a:off x="6431359" y="4468813"/>
              <a:ext cx="23813" cy="11113"/>
            </a:xfrm>
            <a:custGeom>
              <a:avLst/>
              <a:gdLst>
                <a:gd name="T0" fmla="*/ 0 w 30"/>
                <a:gd name="T1" fmla="*/ 13 h 13"/>
                <a:gd name="T2" fmla="*/ 19 w 30"/>
                <a:gd name="T3" fmla="*/ 5 h 13"/>
                <a:gd name="T4" fmla="*/ 30 w 30"/>
                <a:gd name="T5" fmla="*/ 0 h 13"/>
              </a:gdLst>
              <a:ahLst/>
              <a:cxnLst>
                <a:cxn ang="0">
                  <a:pos x="T0" y="T1"/>
                </a:cxn>
                <a:cxn ang="0">
                  <a:pos x="T2" y="T3"/>
                </a:cxn>
                <a:cxn ang="0">
                  <a:pos x="T4" y="T5"/>
                </a:cxn>
              </a:cxnLst>
              <a:rect l="0" t="0" r="r" b="b"/>
              <a:pathLst>
                <a:path w="30" h="13">
                  <a:moveTo>
                    <a:pt x="0" y="13"/>
                  </a:moveTo>
                  <a:lnTo>
                    <a:pt x="19" y="5"/>
                  </a:lnTo>
                  <a:lnTo>
                    <a:pt x="3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5" name="Freeform 66">
              <a:extLst>
                <a:ext uri="{FF2B5EF4-FFF2-40B4-BE49-F238E27FC236}">
                  <a16:creationId xmlns:a16="http://schemas.microsoft.com/office/drawing/2014/main" id="{E1B71A8C-B0DA-47D6-8C6E-A67B6D9C21B9}"/>
                </a:ext>
              </a:extLst>
            </p:cNvPr>
            <p:cNvSpPr>
              <a:spLocks/>
            </p:cNvSpPr>
            <p:nvPr/>
          </p:nvSpPr>
          <p:spPr bwMode="auto">
            <a:xfrm>
              <a:off x="6478984" y="4448175"/>
              <a:ext cx="22225" cy="11113"/>
            </a:xfrm>
            <a:custGeom>
              <a:avLst/>
              <a:gdLst>
                <a:gd name="T0" fmla="*/ 0 w 30"/>
                <a:gd name="T1" fmla="*/ 15 h 15"/>
                <a:gd name="T2" fmla="*/ 10 w 30"/>
                <a:gd name="T3" fmla="*/ 11 h 15"/>
                <a:gd name="T4" fmla="*/ 30 w 30"/>
                <a:gd name="T5" fmla="*/ 0 h 15"/>
              </a:gdLst>
              <a:ahLst/>
              <a:cxnLst>
                <a:cxn ang="0">
                  <a:pos x="T0" y="T1"/>
                </a:cxn>
                <a:cxn ang="0">
                  <a:pos x="T2" y="T3"/>
                </a:cxn>
                <a:cxn ang="0">
                  <a:pos x="T4" y="T5"/>
                </a:cxn>
              </a:cxnLst>
              <a:rect l="0" t="0" r="r" b="b"/>
              <a:pathLst>
                <a:path w="30" h="15">
                  <a:moveTo>
                    <a:pt x="0" y="15"/>
                  </a:moveTo>
                  <a:lnTo>
                    <a:pt x="10" y="11"/>
                  </a:lnTo>
                  <a:lnTo>
                    <a:pt x="3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6" name="Line 67">
              <a:extLst>
                <a:ext uri="{FF2B5EF4-FFF2-40B4-BE49-F238E27FC236}">
                  <a16:creationId xmlns:a16="http://schemas.microsoft.com/office/drawing/2014/main" id="{E857293D-868C-479C-940B-DA4D59CC13D5}"/>
                </a:ext>
              </a:extLst>
            </p:cNvPr>
            <p:cNvSpPr>
              <a:spLocks noChangeShapeType="1"/>
            </p:cNvSpPr>
            <p:nvPr/>
          </p:nvSpPr>
          <p:spPr bwMode="auto">
            <a:xfrm flipV="1">
              <a:off x="6523434" y="4422775"/>
              <a:ext cx="23813" cy="127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7" name="Line 68">
              <a:extLst>
                <a:ext uri="{FF2B5EF4-FFF2-40B4-BE49-F238E27FC236}">
                  <a16:creationId xmlns:a16="http://schemas.microsoft.com/office/drawing/2014/main" id="{8604A30F-600D-40C7-A173-16FF15D6B4AC}"/>
                </a:ext>
              </a:extLst>
            </p:cNvPr>
            <p:cNvSpPr>
              <a:spLocks noChangeShapeType="1"/>
            </p:cNvSpPr>
            <p:nvPr/>
          </p:nvSpPr>
          <p:spPr bwMode="auto">
            <a:xfrm flipV="1">
              <a:off x="6567884" y="4395788"/>
              <a:ext cx="22225" cy="1428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8" name="Freeform 69">
              <a:extLst>
                <a:ext uri="{FF2B5EF4-FFF2-40B4-BE49-F238E27FC236}">
                  <a16:creationId xmlns:a16="http://schemas.microsoft.com/office/drawing/2014/main" id="{B54A8BE7-B9C4-4297-9044-DCE5006E9182}"/>
                </a:ext>
              </a:extLst>
            </p:cNvPr>
            <p:cNvSpPr>
              <a:spLocks/>
            </p:cNvSpPr>
            <p:nvPr/>
          </p:nvSpPr>
          <p:spPr bwMode="auto">
            <a:xfrm>
              <a:off x="6610746" y="4367213"/>
              <a:ext cx="20638" cy="14288"/>
            </a:xfrm>
            <a:custGeom>
              <a:avLst/>
              <a:gdLst>
                <a:gd name="T0" fmla="*/ 0 w 26"/>
                <a:gd name="T1" fmla="*/ 20 h 20"/>
                <a:gd name="T2" fmla="*/ 24 w 26"/>
                <a:gd name="T3" fmla="*/ 2 h 20"/>
                <a:gd name="T4" fmla="*/ 26 w 26"/>
                <a:gd name="T5" fmla="*/ 0 h 20"/>
              </a:gdLst>
              <a:ahLst/>
              <a:cxnLst>
                <a:cxn ang="0">
                  <a:pos x="T0" y="T1"/>
                </a:cxn>
                <a:cxn ang="0">
                  <a:pos x="T2" y="T3"/>
                </a:cxn>
                <a:cxn ang="0">
                  <a:pos x="T4" y="T5"/>
                </a:cxn>
              </a:cxnLst>
              <a:rect l="0" t="0" r="r" b="b"/>
              <a:pathLst>
                <a:path w="26" h="20">
                  <a:moveTo>
                    <a:pt x="0" y="20"/>
                  </a:moveTo>
                  <a:lnTo>
                    <a:pt x="24" y="2"/>
                  </a:lnTo>
                  <a:lnTo>
                    <a:pt x="26"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9" name="Freeform 70">
              <a:extLst>
                <a:ext uri="{FF2B5EF4-FFF2-40B4-BE49-F238E27FC236}">
                  <a16:creationId xmlns:a16="http://schemas.microsoft.com/office/drawing/2014/main" id="{C2906D8C-F97D-46E7-9DCD-737531600119}"/>
                </a:ext>
              </a:extLst>
            </p:cNvPr>
            <p:cNvSpPr>
              <a:spLocks/>
            </p:cNvSpPr>
            <p:nvPr/>
          </p:nvSpPr>
          <p:spPr bwMode="auto">
            <a:xfrm>
              <a:off x="6652021" y="4333875"/>
              <a:ext cx="20638" cy="17463"/>
            </a:xfrm>
            <a:custGeom>
              <a:avLst/>
              <a:gdLst>
                <a:gd name="T0" fmla="*/ 0 w 26"/>
                <a:gd name="T1" fmla="*/ 21 h 21"/>
                <a:gd name="T2" fmla="*/ 15 w 26"/>
                <a:gd name="T3" fmla="*/ 10 h 21"/>
                <a:gd name="T4" fmla="*/ 26 w 26"/>
                <a:gd name="T5" fmla="*/ 0 h 21"/>
              </a:gdLst>
              <a:ahLst/>
              <a:cxnLst>
                <a:cxn ang="0">
                  <a:pos x="T0" y="T1"/>
                </a:cxn>
                <a:cxn ang="0">
                  <a:pos x="T2" y="T3"/>
                </a:cxn>
                <a:cxn ang="0">
                  <a:pos x="T4" y="T5"/>
                </a:cxn>
              </a:cxnLst>
              <a:rect l="0" t="0" r="r" b="b"/>
              <a:pathLst>
                <a:path w="26" h="21">
                  <a:moveTo>
                    <a:pt x="0" y="21"/>
                  </a:moveTo>
                  <a:lnTo>
                    <a:pt x="15" y="10"/>
                  </a:lnTo>
                  <a:lnTo>
                    <a:pt x="26"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0" name="Freeform 71">
              <a:extLst>
                <a:ext uri="{FF2B5EF4-FFF2-40B4-BE49-F238E27FC236}">
                  <a16:creationId xmlns:a16="http://schemas.microsoft.com/office/drawing/2014/main" id="{8B0C8E70-9388-43A1-9E7A-B4E79B8368D4}"/>
                </a:ext>
              </a:extLst>
            </p:cNvPr>
            <p:cNvSpPr>
              <a:spLocks/>
            </p:cNvSpPr>
            <p:nvPr/>
          </p:nvSpPr>
          <p:spPr bwMode="auto">
            <a:xfrm>
              <a:off x="6691709" y="4300538"/>
              <a:ext cx="17463" cy="17463"/>
            </a:xfrm>
            <a:custGeom>
              <a:avLst/>
              <a:gdLst>
                <a:gd name="T0" fmla="*/ 0 w 22"/>
                <a:gd name="T1" fmla="*/ 23 h 23"/>
                <a:gd name="T2" fmla="*/ 3 w 22"/>
                <a:gd name="T3" fmla="*/ 20 h 23"/>
                <a:gd name="T4" fmla="*/ 22 w 22"/>
                <a:gd name="T5" fmla="*/ 0 h 23"/>
              </a:gdLst>
              <a:ahLst/>
              <a:cxnLst>
                <a:cxn ang="0">
                  <a:pos x="T0" y="T1"/>
                </a:cxn>
                <a:cxn ang="0">
                  <a:pos x="T2" y="T3"/>
                </a:cxn>
                <a:cxn ang="0">
                  <a:pos x="T4" y="T5"/>
                </a:cxn>
              </a:cxnLst>
              <a:rect l="0" t="0" r="r" b="b"/>
              <a:pathLst>
                <a:path w="22" h="23">
                  <a:moveTo>
                    <a:pt x="0" y="23"/>
                  </a:moveTo>
                  <a:lnTo>
                    <a:pt x="3" y="20"/>
                  </a:lnTo>
                  <a:lnTo>
                    <a:pt x="22"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1" name="Line 72">
              <a:extLst>
                <a:ext uri="{FF2B5EF4-FFF2-40B4-BE49-F238E27FC236}">
                  <a16:creationId xmlns:a16="http://schemas.microsoft.com/office/drawing/2014/main" id="{C74C10EC-1B7F-463B-9584-E8BCBCA8FC5E}"/>
                </a:ext>
              </a:extLst>
            </p:cNvPr>
            <p:cNvSpPr>
              <a:spLocks noChangeShapeType="1"/>
            </p:cNvSpPr>
            <p:nvPr/>
          </p:nvSpPr>
          <p:spPr bwMode="auto">
            <a:xfrm flipV="1">
              <a:off x="6728221" y="4264025"/>
              <a:ext cx="17463" cy="1746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2" name="Line 73">
              <a:extLst>
                <a:ext uri="{FF2B5EF4-FFF2-40B4-BE49-F238E27FC236}">
                  <a16:creationId xmlns:a16="http://schemas.microsoft.com/office/drawing/2014/main" id="{E61CE228-B0AC-40B6-94C3-8A8B14A9327C}"/>
                </a:ext>
              </a:extLst>
            </p:cNvPr>
            <p:cNvSpPr>
              <a:spLocks noChangeShapeType="1"/>
            </p:cNvSpPr>
            <p:nvPr/>
          </p:nvSpPr>
          <p:spPr bwMode="auto">
            <a:xfrm flipV="1">
              <a:off x="6763146" y="4225925"/>
              <a:ext cx="15875" cy="1905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3" name="Freeform 74">
              <a:extLst>
                <a:ext uri="{FF2B5EF4-FFF2-40B4-BE49-F238E27FC236}">
                  <a16:creationId xmlns:a16="http://schemas.microsoft.com/office/drawing/2014/main" id="{503202BA-006F-4817-B86D-57D5A5BE3147}"/>
                </a:ext>
              </a:extLst>
            </p:cNvPr>
            <p:cNvSpPr>
              <a:spLocks/>
            </p:cNvSpPr>
            <p:nvPr/>
          </p:nvSpPr>
          <p:spPr bwMode="auto">
            <a:xfrm>
              <a:off x="6794896" y="4184650"/>
              <a:ext cx="17463" cy="20638"/>
            </a:xfrm>
            <a:custGeom>
              <a:avLst/>
              <a:gdLst>
                <a:gd name="T0" fmla="*/ 0 w 21"/>
                <a:gd name="T1" fmla="*/ 26 h 26"/>
                <a:gd name="T2" fmla="*/ 15 w 21"/>
                <a:gd name="T3" fmla="*/ 8 h 26"/>
                <a:gd name="T4" fmla="*/ 21 w 21"/>
                <a:gd name="T5" fmla="*/ 0 h 26"/>
              </a:gdLst>
              <a:ahLst/>
              <a:cxnLst>
                <a:cxn ang="0">
                  <a:pos x="T0" y="T1"/>
                </a:cxn>
                <a:cxn ang="0">
                  <a:pos x="T2" y="T3"/>
                </a:cxn>
                <a:cxn ang="0">
                  <a:pos x="T4" y="T5"/>
                </a:cxn>
              </a:cxnLst>
              <a:rect l="0" t="0" r="r" b="b"/>
              <a:pathLst>
                <a:path w="21" h="26">
                  <a:moveTo>
                    <a:pt x="0" y="26"/>
                  </a:moveTo>
                  <a:lnTo>
                    <a:pt x="15" y="8"/>
                  </a:lnTo>
                  <a:lnTo>
                    <a:pt x="21"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4" name="Freeform 75">
              <a:extLst>
                <a:ext uri="{FF2B5EF4-FFF2-40B4-BE49-F238E27FC236}">
                  <a16:creationId xmlns:a16="http://schemas.microsoft.com/office/drawing/2014/main" id="{C4B9BCC2-C92D-4DF9-B86E-2BD001565789}"/>
                </a:ext>
              </a:extLst>
            </p:cNvPr>
            <p:cNvSpPr>
              <a:spLocks/>
            </p:cNvSpPr>
            <p:nvPr/>
          </p:nvSpPr>
          <p:spPr bwMode="auto">
            <a:xfrm>
              <a:off x="6826646" y="4141788"/>
              <a:ext cx="12700" cy="22225"/>
            </a:xfrm>
            <a:custGeom>
              <a:avLst/>
              <a:gdLst>
                <a:gd name="T0" fmla="*/ 0 w 18"/>
                <a:gd name="T1" fmla="*/ 27 h 27"/>
                <a:gd name="T2" fmla="*/ 7 w 18"/>
                <a:gd name="T3" fmla="*/ 18 h 27"/>
                <a:gd name="T4" fmla="*/ 18 w 18"/>
                <a:gd name="T5" fmla="*/ 0 h 27"/>
              </a:gdLst>
              <a:ahLst/>
              <a:cxnLst>
                <a:cxn ang="0">
                  <a:pos x="T0" y="T1"/>
                </a:cxn>
                <a:cxn ang="0">
                  <a:pos x="T2" y="T3"/>
                </a:cxn>
                <a:cxn ang="0">
                  <a:pos x="T4" y="T5"/>
                </a:cxn>
              </a:cxnLst>
              <a:rect l="0" t="0" r="r" b="b"/>
              <a:pathLst>
                <a:path w="18" h="27">
                  <a:moveTo>
                    <a:pt x="0" y="27"/>
                  </a:moveTo>
                  <a:lnTo>
                    <a:pt x="7" y="18"/>
                  </a:lnTo>
                  <a:lnTo>
                    <a:pt x="18"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5" name="Line 76">
              <a:extLst>
                <a:ext uri="{FF2B5EF4-FFF2-40B4-BE49-F238E27FC236}">
                  <a16:creationId xmlns:a16="http://schemas.microsoft.com/office/drawing/2014/main" id="{54C4C2B9-00C0-4672-95AA-061D8E410775}"/>
                </a:ext>
              </a:extLst>
            </p:cNvPr>
            <p:cNvSpPr>
              <a:spLocks noChangeShapeType="1"/>
            </p:cNvSpPr>
            <p:nvPr/>
          </p:nvSpPr>
          <p:spPr bwMode="auto">
            <a:xfrm flipV="1">
              <a:off x="6853634" y="4098925"/>
              <a:ext cx="12700" cy="2381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6" name="Line 77">
              <a:extLst>
                <a:ext uri="{FF2B5EF4-FFF2-40B4-BE49-F238E27FC236}">
                  <a16:creationId xmlns:a16="http://schemas.microsoft.com/office/drawing/2014/main" id="{10CF5D1F-FD23-42E0-AE28-E2ED2BF06D04}"/>
                </a:ext>
              </a:extLst>
            </p:cNvPr>
            <p:cNvSpPr>
              <a:spLocks noChangeShapeType="1"/>
            </p:cNvSpPr>
            <p:nvPr/>
          </p:nvSpPr>
          <p:spPr bwMode="auto">
            <a:xfrm flipV="1">
              <a:off x="6879034" y="4054475"/>
              <a:ext cx="12700" cy="2222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7" name="Freeform 78">
              <a:extLst>
                <a:ext uri="{FF2B5EF4-FFF2-40B4-BE49-F238E27FC236}">
                  <a16:creationId xmlns:a16="http://schemas.microsoft.com/office/drawing/2014/main" id="{9D25A787-630E-464E-9AD1-A6431DB67A6B}"/>
                </a:ext>
              </a:extLst>
            </p:cNvPr>
            <p:cNvSpPr>
              <a:spLocks/>
            </p:cNvSpPr>
            <p:nvPr/>
          </p:nvSpPr>
          <p:spPr bwMode="auto">
            <a:xfrm>
              <a:off x="6901259" y="4008438"/>
              <a:ext cx="11113" cy="22225"/>
            </a:xfrm>
            <a:custGeom>
              <a:avLst/>
              <a:gdLst>
                <a:gd name="T0" fmla="*/ 0 w 13"/>
                <a:gd name="T1" fmla="*/ 29 h 29"/>
                <a:gd name="T2" fmla="*/ 13 w 13"/>
                <a:gd name="T3" fmla="*/ 2 h 29"/>
                <a:gd name="T4" fmla="*/ 13 w 13"/>
                <a:gd name="T5" fmla="*/ 0 h 29"/>
              </a:gdLst>
              <a:ahLst/>
              <a:cxnLst>
                <a:cxn ang="0">
                  <a:pos x="T0" y="T1"/>
                </a:cxn>
                <a:cxn ang="0">
                  <a:pos x="T2" y="T3"/>
                </a:cxn>
                <a:cxn ang="0">
                  <a:pos x="T4" y="T5"/>
                </a:cxn>
              </a:cxnLst>
              <a:rect l="0" t="0" r="r" b="b"/>
              <a:pathLst>
                <a:path w="13" h="29">
                  <a:moveTo>
                    <a:pt x="0" y="29"/>
                  </a:moveTo>
                  <a:lnTo>
                    <a:pt x="13" y="2"/>
                  </a:lnTo>
                  <a:lnTo>
                    <a:pt x="13"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8" name="Freeform 79">
              <a:extLst>
                <a:ext uri="{FF2B5EF4-FFF2-40B4-BE49-F238E27FC236}">
                  <a16:creationId xmlns:a16="http://schemas.microsoft.com/office/drawing/2014/main" id="{14A8A70F-A3F5-418D-843A-C16AA162F101}"/>
                </a:ext>
              </a:extLst>
            </p:cNvPr>
            <p:cNvSpPr>
              <a:spLocks/>
            </p:cNvSpPr>
            <p:nvPr/>
          </p:nvSpPr>
          <p:spPr bwMode="auto">
            <a:xfrm>
              <a:off x="6921896" y="3959225"/>
              <a:ext cx="9525" cy="23813"/>
            </a:xfrm>
            <a:custGeom>
              <a:avLst/>
              <a:gdLst>
                <a:gd name="T0" fmla="*/ 0 w 11"/>
                <a:gd name="T1" fmla="*/ 31 h 31"/>
                <a:gd name="T2" fmla="*/ 7 w 11"/>
                <a:gd name="T3" fmla="*/ 13 h 31"/>
                <a:gd name="T4" fmla="*/ 11 w 11"/>
                <a:gd name="T5" fmla="*/ 0 h 31"/>
              </a:gdLst>
              <a:ahLst/>
              <a:cxnLst>
                <a:cxn ang="0">
                  <a:pos x="T0" y="T1"/>
                </a:cxn>
                <a:cxn ang="0">
                  <a:pos x="T2" y="T3"/>
                </a:cxn>
                <a:cxn ang="0">
                  <a:pos x="T4" y="T5"/>
                </a:cxn>
              </a:cxnLst>
              <a:rect l="0" t="0" r="r" b="b"/>
              <a:pathLst>
                <a:path w="11" h="31">
                  <a:moveTo>
                    <a:pt x="0" y="31"/>
                  </a:moveTo>
                  <a:lnTo>
                    <a:pt x="7" y="13"/>
                  </a:lnTo>
                  <a:lnTo>
                    <a:pt x="11"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9" name="Freeform 80">
              <a:extLst>
                <a:ext uri="{FF2B5EF4-FFF2-40B4-BE49-F238E27FC236}">
                  <a16:creationId xmlns:a16="http://schemas.microsoft.com/office/drawing/2014/main" id="{CF751684-1E48-4265-8BDC-35F75C8E9194}"/>
                </a:ext>
              </a:extLst>
            </p:cNvPr>
            <p:cNvSpPr>
              <a:spLocks/>
            </p:cNvSpPr>
            <p:nvPr/>
          </p:nvSpPr>
          <p:spPr bwMode="auto">
            <a:xfrm>
              <a:off x="6939359" y="3910013"/>
              <a:ext cx="6350" cy="25400"/>
            </a:xfrm>
            <a:custGeom>
              <a:avLst/>
              <a:gdLst>
                <a:gd name="T0" fmla="*/ 0 w 10"/>
                <a:gd name="T1" fmla="*/ 30 h 30"/>
                <a:gd name="T2" fmla="*/ 3 w 10"/>
                <a:gd name="T3" fmla="*/ 22 h 30"/>
                <a:gd name="T4" fmla="*/ 10 w 10"/>
                <a:gd name="T5" fmla="*/ 0 h 30"/>
              </a:gdLst>
              <a:ahLst/>
              <a:cxnLst>
                <a:cxn ang="0">
                  <a:pos x="T0" y="T1"/>
                </a:cxn>
                <a:cxn ang="0">
                  <a:pos x="T2" y="T3"/>
                </a:cxn>
                <a:cxn ang="0">
                  <a:pos x="T4" y="T5"/>
                </a:cxn>
              </a:cxnLst>
              <a:rect l="0" t="0" r="r" b="b"/>
              <a:pathLst>
                <a:path w="10" h="30">
                  <a:moveTo>
                    <a:pt x="0" y="30"/>
                  </a:moveTo>
                  <a:lnTo>
                    <a:pt x="3" y="22"/>
                  </a:lnTo>
                  <a:lnTo>
                    <a:pt x="1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0" name="Line 81">
              <a:extLst>
                <a:ext uri="{FF2B5EF4-FFF2-40B4-BE49-F238E27FC236}">
                  <a16:creationId xmlns:a16="http://schemas.microsoft.com/office/drawing/2014/main" id="{B0ECBE7B-195B-4A9F-8600-5F546B1AF89A}"/>
                </a:ext>
              </a:extLst>
            </p:cNvPr>
            <p:cNvSpPr>
              <a:spLocks noChangeShapeType="1"/>
            </p:cNvSpPr>
            <p:nvPr/>
          </p:nvSpPr>
          <p:spPr bwMode="auto">
            <a:xfrm flipV="1">
              <a:off x="6952059" y="3860800"/>
              <a:ext cx="6350"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1" name="Line 82">
              <a:extLst>
                <a:ext uri="{FF2B5EF4-FFF2-40B4-BE49-F238E27FC236}">
                  <a16:creationId xmlns:a16="http://schemas.microsoft.com/office/drawing/2014/main" id="{F85B03FA-E0A7-4E09-B968-A6C9617931BD}"/>
                </a:ext>
              </a:extLst>
            </p:cNvPr>
            <p:cNvSpPr>
              <a:spLocks noChangeShapeType="1"/>
            </p:cNvSpPr>
            <p:nvPr/>
          </p:nvSpPr>
          <p:spPr bwMode="auto">
            <a:xfrm flipV="1">
              <a:off x="6964759" y="3810000"/>
              <a:ext cx="3175" cy="2698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2" name="Line 83">
              <a:extLst>
                <a:ext uri="{FF2B5EF4-FFF2-40B4-BE49-F238E27FC236}">
                  <a16:creationId xmlns:a16="http://schemas.microsoft.com/office/drawing/2014/main" id="{5632DA84-FEFA-42C7-9524-D8BA59133288}"/>
                </a:ext>
              </a:extLst>
            </p:cNvPr>
            <p:cNvSpPr>
              <a:spLocks noChangeShapeType="1"/>
            </p:cNvSpPr>
            <p:nvPr/>
          </p:nvSpPr>
          <p:spPr bwMode="auto">
            <a:xfrm flipV="1">
              <a:off x="6972696" y="3760788"/>
              <a:ext cx="3175" cy="2381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3" name="Freeform 84">
              <a:extLst>
                <a:ext uri="{FF2B5EF4-FFF2-40B4-BE49-F238E27FC236}">
                  <a16:creationId xmlns:a16="http://schemas.microsoft.com/office/drawing/2014/main" id="{D4BC6B80-0C21-41AC-B6F9-FAA821652AE2}"/>
                </a:ext>
              </a:extLst>
            </p:cNvPr>
            <p:cNvSpPr>
              <a:spLocks/>
            </p:cNvSpPr>
            <p:nvPr/>
          </p:nvSpPr>
          <p:spPr bwMode="auto">
            <a:xfrm>
              <a:off x="6977459" y="3709988"/>
              <a:ext cx="1588" cy="25400"/>
            </a:xfrm>
            <a:custGeom>
              <a:avLst/>
              <a:gdLst>
                <a:gd name="T0" fmla="*/ 0 w 3"/>
                <a:gd name="T1" fmla="*/ 33 h 33"/>
                <a:gd name="T2" fmla="*/ 3 w 3"/>
                <a:gd name="T3" fmla="*/ 5 h 33"/>
                <a:gd name="T4" fmla="*/ 3 w 3"/>
                <a:gd name="T5" fmla="*/ 0 h 33"/>
              </a:gdLst>
              <a:ahLst/>
              <a:cxnLst>
                <a:cxn ang="0">
                  <a:pos x="T0" y="T1"/>
                </a:cxn>
                <a:cxn ang="0">
                  <a:pos x="T2" y="T3"/>
                </a:cxn>
                <a:cxn ang="0">
                  <a:pos x="T4" y="T5"/>
                </a:cxn>
              </a:cxnLst>
              <a:rect l="0" t="0" r="r" b="b"/>
              <a:pathLst>
                <a:path w="3" h="33">
                  <a:moveTo>
                    <a:pt x="0" y="33"/>
                  </a:moveTo>
                  <a:lnTo>
                    <a:pt x="3" y="5"/>
                  </a:lnTo>
                  <a:lnTo>
                    <a:pt x="3"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4" name="Freeform 85">
              <a:extLst>
                <a:ext uri="{FF2B5EF4-FFF2-40B4-BE49-F238E27FC236}">
                  <a16:creationId xmlns:a16="http://schemas.microsoft.com/office/drawing/2014/main" id="{030A6CEE-DB82-4D20-8ACD-BE4C2A81B855}"/>
                </a:ext>
              </a:extLst>
            </p:cNvPr>
            <p:cNvSpPr>
              <a:spLocks/>
            </p:cNvSpPr>
            <p:nvPr/>
          </p:nvSpPr>
          <p:spPr bwMode="auto">
            <a:xfrm>
              <a:off x="6979046" y="3657600"/>
              <a:ext cx="1588" cy="25400"/>
            </a:xfrm>
            <a:custGeom>
              <a:avLst/>
              <a:gdLst>
                <a:gd name="T0" fmla="*/ 0 w 1"/>
                <a:gd name="T1" fmla="*/ 32 h 32"/>
                <a:gd name="T2" fmla="*/ 1 w 1"/>
                <a:gd name="T3" fmla="*/ 13 h 32"/>
                <a:gd name="T4" fmla="*/ 0 w 1"/>
                <a:gd name="T5" fmla="*/ 0 h 32"/>
              </a:gdLst>
              <a:ahLst/>
              <a:cxnLst>
                <a:cxn ang="0">
                  <a:pos x="T0" y="T1"/>
                </a:cxn>
                <a:cxn ang="0">
                  <a:pos x="T2" y="T3"/>
                </a:cxn>
                <a:cxn ang="0">
                  <a:pos x="T4" y="T5"/>
                </a:cxn>
              </a:cxnLst>
              <a:rect l="0" t="0" r="r" b="b"/>
              <a:pathLst>
                <a:path w="1" h="32">
                  <a:moveTo>
                    <a:pt x="0" y="32"/>
                  </a:moveTo>
                  <a:lnTo>
                    <a:pt x="1" y="13"/>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5" name="Freeform 86">
              <a:extLst>
                <a:ext uri="{FF2B5EF4-FFF2-40B4-BE49-F238E27FC236}">
                  <a16:creationId xmlns:a16="http://schemas.microsoft.com/office/drawing/2014/main" id="{3C0A5F46-BFC1-4EF9-87F5-7F168E52ACA0}"/>
                </a:ext>
              </a:extLst>
            </p:cNvPr>
            <p:cNvSpPr>
              <a:spLocks/>
            </p:cNvSpPr>
            <p:nvPr/>
          </p:nvSpPr>
          <p:spPr bwMode="auto">
            <a:xfrm>
              <a:off x="6979046" y="3606800"/>
              <a:ext cx="0" cy="25400"/>
            </a:xfrm>
            <a:custGeom>
              <a:avLst/>
              <a:gdLst>
                <a:gd name="T0" fmla="*/ 2 w 2"/>
                <a:gd name="T1" fmla="*/ 32 h 32"/>
                <a:gd name="T2" fmla="*/ 2 w 2"/>
                <a:gd name="T3" fmla="*/ 21 h 32"/>
                <a:gd name="T4" fmla="*/ 0 w 2"/>
                <a:gd name="T5" fmla="*/ 0 h 32"/>
              </a:gdLst>
              <a:ahLst/>
              <a:cxnLst>
                <a:cxn ang="0">
                  <a:pos x="T0" y="T1"/>
                </a:cxn>
                <a:cxn ang="0">
                  <a:pos x="T2" y="T3"/>
                </a:cxn>
                <a:cxn ang="0">
                  <a:pos x="T4" y="T5"/>
                </a:cxn>
              </a:cxnLst>
              <a:rect l="0" t="0" r="r" b="b"/>
              <a:pathLst>
                <a:path w="2" h="32">
                  <a:moveTo>
                    <a:pt x="2" y="32"/>
                  </a:moveTo>
                  <a:lnTo>
                    <a:pt x="2" y="21"/>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6" name="Freeform 87">
              <a:extLst>
                <a:ext uri="{FF2B5EF4-FFF2-40B4-BE49-F238E27FC236}">
                  <a16:creationId xmlns:a16="http://schemas.microsoft.com/office/drawing/2014/main" id="{79EFE119-C725-484E-ADD9-0CBF3378C1A6}"/>
                </a:ext>
              </a:extLst>
            </p:cNvPr>
            <p:cNvSpPr>
              <a:spLocks/>
            </p:cNvSpPr>
            <p:nvPr/>
          </p:nvSpPr>
          <p:spPr bwMode="auto">
            <a:xfrm>
              <a:off x="6972696" y="3556000"/>
              <a:ext cx="3175" cy="25400"/>
            </a:xfrm>
            <a:custGeom>
              <a:avLst/>
              <a:gdLst>
                <a:gd name="T0" fmla="*/ 3 w 3"/>
                <a:gd name="T1" fmla="*/ 32 h 32"/>
                <a:gd name="T2" fmla="*/ 3 w 3"/>
                <a:gd name="T3" fmla="*/ 30 h 32"/>
                <a:gd name="T4" fmla="*/ 0 w 3"/>
                <a:gd name="T5" fmla="*/ 0 h 32"/>
              </a:gdLst>
              <a:ahLst/>
              <a:cxnLst>
                <a:cxn ang="0">
                  <a:pos x="T0" y="T1"/>
                </a:cxn>
                <a:cxn ang="0">
                  <a:pos x="T2" y="T3"/>
                </a:cxn>
                <a:cxn ang="0">
                  <a:pos x="T4" y="T5"/>
                </a:cxn>
              </a:cxnLst>
              <a:rect l="0" t="0" r="r" b="b"/>
              <a:pathLst>
                <a:path w="3" h="32">
                  <a:moveTo>
                    <a:pt x="3" y="32"/>
                  </a:moveTo>
                  <a:lnTo>
                    <a:pt x="3" y="30"/>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7" name="Line 88">
              <a:extLst>
                <a:ext uri="{FF2B5EF4-FFF2-40B4-BE49-F238E27FC236}">
                  <a16:creationId xmlns:a16="http://schemas.microsoft.com/office/drawing/2014/main" id="{AC59157E-87BE-4A1C-B33F-85ED63E9F691}"/>
                </a:ext>
              </a:extLst>
            </p:cNvPr>
            <p:cNvSpPr>
              <a:spLocks noChangeShapeType="1"/>
            </p:cNvSpPr>
            <p:nvPr/>
          </p:nvSpPr>
          <p:spPr bwMode="auto">
            <a:xfrm flipH="1" flipV="1">
              <a:off x="6964759" y="3505200"/>
              <a:ext cx="4763"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8" name="Line 89">
              <a:extLst>
                <a:ext uri="{FF2B5EF4-FFF2-40B4-BE49-F238E27FC236}">
                  <a16:creationId xmlns:a16="http://schemas.microsoft.com/office/drawing/2014/main" id="{72BF0444-8E35-472F-AEB0-49C9D68CE763}"/>
                </a:ext>
              </a:extLst>
            </p:cNvPr>
            <p:cNvSpPr>
              <a:spLocks noChangeShapeType="1"/>
            </p:cNvSpPr>
            <p:nvPr/>
          </p:nvSpPr>
          <p:spPr bwMode="auto">
            <a:xfrm flipH="1" flipV="1">
              <a:off x="6953646" y="3454400"/>
              <a:ext cx="4763"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9" name="Freeform 90">
              <a:extLst>
                <a:ext uri="{FF2B5EF4-FFF2-40B4-BE49-F238E27FC236}">
                  <a16:creationId xmlns:a16="http://schemas.microsoft.com/office/drawing/2014/main" id="{E010BEFE-6DB3-4DAA-81C0-50AFB9455F8F}"/>
                </a:ext>
              </a:extLst>
            </p:cNvPr>
            <p:cNvSpPr>
              <a:spLocks/>
            </p:cNvSpPr>
            <p:nvPr/>
          </p:nvSpPr>
          <p:spPr bwMode="auto">
            <a:xfrm>
              <a:off x="6939359" y="3405188"/>
              <a:ext cx="7938" cy="25400"/>
            </a:xfrm>
            <a:custGeom>
              <a:avLst/>
              <a:gdLst>
                <a:gd name="T0" fmla="*/ 9 w 9"/>
                <a:gd name="T1" fmla="*/ 30 h 30"/>
                <a:gd name="T2" fmla="*/ 1 w 9"/>
                <a:gd name="T3" fmla="*/ 5 h 30"/>
                <a:gd name="T4" fmla="*/ 0 w 9"/>
                <a:gd name="T5" fmla="*/ 0 h 30"/>
              </a:gdLst>
              <a:ahLst/>
              <a:cxnLst>
                <a:cxn ang="0">
                  <a:pos x="T0" y="T1"/>
                </a:cxn>
                <a:cxn ang="0">
                  <a:pos x="T2" y="T3"/>
                </a:cxn>
                <a:cxn ang="0">
                  <a:pos x="T4" y="T5"/>
                </a:cxn>
              </a:cxnLst>
              <a:rect l="0" t="0" r="r" b="b"/>
              <a:pathLst>
                <a:path w="9" h="30">
                  <a:moveTo>
                    <a:pt x="9" y="30"/>
                  </a:moveTo>
                  <a:lnTo>
                    <a:pt x="1" y="5"/>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0" name="Freeform 91">
              <a:extLst>
                <a:ext uri="{FF2B5EF4-FFF2-40B4-BE49-F238E27FC236}">
                  <a16:creationId xmlns:a16="http://schemas.microsoft.com/office/drawing/2014/main" id="{2F922EEE-5CDB-4A97-96DA-37EEFA90BF60}"/>
                </a:ext>
              </a:extLst>
            </p:cNvPr>
            <p:cNvSpPr>
              <a:spLocks/>
            </p:cNvSpPr>
            <p:nvPr/>
          </p:nvSpPr>
          <p:spPr bwMode="auto">
            <a:xfrm>
              <a:off x="6923484" y="3357563"/>
              <a:ext cx="9525" cy="23813"/>
            </a:xfrm>
            <a:custGeom>
              <a:avLst/>
              <a:gdLst>
                <a:gd name="T0" fmla="*/ 11 w 11"/>
                <a:gd name="T1" fmla="*/ 31 h 31"/>
                <a:gd name="T2" fmla="*/ 5 w 11"/>
                <a:gd name="T3" fmla="*/ 15 h 31"/>
                <a:gd name="T4" fmla="*/ 0 w 11"/>
                <a:gd name="T5" fmla="*/ 0 h 31"/>
              </a:gdLst>
              <a:ahLst/>
              <a:cxnLst>
                <a:cxn ang="0">
                  <a:pos x="T0" y="T1"/>
                </a:cxn>
                <a:cxn ang="0">
                  <a:pos x="T2" y="T3"/>
                </a:cxn>
                <a:cxn ang="0">
                  <a:pos x="T4" y="T5"/>
                </a:cxn>
              </a:cxnLst>
              <a:rect l="0" t="0" r="r" b="b"/>
              <a:pathLst>
                <a:path w="11" h="31">
                  <a:moveTo>
                    <a:pt x="11" y="31"/>
                  </a:moveTo>
                  <a:lnTo>
                    <a:pt x="5" y="15"/>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1" name="Freeform 92">
              <a:extLst>
                <a:ext uri="{FF2B5EF4-FFF2-40B4-BE49-F238E27FC236}">
                  <a16:creationId xmlns:a16="http://schemas.microsoft.com/office/drawing/2014/main" id="{EF905BDE-9FAF-4743-98F3-E49C7B86B881}"/>
                </a:ext>
              </a:extLst>
            </p:cNvPr>
            <p:cNvSpPr>
              <a:spLocks/>
            </p:cNvSpPr>
            <p:nvPr/>
          </p:nvSpPr>
          <p:spPr bwMode="auto">
            <a:xfrm>
              <a:off x="6902846" y="3309938"/>
              <a:ext cx="9525" cy="23813"/>
            </a:xfrm>
            <a:custGeom>
              <a:avLst/>
              <a:gdLst>
                <a:gd name="T0" fmla="*/ 13 w 13"/>
                <a:gd name="T1" fmla="*/ 30 h 30"/>
                <a:gd name="T2" fmla="*/ 11 w 13"/>
                <a:gd name="T3" fmla="*/ 24 h 30"/>
                <a:gd name="T4" fmla="*/ 0 w 13"/>
                <a:gd name="T5" fmla="*/ 0 h 30"/>
              </a:gdLst>
              <a:ahLst/>
              <a:cxnLst>
                <a:cxn ang="0">
                  <a:pos x="T0" y="T1"/>
                </a:cxn>
                <a:cxn ang="0">
                  <a:pos x="T2" y="T3"/>
                </a:cxn>
                <a:cxn ang="0">
                  <a:pos x="T4" y="T5"/>
                </a:cxn>
              </a:cxnLst>
              <a:rect l="0" t="0" r="r" b="b"/>
              <a:pathLst>
                <a:path w="13" h="30">
                  <a:moveTo>
                    <a:pt x="13" y="30"/>
                  </a:moveTo>
                  <a:lnTo>
                    <a:pt x="11" y="24"/>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2" name="Line 93">
              <a:extLst>
                <a:ext uri="{FF2B5EF4-FFF2-40B4-BE49-F238E27FC236}">
                  <a16:creationId xmlns:a16="http://schemas.microsoft.com/office/drawing/2014/main" id="{986CD3FD-FDE2-4D81-A38D-B420737653FD}"/>
                </a:ext>
              </a:extLst>
            </p:cNvPr>
            <p:cNvSpPr>
              <a:spLocks noChangeShapeType="1"/>
            </p:cNvSpPr>
            <p:nvPr/>
          </p:nvSpPr>
          <p:spPr bwMode="auto">
            <a:xfrm flipH="1" flipV="1">
              <a:off x="6880621" y="3263900"/>
              <a:ext cx="12700" cy="2222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3" name="Line 94">
              <a:extLst>
                <a:ext uri="{FF2B5EF4-FFF2-40B4-BE49-F238E27FC236}">
                  <a16:creationId xmlns:a16="http://schemas.microsoft.com/office/drawing/2014/main" id="{3FAD5647-658F-482D-B0A5-259800832A1D}"/>
                </a:ext>
              </a:extLst>
            </p:cNvPr>
            <p:cNvSpPr>
              <a:spLocks noChangeShapeType="1"/>
            </p:cNvSpPr>
            <p:nvPr/>
          </p:nvSpPr>
          <p:spPr bwMode="auto">
            <a:xfrm flipH="1" flipV="1">
              <a:off x="6855221" y="3219450"/>
              <a:ext cx="12700" cy="2222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4" name="Freeform 95">
              <a:extLst>
                <a:ext uri="{FF2B5EF4-FFF2-40B4-BE49-F238E27FC236}">
                  <a16:creationId xmlns:a16="http://schemas.microsoft.com/office/drawing/2014/main" id="{41476A0B-3D9E-4561-9825-A7747ED9C458}"/>
                </a:ext>
              </a:extLst>
            </p:cNvPr>
            <p:cNvSpPr>
              <a:spLocks/>
            </p:cNvSpPr>
            <p:nvPr/>
          </p:nvSpPr>
          <p:spPr bwMode="auto">
            <a:xfrm>
              <a:off x="6828234" y="3176588"/>
              <a:ext cx="14288" cy="22225"/>
            </a:xfrm>
            <a:custGeom>
              <a:avLst/>
              <a:gdLst>
                <a:gd name="T0" fmla="*/ 18 w 18"/>
                <a:gd name="T1" fmla="*/ 27 h 27"/>
                <a:gd name="T2" fmla="*/ 4 w 18"/>
                <a:gd name="T3" fmla="*/ 5 h 27"/>
                <a:gd name="T4" fmla="*/ 0 w 18"/>
                <a:gd name="T5" fmla="*/ 0 h 27"/>
              </a:gdLst>
              <a:ahLst/>
              <a:cxnLst>
                <a:cxn ang="0">
                  <a:pos x="T0" y="T1"/>
                </a:cxn>
                <a:cxn ang="0">
                  <a:pos x="T2" y="T3"/>
                </a:cxn>
                <a:cxn ang="0">
                  <a:pos x="T4" y="T5"/>
                </a:cxn>
              </a:cxnLst>
              <a:rect l="0" t="0" r="r" b="b"/>
              <a:pathLst>
                <a:path w="18" h="27">
                  <a:moveTo>
                    <a:pt x="18" y="27"/>
                  </a:moveTo>
                  <a:lnTo>
                    <a:pt x="4" y="5"/>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5" name="Freeform 96">
              <a:extLst>
                <a:ext uri="{FF2B5EF4-FFF2-40B4-BE49-F238E27FC236}">
                  <a16:creationId xmlns:a16="http://schemas.microsoft.com/office/drawing/2014/main" id="{E19C1772-5F23-4962-823D-8D2AD6B60EF4}"/>
                </a:ext>
              </a:extLst>
            </p:cNvPr>
            <p:cNvSpPr>
              <a:spLocks/>
            </p:cNvSpPr>
            <p:nvPr/>
          </p:nvSpPr>
          <p:spPr bwMode="auto">
            <a:xfrm>
              <a:off x="6798071" y="3135313"/>
              <a:ext cx="14288" cy="19050"/>
            </a:xfrm>
            <a:custGeom>
              <a:avLst/>
              <a:gdLst>
                <a:gd name="T0" fmla="*/ 19 w 19"/>
                <a:gd name="T1" fmla="*/ 24 h 24"/>
                <a:gd name="T2" fmla="*/ 11 w 19"/>
                <a:gd name="T3" fmla="*/ 15 h 24"/>
                <a:gd name="T4" fmla="*/ 0 w 19"/>
                <a:gd name="T5" fmla="*/ 0 h 24"/>
              </a:gdLst>
              <a:ahLst/>
              <a:cxnLst>
                <a:cxn ang="0">
                  <a:pos x="T0" y="T1"/>
                </a:cxn>
                <a:cxn ang="0">
                  <a:pos x="T2" y="T3"/>
                </a:cxn>
                <a:cxn ang="0">
                  <a:pos x="T4" y="T5"/>
                </a:cxn>
              </a:cxnLst>
              <a:rect l="0" t="0" r="r" b="b"/>
              <a:pathLst>
                <a:path w="19" h="24">
                  <a:moveTo>
                    <a:pt x="19" y="24"/>
                  </a:moveTo>
                  <a:lnTo>
                    <a:pt x="11" y="15"/>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6" name="Freeform 97">
              <a:extLst>
                <a:ext uri="{FF2B5EF4-FFF2-40B4-BE49-F238E27FC236}">
                  <a16:creationId xmlns:a16="http://schemas.microsoft.com/office/drawing/2014/main" id="{E93C78C8-E259-4172-9729-1DB6C51E9B71}"/>
                </a:ext>
              </a:extLst>
            </p:cNvPr>
            <p:cNvSpPr>
              <a:spLocks/>
            </p:cNvSpPr>
            <p:nvPr/>
          </p:nvSpPr>
          <p:spPr bwMode="auto">
            <a:xfrm>
              <a:off x="6766321" y="3095625"/>
              <a:ext cx="15875" cy="19050"/>
            </a:xfrm>
            <a:custGeom>
              <a:avLst/>
              <a:gdLst>
                <a:gd name="T0" fmla="*/ 21 w 21"/>
                <a:gd name="T1" fmla="*/ 24 h 24"/>
                <a:gd name="T2" fmla="*/ 20 w 21"/>
                <a:gd name="T3" fmla="*/ 23 h 24"/>
                <a:gd name="T4" fmla="*/ 0 w 21"/>
                <a:gd name="T5" fmla="*/ 0 h 24"/>
              </a:gdLst>
              <a:ahLst/>
              <a:cxnLst>
                <a:cxn ang="0">
                  <a:pos x="T0" y="T1"/>
                </a:cxn>
                <a:cxn ang="0">
                  <a:pos x="T2" y="T3"/>
                </a:cxn>
                <a:cxn ang="0">
                  <a:pos x="T4" y="T5"/>
                </a:cxn>
              </a:cxnLst>
              <a:rect l="0" t="0" r="r" b="b"/>
              <a:pathLst>
                <a:path w="21" h="24">
                  <a:moveTo>
                    <a:pt x="21" y="24"/>
                  </a:moveTo>
                  <a:lnTo>
                    <a:pt x="20" y="23"/>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7" name="Line 98">
              <a:extLst>
                <a:ext uri="{FF2B5EF4-FFF2-40B4-BE49-F238E27FC236}">
                  <a16:creationId xmlns:a16="http://schemas.microsoft.com/office/drawing/2014/main" id="{586BC047-7572-4ECB-8E9D-0D7D60BD0103}"/>
                </a:ext>
              </a:extLst>
            </p:cNvPr>
            <p:cNvSpPr>
              <a:spLocks noChangeShapeType="1"/>
            </p:cNvSpPr>
            <p:nvPr/>
          </p:nvSpPr>
          <p:spPr bwMode="auto">
            <a:xfrm flipH="1" flipV="1">
              <a:off x="6729809" y="3057525"/>
              <a:ext cx="17463" cy="1905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8" name="Freeform 99">
              <a:extLst>
                <a:ext uri="{FF2B5EF4-FFF2-40B4-BE49-F238E27FC236}">
                  <a16:creationId xmlns:a16="http://schemas.microsoft.com/office/drawing/2014/main" id="{9E0D6803-C8DB-4545-ABB0-020FF99DE3EF}"/>
                </a:ext>
              </a:extLst>
            </p:cNvPr>
            <p:cNvSpPr>
              <a:spLocks/>
            </p:cNvSpPr>
            <p:nvPr/>
          </p:nvSpPr>
          <p:spPr bwMode="auto">
            <a:xfrm>
              <a:off x="6693296" y="3021013"/>
              <a:ext cx="19050" cy="19050"/>
            </a:xfrm>
            <a:custGeom>
              <a:avLst/>
              <a:gdLst>
                <a:gd name="T0" fmla="*/ 22 w 22"/>
                <a:gd name="T1" fmla="*/ 23 h 23"/>
                <a:gd name="T2" fmla="*/ 0 w 22"/>
                <a:gd name="T3" fmla="*/ 2 h 23"/>
                <a:gd name="T4" fmla="*/ 0 w 22"/>
                <a:gd name="T5" fmla="*/ 0 h 23"/>
              </a:gdLst>
              <a:ahLst/>
              <a:cxnLst>
                <a:cxn ang="0">
                  <a:pos x="T0" y="T1"/>
                </a:cxn>
                <a:cxn ang="0">
                  <a:pos x="T2" y="T3"/>
                </a:cxn>
                <a:cxn ang="0">
                  <a:pos x="T4" y="T5"/>
                </a:cxn>
              </a:cxnLst>
              <a:rect l="0" t="0" r="r" b="b"/>
              <a:pathLst>
                <a:path w="22" h="23">
                  <a:moveTo>
                    <a:pt x="22" y="23"/>
                  </a:moveTo>
                  <a:lnTo>
                    <a:pt x="0" y="2"/>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9" name="Freeform 100">
              <a:extLst>
                <a:ext uri="{FF2B5EF4-FFF2-40B4-BE49-F238E27FC236}">
                  <a16:creationId xmlns:a16="http://schemas.microsoft.com/office/drawing/2014/main" id="{28B6E984-632C-4431-90FB-9769BEE1CAAB}"/>
                </a:ext>
              </a:extLst>
            </p:cNvPr>
            <p:cNvSpPr>
              <a:spLocks/>
            </p:cNvSpPr>
            <p:nvPr/>
          </p:nvSpPr>
          <p:spPr bwMode="auto">
            <a:xfrm>
              <a:off x="6653609" y="2989263"/>
              <a:ext cx="20638" cy="15875"/>
            </a:xfrm>
            <a:custGeom>
              <a:avLst/>
              <a:gdLst>
                <a:gd name="T0" fmla="*/ 26 w 26"/>
                <a:gd name="T1" fmla="*/ 19 h 19"/>
                <a:gd name="T2" fmla="*/ 11 w 26"/>
                <a:gd name="T3" fmla="*/ 8 h 19"/>
                <a:gd name="T4" fmla="*/ 0 w 26"/>
                <a:gd name="T5" fmla="*/ 0 h 19"/>
              </a:gdLst>
              <a:ahLst/>
              <a:cxnLst>
                <a:cxn ang="0">
                  <a:pos x="T0" y="T1"/>
                </a:cxn>
                <a:cxn ang="0">
                  <a:pos x="T2" y="T3"/>
                </a:cxn>
                <a:cxn ang="0">
                  <a:pos x="T4" y="T5"/>
                </a:cxn>
              </a:cxnLst>
              <a:rect l="0" t="0" r="r" b="b"/>
              <a:pathLst>
                <a:path w="26" h="19">
                  <a:moveTo>
                    <a:pt x="26" y="19"/>
                  </a:moveTo>
                  <a:lnTo>
                    <a:pt x="11" y="8"/>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0" name="Freeform 101">
              <a:extLst>
                <a:ext uri="{FF2B5EF4-FFF2-40B4-BE49-F238E27FC236}">
                  <a16:creationId xmlns:a16="http://schemas.microsoft.com/office/drawing/2014/main" id="{0B4E1420-B885-423D-BE0E-5840F35F89E2}"/>
                </a:ext>
              </a:extLst>
            </p:cNvPr>
            <p:cNvSpPr>
              <a:spLocks/>
            </p:cNvSpPr>
            <p:nvPr/>
          </p:nvSpPr>
          <p:spPr bwMode="auto">
            <a:xfrm>
              <a:off x="6613921" y="2957513"/>
              <a:ext cx="20638" cy="15875"/>
            </a:xfrm>
            <a:custGeom>
              <a:avLst/>
              <a:gdLst>
                <a:gd name="T0" fmla="*/ 27 w 27"/>
                <a:gd name="T1" fmla="*/ 19 h 19"/>
                <a:gd name="T2" fmla="*/ 21 w 27"/>
                <a:gd name="T3" fmla="*/ 14 h 19"/>
                <a:gd name="T4" fmla="*/ 0 w 27"/>
                <a:gd name="T5" fmla="*/ 0 h 19"/>
              </a:gdLst>
              <a:ahLst/>
              <a:cxnLst>
                <a:cxn ang="0">
                  <a:pos x="T0" y="T1"/>
                </a:cxn>
                <a:cxn ang="0">
                  <a:pos x="T2" y="T3"/>
                </a:cxn>
                <a:cxn ang="0">
                  <a:pos x="T4" y="T5"/>
                </a:cxn>
              </a:cxnLst>
              <a:rect l="0" t="0" r="r" b="b"/>
              <a:pathLst>
                <a:path w="27" h="19">
                  <a:moveTo>
                    <a:pt x="27" y="19"/>
                  </a:moveTo>
                  <a:lnTo>
                    <a:pt x="21" y="14"/>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1" name="Line 102">
              <a:extLst>
                <a:ext uri="{FF2B5EF4-FFF2-40B4-BE49-F238E27FC236}">
                  <a16:creationId xmlns:a16="http://schemas.microsoft.com/office/drawing/2014/main" id="{E809F325-3673-4B51-922B-BE8ED04E536C}"/>
                </a:ext>
              </a:extLst>
            </p:cNvPr>
            <p:cNvSpPr>
              <a:spLocks noChangeShapeType="1"/>
            </p:cNvSpPr>
            <p:nvPr/>
          </p:nvSpPr>
          <p:spPr bwMode="auto">
            <a:xfrm flipH="1" flipV="1">
              <a:off x="6571059" y="2928938"/>
              <a:ext cx="22225" cy="1428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2" name="Line 103">
              <a:extLst>
                <a:ext uri="{FF2B5EF4-FFF2-40B4-BE49-F238E27FC236}">
                  <a16:creationId xmlns:a16="http://schemas.microsoft.com/office/drawing/2014/main" id="{6EA7F5F7-0F58-4E29-B711-7CDE166D6CF4}"/>
                </a:ext>
              </a:extLst>
            </p:cNvPr>
            <p:cNvSpPr>
              <a:spLocks noChangeShapeType="1"/>
            </p:cNvSpPr>
            <p:nvPr/>
          </p:nvSpPr>
          <p:spPr bwMode="auto">
            <a:xfrm flipH="1" flipV="1">
              <a:off x="6526609" y="2903538"/>
              <a:ext cx="22225" cy="127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3" name="Freeform 104">
              <a:extLst>
                <a:ext uri="{FF2B5EF4-FFF2-40B4-BE49-F238E27FC236}">
                  <a16:creationId xmlns:a16="http://schemas.microsoft.com/office/drawing/2014/main" id="{1A274E1A-32D3-4596-8BA1-00201684451D}"/>
                </a:ext>
              </a:extLst>
            </p:cNvPr>
            <p:cNvSpPr>
              <a:spLocks/>
            </p:cNvSpPr>
            <p:nvPr/>
          </p:nvSpPr>
          <p:spPr bwMode="auto">
            <a:xfrm>
              <a:off x="6480571" y="2879725"/>
              <a:ext cx="23813" cy="12700"/>
            </a:xfrm>
            <a:custGeom>
              <a:avLst/>
              <a:gdLst>
                <a:gd name="T0" fmla="*/ 29 w 29"/>
                <a:gd name="T1" fmla="*/ 14 h 14"/>
                <a:gd name="T2" fmla="*/ 6 w 29"/>
                <a:gd name="T3" fmla="*/ 2 h 14"/>
                <a:gd name="T4" fmla="*/ 0 w 29"/>
                <a:gd name="T5" fmla="*/ 0 h 14"/>
              </a:gdLst>
              <a:ahLst/>
              <a:cxnLst>
                <a:cxn ang="0">
                  <a:pos x="T0" y="T1"/>
                </a:cxn>
                <a:cxn ang="0">
                  <a:pos x="T2" y="T3"/>
                </a:cxn>
                <a:cxn ang="0">
                  <a:pos x="T4" y="T5"/>
                </a:cxn>
              </a:cxnLst>
              <a:rect l="0" t="0" r="r" b="b"/>
              <a:pathLst>
                <a:path w="29" h="14">
                  <a:moveTo>
                    <a:pt x="29" y="14"/>
                  </a:moveTo>
                  <a:lnTo>
                    <a:pt x="6" y="2"/>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4" name="Freeform 105">
              <a:extLst>
                <a:ext uri="{FF2B5EF4-FFF2-40B4-BE49-F238E27FC236}">
                  <a16:creationId xmlns:a16="http://schemas.microsoft.com/office/drawing/2014/main" id="{4A902C29-4C6A-4A62-BE13-4C340C498346}"/>
                </a:ext>
              </a:extLst>
            </p:cNvPr>
            <p:cNvSpPr>
              <a:spLocks/>
            </p:cNvSpPr>
            <p:nvPr/>
          </p:nvSpPr>
          <p:spPr bwMode="auto">
            <a:xfrm>
              <a:off x="6432946" y="2860675"/>
              <a:ext cx="25400" cy="7938"/>
            </a:xfrm>
            <a:custGeom>
              <a:avLst/>
              <a:gdLst>
                <a:gd name="T0" fmla="*/ 31 w 31"/>
                <a:gd name="T1" fmla="*/ 11 h 11"/>
                <a:gd name="T2" fmla="*/ 16 w 31"/>
                <a:gd name="T3" fmla="*/ 5 h 11"/>
                <a:gd name="T4" fmla="*/ 0 w 31"/>
                <a:gd name="T5" fmla="*/ 0 h 11"/>
              </a:gdLst>
              <a:ahLst/>
              <a:cxnLst>
                <a:cxn ang="0">
                  <a:pos x="T0" y="T1"/>
                </a:cxn>
                <a:cxn ang="0">
                  <a:pos x="T2" y="T3"/>
                </a:cxn>
                <a:cxn ang="0">
                  <a:pos x="T4" y="T5"/>
                </a:cxn>
              </a:cxnLst>
              <a:rect l="0" t="0" r="r" b="b"/>
              <a:pathLst>
                <a:path w="31" h="11">
                  <a:moveTo>
                    <a:pt x="31" y="11"/>
                  </a:moveTo>
                  <a:lnTo>
                    <a:pt x="16" y="5"/>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5" name="Freeform 106">
              <a:extLst>
                <a:ext uri="{FF2B5EF4-FFF2-40B4-BE49-F238E27FC236}">
                  <a16:creationId xmlns:a16="http://schemas.microsoft.com/office/drawing/2014/main" id="{6A5D5CDF-28A7-469E-9C49-ACAB7C22670E}"/>
                </a:ext>
              </a:extLst>
            </p:cNvPr>
            <p:cNvSpPr>
              <a:spLocks/>
            </p:cNvSpPr>
            <p:nvPr/>
          </p:nvSpPr>
          <p:spPr bwMode="auto">
            <a:xfrm>
              <a:off x="6386909" y="2841625"/>
              <a:ext cx="23813" cy="7938"/>
            </a:xfrm>
            <a:custGeom>
              <a:avLst/>
              <a:gdLst>
                <a:gd name="T0" fmla="*/ 31 w 31"/>
                <a:gd name="T1" fmla="*/ 10 h 10"/>
                <a:gd name="T2" fmla="*/ 26 w 31"/>
                <a:gd name="T3" fmla="*/ 9 h 10"/>
                <a:gd name="T4" fmla="*/ 0 w 31"/>
                <a:gd name="T5" fmla="*/ 0 h 10"/>
              </a:gdLst>
              <a:ahLst/>
              <a:cxnLst>
                <a:cxn ang="0">
                  <a:pos x="T0" y="T1"/>
                </a:cxn>
                <a:cxn ang="0">
                  <a:pos x="T2" y="T3"/>
                </a:cxn>
                <a:cxn ang="0">
                  <a:pos x="T4" y="T5"/>
                </a:cxn>
              </a:cxnLst>
              <a:rect l="0" t="0" r="r" b="b"/>
              <a:pathLst>
                <a:path w="31" h="10">
                  <a:moveTo>
                    <a:pt x="31" y="10"/>
                  </a:moveTo>
                  <a:lnTo>
                    <a:pt x="26" y="9"/>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6" name="Line 107">
              <a:extLst>
                <a:ext uri="{FF2B5EF4-FFF2-40B4-BE49-F238E27FC236}">
                  <a16:creationId xmlns:a16="http://schemas.microsoft.com/office/drawing/2014/main" id="{B4EA677F-77D5-4C13-9E01-096D1354A287}"/>
                </a:ext>
              </a:extLst>
            </p:cNvPr>
            <p:cNvSpPr>
              <a:spLocks noChangeShapeType="1"/>
            </p:cNvSpPr>
            <p:nvPr/>
          </p:nvSpPr>
          <p:spPr bwMode="auto">
            <a:xfrm flipH="1" flipV="1">
              <a:off x="6337696" y="2827338"/>
              <a:ext cx="23813" cy="635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7" name="Line 108">
              <a:extLst>
                <a:ext uri="{FF2B5EF4-FFF2-40B4-BE49-F238E27FC236}">
                  <a16:creationId xmlns:a16="http://schemas.microsoft.com/office/drawing/2014/main" id="{7C7D0D27-83C4-4A87-A107-93A005BDA24B}"/>
                </a:ext>
              </a:extLst>
            </p:cNvPr>
            <p:cNvSpPr>
              <a:spLocks noChangeShapeType="1"/>
            </p:cNvSpPr>
            <p:nvPr/>
          </p:nvSpPr>
          <p:spPr bwMode="auto">
            <a:xfrm flipH="1" flipV="1">
              <a:off x="6286896" y="2814638"/>
              <a:ext cx="25400" cy="635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8" name="Freeform 109">
              <a:extLst>
                <a:ext uri="{FF2B5EF4-FFF2-40B4-BE49-F238E27FC236}">
                  <a16:creationId xmlns:a16="http://schemas.microsoft.com/office/drawing/2014/main" id="{663B5374-ACA8-4DAC-A315-E33478AAA351}"/>
                </a:ext>
              </a:extLst>
            </p:cNvPr>
            <p:cNvSpPr>
              <a:spLocks/>
            </p:cNvSpPr>
            <p:nvPr/>
          </p:nvSpPr>
          <p:spPr bwMode="auto">
            <a:xfrm>
              <a:off x="6236096" y="2805113"/>
              <a:ext cx="25400" cy="4763"/>
            </a:xfrm>
            <a:custGeom>
              <a:avLst/>
              <a:gdLst>
                <a:gd name="T0" fmla="*/ 33 w 33"/>
                <a:gd name="T1" fmla="*/ 6 h 6"/>
                <a:gd name="T2" fmla="*/ 5 w 33"/>
                <a:gd name="T3" fmla="*/ 1 h 6"/>
                <a:gd name="T4" fmla="*/ 0 w 33"/>
                <a:gd name="T5" fmla="*/ 0 h 6"/>
              </a:gdLst>
              <a:ahLst/>
              <a:cxnLst>
                <a:cxn ang="0">
                  <a:pos x="T0" y="T1"/>
                </a:cxn>
                <a:cxn ang="0">
                  <a:pos x="T2" y="T3"/>
                </a:cxn>
                <a:cxn ang="0">
                  <a:pos x="T4" y="T5"/>
                </a:cxn>
              </a:cxnLst>
              <a:rect l="0" t="0" r="r" b="b"/>
              <a:pathLst>
                <a:path w="33" h="6">
                  <a:moveTo>
                    <a:pt x="33" y="6"/>
                  </a:moveTo>
                  <a:lnTo>
                    <a:pt x="5" y="1"/>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9" name="Freeform 110">
              <a:extLst>
                <a:ext uri="{FF2B5EF4-FFF2-40B4-BE49-F238E27FC236}">
                  <a16:creationId xmlns:a16="http://schemas.microsoft.com/office/drawing/2014/main" id="{12B2B6CA-AB03-46A7-8A34-20BDBDD831C1}"/>
                </a:ext>
              </a:extLst>
            </p:cNvPr>
            <p:cNvSpPr>
              <a:spLocks/>
            </p:cNvSpPr>
            <p:nvPr/>
          </p:nvSpPr>
          <p:spPr bwMode="auto">
            <a:xfrm>
              <a:off x="6186884" y="2800350"/>
              <a:ext cx="25400" cy="1588"/>
            </a:xfrm>
            <a:custGeom>
              <a:avLst/>
              <a:gdLst>
                <a:gd name="T0" fmla="*/ 33 w 33"/>
                <a:gd name="T1" fmla="*/ 3 h 3"/>
                <a:gd name="T2" fmla="*/ 13 w 33"/>
                <a:gd name="T3" fmla="*/ 0 h 3"/>
                <a:gd name="T4" fmla="*/ 0 w 33"/>
                <a:gd name="T5" fmla="*/ 0 h 3"/>
              </a:gdLst>
              <a:ahLst/>
              <a:cxnLst>
                <a:cxn ang="0">
                  <a:pos x="T0" y="T1"/>
                </a:cxn>
                <a:cxn ang="0">
                  <a:pos x="T2" y="T3"/>
                </a:cxn>
                <a:cxn ang="0">
                  <a:pos x="T4" y="T5"/>
                </a:cxn>
              </a:cxnLst>
              <a:rect l="0" t="0" r="r" b="b"/>
              <a:pathLst>
                <a:path w="33" h="3">
                  <a:moveTo>
                    <a:pt x="33" y="3"/>
                  </a:moveTo>
                  <a:lnTo>
                    <a:pt x="13" y="0"/>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0" name="Freeform 111">
              <a:extLst>
                <a:ext uri="{FF2B5EF4-FFF2-40B4-BE49-F238E27FC236}">
                  <a16:creationId xmlns:a16="http://schemas.microsoft.com/office/drawing/2014/main" id="{672B7602-D8AD-4FDE-A0ED-681259ED8601}"/>
                </a:ext>
              </a:extLst>
            </p:cNvPr>
            <p:cNvSpPr>
              <a:spLocks/>
            </p:cNvSpPr>
            <p:nvPr/>
          </p:nvSpPr>
          <p:spPr bwMode="auto">
            <a:xfrm>
              <a:off x="6134496" y="2795588"/>
              <a:ext cx="26988" cy="1588"/>
            </a:xfrm>
            <a:custGeom>
              <a:avLst/>
              <a:gdLst>
                <a:gd name="T0" fmla="*/ 32 w 32"/>
                <a:gd name="T1" fmla="*/ 2 h 2"/>
                <a:gd name="T2" fmla="*/ 21 w 32"/>
                <a:gd name="T3" fmla="*/ 2 h 2"/>
                <a:gd name="T4" fmla="*/ 0 w 32"/>
                <a:gd name="T5" fmla="*/ 0 h 2"/>
              </a:gdLst>
              <a:ahLst/>
              <a:cxnLst>
                <a:cxn ang="0">
                  <a:pos x="T0" y="T1"/>
                </a:cxn>
                <a:cxn ang="0">
                  <a:pos x="T2" y="T3"/>
                </a:cxn>
                <a:cxn ang="0">
                  <a:pos x="T4" y="T5"/>
                </a:cxn>
              </a:cxnLst>
              <a:rect l="0" t="0" r="r" b="b"/>
              <a:pathLst>
                <a:path w="32" h="2">
                  <a:moveTo>
                    <a:pt x="32" y="2"/>
                  </a:moveTo>
                  <a:lnTo>
                    <a:pt x="21" y="2"/>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1" name="Line 112">
              <a:extLst>
                <a:ext uri="{FF2B5EF4-FFF2-40B4-BE49-F238E27FC236}">
                  <a16:creationId xmlns:a16="http://schemas.microsoft.com/office/drawing/2014/main" id="{CAD80092-874D-4CC5-9E9B-03FF70B7DA87}"/>
                </a:ext>
              </a:extLst>
            </p:cNvPr>
            <p:cNvSpPr>
              <a:spLocks noChangeShapeType="1"/>
            </p:cNvSpPr>
            <p:nvPr/>
          </p:nvSpPr>
          <p:spPr bwMode="auto">
            <a:xfrm flipH="1">
              <a:off x="6107509" y="2795588"/>
              <a:ext cx="1588" cy="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2" name="Freeform 113">
              <a:extLst>
                <a:ext uri="{FF2B5EF4-FFF2-40B4-BE49-F238E27FC236}">
                  <a16:creationId xmlns:a16="http://schemas.microsoft.com/office/drawing/2014/main" id="{75E397AD-D358-41CE-8313-B82579BA1A2B}"/>
                </a:ext>
              </a:extLst>
            </p:cNvPr>
            <p:cNvSpPr>
              <a:spLocks/>
            </p:cNvSpPr>
            <p:nvPr/>
          </p:nvSpPr>
          <p:spPr bwMode="auto">
            <a:xfrm>
              <a:off x="5778896" y="3382963"/>
              <a:ext cx="655638" cy="568325"/>
            </a:xfrm>
            <a:custGeom>
              <a:avLst/>
              <a:gdLst>
                <a:gd name="T0" fmla="*/ 207 w 827"/>
                <a:gd name="T1" fmla="*/ 0 h 716"/>
                <a:gd name="T2" fmla="*/ 0 w 827"/>
                <a:gd name="T3" fmla="*/ 358 h 716"/>
                <a:gd name="T4" fmla="*/ 207 w 827"/>
                <a:gd name="T5" fmla="*/ 716 h 716"/>
                <a:gd name="T6" fmla="*/ 620 w 827"/>
                <a:gd name="T7" fmla="*/ 716 h 716"/>
                <a:gd name="T8" fmla="*/ 827 w 827"/>
                <a:gd name="T9" fmla="*/ 358 h 716"/>
                <a:gd name="T10" fmla="*/ 620 w 827"/>
                <a:gd name="T11" fmla="*/ 0 h 716"/>
                <a:gd name="T12" fmla="*/ 207 w 827"/>
                <a:gd name="T13" fmla="*/ 0 h 716"/>
              </a:gdLst>
              <a:ahLst/>
              <a:cxnLst>
                <a:cxn ang="0">
                  <a:pos x="T0" y="T1"/>
                </a:cxn>
                <a:cxn ang="0">
                  <a:pos x="T2" y="T3"/>
                </a:cxn>
                <a:cxn ang="0">
                  <a:pos x="T4" y="T5"/>
                </a:cxn>
                <a:cxn ang="0">
                  <a:pos x="T6" y="T7"/>
                </a:cxn>
                <a:cxn ang="0">
                  <a:pos x="T8" y="T9"/>
                </a:cxn>
                <a:cxn ang="0">
                  <a:pos x="T10" y="T11"/>
                </a:cxn>
                <a:cxn ang="0">
                  <a:pos x="T12" y="T13"/>
                </a:cxn>
              </a:cxnLst>
              <a:rect l="0" t="0" r="r" b="b"/>
              <a:pathLst>
                <a:path w="827" h="716">
                  <a:moveTo>
                    <a:pt x="207" y="0"/>
                  </a:moveTo>
                  <a:lnTo>
                    <a:pt x="0" y="358"/>
                  </a:lnTo>
                  <a:lnTo>
                    <a:pt x="207" y="716"/>
                  </a:lnTo>
                  <a:lnTo>
                    <a:pt x="620" y="716"/>
                  </a:lnTo>
                  <a:lnTo>
                    <a:pt x="827" y="358"/>
                  </a:lnTo>
                  <a:lnTo>
                    <a:pt x="620" y="0"/>
                  </a:lnTo>
                  <a:lnTo>
                    <a:pt x="207" y="0"/>
                  </a:lnTo>
                  <a:close/>
                </a:path>
              </a:pathLst>
            </a:custGeom>
            <a:gradFill>
              <a:gsLst>
                <a:gs pos="0">
                  <a:schemeClr val="accent1"/>
                </a:gs>
                <a:gs pos="100000">
                  <a:schemeClr val="accent3"/>
                </a:gs>
              </a:gsLst>
              <a:lin ang="0" scaled="1"/>
            </a:gradFill>
            <a:ln w="36513">
              <a:solidFill>
                <a:srgbClr val="221F1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3" name="Freeform 114">
              <a:extLst>
                <a:ext uri="{FF2B5EF4-FFF2-40B4-BE49-F238E27FC236}">
                  <a16:creationId xmlns:a16="http://schemas.microsoft.com/office/drawing/2014/main" id="{A0785A71-9615-4271-B25F-E513C42AA188}"/>
                </a:ext>
              </a:extLst>
            </p:cNvPr>
            <p:cNvSpPr>
              <a:spLocks/>
            </p:cNvSpPr>
            <p:nvPr/>
          </p:nvSpPr>
          <p:spPr bwMode="auto">
            <a:xfrm>
              <a:off x="5682059" y="4268788"/>
              <a:ext cx="850900" cy="763588"/>
            </a:xfrm>
            <a:custGeom>
              <a:avLst/>
              <a:gdLst>
                <a:gd name="T0" fmla="*/ 330 w 1072"/>
                <a:gd name="T1" fmla="*/ 960 h 960"/>
                <a:gd name="T2" fmla="*/ 330 w 1072"/>
                <a:gd name="T3" fmla="*/ 960 h 960"/>
                <a:gd name="T4" fmla="*/ 313 w 1072"/>
                <a:gd name="T5" fmla="*/ 958 h 960"/>
                <a:gd name="T6" fmla="*/ 297 w 1072"/>
                <a:gd name="T7" fmla="*/ 955 h 960"/>
                <a:gd name="T8" fmla="*/ 283 w 1072"/>
                <a:gd name="T9" fmla="*/ 950 h 960"/>
                <a:gd name="T10" fmla="*/ 268 w 1072"/>
                <a:gd name="T11" fmla="*/ 944 h 960"/>
                <a:gd name="T12" fmla="*/ 255 w 1072"/>
                <a:gd name="T13" fmla="*/ 934 h 960"/>
                <a:gd name="T14" fmla="*/ 244 w 1072"/>
                <a:gd name="T15" fmla="*/ 925 h 960"/>
                <a:gd name="T16" fmla="*/ 233 w 1072"/>
                <a:gd name="T17" fmla="*/ 912 h 960"/>
                <a:gd name="T18" fmla="*/ 225 w 1072"/>
                <a:gd name="T19" fmla="*/ 899 h 960"/>
                <a:gd name="T20" fmla="*/ 18 w 1072"/>
                <a:gd name="T21" fmla="*/ 540 h 960"/>
                <a:gd name="T22" fmla="*/ 18 w 1072"/>
                <a:gd name="T23" fmla="*/ 540 h 960"/>
                <a:gd name="T24" fmla="*/ 10 w 1072"/>
                <a:gd name="T25" fmla="*/ 526 h 960"/>
                <a:gd name="T26" fmla="*/ 5 w 1072"/>
                <a:gd name="T27" fmla="*/ 511 h 960"/>
                <a:gd name="T28" fmla="*/ 2 w 1072"/>
                <a:gd name="T29" fmla="*/ 495 h 960"/>
                <a:gd name="T30" fmla="*/ 0 w 1072"/>
                <a:gd name="T31" fmla="*/ 479 h 960"/>
                <a:gd name="T32" fmla="*/ 2 w 1072"/>
                <a:gd name="T33" fmla="*/ 465 h 960"/>
                <a:gd name="T34" fmla="*/ 5 w 1072"/>
                <a:gd name="T35" fmla="*/ 448 h 960"/>
                <a:gd name="T36" fmla="*/ 10 w 1072"/>
                <a:gd name="T37" fmla="*/ 434 h 960"/>
                <a:gd name="T38" fmla="*/ 18 w 1072"/>
                <a:gd name="T39" fmla="*/ 419 h 960"/>
                <a:gd name="T40" fmla="*/ 225 w 1072"/>
                <a:gd name="T41" fmla="*/ 61 h 960"/>
                <a:gd name="T42" fmla="*/ 225 w 1072"/>
                <a:gd name="T43" fmla="*/ 61 h 960"/>
                <a:gd name="T44" fmla="*/ 233 w 1072"/>
                <a:gd name="T45" fmla="*/ 48 h 960"/>
                <a:gd name="T46" fmla="*/ 244 w 1072"/>
                <a:gd name="T47" fmla="*/ 35 h 960"/>
                <a:gd name="T48" fmla="*/ 255 w 1072"/>
                <a:gd name="T49" fmla="*/ 25 h 960"/>
                <a:gd name="T50" fmla="*/ 268 w 1072"/>
                <a:gd name="T51" fmla="*/ 16 h 960"/>
                <a:gd name="T52" fmla="*/ 283 w 1072"/>
                <a:gd name="T53" fmla="*/ 9 h 960"/>
                <a:gd name="T54" fmla="*/ 297 w 1072"/>
                <a:gd name="T55" fmla="*/ 5 h 960"/>
                <a:gd name="T56" fmla="*/ 313 w 1072"/>
                <a:gd name="T57" fmla="*/ 1 h 960"/>
                <a:gd name="T58" fmla="*/ 330 w 1072"/>
                <a:gd name="T59" fmla="*/ 0 h 960"/>
                <a:gd name="T60" fmla="*/ 743 w 1072"/>
                <a:gd name="T61" fmla="*/ 0 h 960"/>
                <a:gd name="T62" fmla="*/ 743 w 1072"/>
                <a:gd name="T63" fmla="*/ 0 h 960"/>
                <a:gd name="T64" fmla="*/ 759 w 1072"/>
                <a:gd name="T65" fmla="*/ 1 h 960"/>
                <a:gd name="T66" fmla="*/ 775 w 1072"/>
                <a:gd name="T67" fmla="*/ 5 h 960"/>
                <a:gd name="T68" fmla="*/ 790 w 1072"/>
                <a:gd name="T69" fmla="*/ 9 h 960"/>
                <a:gd name="T70" fmla="*/ 804 w 1072"/>
                <a:gd name="T71" fmla="*/ 16 h 960"/>
                <a:gd name="T72" fmla="*/ 817 w 1072"/>
                <a:gd name="T73" fmla="*/ 25 h 960"/>
                <a:gd name="T74" fmla="*/ 828 w 1072"/>
                <a:gd name="T75" fmla="*/ 35 h 960"/>
                <a:gd name="T76" fmla="*/ 840 w 1072"/>
                <a:gd name="T77" fmla="*/ 48 h 960"/>
                <a:gd name="T78" fmla="*/ 849 w 1072"/>
                <a:gd name="T79" fmla="*/ 61 h 960"/>
                <a:gd name="T80" fmla="*/ 1056 w 1072"/>
                <a:gd name="T81" fmla="*/ 419 h 960"/>
                <a:gd name="T82" fmla="*/ 1056 w 1072"/>
                <a:gd name="T83" fmla="*/ 419 h 960"/>
                <a:gd name="T84" fmla="*/ 1063 w 1072"/>
                <a:gd name="T85" fmla="*/ 434 h 960"/>
                <a:gd name="T86" fmla="*/ 1067 w 1072"/>
                <a:gd name="T87" fmla="*/ 448 h 960"/>
                <a:gd name="T88" fmla="*/ 1071 w 1072"/>
                <a:gd name="T89" fmla="*/ 465 h 960"/>
                <a:gd name="T90" fmla="*/ 1072 w 1072"/>
                <a:gd name="T91" fmla="*/ 479 h 960"/>
                <a:gd name="T92" fmla="*/ 1071 w 1072"/>
                <a:gd name="T93" fmla="*/ 495 h 960"/>
                <a:gd name="T94" fmla="*/ 1067 w 1072"/>
                <a:gd name="T95" fmla="*/ 511 h 960"/>
                <a:gd name="T96" fmla="*/ 1063 w 1072"/>
                <a:gd name="T97" fmla="*/ 526 h 960"/>
                <a:gd name="T98" fmla="*/ 1056 w 1072"/>
                <a:gd name="T99" fmla="*/ 540 h 960"/>
                <a:gd name="T100" fmla="*/ 849 w 1072"/>
                <a:gd name="T101" fmla="*/ 899 h 960"/>
                <a:gd name="T102" fmla="*/ 849 w 1072"/>
                <a:gd name="T103" fmla="*/ 899 h 960"/>
                <a:gd name="T104" fmla="*/ 840 w 1072"/>
                <a:gd name="T105" fmla="*/ 912 h 960"/>
                <a:gd name="T106" fmla="*/ 828 w 1072"/>
                <a:gd name="T107" fmla="*/ 925 h 960"/>
                <a:gd name="T108" fmla="*/ 817 w 1072"/>
                <a:gd name="T109" fmla="*/ 934 h 960"/>
                <a:gd name="T110" fmla="*/ 804 w 1072"/>
                <a:gd name="T111" fmla="*/ 944 h 960"/>
                <a:gd name="T112" fmla="*/ 790 w 1072"/>
                <a:gd name="T113" fmla="*/ 950 h 960"/>
                <a:gd name="T114" fmla="*/ 775 w 1072"/>
                <a:gd name="T115" fmla="*/ 955 h 960"/>
                <a:gd name="T116" fmla="*/ 759 w 1072"/>
                <a:gd name="T117" fmla="*/ 958 h 960"/>
                <a:gd name="T118" fmla="*/ 743 w 1072"/>
                <a:gd name="T119" fmla="*/ 960 h 960"/>
                <a:gd name="T120" fmla="*/ 330 w 1072"/>
                <a:gd name="T121" fmla="*/ 960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2" h="960">
                  <a:moveTo>
                    <a:pt x="330" y="960"/>
                  </a:moveTo>
                  <a:lnTo>
                    <a:pt x="330" y="960"/>
                  </a:lnTo>
                  <a:lnTo>
                    <a:pt x="313" y="958"/>
                  </a:lnTo>
                  <a:lnTo>
                    <a:pt x="297" y="955"/>
                  </a:lnTo>
                  <a:lnTo>
                    <a:pt x="283" y="950"/>
                  </a:lnTo>
                  <a:lnTo>
                    <a:pt x="268" y="944"/>
                  </a:lnTo>
                  <a:lnTo>
                    <a:pt x="255" y="934"/>
                  </a:lnTo>
                  <a:lnTo>
                    <a:pt x="244" y="925"/>
                  </a:lnTo>
                  <a:lnTo>
                    <a:pt x="233" y="912"/>
                  </a:lnTo>
                  <a:lnTo>
                    <a:pt x="225" y="899"/>
                  </a:lnTo>
                  <a:lnTo>
                    <a:pt x="18" y="540"/>
                  </a:lnTo>
                  <a:lnTo>
                    <a:pt x="18" y="540"/>
                  </a:lnTo>
                  <a:lnTo>
                    <a:pt x="10" y="526"/>
                  </a:lnTo>
                  <a:lnTo>
                    <a:pt x="5" y="511"/>
                  </a:lnTo>
                  <a:lnTo>
                    <a:pt x="2" y="495"/>
                  </a:lnTo>
                  <a:lnTo>
                    <a:pt x="0" y="479"/>
                  </a:lnTo>
                  <a:lnTo>
                    <a:pt x="2" y="465"/>
                  </a:lnTo>
                  <a:lnTo>
                    <a:pt x="5" y="448"/>
                  </a:lnTo>
                  <a:lnTo>
                    <a:pt x="10" y="434"/>
                  </a:lnTo>
                  <a:lnTo>
                    <a:pt x="18" y="419"/>
                  </a:lnTo>
                  <a:lnTo>
                    <a:pt x="225" y="61"/>
                  </a:lnTo>
                  <a:lnTo>
                    <a:pt x="225" y="61"/>
                  </a:lnTo>
                  <a:lnTo>
                    <a:pt x="233" y="48"/>
                  </a:lnTo>
                  <a:lnTo>
                    <a:pt x="244" y="35"/>
                  </a:lnTo>
                  <a:lnTo>
                    <a:pt x="255" y="25"/>
                  </a:lnTo>
                  <a:lnTo>
                    <a:pt x="268" y="16"/>
                  </a:lnTo>
                  <a:lnTo>
                    <a:pt x="283" y="9"/>
                  </a:lnTo>
                  <a:lnTo>
                    <a:pt x="297" y="5"/>
                  </a:lnTo>
                  <a:lnTo>
                    <a:pt x="313" y="1"/>
                  </a:lnTo>
                  <a:lnTo>
                    <a:pt x="330" y="0"/>
                  </a:lnTo>
                  <a:lnTo>
                    <a:pt x="743" y="0"/>
                  </a:lnTo>
                  <a:lnTo>
                    <a:pt x="743" y="0"/>
                  </a:lnTo>
                  <a:lnTo>
                    <a:pt x="759" y="1"/>
                  </a:lnTo>
                  <a:lnTo>
                    <a:pt x="775" y="5"/>
                  </a:lnTo>
                  <a:lnTo>
                    <a:pt x="790" y="9"/>
                  </a:lnTo>
                  <a:lnTo>
                    <a:pt x="804" y="16"/>
                  </a:lnTo>
                  <a:lnTo>
                    <a:pt x="817" y="25"/>
                  </a:lnTo>
                  <a:lnTo>
                    <a:pt x="828" y="35"/>
                  </a:lnTo>
                  <a:lnTo>
                    <a:pt x="840" y="48"/>
                  </a:lnTo>
                  <a:lnTo>
                    <a:pt x="849" y="61"/>
                  </a:lnTo>
                  <a:lnTo>
                    <a:pt x="1056" y="419"/>
                  </a:lnTo>
                  <a:lnTo>
                    <a:pt x="1056" y="419"/>
                  </a:lnTo>
                  <a:lnTo>
                    <a:pt x="1063" y="434"/>
                  </a:lnTo>
                  <a:lnTo>
                    <a:pt x="1067" y="448"/>
                  </a:lnTo>
                  <a:lnTo>
                    <a:pt x="1071" y="465"/>
                  </a:lnTo>
                  <a:lnTo>
                    <a:pt x="1072" y="479"/>
                  </a:lnTo>
                  <a:lnTo>
                    <a:pt x="1071" y="495"/>
                  </a:lnTo>
                  <a:lnTo>
                    <a:pt x="1067" y="511"/>
                  </a:lnTo>
                  <a:lnTo>
                    <a:pt x="1063" y="526"/>
                  </a:lnTo>
                  <a:lnTo>
                    <a:pt x="1056" y="540"/>
                  </a:lnTo>
                  <a:lnTo>
                    <a:pt x="849" y="899"/>
                  </a:lnTo>
                  <a:lnTo>
                    <a:pt x="849" y="899"/>
                  </a:lnTo>
                  <a:lnTo>
                    <a:pt x="840" y="912"/>
                  </a:lnTo>
                  <a:lnTo>
                    <a:pt x="828" y="925"/>
                  </a:lnTo>
                  <a:lnTo>
                    <a:pt x="817" y="934"/>
                  </a:lnTo>
                  <a:lnTo>
                    <a:pt x="804" y="944"/>
                  </a:lnTo>
                  <a:lnTo>
                    <a:pt x="790" y="950"/>
                  </a:lnTo>
                  <a:lnTo>
                    <a:pt x="775" y="955"/>
                  </a:lnTo>
                  <a:lnTo>
                    <a:pt x="759" y="958"/>
                  </a:lnTo>
                  <a:lnTo>
                    <a:pt x="743" y="960"/>
                  </a:lnTo>
                  <a:lnTo>
                    <a:pt x="330" y="960"/>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4" name="Freeform 115">
              <a:extLst>
                <a:ext uri="{FF2B5EF4-FFF2-40B4-BE49-F238E27FC236}">
                  <a16:creationId xmlns:a16="http://schemas.microsoft.com/office/drawing/2014/main" id="{48177EA9-D406-40F5-92D7-C5E66B411B15}"/>
                </a:ext>
              </a:extLst>
            </p:cNvPr>
            <p:cNvSpPr>
              <a:spLocks noEditPoints="1"/>
            </p:cNvSpPr>
            <p:nvPr/>
          </p:nvSpPr>
          <p:spPr bwMode="auto">
            <a:xfrm>
              <a:off x="5670946" y="4259263"/>
              <a:ext cx="871538" cy="782638"/>
            </a:xfrm>
            <a:custGeom>
              <a:avLst/>
              <a:gdLst>
                <a:gd name="T0" fmla="*/ 756 w 1098"/>
                <a:gd name="T1" fmla="*/ 26 h 986"/>
                <a:gd name="T2" fmla="*/ 785 w 1098"/>
                <a:gd name="T3" fmla="*/ 29 h 986"/>
                <a:gd name="T4" fmla="*/ 811 w 1098"/>
                <a:gd name="T5" fmla="*/ 40 h 986"/>
                <a:gd name="T6" fmla="*/ 833 w 1098"/>
                <a:gd name="T7" fmla="*/ 58 h 986"/>
                <a:gd name="T8" fmla="*/ 851 w 1098"/>
                <a:gd name="T9" fmla="*/ 80 h 986"/>
                <a:gd name="T10" fmla="*/ 1058 w 1098"/>
                <a:gd name="T11" fmla="*/ 439 h 986"/>
                <a:gd name="T12" fmla="*/ 1069 w 1098"/>
                <a:gd name="T13" fmla="*/ 465 h 986"/>
                <a:gd name="T14" fmla="*/ 1072 w 1098"/>
                <a:gd name="T15" fmla="*/ 492 h 986"/>
                <a:gd name="T16" fmla="*/ 1069 w 1098"/>
                <a:gd name="T17" fmla="*/ 521 h 986"/>
                <a:gd name="T18" fmla="*/ 1058 w 1098"/>
                <a:gd name="T19" fmla="*/ 547 h 986"/>
                <a:gd name="T20" fmla="*/ 851 w 1098"/>
                <a:gd name="T21" fmla="*/ 905 h 986"/>
                <a:gd name="T22" fmla="*/ 833 w 1098"/>
                <a:gd name="T23" fmla="*/ 928 h 986"/>
                <a:gd name="T24" fmla="*/ 811 w 1098"/>
                <a:gd name="T25" fmla="*/ 946 h 986"/>
                <a:gd name="T26" fmla="*/ 785 w 1098"/>
                <a:gd name="T27" fmla="*/ 955 h 986"/>
                <a:gd name="T28" fmla="*/ 756 w 1098"/>
                <a:gd name="T29" fmla="*/ 960 h 986"/>
                <a:gd name="T30" fmla="*/ 343 w 1098"/>
                <a:gd name="T31" fmla="*/ 960 h 986"/>
                <a:gd name="T32" fmla="*/ 313 w 1098"/>
                <a:gd name="T33" fmla="*/ 955 h 986"/>
                <a:gd name="T34" fmla="*/ 288 w 1098"/>
                <a:gd name="T35" fmla="*/ 946 h 986"/>
                <a:gd name="T36" fmla="*/ 265 w 1098"/>
                <a:gd name="T37" fmla="*/ 928 h 986"/>
                <a:gd name="T38" fmla="*/ 249 w 1098"/>
                <a:gd name="T39" fmla="*/ 905 h 986"/>
                <a:gd name="T40" fmla="*/ 41 w 1098"/>
                <a:gd name="T41" fmla="*/ 547 h 986"/>
                <a:gd name="T42" fmla="*/ 31 w 1098"/>
                <a:gd name="T43" fmla="*/ 521 h 986"/>
                <a:gd name="T44" fmla="*/ 26 w 1098"/>
                <a:gd name="T45" fmla="*/ 492 h 986"/>
                <a:gd name="T46" fmla="*/ 31 w 1098"/>
                <a:gd name="T47" fmla="*/ 465 h 986"/>
                <a:gd name="T48" fmla="*/ 41 w 1098"/>
                <a:gd name="T49" fmla="*/ 439 h 986"/>
                <a:gd name="T50" fmla="*/ 249 w 1098"/>
                <a:gd name="T51" fmla="*/ 80 h 986"/>
                <a:gd name="T52" fmla="*/ 265 w 1098"/>
                <a:gd name="T53" fmla="*/ 58 h 986"/>
                <a:gd name="T54" fmla="*/ 288 w 1098"/>
                <a:gd name="T55" fmla="*/ 40 h 986"/>
                <a:gd name="T56" fmla="*/ 313 w 1098"/>
                <a:gd name="T57" fmla="*/ 29 h 986"/>
                <a:gd name="T58" fmla="*/ 343 w 1098"/>
                <a:gd name="T59" fmla="*/ 26 h 986"/>
                <a:gd name="T60" fmla="*/ 756 w 1098"/>
                <a:gd name="T61" fmla="*/ 0 h 986"/>
                <a:gd name="T62" fmla="*/ 343 w 1098"/>
                <a:gd name="T63" fmla="*/ 0 h 986"/>
                <a:gd name="T64" fmla="*/ 307 w 1098"/>
                <a:gd name="T65" fmla="*/ 5 h 986"/>
                <a:gd name="T66" fmla="*/ 275 w 1098"/>
                <a:gd name="T67" fmla="*/ 18 h 986"/>
                <a:gd name="T68" fmla="*/ 247 w 1098"/>
                <a:gd name="T69" fmla="*/ 38 h 986"/>
                <a:gd name="T70" fmla="*/ 226 w 1098"/>
                <a:gd name="T71" fmla="*/ 68 h 986"/>
                <a:gd name="T72" fmla="*/ 20 w 1098"/>
                <a:gd name="T73" fmla="*/ 426 h 986"/>
                <a:gd name="T74" fmla="*/ 5 w 1098"/>
                <a:gd name="T75" fmla="*/ 458 h 986"/>
                <a:gd name="T76" fmla="*/ 0 w 1098"/>
                <a:gd name="T77" fmla="*/ 492 h 986"/>
                <a:gd name="T78" fmla="*/ 5 w 1098"/>
                <a:gd name="T79" fmla="*/ 528 h 986"/>
                <a:gd name="T80" fmla="*/ 20 w 1098"/>
                <a:gd name="T81" fmla="*/ 560 h 986"/>
                <a:gd name="T82" fmla="*/ 226 w 1098"/>
                <a:gd name="T83" fmla="*/ 918 h 986"/>
                <a:gd name="T84" fmla="*/ 247 w 1098"/>
                <a:gd name="T85" fmla="*/ 946 h 986"/>
                <a:gd name="T86" fmla="*/ 275 w 1098"/>
                <a:gd name="T87" fmla="*/ 968 h 986"/>
                <a:gd name="T88" fmla="*/ 307 w 1098"/>
                <a:gd name="T89" fmla="*/ 981 h 986"/>
                <a:gd name="T90" fmla="*/ 343 w 1098"/>
                <a:gd name="T91" fmla="*/ 986 h 986"/>
                <a:gd name="T92" fmla="*/ 756 w 1098"/>
                <a:gd name="T93" fmla="*/ 986 h 986"/>
                <a:gd name="T94" fmla="*/ 791 w 1098"/>
                <a:gd name="T95" fmla="*/ 981 h 986"/>
                <a:gd name="T96" fmla="*/ 824 w 1098"/>
                <a:gd name="T97" fmla="*/ 968 h 986"/>
                <a:gd name="T98" fmla="*/ 851 w 1098"/>
                <a:gd name="T99" fmla="*/ 946 h 986"/>
                <a:gd name="T100" fmla="*/ 872 w 1098"/>
                <a:gd name="T101" fmla="*/ 918 h 986"/>
                <a:gd name="T102" fmla="*/ 1080 w 1098"/>
                <a:gd name="T103" fmla="*/ 560 h 986"/>
                <a:gd name="T104" fmla="*/ 1093 w 1098"/>
                <a:gd name="T105" fmla="*/ 528 h 986"/>
                <a:gd name="T106" fmla="*/ 1098 w 1098"/>
                <a:gd name="T107" fmla="*/ 492 h 986"/>
                <a:gd name="T108" fmla="*/ 1093 w 1098"/>
                <a:gd name="T109" fmla="*/ 458 h 986"/>
                <a:gd name="T110" fmla="*/ 1080 w 1098"/>
                <a:gd name="T111" fmla="*/ 426 h 986"/>
                <a:gd name="T112" fmla="*/ 872 w 1098"/>
                <a:gd name="T113" fmla="*/ 68 h 986"/>
                <a:gd name="T114" fmla="*/ 851 w 1098"/>
                <a:gd name="T115" fmla="*/ 38 h 986"/>
                <a:gd name="T116" fmla="*/ 824 w 1098"/>
                <a:gd name="T117" fmla="*/ 18 h 986"/>
                <a:gd name="T118" fmla="*/ 791 w 1098"/>
                <a:gd name="T119" fmla="*/ 5 h 986"/>
                <a:gd name="T120" fmla="*/ 756 w 1098"/>
                <a:gd name="T121"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98" h="986">
                  <a:moveTo>
                    <a:pt x="756" y="26"/>
                  </a:moveTo>
                  <a:lnTo>
                    <a:pt x="756" y="26"/>
                  </a:lnTo>
                  <a:lnTo>
                    <a:pt x="770" y="27"/>
                  </a:lnTo>
                  <a:lnTo>
                    <a:pt x="785" y="29"/>
                  </a:lnTo>
                  <a:lnTo>
                    <a:pt x="798" y="34"/>
                  </a:lnTo>
                  <a:lnTo>
                    <a:pt x="811" y="40"/>
                  </a:lnTo>
                  <a:lnTo>
                    <a:pt x="822" y="48"/>
                  </a:lnTo>
                  <a:lnTo>
                    <a:pt x="833" y="58"/>
                  </a:lnTo>
                  <a:lnTo>
                    <a:pt x="843" y="68"/>
                  </a:lnTo>
                  <a:lnTo>
                    <a:pt x="851" y="80"/>
                  </a:lnTo>
                  <a:lnTo>
                    <a:pt x="1058" y="439"/>
                  </a:lnTo>
                  <a:lnTo>
                    <a:pt x="1058" y="439"/>
                  </a:lnTo>
                  <a:lnTo>
                    <a:pt x="1064" y="452"/>
                  </a:lnTo>
                  <a:lnTo>
                    <a:pt x="1069" y="465"/>
                  </a:lnTo>
                  <a:lnTo>
                    <a:pt x="1071" y="479"/>
                  </a:lnTo>
                  <a:lnTo>
                    <a:pt x="1072" y="492"/>
                  </a:lnTo>
                  <a:lnTo>
                    <a:pt x="1071" y="507"/>
                  </a:lnTo>
                  <a:lnTo>
                    <a:pt x="1069" y="521"/>
                  </a:lnTo>
                  <a:lnTo>
                    <a:pt x="1064" y="534"/>
                  </a:lnTo>
                  <a:lnTo>
                    <a:pt x="1058" y="547"/>
                  </a:lnTo>
                  <a:lnTo>
                    <a:pt x="851" y="905"/>
                  </a:lnTo>
                  <a:lnTo>
                    <a:pt x="851" y="905"/>
                  </a:lnTo>
                  <a:lnTo>
                    <a:pt x="843" y="918"/>
                  </a:lnTo>
                  <a:lnTo>
                    <a:pt x="833" y="928"/>
                  </a:lnTo>
                  <a:lnTo>
                    <a:pt x="822" y="938"/>
                  </a:lnTo>
                  <a:lnTo>
                    <a:pt x="811" y="946"/>
                  </a:lnTo>
                  <a:lnTo>
                    <a:pt x="798" y="952"/>
                  </a:lnTo>
                  <a:lnTo>
                    <a:pt x="785" y="955"/>
                  </a:lnTo>
                  <a:lnTo>
                    <a:pt x="770" y="959"/>
                  </a:lnTo>
                  <a:lnTo>
                    <a:pt x="756" y="960"/>
                  </a:lnTo>
                  <a:lnTo>
                    <a:pt x="343" y="960"/>
                  </a:lnTo>
                  <a:lnTo>
                    <a:pt x="343" y="960"/>
                  </a:lnTo>
                  <a:lnTo>
                    <a:pt x="328" y="959"/>
                  </a:lnTo>
                  <a:lnTo>
                    <a:pt x="313" y="955"/>
                  </a:lnTo>
                  <a:lnTo>
                    <a:pt x="301" y="952"/>
                  </a:lnTo>
                  <a:lnTo>
                    <a:pt x="288" y="946"/>
                  </a:lnTo>
                  <a:lnTo>
                    <a:pt x="276" y="938"/>
                  </a:lnTo>
                  <a:lnTo>
                    <a:pt x="265" y="928"/>
                  </a:lnTo>
                  <a:lnTo>
                    <a:pt x="257" y="918"/>
                  </a:lnTo>
                  <a:lnTo>
                    <a:pt x="249" y="905"/>
                  </a:lnTo>
                  <a:lnTo>
                    <a:pt x="41" y="547"/>
                  </a:lnTo>
                  <a:lnTo>
                    <a:pt x="41" y="547"/>
                  </a:lnTo>
                  <a:lnTo>
                    <a:pt x="36" y="534"/>
                  </a:lnTo>
                  <a:lnTo>
                    <a:pt x="31" y="521"/>
                  </a:lnTo>
                  <a:lnTo>
                    <a:pt x="28" y="507"/>
                  </a:lnTo>
                  <a:lnTo>
                    <a:pt x="26" y="492"/>
                  </a:lnTo>
                  <a:lnTo>
                    <a:pt x="28" y="479"/>
                  </a:lnTo>
                  <a:lnTo>
                    <a:pt x="31" y="465"/>
                  </a:lnTo>
                  <a:lnTo>
                    <a:pt x="36" y="452"/>
                  </a:lnTo>
                  <a:lnTo>
                    <a:pt x="41" y="439"/>
                  </a:lnTo>
                  <a:lnTo>
                    <a:pt x="249" y="80"/>
                  </a:lnTo>
                  <a:lnTo>
                    <a:pt x="249" y="80"/>
                  </a:lnTo>
                  <a:lnTo>
                    <a:pt x="257" y="68"/>
                  </a:lnTo>
                  <a:lnTo>
                    <a:pt x="265" y="58"/>
                  </a:lnTo>
                  <a:lnTo>
                    <a:pt x="276" y="48"/>
                  </a:lnTo>
                  <a:lnTo>
                    <a:pt x="288" y="40"/>
                  </a:lnTo>
                  <a:lnTo>
                    <a:pt x="301" y="34"/>
                  </a:lnTo>
                  <a:lnTo>
                    <a:pt x="313" y="29"/>
                  </a:lnTo>
                  <a:lnTo>
                    <a:pt x="328" y="27"/>
                  </a:lnTo>
                  <a:lnTo>
                    <a:pt x="343" y="26"/>
                  </a:lnTo>
                  <a:lnTo>
                    <a:pt x="756" y="26"/>
                  </a:lnTo>
                  <a:close/>
                  <a:moveTo>
                    <a:pt x="756" y="0"/>
                  </a:moveTo>
                  <a:lnTo>
                    <a:pt x="343" y="0"/>
                  </a:lnTo>
                  <a:lnTo>
                    <a:pt x="343" y="0"/>
                  </a:lnTo>
                  <a:lnTo>
                    <a:pt x="325" y="1"/>
                  </a:lnTo>
                  <a:lnTo>
                    <a:pt x="307" y="5"/>
                  </a:lnTo>
                  <a:lnTo>
                    <a:pt x="291" y="11"/>
                  </a:lnTo>
                  <a:lnTo>
                    <a:pt x="275" y="18"/>
                  </a:lnTo>
                  <a:lnTo>
                    <a:pt x="260" y="27"/>
                  </a:lnTo>
                  <a:lnTo>
                    <a:pt x="247" y="38"/>
                  </a:lnTo>
                  <a:lnTo>
                    <a:pt x="236" y="53"/>
                  </a:lnTo>
                  <a:lnTo>
                    <a:pt x="226" y="68"/>
                  </a:lnTo>
                  <a:lnTo>
                    <a:pt x="20" y="426"/>
                  </a:lnTo>
                  <a:lnTo>
                    <a:pt x="20" y="426"/>
                  </a:lnTo>
                  <a:lnTo>
                    <a:pt x="11" y="442"/>
                  </a:lnTo>
                  <a:lnTo>
                    <a:pt x="5" y="458"/>
                  </a:lnTo>
                  <a:lnTo>
                    <a:pt x="2" y="476"/>
                  </a:lnTo>
                  <a:lnTo>
                    <a:pt x="0" y="492"/>
                  </a:lnTo>
                  <a:lnTo>
                    <a:pt x="2" y="510"/>
                  </a:lnTo>
                  <a:lnTo>
                    <a:pt x="5" y="528"/>
                  </a:lnTo>
                  <a:lnTo>
                    <a:pt x="11" y="544"/>
                  </a:lnTo>
                  <a:lnTo>
                    <a:pt x="20" y="560"/>
                  </a:lnTo>
                  <a:lnTo>
                    <a:pt x="226" y="918"/>
                  </a:lnTo>
                  <a:lnTo>
                    <a:pt x="226" y="918"/>
                  </a:lnTo>
                  <a:lnTo>
                    <a:pt x="236" y="933"/>
                  </a:lnTo>
                  <a:lnTo>
                    <a:pt x="247" y="946"/>
                  </a:lnTo>
                  <a:lnTo>
                    <a:pt x="260" y="959"/>
                  </a:lnTo>
                  <a:lnTo>
                    <a:pt x="275" y="968"/>
                  </a:lnTo>
                  <a:lnTo>
                    <a:pt x="291" y="975"/>
                  </a:lnTo>
                  <a:lnTo>
                    <a:pt x="307" y="981"/>
                  </a:lnTo>
                  <a:lnTo>
                    <a:pt x="325" y="984"/>
                  </a:lnTo>
                  <a:lnTo>
                    <a:pt x="343" y="986"/>
                  </a:lnTo>
                  <a:lnTo>
                    <a:pt x="756" y="986"/>
                  </a:lnTo>
                  <a:lnTo>
                    <a:pt x="756" y="986"/>
                  </a:lnTo>
                  <a:lnTo>
                    <a:pt x="774" y="984"/>
                  </a:lnTo>
                  <a:lnTo>
                    <a:pt x="791" y="981"/>
                  </a:lnTo>
                  <a:lnTo>
                    <a:pt x="808" y="975"/>
                  </a:lnTo>
                  <a:lnTo>
                    <a:pt x="824" y="968"/>
                  </a:lnTo>
                  <a:lnTo>
                    <a:pt x="838" y="959"/>
                  </a:lnTo>
                  <a:lnTo>
                    <a:pt x="851" y="946"/>
                  </a:lnTo>
                  <a:lnTo>
                    <a:pt x="862" y="933"/>
                  </a:lnTo>
                  <a:lnTo>
                    <a:pt x="872" y="918"/>
                  </a:lnTo>
                  <a:lnTo>
                    <a:pt x="1080" y="560"/>
                  </a:lnTo>
                  <a:lnTo>
                    <a:pt x="1080" y="560"/>
                  </a:lnTo>
                  <a:lnTo>
                    <a:pt x="1087" y="544"/>
                  </a:lnTo>
                  <a:lnTo>
                    <a:pt x="1093" y="528"/>
                  </a:lnTo>
                  <a:lnTo>
                    <a:pt x="1097" y="510"/>
                  </a:lnTo>
                  <a:lnTo>
                    <a:pt x="1098" y="492"/>
                  </a:lnTo>
                  <a:lnTo>
                    <a:pt x="1097" y="476"/>
                  </a:lnTo>
                  <a:lnTo>
                    <a:pt x="1093" y="458"/>
                  </a:lnTo>
                  <a:lnTo>
                    <a:pt x="1087" y="442"/>
                  </a:lnTo>
                  <a:lnTo>
                    <a:pt x="1080" y="426"/>
                  </a:lnTo>
                  <a:lnTo>
                    <a:pt x="872" y="68"/>
                  </a:lnTo>
                  <a:lnTo>
                    <a:pt x="872" y="68"/>
                  </a:lnTo>
                  <a:lnTo>
                    <a:pt x="862" y="53"/>
                  </a:lnTo>
                  <a:lnTo>
                    <a:pt x="851" y="38"/>
                  </a:lnTo>
                  <a:lnTo>
                    <a:pt x="838" y="27"/>
                  </a:lnTo>
                  <a:lnTo>
                    <a:pt x="824" y="18"/>
                  </a:lnTo>
                  <a:lnTo>
                    <a:pt x="808" y="11"/>
                  </a:lnTo>
                  <a:lnTo>
                    <a:pt x="791" y="5"/>
                  </a:lnTo>
                  <a:lnTo>
                    <a:pt x="774" y="1"/>
                  </a:lnTo>
                  <a:lnTo>
                    <a:pt x="756" y="0"/>
                  </a:lnTo>
                  <a:lnTo>
                    <a:pt x="756" y="0"/>
                  </a:lnTo>
                  <a:close/>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5" name="Freeform 116">
              <a:extLst>
                <a:ext uri="{FF2B5EF4-FFF2-40B4-BE49-F238E27FC236}">
                  <a16:creationId xmlns:a16="http://schemas.microsoft.com/office/drawing/2014/main" id="{0174E60C-51F0-4985-81ED-30AF40E5EB4A}"/>
                </a:ext>
              </a:extLst>
            </p:cNvPr>
            <p:cNvSpPr>
              <a:spLocks/>
            </p:cNvSpPr>
            <p:nvPr/>
          </p:nvSpPr>
          <p:spPr bwMode="auto">
            <a:xfrm>
              <a:off x="5691584" y="4279900"/>
              <a:ext cx="830263" cy="741363"/>
            </a:xfrm>
            <a:custGeom>
              <a:avLst/>
              <a:gdLst>
                <a:gd name="T0" fmla="*/ 730 w 1046"/>
                <a:gd name="T1" fmla="*/ 0 h 934"/>
                <a:gd name="T2" fmla="*/ 730 w 1046"/>
                <a:gd name="T3" fmla="*/ 0 h 934"/>
                <a:gd name="T4" fmla="*/ 744 w 1046"/>
                <a:gd name="T5" fmla="*/ 1 h 934"/>
                <a:gd name="T6" fmla="*/ 759 w 1046"/>
                <a:gd name="T7" fmla="*/ 3 h 934"/>
                <a:gd name="T8" fmla="*/ 772 w 1046"/>
                <a:gd name="T9" fmla="*/ 8 h 934"/>
                <a:gd name="T10" fmla="*/ 785 w 1046"/>
                <a:gd name="T11" fmla="*/ 14 h 934"/>
                <a:gd name="T12" fmla="*/ 796 w 1046"/>
                <a:gd name="T13" fmla="*/ 22 h 934"/>
                <a:gd name="T14" fmla="*/ 807 w 1046"/>
                <a:gd name="T15" fmla="*/ 32 h 934"/>
                <a:gd name="T16" fmla="*/ 817 w 1046"/>
                <a:gd name="T17" fmla="*/ 42 h 934"/>
                <a:gd name="T18" fmla="*/ 825 w 1046"/>
                <a:gd name="T19" fmla="*/ 54 h 934"/>
                <a:gd name="T20" fmla="*/ 1032 w 1046"/>
                <a:gd name="T21" fmla="*/ 413 h 934"/>
                <a:gd name="T22" fmla="*/ 1032 w 1046"/>
                <a:gd name="T23" fmla="*/ 413 h 934"/>
                <a:gd name="T24" fmla="*/ 1038 w 1046"/>
                <a:gd name="T25" fmla="*/ 426 h 934"/>
                <a:gd name="T26" fmla="*/ 1043 w 1046"/>
                <a:gd name="T27" fmla="*/ 439 h 934"/>
                <a:gd name="T28" fmla="*/ 1045 w 1046"/>
                <a:gd name="T29" fmla="*/ 453 h 934"/>
                <a:gd name="T30" fmla="*/ 1046 w 1046"/>
                <a:gd name="T31" fmla="*/ 466 h 934"/>
                <a:gd name="T32" fmla="*/ 1045 w 1046"/>
                <a:gd name="T33" fmla="*/ 481 h 934"/>
                <a:gd name="T34" fmla="*/ 1043 w 1046"/>
                <a:gd name="T35" fmla="*/ 495 h 934"/>
                <a:gd name="T36" fmla="*/ 1038 w 1046"/>
                <a:gd name="T37" fmla="*/ 508 h 934"/>
                <a:gd name="T38" fmla="*/ 1032 w 1046"/>
                <a:gd name="T39" fmla="*/ 521 h 934"/>
                <a:gd name="T40" fmla="*/ 825 w 1046"/>
                <a:gd name="T41" fmla="*/ 879 h 934"/>
                <a:gd name="T42" fmla="*/ 825 w 1046"/>
                <a:gd name="T43" fmla="*/ 879 h 934"/>
                <a:gd name="T44" fmla="*/ 817 w 1046"/>
                <a:gd name="T45" fmla="*/ 892 h 934"/>
                <a:gd name="T46" fmla="*/ 807 w 1046"/>
                <a:gd name="T47" fmla="*/ 902 h 934"/>
                <a:gd name="T48" fmla="*/ 796 w 1046"/>
                <a:gd name="T49" fmla="*/ 912 h 934"/>
                <a:gd name="T50" fmla="*/ 785 w 1046"/>
                <a:gd name="T51" fmla="*/ 920 h 934"/>
                <a:gd name="T52" fmla="*/ 772 w 1046"/>
                <a:gd name="T53" fmla="*/ 926 h 934"/>
                <a:gd name="T54" fmla="*/ 759 w 1046"/>
                <a:gd name="T55" fmla="*/ 929 h 934"/>
                <a:gd name="T56" fmla="*/ 744 w 1046"/>
                <a:gd name="T57" fmla="*/ 933 h 934"/>
                <a:gd name="T58" fmla="*/ 730 w 1046"/>
                <a:gd name="T59" fmla="*/ 934 h 934"/>
                <a:gd name="T60" fmla="*/ 317 w 1046"/>
                <a:gd name="T61" fmla="*/ 934 h 934"/>
                <a:gd name="T62" fmla="*/ 317 w 1046"/>
                <a:gd name="T63" fmla="*/ 934 h 934"/>
                <a:gd name="T64" fmla="*/ 302 w 1046"/>
                <a:gd name="T65" fmla="*/ 933 h 934"/>
                <a:gd name="T66" fmla="*/ 287 w 1046"/>
                <a:gd name="T67" fmla="*/ 929 h 934"/>
                <a:gd name="T68" fmla="*/ 275 w 1046"/>
                <a:gd name="T69" fmla="*/ 926 h 934"/>
                <a:gd name="T70" fmla="*/ 262 w 1046"/>
                <a:gd name="T71" fmla="*/ 920 h 934"/>
                <a:gd name="T72" fmla="*/ 250 w 1046"/>
                <a:gd name="T73" fmla="*/ 912 h 934"/>
                <a:gd name="T74" fmla="*/ 239 w 1046"/>
                <a:gd name="T75" fmla="*/ 902 h 934"/>
                <a:gd name="T76" fmla="*/ 231 w 1046"/>
                <a:gd name="T77" fmla="*/ 892 h 934"/>
                <a:gd name="T78" fmla="*/ 223 w 1046"/>
                <a:gd name="T79" fmla="*/ 879 h 934"/>
                <a:gd name="T80" fmla="*/ 15 w 1046"/>
                <a:gd name="T81" fmla="*/ 521 h 934"/>
                <a:gd name="T82" fmla="*/ 15 w 1046"/>
                <a:gd name="T83" fmla="*/ 521 h 934"/>
                <a:gd name="T84" fmla="*/ 10 w 1046"/>
                <a:gd name="T85" fmla="*/ 508 h 934"/>
                <a:gd name="T86" fmla="*/ 5 w 1046"/>
                <a:gd name="T87" fmla="*/ 495 h 934"/>
                <a:gd name="T88" fmla="*/ 2 w 1046"/>
                <a:gd name="T89" fmla="*/ 481 h 934"/>
                <a:gd name="T90" fmla="*/ 0 w 1046"/>
                <a:gd name="T91" fmla="*/ 466 h 934"/>
                <a:gd name="T92" fmla="*/ 2 w 1046"/>
                <a:gd name="T93" fmla="*/ 453 h 934"/>
                <a:gd name="T94" fmla="*/ 5 w 1046"/>
                <a:gd name="T95" fmla="*/ 439 h 934"/>
                <a:gd name="T96" fmla="*/ 10 w 1046"/>
                <a:gd name="T97" fmla="*/ 426 h 934"/>
                <a:gd name="T98" fmla="*/ 15 w 1046"/>
                <a:gd name="T99" fmla="*/ 413 h 934"/>
                <a:gd name="T100" fmla="*/ 223 w 1046"/>
                <a:gd name="T101" fmla="*/ 54 h 934"/>
                <a:gd name="T102" fmla="*/ 223 w 1046"/>
                <a:gd name="T103" fmla="*/ 54 h 934"/>
                <a:gd name="T104" fmla="*/ 231 w 1046"/>
                <a:gd name="T105" fmla="*/ 42 h 934"/>
                <a:gd name="T106" fmla="*/ 239 w 1046"/>
                <a:gd name="T107" fmla="*/ 32 h 934"/>
                <a:gd name="T108" fmla="*/ 250 w 1046"/>
                <a:gd name="T109" fmla="*/ 22 h 934"/>
                <a:gd name="T110" fmla="*/ 262 w 1046"/>
                <a:gd name="T111" fmla="*/ 14 h 934"/>
                <a:gd name="T112" fmla="*/ 275 w 1046"/>
                <a:gd name="T113" fmla="*/ 8 h 934"/>
                <a:gd name="T114" fmla="*/ 287 w 1046"/>
                <a:gd name="T115" fmla="*/ 3 h 934"/>
                <a:gd name="T116" fmla="*/ 302 w 1046"/>
                <a:gd name="T117" fmla="*/ 1 h 934"/>
                <a:gd name="T118" fmla="*/ 317 w 1046"/>
                <a:gd name="T119" fmla="*/ 0 h 934"/>
                <a:gd name="T120" fmla="*/ 730 w 1046"/>
                <a:gd name="T121" fmla="*/ 0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6" h="934">
                  <a:moveTo>
                    <a:pt x="730" y="0"/>
                  </a:moveTo>
                  <a:lnTo>
                    <a:pt x="730" y="0"/>
                  </a:lnTo>
                  <a:lnTo>
                    <a:pt x="744" y="1"/>
                  </a:lnTo>
                  <a:lnTo>
                    <a:pt x="759" y="3"/>
                  </a:lnTo>
                  <a:lnTo>
                    <a:pt x="772" y="8"/>
                  </a:lnTo>
                  <a:lnTo>
                    <a:pt x="785" y="14"/>
                  </a:lnTo>
                  <a:lnTo>
                    <a:pt x="796" y="22"/>
                  </a:lnTo>
                  <a:lnTo>
                    <a:pt x="807" y="32"/>
                  </a:lnTo>
                  <a:lnTo>
                    <a:pt x="817" y="42"/>
                  </a:lnTo>
                  <a:lnTo>
                    <a:pt x="825" y="54"/>
                  </a:lnTo>
                  <a:lnTo>
                    <a:pt x="1032" y="413"/>
                  </a:lnTo>
                  <a:lnTo>
                    <a:pt x="1032" y="413"/>
                  </a:lnTo>
                  <a:lnTo>
                    <a:pt x="1038" y="426"/>
                  </a:lnTo>
                  <a:lnTo>
                    <a:pt x="1043" y="439"/>
                  </a:lnTo>
                  <a:lnTo>
                    <a:pt x="1045" y="453"/>
                  </a:lnTo>
                  <a:lnTo>
                    <a:pt x="1046" y="466"/>
                  </a:lnTo>
                  <a:lnTo>
                    <a:pt x="1045" y="481"/>
                  </a:lnTo>
                  <a:lnTo>
                    <a:pt x="1043" y="495"/>
                  </a:lnTo>
                  <a:lnTo>
                    <a:pt x="1038" y="508"/>
                  </a:lnTo>
                  <a:lnTo>
                    <a:pt x="1032" y="521"/>
                  </a:lnTo>
                  <a:lnTo>
                    <a:pt x="825" y="879"/>
                  </a:lnTo>
                  <a:lnTo>
                    <a:pt x="825" y="879"/>
                  </a:lnTo>
                  <a:lnTo>
                    <a:pt x="817" y="892"/>
                  </a:lnTo>
                  <a:lnTo>
                    <a:pt x="807" y="902"/>
                  </a:lnTo>
                  <a:lnTo>
                    <a:pt x="796" y="912"/>
                  </a:lnTo>
                  <a:lnTo>
                    <a:pt x="785" y="920"/>
                  </a:lnTo>
                  <a:lnTo>
                    <a:pt x="772" y="926"/>
                  </a:lnTo>
                  <a:lnTo>
                    <a:pt x="759" y="929"/>
                  </a:lnTo>
                  <a:lnTo>
                    <a:pt x="744" y="933"/>
                  </a:lnTo>
                  <a:lnTo>
                    <a:pt x="730" y="934"/>
                  </a:lnTo>
                  <a:lnTo>
                    <a:pt x="317" y="934"/>
                  </a:lnTo>
                  <a:lnTo>
                    <a:pt x="317" y="934"/>
                  </a:lnTo>
                  <a:lnTo>
                    <a:pt x="302" y="933"/>
                  </a:lnTo>
                  <a:lnTo>
                    <a:pt x="287" y="929"/>
                  </a:lnTo>
                  <a:lnTo>
                    <a:pt x="275" y="926"/>
                  </a:lnTo>
                  <a:lnTo>
                    <a:pt x="262" y="920"/>
                  </a:lnTo>
                  <a:lnTo>
                    <a:pt x="250" y="912"/>
                  </a:lnTo>
                  <a:lnTo>
                    <a:pt x="239" y="902"/>
                  </a:lnTo>
                  <a:lnTo>
                    <a:pt x="231" y="892"/>
                  </a:lnTo>
                  <a:lnTo>
                    <a:pt x="223" y="879"/>
                  </a:lnTo>
                  <a:lnTo>
                    <a:pt x="15" y="521"/>
                  </a:lnTo>
                  <a:lnTo>
                    <a:pt x="15" y="521"/>
                  </a:lnTo>
                  <a:lnTo>
                    <a:pt x="10" y="508"/>
                  </a:lnTo>
                  <a:lnTo>
                    <a:pt x="5" y="495"/>
                  </a:lnTo>
                  <a:lnTo>
                    <a:pt x="2" y="481"/>
                  </a:lnTo>
                  <a:lnTo>
                    <a:pt x="0" y="466"/>
                  </a:lnTo>
                  <a:lnTo>
                    <a:pt x="2" y="453"/>
                  </a:lnTo>
                  <a:lnTo>
                    <a:pt x="5" y="439"/>
                  </a:lnTo>
                  <a:lnTo>
                    <a:pt x="10" y="426"/>
                  </a:lnTo>
                  <a:lnTo>
                    <a:pt x="15" y="413"/>
                  </a:lnTo>
                  <a:lnTo>
                    <a:pt x="223" y="54"/>
                  </a:lnTo>
                  <a:lnTo>
                    <a:pt x="223" y="54"/>
                  </a:lnTo>
                  <a:lnTo>
                    <a:pt x="231" y="42"/>
                  </a:lnTo>
                  <a:lnTo>
                    <a:pt x="239" y="32"/>
                  </a:lnTo>
                  <a:lnTo>
                    <a:pt x="250" y="22"/>
                  </a:lnTo>
                  <a:lnTo>
                    <a:pt x="262" y="14"/>
                  </a:lnTo>
                  <a:lnTo>
                    <a:pt x="275" y="8"/>
                  </a:lnTo>
                  <a:lnTo>
                    <a:pt x="287" y="3"/>
                  </a:lnTo>
                  <a:lnTo>
                    <a:pt x="302" y="1"/>
                  </a:lnTo>
                  <a:lnTo>
                    <a:pt x="317" y="0"/>
                  </a:lnTo>
                  <a:lnTo>
                    <a:pt x="730"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6" name="Freeform 117">
              <a:extLst>
                <a:ext uri="{FF2B5EF4-FFF2-40B4-BE49-F238E27FC236}">
                  <a16:creationId xmlns:a16="http://schemas.microsoft.com/office/drawing/2014/main" id="{EB12B2E7-A595-484B-8D11-9E5BB3643463}"/>
                </a:ext>
              </a:extLst>
            </p:cNvPr>
            <p:cNvSpPr>
              <a:spLocks/>
            </p:cNvSpPr>
            <p:nvPr/>
          </p:nvSpPr>
          <p:spPr bwMode="auto">
            <a:xfrm>
              <a:off x="5670946" y="4259263"/>
              <a:ext cx="871538" cy="782638"/>
            </a:xfrm>
            <a:custGeom>
              <a:avLst/>
              <a:gdLst>
                <a:gd name="T0" fmla="*/ 756 w 1098"/>
                <a:gd name="T1" fmla="*/ 0 h 986"/>
                <a:gd name="T2" fmla="*/ 343 w 1098"/>
                <a:gd name="T3" fmla="*/ 0 h 986"/>
                <a:gd name="T4" fmla="*/ 343 w 1098"/>
                <a:gd name="T5" fmla="*/ 0 h 986"/>
                <a:gd name="T6" fmla="*/ 325 w 1098"/>
                <a:gd name="T7" fmla="*/ 1 h 986"/>
                <a:gd name="T8" fmla="*/ 307 w 1098"/>
                <a:gd name="T9" fmla="*/ 5 h 986"/>
                <a:gd name="T10" fmla="*/ 291 w 1098"/>
                <a:gd name="T11" fmla="*/ 11 h 986"/>
                <a:gd name="T12" fmla="*/ 275 w 1098"/>
                <a:gd name="T13" fmla="*/ 18 h 986"/>
                <a:gd name="T14" fmla="*/ 260 w 1098"/>
                <a:gd name="T15" fmla="*/ 27 h 986"/>
                <a:gd name="T16" fmla="*/ 247 w 1098"/>
                <a:gd name="T17" fmla="*/ 38 h 986"/>
                <a:gd name="T18" fmla="*/ 236 w 1098"/>
                <a:gd name="T19" fmla="*/ 53 h 986"/>
                <a:gd name="T20" fmla="*/ 226 w 1098"/>
                <a:gd name="T21" fmla="*/ 68 h 986"/>
                <a:gd name="T22" fmla="*/ 20 w 1098"/>
                <a:gd name="T23" fmla="*/ 426 h 986"/>
                <a:gd name="T24" fmla="*/ 20 w 1098"/>
                <a:gd name="T25" fmla="*/ 426 h 986"/>
                <a:gd name="T26" fmla="*/ 11 w 1098"/>
                <a:gd name="T27" fmla="*/ 442 h 986"/>
                <a:gd name="T28" fmla="*/ 5 w 1098"/>
                <a:gd name="T29" fmla="*/ 458 h 986"/>
                <a:gd name="T30" fmla="*/ 2 w 1098"/>
                <a:gd name="T31" fmla="*/ 476 h 986"/>
                <a:gd name="T32" fmla="*/ 0 w 1098"/>
                <a:gd name="T33" fmla="*/ 492 h 986"/>
                <a:gd name="T34" fmla="*/ 2 w 1098"/>
                <a:gd name="T35" fmla="*/ 510 h 986"/>
                <a:gd name="T36" fmla="*/ 5 w 1098"/>
                <a:gd name="T37" fmla="*/ 528 h 986"/>
                <a:gd name="T38" fmla="*/ 11 w 1098"/>
                <a:gd name="T39" fmla="*/ 544 h 986"/>
                <a:gd name="T40" fmla="*/ 20 w 1098"/>
                <a:gd name="T41" fmla="*/ 560 h 986"/>
                <a:gd name="T42" fmla="*/ 226 w 1098"/>
                <a:gd name="T43" fmla="*/ 918 h 986"/>
                <a:gd name="T44" fmla="*/ 226 w 1098"/>
                <a:gd name="T45" fmla="*/ 918 h 986"/>
                <a:gd name="T46" fmla="*/ 236 w 1098"/>
                <a:gd name="T47" fmla="*/ 933 h 986"/>
                <a:gd name="T48" fmla="*/ 247 w 1098"/>
                <a:gd name="T49" fmla="*/ 946 h 986"/>
                <a:gd name="T50" fmla="*/ 260 w 1098"/>
                <a:gd name="T51" fmla="*/ 959 h 986"/>
                <a:gd name="T52" fmla="*/ 275 w 1098"/>
                <a:gd name="T53" fmla="*/ 968 h 986"/>
                <a:gd name="T54" fmla="*/ 291 w 1098"/>
                <a:gd name="T55" fmla="*/ 975 h 986"/>
                <a:gd name="T56" fmla="*/ 307 w 1098"/>
                <a:gd name="T57" fmla="*/ 981 h 986"/>
                <a:gd name="T58" fmla="*/ 325 w 1098"/>
                <a:gd name="T59" fmla="*/ 984 h 986"/>
                <a:gd name="T60" fmla="*/ 343 w 1098"/>
                <a:gd name="T61" fmla="*/ 986 h 986"/>
                <a:gd name="T62" fmla="*/ 756 w 1098"/>
                <a:gd name="T63" fmla="*/ 986 h 986"/>
                <a:gd name="T64" fmla="*/ 756 w 1098"/>
                <a:gd name="T65" fmla="*/ 986 h 986"/>
                <a:gd name="T66" fmla="*/ 774 w 1098"/>
                <a:gd name="T67" fmla="*/ 984 h 986"/>
                <a:gd name="T68" fmla="*/ 791 w 1098"/>
                <a:gd name="T69" fmla="*/ 981 h 986"/>
                <a:gd name="T70" fmla="*/ 808 w 1098"/>
                <a:gd name="T71" fmla="*/ 975 h 986"/>
                <a:gd name="T72" fmla="*/ 824 w 1098"/>
                <a:gd name="T73" fmla="*/ 968 h 986"/>
                <a:gd name="T74" fmla="*/ 838 w 1098"/>
                <a:gd name="T75" fmla="*/ 959 h 986"/>
                <a:gd name="T76" fmla="*/ 851 w 1098"/>
                <a:gd name="T77" fmla="*/ 946 h 986"/>
                <a:gd name="T78" fmla="*/ 862 w 1098"/>
                <a:gd name="T79" fmla="*/ 933 h 986"/>
                <a:gd name="T80" fmla="*/ 872 w 1098"/>
                <a:gd name="T81" fmla="*/ 918 h 986"/>
                <a:gd name="T82" fmla="*/ 1080 w 1098"/>
                <a:gd name="T83" fmla="*/ 560 h 986"/>
                <a:gd name="T84" fmla="*/ 1080 w 1098"/>
                <a:gd name="T85" fmla="*/ 560 h 986"/>
                <a:gd name="T86" fmla="*/ 1087 w 1098"/>
                <a:gd name="T87" fmla="*/ 544 h 986"/>
                <a:gd name="T88" fmla="*/ 1093 w 1098"/>
                <a:gd name="T89" fmla="*/ 528 h 986"/>
                <a:gd name="T90" fmla="*/ 1097 w 1098"/>
                <a:gd name="T91" fmla="*/ 510 h 986"/>
                <a:gd name="T92" fmla="*/ 1098 w 1098"/>
                <a:gd name="T93" fmla="*/ 492 h 986"/>
                <a:gd name="T94" fmla="*/ 1097 w 1098"/>
                <a:gd name="T95" fmla="*/ 476 h 986"/>
                <a:gd name="T96" fmla="*/ 1093 w 1098"/>
                <a:gd name="T97" fmla="*/ 458 h 986"/>
                <a:gd name="T98" fmla="*/ 1087 w 1098"/>
                <a:gd name="T99" fmla="*/ 442 h 986"/>
                <a:gd name="T100" fmla="*/ 1080 w 1098"/>
                <a:gd name="T101" fmla="*/ 426 h 986"/>
                <a:gd name="T102" fmla="*/ 872 w 1098"/>
                <a:gd name="T103" fmla="*/ 68 h 986"/>
                <a:gd name="T104" fmla="*/ 872 w 1098"/>
                <a:gd name="T105" fmla="*/ 68 h 986"/>
                <a:gd name="T106" fmla="*/ 862 w 1098"/>
                <a:gd name="T107" fmla="*/ 53 h 986"/>
                <a:gd name="T108" fmla="*/ 851 w 1098"/>
                <a:gd name="T109" fmla="*/ 38 h 986"/>
                <a:gd name="T110" fmla="*/ 838 w 1098"/>
                <a:gd name="T111" fmla="*/ 27 h 986"/>
                <a:gd name="T112" fmla="*/ 824 w 1098"/>
                <a:gd name="T113" fmla="*/ 18 h 986"/>
                <a:gd name="T114" fmla="*/ 808 w 1098"/>
                <a:gd name="T115" fmla="*/ 11 h 986"/>
                <a:gd name="T116" fmla="*/ 791 w 1098"/>
                <a:gd name="T117" fmla="*/ 5 h 986"/>
                <a:gd name="T118" fmla="*/ 774 w 1098"/>
                <a:gd name="T119" fmla="*/ 1 h 986"/>
                <a:gd name="T120" fmla="*/ 756 w 1098"/>
                <a:gd name="T121" fmla="*/ 0 h 986"/>
                <a:gd name="T122" fmla="*/ 756 w 1098"/>
                <a:gd name="T123"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98" h="986">
                  <a:moveTo>
                    <a:pt x="756" y="0"/>
                  </a:moveTo>
                  <a:lnTo>
                    <a:pt x="343" y="0"/>
                  </a:lnTo>
                  <a:lnTo>
                    <a:pt x="343" y="0"/>
                  </a:lnTo>
                  <a:lnTo>
                    <a:pt x="325" y="1"/>
                  </a:lnTo>
                  <a:lnTo>
                    <a:pt x="307" y="5"/>
                  </a:lnTo>
                  <a:lnTo>
                    <a:pt x="291" y="11"/>
                  </a:lnTo>
                  <a:lnTo>
                    <a:pt x="275" y="18"/>
                  </a:lnTo>
                  <a:lnTo>
                    <a:pt x="260" y="27"/>
                  </a:lnTo>
                  <a:lnTo>
                    <a:pt x="247" y="38"/>
                  </a:lnTo>
                  <a:lnTo>
                    <a:pt x="236" y="53"/>
                  </a:lnTo>
                  <a:lnTo>
                    <a:pt x="226" y="68"/>
                  </a:lnTo>
                  <a:lnTo>
                    <a:pt x="20" y="426"/>
                  </a:lnTo>
                  <a:lnTo>
                    <a:pt x="20" y="426"/>
                  </a:lnTo>
                  <a:lnTo>
                    <a:pt x="11" y="442"/>
                  </a:lnTo>
                  <a:lnTo>
                    <a:pt x="5" y="458"/>
                  </a:lnTo>
                  <a:lnTo>
                    <a:pt x="2" y="476"/>
                  </a:lnTo>
                  <a:lnTo>
                    <a:pt x="0" y="492"/>
                  </a:lnTo>
                  <a:lnTo>
                    <a:pt x="2" y="510"/>
                  </a:lnTo>
                  <a:lnTo>
                    <a:pt x="5" y="528"/>
                  </a:lnTo>
                  <a:lnTo>
                    <a:pt x="11" y="544"/>
                  </a:lnTo>
                  <a:lnTo>
                    <a:pt x="20" y="560"/>
                  </a:lnTo>
                  <a:lnTo>
                    <a:pt x="226" y="918"/>
                  </a:lnTo>
                  <a:lnTo>
                    <a:pt x="226" y="918"/>
                  </a:lnTo>
                  <a:lnTo>
                    <a:pt x="236" y="933"/>
                  </a:lnTo>
                  <a:lnTo>
                    <a:pt x="247" y="946"/>
                  </a:lnTo>
                  <a:lnTo>
                    <a:pt x="260" y="959"/>
                  </a:lnTo>
                  <a:lnTo>
                    <a:pt x="275" y="968"/>
                  </a:lnTo>
                  <a:lnTo>
                    <a:pt x="291" y="975"/>
                  </a:lnTo>
                  <a:lnTo>
                    <a:pt x="307" y="981"/>
                  </a:lnTo>
                  <a:lnTo>
                    <a:pt x="325" y="984"/>
                  </a:lnTo>
                  <a:lnTo>
                    <a:pt x="343" y="986"/>
                  </a:lnTo>
                  <a:lnTo>
                    <a:pt x="756" y="986"/>
                  </a:lnTo>
                  <a:lnTo>
                    <a:pt x="756" y="986"/>
                  </a:lnTo>
                  <a:lnTo>
                    <a:pt x="774" y="984"/>
                  </a:lnTo>
                  <a:lnTo>
                    <a:pt x="791" y="981"/>
                  </a:lnTo>
                  <a:lnTo>
                    <a:pt x="808" y="975"/>
                  </a:lnTo>
                  <a:lnTo>
                    <a:pt x="824" y="968"/>
                  </a:lnTo>
                  <a:lnTo>
                    <a:pt x="838" y="959"/>
                  </a:lnTo>
                  <a:lnTo>
                    <a:pt x="851" y="946"/>
                  </a:lnTo>
                  <a:lnTo>
                    <a:pt x="862" y="933"/>
                  </a:lnTo>
                  <a:lnTo>
                    <a:pt x="872" y="918"/>
                  </a:lnTo>
                  <a:lnTo>
                    <a:pt x="1080" y="560"/>
                  </a:lnTo>
                  <a:lnTo>
                    <a:pt x="1080" y="560"/>
                  </a:lnTo>
                  <a:lnTo>
                    <a:pt x="1087" y="544"/>
                  </a:lnTo>
                  <a:lnTo>
                    <a:pt x="1093" y="528"/>
                  </a:lnTo>
                  <a:lnTo>
                    <a:pt x="1097" y="510"/>
                  </a:lnTo>
                  <a:lnTo>
                    <a:pt x="1098" y="492"/>
                  </a:lnTo>
                  <a:lnTo>
                    <a:pt x="1097" y="476"/>
                  </a:lnTo>
                  <a:lnTo>
                    <a:pt x="1093" y="458"/>
                  </a:lnTo>
                  <a:lnTo>
                    <a:pt x="1087" y="442"/>
                  </a:lnTo>
                  <a:lnTo>
                    <a:pt x="1080" y="426"/>
                  </a:lnTo>
                  <a:lnTo>
                    <a:pt x="872" y="68"/>
                  </a:lnTo>
                  <a:lnTo>
                    <a:pt x="872" y="68"/>
                  </a:lnTo>
                  <a:lnTo>
                    <a:pt x="862" y="53"/>
                  </a:lnTo>
                  <a:lnTo>
                    <a:pt x="851" y="38"/>
                  </a:lnTo>
                  <a:lnTo>
                    <a:pt x="838" y="27"/>
                  </a:lnTo>
                  <a:lnTo>
                    <a:pt x="824" y="18"/>
                  </a:lnTo>
                  <a:lnTo>
                    <a:pt x="808" y="11"/>
                  </a:lnTo>
                  <a:lnTo>
                    <a:pt x="791" y="5"/>
                  </a:lnTo>
                  <a:lnTo>
                    <a:pt x="774" y="1"/>
                  </a:lnTo>
                  <a:lnTo>
                    <a:pt x="756" y="0"/>
                  </a:lnTo>
                  <a:lnTo>
                    <a:pt x="756"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7" name="Freeform 118">
              <a:extLst>
                <a:ext uri="{FF2B5EF4-FFF2-40B4-BE49-F238E27FC236}">
                  <a16:creationId xmlns:a16="http://schemas.microsoft.com/office/drawing/2014/main" id="{92077E7D-945C-4F0D-ACC8-50953747B8BF}"/>
                </a:ext>
              </a:extLst>
            </p:cNvPr>
            <p:cNvSpPr>
              <a:spLocks/>
            </p:cNvSpPr>
            <p:nvPr/>
          </p:nvSpPr>
          <p:spPr bwMode="auto">
            <a:xfrm>
              <a:off x="5682059" y="2301875"/>
              <a:ext cx="850900" cy="762000"/>
            </a:xfrm>
            <a:custGeom>
              <a:avLst/>
              <a:gdLst>
                <a:gd name="T0" fmla="*/ 330 w 1072"/>
                <a:gd name="T1" fmla="*/ 959 h 959"/>
                <a:gd name="T2" fmla="*/ 330 w 1072"/>
                <a:gd name="T3" fmla="*/ 959 h 959"/>
                <a:gd name="T4" fmla="*/ 313 w 1072"/>
                <a:gd name="T5" fmla="*/ 959 h 959"/>
                <a:gd name="T6" fmla="*/ 297 w 1072"/>
                <a:gd name="T7" fmla="*/ 955 h 959"/>
                <a:gd name="T8" fmla="*/ 283 w 1072"/>
                <a:gd name="T9" fmla="*/ 949 h 959"/>
                <a:gd name="T10" fmla="*/ 268 w 1072"/>
                <a:gd name="T11" fmla="*/ 943 h 959"/>
                <a:gd name="T12" fmla="*/ 255 w 1072"/>
                <a:gd name="T13" fmla="*/ 935 h 959"/>
                <a:gd name="T14" fmla="*/ 244 w 1072"/>
                <a:gd name="T15" fmla="*/ 923 h 959"/>
                <a:gd name="T16" fmla="*/ 233 w 1072"/>
                <a:gd name="T17" fmla="*/ 912 h 959"/>
                <a:gd name="T18" fmla="*/ 225 w 1072"/>
                <a:gd name="T19" fmla="*/ 899 h 959"/>
                <a:gd name="T20" fmla="*/ 18 w 1072"/>
                <a:gd name="T21" fmla="*/ 541 h 959"/>
                <a:gd name="T22" fmla="*/ 18 w 1072"/>
                <a:gd name="T23" fmla="*/ 541 h 959"/>
                <a:gd name="T24" fmla="*/ 10 w 1072"/>
                <a:gd name="T25" fmla="*/ 526 h 959"/>
                <a:gd name="T26" fmla="*/ 5 w 1072"/>
                <a:gd name="T27" fmla="*/ 510 h 959"/>
                <a:gd name="T28" fmla="*/ 2 w 1072"/>
                <a:gd name="T29" fmla="*/ 495 h 959"/>
                <a:gd name="T30" fmla="*/ 0 w 1072"/>
                <a:gd name="T31" fmla="*/ 479 h 959"/>
                <a:gd name="T32" fmla="*/ 2 w 1072"/>
                <a:gd name="T33" fmla="*/ 463 h 959"/>
                <a:gd name="T34" fmla="*/ 5 w 1072"/>
                <a:gd name="T35" fmla="*/ 449 h 959"/>
                <a:gd name="T36" fmla="*/ 10 w 1072"/>
                <a:gd name="T37" fmla="*/ 433 h 959"/>
                <a:gd name="T38" fmla="*/ 18 w 1072"/>
                <a:gd name="T39" fmla="*/ 418 h 959"/>
                <a:gd name="T40" fmla="*/ 225 w 1072"/>
                <a:gd name="T41" fmla="*/ 60 h 959"/>
                <a:gd name="T42" fmla="*/ 225 w 1072"/>
                <a:gd name="T43" fmla="*/ 60 h 959"/>
                <a:gd name="T44" fmla="*/ 233 w 1072"/>
                <a:gd name="T45" fmla="*/ 47 h 959"/>
                <a:gd name="T46" fmla="*/ 244 w 1072"/>
                <a:gd name="T47" fmla="*/ 35 h 959"/>
                <a:gd name="T48" fmla="*/ 255 w 1072"/>
                <a:gd name="T49" fmla="*/ 24 h 959"/>
                <a:gd name="T50" fmla="*/ 268 w 1072"/>
                <a:gd name="T51" fmla="*/ 16 h 959"/>
                <a:gd name="T52" fmla="*/ 283 w 1072"/>
                <a:gd name="T53" fmla="*/ 8 h 959"/>
                <a:gd name="T54" fmla="*/ 297 w 1072"/>
                <a:gd name="T55" fmla="*/ 3 h 959"/>
                <a:gd name="T56" fmla="*/ 313 w 1072"/>
                <a:gd name="T57" fmla="*/ 0 h 959"/>
                <a:gd name="T58" fmla="*/ 330 w 1072"/>
                <a:gd name="T59" fmla="*/ 0 h 959"/>
                <a:gd name="T60" fmla="*/ 743 w 1072"/>
                <a:gd name="T61" fmla="*/ 0 h 959"/>
                <a:gd name="T62" fmla="*/ 743 w 1072"/>
                <a:gd name="T63" fmla="*/ 0 h 959"/>
                <a:gd name="T64" fmla="*/ 759 w 1072"/>
                <a:gd name="T65" fmla="*/ 0 h 959"/>
                <a:gd name="T66" fmla="*/ 775 w 1072"/>
                <a:gd name="T67" fmla="*/ 3 h 959"/>
                <a:gd name="T68" fmla="*/ 790 w 1072"/>
                <a:gd name="T69" fmla="*/ 8 h 959"/>
                <a:gd name="T70" fmla="*/ 804 w 1072"/>
                <a:gd name="T71" fmla="*/ 16 h 959"/>
                <a:gd name="T72" fmla="*/ 817 w 1072"/>
                <a:gd name="T73" fmla="*/ 24 h 959"/>
                <a:gd name="T74" fmla="*/ 828 w 1072"/>
                <a:gd name="T75" fmla="*/ 35 h 959"/>
                <a:gd name="T76" fmla="*/ 840 w 1072"/>
                <a:gd name="T77" fmla="*/ 47 h 959"/>
                <a:gd name="T78" fmla="*/ 849 w 1072"/>
                <a:gd name="T79" fmla="*/ 60 h 959"/>
                <a:gd name="T80" fmla="*/ 1056 w 1072"/>
                <a:gd name="T81" fmla="*/ 418 h 959"/>
                <a:gd name="T82" fmla="*/ 1056 w 1072"/>
                <a:gd name="T83" fmla="*/ 418 h 959"/>
                <a:gd name="T84" fmla="*/ 1063 w 1072"/>
                <a:gd name="T85" fmla="*/ 433 h 959"/>
                <a:gd name="T86" fmla="*/ 1067 w 1072"/>
                <a:gd name="T87" fmla="*/ 449 h 959"/>
                <a:gd name="T88" fmla="*/ 1071 w 1072"/>
                <a:gd name="T89" fmla="*/ 463 h 959"/>
                <a:gd name="T90" fmla="*/ 1072 w 1072"/>
                <a:gd name="T91" fmla="*/ 479 h 959"/>
                <a:gd name="T92" fmla="*/ 1071 w 1072"/>
                <a:gd name="T93" fmla="*/ 495 h 959"/>
                <a:gd name="T94" fmla="*/ 1067 w 1072"/>
                <a:gd name="T95" fmla="*/ 510 h 959"/>
                <a:gd name="T96" fmla="*/ 1063 w 1072"/>
                <a:gd name="T97" fmla="*/ 526 h 959"/>
                <a:gd name="T98" fmla="*/ 1056 w 1072"/>
                <a:gd name="T99" fmla="*/ 541 h 959"/>
                <a:gd name="T100" fmla="*/ 849 w 1072"/>
                <a:gd name="T101" fmla="*/ 899 h 959"/>
                <a:gd name="T102" fmla="*/ 849 w 1072"/>
                <a:gd name="T103" fmla="*/ 899 h 959"/>
                <a:gd name="T104" fmla="*/ 840 w 1072"/>
                <a:gd name="T105" fmla="*/ 912 h 959"/>
                <a:gd name="T106" fmla="*/ 828 w 1072"/>
                <a:gd name="T107" fmla="*/ 923 h 959"/>
                <a:gd name="T108" fmla="*/ 817 w 1072"/>
                <a:gd name="T109" fmla="*/ 935 h 959"/>
                <a:gd name="T110" fmla="*/ 804 w 1072"/>
                <a:gd name="T111" fmla="*/ 943 h 959"/>
                <a:gd name="T112" fmla="*/ 790 w 1072"/>
                <a:gd name="T113" fmla="*/ 949 h 959"/>
                <a:gd name="T114" fmla="*/ 775 w 1072"/>
                <a:gd name="T115" fmla="*/ 955 h 959"/>
                <a:gd name="T116" fmla="*/ 759 w 1072"/>
                <a:gd name="T117" fmla="*/ 959 h 959"/>
                <a:gd name="T118" fmla="*/ 743 w 1072"/>
                <a:gd name="T119" fmla="*/ 959 h 959"/>
                <a:gd name="T120" fmla="*/ 330 w 1072"/>
                <a:gd name="T121"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2" h="959">
                  <a:moveTo>
                    <a:pt x="330" y="959"/>
                  </a:moveTo>
                  <a:lnTo>
                    <a:pt x="330" y="959"/>
                  </a:lnTo>
                  <a:lnTo>
                    <a:pt x="313" y="959"/>
                  </a:lnTo>
                  <a:lnTo>
                    <a:pt x="297" y="955"/>
                  </a:lnTo>
                  <a:lnTo>
                    <a:pt x="283" y="949"/>
                  </a:lnTo>
                  <a:lnTo>
                    <a:pt x="268" y="943"/>
                  </a:lnTo>
                  <a:lnTo>
                    <a:pt x="255" y="935"/>
                  </a:lnTo>
                  <a:lnTo>
                    <a:pt x="244" y="923"/>
                  </a:lnTo>
                  <a:lnTo>
                    <a:pt x="233" y="912"/>
                  </a:lnTo>
                  <a:lnTo>
                    <a:pt x="225" y="899"/>
                  </a:lnTo>
                  <a:lnTo>
                    <a:pt x="18" y="541"/>
                  </a:lnTo>
                  <a:lnTo>
                    <a:pt x="18" y="541"/>
                  </a:lnTo>
                  <a:lnTo>
                    <a:pt x="10" y="526"/>
                  </a:lnTo>
                  <a:lnTo>
                    <a:pt x="5" y="510"/>
                  </a:lnTo>
                  <a:lnTo>
                    <a:pt x="2" y="495"/>
                  </a:lnTo>
                  <a:lnTo>
                    <a:pt x="0" y="479"/>
                  </a:lnTo>
                  <a:lnTo>
                    <a:pt x="2" y="463"/>
                  </a:lnTo>
                  <a:lnTo>
                    <a:pt x="5" y="449"/>
                  </a:lnTo>
                  <a:lnTo>
                    <a:pt x="10" y="433"/>
                  </a:lnTo>
                  <a:lnTo>
                    <a:pt x="18" y="418"/>
                  </a:lnTo>
                  <a:lnTo>
                    <a:pt x="225" y="60"/>
                  </a:lnTo>
                  <a:lnTo>
                    <a:pt x="225" y="60"/>
                  </a:lnTo>
                  <a:lnTo>
                    <a:pt x="233" y="47"/>
                  </a:lnTo>
                  <a:lnTo>
                    <a:pt x="244" y="35"/>
                  </a:lnTo>
                  <a:lnTo>
                    <a:pt x="255" y="24"/>
                  </a:lnTo>
                  <a:lnTo>
                    <a:pt x="268" y="16"/>
                  </a:lnTo>
                  <a:lnTo>
                    <a:pt x="283" y="8"/>
                  </a:lnTo>
                  <a:lnTo>
                    <a:pt x="297" y="3"/>
                  </a:lnTo>
                  <a:lnTo>
                    <a:pt x="313" y="0"/>
                  </a:lnTo>
                  <a:lnTo>
                    <a:pt x="330" y="0"/>
                  </a:lnTo>
                  <a:lnTo>
                    <a:pt x="743" y="0"/>
                  </a:lnTo>
                  <a:lnTo>
                    <a:pt x="743" y="0"/>
                  </a:lnTo>
                  <a:lnTo>
                    <a:pt x="759" y="0"/>
                  </a:lnTo>
                  <a:lnTo>
                    <a:pt x="775" y="3"/>
                  </a:lnTo>
                  <a:lnTo>
                    <a:pt x="790" y="8"/>
                  </a:lnTo>
                  <a:lnTo>
                    <a:pt x="804" y="16"/>
                  </a:lnTo>
                  <a:lnTo>
                    <a:pt x="817" y="24"/>
                  </a:lnTo>
                  <a:lnTo>
                    <a:pt x="828" y="35"/>
                  </a:lnTo>
                  <a:lnTo>
                    <a:pt x="840" y="47"/>
                  </a:lnTo>
                  <a:lnTo>
                    <a:pt x="849" y="60"/>
                  </a:lnTo>
                  <a:lnTo>
                    <a:pt x="1056" y="418"/>
                  </a:lnTo>
                  <a:lnTo>
                    <a:pt x="1056" y="418"/>
                  </a:lnTo>
                  <a:lnTo>
                    <a:pt x="1063" y="433"/>
                  </a:lnTo>
                  <a:lnTo>
                    <a:pt x="1067" y="449"/>
                  </a:lnTo>
                  <a:lnTo>
                    <a:pt x="1071" y="463"/>
                  </a:lnTo>
                  <a:lnTo>
                    <a:pt x="1072" y="479"/>
                  </a:lnTo>
                  <a:lnTo>
                    <a:pt x="1071" y="495"/>
                  </a:lnTo>
                  <a:lnTo>
                    <a:pt x="1067" y="510"/>
                  </a:lnTo>
                  <a:lnTo>
                    <a:pt x="1063" y="526"/>
                  </a:lnTo>
                  <a:lnTo>
                    <a:pt x="1056" y="541"/>
                  </a:lnTo>
                  <a:lnTo>
                    <a:pt x="849" y="899"/>
                  </a:lnTo>
                  <a:lnTo>
                    <a:pt x="849" y="899"/>
                  </a:lnTo>
                  <a:lnTo>
                    <a:pt x="840" y="912"/>
                  </a:lnTo>
                  <a:lnTo>
                    <a:pt x="828" y="923"/>
                  </a:lnTo>
                  <a:lnTo>
                    <a:pt x="817" y="935"/>
                  </a:lnTo>
                  <a:lnTo>
                    <a:pt x="804" y="943"/>
                  </a:lnTo>
                  <a:lnTo>
                    <a:pt x="790" y="949"/>
                  </a:lnTo>
                  <a:lnTo>
                    <a:pt x="775" y="955"/>
                  </a:lnTo>
                  <a:lnTo>
                    <a:pt x="759" y="959"/>
                  </a:lnTo>
                  <a:lnTo>
                    <a:pt x="743" y="959"/>
                  </a:lnTo>
                  <a:lnTo>
                    <a:pt x="330" y="959"/>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8" name="Freeform 119">
              <a:extLst>
                <a:ext uri="{FF2B5EF4-FFF2-40B4-BE49-F238E27FC236}">
                  <a16:creationId xmlns:a16="http://schemas.microsoft.com/office/drawing/2014/main" id="{C9A24955-15EC-4846-B7C2-64F40FE6F314}"/>
                </a:ext>
              </a:extLst>
            </p:cNvPr>
            <p:cNvSpPr>
              <a:spLocks noEditPoints="1"/>
            </p:cNvSpPr>
            <p:nvPr/>
          </p:nvSpPr>
          <p:spPr bwMode="auto">
            <a:xfrm>
              <a:off x="5670946" y="2292350"/>
              <a:ext cx="871538" cy="781050"/>
            </a:xfrm>
            <a:custGeom>
              <a:avLst/>
              <a:gdLst>
                <a:gd name="T0" fmla="*/ 756 w 1098"/>
                <a:gd name="T1" fmla="*/ 26 h 985"/>
                <a:gd name="T2" fmla="*/ 785 w 1098"/>
                <a:gd name="T3" fmla="*/ 29 h 985"/>
                <a:gd name="T4" fmla="*/ 811 w 1098"/>
                <a:gd name="T5" fmla="*/ 40 h 985"/>
                <a:gd name="T6" fmla="*/ 833 w 1098"/>
                <a:gd name="T7" fmla="*/ 56 h 985"/>
                <a:gd name="T8" fmla="*/ 851 w 1098"/>
                <a:gd name="T9" fmla="*/ 79 h 985"/>
                <a:gd name="T10" fmla="*/ 1058 w 1098"/>
                <a:gd name="T11" fmla="*/ 437 h 985"/>
                <a:gd name="T12" fmla="*/ 1069 w 1098"/>
                <a:gd name="T13" fmla="*/ 465 h 985"/>
                <a:gd name="T14" fmla="*/ 1072 w 1098"/>
                <a:gd name="T15" fmla="*/ 492 h 985"/>
                <a:gd name="T16" fmla="*/ 1069 w 1098"/>
                <a:gd name="T17" fmla="*/ 520 h 985"/>
                <a:gd name="T18" fmla="*/ 1058 w 1098"/>
                <a:gd name="T19" fmla="*/ 547 h 985"/>
                <a:gd name="T20" fmla="*/ 851 w 1098"/>
                <a:gd name="T21" fmla="*/ 906 h 985"/>
                <a:gd name="T22" fmla="*/ 833 w 1098"/>
                <a:gd name="T23" fmla="*/ 928 h 985"/>
                <a:gd name="T24" fmla="*/ 811 w 1098"/>
                <a:gd name="T25" fmla="*/ 944 h 985"/>
                <a:gd name="T26" fmla="*/ 785 w 1098"/>
                <a:gd name="T27" fmla="*/ 956 h 985"/>
                <a:gd name="T28" fmla="*/ 756 w 1098"/>
                <a:gd name="T29" fmla="*/ 959 h 985"/>
                <a:gd name="T30" fmla="*/ 343 w 1098"/>
                <a:gd name="T31" fmla="*/ 959 h 985"/>
                <a:gd name="T32" fmla="*/ 313 w 1098"/>
                <a:gd name="T33" fmla="*/ 956 h 985"/>
                <a:gd name="T34" fmla="*/ 288 w 1098"/>
                <a:gd name="T35" fmla="*/ 944 h 985"/>
                <a:gd name="T36" fmla="*/ 265 w 1098"/>
                <a:gd name="T37" fmla="*/ 928 h 985"/>
                <a:gd name="T38" fmla="*/ 249 w 1098"/>
                <a:gd name="T39" fmla="*/ 906 h 985"/>
                <a:gd name="T40" fmla="*/ 41 w 1098"/>
                <a:gd name="T41" fmla="*/ 547 h 985"/>
                <a:gd name="T42" fmla="*/ 31 w 1098"/>
                <a:gd name="T43" fmla="*/ 520 h 985"/>
                <a:gd name="T44" fmla="*/ 26 w 1098"/>
                <a:gd name="T45" fmla="*/ 492 h 985"/>
                <a:gd name="T46" fmla="*/ 31 w 1098"/>
                <a:gd name="T47" fmla="*/ 465 h 985"/>
                <a:gd name="T48" fmla="*/ 41 w 1098"/>
                <a:gd name="T49" fmla="*/ 437 h 985"/>
                <a:gd name="T50" fmla="*/ 249 w 1098"/>
                <a:gd name="T51" fmla="*/ 79 h 985"/>
                <a:gd name="T52" fmla="*/ 265 w 1098"/>
                <a:gd name="T53" fmla="*/ 56 h 985"/>
                <a:gd name="T54" fmla="*/ 288 w 1098"/>
                <a:gd name="T55" fmla="*/ 40 h 985"/>
                <a:gd name="T56" fmla="*/ 313 w 1098"/>
                <a:gd name="T57" fmla="*/ 29 h 985"/>
                <a:gd name="T58" fmla="*/ 343 w 1098"/>
                <a:gd name="T59" fmla="*/ 26 h 985"/>
                <a:gd name="T60" fmla="*/ 756 w 1098"/>
                <a:gd name="T61" fmla="*/ 0 h 985"/>
                <a:gd name="T62" fmla="*/ 343 w 1098"/>
                <a:gd name="T63" fmla="*/ 0 h 985"/>
                <a:gd name="T64" fmla="*/ 307 w 1098"/>
                <a:gd name="T65" fmla="*/ 3 h 985"/>
                <a:gd name="T66" fmla="*/ 275 w 1098"/>
                <a:gd name="T67" fmla="*/ 18 h 985"/>
                <a:gd name="T68" fmla="*/ 247 w 1098"/>
                <a:gd name="T69" fmla="*/ 39 h 985"/>
                <a:gd name="T70" fmla="*/ 226 w 1098"/>
                <a:gd name="T71" fmla="*/ 66 h 985"/>
                <a:gd name="T72" fmla="*/ 20 w 1098"/>
                <a:gd name="T73" fmla="*/ 425 h 985"/>
                <a:gd name="T74" fmla="*/ 5 w 1098"/>
                <a:gd name="T75" fmla="*/ 457 h 985"/>
                <a:gd name="T76" fmla="*/ 0 w 1098"/>
                <a:gd name="T77" fmla="*/ 492 h 985"/>
                <a:gd name="T78" fmla="*/ 5 w 1098"/>
                <a:gd name="T79" fmla="*/ 526 h 985"/>
                <a:gd name="T80" fmla="*/ 20 w 1098"/>
                <a:gd name="T81" fmla="*/ 560 h 985"/>
                <a:gd name="T82" fmla="*/ 226 w 1098"/>
                <a:gd name="T83" fmla="*/ 918 h 985"/>
                <a:gd name="T84" fmla="*/ 247 w 1098"/>
                <a:gd name="T85" fmla="*/ 946 h 985"/>
                <a:gd name="T86" fmla="*/ 275 w 1098"/>
                <a:gd name="T87" fmla="*/ 967 h 985"/>
                <a:gd name="T88" fmla="*/ 307 w 1098"/>
                <a:gd name="T89" fmla="*/ 980 h 985"/>
                <a:gd name="T90" fmla="*/ 343 w 1098"/>
                <a:gd name="T91" fmla="*/ 985 h 985"/>
                <a:gd name="T92" fmla="*/ 756 w 1098"/>
                <a:gd name="T93" fmla="*/ 985 h 985"/>
                <a:gd name="T94" fmla="*/ 791 w 1098"/>
                <a:gd name="T95" fmla="*/ 980 h 985"/>
                <a:gd name="T96" fmla="*/ 824 w 1098"/>
                <a:gd name="T97" fmla="*/ 967 h 985"/>
                <a:gd name="T98" fmla="*/ 851 w 1098"/>
                <a:gd name="T99" fmla="*/ 946 h 985"/>
                <a:gd name="T100" fmla="*/ 872 w 1098"/>
                <a:gd name="T101" fmla="*/ 918 h 985"/>
                <a:gd name="T102" fmla="*/ 1080 w 1098"/>
                <a:gd name="T103" fmla="*/ 560 h 985"/>
                <a:gd name="T104" fmla="*/ 1093 w 1098"/>
                <a:gd name="T105" fmla="*/ 526 h 985"/>
                <a:gd name="T106" fmla="*/ 1098 w 1098"/>
                <a:gd name="T107" fmla="*/ 492 h 985"/>
                <a:gd name="T108" fmla="*/ 1093 w 1098"/>
                <a:gd name="T109" fmla="*/ 457 h 985"/>
                <a:gd name="T110" fmla="*/ 1080 w 1098"/>
                <a:gd name="T111" fmla="*/ 425 h 985"/>
                <a:gd name="T112" fmla="*/ 872 w 1098"/>
                <a:gd name="T113" fmla="*/ 66 h 985"/>
                <a:gd name="T114" fmla="*/ 851 w 1098"/>
                <a:gd name="T115" fmla="*/ 39 h 985"/>
                <a:gd name="T116" fmla="*/ 824 w 1098"/>
                <a:gd name="T117" fmla="*/ 18 h 985"/>
                <a:gd name="T118" fmla="*/ 791 w 1098"/>
                <a:gd name="T119" fmla="*/ 3 h 985"/>
                <a:gd name="T120" fmla="*/ 756 w 1098"/>
                <a:gd name="T121"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98" h="985">
                  <a:moveTo>
                    <a:pt x="756" y="26"/>
                  </a:moveTo>
                  <a:lnTo>
                    <a:pt x="756" y="26"/>
                  </a:lnTo>
                  <a:lnTo>
                    <a:pt x="770" y="26"/>
                  </a:lnTo>
                  <a:lnTo>
                    <a:pt x="785" y="29"/>
                  </a:lnTo>
                  <a:lnTo>
                    <a:pt x="798" y="34"/>
                  </a:lnTo>
                  <a:lnTo>
                    <a:pt x="811" y="40"/>
                  </a:lnTo>
                  <a:lnTo>
                    <a:pt x="822" y="47"/>
                  </a:lnTo>
                  <a:lnTo>
                    <a:pt x="833" y="56"/>
                  </a:lnTo>
                  <a:lnTo>
                    <a:pt x="843" y="68"/>
                  </a:lnTo>
                  <a:lnTo>
                    <a:pt x="851" y="79"/>
                  </a:lnTo>
                  <a:lnTo>
                    <a:pt x="1058" y="437"/>
                  </a:lnTo>
                  <a:lnTo>
                    <a:pt x="1058" y="437"/>
                  </a:lnTo>
                  <a:lnTo>
                    <a:pt x="1064" y="450"/>
                  </a:lnTo>
                  <a:lnTo>
                    <a:pt x="1069" y="465"/>
                  </a:lnTo>
                  <a:lnTo>
                    <a:pt x="1071" y="478"/>
                  </a:lnTo>
                  <a:lnTo>
                    <a:pt x="1072" y="492"/>
                  </a:lnTo>
                  <a:lnTo>
                    <a:pt x="1071" y="507"/>
                  </a:lnTo>
                  <a:lnTo>
                    <a:pt x="1069" y="520"/>
                  </a:lnTo>
                  <a:lnTo>
                    <a:pt x="1064" y="534"/>
                  </a:lnTo>
                  <a:lnTo>
                    <a:pt x="1058" y="547"/>
                  </a:lnTo>
                  <a:lnTo>
                    <a:pt x="851" y="906"/>
                  </a:lnTo>
                  <a:lnTo>
                    <a:pt x="851" y="906"/>
                  </a:lnTo>
                  <a:lnTo>
                    <a:pt x="843" y="917"/>
                  </a:lnTo>
                  <a:lnTo>
                    <a:pt x="833" y="928"/>
                  </a:lnTo>
                  <a:lnTo>
                    <a:pt x="822" y="936"/>
                  </a:lnTo>
                  <a:lnTo>
                    <a:pt x="811" y="944"/>
                  </a:lnTo>
                  <a:lnTo>
                    <a:pt x="798" y="951"/>
                  </a:lnTo>
                  <a:lnTo>
                    <a:pt x="785" y="956"/>
                  </a:lnTo>
                  <a:lnTo>
                    <a:pt x="770" y="959"/>
                  </a:lnTo>
                  <a:lnTo>
                    <a:pt x="756" y="959"/>
                  </a:lnTo>
                  <a:lnTo>
                    <a:pt x="343" y="959"/>
                  </a:lnTo>
                  <a:lnTo>
                    <a:pt x="343" y="959"/>
                  </a:lnTo>
                  <a:lnTo>
                    <a:pt x="328" y="959"/>
                  </a:lnTo>
                  <a:lnTo>
                    <a:pt x="313" y="956"/>
                  </a:lnTo>
                  <a:lnTo>
                    <a:pt x="301" y="951"/>
                  </a:lnTo>
                  <a:lnTo>
                    <a:pt x="288" y="944"/>
                  </a:lnTo>
                  <a:lnTo>
                    <a:pt x="276" y="936"/>
                  </a:lnTo>
                  <a:lnTo>
                    <a:pt x="265" y="928"/>
                  </a:lnTo>
                  <a:lnTo>
                    <a:pt x="257" y="917"/>
                  </a:lnTo>
                  <a:lnTo>
                    <a:pt x="249" y="906"/>
                  </a:lnTo>
                  <a:lnTo>
                    <a:pt x="41" y="547"/>
                  </a:lnTo>
                  <a:lnTo>
                    <a:pt x="41" y="547"/>
                  </a:lnTo>
                  <a:lnTo>
                    <a:pt x="36" y="534"/>
                  </a:lnTo>
                  <a:lnTo>
                    <a:pt x="31" y="520"/>
                  </a:lnTo>
                  <a:lnTo>
                    <a:pt x="28" y="507"/>
                  </a:lnTo>
                  <a:lnTo>
                    <a:pt x="26" y="492"/>
                  </a:lnTo>
                  <a:lnTo>
                    <a:pt x="28" y="478"/>
                  </a:lnTo>
                  <a:lnTo>
                    <a:pt x="31" y="465"/>
                  </a:lnTo>
                  <a:lnTo>
                    <a:pt x="36" y="450"/>
                  </a:lnTo>
                  <a:lnTo>
                    <a:pt x="41" y="437"/>
                  </a:lnTo>
                  <a:lnTo>
                    <a:pt x="249" y="79"/>
                  </a:lnTo>
                  <a:lnTo>
                    <a:pt x="249" y="79"/>
                  </a:lnTo>
                  <a:lnTo>
                    <a:pt x="257" y="68"/>
                  </a:lnTo>
                  <a:lnTo>
                    <a:pt x="265" y="56"/>
                  </a:lnTo>
                  <a:lnTo>
                    <a:pt x="276" y="47"/>
                  </a:lnTo>
                  <a:lnTo>
                    <a:pt x="288" y="40"/>
                  </a:lnTo>
                  <a:lnTo>
                    <a:pt x="301" y="34"/>
                  </a:lnTo>
                  <a:lnTo>
                    <a:pt x="313" y="29"/>
                  </a:lnTo>
                  <a:lnTo>
                    <a:pt x="328" y="26"/>
                  </a:lnTo>
                  <a:lnTo>
                    <a:pt x="343" y="26"/>
                  </a:lnTo>
                  <a:lnTo>
                    <a:pt x="756" y="26"/>
                  </a:lnTo>
                  <a:close/>
                  <a:moveTo>
                    <a:pt x="756" y="0"/>
                  </a:moveTo>
                  <a:lnTo>
                    <a:pt x="343" y="0"/>
                  </a:lnTo>
                  <a:lnTo>
                    <a:pt x="343" y="0"/>
                  </a:lnTo>
                  <a:lnTo>
                    <a:pt x="325" y="0"/>
                  </a:lnTo>
                  <a:lnTo>
                    <a:pt x="307" y="3"/>
                  </a:lnTo>
                  <a:lnTo>
                    <a:pt x="291" y="10"/>
                  </a:lnTo>
                  <a:lnTo>
                    <a:pt x="275" y="18"/>
                  </a:lnTo>
                  <a:lnTo>
                    <a:pt x="260" y="27"/>
                  </a:lnTo>
                  <a:lnTo>
                    <a:pt x="247" y="39"/>
                  </a:lnTo>
                  <a:lnTo>
                    <a:pt x="236" y="52"/>
                  </a:lnTo>
                  <a:lnTo>
                    <a:pt x="226" y="66"/>
                  </a:lnTo>
                  <a:lnTo>
                    <a:pt x="20" y="425"/>
                  </a:lnTo>
                  <a:lnTo>
                    <a:pt x="20" y="425"/>
                  </a:lnTo>
                  <a:lnTo>
                    <a:pt x="11" y="441"/>
                  </a:lnTo>
                  <a:lnTo>
                    <a:pt x="5" y="457"/>
                  </a:lnTo>
                  <a:lnTo>
                    <a:pt x="2" y="475"/>
                  </a:lnTo>
                  <a:lnTo>
                    <a:pt x="0" y="492"/>
                  </a:lnTo>
                  <a:lnTo>
                    <a:pt x="2" y="510"/>
                  </a:lnTo>
                  <a:lnTo>
                    <a:pt x="5" y="526"/>
                  </a:lnTo>
                  <a:lnTo>
                    <a:pt x="11" y="544"/>
                  </a:lnTo>
                  <a:lnTo>
                    <a:pt x="20" y="560"/>
                  </a:lnTo>
                  <a:lnTo>
                    <a:pt x="226" y="918"/>
                  </a:lnTo>
                  <a:lnTo>
                    <a:pt x="226" y="918"/>
                  </a:lnTo>
                  <a:lnTo>
                    <a:pt x="236" y="933"/>
                  </a:lnTo>
                  <a:lnTo>
                    <a:pt x="247" y="946"/>
                  </a:lnTo>
                  <a:lnTo>
                    <a:pt x="260" y="957"/>
                  </a:lnTo>
                  <a:lnTo>
                    <a:pt x="275" y="967"/>
                  </a:lnTo>
                  <a:lnTo>
                    <a:pt x="291" y="975"/>
                  </a:lnTo>
                  <a:lnTo>
                    <a:pt x="307" y="980"/>
                  </a:lnTo>
                  <a:lnTo>
                    <a:pt x="325" y="985"/>
                  </a:lnTo>
                  <a:lnTo>
                    <a:pt x="343" y="985"/>
                  </a:lnTo>
                  <a:lnTo>
                    <a:pt x="756" y="985"/>
                  </a:lnTo>
                  <a:lnTo>
                    <a:pt x="756" y="985"/>
                  </a:lnTo>
                  <a:lnTo>
                    <a:pt x="774" y="985"/>
                  </a:lnTo>
                  <a:lnTo>
                    <a:pt x="791" y="980"/>
                  </a:lnTo>
                  <a:lnTo>
                    <a:pt x="808" y="975"/>
                  </a:lnTo>
                  <a:lnTo>
                    <a:pt x="824" y="967"/>
                  </a:lnTo>
                  <a:lnTo>
                    <a:pt x="838" y="957"/>
                  </a:lnTo>
                  <a:lnTo>
                    <a:pt x="851" y="946"/>
                  </a:lnTo>
                  <a:lnTo>
                    <a:pt x="862" y="933"/>
                  </a:lnTo>
                  <a:lnTo>
                    <a:pt x="872" y="918"/>
                  </a:lnTo>
                  <a:lnTo>
                    <a:pt x="1080" y="560"/>
                  </a:lnTo>
                  <a:lnTo>
                    <a:pt x="1080" y="560"/>
                  </a:lnTo>
                  <a:lnTo>
                    <a:pt x="1087" y="544"/>
                  </a:lnTo>
                  <a:lnTo>
                    <a:pt x="1093" y="526"/>
                  </a:lnTo>
                  <a:lnTo>
                    <a:pt x="1097" y="510"/>
                  </a:lnTo>
                  <a:lnTo>
                    <a:pt x="1098" y="492"/>
                  </a:lnTo>
                  <a:lnTo>
                    <a:pt x="1097" y="475"/>
                  </a:lnTo>
                  <a:lnTo>
                    <a:pt x="1093" y="457"/>
                  </a:lnTo>
                  <a:lnTo>
                    <a:pt x="1087" y="441"/>
                  </a:lnTo>
                  <a:lnTo>
                    <a:pt x="1080" y="425"/>
                  </a:lnTo>
                  <a:lnTo>
                    <a:pt x="872" y="66"/>
                  </a:lnTo>
                  <a:lnTo>
                    <a:pt x="872" y="66"/>
                  </a:lnTo>
                  <a:lnTo>
                    <a:pt x="862" y="52"/>
                  </a:lnTo>
                  <a:lnTo>
                    <a:pt x="851" y="39"/>
                  </a:lnTo>
                  <a:lnTo>
                    <a:pt x="838" y="27"/>
                  </a:lnTo>
                  <a:lnTo>
                    <a:pt x="824" y="18"/>
                  </a:lnTo>
                  <a:lnTo>
                    <a:pt x="808" y="10"/>
                  </a:lnTo>
                  <a:lnTo>
                    <a:pt x="791" y="3"/>
                  </a:lnTo>
                  <a:lnTo>
                    <a:pt x="774" y="0"/>
                  </a:lnTo>
                  <a:lnTo>
                    <a:pt x="756" y="0"/>
                  </a:lnTo>
                  <a:lnTo>
                    <a:pt x="756" y="0"/>
                  </a:lnTo>
                  <a:close/>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9" name="Freeform 120">
              <a:extLst>
                <a:ext uri="{FF2B5EF4-FFF2-40B4-BE49-F238E27FC236}">
                  <a16:creationId xmlns:a16="http://schemas.microsoft.com/office/drawing/2014/main" id="{114B452B-A506-4FC4-BE63-E6587CD5C539}"/>
                </a:ext>
              </a:extLst>
            </p:cNvPr>
            <p:cNvSpPr>
              <a:spLocks/>
            </p:cNvSpPr>
            <p:nvPr/>
          </p:nvSpPr>
          <p:spPr bwMode="auto">
            <a:xfrm>
              <a:off x="5691584" y="2312988"/>
              <a:ext cx="830263" cy="739775"/>
            </a:xfrm>
            <a:custGeom>
              <a:avLst/>
              <a:gdLst>
                <a:gd name="T0" fmla="*/ 730 w 1046"/>
                <a:gd name="T1" fmla="*/ 0 h 933"/>
                <a:gd name="T2" fmla="*/ 730 w 1046"/>
                <a:gd name="T3" fmla="*/ 0 h 933"/>
                <a:gd name="T4" fmla="*/ 744 w 1046"/>
                <a:gd name="T5" fmla="*/ 0 h 933"/>
                <a:gd name="T6" fmla="*/ 759 w 1046"/>
                <a:gd name="T7" fmla="*/ 3 h 933"/>
                <a:gd name="T8" fmla="*/ 772 w 1046"/>
                <a:gd name="T9" fmla="*/ 8 h 933"/>
                <a:gd name="T10" fmla="*/ 785 w 1046"/>
                <a:gd name="T11" fmla="*/ 14 h 933"/>
                <a:gd name="T12" fmla="*/ 796 w 1046"/>
                <a:gd name="T13" fmla="*/ 21 h 933"/>
                <a:gd name="T14" fmla="*/ 807 w 1046"/>
                <a:gd name="T15" fmla="*/ 30 h 933"/>
                <a:gd name="T16" fmla="*/ 817 w 1046"/>
                <a:gd name="T17" fmla="*/ 42 h 933"/>
                <a:gd name="T18" fmla="*/ 825 w 1046"/>
                <a:gd name="T19" fmla="*/ 53 h 933"/>
                <a:gd name="T20" fmla="*/ 1032 w 1046"/>
                <a:gd name="T21" fmla="*/ 411 h 933"/>
                <a:gd name="T22" fmla="*/ 1032 w 1046"/>
                <a:gd name="T23" fmla="*/ 411 h 933"/>
                <a:gd name="T24" fmla="*/ 1038 w 1046"/>
                <a:gd name="T25" fmla="*/ 424 h 933"/>
                <a:gd name="T26" fmla="*/ 1043 w 1046"/>
                <a:gd name="T27" fmla="*/ 439 h 933"/>
                <a:gd name="T28" fmla="*/ 1045 w 1046"/>
                <a:gd name="T29" fmla="*/ 452 h 933"/>
                <a:gd name="T30" fmla="*/ 1046 w 1046"/>
                <a:gd name="T31" fmla="*/ 466 h 933"/>
                <a:gd name="T32" fmla="*/ 1045 w 1046"/>
                <a:gd name="T33" fmla="*/ 481 h 933"/>
                <a:gd name="T34" fmla="*/ 1043 w 1046"/>
                <a:gd name="T35" fmla="*/ 494 h 933"/>
                <a:gd name="T36" fmla="*/ 1038 w 1046"/>
                <a:gd name="T37" fmla="*/ 508 h 933"/>
                <a:gd name="T38" fmla="*/ 1032 w 1046"/>
                <a:gd name="T39" fmla="*/ 521 h 933"/>
                <a:gd name="T40" fmla="*/ 825 w 1046"/>
                <a:gd name="T41" fmla="*/ 880 h 933"/>
                <a:gd name="T42" fmla="*/ 825 w 1046"/>
                <a:gd name="T43" fmla="*/ 880 h 933"/>
                <a:gd name="T44" fmla="*/ 817 w 1046"/>
                <a:gd name="T45" fmla="*/ 891 h 933"/>
                <a:gd name="T46" fmla="*/ 807 w 1046"/>
                <a:gd name="T47" fmla="*/ 902 h 933"/>
                <a:gd name="T48" fmla="*/ 796 w 1046"/>
                <a:gd name="T49" fmla="*/ 910 h 933"/>
                <a:gd name="T50" fmla="*/ 785 w 1046"/>
                <a:gd name="T51" fmla="*/ 918 h 933"/>
                <a:gd name="T52" fmla="*/ 772 w 1046"/>
                <a:gd name="T53" fmla="*/ 925 h 933"/>
                <a:gd name="T54" fmla="*/ 759 w 1046"/>
                <a:gd name="T55" fmla="*/ 930 h 933"/>
                <a:gd name="T56" fmla="*/ 744 w 1046"/>
                <a:gd name="T57" fmla="*/ 933 h 933"/>
                <a:gd name="T58" fmla="*/ 730 w 1046"/>
                <a:gd name="T59" fmla="*/ 933 h 933"/>
                <a:gd name="T60" fmla="*/ 317 w 1046"/>
                <a:gd name="T61" fmla="*/ 933 h 933"/>
                <a:gd name="T62" fmla="*/ 317 w 1046"/>
                <a:gd name="T63" fmla="*/ 933 h 933"/>
                <a:gd name="T64" fmla="*/ 302 w 1046"/>
                <a:gd name="T65" fmla="*/ 933 h 933"/>
                <a:gd name="T66" fmla="*/ 287 w 1046"/>
                <a:gd name="T67" fmla="*/ 930 h 933"/>
                <a:gd name="T68" fmla="*/ 275 w 1046"/>
                <a:gd name="T69" fmla="*/ 925 h 933"/>
                <a:gd name="T70" fmla="*/ 262 w 1046"/>
                <a:gd name="T71" fmla="*/ 918 h 933"/>
                <a:gd name="T72" fmla="*/ 250 w 1046"/>
                <a:gd name="T73" fmla="*/ 910 h 933"/>
                <a:gd name="T74" fmla="*/ 239 w 1046"/>
                <a:gd name="T75" fmla="*/ 902 h 933"/>
                <a:gd name="T76" fmla="*/ 231 w 1046"/>
                <a:gd name="T77" fmla="*/ 891 h 933"/>
                <a:gd name="T78" fmla="*/ 223 w 1046"/>
                <a:gd name="T79" fmla="*/ 880 h 933"/>
                <a:gd name="T80" fmla="*/ 15 w 1046"/>
                <a:gd name="T81" fmla="*/ 521 h 933"/>
                <a:gd name="T82" fmla="*/ 15 w 1046"/>
                <a:gd name="T83" fmla="*/ 521 h 933"/>
                <a:gd name="T84" fmla="*/ 10 w 1046"/>
                <a:gd name="T85" fmla="*/ 508 h 933"/>
                <a:gd name="T86" fmla="*/ 5 w 1046"/>
                <a:gd name="T87" fmla="*/ 494 h 933"/>
                <a:gd name="T88" fmla="*/ 2 w 1046"/>
                <a:gd name="T89" fmla="*/ 481 h 933"/>
                <a:gd name="T90" fmla="*/ 0 w 1046"/>
                <a:gd name="T91" fmla="*/ 466 h 933"/>
                <a:gd name="T92" fmla="*/ 2 w 1046"/>
                <a:gd name="T93" fmla="*/ 452 h 933"/>
                <a:gd name="T94" fmla="*/ 5 w 1046"/>
                <a:gd name="T95" fmla="*/ 439 h 933"/>
                <a:gd name="T96" fmla="*/ 10 w 1046"/>
                <a:gd name="T97" fmla="*/ 424 h 933"/>
                <a:gd name="T98" fmla="*/ 15 w 1046"/>
                <a:gd name="T99" fmla="*/ 411 h 933"/>
                <a:gd name="T100" fmla="*/ 223 w 1046"/>
                <a:gd name="T101" fmla="*/ 53 h 933"/>
                <a:gd name="T102" fmla="*/ 223 w 1046"/>
                <a:gd name="T103" fmla="*/ 53 h 933"/>
                <a:gd name="T104" fmla="*/ 231 w 1046"/>
                <a:gd name="T105" fmla="*/ 42 h 933"/>
                <a:gd name="T106" fmla="*/ 239 w 1046"/>
                <a:gd name="T107" fmla="*/ 30 h 933"/>
                <a:gd name="T108" fmla="*/ 250 w 1046"/>
                <a:gd name="T109" fmla="*/ 21 h 933"/>
                <a:gd name="T110" fmla="*/ 262 w 1046"/>
                <a:gd name="T111" fmla="*/ 14 h 933"/>
                <a:gd name="T112" fmla="*/ 275 w 1046"/>
                <a:gd name="T113" fmla="*/ 8 h 933"/>
                <a:gd name="T114" fmla="*/ 287 w 1046"/>
                <a:gd name="T115" fmla="*/ 3 h 933"/>
                <a:gd name="T116" fmla="*/ 302 w 1046"/>
                <a:gd name="T117" fmla="*/ 0 h 933"/>
                <a:gd name="T118" fmla="*/ 317 w 1046"/>
                <a:gd name="T119" fmla="*/ 0 h 933"/>
                <a:gd name="T120" fmla="*/ 730 w 1046"/>
                <a:gd name="T121"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6" h="933">
                  <a:moveTo>
                    <a:pt x="730" y="0"/>
                  </a:moveTo>
                  <a:lnTo>
                    <a:pt x="730" y="0"/>
                  </a:lnTo>
                  <a:lnTo>
                    <a:pt x="744" y="0"/>
                  </a:lnTo>
                  <a:lnTo>
                    <a:pt x="759" y="3"/>
                  </a:lnTo>
                  <a:lnTo>
                    <a:pt x="772" y="8"/>
                  </a:lnTo>
                  <a:lnTo>
                    <a:pt x="785" y="14"/>
                  </a:lnTo>
                  <a:lnTo>
                    <a:pt x="796" y="21"/>
                  </a:lnTo>
                  <a:lnTo>
                    <a:pt x="807" y="30"/>
                  </a:lnTo>
                  <a:lnTo>
                    <a:pt x="817" y="42"/>
                  </a:lnTo>
                  <a:lnTo>
                    <a:pt x="825" y="53"/>
                  </a:lnTo>
                  <a:lnTo>
                    <a:pt x="1032" y="411"/>
                  </a:lnTo>
                  <a:lnTo>
                    <a:pt x="1032" y="411"/>
                  </a:lnTo>
                  <a:lnTo>
                    <a:pt x="1038" y="424"/>
                  </a:lnTo>
                  <a:lnTo>
                    <a:pt x="1043" y="439"/>
                  </a:lnTo>
                  <a:lnTo>
                    <a:pt x="1045" y="452"/>
                  </a:lnTo>
                  <a:lnTo>
                    <a:pt x="1046" y="466"/>
                  </a:lnTo>
                  <a:lnTo>
                    <a:pt x="1045" y="481"/>
                  </a:lnTo>
                  <a:lnTo>
                    <a:pt x="1043" y="494"/>
                  </a:lnTo>
                  <a:lnTo>
                    <a:pt x="1038" y="508"/>
                  </a:lnTo>
                  <a:lnTo>
                    <a:pt x="1032" y="521"/>
                  </a:lnTo>
                  <a:lnTo>
                    <a:pt x="825" y="880"/>
                  </a:lnTo>
                  <a:lnTo>
                    <a:pt x="825" y="880"/>
                  </a:lnTo>
                  <a:lnTo>
                    <a:pt x="817" y="891"/>
                  </a:lnTo>
                  <a:lnTo>
                    <a:pt x="807" y="902"/>
                  </a:lnTo>
                  <a:lnTo>
                    <a:pt x="796" y="910"/>
                  </a:lnTo>
                  <a:lnTo>
                    <a:pt x="785" y="918"/>
                  </a:lnTo>
                  <a:lnTo>
                    <a:pt x="772" y="925"/>
                  </a:lnTo>
                  <a:lnTo>
                    <a:pt x="759" y="930"/>
                  </a:lnTo>
                  <a:lnTo>
                    <a:pt x="744" y="933"/>
                  </a:lnTo>
                  <a:lnTo>
                    <a:pt x="730" y="933"/>
                  </a:lnTo>
                  <a:lnTo>
                    <a:pt x="317" y="933"/>
                  </a:lnTo>
                  <a:lnTo>
                    <a:pt x="317" y="933"/>
                  </a:lnTo>
                  <a:lnTo>
                    <a:pt x="302" y="933"/>
                  </a:lnTo>
                  <a:lnTo>
                    <a:pt x="287" y="930"/>
                  </a:lnTo>
                  <a:lnTo>
                    <a:pt x="275" y="925"/>
                  </a:lnTo>
                  <a:lnTo>
                    <a:pt x="262" y="918"/>
                  </a:lnTo>
                  <a:lnTo>
                    <a:pt x="250" y="910"/>
                  </a:lnTo>
                  <a:lnTo>
                    <a:pt x="239" y="902"/>
                  </a:lnTo>
                  <a:lnTo>
                    <a:pt x="231" y="891"/>
                  </a:lnTo>
                  <a:lnTo>
                    <a:pt x="223" y="880"/>
                  </a:lnTo>
                  <a:lnTo>
                    <a:pt x="15" y="521"/>
                  </a:lnTo>
                  <a:lnTo>
                    <a:pt x="15" y="521"/>
                  </a:lnTo>
                  <a:lnTo>
                    <a:pt x="10" y="508"/>
                  </a:lnTo>
                  <a:lnTo>
                    <a:pt x="5" y="494"/>
                  </a:lnTo>
                  <a:lnTo>
                    <a:pt x="2" y="481"/>
                  </a:lnTo>
                  <a:lnTo>
                    <a:pt x="0" y="466"/>
                  </a:lnTo>
                  <a:lnTo>
                    <a:pt x="2" y="452"/>
                  </a:lnTo>
                  <a:lnTo>
                    <a:pt x="5" y="439"/>
                  </a:lnTo>
                  <a:lnTo>
                    <a:pt x="10" y="424"/>
                  </a:lnTo>
                  <a:lnTo>
                    <a:pt x="15" y="411"/>
                  </a:lnTo>
                  <a:lnTo>
                    <a:pt x="223" y="53"/>
                  </a:lnTo>
                  <a:lnTo>
                    <a:pt x="223" y="53"/>
                  </a:lnTo>
                  <a:lnTo>
                    <a:pt x="231" y="42"/>
                  </a:lnTo>
                  <a:lnTo>
                    <a:pt x="239" y="30"/>
                  </a:lnTo>
                  <a:lnTo>
                    <a:pt x="250" y="21"/>
                  </a:lnTo>
                  <a:lnTo>
                    <a:pt x="262" y="14"/>
                  </a:lnTo>
                  <a:lnTo>
                    <a:pt x="275" y="8"/>
                  </a:lnTo>
                  <a:lnTo>
                    <a:pt x="287" y="3"/>
                  </a:lnTo>
                  <a:lnTo>
                    <a:pt x="302" y="0"/>
                  </a:lnTo>
                  <a:lnTo>
                    <a:pt x="317" y="0"/>
                  </a:lnTo>
                  <a:lnTo>
                    <a:pt x="730"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0" name="Freeform 121">
              <a:extLst>
                <a:ext uri="{FF2B5EF4-FFF2-40B4-BE49-F238E27FC236}">
                  <a16:creationId xmlns:a16="http://schemas.microsoft.com/office/drawing/2014/main" id="{063618E1-D595-4DEE-9B48-37FAE666933C}"/>
                </a:ext>
              </a:extLst>
            </p:cNvPr>
            <p:cNvSpPr>
              <a:spLocks/>
            </p:cNvSpPr>
            <p:nvPr/>
          </p:nvSpPr>
          <p:spPr bwMode="auto">
            <a:xfrm>
              <a:off x="5670946" y="2292350"/>
              <a:ext cx="871538" cy="781050"/>
            </a:xfrm>
            <a:custGeom>
              <a:avLst/>
              <a:gdLst>
                <a:gd name="T0" fmla="*/ 756 w 1098"/>
                <a:gd name="T1" fmla="*/ 0 h 985"/>
                <a:gd name="T2" fmla="*/ 343 w 1098"/>
                <a:gd name="T3" fmla="*/ 0 h 985"/>
                <a:gd name="T4" fmla="*/ 343 w 1098"/>
                <a:gd name="T5" fmla="*/ 0 h 985"/>
                <a:gd name="T6" fmla="*/ 325 w 1098"/>
                <a:gd name="T7" fmla="*/ 0 h 985"/>
                <a:gd name="T8" fmla="*/ 307 w 1098"/>
                <a:gd name="T9" fmla="*/ 3 h 985"/>
                <a:gd name="T10" fmla="*/ 291 w 1098"/>
                <a:gd name="T11" fmla="*/ 10 h 985"/>
                <a:gd name="T12" fmla="*/ 275 w 1098"/>
                <a:gd name="T13" fmla="*/ 18 h 985"/>
                <a:gd name="T14" fmla="*/ 260 w 1098"/>
                <a:gd name="T15" fmla="*/ 27 h 985"/>
                <a:gd name="T16" fmla="*/ 247 w 1098"/>
                <a:gd name="T17" fmla="*/ 39 h 985"/>
                <a:gd name="T18" fmla="*/ 236 w 1098"/>
                <a:gd name="T19" fmla="*/ 52 h 985"/>
                <a:gd name="T20" fmla="*/ 226 w 1098"/>
                <a:gd name="T21" fmla="*/ 66 h 985"/>
                <a:gd name="T22" fmla="*/ 20 w 1098"/>
                <a:gd name="T23" fmla="*/ 425 h 985"/>
                <a:gd name="T24" fmla="*/ 20 w 1098"/>
                <a:gd name="T25" fmla="*/ 425 h 985"/>
                <a:gd name="T26" fmla="*/ 11 w 1098"/>
                <a:gd name="T27" fmla="*/ 441 h 985"/>
                <a:gd name="T28" fmla="*/ 5 w 1098"/>
                <a:gd name="T29" fmla="*/ 457 h 985"/>
                <a:gd name="T30" fmla="*/ 2 w 1098"/>
                <a:gd name="T31" fmla="*/ 475 h 985"/>
                <a:gd name="T32" fmla="*/ 0 w 1098"/>
                <a:gd name="T33" fmla="*/ 492 h 985"/>
                <a:gd name="T34" fmla="*/ 2 w 1098"/>
                <a:gd name="T35" fmla="*/ 510 h 985"/>
                <a:gd name="T36" fmla="*/ 5 w 1098"/>
                <a:gd name="T37" fmla="*/ 526 h 985"/>
                <a:gd name="T38" fmla="*/ 11 w 1098"/>
                <a:gd name="T39" fmla="*/ 544 h 985"/>
                <a:gd name="T40" fmla="*/ 20 w 1098"/>
                <a:gd name="T41" fmla="*/ 560 h 985"/>
                <a:gd name="T42" fmla="*/ 226 w 1098"/>
                <a:gd name="T43" fmla="*/ 918 h 985"/>
                <a:gd name="T44" fmla="*/ 226 w 1098"/>
                <a:gd name="T45" fmla="*/ 918 h 985"/>
                <a:gd name="T46" fmla="*/ 236 w 1098"/>
                <a:gd name="T47" fmla="*/ 933 h 985"/>
                <a:gd name="T48" fmla="*/ 247 w 1098"/>
                <a:gd name="T49" fmla="*/ 946 h 985"/>
                <a:gd name="T50" fmla="*/ 260 w 1098"/>
                <a:gd name="T51" fmla="*/ 957 h 985"/>
                <a:gd name="T52" fmla="*/ 275 w 1098"/>
                <a:gd name="T53" fmla="*/ 967 h 985"/>
                <a:gd name="T54" fmla="*/ 291 w 1098"/>
                <a:gd name="T55" fmla="*/ 975 h 985"/>
                <a:gd name="T56" fmla="*/ 307 w 1098"/>
                <a:gd name="T57" fmla="*/ 980 h 985"/>
                <a:gd name="T58" fmla="*/ 325 w 1098"/>
                <a:gd name="T59" fmla="*/ 985 h 985"/>
                <a:gd name="T60" fmla="*/ 343 w 1098"/>
                <a:gd name="T61" fmla="*/ 985 h 985"/>
                <a:gd name="T62" fmla="*/ 756 w 1098"/>
                <a:gd name="T63" fmla="*/ 985 h 985"/>
                <a:gd name="T64" fmla="*/ 756 w 1098"/>
                <a:gd name="T65" fmla="*/ 985 h 985"/>
                <a:gd name="T66" fmla="*/ 774 w 1098"/>
                <a:gd name="T67" fmla="*/ 985 h 985"/>
                <a:gd name="T68" fmla="*/ 791 w 1098"/>
                <a:gd name="T69" fmla="*/ 980 h 985"/>
                <a:gd name="T70" fmla="*/ 808 w 1098"/>
                <a:gd name="T71" fmla="*/ 975 h 985"/>
                <a:gd name="T72" fmla="*/ 824 w 1098"/>
                <a:gd name="T73" fmla="*/ 967 h 985"/>
                <a:gd name="T74" fmla="*/ 838 w 1098"/>
                <a:gd name="T75" fmla="*/ 957 h 985"/>
                <a:gd name="T76" fmla="*/ 851 w 1098"/>
                <a:gd name="T77" fmla="*/ 946 h 985"/>
                <a:gd name="T78" fmla="*/ 862 w 1098"/>
                <a:gd name="T79" fmla="*/ 933 h 985"/>
                <a:gd name="T80" fmla="*/ 872 w 1098"/>
                <a:gd name="T81" fmla="*/ 918 h 985"/>
                <a:gd name="T82" fmla="*/ 1080 w 1098"/>
                <a:gd name="T83" fmla="*/ 560 h 985"/>
                <a:gd name="T84" fmla="*/ 1080 w 1098"/>
                <a:gd name="T85" fmla="*/ 560 h 985"/>
                <a:gd name="T86" fmla="*/ 1087 w 1098"/>
                <a:gd name="T87" fmla="*/ 544 h 985"/>
                <a:gd name="T88" fmla="*/ 1093 w 1098"/>
                <a:gd name="T89" fmla="*/ 526 h 985"/>
                <a:gd name="T90" fmla="*/ 1097 w 1098"/>
                <a:gd name="T91" fmla="*/ 510 h 985"/>
                <a:gd name="T92" fmla="*/ 1098 w 1098"/>
                <a:gd name="T93" fmla="*/ 492 h 985"/>
                <a:gd name="T94" fmla="*/ 1097 w 1098"/>
                <a:gd name="T95" fmla="*/ 475 h 985"/>
                <a:gd name="T96" fmla="*/ 1093 w 1098"/>
                <a:gd name="T97" fmla="*/ 457 h 985"/>
                <a:gd name="T98" fmla="*/ 1087 w 1098"/>
                <a:gd name="T99" fmla="*/ 441 h 985"/>
                <a:gd name="T100" fmla="*/ 1080 w 1098"/>
                <a:gd name="T101" fmla="*/ 425 h 985"/>
                <a:gd name="T102" fmla="*/ 872 w 1098"/>
                <a:gd name="T103" fmla="*/ 66 h 985"/>
                <a:gd name="T104" fmla="*/ 872 w 1098"/>
                <a:gd name="T105" fmla="*/ 66 h 985"/>
                <a:gd name="T106" fmla="*/ 862 w 1098"/>
                <a:gd name="T107" fmla="*/ 52 h 985"/>
                <a:gd name="T108" fmla="*/ 851 w 1098"/>
                <a:gd name="T109" fmla="*/ 39 h 985"/>
                <a:gd name="T110" fmla="*/ 838 w 1098"/>
                <a:gd name="T111" fmla="*/ 27 h 985"/>
                <a:gd name="T112" fmla="*/ 824 w 1098"/>
                <a:gd name="T113" fmla="*/ 18 h 985"/>
                <a:gd name="T114" fmla="*/ 808 w 1098"/>
                <a:gd name="T115" fmla="*/ 10 h 985"/>
                <a:gd name="T116" fmla="*/ 791 w 1098"/>
                <a:gd name="T117" fmla="*/ 3 h 985"/>
                <a:gd name="T118" fmla="*/ 774 w 1098"/>
                <a:gd name="T119" fmla="*/ 0 h 985"/>
                <a:gd name="T120" fmla="*/ 756 w 1098"/>
                <a:gd name="T121" fmla="*/ 0 h 985"/>
                <a:gd name="T122" fmla="*/ 756 w 1098"/>
                <a:gd name="T123"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98" h="985">
                  <a:moveTo>
                    <a:pt x="756" y="0"/>
                  </a:moveTo>
                  <a:lnTo>
                    <a:pt x="343" y="0"/>
                  </a:lnTo>
                  <a:lnTo>
                    <a:pt x="343" y="0"/>
                  </a:lnTo>
                  <a:lnTo>
                    <a:pt x="325" y="0"/>
                  </a:lnTo>
                  <a:lnTo>
                    <a:pt x="307" y="3"/>
                  </a:lnTo>
                  <a:lnTo>
                    <a:pt x="291" y="10"/>
                  </a:lnTo>
                  <a:lnTo>
                    <a:pt x="275" y="18"/>
                  </a:lnTo>
                  <a:lnTo>
                    <a:pt x="260" y="27"/>
                  </a:lnTo>
                  <a:lnTo>
                    <a:pt x="247" y="39"/>
                  </a:lnTo>
                  <a:lnTo>
                    <a:pt x="236" y="52"/>
                  </a:lnTo>
                  <a:lnTo>
                    <a:pt x="226" y="66"/>
                  </a:lnTo>
                  <a:lnTo>
                    <a:pt x="20" y="425"/>
                  </a:lnTo>
                  <a:lnTo>
                    <a:pt x="20" y="425"/>
                  </a:lnTo>
                  <a:lnTo>
                    <a:pt x="11" y="441"/>
                  </a:lnTo>
                  <a:lnTo>
                    <a:pt x="5" y="457"/>
                  </a:lnTo>
                  <a:lnTo>
                    <a:pt x="2" y="475"/>
                  </a:lnTo>
                  <a:lnTo>
                    <a:pt x="0" y="492"/>
                  </a:lnTo>
                  <a:lnTo>
                    <a:pt x="2" y="510"/>
                  </a:lnTo>
                  <a:lnTo>
                    <a:pt x="5" y="526"/>
                  </a:lnTo>
                  <a:lnTo>
                    <a:pt x="11" y="544"/>
                  </a:lnTo>
                  <a:lnTo>
                    <a:pt x="20" y="560"/>
                  </a:lnTo>
                  <a:lnTo>
                    <a:pt x="226" y="918"/>
                  </a:lnTo>
                  <a:lnTo>
                    <a:pt x="226" y="918"/>
                  </a:lnTo>
                  <a:lnTo>
                    <a:pt x="236" y="933"/>
                  </a:lnTo>
                  <a:lnTo>
                    <a:pt x="247" y="946"/>
                  </a:lnTo>
                  <a:lnTo>
                    <a:pt x="260" y="957"/>
                  </a:lnTo>
                  <a:lnTo>
                    <a:pt x="275" y="967"/>
                  </a:lnTo>
                  <a:lnTo>
                    <a:pt x="291" y="975"/>
                  </a:lnTo>
                  <a:lnTo>
                    <a:pt x="307" y="980"/>
                  </a:lnTo>
                  <a:lnTo>
                    <a:pt x="325" y="985"/>
                  </a:lnTo>
                  <a:lnTo>
                    <a:pt x="343" y="985"/>
                  </a:lnTo>
                  <a:lnTo>
                    <a:pt x="756" y="985"/>
                  </a:lnTo>
                  <a:lnTo>
                    <a:pt x="756" y="985"/>
                  </a:lnTo>
                  <a:lnTo>
                    <a:pt x="774" y="985"/>
                  </a:lnTo>
                  <a:lnTo>
                    <a:pt x="791" y="980"/>
                  </a:lnTo>
                  <a:lnTo>
                    <a:pt x="808" y="975"/>
                  </a:lnTo>
                  <a:lnTo>
                    <a:pt x="824" y="967"/>
                  </a:lnTo>
                  <a:lnTo>
                    <a:pt x="838" y="957"/>
                  </a:lnTo>
                  <a:lnTo>
                    <a:pt x="851" y="946"/>
                  </a:lnTo>
                  <a:lnTo>
                    <a:pt x="862" y="933"/>
                  </a:lnTo>
                  <a:lnTo>
                    <a:pt x="872" y="918"/>
                  </a:lnTo>
                  <a:lnTo>
                    <a:pt x="1080" y="560"/>
                  </a:lnTo>
                  <a:lnTo>
                    <a:pt x="1080" y="560"/>
                  </a:lnTo>
                  <a:lnTo>
                    <a:pt x="1087" y="544"/>
                  </a:lnTo>
                  <a:lnTo>
                    <a:pt x="1093" y="526"/>
                  </a:lnTo>
                  <a:lnTo>
                    <a:pt x="1097" y="510"/>
                  </a:lnTo>
                  <a:lnTo>
                    <a:pt x="1098" y="492"/>
                  </a:lnTo>
                  <a:lnTo>
                    <a:pt x="1097" y="475"/>
                  </a:lnTo>
                  <a:lnTo>
                    <a:pt x="1093" y="457"/>
                  </a:lnTo>
                  <a:lnTo>
                    <a:pt x="1087" y="441"/>
                  </a:lnTo>
                  <a:lnTo>
                    <a:pt x="1080" y="425"/>
                  </a:lnTo>
                  <a:lnTo>
                    <a:pt x="872" y="66"/>
                  </a:lnTo>
                  <a:lnTo>
                    <a:pt x="872" y="66"/>
                  </a:lnTo>
                  <a:lnTo>
                    <a:pt x="862" y="52"/>
                  </a:lnTo>
                  <a:lnTo>
                    <a:pt x="851" y="39"/>
                  </a:lnTo>
                  <a:lnTo>
                    <a:pt x="838" y="27"/>
                  </a:lnTo>
                  <a:lnTo>
                    <a:pt x="824" y="18"/>
                  </a:lnTo>
                  <a:lnTo>
                    <a:pt x="808" y="10"/>
                  </a:lnTo>
                  <a:lnTo>
                    <a:pt x="791" y="3"/>
                  </a:lnTo>
                  <a:lnTo>
                    <a:pt x="774" y="0"/>
                  </a:lnTo>
                  <a:lnTo>
                    <a:pt x="756" y="0"/>
                  </a:lnTo>
                  <a:lnTo>
                    <a:pt x="756"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1" name="Freeform 122">
              <a:extLst>
                <a:ext uri="{FF2B5EF4-FFF2-40B4-BE49-F238E27FC236}">
                  <a16:creationId xmlns:a16="http://schemas.microsoft.com/office/drawing/2014/main" id="{CCA73C0F-C901-4C85-865C-9BFB1907C8F4}"/>
                </a:ext>
              </a:extLst>
            </p:cNvPr>
            <p:cNvSpPr>
              <a:spLocks/>
            </p:cNvSpPr>
            <p:nvPr/>
          </p:nvSpPr>
          <p:spPr bwMode="auto">
            <a:xfrm>
              <a:off x="5778896" y="3382963"/>
              <a:ext cx="655638" cy="568325"/>
            </a:xfrm>
            <a:custGeom>
              <a:avLst/>
              <a:gdLst>
                <a:gd name="T0" fmla="*/ 207 w 827"/>
                <a:gd name="T1" fmla="*/ 0 h 716"/>
                <a:gd name="T2" fmla="*/ 0 w 827"/>
                <a:gd name="T3" fmla="*/ 358 h 716"/>
                <a:gd name="T4" fmla="*/ 207 w 827"/>
                <a:gd name="T5" fmla="*/ 716 h 716"/>
                <a:gd name="T6" fmla="*/ 620 w 827"/>
                <a:gd name="T7" fmla="*/ 716 h 716"/>
                <a:gd name="T8" fmla="*/ 827 w 827"/>
                <a:gd name="T9" fmla="*/ 358 h 716"/>
                <a:gd name="T10" fmla="*/ 620 w 827"/>
                <a:gd name="T11" fmla="*/ 0 h 716"/>
                <a:gd name="T12" fmla="*/ 207 w 827"/>
                <a:gd name="T13" fmla="*/ 0 h 716"/>
              </a:gdLst>
              <a:ahLst/>
              <a:cxnLst>
                <a:cxn ang="0">
                  <a:pos x="T0" y="T1"/>
                </a:cxn>
                <a:cxn ang="0">
                  <a:pos x="T2" y="T3"/>
                </a:cxn>
                <a:cxn ang="0">
                  <a:pos x="T4" y="T5"/>
                </a:cxn>
                <a:cxn ang="0">
                  <a:pos x="T6" y="T7"/>
                </a:cxn>
                <a:cxn ang="0">
                  <a:pos x="T8" y="T9"/>
                </a:cxn>
                <a:cxn ang="0">
                  <a:pos x="T10" y="T11"/>
                </a:cxn>
                <a:cxn ang="0">
                  <a:pos x="T12" y="T13"/>
                </a:cxn>
              </a:cxnLst>
              <a:rect l="0" t="0" r="r" b="b"/>
              <a:pathLst>
                <a:path w="827" h="716">
                  <a:moveTo>
                    <a:pt x="207" y="0"/>
                  </a:moveTo>
                  <a:lnTo>
                    <a:pt x="0" y="358"/>
                  </a:lnTo>
                  <a:lnTo>
                    <a:pt x="207" y="716"/>
                  </a:lnTo>
                  <a:lnTo>
                    <a:pt x="620" y="716"/>
                  </a:lnTo>
                  <a:lnTo>
                    <a:pt x="827" y="358"/>
                  </a:lnTo>
                  <a:lnTo>
                    <a:pt x="620" y="0"/>
                  </a:lnTo>
                  <a:lnTo>
                    <a:pt x="207" y="0"/>
                  </a:lnTo>
                  <a:close/>
                </a:path>
              </a:pathLst>
            </a:custGeom>
            <a:gradFill>
              <a:gsLst>
                <a:gs pos="0">
                  <a:schemeClr val="accent1"/>
                </a:gs>
                <a:gs pos="100000">
                  <a:schemeClr val="accent3"/>
                </a:gs>
              </a:gsLst>
              <a:lin ang="0" scaled="1"/>
            </a:gradFill>
            <a:ln w="36513">
              <a:solidFill>
                <a:srgbClr val="221F1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2" name="Freeform 123">
              <a:extLst>
                <a:ext uri="{FF2B5EF4-FFF2-40B4-BE49-F238E27FC236}">
                  <a16:creationId xmlns:a16="http://schemas.microsoft.com/office/drawing/2014/main" id="{10A3D37C-57B1-48FE-8DE4-50AD1CEF2A1B}"/>
                </a:ext>
              </a:extLst>
            </p:cNvPr>
            <p:cNvSpPr>
              <a:spLocks/>
            </p:cNvSpPr>
            <p:nvPr/>
          </p:nvSpPr>
          <p:spPr bwMode="auto">
            <a:xfrm>
              <a:off x="4829571" y="3776663"/>
              <a:ext cx="850900" cy="763588"/>
            </a:xfrm>
            <a:custGeom>
              <a:avLst/>
              <a:gdLst>
                <a:gd name="T0" fmla="*/ 328 w 1070"/>
                <a:gd name="T1" fmla="*/ 960 h 960"/>
                <a:gd name="T2" fmla="*/ 328 w 1070"/>
                <a:gd name="T3" fmla="*/ 960 h 960"/>
                <a:gd name="T4" fmla="*/ 312 w 1070"/>
                <a:gd name="T5" fmla="*/ 959 h 960"/>
                <a:gd name="T6" fmla="*/ 297 w 1070"/>
                <a:gd name="T7" fmla="*/ 955 h 960"/>
                <a:gd name="T8" fmla="*/ 281 w 1070"/>
                <a:gd name="T9" fmla="*/ 951 h 960"/>
                <a:gd name="T10" fmla="*/ 268 w 1070"/>
                <a:gd name="T11" fmla="*/ 944 h 960"/>
                <a:gd name="T12" fmla="*/ 253 w 1070"/>
                <a:gd name="T13" fmla="*/ 936 h 960"/>
                <a:gd name="T14" fmla="*/ 242 w 1070"/>
                <a:gd name="T15" fmla="*/ 925 h 960"/>
                <a:gd name="T16" fmla="*/ 231 w 1070"/>
                <a:gd name="T17" fmla="*/ 913 h 960"/>
                <a:gd name="T18" fmla="*/ 223 w 1070"/>
                <a:gd name="T19" fmla="*/ 899 h 960"/>
                <a:gd name="T20" fmla="*/ 16 w 1070"/>
                <a:gd name="T21" fmla="*/ 542 h 960"/>
                <a:gd name="T22" fmla="*/ 16 w 1070"/>
                <a:gd name="T23" fmla="*/ 542 h 960"/>
                <a:gd name="T24" fmla="*/ 8 w 1070"/>
                <a:gd name="T25" fmla="*/ 528 h 960"/>
                <a:gd name="T26" fmla="*/ 3 w 1070"/>
                <a:gd name="T27" fmla="*/ 512 h 960"/>
                <a:gd name="T28" fmla="*/ 0 w 1070"/>
                <a:gd name="T29" fmla="*/ 497 h 960"/>
                <a:gd name="T30" fmla="*/ 0 w 1070"/>
                <a:gd name="T31" fmla="*/ 481 h 960"/>
                <a:gd name="T32" fmla="*/ 0 w 1070"/>
                <a:gd name="T33" fmla="*/ 465 h 960"/>
                <a:gd name="T34" fmla="*/ 3 w 1070"/>
                <a:gd name="T35" fmla="*/ 449 h 960"/>
                <a:gd name="T36" fmla="*/ 8 w 1070"/>
                <a:gd name="T37" fmla="*/ 434 h 960"/>
                <a:gd name="T38" fmla="*/ 16 w 1070"/>
                <a:gd name="T39" fmla="*/ 420 h 960"/>
                <a:gd name="T40" fmla="*/ 223 w 1070"/>
                <a:gd name="T41" fmla="*/ 61 h 960"/>
                <a:gd name="T42" fmla="*/ 223 w 1070"/>
                <a:gd name="T43" fmla="*/ 61 h 960"/>
                <a:gd name="T44" fmla="*/ 231 w 1070"/>
                <a:gd name="T45" fmla="*/ 48 h 960"/>
                <a:gd name="T46" fmla="*/ 242 w 1070"/>
                <a:gd name="T47" fmla="*/ 35 h 960"/>
                <a:gd name="T48" fmla="*/ 253 w 1070"/>
                <a:gd name="T49" fmla="*/ 26 h 960"/>
                <a:gd name="T50" fmla="*/ 266 w 1070"/>
                <a:gd name="T51" fmla="*/ 18 h 960"/>
                <a:gd name="T52" fmla="*/ 281 w 1070"/>
                <a:gd name="T53" fmla="*/ 10 h 960"/>
                <a:gd name="T54" fmla="*/ 295 w 1070"/>
                <a:gd name="T55" fmla="*/ 5 h 960"/>
                <a:gd name="T56" fmla="*/ 312 w 1070"/>
                <a:gd name="T57" fmla="*/ 1 h 960"/>
                <a:gd name="T58" fmla="*/ 328 w 1070"/>
                <a:gd name="T59" fmla="*/ 0 h 960"/>
                <a:gd name="T60" fmla="*/ 741 w 1070"/>
                <a:gd name="T61" fmla="*/ 0 h 960"/>
                <a:gd name="T62" fmla="*/ 741 w 1070"/>
                <a:gd name="T63" fmla="*/ 0 h 960"/>
                <a:gd name="T64" fmla="*/ 757 w 1070"/>
                <a:gd name="T65" fmla="*/ 1 h 960"/>
                <a:gd name="T66" fmla="*/ 773 w 1070"/>
                <a:gd name="T67" fmla="*/ 5 h 960"/>
                <a:gd name="T68" fmla="*/ 788 w 1070"/>
                <a:gd name="T69" fmla="*/ 10 h 960"/>
                <a:gd name="T70" fmla="*/ 802 w 1070"/>
                <a:gd name="T71" fmla="*/ 16 h 960"/>
                <a:gd name="T72" fmla="*/ 815 w 1070"/>
                <a:gd name="T73" fmla="*/ 26 h 960"/>
                <a:gd name="T74" fmla="*/ 828 w 1070"/>
                <a:gd name="T75" fmla="*/ 35 h 960"/>
                <a:gd name="T76" fmla="*/ 838 w 1070"/>
                <a:gd name="T77" fmla="*/ 48 h 960"/>
                <a:gd name="T78" fmla="*/ 848 w 1070"/>
                <a:gd name="T79" fmla="*/ 61 h 960"/>
                <a:gd name="T80" fmla="*/ 1054 w 1070"/>
                <a:gd name="T81" fmla="*/ 420 h 960"/>
                <a:gd name="T82" fmla="*/ 1054 w 1070"/>
                <a:gd name="T83" fmla="*/ 420 h 960"/>
                <a:gd name="T84" fmla="*/ 1061 w 1070"/>
                <a:gd name="T85" fmla="*/ 434 h 960"/>
                <a:gd name="T86" fmla="*/ 1066 w 1070"/>
                <a:gd name="T87" fmla="*/ 449 h 960"/>
                <a:gd name="T88" fmla="*/ 1069 w 1070"/>
                <a:gd name="T89" fmla="*/ 465 h 960"/>
                <a:gd name="T90" fmla="*/ 1070 w 1070"/>
                <a:gd name="T91" fmla="*/ 481 h 960"/>
                <a:gd name="T92" fmla="*/ 1069 w 1070"/>
                <a:gd name="T93" fmla="*/ 495 h 960"/>
                <a:gd name="T94" fmla="*/ 1066 w 1070"/>
                <a:gd name="T95" fmla="*/ 512 h 960"/>
                <a:gd name="T96" fmla="*/ 1061 w 1070"/>
                <a:gd name="T97" fmla="*/ 526 h 960"/>
                <a:gd name="T98" fmla="*/ 1054 w 1070"/>
                <a:gd name="T99" fmla="*/ 541 h 960"/>
                <a:gd name="T100" fmla="*/ 848 w 1070"/>
                <a:gd name="T101" fmla="*/ 899 h 960"/>
                <a:gd name="T102" fmla="*/ 848 w 1070"/>
                <a:gd name="T103" fmla="*/ 899 h 960"/>
                <a:gd name="T104" fmla="*/ 838 w 1070"/>
                <a:gd name="T105" fmla="*/ 913 h 960"/>
                <a:gd name="T106" fmla="*/ 828 w 1070"/>
                <a:gd name="T107" fmla="*/ 925 h 960"/>
                <a:gd name="T108" fmla="*/ 815 w 1070"/>
                <a:gd name="T109" fmla="*/ 934 h 960"/>
                <a:gd name="T110" fmla="*/ 802 w 1070"/>
                <a:gd name="T111" fmla="*/ 944 h 960"/>
                <a:gd name="T112" fmla="*/ 788 w 1070"/>
                <a:gd name="T113" fmla="*/ 951 h 960"/>
                <a:gd name="T114" fmla="*/ 773 w 1070"/>
                <a:gd name="T115" fmla="*/ 955 h 960"/>
                <a:gd name="T116" fmla="*/ 757 w 1070"/>
                <a:gd name="T117" fmla="*/ 959 h 960"/>
                <a:gd name="T118" fmla="*/ 741 w 1070"/>
                <a:gd name="T119" fmla="*/ 960 h 960"/>
                <a:gd name="T120" fmla="*/ 328 w 1070"/>
                <a:gd name="T121" fmla="*/ 960 h 960"/>
                <a:gd name="T122" fmla="*/ 328 w 1070"/>
                <a:gd name="T123" fmla="*/ 960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70" h="960">
                  <a:moveTo>
                    <a:pt x="328" y="960"/>
                  </a:moveTo>
                  <a:lnTo>
                    <a:pt x="328" y="960"/>
                  </a:lnTo>
                  <a:lnTo>
                    <a:pt x="312" y="959"/>
                  </a:lnTo>
                  <a:lnTo>
                    <a:pt x="297" y="955"/>
                  </a:lnTo>
                  <a:lnTo>
                    <a:pt x="281" y="951"/>
                  </a:lnTo>
                  <a:lnTo>
                    <a:pt x="268" y="944"/>
                  </a:lnTo>
                  <a:lnTo>
                    <a:pt x="253" y="936"/>
                  </a:lnTo>
                  <a:lnTo>
                    <a:pt x="242" y="925"/>
                  </a:lnTo>
                  <a:lnTo>
                    <a:pt x="231" y="913"/>
                  </a:lnTo>
                  <a:lnTo>
                    <a:pt x="223" y="899"/>
                  </a:lnTo>
                  <a:lnTo>
                    <a:pt x="16" y="542"/>
                  </a:lnTo>
                  <a:lnTo>
                    <a:pt x="16" y="542"/>
                  </a:lnTo>
                  <a:lnTo>
                    <a:pt x="8" y="528"/>
                  </a:lnTo>
                  <a:lnTo>
                    <a:pt x="3" y="512"/>
                  </a:lnTo>
                  <a:lnTo>
                    <a:pt x="0" y="497"/>
                  </a:lnTo>
                  <a:lnTo>
                    <a:pt x="0" y="481"/>
                  </a:lnTo>
                  <a:lnTo>
                    <a:pt x="0" y="465"/>
                  </a:lnTo>
                  <a:lnTo>
                    <a:pt x="3" y="449"/>
                  </a:lnTo>
                  <a:lnTo>
                    <a:pt x="8" y="434"/>
                  </a:lnTo>
                  <a:lnTo>
                    <a:pt x="16" y="420"/>
                  </a:lnTo>
                  <a:lnTo>
                    <a:pt x="223" y="61"/>
                  </a:lnTo>
                  <a:lnTo>
                    <a:pt x="223" y="61"/>
                  </a:lnTo>
                  <a:lnTo>
                    <a:pt x="231" y="48"/>
                  </a:lnTo>
                  <a:lnTo>
                    <a:pt x="242" y="35"/>
                  </a:lnTo>
                  <a:lnTo>
                    <a:pt x="253" y="26"/>
                  </a:lnTo>
                  <a:lnTo>
                    <a:pt x="266" y="18"/>
                  </a:lnTo>
                  <a:lnTo>
                    <a:pt x="281" y="10"/>
                  </a:lnTo>
                  <a:lnTo>
                    <a:pt x="295" y="5"/>
                  </a:lnTo>
                  <a:lnTo>
                    <a:pt x="312" y="1"/>
                  </a:lnTo>
                  <a:lnTo>
                    <a:pt x="328" y="0"/>
                  </a:lnTo>
                  <a:lnTo>
                    <a:pt x="741" y="0"/>
                  </a:lnTo>
                  <a:lnTo>
                    <a:pt x="741" y="0"/>
                  </a:lnTo>
                  <a:lnTo>
                    <a:pt x="757" y="1"/>
                  </a:lnTo>
                  <a:lnTo>
                    <a:pt x="773" y="5"/>
                  </a:lnTo>
                  <a:lnTo>
                    <a:pt x="788" y="10"/>
                  </a:lnTo>
                  <a:lnTo>
                    <a:pt x="802" y="16"/>
                  </a:lnTo>
                  <a:lnTo>
                    <a:pt x="815" y="26"/>
                  </a:lnTo>
                  <a:lnTo>
                    <a:pt x="828" y="35"/>
                  </a:lnTo>
                  <a:lnTo>
                    <a:pt x="838" y="48"/>
                  </a:lnTo>
                  <a:lnTo>
                    <a:pt x="848" y="61"/>
                  </a:lnTo>
                  <a:lnTo>
                    <a:pt x="1054" y="420"/>
                  </a:lnTo>
                  <a:lnTo>
                    <a:pt x="1054" y="420"/>
                  </a:lnTo>
                  <a:lnTo>
                    <a:pt x="1061" y="434"/>
                  </a:lnTo>
                  <a:lnTo>
                    <a:pt x="1066" y="449"/>
                  </a:lnTo>
                  <a:lnTo>
                    <a:pt x="1069" y="465"/>
                  </a:lnTo>
                  <a:lnTo>
                    <a:pt x="1070" y="481"/>
                  </a:lnTo>
                  <a:lnTo>
                    <a:pt x="1069" y="495"/>
                  </a:lnTo>
                  <a:lnTo>
                    <a:pt x="1066" y="512"/>
                  </a:lnTo>
                  <a:lnTo>
                    <a:pt x="1061" y="526"/>
                  </a:lnTo>
                  <a:lnTo>
                    <a:pt x="1054" y="541"/>
                  </a:lnTo>
                  <a:lnTo>
                    <a:pt x="848" y="899"/>
                  </a:lnTo>
                  <a:lnTo>
                    <a:pt x="848" y="899"/>
                  </a:lnTo>
                  <a:lnTo>
                    <a:pt x="838" y="913"/>
                  </a:lnTo>
                  <a:lnTo>
                    <a:pt x="828" y="925"/>
                  </a:lnTo>
                  <a:lnTo>
                    <a:pt x="815" y="934"/>
                  </a:lnTo>
                  <a:lnTo>
                    <a:pt x="802" y="944"/>
                  </a:lnTo>
                  <a:lnTo>
                    <a:pt x="788" y="951"/>
                  </a:lnTo>
                  <a:lnTo>
                    <a:pt x="773" y="955"/>
                  </a:lnTo>
                  <a:lnTo>
                    <a:pt x="757" y="959"/>
                  </a:lnTo>
                  <a:lnTo>
                    <a:pt x="741" y="960"/>
                  </a:lnTo>
                  <a:lnTo>
                    <a:pt x="328" y="960"/>
                  </a:lnTo>
                  <a:lnTo>
                    <a:pt x="328" y="960"/>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3" name="Freeform 124">
              <a:extLst>
                <a:ext uri="{FF2B5EF4-FFF2-40B4-BE49-F238E27FC236}">
                  <a16:creationId xmlns:a16="http://schemas.microsoft.com/office/drawing/2014/main" id="{4E92DB68-3F41-44D1-85D1-F4AC7B8FC215}"/>
                </a:ext>
              </a:extLst>
            </p:cNvPr>
            <p:cNvSpPr>
              <a:spLocks noEditPoints="1"/>
            </p:cNvSpPr>
            <p:nvPr/>
          </p:nvSpPr>
          <p:spPr bwMode="auto">
            <a:xfrm>
              <a:off x="4820046" y="3767138"/>
              <a:ext cx="869950" cy="782638"/>
            </a:xfrm>
            <a:custGeom>
              <a:avLst/>
              <a:gdLst>
                <a:gd name="T0" fmla="*/ 754 w 1096"/>
                <a:gd name="T1" fmla="*/ 26 h 986"/>
                <a:gd name="T2" fmla="*/ 783 w 1096"/>
                <a:gd name="T3" fmla="*/ 31 h 986"/>
                <a:gd name="T4" fmla="*/ 809 w 1096"/>
                <a:gd name="T5" fmla="*/ 40 h 986"/>
                <a:gd name="T6" fmla="*/ 832 w 1096"/>
                <a:gd name="T7" fmla="*/ 58 h 986"/>
                <a:gd name="T8" fmla="*/ 849 w 1096"/>
                <a:gd name="T9" fmla="*/ 81 h 986"/>
                <a:gd name="T10" fmla="*/ 1056 w 1096"/>
                <a:gd name="T11" fmla="*/ 439 h 986"/>
                <a:gd name="T12" fmla="*/ 1067 w 1096"/>
                <a:gd name="T13" fmla="*/ 465 h 986"/>
                <a:gd name="T14" fmla="*/ 1071 w 1096"/>
                <a:gd name="T15" fmla="*/ 494 h 986"/>
                <a:gd name="T16" fmla="*/ 1067 w 1096"/>
                <a:gd name="T17" fmla="*/ 521 h 986"/>
                <a:gd name="T18" fmla="*/ 1056 w 1096"/>
                <a:gd name="T19" fmla="*/ 547 h 986"/>
                <a:gd name="T20" fmla="*/ 849 w 1096"/>
                <a:gd name="T21" fmla="*/ 905 h 986"/>
                <a:gd name="T22" fmla="*/ 832 w 1096"/>
                <a:gd name="T23" fmla="*/ 928 h 986"/>
                <a:gd name="T24" fmla="*/ 809 w 1096"/>
                <a:gd name="T25" fmla="*/ 946 h 986"/>
                <a:gd name="T26" fmla="*/ 783 w 1096"/>
                <a:gd name="T27" fmla="*/ 957 h 986"/>
                <a:gd name="T28" fmla="*/ 754 w 1096"/>
                <a:gd name="T29" fmla="*/ 960 h 986"/>
                <a:gd name="T30" fmla="*/ 341 w 1096"/>
                <a:gd name="T31" fmla="*/ 960 h 986"/>
                <a:gd name="T32" fmla="*/ 341 w 1096"/>
                <a:gd name="T33" fmla="*/ 960 h 986"/>
                <a:gd name="T34" fmla="*/ 313 w 1096"/>
                <a:gd name="T35" fmla="*/ 957 h 986"/>
                <a:gd name="T36" fmla="*/ 287 w 1096"/>
                <a:gd name="T37" fmla="*/ 946 h 986"/>
                <a:gd name="T38" fmla="*/ 265 w 1096"/>
                <a:gd name="T39" fmla="*/ 928 h 986"/>
                <a:gd name="T40" fmla="*/ 247 w 1096"/>
                <a:gd name="T41" fmla="*/ 905 h 986"/>
                <a:gd name="T42" fmla="*/ 40 w 1096"/>
                <a:gd name="T43" fmla="*/ 549 h 986"/>
                <a:gd name="T44" fmla="*/ 29 w 1096"/>
                <a:gd name="T45" fmla="*/ 521 h 986"/>
                <a:gd name="T46" fmla="*/ 26 w 1096"/>
                <a:gd name="T47" fmla="*/ 494 h 986"/>
                <a:gd name="T48" fmla="*/ 29 w 1096"/>
                <a:gd name="T49" fmla="*/ 465 h 986"/>
                <a:gd name="T50" fmla="*/ 40 w 1096"/>
                <a:gd name="T51" fmla="*/ 439 h 986"/>
                <a:gd name="T52" fmla="*/ 247 w 1096"/>
                <a:gd name="T53" fmla="*/ 81 h 986"/>
                <a:gd name="T54" fmla="*/ 265 w 1096"/>
                <a:gd name="T55" fmla="*/ 58 h 986"/>
                <a:gd name="T56" fmla="*/ 286 w 1096"/>
                <a:gd name="T57" fmla="*/ 40 h 986"/>
                <a:gd name="T58" fmla="*/ 313 w 1096"/>
                <a:gd name="T59" fmla="*/ 31 h 986"/>
                <a:gd name="T60" fmla="*/ 341 w 1096"/>
                <a:gd name="T61" fmla="*/ 26 h 986"/>
                <a:gd name="T62" fmla="*/ 754 w 1096"/>
                <a:gd name="T63" fmla="*/ 26 h 986"/>
                <a:gd name="T64" fmla="*/ 754 w 1096"/>
                <a:gd name="T65" fmla="*/ 0 h 986"/>
                <a:gd name="T66" fmla="*/ 341 w 1096"/>
                <a:gd name="T67" fmla="*/ 0 h 986"/>
                <a:gd name="T68" fmla="*/ 305 w 1096"/>
                <a:gd name="T69" fmla="*/ 5 h 986"/>
                <a:gd name="T70" fmla="*/ 273 w 1096"/>
                <a:gd name="T71" fmla="*/ 19 h 986"/>
                <a:gd name="T72" fmla="*/ 245 w 1096"/>
                <a:gd name="T73" fmla="*/ 40 h 986"/>
                <a:gd name="T74" fmla="*/ 224 w 1096"/>
                <a:gd name="T75" fmla="*/ 68 h 986"/>
                <a:gd name="T76" fmla="*/ 18 w 1096"/>
                <a:gd name="T77" fmla="*/ 426 h 986"/>
                <a:gd name="T78" fmla="*/ 3 w 1096"/>
                <a:gd name="T79" fmla="*/ 458 h 986"/>
                <a:gd name="T80" fmla="*/ 0 w 1096"/>
                <a:gd name="T81" fmla="*/ 494 h 986"/>
                <a:gd name="T82" fmla="*/ 3 w 1096"/>
                <a:gd name="T83" fmla="*/ 528 h 986"/>
                <a:gd name="T84" fmla="*/ 18 w 1096"/>
                <a:gd name="T85" fmla="*/ 562 h 986"/>
                <a:gd name="T86" fmla="*/ 224 w 1096"/>
                <a:gd name="T87" fmla="*/ 918 h 986"/>
                <a:gd name="T88" fmla="*/ 245 w 1096"/>
                <a:gd name="T89" fmla="*/ 947 h 986"/>
                <a:gd name="T90" fmla="*/ 275 w 1096"/>
                <a:gd name="T91" fmla="*/ 968 h 986"/>
                <a:gd name="T92" fmla="*/ 305 w 1096"/>
                <a:gd name="T93" fmla="*/ 981 h 986"/>
                <a:gd name="T94" fmla="*/ 341 w 1096"/>
                <a:gd name="T95" fmla="*/ 986 h 986"/>
                <a:gd name="T96" fmla="*/ 754 w 1096"/>
                <a:gd name="T97" fmla="*/ 986 h 986"/>
                <a:gd name="T98" fmla="*/ 790 w 1096"/>
                <a:gd name="T99" fmla="*/ 981 h 986"/>
                <a:gd name="T100" fmla="*/ 822 w 1096"/>
                <a:gd name="T101" fmla="*/ 968 h 986"/>
                <a:gd name="T102" fmla="*/ 849 w 1096"/>
                <a:gd name="T103" fmla="*/ 947 h 986"/>
                <a:gd name="T104" fmla="*/ 872 w 1096"/>
                <a:gd name="T105" fmla="*/ 918 h 986"/>
                <a:gd name="T106" fmla="*/ 1079 w 1096"/>
                <a:gd name="T107" fmla="*/ 560 h 986"/>
                <a:gd name="T108" fmla="*/ 1092 w 1096"/>
                <a:gd name="T109" fmla="*/ 528 h 986"/>
                <a:gd name="T110" fmla="*/ 1096 w 1096"/>
                <a:gd name="T111" fmla="*/ 494 h 986"/>
                <a:gd name="T112" fmla="*/ 1092 w 1096"/>
                <a:gd name="T113" fmla="*/ 458 h 986"/>
                <a:gd name="T114" fmla="*/ 1079 w 1096"/>
                <a:gd name="T115" fmla="*/ 426 h 986"/>
                <a:gd name="T116" fmla="*/ 872 w 1096"/>
                <a:gd name="T117" fmla="*/ 68 h 986"/>
                <a:gd name="T118" fmla="*/ 849 w 1096"/>
                <a:gd name="T119" fmla="*/ 40 h 986"/>
                <a:gd name="T120" fmla="*/ 822 w 1096"/>
                <a:gd name="T121" fmla="*/ 19 h 986"/>
                <a:gd name="T122" fmla="*/ 790 w 1096"/>
                <a:gd name="T123" fmla="*/ 5 h 986"/>
                <a:gd name="T124" fmla="*/ 754 w 1096"/>
                <a:gd name="T125"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96" h="986">
                  <a:moveTo>
                    <a:pt x="754" y="26"/>
                  </a:moveTo>
                  <a:lnTo>
                    <a:pt x="754" y="26"/>
                  </a:lnTo>
                  <a:lnTo>
                    <a:pt x="769" y="27"/>
                  </a:lnTo>
                  <a:lnTo>
                    <a:pt x="783" y="31"/>
                  </a:lnTo>
                  <a:lnTo>
                    <a:pt x="796" y="35"/>
                  </a:lnTo>
                  <a:lnTo>
                    <a:pt x="809" y="40"/>
                  </a:lnTo>
                  <a:lnTo>
                    <a:pt x="820" y="48"/>
                  </a:lnTo>
                  <a:lnTo>
                    <a:pt x="832" y="58"/>
                  </a:lnTo>
                  <a:lnTo>
                    <a:pt x="841" y="69"/>
                  </a:lnTo>
                  <a:lnTo>
                    <a:pt x="849" y="81"/>
                  </a:lnTo>
                  <a:lnTo>
                    <a:pt x="1056" y="439"/>
                  </a:lnTo>
                  <a:lnTo>
                    <a:pt x="1056" y="439"/>
                  </a:lnTo>
                  <a:lnTo>
                    <a:pt x="1062" y="452"/>
                  </a:lnTo>
                  <a:lnTo>
                    <a:pt x="1067" y="465"/>
                  </a:lnTo>
                  <a:lnTo>
                    <a:pt x="1069" y="479"/>
                  </a:lnTo>
                  <a:lnTo>
                    <a:pt x="1071" y="494"/>
                  </a:lnTo>
                  <a:lnTo>
                    <a:pt x="1069" y="507"/>
                  </a:lnTo>
                  <a:lnTo>
                    <a:pt x="1067" y="521"/>
                  </a:lnTo>
                  <a:lnTo>
                    <a:pt x="1062" y="534"/>
                  </a:lnTo>
                  <a:lnTo>
                    <a:pt x="1056" y="547"/>
                  </a:lnTo>
                  <a:lnTo>
                    <a:pt x="849" y="905"/>
                  </a:lnTo>
                  <a:lnTo>
                    <a:pt x="849" y="905"/>
                  </a:lnTo>
                  <a:lnTo>
                    <a:pt x="841" y="918"/>
                  </a:lnTo>
                  <a:lnTo>
                    <a:pt x="832" y="928"/>
                  </a:lnTo>
                  <a:lnTo>
                    <a:pt x="820" y="938"/>
                  </a:lnTo>
                  <a:lnTo>
                    <a:pt x="809" y="946"/>
                  </a:lnTo>
                  <a:lnTo>
                    <a:pt x="796" y="952"/>
                  </a:lnTo>
                  <a:lnTo>
                    <a:pt x="783" y="957"/>
                  </a:lnTo>
                  <a:lnTo>
                    <a:pt x="769" y="959"/>
                  </a:lnTo>
                  <a:lnTo>
                    <a:pt x="754" y="960"/>
                  </a:lnTo>
                  <a:lnTo>
                    <a:pt x="341" y="960"/>
                  </a:lnTo>
                  <a:lnTo>
                    <a:pt x="341" y="960"/>
                  </a:lnTo>
                  <a:lnTo>
                    <a:pt x="341" y="960"/>
                  </a:lnTo>
                  <a:lnTo>
                    <a:pt x="341" y="960"/>
                  </a:lnTo>
                  <a:lnTo>
                    <a:pt x="326" y="960"/>
                  </a:lnTo>
                  <a:lnTo>
                    <a:pt x="313" y="957"/>
                  </a:lnTo>
                  <a:lnTo>
                    <a:pt x="299" y="952"/>
                  </a:lnTo>
                  <a:lnTo>
                    <a:pt x="287" y="946"/>
                  </a:lnTo>
                  <a:lnTo>
                    <a:pt x="275" y="938"/>
                  </a:lnTo>
                  <a:lnTo>
                    <a:pt x="265" y="928"/>
                  </a:lnTo>
                  <a:lnTo>
                    <a:pt x="255" y="918"/>
                  </a:lnTo>
                  <a:lnTo>
                    <a:pt x="247" y="905"/>
                  </a:lnTo>
                  <a:lnTo>
                    <a:pt x="40" y="549"/>
                  </a:lnTo>
                  <a:lnTo>
                    <a:pt x="40" y="549"/>
                  </a:lnTo>
                  <a:lnTo>
                    <a:pt x="34" y="534"/>
                  </a:lnTo>
                  <a:lnTo>
                    <a:pt x="29" y="521"/>
                  </a:lnTo>
                  <a:lnTo>
                    <a:pt x="26" y="508"/>
                  </a:lnTo>
                  <a:lnTo>
                    <a:pt x="26" y="494"/>
                  </a:lnTo>
                  <a:lnTo>
                    <a:pt x="26" y="479"/>
                  </a:lnTo>
                  <a:lnTo>
                    <a:pt x="29" y="465"/>
                  </a:lnTo>
                  <a:lnTo>
                    <a:pt x="34" y="452"/>
                  </a:lnTo>
                  <a:lnTo>
                    <a:pt x="40" y="439"/>
                  </a:lnTo>
                  <a:lnTo>
                    <a:pt x="247" y="81"/>
                  </a:lnTo>
                  <a:lnTo>
                    <a:pt x="247" y="81"/>
                  </a:lnTo>
                  <a:lnTo>
                    <a:pt x="255" y="69"/>
                  </a:lnTo>
                  <a:lnTo>
                    <a:pt x="265" y="58"/>
                  </a:lnTo>
                  <a:lnTo>
                    <a:pt x="275" y="48"/>
                  </a:lnTo>
                  <a:lnTo>
                    <a:pt x="286" y="40"/>
                  </a:lnTo>
                  <a:lnTo>
                    <a:pt x="299" y="35"/>
                  </a:lnTo>
                  <a:lnTo>
                    <a:pt x="313" y="31"/>
                  </a:lnTo>
                  <a:lnTo>
                    <a:pt x="326" y="27"/>
                  </a:lnTo>
                  <a:lnTo>
                    <a:pt x="341" y="26"/>
                  </a:lnTo>
                  <a:lnTo>
                    <a:pt x="754" y="26"/>
                  </a:lnTo>
                  <a:lnTo>
                    <a:pt x="754" y="26"/>
                  </a:lnTo>
                  <a:close/>
                  <a:moveTo>
                    <a:pt x="754" y="0"/>
                  </a:moveTo>
                  <a:lnTo>
                    <a:pt x="754" y="0"/>
                  </a:lnTo>
                  <a:lnTo>
                    <a:pt x="341" y="0"/>
                  </a:lnTo>
                  <a:lnTo>
                    <a:pt x="341" y="0"/>
                  </a:lnTo>
                  <a:lnTo>
                    <a:pt x="323" y="2"/>
                  </a:lnTo>
                  <a:lnTo>
                    <a:pt x="305" y="5"/>
                  </a:lnTo>
                  <a:lnTo>
                    <a:pt x="289" y="11"/>
                  </a:lnTo>
                  <a:lnTo>
                    <a:pt x="273" y="19"/>
                  </a:lnTo>
                  <a:lnTo>
                    <a:pt x="258" y="29"/>
                  </a:lnTo>
                  <a:lnTo>
                    <a:pt x="245" y="40"/>
                  </a:lnTo>
                  <a:lnTo>
                    <a:pt x="234" y="53"/>
                  </a:lnTo>
                  <a:lnTo>
                    <a:pt x="224" y="68"/>
                  </a:lnTo>
                  <a:lnTo>
                    <a:pt x="18" y="426"/>
                  </a:lnTo>
                  <a:lnTo>
                    <a:pt x="18" y="426"/>
                  </a:lnTo>
                  <a:lnTo>
                    <a:pt x="10" y="442"/>
                  </a:lnTo>
                  <a:lnTo>
                    <a:pt x="3" y="458"/>
                  </a:lnTo>
                  <a:lnTo>
                    <a:pt x="0" y="476"/>
                  </a:lnTo>
                  <a:lnTo>
                    <a:pt x="0" y="494"/>
                  </a:lnTo>
                  <a:lnTo>
                    <a:pt x="0" y="512"/>
                  </a:lnTo>
                  <a:lnTo>
                    <a:pt x="3" y="528"/>
                  </a:lnTo>
                  <a:lnTo>
                    <a:pt x="10" y="545"/>
                  </a:lnTo>
                  <a:lnTo>
                    <a:pt x="18" y="562"/>
                  </a:lnTo>
                  <a:lnTo>
                    <a:pt x="224" y="918"/>
                  </a:lnTo>
                  <a:lnTo>
                    <a:pt x="224" y="918"/>
                  </a:lnTo>
                  <a:lnTo>
                    <a:pt x="234" y="935"/>
                  </a:lnTo>
                  <a:lnTo>
                    <a:pt x="245" y="947"/>
                  </a:lnTo>
                  <a:lnTo>
                    <a:pt x="260" y="959"/>
                  </a:lnTo>
                  <a:lnTo>
                    <a:pt x="275" y="968"/>
                  </a:lnTo>
                  <a:lnTo>
                    <a:pt x="289" y="976"/>
                  </a:lnTo>
                  <a:lnTo>
                    <a:pt x="305" y="981"/>
                  </a:lnTo>
                  <a:lnTo>
                    <a:pt x="323" y="985"/>
                  </a:lnTo>
                  <a:lnTo>
                    <a:pt x="341" y="986"/>
                  </a:lnTo>
                  <a:lnTo>
                    <a:pt x="754" y="986"/>
                  </a:lnTo>
                  <a:lnTo>
                    <a:pt x="754" y="986"/>
                  </a:lnTo>
                  <a:lnTo>
                    <a:pt x="772" y="985"/>
                  </a:lnTo>
                  <a:lnTo>
                    <a:pt x="790" y="981"/>
                  </a:lnTo>
                  <a:lnTo>
                    <a:pt x="806" y="976"/>
                  </a:lnTo>
                  <a:lnTo>
                    <a:pt x="822" y="968"/>
                  </a:lnTo>
                  <a:lnTo>
                    <a:pt x="836" y="959"/>
                  </a:lnTo>
                  <a:lnTo>
                    <a:pt x="849" y="947"/>
                  </a:lnTo>
                  <a:lnTo>
                    <a:pt x="862" y="933"/>
                  </a:lnTo>
                  <a:lnTo>
                    <a:pt x="872" y="918"/>
                  </a:lnTo>
                  <a:lnTo>
                    <a:pt x="1079" y="560"/>
                  </a:lnTo>
                  <a:lnTo>
                    <a:pt x="1079" y="560"/>
                  </a:lnTo>
                  <a:lnTo>
                    <a:pt x="1087" y="544"/>
                  </a:lnTo>
                  <a:lnTo>
                    <a:pt x="1092" y="528"/>
                  </a:lnTo>
                  <a:lnTo>
                    <a:pt x="1095" y="510"/>
                  </a:lnTo>
                  <a:lnTo>
                    <a:pt x="1096" y="494"/>
                  </a:lnTo>
                  <a:lnTo>
                    <a:pt x="1095" y="476"/>
                  </a:lnTo>
                  <a:lnTo>
                    <a:pt x="1092" y="458"/>
                  </a:lnTo>
                  <a:lnTo>
                    <a:pt x="1087" y="442"/>
                  </a:lnTo>
                  <a:lnTo>
                    <a:pt x="1079" y="426"/>
                  </a:lnTo>
                  <a:lnTo>
                    <a:pt x="872" y="68"/>
                  </a:lnTo>
                  <a:lnTo>
                    <a:pt x="872" y="68"/>
                  </a:lnTo>
                  <a:lnTo>
                    <a:pt x="861" y="53"/>
                  </a:lnTo>
                  <a:lnTo>
                    <a:pt x="849" y="40"/>
                  </a:lnTo>
                  <a:lnTo>
                    <a:pt x="836" y="29"/>
                  </a:lnTo>
                  <a:lnTo>
                    <a:pt x="822" y="19"/>
                  </a:lnTo>
                  <a:lnTo>
                    <a:pt x="806" y="11"/>
                  </a:lnTo>
                  <a:lnTo>
                    <a:pt x="790" y="5"/>
                  </a:lnTo>
                  <a:lnTo>
                    <a:pt x="772" y="2"/>
                  </a:lnTo>
                  <a:lnTo>
                    <a:pt x="754" y="0"/>
                  </a:lnTo>
                  <a:lnTo>
                    <a:pt x="754" y="0"/>
                  </a:lnTo>
                  <a:close/>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4" name="Freeform 125">
              <a:extLst>
                <a:ext uri="{FF2B5EF4-FFF2-40B4-BE49-F238E27FC236}">
                  <a16:creationId xmlns:a16="http://schemas.microsoft.com/office/drawing/2014/main" id="{CBD99A2B-6D60-42D1-B9DD-4404FE871774}"/>
                </a:ext>
              </a:extLst>
            </p:cNvPr>
            <p:cNvSpPr>
              <a:spLocks/>
            </p:cNvSpPr>
            <p:nvPr/>
          </p:nvSpPr>
          <p:spPr bwMode="auto">
            <a:xfrm>
              <a:off x="4840684" y="3787775"/>
              <a:ext cx="828675" cy="741363"/>
            </a:xfrm>
            <a:custGeom>
              <a:avLst/>
              <a:gdLst>
                <a:gd name="T0" fmla="*/ 728 w 1045"/>
                <a:gd name="T1" fmla="*/ 0 h 934"/>
                <a:gd name="T2" fmla="*/ 757 w 1045"/>
                <a:gd name="T3" fmla="*/ 5 h 934"/>
                <a:gd name="T4" fmla="*/ 783 w 1045"/>
                <a:gd name="T5" fmla="*/ 14 h 934"/>
                <a:gd name="T6" fmla="*/ 806 w 1045"/>
                <a:gd name="T7" fmla="*/ 32 h 934"/>
                <a:gd name="T8" fmla="*/ 823 w 1045"/>
                <a:gd name="T9" fmla="*/ 55 h 934"/>
                <a:gd name="T10" fmla="*/ 1030 w 1045"/>
                <a:gd name="T11" fmla="*/ 413 h 934"/>
                <a:gd name="T12" fmla="*/ 1041 w 1045"/>
                <a:gd name="T13" fmla="*/ 439 h 934"/>
                <a:gd name="T14" fmla="*/ 1045 w 1045"/>
                <a:gd name="T15" fmla="*/ 468 h 934"/>
                <a:gd name="T16" fmla="*/ 1041 w 1045"/>
                <a:gd name="T17" fmla="*/ 495 h 934"/>
                <a:gd name="T18" fmla="*/ 1030 w 1045"/>
                <a:gd name="T19" fmla="*/ 521 h 934"/>
                <a:gd name="T20" fmla="*/ 823 w 1045"/>
                <a:gd name="T21" fmla="*/ 879 h 934"/>
                <a:gd name="T22" fmla="*/ 806 w 1045"/>
                <a:gd name="T23" fmla="*/ 902 h 934"/>
                <a:gd name="T24" fmla="*/ 783 w 1045"/>
                <a:gd name="T25" fmla="*/ 920 h 934"/>
                <a:gd name="T26" fmla="*/ 757 w 1045"/>
                <a:gd name="T27" fmla="*/ 931 h 934"/>
                <a:gd name="T28" fmla="*/ 728 w 1045"/>
                <a:gd name="T29" fmla="*/ 934 h 934"/>
                <a:gd name="T30" fmla="*/ 315 w 1045"/>
                <a:gd name="T31" fmla="*/ 934 h 934"/>
                <a:gd name="T32" fmla="*/ 315 w 1045"/>
                <a:gd name="T33" fmla="*/ 934 h 934"/>
                <a:gd name="T34" fmla="*/ 287 w 1045"/>
                <a:gd name="T35" fmla="*/ 931 h 934"/>
                <a:gd name="T36" fmla="*/ 261 w 1045"/>
                <a:gd name="T37" fmla="*/ 920 h 934"/>
                <a:gd name="T38" fmla="*/ 239 w 1045"/>
                <a:gd name="T39" fmla="*/ 902 h 934"/>
                <a:gd name="T40" fmla="*/ 221 w 1045"/>
                <a:gd name="T41" fmla="*/ 879 h 934"/>
                <a:gd name="T42" fmla="*/ 14 w 1045"/>
                <a:gd name="T43" fmla="*/ 523 h 934"/>
                <a:gd name="T44" fmla="*/ 3 w 1045"/>
                <a:gd name="T45" fmla="*/ 495 h 934"/>
                <a:gd name="T46" fmla="*/ 0 w 1045"/>
                <a:gd name="T47" fmla="*/ 468 h 934"/>
                <a:gd name="T48" fmla="*/ 3 w 1045"/>
                <a:gd name="T49" fmla="*/ 439 h 934"/>
                <a:gd name="T50" fmla="*/ 14 w 1045"/>
                <a:gd name="T51" fmla="*/ 413 h 934"/>
                <a:gd name="T52" fmla="*/ 221 w 1045"/>
                <a:gd name="T53" fmla="*/ 55 h 934"/>
                <a:gd name="T54" fmla="*/ 239 w 1045"/>
                <a:gd name="T55" fmla="*/ 32 h 934"/>
                <a:gd name="T56" fmla="*/ 260 w 1045"/>
                <a:gd name="T57" fmla="*/ 14 h 934"/>
                <a:gd name="T58" fmla="*/ 287 w 1045"/>
                <a:gd name="T59" fmla="*/ 5 h 934"/>
                <a:gd name="T60" fmla="*/ 315 w 1045"/>
                <a:gd name="T61" fmla="*/ 0 h 934"/>
                <a:gd name="T62" fmla="*/ 728 w 1045"/>
                <a:gd name="T63" fmla="*/ 0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45" h="934">
                  <a:moveTo>
                    <a:pt x="728" y="0"/>
                  </a:moveTo>
                  <a:lnTo>
                    <a:pt x="728" y="0"/>
                  </a:lnTo>
                  <a:lnTo>
                    <a:pt x="743" y="1"/>
                  </a:lnTo>
                  <a:lnTo>
                    <a:pt x="757" y="5"/>
                  </a:lnTo>
                  <a:lnTo>
                    <a:pt x="770" y="9"/>
                  </a:lnTo>
                  <a:lnTo>
                    <a:pt x="783" y="14"/>
                  </a:lnTo>
                  <a:lnTo>
                    <a:pt x="794" y="22"/>
                  </a:lnTo>
                  <a:lnTo>
                    <a:pt x="806" y="32"/>
                  </a:lnTo>
                  <a:lnTo>
                    <a:pt x="815" y="43"/>
                  </a:lnTo>
                  <a:lnTo>
                    <a:pt x="823" y="55"/>
                  </a:lnTo>
                  <a:lnTo>
                    <a:pt x="1030" y="413"/>
                  </a:lnTo>
                  <a:lnTo>
                    <a:pt x="1030" y="413"/>
                  </a:lnTo>
                  <a:lnTo>
                    <a:pt x="1036" y="426"/>
                  </a:lnTo>
                  <a:lnTo>
                    <a:pt x="1041" y="439"/>
                  </a:lnTo>
                  <a:lnTo>
                    <a:pt x="1043" y="453"/>
                  </a:lnTo>
                  <a:lnTo>
                    <a:pt x="1045" y="468"/>
                  </a:lnTo>
                  <a:lnTo>
                    <a:pt x="1043" y="481"/>
                  </a:lnTo>
                  <a:lnTo>
                    <a:pt x="1041" y="495"/>
                  </a:lnTo>
                  <a:lnTo>
                    <a:pt x="1036" y="508"/>
                  </a:lnTo>
                  <a:lnTo>
                    <a:pt x="1030" y="521"/>
                  </a:lnTo>
                  <a:lnTo>
                    <a:pt x="823" y="879"/>
                  </a:lnTo>
                  <a:lnTo>
                    <a:pt x="823" y="879"/>
                  </a:lnTo>
                  <a:lnTo>
                    <a:pt x="815" y="892"/>
                  </a:lnTo>
                  <a:lnTo>
                    <a:pt x="806" y="902"/>
                  </a:lnTo>
                  <a:lnTo>
                    <a:pt x="794" y="912"/>
                  </a:lnTo>
                  <a:lnTo>
                    <a:pt x="783" y="920"/>
                  </a:lnTo>
                  <a:lnTo>
                    <a:pt x="770" y="926"/>
                  </a:lnTo>
                  <a:lnTo>
                    <a:pt x="757" y="931"/>
                  </a:lnTo>
                  <a:lnTo>
                    <a:pt x="743" y="933"/>
                  </a:lnTo>
                  <a:lnTo>
                    <a:pt x="728" y="934"/>
                  </a:lnTo>
                  <a:lnTo>
                    <a:pt x="315" y="934"/>
                  </a:lnTo>
                  <a:lnTo>
                    <a:pt x="315" y="934"/>
                  </a:lnTo>
                  <a:lnTo>
                    <a:pt x="315" y="934"/>
                  </a:lnTo>
                  <a:lnTo>
                    <a:pt x="315" y="934"/>
                  </a:lnTo>
                  <a:lnTo>
                    <a:pt x="300" y="934"/>
                  </a:lnTo>
                  <a:lnTo>
                    <a:pt x="287" y="931"/>
                  </a:lnTo>
                  <a:lnTo>
                    <a:pt x="273" y="926"/>
                  </a:lnTo>
                  <a:lnTo>
                    <a:pt x="261" y="920"/>
                  </a:lnTo>
                  <a:lnTo>
                    <a:pt x="249" y="912"/>
                  </a:lnTo>
                  <a:lnTo>
                    <a:pt x="239" y="902"/>
                  </a:lnTo>
                  <a:lnTo>
                    <a:pt x="229" y="892"/>
                  </a:lnTo>
                  <a:lnTo>
                    <a:pt x="221" y="879"/>
                  </a:lnTo>
                  <a:lnTo>
                    <a:pt x="14" y="523"/>
                  </a:lnTo>
                  <a:lnTo>
                    <a:pt x="14" y="523"/>
                  </a:lnTo>
                  <a:lnTo>
                    <a:pt x="8" y="508"/>
                  </a:lnTo>
                  <a:lnTo>
                    <a:pt x="3" y="495"/>
                  </a:lnTo>
                  <a:lnTo>
                    <a:pt x="0" y="482"/>
                  </a:lnTo>
                  <a:lnTo>
                    <a:pt x="0" y="468"/>
                  </a:lnTo>
                  <a:lnTo>
                    <a:pt x="0" y="453"/>
                  </a:lnTo>
                  <a:lnTo>
                    <a:pt x="3" y="439"/>
                  </a:lnTo>
                  <a:lnTo>
                    <a:pt x="8" y="426"/>
                  </a:lnTo>
                  <a:lnTo>
                    <a:pt x="14" y="413"/>
                  </a:lnTo>
                  <a:lnTo>
                    <a:pt x="221" y="55"/>
                  </a:lnTo>
                  <a:lnTo>
                    <a:pt x="221" y="55"/>
                  </a:lnTo>
                  <a:lnTo>
                    <a:pt x="229" y="43"/>
                  </a:lnTo>
                  <a:lnTo>
                    <a:pt x="239" y="32"/>
                  </a:lnTo>
                  <a:lnTo>
                    <a:pt x="249" y="22"/>
                  </a:lnTo>
                  <a:lnTo>
                    <a:pt x="260" y="14"/>
                  </a:lnTo>
                  <a:lnTo>
                    <a:pt x="273" y="9"/>
                  </a:lnTo>
                  <a:lnTo>
                    <a:pt x="287" y="5"/>
                  </a:lnTo>
                  <a:lnTo>
                    <a:pt x="300" y="1"/>
                  </a:lnTo>
                  <a:lnTo>
                    <a:pt x="315" y="0"/>
                  </a:lnTo>
                  <a:lnTo>
                    <a:pt x="728" y="0"/>
                  </a:lnTo>
                  <a:lnTo>
                    <a:pt x="728"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5" name="Freeform 126">
              <a:extLst>
                <a:ext uri="{FF2B5EF4-FFF2-40B4-BE49-F238E27FC236}">
                  <a16:creationId xmlns:a16="http://schemas.microsoft.com/office/drawing/2014/main" id="{C8E4137D-FD3E-4AA9-BE6F-E2033937F785}"/>
                </a:ext>
              </a:extLst>
            </p:cNvPr>
            <p:cNvSpPr>
              <a:spLocks/>
            </p:cNvSpPr>
            <p:nvPr/>
          </p:nvSpPr>
          <p:spPr bwMode="auto">
            <a:xfrm>
              <a:off x="4820046" y="3767138"/>
              <a:ext cx="869950" cy="782638"/>
            </a:xfrm>
            <a:custGeom>
              <a:avLst/>
              <a:gdLst>
                <a:gd name="T0" fmla="*/ 754 w 1096"/>
                <a:gd name="T1" fmla="*/ 0 h 986"/>
                <a:gd name="T2" fmla="*/ 754 w 1096"/>
                <a:gd name="T3" fmla="*/ 0 h 986"/>
                <a:gd name="T4" fmla="*/ 341 w 1096"/>
                <a:gd name="T5" fmla="*/ 0 h 986"/>
                <a:gd name="T6" fmla="*/ 341 w 1096"/>
                <a:gd name="T7" fmla="*/ 0 h 986"/>
                <a:gd name="T8" fmla="*/ 323 w 1096"/>
                <a:gd name="T9" fmla="*/ 2 h 986"/>
                <a:gd name="T10" fmla="*/ 305 w 1096"/>
                <a:gd name="T11" fmla="*/ 5 h 986"/>
                <a:gd name="T12" fmla="*/ 289 w 1096"/>
                <a:gd name="T13" fmla="*/ 11 h 986"/>
                <a:gd name="T14" fmla="*/ 273 w 1096"/>
                <a:gd name="T15" fmla="*/ 19 h 986"/>
                <a:gd name="T16" fmla="*/ 258 w 1096"/>
                <a:gd name="T17" fmla="*/ 29 h 986"/>
                <a:gd name="T18" fmla="*/ 245 w 1096"/>
                <a:gd name="T19" fmla="*/ 40 h 986"/>
                <a:gd name="T20" fmla="*/ 234 w 1096"/>
                <a:gd name="T21" fmla="*/ 53 h 986"/>
                <a:gd name="T22" fmla="*/ 224 w 1096"/>
                <a:gd name="T23" fmla="*/ 68 h 986"/>
                <a:gd name="T24" fmla="*/ 18 w 1096"/>
                <a:gd name="T25" fmla="*/ 426 h 986"/>
                <a:gd name="T26" fmla="*/ 18 w 1096"/>
                <a:gd name="T27" fmla="*/ 426 h 986"/>
                <a:gd name="T28" fmla="*/ 10 w 1096"/>
                <a:gd name="T29" fmla="*/ 442 h 986"/>
                <a:gd name="T30" fmla="*/ 3 w 1096"/>
                <a:gd name="T31" fmla="*/ 458 h 986"/>
                <a:gd name="T32" fmla="*/ 0 w 1096"/>
                <a:gd name="T33" fmla="*/ 476 h 986"/>
                <a:gd name="T34" fmla="*/ 0 w 1096"/>
                <a:gd name="T35" fmla="*/ 494 h 986"/>
                <a:gd name="T36" fmla="*/ 0 w 1096"/>
                <a:gd name="T37" fmla="*/ 512 h 986"/>
                <a:gd name="T38" fmla="*/ 3 w 1096"/>
                <a:gd name="T39" fmla="*/ 528 h 986"/>
                <a:gd name="T40" fmla="*/ 10 w 1096"/>
                <a:gd name="T41" fmla="*/ 545 h 986"/>
                <a:gd name="T42" fmla="*/ 18 w 1096"/>
                <a:gd name="T43" fmla="*/ 562 h 986"/>
                <a:gd name="T44" fmla="*/ 224 w 1096"/>
                <a:gd name="T45" fmla="*/ 918 h 986"/>
                <a:gd name="T46" fmla="*/ 224 w 1096"/>
                <a:gd name="T47" fmla="*/ 918 h 986"/>
                <a:gd name="T48" fmla="*/ 234 w 1096"/>
                <a:gd name="T49" fmla="*/ 935 h 986"/>
                <a:gd name="T50" fmla="*/ 245 w 1096"/>
                <a:gd name="T51" fmla="*/ 947 h 986"/>
                <a:gd name="T52" fmla="*/ 260 w 1096"/>
                <a:gd name="T53" fmla="*/ 959 h 986"/>
                <a:gd name="T54" fmla="*/ 275 w 1096"/>
                <a:gd name="T55" fmla="*/ 968 h 986"/>
                <a:gd name="T56" fmla="*/ 289 w 1096"/>
                <a:gd name="T57" fmla="*/ 976 h 986"/>
                <a:gd name="T58" fmla="*/ 305 w 1096"/>
                <a:gd name="T59" fmla="*/ 981 h 986"/>
                <a:gd name="T60" fmla="*/ 323 w 1096"/>
                <a:gd name="T61" fmla="*/ 985 h 986"/>
                <a:gd name="T62" fmla="*/ 341 w 1096"/>
                <a:gd name="T63" fmla="*/ 986 h 986"/>
                <a:gd name="T64" fmla="*/ 754 w 1096"/>
                <a:gd name="T65" fmla="*/ 986 h 986"/>
                <a:gd name="T66" fmla="*/ 754 w 1096"/>
                <a:gd name="T67" fmla="*/ 986 h 986"/>
                <a:gd name="T68" fmla="*/ 772 w 1096"/>
                <a:gd name="T69" fmla="*/ 985 h 986"/>
                <a:gd name="T70" fmla="*/ 790 w 1096"/>
                <a:gd name="T71" fmla="*/ 981 h 986"/>
                <a:gd name="T72" fmla="*/ 806 w 1096"/>
                <a:gd name="T73" fmla="*/ 976 h 986"/>
                <a:gd name="T74" fmla="*/ 822 w 1096"/>
                <a:gd name="T75" fmla="*/ 968 h 986"/>
                <a:gd name="T76" fmla="*/ 836 w 1096"/>
                <a:gd name="T77" fmla="*/ 959 h 986"/>
                <a:gd name="T78" fmla="*/ 849 w 1096"/>
                <a:gd name="T79" fmla="*/ 947 h 986"/>
                <a:gd name="T80" fmla="*/ 862 w 1096"/>
                <a:gd name="T81" fmla="*/ 933 h 986"/>
                <a:gd name="T82" fmla="*/ 872 w 1096"/>
                <a:gd name="T83" fmla="*/ 918 h 986"/>
                <a:gd name="T84" fmla="*/ 1079 w 1096"/>
                <a:gd name="T85" fmla="*/ 560 h 986"/>
                <a:gd name="T86" fmla="*/ 1079 w 1096"/>
                <a:gd name="T87" fmla="*/ 560 h 986"/>
                <a:gd name="T88" fmla="*/ 1087 w 1096"/>
                <a:gd name="T89" fmla="*/ 544 h 986"/>
                <a:gd name="T90" fmla="*/ 1092 w 1096"/>
                <a:gd name="T91" fmla="*/ 528 h 986"/>
                <a:gd name="T92" fmla="*/ 1095 w 1096"/>
                <a:gd name="T93" fmla="*/ 510 h 986"/>
                <a:gd name="T94" fmla="*/ 1096 w 1096"/>
                <a:gd name="T95" fmla="*/ 494 h 986"/>
                <a:gd name="T96" fmla="*/ 1095 w 1096"/>
                <a:gd name="T97" fmla="*/ 476 h 986"/>
                <a:gd name="T98" fmla="*/ 1092 w 1096"/>
                <a:gd name="T99" fmla="*/ 458 h 986"/>
                <a:gd name="T100" fmla="*/ 1087 w 1096"/>
                <a:gd name="T101" fmla="*/ 442 h 986"/>
                <a:gd name="T102" fmla="*/ 1079 w 1096"/>
                <a:gd name="T103" fmla="*/ 426 h 986"/>
                <a:gd name="T104" fmla="*/ 872 w 1096"/>
                <a:gd name="T105" fmla="*/ 68 h 986"/>
                <a:gd name="T106" fmla="*/ 872 w 1096"/>
                <a:gd name="T107" fmla="*/ 68 h 986"/>
                <a:gd name="T108" fmla="*/ 861 w 1096"/>
                <a:gd name="T109" fmla="*/ 53 h 986"/>
                <a:gd name="T110" fmla="*/ 849 w 1096"/>
                <a:gd name="T111" fmla="*/ 40 h 986"/>
                <a:gd name="T112" fmla="*/ 836 w 1096"/>
                <a:gd name="T113" fmla="*/ 29 h 986"/>
                <a:gd name="T114" fmla="*/ 822 w 1096"/>
                <a:gd name="T115" fmla="*/ 19 h 986"/>
                <a:gd name="T116" fmla="*/ 806 w 1096"/>
                <a:gd name="T117" fmla="*/ 11 h 986"/>
                <a:gd name="T118" fmla="*/ 790 w 1096"/>
                <a:gd name="T119" fmla="*/ 5 h 986"/>
                <a:gd name="T120" fmla="*/ 772 w 1096"/>
                <a:gd name="T121" fmla="*/ 2 h 986"/>
                <a:gd name="T122" fmla="*/ 754 w 1096"/>
                <a:gd name="T123" fmla="*/ 0 h 986"/>
                <a:gd name="T124" fmla="*/ 754 w 1096"/>
                <a:gd name="T125"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96" h="986">
                  <a:moveTo>
                    <a:pt x="754" y="0"/>
                  </a:moveTo>
                  <a:lnTo>
                    <a:pt x="754" y="0"/>
                  </a:lnTo>
                  <a:lnTo>
                    <a:pt x="341" y="0"/>
                  </a:lnTo>
                  <a:lnTo>
                    <a:pt x="341" y="0"/>
                  </a:lnTo>
                  <a:lnTo>
                    <a:pt x="323" y="2"/>
                  </a:lnTo>
                  <a:lnTo>
                    <a:pt x="305" y="5"/>
                  </a:lnTo>
                  <a:lnTo>
                    <a:pt x="289" y="11"/>
                  </a:lnTo>
                  <a:lnTo>
                    <a:pt x="273" y="19"/>
                  </a:lnTo>
                  <a:lnTo>
                    <a:pt x="258" y="29"/>
                  </a:lnTo>
                  <a:lnTo>
                    <a:pt x="245" y="40"/>
                  </a:lnTo>
                  <a:lnTo>
                    <a:pt x="234" y="53"/>
                  </a:lnTo>
                  <a:lnTo>
                    <a:pt x="224" y="68"/>
                  </a:lnTo>
                  <a:lnTo>
                    <a:pt x="18" y="426"/>
                  </a:lnTo>
                  <a:lnTo>
                    <a:pt x="18" y="426"/>
                  </a:lnTo>
                  <a:lnTo>
                    <a:pt x="10" y="442"/>
                  </a:lnTo>
                  <a:lnTo>
                    <a:pt x="3" y="458"/>
                  </a:lnTo>
                  <a:lnTo>
                    <a:pt x="0" y="476"/>
                  </a:lnTo>
                  <a:lnTo>
                    <a:pt x="0" y="494"/>
                  </a:lnTo>
                  <a:lnTo>
                    <a:pt x="0" y="512"/>
                  </a:lnTo>
                  <a:lnTo>
                    <a:pt x="3" y="528"/>
                  </a:lnTo>
                  <a:lnTo>
                    <a:pt x="10" y="545"/>
                  </a:lnTo>
                  <a:lnTo>
                    <a:pt x="18" y="562"/>
                  </a:lnTo>
                  <a:lnTo>
                    <a:pt x="224" y="918"/>
                  </a:lnTo>
                  <a:lnTo>
                    <a:pt x="224" y="918"/>
                  </a:lnTo>
                  <a:lnTo>
                    <a:pt x="234" y="935"/>
                  </a:lnTo>
                  <a:lnTo>
                    <a:pt x="245" y="947"/>
                  </a:lnTo>
                  <a:lnTo>
                    <a:pt x="260" y="959"/>
                  </a:lnTo>
                  <a:lnTo>
                    <a:pt x="275" y="968"/>
                  </a:lnTo>
                  <a:lnTo>
                    <a:pt x="289" y="976"/>
                  </a:lnTo>
                  <a:lnTo>
                    <a:pt x="305" y="981"/>
                  </a:lnTo>
                  <a:lnTo>
                    <a:pt x="323" y="985"/>
                  </a:lnTo>
                  <a:lnTo>
                    <a:pt x="341" y="986"/>
                  </a:lnTo>
                  <a:lnTo>
                    <a:pt x="754" y="986"/>
                  </a:lnTo>
                  <a:lnTo>
                    <a:pt x="754" y="986"/>
                  </a:lnTo>
                  <a:lnTo>
                    <a:pt x="772" y="985"/>
                  </a:lnTo>
                  <a:lnTo>
                    <a:pt x="790" y="981"/>
                  </a:lnTo>
                  <a:lnTo>
                    <a:pt x="806" y="976"/>
                  </a:lnTo>
                  <a:lnTo>
                    <a:pt x="822" y="968"/>
                  </a:lnTo>
                  <a:lnTo>
                    <a:pt x="836" y="959"/>
                  </a:lnTo>
                  <a:lnTo>
                    <a:pt x="849" y="947"/>
                  </a:lnTo>
                  <a:lnTo>
                    <a:pt x="862" y="933"/>
                  </a:lnTo>
                  <a:lnTo>
                    <a:pt x="872" y="918"/>
                  </a:lnTo>
                  <a:lnTo>
                    <a:pt x="1079" y="560"/>
                  </a:lnTo>
                  <a:lnTo>
                    <a:pt x="1079" y="560"/>
                  </a:lnTo>
                  <a:lnTo>
                    <a:pt x="1087" y="544"/>
                  </a:lnTo>
                  <a:lnTo>
                    <a:pt x="1092" y="528"/>
                  </a:lnTo>
                  <a:lnTo>
                    <a:pt x="1095" y="510"/>
                  </a:lnTo>
                  <a:lnTo>
                    <a:pt x="1096" y="494"/>
                  </a:lnTo>
                  <a:lnTo>
                    <a:pt x="1095" y="476"/>
                  </a:lnTo>
                  <a:lnTo>
                    <a:pt x="1092" y="458"/>
                  </a:lnTo>
                  <a:lnTo>
                    <a:pt x="1087" y="442"/>
                  </a:lnTo>
                  <a:lnTo>
                    <a:pt x="1079" y="426"/>
                  </a:lnTo>
                  <a:lnTo>
                    <a:pt x="872" y="68"/>
                  </a:lnTo>
                  <a:lnTo>
                    <a:pt x="872" y="68"/>
                  </a:lnTo>
                  <a:lnTo>
                    <a:pt x="861" y="53"/>
                  </a:lnTo>
                  <a:lnTo>
                    <a:pt x="849" y="40"/>
                  </a:lnTo>
                  <a:lnTo>
                    <a:pt x="836" y="29"/>
                  </a:lnTo>
                  <a:lnTo>
                    <a:pt x="822" y="19"/>
                  </a:lnTo>
                  <a:lnTo>
                    <a:pt x="806" y="11"/>
                  </a:lnTo>
                  <a:lnTo>
                    <a:pt x="790" y="5"/>
                  </a:lnTo>
                  <a:lnTo>
                    <a:pt x="772" y="2"/>
                  </a:lnTo>
                  <a:lnTo>
                    <a:pt x="754" y="0"/>
                  </a:lnTo>
                  <a:lnTo>
                    <a:pt x="754"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6" name="Freeform 127">
              <a:extLst>
                <a:ext uri="{FF2B5EF4-FFF2-40B4-BE49-F238E27FC236}">
                  <a16:creationId xmlns:a16="http://schemas.microsoft.com/office/drawing/2014/main" id="{533F6683-F030-4D4B-A209-7F31326EC39D}"/>
                </a:ext>
              </a:extLst>
            </p:cNvPr>
            <p:cNvSpPr>
              <a:spLocks/>
            </p:cNvSpPr>
            <p:nvPr/>
          </p:nvSpPr>
          <p:spPr bwMode="auto">
            <a:xfrm>
              <a:off x="6532959" y="2794000"/>
              <a:ext cx="852488" cy="762000"/>
            </a:xfrm>
            <a:custGeom>
              <a:avLst/>
              <a:gdLst>
                <a:gd name="T0" fmla="*/ 329 w 1072"/>
                <a:gd name="T1" fmla="*/ 961 h 961"/>
                <a:gd name="T2" fmla="*/ 329 w 1072"/>
                <a:gd name="T3" fmla="*/ 961 h 961"/>
                <a:gd name="T4" fmla="*/ 313 w 1072"/>
                <a:gd name="T5" fmla="*/ 959 h 961"/>
                <a:gd name="T6" fmla="*/ 297 w 1072"/>
                <a:gd name="T7" fmla="*/ 956 h 961"/>
                <a:gd name="T8" fmla="*/ 282 w 1072"/>
                <a:gd name="T9" fmla="*/ 951 h 961"/>
                <a:gd name="T10" fmla="*/ 268 w 1072"/>
                <a:gd name="T11" fmla="*/ 944 h 961"/>
                <a:gd name="T12" fmla="*/ 255 w 1072"/>
                <a:gd name="T13" fmla="*/ 936 h 961"/>
                <a:gd name="T14" fmla="*/ 244 w 1072"/>
                <a:gd name="T15" fmla="*/ 925 h 961"/>
                <a:gd name="T16" fmla="*/ 232 w 1072"/>
                <a:gd name="T17" fmla="*/ 914 h 961"/>
                <a:gd name="T18" fmla="*/ 224 w 1072"/>
                <a:gd name="T19" fmla="*/ 899 h 961"/>
                <a:gd name="T20" fmla="*/ 16 w 1072"/>
                <a:gd name="T21" fmla="*/ 541 h 961"/>
                <a:gd name="T22" fmla="*/ 16 w 1072"/>
                <a:gd name="T23" fmla="*/ 541 h 961"/>
                <a:gd name="T24" fmla="*/ 10 w 1072"/>
                <a:gd name="T25" fmla="*/ 528 h 961"/>
                <a:gd name="T26" fmla="*/ 5 w 1072"/>
                <a:gd name="T27" fmla="*/ 512 h 961"/>
                <a:gd name="T28" fmla="*/ 2 w 1072"/>
                <a:gd name="T29" fmla="*/ 497 h 961"/>
                <a:gd name="T30" fmla="*/ 0 w 1072"/>
                <a:gd name="T31" fmla="*/ 481 h 961"/>
                <a:gd name="T32" fmla="*/ 2 w 1072"/>
                <a:gd name="T33" fmla="*/ 465 h 961"/>
                <a:gd name="T34" fmla="*/ 5 w 1072"/>
                <a:gd name="T35" fmla="*/ 449 h 961"/>
                <a:gd name="T36" fmla="*/ 10 w 1072"/>
                <a:gd name="T37" fmla="*/ 434 h 961"/>
                <a:gd name="T38" fmla="*/ 16 w 1072"/>
                <a:gd name="T39" fmla="*/ 420 h 961"/>
                <a:gd name="T40" fmla="*/ 223 w 1072"/>
                <a:gd name="T41" fmla="*/ 61 h 961"/>
                <a:gd name="T42" fmla="*/ 223 w 1072"/>
                <a:gd name="T43" fmla="*/ 61 h 961"/>
                <a:gd name="T44" fmla="*/ 232 w 1072"/>
                <a:gd name="T45" fmla="*/ 49 h 961"/>
                <a:gd name="T46" fmla="*/ 244 w 1072"/>
                <a:gd name="T47" fmla="*/ 36 h 961"/>
                <a:gd name="T48" fmla="*/ 255 w 1072"/>
                <a:gd name="T49" fmla="*/ 26 h 961"/>
                <a:gd name="T50" fmla="*/ 268 w 1072"/>
                <a:gd name="T51" fmla="*/ 18 h 961"/>
                <a:gd name="T52" fmla="*/ 282 w 1072"/>
                <a:gd name="T53" fmla="*/ 10 h 961"/>
                <a:gd name="T54" fmla="*/ 297 w 1072"/>
                <a:gd name="T55" fmla="*/ 5 h 961"/>
                <a:gd name="T56" fmla="*/ 313 w 1072"/>
                <a:gd name="T57" fmla="*/ 2 h 961"/>
                <a:gd name="T58" fmla="*/ 329 w 1072"/>
                <a:gd name="T59" fmla="*/ 0 h 961"/>
                <a:gd name="T60" fmla="*/ 743 w 1072"/>
                <a:gd name="T61" fmla="*/ 0 h 961"/>
                <a:gd name="T62" fmla="*/ 743 w 1072"/>
                <a:gd name="T63" fmla="*/ 0 h 961"/>
                <a:gd name="T64" fmla="*/ 759 w 1072"/>
                <a:gd name="T65" fmla="*/ 2 h 961"/>
                <a:gd name="T66" fmla="*/ 775 w 1072"/>
                <a:gd name="T67" fmla="*/ 5 h 961"/>
                <a:gd name="T68" fmla="*/ 790 w 1072"/>
                <a:gd name="T69" fmla="*/ 10 h 961"/>
                <a:gd name="T70" fmla="*/ 804 w 1072"/>
                <a:gd name="T71" fmla="*/ 16 h 961"/>
                <a:gd name="T72" fmla="*/ 817 w 1072"/>
                <a:gd name="T73" fmla="*/ 26 h 961"/>
                <a:gd name="T74" fmla="*/ 828 w 1072"/>
                <a:gd name="T75" fmla="*/ 36 h 961"/>
                <a:gd name="T76" fmla="*/ 840 w 1072"/>
                <a:gd name="T77" fmla="*/ 49 h 961"/>
                <a:gd name="T78" fmla="*/ 848 w 1072"/>
                <a:gd name="T79" fmla="*/ 61 h 961"/>
                <a:gd name="T80" fmla="*/ 1054 w 1072"/>
                <a:gd name="T81" fmla="*/ 420 h 961"/>
                <a:gd name="T82" fmla="*/ 1054 w 1072"/>
                <a:gd name="T83" fmla="*/ 420 h 961"/>
                <a:gd name="T84" fmla="*/ 1062 w 1072"/>
                <a:gd name="T85" fmla="*/ 434 h 961"/>
                <a:gd name="T86" fmla="*/ 1067 w 1072"/>
                <a:gd name="T87" fmla="*/ 449 h 961"/>
                <a:gd name="T88" fmla="*/ 1070 w 1072"/>
                <a:gd name="T89" fmla="*/ 465 h 961"/>
                <a:gd name="T90" fmla="*/ 1072 w 1072"/>
                <a:gd name="T91" fmla="*/ 481 h 961"/>
                <a:gd name="T92" fmla="*/ 1070 w 1072"/>
                <a:gd name="T93" fmla="*/ 496 h 961"/>
                <a:gd name="T94" fmla="*/ 1067 w 1072"/>
                <a:gd name="T95" fmla="*/ 512 h 961"/>
                <a:gd name="T96" fmla="*/ 1062 w 1072"/>
                <a:gd name="T97" fmla="*/ 526 h 961"/>
                <a:gd name="T98" fmla="*/ 1056 w 1072"/>
                <a:gd name="T99" fmla="*/ 541 h 961"/>
                <a:gd name="T100" fmla="*/ 848 w 1072"/>
                <a:gd name="T101" fmla="*/ 899 h 961"/>
                <a:gd name="T102" fmla="*/ 848 w 1072"/>
                <a:gd name="T103" fmla="*/ 899 h 961"/>
                <a:gd name="T104" fmla="*/ 840 w 1072"/>
                <a:gd name="T105" fmla="*/ 914 h 961"/>
                <a:gd name="T106" fmla="*/ 828 w 1072"/>
                <a:gd name="T107" fmla="*/ 925 h 961"/>
                <a:gd name="T108" fmla="*/ 817 w 1072"/>
                <a:gd name="T109" fmla="*/ 935 h 961"/>
                <a:gd name="T110" fmla="*/ 804 w 1072"/>
                <a:gd name="T111" fmla="*/ 944 h 961"/>
                <a:gd name="T112" fmla="*/ 790 w 1072"/>
                <a:gd name="T113" fmla="*/ 951 h 961"/>
                <a:gd name="T114" fmla="*/ 775 w 1072"/>
                <a:gd name="T115" fmla="*/ 956 h 961"/>
                <a:gd name="T116" fmla="*/ 759 w 1072"/>
                <a:gd name="T117" fmla="*/ 959 h 961"/>
                <a:gd name="T118" fmla="*/ 743 w 1072"/>
                <a:gd name="T119" fmla="*/ 961 h 961"/>
                <a:gd name="T120" fmla="*/ 329 w 1072"/>
                <a:gd name="T121" fmla="*/ 961 h 961"/>
                <a:gd name="T122" fmla="*/ 329 w 1072"/>
                <a:gd name="T123" fmla="*/ 961 h 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72" h="961">
                  <a:moveTo>
                    <a:pt x="329" y="961"/>
                  </a:moveTo>
                  <a:lnTo>
                    <a:pt x="329" y="961"/>
                  </a:lnTo>
                  <a:lnTo>
                    <a:pt x="313" y="959"/>
                  </a:lnTo>
                  <a:lnTo>
                    <a:pt x="297" y="956"/>
                  </a:lnTo>
                  <a:lnTo>
                    <a:pt x="282" y="951"/>
                  </a:lnTo>
                  <a:lnTo>
                    <a:pt x="268" y="944"/>
                  </a:lnTo>
                  <a:lnTo>
                    <a:pt x="255" y="936"/>
                  </a:lnTo>
                  <a:lnTo>
                    <a:pt x="244" y="925"/>
                  </a:lnTo>
                  <a:lnTo>
                    <a:pt x="232" y="914"/>
                  </a:lnTo>
                  <a:lnTo>
                    <a:pt x="224" y="899"/>
                  </a:lnTo>
                  <a:lnTo>
                    <a:pt x="16" y="541"/>
                  </a:lnTo>
                  <a:lnTo>
                    <a:pt x="16" y="541"/>
                  </a:lnTo>
                  <a:lnTo>
                    <a:pt x="10" y="528"/>
                  </a:lnTo>
                  <a:lnTo>
                    <a:pt x="5" y="512"/>
                  </a:lnTo>
                  <a:lnTo>
                    <a:pt x="2" y="497"/>
                  </a:lnTo>
                  <a:lnTo>
                    <a:pt x="0" y="481"/>
                  </a:lnTo>
                  <a:lnTo>
                    <a:pt x="2" y="465"/>
                  </a:lnTo>
                  <a:lnTo>
                    <a:pt x="5" y="449"/>
                  </a:lnTo>
                  <a:lnTo>
                    <a:pt x="10" y="434"/>
                  </a:lnTo>
                  <a:lnTo>
                    <a:pt x="16" y="420"/>
                  </a:lnTo>
                  <a:lnTo>
                    <a:pt x="223" y="61"/>
                  </a:lnTo>
                  <a:lnTo>
                    <a:pt x="223" y="61"/>
                  </a:lnTo>
                  <a:lnTo>
                    <a:pt x="232" y="49"/>
                  </a:lnTo>
                  <a:lnTo>
                    <a:pt x="244" y="36"/>
                  </a:lnTo>
                  <a:lnTo>
                    <a:pt x="255" y="26"/>
                  </a:lnTo>
                  <a:lnTo>
                    <a:pt x="268" y="18"/>
                  </a:lnTo>
                  <a:lnTo>
                    <a:pt x="282" y="10"/>
                  </a:lnTo>
                  <a:lnTo>
                    <a:pt x="297" y="5"/>
                  </a:lnTo>
                  <a:lnTo>
                    <a:pt x="313" y="2"/>
                  </a:lnTo>
                  <a:lnTo>
                    <a:pt x="329" y="0"/>
                  </a:lnTo>
                  <a:lnTo>
                    <a:pt x="743" y="0"/>
                  </a:lnTo>
                  <a:lnTo>
                    <a:pt x="743" y="0"/>
                  </a:lnTo>
                  <a:lnTo>
                    <a:pt x="759" y="2"/>
                  </a:lnTo>
                  <a:lnTo>
                    <a:pt x="775" y="5"/>
                  </a:lnTo>
                  <a:lnTo>
                    <a:pt x="790" y="10"/>
                  </a:lnTo>
                  <a:lnTo>
                    <a:pt x="804" y="16"/>
                  </a:lnTo>
                  <a:lnTo>
                    <a:pt x="817" y="26"/>
                  </a:lnTo>
                  <a:lnTo>
                    <a:pt x="828" y="36"/>
                  </a:lnTo>
                  <a:lnTo>
                    <a:pt x="840" y="49"/>
                  </a:lnTo>
                  <a:lnTo>
                    <a:pt x="848" y="61"/>
                  </a:lnTo>
                  <a:lnTo>
                    <a:pt x="1054" y="420"/>
                  </a:lnTo>
                  <a:lnTo>
                    <a:pt x="1054" y="420"/>
                  </a:lnTo>
                  <a:lnTo>
                    <a:pt x="1062" y="434"/>
                  </a:lnTo>
                  <a:lnTo>
                    <a:pt x="1067" y="449"/>
                  </a:lnTo>
                  <a:lnTo>
                    <a:pt x="1070" y="465"/>
                  </a:lnTo>
                  <a:lnTo>
                    <a:pt x="1072" y="481"/>
                  </a:lnTo>
                  <a:lnTo>
                    <a:pt x="1070" y="496"/>
                  </a:lnTo>
                  <a:lnTo>
                    <a:pt x="1067" y="512"/>
                  </a:lnTo>
                  <a:lnTo>
                    <a:pt x="1062" y="526"/>
                  </a:lnTo>
                  <a:lnTo>
                    <a:pt x="1056" y="541"/>
                  </a:lnTo>
                  <a:lnTo>
                    <a:pt x="848" y="899"/>
                  </a:lnTo>
                  <a:lnTo>
                    <a:pt x="848" y="899"/>
                  </a:lnTo>
                  <a:lnTo>
                    <a:pt x="840" y="914"/>
                  </a:lnTo>
                  <a:lnTo>
                    <a:pt x="828" y="925"/>
                  </a:lnTo>
                  <a:lnTo>
                    <a:pt x="817" y="935"/>
                  </a:lnTo>
                  <a:lnTo>
                    <a:pt x="804" y="944"/>
                  </a:lnTo>
                  <a:lnTo>
                    <a:pt x="790" y="951"/>
                  </a:lnTo>
                  <a:lnTo>
                    <a:pt x="775" y="956"/>
                  </a:lnTo>
                  <a:lnTo>
                    <a:pt x="759" y="959"/>
                  </a:lnTo>
                  <a:lnTo>
                    <a:pt x="743" y="961"/>
                  </a:lnTo>
                  <a:lnTo>
                    <a:pt x="329" y="961"/>
                  </a:lnTo>
                  <a:lnTo>
                    <a:pt x="329" y="961"/>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7" name="Freeform 128">
              <a:extLst>
                <a:ext uri="{FF2B5EF4-FFF2-40B4-BE49-F238E27FC236}">
                  <a16:creationId xmlns:a16="http://schemas.microsoft.com/office/drawing/2014/main" id="{AC450BBD-83AC-40AB-B367-1F80C32FC71D}"/>
                </a:ext>
              </a:extLst>
            </p:cNvPr>
            <p:cNvSpPr>
              <a:spLocks noEditPoints="1"/>
            </p:cNvSpPr>
            <p:nvPr/>
          </p:nvSpPr>
          <p:spPr bwMode="auto">
            <a:xfrm>
              <a:off x="6523434" y="2782888"/>
              <a:ext cx="871538" cy="782638"/>
            </a:xfrm>
            <a:custGeom>
              <a:avLst/>
              <a:gdLst>
                <a:gd name="T0" fmla="*/ 770 w 1098"/>
                <a:gd name="T1" fmla="*/ 28 h 986"/>
                <a:gd name="T2" fmla="*/ 811 w 1098"/>
                <a:gd name="T3" fmla="*/ 41 h 986"/>
                <a:gd name="T4" fmla="*/ 841 w 1098"/>
                <a:gd name="T5" fmla="*/ 70 h 986"/>
                <a:gd name="T6" fmla="*/ 1058 w 1098"/>
                <a:gd name="T7" fmla="*/ 439 h 986"/>
                <a:gd name="T8" fmla="*/ 1071 w 1098"/>
                <a:gd name="T9" fmla="*/ 480 h 986"/>
                <a:gd name="T10" fmla="*/ 1067 w 1098"/>
                <a:gd name="T11" fmla="*/ 522 h 986"/>
                <a:gd name="T12" fmla="*/ 851 w 1098"/>
                <a:gd name="T13" fmla="*/ 906 h 986"/>
                <a:gd name="T14" fmla="*/ 833 w 1098"/>
                <a:gd name="T15" fmla="*/ 928 h 986"/>
                <a:gd name="T16" fmla="*/ 798 w 1098"/>
                <a:gd name="T17" fmla="*/ 953 h 986"/>
                <a:gd name="T18" fmla="*/ 756 w 1098"/>
                <a:gd name="T19" fmla="*/ 961 h 986"/>
                <a:gd name="T20" fmla="*/ 342 w 1098"/>
                <a:gd name="T21" fmla="*/ 961 h 986"/>
                <a:gd name="T22" fmla="*/ 313 w 1098"/>
                <a:gd name="T23" fmla="*/ 957 h 986"/>
                <a:gd name="T24" fmla="*/ 276 w 1098"/>
                <a:gd name="T25" fmla="*/ 938 h 986"/>
                <a:gd name="T26" fmla="*/ 247 w 1098"/>
                <a:gd name="T27" fmla="*/ 906 h 986"/>
                <a:gd name="T28" fmla="*/ 34 w 1098"/>
                <a:gd name="T29" fmla="*/ 535 h 986"/>
                <a:gd name="T30" fmla="*/ 26 w 1098"/>
                <a:gd name="T31" fmla="*/ 494 h 986"/>
                <a:gd name="T32" fmla="*/ 34 w 1098"/>
                <a:gd name="T33" fmla="*/ 452 h 986"/>
                <a:gd name="T34" fmla="*/ 247 w 1098"/>
                <a:gd name="T35" fmla="*/ 81 h 986"/>
                <a:gd name="T36" fmla="*/ 276 w 1098"/>
                <a:gd name="T37" fmla="*/ 49 h 986"/>
                <a:gd name="T38" fmla="*/ 313 w 1098"/>
                <a:gd name="T39" fmla="*/ 31 h 986"/>
                <a:gd name="T40" fmla="*/ 756 w 1098"/>
                <a:gd name="T41" fmla="*/ 26 h 986"/>
                <a:gd name="T42" fmla="*/ 756 w 1098"/>
                <a:gd name="T43" fmla="*/ 0 h 986"/>
                <a:gd name="T44" fmla="*/ 342 w 1098"/>
                <a:gd name="T45" fmla="*/ 0 h 986"/>
                <a:gd name="T46" fmla="*/ 291 w 1098"/>
                <a:gd name="T47" fmla="*/ 12 h 986"/>
                <a:gd name="T48" fmla="*/ 247 w 1098"/>
                <a:gd name="T49" fmla="*/ 41 h 986"/>
                <a:gd name="T50" fmla="*/ 18 w 1098"/>
                <a:gd name="T51" fmla="*/ 426 h 986"/>
                <a:gd name="T52" fmla="*/ 5 w 1098"/>
                <a:gd name="T53" fmla="*/ 459 h 986"/>
                <a:gd name="T54" fmla="*/ 2 w 1098"/>
                <a:gd name="T55" fmla="*/ 512 h 986"/>
                <a:gd name="T56" fmla="*/ 18 w 1098"/>
                <a:gd name="T57" fmla="*/ 560 h 986"/>
                <a:gd name="T58" fmla="*/ 236 w 1098"/>
                <a:gd name="T59" fmla="*/ 935 h 986"/>
                <a:gd name="T60" fmla="*/ 274 w 1098"/>
                <a:gd name="T61" fmla="*/ 969 h 986"/>
                <a:gd name="T62" fmla="*/ 325 w 1098"/>
                <a:gd name="T63" fmla="*/ 985 h 986"/>
                <a:gd name="T64" fmla="*/ 756 w 1098"/>
                <a:gd name="T65" fmla="*/ 986 h 986"/>
                <a:gd name="T66" fmla="*/ 807 w 1098"/>
                <a:gd name="T67" fmla="*/ 977 h 986"/>
                <a:gd name="T68" fmla="*/ 851 w 1098"/>
                <a:gd name="T69" fmla="*/ 948 h 986"/>
                <a:gd name="T70" fmla="*/ 1079 w 1098"/>
                <a:gd name="T71" fmla="*/ 560 h 986"/>
                <a:gd name="T72" fmla="*/ 1093 w 1098"/>
                <a:gd name="T73" fmla="*/ 528 h 986"/>
                <a:gd name="T74" fmla="*/ 1096 w 1098"/>
                <a:gd name="T75" fmla="*/ 476 h 986"/>
                <a:gd name="T76" fmla="*/ 1079 w 1098"/>
                <a:gd name="T77" fmla="*/ 426 h 986"/>
                <a:gd name="T78" fmla="*/ 862 w 1098"/>
                <a:gd name="T79" fmla="*/ 53 h 986"/>
                <a:gd name="T80" fmla="*/ 823 w 1098"/>
                <a:gd name="T81" fmla="*/ 20 h 986"/>
                <a:gd name="T82" fmla="*/ 773 w 1098"/>
                <a:gd name="T83" fmla="*/ 2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8" h="986">
                  <a:moveTo>
                    <a:pt x="756" y="26"/>
                  </a:moveTo>
                  <a:lnTo>
                    <a:pt x="756" y="26"/>
                  </a:lnTo>
                  <a:lnTo>
                    <a:pt x="770" y="28"/>
                  </a:lnTo>
                  <a:lnTo>
                    <a:pt x="785" y="31"/>
                  </a:lnTo>
                  <a:lnTo>
                    <a:pt x="798" y="34"/>
                  </a:lnTo>
                  <a:lnTo>
                    <a:pt x="811" y="41"/>
                  </a:lnTo>
                  <a:lnTo>
                    <a:pt x="822" y="49"/>
                  </a:lnTo>
                  <a:lnTo>
                    <a:pt x="833" y="58"/>
                  </a:lnTo>
                  <a:lnTo>
                    <a:pt x="841" y="70"/>
                  </a:lnTo>
                  <a:lnTo>
                    <a:pt x="849" y="81"/>
                  </a:lnTo>
                  <a:lnTo>
                    <a:pt x="1058" y="439"/>
                  </a:lnTo>
                  <a:lnTo>
                    <a:pt x="1058" y="439"/>
                  </a:lnTo>
                  <a:lnTo>
                    <a:pt x="1064" y="452"/>
                  </a:lnTo>
                  <a:lnTo>
                    <a:pt x="1067" y="465"/>
                  </a:lnTo>
                  <a:lnTo>
                    <a:pt x="1071" y="480"/>
                  </a:lnTo>
                  <a:lnTo>
                    <a:pt x="1072" y="494"/>
                  </a:lnTo>
                  <a:lnTo>
                    <a:pt x="1071" y="507"/>
                  </a:lnTo>
                  <a:lnTo>
                    <a:pt x="1067" y="522"/>
                  </a:lnTo>
                  <a:lnTo>
                    <a:pt x="1064" y="535"/>
                  </a:lnTo>
                  <a:lnTo>
                    <a:pt x="1058" y="547"/>
                  </a:lnTo>
                  <a:lnTo>
                    <a:pt x="851" y="906"/>
                  </a:lnTo>
                  <a:lnTo>
                    <a:pt x="851" y="906"/>
                  </a:lnTo>
                  <a:lnTo>
                    <a:pt x="843" y="919"/>
                  </a:lnTo>
                  <a:lnTo>
                    <a:pt x="833" y="928"/>
                  </a:lnTo>
                  <a:lnTo>
                    <a:pt x="822" y="938"/>
                  </a:lnTo>
                  <a:lnTo>
                    <a:pt x="811" y="946"/>
                  </a:lnTo>
                  <a:lnTo>
                    <a:pt x="798" y="953"/>
                  </a:lnTo>
                  <a:lnTo>
                    <a:pt x="785" y="957"/>
                  </a:lnTo>
                  <a:lnTo>
                    <a:pt x="770" y="959"/>
                  </a:lnTo>
                  <a:lnTo>
                    <a:pt x="756" y="961"/>
                  </a:lnTo>
                  <a:lnTo>
                    <a:pt x="342" y="961"/>
                  </a:lnTo>
                  <a:lnTo>
                    <a:pt x="342" y="961"/>
                  </a:lnTo>
                  <a:lnTo>
                    <a:pt x="342" y="961"/>
                  </a:lnTo>
                  <a:lnTo>
                    <a:pt x="342" y="961"/>
                  </a:lnTo>
                  <a:lnTo>
                    <a:pt x="328" y="959"/>
                  </a:lnTo>
                  <a:lnTo>
                    <a:pt x="313" y="957"/>
                  </a:lnTo>
                  <a:lnTo>
                    <a:pt x="300" y="953"/>
                  </a:lnTo>
                  <a:lnTo>
                    <a:pt x="287" y="946"/>
                  </a:lnTo>
                  <a:lnTo>
                    <a:pt x="276" y="938"/>
                  </a:lnTo>
                  <a:lnTo>
                    <a:pt x="265" y="928"/>
                  </a:lnTo>
                  <a:lnTo>
                    <a:pt x="255" y="919"/>
                  </a:lnTo>
                  <a:lnTo>
                    <a:pt x="247" y="906"/>
                  </a:lnTo>
                  <a:lnTo>
                    <a:pt x="40" y="547"/>
                  </a:lnTo>
                  <a:lnTo>
                    <a:pt x="40" y="547"/>
                  </a:lnTo>
                  <a:lnTo>
                    <a:pt x="34" y="535"/>
                  </a:lnTo>
                  <a:lnTo>
                    <a:pt x="31" y="522"/>
                  </a:lnTo>
                  <a:lnTo>
                    <a:pt x="27" y="507"/>
                  </a:lnTo>
                  <a:lnTo>
                    <a:pt x="26" y="494"/>
                  </a:lnTo>
                  <a:lnTo>
                    <a:pt x="27" y="480"/>
                  </a:lnTo>
                  <a:lnTo>
                    <a:pt x="31" y="465"/>
                  </a:lnTo>
                  <a:lnTo>
                    <a:pt x="34" y="452"/>
                  </a:lnTo>
                  <a:lnTo>
                    <a:pt x="40" y="439"/>
                  </a:lnTo>
                  <a:lnTo>
                    <a:pt x="247" y="81"/>
                  </a:lnTo>
                  <a:lnTo>
                    <a:pt x="247" y="81"/>
                  </a:lnTo>
                  <a:lnTo>
                    <a:pt x="255" y="70"/>
                  </a:lnTo>
                  <a:lnTo>
                    <a:pt x="265" y="58"/>
                  </a:lnTo>
                  <a:lnTo>
                    <a:pt x="276" y="49"/>
                  </a:lnTo>
                  <a:lnTo>
                    <a:pt x="287" y="41"/>
                  </a:lnTo>
                  <a:lnTo>
                    <a:pt x="300" y="36"/>
                  </a:lnTo>
                  <a:lnTo>
                    <a:pt x="313" y="31"/>
                  </a:lnTo>
                  <a:lnTo>
                    <a:pt x="328" y="28"/>
                  </a:lnTo>
                  <a:lnTo>
                    <a:pt x="342" y="26"/>
                  </a:lnTo>
                  <a:lnTo>
                    <a:pt x="756" y="26"/>
                  </a:lnTo>
                  <a:lnTo>
                    <a:pt x="756" y="26"/>
                  </a:lnTo>
                  <a:lnTo>
                    <a:pt x="756" y="26"/>
                  </a:lnTo>
                  <a:close/>
                  <a:moveTo>
                    <a:pt x="756" y="0"/>
                  </a:moveTo>
                  <a:lnTo>
                    <a:pt x="756" y="0"/>
                  </a:lnTo>
                  <a:lnTo>
                    <a:pt x="342" y="0"/>
                  </a:lnTo>
                  <a:lnTo>
                    <a:pt x="342" y="0"/>
                  </a:lnTo>
                  <a:lnTo>
                    <a:pt x="325" y="2"/>
                  </a:lnTo>
                  <a:lnTo>
                    <a:pt x="307" y="5"/>
                  </a:lnTo>
                  <a:lnTo>
                    <a:pt x="291" y="12"/>
                  </a:lnTo>
                  <a:lnTo>
                    <a:pt x="274" y="20"/>
                  </a:lnTo>
                  <a:lnTo>
                    <a:pt x="260" y="29"/>
                  </a:lnTo>
                  <a:lnTo>
                    <a:pt x="247" y="41"/>
                  </a:lnTo>
                  <a:lnTo>
                    <a:pt x="236" y="53"/>
                  </a:lnTo>
                  <a:lnTo>
                    <a:pt x="226" y="68"/>
                  </a:lnTo>
                  <a:lnTo>
                    <a:pt x="18" y="426"/>
                  </a:lnTo>
                  <a:lnTo>
                    <a:pt x="18" y="426"/>
                  </a:lnTo>
                  <a:lnTo>
                    <a:pt x="11" y="443"/>
                  </a:lnTo>
                  <a:lnTo>
                    <a:pt x="5" y="459"/>
                  </a:lnTo>
                  <a:lnTo>
                    <a:pt x="2" y="476"/>
                  </a:lnTo>
                  <a:lnTo>
                    <a:pt x="0" y="494"/>
                  </a:lnTo>
                  <a:lnTo>
                    <a:pt x="2" y="512"/>
                  </a:lnTo>
                  <a:lnTo>
                    <a:pt x="5" y="528"/>
                  </a:lnTo>
                  <a:lnTo>
                    <a:pt x="11" y="546"/>
                  </a:lnTo>
                  <a:lnTo>
                    <a:pt x="18" y="560"/>
                  </a:lnTo>
                  <a:lnTo>
                    <a:pt x="226" y="919"/>
                  </a:lnTo>
                  <a:lnTo>
                    <a:pt x="226" y="919"/>
                  </a:lnTo>
                  <a:lnTo>
                    <a:pt x="236" y="935"/>
                  </a:lnTo>
                  <a:lnTo>
                    <a:pt x="247" y="948"/>
                  </a:lnTo>
                  <a:lnTo>
                    <a:pt x="260" y="959"/>
                  </a:lnTo>
                  <a:lnTo>
                    <a:pt x="274" y="969"/>
                  </a:lnTo>
                  <a:lnTo>
                    <a:pt x="291" y="977"/>
                  </a:lnTo>
                  <a:lnTo>
                    <a:pt x="307" y="982"/>
                  </a:lnTo>
                  <a:lnTo>
                    <a:pt x="325" y="985"/>
                  </a:lnTo>
                  <a:lnTo>
                    <a:pt x="342" y="986"/>
                  </a:lnTo>
                  <a:lnTo>
                    <a:pt x="756" y="986"/>
                  </a:lnTo>
                  <a:lnTo>
                    <a:pt x="756" y="986"/>
                  </a:lnTo>
                  <a:lnTo>
                    <a:pt x="773" y="985"/>
                  </a:lnTo>
                  <a:lnTo>
                    <a:pt x="791" y="982"/>
                  </a:lnTo>
                  <a:lnTo>
                    <a:pt x="807" y="977"/>
                  </a:lnTo>
                  <a:lnTo>
                    <a:pt x="823" y="969"/>
                  </a:lnTo>
                  <a:lnTo>
                    <a:pt x="838" y="959"/>
                  </a:lnTo>
                  <a:lnTo>
                    <a:pt x="851" y="948"/>
                  </a:lnTo>
                  <a:lnTo>
                    <a:pt x="862" y="933"/>
                  </a:lnTo>
                  <a:lnTo>
                    <a:pt x="872" y="919"/>
                  </a:lnTo>
                  <a:lnTo>
                    <a:pt x="1079" y="560"/>
                  </a:lnTo>
                  <a:lnTo>
                    <a:pt x="1079" y="560"/>
                  </a:lnTo>
                  <a:lnTo>
                    <a:pt x="1087" y="544"/>
                  </a:lnTo>
                  <a:lnTo>
                    <a:pt x="1093" y="528"/>
                  </a:lnTo>
                  <a:lnTo>
                    <a:pt x="1096" y="510"/>
                  </a:lnTo>
                  <a:lnTo>
                    <a:pt x="1098" y="494"/>
                  </a:lnTo>
                  <a:lnTo>
                    <a:pt x="1096" y="476"/>
                  </a:lnTo>
                  <a:lnTo>
                    <a:pt x="1093" y="459"/>
                  </a:lnTo>
                  <a:lnTo>
                    <a:pt x="1087" y="443"/>
                  </a:lnTo>
                  <a:lnTo>
                    <a:pt x="1079" y="426"/>
                  </a:lnTo>
                  <a:lnTo>
                    <a:pt x="872" y="68"/>
                  </a:lnTo>
                  <a:lnTo>
                    <a:pt x="872" y="68"/>
                  </a:lnTo>
                  <a:lnTo>
                    <a:pt x="862" y="53"/>
                  </a:lnTo>
                  <a:lnTo>
                    <a:pt x="851" y="41"/>
                  </a:lnTo>
                  <a:lnTo>
                    <a:pt x="838" y="29"/>
                  </a:lnTo>
                  <a:lnTo>
                    <a:pt x="823" y="20"/>
                  </a:lnTo>
                  <a:lnTo>
                    <a:pt x="807" y="12"/>
                  </a:lnTo>
                  <a:lnTo>
                    <a:pt x="791" y="5"/>
                  </a:lnTo>
                  <a:lnTo>
                    <a:pt x="773" y="2"/>
                  </a:lnTo>
                  <a:lnTo>
                    <a:pt x="756" y="0"/>
                  </a:lnTo>
                  <a:lnTo>
                    <a:pt x="756" y="0"/>
                  </a:lnTo>
                  <a:close/>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8" name="Freeform 129">
              <a:extLst>
                <a:ext uri="{FF2B5EF4-FFF2-40B4-BE49-F238E27FC236}">
                  <a16:creationId xmlns:a16="http://schemas.microsoft.com/office/drawing/2014/main" id="{B8F86F96-C3CA-4AD8-83A8-A045A930FA50}"/>
                </a:ext>
              </a:extLst>
            </p:cNvPr>
            <p:cNvSpPr>
              <a:spLocks/>
            </p:cNvSpPr>
            <p:nvPr/>
          </p:nvSpPr>
          <p:spPr bwMode="auto">
            <a:xfrm>
              <a:off x="6544071" y="2803525"/>
              <a:ext cx="830263" cy="741363"/>
            </a:xfrm>
            <a:custGeom>
              <a:avLst/>
              <a:gdLst>
                <a:gd name="T0" fmla="*/ 730 w 1046"/>
                <a:gd name="T1" fmla="*/ 0 h 935"/>
                <a:gd name="T2" fmla="*/ 759 w 1046"/>
                <a:gd name="T3" fmla="*/ 5 h 935"/>
                <a:gd name="T4" fmla="*/ 785 w 1046"/>
                <a:gd name="T5" fmla="*/ 15 h 935"/>
                <a:gd name="T6" fmla="*/ 807 w 1046"/>
                <a:gd name="T7" fmla="*/ 32 h 935"/>
                <a:gd name="T8" fmla="*/ 823 w 1046"/>
                <a:gd name="T9" fmla="*/ 55 h 935"/>
                <a:gd name="T10" fmla="*/ 1032 w 1046"/>
                <a:gd name="T11" fmla="*/ 413 h 935"/>
                <a:gd name="T12" fmla="*/ 1041 w 1046"/>
                <a:gd name="T13" fmla="*/ 439 h 935"/>
                <a:gd name="T14" fmla="*/ 1046 w 1046"/>
                <a:gd name="T15" fmla="*/ 468 h 935"/>
                <a:gd name="T16" fmla="*/ 1041 w 1046"/>
                <a:gd name="T17" fmla="*/ 496 h 935"/>
                <a:gd name="T18" fmla="*/ 1032 w 1046"/>
                <a:gd name="T19" fmla="*/ 521 h 935"/>
                <a:gd name="T20" fmla="*/ 825 w 1046"/>
                <a:gd name="T21" fmla="*/ 880 h 935"/>
                <a:gd name="T22" fmla="*/ 807 w 1046"/>
                <a:gd name="T23" fmla="*/ 902 h 935"/>
                <a:gd name="T24" fmla="*/ 785 w 1046"/>
                <a:gd name="T25" fmla="*/ 920 h 935"/>
                <a:gd name="T26" fmla="*/ 759 w 1046"/>
                <a:gd name="T27" fmla="*/ 931 h 935"/>
                <a:gd name="T28" fmla="*/ 730 w 1046"/>
                <a:gd name="T29" fmla="*/ 935 h 935"/>
                <a:gd name="T30" fmla="*/ 316 w 1046"/>
                <a:gd name="T31" fmla="*/ 935 h 935"/>
                <a:gd name="T32" fmla="*/ 316 w 1046"/>
                <a:gd name="T33" fmla="*/ 935 h 935"/>
                <a:gd name="T34" fmla="*/ 287 w 1046"/>
                <a:gd name="T35" fmla="*/ 931 h 935"/>
                <a:gd name="T36" fmla="*/ 261 w 1046"/>
                <a:gd name="T37" fmla="*/ 920 h 935"/>
                <a:gd name="T38" fmla="*/ 239 w 1046"/>
                <a:gd name="T39" fmla="*/ 902 h 935"/>
                <a:gd name="T40" fmla="*/ 221 w 1046"/>
                <a:gd name="T41" fmla="*/ 880 h 935"/>
                <a:gd name="T42" fmla="*/ 14 w 1046"/>
                <a:gd name="T43" fmla="*/ 521 h 935"/>
                <a:gd name="T44" fmla="*/ 5 w 1046"/>
                <a:gd name="T45" fmla="*/ 496 h 935"/>
                <a:gd name="T46" fmla="*/ 0 w 1046"/>
                <a:gd name="T47" fmla="*/ 468 h 935"/>
                <a:gd name="T48" fmla="*/ 5 w 1046"/>
                <a:gd name="T49" fmla="*/ 439 h 935"/>
                <a:gd name="T50" fmla="*/ 14 w 1046"/>
                <a:gd name="T51" fmla="*/ 413 h 935"/>
                <a:gd name="T52" fmla="*/ 221 w 1046"/>
                <a:gd name="T53" fmla="*/ 55 h 935"/>
                <a:gd name="T54" fmla="*/ 239 w 1046"/>
                <a:gd name="T55" fmla="*/ 32 h 935"/>
                <a:gd name="T56" fmla="*/ 261 w 1046"/>
                <a:gd name="T57" fmla="*/ 15 h 935"/>
                <a:gd name="T58" fmla="*/ 287 w 1046"/>
                <a:gd name="T59" fmla="*/ 5 h 935"/>
                <a:gd name="T60" fmla="*/ 316 w 1046"/>
                <a:gd name="T61" fmla="*/ 0 h 935"/>
                <a:gd name="T62" fmla="*/ 730 w 1046"/>
                <a:gd name="T63" fmla="*/ 0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46" h="935">
                  <a:moveTo>
                    <a:pt x="730" y="0"/>
                  </a:moveTo>
                  <a:lnTo>
                    <a:pt x="730" y="0"/>
                  </a:lnTo>
                  <a:lnTo>
                    <a:pt x="744" y="2"/>
                  </a:lnTo>
                  <a:lnTo>
                    <a:pt x="759" y="5"/>
                  </a:lnTo>
                  <a:lnTo>
                    <a:pt x="772" y="8"/>
                  </a:lnTo>
                  <a:lnTo>
                    <a:pt x="785" y="15"/>
                  </a:lnTo>
                  <a:lnTo>
                    <a:pt x="796" y="23"/>
                  </a:lnTo>
                  <a:lnTo>
                    <a:pt x="807" y="32"/>
                  </a:lnTo>
                  <a:lnTo>
                    <a:pt x="815" y="44"/>
                  </a:lnTo>
                  <a:lnTo>
                    <a:pt x="823" y="55"/>
                  </a:lnTo>
                  <a:lnTo>
                    <a:pt x="1032" y="413"/>
                  </a:lnTo>
                  <a:lnTo>
                    <a:pt x="1032" y="413"/>
                  </a:lnTo>
                  <a:lnTo>
                    <a:pt x="1038" y="426"/>
                  </a:lnTo>
                  <a:lnTo>
                    <a:pt x="1041" y="439"/>
                  </a:lnTo>
                  <a:lnTo>
                    <a:pt x="1045" y="454"/>
                  </a:lnTo>
                  <a:lnTo>
                    <a:pt x="1046" y="468"/>
                  </a:lnTo>
                  <a:lnTo>
                    <a:pt x="1045" y="481"/>
                  </a:lnTo>
                  <a:lnTo>
                    <a:pt x="1041" y="496"/>
                  </a:lnTo>
                  <a:lnTo>
                    <a:pt x="1038" y="509"/>
                  </a:lnTo>
                  <a:lnTo>
                    <a:pt x="1032" y="521"/>
                  </a:lnTo>
                  <a:lnTo>
                    <a:pt x="825" y="880"/>
                  </a:lnTo>
                  <a:lnTo>
                    <a:pt x="825" y="880"/>
                  </a:lnTo>
                  <a:lnTo>
                    <a:pt x="817" y="893"/>
                  </a:lnTo>
                  <a:lnTo>
                    <a:pt x="807" y="902"/>
                  </a:lnTo>
                  <a:lnTo>
                    <a:pt x="796" y="912"/>
                  </a:lnTo>
                  <a:lnTo>
                    <a:pt x="785" y="920"/>
                  </a:lnTo>
                  <a:lnTo>
                    <a:pt x="772" y="927"/>
                  </a:lnTo>
                  <a:lnTo>
                    <a:pt x="759" y="931"/>
                  </a:lnTo>
                  <a:lnTo>
                    <a:pt x="744" y="933"/>
                  </a:lnTo>
                  <a:lnTo>
                    <a:pt x="730" y="935"/>
                  </a:lnTo>
                  <a:lnTo>
                    <a:pt x="316" y="935"/>
                  </a:lnTo>
                  <a:lnTo>
                    <a:pt x="316" y="935"/>
                  </a:lnTo>
                  <a:lnTo>
                    <a:pt x="316" y="935"/>
                  </a:lnTo>
                  <a:lnTo>
                    <a:pt x="316" y="935"/>
                  </a:lnTo>
                  <a:lnTo>
                    <a:pt x="302" y="933"/>
                  </a:lnTo>
                  <a:lnTo>
                    <a:pt x="287" y="931"/>
                  </a:lnTo>
                  <a:lnTo>
                    <a:pt x="274" y="927"/>
                  </a:lnTo>
                  <a:lnTo>
                    <a:pt x="261" y="920"/>
                  </a:lnTo>
                  <a:lnTo>
                    <a:pt x="250" y="912"/>
                  </a:lnTo>
                  <a:lnTo>
                    <a:pt x="239" y="902"/>
                  </a:lnTo>
                  <a:lnTo>
                    <a:pt x="229" y="893"/>
                  </a:lnTo>
                  <a:lnTo>
                    <a:pt x="221" y="880"/>
                  </a:lnTo>
                  <a:lnTo>
                    <a:pt x="14" y="521"/>
                  </a:lnTo>
                  <a:lnTo>
                    <a:pt x="14" y="521"/>
                  </a:lnTo>
                  <a:lnTo>
                    <a:pt x="8" y="509"/>
                  </a:lnTo>
                  <a:lnTo>
                    <a:pt x="5" y="496"/>
                  </a:lnTo>
                  <a:lnTo>
                    <a:pt x="1" y="481"/>
                  </a:lnTo>
                  <a:lnTo>
                    <a:pt x="0" y="468"/>
                  </a:lnTo>
                  <a:lnTo>
                    <a:pt x="1" y="454"/>
                  </a:lnTo>
                  <a:lnTo>
                    <a:pt x="5" y="439"/>
                  </a:lnTo>
                  <a:lnTo>
                    <a:pt x="8" y="426"/>
                  </a:lnTo>
                  <a:lnTo>
                    <a:pt x="14" y="413"/>
                  </a:lnTo>
                  <a:lnTo>
                    <a:pt x="221" y="55"/>
                  </a:lnTo>
                  <a:lnTo>
                    <a:pt x="221" y="55"/>
                  </a:lnTo>
                  <a:lnTo>
                    <a:pt x="229" y="44"/>
                  </a:lnTo>
                  <a:lnTo>
                    <a:pt x="239" y="32"/>
                  </a:lnTo>
                  <a:lnTo>
                    <a:pt x="250" y="23"/>
                  </a:lnTo>
                  <a:lnTo>
                    <a:pt x="261" y="15"/>
                  </a:lnTo>
                  <a:lnTo>
                    <a:pt x="274" y="10"/>
                  </a:lnTo>
                  <a:lnTo>
                    <a:pt x="287" y="5"/>
                  </a:lnTo>
                  <a:lnTo>
                    <a:pt x="302" y="2"/>
                  </a:lnTo>
                  <a:lnTo>
                    <a:pt x="316" y="0"/>
                  </a:lnTo>
                  <a:lnTo>
                    <a:pt x="730" y="0"/>
                  </a:lnTo>
                  <a:lnTo>
                    <a:pt x="730" y="0"/>
                  </a:lnTo>
                  <a:lnTo>
                    <a:pt x="730"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9" name="Freeform 130">
              <a:extLst>
                <a:ext uri="{FF2B5EF4-FFF2-40B4-BE49-F238E27FC236}">
                  <a16:creationId xmlns:a16="http://schemas.microsoft.com/office/drawing/2014/main" id="{24FD121D-E090-4C3A-ABF3-6C2702DBA4F1}"/>
                </a:ext>
              </a:extLst>
            </p:cNvPr>
            <p:cNvSpPr>
              <a:spLocks/>
            </p:cNvSpPr>
            <p:nvPr/>
          </p:nvSpPr>
          <p:spPr bwMode="auto">
            <a:xfrm>
              <a:off x="6523434" y="2782888"/>
              <a:ext cx="871538" cy="782638"/>
            </a:xfrm>
            <a:custGeom>
              <a:avLst/>
              <a:gdLst>
                <a:gd name="T0" fmla="*/ 756 w 1098"/>
                <a:gd name="T1" fmla="*/ 0 h 986"/>
                <a:gd name="T2" fmla="*/ 756 w 1098"/>
                <a:gd name="T3" fmla="*/ 0 h 986"/>
                <a:gd name="T4" fmla="*/ 342 w 1098"/>
                <a:gd name="T5" fmla="*/ 0 h 986"/>
                <a:gd name="T6" fmla="*/ 342 w 1098"/>
                <a:gd name="T7" fmla="*/ 0 h 986"/>
                <a:gd name="T8" fmla="*/ 325 w 1098"/>
                <a:gd name="T9" fmla="*/ 2 h 986"/>
                <a:gd name="T10" fmla="*/ 307 w 1098"/>
                <a:gd name="T11" fmla="*/ 5 h 986"/>
                <a:gd name="T12" fmla="*/ 291 w 1098"/>
                <a:gd name="T13" fmla="*/ 12 h 986"/>
                <a:gd name="T14" fmla="*/ 274 w 1098"/>
                <a:gd name="T15" fmla="*/ 20 h 986"/>
                <a:gd name="T16" fmla="*/ 260 w 1098"/>
                <a:gd name="T17" fmla="*/ 29 h 986"/>
                <a:gd name="T18" fmla="*/ 247 w 1098"/>
                <a:gd name="T19" fmla="*/ 41 h 986"/>
                <a:gd name="T20" fmla="*/ 236 w 1098"/>
                <a:gd name="T21" fmla="*/ 53 h 986"/>
                <a:gd name="T22" fmla="*/ 226 w 1098"/>
                <a:gd name="T23" fmla="*/ 68 h 986"/>
                <a:gd name="T24" fmla="*/ 18 w 1098"/>
                <a:gd name="T25" fmla="*/ 426 h 986"/>
                <a:gd name="T26" fmla="*/ 18 w 1098"/>
                <a:gd name="T27" fmla="*/ 426 h 986"/>
                <a:gd name="T28" fmla="*/ 11 w 1098"/>
                <a:gd name="T29" fmla="*/ 443 h 986"/>
                <a:gd name="T30" fmla="*/ 5 w 1098"/>
                <a:gd name="T31" fmla="*/ 459 h 986"/>
                <a:gd name="T32" fmla="*/ 2 w 1098"/>
                <a:gd name="T33" fmla="*/ 476 h 986"/>
                <a:gd name="T34" fmla="*/ 0 w 1098"/>
                <a:gd name="T35" fmla="*/ 494 h 986"/>
                <a:gd name="T36" fmla="*/ 2 w 1098"/>
                <a:gd name="T37" fmla="*/ 512 h 986"/>
                <a:gd name="T38" fmla="*/ 5 w 1098"/>
                <a:gd name="T39" fmla="*/ 528 h 986"/>
                <a:gd name="T40" fmla="*/ 11 w 1098"/>
                <a:gd name="T41" fmla="*/ 546 h 986"/>
                <a:gd name="T42" fmla="*/ 18 w 1098"/>
                <a:gd name="T43" fmla="*/ 560 h 986"/>
                <a:gd name="T44" fmla="*/ 226 w 1098"/>
                <a:gd name="T45" fmla="*/ 919 h 986"/>
                <a:gd name="T46" fmla="*/ 226 w 1098"/>
                <a:gd name="T47" fmla="*/ 919 h 986"/>
                <a:gd name="T48" fmla="*/ 236 w 1098"/>
                <a:gd name="T49" fmla="*/ 935 h 986"/>
                <a:gd name="T50" fmla="*/ 247 w 1098"/>
                <a:gd name="T51" fmla="*/ 948 h 986"/>
                <a:gd name="T52" fmla="*/ 260 w 1098"/>
                <a:gd name="T53" fmla="*/ 959 h 986"/>
                <a:gd name="T54" fmla="*/ 274 w 1098"/>
                <a:gd name="T55" fmla="*/ 969 h 986"/>
                <a:gd name="T56" fmla="*/ 291 w 1098"/>
                <a:gd name="T57" fmla="*/ 977 h 986"/>
                <a:gd name="T58" fmla="*/ 307 w 1098"/>
                <a:gd name="T59" fmla="*/ 982 h 986"/>
                <a:gd name="T60" fmla="*/ 325 w 1098"/>
                <a:gd name="T61" fmla="*/ 985 h 986"/>
                <a:gd name="T62" fmla="*/ 342 w 1098"/>
                <a:gd name="T63" fmla="*/ 986 h 986"/>
                <a:gd name="T64" fmla="*/ 756 w 1098"/>
                <a:gd name="T65" fmla="*/ 986 h 986"/>
                <a:gd name="T66" fmla="*/ 756 w 1098"/>
                <a:gd name="T67" fmla="*/ 986 h 986"/>
                <a:gd name="T68" fmla="*/ 773 w 1098"/>
                <a:gd name="T69" fmla="*/ 985 h 986"/>
                <a:gd name="T70" fmla="*/ 791 w 1098"/>
                <a:gd name="T71" fmla="*/ 982 h 986"/>
                <a:gd name="T72" fmla="*/ 807 w 1098"/>
                <a:gd name="T73" fmla="*/ 977 h 986"/>
                <a:gd name="T74" fmla="*/ 823 w 1098"/>
                <a:gd name="T75" fmla="*/ 969 h 986"/>
                <a:gd name="T76" fmla="*/ 838 w 1098"/>
                <a:gd name="T77" fmla="*/ 959 h 986"/>
                <a:gd name="T78" fmla="*/ 851 w 1098"/>
                <a:gd name="T79" fmla="*/ 948 h 986"/>
                <a:gd name="T80" fmla="*/ 862 w 1098"/>
                <a:gd name="T81" fmla="*/ 933 h 986"/>
                <a:gd name="T82" fmla="*/ 872 w 1098"/>
                <a:gd name="T83" fmla="*/ 919 h 986"/>
                <a:gd name="T84" fmla="*/ 1079 w 1098"/>
                <a:gd name="T85" fmla="*/ 560 h 986"/>
                <a:gd name="T86" fmla="*/ 1079 w 1098"/>
                <a:gd name="T87" fmla="*/ 560 h 986"/>
                <a:gd name="T88" fmla="*/ 1087 w 1098"/>
                <a:gd name="T89" fmla="*/ 544 h 986"/>
                <a:gd name="T90" fmla="*/ 1093 w 1098"/>
                <a:gd name="T91" fmla="*/ 528 h 986"/>
                <a:gd name="T92" fmla="*/ 1096 w 1098"/>
                <a:gd name="T93" fmla="*/ 510 h 986"/>
                <a:gd name="T94" fmla="*/ 1098 w 1098"/>
                <a:gd name="T95" fmla="*/ 494 h 986"/>
                <a:gd name="T96" fmla="*/ 1096 w 1098"/>
                <a:gd name="T97" fmla="*/ 476 h 986"/>
                <a:gd name="T98" fmla="*/ 1093 w 1098"/>
                <a:gd name="T99" fmla="*/ 459 h 986"/>
                <a:gd name="T100" fmla="*/ 1087 w 1098"/>
                <a:gd name="T101" fmla="*/ 443 h 986"/>
                <a:gd name="T102" fmla="*/ 1079 w 1098"/>
                <a:gd name="T103" fmla="*/ 426 h 986"/>
                <a:gd name="T104" fmla="*/ 872 w 1098"/>
                <a:gd name="T105" fmla="*/ 68 h 986"/>
                <a:gd name="T106" fmla="*/ 872 w 1098"/>
                <a:gd name="T107" fmla="*/ 68 h 986"/>
                <a:gd name="T108" fmla="*/ 862 w 1098"/>
                <a:gd name="T109" fmla="*/ 53 h 986"/>
                <a:gd name="T110" fmla="*/ 851 w 1098"/>
                <a:gd name="T111" fmla="*/ 41 h 986"/>
                <a:gd name="T112" fmla="*/ 838 w 1098"/>
                <a:gd name="T113" fmla="*/ 29 h 986"/>
                <a:gd name="T114" fmla="*/ 823 w 1098"/>
                <a:gd name="T115" fmla="*/ 20 h 986"/>
                <a:gd name="T116" fmla="*/ 807 w 1098"/>
                <a:gd name="T117" fmla="*/ 12 h 986"/>
                <a:gd name="T118" fmla="*/ 791 w 1098"/>
                <a:gd name="T119" fmla="*/ 5 h 986"/>
                <a:gd name="T120" fmla="*/ 773 w 1098"/>
                <a:gd name="T121" fmla="*/ 2 h 986"/>
                <a:gd name="T122" fmla="*/ 756 w 1098"/>
                <a:gd name="T123" fmla="*/ 0 h 986"/>
                <a:gd name="T124" fmla="*/ 756 w 1098"/>
                <a:gd name="T125"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98" h="986">
                  <a:moveTo>
                    <a:pt x="756" y="0"/>
                  </a:moveTo>
                  <a:lnTo>
                    <a:pt x="756" y="0"/>
                  </a:lnTo>
                  <a:lnTo>
                    <a:pt x="342" y="0"/>
                  </a:lnTo>
                  <a:lnTo>
                    <a:pt x="342" y="0"/>
                  </a:lnTo>
                  <a:lnTo>
                    <a:pt x="325" y="2"/>
                  </a:lnTo>
                  <a:lnTo>
                    <a:pt x="307" y="5"/>
                  </a:lnTo>
                  <a:lnTo>
                    <a:pt x="291" y="12"/>
                  </a:lnTo>
                  <a:lnTo>
                    <a:pt x="274" y="20"/>
                  </a:lnTo>
                  <a:lnTo>
                    <a:pt x="260" y="29"/>
                  </a:lnTo>
                  <a:lnTo>
                    <a:pt x="247" y="41"/>
                  </a:lnTo>
                  <a:lnTo>
                    <a:pt x="236" y="53"/>
                  </a:lnTo>
                  <a:lnTo>
                    <a:pt x="226" y="68"/>
                  </a:lnTo>
                  <a:lnTo>
                    <a:pt x="18" y="426"/>
                  </a:lnTo>
                  <a:lnTo>
                    <a:pt x="18" y="426"/>
                  </a:lnTo>
                  <a:lnTo>
                    <a:pt x="11" y="443"/>
                  </a:lnTo>
                  <a:lnTo>
                    <a:pt x="5" y="459"/>
                  </a:lnTo>
                  <a:lnTo>
                    <a:pt x="2" y="476"/>
                  </a:lnTo>
                  <a:lnTo>
                    <a:pt x="0" y="494"/>
                  </a:lnTo>
                  <a:lnTo>
                    <a:pt x="2" y="512"/>
                  </a:lnTo>
                  <a:lnTo>
                    <a:pt x="5" y="528"/>
                  </a:lnTo>
                  <a:lnTo>
                    <a:pt x="11" y="546"/>
                  </a:lnTo>
                  <a:lnTo>
                    <a:pt x="18" y="560"/>
                  </a:lnTo>
                  <a:lnTo>
                    <a:pt x="226" y="919"/>
                  </a:lnTo>
                  <a:lnTo>
                    <a:pt x="226" y="919"/>
                  </a:lnTo>
                  <a:lnTo>
                    <a:pt x="236" y="935"/>
                  </a:lnTo>
                  <a:lnTo>
                    <a:pt x="247" y="948"/>
                  </a:lnTo>
                  <a:lnTo>
                    <a:pt x="260" y="959"/>
                  </a:lnTo>
                  <a:lnTo>
                    <a:pt x="274" y="969"/>
                  </a:lnTo>
                  <a:lnTo>
                    <a:pt x="291" y="977"/>
                  </a:lnTo>
                  <a:lnTo>
                    <a:pt x="307" y="982"/>
                  </a:lnTo>
                  <a:lnTo>
                    <a:pt x="325" y="985"/>
                  </a:lnTo>
                  <a:lnTo>
                    <a:pt x="342" y="986"/>
                  </a:lnTo>
                  <a:lnTo>
                    <a:pt x="756" y="986"/>
                  </a:lnTo>
                  <a:lnTo>
                    <a:pt x="756" y="986"/>
                  </a:lnTo>
                  <a:lnTo>
                    <a:pt x="773" y="985"/>
                  </a:lnTo>
                  <a:lnTo>
                    <a:pt x="791" y="982"/>
                  </a:lnTo>
                  <a:lnTo>
                    <a:pt x="807" y="977"/>
                  </a:lnTo>
                  <a:lnTo>
                    <a:pt x="823" y="969"/>
                  </a:lnTo>
                  <a:lnTo>
                    <a:pt x="838" y="959"/>
                  </a:lnTo>
                  <a:lnTo>
                    <a:pt x="851" y="948"/>
                  </a:lnTo>
                  <a:lnTo>
                    <a:pt x="862" y="933"/>
                  </a:lnTo>
                  <a:lnTo>
                    <a:pt x="872" y="919"/>
                  </a:lnTo>
                  <a:lnTo>
                    <a:pt x="1079" y="560"/>
                  </a:lnTo>
                  <a:lnTo>
                    <a:pt x="1079" y="560"/>
                  </a:lnTo>
                  <a:lnTo>
                    <a:pt x="1087" y="544"/>
                  </a:lnTo>
                  <a:lnTo>
                    <a:pt x="1093" y="528"/>
                  </a:lnTo>
                  <a:lnTo>
                    <a:pt x="1096" y="510"/>
                  </a:lnTo>
                  <a:lnTo>
                    <a:pt x="1098" y="494"/>
                  </a:lnTo>
                  <a:lnTo>
                    <a:pt x="1096" y="476"/>
                  </a:lnTo>
                  <a:lnTo>
                    <a:pt x="1093" y="459"/>
                  </a:lnTo>
                  <a:lnTo>
                    <a:pt x="1087" y="443"/>
                  </a:lnTo>
                  <a:lnTo>
                    <a:pt x="1079" y="426"/>
                  </a:lnTo>
                  <a:lnTo>
                    <a:pt x="872" y="68"/>
                  </a:lnTo>
                  <a:lnTo>
                    <a:pt x="872" y="68"/>
                  </a:lnTo>
                  <a:lnTo>
                    <a:pt x="862" y="53"/>
                  </a:lnTo>
                  <a:lnTo>
                    <a:pt x="851" y="41"/>
                  </a:lnTo>
                  <a:lnTo>
                    <a:pt x="838" y="29"/>
                  </a:lnTo>
                  <a:lnTo>
                    <a:pt x="823" y="20"/>
                  </a:lnTo>
                  <a:lnTo>
                    <a:pt x="807" y="12"/>
                  </a:lnTo>
                  <a:lnTo>
                    <a:pt x="791" y="5"/>
                  </a:lnTo>
                  <a:lnTo>
                    <a:pt x="773" y="2"/>
                  </a:lnTo>
                  <a:lnTo>
                    <a:pt x="756" y="0"/>
                  </a:lnTo>
                  <a:lnTo>
                    <a:pt x="756"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0" name="Freeform 131">
              <a:extLst>
                <a:ext uri="{FF2B5EF4-FFF2-40B4-BE49-F238E27FC236}">
                  <a16:creationId xmlns:a16="http://schemas.microsoft.com/office/drawing/2014/main" id="{9EEDFD7C-BA5A-49A9-AF54-4331968F9467}"/>
                </a:ext>
              </a:extLst>
            </p:cNvPr>
            <p:cNvSpPr>
              <a:spLocks/>
            </p:cNvSpPr>
            <p:nvPr/>
          </p:nvSpPr>
          <p:spPr bwMode="auto">
            <a:xfrm>
              <a:off x="5496321" y="3132138"/>
              <a:ext cx="1222375" cy="1068388"/>
            </a:xfrm>
            <a:custGeom>
              <a:avLst/>
              <a:gdLst>
                <a:gd name="T0" fmla="*/ 1532 w 1538"/>
                <a:gd name="T1" fmla="*/ 657 h 1344"/>
                <a:gd name="T2" fmla="*/ 1169 w 1538"/>
                <a:gd name="T3" fmla="*/ 22 h 1344"/>
                <a:gd name="T4" fmla="*/ 1169 w 1538"/>
                <a:gd name="T5" fmla="*/ 22 h 1344"/>
                <a:gd name="T6" fmla="*/ 1164 w 1538"/>
                <a:gd name="T7" fmla="*/ 14 h 1344"/>
                <a:gd name="T8" fmla="*/ 1156 w 1538"/>
                <a:gd name="T9" fmla="*/ 8 h 1344"/>
                <a:gd name="T10" fmla="*/ 1146 w 1538"/>
                <a:gd name="T11" fmla="*/ 5 h 1344"/>
                <a:gd name="T12" fmla="*/ 1136 w 1538"/>
                <a:gd name="T13" fmla="*/ 3 h 1344"/>
                <a:gd name="T14" fmla="*/ 405 w 1538"/>
                <a:gd name="T15" fmla="*/ 0 h 1344"/>
                <a:gd name="T16" fmla="*/ 405 w 1538"/>
                <a:gd name="T17" fmla="*/ 0 h 1344"/>
                <a:gd name="T18" fmla="*/ 395 w 1538"/>
                <a:gd name="T19" fmla="*/ 2 h 1344"/>
                <a:gd name="T20" fmla="*/ 386 w 1538"/>
                <a:gd name="T21" fmla="*/ 5 h 1344"/>
                <a:gd name="T22" fmla="*/ 377 w 1538"/>
                <a:gd name="T23" fmla="*/ 11 h 1344"/>
                <a:gd name="T24" fmla="*/ 373 w 1538"/>
                <a:gd name="T25" fmla="*/ 19 h 1344"/>
                <a:gd name="T26" fmla="*/ 4 w 1538"/>
                <a:gd name="T27" fmla="*/ 650 h 1344"/>
                <a:gd name="T28" fmla="*/ 4 w 1538"/>
                <a:gd name="T29" fmla="*/ 650 h 1344"/>
                <a:gd name="T30" fmla="*/ 1 w 1538"/>
                <a:gd name="T31" fmla="*/ 660 h 1344"/>
                <a:gd name="T32" fmla="*/ 0 w 1538"/>
                <a:gd name="T33" fmla="*/ 670 h 1344"/>
                <a:gd name="T34" fmla="*/ 0 w 1538"/>
                <a:gd name="T35" fmla="*/ 679 h 1344"/>
                <a:gd name="T36" fmla="*/ 4 w 1538"/>
                <a:gd name="T37" fmla="*/ 689 h 1344"/>
                <a:gd name="T38" fmla="*/ 368 w 1538"/>
                <a:gd name="T39" fmla="*/ 1324 h 1344"/>
                <a:gd name="T40" fmla="*/ 368 w 1538"/>
                <a:gd name="T41" fmla="*/ 1324 h 1344"/>
                <a:gd name="T42" fmla="*/ 374 w 1538"/>
                <a:gd name="T43" fmla="*/ 1332 h 1344"/>
                <a:gd name="T44" fmla="*/ 381 w 1538"/>
                <a:gd name="T45" fmla="*/ 1336 h 1344"/>
                <a:gd name="T46" fmla="*/ 390 w 1538"/>
                <a:gd name="T47" fmla="*/ 1341 h 1344"/>
                <a:gd name="T48" fmla="*/ 400 w 1538"/>
                <a:gd name="T49" fmla="*/ 1343 h 1344"/>
                <a:gd name="T50" fmla="*/ 1132 w 1538"/>
                <a:gd name="T51" fmla="*/ 1344 h 1344"/>
                <a:gd name="T52" fmla="*/ 1132 w 1538"/>
                <a:gd name="T53" fmla="*/ 1344 h 1344"/>
                <a:gd name="T54" fmla="*/ 1132 w 1538"/>
                <a:gd name="T55" fmla="*/ 1344 h 1344"/>
                <a:gd name="T56" fmla="*/ 1132 w 1538"/>
                <a:gd name="T57" fmla="*/ 1344 h 1344"/>
                <a:gd name="T58" fmla="*/ 1141 w 1538"/>
                <a:gd name="T59" fmla="*/ 1343 h 1344"/>
                <a:gd name="T60" fmla="*/ 1151 w 1538"/>
                <a:gd name="T61" fmla="*/ 1340 h 1344"/>
                <a:gd name="T62" fmla="*/ 1159 w 1538"/>
                <a:gd name="T63" fmla="*/ 1333 h 1344"/>
                <a:gd name="T64" fmla="*/ 1165 w 1538"/>
                <a:gd name="T65" fmla="*/ 1327 h 1344"/>
                <a:gd name="T66" fmla="*/ 1532 w 1538"/>
                <a:gd name="T67" fmla="*/ 694 h 1344"/>
                <a:gd name="T68" fmla="*/ 1532 w 1538"/>
                <a:gd name="T69" fmla="*/ 694 h 1344"/>
                <a:gd name="T70" fmla="*/ 1537 w 1538"/>
                <a:gd name="T71" fmla="*/ 684 h 1344"/>
                <a:gd name="T72" fmla="*/ 1538 w 1538"/>
                <a:gd name="T73" fmla="*/ 675 h 1344"/>
                <a:gd name="T74" fmla="*/ 1537 w 1538"/>
                <a:gd name="T75" fmla="*/ 665 h 1344"/>
                <a:gd name="T76" fmla="*/ 1532 w 1538"/>
                <a:gd name="T77" fmla="*/ 657 h 1344"/>
                <a:gd name="T78" fmla="*/ 1532 w 1538"/>
                <a:gd name="T79" fmla="*/ 657 h 1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8" h="1344">
                  <a:moveTo>
                    <a:pt x="1532" y="657"/>
                  </a:moveTo>
                  <a:lnTo>
                    <a:pt x="1169" y="22"/>
                  </a:lnTo>
                  <a:lnTo>
                    <a:pt x="1169" y="22"/>
                  </a:lnTo>
                  <a:lnTo>
                    <a:pt x="1164" y="14"/>
                  </a:lnTo>
                  <a:lnTo>
                    <a:pt x="1156" y="8"/>
                  </a:lnTo>
                  <a:lnTo>
                    <a:pt x="1146" y="5"/>
                  </a:lnTo>
                  <a:lnTo>
                    <a:pt x="1136" y="3"/>
                  </a:lnTo>
                  <a:lnTo>
                    <a:pt x="405" y="0"/>
                  </a:lnTo>
                  <a:lnTo>
                    <a:pt x="405" y="0"/>
                  </a:lnTo>
                  <a:lnTo>
                    <a:pt x="395" y="2"/>
                  </a:lnTo>
                  <a:lnTo>
                    <a:pt x="386" y="5"/>
                  </a:lnTo>
                  <a:lnTo>
                    <a:pt x="377" y="11"/>
                  </a:lnTo>
                  <a:lnTo>
                    <a:pt x="373" y="19"/>
                  </a:lnTo>
                  <a:lnTo>
                    <a:pt x="4" y="650"/>
                  </a:lnTo>
                  <a:lnTo>
                    <a:pt x="4" y="650"/>
                  </a:lnTo>
                  <a:lnTo>
                    <a:pt x="1" y="660"/>
                  </a:lnTo>
                  <a:lnTo>
                    <a:pt x="0" y="670"/>
                  </a:lnTo>
                  <a:lnTo>
                    <a:pt x="0" y="679"/>
                  </a:lnTo>
                  <a:lnTo>
                    <a:pt x="4" y="689"/>
                  </a:lnTo>
                  <a:lnTo>
                    <a:pt x="368" y="1324"/>
                  </a:lnTo>
                  <a:lnTo>
                    <a:pt x="368" y="1324"/>
                  </a:lnTo>
                  <a:lnTo>
                    <a:pt x="374" y="1332"/>
                  </a:lnTo>
                  <a:lnTo>
                    <a:pt x="381" y="1336"/>
                  </a:lnTo>
                  <a:lnTo>
                    <a:pt x="390" y="1341"/>
                  </a:lnTo>
                  <a:lnTo>
                    <a:pt x="400" y="1343"/>
                  </a:lnTo>
                  <a:lnTo>
                    <a:pt x="1132" y="1344"/>
                  </a:lnTo>
                  <a:lnTo>
                    <a:pt x="1132" y="1344"/>
                  </a:lnTo>
                  <a:lnTo>
                    <a:pt x="1132" y="1344"/>
                  </a:lnTo>
                  <a:lnTo>
                    <a:pt x="1132" y="1344"/>
                  </a:lnTo>
                  <a:lnTo>
                    <a:pt x="1141" y="1343"/>
                  </a:lnTo>
                  <a:lnTo>
                    <a:pt x="1151" y="1340"/>
                  </a:lnTo>
                  <a:lnTo>
                    <a:pt x="1159" y="1333"/>
                  </a:lnTo>
                  <a:lnTo>
                    <a:pt x="1165" y="1327"/>
                  </a:lnTo>
                  <a:lnTo>
                    <a:pt x="1532" y="694"/>
                  </a:lnTo>
                  <a:lnTo>
                    <a:pt x="1532" y="694"/>
                  </a:lnTo>
                  <a:lnTo>
                    <a:pt x="1537" y="684"/>
                  </a:lnTo>
                  <a:lnTo>
                    <a:pt x="1538" y="675"/>
                  </a:lnTo>
                  <a:lnTo>
                    <a:pt x="1537" y="665"/>
                  </a:lnTo>
                  <a:lnTo>
                    <a:pt x="1532" y="657"/>
                  </a:lnTo>
                  <a:lnTo>
                    <a:pt x="1532" y="65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291" name="Freeform 132">
              <a:extLst>
                <a:ext uri="{FF2B5EF4-FFF2-40B4-BE49-F238E27FC236}">
                  <a16:creationId xmlns:a16="http://schemas.microsoft.com/office/drawing/2014/main" id="{67CC732D-C826-4749-8123-3351133FCA59}"/>
                </a:ext>
              </a:extLst>
            </p:cNvPr>
            <p:cNvSpPr>
              <a:spLocks/>
            </p:cNvSpPr>
            <p:nvPr/>
          </p:nvSpPr>
          <p:spPr bwMode="auto">
            <a:xfrm>
              <a:off x="4831159" y="2790825"/>
              <a:ext cx="850900" cy="762000"/>
            </a:xfrm>
            <a:custGeom>
              <a:avLst/>
              <a:gdLst>
                <a:gd name="T0" fmla="*/ 326 w 1070"/>
                <a:gd name="T1" fmla="*/ 959 h 960"/>
                <a:gd name="T2" fmla="*/ 326 w 1070"/>
                <a:gd name="T3" fmla="*/ 959 h 960"/>
                <a:gd name="T4" fmla="*/ 310 w 1070"/>
                <a:gd name="T5" fmla="*/ 959 h 960"/>
                <a:gd name="T6" fmla="*/ 295 w 1070"/>
                <a:gd name="T7" fmla="*/ 955 h 960"/>
                <a:gd name="T8" fmla="*/ 279 w 1070"/>
                <a:gd name="T9" fmla="*/ 949 h 960"/>
                <a:gd name="T10" fmla="*/ 266 w 1070"/>
                <a:gd name="T11" fmla="*/ 943 h 960"/>
                <a:gd name="T12" fmla="*/ 253 w 1070"/>
                <a:gd name="T13" fmla="*/ 935 h 960"/>
                <a:gd name="T14" fmla="*/ 240 w 1070"/>
                <a:gd name="T15" fmla="*/ 923 h 960"/>
                <a:gd name="T16" fmla="*/ 230 w 1070"/>
                <a:gd name="T17" fmla="*/ 912 h 960"/>
                <a:gd name="T18" fmla="*/ 221 w 1070"/>
                <a:gd name="T19" fmla="*/ 897 h 960"/>
                <a:gd name="T20" fmla="*/ 16 w 1070"/>
                <a:gd name="T21" fmla="*/ 539 h 960"/>
                <a:gd name="T22" fmla="*/ 16 w 1070"/>
                <a:gd name="T23" fmla="*/ 539 h 960"/>
                <a:gd name="T24" fmla="*/ 8 w 1070"/>
                <a:gd name="T25" fmla="*/ 525 h 960"/>
                <a:gd name="T26" fmla="*/ 3 w 1070"/>
                <a:gd name="T27" fmla="*/ 510 h 960"/>
                <a:gd name="T28" fmla="*/ 1 w 1070"/>
                <a:gd name="T29" fmla="*/ 494 h 960"/>
                <a:gd name="T30" fmla="*/ 0 w 1070"/>
                <a:gd name="T31" fmla="*/ 478 h 960"/>
                <a:gd name="T32" fmla="*/ 1 w 1070"/>
                <a:gd name="T33" fmla="*/ 463 h 960"/>
                <a:gd name="T34" fmla="*/ 4 w 1070"/>
                <a:gd name="T35" fmla="*/ 447 h 960"/>
                <a:gd name="T36" fmla="*/ 9 w 1070"/>
                <a:gd name="T37" fmla="*/ 433 h 960"/>
                <a:gd name="T38" fmla="*/ 16 w 1070"/>
                <a:gd name="T39" fmla="*/ 418 h 960"/>
                <a:gd name="T40" fmla="*/ 224 w 1070"/>
                <a:gd name="T41" fmla="*/ 60 h 960"/>
                <a:gd name="T42" fmla="*/ 224 w 1070"/>
                <a:gd name="T43" fmla="*/ 60 h 960"/>
                <a:gd name="T44" fmla="*/ 234 w 1070"/>
                <a:gd name="T45" fmla="*/ 47 h 960"/>
                <a:gd name="T46" fmla="*/ 243 w 1070"/>
                <a:gd name="T47" fmla="*/ 35 h 960"/>
                <a:gd name="T48" fmla="*/ 256 w 1070"/>
                <a:gd name="T49" fmla="*/ 24 h 960"/>
                <a:gd name="T50" fmla="*/ 269 w 1070"/>
                <a:gd name="T51" fmla="*/ 16 h 960"/>
                <a:gd name="T52" fmla="*/ 282 w 1070"/>
                <a:gd name="T53" fmla="*/ 8 h 960"/>
                <a:gd name="T54" fmla="*/ 298 w 1070"/>
                <a:gd name="T55" fmla="*/ 3 h 960"/>
                <a:gd name="T56" fmla="*/ 313 w 1070"/>
                <a:gd name="T57" fmla="*/ 0 h 960"/>
                <a:gd name="T58" fmla="*/ 329 w 1070"/>
                <a:gd name="T59" fmla="*/ 0 h 960"/>
                <a:gd name="T60" fmla="*/ 744 w 1070"/>
                <a:gd name="T61" fmla="*/ 2 h 960"/>
                <a:gd name="T62" fmla="*/ 744 w 1070"/>
                <a:gd name="T63" fmla="*/ 2 h 960"/>
                <a:gd name="T64" fmla="*/ 760 w 1070"/>
                <a:gd name="T65" fmla="*/ 2 h 960"/>
                <a:gd name="T66" fmla="*/ 775 w 1070"/>
                <a:gd name="T67" fmla="*/ 5 h 960"/>
                <a:gd name="T68" fmla="*/ 791 w 1070"/>
                <a:gd name="T69" fmla="*/ 11 h 960"/>
                <a:gd name="T70" fmla="*/ 804 w 1070"/>
                <a:gd name="T71" fmla="*/ 18 h 960"/>
                <a:gd name="T72" fmla="*/ 817 w 1070"/>
                <a:gd name="T73" fmla="*/ 26 h 960"/>
                <a:gd name="T74" fmla="*/ 830 w 1070"/>
                <a:gd name="T75" fmla="*/ 37 h 960"/>
                <a:gd name="T76" fmla="*/ 839 w 1070"/>
                <a:gd name="T77" fmla="*/ 48 h 960"/>
                <a:gd name="T78" fmla="*/ 849 w 1070"/>
                <a:gd name="T79" fmla="*/ 63 h 960"/>
                <a:gd name="T80" fmla="*/ 1054 w 1070"/>
                <a:gd name="T81" fmla="*/ 421 h 960"/>
                <a:gd name="T82" fmla="*/ 1054 w 1070"/>
                <a:gd name="T83" fmla="*/ 421 h 960"/>
                <a:gd name="T84" fmla="*/ 1062 w 1070"/>
                <a:gd name="T85" fmla="*/ 436 h 960"/>
                <a:gd name="T86" fmla="*/ 1067 w 1070"/>
                <a:gd name="T87" fmla="*/ 450 h 960"/>
                <a:gd name="T88" fmla="*/ 1070 w 1070"/>
                <a:gd name="T89" fmla="*/ 466 h 960"/>
                <a:gd name="T90" fmla="*/ 1070 w 1070"/>
                <a:gd name="T91" fmla="*/ 483 h 960"/>
                <a:gd name="T92" fmla="*/ 1070 w 1070"/>
                <a:gd name="T93" fmla="*/ 497 h 960"/>
                <a:gd name="T94" fmla="*/ 1067 w 1070"/>
                <a:gd name="T95" fmla="*/ 513 h 960"/>
                <a:gd name="T96" fmla="*/ 1060 w 1070"/>
                <a:gd name="T97" fmla="*/ 528 h 960"/>
                <a:gd name="T98" fmla="*/ 1054 w 1070"/>
                <a:gd name="T99" fmla="*/ 542 h 960"/>
                <a:gd name="T100" fmla="*/ 846 w 1070"/>
                <a:gd name="T101" fmla="*/ 901 h 960"/>
                <a:gd name="T102" fmla="*/ 846 w 1070"/>
                <a:gd name="T103" fmla="*/ 901 h 960"/>
                <a:gd name="T104" fmla="*/ 838 w 1070"/>
                <a:gd name="T105" fmla="*/ 914 h 960"/>
                <a:gd name="T106" fmla="*/ 826 w 1070"/>
                <a:gd name="T107" fmla="*/ 925 h 960"/>
                <a:gd name="T108" fmla="*/ 815 w 1070"/>
                <a:gd name="T109" fmla="*/ 936 h 960"/>
                <a:gd name="T110" fmla="*/ 800 w 1070"/>
                <a:gd name="T111" fmla="*/ 944 h 960"/>
                <a:gd name="T112" fmla="*/ 788 w 1070"/>
                <a:gd name="T113" fmla="*/ 952 h 960"/>
                <a:gd name="T114" fmla="*/ 771 w 1070"/>
                <a:gd name="T115" fmla="*/ 957 h 960"/>
                <a:gd name="T116" fmla="*/ 757 w 1070"/>
                <a:gd name="T117" fmla="*/ 960 h 960"/>
                <a:gd name="T118" fmla="*/ 741 w 1070"/>
                <a:gd name="T119" fmla="*/ 960 h 960"/>
                <a:gd name="T120" fmla="*/ 326 w 1070"/>
                <a:gd name="T121" fmla="*/ 959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0" h="960">
                  <a:moveTo>
                    <a:pt x="326" y="959"/>
                  </a:moveTo>
                  <a:lnTo>
                    <a:pt x="326" y="959"/>
                  </a:lnTo>
                  <a:lnTo>
                    <a:pt x="310" y="959"/>
                  </a:lnTo>
                  <a:lnTo>
                    <a:pt x="295" y="955"/>
                  </a:lnTo>
                  <a:lnTo>
                    <a:pt x="279" y="949"/>
                  </a:lnTo>
                  <a:lnTo>
                    <a:pt x="266" y="943"/>
                  </a:lnTo>
                  <a:lnTo>
                    <a:pt x="253" y="935"/>
                  </a:lnTo>
                  <a:lnTo>
                    <a:pt x="240" y="923"/>
                  </a:lnTo>
                  <a:lnTo>
                    <a:pt x="230" y="912"/>
                  </a:lnTo>
                  <a:lnTo>
                    <a:pt x="221" y="897"/>
                  </a:lnTo>
                  <a:lnTo>
                    <a:pt x="16" y="539"/>
                  </a:lnTo>
                  <a:lnTo>
                    <a:pt x="16" y="539"/>
                  </a:lnTo>
                  <a:lnTo>
                    <a:pt x="8" y="525"/>
                  </a:lnTo>
                  <a:lnTo>
                    <a:pt x="3" y="510"/>
                  </a:lnTo>
                  <a:lnTo>
                    <a:pt x="1" y="494"/>
                  </a:lnTo>
                  <a:lnTo>
                    <a:pt x="0" y="478"/>
                  </a:lnTo>
                  <a:lnTo>
                    <a:pt x="1" y="463"/>
                  </a:lnTo>
                  <a:lnTo>
                    <a:pt x="4" y="447"/>
                  </a:lnTo>
                  <a:lnTo>
                    <a:pt x="9" y="433"/>
                  </a:lnTo>
                  <a:lnTo>
                    <a:pt x="16" y="418"/>
                  </a:lnTo>
                  <a:lnTo>
                    <a:pt x="224" y="60"/>
                  </a:lnTo>
                  <a:lnTo>
                    <a:pt x="224" y="60"/>
                  </a:lnTo>
                  <a:lnTo>
                    <a:pt x="234" y="47"/>
                  </a:lnTo>
                  <a:lnTo>
                    <a:pt x="243" y="35"/>
                  </a:lnTo>
                  <a:lnTo>
                    <a:pt x="256" y="24"/>
                  </a:lnTo>
                  <a:lnTo>
                    <a:pt x="269" y="16"/>
                  </a:lnTo>
                  <a:lnTo>
                    <a:pt x="282" y="8"/>
                  </a:lnTo>
                  <a:lnTo>
                    <a:pt x="298" y="3"/>
                  </a:lnTo>
                  <a:lnTo>
                    <a:pt x="313" y="0"/>
                  </a:lnTo>
                  <a:lnTo>
                    <a:pt x="329" y="0"/>
                  </a:lnTo>
                  <a:lnTo>
                    <a:pt x="744" y="2"/>
                  </a:lnTo>
                  <a:lnTo>
                    <a:pt x="744" y="2"/>
                  </a:lnTo>
                  <a:lnTo>
                    <a:pt x="760" y="2"/>
                  </a:lnTo>
                  <a:lnTo>
                    <a:pt x="775" y="5"/>
                  </a:lnTo>
                  <a:lnTo>
                    <a:pt x="791" y="11"/>
                  </a:lnTo>
                  <a:lnTo>
                    <a:pt x="804" y="18"/>
                  </a:lnTo>
                  <a:lnTo>
                    <a:pt x="817" y="26"/>
                  </a:lnTo>
                  <a:lnTo>
                    <a:pt x="830" y="37"/>
                  </a:lnTo>
                  <a:lnTo>
                    <a:pt x="839" y="48"/>
                  </a:lnTo>
                  <a:lnTo>
                    <a:pt x="849" y="63"/>
                  </a:lnTo>
                  <a:lnTo>
                    <a:pt x="1054" y="421"/>
                  </a:lnTo>
                  <a:lnTo>
                    <a:pt x="1054" y="421"/>
                  </a:lnTo>
                  <a:lnTo>
                    <a:pt x="1062" y="436"/>
                  </a:lnTo>
                  <a:lnTo>
                    <a:pt x="1067" y="450"/>
                  </a:lnTo>
                  <a:lnTo>
                    <a:pt x="1070" y="466"/>
                  </a:lnTo>
                  <a:lnTo>
                    <a:pt x="1070" y="483"/>
                  </a:lnTo>
                  <a:lnTo>
                    <a:pt x="1070" y="497"/>
                  </a:lnTo>
                  <a:lnTo>
                    <a:pt x="1067" y="513"/>
                  </a:lnTo>
                  <a:lnTo>
                    <a:pt x="1060" y="528"/>
                  </a:lnTo>
                  <a:lnTo>
                    <a:pt x="1054" y="542"/>
                  </a:lnTo>
                  <a:lnTo>
                    <a:pt x="846" y="901"/>
                  </a:lnTo>
                  <a:lnTo>
                    <a:pt x="846" y="901"/>
                  </a:lnTo>
                  <a:lnTo>
                    <a:pt x="838" y="914"/>
                  </a:lnTo>
                  <a:lnTo>
                    <a:pt x="826" y="925"/>
                  </a:lnTo>
                  <a:lnTo>
                    <a:pt x="815" y="936"/>
                  </a:lnTo>
                  <a:lnTo>
                    <a:pt x="800" y="944"/>
                  </a:lnTo>
                  <a:lnTo>
                    <a:pt x="788" y="952"/>
                  </a:lnTo>
                  <a:lnTo>
                    <a:pt x="771" y="957"/>
                  </a:lnTo>
                  <a:lnTo>
                    <a:pt x="757" y="960"/>
                  </a:lnTo>
                  <a:lnTo>
                    <a:pt x="741" y="960"/>
                  </a:lnTo>
                  <a:lnTo>
                    <a:pt x="326" y="959"/>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2" name="Freeform 133">
              <a:extLst>
                <a:ext uri="{FF2B5EF4-FFF2-40B4-BE49-F238E27FC236}">
                  <a16:creationId xmlns:a16="http://schemas.microsoft.com/office/drawing/2014/main" id="{0C689795-2883-4238-BA5C-BD5A018E59DB}"/>
                </a:ext>
              </a:extLst>
            </p:cNvPr>
            <p:cNvSpPr>
              <a:spLocks noEditPoints="1"/>
            </p:cNvSpPr>
            <p:nvPr/>
          </p:nvSpPr>
          <p:spPr bwMode="auto">
            <a:xfrm>
              <a:off x="4821634" y="2779713"/>
              <a:ext cx="869950" cy="784225"/>
            </a:xfrm>
            <a:custGeom>
              <a:avLst/>
              <a:gdLst>
                <a:gd name="T0" fmla="*/ 757 w 1096"/>
                <a:gd name="T1" fmla="*/ 27 h 986"/>
                <a:gd name="T2" fmla="*/ 799 w 1096"/>
                <a:gd name="T3" fmla="*/ 36 h 986"/>
                <a:gd name="T4" fmla="*/ 833 w 1096"/>
                <a:gd name="T5" fmla="*/ 58 h 986"/>
                <a:gd name="T6" fmla="*/ 1056 w 1096"/>
                <a:gd name="T7" fmla="*/ 441 h 986"/>
                <a:gd name="T8" fmla="*/ 1067 w 1096"/>
                <a:gd name="T9" fmla="*/ 466 h 986"/>
                <a:gd name="T10" fmla="*/ 1070 w 1096"/>
                <a:gd name="T11" fmla="*/ 508 h 986"/>
                <a:gd name="T12" fmla="*/ 1056 w 1096"/>
                <a:gd name="T13" fmla="*/ 549 h 986"/>
                <a:gd name="T14" fmla="*/ 839 w 1096"/>
                <a:gd name="T15" fmla="*/ 918 h 986"/>
                <a:gd name="T16" fmla="*/ 809 w 1096"/>
                <a:gd name="T17" fmla="*/ 946 h 986"/>
                <a:gd name="T18" fmla="*/ 768 w 1096"/>
                <a:gd name="T19" fmla="*/ 960 h 986"/>
                <a:gd name="T20" fmla="*/ 754 w 1096"/>
                <a:gd name="T21" fmla="*/ 960 h 986"/>
                <a:gd name="T22" fmla="*/ 324 w 1096"/>
                <a:gd name="T23" fmla="*/ 959 h 986"/>
                <a:gd name="T24" fmla="*/ 285 w 1096"/>
                <a:gd name="T25" fmla="*/ 944 h 986"/>
                <a:gd name="T26" fmla="*/ 253 w 1096"/>
                <a:gd name="T27" fmla="*/ 917 h 986"/>
                <a:gd name="T28" fmla="*/ 40 w 1096"/>
                <a:gd name="T29" fmla="*/ 546 h 986"/>
                <a:gd name="T30" fmla="*/ 25 w 1096"/>
                <a:gd name="T31" fmla="*/ 505 h 986"/>
                <a:gd name="T32" fmla="*/ 29 w 1096"/>
                <a:gd name="T33" fmla="*/ 463 h 986"/>
                <a:gd name="T34" fmla="*/ 248 w 1096"/>
                <a:gd name="T35" fmla="*/ 79 h 986"/>
                <a:gd name="T36" fmla="*/ 266 w 1096"/>
                <a:gd name="T37" fmla="*/ 56 h 986"/>
                <a:gd name="T38" fmla="*/ 300 w 1096"/>
                <a:gd name="T39" fmla="*/ 34 h 986"/>
                <a:gd name="T40" fmla="*/ 342 w 1096"/>
                <a:gd name="T41" fmla="*/ 26 h 986"/>
                <a:gd name="T42" fmla="*/ 342 w 1096"/>
                <a:gd name="T43" fmla="*/ 0 h 986"/>
                <a:gd name="T44" fmla="*/ 342 w 1096"/>
                <a:gd name="T45" fmla="*/ 0 h 986"/>
                <a:gd name="T46" fmla="*/ 290 w 1096"/>
                <a:gd name="T47" fmla="*/ 10 h 986"/>
                <a:gd name="T48" fmla="*/ 247 w 1096"/>
                <a:gd name="T49" fmla="*/ 39 h 986"/>
                <a:gd name="T50" fmla="*/ 17 w 1096"/>
                <a:gd name="T51" fmla="*/ 425 h 986"/>
                <a:gd name="T52" fmla="*/ 4 w 1096"/>
                <a:gd name="T53" fmla="*/ 457 h 986"/>
                <a:gd name="T54" fmla="*/ 1 w 1096"/>
                <a:gd name="T55" fmla="*/ 508 h 986"/>
                <a:gd name="T56" fmla="*/ 17 w 1096"/>
                <a:gd name="T57" fmla="*/ 558 h 986"/>
                <a:gd name="T58" fmla="*/ 232 w 1096"/>
                <a:gd name="T59" fmla="*/ 933 h 986"/>
                <a:gd name="T60" fmla="*/ 273 w 1096"/>
                <a:gd name="T61" fmla="*/ 967 h 986"/>
                <a:gd name="T62" fmla="*/ 321 w 1096"/>
                <a:gd name="T63" fmla="*/ 985 h 986"/>
                <a:gd name="T64" fmla="*/ 754 w 1096"/>
                <a:gd name="T65" fmla="*/ 986 h 986"/>
                <a:gd name="T66" fmla="*/ 789 w 1096"/>
                <a:gd name="T67" fmla="*/ 981 h 986"/>
                <a:gd name="T68" fmla="*/ 834 w 1096"/>
                <a:gd name="T69" fmla="*/ 959 h 986"/>
                <a:gd name="T70" fmla="*/ 870 w 1096"/>
                <a:gd name="T71" fmla="*/ 920 h 986"/>
                <a:gd name="T72" fmla="*/ 1086 w 1096"/>
                <a:gd name="T73" fmla="*/ 546 h 986"/>
                <a:gd name="T74" fmla="*/ 1096 w 1096"/>
                <a:gd name="T75" fmla="*/ 496 h 986"/>
                <a:gd name="T76" fmla="*/ 1086 w 1096"/>
                <a:gd name="T77" fmla="*/ 444 h 986"/>
                <a:gd name="T78" fmla="*/ 873 w 1096"/>
                <a:gd name="T79" fmla="*/ 69 h 986"/>
                <a:gd name="T80" fmla="*/ 838 w 1096"/>
                <a:gd name="T81" fmla="*/ 29 h 986"/>
                <a:gd name="T82" fmla="*/ 791 w 1096"/>
                <a:gd name="T83" fmla="*/ 6 h 986"/>
                <a:gd name="T84" fmla="*/ 344 w 1096"/>
                <a:gd name="T85"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96" h="986">
                  <a:moveTo>
                    <a:pt x="342" y="26"/>
                  </a:moveTo>
                  <a:lnTo>
                    <a:pt x="757" y="27"/>
                  </a:lnTo>
                  <a:lnTo>
                    <a:pt x="757" y="27"/>
                  </a:lnTo>
                  <a:lnTo>
                    <a:pt x="771" y="27"/>
                  </a:lnTo>
                  <a:lnTo>
                    <a:pt x="784" y="31"/>
                  </a:lnTo>
                  <a:lnTo>
                    <a:pt x="799" y="36"/>
                  </a:lnTo>
                  <a:lnTo>
                    <a:pt x="810" y="42"/>
                  </a:lnTo>
                  <a:lnTo>
                    <a:pt x="823" y="50"/>
                  </a:lnTo>
                  <a:lnTo>
                    <a:pt x="833" y="58"/>
                  </a:lnTo>
                  <a:lnTo>
                    <a:pt x="843" y="69"/>
                  </a:lnTo>
                  <a:lnTo>
                    <a:pt x="851" y="82"/>
                  </a:lnTo>
                  <a:lnTo>
                    <a:pt x="1056" y="441"/>
                  </a:lnTo>
                  <a:lnTo>
                    <a:pt x="1056" y="441"/>
                  </a:lnTo>
                  <a:lnTo>
                    <a:pt x="1062" y="454"/>
                  </a:lnTo>
                  <a:lnTo>
                    <a:pt x="1067" y="466"/>
                  </a:lnTo>
                  <a:lnTo>
                    <a:pt x="1070" y="481"/>
                  </a:lnTo>
                  <a:lnTo>
                    <a:pt x="1070" y="496"/>
                  </a:lnTo>
                  <a:lnTo>
                    <a:pt x="1070" y="508"/>
                  </a:lnTo>
                  <a:lnTo>
                    <a:pt x="1067" y="523"/>
                  </a:lnTo>
                  <a:lnTo>
                    <a:pt x="1062" y="536"/>
                  </a:lnTo>
                  <a:lnTo>
                    <a:pt x="1056" y="549"/>
                  </a:lnTo>
                  <a:lnTo>
                    <a:pt x="847" y="907"/>
                  </a:lnTo>
                  <a:lnTo>
                    <a:pt x="847" y="907"/>
                  </a:lnTo>
                  <a:lnTo>
                    <a:pt x="839" y="918"/>
                  </a:lnTo>
                  <a:lnTo>
                    <a:pt x="830" y="930"/>
                  </a:lnTo>
                  <a:lnTo>
                    <a:pt x="820" y="938"/>
                  </a:lnTo>
                  <a:lnTo>
                    <a:pt x="809" y="946"/>
                  </a:lnTo>
                  <a:lnTo>
                    <a:pt x="796" y="952"/>
                  </a:lnTo>
                  <a:lnTo>
                    <a:pt x="781" y="957"/>
                  </a:lnTo>
                  <a:lnTo>
                    <a:pt x="768" y="960"/>
                  </a:lnTo>
                  <a:lnTo>
                    <a:pt x="754" y="960"/>
                  </a:lnTo>
                  <a:lnTo>
                    <a:pt x="754" y="960"/>
                  </a:lnTo>
                  <a:lnTo>
                    <a:pt x="754" y="960"/>
                  </a:lnTo>
                  <a:lnTo>
                    <a:pt x="339" y="959"/>
                  </a:lnTo>
                  <a:lnTo>
                    <a:pt x="339" y="959"/>
                  </a:lnTo>
                  <a:lnTo>
                    <a:pt x="324" y="959"/>
                  </a:lnTo>
                  <a:lnTo>
                    <a:pt x="311" y="956"/>
                  </a:lnTo>
                  <a:lnTo>
                    <a:pt x="298" y="951"/>
                  </a:lnTo>
                  <a:lnTo>
                    <a:pt x="285" y="944"/>
                  </a:lnTo>
                  <a:lnTo>
                    <a:pt x="273" y="936"/>
                  </a:lnTo>
                  <a:lnTo>
                    <a:pt x="263" y="928"/>
                  </a:lnTo>
                  <a:lnTo>
                    <a:pt x="253" y="917"/>
                  </a:lnTo>
                  <a:lnTo>
                    <a:pt x="245" y="904"/>
                  </a:lnTo>
                  <a:lnTo>
                    <a:pt x="40" y="546"/>
                  </a:lnTo>
                  <a:lnTo>
                    <a:pt x="40" y="546"/>
                  </a:lnTo>
                  <a:lnTo>
                    <a:pt x="34" y="533"/>
                  </a:lnTo>
                  <a:lnTo>
                    <a:pt x="29" y="520"/>
                  </a:lnTo>
                  <a:lnTo>
                    <a:pt x="25" y="505"/>
                  </a:lnTo>
                  <a:lnTo>
                    <a:pt x="25" y="491"/>
                  </a:lnTo>
                  <a:lnTo>
                    <a:pt x="25" y="478"/>
                  </a:lnTo>
                  <a:lnTo>
                    <a:pt x="29" y="463"/>
                  </a:lnTo>
                  <a:lnTo>
                    <a:pt x="34" y="450"/>
                  </a:lnTo>
                  <a:lnTo>
                    <a:pt x="40" y="437"/>
                  </a:lnTo>
                  <a:lnTo>
                    <a:pt x="248" y="79"/>
                  </a:lnTo>
                  <a:lnTo>
                    <a:pt x="248" y="79"/>
                  </a:lnTo>
                  <a:lnTo>
                    <a:pt x="256" y="68"/>
                  </a:lnTo>
                  <a:lnTo>
                    <a:pt x="266" y="56"/>
                  </a:lnTo>
                  <a:lnTo>
                    <a:pt x="276" y="47"/>
                  </a:lnTo>
                  <a:lnTo>
                    <a:pt x="289" y="40"/>
                  </a:lnTo>
                  <a:lnTo>
                    <a:pt x="300" y="34"/>
                  </a:lnTo>
                  <a:lnTo>
                    <a:pt x="314" y="29"/>
                  </a:lnTo>
                  <a:lnTo>
                    <a:pt x="327" y="26"/>
                  </a:lnTo>
                  <a:lnTo>
                    <a:pt x="342" y="26"/>
                  </a:lnTo>
                  <a:lnTo>
                    <a:pt x="342" y="26"/>
                  </a:lnTo>
                  <a:lnTo>
                    <a:pt x="342" y="26"/>
                  </a:lnTo>
                  <a:close/>
                  <a:moveTo>
                    <a:pt x="342" y="0"/>
                  </a:moveTo>
                  <a:lnTo>
                    <a:pt x="342" y="0"/>
                  </a:lnTo>
                  <a:lnTo>
                    <a:pt x="342" y="0"/>
                  </a:lnTo>
                  <a:lnTo>
                    <a:pt x="342" y="0"/>
                  </a:lnTo>
                  <a:lnTo>
                    <a:pt x="324" y="0"/>
                  </a:lnTo>
                  <a:lnTo>
                    <a:pt x="308" y="5"/>
                  </a:lnTo>
                  <a:lnTo>
                    <a:pt x="290" y="10"/>
                  </a:lnTo>
                  <a:lnTo>
                    <a:pt x="276" y="18"/>
                  </a:lnTo>
                  <a:lnTo>
                    <a:pt x="261" y="27"/>
                  </a:lnTo>
                  <a:lnTo>
                    <a:pt x="247" y="39"/>
                  </a:lnTo>
                  <a:lnTo>
                    <a:pt x="235" y="52"/>
                  </a:lnTo>
                  <a:lnTo>
                    <a:pt x="226" y="66"/>
                  </a:lnTo>
                  <a:lnTo>
                    <a:pt x="17" y="425"/>
                  </a:lnTo>
                  <a:lnTo>
                    <a:pt x="17" y="425"/>
                  </a:lnTo>
                  <a:lnTo>
                    <a:pt x="9" y="441"/>
                  </a:lnTo>
                  <a:lnTo>
                    <a:pt x="4" y="457"/>
                  </a:lnTo>
                  <a:lnTo>
                    <a:pt x="1" y="475"/>
                  </a:lnTo>
                  <a:lnTo>
                    <a:pt x="0" y="491"/>
                  </a:lnTo>
                  <a:lnTo>
                    <a:pt x="1" y="508"/>
                  </a:lnTo>
                  <a:lnTo>
                    <a:pt x="4" y="526"/>
                  </a:lnTo>
                  <a:lnTo>
                    <a:pt x="9" y="542"/>
                  </a:lnTo>
                  <a:lnTo>
                    <a:pt x="17" y="558"/>
                  </a:lnTo>
                  <a:lnTo>
                    <a:pt x="222" y="917"/>
                  </a:lnTo>
                  <a:lnTo>
                    <a:pt x="222" y="917"/>
                  </a:lnTo>
                  <a:lnTo>
                    <a:pt x="232" y="933"/>
                  </a:lnTo>
                  <a:lnTo>
                    <a:pt x="245" y="946"/>
                  </a:lnTo>
                  <a:lnTo>
                    <a:pt x="258" y="957"/>
                  </a:lnTo>
                  <a:lnTo>
                    <a:pt x="273" y="967"/>
                  </a:lnTo>
                  <a:lnTo>
                    <a:pt x="287" y="975"/>
                  </a:lnTo>
                  <a:lnTo>
                    <a:pt x="305" y="980"/>
                  </a:lnTo>
                  <a:lnTo>
                    <a:pt x="321" y="985"/>
                  </a:lnTo>
                  <a:lnTo>
                    <a:pt x="339" y="985"/>
                  </a:lnTo>
                  <a:lnTo>
                    <a:pt x="754" y="986"/>
                  </a:lnTo>
                  <a:lnTo>
                    <a:pt x="754" y="986"/>
                  </a:lnTo>
                  <a:lnTo>
                    <a:pt x="754" y="986"/>
                  </a:lnTo>
                  <a:lnTo>
                    <a:pt x="771" y="986"/>
                  </a:lnTo>
                  <a:lnTo>
                    <a:pt x="789" y="981"/>
                  </a:lnTo>
                  <a:lnTo>
                    <a:pt x="805" y="977"/>
                  </a:lnTo>
                  <a:lnTo>
                    <a:pt x="820" y="968"/>
                  </a:lnTo>
                  <a:lnTo>
                    <a:pt x="834" y="959"/>
                  </a:lnTo>
                  <a:lnTo>
                    <a:pt x="849" y="948"/>
                  </a:lnTo>
                  <a:lnTo>
                    <a:pt x="860" y="935"/>
                  </a:lnTo>
                  <a:lnTo>
                    <a:pt x="870" y="920"/>
                  </a:lnTo>
                  <a:lnTo>
                    <a:pt x="1078" y="562"/>
                  </a:lnTo>
                  <a:lnTo>
                    <a:pt x="1078" y="562"/>
                  </a:lnTo>
                  <a:lnTo>
                    <a:pt x="1086" y="546"/>
                  </a:lnTo>
                  <a:lnTo>
                    <a:pt x="1091" y="529"/>
                  </a:lnTo>
                  <a:lnTo>
                    <a:pt x="1094" y="512"/>
                  </a:lnTo>
                  <a:lnTo>
                    <a:pt x="1096" y="496"/>
                  </a:lnTo>
                  <a:lnTo>
                    <a:pt x="1096" y="478"/>
                  </a:lnTo>
                  <a:lnTo>
                    <a:pt x="1091" y="460"/>
                  </a:lnTo>
                  <a:lnTo>
                    <a:pt x="1086" y="444"/>
                  </a:lnTo>
                  <a:lnTo>
                    <a:pt x="1078" y="428"/>
                  </a:lnTo>
                  <a:lnTo>
                    <a:pt x="873" y="69"/>
                  </a:lnTo>
                  <a:lnTo>
                    <a:pt x="873" y="69"/>
                  </a:lnTo>
                  <a:lnTo>
                    <a:pt x="863" y="53"/>
                  </a:lnTo>
                  <a:lnTo>
                    <a:pt x="852" y="40"/>
                  </a:lnTo>
                  <a:lnTo>
                    <a:pt x="838" y="29"/>
                  </a:lnTo>
                  <a:lnTo>
                    <a:pt x="823" y="19"/>
                  </a:lnTo>
                  <a:lnTo>
                    <a:pt x="809" y="11"/>
                  </a:lnTo>
                  <a:lnTo>
                    <a:pt x="791" y="6"/>
                  </a:lnTo>
                  <a:lnTo>
                    <a:pt x="775" y="2"/>
                  </a:lnTo>
                  <a:lnTo>
                    <a:pt x="757" y="2"/>
                  </a:lnTo>
                  <a:lnTo>
                    <a:pt x="344" y="0"/>
                  </a:lnTo>
                  <a:lnTo>
                    <a:pt x="342" y="0"/>
                  </a:lnTo>
                  <a:lnTo>
                    <a:pt x="342" y="0"/>
                  </a:lnTo>
                  <a:close/>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3" name="Freeform 134">
              <a:extLst>
                <a:ext uri="{FF2B5EF4-FFF2-40B4-BE49-F238E27FC236}">
                  <a16:creationId xmlns:a16="http://schemas.microsoft.com/office/drawing/2014/main" id="{C35C3AC3-9CDF-4EAF-8B87-E5C201640CD5}"/>
                </a:ext>
              </a:extLst>
            </p:cNvPr>
            <p:cNvSpPr>
              <a:spLocks/>
            </p:cNvSpPr>
            <p:nvPr/>
          </p:nvSpPr>
          <p:spPr bwMode="auto">
            <a:xfrm>
              <a:off x="4842271" y="2800350"/>
              <a:ext cx="828675" cy="742950"/>
            </a:xfrm>
            <a:custGeom>
              <a:avLst/>
              <a:gdLst>
                <a:gd name="T0" fmla="*/ 732 w 1045"/>
                <a:gd name="T1" fmla="*/ 1 h 934"/>
                <a:gd name="T2" fmla="*/ 746 w 1045"/>
                <a:gd name="T3" fmla="*/ 1 h 934"/>
                <a:gd name="T4" fmla="*/ 774 w 1045"/>
                <a:gd name="T5" fmla="*/ 10 h 934"/>
                <a:gd name="T6" fmla="*/ 798 w 1045"/>
                <a:gd name="T7" fmla="*/ 24 h 934"/>
                <a:gd name="T8" fmla="*/ 818 w 1045"/>
                <a:gd name="T9" fmla="*/ 43 h 934"/>
                <a:gd name="T10" fmla="*/ 1031 w 1045"/>
                <a:gd name="T11" fmla="*/ 415 h 934"/>
                <a:gd name="T12" fmla="*/ 1037 w 1045"/>
                <a:gd name="T13" fmla="*/ 428 h 934"/>
                <a:gd name="T14" fmla="*/ 1045 w 1045"/>
                <a:gd name="T15" fmla="*/ 455 h 934"/>
                <a:gd name="T16" fmla="*/ 1045 w 1045"/>
                <a:gd name="T17" fmla="*/ 482 h 934"/>
                <a:gd name="T18" fmla="*/ 1037 w 1045"/>
                <a:gd name="T19" fmla="*/ 510 h 934"/>
                <a:gd name="T20" fmla="*/ 822 w 1045"/>
                <a:gd name="T21" fmla="*/ 881 h 934"/>
                <a:gd name="T22" fmla="*/ 814 w 1045"/>
                <a:gd name="T23" fmla="*/ 892 h 934"/>
                <a:gd name="T24" fmla="*/ 795 w 1045"/>
                <a:gd name="T25" fmla="*/ 912 h 934"/>
                <a:gd name="T26" fmla="*/ 771 w 1045"/>
                <a:gd name="T27" fmla="*/ 926 h 934"/>
                <a:gd name="T28" fmla="*/ 743 w 1045"/>
                <a:gd name="T29" fmla="*/ 934 h 934"/>
                <a:gd name="T30" fmla="*/ 729 w 1045"/>
                <a:gd name="T31" fmla="*/ 934 h 934"/>
                <a:gd name="T32" fmla="*/ 314 w 1045"/>
                <a:gd name="T33" fmla="*/ 933 h 934"/>
                <a:gd name="T34" fmla="*/ 299 w 1045"/>
                <a:gd name="T35" fmla="*/ 933 h 934"/>
                <a:gd name="T36" fmla="*/ 273 w 1045"/>
                <a:gd name="T37" fmla="*/ 925 h 934"/>
                <a:gd name="T38" fmla="*/ 248 w 1045"/>
                <a:gd name="T39" fmla="*/ 910 h 934"/>
                <a:gd name="T40" fmla="*/ 228 w 1045"/>
                <a:gd name="T41" fmla="*/ 891 h 934"/>
                <a:gd name="T42" fmla="*/ 15 w 1045"/>
                <a:gd name="T43" fmla="*/ 520 h 934"/>
                <a:gd name="T44" fmla="*/ 9 w 1045"/>
                <a:gd name="T45" fmla="*/ 507 h 934"/>
                <a:gd name="T46" fmla="*/ 0 w 1045"/>
                <a:gd name="T47" fmla="*/ 479 h 934"/>
                <a:gd name="T48" fmla="*/ 0 w 1045"/>
                <a:gd name="T49" fmla="*/ 452 h 934"/>
                <a:gd name="T50" fmla="*/ 9 w 1045"/>
                <a:gd name="T51" fmla="*/ 424 h 934"/>
                <a:gd name="T52" fmla="*/ 223 w 1045"/>
                <a:gd name="T53" fmla="*/ 53 h 934"/>
                <a:gd name="T54" fmla="*/ 231 w 1045"/>
                <a:gd name="T55" fmla="*/ 42 h 934"/>
                <a:gd name="T56" fmla="*/ 251 w 1045"/>
                <a:gd name="T57" fmla="*/ 21 h 934"/>
                <a:gd name="T58" fmla="*/ 275 w 1045"/>
                <a:gd name="T59" fmla="*/ 8 h 934"/>
                <a:gd name="T60" fmla="*/ 302 w 1045"/>
                <a:gd name="T61" fmla="*/ 0 h 934"/>
                <a:gd name="T62" fmla="*/ 317 w 1045"/>
                <a:gd name="T63" fmla="*/ 0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45" h="934">
                  <a:moveTo>
                    <a:pt x="317" y="0"/>
                  </a:moveTo>
                  <a:lnTo>
                    <a:pt x="732" y="1"/>
                  </a:lnTo>
                  <a:lnTo>
                    <a:pt x="732" y="1"/>
                  </a:lnTo>
                  <a:lnTo>
                    <a:pt x="746" y="1"/>
                  </a:lnTo>
                  <a:lnTo>
                    <a:pt x="759" y="5"/>
                  </a:lnTo>
                  <a:lnTo>
                    <a:pt x="774" y="10"/>
                  </a:lnTo>
                  <a:lnTo>
                    <a:pt x="785" y="16"/>
                  </a:lnTo>
                  <a:lnTo>
                    <a:pt x="798" y="24"/>
                  </a:lnTo>
                  <a:lnTo>
                    <a:pt x="808" y="32"/>
                  </a:lnTo>
                  <a:lnTo>
                    <a:pt x="818" y="43"/>
                  </a:lnTo>
                  <a:lnTo>
                    <a:pt x="826" y="56"/>
                  </a:lnTo>
                  <a:lnTo>
                    <a:pt x="1031" y="415"/>
                  </a:lnTo>
                  <a:lnTo>
                    <a:pt x="1031" y="415"/>
                  </a:lnTo>
                  <a:lnTo>
                    <a:pt x="1037" y="428"/>
                  </a:lnTo>
                  <a:lnTo>
                    <a:pt x="1042" y="440"/>
                  </a:lnTo>
                  <a:lnTo>
                    <a:pt x="1045" y="455"/>
                  </a:lnTo>
                  <a:lnTo>
                    <a:pt x="1045" y="470"/>
                  </a:lnTo>
                  <a:lnTo>
                    <a:pt x="1045" y="482"/>
                  </a:lnTo>
                  <a:lnTo>
                    <a:pt x="1042" y="497"/>
                  </a:lnTo>
                  <a:lnTo>
                    <a:pt x="1037" y="510"/>
                  </a:lnTo>
                  <a:lnTo>
                    <a:pt x="1031" y="523"/>
                  </a:lnTo>
                  <a:lnTo>
                    <a:pt x="822" y="881"/>
                  </a:lnTo>
                  <a:lnTo>
                    <a:pt x="822" y="881"/>
                  </a:lnTo>
                  <a:lnTo>
                    <a:pt x="814" y="892"/>
                  </a:lnTo>
                  <a:lnTo>
                    <a:pt x="805" y="904"/>
                  </a:lnTo>
                  <a:lnTo>
                    <a:pt x="795" y="912"/>
                  </a:lnTo>
                  <a:lnTo>
                    <a:pt x="784" y="920"/>
                  </a:lnTo>
                  <a:lnTo>
                    <a:pt x="771" y="926"/>
                  </a:lnTo>
                  <a:lnTo>
                    <a:pt x="756" y="931"/>
                  </a:lnTo>
                  <a:lnTo>
                    <a:pt x="743" y="934"/>
                  </a:lnTo>
                  <a:lnTo>
                    <a:pt x="729" y="934"/>
                  </a:lnTo>
                  <a:lnTo>
                    <a:pt x="729" y="934"/>
                  </a:lnTo>
                  <a:lnTo>
                    <a:pt x="729" y="934"/>
                  </a:lnTo>
                  <a:lnTo>
                    <a:pt x="314" y="933"/>
                  </a:lnTo>
                  <a:lnTo>
                    <a:pt x="314" y="933"/>
                  </a:lnTo>
                  <a:lnTo>
                    <a:pt x="299" y="933"/>
                  </a:lnTo>
                  <a:lnTo>
                    <a:pt x="286" y="930"/>
                  </a:lnTo>
                  <a:lnTo>
                    <a:pt x="273" y="925"/>
                  </a:lnTo>
                  <a:lnTo>
                    <a:pt x="260" y="918"/>
                  </a:lnTo>
                  <a:lnTo>
                    <a:pt x="248" y="910"/>
                  </a:lnTo>
                  <a:lnTo>
                    <a:pt x="238" y="902"/>
                  </a:lnTo>
                  <a:lnTo>
                    <a:pt x="228" y="891"/>
                  </a:lnTo>
                  <a:lnTo>
                    <a:pt x="220" y="878"/>
                  </a:lnTo>
                  <a:lnTo>
                    <a:pt x="15" y="520"/>
                  </a:lnTo>
                  <a:lnTo>
                    <a:pt x="15" y="520"/>
                  </a:lnTo>
                  <a:lnTo>
                    <a:pt x="9" y="507"/>
                  </a:lnTo>
                  <a:lnTo>
                    <a:pt x="4" y="494"/>
                  </a:lnTo>
                  <a:lnTo>
                    <a:pt x="0" y="479"/>
                  </a:lnTo>
                  <a:lnTo>
                    <a:pt x="0" y="465"/>
                  </a:lnTo>
                  <a:lnTo>
                    <a:pt x="0" y="452"/>
                  </a:lnTo>
                  <a:lnTo>
                    <a:pt x="4" y="437"/>
                  </a:lnTo>
                  <a:lnTo>
                    <a:pt x="9" y="424"/>
                  </a:lnTo>
                  <a:lnTo>
                    <a:pt x="15" y="411"/>
                  </a:lnTo>
                  <a:lnTo>
                    <a:pt x="223" y="53"/>
                  </a:lnTo>
                  <a:lnTo>
                    <a:pt x="223" y="53"/>
                  </a:lnTo>
                  <a:lnTo>
                    <a:pt x="231" y="42"/>
                  </a:lnTo>
                  <a:lnTo>
                    <a:pt x="241" y="30"/>
                  </a:lnTo>
                  <a:lnTo>
                    <a:pt x="251" y="21"/>
                  </a:lnTo>
                  <a:lnTo>
                    <a:pt x="264" y="14"/>
                  </a:lnTo>
                  <a:lnTo>
                    <a:pt x="275" y="8"/>
                  </a:lnTo>
                  <a:lnTo>
                    <a:pt x="289" y="3"/>
                  </a:lnTo>
                  <a:lnTo>
                    <a:pt x="302" y="0"/>
                  </a:lnTo>
                  <a:lnTo>
                    <a:pt x="317" y="0"/>
                  </a:lnTo>
                  <a:lnTo>
                    <a:pt x="317" y="0"/>
                  </a:lnTo>
                  <a:lnTo>
                    <a:pt x="317"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4" name="Freeform 135">
              <a:extLst>
                <a:ext uri="{FF2B5EF4-FFF2-40B4-BE49-F238E27FC236}">
                  <a16:creationId xmlns:a16="http://schemas.microsoft.com/office/drawing/2014/main" id="{5DDFCC9A-2F57-4265-8BB9-450B21A7CE75}"/>
                </a:ext>
              </a:extLst>
            </p:cNvPr>
            <p:cNvSpPr>
              <a:spLocks/>
            </p:cNvSpPr>
            <p:nvPr/>
          </p:nvSpPr>
          <p:spPr bwMode="auto">
            <a:xfrm>
              <a:off x="4821634" y="2779713"/>
              <a:ext cx="869950" cy="784225"/>
            </a:xfrm>
            <a:custGeom>
              <a:avLst/>
              <a:gdLst>
                <a:gd name="T0" fmla="*/ 342 w 1096"/>
                <a:gd name="T1" fmla="*/ 0 h 986"/>
                <a:gd name="T2" fmla="*/ 342 w 1096"/>
                <a:gd name="T3" fmla="*/ 0 h 986"/>
                <a:gd name="T4" fmla="*/ 308 w 1096"/>
                <a:gd name="T5" fmla="*/ 5 h 986"/>
                <a:gd name="T6" fmla="*/ 276 w 1096"/>
                <a:gd name="T7" fmla="*/ 18 h 986"/>
                <a:gd name="T8" fmla="*/ 247 w 1096"/>
                <a:gd name="T9" fmla="*/ 39 h 986"/>
                <a:gd name="T10" fmla="*/ 226 w 1096"/>
                <a:gd name="T11" fmla="*/ 66 h 986"/>
                <a:gd name="T12" fmla="*/ 17 w 1096"/>
                <a:gd name="T13" fmla="*/ 425 h 986"/>
                <a:gd name="T14" fmla="*/ 4 w 1096"/>
                <a:gd name="T15" fmla="*/ 457 h 986"/>
                <a:gd name="T16" fmla="*/ 0 w 1096"/>
                <a:gd name="T17" fmla="*/ 491 h 986"/>
                <a:gd name="T18" fmla="*/ 4 w 1096"/>
                <a:gd name="T19" fmla="*/ 526 h 986"/>
                <a:gd name="T20" fmla="*/ 17 w 1096"/>
                <a:gd name="T21" fmla="*/ 558 h 986"/>
                <a:gd name="T22" fmla="*/ 222 w 1096"/>
                <a:gd name="T23" fmla="*/ 917 h 986"/>
                <a:gd name="T24" fmla="*/ 245 w 1096"/>
                <a:gd name="T25" fmla="*/ 946 h 986"/>
                <a:gd name="T26" fmla="*/ 273 w 1096"/>
                <a:gd name="T27" fmla="*/ 967 h 986"/>
                <a:gd name="T28" fmla="*/ 305 w 1096"/>
                <a:gd name="T29" fmla="*/ 980 h 986"/>
                <a:gd name="T30" fmla="*/ 339 w 1096"/>
                <a:gd name="T31" fmla="*/ 985 h 986"/>
                <a:gd name="T32" fmla="*/ 754 w 1096"/>
                <a:gd name="T33" fmla="*/ 986 h 986"/>
                <a:gd name="T34" fmla="*/ 771 w 1096"/>
                <a:gd name="T35" fmla="*/ 986 h 986"/>
                <a:gd name="T36" fmla="*/ 805 w 1096"/>
                <a:gd name="T37" fmla="*/ 977 h 986"/>
                <a:gd name="T38" fmla="*/ 834 w 1096"/>
                <a:gd name="T39" fmla="*/ 959 h 986"/>
                <a:gd name="T40" fmla="*/ 860 w 1096"/>
                <a:gd name="T41" fmla="*/ 935 h 986"/>
                <a:gd name="T42" fmla="*/ 1078 w 1096"/>
                <a:gd name="T43" fmla="*/ 562 h 986"/>
                <a:gd name="T44" fmla="*/ 1086 w 1096"/>
                <a:gd name="T45" fmla="*/ 546 h 986"/>
                <a:gd name="T46" fmla="*/ 1094 w 1096"/>
                <a:gd name="T47" fmla="*/ 512 h 986"/>
                <a:gd name="T48" fmla="*/ 1096 w 1096"/>
                <a:gd name="T49" fmla="*/ 478 h 986"/>
                <a:gd name="T50" fmla="*/ 1086 w 1096"/>
                <a:gd name="T51" fmla="*/ 444 h 986"/>
                <a:gd name="T52" fmla="*/ 873 w 1096"/>
                <a:gd name="T53" fmla="*/ 69 h 986"/>
                <a:gd name="T54" fmla="*/ 863 w 1096"/>
                <a:gd name="T55" fmla="*/ 53 h 986"/>
                <a:gd name="T56" fmla="*/ 838 w 1096"/>
                <a:gd name="T57" fmla="*/ 29 h 986"/>
                <a:gd name="T58" fmla="*/ 809 w 1096"/>
                <a:gd name="T59" fmla="*/ 11 h 986"/>
                <a:gd name="T60" fmla="*/ 775 w 1096"/>
                <a:gd name="T61" fmla="*/ 2 h 986"/>
                <a:gd name="T62" fmla="*/ 344 w 1096"/>
                <a:gd name="T63" fmla="*/ 0 h 986"/>
                <a:gd name="T64" fmla="*/ 342 w 1096"/>
                <a:gd name="T65"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6" h="986">
                  <a:moveTo>
                    <a:pt x="342" y="0"/>
                  </a:moveTo>
                  <a:lnTo>
                    <a:pt x="342" y="0"/>
                  </a:lnTo>
                  <a:lnTo>
                    <a:pt x="342" y="0"/>
                  </a:lnTo>
                  <a:lnTo>
                    <a:pt x="342" y="0"/>
                  </a:lnTo>
                  <a:lnTo>
                    <a:pt x="324" y="0"/>
                  </a:lnTo>
                  <a:lnTo>
                    <a:pt x="308" y="5"/>
                  </a:lnTo>
                  <a:lnTo>
                    <a:pt x="290" y="10"/>
                  </a:lnTo>
                  <a:lnTo>
                    <a:pt x="276" y="18"/>
                  </a:lnTo>
                  <a:lnTo>
                    <a:pt x="261" y="27"/>
                  </a:lnTo>
                  <a:lnTo>
                    <a:pt x="247" y="39"/>
                  </a:lnTo>
                  <a:lnTo>
                    <a:pt x="235" y="52"/>
                  </a:lnTo>
                  <a:lnTo>
                    <a:pt x="226" y="66"/>
                  </a:lnTo>
                  <a:lnTo>
                    <a:pt x="17" y="425"/>
                  </a:lnTo>
                  <a:lnTo>
                    <a:pt x="17" y="425"/>
                  </a:lnTo>
                  <a:lnTo>
                    <a:pt x="9" y="441"/>
                  </a:lnTo>
                  <a:lnTo>
                    <a:pt x="4" y="457"/>
                  </a:lnTo>
                  <a:lnTo>
                    <a:pt x="1" y="475"/>
                  </a:lnTo>
                  <a:lnTo>
                    <a:pt x="0" y="491"/>
                  </a:lnTo>
                  <a:lnTo>
                    <a:pt x="1" y="508"/>
                  </a:lnTo>
                  <a:lnTo>
                    <a:pt x="4" y="526"/>
                  </a:lnTo>
                  <a:lnTo>
                    <a:pt x="9" y="542"/>
                  </a:lnTo>
                  <a:lnTo>
                    <a:pt x="17" y="558"/>
                  </a:lnTo>
                  <a:lnTo>
                    <a:pt x="222" y="917"/>
                  </a:lnTo>
                  <a:lnTo>
                    <a:pt x="222" y="917"/>
                  </a:lnTo>
                  <a:lnTo>
                    <a:pt x="232" y="933"/>
                  </a:lnTo>
                  <a:lnTo>
                    <a:pt x="245" y="946"/>
                  </a:lnTo>
                  <a:lnTo>
                    <a:pt x="258" y="957"/>
                  </a:lnTo>
                  <a:lnTo>
                    <a:pt x="273" y="967"/>
                  </a:lnTo>
                  <a:lnTo>
                    <a:pt x="287" y="975"/>
                  </a:lnTo>
                  <a:lnTo>
                    <a:pt x="305" y="980"/>
                  </a:lnTo>
                  <a:lnTo>
                    <a:pt x="321" y="985"/>
                  </a:lnTo>
                  <a:lnTo>
                    <a:pt x="339" y="985"/>
                  </a:lnTo>
                  <a:lnTo>
                    <a:pt x="754" y="986"/>
                  </a:lnTo>
                  <a:lnTo>
                    <a:pt x="754" y="986"/>
                  </a:lnTo>
                  <a:lnTo>
                    <a:pt x="754" y="986"/>
                  </a:lnTo>
                  <a:lnTo>
                    <a:pt x="771" y="986"/>
                  </a:lnTo>
                  <a:lnTo>
                    <a:pt x="789" y="981"/>
                  </a:lnTo>
                  <a:lnTo>
                    <a:pt x="805" y="977"/>
                  </a:lnTo>
                  <a:lnTo>
                    <a:pt x="820" y="968"/>
                  </a:lnTo>
                  <a:lnTo>
                    <a:pt x="834" y="959"/>
                  </a:lnTo>
                  <a:lnTo>
                    <a:pt x="849" y="948"/>
                  </a:lnTo>
                  <a:lnTo>
                    <a:pt x="860" y="935"/>
                  </a:lnTo>
                  <a:lnTo>
                    <a:pt x="870" y="920"/>
                  </a:lnTo>
                  <a:lnTo>
                    <a:pt x="1078" y="562"/>
                  </a:lnTo>
                  <a:lnTo>
                    <a:pt x="1078" y="562"/>
                  </a:lnTo>
                  <a:lnTo>
                    <a:pt x="1086" y="546"/>
                  </a:lnTo>
                  <a:lnTo>
                    <a:pt x="1091" y="529"/>
                  </a:lnTo>
                  <a:lnTo>
                    <a:pt x="1094" y="512"/>
                  </a:lnTo>
                  <a:lnTo>
                    <a:pt x="1096" y="496"/>
                  </a:lnTo>
                  <a:lnTo>
                    <a:pt x="1096" y="478"/>
                  </a:lnTo>
                  <a:lnTo>
                    <a:pt x="1091" y="460"/>
                  </a:lnTo>
                  <a:lnTo>
                    <a:pt x="1086" y="444"/>
                  </a:lnTo>
                  <a:lnTo>
                    <a:pt x="1078" y="428"/>
                  </a:lnTo>
                  <a:lnTo>
                    <a:pt x="873" y="69"/>
                  </a:lnTo>
                  <a:lnTo>
                    <a:pt x="873" y="69"/>
                  </a:lnTo>
                  <a:lnTo>
                    <a:pt x="863" y="53"/>
                  </a:lnTo>
                  <a:lnTo>
                    <a:pt x="852" y="40"/>
                  </a:lnTo>
                  <a:lnTo>
                    <a:pt x="838" y="29"/>
                  </a:lnTo>
                  <a:lnTo>
                    <a:pt x="823" y="19"/>
                  </a:lnTo>
                  <a:lnTo>
                    <a:pt x="809" y="11"/>
                  </a:lnTo>
                  <a:lnTo>
                    <a:pt x="791" y="6"/>
                  </a:lnTo>
                  <a:lnTo>
                    <a:pt x="775" y="2"/>
                  </a:lnTo>
                  <a:lnTo>
                    <a:pt x="757" y="2"/>
                  </a:lnTo>
                  <a:lnTo>
                    <a:pt x="344" y="0"/>
                  </a:lnTo>
                  <a:lnTo>
                    <a:pt x="342" y="0"/>
                  </a:lnTo>
                  <a:lnTo>
                    <a:pt x="342"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295" name="Freeform 136">
              <a:extLst>
                <a:ext uri="{FF2B5EF4-FFF2-40B4-BE49-F238E27FC236}">
                  <a16:creationId xmlns:a16="http://schemas.microsoft.com/office/drawing/2014/main" id="{88A5E2DE-CE44-49DB-AAC0-4633C4C09309}"/>
                </a:ext>
              </a:extLst>
            </p:cNvPr>
            <p:cNvSpPr>
              <a:spLocks/>
            </p:cNvSpPr>
            <p:nvPr/>
          </p:nvSpPr>
          <p:spPr bwMode="auto">
            <a:xfrm>
              <a:off x="6532959" y="3779838"/>
              <a:ext cx="849313" cy="763588"/>
            </a:xfrm>
            <a:custGeom>
              <a:avLst/>
              <a:gdLst>
                <a:gd name="T0" fmla="*/ 328 w 1071"/>
                <a:gd name="T1" fmla="*/ 960 h 962"/>
                <a:gd name="T2" fmla="*/ 328 w 1071"/>
                <a:gd name="T3" fmla="*/ 960 h 962"/>
                <a:gd name="T4" fmla="*/ 312 w 1071"/>
                <a:gd name="T5" fmla="*/ 959 h 962"/>
                <a:gd name="T6" fmla="*/ 296 w 1071"/>
                <a:gd name="T7" fmla="*/ 956 h 962"/>
                <a:gd name="T8" fmla="*/ 281 w 1071"/>
                <a:gd name="T9" fmla="*/ 951 h 962"/>
                <a:gd name="T10" fmla="*/ 267 w 1071"/>
                <a:gd name="T11" fmla="*/ 944 h 962"/>
                <a:gd name="T12" fmla="*/ 254 w 1071"/>
                <a:gd name="T13" fmla="*/ 935 h 962"/>
                <a:gd name="T14" fmla="*/ 241 w 1071"/>
                <a:gd name="T15" fmla="*/ 925 h 962"/>
                <a:gd name="T16" fmla="*/ 231 w 1071"/>
                <a:gd name="T17" fmla="*/ 912 h 962"/>
                <a:gd name="T18" fmla="*/ 222 w 1071"/>
                <a:gd name="T19" fmla="*/ 899 h 962"/>
                <a:gd name="T20" fmla="*/ 16 w 1071"/>
                <a:gd name="T21" fmla="*/ 541 h 962"/>
                <a:gd name="T22" fmla="*/ 16 w 1071"/>
                <a:gd name="T23" fmla="*/ 541 h 962"/>
                <a:gd name="T24" fmla="*/ 10 w 1071"/>
                <a:gd name="T25" fmla="*/ 526 h 962"/>
                <a:gd name="T26" fmla="*/ 4 w 1071"/>
                <a:gd name="T27" fmla="*/ 510 h 962"/>
                <a:gd name="T28" fmla="*/ 2 w 1071"/>
                <a:gd name="T29" fmla="*/ 496 h 962"/>
                <a:gd name="T30" fmla="*/ 0 w 1071"/>
                <a:gd name="T31" fmla="*/ 479 h 962"/>
                <a:gd name="T32" fmla="*/ 2 w 1071"/>
                <a:gd name="T33" fmla="*/ 463 h 962"/>
                <a:gd name="T34" fmla="*/ 5 w 1071"/>
                <a:gd name="T35" fmla="*/ 447 h 962"/>
                <a:gd name="T36" fmla="*/ 10 w 1071"/>
                <a:gd name="T37" fmla="*/ 433 h 962"/>
                <a:gd name="T38" fmla="*/ 16 w 1071"/>
                <a:gd name="T39" fmla="*/ 418 h 962"/>
                <a:gd name="T40" fmla="*/ 225 w 1071"/>
                <a:gd name="T41" fmla="*/ 61 h 962"/>
                <a:gd name="T42" fmla="*/ 225 w 1071"/>
                <a:gd name="T43" fmla="*/ 61 h 962"/>
                <a:gd name="T44" fmla="*/ 234 w 1071"/>
                <a:gd name="T45" fmla="*/ 47 h 962"/>
                <a:gd name="T46" fmla="*/ 244 w 1071"/>
                <a:gd name="T47" fmla="*/ 36 h 962"/>
                <a:gd name="T48" fmla="*/ 257 w 1071"/>
                <a:gd name="T49" fmla="*/ 26 h 962"/>
                <a:gd name="T50" fmla="*/ 270 w 1071"/>
                <a:gd name="T51" fmla="*/ 16 h 962"/>
                <a:gd name="T52" fmla="*/ 283 w 1071"/>
                <a:gd name="T53" fmla="*/ 10 h 962"/>
                <a:gd name="T54" fmla="*/ 299 w 1071"/>
                <a:gd name="T55" fmla="*/ 5 h 962"/>
                <a:gd name="T56" fmla="*/ 314 w 1071"/>
                <a:gd name="T57" fmla="*/ 2 h 962"/>
                <a:gd name="T58" fmla="*/ 330 w 1071"/>
                <a:gd name="T59" fmla="*/ 0 h 962"/>
                <a:gd name="T60" fmla="*/ 745 w 1071"/>
                <a:gd name="T61" fmla="*/ 2 h 962"/>
                <a:gd name="T62" fmla="*/ 745 w 1071"/>
                <a:gd name="T63" fmla="*/ 2 h 962"/>
                <a:gd name="T64" fmla="*/ 761 w 1071"/>
                <a:gd name="T65" fmla="*/ 3 h 962"/>
                <a:gd name="T66" fmla="*/ 775 w 1071"/>
                <a:gd name="T67" fmla="*/ 7 h 962"/>
                <a:gd name="T68" fmla="*/ 792 w 1071"/>
                <a:gd name="T69" fmla="*/ 11 h 962"/>
                <a:gd name="T70" fmla="*/ 804 w 1071"/>
                <a:gd name="T71" fmla="*/ 18 h 962"/>
                <a:gd name="T72" fmla="*/ 819 w 1071"/>
                <a:gd name="T73" fmla="*/ 27 h 962"/>
                <a:gd name="T74" fmla="*/ 830 w 1071"/>
                <a:gd name="T75" fmla="*/ 37 h 962"/>
                <a:gd name="T76" fmla="*/ 840 w 1071"/>
                <a:gd name="T77" fmla="*/ 50 h 962"/>
                <a:gd name="T78" fmla="*/ 850 w 1071"/>
                <a:gd name="T79" fmla="*/ 63 h 962"/>
                <a:gd name="T80" fmla="*/ 1055 w 1071"/>
                <a:gd name="T81" fmla="*/ 421 h 962"/>
                <a:gd name="T82" fmla="*/ 1055 w 1071"/>
                <a:gd name="T83" fmla="*/ 421 h 962"/>
                <a:gd name="T84" fmla="*/ 1063 w 1071"/>
                <a:gd name="T85" fmla="*/ 436 h 962"/>
                <a:gd name="T86" fmla="*/ 1068 w 1071"/>
                <a:gd name="T87" fmla="*/ 452 h 962"/>
                <a:gd name="T88" fmla="*/ 1071 w 1071"/>
                <a:gd name="T89" fmla="*/ 467 h 962"/>
                <a:gd name="T90" fmla="*/ 1071 w 1071"/>
                <a:gd name="T91" fmla="*/ 483 h 962"/>
                <a:gd name="T92" fmla="*/ 1071 w 1071"/>
                <a:gd name="T93" fmla="*/ 499 h 962"/>
                <a:gd name="T94" fmla="*/ 1068 w 1071"/>
                <a:gd name="T95" fmla="*/ 513 h 962"/>
                <a:gd name="T96" fmla="*/ 1063 w 1071"/>
                <a:gd name="T97" fmla="*/ 529 h 962"/>
                <a:gd name="T98" fmla="*/ 1055 w 1071"/>
                <a:gd name="T99" fmla="*/ 544 h 962"/>
                <a:gd name="T100" fmla="*/ 846 w 1071"/>
                <a:gd name="T101" fmla="*/ 901 h 962"/>
                <a:gd name="T102" fmla="*/ 846 w 1071"/>
                <a:gd name="T103" fmla="*/ 901 h 962"/>
                <a:gd name="T104" fmla="*/ 838 w 1071"/>
                <a:gd name="T105" fmla="*/ 914 h 962"/>
                <a:gd name="T106" fmla="*/ 827 w 1071"/>
                <a:gd name="T107" fmla="*/ 927 h 962"/>
                <a:gd name="T108" fmla="*/ 816 w 1071"/>
                <a:gd name="T109" fmla="*/ 936 h 962"/>
                <a:gd name="T110" fmla="*/ 803 w 1071"/>
                <a:gd name="T111" fmla="*/ 946 h 962"/>
                <a:gd name="T112" fmla="*/ 788 w 1071"/>
                <a:gd name="T113" fmla="*/ 952 h 962"/>
                <a:gd name="T114" fmla="*/ 774 w 1071"/>
                <a:gd name="T115" fmla="*/ 957 h 962"/>
                <a:gd name="T116" fmla="*/ 758 w 1071"/>
                <a:gd name="T117" fmla="*/ 960 h 962"/>
                <a:gd name="T118" fmla="*/ 741 w 1071"/>
                <a:gd name="T119" fmla="*/ 962 h 962"/>
                <a:gd name="T120" fmla="*/ 328 w 1071"/>
                <a:gd name="T121" fmla="*/ 960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1" h="962">
                  <a:moveTo>
                    <a:pt x="328" y="960"/>
                  </a:moveTo>
                  <a:lnTo>
                    <a:pt x="328" y="960"/>
                  </a:lnTo>
                  <a:lnTo>
                    <a:pt x="312" y="959"/>
                  </a:lnTo>
                  <a:lnTo>
                    <a:pt x="296" y="956"/>
                  </a:lnTo>
                  <a:lnTo>
                    <a:pt x="281" y="951"/>
                  </a:lnTo>
                  <a:lnTo>
                    <a:pt x="267" y="944"/>
                  </a:lnTo>
                  <a:lnTo>
                    <a:pt x="254" y="935"/>
                  </a:lnTo>
                  <a:lnTo>
                    <a:pt x="241" y="925"/>
                  </a:lnTo>
                  <a:lnTo>
                    <a:pt x="231" y="912"/>
                  </a:lnTo>
                  <a:lnTo>
                    <a:pt x="222" y="899"/>
                  </a:lnTo>
                  <a:lnTo>
                    <a:pt x="16" y="541"/>
                  </a:lnTo>
                  <a:lnTo>
                    <a:pt x="16" y="541"/>
                  </a:lnTo>
                  <a:lnTo>
                    <a:pt x="10" y="526"/>
                  </a:lnTo>
                  <a:lnTo>
                    <a:pt x="4" y="510"/>
                  </a:lnTo>
                  <a:lnTo>
                    <a:pt x="2" y="496"/>
                  </a:lnTo>
                  <a:lnTo>
                    <a:pt x="0" y="479"/>
                  </a:lnTo>
                  <a:lnTo>
                    <a:pt x="2" y="463"/>
                  </a:lnTo>
                  <a:lnTo>
                    <a:pt x="5" y="447"/>
                  </a:lnTo>
                  <a:lnTo>
                    <a:pt x="10" y="433"/>
                  </a:lnTo>
                  <a:lnTo>
                    <a:pt x="16" y="418"/>
                  </a:lnTo>
                  <a:lnTo>
                    <a:pt x="225" y="61"/>
                  </a:lnTo>
                  <a:lnTo>
                    <a:pt x="225" y="61"/>
                  </a:lnTo>
                  <a:lnTo>
                    <a:pt x="234" y="47"/>
                  </a:lnTo>
                  <a:lnTo>
                    <a:pt x="244" y="36"/>
                  </a:lnTo>
                  <a:lnTo>
                    <a:pt x="257" y="26"/>
                  </a:lnTo>
                  <a:lnTo>
                    <a:pt x="270" y="16"/>
                  </a:lnTo>
                  <a:lnTo>
                    <a:pt x="283" y="10"/>
                  </a:lnTo>
                  <a:lnTo>
                    <a:pt x="299" y="5"/>
                  </a:lnTo>
                  <a:lnTo>
                    <a:pt x="314" y="2"/>
                  </a:lnTo>
                  <a:lnTo>
                    <a:pt x="330" y="0"/>
                  </a:lnTo>
                  <a:lnTo>
                    <a:pt x="745" y="2"/>
                  </a:lnTo>
                  <a:lnTo>
                    <a:pt x="745" y="2"/>
                  </a:lnTo>
                  <a:lnTo>
                    <a:pt x="761" y="3"/>
                  </a:lnTo>
                  <a:lnTo>
                    <a:pt x="775" y="7"/>
                  </a:lnTo>
                  <a:lnTo>
                    <a:pt x="792" y="11"/>
                  </a:lnTo>
                  <a:lnTo>
                    <a:pt x="804" y="18"/>
                  </a:lnTo>
                  <a:lnTo>
                    <a:pt x="819" y="27"/>
                  </a:lnTo>
                  <a:lnTo>
                    <a:pt x="830" y="37"/>
                  </a:lnTo>
                  <a:lnTo>
                    <a:pt x="840" y="50"/>
                  </a:lnTo>
                  <a:lnTo>
                    <a:pt x="850" y="63"/>
                  </a:lnTo>
                  <a:lnTo>
                    <a:pt x="1055" y="421"/>
                  </a:lnTo>
                  <a:lnTo>
                    <a:pt x="1055" y="421"/>
                  </a:lnTo>
                  <a:lnTo>
                    <a:pt x="1063" y="436"/>
                  </a:lnTo>
                  <a:lnTo>
                    <a:pt x="1068" y="452"/>
                  </a:lnTo>
                  <a:lnTo>
                    <a:pt x="1071" y="467"/>
                  </a:lnTo>
                  <a:lnTo>
                    <a:pt x="1071" y="483"/>
                  </a:lnTo>
                  <a:lnTo>
                    <a:pt x="1071" y="499"/>
                  </a:lnTo>
                  <a:lnTo>
                    <a:pt x="1068" y="513"/>
                  </a:lnTo>
                  <a:lnTo>
                    <a:pt x="1063" y="529"/>
                  </a:lnTo>
                  <a:lnTo>
                    <a:pt x="1055" y="544"/>
                  </a:lnTo>
                  <a:lnTo>
                    <a:pt x="846" y="901"/>
                  </a:lnTo>
                  <a:lnTo>
                    <a:pt x="846" y="901"/>
                  </a:lnTo>
                  <a:lnTo>
                    <a:pt x="838" y="914"/>
                  </a:lnTo>
                  <a:lnTo>
                    <a:pt x="827" y="927"/>
                  </a:lnTo>
                  <a:lnTo>
                    <a:pt x="816" y="936"/>
                  </a:lnTo>
                  <a:lnTo>
                    <a:pt x="803" y="946"/>
                  </a:lnTo>
                  <a:lnTo>
                    <a:pt x="788" y="952"/>
                  </a:lnTo>
                  <a:lnTo>
                    <a:pt x="774" y="957"/>
                  </a:lnTo>
                  <a:lnTo>
                    <a:pt x="758" y="960"/>
                  </a:lnTo>
                  <a:lnTo>
                    <a:pt x="741" y="962"/>
                  </a:lnTo>
                  <a:lnTo>
                    <a:pt x="328" y="960"/>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6" name="Freeform 137">
              <a:extLst>
                <a:ext uri="{FF2B5EF4-FFF2-40B4-BE49-F238E27FC236}">
                  <a16:creationId xmlns:a16="http://schemas.microsoft.com/office/drawing/2014/main" id="{D83BAD18-E8CD-4AB0-B8AC-4CFDF4558BE3}"/>
                </a:ext>
              </a:extLst>
            </p:cNvPr>
            <p:cNvSpPr>
              <a:spLocks noEditPoints="1"/>
            </p:cNvSpPr>
            <p:nvPr/>
          </p:nvSpPr>
          <p:spPr bwMode="auto">
            <a:xfrm>
              <a:off x="6521846" y="3770313"/>
              <a:ext cx="869950" cy="784225"/>
            </a:xfrm>
            <a:custGeom>
              <a:avLst/>
              <a:gdLst>
                <a:gd name="T0" fmla="*/ 758 w 1097"/>
                <a:gd name="T1" fmla="*/ 28 h 988"/>
                <a:gd name="T2" fmla="*/ 800 w 1097"/>
                <a:gd name="T3" fmla="*/ 36 h 988"/>
                <a:gd name="T4" fmla="*/ 834 w 1097"/>
                <a:gd name="T5" fmla="*/ 60 h 988"/>
                <a:gd name="T6" fmla="*/ 1056 w 1097"/>
                <a:gd name="T7" fmla="*/ 441 h 988"/>
                <a:gd name="T8" fmla="*/ 1068 w 1097"/>
                <a:gd name="T9" fmla="*/ 468 h 988"/>
                <a:gd name="T10" fmla="*/ 1071 w 1097"/>
                <a:gd name="T11" fmla="*/ 510 h 988"/>
                <a:gd name="T12" fmla="*/ 1056 w 1097"/>
                <a:gd name="T13" fmla="*/ 551 h 988"/>
                <a:gd name="T14" fmla="*/ 840 w 1097"/>
                <a:gd name="T15" fmla="*/ 920 h 988"/>
                <a:gd name="T16" fmla="*/ 809 w 1097"/>
                <a:gd name="T17" fmla="*/ 948 h 988"/>
                <a:gd name="T18" fmla="*/ 769 w 1097"/>
                <a:gd name="T19" fmla="*/ 961 h 988"/>
                <a:gd name="T20" fmla="*/ 754 w 1097"/>
                <a:gd name="T21" fmla="*/ 962 h 988"/>
                <a:gd name="T22" fmla="*/ 327 w 1097"/>
                <a:gd name="T23" fmla="*/ 959 h 988"/>
                <a:gd name="T24" fmla="*/ 286 w 1097"/>
                <a:gd name="T25" fmla="*/ 946 h 988"/>
                <a:gd name="T26" fmla="*/ 254 w 1097"/>
                <a:gd name="T27" fmla="*/ 917 h 988"/>
                <a:gd name="T28" fmla="*/ 41 w 1097"/>
                <a:gd name="T29" fmla="*/ 547 h 988"/>
                <a:gd name="T30" fmla="*/ 28 w 1097"/>
                <a:gd name="T31" fmla="*/ 505 h 988"/>
                <a:gd name="T32" fmla="*/ 29 w 1097"/>
                <a:gd name="T33" fmla="*/ 463 h 988"/>
                <a:gd name="T34" fmla="*/ 249 w 1097"/>
                <a:gd name="T35" fmla="*/ 81 h 988"/>
                <a:gd name="T36" fmla="*/ 267 w 1097"/>
                <a:gd name="T37" fmla="*/ 58 h 988"/>
                <a:gd name="T38" fmla="*/ 302 w 1097"/>
                <a:gd name="T39" fmla="*/ 34 h 988"/>
                <a:gd name="T40" fmla="*/ 343 w 1097"/>
                <a:gd name="T41" fmla="*/ 26 h 988"/>
                <a:gd name="T42" fmla="*/ 344 w 1097"/>
                <a:gd name="T43" fmla="*/ 0 h 988"/>
                <a:gd name="T44" fmla="*/ 343 w 1097"/>
                <a:gd name="T45" fmla="*/ 0 h 988"/>
                <a:gd name="T46" fmla="*/ 291 w 1097"/>
                <a:gd name="T47" fmla="*/ 10 h 988"/>
                <a:gd name="T48" fmla="*/ 249 w 1097"/>
                <a:gd name="T49" fmla="*/ 39 h 988"/>
                <a:gd name="T50" fmla="*/ 18 w 1097"/>
                <a:gd name="T51" fmla="*/ 425 h 988"/>
                <a:gd name="T52" fmla="*/ 5 w 1097"/>
                <a:gd name="T53" fmla="*/ 457 h 988"/>
                <a:gd name="T54" fmla="*/ 2 w 1097"/>
                <a:gd name="T55" fmla="*/ 510 h 988"/>
                <a:gd name="T56" fmla="*/ 18 w 1097"/>
                <a:gd name="T57" fmla="*/ 559 h 988"/>
                <a:gd name="T58" fmla="*/ 233 w 1097"/>
                <a:gd name="T59" fmla="*/ 933 h 988"/>
                <a:gd name="T60" fmla="*/ 273 w 1097"/>
                <a:gd name="T61" fmla="*/ 967 h 988"/>
                <a:gd name="T62" fmla="*/ 322 w 1097"/>
                <a:gd name="T63" fmla="*/ 985 h 988"/>
                <a:gd name="T64" fmla="*/ 754 w 1097"/>
                <a:gd name="T65" fmla="*/ 988 h 988"/>
                <a:gd name="T66" fmla="*/ 790 w 1097"/>
                <a:gd name="T67" fmla="*/ 983 h 988"/>
                <a:gd name="T68" fmla="*/ 837 w 1097"/>
                <a:gd name="T69" fmla="*/ 961 h 988"/>
                <a:gd name="T70" fmla="*/ 871 w 1097"/>
                <a:gd name="T71" fmla="*/ 920 h 988"/>
                <a:gd name="T72" fmla="*/ 1087 w 1097"/>
                <a:gd name="T73" fmla="*/ 547 h 988"/>
                <a:gd name="T74" fmla="*/ 1097 w 1097"/>
                <a:gd name="T75" fmla="*/ 496 h 988"/>
                <a:gd name="T76" fmla="*/ 1087 w 1097"/>
                <a:gd name="T77" fmla="*/ 444 h 988"/>
                <a:gd name="T78" fmla="*/ 874 w 1097"/>
                <a:gd name="T79" fmla="*/ 70 h 988"/>
                <a:gd name="T80" fmla="*/ 838 w 1097"/>
                <a:gd name="T81" fmla="*/ 29 h 988"/>
                <a:gd name="T82" fmla="*/ 793 w 1097"/>
                <a:gd name="T83" fmla="*/ 7 h 988"/>
                <a:gd name="T84" fmla="*/ 344 w 1097"/>
                <a:gd name="T85" fmla="*/ 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97" h="988">
                  <a:moveTo>
                    <a:pt x="344" y="26"/>
                  </a:moveTo>
                  <a:lnTo>
                    <a:pt x="758" y="28"/>
                  </a:lnTo>
                  <a:lnTo>
                    <a:pt x="758" y="28"/>
                  </a:lnTo>
                  <a:lnTo>
                    <a:pt x="772" y="29"/>
                  </a:lnTo>
                  <a:lnTo>
                    <a:pt x="785" y="31"/>
                  </a:lnTo>
                  <a:lnTo>
                    <a:pt x="800" y="36"/>
                  </a:lnTo>
                  <a:lnTo>
                    <a:pt x="811" y="42"/>
                  </a:lnTo>
                  <a:lnTo>
                    <a:pt x="824" y="50"/>
                  </a:lnTo>
                  <a:lnTo>
                    <a:pt x="834" y="60"/>
                  </a:lnTo>
                  <a:lnTo>
                    <a:pt x="843" y="70"/>
                  </a:lnTo>
                  <a:lnTo>
                    <a:pt x="851" y="82"/>
                  </a:lnTo>
                  <a:lnTo>
                    <a:pt x="1056" y="441"/>
                  </a:lnTo>
                  <a:lnTo>
                    <a:pt x="1056" y="441"/>
                  </a:lnTo>
                  <a:lnTo>
                    <a:pt x="1063" y="454"/>
                  </a:lnTo>
                  <a:lnTo>
                    <a:pt x="1068" y="468"/>
                  </a:lnTo>
                  <a:lnTo>
                    <a:pt x="1071" y="481"/>
                  </a:lnTo>
                  <a:lnTo>
                    <a:pt x="1071" y="496"/>
                  </a:lnTo>
                  <a:lnTo>
                    <a:pt x="1071" y="510"/>
                  </a:lnTo>
                  <a:lnTo>
                    <a:pt x="1068" y="523"/>
                  </a:lnTo>
                  <a:lnTo>
                    <a:pt x="1063" y="538"/>
                  </a:lnTo>
                  <a:lnTo>
                    <a:pt x="1056" y="551"/>
                  </a:lnTo>
                  <a:lnTo>
                    <a:pt x="848" y="907"/>
                  </a:lnTo>
                  <a:lnTo>
                    <a:pt x="848" y="907"/>
                  </a:lnTo>
                  <a:lnTo>
                    <a:pt x="840" y="920"/>
                  </a:lnTo>
                  <a:lnTo>
                    <a:pt x="830" y="930"/>
                  </a:lnTo>
                  <a:lnTo>
                    <a:pt x="821" y="940"/>
                  </a:lnTo>
                  <a:lnTo>
                    <a:pt x="809" y="948"/>
                  </a:lnTo>
                  <a:lnTo>
                    <a:pt x="796" y="954"/>
                  </a:lnTo>
                  <a:lnTo>
                    <a:pt x="784" y="957"/>
                  </a:lnTo>
                  <a:lnTo>
                    <a:pt x="769" y="961"/>
                  </a:lnTo>
                  <a:lnTo>
                    <a:pt x="754" y="962"/>
                  </a:lnTo>
                  <a:lnTo>
                    <a:pt x="754" y="962"/>
                  </a:lnTo>
                  <a:lnTo>
                    <a:pt x="754" y="962"/>
                  </a:lnTo>
                  <a:lnTo>
                    <a:pt x="341" y="961"/>
                  </a:lnTo>
                  <a:lnTo>
                    <a:pt x="341" y="961"/>
                  </a:lnTo>
                  <a:lnTo>
                    <a:pt x="327" y="959"/>
                  </a:lnTo>
                  <a:lnTo>
                    <a:pt x="312" y="956"/>
                  </a:lnTo>
                  <a:lnTo>
                    <a:pt x="299" y="952"/>
                  </a:lnTo>
                  <a:lnTo>
                    <a:pt x="286" y="946"/>
                  </a:lnTo>
                  <a:lnTo>
                    <a:pt x="275" y="938"/>
                  </a:lnTo>
                  <a:lnTo>
                    <a:pt x="264" y="928"/>
                  </a:lnTo>
                  <a:lnTo>
                    <a:pt x="254" y="917"/>
                  </a:lnTo>
                  <a:lnTo>
                    <a:pt x="246" y="906"/>
                  </a:lnTo>
                  <a:lnTo>
                    <a:pt x="41" y="547"/>
                  </a:lnTo>
                  <a:lnTo>
                    <a:pt x="41" y="547"/>
                  </a:lnTo>
                  <a:lnTo>
                    <a:pt x="34" y="533"/>
                  </a:lnTo>
                  <a:lnTo>
                    <a:pt x="29" y="520"/>
                  </a:lnTo>
                  <a:lnTo>
                    <a:pt x="28" y="505"/>
                  </a:lnTo>
                  <a:lnTo>
                    <a:pt x="26" y="492"/>
                  </a:lnTo>
                  <a:lnTo>
                    <a:pt x="28" y="478"/>
                  </a:lnTo>
                  <a:lnTo>
                    <a:pt x="29" y="463"/>
                  </a:lnTo>
                  <a:lnTo>
                    <a:pt x="34" y="450"/>
                  </a:lnTo>
                  <a:lnTo>
                    <a:pt x="41" y="438"/>
                  </a:lnTo>
                  <a:lnTo>
                    <a:pt x="249" y="81"/>
                  </a:lnTo>
                  <a:lnTo>
                    <a:pt x="249" y="81"/>
                  </a:lnTo>
                  <a:lnTo>
                    <a:pt x="257" y="68"/>
                  </a:lnTo>
                  <a:lnTo>
                    <a:pt x="267" y="58"/>
                  </a:lnTo>
                  <a:lnTo>
                    <a:pt x="276" y="49"/>
                  </a:lnTo>
                  <a:lnTo>
                    <a:pt x="289" y="40"/>
                  </a:lnTo>
                  <a:lnTo>
                    <a:pt x="302" y="34"/>
                  </a:lnTo>
                  <a:lnTo>
                    <a:pt x="315" y="29"/>
                  </a:lnTo>
                  <a:lnTo>
                    <a:pt x="328" y="28"/>
                  </a:lnTo>
                  <a:lnTo>
                    <a:pt x="343" y="26"/>
                  </a:lnTo>
                  <a:lnTo>
                    <a:pt x="343" y="26"/>
                  </a:lnTo>
                  <a:lnTo>
                    <a:pt x="344" y="26"/>
                  </a:lnTo>
                  <a:close/>
                  <a:moveTo>
                    <a:pt x="344" y="0"/>
                  </a:moveTo>
                  <a:lnTo>
                    <a:pt x="344" y="0"/>
                  </a:lnTo>
                  <a:lnTo>
                    <a:pt x="343" y="0"/>
                  </a:lnTo>
                  <a:lnTo>
                    <a:pt x="343" y="0"/>
                  </a:lnTo>
                  <a:lnTo>
                    <a:pt x="325" y="2"/>
                  </a:lnTo>
                  <a:lnTo>
                    <a:pt x="309" y="5"/>
                  </a:lnTo>
                  <a:lnTo>
                    <a:pt x="291" y="10"/>
                  </a:lnTo>
                  <a:lnTo>
                    <a:pt x="276" y="18"/>
                  </a:lnTo>
                  <a:lnTo>
                    <a:pt x="262" y="28"/>
                  </a:lnTo>
                  <a:lnTo>
                    <a:pt x="249" y="39"/>
                  </a:lnTo>
                  <a:lnTo>
                    <a:pt x="236" y="52"/>
                  </a:lnTo>
                  <a:lnTo>
                    <a:pt x="226" y="68"/>
                  </a:lnTo>
                  <a:lnTo>
                    <a:pt x="18" y="425"/>
                  </a:lnTo>
                  <a:lnTo>
                    <a:pt x="18" y="425"/>
                  </a:lnTo>
                  <a:lnTo>
                    <a:pt x="10" y="441"/>
                  </a:lnTo>
                  <a:lnTo>
                    <a:pt x="5" y="457"/>
                  </a:lnTo>
                  <a:lnTo>
                    <a:pt x="2" y="475"/>
                  </a:lnTo>
                  <a:lnTo>
                    <a:pt x="0" y="492"/>
                  </a:lnTo>
                  <a:lnTo>
                    <a:pt x="2" y="510"/>
                  </a:lnTo>
                  <a:lnTo>
                    <a:pt x="5" y="526"/>
                  </a:lnTo>
                  <a:lnTo>
                    <a:pt x="10" y="544"/>
                  </a:lnTo>
                  <a:lnTo>
                    <a:pt x="18" y="559"/>
                  </a:lnTo>
                  <a:lnTo>
                    <a:pt x="223" y="919"/>
                  </a:lnTo>
                  <a:lnTo>
                    <a:pt x="223" y="919"/>
                  </a:lnTo>
                  <a:lnTo>
                    <a:pt x="233" y="933"/>
                  </a:lnTo>
                  <a:lnTo>
                    <a:pt x="246" y="946"/>
                  </a:lnTo>
                  <a:lnTo>
                    <a:pt x="259" y="957"/>
                  </a:lnTo>
                  <a:lnTo>
                    <a:pt x="273" y="967"/>
                  </a:lnTo>
                  <a:lnTo>
                    <a:pt x="288" y="975"/>
                  </a:lnTo>
                  <a:lnTo>
                    <a:pt x="306" y="982"/>
                  </a:lnTo>
                  <a:lnTo>
                    <a:pt x="322" y="985"/>
                  </a:lnTo>
                  <a:lnTo>
                    <a:pt x="339" y="986"/>
                  </a:lnTo>
                  <a:lnTo>
                    <a:pt x="754" y="988"/>
                  </a:lnTo>
                  <a:lnTo>
                    <a:pt x="754" y="988"/>
                  </a:lnTo>
                  <a:lnTo>
                    <a:pt x="754" y="988"/>
                  </a:lnTo>
                  <a:lnTo>
                    <a:pt x="772" y="986"/>
                  </a:lnTo>
                  <a:lnTo>
                    <a:pt x="790" y="983"/>
                  </a:lnTo>
                  <a:lnTo>
                    <a:pt x="806" y="977"/>
                  </a:lnTo>
                  <a:lnTo>
                    <a:pt x="822" y="970"/>
                  </a:lnTo>
                  <a:lnTo>
                    <a:pt x="837" y="961"/>
                  </a:lnTo>
                  <a:lnTo>
                    <a:pt x="850" y="949"/>
                  </a:lnTo>
                  <a:lnTo>
                    <a:pt x="861" y="935"/>
                  </a:lnTo>
                  <a:lnTo>
                    <a:pt x="871" y="920"/>
                  </a:lnTo>
                  <a:lnTo>
                    <a:pt x="1079" y="563"/>
                  </a:lnTo>
                  <a:lnTo>
                    <a:pt x="1079" y="563"/>
                  </a:lnTo>
                  <a:lnTo>
                    <a:pt x="1087" y="547"/>
                  </a:lnTo>
                  <a:lnTo>
                    <a:pt x="1092" y="531"/>
                  </a:lnTo>
                  <a:lnTo>
                    <a:pt x="1097" y="513"/>
                  </a:lnTo>
                  <a:lnTo>
                    <a:pt x="1097" y="496"/>
                  </a:lnTo>
                  <a:lnTo>
                    <a:pt x="1097" y="478"/>
                  </a:lnTo>
                  <a:lnTo>
                    <a:pt x="1094" y="462"/>
                  </a:lnTo>
                  <a:lnTo>
                    <a:pt x="1087" y="444"/>
                  </a:lnTo>
                  <a:lnTo>
                    <a:pt x="1079" y="428"/>
                  </a:lnTo>
                  <a:lnTo>
                    <a:pt x="874" y="70"/>
                  </a:lnTo>
                  <a:lnTo>
                    <a:pt x="874" y="70"/>
                  </a:lnTo>
                  <a:lnTo>
                    <a:pt x="864" y="55"/>
                  </a:lnTo>
                  <a:lnTo>
                    <a:pt x="853" y="42"/>
                  </a:lnTo>
                  <a:lnTo>
                    <a:pt x="838" y="29"/>
                  </a:lnTo>
                  <a:lnTo>
                    <a:pt x="825" y="20"/>
                  </a:lnTo>
                  <a:lnTo>
                    <a:pt x="809" y="13"/>
                  </a:lnTo>
                  <a:lnTo>
                    <a:pt x="793" y="7"/>
                  </a:lnTo>
                  <a:lnTo>
                    <a:pt x="775" y="3"/>
                  </a:lnTo>
                  <a:lnTo>
                    <a:pt x="758" y="2"/>
                  </a:lnTo>
                  <a:lnTo>
                    <a:pt x="344" y="0"/>
                  </a:lnTo>
                  <a:lnTo>
                    <a:pt x="344" y="0"/>
                  </a:lnTo>
                  <a:lnTo>
                    <a:pt x="344" y="0"/>
                  </a:lnTo>
                  <a:close/>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7" name="Freeform 138">
              <a:extLst>
                <a:ext uri="{FF2B5EF4-FFF2-40B4-BE49-F238E27FC236}">
                  <a16:creationId xmlns:a16="http://schemas.microsoft.com/office/drawing/2014/main" id="{D5172A18-630C-42AB-9024-DFBEA231D9C8}"/>
                </a:ext>
              </a:extLst>
            </p:cNvPr>
            <p:cNvSpPr>
              <a:spLocks/>
            </p:cNvSpPr>
            <p:nvPr/>
          </p:nvSpPr>
          <p:spPr bwMode="auto">
            <a:xfrm>
              <a:off x="6542484" y="3789363"/>
              <a:ext cx="828675" cy="744538"/>
            </a:xfrm>
            <a:custGeom>
              <a:avLst/>
              <a:gdLst>
                <a:gd name="T0" fmla="*/ 732 w 1045"/>
                <a:gd name="T1" fmla="*/ 2 h 936"/>
                <a:gd name="T2" fmla="*/ 746 w 1045"/>
                <a:gd name="T3" fmla="*/ 3 h 936"/>
                <a:gd name="T4" fmla="*/ 774 w 1045"/>
                <a:gd name="T5" fmla="*/ 10 h 936"/>
                <a:gd name="T6" fmla="*/ 798 w 1045"/>
                <a:gd name="T7" fmla="*/ 24 h 936"/>
                <a:gd name="T8" fmla="*/ 817 w 1045"/>
                <a:gd name="T9" fmla="*/ 44 h 936"/>
                <a:gd name="T10" fmla="*/ 1030 w 1045"/>
                <a:gd name="T11" fmla="*/ 415 h 936"/>
                <a:gd name="T12" fmla="*/ 1037 w 1045"/>
                <a:gd name="T13" fmla="*/ 428 h 936"/>
                <a:gd name="T14" fmla="*/ 1045 w 1045"/>
                <a:gd name="T15" fmla="*/ 455 h 936"/>
                <a:gd name="T16" fmla="*/ 1045 w 1045"/>
                <a:gd name="T17" fmla="*/ 484 h 936"/>
                <a:gd name="T18" fmla="*/ 1037 w 1045"/>
                <a:gd name="T19" fmla="*/ 512 h 936"/>
                <a:gd name="T20" fmla="*/ 822 w 1045"/>
                <a:gd name="T21" fmla="*/ 881 h 936"/>
                <a:gd name="T22" fmla="*/ 814 w 1045"/>
                <a:gd name="T23" fmla="*/ 894 h 936"/>
                <a:gd name="T24" fmla="*/ 795 w 1045"/>
                <a:gd name="T25" fmla="*/ 914 h 936"/>
                <a:gd name="T26" fmla="*/ 770 w 1045"/>
                <a:gd name="T27" fmla="*/ 928 h 936"/>
                <a:gd name="T28" fmla="*/ 743 w 1045"/>
                <a:gd name="T29" fmla="*/ 935 h 936"/>
                <a:gd name="T30" fmla="*/ 728 w 1045"/>
                <a:gd name="T31" fmla="*/ 936 h 936"/>
                <a:gd name="T32" fmla="*/ 315 w 1045"/>
                <a:gd name="T33" fmla="*/ 935 h 936"/>
                <a:gd name="T34" fmla="*/ 301 w 1045"/>
                <a:gd name="T35" fmla="*/ 933 h 936"/>
                <a:gd name="T36" fmla="*/ 273 w 1045"/>
                <a:gd name="T37" fmla="*/ 926 h 936"/>
                <a:gd name="T38" fmla="*/ 249 w 1045"/>
                <a:gd name="T39" fmla="*/ 912 h 936"/>
                <a:gd name="T40" fmla="*/ 228 w 1045"/>
                <a:gd name="T41" fmla="*/ 891 h 936"/>
                <a:gd name="T42" fmla="*/ 15 w 1045"/>
                <a:gd name="T43" fmla="*/ 521 h 936"/>
                <a:gd name="T44" fmla="*/ 8 w 1045"/>
                <a:gd name="T45" fmla="*/ 507 h 936"/>
                <a:gd name="T46" fmla="*/ 2 w 1045"/>
                <a:gd name="T47" fmla="*/ 479 h 936"/>
                <a:gd name="T48" fmla="*/ 2 w 1045"/>
                <a:gd name="T49" fmla="*/ 452 h 936"/>
                <a:gd name="T50" fmla="*/ 8 w 1045"/>
                <a:gd name="T51" fmla="*/ 424 h 936"/>
                <a:gd name="T52" fmla="*/ 223 w 1045"/>
                <a:gd name="T53" fmla="*/ 55 h 936"/>
                <a:gd name="T54" fmla="*/ 231 w 1045"/>
                <a:gd name="T55" fmla="*/ 42 h 936"/>
                <a:gd name="T56" fmla="*/ 250 w 1045"/>
                <a:gd name="T57" fmla="*/ 23 h 936"/>
                <a:gd name="T58" fmla="*/ 276 w 1045"/>
                <a:gd name="T59" fmla="*/ 8 h 936"/>
                <a:gd name="T60" fmla="*/ 302 w 1045"/>
                <a:gd name="T61" fmla="*/ 2 h 936"/>
                <a:gd name="T62" fmla="*/ 317 w 1045"/>
                <a:gd name="T63" fmla="*/ 0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45" h="936">
                  <a:moveTo>
                    <a:pt x="318" y="0"/>
                  </a:moveTo>
                  <a:lnTo>
                    <a:pt x="732" y="2"/>
                  </a:lnTo>
                  <a:lnTo>
                    <a:pt x="732" y="2"/>
                  </a:lnTo>
                  <a:lnTo>
                    <a:pt x="746" y="3"/>
                  </a:lnTo>
                  <a:lnTo>
                    <a:pt x="759" y="5"/>
                  </a:lnTo>
                  <a:lnTo>
                    <a:pt x="774" y="10"/>
                  </a:lnTo>
                  <a:lnTo>
                    <a:pt x="785" y="16"/>
                  </a:lnTo>
                  <a:lnTo>
                    <a:pt x="798" y="24"/>
                  </a:lnTo>
                  <a:lnTo>
                    <a:pt x="808" y="34"/>
                  </a:lnTo>
                  <a:lnTo>
                    <a:pt x="817" y="44"/>
                  </a:lnTo>
                  <a:lnTo>
                    <a:pt x="825" y="56"/>
                  </a:lnTo>
                  <a:lnTo>
                    <a:pt x="1030" y="415"/>
                  </a:lnTo>
                  <a:lnTo>
                    <a:pt x="1030" y="415"/>
                  </a:lnTo>
                  <a:lnTo>
                    <a:pt x="1037" y="428"/>
                  </a:lnTo>
                  <a:lnTo>
                    <a:pt x="1042" y="442"/>
                  </a:lnTo>
                  <a:lnTo>
                    <a:pt x="1045" y="455"/>
                  </a:lnTo>
                  <a:lnTo>
                    <a:pt x="1045" y="470"/>
                  </a:lnTo>
                  <a:lnTo>
                    <a:pt x="1045" y="484"/>
                  </a:lnTo>
                  <a:lnTo>
                    <a:pt x="1042" y="497"/>
                  </a:lnTo>
                  <a:lnTo>
                    <a:pt x="1037" y="512"/>
                  </a:lnTo>
                  <a:lnTo>
                    <a:pt x="1030" y="525"/>
                  </a:lnTo>
                  <a:lnTo>
                    <a:pt x="822" y="881"/>
                  </a:lnTo>
                  <a:lnTo>
                    <a:pt x="822" y="881"/>
                  </a:lnTo>
                  <a:lnTo>
                    <a:pt x="814" y="894"/>
                  </a:lnTo>
                  <a:lnTo>
                    <a:pt x="804" y="904"/>
                  </a:lnTo>
                  <a:lnTo>
                    <a:pt x="795" y="914"/>
                  </a:lnTo>
                  <a:lnTo>
                    <a:pt x="783" y="922"/>
                  </a:lnTo>
                  <a:lnTo>
                    <a:pt x="770" y="928"/>
                  </a:lnTo>
                  <a:lnTo>
                    <a:pt x="758" y="931"/>
                  </a:lnTo>
                  <a:lnTo>
                    <a:pt x="743" y="935"/>
                  </a:lnTo>
                  <a:lnTo>
                    <a:pt x="728" y="936"/>
                  </a:lnTo>
                  <a:lnTo>
                    <a:pt x="728" y="936"/>
                  </a:lnTo>
                  <a:lnTo>
                    <a:pt x="728" y="936"/>
                  </a:lnTo>
                  <a:lnTo>
                    <a:pt x="315" y="935"/>
                  </a:lnTo>
                  <a:lnTo>
                    <a:pt x="315" y="935"/>
                  </a:lnTo>
                  <a:lnTo>
                    <a:pt x="301" y="933"/>
                  </a:lnTo>
                  <a:lnTo>
                    <a:pt x="286" y="930"/>
                  </a:lnTo>
                  <a:lnTo>
                    <a:pt x="273" y="926"/>
                  </a:lnTo>
                  <a:lnTo>
                    <a:pt x="260" y="920"/>
                  </a:lnTo>
                  <a:lnTo>
                    <a:pt x="249" y="912"/>
                  </a:lnTo>
                  <a:lnTo>
                    <a:pt x="238" y="902"/>
                  </a:lnTo>
                  <a:lnTo>
                    <a:pt x="228" y="891"/>
                  </a:lnTo>
                  <a:lnTo>
                    <a:pt x="220" y="880"/>
                  </a:lnTo>
                  <a:lnTo>
                    <a:pt x="15" y="521"/>
                  </a:lnTo>
                  <a:lnTo>
                    <a:pt x="15" y="521"/>
                  </a:lnTo>
                  <a:lnTo>
                    <a:pt x="8" y="507"/>
                  </a:lnTo>
                  <a:lnTo>
                    <a:pt x="3" y="494"/>
                  </a:lnTo>
                  <a:lnTo>
                    <a:pt x="2" y="479"/>
                  </a:lnTo>
                  <a:lnTo>
                    <a:pt x="0" y="466"/>
                  </a:lnTo>
                  <a:lnTo>
                    <a:pt x="2" y="452"/>
                  </a:lnTo>
                  <a:lnTo>
                    <a:pt x="3" y="437"/>
                  </a:lnTo>
                  <a:lnTo>
                    <a:pt x="8" y="424"/>
                  </a:lnTo>
                  <a:lnTo>
                    <a:pt x="15" y="412"/>
                  </a:lnTo>
                  <a:lnTo>
                    <a:pt x="223" y="55"/>
                  </a:lnTo>
                  <a:lnTo>
                    <a:pt x="223" y="55"/>
                  </a:lnTo>
                  <a:lnTo>
                    <a:pt x="231" y="42"/>
                  </a:lnTo>
                  <a:lnTo>
                    <a:pt x="241" y="32"/>
                  </a:lnTo>
                  <a:lnTo>
                    <a:pt x="250" y="23"/>
                  </a:lnTo>
                  <a:lnTo>
                    <a:pt x="263" y="14"/>
                  </a:lnTo>
                  <a:lnTo>
                    <a:pt x="276" y="8"/>
                  </a:lnTo>
                  <a:lnTo>
                    <a:pt x="289" y="3"/>
                  </a:lnTo>
                  <a:lnTo>
                    <a:pt x="302" y="2"/>
                  </a:lnTo>
                  <a:lnTo>
                    <a:pt x="317" y="0"/>
                  </a:lnTo>
                  <a:lnTo>
                    <a:pt x="317" y="0"/>
                  </a:lnTo>
                  <a:lnTo>
                    <a:pt x="318"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8" name="Freeform 139">
              <a:extLst>
                <a:ext uri="{FF2B5EF4-FFF2-40B4-BE49-F238E27FC236}">
                  <a16:creationId xmlns:a16="http://schemas.microsoft.com/office/drawing/2014/main" id="{547AE399-D5D0-4C00-B75C-85D99C56812A}"/>
                </a:ext>
              </a:extLst>
            </p:cNvPr>
            <p:cNvSpPr>
              <a:spLocks/>
            </p:cNvSpPr>
            <p:nvPr/>
          </p:nvSpPr>
          <p:spPr bwMode="auto">
            <a:xfrm>
              <a:off x="6521846" y="3770313"/>
              <a:ext cx="869950" cy="784225"/>
            </a:xfrm>
            <a:custGeom>
              <a:avLst/>
              <a:gdLst>
                <a:gd name="T0" fmla="*/ 344 w 1097"/>
                <a:gd name="T1" fmla="*/ 0 h 988"/>
                <a:gd name="T2" fmla="*/ 343 w 1097"/>
                <a:gd name="T3" fmla="*/ 0 h 988"/>
                <a:gd name="T4" fmla="*/ 309 w 1097"/>
                <a:gd name="T5" fmla="*/ 5 h 988"/>
                <a:gd name="T6" fmla="*/ 276 w 1097"/>
                <a:gd name="T7" fmla="*/ 18 h 988"/>
                <a:gd name="T8" fmla="*/ 249 w 1097"/>
                <a:gd name="T9" fmla="*/ 39 h 988"/>
                <a:gd name="T10" fmla="*/ 226 w 1097"/>
                <a:gd name="T11" fmla="*/ 68 h 988"/>
                <a:gd name="T12" fmla="*/ 18 w 1097"/>
                <a:gd name="T13" fmla="*/ 425 h 988"/>
                <a:gd name="T14" fmla="*/ 5 w 1097"/>
                <a:gd name="T15" fmla="*/ 457 h 988"/>
                <a:gd name="T16" fmla="*/ 0 w 1097"/>
                <a:gd name="T17" fmla="*/ 492 h 988"/>
                <a:gd name="T18" fmla="*/ 5 w 1097"/>
                <a:gd name="T19" fmla="*/ 526 h 988"/>
                <a:gd name="T20" fmla="*/ 18 w 1097"/>
                <a:gd name="T21" fmla="*/ 559 h 988"/>
                <a:gd name="T22" fmla="*/ 223 w 1097"/>
                <a:gd name="T23" fmla="*/ 919 h 988"/>
                <a:gd name="T24" fmla="*/ 246 w 1097"/>
                <a:gd name="T25" fmla="*/ 946 h 988"/>
                <a:gd name="T26" fmla="*/ 273 w 1097"/>
                <a:gd name="T27" fmla="*/ 967 h 988"/>
                <a:gd name="T28" fmla="*/ 306 w 1097"/>
                <a:gd name="T29" fmla="*/ 982 h 988"/>
                <a:gd name="T30" fmla="*/ 339 w 1097"/>
                <a:gd name="T31" fmla="*/ 986 h 988"/>
                <a:gd name="T32" fmla="*/ 754 w 1097"/>
                <a:gd name="T33" fmla="*/ 988 h 988"/>
                <a:gd name="T34" fmla="*/ 772 w 1097"/>
                <a:gd name="T35" fmla="*/ 986 h 988"/>
                <a:gd name="T36" fmla="*/ 806 w 1097"/>
                <a:gd name="T37" fmla="*/ 977 h 988"/>
                <a:gd name="T38" fmla="*/ 837 w 1097"/>
                <a:gd name="T39" fmla="*/ 961 h 988"/>
                <a:gd name="T40" fmla="*/ 861 w 1097"/>
                <a:gd name="T41" fmla="*/ 935 h 988"/>
                <a:gd name="T42" fmla="*/ 1079 w 1097"/>
                <a:gd name="T43" fmla="*/ 563 h 988"/>
                <a:gd name="T44" fmla="*/ 1087 w 1097"/>
                <a:gd name="T45" fmla="*/ 547 h 988"/>
                <a:gd name="T46" fmla="*/ 1097 w 1097"/>
                <a:gd name="T47" fmla="*/ 513 h 988"/>
                <a:gd name="T48" fmla="*/ 1097 w 1097"/>
                <a:gd name="T49" fmla="*/ 478 h 988"/>
                <a:gd name="T50" fmla="*/ 1087 w 1097"/>
                <a:gd name="T51" fmla="*/ 444 h 988"/>
                <a:gd name="T52" fmla="*/ 874 w 1097"/>
                <a:gd name="T53" fmla="*/ 70 h 988"/>
                <a:gd name="T54" fmla="*/ 864 w 1097"/>
                <a:gd name="T55" fmla="*/ 55 h 988"/>
                <a:gd name="T56" fmla="*/ 838 w 1097"/>
                <a:gd name="T57" fmla="*/ 29 h 988"/>
                <a:gd name="T58" fmla="*/ 809 w 1097"/>
                <a:gd name="T59" fmla="*/ 13 h 988"/>
                <a:gd name="T60" fmla="*/ 775 w 1097"/>
                <a:gd name="T61" fmla="*/ 3 h 988"/>
                <a:gd name="T62" fmla="*/ 344 w 1097"/>
                <a:gd name="T63" fmla="*/ 0 h 988"/>
                <a:gd name="T64" fmla="*/ 344 w 1097"/>
                <a:gd name="T65" fmla="*/ 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7" h="988">
                  <a:moveTo>
                    <a:pt x="344" y="0"/>
                  </a:moveTo>
                  <a:lnTo>
                    <a:pt x="344" y="0"/>
                  </a:lnTo>
                  <a:lnTo>
                    <a:pt x="343" y="0"/>
                  </a:lnTo>
                  <a:lnTo>
                    <a:pt x="343" y="0"/>
                  </a:lnTo>
                  <a:lnTo>
                    <a:pt x="325" y="2"/>
                  </a:lnTo>
                  <a:lnTo>
                    <a:pt x="309" y="5"/>
                  </a:lnTo>
                  <a:lnTo>
                    <a:pt x="291" y="10"/>
                  </a:lnTo>
                  <a:lnTo>
                    <a:pt x="276" y="18"/>
                  </a:lnTo>
                  <a:lnTo>
                    <a:pt x="262" y="28"/>
                  </a:lnTo>
                  <a:lnTo>
                    <a:pt x="249" y="39"/>
                  </a:lnTo>
                  <a:lnTo>
                    <a:pt x="236" y="52"/>
                  </a:lnTo>
                  <a:lnTo>
                    <a:pt x="226" y="68"/>
                  </a:lnTo>
                  <a:lnTo>
                    <a:pt x="18" y="425"/>
                  </a:lnTo>
                  <a:lnTo>
                    <a:pt x="18" y="425"/>
                  </a:lnTo>
                  <a:lnTo>
                    <a:pt x="10" y="441"/>
                  </a:lnTo>
                  <a:lnTo>
                    <a:pt x="5" y="457"/>
                  </a:lnTo>
                  <a:lnTo>
                    <a:pt x="2" y="475"/>
                  </a:lnTo>
                  <a:lnTo>
                    <a:pt x="0" y="492"/>
                  </a:lnTo>
                  <a:lnTo>
                    <a:pt x="2" y="510"/>
                  </a:lnTo>
                  <a:lnTo>
                    <a:pt x="5" y="526"/>
                  </a:lnTo>
                  <a:lnTo>
                    <a:pt x="10" y="544"/>
                  </a:lnTo>
                  <a:lnTo>
                    <a:pt x="18" y="559"/>
                  </a:lnTo>
                  <a:lnTo>
                    <a:pt x="223" y="919"/>
                  </a:lnTo>
                  <a:lnTo>
                    <a:pt x="223" y="919"/>
                  </a:lnTo>
                  <a:lnTo>
                    <a:pt x="233" y="933"/>
                  </a:lnTo>
                  <a:lnTo>
                    <a:pt x="246" y="946"/>
                  </a:lnTo>
                  <a:lnTo>
                    <a:pt x="259" y="957"/>
                  </a:lnTo>
                  <a:lnTo>
                    <a:pt x="273" y="967"/>
                  </a:lnTo>
                  <a:lnTo>
                    <a:pt x="288" y="975"/>
                  </a:lnTo>
                  <a:lnTo>
                    <a:pt x="306" y="982"/>
                  </a:lnTo>
                  <a:lnTo>
                    <a:pt x="322" y="985"/>
                  </a:lnTo>
                  <a:lnTo>
                    <a:pt x="339" y="986"/>
                  </a:lnTo>
                  <a:lnTo>
                    <a:pt x="754" y="988"/>
                  </a:lnTo>
                  <a:lnTo>
                    <a:pt x="754" y="988"/>
                  </a:lnTo>
                  <a:lnTo>
                    <a:pt x="754" y="988"/>
                  </a:lnTo>
                  <a:lnTo>
                    <a:pt x="772" y="986"/>
                  </a:lnTo>
                  <a:lnTo>
                    <a:pt x="790" y="983"/>
                  </a:lnTo>
                  <a:lnTo>
                    <a:pt x="806" y="977"/>
                  </a:lnTo>
                  <a:lnTo>
                    <a:pt x="822" y="970"/>
                  </a:lnTo>
                  <a:lnTo>
                    <a:pt x="837" y="961"/>
                  </a:lnTo>
                  <a:lnTo>
                    <a:pt x="850" y="949"/>
                  </a:lnTo>
                  <a:lnTo>
                    <a:pt x="861" y="935"/>
                  </a:lnTo>
                  <a:lnTo>
                    <a:pt x="871" y="920"/>
                  </a:lnTo>
                  <a:lnTo>
                    <a:pt x="1079" y="563"/>
                  </a:lnTo>
                  <a:lnTo>
                    <a:pt x="1079" y="563"/>
                  </a:lnTo>
                  <a:lnTo>
                    <a:pt x="1087" y="547"/>
                  </a:lnTo>
                  <a:lnTo>
                    <a:pt x="1092" y="531"/>
                  </a:lnTo>
                  <a:lnTo>
                    <a:pt x="1097" y="513"/>
                  </a:lnTo>
                  <a:lnTo>
                    <a:pt x="1097" y="496"/>
                  </a:lnTo>
                  <a:lnTo>
                    <a:pt x="1097" y="478"/>
                  </a:lnTo>
                  <a:lnTo>
                    <a:pt x="1094" y="462"/>
                  </a:lnTo>
                  <a:lnTo>
                    <a:pt x="1087" y="444"/>
                  </a:lnTo>
                  <a:lnTo>
                    <a:pt x="1079" y="428"/>
                  </a:lnTo>
                  <a:lnTo>
                    <a:pt x="874" y="70"/>
                  </a:lnTo>
                  <a:lnTo>
                    <a:pt x="874" y="70"/>
                  </a:lnTo>
                  <a:lnTo>
                    <a:pt x="864" y="55"/>
                  </a:lnTo>
                  <a:lnTo>
                    <a:pt x="853" y="42"/>
                  </a:lnTo>
                  <a:lnTo>
                    <a:pt x="838" y="29"/>
                  </a:lnTo>
                  <a:lnTo>
                    <a:pt x="825" y="20"/>
                  </a:lnTo>
                  <a:lnTo>
                    <a:pt x="809" y="13"/>
                  </a:lnTo>
                  <a:lnTo>
                    <a:pt x="793" y="7"/>
                  </a:lnTo>
                  <a:lnTo>
                    <a:pt x="775" y="3"/>
                  </a:lnTo>
                  <a:lnTo>
                    <a:pt x="758" y="2"/>
                  </a:lnTo>
                  <a:lnTo>
                    <a:pt x="344" y="0"/>
                  </a:lnTo>
                  <a:lnTo>
                    <a:pt x="344" y="0"/>
                  </a:lnTo>
                  <a:lnTo>
                    <a:pt x="344"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269" name="Group 268">
              <a:extLst>
                <a:ext uri="{FF2B5EF4-FFF2-40B4-BE49-F238E27FC236}">
                  <a16:creationId xmlns:a16="http://schemas.microsoft.com/office/drawing/2014/main" id="{DDE5B70A-FC0B-47EB-BD18-385B7CA1473A}"/>
                </a:ext>
              </a:extLst>
            </p:cNvPr>
            <p:cNvGrpSpPr/>
            <p:nvPr/>
          </p:nvGrpSpPr>
          <p:grpSpPr>
            <a:xfrm>
              <a:off x="4874205" y="1416944"/>
              <a:ext cx="2758774" cy="804033"/>
              <a:chOff x="3283325" y="2084466"/>
              <a:chExt cx="2758774" cy="804033"/>
            </a:xfrm>
          </p:grpSpPr>
          <p:sp>
            <p:nvSpPr>
              <p:cNvPr id="270" name="TextBox 269">
                <a:extLst>
                  <a:ext uri="{FF2B5EF4-FFF2-40B4-BE49-F238E27FC236}">
                    <a16:creationId xmlns:a16="http://schemas.microsoft.com/office/drawing/2014/main" id="{217B32B4-FAF7-4BEF-8C9D-EFEA41E0DAB1}"/>
                  </a:ext>
                </a:extLst>
              </p:cNvPr>
              <p:cNvSpPr txBox="1"/>
              <p:nvPr/>
            </p:nvSpPr>
            <p:spPr>
              <a:xfrm>
                <a:off x="3283325" y="2288335"/>
                <a:ext cx="2758774" cy="600164"/>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IN" sz="1100" b="0" i="0" u="none" strike="noStrike" kern="1200" cap="none" spc="0" normalizeH="0" baseline="0" noProof="0" dirty="0" smtClean="0">
                    <a:ln>
                      <a:noFill/>
                    </a:ln>
                    <a:solidFill>
                      <a:srgbClr val="7684B2"/>
                    </a:solidFill>
                    <a:effectLst/>
                    <a:uLnTx/>
                    <a:uFillTx/>
                    <a:latin typeface="Lato Light" panose="020F0502020204030203" pitchFamily="34" charset="0"/>
                    <a:ea typeface="Lato Light" panose="020F0502020204030203" pitchFamily="34" charset="0"/>
                    <a:cs typeface="Lato Light" panose="020F0502020204030203" pitchFamily="34" charset="0"/>
                  </a:rPr>
                  <a:t>Change initiatives are consistently set out in laws or in Presidential Decrees, rather than in policies or soft agendas.</a:t>
                </a:r>
                <a:endParaRPr kumimoji="0" lang="en-IN" sz="1100" b="0" i="0" u="none" strike="noStrike" kern="1200" cap="none" spc="0" normalizeH="0" baseline="0" noProof="0" dirty="0">
                  <a:ln>
                    <a:noFill/>
                  </a:ln>
                  <a:solidFill>
                    <a:srgbClr val="7684B2"/>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sp>
            <p:nvSpPr>
              <p:cNvPr id="271" name="Rectangle 270">
                <a:extLst>
                  <a:ext uri="{FF2B5EF4-FFF2-40B4-BE49-F238E27FC236}">
                    <a16:creationId xmlns:a16="http://schemas.microsoft.com/office/drawing/2014/main" id="{1D936FA0-4C19-4754-A06E-BE17357AB3BA}"/>
                  </a:ext>
                </a:extLst>
              </p:cNvPr>
              <p:cNvSpPr/>
              <p:nvPr/>
            </p:nvSpPr>
            <p:spPr>
              <a:xfrm>
                <a:off x="3616096" y="2084466"/>
                <a:ext cx="1926233"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200" b="1" i="0" u="none" strike="noStrike" kern="1200" cap="none" spc="0" normalizeH="0" baseline="0" noProof="0" dirty="0" smtClean="0">
                    <a:ln>
                      <a:noFill/>
                    </a:ln>
                    <a:solidFill>
                      <a:srgbClr val="BE92BE"/>
                    </a:solidFill>
                    <a:effectLst/>
                    <a:uLnTx/>
                    <a:uFillTx/>
                    <a:latin typeface="Lato"/>
                    <a:ea typeface="+mn-ea"/>
                    <a:cs typeface="+mn-cs"/>
                  </a:rPr>
                  <a:t>A LEGALISTIC SYSTEM</a:t>
                </a:r>
                <a:endParaRPr kumimoji="0" lang="en-US" sz="1200" b="1" i="0" u="none" strike="noStrike" kern="1200" cap="none" spc="0" normalizeH="0" baseline="0" noProof="0" dirty="0">
                  <a:ln>
                    <a:noFill/>
                  </a:ln>
                  <a:solidFill>
                    <a:srgbClr val="BE92BE"/>
                  </a:solidFill>
                  <a:effectLst/>
                  <a:uLnTx/>
                  <a:uFillTx/>
                  <a:latin typeface="Lato"/>
                  <a:ea typeface="+mn-ea"/>
                  <a:cs typeface="+mn-cs"/>
                </a:endParaRPr>
              </a:p>
            </p:txBody>
          </p:sp>
        </p:grpSp>
        <p:grpSp>
          <p:nvGrpSpPr>
            <p:cNvPr id="272" name="Group 271">
              <a:extLst>
                <a:ext uri="{FF2B5EF4-FFF2-40B4-BE49-F238E27FC236}">
                  <a16:creationId xmlns:a16="http://schemas.microsoft.com/office/drawing/2014/main" id="{0AE23FD7-87CE-4FE9-A938-2DA010C47917}"/>
                </a:ext>
              </a:extLst>
            </p:cNvPr>
            <p:cNvGrpSpPr/>
            <p:nvPr/>
          </p:nvGrpSpPr>
          <p:grpSpPr>
            <a:xfrm>
              <a:off x="7685054" y="3119820"/>
              <a:ext cx="2923763" cy="1181565"/>
              <a:chOff x="3576748" y="2462862"/>
              <a:chExt cx="2923763" cy="1181565"/>
            </a:xfrm>
          </p:grpSpPr>
          <p:sp>
            <p:nvSpPr>
              <p:cNvPr id="273" name="TextBox 272">
                <a:extLst>
                  <a:ext uri="{FF2B5EF4-FFF2-40B4-BE49-F238E27FC236}">
                    <a16:creationId xmlns:a16="http://schemas.microsoft.com/office/drawing/2014/main" id="{BF449CA5-C696-4846-8E10-CFDF262F3097}"/>
                  </a:ext>
                </a:extLst>
              </p:cNvPr>
              <p:cNvSpPr txBox="1"/>
              <p:nvPr/>
            </p:nvSpPr>
            <p:spPr>
              <a:xfrm>
                <a:off x="3581265" y="2874986"/>
                <a:ext cx="2919246" cy="76944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684B2"/>
                    </a:solidFill>
                    <a:effectLst/>
                    <a:uLnTx/>
                    <a:uFillTx/>
                    <a:latin typeface="Lato Light" panose="020F0502020204030203"/>
                    <a:ea typeface="+mn-ea"/>
                    <a:cs typeface="+mn-cs"/>
                  </a:rPr>
                  <a:t>Attempts to articulate the relationship between </a:t>
                </a:r>
                <a:r>
                  <a:rPr kumimoji="0" lang="en-GB" sz="1100" b="0" i="1" u="none" strike="noStrike" kern="1200" cap="none" spc="0" normalizeH="0" baseline="0" noProof="0" dirty="0" err="1">
                    <a:ln>
                      <a:noFill/>
                    </a:ln>
                    <a:solidFill>
                      <a:srgbClr val="7684B2"/>
                    </a:solidFill>
                    <a:effectLst/>
                    <a:uLnTx/>
                    <a:uFillTx/>
                    <a:latin typeface="Lato Light" panose="020F0502020204030203"/>
                    <a:ea typeface="+mn-ea"/>
                    <a:cs typeface="+mn-cs"/>
                  </a:rPr>
                  <a:t>debureaucratisation</a:t>
                </a:r>
                <a:r>
                  <a:rPr kumimoji="0" lang="en-GB" sz="1100" b="0" i="0" u="none" strike="noStrike" kern="1200" cap="none" spc="0" normalizeH="0" baseline="0" noProof="0" dirty="0">
                    <a:ln>
                      <a:noFill/>
                    </a:ln>
                    <a:solidFill>
                      <a:srgbClr val="7684B2"/>
                    </a:solidFill>
                    <a:effectLst/>
                    <a:uLnTx/>
                    <a:uFillTx/>
                    <a:latin typeface="Lato Light" panose="020F0502020204030203"/>
                    <a:ea typeface="+mn-ea"/>
                    <a:cs typeface="+mn-cs"/>
                  </a:rPr>
                  <a:t> and innovation have begun only recently, thus it is still unclear to what extent the agendas are complementary.</a:t>
                </a:r>
              </a:p>
            </p:txBody>
          </p:sp>
          <p:sp>
            <p:nvSpPr>
              <p:cNvPr id="274" name="Rectangle 273">
                <a:extLst>
                  <a:ext uri="{FF2B5EF4-FFF2-40B4-BE49-F238E27FC236}">
                    <a16:creationId xmlns:a16="http://schemas.microsoft.com/office/drawing/2014/main" id="{BB89CBF4-B3CF-4582-B4F6-949087AC1E51}"/>
                  </a:ext>
                </a:extLst>
              </p:cNvPr>
              <p:cNvSpPr/>
              <p:nvPr/>
            </p:nvSpPr>
            <p:spPr>
              <a:xfrm>
                <a:off x="3576748" y="2462862"/>
                <a:ext cx="2195537"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200" b="1" i="0" u="none" strike="noStrike" kern="1200" cap="none" spc="0" normalizeH="0" baseline="0" noProof="0" dirty="0" smtClean="0">
                    <a:ln>
                      <a:noFill/>
                    </a:ln>
                    <a:solidFill>
                      <a:srgbClr val="BE92BE"/>
                    </a:solidFill>
                    <a:effectLst/>
                    <a:uLnTx/>
                    <a:uFillTx/>
                    <a:latin typeface="Lato"/>
                    <a:ea typeface="+mn-ea"/>
                    <a:cs typeface="+mn-cs"/>
                  </a:rPr>
                  <a:t>A RECURRENT FOCUS 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200" b="1" i="0" u="none" strike="noStrike" kern="1200" cap="none" spc="0" normalizeH="0" baseline="0" noProof="0" dirty="0" smtClean="0">
                    <a:ln>
                      <a:noFill/>
                    </a:ln>
                    <a:solidFill>
                      <a:srgbClr val="BE92BE"/>
                    </a:solidFill>
                    <a:effectLst/>
                    <a:uLnTx/>
                    <a:uFillTx/>
                    <a:latin typeface="Lato"/>
                    <a:ea typeface="+mn-ea"/>
                    <a:cs typeface="+mn-cs"/>
                  </a:rPr>
                  <a:t>DEBUREAUCRATISATION</a:t>
                </a:r>
                <a:endParaRPr kumimoji="0" lang="en-US" sz="1200" b="1" i="0" u="none" strike="noStrike" kern="1200" cap="none" spc="0" normalizeH="0" baseline="0" noProof="0" dirty="0">
                  <a:ln>
                    <a:noFill/>
                  </a:ln>
                  <a:solidFill>
                    <a:srgbClr val="BE92BE"/>
                  </a:solidFill>
                  <a:effectLst/>
                  <a:uLnTx/>
                  <a:uFillTx/>
                  <a:latin typeface="Lato"/>
                  <a:ea typeface="+mn-ea"/>
                  <a:cs typeface="+mn-cs"/>
                </a:endParaRPr>
              </a:p>
            </p:txBody>
          </p:sp>
        </p:grpSp>
        <p:grpSp>
          <p:nvGrpSpPr>
            <p:cNvPr id="275" name="Group 274">
              <a:extLst>
                <a:ext uri="{FF2B5EF4-FFF2-40B4-BE49-F238E27FC236}">
                  <a16:creationId xmlns:a16="http://schemas.microsoft.com/office/drawing/2014/main" id="{7D736921-52F0-4918-A422-DA90AA5B8CDE}"/>
                </a:ext>
              </a:extLst>
            </p:cNvPr>
            <p:cNvGrpSpPr/>
            <p:nvPr/>
          </p:nvGrpSpPr>
          <p:grpSpPr>
            <a:xfrm>
              <a:off x="1061006" y="2989184"/>
              <a:ext cx="3671728" cy="1335960"/>
              <a:chOff x="-3047300" y="1328396"/>
              <a:chExt cx="3671728" cy="1335960"/>
            </a:xfrm>
          </p:grpSpPr>
          <p:sp>
            <p:nvSpPr>
              <p:cNvPr id="276" name="TextBox 275">
                <a:extLst>
                  <a:ext uri="{FF2B5EF4-FFF2-40B4-BE49-F238E27FC236}">
                    <a16:creationId xmlns:a16="http://schemas.microsoft.com/office/drawing/2014/main" id="{7C21D1D7-BB67-4C93-86BB-69843D0790D4}"/>
                  </a:ext>
                </a:extLst>
              </p:cNvPr>
              <p:cNvSpPr txBox="1"/>
              <p:nvPr/>
            </p:nvSpPr>
            <p:spPr>
              <a:xfrm>
                <a:off x="-3047300" y="1725637"/>
                <a:ext cx="3671728" cy="93871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684B2"/>
                    </a:solidFill>
                    <a:effectLst/>
                    <a:uLnTx/>
                    <a:uFillTx/>
                    <a:latin typeface="Lato Light" panose="020F0502020204030203"/>
                    <a:ea typeface="+mn-ea"/>
                    <a:cs typeface="+mn-cs"/>
                  </a:rPr>
                  <a:t>C</a:t>
                </a:r>
                <a:r>
                  <a:rPr kumimoji="0" lang="en-GB" sz="1100" b="0" i="0" u="none" strike="noStrike" kern="1200" cap="none" spc="0" normalizeH="0" baseline="0" noProof="0" dirty="0" smtClean="0">
                    <a:ln>
                      <a:noFill/>
                    </a:ln>
                    <a:solidFill>
                      <a:srgbClr val="7684B2"/>
                    </a:solidFill>
                    <a:effectLst/>
                    <a:uLnTx/>
                    <a:uFillTx/>
                    <a:latin typeface="Lato Light" panose="020F0502020204030203"/>
                    <a:ea typeface="+mn-ea"/>
                    <a:cs typeface="+mn-cs"/>
                  </a:rPr>
                  <a:t>ontrol </a:t>
                </a:r>
                <a:r>
                  <a:rPr kumimoji="0" lang="en-GB" sz="1100" b="0" i="0" u="none" strike="noStrike" kern="1200" cap="none" spc="0" normalizeH="0" baseline="0" noProof="0" dirty="0">
                    <a:ln>
                      <a:noFill/>
                    </a:ln>
                    <a:solidFill>
                      <a:srgbClr val="7684B2"/>
                    </a:solidFill>
                    <a:effectLst/>
                    <a:uLnTx/>
                    <a:uFillTx/>
                    <a:latin typeface="Lato Light" panose="020F0502020204030203"/>
                    <a:ea typeface="+mn-ea"/>
                    <a:cs typeface="+mn-cs"/>
                  </a:rPr>
                  <a:t>mechanisms can have an uneasy relationship with innovation. While an audit or evaluation often makes comparisons against a standard or an ideal benchmark, innovation represents novelty, and therefore may have no comparable benchmark.</a:t>
                </a:r>
              </a:p>
            </p:txBody>
          </p:sp>
          <p:sp>
            <p:nvSpPr>
              <p:cNvPr id="277" name="Rectangle 276">
                <a:extLst>
                  <a:ext uri="{FF2B5EF4-FFF2-40B4-BE49-F238E27FC236}">
                    <a16:creationId xmlns:a16="http://schemas.microsoft.com/office/drawing/2014/main" id="{CBB667E6-F1C0-454A-8BF5-23894D632DD8}"/>
                  </a:ext>
                </a:extLst>
              </p:cNvPr>
              <p:cNvSpPr/>
              <p:nvPr/>
            </p:nvSpPr>
            <p:spPr>
              <a:xfrm>
                <a:off x="-2833167" y="1328396"/>
                <a:ext cx="3432158" cy="461665"/>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BE92BE"/>
                    </a:solidFill>
                    <a:effectLst/>
                    <a:uLnTx/>
                    <a:uFillTx/>
                    <a:latin typeface="Lato"/>
                    <a:ea typeface="+mn-ea"/>
                    <a:cs typeface="+mn-cs"/>
                  </a:rPr>
                  <a:t>A STRONG EMPHASIS ON CONTROLS AND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BE92BE"/>
                    </a:solidFill>
                    <a:effectLst/>
                    <a:uLnTx/>
                    <a:uFillTx/>
                    <a:latin typeface="Lato"/>
                    <a:ea typeface="+mn-ea"/>
                    <a:cs typeface="+mn-cs"/>
                  </a:rPr>
                  <a:t>CORRUPTION</a:t>
                </a:r>
                <a:endParaRPr kumimoji="0" lang="en-GB" sz="1200" b="1" i="0" u="none" strike="noStrike" kern="1200" cap="none" spc="0" normalizeH="0" baseline="0" noProof="0" dirty="0">
                  <a:ln>
                    <a:noFill/>
                  </a:ln>
                  <a:solidFill>
                    <a:srgbClr val="BE92BE"/>
                  </a:solidFill>
                  <a:effectLst/>
                  <a:uLnTx/>
                  <a:uFillTx/>
                  <a:latin typeface="Lato"/>
                  <a:ea typeface="+mn-ea"/>
                  <a:cs typeface="+mn-cs"/>
                </a:endParaRPr>
              </a:p>
            </p:txBody>
          </p:sp>
        </p:grpSp>
        <p:grpSp>
          <p:nvGrpSpPr>
            <p:cNvPr id="278" name="Group 277">
              <a:extLst>
                <a:ext uri="{FF2B5EF4-FFF2-40B4-BE49-F238E27FC236}">
                  <a16:creationId xmlns:a16="http://schemas.microsoft.com/office/drawing/2014/main" id="{D2297C93-FE99-481F-9CEC-8EAF45817370}"/>
                </a:ext>
              </a:extLst>
            </p:cNvPr>
            <p:cNvGrpSpPr/>
            <p:nvPr/>
          </p:nvGrpSpPr>
          <p:grpSpPr>
            <a:xfrm>
              <a:off x="5920433" y="4401608"/>
              <a:ext cx="372565" cy="497948"/>
              <a:chOff x="10426700" y="5526088"/>
              <a:chExt cx="330200" cy="441325"/>
            </a:xfrm>
            <a:solidFill>
              <a:schemeClr val="bg1"/>
            </a:solidFill>
          </p:grpSpPr>
          <p:sp>
            <p:nvSpPr>
              <p:cNvPr id="279" name="Freeform 2777">
                <a:extLst>
                  <a:ext uri="{FF2B5EF4-FFF2-40B4-BE49-F238E27FC236}">
                    <a16:creationId xmlns:a16="http://schemas.microsoft.com/office/drawing/2014/main" id="{901609BF-C0C7-45C6-B797-239326BC87A6}"/>
                  </a:ext>
                </a:extLst>
              </p:cNvPr>
              <p:cNvSpPr>
                <a:spLocks noEditPoints="1"/>
              </p:cNvSpPr>
              <p:nvPr/>
            </p:nvSpPr>
            <p:spPr bwMode="auto">
              <a:xfrm>
                <a:off x="10474325" y="5929313"/>
                <a:ext cx="200025" cy="38100"/>
              </a:xfrm>
              <a:custGeom>
                <a:avLst/>
                <a:gdLst>
                  <a:gd name="T0" fmla="*/ 116 w 126"/>
                  <a:gd name="T1" fmla="*/ 0 h 24"/>
                  <a:gd name="T2" fmla="*/ 12 w 126"/>
                  <a:gd name="T3" fmla="*/ 0 h 24"/>
                  <a:gd name="T4" fmla="*/ 12 w 126"/>
                  <a:gd name="T5" fmla="*/ 0 h 24"/>
                  <a:gd name="T6" fmla="*/ 8 w 126"/>
                  <a:gd name="T7" fmla="*/ 0 h 24"/>
                  <a:gd name="T8" fmla="*/ 4 w 126"/>
                  <a:gd name="T9" fmla="*/ 2 h 24"/>
                  <a:gd name="T10" fmla="*/ 2 w 126"/>
                  <a:gd name="T11" fmla="*/ 6 h 24"/>
                  <a:gd name="T12" fmla="*/ 0 w 126"/>
                  <a:gd name="T13" fmla="*/ 10 h 24"/>
                  <a:gd name="T14" fmla="*/ 0 w 126"/>
                  <a:gd name="T15" fmla="*/ 22 h 24"/>
                  <a:gd name="T16" fmla="*/ 0 w 126"/>
                  <a:gd name="T17" fmla="*/ 22 h 24"/>
                  <a:gd name="T18" fmla="*/ 0 w 126"/>
                  <a:gd name="T19" fmla="*/ 22 h 24"/>
                  <a:gd name="T20" fmla="*/ 2 w 126"/>
                  <a:gd name="T21" fmla="*/ 24 h 24"/>
                  <a:gd name="T22" fmla="*/ 124 w 126"/>
                  <a:gd name="T23" fmla="*/ 24 h 24"/>
                  <a:gd name="T24" fmla="*/ 124 w 126"/>
                  <a:gd name="T25" fmla="*/ 24 h 24"/>
                  <a:gd name="T26" fmla="*/ 126 w 126"/>
                  <a:gd name="T27" fmla="*/ 22 h 24"/>
                  <a:gd name="T28" fmla="*/ 126 w 126"/>
                  <a:gd name="T29" fmla="*/ 22 h 24"/>
                  <a:gd name="T30" fmla="*/ 126 w 126"/>
                  <a:gd name="T31" fmla="*/ 10 h 24"/>
                  <a:gd name="T32" fmla="*/ 126 w 126"/>
                  <a:gd name="T33" fmla="*/ 10 h 24"/>
                  <a:gd name="T34" fmla="*/ 124 w 126"/>
                  <a:gd name="T35" fmla="*/ 6 h 24"/>
                  <a:gd name="T36" fmla="*/ 122 w 126"/>
                  <a:gd name="T37" fmla="*/ 2 h 24"/>
                  <a:gd name="T38" fmla="*/ 120 w 126"/>
                  <a:gd name="T39" fmla="*/ 0 h 24"/>
                  <a:gd name="T40" fmla="*/ 116 w 126"/>
                  <a:gd name="T41" fmla="*/ 0 h 24"/>
                  <a:gd name="T42" fmla="*/ 116 w 126"/>
                  <a:gd name="T43" fmla="*/ 0 h 24"/>
                  <a:gd name="T44" fmla="*/ 122 w 126"/>
                  <a:gd name="T45" fmla="*/ 18 h 24"/>
                  <a:gd name="T46" fmla="*/ 122 w 126"/>
                  <a:gd name="T47" fmla="*/ 18 h 24"/>
                  <a:gd name="T48" fmla="*/ 4 w 126"/>
                  <a:gd name="T49" fmla="*/ 18 h 24"/>
                  <a:gd name="T50" fmla="*/ 4 w 126"/>
                  <a:gd name="T51" fmla="*/ 10 h 24"/>
                  <a:gd name="T52" fmla="*/ 4 w 126"/>
                  <a:gd name="T53" fmla="*/ 10 h 24"/>
                  <a:gd name="T54" fmla="*/ 6 w 126"/>
                  <a:gd name="T55" fmla="*/ 6 h 24"/>
                  <a:gd name="T56" fmla="*/ 12 w 126"/>
                  <a:gd name="T57" fmla="*/ 4 h 24"/>
                  <a:gd name="T58" fmla="*/ 116 w 126"/>
                  <a:gd name="T59" fmla="*/ 4 h 24"/>
                  <a:gd name="T60" fmla="*/ 116 w 126"/>
                  <a:gd name="T61" fmla="*/ 4 h 24"/>
                  <a:gd name="T62" fmla="*/ 120 w 126"/>
                  <a:gd name="T63" fmla="*/ 6 h 24"/>
                  <a:gd name="T64" fmla="*/ 122 w 126"/>
                  <a:gd name="T65" fmla="*/ 10 h 24"/>
                  <a:gd name="T66" fmla="*/ 122 w 126"/>
                  <a:gd name="T67" fmla="*/ 18 h 24"/>
                  <a:gd name="T68" fmla="*/ 122 w 126"/>
                  <a:gd name="T69"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6" h="24">
                    <a:moveTo>
                      <a:pt x="116" y="0"/>
                    </a:moveTo>
                    <a:lnTo>
                      <a:pt x="12" y="0"/>
                    </a:lnTo>
                    <a:lnTo>
                      <a:pt x="12" y="0"/>
                    </a:lnTo>
                    <a:lnTo>
                      <a:pt x="8" y="0"/>
                    </a:lnTo>
                    <a:lnTo>
                      <a:pt x="4" y="2"/>
                    </a:lnTo>
                    <a:lnTo>
                      <a:pt x="2" y="6"/>
                    </a:lnTo>
                    <a:lnTo>
                      <a:pt x="0" y="10"/>
                    </a:lnTo>
                    <a:lnTo>
                      <a:pt x="0" y="22"/>
                    </a:lnTo>
                    <a:lnTo>
                      <a:pt x="0" y="22"/>
                    </a:lnTo>
                    <a:lnTo>
                      <a:pt x="0" y="22"/>
                    </a:lnTo>
                    <a:lnTo>
                      <a:pt x="2" y="24"/>
                    </a:lnTo>
                    <a:lnTo>
                      <a:pt x="124" y="24"/>
                    </a:lnTo>
                    <a:lnTo>
                      <a:pt x="124" y="24"/>
                    </a:lnTo>
                    <a:lnTo>
                      <a:pt x="126" y="22"/>
                    </a:lnTo>
                    <a:lnTo>
                      <a:pt x="126" y="22"/>
                    </a:lnTo>
                    <a:lnTo>
                      <a:pt x="126" y="10"/>
                    </a:lnTo>
                    <a:lnTo>
                      <a:pt x="126" y="10"/>
                    </a:lnTo>
                    <a:lnTo>
                      <a:pt x="124" y="6"/>
                    </a:lnTo>
                    <a:lnTo>
                      <a:pt x="122" y="2"/>
                    </a:lnTo>
                    <a:lnTo>
                      <a:pt x="120" y="0"/>
                    </a:lnTo>
                    <a:lnTo>
                      <a:pt x="116" y="0"/>
                    </a:lnTo>
                    <a:lnTo>
                      <a:pt x="116" y="0"/>
                    </a:lnTo>
                    <a:close/>
                    <a:moveTo>
                      <a:pt x="122" y="18"/>
                    </a:moveTo>
                    <a:lnTo>
                      <a:pt x="122" y="18"/>
                    </a:lnTo>
                    <a:lnTo>
                      <a:pt x="4" y="18"/>
                    </a:lnTo>
                    <a:lnTo>
                      <a:pt x="4" y="10"/>
                    </a:lnTo>
                    <a:lnTo>
                      <a:pt x="4" y="10"/>
                    </a:lnTo>
                    <a:lnTo>
                      <a:pt x="6" y="6"/>
                    </a:lnTo>
                    <a:lnTo>
                      <a:pt x="12" y="4"/>
                    </a:lnTo>
                    <a:lnTo>
                      <a:pt x="116" y="4"/>
                    </a:lnTo>
                    <a:lnTo>
                      <a:pt x="116" y="4"/>
                    </a:lnTo>
                    <a:lnTo>
                      <a:pt x="120" y="6"/>
                    </a:lnTo>
                    <a:lnTo>
                      <a:pt x="122" y="10"/>
                    </a:lnTo>
                    <a:lnTo>
                      <a:pt x="122" y="18"/>
                    </a:lnTo>
                    <a:lnTo>
                      <a:pt x="12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0" name="Freeform 2778">
                <a:extLst>
                  <a:ext uri="{FF2B5EF4-FFF2-40B4-BE49-F238E27FC236}">
                    <a16:creationId xmlns:a16="http://schemas.microsoft.com/office/drawing/2014/main" id="{CAF758A4-629E-4ACC-97C0-AA9BB451A87D}"/>
                  </a:ext>
                </a:extLst>
              </p:cNvPr>
              <p:cNvSpPr>
                <a:spLocks/>
              </p:cNvSpPr>
              <p:nvPr/>
            </p:nvSpPr>
            <p:spPr bwMode="auto">
              <a:xfrm>
                <a:off x="10429875" y="5716588"/>
                <a:ext cx="196850" cy="6350"/>
              </a:xfrm>
              <a:custGeom>
                <a:avLst/>
                <a:gdLst>
                  <a:gd name="T0" fmla="*/ 122 w 124"/>
                  <a:gd name="T1" fmla="*/ 0 h 4"/>
                  <a:gd name="T2" fmla="*/ 2 w 124"/>
                  <a:gd name="T3" fmla="*/ 0 h 4"/>
                  <a:gd name="T4" fmla="*/ 2 w 124"/>
                  <a:gd name="T5" fmla="*/ 0 h 4"/>
                  <a:gd name="T6" fmla="*/ 0 w 124"/>
                  <a:gd name="T7" fmla="*/ 0 h 4"/>
                  <a:gd name="T8" fmla="*/ 0 w 124"/>
                  <a:gd name="T9" fmla="*/ 2 h 4"/>
                  <a:gd name="T10" fmla="*/ 0 w 124"/>
                  <a:gd name="T11" fmla="*/ 2 h 4"/>
                  <a:gd name="T12" fmla="*/ 0 w 124"/>
                  <a:gd name="T13" fmla="*/ 4 h 4"/>
                  <a:gd name="T14" fmla="*/ 2 w 124"/>
                  <a:gd name="T15" fmla="*/ 4 h 4"/>
                  <a:gd name="T16" fmla="*/ 122 w 124"/>
                  <a:gd name="T17" fmla="*/ 4 h 4"/>
                  <a:gd name="T18" fmla="*/ 122 w 124"/>
                  <a:gd name="T19" fmla="*/ 4 h 4"/>
                  <a:gd name="T20" fmla="*/ 122 w 124"/>
                  <a:gd name="T21" fmla="*/ 4 h 4"/>
                  <a:gd name="T22" fmla="*/ 124 w 124"/>
                  <a:gd name="T23" fmla="*/ 2 h 4"/>
                  <a:gd name="T24" fmla="*/ 124 w 124"/>
                  <a:gd name="T25" fmla="*/ 2 h 4"/>
                  <a:gd name="T26" fmla="*/ 122 w 124"/>
                  <a:gd name="T27" fmla="*/ 0 h 4"/>
                  <a:gd name="T28" fmla="*/ 122 w 124"/>
                  <a:gd name="T29" fmla="*/ 0 h 4"/>
                  <a:gd name="T30" fmla="*/ 122 w 124"/>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4">
                    <a:moveTo>
                      <a:pt x="122" y="0"/>
                    </a:moveTo>
                    <a:lnTo>
                      <a:pt x="2" y="0"/>
                    </a:lnTo>
                    <a:lnTo>
                      <a:pt x="2" y="0"/>
                    </a:lnTo>
                    <a:lnTo>
                      <a:pt x="0" y="0"/>
                    </a:lnTo>
                    <a:lnTo>
                      <a:pt x="0" y="2"/>
                    </a:lnTo>
                    <a:lnTo>
                      <a:pt x="0" y="2"/>
                    </a:lnTo>
                    <a:lnTo>
                      <a:pt x="0" y="4"/>
                    </a:lnTo>
                    <a:lnTo>
                      <a:pt x="2" y="4"/>
                    </a:lnTo>
                    <a:lnTo>
                      <a:pt x="122" y="4"/>
                    </a:lnTo>
                    <a:lnTo>
                      <a:pt x="122" y="4"/>
                    </a:lnTo>
                    <a:lnTo>
                      <a:pt x="122" y="4"/>
                    </a:lnTo>
                    <a:lnTo>
                      <a:pt x="124" y="2"/>
                    </a:lnTo>
                    <a:lnTo>
                      <a:pt x="124" y="2"/>
                    </a:lnTo>
                    <a:lnTo>
                      <a:pt x="122" y="0"/>
                    </a:lnTo>
                    <a:lnTo>
                      <a:pt x="122" y="0"/>
                    </a:lnTo>
                    <a:lnTo>
                      <a:pt x="1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1" name="Freeform 2779">
                <a:extLst>
                  <a:ext uri="{FF2B5EF4-FFF2-40B4-BE49-F238E27FC236}">
                    <a16:creationId xmlns:a16="http://schemas.microsoft.com/office/drawing/2014/main" id="{BC569A84-6786-4278-B741-03CFA4024872}"/>
                  </a:ext>
                </a:extLst>
              </p:cNvPr>
              <p:cNvSpPr>
                <a:spLocks/>
              </p:cNvSpPr>
              <p:nvPr/>
            </p:nvSpPr>
            <p:spPr bwMode="auto">
              <a:xfrm>
                <a:off x="10483850" y="5618163"/>
                <a:ext cx="76200" cy="9525"/>
              </a:xfrm>
              <a:custGeom>
                <a:avLst/>
                <a:gdLst>
                  <a:gd name="T0" fmla="*/ 46 w 48"/>
                  <a:gd name="T1" fmla="*/ 0 h 6"/>
                  <a:gd name="T2" fmla="*/ 2 w 48"/>
                  <a:gd name="T3" fmla="*/ 0 h 6"/>
                  <a:gd name="T4" fmla="*/ 2 w 48"/>
                  <a:gd name="T5" fmla="*/ 0 h 6"/>
                  <a:gd name="T6" fmla="*/ 2 w 48"/>
                  <a:gd name="T7" fmla="*/ 2 h 6"/>
                  <a:gd name="T8" fmla="*/ 0 w 48"/>
                  <a:gd name="T9" fmla="*/ 4 h 6"/>
                  <a:gd name="T10" fmla="*/ 0 w 48"/>
                  <a:gd name="T11" fmla="*/ 4 h 6"/>
                  <a:gd name="T12" fmla="*/ 2 w 48"/>
                  <a:gd name="T13" fmla="*/ 4 h 6"/>
                  <a:gd name="T14" fmla="*/ 2 w 48"/>
                  <a:gd name="T15" fmla="*/ 6 h 6"/>
                  <a:gd name="T16" fmla="*/ 46 w 48"/>
                  <a:gd name="T17" fmla="*/ 6 h 6"/>
                  <a:gd name="T18" fmla="*/ 46 w 48"/>
                  <a:gd name="T19" fmla="*/ 6 h 6"/>
                  <a:gd name="T20" fmla="*/ 48 w 48"/>
                  <a:gd name="T21" fmla="*/ 4 h 6"/>
                  <a:gd name="T22" fmla="*/ 48 w 48"/>
                  <a:gd name="T23" fmla="*/ 4 h 6"/>
                  <a:gd name="T24" fmla="*/ 48 w 48"/>
                  <a:gd name="T25" fmla="*/ 4 h 6"/>
                  <a:gd name="T26" fmla="*/ 48 w 48"/>
                  <a:gd name="T27" fmla="*/ 2 h 6"/>
                  <a:gd name="T28" fmla="*/ 46 w 48"/>
                  <a:gd name="T29" fmla="*/ 0 h 6"/>
                  <a:gd name="T30" fmla="*/ 46 w 48"/>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6">
                    <a:moveTo>
                      <a:pt x="46" y="0"/>
                    </a:moveTo>
                    <a:lnTo>
                      <a:pt x="2" y="0"/>
                    </a:lnTo>
                    <a:lnTo>
                      <a:pt x="2" y="0"/>
                    </a:lnTo>
                    <a:lnTo>
                      <a:pt x="2" y="2"/>
                    </a:lnTo>
                    <a:lnTo>
                      <a:pt x="0" y="4"/>
                    </a:lnTo>
                    <a:lnTo>
                      <a:pt x="0" y="4"/>
                    </a:lnTo>
                    <a:lnTo>
                      <a:pt x="2" y="4"/>
                    </a:lnTo>
                    <a:lnTo>
                      <a:pt x="2" y="6"/>
                    </a:lnTo>
                    <a:lnTo>
                      <a:pt x="46" y="6"/>
                    </a:lnTo>
                    <a:lnTo>
                      <a:pt x="46" y="6"/>
                    </a:lnTo>
                    <a:lnTo>
                      <a:pt x="48" y="4"/>
                    </a:lnTo>
                    <a:lnTo>
                      <a:pt x="48" y="4"/>
                    </a:lnTo>
                    <a:lnTo>
                      <a:pt x="48" y="4"/>
                    </a:lnTo>
                    <a:lnTo>
                      <a:pt x="48" y="2"/>
                    </a:lnTo>
                    <a:lnTo>
                      <a:pt x="46" y="0"/>
                    </a:lnTo>
                    <a:lnTo>
                      <a:pt x="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2" name="Freeform 2780">
                <a:extLst>
                  <a:ext uri="{FF2B5EF4-FFF2-40B4-BE49-F238E27FC236}">
                    <a16:creationId xmlns:a16="http://schemas.microsoft.com/office/drawing/2014/main" id="{DE6F5E37-5829-43F0-8980-40DB05938519}"/>
                  </a:ext>
                </a:extLst>
              </p:cNvPr>
              <p:cNvSpPr>
                <a:spLocks noEditPoints="1"/>
              </p:cNvSpPr>
              <p:nvPr/>
            </p:nvSpPr>
            <p:spPr bwMode="auto">
              <a:xfrm>
                <a:off x="10426700" y="5526088"/>
                <a:ext cx="219075" cy="212725"/>
              </a:xfrm>
              <a:custGeom>
                <a:avLst/>
                <a:gdLst>
                  <a:gd name="T0" fmla="*/ 100 w 138"/>
                  <a:gd name="T1" fmla="*/ 30 h 134"/>
                  <a:gd name="T2" fmla="*/ 98 w 138"/>
                  <a:gd name="T3" fmla="*/ 24 h 134"/>
                  <a:gd name="T4" fmla="*/ 90 w 138"/>
                  <a:gd name="T5" fmla="*/ 10 h 134"/>
                  <a:gd name="T6" fmla="*/ 76 w 138"/>
                  <a:gd name="T7" fmla="*/ 0 h 134"/>
                  <a:gd name="T8" fmla="*/ 70 w 138"/>
                  <a:gd name="T9" fmla="*/ 0 h 134"/>
                  <a:gd name="T10" fmla="*/ 58 w 138"/>
                  <a:gd name="T11" fmla="*/ 2 h 134"/>
                  <a:gd name="T12" fmla="*/ 42 w 138"/>
                  <a:gd name="T13" fmla="*/ 18 h 134"/>
                  <a:gd name="T14" fmla="*/ 38 w 138"/>
                  <a:gd name="T15" fmla="*/ 30 h 134"/>
                  <a:gd name="T16" fmla="*/ 38 w 138"/>
                  <a:gd name="T17" fmla="*/ 58 h 134"/>
                  <a:gd name="T18" fmla="*/ 22 w 138"/>
                  <a:gd name="T19" fmla="*/ 70 h 134"/>
                  <a:gd name="T20" fmla="*/ 10 w 138"/>
                  <a:gd name="T21" fmla="*/ 84 h 134"/>
                  <a:gd name="T22" fmla="*/ 2 w 138"/>
                  <a:gd name="T23" fmla="*/ 102 h 134"/>
                  <a:gd name="T24" fmla="*/ 0 w 138"/>
                  <a:gd name="T25" fmla="*/ 120 h 134"/>
                  <a:gd name="T26" fmla="*/ 0 w 138"/>
                  <a:gd name="T27" fmla="*/ 132 h 134"/>
                  <a:gd name="T28" fmla="*/ 2 w 138"/>
                  <a:gd name="T29" fmla="*/ 134 h 134"/>
                  <a:gd name="T30" fmla="*/ 136 w 138"/>
                  <a:gd name="T31" fmla="*/ 134 h 134"/>
                  <a:gd name="T32" fmla="*/ 138 w 138"/>
                  <a:gd name="T33" fmla="*/ 132 h 134"/>
                  <a:gd name="T34" fmla="*/ 138 w 138"/>
                  <a:gd name="T35" fmla="*/ 120 h 134"/>
                  <a:gd name="T36" fmla="*/ 136 w 138"/>
                  <a:gd name="T37" fmla="*/ 102 h 134"/>
                  <a:gd name="T38" fmla="*/ 128 w 138"/>
                  <a:gd name="T39" fmla="*/ 84 h 134"/>
                  <a:gd name="T40" fmla="*/ 116 w 138"/>
                  <a:gd name="T41" fmla="*/ 70 h 134"/>
                  <a:gd name="T42" fmla="*/ 100 w 138"/>
                  <a:gd name="T43" fmla="*/ 58 h 134"/>
                  <a:gd name="T44" fmla="*/ 4 w 138"/>
                  <a:gd name="T45" fmla="*/ 130 h 134"/>
                  <a:gd name="T46" fmla="*/ 4 w 138"/>
                  <a:gd name="T47" fmla="*/ 120 h 134"/>
                  <a:gd name="T48" fmla="*/ 8 w 138"/>
                  <a:gd name="T49" fmla="*/ 102 h 134"/>
                  <a:gd name="T50" fmla="*/ 14 w 138"/>
                  <a:gd name="T51" fmla="*/ 86 h 134"/>
                  <a:gd name="T52" fmla="*/ 26 w 138"/>
                  <a:gd name="T53" fmla="*/ 72 h 134"/>
                  <a:gd name="T54" fmla="*/ 42 w 138"/>
                  <a:gd name="T55" fmla="*/ 62 h 134"/>
                  <a:gd name="T56" fmla="*/ 44 w 138"/>
                  <a:gd name="T57" fmla="*/ 60 h 134"/>
                  <a:gd name="T58" fmla="*/ 44 w 138"/>
                  <a:gd name="T59" fmla="*/ 30 h 134"/>
                  <a:gd name="T60" fmla="*/ 50 w 138"/>
                  <a:gd name="T61" fmla="*/ 12 h 134"/>
                  <a:gd name="T62" fmla="*/ 70 w 138"/>
                  <a:gd name="T63" fmla="*/ 4 h 134"/>
                  <a:gd name="T64" fmla="*/ 80 w 138"/>
                  <a:gd name="T65" fmla="*/ 6 h 134"/>
                  <a:gd name="T66" fmla="*/ 94 w 138"/>
                  <a:gd name="T67" fmla="*/ 20 h 134"/>
                  <a:gd name="T68" fmla="*/ 96 w 138"/>
                  <a:gd name="T69" fmla="*/ 60 h 134"/>
                  <a:gd name="T70" fmla="*/ 96 w 138"/>
                  <a:gd name="T71" fmla="*/ 62 h 134"/>
                  <a:gd name="T72" fmla="*/ 104 w 138"/>
                  <a:gd name="T73" fmla="*/ 66 h 134"/>
                  <a:gd name="T74" fmla="*/ 118 w 138"/>
                  <a:gd name="T75" fmla="*/ 78 h 134"/>
                  <a:gd name="T76" fmla="*/ 128 w 138"/>
                  <a:gd name="T77" fmla="*/ 94 h 134"/>
                  <a:gd name="T78" fmla="*/ 134 w 138"/>
                  <a:gd name="T79" fmla="*/ 112 h 134"/>
                  <a:gd name="T80" fmla="*/ 134 w 138"/>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34">
                    <a:moveTo>
                      <a:pt x="100" y="58"/>
                    </a:moveTo>
                    <a:lnTo>
                      <a:pt x="100" y="30"/>
                    </a:lnTo>
                    <a:lnTo>
                      <a:pt x="100" y="30"/>
                    </a:lnTo>
                    <a:lnTo>
                      <a:pt x="98" y="24"/>
                    </a:lnTo>
                    <a:lnTo>
                      <a:pt x="98" y="18"/>
                    </a:lnTo>
                    <a:lnTo>
                      <a:pt x="90" y="10"/>
                    </a:lnTo>
                    <a:lnTo>
                      <a:pt x="80" y="2"/>
                    </a:lnTo>
                    <a:lnTo>
                      <a:pt x="76" y="0"/>
                    </a:lnTo>
                    <a:lnTo>
                      <a:pt x="70" y="0"/>
                    </a:lnTo>
                    <a:lnTo>
                      <a:pt x="70" y="0"/>
                    </a:lnTo>
                    <a:lnTo>
                      <a:pt x="64" y="0"/>
                    </a:lnTo>
                    <a:lnTo>
                      <a:pt x="58" y="2"/>
                    </a:lnTo>
                    <a:lnTo>
                      <a:pt x="48" y="10"/>
                    </a:lnTo>
                    <a:lnTo>
                      <a:pt x="42" y="18"/>
                    </a:lnTo>
                    <a:lnTo>
                      <a:pt x="40" y="24"/>
                    </a:lnTo>
                    <a:lnTo>
                      <a:pt x="38" y="30"/>
                    </a:lnTo>
                    <a:lnTo>
                      <a:pt x="38" y="58"/>
                    </a:lnTo>
                    <a:lnTo>
                      <a:pt x="38" y="58"/>
                    </a:lnTo>
                    <a:lnTo>
                      <a:pt x="30" y="64"/>
                    </a:lnTo>
                    <a:lnTo>
                      <a:pt x="22" y="70"/>
                    </a:lnTo>
                    <a:lnTo>
                      <a:pt x="16" y="76"/>
                    </a:lnTo>
                    <a:lnTo>
                      <a:pt x="10" y="84"/>
                    </a:lnTo>
                    <a:lnTo>
                      <a:pt x="6" y="94"/>
                    </a:lnTo>
                    <a:lnTo>
                      <a:pt x="2" y="102"/>
                    </a:lnTo>
                    <a:lnTo>
                      <a:pt x="0" y="112"/>
                    </a:lnTo>
                    <a:lnTo>
                      <a:pt x="0" y="120"/>
                    </a:lnTo>
                    <a:lnTo>
                      <a:pt x="0" y="132"/>
                    </a:lnTo>
                    <a:lnTo>
                      <a:pt x="0" y="132"/>
                    </a:lnTo>
                    <a:lnTo>
                      <a:pt x="0" y="134"/>
                    </a:lnTo>
                    <a:lnTo>
                      <a:pt x="2" y="134"/>
                    </a:lnTo>
                    <a:lnTo>
                      <a:pt x="136" y="134"/>
                    </a:lnTo>
                    <a:lnTo>
                      <a:pt x="136" y="134"/>
                    </a:lnTo>
                    <a:lnTo>
                      <a:pt x="138" y="134"/>
                    </a:lnTo>
                    <a:lnTo>
                      <a:pt x="138" y="132"/>
                    </a:lnTo>
                    <a:lnTo>
                      <a:pt x="138" y="120"/>
                    </a:lnTo>
                    <a:lnTo>
                      <a:pt x="138" y="120"/>
                    </a:lnTo>
                    <a:lnTo>
                      <a:pt x="138" y="110"/>
                    </a:lnTo>
                    <a:lnTo>
                      <a:pt x="136" y="102"/>
                    </a:lnTo>
                    <a:lnTo>
                      <a:pt x="132" y="92"/>
                    </a:lnTo>
                    <a:lnTo>
                      <a:pt x="128" y="84"/>
                    </a:lnTo>
                    <a:lnTo>
                      <a:pt x="122" y="76"/>
                    </a:lnTo>
                    <a:lnTo>
                      <a:pt x="116" y="70"/>
                    </a:lnTo>
                    <a:lnTo>
                      <a:pt x="108" y="64"/>
                    </a:lnTo>
                    <a:lnTo>
                      <a:pt x="100" y="58"/>
                    </a:lnTo>
                    <a:lnTo>
                      <a:pt x="100" y="58"/>
                    </a:lnTo>
                    <a:close/>
                    <a:moveTo>
                      <a:pt x="4" y="130"/>
                    </a:moveTo>
                    <a:lnTo>
                      <a:pt x="4" y="120"/>
                    </a:lnTo>
                    <a:lnTo>
                      <a:pt x="4" y="120"/>
                    </a:lnTo>
                    <a:lnTo>
                      <a:pt x="6" y="112"/>
                    </a:lnTo>
                    <a:lnTo>
                      <a:pt x="8" y="102"/>
                    </a:lnTo>
                    <a:lnTo>
                      <a:pt x="10" y="94"/>
                    </a:lnTo>
                    <a:lnTo>
                      <a:pt x="14" y="86"/>
                    </a:lnTo>
                    <a:lnTo>
                      <a:pt x="20" y="80"/>
                    </a:lnTo>
                    <a:lnTo>
                      <a:pt x="26" y="72"/>
                    </a:lnTo>
                    <a:lnTo>
                      <a:pt x="34" y="66"/>
                    </a:lnTo>
                    <a:lnTo>
                      <a:pt x="42" y="62"/>
                    </a:lnTo>
                    <a:lnTo>
                      <a:pt x="42" y="62"/>
                    </a:lnTo>
                    <a:lnTo>
                      <a:pt x="44" y="60"/>
                    </a:lnTo>
                    <a:lnTo>
                      <a:pt x="44" y="30"/>
                    </a:lnTo>
                    <a:lnTo>
                      <a:pt x="44" y="30"/>
                    </a:lnTo>
                    <a:lnTo>
                      <a:pt x="46" y="20"/>
                    </a:lnTo>
                    <a:lnTo>
                      <a:pt x="50" y="12"/>
                    </a:lnTo>
                    <a:lnTo>
                      <a:pt x="60" y="6"/>
                    </a:lnTo>
                    <a:lnTo>
                      <a:pt x="70" y="4"/>
                    </a:lnTo>
                    <a:lnTo>
                      <a:pt x="70" y="4"/>
                    </a:lnTo>
                    <a:lnTo>
                      <a:pt x="80" y="6"/>
                    </a:lnTo>
                    <a:lnTo>
                      <a:pt x="88" y="12"/>
                    </a:lnTo>
                    <a:lnTo>
                      <a:pt x="94" y="20"/>
                    </a:lnTo>
                    <a:lnTo>
                      <a:pt x="96" y="30"/>
                    </a:lnTo>
                    <a:lnTo>
                      <a:pt x="96" y="60"/>
                    </a:lnTo>
                    <a:lnTo>
                      <a:pt x="96" y="60"/>
                    </a:lnTo>
                    <a:lnTo>
                      <a:pt x="96" y="62"/>
                    </a:lnTo>
                    <a:lnTo>
                      <a:pt x="96" y="62"/>
                    </a:lnTo>
                    <a:lnTo>
                      <a:pt x="104" y="66"/>
                    </a:lnTo>
                    <a:lnTo>
                      <a:pt x="112" y="72"/>
                    </a:lnTo>
                    <a:lnTo>
                      <a:pt x="118" y="78"/>
                    </a:lnTo>
                    <a:lnTo>
                      <a:pt x="124" y="86"/>
                    </a:lnTo>
                    <a:lnTo>
                      <a:pt x="128" y="94"/>
                    </a:lnTo>
                    <a:lnTo>
                      <a:pt x="132" y="102"/>
                    </a:lnTo>
                    <a:lnTo>
                      <a:pt x="134" y="112"/>
                    </a:lnTo>
                    <a:lnTo>
                      <a:pt x="134" y="120"/>
                    </a:lnTo>
                    <a:lnTo>
                      <a:pt x="134" y="130"/>
                    </a:lnTo>
                    <a:lnTo>
                      <a:pt x="4"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3" name="Freeform 2781">
                <a:extLst>
                  <a:ext uri="{FF2B5EF4-FFF2-40B4-BE49-F238E27FC236}">
                    <a16:creationId xmlns:a16="http://schemas.microsoft.com/office/drawing/2014/main" id="{CDB9D94B-49B3-4A08-B3CA-9D92F1F0A89E}"/>
                  </a:ext>
                </a:extLst>
              </p:cNvPr>
              <p:cNvSpPr>
                <a:spLocks/>
              </p:cNvSpPr>
              <p:nvPr/>
            </p:nvSpPr>
            <p:spPr bwMode="auto">
              <a:xfrm>
                <a:off x="10617200" y="5745163"/>
                <a:ext cx="111125" cy="190500"/>
              </a:xfrm>
              <a:custGeom>
                <a:avLst/>
                <a:gdLst>
                  <a:gd name="T0" fmla="*/ 70 w 70"/>
                  <a:gd name="T1" fmla="*/ 0 h 120"/>
                  <a:gd name="T2" fmla="*/ 70 w 70"/>
                  <a:gd name="T3" fmla="*/ 0 h 120"/>
                  <a:gd name="T4" fmla="*/ 68 w 70"/>
                  <a:gd name="T5" fmla="*/ 0 h 120"/>
                  <a:gd name="T6" fmla="*/ 66 w 70"/>
                  <a:gd name="T7" fmla="*/ 2 h 120"/>
                  <a:gd name="T8" fmla="*/ 0 w 70"/>
                  <a:gd name="T9" fmla="*/ 116 h 120"/>
                  <a:gd name="T10" fmla="*/ 0 w 70"/>
                  <a:gd name="T11" fmla="*/ 116 h 120"/>
                  <a:gd name="T12" fmla="*/ 0 w 70"/>
                  <a:gd name="T13" fmla="*/ 118 h 120"/>
                  <a:gd name="T14" fmla="*/ 2 w 70"/>
                  <a:gd name="T15" fmla="*/ 120 h 120"/>
                  <a:gd name="T16" fmla="*/ 2 w 70"/>
                  <a:gd name="T17" fmla="*/ 120 h 120"/>
                  <a:gd name="T18" fmla="*/ 2 w 70"/>
                  <a:gd name="T19" fmla="*/ 120 h 120"/>
                  <a:gd name="T20" fmla="*/ 2 w 70"/>
                  <a:gd name="T21" fmla="*/ 120 h 120"/>
                  <a:gd name="T22" fmla="*/ 4 w 70"/>
                  <a:gd name="T23" fmla="*/ 118 h 120"/>
                  <a:gd name="T24" fmla="*/ 70 w 70"/>
                  <a:gd name="T25" fmla="*/ 4 h 120"/>
                  <a:gd name="T26" fmla="*/ 70 w 70"/>
                  <a:gd name="T27" fmla="*/ 4 h 120"/>
                  <a:gd name="T28" fmla="*/ 70 w 70"/>
                  <a:gd name="T29" fmla="*/ 2 h 120"/>
                  <a:gd name="T30" fmla="*/ 70 w 70"/>
                  <a:gd name="T31" fmla="*/ 0 h 120"/>
                  <a:gd name="T32" fmla="*/ 70 w 70"/>
                  <a:gd name="T3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20">
                    <a:moveTo>
                      <a:pt x="70" y="0"/>
                    </a:moveTo>
                    <a:lnTo>
                      <a:pt x="70" y="0"/>
                    </a:lnTo>
                    <a:lnTo>
                      <a:pt x="68" y="0"/>
                    </a:lnTo>
                    <a:lnTo>
                      <a:pt x="66" y="2"/>
                    </a:lnTo>
                    <a:lnTo>
                      <a:pt x="0" y="116"/>
                    </a:lnTo>
                    <a:lnTo>
                      <a:pt x="0" y="116"/>
                    </a:lnTo>
                    <a:lnTo>
                      <a:pt x="0" y="118"/>
                    </a:lnTo>
                    <a:lnTo>
                      <a:pt x="2" y="120"/>
                    </a:lnTo>
                    <a:lnTo>
                      <a:pt x="2" y="120"/>
                    </a:lnTo>
                    <a:lnTo>
                      <a:pt x="2" y="120"/>
                    </a:lnTo>
                    <a:lnTo>
                      <a:pt x="2" y="120"/>
                    </a:lnTo>
                    <a:lnTo>
                      <a:pt x="4" y="118"/>
                    </a:lnTo>
                    <a:lnTo>
                      <a:pt x="70" y="4"/>
                    </a:lnTo>
                    <a:lnTo>
                      <a:pt x="70" y="4"/>
                    </a:lnTo>
                    <a:lnTo>
                      <a:pt x="70" y="2"/>
                    </a:lnTo>
                    <a:lnTo>
                      <a:pt x="70" y="0"/>
                    </a:ln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4" name="Freeform 2782">
                <a:extLst>
                  <a:ext uri="{FF2B5EF4-FFF2-40B4-BE49-F238E27FC236}">
                    <a16:creationId xmlns:a16="http://schemas.microsoft.com/office/drawing/2014/main" id="{04C154DD-207D-4F06-89DF-813A6977CD3C}"/>
                  </a:ext>
                </a:extLst>
              </p:cNvPr>
              <p:cNvSpPr>
                <a:spLocks/>
              </p:cNvSpPr>
              <p:nvPr/>
            </p:nvSpPr>
            <p:spPr bwMode="auto">
              <a:xfrm>
                <a:off x="10617200" y="5608638"/>
                <a:ext cx="111125" cy="139700"/>
              </a:xfrm>
              <a:custGeom>
                <a:avLst/>
                <a:gdLst>
                  <a:gd name="T0" fmla="*/ 70 w 70"/>
                  <a:gd name="T1" fmla="*/ 86 h 88"/>
                  <a:gd name="T2" fmla="*/ 4 w 70"/>
                  <a:gd name="T3" fmla="*/ 0 h 88"/>
                  <a:gd name="T4" fmla="*/ 4 w 70"/>
                  <a:gd name="T5" fmla="*/ 0 h 88"/>
                  <a:gd name="T6" fmla="*/ 2 w 70"/>
                  <a:gd name="T7" fmla="*/ 0 h 88"/>
                  <a:gd name="T8" fmla="*/ 0 w 70"/>
                  <a:gd name="T9" fmla="*/ 0 h 88"/>
                  <a:gd name="T10" fmla="*/ 0 w 70"/>
                  <a:gd name="T11" fmla="*/ 0 h 88"/>
                  <a:gd name="T12" fmla="*/ 0 w 70"/>
                  <a:gd name="T13" fmla="*/ 2 h 88"/>
                  <a:gd name="T14" fmla="*/ 0 w 70"/>
                  <a:gd name="T15" fmla="*/ 2 h 88"/>
                  <a:gd name="T16" fmla="*/ 66 w 70"/>
                  <a:gd name="T17" fmla="*/ 88 h 88"/>
                  <a:gd name="T18" fmla="*/ 66 w 70"/>
                  <a:gd name="T19" fmla="*/ 88 h 88"/>
                  <a:gd name="T20" fmla="*/ 68 w 70"/>
                  <a:gd name="T21" fmla="*/ 88 h 88"/>
                  <a:gd name="T22" fmla="*/ 68 w 70"/>
                  <a:gd name="T23" fmla="*/ 88 h 88"/>
                  <a:gd name="T24" fmla="*/ 70 w 70"/>
                  <a:gd name="T25" fmla="*/ 88 h 88"/>
                  <a:gd name="T26" fmla="*/ 70 w 70"/>
                  <a:gd name="T27" fmla="*/ 88 h 88"/>
                  <a:gd name="T28" fmla="*/ 70 w 70"/>
                  <a:gd name="T29" fmla="*/ 86 h 88"/>
                  <a:gd name="T30" fmla="*/ 70 w 70"/>
                  <a:gd name="T31" fmla="*/ 86 h 88"/>
                  <a:gd name="T32" fmla="*/ 70 w 70"/>
                  <a:gd name="T33" fmla="*/ 8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88">
                    <a:moveTo>
                      <a:pt x="70" y="86"/>
                    </a:moveTo>
                    <a:lnTo>
                      <a:pt x="4" y="0"/>
                    </a:lnTo>
                    <a:lnTo>
                      <a:pt x="4" y="0"/>
                    </a:lnTo>
                    <a:lnTo>
                      <a:pt x="2" y="0"/>
                    </a:lnTo>
                    <a:lnTo>
                      <a:pt x="0" y="0"/>
                    </a:lnTo>
                    <a:lnTo>
                      <a:pt x="0" y="0"/>
                    </a:lnTo>
                    <a:lnTo>
                      <a:pt x="0" y="2"/>
                    </a:lnTo>
                    <a:lnTo>
                      <a:pt x="0" y="2"/>
                    </a:lnTo>
                    <a:lnTo>
                      <a:pt x="66" y="88"/>
                    </a:lnTo>
                    <a:lnTo>
                      <a:pt x="66" y="88"/>
                    </a:lnTo>
                    <a:lnTo>
                      <a:pt x="68" y="88"/>
                    </a:lnTo>
                    <a:lnTo>
                      <a:pt x="68" y="88"/>
                    </a:lnTo>
                    <a:lnTo>
                      <a:pt x="70" y="88"/>
                    </a:lnTo>
                    <a:lnTo>
                      <a:pt x="70" y="88"/>
                    </a:lnTo>
                    <a:lnTo>
                      <a:pt x="70" y="86"/>
                    </a:lnTo>
                    <a:lnTo>
                      <a:pt x="70" y="86"/>
                    </a:lnTo>
                    <a:lnTo>
                      <a:pt x="70"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5" name="Freeform 2783">
                <a:extLst>
                  <a:ext uri="{FF2B5EF4-FFF2-40B4-BE49-F238E27FC236}">
                    <a16:creationId xmlns:a16="http://schemas.microsoft.com/office/drawing/2014/main" id="{37F8EE80-66A6-478E-835E-4FE9B413C6E9}"/>
                  </a:ext>
                </a:extLst>
              </p:cNvPr>
              <p:cNvSpPr>
                <a:spLocks/>
              </p:cNvSpPr>
              <p:nvPr/>
            </p:nvSpPr>
            <p:spPr bwMode="auto">
              <a:xfrm>
                <a:off x="10636250" y="5592763"/>
                <a:ext cx="120650" cy="342900"/>
              </a:xfrm>
              <a:custGeom>
                <a:avLst/>
                <a:gdLst>
                  <a:gd name="T0" fmla="*/ 76 w 76"/>
                  <a:gd name="T1" fmla="*/ 94 h 216"/>
                  <a:gd name="T2" fmla="*/ 76 w 76"/>
                  <a:gd name="T3" fmla="*/ 94 h 216"/>
                  <a:gd name="T4" fmla="*/ 74 w 76"/>
                  <a:gd name="T5" fmla="*/ 92 h 216"/>
                  <a:gd name="T6" fmla="*/ 74 w 76"/>
                  <a:gd name="T7" fmla="*/ 92 h 216"/>
                  <a:gd name="T8" fmla="*/ 74 w 76"/>
                  <a:gd name="T9" fmla="*/ 90 h 216"/>
                  <a:gd name="T10" fmla="*/ 74 w 76"/>
                  <a:gd name="T11" fmla="*/ 90 h 216"/>
                  <a:gd name="T12" fmla="*/ 4 w 76"/>
                  <a:gd name="T13" fmla="*/ 0 h 216"/>
                  <a:gd name="T14" fmla="*/ 0 w 76"/>
                  <a:gd name="T15" fmla="*/ 0 h 216"/>
                  <a:gd name="T16" fmla="*/ 0 w 76"/>
                  <a:gd name="T17" fmla="*/ 2 h 216"/>
                  <a:gd name="T18" fmla="*/ 70 w 76"/>
                  <a:gd name="T19" fmla="*/ 94 h 216"/>
                  <a:gd name="T20" fmla="*/ 70 w 76"/>
                  <a:gd name="T21" fmla="*/ 94 h 216"/>
                  <a:gd name="T22" fmla="*/ 70 w 76"/>
                  <a:gd name="T23" fmla="*/ 94 h 216"/>
                  <a:gd name="T24" fmla="*/ 70 w 76"/>
                  <a:gd name="T25" fmla="*/ 94 h 216"/>
                  <a:gd name="T26" fmla="*/ 70 w 76"/>
                  <a:gd name="T27" fmla="*/ 94 h 216"/>
                  <a:gd name="T28" fmla="*/ 72 w 76"/>
                  <a:gd name="T29" fmla="*/ 96 h 216"/>
                  <a:gd name="T30" fmla="*/ 72 w 76"/>
                  <a:gd name="T31" fmla="*/ 96 h 216"/>
                  <a:gd name="T32" fmla="*/ 72 w 76"/>
                  <a:gd name="T33" fmla="*/ 96 h 216"/>
                  <a:gd name="T34" fmla="*/ 72 w 76"/>
                  <a:gd name="T35" fmla="*/ 96 h 216"/>
                  <a:gd name="T36" fmla="*/ 72 w 76"/>
                  <a:gd name="T37" fmla="*/ 96 h 216"/>
                  <a:gd name="T38" fmla="*/ 72 w 76"/>
                  <a:gd name="T39" fmla="*/ 98 h 216"/>
                  <a:gd name="T40" fmla="*/ 72 w 76"/>
                  <a:gd name="T41" fmla="*/ 98 h 216"/>
                  <a:gd name="T42" fmla="*/ 72 w 76"/>
                  <a:gd name="T43" fmla="*/ 98 h 216"/>
                  <a:gd name="T44" fmla="*/ 70 w 76"/>
                  <a:gd name="T45" fmla="*/ 100 h 216"/>
                  <a:gd name="T46" fmla="*/ 6 w 76"/>
                  <a:gd name="T47" fmla="*/ 212 h 216"/>
                  <a:gd name="T48" fmla="*/ 6 w 76"/>
                  <a:gd name="T49" fmla="*/ 216 h 216"/>
                  <a:gd name="T50" fmla="*/ 8 w 76"/>
                  <a:gd name="T51" fmla="*/ 216 h 216"/>
                  <a:gd name="T52" fmla="*/ 10 w 76"/>
                  <a:gd name="T53" fmla="*/ 214 h 216"/>
                  <a:gd name="T54" fmla="*/ 74 w 76"/>
                  <a:gd name="T55" fmla="*/ 102 h 216"/>
                  <a:gd name="T56" fmla="*/ 76 w 76"/>
                  <a:gd name="T57" fmla="*/ 100 h 216"/>
                  <a:gd name="T58" fmla="*/ 76 w 76"/>
                  <a:gd name="T59" fmla="*/ 100 h 216"/>
                  <a:gd name="T60" fmla="*/ 76 w 76"/>
                  <a:gd name="T61" fmla="*/ 98 h 216"/>
                  <a:gd name="T62" fmla="*/ 76 w 76"/>
                  <a:gd name="T63" fmla="*/ 96 h 216"/>
                  <a:gd name="T64" fmla="*/ 76 w 76"/>
                  <a:gd name="T65" fmla="*/ 96 h 216"/>
                  <a:gd name="T66" fmla="*/ 76 w 76"/>
                  <a:gd name="T67" fmla="*/ 9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216">
                    <a:moveTo>
                      <a:pt x="76" y="96"/>
                    </a:moveTo>
                    <a:lnTo>
                      <a:pt x="76" y="94"/>
                    </a:lnTo>
                    <a:lnTo>
                      <a:pt x="76" y="94"/>
                    </a:lnTo>
                    <a:lnTo>
                      <a:pt x="76" y="94"/>
                    </a:lnTo>
                    <a:lnTo>
                      <a:pt x="76" y="94"/>
                    </a:lnTo>
                    <a:lnTo>
                      <a:pt x="74" y="92"/>
                    </a:lnTo>
                    <a:lnTo>
                      <a:pt x="74" y="92"/>
                    </a:lnTo>
                    <a:lnTo>
                      <a:pt x="74" y="92"/>
                    </a:lnTo>
                    <a:lnTo>
                      <a:pt x="74" y="92"/>
                    </a:lnTo>
                    <a:lnTo>
                      <a:pt x="74" y="90"/>
                    </a:lnTo>
                    <a:lnTo>
                      <a:pt x="74" y="90"/>
                    </a:lnTo>
                    <a:lnTo>
                      <a:pt x="74" y="90"/>
                    </a:lnTo>
                    <a:lnTo>
                      <a:pt x="4" y="0"/>
                    </a:lnTo>
                    <a:lnTo>
                      <a:pt x="4" y="0"/>
                    </a:lnTo>
                    <a:lnTo>
                      <a:pt x="2" y="0"/>
                    </a:lnTo>
                    <a:lnTo>
                      <a:pt x="0" y="0"/>
                    </a:lnTo>
                    <a:lnTo>
                      <a:pt x="0" y="0"/>
                    </a:lnTo>
                    <a:lnTo>
                      <a:pt x="0" y="2"/>
                    </a:lnTo>
                    <a:lnTo>
                      <a:pt x="0" y="4"/>
                    </a:lnTo>
                    <a:lnTo>
                      <a:pt x="70" y="94"/>
                    </a:lnTo>
                    <a:lnTo>
                      <a:pt x="70" y="94"/>
                    </a:lnTo>
                    <a:lnTo>
                      <a:pt x="70" y="94"/>
                    </a:lnTo>
                    <a:lnTo>
                      <a:pt x="70" y="94"/>
                    </a:lnTo>
                    <a:lnTo>
                      <a:pt x="70" y="94"/>
                    </a:lnTo>
                    <a:lnTo>
                      <a:pt x="70" y="94"/>
                    </a:lnTo>
                    <a:lnTo>
                      <a:pt x="70" y="94"/>
                    </a:lnTo>
                    <a:lnTo>
                      <a:pt x="70" y="94"/>
                    </a:lnTo>
                    <a:lnTo>
                      <a:pt x="70" y="94"/>
                    </a:lnTo>
                    <a:lnTo>
                      <a:pt x="70" y="94"/>
                    </a:lnTo>
                    <a:lnTo>
                      <a:pt x="72" y="96"/>
                    </a:lnTo>
                    <a:lnTo>
                      <a:pt x="72" y="96"/>
                    </a:lnTo>
                    <a:lnTo>
                      <a:pt x="72" y="96"/>
                    </a:lnTo>
                    <a:lnTo>
                      <a:pt x="72" y="96"/>
                    </a:lnTo>
                    <a:lnTo>
                      <a:pt x="72" y="96"/>
                    </a:lnTo>
                    <a:lnTo>
                      <a:pt x="72" y="96"/>
                    </a:lnTo>
                    <a:lnTo>
                      <a:pt x="72" y="96"/>
                    </a:lnTo>
                    <a:lnTo>
                      <a:pt x="72" y="96"/>
                    </a:lnTo>
                    <a:lnTo>
                      <a:pt x="72" y="96"/>
                    </a:lnTo>
                    <a:lnTo>
                      <a:pt x="72" y="98"/>
                    </a:lnTo>
                    <a:lnTo>
                      <a:pt x="72" y="98"/>
                    </a:lnTo>
                    <a:lnTo>
                      <a:pt x="72" y="98"/>
                    </a:lnTo>
                    <a:lnTo>
                      <a:pt x="72" y="98"/>
                    </a:lnTo>
                    <a:lnTo>
                      <a:pt x="72" y="98"/>
                    </a:lnTo>
                    <a:lnTo>
                      <a:pt x="72" y="98"/>
                    </a:lnTo>
                    <a:lnTo>
                      <a:pt x="72" y="98"/>
                    </a:lnTo>
                    <a:lnTo>
                      <a:pt x="70" y="100"/>
                    </a:lnTo>
                    <a:lnTo>
                      <a:pt x="6" y="212"/>
                    </a:lnTo>
                    <a:lnTo>
                      <a:pt x="6" y="212"/>
                    </a:lnTo>
                    <a:lnTo>
                      <a:pt x="6" y="214"/>
                    </a:lnTo>
                    <a:lnTo>
                      <a:pt x="6" y="216"/>
                    </a:lnTo>
                    <a:lnTo>
                      <a:pt x="6" y="216"/>
                    </a:lnTo>
                    <a:lnTo>
                      <a:pt x="8" y="216"/>
                    </a:lnTo>
                    <a:lnTo>
                      <a:pt x="8" y="216"/>
                    </a:lnTo>
                    <a:lnTo>
                      <a:pt x="10" y="214"/>
                    </a:lnTo>
                    <a:lnTo>
                      <a:pt x="74" y="102"/>
                    </a:lnTo>
                    <a:lnTo>
                      <a:pt x="74" y="102"/>
                    </a:lnTo>
                    <a:lnTo>
                      <a:pt x="76" y="100"/>
                    </a:lnTo>
                    <a:lnTo>
                      <a:pt x="76" y="100"/>
                    </a:lnTo>
                    <a:lnTo>
                      <a:pt x="76" y="100"/>
                    </a:lnTo>
                    <a:lnTo>
                      <a:pt x="76" y="100"/>
                    </a:lnTo>
                    <a:lnTo>
                      <a:pt x="76" y="98"/>
                    </a:lnTo>
                    <a:lnTo>
                      <a:pt x="76" y="98"/>
                    </a:lnTo>
                    <a:lnTo>
                      <a:pt x="76" y="96"/>
                    </a:lnTo>
                    <a:lnTo>
                      <a:pt x="76" y="96"/>
                    </a:lnTo>
                    <a:lnTo>
                      <a:pt x="76" y="96"/>
                    </a:lnTo>
                    <a:lnTo>
                      <a:pt x="76" y="96"/>
                    </a:lnTo>
                    <a:lnTo>
                      <a:pt x="76" y="96"/>
                    </a:lnTo>
                    <a:lnTo>
                      <a:pt x="7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6" name="Freeform 2784">
                <a:extLst>
                  <a:ext uri="{FF2B5EF4-FFF2-40B4-BE49-F238E27FC236}">
                    <a16:creationId xmlns:a16="http://schemas.microsoft.com/office/drawing/2014/main" id="{C0F7CC61-2978-4B35-B8F3-FC2650D16ACD}"/>
                  </a:ext>
                </a:extLst>
              </p:cNvPr>
              <p:cNvSpPr>
                <a:spLocks noEditPoints="1"/>
              </p:cNvSpPr>
              <p:nvPr/>
            </p:nvSpPr>
            <p:spPr bwMode="auto">
              <a:xfrm>
                <a:off x="10721975" y="5729288"/>
                <a:ext cx="34925" cy="34925"/>
              </a:xfrm>
              <a:custGeom>
                <a:avLst/>
                <a:gdLst>
                  <a:gd name="T0" fmla="*/ 12 w 22"/>
                  <a:gd name="T1" fmla="*/ 0 h 22"/>
                  <a:gd name="T2" fmla="*/ 12 w 22"/>
                  <a:gd name="T3" fmla="*/ 0 h 22"/>
                  <a:gd name="T4" fmla="*/ 6 w 22"/>
                  <a:gd name="T5" fmla="*/ 0 h 22"/>
                  <a:gd name="T6" fmla="*/ 4 w 22"/>
                  <a:gd name="T7" fmla="*/ 4 h 22"/>
                  <a:gd name="T8" fmla="*/ 2 w 22"/>
                  <a:gd name="T9" fmla="*/ 6 h 22"/>
                  <a:gd name="T10" fmla="*/ 0 w 22"/>
                  <a:gd name="T11" fmla="*/ 10 h 22"/>
                  <a:gd name="T12" fmla="*/ 0 w 22"/>
                  <a:gd name="T13" fmla="*/ 10 h 22"/>
                  <a:gd name="T14" fmla="*/ 2 w 22"/>
                  <a:gd name="T15" fmla="*/ 14 h 22"/>
                  <a:gd name="T16" fmla="*/ 4 w 22"/>
                  <a:gd name="T17" fmla="*/ 18 h 22"/>
                  <a:gd name="T18" fmla="*/ 6 w 22"/>
                  <a:gd name="T19" fmla="*/ 20 h 22"/>
                  <a:gd name="T20" fmla="*/ 12 w 22"/>
                  <a:gd name="T21" fmla="*/ 22 h 22"/>
                  <a:gd name="T22" fmla="*/ 12 w 22"/>
                  <a:gd name="T23" fmla="*/ 22 h 22"/>
                  <a:gd name="T24" fmla="*/ 16 w 22"/>
                  <a:gd name="T25" fmla="*/ 20 h 22"/>
                  <a:gd name="T26" fmla="*/ 18 w 22"/>
                  <a:gd name="T27" fmla="*/ 18 h 22"/>
                  <a:gd name="T28" fmla="*/ 20 w 22"/>
                  <a:gd name="T29" fmla="*/ 14 h 22"/>
                  <a:gd name="T30" fmla="*/ 22 w 22"/>
                  <a:gd name="T31" fmla="*/ 10 h 22"/>
                  <a:gd name="T32" fmla="*/ 22 w 22"/>
                  <a:gd name="T33" fmla="*/ 10 h 22"/>
                  <a:gd name="T34" fmla="*/ 20 w 22"/>
                  <a:gd name="T35" fmla="*/ 6 h 22"/>
                  <a:gd name="T36" fmla="*/ 18 w 22"/>
                  <a:gd name="T37" fmla="*/ 4 h 22"/>
                  <a:gd name="T38" fmla="*/ 16 w 22"/>
                  <a:gd name="T39" fmla="*/ 0 h 22"/>
                  <a:gd name="T40" fmla="*/ 12 w 22"/>
                  <a:gd name="T41" fmla="*/ 0 h 22"/>
                  <a:gd name="T42" fmla="*/ 12 w 22"/>
                  <a:gd name="T43" fmla="*/ 0 h 22"/>
                  <a:gd name="T44" fmla="*/ 12 w 22"/>
                  <a:gd name="T45" fmla="*/ 16 h 22"/>
                  <a:gd name="T46" fmla="*/ 12 w 22"/>
                  <a:gd name="T47" fmla="*/ 16 h 22"/>
                  <a:gd name="T48" fmla="*/ 6 w 22"/>
                  <a:gd name="T49" fmla="*/ 16 h 22"/>
                  <a:gd name="T50" fmla="*/ 4 w 22"/>
                  <a:gd name="T51" fmla="*/ 10 h 22"/>
                  <a:gd name="T52" fmla="*/ 4 w 22"/>
                  <a:gd name="T53" fmla="*/ 10 h 22"/>
                  <a:gd name="T54" fmla="*/ 6 w 22"/>
                  <a:gd name="T55" fmla="*/ 6 h 22"/>
                  <a:gd name="T56" fmla="*/ 12 w 22"/>
                  <a:gd name="T57" fmla="*/ 4 h 22"/>
                  <a:gd name="T58" fmla="*/ 12 w 22"/>
                  <a:gd name="T59" fmla="*/ 4 h 22"/>
                  <a:gd name="T60" fmla="*/ 16 w 22"/>
                  <a:gd name="T61" fmla="*/ 6 h 22"/>
                  <a:gd name="T62" fmla="*/ 18 w 22"/>
                  <a:gd name="T63" fmla="*/ 10 h 22"/>
                  <a:gd name="T64" fmla="*/ 18 w 22"/>
                  <a:gd name="T65" fmla="*/ 10 h 22"/>
                  <a:gd name="T66" fmla="*/ 16 w 22"/>
                  <a:gd name="T67" fmla="*/ 16 h 22"/>
                  <a:gd name="T68" fmla="*/ 12 w 22"/>
                  <a:gd name="T69" fmla="*/ 16 h 22"/>
                  <a:gd name="T70" fmla="*/ 12 w 22"/>
                  <a:gd name="T71"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 h="22">
                    <a:moveTo>
                      <a:pt x="12" y="0"/>
                    </a:moveTo>
                    <a:lnTo>
                      <a:pt x="12" y="0"/>
                    </a:lnTo>
                    <a:lnTo>
                      <a:pt x="6" y="0"/>
                    </a:lnTo>
                    <a:lnTo>
                      <a:pt x="4" y="4"/>
                    </a:lnTo>
                    <a:lnTo>
                      <a:pt x="2" y="6"/>
                    </a:lnTo>
                    <a:lnTo>
                      <a:pt x="0" y="10"/>
                    </a:lnTo>
                    <a:lnTo>
                      <a:pt x="0" y="10"/>
                    </a:lnTo>
                    <a:lnTo>
                      <a:pt x="2" y="14"/>
                    </a:lnTo>
                    <a:lnTo>
                      <a:pt x="4" y="18"/>
                    </a:lnTo>
                    <a:lnTo>
                      <a:pt x="6" y="20"/>
                    </a:lnTo>
                    <a:lnTo>
                      <a:pt x="12" y="22"/>
                    </a:lnTo>
                    <a:lnTo>
                      <a:pt x="12" y="22"/>
                    </a:lnTo>
                    <a:lnTo>
                      <a:pt x="16" y="20"/>
                    </a:lnTo>
                    <a:lnTo>
                      <a:pt x="18" y="18"/>
                    </a:lnTo>
                    <a:lnTo>
                      <a:pt x="20" y="14"/>
                    </a:lnTo>
                    <a:lnTo>
                      <a:pt x="22" y="10"/>
                    </a:lnTo>
                    <a:lnTo>
                      <a:pt x="22" y="10"/>
                    </a:lnTo>
                    <a:lnTo>
                      <a:pt x="20" y="6"/>
                    </a:lnTo>
                    <a:lnTo>
                      <a:pt x="18" y="4"/>
                    </a:lnTo>
                    <a:lnTo>
                      <a:pt x="16" y="0"/>
                    </a:lnTo>
                    <a:lnTo>
                      <a:pt x="12" y="0"/>
                    </a:lnTo>
                    <a:lnTo>
                      <a:pt x="12" y="0"/>
                    </a:lnTo>
                    <a:close/>
                    <a:moveTo>
                      <a:pt x="12" y="16"/>
                    </a:moveTo>
                    <a:lnTo>
                      <a:pt x="12" y="16"/>
                    </a:lnTo>
                    <a:lnTo>
                      <a:pt x="6" y="16"/>
                    </a:lnTo>
                    <a:lnTo>
                      <a:pt x="4" y="10"/>
                    </a:lnTo>
                    <a:lnTo>
                      <a:pt x="4" y="10"/>
                    </a:lnTo>
                    <a:lnTo>
                      <a:pt x="6" y="6"/>
                    </a:lnTo>
                    <a:lnTo>
                      <a:pt x="12" y="4"/>
                    </a:lnTo>
                    <a:lnTo>
                      <a:pt x="12" y="4"/>
                    </a:lnTo>
                    <a:lnTo>
                      <a:pt x="16" y="6"/>
                    </a:lnTo>
                    <a:lnTo>
                      <a:pt x="18" y="10"/>
                    </a:lnTo>
                    <a:lnTo>
                      <a:pt x="18" y="10"/>
                    </a:lnTo>
                    <a:lnTo>
                      <a:pt x="16" y="16"/>
                    </a:lnTo>
                    <a:lnTo>
                      <a:pt x="12" y="16"/>
                    </a:lnTo>
                    <a:lnTo>
                      <a:pt x="1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7" name="Freeform 2785">
                <a:extLst>
                  <a:ext uri="{FF2B5EF4-FFF2-40B4-BE49-F238E27FC236}">
                    <a16:creationId xmlns:a16="http://schemas.microsoft.com/office/drawing/2014/main" id="{3F2CE8E2-3BCA-44C2-AD7D-8CA9A5A83489}"/>
                  </a:ext>
                </a:extLst>
              </p:cNvPr>
              <p:cNvSpPr>
                <a:spLocks noEditPoints="1"/>
              </p:cNvSpPr>
              <p:nvPr/>
            </p:nvSpPr>
            <p:spPr bwMode="auto">
              <a:xfrm>
                <a:off x="10607675" y="5580063"/>
                <a:ext cx="34925" cy="34925"/>
              </a:xfrm>
              <a:custGeom>
                <a:avLst/>
                <a:gdLst>
                  <a:gd name="T0" fmla="*/ 12 w 22"/>
                  <a:gd name="T1" fmla="*/ 0 h 22"/>
                  <a:gd name="T2" fmla="*/ 12 w 22"/>
                  <a:gd name="T3" fmla="*/ 0 h 22"/>
                  <a:gd name="T4" fmla="*/ 8 w 22"/>
                  <a:gd name="T5" fmla="*/ 2 h 22"/>
                  <a:gd name="T6" fmla="*/ 4 w 22"/>
                  <a:gd name="T7" fmla="*/ 4 h 22"/>
                  <a:gd name="T8" fmla="*/ 2 w 22"/>
                  <a:gd name="T9" fmla="*/ 8 h 22"/>
                  <a:gd name="T10" fmla="*/ 0 w 22"/>
                  <a:gd name="T11" fmla="*/ 12 h 22"/>
                  <a:gd name="T12" fmla="*/ 0 w 22"/>
                  <a:gd name="T13" fmla="*/ 12 h 22"/>
                  <a:gd name="T14" fmla="*/ 2 w 22"/>
                  <a:gd name="T15" fmla="*/ 16 h 22"/>
                  <a:gd name="T16" fmla="*/ 4 w 22"/>
                  <a:gd name="T17" fmla="*/ 20 h 22"/>
                  <a:gd name="T18" fmla="*/ 8 w 22"/>
                  <a:gd name="T19" fmla="*/ 22 h 22"/>
                  <a:gd name="T20" fmla="*/ 12 w 22"/>
                  <a:gd name="T21" fmla="*/ 22 h 22"/>
                  <a:gd name="T22" fmla="*/ 12 w 22"/>
                  <a:gd name="T23" fmla="*/ 22 h 22"/>
                  <a:gd name="T24" fmla="*/ 16 w 22"/>
                  <a:gd name="T25" fmla="*/ 22 h 22"/>
                  <a:gd name="T26" fmla="*/ 20 w 22"/>
                  <a:gd name="T27" fmla="*/ 20 h 22"/>
                  <a:gd name="T28" fmla="*/ 22 w 22"/>
                  <a:gd name="T29" fmla="*/ 16 h 22"/>
                  <a:gd name="T30" fmla="*/ 22 w 22"/>
                  <a:gd name="T31" fmla="*/ 12 h 22"/>
                  <a:gd name="T32" fmla="*/ 22 w 22"/>
                  <a:gd name="T33" fmla="*/ 12 h 22"/>
                  <a:gd name="T34" fmla="*/ 22 w 22"/>
                  <a:gd name="T35" fmla="*/ 8 h 22"/>
                  <a:gd name="T36" fmla="*/ 20 w 22"/>
                  <a:gd name="T37" fmla="*/ 4 h 22"/>
                  <a:gd name="T38" fmla="*/ 16 w 22"/>
                  <a:gd name="T39" fmla="*/ 2 h 22"/>
                  <a:gd name="T40" fmla="*/ 12 w 22"/>
                  <a:gd name="T41" fmla="*/ 0 h 22"/>
                  <a:gd name="T42" fmla="*/ 12 w 22"/>
                  <a:gd name="T43" fmla="*/ 0 h 22"/>
                  <a:gd name="T44" fmla="*/ 12 w 22"/>
                  <a:gd name="T45" fmla="*/ 18 h 22"/>
                  <a:gd name="T46" fmla="*/ 12 w 22"/>
                  <a:gd name="T47" fmla="*/ 18 h 22"/>
                  <a:gd name="T48" fmla="*/ 8 w 22"/>
                  <a:gd name="T49" fmla="*/ 16 h 22"/>
                  <a:gd name="T50" fmla="*/ 6 w 22"/>
                  <a:gd name="T51" fmla="*/ 12 h 22"/>
                  <a:gd name="T52" fmla="*/ 6 w 22"/>
                  <a:gd name="T53" fmla="*/ 12 h 22"/>
                  <a:gd name="T54" fmla="*/ 8 w 22"/>
                  <a:gd name="T55" fmla="*/ 8 h 22"/>
                  <a:gd name="T56" fmla="*/ 12 w 22"/>
                  <a:gd name="T57" fmla="*/ 6 h 22"/>
                  <a:gd name="T58" fmla="*/ 12 w 22"/>
                  <a:gd name="T59" fmla="*/ 6 h 22"/>
                  <a:gd name="T60" fmla="*/ 16 w 22"/>
                  <a:gd name="T61" fmla="*/ 8 h 22"/>
                  <a:gd name="T62" fmla="*/ 18 w 22"/>
                  <a:gd name="T63" fmla="*/ 12 h 22"/>
                  <a:gd name="T64" fmla="*/ 18 w 22"/>
                  <a:gd name="T65" fmla="*/ 12 h 22"/>
                  <a:gd name="T66" fmla="*/ 16 w 22"/>
                  <a:gd name="T67" fmla="*/ 16 h 22"/>
                  <a:gd name="T68" fmla="*/ 12 w 22"/>
                  <a:gd name="T69" fmla="*/ 18 h 22"/>
                  <a:gd name="T70" fmla="*/ 12 w 22"/>
                  <a:gd name="T71"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 h="22">
                    <a:moveTo>
                      <a:pt x="12" y="0"/>
                    </a:moveTo>
                    <a:lnTo>
                      <a:pt x="12" y="0"/>
                    </a:lnTo>
                    <a:lnTo>
                      <a:pt x="8" y="2"/>
                    </a:lnTo>
                    <a:lnTo>
                      <a:pt x="4" y="4"/>
                    </a:lnTo>
                    <a:lnTo>
                      <a:pt x="2" y="8"/>
                    </a:lnTo>
                    <a:lnTo>
                      <a:pt x="0" y="12"/>
                    </a:lnTo>
                    <a:lnTo>
                      <a:pt x="0" y="12"/>
                    </a:lnTo>
                    <a:lnTo>
                      <a:pt x="2" y="16"/>
                    </a:lnTo>
                    <a:lnTo>
                      <a:pt x="4" y="20"/>
                    </a:lnTo>
                    <a:lnTo>
                      <a:pt x="8" y="22"/>
                    </a:lnTo>
                    <a:lnTo>
                      <a:pt x="12" y="22"/>
                    </a:lnTo>
                    <a:lnTo>
                      <a:pt x="12" y="22"/>
                    </a:lnTo>
                    <a:lnTo>
                      <a:pt x="16" y="22"/>
                    </a:lnTo>
                    <a:lnTo>
                      <a:pt x="20" y="20"/>
                    </a:lnTo>
                    <a:lnTo>
                      <a:pt x="22" y="16"/>
                    </a:lnTo>
                    <a:lnTo>
                      <a:pt x="22" y="12"/>
                    </a:lnTo>
                    <a:lnTo>
                      <a:pt x="22" y="12"/>
                    </a:lnTo>
                    <a:lnTo>
                      <a:pt x="22" y="8"/>
                    </a:lnTo>
                    <a:lnTo>
                      <a:pt x="20" y="4"/>
                    </a:lnTo>
                    <a:lnTo>
                      <a:pt x="16" y="2"/>
                    </a:lnTo>
                    <a:lnTo>
                      <a:pt x="12" y="0"/>
                    </a:lnTo>
                    <a:lnTo>
                      <a:pt x="12" y="0"/>
                    </a:lnTo>
                    <a:close/>
                    <a:moveTo>
                      <a:pt x="12" y="18"/>
                    </a:moveTo>
                    <a:lnTo>
                      <a:pt x="12" y="18"/>
                    </a:lnTo>
                    <a:lnTo>
                      <a:pt x="8" y="16"/>
                    </a:lnTo>
                    <a:lnTo>
                      <a:pt x="6" y="12"/>
                    </a:lnTo>
                    <a:lnTo>
                      <a:pt x="6" y="12"/>
                    </a:lnTo>
                    <a:lnTo>
                      <a:pt x="8" y="8"/>
                    </a:lnTo>
                    <a:lnTo>
                      <a:pt x="12" y="6"/>
                    </a:lnTo>
                    <a:lnTo>
                      <a:pt x="12" y="6"/>
                    </a:lnTo>
                    <a:lnTo>
                      <a:pt x="16" y="8"/>
                    </a:lnTo>
                    <a:lnTo>
                      <a:pt x="18" y="12"/>
                    </a:lnTo>
                    <a:lnTo>
                      <a:pt x="18" y="12"/>
                    </a:lnTo>
                    <a:lnTo>
                      <a:pt x="16" y="16"/>
                    </a:lnTo>
                    <a:lnTo>
                      <a:pt x="12" y="18"/>
                    </a:lnTo>
                    <a:lnTo>
                      <a:pt x="1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8" name="Freeform 2786">
                <a:extLst>
                  <a:ext uri="{FF2B5EF4-FFF2-40B4-BE49-F238E27FC236}">
                    <a16:creationId xmlns:a16="http://schemas.microsoft.com/office/drawing/2014/main" id="{A02D01AA-C582-41DB-8862-8C59B88A8CFD}"/>
                  </a:ext>
                </a:extLst>
              </p:cNvPr>
              <p:cNvSpPr>
                <a:spLocks/>
              </p:cNvSpPr>
              <p:nvPr/>
            </p:nvSpPr>
            <p:spPr bwMode="auto">
              <a:xfrm>
                <a:off x="10579100" y="5589588"/>
                <a:ext cx="34925" cy="19050"/>
              </a:xfrm>
              <a:custGeom>
                <a:avLst/>
                <a:gdLst>
                  <a:gd name="T0" fmla="*/ 20 w 22"/>
                  <a:gd name="T1" fmla="*/ 8 h 12"/>
                  <a:gd name="T2" fmla="*/ 4 w 22"/>
                  <a:gd name="T3" fmla="*/ 8 h 12"/>
                  <a:gd name="T4" fmla="*/ 4 w 22"/>
                  <a:gd name="T5" fmla="*/ 4 h 12"/>
                  <a:gd name="T6" fmla="*/ 20 w 22"/>
                  <a:gd name="T7" fmla="*/ 4 h 12"/>
                  <a:gd name="T8" fmla="*/ 20 w 22"/>
                  <a:gd name="T9" fmla="*/ 4 h 12"/>
                  <a:gd name="T10" fmla="*/ 22 w 22"/>
                  <a:gd name="T11" fmla="*/ 4 h 12"/>
                  <a:gd name="T12" fmla="*/ 22 w 22"/>
                  <a:gd name="T13" fmla="*/ 2 h 12"/>
                  <a:gd name="T14" fmla="*/ 22 w 22"/>
                  <a:gd name="T15" fmla="*/ 2 h 12"/>
                  <a:gd name="T16" fmla="*/ 22 w 22"/>
                  <a:gd name="T17" fmla="*/ 0 h 12"/>
                  <a:gd name="T18" fmla="*/ 20 w 22"/>
                  <a:gd name="T19" fmla="*/ 0 h 12"/>
                  <a:gd name="T20" fmla="*/ 2 w 22"/>
                  <a:gd name="T21" fmla="*/ 0 h 12"/>
                  <a:gd name="T22" fmla="*/ 2 w 22"/>
                  <a:gd name="T23" fmla="*/ 0 h 12"/>
                  <a:gd name="T24" fmla="*/ 0 w 22"/>
                  <a:gd name="T25" fmla="*/ 0 h 12"/>
                  <a:gd name="T26" fmla="*/ 0 w 22"/>
                  <a:gd name="T27" fmla="*/ 2 h 12"/>
                  <a:gd name="T28" fmla="*/ 0 w 22"/>
                  <a:gd name="T29" fmla="*/ 10 h 12"/>
                  <a:gd name="T30" fmla="*/ 0 w 22"/>
                  <a:gd name="T31" fmla="*/ 10 h 12"/>
                  <a:gd name="T32" fmla="*/ 0 w 22"/>
                  <a:gd name="T33" fmla="*/ 12 h 12"/>
                  <a:gd name="T34" fmla="*/ 2 w 22"/>
                  <a:gd name="T35" fmla="*/ 12 h 12"/>
                  <a:gd name="T36" fmla="*/ 20 w 22"/>
                  <a:gd name="T37" fmla="*/ 12 h 12"/>
                  <a:gd name="T38" fmla="*/ 20 w 22"/>
                  <a:gd name="T39" fmla="*/ 12 h 12"/>
                  <a:gd name="T40" fmla="*/ 22 w 22"/>
                  <a:gd name="T41" fmla="*/ 12 h 12"/>
                  <a:gd name="T42" fmla="*/ 22 w 22"/>
                  <a:gd name="T43" fmla="*/ 10 h 12"/>
                  <a:gd name="T44" fmla="*/ 22 w 22"/>
                  <a:gd name="T45" fmla="*/ 10 h 12"/>
                  <a:gd name="T46" fmla="*/ 22 w 22"/>
                  <a:gd name="T47" fmla="*/ 8 h 12"/>
                  <a:gd name="T48" fmla="*/ 20 w 22"/>
                  <a:gd name="T49" fmla="*/ 8 h 12"/>
                  <a:gd name="T50" fmla="*/ 20 w 22"/>
                  <a:gd name="T5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 h="12">
                    <a:moveTo>
                      <a:pt x="20" y="8"/>
                    </a:moveTo>
                    <a:lnTo>
                      <a:pt x="4" y="8"/>
                    </a:lnTo>
                    <a:lnTo>
                      <a:pt x="4" y="4"/>
                    </a:lnTo>
                    <a:lnTo>
                      <a:pt x="20" y="4"/>
                    </a:lnTo>
                    <a:lnTo>
                      <a:pt x="20" y="4"/>
                    </a:lnTo>
                    <a:lnTo>
                      <a:pt x="22" y="4"/>
                    </a:lnTo>
                    <a:lnTo>
                      <a:pt x="22" y="2"/>
                    </a:lnTo>
                    <a:lnTo>
                      <a:pt x="22" y="2"/>
                    </a:lnTo>
                    <a:lnTo>
                      <a:pt x="22" y="0"/>
                    </a:lnTo>
                    <a:lnTo>
                      <a:pt x="20" y="0"/>
                    </a:lnTo>
                    <a:lnTo>
                      <a:pt x="2" y="0"/>
                    </a:lnTo>
                    <a:lnTo>
                      <a:pt x="2" y="0"/>
                    </a:lnTo>
                    <a:lnTo>
                      <a:pt x="0" y="0"/>
                    </a:lnTo>
                    <a:lnTo>
                      <a:pt x="0" y="2"/>
                    </a:lnTo>
                    <a:lnTo>
                      <a:pt x="0" y="10"/>
                    </a:lnTo>
                    <a:lnTo>
                      <a:pt x="0" y="10"/>
                    </a:lnTo>
                    <a:lnTo>
                      <a:pt x="0" y="12"/>
                    </a:lnTo>
                    <a:lnTo>
                      <a:pt x="2" y="12"/>
                    </a:lnTo>
                    <a:lnTo>
                      <a:pt x="20" y="12"/>
                    </a:lnTo>
                    <a:lnTo>
                      <a:pt x="20" y="12"/>
                    </a:lnTo>
                    <a:lnTo>
                      <a:pt x="22" y="12"/>
                    </a:lnTo>
                    <a:lnTo>
                      <a:pt x="22" y="10"/>
                    </a:lnTo>
                    <a:lnTo>
                      <a:pt x="22" y="10"/>
                    </a:lnTo>
                    <a:lnTo>
                      <a:pt x="22" y="8"/>
                    </a:lnTo>
                    <a:lnTo>
                      <a:pt x="20" y="8"/>
                    </a:ln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289" name="Group 288">
              <a:extLst>
                <a:ext uri="{FF2B5EF4-FFF2-40B4-BE49-F238E27FC236}">
                  <a16:creationId xmlns:a16="http://schemas.microsoft.com/office/drawing/2014/main" id="{F3DAA177-FFF6-4C0E-A9DD-9CC414F7A904}"/>
                </a:ext>
              </a:extLst>
            </p:cNvPr>
            <p:cNvGrpSpPr/>
            <p:nvPr/>
          </p:nvGrpSpPr>
          <p:grpSpPr>
            <a:xfrm>
              <a:off x="6758917" y="3940581"/>
              <a:ext cx="395808" cy="443688"/>
              <a:chOff x="7124700" y="4684713"/>
              <a:chExt cx="393700" cy="441325"/>
            </a:xfrm>
            <a:solidFill>
              <a:schemeClr val="bg1"/>
            </a:solidFill>
          </p:grpSpPr>
          <p:sp>
            <p:nvSpPr>
              <p:cNvPr id="290" name="Freeform 1676">
                <a:extLst>
                  <a:ext uri="{FF2B5EF4-FFF2-40B4-BE49-F238E27FC236}">
                    <a16:creationId xmlns:a16="http://schemas.microsoft.com/office/drawing/2014/main" id="{490F843C-6182-4990-86D4-8E2F8D3C1130}"/>
                  </a:ext>
                </a:extLst>
              </p:cNvPr>
              <p:cNvSpPr>
                <a:spLocks noEditPoints="1"/>
              </p:cNvSpPr>
              <p:nvPr/>
            </p:nvSpPr>
            <p:spPr bwMode="auto">
              <a:xfrm>
                <a:off x="7124700" y="4799013"/>
                <a:ext cx="200025" cy="327025"/>
              </a:xfrm>
              <a:custGeom>
                <a:avLst/>
                <a:gdLst>
                  <a:gd name="T0" fmla="*/ 126 w 126"/>
                  <a:gd name="T1" fmla="*/ 70 h 206"/>
                  <a:gd name="T2" fmla="*/ 4 w 126"/>
                  <a:gd name="T3" fmla="*/ 0 h 206"/>
                  <a:gd name="T4" fmla="*/ 4 w 126"/>
                  <a:gd name="T5" fmla="*/ 0 h 206"/>
                  <a:gd name="T6" fmla="*/ 2 w 126"/>
                  <a:gd name="T7" fmla="*/ 0 h 206"/>
                  <a:gd name="T8" fmla="*/ 2 w 126"/>
                  <a:gd name="T9" fmla="*/ 0 h 206"/>
                  <a:gd name="T10" fmla="*/ 0 w 126"/>
                  <a:gd name="T11" fmla="*/ 2 h 206"/>
                  <a:gd name="T12" fmla="*/ 0 w 126"/>
                  <a:gd name="T13" fmla="*/ 134 h 206"/>
                  <a:gd name="T14" fmla="*/ 0 w 126"/>
                  <a:gd name="T15" fmla="*/ 134 h 206"/>
                  <a:gd name="T16" fmla="*/ 2 w 126"/>
                  <a:gd name="T17" fmla="*/ 136 h 206"/>
                  <a:gd name="T18" fmla="*/ 122 w 126"/>
                  <a:gd name="T19" fmla="*/ 206 h 206"/>
                  <a:gd name="T20" fmla="*/ 122 w 126"/>
                  <a:gd name="T21" fmla="*/ 206 h 206"/>
                  <a:gd name="T22" fmla="*/ 124 w 126"/>
                  <a:gd name="T23" fmla="*/ 206 h 206"/>
                  <a:gd name="T24" fmla="*/ 124 w 126"/>
                  <a:gd name="T25" fmla="*/ 206 h 206"/>
                  <a:gd name="T26" fmla="*/ 126 w 126"/>
                  <a:gd name="T27" fmla="*/ 206 h 206"/>
                  <a:gd name="T28" fmla="*/ 126 w 126"/>
                  <a:gd name="T29" fmla="*/ 206 h 206"/>
                  <a:gd name="T30" fmla="*/ 126 w 126"/>
                  <a:gd name="T31" fmla="*/ 204 h 206"/>
                  <a:gd name="T32" fmla="*/ 126 w 126"/>
                  <a:gd name="T33" fmla="*/ 72 h 206"/>
                  <a:gd name="T34" fmla="*/ 126 w 126"/>
                  <a:gd name="T35" fmla="*/ 72 h 206"/>
                  <a:gd name="T36" fmla="*/ 126 w 126"/>
                  <a:gd name="T37" fmla="*/ 70 h 206"/>
                  <a:gd name="T38" fmla="*/ 126 w 126"/>
                  <a:gd name="T39" fmla="*/ 70 h 206"/>
                  <a:gd name="T40" fmla="*/ 122 w 126"/>
                  <a:gd name="T41" fmla="*/ 200 h 206"/>
                  <a:gd name="T42" fmla="*/ 4 w 126"/>
                  <a:gd name="T43" fmla="*/ 132 h 206"/>
                  <a:gd name="T44" fmla="*/ 4 w 126"/>
                  <a:gd name="T45" fmla="*/ 6 h 206"/>
                  <a:gd name="T46" fmla="*/ 122 w 126"/>
                  <a:gd name="T47" fmla="*/ 72 h 206"/>
                  <a:gd name="T48" fmla="*/ 122 w 126"/>
                  <a:gd name="T49" fmla="*/ 20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06">
                    <a:moveTo>
                      <a:pt x="126" y="70"/>
                    </a:moveTo>
                    <a:lnTo>
                      <a:pt x="4" y="0"/>
                    </a:lnTo>
                    <a:lnTo>
                      <a:pt x="4" y="0"/>
                    </a:lnTo>
                    <a:lnTo>
                      <a:pt x="2" y="0"/>
                    </a:lnTo>
                    <a:lnTo>
                      <a:pt x="2" y="0"/>
                    </a:lnTo>
                    <a:lnTo>
                      <a:pt x="0" y="2"/>
                    </a:lnTo>
                    <a:lnTo>
                      <a:pt x="0" y="134"/>
                    </a:lnTo>
                    <a:lnTo>
                      <a:pt x="0" y="134"/>
                    </a:lnTo>
                    <a:lnTo>
                      <a:pt x="2" y="136"/>
                    </a:lnTo>
                    <a:lnTo>
                      <a:pt x="122" y="206"/>
                    </a:lnTo>
                    <a:lnTo>
                      <a:pt x="122" y="206"/>
                    </a:lnTo>
                    <a:lnTo>
                      <a:pt x="124" y="206"/>
                    </a:lnTo>
                    <a:lnTo>
                      <a:pt x="124" y="206"/>
                    </a:lnTo>
                    <a:lnTo>
                      <a:pt x="126" y="206"/>
                    </a:lnTo>
                    <a:lnTo>
                      <a:pt x="126" y="206"/>
                    </a:lnTo>
                    <a:lnTo>
                      <a:pt x="126" y="204"/>
                    </a:lnTo>
                    <a:lnTo>
                      <a:pt x="126" y="72"/>
                    </a:lnTo>
                    <a:lnTo>
                      <a:pt x="126" y="72"/>
                    </a:lnTo>
                    <a:lnTo>
                      <a:pt x="126" y="70"/>
                    </a:lnTo>
                    <a:lnTo>
                      <a:pt x="126" y="70"/>
                    </a:lnTo>
                    <a:close/>
                    <a:moveTo>
                      <a:pt x="122" y="200"/>
                    </a:moveTo>
                    <a:lnTo>
                      <a:pt x="4" y="132"/>
                    </a:lnTo>
                    <a:lnTo>
                      <a:pt x="4" y="6"/>
                    </a:lnTo>
                    <a:lnTo>
                      <a:pt x="122" y="72"/>
                    </a:lnTo>
                    <a:lnTo>
                      <a:pt x="122"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1" name="Freeform 1677">
                <a:extLst>
                  <a:ext uri="{FF2B5EF4-FFF2-40B4-BE49-F238E27FC236}">
                    <a16:creationId xmlns:a16="http://schemas.microsoft.com/office/drawing/2014/main" id="{1F7923BB-7131-4F4A-B956-92357A7C7C2E}"/>
                  </a:ext>
                </a:extLst>
              </p:cNvPr>
              <p:cNvSpPr>
                <a:spLocks/>
              </p:cNvSpPr>
              <p:nvPr/>
            </p:nvSpPr>
            <p:spPr bwMode="auto">
              <a:xfrm>
                <a:off x="7318375" y="4799013"/>
                <a:ext cx="200025" cy="327025"/>
              </a:xfrm>
              <a:custGeom>
                <a:avLst/>
                <a:gdLst>
                  <a:gd name="T0" fmla="*/ 124 w 126"/>
                  <a:gd name="T1" fmla="*/ 0 h 206"/>
                  <a:gd name="T2" fmla="*/ 124 w 126"/>
                  <a:gd name="T3" fmla="*/ 0 h 206"/>
                  <a:gd name="T4" fmla="*/ 122 w 126"/>
                  <a:gd name="T5" fmla="*/ 0 h 206"/>
                  <a:gd name="T6" fmla="*/ 2 w 126"/>
                  <a:gd name="T7" fmla="*/ 70 h 206"/>
                  <a:gd name="T8" fmla="*/ 2 w 126"/>
                  <a:gd name="T9" fmla="*/ 70 h 206"/>
                  <a:gd name="T10" fmla="*/ 0 w 126"/>
                  <a:gd name="T11" fmla="*/ 72 h 206"/>
                  <a:gd name="T12" fmla="*/ 0 w 126"/>
                  <a:gd name="T13" fmla="*/ 72 h 206"/>
                  <a:gd name="T14" fmla="*/ 0 w 126"/>
                  <a:gd name="T15" fmla="*/ 72 h 206"/>
                  <a:gd name="T16" fmla="*/ 2 w 126"/>
                  <a:gd name="T17" fmla="*/ 74 h 206"/>
                  <a:gd name="T18" fmla="*/ 4 w 126"/>
                  <a:gd name="T19" fmla="*/ 74 h 206"/>
                  <a:gd name="T20" fmla="*/ 122 w 126"/>
                  <a:gd name="T21" fmla="*/ 6 h 206"/>
                  <a:gd name="T22" fmla="*/ 122 w 126"/>
                  <a:gd name="T23" fmla="*/ 132 h 206"/>
                  <a:gd name="T24" fmla="*/ 2 w 126"/>
                  <a:gd name="T25" fmla="*/ 202 h 206"/>
                  <a:gd name="T26" fmla="*/ 2 w 126"/>
                  <a:gd name="T27" fmla="*/ 202 h 206"/>
                  <a:gd name="T28" fmla="*/ 0 w 126"/>
                  <a:gd name="T29" fmla="*/ 202 h 206"/>
                  <a:gd name="T30" fmla="*/ 0 w 126"/>
                  <a:gd name="T31" fmla="*/ 204 h 206"/>
                  <a:gd name="T32" fmla="*/ 0 w 126"/>
                  <a:gd name="T33" fmla="*/ 204 h 206"/>
                  <a:gd name="T34" fmla="*/ 2 w 126"/>
                  <a:gd name="T35" fmla="*/ 206 h 206"/>
                  <a:gd name="T36" fmla="*/ 2 w 126"/>
                  <a:gd name="T37" fmla="*/ 206 h 206"/>
                  <a:gd name="T38" fmla="*/ 4 w 126"/>
                  <a:gd name="T39" fmla="*/ 206 h 206"/>
                  <a:gd name="T40" fmla="*/ 124 w 126"/>
                  <a:gd name="T41" fmla="*/ 136 h 206"/>
                  <a:gd name="T42" fmla="*/ 124 w 126"/>
                  <a:gd name="T43" fmla="*/ 136 h 206"/>
                  <a:gd name="T44" fmla="*/ 126 w 126"/>
                  <a:gd name="T45" fmla="*/ 134 h 206"/>
                  <a:gd name="T46" fmla="*/ 126 w 126"/>
                  <a:gd name="T47" fmla="*/ 2 h 206"/>
                  <a:gd name="T48" fmla="*/ 126 w 126"/>
                  <a:gd name="T49" fmla="*/ 2 h 206"/>
                  <a:gd name="T50" fmla="*/ 124 w 126"/>
                  <a:gd name="T51" fmla="*/ 0 h 206"/>
                  <a:gd name="T52" fmla="*/ 124 w 126"/>
                  <a:gd name="T53"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6" h="206">
                    <a:moveTo>
                      <a:pt x="124" y="0"/>
                    </a:moveTo>
                    <a:lnTo>
                      <a:pt x="124" y="0"/>
                    </a:lnTo>
                    <a:lnTo>
                      <a:pt x="122" y="0"/>
                    </a:lnTo>
                    <a:lnTo>
                      <a:pt x="2" y="70"/>
                    </a:lnTo>
                    <a:lnTo>
                      <a:pt x="2" y="70"/>
                    </a:lnTo>
                    <a:lnTo>
                      <a:pt x="0" y="72"/>
                    </a:lnTo>
                    <a:lnTo>
                      <a:pt x="0" y="72"/>
                    </a:lnTo>
                    <a:lnTo>
                      <a:pt x="0" y="72"/>
                    </a:lnTo>
                    <a:lnTo>
                      <a:pt x="2" y="74"/>
                    </a:lnTo>
                    <a:lnTo>
                      <a:pt x="4" y="74"/>
                    </a:lnTo>
                    <a:lnTo>
                      <a:pt x="122" y="6"/>
                    </a:lnTo>
                    <a:lnTo>
                      <a:pt x="122" y="132"/>
                    </a:lnTo>
                    <a:lnTo>
                      <a:pt x="2" y="202"/>
                    </a:lnTo>
                    <a:lnTo>
                      <a:pt x="2" y="202"/>
                    </a:lnTo>
                    <a:lnTo>
                      <a:pt x="0" y="202"/>
                    </a:lnTo>
                    <a:lnTo>
                      <a:pt x="0" y="204"/>
                    </a:lnTo>
                    <a:lnTo>
                      <a:pt x="0" y="204"/>
                    </a:lnTo>
                    <a:lnTo>
                      <a:pt x="2" y="206"/>
                    </a:lnTo>
                    <a:lnTo>
                      <a:pt x="2" y="206"/>
                    </a:lnTo>
                    <a:lnTo>
                      <a:pt x="4" y="206"/>
                    </a:lnTo>
                    <a:lnTo>
                      <a:pt x="124" y="136"/>
                    </a:lnTo>
                    <a:lnTo>
                      <a:pt x="124" y="136"/>
                    </a:lnTo>
                    <a:lnTo>
                      <a:pt x="126" y="134"/>
                    </a:lnTo>
                    <a:lnTo>
                      <a:pt x="126" y="2"/>
                    </a:lnTo>
                    <a:lnTo>
                      <a:pt x="126" y="2"/>
                    </a:lnTo>
                    <a:lnTo>
                      <a:pt x="124" y="0"/>
                    </a:lnTo>
                    <a:lnTo>
                      <a:pt x="1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2" name="Freeform 1678">
                <a:extLst>
                  <a:ext uri="{FF2B5EF4-FFF2-40B4-BE49-F238E27FC236}">
                    <a16:creationId xmlns:a16="http://schemas.microsoft.com/office/drawing/2014/main" id="{BCB186E4-792B-427B-AE92-F20066DEADB0}"/>
                  </a:ext>
                </a:extLst>
              </p:cNvPr>
              <p:cNvSpPr>
                <a:spLocks/>
              </p:cNvSpPr>
              <p:nvPr/>
            </p:nvSpPr>
            <p:spPr bwMode="auto">
              <a:xfrm>
                <a:off x="7124700" y="4684713"/>
                <a:ext cx="393700" cy="120650"/>
              </a:xfrm>
              <a:custGeom>
                <a:avLst/>
                <a:gdLst>
                  <a:gd name="T0" fmla="*/ 246 w 248"/>
                  <a:gd name="T1" fmla="*/ 72 h 76"/>
                  <a:gd name="T2" fmla="*/ 126 w 248"/>
                  <a:gd name="T3" fmla="*/ 0 h 76"/>
                  <a:gd name="T4" fmla="*/ 126 w 248"/>
                  <a:gd name="T5" fmla="*/ 0 h 76"/>
                  <a:gd name="T6" fmla="*/ 124 w 248"/>
                  <a:gd name="T7" fmla="*/ 0 h 76"/>
                  <a:gd name="T8" fmla="*/ 2 w 248"/>
                  <a:gd name="T9" fmla="*/ 72 h 76"/>
                  <a:gd name="T10" fmla="*/ 2 w 248"/>
                  <a:gd name="T11" fmla="*/ 72 h 76"/>
                  <a:gd name="T12" fmla="*/ 0 w 248"/>
                  <a:gd name="T13" fmla="*/ 72 h 76"/>
                  <a:gd name="T14" fmla="*/ 0 w 248"/>
                  <a:gd name="T15" fmla="*/ 74 h 76"/>
                  <a:gd name="T16" fmla="*/ 0 w 248"/>
                  <a:gd name="T17" fmla="*/ 74 h 76"/>
                  <a:gd name="T18" fmla="*/ 2 w 248"/>
                  <a:gd name="T19" fmla="*/ 76 h 76"/>
                  <a:gd name="T20" fmla="*/ 4 w 248"/>
                  <a:gd name="T21" fmla="*/ 76 h 76"/>
                  <a:gd name="T22" fmla="*/ 124 w 248"/>
                  <a:gd name="T23" fmla="*/ 6 h 76"/>
                  <a:gd name="T24" fmla="*/ 244 w 248"/>
                  <a:gd name="T25" fmla="*/ 76 h 76"/>
                  <a:gd name="T26" fmla="*/ 244 w 248"/>
                  <a:gd name="T27" fmla="*/ 76 h 76"/>
                  <a:gd name="T28" fmla="*/ 246 w 248"/>
                  <a:gd name="T29" fmla="*/ 76 h 76"/>
                  <a:gd name="T30" fmla="*/ 246 w 248"/>
                  <a:gd name="T31" fmla="*/ 76 h 76"/>
                  <a:gd name="T32" fmla="*/ 248 w 248"/>
                  <a:gd name="T33" fmla="*/ 74 h 76"/>
                  <a:gd name="T34" fmla="*/ 248 w 248"/>
                  <a:gd name="T35" fmla="*/ 74 h 76"/>
                  <a:gd name="T36" fmla="*/ 248 w 248"/>
                  <a:gd name="T37" fmla="*/ 72 h 76"/>
                  <a:gd name="T38" fmla="*/ 246 w 248"/>
                  <a:gd name="T39" fmla="*/ 72 h 76"/>
                  <a:gd name="T40" fmla="*/ 246 w 248"/>
                  <a:gd name="T41" fmla="*/ 7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8" h="76">
                    <a:moveTo>
                      <a:pt x="246" y="72"/>
                    </a:moveTo>
                    <a:lnTo>
                      <a:pt x="126" y="0"/>
                    </a:lnTo>
                    <a:lnTo>
                      <a:pt x="126" y="0"/>
                    </a:lnTo>
                    <a:lnTo>
                      <a:pt x="124" y="0"/>
                    </a:lnTo>
                    <a:lnTo>
                      <a:pt x="2" y="72"/>
                    </a:lnTo>
                    <a:lnTo>
                      <a:pt x="2" y="72"/>
                    </a:lnTo>
                    <a:lnTo>
                      <a:pt x="0" y="72"/>
                    </a:lnTo>
                    <a:lnTo>
                      <a:pt x="0" y="74"/>
                    </a:lnTo>
                    <a:lnTo>
                      <a:pt x="0" y="74"/>
                    </a:lnTo>
                    <a:lnTo>
                      <a:pt x="2" y="76"/>
                    </a:lnTo>
                    <a:lnTo>
                      <a:pt x="4" y="76"/>
                    </a:lnTo>
                    <a:lnTo>
                      <a:pt x="124" y="6"/>
                    </a:lnTo>
                    <a:lnTo>
                      <a:pt x="244" y="76"/>
                    </a:lnTo>
                    <a:lnTo>
                      <a:pt x="244" y="76"/>
                    </a:lnTo>
                    <a:lnTo>
                      <a:pt x="246" y="76"/>
                    </a:lnTo>
                    <a:lnTo>
                      <a:pt x="246" y="76"/>
                    </a:lnTo>
                    <a:lnTo>
                      <a:pt x="248" y="74"/>
                    </a:lnTo>
                    <a:lnTo>
                      <a:pt x="248" y="74"/>
                    </a:lnTo>
                    <a:lnTo>
                      <a:pt x="248" y="72"/>
                    </a:lnTo>
                    <a:lnTo>
                      <a:pt x="246" y="72"/>
                    </a:lnTo>
                    <a:lnTo>
                      <a:pt x="2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3" name="Freeform 1679">
                <a:extLst>
                  <a:ext uri="{FF2B5EF4-FFF2-40B4-BE49-F238E27FC236}">
                    <a16:creationId xmlns:a16="http://schemas.microsoft.com/office/drawing/2014/main" id="{13AAD9C3-9261-43B4-9DC1-55B839708C5E}"/>
                  </a:ext>
                </a:extLst>
              </p:cNvPr>
              <p:cNvSpPr>
                <a:spLocks/>
              </p:cNvSpPr>
              <p:nvPr/>
            </p:nvSpPr>
            <p:spPr bwMode="auto">
              <a:xfrm>
                <a:off x="7207250" y="4751388"/>
                <a:ext cx="177800" cy="107950"/>
              </a:xfrm>
              <a:custGeom>
                <a:avLst/>
                <a:gdLst>
                  <a:gd name="T0" fmla="*/ 110 w 112"/>
                  <a:gd name="T1" fmla="*/ 64 h 68"/>
                  <a:gd name="T2" fmla="*/ 2 w 112"/>
                  <a:gd name="T3" fmla="*/ 0 h 68"/>
                  <a:gd name="T4" fmla="*/ 2 w 112"/>
                  <a:gd name="T5" fmla="*/ 0 h 68"/>
                  <a:gd name="T6" fmla="*/ 0 w 112"/>
                  <a:gd name="T7" fmla="*/ 0 h 68"/>
                  <a:gd name="T8" fmla="*/ 0 w 112"/>
                  <a:gd name="T9" fmla="*/ 2 h 68"/>
                  <a:gd name="T10" fmla="*/ 0 w 112"/>
                  <a:gd name="T11" fmla="*/ 2 h 68"/>
                  <a:gd name="T12" fmla="*/ 0 w 112"/>
                  <a:gd name="T13" fmla="*/ 4 h 68"/>
                  <a:gd name="T14" fmla="*/ 0 w 112"/>
                  <a:gd name="T15" fmla="*/ 4 h 68"/>
                  <a:gd name="T16" fmla="*/ 108 w 112"/>
                  <a:gd name="T17" fmla="*/ 68 h 68"/>
                  <a:gd name="T18" fmla="*/ 108 w 112"/>
                  <a:gd name="T19" fmla="*/ 68 h 68"/>
                  <a:gd name="T20" fmla="*/ 110 w 112"/>
                  <a:gd name="T21" fmla="*/ 68 h 68"/>
                  <a:gd name="T22" fmla="*/ 110 w 112"/>
                  <a:gd name="T23" fmla="*/ 68 h 68"/>
                  <a:gd name="T24" fmla="*/ 112 w 112"/>
                  <a:gd name="T25" fmla="*/ 66 h 68"/>
                  <a:gd name="T26" fmla="*/ 112 w 112"/>
                  <a:gd name="T27" fmla="*/ 66 h 68"/>
                  <a:gd name="T28" fmla="*/ 112 w 112"/>
                  <a:gd name="T29" fmla="*/ 64 h 68"/>
                  <a:gd name="T30" fmla="*/ 110 w 112"/>
                  <a:gd name="T31" fmla="*/ 64 h 68"/>
                  <a:gd name="T32" fmla="*/ 110 w 112"/>
                  <a:gd name="T33"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 h="68">
                    <a:moveTo>
                      <a:pt x="110" y="64"/>
                    </a:moveTo>
                    <a:lnTo>
                      <a:pt x="2" y="0"/>
                    </a:lnTo>
                    <a:lnTo>
                      <a:pt x="2" y="0"/>
                    </a:lnTo>
                    <a:lnTo>
                      <a:pt x="0" y="0"/>
                    </a:lnTo>
                    <a:lnTo>
                      <a:pt x="0" y="2"/>
                    </a:lnTo>
                    <a:lnTo>
                      <a:pt x="0" y="2"/>
                    </a:lnTo>
                    <a:lnTo>
                      <a:pt x="0" y="4"/>
                    </a:lnTo>
                    <a:lnTo>
                      <a:pt x="0" y="4"/>
                    </a:lnTo>
                    <a:lnTo>
                      <a:pt x="108" y="68"/>
                    </a:lnTo>
                    <a:lnTo>
                      <a:pt x="108" y="68"/>
                    </a:lnTo>
                    <a:lnTo>
                      <a:pt x="110" y="68"/>
                    </a:lnTo>
                    <a:lnTo>
                      <a:pt x="110" y="68"/>
                    </a:lnTo>
                    <a:lnTo>
                      <a:pt x="112" y="66"/>
                    </a:lnTo>
                    <a:lnTo>
                      <a:pt x="112" y="66"/>
                    </a:lnTo>
                    <a:lnTo>
                      <a:pt x="112" y="64"/>
                    </a:lnTo>
                    <a:lnTo>
                      <a:pt x="110" y="64"/>
                    </a:lnTo>
                    <a:lnTo>
                      <a:pt x="110"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4" name="Freeform 1680">
                <a:extLst>
                  <a:ext uri="{FF2B5EF4-FFF2-40B4-BE49-F238E27FC236}">
                    <a16:creationId xmlns:a16="http://schemas.microsoft.com/office/drawing/2014/main" id="{6EAA5793-CBDD-4D51-B56E-0CE391DDE156}"/>
                  </a:ext>
                </a:extLst>
              </p:cNvPr>
              <p:cNvSpPr>
                <a:spLocks/>
              </p:cNvSpPr>
              <p:nvPr/>
            </p:nvSpPr>
            <p:spPr bwMode="auto">
              <a:xfrm>
                <a:off x="7239000" y="4732338"/>
                <a:ext cx="200025" cy="117475"/>
              </a:xfrm>
              <a:custGeom>
                <a:avLst/>
                <a:gdLst>
                  <a:gd name="T0" fmla="*/ 124 w 126"/>
                  <a:gd name="T1" fmla="*/ 70 h 74"/>
                  <a:gd name="T2" fmla="*/ 4 w 126"/>
                  <a:gd name="T3" fmla="*/ 0 h 74"/>
                  <a:gd name="T4" fmla="*/ 4 w 126"/>
                  <a:gd name="T5" fmla="*/ 0 h 74"/>
                  <a:gd name="T6" fmla="*/ 2 w 126"/>
                  <a:gd name="T7" fmla="*/ 0 h 74"/>
                  <a:gd name="T8" fmla="*/ 0 w 126"/>
                  <a:gd name="T9" fmla="*/ 2 h 74"/>
                  <a:gd name="T10" fmla="*/ 0 w 126"/>
                  <a:gd name="T11" fmla="*/ 2 h 74"/>
                  <a:gd name="T12" fmla="*/ 0 w 126"/>
                  <a:gd name="T13" fmla="*/ 2 h 74"/>
                  <a:gd name="T14" fmla="*/ 2 w 126"/>
                  <a:gd name="T15" fmla="*/ 4 h 74"/>
                  <a:gd name="T16" fmla="*/ 122 w 126"/>
                  <a:gd name="T17" fmla="*/ 74 h 74"/>
                  <a:gd name="T18" fmla="*/ 122 w 126"/>
                  <a:gd name="T19" fmla="*/ 74 h 74"/>
                  <a:gd name="T20" fmla="*/ 124 w 126"/>
                  <a:gd name="T21" fmla="*/ 74 h 74"/>
                  <a:gd name="T22" fmla="*/ 124 w 126"/>
                  <a:gd name="T23" fmla="*/ 74 h 74"/>
                  <a:gd name="T24" fmla="*/ 126 w 126"/>
                  <a:gd name="T25" fmla="*/ 74 h 74"/>
                  <a:gd name="T26" fmla="*/ 126 w 126"/>
                  <a:gd name="T27" fmla="*/ 74 h 74"/>
                  <a:gd name="T28" fmla="*/ 126 w 126"/>
                  <a:gd name="T29" fmla="*/ 72 h 74"/>
                  <a:gd name="T30" fmla="*/ 124 w 126"/>
                  <a:gd name="T31" fmla="*/ 70 h 74"/>
                  <a:gd name="T32" fmla="*/ 124 w 126"/>
                  <a:gd name="T33" fmla="*/ 7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6" h="74">
                    <a:moveTo>
                      <a:pt x="124" y="70"/>
                    </a:moveTo>
                    <a:lnTo>
                      <a:pt x="4" y="0"/>
                    </a:lnTo>
                    <a:lnTo>
                      <a:pt x="4" y="0"/>
                    </a:lnTo>
                    <a:lnTo>
                      <a:pt x="2" y="0"/>
                    </a:lnTo>
                    <a:lnTo>
                      <a:pt x="0" y="2"/>
                    </a:lnTo>
                    <a:lnTo>
                      <a:pt x="0" y="2"/>
                    </a:lnTo>
                    <a:lnTo>
                      <a:pt x="0" y="2"/>
                    </a:lnTo>
                    <a:lnTo>
                      <a:pt x="2" y="4"/>
                    </a:lnTo>
                    <a:lnTo>
                      <a:pt x="122" y="74"/>
                    </a:lnTo>
                    <a:lnTo>
                      <a:pt x="122" y="74"/>
                    </a:lnTo>
                    <a:lnTo>
                      <a:pt x="124" y="74"/>
                    </a:lnTo>
                    <a:lnTo>
                      <a:pt x="124" y="74"/>
                    </a:lnTo>
                    <a:lnTo>
                      <a:pt x="126" y="74"/>
                    </a:lnTo>
                    <a:lnTo>
                      <a:pt x="126" y="74"/>
                    </a:lnTo>
                    <a:lnTo>
                      <a:pt x="126" y="72"/>
                    </a:lnTo>
                    <a:lnTo>
                      <a:pt x="124" y="70"/>
                    </a:lnTo>
                    <a:lnTo>
                      <a:pt x="124"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5" name="Freeform 1681">
                <a:extLst>
                  <a:ext uri="{FF2B5EF4-FFF2-40B4-BE49-F238E27FC236}">
                    <a16:creationId xmlns:a16="http://schemas.microsoft.com/office/drawing/2014/main" id="{946E93F7-675D-4217-A7BD-CDD60E834000}"/>
                  </a:ext>
                </a:extLst>
              </p:cNvPr>
              <p:cNvSpPr>
                <a:spLocks/>
              </p:cNvSpPr>
              <p:nvPr/>
            </p:nvSpPr>
            <p:spPr bwMode="auto">
              <a:xfrm>
                <a:off x="7397750" y="4865688"/>
                <a:ext cx="6350" cy="212725"/>
              </a:xfrm>
              <a:custGeom>
                <a:avLst/>
                <a:gdLst>
                  <a:gd name="T0" fmla="*/ 2 w 4"/>
                  <a:gd name="T1" fmla="*/ 0 h 134"/>
                  <a:gd name="T2" fmla="*/ 2 w 4"/>
                  <a:gd name="T3" fmla="*/ 0 h 134"/>
                  <a:gd name="T4" fmla="*/ 0 w 4"/>
                  <a:gd name="T5" fmla="*/ 0 h 134"/>
                  <a:gd name="T6" fmla="*/ 0 w 4"/>
                  <a:gd name="T7" fmla="*/ 2 h 134"/>
                  <a:gd name="T8" fmla="*/ 0 w 4"/>
                  <a:gd name="T9" fmla="*/ 132 h 134"/>
                  <a:gd name="T10" fmla="*/ 0 w 4"/>
                  <a:gd name="T11" fmla="*/ 132 h 134"/>
                  <a:gd name="T12" fmla="*/ 0 w 4"/>
                  <a:gd name="T13" fmla="*/ 132 h 134"/>
                  <a:gd name="T14" fmla="*/ 2 w 4"/>
                  <a:gd name="T15" fmla="*/ 134 h 134"/>
                  <a:gd name="T16" fmla="*/ 2 w 4"/>
                  <a:gd name="T17" fmla="*/ 134 h 134"/>
                  <a:gd name="T18" fmla="*/ 4 w 4"/>
                  <a:gd name="T19" fmla="*/ 132 h 134"/>
                  <a:gd name="T20" fmla="*/ 4 w 4"/>
                  <a:gd name="T21" fmla="*/ 132 h 134"/>
                  <a:gd name="T22" fmla="*/ 4 w 4"/>
                  <a:gd name="T23" fmla="*/ 2 h 134"/>
                  <a:gd name="T24" fmla="*/ 4 w 4"/>
                  <a:gd name="T25" fmla="*/ 2 h 134"/>
                  <a:gd name="T26" fmla="*/ 4 w 4"/>
                  <a:gd name="T27" fmla="*/ 0 h 134"/>
                  <a:gd name="T28" fmla="*/ 2 w 4"/>
                  <a:gd name="T29" fmla="*/ 0 h 134"/>
                  <a:gd name="T30" fmla="*/ 2 w 4"/>
                  <a:gd name="T31"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134">
                    <a:moveTo>
                      <a:pt x="2" y="0"/>
                    </a:moveTo>
                    <a:lnTo>
                      <a:pt x="2" y="0"/>
                    </a:lnTo>
                    <a:lnTo>
                      <a:pt x="0" y="0"/>
                    </a:lnTo>
                    <a:lnTo>
                      <a:pt x="0" y="2"/>
                    </a:lnTo>
                    <a:lnTo>
                      <a:pt x="0" y="132"/>
                    </a:lnTo>
                    <a:lnTo>
                      <a:pt x="0" y="132"/>
                    </a:lnTo>
                    <a:lnTo>
                      <a:pt x="0" y="132"/>
                    </a:lnTo>
                    <a:lnTo>
                      <a:pt x="2" y="134"/>
                    </a:lnTo>
                    <a:lnTo>
                      <a:pt x="2" y="134"/>
                    </a:lnTo>
                    <a:lnTo>
                      <a:pt x="4" y="132"/>
                    </a:lnTo>
                    <a:lnTo>
                      <a:pt x="4" y="13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6" name="Freeform 1682">
                <a:extLst>
                  <a:ext uri="{FF2B5EF4-FFF2-40B4-BE49-F238E27FC236}">
                    <a16:creationId xmlns:a16="http://schemas.microsoft.com/office/drawing/2014/main" id="{D448353C-A486-43DB-A601-91A87FE76DCB}"/>
                  </a:ext>
                </a:extLst>
              </p:cNvPr>
              <p:cNvSpPr>
                <a:spLocks/>
              </p:cNvSpPr>
              <p:nvPr/>
            </p:nvSpPr>
            <p:spPr bwMode="auto">
              <a:xfrm>
                <a:off x="7432675" y="4843463"/>
                <a:ext cx="6350" cy="196850"/>
              </a:xfrm>
              <a:custGeom>
                <a:avLst/>
                <a:gdLst>
                  <a:gd name="T0" fmla="*/ 2 w 4"/>
                  <a:gd name="T1" fmla="*/ 0 h 124"/>
                  <a:gd name="T2" fmla="*/ 2 w 4"/>
                  <a:gd name="T3" fmla="*/ 0 h 124"/>
                  <a:gd name="T4" fmla="*/ 0 w 4"/>
                  <a:gd name="T5" fmla="*/ 0 h 124"/>
                  <a:gd name="T6" fmla="*/ 0 w 4"/>
                  <a:gd name="T7" fmla="*/ 2 h 124"/>
                  <a:gd name="T8" fmla="*/ 0 w 4"/>
                  <a:gd name="T9" fmla="*/ 122 h 124"/>
                  <a:gd name="T10" fmla="*/ 0 w 4"/>
                  <a:gd name="T11" fmla="*/ 122 h 124"/>
                  <a:gd name="T12" fmla="*/ 0 w 4"/>
                  <a:gd name="T13" fmla="*/ 124 h 124"/>
                  <a:gd name="T14" fmla="*/ 2 w 4"/>
                  <a:gd name="T15" fmla="*/ 124 h 124"/>
                  <a:gd name="T16" fmla="*/ 2 w 4"/>
                  <a:gd name="T17" fmla="*/ 124 h 124"/>
                  <a:gd name="T18" fmla="*/ 4 w 4"/>
                  <a:gd name="T19" fmla="*/ 124 h 124"/>
                  <a:gd name="T20" fmla="*/ 4 w 4"/>
                  <a:gd name="T21" fmla="*/ 122 h 124"/>
                  <a:gd name="T22" fmla="*/ 4 w 4"/>
                  <a:gd name="T23" fmla="*/ 2 h 124"/>
                  <a:gd name="T24" fmla="*/ 4 w 4"/>
                  <a:gd name="T25" fmla="*/ 2 h 124"/>
                  <a:gd name="T26" fmla="*/ 4 w 4"/>
                  <a:gd name="T27" fmla="*/ 0 h 124"/>
                  <a:gd name="T28" fmla="*/ 2 w 4"/>
                  <a:gd name="T29" fmla="*/ 0 h 124"/>
                  <a:gd name="T30" fmla="*/ 2 w 4"/>
                  <a:gd name="T31"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124">
                    <a:moveTo>
                      <a:pt x="2" y="0"/>
                    </a:moveTo>
                    <a:lnTo>
                      <a:pt x="2" y="0"/>
                    </a:lnTo>
                    <a:lnTo>
                      <a:pt x="0" y="0"/>
                    </a:lnTo>
                    <a:lnTo>
                      <a:pt x="0" y="2"/>
                    </a:lnTo>
                    <a:lnTo>
                      <a:pt x="0" y="122"/>
                    </a:lnTo>
                    <a:lnTo>
                      <a:pt x="0" y="122"/>
                    </a:lnTo>
                    <a:lnTo>
                      <a:pt x="0" y="124"/>
                    </a:lnTo>
                    <a:lnTo>
                      <a:pt x="2" y="124"/>
                    </a:lnTo>
                    <a:lnTo>
                      <a:pt x="2" y="124"/>
                    </a:lnTo>
                    <a:lnTo>
                      <a:pt x="4" y="124"/>
                    </a:lnTo>
                    <a:lnTo>
                      <a:pt x="4" y="12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297" name="Group 296">
              <a:extLst>
                <a:ext uri="{FF2B5EF4-FFF2-40B4-BE49-F238E27FC236}">
                  <a16:creationId xmlns:a16="http://schemas.microsoft.com/office/drawing/2014/main" id="{DCB1F51D-C408-4B70-A735-EEFE77CA0A07}"/>
                </a:ext>
              </a:extLst>
            </p:cNvPr>
            <p:cNvGrpSpPr/>
            <p:nvPr/>
          </p:nvGrpSpPr>
          <p:grpSpPr>
            <a:xfrm>
              <a:off x="6809878" y="2960226"/>
              <a:ext cx="298650" cy="427963"/>
              <a:chOff x="1444625" y="4684713"/>
              <a:chExt cx="307975" cy="441325"/>
            </a:xfrm>
            <a:solidFill>
              <a:schemeClr val="bg1"/>
            </a:solidFill>
          </p:grpSpPr>
          <p:sp>
            <p:nvSpPr>
              <p:cNvPr id="298" name="Freeform 1720">
                <a:extLst>
                  <a:ext uri="{FF2B5EF4-FFF2-40B4-BE49-F238E27FC236}">
                    <a16:creationId xmlns:a16="http://schemas.microsoft.com/office/drawing/2014/main" id="{0751E304-B655-4A03-86F5-A20DA05E443C}"/>
                  </a:ext>
                </a:extLst>
              </p:cNvPr>
              <p:cNvSpPr>
                <a:spLocks/>
              </p:cNvSpPr>
              <p:nvPr/>
            </p:nvSpPr>
            <p:spPr bwMode="auto">
              <a:xfrm>
                <a:off x="1444625" y="4684713"/>
                <a:ext cx="307975" cy="285750"/>
              </a:xfrm>
              <a:custGeom>
                <a:avLst/>
                <a:gdLst>
                  <a:gd name="T0" fmla="*/ 98 w 194"/>
                  <a:gd name="T1" fmla="*/ 0 h 180"/>
                  <a:gd name="T2" fmla="*/ 60 w 194"/>
                  <a:gd name="T3" fmla="*/ 8 h 180"/>
                  <a:gd name="T4" fmla="*/ 28 w 194"/>
                  <a:gd name="T5" fmla="*/ 30 h 180"/>
                  <a:gd name="T6" fmla="*/ 8 w 194"/>
                  <a:gd name="T7" fmla="*/ 60 h 180"/>
                  <a:gd name="T8" fmla="*/ 0 w 194"/>
                  <a:gd name="T9" fmla="*/ 98 h 180"/>
                  <a:gd name="T10" fmla="*/ 0 w 194"/>
                  <a:gd name="T11" fmla="*/ 110 h 180"/>
                  <a:gd name="T12" fmla="*/ 6 w 194"/>
                  <a:gd name="T13" fmla="*/ 134 h 180"/>
                  <a:gd name="T14" fmla="*/ 18 w 194"/>
                  <a:gd name="T15" fmla="*/ 154 h 180"/>
                  <a:gd name="T16" fmla="*/ 34 w 194"/>
                  <a:gd name="T17" fmla="*/ 172 h 180"/>
                  <a:gd name="T18" fmla="*/ 42 w 194"/>
                  <a:gd name="T19" fmla="*/ 180 h 180"/>
                  <a:gd name="T20" fmla="*/ 46 w 194"/>
                  <a:gd name="T21" fmla="*/ 178 h 180"/>
                  <a:gd name="T22" fmla="*/ 46 w 194"/>
                  <a:gd name="T23" fmla="*/ 176 h 180"/>
                  <a:gd name="T24" fmla="*/ 46 w 194"/>
                  <a:gd name="T25" fmla="*/ 176 h 180"/>
                  <a:gd name="T26" fmla="*/ 28 w 194"/>
                  <a:gd name="T27" fmla="*/ 160 h 180"/>
                  <a:gd name="T28" fmla="*/ 14 w 194"/>
                  <a:gd name="T29" fmla="*/ 142 h 180"/>
                  <a:gd name="T30" fmla="*/ 6 w 194"/>
                  <a:gd name="T31" fmla="*/ 120 h 180"/>
                  <a:gd name="T32" fmla="*/ 4 w 194"/>
                  <a:gd name="T33" fmla="*/ 98 h 180"/>
                  <a:gd name="T34" fmla="*/ 6 w 194"/>
                  <a:gd name="T35" fmla="*/ 80 h 180"/>
                  <a:gd name="T36" fmla="*/ 20 w 194"/>
                  <a:gd name="T37" fmla="*/ 46 h 180"/>
                  <a:gd name="T38" fmla="*/ 46 w 194"/>
                  <a:gd name="T39" fmla="*/ 20 h 180"/>
                  <a:gd name="T40" fmla="*/ 78 w 194"/>
                  <a:gd name="T41" fmla="*/ 6 h 180"/>
                  <a:gd name="T42" fmla="*/ 98 w 194"/>
                  <a:gd name="T43" fmla="*/ 6 h 180"/>
                  <a:gd name="T44" fmla="*/ 134 w 194"/>
                  <a:gd name="T45" fmla="*/ 12 h 180"/>
                  <a:gd name="T46" fmla="*/ 162 w 194"/>
                  <a:gd name="T47" fmla="*/ 32 h 180"/>
                  <a:gd name="T48" fmla="*/ 182 w 194"/>
                  <a:gd name="T49" fmla="*/ 62 h 180"/>
                  <a:gd name="T50" fmla="*/ 190 w 194"/>
                  <a:gd name="T51" fmla="*/ 98 h 180"/>
                  <a:gd name="T52" fmla="*/ 190 w 194"/>
                  <a:gd name="T53" fmla="*/ 110 h 180"/>
                  <a:gd name="T54" fmla="*/ 184 w 194"/>
                  <a:gd name="T55" fmla="*/ 132 h 180"/>
                  <a:gd name="T56" fmla="*/ 174 w 194"/>
                  <a:gd name="T57" fmla="*/ 152 h 180"/>
                  <a:gd name="T58" fmla="*/ 158 w 194"/>
                  <a:gd name="T59" fmla="*/ 168 h 180"/>
                  <a:gd name="T60" fmla="*/ 148 w 194"/>
                  <a:gd name="T61" fmla="*/ 176 h 180"/>
                  <a:gd name="T62" fmla="*/ 148 w 194"/>
                  <a:gd name="T63" fmla="*/ 178 h 180"/>
                  <a:gd name="T64" fmla="*/ 150 w 194"/>
                  <a:gd name="T65" fmla="*/ 180 h 180"/>
                  <a:gd name="T66" fmla="*/ 150 w 194"/>
                  <a:gd name="T67" fmla="*/ 180 h 180"/>
                  <a:gd name="T68" fmla="*/ 160 w 194"/>
                  <a:gd name="T69" fmla="*/ 172 h 180"/>
                  <a:gd name="T70" fmla="*/ 176 w 194"/>
                  <a:gd name="T71" fmla="*/ 154 h 180"/>
                  <a:gd name="T72" fmla="*/ 188 w 194"/>
                  <a:gd name="T73" fmla="*/ 134 h 180"/>
                  <a:gd name="T74" fmla="*/ 194 w 194"/>
                  <a:gd name="T75" fmla="*/ 110 h 180"/>
                  <a:gd name="T76" fmla="*/ 194 w 194"/>
                  <a:gd name="T77" fmla="*/ 98 h 180"/>
                  <a:gd name="T78" fmla="*/ 186 w 194"/>
                  <a:gd name="T79" fmla="*/ 60 h 180"/>
                  <a:gd name="T80" fmla="*/ 166 w 194"/>
                  <a:gd name="T81" fmla="*/ 30 h 180"/>
                  <a:gd name="T82" fmla="*/ 134 w 194"/>
                  <a:gd name="T83" fmla="*/ 8 h 180"/>
                  <a:gd name="T84" fmla="*/ 98 w 194"/>
                  <a:gd name="T8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4" h="180">
                    <a:moveTo>
                      <a:pt x="98" y="0"/>
                    </a:moveTo>
                    <a:lnTo>
                      <a:pt x="98" y="0"/>
                    </a:lnTo>
                    <a:lnTo>
                      <a:pt x="78" y="2"/>
                    </a:lnTo>
                    <a:lnTo>
                      <a:pt x="60" y="8"/>
                    </a:lnTo>
                    <a:lnTo>
                      <a:pt x="42" y="18"/>
                    </a:lnTo>
                    <a:lnTo>
                      <a:pt x="28" y="30"/>
                    </a:lnTo>
                    <a:lnTo>
                      <a:pt x="16" y="44"/>
                    </a:lnTo>
                    <a:lnTo>
                      <a:pt x="8" y="60"/>
                    </a:lnTo>
                    <a:lnTo>
                      <a:pt x="2" y="78"/>
                    </a:lnTo>
                    <a:lnTo>
                      <a:pt x="0" y="98"/>
                    </a:lnTo>
                    <a:lnTo>
                      <a:pt x="0" y="98"/>
                    </a:lnTo>
                    <a:lnTo>
                      <a:pt x="0" y="110"/>
                    </a:lnTo>
                    <a:lnTo>
                      <a:pt x="2" y="122"/>
                    </a:lnTo>
                    <a:lnTo>
                      <a:pt x="6" y="134"/>
                    </a:lnTo>
                    <a:lnTo>
                      <a:pt x="12" y="144"/>
                    </a:lnTo>
                    <a:lnTo>
                      <a:pt x="18" y="154"/>
                    </a:lnTo>
                    <a:lnTo>
                      <a:pt x="24" y="164"/>
                    </a:lnTo>
                    <a:lnTo>
                      <a:pt x="34" y="172"/>
                    </a:lnTo>
                    <a:lnTo>
                      <a:pt x="42" y="180"/>
                    </a:lnTo>
                    <a:lnTo>
                      <a:pt x="42" y="180"/>
                    </a:lnTo>
                    <a:lnTo>
                      <a:pt x="44" y="180"/>
                    </a:lnTo>
                    <a:lnTo>
                      <a:pt x="46" y="178"/>
                    </a:lnTo>
                    <a:lnTo>
                      <a:pt x="46" y="178"/>
                    </a:lnTo>
                    <a:lnTo>
                      <a:pt x="46" y="176"/>
                    </a:lnTo>
                    <a:lnTo>
                      <a:pt x="46" y="176"/>
                    </a:lnTo>
                    <a:lnTo>
                      <a:pt x="46" y="176"/>
                    </a:lnTo>
                    <a:lnTo>
                      <a:pt x="36" y="168"/>
                    </a:lnTo>
                    <a:lnTo>
                      <a:pt x="28" y="160"/>
                    </a:lnTo>
                    <a:lnTo>
                      <a:pt x="20" y="152"/>
                    </a:lnTo>
                    <a:lnTo>
                      <a:pt x="14" y="142"/>
                    </a:lnTo>
                    <a:lnTo>
                      <a:pt x="10" y="132"/>
                    </a:lnTo>
                    <a:lnTo>
                      <a:pt x="6" y="120"/>
                    </a:lnTo>
                    <a:lnTo>
                      <a:pt x="4" y="110"/>
                    </a:lnTo>
                    <a:lnTo>
                      <a:pt x="4" y="98"/>
                    </a:lnTo>
                    <a:lnTo>
                      <a:pt x="4" y="98"/>
                    </a:lnTo>
                    <a:lnTo>
                      <a:pt x="6" y="80"/>
                    </a:lnTo>
                    <a:lnTo>
                      <a:pt x="12" y="62"/>
                    </a:lnTo>
                    <a:lnTo>
                      <a:pt x="20" y="46"/>
                    </a:lnTo>
                    <a:lnTo>
                      <a:pt x="32" y="32"/>
                    </a:lnTo>
                    <a:lnTo>
                      <a:pt x="46" y="20"/>
                    </a:lnTo>
                    <a:lnTo>
                      <a:pt x="60" y="12"/>
                    </a:lnTo>
                    <a:lnTo>
                      <a:pt x="78" y="6"/>
                    </a:lnTo>
                    <a:lnTo>
                      <a:pt x="98" y="6"/>
                    </a:lnTo>
                    <a:lnTo>
                      <a:pt x="98" y="6"/>
                    </a:lnTo>
                    <a:lnTo>
                      <a:pt x="116" y="6"/>
                    </a:lnTo>
                    <a:lnTo>
                      <a:pt x="134" y="12"/>
                    </a:lnTo>
                    <a:lnTo>
                      <a:pt x="150" y="20"/>
                    </a:lnTo>
                    <a:lnTo>
                      <a:pt x="162" y="32"/>
                    </a:lnTo>
                    <a:lnTo>
                      <a:pt x="174" y="46"/>
                    </a:lnTo>
                    <a:lnTo>
                      <a:pt x="182" y="62"/>
                    </a:lnTo>
                    <a:lnTo>
                      <a:pt x="188" y="80"/>
                    </a:lnTo>
                    <a:lnTo>
                      <a:pt x="190" y="98"/>
                    </a:lnTo>
                    <a:lnTo>
                      <a:pt x="190" y="98"/>
                    </a:lnTo>
                    <a:lnTo>
                      <a:pt x="190" y="110"/>
                    </a:lnTo>
                    <a:lnTo>
                      <a:pt x="188" y="120"/>
                    </a:lnTo>
                    <a:lnTo>
                      <a:pt x="184" y="132"/>
                    </a:lnTo>
                    <a:lnTo>
                      <a:pt x="180" y="142"/>
                    </a:lnTo>
                    <a:lnTo>
                      <a:pt x="174" y="152"/>
                    </a:lnTo>
                    <a:lnTo>
                      <a:pt x="166" y="160"/>
                    </a:lnTo>
                    <a:lnTo>
                      <a:pt x="158" y="168"/>
                    </a:lnTo>
                    <a:lnTo>
                      <a:pt x="148" y="176"/>
                    </a:lnTo>
                    <a:lnTo>
                      <a:pt x="148" y="176"/>
                    </a:lnTo>
                    <a:lnTo>
                      <a:pt x="148" y="178"/>
                    </a:lnTo>
                    <a:lnTo>
                      <a:pt x="148" y="178"/>
                    </a:lnTo>
                    <a:lnTo>
                      <a:pt x="148" y="178"/>
                    </a:lnTo>
                    <a:lnTo>
                      <a:pt x="150" y="180"/>
                    </a:lnTo>
                    <a:lnTo>
                      <a:pt x="150" y="180"/>
                    </a:lnTo>
                    <a:lnTo>
                      <a:pt x="150" y="180"/>
                    </a:lnTo>
                    <a:lnTo>
                      <a:pt x="150" y="180"/>
                    </a:lnTo>
                    <a:lnTo>
                      <a:pt x="160" y="172"/>
                    </a:lnTo>
                    <a:lnTo>
                      <a:pt x="170" y="164"/>
                    </a:lnTo>
                    <a:lnTo>
                      <a:pt x="176" y="154"/>
                    </a:lnTo>
                    <a:lnTo>
                      <a:pt x="182" y="144"/>
                    </a:lnTo>
                    <a:lnTo>
                      <a:pt x="188" y="134"/>
                    </a:lnTo>
                    <a:lnTo>
                      <a:pt x="192" y="122"/>
                    </a:lnTo>
                    <a:lnTo>
                      <a:pt x="194" y="110"/>
                    </a:lnTo>
                    <a:lnTo>
                      <a:pt x="194" y="98"/>
                    </a:lnTo>
                    <a:lnTo>
                      <a:pt x="194" y="98"/>
                    </a:lnTo>
                    <a:lnTo>
                      <a:pt x="192" y="78"/>
                    </a:lnTo>
                    <a:lnTo>
                      <a:pt x="186" y="60"/>
                    </a:lnTo>
                    <a:lnTo>
                      <a:pt x="178" y="44"/>
                    </a:lnTo>
                    <a:lnTo>
                      <a:pt x="166" y="30"/>
                    </a:lnTo>
                    <a:lnTo>
                      <a:pt x="152" y="18"/>
                    </a:lnTo>
                    <a:lnTo>
                      <a:pt x="134" y="8"/>
                    </a:lnTo>
                    <a:lnTo>
                      <a:pt x="116" y="2"/>
                    </a:lnTo>
                    <a:lnTo>
                      <a:pt x="98" y="0"/>
                    </a:lnTo>
                    <a:lnTo>
                      <a:pt x="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9" name="Freeform 1721">
                <a:extLst>
                  <a:ext uri="{FF2B5EF4-FFF2-40B4-BE49-F238E27FC236}">
                    <a16:creationId xmlns:a16="http://schemas.microsoft.com/office/drawing/2014/main" id="{07AE8713-5CA8-461F-A90C-119B236DA4F0}"/>
                  </a:ext>
                </a:extLst>
              </p:cNvPr>
              <p:cNvSpPr>
                <a:spLocks noEditPoints="1"/>
              </p:cNvSpPr>
              <p:nvPr/>
            </p:nvSpPr>
            <p:spPr bwMode="auto">
              <a:xfrm>
                <a:off x="1546225" y="5014913"/>
                <a:ext cx="104775" cy="101600"/>
              </a:xfrm>
              <a:custGeom>
                <a:avLst/>
                <a:gdLst>
                  <a:gd name="T0" fmla="*/ 64 w 66"/>
                  <a:gd name="T1" fmla="*/ 0 h 64"/>
                  <a:gd name="T2" fmla="*/ 2 w 66"/>
                  <a:gd name="T3" fmla="*/ 0 h 64"/>
                  <a:gd name="T4" fmla="*/ 2 w 66"/>
                  <a:gd name="T5" fmla="*/ 0 h 64"/>
                  <a:gd name="T6" fmla="*/ 2 w 66"/>
                  <a:gd name="T7" fmla="*/ 2 h 64"/>
                  <a:gd name="T8" fmla="*/ 0 w 66"/>
                  <a:gd name="T9" fmla="*/ 2 h 64"/>
                  <a:gd name="T10" fmla="*/ 0 w 66"/>
                  <a:gd name="T11" fmla="*/ 36 h 64"/>
                  <a:gd name="T12" fmla="*/ 0 w 66"/>
                  <a:gd name="T13" fmla="*/ 36 h 64"/>
                  <a:gd name="T14" fmla="*/ 2 w 66"/>
                  <a:gd name="T15" fmla="*/ 46 h 64"/>
                  <a:gd name="T16" fmla="*/ 8 w 66"/>
                  <a:gd name="T17" fmla="*/ 56 h 64"/>
                  <a:gd name="T18" fmla="*/ 16 w 66"/>
                  <a:gd name="T19" fmla="*/ 62 h 64"/>
                  <a:gd name="T20" fmla="*/ 28 w 66"/>
                  <a:gd name="T21" fmla="*/ 64 h 64"/>
                  <a:gd name="T22" fmla="*/ 38 w 66"/>
                  <a:gd name="T23" fmla="*/ 64 h 64"/>
                  <a:gd name="T24" fmla="*/ 38 w 66"/>
                  <a:gd name="T25" fmla="*/ 64 h 64"/>
                  <a:gd name="T26" fmla="*/ 50 w 66"/>
                  <a:gd name="T27" fmla="*/ 62 h 64"/>
                  <a:gd name="T28" fmla="*/ 58 w 66"/>
                  <a:gd name="T29" fmla="*/ 56 h 64"/>
                  <a:gd name="T30" fmla="*/ 64 w 66"/>
                  <a:gd name="T31" fmla="*/ 46 h 64"/>
                  <a:gd name="T32" fmla="*/ 66 w 66"/>
                  <a:gd name="T33" fmla="*/ 36 h 64"/>
                  <a:gd name="T34" fmla="*/ 66 w 66"/>
                  <a:gd name="T35" fmla="*/ 2 h 64"/>
                  <a:gd name="T36" fmla="*/ 66 w 66"/>
                  <a:gd name="T37" fmla="*/ 2 h 64"/>
                  <a:gd name="T38" fmla="*/ 64 w 66"/>
                  <a:gd name="T39" fmla="*/ 2 h 64"/>
                  <a:gd name="T40" fmla="*/ 64 w 66"/>
                  <a:gd name="T41" fmla="*/ 0 h 64"/>
                  <a:gd name="T42" fmla="*/ 64 w 66"/>
                  <a:gd name="T43" fmla="*/ 0 h 64"/>
                  <a:gd name="T44" fmla="*/ 62 w 66"/>
                  <a:gd name="T45" fmla="*/ 36 h 64"/>
                  <a:gd name="T46" fmla="*/ 62 w 66"/>
                  <a:gd name="T47" fmla="*/ 36 h 64"/>
                  <a:gd name="T48" fmla="*/ 60 w 66"/>
                  <a:gd name="T49" fmla="*/ 44 h 64"/>
                  <a:gd name="T50" fmla="*/ 54 w 66"/>
                  <a:gd name="T51" fmla="*/ 52 h 64"/>
                  <a:gd name="T52" fmla="*/ 48 w 66"/>
                  <a:gd name="T53" fmla="*/ 56 h 64"/>
                  <a:gd name="T54" fmla="*/ 38 w 66"/>
                  <a:gd name="T55" fmla="*/ 58 h 64"/>
                  <a:gd name="T56" fmla="*/ 28 w 66"/>
                  <a:gd name="T57" fmla="*/ 58 h 64"/>
                  <a:gd name="T58" fmla="*/ 28 w 66"/>
                  <a:gd name="T59" fmla="*/ 58 h 64"/>
                  <a:gd name="T60" fmla="*/ 18 w 66"/>
                  <a:gd name="T61" fmla="*/ 56 h 64"/>
                  <a:gd name="T62" fmla="*/ 12 w 66"/>
                  <a:gd name="T63" fmla="*/ 52 h 64"/>
                  <a:gd name="T64" fmla="*/ 6 w 66"/>
                  <a:gd name="T65" fmla="*/ 44 h 64"/>
                  <a:gd name="T66" fmla="*/ 4 w 66"/>
                  <a:gd name="T67" fmla="*/ 36 h 64"/>
                  <a:gd name="T68" fmla="*/ 4 w 66"/>
                  <a:gd name="T69" fmla="*/ 4 h 64"/>
                  <a:gd name="T70" fmla="*/ 62 w 66"/>
                  <a:gd name="T71" fmla="*/ 4 h 64"/>
                  <a:gd name="T72" fmla="*/ 62 w 66"/>
                  <a:gd name="T73"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6" h="64">
                    <a:moveTo>
                      <a:pt x="64" y="0"/>
                    </a:moveTo>
                    <a:lnTo>
                      <a:pt x="2" y="0"/>
                    </a:lnTo>
                    <a:lnTo>
                      <a:pt x="2" y="0"/>
                    </a:lnTo>
                    <a:lnTo>
                      <a:pt x="2" y="2"/>
                    </a:lnTo>
                    <a:lnTo>
                      <a:pt x="0" y="2"/>
                    </a:lnTo>
                    <a:lnTo>
                      <a:pt x="0" y="36"/>
                    </a:lnTo>
                    <a:lnTo>
                      <a:pt x="0" y="36"/>
                    </a:lnTo>
                    <a:lnTo>
                      <a:pt x="2" y="46"/>
                    </a:lnTo>
                    <a:lnTo>
                      <a:pt x="8" y="56"/>
                    </a:lnTo>
                    <a:lnTo>
                      <a:pt x="16" y="62"/>
                    </a:lnTo>
                    <a:lnTo>
                      <a:pt x="28" y="64"/>
                    </a:lnTo>
                    <a:lnTo>
                      <a:pt x="38" y="64"/>
                    </a:lnTo>
                    <a:lnTo>
                      <a:pt x="38" y="64"/>
                    </a:lnTo>
                    <a:lnTo>
                      <a:pt x="50" y="62"/>
                    </a:lnTo>
                    <a:lnTo>
                      <a:pt x="58" y="56"/>
                    </a:lnTo>
                    <a:lnTo>
                      <a:pt x="64" y="46"/>
                    </a:lnTo>
                    <a:lnTo>
                      <a:pt x="66" y="36"/>
                    </a:lnTo>
                    <a:lnTo>
                      <a:pt x="66" y="2"/>
                    </a:lnTo>
                    <a:lnTo>
                      <a:pt x="66" y="2"/>
                    </a:lnTo>
                    <a:lnTo>
                      <a:pt x="64" y="2"/>
                    </a:lnTo>
                    <a:lnTo>
                      <a:pt x="64" y="0"/>
                    </a:lnTo>
                    <a:lnTo>
                      <a:pt x="64" y="0"/>
                    </a:lnTo>
                    <a:close/>
                    <a:moveTo>
                      <a:pt x="62" y="36"/>
                    </a:moveTo>
                    <a:lnTo>
                      <a:pt x="62" y="36"/>
                    </a:lnTo>
                    <a:lnTo>
                      <a:pt x="60" y="44"/>
                    </a:lnTo>
                    <a:lnTo>
                      <a:pt x="54" y="52"/>
                    </a:lnTo>
                    <a:lnTo>
                      <a:pt x="48" y="56"/>
                    </a:lnTo>
                    <a:lnTo>
                      <a:pt x="38" y="58"/>
                    </a:lnTo>
                    <a:lnTo>
                      <a:pt x="28" y="58"/>
                    </a:lnTo>
                    <a:lnTo>
                      <a:pt x="28" y="58"/>
                    </a:lnTo>
                    <a:lnTo>
                      <a:pt x="18" y="56"/>
                    </a:lnTo>
                    <a:lnTo>
                      <a:pt x="12" y="52"/>
                    </a:lnTo>
                    <a:lnTo>
                      <a:pt x="6" y="44"/>
                    </a:lnTo>
                    <a:lnTo>
                      <a:pt x="4" y="36"/>
                    </a:lnTo>
                    <a:lnTo>
                      <a:pt x="4" y="4"/>
                    </a:lnTo>
                    <a:lnTo>
                      <a:pt x="62" y="4"/>
                    </a:lnTo>
                    <a:lnTo>
                      <a:pt x="62"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0" name="Freeform 1722">
                <a:extLst>
                  <a:ext uri="{FF2B5EF4-FFF2-40B4-BE49-F238E27FC236}">
                    <a16:creationId xmlns:a16="http://schemas.microsoft.com/office/drawing/2014/main" id="{9297B634-48C8-4982-9F3B-AB987F26E8FA}"/>
                  </a:ext>
                </a:extLst>
              </p:cNvPr>
              <p:cNvSpPr>
                <a:spLocks/>
              </p:cNvSpPr>
              <p:nvPr/>
            </p:nvSpPr>
            <p:spPr bwMode="auto">
              <a:xfrm>
                <a:off x="1511300" y="4964113"/>
                <a:ext cx="41275" cy="60325"/>
              </a:xfrm>
              <a:custGeom>
                <a:avLst/>
                <a:gdLst>
                  <a:gd name="T0" fmla="*/ 26 w 26"/>
                  <a:gd name="T1" fmla="*/ 36 h 38"/>
                  <a:gd name="T2" fmla="*/ 26 w 26"/>
                  <a:gd name="T3" fmla="*/ 36 h 38"/>
                  <a:gd name="T4" fmla="*/ 24 w 26"/>
                  <a:gd name="T5" fmla="*/ 26 h 38"/>
                  <a:gd name="T6" fmla="*/ 20 w 26"/>
                  <a:gd name="T7" fmla="*/ 16 h 38"/>
                  <a:gd name="T8" fmla="*/ 12 w 26"/>
                  <a:gd name="T9" fmla="*/ 8 h 38"/>
                  <a:gd name="T10" fmla="*/ 4 w 26"/>
                  <a:gd name="T11" fmla="*/ 0 h 38"/>
                  <a:gd name="T12" fmla="*/ 4 w 26"/>
                  <a:gd name="T13" fmla="*/ 0 h 38"/>
                  <a:gd name="T14" fmla="*/ 4 w 26"/>
                  <a:gd name="T15" fmla="*/ 0 h 38"/>
                  <a:gd name="T16" fmla="*/ 4 w 26"/>
                  <a:gd name="T17" fmla="*/ 0 h 38"/>
                  <a:gd name="T18" fmla="*/ 2 w 26"/>
                  <a:gd name="T19" fmla="*/ 0 h 38"/>
                  <a:gd name="T20" fmla="*/ 0 w 26"/>
                  <a:gd name="T21" fmla="*/ 0 h 38"/>
                  <a:gd name="T22" fmla="*/ 0 w 26"/>
                  <a:gd name="T23" fmla="*/ 0 h 38"/>
                  <a:gd name="T24" fmla="*/ 0 w 26"/>
                  <a:gd name="T25" fmla="*/ 2 h 38"/>
                  <a:gd name="T26" fmla="*/ 0 w 26"/>
                  <a:gd name="T27" fmla="*/ 4 h 38"/>
                  <a:gd name="T28" fmla="*/ 0 w 26"/>
                  <a:gd name="T29" fmla="*/ 4 h 38"/>
                  <a:gd name="T30" fmla="*/ 2 w 26"/>
                  <a:gd name="T31" fmla="*/ 4 h 38"/>
                  <a:gd name="T32" fmla="*/ 2 w 26"/>
                  <a:gd name="T33" fmla="*/ 4 h 38"/>
                  <a:gd name="T34" fmla="*/ 10 w 26"/>
                  <a:gd name="T35" fmla="*/ 10 h 38"/>
                  <a:gd name="T36" fmla="*/ 16 w 26"/>
                  <a:gd name="T37" fmla="*/ 18 h 38"/>
                  <a:gd name="T38" fmla="*/ 20 w 26"/>
                  <a:gd name="T39" fmla="*/ 28 h 38"/>
                  <a:gd name="T40" fmla="*/ 22 w 26"/>
                  <a:gd name="T41" fmla="*/ 36 h 38"/>
                  <a:gd name="T42" fmla="*/ 22 w 26"/>
                  <a:gd name="T43" fmla="*/ 36 h 38"/>
                  <a:gd name="T44" fmla="*/ 24 w 26"/>
                  <a:gd name="T45" fmla="*/ 38 h 38"/>
                  <a:gd name="T46" fmla="*/ 24 w 26"/>
                  <a:gd name="T47" fmla="*/ 38 h 38"/>
                  <a:gd name="T48" fmla="*/ 26 w 26"/>
                  <a:gd name="T49" fmla="*/ 38 h 38"/>
                  <a:gd name="T50" fmla="*/ 26 w 26"/>
                  <a:gd name="T51" fmla="*/ 38 h 38"/>
                  <a:gd name="T52" fmla="*/ 26 w 26"/>
                  <a:gd name="T53" fmla="*/ 38 h 38"/>
                  <a:gd name="T54" fmla="*/ 26 w 26"/>
                  <a:gd name="T55" fmla="*/ 36 h 38"/>
                  <a:gd name="T56" fmla="*/ 26 w 26"/>
                  <a:gd name="T5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 h="38">
                    <a:moveTo>
                      <a:pt x="26" y="36"/>
                    </a:moveTo>
                    <a:lnTo>
                      <a:pt x="26" y="36"/>
                    </a:lnTo>
                    <a:lnTo>
                      <a:pt x="24" y="26"/>
                    </a:lnTo>
                    <a:lnTo>
                      <a:pt x="20" y="16"/>
                    </a:lnTo>
                    <a:lnTo>
                      <a:pt x="12" y="8"/>
                    </a:lnTo>
                    <a:lnTo>
                      <a:pt x="4" y="0"/>
                    </a:lnTo>
                    <a:lnTo>
                      <a:pt x="4" y="0"/>
                    </a:lnTo>
                    <a:lnTo>
                      <a:pt x="4" y="0"/>
                    </a:lnTo>
                    <a:lnTo>
                      <a:pt x="4" y="0"/>
                    </a:lnTo>
                    <a:lnTo>
                      <a:pt x="2" y="0"/>
                    </a:lnTo>
                    <a:lnTo>
                      <a:pt x="0" y="0"/>
                    </a:lnTo>
                    <a:lnTo>
                      <a:pt x="0" y="0"/>
                    </a:lnTo>
                    <a:lnTo>
                      <a:pt x="0" y="2"/>
                    </a:lnTo>
                    <a:lnTo>
                      <a:pt x="0" y="4"/>
                    </a:lnTo>
                    <a:lnTo>
                      <a:pt x="0" y="4"/>
                    </a:lnTo>
                    <a:lnTo>
                      <a:pt x="2" y="4"/>
                    </a:lnTo>
                    <a:lnTo>
                      <a:pt x="2" y="4"/>
                    </a:lnTo>
                    <a:lnTo>
                      <a:pt x="10" y="10"/>
                    </a:lnTo>
                    <a:lnTo>
                      <a:pt x="16" y="18"/>
                    </a:lnTo>
                    <a:lnTo>
                      <a:pt x="20" y="28"/>
                    </a:lnTo>
                    <a:lnTo>
                      <a:pt x="22" y="36"/>
                    </a:lnTo>
                    <a:lnTo>
                      <a:pt x="22" y="36"/>
                    </a:lnTo>
                    <a:lnTo>
                      <a:pt x="24" y="38"/>
                    </a:lnTo>
                    <a:lnTo>
                      <a:pt x="24" y="38"/>
                    </a:lnTo>
                    <a:lnTo>
                      <a:pt x="26" y="38"/>
                    </a:lnTo>
                    <a:lnTo>
                      <a:pt x="26" y="38"/>
                    </a:lnTo>
                    <a:lnTo>
                      <a:pt x="26" y="38"/>
                    </a:lnTo>
                    <a:lnTo>
                      <a:pt x="26" y="36"/>
                    </a:lnTo>
                    <a:lnTo>
                      <a:pt x="2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1" name="Freeform 1723">
                <a:extLst>
                  <a:ext uri="{FF2B5EF4-FFF2-40B4-BE49-F238E27FC236}">
                    <a16:creationId xmlns:a16="http://schemas.microsoft.com/office/drawing/2014/main" id="{4FD3F503-E404-43C2-B117-A09F7518043B}"/>
                  </a:ext>
                </a:extLst>
              </p:cNvPr>
              <p:cNvSpPr>
                <a:spLocks/>
              </p:cNvSpPr>
              <p:nvPr/>
            </p:nvSpPr>
            <p:spPr bwMode="auto">
              <a:xfrm>
                <a:off x="1644650" y="4964113"/>
                <a:ext cx="41275" cy="60325"/>
              </a:xfrm>
              <a:custGeom>
                <a:avLst/>
                <a:gdLst>
                  <a:gd name="T0" fmla="*/ 26 w 26"/>
                  <a:gd name="T1" fmla="*/ 0 h 38"/>
                  <a:gd name="T2" fmla="*/ 26 w 26"/>
                  <a:gd name="T3" fmla="*/ 0 h 38"/>
                  <a:gd name="T4" fmla="*/ 24 w 26"/>
                  <a:gd name="T5" fmla="*/ 0 h 38"/>
                  <a:gd name="T6" fmla="*/ 22 w 26"/>
                  <a:gd name="T7" fmla="*/ 0 h 38"/>
                  <a:gd name="T8" fmla="*/ 22 w 26"/>
                  <a:gd name="T9" fmla="*/ 0 h 38"/>
                  <a:gd name="T10" fmla="*/ 14 w 26"/>
                  <a:gd name="T11" fmla="*/ 8 h 38"/>
                  <a:gd name="T12" fmla="*/ 6 w 26"/>
                  <a:gd name="T13" fmla="*/ 16 h 38"/>
                  <a:gd name="T14" fmla="*/ 2 w 26"/>
                  <a:gd name="T15" fmla="*/ 26 h 38"/>
                  <a:gd name="T16" fmla="*/ 0 w 26"/>
                  <a:gd name="T17" fmla="*/ 36 h 38"/>
                  <a:gd name="T18" fmla="*/ 0 w 26"/>
                  <a:gd name="T19" fmla="*/ 36 h 38"/>
                  <a:gd name="T20" fmla="*/ 0 w 26"/>
                  <a:gd name="T21" fmla="*/ 38 h 38"/>
                  <a:gd name="T22" fmla="*/ 0 w 26"/>
                  <a:gd name="T23" fmla="*/ 38 h 38"/>
                  <a:gd name="T24" fmla="*/ 0 w 26"/>
                  <a:gd name="T25" fmla="*/ 38 h 38"/>
                  <a:gd name="T26" fmla="*/ 2 w 26"/>
                  <a:gd name="T27" fmla="*/ 38 h 38"/>
                  <a:gd name="T28" fmla="*/ 2 w 26"/>
                  <a:gd name="T29" fmla="*/ 38 h 38"/>
                  <a:gd name="T30" fmla="*/ 4 w 26"/>
                  <a:gd name="T31" fmla="*/ 36 h 38"/>
                  <a:gd name="T32" fmla="*/ 4 w 26"/>
                  <a:gd name="T33" fmla="*/ 36 h 38"/>
                  <a:gd name="T34" fmla="*/ 6 w 26"/>
                  <a:gd name="T35" fmla="*/ 28 h 38"/>
                  <a:gd name="T36" fmla="*/ 10 w 26"/>
                  <a:gd name="T37" fmla="*/ 18 h 38"/>
                  <a:gd name="T38" fmla="*/ 18 w 26"/>
                  <a:gd name="T39" fmla="*/ 10 h 38"/>
                  <a:gd name="T40" fmla="*/ 26 w 26"/>
                  <a:gd name="T41" fmla="*/ 4 h 38"/>
                  <a:gd name="T42" fmla="*/ 26 w 26"/>
                  <a:gd name="T43" fmla="*/ 4 h 38"/>
                  <a:gd name="T44" fmla="*/ 26 w 26"/>
                  <a:gd name="T45" fmla="*/ 2 h 38"/>
                  <a:gd name="T46" fmla="*/ 26 w 26"/>
                  <a:gd name="T47" fmla="*/ 0 h 38"/>
                  <a:gd name="T48" fmla="*/ 26 w 26"/>
                  <a:gd name="T4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 h="38">
                    <a:moveTo>
                      <a:pt x="26" y="0"/>
                    </a:moveTo>
                    <a:lnTo>
                      <a:pt x="26" y="0"/>
                    </a:lnTo>
                    <a:lnTo>
                      <a:pt x="24" y="0"/>
                    </a:lnTo>
                    <a:lnTo>
                      <a:pt x="22" y="0"/>
                    </a:lnTo>
                    <a:lnTo>
                      <a:pt x="22" y="0"/>
                    </a:lnTo>
                    <a:lnTo>
                      <a:pt x="14" y="8"/>
                    </a:lnTo>
                    <a:lnTo>
                      <a:pt x="6" y="16"/>
                    </a:lnTo>
                    <a:lnTo>
                      <a:pt x="2" y="26"/>
                    </a:lnTo>
                    <a:lnTo>
                      <a:pt x="0" y="36"/>
                    </a:lnTo>
                    <a:lnTo>
                      <a:pt x="0" y="36"/>
                    </a:lnTo>
                    <a:lnTo>
                      <a:pt x="0" y="38"/>
                    </a:lnTo>
                    <a:lnTo>
                      <a:pt x="0" y="38"/>
                    </a:lnTo>
                    <a:lnTo>
                      <a:pt x="0" y="38"/>
                    </a:lnTo>
                    <a:lnTo>
                      <a:pt x="2" y="38"/>
                    </a:lnTo>
                    <a:lnTo>
                      <a:pt x="2" y="38"/>
                    </a:lnTo>
                    <a:lnTo>
                      <a:pt x="4" y="36"/>
                    </a:lnTo>
                    <a:lnTo>
                      <a:pt x="4" y="36"/>
                    </a:lnTo>
                    <a:lnTo>
                      <a:pt x="6" y="28"/>
                    </a:lnTo>
                    <a:lnTo>
                      <a:pt x="10" y="18"/>
                    </a:lnTo>
                    <a:lnTo>
                      <a:pt x="18" y="10"/>
                    </a:lnTo>
                    <a:lnTo>
                      <a:pt x="26" y="4"/>
                    </a:lnTo>
                    <a:lnTo>
                      <a:pt x="26" y="4"/>
                    </a:lnTo>
                    <a:lnTo>
                      <a:pt x="26" y="2"/>
                    </a:lnTo>
                    <a:lnTo>
                      <a:pt x="26" y="0"/>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2" name="Freeform 1724">
                <a:extLst>
                  <a:ext uri="{FF2B5EF4-FFF2-40B4-BE49-F238E27FC236}">
                    <a16:creationId xmlns:a16="http://schemas.microsoft.com/office/drawing/2014/main" id="{331D41AF-FCE9-4ECA-8939-AC76C6F58CD7}"/>
                  </a:ext>
                </a:extLst>
              </p:cNvPr>
              <p:cNvSpPr>
                <a:spLocks/>
              </p:cNvSpPr>
              <p:nvPr/>
            </p:nvSpPr>
            <p:spPr bwMode="auto">
              <a:xfrm>
                <a:off x="1577975" y="5106988"/>
                <a:ext cx="41275" cy="19050"/>
              </a:xfrm>
              <a:custGeom>
                <a:avLst/>
                <a:gdLst>
                  <a:gd name="T0" fmla="*/ 24 w 26"/>
                  <a:gd name="T1" fmla="*/ 0 h 12"/>
                  <a:gd name="T2" fmla="*/ 24 w 26"/>
                  <a:gd name="T3" fmla="*/ 0 h 12"/>
                  <a:gd name="T4" fmla="*/ 22 w 26"/>
                  <a:gd name="T5" fmla="*/ 2 h 12"/>
                  <a:gd name="T6" fmla="*/ 22 w 26"/>
                  <a:gd name="T7" fmla="*/ 4 h 12"/>
                  <a:gd name="T8" fmla="*/ 22 w 26"/>
                  <a:gd name="T9" fmla="*/ 4 h 12"/>
                  <a:gd name="T10" fmla="*/ 22 w 26"/>
                  <a:gd name="T11" fmla="*/ 4 h 12"/>
                  <a:gd name="T12" fmla="*/ 20 w 26"/>
                  <a:gd name="T13" fmla="*/ 6 h 12"/>
                  <a:gd name="T14" fmla="*/ 20 w 26"/>
                  <a:gd name="T15" fmla="*/ 8 h 12"/>
                  <a:gd name="T16" fmla="*/ 6 w 26"/>
                  <a:gd name="T17" fmla="*/ 8 h 12"/>
                  <a:gd name="T18" fmla="*/ 6 w 26"/>
                  <a:gd name="T19" fmla="*/ 8 h 12"/>
                  <a:gd name="T20" fmla="*/ 6 w 26"/>
                  <a:gd name="T21" fmla="*/ 6 h 12"/>
                  <a:gd name="T22" fmla="*/ 4 w 26"/>
                  <a:gd name="T23" fmla="*/ 4 h 12"/>
                  <a:gd name="T24" fmla="*/ 4 w 26"/>
                  <a:gd name="T25" fmla="*/ 4 h 12"/>
                  <a:gd name="T26" fmla="*/ 4 w 26"/>
                  <a:gd name="T27" fmla="*/ 4 h 12"/>
                  <a:gd name="T28" fmla="*/ 4 w 26"/>
                  <a:gd name="T29" fmla="*/ 2 h 12"/>
                  <a:gd name="T30" fmla="*/ 2 w 26"/>
                  <a:gd name="T31" fmla="*/ 0 h 12"/>
                  <a:gd name="T32" fmla="*/ 2 w 26"/>
                  <a:gd name="T33" fmla="*/ 0 h 12"/>
                  <a:gd name="T34" fmla="*/ 0 w 26"/>
                  <a:gd name="T35" fmla="*/ 2 h 12"/>
                  <a:gd name="T36" fmla="*/ 0 w 26"/>
                  <a:gd name="T37" fmla="*/ 4 h 12"/>
                  <a:gd name="T38" fmla="*/ 0 w 26"/>
                  <a:gd name="T39" fmla="*/ 4 h 12"/>
                  <a:gd name="T40" fmla="*/ 0 w 26"/>
                  <a:gd name="T41" fmla="*/ 4 h 12"/>
                  <a:gd name="T42" fmla="*/ 2 w 26"/>
                  <a:gd name="T43" fmla="*/ 10 h 12"/>
                  <a:gd name="T44" fmla="*/ 6 w 26"/>
                  <a:gd name="T45" fmla="*/ 12 h 12"/>
                  <a:gd name="T46" fmla="*/ 20 w 26"/>
                  <a:gd name="T47" fmla="*/ 12 h 12"/>
                  <a:gd name="T48" fmla="*/ 20 w 26"/>
                  <a:gd name="T49" fmla="*/ 12 h 12"/>
                  <a:gd name="T50" fmla="*/ 24 w 26"/>
                  <a:gd name="T51" fmla="*/ 10 h 12"/>
                  <a:gd name="T52" fmla="*/ 26 w 26"/>
                  <a:gd name="T53" fmla="*/ 4 h 12"/>
                  <a:gd name="T54" fmla="*/ 26 w 26"/>
                  <a:gd name="T55" fmla="*/ 4 h 12"/>
                  <a:gd name="T56" fmla="*/ 26 w 26"/>
                  <a:gd name="T57" fmla="*/ 4 h 12"/>
                  <a:gd name="T58" fmla="*/ 26 w 26"/>
                  <a:gd name="T59" fmla="*/ 2 h 12"/>
                  <a:gd name="T60" fmla="*/ 24 w 26"/>
                  <a:gd name="T61" fmla="*/ 0 h 12"/>
                  <a:gd name="T62" fmla="*/ 24 w 26"/>
                  <a:gd name="T6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2">
                    <a:moveTo>
                      <a:pt x="24" y="0"/>
                    </a:moveTo>
                    <a:lnTo>
                      <a:pt x="24" y="0"/>
                    </a:lnTo>
                    <a:lnTo>
                      <a:pt x="22" y="2"/>
                    </a:lnTo>
                    <a:lnTo>
                      <a:pt x="22" y="4"/>
                    </a:lnTo>
                    <a:lnTo>
                      <a:pt x="22" y="4"/>
                    </a:lnTo>
                    <a:lnTo>
                      <a:pt x="22" y="4"/>
                    </a:lnTo>
                    <a:lnTo>
                      <a:pt x="20" y="6"/>
                    </a:lnTo>
                    <a:lnTo>
                      <a:pt x="20" y="8"/>
                    </a:lnTo>
                    <a:lnTo>
                      <a:pt x="6" y="8"/>
                    </a:lnTo>
                    <a:lnTo>
                      <a:pt x="6" y="8"/>
                    </a:lnTo>
                    <a:lnTo>
                      <a:pt x="6" y="6"/>
                    </a:lnTo>
                    <a:lnTo>
                      <a:pt x="4" y="4"/>
                    </a:lnTo>
                    <a:lnTo>
                      <a:pt x="4" y="4"/>
                    </a:lnTo>
                    <a:lnTo>
                      <a:pt x="4" y="4"/>
                    </a:lnTo>
                    <a:lnTo>
                      <a:pt x="4" y="2"/>
                    </a:lnTo>
                    <a:lnTo>
                      <a:pt x="2" y="0"/>
                    </a:lnTo>
                    <a:lnTo>
                      <a:pt x="2" y="0"/>
                    </a:lnTo>
                    <a:lnTo>
                      <a:pt x="0" y="2"/>
                    </a:lnTo>
                    <a:lnTo>
                      <a:pt x="0" y="4"/>
                    </a:lnTo>
                    <a:lnTo>
                      <a:pt x="0" y="4"/>
                    </a:lnTo>
                    <a:lnTo>
                      <a:pt x="0" y="4"/>
                    </a:lnTo>
                    <a:lnTo>
                      <a:pt x="2" y="10"/>
                    </a:lnTo>
                    <a:lnTo>
                      <a:pt x="6" y="12"/>
                    </a:lnTo>
                    <a:lnTo>
                      <a:pt x="20" y="12"/>
                    </a:lnTo>
                    <a:lnTo>
                      <a:pt x="20" y="12"/>
                    </a:lnTo>
                    <a:lnTo>
                      <a:pt x="24" y="10"/>
                    </a:lnTo>
                    <a:lnTo>
                      <a:pt x="26" y="4"/>
                    </a:lnTo>
                    <a:lnTo>
                      <a:pt x="26" y="4"/>
                    </a:lnTo>
                    <a:lnTo>
                      <a:pt x="26" y="4"/>
                    </a:lnTo>
                    <a:lnTo>
                      <a:pt x="26" y="2"/>
                    </a:lnTo>
                    <a:lnTo>
                      <a:pt x="24" y="0"/>
                    </a:ln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3" name="Freeform 1725">
                <a:extLst>
                  <a:ext uri="{FF2B5EF4-FFF2-40B4-BE49-F238E27FC236}">
                    <a16:creationId xmlns:a16="http://schemas.microsoft.com/office/drawing/2014/main" id="{FEDB795C-A03B-4CE9-83A7-FD4554F476D3}"/>
                  </a:ext>
                </a:extLst>
              </p:cNvPr>
              <p:cNvSpPr>
                <a:spLocks/>
              </p:cNvSpPr>
              <p:nvPr/>
            </p:nvSpPr>
            <p:spPr bwMode="auto">
              <a:xfrm>
                <a:off x="1533525" y="4846638"/>
                <a:ext cx="50800" cy="174625"/>
              </a:xfrm>
              <a:custGeom>
                <a:avLst/>
                <a:gdLst>
                  <a:gd name="T0" fmla="*/ 32 w 32"/>
                  <a:gd name="T1" fmla="*/ 108 h 110"/>
                  <a:gd name="T2" fmla="*/ 4 w 32"/>
                  <a:gd name="T3" fmla="*/ 2 h 110"/>
                  <a:gd name="T4" fmla="*/ 4 w 32"/>
                  <a:gd name="T5" fmla="*/ 2 h 110"/>
                  <a:gd name="T6" fmla="*/ 4 w 32"/>
                  <a:gd name="T7" fmla="*/ 0 h 110"/>
                  <a:gd name="T8" fmla="*/ 2 w 32"/>
                  <a:gd name="T9" fmla="*/ 0 h 110"/>
                  <a:gd name="T10" fmla="*/ 2 w 32"/>
                  <a:gd name="T11" fmla="*/ 0 h 110"/>
                  <a:gd name="T12" fmla="*/ 0 w 32"/>
                  <a:gd name="T13" fmla="*/ 2 h 110"/>
                  <a:gd name="T14" fmla="*/ 0 w 32"/>
                  <a:gd name="T15" fmla="*/ 2 h 110"/>
                  <a:gd name="T16" fmla="*/ 28 w 32"/>
                  <a:gd name="T17" fmla="*/ 108 h 110"/>
                  <a:gd name="T18" fmla="*/ 28 w 32"/>
                  <a:gd name="T19" fmla="*/ 108 h 110"/>
                  <a:gd name="T20" fmla="*/ 30 w 32"/>
                  <a:gd name="T21" fmla="*/ 110 h 110"/>
                  <a:gd name="T22" fmla="*/ 30 w 32"/>
                  <a:gd name="T23" fmla="*/ 110 h 110"/>
                  <a:gd name="T24" fmla="*/ 30 w 32"/>
                  <a:gd name="T25" fmla="*/ 110 h 110"/>
                  <a:gd name="T26" fmla="*/ 30 w 32"/>
                  <a:gd name="T27" fmla="*/ 110 h 110"/>
                  <a:gd name="T28" fmla="*/ 32 w 32"/>
                  <a:gd name="T29" fmla="*/ 110 h 110"/>
                  <a:gd name="T30" fmla="*/ 32 w 32"/>
                  <a:gd name="T31" fmla="*/ 108 h 110"/>
                  <a:gd name="T32" fmla="*/ 32 w 32"/>
                  <a:gd name="T33" fmla="*/ 10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10">
                    <a:moveTo>
                      <a:pt x="32" y="108"/>
                    </a:moveTo>
                    <a:lnTo>
                      <a:pt x="4" y="2"/>
                    </a:lnTo>
                    <a:lnTo>
                      <a:pt x="4" y="2"/>
                    </a:lnTo>
                    <a:lnTo>
                      <a:pt x="4" y="0"/>
                    </a:lnTo>
                    <a:lnTo>
                      <a:pt x="2" y="0"/>
                    </a:lnTo>
                    <a:lnTo>
                      <a:pt x="2" y="0"/>
                    </a:lnTo>
                    <a:lnTo>
                      <a:pt x="0" y="2"/>
                    </a:lnTo>
                    <a:lnTo>
                      <a:pt x="0" y="2"/>
                    </a:lnTo>
                    <a:lnTo>
                      <a:pt x="28" y="108"/>
                    </a:lnTo>
                    <a:lnTo>
                      <a:pt x="28" y="108"/>
                    </a:lnTo>
                    <a:lnTo>
                      <a:pt x="30" y="110"/>
                    </a:lnTo>
                    <a:lnTo>
                      <a:pt x="30" y="110"/>
                    </a:lnTo>
                    <a:lnTo>
                      <a:pt x="30" y="110"/>
                    </a:lnTo>
                    <a:lnTo>
                      <a:pt x="30" y="110"/>
                    </a:lnTo>
                    <a:lnTo>
                      <a:pt x="32" y="110"/>
                    </a:lnTo>
                    <a:lnTo>
                      <a:pt x="32" y="108"/>
                    </a:lnTo>
                    <a:lnTo>
                      <a:pt x="32"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4" name="Freeform 1726">
                <a:extLst>
                  <a:ext uri="{FF2B5EF4-FFF2-40B4-BE49-F238E27FC236}">
                    <a16:creationId xmlns:a16="http://schemas.microsoft.com/office/drawing/2014/main" id="{C2A39510-B0DA-426A-A620-B84F07D97456}"/>
                  </a:ext>
                </a:extLst>
              </p:cNvPr>
              <p:cNvSpPr>
                <a:spLocks/>
              </p:cNvSpPr>
              <p:nvPr/>
            </p:nvSpPr>
            <p:spPr bwMode="auto">
              <a:xfrm>
                <a:off x="1612900" y="4846638"/>
                <a:ext cx="50800" cy="174625"/>
              </a:xfrm>
              <a:custGeom>
                <a:avLst/>
                <a:gdLst>
                  <a:gd name="T0" fmla="*/ 30 w 32"/>
                  <a:gd name="T1" fmla="*/ 0 h 110"/>
                  <a:gd name="T2" fmla="*/ 30 w 32"/>
                  <a:gd name="T3" fmla="*/ 0 h 110"/>
                  <a:gd name="T4" fmla="*/ 28 w 32"/>
                  <a:gd name="T5" fmla="*/ 0 h 110"/>
                  <a:gd name="T6" fmla="*/ 28 w 32"/>
                  <a:gd name="T7" fmla="*/ 2 h 110"/>
                  <a:gd name="T8" fmla="*/ 0 w 32"/>
                  <a:gd name="T9" fmla="*/ 108 h 110"/>
                  <a:gd name="T10" fmla="*/ 0 w 32"/>
                  <a:gd name="T11" fmla="*/ 108 h 110"/>
                  <a:gd name="T12" fmla="*/ 0 w 32"/>
                  <a:gd name="T13" fmla="*/ 110 h 110"/>
                  <a:gd name="T14" fmla="*/ 2 w 32"/>
                  <a:gd name="T15" fmla="*/ 110 h 110"/>
                  <a:gd name="T16" fmla="*/ 2 w 32"/>
                  <a:gd name="T17" fmla="*/ 110 h 110"/>
                  <a:gd name="T18" fmla="*/ 2 w 32"/>
                  <a:gd name="T19" fmla="*/ 110 h 110"/>
                  <a:gd name="T20" fmla="*/ 2 w 32"/>
                  <a:gd name="T21" fmla="*/ 110 h 110"/>
                  <a:gd name="T22" fmla="*/ 4 w 32"/>
                  <a:gd name="T23" fmla="*/ 108 h 110"/>
                  <a:gd name="T24" fmla="*/ 32 w 32"/>
                  <a:gd name="T25" fmla="*/ 2 h 110"/>
                  <a:gd name="T26" fmla="*/ 32 w 32"/>
                  <a:gd name="T27" fmla="*/ 2 h 110"/>
                  <a:gd name="T28" fmla="*/ 32 w 32"/>
                  <a:gd name="T29" fmla="*/ 2 h 110"/>
                  <a:gd name="T30" fmla="*/ 30 w 32"/>
                  <a:gd name="T31" fmla="*/ 0 h 110"/>
                  <a:gd name="T32" fmla="*/ 30 w 32"/>
                  <a:gd name="T33"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10">
                    <a:moveTo>
                      <a:pt x="30" y="0"/>
                    </a:moveTo>
                    <a:lnTo>
                      <a:pt x="30" y="0"/>
                    </a:lnTo>
                    <a:lnTo>
                      <a:pt x="28" y="0"/>
                    </a:lnTo>
                    <a:lnTo>
                      <a:pt x="28" y="2"/>
                    </a:lnTo>
                    <a:lnTo>
                      <a:pt x="0" y="108"/>
                    </a:lnTo>
                    <a:lnTo>
                      <a:pt x="0" y="108"/>
                    </a:lnTo>
                    <a:lnTo>
                      <a:pt x="0" y="110"/>
                    </a:lnTo>
                    <a:lnTo>
                      <a:pt x="2" y="110"/>
                    </a:lnTo>
                    <a:lnTo>
                      <a:pt x="2" y="110"/>
                    </a:lnTo>
                    <a:lnTo>
                      <a:pt x="2" y="110"/>
                    </a:lnTo>
                    <a:lnTo>
                      <a:pt x="2" y="110"/>
                    </a:lnTo>
                    <a:lnTo>
                      <a:pt x="4" y="108"/>
                    </a:lnTo>
                    <a:lnTo>
                      <a:pt x="32" y="2"/>
                    </a:lnTo>
                    <a:lnTo>
                      <a:pt x="32" y="2"/>
                    </a:lnTo>
                    <a:lnTo>
                      <a:pt x="32" y="2"/>
                    </a:lnTo>
                    <a:lnTo>
                      <a:pt x="30"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5" name="Freeform 1727">
                <a:extLst>
                  <a:ext uri="{FF2B5EF4-FFF2-40B4-BE49-F238E27FC236}">
                    <a16:creationId xmlns:a16="http://schemas.microsoft.com/office/drawing/2014/main" id="{82A009FA-5E21-4623-93B8-9E4693098DC8}"/>
                  </a:ext>
                </a:extLst>
              </p:cNvPr>
              <p:cNvSpPr>
                <a:spLocks/>
              </p:cNvSpPr>
              <p:nvPr/>
            </p:nvSpPr>
            <p:spPr bwMode="auto">
              <a:xfrm>
                <a:off x="1536700" y="4856163"/>
                <a:ext cx="123825" cy="22225"/>
              </a:xfrm>
              <a:custGeom>
                <a:avLst/>
                <a:gdLst>
                  <a:gd name="T0" fmla="*/ 74 w 78"/>
                  <a:gd name="T1" fmla="*/ 0 h 14"/>
                  <a:gd name="T2" fmla="*/ 68 w 78"/>
                  <a:gd name="T3" fmla="*/ 6 h 14"/>
                  <a:gd name="T4" fmla="*/ 66 w 78"/>
                  <a:gd name="T5" fmla="*/ 8 h 14"/>
                  <a:gd name="T6" fmla="*/ 62 w 78"/>
                  <a:gd name="T7" fmla="*/ 10 h 14"/>
                  <a:gd name="T8" fmla="*/ 58 w 78"/>
                  <a:gd name="T9" fmla="*/ 6 h 14"/>
                  <a:gd name="T10" fmla="*/ 56 w 78"/>
                  <a:gd name="T11" fmla="*/ 2 h 14"/>
                  <a:gd name="T12" fmla="*/ 50 w 78"/>
                  <a:gd name="T13" fmla="*/ 0 h 14"/>
                  <a:gd name="T14" fmla="*/ 44 w 78"/>
                  <a:gd name="T15" fmla="*/ 6 h 14"/>
                  <a:gd name="T16" fmla="*/ 42 w 78"/>
                  <a:gd name="T17" fmla="*/ 8 h 14"/>
                  <a:gd name="T18" fmla="*/ 38 w 78"/>
                  <a:gd name="T19" fmla="*/ 10 h 14"/>
                  <a:gd name="T20" fmla="*/ 34 w 78"/>
                  <a:gd name="T21" fmla="*/ 6 h 14"/>
                  <a:gd name="T22" fmla="*/ 32 w 78"/>
                  <a:gd name="T23" fmla="*/ 2 h 14"/>
                  <a:gd name="T24" fmla="*/ 26 w 78"/>
                  <a:gd name="T25" fmla="*/ 0 h 14"/>
                  <a:gd name="T26" fmla="*/ 20 w 78"/>
                  <a:gd name="T27" fmla="*/ 6 h 14"/>
                  <a:gd name="T28" fmla="*/ 18 w 78"/>
                  <a:gd name="T29" fmla="*/ 8 h 14"/>
                  <a:gd name="T30" fmla="*/ 14 w 78"/>
                  <a:gd name="T31" fmla="*/ 10 h 14"/>
                  <a:gd name="T32" fmla="*/ 10 w 78"/>
                  <a:gd name="T33" fmla="*/ 6 h 14"/>
                  <a:gd name="T34" fmla="*/ 8 w 78"/>
                  <a:gd name="T35" fmla="*/ 2 h 14"/>
                  <a:gd name="T36" fmla="*/ 4 w 78"/>
                  <a:gd name="T37" fmla="*/ 0 h 14"/>
                  <a:gd name="T38" fmla="*/ 0 w 78"/>
                  <a:gd name="T39" fmla="*/ 4 h 14"/>
                  <a:gd name="T40" fmla="*/ 2 w 78"/>
                  <a:gd name="T41" fmla="*/ 4 h 14"/>
                  <a:gd name="T42" fmla="*/ 4 w 78"/>
                  <a:gd name="T43" fmla="*/ 6 h 14"/>
                  <a:gd name="T44" fmla="*/ 8 w 78"/>
                  <a:gd name="T45" fmla="*/ 8 h 14"/>
                  <a:gd name="T46" fmla="*/ 10 w 78"/>
                  <a:gd name="T47" fmla="*/ 12 h 14"/>
                  <a:gd name="T48" fmla="*/ 14 w 78"/>
                  <a:gd name="T49" fmla="*/ 14 h 14"/>
                  <a:gd name="T50" fmla="*/ 22 w 78"/>
                  <a:gd name="T51" fmla="*/ 8 h 14"/>
                  <a:gd name="T52" fmla="*/ 24 w 78"/>
                  <a:gd name="T53" fmla="*/ 6 h 14"/>
                  <a:gd name="T54" fmla="*/ 26 w 78"/>
                  <a:gd name="T55" fmla="*/ 6 h 14"/>
                  <a:gd name="T56" fmla="*/ 32 w 78"/>
                  <a:gd name="T57" fmla="*/ 8 h 14"/>
                  <a:gd name="T58" fmla="*/ 34 w 78"/>
                  <a:gd name="T59" fmla="*/ 12 h 14"/>
                  <a:gd name="T60" fmla="*/ 38 w 78"/>
                  <a:gd name="T61" fmla="*/ 14 h 14"/>
                  <a:gd name="T62" fmla="*/ 46 w 78"/>
                  <a:gd name="T63" fmla="*/ 8 h 14"/>
                  <a:gd name="T64" fmla="*/ 48 w 78"/>
                  <a:gd name="T65" fmla="*/ 6 h 14"/>
                  <a:gd name="T66" fmla="*/ 50 w 78"/>
                  <a:gd name="T67" fmla="*/ 6 h 14"/>
                  <a:gd name="T68" fmla="*/ 56 w 78"/>
                  <a:gd name="T69" fmla="*/ 8 h 14"/>
                  <a:gd name="T70" fmla="*/ 58 w 78"/>
                  <a:gd name="T71" fmla="*/ 12 h 14"/>
                  <a:gd name="T72" fmla="*/ 62 w 78"/>
                  <a:gd name="T73" fmla="*/ 14 h 14"/>
                  <a:gd name="T74" fmla="*/ 70 w 78"/>
                  <a:gd name="T75" fmla="*/ 8 h 14"/>
                  <a:gd name="T76" fmla="*/ 72 w 78"/>
                  <a:gd name="T77" fmla="*/ 6 h 14"/>
                  <a:gd name="T78" fmla="*/ 74 w 78"/>
                  <a:gd name="T79" fmla="*/ 6 h 14"/>
                  <a:gd name="T80" fmla="*/ 78 w 78"/>
                  <a:gd name="T81" fmla="*/ 4 h 14"/>
                  <a:gd name="T82" fmla="*/ 76 w 78"/>
                  <a:gd name="T83" fmla="*/ 2 h 14"/>
                  <a:gd name="T84" fmla="*/ 74 w 78"/>
                  <a:gd name="T8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 h="14">
                    <a:moveTo>
                      <a:pt x="74" y="0"/>
                    </a:moveTo>
                    <a:lnTo>
                      <a:pt x="74" y="0"/>
                    </a:lnTo>
                    <a:lnTo>
                      <a:pt x="70" y="2"/>
                    </a:lnTo>
                    <a:lnTo>
                      <a:pt x="68" y="6"/>
                    </a:lnTo>
                    <a:lnTo>
                      <a:pt x="68" y="6"/>
                    </a:lnTo>
                    <a:lnTo>
                      <a:pt x="66" y="8"/>
                    </a:lnTo>
                    <a:lnTo>
                      <a:pt x="62" y="10"/>
                    </a:lnTo>
                    <a:lnTo>
                      <a:pt x="62" y="10"/>
                    </a:lnTo>
                    <a:lnTo>
                      <a:pt x="60" y="8"/>
                    </a:lnTo>
                    <a:lnTo>
                      <a:pt x="58" y="6"/>
                    </a:lnTo>
                    <a:lnTo>
                      <a:pt x="58" y="6"/>
                    </a:lnTo>
                    <a:lnTo>
                      <a:pt x="56" y="2"/>
                    </a:lnTo>
                    <a:lnTo>
                      <a:pt x="50" y="0"/>
                    </a:lnTo>
                    <a:lnTo>
                      <a:pt x="50" y="0"/>
                    </a:lnTo>
                    <a:lnTo>
                      <a:pt x="46" y="2"/>
                    </a:lnTo>
                    <a:lnTo>
                      <a:pt x="44" y="6"/>
                    </a:lnTo>
                    <a:lnTo>
                      <a:pt x="44" y="6"/>
                    </a:lnTo>
                    <a:lnTo>
                      <a:pt x="42" y="8"/>
                    </a:lnTo>
                    <a:lnTo>
                      <a:pt x="38" y="10"/>
                    </a:lnTo>
                    <a:lnTo>
                      <a:pt x="38" y="10"/>
                    </a:lnTo>
                    <a:lnTo>
                      <a:pt x="36" y="8"/>
                    </a:lnTo>
                    <a:lnTo>
                      <a:pt x="34" y="6"/>
                    </a:lnTo>
                    <a:lnTo>
                      <a:pt x="34" y="6"/>
                    </a:lnTo>
                    <a:lnTo>
                      <a:pt x="32" y="2"/>
                    </a:lnTo>
                    <a:lnTo>
                      <a:pt x="26" y="0"/>
                    </a:lnTo>
                    <a:lnTo>
                      <a:pt x="26" y="0"/>
                    </a:lnTo>
                    <a:lnTo>
                      <a:pt x="22" y="2"/>
                    </a:lnTo>
                    <a:lnTo>
                      <a:pt x="20" y="6"/>
                    </a:lnTo>
                    <a:lnTo>
                      <a:pt x="20" y="6"/>
                    </a:lnTo>
                    <a:lnTo>
                      <a:pt x="18" y="8"/>
                    </a:lnTo>
                    <a:lnTo>
                      <a:pt x="14" y="10"/>
                    </a:lnTo>
                    <a:lnTo>
                      <a:pt x="14" y="10"/>
                    </a:lnTo>
                    <a:lnTo>
                      <a:pt x="12" y="8"/>
                    </a:lnTo>
                    <a:lnTo>
                      <a:pt x="10" y="6"/>
                    </a:lnTo>
                    <a:lnTo>
                      <a:pt x="10" y="6"/>
                    </a:lnTo>
                    <a:lnTo>
                      <a:pt x="8" y="2"/>
                    </a:lnTo>
                    <a:lnTo>
                      <a:pt x="4" y="0"/>
                    </a:lnTo>
                    <a:lnTo>
                      <a:pt x="4" y="0"/>
                    </a:lnTo>
                    <a:lnTo>
                      <a:pt x="2" y="2"/>
                    </a:lnTo>
                    <a:lnTo>
                      <a:pt x="0" y="4"/>
                    </a:lnTo>
                    <a:lnTo>
                      <a:pt x="0" y="4"/>
                    </a:lnTo>
                    <a:lnTo>
                      <a:pt x="2" y="4"/>
                    </a:lnTo>
                    <a:lnTo>
                      <a:pt x="4" y="6"/>
                    </a:lnTo>
                    <a:lnTo>
                      <a:pt x="4" y="6"/>
                    </a:lnTo>
                    <a:lnTo>
                      <a:pt x="6" y="6"/>
                    </a:lnTo>
                    <a:lnTo>
                      <a:pt x="8" y="8"/>
                    </a:lnTo>
                    <a:lnTo>
                      <a:pt x="8" y="8"/>
                    </a:lnTo>
                    <a:lnTo>
                      <a:pt x="10" y="12"/>
                    </a:lnTo>
                    <a:lnTo>
                      <a:pt x="14" y="14"/>
                    </a:lnTo>
                    <a:lnTo>
                      <a:pt x="14" y="14"/>
                    </a:lnTo>
                    <a:lnTo>
                      <a:pt x="20" y="12"/>
                    </a:lnTo>
                    <a:lnTo>
                      <a:pt x="22" y="8"/>
                    </a:lnTo>
                    <a:lnTo>
                      <a:pt x="22" y="8"/>
                    </a:lnTo>
                    <a:lnTo>
                      <a:pt x="24" y="6"/>
                    </a:lnTo>
                    <a:lnTo>
                      <a:pt x="26" y="6"/>
                    </a:lnTo>
                    <a:lnTo>
                      <a:pt x="26" y="6"/>
                    </a:lnTo>
                    <a:lnTo>
                      <a:pt x="30" y="6"/>
                    </a:lnTo>
                    <a:lnTo>
                      <a:pt x="32" y="8"/>
                    </a:lnTo>
                    <a:lnTo>
                      <a:pt x="32" y="8"/>
                    </a:lnTo>
                    <a:lnTo>
                      <a:pt x="34" y="12"/>
                    </a:lnTo>
                    <a:lnTo>
                      <a:pt x="38" y="14"/>
                    </a:lnTo>
                    <a:lnTo>
                      <a:pt x="38" y="14"/>
                    </a:lnTo>
                    <a:lnTo>
                      <a:pt x="44" y="12"/>
                    </a:lnTo>
                    <a:lnTo>
                      <a:pt x="46" y="8"/>
                    </a:lnTo>
                    <a:lnTo>
                      <a:pt x="46" y="8"/>
                    </a:lnTo>
                    <a:lnTo>
                      <a:pt x="48" y="6"/>
                    </a:lnTo>
                    <a:lnTo>
                      <a:pt x="50" y="6"/>
                    </a:lnTo>
                    <a:lnTo>
                      <a:pt x="50" y="6"/>
                    </a:lnTo>
                    <a:lnTo>
                      <a:pt x="54" y="6"/>
                    </a:lnTo>
                    <a:lnTo>
                      <a:pt x="56" y="8"/>
                    </a:lnTo>
                    <a:lnTo>
                      <a:pt x="56" y="8"/>
                    </a:lnTo>
                    <a:lnTo>
                      <a:pt x="58" y="12"/>
                    </a:lnTo>
                    <a:lnTo>
                      <a:pt x="62" y="14"/>
                    </a:lnTo>
                    <a:lnTo>
                      <a:pt x="62" y="14"/>
                    </a:lnTo>
                    <a:lnTo>
                      <a:pt x="68" y="12"/>
                    </a:lnTo>
                    <a:lnTo>
                      <a:pt x="70" y="8"/>
                    </a:lnTo>
                    <a:lnTo>
                      <a:pt x="70" y="8"/>
                    </a:lnTo>
                    <a:lnTo>
                      <a:pt x="72" y="6"/>
                    </a:lnTo>
                    <a:lnTo>
                      <a:pt x="74" y="6"/>
                    </a:lnTo>
                    <a:lnTo>
                      <a:pt x="74" y="6"/>
                    </a:lnTo>
                    <a:lnTo>
                      <a:pt x="76" y="4"/>
                    </a:lnTo>
                    <a:lnTo>
                      <a:pt x="78" y="4"/>
                    </a:lnTo>
                    <a:lnTo>
                      <a:pt x="78" y="4"/>
                    </a:lnTo>
                    <a:lnTo>
                      <a:pt x="76" y="2"/>
                    </a:lnTo>
                    <a:lnTo>
                      <a:pt x="74" y="0"/>
                    </a:lnTo>
                    <a:lnTo>
                      <a:pt x="7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6" name="Freeform 1728">
                <a:extLst>
                  <a:ext uri="{FF2B5EF4-FFF2-40B4-BE49-F238E27FC236}">
                    <a16:creationId xmlns:a16="http://schemas.microsoft.com/office/drawing/2014/main" id="{85719B43-5ACD-4269-942E-2ADBC3E528CD}"/>
                  </a:ext>
                </a:extLst>
              </p:cNvPr>
              <p:cNvSpPr>
                <a:spLocks/>
              </p:cNvSpPr>
              <p:nvPr/>
            </p:nvSpPr>
            <p:spPr bwMode="auto">
              <a:xfrm>
                <a:off x="1666875" y="4732338"/>
                <a:ext cx="63500" cy="111125"/>
              </a:xfrm>
              <a:custGeom>
                <a:avLst/>
                <a:gdLst>
                  <a:gd name="T0" fmla="*/ 4 w 40"/>
                  <a:gd name="T1" fmla="*/ 0 h 70"/>
                  <a:gd name="T2" fmla="*/ 4 w 40"/>
                  <a:gd name="T3" fmla="*/ 0 h 70"/>
                  <a:gd name="T4" fmla="*/ 2 w 40"/>
                  <a:gd name="T5" fmla="*/ 0 h 70"/>
                  <a:gd name="T6" fmla="*/ 0 w 40"/>
                  <a:gd name="T7" fmla="*/ 0 h 70"/>
                  <a:gd name="T8" fmla="*/ 0 w 40"/>
                  <a:gd name="T9" fmla="*/ 0 h 70"/>
                  <a:gd name="T10" fmla="*/ 0 w 40"/>
                  <a:gd name="T11" fmla="*/ 2 h 70"/>
                  <a:gd name="T12" fmla="*/ 0 w 40"/>
                  <a:gd name="T13" fmla="*/ 4 h 70"/>
                  <a:gd name="T14" fmla="*/ 0 w 40"/>
                  <a:gd name="T15" fmla="*/ 4 h 70"/>
                  <a:gd name="T16" fmla="*/ 16 w 40"/>
                  <a:gd name="T17" fmla="*/ 16 h 70"/>
                  <a:gd name="T18" fmla="*/ 26 w 40"/>
                  <a:gd name="T19" fmla="*/ 32 h 70"/>
                  <a:gd name="T20" fmla="*/ 32 w 40"/>
                  <a:gd name="T21" fmla="*/ 50 h 70"/>
                  <a:gd name="T22" fmla="*/ 34 w 40"/>
                  <a:gd name="T23" fmla="*/ 68 h 70"/>
                  <a:gd name="T24" fmla="*/ 34 w 40"/>
                  <a:gd name="T25" fmla="*/ 68 h 70"/>
                  <a:gd name="T26" fmla="*/ 36 w 40"/>
                  <a:gd name="T27" fmla="*/ 70 h 70"/>
                  <a:gd name="T28" fmla="*/ 38 w 40"/>
                  <a:gd name="T29" fmla="*/ 70 h 70"/>
                  <a:gd name="T30" fmla="*/ 38 w 40"/>
                  <a:gd name="T31" fmla="*/ 70 h 70"/>
                  <a:gd name="T32" fmla="*/ 38 w 40"/>
                  <a:gd name="T33" fmla="*/ 70 h 70"/>
                  <a:gd name="T34" fmla="*/ 40 w 40"/>
                  <a:gd name="T35" fmla="*/ 68 h 70"/>
                  <a:gd name="T36" fmla="*/ 40 w 40"/>
                  <a:gd name="T37" fmla="*/ 68 h 70"/>
                  <a:gd name="T38" fmla="*/ 38 w 40"/>
                  <a:gd name="T39" fmla="*/ 58 h 70"/>
                  <a:gd name="T40" fmla="*/ 36 w 40"/>
                  <a:gd name="T41" fmla="*/ 48 h 70"/>
                  <a:gd name="T42" fmla="*/ 34 w 40"/>
                  <a:gd name="T43" fmla="*/ 38 h 70"/>
                  <a:gd name="T44" fmla="*/ 30 w 40"/>
                  <a:gd name="T45" fmla="*/ 30 h 70"/>
                  <a:gd name="T46" fmla="*/ 24 w 40"/>
                  <a:gd name="T47" fmla="*/ 20 h 70"/>
                  <a:gd name="T48" fmla="*/ 18 w 40"/>
                  <a:gd name="T49" fmla="*/ 14 h 70"/>
                  <a:gd name="T50" fmla="*/ 12 w 40"/>
                  <a:gd name="T51" fmla="*/ 6 h 70"/>
                  <a:gd name="T52" fmla="*/ 4 w 40"/>
                  <a:gd name="T53" fmla="*/ 0 h 70"/>
                  <a:gd name="T54" fmla="*/ 4 w 40"/>
                  <a:gd name="T5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 h="70">
                    <a:moveTo>
                      <a:pt x="4" y="0"/>
                    </a:moveTo>
                    <a:lnTo>
                      <a:pt x="4" y="0"/>
                    </a:lnTo>
                    <a:lnTo>
                      <a:pt x="2" y="0"/>
                    </a:lnTo>
                    <a:lnTo>
                      <a:pt x="0" y="0"/>
                    </a:lnTo>
                    <a:lnTo>
                      <a:pt x="0" y="0"/>
                    </a:lnTo>
                    <a:lnTo>
                      <a:pt x="0" y="2"/>
                    </a:lnTo>
                    <a:lnTo>
                      <a:pt x="0" y="4"/>
                    </a:lnTo>
                    <a:lnTo>
                      <a:pt x="0" y="4"/>
                    </a:lnTo>
                    <a:lnTo>
                      <a:pt x="16" y="16"/>
                    </a:lnTo>
                    <a:lnTo>
                      <a:pt x="26" y="32"/>
                    </a:lnTo>
                    <a:lnTo>
                      <a:pt x="32" y="50"/>
                    </a:lnTo>
                    <a:lnTo>
                      <a:pt x="34" y="68"/>
                    </a:lnTo>
                    <a:lnTo>
                      <a:pt x="34" y="68"/>
                    </a:lnTo>
                    <a:lnTo>
                      <a:pt x="36" y="70"/>
                    </a:lnTo>
                    <a:lnTo>
                      <a:pt x="38" y="70"/>
                    </a:lnTo>
                    <a:lnTo>
                      <a:pt x="38" y="70"/>
                    </a:lnTo>
                    <a:lnTo>
                      <a:pt x="38" y="70"/>
                    </a:lnTo>
                    <a:lnTo>
                      <a:pt x="40" y="68"/>
                    </a:lnTo>
                    <a:lnTo>
                      <a:pt x="40" y="68"/>
                    </a:lnTo>
                    <a:lnTo>
                      <a:pt x="38" y="58"/>
                    </a:lnTo>
                    <a:lnTo>
                      <a:pt x="36" y="48"/>
                    </a:lnTo>
                    <a:lnTo>
                      <a:pt x="34" y="38"/>
                    </a:lnTo>
                    <a:lnTo>
                      <a:pt x="30" y="30"/>
                    </a:lnTo>
                    <a:lnTo>
                      <a:pt x="24" y="20"/>
                    </a:lnTo>
                    <a:lnTo>
                      <a:pt x="18" y="14"/>
                    </a:lnTo>
                    <a:lnTo>
                      <a:pt x="12" y="6"/>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7" name="Freeform 1729">
                <a:extLst>
                  <a:ext uri="{FF2B5EF4-FFF2-40B4-BE49-F238E27FC236}">
                    <a16:creationId xmlns:a16="http://schemas.microsoft.com/office/drawing/2014/main" id="{7C527CD9-E87C-4221-8246-B9E32DF8C5FC}"/>
                  </a:ext>
                </a:extLst>
              </p:cNvPr>
              <p:cNvSpPr>
                <a:spLocks/>
              </p:cNvSpPr>
              <p:nvPr/>
            </p:nvSpPr>
            <p:spPr bwMode="auto">
              <a:xfrm>
                <a:off x="1593850" y="4710113"/>
                <a:ext cx="57150" cy="15875"/>
              </a:xfrm>
              <a:custGeom>
                <a:avLst/>
                <a:gdLst>
                  <a:gd name="T0" fmla="*/ 34 w 36"/>
                  <a:gd name="T1" fmla="*/ 6 h 10"/>
                  <a:gd name="T2" fmla="*/ 34 w 36"/>
                  <a:gd name="T3" fmla="*/ 6 h 10"/>
                  <a:gd name="T4" fmla="*/ 18 w 36"/>
                  <a:gd name="T5" fmla="*/ 2 h 10"/>
                  <a:gd name="T6" fmla="*/ 2 w 36"/>
                  <a:gd name="T7" fmla="*/ 0 h 10"/>
                  <a:gd name="T8" fmla="*/ 2 w 36"/>
                  <a:gd name="T9" fmla="*/ 0 h 10"/>
                  <a:gd name="T10" fmla="*/ 2 w 36"/>
                  <a:gd name="T11" fmla="*/ 0 h 10"/>
                  <a:gd name="T12" fmla="*/ 0 w 36"/>
                  <a:gd name="T13" fmla="*/ 2 h 10"/>
                  <a:gd name="T14" fmla="*/ 0 w 36"/>
                  <a:gd name="T15" fmla="*/ 2 h 10"/>
                  <a:gd name="T16" fmla="*/ 2 w 36"/>
                  <a:gd name="T17" fmla="*/ 4 h 10"/>
                  <a:gd name="T18" fmla="*/ 2 w 36"/>
                  <a:gd name="T19" fmla="*/ 4 h 10"/>
                  <a:gd name="T20" fmla="*/ 2 w 36"/>
                  <a:gd name="T21" fmla="*/ 4 h 10"/>
                  <a:gd name="T22" fmla="*/ 18 w 36"/>
                  <a:gd name="T23" fmla="*/ 6 h 10"/>
                  <a:gd name="T24" fmla="*/ 32 w 36"/>
                  <a:gd name="T25" fmla="*/ 10 h 10"/>
                  <a:gd name="T26" fmla="*/ 32 w 36"/>
                  <a:gd name="T27" fmla="*/ 10 h 10"/>
                  <a:gd name="T28" fmla="*/ 34 w 36"/>
                  <a:gd name="T29" fmla="*/ 10 h 10"/>
                  <a:gd name="T30" fmla="*/ 34 w 36"/>
                  <a:gd name="T31" fmla="*/ 10 h 10"/>
                  <a:gd name="T32" fmla="*/ 36 w 36"/>
                  <a:gd name="T33" fmla="*/ 8 h 10"/>
                  <a:gd name="T34" fmla="*/ 36 w 36"/>
                  <a:gd name="T35" fmla="*/ 8 h 10"/>
                  <a:gd name="T36" fmla="*/ 36 w 36"/>
                  <a:gd name="T37" fmla="*/ 6 h 10"/>
                  <a:gd name="T38" fmla="*/ 34 w 36"/>
                  <a:gd name="T39" fmla="*/ 6 h 10"/>
                  <a:gd name="T40" fmla="*/ 34 w 36"/>
                  <a:gd name="T4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10">
                    <a:moveTo>
                      <a:pt x="34" y="6"/>
                    </a:moveTo>
                    <a:lnTo>
                      <a:pt x="34" y="6"/>
                    </a:lnTo>
                    <a:lnTo>
                      <a:pt x="18" y="2"/>
                    </a:lnTo>
                    <a:lnTo>
                      <a:pt x="2" y="0"/>
                    </a:lnTo>
                    <a:lnTo>
                      <a:pt x="2" y="0"/>
                    </a:lnTo>
                    <a:lnTo>
                      <a:pt x="2" y="0"/>
                    </a:lnTo>
                    <a:lnTo>
                      <a:pt x="0" y="2"/>
                    </a:lnTo>
                    <a:lnTo>
                      <a:pt x="0" y="2"/>
                    </a:lnTo>
                    <a:lnTo>
                      <a:pt x="2" y="4"/>
                    </a:lnTo>
                    <a:lnTo>
                      <a:pt x="2" y="4"/>
                    </a:lnTo>
                    <a:lnTo>
                      <a:pt x="2" y="4"/>
                    </a:lnTo>
                    <a:lnTo>
                      <a:pt x="18" y="6"/>
                    </a:lnTo>
                    <a:lnTo>
                      <a:pt x="32" y="10"/>
                    </a:lnTo>
                    <a:lnTo>
                      <a:pt x="32" y="10"/>
                    </a:lnTo>
                    <a:lnTo>
                      <a:pt x="34" y="10"/>
                    </a:lnTo>
                    <a:lnTo>
                      <a:pt x="34" y="10"/>
                    </a:lnTo>
                    <a:lnTo>
                      <a:pt x="36" y="8"/>
                    </a:lnTo>
                    <a:lnTo>
                      <a:pt x="36" y="8"/>
                    </a:lnTo>
                    <a:lnTo>
                      <a:pt x="36" y="6"/>
                    </a:lnTo>
                    <a:lnTo>
                      <a:pt x="34" y="6"/>
                    </a:lnTo>
                    <a:lnTo>
                      <a:pt x="3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8" name="Freeform 1730">
                <a:extLst>
                  <a:ext uri="{FF2B5EF4-FFF2-40B4-BE49-F238E27FC236}">
                    <a16:creationId xmlns:a16="http://schemas.microsoft.com/office/drawing/2014/main" id="{0ADE885D-8AB2-4755-86E3-E36B2C2DE972}"/>
                  </a:ext>
                </a:extLst>
              </p:cNvPr>
              <p:cNvSpPr>
                <a:spLocks/>
              </p:cNvSpPr>
              <p:nvPr/>
            </p:nvSpPr>
            <p:spPr bwMode="auto">
              <a:xfrm>
                <a:off x="1546225" y="5033963"/>
                <a:ext cx="73025" cy="6350"/>
              </a:xfrm>
              <a:custGeom>
                <a:avLst/>
                <a:gdLst>
                  <a:gd name="T0" fmla="*/ 44 w 46"/>
                  <a:gd name="T1" fmla="*/ 0 h 4"/>
                  <a:gd name="T2" fmla="*/ 2 w 46"/>
                  <a:gd name="T3" fmla="*/ 0 h 4"/>
                  <a:gd name="T4" fmla="*/ 2 w 46"/>
                  <a:gd name="T5" fmla="*/ 0 h 4"/>
                  <a:gd name="T6" fmla="*/ 2 w 46"/>
                  <a:gd name="T7" fmla="*/ 0 h 4"/>
                  <a:gd name="T8" fmla="*/ 0 w 46"/>
                  <a:gd name="T9" fmla="*/ 2 h 4"/>
                  <a:gd name="T10" fmla="*/ 0 w 46"/>
                  <a:gd name="T11" fmla="*/ 2 h 4"/>
                  <a:gd name="T12" fmla="*/ 2 w 46"/>
                  <a:gd name="T13" fmla="*/ 4 h 4"/>
                  <a:gd name="T14" fmla="*/ 2 w 46"/>
                  <a:gd name="T15" fmla="*/ 4 h 4"/>
                  <a:gd name="T16" fmla="*/ 44 w 46"/>
                  <a:gd name="T17" fmla="*/ 4 h 4"/>
                  <a:gd name="T18" fmla="*/ 44 w 46"/>
                  <a:gd name="T19" fmla="*/ 4 h 4"/>
                  <a:gd name="T20" fmla="*/ 46 w 46"/>
                  <a:gd name="T21" fmla="*/ 4 h 4"/>
                  <a:gd name="T22" fmla="*/ 46 w 46"/>
                  <a:gd name="T23" fmla="*/ 2 h 4"/>
                  <a:gd name="T24" fmla="*/ 46 w 46"/>
                  <a:gd name="T25" fmla="*/ 2 h 4"/>
                  <a:gd name="T26" fmla="*/ 46 w 46"/>
                  <a:gd name="T27" fmla="*/ 0 h 4"/>
                  <a:gd name="T28" fmla="*/ 44 w 46"/>
                  <a:gd name="T29" fmla="*/ 0 h 4"/>
                  <a:gd name="T30" fmla="*/ 44 w 4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4">
                    <a:moveTo>
                      <a:pt x="44" y="0"/>
                    </a:moveTo>
                    <a:lnTo>
                      <a:pt x="2" y="0"/>
                    </a:lnTo>
                    <a:lnTo>
                      <a:pt x="2" y="0"/>
                    </a:lnTo>
                    <a:lnTo>
                      <a:pt x="2" y="0"/>
                    </a:lnTo>
                    <a:lnTo>
                      <a:pt x="0" y="2"/>
                    </a:lnTo>
                    <a:lnTo>
                      <a:pt x="0" y="2"/>
                    </a:lnTo>
                    <a:lnTo>
                      <a:pt x="2" y="4"/>
                    </a:lnTo>
                    <a:lnTo>
                      <a:pt x="2" y="4"/>
                    </a:lnTo>
                    <a:lnTo>
                      <a:pt x="44" y="4"/>
                    </a:lnTo>
                    <a:lnTo>
                      <a:pt x="44" y="4"/>
                    </a:lnTo>
                    <a:lnTo>
                      <a:pt x="46" y="4"/>
                    </a:lnTo>
                    <a:lnTo>
                      <a:pt x="46" y="2"/>
                    </a:lnTo>
                    <a:lnTo>
                      <a:pt x="46" y="2"/>
                    </a:lnTo>
                    <a:lnTo>
                      <a:pt x="46" y="0"/>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9" name="Freeform 1731">
                <a:extLst>
                  <a:ext uri="{FF2B5EF4-FFF2-40B4-BE49-F238E27FC236}">
                    <a16:creationId xmlns:a16="http://schemas.microsoft.com/office/drawing/2014/main" id="{9CE587FD-3443-4E03-97CA-6C24A17C2F03}"/>
                  </a:ext>
                </a:extLst>
              </p:cNvPr>
              <p:cNvSpPr>
                <a:spLocks/>
              </p:cNvSpPr>
              <p:nvPr/>
            </p:nvSpPr>
            <p:spPr bwMode="auto">
              <a:xfrm>
                <a:off x="1546225" y="5049838"/>
                <a:ext cx="73025" cy="6350"/>
              </a:xfrm>
              <a:custGeom>
                <a:avLst/>
                <a:gdLst>
                  <a:gd name="T0" fmla="*/ 44 w 46"/>
                  <a:gd name="T1" fmla="*/ 0 h 4"/>
                  <a:gd name="T2" fmla="*/ 2 w 46"/>
                  <a:gd name="T3" fmla="*/ 0 h 4"/>
                  <a:gd name="T4" fmla="*/ 2 w 46"/>
                  <a:gd name="T5" fmla="*/ 0 h 4"/>
                  <a:gd name="T6" fmla="*/ 2 w 46"/>
                  <a:gd name="T7" fmla="*/ 0 h 4"/>
                  <a:gd name="T8" fmla="*/ 0 w 46"/>
                  <a:gd name="T9" fmla="*/ 2 h 4"/>
                  <a:gd name="T10" fmla="*/ 0 w 46"/>
                  <a:gd name="T11" fmla="*/ 2 h 4"/>
                  <a:gd name="T12" fmla="*/ 2 w 46"/>
                  <a:gd name="T13" fmla="*/ 4 h 4"/>
                  <a:gd name="T14" fmla="*/ 2 w 46"/>
                  <a:gd name="T15" fmla="*/ 4 h 4"/>
                  <a:gd name="T16" fmla="*/ 44 w 46"/>
                  <a:gd name="T17" fmla="*/ 4 h 4"/>
                  <a:gd name="T18" fmla="*/ 44 w 46"/>
                  <a:gd name="T19" fmla="*/ 4 h 4"/>
                  <a:gd name="T20" fmla="*/ 46 w 46"/>
                  <a:gd name="T21" fmla="*/ 4 h 4"/>
                  <a:gd name="T22" fmla="*/ 46 w 46"/>
                  <a:gd name="T23" fmla="*/ 2 h 4"/>
                  <a:gd name="T24" fmla="*/ 46 w 46"/>
                  <a:gd name="T25" fmla="*/ 2 h 4"/>
                  <a:gd name="T26" fmla="*/ 46 w 46"/>
                  <a:gd name="T27" fmla="*/ 0 h 4"/>
                  <a:gd name="T28" fmla="*/ 44 w 46"/>
                  <a:gd name="T29" fmla="*/ 0 h 4"/>
                  <a:gd name="T30" fmla="*/ 44 w 4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4">
                    <a:moveTo>
                      <a:pt x="44" y="0"/>
                    </a:moveTo>
                    <a:lnTo>
                      <a:pt x="2" y="0"/>
                    </a:lnTo>
                    <a:lnTo>
                      <a:pt x="2" y="0"/>
                    </a:lnTo>
                    <a:lnTo>
                      <a:pt x="2" y="0"/>
                    </a:lnTo>
                    <a:lnTo>
                      <a:pt x="0" y="2"/>
                    </a:lnTo>
                    <a:lnTo>
                      <a:pt x="0" y="2"/>
                    </a:lnTo>
                    <a:lnTo>
                      <a:pt x="2" y="4"/>
                    </a:lnTo>
                    <a:lnTo>
                      <a:pt x="2" y="4"/>
                    </a:lnTo>
                    <a:lnTo>
                      <a:pt x="44" y="4"/>
                    </a:lnTo>
                    <a:lnTo>
                      <a:pt x="44" y="4"/>
                    </a:lnTo>
                    <a:lnTo>
                      <a:pt x="46" y="4"/>
                    </a:lnTo>
                    <a:lnTo>
                      <a:pt x="46" y="2"/>
                    </a:lnTo>
                    <a:lnTo>
                      <a:pt x="46" y="2"/>
                    </a:lnTo>
                    <a:lnTo>
                      <a:pt x="46" y="0"/>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0" name="Freeform 1732">
                <a:extLst>
                  <a:ext uri="{FF2B5EF4-FFF2-40B4-BE49-F238E27FC236}">
                    <a16:creationId xmlns:a16="http://schemas.microsoft.com/office/drawing/2014/main" id="{77DF5D02-59C6-44C2-B234-589CC95D94B2}"/>
                  </a:ext>
                </a:extLst>
              </p:cNvPr>
              <p:cNvSpPr>
                <a:spLocks/>
              </p:cNvSpPr>
              <p:nvPr/>
            </p:nvSpPr>
            <p:spPr bwMode="auto">
              <a:xfrm>
                <a:off x="1546225" y="5065713"/>
                <a:ext cx="73025" cy="9525"/>
              </a:xfrm>
              <a:custGeom>
                <a:avLst/>
                <a:gdLst>
                  <a:gd name="T0" fmla="*/ 44 w 46"/>
                  <a:gd name="T1" fmla="*/ 0 h 6"/>
                  <a:gd name="T2" fmla="*/ 2 w 46"/>
                  <a:gd name="T3" fmla="*/ 0 h 6"/>
                  <a:gd name="T4" fmla="*/ 2 w 46"/>
                  <a:gd name="T5" fmla="*/ 0 h 6"/>
                  <a:gd name="T6" fmla="*/ 2 w 46"/>
                  <a:gd name="T7" fmla="*/ 2 h 6"/>
                  <a:gd name="T8" fmla="*/ 0 w 46"/>
                  <a:gd name="T9" fmla="*/ 4 h 6"/>
                  <a:gd name="T10" fmla="*/ 0 w 46"/>
                  <a:gd name="T11" fmla="*/ 4 h 6"/>
                  <a:gd name="T12" fmla="*/ 2 w 46"/>
                  <a:gd name="T13" fmla="*/ 4 h 6"/>
                  <a:gd name="T14" fmla="*/ 2 w 46"/>
                  <a:gd name="T15" fmla="*/ 6 h 6"/>
                  <a:gd name="T16" fmla="*/ 44 w 46"/>
                  <a:gd name="T17" fmla="*/ 6 h 6"/>
                  <a:gd name="T18" fmla="*/ 44 w 46"/>
                  <a:gd name="T19" fmla="*/ 6 h 6"/>
                  <a:gd name="T20" fmla="*/ 46 w 46"/>
                  <a:gd name="T21" fmla="*/ 4 h 6"/>
                  <a:gd name="T22" fmla="*/ 46 w 46"/>
                  <a:gd name="T23" fmla="*/ 4 h 6"/>
                  <a:gd name="T24" fmla="*/ 46 w 46"/>
                  <a:gd name="T25" fmla="*/ 4 h 6"/>
                  <a:gd name="T26" fmla="*/ 46 w 46"/>
                  <a:gd name="T27" fmla="*/ 2 h 6"/>
                  <a:gd name="T28" fmla="*/ 44 w 46"/>
                  <a:gd name="T29" fmla="*/ 0 h 6"/>
                  <a:gd name="T30" fmla="*/ 44 w 46"/>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6">
                    <a:moveTo>
                      <a:pt x="44" y="0"/>
                    </a:moveTo>
                    <a:lnTo>
                      <a:pt x="2" y="0"/>
                    </a:lnTo>
                    <a:lnTo>
                      <a:pt x="2" y="0"/>
                    </a:lnTo>
                    <a:lnTo>
                      <a:pt x="2" y="2"/>
                    </a:lnTo>
                    <a:lnTo>
                      <a:pt x="0" y="4"/>
                    </a:lnTo>
                    <a:lnTo>
                      <a:pt x="0" y="4"/>
                    </a:lnTo>
                    <a:lnTo>
                      <a:pt x="2" y="4"/>
                    </a:lnTo>
                    <a:lnTo>
                      <a:pt x="2" y="6"/>
                    </a:lnTo>
                    <a:lnTo>
                      <a:pt x="44" y="6"/>
                    </a:lnTo>
                    <a:lnTo>
                      <a:pt x="44" y="6"/>
                    </a:lnTo>
                    <a:lnTo>
                      <a:pt x="46" y="4"/>
                    </a:lnTo>
                    <a:lnTo>
                      <a:pt x="46" y="4"/>
                    </a:lnTo>
                    <a:lnTo>
                      <a:pt x="46" y="4"/>
                    </a:lnTo>
                    <a:lnTo>
                      <a:pt x="46" y="2"/>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1" name="Freeform 1733">
                <a:extLst>
                  <a:ext uri="{FF2B5EF4-FFF2-40B4-BE49-F238E27FC236}">
                    <a16:creationId xmlns:a16="http://schemas.microsoft.com/office/drawing/2014/main" id="{D99D3D1D-F179-490E-AB10-E0EAD6578EC8}"/>
                  </a:ext>
                </a:extLst>
              </p:cNvPr>
              <p:cNvSpPr>
                <a:spLocks/>
              </p:cNvSpPr>
              <p:nvPr/>
            </p:nvSpPr>
            <p:spPr bwMode="auto">
              <a:xfrm>
                <a:off x="1631950" y="5033963"/>
                <a:ext cx="19050" cy="6350"/>
              </a:xfrm>
              <a:custGeom>
                <a:avLst/>
                <a:gdLst>
                  <a:gd name="T0" fmla="*/ 10 w 12"/>
                  <a:gd name="T1" fmla="*/ 0 h 4"/>
                  <a:gd name="T2" fmla="*/ 2 w 12"/>
                  <a:gd name="T3" fmla="*/ 0 h 4"/>
                  <a:gd name="T4" fmla="*/ 2 w 12"/>
                  <a:gd name="T5" fmla="*/ 0 h 4"/>
                  <a:gd name="T6" fmla="*/ 2 w 12"/>
                  <a:gd name="T7" fmla="*/ 0 h 4"/>
                  <a:gd name="T8" fmla="*/ 0 w 12"/>
                  <a:gd name="T9" fmla="*/ 2 h 4"/>
                  <a:gd name="T10" fmla="*/ 0 w 12"/>
                  <a:gd name="T11" fmla="*/ 2 h 4"/>
                  <a:gd name="T12" fmla="*/ 2 w 12"/>
                  <a:gd name="T13" fmla="*/ 4 h 4"/>
                  <a:gd name="T14" fmla="*/ 2 w 12"/>
                  <a:gd name="T15" fmla="*/ 4 h 4"/>
                  <a:gd name="T16" fmla="*/ 10 w 12"/>
                  <a:gd name="T17" fmla="*/ 4 h 4"/>
                  <a:gd name="T18" fmla="*/ 10 w 12"/>
                  <a:gd name="T19" fmla="*/ 4 h 4"/>
                  <a:gd name="T20" fmla="*/ 10 w 12"/>
                  <a:gd name="T21" fmla="*/ 4 h 4"/>
                  <a:gd name="T22" fmla="*/ 12 w 12"/>
                  <a:gd name="T23" fmla="*/ 2 h 4"/>
                  <a:gd name="T24" fmla="*/ 12 w 12"/>
                  <a:gd name="T25" fmla="*/ 2 h 4"/>
                  <a:gd name="T26" fmla="*/ 10 w 12"/>
                  <a:gd name="T27" fmla="*/ 0 h 4"/>
                  <a:gd name="T28" fmla="*/ 10 w 12"/>
                  <a:gd name="T29" fmla="*/ 0 h 4"/>
                  <a:gd name="T30" fmla="*/ 10 w 1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4">
                    <a:moveTo>
                      <a:pt x="10" y="0"/>
                    </a:moveTo>
                    <a:lnTo>
                      <a:pt x="2" y="0"/>
                    </a:lnTo>
                    <a:lnTo>
                      <a:pt x="2" y="0"/>
                    </a:lnTo>
                    <a:lnTo>
                      <a:pt x="2" y="0"/>
                    </a:lnTo>
                    <a:lnTo>
                      <a:pt x="0" y="2"/>
                    </a:lnTo>
                    <a:lnTo>
                      <a:pt x="0" y="2"/>
                    </a:lnTo>
                    <a:lnTo>
                      <a:pt x="2" y="4"/>
                    </a:lnTo>
                    <a:lnTo>
                      <a:pt x="2" y="4"/>
                    </a:lnTo>
                    <a:lnTo>
                      <a:pt x="10" y="4"/>
                    </a:lnTo>
                    <a:lnTo>
                      <a:pt x="10" y="4"/>
                    </a:lnTo>
                    <a:lnTo>
                      <a:pt x="10" y="4"/>
                    </a:lnTo>
                    <a:lnTo>
                      <a:pt x="12" y="2"/>
                    </a:lnTo>
                    <a:lnTo>
                      <a:pt x="12" y="2"/>
                    </a:lnTo>
                    <a:lnTo>
                      <a:pt x="10" y="0"/>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2" name="Freeform 1734">
                <a:extLst>
                  <a:ext uri="{FF2B5EF4-FFF2-40B4-BE49-F238E27FC236}">
                    <a16:creationId xmlns:a16="http://schemas.microsoft.com/office/drawing/2014/main" id="{182BBF07-0CB5-4CD5-95D9-41159C9F0C39}"/>
                  </a:ext>
                </a:extLst>
              </p:cNvPr>
              <p:cNvSpPr>
                <a:spLocks/>
              </p:cNvSpPr>
              <p:nvPr/>
            </p:nvSpPr>
            <p:spPr bwMode="auto">
              <a:xfrm>
                <a:off x="1631950" y="5049838"/>
                <a:ext cx="19050" cy="6350"/>
              </a:xfrm>
              <a:custGeom>
                <a:avLst/>
                <a:gdLst>
                  <a:gd name="T0" fmla="*/ 10 w 12"/>
                  <a:gd name="T1" fmla="*/ 0 h 4"/>
                  <a:gd name="T2" fmla="*/ 2 w 12"/>
                  <a:gd name="T3" fmla="*/ 0 h 4"/>
                  <a:gd name="T4" fmla="*/ 2 w 12"/>
                  <a:gd name="T5" fmla="*/ 0 h 4"/>
                  <a:gd name="T6" fmla="*/ 2 w 12"/>
                  <a:gd name="T7" fmla="*/ 0 h 4"/>
                  <a:gd name="T8" fmla="*/ 0 w 12"/>
                  <a:gd name="T9" fmla="*/ 2 h 4"/>
                  <a:gd name="T10" fmla="*/ 0 w 12"/>
                  <a:gd name="T11" fmla="*/ 2 h 4"/>
                  <a:gd name="T12" fmla="*/ 2 w 12"/>
                  <a:gd name="T13" fmla="*/ 4 h 4"/>
                  <a:gd name="T14" fmla="*/ 2 w 12"/>
                  <a:gd name="T15" fmla="*/ 4 h 4"/>
                  <a:gd name="T16" fmla="*/ 10 w 12"/>
                  <a:gd name="T17" fmla="*/ 4 h 4"/>
                  <a:gd name="T18" fmla="*/ 10 w 12"/>
                  <a:gd name="T19" fmla="*/ 4 h 4"/>
                  <a:gd name="T20" fmla="*/ 10 w 12"/>
                  <a:gd name="T21" fmla="*/ 4 h 4"/>
                  <a:gd name="T22" fmla="*/ 12 w 12"/>
                  <a:gd name="T23" fmla="*/ 2 h 4"/>
                  <a:gd name="T24" fmla="*/ 12 w 12"/>
                  <a:gd name="T25" fmla="*/ 2 h 4"/>
                  <a:gd name="T26" fmla="*/ 10 w 12"/>
                  <a:gd name="T27" fmla="*/ 0 h 4"/>
                  <a:gd name="T28" fmla="*/ 10 w 12"/>
                  <a:gd name="T29" fmla="*/ 0 h 4"/>
                  <a:gd name="T30" fmla="*/ 10 w 1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4">
                    <a:moveTo>
                      <a:pt x="10" y="0"/>
                    </a:moveTo>
                    <a:lnTo>
                      <a:pt x="2" y="0"/>
                    </a:lnTo>
                    <a:lnTo>
                      <a:pt x="2" y="0"/>
                    </a:lnTo>
                    <a:lnTo>
                      <a:pt x="2" y="0"/>
                    </a:lnTo>
                    <a:lnTo>
                      <a:pt x="0" y="2"/>
                    </a:lnTo>
                    <a:lnTo>
                      <a:pt x="0" y="2"/>
                    </a:lnTo>
                    <a:lnTo>
                      <a:pt x="2" y="4"/>
                    </a:lnTo>
                    <a:lnTo>
                      <a:pt x="2" y="4"/>
                    </a:lnTo>
                    <a:lnTo>
                      <a:pt x="10" y="4"/>
                    </a:lnTo>
                    <a:lnTo>
                      <a:pt x="10" y="4"/>
                    </a:lnTo>
                    <a:lnTo>
                      <a:pt x="10" y="4"/>
                    </a:lnTo>
                    <a:lnTo>
                      <a:pt x="12" y="2"/>
                    </a:lnTo>
                    <a:lnTo>
                      <a:pt x="12" y="2"/>
                    </a:lnTo>
                    <a:lnTo>
                      <a:pt x="10" y="0"/>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3" name="Freeform 1735">
                <a:extLst>
                  <a:ext uri="{FF2B5EF4-FFF2-40B4-BE49-F238E27FC236}">
                    <a16:creationId xmlns:a16="http://schemas.microsoft.com/office/drawing/2014/main" id="{5216566A-F5BD-40C2-9317-7B66FED7462B}"/>
                  </a:ext>
                </a:extLst>
              </p:cNvPr>
              <p:cNvSpPr>
                <a:spLocks/>
              </p:cNvSpPr>
              <p:nvPr/>
            </p:nvSpPr>
            <p:spPr bwMode="auto">
              <a:xfrm>
                <a:off x="1631950" y="5065713"/>
                <a:ext cx="19050" cy="9525"/>
              </a:xfrm>
              <a:custGeom>
                <a:avLst/>
                <a:gdLst>
                  <a:gd name="T0" fmla="*/ 10 w 12"/>
                  <a:gd name="T1" fmla="*/ 0 h 6"/>
                  <a:gd name="T2" fmla="*/ 2 w 12"/>
                  <a:gd name="T3" fmla="*/ 0 h 6"/>
                  <a:gd name="T4" fmla="*/ 2 w 12"/>
                  <a:gd name="T5" fmla="*/ 0 h 6"/>
                  <a:gd name="T6" fmla="*/ 2 w 12"/>
                  <a:gd name="T7" fmla="*/ 2 h 6"/>
                  <a:gd name="T8" fmla="*/ 0 w 12"/>
                  <a:gd name="T9" fmla="*/ 4 h 6"/>
                  <a:gd name="T10" fmla="*/ 0 w 12"/>
                  <a:gd name="T11" fmla="*/ 4 h 6"/>
                  <a:gd name="T12" fmla="*/ 2 w 12"/>
                  <a:gd name="T13" fmla="*/ 4 h 6"/>
                  <a:gd name="T14" fmla="*/ 2 w 12"/>
                  <a:gd name="T15" fmla="*/ 6 h 6"/>
                  <a:gd name="T16" fmla="*/ 10 w 12"/>
                  <a:gd name="T17" fmla="*/ 6 h 6"/>
                  <a:gd name="T18" fmla="*/ 10 w 12"/>
                  <a:gd name="T19" fmla="*/ 6 h 6"/>
                  <a:gd name="T20" fmla="*/ 10 w 12"/>
                  <a:gd name="T21" fmla="*/ 4 h 6"/>
                  <a:gd name="T22" fmla="*/ 12 w 12"/>
                  <a:gd name="T23" fmla="*/ 4 h 6"/>
                  <a:gd name="T24" fmla="*/ 12 w 12"/>
                  <a:gd name="T25" fmla="*/ 4 h 6"/>
                  <a:gd name="T26" fmla="*/ 10 w 12"/>
                  <a:gd name="T27" fmla="*/ 2 h 6"/>
                  <a:gd name="T28" fmla="*/ 10 w 12"/>
                  <a:gd name="T29" fmla="*/ 0 h 6"/>
                  <a:gd name="T30" fmla="*/ 10 w 12"/>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6">
                    <a:moveTo>
                      <a:pt x="10" y="0"/>
                    </a:moveTo>
                    <a:lnTo>
                      <a:pt x="2" y="0"/>
                    </a:lnTo>
                    <a:lnTo>
                      <a:pt x="2" y="0"/>
                    </a:lnTo>
                    <a:lnTo>
                      <a:pt x="2" y="2"/>
                    </a:lnTo>
                    <a:lnTo>
                      <a:pt x="0" y="4"/>
                    </a:lnTo>
                    <a:lnTo>
                      <a:pt x="0" y="4"/>
                    </a:lnTo>
                    <a:lnTo>
                      <a:pt x="2" y="4"/>
                    </a:lnTo>
                    <a:lnTo>
                      <a:pt x="2" y="6"/>
                    </a:lnTo>
                    <a:lnTo>
                      <a:pt x="10" y="6"/>
                    </a:lnTo>
                    <a:lnTo>
                      <a:pt x="10" y="6"/>
                    </a:lnTo>
                    <a:lnTo>
                      <a:pt x="10" y="4"/>
                    </a:lnTo>
                    <a:lnTo>
                      <a:pt x="12" y="4"/>
                    </a:lnTo>
                    <a:lnTo>
                      <a:pt x="12" y="4"/>
                    </a:lnTo>
                    <a:lnTo>
                      <a:pt x="10" y="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4" name="Freeform 1736">
                <a:extLst>
                  <a:ext uri="{FF2B5EF4-FFF2-40B4-BE49-F238E27FC236}">
                    <a16:creationId xmlns:a16="http://schemas.microsoft.com/office/drawing/2014/main" id="{36C43364-EA86-40D8-9126-069A19145F3E}"/>
                  </a:ext>
                </a:extLst>
              </p:cNvPr>
              <p:cNvSpPr>
                <a:spLocks/>
              </p:cNvSpPr>
              <p:nvPr/>
            </p:nvSpPr>
            <p:spPr bwMode="auto">
              <a:xfrm>
                <a:off x="1549400" y="5084763"/>
                <a:ext cx="98425" cy="6350"/>
              </a:xfrm>
              <a:custGeom>
                <a:avLst/>
                <a:gdLst>
                  <a:gd name="T0" fmla="*/ 60 w 62"/>
                  <a:gd name="T1" fmla="*/ 0 h 4"/>
                  <a:gd name="T2" fmla="*/ 2 w 62"/>
                  <a:gd name="T3" fmla="*/ 0 h 4"/>
                  <a:gd name="T4" fmla="*/ 2 w 62"/>
                  <a:gd name="T5" fmla="*/ 0 h 4"/>
                  <a:gd name="T6" fmla="*/ 2 w 62"/>
                  <a:gd name="T7" fmla="*/ 0 h 4"/>
                  <a:gd name="T8" fmla="*/ 0 w 62"/>
                  <a:gd name="T9" fmla="*/ 2 h 4"/>
                  <a:gd name="T10" fmla="*/ 0 w 62"/>
                  <a:gd name="T11" fmla="*/ 2 h 4"/>
                  <a:gd name="T12" fmla="*/ 2 w 62"/>
                  <a:gd name="T13" fmla="*/ 4 h 4"/>
                  <a:gd name="T14" fmla="*/ 2 w 62"/>
                  <a:gd name="T15" fmla="*/ 4 h 4"/>
                  <a:gd name="T16" fmla="*/ 60 w 62"/>
                  <a:gd name="T17" fmla="*/ 4 h 4"/>
                  <a:gd name="T18" fmla="*/ 60 w 62"/>
                  <a:gd name="T19" fmla="*/ 4 h 4"/>
                  <a:gd name="T20" fmla="*/ 60 w 62"/>
                  <a:gd name="T21" fmla="*/ 4 h 4"/>
                  <a:gd name="T22" fmla="*/ 62 w 62"/>
                  <a:gd name="T23" fmla="*/ 2 h 4"/>
                  <a:gd name="T24" fmla="*/ 62 w 62"/>
                  <a:gd name="T25" fmla="*/ 2 h 4"/>
                  <a:gd name="T26" fmla="*/ 60 w 62"/>
                  <a:gd name="T27" fmla="*/ 0 h 4"/>
                  <a:gd name="T28" fmla="*/ 60 w 62"/>
                  <a:gd name="T29" fmla="*/ 0 h 4"/>
                  <a:gd name="T30" fmla="*/ 60 w 6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 h="4">
                    <a:moveTo>
                      <a:pt x="60" y="0"/>
                    </a:moveTo>
                    <a:lnTo>
                      <a:pt x="2" y="0"/>
                    </a:lnTo>
                    <a:lnTo>
                      <a:pt x="2" y="0"/>
                    </a:lnTo>
                    <a:lnTo>
                      <a:pt x="2" y="0"/>
                    </a:lnTo>
                    <a:lnTo>
                      <a:pt x="0" y="2"/>
                    </a:lnTo>
                    <a:lnTo>
                      <a:pt x="0" y="2"/>
                    </a:lnTo>
                    <a:lnTo>
                      <a:pt x="2" y="4"/>
                    </a:lnTo>
                    <a:lnTo>
                      <a:pt x="2" y="4"/>
                    </a:lnTo>
                    <a:lnTo>
                      <a:pt x="60" y="4"/>
                    </a:lnTo>
                    <a:lnTo>
                      <a:pt x="60" y="4"/>
                    </a:lnTo>
                    <a:lnTo>
                      <a:pt x="60" y="4"/>
                    </a:lnTo>
                    <a:lnTo>
                      <a:pt x="62" y="2"/>
                    </a:lnTo>
                    <a:lnTo>
                      <a:pt x="62" y="2"/>
                    </a:lnTo>
                    <a:lnTo>
                      <a:pt x="60" y="0"/>
                    </a:lnTo>
                    <a:lnTo>
                      <a:pt x="60" y="0"/>
                    </a:lnTo>
                    <a:lnTo>
                      <a:pt x="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315" name="Group 314">
              <a:extLst>
                <a:ext uri="{FF2B5EF4-FFF2-40B4-BE49-F238E27FC236}">
                  <a16:creationId xmlns:a16="http://schemas.microsoft.com/office/drawing/2014/main" id="{093476A2-6B7D-4325-8C44-4BFBC389D535}"/>
                </a:ext>
              </a:extLst>
            </p:cNvPr>
            <p:cNvGrpSpPr/>
            <p:nvPr/>
          </p:nvGrpSpPr>
          <p:grpSpPr>
            <a:xfrm>
              <a:off x="5916616" y="2509303"/>
              <a:ext cx="380199" cy="347144"/>
              <a:chOff x="10372723" y="1366836"/>
              <a:chExt cx="438150" cy="400057"/>
            </a:xfrm>
            <a:solidFill>
              <a:schemeClr val="bg1"/>
            </a:solidFill>
          </p:grpSpPr>
          <p:sp>
            <p:nvSpPr>
              <p:cNvPr id="316" name="Freeform 1874">
                <a:extLst>
                  <a:ext uri="{FF2B5EF4-FFF2-40B4-BE49-F238E27FC236}">
                    <a16:creationId xmlns:a16="http://schemas.microsoft.com/office/drawing/2014/main" id="{2F20E135-DC43-45D7-BF94-A150037DF963}"/>
                  </a:ext>
                </a:extLst>
              </p:cNvPr>
              <p:cNvSpPr>
                <a:spLocks/>
              </p:cNvSpPr>
              <p:nvPr/>
            </p:nvSpPr>
            <p:spPr bwMode="auto">
              <a:xfrm>
                <a:off x="10429873" y="1484311"/>
                <a:ext cx="60325" cy="6350"/>
              </a:xfrm>
              <a:custGeom>
                <a:avLst/>
                <a:gdLst>
                  <a:gd name="T0" fmla="*/ 34 w 38"/>
                  <a:gd name="T1" fmla="*/ 0 h 4"/>
                  <a:gd name="T2" fmla="*/ 2 w 38"/>
                  <a:gd name="T3" fmla="*/ 0 h 4"/>
                  <a:gd name="T4" fmla="*/ 2 w 38"/>
                  <a:gd name="T5" fmla="*/ 0 h 4"/>
                  <a:gd name="T6" fmla="*/ 0 w 38"/>
                  <a:gd name="T7" fmla="*/ 0 h 4"/>
                  <a:gd name="T8" fmla="*/ 0 w 38"/>
                  <a:gd name="T9" fmla="*/ 2 h 4"/>
                  <a:gd name="T10" fmla="*/ 0 w 38"/>
                  <a:gd name="T11" fmla="*/ 2 h 4"/>
                  <a:gd name="T12" fmla="*/ 0 w 38"/>
                  <a:gd name="T13" fmla="*/ 4 h 4"/>
                  <a:gd name="T14" fmla="*/ 2 w 38"/>
                  <a:gd name="T15" fmla="*/ 4 h 4"/>
                  <a:gd name="T16" fmla="*/ 34 w 38"/>
                  <a:gd name="T17" fmla="*/ 4 h 4"/>
                  <a:gd name="T18" fmla="*/ 34 w 38"/>
                  <a:gd name="T19" fmla="*/ 4 h 4"/>
                  <a:gd name="T20" fmla="*/ 36 w 38"/>
                  <a:gd name="T21" fmla="*/ 4 h 4"/>
                  <a:gd name="T22" fmla="*/ 38 w 38"/>
                  <a:gd name="T23" fmla="*/ 2 h 4"/>
                  <a:gd name="T24" fmla="*/ 38 w 38"/>
                  <a:gd name="T25" fmla="*/ 2 h 4"/>
                  <a:gd name="T26" fmla="*/ 36 w 38"/>
                  <a:gd name="T27" fmla="*/ 0 h 4"/>
                  <a:gd name="T28" fmla="*/ 34 w 38"/>
                  <a:gd name="T29" fmla="*/ 0 h 4"/>
                  <a:gd name="T30" fmla="*/ 34 w 3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4">
                    <a:moveTo>
                      <a:pt x="34" y="0"/>
                    </a:moveTo>
                    <a:lnTo>
                      <a:pt x="2" y="0"/>
                    </a:lnTo>
                    <a:lnTo>
                      <a:pt x="2" y="0"/>
                    </a:lnTo>
                    <a:lnTo>
                      <a:pt x="0" y="0"/>
                    </a:lnTo>
                    <a:lnTo>
                      <a:pt x="0" y="2"/>
                    </a:lnTo>
                    <a:lnTo>
                      <a:pt x="0" y="2"/>
                    </a:lnTo>
                    <a:lnTo>
                      <a:pt x="0" y="4"/>
                    </a:lnTo>
                    <a:lnTo>
                      <a:pt x="2" y="4"/>
                    </a:lnTo>
                    <a:lnTo>
                      <a:pt x="34" y="4"/>
                    </a:lnTo>
                    <a:lnTo>
                      <a:pt x="34" y="4"/>
                    </a:lnTo>
                    <a:lnTo>
                      <a:pt x="36" y="4"/>
                    </a:lnTo>
                    <a:lnTo>
                      <a:pt x="38" y="2"/>
                    </a:lnTo>
                    <a:lnTo>
                      <a:pt x="38"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7" name="Freeform 1875">
                <a:extLst>
                  <a:ext uri="{FF2B5EF4-FFF2-40B4-BE49-F238E27FC236}">
                    <a16:creationId xmlns:a16="http://schemas.microsoft.com/office/drawing/2014/main" id="{370E8D18-96CD-41B9-9B29-5CBE75846ADB}"/>
                  </a:ext>
                </a:extLst>
              </p:cNvPr>
              <p:cNvSpPr>
                <a:spLocks/>
              </p:cNvSpPr>
              <p:nvPr/>
            </p:nvSpPr>
            <p:spPr bwMode="auto">
              <a:xfrm>
                <a:off x="10429873" y="1538286"/>
                <a:ext cx="60325" cy="6350"/>
              </a:xfrm>
              <a:custGeom>
                <a:avLst/>
                <a:gdLst>
                  <a:gd name="T0" fmla="*/ 34 w 38"/>
                  <a:gd name="T1" fmla="*/ 0 h 4"/>
                  <a:gd name="T2" fmla="*/ 2 w 38"/>
                  <a:gd name="T3" fmla="*/ 0 h 4"/>
                  <a:gd name="T4" fmla="*/ 2 w 38"/>
                  <a:gd name="T5" fmla="*/ 0 h 4"/>
                  <a:gd name="T6" fmla="*/ 0 w 38"/>
                  <a:gd name="T7" fmla="*/ 0 h 4"/>
                  <a:gd name="T8" fmla="*/ 0 w 38"/>
                  <a:gd name="T9" fmla="*/ 2 h 4"/>
                  <a:gd name="T10" fmla="*/ 0 w 38"/>
                  <a:gd name="T11" fmla="*/ 2 h 4"/>
                  <a:gd name="T12" fmla="*/ 0 w 38"/>
                  <a:gd name="T13" fmla="*/ 4 h 4"/>
                  <a:gd name="T14" fmla="*/ 2 w 38"/>
                  <a:gd name="T15" fmla="*/ 4 h 4"/>
                  <a:gd name="T16" fmla="*/ 34 w 38"/>
                  <a:gd name="T17" fmla="*/ 4 h 4"/>
                  <a:gd name="T18" fmla="*/ 34 w 38"/>
                  <a:gd name="T19" fmla="*/ 4 h 4"/>
                  <a:gd name="T20" fmla="*/ 36 w 38"/>
                  <a:gd name="T21" fmla="*/ 4 h 4"/>
                  <a:gd name="T22" fmla="*/ 38 w 38"/>
                  <a:gd name="T23" fmla="*/ 2 h 4"/>
                  <a:gd name="T24" fmla="*/ 38 w 38"/>
                  <a:gd name="T25" fmla="*/ 2 h 4"/>
                  <a:gd name="T26" fmla="*/ 36 w 38"/>
                  <a:gd name="T27" fmla="*/ 0 h 4"/>
                  <a:gd name="T28" fmla="*/ 34 w 38"/>
                  <a:gd name="T29" fmla="*/ 0 h 4"/>
                  <a:gd name="T30" fmla="*/ 34 w 3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4">
                    <a:moveTo>
                      <a:pt x="34" y="0"/>
                    </a:moveTo>
                    <a:lnTo>
                      <a:pt x="2" y="0"/>
                    </a:lnTo>
                    <a:lnTo>
                      <a:pt x="2" y="0"/>
                    </a:lnTo>
                    <a:lnTo>
                      <a:pt x="0" y="0"/>
                    </a:lnTo>
                    <a:lnTo>
                      <a:pt x="0" y="2"/>
                    </a:lnTo>
                    <a:lnTo>
                      <a:pt x="0" y="2"/>
                    </a:lnTo>
                    <a:lnTo>
                      <a:pt x="0" y="4"/>
                    </a:lnTo>
                    <a:lnTo>
                      <a:pt x="2" y="4"/>
                    </a:lnTo>
                    <a:lnTo>
                      <a:pt x="34" y="4"/>
                    </a:lnTo>
                    <a:lnTo>
                      <a:pt x="34" y="4"/>
                    </a:lnTo>
                    <a:lnTo>
                      <a:pt x="36" y="4"/>
                    </a:lnTo>
                    <a:lnTo>
                      <a:pt x="38" y="2"/>
                    </a:lnTo>
                    <a:lnTo>
                      <a:pt x="38"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8" name="Freeform 1876">
                <a:extLst>
                  <a:ext uri="{FF2B5EF4-FFF2-40B4-BE49-F238E27FC236}">
                    <a16:creationId xmlns:a16="http://schemas.microsoft.com/office/drawing/2014/main" id="{7D12B8C6-64D7-477C-9494-CCCEE3F4EFD1}"/>
                  </a:ext>
                </a:extLst>
              </p:cNvPr>
              <p:cNvSpPr>
                <a:spLocks/>
              </p:cNvSpPr>
              <p:nvPr/>
            </p:nvSpPr>
            <p:spPr bwMode="auto">
              <a:xfrm>
                <a:off x="10429873" y="1592262"/>
                <a:ext cx="60325" cy="9525"/>
              </a:xfrm>
              <a:custGeom>
                <a:avLst/>
                <a:gdLst>
                  <a:gd name="T0" fmla="*/ 34 w 38"/>
                  <a:gd name="T1" fmla="*/ 0 h 6"/>
                  <a:gd name="T2" fmla="*/ 2 w 38"/>
                  <a:gd name="T3" fmla="*/ 0 h 6"/>
                  <a:gd name="T4" fmla="*/ 2 w 38"/>
                  <a:gd name="T5" fmla="*/ 0 h 6"/>
                  <a:gd name="T6" fmla="*/ 0 w 38"/>
                  <a:gd name="T7" fmla="*/ 2 h 6"/>
                  <a:gd name="T8" fmla="*/ 0 w 38"/>
                  <a:gd name="T9" fmla="*/ 4 h 6"/>
                  <a:gd name="T10" fmla="*/ 0 w 38"/>
                  <a:gd name="T11" fmla="*/ 4 h 6"/>
                  <a:gd name="T12" fmla="*/ 0 w 38"/>
                  <a:gd name="T13" fmla="*/ 4 h 6"/>
                  <a:gd name="T14" fmla="*/ 2 w 38"/>
                  <a:gd name="T15" fmla="*/ 6 h 6"/>
                  <a:gd name="T16" fmla="*/ 34 w 38"/>
                  <a:gd name="T17" fmla="*/ 6 h 6"/>
                  <a:gd name="T18" fmla="*/ 34 w 38"/>
                  <a:gd name="T19" fmla="*/ 6 h 6"/>
                  <a:gd name="T20" fmla="*/ 36 w 38"/>
                  <a:gd name="T21" fmla="*/ 4 h 6"/>
                  <a:gd name="T22" fmla="*/ 38 w 38"/>
                  <a:gd name="T23" fmla="*/ 4 h 6"/>
                  <a:gd name="T24" fmla="*/ 38 w 38"/>
                  <a:gd name="T25" fmla="*/ 4 h 6"/>
                  <a:gd name="T26" fmla="*/ 36 w 38"/>
                  <a:gd name="T27" fmla="*/ 2 h 6"/>
                  <a:gd name="T28" fmla="*/ 34 w 38"/>
                  <a:gd name="T29" fmla="*/ 0 h 6"/>
                  <a:gd name="T30" fmla="*/ 34 w 38"/>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6">
                    <a:moveTo>
                      <a:pt x="34" y="0"/>
                    </a:moveTo>
                    <a:lnTo>
                      <a:pt x="2" y="0"/>
                    </a:lnTo>
                    <a:lnTo>
                      <a:pt x="2" y="0"/>
                    </a:lnTo>
                    <a:lnTo>
                      <a:pt x="0" y="2"/>
                    </a:lnTo>
                    <a:lnTo>
                      <a:pt x="0" y="4"/>
                    </a:lnTo>
                    <a:lnTo>
                      <a:pt x="0" y="4"/>
                    </a:lnTo>
                    <a:lnTo>
                      <a:pt x="0" y="4"/>
                    </a:lnTo>
                    <a:lnTo>
                      <a:pt x="2" y="6"/>
                    </a:lnTo>
                    <a:lnTo>
                      <a:pt x="34" y="6"/>
                    </a:lnTo>
                    <a:lnTo>
                      <a:pt x="34" y="6"/>
                    </a:lnTo>
                    <a:lnTo>
                      <a:pt x="36" y="4"/>
                    </a:lnTo>
                    <a:lnTo>
                      <a:pt x="38" y="4"/>
                    </a:lnTo>
                    <a:lnTo>
                      <a:pt x="38" y="4"/>
                    </a:lnTo>
                    <a:lnTo>
                      <a:pt x="36" y="2"/>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9" name="Freeform 1877">
                <a:extLst>
                  <a:ext uri="{FF2B5EF4-FFF2-40B4-BE49-F238E27FC236}">
                    <a16:creationId xmlns:a16="http://schemas.microsoft.com/office/drawing/2014/main" id="{D4C316D0-9EAF-4B77-AC55-68B47AC9B9F8}"/>
                  </a:ext>
                </a:extLst>
              </p:cNvPr>
              <p:cNvSpPr>
                <a:spLocks/>
              </p:cNvSpPr>
              <p:nvPr/>
            </p:nvSpPr>
            <p:spPr bwMode="auto">
              <a:xfrm>
                <a:off x="10429873" y="1649411"/>
                <a:ext cx="60325" cy="6350"/>
              </a:xfrm>
              <a:custGeom>
                <a:avLst/>
                <a:gdLst>
                  <a:gd name="T0" fmla="*/ 34 w 38"/>
                  <a:gd name="T1" fmla="*/ 0 h 4"/>
                  <a:gd name="T2" fmla="*/ 2 w 38"/>
                  <a:gd name="T3" fmla="*/ 0 h 4"/>
                  <a:gd name="T4" fmla="*/ 2 w 38"/>
                  <a:gd name="T5" fmla="*/ 0 h 4"/>
                  <a:gd name="T6" fmla="*/ 0 w 38"/>
                  <a:gd name="T7" fmla="*/ 0 h 4"/>
                  <a:gd name="T8" fmla="*/ 0 w 38"/>
                  <a:gd name="T9" fmla="*/ 2 h 4"/>
                  <a:gd name="T10" fmla="*/ 0 w 38"/>
                  <a:gd name="T11" fmla="*/ 2 h 4"/>
                  <a:gd name="T12" fmla="*/ 0 w 38"/>
                  <a:gd name="T13" fmla="*/ 4 h 4"/>
                  <a:gd name="T14" fmla="*/ 2 w 38"/>
                  <a:gd name="T15" fmla="*/ 4 h 4"/>
                  <a:gd name="T16" fmla="*/ 34 w 38"/>
                  <a:gd name="T17" fmla="*/ 4 h 4"/>
                  <a:gd name="T18" fmla="*/ 34 w 38"/>
                  <a:gd name="T19" fmla="*/ 4 h 4"/>
                  <a:gd name="T20" fmla="*/ 36 w 38"/>
                  <a:gd name="T21" fmla="*/ 4 h 4"/>
                  <a:gd name="T22" fmla="*/ 38 w 38"/>
                  <a:gd name="T23" fmla="*/ 2 h 4"/>
                  <a:gd name="T24" fmla="*/ 38 w 38"/>
                  <a:gd name="T25" fmla="*/ 2 h 4"/>
                  <a:gd name="T26" fmla="*/ 36 w 38"/>
                  <a:gd name="T27" fmla="*/ 0 h 4"/>
                  <a:gd name="T28" fmla="*/ 34 w 38"/>
                  <a:gd name="T29" fmla="*/ 0 h 4"/>
                  <a:gd name="T30" fmla="*/ 34 w 3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4">
                    <a:moveTo>
                      <a:pt x="34" y="0"/>
                    </a:moveTo>
                    <a:lnTo>
                      <a:pt x="2" y="0"/>
                    </a:lnTo>
                    <a:lnTo>
                      <a:pt x="2" y="0"/>
                    </a:lnTo>
                    <a:lnTo>
                      <a:pt x="0" y="0"/>
                    </a:lnTo>
                    <a:lnTo>
                      <a:pt x="0" y="2"/>
                    </a:lnTo>
                    <a:lnTo>
                      <a:pt x="0" y="2"/>
                    </a:lnTo>
                    <a:lnTo>
                      <a:pt x="0" y="4"/>
                    </a:lnTo>
                    <a:lnTo>
                      <a:pt x="2" y="4"/>
                    </a:lnTo>
                    <a:lnTo>
                      <a:pt x="34" y="4"/>
                    </a:lnTo>
                    <a:lnTo>
                      <a:pt x="34" y="4"/>
                    </a:lnTo>
                    <a:lnTo>
                      <a:pt x="36" y="4"/>
                    </a:lnTo>
                    <a:lnTo>
                      <a:pt x="38" y="2"/>
                    </a:lnTo>
                    <a:lnTo>
                      <a:pt x="38"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0" name="Freeform 1878">
                <a:extLst>
                  <a:ext uri="{FF2B5EF4-FFF2-40B4-BE49-F238E27FC236}">
                    <a16:creationId xmlns:a16="http://schemas.microsoft.com/office/drawing/2014/main" id="{0FEC9B4C-A663-428E-B605-E299DDA6C3E3}"/>
                  </a:ext>
                </a:extLst>
              </p:cNvPr>
              <p:cNvSpPr>
                <a:spLocks/>
              </p:cNvSpPr>
              <p:nvPr/>
            </p:nvSpPr>
            <p:spPr bwMode="auto">
              <a:xfrm>
                <a:off x="10372723" y="1382711"/>
                <a:ext cx="438150" cy="327026"/>
              </a:xfrm>
              <a:custGeom>
                <a:avLst/>
                <a:gdLst>
                  <a:gd name="T0" fmla="*/ 26 w 276"/>
                  <a:gd name="T1" fmla="*/ 0 h 206"/>
                  <a:gd name="T2" fmla="*/ 16 w 276"/>
                  <a:gd name="T3" fmla="*/ 4 h 206"/>
                  <a:gd name="T4" fmla="*/ 2 w 276"/>
                  <a:gd name="T5" fmla="*/ 18 h 206"/>
                  <a:gd name="T6" fmla="*/ 0 w 276"/>
                  <a:gd name="T7" fmla="*/ 182 h 206"/>
                  <a:gd name="T8" fmla="*/ 2 w 276"/>
                  <a:gd name="T9" fmla="*/ 190 h 206"/>
                  <a:gd name="T10" fmla="*/ 16 w 276"/>
                  <a:gd name="T11" fmla="*/ 204 h 206"/>
                  <a:gd name="T12" fmla="*/ 70 w 276"/>
                  <a:gd name="T13" fmla="*/ 206 h 206"/>
                  <a:gd name="T14" fmla="*/ 72 w 276"/>
                  <a:gd name="T15" fmla="*/ 206 h 206"/>
                  <a:gd name="T16" fmla="*/ 74 w 276"/>
                  <a:gd name="T17" fmla="*/ 204 h 206"/>
                  <a:gd name="T18" fmla="*/ 70 w 276"/>
                  <a:gd name="T19" fmla="*/ 202 h 206"/>
                  <a:gd name="T20" fmla="*/ 26 w 276"/>
                  <a:gd name="T21" fmla="*/ 202 h 206"/>
                  <a:gd name="T22" fmla="*/ 10 w 276"/>
                  <a:gd name="T23" fmla="*/ 196 h 206"/>
                  <a:gd name="T24" fmla="*/ 4 w 276"/>
                  <a:gd name="T25" fmla="*/ 182 h 206"/>
                  <a:gd name="T26" fmla="*/ 4 w 276"/>
                  <a:gd name="T27" fmla="*/ 28 h 206"/>
                  <a:gd name="T28" fmla="*/ 10 w 276"/>
                  <a:gd name="T29" fmla="*/ 12 h 206"/>
                  <a:gd name="T30" fmla="*/ 26 w 276"/>
                  <a:gd name="T31" fmla="*/ 6 h 206"/>
                  <a:gd name="T32" fmla="*/ 252 w 276"/>
                  <a:gd name="T33" fmla="*/ 6 h 206"/>
                  <a:gd name="T34" fmla="*/ 266 w 276"/>
                  <a:gd name="T35" fmla="*/ 12 h 206"/>
                  <a:gd name="T36" fmla="*/ 272 w 276"/>
                  <a:gd name="T37" fmla="*/ 28 h 206"/>
                  <a:gd name="T38" fmla="*/ 272 w 276"/>
                  <a:gd name="T39" fmla="*/ 182 h 206"/>
                  <a:gd name="T40" fmla="*/ 266 w 276"/>
                  <a:gd name="T41" fmla="*/ 196 h 206"/>
                  <a:gd name="T42" fmla="*/ 252 w 276"/>
                  <a:gd name="T43" fmla="*/ 202 h 206"/>
                  <a:gd name="T44" fmla="*/ 208 w 276"/>
                  <a:gd name="T45" fmla="*/ 202 h 206"/>
                  <a:gd name="T46" fmla="*/ 204 w 276"/>
                  <a:gd name="T47" fmla="*/ 204 h 206"/>
                  <a:gd name="T48" fmla="*/ 206 w 276"/>
                  <a:gd name="T49" fmla="*/ 206 h 206"/>
                  <a:gd name="T50" fmla="*/ 252 w 276"/>
                  <a:gd name="T51" fmla="*/ 206 h 206"/>
                  <a:gd name="T52" fmla="*/ 262 w 276"/>
                  <a:gd name="T53" fmla="*/ 204 h 206"/>
                  <a:gd name="T54" fmla="*/ 274 w 276"/>
                  <a:gd name="T55" fmla="*/ 192 h 206"/>
                  <a:gd name="T56" fmla="*/ 276 w 276"/>
                  <a:gd name="T57" fmla="*/ 28 h 206"/>
                  <a:gd name="T58" fmla="*/ 274 w 276"/>
                  <a:gd name="T59" fmla="*/ 16 h 206"/>
                  <a:gd name="T60" fmla="*/ 262 w 276"/>
                  <a:gd name="T61" fmla="*/ 2 h 206"/>
                  <a:gd name="T62" fmla="*/ 252 w 276"/>
                  <a:gd name="T63"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6" h="206">
                    <a:moveTo>
                      <a:pt x="252" y="0"/>
                    </a:moveTo>
                    <a:lnTo>
                      <a:pt x="26" y="0"/>
                    </a:lnTo>
                    <a:lnTo>
                      <a:pt x="26" y="0"/>
                    </a:lnTo>
                    <a:lnTo>
                      <a:pt x="16" y="4"/>
                    </a:lnTo>
                    <a:lnTo>
                      <a:pt x="8" y="8"/>
                    </a:lnTo>
                    <a:lnTo>
                      <a:pt x="2" y="18"/>
                    </a:lnTo>
                    <a:lnTo>
                      <a:pt x="0" y="28"/>
                    </a:lnTo>
                    <a:lnTo>
                      <a:pt x="0" y="182"/>
                    </a:lnTo>
                    <a:lnTo>
                      <a:pt x="0" y="182"/>
                    </a:lnTo>
                    <a:lnTo>
                      <a:pt x="2" y="190"/>
                    </a:lnTo>
                    <a:lnTo>
                      <a:pt x="8" y="200"/>
                    </a:lnTo>
                    <a:lnTo>
                      <a:pt x="16" y="204"/>
                    </a:lnTo>
                    <a:lnTo>
                      <a:pt x="26" y="206"/>
                    </a:lnTo>
                    <a:lnTo>
                      <a:pt x="70" y="206"/>
                    </a:lnTo>
                    <a:lnTo>
                      <a:pt x="70" y="206"/>
                    </a:lnTo>
                    <a:lnTo>
                      <a:pt x="72" y="206"/>
                    </a:lnTo>
                    <a:lnTo>
                      <a:pt x="74" y="204"/>
                    </a:lnTo>
                    <a:lnTo>
                      <a:pt x="74" y="204"/>
                    </a:lnTo>
                    <a:lnTo>
                      <a:pt x="72" y="202"/>
                    </a:lnTo>
                    <a:lnTo>
                      <a:pt x="70" y="202"/>
                    </a:lnTo>
                    <a:lnTo>
                      <a:pt x="26" y="202"/>
                    </a:lnTo>
                    <a:lnTo>
                      <a:pt x="26" y="202"/>
                    </a:lnTo>
                    <a:lnTo>
                      <a:pt x="18" y="200"/>
                    </a:lnTo>
                    <a:lnTo>
                      <a:pt x="10" y="196"/>
                    </a:lnTo>
                    <a:lnTo>
                      <a:pt x="6" y="190"/>
                    </a:lnTo>
                    <a:lnTo>
                      <a:pt x="4" y="182"/>
                    </a:lnTo>
                    <a:lnTo>
                      <a:pt x="4" y="28"/>
                    </a:lnTo>
                    <a:lnTo>
                      <a:pt x="4" y="28"/>
                    </a:lnTo>
                    <a:lnTo>
                      <a:pt x="6" y="18"/>
                    </a:lnTo>
                    <a:lnTo>
                      <a:pt x="10" y="12"/>
                    </a:lnTo>
                    <a:lnTo>
                      <a:pt x="18" y="8"/>
                    </a:lnTo>
                    <a:lnTo>
                      <a:pt x="26" y="6"/>
                    </a:lnTo>
                    <a:lnTo>
                      <a:pt x="252" y="6"/>
                    </a:lnTo>
                    <a:lnTo>
                      <a:pt x="252" y="6"/>
                    </a:lnTo>
                    <a:lnTo>
                      <a:pt x="260" y="8"/>
                    </a:lnTo>
                    <a:lnTo>
                      <a:pt x="266" y="12"/>
                    </a:lnTo>
                    <a:lnTo>
                      <a:pt x="270" y="18"/>
                    </a:lnTo>
                    <a:lnTo>
                      <a:pt x="272" y="28"/>
                    </a:lnTo>
                    <a:lnTo>
                      <a:pt x="272" y="182"/>
                    </a:lnTo>
                    <a:lnTo>
                      <a:pt x="272" y="182"/>
                    </a:lnTo>
                    <a:lnTo>
                      <a:pt x="270" y="190"/>
                    </a:lnTo>
                    <a:lnTo>
                      <a:pt x="266" y="196"/>
                    </a:lnTo>
                    <a:lnTo>
                      <a:pt x="260" y="200"/>
                    </a:lnTo>
                    <a:lnTo>
                      <a:pt x="252" y="202"/>
                    </a:lnTo>
                    <a:lnTo>
                      <a:pt x="208" y="202"/>
                    </a:lnTo>
                    <a:lnTo>
                      <a:pt x="208" y="202"/>
                    </a:lnTo>
                    <a:lnTo>
                      <a:pt x="206" y="202"/>
                    </a:lnTo>
                    <a:lnTo>
                      <a:pt x="204" y="204"/>
                    </a:lnTo>
                    <a:lnTo>
                      <a:pt x="204" y="204"/>
                    </a:lnTo>
                    <a:lnTo>
                      <a:pt x="206" y="206"/>
                    </a:lnTo>
                    <a:lnTo>
                      <a:pt x="208" y="206"/>
                    </a:lnTo>
                    <a:lnTo>
                      <a:pt x="252" y="206"/>
                    </a:lnTo>
                    <a:lnTo>
                      <a:pt x="252" y="206"/>
                    </a:lnTo>
                    <a:lnTo>
                      <a:pt x="262" y="204"/>
                    </a:lnTo>
                    <a:lnTo>
                      <a:pt x="270" y="200"/>
                    </a:lnTo>
                    <a:lnTo>
                      <a:pt x="274" y="192"/>
                    </a:lnTo>
                    <a:lnTo>
                      <a:pt x="276" y="182"/>
                    </a:lnTo>
                    <a:lnTo>
                      <a:pt x="276" y="28"/>
                    </a:lnTo>
                    <a:lnTo>
                      <a:pt x="276" y="28"/>
                    </a:lnTo>
                    <a:lnTo>
                      <a:pt x="274" y="16"/>
                    </a:lnTo>
                    <a:lnTo>
                      <a:pt x="270" y="8"/>
                    </a:lnTo>
                    <a:lnTo>
                      <a:pt x="262" y="2"/>
                    </a:lnTo>
                    <a:lnTo>
                      <a:pt x="252" y="0"/>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1" name="Freeform 1879">
                <a:extLst>
                  <a:ext uri="{FF2B5EF4-FFF2-40B4-BE49-F238E27FC236}">
                    <a16:creationId xmlns:a16="http://schemas.microsoft.com/office/drawing/2014/main" id="{1521C8C4-A3D5-4B21-897D-8BD5F3B0C6D1}"/>
                  </a:ext>
                </a:extLst>
              </p:cNvPr>
              <p:cNvSpPr>
                <a:spLocks/>
              </p:cNvSpPr>
              <p:nvPr/>
            </p:nvSpPr>
            <p:spPr bwMode="auto">
              <a:xfrm>
                <a:off x="10379083" y="1423986"/>
                <a:ext cx="333375" cy="9525"/>
              </a:xfrm>
              <a:custGeom>
                <a:avLst/>
                <a:gdLst>
                  <a:gd name="T0" fmla="*/ 208 w 210"/>
                  <a:gd name="T1" fmla="*/ 0 h 6"/>
                  <a:gd name="T2" fmla="*/ 2 w 210"/>
                  <a:gd name="T3" fmla="*/ 0 h 6"/>
                  <a:gd name="T4" fmla="*/ 2 w 210"/>
                  <a:gd name="T5" fmla="*/ 0 h 6"/>
                  <a:gd name="T6" fmla="*/ 0 w 210"/>
                  <a:gd name="T7" fmla="*/ 2 h 6"/>
                  <a:gd name="T8" fmla="*/ 0 w 210"/>
                  <a:gd name="T9" fmla="*/ 4 h 6"/>
                  <a:gd name="T10" fmla="*/ 0 w 210"/>
                  <a:gd name="T11" fmla="*/ 4 h 6"/>
                  <a:gd name="T12" fmla="*/ 0 w 210"/>
                  <a:gd name="T13" fmla="*/ 4 h 6"/>
                  <a:gd name="T14" fmla="*/ 2 w 210"/>
                  <a:gd name="T15" fmla="*/ 6 h 6"/>
                  <a:gd name="T16" fmla="*/ 208 w 210"/>
                  <a:gd name="T17" fmla="*/ 6 h 6"/>
                  <a:gd name="T18" fmla="*/ 208 w 210"/>
                  <a:gd name="T19" fmla="*/ 6 h 6"/>
                  <a:gd name="T20" fmla="*/ 210 w 210"/>
                  <a:gd name="T21" fmla="*/ 4 h 6"/>
                  <a:gd name="T22" fmla="*/ 210 w 210"/>
                  <a:gd name="T23" fmla="*/ 4 h 6"/>
                  <a:gd name="T24" fmla="*/ 210 w 210"/>
                  <a:gd name="T25" fmla="*/ 4 h 6"/>
                  <a:gd name="T26" fmla="*/ 210 w 210"/>
                  <a:gd name="T27" fmla="*/ 2 h 6"/>
                  <a:gd name="T28" fmla="*/ 208 w 210"/>
                  <a:gd name="T29" fmla="*/ 0 h 6"/>
                  <a:gd name="T30" fmla="*/ 208 w 210"/>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0" h="6">
                    <a:moveTo>
                      <a:pt x="208" y="0"/>
                    </a:moveTo>
                    <a:lnTo>
                      <a:pt x="2" y="0"/>
                    </a:lnTo>
                    <a:lnTo>
                      <a:pt x="2" y="0"/>
                    </a:lnTo>
                    <a:lnTo>
                      <a:pt x="0" y="2"/>
                    </a:lnTo>
                    <a:lnTo>
                      <a:pt x="0" y="4"/>
                    </a:lnTo>
                    <a:lnTo>
                      <a:pt x="0" y="4"/>
                    </a:lnTo>
                    <a:lnTo>
                      <a:pt x="0" y="4"/>
                    </a:lnTo>
                    <a:lnTo>
                      <a:pt x="2" y="6"/>
                    </a:lnTo>
                    <a:lnTo>
                      <a:pt x="208" y="6"/>
                    </a:lnTo>
                    <a:lnTo>
                      <a:pt x="208" y="6"/>
                    </a:lnTo>
                    <a:lnTo>
                      <a:pt x="210" y="4"/>
                    </a:lnTo>
                    <a:lnTo>
                      <a:pt x="210" y="4"/>
                    </a:lnTo>
                    <a:lnTo>
                      <a:pt x="210" y="4"/>
                    </a:lnTo>
                    <a:lnTo>
                      <a:pt x="210" y="2"/>
                    </a:lnTo>
                    <a:lnTo>
                      <a:pt x="208" y="0"/>
                    </a:lnTo>
                    <a:lnTo>
                      <a:pt x="2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2" name="Freeform 1880">
                <a:extLst>
                  <a:ext uri="{FF2B5EF4-FFF2-40B4-BE49-F238E27FC236}">
                    <a16:creationId xmlns:a16="http://schemas.microsoft.com/office/drawing/2014/main" id="{4651054B-11B6-4B86-8DE9-692E9C759752}"/>
                  </a:ext>
                </a:extLst>
              </p:cNvPr>
              <p:cNvSpPr>
                <a:spLocks/>
              </p:cNvSpPr>
              <p:nvPr/>
            </p:nvSpPr>
            <p:spPr bwMode="auto">
              <a:xfrm>
                <a:off x="10750549" y="1423986"/>
                <a:ext cx="57150" cy="9525"/>
              </a:xfrm>
              <a:custGeom>
                <a:avLst/>
                <a:gdLst>
                  <a:gd name="T0" fmla="*/ 34 w 36"/>
                  <a:gd name="T1" fmla="*/ 0 h 6"/>
                  <a:gd name="T2" fmla="*/ 2 w 36"/>
                  <a:gd name="T3" fmla="*/ 0 h 6"/>
                  <a:gd name="T4" fmla="*/ 2 w 36"/>
                  <a:gd name="T5" fmla="*/ 0 h 6"/>
                  <a:gd name="T6" fmla="*/ 0 w 36"/>
                  <a:gd name="T7" fmla="*/ 2 h 6"/>
                  <a:gd name="T8" fmla="*/ 0 w 36"/>
                  <a:gd name="T9" fmla="*/ 4 h 6"/>
                  <a:gd name="T10" fmla="*/ 0 w 36"/>
                  <a:gd name="T11" fmla="*/ 4 h 6"/>
                  <a:gd name="T12" fmla="*/ 0 w 36"/>
                  <a:gd name="T13" fmla="*/ 4 h 6"/>
                  <a:gd name="T14" fmla="*/ 2 w 36"/>
                  <a:gd name="T15" fmla="*/ 6 h 6"/>
                  <a:gd name="T16" fmla="*/ 34 w 36"/>
                  <a:gd name="T17" fmla="*/ 6 h 6"/>
                  <a:gd name="T18" fmla="*/ 34 w 36"/>
                  <a:gd name="T19" fmla="*/ 6 h 6"/>
                  <a:gd name="T20" fmla="*/ 36 w 36"/>
                  <a:gd name="T21" fmla="*/ 4 h 6"/>
                  <a:gd name="T22" fmla="*/ 36 w 36"/>
                  <a:gd name="T23" fmla="*/ 4 h 6"/>
                  <a:gd name="T24" fmla="*/ 36 w 36"/>
                  <a:gd name="T25" fmla="*/ 4 h 6"/>
                  <a:gd name="T26" fmla="*/ 36 w 36"/>
                  <a:gd name="T27" fmla="*/ 2 h 6"/>
                  <a:gd name="T28" fmla="*/ 34 w 36"/>
                  <a:gd name="T29" fmla="*/ 0 h 6"/>
                  <a:gd name="T30" fmla="*/ 34 w 36"/>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6">
                    <a:moveTo>
                      <a:pt x="34" y="0"/>
                    </a:moveTo>
                    <a:lnTo>
                      <a:pt x="2" y="0"/>
                    </a:lnTo>
                    <a:lnTo>
                      <a:pt x="2" y="0"/>
                    </a:lnTo>
                    <a:lnTo>
                      <a:pt x="0" y="2"/>
                    </a:lnTo>
                    <a:lnTo>
                      <a:pt x="0" y="4"/>
                    </a:lnTo>
                    <a:lnTo>
                      <a:pt x="0" y="4"/>
                    </a:lnTo>
                    <a:lnTo>
                      <a:pt x="0" y="4"/>
                    </a:lnTo>
                    <a:lnTo>
                      <a:pt x="2" y="6"/>
                    </a:lnTo>
                    <a:lnTo>
                      <a:pt x="34" y="6"/>
                    </a:lnTo>
                    <a:lnTo>
                      <a:pt x="34" y="6"/>
                    </a:lnTo>
                    <a:lnTo>
                      <a:pt x="36" y="4"/>
                    </a:lnTo>
                    <a:lnTo>
                      <a:pt x="36" y="4"/>
                    </a:lnTo>
                    <a:lnTo>
                      <a:pt x="36" y="4"/>
                    </a:lnTo>
                    <a:lnTo>
                      <a:pt x="36" y="2"/>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3" name="Freeform 1881">
                <a:extLst>
                  <a:ext uri="{FF2B5EF4-FFF2-40B4-BE49-F238E27FC236}">
                    <a16:creationId xmlns:a16="http://schemas.microsoft.com/office/drawing/2014/main" id="{75DD09BA-8F6F-4FB2-89E0-801043509A98}"/>
                  </a:ext>
                </a:extLst>
              </p:cNvPr>
              <p:cNvSpPr>
                <a:spLocks/>
              </p:cNvSpPr>
              <p:nvPr/>
            </p:nvSpPr>
            <p:spPr bwMode="auto">
              <a:xfrm>
                <a:off x="10433046" y="1366836"/>
                <a:ext cx="6350" cy="41275"/>
              </a:xfrm>
              <a:custGeom>
                <a:avLst/>
                <a:gdLst>
                  <a:gd name="T0" fmla="*/ 2 w 4"/>
                  <a:gd name="T1" fmla="*/ 0 h 26"/>
                  <a:gd name="T2" fmla="*/ 2 w 4"/>
                  <a:gd name="T3" fmla="*/ 0 h 26"/>
                  <a:gd name="T4" fmla="*/ 0 w 4"/>
                  <a:gd name="T5" fmla="*/ 0 h 26"/>
                  <a:gd name="T6" fmla="*/ 0 w 4"/>
                  <a:gd name="T7" fmla="*/ 2 h 26"/>
                  <a:gd name="T8" fmla="*/ 0 w 4"/>
                  <a:gd name="T9" fmla="*/ 24 h 26"/>
                  <a:gd name="T10" fmla="*/ 0 w 4"/>
                  <a:gd name="T11" fmla="*/ 24 h 26"/>
                  <a:gd name="T12" fmla="*/ 0 w 4"/>
                  <a:gd name="T13" fmla="*/ 26 h 26"/>
                  <a:gd name="T14" fmla="*/ 2 w 4"/>
                  <a:gd name="T15" fmla="*/ 26 h 26"/>
                  <a:gd name="T16" fmla="*/ 2 w 4"/>
                  <a:gd name="T17" fmla="*/ 26 h 26"/>
                  <a:gd name="T18" fmla="*/ 4 w 4"/>
                  <a:gd name="T19" fmla="*/ 26 h 26"/>
                  <a:gd name="T20" fmla="*/ 4 w 4"/>
                  <a:gd name="T21" fmla="*/ 24 h 26"/>
                  <a:gd name="T22" fmla="*/ 4 w 4"/>
                  <a:gd name="T23" fmla="*/ 2 h 26"/>
                  <a:gd name="T24" fmla="*/ 4 w 4"/>
                  <a:gd name="T25" fmla="*/ 2 h 26"/>
                  <a:gd name="T26" fmla="*/ 4 w 4"/>
                  <a:gd name="T27" fmla="*/ 0 h 26"/>
                  <a:gd name="T28" fmla="*/ 2 w 4"/>
                  <a:gd name="T29" fmla="*/ 0 h 26"/>
                  <a:gd name="T30" fmla="*/ 2 w 4"/>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6">
                    <a:moveTo>
                      <a:pt x="2" y="0"/>
                    </a:moveTo>
                    <a:lnTo>
                      <a:pt x="2" y="0"/>
                    </a:lnTo>
                    <a:lnTo>
                      <a:pt x="0" y="0"/>
                    </a:lnTo>
                    <a:lnTo>
                      <a:pt x="0" y="2"/>
                    </a:lnTo>
                    <a:lnTo>
                      <a:pt x="0" y="24"/>
                    </a:lnTo>
                    <a:lnTo>
                      <a:pt x="0" y="24"/>
                    </a:lnTo>
                    <a:lnTo>
                      <a:pt x="0" y="26"/>
                    </a:lnTo>
                    <a:lnTo>
                      <a:pt x="2" y="26"/>
                    </a:lnTo>
                    <a:lnTo>
                      <a:pt x="2" y="26"/>
                    </a:lnTo>
                    <a:lnTo>
                      <a:pt x="4" y="26"/>
                    </a:lnTo>
                    <a:lnTo>
                      <a:pt x="4" y="2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4" name="Freeform 1882">
                <a:extLst>
                  <a:ext uri="{FF2B5EF4-FFF2-40B4-BE49-F238E27FC236}">
                    <a16:creationId xmlns:a16="http://schemas.microsoft.com/office/drawing/2014/main" id="{659FC293-C473-4905-9794-C94AEE5C8690}"/>
                  </a:ext>
                </a:extLst>
              </p:cNvPr>
              <p:cNvSpPr>
                <a:spLocks/>
              </p:cNvSpPr>
              <p:nvPr/>
            </p:nvSpPr>
            <p:spPr bwMode="auto">
              <a:xfrm>
                <a:off x="10483861" y="1366836"/>
                <a:ext cx="9525" cy="41275"/>
              </a:xfrm>
              <a:custGeom>
                <a:avLst/>
                <a:gdLst>
                  <a:gd name="T0" fmla="*/ 4 w 6"/>
                  <a:gd name="T1" fmla="*/ 0 h 26"/>
                  <a:gd name="T2" fmla="*/ 4 w 6"/>
                  <a:gd name="T3" fmla="*/ 0 h 26"/>
                  <a:gd name="T4" fmla="*/ 2 w 6"/>
                  <a:gd name="T5" fmla="*/ 0 h 26"/>
                  <a:gd name="T6" fmla="*/ 0 w 6"/>
                  <a:gd name="T7" fmla="*/ 2 h 26"/>
                  <a:gd name="T8" fmla="*/ 0 w 6"/>
                  <a:gd name="T9" fmla="*/ 24 h 26"/>
                  <a:gd name="T10" fmla="*/ 0 w 6"/>
                  <a:gd name="T11" fmla="*/ 24 h 26"/>
                  <a:gd name="T12" fmla="*/ 2 w 6"/>
                  <a:gd name="T13" fmla="*/ 26 h 26"/>
                  <a:gd name="T14" fmla="*/ 4 w 6"/>
                  <a:gd name="T15" fmla="*/ 26 h 26"/>
                  <a:gd name="T16" fmla="*/ 4 w 6"/>
                  <a:gd name="T17" fmla="*/ 26 h 26"/>
                  <a:gd name="T18" fmla="*/ 4 w 6"/>
                  <a:gd name="T19" fmla="*/ 26 h 26"/>
                  <a:gd name="T20" fmla="*/ 6 w 6"/>
                  <a:gd name="T21" fmla="*/ 24 h 26"/>
                  <a:gd name="T22" fmla="*/ 6 w 6"/>
                  <a:gd name="T23" fmla="*/ 2 h 26"/>
                  <a:gd name="T24" fmla="*/ 6 w 6"/>
                  <a:gd name="T25" fmla="*/ 2 h 26"/>
                  <a:gd name="T26" fmla="*/ 4 w 6"/>
                  <a:gd name="T27" fmla="*/ 0 h 26"/>
                  <a:gd name="T28" fmla="*/ 4 w 6"/>
                  <a:gd name="T29" fmla="*/ 0 h 26"/>
                  <a:gd name="T30" fmla="*/ 4 w 6"/>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6">
                    <a:moveTo>
                      <a:pt x="4" y="0"/>
                    </a:moveTo>
                    <a:lnTo>
                      <a:pt x="4" y="0"/>
                    </a:lnTo>
                    <a:lnTo>
                      <a:pt x="2" y="0"/>
                    </a:lnTo>
                    <a:lnTo>
                      <a:pt x="0" y="2"/>
                    </a:lnTo>
                    <a:lnTo>
                      <a:pt x="0" y="24"/>
                    </a:lnTo>
                    <a:lnTo>
                      <a:pt x="0" y="24"/>
                    </a:lnTo>
                    <a:lnTo>
                      <a:pt x="2" y="26"/>
                    </a:lnTo>
                    <a:lnTo>
                      <a:pt x="4" y="26"/>
                    </a:lnTo>
                    <a:lnTo>
                      <a:pt x="4" y="26"/>
                    </a:lnTo>
                    <a:lnTo>
                      <a:pt x="4" y="26"/>
                    </a:lnTo>
                    <a:lnTo>
                      <a:pt x="6" y="24"/>
                    </a:lnTo>
                    <a:lnTo>
                      <a:pt x="6" y="2"/>
                    </a:lnTo>
                    <a:lnTo>
                      <a:pt x="6" y="2"/>
                    </a:lnTo>
                    <a:lnTo>
                      <a:pt x="4" y="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5" name="Freeform 1883">
                <a:extLst>
                  <a:ext uri="{FF2B5EF4-FFF2-40B4-BE49-F238E27FC236}">
                    <a16:creationId xmlns:a16="http://schemas.microsoft.com/office/drawing/2014/main" id="{851CE939-C79F-4738-8AE5-ED3CDF971CBB}"/>
                  </a:ext>
                </a:extLst>
              </p:cNvPr>
              <p:cNvSpPr>
                <a:spLocks/>
              </p:cNvSpPr>
              <p:nvPr/>
            </p:nvSpPr>
            <p:spPr bwMode="auto">
              <a:xfrm>
                <a:off x="10537836" y="1366836"/>
                <a:ext cx="6350" cy="41275"/>
              </a:xfrm>
              <a:custGeom>
                <a:avLst/>
                <a:gdLst>
                  <a:gd name="T0" fmla="*/ 2 w 4"/>
                  <a:gd name="T1" fmla="*/ 0 h 26"/>
                  <a:gd name="T2" fmla="*/ 2 w 4"/>
                  <a:gd name="T3" fmla="*/ 0 h 26"/>
                  <a:gd name="T4" fmla="*/ 0 w 4"/>
                  <a:gd name="T5" fmla="*/ 0 h 26"/>
                  <a:gd name="T6" fmla="*/ 0 w 4"/>
                  <a:gd name="T7" fmla="*/ 2 h 26"/>
                  <a:gd name="T8" fmla="*/ 0 w 4"/>
                  <a:gd name="T9" fmla="*/ 24 h 26"/>
                  <a:gd name="T10" fmla="*/ 0 w 4"/>
                  <a:gd name="T11" fmla="*/ 24 h 26"/>
                  <a:gd name="T12" fmla="*/ 0 w 4"/>
                  <a:gd name="T13" fmla="*/ 26 h 26"/>
                  <a:gd name="T14" fmla="*/ 2 w 4"/>
                  <a:gd name="T15" fmla="*/ 26 h 26"/>
                  <a:gd name="T16" fmla="*/ 2 w 4"/>
                  <a:gd name="T17" fmla="*/ 26 h 26"/>
                  <a:gd name="T18" fmla="*/ 4 w 4"/>
                  <a:gd name="T19" fmla="*/ 26 h 26"/>
                  <a:gd name="T20" fmla="*/ 4 w 4"/>
                  <a:gd name="T21" fmla="*/ 24 h 26"/>
                  <a:gd name="T22" fmla="*/ 4 w 4"/>
                  <a:gd name="T23" fmla="*/ 2 h 26"/>
                  <a:gd name="T24" fmla="*/ 4 w 4"/>
                  <a:gd name="T25" fmla="*/ 2 h 26"/>
                  <a:gd name="T26" fmla="*/ 4 w 4"/>
                  <a:gd name="T27" fmla="*/ 0 h 26"/>
                  <a:gd name="T28" fmla="*/ 2 w 4"/>
                  <a:gd name="T29" fmla="*/ 0 h 26"/>
                  <a:gd name="T30" fmla="*/ 2 w 4"/>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6">
                    <a:moveTo>
                      <a:pt x="2" y="0"/>
                    </a:moveTo>
                    <a:lnTo>
                      <a:pt x="2" y="0"/>
                    </a:lnTo>
                    <a:lnTo>
                      <a:pt x="0" y="0"/>
                    </a:lnTo>
                    <a:lnTo>
                      <a:pt x="0" y="2"/>
                    </a:lnTo>
                    <a:lnTo>
                      <a:pt x="0" y="24"/>
                    </a:lnTo>
                    <a:lnTo>
                      <a:pt x="0" y="24"/>
                    </a:lnTo>
                    <a:lnTo>
                      <a:pt x="0" y="26"/>
                    </a:lnTo>
                    <a:lnTo>
                      <a:pt x="2" y="26"/>
                    </a:lnTo>
                    <a:lnTo>
                      <a:pt x="2" y="26"/>
                    </a:lnTo>
                    <a:lnTo>
                      <a:pt x="4" y="26"/>
                    </a:lnTo>
                    <a:lnTo>
                      <a:pt x="4" y="2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6" name="Freeform 1884">
                <a:extLst>
                  <a:ext uri="{FF2B5EF4-FFF2-40B4-BE49-F238E27FC236}">
                    <a16:creationId xmlns:a16="http://schemas.microsoft.com/office/drawing/2014/main" id="{C03EE363-0E2B-4FA6-B3DA-48DE42A5A95B}"/>
                  </a:ext>
                </a:extLst>
              </p:cNvPr>
              <p:cNvSpPr>
                <a:spLocks/>
              </p:cNvSpPr>
              <p:nvPr/>
            </p:nvSpPr>
            <p:spPr bwMode="auto">
              <a:xfrm>
                <a:off x="10588636" y="1366836"/>
                <a:ext cx="6350" cy="41275"/>
              </a:xfrm>
              <a:custGeom>
                <a:avLst/>
                <a:gdLst>
                  <a:gd name="T0" fmla="*/ 2 w 4"/>
                  <a:gd name="T1" fmla="*/ 0 h 26"/>
                  <a:gd name="T2" fmla="*/ 2 w 4"/>
                  <a:gd name="T3" fmla="*/ 0 h 26"/>
                  <a:gd name="T4" fmla="*/ 0 w 4"/>
                  <a:gd name="T5" fmla="*/ 0 h 26"/>
                  <a:gd name="T6" fmla="*/ 0 w 4"/>
                  <a:gd name="T7" fmla="*/ 2 h 26"/>
                  <a:gd name="T8" fmla="*/ 0 w 4"/>
                  <a:gd name="T9" fmla="*/ 24 h 26"/>
                  <a:gd name="T10" fmla="*/ 0 w 4"/>
                  <a:gd name="T11" fmla="*/ 24 h 26"/>
                  <a:gd name="T12" fmla="*/ 0 w 4"/>
                  <a:gd name="T13" fmla="*/ 26 h 26"/>
                  <a:gd name="T14" fmla="*/ 2 w 4"/>
                  <a:gd name="T15" fmla="*/ 26 h 26"/>
                  <a:gd name="T16" fmla="*/ 2 w 4"/>
                  <a:gd name="T17" fmla="*/ 26 h 26"/>
                  <a:gd name="T18" fmla="*/ 4 w 4"/>
                  <a:gd name="T19" fmla="*/ 26 h 26"/>
                  <a:gd name="T20" fmla="*/ 4 w 4"/>
                  <a:gd name="T21" fmla="*/ 24 h 26"/>
                  <a:gd name="T22" fmla="*/ 4 w 4"/>
                  <a:gd name="T23" fmla="*/ 2 h 26"/>
                  <a:gd name="T24" fmla="*/ 4 w 4"/>
                  <a:gd name="T25" fmla="*/ 2 h 26"/>
                  <a:gd name="T26" fmla="*/ 4 w 4"/>
                  <a:gd name="T27" fmla="*/ 0 h 26"/>
                  <a:gd name="T28" fmla="*/ 2 w 4"/>
                  <a:gd name="T29" fmla="*/ 0 h 26"/>
                  <a:gd name="T30" fmla="*/ 2 w 4"/>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6">
                    <a:moveTo>
                      <a:pt x="2" y="0"/>
                    </a:moveTo>
                    <a:lnTo>
                      <a:pt x="2" y="0"/>
                    </a:lnTo>
                    <a:lnTo>
                      <a:pt x="0" y="0"/>
                    </a:lnTo>
                    <a:lnTo>
                      <a:pt x="0" y="2"/>
                    </a:lnTo>
                    <a:lnTo>
                      <a:pt x="0" y="24"/>
                    </a:lnTo>
                    <a:lnTo>
                      <a:pt x="0" y="24"/>
                    </a:lnTo>
                    <a:lnTo>
                      <a:pt x="0" y="26"/>
                    </a:lnTo>
                    <a:lnTo>
                      <a:pt x="2" y="26"/>
                    </a:lnTo>
                    <a:lnTo>
                      <a:pt x="2" y="26"/>
                    </a:lnTo>
                    <a:lnTo>
                      <a:pt x="4" y="26"/>
                    </a:lnTo>
                    <a:lnTo>
                      <a:pt x="4" y="2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7" name="Freeform 1885">
                <a:extLst>
                  <a:ext uri="{FF2B5EF4-FFF2-40B4-BE49-F238E27FC236}">
                    <a16:creationId xmlns:a16="http://schemas.microsoft.com/office/drawing/2014/main" id="{314EA4C1-5C48-4AB7-9514-E38FBB28C2EC}"/>
                  </a:ext>
                </a:extLst>
              </p:cNvPr>
              <p:cNvSpPr>
                <a:spLocks/>
              </p:cNvSpPr>
              <p:nvPr/>
            </p:nvSpPr>
            <p:spPr bwMode="auto">
              <a:xfrm>
                <a:off x="10639436" y="1366836"/>
                <a:ext cx="6350" cy="41275"/>
              </a:xfrm>
              <a:custGeom>
                <a:avLst/>
                <a:gdLst>
                  <a:gd name="T0" fmla="*/ 2 w 4"/>
                  <a:gd name="T1" fmla="*/ 0 h 26"/>
                  <a:gd name="T2" fmla="*/ 2 w 4"/>
                  <a:gd name="T3" fmla="*/ 0 h 26"/>
                  <a:gd name="T4" fmla="*/ 0 w 4"/>
                  <a:gd name="T5" fmla="*/ 0 h 26"/>
                  <a:gd name="T6" fmla="*/ 0 w 4"/>
                  <a:gd name="T7" fmla="*/ 2 h 26"/>
                  <a:gd name="T8" fmla="*/ 0 w 4"/>
                  <a:gd name="T9" fmla="*/ 24 h 26"/>
                  <a:gd name="T10" fmla="*/ 0 w 4"/>
                  <a:gd name="T11" fmla="*/ 24 h 26"/>
                  <a:gd name="T12" fmla="*/ 0 w 4"/>
                  <a:gd name="T13" fmla="*/ 26 h 26"/>
                  <a:gd name="T14" fmla="*/ 2 w 4"/>
                  <a:gd name="T15" fmla="*/ 26 h 26"/>
                  <a:gd name="T16" fmla="*/ 2 w 4"/>
                  <a:gd name="T17" fmla="*/ 26 h 26"/>
                  <a:gd name="T18" fmla="*/ 4 w 4"/>
                  <a:gd name="T19" fmla="*/ 26 h 26"/>
                  <a:gd name="T20" fmla="*/ 4 w 4"/>
                  <a:gd name="T21" fmla="*/ 24 h 26"/>
                  <a:gd name="T22" fmla="*/ 4 w 4"/>
                  <a:gd name="T23" fmla="*/ 2 h 26"/>
                  <a:gd name="T24" fmla="*/ 4 w 4"/>
                  <a:gd name="T25" fmla="*/ 2 h 26"/>
                  <a:gd name="T26" fmla="*/ 4 w 4"/>
                  <a:gd name="T27" fmla="*/ 0 h 26"/>
                  <a:gd name="T28" fmla="*/ 2 w 4"/>
                  <a:gd name="T29" fmla="*/ 0 h 26"/>
                  <a:gd name="T30" fmla="*/ 2 w 4"/>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6">
                    <a:moveTo>
                      <a:pt x="2" y="0"/>
                    </a:moveTo>
                    <a:lnTo>
                      <a:pt x="2" y="0"/>
                    </a:lnTo>
                    <a:lnTo>
                      <a:pt x="0" y="0"/>
                    </a:lnTo>
                    <a:lnTo>
                      <a:pt x="0" y="2"/>
                    </a:lnTo>
                    <a:lnTo>
                      <a:pt x="0" y="24"/>
                    </a:lnTo>
                    <a:lnTo>
                      <a:pt x="0" y="24"/>
                    </a:lnTo>
                    <a:lnTo>
                      <a:pt x="0" y="26"/>
                    </a:lnTo>
                    <a:lnTo>
                      <a:pt x="2" y="26"/>
                    </a:lnTo>
                    <a:lnTo>
                      <a:pt x="2" y="26"/>
                    </a:lnTo>
                    <a:lnTo>
                      <a:pt x="4" y="26"/>
                    </a:lnTo>
                    <a:lnTo>
                      <a:pt x="4" y="2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8" name="Freeform 1886">
                <a:extLst>
                  <a:ext uri="{FF2B5EF4-FFF2-40B4-BE49-F238E27FC236}">
                    <a16:creationId xmlns:a16="http://schemas.microsoft.com/office/drawing/2014/main" id="{9FD22919-4FD2-4040-9F73-A1C45D500CFB}"/>
                  </a:ext>
                </a:extLst>
              </p:cNvPr>
              <p:cNvSpPr>
                <a:spLocks/>
              </p:cNvSpPr>
              <p:nvPr/>
            </p:nvSpPr>
            <p:spPr bwMode="auto">
              <a:xfrm>
                <a:off x="10690237" y="1366836"/>
                <a:ext cx="9525" cy="41275"/>
              </a:xfrm>
              <a:custGeom>
                <a:avLst/>
                <a:gdLst>
                  <a:gd name="T0" fmla="*/ 2 w 6"/>
                  <a:gd name="T1" fmla="*/ 0 h 26"/>
                  <a:gd name="T2" fmla="*/ 2 w 6"/>
                  <a:gd name="T3" fmla="*/ 0 h 26"/>
                  <a:gd name="T4" fmla="*/ 2 w 6"/>
                  <a:gd name="T5" fmla="*/ 0 h 26"/>
                  <a:gd name="T6" fmla="*/ 0 w 6"/>
                  <a:gd name="T7" fmla="*/ 2 h 26"/>
                  <a:gd name="T8" fmla="*/ 0 w 6"/>
                  <a:gd name="T9" fmla="*/ 24 h 26"/>
                  <a:gd name="T10" fmla="*/ 0 w 6"/>
                  <a:gd name="T11" fmla="*/ 24 h 26"/>
                  <a:gd name="T12" fmla="*/ 2 w 6"/>
                  <a:gd name="T13" fmla="*/ 26 h 26"/>
                  <a:gd name="T14" fmla="*/ 2 w 6"/>
                  <a:gd name="T15" fmla="*/ 26 h 26"/>
                  <a:gd name="T16" fmla="*/ 2 w 6"/>
                  <a:gd name="T17" fmla="*/ 26 h 26"/>
                  <a:gd name="T18" fmla="*/ 4 w 6"/>
                  <a:gd name="T19" fmla="*/ 26 h 26"/>
                  <a:gd name="T20" fmla="*/ 6 w 6"/>
                  <a:gd name="T21" fmla="*/ 24 h 26"/>
                  <a:gd name="T22" fmla="*/ 6 w 6"/>
                  <a:gd name="T23" fmla="*/ 2 h 26"/>
                  <a:gd name="T24" fmla="*/ 6 w 6"/>
                  <a:gd name="T25" fmla="*/ 2 h 26"/>
                  <a:gd name="T26" fmla="*/ 4 w 6"/>
                  <a:gd name="T27" fmla="*/ 0 h 26"/>
                  <a:gd name="T28" fmla="*/ 2 w 6"/>
                  <a:gd name="T29" fmla="*/ 0 h 26"/>
                  <a:gd name="T30" fmla="*/ 2 w 6"/>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6">
                    <a:moveTo>
                      <a:pt x="2" y="0"/>
                    </a:moveTo>
                    <a:lnTo>
                      <a:pt x="2" y="0"/>
                    </a:lnTo>
                    <a:lnTo>
                      <a:pt x="2" y="0"/>
                    </a:lnTo>
                    <a:lnTo>
                      <a:pt x="0" y="2"/>
                    </a:lnTo>
                    <a:lnTo>
                      <a:pt x="0" y="24"/>
                    </a:lnTo>
                    <a:lnTo>
                      <a:pt x="0" y="24"/>
                    </a:lnTo>
                    <a:lnTo>
                      <a:pt x="2" y="26"/>
                    </a:lnTo>
                    <a:lnTo>
                      <a:pt x="2" y="26"/>
                    </a:lnTo>
                    <a:lnTo>
                      <a:pt x="2" y="26"/>
                    </a:lnTo>
                    <a:lnTo>
                      <a:pt x="4" y="26"/>
                    </a:lnTo>
                    <a:lnTo>
                      <a:pt x="6" y="24"/>
                    </a:lnTo>
                    <a:lnTo>
                      <a:pt x="6" y="2"/>
                    </a:lnTo>
                    <a:lnTo>
                      <a:pt x="6"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9" name="Freeform 1887">
                <a:extLst>
                  <a:ext uri="{FF2B5EF4-FFF2-40B4-BE49-F238E27FC236}">
                    <a16:creationId xmlns:a16="http://schemas.microsoft.com/office/drawing/2014/main" id="{45E1B45C-4272-40D5-8BFA-765B148B2B59}"/>
                  </a:ext>
                </a:extLst>
              </p:cNvPr>
              <p:cNvSpPr>
                <a:spLocks/>
              </p:cNvSpPr>
              <p:nvPr/>
            </p:nvSpPr>
            <p:spPr bwMode="auto">
              <a:xfrm>
                <a:off x="10744212" y="1366836"/>
                <a:ext cx="6350" cy="41275"/>
              </a:xfrm>
              <a:custGeom>
                <a:avLst/>
                <a:gdLst>
                  <a:gd name="T0" fmla="*/ 2 w 4"/>
                  <a:gd name="T1" fmla="*/ 0 h 26"/>
                  <a:gd name="T2" fmla="*/ 2 w 4"/>
                  <a:gd name="T3" fmla="*/ 0 h 26"/>
                  <a:gd name="T4" fmla="*/ 0 w 4"/>
                  <a:gd name="T5" fmla="*/ 0 h 26"/>
                  <a:gd name="T6" fmla="*/ 0 w 4"/>
                  <a:gd name="T7" fmla="*/ 2 h 26"/>
                  <a:gd name="T8" fmla="*/ 0 w 4"/>
                  <a:gd name="T9" fmla="*/ 24 h 26"/>
                  <a:gd name="T10" fmla="*/ 0 w 4"/>
                  <a:gd name="T11" fmla="*/ 24 h 26"/>
                  <a:gd name="T12" fmla="*/ 0 w 4"/>
                  <a:gd name="T13" fmla="*/ 26 h 26"/>
                  <a:gd name="T14" fmla="*/ 2 w 4"/>
                  <a:gd name="T15" fmla="*/ 26 h 26"/>
                  <a:gd name="T16" fmla="*/ 2 w 4"/>
                  <a:gd name="T17" fmla="*/ 26 h 26"/>
                  <a:gd name="T18" fmla="*/ 2 w 4"/>
                  <a:gd name="T19" fmla="*/ 26 h 26"/>
                  <a:gd name="T20" fmla="*/ 4 w 4"/>
                  <a:gd name="T21" fmla="*/ 24 h 26"/>
                  <a:gd name="T22" fmla="*/ 4 w 4"/>
                  <a:gd name="T23" fmla="*/ 2 h 26"/>
                  <a:gd name="T24" fmla="*/ 4 w 4"/>
                  <a:gd name="T25" fmla="*/ 2 h 26"/>
                  <a:gd name="T26" fmla="*/ 2 w 4"/>
                  <a:gd name="T27" fmla="*/ 0 h 26"/>
                  <a:gd name="T28" fmla="*/ 2 w 4"/>
                  <a:gd name="T29" fmla="*/ 0 h 26"/>
                  <a:gd name="T30" fmla="*/ 2 w 4"/>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6">
                    <a:moveTo>
                      <a:pt x="2" y="0"/>
                    </a:moveTo>
                    <a:lnTo>
                      <a:pt x="2" y="0"/>
                    </a:lnTo>
                    <a:lnTo>
                      <a:pt x="0" y="0"/>
                    </a:lnTo>
                    <a:lnTo>
                      <a:pt x="0" y="2"/>
                    </a:lnTo>
                    <a:lnTo>
                      <a:pt x="0" y="24"/>
                    </a:lnTo>
                    <a:lnTo>
                      <a:pt x="0" y="24"/>
                    </a:lnTo>
                    <a:lnTo>
                      <a:pt x="0" y="26"/>
                    </a:lnTo>
                    <a:lnTo>
                      <a:pt x="2" y="26"/>
                    </a:lnTo>
                    <a:lnTo>
                      <a:pt x="2" y="26"/>
                    </a:lnTo>
                    <a:lnTo>
                      <a:pt x="2" y="26"/>
                    </a:lnTo>
                    <a:lnTo>
                      <a:pt x="4" y="24"/>
                    </a:lnTo>
                    <a:lnTo>
                      <a:pt x="4" y="2"/>
                    </a:lnTo>
                    <a:lnTo>
                      <a:pt x="4" y="2"/>
                    </a:lnTo>
                    <a:lnTo>
                      <a:pt x="2"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0" name="Freeform 1888">
                <a:extLst>
                  <a:ext uri="{FF2B5EF4-FFF2-40B4-BE49-F238E27FC236}">
                    <a16:creationId xmlns:a16="http://schemas.microsoft.com/office/drawing/2014/main" id="{8AF42C09-A1A6-46BC-8F95-C0024252978A}"/>
                  </a:ext>
                </a:extLst>
              </p:cNvPr>
              <p:cNvSpPr>
                <a:spLocks/>
              </p:cNvSpPr>
              <p:nvPr/>
            </p:nvSpPr>
            <p:spPr bwMode="auto">
              <a:xfrm>
                <a:off x="10518786" y="1484313"/>
                <a:ext cx="57150" cy="6350"/>
              </a:xfrm>
              <a:custGeom>
                <a:avLst/>
                <a:gdLst>
                  <a:gd name="T0" fmla="*/ 32 w 36"/>
                  <a:gd name="T1" fmla="*/ 0 h 4"/>
                  <a:gd name="T2" fmla="*/ 2 w 36"/>
                  <a:gd name="T3" fmla="*/ 0 h 4"/>
                  <a:gd name="T4" fmla="*/ 2 w 36"/>
                  <a:gd name="T5" fmla="*/ 0 h 4"/>
                  <a:gd name="T6" fmla="*/ 2 w 36"/>
                  <a:gd name="T7" fmla="*/ 0 h 4"/>
                  <a:gd name="T8" fmla="*/ 0 w 36"/>
                  <a:gd name="T9" fmla="*/ 2 h 4"/>
                  <a:gd name="T10" fmla="*/ 0 w 36"/>
                  <a:gd name="T11" fmla="*/ 2 h 4"/>
                  <a:gd name="T12" fmla="*/ 2 w 36"/>
                  <a:gd name="T13" fmla="*/ 4 h 4"/>
                  <a:gd name="T14" fmla="*/ 2 w 36"/>
                  <a:gd name="T15" fmla="*/ 4 h 4"/>
                  <a:gd name="T16" fmla="*/ 32 w 36"/>
                  <a:gd name="T17" fmla="*/ 4 h 4"/>
                  <a:gd name="T18" fmla="*/ 32 w 36"/>
                  <a:gd name="T19" fmla="*/ 4 h 4"/>
                  <a:gd name="T20" fmla="*/ 34 w 36"/>
                  <a:gd name="T21" fmla="*/ 4 h 4"/>
                  <a:gd name="T22" fmla="*/ 36 w 36"/>
                  <a:gd name="T23" fmla="*/ 2 h 4"/>
                  <a:gd name="T24" fmla="*/ 36 w 36"/>
                  <a:gd name="T25" fmla="*/ 2 h 4"/>
                  <a:gd name="T26" fmla="*/ 34 w 36"/>
                  <a:gd name="T27" fmla="*/ 0 h 4"/>
                  <a:gd name="T28" fmla="*/ 32 w 36"/>
                  <a:gd name="T29" fmla="*/ 0 h 4"/>
                  <a:gd name="T30" fmla="*/ 32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2" y="0"/>
                    </a:moveTo>
                    <a:lnTo>
                      <a:pt x="2" y="0"/>
                    </a:lnTo>
                    <a:lnTo>
                      <a:pt x="2" y="0"/>
                    </a:lnTo>
                    <a:lnTo>
                      <a:pt x="2" y="0"/>
                    </a:lnTo>
                    <a:lnTo>
                      <a:pt x="0" y="2"/>
                    </a:lnTo>
                    <a:lnTo>
                      <a:pt x="0" y="2"/>
                    </a:lnTo>
                    <a:lnTo>
                      <a:pt x="2" y="4"/>
                    </a:lnTo>
                    <a:lnTo>
                      <a:pt x="2" y="4"/>
                    </a:lnTo>
                    <a:lnTo>
                      <a:pt x="32" y="4"/>
                    </a:lnTo>
                    <a:lnTo>
                      <a:pt x="32" y="4"/>
                    </a:lnTo>
                    <a:lnTo>
                      <a:pt x="34" y="4"/>
                    </a:lnTo>
                    <a:lnTo>
                      <a:pt x="36" y="2"/>
                    </a:lnTo>
                    <a:lnTo>
                      <a:pt x="36" y="2"/>
                    </a:lnTo>
                    <a:lnTo>
                      <a:pt x="34" y="0"/>
                    </a:lnTo>
                    <a:lnTo>
                      <a:pt x="32" y="0"/>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1" name="Freeform 1889">
                <a:extLst>
                  <a:ext uri="{FF2B5EF4-FFF2-40B4-BE49-F238E27FC236}">
                    <a16:creationId xmlns:a16="http://schemas.microsoft.com/office/drawing/2014/main" id="{E60AF644-CD7C-4C94-88E0-80EEAB90B40C}"/>
                  </a:ext>
                </a:extLst>
              </p:cNvPr>
              <p:cNvSpPr>
                <a:spLocks/>
              </p:cNvSpPr>
              <p:nvPr/>
            </p:nvSpPr>
            <p:spPr bwMode="auto">
              <a:xfrm>
                <a:off x="10518786" y="1538288"/>
                <a:ext cx="57150" cy="6350"/>
              </a:xfrm>
              <a:custGeom>
                <a:avLst/>
                <a:gdLst>
                  <a:gd name="T0" fmla="*/ 32 w 36"/>
                  <a:gd name="T1" fmla="*/ 0 h 4"/>
                  <a:gd name="T2" fmla="*/ 2 w 36"/>
                  <a:gd name="T3" fmla="*/ 0 h 4"/>
                  <a:gd name="T4" fmla="*/ 2 w 36"/>
                  <a:gd name="T5" fmla="*/ 0 h 4"/>
                  <a:gd name="T6" fmla="*/ 2 w 36"/>
                  <a:gd name="T7" fmla="*/ 0 h 4"/>
                  <a:gd name="T8" fmla="*/ 0 w 36"/>
                  <a:gd name="T9" fmla="*/ 2 h 4"/>
                  <a:gd name="T10" fmla="*/ 0 w 36"/>
                  <a:gd name="T11" fmla="*/ 2 h 4"/>
                  <a:gd name="T12" fmla="*/ 2 w 36"/>
                  <a:gd name="T13" fmla="*/ 4 h 4"/>
                  <a:gd name="T14" fmla="*/ 2 w 36"/>
                  <a:gd name="T15" fmla="*/ 4 h 4"/>
                  <a:gd name="T16" fmla="*/ 32 w 36"/>
                  <a:gd name="T17" fmla="*/ 4 h 4"/>
                  <a:gd name="T18" fmla="*/ 32 w 36"/>
                  <a:gd name="T19" fmla="*/ 4 h 4"/>
                  <a:gd name="T20" fmla="*/ 34 w 36"/>
                  <a:gd name="T21" fmla="*/ 4 h 4"/>
                  <a:gd name="T22" fmla="*/ 36 w 36"/>
                  <a:gd name="T23" fmla="*/ 2 h 4"/>
                  <a:gd name="T24" fmla="*/ 36 w 36"/>
                  <a:gd name="T25" fmla="*/ 2 h 4"/>
                  <a:gd name="T26" fmla="*/ 34 w 36"/>
                  <a:gd name="T27" fmla="*/ 0 h 4"/>
                  <a:gd name="T28" fmla="*/ 32 w 36"/>
                  <a:gd name="T29" fmla="*/ 0 h 4"/>
                  <a:gd name="T30" fmla="*/ 32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2" y="0"/>
                    </a:moveTo>
                    <a:lnTo>
                      <a:pt x="2" y="0"/>
                    </a:lnTo>
                    <a:lnTo>
                      <a:pt x="2" y="0"/>
                    </a:lnTo>
                    <a:lnTo>
                      <a:pt x="2" y="0"/>
                    </a:lnTo>
                    <a:lnTo>
                      <a:pt x="0" y="2"/>
                    </a:lnTo>
                    <a:lnTo>
                      <a:pt x="0" y="2"/>
                    </a:lnTo>
                    <a:lnTo>
                      <a:pt x="2" y="4"/>
                    </a:lnTo>
                    <a:lnTo>
                      <a:pt x="2" y="4"/>
                    </a:lnTo>
                    <a:lnTo>
                      <a:pt x="32" y="4"/>
                    </a:lnTo>
                    <a:lnTo>
                      <a:pt x="32" y="4"/>
                    </a:lnTo>
                    <a:lnTo>
                      <a:pt x="34" y="4"/>
                    </a:lnTo>
                    <a:lnTo>
                      <a:pt x="36" y="2"/>
                    </a:lnTo>
                    <a:lnTo>
                      <a:pt x="36" y="2"/>
                    </a:lnTo>
                    <a:lnTo>
                      <a:pt x="34" y="0"/>
                    </a:lnTo>
                    <a:lnTo>
                      <a:pt x="32" y="0"/>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2" name="Freeform 1890">
                <a:extLst>
                  <a:ext uri="{FF2B5EF4-FFF2-40B4-BE49-F238E27FC236}">
                    <a16:creationId xmlns:a16="http://schemas.microsoft.com/office/drawing/2014/main" id="{B171A8B9-7F19-4AAE-9A7B-4129867DE8CB}"/>
                  </a:ext>
                </a:extLst>
              </p:cNvPr>
              <p:cNvSpPr>
                <a:spLocks/>
              </p:cNvSpPr>
              <p:nvPr/>
            </p:nvSpPr>
            <p:spPr bwMode="auto">
              <a:xfrm>
                <a:off x="10607686" y="1484315"/>
                <a:ext cx="57150" cy="6350"/>
              </a:xfrm>
              <a:custGeom>
                <a:avLst/>
                <a:gdLst>
                  <a:gd name="T0" fmla="*/ 34 w 36"/>
                  <a:gd name="T1" fmla="*/ 0 h 4"/>
                  <a:gd name="T2" fmla="*/ 2 w 36"/>
                  <a:gd name="T3" fmla="*/ 0 h 4"/>
                  <a:gd name="T4" fmla="*/ 2 w 36"/>
                  <a:gd name="T5" fmla="*/ 0 h 4"/>
                  <a:gd name="T6" fmla="*/ 2 w 36"/>
                  <a:gd name="T7" fmla="*/ 0 h 4"/>
                  <a:gd name="T8" fmla="*/ 0 w 36"/>
                  <a:gd name="T9" fmla="*/ 2 h 4"/>
                  <a:gd name="T10" fmla="*/ 0 w 36"/>
                  <a:gd name="T11" fmla="*/ 2 h 4"/>
                  <a:gd name="T12" fmla="*/ 2 w 36"/>
                  <a:gd name="T13" fmla="*/ 4 h 4"/>
                  <a:gd name="T14" fmla="*/ 2 w 36"/>
                  <a:gd name="T15" fmla="*/ 4 h 4"/>
                  <a:gd name="T16" fmla="*/ 34 w 36"/>
                  <a:gd name="T17" fmla="*/ 4 h 4"/>
                  <a:gd name="T18" fmla="*/ 34 w 36"/>
                  <a:gd name="T19" fmla="*/ 4 h 4"/>
                  <a:gd name="T20" fmla="*/ 34 w 36"/>
                  <a:gd name="T21" fmla="*/ 4 h 4"/>
                  <a:gd name="T22" fmla="*/ 36 w 36"/>
                  <a:gd name="T23" fmla="*/ 2 h 4"/>
                  <a:gd name="T24" fmla="*/ 36 w 36"/>
                  <a:gd name="T25" fmla="*/ 2 h 4"/>
                  <a:gd name="T26" fmla="*/ 34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2" y="0"/>
                    </a:lnTo>
                    <a:lnTo>
                      <a:pt x="2" y="0"/>
                    </a:lnTo>
                    <a:lnTo>
                      <a:pt x="2" y="0"/>
                    </a:lnTo>
                    <a:lnTo>
                      <a:pt x="0" y="2"/>
                    </a:lnTo>
                    <a:lnTo>
                      <a:pt x="0" y="2"/>
                    </a:lnTo>
                    <a:lnTo>
                      <a:pt x="2" y="4"/>
                    </a:lnTo>
                    <a:lnTo>
                      <a:pt x="2" y="4"/>
                    </a:lnTo>
                    <a:lnTo>
                      <a:pt x="34" y="4"/>
                    </a:lnTo>
                    <a:lnTo>
                      <a:pt x="34" y="4"/>
                    </a:lnTo>
                    <a:lnTo>
                      <a:pt x="34" y="4"/>
                    </a:lnTo>
                    <a:lnTo>
                      <a:pt x="36" y="2"/>
                    </a:lnTo>
                    <a:lnTo>
                      <a:pt x="36" y="2"/>
                    </a:lnTo>
                    <a:lnTo>
                      <a:pt x="34"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3" name="Freeform 1891">
                <a:extLst>
                  <a:ext uri="{FF2B5EF4-FFF2-40B4-BE49-F238E27FC236}">
                    <a16:creationId xmlns:a16="http://schemas.microsoft.com/office/drawing/2014/main" id="{E97F496A-A618-4F16-95F1-C0248DFA2344}"/>
                  </a:ext>
                </a:extLst>
              </p:cNvPr>
              <p:cNvSpPr>
                <a:spLocks/>
              </p:cNvSpPr>
              <p:nvPr/>
            </p:nvSpPr>
            <p:spPr bwMode="auto">
              <a:xfrm>
                <a:off x="10607686" y="1538290"/>
                <a:ext cx="57150" cy="6350"/>
              </a:xfrm>
              <a:custGeom>
                <a:avLst/>
                <a:gdLst>
                  <a:gd name="T0" fmla="*/ 34 w 36"/>
                  <a:gd name="T1" fmla="*/ 0 h 4"/>
                  <a:gd name="T2" fmla="*/ 2 w 36"/>
                  <a:gd name="T3" fmla="*/ 0 h 4"/>
                  <a:gd name="T4" fmla="*/ 2 w 36"/>
                  <a:gd name="T5" fmla="*/ 0 h 4"/>
                  <a:gd name="T6" fmla="*/ 2 w 36"/>
                  <a:gd name="T7" fmla="*/ 0 h 4"/>
                  <a:gd name="T8" fmla="*/ 0 w 36"/>
                  <a:gd name="T9" fmla="*/ 2 h 4"/>
                  <a:gd name="T10" fmla="*/ 0 w 36"/>
                  <a:gd name="T11" fmla="*/ 2 h 4"/>
                  <a:gd name="T12" fmla="*/ 2 w 36"/>
                  <a:gd name="T13" fmla="*/ 4 h 4"/>
                  <a:gd name="T14" fmla="*/ 2 w 36"/>
                  <a:gd name="T15" fmla="*/ 4 h 4"/>
                  <a:gd name="T16" fmla="*/ 34 w 36"/>
                  <a:gd name="T17" fmla="*/ 4 h 4"/>
                  <a:gd name="T18" fmla="*/ 34 w 36"/>
                  <a:gd name="T19" fmla="*/ 4 h 4"/>
                  <a:gd name="T20" fmla="*/ 34 w 36"/>
                  <a:gd name="T21" fmla="*/ 4 h 4"/>
                  <a:gd name="T22" fmla="*/ 36 w 36"/>
                  <a:gd name="T23" fmla="*/ 2 h 4"/>
                  <a:gd name="T24" fmla="*/ 36 w 36"/>
                  <a:gd name="T25" fmla="*/ 2 h 4"/>
                  <a:gd name="T26" fmla="*/ 34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2" y="0"/>
                    </a:lnTo>
                    <a:lnTo>
                      <a:pt x="2" y="0"/>
                    </a:lnTo>
                    <a:lnTo>
                      <a:pt x="2" y="0"/>
                    </a:lnTo>
                    <a:lnTo>
                      <a:pt x="0" y="2"/>
                    </a:lnTo>
                    <a:lnTo>
                      <a:pt x="0" y="2"/>
                    </a:lnTo>
                    <a:lnTo>
                      <a:pt x="2" y="4"/>
                    </a:lnTo>
                    <a:lnTo>
                      <a:pt x="2" y="4"/>
                    </a:lnTo>
                    <a:lnTo>
                      <a:pt x="34" y="4"/>
                    </a:lnTo>
                    <a:lnTo>
                      <a:pt x="34" y="4"/>
                    </a:lnTo>
                    <a:lnTo>
                      <a:pt x="34" y="4"/>
                    </a:lnTo>
                    <a:lnTo>
                      <a:pt x="36" y="2"/>
                    </a:lnTo>
                    <a:lnTo>
                      <a:pt x="36" y="2"/>
                    </a:lnTo>
                    <a:lnTo>
                      <a:pt x="34"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4" name="Freeform 1892">
                <a:extLst>
                  <a:ext uri="{FF2B5EF4-FFF2-40B4-BE49-F238E27FC236}">
                    <a16:creationId xmlns:a16="http://schemas.microsoft.com/office/drawing/2014/main" id="{F1C1D0FB-E21E-44CE-86A7-437B847B3B6A}"/>
                  </a:ext>
                </a:extLst>
              </p:cNvPr>
              <p:cNvSpPr>
                <a:spLocks/>
              </p:cNvSpPr>
              <p:nvPr/>
            </p:nvSpPr>
            <p:spPr bwMode="auto">
              <a:xfrm>
                <a:off x="10607686" y="1484317"/>
                <a:ext cx="57150" cy="6350"/>
              </a:xfrm>
              <a:custGeom>
                <a:avLst/>
                <a:gdLst>
                  <a:gd name="T0" fmla="*/ 34 w 36"/>
                  <a:gd name="T1" fmla="*/ 0 h 4"/>
                  <a:gd name="T2" fmla="*/ 2 w 36"/>
                  <a:gd name="T3" fmla="*/ 0 h 4"/>
                  <a:gd name="T4" fmla="*/ 2 w 36"/>
                  <a:gd name="T5" fmla="*/ 0 h 4"/>
                  <a:gd name="T6" fmla="*/ 2 w 36"/>
                  <a:gd name="T7" fmla="*/ 0 h 4"/>
                  <a:gd name="T8" fmla="*/ 0 w 36"/>
                  <a:gd name="T9" fmla="*/ 2 h 4"/>
                  <a:gd name="T10" fmla="*/ 0 w 36"/>
                  <a:gd name="T11" fmla="*/ 2 h 4"/>
                  <a:gd name="T12" fmla="*/ 2 w 36"/>
                  <a:gd name="T13" fmla="*/ 4 h 4"/>
                  <a:gd name="T14" fmla="*/ 2 w 36"/>
                  <a:gd name="T15" fmla="*/ 4 h 4"/>
                  <a:gd name="T16" fmla="*/ 34 w 36"/>
                  <a:gd name="T17" fmla="*/ 4 h 4"/>
                  <a:gd name="T18" fmla="*/ 34 w 36"/>
                  <a:gd name="T19" fmla="*/ 4 h 4"/>
                  <a:gd name="T20" fmla="*/ 34 w 36"/>
                  <a:gd name="T21" fmla="*/ 4 h 4"/>
                  <a:gd name="T22" fmla="*/ 36 w 36"/>
                  <a:gd name="T23" fmla="*/ 2 h 4"/>
                  <a:gd name="T24" fmla="*/ 36 w 36"/>
                  <a:gd name="T25" fmla="*/ 2 h 4"/>
                  <a:gd name="T26" fmla="*/ 34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2" y="0"/>
                    </a:lnTo>
                    <a:lnTo>
                      <a:pt x="2" y="0"/>
                    </a:lnTo>
                    <a:lnTo>
                      <a:pt x="2" y="0"/>
                    </a:lnTo>
                    <a:lnTo>
                      <a:pt x="0" y="2"/>
                    </a:lnTo>
                    <a:lnTo>
                      <a:pt x="0" y="2"/>
                    </a:lnTo>
                    <a:lnTo>
                      <a:pt x="2" y="4"/>
                    </a:lnTo>
                    <a:lnTo>
                      <a:pt x="2" y="4"/>
                    </a:lnTo>
                    <a:lnTo>
                      <a:pt x="34" y="4"/>
                    </a:lnTo>
                    <a:lnTo>
                      <a:pt x="34" y="4"/>
                    </a:lnTo>
                    <a:lnTo>
                      <a:pt x="34" y="4"/>
                    </a:lnTo>
                    <a:lnTo>
                      <a:pt x="36" y="2"/>
                    </a:lnTo>
                    <a:lnTo>
                      <a:pt x="36" y="2"/>
                    </a:lnTo>
                    <a:lnTo>
                      <a:pt x="34"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5" name="Freeform 1893">
                <a:extLst>
                  <a:ext uri="{FF2B5EF4-FFF2-40B4-BE49-F238E27FC236}">
                    <a16:creationId xmlns:a16="http://schemas.microsoft.com/office/drawing/2014/main" id="{EAD627FC-112A-4F00-9D16-85A89F1854F4}"/>
                  </a:ext>
                </a:extLst>
              </p:cNvPr>
              <p:cNvSpPr>
                <a:spLocks/>
              </p:cNvSpPr>
              <p:nvPr/>
            </p:nvSpPr>
            <p:spPr bwMode="auto">
              <a:xfrm>
                <a:off x="10696587" y="1484319"/>
                <a:ext cx="57150" cy="6350"/>
              </a:xfrm>
              <a:custGeom>
                <a:avLst/>
                <a:gdLst>
                  <a:gd name="T0" fmla="*/ 34 w 36"/>
                  <a:gd name="T1" fmla="*/ 0 h 4"/>
                  <a:gd name="T2" fmla="*/ 4 w 36"/>
                  <a:gd name="T3" fmla="*/ 0 h 4"/>
                  <a:gd name="T4" fmla="*/ 4 w 36"/>
                  <a:gd name="T5" fmla="*/ 0 h 4"/>
                  <a:gd name="T6" fmla="*/ 2 w 36"/>
                  <a:gd name="T7" fmla="*/ 0 h 4"/>
                  <a:gd name="T8" fmla="*/ 0 w 36"/>
                  <a:gd name="T9" fmla="*/ 2 h 4"/>
                  <a:gd name="T10" fmla="*/ 0 w 36"/>
                  <a:gd name="T11" fmla="*/ 2 h 4"/>
                  <a:gd name="T12" fmla="*/ 2 w 36"/>
                  <a:gd name="T13" fmla="*/ 4 h 4"/>
                  <a:gd name="T14" fmla="*/ 4 w 36"/>
                  <a:gd name="T15" fmla="*/ 4 h 4"/>
                  <a:gd name="T16" fmla="*/ 34 w 36"/>
                  <a:gd name="T17" fmla="*/ 4 h 4"/>
                  <a:gd name="T18" fmla="*/ 34 w 36"/>
                  <a:gd name="T19" fmla="*/ 4 h 4"/>
                  <a:gd name="T20" fmla="*/ 36 w 36"/>
                  <a:gd name="T21" fmla="*/ 4 h 4"/>
                  <a:gd name="T22" fmla="*/ 36 w 36"/>
                  <a:gd name="T23" fmla="*/ 2 h 4"/>
                  <a:gd name="T24" fmla="*/ 36 w 36"/>
                  <a:gd name="T25" fmla="*/ 2 h 4"/>
                  <a:gd name="T26" fmla="*/ 36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4" y="0"/>
                    </a:lnTo>
                    <a:lnTo>
                      <a:pt x="4" y="0"/>
                    </a:lnTo>
                    <a:lnTo>
                      <a:pt x="2" y="0"/>
                    </a:lnTo>
                    <a:lnTo>
                      <a:pt x="0" y="2"/>
                    </a:lnTo>
                    <a:lnTo>
                      <a:pt x="0" y="2"/>
                    </a:lnTo>
                    <a:lnTo>
                      <a:pt x="2" y="4"/>
                    </a:lnTo>
                    <a:lnTo>
                      <a:pt x="4" y="4"/>
                    </a:lnTo>
                    <a:lnTo>
                      <a:pt x="34" y="4"/>
                    </a:lnTo>
                    <a:lnTo>
                      <a:pt x="34" y="4"/>
                    </a:lnTo>
                    <a:lnTo>
                      <a:pt x="36" y="4"/>
                    </a:lnTo>
                    <a:lnTo>
                      <a:pt x="36" y="2"/>
                    </a:lnTo>
                    <a:lnTo>
                      <a:pt x="36"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6" name="Freeform 1894">
                <a:extLst>
                  <a:ext uri="{FF2B5EF4-FFF2-40B4-BE49-F238E27FC236}">
                    <a16:creationId xmlns:a16="http://schemas.microsoft.com/office/drawing/2014/main" id="{F6AB0DC0-02C6-4D4A-9EF6-7C0852C9FCAE}"/>
                  </a:ext>
                </a:extLst>
              </p:cNvPr>
              <p:cNvSpPr>
                <a:spLocks/>
              </p:cNvSpPr>
              <p:nvPr/>
            </p:nvSpPr>
            <p:spPr bwMode="auto">
              <a:xfrm>
                <a:off x="10696587" y="1538295"/>
                <a:ext cx="57150" cy="6350"/>
              </a:xfrm>
              <a:custGeom>
                <a:avLst/>
                <a:gdLst>
                  <a:gd name="T0" fmla="*/ 34 w 36"/>
                  <a:gd name="T1" fmla="*/ 0 h 4"/>
                  <a:gd name="T2" fmla="*/ 4 w 36"/>
                  <a:gd name="T3" fmla="*/ 0 h 4"/>
                  <a:gd name="T4" fmla="*/ 4 w 36"/>
                  <a:gd name="T5" fmla="*/ 0 h 4"/>
                  <a:gd name="T6" fmla="*/ 2 w 36"/>
                  <a:gd name="T7" fmla="*/ 0 h 4"/>
                  <a:gd name="T8" fmla="*/ 0 w 36"/>
                  <a:gd name="T9" fmla="*/ 2 h 4"/>
                  <a:gd name="T10" fmla="*/ 0 w 36"/>
                  <a:gd name="T11" fmla="*/ 2 h 4"/>
                  <a:gd name="T12" fmla="*/ 2 w 36"/>
                  <a:gd name="T13" fmla="*/ 4 h 4"/>
                  <a:gd name="T14" fmla="*/ 4 w 36"/>
                  <a:gd name="T15" fmla="*/ 4 h 4"/>
                  <a:gd name="T16" fmla="*/ 34 w 36"/>
                  <a:gd name="T17" fmla="*/ 4 h 4"/>
                  <a:gd name="T18" fmla="*/ 34 w 36"/>
                  <a:gd name="T19" fmla="*/ 4 h 4"/>
                  <a:gd name="T20" fmla="*/ 36 w 36"/>
                  <a:gd name="T21" fmla="*/ 4 h 4"/>
                  <a:gd name="T22" fmla="*/ 36 w 36"/>
                  <a:gd name="T23" fmla="*/ 2 h 4"/>
                  <a:gd name="T24" fmla="*/ 36 w 36"/>
                  <a:gd name="T25" fmla="*/ 2 h 4"/>
                  <a:gd name="T26" fmla="*/ 36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4" y="0"/>
                    </a:lnTo>
                    <a:lnTo>
                      <a:pt x="4" y="0"/>
                    </a:lnTo>
                    <a:lnTo>
                      <a:pt x="2" y="0"/>
                    </a:lnTo>
                    <a:lnTo>
                      <a:pt x="0" y="2"/>
                    </a:lnTo>
                    <a:lnTo>
                      <a:pt x="0" y="2"/>
                    </a:lnTo>
                    <a:lnTo>
                      <a:pt x="2" y="4"/>
                    </a:lnTo>
                    <a:lnTo>
                      <a:pt x="4" y="4"/>
                    </a:lnTo>
                    <a:lnTo>
                      <a:pt x="34" y="4"/>
                    </a:lnTo>
                    <a:lnTo>
                      <a:pt x="34" y="4"/>
                    </a:lnTo>
                    <a:lnTo>
                      <a:pt x="36" y="4"/>
                    </a:lnTo>
                    <a:lnTo>
                      <a:pt x="36" y="2"/>
                    </a:lnTo>
                    <a:lnTo>
                      <a:pt x="36"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7" name="Freeform 1895">
                <a:extLst>
                  <a:ext uri="{FF2B5EF4-FFF2-40B4-BE49-F238E27FC236}">
                    <a16:creationId xmlns:a16="http://schemas.microsoft.com/office/drawing/2014/main" id="{E24F2C39-D73C-40B9-AB3F-687C7D309A06}"/>
                  </a:ext>
                </a:extLst>
              </p:cNvPr>
              <p:cNvSpPr>
                <a:spLocks/>
              </p:cNvSpPr>
              <p:nvPr/>
            </p:nvSpPr>
            <p:spPr bwMode="auto">
              <a:xfrm>
                <a:off x="10696598" y="1592271"/>
                <a:ext cx="57150" cy="9525"/>
              </a:xfrm>
              <a:custGeom>
                <a:avLst/>
                <a:gdLst>
                  <a:gd name="T0" fmla="*/ 34 w 36"/>
                  <a:gd name="T1" fmla="*/ 0 h 6"/>
                  <a:gd name="T2" fmla="*/ 4 w 36"/>
                  <a:gd name="T3" fmla="*/ 0 h 6"/>
                  <a:gd name="T4" fmla="*/ 4 w 36"/>
                  <a:gd name="T5" fmla="*/ 0 h 6"/>
                  <a:gd name="T6" fmla="*/ 2 w 36"/>
                  <a:gd name="T7" fmla="*/ 2 h 6"/>
                  <a:gd name="T8" fmla="*/ 0 w 36"/>
                  <a:gd name="T9" fmla="*/ 4 h 6"/>
                  <a:gd name="T10" fmla="*/ 0 w 36"/>
                  <a:gd name="T11" fmla="*/ 4 h 6"/>
                  <a:gd name="T12" fmla="*/ 2 w 36"/>
                  <a:gd name="T13" fmla="*/ 4 h 6"/>
                  <a:gd name="T14" fmla="*/ 4 w 36"/>
                  <a:gd name="T15" fmla="*/ 6 h 6"/>
                  <a:gd name="T16" fmla="*/ 34 w 36"/>
                  <a:gd name="T17" fmla="*/ 6 h 6"/>
                  <a:gd name="T18" fmla="*/ 34 w 36"/>
                  <a:gd name="T19" fmla="*/ 6 h 6"/>
                  <a:gd name="T20" fmla="*/ 36 w 36"/>
                  <a:gd name="T21" fmla="*/ 4 h 6"/>
                  <a:gd name="T22" fmla="*/ 36 w 36"/>
                  <a:gd name="T23" fmla="*/ 4 h 6"/>
                  <a:gd name="T24" fmla="*/ 36 w 36"/>
                  <a:gd name="T25" fmla="*/ 4 h 6"/>
                  <a:gd name="T26" fmla="*/ 36 w 36"/>
                  <a:gd name="T27" fmla="*/ 2 h 6"/>
                  <a:gd name="T28" fmla="*/ 34 w 36"/>
                  <a:gd name="T29" fmla="*/ 0 h 6"/>
                  <a:gd name="T30" fmla="*/ 34 w 36"/>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6">
                    <a:moveTo>
                      <a:pt x="34" y="0"/>
                    </a:moveTo>
                    <a:lnTo>
                      <a:pt x="4" y="0"/>
                    </a:lnTo>
                    <a:lnTo>
                      <a:pt x="4" y="0"/>
                    </a:lnTo>
                    <a:lnTo>
                      <a:pt x="2" y="2"/>
                    </a:lnTo>
                    <a:lnTo>
                      <a:pt x="0" y="4"/>
                    </a:lnTo>
                    <a:lnTo>
                      <a:pt x="0" y="4"/>
                    </a:lnTo>
                    <a:lnTo>
                      <a:pt x="2" y="4"/>
                    </a:lnTo>
                    <a:lnTo>
                      <a:pt x="4" y="6"/>
                    </a:lnTo>
                    <a:lnTo>
                      <a:pt x="34" y="6"/>
                    </a:lnTo>
                    <a:lnTo>
                      <a:pt x="34" y="6"/>
                    </a:lnTo>
                    <a:lnTo>
                      <a:pt x="36" y="4"/>
                    </a:lnTo>
                    <a:lnTo>
                      <a:pt x="36" y="4"/>
                    </a:lnTo>
                    <a:lnTo>
                      <a:pt x="36" y="4"/>
                    </a:lnTo>
                    <a:lnTo>
                      <a:pt x="36" y="2"/>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8" name="Freeform 1896">
                <a:extLst>
                  <a:ext uri="{FF2B5EF4-FFF2-40B4-BE49-F238E27FC236}">
                    <a16:creationId xmlns:a16="http://schemas.microsoft.com/office/drawing/2014/main" id="{DB822799-34F5-4B1F-9906-03158DDDA9A5}"/>
                  </a:ext>
                </a:extLst>
              </p:cNvPr>
              <p:cNvSpPr>
                <a:spLocks/>
              </p:cNvSpPr>
              <p:nvPr/>
            </p:nvSpPr>
            <p:spPr bwMode="auto">
              <a:xfrm>
                <a:off x="10696581" y="1649421"/>
                <a:ext cx="57150" cy="6350"/>
              </a:xfrm>
              <a:custGeom>
                <a:avLst/>
                <a:gdLst>
                  <a:gd name="T0" fmla="*/ 34 w 36"/>
                  <a:gd name="T1" fmla="*/ 0 h 4"/>
                  <a:gd name="T2" fmla="*/ 4 w 36"/>
                  <a:gd name="T3" fmla="*/ 0 h 4"/>
                  <a:gd name="T4" fmla="*/ 4 w 36"/>
                  <a:gd name="T5" fmla="*/ 0 h 4"/>
                  <a:gd name="T6" fmla="*/ 2 w 36"/>
                  <a:gd name="T7" fmla="*/ 0 h 4"/>
                  <a:gd name="T8" fmla="*/ 0 w 36"/>
                  <a:gd name="T9" fmla="*/ 2 h 4"/>
                  <a:gd name="T10" fmla="*/ 0 w 36"/>
                  <a:gd name="T11" fmla="*/ 2 h 4"/>
                  <a:gd name="T12" fmla="*/ 2 w 36"/>
                  <a:gd name="T13" fmla="*/ 4 h 4"/>
                  <a:gd name="T14" fmla="*/ 4 w 36"/>
                  <a:gd name="T15" fmla="*/ 4 h 4"/>
                  <a:gd name="T16" fmla="*/ 34 w 36"/>
                  <a:gd name="T17" fmla="*/ 4 h 4"/>
                  <a:gd name="T18" fmla="*/ 34 w 36"/>
                  <a:gd name="T19" fmla="*/ 4 h 4"/>
                  <a:gd name="T20" fmla="*/ 36 w 36"/>
                  <a:gd name="T21" fmla="*/ 4 h 4"/>
                  <a:gd name="T22" fmla="*/ 36 w 36"/>
                  <a:gd name="T23" fmla="*/ 2 h 4"/>
                  <a:gd name="T24" fmla="*/ 36 w 36"/>
                  <a:gd name="T25" fmla="*/ 2 h 4"/>
                  <a:gd name="T26" fmla="*/ 36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4" y="0"/>
                    </a:lnTo>
                    <a:lnTo>
                      <a:pt x="4" y="0"/>
                    </a:lnTo>
                    <a:lnTo>
                      <a:pt x="2" y="0"/>
                    </a:lnTo>
                    <a:lnTo>
                      <a:pt x="0" y="2"/>
                    </a:lnTo>
                    <a:lnTo>
                      <a:pt x="0" y="2"/>
                    </a:lnTo>
                    <a:lnTo>
                      <a:pt x="2" y="4"/>
                    </a:lnTo>
                    <a:lnTo>
                      <a:pt x="4" y="4"/>
                    </a:lnTo>
                    <a:lnTo>
                      <a:pt x="34" y="4"/>
                    </a:lnTo>
                    <a:lnTo>
                      <a:pt x="34" y="4"/>
                    </a:lnTo>
                    <a:lnTo>
                      <a:pt x="36" y="4"/>
                    </a:lnTo>
                    <a:lnTo>
                      <a:pt x="36" y="2"/>
                    </a:lnTo>
                    <a:lnTo>
                      <a:pt x="36"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9" name="Freeform 1897">
                <a:extLst>
                  <a:ext uri="{FF2B5EF4-FFF2-40B4-BE49-F238E27FC236}">
                    <a16:creationId xmlns:a16="http://schemas.microsoft.com/office/drawing/2014/main" id="{766EEC25-BE0D-4101-8F88-E4E65DBF42AF}"/>
                  </a:ext>
                </a:extLst>
              </p:cNvPr>
              <p:cNvSpPr>
                <a:spLocks noEditPoints="1"/>
              </p:cNvSpPr>
              <p:nvPr/>
            </p:nvSpPr>
            <p:spPr bwMode="auto">
              <a:xfrm>
                <a:off x="10493405" y="1566867"/>
                <a:ext cx="200025" cy="200026"/>
              </a:xfrm>
              <a:custGeom>
                <a:avLst/>
                <a:gdLst>
                  <a:gd name="T0" fmla="*/ 64 w 126"/>
                  <a:gd name="T1" fmla="*/ 0 h 126"/>
                  <a:gd name="T2" fmla="*/ 38 w 126"/>
                  <a:gd name="T3" fmla="*/ 4 h 126"/>
                  <a:gd name="T4" fmla="*/ 18 w 126"/>
                  <a:gd name="T5" fmla="*/ 18 h 126"/>
                  <a:gd name="T6" fmla="*/ 6 w 126"/>
                  <a:gd name="T7" fmla="*/ 38 h 126"/>
                  <a:gd name="T8" fmla="*/ 0 w 126"/>
                  <a:gd name="T9" fmla="*/ 62 h 126"/>
                  <a:gd name="T10" fmla="*/ 2 w 126"/>
                  <a:gd name="T11" fmla="*/ 76 h 126"/>
                  <a:gd name="T12" fmla="*/ 12 w 126"/>
                  <a:gd name="T13" fmla="*/ 98 h 126"/>
                  <a:gd name="T14" fmla="*/ 28 w 126"/>
                  <a:gd name="T15" fmla="*/ 114 h 126"/>
                  <a:gd name="T16" fmla="*/ 50 w 126"/>
                  <a:gd name="T17" fmla="*/ 124 h 126"/>
                  <a:gd name="T18" fmla="*/ 64 w 126"/>
                  <a:gd name="T19" fmla="*/ 126 h 126"/>
                  <a:gd name="T20" fmla="*/ 88 w 126"/>
                  <a:gd name="T21" fmla="*/ 120 h 126"/>
                  <a:gd name="T22" fmla="*/ 108 w 126"/>
                  <a:gd name="T23" fmla="*/ 106 h 126"/>
                  <a:gd name="T24" fmla="*/ 120 w 126"/>
                  <a:gd name="T25" fmla="*/ 88 h 126"/>
                  <a:gd name="T26" fmla="*/ 126 w 126"/>
                  <a:gd name="T27" fmla="*/ 62 h 126"/>
                  <a:gd name="T28" fmla="*/ 124 w 126"/>
                  <a:gd name="T29" fmla="*/ 50 h 126"/>
                  <a:gd name="T30" fmla="*/ 116 w 126"/>
                  <a:gd name="T31" fmla="*/ 28 h 126"/>
                  <a:gd name="T32" fmla="*/ 98 w 126"/>
                  <a:gd name="T33" fmla="*/ 10 h 126"/>
                  <a:gd name="T34" fmla="*/ 76 w 126"/>
                  <a:gd name="T35" fmla="*/ 2 h 126"/>
                  <a:gd name="T36" fmla="*/ 64 w 126"/>
                  <a:gd name="T37" fmla="*/ 0 h 126"/>
                  <a:gd name="T38" fmla="*/ 64 w 126"/>
                  <a:gd name="T39" fmla="*/ 120 h 126"/>
                  <a:gd name="T40" fmla="*/ 40 w 126"/>
                  <a:gd name="T41" fmla="*/ 116 h 126"/>
                  <a:gd name="T42" fmla="*/ 22 w 126"/>
                  <a:gd name="T43" fmla="*/ 104 h 126"/>
                  <a:gd name="T44" fmla="*/ 10 w 126"/>
                  <a:gd name="T45" fmla="*/ 86 h 126"/>
                  <a:gd name="T46" fmla="*/ 4 w 126"/>
                  <a:gd name="T47" fmla="*/ 62 h 126"/>
                  <a:gd name="T48" fmla="*/ 6 w 126"/>
                  <a:gd name="T49" fmla="*/ 50 h 126"/>
                  <a:gd name="T50" fmla="*/ 14 w 126"/>
                  <a:gd name="T51" fmla="*/ 30 h 126"/>
                  <a:gd name="T52" fmla="*/ 30 w 126"/>
                  <a:gd name="T53" fmla="*/ 14 h 126"/>
                  <a:gd name="T54" fmla="*/ 52 w 126"/>
                  <a:gd name="T55" fmla="*/ 6 h 126"/>
                  <a:gd name="T56" fmla="*/ 64 w 126"/>
                  <a:gd name="T57" fmla="*/ 4 h 126"/>
                  <a:gd name="T58" fmla="*/ 86 w 126"/>
                  <a:gd name="T59" fmla="*/ 8 h 126"/>
                  <a:gd name="T60" fmla="*/ 104 w 126"/>
                  <a:gd name="T61" fmla="*/ 22 h 126"/>
                  <a:gd name="T62" fmla="*/ 116 w 126"/>
                  <a:gd name="T63" fmla="*/ 40 h 126"/>
                  <a:gd name="T64" fmla="*/ 122 w 126"/>
                  <a:gd name="T65" fmla="*/ 62 h 126"/>
                  <a:gd name="T66" fmla="*/ 120 w 126"/>
                  <a:gd name="T67" fmla="*/ 74 h 126"/>
                  <a:gd name="T68" fmla="*/ 112 w 126"/>
                  <a:gd name="T69" fmla="*/ 96 h 126"/>
                  <a:gd name="T70" fmla="*/ 96 w 126"/>
                  <a:gd name="T71" fmla="*/ 110 h 126"/>
                  <a:gd name="T72" fmla="*/ 74 w 126"/>
                  <a:gd name="T73" fmla="*/ 120 h 126"/>
                  <a:gd name="T74" fmla="*/ 64 w 126"/>
                  <a:gd name="T75" fmla="*/ 12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26">
                    <a:moveTo>
                      <a:pt x="64" y="0"/>
                    </a:moveTo>
                    <a:lnTo>
                      <a:pt x="64" y="0"/>
                    </a:lnTo>
                    <a:lnTo>
                      <a:pt x="50" y="2"/>
                    </a:lnTo>
                    <a:lnTo>
                      <a:pt x="38" y="4"/>
                    </a:lnTo>
                    <a:lnTo>
                      <a:pt x="28" y="10"/>
                    </a:lnTo>
                    <a:lnTo>
                      <a:pt x="18" y="18"/>
                    </a:lnTo>
                    <a:lnTo>
                      <a:pt x="12" y="28"/>
                    </a:lnTo>
                    <a:lnTo>
                      <a:pt x="6" y="38"/>
                    </a:lnTo>
                    <a:lnTo>
                      <a:pt x="2" y="50"/>
                    </a:lnTo>
                    <a:lnTo>
                      <a:pt x="0" y="62"/>
                    </a:lnTo>
                    <a:lnTo>
                      <a:pt x="0" y="62"/>
                    </a:lnTo>
                    <a:lnTo>
                      <a:pt x="2" y="76"/>
                    </a:lnTo>
                    <a:lnTo>
                      <a:pt x="6" y="88"/>
                    </a:lnTo>
                    <a:lnTo>
                      <a:pt x="12" y="98"/>
                    </a:lnTo>
                    <a:lnTo>
                      <a:pt x="18" y="106"/>
                    </a:lnTo>
                    <a:lnTo>
                      <a:pt x="28" y="114"/>
                    </a:lnTo>
                    <a:lnTo>
                      <a:pt x="38" y="120"/>
                    </a:lnTo>
                    <a:lnTo>
                      <a:pt x="50" y="124"/>
                    </a:lnTo>
                    <a:lnTo>
                      <a:pt x="64" y="126"/>
                    </a:lnTo>
                    <a:lnTo>
                      <a:pt x="64" y="126"/>
                    </a:lnTo>
                    <a:lnTo>
                      <a:pt x="76" y="124"/>
                    </a:lnTo>
                    <a:lnTo>
                      <a:pt x="88" y="120"/>
                    </a:lnTo>
                    <a:lnTo>
                      <a:pt x="98" y="114"/>
                    </a:lnTo>
                    <a:lnTo>
                      <a:pt x="108" y="106"/>
                    </a:lnTo>
                    <a:lnTo>
                      <a:pt x="116" y="98"/>
                    </a:lnTo>
                    <a:lnTo>
                      <a:pt x="120" y="88"/>
                    </a:lnTo>
                    <a:lnTo>
                      <a:pt x="124" y="76"/>
                    </a:lnTo>
                    <a:lnTo>
                      <a:pt x="126" y="62"/>
                    </a:lnTo>
                    <a:lnTo>
                      <a:pt x="126" y="62"/>
                    </a:lnTo>
                    <a:lnTo>
                      <a:pt x="124" y="50"/>
                    </a:lnTo>
                    <a:lnTo>
                      <a:pt x="120" y="38"/>
                    </a:lnTo>
                    <a:lnTo>
                      <a:pt x="116" y="28"/>
                    </a:lnTo>
                    <a:lnTo>
                      <a:pt x="108" y="18"/>
                    </a:lnTo>
                    <a:lnTo>
                      <a:pt x="98" y="10"/>
                    </a:lnTo>
                    <a:lnTo>
                      <a:pt x="88" y="4"/>
                    </a:lnTo>
                    <a:lnTo>
                      <a:pt x="76" y="2"/>
                    </a:lnTo>
                    <a:lnTo>
                      <a:pt x="64" y="0"/>
                    </a:lnTo>
                    <a:lnTo>
                      <a:pt x="64" y="0"/>
                    </a:lnTo>
                    <a:close/>
                    <a:moveTo>
                      <a:pt x="64" y="120"/>
                    </a:moveTo>
                    <a:lnTo>
                      <a:pt x="64" y="120"/>
                    </a:lnTo>
                    <a:lnTo>
                      <a:pt x="52" y="120"/>
                    </a:lnTo>
                    <a:lnTo>
                      <a:pt x="40" y="116"/>
                    </a:lnTo>
                    <a:lnTo>
                      <a:pt x="30" y="110"/>
                    </a:lnTo>
                    <a:lnTo>
                      <a:pt x="22" y="104"/>
                    </a:lnTo>
                    <a:lnTo>
                      <a:pt x="14" y="96"/>
                    </a:lnTo>
                    <a:lnTo>
                      <a:pt x="10" y="86"/>
                    </a:lnTo>
                    <a:lnTo>
                      <a:pt x="6" y="74"/>
                    </a:lnTo>
                    <a:lnTo>
                      <a:pt x="4" y="62"/>
                    </a:lnTo>
                    <a:lnTo>
                      <a:pt x="4" y="62"/>
                    </a:lnTo>
                    <a:lnTo>
                      <a:pt x="6" y="50"/>
                    </a:lnTo>
                    <a:lnTo>
                      <a:pt x="10" y="40"/>
                    </a:lnTo>
                    <a:lnTo>
                      <a:pt x="14" y="30"/>
                    </a:lnTo>
                    <a:lnTo>
                      <a:pt x="22" y="22"/>
                    </a:lnTo>
                    <a:lnTo>
                      <a:pt x="30" y="14"/>
                    </a:lnTo>
                    <a:lnTo>
                      <a:pt x="40" y="8"/>
                    </a:lnTo>
                    <a:lnTo>
                      <a:pt x="52" y="6"/>
                    </a:lnTo>
                    <a:lnTo>
                      <a:pt x="64" y="4"/>
                    </a:lnTo>
                    <a:lnTo>
                      <a:pt x="64" y="4"/>
                    </a:lnTo>
                    <a:lnTo>
                      <a:pt x="74" y="6"/>
                    </a:lnTo>
                    <a:lnTo>
                      <a:pt x="86" y="8"/>
                    </a:lnTo>
                    <a:lnTo>
                      <a:pt x="96" y="14"/>
                    </a:lnTo>
                    <a:lnTo>
                      <a:pt x="104" y="22"/>
                    </a:lnTo>
                    <a:lnTo>
                      <a:pt x="112" y="30"/>
                    </a:lnTo>
                    <a:lnTo>
                      <a:pt x="116" y="40"/>
                    </a:lnTo>
                    <a:lnTo>
                      <a:pt x="120" y="50"/>
                    </a:lnTo>
                    <a:lnTo>
                      <a:pt x="122" y="62"/>
                    </a:lnTo>
                    <a:lnTo>
                      <a:pt x="122" y="62"/>
                    </a:lnTo>
                    <a:lnTo>
                      <a:pt x="120" y="74"/>
                    </a:lnTo>
                    <a:lnTo>
                      <a:pt x="116" y="86"/>
                    </a:lnTo>
                    <a:lnTo>
                      <a:pt x="112" y="96"/>
                    </a:lnTo>
                    <a:lnTo>
                      <a:pt x="104" y="104"/>
                    </a:lnTo>
                    <a:lnTo>
                      <a:pt x="96" y="110"/>
                    </a:lnTo>
                    <a:lnTo>
                      <a:pt x="86" y="116"/>
                    </a:lnTo>
                    <a:lnTo>
                      <a:pt x="74" y="120"/>
                    </a:lnTo>
                    <a:lnTo>
                      <a:pt x="64" y="120"/>
                    </a:lnTo>
                    <a:lnTo>
                      <a:pt x="64"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0" name="Freeform 1898">
                <a:extLst>
                  <a:ext uri="{FF2B5EF4-FFF2-40B4-BE49-F238E27FC236}">
                    <a16:creationId xmlns:a16="http://schemas.microsoft.com/office/drawing/2014/main" id="{5F63B473-5C9C-4EE5-8A88-6C0C5A012182}"/>
                  </a:ext>
                </a:extLst>
              </p:cNvPr>
              <p:cNvSpPr>
                <a:spLocks noEditPoints="1"/>
              </p:cNvSpPr>
              <p:nvPr/>
            </p:nvSpPr>
            <p:spPr bwMode="auto">
              <a:xfrm>
                <a:off x="10506106" y="1579566"/>
                <a:ext cx="174626" cy="171450"/>
              </a:xfrm>
              <a:custGeom>
                <a:avLst/>
                <a:gdLst>
                  <a:gd name="T0" fmla="*/ 56 w 110"/>
                  <a:gd name="T1" fmla="*/ 0 h 108"/>
                  <a:gd name="T2" fmla="*/ 34 w 110"/>
                  <a:gd name="T3" fmla="*/ 4 h 108"/>
                  <a:gd name="T4" fmla="*/ 16 w 110"/>
                  <a:gd name="T5" fmla="*/ 16 h 108"/>
                  <a:gd name="T6" fmla="*/ 6 w 110"/>
                  <a:gd name="T7" fmla="*/ 34 h 108"/>
                  <a:gd name="T8" fmla="*/ 0 w 110"/>
                  <a:gd name="T9" fmla="*/ 54 h 108"/>
                  <a:gd name="T10" fmla="*/ 2 w 110"/>
                  <a:gd name="T11" fmla="*/ 66 h 108"/>
                  <a:gd name="T12" fmla="*/ 10 w 110"/>
                  <a:gd name="T13" fmla="*/ 84 h 108"/>
                  <a:gd name="T14" fmla="*/ 24 w 110"/>
                  <a:gd name="T15" fmla="*/ 100 h 108"/>
                  <a:gd name="T16" fmla="*/ 44 w 110"/>
                  <a:gd name="T17" fmla="*/ 108 h 108"/>
                  <a:gd name="T18" fmla="*/ 56 w 110"/>
                  <a:gd name="T19" fmla="*/ 108 h 108"/>
                  <a:gd name="T20" fmla="*/ 76 w 110"/>
                  <a:gd name="T21" fmla="*/ 104 h 108"/>
                  <a:gd name="T22" fmla="*/ 94 w 110"/>
                  <a:gd name="T23" fmla="*/ 92 h 108"/>
                  <a:gd name="T24" fmla="*/ 104 w 110"/>
                  <a:gd name="T25" fmla="*/ 76 h 108"/>
                  <a:gd name="T26" fmla="*/ 110 w 110"/>
                  <a:gd name="T27" fmla="*/ 54 h 108"/>
                  <a:gd name="T28" fmla="*/ 108 w 110"/>
                  <a:gd name="T29" fmla="*/ 44 h 108"/>
                  <a:gd name="T30" fmla="*/ 100 w 110"/>
                  <a:gd name="T31" fmla="*/ 24 h 108"/>
                  <a:gd name="T32" fmla="*/ 86 w 110"/>
                  <a:gd name="T33" fmla="*/ 10 h 108"/>
                  <a:gd name="T34" fmla="*/ 66 w 110"/>
                  <a:gd name="T35" fmla="*/ 2 h 108"/>
                  <a:gd name="T36" fmla="*/ 56 w 110"/>
                  <a:gd name="T37" fmla="*/ 0 h 108"/>
                  <a:gd name="T38" fmla="*/ 56 w 110"/>
                  <a:gd name="T39" fmla="*/ 104 h 108"/>
                  <a:gd name="T40" fmla="*/ 36 w 110"/>
                  <a:gd name="T41" fmla="*/ 100 h 108"/>
                  <a:gd name="T42" fmla="*/ 20 w 110"/>
                  <a:gd name="T43" fmla="*/ 90 h 108"/>
                  <a:gd name="T44" fmla="*/ 10 w 110"/>
                  <a:gd name="T45" fmla="*/ 74 h 108"/>
                  <a:gd name="T46" fmla="*/ 6 w 110"/>
                  <a:gd name="T47" fmla="*/ 54 h 108"/>
                  <a:gd name="T48" fmla="*/ 6 w 110"/>
                  <a:gd name="T49" fmla="*/ 44 h 108"/>
                  <a:gd name="T50" fmla="*/ 14 w 110"/>
                  <a:gd name="T51" fmla="*/ 26 h 108"/>
                  <a:gd name="T52" fmla="*/ 28 w 110"/>
                  <a:gd name="T53" fmla="*/ 14 h 108"/>
                  <a:gd name="T54" fmla="*/ 46 w 110"/>
                  <a:gd name="T55" fmla="*/ 6 h 108"/>
                  <a:gd name="T56" fmla="*/ 56 w 110"/>
                  <a:gd name="T57" fmla="*/ 4 h 108"/>
                  <a:gd name="T58" fmla="*/ 74 w 110"/>
                  <a:gd name="T59" fmla="*/ 8 h 108"/>
                  <a:gd name="T60" fmla="*/ 90 w 110"/>
                  <a:gd name="T61" fmla="*/ 20 h 108"/>
                  <a:gd name="T62" fmla="*/ 100 w 110"/>
                  <a:gd name="T63" fmla="*/ 36 h 108"/>
                  <a:gd name="T64" fmla="*/ 104 w 110"/>
                  <a:gd name="T65" fmla="*/ 54 h 108"/>
                  <a:gd name="T66" fmla="*/ 104 w 110"/>
                  <a:gd name="T67" fmla="*/ 64 h 108"/>
                  <a:gd name="T68" fmla="*/ 96 w 110"/>
                  <a:gd name="T69" fmla="*/ 82 h 108"/>
                  <a:gd name="T70" fmla="*/ 82 w 110"/>
                  <a:gd name="T71" fmla="*/ 96 h 108"/>
                  <a:gd name="T72" fmla="*/ 66 w 110"/>
                  <a:gd name="T73" fmla="*/ 104 h 108"/>
                  <a:gd name="T74" fmla="*/ 56 w 110"/>
                  <a:gd name="T75" fmla="*/ 10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0" h="108">
                    <a:moveTo>
                      <a:pt x="56" y="0"/>
                    </a:moveTo>
                    <a:lnTo>
                      <a:pt x="56" y="0"/>
                    </a:lnTo>
                    <a:lnTo>
                      <a:pt x="44" y="2"/>
                    </a:lnTo>
                    <a:lnTo>
                      <a:pt x="34" y="4"/>
                    </a:lnTo>
                    <a:lnTo>
                      <a:pt x="24" y="10"/>
                    </a:lnTo>
                    <a:lnTo>
                      <a:pt x="16" y="16"/>
                    </a:lnTo>
                    <a:lnTo>
                      <a:pt x="10" y="24"/>
                    </a:lnTo>
                    <a:lnTo>
                      <a:pt x="6" y="34"/>
                    </a:lnTo>
                    <a:lnTo>
                      <a:pt x="2" y="44"/>
                    </a:lnTo>
                    <a:lnTo>
                      <a:pt x="0" y="54"/>
                    </a:lnTo>
                    <a:lnTo>
                      <a:pt x="0" y="54"/>
                    </a:lnTo>
                    <a:lnTo>
                      <a:pt x="2" y="66"/>
                    </a:lnTo>
                    <a:lnTo>
                      <a:pt x="6" y="76"/>
                    </a:lnTo>
                    <a:lnTo>
                      <a:pt x="10" y="84"/>
                    </a:lnTo>
                    <a:lnTo>
                      <a:pt x="16" y="92"/>
                    </a:lnTo>
                    <a:lnTo>
                      <a:pt x="24" y="100"/>
                    </a:lnTo>
                    <a:lnTo>
                      <a:pt x="34" y="104"/>
                    </a:lnTo>
                    <a:lnTo>
                      <a:pt x="44" y="108"/>
                    </a:lnTo>
                    <a:lnTo>
                      <a:pt x="56" y="108"/>
                    </a:lnTo>
                    <a:lnTo>
                      <a:pt x="56" y="108"/>
                    </a:lnTo>
                    <a:lnTo>
                      <a:pt x="66" y="108"/>
                    </a:lnTo>
                    <a:lnTo>
                      <a:pt x="76" y="104"/>
                    </a:lnTo>
                    <a:lnTo>
                      <a:pt x="86" y="100"/>
                    </a:lnTo>
                    <a:lnTo>
                      <a:pt x="94" y="92"/>
                    </a:lnTo>
                    <a:lnTo>
                      <a:pt x="100" y="84"/>
                    </a:lnTo>
                    <a:lnTo>
                      <a:pt x="104" y="76"/>
                    </a:lnTo>
                    <a:lnTo>
                      <a:pt x="108" y="66"/>
                    </a:lnTo>
                    <a:lnTo>
                      <a:pt x="110" y="54"/>
                    </a:lnTo>
                    <a:lnTo>
                      <a:pt x="110" y="54"/>
                    </a:lnTo>
                    <a:lnTo>
                      <a:pt x="108" y="44"/>
                    </a:lnTo>
                    <a:lnTo>
                      <a:pt x="104" y="34"/>
                    </a:lnTo>
                    <a:lnTo>
                      <a:pt x="100" y="24"/>
                    </a:lnTo>
                    <a:lnTo>
                      <a:pt x="94" y="16"/>
                    </a:lnTo>
                    <a:lnTo>
                      <a:pt x="86" y="10"/>
                    </a:lnTo>
                    <a:lnTo>
                      <a:pt x="76" y="4"/>
                    </a:lnTo>
                    <a:lnTo>
                      <a:pt x="66" y="2"/>
                    </a:lnTo>
                    <a:lnTo>
                      <a:pt x="56" y="0"/>
                    </a:lnTo>
                    <a:lnTo>
                      <a:pt x="56" y="0"/>
                    </a:lnTo>
                    <a:close/>
                    <a:moveTo>
                      <a:pt x="56" y="104"/>
                    </a:moveTo>
                    <a:lnTo>
                      <a:pt x="56" y="104"/>
                    </a:lnTo>
                    <a:lnTo>
                      <a:pt x="46" y="104"/>
                    </a:lnTo>
                    <a:lnTo>
                      <a:pt x="36" y="100"/>
                    </a:lnTo>
                    <a:lnTo>
                      <a:pt x="28" y="96"/>
                    </a:lnTo>
                    <a:lnTo>
                      <a:pt x="20" y="90"/>
                    </a:lnTo>
                    <a:lnTo>
                      <a:pt x="14" y="82"/>
                    </a:lnTo>
                    <a:lnTo>
                      <a:pt x="10" y="74"/>
                    </a:lnTo>
                    <a:lnTo>
                      <a:pt x="6" y="64"/>
                    </a:lnTo>
                    <a:lnTo>
                      <a:pt x="6" y="54"/>
                    </a:lnTo>
                    <a:lnTo>
                      <a:pt x="6" y="54"/>
                    </a:lnTo>
                    <a:lnTo>
                      <a:pt x="6" y="44"/>
                    </a:lnTo>
                    <a:lnTo>
                      <a:pt x="10" y="36"/>
                    </a:lnTo>
                    <a:lnTo>
                      <a:pt x="14" y="26"/>
                    </a:lnTo>
                    <a:lnTo>
                      <a:pt x="20" y="20"/>
                    </a:lnTo>
                    <a:lnTo>
                      <a:pt x="28" y="14"/>
                    </a:lnTo>
                    <a:lnTo>
                      <a:pt x="36" y="8"/>
                    </a:lnTo>
                    <a:lnTo>
                      <a:pt x="46" y="6"/>
                    </a:lnTo>
                    <a:lnTo>
                      <a:pt x="56" y="4"/>
                    </a:lnTo>
                    <a:lnTo>
                      <a:pt x="56" y="4"/>
                    </a:lnTo>
                    <a:lnTo>
                      <a:pt x="66" y="6"/>
                    </a:lnTo>
                    <a:lnTo>
                      <a:pt x="74" y="8"/>
                    </a:lnTo>
                    <a:lnTo>
                      <a:pt x="82" y="14"/>
                    </a:lnTo>
                    <a:lnTo>
                      <a:pt x="90" y="20"/>
                    </a:lnTo>
                    <a:lnTo>
                      <a:pt x="96" y="26"/>
                    </a:lnTo>
                    <a:lnTo>
                      <a:pt x="100" y="36"/>
                    </a:lnTo>
                    <a:lnTo>
                      <a:pt x="104" y="44"/>
                    </a:lnTo>
                    <a:lnTo>
                      <a:pt x="104" y="54"/>
                    </a:lnTo>
                    <a:lnTo>
                      <a:pt x="104" y="54"/>
                    </a:lnTo>
                    <a:lnTo>
                      <a:pt x="104" y="64"/>
                    </a:lnTo>
                    <a:lnTo>
                      <a:pt x="100" y="74"/>
                    </a:lnTo>
                    <a:lnTo>
                      <a:pt x="96" y="82"/>
                    </a:lnTo>
                    <a:lnTo>
                      <a:pt x="90" y="90"/>
                    </a:lnTo>
                    <a:lnTo>
                      <a:pt x="82" y="96"/>
                    </a:lnTo>
                    <a:lnTo>
                      <a:pt x="74" y="100"/>
                    </a:lnTo>
                    <a:lnTo>
                      <a:pt x="66" y="104"/>
                    </a:lnTo>
                    <a:lnTo>
                      <a:pt x="56" y="104"/>
                    </a:lnTo>
                    <a:lnTo>
                      <a:pt x="56"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1" name="Freeform 1899">
                <a:extLst>
                  <a:ext uri="{FF2B5EF4-FFF2-40B4-BE49-F238E27FC236}">
                    <a16:creationId xmlns:a16="http://schemas.microsoft.com/office/drawing/2014/main" id="{82DE5F12-3506-465C-988A-EDB3FC9D219C}"/>
                  </a:ext>
                </a:extLst>
              </p:cNvPr>
              <p:cNvSpPr>
                <a:spLocks noEditPoints="1"/>
              </p:cNvSpPr>
              <p:nvPr/>
            </p:nvSpPr>
            <p:spPr bwMode="auto">
              <a:xfrm>
                <a:off x="10537825" y="1611313"/>
                <a:ext cx="111125" cy="111125"/>
              </a:xfrm>
              <a:custGeom>
                <a:avLst/>
                <a:gdLst>
                  <a:gd name="T0" fmla="*/ 40 w 70"/>
                  <a:gd name="T1" fmla="*/ 28 h 70"/>
                  <a:gd name="T2" fmla="*/ 40 w 70"/>
                  <a:gd name="T3" fmla="*/ 6 h 70"/>
                  <a:gd name="T4" fmla="*/ 36 w 70"/>
                  <a:gd name="T5" fmla="*/ 0 h 70"/>
                  <a:gd name="T6" fmla="*/ 32 w 70"/>
                  <a:gd name="T7" fmla="*/ 2 h 70"/>
                  <a:gd name="T8" fmla="*/ 30 w 70"/>
                  <a:gd name="T9" fmla="*/ 28 h 70"/>
                  <a:gd name="T10" fmla="*/ 6 w 70"/>
                  <a:gd name="T11" fmla="*/ 28 h 70"/>
                  <a:gd name="T12" fmla="*/ 0 w 70"/>
                  <a:gd name="T13" fmla="*/ 34 h 70"/>
                  <a:gd name="T14" fmla="*/ 2 w 70"/>
                  <a:gd name="T15" fmla="*/ 40 h 70"/>
                  <a:gd name="T16" fmla="*/ 30 w 70"/>
                  <a:gd name="T17" fmla="*/ 42 h 70"/>
                  <a:gd name="T18" fmla="*/ 30 w 70"/>
                  <a:gd name="T19" fmla="*/ 62 h 70"/>
                  <a:gd name="T20" fmla="*/ 36 w 70"/>
                  <a:gd name="T21" fmla="*/ 70 h 70"/>
                  <a:gd name="T22" fmla="*/ 38 w 70"/>
                  <a:gd name="T23" fmla="*/ 68 h 70"/>
                  <a:gd name="T24" fmla="*/ 40 w 70"/>
                  <a:gd name="T25" fmla="*/ 42 h 70"/>
                  <a:gd name="T26" fmla="*/ 64 w 70"/>
                  <a:gd name="T27" fmla="*/ 42 h 70"/>
                  <a:gd name="T28" fmla="*/ 70 w 70"/>
                  <a:gd name="T29" fmla="*/ 34 h 70"/>
                  <a:gd name="T30" fmla="*/ 68 w 70"/>
                  <a:gd name="T31" fmla="*/ 30 h 70"/>
                  <a:gd name="T32" fmla="*/ 64 w 70"/>
                  <a:gd name="T33" fmla="*/ 28 h 70"/>
                  <a:gd name="T34" fmla="*/ 38 w 70"/>
                  <a:gd name="T35" fmla="*/ 36 h 70"/>
                  <a:gd name="T36" fmla="*/ 36 w 70"/>
                  <a:gd name="T37" fmla="*/ 38 h 70"/>
                  <a:gd name="T38" fmla="*/ 36 w 70"/>
                  <a:gd name="T39" fmla="*/ 62 h 70"/>
                  <a:gd name="T40" fmla="*/ 36 w 70"/>
                  <a:gd name="T41" fmla="*/ 64 h 70"/>
                  <a:gd name="T42" fmla="*/ 36 w 70"/>
                  <a:gd name="T43" fmla="*/ 64 h 70"/>
                  <a:gd name="T44" fmla="*/ 34 w 70"/>
                  <a:gd name="T45" fmla="*/ 62 h 70"/>
                  <a:gd name="T46" fmla="*/ 34 w 70"/>
                  <a:gd name="T47" fmla="*/ 38 h 70"/>
                  <a:gd name="T48" fmla="*/ 32 w 70"/>
                  <a:gd name="T49" fmla="*/ 36 h 70"/>
                  <a:gd name="T50" fmla="*/ 6 w 70"/>
                  <a:gd name="T51" fmla="*/ 36 h 70"/>
                  <a:gd name="T52" fmla="*/ 4 w 70"/>
                  <a:gd name="T53" fmla="*/ 34 h 70"/>
                  <a:gd name="T54" fmla="*/ 6 w 70"/>
                  <a:gd name="T55" fmla="*/ 32 h 70"/>
                  <a:gd name="T56" fmla="*/ 32 w 70"/>
                  <a:gd name="T57" fmla="*/ 32 h 70"/>
                  <a:gd name="T58" fmla="*/ 34 w 70"/>
                  <a:gd name="T59" fmla="*/ 32 h 70"/>
                  <a:gd name="T60" fmla="*/ 34 w 70"/>
                  <a:gd name="T61" fmla="*/ 6 h 70"/>
                  <a:gd name="T62" fmla="*/ 34 w 70"/>
                  <a:gd name="T63" fmla="*/ 4 h 70"/>
                  <a:gd name="T64" fmla="*/ 36 w 70"/>
                  <a:gd name="T65" fmla="*/ 4 h 70"/>
                  <a:gd name="T66" fmla="*/ 36 w 70"/>
                  <a:gd name="T67" fmla="*/ 6 h 70"/>
                  <a:gd name="T68" fmla="*/ 36 w 70"/>
                  <a:gd name="T69" fmla="*/ 30 h 70"/>
                  <a:gd name="T70" fmla="*/ 38 w 70"/>
                  <a:gd name="T71" fmla="*/ 32 h 70"/>
                  <a:gd name="T72" fmla="*/ 64 w 70"/>
                  <a:gd name="T73" fmla="*/ 32 h 70"/>
                  <a:gd name="T74" fmla="*/ 66 w 70"/>
                  <a:gd name="T75" fmla="*/ 34 h 70"/>
                  <a:gd name="T76" fmla="*/ 64 w 70"/>
                  <a:gd name="T77" fmla="*/ 36 h 70"/>
                  <a:gd name="T78" fmla="*/ 64 w 70"/>
                  <a:gd name="T79"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70">
                    <a:moveTo>
                      <a:pt x="64" y="28"/>
                    </a:moveTo>
                    <a:lnTo>
                      <a:pt x="40" y="28"/>
                    </a:lnTo>
                    <a:lnTo>
                      <a:pt x="40" y="6"/>
                    </a:lnTo>
                    <a:lnTo>
                      <a:pt x="40" y="6"/>
                    </a:lnTo>
                    <a:lnTo>
                      <a:pt x="38" y="2"/>
                    </a:lnTo>
                    <a:lnTo>
                      <a:pt x="36" y="0"/>
                    </a:lnTo>
                    <a:lnTo>
                      <a:pt x="36" y="0"/>
                    </a:lnTo>
                    <a:lnTo>
                      <a:pt x="32" y="2"/>
                    </a:lnTo>
                    <a:lnTo>
                      <a:pt x="30" y="6"/>
                    </a:lnTo>
                    <a:lnTo>
                      <a:pt x="30" y="28"/>
                    </a:lnTo>
                    <a:lnTo>
                      <a:pt x="6" y="28"/>
                    </a:lnTo>
                    <a:lnTo>
                      <a:pt x="6" y="28"/>
                    </a:lnTo>
                    <a:lnTo>
                      <a:pt x="2" y="30"/>
                    </a:lnTo>
                    <a:lnTo>
                      <a:pt x="0" y="34"/>
                    </a:lnTo>
                    <a:lnTo>
                      <a:pt x="0" y="34"/>
                    </a:lnTo>
                    <a:lnTo>
                      <a:pt x="2" y="40"/>
                    </a:lnTo>
                    <a:lnTo>
                      <a:pt x="6" y="42"/>
                    </a:lnTo>
                    <a:lnTo>
                      <a:pt x="30" y="42"/>
                    </a:lnTo>
                    <a:lnTo>
                      <a:pt x="30" y="62"/>
                    </a:lnTo>
                    <a:lnTo>
                      <a:pt x="30" y="62"/>
                    </a:lnTo>
                    <a:lnTo>
                      <a:pt x="32" y="68"/>
                    </a:lnTo>
                    <a:lnTo>
                      <a:pt x="36" y="70"/>
                    </a:lnTo>
                    <a:lnTo>
                      <a:pt x="36" y="70"/>
                    </a:lnTo>
                    <a:lnTo>
                      <a:pt x="38" y="68"/>
                    </a:lnTo>
                    <a:lnTo>
                      <a:pt x="40" y="62"/>
                    </a:lnTo>
                    <a:lnTo>
                      <a:pt x="40" y="42"/>
                    </a:lnTo>
                    <a:lnTo>
                      <a:pt x="64" y="42"/>
                    </a:lnTo>
                    <a:lnTo>
                      <a:pt x="64" y="42"/>
                    </a:lnTo>
                    <a:lnTo>
                      <a:pt x="68" y="40"/>
                    </a:lnTo>
                    <a:lnTo>
                      <a:pt x="70" y="34"/>
                    </a:lnTo>
                    <a:lnTo>
                      <a:pt x="70" y="34"/>
                    </a:lnTo>
                    <a:lnTo>
                      <a:pt x="68" y="30"/>
                    </a:lnTo>
                    <a:lnTo>
                      <a:pt x="64" y="28"/>
                    </a:lnTo>
                    <a:lnTo>
                      <a:pt x="64" y="28"/>
                    </a:lnTo>
                    <a:close/>
                    <a:moveTo>
                      <a:pt x="64" y="36"/>
                    </a:moveTo>
                    <a:lnTo>
                      <a:pt x="38" y="36"/>
                    </a:lnTo>
                    <a:lnTo>
                      <a:pt x="38" y="36"/>
                    </a:lnTo>
                    <a:lnTo>
                      <a:pt x="36" y="38"/>
                    </a:lnTo>
                    <a:lnTo>
                      <a:pt x="36" y="38"/>
                    </a:lnTo>
                    <a:lnTo>
                      <a:pt x="36" y="62"/>
                    </a:lnTo>
                    <a:lnTo>
                      <a:pt x="36" y="62"/>
                    </a:lnTo>
                    <a:lnTo>
                      <a:pt x="36" y="64"/>
                    </a:lnTo>
                    <a:lnTo>
                      <a:pt x="36" y="64"/>
                    </a:lnTo>
                    <a:lnTo>
                      <a:pt x="36" y="64"/>
                    </a:lnTo>
                    <a:lnTo>
                      <a:pt x="34" y="64"/>
                    </a:lnTo>
                    <a:lnTo>
                      <a:pt x="34" y="62"/>
                    </a:lnTo>
                    <a:lnTo>
                      <a:pt x="34" y="38"/>
                    </a:lnTo>
                    <a:lnTo>
                      <a:pt x="34" y="38"/>
                    </a:lnTo>
                    <a:lnTo>
                      <a:pt x="34" y="38"/>
                    </a:lnTo>
                    <a:lnTo>
                      <a:pt x="32" y="36"/>
                    </a:lnTo>
                    <a:lnTo>
                      <a:pt x="6" y="36"/>
                    </a:lnTo>
                    <a:lnTo>
                      <a:pt x="6" y="36"/>
                    </a:lnTo>
                    <a:lnTo>
                      <a:pt x="6" y="36"/>
                    </a:lnTo>
                    <a:lnTo>
                      <a:pt x="4" y="34"/>
                    </a:lnTo>
                    <a:lnTo>
                      <a:pt x="4" y="34"/>
                    </a:lnTo>
                    <a:lnTo>
                      <a:pt x="6" y="32"/>
                    </a:lnTo>
                    <a:lnTo>
                      <a:pt x="6" y="32"/>
                    </a:lnTo>
                    <a:lnTo>
                      <a:pt x="32" y="32"/>
                    </a:lnTo>
                    <a:lnTo>
                      <a:pt x="32" y="32"/>
                    </a:lnTo>
                    <a:lnTo>
                      <a:pt x="34" y="32"/>
                    </a:lnTo>
                    <a:lnTo>
                      <a:pt x="34" y="30"/>
                    </a:lnTo>
                    <a:lnTo>
                      <a:pt x="34" y="6"/>
                    </a:lnTo>
                    <a:lnTo>
                      <a:pt x="34" y="6"/>
                    </a:lnTo>
                    <a:lnTo>
                      <a:pt x="34" y="4"/>
                    </a:lnTo>
                    <a:lnTo>
                      <a:pt x="36" y="4"/>
                    </a:lnTo>
                    <a:lnTo>
                      <a:pt x="36" y="4"/>
                    </a:lnTo>
                    <a:lnTo>
                      <a:pt x="36" y="4"/>
                    </a:lnTo>
                    <a:lnTo>
                      <a:pt x="36" y="6"/>
                    </a:lnTo>
                    <a:lnTo>
                      <a:pt x="36" y="30"/>
                    </a:lnTo>
                    <a:lnTo>
                      <a:pt x="36" y="30"/>
                    </a:lnTo>
                    <a:lnTo>
                      <a:pt x="36" y="32"/>
                    </a:lnTo>
                    <a:lnTo>
                      <a:pt x="38" y="32"/>
                    </a:lnTo>
                    <a:lnTo>
                      <a:pt x="64" y="32"/>
                    </a:lnTo>
                    <a:lnTo>
                      <a:pt x="64" y="32"/>
                    </a:lnTo>
                    <a:lnTo>
                      <a:pt x="64" y="32"/>
                    </a:lnTo>
                    <a:lnTo>
                      <a:pt x="66" y="34"/>
                    </a:lnTo>
                    <a:lnTo>
                      <a:pt x="66" y="34"/>
                    </a:lnTo>
                    <a:lnTo>
                      <a:pt x="64" y="36"/>
                    </a:lnTo>
                    <a:lnTo>
                      <a:pt x="64" y="36"/>
                    </a:lnTo>
                    <a:lnTo>
                      <a:pt x="64"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343" name="Group 342">
              <a:extLst>
                <a:ext uri="{FF2B5EF4-FFF2-40B4-BE49-F238E27FC236}">
                  <a16:creationId xmlns:a16="http://schemas.microsoft.com/office/drawing/2014/main" id="{4CC54112-B94A-493B-9643-7A6D8004FAC3}"/>
                </a:ext>
              </a:extLst>
            </p:cNvPr>
            <p:cNvGrpSpPr/>
            <p:nvPr/>
          </p:nvGrpSpPr>
          <p:grpSpPr>
            <a:xfrm>
              <a:off x="5033568" y="3964285"/>
              <a:ext cx="442906" cy="388345"/>
              <a:chOff x="7102475" y="3060701"/>
              <a:chExt cx="438150" cy="384175"/>
            </a:xfrm>
            <a:solidFill>
              <a:schemeClr val="bg1"/>
            </a:solidFill>
          </p:grpSpPr>
          <p:sp>
            <p:nvSpPr>
              <p:cNvPr id="344" name="Freeform 2185">
                <a:extLst>
                  <a:ext uri="{FF2B5EF4-FFF2-40B4-BE49-F238E27FC236}">
                    <a16:creationId xmlns:a16="http://schemas.microsoft.com/office/drawing/2014/main" id="{2281FE3A-7734-4DEA-B921-ECA01A8F1227}"/>
                  </a:ext>
                </a:extLst>
              </p:cNvPr>
              <p:cNvSpPr>
                <a:spLocks/>
              </p:cNvSpPr>
              <p:nvPr/>
            </p:nvSpPr>
            <p:spPr bwMode="auto">
              <a:xfrm>
                <a:off x="7200900" y="3076576"/>
                <a:ext cx="222250" cy="6350"/>
              </a:xfrm>
              <a:custGeom>
                <a:avLst/>
                <a:gdLst>
                  <a:gd name="T0" fmla="*/ 138 w 140"/>
                  <a:gd name="T1" fmla="*/ 0 h 4"/>
                  <a:gd name="T2" fmla="*/ 2 w 140"/>
                  <a:gd name="T3" fmla="*/ 0 h 4"/>
                  <a:gd name="T4" fmla="*/ 2 w 140"/>
                  <a:gd name="T5" fmla="*/ 0 h 4"/>
                  <a:gd name="T6" fmla="*/ 0 w 140"/>
                  <a:gd name="T7" fmla="*/ 2 h 4"/>
                  <a:gd name="T8" fmla="*/ 0 w 140"/>
                  <a:gd name="T9" fmla="*/ 2 h 4"/>
                  <a:gd name="T10" fmla="*/ 0 w 140"/>
                  <a:gd name="T11" fmla="*/ 2 h 4"/>
                  <a:gd name="T12" fmla="*/ 0 w 140"/>
                  <a:gd name="T13" fmla="*/ 4 h 4"/>
                  <a:gd name="T14" fmla="*/ 2 w 140"/>
                  <a:gd name="T15" fmla="*/ 4 h 4"/>
                  <a:gd name="T16" fmla="*/ 138 w 140"/>
                  <a:gd name="T17" fmla="*/ 4 h 4"/>
                  <a:gd name="T18" fmla="*/ 138 w 140"/>
                  <a:gd name="T19" fmla="*/ 4 h 4"/>
                  <a:gd name="T20" fmla="*/ 140 w 140"/>
                  <a:gd name="T21" fmla="*/ 4 h 4"/>
                  <a:gd name="T22" fmla="*/ 140 w 140"/>
                  <a:gd name="T23" fmla="*/ 2 h 4"/>
                  <a:gd name="T24" fmla="*/ 140 w 140"/>
                  <a:gd name="T25" fmla="*/ 2 h 4"/>
                  <a:gd name="T26" fmla="*/ 140 w 140"/>
                  <a:gd name="T27" fmla="*/ 2 h 4"/>
                  <a:gd name="T28" fmla="*/ 138 w 140"/>
                  <a:gd name="T29" fmla="*/ 0 h 4"/>
                  <a:gd name="T30" fmla="*/ 138 w 14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0" h="4">
                    <a:moveTo>
                      <a:pt x="138" y="0"/>
                    </a:moveTo>
                    <a:lnTo>
                      <a:pt x="2" y="0"/>
                    </a:lnTo>
                    <a:lnTo>
                      <a:pt x="2" y="0"/>
                    </a:lnTo>
                    <a:lnTo>
                      <a:pt x="0" y="2"/>
                    </a:lnTo>
                    <a:lnTo>
                      <a:pt x="0" y="2"/>
                    </a:lnTo>
                    <a:lnTo>
                      <a:pt x="0" y="2"/>
                    </a:lnTo>
                    <a:lnTo>
                      <a:pt x="0" y="4"/>
                    </a:lnTo>
                    <a:lnTo>
                      <a:pt x="2" y="4"/>
                    </a:lnTo>
                    <a:lnTo>
                      <a:pt x="138" y="4"/>
                    </a:lnTo>
                    <a:lnTo>
                      <a:pt x="138" y="4"/>
                    </a:lnTo>
                    <a:lnTo>
                      <a:pt x="140" y="4"/>
                    </a:lnTo>
                    <a:lnTo>
                      <a:pt x="140" y="2"/>
                    </a:lnTo>
                    <a:lnTo>
                      <a:pt x="140" y="2"/>
                    </a:lnTo>
                    <a:lnTo>
                      <a:pt x="140" y="2"/>
                    </a:lnTo>
                    <a:lnTo>
                      <a:pt x="138" y="0"/>
                    </a:lnTo>
                    <a:lnTo>
                      <a:pt x="1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5" name="Freeform 2186">
                <a:extLst>
                  <a:ext uri="{FF2B5EF4-FFF2-40B4-BE49-F238E27FC236}">
                    <a16:creationId xmlns:a16="http://schemas.microsoft.com/office/drawing/2014/main" id="{655A536C-97B5-4443-ADA3-FAD2C7EC8B36}"/>
                  </a:ext>
                </a:extLst>
              </p:cNvPr>
              <p:cNvSpPr>
                <a:spLocks/>
              </p:cNvSpPr>
              <p:nvPr/>
            </p:nvSpPr>
            <p:spPr bwMode="auto">
              <a:xfrm>
                <a:off x="7381875" y="3105151"/>
                <a:ext cx="158750" cy="6350"/>
              </a:xfrm>
              <a:custGeom>
                <a:avLst/>
                <a:gdLst>
                  <a:gd name="T0" fmla="*/ 98 w 100"/>
                  <a:gd name="T1" fmla="*/ 0 h 4"/>
                  <a:gd name="T2" fmla="*/ 2 w 100"/>
                  <a:gd name="T3" fmla="*/ 0 h 4"/>
                  <a:gd name="T4" fmla="*/ 2 w 100"/>
                  <a:gd name="T5" fmla="*/ 0 h 4"/>
                  <a:gd name="T6" fmla="*/ 2 w 100"/>
                  <a:gd name="T7" fmla="*/ 0 h 4"/>
                  <a:gd name="T8" fmla="*/ 0 w 100"/>
                  <a:gd name="T9" fmla="*/ 2 h 4"/>
                  <a:gd name="T10" fmla="*/ 0 w 100"/>
                  <a:gd name="T11" fmla="*/ 2 h 4"/>
                  <a:gd name="T12" fmla="*/ 2 w 100"/>
                  <a:gd name="T13" fmla="*/ 4 h 4"/>
                  <a:gd name="T14" fmla="*/ 2 w 100"/>
                  <a:gd name="T15" fmla="*/ 4 h 4"/>
                  <a:gd name="T16" fmla="*/ 98 w 100"/>
                  <a:gd name="T17" fmla="*/ 4 h 4"/>
                  <a:gd name="T18" fmla="*/ 98 w 100"/>
                  <a:gd name="T19" fmla="*/ 4 h 4"/>
                  <a:gd name="T20" fmla="*/ 100 w 100"/>
                  <a:gd name="T21" fmla="*/ 4 h 4"/>
                  <a:gd name="T22" fmla="*/ 100 w 100"/>
                  <a:gd name="T23" fmla="*/ 2 h 4"/>
                  <a:gd name="T24" fmla="*/ 100 w 100"/>
                  <a:gd name="T25" fmla="*/ 2 h 4"/>
                  <a:gd name="T26" fmla="*/ 100 w 100"/>
                  <a:gd name="T27" fmla="*/ 0 h 4"/>
                  <a:gd name="T28" fmla="*/ 98 w 100"/>
                  <a:gd name="T29" fmla="*/ 0 h 4"/>
                  <a:gd name="T30" fmla="*/ 98 w 10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0" h="4">
                    <a:moveTo>
                      <a:pt x="98" y="0"/>
                    </a:moveTo>
                    <a:lnTo>
                      <a:pt x="2" y="0"/>
                    </a:lnTo>
                    <a:lnTo>
                      <a:pt x="2" y="0"/>
                    </a:lnTo>
                    <a:lnTo>
                      <a:pt x="2" y="0"/>
                    </a:lnTo>
                    <a:lnTo>
                      <a:pt x="0" y="2"/>
                    </a:lnTo>
                    <a:lnTo>
                      <a:pt x="0" y="2"/>
                    </a:lnTo>
                    <a:lnTo>
                      <a:pt x="2" y="4"/>
                    </a:lnTo>
                    <a:lnTo>
                      <a:pt x="2" y="4"/>
                    </a:lnTo>
                    <a:lnTo>
                      <a:pt x="98" y="4"/>
                    </a:lnTo>
                    <a:lnTo>
                      <a:pt x="98" y="4"/>
                    </a:lnTo>
                    <a:lnTo>
                      <a:pt x="100" y="4"/>
                    </a:lnTo>
                    <a:lnTo>
                      <a:pt x="100" y="2"/>
                    </a:lnTo>
                    <a:lnTo>
                      <a:pt x="100" y="2"/>
                    </a:lnTo>
                    <a:lnTo>
                      <a:pt x="100" y="0"/>
                    </a:lnTo>
                    <a:lnTo>
                      <a:pt x="98" y="0"/>
                    </a:lnTo>
                    <a:lnTo>
                      <a:pt x="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6" name="Freeform 2187">
                <a:extLst>
                  <a:ext uri="{FF2B5EF4-FFF2-40B4-BE49-F238E27FC236}">
                    <a16:creationId xmlns:a16="http://schemas.microsoft.com/office/drawing/2014/main" id="{DE4FFECE-4BC8-4673-8167-991CBEA3625E}"/>
                  </a:ext>
                </a:extLst>
              </p:cNvPr>
              <p:cNvSpPr>
                <a:spLocks/>
              </p:cNvSpPr>
              <p:nvPr/>
            </p:nvSpPr>
            <p:spPr bwMode="auto">
              <a:xfrm>
                <a:off x="7200900" y="3105151"/>
                <a:ext cx="152400" cy="6350"/>
              </a:xfrm>
              <a:custGeom>
                <a:avLst/>
                <a:gdLst>
                  <a:gd name="T0" fmla="*/ 94 w 96"/>
                  <a:gd name="T1" fmla="*/ 0 h 4"/>
                  <a:gd name="T2" fmla="*/ 2 w 96"/>
                  <a:gd name="T3" fmla="*/ 0 h 4"/>
                  <a:gd name="T4" fmla="*/ 2 w 96"/>
                  <a:gd name="T5" fmla="*/ 0 h 4"/>
                  <a:gd name="T6" fmla="*/ 0 w 96"/>
                  <a:gd name="T7" fmla="*/ 0 h 4"/>
                  <a:gd name="T8" fmla="*/ 0 w 96"/>
                  <a:gd name="T9" fmla="*/ 2 h 4"/>
                  <a:gd name="T10" fmla="*/ 0 w 96"/>
                  <a:gd name="T11" fmla="*/ 2 h 4"/>
                  <a:gd name="T12" fmla="*/ 0 w 96"/>
                  <a:gd name="T13" fmla="*/ 4 h 4"/>
                  <a:gd name="T14" fmla="*/ 2 w 96"/>
                  <a:gd name="T15" fmla="*/ 4 h 4"/>
                  <a:gd name="T16" fmla="*/ 94 w 96"/>
                  <a:gd name="T17" fmla="*/ 4 h 4"/>
                  <a:gd name="T18" fmla="*/ 94 w 96"/>
                  <a:gd name="T19" fmla="*/ 4 h 4"/>
                  <a:gd name="T20" fmla="*/ 94 w 96"/>
                  <a:gd name="T21" fmla="*/ 4 h 4"/>
                  <a:gd name="T22" fmla="*/ 96 w 96"/>
                  <a:gd name="T23" fmla="*/ 2 h 4"/>
                  <a:gd name="T24" fmla="*/ 96 w 96"/>
                  <a:gd name="T25" fmla="*/ 2 h 4"/>
                  <a:gd name="T26" fmla="*/ 94 w 96"/>
                  <a:gd name="T27" fmla="*/ 0 h 4"/>
                  <a:gd name="T28" fmla="*/ 94 w 96"/>
                  <a:gd name="T29" fmla="*/ 0 h 4"/>
                  <a:gd name="T30" fmla="*/ 94 w 9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6" h="4">
                    <a:moveTo>
                      <a:pt x="94" y="0"/>
                    </a:moveTo>
                    <a:lnTo>
                      <a:pt x="2" y="0"/>
                    </a:lnTo>
                    <a:lnTo>
                      <a:pt x="2" y="0"/>
                    </a:lnTo>
                    <a:lnTo>
                      <a:pt x="0" y="0"/>
                    </a:lnTo>
                    <a:lnTo>
                      <a:pt x="0" y="2"/>
                    </a:lnTo>
                    <a:lnTo>
                      <a:pt x="0" y="2"/>
                    </a:lnTo>
                    <a:lnTo>
                      <a:pt x="0" y="4"/>
                    </a:lnTo>
                    <a:lnTo>
                      <a:pt x="2" y="4"/>
                    </a:lnTo>
                    <a:lnTo>
                      <a:pt x="94" y="4"/>
                    </a:lnTo>
                    <a:lnTo>
                      <a:pt x="94" y="4"/>
                    </a:lnTo>
                    <a:lnTo>
                      <a:pt x="94" y="4"/>
                    </a:lnTo>
                    <a:lnTo>
                      <a:pt x="96" y="2"/>
                    </a:lnTo>
                    <a:lnTo>
                      <a:pt x="96" y="2"/>
                    </a:lnTo>
                    <a:lnTo>
                      <a:pt x="94" y="0"/>
                    </a:lnTo>
                    <a:lnTo>
                      <a:pt x="94" y="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7" name="Freeform 2188">
                <a:extLst>
                  <a:ext uri="{FF2B5EF4-FFF2-40B4-BE49-F238E27FC236}">
                    <a16:creationId xmlns:a16="http://schemas.microsoft.com/office/drawing/2014/main" id="{8F9E269C-E238-4EE4-BFFA-6E953EF11699}"/>
                  </a:ext>
                </a:extLst>
              </p:cNvPr>
              <p:cNvSpPr>
                <a:spLocks/>
              </p:cNvSpPr>
              <p:nvPr/>
            </p:nvSpPr>
            <p:spPr bwMode="auto">
              <a:xfrm>
                <a:off x="7200900" y="3235326"/>
                <a:ext cx="177800" cy="6350"/>
              </a:xfrm>
              <a:custGeom>
                <a:avLst/>
                <a:gdLst>
                  <a:gd name="T0" fmla="*/ 110 w 112"/>
                  <a:gd name="T1" fmla="*/ 0 h 4"/>
                  <a:gd name="T2" fmla="*/ 2 w 112"/>
                  <a:gd name="T3" fmla="*/ 0 h 4"/>
                  <a:gd name="T4" fmla="*/ 2 w 112"/>
                  <a:gd name="T5" fmla="*/ 0 h 4"/>
                  <a:gd name="T6" fmla="*/ 0 w 112"/>
                  <a:gd name="T7" fmla="*/ 0 h 4"/>
                  <a:gd name="T8" fmla="*/ 0 w 112"/>
                  <a:gd name="T9" fmla="*/ 2 h 4"/>
                  <a:gd name="T10" fmla="*/ 0 w 112"/>
                  <a:gd name="T11" fmla="*/ 2 h 4"/>
                  <a:gd name="T12" fmla="*/ 0 w 112"/>
                  <a:gd name="T13" fmla="*/ 4 h 4"/>
                  <a:gd name="T14" fmla="*/ 2 w 112"/>
                  <a:gd name="T15" fmla="*/ 4 h 4"/>
                  <a:gd name="T16" fmla="*/ 110 w 112"/>
                  <a:gd name="T17" fmla="*/ 4 h 4"/>
                  <a:gd name="T18" fmla="*/ 110 w 112"/>
                  <a:gd name="T19" fmla="*/ 4 h 4"/>
                  <a:gd name="T20" fmla="*/ 112 w 112"/>
                  <a:gd name="T21" fmla="*/ 4 h 4"/>
                  <a:gd name="T22" fmla="*/ 112 w 112"/>
                  <a:gd name="T23" fmla="*/ 2 h 4"/>
                  <a:gd name="T24" fmla="*/ 112 w 112"/>
                  <a:gd name="T25" fmla="*/ 2 h 4"/>
                  <a:gd name="T26" fmla="*/ 112 w 112"/>
                  <a:gd name="T27" fmla="*/ 0 h 4"/>
                  <a:gd name="T28" fmla="*/ 110 w 112"/>
                  <a:gd name="T29" fmla="*/ 0 h 4"/>
                  <a:gd name="T30" fmla="*/ 110 w 11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4">
                    <a:moveTo>
                      <a:pt x="110" y="0"/>
                    </a:moveTo>
                    <a:lnTo>
                      <a:pt x="2" y="0"/>
                    </a:lnTo>
                    <a:lnTo>
                      <a:pt x="2" y="0"/>
                    </a:lnTo>
                    <a:lnTo>
                      <a:pt x="0" y="0"/>
                    </a:lnTo>
                    <a:lnTo>
                      <a:pt x="0" y="2"/>
                    </a:lnTo>
                    <a:lnTo>
                      <a:pt x="0" y="2"/>
                    </a:lnTo>
                    <a:lnTo>
                      <a:pt x="0" y="4"/>
                    </a:lnTo>
                    <a:lnTo>
                      <a:pt x="2" y="4"/>
                    </a:lnTo>
                    <a:lnTo>
                      <a:pt x="110" y="4"/>
                    </a:lnTo>
                    <a:lnTo>
                      <a:pt x="110" y="4"/>
                    </a:lnTo>
                    <a:lnTo>
                      <a:pt x="112" y="4"/>
                    </a:lnTo>
                    <a:lnTo>
                      <a:pt x="112" y="2"/>
                    </a:lnTo>
                    <a:lnTo>
                      <a:pt x="112" y="2"/>
                    </a:lnTo>
                    <a:lnTo>
                      <a:pt x="112" y="0"/>
                    </a:lnTo>
                    <a:lnTo>
                      <a:pt x="110" y="0"/>
                    </a:lnTo>
                    <a:lnTo>
                      <a:pt x="1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8" name="Freeform 2189">
                <a:extLst>
                  <a:ext uri="{FF2B5EF4-FFF2-40B4-BE49-F238E27FC236}">
                    <a16:creationId xmlns:a16="http://schemas.microsoft.com/office/drawing/2014/main" id="{E8930E7F-18BE-41CC-B602-42171D78E9B7}"/>
                  </a:ext>
                </a:extLst>
              </p:cNvPr>
              <p:cNvSpPr>
                <a:spLocks/>
              </p:cNvSpPr>
              <p:nvPr/>
            </p:nvSpPr>
            <p:spPr bwMode="auto">
              <a:xfrm>
                <a:off x="7407275" y="3235326"/>
                <a:ext cx="50800" cy="6350"/>
              </a:xfrm>
              <a:custGeom>
                <a:avLst/>
                <a:gdLst>
                  <a:gd name="T0" fmla="*/ 30 w 32"/>
                  <a:gd name="T1" fmla="*/ 0 h 4"/>
                  <a:gd name="T2" fmla="*/ 2 w 32"/>
                  <a:gd name="T3" fmla="*/ 0 h 4"/>
                  <a:gd name="T4" fmla="*/ 2 w 32"/>
                  <a:gd name="T5" fmla="*/ 0 h 4"/>
                  <a:gd name="T6" fmla="*/ 0 w 32"/>
                  <a:gd name="T7" fmla="*/ 0 h 4"/>
                  <a:gd name="T8" fmla="*/ 0 w 32"/>
                  <a:gd name="T9" fmla="*/ 2 h 4"/>
                  <a:gd name="T10" fmla="*/ 0 w 32"/>
                  <a:gd name="T11" fmla="*/ 2 h 4"/>
                  <a:gd name="T12" fmla="*/ 0 w 32"/>
                  <a:gd name="T13" fmla="*/ 4 h 4"/>
                  <a:gd name="T14" fmla="*/ 2 w 32"/>
                  <a:gd name="T15" fmla="*/ 4 h 4"/>
                  <a:gd name="T16" fmla="*/ 30 w 32"/>
                  <a:gd name="T17" fmla="*/ 4 h 4"/>
                  <a:gd name="T18" fmla="*/ 30 w 32"/>
                  <a:gd name="T19" fmla="*/ 4 h 4"/>
                  <a:gd name="T20" fmla="*/ 32 w 32"/>
                  <a:gd name="T21" fmla="*/ 4 h 4"/>
                  <a:gd name="T22" fmla="*/ 32 w 32"/>
                  <a:gd name="T23" fmla="*/ 2 h 4"/>
                  <a:gd name="T24" fmla="*/ 32 w 32"/>
                  <a:gd name="T25" fmla="*/ 2 h 4"/>
                  <a:gd name="T26" fmla="*/ 32 w 32"/>
                  <a:gd name="T27" fmla="*/ 0 h 4"/>
                  <a:gd name="T28" fmla="*/ 30 w 32"/>
                  <a:gd name="T29" fmla="*/ 0 h 4"/>
                  <a:gd name="T30" fmla="*/ 30 w 3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4">
                    <a:moveTo>
                      <a:pt x="30" y="0"/>
                    </a:moveTo>
                    <a:lnTo>
                      <a:pt x="2" y="0"/>
                    </a:lnTo>
                    <a:lnTo>
                      <a:pt x="2" y="0"/>
                    </a:lnTo>
                    <a:lnTo>
                      <a:pt x="0" y="0"/>
                    </a:lnTo>
                    <a:lnTo>
                      <a:pt x="0" y="2"/>
                    </a:lnTo>
                    <a:lnTo>
                      <a:pt x="0" y="2"/>
                    </a:lnTo>
                    <a:lnTo>
                      <a:pt x="0" y="4"/>
                    </a:lnTo>
                    <a:lnTo>
                      <a:pt x="2" y="4"/>
                    </a:lnTo>
                    <a:lnTo>
                      <a:pt x="30" y="4"/>
                    </a:lnTo>
                    <a:lnTo>
                      <a:pt x="30" y="4"/>
                    </a:lnTo>
                    <a:lnTo>
                      <a:pt x="32" y="4"/>
                    </a:lnTo>
                    <a:lnTo>
                      <a:pt x="32" y="2"/>
                    </a:lnTo>
                    <a:lnTo>
                      <a:pt x="32" y="2"/>
                    </a:lnTo>
                    <a:lnTo>
                      <a:pt x="32" y="0"/>
                    </a:lnTo>
                    <a:lnTo>
                      <a:pt x="30"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9" name="Freeform 2190">
                <a:extLst>
                  <a:ext uri="{FF2B5EF4-FFF2-40B4-BE49-F238E27FC236}">
                    <a16:creationId xmlns:a16="http://schemas.microsoft.com/office/drawing/2014/main" id="{DF97F475-3400-4156-9CAC-EFA79275498A}"/>
                  </a:ext>
                </a:extLst>
              </p:cNvPr>
              <p:cNvSpPr>
                <a:spLocks/>
              </p:cNvSpPr>
              <p:nvPr/>
            </p:nvSpPr>
            <p:spPr bwMode="auto">
              <a:xfrm>
                <a:off x="7327900" y="3263901"/>
                <a:ext cx="212725" cy="6350"/>
              </a:xfrm>
              <a:custGeom>
                <a:avLst/>
                <a:gdLst>
                  <a:gd name="T0" fmla="*/ 132 w 134"/>
                  <a:gd name="T1" fmla="*/ 0 h 4"/>
                  <a:gd name="T2" fmla="*/ 2 w 134"/>
                  <a:gd name="T3" fmla="*/ 0 h 4"/>
                  <a:gd name="T4" fmla="*/ 2 w 134"/>
                  <a:gd name="T5" fmla="*/ 0 h 4"/>
                  <a:gd name="T6" fmla="*/ 0 w 134"/>
                  <a:gd name="T7" fmla="*/ 0 h 4"/>
                  <a:gd name="T8" fmla="*/ 0 w 134"/>
                  <a:gd name="T9" fmla="*/ 2 h 4"/>
                  <a:gd name="T10" fmla="*/ 0 w 134"/>
                  <a:gd name="T11" fmla="*/ 2 h 4"/>
                  <a:gd name="T12" fmla="*/ 0 w 134"/>
                  <a:gd name="T13" fmla="*/ 4 h 4"/>
                  <a:gd name="T14" fmla="*/ 2 w 134"/>
                  <a:gd name="T15" fmla="*/ 4 h 4"/>
                  <a:gd name="T16" fmla="*/ 132 w 134"/>
                  <a:gd name="T17" fmla="*/ 4 h 4"/>
                  <a:gd name="T18" fmla="*/ 132 w 134"/>
                  <a:gd name="T19" fmla="*/ 4 h 4"/>
                  <a:gd name="T20" fmla="*/ 134 w 134"/>
                  <a:gd name="T21" fmla="*/ 4 h 4"/>
                  <a:gd name="T22" fmla="*/ 134 w 134"/>
                  <a:gd name="T23" fmla="*/ 2 h 4"/>
                  <a:gd name="T24" fmla="*/ 134 w 134"/>
                  <a:gd name="T25" fmla="*/ 2 h 4"/>
                  <a:gd name="T26" fmla="*/ 134 w 134"/>
                  <a:gd name="T27" fmla="*/ 0 h 4"/>
                  <a:gd name="T28" fmla="*/ 132 w 134"/>
                  <a:gd name="T29" fmla="*/ 0 h 4"/>
                  <a:gd name="T30" fmla="*/ 132 w 134"/>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 h="4">
                    <a:moveTo>
                      <a:pt x="132" y="0"/>
                    </a:moveTo>
                    <a:lnTo>
                      <a:pt x="2" y="0"/>
                    </a:lnTo>
                    <a:lnTo>
                      <a:pt x="2" y="0"/>
                    </a:lnTo>
                    <a:lnTo>
                      <a:pt x="0" y="0"/>
                    </a:lnTo>
                    <a:lnTo>
                      <a:pt x="0" y="2"/>
                    </a:lnTo>
                    <a:lnTo>
                      <a:pt x="0" y="2"/>
                    </a:lnTo>
                    <a:lnTo>
                      <a:pt x="0" y="4"/>
                    </a:lnTo>
                    <a:lnTo>
                      <a:pt x="2" y="4"/>
                    </a:lnTo>
                    <a:lnTo>
                      <a:pt x="132" y="4"/>
                    </a:lnTo>
                    <a:lnTo>
                      <a:pt x="132" y="4"/>
                    </a:lnTo>
                    <a:lnTo>
                      <a:pt x="134" y="4"/>
                    </a:lnTo>
                    <a:lnTo>
                      <a:pt x="134" y="2"/>
                    </a:lnTo>
                    <a:lnTo>
                      <a:pt x="134" y="2"/>
                    </a:lnTo>
                    <a:lnTo>
                      <a:pt x="134" y="0"/>
                    </a:lnTo>
                    <a:lnTo>
                      <a:pt x="132" y="0"/>
                    </a:lnTo>
                    <a:lnTo>
                      <a:pt x="1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0" name="Freeform 2191">
                <a:extLst>
                  <a:ext uri="{FF2B5EF4-FFF2-40B4-BE49-F238E27FC236}">
                    <a16:creationId xmlns:a16="http://schemas.microsoft.com/office/drawing/2014/main" id="{136593DE-57DE-4C59-839B-D0DF0DD165DC}"/>
                  </a:ext>
                </a:extLst>
              </p:cNvPr>
              <p:cNvSpPr>
                <a:spLocks/>
              </p:cNvSpPr>
              <p:nvPr/>
            </p:nvSpPr>
            <p:spPr bwMode="auto">
              <a:xfrm>
                <a:off x="7200900" y="3263901"/>
                <a:ext cx="95250" cy="6350"/>
              </a:xfrm>
              <a:custGeom>
                <a:avLst/>
                <a:gdLst>
                  <a:gd name="T0" fmla="*/ 58 w 60"/>
                  <a:gd name="T1" fmla="*/ 0 h 4"/>
                  <a:gd name="T2" fmla="*/ 2 w 60"/>
                  <a:gd name="T3" fmla="*/ 0 h 4"/>
                  <a:gd name="T4" fmla="*/ 2 w 60"/>
                  <a:gd name="T5" fmla="*/ 0 h 4"/>
                  <a:gd name="T6" fmla="*/ 0 w 60"/>
                  <a:gd name="T7" fmla="*/ 0 h 4"/>
                  <a:gd name="T8" fmla="*/ 0 w 60"/>
                  <a:gd name="T9" fmla="*/ 2 h 4"/>
                  <a:gd name="T10" fmla="*/ 0 w 60"/>
                  <a:gd name="T11" fmla="*/ 2 h 4"/>
                  <a:gd name="T12" fmla="*/ 0 w 60"/>
                  <a:gd name="T13" fmla="*/ 4 h 4"/>
                  <a:gd name="T14" fmla="*/ 2 w 60"/>
                  <a:gd name="T15" fmla="*/ 4 h 4"/>
                  <a:gd name="T16" fmla="*/ 58 w 60"/>
                  <a:gd name="T17" fmla="*/ 4 h 4"/>
                  <a:gd name="T18" fmla="*/ 58 w 60"/>
                  <a:gd name="T19" fmla="*/ 4 h 4"/>
                  <a:gd name="T20" fmla="*/ 60 w 60"/>
                  <a:gd name="T21" fmla="*/ 4 h 4"/>
                  <a:gd name="T22" fmla="*/ 60 w 60"/>
                  <a:gd name="T23" fmla="*/ 2 h 4"/>
                  <a:gd name="T24" fmla="*/ 60 w 60"/>
                  <a:gd name="T25" fmla="*/ 2 h 4"/>
                  <a:gd name="T26" fmla="*/ 60 w 60"/>
                  <a:gd name="T27" fmla="*/ 0 h 4"/>
                  <a:gd name="T28" fmla="*/ 58 w 60"/>
                  <a:gd name="T29" fmla="*/ 0 h 4"/>
                  <a:gd name="T30" fmla="*/ 58 w 6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4">
                    <a:moveTo>
                      <a:pt x="58" y="0"/>
                    </a:moveTo>
                    <a:lnTo>
                      <a:pt x="2" y="0"/>
                    </a:lnTo>
                    <a:lnTo>
                      <a:pt x="2" y="0"/>
                    </a:lnTo>
                    <a:lnTo>
                      <a:pt x="0" y="0"/>
                    </a:lnTo>
                    <a:lnTo>
                      <a:pt x="0" y="2"/>
                    </a:lnTo>
                    <a:lnTo>
                      <a:pt x="0" y="2"/>
                    </a:lnTo>
                    <a:lnTo>
                      <a:pt x="0" y="4"/>
                    </a:lnTo>
                    <a:lnTo>
                      <a:pt x="2" y="4"/>
                    </a:lnTo>
                    <a:lnTo>
                      <a:pt x="58" y="4"/>
                    </a:lnTo>
                    <a:lnTo>
                      <a:pt x="58" y="4"/>
                    </a:lnTo>
                    <a:lnTo>
                      <a:pt x="60" y="4"/>
                    </a:lnTo>
                    <a:lnTo>
                      <a:pt x="60" y="2"/>
                    </a:lnTo>
                    <a:lnTo>
                      <a:pt x="60" y="2"/>
                    </a:lnTo>
                    <a:lnTo>
                      <a:pt x="60" y="0"/>
                    </a:lnTo>
                    <a:lnTo>
                      <a:pt x="58" y="0"/>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1" name="Freeform 2192">
                <a:extLst>
                  <a:ext uri="{FF2B5EF4-FFF2-40B4-BE49-F238E27FC236}">
                    <a16:creationId xmlns:a16="http://schemas.microsoft.com/office/drawing/2014/main" id="{09FA1927-FD88-4988-A834-817735246EFF}"/>
                  </a:ext>
                </a:extLst>
              </p:cNvPr>
              <p:cNvSpPr>
                <a:spLocks/>
              </p:cNvSpPr>
              <p:nvPr/>
            </p:nvSpPr>
            <p:spPr bwMode="auto">
              <a:xfrm>
                <a:off x="7200900" y="3397251"/>
                <a:ext cx="222250" cy="6350"/>
              </a:xfrm>
              <a:custGeom>
                <a:avLst/>
                <a:gdLst>
                  <a:gd name="T0" fmla="*/ 138 w 140"/>
                  <a:gd name="T1" fmla="*/ 0 h 4"/>
                  <a:gd name="T2" fmla="*/ 2 w 140"/>
                  <a:gd name="T3" fmla="*/ 0 h 4"/>
                  <a:gd name="T4" fmla="*/ 2 w 140"/>
                  <a:gd name="T5" fmla="*/ 0 h 4"/>
                  <a:gd name="T6" fmla="*/ 0 w 140"/>
                  <a:gd name="T7" fmla="*/ 0 h 4"/>
                  <a:gd name="T8" fmla="*/ 0 w 140"/>
                  <a:gd name="T9" fmla="*/ 2 h 4"/>
                  <a:gd name="T10" fmla="*/ 0 w 140"/>
                  <a:gd name="T11" fmla="*/ 2 h 4"/>
                  <a:gd name="T12" fmla="*/ 0 w 140"/>
                  <a:gd name="T13" fmla="*/ 4 h 4"/>
                  <a:gd name="T14" fmla="*/ 2 w 140"/>
                  <a:gd name="T15" fmla="*/ 4 h 4"/>
                  <a:gd name="T16" fmla="*/ 138 w 140"/>
                  <a:gd name="T17" fmla="*/ 4 h 4"/>
                  <a:gd name="T18" fmla="*/ 138 w 140"/>
                  <a:gd name="T19" fmla="*/ 4 h 4"/>
                  <a:gd name="T20" fmla="*/ 140 w 140"/>
                  <a:gd name="T21" fmla="*/ 4 h 4"/>
                  <a:gd name="T22" fmla="*/ 140 w 140"/>
                  <a:gd name="T23" fmla="*/ 2 h 4"/>
                  <a:gd name="T24" fmla="*/ 140 w 140"/>
                  <a:gd name="T25" fmla="*/ 2 h 4"/>
                  <a:gd name="T26" fmla="*/ 140 w 140"/>
                  <a:gd name="T27" fmla="*/ 0 h 4"/>
                  <a:gd name="T28" fmla="*/ 138 w 140"/>
                  <a:gd name="T29" fmla="*/ 0 h 4"/>
                  <a:gd name="T30" fmla="*/ 138 w 14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0" h="4">
                    <a:moveTo>
                      <a:pt x="138" y="0"/>
                    </a:moveTo>
                    <a:lnTo>
                      <a:pt x="2" y="0"/>
                    </a:lnTo>
                    <a:lnTo>
                      <a:pt x="2" y="0"/>
                    </a:lnTo>
                    <a:lnTo>
                      <a:pt x="0" y="0"/>
                    </a:lnTo>
                    <a:lnTo>
                      <a:pt x="0" y="2"/>
                    </a:lnTo>
                    <a:lnTo>
                      <a:pt x="0" y="2"/>
                    </a:lnTo>
                    <a:lnTo>
                      <a:pt x="0" y="4"/>
                    </a:lnTo>
                    <a:lnTo>
                      <a:pt x="2" y="4"/>
                    </a:lnTo>
                    <a:lnTo>
                      <a:pt x="138" y="4"/>
                    </a:lnTo>
                    <a:lnTo>
                      <a:pt x="138" y="4"/>
                    </a:lnTo>
                    <a:lnTo>
                      <a:pt x="140" y="4"/>
                    </a:lnTo>
                    <a:lnTo>
                      <a:pt x="140" y="2"/>
                    </a:lnTo>
                    <a:lnTo>
                      <a:pt x="140" y="2"/>
                    </a:lnTo>
                    <a:lnTo>
                      <a:pt x="140" y="0"/>
                    </a:lnTo>
                    <a:lnTo>
                      <a:pt x="138" y="0"/>
                    </a:lnTo>
                    <a:lnTo>
                      <a:pt x="1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2" name="Freeform 2193">
                <a:extLst>
                  <a:ext uri="{FF2B5EF4-FFF2-40B4-BE49-F238E27FC236}">
                    <a16:creationId xmlns:a16="http://schemas.microsoft.com/office/drawing/2014/main" id="{C397E770-E13F-46EB-BFAB-976AD51070E5}"/>
                  </a:ext>
                </a:extLst>
              </p:cNvPr>
              <p:cNvSpPr>
                <a:spLocks/>
              </p:cNvSpPr>
              <p:nvPr/>
            </p:nvSpPr>
            <p:spPr bwMode="auto">
              <a:xfrm>
                <a:off x="7381875" y="3425826"/>
                <a:ext cx="158750" cy="6350"/>
              </a:xfrm>
              <a:custGeom>
                <a:avLst/>
                <a:gdLst>
                  <a:gd name="T0" fmla="*/ 98 w 100"/>
                  <a:gd name="T1" fmla="*/ 0 h 4"/>
                  <a:gd name="T2" fmla="*/ 2 w 100"/>
                  <a:gd name="T3" fmla="*/ 0 h 4"/>
                  <a:gd name="T4" fmla="*/ 2 w 100"/>
                  <a:gd name="T5" fmla="*/ 0 h 4"/>
                  <a:gd name="T6" fmla="*/ 2 w 100"/>
                  <a:gd name="T7" fmla="*/ 0 h 4"/>
                  <a:gd name="T8" fmla="*/ 0 w 100"/>
                  <a:gd name="T9" fmla="*/ 2 h 4"/>
                  <a:gd name="T10" fmla="*/ 0 w 100"/>
                  <a:gd name="T11" fmla="*/ 2 h 4"/>
                  <a:gd name="T12" fmla="*/ 2 w 100"/>
                  <a:gd name="T13" fmla="*/ 4 h 4"/>
                  <a:gd name="T14" fmla="*/ 2 w 100"/>
                  <a:gd name="T15" fmla="*/ 4 h 4"/>
                  <a:gd name="T16" fmla="*/ 98 w 100"/>
                  <a:gd name="T17" fmla="*/ 4 h 4"/>
                  <a:gd name="T18" fmla="*/ 98 w 100"/>
                  <a:gd name="T19" fmla="*/ 4 h 4"/>
                  <a:gd name="T20" fmla="*/ 100 w 100"/>
                  <a:gd name="T21" fmla="*/ 4 h 4"/>
                  <a:gd name="T22" fmla="*/ 100 w 100"/>
                  <a:gd name="T23" fmla="*/ 2 h 4"/>
                  <a:gd name="T24" fmla="*/ 100 w 100"/>
                  <a:gd name="T25" fmla="*/ 2 h 4"/>
                  <a:gd name="T26" fmla="*/ 100 w 100"/>
                  <a:gd name="T27" fmla="*/ 0 h 4"/>
                  <a:gd name="T28" fmla="*/ 98 w 100"/>
                  <a:gd name="T29" fmla="*/ 0 h 4"/>
                  <a:gd name="T30" fmla="*/ 98 w 10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0" h="4">
                    <a:moveTo>
                      <a:pt x="98" y="0"/>
                    </a:moveTo>
                    <a:lnTo>
                      <a:pt x="2" y="0"/>
                    </a:lnTo>
                    <a:lnTo>
                      <a:pt x="2" y="0"/>
                    </a:lnTo>
                    <a:lnTo>
                      <a:pt x="2" y="0"/>
                    </a:lnTo>
                    <a:lnTo>
                      <a:pt x="0" y="2"/>
                    </a:lnTo>
                    <a:lnTo>
                      <a:pt x="0" y="2"/>
                    </a:lnTo>
                    <a:lnTo>
                      <a:pt x="2" y="4"/>
                    </a:lnTo>
                    <a:lnTo>
                      <a:pt x="2" y="4"/>
                    </a:lnTo>
                    <a:lnTo>
                      <a:pt x="98" y="4"/>
                    </a:lnTo>
                    <a:lnTo>
                      <a:pt x="98" y="4"/>
                    </a:lnTo>
                    <a:lnTo>
                      <a:pt x="100" y="4"/>
                    </a:lnTo>
                    <a:lnTo>
                      <a:pt x="100" y="2"/>
                    </a:lnTo>
                    <a:lnTo>
                      <a:pt x="100" y="2"/>
                    </a:lnTo>
                    <a:lnTo>
                      <a:pt x="100" y="0"/>
                    </a:lnTo>
                    <a:lnTo>
                      <a:pt x="98" y="0"/>
                    </a:lnTo>
                    <a:lnTo>
                      <a:pt x="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3" name="Freeform 2194">
                <a:extLst>
                  <a:ext uri="{FF2B5EF4-FFF2-40B4-BE49-F238E27FC236}">
                    <a16:creationId xmlns:a16="http://schemas.microsoft.com/office/drawing/2014/main" id="{0E3D99C0-DE50-4888-860B-BE42977D5418}"/>
                  </a:ext>
                </a:extLst>
              </p:cNvPr>
              <p:cNvSpPr>
                <a:spLocks/>
              </p:cNvSpPr>
              <p:nvPr/>
            </p:nvSpPr>
            <p:spPr bwMode="auto">
              <a:xfrm>
                <a:off x="7200900" y="3425826"/>
                <a:ext cx="152400" cy="6350"/>
              </a:xfrm>
              <a:custGeom>
                <a:avLst/>
                <a:gdLst>
                  <a:gd name="T0" fmla="*/ 94 w 96"/>
                  <a:gd name="T1" fmla="*/ 0 h 4"/>
                  <a:gd name="T2" fmla="*/ 2 w 96"/>
                  <a:gd name="T3" fmla="*/ 0 h 4"/>
                  <a:gd name="T4" fmla="*/ 2 w 96"/>
                  <a:gd name="T5" fmla="*/ 0 h 4"/>
                  <a:gd name="T6" fmla="*/ 0 w 96"/>
                  <a:gd name="T7" fmla="*/ 0 h 4"/>
                  <a:gd name="T8" fmla="*/ 0 w 96"/>
                  <a:gd name="T9" fmla="*/ 2 h 4"/>
                  <a:gd name="T10" fmla="*/ 0 w 96"/>
                  <a:gd name="T11" fmla="*/ 2 h 4"/>
                  <a:gd name="T12" fmla="*/ 0 w 96"/>
                  <a:gd name="T13" fmla="*/ 4 h 4"/>
                  <a:gd name="T14" fmla="*/ 2 w 96"/>
                  <a:gd name="T15" fmla="*/ 4 h 4"/>
                  <a:gd name="T16" fmla="*/ 94 w 96"/>
                  <a:gd name="T17" fmla="*/ 4 h 4"/>
                  <a:gd name="T18" fmla="*/ 94 w 96"/>
                  <a:gd name="T19" fmla="*/ 4 h 4"/>
                  <a:gd name="T20" fmla="*/ 94 w 96"/>
                  <a:gd name="T21" fmla="*/ 4 h 4"/>
                  <a:gd name="T22" fmla="*/ 96 w 96"/>
                  <a:gd name="T23" fmla="*/ 2 h 4"/>
                  <a:gd name="T24" fmla="*/ 96 w 96"/>
                  <a:gd name="T25" fmla="*/ 2 h 4"/>
                  <a:gd name="T26" fmla="*/ 94 w 96"/>
                  <a:gd name="T27" fmla="*/ 0 h 4"/>
                  <a:gd name="T28" fmla="*/ 94 w 96"/>
                  <a:gd name="T29" fmla="*/ 0 h 4"/>
                  <a:gd name="T30" fmla="*/ 94 w 9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6" h="4">
                    <a:moveTo>
                      <a:pt x="94" y="0"/>
                    </a:moveTo>
                    <a:lnTo>
                      <a:pt x="2" y="0"/>
                    </a:lnTo>
                    <a:lnTo>
                      <a:pt x="2" y="0"/>
                    </a:lnTo>
                    <a:lnTo>
                      <a:pt x="0" y="0"/>
                    </a:lnTo>
                    <a:lnTo>
                      <a:pt x="0" y="2"/>
                    </a:lnTo>
                    <a:lnTo>
                      <a:pt x="0" y="2"/>
                    </a:lnTo>
                    <a:lnTo>
                      <a:pt x="0" y="4"/>
                    </a:lnTo>
                    <a:lnTo>
                      <a:pt x="2" y="4"/>
                    </a:lnTo>
                    <a:lnTo>
                      <a:pt x="94" y="4"/>
                    </a:lnTo>
                    <a:lnTo>
                      <a:pt x="94" y="4"/>
                    </a:lnTo>
                    <a:lnTo>
                      <a:pt x="94" y="4"/>
                    </a:lnTo>
                    <a:lnTo>
                      <a:pt x="96" y="2"/>
                    </a:lnTo>
                    <a:lnTo>
                      <a:pt x="96" y="2"/>
                    </a:lnTo>
                    <a:lnTo>
                      <a:pt x="94" y="0"/>
                    </a:lnTo>
                    <a:lnTo>
                      <a:pt x="94" y="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4" name="Freeform 2195">
                <a:extLst>
                  <a:ext uri="{FF2B5EF4-FFF2-40B4-BE49-F238E27FC236}">
                    <a16:creationId xmlns:a16="http://schemas.microsoft.com/office/drawing/2014/main" id="{3B7EB248-6C55-415C-9B02-B70D53EE18B1}"/>
                  </a:ext>
                </a:extLst>
              </p:cNvPr>
              <p:cNvSpPr>
                <a:spLocks noEditPoints="1"/>
              </p:cNvSpPr>
              <p:nvPr/>
            </p:nvSpPr>
            <p:spPr bwMode="auto">
              <a:xfrm>
                <a:off x="7102475" y="3384551"/>
                <a:ext cx="60325" cy="60325"/>
              </a:xfrm>
              <a:custGeom>
                <a:avLst/>
                <a:gdLst>
                  <a:gd name="T0" fmla="*/ 18 w 38"/>
                  <a:gd name="T1" fmla="*/ 0 h 38"/>
                  <a:gd name="T2" fmla="*/ 18 w 38"/>
                  <a:gd name="T3" fmla="*/ 0 h 38"/>
                  <a:gd name="T4" fmla="*/ 12 w 38"/>
                  <a:gd name="T5" fmla="*/ 0 h 38"/>
                  <a:gd name="T6" fmla="*/ 6 w 38"/>
                  <a:gd name="T7" fmla="*/ 6 h 38"/>
                  <a:gd name="T8" fmla="*/ 0 w 38"/>
                  <a:gd name="T9" fmla="*/ 12 h 38"/>
                  <a:gd name="T10" fmla="*/ 0 w 38"/>
                  <a:gd name="T11" fmla="*/ 18 h 38"/>
                  <a:gd name="T12" fmla="*/ 0 w 38"/>
                  <a:gd name="T13" fmla="*/ 18 h 38"/>
                  <a:gd name="T14" fmla="*/ 0 w 38"/>
                  <a:gd name="T15" fmla="*/ 26 h 38"/>
                  <a:gd name="T16" fmla="*/ 6 w 38"/>
                  <a:gd name="T17" fmla="*/ 32 h 38"/>
                  <a:gd name="T18" fmla="*/ 12 w 38"/>
                  <a:gd name="T19" fmla="*/ 38 h 38"/>
                  <a:gd name="T20" fmla="*/ 18 w 38"/>
                  <a:gd name="T21" fmla="*/ 38 h 38"/>
                  <a:gd name="T22" fmla="*/ 18 w 38"/>
                  <a:gd name="T23" fmla="*/ 38 h 38"/>
                  <a:gd name="T24" fmla="*/ 26 w 38"/>
                  <a:gd name="T25" fmla="*/ 38 h 38"/>
                  <a:gd name="T26" fmla="*/ 32 w 38"/>
                  <a:gd name="T27" fmla="*/ 32 h 38"/>
                  <a:gd name="T28" fmla="*/ 36 w 38"/>
                  <a:gd name="T29" fmla="*/ 26 h 38"/>
                  <a:gd name="T30" fmla="*/ 38 w 38"/>
                  <a:gd name="T31" fmla="*/ 18 h 38"/>
                  <a:gd name="T32" fmla="*/ 38 w 38"/>
                  <a:gd name="T33" fmla="*/ 18 h 38"/>
                  <a:gd name="T34" fmla="*/ 36 w 38"/>
                  <a:gd name="T35" fmla="*/ 12 h 38"/>
                  <a:gd name="T36" fmla="*/ 32 w 38"/>
                  <a:gd name="T37" fmla="*/ 6 h 38"/>
                  <a:gd name="T38" fmla="*/ 26 w 38"/>
                  <a:gd name="T39" fmla="*/ 0 h 38"/>
                  <a:gd name="T40" fmla="*/ 18 w 38"/>
                  <a:gd name="T41" fmla="*/ 0 h 38"/>
                  <a:gd name="T42" fmla="*/ 18 w 38"/>
                  <a:gd name="T43" fmla="*/ 0 h 38"/>
                  <a:gd name="T44" fmla="*/ 18 w 38"/>
                  <a:gd name="T45" fmla="*/ 34 h 38"/>
                  <a:gd name="T46" fmla="*/ 18 w 38"/>
                  <a:gd name="T47" fmla="*/ 34 h 38"/>
                  <a:gd name="T48" fmla="*/ 14 w 38"/>
                  <a:gd name="T49" fmla="*/ 32 h 38"/>
                  <a:gd name="T50" fmla="*/ 8 w 38"/>
                  <a:gd name="T51" fmla="*/ 30 h 38"/>
                  <a:gd name="T52" fmla="*/ 6 w 38"/>
                  <a:gd name="T53" fmla="*/ 24 h 38"/>
                  <a:gd name="T54" fmla="*/ 4 w 38"/>
                  <a:gd name="T55" fmla="*/ 18 h 38"/>
                  <a:gd name="T56" fmla="*/ 4 w 38"/>
                  <a:gd name="T57" fmla="*/ 18 h 38"/>
                  <a:gd name="T58" fmla="*/ 6 w 38"/>
                  <a:gd name="T59" fmla="*/ 14 h 38"/>
                  <a:gd name="T60" fmla="*/ 8 w 38"/>
                  <a:gd name="T61" fmla="*/ 8 h 38"/>
                  <a:gd name="T62" fmla="*/ 14 w 38"/>
                  <a:gd name="T63" fmla="*/ 6 h 38"/>
                  <a:gd name="T64" fmla="*/ 18 w 38"/>
                  <a:gd name="T65" fmla="*/ 4 h 38"/>
                  <a:gd name="T66" fmla="*/ 18 w 38"/>
                  <a:gd name="T67" fmla="*/ 4 h 38"/>
                  <a:gd name="T68" fmla="*/ 24 w 38"/>
                  <a:gd name="T69" fmla="*/ 6 h 38"/>
                  <a:gd name="T70" fmla="*/ 30 w 38"/>
                  <a:gd name="T71" fmla="*/ 8 h 38"/>
                  <a:gd name="T72" fmla="*/ 32 w 38"/>
                  <a:gd name="T73" fmla="*/ 14 h 38"/>
                  <a:gd name="T74" fmla="*/ 34 w 38"/>
                  <a:gd name="T75" fmla="*/ 18 h 38"/>
                  <a:gd name="T76" fmla="*/ 34 w 38"/>
                  <a:gd name="T77" fmla="*/ 18 h 38"/>
                  <a:gd name="T78" fmla="*/ 32 w 38"/>
                  <a:gd name="T79" fmla="*/ 24 h 38"/>
                  <a:gd name="T80" fmla="*/ 30 w 38"/>
                  <a:gd name="T81" fmla="*/ 30 h 38"/>
                  <a:gd name="T82" fmla="*/ 24 w 38"/>
                  <a:gd name="T83" fmla="*/ 32 h 38"/>
                  <a:gd name="T84" fmla="*/ 18 w 38"/>
                  <a:gd name="T85" fmla="*/ 34 h 38"/>
                  <a:gd name="T86" fmla="*/ 18 w 38"/>
                  <a:gd name="T87"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 h="38">
                    <a:moveTo>
                      <a:pt x="18" y="0"/>
                    </a:moveTo>
                    <a:lnTo>
                      <a:pt x="18" y="0"/>
                    </a:lnTo>
                    <a:lnTo>
                      <a:pt x="12" y="0"/>
                    </a:lnTo>
                    <a:lnTo>
                      <a:pt x="6" y="6"/>
                    </a:lnTo>
                    <a:lnTo>
                      <a:pt x="0" y="12"/>
                    </a:lnTo>
                    <a:lnTo>
                      <a:pt x="0" y="18"/>
                    </a:lnTo>
                    <a:lnTo>
                      <a:pt x="0" y="18"/>
                    </a:lnTo>
                    <a:lnTo>
                      <a:pt x="0" y="26"/>
                    </a:lnTo>
                    <a:lnTo>
                      <a:pt x="6" y="32"/>
                    </a:lnTo>
                    <a:lnTo>
                      <a:pt x="12" y="38"/>
                    </a:lnTo>
                    <a:lnTo>
                      <a:pt x="18" y="38"/>
                    </a:lnTo>
                    <a:lnTo>
                      <a:pt x="18" y="38"/>
                    </a:lnTo>
                    <a:lnTo>
                      <a:pt x="26" y="38"/>
                    </a:lnTo>
                    <a:lnTo>
                      <a:pt x="32" y="32"/>
                    </a:lnTo>
                    <a:lnTo>
                      <a:pt x="36" y="26"/>
                    </a:lnTo>
                    <a:lnTo>
                      <a:pt x="38" y="18"/>
                    </a:lnTo>
                    <a:lnTo>
                      <a:pt x="38" y="18"/>
                    </a:lnTo>
                    <a:lnTo>
                      <a:pt x="36" y="12"/>
                    </a:lnTo>
                    <a:lnTo>
                      <a:pt x="32" y="6"/>
                    </a:lnTo>
                    <a:lnTo>
                      <a:pt x="26" y="0"/>
                    </a:lnTo>
                    <a:lnTo>
                      <a:pt x="18" y="0"/>
                    </a:lnTo>
                    <a:lnTo>
                      <a:pt x="18" y="0"/>
                    </a:lnTo>
                    <a:close/>
                    <a:moveTo>
                      <a:pt x="18" y="34"/>
                    </a:moveTo>
                    <a:lnTo>
                      <a:pt x="18" y="34"/>
                    </a:lnTo>
                    <a:lnTo>
                      <a:pt x="14" y="32"/>
                    </a:lnTo>
                    <a:lnTo>
                      <a:pt x="8" y="30"/>
                    </a:lnTo>
                    <a:lnTo>
                      <a:pt x="6" y="24"/>
                    </a:lnTo>
                    <a:lnTo>
                      <a:pt x="4" y="18"/>
                    </a:lnTo>
                    <a:lnTo>
                      <a:pt x="4" y="18"/>
                    </a:lnTo>
                    <a:lnTo>
                      <a:pt x="6" y="14"/>
                    </a:lnTo>
                    <a:lnTo>
                      <a:pt x="8" y="8"/>
                    </a:lnTo>
                    <a:lnTo>
                      <a:pt x="14" y="6"/>
                    </a:lnTo>
                    <a:lnTo>
                      <a:pt x="18" y="4"/>
                    </a:lnTo>
                    <a:lnTo>
                      <a:pt x="18" y="4"/>
                    </a:lnTo>
                    <a:lnTo>
                      <a:pt x="24" y="6"/>
                    </a:lnTo>
                    <a:lnTo>
                      <a:pt x="30" y="8"/>
                    </a:lnTo>
                    <a:lnTo>
                      <a:pt x="32" y="14"/>
                    </a:lnTo>
                    <a:lnTo>
                      <a:pt x="34" y="18"/>
                    </a:lnTo>
                    <a:lnTo>
                      <a:pt x="34" y="18"/>
                    </a:lnTo>
                    <a:lnTo>
                      <a:pt x="32" y="24"/>
                    </a:lnTo>
                    <a:lnTo>
                      <a:pt x="30" y="30"/>
                    </a:lnTo>
                    <a:lnTo>
                      <a:pt x="24" y="32"/>
                    </a:lnTo>
                    <a:lnTo>
                      <a:pt x="18" y="34"/>
                    </a:lnTo>
                    <a:lnTo>
                      <a:pt x="1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5" name="Freeform 2196">
                <a:extLst>
                  <a:ext uri="{FF2B5EF4-FFF2-40B4-BE49-F238E27FC236}">
                    <a16:creationId xmlns:a16="http://schemas.microsoft.com/office/drawing/2014/main" id="{D5D66636-A51F-4BFF-81F1-A5405D76E7E9}"/>
                  </a:ext>
                </a:extLst>
              </p:cNvPr>
              <p:cNvSpPr>
                <a:spLocks noEditPoints="1"/>
              </p:cNvSpPr>
              <p:nvPr/>
            </p:nvSpPr>
            <p:spPr bwMode="auto">
              <a:xfrm>
                <a:off x="7102475" y="3219451"/>
                <a:ext cx="60325" cy="60325"/>
              </a:xfrm>
              <a:custGeom>
                <a:avLst/>
                <a:gdLst>
                  <a:gd name="T0" fmla="*/ 18 w 38"/>
                  <a:gd name="T1" fmla="*/ 0 h 38"/>
                  <a:gd name="T2" fmla="*/ 18 w 38"/>
                  <a:gd name="T3" fmla="*/ 0 h 38"/>
                  <a:gd name="T4" fmla="*/ 12 w 38"/>
                  <a:gd name="T5" fmla="*/ 0 h 38"/>
                  <a:gd name="T6" fmla="*/ 6 w 38"/>
                  <a:gd name="T7" fmla="*/ 6 h 38"/>
                  <a:gd name="T8" fmla="*/ 0 w 38"/>
                  <a:gd name="T9" fmla="*/ 12 h 38"/>
                  <a:gd name="T10" fmla="*/ 0 w 38"/>
                  <a:gd name="T11" fmla="*/ 18 h 38"/>
                  <a:gd name="T12" fmla="*/ 0 w 38"/>
                  <a:gd name="T13" fmla="*/ 18 h 38"/>
                  <a:gd name="T14" fmla="*/ 0 w 38"/>
                  <a:gd name="T15" fmla="*/ 26 h 38"/>
                  <a:gd name="T16" fmla="*/ 6 w 38"/>
                  <a:gd name="T17" fmla="*/ 32 h 38"/>
                  <a:gd name="T18" fmla="*/ 12 w 38"/>
                  <a:gd name="T19" fmla="*/ 36 h 38"/>
                  <a:gd name="T20" fmla="*/ 18 w 38"/>
                  <a:gd name="T21" fmla="*/ 38 h 38"/>
                  <a:gd name="T22" fmla="*/ 18 w 38"/>
                  <a:gd name="T23" fmla="*/ 38 h 38"/>
                  <a:gd name="T24" fmla="*/ 26 w 38"/>
                  <a:gd name="T25" fmla="*/ 36 h 38"/>
                  <a:gd name="T26" fmla="*/ 32 w 38"/>
                  <a:gd name="T27" fmla="*/ 32 h 38"/>
                  <a:gd name="T28" fmla="*/ 36 w 38"/>
                  <a:gd name="T29" fmla="*/ 26 h 38"/>
                  <a:gd name="T30" fmla="*/ 38 w 38"/>
                  <a:gd name="T31" fmla="*/ 18 h 38"/>
                  <a:gd name="T32" fmla="*/ 38 w 38"/>
                  <a:gd name="T33" fmla="*/ 18 h 38"/>
                  <a:gd name="T34" fmla="*/ 36 w 38"/>
                  <a:gd name="T35" fmla="*/ 12 h 38"/>
                  <a:gd name="T36" fmla="*/ 32 w 38"/>
                  <a:gd name="T37" fmla="*/ 6 h 38"/>
                  <a:gd name="T38" fmla="*/ 26 w 38"/>
                  <a:gd name="T39" fmla="*/ 0 h 38"/>
                  <a:gd name="T40" fmla="*/ 18 w 38"/>
                  <a:gd name="T41" fmla="*/ 0 h 38"/>
                  <a:gd name="T42" fmla="*/ 18 w 38"/>
                  <a:gd name="T43" fmla="*/ 0 h 38"/>
                  <a:gd name="T44" fmla="*/ 18 w 38"/>
                  <a:gd name="T45" fmla="*/ 34 h 38"/>
                  <a:gd name="T46" fmla="*/ 18 w 38"/>
                  <a:gd name="T47" fmla="*/ 34 h 38"/>
                  <a:gd name="T48" fmla="*/ 14 w 38"/>
                  <a:gd name="T49" fmla="*/ 32 h 38"/>
                  <a:gd name="T50" fmla="*/ 8 w 38"/>
                  <a:gd name="T51" fmla="*/ 30 h 38"/>
                  <a:gd name="T52" fmla="*/ 6 w 38"/>
                  <a:gd name="T53" fmla="*/ 24 h 38"/>
                  <a:gd name="T54" fmla="*/ 4 w 38"/>
                  <a:gd name="T55" fmla="*/ 18 h 38"/>
                  <a:gd name="T56" fmla="*/ 4 w 38"/>
                  <a:gd name="T57" fmla="*/ 18 h 38"/>
                  <a:gd name="T58" fmla="*/ 6 w 38"/>
                  <a:gd name="T59" fmla="*/ 14 h 38"/>
                  <a:gd name="T60" fmla="*/ 8 w 38"/>
                  <a:gd name="T61" fmla="*/ 8 h 38"/>
                  <a:gd name="T62" fmla="*/ 14 w 38"/>
                  <a:gd name="T63" fmla="*/ 4 h 38"/>
                  <a:gd name="T64" fmla="*/ 18 w 38"/>
                  <a:gd name="T65" fmla="*/ 4 h 38"/>
                  <a:gd name="T66" fmla="*/ 18 w 38"/>
                  <a:gd name="T67" fmla="*/ 4 h 38"/>
                  <a:gd name="T68" fmla="*/ 24 w 38"/>
                  <a:gd name="T69" fmla="*/ 4 h 38"/>
                  <a:gd name="T70" fmla="*/ 30 w 38"/>
                  <a:gd name="T71" fmla="*/ 8 h 38"/>
                  <a:gd name="T72" fmla="*/ 32 w 38"/>
                  <a:gd name="T73" fmla="*/ 14 h 38"/>
                  <a:gd name="T74" fmla="*/ 34 w 38"/>
                  <a:gd name="T75" fmla="*/ 18 h 38"/>
                  <a:gd name="T76" fmla="*/ 34 w 38"/>
                  <a:gd name="T77" fmla="*/ 18 h 38"/>
                  <a:gd name="T78" fmla="*/ 32 w 38"/>
                  <a:gd name="T79" fmla="*/ 24 h 38"/>
                  <a:gd name="T80" fmla="*/ 30 w 38"/>
                  <a:gd name="T81" fmla="*/ 30 h 38"/>
                  <a:gd name="T82" fmla="*/ 24 w 38"/>
                  <a:gd name="T83" fmla="*/ 32 h 38"/>
                  <a:gd name="T84" fmla="*/ 18 w 38"/>
                  <a:gd name="T85" fmla="*/ 34 h 38"/>
                  <a:gd name="T86" fmla="*/ 18 w 38"/>
                  <a:gd name="T87"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 h="38">
                    <a:moveTo>
                      <a:pt x="18" y="0"/>
                    </a:moveTo>
                    <a:lnTo>
                      <a:pt x="18" y="0"/>
                    </a:lnTo>
                    <a:lnTo>
                      <a:pt x="12" y="0"/>
                    </a:lnTo>
                    <a:lnTo>
                      <a:pt x="6" y="6"/>
                    </a:lnTo>
                    <a:lnTo>
                      <a:pt x="0" y="12"/>
                    </a:lnTo>
                    <a:lnTo>
                      <a:pt x="0" y="18"/>
                    </a:lnTo>
                    <a:lnTo>
                      <a:pt x="0" y="18"/>
                    </a:lnTo>
                    <a:lnTo>
                      <a:pt x="0" y="26"/>
                    </a:lnTo>
                    <a:lnTo>
                      <a:pt x="6" y="32"/>
                    </a:lnTo>
                    <a:lnTo>
                      <a:pt x="12" y="36"/>
                    </a:lnTo>
                    <a:lnTo>
                      <a:pt x="18" y="38"/>
                    </a:lnTo>
                    <a:lnTo>
                      <a:pt x="18" y="38"/>
                    </a:lnTo>
                    <a:lnTo>
                      <a:pt x="26" y="36"/>
                    </a:lnTo>
                    <a:lnTo>
                      <a:pt x="32" y="32"/>
                    </a:lnTo>
                    <a:lnTo>
                      <a:pt x="36" y="26"/>
                    </a:lnTo>
                    <a:lnTo>
                      <a:pt x="38" y="18"/>
                    </a:lnTo>
                    <a:lnTo>
                      <a:pt x="38" y="18"/>
                    </a:lnTo>
                    <a:lnTo>
                      <a:pt x="36" y="12"/>
                    </a:lnTo>
                    <a:lnTo>
                      <a:pt x="32" y="6"/>
                    </a:lnTo>
                    <a:lnTo>
                      <a:pt x="26" y="0"/>
                    </a:lnTo>
                    <a:lnTo>
                      <a:pt x="18" y="0"/>
                    </a:lnTo>
                    <a:lnTo>
                      <a:pt x="18" y="0"/>
                    </a:lnTo>
                    <a:close/>
                    <a:moveTo>
                      <a:pt x="18" y="34"/>
                    </a:moveTo>
                    <a:lnTo>
                      <a:pt x="18" y="34"/>
                    </a:lnTo>
                    <a:lnTo>
                      <a:pt x="14" y="32"/>
                    </a:lnTo>
                    <a:lnTo>
                      <a:pt x="8" y="30"/>
                    </a:lnTo>
                    <a:lnTo>
                      <a:pt x="6" y="24"/>
                    </a:lnTo>
                    <a:lnTo>
                      <a:pt x="4" y="18"/>
                    </a:lnTo>
                    <a:lnTo>
                      <a:pt x="4" y="18"/>
                    </a:lnTo>
                    <a:lnTo>
                      <a:pt x="6" y="14"/>
                    </a:lnTo>
                    <a:lnTo>
                      <a:pt x="8" y="8"/>
                    </a:lnTo>
                    <a:lnTo>
                      <a:pt x="14" y="4"/>
                    </a:lnTo>
                    <a:lnTo>
                      <a:pt x="18" y="4"/>
                    </a:lnTo>
                    <a:lnTo>
                      <a:pt x="18" y="4"/>
                    </a:lnTo>
                    <a:lnTo>
                      <a:pt x="24" y="4"/>
                    </a:lnTo>
                    <a:lnTo>
                      <a:pt x="30" y="8"/>
                    </a:lnTo>
                    <a:lnTo>
                      <a:pt x="32" y="14"/>
                    </a:lnTo>
                    <a:lnTo>
                      <a:pt x="34" y="18"/>
                    </a:lnTo>
                    <a:lnTo>
                      <a:pt x="34" y="18"/>
                    </a:lnTo>
                    <a:lnTo>
                      <a:pt x="32" y="24"/>
                    </a:lnTo>
                    <a:lnTo>
                      <a:pt x="30" y="30"/>
                    </a:lnTo>
                    <a:lnTo>
                      <a:pt x="24" y="32"/>
                    </a:lnTo>
                    <a:lnTo>
                      <a:pt x="18" y="34"/>
                    </a:lnTo>
                    <a:lnTo>
                      <a:pt x="1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6" name="Freeform 2197">
                <a:extLst>
                  <a:ext uri="{FF2B5EF4-FFF2-40B4-BE49-F238E27FC236}">
                    <a16:creationId xmlns:a16="http://schemas.microsoft.com/office/drawing/2014/main" id="{FC6AF70C-4855-434A-A3A0-7B41E6E5F579}"/>
                  </a:ext>
                </a:extLst>
              </p:cNvPr>
              <p:cNvSpPr>
                <a:spLocks noEditPoints="1"/>
              </p:cNvSpPr>
              <p:nvPr/>
            </p:nvSpPr>
            <p:spPr bwMode="auto">
              <a:xfrm>
                <a:off x="7102475" y="3060701"/>
                <a:ext cx="60325" cy="60325"/>
              </a:xfrm>
              <a:custGeom>
                <a:avLst/>
                <a:gdLst>
                  <a:gd name="T0" fmla="*/ 18 w 38"/>
                  <a:gd name="T1" fmla="*/ 0 h 38"/>
                  <a:gd name="T2" fmla="*/ 18 w 38"/>
                  <a:gd name="T3" fmla="*/ 0 h 38"/>
                  <a:gd name="T4" fmla="*/ 12 w 38"/>
                  <a:gd name="T5" fmla="*/ 2 h 38"/>
                  <a:gd name="T6" fmla="*/ 6 w 38"/>
                  <a:gd name="T7" fmla="*/ 6 h 38"/>
                  <a:gd name="T8" fmla="*/ 0 w 38"/>
                  <a:gd name="T9" fmla="*/ 12 h 38"/>
                  <a:gd name="T10" fmla="*/ 0 w 38"/>
                  <a:gd name="T11" fmla="*/ 20 h 38"/>
                  <a:gd name="T12" fmla="*/ 0 w 38"/>
                  <a:gd name="T13" fmla="*/ 20 h 38"/>
                  <a:gd name="T14" fmla="*/ 0 w 38"/>
                  <a:gd name="T15" fmla="*/ 26 h 38"/>
                  <a:gd name="T16" fmla="*/ 6 w 38"/>
                  <a:gd name="T17" fmla="*/ 34 h 38"/>
                  <a:gd name="T18" fmla="*/ 12 w 38"/>
                  <a:gd name="T19" fmla="*/ 38 h 38"/>
                  <a:gd name="T20" fmla="*/ 18 w 38"/>
                  <a:gd name="T21" fmla="*/ 38 h 38"/>
                  <a:gd name="T22" fmla="*/ 18 w 38"/>
                  <a:gd name="T23" fmla="*/ 38 h 38"/>
                  <a:gd name="T24" fmla="*/ 26 w 38"/>
                  <a:gd name="T25" fmla="*/ 38 h 38"/>
                  <a:gd name="T26" fmla="*/ 32 w 38"/>
                  <a:gd name="T27" fmla="*/ 34 h 38"/>
                  <a:gd name="T28" fmla="*/ 36 w 38"/>
                  <a:gd name="T29" fmla="*/ 26 h 38"/>
                  <a:gd name="T30" fmla="*/ 38 w 38"/>
                  <a:gd name="T31" fmla="*/ 20 h 38"/>
                  <a:gd name="T32" fmla="*/ 38 w 38"/>
                  <a:gd name="T33" fmla="*/ 20 h 38"/>
                  <a:gd name="T34" fmla="*/ 36 w 38"/>
                  <a:gd name="T35" fmla="*/ 12 h 38"/>
                  <a:gd name="T36" fmla="*/ 32 w 38"/>
                  <a:gd name="T37" fmla="*/ 6 h 38"/>
                  <a:gd name="T38" fmla="*/ 26 w 38"/>
                  <a:gd name="T39" fmla="*/ 2 h 38"/>
                  <a:gd name="T40" fmla="*/ 18 w 38"/>
                  <a:gd name="T41" fmla="*/ 0 h 38"/>
                  <a:gd name="T42" fmla="*/ 18 w 38"/>
                  <a:gd name="T43" fmla="*/ 0 h 38"/>
                  <a:gd name="T44" fmla="*/ 18 w 38"/>
                  <a:gd name="T45" fmla="*/ 34 h 38"/>
                  <a:gd name="T46" fmla="*/ 18 w 38"/>
                  <a:gd name="T47" fmla="*/ 34 h 38"/>
                  <a:gd name="T48" fmla="*/ 14 w 38"/>
                  <a:gd name="T49" fmla="*/ 34 h 38"/>
                  <a:gd name="T50" fmla="*/ 8 w 38"/>
                  <a:gd name="T51" fmla="*/ 30 h 38"/>
                  <a:gd name="T52" fmla="*/ 6 w 38"/>
                  <a:gd name="T53" fmla="*/ 26 h 38"/>
                  <a:gd name="T54" fmla="*/ 4 w 38"/>
                  <a:gd name="T55" fmla="*/ 20 h 38"/>
                  <a:gd name="T56" fmla="*/ 4 w 38"/>
                  <a:gd name="T57" fmla="*/ 20 h 38"/>
                  <a:gd name="T58" fmla="*/ 6 w 38"/>
                  <a:gd name="T59" fmla="*/ 14 h 38"/>
                  <a:gd name="T60" fmla="*/ 8 w 38"/>
                  <a:gd name="T61" fmla="*/ 8 h 38"/>
                  <a:gd name="T62" fmla="*/ 14 w 38"/>
                  <a:gd name="T63" fmla="*/ 6 h 38"/>
                  <a:gd name="T64" fmla="*/ 18 w 38"/>
                  <a:gd name="T65" fmla="*/ 4 h 38"/>
                  <a:gd name="T66" fmla="*/ 18 w 38"/>
                  <a:gd name="T67" fmla="*/ 4 h 38"/>
                  <a:gd name="T68" fmla="*/ 24 w 38"/>
                  <a:gd name="T69" fmla="*/ 6 h 38"/>
                  <a:gd name="T70" fmla="*/ 30 w 38"/>
                  <a:gd name="T71" fmla="*/ 8 h 38"/>
                  <a:gd name="T72" fmla="*/ 32 w 38"/>
                  <a:gd name="T73" fmla="*/ 14 h 38"/>
                  <a:gd name="T74" fmla="*/ 34 w 38"/>
                  <a:gd name="T75" fmla="*/ 20 h 38"/>
                  <a:gd name="T76" fmla="*/ 34 w 38"/>
                  <a:gd name="T77" fmla="*/ 20 h 38"/>
                  <a:gd name="T78" fmla="*/ 32 w 38"/>
                  <a:gd name="T79" fmla="*/ 26 h 38"/>
                  <a:gd name="T80" fmla="*/ 30 w 38"/>
                  <a:gd name="T81" fmla="*/ 30 h 38"/>
                  <a:gd name="T82" fmla="*/ 24 w 38"/>
                  <a:gd name="T83" fmla="*/ 34 h 38"/>
                  <a:gd name="T84" fmla="*/ 18 w 38"/>
                  <a:gd name="T85" fmla="*/ 34 h 38"/>
                  <a:gd name="T86" fmla="*/ 18 w 38"/>
                  <a:gd name="T87"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 h="38">
                    <a:moveTo>
                      <a:pt x="18" y="0"/>
                    </a:moveTo>
                    <a:lnTo>
                      <a:pt x="18" y="0"/>
                    </a:lnTo>
                    <a:lnTo>
                      <a:pt x="12" y="2"/>
                    </a:lnTo>
                    <a:lnTo>
                      <a:pt x="6" y="6"/>
                    </a:lnTo>
                    <a:lnTo>
                      <a:pt x="0" y="12"/>
                    </a:lnTo>
                    <a:lnTo>
                      <a:pt x="0" y="20"/>
                    </a:lnTo>
                    <a:lnTo>
                      <a:pt x="0" y="20"/>
                    </a:lnTo>
                    <a:lnTo>
                      <a:pt x="0" y="26"/>
                    </a:lnTo>
                    <a:lnTo>
                      <a:pt x="6" y="34"/>
                    </a:lnTo>
                    <a:lnTo>
                      <a:pt x="12" y="38"/>
                    </a:lnTo>
                    <a:lnTo>
                      <a:pt x="18" y="38"/>
                    </a:lnTo>
                    <a:lnTo>
                      <a:pt x="18" y="38"/>
                    </a:lnTo>
                    <a:lnTo>
                      <a:pt x="26" y="38"/>
                    </a:lnTo>
                    <a:lnTo>
                      <a:pt x="32" y="34"/>
                    </a:lnTo>
                    <a:lnTo>
                      <a:pt x="36" y="26"/>
                    </a:lnTo>
                    <a:lnTo>
                      <a:pt x="38" y="20"/>
                    </a:lnTo>
                    <a:lnTo>
                      <a:pt x="38" y="20"/>
                    </a:lnTo>
                    <a:lnTo>
                      <a:pt x="36" y="12"/>
                    </a:lnTo>
                    <a:lnTo>
                      <a:pt x="32" y="6"/>
                    </a:lnTo>
                    <a:lnTo>
                      <a:pt x="26" y="2"/>
                    </a:lnTo>
                    <a:lnTo>
                      <a:pt x="18" y="0"/>
                    </a:lnTo>
                    <a:lnTo>
                      <a:pt x="18" y="0"/>
                    </a:lnTo>
                    <a:close/>
                    <a:moveTo>
                      <a:pt x="18" y="34"/>
                    </a:moveTo>
                    <a:lnTo>
                      <a:pt x="18" y="34"/>
                    </a:lnTo>
                    <a:lnTo>
                      <a:pt x="14" y="34"/>
                    </a:lnTo>
                    <a:lnTo>
                      <a:pt x="8" y="30"/>
                    </a:lnTo>
                    <a:lnTo>
                      <a:pt x="6" y="26"/>
                    </a:lnTo>
                    <a:lnTo>
                      <a:pt x="4" y="20"/>
                    </a:lnTo>
                    <a:lnTo>
                      <a:pt x="4" y="20"/>
                    </a:lnTo>
                    <a:lnTo>
                      <a:pt x="6" y="14"/>
                    </a:lnTo>
                    <a:lnTo>
                      <a:pt x="8" y="8"/>
                    </a:lnTo>
                    <a:lnTo>
                      <a:pt x="14" y="6"/>
                    </a:lnTo>
                    <a:lnTo>
                      <a:pt x="18" y="4"/>
                    </a:lnTo>
                    <a:lnTo>
                      <a:pt x="18" y="4"/>
                    </a:lnTo>
                    <a:lnTo>
                      <a:pt x="24" y="6"/>
                    </a:lnTo>
                    <a:lnTo>
                      <a:pt x="30" y="8"/>
                    </a:lnTo>
                    <a:lnTo>
                      <a:pt x="32" y="14"/>
                    </a:lnTo>
                    <a:lnTo>
                      <a:pt x="34" y="20"/>
                    </a:lnTo>
                    <a:lnTo>
                      <a:pt x="34" y="20"/>
                    </a:lnTo>
                    <a:lnTo>
                      <a:pt x="32" y="26"/>
                    </a:lnTo>
                    <a:lnTo>
                      <a:pt x="30" y="30"/>
                    </a:lnTo>
                    <a:lnTo>
                      <a:pt x="24" y="34"/>
                    </a:lnTo>
                    <a:lnTo>
                      <a:pt x="18" y="34"/>
                    </a:lnTo>
                    <a:lnTo>
                      <a:pt x="1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357" name="Group 356">
              <a:extLst>
                <a:ext uri="{FF2B5EF4-FFF2-40B4-BE49-F238E27FC236}">
                  <a16:creationId xmlns:a16="http://schemas.microsoft.com/office/drawing/2014/main" id="{2E335FBE-B94D-4137-BA54-7535CCE246CB}"/>
                </a:ext>
              </a:extLst>
            </p:cNvPr>
            <p:cNvGrpSpPr/>
            <p:nvPr/>
          </p:nvGrpSpPr>
          <p:grpSpPr>
            <a:xfrm>
              <a:off x="5067569" y="3007265"/>
              <a:ext cx="378081" cy="329121"/>
              <a:chOff x="1377950" y="3060701"/>
              <a:chExt cx="441325" cy="384175"/>
            </a:xfrm>
            <a:solidFill>
              <a:schemeClr val="bg1"/>
            </a:solidFill>
          </p:grpSpPr>
          <p:sp>
            <p:nvSpPr>
              <p:cNvPr id="358" name="Freeform 2287">
                <a:extLst>
                  <a:ext uri="{FF2B5EF4-FFF2-40B4-BE49-F238E27FC236}">
                    <a16:creationId xmlns:a16="http://schemas.microsoft.com/office/drawing/2014/main" id="{5C0B7650-6604-45EA-AA18-4F931D266504}"/>
                  </a:ext>
                </a:extLst>
              </p:cNvPr>
              <p:cNvSpPr>
                <a:spLocks/>
              </p:cNvSpPr>
              <p:nvPr/>
            </p:nvSpPr>
            <p:spPr bwMode="auto">
              <a:xfrm>
                <a:off x="1377950" y="3438526"/>
                <a:ext cx="441325" cy="6350"/>
              </a:xfrm>
              <a:custGeom>
                <a:avLst/>
                <a:gdLst>
                  <a:gd name="T0" fmla="*/ 276 w 278"/>
                  <a:gd name="T1" fmla="*/ 0 h 4"/>
                  <a:gd name="T2" fmla="*/ 2 w 278"/>
                  <a:gd name="T3" fmla="*/ 0 h 4"/>
                  <a:gd name="T4" fmla="*/ 2 w 278"/>
                  <a:gd name="T5" fmla="*/ 0 h 4"/>
                  <a:gd name="T6" fmla="*/ 2 w 278"/>
                  <a:gd name="T7" fmla="*/ 0 h 4"/>
                  <a:gd name="T8" fmla="*/ 0 w 278"/>
                  <a:gd name="T9" fmla="*/ 2 h 4"/>
                  <a:gd name="T10" fmla="*/ 0 w 278"/>
                  <a:gd name="T11" fmla="*/ 2 h 4"/>
                  <a:gd name="T12" fmla="*/ 2 w 278"/>
                  <a:gd name="T13" fmla="*/ 4 h 4"/>
                  <a:gd name="T14" fmla="*/ 2 w 278"/>
                  <a:gd name="T15" fmla="*/ 4 h 4"/>
                  <a:gd name="T16" fmla="*/ 276 w 278"/>
                  <a:gd name="T17" fmla="*/ 4 h 4"/>
                  <a:gd name="T18" fmla="*/ 276 w 278"/>
                  <a:gd name="T19" fmla="*/ 4 h 4"/>
                  <a:gd name="T20" fmla="*/ 276 w 278"/>
                  <a:gd name="T21" fmla="*/ 4 h 4"/>
                  <a:gd name="T22" fmla="*/ 278 w 278"/>
                  <a:gd name="T23" fmla="*/ 2 h 4"/>
                  <a:gd name="T24" fmla="*/ 278 w 278"/>
                  <a:gd name="T25" fmla="*/ 2 h 4"/>
                  <a:gd name="T26" fmla="*/ 276 w 278"/>
                  <a:gd name="T27" fmla="*/ 0 h 4"/>
                  <a:gd name="T28" fmla="*/ 276 w 278"/>
                  <a:gd name="T29" fmla="*/ 0 h 4"/>
                  <a:gd name="T30" fmla="*/ 276 w 27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8" h="4">
                    <a:moveTo>
                      <a:pt x="276" y="0"/>
                    </a:moveTo>
                    <a:lnTo>
                      <a:pt x="2" y="0"/>
                    </a:lnTo>
                    <a:lnTo>
                      <a:pt x="2" y="0"/>
                    </a:lnTo>
                    <a:lnTo>
                      <a:pt x="2" y="0"/>
                    </a:lnTo>
                    <a:lnTo>
                      <a:pt x="0" y="2"/>
                    </a:lnTo>
                    <a:lnTo>
                      <a:pt x="0" y="2"/>
                    </a:lnTo>
                    <a:lnTo>
                      <a:pt x="2" y="4"/>
                    </a:lnTo>
                    <a:lnTo>
                      <a:pt x="2" y="4"/>
                    </a:lnTo>
                    <a:lnTo>
                      <a:pt x="276" y="4"/>
                    </a:lnTo>
                    <a:lnTo>
                      <a:pt x="276" y="4"/>
                    </a:lnTo>
                    <a:lnTo>
                      <a:pt x="276" y="4"/>
                    </a:lnTo>
                    <a:lnTo>
                      <a:pt x="278" y="2"/>
                    </a:lnTo>
                    <a:lnTo>
                      <a:pt x="278" y="2"/>
                    </a:lnTo>
                    <a:lnTo>
                      <a:pt x="276" y="0"/>
                    </a:lnTo>
                    <a:lnTo>
                      <a:pt x="276" y="0"/>
                    </a:lnTo>
                    <a:lnTo>
                      <a:pt x="2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9" name="Freeform 2288">
                <a:extLst>
                  <a:ext uri="{FF2B5EF4-FFF2-40B4-BE49-F238E27FC236}">
                    <a16:creationId xmlns:a16="http://schemas.microsoft.com/office/drawing/2014/main" id="{2311B5E9-7C90-474C-B335-4E391E045388}"/>
                  </a:ext>
                </a:extLst>
              </p:cNvPr>
              <p:cNvSpPr>
                <a:spLocks noEditPoints="1"/>
              </p:cNvSpPr>
              <p:nvPr/>
            </p:nvSpPr>
            <p:spPr bwMode="auto">
              <a:xfrm>
                <a:off x="1400175" y="3375026"/>
                <a:ext cx="66675" cy="69850"/>
              </a:xfrm>
              <a:custGeom>
                <a:avLst/>
                <a:gdLst>
                  <a:gd name="T0" fmla="*/ 40 w 42"/>
                  <a:gd name="T1" fmla="*/ 0 h 44"/>
                  <a:gd name="T2" fmla="*/ 2 w 42"/>
                  <a:gd name="T3" fmla="*/ 0 h 44"/>
                  <a:gd name="T4" fmla="*/ 2 w 42"/>
                  <a:gd name="T5" fmla="*/ 0 h 44"/>
                  <a:gd name="T6" fmla="*/ 0 w 42"/>
                  <a:gd name="T7" fmla="*/ 0 h 44"/>
                  <a:gd name="T8" fmla="*/ 0 w 42"/>
                  <a:gd name="T9" fmla="*/ 2 h 44"/>
                  <a:gd name="T10" fmla="*/ 0 w 42"/>
                  <a:gd name="T11" fmla="*/ 42 h 44"/>
                  <a:gd name="T12" fmla="*/ 0 w 42"/>
                  <a:gd name="T13" fmla="*/ 42 h 44"/>
                  <a:gd name="T14" fmla="*/ 0 w 42"/>
                  <a:gd name="T15" fmla="*/ 44 h 44"/>
                  <a:gd name="T16" fmla="*/ 2 w 42"/>
                  <a:gd name="T17" fmla="*/ 44 h 44"/>
                  <a:gd name="T18" fmla="*/ 40 w 42"/>
                  <a:gd name="T19" fmla="*/ 44 h 44"/>
                  <a:gd name="T20" fmla="*/ 40 w 42"/>
                  <a:gd name="T21" fmla="*/ 44 h 44"/>
                  <a:gd name="T22" fmla="*/ 42 w 42"/>
                  <a:gd name="T23" fmla="*/ 44 h 44"/>
                  <a:gd name="T24" fmla="*/ 42 w 42"/>
                  <a:gd name="T25" fmla="*/ 42 h 44"/>
                  <a:gd name="T26" fmla="*/ 42 w 42"/>
                  <a:gd name="T27" fmla="*/ 2 h 44"/>
                  <a:gd name="T28" fmla="*/ 42 w 42"/>
                  <a:gd name="T29" fmla="*/ 2 h 44"/>
                  <a:gd name="T30" fmla="*/ 42 w 42"/>
                  <a:gd name="T31" fmla="*/ 0 h 44"/>
                  <a:gd name="T32" fmla="*/ 40 w 42"/>
                  <a:gd name="T33" fmla="*/ 0 h 44"/>
                  <a:gd name="T34" fmla="*/ 40 w 42"/>
                  <a:gd name="T35" fmla="*/ 0 h 44"/>
                  <a:gd name="T36" fmla="*/ 38 w 42"/>
                  <a:gd name="T37" fmla="*/ 40 h 44"/>
                  <a:gd name="T38" fmla="*/ 4 w 42"/>
                  <a:gd name="T39" fmla="*/ 40 h 44"/>
                  <a:gd name="T40" fmla="*/ 4 w 42"/>
                  <a:gd name="T41" fmla="*/ 4 h 44"/>
                  <a:gd name="T42" fmla="*/ 38 w 42"/>
                  <a:gd name="T43" fmla="*/ 4 h 44"/>
                  <a:gd name="T44" fmla="*/ 38 w 42"/>
                  <a:gd name="T45"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44">
                    <a:moveTo>
                      <a:pt x="40" y="0"/>
                    </a:moveTo>
                    <a:lnTo>
                      <a:pt x="2" y="0"/>
                    </a:lnTo>
                    <a:lnTo>
                      <a:pt x="2" y="0"/>
                    </a:lnTo>
                    <a:lnTo>
                      <a:pt x="0" y="0"/>
                    </a:lnTo>
                    <a:lnTo>
                      <a:pt x="0" y="2"/>
                    </a:lnTo>
                    <a:lnTo>
                      <a:pt x="0" y="42"/>
                    </a:lnTo>
                    <a:lnTo>
                      <a:pt x="0" y="42"/>
                    </a:lnTo>
                    <a:lnTo>
                      <a:pt x="0" y="44"/>
                    </a:lnTo>
                    <a:lnTo>
                      <a:pt x="2" y="44"/>
                    </a:lnTo>
                    <a:lnTo>
                      <a:pt x="40" y="44"/>
                    </a:lnTo>
                    <a:lnTo>
                      <a:pt x="40" y="44"/>
                    </a:lnTo>
                    <a:lnTo>
                      <a:pt x="42" y="44"/>
                    </a:lnTo>
                    <a:lnTo>
                      <a:pt x="42" y="42"/>
                    </a:lnTo>
                    <a:lnTo>
                      <a:pt x="42" y="2"/>
                    </a:lnTo>
                    <a:lnTo>
                      <a:pt x="42" y="2"/>
                    </a:lnTo>
                    <a:lnTo>
                      <a:pt x="42" y="0"/>
                    </a:lnTo>
                    <a:lnTo>
                      <a:pt x="40" y="0"/>
                    </a:lnTo>
                    <a:lnTo>
                      <a:pt x="40" y="0"/>
                    </a:lnTo>
                    <a:close/>
                    <a:moveTo>
                      <a:pt x="38" y="40"/>
                    </a:moveTo>
                    <a:lnTo>
                      <a:pt x="4" y="40"/>
                    </a:lnTo>
                    <a:lnTo>
                      <a:pt x="4" y="4"/>
                    </a:lnTo>
                    <a:lnTo>
                      <a:pt x="38" y="4"/>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0" name="Freeform 2289">
                <a:extLst>
                  <a:ext uri="{FF2B5EF4-FFF2-40B4-BE49-F238E27FC236}">
                    <a16:creationId xmlns:a16="http://schemas.microsoft.com/office/drawing/2014/main" id="{65CA90B0-7C74-4402-B0EF-5F5BC0B8AB83}"/>
                  </a:ext>
                </a:extLst>
              </p:cNvPr>
              <p:cNvSpPr>
                <a:spLocks noEditPoints="1"/>
              </p:cNvSpPr>
              <p:nvPr/>
            </p:nvSpPr>
            <p:spPr bwMode="auto">
              <a:xfrm>
                <a:off x="1482725" y="3295651"/>
                <a:ext cx="66675" cy="149225"/>
              </a:xfrm>
              <a:custGeom>
                <a:avLst/>
                <a:gdLst>
                  <a:gd name="T0" fmla="*/ 40 w 42"/>
                  <a:gd name="T1" fmla="*/ 0 h 94"/>
                  <a:gd name="T2" fmla="*/ 2 w 42"/>
                  <a:gd name="T3" fmla="*/ 0 h 94"/>
                  <a:gd name="T4" fmla="*/ 2 w 42"/>
                  <a:gd name="T5" fmla="*/ 0 h 94"/>
                  <a:gd name="T6" fmla="*/ 0 w 42"/>
                  <a:gd name="T7" fmla="*/ 0 h 94"/>
                  <a:gd name="T8" fmla="*/ 0 w 42"/>
                  <a:gd name="T9" fmla="*/ 2 h 94"/>
                  <a:gd name="T10" fmla="*/ 0 w 42"/>
                  <a:gd name="T11" fmla="*/ 92 h 94"/>
                  <a:gd name="T12" fmla="*/ 0 w 42"/>
                  <a:gd name="T13" fmla="*/ 92 h 94"/>
                  <a:gd name="T14" fmla="*/ 0 w 42"/>
                  <a:gd name="T15" fmla="*/ 94 h 94"/>
                  <a:gd name="T16" fmla="*/ 2 w 42"/>
                  <a:gd name="T17" fmla="*/ 94 h 94"/>
                  <a:gd name="T18" fmla="*/ 40 w 42"/>
                  <a:gd name="T19" fmla="*/ 94 h 94"/>
                  <a:gd name="T20" fmla="*/ 40 w 42"/>
                  <a:gd name="T21" fmla="*/ 94 h 94"/>
                  <a:gd name="T22" fmla="*/ 42 w 42"/>
                  <a:gd name="T23" fmla="*/ 94 h 94"/>
                  <a:gd name="T24" fmla="*/ 42 w 42"/>
                  <a:gd name="T25" fmla="*/ 92 h 94"/>
                  <a:gd name="T26" fmla="*/ 42 w 42"/>
                  <a:gd name="T27" fmla="*/ 2 h 94"/>
                  <a:gd name="T28" fmla="*/ 42 w 42"/>
                  <a:gd name="T29" fmla="*/ 2 h 94"/>
                  <a:gd name="T30" fmla="*/ 42 w 42"/>
                  <a:gd name="T31" fmla="*/ 0 h 94"/>
                  <a:gd name="T32" fmla="*/ 40 w 42"/>
                  <a:gd name="T33" fmla="*/ 0 h 94"/>
                  <a:gd name="T34" fmla="*/ 40 w 42"/>
                  <a:gd name="T35" fmla="*/ 0 h 94"/>
                  <a:gd name="T36" fmla="*/ 38 w 42"/>
                  <a:gd name="T37" fmla="*/ 90 h 94"/>
                  <a:gd name="T38" fmla="*/ 4 w 42"/>
                  <a:gd name="T39" fmla="*/ 90 h 94"/>
                  <a:gd name="T40" fmla="*/ 4 w 42"/>
                  <a:gd name="T41" fmla="*/ 4 h 94"/>
                  <a:gd name="T42" fmla="*/ 38 w 42"/>
                  <a:gd name="T43" fmla="*/ 4 h 94"/>
                  <a:gd name="T44" fmla="*/ 38 w 42"/>
                  <a:gd name="T45" fmla="*/ 9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94">
                    <a:moveTo>
                      <a:pt x="40" y="0"/>
                    </a:moveTo>
                    <a:lnTo>
                      <a:pt x="2" y="0"/>
                    </a:lnTo>
                    <a:lnTo>
                      <a:pt x="2" y="0"/>
                    </a:lnTo>
                    <a:lnTo>
                      <a:pt x="0" y="0"/>
                    </a:lnTo>
                    <a:lnTo>
                      <a:pt x="0" y="2"/>
                    </a:lnTo>
                    <a:lnTo>
                      <a:pt x="0" y="92"/>
                    </a:lnTo>
                    <a:lnTo>
                      <a:pt x="0" y="92"/>
                    </a:lnTo>
                    <a:lnTo>
                      <a:pt x="0" y="94"/>
                    </a:lnTo>
                    <a:lnTo>
                      <a:pt x="2" y="94"/>
                    </a:lnTo>
                    <a:lnTo>
                      <a:pt x="40" y="94"/>
                    </a:lnTo>
                    <a:lnTo>
                      <a:pt x="40" y="94"/>
                    </a:lnTo>
                    <a:lnTo>
                      <a:pt x="42" y="94"/>
                    </a:lnTo>
                    <a:lnTo>
                      <a:pt x="42" y="92"/>
                    </a:lnTo>
                    <a:lnTo>
                      <a:pt x="42" y="2"/>
                    </a:lnTo>
                    <a:lnTo>
                      <a:pt x="42" y="2"/>
                    </a:lnTo>
                    <a:lnTo>
                      <a:pt x="42" y="0"/>
                    </a:lnTo>
                    <a:lnTo>
                      <a:pt x="40" y="0"/>
                    </a:lnTo>
                    <a:lnTo>
                      <a:pt x="40" y="0"/>
                    </a:lnTo>
                    <a:close/>
                    <a:moveTo>
                      <a:pt x="38" y="90"/>
                    </a:moveTo>
                    <a:lnTo>
                      <a:pt x="4" y="90"/>
                    </a:lnTo>
                    <a:lnTo>
                      <a:pt x="4" y="4"/>
                    </a:lnTo>
                    <a:lnTo>
                      <a:pt x="38" y="4"/>
                    </a:lnTo>
                    <a:lnTo>
                      <a:pt x="38"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1" name="Freeform 2290">
                <a:extLst>
                  <a:ext uri="{FF2B5EF4-FFF2-40B4-BE49-F238E27FC236}">
                    <a16:creationId xmlns:a16="http://schemas.microsoft.com/office/drawing/2014/main" id="{11334621-AE48-4A61-B332-D2F769BA5E2C}"/>
                  </a:ext>
                </a:extLst>
              </p:cNvPr>
              <p:cNvSpPr>
                <a:spLocks noEditPoints="1"/>
              </p:cNvSpPr>
              <p:nvPr/>
            </p:nvSpPr>
            <p:spPr bwMode="auto">
              <a:xfrm>
                <a:off x="1565275" y="3178176"/>
                <a:ext cx="66675" cy="266700"/>
              </a:xfrm>
              <a:custGeom>
                <a:avLst/>
                <a:gdLst>
                  <a:gd name="T0" fmla="*/ 40 w 42"/>
                  <a:gd name="T1" fmla="*/ 0 h 168"/>
                  <a:gd name="T2" fmla="*/ 2 w 42"/>
                  <a:gd name="T3" fmla="*/ 0 h 168"/>
                  <a:gd name="T4" fmla="*/ 2 w 42"/>
                  <a:gd name="T5" fmla="*/ 0 h 168"/>
                  <a:gd name="T6" fmla="*/ 0 w 42"/>
                  <a:gd name="T7" fmla="*/ 0 h 168"/>
                  <a:gd name="T8" fmla="*/ 0 w 42"/>
                  <a:gd name="T9" fmla="*/ 2 h 168"/>
                  <a:gd name="T10" fmla="*/ 0 w 42"/>
                  <a:gd name="T11" fmla="*/ 166 h 168"/>
                  <a:gd name="T12" fmla="*/ 0 w 42"/>
                  <a:gd name="T13" fmla="*/ 166 h 168"/>
                  <a:gd name="T14" fmla="*/ 0 w 42"/>
                  <a:gd name="T15" fmla="*/ 168 h 168"/>
                  <a:gd name="T16" fmla="*/ 2 w 42"/>
                  <a:gd name="T17" fmla="*/ 168 h 168"/>
                  <a:gd name="T18" fmla="*/ 40 w 42"/>
                  <a:gd name="T19" fmla="*/ 168 h 168"/>
                  <a:gd name="T20" fmla="*/ 40 w 42"/>
                  <a:gd name="T21" fmla="*/ 168 h 168"/>
                  <a:gd name="T22" fmla="*/ 42 w 42"/>
                  <a:gd name="T23" fmla="*/ 168 h 168"/>
                  <a:gd name="T24" fmla="*/ 42 w 42"/>
                  <a:gd name="T25" fmla="*/ 166 h 168"/>
                  <a:gd name="T26" fmla="*/ 42 w 42"/>
                  <a:gd name="T27" fmla="*/ 2 h 168"/>
                  <a:gd name="T28" fmla="*/ 42 w 42"/>
                  <a:gd name="T29" fmla="*/ 2 h 168"/>
                  <a:gd name="T30" fmla="*/ 42 w 42"/>
                  <a:gd name="T31" fmla="*/ 0 h 168"/>
                  <a:gd name="T32" fmla="*/ 40 w 42"/>
                  <a:gd name="T33" fmla="*/ 0 h 168"/>
                  <a:gd name="T34" fmla="*/ 40 w 42"/>
                  <a:gd name="T35" fmla="*/ 0 h 168"/>
                  <a:gd name="T36" fmla="*/ 38 w 42"/>
                  <a:gd name="T37" fmla="*/ 164 h 168"/>
                  <a:gd name="T38" fmla="*/ 4 w 42"/>
                  <a:gd name="T39" fmla="*/ 164 h 168"/>
                  <a:gd name="T40" fmla="*/ 4 w 42"/>
                  <a:gd name="T41" fmla="*/ 4 h 168"/>
                  <a:gd name="T42" fmla="*/ 38 w 42"/>
                  <a:gd name="T43" fmla="*/ 4 h 168"/>
                  <a:gd name="T44" fmla="*/ 38 w 42"/>
                  <a:gd name="T45" fmla="*/ 16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168">
                    <a:moveTo>
                      <a:pt x="40" y="0"/>
                    </a:moveTo>
                    <a:lnTo>
                      <a:pt x="2" y="0"/>
                    </a:lnTo>
                    <a:lnTo>
                      <a:pt x="2" y="0"/>
                    </a:lnTo>
                    <a:lnTo>
                      <a:pt x="0" y="0"/>
                    </a:lnTo>
                    <a:lnTo>
                      <a:pt x="0" y="2"/>
                    </a:lnTo>
                    <a:lnTo>
                      <a:pt x="0" y="166"/>
                    </a:lnTo>
                    <a:lnTo>
                      <a:pt x="0" y="166"/>
                    </a:lnTo>
                    <a:lnTo>
                      <a:pt x="0" y="168"/>
                    </a:lnTo>
                    <a:lnTo>
                      <a:pt x="2" y="168"/>
                    </a:lnTo>
                    <a:lnTo>
                      <a:pt x="40" y="168"/>
                    </a:lnTo>
                    <a:lnTo>
                      <a:pt x="40" y="168"/>
                    </a:lnTo>
                    <a:lnTo>
                      <a:pt x="42" y="168"/>
                    </a:lnTo>
                    <a:lnTo>
                      <a:pt x="42" y="166"/>
                    </a:lnTo>
                    <a:lnTo>
                      <a:pt x="42" y="2"/>
                    </a:lnTo>
                    <a:lnTo>
                      <a:pt x="42" y="2"/>
                    </a:lnTo>
                    <a:lnTo>
                      <a:pt x="42" y="0"/>
                    </a:lnTo>
                    <a:lnTo>
                      <a:pt x="40" y="0"/>
                    </a:lnTo>
                    <a:lnTo>
                      <a:pt x="40" y="0"/>
                    </a:lnTo>
                    <a:close/>
                    <a:moveTo>
                      <a:pt x="38" y="164"/>
                    </a:moveTo>
                    <a:lnTo>
                      <a:pt x="4" y="164"/>
                    </a:lnTo>
                    <a:lnTo>
                      <a:pt x="4" y="4"/>
                    </a:lnTo>
                    <a:lnTo>
                      <a:pt x="38" y="4"/>
                    </a:lnTo>
                    <a:lnTo>
                      <a:pt x="38"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62" name="Freeform 2291">
                <a:extLst>
                  <a:ext uri="{FF2B5EF4-FFF2-40B4-BE49-F238E27FC236}">
                    <a16:creationId xmlns:a16="http://schemas.microsoft.com/office/drawing/2014/main" id="{EE2ACDC9-30E8-4AE7-9788-2344E8B8B241}"/>
                  </a:ext>
                </a:extLst>
              </p:cNvPr>
              <p:cNvSpPr>
                <a:spLocks noEditPoints="1"/>
              </p:cNvSpPr>
              <p:nvPr/>
            </p:nvSpPr>
            <p:spPr bwMode="auto">
              <a:xfrm>
                <a:off x="1647825" y="3251201"/>
                <a:ext cx="66675" cy="193675"/>
              </a:xfrm>
              <a:custGeom>
                <a:avLst/>
                <a:gdLst>
                  <a:gd name="T0" fmla="*/ 40 w 42"/>
                  <a:gd name="T1" fmla="*/ 0 h 122"/>
                  <a:gd name="T2" fmla="*/ 2 w 42"/>
                  <a:gd name="T3" fmla="*/ 0 h 122"/>
                  <a:gd name="T4" fmla="*/ 2 w 42"/>
                  <a:gd name="T5" fmla="*/ 0 h 122"/>
                  <a:gd name="T6" fmla="*/ 0 w 42"/>
                  <a:gd name="T7" fmla="*/ 0 h 122"/>
                  <a:gd name="T8" fmla="*/ 0 w 42"/>
                  <a:gd name="T9" fmla="*/ 2 h 122"/>
                  <a:gd name="T10" fmla="*/ 0 w 42"/>
                  <a:gd name="T11" fmla="*/ 120 h 122"/>
                  <a:gd name="T12" fmla="*/ 0 w 42"/>
                  <a:gd name="T13" fmla="*/ 120 h 122"/>
                  <a:gd name="T14" fmla="*/ 0 w 42"/>
                  <a:gd name="T15" fmla="*/ 122 h 122"/>
                  <a:gd name="T16" fmla="*/ 2 w 42"/>
                  <a:gd name="T17" fmla="*/ 122 h 122"/>
                  <a:gd name="T18" fmla="*/ 40 w 42"/>
                  <a:gd name="T19" fmla="*/ 122 h 122"/>
                  <a:gd name="T20" fmla="*/ 40 w 42"/>
                  <a:gd name="T21" fmla="*/ 122 h 122"/>
                  <a:gd name="T22" fmla="*/ 42 w 42"/>
                  <a:gd name="T23" fmla="*/ 122 h 122"/>
                  <a:gd name="T24" fmla="*/ 42 w 42"/>
                  <a:gd name="T25" fmla="*/ 120 h 122"/>
                  <a:gd name="T26" fmla="*/ 42 w 42"/>
                  <a:gd name="T27" fmla="*/ 2 h 122"/>
                  <a:gd name="T28" fmla="*/ 42 w 42"/>
                  <a:gd name="T29" fmla="*/ 2 h 122"/>
                  <a:gd name="T30" fmla="*/ 42 w 42"/>
                  <a:gd name="T31" fmla="*/ 0 h 122"/>
                  <a:gd name="T32" fmla="*/ 40 w 42"/>
                  <a:gd name="T33" fmla="*/ 0 h 122"/>
                  <a:gd name="T34" fmla="*/ 40 w 42"/>
                  <a:gd name="T35" fmla="*/ 0 h 122"/>
                  <a:gd name="T36" fmla="*/ 38 w 42"/>
                  <a:gd name="T37" fmla="*/ 118 h 122"/>
                  <a:gd name="T38" fmla="*/ 4 w 42"/>
                  <a:gd name="T39" fmla="*/ 118 h 122"/>
                  <a:gd name="T40" fmla="*/ 4 w 42"/>
                  <a:gd name="T41" fmla="*/ 4 h 122"/>
                  <a:gd name="T42" fmla="*/ 38 w 42"/>
                  <a:gd name="T43" fmla="*/ 4 h 122"/>
                  <a:gd name="T44" fmla="*/ 38 w 42"/>
                  <a:gd name="T45" fmla="*/ 11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122">
                    <a:moveTo>
                      <a:pt x="40" y="0"/>
                    </a:moveTo>
                    <a:lnTo>
                      <a:pt x="2" y="0"/>
                    </a:lnTo>
                    <a:lnTo>
                      <a:pt x="2" y="0"/>
                    </a:lnTo>
                    <a:lnTo>
                      <a:pt x="0" y="0"/>
                    </a:lnTo>
                    <a:lnTo>
                      <a:pt x="0" y="2"/>
                    </a:lnTo>
                    <a:lnTo>
                      <a:pt x="0" y="120"/>
                    </a:lnTo>
                    <a:lnTo>
                      <a:pt x="0" y="120"/>
                    </a:lnTo>
                    <a:lnTo>
                      <a:pt x="0" y="122"/>
                    </a:lnTo>
                    <a:lnTo>
                      <a:pt x="2" y="122"/>
                    </a:lnTo>
                    <a:lnTo>
                      <a:pt x="40" y="122"/>
                    </a:lnTo>
                    <a:lnTo>
                      <a:pt x="40" y="122"/>
                    </a:lnTo>
                    <a:lnTo>
                      <a:pt x="42" y="122"/>
                    </a:lnTo>
                    <a:lnTo>
                      <a:pt x="42" y="120"/>
                    </a:lnTo>
                    <a:lnTo>
                      <a:pt x="42" y="2"/>
                    </a:lnTo>
                    <a:lnTo>
                      <a:pt x="42" y="2"/>
                    </a:lnTo>
                    <a:lnTo>
                      <a:pt x="42" y="0"/>
                    </a:lnTo>
                    <a:lnTo>
                      <a:pt x="40" y="0"/>
                    </a:lnTo>
                    <a:lnTo>
                      <a:pt x="40" y="0"/>
                    </a:lnTo>
                    <a:close/>
                    <a:moveTo>
                      <a:pt x="38" y="118"/>
                    </a:moveTo>
                    <a:lnTo>
                      <a:pt x="4" y="118"/>
                    </a:lnTo>
                    <a:lnTo>
                      <a:pt x="4" y="4"/>
                    </a:lnTo>
                    <a:lnTo>
                      <a:pt x="38" y="4"/>
                    </a:lnTo>
                    <a:lnTo>
                      <a:pt x="38"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63" name="Freeform 2292">
                <a:extLst>
                  <a:ext uri="{FF2B5EF4-FFF2-40B4-BE49-F238E27FC236}">
                    <a16:creationId xmlns:a16="http://schemas.microsoft.com/office/drawing/2014/main" id="{A83DA8C9-1C96-45E0-AC86-954B37BE4557}"/>
                  </a:ext>
                </a:extLst>
              </p:cNvPr>
              <p:cNvSpPr>
                <a:spLocks noEditPoints="1"/>
              </p:cNvSpPr>
              <p:nvPr/>
            </p:nvSpPr>
            <p:spPr bwMode="auto">
              <a:xfrm>
                <a:off x="1730375" y="3060701"/>
                <a:ext cx="66675" cy="384175"/>
              </a:xfrm>
              <a:custGeom>
                <a:avLst/>
                <a:gdLst>
                  <a:gd name="T0" fmla="*/ 40 w 42"/>
                  <a:gd name="T1" fmla="*/ 0 h 242"/>
                  <a:gd name="T2" fmla="*/ 2 w 42"/>
                  <a:gd name="T3" fmla="*/ 0 h 242"/>
                  <a:gd name="T4" fmla="*/ 2 w 42"/>
                  <a:gd name="T5" fmla="*/ 0 h 242"/>
                  <a:gd name="T6" fmla="*/ 0 w 42"/>
                  <a:gd name="T7" fmla="*/ 0 h 242"/>
                  <a:gd name="T8" fmla="*/ 0 w 42"/>
                  <a:gd name="T9" fmla="*/ 2 h 242"/>
                  <a:gd name="T10" fmla="*/ 0 w 42"/>
                  <a:gd name="T11" fmla="*/ 240 h 242"/>
                  <a:gd name="T12" fmla="*/ 0 w 42"/>
                  <a:gd name="T13" fmla="*/ 240 h 242"/>
                  <a:gd name="T14" fmla="*/ 0 w 42"/>
                  <a:gd name="T15" fmla="*/ 242 h 242"/>
                  <a:gd name="T16" fmla="*/ 2 w 42"/>
                  <a:gd name="T17" fmla="*/ 242 h 242"/>
                  <a:gd name="T18" fmla="*/ 40 w 42"/>
                  <a:gd name="T19" fmla="*/ 242 h 242"/>
                  <a:gd name="T20" fmla="*/ 40 w 42"/>
                  <a:gd name="T21" fmla="*/ 242 h 242"/>
                  <a:gd name="T22" fmla="*/ 42 w 42"/>
                  <a:gd name="T23" fmla="*/ 242 h 242"/>
                  <a:gd name="T24" fmla="*/ 42 w 42"/>
                  <a:gd name="T25" fmla="*/ 240 h 242"/>
                  <a:gd name="T26" fmla="*/ 42 w 42"/>
                  <a:gd name="T27" fmla="*/ 2 h 242"/>
                  <a:gd name="T28" fmla="*/ 42 w 42"/>
                  <a:gd name="T29" fmla="*/ 2 h 242"/>
                  <a:gd name="T30" fmla="*/ 42 w 42"/>
                  <a:gd name="T31" fmla="*/ 0 h 242"/>
                  <a:gd name="T32" fmla="*/ 40 w 42"/>
                  <a:gd name="T33" fmla="*/ 0 h 242"/>
                  <a:gd name="T34" fmla="*/ 40 w 42"/>
                  <a:gd name="T35" fmla="*/ 0 h 242"/>
                  <a:gd name="T36" fmla="*/ 38 w 42"/>
                  <a:gd name="T37" fmla="*/ 238 h 242"/>
                  <a:gd name="T38" fmla="*/ 4 w 42"/>
                  <a:gd name="T39" fmla="*/ 238 h 242"/>
                  <a:gd name="T40" fmla="*/ 4 w 42"/>
                  <a:gd name="T41" fmla="*/ 4 h 242"/>
                  <a:gd name="T42" fmla="*/ 38 w 42"/>
                  <a:gd name="T43" fmla="*/ 4 h 242"/>
                  <a:gd name="T44" fmla="*/ 38 w 42"/>
                  <a:gd name="T45" fmla="*/ 238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42">
                    <a:moveTo>
                      <a:pt x="40" y="0"/>
                    </a:moveTo>
                    <a:lnTo>
                      <a:pt x="2" y="0"/>
                    </a:lnTo>
                    <a:lnTo>
                      <a:pt x="2" y="0"/>
                    </a:lnTo>
                    <a:lnTo>
                      <a:pt x="0" y="0"/>
                    </a:lnTo>
                    <a:lnTo>
                      <a:pt x="0" y="2"/>
                    </a:lnTo>
                    <a:lnTo>
                      <a:pt x="0" y="240"/>
                    </a:lnTo>
                    <a:lnTo>
                      <a:pt x="0" y="240"/>
                    </a:lnTo>
                    <a:lnTo>
                      <a:pt x="0" y="242"/>
                    </a:lnTo>
                    <a:lnTo>
                      <a:pt x="2" y="242"/>
                    </a:lnTo>
                    <a:lnTo>
                      <a:pt x="40" y="242"/>
                    </a:lnTo>
                    <a:lnTo>
                      <a:pt x="40" y="242"/>
                    </a:lnTo>
                    <a:lnTo>
                      <a:pt x="42" y="242"/>
                    </a:lnTo>
                    <a:lnTo>
                      <a:pt x="42" y="240"/>
                    </a:lnTo>
                    <a:lnTo>
                      <a:pt x="42" y="2"/>
                    </a:lnTo>
                    <a:lnTo>
                      <a:pt x="42" y="2"/>
                    </a:lnTo>
                    <a:lnTo>
                      <a:pt x="42" y="0"/>
                    </a:lnTo>
                    <a:lnTo>
                      <a:pt x="40" y="0"/>
                    </a:lnTo>
                    <a:lnTo>
                      <a:pt x="40" y="0"/>
                    </a:lnTo>
                    <a:close/>
                    <a:moveTo>
                      <a:pt x="38" y="238"/>
                    </a:moveTo>
                    <a:lnTo>
                      <a:pt x="4" y="238"/>
                    </a:lnTo>
                    <a:lnTo>
                      <a:pt x="4" y="4"/>
                    </a:lnTo>
                    <a:lnTo>
                      <a:pt x="38" y="4"/>
                    </a:lnTo>
                    <a:lnTo>
                      <a:pt x="38"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4" name="Freeform 2293">
                <a:extLst>
                  <a:ext uri="{FF2B5EF4-FFF2-40B4-BE49-F238E27FC236}">
                    <a16:creationId xmlns:a16="http://schemas.microsoft.com/office/drawing/2014/main" id="{8D53D291-5113-4FD3-99FD-CCC0A899319B}"/>
                  </a:ext>
                </a:extLst>
              </p:cNvPr>
              <p:cNvSpPr>
                <a:spLocks/>
              </p:cNvSpPr>
              <p:nvPr/>
            </p:nvSpPr>
            <p:spPr bwMode="auto">
              <a:xfrm>
                <a:off x="1743075" y="3073401"/>
                <a:ext cx="6350" cy="371475"/>
              </a:xfrm>
              <a:custGeom>
                <a:avLst/>
                <a:gdLst>
                  <a:gd name="T0" fmla="*/ 2 w 4"/>
                  <a:gd name="T1" fmla="*/ 0 h 234"/>
                  <a:gd name="T2" fmla="*/ 2 w 4"/>
                  <a:gd name="T3" fmla="*/ 0 h 234"/>
                  <a:gd name="T4" fmla="*/ 0 w 4"/>
                  <a:gd name="T5" fmla="*/ 2 h 234"/>
                  <a:gd name="T6" fmla="*/ 0 w 4"/>
                  <a:gd name="T7" fmla="*/ 2 h 234"/>
                  <a:gd name="T8" fmla="*/ 0 w 4"/>
                  <a:gd name="T9" fmla="*/ 232 h 234"/>
                  <a:gd name="T10" fmla="*/ 0 w 4"/>
                  <a:gd name="T11" fmla="*/ 232 h 234"/>
                  <a:gd name="T12" fmla="*/ 0 w 4"/>
                  <a:gd name="T13" fmla="*/ 234 h 234"/>
                  <a:gd name="T14" fmla="*/ 2 w 4"/>
                  <a:gd name="T15" fmla="*/ 234 h 234"/>
                  <a:gd name="T16" fmla="*/ 2 w 4"/>
                  <a:gd name="T17" fmla="*/ 234 h 234"/>
                  <a:gd name="T18" fmla="*/ 4 w 4"/>
                  <a:gd name="T19" fmla="*/ 234 h 234"/>
                  <a:gd name="T20" fmla="*/ 4 w 4"/>
                  <a:gd name="T21" fmla="*/ 232 h 234"/>
                  <a:gd name="T22" fmla="*/ 4 w 4"/>
                  <a:gd name="T23" fmla="*/ 2 h 234"/>
                  <a:gd name="T24" fmla="*/ 4 w 4"/>
                  <a:gd name="T25" fmla="*/ 2 h 234"/>
                  <a:gd name="T26" fmla="*/ 4 w 4"/>
                  <a:gd name="T27" fmla="*/ 2 h 234"/>
                  <a:gd name="T28" fmla="*/ 2 w 4"/>
                  <a:gd name="T29" fmla="*/ 0 h 234"/>
                  <a:gd name="T30" fmla="*/ 2 w 4"/>
                  <a:gd name="T3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34">
                    <a:moveTo>
                      <a:pt x="2" y="0"/>
                    </a:moveTo>
                    <a:lnTo>
                      <a:pt x="2" y="0"/>
                    </a:lnTo>
                    <a:lnTo>
                      <a:pt x="0" y="2"/>
                    </a:lnTo>
                    <a:lnTo>
                      <a:pt x="0" y="2"/>
                    </a:lnTo>
                    <a:lnTo>
                      <a:pt x="0" y="232"/>
                    </a:lnTo>
                    <a:lnTo>
                      <a:pt x="0" y="232"/>
                    </a:lnTo>
                    <a:lnTo>
                      <a:pt x="0" y="234"/>
                    </a:lnTo>
                    <a:lnTo>
                      <a:pt x="2" y="234"/>
                    </a:lnTo>
                    <a:lnTo>
                      <a:pt x="2" y="234"/>
                    </a:lnTo>
                    <a:lnTo>
                      <a:pt x="4" y="234"/>
                    </a:lnTo>
                    <a:lnTo>
                      <a:pt x="4" y="232"/>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5" name="Freeform 2294">
                <a:extLst>
                  <a:ext uri="{FF2B5EF4-FFF2-40B4-BE49-F238E27FC236}">
                    <a16:creationId xmlns:a16="http://schemas.microsoft.com/office/drawing/2014/main" id="{E7354914-9B0C-4589-9538-827AC465A87C}"/>
                  </a:ext>
                </a:extLst>
              </p:cNvPr>
              <p:cNvSpPr>
                <a:spLocks/>
              </p:cNvSpPr>
              <p:nvPr/>
            </p:nvSpPr>
            <p:spPr bwMode="auto">
              <a:xfrm>
                <a:off x="1660525" y="3263901"/>
                <a:ext cx="6350" cy="180975"/>
              </a:xfrm>
              <a:custGeom>
                <a:avLst/>
                <a:gdLst>
                  <a:gd name="T0" fmla="*/ 2 w 4"/>
                  <a:gd name="T1" fmla="*/ 0 h 114"/>
                  <a:gd name="T2" fmla="*/ 2 w 4"/>
                  <a:gd name="T3" fmla="*/ 0 h 114"/>
                  <a:gd name="T4" fmla="*/ 0 w 4"/>
                  <a:gd name="T5" fmla="*/ 0 h 114"/>
                  <a:gd name="T6" fmla="*/ 0 w 4"/>
                  <a:gd name="T7" fmla="*/ 2 h 114"/>
                  <a:gd name="T8" fmla="*/ 0 w 4"/>
                  <a:gd name="T9" fmla="*/ 112 h 114"/>
                  <a:gd name="T10" fmla="*/ 0 w 4"/>
                  <a:gd name="T11" fmla="*/ 112 h 114"/>
                  <a:gd name="T12" fmla="*/ 0 w 4"/>
                  <a:gd name="T13" fmla="*/ 114 h 114"/>
                  <a:gd name="T14" fmla="*/ 2 w 4"/>
                  <a:gd name="T15" fmla="*/ 114 h 114"/>
                  <a:gd name="T16" fmla="*/ 2 w 4"/>
                  <a:gd name="T17" fmla="*/ 114 h 114"/>
                  <a:gd name="T18" fmla="*/ 4 w 4"/>
                  <a:gd name="T19" fmla="*/ 114 h 114"/>
                  <a:gd name="T20" fmla="*/ 4 w 4"/>
                  <a:gd name="T21" fmla="*/ 112 h 114"/>
                  <a:gd name="T22" fmla="*/ 4 w 4"/>
                  <a:gd name="T23" fmla="*/ 2 h 114"/>
                  <a:gd name="T24" fmla="*/ 4 w 4"/>
                  <a:gd name="T25" fmla="*/ 2 h 114"/>
                  <a:gd name="T26" fmla="*/ 4 w 4"/>
                  <a:gd name="T27" fmla="*/ 0 h 114"/>
                  <a:gd name="T28" fmla="*/ 2 w 4"/>
                  <a:gd name="T29" fmla="*/ 0 h 114"/>
                  <a:gd name="T30" fmla="*/ 2 w 4"/>
                  <a:gd name="T3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114">
                    <a:moveTo>
                      <a:pt x="2" y="0"/>
                    </a:moveTo>
                    <a:lnTo>
                      <a:pt x="2" y="0"/>
                    </a:lnTo>
                    <a:lnTo>
                      <a:pt x="0" y="0"/>
                    </a:lnTo>
                    <a:lnTo>
                      <a:pt x="0" y="2"/>
                    </a:lnTo>
                    <a:lnTo>
                      <a:pt x="0" y="112"/>
                    </a:lnTo>
                    <a:lnTo>
                      <a:pt x="0" y="112"/>
                    </a:lnTo>
                    <a:lnTo>
                      <a:pt x="0" y="114"/>
                    </a:lnTo>
                    <a:lnTo>
                      <a:pt x="2" y="114"/>
                    </a:lnTo>
                    <a:lnTo>
                      <a:pt x="2" y="114"/>
                    </a:lnTo>
                    <a:lnTo>
                      <a:pt x="4" y="114"/>
                    </a:lnTo>
                    <a:lnTo>
                      <a:pt x="4" y="11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6" name="Freeform 2295">
                <a:extLst>
                  <a:ext uri="{FF2B5EF4-FFF2-40B4-BE49-F238E27FC236}">
                    <a16:creationId xmlns:a16="http://schemas.microsoft.com/office/drawing/2014/main" id="{10FF1F67-8214-42FC-B41B-096CE62532B3}"/>
                  </a:ext>
                </a:extLst>
              </p:cNvPr>
              <p:cNvSpPr>
                <a:spLocks/>
              </p:cNvSpPr>
              <p:nvPr/>
            </p:nvSpPr>
            <p:spPr bwMode="auto">
              <a:xfrm>
                <a:off x="1577975" y="3190876"/>
                <a:ext cx="6350" cy="254000"/>
              </a:xfrm>
              <a:custGeom>
                <a:avLst/>
                <a:gdLst>
                  <a:gd name="T0" fmla="*/ 2 w 4"/>
                  <a:gd name="T1" fmla="*/ 0 h 160"/>
                  <a:gd name="T2" fmla="*/ 2 w 4"/>
                  <a:gd name="T3" fmla="*/ 0 h 160"/>
                  <a:gd name="T4" fmla="*/ 0 w 4"/>
                  <a:gd name="T5" fmla="*/ 0 h 160"/>
                  <a:gd name="T6" fmla="*/ 0 w 4"/>
                  <a:gd name="T7" fmla="*/ 2 h 160"/>
                  <a:gd name="T8" fmla="*/ 0 w 4"/>
                  <a:gd name="T9" fmla="*/ 158 h 160"/>
                  <a:gd name="T10" fmla="*/ 0 w 4"/>
                  <a:gd name="T11" fmla="*/ 158 h 160"/>
                  <a:gd name="T12" fmla="*/ 0 w 4"/>
                  <a:gd name="T13" fmla="*/ 160 h 160"/>
                  <a:gd name="T14" fmla="*/ 2 w 4"/>
                  <a:gd name="T15" fmla="*/ 160 h 160"/>
                  <a:gd name="T16" fmla="*/ 2 w 4"/>
                  <a:gd name="T17" fmla="*/ 160 h 160"/>
                  <a:gd name="T18" fmla="*/ 4 w 4"/>
                  <a:gd name="T19" fmla="*/ 160 h 160"/>
                  <a:gd name="T20" fmla="*/ 4 w 4"/>
                  <a:gd name="T21" fmla="*/ 158 h 160"/>
                  <a:gd name="T22" fmla="*/ 4 w 4"/>
                  <a:gd name="T23" fmla="*/ 2 h 160"/>
                  <a:gd name="T24" fmla="*/ 4 w 4"/>
                  <a:gd name="T25" fmla="*/ 2 h 160"/>
                  <a:gd name="T26" fmla="*/ 4 w 4"/>
                  <a:gd name="T27" fmla="*/ 0 h 160"/>
                  <a:gd name="T28" fmla="*/ 2 w 4"/>
                  <a:gd name="T29" fmla="*/ 0 h 160"/>
                  <a:gd name="T30" fmla="*/ 2 w 4"/>
                  <a:gd name="T3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160">
                    <a:moveTo>
                      <a:pt x="2" y="0"/>
                    </a:moveTo>
                    <a:lnTo>
                      <a:pt x="2" y="0"/>
                    </a:lnTo>
                    <a:lnTo>
                      <a:pt x="0" y="0"/>
                    </a:lnTo>
                    <a:lnTo>
                      <a:pt x="0" y="2"/>
                    </a:lnTo>
                    <a:lnTo>
                      <a:pt x="0" y="158"/>
                    </a:lnTo>
                    <a:lnTo>
                      <a:pt x="0" y="158"/>
                    </a:lnTo>
                    <a:lnTo>
                      <a:pt x="0" y="160"/>
                    </a:lnTo>
                    <a:lnTo>
                      <a:pt x="2" y="160"/>
                    </a:lnTo>
                    <a:lnTo>
                      <a:pt x="2" y="160"/>
                    </a:lnTo>
                    <a:lnTo>
                      <a:pt x="4" y="160"/>
                    </a:lnTo>
                    <a:lnTo>
                      <a:pt x="4" y="158"/>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7" name="Freeform 2296">
                <a:extLst>
                  <a:ext uri="{FF2B5EF4-FFF2-40B4-BE49-F238E27FC236}">
                    <a16:creationId xmlns:a16="http://schemas.microsoft.com/office/drawing/2014/main" id="{3EF89D0F-21BF-4E6B-A3FE-2798B0A76363}"/>
                  </a:ext>
                </a:extLst>
              </p:cNvPr>
              <p:cNvSpPr>
                <a:spLocks/>
              </p:cNvSpPr>
              <p:nvPr/>
            </p:nvSpPr>
            <p:spPr bwMode="auto">
              <a:xfrm>
                <a:off x="1495425" y="3308351"/>
                <a:ext cx="6350" cy="136525"/>
              </a:xfrm>
              <a:custGeom>
                <a:avLst/>
                <a:gdLst>
                  <a:gd name="T0" fmla="*/ 2 w 4"/>
                  <a:gd name="T1" fmla="*/ 0 h 86"/>
                  <a:gd name="T2" fmla="*/ 2 w 4"/>
                  <a:gd name="T3" fmla="*/ 0 h 86"/>
                  <a:gd name="T4" fmla="*/ 0 w 4"/>
                  <a:gd name="T5" fmla="*/ 0 h 86"/>
                  <a:gd name="T6" fmla="*/ 0 w 4"/>
                  <a:gd name="T7" fmla="*/ 2 h 86"/>
                  <a:gd name="T8" fmla="*/ 0 w 4"/>
                  <a:gd name="T9" fmla="*/ 84 h 86"/>
                  <a:gd name="T10" fmla="*/ 0 w 4"/>
                  <a:gd name="T11" fmla="*/ 84 h 86"/>
                  <a:gd name="T12" fmla="*/ 0 w 4"/>
                  <a:gd name="T13" fmla="*/ 86 h 86"/>
                  <a:gd name="T14" fmla="*/ 2 w 4"/>
                  <a:gd name="T15" fmla="*/ 86 h 86"/>
                  <a:gd name="T16" fmla="*/ 2 w 4"/>
                  <a:gd name="T17" fmla="*/ 86 h 86"/>
                  <a:gd name="T18" fmla="*/ 4 w 4"/>
                  <a:gd name="T19" fmla="*/ 86 h 86"/>
                  <a:gd name="T20" fmla="*/ 4 w 4"/>
                  <a:gd name="T21" fmla="*/ 84 h 86"/>
                  <a:gd name="T22" fmla="*/ 4 w 4"/>
                  <a:gd name="T23" fmla="*/ 2 h 86"/>
                  <a:gd name="T24" fmla="*/ 4 w 4"/>
                  <a:gd name="T25" fmla="*/ 2 h 86"/>
                  <a:gd name="T26" fmla="*/ 4 w 4"/>
                  <a:gd name="T27" fmla="*/ 0 h 86"/>
                  <a:gd name="T28" fmla="*/ 2 w 4"/>
                  <a:gd name="T29" fmla="*/ 0 h 86"/>
                  <a:gd name="T30" fmla="*/ 2 w 4"/>
                  <a:gd name="T3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86">
                    <a:moveTo>
                      <a:pt x="2" y="0"/>
                    </a:moveTo>
                    <a:lnTo>
                      <a:pt x="2" y="0"/>
                    </a:lnTo>
                    <a:lnTo>
                      <a:pt x="0" y="0"/>
                    </a:lnTo>
                    <a:lnTo>
                      <a:pt x="0" y="2"/>
                    </a:lnTo>
                    <a:lnTo>
                      <a:pt x="0" y="84"/>
                    </a:lnTo>
                    <a:lnTo>
                      <a:pt x="0" y="84"/>
                    </a:lnTo>
                    <a:lnTo>
                      <a:pt x="0" y="86"/>
                    </a:lnTo>
                    <a:lnTo>
                      <a:pt x="2" y="86"/>
                    </a:lnTo>
                    <a:lnTo>
                      <a:pt x="2" y="86"/>
                    </a:lnTo>
                    <a:lnTo>
                      <a:pt x="4" y="86"/>
                    </a:lnTo>
                    <a:lnTo>
                      <a:pt x="4" y="8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8" name="Freeform 2297">
                <a:extLst>
                  <a:ext uri="{FF2B5EF4-FFF2-40B4-BE49-F238E27FC236}">
                    <a16:creationId xmlns:a16="http://schemas.microsoft.com/office/drawing/2014/main" id="{BD82D37F-1C58-4A8B-910C-C99E747F7774}"/>
                  </a:ext>
                </a:extLst>
              </p:cNvPr>
              <p:cNvSpPr>
                <a:spLocks/>
              </p:cNvSpPr>
              <p:nvPr/>
            </p:nvSpPr>
            <p:spPr bwMode="auto">
              <a:xfrm>
                <a:off x="1412875" y="3387726"/>
                <a:ext cx="6350" cy="57150"/>
              </a:xfrm>
              <a:custGeom>
                <a:avLst/>
                <a:gdLst>
                  <a:gd name="T0" fmla="*/ 2 w 4"/>
                  <a:gd name="T1" fmla="*/ 0 h 36"/>
                  <a:gd name="T2" fmla="*/ 2 w 4"/>
                  <a:gd name="T3" fmla="*/ 0 h 36"/>
                  <a:gd name="T4" fmla="*/ 0 w 4"/>
                  <a:gd name="T5" fmla="*/ 0 h 36"/>
                  <a:gd name="T6" fmla="*/ 0 w 4"/>
                  <a:gd name="T7" fmla="*/ 2 h 36"/>
                  <a:gd name="T8" fmla="*/ 0 w 4"/>
                  <a:gd name="T9" fmla="*/ 34 h 36"/>
                  <a:gd name="T10" fmla="*/ 0 w 4"/>
                  <a:gd name="T11" fmla="*/ 34 h 36"/>
                  <a:gd name="T12" fmla="*/ 0 w 4"/>
                  <a:gd name="T13" fmla="*/ 36 h 36"/>
                  <a:gd name="T14" fmla="*/ 2 w 4"/>
                  <a:gd name="T15" fmla="*/ 36 h 36"/>
                  <a:gd name="T16" fmla="*/ 2 w 4"/>
                  <a:gd name="T17" fmla="*/ 36 h 36"/>
                  <a:gd name="T18" fmla="*/ 4 w 4"/>
                  <a:gd name="T19" fmla="*/ 36 h 36"/>
                  <a:gd name="T20" fmla="*/ 4 w 4"/>
                  <a:gd name="T21" fmla="*/ 34 h 36"/>
                  <a:gd name="T22" fmla="*/ 4 w 4"/>
                  <a:gd name="T23" fmla="*/ 2 h 36"/>
                  <a:gd name="T24" fmla="*/ 4 w 4"/>
                  <a:gd name="T25" fmla="*/ 2 h 36"/>
                  <a:gd name="T26" fmla="*/ 4 w 4"/>
                  <a:gd name="T27" fmla="*/ 0 h 36"/>
                  <a:gd name="T28" fmla="*/ 2 w 4"/>
                  <a:gd name="T29" fmla="*/ 0 h 36"/>
                  <a:gd name="T30" fmla="*/ 2 w 4"/>
                  <a:gd name="T3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36">
                    <a:moveTo>
                      <a:pt x="2" y="0"/>
                    </a:moveTo>
                    <a:lnTo>
                      <a:pt x="2" y="0"/>
                    </a:lnTo>
                    <a:lnTo>
                      <a:pt x="0" y="0"/>
                    </a:lnTo>
                    <a:lnTo>
                      <a:pt x="0" y="2"/>
                    </a:lnTo>
                    <a:lnTo>
                      <a:pt x="0" y="34"/>
                    </a:lnTo>
                    <a:lnTo>
                      <a:pt x="0" y="34"/>
                    </a:lnTo>
                    <a:lnTo>
                      <a:pt x="0" y="36"/>
                    </a:lnTo>
                    <a:lnTo>
                      <a:pt x="2" y="36"/>
                    </a:lnTo>
                    <a:lnTo>
                      <a:pt x="2" y="36"/>
                    </a:lnTo>
                    <a:lnTo>
                      <a:pt x="4" y="36"/>
                    </a:lnTo>
                    <a:lnTo>
                      <a:pt x="4" y="3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380" name="Group 379">
              <a:extLst>
                <a:ext uri="{FF2B5EF4-FFF2-40B4-BE49-F238E27FC236}">
                  <a16:creationId xmlns:a16="http://schemas.microsoft.com/office/drawing/2014/main" id="{895902B6-189C-4610-B0ED-81379E1EBEF9}"/>
                </a:ext>
              </a:extLst>
            </p:cNvPr>
            <p:cNvGrpSpPr/>
            <p:nvPr/>
          </p:nvGrpSpPr>
          <p:grpSpPr>
            <a:xfrm>
              <a:off x="5860596" y="3402894"/>
              <a:ext cx="493825" cy="526877"/>
              <a:chOff x="13054013" y="4676775"/>
              <a:chExt cx="3605212" cy="3846513"/>
            </a:xfrm>
          </p:grpSpPr>
          <p:sp>
            <p:nvSpPr>
              <p:cNvPr id="1205" name="Freeform 187">
                <a:extLst>
                  <a:ext uri="{FF2B5EF4-FFF2-40B4-BE49-F238E27FC236}">
                    <a16:creationId xmlns:a16="http://schemas.microsoft.com/office/drawing/2014/main" id="{48AAF22D-DC36-4C14-ADEF-350191FAFEB4}"/>
                  </a:ext>
                </a:extLst>
              </p:cNvPr>
              <p:cNvSpPr>
                <a:spLocks/>
              </p:cNvSpPr>
              <p:nvPr/>
            </p:nvSpPr>
            <p:spPr bwMode="auto">
              <a:xfrm>
                <a:off x="14832013" y="5327650"/>
                <a:ext cx="1827212" cy="755650"/>
              </a:xfrm>
              <a:custGeom>
                <a:avLst/>
                <a:gdLst>
                  <a:gd name="T0" fmla="*/ 1149 w 1151"/>
                  <a:gd name="T1" fmla="*/ 476 h 476"/>
                  <a:gd name="T2" fmla="*/ 1151 w 1151"/>
                  <a:gd name="T3" fmla="*/ 442 h 476"/>
                  <a:gd name="T4" fmla="*/ 1149 w 1151"/>
                  <a:gd name="T5" fmla="*/ 418 h 476"/>
                  <a:gd name="T6" fmla="*/ 1141 w 1151"/>
                  <a:gd name="T7" fmla="*/ 372 h 476"/>
                  <a:gd name="T8" fmla="*/ 1123 w 1151"/>
                  <a:gd name="T9" fmla="*/ 328 h 476"/>
                  <a:gd name="T10" fmla="*/ 1097 w 1151"/>
                  <a:gd name="T11" fmla="*/ 290 h 476"/>
                  <a:gd name="T12" fmla="*/ 1065 w 1151"/>
                  <a:gd name="T13" fmla="*/ 258 h 476"/>
                  <a:gd name="T14" fmla="*/ 1027 w 1151"/>
                  <a:gd name="T15" fmla="*/ 234 h 476"/>
                  <a:gd name="T16" fmla="*/ 983 w 1151"/>
                  <a:gd name="T17" fmla="*/ 216 h 476"/>
                  <a:gd name="T18" fmla="*/ 937 w 1151"/>
                  <a:gd name="T19" fmla="*/ 206 h 476"/>
                  <a:gd name="T20" fmla="*/ 913 w 1151"/>
                  <a:gd name="T21" fmla="*/ 204 h 476"/>
                  <a:gd name="T22" fmla="*/ 861 w 1151"/>
                  <a:gd name="T23" fmla="*/ 210 h 476"/>
                  <a:gd name="T24" fmla="*/ 811 w 1151"/>
                  <a:gd name="T25" fmla="*/ 228 h 476"/>
                  <a:gd name="T26" fmla="*/ 809 w 1151"/>
                  <a:gd name="T27" fmla="*/ 204 h 476"/>
                  <a:gd name="T28" fmla="*/ 799 w 1151"/>
                  <a:gd name="T29" fmla="*/ 160 h 476"/>
                  <a:gd name="T30" fmla="*/ 779 w 1151"/>
                  <a:gd name="T31" fmla="*/ 118 h 476"/>
                  <a:gd name="T32" fmla="*/ 753 w 1151"/>
                  <a:gd name="T33" fmla="*/ 82 h 476"/>
                  <a:gd name="T34" fmla="*/ 721 w 1151"/>
                  <a:gd name="T35" fmla="*/ 52 h 476"/>
                  <a:gd name="T36" fmla="*/ 685 w 1151"/>
                  <a:gd name="T37" fmla="*/ 28 h 476"/>
                  <a:gd name="T38" fmla="*/ 643 w 1151"/>
                  <a:gd name="T39" fmla="*/ 10 h 476"/>
                  <a:gd name="T40" fmla="*/ 597 w 1151"/>
                  <a:gd name="T41" fmla="*/ 2 h 476"/>
                  <a:gd name="T42" fmla="*/ 573 w 1151"/>
                  <a:gd name="T43" fmla="*/ 0 h 476"/>
                  <a:gd name="T44" fmla="*/ 525 w 1151"/>
                  <a:gd name="T45" fmla="*/ 6 h 476"/>
                  <a:gd name="T46" fmla="*/ 481 w 1151"/>
                  <a:gd name="T47" fmla="*/ 20 h 476"/>
                  <a:gd name="T48" fmla="*/ 441 w 1151"/>
                  <a:gd name="T49" fmla="*/ 42 h 476"/>
                  <a:gd name="T50" fmla="*/ 405 w 1151"/>
                  <a:gd name="T51" fmla="*/ 70 h 476"/>
                  <a:gd name="T52" fmla="*/ 377 w 1151"/>
                  <a:gd name="T53" fmla="*/ 106 h 476"/>
                  <a:gd name="T54" fmla="*/ 355 w 1151"/>
                  <a:gd name="T55" fmla="*/ 146 h 476"/>
                  <a:gd name="T56" fmla="*/ 341 w 1151"/>
                  <a:gd name="T57" fmla="*/ 190 h 476"/>
                  <a:gd name="T58" fmla="*/ 335 w 1151"/>
                  <a:gd name="T59" fmla="*/ 238 h 476"/>
                  <a:gd name="T60" fmla="*/ 337 w 1151"/>
                  <a:gd name="T61" fmla="*/ 270 h 476"/>
                  <a:gd name="T62" fmla="*/ 343 w 1151"/>
                  <a:gd name="T63" fmla="*/ 300 h 476"/>
                  <a:gd name="T64" fmla="*/ 291 w 1151"/>
                  <a:gd name="T65" fmla="*/ 280 h 476"/>
                  <a:gd name="T66" fmla="*/ 235 w 1151"/>
                  <a:gd name="T67" fmla="*/ 272 h 476"/>
                  <a:gd name="T68" fmla="*/ 211 w 1151"/>
                  <a:gd name="T69" fmla="*/ 274 h 476"/>
                  <a:gd name="T70" fmla="*/ 169 w 1151"/>
                  <a:gd name="T71" fmla="*/ 282 h 476"/>
                  <a:gd name="T72" fmla="*/ 131 w 1151"/>
                  <a:gd name="T73" fmla="*/ 296 h 476"/>
                  <a:gd name="T74" fmla="*/ 95 w 1151"/>
                  <a:gd name="T75" fmla="*/ 318 h 476"/>
                  <a:gd name="T76" fmla="*/ 63 w 1151"/>
                  <a:gd name="T77" fmla="*/ 346 h 476"/>
                  <a:gd name="T78" fmla="*/ 37 w 1151"/>
                  <a:gd name="T79" fmla="*/ 378 h 476"/>
                  <a:gd name="T80" fmla="*/ 17 w 1151"/>
                  <a:gd name="T81" fmla="*/ 414 h 476"/>
                  <a:gd name="T82" fmla="*/ 4 w 1151"/>
                  <a:gd name="T83" fmla="*/ 454 h 476"/>
                  <a:gd name="T84" fmla="*/ 0 w 1151"/>
                  <a:gd name="T85" fmla="*/ 47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51" h="476">
                    <a:moveTo>
                      <a:pt x="0" y="476"/>
                    </a:moveTo>
                    <a:lnTo>
                      <a:pt x="1149" y="476"/>
                    </a:lnTo>
                    <a:lnTo>
                      <a:pt x="1149" y="476"/>
                    </a:lnTo>
                    <a:lnTo>
                      <a:pt x="1151" y="442"/>
                    </a:lnTo>
                    <a:lnTo>
                      <a:pt x="1151" y="442"/>
                    </a:lnTo>
                    <a:lnTo>
                      <a:pt x="1149" y="418"/>
                    </a:lnTo>
                    <a:lnTo>
                      <a:pt x="1147" y="394"/>
                    </a:lnTo>
                    <a:lnTo>
                      <a:pt x="1141" y="372"/>
                    </a:lnTo>
                    <a:lnTo>
                      <a:pt x="1133" y="350"/>
                    </a:lnTo>
                    <a:lnTo>
                      <a:pt x="1123" y="328"/>
                    </a:lnTo>
                    <a:lnTo>
                      <a:pt x="1111" y="310"/>
                    </a:lnTo>
                    <a:lnTo>
                      <a:pt x="1097" y="290"/>
                    </a:lnTo>
                    <a:lnTo>
                      <a:pt x="1081" y="274"/>
                    </a:lnTo>
                    <a:lnTo>
                      <a:pt x="1065" y="258"/>
                    </a:lnTo>
                    <a:lnTo>
                      <a:pt x="1047" y="246"/>
                    </a:lnTo>
                    <a:lnTo>
                      <a:pt x="1027" y="234"/>
                    </a:lnTo>
                    <a:lnTo>
                      <a:pt x="1005" y="224"/>
                    </a:lnTo>
                    <a:lnTo>
                      <a:pt x="983" y="216"/>
                    </a:lnTo>
                    <a:lnTo>
                      <a:pt x="961" y="210"/>
                    </a:lnTo>
                    <a:lnTo>
                      <a:pt x="937" y="206"/>
                    </a:lnTo>
                    <a:lnTo>
                      <a:pt x="913" y="204"/>
                    </a:lnTo>
                    <a:lnTo>
                      <a:pt x="913" y="204"/>
                    </a:lnTo>
                    <a:lnTo>
                      <a:pt x="887" y="206"/>
                    </a:lnTo>
                    <a:lnTo>
                      <a:pt x="861" y="210"/>
                    </a:lnTo>
                    <a:lnTo>
                      <a:pt x="835" y="218"/>
                    </a:lnTo>
                    <a:lnTo>
                      <a:pt x="811" y="228"/>
                    </a:lnTo>
                    <a:lnTo>
                      <a:pt x="811" y="228"/>
                    </a:lnTo>
                    <a:lnTo>
                      <a:pt x="809" y="204"/>
                    </a:lnTo>
                    <a:lnTo>
                      <a:pt x="805" y="182"/>
                    </a:lnTo>
                    <a:lnTo>
                      <a:pt x="799" y="160"/>
                    </a:lnTo>
                    <a:lnTo>
                      <a:pt x="789" y="138"/>
                    </a:lnTo>
                    <a:lnTo>
                      <a:pt x="779" y="118"/>
                    </a:lnTo>
                    <a:lnTo>
                      <a:pt x="767" y="100"/>
                    </a:lnTo>
                    <a:lnTo>
                      <a:pt x="753" y="82"/>
                    </a:lnTo>
                    <a:lnTo>
                      <a:pt x="739" y="66"/>
                    </a:lnTo>
                    <a:lnTo>
                      <a:pt x="721" y="52"/>
                    </a:lnTo>
                    <a:lnTo>
                      <a:pt x="703" y="40"/>
                    </a:lnTo>
                    <a:lnTo>
                      <a:pt x="685" y="28"/>
                    </a:lnTo>
                    <a:lnTo>
                      <a:pt x="663" y="18"/>
                    </a:lnTo>
                    <a:lnTo>
                      <a:pt x="643" y="10"/>
                    </a:lnTo>
                    <a:lnTo>
                      <a:pt x="621" y="6"/>
                    </a:lnTo>
                    <a:lnTo>
                      <a:pt x="597" y="2"/>
                    </a:lnTo>
                    <a:lnTo>
                      <a:pt x="573" y="0"/>
                    </a:lnTo>
                    <a:lnTo>
                      <a:pt x="573" y="0"/>
                    </a:lnTo>
                    <a:lnTo>
                      <a:pt x="549" y="2"/>
                    </a:lnTo>
                    <a:lnTo>
                      <a:pt x="525" y="6"/>
                    </a:lnTo>
                    <a:lnTo>
                      <a:pt x="503" y="12"/>
                    </a:lnTo>
                    <a:lnTo>
                      <a:pt x="481" y="20"/>
                    </a:lnTo>
                    <a:lnTo>
                      <a:pt x="461" y="30"/>
                    </a:lnTo>
                    <a:lnTo>
                      <a:pt x="441" y="42"/>
                    </a:lnTo>
                    <a:lnTo>
                      <a:pt x="423" y="56"/>
                    </a:lnTo>
                    <a:lnTo>
                      <a:pt x="405" y="70"/>
                    </a:lnTo>
                    <a:lnTo>
                      <a:pt x="391" y="88"/>
                    </a:lnTo>
                    <a:lnTo>
                      <a:pt x="377" y="106"/>
                    </a:lnTo>
                    <a:lnTo>
                      <a:pt x="365" y="126"/>
                    </a:lnTo>
                    <a:lnTo>
                      <a:pt x="355" y="146"/>
                    </a:lnTo>
                    <a:lnTo>
                      <a:pt x="347" y="168"/>
                    </a:lnTo>
                    <a:lnTo>
                      <a:pt x="341" y="190"/>
                    </a:lnTo>
                    <a:lnTo>
                      <a:pt x="337" y="214"/>
                    </a:lnTo>
                    <a:lnTo>
                      <a:pt x="335" y="238"/>
                    </a:lnTo>
                    <a:lnTo>
                      <a:pt x="335" y="238"/>
                    </a:lnTo>
                    <a:lnTo>
                      <a:pt x="337" y="270"/>
                    </a:lnTo>
                    <a:lnTo>
                      <a:pt x="343" y="300"/>
                    </a:lnTo>
                    <a:lnTo>
                      <a:pt x="343" y="300"/>
                    </a:lnTo>
                    <a:lnTo>
                      <a:pt x="319" y="288"/>
                    </a:lnTo>
                    <a:lnTo>
                      <a:pt x="291" y="280"/>
                    </a:lnTo>
                    <a:lnTo>
                      <a:pt x="263" y="274"/>
                    </a:lnTo>
                    <a:lnTo>
                      <a:pt x="235" y="272"/>
                    </a:lnTo>
                    <a:lnTo>
                      <a:pt x="235" y="272"/>
                    </a:lnTo>
                    <a:lnTo>
                      <a:pt x="211" y="274"/>
                    </a:lnTo>
                    <a:lnTo>
                      <a:pt x="191" y="276"/>
                    </a:lnTo>
                    <a:lnTo>
                      <a:pt x="169" y="282"/>
                    </a:lnTo>
                    <a:lnTo>
                      <a:pt x="149" y="288"/>
                    </a:lnTo>
                    <a:lnTo>
                      <a:pt x="131" y="296"/>
                    </a:lnTo>
                    <a:lnTo>
                      <a:pt x="111" y="306"/>
                    </a:lnTo>
                    <a:lnTo>
                      <a:pt x="95" y="318"/>
                    </a:lnTo>
                    <a:lnTo>
                      <a:pt x="79" y="330"/>
                    </a:lnTo>
                    <a:lnTo>
                      <a:pt x="63" y="346"/>
                    </a:lnTo>
                    <a:lnTo>
                      <a:pt x="49" y="360"/>
                    </a:lnTo>
                    <a:lnTo>
                      <a:pt x="37" y="378"/>
                    </a:lnTo>
                    <a:lnTo>
                      <a:pt x="27" y="396"/>
                    </a:lnTo>
                    <a:lnTo>
                      <a:pt x="17" y="414"/>
                    </a:lnTo>
                    <a:lnTo>
                      <a:pt x="10" y="434"/>
                    </a:lnTo>
                    <a:lnTo>
                      <a:pt x="4" y="454"/>
                    </a:lnTo>
                    <a:lnTo>
                      <a:pt x="0" y="476"/>
                    </a:lnTo>
                    <a:lnTo>
                      <a:pt x="0" y="47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06" name="Line 188">
                <a:extLst>
                  <a:ext uri="{FF2B5EF4-FFF2-40B4-BE49-F238E27FC236}">
                    <a16:creationId xmlns:a16="http://schemas.microsoft.com/office/drawing/2014/main" id="{0EBB2C30-0490-42E6-8095-26274D2F4F8A}"/>
                  </a:ext>
                </a:extLst>
              </p:cNvPr>
              <p:cNvSpPr>
                <a:spLocks noChangeShapeType="1"/>
              </p:cNvSpPr>
              <p:nvPr/>
            </p:nvSpPr>
            <p:spPr bwMode="auto">
              <a:xfrm>
                <a:off x="14832013" y="60833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08" name="Freeform 190">
                <a:extLst>
                  <a:ext uri="{FF2B5EF4-FFF2-40B4-BE49-F238E27FC236}">
                    <a16:creationId xmlns:a16="http://schemas.microsoft.com/office/drawing/2014/main" id="{855715D9-485C-48BA-9D75-5DE537BBA456}"/>
                  </a:ext>
                </a:extLst>
              </p:cNvPr>
              <p:cNvSpPr>
                <a:spLocks/>
              </p:cNvSpPr>
              <p:nvPr/>
            </p:nvSpPr>
            <p:spPr bwMode="auto">
              <a:xfrm>
                <a:off x="14549438" y="6796088"/>
                <a:ext cx="2109787" cy="1727200"/>
              </a:xfrm>
              <a:custGeom>
                <a:avLst/>
                <a:gdLst>
                  <a:gd name="T0" fmla="*/ 625 w 1329"/>
                  <a:gd name="T1" fmla="*/ 0 h 1088"/>
                  <a:gd name="T2" fmla="*/ 0 w 1329"/>
                  <a:gd name="T3" fmla="*/ 340 h 1088"/>
                  <a:gd name="T4" fmla="*/ 82 w 1329"/>
                  <a:gd name="T5" fmla="*/ 1088 h 1088"/>
                  <a:gd name="T6" fmla="*/ 1329 w 1329"/>
                  <a:gd name="T7" fmla="*/ 1088 h 1088"/>
                  <a:gd name="T8" fmla="*/ 1329 w 1329"/>
                  <a:gd name="T9" fmla="*/ 0 h 1088"/>
                  <a:gd name="T10" fmla="*/ 625 w 1329"/>
                  <a:gd name="T11" fmla="*/ 384 h 1088"/>
                  <a:gd name="T12" fmla="*/ 625 w 1329"/>
                  <a:gd name="T13" fmla="*/ 0 h 1088"/>
                </a:gdLst>
                <a:ahLst/>
                <a:cxnLst>
                  <a:cxn ang="0">
                    <a:pos x="T0" y="T1"/>
                  </a:cxn>
                  <a:cxn ang="0">
                    <a:pos x="T2" y="T3"/>
                  </a:cxn>
                  <a:cxn ang="0">
                    <a:pos x="T4" y="T5"/>
                  </a:cxn>
                  <a:cxn ang="0">
                    <a:pos x="T6" y="T7"/>
                  </a:cxn>
                  <a:cxn ang="0">
                    <a:pos x="T8" y="T9"/>
                  </a:cxn>
                  <a:cxn ang="0">
                    <a:pos x="T10" y="T11"/>
                  </a:cxn>
                  <a:cxn ang="0">
                    <a:pos x="T12" y="T13"/>
                  </a:cxn>
                </a:cxnLst>
                <a:rect l="0" t="0" r="r" b="b"/>
                <a:pathLst>
                  <a:path w="1329" h="1088">
                    <a:moveTo>
                      <a:pt x="625" y="0"/>
                    </a:moveTo>
                    <a:lnTo>
                      <a:pt x="0" y="340"/>
                    </a:lnTo>
                    <a:lnTo>
                      <a:pt x="82" y="1088"/>
                    </a:lnTo>
                    <a:lnTo>
                      <a:pt x="1329" y="1088"/>
                    </a:lnTo>
                    <a:lnTo>
                      <a:pt x="1329" y="0"/>
                    </a:lnTo>
                    <a:lnTo>
                      <a:pt x="625" y="384"/>
                    </a:lnTo>
                    <a:lnTo>
                      <a:pt x="6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09" name="Rectangle 191">
                <a:extLst>
                  <a:ext uri="{FF2B5EF4-FFF2-40B4-BE49-F238E27FC236}">
                    <a16:creationId xmlns:a16="http://schemas.microsoft.com/office/drawing/2014/main" id="{CEB10C82-7A71-42AD-8380-1768951B5F51}"/>
                  </a:ext>
                </a:extLst>
              </p:cNvPr>
              <p:cNvSpPr>
                <a:spLocks noChangeArrowheads="1"/>
              </p:cNvSpPr>
              <p:nvPr/>
            </p:nvSpPr>
            <p:spPr bwMode="auto">
              <a:xfrm>
                <a:off x="15948025" y="77104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10" name="Rectangle 192">
                <a:extLst>
                  <a:ext uri="{FF2B5EF4-FFF2-40B4-BE49-F238E27FC236}">
                    <a16:creationId xmlns:a16="http://schemas.microsoft.com/office/drawing/2014/main" id="{CCFB3542-E2E8-48AC-AC0D-3B0A79D2F974}"/>
                  </a:ext>
                </a:extLst>
              </p:cNvPr>
              <p:cNvSpPr>
                <a:spLocks noChangeArrowheads="1"/>
              </p:cNvSpPr>
              <p:nvPr/>
            </p:nvSpPr>
            <p:spPr bwMode="auto">
              <a:xfrm>
                <a:off x="14832013" y="7710488"/>
                <a:ext cx="3032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11" name="Line 193">
                <a:extLst>
                  <a:ext uri="{FF2B5EF4-FFF2-40B4-BE49-F238E27FC236}">
                    <a16:creationId xmlns:a16="http://schemas.microsoft.com/office/drawing/2014/main" id="{23050F96-A183-41E3-ABF0-D6100E74B903}"/>
                  </a:ext>
                </a:extLst>
              </p:cNvPr>
              <p:cNvSpPr>
                <a:spLocks noChangeShapeType="1"/>
              </p:cNvSpPr>
              <p:nvPr/>
            </p:nvSpPr>
            <p:spPr bwMode="auto">
              <a:xfrm>
                <a:off x="15135225" y="801528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13" name="Freeform 195">
                <a:extLst>
                  <a:ext uri="{FF2B5EF4-FFF2-40B4-BE49-F238E27FC236}">
                    <a16:creationId xmlns:a16="http://schemas.microsoft.com/office/drawing/2014/main" id="{D5B98315-592A-49FB-B43C-CA35AD24D386}"/>
                  </a:ext>
                </a:extLst>
              </p:cNvPr>
              <p:cNvSpPr>
                <a:spLocks/>
              </p:cNvSpPr>
              <p:nvPr/>
            </p:nvSpPr>
            <p:spPr bwMode="auto">
              <a:xfrm>
                <a:off x="13054013" y="6083300"/>
                <a:ext cx="819150" cy="2439988"/>
              </a:xfrm>
              <a:custGeom>
                <a:avLst/>
                <a:gdLst>
                  <a:gd name="T0" fmla="*/ 416 w 516"/>
                  <a:gd name="T1" fmla="*/ 1217 h 1537"/>
                  <a:gd name="T2" fmla="*/ 416 w 516"/>
                  <a:gd name="T3" fmla="*/ 1025 h 1537"/>
                  <a:gd name="T4" fmla="*/ 516 w 516"/>
                  <a:gd name="T5" fmla="*/ 1025 h 1537"/>
                  <a:gd name="T6" fmla="*/ 516 w 516"/>
                  <a:gd name="T7" fmla="*/ 0 h 1537"/>
                  <a:gd name="T8" fmla="*/ 170 w 516"/>
                  <a:gd name="T9" fmla="*/ 0 h 1537"/>
                  <a:gd name="T10" fmla="*/ 0 w 516"/>
                  <a:gd name="T11" fmla="*/ 1537 h 1537"/>
                  <a:gd name="T12" fmla="*/ 516 w 516"/>
                  <a:gd name="T13" fmla="*/ 1537 h 1537"/>
                  <a:gd name="T14" fmla="*/ 516 w 516"/>
                  <a:gd name="T15" fmla="*/ 1217 h 1537"/>
                  <a:gd name="T16" fmla="*/ 416 w 516"/>
                  <a:gd name="T17" fmla="*/ 1217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6" h="1537">
                    <a:moveTo>
                      <a:pt x="416" y="1217"/>
                    </a:moveTo>
                    <a:lnTo>
                      <a:pt x="416" y="1025"/>
                    </a:lnTo>
                    <a:lnTo>
                      <a:pt x="516" y="1025"/>
                    </a:lnTo>
                    <a:lnTo>
                      <a:pt x="516" y="0"/>
                    </a:lnTo>
                    <a:lnTo>
                      <a:pt x="170" y="0"/>
                    </a:lnTo>
                    <a:lnTo>
                      <a:pt x="0" y="1537"/>
                    </a:lnTo>
                    <a:lnTo>
                      <a:pt x="516" y="1537"/>
                    </a:lnTo>
                    <a:lnTo>
                      <a:pt x="516" y="1217"/>
                    </a:lnTo>
                    <a:lnTo>
                      <a:pt x="416" y="121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14" name="Line 196">
                <a:extLst>
                  <a:ext uri="{FF2B5EF4-FFF2-40B4-BE49-F238E27FC236}">
                    <a16:creationId xmlns:a16="http://schemas.microsoft.com/office/drawing/2014/main" id="{7567285F-E2C4-4421-87B5-EF3258EE5511}"/>
                  </a:ext>
                </a:extLst>
              </p:cNvPr>
              <p:cNvSpPr>
                <a:spLocks noChangeShapeType="1"/>
              </p:cNvSpPr>
              <p:nvPr/>
            </p:nvSpPr>
            <p:spPr bwMode="auto">
              <a:xfrm>
                <a:off x="13714413" y="801528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42" name="Freeform 198">
                <a:extLst>
                  <a:ext uri="{FF2B5EF4-FFF2-40B4-BE49-F238E27FC236}">
                    <a16:creationId xmlns:a16="http://schemas.microsoft.com/office/drawing/2014/main" id="{722294E3-9798-4A18-95EC-CF25AD3D3110}"/>
                  </a:ext>
                </a:extLst>
              </p:cNvPr>
              <p:cNvSpPr>
                <a:spLocks/>
              </p:cNvSpPr>
              <p:nvPr/>
            </p:nvSpPr>
            <p:spPr bwMode="auto">
              <a:xfrm>
                <a:off x="13873163" y="6083300"/>
                <a:ext cx="806450" cy="2439988"/>
              </a:xfrm>
              <a:custGeom>
                <a:avLst/>
                <a:gdLst>
                  <a:gd name="T0" fmla="*/ 338 w 508"/>
                  <a:gd name="T1" fmla="*/ 0 h 1537"/>
                  <a:gd name="T2" fmla="*/ 0 w 508"/>
                  <a:gd name="T3" fmla="*/ 0 h 1537"/>
                  <a:gd name="T4" fmla="*/ 0 w 508"/>
                  <a:gd name="T5" fmla="*/ 1025 h 1537"/>
                  <a:gd name="T6" fmla="*/ 92 w 508"/>
                  <a:gd name="T7" fmla="*/ 1025 h 1537"/>
                  <a:gd name="T8" fmla="*/ 92 w 508"/>
                  <a:gd name="T9" fmla="*/ 1217 h 1537"/>
                  <a:gd name="T10" fmla="*/ 0 w 508"/>
                  <a:gd name="T11" fmla="*/ 1217 h 1537"/>
                  <a:gd name="T12" fmla="*/ 0 w 508"/>
                  <a:gd name="T13" fmla="*/ 1537 h 1537"/>
                  <a:gd name="T14" fmla="*/ 508 w 508"/>
                  <a:gd name="T15" fmla="*/ 1537 h 1537"/>
                  <a:gd name="T16" fmla="*/ 426 w 508"/>
                  <a:gd name="T17" fmla="*/ 789 h 1537"/>
                  <a:gd name="T18" fmla="*/ 338 w 508"/>
                  <a:gd name="T19"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8" h="1537">
                    <a:moveTo>
                      <a:pt x="338" y="0"/>
                    </a:moveTo>
                    <a:lnTo>
                      <a:pt x="0" y="0"/>
                    </a:lnTo>
                    <a:lnTo>
                      <a:pt x="0" y="1025"/>
                    </a:lnTo>
                    <a:lnTo>
                      <a:pt x="92" y="1025"/>
                    </a:lnTo>
                    <a:lnTo>
                      <a:pt x="92" y="1217"/>
                    </a:lnTo>
                    <a:lnTo>
                      <a:pt x="0" y="1217"/>
                    </a:lnTo>
                    <a:lnTo>
                      <a:pt x="0" y="1537"/>
                    </a:lnTo>
                    <a:lnTo>
                      <a:pt x="508" y="1537"/>
                    </a:lnTo>
                    <a:lnTo>
                      <a:pt x="426" y="789"/>
                    </a:lnTo>
                    <a:lnTo>
                      <a:pt x="3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69" name="Line 199">
                <a:extLst>
                  <a:ext uri="{FF2B5EF4-FFF2-40B4-BE49-F238E27FC236}">
                    <a16:creationId xmlns:a16="http://schemas.microsoft.com/office/drawing/2014/main" id="{1A3AAB30-F97A-422B-8E32-C145C57C2ACE}"/>
                  </a:ext>
                </a:extLst>
              </p:cNvPr>
              <p:cNvSpPr>
                <a:spLocks noChangeShapeType="1"/>
              </p:cNvSpPr>
              <p:nvPr/>
            </p:nvSpPr>
            <p:spPr bwMode="auto">
              <a:xfrm>
                <a:off x="14409738" y="60833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1" name="Freeform 201">
                <a:extLst>
                  <a:ext uri="{FF2B5EF4-FFF2-40B4-BE49-F238E27FC236}">
                    <a16:creationId xmlns:a16="http://schemas.microsoft.com/office/drawing/2014/main" id="{4FB60E54-8F0D-4CCD-80A9-9A424951885A}"/>
                  </a:ext>
                </a:extLst>
              </p:cNvPr>
              <p:cNvSpPr>
                <a:spLocks/>
              </p:cNvSpPr>
              <p:nvPr/>
            </p:nvSpPr>
            <p:spPr bwMode="auto">
              <a:xfrm>
                <a:off x="13104813" y="4676775"/>
                <a:ext cx="1931987" cy="796925"/>
              </a:xfrm>
              <a:custGeom>
                <a:avLst/>
                <a:gdLst>
                  <a:gd name="T0" fmla="*/ 1217 w 1217"/>
                  <a:gd name="T1" fmla="*/ 466 h 502"/>
                  <a:gd name="T2" fmla="*/ 1213 w 1217"/>
                  <a:gd name="T3" fmla="*/ 416 h 502"/>
                  <a:gd name="T4" fmla="*/ 1197 w 1217"/>
                  <a:gd name="T5" fmla="*/ 368 h 502"/>
                  <a:gd name="T6" fmla="*/ 1175 w 1217"/>
                  <a:gd name="T7" fmla="*/ 326 h 502"/>
                  <a:gd name="T8" fmla="*/ 1143 w 1217"/>
                  <a:gd name="T9" fmla="*/ 288 h 502"/>
                  <a:gd name="T10" fmla="*/ 1107 w 1217"/>
                  <a:gd name="T11" fmla="*/ 258 h 502"/>
                  <a:gd name="T12" fmla="*/ 1064 w 1217"/>
                  <a:gd name="T13" fmla="*/ 234 h 502"/>
                  <a:gd name="T14" fmla="*/ 1018 w 1217"/>
                  <a:gd name="T15" fmla="*/ 220 h 502"/>
                  <a:gd name="T16" fmla="*/ 966 w 1217"/>
                  <a:gd name="T17" fmla="*/ 214 h 502"/>
                  <a:gd name="T18" fmla="*/ 938 w 1217"/>
                  <a:gd name="T19" fmla="*/ 216 h 502"/>
                  <a:gd name="T20" fmla="*/ 884 w 1217"/>
                  <a:gd name="T21" fmla="*/ 228 h 502"/>
                  <a:gd name="T22" fmla="*/ 858 w 1217"/>
                  <a:gd name="T23" fmla="*/ 240 h 502"/>
                  <a:gd name="T24" fmla="*/ 852 w 1217"/>
                  <a:gd name="T25" fmla="*/ 190 h 502"/>
                  <a:gd name="T26" fmla="*/ 836 w 1217"/>
                  <a:gd name="T27" fmla="*/ 146 h 502"/>
                  <a:gd name="T28" fmla="*/ 812 w 1217"/>
                  <a:gd name="T29" fmla="*/ 104 h 502"/>
                  <a:gd name="T30" fmla="*/ 782 w 1217"/>
                  <a:gd name="T31" fmla="*/ 70 h 502"/>
                  <a:gd name="T32" fmla="*/ 744 w 1217"/>
                  <a:gd name="T33" fmla="*/ 40 h 502"/>
                  <a:gd name="T34" fmla="*/ 704 w 1217"/>
                  <a:gd name="T35" fmla="*/ 18 h 502"/>
                  <a:gd name="T36" fmla="*/ 658 w 1217"/>
                  <a:gd name="T37" fmla="*/ 4 h 502"/>
                  <a:gd name="T38" fmla="*/ 608 w 1217"/>
                  <a:gd name="T39" fmla="*/ 0 h 502"/>
                  <a:gd name="T40" fmla="*/ 582 w 1217"/>
                  <a:gd name="T41" fmla="*/ 0 h 502"/>
                  <a:gd name="T42" fmla="*/ 532 w 1217"/>
                  <a:gd name="T43" fmla="*/ 10 h 502"/>
                  <a:gd name="T44" fmla="*/ 488 w 1217"/>
                  <a:gd name="T45" fmla="*/ 30 h 502"/>
                  <a:gd name="T46" fmla="*/ 448 w 1217"/>
                  <a:gd name="T47" fmla="*/ 56 h 502"/>
                  <a:gd name="T48" fmla="*/ 414 w 1217"/>
                  <a:gd name="T49" fmla="*/ 90 h 502"/>
                  <a:gd name="T50" fmla="*/ 386 w 1217"/>
                  <a:gd name="T51" fmla="*/ 132 h 502"/>
                  <a:gd name="T52" fmla="*/ 368 w 1217"/>
                  <a:gd name="T53" fmla="*/ 176 h 502"/>
                  <a:gd name="T54" fmla="*/ 358 w 1217"/>
                  <a:gd name="T55" fmla="*/ 226 h 502"/>
                  <a:gd name="T56" fmla="*/ 356 w 1217"/>
                  <a:gd name="T57" fmla="*/ 250 h 502"/>
                  <a:gd name="T58" fmla="*/ 364 w 1217"/>
                  <a:gd name="T59" fmla="*/ 316 h 502"/>
                  <a:gd name="T60" fmla="*/ 338 w 1217"/>
                  <a:gd name="T61" fmla="*/ 304 h 502"/>
                  <a:gd name="T62" fmla="*/ 280 w 1217"/>
                  <a:gd name="T63" fmla="*/ 288 h 502"/>
                  <a:gd name="T64" fmla="*/ 248 w 1217"/>
                  <a:gd name="T65" fmla="*/ 286 h 502"/>
                  <a:gd name="T66" fmla="*/ 202 w 1217"/>
                  <a:gd name="T67" fmla="*/ 290 h 502"/>
                  <a:gd name="T68" fmla="*/ 160 w 1217"/>
                  <a:gd name="T69" fmla="*/ 304 h 502"/>
                  <a:gd name="T70" fmla="*/ 120 w 1217"/>
                  <a:gd name="T71" fmla="*/ 322 h 502"/>
                  <a:gd name="T72" fmla="*/ 84 w 1217"/>
                  <a:gd name="T73" fmla="*/ 348 h 502"/>
                  <a:gd name="T74" fmla="*/ 54 w 1217"/>
                  <a:gd name="T75" fmla="*/ 380 h 502"/>
                  <a:gd name="T76" fmla="*/ 28 w 1217"/>
                  <a:gd name="T77" fmla="*/ 416 h 502"/>
                  <a:gd name="T78" fmla="*/ 10 w 1217"/>
                  <a:gd name="T79" fmla="*/ 458 h 502"/>
                  <a:gd name="T80" fmla="*/ 0 w 1217"/>
                  <a:gd name="T81" fmla="*/ 502 h 502"/>
                  <a:gd name="T82" fmla="*/ 1215 w 1217"/>
                  <a:gd name="T83" fmla="*/ 502 h 502"/>
                  <a:gd name="T84" fmla="*/ 1217 w 1217"/>
                  <a:gd name="T85" fmla="*/ 46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7" h="502">
                    <a:moveTo>
                      <a:pt x="1217" y="466"/>
                    </a:moveTo>
                    <a:lnTo>
                      <a:pt x="1217" y="466"/>
                    </a:lnTo>
                    <a:lnTo>
                      <a:pt x="1215" y="440"/>
                    </a:lnTo>
                    <a:lnTo>
                      <a:pt x="1213" y="416"/>
                    </a:lnTo>
                    <a:lnTo>
                      <a:pt x="1205" y="392"/>
                    </a:lnTo>
                    <a:lnTo>
                      <a:pt x="1197" y="368"/>
                    </a:lnTo>
                    <a:lnTo>
                      <a:pt x="1187" y="346"/>
                    </a:lnTo>
                    <a:lnTo>
                      <a:pt x="1175" y="326"/>
                    </a:lnTo>
                    <a:lnTo>
                      <a:pt x="1159" y="306"/>
                    </a:lnTo>
                    <a:lnTo>
                      <a:pt x="1143" y="288"/>
                    </a:lnTo>
                    <a:lnTo>
                      <a:pt x="1125" y="272"/>
                    </a:lnTo>
                    <a:lnTo>
                      <a:pt x="1107" y="258"/>
                    </a:lnTo>
                    <a:lnTo>
                      <a:pt x="1086" y="246"/>
                    </a:lnTo>
                    <a:lnTo>
                      <a:pt x="1064" y="234"/>
                    </a:lnTo>
                    <a:lnTo>
                      <a:pt x="1042" y="226"/>
                    </a:lnTo>
                    <a:lnTo>
                      <a:pt x="1018" y="220"/>
                    </a:lnTo>
                    <a:lnTo>
                      <a:pt x="992" y="216"/>
                    </a:lnTo>
                    <a:lnTo>
                      <a:pt x="966" y="214"/>
                    </a:lnTo>
                    <a:lnTo>
                      <a:pt x="966" y="214"/>
                    </a:lnTo>
                    <a:lnTo>
                      <a:pt x="938" y="216"/>
                    </a:lnTo>
                    <a:lnTo>
                      <a:pt x="910" y="222"/>
                    </a:lnTo>
                    <a:lnTo>
                      <a:pt x="884" y="228"/>
                    </a:lnTo>
                    <a:lnTo>
                      <a:pt x="858" y="240"/>
                    </a:lnTo>
                    <a:lnTo>
                      <a:pt x="858" y="240"/>
                    </a:lnTo>
                    <a:lnTo>
                      <a:pt x="856" y="214"/>
                    </a:lnTo>
                    <a:lnTo>
                      <a:pt x="852" y="190"/>
                    </a:lnTo>
                    <a:lnTo>
                      <a:pt x="844" y="168"/>
                    </a:lnTo>
                    <a:lnTo>
                      <a:pt x="836" y="146"/>
                    </a:lnTo>
                    <a:lnTo>
                      <a:pt x="826" y="124"/>
                    </a:lnTo>
                    <a:lnTo>
                      <a:pt x="812" y="104"/>
                    </a:lnTo>
                    <a:lnTo>
                      <a:pt x="798" y="86"/>
                    </a:lnTo>
                    <a:lnTo>
                      <a:pt x="782" y="70"/>
                    </a:lnTo>
                    <a:lnTo>
                      <a:pt x="764" y="54"/>
                    </a:lnTo>
                    <a:lnTo>
                      <a:pt x="744" y="40"/>
                    </a:lnTo>
                    <a:lnTo>
                      <a:pt x="724" y="28"/>
                    </a:lnTo>
                    <a:lnTo>
                      <a:pt x="704" y="18"/>
                    </a:lnTo>
                    <a:lnTo>
                      <a:pt x="680" y="10"/>
                    </a:lnTo>
                    <a:lnTo>
                      <a:pt x="658" y="4"/>
                    </a:lnTo>
                    <a:lnTo>
                      <a:pt x="632" y="0"/>
                    </a:lnTo>
                    <a:lnTo>
                      <a:pt x="608" y="0"/>
                    </a:lnTo>
                    <a:lnTo>
                      <a:pt x="608" y="0"/>
                    </a:lnTo>
                    <a:lnTo>
                      <a:pt x="582" y="0"/>
                    </a:lnTo>
                    <a:lnTo>
                      <a:pt x="558" y="4"/>
                    </a:lnTo>
                    <a:lnTo>
                      <a:pt x="532" y="10"/>
                    </a:lnTo>
                    <a:lnTo>
                      <a:pt x="510" y="20"/>
                    </a:lnTo>
                    <a:lnTo>
                      <a:pt x="488" y="30"/>
                    </a:lnTo>
                    <a:lnTo>
                      <a:pt x="468" y="42"/>
                    </a:lnTo>
                    <a:lnTo>
                      <a:pt x="448" y="56"/>
                    </a:lnTo>
                    <a:lnTo>
                      <a:pt x="430" y="74"/>
                    </a:lnTo>
                    <a:lnTo>
                      <a:pt x="414" y="90"/>
                    </a:lnTo>
                    <a:lnTo>
                      <a:pt x="400" y="110"/>
                    </a:lnTo>
                    <a:lnTo>
                      <a:pt x="386" y="132"/>
                    </a:lnTo>
                    <a:lnTo>
                      <a:pt x="376" y="154"/>
                    </a:lnTo>
                    <a:lnTo>
                      <a:pt x="368" y="176"/>
                    </a:lnTo>
                    <a:lnTo>
                      <a:pt x="362" y="200"/>
                    </a:lnTo>
                    <a:lnTo>
                      <a:pt x="358" y="226"/>
                    </a:lnTo>
                    <a:lnTo>
                      <a:pt x="356" y="250"/>
                    </a:lnTo>
                    <a:lnTo>
                      <a:pt x="356" y="250"/>
                    </a:lnTo>
                    <a:lnTo>
                      <a:pt x="358" y="284"/>
                    </a:lnTo>
                    <a:lnTo>
                      <a:pt x="364" y="316"/>
                    </a:lnTo>
                    <a:lnTo>
                      <a:pt x="364" y="316"/>
                    </a:lnTo>
                    <a:lnTo>
                      <a:pt x="338" y="304"/>
                    </a:lnTo>
                    <a:lnTo>
                      <a:pt x="310" y="294"/>
                    </a:lnTo>
                    <a:lnTo>
                      <a:pt x="280" y="288"/>
                    </a:lnTo>
                    <a:lnTo>
                      <a:pt x="248" y="286"/>
                    </a:lnTo>
                    <a:lnTo>
                      <a:pt x="248" y="286"/>
                    </a:lnTo>
                    <a:lnTo>
                      <a:pt x="226" y="288"/>
                    </a:lnTo>
                    <a:lnTo>
                      <a:pt x="202" y="290"/>
                    </a:lnTo>
                    <a:lnTo>
                      <a:pt x="180" y="296"/>
                    </a:lnTo>
                    <a:lnTo>
                      <a:pt x="160" y="304"/>
                    </a:lnTo>
                    <a:lnTo>
                      <a:pt x="138" y="312"/>
                    </a:lnTo>
                    <a:lnTo>
                      <a:pt x="120" y="322"/>
                    </a:lnTo>
                    <a:lnTo>
                      <a:pt x="100" y="334"/>
                    </a:lnTo>
                    <a:lnTo>
                      <a:pt x="84" y="348"/>
                    </a:lnTo>
                    <a:lnTo>
                      <a:pt x="68" y="364"/>
                    </a:lnTo>
                    <a:lnTo>
                      <a:pt x="54" y="380"/>
                    </a:lnTo>
                    <a:lnTo>
                      <a:pt x="40" y="398"/>
                    </a:lnTo>
                    <a:lnTo>
                      <a:pt x="28" y="416"/>
                    </a:lnTo>
                    <a:lnTo>
                      <a:pt x="18" y="436"/>
                    </a:lnTo>
                    <a:lnTo>
                      <a:pt x="10" y="458"/>
                    </a:lnTo>
                    <a:lnTo>
                      <a:pt x="4" y="478"/>
                    </a:lnTo>
                    <a:lnTo>
                      <a:pt x="0" y="502"/>
                    </a:lnTo>
                    <a:lnTo>
                      <a:pt x="1215" y="502"/>
                    </a:lnTo>
                    <a:lnTo>
                      <a:pt x="1215" y="502"/>
                    </a:lnTo>
                    <a:lnTo>
                      <a:pt x="1217" y="484"/>
                    </a:lnTo>
                    <a:lnTo>
                      <a:pt x="1217" y="466"/>
                    </a:lnTo>
                    <a:lnTo>
                      <a:pt x="1217" y="4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2" name="Line 202">
                <a:extLst>
                  <a:ext uri="{FF2B5EF4-FFF2-40B4-BE49-F238E27FC236}">
                    <a16:creationId xmlns:a16="http://schemas.microsoft.com/office/drawing/2014/main" id="{A2FD2381-E3A5-4922-A0D3-562CEB64F6AF}"/>
                  </a:ext>
                </a:extLst>
              </p:cNvPr>
              <p:cNvSpPr>
                <a:spLocks noChangeShapeType="1"/>
              </p:cNvSpPr>
              <p:nvPr/>
            </p:nvSpPr>
            <p:spPr bwMode="auto">
              <a:xfrm>
                <a:off x="15036800" y="54165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3" name="Rectangle 203">
                <a:extLst>
                  <a:ext uri="{FF2B5EF4-FFF2-40B4-BE49-F238E27FC236}">
                    <a16:creationId xmlns:a16="http://schemas.microsoft.com/office/drawing/2014/main" id="{509981FA-1DC9-4E2F-AB71-428606AA5632}"/>
                  </a:ext>
                </a:extLst>
              </p:cNvPr>
              <p:cNvSpPr>
                <a:spLocks noChangeArrowheads="1"/>
              </p:cNvSpPr>
              <p:nvPr/>
            </p:nvSpPr>
            <p:spPr bwMode="auto">
              <a:xfrm>
                <a:off x="14832013" y="7710488"/>
                <a:ext cx="303212"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4" name="Rectangle 204">
                <a:extLst>
                  <a:ext uri="{FF2B5EF4-FFF2-40B4-BE49-F238E27FC236}">
                    <a16:creationId xmlns:a16="http://schemas.microsoft.com/office/drawing/2014/main" id="{C9ECAD66-D822-4271-BD75-03D4E475612F}"/>
                  </a:ext>
                </a:extLst>
              </p:cNvPr>
              <p:cNvSpPr>
                <a:spLocks noChangeArrowheads="1"/>
              </p:cNvSpPr>
              <p:nvPr/>
            </p:nvSpPr>
            <p:spPr bwMode="auto">
              <a:xfrm>
                <a:off x="15948025" y="7710488"/>
                <a:ext cx="30480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5" name="Rectangle 205">
                <a:extLst>
                  <a:ext uri="{FF2B5EF4-FFF2-40B4-BE49-F238E27FC236}">
                    <a16:creationId xmlns:a16="http://schemas.microsoft.com/office/drawing/2014/main" id="{4EB45DFA-170B-4292-85E2-DBF5D417B4C7}"/>
                  </a:ext>
                </a:extLst>
              </p:cNvPr>
              <p:cNvSpPr>
                <a:spLocks noChangeArrowheads="1"/>
              </p:cNvSpPr>
              <p:nvPr/>
            </p:nvSpPr>
            <p:spPr bwMode="auto">
              <a:xfrm>
                <a:off x="13714413" y="7710488"/>
                <a:ext cx="30480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7" name="Freeform 207">
                <a:extLst>
                  <a:ext uri="{FF2B5EF4-FFF2-40B4-BE49-F238E27FC236}">
                    <a16:creationId xmlns:a16="http://schemas.microsoft.com/office/drawing/2014/main" id="{E64ED6BE-499B-4EF5-97B2-408E0DC64AEB}"/>
                  </a:ext>
                </a:extLst>
              </p:cNvPr>
              <p:cNvSpPr>
                <a:spLocks/>
              </p:cNvSpPr>
              <p:nvPr/>
            </p:nvSpPr>
            <p:spPr bwMode="auto">
              <a:xfrm>
                <a:off x="13206413" y="5778500"/>
                <a:ext cx="1320800" cy="304800"/>
              </a:xfrm>
              <a:custGeom>
                <a:avLst/>
                <a:gdLst>
                  <a:gd name="T0" fmla="*/ 758 w 832"/>
                  <a:gd name="T1" fmla="*/ 192 h 192"/>
                  <a:gd name="T2" fmla="*/ 832 w 832"/>
                  <a:gd name="T3" fmla="*/ 192 h 192"/>
                  <a:gd name="T4" fmla="*/ 832 w 832"/>
                  <a:gd name="T5" fmla="*/ 0 h 192"/>
                  <a:gd name="T6" fmla="*/ 0 w 832"/>
                  <a:gd name="T7" fmla="*/ 0 h 192"/>
                  <a:gd name="T8" fmla="*/ 0 w 832"/>
                  <a:gd name="T9" fmla="*/ 192 h 192"/>
                  <a:gd name="T10" fmla="*/ 758 w 832"/>
                  <a:gd name="T11" fmla="*/ 192 h 192"/>
                </a:gdLst>
                <a:ahLst/>
                <a:cxnLst>
                  <a:cxn ang="0">
                    <a:pos x="T0" y="T1"/>
                  </a:cxn>
                  <a:cxn ang="0">
                    <a:pos x="T2" y="T3"/>
                  </a:cxn>
                  <a:cxn ang="0">
                    <a:pos x="T4" y="T5"/>
                  </a:cxn>
                  <a:cxn ang="0">
                    <a:pos x="T6" y="T7"/>
                  </a:cxn>
                  <a:cxn ang="0">
                    <a:pos x="T8" y="T9"/>
                  </a:cxn>
                  <a:cxn ang="0">
                    <a:pos x="T10" y="T11"/>
                  </a:cxn>
                </a:cxnLst>
                <a:rect l="0" t="0" r="r" b="b"/>
                <a:pathLst>
                  <a:path w="832" h="192">
                    <a:moveTo>
                      <a:pt x="758" y="192"/>
                    </a:moveTo>
                    <a:lnTo>
                      <a:pt x="832" y="192"/>
                    </a:lnTo>
                    <a:lnTo>
                      <a:pt x="832" y="0"/>
                    </a:lnTo>
                    <a:lnTo>
                      <a:pt x="0" y="0"/>
                    </a:lnTo>
                    <a:lnTo>
                      <a:pt x="0" y="192"/>
                    </a:lnTo>
                    <a:lnTo>
                      <a:pt x="758" y="1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8" name="Line 208">
                <a:extLst>
                  <a:ext uri="{FF2B5EF4-FFF2-40B4-BE49-F238E27FC236}">
                    <a16:creationId xmlns:a16="http://schemas.microsoft.com/office/drawing/2014/main" id="{990F5BD8-58BA-4E4D-9AF0-F720C7B19471}"/>
                  </a:ext>
                </a:extLst>
              </p:cNvPr>
              <p:cNvSpPr>
                <a:spLocks noChangeShapeType="1"/>
              </p:cNvSpPr>
              <p:nvPr/>
            </p:nvSpPr>
            <p:spPr bwMode="auto">
              <a:xfrm>
                <a:off x="14409738" y="60833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grpSp>
      <p:cxnSp>
        <p:nvCxnSpPr>
          <p:cNvPr id="382" name="Straight Connector 381">
            <a:extLst>
              <a:ext uri="{FF2B5EF4-FFF2-40B4-BE49-F238E27FC236}">
                <a16:creationId xmlns:a16="http://schemas.microsoft.com/office/drawing/2014/main" id="{5921423E-CA11-4F32-A711-9C916B2AAA71}"/>
              </a:ext>
            </a:extLst>
          </p:cNvPr>
          <p:cNvCxnSpPr>
            <a:cxnSpLocks/>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3" name="Straight Connector 382">
            <a:extLst>
              <a:ext uri="{FF2B5EF4-FFF2-40B4-BE49-F238E27FC236}">
                <a16:creationId xmlns:a16="http://schemas.microsoft.com/office/drawing/2014/main" id="{789B66D7-E118-4A18-9A79-D21E1E04045F}"/>
              </a:ext>
            </a:extLst>
          </p:cNvPr>
          <p:cNvCxnSpPr/>
          <p:nvPr/>
        </p:nvCxnSpPr>
        <p:spPr>
          <a:xfrm flipH="1" flipV="1">
            <a:off x="6796314" y="6074128"/>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86" name="Rectangle 385">
            <a:extLst>
              <a:ext uri="{FF2B5EF4-FFF2-40B4-BE49-F238E27FC236}">
                <a16:creationId xmlns:a16="http://schemas.microsoft.com/office/drawing/2014/main" id="{CBB667E6-F1C0-454A-8BF5-23894D632DD8}"/>
              </a:ext>
            </a:extLst>
          </p:cNvPr>
          <p:cNvSpPr/>
          <p:nvPr/>
        </p:nvSpPr>
        <p:spPr>
          <a:xfrm>
            <a:off x="4746926" y="4936825"/>
            <a:ext cx="2613216"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BE92BE"/>
                </a:solidFill>
                <a:effectLst/>
                <a:uLnTx/>
                <a:uFillTx/>
                <a:latin typeface="Lato"/>
                <a:ea typeface="+mn-ea"/>
                <a:cs typeface="+mn-cs"/>
              </a:rPr>
              <a:t>A FOCUS ON SOCIAL CONTROL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BE92BE"/>
                </a:solidFill>
                <a:effectLst/>
                <a:uLnTx/>
                <a:uFillTx/>
                <a:latin typeface="Lato"/>
                <a:ea typeface="+mn-ea"/>
                <a:cs typeface="+mn-cs"/>
              </a:rPr>
              <a:t>AN CITIZEN PARTICIPATION</a:t>
            </a:r>
            <a:endParaRPr kumimoji="0" lang="en-GB" sz="1200" b="1" i="0" u="none" strike="noStrike" kern="1200" cap="none" spc="0" normalizeH="0" baseline="0" noProof="0" dirty="0">
              <a:ln>
                <a:noFill/>
              </a:ln>
              <a:solidFill>
                <a:srgbClr val="BE92BE"/>
              </a:solidFill>
              <a:effectLst/>
              <a:uLnTx/>
              <a:uFillTx/>
              <a:latin typeface="Lato"/>
              <a:ea typeface="+mn-ea"/>
              <a:cs typeface="+mn-cs"/>
            </a:endParaRPr>
          </a:p>
        </p:txBody>
      </p:sp>
      <p:sp>
        <p:nvSpPr>
          <p:cNvPr id="387" name="TextBox 386">
            <a:extLst>
              <a:ext uri="{FF2B5EF4-FFF2-40B4-BE49-F238E27FC236}">
                <a16:creationId xmlns:a16="http://schemas.microsoft.com/office/drawing/2014/main" id="{7C21D1D7-BB67-4C93-86BB-69843D0790D4}"/>
              </a:ext>
            </a:extLst>
          </p:cNvPr>
          <p:cNvSpPr txBox="1"/>
          <p:nvPr/>
        </p:nvSpPr>
        <p:spPr>
          <a:xfrm>
            <a:off x="4314944" y="5368324"/>
            <a:ext cx="3671728" cy="9387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684B2"/>
                </a:solidFill>
                <a:effectLst/>
                <a:uLnTx/>
                <a:uFillTx/>
                <a:latin typeface="Lato Light" panose="020F0502020204030203"/>
                <a:ea typeface="+mn-ea"/>
                <a:cs typeface="+mn-cs"/>
              </a:rPr>
              <a:t>Such a trend is likely to be conducive to creating a climate and desire for innovation. However, this focus does not necessarily imply a high degree of competence from such actors; instead it implies that the natural tendencies of the broader system are deficient</a:t>
            </a:r>
          </a:p>
        </p:txBody>
      </p:sp>
      <p:pic>
        <p:nvPicPr>
          <p:cNvPr id="384" name="Picture 383"/>
          <p:cNvPicPr>
            <a:picLocks noChangeAspect="1"/>
          </p:cNvPicPr>
          <p:nvPr/>
        </p:nvPicPr>
        <p:blipFill>
          <a:blip r:embed="rId3"/>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9657636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0" name="Straight Connector 99">
            <a:extLst>
              <a:ext uri="{FF2B5EF4-FFF2-40B4-BE49-F238E27FC236}">
                <a16:creationId xmlns:a16="http://schemas.microsoft.com/office/drawing/2014/main" id="{797C44A2-E75E-4ED9-A774-4C47C090B907}"/>
              </a:ext>
            </a:extLst>
          </p:cNvPr>
          <p:cNvCxnSpPr/>
          <p:nvPr/>
        </p:nvCxnSpPr>
        <p:spPr>
          <a:xfrm>
            <a:off x="4972050" y="843421"/>
            <a:ext cx="2247900" cy="0"/>
          </a:xfrm>
          <a:prstGeom prst="line">
            <a:avLst/>
          </a:prstGeom>
          <a:ln w="3175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3240EBE1-2232-4539-97C5-99205566CECB}"/>
              </a:ext>
            </a:extLst>
          </p:cNvPr>
          <p:cNvSpPr txBox="1"/>
          <p:nvPr/>
        </p:nvSpPr>
        <p:spPr>
          <a:xfrm>
            <a:off x="3138857" y="254232"/>
            <a:ext cx="5914311"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600" normalizeH="0" baseline="0" noProof="0" dirty="0" smtClean="0">
                <a:ln>
                  <a:noFill/>
                </a:ln>
                <a:gradFill flip="none" rotWithShape="1">
                  <a:gsLst>
                    <a:gs pos="17000">
                      <a:srgbClr val="BE92BE"/>
                    </a:gs>
                    <a:gs pos="99000">
                      <a:srgbClr val="214965"/>
                    </a:gs>
                  </a:gsLst>
                  <a:lin ang="2700000" scaled="1"/>
                  <a:tileRect/>
                </a:gradFill>
                <a:effectLst/>
                <a:uLnTx/>
                <a:uFillTx/>
                <a:latin typeface="Lato Black"/>
                <a:ea typeface="+mn-ea"/>
                <a:cs typeface="+mn-cs"/>
              </a:rPr>
              <a:t>PATTERNS</a:t>
            </a:r>
            <a:r>
              <a:rPr kumimoji="0" lang="en-IN" sz="2800" b="0" i="0" u="none" strike="noStrike" kern="1200" cap="none" spc="600" normalizeH="0" noProof="0" dirty="0" smtClean="0">
                <a:ln>
                  <a:noFill/>
                </a:ln>
                <a:gradFill flip="none" rotWithShape="1">
                  <a:gsLst>
                    <a:gs pos="17000">
                      <a:srgbClr val="BE92BE"/>
                    </a:gs>
                    <a:gs pos="99000">
                      <a:srgbClr val="214965"/>
                    </a:gs>
                  </a:gsLst>
                  <a:lin ang="2700000" scaled="1"/>
                  <a:tileRect/>
                </a:gradFill>
                <a:effectLst/>
                <a:uLnTx/>
                <a:uFillTx/>
                <a:latin typeface="Lato Black"/>
                <a:ea typeface="+mn-ea"/>
                <a:cs typeface="+mn-cs"/>
              </a:rPr>
              <a:t> AND TRENDS</a:t>
            </a:r>
            <a:endParaRPr kumimoji="0" lang="en-IN" sz="2800" b="0" i="0" u="none" strike="noStrike" kern="1200" cap="none" spc="600" normalizeH="0" baseline="0" noProof="0" dirty="0">
              <a:ln>
                <a:noFill/>
              </a:ln>
              <a:gradFill flip="none" rotWithShape="1">
                <a:gsLst>
                  <a:gs pos="17000">
                    <a:srgbClr val="BE92BE"/>
                  </a:gs>
                  <a:gs pos="99000">
                    <a:srgbClr val="214965"/>
                  </a:gs>
                </a:gsLst>
                <a:lin ang="2700000" scaled="1"/>
                <a:tileRect/>
              </a:gradFill>
              <a:effectLst/>
              <a:uLnTx/>
              <a:uFillTx/>
              <a:latin typeface="Lato Black"/>
              <a:ea typeface="+mn-ea"/>
              <a:cs typeface="+mn-cs"/>
            </a:endParaRPr>
          </a:p>
        </p:txBody>
      </p:sp>
      <p:grpSp>
        <p:nvGrpSpPr>
          <p:cNvPr id="381" name="Group 380">
            <a:extLst>
              <a:ext uri="{FF2B5EF4-FFF2-40B4-BE49-F238E27FC236}">
                <a16:creationId xmlns:a16="http://schemas.microsoft.com/office/drawing/2014/main" id="{124C7AEE-8FCF-4CCE-B81F-EEB4185FF526}"/>
              </a:ext>
            </a:extLst>
          </p:cNvPr>
          <p:cNvGrpSpPr/>
          <p:nvPr/>
        </p:nvGrpSpPr>
        <p:grpSpPr>
          <a:xfrm>
            <a:off x="4820046" y="2043445"/>
            <a:ext cx="2574926" cy="2749551"/>
            <a:chOff x="4820046" y="2292350"/>
            <a:chExt cx="2574926" cy="2749551"/>
          </a:xfrm>
        </p:grpSpPr>
        <p:sp>
          <p:nvSpPr>
            <p:cNvPr id="8" name="Line 5">
              <a:extLst>
                <a:ext uri="{FF2B5EF4-FFF2-40B4-BE49-F238E27FC236}">
                  <a16:creationId xmlns:a16="http://schemas.microsoft.com/office/drawing/2014/main" id="{BB7FE133-E9BE-4093-991F-DE843E643A98}"/>
                </a:ext>
              </a:extLst>
            </p:cNvPr>
            <p:cNvSpPr>
              <a:spLocks noChangeShapeType="1"/>
            </p:cNvSpPr>
            <p:nvPr/>
          </p:nvSpPr>
          <p:spPr bwMode="auto">
            <a:xfrm flipH="1">
              <a:off x="6080521" y="2795588"/>
              <a:ext cx="26988" cy="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9" name="Line 6">
              <a:extLst>
                <a:ext uri="{FF2B5EF4-FFF2-40B4-BE49-F238E27FC236}">
                  <a16:creationId xmlns:a16="http://schemas.microsoft.com/office/drawing/2014/main" id="{40E9EF2F-8244-41F7-8707-62B1E5B149B8}"/>
                </a:ext>
              </a:extLst>
            </p:cNvPr>
            <p:cNvSpPr>
              <a:spLocks noChangeShapeType="1"/>
            </p:cNvSpPr>
            <p:nvPr/>
          </p:nvSpPr>
          <p:spPr bwMode="auto">
            <a:xfrm flipH="1">
              <a:off x="6029721" y="2797175"/>
              <a:ext cx="25400" cy="317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1" name="Line 7">
              <a:extLst>
                <a:ext uri="{FF2B5EF4-FFF2-40B4-BE49-F238E27FC236}">
                  <a16:creationId xmlns:a16="http://schemas.microsoft.com/office/drawing/2014/main" id="{C74AE01B-D9CE-4FCE-9738-72EEDACBBBA9}"/>
                </a:ext>
              </a:extLst>
            </p:cNvPr>
            <p:cNvSpPr>
              <a:spLocks noChangeShapeType="1"/>
            </p:cNvSpPr>
            <p:nvPr/>
          </p:nvSpPr>
          <p:spPr bwMode="auto">
            <a:xfrm flipH="1">
              <a:off x="5978921" y="2801938"/>
              <a:ext cx="25400" cy="317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2" name="Freeform 8">
              <a:extLst>
                <a:ext uri="{FF2B5EF4-FFF2-40B4-BE49-F238E27FC236}">
                  <a16:creationId xmlns:a16="http://schemas.microsoft.com/office/drawing/2014/main" id="{87AF9641-2CAB-496F-8FE1-4E501A637F7B}"/>
                </a:ext>
              </a:extLst>
            </p:cNvPr>
            <p:cNvSpPr>
              <a:spLocks/>
            </p:cNvSpPr>
            <p:nvPr/>
          </p:nvSpPr>
          <p:spPr bwMode="auto">
            <a:xfrm>
              <a:off x="5928121" y="2809875"/>
              <a:ext cx="26988" cy="3175"/>
            </a:xfrm>
            <a:custGeom>
              <a:avLst/>
              <a:gdLst>
                <a:gd name="T0" fmla="*/ 32 w 32"/>
                <a:gd name="T1" fmla="*/ 0 h 5"/>
                <a:gd name="T2" fmla="*/ 3 w 32"/>
                <a:gd name="T3" fmla="*/ 5 h 5"/>
                <a:gd name="T4" fmla="*/ 0 w 32"/>
                <a:gd name="T5" fmla="*/ 5 h 5"/>
              </a:gdLst>
              <a:ahLst/>
              <a:cxnLst>
                <a:cxn ang="0">
                  <a:pos x="T0" y="T1"/>
                </a:cxn>
                <a:cxn ang="0">
                  <a:pos x="T2" y="T3"/>
                </a:cxn>
                <a:cxn ang="0">
                  <a:pos x="T4" y="T5"/>
                </a:cxn>
              </a:cxnLst>
              <a:rect l="0" t="0" r="r" b="b"/>
              <a:pathLst>
                <a:path w="32" h="5">
                  <a:moveTo>
                    <a:pt x="32" y="0"/>
                  </a:moveTo>
                  <a:lnTo>
                    <a:pt x="3" y="5"/>
                  </a:lnTo>
                  <a:lnTo>
                    <a:pt x="0" y="5"/>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3" name="Freeform 9">
              <a:extLst>
                <a:ext uri="{FF2B5EF4-FFF2-40B4-BE49-F238E27FC236}">
                  <a16:creationId xmlns:a16="http://schemas.microsoft.com/office/drawing/2014/main" id="{BEACF0E5-5178-4660-B53E-17F7BF8F560D}"/>
                </a:ext>
              </a:extLst>
            </p:cNvPr>
            <p:cNvSpPr>
              <a:spLocks/>
            </p:cNvSpPr>
            <p:nvPr/>
          </p:nvSpPr>
          <p:spPr bwMode="auto">
            <a:xfrm>
              <a:off x="5878909" y="2820988"/>
              <a:ext cx="25400" cy="6350"/>
            </a:xfrm>
            <a:custGeom>
              <a:avLst/>
              <a:gdLst>
                <a:gd name="T0" fmla="*/ 32 w 32"/>
                <a:gd name="T1" fmla="*/ 0 h 8"/>
                <a:gd name="T2" fmla="*/ 13 w 32"/>
                <a:gd name="T3" fmla="*/ 3 h 8"/>
                <a:gd name="T4" fmla="*/ 0 w 32"/>
                <a:gd name="T5" fmla="*/ 8 h 8"/>
              </a:gdLst>
              <a:ahLst/>
              <a:cxnLst>
                <a:cxn ang="0">
                  <a:pos x="T0" y="T1"/>
                </a:cxn>
                <a:cxn ang="0">
                  <a:pos x="T2" y="T3"/>
                </a:cxn>
                <a:cxn ang="0">
                  <a:pos x="T4" y="T5"/>
                </a:cxn>
              </a:cxnLst>
              <a:rect l="0" t="0" r="r" b="b"/>
              <a:pathLst>
                <a:path w="32" h="8">
                  <a:moveTo>
                    <a:pt x="32" y="0"/>
                  </a:moveTo>
                  <a:lnTo>
                    <a:pt x="13" y="3"/>
                  </a:lnTo>
                  <a:lnTo>
                    <a:pt x="0" y="8"/>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4" name="Freeform 10">
              <a:extLst>
                <a:ext uri="{FF2B5EF4-FFF2-40B4-BE49-F238E27FC236}">
                  <a16:creationId xmlns:a16="http://schemas.microsoft.com/office/drawing/2014/main" id="{A0F4C67F-DB09-485B-9606-C465F13C4349}"/>
                </a:ext>
              </a:extLst>
            </p:cNvPr>
            <p:cNvSpPr>
              <a:spLocks/>
            </p:cNvSpPr>
            <p:nvPr/>
          </p:nvSpPr>
          <p:spPr bwMode="auto">
            <a:xfrm>
              <a:off x="5829696" y="2833688"/>
              <a:ext cx="25400" cy="6350"/>
            </a:xfrm>
            <a:custGeom>
              <a:avLst/>
              <a:gdLst>
                <a:gd name="T0" fmla="*/ 31 w 31"/>
                <a:gd name="T1" fmla="*/ 0 h 10"/>
                <a:gd name="T2" fmla="*/ 21 w 31"/>
                <a:gd name="T3" fmla="*/ 3 h 10"/>
                <a:gd name="T4" fmla="*/ 0 w 31"/>
                <a:gd name="T5" fmla="*/ 10 h 10"/>
              </a:gdLst>
              <a:ahLst/>
              <a:cxnLst>
                <a:cxn ang="0">
                  <a:pos x="T0" y="T1"/>
                </a:cxn>
                <a:cxn ang="0">
                  <a:pos x="T2" y="T3"/>
                </a:cxn>
                <a:cxn ang="0">
                  <a:pos x="T4" y="T5"/>
                </a:cxn>
              </a:cxnLst>
              <a:rect l="0" t="0" r="r" b="b"/>
              <a:pathLst>
                <a:path w="31" h="10">
                  <a:moveTo>
                    <a:pt x="31" y="0"/>
                  </a:moveTo>
                  <a:lnTo>
                    <a:pt x="21" y="3"/>
                  </a:lnTo>
                  <a:lnTo>
                    <a:pt x="0" y="1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5" name="Line 11">
              <a:extLst>
                <a:ext uri="{FF2B5EF4-FFF2-40B4-BE49-F238E27FC236}">
                  <a16:creationId xmlns:a16="http://schemas.microsoft.com/office/drawing/2014/main" id="{CE9CE83F-E98F-4112-8F70-C9EBA6636DBD}"/>
                </a:ext>
              </a:extLst>
            </p:cNvPr>
            <p:cNvSpPr>
              <a:spLocks noChangeShapeType="1"/>
            </p:cNvSpPr>
            <p:nvPr/>
          </p:nvSpPr>
          <p:spPr bwMode="auto">
            <a:xfrm flipH="1">
              <a:off x="5782071" y="2849563"/>
              <a:ext cx="23813" cy="952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68" name="Line 12">
              <a:extLst>
                <a:ext uri="{FF2B5EF4-FFF2-40B4-BE49-F238E27FC236}">
                  <a16:creationId xmlns:a16="http://schemas.microsoft.com/office/drawing/2014/main" id="{F7ED06AE-3420-4943-A0EF-F1932E791845}"/>
                </a:ext>
              </a:extLst>
            </p:cNvPr>
            <p:cNvSpPr>
              <a:spLocks noChangeShapeType="1"/>
            </p:cNvSpPr>
            <p:nvPr/>
          </p:nvSpPr>
          <p:spPr bwMode="auto">
            <a:xfrm flipH="1">
              <a:off x="5734446" y="2868613"/>
              <a:ext cx="23813" cy="1111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69" name="Freeform 13">
              <a:extLst>
                <a:ext uri="{FF2B5EF4-FFF2-40B4-BE49-F238E27FC236}">
                  <a16:creationId xmlns:a16="http://schemas.microsoft.com/office/drawing/2014/main" id="{903AB5AD-7DFD-46C6-9380-90BA6422503D}"/>
                </a:ext>
              </a:extLst>
            </p:cNvPr>
            <p:cNvSpPr>
              <a:spLocks/>
            </p:cNvSpPr>
            <p:nvPr/>
          </p:nvSpPr>
          <p:spPr bwMode="auto">
            <a:xfrm>
              <a:off x="5688409" y="2890838"/>
              <a:ext cx="23813" cy="11113"/>
            </a:xfrm>
            <a:custGeom>
              <a:avLst/>
              <a:gdLst>
                <a:gd name="T0" fmla="*/ 29 w 29"/>
                <a:gd name="T1" fmla="*/ 0 h 14"/>
                <a:gd name="T2" fmla="*/ 1 w 29"/>
                <a:gd name="T3" fmla="*/ 13 h 14"/>
                <a:gd name="T4" fmla="*/ 0 w 29"/>
                <a:gd name="T5" fmla="*/ 14 h 14"/>
              </a:gdLst>
              <a:ahLst/>
              <a:cxnLst>
                <a:cxn ang="0">
                  <a:pos x="T0" y="T1"/>
                </a:cxn>
                <a:cxn ang="0">
                  <a:pos x="T2" y="T3"/>
                </a:cxn>
                <a:cxn ang="0">
                  <a:pos x="T4" y="T5"/>
                </a:cxn>
              </a:cxnLst>
              <a:rect l="0" t="0" r="r" b="b"/>
              <a:pathLst>
                <a:path w="29" h="14">
                  <a:moveTo>
                    <a:pt x="29" y="0"/>
                  </a:moveTo>
                  <a:lnTo>
                    <a:pt x="1" y="13"/>
                  </a:lnTo>
                  <a:lnTo>
                    <a:pt x="0" y="14"/>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0" name="Freeform 14">
              <a:extLst>
                <a:ext uri="{FF2B5EF4-FFF2-40B4-BE49-F238E27FC236}">
                  <a16:creationId xmlns:a16="http://schemas.microsoft.com/office/drawing/2014/main" id="{4B4A70B9-FF40-49B0-9139-A6634A8977C0}"/>
                </a:ext>
              </a:extLst>
            </p:cNvPr>
            <p:cNvSpPr>
              <a:spLocks/>
            </p:cNvSpPr>
            <p:nvPr/>
          </p:nvSpPr>
          <p:spPr bwMode="auto">
            <a:xfrm>
              <a:off x="5645546" y="2914650"/>
              <a:ext cx="22225" cy="12700"/>
            </a:xfrm>
            <a:custGeom>
              <a:avLst/>
              <a:gdLst>
                <a:gd name="T0" fmla="*/ 27 w 27"/>
                <a:gd name="T1" fmla="*/ 0 h 17"/>
                <a:gd name="T2" fmla="*/ 11 w 27"/>
                <a:gd name="T3" fmla="*/ 10 h 17"/>
                <a:gd name="T4" fmla="*/ 0 w 27"/>
                <a:gd name="T5" fmla="*/ 17 h 17"/>
              </a:gdLst>
              <a:ahLst/>
              <a:cxnLst>
                <a:cxn ang="0">
                  <a:pos x="T0" y="T1"/>
                </a:cxn>
                <a:cxn ang="0">
                  <a:pos x="T2" y="T3"/>
                </a:cxn>
                <a:cxn ang="0">
                  <a:pos x="T4" y="T5"/>
                </a:cxn>
              </a:cxnLst>
              <a:rect l="0" t="0" r="r" b="b"/>
              <a:pathLst>
                <a:path w="27" h="17">
                  <a:moveTo>
                    <a:pt x="27" y="0"/>
                  </a:moveTo>
                  <a:lnTo>
                    <a:pt x="11" y="10"/>
                  </a:lnTo>
                  <a:lnTo>
                    <a:pt x="0" y="17"/>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1" name="Freeform 15">
              <a:extLst>
                <a:ext uri="{FF2B5EF4-FFF2-40B4-BE49-F238E27FC236}">
                  <a16:creationId xmlns:a16="http://schemas.microsoft.com/office/drawing/2014/main" id="{7372E87D-F2D1-476F-A1A2-17B0B28ECC2E}"/>
                </a:ext>
              </a:extLst>
            </p:cNvPr>
            <p:cNvSpPr>
              <a:spLocks/>
            </p:cNvSpPr>
            <p:nvPr/>
          </p:nvSpPr>
          <p:spPr bwMode="auto">
            <a:xfrm>
              <a:off x="5601096" y="2941638"/>
              <a:ext cx="22225" cy="14288"/>
            </a:xfrm>
            <a:custGeom>
              <a:avLst/>
              <a:gdLst>
                <a:gd name="T0" fmla="*/ 27 w 27"/>
                <a:gd name="T1" fmla="*/ 0 h 18"/>
                <a:gd name="T2" fmla="*/ 21 w 27"/>
                <a:gd name="T3" fmla="*/ 4 h 18"/>
                <a:gd name="T4" fmla="*/ 0 w 27"/>
                <a:gd name="T5" fmla="*/ 18 h 18"/>
              </a:gdLst>
              <a:ahLst/>
              <a:cxnLst>
                <a:cxn ang="0">
                  <a:pos x="T0" y="T1"/>
                </a:cxn>
                <a:cxn ang="0">
                  <a:pos x="T2" y="T3"/>
                </a:cxn>
                <a:cxn ang="0">
                  <a:pos x="T4" y="T5"/>
                </a:cxn>
              </a:cxnLst>
              <a:rect l="0" t="0" r="r" b="b"/>
              <a:pathLst>
                <a:path w="27" h="18">
                  <a:moveTo>
                    <a:pt x="27" y="0"/>
                  </a:moveTo>
                  <a:lnTo>
                    <a:pt x="21" y="4"/>
                  </a:lnTo>
                  <a:lnTo>
                    <a:pt x="0" y="18"/>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2" name="Line 16">
              <a:extLst>
                <a:ext uri="{FF2B5EF4-FFF2-40B4-BE49-F238E27FC236}">
                  <a16:creationId xmlns:a16="http://schemas.microsoft.com/office/drawing/2014/main" id="{4161E025-218D-45E3-BE36-48EE25D758FF}"/>
                </a:ext>
              </a:extLst>
            </p:cNvPr>
            <p:cNvSpPr>
              <a:spLocks noChangeShapeType="1"/>
            </p:cNvSpPr>
            <p:nvPr/>
          </p:nvSpPr>
          <p:spPr bwMode="auto">
            <a:xfrm flipH="1">
              <a:off x="5561409" y="2971800"/>
              <a:ext cx="20638" cy="1428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3" name="Line 17">
              <a:extLst>
                <a:ext uri="{FF2B5EF4-FFF2-40B4-BE49-F238E27FC236}">
                  <a16:creationId xmlns:a16="http://schemas.microsoft.com/office/drawing/2014/main" id="{161A0D6C-47B8-409C-B117-EF4178F16A22}"/>
                </a:ext>
              </a:extLst>
            </p:cNvPr>
            <p:cNvSpPr>
              <a:spLocks noChangeShapeType="1"/>
            </p:cNvSpPr>
            <p:nvPr/>
          </p:nvSpPr>
          <p:spPr bwMode="auto">
            <a:xfrm flipH="1">
              <a:off x="5521721" y="3003550"/>
              <a:ext cx="20638" cy="1587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4" name="Freeform 18">
              <a:extLst>
                <a:ext uri="{FF2B5EF4-FFF2-40B4-BE49-F238E27FC236}">
                  <a16:creationId xmlns:a16="http://schemas.microsoft.com/office/drawing/2014/main" id="{87B5167A-2504-4064-BE3C-D595F1ECD04D}"/>
                </a:ext>
              </a:extLst>
            </p:cNvPr>
            <p:cNvSpPr>
              <a:spLocks/>
            </p:cNvSpPr>
            <p:nvPr/>
          </p:nvSpPr>
          <p:spPr bwMode="auto">
            <a:xfrm>
              <a:off x="5485209" y="3038475"/>
              <a:ext cx="17463" cy="17463"/>
            </a:xfrm>
            <a:custGeom>
              <a:avLst/>
              <a:gdLst>
                <a:gd name="T0" fmla="*/ 23 w 23"/>
                <a:gd name="T1" fmla="*/ 0 h 23"/>
                <a:gd name="T2" fmla="*/ 5 w 23"/>
                <a:gd name="T3" fmla="*/ 18 h 23"/>
                <a:gd name="T4" fmla="*/ 0 w 23"/>
                <a:gd name="T5" fmla="*/ 23 h 23"/>
              </a:gdLst>
              <a:ahLst/>
              <a:cxnLst>
                <a:cxn ang="0">
                  <a:pos x="T0" y="T1"/>
                </a:cxn>
                <a:cxn ang="0">
                  <a:pos x="T2" y="T3"/>
                </a:cxn>
                <a:cxn ang="0">
                  <a:pos x="T4" y="T5"/>
                </a:cxn>
              </a:cxnLst>
              <a:rect l="0" t="0" r="r" b="b"/>
              <a:pathLst>
                <a:path w="23" h="23">
                  <a:moveTo>
                    <a:pt x="23" y="0"/>
                  </a:moveTo>
                  <a:lnTo>
                    <a:pt x="5" y="18"/>
                  </a:lnTo>
                  <a:lnTo>
                    <a:pt x="0" y="23"/>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5" name="Freeform 19">
              <a:extLst>
                <a:ext uri="{FF2B5EF4-FFF2-40B4-BE49-F238E27FC236}">
                  <a16:creationId xmlns:a16="http://schemas.microsoft.com/office/drawing/2014/main" id="{418B74F8-A629-46D9-A7AA-0B51E3910F5F}"/>
                </a:ext>
              </a:extLst>
            </p:cNvPr>
            <p:cNvSpPr>
              <a:spLocks/>
            </p:cNvSpPr>
            <p:nvPr/>
          </p:nvSpPr>
          <p:spPr bwMode="auto">
            <a:xfrm>
              <a:off x="5450284" y="3073400"/>
              <a:ext cx="17463" cy="19050"/>
            </a:xfrm>
            <a:custGeom>
              <a:avLst/>
              <a:gdLst>
                <a:gd name="T0" fmla="*/ 21 w 21"/>
                <a:gd name="T1" fmla="*/ 0 h 24"/>
                <a:gd name="T2" fmla="*/ 13 w 21"/>
                <a:gd name="T3" fmla="*/ 9 h 24"/>
                <a:gd name="T4" fmla="*/ 0 w 21"/>
                <a:gd name="T5" fmla="*/ 24 h 24"/>
              </a:gdLst>
              <a:ahLst/>
              <a:cxnLst>
                <a:cxn ang="0">
                  <a:pos x="T0" y="T1"/>
                </a:cxn>
                <a:cxn ang="0">
                  <a:pos x="T2" y="T3"/>
                </a:cxn>
                <a:cxn ang="0">
                  <a:pos x="T4" y="T5"/>
                </a:cxn>
              </a:cxnLst>
              <a:rect l="0" t="0" r="r" b="b"/>
              <a:pathLst>
                <a:path w="21" h="24">
                  <a:moveTo>
                    <a:pt x="21" y="0"/>
                  </a:moveTo>
                  <a:lnTo>
                    <a:pt x="13" y="9"/>
                  </a:lnTo>
                  <a:lnTo>
                    <a:pt x="0" y="24"/>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6" name="Freeform 20">
              <a:extLst>
                <a:ext uri="{FF2B5EF4-FFF2-40B4-BE49-F238E27FC236}">
                  <a16:creationId xmlns:a16="http://schemas.microsoft.com/office/drawing/2014/main" id="{BD0CE30F-9FA1-4151-B3DA-BC2E57B9CB22}"/>
                </a:ext>
              </a:extLst>
            </p:cNvPr>
            <p:cNvSpPr>
              <a:spLocks/>
            </p:cNvSpPr>
            <p:nvPr/>
          </p:nvSpPr>
          <p:spPr bwMode="auto">
            <a:xfrm>
              <a:off x="5416946" y="3113088"/>
              <a:ext cx="17463" cy="19050"/>
            </a:xfrm>
            <a:custGeom>
              <a:avLst/>
              <a:gdLst>
                <a:gd name="T0" fmla="*/ 21 w 21"/>
                <a:gd name="T1" fmla="*/ 0 h 26"/>
                <a:gd name="T2" fmla="*/ 20 w 21"/>
                <a:gd name="T3" fmla="*/ 2 h 26"/>
                <a:gd name="T4" fmla="*/ 0 w 21"/>
                <a:gd name="T5" fmla="*/ 26 h 26"/>
              </a:gdLst>
              <a:ahLst/>
              <a:cxnLst>
                <a:cxn ang="0">
                  <a:pos x="T0" y="T1"/>
                </a:cxn>
                <a:cxn ang="0">
                  <a:pos x="T2" y="T3"/>
                </a:cxn>
                <a:cxn ang="0">
                  <a:pos x="T4" y="T5"/>
                </a:cxn>
              </a:cxnLst>
              <a:rect l="0" t="0" r="r" b="b"/>
              <a:pathLst>
                <a:path w="21" h="26">
                  <a:moveTo>
                    <a:pt x="21" y="0"/>
                  </a:moveTo>
                  <a:lnTo>
                    <a:pt x="20" y="2"/>
                  </a:lnTo>
                  <a:lnTo>
                    <a:pt x="0" y="26"/>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7" name="Line 21">
              <a:extLst>
                <a:ext uri="{FF2B5EF4-FFF2-40B4-BE49-F238E27FC236}">
                  <a16:creationId xmlns:a16="http://schemas.microsoft.com/office/drawing/2014/main" id="{36D90AF5-0B50-4CDE-B4F6-81998FB55C3B}"/>
                </a:ext>
              </a:extLst>
            </p:cNvPr>
            <p:cNvSpPr>
              <a:spLocks noChangeShapeType="1"/>
            </p:cNvSpPr>
            <p:nvPr/>
          </p:nvSpPr>
          <p:spPr bwMode="auto">
            <a:xfrm flipH="1">
              <a:off x="5388371" y="3152775"/>
              <a:ext cx="14288" cy="2063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8" name="Freeform 22">
              <a:extLst>
                <a:ext uri="{FF2B5EF4-FFF2-40B4-BE49-F238E27FC236}">
                  <a16:creationId xmlns:a16="http://schemas.microsoft.com/office/drawing/2014/main" id="{200B769B-A292-4507-9668-FFCCC5E28A53}"/>
                </a:ext>
              </a:extLst>
            </p:cNvPr>
            <p:cNvSpPr>
              <a:spLocks/>
            </p:cNvSpPr>
            <p:nvPr/>
          </p:nvSpPr>
          <p:spPr bwMode="auto">
            <a:xfrm>
              <a:off x="5359796" y="3195638"/>
              <a:ext cx="14288" cy="22225"/>
            </a:xfrm>
            <a:custGeom>
              <a:avLst/>
              <a:gdLst>
                <a:gd name="T0" fmla="*/ 18 w 18"/>
                <a:gd name="T1" fmla="*/ 0 h 27"/>
                <a:gd name="T2" fmla="*/ 0 w 18"/>
                <a:gd name="T3" fmla="*/ 26 h 27"/>
                <a:gd name="T4" fmla="*/ 0 w 18"/>
                <a:gd name="T5" fmla="*/ 27 h 27"/>
              </a:gdLst>
              <a:ahLst/>
              <a:cxnLst>
                <a:cxn ang="0">
                  <a:pos x="T0" y="T1"/>
                </a:cxn>
                <a:cxn ang="0">
                  <a:pos x="T2" y="T3"/>
                </a:cxn>
                <a:cxn ang="0">
                  <a:pos x="T4" y="T5"/>
                </a:cxn>
              </a:cxnLst>
              <a:rect l="0" t="0" r="r" b="b"/>
              <a:pathLst>
                <a:path w="18" h="27">
                  <a:moveTo>
                    <a:pt x="18" y="0"/>
                  </a:moveTo>
                  <a:lnTo>
                    <a:pt x="0" y="26"/>
                  </a:lnTo>
                  <a:lnTo>
                    <a:pt x="0" y="27"/>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79" name="Freeform 23">
              <a:extLst>
                <a:ext uri="{FF2B5EF4-FFF2-40B4-BE49-F238E27FC236}">
                  <a16:creationId xmlns:a16="http://schemas.microsoft.com/office/drawing/2014/main" id="{FCA93EC9-63E8-48DF-B018-F1DD03750E78}"/>
                </a:ext>
              </a:extLst>
            </p:cNvPr>
            <p:cNvSpPr>
              <a:spLocks/>
            </p:cNvSpPr>
            <p:nvPr/>
          </p:nvSpPr>
          <p:spPr bwMode="auto">
            <a:xfrm>
              <a:off x="5334396" y="3238500"/>
              <a:ext cx="12700" cy="23813"/>
            </a:xfrm>
            <a:custGeom>
              <a:avLst/>
              <a:gdLst>
                <a:gd name="T0" fmla="*/ 16 w 16"/>
                <a:gd name="T1" fmla="*/ 0 h 29"/>
                <a:gd name="T2" fmla="*/ 6 w 16"/>
                <a:gd name="T3" fmla="*/ 18 h 29"/>
                <a:gd name="T4" fmla="*/ 0 w 16"/>
                <a:gd name="T5" fmla="*/ 29 h 29"/>
              </a:gdLst>
              <a:ahLst/>
              <a:cxnLst>
                <a:cxn ang="0">
                  <a:pos x="T0" y="T1"/>
                </a:cxn>
                <a:cxn ang="0">
                  <a:pos x="T2" y="T3"/>
                </a:cxn>
                <a:cxn ang="0">
                  <a:pos x="T4" y="T5"/>
                </a:cxn>
              </a:cxnLst>
              <a:rect l="0" t="0" r="r" b="b"/>
              <a:pathLst>
                <a:path w="16" h="29">
                  <a:moveTo>
                    <a:pt x="16" y="0"/>
                  </a:moveTo>
                  <a:lnTo>
                    <a:pt x="6" y="18"/>
                  </a:lnTo>
                  <a:lnTo>
                    <a:pt x="0" y="29"/>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0" name="Freeform 24">
              <a:extLst>
                <a:ext uri="{FF2B5EF4-FFF2-40B4-BE49-F238E27FC236}">
                  <a16:creationId xmlns:a16="http://schemas.microsoft.com/office/drawing/2014/main" id="{9DA7D908-4F75-4FFA-8592-FC5F1A3B3AB0}"/>
                </a:ext>
              </a:extLst>
            </p:cNvPr>
            <p:cNvSpPr>
              <a:spLocks/>
            </p:cNvSpPr>
            <p:nvPr/>
          </p:nvSpPr>
          <p:spPr bwMode="auto">
            <a:xfrm>
              <a:off x="5312171" y="3284538"/>
              <a:ext cx="9525" cy="23813"/>
            </a:xfrm>
            <a:custGeom>
              <a:avLst/>
              <a:gdLst>
                <a:gd name="T0" fmla="*/ 13 w 13"/>
                <a:gd name="T1" fmla="*/ 0 h 29"/>
                <a:gd name="T2" fmla="*/ 10 w 13"/>
                <a:gd name="T3" fmla="*/ 6 h 29"/>
                <a:gd name="T4" fmla="*/ 0 w 13"/>
                <a:gd name="T5" fmla="*/ 29 h 29"/>
              </a:gdLst>
              <a:ahLst/>
              <a:cxnLst>
                <a:cxn ang="0">
                  <a:pos x="T0" y="T1"/>
                </a:cxn>
                <a:cxn ang="0">
                  <a:pos x="T2" y="T3"/>
                </a:cxn>
                <a:cxn ang="0">
                  <a:pos x="T4" y="T5"/>
                </a:cxn>
              </a:cxnLst>
              <a:rect l="0" t="0" r="r" b="b"/>
              <a:pathLst>
                <a:path w="13" h="29">
                  <a:moveTo>
                    <a:pt x="13" y="0"/>
                  </a:moveTo>
                  <a:lnTo>
                    <a:pt x="10" y="6"/>
                  </a:lnTo>
                  <a:lnTo>
                    <a:pt x="0" y="29"/>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1" name="Line 25">
              <a:extLst>
                <a:ext uri="{FF2B5EF4-FFF2-40B4-BE49-F238E27FC236}">
                  <a16:creationId xmlns:a16="http://schemas.microsoft.com/office/drawing/2014/main" id="{615E48B5-6C07-4711-8FB7-13DFBDEDD2DC}"/>
                </a:ext>
              </a:extLst>
            </p:cNvPr>
            <p:cNvSpPr>
              <a:spLocks noChangeShapeType="1"/>
            </p:cNvSpPr>
            <p:nvPr/>
          </p:nvSpPr>
          <p:spPr bwMode="auto">
            <a:xfrm flipH="1">
              <a:off x="5291534" y="3332163"/>
              <a:ext cx="11113" cy="2381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2" name="Line 26">
              <a:extLst>
                <a:ext uri="{FF2B5EF4-FFF2-40B4-BE49-F238E27FC236}">
                  <a16:creationId xmlns:a16="http://schemas.microsoft.com/office/drawing/2014/main" id="{6B92C857-FB9B-4D74-B97D-8E208C98BF12}"/>
                </a:ext>
              </a:extLst>
            </p:cNvPr>
            <p:cNvSpPr>
              <a:spLocks noChangeShapeType="1"/>
            </p:cNvSpPr>
            <p:nvPr/>
          </p:nvSpPr>
          <p:spPr bwMode="auto">
            <a:xfrm flipH="1">
              <a:off x="5275659" y="3378200"/>
              <a:ext cx="6350"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3" name="Freeform 27">
              <a:extLst>
                <a:ext uri="{FF2B5EF4-FFF2-40B4-BE49-F238E27FC236}">
                  <a16:creationId xmlns:a16="http://schemas.microsoft.com/office/drawing/2014/main" id="{8609E96A-172E-4534-8814-5142410C88C1}"/>
                </a:ext>
              </a:extLst>
            </p:cNvPr>
            <p:cNvSpPr>
              <a:spLocks/>
            </p:cNvSpPr>
            <p:nvPr/>
          </p:nvSpPr>
          <p:spPr bwMode="auto">
            <a:xfrm>
              <a:off x="5261371" y="3427413"/>
              <a:ext cx="6350" cy="25400"/>
            </a:xfrm>
            <a:custGeom>
              <a:avLst/>
              <a:gdLst>
                <a:gd name="T0" fmla="*/ 9 w 9"/>
                <a:gd name="T1" fmla="*/ 0 h 32"/>
                <a:gd name="T2" fmla="*/ 0 w 9"/>
                <a:gd name="T3" fmla="*/ 29 h 32"/>
                <a:gd name="T4" fmla="*/ 0 w 9"/>
                <a:gd name="T5" fmla="*/ 32 h 32"/>
              </a:gdLst>
              <a:ahLst/>
              <a:cxnLst>
                <a:cxn ang="0">
                  <a:pos x="T0" y="T1"/>
                </a:cxn>
                <a:cxn ang="0">
                  <a:pos x="T2" y="T3"/>
                </a:cxn>
                <a:cxn ang="0">
                  <a:pos x="T4" y="T5"/>
                </a:cxn>
              </a:cxnLst>
              <a:rect l="0" t="0" r="r" b="b"/>
              <a:pathLst>
                <a:path w="9" h="32">
                  <a:moveTo>
                    <a:pt x="9" y="0"/>
                  </a:moveTo>
                  <a:lnTo>
                    <a:pt x="0" y="29"/>
                  </a:lnTo>
                  <a:lnTo>
                    <a:pt x="0" y="32"/>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4" name="Freeform 28">
              <a:extLst>
                <a:ext uri="{FF2B5EF4-FFF2-40B4-BE49-F238E27FC236}">
                  <a16:creationId xmlns:a16="http://schemas.microsoft.com/office/drawing/2014/main" id="{B907EB2A-F277-4F18-B594-40EE67B0E96E}"/>
                </a:ext>
              </a:extLst>
            </p:cNvPr>
            <p:cNvSpPr>
              <a:spLocks/>
            </p:cNvSpPr>
            <p:nvPr/>
          </p:nvSpPr>
          <p:spPr bwMode="auto">
            <a:xfrm>
              <a:off x="5248671" y="3478213"/>
              <a:ext cx="6350" cy="25400"/>
            </a:xfrm>
            <a:custGeom>
              <a:avLst/>
              <a:gdLst>
                <a:gd name="T0" fmla="*/ 6 w 6"/>
                <a:gd name="T1" fmla="*/ 0 h 32"/>
                <a:gd name="T2" fmla="*/ 3 w 6"/>
                <a:gd name="T3" fmla="*/ 19 h 32"/>
                <a:gd name="T4" fmla="*/ 0 w 6"/>
                <a:gd name="T5" fmla="*/ 32 h 32"/>
              </a:gdLst>
              <a:ahLst/>
              <a:cxnLst>
                <a:cxn ang="0">
                  <a:pos x="T0" y="T1"/>
                </a:cxn>
                <a:cxn ang="0">
                  <a:pos x="T2" y="T3"/>
                </a:cxn>
                <a:cxn ang="0">
                  <a:pos x="T4" y="T5"/>
                </a:cxn>
              </a:cxnLst>
              <a:rect l="0" t="0" r="r" b="b"/>
              <a:pathLst>
                <a:path w="6" h="32">
                  <a:moveTo>
                    <a:pt x="6" y="0"/>
                  </a:moveTo>
                  <a:lnTo>
                    <a:pt x="3" y="19"/>
                  </a:lnTo>
                  <a:lnTo>
                    <a:pt x="0" y="32"/>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5" name="Freeform 29">
              <a:extLst>
                <a:ext uri="{FF2B5EF4-FFF2-40B4-BE49-F238E27FC236}">
                  <a16:creationId xmlns:a16="http://schemas.microsoft.com/office/drawing/2014/main" id="{4174163C-6CFC-456A-9B58-7C3575BCD5CA}"/>
                </a:ext>
              </a:extLst>
            </p:cNvPr>
            <p:cNvSpPr>
              <a:spLocks/>
            </p:cNvSpPr>
            <p:nvPr/>
          </p:nvSpPr>
          <p:spPr bwMode="auto">
            <a:xfrm>
              <a:off x="5242321" y="3527425"/>
              <a:ext cx="3175" cy="25400"/>
            </a:xfrm>
            <a:custGeom>
              <a:avLst/>
              <a:gdLst>
                <a:gd name="T0" fmla="*/ 5 w 5"/>
                <a:gd name="T1" fmla="*/ 0 h 32"/>
                <a:gd name="T2" fmla="*/ 3 w 5"/>
                <a:gd name="T3" fmla="*/ 11 h 32"/>
                <a:gd name="T4" fmla="*/ 0 w 5"/>
                <a:gd name="T5" fmla="*/ 32 h 32"/>
              </a:gdLst>
              <a:ahLst/>
              <a:cxnLst>
                <a:cxn ang="0">
                  <a:pos x="T0" y="T1"/>
                </a:cxn>
                <a:cxn ang="0">
                  <a:pos x="T2" y="T3"/>
                </a:cxn>
                <a:cxn ang="0">
                  <a:pos x="T4" y="T5"/>
                </a:cxn>
              </a:cxnLst>
              <a:rect l="0" t="0" r="r" b="b"/>
              <a:pathLst>
                <a:path w="5" h="32">
                  <a:moveTo>
                    <a:pt x="5" y="0"/>
                  </a:moveTo>
                  <a:lnTo>
                    <a:pt x="3" y="11"/>
                  </a:lnTo>
                  <a:lnTo>
                    <a:pt x="0" y="32"/>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6" name="Freeform 30">
              <a:extLst>
                <a:ext uri="{FF2B5EF4-FFF2-40B4-BE49-F238E27FC236}">
                  <a16:creationId xmlns:a16="http://schemas.microsoft.com/office/drawing/2014/main" id="{A7BA3200-F2E8-4F23-B774-AA81E62DC166}"/>
                </a:ext>
              </a:extLst>
            </p:cNvPr>
            <p:cNvSpPr>
              <a:spLocks/>
            </p:cNvSpPr>
            <p:nvPr/>
          </p:nvSpPr>
          <p:spPr bwMode="auto">
            <a:xfrm>
              <a:off x="5235971" y="3578225"/>
              <a:ext cx="1588" cy="25400"/>
            </a:xfrm>
            <a:custGeom>
              <a:avLst/>
              <a:gdLst>
                <a:gd name="T0" fmla="*/ 1 w 1"/>
                <a:gd name="T1" fmla="*/ 0 h 32"/>
                <a:gd name="T2" fmla="*/ 1 w 1"/>
                <a:gd name="T3" fmla="*/ 1 h 32"/>
                <a:gd name="T4" fmla="*/ 0 w 1"/>
                <a:gd name="T5" fmla="*/ 32 h 32"/>
              </a:gdLst>
              <a:ahLst/>
              <a:cxnLst>
                <a:cxn ang="0">
                  <a:pos x="T0" y="T1"/>
                </a:cxn>
                <a:cxn ang="0">
                  <a:pos x="T2" y="T3"/>
                </a:cxn>
                <a:cxn ang="0">
                  <a:pos x="T4" y="T5"/>
                </a:cxn>
              </a:cxnLst>
              <a:rect l="0" t="0" r="r" b="b"/>
              <a:pathLst>
                <a:path w="1" h="32">
                  <a:moveTo>
                    <a:pt x="1" y="0"/>
                  </a:moveTo>
                  <a:lnTo>
                    <a:pt x="1" y="1"/>
                  </a:lnTo>
                  <a:lnTo>
                    <a:pt x="0" y="32"/>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7" name="Line 31">
              <a:extLst>
                <a:ext uri="{FF2B5EF4-FFF2-40B4-BE49-F238E27FC236}">
                  <a16:creationId xmlns:a16="http://schemas.microsoft.com/office/drawing/2014/main" id="{E4590874-B8DD-4F45-9E9A-E246D32B4C2B}"/>
                </a:ext>
              </a:extLst>
            </p:cNvPr>
            <p:cNvSpPr>
              <a:spLocks noChangeShapeType="1"/>
            </p:cNvSpPr>
            <p:nvPr/>
          </p:nvSpPr>
          <p:spPr bwMode="auto">
            <a:xfrm>
              <a:off x="5234384" y="3630613"/>
              <a:ext cx="0"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8" name="Line 32">
              <a:extLst>
                <a:ext uri="{FF2B5EF4-FFF2-40B4-BE49-F238E27FC236}">
                  <a16:creationId xmlns:a16="http://schemas.microsoft.com/office/drawing/2014/main" id="{B0613E0A-803D-452F-8265-5AFF2E1E1F86}"/>
                </a:ext>
              </a:extLst>
            </p:cNvPr>
            <p:cNvSpPr>
              <a:spLocks noChangeShapeType="1"/>
            </p:cNvSpPr>
            <p:nvPr/>
          </p:nvSpPr>
          <p:spPr bwMode="auto">
            <a:xfrm>
              <a:off x="5234384" y="3681413"/>
              <a:ext cx="0"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89" name="Line 33">
              <a:extLst>
                <a:ext uri="{FF2B5EF4-FFF2-40B4-BE49-F238E27FC236}">
                  <a16:creationId xmlns:a16="http://schemas.microsoft.com/office/drawing/2014/main" id="{D27B9378-AA27-44A9-ADA2-BA4F1D0ED5FF}"/>
                </a:ext>
              </a:extLst>
            </p:cNvPr>
            <p:cNvSpPr>
              <a:spLocks noChangeShapeType="1"/>
            </p:cNvSpPr>
            <p:nvPr/>
          </p:nvSpPr>
          <p:spPr bwMode="auto">
            <a:xfrm>
              <a:off x="5235971" y="3732213"/>
              <a:ext cx="1588"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0" name="Freeform 34">
              <a:extLst>
                <a:ext uri="{FF2B5EF4-FFF2-40B4-BE49-F238E27FC236}">
                  <a16:creationId xmlns:a16="http://schemas.microsoft.com/office/drawing/2014/main" id="{84BCFE9A-E974-4DB4-81AB-1D763A9546D2}"/>
                </a:ext>
              </a:extLst>
            </p:cNvPr>
            <p:cNvSpPr>
              <a:spLocks/>
            </p:cNvSpPr>
            <p:nvPr/>
          </p:nvSpPr>
          <p:spPr bwMode="auto">
            <a:xfrm>
              <a:off x="5242321" y="3783013"/>
              <a:ext cx="1588" cy="25400"/>
            </a:xfrm>
            <a:custGeom>
              <a:avLst/>
              <a:gdLst>
                <a:gd name="T0" fmla="*/ 0 w 3"/>
                <a:gd name="T1" fmla="*/ 0 h 31"/>
                <a:gd name="T2" fmla="*/ 3 w 3"/>
                <a:gd name="T3" fmla="*/ 22 h 31"/>
                <a:gd name="T4" fmla="*/ 3 w 3"/>
                <a:gd name="T5" fmla="*/ 31 h 31"/>
              </a:gdLst>
              <a:ahLst/>
              <a:cxnLst>
                <a:cxn ang="0">
                  <a:pos x="T0" y="T1"/>
                </a:cxn>
                <a:cxn ang="0">
                  <a:pos x="T2" y="T3"/>
                </a:cxn>
                <a:cxn ang="0">
                  <a:pos x="T4" y="T5"/>
                </a:cxn>
              </a:cxnLst>
              <a:rect l="0" t="0" r="r" b="b"/>
              <a:pathLst>
                <a:path w="3" h="31">
                  <a:moveTo>
                    <a:pt x="0" y="0"/>
                  </a:moveTo>
                  <a:lnTo>
                    <a:pt x="3" y="22"/>
                  </a:lnTo>
                  <a:lnTo>
                    <a:pt x="3" y="31"/>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1" name="Freeform 35">
              <a:extLst>
                <a:ext uri="{FF2B5EF4-FFF2-40B4-BE49-F238E27FC236}">
                  <a16:creationId xmlns:a16="http://schemas.microsoft.com/office/drawing/2014/main" id="{A813B6F4-812C-492E-8D87-F4E038809FD8}"/>
                </a:ext>
              </a:extLst>
            </p:cNvPr>
            <p:cNvSpPr>
              <a:spLocks/>
            </p:cNvSpPr>
            <p:nvPr/>
          </p:nvSpPr>
          <p:spPr bwMode="auto">
            <a:xfrm>
              <a:off x="5248671" y="3833813"/>
              <a:ext cx="6350" cy="25400"/>
            </a:xfrm>
            <a:custGeom>
              <a:avLst/>
              <a:gdLst>
                <a:gd name="T0" fmla="*/ 0 w 6"/>
                <a:gd name="T1" fmla="*/ 0 h 32"/>
                <a:gd name="T2" fmla="*/ 3 w 6"/>
                <a:gd name="T3" fmla="*/ 14 h 32"/>
                <a:gd name="T4" fmla="*/ 6 w 6"/>
                <a:gd name="T5" fmla="*/ 32 h 32"/>
              </a:gdLst>
              <a:ahLst/>
              <a:cxnLst>
                <a:cxn ang="0">
                  <a:pos x="T0" y="T1"/>
                </a:cxn>
                <a:cxn ang="0">
                  <a:pos x="T2" y="T3"/>
                </a:cxn>
                <a:cxn ang="0">
                  <a:pos x="T4" y="T5"/>
                </a:cxn>
              </a:cxnLst>
              <a:rect l="0" t="0" r="r" b="b"/>
              <a:pathLst>
                <a:path w="6" h="32">
                  <a:moveTo>
                    <a:pt x="0" y="0"/>
                  </a:moveTo>
                  <a:lnTo>
                    <a:pt x="3" y="14"/>
                  </a:lnTo>
                  <a:lnTo>
                    <a:pt x="6" y="32"/>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2" name="Freeform 36">
              <a:extLst>
                <a:ext uri="{FF2B5EF4-FFF2-40B4-BE49-F238E27FC236}">
                  <a16:creationId xmlns:a16="http://schemas.microsoft.com/office/drawing/2014/main" id="{84E63A97-FD29-4A67-9061-52048AAEB9FA}"/>
                </a:ext>
              </a:extLst>
            </p:cNvPr>
            <p:cNvSpPr>
              <a:spLocks/>
            </p:cNvSpPr>
            <p:nvPr/>
          </p:nvSpPr>
          <p:spPr bwMode="auto">
            <a:xfrm>
              <a:off x="5261371" y="3883025"/>
              <a:ext cx="6350" cy="25400"/>
            </a:xfrm>
            <a:custGeom>
              <a:avLst/>
              <a:gdLst>
                <a:gd name="T0" fmla="*/ 0 w 9"/>
                <a:gd name="T1" fmla="*/ 0 h 30"/>
                <a:gd name="T2" fmla="*/ 0 w 9"/>
                <a:gd name="T3" fmla="*/ 5 h 30"/>
                <a:gd name="T4" fmla="*/ 9 w 9"/>
                <a:gd name="T5" fmla="*/ 30 h 30"/>
              </a:gdLst>
              <a:ahLst/>
              <a:cxnLst>
                <a:cxn ang="0">
                  <a:pos x="T0" y="T1"/>
                </a:cxn>
                <a:cxn ang="0">
                  <a:pos x="T2" y="T3"/>
                </a:cxn>
                <a:cxn ang="0">
                  <a:pos x="T4" y="T5"/>
                </a:cxn>
              </a:cxnLst>
              <a:rect l="0" t="0" r="r" b="b"/>
              <a:pathLst>
                <a:path w="9" h="30">
                  <a:moveTo>
                    <a:pt x="0" y="0"/>
                  </a:moveTo>
                  <a:lnTo>
                    <a:pt x="0" y="5"/>
                  </a:lnTo>
                  <a:lnTo>
                    <a:pt x="9" y="3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3" name="Line 37">
              <a:extLst>
                <a:ext uri="{FF2B5EF4-FFF2-40B4-BE49-F238E27FC236}">
                  <a16:creationId xmlns:a16="http://schemas.microsoft.com/office/drawing/2014/main" id="{1A36C1C7-3875-4078-8366-3E9189E72775}"/>
                </a:ext>
              </a:extLst>
            </p:cNvPr>
            <p:cNvSpPr>
              <a:spLocks noChangeShapeType="1"/>
            </p:cNvSpPr>
            <p:nvPr/>
          </p:nvSpPr>
          <p:spPr bwMode="auto">
            <a:xfrm>
              <a:off x="5275659" y="3933825"/>
              <a:ext cx="6350" cy="2381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4" name="Line 38">
              <a:extLst>
                <a:ext uri="{FF2B5EF4-FFF2-40B4-BE49-F238E27FC236}">
                  <a16:creationId xmlns:a16="http://schemas.microsoft.com/office/drawing/2014/main" id="{8ADDF846-F852-4208-8167-E77480F1C783}"/>
                </a:ext>
              </a:extLst>
            </p:cNvPr>
            <p:cNvSpPr>
              <a:spLocks noChangeShapeType="1"/>
            </p:cNvSpPr>
            <p:nvPr/>
          </p:nvSpPr>
          <p:spPr bwMode="auto">
            <a:xfrm>
              <a:off x="5291534" y="3981450"/>
              <a:ext cx="9525" cy="2381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5" name="Freeform 39">
              <a:extLst>
                <a:ext uri="{FF2B5EF4-FFF2-40B4-BE49-F238E27FC236}">
                  <a16:creationId xmlns:a16="http://schemas.microsoft.com/office/drawing/2014/main" id="{B720CEDE-8759-42A8-B90B-6D0B039D20BF}"/>
                </a:ext>
              </a:extLst>
            </p:cNvPr>
            <p:cNvSpPr>
              <a:spLocks/>
            </p:cNvSpPr>
            <p:nvPr/>
          </p:nvSpPr>
          <p:spPr bwMode="auto">
            <a:xfrm>
              <a:off x="5310584" y="4029075"/>
              <a:ext cx="11113" cy="22225"/>
            </a:xfrm>
            <a:custGeom>
              <a:avLst/>
              <a:gdLst>
                <a:gd name="T0" fmla="*/ 0 w 15"/>
                <a:gd name="T1" fmla="*/ 0 h 29"/>
                <a:gd name="T2" fmla="*/ 12 w 15"/>
                <a:gd name="T3" fmla="*/ 24 h 29"/>
                <a:gd name="T4" fmla="*/ 15 w 15"/>
                <a:gd name="T5" fmla="*/ 29 h 29"/>
              </a:gdLst>
              <a:ahLst/>
              <a:cxnLst>
                <a:cxn ang="0">
                  <a:pos x="T0" y="T1"/>
                </a:cxn>
                <a:cxn ang="0">
                  <a:pos x="T2" y="T3"/>
                </a:cxn>
                <a:cxn ang="0">
                  <a:pos x="T4" y="T5"/>
                </a:cxn>
              </a:cxnLst>
              <a:rect l="0" t="0" r="r" b="b"/>
              <a:pathLst>
                <a:path w="15" h="29">
                  <a:moveTo>
                    <a:pt x="0" y="0"/>
                  </a:moveTo>
                  <a:lnTo>
                    <a:pt x="12" y="24"/>
                  </a:lnTo>
                  <a:lnTo>
                    <a:pt x="15" y="29"/>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6" name="Freeform 40">
              <a:extLst>
                <a:ext uri="{FF2B5EF4-FFF2-40B4-BE49-F238E27FC236}">
                  <a16:creationId xmlns:a16="http://schemas.microsoft.com/office/drawing/2014/main" id="{C4B28623-AD28-490C-AC90-A44732734F05}"/>
                </a:ext>
              </a:extLst>
            </p:cNvPr>
            <p:cNvSpPr>
              <a:spLocks/>
            </p:cNvSpPr>
            <p:nvPr/>
          </p:nvSpPr>
          <p:spPr bwMode="auto">
            <a:xfrm>
              <a:off x="5334396" y="4075113"/>
              <a:ext cx="11113" cy="22225"/>
            </a:xfrm>
            <a:custGeom>
              <a:avLst/>
              <a:gdLst>
                <a:gd name="T0" fmla="*/ 0 w 14"/>
                <a:gd name="T1" fmla="*/ 0 h 29"/>
                <a:gd name="T2" fmla="*/ 6 w 14"/>
                <a:gd name="T3" fmla="*/ 13 h 29"/>
                <a:gd name="T4" fmla="*/ 14 w 14"/>
                <a:gd name="T5" fmla="*/ 29 h 29"/>
              </a:gdLst>
              <a:ahLst/>
              <a:cxnLst>
                <a:cxn ang="0">
                  <a:pos x="T0" y="T1"/>
                </a:cxn>
                <a:cxn ang="0">
                  <a:pos x="T2" y="T3"/>
                </a:cxn>
                <a:cxn ang="0">
                  <a:pos x="T4" y="T5"/>
                </a:cxn>
              </a:cxnLst>
              <a:rect l="0" t="0" r="r" b="b"/>
              <a:pathLst>
                <a:path w="14" h="29">
                  <a:moveTo>
                    <a:pt x="0" y="0"/>
                  </a:moveTo>
                  <a:lnTo>
                    <a:pt x="6" y="13"/>
                  </a:lnTo>
                  <a:lnTo>
                    <a:pt x="14" y="29"/>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7" name="Freeform 41">
              <a:extLst>
                <a:ext uri="{FF2B5EF4-FFF2-40B4-BE49-F238E27FC236}">
                  <a16:creationId xmlns:a16="http://schemas.microsoft.com/office/drawing/2014/main" id="{AF80B7A0-FCB2-4B86-A098-F13B6EF6F9FE}"/>
                </a:ext>
              </a:extLst>
            </p:cNvPr>
            <p:cNvSpPr>
              <a:spLocks/>
            </p:cNvSpPr>
            <p:nvPr/>
          </p:nvSpPr>
          <p:spPr bwMode="auto">
            <a:xfrm>
              <a:off x="5358209" y="4119563"/>
              <a:ext cx="14288" cy="22225"/>
            </a:xfrm>
            <a:custGeom>
              <a:avLst/>
              <a:gdLst>
                <a:gd name="T0" fmla="*/ 0 w 18"/>
                <a:gd name="T1" fmla="*/ 0 h 27"/>
                <a:gd name="T2" fmla="*/ 2 w 18"/>
                <a:gd name="T3" fmla="*/ 3 h 27"/>
                <a:gd name="T4" fmla="*/ 18 w 18"/>
                <a:gd name="T5" fmla="*/ 27 h 27"/>
              </a:gdLst>
              <a:ahLst/>
              <a:cxnLst>
                <a:cxn ang="0">
                  <a:pos x="T0" y="T1"/>
                </a:cxn>
                <a:cxn ang="0">
                  <a:pos x="T2" y="T3"/>
                </a:cxn>
                <a:cxn ang="0">
                  <a:pos x="T4" y="T5"/>
                </a:cxn>
              </a:cxnLst>
              <a:rect l="0" t="0" r="r" b="b"/>
              <a:pathLst>
                <a:path w="18" h="27">
                  <a:moveTo>
                    <a:pt x="0" y="0"/>
                  </a:moveTo>
                  <a:lnTo>
                    <a:pt x="2" y="3"/>
                  </a:lnTo>
                  <a:lnTo>
                    <a:pt x="18" y="27"/>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9" name="Line 42">
              <a:extLst>
                <a:ext uri="{FF2B5EF4-FFF2-40B4-BE49-F238E27FC236}">
                  <a16:creationId xmlns:a16="http://schemas.microsoft.com/office/drawing/2014/main" id="{7E9798A9-F1A0-40ED-B9D1-720E9F0E5CFD}"/>
                </a:ext>
              </a:extLst>
            </p:cNvPr>
            <p:cNvSpPr>
              <a:spLocks noChangeShapeType="1"/>
            </p:cNvSpPr>
            <p:nvPr/>
          </p:nvSpPr>
          <p:spPr bwMode="auto">
            <a:xfrm>
              <a:off x="5386784" y="4162425"/>
              <a:ext cx="15875" cy="2063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1" name="Line 43">
              <a:extLst>
                <a:ext uri="{FF2B5EF4-FFF2-40B4-BE49-F238E27FC236}">
                  <a16:creationId xmlns:a16="http://schemas.microsoft.com/office/drawing/2014/main" id="{5DD22578-EC60-4E45-B526-319D90EEC548}"/>
                </a:ext>
              </a:extLst>
            </p:cNvPr>
            <p:cNvSpPr>
              <a:spLocks noChangeShapeType="1"/>
            </p:cNvSpPr>
            <p:nvPr/>
          </p:nvSpPr>
          <p:spPr bwMode="auto">
            <a:xfrm>
              <a:off x="5416946" y="4203700"/>
              <a:ext cx="15875" cy="2063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3" name="Freeform 44">
              <a:extLst>
                <a:ext uri="{FF2B5EF4-FFF2-40B4-BE49-F238E27FC236}">
                  <a16:creationId xmlns:a16="http://schemas.microsoft.com/office/drawing/2014/main" id="{F1D2702E-B473-4D83-9BCF-84A39ED9EE10}"/>
                </a:ext>
              </a:extLst>
            </p:cNvPr>
            <p:cNvSpPr>
              <a:spLocks/>
            </p:cNvSpPr>
            <p:nvPr/>
          </p:nvSpPr>
          <p:spPr bwMode="auto">
            <a:xfrm>
              <a:off x="5448696" y="4243388"/>
              <a:ext cx="19050" cy="19050"/>
            </a:xfrm>
            <a:custGeom>
              <a:avLst/>
              <a:gdLst>
                <a:gd name="T0" fmla="*/ 0 w 22"/>
                <a:gd name="T1" fmla="*/ 0 h 25"/>
                <a:gd name="T2" fmla="*/ 14 w 22"/>
                <a:gd name="T3" fmla="*/ 17 h 25"/>
                <a:gd name="T4" fmla="*/ 22 w 22"/>
                <a:gd name="T5" fmla="*/ 25 h 25"/>
              </a:gdLst>
              <a:ahLst/>
              <a:cxnLst>
                <a:cxn ang="0">
                  <a:pos x="T0" y="T1"/>
                </a:cxn>
                <a:cxn ang="0">
                  <a:pos x="T2" y="T3"/>
                </a:cxn>
                <a:cxn ang="0">
                  <a:pos x="T4" y="T5"/>
                </a:cxn>
              </a:cxnLst>
              <a:rect l="0" t="0" r="r" b="b"/>
              <a:pathLst>
                <a:path w="22" h="25">
                  <a:moveTo>
                    <a:pt x="0" y="0"/>
                  </a:moveTo>
                  <a:lnTo>
                    <a:pt x="14" y="17"/>
                  </a:lnTo>
                  <a:lnTo>
                    <a:pt x="22" y="25"/>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4" name="Freeform 45">
              <a:extLst>
                <a:ext uri="{FF2B5EF4-FFF2-40B4-BE49-F238E27FC236}">
                  <a16:creationId xmlns:a16="http://schemas.microsoft.com/office/drawing/2014/main" id="{28048E97-DE36-431C-873D-4D899B67E099}"/>
                </a:ext>
              </a:extLst>
            </p:cNvPr>
            <p:cNvSpPr>
              <a:spLocks/>
            </p:cNvSpPr>
            <p:nvPr/>
          </p:nvSpPr>
          <p:spPr bwMode="auto">
            <a:xfrm>
              <a:off x="5483621" y="4281488"/>
              <a:ext cx="19050" cy="17463"/>
            </a:xfrm>
            <a:custGeom>
              <a:avLst/>
              <a:gdLst>
                <a:gd name="T0" fmla="*/ 0 w 25"/>
                <a:gd name="T1" fmla="*/ 0 h 23"/>
                <a:gd name="T2" fmla="*/ 7 w 25"/>
                <a:gd name="T3" fmla="*/ 7 h 23"/>
                <a:gd name="T4" fmla="*/ 25 w 25"/>
                <a:gd name="T5" fmla="*/ 23 h 23"/>
              </a:gdLst>
              <a:ahLst/>
              <a:cxnLst>
                <a:cxn ang="0">
                  <a:pos x="T0" y="T1"/>
                </a:cxn>
                <a:cxn ang="0">
                  <a:pos x="T2" y="T3"/>
                </a:cxn>
                <a:cxn ang="0">
                  <a:pos x="T4" y="T5"/>
                </a:cxn>
              </a:cxnLst>
              <a:rect l="0" t="0" r="r" b="b"/>
              <a:pathLst>
                <a:path w="25" h="23">
                  <a:moveTo>
                    <a:pt x="0" y="0"/>
                  </a:moveTo>
                  <a:lnTo>
                    <a:pt x="7" y="7"/>
                  </a:lnTo>
                  <a:lnTo>
                    <a:pt x="25" y="23"/>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5" name="Line 46">
              <a:extLst>
                <a:ext uri="{FF2B5EF4-FFF2-40B4-BE49-F238E27FC236}">
                  <a16:creationId xmlns:a16="http://schemas.microsoft.com/office/drawing/2014/main" id="{E4537A7D-A90C-4EEE-9026-7052D70B9169}"/>
                </a:ext>
              </a:extLst>
            </p:cNvPr>
            <p:cNvSpPr>
              <a:spLocks noChangeShapeType="1"/>
            </p:cNvSpPr>
            <p:nvPr/>
          </p:nvSpPr>
          <p:spPr bwMode="auto">
            <a:xfrm>
              <a:off x="5521721" y="4316413"/>
              <a:ext cx="19050" cy="1746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6" name="Line 47">
              <a:extLst>
                <a:ext uri="{FF2B5EF4-FFF2-40B4-BE49-F238E27FC236}">
                  <a16:creationId xmlns:a16="http://schemas.microsoft.com/office/drawing/2014/main" id="{569DA637-23FC-4150-BC0C-ADA2B0508737}"/>
                </a:ext>
              </a:extLst>
            </p:cNvPr>
            <p:cNvSpPr>
              <a:spLocks noChangeShapeType="1"/>
            </p:cNvSpPr>
            <p:nvPr/>
          </p:nvSpPr>
          <p:spPr bwMode="auto">
            <a:xfrm>
              <a:off x="5561409" y="4349750"/>
              <a:ext cx="19050" cy="1587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7" name="Freeform 48">
              <a:extLst>
                <a:ext uri="{FF2B5EF4-FFF2-40B4-BE49-F238E27FC236}">
                  <a16:creationId xmlns:a16="http://schemas.microsoft.com/office/drawing/2014/main" id="{F88E6DA6-7DCE-43EA-B60B-01EF78EEE6F4}"/>
                </a:ext>
              </a:extLst>
            </p:cNvPr>
            <p:cNvSpPr>
              <a:spLocks/>
            </p:cNvSpPr>
            <p:nvPr/>
          </p:nvSpPr>
          <p:spPr bwMode="auto">
            <a:xfrm>
              <a:off x="5601096" y="4381500"/>
              <a:ext cx="20638" cy="12700"/>
            </a:xfrm>
            <a:custGeom>
              <a:avLst/>
              <a:gdLst>
                <a:gd name="T0" fmla="*/ 0 w 26"/>
                <a:gd name="T1" fmla="*/ 0 h 18"/>
                <a:gd name="T2" fmla="*/ 21 w 26"/>
                <a:gd name="T3" fmla="*/ 15 h 18"/>
                <a:gd name="T4" fmla="*/ 26 w 26"/>
                <a:gd name="T5" fmla="*/ 18 h 18"/>
              </a:gdLst>
              <a:ahLst/>
              <a:cxnLst>
                <a:cxn ang="0">
                  <a:pos x="T0" y="T1"/>
                </a:cxn>
                <a:cxn ang="0">
                  <a:pos x="T2" y="T3"/>
                </a:cxn>
                <a:cxn ang="0">
                  <a:pos x="T4" y="T5"/>
                </a:cxn>
              </a:cxnLst>
              <a:rect l="0" t="0" r="r" b="b"/>
              <a:pathLst>
                <a:path w="26" h="18">
                  <a:moveTo>
                    <a:pt x="0" y="0"/>
                  </a:moveTo>
                  <a:lnTo>
                    <a:pt x="21" y="15"/>
                  </a:lnTo>
                  <a:lnTo>
                    <a:pt x="26" y="18"/>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8" name="Freeform 49">
              <a:extLst>
                <a:ext uri="{FF2B5EF4-FFF2-40B4-BE49-F238E27FC236}">
                  <a16:creationId xmlns:a16="http://schemas.microsoft.com/office/drawing/2014/main" id="{35C2D4CA-C7BC-4CCE-B52D-BD60A20E3025}"/>
                </a:ext>
              </a:extLst>
            </p:cNvPr>
            <p:cNvSpPr>
              <a:spLocks/>
            </p:cNvSpPr>
            <p:nvPr/>
          </p:nvSpPr>
          <p:spPr bwMode="auto">
            <a:xfrm>
              <a:off x="5643959" y="4408488"/>
              <a:ext cx="22225" cy="12700"/>
            </a:xfrm>
            <a:custGeom>
              <a:avLst/>
              <a:gdLst>
                <a:gd name="T0" fmla="*/ 0 w 28"/>
                <a:gd name="T1" fmla="*/ 0 h 16"/>
                <a:gd name="T2" fmla="*/ 13 w 28"/>
                <a:gd name="T3" fmla="*/ 8 h 16"/>
                <a:gd name="T4" fmla="*/ 28 w 28"/>
                <a:gd name="T5" fmla="*/ 16 h 16"/>
              </a:gdLst>
              <a:ahLst/>
              <a:cxnLst>
                <a:cxn ang="0">
                  <a:pos x="T0" y="T1"/>
                </a:cxn>
                <a:cxn ang="0">
                  <a:pos x="T2" y="T3"/>
                </a:cxn>
                <a:cxn ang="0">
                  <a:pos x="T4" y="T5"/>
                </a:cxn>
              </a:cxnLst>
              <a:rect l="0" t="0" r="r" b="b"/>
              <a:pathLst>
                <a:path w="28" h="16">
                  <a:moveTo>
                    <a:pt x="0" y="0"/>
                  </a:moveTo>
                  <a:lnTo>
                    <a:pt x="13" y="8"/>
                  </a:lnTo>
                  <a:lnTo>
                    <a:pt x="28" y="16"/>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9" name="Freeform 50">
              <a:extLst>
                <a:ext uri="{FF2B5EF4-FFF2-40B4-BE49-F238E27FC236}">
                  <a16:creationId xmlns:a16="http://schemas.microsoft.com/office/drawing/2014/main" id="{0A48227C-B6A4-45F0-A1D2-70C58E627DC1}"/>
                </a:ext>
              </a:extLst>
            </p:cNvPr>
            <p:cNvSpPr>
              <a:spLocks/>
            </p:cNvSpPr>
            <p:nvPr/>
          </p:nvSpPr>
          <p:spPr bwMode="auto">
            <a:xfrm>
              <a:off x="5688409" y="4433888"/>
              <a:ext cx="22225" cy="14288"/>
            </a:xfrm>
            <a:custGeom>
              <a:avLst/>
              <a:gdLst>
                <a:gd name="T0" fmla="*/ 0 w 29"/>
                <a:gd name="T1" fmla="*/ 0 h 16"/>
                <a:gd name="T2" fmla="*/ 3 w 29"/>
                <a:gd name="T3" fmla="*/ 3 h 16"/>
                <a:gd name="T4" fmla="*/ 29 w 29"/>
                <a:gd name="T5" fmla="*/ 16 h 16"/>
              </a:gdLst>
              <a:ahLst/>
              <a:cxnLst>
                <a:cxn ang="0">
                  <a:pos x="T0" y="T1"/>
                </a:cxn>
                <a:cxn ang="0">
                  <a:pos x="T2" y="T3"/>
                </a:cxn>
                <a:cxn ang="0">
                  <a:pos x="T4" y="T5"/>
                </a:cxn>
              </a:cxnLst>
              <a:rect l="0" t="0" r="r" b="b"/>
              <a:pathLst>
                <a:path w="29" h="16">
                  <a:moveTo>
                    <a:pt x="0" y="0"/>
                  </a:moveTo>
                  <a:lnTo>
                    <a:pt x="3" y="3"/>
                  </a:lnTo>
                  <a:lnTo>
                    <a:pt x="29" y="16"/>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0" name="Line 51">
              <a:extLst>
                <a:ext uri="{FF2B5EF4-FFF2-40B4-BE49-F238E27FC236}">
                  <a16:creationId xmlns:a16="http://schemas.microsoft.com/office/drawing/2014/main" id="{5E5AD45C-B264-415F-A704-F6A6DFD2DC53}"/>
                </a:ext>
              </a:extLst>
            </p:cNvPr>
            <p:cNvSpPr>
              <a:spLocks noChangeShapeType="1"/>
            </p:cNvSpPr>
            <p:nvPr/>
          </p:nvSpPr>
          <p:spPr bwMode="auto">
            <a:xfrm>
              <a:off x="5734446" y="4459288"/>
              <a:ext cx="22225" cy="952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1" name="Line 52">
              <a:extLst>
                <a:ext uri="{FF2B5EF4-FFF2-40B4-BE49-F238E27FC236}">
                  <a16:creationId xmlns:a16="http://schemas.microsoft.com/office/drawing/2014/main" id="{5D1B536B-A36B-4CDF-8338-01F945AA9B4A}"/>
                </a:ext>
              </a:extLst>
            </p:cNvPr>
            <p:cNvSpPr>
              <a:spLocks noChangeShapeType="1"/>
            </p:cNvSpPr>
            <p:nvPr/>
          </p:nvSpPr>
          <p:spPr bwMode="auto">
            <a:xfrm>
              <a:off x="5782071" y="4478338"/>
              <a:ext cx="22225" cy="952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2" name="Freeform 53">
              <a:extLst>
                <a:ext uri="{FF2B5EF4-FFF2-40B4-BE49-F238E27FC236}">
                  <a16:creationId xmlns:a16="http://schemas.microsoft.com/office/drawing/2014/main" id="{3C6528AE-B262-4D3D-ABCD-A52978E002C9}"/>
                </a:ext>
              </a:extLst>
            </p:cNvPr>
            <p:cNvSpPr>
              <a:spLocks/>
            </p:cNvSpPr>
            <p:nvPr/>
          </p:nvSpPr>
          <p:spPr bwMode="auto">
            <a:xfrm>
              <a:off x="5828109" y="4495800"/>
              <a:ext cx="25400" cy="7938"/>
            </a:xfrm>
            <a:custGeom>
              <a:avLst/>
              <a:gdLst>
                <a:gd name="T0" fmla="*/ 0 w 30"/>
                <a:gd name="T1" fmla="*/ 0 h 10"/>
                <a:gd name="T2" fmla="*/ 22 w 30"/>
                <a:gd name="T3" fmla="*/ 8 h 10"/>
                <a:gd name="T4" fmla="*/ 30 w 30"/>
                <a:gd name="T5" fmla="*/ 10 h 10"/>
              </a:gdLst>
              <a:ahLst/>
              <a:cxnLst>
                <a:cxn ang="0">
                  <a:pos x="T0" y="T1"/>
                </a:cxn>
                <a:cxn ang="0">
                  <a:pos x="T2" y="T3"/>
                </a:cxn>
                <a:cxn ang="0">
                  <a:pos x="T4" y="T5"/>
                </a:cxn>
              </a:cxnLst>
              <a:rect l="0" t="0" r="r" b="b"/>
              <a:pathLst>
                <a:path w="30" h="10">
                  <a:moveTo>
                    <a:pt x="0" y="0"/>
                  </a:moveTo>
                  <a:lnTo>
                    <a:pt x="22" y="8"/>
                  </a:lnTo>
                  <a:lnTo>
                    <a:pt x="30" y="1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3" name="Freeform 54">
              <a:extLst>
                <a:ext uri="{FF2B5EF4-FFF2-40B4-BE49-F238E27FC236}">
                  <a16:creationId xmlns:a16="http://schemas.microsoft.com/office/drawing/2014/main" id="{9F0C341E-E47D-4013-A7EC-F8B7D7D941FF}"/>
                </a:ext>
              </a:extLst>
            </p:cNvPr>
            <p:cNvSpPr>
              <a:spLocks/>
            </p:cNvSpPr>
            <p:nvPr/>
          </p:nvSpPr>
          <p:spPr bwMode="auto">
            <a:xfrm>
              <a:off x="5877321" y="4511675"/>
              <a:ext cx="25400" cy="6350"/>
            </a:xfrm>
            <a:custGeom>
              <a:avLst/>
              <a:gdLst>
                <a:gd name="T0" fmla="*/ 0 w 32"/>
                <a:gd name="T1" fmla="*/ 0 h 8"/>
                <a:gd name="T2" fmla="*/ 15 w 32"/>
                <a:gd name="T3" fmla="*/ 3 h 8"/>
                <a:gd name="T4" fmla="*/ 32 w 32"/>
                <a:gd name="T5" fmla="*/ 8 h 8"/>
              </a:gdLst>
              <a:ahLst/>
              <a:cxnLst>
                <a:cxn ang="0">
                  <a:pos x="T0" y="T1"/>
                </a:cxn>
                <a:cxn ang="0">
                  <a:pos x="T2" y="T3"/>
                </a:cxn>
                <a:cxn ang="0">
                  <a:pos x="T4" y="T5"/>
                </a:cxn>
              </a:cxnLst>
              <a:rect l="0" t="0" r="r" b="b"/>
              <a:pathLst>
                <a:path w="32" h="8">
                  <a:moveTo>
                    <a:pt x="0" y="0"/>
                  </a:moveTo>
                  <a:lnTo>
                    <a:pt x="15" y="3"/>
                  </a:lnTo>
                  <a:lnTo>
                    <a:pt x="32" y="8"/>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4" name="Freeform 55">
              <a:extLst>
                <a:ext uri="{FF2B5EF4-FFF2-40B4-BE49-F238E27FC236}">
                  <a16:creationId xmlns:a16="http://schemas.microsoft.com/office/drawing/2014/main" id="{C822DCEC-4C82-4CC5-AADF-7D132A9C0B05}"/>
                </a:ext>
              </a:extLst>
            </p:cNvPr>
            <p:cNvSpPr>
              <a:spLocks/>
            </p:cNvSpPr>
            <p:nvPr/>
          </p:nvSpPr>
          <p:spPr bwMode="auto">
            <a:xfrm>
              <a:off x="5928121" y="4522788"/>
              <a:ext cx="25400" cy="4763"/>
            </a:xfrm>
            <a:custGeom>
              <a:avLst/>
              <a:gdLst>
                <a:gd name="T0" fmla="*/ 0 w 32"/>
                <a:gd name="T1" fmla="*/ 0 h 7"/>
                <a:gd name="T2" fmla="*/ 5 w 32"/>
                <a:gd name="T3" fmla="*/ 2 h 7"/>
                <a:gd name="T4" fmla="*/ 32 w 32"/>
                <a:gd name="T5" fmla="*/ 7 h 7"/>
              </a:gdLst>
              <a:ahLst/>
              <a:cxnLst>
                <a:cxn ang="0">
                  <a:pos x="T0" y="T1"/>
                </a:cxn>
                <a:cxn ang="0">
                  <a:pos x="T2" y="T3"/>
                </a:cxn>
                <a:cxn ang="0">
                  <a:pos x="T4" y="T5"/>
                </a:cxn>
              </a:cxnLst>
              <a:rect l="0" t="0" r="r" b="b"/>
              <a:pathLst>
                <a:path w="32" h="7">
                  <a:moveTo>
                    <a:pt x="0" y="0"/>
                  </a:moveTo>
                  <a:lnTo>
                    <a:pt x="5" y="2"/>
                  </a:lnTo>
                  <a:lnTo>
                    <a:pt x="32" y="7"/>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5" name="Line 56">
              <a:extLst>
                <a:ext uri="{FF2B5EF4-FFF2-40B4-BE49-F238E27FC236}">
                  <a16:creationId xmlns:a16="http://schemas.microsoft.com/office/drawing/2014/main" id="{C9E924EA-C320-4513-921B-84E64B99EC2E}"/>
                </a:ext>
              </a:extLst>
            </p:cNvPr>
            <p:cNvSpPr>
              <a:spLocks noChangeShapeType="1"/>
            </p:cNvSpPr>
            <p:nvPr/>
          </p:nvSpPr>
          <p:spPr bwMode="auto">
            <a:xfrm>
              <a:off x="5978921" y="4532313"/>
              <a:ext cx="23813" cy="317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6" name="Line 57">
              <a:extLst>
                <a:ext uri="{FF2B5EF4-FFF2-40B4-BE49-F238E27FC236}">
                  <a16:creationId xmlns:a16="http://schemas.microsoft.com/office/drawing/2014/main" id="{2E7DBA5F-8CE5-449B-BFEF-89A9B309E8D2}"/>
                </a:ext>
              </a:extLst>
            </p:cNvPr>
            <p:cNvSpPr>
              <a:spLocks noChangeShapeType="1"/>
            </p:cNvSpPr>
            <p:nvPr/>
          </p:nvSpPr>
          <p:spPr bwMode="auto">
            <a:xfrm>
              <a:off x="6028134" y="4538663"/>
              <a:ext cx="25400" cy="158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7" name="Line 58">
              <a:extLst>
                <a:ext uri="{FF2B5EF4-FFF2-40B4-BE49-F238E27FC236}">
                  <a16:creationId xmlns:a16="http://schemas.microsoft.com/office/drawing/2014/main" id="{120BA786-0B58-449B-91B4-B234E9337688}"/>
                </a:ext>
              </a:extLst>
            </p:cNvPr>
            <p:cNvSpPr>
              <a:spLocks noChangeShapeType="1"/>
            </p:cNvSpPr>
            <p:nvPr/>
          </p:nvSpPr>
          <p:spPr bwMode="auto">
            <a:xfrm>
              <a:off x="6080521" y="4540250"/>
              <a:ext cx="25400" cy="158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8" name="Freeform 59">
              <a:extLst>
                <a:ext uri="{FF2B5EF4-FFF2-40B4-BE49-F238E27FC236}">
                  <a16:creationId xmlns:a16="http://schemas.microsoft.com/office/drawing/2014/main" id="{D2692AF0-7D86-4E08-AD2D-87626F4E6BA8}"/>
                </a:ext>
              </a:extLst>
            </p:cNvPr>
            <p:cNvSpPr>
              <a:spLocks/>
            </p:cNvSpPr>
            <p:nvPr/>
          </p:nvSpPr>
          <p:spPr bwMode="auto">
            <a:xfrm>
              <a:off x="6131321" y="4540250"/>
              <a:ext cx="25400" cy="0"/>
            </a:xfrm>
            <a:custGeom>
              <a:avLst/>
              <a:gdLst>
                <a:gd name="T0" fmla="*/ 0 w 32"/>
                <a:gd name="T1" fmla="*/ 26 w 32"/>
                <a:gd name="T2" fmla="*/ 32 w 32"/>
              </a:gdLst>
              <a:ahLst/>
              <a:cxnLst>
                <a:cxn ang="0">
                  <a:pos x="T0" y="0"/>
                </a:cxn>
                <a:cxn ang="0">
                  <a:pos x="T1" y="0"/>
                </a:cxn>
                <a:cxn ang="0">
                  <a:pos x="T2" y="0"/>
                </a:cxn>
              </a:cxnLst>
              <a:rect l="0" t="0" r="r" b="b"/>
              <a:pathLst>
                <a:path w="32">
                  <a:moveTo>
                    <a:pt x="0" y="0"/>
                  </a:moveTo>
                  <a:lnTo>
                    <a:pt x="26" y="0"/>
                  </a:lnTo>
                  <a:lnTo>
                    <a:pt x="32"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19" name="Freeform 60">
              <a:extLst>
                <a:ext uri="{FF2B5EF4-FFF2-40B4-BE49-F238E27FC236}">
                  <a16:creationId xmlns:a16="http://schemas.microsoft.com/office/drawing/2014/main" id="{D38EEC7A-C1EF-41D6-B93B-FD83DA2BF74F}"/>
                </a:ext>
              </a:extLst>
            </p:cNvPr>
            <p:cNvSpPr>
              <a:spLocks/>
            </p:cNvSpPr>
            <p:nvPr/>
          </p:nvSpPr>
          <p:spPr bwMode="auto">
            <a:xfrm>
              <a:off x="6182121" y="4535488"/>
              <a:ext cx="25400" cy="3175"/>
            </a:xfrm>
            <a:custGeom>
              <a:avLst/>
              <a:gdLst>
                <a:gd name="T0" fmla="*/ 0 w 33"/>
                <a:gd name="T1" fmla="*/ 4 h 4"/>
                <a:gd name="T2" fmla="*/ 18 w 33"/>
                <a:gd name="T3" fmla="*/ 2 h 4"/>
                <a:gd name="T4" fmla="*/ 33 w 33"/>
                <a:gd name="T5" fmla="*/ 0 h 4"/>
              </a:gdLst>
              <a:ahLst/>
              <a:cxnLst>
                <a:cxn ang="0">
                  <a:pos x="T0" y="T1"/>
                </a:cxn>
                <a:cxn ang="0">
                  <a:pos x="T2" y="T3"/>
                </a:cxn>
                <a:cxn ang="0">
                  <a:pos x="T4" y="T5"/>
                </a:cxn>
              </a:cxnLst>
              <a:rect l="0" t="0" r="r" b="b"/>
              <a:pathLst>
                <a:path w="33" h="4">
                  <a:moveTo>
                    <a:pt x="0" y="4"/>
                  </a:moveTo>
                  <a:lnTo>
                    <a:pt x="18" y="2"/>
                  </a:lnTo>
                  <a:lnTo>
                    <a:pt x="33"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0" name="Freeform 61">
              <a:extLst>
                <a:ext uri="{FF2B5EF4-FFF2-40B4-BE49-F238E27FC236}">
                  <a16:creationId xmlns:a16="http://schemas.microsoft.com/office/drawing/2014/main" id="{53CDEB90-3171-4F11-A471-55FB8A42093E}"/>
                </a:ext>
              </a:extLst>
            </p:cNvPr>
            <p:cNvSpPr>
              <a:spLocks/>
            </p:cNvSpPr>
            <p:nvPr/>
          </p:nvSpPr>
          <p:spPr bwMode="auto">
            <a:xfrm>
              <a:off x="6234509" y="4527550"/>
              <a:ext cx="25400" cy="6350"/>
            </a:xfrm>
            <a:custGeom>
              <a:avLst/>
              <a:gdLst>
                <a:gd name="T0" fmla="*/ 0 w 32"/>
                <a:gd name="T1" fmla="*/ 6 h 6"/>
                <a:gd name="T2" fmla="*/ 8 w 32"/>
                <a:gd name="T3" fmla="*/ 5 h 6"/>
                <a:gd name="T4" fmla="*/ 32 w 32"/>
                <a:gd name="T5" fmla="*/ 0 h 6"/>
              </a:gdLst>
              <a:ahLst/>
              <a:cxnLst>
                <a:cxn ang="0">
                  <a:pos x="T0" y="T1"/>
                </a:cxn>
                <a:cxn ang="0">
                  <a:pos x="T2" y="T3"/>
                </a:cxn>
                <a:cxn ang="0">
                  <a:pos x="T4" y="T5"/>
                </a:cxn>
              </a:cxnLst>
              <a:rect l="0" t="0" r="r" b="b"/>
              <a:pathLst>
                <a:path w="32" h="6">
                  <a:moveTo>
                    <a:pt x="0" y="6"/>
                  </a:moveTo>
                  <a:lnTo>
                    <a:pt x="8" y="5"/>
                  </a:lnTo>
                  <a:lnTo>
                    <a:pt x="32"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1" name="Line 62">
              <a:extLst>
                <a:ext uri="{FF2B5EF4-FFF2-40B4-BE49-F238E27FC236}">
                  <a16:creationId xmlns:a16="http://schemas.microsoft.com/office/drawing/2014/main" id="{5A085D44-01E9-46C9-845C-CC6D457854EF}"/>
                </a:ext>
              </a:extLst>
            </p:cNvPr>
            <p:cNvSpPr>
              <a:spLocks noChangeShapeType="1"/>
            </p:cNvSpPr>
            <p:nvPr/>
          </p:nvSpPr>
          <p:spPr bwMode="auto">
            <a:xfrm flipV="1">
              <a:off x="6283721" y="4518025"/>
              <a:ext cx="25400" cy="635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2" name="Line 63">
              <a:extLst>
                <a:ext uri="{FF2B5EF4-FFF2-40B4-BE49-F238E27FC236}">
                  <a16:creationId xmlns:a16="http://schemas.microsoft.com/office/drawing/2014/main" id="{8597DE3B-ECF6-436B-A4E3-F6B817970250}"/>
                </a:ext>
              </a:extLst>
            </p:cNvPr>
            <p:cNvSpPr>
              <a:spLocks noChangeShapeType="1"/>
            </p:cNvSpPr>
            <p:nvPr/>
          </p:nvSpPr>
          <p:spPr bwMode="auto">
            <a:xfrm flipV="1">
              <a:off x="6334521" y="4505325"/>
              <a:ext cx="23813" cy="635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3" name="Freeform 64">
              <a:extLst>
                <a:ext uri="{FF2B5EF4-FFF2-40B4-BE49-F238E27FC236}">
                  <a16:creationId xmlns:a16="http://schemas.microsoft.com/office/drawing/2014/main" id="{40BAC1D7-B823-4CA6-AAE0-3CC15DF94A0F}"/>
                </a:ext>
              </a:extLst>
            </p:cNvPr>
            <p:cNvSpPr>
              <a:spLocks/>
            </p:cNvSpPr>
            <p:nvPr/>
          </p:nvSpPr>
          <p:spPr bwMode="auto">
            <a:xfrm>
              <a:off x="6382146" y="4487863"/>
              <a:ext cx="25400" cy="9525"/>
            </a:xfrm>
            <a:custGeom>
              <a:avLst/>
              <a:gdLst>
                <a:gd name="T0" fmla="*/ 0 w 31"/>
                <a:gd name="T1" fmla="*/ 11 h 11"/>
                <a:gd name="T2" fmla="*/ 31 w 31"/>
                <a:gd name="T3" fmla="*/ 0 h 11"/>
                <a:gd name="T4" fmla="*/ 31 w 31"/>
                <a:gd name="T5" fmla="*/ 0 h 11"/>
              </a:gdLst>
              <a:ahLst/>
              <a:cxnLst>
                <a:cxn ang="0">
                  <a:pos x="T0" y="T1"/>
                </a:cxn>
                <a:cxn ang="0">
                  <a:pos x="T2" y="T3"/>
                </a:cxn>
                <a:cxn ang="0">
                  <a:pos x="T4" y="T5"/>
                </a:cxn>
              </a:cxnLst>
              <a:rect l="0" t="0" r="r" b="b"/>
              <a:pathLst>
                <a:path w="31" h="11">
                  <a:moveTo>
                    <a:pt x="0" y="11"/>
                  </a:moveTo>
                  <a:lnTo>
                    <a:pt x="31" y="0"/>
                  </a:lnTo>
                  <a:lnTo>
                    <a:pt x="31"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4" name="Freeform 65">
              <a:extLst>
                <a:ext uri="{FF2B5EF4-FFF2-40B4-BE49-F238E27FC236}">
                  <a16:creationId xmlns:a16="http://schemas.microsoft.com/office/drawing/2014/main" id="{723D27E3-D2F9-447C-8FAC-16069EB2CF01}"/>
                </a:ext>
              </a:extLst>
            </p:cNvPr>
            <p:cNvSpPr>
              <a:spLocks/>
            </p:cNvSpPr>
            <p:nvPr/>
          </p:nvSpPr>
          <p:spPr bwMode="auto">
            <a:xfrm>
              <a:off x="6431359" y="4468813"/>
              <a:ext cx="23813" cy="11113"/>
            </a:xfrm>
            <a:custGeom>
              <a:avLst/>
              <a:gdLst>
                <a:gd name="T0" fmla="*/ 0 w 30"/>
                <a:gd name="T1" fmla="*/ 13 h 13"/>
                <a:gd name="T2" fmla="*/ 19 w 30"/>
                <a:gd name="T3" fmla="*/ 5 h 13"/>
                <a:gd name="T4" fmla="*/ 30 w 30"/>
                <a:gd name="T5" fmla="*/ 0 h 13"/>
              </a:gdLst>
              <a:ahLst/>
              <a:cxnLst>
                <a:cxn ang="0">
                  <a:pos x="T0" y="T1"/>
                </a:cxn>
                <a:cxn ang="0">
                  <a:pos x="T2" y="T3"/>
                </a:cxn>
                <a:cxn ang="0">
                  <a:pos x="T4" y="T5"/>
                </a:cxn>
              </a:cxnLst>
              <a:rect l="0" t="0" r="r" b="b"/>
              <a:pathLst>
                <a:path w="30" h="13">
                  <a:moveTo>
                    <a:pt x="0" y="13"/>
                  </a:moveTo>
                  <a:lnTo>
                    <a:pt x="19" y="5"/>
                  </a:lnTo>
                  <a:lnTo>
                    <a:pt x="3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5" name="Freeform 66">
              <a:extLst>
                <a:ext uri="{FF2B5EF4-FFF2-40B4-BE49-F238E27FC236}">
                  <a16:creationId xmlns:a16="http://schemas.microsoft.com/office/drawing/2014/main" id="{E1B71A8C-B0DA-47D6-8C6E-A67B6D9C21B9}"/>
                </a:ext>
              </a:extLst>
            </p:cNvPr>
            <p:cNvSpPr>
              <a:spLocks/>
            </p:cNvSpPr>
            <p:nvPr/>
          </p:nvSpPr>
          <p:spPr bwMode="auto">
            <a:xfrm>
              <a:off x="6478984" y="4448175"/>
              <a:ext cx="22225" cy="11113"/>
            </a:xfrm>
            <a:custGeom>
              <a:avLst/>
              <a:gdLst>
                <a:gd name="T0" fmla="*/ 0 w 30"/>
                <a:gd name="T1" fmla="*/ 15 h 15"/>
                <a:gd name="T2" fmla="*/ 10 w 30"/>
                <a:gd name="T3" fmla="*/ 11 h 15"/>
                <a:gd name="T4" fmla="*/ 30 w 30"/>
                <a:gd name="T5" fmla="*/ 0 h 15"/>
              </a:gdLst>
              <a:ahLst/>
              <a:cxnLst>
                <a:cxn ang="0">
                  <a:pos x="T0" y="T1"/>
                </a:cxn>
                <a:cxn ang="0">
                  <a:pos x="T2" y="T3"/>
                </a:cxn>
                <a:cxn ang="0">
                  <a:pos x="T4" y="T5"/>
                </a:cxn>
              </a:cxnLst>
              <a:rect l="0" t="0" r="r" b="b"/>
              <a:pathLst>
                <a:path w="30" h="15">
                  <a:moveTo>
                    <a:pt x="0" y="15"/>
                  </a:moveTo>
                  <a:lnTo>
                    <a:pt x="10" y="11"/>
                  </a:lnTo>
                  <a:lnTo>
                    <a:pt x="3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6" name="Line 67">
              <a:extLst>
                <a:ext uri="{FF2B5EF4-FFF2-40B4-BE49-F238E27FC236}">
                  <a16:creationId xmlns:a16="http://schemas.microsoft.com/office/drawing/2014/main" id="{E857293D-868C-479C-940B-DA4D59CC13D5}"/>
                </a:ext>
              </a:extLst>
            </p:cNvPr>
            <p:cNvSpPr>
              <a:spLocks noChangeShapeType="1"/>
            </p:cNvSpPr>
            <p:nvPr/>
          </p:nvSpPr>
          <p:spPr bwMode="auto">
            <a:xfrm flipV="1">
              <a:off x="6523434" y="4422775"/>
              <a:ext cx="23813" cy="127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7" name="Line 68">
              <a:extLst>
                <a:ext uri="{FF2B5EF4-FFF2-40B4-BE49-F238E27FC236}">
                  <a16:creationId xmlns:a16="http://schemas.microsoft.com/office/drawing/2014/main" id="{8604A30F-600D-40C7-A173-16FF15D6B4AC}"/>
                </a:ext>
              </a:extLst>
            </p:cNvPr>
            <p:cNvSpPr>
              <a:spLocks noChangeShapeType="1"/>
            </p:cNvSpPr>
            <p:nvPr/>
          </p:nvSpPr>
          <p:spPr bwMode="auto">
            <a:xfrm flipV="1">
              <a:off x="6567884" y="4395788"/>
              <a:ext cx="22225" cy="1428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8" name="Freeform 69">
              <a:extLst>
                <a:ext uri="{FF2B5EF4-FFF2-40B4-BE49-F238E27FC236}">
                  <a16:creationId xmlns:a16="http://schemas.microsoft.com/office/drawing/2014/main" id="{B54A8BE7-B9C4-4297-9044-DCE5006E9182}"/>
                </a:ext>
              </a:extLst>
            </p:cNvPr>
            <p:cNvSpPr>
              <a:spLocks/>
            </p:cNvSpPr>
            <p:nvPr/>
          </p:nvSpPr>
          <p:spPr bwMode="auto">
            <a:xfrm>
              <a:off x="6610746" y="4367213"/>
              <a:ext cx="20638" cy="14288"/>
            </a:xfrm>
            <a:custGeom>
              <a:avLst/>
              <a:gdLst>
                <a:gd name="T0" fmla="*/ 0 w 26"/>
                <a:gd name="T1" fmla="*/ 20 h 20"/>
                <a:gd name="T2" fmla="*/ 24 w 26"/>
                <a:gd name="T3" fmla="*/ 2 h 20"/>
                <a:gd name="T4" fmla="*/ 26 w 26"/>
                <a:gd name="T5" fmla="*/ 0 h 20"/>
              </a:gdLst>
              <a:ahLst/>
              <a:cxnLst>
                <a:cxn ang="0">
                  <a:pos x="T0" y="T1"/>
                </a:cxn>
                <a:cxn ang="0">
                  <a:pos x="T2" y="T3"/>
                </a:cxn>
                <a:cxn ang="0">
                  <a:pos x="T4" y="T5"/>
                </a:cxn>
              </a:cxnLst>
              <a:rect l="0" t="0" r="r" b="b"/>
              <a:pathLst>
                <a:path w="26" h="20">
                  <a:moveTo>
                    <a:pt x="0" y="20"/>
                  </a:moveTo>
                  <a:lnTo>
                    <a:pt x="24" y="2"/>
                  </a:lnTo>
                  <a:lnTo>
                    <a:pt x="26"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29" name="Freeform 70">
              <a:extLst>
                <a:ext uri="{FF2B5EF4-FFF2-40B4-BE49-F238E27FC236}">
                  <a16:creationId xmlns:a16="http://schemas.microsoft.com/office/drawing/2014/main" id="{C2906D8C-F97D-46E7-9DCD-737531600119}"/>
                </a:ext>
              </a:extLst>
            </p:cNvPr>
            <p:cNvSpPr>
              <a:spLocks/>
            </p:cNvSpPr>
            <p:nvPr/>
          </p:nvSpPr>
          <p:spPr bwMode="auto">
            <a:xfrm>
              <a:off x="6652021" y="4333875"/>
              <a:ext cx="20638" cy="17463"/>
            </a:xfrm>
            <a:custGeom>
              <a:avLst/>
              <a:gdLst>
                <a:gd name="T0" fmla="*/ 0 w 26"/>
                <a:gd name="T1" fmla="*/ 21 h 21"/>
                <a:gd name="T2" fmla="*/ 15 w 26"/>
                <a:gd name="T3" fmla="*/ 10 h 21"/>
                <a:gd name="T4" fmla="*/ 26 w 26"/>
                <a:gd name="T5" fmla="*/ 0 h 21"/>
              </a:gdLst>
              <a:ahLst/>
              <a:cxnLst>
                <a:cxn ang="0">
                  <a:pos x="T0" y="T1"/>
                </a:cxn>
                <a:cxn ang="0">
                  <a:pos x="T2" y="T3"/>
                </a:cxn>
                <a:cxn ang="0">
                  <a:pos x="T4" y="T5"/>
                </a:cxn>
              </a:cxnLst>
              <a:rect l="0" t="0" r="r" b="b"/>
              <a:pathLst>
                <a:path w="26" h="21">
                  <a:moveTo>
                    <a:pt x="0" y="21"/>
                  </a:moveTo>
                  <a:lnTo>
                    <a:pt x="15" y="10"/>
                  </a:lnTo>
                  <a:lnTo>
                    <a:pt x="26"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0" name="Freeform 71">
              <a:extLst>
                <a:ext uri="{FF2B5EF4-FFF2-40B4-BE49-F238E27FC236}">
                  <a16:creationId xmlns:a16="http://schemas.microsoft.com/office/drawing/2014/main" id="{8B0C8E70-9388-43A1-9E7A-B4E79B8368D4}"/>
                </a:ext>
              </a:extLst>
            </p:cNvPr>
            <p:cNvSpPr>
              <a:spLocks/>
            </p:cNvSpPr>
            <p:nvPr/>
          </p:nvSpPr>
          <p:spPr bwMode="auto">
            <a:xfrm>
              <a:off x="6691709" y="4300538"/>
              <a:ext cx="17463" cy="17463"/>
            </a:xfrm>
            <a:custGeom>
              <a:avLst/>
              <a:gdLst>
                <a:gd name="T0" fmla="*/ 0 w 22"/>
                <a:gd name="T1" fmla="*/ 23 h 23"/>
                <a:gd name="T2" fmla="*/ 3 w 22"/>
                <a:gd name="T3" fmla="*/ 20 h 23"/>
                <a:gd name="T4" fmla="*/ 22 w 22"/>
                <a:gd name="T5" fmla="*/ 0 h 23"/>
              </a:gdLst>
              <a:ahLst/>
              <a:cxnLst>
                <a:cxn ang="0">
                  <a:pos x="T0" y="T1"/>
                </a:cxn>
                <a:cxn ang="0">
                  <a:pos x="T2" y="T3"/>
                </a:cxn>
                <a:cxn ang="0">
                  <a:pos x="T4" y="T5"/>
                </a:cxn>
              </a:cxnLst>
              <a:rect l="0" t="0" r="r" b="b"/>
              <a:pathLst>
                <a:path w="22" h="23">
                  <a:moveTo>
                    <a:pt x="0" y="23"/>
                  </a:moveTo>
                  <a:lnTo>
                    <a:pt x="3" y="20"/>
                  </a:lnTo>
                  <a:lnTo>
                    <a:pt x="22"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1" name="Line 72">
              <a:extLst>
                <a:ext uri="{FF2B5EF4-FFF2-40B4-BE49-F238E27FC236}">
                  <a16:creationId xmlns:a16="http://schemas.microsoft.com/office/drawing/2014/main" id="{C74C10EC-1B7F-463B-9584-E8BCBCA8FC5E}"/>
                </a:ext>
              </a:extLst>
            </p:cNvPr>
            <p:cNvSpPr>
              <a:spLocks noChangeShapeType="1"/>
            </p:cNvSpPr>
            <p:nvPr/>
          </p:nvSpPr>
          <p:spPr bwMode="auto">
            <a:xfrm flipV="1">
              <a:off x="6728221" y="4264025"/>
              <a:ext cx="17463" cy="1746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2" name="Line 73">
              <a:extLst>
                <a:ext uri="{FF2B5EF4-FFF2-40B4-BE49-F238E27FC236}">
                  <a16:creationId xmlns:a16="http://schemas.microsoft.com/office/drawing/2014/main" id="{E61CE228-B0AC-40B6-94C3-8A8B14A9327C}"/>
                </a:ext>
              </a:extLst>
            </p:cNvPr>
            <p:cNvSpPr>
              <a:spLocks noChangeShapeType="1"/>
            </p:cNvSpPr>
            <p:nvPr/>
          </p:nvSpPr>
          <p:spPr bwMode="auto">
            <a:xfrm flipV="1">
              <a:off x="6763146" y="4225925"/>
              <a:ext cx="15875" cy="1905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3" name="Freeform 74">
              <a:extLst>
                <a:ext uri="{FF2B5EF4-FFF2-40B4-BE49-F238E27FC236}">
                  <a16:creationId xmlns:a16="http://schemas.microsoft.com/office/drawing/2014/main" id="{503202BA-006F-4817-B86D-57D5A5BE3147}"/>
                </a:ext>
              </a:extLst>
            </p:cNvPr>
            <p:cNvSpPr>
              <a:spLocks/>
            </p:cNvSpPr>
            <p:nvPr/>
          </p:nvSpPr>
          <p:spPr bwMode="auto">
            <a:xfrm>
              <a:off x="6794896" y="4184650"/>
              <a:ext cx="17463" cy="20638"/>
            </a:xfrm>
            <a:custGeom>
              <a:avLst/>
              <a:gdLst>
                <a:gd name="T0" fmla="*/ 0 w 21"/>
                <a:gd name="T1" fmla="*/ 26 h 26"/>
                <a:gd name="T2" fmla="*/ 15 w 21"/>
                <a:gd name="T3" fmla="*/ 8 h 26"/>
                <a:gd name="T4" fmla="*/ 21 w 21"/>
                <a:gd name="T5" fmla="*/ 0 h 26"/>
              </a:gdLst>
              <a:ahLst/>
              <a:cxnLst>
                <a:cxn ang="0">
                  <a:pos x="T0" y="T1"/>
                </a:cxn>
                <a:cxn ang="0">
                  <a:pos x="T2" y="T3"/>
                </a:cxn>
                <a:cxn ang="0">
                  <a:pos x="T4" y="T5"/>
                </a:cxn>
              </a:cxnLst>
              <a:rect l="0" t="0" r="r" b="b"/>
              <a:pathLst>
                <a:path w="21" h="26">
                  <a:moveTo>
                    <a:pt x="0" y="26"/>
                  </a:moveTo>
                  <a:lnTo>
                    <a:pt x="15" y="8"/>
                  </a:lnTo>
                  <a:lnTo>
                    <a:pt x="21"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4" name="Freeform 75">
              <a:extLst>
                <a:ext uri="{FF2B5EF4-FFF2-40B4-BE49-F238E27FC236}">
                  <a16:creationId xmlns:a16="http://schemas.microsoft.com/office/drawing/2014/main" id="{C4B9BCC2-C92D-4DF9-B86E-2BD001565789}"/>
                </a:ext>
              </a:extLst>
            </p:cNvPr>
            <p:cNvSpPr>
              <a:spLocks/>
            </p:cNvSpPr>
            <p:nvPr/>
          </p:nvSpPr>
          <p:spPr bwMode="auto">
            <a:xfrm>
              <a:off x="6826646" y="4141788"/>
              <a:ext cx="12700" cy="22225"/>
            </a:xfrm>
            <a:custGeom>
              <a:avLst/>
              <a:gdLst>
                <a:gd name="T0" fmla="*/ 0 w 18"/>
                <a:gd name="T1" fmla="*/ 27 h 27"/>
                <a:gd name="T2" fmla="*/ 7 w 18"/>
                <a:gd name="T3" fmla="*/ 18 h 27"/>
                <a:gd name="T4" fmla="*/ 18 w 18"/>
                <a:gd name="T5" fmla="*/ 0 h 27"/>
              </a:gdLst>
              <a:ahLst/>
              <a:cxnLst>
                <a:cxn ang="0">
                  <a:pos x="T0" y="T1"/>
                </a:cxn>
                <a:cxn ang="0">
                  <a:pos x="T2" y="T3"/>
                </a:cxn>
                <a:cxn ang="0">
                  <a:pos x="T4" y="T5"/>
                </a:cxn>
              </a:cxnLst>
              <a:rect l="0" t="0" r="r" b="b"/>
              <a:pathLst>
                <a:path w="18" h="27">
                  <a:moveTo>
                    <a:pt x="0" y="27"/>
                  </a:moveTo>
                  <a:lnTo>
                    <a:pt x="7" y="18"/>
                  </a:lnTo>
                  <a:lnTo>
                    <a:pt x="18"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5" name="Line 76">
              <a:extLst>
                <a:ext uri="{FF2B5EF4-FFF2-40B4-BE49-F238E27FC236}">
                  <a16:creationId xmlns:a16="http://schemas.microsoft.com/office/drawing/2014/main" id="{54C4C2B9-00C0-4672-95AA-061D8E410775}"/>
                </a:ext>
              </a:extLst>
            </p:cNvPr>
            <p:cNvSpPr>
              <a:spLocks noChangeShapeType="1"/>
            </p:cNvSpPr>
            <p:nvPr/>
          </p:nvSpPr>
          <p:spPr bwMode="auto">
            <a:xfrm flipV="1">
              <a:off x="6853634" y="4098925"/>
              <a:ext cx="12700" cy="2381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6" name="Line 77">
              <a:extLst>
                <a:ext uri="{FF2B5EF4-FFF2-40B4-BE49-F238E27FC236}">
                  <a16:creationId xmlns:a16="http://schemas.microsoft.com/office/drawing/2014/main" id="{10CF5D1F-FD23-42E0-AE28-E2ED2BF06D04}"/>
                </a:ext>
              </a:extLst>
            </p:cNvPr>
            <p:cNvSpPr>
              <a:spLocks noChangeShapeType="1"/>
            </p:cNvSpPr>
            <p:nvPr/>
          </p:nvSpPr>
          <p:spPr bwMode="auto">
            <a:xfrm flipV="1">
              <a:off x="6879034" y="4054475"/>
              <a:ext cx="12700" cy="2222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7" name="Freeform 78">
              <a:extLst>
                <a:ext uri="{FF2B5EF4-FFF2-40B4-BE49-F238E27FC236}">
                  <a16:creationId xmlns:a16="http://schemas.microsoft.com/office/drawing/2014/main" id="{9D25A787-630E-464E-9AD1-A6431DB67A6B}"/>
                </a:ext>
              </a:extLst>
            </p:cNvPr>
            <p:cNvSpPr>
              <a:spLocks/>
            </p:cNvSpPr>
            <p:nvPr/>
          </p:nvSpPr>
          <p:spPr bwMode="auto">
            <a:xfrm>
              <a:off x="6901259" y="4008438"/>
              <a:ext cx="11113" cy="22225"/>
            </a:xfrm>
            <a:custGeom>
              <a:avLst/>
              <a:gdLst>
                <a:gd name="T0" fmla="*/ 0 w 13"/>
                <a:gd name="T1" fmla="*/ 29 h 29"/>
                <a:gd name="T2" fmla="*/ 13 w 13"/>
                <a:gd name="T3" fmla="*/ 2 h 29"/>
                <a:gd name="T4" fmla="*/ 13 w 13"/>
                <a:gd name="T5" fmla="*/ 0 h 29"/>
              </a:gdLst>
              <a:ahLst/>
              <a:cxnLst>
                <a:cxn ang="0">
                  <a:pos x="T0" y="T1"/>
                </a:cxn>
                <a:cxn ang="0">
                  <a:pos x="T2" y="T3"/>
                </a:cxn>
                <a:cxn ang="0">
                  <a:pos x="T4" y="T5"/>
                </a:cxn>
              </a:cxnLst>
              <a:rect l="0" t="0" r="r" b="b"/>
              <a:pathLst>
                <a:path w="13" h="29">
                  <a:moveTo>
                    <a:pt x="0" y="29"/>
                  </a:moveTo>
                  <a:lnTo>
                    <a:pt x="13" y="2"/>
                  </a:lnTo>
                  <a:lnTo>
                    <a:pt x="13"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8" name="Freeform 79">
              <a:extLst>
                <a:ext uri="{FF2B5EF4-FFF2-40B4-BE49-F238E27FC236}">
                  <a16:creationId xmlns:a16="http://schemas.microsoft.com/office/drawing/2014/main" id="{14A8A70F-A3F5-418D-843A-C16AA162F101}"/>
                </a:ext>
              </a:extLst>
            </p:cNvPr>
            <p:cNvSpPr>
              <a:spLocks/>
            </p:cNvSpPr>
            <p:nvPr/>
          </p:nvSpPr>
          <p:spPr bwMode="auto">
            <a:xfrm>
              <a:off x="6921896" y="3959225"/>
              <a:ext cx="9525" cy="23813"/>
            </a:xfrm>
            <a:custGeom>
              <a:avLst/>
              <a:gdLst>
                <a:gd name="T0" fmla="*/ 0 w 11"/>
                <a:gd name="T1" fmla="*/ 31 h 31"/>
                <a:gd name="T2" fmla="*/ 7 w 11"/>
                <a:gd name="T3" fmla="*/ 13 h 31"/>
                <a:gd name="T4" fmla="*/ 11 w 11"/>
                <a:gd name="T5" fmla="*/ 0 h 31"/>
              </a:gdLst>
              <a:ahLst/>
              <a:cxnLst>
                <a:cxn ang="0">
                  <a:pos x="T0" y="T1"/>
                </a:cxn>
                <a:cxn ang="0">
                  <a:pos x="T2" y="T3"/>
                </a:cxn>
                <a:cxn ang="0">
                  <a:pos x="T4" y="T5"/>
                </a:cxn>
              </a:cxnLst>
              <a:rect l="0" t="0" r="r" b="b"/>
              <a:pathLst>
                <a:path w="11" h="31">
                  <a:moveTo>
                    <a:pt x="0" y="31"/>
                  </a:moveTo>
                  <a:lnTo>
                    <a:pt x="7" y="13"/>
                  </a:lnTo>
                  <a:lnTo>
                    <a:pt x="11"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39" name="Freeform 80">
              <a:extLst>
                <a:ext uri="{FF2B5EF4-FFF2-40B4-BE49-F238E27FC236}">
                  <a16:creationId xmlns:a16="http://schemas.microsoft.com/office/drawing/2014/main" id="{CF751684-1E48-4265-8BDC-35F75C8E9194}"/>
                </a:ext>
              </a:extLst>
            </p:cNvPr>
            <p:cNvSpPr>
              <a:spLocks/>
            </p:cNvSpPr>
            <p:nvPr/>
          </p:nvSpPr>
          <p:spPr bwMode="auto">
            <a:xfrm>
              <a:off x="6939359" y="3910013"/>
              <a:ext cx="6350" cy="25400"/>
            </a:xfrm>
            <a:custGeom>
              <a:avLst/>
              <a:gdLst>
                <a:gd name="T0" fmla="*/ 0 w 10"/>
                <a:gd name="T1" fmla="*/ 30 h 30"/>
                <a:gd name="T2" fmla="*/ 3 w 10"/>
                <a:gd name="T3" fmla="*/ 22 h 30"/>
                <a:gd name="T4" fmla="*/ 10 w 10"/>
                <a:gd name="T5" fmla="*/ 0 h 30"/>
              </a:gdLst>
              <a:ahLst/>
              <a:cxnLst>
                <a:cxn ang="0">
                  <a:pos x="T0" y="T1"/>
                </a:cxn>
                <a:cxn ang="0">
                  <a:pos x="T2" y="T3"/>
                </a:cxn>
                <a:cxn ang="0">
                  <a:pos x="T4" y="T5"/>
                </a:cxn>
              </a:cxnLst>
              <a:rect l="0" t="0" r="r" b="b"/>
              <a:pathLst>
                <a:path w="10" h="30">
                  <a:moveTo>
                    <a:pt x="0" y="30"/>
                  </a:moveTo>
                  <a:lnTo>
                    <a:pt x="3" y="22"/>
                  </a:lnTo>
                  <a:lnTo>
                    <a:pt x="1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0" name="Line 81">
              <a:extLst>
                <a:ext uri="{FF2B5EF4-FFF2-40B4-BE49-F238E27FC236}">
                  <a16:creationId xmlns:a16="http://schemas.microsoft.com/office/drawing/2014/main" id="{B0ECBE7B-195B-4A9F-8600-5F546B1AF89A}"/>
                </a:ext>
              </a:extLst>
            </p:cNvPr>
            <p:cNvSpPr>
              <a:spLocks noChangeShapeType="1"/>
            </p:cNvSpPr>
            <p:nvPr/>
          </p:nvSpPr>
          <p:spPr bwMode="auto">
            <a:xfrm flipV="1">
              <a:off x="6952059" y="3860800"/>
              <a:ext cx="6350"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1" name="Line 82">
              <a:extLst>
                <a:ext uri="{FF2B5EF4-FFF2-40B4-BE49-F238E27FC236}">
                  <a16:creationId xmlns:a16="http://schemas.microsoft.com/office/drawing/2014/main" id="{F85B03FA-E0A7-4E09-B968-A6C9617931BD}"/>
                </a:ext>
              </a:extLst>
            </p:cNvPr>
            <p:cNvSpPr>
              <a:spLocks noChangeShapeType="1"/>
            </p:cNvSpPr>
            <p:nvPr/>
          </p:nvSpPr>
          <p:spPr bwMode="auto">
            <a:xfrm flipV="1">
              <a:off x="6964759" y="3810000"/>
              <a:ext cx="3175" cy="2698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2" name="Line 83">
              <a:extLst>
                <a:ext uri="{FF2B5EF4-FFF2-40B4-BE49-F238E27FC236}">
                  <a16:creationId xmlns:a16="http://schemas.microsoft.com/office/drawing/2014/main" id="{5632DA84-FEFA-42C7-9524-D8BA59133288}"/>
                </a:ext>
              </a:extLst>
            </p:cNvPr>
            <p:cNvSpPr>
              <a:spLocks noChangeShapeType="1"/>
            </p:cNvSpPr>
            <p:nvPr/>
          </p:nvSpPr>
          <p:spPr bwMode="auto">
            <a:xfrm flipV="1">
              <a:off x="6972696" y="3760788"/>
              <a:ext cx="3175" cy="23813"/>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3" name="Freeform 84">
              <a:extLst>
                <a:ext uri="{FF2B5EF4-FFF2-40B4-BE49-F238E27FC236}">
                  <a16:creationId xmlns:a16="http://schemas.microsoft.com/office/drawing/2014/main" id="{D4BC6B80-0C21-41AC-B6F9-FAA821652AE2}"/>
                </a:ext>
              </a:extLst>
            </p:cNvPr>
            <p:cNvSpPr>
              <a:spLocks/>
            </p:cNvSpPr>
            <p:nvPr/>
          </p:nvSpPr>
          <p:spPr bwMode="auto">
            <a:xfrm>
              <a:off x="6977459" y="3709988"/>
              <a:ext cx="1588" cy="25400"/>
            </a:xfrm>
            <a:custGeom>
              <a:avLst/>
              <a:gdLst>
                <a:gd name="T0" fmla="*/ 0 w 3"/>
                <a:gd name="T1" fmla="*/ 33 h 33"/>
                <a:gd name="T2" fmla="*/ 3 w 3"/>
                <a:gd name="T3" fmla="*/ 5 h 33"/>
                <a:gd name="T4" fmla="*/ 3 w 3"/>
                <a:gd name="T5" fmla="*/ 0 h 33"/>
              </a:gdLst>
              <a:ahLst/>
              <a:cxnLst>
                <a:cxn ang="0">
                  <a:pos x="T0" y="T1"/>
                </a:cxn>
                <a:cxn ang="0">
                  <a:pos x="T2" y="T3"/>
                </a:cxn>
                <a:cxn ang="0">
                  <a:pos x="T4" y="T5"/>
                </a:cxn>
              </a:cxnLst>
              <a:rect l="0" t="0" r="r" b="b"/>
              <a:pathLst>
                <a:path w="3" h="33">
                  <a:moveTo>
                    <a:pt x="0" y="33"/>
                  </a:moveTo>
                  <a:lnTo>
                    <a:pt x="3" y="5"/>
                  </a:lnTo>
                  <a:lnTo>
                    <a:pt x="3"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4" name="Freeform 85">
              <a:extLst>
                <a:ext uri="{FF2B5EF4-FFF2-40B4-BE49-F238E27FC236}">
                  <a16:creationId xmlns:a16="http://schemas.microsoft.com/office/drawing/2014/main" id="{030A6CEE-DB82-4D20-8ACD-BE4C2A81B855}"/>
                </a:ext>
              </a:extLst>
            </p:cNvPr>
            <p:cNvSpPr>
              <a:spLocks/>
            </p:cNvSpPr>
            <p:nvPr/>
          </p:nvSpPr>
          <p:spPr bwMode="auto">
            <a:xfrm>
              <a:off x="6979046" y="3657600"/>
              <a:ext cx="1588" cy="25400"/>
            </a:xfrm>
            <a:custGeom>
              <a:avLst/>
              <a:gdLst>
                <a:gd name="T0" fmla="*/ 0 w 1"/>
                <a:gd name="T1" fmla="*/ 32 h 32"/>
                <a:gd name="T2" fmla="*/ 1 w 1"/>
                <a:gd name="T3" fmla="*/ 13 h 32"/>
                <a:gd name="T4" fmla="*/ 0 w 1"/>
                <a:gd name="T5" fmla="*/ 0 h 32"/>
              </a:gdLst>
              <a:ahLst/>
              <a:cxnLst>
                <a:cxn ang="0">
                  <a:pos x="T0" y="T1"/>
                </a:cxn>
                <a:cxn ang="0">
                  <a:pos x="T2" y="T3"/>
                </a:cxn>
                <a:cxn ang="0">
                  <a:pos x="T4" y="T5"/>
                </a:cxn>
              </a:cxnLst>
              <a:rect l="0" t="0" r="r" b="b"/>
              <a:pathLst>
                <a:path w="1" h="32">
                  <a:moveTo>
                    <a:pt x="0" y="32"/>
                  </a:moveTo>
                  <a:lnTo>
                    <a:pt x="1" y="13"/>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5" name="Freeform 86">
              <a:extLst>
                <a:ext uri="{FF2B5EF4-FFF2-40B4-BE49-F238E27FC236}">
                  <a16:creationId xmlns:a16="http://schemas.microsoft.com/office/drawing/2014/main" id="{3C0A5F46-BFC1-4EF9-87F5-7F168E52ACA0}"/>
                </a:ext>
              </a:extLst>
            </p:cNvPr>
            <p:cNvSpPr>
              <a:spLocks/>
            </p:cNvSpPr>
            <p:nvPr/>
          </p:nvSpPr>
          <p:spPr bwMode="auto">
            <a:xfrm>
              <a:off x="6979046" y="3606800"/>
              <a:ext cx="0" cy="25400"/>
            </a:xfrm>
            <a:custGeom>
              <a:avLst/>
              <a:gdLst>
                <a:gd name="T0" fmla="*/ 2 w 2"/>
                <a:gd name="T1" fmla="*/ 32 h 32"/>
                <a:gd name="T2" fmla="*/ 2 w 2"/>
                <a:gd name="T3" fmla="*/ 21 h 32"/>
                <a:gd name="T4" fmla="*/ 0 w 2"/>
                <a:gd name="T5" fmla="*/ 0 h 32"/>
              </a:gdLst>
              <a:ahLst/>
              <a:cxnLst>
                <a:cxn ang="0">
                  <a:pos x="T0" y="T1"/>
                </a:cxn>
                <a:cxn ang="0">
                  <a:pos x="T2" y="T3"/>
                </a:cxn>
                <a:cxn ang="0">
                  <a:pos x="T4" y="T5"/>
                </a:cxn>
              </a:cxnLst>
              <a:rect l="0" t="0" r="r" b="b"/>
              <a:pathLst>
                <a:path w="2" h="32">
                  <a:moveTo>
                    <a:pt x="2" y="32"/>
                  </a:moveTo>
                  <a:lnTo>
                    <a:pt x="2" y="21"/>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6" name="Freeform 87">
              <a:extLst>
                <a:ext uri="{FF2B5EF4-FFF2-40B4-BE49-F238E27FC236}">
                  <a16:creationId xmlns:a16="http://schemas.microsoft.com/office/drawing/2014/main" id="{79EFE119-C725-484E-ADD9-0CBF3378C1A6}"/>
                </a:ext>
              </a:extLst>
            </p:cNvPr>
            <p:cNvSpPr>
              <a:spLocks/>
            </p:cNvSpPr>
            <p:nvPr/>
          </p:nvSpPr>
          <p:spPr bwMode="auto">
            <a:xfrm>
              <a:off x="6972696" y="3556000"/>
              <a:ext cx="3175" cy="25400"/>
            </a:xfrm>
            <a:custGeom>
              <a:avLst/>
              <a:gdLst>
                <a:gd name="T0" fmla="*/ 3 w 3"/>
                <a:gd name="T1" fmla="*/ 32 h 32"/>
                <a:gd name="T2" fmla="*/ 3 w 3"/>
                <a:gd name="T3" fmla="*/ 30 h 32"/>
                <a:gd name="T4" fmla="*/ 0 w 3"/>
                <a:gd name="T5" fmla="*/ 0 h 32"/>
              </a:gdLst>
              <a:ahLst/>
              <a:cxnLst>
                <a:cxn ang="0">
                  <a:pos x="T0" y="T1"/>
                </a:cxn>
                <a:cxn ang="0">
                  <a:pos x="T2" y="T3"/>
                </a:cxn>
                <a:cxn ang="0">
                  <a:pos x="T4" y="T5"/>
                </a:cxn>
              </a:cxnLst>
              <a:rect l="0" t="0" r="r" b="b"/>
              <a:pathLst>
                <a:path w="3" h="32">
                  <a:moveTo>
                    <a:pt x="3" y="32"/>
                  </a:moveTo>
                  <a:lnTo>
                    <a:pt x="3" y="30"/>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7" name="Line 88">
              <a:extLst>
                <a:ext uri="{FF2B5EF4-FFF2-40B4-BE49-F238E27FC236}">
                  <a16:creationId xmlns:a16="http://schemas.microsoft.com/office/drawing/2014/main" id="{AC59157E-87BE-4A1C-B33F-85ED63E9F691}"/>
                </a:ext>
              </a:extLst>
            </p:cNvPr>
            <p:cNvSpPr>
              <a:spLocks noChangeShapeType="1"/>
            </p:cNvSpPr>
            <p:nvPr/>
          </p:nvSpPr>
          <p:spPr bwMode="auto">
            <a:xfrm flipH="1" flipV="1">
              <a:off x="6964759" y="3505200"/>
              <a:ext cx="4763"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8" name="Line 89">
              <a:extLst>
                <a:ext uri="{FF2B5EF4-FFF2-40B4-BE49-F238E27FC236}">
                  <a16:creationId xmlns:a16="http://schemas.microsoft.com/office/drawing/2014/main" id="{72BF0444-8E35-472F-AEB0-49C9D68CE763}"/>
                </a:ext>
              </a:extLst>
            </p:cNvPr>
            <p:cNvSpPr>
              <a:spLocks noChangeShapeType="1"/>
            </p:cNvSpPr>
            <p:nvPr/>
          </p:nvSpPr>
          <p:spPr bwMode="auto">
            <a:xfrm flipH="1" flipV="1">
              <a:off x="6953646" y="3454400"/>
              <a:ext cx="4763" cy="254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49" name="Freeform 90">
              <a:extLst>
                <a:ext uri="{FF2B5EF4-FFF2-40B4-BE49-F238E27FC236}">
                  <a16:creationId xmlns:a16="http://schemas.microsoft.com/office/drawing/2014/main" id="{E010BEFE-6DB3-4DAA-81C0-50AFB9455F8F}"/>
                </a:ext>
              </a:extLst>
            </p:cNvPr>
            <p:cNvSpPr>
              <a:spLocks/>
            </p:cNvSpPr>
            <p:nvPr/>
          </p:nvSpPr>
          <p:spPr bwMode="auto">
            <a:xfrm>
              <a:off x="6939359" y="3405188"/>
              <a:ext cx="7938" cy="25400"/>
            </a:xfrm>
            <a:custGeom>
              <a:avLst/>
              <a:gdLst>
                <a:gd name="T0" fmla="*/ 9 w 9"/>
                <a:gd name="T1" fmla="*/ 30 h 30"/>
                <a:gd name="T2" fmla="*/ 1 w 9"/>
                <a:gd name="T3" fmla="*/ 5 h 30"/>
                <a:gd name="T4" fmla="*/ 0 w 9"/>
                <a:gd name="T5" fmla="*/ 0 h 30"/>
              </a:gdLst>
              <a:ahLst/>
              <a:cxnLst>
                <a:cxn ang="0">
                  <a:pos x="T0" y="T1"/>
                </a:cxn>
                <a:cxn ang="0">
                  <a:pos x="T2" y="T3"/>
                </a:cxn>
                <a:cxn ang="0">
                  <a:pos x="T4" y="T5"/>
                </a:cxn>
              </a:cxnLst>
              <a:rect l="0" t="0" r="r" b="b"/>
              <a:pathLst>
                <a:path w="9" h="30">
                  <a:moveTo>
                    <a:pt x="9" y="30"/>
                  </a:moveTo>
                  <a:lnTo>
                    <a:pt x="1" y="5"/>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0" name="Freeform 91">
              <a:extLst>
                <a:ext uri="{FF2B5EF4-FFF2-40B4-BE49-F238E27FC236}">
                  <a16:creationId xmlns:a16="http://schemas.microsoft.com/office/drawing/2014/main" id="{2F922EEE-5CDB-4A97-96DA-37EEFA90BF60}"/>
                </a:ext>
              </a:extLst>
            </p:cNvPr>
            <p:cNvSpPr>
              <a:spLocks/>
            </p:cNvSpPr>
            <p:nvPr/>
          </p:nvSpPr>
          <p:spPr bwMode="auto">
            <a:xfrm>
              <a:off x="6923484" y="3357563"/>
              <a:ext cx="9525" cy="23813"/>
            </a:xfrm>
            <a:custGeom>
              <a:avLst/>
              <a:gdLst>
                <a:gd name="T0" fmla="*/ 11 w 11"/>
                <a:gd name="T1" fmla="*/ 31 h 31"/>
                <a:gd name="T2" fmla="*/ 5 w 11"/>
                <a:gd name="T3" fmla="*/ 15 h 31"/>
                <a:gd name="T4" fmla="*/ 0 w 11"/>
                <a:gd name="T5" fmla="*/ 0 h 31"/>
              </a:gdLst>
              <a:ahLst/>
              <a:cxnLst>
                <a:cxn ang="0">
                  <a:pos x="T0" y="T1"/>
                </a:cxn>
                <a:cxn ang="0">
                  <a:pos x="T2" y="T3"/>
                </a:cxn>
                <a:cxn ang="0">
                  <a:pos x="T4" y="T5"/>
                </a:cxn>
              </a:cxnLst>
              <a:rect l="0" t="0" r="r" b="b"/>
              <a:pathLst>
                <a:path w="11" h="31">
                  <a:moveTo>
                    <a:pt x="11" y="31"/>
                  </a:moveTo>
                  <a:lnTo>
                    <a:pt x="5" y="15"/>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1" name="Freeform 92">
              <a:extLst>
                <a:ext uri="{FF2B5EF4-FFF2-40B4-BE49-F238E27FC236}">
                  <a16:creationId xmlns:a16="http://schemas.microsoft.com/office/drawing/2014/main" id="{EF905BDE-9FAF-4743-98F3-E49C7B86B881}"/>
                </a:ext>
              </a:extLst>
            </p:cNvPr>
            <p:cNvSpPr>
              <a:spLocks/>
            </p:cNvSpPr>
            <p:nvPr/>
          </p:nvSpPr>
          <p:spPr bwMode="auto">
            <a:xfrm>
              <a:off x="6902846" y="3309938"/>
              <a:ext cx="9525" cy="23813"/>
            </a:xfrm>
            <a:custGeom>
              <a:avLst/>
              <a:gdLst>
                <a:gd name="T0" fmla="*/ 13 w 13"/>
                <a:gd name="T1" fmla="*/ 30 h 30"/>
                <a:gd name="T2" fmla="*/ 11 w 13"/>
                <a:gd name="T3" fmla="*/ 24 h 30"/>
                <a:gd name="T4" fmla="*/ 0 w 13"/>
                <a:gd name="T5" fmla="*/ 0 h 30"/>
              </a:gdLst>
              <a:ahLst/>
              <a:cxnLst>
                <a:cxn ang="0">
                  <a:pos x="T0" y="T1"/>
                </a:cxn>
                <a:cxn ang="0">
                  <a:pos x="T2" y="T3"/>
                </a:cxn>
                <a:cxn ang="0">
                  <a:pos x="T4" y="T5"/>
                </a:cxn>
              </a:cxnLst>
              <a:rect l="0" t="0" r="r" b="b"/>
              <a:pathLst>
                <a:path w="13" h="30">
                  <a:moveTo>
                    <a:pt x="13" y="30"/>
                  </a:moveTo>
                  <a:lnTo>
                    <a:pt x="11" y="24"/>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2" name="Line 93">
              <a:extLst>
                <a:ext uri="{FF2B5EF4-FFF2-40B4-BE49-F238E27FC236}">
                  <a16:creationId xmlns:a16="http://schemas.microsoft.com/office/drawing/2014/main" id="{986CD3FD-FDE2-4D81-A38D-B420737653FD}"/>
                </a:ext>
              </a:extLst>
            </p:cNvPr>
            <p:cNvSpPr>
              <a:spLocks noChangeShapeType="1"/>
            </p:cNvSpPr>
            <p:nvPr/>
          </p:nvSpPr>
          <p:spPr bwMode="auto">
            <a:xfrm flipH="1" flipV="1">
              <a:off x="6880621" y="3263900"/>
              <a:ext cx="12700" cy="2222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3" name="Line 94">
              <a:extLst>
                <a:ext uri="{FF2B5EF4-FFF2-40B4-BE49-F238E27FC236}">
                  <a16:creationId xmlns:a16="http://schemas.microsoft.com/office/drawing/2014/main" id="{3FAD5647-658F-482D-B0A5-259800832A1D}"/>
                </a:ext>
              </a:extLst>
            </p:cNvPr>
            <p:cNvSpPr>
              <a:spLocks noChangeShapeType="1"/>
            </p:cNvSpPr>
            <p:nvPr/>
          </p:nvSpPr>
          <p:spPr bwMode="auto">
            <a:xfrm flipH="1" flipV="1">
              <a:off x="6855221" y="3219450"/>
              <a:ext cx="12700" cy="22225"/>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4" name="Freeform 95">
              <a:extLst>
                <a:ext uri="{FF2B5EF4-FFF2-40B4-BE49-F238E27FC236}">
                  <a16:creationId xmlns:a16="http://schemas.microsoft.com/office/drawing/2014/main" id="{41476A0B-3D9E-4561-9825-A7747ED9C458}"/>
                </a:ext>
              </a:extLst>
            </p:cNvPr>
            <p:cNvSpPr>
              <a:spLocks/>
            </p:cNvSpPr>
            <p:nvPr/>
          </p:nvSpPr>
          <p:spPr bwMode="auto">
            <a:xfrm>
              <a:off x="6828234" y="3176588"/>
              <a:ext cx="14288" cy="22225"/>
            </a:xfrm>
            <a:custGeom>
              <a:avLst/>
              <a:gdLst>
                <a:gd name="T0" fmla="*/ 18 w 18"/>
                <a:gd name="T1" fmla="*/ 27 h 27"/>
                <a:gd name="T2" fmla="*/ 4 w 18"/>
                <a:gd name="T3" fmla="*/ 5 h 27"/>
                <a:gd name="T4" fmla="*/ 0 w 18"/>
                <a:gd name="T5" fmla="*/ 0 h 27"/>
              </a:gdLst>
              <a:ahLst/>
              <a:cxnLst>
                <a:cxn ang="0">
                  <a:pos x="T0" y="T1"/>
                </a:cxn>
                <a:cxn ang="0">
                  <a:pos x="T2" y="T3"/>
                </a:cxn>
                <a:cxn ang="0">
                  <a:pos x="T4" y="T5"/>
                </a:cxn>
              </a:cxnLst>
              <a:rect l="0" t="0" r="r" b="b"/>
              <a:pathLst>
                <a:path w="18" h="27">
                  <a:moveTo>
                    <a:pt x="18" y="27"/>
                  </a:moveTo>
                  <a:lnTo>
                    <a:pt x="4" y="5"/>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5" name="Freeform 96">
              <a:extLst>
                <a:ext uri="{FF2B5EF4-FFF2-40B4-BE49-F238E27FC236}">
                  <a16:creationId xmlns:a16="http://schemas.microsoft.com/office/drawing/2014/main" id="{E19C1772-5F23-4962-823D-8D2AD6B60EF4}"/>
                </a:ext>
              </a:extLst>
            </p:cNvPr>
            <p:cNvSpPr>
              <a:spLocks/>
            </p:cNvSpPr>
            <p:nvPr/>
          </p:nvSpPr>
          <p:spPr bwMode="auto">
            <a:xfrm>
              <a:off x="6798071" y="3135313"/>
              <a:ext cx="14288" cy="19050"/>
            </a:xfrm>
            <a:custGeom>
              <a:avLst/>
              <a:gdLst>
                <a:gd name="T0" fmla="*/ 19 w 19"/>
                <a:gd name="T1" fmla="*/ 24 h 24"/>
                <a:gd name="T2" fmla="*/ 11 w 19"/>
                <a:gd name="T3" fmla="*/ 15 h 24"/>
                <a:gd name="T4" fmla="*/ 0 w 19"/>
                <a:gd name="T5" fmla="*/ 0 h 24"/>
              </a:gdLst>
              <a:ahLst/>
              <a:cxnLst>
                <a:cxn ang="0">
                  <a:pos x="T0" y="T1"/>
                </a:cxn>
                <a:cxn ang="0">
                  <a:pos x="T2" y="T3"/>
                </a:cxn>
                <a:cxn ang="0">
                  <a:pos x="T4" y="T5"/>
                </a:cxn>
              </a:cxnLst>
              <a:rect l="0" t="0" r="r" b="b"/>
              <a:pathLst>
                <a:path w="19" h="24">
                  <a:moveTo>
                    <a:pt x="19" y="24"/>
                  </a:moveTo>
                  <a:lnTo>
                    <a:pt x="11" y="15"/>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6" name="Freeform 97">
              <a:extLst>
                <a:ext uri="{FF2B5EF4-FFF2-40B4-BE49-F238E27FC236}">
                  <a16:creationId xmlns:a16="http://schemas.microsoft.com/office/drawing/2014/main" id="{E93C78C8-E259-4172-9729-1DB6C51E9B71}"/>
                </a:ext>
              </a:extLst>
            </p:cNvPr>
            <p:cNvSpPr>
              <a:spLocks/>
            </p:cNvSpPr>
            <p:nvPr/>
          </p:nvSpPr>
          <p:spPr bwMode="auto">
            <a:xfrm>
              <a:off x="6766321" y="3095625"/>
              <a:ext cx="15875" cy="19050"/>
            </a:xfrm>
            <a:custGeom>
              <a:avLst/>
              <a:gdLst>
                <a:gd name="T0" fmla="*/ 21 w 21"/>
                <a:gd name="T1" fmla="*/ 24 h 24"/>
                <a:gd name="T2" fmla="*/ 20 w 21"/>
                <a:gd name="T3" fmla="*/ 23 h 24"/>
                <a:gd name="T4" fmla="*/ 0 w 21"/>
                <a:gd name="T5" fmla="*/ 0 h 24"/>
              </a:gdLst>
              <a:ahLst/>
              <a:cxnLst>
                <a:cxn ang="0">
                  <a:pos x="T0" y="T1"/>
                </a:cxn>
                <a:cxn ang="0">
                  <a:pos x="T2" y="T3"/>
                </a:cxn>
                <a:cxn ang="0">
                  <a:pos x="T4" y="T5"/>
                </a:cxn>
              </a:cxnLst>
              <a:rect l="0" t="0" r="r" b="b"/>
              <a:pathLst>
                <a:path w="21" h="24">
                  <a:moveTo>
                    <a:pt x="21" y="24"/>
                  </a:moveTo>
                  <a:lnTo>
                    <a:pt x="20" y="23"/>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7" name="Line 98">
              <a:extLst>
                <a:ext uri="{FF2B5EF4-FFF2-40B4-BE49-F238E27FC236}">
                  <a16:creationId xmlns:a16="http://schemas.microsoft.com/office/drawing/2014/main" id="{586BC047-7572-4ECB-8E9D-0D7D60BD0103}"/>
                </a:ext>
              </a:extLst>
            </p:cNvPr>
            <p:cNvSpPr>
              <a:spLocks noChangeShapeType="1"/>
            </p:cNvSpPr>
            <p:nvPr/>
          </p:nvSpPr>
          <p:spPr bwMode="auto">
            <a:xfrm flipH="1" flipV="1">
              <a:off x="6729809" y="3057525"/>
              <a:ext cx="17463" cy="1905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8" name="Freeform 99">
              <a:extLst>
                <a:ext uri="{FF2B5EF4-FFF2-40B4-BE49-F238E27FC236}">
                  <a16:creationId xmlns:a16="http://schemas.microsoft.com/office/drawing/2014/main" id="{9E0D6803-C8DB-4545-ABB0-020FF99DE3EF}"/>
                </a:ext>
              </a:extLst>
            </p:cNvPr>
            <p:cNvSpPr>
              <a:spLocks/>
            </p:cNvSpPr>
            <p:nvPr/>
          </p:nvSpPr>
          <p:spPr bwMode="auto">
            <a:xfrm>
              <a:off x="6693296" y="3021013"/>
              <a:ext cx="19050" cy="19050"/>
            </a:xfrm>
            <a:custGeom>
              <a:avLst/>
              <a:gdLst>
                <a:gd name="T0" fmla="*/ 22 w 22"/>
                <a:gd name="T1" fmla="*/ 23 h 23"/>
                <a:gd name="T2" fmla="*/ 0 w 22"/>
                <a:gd name="T3" fmla="*/ 2 h 23"/>
                <a:gd name="T4" fmla="*/ 0 w 22"/>
                <a:gd name="T5" fmla="*/ 0 h 23"/>
              </a:gdLst>
              <a:ahLst/>
              <a:cxnLst>
                <a:cxn ang="0">
                  <a:pos x="T0" y="T1"/>
                </a:cxn>
                <a:cxn ang="0">
                  <a:pos x="T2" y="T3"/>
                </a:cxn>
                <a:cxn ang="0">
                  <a:pos x="T4" y="T5"/>
                </a:cxn>
              </a:cxnLst>
              <a:rect l="0" t="0" r="r" b="b"/>
              <a:pathLst>
                <a:path w="22" h="23">
                  <a:moveTo>
                    <a:pt x="22" y="23"/>
                  </a:moveTo>
                  <a:lnTo>
                    <a:pt x="0" y="2"/>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59" name="Freeform 100">
              <a:extLst>
                <a:ext uri="{FF2B5EF4-FFF2-40B4-BE49-F238E27FC236}">
                  <a16:creationId xmlns:a16="http://schemas.microsoft.com/office/drawing/2014/main" id="{28B6E984-632C-4431-90FB-9769BEE1CAAB}"/>
                </a:ext>
              </a:extLst>
            </p:cNvPr>
            <p:cNvSpPr>
              <a:spLocks/>
            </p:cNvSpPr>
            <p:nvPr/>
          </p:nvSpPr>
          <p:spPr bwMode="auto">
            <a:xfrm>
              <a:off x="6653609" y="2989263"/>
              <a:ext cx="20638" cy="15875"/>
            </a:xfrm>
            <a:custGeom>
              <a:avLst/>
              <a:gdLst>
                <a:gd name="T0" fmla="*/ 26 w 26"/>
                <a:gd name="T1" fmla="*/ 19 h 19"/>
                <a:gd name="T2" fmla="*/ 11 w 26"/>
                <a:gd name="T3" fmla="*/ 8 h 19"/>
                <a:gd name="T4" fmla="*/ 0 w 26"/>
                <a:gd name="T5" fmla="*/ 0 h 19"/>
              </a:gdLst>
              <a:ahLst/>
              <a:cxnLst>
                <a:cxn ang="0">
                  <a:pos x="T0" y="T1"/>
                </a:cxn>
                <a:cxn ang="0">
                  <a:pos x="T2" y="T3"/>
                </a:cxn>
                <a:cxn ang="0">
                  <a:pos x="T4" y="T5"/>
                </a:cxn>
              </a:cxnLst>
              <a:rect l="0" t="0" r="r" b="b"/>
              <a:pathLst>
                <a:path w="26" h="19">
                  <a:moveTo>
                    <a:pt x="26" y="19"/>
                  </a:moveTo>
                  <a:lnTo>
                    <a:pt x="11" y="8"/>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0" name="Freeform 101">
              <a:extLst>
                <a:ext uri="{FF2B5EF4-FFF2-40B4-BE49-F238E27FC236}">
                  <a16:creationId xmlns:a16="http://schemas.microsoft.com/office/drawing/2014/main" id="{0B4E1420-B885-423D-BE0E-5840F35F89E2}"/>
                </a:ext>
              </a:extLst>
            </p:cNvPr>
            <p:cNvSpPr>
              <a:spLocks/>
            </p:cNvSpPr>
            <p:nvPr/>
          </p:nvSpPr>
          <p:spPr bwMode="auto">
            <a:xfrm>
              <a:off x="6613921" y="2957513"/>
              <a:ext cx="20638" cy="15875"/>
            </a:xfrm>
            <a:custGeom>
              <a:avLst/>
              <a:gdLst>
                <a:gd name="T0" fmla="*/ 27 w 27"/>
                <a:gd name="T1" fmla="*/ 19 h 19"/>
                <a:gd name="T2" fmla="*/ 21 w 27"/>
                <a:gd name="T3" fmla="*/ 14 h 19"/>
                <a:gd name="T4" fmla="*/ 0 w 27"/>
                <a:gd name="T5" fmla="*/ 0 h 19"/>
              </a:gdLst>
              <a:ahLst/>
              <a:cxnLst>
                <a:cxn ang="0">
                  <a:pos x="T0" y="T1"/>
                </a:cxn>
                <a:cxn ang="0">
                  <a:pos x="T2" y="T3"/>
                </a:cxn>
                <a:cxn ang="0">
                  <a:pos x="T4" y="T5"/>
                </a:cxn>
              </a:cxnLst>
              <a:rect l="0" t="0" r="r" b="b"/>
              <a:pathLst>
                <a:path w="27" h="19">
                  <a:moveTo>
                    <a:pt x="27" y="19"/>
                  </a:moveTo>
                  <a:lnTo>
                    <a:pt x="21" y="14"/>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1" name="Line 102">
              <a:extLst>
                <a:ext uri="{FF2B5EF4-FFF2-40B4-BE49-F238E27FC236}">
                  <a16:creationId xmlns:a16="http://schemas.microsoft.com/office/drawing/2014/main" id="{E809F325-3673-4B51-922B-BE8ED04E536C}"/>
                </a:ext>
              </a:extLst>
            </p:cNvPr>
            <p:cNvSpPr>
              <a:spLocks noChangeShapeType="1"/>
            </p:cNvSpPr>
            <p:nvPr/>
          </p:nvSpPr>
          <p:spPr bwMode="auto">
            <a:xfrm flipH="1" flipV="1">
              <a:off x="6571059" y="2928938"/>
              <a:ext cx="22225" cy="14288"/>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2" name="Line 103">
              <a:extLst>
                <a:ext uri="{FF2B5EF4-FFF2-40B4-BE49-F238E27FC236}">
                  <a16:creationId xmlns:a16="http://schemas.microsoft.com/office/drawing/2014/main" id="{6EA7F5F7-0F58-4E29-B711-7CDE166D6CF4}"/>
                </a:ext>
              </a:extLst>
            </p:cNvPr>
            <p:cNvSpPr>
              <a:spLocks noChangeShapeType="1"/>
            </p:cNvSpPr>
            <p:nvPr/>
          </p:nvSpPr>
          <p:spPr bwMode="auto">
            <a:xfrm flipH="1" flipV="1">
              <a:off x="6526609" y="2903538"/>
              <a:ext cx="22225" cy="1270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3" name="Freeform 104">
              <a:extLst>
                <a:ext uri="{FF2B5EF4-FFF2-40B4-BE49-F238E27FC236}">
                  <a16:creationId xmlns:a16="http://schemas.microsoft.com/office/drawing/2014/main" id="{1A274E1A-32D3-4596-8BA1-00201684451D}"/>
                </a:ext>
              </a:extLst>
            </p:cNvPr>
            <p:cNvSpPr>
              <a:spLocks/>
            </p:cNvSpPr>
            <p:nvPr/>
          </p:nvSpPr>
          <p:spPr bwMode="auto">
            <a:xfrm>
              <a:off x="6480571" y="2879725"/>
              <a:ext cx="23813" cy="12700"/>
            </a:xfrm>
            <a:custGeom>
              <a:avLst/>
              <a:gdLst>
                <a:gd name="T0" fmla="*/ 29 w 29"/>
                <a:gd name="T1" fmla="*/ 14 h 14"/>
                <a:gd name="T2" fmla="*/ 6 w 29"/>
                <a:gd name="T3" fmla="*/ 2 h 14"/>
                <a:gd name="T4" fmla="*/ 0 w 29"/>
                <a:gd name="T5" fmla="*/ 0 h 14"/>
              </a:gdLst>
              <a:ahLst/>
              <a:cxnLst>
                <a:cxn ang="0">
                  <a:pos x="T0" y="T1"/>
                </a:cxn>
                <a:cxn ang="0">
                  <a:pos x="T2" y="T3"/>
                </a:cxn>
                <a:cxn ang="0">
                  <a:pos x="T4" y="T5"/>
                </a:cxn>
              </a:cxnLst>
              <a:rect l="0" t="0" r="r" b="b"/>
              <a:pathLst>
                <a:path w="29" h="14">
                  <a:moveTo>
                    <a:pt x="29" y="14"/>
                  </a:moveTo>
                  <a:lnTo>
                    <a:pt x="6" y="2"/>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4" name="Freeform 105">
              <a:extLst>
                <a:ext uri="{FF2B5EF4-FFF2-40B4-BE49-F238E27FC236}">
                  <a16:creationId xmlns:a16="http://schemas.microsoft.com/office/drawing/2014/main" id="{4A902C29-4C6A-4A62-BE13-4C340C498346}"/>
                </a:ext>
              </a:extLst>
            </p:cNvPr>
            <p:cNvSpPr>
              <a:spLocks/>
            </p:cNvSpPr>
            <p:nvPr/>
          </p:nvSpPr>
          <p:spPr bwMode="auto">
            <a:xfrm>
              <a:off x="6432946" y="2860675"/>
              <a:ext cx="25400" cy="7938"/>
            </a:xfrm>
            <a:custGeom>
              <a:avLst/>
              <a:gdLst>
                <a:gd name="T0" fmla="*/ 31 w 31"/>
                <a:gd name="T1" fmla="*/ 11 h 11"/>
                <a:gd name="T2" fmla="*/ 16 w 31"/>
                <a:gd name="T3" fmla="*/ 5 h 11"/>
                <a:gd name="T4" fmla="*/ 0 w 31"/>
                <a:gd name="T5" fmla="*/ 0 h 11"/>
              </a:gdLst>
              <a:ahLst/>
              <a:cxnLst>
                <a:cxn ang="0">
                  <a:pos x="T0" y="T1"/>
                </a:cxn>
                <a:cxn ang="0">
                  <a:pos x="T2" y="T3"/>
                </a:cxn>
                <a:cxn ang="0">
                  <a:pos x="T4" y="T5"/>
                </a:cxn>
              </a:cxnLst>
              <a:rect l="0" t="0" r="r" b="b"/>
              <a:pathLst>
                <a:path w="31" h="11">
                  <a:moveTo>
                    <a:pt x="31" y="11"/>
                  </a:moveTo>
                  <a:lnTo>
                    <a:pt x="16" y="5"/>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5" name="Freeform 106">
              <a:extLst>
                <a:ext uri="{FF2B5EF4-FFF2-40B4-BE49-F238E27FC236}">
                  <a16:creationId xmlns:a16="http://schemas.microsoft.com/office/drawing/2014/main" id="{6A5D5CDF-28A7-469E-9C49-ACAB7C22670E}"/>
                </a:ext>
              </a:extLst>
            </p:cNvPr>
            <p:cNvSpPr>
              <a:spLocks/>
            </p:cNvSpPr>
            <p:nvPr/>
          </p:nvSpPr>
          <p:spPr bwMode="auto">
            <a:xfrm>
              <a:off x="6386909" y="2841625"/>
              <a:ext cx="23813" cy="7938"/>
            </a:xfrm>
            <a:custGeom>
              <a:avLst/>
              <a:gdLst>
                <a:gd name="T0" fmla="*/ 31 w 31"/>
                <a:gd name="T1" fmla="*/ 10 h 10"/>
                <a:gd name="T2" fmla="*/ 26 w 31"/>
                <a:gd name="T3" fmla="*/ 9 h 10"/>
                <a:gd name="T4" fmla="*/ 0 w 31"/>
                <a:gd name="T5" fmla="*/ 0 h 10"/>
              </a:gdLst>
              <a:ahLst/>
              <a:cxnLst>
                <a:cxn ang="0">
                  <a:pos x="T0" y="T1"/>
                </a:cxn>
                <a:cxn ang="0">
                  <a:pos x="T2" y="T3"/>
                </a:cxn>
                <a:cxn ang="0">
                  <a:pos x="T4" y="T5"/>
                </a:cxn>
              </a:cxnLst>
              <a:rect l="0" t="0" r="r" b="b"/>
              <a:pathLst>
                <a:path w="31" h="10">
                  <a:moveTo>
                    <a:pt x="31" y="10"/>
                  </a:moveTo>
                  <a:lnTo>
                    <a:pt x="26" y="9"/>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6" name="Line 107">
              <a:extLst>
                <a:ext uri="{FF2B5EF4-FFF2-40B4-BE49-F238E27FC236}">
                  <a16:creationId xmlns:a16="http://schemas.microsoft.com/office/drawing/2014/main" id="{B4EA677F-77D5-4C13-9E01-096D1354A287}"/>
                </a:ext>
              </a:extLst>
            </p:cNvPr>
            <p:cNvSpPr>
              <a:spLocks noChangeShapeType="1"/>
            </p:cNvSpPr>
            <p:nvPr/>
          </p:nvSpPr>
          <p:spPr bwMode="auto">
            <a:xfrm flipH="1" flipV="1">
              <a:off x="6337696" y="2827338"/>
              <a:ext cx="23813" cy="635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7" name="Line 108">
              <a:extLst>
                <a:ext uri="{FF2B5EF4-FFF2-40B4-BE49-F238E27FC236}">
                  <a16:creationId xmlns:a16="http://schemas.microsoft.com/office/drawing/2014/main" id="{7C7D0D27-83C4-4A87-A107-93A005BDA24B}"/>
                </a:ext>
              </a:extLst>
            </p:cNvPr>
            <p:cNvSpPr>
              <a:spLocks noChangeShapeType="1"/>
            </p:cNvSpPr>
            <p:nvPr/>
          </p:nvSpPr>
          <p:spPr bwMode="auto">
            <a:xfrm flipH="1" flipV="1">
              <a:off x="6286896" y="2814638"/>
              <a:ext cx="25400" cy="635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8" name="Freeform 109">
              <a:extLst>
                <a:ext uri="{FF2B5EF4-FFF2-40B4-BE49-F238E27FC236}">
                  <a16:creationId xmlns:a16="http://schemas.microsoft.com/office/drawing/2014/main" id="{663B5374-ACA8-4DAC-A315-E33478AAA351}"/>
                </a:ext>
              </a:extLst>
            </p:cNvPr>
            <p:cNvSpPr>
              <a:spLocks/>
            </p:cNvSpPr>
            <p:nvPr/>
          </p:nvSpPr>
          <p:spPr bwMode="auto">
            <a:xfrm>
              <a:off x="6236096" y="2805113"/>
              <a:ext cx="25400" cy="4763"/>
            </a:xfrm>
            <a:custGeom>
              <a:avLst/>
              <a:gdLst>
                <a:gd name="T0" fmla="*/ 33 w 33"/>
                <a:gd name="T1" fmla="*/ 6 h 6"/>
                <a:gd name="T2" fmla="*/ 5 w 33"/>
                <a:gd name="T3" fmla="*/ 1 h 6"/>
                <a:gd name="T4" fmla="*/ 0 w 33"/>
                <a:gd name="T5" fmla="*/ 0 h 6"/>
              </a:gdLst>
              <a:ahLst/>
              <a:cxnLst>
                <a:cxn ang="0">
                  <a:pos x="T0" y="T1"/>
                </a:cxn>
                <a:cxn ang="0">
                  <a:pos x="T2" y="T3"/>
                </a:cxn>
                <a:cxn ang="0">
                  <a:pos x="T4" y="T5"/>
                </a:cxn>
              </a:cxnLst>
              <a:rect l="0" t="0" r="r" b="b"/>
              <a:pathLst>
                <a:path w="33" h="6">
                  <a:moveTo>
                    <a:pt x="33" y="6"/>
                  </a:moveTo>
                  <a:lnTo>
                    <a:pt x="5" y="1"/>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69" name="Freeform 110">
              <a:extLst>
                <a:ext uri="{FF2B5EF4-FFF2-40B4-BE49-F238E27FC236}">
                  <a16:creationId xmlns:a16="http://schemas.microsoft.com/office/drawing/2014/main" id="{12B2B6CA-AB03-46A7-8A34-20BDBDD831C1}"/>
                </a:ext>
              </a:extLst>
            </p:cNvPr>
            <p:cNvSpPr>
              <a:spLocks/>
            </p:cNvSpPr>
            <p:nvPr/>
          </p:nvSpPr>
          <p:spPr bwMode="auto">
            <a:xfrm>
              <a:off x="6186884" y="2800350"/>
              <a:ext cx="25400" cy="1588"/>
            </a:xfrm>
            <a:custGeom>
              <a:avLst/>
              <a:gdLst>
                <a:gd name="T0" fmla="*/ 33 w 33"/>
                <a:gd name="T1" fmla="*/ 3 h 3"/>
                <a:gd name="T2" fmla="*/ 13 w 33"/>
                <a:gd name="T3" fmla="*/ 0 h 3"/>
                <a:gd name="T4" fmla="*/ 0 w 33"/>
                <a:gd name="T5" fmla="*/ 0 h 3"/>
              </a:gdLst>
              <a:ahLst/>
              <a:cxnLst>
                <a:cxn ang="0">
                  <a:pos x="T0" y="T1"/>
                </a:cxn>
                <a:cxn ang="0">
                  <a:pos x="T2" y="T3"/>
                </a:cxn>
                <a:cxn ang="0">
                  <a:pos x="T4" y="T5"/>
                </a:cxn>
              </a:cxnLst>
              <a:rect l="0" t="0" r="r" b="b"/>
              <a:pathLst>
                <a:path w="33" h="3">
                  <a:moveTo>
                    <a:pt x="33" y="3"/>
                  </a:moveTo>
                  <a:lnTo>
                    <a:pt x="13" y="0"/>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0" name="Freeform 111">
              <a:extLst>
                <a:ext uri="{FF2B5EF4-FFF2-40B4-BE49-F238E27FC236}">
                  <a16:creationId xmlns:a16="http://schemas.microsoft.com/office/drawing/2014/main" id="{672B7602-D8AD-4FDE-A0ED-681259ED8601}"/>
                </a:ext>
              </a:extLst>
            </p:cNvPr>
            <p:cNvSpPr>
              <a:spLocks/>
            </p:cNvSpPr>
            <p:nvPr/>
          </p:nvSpPr>
          <p:spPr bwMode="auto">
            <a:xfrm>
              <a:off x="6134496" y="2795588"/>
              <a:ext cx="26988" cy="1588"/>
            </a:xfrm>
            <a:custGeom>
              <a:avLst/>
              <a:gdLst>
                <a:gd name="T0" fmla="*/ 32 w 32"/>
                <a:gd name="T1" fmla="*/ 2 h 2"/>
                <a:gd name="T2" fmla="*/ 21 w 32"/>
                <a:gd name="T3" fmla="*/ 2 h 2"/>
                <a:gd name="T4" fmla="*/ 0 w 32"/>
                <a:gd name="T5" fmla="*/ 0 h 2"/>
              </a:gdLst>
              <a:ahLst/>
              <a:cxnLst>
                <a:cxn ang="0">
                  <a:pos x="T0" y="T1"/>
                </a:cxn>
                <a:cxn ang="0">
                  <a:pos x="T2" y="T3"/>
                </a:cxn>
                <a:cxn ang="0">
                  <a:pos x="T4" y="T5"/>
                </a:cxn>
              </a:cxnLst>
              <a:rect l="0" t="0" r="r" b="b"/>
              <a:pathLst>
                <a:path w="32" h="2">
                  <a:moveTo>
                    <a:pt x="32" y="2"/>
                  </a:moveTo>
                  <a:lnTo>
                    <a:pt x="21" y="2"/>
                  </a:lnTo>
                  <a:lnTo>
                    <a:pt x="0" y="0"/>
                  </a:lnTo>
                </a:path>
              </a:pathLst>
            </a:cu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1" name="Line 112">
              <a:extLst>
                <a:ext uri="{FF2B5EF4-FFF2-40B4-BE49-F238E27FC236}">
                  <a16:creationId xmlns:a16="http://schemas.microsoft.com/office/drawing/2014/main" id="{CAD80092-874D-4CC5-9E9B-03FF70B7DA87}"/>
                </a:ext>
              </a:extLst>
            </p:cNvPr>
            <p:cNvSpPr>
              <a:spLocks noChangeShapeType="1"/>
            </p:cNvSpPr>
            <p:nvPr/>
          </p:nvSpPr>
          <p:spPr bwMode="auto">
            <a:xfrm flipH="1">
              <a:off x="6107509" y="2795588"/>
              <a:ext cx="1588" cy="0"/>
            </a:xfrm>
            <a:prstGeom prst="line">
              <a:avLst/>
            </a:prstGeom>
            <a:gradFill>
              <a:gsLst>
                <a:gs pos="0">
                  <a:schemeClr val="accent1"/>
                </a:gs>
                <a:gs pos="100000">
                  <a:schemeClr val="accent3"/>
                </a:gs>
              </a:gsLst>
              <a:lin ang="0" scaled="1"/>
            </a:gradFill>
            <a:ln w="9525">
              <a:solidFill>
                <a:srgbClr val="C2B49B"/>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2" name="Freeform 113">
              <a:extLst>
                <a:ext uri="{FF2B5EF4-FFF2-40B4-BE49-F238E27FC236}">
                  <a16:creationId xmlns:a16="http://schemas.microsoft.com/office/drawing/2014/main" id="{75E397AD-D358-41CE-8313-B82579BA1A2B}"/>
                </a:ext>
              </a:extLst>
            </p:cNvPr>
            <p:cNvSpPr>
              <a:spLocks/>
            </p:cNvSpPr>
            <p:nvPr/>
          </p:nvSpPr>
          <p:spPr bwMode="auto">
            <a:xfrm>
              <a:off x="5778896" y="3382963"/>
              <a:ext cx="655638" cy="568325"/>
            </a:xfrm>
            <a:custGeom>
              <a:avLst/>
              <a:gdLst>
                <a:gd name="T0" fmla="*/ 207 w 827"/>
                <a:gd name="T1" fmla="*/ 0 h 716"/>
                <a:gd name="T2" fmla="*/ 0 w 827"/>
                <a:gd name="T3" fmla="*/ 358 h 716"/>
                <a:gd name="T4" fmla="*/ 207 w 827"/>
                <a:gd name="T5" fmla="*/ 716 h 716"/>
                <a:gd name="T6" fmla="*/ 620 w 827"/>
                <a:gd name="T7" fmla="*/ 716 h 716"/>
                <a:gd name="T8" fmla="*/ 827 w 827"/>
                <a:gd name="T9" fmla="*/ 358 h 716"/>
                <a:gd name="T10" fmla="*/ 620 w 827"/>
                <a:gd name="T11" fmla="*/ 0 h 716"/>
                <a:gd name="T12" fmla="*/ 207 w 827"/>
                <a:gd name="T13" fmla="*/ 0 h 716"/>
              </a:gdLst>
              <a:ahLst/>
              <a:cxnLst>
                <a:cxn ang="0">
                  <a:pos x="T0" y="T1"/>
                </a:cxn>
                <a:cxn ang="0">
                  <a:pos x="T2" y="T3"/>
                </a:cxn>
                <a:cxn ang="0">
                  <a:pos x="T4" y="T5"/>
                </a:cxn>
                <a:cxn ang="0">
                  <a:pos x="T6" y="T7"/>
                </a:cxn>
                <a:cxn ang="0">
                  <a:pos x="T8" y="T9"/>
                </a:cxn>
                <a:cxn ang="0">
                  <a:pos x="T10" y="T11"/>
                </a:cxn>
                <a:cxn ang="0">
                  <a:pos x="T12" y="T13"/>
                </a:cxn>
              </a:cxnLst>
              <a:rect l="0" t="0" r="r" b="b"/>
              <a:pathLst>
                <a:path w="827" h="716">
                  <a:moveTo>
                    <a:pt x="207" y="0"/>
                  </a:moveTo>
                  <a:lnTo>
                    <a:pt x="0" y="358"/>
                  </a:lnTo>
                  <a:lnTo>
                    <a:pt x="207" y="716"/>
                  </a:lnTo>
                  <a:lnTo>
                    <a:pt x="620" y="716"/>
                  </a:lnTo>
                  <a:lnTo>
                    <a:pt x="827" y="358"/>
                  </a:lnTo>
                  <a:lnTo>
                    <a:pt x="620" y="0"/>
                  </a:lnTo>
                  <a:lnTo>
                    <a:pt x="207" y="0"/>
                  </a:lnTo>
                  <a:close/>
                </a:path>
              </a:pathLst>
            </a:custGeom>
            <a:gradFill>
              <a:gsLst>
                <a:gs pos="0">
                  <a:schemeClr val="accent1"/>
                </a:gs>
                <a:gs pos="100000">
                  <a:schemeClr val="accent3"/>
                </a:gs>
              </a:gsLst>
              <a:lin ang="0" scaled="1"/>
            </a:gradFill>
            <a:ln w="36513">
              <a:solidFill>
                <a:srgbClr val="221F1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3" name="Freeform 114">
              <a:extLst>
                <a:ext uri="{FF2B5EF4-FFF2-40B4-BE49-F238E27FC236}">
                  <a16:creationId xmlns:a16="http://schemas.microsoft.com/office/drawing/2014/main" id="{A0785A71-9615-4271-B25F-E513C42AA188}"/>
                </a:ext>
              </a:extLst>
            </p:cNvPr>
            <p:cNvSpPr>
              <a:spLocks/>
            </p:cNvSpPr>
            <p:nvPr/>
          </p:nvSpPr>
          <p:spPr bwMode="auto">
            <a:xfrm>
              <a:off x="5682059" y="4268788"/>
              <a:ext cx="850900" cy="763588"/>
            </a:xfrm>
            <a:custGeom>
              <a:avLst/>
              <a:gdLst>
                <a:gd name="T0" fmla="*/ 330 w 1072"/>
                <a:gd name="T1" fmla="*/ 960 h 960"/>
                <a:gd name="T2" fmla="*/ 330 w 1072"/>
                <a:gd name="T3" fmla="*/ 960 h 960"/>
                <a:gd name="T4" fmla="*/ 313 w 1072"/>
                <a:gd name="T5" fmla="*/ 958 h 960"/>
                <a:gd name="T6" fmla="*/ 297 w 1072"/>
                <a:gd name="T7" fmla="*/ 955 h 960"/>
                <a:gd name="T8" fmla="*/ 283 w 1072"/>
                <a:gd name="T9" fmla="*/ 950 h 960"/>
                <a:gd name="T10" fmla="*/ 268 w 1072"/>
                <a:gd name="T11" fmla="*/ 944 h 960"/>
                <a:gd name="T12" fmla="*/ 255 w 1072"/>
                <a:gd name="T13" fmla="*/ 934 h 960"/>
                <a:gd name="T14" fmla="*/ 244 w 1072"/>
                <a:gd name="T15" fmla="*/ 925 h 960"/>
                <a:gd name="T16" fmla="*/ 233 w 1072"/>
                <a:gd name="T17" fmla="*/ 912 h 960"/>
                <a:gd name="T18" fmla="*/ 225 w 1072"/>
                <a:gd name="T19" fmla="*/ 899 h 960"/>
                <a:gd name="T20" fmla="*/ 18 w 1072"/>
                <a:gd name="T21" fmla="*/ 540 h 960"/>
                <a:gd name="T22" fmla="*/ 18 w 1072"/>
                <a:gd name="T23" fmla="*/ 540 h 960"/>
                <a:gd name="T24" fmla="*/ 10 w 1072"/>
                <a:gd name="T25" fmla="*/ 526 h 960"/>
                <a:gd name="T26" fmla="*/ 5 w 1072"/>
                <a:gd name="T27" fmla="*/ 511 h 960"/>
                <a:gd name="T28" fmla="*/ 2 w 1072"/>
                <a:gd name="T29" fmla="*/ 495 h 960"/>
                <a:gd name="T30" fmla="*/ 0 w 1072"/>
                <a:gd name="T31" fmla="*/ 479 h 960"/>
                <a:gd name="T32" fmla="*/ 2 w 1072"/>
                <a:gd name="T33" fmla="*/ 465 h 960"/>
                <a:gd name="T34" fmla="*/ 5 w 1072"/>
                <a:gd name="T35" fmla="*/ 448 h 960"/>
                <a:gd name="T36" fmla="*/ 10 w 1072"/>
                <a:gd name="T37" fmla="*/ 434 h 960"/>
                <a:gd name="T38" fmla="*/ 18 w 1072"/>
                <a:gd name="T39" fmla="*/ 419 h 960"/>
                <a:gd name="T40" fmla="*/ 225 w 1072"/>
                <a:gd name="T41" fmla="*/ 61 h 960"/>
                <a:gd name="T42" fmla="*/ 225 w 1072"/>
                <a:gd name="T43" fmla="*/ 61 h 960"/>
                <a:gd name="T44" fmla="*/ 233 w 1072"/>
                <a:gd name="T45" fmla="*/ 48 h 960"/>
                <a:gd name="T46" fmla="*/ 244 w 1072"/>
                <a:gd name="T47" fmla="*/ 35 h 960"/>
                <a:gd name="T48" fmla="*/ 255 w 1072"/>
                <a:gd name="T49" fmla="*/ 25 h 960"/>
                <a:gd name="T50" fmla="*/ 268 w 1072"/>
                <a:gd name="T51" fmla="*/ 16 h 960"/>
                <a:gd name="T52" fmla="*/ 283 w 1072"/>
                <a:gd name="T53" fmla="*/ 9 h 960"/>
                <a:gd name="T54" fmla="*/ 297 w 1072"/>
                <a:gd name="T55" fmla="*/ 5 h 960"/>
                <a:gd name="T56" fmla="*/ 313 w 1072"/>
                <a:gd name="T57" fmla="*/ 1 h 960"/>
                <a:gd name="T58" fmla="*/ 330 w 1072"/>
                <a:gd name="T59" fmla="*/ 0 h 960"/>
                <a:gd name="T60" fmla="*/ 743 w 1072"/>
                <a:gd name="T61" fmla="*/ 0 h 960"/>
                <a:gd name="T62" fmla="*/ 743 w 1072"/>
                <a:gd name="T63" fmla="*/ 0 h 960"/>
                <a:gd name="T64" fmla="*/ 759 w 1072"/>
                <a:gd name="T65" fmla="*/ 1 h 960"/>
                <a:gd name="T66" fmla="*/ 775 w 1072"/>
                <a:gd name="T67" fmla="*/ 5 h 960"/>
                <a:gd name="T68" fmla="*/ 790 w 1072"/>
                <a:gd name="T69" fmla="*/ 9 h 960"/>
                <a:gd name="T70" fmla="*/ 804 w 1072"/>
                <a:gd name="T71" fmla="*/ 16 h 960"/>
                <a:gd name="T72" fmla="*/ 817 w 1072"/>
                <a:gd name="T73" fmla="*/ 25 h 960"/>
                <a:gd name="T74" fmla="*/ 828 w 1072"/>
                <a:gd name="T75" fmla="*/ 35 h 960"/>
                <a:gd name="T76" fmla="*/ 840 w 1072"/>
                <a:gd name="T77" fmla="*/ 48 h 960"/>
                <a:gd name="T78" fmla="*/ 849 w 1072"/>
                <a:gd name="T79" fmla="*/ 61 h 960"/>
                <a:gd name="T80" fmla="*/ 1056 w 1072"/>
                <a:gd name="T81" fmla="*/ 419 h 960"/>
                <a:gd name="T82" fmla="*/ 1056 w 1072"/>
                <a:gd name="T83" fmla="*/ 419 h 960"/>
                <a:gd name="T84" fmla="*/ 1063 w 1072"/>
                <a:gd name="T85" fmla="*/ 434 h 960"/>
                <a:gd name="T86" fmla="*/ 1067 w 1072"/>
                <a:gd name="T87" fmla="*/ 448 h 960"/>
                <a:gd name="T88" fmla="*/ 1071 w 1072"/>
                <a:gd name="T89" fmla="*/ 465 h 960"/>
                <a:gd name="T90" fmla="*/ 1072 w 1072"/>
                <a:gd name="T91" fmla="*/ 479 h 960"/>
                <a:gd name="T92" fmla="*/ 1071 w 1072"/>
                <a:gd name="T93" fmla="*/ 495 h 960"/>
                <a:gd name="T94" fmla="*/ 1067 w 1072"/>
                <a:gd name="T95" fmla="*/ 511 h 960"/>
                <a:gd name="T96" fmla="*/ 1063 w 1072"/>
                <a:gd name="T97" fmla="*/ 526 h 960"/>
                <a:gd name="T98" fmla="*/ 1056 w 1072"/>
                <a:gd name="T99" fmla="*/ 540 h 960"/>
                <a:gd name="T100" fmla="*/ 849 w 1072"/>
                <a:gd name="T101" fmla="*/ 899 h 960"/>
                <a:gd name="T102" fmla="*/ 849 w 1072"/>
                <a:gd name="T103" fmla="*/ 899 h 960"/>
                <a:gd name="T104" fmla="*/ 840 w 1072"/>
                <a:gd name="T105" fmla="*/ 912 h 960"/>
                <a:gd name="T106" fmla="*/ 828 w 1072"/>
                <a:gd name="T107" fmla="*/ 925 h 960"/>
                <a:gd name="T108" fmla="*/ 817 w 1072"/>
                <a:gd name="T109" fmla="*/ 934 h 960"/>
                <a:gd name="T110" fmla="*/ 804 w 1072"/>
                <a:gd name="T111" fmla="*/ 944 h 960"/>
                <a:gd name="T112" fmla="*/ 790 w 1072"/>
                <a:gd name="T113" fmla="*/ 950 h 960"/>
                <a:gd name="T114" fmla="*/ 775 w 1072"/>
                <a:gd name="T115" fmla="*/ 955 h 960"/>
                <a:gd name="T116" fmla="*/ 759 w 1072"/>
                <a:gd name="T117" fmla="*/ 958 h 960"/>
                <a:gd name="T118" fmla="*/ 743 w 1072"/>
                <a:gd name="T119" fmla="*/ 960 h 960"/>
                <a:gd name="T120" fmla="*/ 330 w 1072"/>
                <a:gd name="T121" fmla="*/ 960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2" h="960">
                  <a:moveTo>
                    <a:pt x="330" y="960"/>
                  </a:moveTo>
                  <a:lnTo>
                    <a:pt x="330" y="960"/>
                  </a:lnTo>
                  <a:lnTo>
                    <a:pt x="313" y="958"/>
                  </a:lnTo>
                  <a:lnTo>
                    <a:pt x="297" y="955"/>
                  </a:lnTo>
                  <a:lnTo>
                    <a:pt x="283" y="950"/>
                  </a:lnTo>
                  <a:lnTo>
                    <a:pt x="268" y="944"/>
                  </a:lnTo>
                  <a:lnTo>
                    <a:pt x="255" y="934"/>
                  </a:lnTo>
                  <a:lnTo>
                    <a:pt x="244" y="925"/>
                  </a:lnTo>
                  <a:lnTo>
                    <a:pt x="233" y="912"/>
                  </a:lnTo>
                  <a:lnTo>
                    <a:pt x="225" y="899"/>
                  </a:lnTo>
                  <a:lnTo>
                    <a:pt x="18" y="540"/>
                  </a:lnTo>
                  <a:lnTo>
                    <a:pt x="18" y="540"/>
                  </a:lnTo>
                  <a:lnTo>
                    <a:pt x="10" y="526"/>
                  </a:lnTo>
                  <a:lnTo>
                    <a:pt x="5" y="511"/>
                  </a:lnTo>
                  <a:lnTo>
                    <a:pt x="2" y="495"/>
                  </a:lnTo>
                  <a:lnTo>
                    <a:pt x="0" y="479"/>
                  </a:lnTo>
                  <a:lnTo>
                    <a:pt x="2" y="465"/>
                  </a:lnTo>
                  <a:lnTo>
                    <a:pt x="5" y="448"/>
                  </a:lnTo>
                  <a:lnTo>
                    <a:pt x="10" y="434"/>
                  </a:lnTo>
                  <a:lnTo>
                    <a:pt x="18" y="419"/>
                  </a:lnTo>
                  <a:lnTo>
                    <a:pt x="225" y="61"/>
                  </a:lnTo>
                  <a:lnTo>
                    <a:pt x="225" y="61"/>
                  </a:lnTo>
                  <a:lnTo>
                    <a:pt x="233" y="48"/>
                  </a:lnTo>
                  <a:lnTo>
                    <a:pt x="244" y="35"/>
                  </a:lnTo>
                  <a:lnTo>
                    <a:pt x="255" y="25"/>
                  </a:lnTo>
                  <a:lnTo>
                    <a:pt x="268" y="16"/>
                  </a:lnTo>
                  <a:lnTo>
                    <a:pt x="283" y="9"/>
                  </a:lnTo>
                  <a:lnTo>
                    <a:pt x="297" y="5"/>
                  </a:lnTo>
                  <a:lnTo>
                    <a:pt x="313" y="1"/>
                  </a:lnTo>
                  <a:lnTo>
                    <a:pt x="330" y="0"/>
                  </a:lnTo>
                  <a:lnTo>
                    <a:pt x="743" y="0"/>
                  </a:lnTo>
                  <a:lnTo>
                    <a:pt x="743" y="0"/>
                  </a:lnTo>
                  <a:lnTo>
                    <a:pt x="759" y="1"/>
                  </a:lnTo>
                  <a:lnTo>
                    <a:pt x="775" y="5"/>
                  </a:lnTo>
                  <a:lnTo>
                    <a:pt x="790" y="9"/>
                  </a:lnTo>
                  <a:lnTo>
                    <a:pt x="804" y="16"/>
                  </a:lnTo>
                  <a:lnTo>
                    <a:pt x="817" y="25"/>
                  </a:lnTo>
                  <a:lnTo>
                    <a:pt x="828" y="35"/>
                  </a:lnTo>
                  <a:lnTo>
                    <a:pt x="840" y="48"/>
                  </a:lnTo>
                  <a:lnTo>
                    <a:pt x="849" y="61"/>
                  </a:lnTo>
                  <a:lnTo>
                    <a:pt x="1056" y="419"/>
                  </a:lnTo>
                  <a:lnTo>
                    <a:pt x="1056" y="419"/>
                  </a:lnTo>
                  <a:lnTo>
                    <a:pt x="1063" y="434"/>
                  </a:lnTo>
                  <a:lnTo>
                    <a:pt x="1067" y="448"/>
                  </a:lnTo>
                  <a:lnTo>
                    <a:pt x="1071" y="465"/>
                  </a:lnTo>
                  <a:lnTo>
                    <a:pt x="1072" y="479"/>
                  </a:lnTo>
                  <a:lnTo>
                    <a:pt x="1071" y="495"/>
                  </a:lnTo>
                  <a:lnTo>
                    <a:pt x="1067" y="511"/>
                  </a:lnTo>
                  <a:lnTo>
                    <a:pt x="1063" y="526"/>
                  </a:lnTo>
                  <a:lnTo>
                    <a:pt x="1056" y="540"/>
                  </a:lnTo>
                  <a:lnTo>
                    <a:pt x="849" y="899"/>
                  </a:lnTo>
                  <a:lnTo>
                    <a:pt x="849" y="899"/>
                  </a:lnTo>
                  <a:lnTo>
                    <a:pt x="840" y="912"/>
                  </a:lnTo>
                  <a:lnTo>
                    <a:pt x="828" y="925"/>
                  </a:lnTo>
                  <a:lnTo>
                    <a:pt x="817" y="934"/>
                  </a:lnTo>
                  <a:lnTo>
                    <a:pt x="804" y="944"/>
                  </a:lnTo>
                  <a:lnTo>
                    <a:pt x="790" y="950"/>
                  </a:lnTo>
                  <a:lnTo>
                    <a:pt x="775" y="955"/>
                  </a:lnTo>
                  <a:lnTo>
                    <a:pt x="759" y="958"/>
                  </a:lnTo>
                  <a:lnTo>
                    <a:pt x="743" y="960"/>
                  </a:lnTo>
                  <a:lnTo>
                    <a:pt x="330" y="960"/>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4" name="Freeform 115">
              <a:extLst>
                <a:ext uri="{FF2B5EF4-FFF2-40B4-BE49-F238E27FC236}">
                  <a16:creationId xmlns:a16="http://schemas.microsoft.com/office/drawing/2014/main" id="{48177EA9-D406-40F5-92D7-C5E66B411B15}"/>
                </a:ext>
              </a:extLst>
            </p:cNvPr>
            <p:cNvSpPr>
              <a:spLocks noEditPoints="1"/>
            </p:cNvSpPr>
            <p:nvPr/>
          </p:nvSpPr>
          <p:spPr bwMode="auto">
            <a:xfrm>
              <a:off x="5670946" y="4259263"/>
              <a:ext cx="871538" cy="782638"/>
            </a:xfrm>
            <a:custGeom>
              <a:avLst/>
              <a:gdLst>
                <a:gd name="T0" fmla="*/ 756 w 1098"/>
                <a:gd name="T1" fmla="*/ 26 h 986"/>
                <a:gd name="T2" fmla="*/ 785 w 1098"/>
                <a:gd name="T3" fmla="*/ 29 h 986"/>
                <a:gd name="T4" fmla="*/ 811 w 1098"/>
                <a:gd name="T5" fmla="*/ 40 h 986"/>
                <a:gd name="T6" fmla="*/ 833 w 1098"/>
                <a:gd name="T7" fmla="*/ 58 h 986"/>
                <a:gd name="T8" fmla="*/ 851 w 1098"/>
                <a:gd name="T9" fmla="*/ 80 h 986"/>
                <a:gd name="T10" fmla="*/ 1058 w 1098"/>
                <a:gd name="T11" fmla="*/ 439 h 986"/>
                <a:gd name="T12" fmla="*/ 1069 w 1098"/>
                <a:gd name="T13" fmla="*/ 465 h 986"/>
                <a:gd name="T14" fmla="*/ 1072 w 1098"/>
                <a:gd name="T15" fmla="*/ 492 h 986"/>
                <a:gd name="T16" fmla="*/ 1069 w 1098"/>
                <a:gd name="T17" fmla="*/ 521 h 986"/>
                <a:gd name="T18" fmla="*/ 1058 w 1098"/>
                <a:gd name="T19" fmla="*/ 547 h 986"/>
                <a:gd name="T20" fmla="*/ 851 w 1098"/>
                <a:gd name="T21" fmla="*/ 905 h 986"/>
                <a:gd name="T22" fmla="*/ 833 w 1098"/>
                <a:gd name="T23" fmla="*/ 928 h 986"/>
                <a:gd name="T24" fmla="*/ 811 w 1098"/>
                <a:gd name="T25" fmla="*/ 946 h 986"/>
                <a:gd name="T26" fmla="*/ 785 w 1098"/>
                <a:gd name="T27" fmla="*/ 955 h 986"/>
                <a:gd name="T28" fmla="*/ 756 w 1098"/>
                <a:gd name="T29" fmla="*/ 960 h 986"/>
                <a:gd name="T30" fmla="*/ 343 w 1098"/>
                <a:gd name="T31" fmla="*/ 960 h 986"/>
                <a:gd name="T32" fmla="*/ 313 w 1098"/>
                <a:gd name="T33" fmla="*/ 955 h 986"/>
                <a:gd name="T34" fmla="*/ 288 w 1098"/>
                <a:gd name="T35" fmla="*/ 946 h 986"/>
                <a:gd name="T36" fmla="*/ 265 w 1098"/>
                <a:gd name="T37" fmla="*/ 928 h 986"/>
                <a:gd name="T38" fmla="*/ 249 w 1098"/>
                <a:gd name="T39" fmla="*/ 905 h 986"/>
                <a:gd name="T40" fmla="*/ 41 w 1098"/>
                <a:gd name="T41" fmla="*/ 547 h 986"/>
                <a:gd name="T42" fmla="*/ 31 w 1098"/>
                <a:gd name="T43" fmla="*/ 521 h 986"/>
                <a:gd name="T44" fmla="*/ 26 w 1098"/>
                <a:gd name="T45" fmla="*/ 492 h 986"/>
                <a:gd name="T46" fmla="*/ 31 w 1098"/>
                <a:gd name="T47" fmla="*/ 465 h 986"/>
                <a:gd name="T48" fmla="*/ 41 w 1098"/>
                <a:gd name="T49" fmla="*/ 439 h 986"/>
                <a:gd name="T50" fmla="*/ 249 w 1098"/>
                <a:gd name="T51" fmla="*/ 80 h 986"/>
                <a:gd name="T52" fmla="*/ 265 w 1098"/>
                <a:gd name="T53" fmla="*/ 58 h 986"/>
                <a:gd name="T54" fmla="*/ 288 w 1098"/>
                <a:gd name="T55" fmla="*/ 40 h 986"/>
                <a:gd name="T56" fmla="*/ 313 w 1098"/>
                <a:gd name="T57" fmla="*/ 29 h 986"/>
                <a:gd name="T58" fmla="*/ 343 w 1098"/>
                <a:gd name="T59" fmla="*/ 26 h 986"/>
                <a:gd name="T60" fmla="*/ 756 w 1098"/>
                <a:gd name="T61" fmla="*/ 0 h 986"/>
                <a:gd name="T62" fmla="*/ 343 w 1098"/>
                <a:gd name="T63" fmla="*/ 0 h 986"/>
                <a:gd name="T64" fmla="*/ 307 w 1098"/>
                <a:gd name="T65" fmla="*/ 5 h 986"/>
                <a:gd name="T66" fmla="*/ 275 w 1098"/>
                <a:gd name="T67" fmla="*/ 18 h 986"/>
                <a:gd name="T68" fmla="*/ 247 w 1098"/>
                <a:gd name="T69" fmla="*/ 38 h 986"/>
                <a:gd name="T70" fmla="*/ 226 w 1098"/>
                <a:gd name="T71" fmla="*/ 68 h 986"/>
                <a:gd name="T72" fmla="*/ 20 w 1098"/>
                <a:gd name="T73" fmla="*/ 426 h 986"/>
                <a:gd name="T74" fmla="*/ 5 w 1098"/>
                <a:gd name="T75" fmla="*/ 458 h 986"/>
                <a:gd name="T76" fmla="*/ 0 w 1098"/>
                <a:gd name="T77" fmla="*/ 492 h 986"/>
                <a:gd name="T78" fmla="*/ 5 w 1098"/>
                <a:gd name="T79" fmla="*/ 528 h 986"/>
                <a:gd name="T80" fmla="*/ 20 w 1098"/>
                <a:gd name="T81" fmla="*/ 560 h 986"/>
                <a:gd name="T82" fmla="*/ 226 w 1098"/>
                <a:gd name="T83" fmla="*/ 918 h 986"/>
                <a:gd name="T84" fmla="*/ 247 w 1098"/>
                <a:gd name="T85" fmla="*/ 946 h 986"/>
                <a:gd name="T86" fmla="*/ 275 w 1098"/>
                <a:gd name="T87" fmla="*/ 968 h 986"/>
                <a:gd name="T88" fmla="*/ 307 w 1098"/>
                <a:gd name="T89" fmla="*/ 981 h 986"/>
                <a:gd name="T90" fmla="*/ 343 w 1098"/>
                <a:gd name="T91" fmla="*/ 986 h 986"/>
                <a:gd name="T92" fmla="*/ 756 w 1098"/>
                <a:gd name="T93" fmla="*/ 986 h 986"/>
                <a:gd name="T94" fmla="*/ 791 w 1098"/>
                <a:gd name="T95" fmla="*/ 981 h 986"/>
                <a:gd name="T96" fmla="*/ 824 w 1098"/>
                <a:gd name="T97" fmla="*/ 968 h 986"/>
                <a:gd name="T98" fmla="*/ 851 w 1098"/>
                <a:gd name="T99" fmla="*/ 946 h 986"/>
                <a:gd name="T100" fmla="*/ 872 w 1098"/>
                <a:gd name="T101" fmla="*/ 918 h 986"/>
                <a:gd name="T102" fmla="*/ 1080 w 1098"/>
                <a:gd name="T103" fmla="*/ 560 h 986"/>
                <a:gd name="T104" fmla="*/ 1093 w 1098"/>
                <a:gd name="T105" fmla="*/ 528 h 986"/>
                <a:gd name="T106" fmla="*/ 1098 w 1098"/>
                <a:gd name="T107" fmla="*/ 492 h 986"/>
                <a:gd name="T108" fmla="*/ 1093 w 1098"/>
                <a:gd name="T109" fmla="*/ 458 h 986"/>
                <a:gd name="T110" fmla="*/ 1080 w 1098"/>
                <a:gd name="T111" fmla="*/ 426 h 986"/>
                <a:gd name="T112" fmla="*/ 872 w 1098"/>
                <a:gd name="T113" fmla="*/ 68 h 986"/>
                <a:gd name="T114" fmla="*/ 851 w 1098"/>
                <a:gd name="T115" fmla="*/ 38 h 986"/>
                <a:gd name="T116" fmla="*/ 824 w 1098"/>
                <a:gd name="T117" fmla="*/ 18 h 986"/>
                <a:gd name="T118" fmla="*/ 791 w 1098"/>
                <a:gd name="T119" fmla="*/ 5 h 986"/>
                <a:gd name="T120" fmla="*/ 756 w 1098"/>
                <a:gd name="T121"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98" h="986">
                  <a:moveTo>
                    <a:pt x="756" y="26"/>
                  </a:moveTo>
                  <a:lnTo>
                    <a:pt x="756" y="26"/>
                  </a:lnTo>
                  <a:lnTo>
                    <a:pt x="770" y="27"/>
                  </a:lnTo>
                  <a:lnTo>
                    <a:pt x="785" y="29"/>
                  </a:lnTo>
                  <a:lnTo>
                    <a:pt x="798" y="34"/>
                  </a:lnTo>
                  <a:lnTo>
                    <a:pt x="811" y="40"/>
                  </a:lnTo>
                  <a:lnTo>
                    <a:pt x="822" y="48"/>
                  </a:lnTo>
                  <a:lnTo>
                    <a:pt x="833" y="58"/>
                  </a:lnTo>
                  <a:lnTo>
                    <a:pt x="843" y="68"/>
                  </a:lnTo>
                  <a:lnTo>
                    <a:pt x="851" y="80"/>
                  </a:lnTo>
                  <a:lnTo>
                    <a:pt x="1058" y="439"/>
                  </a:lnTo>
                  <a:lnTo>
                    <a:pt x="1058" y="439"/>
                  </a:lnTo>
                  <a:lnTo>
                    <a:pt x="1064" y="452"/>
                  </a:lnTo>
                  <a:lnTo>
                    <a:pt x="1069" y="465"/>
                  </a:lnTo>
                  <a:lnTo>
                    <a:pt x="1071" y="479"/>
                  </a:lnTo>
                  <a:lnTo>
                    <a:pt x="1072" y="492"/>
                  </a:lnTo>
                  <a:lnTo>
                    <a:pt x="1071" y="507"/>
                  </a:lnTo>
                  <a:lnTo>
                    <a:pt x="1069" y="521"/>
                  </a:lnTo>
                  <a:lnTo>
                    <a:pt x="1064" y="534"/>
                  </a:lnTo>
                  <a:lnTo>
                    <a:pt x="1058" y="547"/>
                  </a:lnTo>
                  <a:lnTo>
                    <a:pt x="851" y="905"/>
                  </a:lnTo>
                  <a:lnTo>
                    <a:pt x="851" y="905"/>
                  </a:lnTo>
                  <a:lnTo>
                    <a:pt x="843" y="918"/>
                  </a:lnTo>
                  <a:lnTo>
                    <a:pt x="833" y="928"/>
                  </a:lnTo>
                  <a:lnTo>
                    <a:pt x="822" y="938"/>
                  </a:lnTo>
                  <a:lnTo>
                    <a:pt x="811" y="946"/>
                  </a:lnTo>
                  <a:lnTo>
                    <a:pt x="798" y="952"/>
                  </a:lnTo>
                  <a:lnTo>
                    <a:pt x="785" y="955"/>
                  </a:lnTo>
                  <a:lnTo>
                    <a:pt x="770" y="959"/>
                  </a:lnTo>
                  <a:lnTo>
                    <a:pt x="756" y="960"/>
                  </a:lnTo>
                  <a:lnTo>
                    <a:pt x="343" y="960"/>
                  </a:lnTo>
                  <a:lnTo>
                    <a:pt x="343" y="960"/>
                  </a:lnTo>
                  <a:lnTo>
                    <a:pt x="328" y="959"/>
                  </a:lnTo>
                  <a:lnTo>
                    <a:pt x="313" y="955"/>
                  </a:lnTo>
                  <a:lnTo>
                    <a:pt x="301" y="952"/>
                  </a:lnTo>
                  <a:lnTo>
                    <a:pt x="288" y="946"/>
                  </a:lnTo>
                  <a:lnTo>
                    <a:pt x="276" y="938"/>
                  </a:lnTo>
                  <a:lnTo>
                    <a:pt x="265" y="928"/>
                  </a:lnTo>
                  <a:lnTo>
                    <a:pt x="257" y="918"/>
                  </a:lnTo>
                  <a:lnTo>
                    <a:pt x="249" y="905"/>
                  </a:lnTo>
                  <a:lnTo>
                    <a:pt x="41" y="547"/>
                  </a:lnTo>
                  <a:lnTo>
                    <a:pt x="41" y="547"/>
                  </a:lnTo>
                  <a:lnTo>
                    <a:pt x="36" y="534"/>
                  </a:lnTo>
                  <a:lnTo>
                    <a:pt x="31" y="521"/>
                  </a:lnTo>
                  <a:lnTo>
                    <a:pt x="28" y="507"/>
                  </a:lnTo>
                  <a:lnTo>
                    <a:pt x="26" y="492"/>
                  </a:lnTo>
                  <a:lnTo>
                    <a:pt x="28" y="479"/>
                  </a:lnTo>
                  <a:lnTo>
                    <a:pt x="31" y="465"/>
                  </a:lnTo>
                  <a:lnTo>
                    <a:pt x="36" y="452"/>
                  </a:lnTo>
                  <a:lnTo>
                    <a:pt x="41" y="439"/>
                  </a:lnTo>
                  <a:lnTo>
                    <a:pt x="249" y="80"/>
                  </a:lnTo>
                  <a:lnTo>
                    <a:pt x="249" y="80"/>
                  </a:lnTo>
                  <a:lnTo>
                    <a:pt x="257" y="68"/>
                  </a:lnTo>
                  <a:lnTo>
                    <a:pt x="265" y="58"/>
                  </a:lnTo>
                  <a:lnTo>
                    <a:pt x="276" y="48"/>
                  </a:lnTo>
                  <a:lnTo>
                    <a:pt x="288" y="40"/>
                  </a:lnTo>
                  <a:lnTo>
                    <a:pt x="301" y="34"/>
                  </a:lnTo>
                  <a:lnTo>
                    <a:pt x="313" y="29"/>
                  </a:lnTo>
                  <a:lnTo>
                    <a:pt x="328" y="27"/>
                  </a:lnTo>
                  <a:lnTo>
                    <a:pt x="343" y="26"/>
                  </a:lnTo>
                  <a:lnTo>
                    <a:pt x="756" y="26"/>
                  </a:lnTo>
                  <a:close/>
                  <a:moveTo>
                    <a:pt x="756" y="0"/>
                  </a:moveTo>
                  <a:lnTo>
                    <a:pt x="343" y="0"/>
                  </a:lnTo>
                  <a:lnTo>
                    <a:pt x="343" y="0"/>
                  </a:lnTo>
                  <a:lnTo>
                    <a:pt x="325" y="1"/>
                  </a:lnTo>
                  <a:lnTo>
                    <a:pt x="307" y="5"/>
                  </a:lnTo>
                  <a:lnTo>
                    <a:pt x="291" y="11"/>
                  </a:lnTo>
                  <a:lnTo>
                    <a:pt x="275" y="18"/>
                  </a:lnTo>
                  <a:lnTo>
                    <a:pt x="260" y="27"/>
                  </a:lnTo>
                  <a:lnTo>
                    <a:pt x="247" y="38"/>
                  </a:lnTo>
                  <a:lnTo>
                    <a:pt x="236" y="53"/>
                  </a:lnTo>
                  <a:lnTo>
                    <a:pt x="226" y="68"/>
                  </a:lnTo>
                  <a:lnTo>
                    <a:pt x="20" y="426"/>
                  </a:lnTo>
                  <a:lnTo>
                    <a:pt x="20" y="426"/>
                  </a:lnTo>
                  <a:lnTo>
                    <a:pt x="11" y="442"/>
                  </a:lnTo>
                  <a:lnTo>
                    <a:pt x="5" y="458"/>
                  </a:lnTo>
                  <a:lnTo>
                    <a:pt x="2" y="476"/>
                  </a:lnTo>
                  <a:lnTo>
                    <a:pt x="0" y="492"/>
                  </a:lnTo>
                  <a:lnTo>
                    <a:pt x="2" y="510"/>
                  </a:lnTo>
                  <a:lnTo>
                    <a:pt x="5" y="528"/>
                  </a:lnTo>
                  <a:lnTo>
                    <a:pt x="11" y="544"/>
                  </a:lnTo>
                  <a:lnTo>
                    <a:pt x="20" y="560"/>
                  </a:lnTo>
                  <a:lnTo>
                    <a:pt x="226" y="918"/>
                  </a:lnTo>
                  <a:lnTo>
                    <a:pt x="226" y="918"/>
                  </a:lnTo>
                  <a:lnTo>
                    <a:pt x="236" y="933"/>
                  </a:lnTo>
                  <a:lnTo>
                    <a:pt x="247" y="946"/>
                  </a:lnTo>
                  <a:lnTo>
                    <a:pt x="260" y="959"/>
                  </a:lnTo>
                  <a:lnTo>
                    <a:pt x="275" y="968"/>
                  </a:lnTo>
                  <a:lnTo>
                    <a:pt x="291" y="975"/>
                  </a:lnTo>
                  <a:lnTo>
                    <a:pt x="307" y="981"/>
                  </a:lnTo>
                  <a:lnTo>
                    <a:pt x="325" y="984"/>
                  </a:lnTo>
                  <a:lnTo>
                    <a:pt x="343" y="986"/>
                  </a:lnTo>
                  <a:lnTo>
                    <a:pt x="756" y="986"/>
                  </a:lnTo>
                  <a:lnTo>
                    <a:pt x="756" y="986"/>
                  </a:lnTo>
                  <a:lnTo>
                    <a:pt x="774" y="984"/>
                  </a:lnTo>
                  <a:lnTo>
                    <a:pt x="791" y="981"/>
                  </a:lnTo>
                  <a:lnTo>
                    <a:pt x="808" y="975"/>
                  </a:lnTo>
                  <a:lnTo>
                    <a:pt x="824" y="968"/>
                  </a:lnTo>
                  <a:lnTo>
                    <a:pt x="838" y="959"/>
                  </a:lnTo>
                  <a:lnTo>
                    <a:pt x="851" y="946"/>
                  </a:lnTo>
                  <a:lnTo>
                    <a:pt x="862" y="933"/>
                  </a:lnTo>
                  <a:lnTo>
                    <a:pt x="872" y="918"/>
                  </a:lnTo>
                  <a:lnTo>
                    <a:pt x="1080" y="560"/>
                  </a:lnTo>
                  <a:lnTo>
                    <a:pt x="1080" y="560"/>
                  </a:lnTo>
                  <a:lnTo>
                    <a:pt x="1087" y="544"/>
                  </a:lnTo>
                  <a:lnTo>
                    <a:pt x="1093" y="528"/>
                  </a:lnTo>
                  <a:lnTo>
                    <a:pt x="1097" y="510"/>
                  </a:lnTo>
                  <a:lnTo>
                    <a:pt x="1098" y="492"/>
                  </a:lnTo>
                  <a:lnTo>
                    <a:pt x="1097" y="476"/>
                  </a:lnTo>
                  <a:lnTo>
                    <a:pt x="1093" y="458"/>
                  </a:lnTo>
                  <a:lnTo>
                    <a:pt x="1087" y="442"/>
                  </a:lnTo>
                  <a:lnTo>
                    <a:pt x="1080" y="426"/>
                  </a:lnTo>
                  <a:lnTo>
                    <a:pt x="872" y="68"/>
                  </a:lnTo>
                  <a:lnTo>
                    <a:pt x="872" y="68"/>
                  </a:lnTo>
                  <a:lnTo>
                    <a:pt x="862" y="53"/>
                  </a:lnTo>
                  <a:lnTo>
                    <a:pt x="851" y="38"/>
                  </a:lnTo>
                  <a:lnTo>
                    <a:pt x="838" y="27"/>
                  </a:lnTo>
                  <a:lnTo>
                    <a:pt x="824" y="18"/>
                  </a:lnTo>
                  <a:lnTo>
                    <a:pt x="808" y="11"/>
                  </a:lnTo>
                  <a:lnTo>
                    <a:pt x="791" y="5"/>
                  </a:lnTo>
                  <a:lnTo>
                    <a:pt x="774" y="1"/>
                  </a:lnTo>
                  <a:lnTo>
                    <a:pt x="756" y="0"/>
                  </a:lnTo>
                  <a:lnTo>
                    <a:pt x="756" y="0"/>
                  </a:lnTo>
                  <a:close/>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5" name="Freeform 116">
              <a:extLst>
                <a:ext uri="{FF2B5EF4-FFF2-40B4-BE49-F238E27FC236}">
                  <a16:creationId xmlns:a16="http://schemas.microsoft.com/office/drawing/2014/main" id="{0174E60C-51F0-4985-81ED-30AF40E5EB4A}"/>
                </a:ext>
              </a:extLst>
            </p:cNvPr>
            <p:cNvSpPr>
              <a:spLocks/>
            </p:cNvSpPr>
            <p:nvPr/>
          </p:nvSpPr>
          <p:spPr bwMode="auto">
            <a:xfrm>
              <a:off x="5691584" y="4279900"/>
              <a:ext cx="830263" cy="741363"/>
            </a:xfrm>
            <a:custGeom>
              <a:avLst/>
              <a:gdLst>
                <a:gd name="T0" fmla="*/ 730 w 1046"/>
                <a:gd name="T1" fmla="*/ 0 h 934"/>
                <a:gd name="T2" fmla="*/ 730 w 1046"/>
                <a:gd name="T3" fmla="*/ 0 h 934"/>
                <a:gd name="T4" fmla="*/ 744 w 1046"/>
                <a:gd name="T5" fmla="*/ 1 h 934"/>
                <a:gd name="T6" fmla="*/ 759 w 1046"/>
                <a:gd name="T7" fmla="*/ 3 h 934"/>
                <a:gd name="T8" fmla="*/ 772 w 1046"/>
                <a:gd name="T9" fmla="*/ 8 h 934"/>
                <a:gd name="T10" fmla="*/ 785 w 1046"/>
                <a:gd name="T11" fmla="*/ 14 h 934"/>
                <a:gd name="T12" fmla="*/ 796 w 1046"/>
                <a:gd name="T13" fmla="*/ 22 h 934"/>
                <a:gd name="T14" fmla="*/ 807 w 1046"/>
                <a:gd name="T15" fmla="*/ 32 h 934"/>
                <a:gd name="T16" fmla="*/ 817 w 1046"/>
                <a:gd name="T17" fmla="*/ 42 h 934"/>
                <a:gd name="T18" fmla="*/ 825 w 1046"/>
                <a:gd name="T19" fmla="*/ 54 h 934"/>
                <a:gd name="T20" fmla="*/ 1032 w 1046"/>
                <a:gd name="T21" fmla="*/ 413 h 934"/>
                <a:gd name="T22" fmla="*/ 1032 w 1046"/>
                <a:gd name="T23" fmla="*/ 413 h 934"/>
                <a:gd name="T24" fmla="*/ 1038 w 1046"/>
                <a:gd name="T25" fmla="*/ 426 h 934"/>
                <a:gd name="T26" fmla="*/ 1043 w 1046"/>
                <a:gd name="T27" fmla="*/ 439 h 934"/>
                <a:gd name="T28" fmla="*/ 1045 w 1046"/>
                <a:gd name="T29" fmla="*/ 453 h 934"/>
                <a:gd name="T30" fmla="*/ 1046 w 1046"/>
                <a:gd name="T31" fmla="*/ 466 h 934"/>
                <a:gd name="T32" fmla="*/ 1045 w 1046"/>
                <a:gd name="T33" fmla="*/ 481 h 934"/>
                <a:gd name="T34" fmla="*/ 1043 w 1046"/>
                <a:gd name="T35" fmla="*/ 495 h 934"/>
                <a:gd name="T36" fmla="*/ 1038 w 1046"/>
                <a:gd name="T37" fmla="*/ 508 h 934"/>
                <a:gd name="T38" fmla="*/ 1032 w 1046"/>
                <a:gd name="T39" fmla="*/ 521 h 934"/>
                <a:gd name="T40" fmla="*/ 825 w 1046"/>
                <a:gd name="T41" fmla="*/ 879 h 934"/>
                <a:gd name="T42" fmla="*/ 825 w 1046"/>
                <a:gd name="T43" fmla="*/ 879 h 934"/>
                <a:gd name="T44" fmla="*/ 817 w 1046"/>
                <a:gd name="T45" fmla="*/ 892 h 934"/>
                <a:gd name="T46" fmla="*/ 807 w 1046"/>
                <a:gd name="T47" fmla="*/ 902 h 934"/>
                <a:gd name="T48" fmla="*/ 796 w 1046"/>
                <a:gd name="T49" fmla="*/ 912 h 934"/>
                <a:gd name="T50" fmla="*/ 785 w 1046"/>
                <a:gd name="T51" fmla="*/ 920 h 934"/>
                <a:gd name="T52" fmla="*/ 772 w 1046"/>
                <a:gd name="T53" fmla="*/ 926 h 934"/>
                <a:gd name="T54" fmla="*/ 759 w 1046"/>
                <a:gd name="T55" fmla="*/ 929 h 934"/>
                <a:gd name="T56" fmla="*/ 744 w 1046"/>
                <a:gd name="T57" fmla="*/ 933 h 934"/>
                <a:gd name="T58" fmla="*/ 730 w 1046"/>
                <a:gd name="T59" fmla="*/ 934 h 934"/>
                <a:gd name="T60" fmla="*/ 317 w 1046"/>
                <a:gd name="T61" fmla="*/ 934 h 934"/>
                <a:gd name="T62" fmla="*/ 317 w 1046"/>
                <a:gd name="T63" fmla="*/ 934 h 934"/>
                <a:gd name="T64" fmla="*/ 302 w 1046"/>
                <a:gd name="T65" fmla="*/ 933 h 934"/>
                <a:gd name="T66" fmla="*/ 287 w 1046"/>
                <a:gd name="T67" fmla="*/ 929 h 934"/>
                <a:gd name="T68" fmla="*/ 275 w 1046"/>
                <a:gd name="T69" fmla="*/ 926 h 934"/>
                <a:gd name="T70" fmla="*/ 262 w 1046"/>
                <a:gd name="T71" fmla="*/ 920 h 934"/>
                <a:gd name="T72" fmla="*/ 250 w 1046"/>
                <a:gd name="T73" fmla="*/ 912 h 934"/>
                <a:gd name="T74" fmla="*/ 239 w 1046"/>
                <a:gd name="T75" fmla="*/ 902 h 934"/>
                <a:gd name="T76" fmla="*/ 231 w 1046"/>
                <a:gd name="T77" fmla="*/ 892 h 934"/>
                <a:gd name="T78" fmla="*/ 223 w 1046"/>
                <a:gd name="T79" fmla="*/ 879 h 934"/>
                <a:gd name="T80" fmla="*/ 15 w 1046"/>
                <a:gd name="T81" fmla="*/ 521 h 934"/>
                <a:gd name="T82" fmla="*/ 15 w 1046"/>
                <a:gd name="T83" fmla="*/ 521 h 934"/>
                <a:gd name="T84" fmla="*/ 10 w 1046"/>
                <a:gd name="T85" fmla="*/ 508 h 934"/>
                <a:gd name="T86" fmla="*/ 5 w 1046"/>
                <a:gd name="T87" fmla="*/ 495 h 934"/>
                <a:gd name="T88" fmla="*/ 2 w 1046"/>
                <a:gd name="T89" fmla="*/ 481 h 934"/>
                <a:gd name="T90" fmla="*/ 0 w 1046"/>
                <a:gd name="T91" fmla="*/ 466 h 934"/>
                <a:gd name="T92" fmla="*/ 2 w 1046"/>
                <a:gd name="T93" fmla="*/ 453 h 934"/>
                <a:gd name="T94" fmla="*/ 5 w 1046"/>
                <a:gd name="T95" fmla="*/ 439 h 934"/>
                <a:gd name="T96" fmla="*/ 10 w 1046"/>
                <a:gd name="T97" fmla="*/ 426 h 934"/>
                <a:gd name="T98" fmla="*/ 15 w 1046"/>
                <a:gd name="T99" fmla="*/ 413 h 934"/>
                <a:gd name="T100" fmla="*/ 223 w 1046"/>
                <a:gd name="T101" fmla="*/ 54 h 934"/>
                <a:gd name="T102" fmla="*/ 223 w 1046"/>
                <a:gd name="T103" fmla="*/ 54 h 934"/>
                <a:gd name="T104" fmla="*/ 231 w 1046"/>
                <a:gd name="T105" fmla="*/ 42 h 934"/>
                <a:gd name="T106" fmla="*/ 239 w 1046"/>
                <a:gd name="T107" fmla="*/ 32 h 934"/>
                <a:gd name="T108" fmla="*/ 250 w 1046"/>
                <a:gd name="T109" fmla="*/ 22 h 934"/>
                <a:gd name="T110" fmla="*/ 262 w 1046"/>
                <a:gd name="T111" fmla="*/ 14 h 934"/>
                <a:gd name="T112" fmla="*/ 275 w 1046"/>
                <a:gd name="T113" fmla="*/ 8 h 934"/>
                <a:gd name="T114" fmla="*/ 287 w 1046"/>
                <a:gd name="T115" fmla="*/ 3 h 934"/>
                <a:gd name="T116" fmla="*/ 302 w 1046"/>
                <a:gd name="T117" fmla="*/ 1 h 934"/>
                <a:gd name="T118" fmla="*/ 317 w 1046"/>
                <a:gd name="T119" fmla="*/ 0 h 934"/>
                <a:gd name="T120" fmla="*/ 730 w 1046"/>
                <a:gd name="T121" fmla="*/ 0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6" h="934">
                  <a:moveTo>
                    <a:pt x="730" y="0"/>
                  </a:moveTo>
                  <a:lnTo>
                    <a:pt x="730" y="0"/>
                  </a:lnTo>
                  <a:lnTo>
                    <a:pt x="744" y="1"/>
                  </a:lnTo>
                  <a:lnTo>
                    <a:pt x="759" y="3"/>
                  </a:lnTo>
                  <a:lnTo>
                    <a:pt x="772" y="8"/>
                  </a:lnTo>
                  <a:lnTo>
                    <a:pt x="785" y="14"/>
                  </a:lnTo>
                  <a:lnTo>
                    <a:pt x="796" y="22"/>
                  </a:lnTo>
                  <a:lnTo>
                    <a:pt x="807" y="32"/>
                  </a:lnTo>
                  <a:lnTo>
                    <a:pt x="817" y="42"/>
                  </a:lnTo>
                  <a:lnTo>
                    <a:pt x="825" y="54"/>
                  </a:lnTo>
                  <a:lnTo>
                    <a:pt x="1032" y="413"/>
                  </a:lnTo>
                  <a:lnTo>
                    <a:pt x="1032" y="413"/>
                  </a:lnTo>
                  <a:lnTo>
                    <a:pt x="1038" y="426"/>
                  </a:lnTo>
                  <a:lnTo>
                    <a:pt x="1043" y="439"/>
                  </a:lnTo>
                  <a:lnTo>
                    <a:pt x="1045" y="453"/>
                  </a:lnTo>
                  <a:lnTo>
                    <a:pt x="1046" y="466"/>
                  </a:lnTo>
                  <a:lnTo>
                    <a:pt x="1045" y="481"/>
                  </a:lnTo>
                  <a:lnTo>
                    <a:pt x="1043" y="495"/>
                  </a:lnTo>
                  <a:lnTo>
                    <a:pt x="1038" y="508"/>
                  </a:lnTo>
                  <a:lnTo>
                    <a:pt x="1032" y="521"/>
                  </a:lnTo>
                  <a:lnTo>
                    <a:pt x="825" y="879"/>
                  </a:lnTo>
                  <a:lnTo>
                    <a:pt x="825" y="879"/>
                  </a:lnTo>
                  <a:lnTo>
                    <a:pt x="817" y="892"/>
                  </a:lnTo>
                  <a:lnTo>
                    <a:pt x="807" y="902"/>
                  </a:lnTo>
                  <a:lnTo>
                    <a:pt x="796" y="912"/>
                  </a:lnTo>
                  <a:lnTo>
                    <a:pt x="785" y="920"/>
                  </a:lnTo>
                  <a:lnTo>
                    <a:pt x="772" y="926"/>
                  </a:lnTo>
                  <a:lnTo>
                    <a:pt x="759" y="929"/>
                  </a:lnTo>
                  <a:lnTo>
                    <a:pt x="744" y="933"/>
                  </a:lnTo>
                  <a:lnTo>
                    <a:pt x="730" y="934"/>
                  </a:lnTo>
                  <a:lnTo>
                    <a:pt x="317" y="934"/>
                  </a:lnTo>
                  <a:lnTo>
                    <a:pt x="317" y="934"/>
                  </a:lnTo>
                  <a:lnTo>
                    <a:pt x="302" y="933"/>
                  </a:lnTo>
                  <a:lnTo>
                    <a:pt x="287" y="929"/>
                  </a:lnTo>
                  <a:lnTo>
                    <a:pt x="275" y="926"/>
                  </a:lnTo>
                  <a:lnTo>
                    <a:pt x="262" y="920"/>
                  </a:lnTo>
                  <a:lnTo>
                    <a:pt x="250" y="912"/>
                  </a:lnTo>
                  <a:lnTo>
                    <a:pt x="239" y="902"/>
                  </a:lnTo>
                  <a:lnTo>
                    <a:pt x="231" y="892"/>
                  </a:lnTo>
                  <a:lnTo>
                    <a:pt x="223" y="879"/>
                  </a:lnTo>
                  <a:lnTo>
                    <a:pt x="15" y="521"/>
                  </a:lnTo>
                  <a:lnTo>
                    <a:pt x="15" y="521"/>
                  </a:lnTo>
                  <a:lnTo>
                    <a:pt x="10" y="508"/>
                  </a:lnTo>
                  <a:lnTo>
                    <a:pt x="5" y="495"/>
                  </a:lnTo>
                  <a:lnTo>
                    <a:pt x="2" y="481"/>
                  </a:lnTo>
                  <a:lnTo>
                    <a:pt x="0" y="466"/>
                  </a:lnTo>
                  <a:lnTo>
                    <a:pt x="2" y="453"/>
                  </a:lnTo>
                  <a:lnTo>
                    <a:pt x="5" y="439"/>
                  </a:lnTo>
                  <a:lnTo>
                    <a:pt x="10" y="426"/>
                  </a:lnTo>
                  <a:lnTo>
                    <a:pt x="15" y="413"/>
                  </a:lnTo>
                  <a:lnTo>
                    <a:pt x="223" y="54"/>
                  </a:lnTo>
                  <a:lnTo>
                    <a:pt x="223" y="54"/>
                  </a:lnTo>
                  <a:lnTo>
                    <a:pt x="231" y="42"/>
                  </a:lnTo>
                  <a:lnTo>
                    <a:pt x="239" y="32"/>
                  </a:lnTo>
                  <a:lnTo>
                    <a:pt x="250" y="22"/>
                  </a:lnTo>
                  <a:lnTo>
                    <a:pt x="262" y="14"/>
                  </a:lnTo>
                  <a:lnTo>
                    <a:pt x="275" y="8"/>
                  </a:lnTo>
                  <a:lnTo>
                    <a:pt x="287" y="3"/>
                  </a:lnTo>
                  <a:lnTo>
                    <a:pt x="302" y="1"/>
                  </a:lnTo>
                  <a:lnTo>
                    <a:pt x="317" y="0"/>
                  </a:lnTo>
                  <a:lnTo>
                    <a:pt x="730"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6" name="Freeform 117">
              <a:extLst>
                <a:ext uri="{FF2B5EF4-FFF2-40B4-BE49-F238E27FC236}">
                  <a16:creationId xmlns:a16="http://schemas.microsoft.com/office/drawing/2014/main" id="{EB12B2E7-A595-484B-8D11-9E5BB3643463}"/>
                </a:ext>
              </a:extLst>
            </p:cNvPr>
            <p:cNvSpPr>
              <a:spLocks/>
            </p:cNvSpPr>
            <p:nvPr/>
          </p:nvSpPr>
          <p:spPr bwMode="auto">
            <a:xfrm>
              <a:off x="5670946" y="4259263"/>
              <a:ext cx="871538" cy="782638"/>
            </a:xfrm>
            <a:custGeom>
              <a:avLst/>
              <a:gdLst>
                <a:gd name="T0" fmla="*/ 756 w 1098"/>
                <a:gd name="T1" fmla="*/ 0 h 986"/>
                <a:gd name="T2" fmla="*/ 343 w 1098"/>
                <a:gd name="T3" fmla="*/ 0 h 986"/>
                <a:gd name="T4" fmla="*/ 343 w 1098"/>
                <a:gd name="T5" fmla="*/ 0 h 986"/>
                <a:gd name="T6" fmla="*/ 325 w 1098"/>
                <a:gd name="T7" fmla="*/ 1 h 986"/>
                <a:gd name="T8" fmla="*/ 307 w 1098"/>
                <a:gd name="T9" fmla="*/ 5 h 986"/>
                <a:gd name="T10" fmla="*/ 291 w 1098"/>
                <a:gd name="T11" fmla="*/ 11 h 986"/>
                <a:gd name="T12" fmla="*/ 275 w 1098"/>
                <a:gd name="T13" fmla="*/ 18 h 986"/>
                <a:gd name="T14" fmla="*/ 260 w 1098"/>
                <a:gd name="T15" fmla="*/ 27 h 986"/>
                <a:gd name="T16" fmla="*/ 247 w 1098"/>
                <a:gd name="T17" fmla="*/ 38 h 986"/>
                <a:gd name="T18" fmla="*/ 236 w 1098"/>
                <a:gd name="T19" fmla="*/ 53 h 986"/>
                <a:gd name="T20" fmla="*/ 226 w 1098"/>
                <a:gd name="T21" fmla="*/ 68 h 986"/>
                <a:gd name="T22" fmla="*/ 20 w 1098"/>
                <a:gd name="T23" fmla="*/ 426 h 986"/>
                <a:gd name="T24" fmla="*/ 20 w 1098"/>
                <a:gd name="T25" fmla="*/ 426 h 986"/>
                <a:gd name="T26" fmla="*/ 11 w 1098"/>
                <a:gd name="T27" fmla="*/ 442 h 986"/>
                <a:gd name="T28" fmla="*/ 5 w 1098"/>
                <a:gd name="T29" fmla="*/ 458 h 986"/>
                <a:gd name="T30" fmla="*/ 2 w 1098"/>
                <a:gd name="T31" fmla="*/ 476 h 986"/>
                <a:gd name="T32" fmla="*/ 0 w 1098"/>
                <a:gd name="T33" fmla="*/ 492 h 986"/>
                <a:gd name="T34" fmla="*/ 2 w 1098"/>
                <a:gd name="T35" fmla="*/ 510 h 986"/>
                <a:gd name="T36" fmla="*/ 5 w 1098"/>
                <a:gd name="T37" fmla="*/ 528 h 986"/>
                <a:gd name="T38" fmla="*/ 11 w 1098"/>
                <a:gd name="T39" fmla="*/ 544 h 986"/>
                <a:gd name="T40" fmla="*/ 20 w 1098"/>
                <a:gd name="T41" fmla="*/ 560 h 986"/>
                <a:gd name="T42" fmla="*/ 226 w 1098"/>
                <a:gd name="T43" fmla="*/ 918 h 986"/>
                <a:gd name="T44" fmla="*/ 226 w 1098"/>
                <a:gd name="T45" fmla="*/ 918 h 986"/>
                <a:gd name="T46" fmla="*/ 236 w 1098"/>
                <a:gd name="T47" fmla="*/ 933 h 986"/>
                <a:gd name="T48" fmla="*/ 247 w 1098"/>
                <a:gd name="T49" fmla="*/ 946 h 986"/>
                <a:gd name="T50" fmla="*/ 260 w 1098"/>
                <a:gd name="T51" fmla="*/ 959 h 986"/>
                <a:gd name="T52" fmla="*/ 275 w 1098"/>
                <a:gd name="T53" fmla="*/ 968 h 986"/>
                <a:gd name="T54" fmla="*/ 291 w 1098"/>
                <a:gd name="T55" fmla="*/ 975 h 986"/>
                <a:gd name="T56" fmla="*/ 307 w 1098"/>
                <a:gd name="T57" fmla="*/ 981 h 986"/>
                <a:gd name="T58" fmla="*/ 325 w 1098"/>
                <a:gd name="T59" fmla="*/ 984 h 986"/>
                <a:gd name="T60" fmla="*/ 343 w 1098"/>
                <a:gd name="T61" fmla="*/ 986 h 986"/>
                <a:gd name="T62" fmla="*/ 756 w 1098"/>
                <a:gd name="T63" fmla="*/ 986 h 986"/>
                <a:gd name="T64" fmla="*/ 756 w 1098"/>
                <a:gd name="T65" fmla="*/ 986 h 986"/>
                <a:gd name="T66" fmla="*/ 774 w 1098"/>
                <a:gd name="T67" fmla="*/ 984 h 986"/>
                <a:gd name="T68" fmla="*/ 791 w 1098"/>
                <a:gd name="T69" fmla="*/ 981 h 986"/>
                <a:gd name="T70" fmla="*/ 808 w 1098"/>
                <a:gd name="T71" fmla="*/ 975 h 986"/>
                <a:gd name="T72" fmla="*/ 824 w 1098"/>
                <a:gd name="T73" fmla="*/ 968 h 986"/>
                <a:gd name="T74" fmla="*/ 838 w 1098"/>
                <a:gd name="T75" fmla="*/ 959 h 986"/>
                <a:gd name="T76" fmla="*/ 851 w 1098"/>
                <a:gd name="T77" fmla="*/ 946 h 986"/>
                <a:gd name="T78" fmla="*/ 862 w 1098"/>
                <a:gd name="T79" fmla="*/ 933 h 986"/>
                <a:gd name="T80" fmla="*/ 872 w 1098"/>
                <a:gd name="T81" fmla="*/ 918 h 986"/>
                <a:gd name="T82" fmla="*/ 1080 w 1098"/>
                <a:gd name="T83" fmla="*/ 560 h 986"/>
                <a:gd name="T84" fmla="*/ 1080 w 1098"/>
                <a:gd name="T85" fmla="*/ 560 h 986"/>
                <a:gd name="T86" fmla="*/ 1087 w 1098"/>
                <a:gd name="T87" fmla="*/ 544 h 986"/>
                <a:gd name="T88" fmla="*/ 1093 w 1098"/>
                <a:gd name="T89" fmla="*/ 528 h 986"/>
                <a:gd name="T90" fmla="*/ 1097 w 1098"/>
                <a:gd name="T91" fmla="*/ 510 h 986"/>
                <a:gd name="T92" fmla="*/ 1098 w 1098"/>
                <a:gd name="T93" fmla="*/ 492 h 986"/>
                <a:gd name="T94" fmla="*/ 1097 w 1098"/>
                <a:gd name="T95" fmla="*/ 476 h 986"/>
                <a:gd name="T96" fmla="*/ 1093 w 1098"/>
                <a:gd name="T97" fmla="*/ 458 h 986"/>
                <a:gd name="T98" fmla="*/ 1087 w 1098"/>
                <a:gd name="T99" fmla="*/ 442 h 986"/>
                <a:gd name="T100" fmla="*/ 1080 w 1098"/>
                <a:gd name="T101" fmla="*/ 426 h 986"/>
                <a:gd name="T102" fmla="*/ 872 w 1098"/>
                <a:gd name="T103" fmla="*/ 68 h 986"/>
                <a:gd name="T104" fmla="*/ 872 w 1098"/>
                <a:gd name="T105" fmla="*/ 68 h 986"/>
                <a:gd name="T106" fmla="*/ 862 w 1098"/>
                <a:gd name="T107" fmla="*/ 53 h 986"/>
                <a:gd name="T108" fmla="*/ 851 w 1098"/>
                <a:gd name="T109" fmla="*/ 38 h 986"/>
                <a:gd name="T110" fmla="*/ 838 w 1098"/>
                <a:gd name="T111" fmla="*/ 27 h 986"/>
                <a:gd name="T112" fmla="*/ 824 w 1098"/>
                <a:gd name="T113" fmla="*/ 18 h 986"/>
                <a:gd name="T114" fmla="*/ 808 w 1098"/>
                <a:gd name="T115" fmla="*/ 11 h 986"/>
                <a:gd name="T116" fmla="*/ 791 w 1098"/>
                <a:gd name="T117" fmla="*/ 5 h 986"/>
                <a:gd name="T118" fmla="*/ 774 w 1098"/>
                <a:gd name="T119" fmla="*/ 1 h 986"/>
                <a:gd name="T120" fmla="*/ 756 w 1098"/>
                <a:gd name="T121" fmla="*/ 0 h 986"/>
                <a:gd name="T122" fmla="*/ 756 w 1098"/>
                <a:gd name="T123"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98" h="986">
                  <a:moveTo>
                    <a:pt x="756" y="0"/>
                  </a:moveTo>
                  <a:lnTo>
                    <a:pt x="343" y="0"/>
                  </a:lnTo>
                  <a:lnTo>
                    <a:pt x="343" y="0"/>
                  </a:lnTo>
                  <a:lnTo>
                    <a:pt x="325" y="1"/>
                  </a:lnTo>
                  <a:lnTo>
                    <a:pt x="307" y="5"/>
                  </a:lnTo>
                  <a:lnTo>
                    <a:pt x="291" y="11"/>
                  </a:lnTo>
                  <a:lnTo>
                    <a:pt x="275" y="18"/>
                  </a:lnTo>
                  <a:lnTo>
                    <a:pt x="260" y="27"/>
                  </a:lnTo>
                  <a:lnTo>
                    <a:pt x="247" y="38"/>
                  </a:lnTo>
                  <a:lnTo>
                    <a:pt x="236" y="53"/>
                  </a:lnTo>
                  <a:lnTo>
                    <a:pt x="226" y="68"/>
                  </a:lnTo>
                  <a:lnTo>
                    <a:pt x="20" y="426"/>
                  </a:lnTo>
                  <a:lnTo>
                    <a:pt x="20" y="426"/>
                  </a:lnTo>
                  <a:lnTo>
                    <a:pt x="11" y="442"/>
                  </a:lnTo>
                  <a:lnTo>
                    <a:pt x="5" y="458"/>
                  </a:lnTo>
                  <a:lnTo>
                    <a:pt x="2" y="476"/>
                  </a:lnTo>
                  <a:lnTo>
                    <a:pt x="0" y="492"/>
                  </a:lnTo>
                  <a:lnTo>
                    <a:pt x="2" y="510"/>
                  </a:lnTo>
                  <a:lnTo>
                    <a:pt x="5" y="528"/>
                  </a:lnTo>
                  <a:lnTo>
                    <a:pt x="11" y="544"/>
                  </a:lnTo>
                  <a:lnTo>
                    <a:pt x="20" y="560"/>
                  </a:lnTo>
                  <a:lnTo>
                    <a:pt x="226" y="918"/>
                  </a:lnTo>
                  <a:lnTo>
                    <a:pt x="226" y="918"/>
                  </a:lnTo>
                  <a:lnTo>
                    <a:pt x="236" y="933"/>
                  </a:lnTo>
                  <a:lnTo>
                    <a:pt x="247" y="946"/>
                  </a:lnTo>
                  <a:lnTo>
                    <a:pt x="260" y="959"/>
                  </a:lnTo>
                  <a:lnTo>
                    <a:pt x="275" y="968"/>
                  </a:lnTo>
                  <a:lnTo>
                    <a:pt x="291" y="975"/>
                  </a:lnTo>
                  <a:lnTo>
                    <a:pt x="307" y="981"/>
                  </a:lnTo>
                  <a:lnTo>
                    <a:pt x="325" y="984"/>
                  </a:lnTo>
                  <a:lnTo>
                    <a:pt x="343" y="986"/>
                  </a:lnTo>
                  <a:lnTo>
                    <a:pt x="756" y="986"/>
                  </a:lnTo>
                  <a:lnTo>
                    <a:pt x="756" y="986"/>
                  </a:lnTo>
                  <a:lnTo>
                    <a:pt x="774" y="984"/>
                  </a:lnTo>
                  <a:lnTo>
                    <a:pt x="791" y="981"/>
                  </a:lnTo>
                  <a:lnTo>
                    <a:pt x="808" y="975"/>
                  </a:lnTo>
                  <a:lnTo>
                    <a:pt x="824" y="968"/>
                  </a:lnTo>
                  <a:lnTo>
                    <a:pt x="838" y="959"/>
                  </a:lnTo>
                  <a:lnTo>
                    <a:pt x="851" y="946"/>
                  </a:lnTo>
                  <a:lnTo>
                    <a:pt x="862" y="933"/>
                  </a:lnTo>
                  <a:lnTo>
                    <a:pt x="872" y="918"/>
                  </a:lnTo>
                  <a:lnTo>
                    <a:pt x="1080" y="560"/>
                  </a:lnTo>
                  <a:lnTo>
                    <a:pt x="1080" y="560"/>
                  </a:lnTo>
                  <a:lnTo>
                    <a:pt x="1087" y="544"/>
                  </a:lnTo>
                  <a:lnTo>
                    <a:pt x="1093" y="528"/>
                  </a:lnTo>
                  <a:lnTo>
                    <a:pt x="1097" y="510"/>
                  </a:lnTo>
                  <a:lnTo>
                    <a:pt x="1098" y="492"/>
                  </a:lnTo>
                  <a:lnTo>
                    <a:pt x="1097" y="476"/>
                  </a:lnTo>
                  <a:lnTo>
                    <a:pt x="1093" y="458"/>
                  </a:lnTo>
                  <a:lnTo>
                    <a:pt x="1087" y="442"/>
                  </a:lnTo>
                  <a:lnTo>
                    <a:pt x="1080" y="426"/>
                  </a:lnTo>
                  <a:lnTo>
                    <a:pt x="872" y="68"/>
                  </a:lnTo>
                  <a:lnTo>
                    <a:pt x="872" y="68"/>
                  </a:lnTo>
                  <a:lnTo>
                    <a:pt x="862" y="53"/>
                  </a:lnTo>
                  <a:lnTo>
                    <a:pt x="851" y="38"/>
                  </a:lnTo>
                  <a:lnTo>
                    <a:pt x="838" y="27"/>
                  </a:lnTo>
                  <a:lnTo>
                    <a:pt x="824" y="18"/>
                  </a:lnTo>
                  <a:lnTo>
                    <a:pt x="808" y="11"/>
                  </a:lnTo>
                  <a:lnTo>
                    <a:pt x="791" y="5"/>
                  </a:lnTo>
                  <a:lnTo>
                    <a:pt x="774" y="1"/>
                  </a:lnTo>
                  <a:lnTo>
                    <a:pt x="756" y="0"/>
                  </a:lnTo>
                  <a:lnTo>
                    <a:pt x="756"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7" name="Freeform 118">
              <a:extLst>
                <a:ext uri="{FF2B5EF4-FFF2-40B4-BE49-F238E27FC236}">
                  <a16:creationId xmlns:a16="http://schemas.microsoft.com/office/drawing/2014/main" id="{92077E7D-945C-4F0D-ACC8-50953747B8BF}"/>
                </a:ext>
              </a:extLst>
            </p:cNvPr>
            <p:cNvSpPr>
              <a:spLocks/>
            </p:cNvSpPr>
            <p:nvPr/>
          </p:nvSpPr>
          <p:spPr bwMode="auto">
            <a:xfrm>
              <a:off x="5682059" y="2301875"/>
              <a:ext cx="850900" cy="762000"/>
            </a:xfrm>
            <a:custGeom>
              <a:avLst/>
              <a:gdLst>
                <a:gd name="T0" fmla="*/ 330 w 1072"/>
                <a:gd name="T1" fmla="*/ 959 h 959"/>
                <a:gd name="T2" fmla="*/ 330 w 1072"/>
                <a:gd name="T3" fmla="*/ 959 h 959"/>
                <a:gd name="T4" fmla="*/ 313 w 1072"/>
                <a:gd name="T5" fmla="*/ 959 h 959"/>
                <a:gd name="T6" fmla="*/ 297 w 1072"/>
                <a:gd name="T7" fmla="*/ 955 h 959"/>
                <a:gd name="T8" fmla="*/ 283 w 1072"/>
                <a:gd name="T9" fmla="*/ 949 h 959"/>
                <a:gd name="T10" fmla="*/ 268 w 1072"/>
                <a:gd name="T11" fmla="*/ 943 h 959"/>
                <a:gd name="T12" fmla="*/ 255 w 1072"/>
                <a:gd name="T13" fmla="*/ 935 h 959"/>
                <a:gd name="T14" fmla="*/ 244 w 1072"/>
                <a:gd name="T15" fmla="*/ 923 h 959"/>
                <a:gd name="T16" fmla="*/ 233 w 1072"/>
                <a:gd name="T17" fmla="*/ 912 h 959"/>
                <a:gd name="T18" fmla="*/ 225 w 1072"/>
                <a:gd name="T19" fmla="*/ 899 h 959"/>
                <a:gd name="T20" fmla="*/ 18 w 1072"/>
                <a:gd name="T21" fmla="*/ 541 h 959"/>
                <a:gd name="T22" fmla="*/ 18 w 1072"/>
                <a:gd name="T23" fmla="*/ 541 h 959"/>
                <a:gd name="T24" fmla="*/ 10 w 1072"/>
                <a:gd name="T25" fmla="*/ 526 h 959"/>
                <a:gd name="T26" fmla="*/ 5 w 1072"/>
                <a:gd name="T27" fmla="*/ 510 h 959"/>
                <a:gd name="T28" fmla="*/ 2 w 1072"/>
                <a:gd name="T29" fmla="*/ 495 h 959"/>
                <a:gd name="T30" fmla="*/ 0 w 1072"/>
                <a:gd name="T31" fmla="*/ 479 h 959"/>
                <a:gd name="T32" fmla="*/ 2 w 1072"/>
                <a:gd name="T33" fmla="*/ 463 h 959"/>
                <a:gd name="T34" fmla="*/ 5 w 1072"/>
                <a:gd name="T35" fmla="*/ 449 h 959"/>
                <a:gd name="T36" fmla="*/ 10 w 1072"/>
                <a:gd name="T37" fmla="*/ 433 h 959"/>
                <a:gd name="T38" fmla="*/ 18 w 1072"/>
                <a:gd name="T39" fmla="*/ 418 h 959"/>
                <a:gd name="T40" fmla="*/ 225 w 1072"/>
                <a:gd name="T41" fmla="*/ 60 h 959"/>
                <a:gd name="T42" fmla="*/ 225 w 1072"/>
                <a:gd name="T43" fmla="*/ 60 h 959"/>
                <a:gd name="T44" fmla="*/ 233 w 1072"/>
                <a:gd name="T45" fmla="*/ 47 h 959"/>
                <a:gd name="T46" fmla="*/ 244 w 1072"/>
                <a:gd name="T47" fmla="*/ 35 h 959"/>
                <a:gd name="T48" fmla="*/ 255 w 1072"/>
                <a:gd name="T49" fmla="*/ 24 h 959"/>
                <a:gd name="T50" fmla="*/ 268 w 1072"/>
                <a:gd name="T51" fmla="*/ 16 h 959"/>
                <a:gd name="T52" fmla="*/ 283 w 1072"/>
                <a:gd name="T53" fmla="*/ 8 h 959"/>
                <a:gd name="T54" fmla="*/ 297 w 1072"/>
                <a:gd name="T55" fmla="*/ 3 h 959"/>
                <a:gd name="T56" fmla="*/ 313 w 1072"/>
                <a:gd name="T57" fmla="*/ 0 h 959"/>
                <a:gd name="T58" fmla="*/ 330 w 1072"/>
                <a:gd name="T59" fmla="*/ 0 h 959"/>
                <a:gd name="T60" fmla="*/ 743 w 1072"/>
                <a:gd name="T61" fmla="*/ 0 h 959"/>
                <a:gd name="T62" fmla="*/ 743 w 1072"/>
                <a:gd name="T63" fmla="*/ 0 h 959"/>
                <a:gd name="T64" fmla="*/ 759 w 1072"/>
                <a:gd name="T65" fmla="*/ 0 h 959"/>
                <a:gd name="T66" fmla="*/ 775 w 1072"/>
                <a:gd name="T67" fmla="*/ 3 h 959"/>
                <a:gd name="T68" fmla="*/ 790 w 1072"/>
                <a:gd name="T69" fmla="*/ 8 h 959"/>
                <a:gd name="T70" fmla="*/ 804 w 1072"/>
                <a:gd name="T71" fmla="*/ 16 h 959"/>
                <a:gd name="T72" fmla="*/ 817 w 1072"/>
                <a:gd name="T73" fmla="*/ 24 h 959"/>
                <a:gd name="T74" fmla="*/ 828 w 1072"/>
                <a:gd name="T75" fmla="*/ 35 h 959"/>
                <a:gd name="T76" fmla="*/ 840 w 1072"/>
                <a:gd name="T77" fmla="*/ 47 h 959"/>
                <a:gd name="T78" fmla="*/ 849 w 1072"/>
                <a:gd name="T79" fmla="*/ 60 h 959"/>
                <a:gd name="T80" fmla="*/ 1056 w 1072"/>
                <a:gd name="T81" fmla="*/ 418 h 959"/>
                <a:gd name="T82" fmla="*/ 1056 w 1072"/>
                <a:gd name="T83" fmla="*/ 418 h 959"/>
                <a:gd name="T84" fmla="*/ 1063 w 1072"/>
                <a:gd name="T85" fmla="*/ 433 h 959"/>
                <a:gd name="T86" fmla="*/ 1067 w 1072"/>
                <a:gd name="T87" fmla="*/ 449 h 959"/>
                <a:gd name="T88" fmla="*/ 1071 w 1072"/>
                <a:gd name="T89" fmla="*/ 463 h 959"/>
                <a:gd name="T90" fmla="*/ 1072 w 1072"/>
                <a:gd name="T91" fmla="*/ 479 h 959"/>
                <a:gd name="T92" fmla="*/ 1071 w 1072"/>
                <a:gd name="T93" fmla="*/ 495 h 959"/>
                <a:gd name="T94" fmla="*/ 1067 w 1072"/>
                <a:gd name="T95" fmla="*/ 510 h 959"/>
                <a:gd name="T96" fmla="*/ 1063 w 1072"/>
                <a:gd name="T97" fmla="*/ 526 h 959"/>
                <a:gd name="T98" fmla="*/ 1056 w 1072"/>
                <a:gd name="T99" fmla="*/ 541 h 959"/>
                <a:gd name="T100" fmla="*/ 849 w 1072"/>
                <a:gd name="T101" fmla="*/ 899 h 959"/>
                <a:gd name="T102" fmla="*/ 849 w 1072"/>
                <a:gd name="T103" fmla="*/ 899 h 959"/>
                <a:gd name="T104" fmla="*/ 840 w 1072"/>
                <a:gd name="T105" fmla="*/ 912 h 959"/>
                <a:gd name="T106" fmla="*/ 828 w 1072"/>
                <a:gd name="T107" fmla="*/ 923 h 959"/>
                <a:gd name="T108" fmla="*/ 817 w 1072"/>
                <a:gd name="T109" fmla="*/ 935 h 959"/>
                <a:gd name="T110" fmla="*/ 804 w 1072"/>
                <a:gd name="T111" fmla="*/ 943 h 959"/>
                <a:gd name="T112" fmla="*/ 790 w 1072"/>
                <a:gd name="T113" fmla="*/ 949 h 959"/>
                <a:gd name="T114" fmla="*/ 775 w 1072"/>
                <a:gd name="T115" fmla="*/ 955 h 959"/>
                <a:gd name="T116" fmla="*/ 759 w 1072"/>
                <a:gd name="T117" fmla="*/ 959 h 959"/>
                <a:gd name="T118" fmla="*/ 743 w 1072"/>
                <a:gd name="T119" fmla="*/ 959 h 959"/>
                <a:gd name="T120" fmla="*/ 330 w 1072"/>
                <a:gd name="T121"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2" h="959">
                  <a:moveTo>
                    <a:pt x="330" y="959"/>
                  </a:moveTo>
                  <a:lnTo>
                    <a:pt x="330" y="959"/>
                  </a:lnTo>
                  <a:lnTo>
                    <a:pt x="313" y="959"/>
                  </a:lnTo>
                  <a:lnTo>
                    <a:pt x="297" y="955"/>
                  </a:lnTo>
                  <a:lnTo>
                    <a:pt x="283" y="949"/>
                  </a:lnTo>
                  <a:lnTo>
                    <a:pt x="268" y="943"/>
                  </a:lnTo>
                  <a:lnTo>
                    <a:pt x="255" y="935"/>
                  </a:lnTo>
                  <a:lnTo>
                    <a:pt x="244" y="923"/>
                  </a:lnTo>
                  <a:lnTo>
                    <a:pt x="233" y="912"/>
                  </a:lnTo>
                  <a:lnTo>
                    <a:pt x="225" y="899"/>
                  </a:lnTo>
                  <a:lnTo>
                    <a:pt x="18" y="541"/>
                  </a:lnTo>
                  <a:lnTo>
                    <a:pt x="18" y="541"/>
                  </a:lnTo>
                  <a:lnTo>
                    <a:pt x="10" y="526"/>
                  </a:lnTo>
                  <a:lnTo>
                    <a:pt x="5" y="510"/>
                  </a:lnTo>
                  <a:lnTo>
                    <a:pt x="2" y="495"/>
                  </a:lnTo>
                  <a:lnTo>
                    <a:pt x="0" y="479"/>
                  </a:lnTo>
                  <a:lnTo>
                    <a:pt x="2" y="463"/>
                  </a:lnTo>
                  <a:lnTo>
                    <a:pt x="5" y="449"/>
                  </a:lnTo>
                  <a:lnTo>
                    <a:pt x="10" y="433"/>
                  </a:lnTo>
                  <a:lnTo>
                    <a:pt x="18" y="418"/>
                  </a:lnTo>
                  <a:lnTo>
                    <a:pt x="225" y="60"/>
                  </a:lnTo>
                  <a:lnTo>
                    <a:pt x="225" y="60"/>
                  </a:lnTo>
                  <a:lnTo>
                    <a:pt x="233" y="47"/>
                  </a:lnTo>
                  <a:lnTo>
                    <a:pt x="244" y="35"/>
                  </a:lnTo>
                  <a:lnTo>
                    <a:pt x="255" y="24"/>
                  </a:lnTo>
                  <a:lnTo>
                    <a:pt x="268" y="16"/>
                  </a:lnTo>
                  <a:lnTo>
                    <a:pt x="283" y="8"/>
                  </a:lnTo>
                  <a:lnTo>
                    <a:pt x="297" y="3"/>
                  </a:lnTo>
                  <a:lnTo>
                    <a:pt x="313" y="0"/>
                  </a:lnTo>
                  <a:lnTo>
                    <a:pt x="330" y="0"/>
                  </a:lnTo>
                  <a:lnTo>
                    <a:pt x="743" y="0"/>
                  </a:lnTo>
                  <a:lnTo>
                    <a:pt x="743" y="0"/>
                  </a:lnTo>
                  <a:lnTo>
                    <a:pt x="759" y="0"/>
                  </a:lnTo>
                  <a:lnTo>
                    <a:pt x="775" y="3"/>
                  </a:lnTo>
                  <a:lnTo>
                    <a:pt x="790" y="8"/>
                  </a:lnTo>
                  <a:lnTo>
                    <a:pt x="804" y="16"/>
                  </a:lnTo>
                  <a:lnTo>
                    <a:pt x="817" y="24"/>
                  </a:lnTo>
                  <a:lnTo>
                    <a:pt x="828" y="35"/>
                  </a:lnTo>
                  <a:lnTo>
                    <a:pt x="840" y="47"/>
                  </a:lnTo>
                  <a:lnTo>
                    <a:pt x="849" y="60"/>
                  </a:lnTo>
                  <a:lnTo>
                    <a:pt x="1056" y="418"/>
                  </a:lnTo>
                  <a:lnTo>
                    <a:pt x="1056" y="418"/>
                  </a:lnTo>
                  <a:lnTo>
                    <a:pt x="1063" y="433"/>
                  </a:lnTo>
                  <a:lnTo>
                    <a:pt x="1067" y="449"/>
                  </a:lnTo>
                  <a:lnTo>
                    <a:pt x="1071" y="463"/>
                  </a:lnTo>
                  <a:lnTo>
                    <a:pt x="1072" y="479"/>
                  </a:lnTo>
                  <a:lnTo>
                    <a:pt x="1071" y="495"/>
                  </a:lnTo>
                  <a:lnTo>
                    <a:pt x="1067" y="510"/>
                  </a:lnTo>
                  <a:lnTo>
                    <a:pt x="1063" y="526"/>
                  </a:lnTo>
                  <a:lnTo>
                    <a:pt x="1056" y="541"/>
                  </a:lnTo>
                  <a:lnTo>
                    <a:pt x="849" y="899"/>
                  </a:lnTo>
                  <a:lnTo>
                    <a:pt x="849" y="899"/>
                  </a:lnTo>
                  <a:lnTo>
                    <a:pt x="840" y="912"/>
                  </a:lnTo>
                  <a:lnTo>
                    <a:pt x="828" y="923"/>
                  </a:lnTo>
                  <a:lnTo>
                    <a:pt x="817" y="935"/>
                  </a:lnTo>
                  <a:lnTo>
                    <a:pt x="804" y="943"/>
                  </a:lnTo>
                  <a:lnTo>
                    <a:pt x="790" y="949"/>
                  </a:lnTo>
                  <a:lnTo>
                    <a:pt x="775" y="955"/>
                  </a:lnTo>
                  <a:lnTo>
                    <a:pt x="759" y="959"/>
                  </a:lnTo>
                  <a:lnTo>
                    <a:pt x="743" y="959"/>
                  </a:lnTo>
                  <a:lnTo>
                    <a:pt x="330" y="959"/>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8" name="Freeform 119">
              <a:extLst>
                <a:ext uri="{FF2B5EF4-FFF2-40B4-BE49-F238E27FC236}">
                  <a16:creationId xmlns:a16="http://schemas.microsoft.com/office/drawing/2014/main" id="{C9A24955-15EC-4846-B7C2-64F40FE6F314}"/>
                </a:ext>
              </a:extLst>
            </p:cNvPr>
            <p:cNvSpPr>
              <a:spLocks noEditPoints="1"/>
            </p:cNvSpPr>
            <p:nvPr/>
          </p:nvSpPr>
          <p:spPr bwMode="auto">
            <a:xfrm>
              <a:off x="5670946" y="2292350"/>
              <a:ext cx="871538" cy="781050"/>
            </a:xfrm>
            <a:custGeom>
              <a:avLst/>
              <a:gdLst>
                <a:gd name="T0" fmla="*/ 756 w 1098"/>
                <a:gd name="T1" fmla="*/ 26 h 985"/>
                <a:gd name="T2" fmla="*/ 785 w 1098"/>
                <a:gd name="T3" fmla="*/ 29 h 985"/>
                <a:gd name="T4" fmla="*/ 811 w 1098"/>
                <a:gd name="T5" fmla="*/ 40 h 985"/>
                <a:gd name="T6" fmla="*/ 833 w 1098"/>
                <a:gd name="T7" fmla="*/ 56 h 985"/>
                <a:gd name="T8" fmla="*/ 851 w 1098"/>
                <a:gd name="T9" fmla="*/ 79 h 985"/>
                <a:gd name="T10" fmla="*/ 1058 w 1098"/>
                <a:gd name="T11" fmla="*/ 437 h 985"/>
                <a:gd name="T12" fmla="*/ 1069 w 1098"/>
                <a:gd name="T13" fmla="*/ 465 h 985"/>
                <a:gd name="T14" fmla="*/ 1072 w 1098"/>
                <a:gd name="T15" fmla="*/ 492 h 985"/>
                <a:gd name="T16" fmla="*/ 1069 w 1098"/>
                <a:gd name="T17" fmla="*/ 520 h 985"/>
                <a:gd name="T18" fmla="*/ 1058 w 1098"/>
                <a:gd name="T19" fmla="*/ 547 h 985"/>
                <a:gd name="T20" fmla="*/ 851 w 1098"/>
                <a:gd name="T21" fmla="*/ 906 h 985"/>
                <a:gd name="T22" fmla="*/ 833 w 1098"/>
                <a:gd name="T23" fmla="*/ 928 h 985"/>
                <a:gd name="T24" fmla="*/ 811 w 1098"/>
                <a:gd name="T25" fmla="*/ 944 h 985"/>
                <a:gd name="T26" fmla="*/ 785 w 1098"/>
                <a:gd name="T27" fmla="*/ 956 h 985"/>
                <a:gd name="T28" fmla="*/ 756 w 1098"/>
                <a:gd name="T29" fmla="*/ 959 h 985"/>
                <a:gd name="T30" fmla="*/ 343 w 1098"/>
                <a:gd name="T31" fmla="*/ 959 h 985"/>
                <a:gd name="T32" fmla="*/ 313 w 1098"/>
                <a:gd name="T33" fmla="*/ 956 h 985"/>
                <a:gd name="T34" fmla="*/ 288 w 1098"/>
                <a:gd name="T35" fmla="*/ 944 h 985"/>
                <a:gd name="T36" fmla="*/ 265 w 1098"/>
                <a:gd name="T37" fmla="*/ 928 h 985"/>
                <a:gd name="T38" fmla="*/ 249 w 1098"/>
                <a:gd name="T39" fmla="*/ 906 h 985"/>
                <a:gd name="T40" fmla="*/ 41 w 1098"/>
                <a:gd name="T41" fmla="*/ 547 h 985"/>
                <a:gd name="T42" fmla="*/ 31 w 1098"/>
                <a:gd name="T43" fmla="*/ 520 h 985"/>
                <a:gd name="T44" fmla="*/ 26 w 1098"/>
                <a:gd name="T45" fmla="*/ 492 h 985"/>
                <a:gd name="T46" fmla="*/ 31 w 1098"/>
                <a:gd name="T47" fmla="*/ 465 h 985"/>
                <a:gd name="T48" fmla="*/ 41 w 1098"/>
                <a:gd name="T49" fmla="*/ 437 h 985"/>
                <a:gd name="T50" fmla="*/ 249 w 1098"/>
                <a:gd name="T51" fmla="*/ 79 h 985"/>
                <a:gd name="T52" fmla="*/ 265 w 1098"/>
                <a:gd name="T53" fmla="*/ 56 h 985"/>
                <a:gd name="T54" fmla="*/ 288 w 1098"/>
                <a:gd name="T55" fmla="*/ 40 h 985"/>
                <a:gd name="T56" fmla="*/ 313 w 1098"/>
                <a:gd name="T57" fmla="*/ 29 h 985"/>
                <a:gd name="T58" fmla="*/ 343 w 1098"/>
                <a:gd name="T59" fmla="*/ 26 h 985"/>
                <a:gd name="T60" fmla="*/ 756 w 1098"/>
                <a:gd name="T61" fmla="*/ 0 h 985"/>
                <a:gd name="T62" fmla="*/ 343 w 1098"/>
                <a:gd name="T63" fmla="*/ 0 h 985"/>
                <a:gd name="T64" fmla="*/ 307 w 1098"/>
                <a:gd name="T65" fmla="*/ 3 h 985"/>
                <a:gd name="T66" fmla="*/ 275 w 1098"/>
                <a:gd name="T67" fmla="*/ 18 h 985"/>
                <a:gd name="T68" fmla="*/ 247 w 1098"/>
                <a:gd name="T69" fmla="*/ 39 h 985"/>
                <a:gd name="T70" fmla="*/ 226 w 1098"/>
                <a:gd name="T71" fmla="*/ 66 h 985"/>
                <a:gd name="T72" fmla="*/ 20 w 1098"/>
                <a:gd name="T73" fmla="*/ 425 h 985"/>
                <a:gd name="T74" fmla="*/ 5 w 1098"/>
                <a:gd name="T75" fmla="*/ 457 h 985"/>
                <a:gd name="T76" fmla="*/ 0 w 1098"/>
                <a:gd name="T77" fmla="*/ 492 h 985"/>
                <a:gd name="T78" fmla="*/ 5 w 1098"/>
                <a:gd name="T79" fmla="*/ 526 h 985"/>
                <a:gd name="T80" fmla="*/ 20 w 1098"/>
                <a:gd name="T81" fmla="*/ 560 h 985"/>
                <a:gd name="T82" fmla="*/ 226 w 1098"/>
                <a:gd name="T83" fmla="*/ 918 h 985"/>
                <a:gd name="T84" fmla="*/ 247 w 1098"/>
                <a:gd name="T85" fmla="*/ 946 h 985"/>
                <a:gd name="T86" fmla="*/ 275 w 1098"/>
                <a:gd name="T87" fmla="*/ 967 h 985"/>
                <a:gd name="T88" fmla="*/ 307 w 1098"/>
                <a:gd name="T89" fmla="*/ 980 h 985"/>
                <a:gd name="T90" fmla="*/ 343 w 1098"/>
                <a:gd name="T91" fmla="*/ 985 h 985"/>
                <a:gd name="T92" fmla="*/ 756 w 1098"/>
                <a:gd name="T93" fmla="*/ 985 h 985"/>
                <a:gd name="T94" fmla="*/ 791 w 1098"/>
                <a:gd name="T95" fmla="*/ 980 h 985"/>
                <a:gd name="T96" fmla="*/ 824 w 1098"/>
                <a:gd name="T97" fmla="*/ 967 h 985"/>
                <a:gd name="T98" fmla="*/ 851 w 1098"/>
                <a:gd name="T99" fmla="*/ 946 h 985"/>
                <a:gd name="T100" fmla="*/ 872 w 1098"/>
                <a:gd name="T101" fmla="*/ 918 h 985"/>
                <a:gd name="T102" fmla="*/ 1080 w 1098"/>
                <a:gd name="T103" fmla="*/ 560 h 985"/>
                <a:gd name="T104" fmla="*/ 1093 w 1098"/>
                <a:gd name="T105" fmla="*/ 526 h 985"/>
                <a:gd name="T106" fmla="*/ 1098 w 1098"/>
                <a:gd name="T107" fmla="*/ 492 h 985"/>
                <a:gd name="T108" fmla="*/ 1093 w 1098"/>
                <a:gd name="T109" fmla="*/ 457 h 985"/>
                <a:gd name="T110" fmla="*/ 1080 w 1098"/>
                <a:gd name="T111" fmla="*/ 425 h 985"/>
                <a:gd name="T112" fmla="*/ 872 w 1098"/>
                <a:gd name="T113" fmla="*/ 66 h 985"/>
                <a:gd name="T114" fmla="*/ 851 w 1098"/>
                <a:gd name="T115" fmla="*/ 39 h 985"/>
                <a:gd name="T116" fmla="*/ 824 w 1098"/>
                <a:gd name="T117" fmla="*/ 18 h 985"/>
                <a:gd name="T118" fmla="*/ 791 w 1098"/>
                <a:gd name="T119" fmla="*/ 3 h 985"/>
                <a:gd name="T120" fmla="*/ 756 w 1098"/>
                <a:gd name="T121"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98" h="985">
                  <a:moveTo>
                    <a:pt x="756" y="26"/>
                  </a:moveTo>
                  <a:lnTo>
                    <a:pt x="756" y="26"/>
                  </a:lnTo>
                  <a:lnTo>
                    <a:pt x="770" y="26"/>
                  </a:lnTo>
                  <a:lnTo>
                    <a:pt x="785" y="29"/>
                  </a:lnTo>
                  <a:lnTo>
                    <a:pt x="798" y="34"/>
                  </a:lnTo>
                  <a:lnTo>
                    <a:pt x="811" y="40"/>
                  </a:lnTo>
                  <a:lnTo>
                    <a:pt x="822" y="47"/>
                  </a:lnTo>
                  <a:lnTo>
                    <a:pt x="833" y="56"/>
                  </a:lnTo>
                  <a:lnTo>
                    <a:pt x="843" y="68"/>
                  </a:lnTo>
                  <a:lnTo>
                    <a:pt x="851" y="79"/>
                  </a:lnTo>
                  <a:lnTo>
                    <a:pt x="1058" y="437"/>
                  </a:lnTo>
                  <a:lnTo>
                    <a:pt x="1058" y="437"/>
                  </a:lnTo>
                  <a:lnTo>
                    <a:pt x="1064" y="450"/>
                  </a:lnTo>
                  <a:lnTo>
                    <a:pt x="1069" y="465"/>
                  </a:lnTo>
                  <a:lnTo>
                    <a:pt x="1071" y="478"/>
                  </a:lnTo>
                  <a:lnTo>
                    <a:pt x="1072" y="492"/>
                  </a:lnTo>
                  <a:lnTo>
                    <a:pt x="1071" y="507"/>
                  </a:lnTo>
                  <a:lnTo>
                    <a:pt x="1069" y="520"/>
                  </a:lnTo>
                  <a:lnTo>
                    <a:pt x="1064" y="534"/>
                  </a:lnTo>
                  <a:lnTo>
                    <a:pt x="1058" y="547"/>
                  </a:lnTo>
                  <a:lnTo>
                    <a:pt x="851" y="906"/>
                  </a:lnTo>
                  <a:lnTo>
                    <a:pt x="851" y="906"/>
                  </a:lnTo>
                  <a:lnTo>
                    <a:pt x="843" y="917"/>
                  </a:lnTo>
                  <a:lnTo>
                    <a:pt x="833" y="928"/>
                  </a:lnTo>
                  <a:lnTo>
                    <a:pt x="822" y="936"/>
                  </a:lnTo>
                  <a:lnTo>
                    <a:pt x="811" y="944"/>
                  </a:lnTo>
                  <a:lnTo>
                    <a:pt x="798" y="951"/>
                  </a:lnTo>
                  <a:lnTo>
                    <a:pt x="785" y="956"/>
                  </a:lnTo>
                  <a:lnTo>
                    <a:pt x="770" y="959"/>
                  </a:lnTo>
                  <a:lnTo>
                    <a:pt x="756" y="959"/>
                  </a:lnTo>
                  <a:lnTo>
                    <a:pt x="343" y="959"/>
                  </a:lnTo>
                  <a:lnTo>
                    <a:pt x="343" y="959"/>
                  </a:lnTo>
                  <a:lnTo>
                    <a:pt x="328" y="959"/>
                  </a:lnTo>
                  <a:lnTo>
                    <a:pt x="313" y="956"/>
                  </a:lnTo>
                  <a:lnTo>
                    <a:pt x="301" y="951"/>
                  </a:lnTo>
                  <a:lnTo>
                    <a:pt x="288" y="944"/>
                  </a:lnTo>
                  <a:lnTo>
                    <a:pt x="276" y="936"/>
                  </a:lnTo>
                  <a:lnTo>
                    <a:pt x="265" y="928"/>
                  </a:lnTo>
                  <a:lnTo>
                    <a:pt x="257" y="917"/>
                  </a:lnTo>
                  <a:lnTo>
                    <a:pt x="249" y="906"/>
                  </a:lnTo>
                  <a:lnTo>
                    <a:pt x="41" y="547"/>
                  </a:lnTo>
                  <a:lnTo>
                    <a:pt x="41" y="547"/>
                  </a:lnTo>
                  <a:lnTo>
                    <a:pt x="36" y="534"/>
                  </a:lnTo>
                  <a:lnTo>
                    <a:pt x="31" y="520"/>
                  </a:lnTo>
                  <a:lnTo>
                    <a:pt x="28" y="507"/>
                  </a:lnTo>
                  <a:lnTo>
                    <a:pt x="26" y="492"/>
                  </a:lnTo>
                  <a:lnTo>
                    <a:pt x="28" y="478"/>
                  </a:lnTo>
                  <a:lnTo>
                    <a:pt x="31" y="465"/>
                  </a:lnTo>
                  <a:lnTo>
                    <a:pt x="36" y="450"/>
                  </a:lnTo>
                  <a:lnTo>
                    <a:pt x="41" y="437"/>
                  </a:lnTo>
                  <a:lnTo>
                    <a:pt x="249" y="79"/>
                  </a:lnTo>
                  <a:lnTo>
                    <a:pt x="249" y="79"/>
                  </a:lnTo>
                  <a:lnTo>
                    <a:pt x="257" y="68"/>
                  </a:lnTo>
                  <a:lnTo>
                    <a:pt x="265" y="56"/>
                  </a:lnTo>
                  <a:lnTo>
                    <a:pt x="276" y="47"/>
                  </a:lnTo>
                  <a:lnTo>
                    <a:pt x="288" y="40"/>
                  </a:lnTo>
                  <a:lnTo>
                    <a:pt x="301" y="34"/>
                  </a:lnTo>
                  <a:lnTo>
                    <a:pt x="313" y="29"/>
                  </a:lnTo>
                  <a:lnTo>
                    <a:pt x="328" y="26"/>
                  </a:lnTo>
                  <a:lnTo>
                    <a:pt x="343" y="26"/>
                  </a:lnTo>
                  <a:lnTo>
                    <a:pt x="756" y="26"/>
                  </a:lnTo>
                  <a:close/>
                  <a:moveTo>
                    <a:pt x="756" y="0"/>
                  </a:moveTo>
                  <a:lnTo>
                    <a:pt x="343" y="0"/>
                  </a:lnTo>
                  <a:lnTo>
                    <a:pt x="343" y="0"/>
                  </a:lnTo>
                  <a:lnTo>
                    <a:pt x="325" y="0"/>
                  </a:lnTo>
                  <a:lnTo>
                    <a:pt x="307" y="3"/>
                  </a:lnTo>
                  <a:lnTo>
                    <a:pt x="291" y="10"/>
                  </a:lnTo>
                  <a:lnTo>
                    <a:pt x="275" y="18"/>
                  </a:lnTo>
                  <a:lnTo>
                    <a:pt x="260" y="27"/>
                  </a:lnTo>
                  <a:lnTo>
                    <a:pt x="247" y="39"/>
                  </a:lnTo>
                  <a:lnTo>
                    <a:pt x="236" y="52"/>
                  </a:lnTo>
                  <a:lnTo>
                    <a:pt x="226" y="66"/>
                  </a:lnTo>
                  <a:lnTo>
                    <a:pt x="20" y="425"/>
                  </a:lnTo>
                  <a:lnTo>
                    <a:pt x="20" y="425"/>
                  </a:lnTo>
                  <a:lnTo>
                    <a:pt x="11" y="441"/>
                  </a:lnTo>
                  <a:lnTo>
                    <a:pt x="5" y="457"/>
                  </a:lnTo>
                  <a:lnTo>
                    <a:pt x="2" y="475"/>
                  </a:lnTo>
                  <a:lnTo>
                    <a:pt x="0" y="492"/>
                  </a:lnTo>
                  <a:lnTo>
                    <a:pt x="2" y="510"/>
                  </a:lnTo>
                  <a:lnTo>
                    <a:pt x="5" y="526"/>
                  </a:lnTo>
                  <a:lnTo>
                    <a:pt x="11" y="544"/>
                  </a:lnTo>
                  <a:lnTo>
                    <a:pt x="20" y="560"/>
                  </a:lnTo>
                  <a:lnTo>
                    <a:pt x="226" y="918"/>
                  </a:lnTo>
                  <a:lnTo>
                    <a:pt x="226" y="918"/>
                  </a:lnTo>
                  <a:lnTo>
                    <a:pt x="236" y="933"/>
                  </a:lnTo>
                  <a:lnTo>
                    <a:pt x="247" y="946"/>
                  </a:lnTo>
                  <a:lnTo>
                    <a:pt x="260" y="957"/>
                  </a:lnTo>
                  <a:lnTo>
                    <a:pt x="275" y="967"/>
                  </a:lnTo>
                  <a:lnTo>
                    <a:pt x="291" y="975"/>
                  </a:lnTo>
                  <a:lnTo>
                    <a:pt x="307" y="980"/>
                  </a:lnTo>
                  <a:lnTo>
                    <a:pt x="325" y="985"/>
                  </a:lnTo>
                  <a:lnTo>
                    <a:pt x="343" y="985"/>
                  </a:lnTo>
                  <a:lnTo>
                    <a:pt x="756" y="985"/>
                  </a:lnTo>
                  <a:lnTo>
                    <a:pt x="756" y="985"/>
                  </a:lnTo>
                  <a:lnTo>
                    <a:pt x="774" y="985"/>
                  </a:lnTo>
                  <a:lnTo>
                    <a:pt x="791" y="980"/>
                  </a:lnTo>
                  <a:lnTo>
                    <a:pt x="808" y="975"/>
                  </a:lnTo>
                  <a:lnTo>
                    <a:pt x="824" y="967"/>
                  </a:lnTo>
                  <a:lnTo>
                    <a:pt x="838" y="957"/>
                  </a:lnTo>
                  <a:lnTo>
                    <a:pt x="851" y="946"/>
                  </a:lnTo>
                  <a:lnTo>
                    <a:pt x="862" y="933"/>
                  </a:lnTo>
                  <a:lnTo>
                    <a:pt x="872" y="918"/>
                  </a:lnTo>
                  <a:lnTo>
                    <a:pt x="1080" y="560"/>
                  </a:lnTo>
                  <a:lnTo>
                    <a:pt x="1080" y="560"/>
                  </a:lnTo>
                  <a:lnTo>
                    <a:pt x="1087" y="544"/>
                  </a:lnTo>
                  <a:lnTo>
                    <a:pt x="1093" y="526"/>
                  </a:lnTo>
                  <a:lnTo>
                    <a:pt x="1097" y="510"/>
                  </a:lnTo>
                  <a:lnTo>
                    <a:pt x="1098" y="492"/>
                  </a:lnTo>
                  <a:lnTo>
                    <a:pt x="1097" y="475"/>
                  </a:lnTo>
                  <a:lnTo>
                    <a:pt x="1093" y="457"/>
                  </a:lnTo>
                  <a:lnTo>
                    <a:pt x="1087" y="441"/>
                  </a:lnTo>
                  <a:lnTo>
                    <a:pt x="1080" y="425"/>
                  </a:lnTo>
                  <a:lnTo>
                    <a:pt x="872" y="66"/>
                  </a:lnTo>
                  <a:lnTo>
                    <a:pt x="872" y="66"/>
                  </a:lnTo>
                  <a:lnTo>
                    <a:pt x="862" y="52"/>
                  </a:lnTo>
                  <a:lnTo>
                    <a:pt x="851" y="39"/>
                  </a:lnTo>
                  <a:lnTo>
                    <a:pt x="838" y="27"/>
                  </a:lnTo>
                  <a:lnTo>
                    <a:pt x="824" y="18"/>
                  </a:lnTo>
                  <a:lnTo>
                    <a:pt x="808" y="10"/>
                  </a:lnTo>
                  <a:lnTo>
                    <a:pt x="791" y="3"/>
                  </a:lnTo>
                  <a:lnTo>
                    <a:pt x="774" y="0"/>
                  </a:lnTo>
                  <a:lnTo>
                    <a:pt x="756" y="0"/>
                  </a:lnTo>
                  <a:lnTo>
                    <a:pt x="756" y="0"/>
                  </a:lnTo>
                  <a:close/>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79" name="Freeform 120">
              <a:extLst>
                <a:ext uri="{FF2B5EF4-FFF2-40B4-BE49-F238E27FC236}">
                  <a16:creationId xmlns:a16="http://schemas.microsoft.com/office/drawing/2014/main" id="{114B452B-A506-4FC4-BE63-E6587CD5C539}"/>
                </a:ext>
              </a:extLst>
            </p:cNvPr>
            <p:cNvSpPr>
              <a:spLocks/>
            </p:cNvSpPr>
            <p:nvPr/>
          </p:nvSpPr>
          <p:spPr bwMode="auto">
            <a:xfrm>
              <a:off x="5691584" y="2312988"/>
              <a:ext cx="830263" cy="739775"/>
            </a:xfrm>
            <a:custGeom>
              <a:avLst/>
              <a:gdLst>
                <a:gd name="T0" fmla="*/ 730 w 1046"/>
                <a:gd name="T1" fmla="*/ 0 h 933"/>
                <a:gd name="T2" fmla="*/ 730 w 1046"/>
                <a:gd name="T3" fmla="*/ 0 h 933"/>
                <a:gd name="T4" fmla="*/ 744 w 1046"/>
                <a:gd name="T5" fmla="*/ 0 h 933"/>
                <a:gd name="T6" fmla="*/ 759 w 1046"/>
                <a:gd name="T7" fmla="*/ 3 h 933"/>
                <a:gd name="T8" fmla="*/ 772 w 1046"/>
                <a:gd name="T9" fmla="*/ 8 h 933"/>
                <a:gd name="T10" fmla="*/ 785 w 1046"/>
                <a:gd name="T11" fmla="*/ 14 h 933"/>
                <a:gd name="T12" fmla="*/ 796 w 1046"/>
                <a:gd name="T13" fmla="*/ 21 h 933"/>
                <a:gd name="T14" fmla="*/ 807 w 1046"/>
                <a:gd name="T15" fmla="*/ 30 h 933"/>
                <a:gd name="T16" fmla="*/ 817 w 1046"/>
                <a:gd name="T17" fmla="*/ 42 h 933"/>
                <a:gd name="T18" fmla="*/ 825 w 1046"/>
                <a:gd name="T19" fmla="*/ 53 h 933"/>
                <a:gd name="T20" fmla="*/ 1032 w 1046"/>
                <a:gd name="T21" fmla="*/ 411 h 933"/>
                <a:gd name="T22" fmla="*/ 1032 w 1046"/>
                <a:gd name="T23" fmla="*/ 411 h 933"/>
                <a:gd name="T24" fmla="*/ 1038 w 1046"/>
                <a:gd name="T25" fmla="*/ 424 h 933"/>
                <a:gd name="T26" fmla="*/ 1043 w 1046"/>
                <a:gd name="T27" fmla="*/ 439 h 933"/>
                <a:gd name="T28" fmla="*/ 1045 w 1046"/>
                <a:gd name="T29" fmla="*/ 452 h 933"/>
                <a:gd name="T30" fmla="*/ 1046 w 1046"/>
                <a:gd name="T31" fmla="*/ 466 h 933"/>
                <a:gd name="T32" fmla="*/ 1045 w 1046"/>
                <a:gd name="T33" fmla="*/ 481 h 933"/>
                <a:gd name="T34" fmla="*/ 1043 w 1046"/>
                <a:gd name="T35" fmla="*/ 494 h 933"/>
                <a:gd name="T36" fmla="*/ 1038 w 1046"/>
                <a:gd name="T37" fmla="*/ 508 h 933"/>
                <a:gd name="T38" fmla="*/ 1032 w 1046"/>
                <a:gd name="T39" fmla="*/ 521 h 933"/>
                <a:gd name="T40" fmla="*/ 825 w 1046"/>
                <a:gd name="T41" fmla="*/ 880 h 933"/>
                <a:gd name="T42" fmla="*/ 825 w 1046"/>
                <a:gd name="T43" fmla="*/ 880 h 933"/>
                <a:gd name="T44" fmla="*/ 817 w 1046"/>
                <a:gd name="T45" fmla="*/ 891 h 933"/>
                <a:gd name="T46" fmla="*/ 807 w 1046"/>
                <a:gd name="T47" fmla="*/ 902 h 933"/>
                <a:gd name="T48" fmla="*/ 796 w 1046"/>
                <a:gd name="T49" fmla="*/ 910 h 933"/>
                <a:gd name="T50" fmla="*/ 785 w 1046"/>
                <a:gd name="T51" fmla="*/ 918 h 933"/>
                <a:gd name="T52" fmla="*/ 772 w 1046"/>
                <a:gd name="T53" fmla="*/ 925 h 933"/>
                <a:gd name="T54" fmla="*/ 759 w 1046"/>
                <a:gd name="T55" fmla="*/ 930 h 933"/>
                <a:gd name="T56" fmla="*/ 744 w 1046"/>
                <a:gd name="T57" fmla="*/ 933 h 933"/>
                <a:gd name="T58" fmla="*/ 730 w 1046"/>
                <a:gd name="T59" fmla="*/ 933 h 933"/>
                <a:gd name="T60" fmla="*/ 317 w 1046"/>
                <a:gd name="T61" fmla="*/ 933 h 933"/>
                <a:gd name="T62" fmla="*/ 317 w 1046"/>
                <a:gd name="T63" fmla="*/ 933 h 933"/>
                <a:gd name="T64" fmla="*/ 302 w 1046"/>
                <a:gd name="T65" fmla="*/ 933 h 933"/>
                <a:gd name="T66" fmla="*/ 287 w 1046"/>
                <a:gd name="T67" fmla="*/ 930 h 933"/>
                <a:gd name="T68" fmla="*/ 275 w 1046"/>
                <a:gd name="T69" fmla="*/ 925 h 933"/>
                <a:gd name="T70" fmla="*/ 262 w 1046"/>
                <a:gd name="T71" fmla="*/ 918 h 933"/>
                <a:gd name="T72" fmla="*/ 250 w 1046"/>
                <a:gd name="T73" fmla="*/ 910 h 933"/>
                <a:gd name="T74" fmla="*/ 239 w 1046"/>
                <a:gd name="T75" fmla="*/ 902 h 933"/>
                <a:gd name="T76" fmla="*/ 231 w 1046"/>
                <a:gd name="T77" fmla="*/ 891 h 933"/>
                <a:gd name="T78" fmla="*/ 223 w 1046"/>
                <a:gd name="T79" fmla="*/ 880 h 933"/>
                <a:gd name="T80" fmla="*/ 15 w 1046"/>
                <a:gd name="T81" fmla="*/ 521 h 933"/>
                <a:gd name="T82" fmla="*/ 15 w 1046"/>
                <a:gd name="T83" fmla="*/ 521 h 933"/>
                <a:gd name="T84" fmla="*/ 10 w 1046"/>
                <a:gd name="T85" fmla="*/ 508 h 933"/>
                <a:gd name="T86" fmla="*/ 5 w 1046"/>
                <a:gd name="T87" fmla="*/ 494 h 933"/>
                <a:gd name="T88" fmla="*/ 2 w 1046"/>
                <a:gd name="T89" fmla="*/ 481 h 933"/>
                <a:gd name="T90" fmla="*/ 0 w 1046"/>
                <a:gd name="T91" fmla="*/ 466 h 933"/>
                <a:gd name="T92" fmla="*/ 2 w 1046"/>
                <a:gd name="T93" fmla="*/ 452 h 933"/>
                <a:gd name="T94" fmla="*/ 5 w 1046"/>
                <a:gd name="T95" fmla="*/ 439 h 933"/>
                <a:gd name="T96" fmla="*/ 10 w 1046"/>
                <a:gd name="T97" fmla="*/ 424 h 933"/>
                <a:gd name="T98" fmla="*/ 15 w 1046"/>
                <a:gd name="T99" fmla="*/ 411 h 933"/>
                <a:gd name="T100" fmla="*/ 223 w 1046"/>
                <a:gd name="T101" fmla="*/ 53 h 933"/>
                <a:gd name="T102" fmla="*/ 223 w 1046"/>
                <a:gd name="T103" fmla="*/ 53 h 933"/>
                <a:gd name="T104" fmla="*/ 231 w 1046"/>
                <a:gd name="T105" fmla="*/ 42 h 933"/>
                <a:gd name="T106" fmla="*/ 239 w 1046"/>
                <a:gd name="T107" fmla="*/ 30 h 933"/>
                <a:gd name="T108" fmla="*/ 250 w 1046"/>
                <a:gd name="T109" fmla="*/ 21 h 933"/>
                <a:gd name="T110" fmla="*/ 262 w 1046"/>
                <a:gd name="T111" fmla="*/ 14 h 933"/>
                <a:gd name="T112" fmla="*/ 275 w 1046"/>
                <a:gd name="T113" fmla="*/ 8 h 933"/>
                <a:gd name="T114" fmla="*/ 287 w 1046"/>
                <a:gd name="T115" fmla="*/ 3 h 933"/>
                <a:gd name="T116" fmla="*/ 302 w 1046"/>
                <a:gd name="T117" fmla="*/ 0 h 933"/>
                <a:gd name="T118" fmla="*/ 317 w 1046"/>
                <a:gd name="T119" fmla="*/ 0 h 933"/>
                <a:gd name="T120" fmla="*/ 730 w 1046"/>
                <a:gd name="T121"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6" h="933">
                  <a:moveTo>
                    <a:pt x="730" y="0"/>
                  </a:moveTo>
                  <a:lnTo>
                    <a:pt x="730" y="0"/>
                  </a:lnTo>
                  <a:lnTo>
                    <a:pt x="744" y="0"/>
                  </a:lnTo>
                  <a:lnTo>
                    <a:pt x="759" y="3"/>
                  </a:lnTo>
                  <a:lnTo>
                    <a:pt x="772" y="8"/>
                  </a:lnTo>
                  <a:lnTo>
                    <a:pt x="785" y="14"/>
                  </a:lnTo>
                  <a:lnTo>
                    <a:pt x="796" y="21"/>
                  </a:lnTo>
                  <a:lnTo>
                    <a:pt x="807" y="30"/>
                  </a:lnTo>
                  <a:lnTo>
                    <a:pt x="817" y="42"/>
                  </a:lnTo>
                  <a:lnTo>
                    <a:pt x="825" y="53"/>
                  </a:lnTo>
                  <a:lnTo>
                    <a:pt x="1032" y="411"/>
                  </a:lnTo>
                  <a:lnTo>
                    <a:pt x="1032" y="411"/>
                  </a:lnTo>
                  <a:lnTo>
                    <a:pt x="1038" y="424"/>
                  </a:lnTo>
                  <a:lnTo>
                    <a:pt x="1043" y="439"/>
                  </a:lnTo>
                  <a:lnTo>
                    <a:pt x="1045" y="452"/>
                  </a:lnTo>
                  <a:lnTo>
                    <a:pt x="1046" y="466"/>
                  </a:lnTo>
                  <a:lnTo>
                    <a:pt x="1045" y="481"/>
                  </a:lnTo>
                  <a:lnTo>
                    <a:pt x="1043" y="494"/>
                  </a:lnTo>
                  <a:lnTo>
                    <a:pt x="1038" y="508"/>
                  </a:lnTo>
                  <a:lnTo>
                    <a:pt x="1032" y="521"/>
                  </a:lnTo>
                  <a:lnTo>
                    <a:pt x="825" y="880"/>
                  </a:lnTo>
                  <a:lnTo>
                    <a:pt x="825" y="880"/>
                  </a:lnTo>
                  <a:lnTo>
                    <a:pt x="817" y="891"/>
                  </a:lnTo>
                  <a:lnTo>
                    <a:pt x="807" y="902"/>
                  </a:lnTo>
                  <a:lnTo>
                    <a:pt x="796" y="910"/>
                  </a:lnTo>
                  <a:lnTo>
                    <a:pt x="785" y="918"/>
                  </a:lnTo>
                  <a:lnTo>
                    <a:pt x="772" y="925"/>
                  </a:lnTo>
                  <a:lnTo>
                    <a:pt x="759" y="930"/>
                  </a:lnTo>
                  <a:lnTo>
                    <a:pt x="744" y="933"/>
                  </a:lnTo>
                  <a:lnTo>
                    <a:pt x="730" y="933"/>
                  </a:lnTo>
                  <a:lnTo>
                    <a:pt x="317" y="933"/>
                  </a:lnTo>
                  <a:lnTo>
                    <a:pt x="317" y="933"/>
                  </a:lnTo>
                  <a:lnTo>
                    <a:pt x="302" y="933"/>
                  </a:lnTo>
                  <a:lnTo>
                    <a:pt x="287" y="930"/>
                  </a:lnTo>
                  <a:lnTo>
                    <a:pt x="275" y="925"/>
                  </a:lnTo>
                  <a:lnTo>
                    <a:pt x="262" y="918"/>
                  </a:lnTo>
                  <a:lnTo>
                    <a:pt x="250" y="910"/>
                  </a:lnTo>
                  <a:lnTo>
                    <a:pt x="239" y="902"/>
                  </a:lnTo>
                  <a:lnTo>
                    <a:pt x="231" y="891"/>
                  </a:lnTo>
                  <a:lnTo>
                    <a:pt x="223" y="880"/>
                  </a:lnTo>
                  <a:lnTo>
                    <a:pt x="15" y="521"/>
                  </a:lnTo>
                  <a:lnTo>
                    <a:pt x="15" y="521"/>
                  </a:lnTo>
                  <a:lnTo>
                    <a:pt x="10" y="508"/>
                  </a:lnTo>
                  <a:lnTo>
                    <a:pt x="5" y="494"/>
                  </a:lnTo>
                  <a:lnTo>
                    <a:pt x="2" y="481"/>
                  </a:lnTo>
                  <a:lnTo>
                    <a:pt x="0" y="466"/>
                  </a:lnTo>
                  <a:lnTo>
                    <a:pt x="2" y="452"/>
                  </a:lnTo>
                  <a:lnTo>
                    <a:pt x="5" y="439"/>
                  </a:lnTo>
                  <a:lnTo>
                    <a:pt x="10" y="424"/>
                  </a:lnTo>
                  <a:lnTo>
                    <a:pt x="15" y="411"/>
                  </a:lnTo>
                  <a:lnTo>
                    <a:pt x="223" y="53"/>
                  </a:lnTo>
                  <a:lnTo>
                    <a:pt x="223" y="53"/>
                  </a:lnTo>
                  <a:lnTo>
                    <a:pt x="231" y="42"/>
                  </a:lnTo>
                  <a:lnTo>
                    <a:pt x="239" y="30"/>
                  </a:lnTo>
                  <a:lnTo>
                    <a:pt x="250" y="21"/>
                  </a:lnTo>
                  <a:lnTo>
                    <a:pt x="262" y="14"/>
                  </a:lnTo>
                  <a:lnTo>
                    <a:pt x="275" y="8"/>
                  </a:lnTo>
                  <a:lnTo>
                    <a:pt x="287" y="3"/>
                  </a:lnTo>
                  <a:lnTo>
                    <a:pt x="302" y="0"/>
                  </a:lnTo>
                  <a:lnTo>
                    <a:pt x="317" y="0"/>
                  </a:lnTo>
                  <a:lnTo>
                    <a:pt x="730"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0" name="Freeform 121">
              <a:extLst>
                <a:ext uri="{FF2B5EF4-FFF2-40B4-BE49-F238E27FC236}">
                  <a16:creationId xmlns:a16="http://schemas.microsoft.com/office/drawing/2014/main" id="{063618E1-D595-4DEE-9B48-37FAE666933C}"/>
                </a:ext>
              </a:extLst>
            </p:cNvPr>
            <p:cNvSpPr>
              <a:spLocks/>
            </p:cNvSpPr>
            <p:nvPr/>
          </p:nvSpPr>
          <p:spPr bwMode="auto">
            <a:xfrm>
              <a:off x="5670946" y="2292350"/>
              <a:ext cx="871538" cy="781050"/>
            </a:xfrm>
            <a:custGeom>
              <a:avLst/>
              <a:gdLst>
                <a:gd name="T0" fmla="*/ 756 w 1098"/>
                <a:gd name="T1" fmla="*/ 0 h 985"/>
                <a:gd name="T2" fmla="*/ 343 w 1098"/>
                <a:gd name="T3" fmla="*/ 0 h 985"/>
                <a:gd name="T4" fmla="*/ 343 w 1098"/>
                <a:gd name="T5" fmla="*/ 0 h 985"/>
                <a:gd name="T6" fmla="*/ 325 w 1098"/>
                <a:gd name="T7" fmla="*/ 0 h 985"/>
                <a:gd name="T8" fmla="*/ 307 w 1098"/>
                <a:gd name="T9" fmla="*/ 3 h 985"/>
                <a:gd name="T10" fmla="*/ 291 w 1098"/>
                <a:gd name="T11" fmla="*/ 10 h 985"/>
                <a:gd name="T12" fmla="*/ 275 w 1098"/>
                <a:gd name="T13" fmla="*/ 18 h 985"/>
                <a:gd name="T14" fmla="*/ 260 w 1098"/>
                <a:gd name="T15" fmla="*/ 27 h 985"/>
                <a:gd name="T16" fmla="*/ 247 w 1098"/>
                <a:gd name="T17" fmla="*/ 39 h 985"/>
                <a:gd name="T18" fmla="*/ 236 w 1098"/>
                <a:gd name="T19" fmla="*/ 52 h 985"/>
                <a:gd name="T20" fmla="*/ 226 w 1098"/>
                <a:gd name="T21" fmla="*/ 66 h 985"/>
                <a:gd name="T22" fmla="*/ 20 w 1098"/>
                <a:gd name="T23" fmla="*/ 425 h 985"/>
                <a:gd name="T24" fmla="*/ 20 w 1098"/>
                <a:gd name="T25" fmla="*/ 425 h 985"/>
                <a:gd name="T26" fmla="*/ 11 w 1098"/>
                <a:gd name="T27" fmla="*/ 441 h 985"/>
                <a:gd name="T28" fmla="*/ 5 w 1098"/>
                <a:gd name="T29" fmla="*/ 457 h 985"/>
                <a:gd name="T30" fmla="*/ 2 w 1098"/>
                <a:gd name="T31" fmla="*/ 475 h 985"/>
                <a:gd name="T32" fmla="*/ 0 w 1098"/>
                <a:gd name="T33" fmla="*/ 492 h 985"/>
                <a:gd name="T34" fmla="*/ 2 w 1098"/>
                <a:gd name="T35" fmla="*/ 510 h 985"/>
                <a:gd name="T36" fmla="*/ 5 w 1098"/>
                <a:gd name="T37" fmla="*/ 526 h 985"/>
                <a:gd name="T38" fmla="*/ 11 w 1098"/>
                <a:gd name="T39" fmla="*/ 544 h 985"/>
                <a:gd name="T40" fmla="*/ 20 w 1098"/>
                <a:gd name="T41" fmla="*/ 560 h 985"/>
                <a:gd name="T42" fmla="*/ 226 w 1098"/>
                <a:gd name="T43" fmla="*/ 918 h 985"/>
                <a:gd name="T44" fmla="*/ 226 w 1098"/>
                <a:gd name="T45" fmla="*/ 918 h 985"/>
                <a:gd name="T46" fmla="*/ 236 w 1098"/>
                <a:gd name="T47" fmla="*/ 933 h 985"/>
                <a:gd name="T48" fmla="*/ 247 w 1098"/>
                <a:gd name="T49" fmla="*/ 946 h 985"/>
                <a:gd name="T50" fmla="*/ 260 w 1098"/>
                <a:gd name="T51" fmla="*/ 957 h 985"/>
                <a:gd name="T52" fmla="*/ 275 w 1098"/>
                <a:gd name="T53" fmla="*/ 967 h 985"/>
                <a:gd name="T54" fmla="*/ 291 w 1098"/>
                <a:gd name="T55" fmla="*/ 975 h 985"/>
                <a:gd name="T56" fmla="*/ 307 w 1098"/>
                <a:gd name="T57" fmla="*/ 980 h 985"/>
                <a:gd name="T58" fmla="*/ 325 w 1098"/>
                <a:gd name="T59" fmla="*/ 985 h 985"/>
                <a:gd name="T60" fmla="*/ 343 w 1098"/>
                <a:gd name="T61" fmla="*/ 985 h 985"/>
                <a:gd name="T62" fmla="*/ 756 w 1098"/>
                <a:gd name="T63" fmla="*/ 985 h 985"/>
                <a:gd name="T64" fmla="*/ 756 w 1098"/>
                <a:gd name="T65" fmla="*/ 985 h 985"/>
                <a:gd name="T66" fmla="*/ 774 w 1098"/>
                <a:gd name="T67" fmla="*/ 985 h 985"/>
                <a:gd name="T68" fmla="*/ 791 w 1098"/>
                <a:gd name="T69" fmla="*/ 980 h 985"/>
                <a:gd name="T70" fmla="*/ 808 w 1098"/>
                <a:gd name="T71" fmla="*/ 975 h 985"/>
                <a:gd name="T72" fmla="*/ 824 w 1098"/>
                <a:gd name="T73" fmla="*/ 967 h 985"/>
                <a:gd name="T74" fmla="*/ 838 w 1098"/>
                <a:gd name="T75" fmla="*/ 957 h 985"/>
                <a:gd name="T76" fmla="*/ 851 w 1098"/>
                <a:gd name="T77" fmla="*/ 946 h 985"/>
                <a:gd name="T78" fmla="*/ 862 w 1098"/>
                <a:gd name="T79" fmla="*/ 933 h 985"/>
                <a:gd name="T80" fmla="*/ 872 w 1098"/>
                <a:gd name="T81" fmla="*/ 918 h 985"/>
                <a:gd name="T82" fmla="*/ 1080 w 1098"/>
                <a:gd name="T83" fmla="*/ 560 h 985"/>
                <a:gd name="T84" fmla="*/ 1080 w 1098"/>
                <a:gd name="T85" fmla="*/ 560 h 985"/>
                <a:gd name="T86" fmla="*/ 1087 w 1098"/>
                <a:gd name="T87" fmla="*/ 544 h 985"/>
                <a:gd name="T88" fmla="*/ 1093 w 1098"/>
                <a:gd name="T89" fmla="*/ 526 h 985"/>
                <a:gd name="T90" fmla="*/ 1097 w 1098"/>
                <a:gd name="T91" fmla="*/ 510 h 985"/>
                <a:gd name="T92" fmla="*/ 1098 w 1098"/>
                <a:gd name="T93" fmla="*/ 492 h 985"/>
                <a:gd name="T94" fmla="*/ 1097 w 1098"/>
                <a:gd name="T95" fmla="*/ 475 h 985"/>
                <a:gd name="T96" fmla="*/ 1093 w 1098"/>
                <a:gd name="T97" fmla="*/ 457 h 985"/>
                <a:gd name="T98" fmla="*/ 1087 w 1098"/>
                <a:gd name="T99" fmla="*/ 441 h 985"/>
                <a:gd name="T100" fmla="*/ 1080 w 1098"/>
                <a:gd name="T101" fmla="*/ 425 h 985"/>
                <a:gd name="T102" fmla="*/ 872 w 1098"/>
                <a:gd name="T103" fmla="*/ 66 h 985"/>
                <a:gd name="T104" fmla="*/ 872 w 1098"/>
                <a:gd name="T105" fmla="*/ 66 h 985"/>
                <a:gd name="T106" fmla="*/ 862 w 1098"/>
                <a:gd name="T107" fmla="*/ 52 h 985"/>
                <a:gd name="T108" fmla="*/ 851 w 1098"/>
                <a:gd name="T109" fmla="*/ 39 h 985"/>
                <a:gd name="T110" fmla="*/ 838 w 1098"/>
                <a:gd name="T111" fmla="*/ 27 h 985"/>
                <a:gd name="T112" fmla="*/ 824 w 1098"/>
                <a:gd name="T113" fmla="*/ 18 h 985"/>
                <a:gd name="T114" fmla="*/ 808 w 1098"/>
                <a:gd name="T115" fmla="*/ 10 h 985"/>
                <a:gd name="T116" fmla="*/ 791 w 1098"/>
                <a:gd name="T117" fmla="*/ 3 h 985"/>
                <a:gd name="T118" fmla="*/ 774 w 1098"/>
                <a:gd name="T119" fmla="*/ 0 h 985"/>
                <a:gd name="T120" fmla="*/ 756 w 1098"/>
                <a:gd name="T121" fmla="*/ 0 h 985"/>
                <a:gd name="T122" fmla="*/ 756 w 1098"/>
                <a:gd name="T123"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98" h="985">
                  <a:moveTo>
                    <a:pt x="756" y="0"/>
                  </a:moveTo>
                  <a:lnTo>
                    <a:pt x="343" y="0"/>
                  </a:lnTo>
                  <a:lnTo>
                    <a:pt x="343" y="0"/>
                  </a:lnTo>
                  <a:lnTo>
                    <a:pt x="325" y="0"/>
                  </a:lnTo>
                  <a:lnTo>
                    <a:pt x="307" y="3"/>
                  </a:lnTo>
                  <a:lnTo>
                    <a:pt x="291" y="10"/>
                  </a:lnTo>
                  <a:lnTo>
                    <a:pt x="275" y="18"/>
                  </a:lnTo>
                  <a:lnTo>
                    <a:pt x="260" y="27"/>
                  </a:lnTo>
                  <a:lnTo>
                    <a:pt x="247" y="39"/>
                  </a:lnTo>
                  <a:lnTo>
                    <a:pt x="236" y="52"/>
                  </a:lnTo>
                  <a:lnTo>
                    <a:pt x="226" y="66"/>
                  </a:lnTo>
                  <a:lnTo>
                    <a:pt x="20" y="425"/>
                  </a:lnTo>
                  <a:lnTo>
                    <a:pt x="20" y="425"/>
                  </a:lnTo>
                  <a:lnTo>
                    <a:pt x="11" y="441"/>
                  </a:lnTo>
                  <a:lnTo>
                    <a:pt x="5" y="457"/>
                  </a:lnTo>
                  <a:lnTo>
                    <a:pt x="2" y="475"/>
                  </a:lnTo>
                  <a:lnTo>
                    <a:pt x="0" y="492"/>
                  </a:lnTo>
                  <a:lnTo>
                    <a:pt x="2" y="510"/>
                  </a:lnTo>
                  <a:lnTo>
                    <a:pt x="5" y="526"/>
                  </a:lnTo>
                  <a:lnTo>
                    <a:pt x="11" y="544"/>
                  </a:lnTo>
                  <a:lnTo>
                    <a:pt x="20" y="560"/>
                  </a:lnTo>
                  <a:lnTo>
                    <a:pt x="226" y="918"/>
                  </a:lnTo>
                  <a:lnTo>
                    <a:pt x="226" y="918"/>
                  </a:lnTo>
                  <a:lnTo>
                    <a:pt x="236" y="933"/>
                  </a:lnTo>
                  <a:lnTo>
                    <a:pt x="247" y="946"/>
                  </a:lnTo>
                  <a:lnTo>
                    <a:pt x="260" y="957"/>
                  </a:lnTo>
                  <a:lnTo>
                    <a:pt x="275" y="967"/>
                  </a:lnTo>
                  <a:lnTo>
                    <a:pt x="291" y="975"/>
                  </a:lnTo>
                  <a:lnTo>
                    <a:pt x="307" y="980"/>
                  </a:lnTo>
                  <a:lnTo>
                    <a:pt x="325" y="985"/>
                  </a:lnTo>
                  <a:lnTo>
                    <a:pt x="343" y="985"/>
                  </a:lnTo>
                  <a:lnTo>
                    <a:pt x="756" y="985"/>
                  </a:lnTo>
                  <a:lnTo>
                    <a:pt x="756" y="985"/>
                  </a:lnTo>
                  <a:lnTo>
                    <a:pt x="774" y="985"/>
                  </a:lnTo>
                  <a:lnTo>
                    <a:pt x="791" y="980"/>
                  </a:lnTo>
                  <a:lnTo>
                    <a:pt x="808" y="975"/>
                  </a:lnTo>
                  <a:lnTo>
                    <a:pt x="824" y="967"/>
                  </a:lnTo>
                  <a:lnTo>
                    <a:pt x="838" y="957"/>
                  </a:lnTo>
                  <a:lnTo>
                    <a:pt x="851" y="946"/>
                  </a:lnTo>
                  <a:lnTo>
                    <a:pt x="862" y="933"/>
                  </a:lnTo>
                  <a:lnTo>
                    <a:pt x="872" y="918"/>
                  </a:lnTo>
                  <a:lnTo>
                    <a:pt x="1080" y="560"/>
                  </a:lnTo>
                  <a:lnTo>
                    <a:pt x="1080" y="560"/>
                  </a:lnTo>
                  <a:lnTo>
                    <a:pt x="1087" y="544"/>
                  </a:lnTo>
                  <a:lnTo>
                    <a:pt x="1093" y="526"/>
                  </a:lnTo>
                  <a:lnTo>
                    <a:pt x="1097" y="510"/>
                  </a:lnTo>
                  <a:lnTo>
                    <a:pt x="1098" y="492"/>
                  </a:lnTo>
                  <a:lnTo>
                    <a:pt x="1097" y="475"/>
                  </a:lnTo>
                  <a:lnTo>
                    <a:pt x="1093" y="457"/>
                  </a:lnTo>
                  <a:lnTo>
                    <a:pt x="1087" y="441"/>
                  </a:lnTo>
                  <a:lnTo>
                    <a:pt x="1080" y="425"/>
                  </a:lnTo>
                  <a:lnTo>
                    <a:pt x="872" y="66"/>
                  </a:lnTo>
                  <a:lnTo>
                    <a:pt x="872" y="66"/>
                  </a:lnTo>
                  <a:lnTo>
                    <a:pt x="862" y="52"/>
                  </a:lnTo>
                  <a:lnTo>
                    <a:pt x="851" y="39"/>
                  </a:lnTo>
                  <a:lnTo>
                    <a:pt x="838" y="27"/>
                  </a:lnTo>
                  <a:lnTo>
                    <a:pt x="824" y="18"/>
                  </a:lnTo>
                  <a:lnTo>
                    <a:pt x="808" y="10"/>
                  </a:lnTo>
                  <a:lnTo>
                    <a:pt x="791" y="3"/>
                  </a:lnTo>
                  <a:lnTo>
                    <a:pt x="774" y="0"/>
                  </a:lnTo>
                  <a:lnTo>
                    <a:pt x="756" y="0"/>
                  </a:lnTo>
                  <a:lnTo>
                    <a:pt x="756"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1" name="Freeform 122">
              <a:extLst>
                <a:ext uri="{FF2B5EF4-FFF2-40B4-BE49-F238E27FC236}">
                  <a16:creationId xmlns:a16="http://schemas.microsoft.com/office/drawing/2014/main" id="{CCA73C0F-C901-4C85-865C-9BFB1907C8F4}"/>
                </a:ext>
              </a:extLst>
            </p:cNvPr>
            <p:cNvSpPr>
              <a:spLocks/>
            </p:cNvSpPr>
            <p:nvPr/>
          </p:nvSpPr>
          <p:spPr bwMode="auto">
            <a:xfrm>
              <a:off x="5778896" y="3382963"/>
              <a:ext cx="655638" cy="568325"/>
            </a:xfrm>
            <a:custGeom>
              <a:avLst/>
              <a:gdLst>
                <a:gd name="T0" fmla="*/ 207 w 827"/>
                <a:gd name="T1" fmla="*/ 0 h 716"/>
                <a:gd name="T2" fmla="*/ 0 w 827"/>
                <a:gd name="T3" fmla="*/ 358 h 716"/>
                <a:gd name="T4" fmla="*/ 207 w 827"/>
                <a:gd name="T5" fmla="*/ 716 h 716"/>
                <a:gd name="T6" fmla="*/ 620 w 827"/>
                <a:gd name="T7" fmla="*/ 716 h 716"/>
                <a:gd name="T8" fmla="*/ 827 w 827"/>
                <a:gd name="T9" fmla="*/ 358 h 716"/>
                <a:gd name="T10" fmla="*/ 620 w 827"/>
                <a:gd name="T11" fmla="*/ 0 h 716"/>
                <a:gd name="T12" fmla="*/ 207 w 827"/>
                <a:gd name="T13" fmla="*/ 0 h 716"/>
              </a:gdLst>
              <a:ahLst/>
              <a:cxnLst>
                <a:cxn ang="0">
                  <a:pos x="T0" y="T1"/>
                </a:cxn>
                <a:cxn ang="0">
                  <a:pos x="T2" y="T3"/>
                </a:cxn>
                <a:cxn ang="0">
                  <a:pos x="T4" y="T5"/>
                </a:cxn>
                <a:cxn ang="0">
                  <a:pos x="T6" y="T7"/>
                </a:cxn>
                <a:cxn ang="0">
                  <a:pos x="T8" y="T9"/>
                </a:cxn>
                <a:cxn ang="0">
                  <a:pos x="T10" y="T11"/>
                </a:cxn>
                <a:cxn ang="0">
                  <a:pos x="T12" y="T13"/>
                </a:cxn>
              </a:cxnLst>
              <a:rect l="0" t="0" r="r" b="b"/>
              <a:pathLst>
                <a:path w="827" h="716">
                  <a:moveTo>
                    <a:pt x="207" y="0"/>
                  </a:moveTo>
                  <a:lnTo>
                    <a:pt x="0" y="358"/>
                  </a:lnTo>
                  <a:lnTo>
                    <a:pt x="207" y="716"/>
                  </a:lnTo>
                  <a:lnTo>
                    <a:pt x="620" y="716"/>
                  </a:lnTo>
                  <a:lnTo>
                    <a:pt x="827" y="358"/>
                  </a:lnTo>
                  <a:lnTo>
                    <a:pt x="620" y="0"/>
                  </a:lnTo>
                  <a:lnTo>
                    <a:pt x="207" y="0"/>
                  </a:lnTo>
                  <a:close/>
                </a:path>
              </a:pathLst>
            </a:custGeom>
            <a:gradFill>
              <a:gsLst>
                <a:gs pos="0">
                  <a:schemeClr val="accent1"/>
                </a:gs>
                <a:gs pos="100000">
                  <a:schemeClr val="accent3"/>
                </a:gs>
              </a:gsLst>
              <a:lin ang="0" scaled="1"/>
            </a:gradFill>
            <a:ln w="36513">
              <a:solidFill>
                <a:srgbClr val="221F1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2" name="Freeform 123">
              <a:extLst>
                <a:ext uri="{FF2B5EF4-FFF2-40B4-BE49-F238E27FC236}">
                  <a16:creationId xmlns:a16="http://schemas.microsoft.com/office/drawing/2014/main" id="{10A3D37C-57B1-48FE-8DE4-50AD1CEF2A1B}"/>
                </a:ext>
              </a:extLst>
            </p:cNvPr>
            <p:cNvSpPr>
              <a:spLocks/>
            </p:cNvSpPr>
            <p:nvPr/>
          </p:nvSpPr>
          <p:spPr bwMode="auto">
            <a:xfrm>
              <a:off x="4829571" y="3776663"/>
              <a:ext cx="850900" cy="763588"/>
            </a:xfrm>
            <a:custGeom>
              <a:avLst/>
              <a:gdLst>
                <a:gd name="T0" fmla="*/ 328 w 1070"/>
                <a:gd name="T1" fmla="*/ 960 h 960"/>
                <a:gd name="T2" fmla="*/ 328 w 1070"/>
                <a:gd name="T3" fmla="*/ 960 h 960"/>
                <a:gd name="T4" fmla="*/ 312 w 1070"/>
                <a:gd name="T5" fmla="*/ 959 h 960"/>
                <a:gd name="T6" fmla="*/ 297 w 1070"/>
                <a:gd name="T7" fmla="*/ 955 h 960"/>
                <a:gd name="T8" fmla="*/ 281 w 1070"/>
                <a:gd name="T9" fmla="*/ 951 h 960"/>
                <a:gd name="T10" fmla="*/ 268 w 1070"/>
                <a:gd name="T11" fmla="*/ 944 h 960"/>
                <a:gd name="T12" fmla="*/ 253 w 1070"/>
                <a:gd name="T13" fmla="*/ 936 h 960"/>
                <a:gd name="T14" fmla="*/ 242 w 1070"/>
                <a:gd name="T15" fmla="*/ 925 h 960"/>
                <a:gd name="T16" fmla="*/ 231 w 1070"/>
                <a:gd name="T17" fmla="*/ 913 h 960"/>
                <a:gd name="T18" fmla="*/ 223 w 1070"/>
                <a:gd name="T19" fmla="*/ 899 h 960"/>
                <a:gd name="T20" fmla="*/ 16 w 1070"/>
                <a:gd name="T21" fmla="*/ 542 h 960"/>
                <a:gd name="T22" fmla="*/ 16 w 1070"/>
                <a:gd name="T23" fmla="*/ 542 h 960"/>
                <a:gd name="T24" fmla="*/ 8 w 1070"/>
                <a:gd name="T25" fmla="*/ 528 h 960"/>
                <a:gd name="T26" fmla="*/ 3 w 1070"/>
                <a:gd name="T27" fmla="*/ 512 h 960"/>
                <a:gd name="T28" fmla="*/ 0 w 1070"/>
                <a:gd name="T29" fmla="*/ 497 h 960"/>
                <a:gd name="T30" fmla="*/ 0 w 1070"/>
                <a:gd name="T31" fmla="*/ 481 h 960"/>
                <a:gd name="T32" fmla="*/ 0 w 1070"/>
                <a:gd name="T33" fmla="*/ 465 h 960"/>
                <a:gd name="T34" fmla="*/ 3 w 1070"/>
                <a:gd name="T35" fmla="*/ 449 h 960"/>
                <a:gd name="T36" fmla="*/ 8 w 1070"/>
                <a:gd name="T37" fmla="*/ 434 h 960"/>
                <a:gd name="T38" fmla="*/ 16 w 1070"/>
                <a:gd name="T39" fmla="*/ 420 h 960"/>
                <a:gd name="T40" fmla="*/ 223 w 1070"/>
                <a:gd name="T41" fmla="*/ 61 h 960"/>
                <a:gd name="T42" fmla="*/ 223 w 1070"/>
                <a:gd name="T43" fmla="*/ 61 h 960"/>
                <a:gd name="T44" fmla="*/ 231 w 1070"/>
                <a:gd name="T45" fmla="*/ 48 h 960"/>
                <a:gd name="T46" fmla="*/ 242 w 1070"/>
                <a:gd name="T47" fmla="*/ 35 h 960"/>
                <a:gd name="T48" fmla="*/ 253 w 1070"/>
                <a:gd name="T49" fmla="*/ 26 h 960"/>
                <a:gd name="T50" fmla="*/ 266 w 1070"/>
                <a:gd name="T51" fmla="*/ 18 h 960"/>
                <a:gd name="T52" fmla="*/ 281 w 1070"/>
                <a:gd name="T53" fmla="*/ 10 h 960"/>
                <a:gd name="T54" fmla="*/ 295 w 1070"/>
                <a:gd name="T55" fmla="*/ 5 h 960"/>
                <a:gd name="T56" fmla="*/ 312 w 1070"/>
                <a:gd name="T57" fmla="*/ 1 h 960"/>
                <a:gd name="T58" fmla="*/ 328 w 1070"/>
                <a:gd name="T59" fmla="*/ 0 h 960"/>
                <a:gd name="T60" fmla="*/ 741 w 1070"/>
                <a:gd name="T61" fmla="*/ 0 h 960"/>
                <a:gd name="T62" fmla="*/ 741 w 1070"/>
                <a:gd name="T63" fmla="*/ 0 h 960"/>
                <a:gd name="T64" fmla="*/ 757 w 1070"/>
                <a:gd name="T65" fmla="*/ 1 h 960"/>
                <a:gd name="T66" fmla="*/ 773 w 1070"/>
                <a:gd name="T67" fmla="*/ 5 h 960"/>
                <a:gd name="T68" fmla="*/ 788 w 1070"/>
                <a:gd name="T69" fmla="*/ 10 h 960"/>
                <a:gd name="T70" fmla="*/ 802 w 1070"/>
                <a:gd name="T71" fmla="*/ 16 h 960"/>
                <a:gd name="T72" fmla="*/ 815 w 1070"/>
                <a:gd name="T73" fmla="*/ 26 h 960"/>
                <a:gd name="T74" fmla="*/ 828 w 1070"/>
                <a:gd name="T75" fmla="*/ 35 h 960"/>
                <a:gd name="T76" fmla="*/ 838 w 1070"/>
                <a:gd name="T77" fmla="*/ 48 h 960"/>
                <a:gd name="T78" fmla="*/ 848 w 1070"/>
                <a:gd name="T79" fmla="*/ 61 h 960"/>
                <a:gd name="T80" fmla="*/ 1054 w 1070"/>
                <a:gd name="T81" fmla="*/ 420 h 960"/>
                <a:gd name="T82" fmla="*/ 1054 w 1070"/>
                <a:gd name="T83" fmla="*/ 420 h 960"/>
                <a:gd name="T84" fmla="*/ 1061 w 1070"/>
                <a:gd name="T85" fmla="*/ 434 h 960"/>
                <a:gd name="T86" fmla="*/ 1066 w 1070"/>
                <a:gd name="T87" fmla="*/ 449 h 960"/>
                <a:gd name="T88" fmla="*/ 1069 w 1070"/>
                <a:gd name="T89" fmla="*/ 465 h 960"/>
                <a:gd name="T90" fmla="*/ 1070 w 1070"/>
                <a:gd name="T91" fmla="*/ 481 h 960"/>
                <a:gd name="T92" fmla="*/ 1069 w 1070"/>
                <a:gd name="T93" fmla="*/ 495 h 960"/>
                <a:gd name="T94" fmla="*/ 1066 w 1070"/>
                <a:gd name="T95" fmla="*/ 512 h 960"/>
                <a:gd name="T96" fmla="*/ 1061 w 1070"/>
                <a:gd name="T97" fmla="*/ 526 h 960"/>
                <a:gd name="T98" fmla="*/ 1054 w 1070"/>
                <a:gd name="T99" fmla="*/ 541 h 960"/>
                <a:gd name="T100" fmla="*/ 848 w 1070"/>
                <a:gd name="T101" fmla="*/ 899 h 960"/>
                <a:gd name="T102" fmla="*/ 848 w 1070"/>
                <a:gd name="T103" fmla="*/ 899 h 960"/>
                <a:gd name="T104" fmla="*/ 838 w 1070"/>
                <a:gd name="T105" fmla="*/ 913 h 960"/>
                <a:gd name="T106" fmla="*/ 828 w 1070"/>
                <a:gd name="T107" fmla="*/ 925 h 960"/>
                <a:gd name="T108" fmla="*/ 815 w 1070"/>
                <a:gd name="T109" fmla="*/ 934 h 960"/>
                <a:gd name="T110" fmla="*/ 802 w 1070"/>
                <a:gd name="T111" fmla="*/ 944 h 960"/>
                <a:gd name="T112" fmla="*/ 788 w 1070"/>
                <a:gd name="T113" fmla="*/ 951 h 960"/>
                <a:gd name="T114" fmla="*/ 773 w 1070"/>
                <a:gd name="T115" fmla="*/ 955 h 960"/>
                <a:gd name="T116" fmla="*/ 757 w 1070"/>
                <a:gd name="T117" fmla="*/ 959 h 960"/>
                <a:gd name="T118" fmla="*/ 741 w 1070"/>
                <a:gd name="T119" fmla="*/ 960 h 960"/>
                <a:gd name="T120" fmla="*/ 328 w 1070"/>
                <a:gd name="T121" fmla="*/ 960 h 960"/>
                <a:gd name="T122" fmla="*/ 328 w 1070"/>
                <a:gd name="T123" fmla="*/ 960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70" h="960">
                  <a:moveTo>
                    <a:pt x="328" y="960"/>
                  </a:moveTo>
                  <a:lnTo>
                    <a:pt x="328" y="960"/>
                  </a:lnTo>
                  <a:lnTo>
                    <a:pt x="312" y="959"/>
                  </a:lnTo>
                  <a:lnTo>
                    <a:pt x="297" y="955"/>
                  </a:lnTo>
                  <a:lnTo>
                    <a:pt x="281" y="951"/>
                  </a:lnTo>
                  <a:lnTo>
                    <a:pt x="268" y="944"/>
                  </a:lnTo>
                  <a:lnTo>
                    <a:pt x="253" y="936"/>
                  </a:lnTo>
                  <a:lnTo>
                    <a:pt x="242" y="925"/>
                  </a:lnTo>
                  <a:lnTo>
                    <a:pt x="231" y="913"/>
                  </a:lnTo>
                  <a:lnTo>
                    <a:pt x="223" y="899"/>
                  </a:lnTo>
                  <a:lnTo>
                    <a:pt x="16" y="542"/>
                  </a:lnTo>
                  <a:lnTo>
                    <a:pt x="16" y="542"/>
                  </a:lnTo>
                  <a:lnTo>
                    <a:pt x="8" y="528"/>
                  </a:lnTo>
                  <a:lnTo>
                    <a:pt x="3" y="512"/>
                  </a:lnTo>
                  <a:lnTo>
                    <a:pt x="0" y="497"/>
                  </a:lnTo>
                  <a:lnTo>
                    <a:pt x="0" y="481"/>
                  </a:lnTo>
                  <a:lnTo>
                    <a:pt x="0" y="465"/>
                  </a:lnTo>
                  <a:lnTo>
                    <a:pt x="3" y="449"/>
                  </a:lnTo>
                  <a:lnTo>
                    <a:pt x="8" y="434"/>
                  </a:lnTo>
                  <a:lnTo>
                    <a:pt x="16" y="420"/>
                  </a:lnTo>
                  <a:lnTo>
                    <a:pt x="223" y="61"/>
                  </a:lnTo>
                  <a:lnTo>
                    <a:pt x="223" y="61"/>
                  </a:lnTo>
                  <a:lnTo>
                    <a:pt x="231" y="48"/>
                  </a:lnTo>
                  <a:lnTo>
                    <a:pt x="242" y="35"/>
                  </a:lnTo>
                  <a:lnTo>
                    <a:pt x="253" y="26"/>
                  </a:lnTo>
                  <a:lnTo>
                    <a:pt x="266" y="18"/>
                  </a:lnTo>
                  <a:lnTo>
                    <a:pt x="281" y="10"/>
                  </a:lnTo>
                  <a:lnTo>
                    <a:pt x="295" y="5"/>
                  </a:lnTo>
                  <a:lnTo>
                    <a:pt x="312" y="1"/>
                  </a:lnTo>
                  <a:lnTo>
                    <a:pt x="328" y="0"/>
                  </a:lnTo>
                  <a:lnTo>
                    <a:pt x="741" y="0"/>
                  </a:lnTo>
                  <a:lnTo>
                    <a:pt x="741" y="0"/>
                  </a:lnTo>
                  <a:lnTo>
                    <a:pt x="757" y="1"/>
                  </a:lnTo>
                  <a:lnTo>
                    <a:pt x="773" y="5"/>
                  </a:lnTo>
                  <a:lnTo>
                    <a:pt x="788" y="10"/>
                  </a:lnTo>
                  <a:lnTo>
                    <a:pt x="802" y="16"/>
                  </a:lnTo>
                  <a:lnTo>
                    <a:pt x="815" y="26"/>
                  </a:lnTo>
                  <a:lnTo>
                    <a:pt x="828" y="35"/>
                  </a:lnTo>
                  <a:lnTo>
                    <a:pt x="838" y="48"/>
                  </a:lnTo>
                  <a:lnTo>
                    <a:pt x="848" y="61"/>
                  </a:lnTo>
                  <a:lnTo>
                    <a:pt x="1054" y="420"/>
                  </a:lnTo>
                  <a:lnTo>
                    <a:pt x="1054" y="420"/>
                  </a:lnTo>
                  <a:lnTo>
                    <a:pt x="1061" y="434"/>
                  </a:lnTo>
                  <a:lnTo>
                    <a:pt x="1066" y="449"/>
                  </a:lnTo>
                  <a:lnTo>
                    <a:pt x="1069" y="465"/>
                  </a:lnTo>
                  <a:lnTo>
                    <a:pt x="1070" y="481"/>
                  </a:lnTo>
                  <a:lnTo>
                    <a:pt x="1069" y="495"/>
                  </a:lnTo>
                  <a:lnTo>
                    <a:pt x="1066" y="512"/>
                  </a:lnTo>
                  <a:lnTo>
                    <a:pt x="1061" y="526"/>
                  </a:lnTo>
                  <a:lnTo>
                    <a:pt x="1054" y="541"/>
                  </a:lnTo>
                  <a:lnTo>
                    <a:pt x="848" y="899"/>
                  </a:lnTo>
                  <a:lnTo>
                    <a:pt x="848" y="899"/>
                  </a:lnTo>
                  <a:lnTo>
                    <a:pt x="838" y="913"/>
                  </a:lnTo>
                  <a:lnTo>
                    <a:pt x="828" y="925"/>
                  </a:lnTo>
                  <a:lnTo>
                    <a:pt x="815" y="934"/>
                  </a:lnTo>
                  <a:lnTo>
                    <a:pt x="802" y="944"/>
                  </a:lnTo>
                  <a:lnTo>
                    <a:pt x="788" y="951"/>
                  </a:lnTo>
                  <a:lnTo>
                    <a:pt x="773" y="955"/>
                  </a:lnTo>
                  <a:lnTo>
                    <a:pt x="757" y="959"/>
                  </a:lnTo>
                  <a:lnTo>
                    <a:pt x="741" y="960"/>
                  </a:lnTo>
                  <a:lnTo>
                    <a:pt x="328" y="960"/>
                  </a:lnTo>
                  <a:lnTo>
                    <a:pt x="328" y="960"/>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3" name="Freeform 124">
              <a:extLst>
                <a:ext uri="{FF2B5EF4-FFF2-40B4-BE49-F238E27FC236}">
                  <a16:creationId xmlns:a16="http://schemas.microsoft.com/office/drawing/2014/main" id="{4E92DB68-3F41-44D1-85D1-F4AC7B8FC215}"/>
                </a:ext>
              </a:extLst>
            </p:cNvPr>
            <p:cNvSpPr>
              <a:spLocks noEditPoints="1"/>
            </p:cNvSpPr>
            <p:nvPr/>
          </p:nvSpPr>
          <p:spPr bwMode="auto">
            <a:xfrm>
              <a:off x="4820046" y="3767138"/>
              <a:ext cx="869950" cy="782638"/>
            </a:xfrm>
            <a:custGeom>
              <a:avLst/>
              <a:gdLst>
                <a:gd name="T0" fmla="*/ 754 w 1096"/>
                <a:gd name="T1" fmla="*/ 26 h 986"/>
                <a:gd name="T2" fmla="*/ 783 w 1096"/>
                <a:gd name="T3" fmla="*/ 31 h 986"/>
                <a:gd name="T4" fmla="*/ 809 w 1096"/>
                <a:gd name="T5" fmla="*/ 40 h 986"/>
                <a:gd name="T6" fmla="*/ 832 w 1096"/>
                <a:gd name="T7" fmla="*/ 58 h 986"/>
                <a:gd name="T8" fmla="*/ 849 w 1096"/>
                <a:gd name="T9" fmla="*/ 81 h 986"/>
                <a:gd name="T10" fmla="*/ 1056 w 1096"/>
                <a:gd name="T11" fmla="*/ 439 h 986"/>
                <a:gd name="T12" fmla="*/ 1067 w 1096"/>
                <a:gd name="T13" fmla="*/ 465 h 986"/>
                <a:gd name="T14" fmla="*/ 1071 w 1096"/>
                <a:gd name="T15" fmla="*/ 494 h 986"/>
                <a:gd name="T16" fmla="*/ 1067 w 1096"/>
                <a:gd name="T17" fmla="*/ 521 h 986"/>
                <a:gd name="T18" fmla="*/ 1056 w 1096"/>
                <a:gd name="T19" fmla="*/ 547 h 986"/>
                <a:gd name="T20" fmla="*/ 849 w 1096"/>
                <a:gd name="T21" fmla="*/ 905 h 986"/>
                <a:gd name="T22" fmla="*/ 832 w 1096"/>
                <a:gd name="T23" fmla="*/ 928 h 986"/>
                <a:gd name="T24" fmla="*/ 809 w 1096"/>
                <a:gd name="T25" fmla="*/ 946 h 986"/>
                <a:gd name="T26" fmla="*/ 783 w 1096"/>
                <a:gd name="T27" fmla="*/ 957 h 986"/>
                <a:gd name="T28" fmla="*/ 754 w 1096"/>
                <a:gd name="T29" fmla="*/ 960 h 986"/>
                <a:gd name="T30" fmla="*/ 341 w 1096"/>
                <a:gd name="T31" fmla="*/ 960 h 986"/>
                <a:gd name="T32" fmla="*/ 341 w 1096"/>
                <a:gd name="T33" fmla="*/ 960 h 986"/>
                <a:gd name="T34" fmla="*/ 313 w 1096"/>
                <a:gd name="T35" fmla="*/ 957 h 986"/>
                <a:gd name="T36" fmla="*/ 287 w 1096"/>
                <a:gd name="T37" fmla="*/ 946 h 986"/>
                <a:gd name="T38" fmla="*/ 265 w 1096"/>
                <a:gd name="T39" fmla="*/ 928 h 986"/>
                <a:gd name="T40" fmla="*/ 247 w 1096"/>
                <a:gd name="T41" fmla="*/ 905 h 986"/>
                <a:gd name="T42" fmla="*/ 40 w 1096"/>
                <a:gd name="T43" fmla="*/ 549 h 986"/>
                <a:gd name="T44" fmla="*/ 29 w 1096"/>
                <a:gd name="T45" fmla="*/ 521 h 986"/>
                <a:gd name="T46" fmla="*/ 26 w 1096"/>
                <a:gd name="T47" fmla="*/ 494 h 986"/>
                <a:gd name="T48" fmla="*/ 29 w 1096"/>
                <a:gd name="T49" fmla="*/ 465 h 986"/>
                <a:gd name="T50" fmla="*/ 40 w 1096"/>
                <a:gd name="T51" fmla="*/ 439 h 986"/>
                <a:gd name="T52" fmla="*/ 247 w 1096"/>
                <a:gd name="T53" fmla="*/ 81 h 986"/>
                <a:gd name="T54" fmla="*/ 265 w 1096"/>
                <a:gd name="T55" fmla="*/ 58 h 986"/>
                <a:gd name="T56" fmla="*/ 286 w 1096"/>
                <a:gd name="T57" fmla="*/ 40 h 986"/>
                <a:gd name="T58" fmla="*/ 313 w 1096"/>
                <a:gd name="T59" fmla="*/ 31 h 986"/>
                <a:gd name="T60" fmla="*/ 341 w 1096"/>
                <a:gd name="T61" fmla="*/ 26 h 986"/>
                <a:gd name="T62" fmla="*/ 754 w 1096"/>
                <a:gd name="T63" fmla="*/ 26 h 986"/>
                <a:gd name="T64" fmla="*/ 754 w 1096"/>
                <a:gd name="T65" fmla="*/ 0 h 986"/>
                <a:gd name="T66" fmla="*/ 341 w 1096"/>
                <a:gd name="T67" fmla="*/ 0 h 986"/>
                <a:gd name="T68" fmla="*/ 305 w 1096"/>
                <a:gd name="T69" fmla="*/ 5 h 986"/>
                <a:gd name="T70" fmla="*/ 273 w 1096"/>
                <a:gd name="T71" fmla="*/ 19 h 986"/>
                <a:gd name="T72" fmla="*/ 245 w 1096"/>
                <a:gd name="T73" fmla="*/ 40 h 986"/>
                <a:gd name="T74" fmla="*/ 224 w 1096"/>
                <a:gd name="T75" fmla="*/ 68 h 986"/>
                <a:gd name="T76" fmla="*/ 18 w 1096"/>
                <a:gd name="T77" fmla="*/ 426 h 986"/>
                <a:gd name="T78" fmla="*/ 3 w 1096"/>
                <a:gd name="T79" fmla="*/ 458 h 986"/>
                <a:gd name="T80" fmla="*/ 0 w 1096"/>
                <a:gd name="T81" fmla="*/ 494 h 986"/>
                <a:gd name="T82" fmla="*/ 3 w 1096"/>
                <a:gd name="T83" fmla="*/ 528 h 986"/>
                <a:gd name="T84" fmla="*/ 18 w 1096"/>
                <a:gd name="T85" fmla="*/ 562 h 986"/>
                <a:gd name="T86" fmla="*/ 224 w 1096"/>
                <a:gd name="T87" fmla="*/ 918 h 986"/>
                <a:gd name="T88" fmla="*/ 245 w 1096"/>
                <a:gd name="T89" fmla="*/ 947 h 986"/>
                <a:gd name="T90" fmla="*/ 275 w 1096"/>
                <a:gd name="T91" fmla="*/ 968 h 986"/>
                <a:gd name="T92" fmla="*/ 305 w 1096"/>
                <a:gd name="T93" fmla="*/ 981 h 986"/>
                <a:gd name="T94" fmla="*/ 341 w 1096"/>
                <a:gd name="T95" fmla="*/ 986 h 986"/>
                <a:gd name="T96" fmla="*/ 754 w 1096"/>
                <a:gd name="T97" fmla="*/ 986 h 986"/>
                <a:gd name="T98" fmla="*/ 790 w 1096"/>
                <a:gd name="T99" fmla="*/ 981 h 986"/>
                <a:gd name="T100" fmla="*/ 822 w 1096"/>
                <a:gd name="T101" fmla="*/ 968 h 986"/>
                <a:gd name="T102" fmla="*/ 849 w 1096"/>
                <a:gd name="T103" fmla="*/ 947 h 986"/>
                <a:gd name="T104" fmla="*/ 872 w 1096"/>
                <a:gd name="T105" fmla="*/ 918 h 986"/>
                <a:gd name="T106" fmla="*/ 1079 w 1096"/>
                <a:gd name="T107" fmla="*/ 560 h 986"/>
                <a:gd name="T108" fmla="*/ 1092 w 1096"/>
                <a:gd name="T109" fmla="*/ 528 h 986"/>
                <a:gd name="T110" fmla="*/ 1096 w 1096"/>
                <a:gd name="T111" fmla="*/ 494 h 986"/>
                <a:gd name="T112" fmla="*/ 1092 w 1096"/>
                <a:gd name="T113" fmla="*/ 458 h 986"/>
                <a:gd name="T114" fmla="*/ 1079 w 1096"/>
                <a:gd name="T115" fmla="*/ 426 h 986"/>
                <a:gd name="T116" fmla="*/ 872 w 1096"/>
                <a:gd name="T117" fmla="*/ 68 h 986"/>
                <a:gd name="T118" fmla="*/ 849 w 1096"/>
                <a:gd name="T119" fmla="*/ 40 h 986"/>
                <a:gd name="T120" fmla="*/ 822 w 1096"/>
                <a:gd name="T121" fmla="*/ 19 h 986"/>
                <a:gd name="T122" fmla="*/ 790 w 1096"/>
                <a:gd name="T123" fmla="*/ 5 h 986"/>
                <a:gd name="T124" fmla="*/ 754 w 1096"/>
                <a:gd name="T125"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96" h="986">
                  <a:moveTo>
                    <a:pt x="754" y="26"/>
                  </a:moveTo>
                  <a:lnTo>
                    <a:pt x="754" y="26"/>
                  </a:lnTo>
                  <a:lnTo>
                    <a:pt x="769" y="27"/>
                  </a:lnTo>
                  <a:lnTo>
                    <a:pt x="783" y="31"/>
                  </a:lnTo>
                  <a:lnTo>
                    <a:pt x="796" y="35"/>
                  </a:lnTo>
                  <a:lnTo>
                    <a:pt x="809" y="40"/>
                  </a:lnTo>
                  <a:lnTo>
                    <a:pt x="820" y="48"/>
                  </a:lnTo>
                  <a:lnTo>
                    <a:pt x="832" y="58"/>
                  </a:lnTo>
                  <a:lnTo>
                    <a:pt x="841" y="69"/>
                  </a:lnTo>
                  <a:lnTo>
                    <a:pt x="849" y="81"/>
                  </a:lnTo>
                  <a:lnTo>
                    <a:pt x="1056" y="439"/>
                  </a:lnTo>
                  <a:lnTo>
                    <a:pt x="1056" y="439"/>
                  </a:lnTo>
                  <a:lnTo>
                    <a:pt x="1062" y="452"/>
                  </a:lnTo>
                  <a:lnTo>
                    <a:pt x="1067" y="465"/>
                  </a:lnTo>
                  <a:lnTo>
                    <a:pt x="1069" y="479"/>
                  </a:lnTo>
                  <a:lnTo>
                    <a:pt x="1071" y="494"/>
                  </a:lnTo>
                  <a:lnTo>
                    <a:pt x="1069" y="507"/>
                  </a:lnTo>
                  <a:lnTo>
                    <a:pt x="1067" y="521"/>
                  </a:lnTo>
                  <a:lnTo>
                    <a:pt x="1062" y="534"/>
                  </a:lnTo>
                  <a:lnTo>
                    <a:pt x="1056" y="547"/>
                  </a:lnTo>
                  <a:lnTo>
                    <a:pt x="849" y="905"/>
                  </a:lnTo>
                  <a:lnTo>
                    <a:pt x="849" y="905"/>
                  </a:lnTo>
                  <a:lnTo>
                    <a:pt x="841" y="918"/>
                  </a:lnTo>
                  <a:lnTo>
                    <a:pt x="832" y="928"/>
                  </a:lnTo>
                  <a:lnTo>
                    <a:pt x="820" y="938"/>
                  </a:lnTo>
                  <a:lnTo>
                    <a:pt x="809" y="946"/>
                  </a:lnTo>
                  <a:lnTo>
                    <a:pt x="796" y="952"/>
                  </a:lnTo>
                  <a:lnTo>
                    <a:pt x="783" y="957"/>
                  </a:lnTo>
                  <a:lnTo>
                    <a:pt x="769" y="959"/>
                  </a:lnTo>
                  <a:lnTo>
                    <a:pt x="754" y="960"/>
                  </a:lnTo>
                  <a:lnTo>
                    <a:pt x="341" y="960"/>
                  </a:lnTo>
                  <a:lnTo>
                    <a:pt x="341" y="960"/>
                  </a:lnTo>
                  <a:lnTo>
                    <a:pt x="341" y="960"/>
                  </a:lnTo>
                  <a:lnTo>
                    <a:pt x="341" y="960"/>
                  </a:lnTo>
                  <a:lnTo>
                    <a:pt x="326" y="960"/>
                  </a:lnTo>
                  <a:lnTo>
                    <a:pt x="313" y="957"/>
                  </a:lnTo>
                  <a:lnTo>
                    <a:pt x="299" y="952"/>
                  </a:lnTo>
                  <a:lnTo>
                    <a:pt x="287" y="946"/>
                  </a:lnTo>
                  <a:lnTo>
                    <a:pt x="275" y="938"/>
                  </a:lnTo>
                  <a:lnTo>
                    <a:pt x="265" y="928"/>
                  </a:lnTo>
                  <a:lnTo>
                    <a:pt x="255" y="918"/>
                  </a:lnTo>
                  <a:lnTo>
                    <a:pt x="247" y="905"/>
                  </a:lnTo>
                  <a:lnTo>
                    <a:pt x="40" y="549"/>
                  </a:lnTo>
                  <a:lnTo>
                    <a:pt x="40" y="549"/>
                  </a:lnTo>
                  <a:lnTo>
                    <a:pt x="34" y="534"/>
                  </a:lnTo>
                  <a:lnTo>
                    <a:pt x="29" y="521"/>
                  </a:lnTo>
                  <a:lnTo>
                    <a:pt x="26" y="508"/>
                  </a:lnTo>
                  <a:lnTo>
                    <a:pt x="26" y="494"/>
                  </a:lnTo>
                  <a:lnTo>
                    <a:pt x="26" y="479"/>
                  </a:lnTo>
                  <a:lnTo>
                    <a:pt x="29" y="465"/>
                  </a:lnTo>
                  <a:lnTo>
                    <a:pt x="34" y="452"/>
                  </a:lnTo>
                  <a:lnTo>
                    <a:pt x="40" y="439"/>
                  </a:lnTo>
                  <a:lnTo>
                    <a:pt x="247" y="81"/>
                  </a:lnTo>
                  <a:lnTo>
                    <a:pt x="247" y="81"/>
                  </a:lnTo>
                  <a:lnTo>
                    <a:pt x="255" y="69"/>
                  </a:lnTo>
                  <a:lnTo>
                    <a:pt x="265" y="58"/>
                  </a:lnTo>
                  <a:lnTo>
                    <a:pt x="275" y="48"/>
                  </a:lnTo>
                  <a:lnTo>
                    <a:pt x="286" y="40"/>
                  </a:lnTo>
                  <a:lnTo>
                    <a:pt x="299" y="35"/>
                  </a:lnTo>
                  <a:lnTo>
                    <a:pt x="313" y="31"/>
                  </a:lnTo>
                  <a:lnTo>
                    <a:pt x="326" y="27"/>
                  </a:lnTo>
                  <a:lnTo>
                    <a:pt x="341" y="26"/>
                  </a:lnTo>
                  <a:lnTo>
                    <a:pt x="754" y="26"/>
                  </a:lnTo>
                  <a:lnTo>
                    <a:pt x="754" y="26"/>
                  </a:lnTo>
                  <a:close/>
                  <a:moveTo>
                    <a:pt x="754" y="0"/>
                  </a:moveTo>
                  <a:lnTo>
                    <a:pt x="754" y="0"/>
                  </a:lnTo>
                  <a:lnTo>
                    <a:pt x="341" y="0"/>
                  </a:lnTo>
                  <a:lnTo>
                    <a:pt x="341" y="0"/>
                  </a:lnTo>
                  <a:lnTo>
                    <a:pt x="323" y="2"/>
                  </a:lnTo>
                  <a:lnTo>
                    <a:pt x="305" y="5"/>
                  </a:lnTo>
                  <a:lnTo>
                    <a:pt x="289" y="11"/>
                  </a:lnTo>
                  <a:lnTo>
                    <a:pt x="273" y="19"/>
                  </a:lnTo>
                  <a:lnTo>
                    <a:pt x="258" y="29"/>
                  </a:lnTo>
                  <a:lnTo>
                    <a:pt x="245" y="40"/>
                  </a:lnTo>
                  <a:lnTo>
                    <a:pt x="234" y="53"/>
                  </a:lnTo>
                  <a:lnTo>
                    <a:pt x="224" y="68"/>
                  </a:lnTo>
                  <a:lnTo>
                    <a:pt x="18" y="426"/>
                  </a:lnTo>
                  <a:lnTo>
                    <a:pt x="18" y="426"/>
                  </a:lnTo>
                  <a:lnTo>
                    <a:pt x="10" y="442"/>
                  </a:lnTo>
                  <a:lnTo>
                    <a:pt x="3" y="458"/>
                  </a:lnTo>
                  <a:lnTo>
                    <a:pt x="0" y="476"/>
                  </a:lnTo>
                  <a:lnTo>
                    <a:pt x="0" y="494"/>
                  </a:lnTo>
                  <a:lnTo>
                    <a:pt x="0" y="512"/>
                  </a:lnTo>
                  <a:lnTo>
                    <a:pt x="3" y="528"/>
                  </a:lnTo>
                  <a:lnTo>
                    <a:pt x="10" y="545"/>
                  </a:lnTo>
                  <a:lnTo>
                    <a:pt x="18" y="562"/>
                  </a:lnTo>
                  <a:lnTo>
                    <a:pt x="224" y="918"/>
                  </a:lnTo>
                  <a:lnTo>
                    <a:pt x="224" y="918"/>
                  </a:lnTo>
                  <a:lnTo>
                    <a:pt x="234" y="935"/>
                  </a:lnTo>
                  <a:lnTo>
                    <a:pt x="245" y="947"/>
                  </a:lnTo>
                  <a:lnTo>
                    <a:pt x="260" y="959"/>
                  </a:lnTo>
                  <a:lnTo>
                    <a:pt x="275" y="968"/>
                  </a:lnTo>
                  <a:lnTo>
                    <a:pt x="289" y="976"/>
                  </a:lnTo>
                  <a:lnTo>
                    <a:pt x="305" y="981"/>
                  </a:lnTo>
                  <a:lnTo>
                    <a:pt x="323" y="985"/>
                  </a:lnTo>
                  <a:lnTo>
                    <a:pt x="341" y="986"/>
                  </a:lnTo>
                  <a:lnTo>
                    <a:pt x="754" y="986"/>
                  </a:lnTo>
                  <a:lnTo>
                    <a:pt x="754" y="986"/>
                  </a:lnTo>
                  <a:lnTo>
                    <a:pt x="772" y="985"/>
                  </a:lnTo>
                  <a:lnTo>
                    <a:pt x="790" y="981"/>
                  </a:lnTo>
                  <a:lnTo>
                    <a:pt x="806" y="976"/>
                  </a:lnTo>
                  <a:lnTo>
                    <a:pt x="822" y="968"/>
                  </a:lnTo>
                  <a:lnTo>
                    <a:pt x="836" y="959"/>
                  </a:lnTo>
                  <a:lnTo>
                    <a:pt x="849" y="947"/>
                  </a:lnTo>
                  <a:lnTo>
                    <a:pt x="862" y="933"/>
                  </a:lnTo>
                  <a:lnTo>
                    <a:pt x="872" y="918"/>
                  </a:lnTo>
                  <a:lnTo>
                    <a:pt x="1079" y="560"/>
                  </a:lnTo>
                  <a:lnTo>
                    <a:pt x="1079" y="560"/>
                  </a:lnTo>
                  <a:lnTo>
                    <a:pt x="1087" y="544"/>
                  </a:lnTo>
                  <a:lnTo>
                    <a:pt x="1092" y="528"/>
                  </a:lnTo>
                  <a:lnTo>
                    <a:pt x="1095" y="510"/>
                  </a:lnTo>
                  <a:lnTo>
                    <a:pt x="1096" y="494"/>
                  </a:lnTo>
                  <a:lnTo>
                    <a:pt x="1095" y="476"/>
                  </a:lnTo>
                  <a:lnTo>
                    <a:pt x="1092" y="458"/>
                  </a:lnTo>
                  <a:lnTo>
                    <a:pt x="1087" y="442"/>
                  </a:lnTo>
                  <a:lnTo>
                    <a:pt x="1079" y="426"/>
                  </a:lnTo>
                  <a:lnTo>
                    <a:pt x="872" y="68"/>
                  </a:lnTo>
                  <a:lnTo>
                    <a:pt x="872" y="68"/>
                  </a:lnTo>
                  <a:lnTo>
                    <a:pt x="861" y="53"/>
                  </a:lnTo>
                  <a:lnTo>
                    <a:pt x="849" y="40"/>
                  </a:lnTo>
                  <a:lnTo>
                    <a:pt x="836" y="29"/>
                  </a:lnTo>
                  <a:lnTo>
                    <a:pt x="822" y="19"/>
                  </a:lnTo>
                  <a:lnTo>
                    <a:pt x="806" y="11"/>
                  </a:lnTo>
                  <a:lnTo>
                    <a:pt x="790" y="5"/>
                  </a:lnTo>
                  <a:lnTo>
                    <a:pt x="772" y="2"/>
                  </a:lnTo>
                  <a:lnTo>
                    <a:pt x="754" y="0"/>
                  </a:lnTo>
                  <a:lnTo>
                    <a:pt x="754" y="0"/>
                  </a:lnTo>
                  <a:close/>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4" name="Freeform 125">
              <a:extLst>
                <a:ext uri="{FF2B5EF4-FFF2-40B4-BE49-F238E27FC236}">
                  <a16:creationId xmlns:a16="http://schemas.microsoft.com/office/drawing/2014/main" id="{CBD99A2B-6D60-42D1-B9DD-4404FE871774}"/>
                </a:ext>
              </a:extLst>
            </p:cNvPr>
            <p:cNvSpPr>
              <a:spLocks/>
            </p:cNvSpPr>
            <p:nvPr/>
          </p:nvSpPr>
          <p:spPr bwMode="auto">
            <a:xfrm>
              <a:off x="4840684" y="3787775"/>
              <a:ext cx="828675" cy="741363"/>
            </a:xfrm>
            <a:custGeom>
              <a:avLst/>
              <a:gdLst>
                <a:gd name="T0" fmla="*/ 728 w 1045"/>
                <a:gd name="T1" fmla="*/ 0 h 934"/>
                <a:gd name="T2" fmla="*/ 757 w 1045"/>
                <a:gd name="T3" fmla="*/ 5 h 934"/>
                <a:gd name="T4" fmla="*/ 783 w 1045"/>
                <a:gd name="T5" fmla="*/ 14 h 934"/>
                <a:gd name="T6" fmla="*/ 806 w 1045"/>
                <a:gd name="T7" fmla="*/ 32 h 934"/>
                <a:gd name="T8" fmla="*/ 823 w 1045"/>
                <a:gd name="T9" fmla="*/ 55 h 934"/>
                <a:gd name="T10" fmla="*/ 1030 w 1045"/>
                <a:gd name="T11" fmla="*/ 413 h 934"/>
                <a:gd name="T12" fmla="*/ 1041 w 1045"/>
                <a:gd name="T13" fmla="*/ 439 h 934"/>
                <a:gd name="T14" fmla="*/ 1045 w 1045"/>
                <a:gd name="T15" fmla="*/ 468 h 934"/>
                <a:gd name="T16" fmla="*/ 1041 w 1045"/>
                <a:gd name="T17" fmla="*/ 495 h 934"/>
                <a:gd name="T18" fmla="*/ 1030 w 1045"/>
                <a:gd name="T19" fmla="*/ 521 h 934"/>
                <a:gd name="T20" fmla="*/ 823 w 1045"/>
                <a:gd name="T21" fmla="*/ 879 h 934"/>
                <a:gd name="T22" fmla="*/ 806 w 1045"/>
                <a:gd name="T23" fmla="*/ 902 h 934"/>
                <a:gd name="T24" fmla="*/ 783 w 1045"/>
                <a:gd name="T25" fmla="*/ 920 h 934"/>
                <a:gd name="T26" fmla="*/ 757 w 1045"/>
                <a:gd name="T27" fmla="*/ 931 h 934"/>
                <a:gd name="T28" fmla="*/ 728 w 1045"/>
                <a:gd name="T29" fmla="*/ 934 h 934"/>
                <a:gd name="T30" fmla="*/ 315 w 1045"/>
                <a:gd name="T31" fmla="*/ 934 h 934"/>
                <a:gd name="T32" fmla="*/ 315 w 1045"/>
                <a:gd name="T33" fmla="*/ 934 h 934"/>
                <a:gd name="T34" fmla="*/ 287 w 1045"/>
                <a:gd name="T35" fmla="*/ 931 h 934"/>
                <a:gd name="T36" fmla="*/ 261 w 1045"/>
                <a:gd name="T37" fmla="*/ 920 h 934"/>
                <a:gd name="T38" fmla="*/ 239 w 1045"/>
                <a:gd name="T39" fmla="*/ 902 h 934"/>
                <a:gd name="T40" fmla="*/ 221 w 1045"/>
                <a:gd name="T41" fmla="*/ 879 h 934"/>
                <a:gd name="T42" fmla="*/ 14 w 1045"/>
                <a:gd name="T43" fmla="*/ 523 h 934"/>
                <a:gd name="T44" fmla="*/ 3 w 1045"/>
                <a:gd name="T45" fmla="*/ 495 h 934"/>
                <a:gd name="T46" fmla="*/ 0 w 1045"/>
                <a:gd name="T47" fmla="*/ 468 h 934"/>
                <a:gd name="T48" fmla="*/ 3 w 1045"/>
                <a:gd name="T49" fmla="*/ 439 h 934"/>
                <a:gd name="T50" fmla="*/ 14 w 1045"/>
                <a:gd name="T51" fmla="*/ 413 h 934"/>
                <a:gd name="T52" fmla="*/ 221 w 1045"/>
                <a:gd name="T53" fmla="*/ 55 h 934"/>
                <a:gd name="T54" fmla="*/ 239 w 1045"/>
                <a:gd name="T55" fmla="*/ 32 h 934"/>
                <a:gd name="T56" fmla="*/ 260 w 1045"/>
                <a:gd name="T57" fmla="*/ 14 h 934"/>
                <a:gd name="T58" fmla="*/ 287 w 1045"/>
                <a:gd name="T59" fmla="*/ 5 h 934"/>
                <a:gd name="T60" fmla="*/ 315 w 1045"/>
                <a:gd name="T61" fmla="*/ 0 h 934"/>
                <a:gd name="T62" fmla="*/ 728 w 1045"/>
                <a:gd name="T63" fmla="*/ 0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45" h="934">
                  <a:moveTo>
                    <a:pt x="728" y="0"/>
                  </a:moveTo>
                  <a:lnTo>
                    <a:pt x="728" y="0"/>
                  </a:lnTo>
                  <a:lnTo>
                    <a:pt x="743" y="1"/>
                  </a:lnTo>
                  <a:lnTo>
                    <a:pt x="757" y="5"/>
                  </a:lnTo>
                  <a:lnTo>
                    <a:pt x="770" y="9"/>
                  </a:lnTo>
                  <a:lnTo>
                    <a:pt x="783" y="14"/>
                  </a:lnTo>
                  <a:lnTo>
                    <a:pt x="794" y="22"/>
                  </a:lnTo>
                  <a:lnTo>
                    <a:pt x="806" y="32"/>
                  </a:lnTo>
                  <a:lnTo>
                    <a:pt x="815" y="43"/>
                  </a:lnTo>
                  <a:lnTo>
                    <a:pt x="823" y="55"/>
                  </a:lnTo>
                  <a:lnTo>
                    <a:pt x="1030" y="413"/>
                  </a:lnTo>
                  <a:lnTo>
                    <a:pt x="1030" y="413"/>
                  </a:lnTo>
                  <a:lnTo>
                    <a:pt x="1036" y="426"/>
                  </a:lnTo>
                  <a:lnTo>
                    <a:pt x="1041" y="439"/>
                  </a:lnTo>
                  <a:lnTo>
                    <a:pt x="1043" y="453"/>
                  </a:lnTo>
                  <a:lnTo>
                    <a:pt x="1045" y="468"/>
                  </a:lnTo>
                  <a:lnTo>
                    <a:pt x="1043" y="481"/>
                  </a:lnTo>
                  <a:lnTo>
                    <a:pt x="1041" y="495"/>
                  </a:lnTo>
                  <a:lnTo>
                    <a:pt x="1036" y="508"/>
                  </a:lnTo>
                  <a:lnTo>
                    <a:pt x="1030" y="521"/>
                  </a:lnTo>
                  <a:lnTo>
                    <a:pt x="823" y="879"/>
                  </a:lnTo>
                  <a:lnTo>
                    <a:pt x="823" y="879"/>
                  </a:lnTo>
                  <a:lnTo>
                    <a:pt x="815" y="892"/>
                  </a:lnTo>
                  <a:lnTo>
                    <a:pt x="806" y="902"/>
                  </a:lnTo>
                  <a:lnTo>
                    <a:pt x="794" y="912"/>
                  </a:lnTo>
                  <a:lnTo>
                    <a:pt x="783" y="920"/>
                  </a:lnTo>
                  <a:lnTo>
                    <a:pt x="770" y="926"/>
                  </a:lnTo>
                  <a:lnTo>
                    <a:pt x="757" y="931"/>
                  </a:lnTo>
                  <a:lnTo>
                    <a:pt x="743" y="933"/>
                  </a:lnTo>
                  <a:lnTo>
                    <a:pt x="728" y="934"/>
                  </a:lnTo>
                  <a:lnTo>
                    <a:pt x="315" y="934"/>
                  </a:lnTo>
                  <a:lnTo>
                    <a:pt x="315" y="934"/>
                  </a:lnTo>
                  <a:lnTo>
                    <a:pt x="315" y="934"/>
                  </a:lnTo>
                  <a:lnTo>
                    <a:pt x="315" y="934"/>
                  </a:lnTo>
                  <a:lnTo>
                    <a:pt x="300" y="934"/>
                  </a:lnTo>
                  <a:lnTo>
                    <a:pt x="287" y="931"/>
                  </a:lnTo>
                  <a:lnTo>
                    <a:pt x="273" y="926"/>
                  </a:lnTo>
                  <a:lnTo>
                    <a:pt x="261" y="920"/>
                  </a:lnTo>
                  <a:lnTo>
                    <a:pt x="249" y="912"/>
                  </a:lnTo>
                  <a:lnTo>
                    <a:pt x="239" y="902"/>
                  </a:lnTo>
                  <a:lnTo>
                    <a:pt x="229" y="892"/>
                  </a:lnTo>
                  <a:lnTo>
                    <a:pt x="221" y="879"/>
                  </a:lnTo>
                  <a:lnTo>
                    <a:pt x="14" y="523"/>
                  </a:lnTo>
                  <a:lnTo>
                    <a:pt x="14" y="523"/>
                  </a:lnTo>
                  <a:lnTo>
                    <a:pt x="8" y="508"/>
                  </a:lnTo>
                  <a:lnTo>
                    <a:pt x="3" y="495"/>
                  </a:lnTo>
                  <a:lnTo>
                    <a:pt x="0" y="482"/>
                  </a:lnTo>
                  <a:lnTo>
                    <a:pt x="0" y="468"/>
                  </a:lnTo>
                  <a:lnTo>
                    <a:pt x="0" y="453"/>
                  </a:lnTo>
                  <a:lnTo>
                    <a:pt x="3" y="439"/>
                  </a:lnTo>
                  <a:lnTo>
                    <a:pt x="8" y="426"/>
                  </a:lnTo>
                  <a:lnTo>
                    <a:pt x="14" y="413"/>
                  </a:lnTo>
                  <a:lnTo>
                    <a:pt x="221" y="55"/>
                  </a:lnTo>
                  <a:lnTo>
                    <a:pt x="221" y="55"/>
                  </a:lnTo>
                  <a:lnTo>
                    <a:pt x="229" y="43"/>
                  </a:lnTo>
                  <a:lnTo>
                    <a:pt x="239" y="32"/>
                  </a:lnTo>
                  <a:lnTo>
                    <a:pt x="249" y="22"/>
                  </a:lnTo>
                  <a:lnTo>
                    <a:pt x="260" y="14"/>
                  </a:lnTo>
                  <a:lnTo>
                    <a:pt x="273" y="9"/>
                  </a:lnTo>
                  <a:lnTo>
                    <a:pt x="287" y="5"/>
                  </a:lnTo>
                  <a:lnTo>
                    <a:pt x="300" y="1"/>
                  </a:lnTo>
                  <a:lnTo>
                    <a:pt x="315" y="0"/>
                  </a:lnTo>
                  <a:lnTo>
                    <a:pt x="728" y="0"/>
                  </a:lnTo>
                  <a:lnTo>
                    <a:pt x="728"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5" name="Freeform 126">
              <a:extLst>
                <a:ext uri="{FF2B5EF4-FFF2-40B4-BE49-F238E27FC236}">
                  <a16:creationId xmlns:a16="http://schemas.microsoft.com/office/drawing/2014/main" id="{C8E4137D-FD3E-4AA9-BE6F-E2033937F785}"/>
                </a:ext>
              </a:extLst>
            </p:cNvPr>
            <p:cNvSpPr>
              <a:spLocks/>
            </p:cNvSpPr>
            <p:nvPr/>
          </p:nvSpPr>
          <p:spPr bwMode="auto">
            <a:xfrm>
              <a:off x="4820046" y="3767138"/>
              <a:ext cx="869950" cy="782638"/>
            </a:xfrm>
            <a:custGeom>
              <a:avLst/>
              <a:gdLst>
                <a:gd name="T0" fmla="*/ 754 w 1096"/>
                <a:gd name="T1" fmla="*/ 0 h 986"/>
                <a:gd name="T2" fmla="*/ 754 w 1096"/>
                <a:gd name="T3" fmla="*/ 0 h 986"/>
                <a:gd name="T4" fmla="*/ 341 w 1096"/>
                <a:gd name="T5" fmla="*/ 0 h 986"/>
                <a:gd name="T6" fmla="*/ 341 w 1096"/>
                <a:gd name="T7" fmla="*/ 0 h 986"/>
                <a:gd name="T8" fmla="*/ 323 w 1096"/>
                <a:gd name="T9" fmla="*/ 2 h 986"/>
                <a:gd name="T10" fmla="*/ 305 w 1096"/>
                <a:gd name="T11" fmla="*/ 5 h 986"/>
                <a:gd name="T12" fmla="*/ 289 w 1096"/>
                <a:gd name="T13" fmla="*/ 11 h 986"/>
                <a:gd name="T14" fmla="*/ 273 w 1096"/>
                <a:gd name="T15" fmla="*/ 19 h 986"/>
                <a:gd name="T16" fmla="*/ 258 w 1096"/>
                <a:gd name="T17" fmla="*/ 29 h 986"/>
                <a:gd name="T18" fmla="*/ 245 w 1096"/>
                <a:gd name="T19" fmla="*/ 40 h 986"/>
                <a:gd name="T20" fmla="*/ 234 w 1096"/>
                <a:gd name="T21" fmla="*/ 53 h 986"/>
                <a:gd name="T22" fmla="*/ 224 w 1096"/>
                <a:gd name="T23" fmla="*/ 68 h 986"/>
                <a:gd name="T24" fmla="*/ 18 w 1096"/>
                <a:gd name="T25" fmla="*/ 426 h 986"/>
                <a:gd name="T26" fmla="*/ 18 w 1096"/>
                <a:gd name="T27" fmla="*/ 426 h 986"/>
                <a:gd name="T28" fmla="*/ 10 w 1096"/>
                <a:gd name="T29" fmla="*/ 442 h 986"/>
                <a:gd name="T30" fmla="*/ 3 w 1096"/>
                <a:gd name="T31" fmla="*/ 458 h 986"/>
                <a:gd name="T32" fmla="*/ 0 w 1096"/>
                <a:gd name="T33" fmla="*/ 476 h 986"/>
                <a:gd name="T34" fmla="*/ 0 w 1096"/>
                <a:gd name="T35" fmla="*/ 494 h 986"/>
                <a:gd name="T36" fmla="*/ 0 w 1096"/>
                <a:gd name="T37" fmla="*/ 512 h 986"/>
                <a:gd name="T38" fmla="*/ 3 w 1096"/>
                <a:gd name="T39" fmla="*/ 528 h 986"/>
                <a:gd name="T40" fmla="*/ 10 w 1096"/>
                <a:gd name="T41" fmla="*/ 545 h 986"/>
                <a:gd name="T42" fmla="*/ 18 w 1096"/>
                <a:gd name="T43" fmla="*/ 562 h 986"/>
                <a:gd name="T44" fmla="*/ 224 w 1096"/>
                <a:gd name="T45" fmla="*/ 918 h 986"/>
                <a:gd name="T46" fmla="*/ 224 w 1096"/>
                <a:gd name="T47" fmla="*/ 918 h 986"/>
                <a:gd name="T48" fmla="*/ 234 w 1096"/>
                <a:gd name="T49" fmla="*/ 935 h 986"/>
                <a:gd name="T50" fmla="*/ 245 w 1096"/>
                <a:gd name="T51" fmla="*/ 947 h 986"/>
                <a:gd name="T52" fmla="*/ 260 w 1096"/>
                <a:gd name="T53" fmla="*/ 959 h 986"/>
                <a:gd name="T54" fmla="*/ 275 w 1096"/>
                <a:gd name="T55" fmla="*/ 968 h 986"/>
                <a:gd name="T56" fmla="*/ 289 w 1096"/>
                <a:gd name="T57" fmla="*/ 976 h 986"/>
                <a:gd name="T58" fmla="*/ 305 w 1096"/>
                <a:gd name="T59" fmla="*/ 981 h 986"/>
                <a:gd name="T60" fmla="*/ 323 w 1096"/>
                <a:gd name="T61" fmla="*/ 985 h 986"/>
                <a:gd name="T62" fmla="*/ 341 w 1096"/>
                <a:gd name="T63" fmla="*/ 986 h 986"/>
                <a:gd name="T64" fmla="*/ 754 w 1096"/>
                <a:gd name="T65" fmla="*/ 986 h 986"/>
                <a:gd name="T66" fmla="*/ 754 w 1096"/>
                <a:gd name="T67" fmla="*/ 986 h 986"/>
                <a:gd name="T68" fmla="*/ 772 w 1096"/>
                <a:gd name="T69" fmla="*/ 985 h 986"/>
                <a:gd name="T70" fmla="*/ 790 w 1096"/>
                <a:gd name="T71" fmla="*/ 981 h 986"/>
                <a:gd name="T72" fmla="*/ 806 w 1096"/>
                <a:gd name="T73" fmla="*/ 976 h 986"/>
                <a:gd name="T74" fmla="*/ 822 w 1096"/>
                <a:gd name="T75" fmla="*/ 968 h 986"/>
                <a:gd name="T76" fmla="*/ 836 w 1096"/>
                <a:gd name="T77" fmla="*/ 959 h 986"/>
                <a:gd name="T78" fmla="*/ 849 w 1096"/>
                <a:gd name="T79" fmla="*/ 947 h 986"/>
                <a:gd name="T80" fmla="*/ 862 w 1096"/>
                <a:gd name="T81" fmla="*/ 933 h 986"/>
                <a:gd name="T82" fmla="*/ 872 w 1096"/>
                <a:gd name="T83" fmla="*/ 918 h 986"/>
                <a:gd name="T84" fmla="*/ 1079 w 1096"/>
                <a:gd name="T85" fmla="*/ 560 h 986"/>
                <a:gd name="T86" fmla="*/ 1079 w 1096"/>
                <a:gd name="T87" fmla="*/ 560 h 986"/>
                <a:gd name="T88" fmla="*/ 1087 w 1096"/>
                <a:gd name="T89" fmla="*/ 544 h 986"/>
                <a:gd name="T90" fmla="*/ 1092 w 1096"/>
                <a:gd name="T91" fmla="*/ 528 h 986"/>
                <a:gd name="T92" fmla="*/ 1095 w 1096"/>
                <a:gd name="T93" fmla="*/ 510 h 986"/>
                <a:gd name="T94" fmla="*/ 1096 w 1096"/>
                <a:gd name="T95" fmla="*/ 494 h 986"/>
                <a:gd name="T96" fmla="*/ 1095 w 1096"/>
                <a:gd name="T97" fmla="*/ 476 h 986"/>
                <a:gd name="T98" fmla="*/ 1092 w 1096"/>
                <a:gd name="T99" fmla="*/ 458 h 986"/>
                <a:gd name="T100" fmla="*/ 1087 w 1096"/>
                <a:gd name="T101" fmla="*/ 442 h 986"/>
                <a:gd name="T102" fmla="*/ 1079 w 1096"/>
                <a:gd name="T103" fmla="*/ 426 h 986"/>
                <a:gd name="T104" fmla="*/ 872 w 1096"/>
                <a:gd name="T105" fmla="*/ 68 h 986"/>
                <a:gd name="T106" fmla="*/ 872 w 1096"/>
                <a:gd name="T107" fmla="*/ 68 h 986"/>
                <a:gd name="T108" fmla="*/ 861 w 1096"/>
                <a:gd name="T109" fmla="*/ 53 h 986"/>
                <a:gd name="T110" fmla="*/ 849 w 1096"/>
                <a:gd name="T111" fmla="*/ 40 h 986"/>
                <a:gd name="T112" fmla="*/ 836 w 1096"/>
                <a:gd name="T113" fmla="*/ 29 h 986"/>
                <a:gd name="T114" fmla="*/ 822 w 1096"/>
                <a:gd name="T115" fmla="*/ 19 h 986"/>
                <a:gd name="T116" fmla="*/ 806 w 1096"/>
                <a:gd name="T117" fmla="*/ 11 h 986"/>
                <a:gd name="T118" fmla="*/ 790 w 1096"/>
                <a:gd name="T119" fmla="*/ 5 h 986"/>
                <a:gd name="T120" fmla="*/ 772 w 1096"/>
                <a:gd name="T121" fmla="*/ 2 h 986"/>
                <a:gd name="T122" fmla="*/ 754 w 1096"/>
                <a:gd name="T123" fmla="*/ 0 h 986"/>
                <a:gd name="T124" fmla="*/ 754 w 1096"/>
                <a:gd name="T125"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96" h="986">
                  <a:moveTo>
                    <a:pt x="754" y="0"/>
                  </a:moveTo>
                  <a:lnTo>
                    <a:pt x="754" y="0"/>
                  </a:lnTo>
                  <a:lnTo>
                    <a:pt x="341" y="0"/>
                  </a:lnTo>
                  <a:lnTo>
                    <a:pt x="341" y="0"/>
                  </a:lnTo>
                  <a:lnTo>
                    <a:pt x="323" y="2"/>
                  </a:lnTo>
                  <a:lnTo>
                    <a:pt x="305" y="5"/>
                  </a:lnTo>
                  <a:lnTo>
                    <a:pt x="289" y="11"/>
                  </a:lnTo>
                  <a:lnTo>
                    <a:pt x="273" y="19"/>
                  </a:lnTo>
                  <a:lnTo>
                    <a:pt x="258" y="29"/>
                  </a:lnTo>
                  <a:lnTo>
                    <a:pt x="245" y="40"/>
                  </a:lnTo>
                  <a:lnTo>
                    <a:pt x="234" y="53"/>
                  </a:lnTo>
                  <a:lnTo>
                    <a:pt x="224" y="68"/>
                  </a:lnTo>
                  <a:lnTo>
                    <a:pt x="18" y="426"/>
                  </a:lnTo>
                  <a:lnTo>
                    <a:pt x="18" y="426"/>
                  </a:lnTo>
                  <a:lnTo>
                    <a:pt x="10" y="442"/>
                  </a:lnTo>
                  <a:lnTo>
                    <a:pt x="3" y="458"/>
                  </a:lnTo>
                  <a:lnTo>
                    <a:pt x="0" y="476"/>
                  </a:lnTo>
                  <a:lnTo>
                    <a:pt x="0" y="494"/>
                  </a:lnTo>
                  <a:lnTo>
                    <a:pt x="0" y="512"/>
                  </a:lnTo>
                  <a:lnTo>
                    <a:pt x="3" y="528"/>
                  </a:lnTo>
                  <a:lnTo>
                    <a:pt x="10" y="545"/>
                  </a:lnTo>
                  <a:lnTo>
                    <a:pt x="18" y="562"/>
                  </a:lnTo>
                  <a:lnTo>
                    <a:pt x="224" y="918"/>
                  </a:lnTo>
                  <a:lnTo>
                    <a:pt x="224" y="918"/>
                  </a:lnTo>
                  <a:lnTo>
                    <a:pt x="234" y="935"/>
                  </a:lnTo>
                  <a:lnTo>
                    <a:pt x="245" y="947"/>
                  </a:lnTo>
                  <a:lnTo>
                    <a:pt x="260" y="959"/>
                  </a:lnTo>
                  <a:lnTo>
                    <a:pt x="275" y="968"/>
                  </a:lnTo>
                  <a:lnTo>
                    <a:pt x="289" y="976"/>
                  </a:lnTo>
                  <a:lnTo>
                    <a:pt x="305" y="981"/>
                  </a:lnTo>
                  <a:lnTo>
                    <a:pt x="323" y="985"/>
                  </a:lnTo>
                  <a:lnTo>
                    <a:pt x="341" y="986"/>
                  </a:lnTo>
                  <a:lnTo>
                    <a:pt x="754" y="986"/>
                  </a:lnTo>
                  <a:lnTo>
                    <a:pt x="754" y="986"/>
                  </a:lnTo>
                  <a:lnTo>
                    <a:pt x="772" y="985"/>
                  </a:lnTo>
                  <a:lnTo>
                    <a:pt x="790" y="981"/>
                  </a:lnTo>
                  <a:lnTo>
                    <a:pt x="806" y="976"/>
                  </a:lnTo>
                  <a:lnTo>
                    <a:pt x="822" y="968"/>
                  </a:lnTo>
                  <a:lnTo>
                    <a:pt x="836" y="959"/>
                  </a:lnTo>
                  <a:lnTo>
                    <a:pt x="849" y="947"/>
                  </a:lnTo>
                  <a:lnTo>
                    <a:pt x="862" y="933"/>
                  </a:lnTo>
                  <a:lnTo>
                    <a:pt x="872" y="918"/>
                  </a:lnTo>
                  <a:lnTo>
                    <a:pt x="1079" y="560"/>
                  </a:lnTo>
                  <a:lnTo>
                    <a:pt x="1079" y="560"/>
                  </a:lnTo>
                  <a:lnTo>
                    <a:pt x="1087" y="544"/>
                  </a:lnTo>
                  <a:lnTo>
                    <a:pt x="1092" y="528"/>
                  </a:lnTo>
                  <a:lnTo>
                    <a:pt x="1095" y="510"/>
                  </a:lnTo>
                  <a:lnTo>
                    <a:pt x="1096" y="494"/>
                  </a:lnTo>
                  <a:lnTo>
                    <a:pt x="1095" y="476"/>
                  </a:lnTo>
                  <a:lnTo>
                    <a:pt x="1092" y="458"/>
                  </a:lnTo>
                  <a:lnTo>
                    <a:pt x="1087" y="442"/>
                  </a:lnTo>
                  <a:lnTo>
                    <a:pt x="1079" y="426"/>
                  </a:lnTo>
                  <a:lnTo>
                    <a:pt x="872" y="68"/>
                  </a:lnTo>
                  <a:lnTo>
                    <a:pt x="872" y="68"/>
                  </a:lnTo>
                  <a:lnTo>
                    <a:pt x="861" y="53"/>
                  </a:lnTo>
                  <a:lnTo>
                    <a:pt x="849" y="40"/>
                  </a:lnTo>
                  <a:lnTo>
                    <a:pt x="836" y="29"/>
                  </a:lnTo>
                  <a:lnTo>
                    <a:pt x="822" y="19"/>
                  </a:lnTo>
                  <a:lnTo>
                    <a:pt x="806" y="11"/>
                  </a:lnTo>
                  <a:lnTo>
                    <a:pt x="790" y="5"/>
                  </a:lnTo>
                  <a:lnTo>
                    <a:pt x="772" y="2"/>
                  </a:lnTo>
                  <a:lnTo>
                    <a:pt x="754" y="0"/>
                  </a:lnTo>
                  <a:lnTo>
                    <a:pt x="754"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6" name="Freeform 127">
              <a:extLst>
                <a:ext uri="{FF2B5EF4-FFF2-40B4-BE49-F238E27FC236}">
                  <a16:creationId xmlns:a16="http://schemas.microsoft.com/office/drawing/2014/main" id="{533F6683-F030-4D4B-A209-7F31326EC39D}"/>
                </a:ext>
              </a:extLst>
            </p:cNvPr>
            <p:cNvSpPr>
              <a:spLocks/>
            </p:cNvSpPr>
            <p:nvPr/>
          </p:nvSpPr>
          <p:spPr bwMode="auto">
            <a:xfrm>
              <a:off x="6532959" y="2794000"/>
              <a:ext cx="852488" cy="762000"/>
            </a:xfrm>
            <a:custGeom>
              <a:avLst/>
              <a:gdLst>
                <a:gd name="T0" fmla="*/ 329 w 1072"/>
                <a:gd name="T1" fmla="*/ 961 h 961"/>
                <a:gd name="T2" fmla="*/ 329 w 1072"/>
                <a:gd name="T3" fmla="*/ 961 h 961"/>
                <a:gd name="T4" fmla="*/ 313 w 1072"/>
                <a:gd name="T5" fmla="*/ 959 h 961"/>
                <a:gd name="T6" fmla="*/ 297 w 1072"/>
                <a:gd name="T7" fmla="*/ 956 h 961"/>
                <a:gd name="T8" fmla="*/ 282 w 1072"/>
                <a:gd name="T9" fmla="*/ 951 h 961"/>
                <a:gd name="T10" fmla="*/ 268 w 1072"/>
                <a:gd name="T11" fmla="*/ 944 h 961"/>
                <a:gd name="T12" fmla="*/ 255 w 1072"/>
                <a:gd name="T13" fmla="*/ 936 h 961"/>
                <a:gd name="T14" fmla="*/ 244 w 1072"/>
                <a:gd name="T15" fmla="*/ 925 h 961"/>
                <a:gd name="T16" fmla="*/ 232 w 1072"/>
                <a:gd name="T17" fmla="*/ 914 h 961"/>
                <a:gd name="T18" fmla="*/ 224 w 1072"/>
                <a:gd name="T19" fmla="*/ 899 h 961"/>
                <a:gd name="T20" fmla="*/ 16 w 1072"/>
                <a:gd name="T21" fmla="*/ 541 h 961"/>
                <a:gd name="T22" fmla="*/ 16 w 1072"/>
                <a:gd name="T23" fmla="*/ 541 h 961"/>
                <a:gd name="T24" fmla="*/ 10 w 1072"/>
                <a:gd name="T25" fmla="*/ 528 h 961"/>
                <a:gd name="T26" fmla="*/ 5 w 1072"/>
                <a:gd name="T27" fmla="*/ 512 h 961"/>
                <a:gd name="T28" fmla="*/ 2 w 1072"/>
                <a:gd name="T29" fmla="*/ 497 h 961"/>
                <a:gd name="T30" fmla="*/ 0 w 1072"/>
                <a:gd name="T31" fmla="*/ 481 h 961"/>
                <a:gd name="T32" fmla="*/ 2 w 1072"/>
                <a:gd name="T33" fmla="*/ 465 h 961"/>
                <a:gd name="T34" fmla="*/ 5 w 1072"/>
                <a:gd name="T35" fmla="*/ 449 h 961"/>
                <a:gd name="T36" fmla="*/ 10 w 1072"/>
                <a:gd name="T37" fmla="*/ 434 h 961"/>
                <a:gd name="T38" fmla="*/ 16 w 1072"/>
                <a:gd name="T39" fmla="*/ 420 h 961"/>
                <a:gd name="T40" fmla="*/ 223 w 1072"/>
                <a:gd name="T41" fmla="*/ 61 h 961"/>
                <a:gd name="T42" fmla="*/ 223 w 1072"/>
                <a:gd name="T43" fmla="*/ 61 h 961"/>
                <a:gd name="T44" fmla="*/ 232 w 1072"/>
                <a:gd name="T45" fmla="*/ 49 h 961"/>
                <a:gd name="T46" fmla="*/ 244 w 1072"/>
                <a:gd name="T47" fmla="*/ 36 h 961"/>
                <a:gd name="T48" fmla="*/ 255 w 1072"/>
                <a:gd name="T49" fmla="*/ 26 h 961"/>
                <a:gd name="T50" fmla="*/ 268 w 1072"/>
                <a:gd name="T51" fmla="*/ 18 h 961"/>
                <a:gd name="T52" fmla="*/ 282 w 1072"/>
                <a:gd name="T53" fmla="*/ 10 h 961"/>
                <a:gd name="T54" fmla="*/ 297 w 1072"/>
                <a:gd name="T55" fmla="*/ 5 h 961"/>
                <a:gd name="T56" fmla="*/ 313 w 1072"/>
                <a:gd name="T57" fmla="*/ 2 h 961"/>
                <a:gd name="T58" fmla="*/ 329 w 1072"/>
                <a:gd name="T59" fmla="*/ 0 h 961"/>
                <a:gd name="T60" fmla="*/ 743 w 1072"/>
                <a:gd name="T61" fmla="*/ 0 h 961"/>
                <a:gd name="T62" fmla="*/ 743 w 1072"/>
                <a:gd name="T63" fmla="*/ 0 h 961"/>
                <a:gd name="T64" fmla="*/ 759 w 1072"/>
                <a:gd name="T65" fmla="*/ 2 h 961"/>
                <a:gd name="T66" fmla="*/ 775 w 1072"/>
                <a:gd name="T67" fmla="*/ 5 h 961"/>
                <a:gd name="T68" fmla="*/ 790 w 1072"/>
                <a:gd name="T69" fmla="*/ 10 h 961"/>
                <a:gd name="T70" fmla="*/ 804 w 1072"/>
                <a:gd name="T71" fmla="*/ 16 h 961"/>
                <a:gd name="T72" fmla="*/ 817 w 1072"/>
                <a:gd name="T73" fmla="*/ 26 h 961"/>
                <a:gd name="T74" fmla="*/ 828 w 1072"/>
                <a:gd name="T75" fmla="*/ 36 h 961"/>
                <a:gd name="T76" fmla="*/ 840 w 1072"/>
                <a:gd name="T77" fmla="*/ 49 h 961"/>
                <a:gd name="T78" fmla="*/ 848 w 1072"/>
                <a:gd name="T79" fmla="*/ 61 h 961"/>
                <a:gd name="T80" fmla="*/ 1054 w 1072"/>
                <a:gd name="T81" fmla="*/ 420 h 961"/>
                <a:gd name="T82" fmla="*/ 1054 w 1072"/>
                <a:gd name="T83" fmla="*/ 420 h 961"/>
                <a:gd name="T84" fmla="*/ 1062 w 1072"/>
                <a:gd name="T85" fmla="*/ 434 h 961"/>
                <a:gd name="T86" fmla="*/ 1067 w 1072"/>
                <a:gd name="T87" fmla="*/ 449 h 961"/>
                <a:gd name="T88" fmla="*/ 1070 w 1072"/>
                <a:gd name="T89" fmla="*/ 465 h 961"/>
                <a:gd name="T90" fmla="*/ 1072 w 1072"/>
                <a:gd name="T91" fmla="*/ 481 h 961"/>
                <a:gd name="T92" fmla="*/ 1070 w 1072"/>
                <a:gd name="T93" fmla="*/ 496 h 961"/>
                <a:gd name="T94" fmla="*/ 1067 w 1072"/>
                <a:gd name="T95" fmla="*/ 512 h 961"/>
                <a:gd name="T96" fmla="*/ 1062 w 1072"/>
                <a:gd name="T97" fmla="*/ 526 h 961"/>
                <a:gd name="T98" fmla="*/ 1056 w 1072"/>
                <a:gd name="T99" fmla="*/ 541 h 961"/>
                <a:gd name="T100" fmla="*/ 848 w 1072"/>
                <a:gd name="T101" fmla="*/ 899 h 961"/>
                <a:gd name="T102" fmla="*/ 848 w 1072"/>
                <a:gd name="T103" fmla="*/ 899 h 961"/>
                <a:gd name="T104" fmla="*/ 840 w 1072"/>
                <a:gd name="T105" fmla="*/ 914 h 961"/>
                <a:gd name="T106" fmla="*/ 828 w 1072"/>
                <a:gd name="T107" fmla="*/ 925 h 961"/>
                <a:gd name="T108" fmla="*/ 817 w 1072"/>
                <a:gd name="T109" fmla="*/ 935 h 961"/>
                <a:gd name="T110" fmla="*/ 804 w 1072"/>
                <a:gd name="T111" fmla="*/ 944 h 961"/>
                <a:gd name="T112" fmla="*/ 790 w 1072"/>
                <a:gd name="T113" fmla="*/ 951 h 961"/>
                <a:gd name="T114" fmla="*/ 775 w 1072"/>
                <a:gd name="T115" fmla="*/ 956 h 961"/>
                <a:gd name="T116" fmla="*/ 759 w 1072"/>
                <a:gd name="T117" fmla="*/ 959 h 961"/>
                <a:gd name="T118" fmla="*/ 743 w 1072"/>
                <a:gd name="T119" fmla="*/ 961 h 961"/>
                <a:gd name="T120" fmla="*/ 329 w 1072"/>
                <a:gd name="T121" fmla="*/ 961 h 961"/>
                <a:gd name="T122" fmla="*/ 329 w 1072"/>
                <a:gd name="T123" fmla="*/ 961 h 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72" h="961">
                  <a:moveTo>
                    <a:pt x="329" y="961"/>
                  </a:moveTo>
                  <a:lnTo>
                    <a:pt x="329" y="961"/>
                  </a:lnTo>
                  <a:lnTo>
                    <a:pt x="313" y="959"/>
                  </a:lnTo>
                  <a:lnTo>
                    <a:pt x="297" y="956"/>
                  </a:lnTo>
                  <a:lnTo>
                    <a:pt x="282" y="951"/>
                  </a:lnTo>
                  <a:lnTo>
                    <a:pt x="268" y="944"/>
                  </a:lnTo>
                  <a:lnTo>
                    <a:pt x="255" y="936"/>
                  </a:lnTo>
                  <a:lnTo>
                    <a:pt x="244" y="925"/>
                  </a:lnTo>
                  <a:lnTo>
                    <a:pt x="232" y="914"/>
                  </a:lnTo>
                  <a:lnTo>
                    <a:pt x="224" y="899"/>
                  </a:lnTo>
                  <a:lnTo>
                    <a:pt x="16" y="541"/>
                  </a:lnTo>
                  <a:lnTo>
                    <a:pt x="16" y="541"/>
                  </a:lnTo>
                  <a:lnTo>
                    <a:pt x="10" y="528"/>
                  </a:lnTo>
                  <a:lnTo>
                    <a:pt x="5" y="512"/>
                  </a:lnTo>
                  <a:lnTo>
                    <a:pt x="2" y="497"/>
                  </a:lnTo>
                  <a:lnTo>
                    <a:pt x="0" y="481"/>
                  </a:lnTo>
                  <a:lnTo>
                    <a:pt x="2" y="465"/>
                  </a:lnTo>
                  <a:lnTo>
                    <a:pt x="5" y="449"/>
                  </a:lnTo>
                  <a:lnTo>
                    <a:pt x="10" y="434"/>
                  </a:lnTo>
                  <a:lnTo>
                    <a:pt x="16" y="420"/>
                  </a:lnTo>
                  <a:lnTo>
                    <a:pt x="223" y="61"/>
                  </a:lnTo>
                  <a:lnTo>
                    <a:pt x="223" y="61"/>
                  </a:lnTo>
                  <a:lnTo>
                    <a:pt x="232" y="49"/>
                  </a:lnTo>
                  <a:lnTo>
                    <a:pt x="244" y="36"/>
                  </a:lnTo>
                  <a:lnTo>
                    <a:pt x="255" y="26"/>
                  </a:lnTo>
                  <a:lnTo>
                    <a:pt x="268" y="18"/>
                  </a:lnTo>
                  <a:lnTo>
                    <a:pt x="282" y="10"/>
                  </a:lnTo>
                  <a:lnTo>
                    <a:pt x="297" y="5"/>
                  </a:lnTo>
                  <a:lnTo>
                    <a:pt x="313" y="2"/>
                  </a:lnTo>
                  <a:lnTo>
                    <a:pt x="329" y="0"/>
                  </a:lnTo>
                  <a:lnTo>
                    <a:pt x="743" y="0"/>
                  </a:lnTo>
                  <a:lnTo>
                    <a:pt x="743" y="0"/>
                  </a:lnTo>
                  <a:lnTo>
                    <a:pt x="759" y="2"/>
                  </a:lnTo>
                  <a:lnTo>
                    <a:pt x="775" y="5"/>
                  </a:lnTo>
                  <a:lnTo>
                    <a:pt x="790" y="10"/>
                  </a:lnTo>
                  <a:lnTo>
                    <a:pt x="804" y="16"/>
                  </a:lnTo>
                  <a:lnTo>
                    <a:pt x="817" y="26"/>
                  </a:lnTo>
                  <a:lnTo>
                    <a:pt x="828" y="36"/>
                  </a:lnTo>
                  <a:lnTo>
                    <a:pt x="840" y="49"/>
                  </a:lnTo>
                  <a:lnTo>
                    <a:pt x="848" y="61"/>
                  </a:lnTo>
                  <a:lnTo>
                    <a:pt x="1054" y="420"/>
                  </a:lnTo>
                  <a:lnTo>
                    <a:pt x="1054" y="420"/>
                  </a:lnTo>
                  <a:lnTo>
                    <a:pt x="1062" y="434"/>
                  </a:lnTo>
                  <a:lnTo>
                    <a:pt x="1067" y="449"/>
                  </a:lnTo>
                  <a:lnTo>
                    <a:pt x="1070" y="465"/>
                  </a:lnTo>
                  <a:lnTo>
                    <a:pt x="1072" y="481"/>
                  </a:lnTo>
                  <a:lnTo>
                    <a:pt x="1070" y="496"/>
                  </a:lnTo>
                  <a:lnTo>
                    <a:pt x="1067" y="512"/>
                  </a:lnTo>
                  <a:lnTo>
                    <a:pt x="1062" y="526"/>
                  </a:lnTo>
                  <a:lnTo>
                    <a:pt x="1056" y="541"/>
                  </a:lnTo>
                  <a:lnTo>
                    <a:pt x="848" y="899"/>
                  </a:lnTo>
                  <a:lnTo>
                    <a:pt x="848" y="899"/>
                  </a:lnTo>
                  <a:lnTo>
                    <a:pt x="840" y="914"/>
                  </a:lnTo>
                  <a:lnTo>
                    <a:pt x="828" y="925"/>
                  </a:lnTo>
                  <a:lnTo>
                    <a:pt x="817" y="935"/>
                  </a:lnTo>
                  <a:lnTo>
                    <a:pt x="804" y="944"/>
                  </a:lnTo>
                  <a:lnTo>
                    <a:pt x="790" y="951"/>
                  </a:lnTo>
                  <a:lnTo>
                    <a:pt x="775" y="956"/>
                  </a:lnTo>
                  <a:lnTo>
                    <a:pt x="759" y="959"/>
                  </a:lnTo>
                  <a:lnTo>
                    <a:pt x="743" y="961"/>
                  </a:lnTo>
                  <a:lnTo>
                    <a:pt x="329" y="961"/>
                  </a:lnTo>
                  <a:lnTo>
                    <a:pt x="329" y="961"/>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7" name="Freeform 128">
              <a:extLst>
                <a:ext uri="{FF2B5EF4-FFF2-40B4-BE49-F238E27FC236}">
                  <a16:creationId xmlns:a16="http://schemas.microsoft.com/office/drawing/2014/main" id="{AC450BBD-83AC-40AB-B367-1F80C32FC71D}"/>
                </a:ext>
              </a:extLst>
            </p:cNvPr>
            <p:cNvSpPr>
              <a:spLocks noEditPoints="1"/>
            </p:cNvSpPr>
            <p:nvPr/>
          </p:nvSpPr>
          <p:spPr bwMode="auto">
            <a:xfrm>
              <a:off x="6523434" y="2782888"/>
              <a:ext cx="871538" cy="782638"/>
            </a:xfrm>
            <a:custGeom>
              <a:avLst/>
              <a:gdLst>
                <a:gd name="T0" fmla="*/ 770 w 1098"/>
                <a:gd name="T1" fmla="*/ 28 h 986"/>
                <a:gd name="T2" fmla="*/ 811 w 1098"/>
                <a:gd name="T3" fmla="*/ 41 h 986"/>
                <a:gd name="T4" fmla="*/ 841 w 1098"/>
                <a:gd name="T5" fmla="*/ 70 h 986"/>
                <a:gd name="T6" fmla="*/ 1058 w 1098"/>
                <a:gd name="T7" fmla="*/ 439 h 986"/>
                <a:gd name="T8" fmla="*/ 1071 w 1098"/>
                <a:gd name="T9" fmla="*/ 480 h 986"/>
                <a:gd name="T10" fmla="*/ 1067 w 1098"/>
                <a:gd name="T11" fmla="*/ 522 h 986"/>
                <a:gd name="T12" fmla="*/ 851 w 1098"/>
                <a:gd name="T13" fmla="*/ 906 h 986"/>
                <a:gd name="T14" fmla="*/ 833 w 1098"/>
                <a:gd name="T15" fmla="*/ 928 h 986"/>
                <a:gd name="T16" fmla="*/ 798 w 1098"/>
                <a:gd name="T17" fmla="*/ 953 h 986"/>
                <a:gd name="T18" fmla="*/ 756 w 1098"/>
                <a:gd name="T19" fmla="*/ 961 h 986"/>
                <a:gd name="T20" fmla="*/ 342 w 1098"/>
                <a:gd name="T21" fmla="*/ 961 h 986"/>
                <a:gd name="T22" fmla="*/ 313 w 1098"/>
                <a:gd name="T23" fmla="*/ 957 h 986"/>
                <a:gd name="T24" fmla="*/ 276 w 1098"/>
                <a:gd name="T25" fmla="*/ 938 h 986"/>
                <a:gd name="T26" fmla="*/ 247 w 1098"/>
                <a:gd name="T27" fmla="*/ 906 h 986"/>
                <a:gd name="T28" fmla="*/ 34 w 1098"/>
                <a:gd name="T29" fmla="*/ 535 h 986"/>
                <a:gd name="T30" fmla="*/ 26 w 1098"/>
                <a:gd name="T31" fmla="*/ 494 h 986"/>
                <a:gd name="T32" fmla="*/ 34 w 1098"/>
                <a:gd name="T33" fmla="*/ 452 h 986"/>
                <a:gd name="T34" fmla="*/ 247 w 1098"/>
                <a:gd name="T35" fmla="*/ 81 h 986"/>
                <a:gd name="T36" fmla="*/ 276 w 1098"/>
                <a:gd name="T37" fmla="*/ 49 h 986"/>
                <a:gd name="T38" fmla="*/ 313 w 1098"/>
                <a:gd name="T39" fmla="*/ 31 h 986"/>
                <a:gd name="T40" fmla="*/ 756 w 1098"/>
                <a:gd name="T41" fmla="*/ 26 h 986"/>
                <a:gd name="T42" fmla="*/ 756 w 1098"/>
                <a:gd name="T43" fmla="*/ 0 h 986"/>
                <a:gd name="T44" fmla="*/ 342 w 1098"/>
                <a:gd name="T45" fmla="*/ 0 h 986"/>
                <a:gd name="T46" fmla="*/ 291 w 1098"/>
                <a:gd name="T47" fmla="*/ 12 h 986"/>
                <a:gd name="T48" fmla="*/ 247 w 1098"/>
                <a:gd name="T49" fmla="*/ 41 h 986"/>
                <a:gd name="T50" fmla="*/ 18 w 1098"/>
                <a:gd name="T51" fmla="*/ 426 h 986"/>
                <a:gd name="T52" fmla="*/ 5 w 1098"/>
                <a:gd name="T53" fmla="*/ 459 h 986"/>
                <a:gd name="T54" fmla="*/ 2 w 1098"/>
                <a:gd name="T55" fmla="*/ 512 h 986"/>
                <a:gd name="T56" fmla="*/ 18 w 1098"/>
                <a:gd name="T57" fmla="*/ 560 h 986"/>
                <a:gd name="T58" fmla="*/ 236 w 1098"/>
                <a:gd name="T59" fmla="*/ 935 h 986"/>
                <a:gd name="T60" fmla="*/ 274 w 1098"/>
                <a:gd name="T61" fmla="*/ 969 h 986"/>
                <a:gd name="T62" fmla="*/ 325 w 1098"/>
                <a:gd name="T63" fmla="*/ 985 h 986"/>
                <a:gd name="T64" fmla="*/ 756 w 1098"/>
                <a:gd name="T65" fmla="*/ 986 h 986"/>
                <a:gd name="T66" fmla="*/ 807 w 1098"/>
                <a:gd name="T67" fmla="*/ 977 h 986"/>
                <a:gd name="T68" fmla="*/ 851 w 1098"/>
                <a:gd name="T69" fmla="*/ 948 h 986"/>
                <a:gd name="T70" fmla="*/ 1079 w 1098"/>
                <a:gd name="T71" fmla="*/ 560 h 986"/>
                <a:gd name="T72" fmla="*/ 1093 w 1098"/>
                <a:gd name="T73" fmla="*/ 528 h 986"/>
                <a:gd name="T74" fmla="*/ 1096 w 1098"/>
                <a:gd name="T75" fmla="*/ 476 h 986"/>
                <a:gd name="T76" fmla="*/ 1079 w 1098"/>
                <a:gd name="T77" fmla="*/ 426 h 986"/>
                <a:gd name="T78" fmla="*/ 862 w 1098"/>
                <a:gd name="T79" fmla="*/ 53 h 986"/>
                <a:gd name="T80" fmla="*/ 823 w 1098"/>
                <a:gd name="T81" fmla="*/ 20 h 986"/>
                <a:gd name="T82" fmla="*/ 773 w 1098"/>
                <a:gd name="T83" fmla="*/ 2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8" h="986">
                  <a:moveTo>
                    <a:pt x="756" y="26"/>
                  </a:moveTo>
                  <a:lnTo>
                    <a:pt x="756" y="26"/>
                  </a:lnTo>
                  <a:lnTo>
                    <a:pt x="770" y="28"/>
                  </a:lnTo>
                  <a:lnTo>
                    <a:pt x="785" y="31"/>
                  </a:lnTo>
                  <a:lnTo>
                    <a:pt x="798" y="34"/>
                  </a:lnTo>
                  <a:lnTo>
                    <a:pt x="811" y="41"/>
                  </a:lnTo>
                  <a:lnTo>
                    <a:pt x="822" y="49"/>
                  </a:lnTo>
                  <a:lnTo>
                    <a:pt x="833" y="58"/>
                  </a:lnTo>
                  <a:lnTo>
                    <a:pt x="841" y="70"/>
                  </a:lnTo>
                  <a:lnTo>
                    <a:pt x="849" y="81"/>
                  </a:lnTo>
                  <a:lnTo>
                    <a:pt x="1058" y="439"/>
                  </a:lnTo>
                  <a:lnTo>
                    <a:pt x="1058" y="439"/>
                  </a:lnTo>
                  <a:lnTo>
                    <a:pt x="1064" y="452"/>
                  </a:lnTo>
                  <a:lnTo>
                    <a:pt x="1067" y="465"/>
                  </a:lnTo>
                  <a:lnTo>
                    <a:pt x="1071" y="480"/>
                  </a:lnTo>
                  <a:lnTo>
                    <a:pt x="1072" y="494"/>
                  </a:lnTo>
                  <a:lnTo>
                    <a:pt x="1071" y="507"/>
                  </a:lnTo>
                  <a:lnTo>
                    <a:pt x="1067" y="522"/>
                  </a:lnTo>
                  <a:lnTo>
                    <a:pt x="1064" y="535"/>
                  </a:lnTo>
                  <a:lnTo>
                    <a:pt x="1058" y="547"/>
                  </a:lnTo>
                  <a:lnTo>
                    <a:pt x="851" y="906"/>
                  </a:lnTo>
                  <a:lnTo>
                    <a:pt x="851" y="906"/>
                  </a:lnTo>
                  <a:lnTo>
                    <a:pt x="843" y="919"/>
                  </a:lnTo>
                  <a:lnTo>
                    <a:pt x="833" y="928"/>
                  </a:lnTo>
                  <a:lnTo>
                    <a:pt x="822" y="938"/>
                  </a:lnTo>
                  <a:lnTo>
                    <a:pt x="811" y="946"/>
                  </a:lnTo>
                  <a:lnTo>
                    <a:pt x="798" y="953"/>
                  </a:lnTo>
                  <a:lnTo>
                    <a:pt x="785" y="957"/>
                  </a:lnTo>
                  <a:lnTo>
                    <a:pt x="770" y="959"/>
                  </a:lnTo>
                  <a:lnTo>
                    <a:pt x="756" y="961"/>
                  </a:lnTo>
                  <a:lnTo>
                    <a:pt x="342" y="961"/>
                  </a:lnTo>
                  <a:lnTo>
                    <a:pt x="342" y="961"/>
                  </a:lnTo>
                  <a:lnTo>
                    <a:pt x="342" y="961"/>
                  </a:lnTo>
                  <a:lnTo>
                    <a:pt x="342" y="961"/>
                  </a:lnTo>
                  <a:lnTo>
                    <a:pt x="328" y="959"/>
                  </a:lnTo>
                  <a:lnTo>
                    <a:pt x="313" y="957"/>
                  </a:lnTo>
                  <a:lnTo>
                    <a:pt x="300" y="953"/>
                  </a:lnTo>
                  <a:lnTo>
                    <a:pt x="287" y="946"/>
                  </a:lnTo>
                  <a:lnTo>
                    <a:pt x="276" y="938"/>
                  </a:lnTo>
                  <a:lnTo>
                    <a:pt x="265" y="928"/>
                  </a:lnTo>
                  <a:lnTo>
                    <a:pt x="255" y="919"/>
                  </a:lnTo>
                  <a:lnTo>
                    <a:pt x="247" y="906"/>
                  </a:lnTo>
                  <a:lnTo>
                    <a:pt x="40" y="547"/>
                  </a:lnTo>
                  <a:lnTo>
                    <a:pt x="40" y="547"/>
                  </a:lnTo>
                  <a:lnTo>
                    <a:pt x="34" y="535"/>
                  </a:lnTo>
                  <a:lnTo>
                    <a:pt x="31" y="522"/>
                  </a:lnTo>
                  <a:lnTo>
                    <a:pt x="27" y="507"/>
                  </a:lnTo>
                  <a:lnTo>
                    <a:pt x="26" y="494"/>
                  </a:lnTo>
                  <a:lnTo>
                    <a:pt x="27" y="480"/>
                  </a:lnTo>
                  <a:lnTo>
                    <a:pt x="31" y="465"/>
                  </a:lnTo>
                  <a:lnTo>
                    <a:pt x="34" y="452"/>
                  </a:lnTo>
                  <a:lnTo>
                    <a:pt x="40" y="439"/>
                  </a:lnTo>
                  <a:lnTo>
                    <a:pt x="247" y="81"/>
                  </a:lnTo>
                  <a:lnTo>
                    <a:pt x="247" y="81"/>
                  </a:lnTo>
                  <a:lnTo>
                    <a:pt x="255" y="70"/>
                  </a:lnTo>
                  <a:lnTo>
                    <a:pt x="265" y="58"/>
                  </a:lnTo>
                  <a:lnTo>
                    <a:pt x="276" y="49"/>
                  </a:lnTo>
                  <a:lnTo>
                    <a:pt x="287" y="41"/>
                  </a:lnTo>
                  <a:lnTo>
                    <a:pt x="300" y="36"/>
                  </a:lnTo>
                  <a:lnTo>
                    <a:pt x="313" y="31"/>
                  </a:lnTo>
                  <a:lnTo>
                    <a:pt x="328" y="28"/>
                  </a:lnTo>
                  <a:lnTo>
                    <a:pt x="342" y="26"/>
                  </a:lnTo>
                  <a:lnTo>
                    <a:pt x="756" y="26"/>
                  </a:lnTo>
                  <a:lnTo>
                    <a:pt x="756" y="26"/>
                  </a:lnTo>
                  <a:lnTo>
                    <a:pt x="756" y="26"/>
                  </a:lnTo>
                  <a:close/>
                  <a:moveTo>
                    <a:pt x="756" y="0"/>
                  </a:moveTo>
                  <a:lnTo>
                    <a:pt x="756" y="0"/>
                  </a:lnTo>
                  <a:lnTo>
                    <a:pt x="342" y="0"/>
                  </a:lnTo>
                  <a:lnTo>
                    <a:pt x="342" y="0"/>
                  </a:lnTo>
                  <a:lnTo>
                    <a:pt x="325" y="2"/>
                  </a:lnTo>
                  <a:lnTo>
                    <a:pt x="307" y="5"/>
                  </a:lnTo>
                  <a:lnTo>
                    <a:pt x="291" y="12"/>
                  </a:lnTo>
                  <a:lnTo>
                    <a:pt x="274" y="20"/>
                  </a:lnTo>
                  <a:lnTo>
                    <a:pt x="260" y="29"/>
                  </a:lnTo>
                  <a:lnTo>
                    <a:pt x="247" y="41"/>
                  </a:lnTo>
                  <a:lnTo>
                    <a:pt x="236" y="53"/>
                  </a:lnTo>
                  <a:lnTo>
                    <a:pt x="226" y="68"/>
                  </a:lnTo>
                  <a:lnTo>
                    <a:pt x="18" y="426"/>
                  </a:lnTo>
                  <a:lnTo>
                    <a:pt x="18" y="426"/>
                  </a:lnTo>
                  <a:lnTo>
                    <a:pt x="11" y="443"/>
                  </a:lnTo>
                  <a:lnTo>
                    <a:pt x="5" y="459"/>
                  </a:lnTo>
                  <a:lnTo>
                    <a:pt x="2" y="476"/>
                  </a:lnTo>
                  <a:lnTo>
                    <a:pt x="0" y="494"/>
                  </a:lnTo>
                  <a:lnTo>
                    <a:pt x="2" y="512"/>
                  </a:lnTo>
                  <a:lnTo>
                    <a:pt x="5" y="528"/>
                  </a:lnTo>
                  <a:lnTo>
                    <a:pt x="11" y="546"/>
                  </a:lnTo>
                  <a:lnTo>
                    <a:pt x="18" y="560"/>
                  </a:lnTo>
                  <a:lnTo>
                    <a:pt x="226" y="919"/>
                  </a:lnTo>
                  <a:lnTo>
                    <a:pt x="226" y="919"/>
                  </a:lnTo>
                  <a:lnTo>
                    <a:pt x="236" y="935"/>
                  </a:lnTo>
                  <a:lnTo>
                    <a:pt x="247" y="948"/>
                  </a:lnTo>
                  <a:lnTo>
                    <a:pt x="260" y="959"/>
                  </a:lnTo>
                  <a:lnTo>
                    <a:pt x="274" y="969"/>
                  </a:lnTo>
                  <a:lnTo>
                    <a:pt x="291" y="977"/>
                  </a:lnTo>
                  <a:lnTo>
                    <a:pt x="307" y="982"/>
                  </a:lnTo>
                  <a:lnTo>
                    <a:pt x="325" y="985"/>
                  </a:lnTo>
                  <a:lnTo>
                    <a:pt x="342" y="986"/>
                  </a:lnTo>
                  <a:lnTo>
                    <a:pt x="756" y="986"/>
                  </a:lnTo>
                  <a:lnTo>
                    <a:pt x="756" y="986"/>
                  </a:lnTo>
                  <a:lnTo>
                    <a:pt x="773" y="985"/>
                  </a:lnTo>
                  <a:lnTo>
                    <a:pt x="791" y="982"/>
                  </a:lnTo>
                  <a:lnTo>
                    <a:pt x="807" y="977"/>
                  </a:lnTo>
                  <a:lnTo>
                    <a:pt x="823" y="969"/>
                  </a:lnTo>
                  <a:lnTo>
                    <a:pt x="838" y="959"/>
                  </a:lnTo>
                  <a:lnTo>
                    <a:pt x="851" y="948"/>
                  </a:lnTo>
                  <a:lnTo>
                    <a:pt x="862" y="933"/>
                  </a:lnTo>
                  <a:lnTo>
                    <a:pt x="872" y="919"/>
                  </a:lnTo>
                  <a:lnTo>
                    <a:pt x="1079" y="560"/>
                  </a:lnTo>
                  <a:lnTo>
                    <a:pt x="1079" y="560"/>
                  </a:lnTo>
                  <a:lnTo>
                    <a:pt x="1087" y="544"/>
                  </a:lnTo>
                  <a:lnTo>
                    <a:pt x="1093" y="528"/>
                  </a:lnTo>
                  <a:lnTo>
                    <a:pt x="1096" y="510"/>
                  </a:lnTo>
                  <a:lnTo>
                    <a:pt x="1098" y="494"/>
                  </a:lnTo>
                  <a:lnTo>
                    <a:pt x="1096" y="476"/>
                  </a:lnTo>
                  <a:lnTo>
                    <a:pt x="1093" y="459"/>
                  </a:lnTo>
                  <a:lnTo>
                    <a:pt x="1087" y="443"/>
                  </a:lnTo>
                  <a:lnTo>
                    <a:pt x="1079" y="426"/>
                  </a:lnTo>
                  <a:lnTo>
                    <a:pt x="872" y="68"/>
                  </a:lnTo>
                  <a:lnTo>
                    <a:pt x="872" y="68"/>
                  </a:lnTo>
                  <a:lnTo>
                    <a:pt x="862" y="53"/>
                  </a:lnTo>
                  <a:lnTo>
                    <a:pt x="851" y="41"/>
                  </a:lnTo>
                  <a:lnTo>
                    <a:pt x="838" y="29"/>
                  </a:lnTo>
                  <a:lnTo>
                    <a:pt x="823" y="20"/>
                  </a:lnTo>
                  <a:lnTo>
                    <a:pt x="807" y="12"/>
                  </a:lnTo>
                  <a:lnTo>
                    <a:pt x="791" y="5"/>
                  </a:lnTo>
                  <a:lnTo>
                    <a:pt x="773" y="2"/>
                  </a:lnTo>
                  <a:lnTo>
                    <a:pt x="756" y="0"/>
                  </a:lnTo>
                  <a:lnTo>
                    <a:pt x="756" y="0"/>
                  </a:lnTo>
                  <a:close/>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8" name="Freeform 129">
              <a:extLst>
                <a:ext uri="{FF2B5EF4-FFF2-40B4-BE49-F238E27FC236}">
                  <a16:creationId xmlns:a16="http://schemas.microsoft.com/office/drawing/2014/main" id="{B8F86F96-C3CA-4AD8-83A8-A045A930FA50}"/>
                </a:ext>
              </a:extLst>
            </p:cNvPr>
            <p:cNvSpPr>
              <a:spLocks/>
            </p:cNvSpPr>
            <p:nvPr/>
          </p:nvSpPr>
          <p:spPr bwMode="auto">
            <a:xfrm>
              <a:off x="6544071" y="2803525"/>
              <a:ext cx="830263" cy="741363"/>
            </a:xfrm>
            <a:custGeom>
              <a:avLst/>
              <a:gdLst>
                <a:gd name="T0" fmla="*/ 730 w 1046"/>
                <a:gd name="T1" fmla="*/ 0 h 935"/>
                <a:gd name="T2" fmla="*/ 759 w 1046"/>
                <a:gd name="T3" fmla="*/ 5 h 935"/>
                <a:gd name="T4" fmla="*/ 785 w 1046"/>
                <a:gd name="T5" fmla="*/ 15 h 935"/>
                <a:gd name="T6" fmla="*/ 807 w 1046"/>
                <a:gd name="T7" fmla="*/ 32 h 935"/>
                <a:gd name="T8" fmla="*/ 823 w 1046"/>
                <a:gd name="T9" fmla="*/ 55 h 935"/>
                <a:gd name="T10" fmla="*/ 1032 w 1046"/>
                <a:gd name="T11" fmla="*/ 413 h 935"/>
                <a:gd name="T12" fmla="*/ 1041 w 1046"/>
                <a:gd name="T13" fmla="*/ 439 h 935"/>
                <a:gd name="T14" fmla="*/ 1046 w 1046"/>
                <a:gd name="T15" fmla="*/ 468 h 935"/>
                <a:gd name="T16" fmla="*/ 1041 w 1046"/>
                <a:gd name="T17" fmla="*/ 496 h 935"/>
                <a:gd name="T18" fmla="*/ 1032 w 1046"/>
                <a:gd name="T19" fmla="*/ 521 h 935"/>
                <a:gd name="T20" fmla="*/ 825 w 1046"/>
                <a:gd name="T21" fmla="*/ 880 h 935"/>
                <a:gd name="T22" fmla="*/ 807 w 1046"/>
                <a:gd name="T23" fmla="*/ 902 h 935"/>
                <a:gd name="T24" fmla="*/ 785 w 1046"/>
                <a:gd name="T25" fmla="*/ 920 h 935"/>
                <a:gd name="T26" fmla="*/ 759 w 1046"/>
                <a:gd name="T27" fmla="*/ 931 h 935"/>
                <a:gd name="T28" fmla="*/ 730 w 1046"/>
                <a:gd name="T29" fmla="*/ 935 h 935"/>
                <a:gd name="T30" fmla="*/ 316 w 1046"/>
                <a:gd name="T31" fmla="*/ 935 h 935"/>
                <a:gd name="T32" fmla="*/ 316 w 1046"/>
                <a:gd name="T33" fmla="*/ 935 h 935"/>
                <a:gd name="T34" fmla="*/ 287 w 1046"/>
                <a:gd name="T35" fmla="*/ 931 h 935"/>
                <a:gd name="T36" fmla="*/ 261 w 1046"/>
                <a:gd name="T37" fmla="*/ 920 h 935"/>
                <a:gd name="T38" fmla="*/ 239 w 1046"/>
                <a:gd name="T39" fmla="*/ 902 h 935"/>
                <a:gd name="T40" fmla="*/ 221 w 1046"/>
                <a:gd name="T41" fmla="*/ 880 h 935"/>
                <a:gd name="T42" fmla="*/ 14 w 1046"/>
                <a:gd name="T43" fmla="*/ 521 h 935"/>
                <a:gd name="T44" fmla="*/ 5 w 1046"/>
                <a:gd name="T45" fmla="*/ 496 h 935"/>
                <a:gd name="T46" fmla="*/ 0 w 1046"/>
                <a:gd name="T47" fmla="*/ 468 h 935"/>
                <a:gd name="T48" fmla="*/ 5 w 1046"/>
                <a:gd name="T49" fmla="*/ 439 h 935"/>
                <a:gd name="T50" fmla="*/ 14 w 1046"/>
                <a:gd name="T51" fmla="*/ 413 h 935"/>
                <a:gd name="T52" fmla="*/ 221 w 1046"/>
                <a:gd name="T53" fmla="*/ 55 h 935"/>
                <a:gd name="T54" fmla="*/ 239 w 1046"/>
                <a:gd name="T55" fmla="*/ 32 h 935"/>
                <a:gd name="T56" fmla="*/ 261 w 1046"/>
                <a:gd name="T57" fmla="*/ 15 h 935"/>
                <a:gd name="T58" fmla="*/ 287 w 1046"/>
                <a:gd name="T59" fmla="*/ 5 h 935"/>
                <a:gd name="T60" fmla="*/ 316 w 1046"/>
                <a:gd name="T61" fmla="*/ 0 h 935"/>
                <a:gd name="T62" fmla="*/ 730 w 1046"/>
                <a:gd name="T63" fmla="*/ 0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46" h="935">
                  <a:moveTo>
                    <a:pt x="730" y="0"/>
                  </a:moveTo>
                  <a:lnTo>
                    <a:pt x="730" y="0"/>
                  </a:lnTo>
                  <a:lnTo>
                    <a:pt x="744" y="2"/>
                  </a:lnTo>
                  <a:lnTo>
                    <a:pt x="759" y="5"/>
                  </a:lnTo>
                  <a:lnTo>
                    <a:pt x="772" y="8"/>
                  </a:lnTo>
                  <a:lnTo>
                    <a:pt x="785" y="15"/>
                  </a:lnTo>
                  <a:lnTo>
                    <a:pt x="796" y="23"/>
                  </a:lnTo>
                  <a:lnTo>
                    <a:pt x="807" y="32"/>
                  </a:lnTo>
                  <a:lnTo>
                    <a:pt x="815" y="44"/>
                  </a:lnTo>
                  <a:lnTo>
                    <a:pt x="823" y="55"/>
                  </a:lnTo>
                  <a:lnTo>
                    <a:pt x="1032" y="413"/>
                  </a:lnTo>
                  <a:lnTo>
                    <a:pt x="1032" y="413"/>
                  </a:lnTo>
                  <a:lnTo>
                    <a:pt x="1038" y="426"/>
                  </a:lnTo>
                  <a:lnTo>
                    <a:pt x="1041" y="439"/>
                  </a:lnTo>
                  <a:lnTo>
                    <a:pt x="1045" y="454"/>
                  </a:lnTo>
                  <a:lnTo>
                    <a:pt x="1046" y="468"/>
                  </a:lnTo>
                  <a:lnTo>
                    <a:pt x="1045" y="481"/>
                  </a:lnTo>
                  <a:lnTo>
                    <a:pt x="1041" y="496"/>
                  </a:lnTo>
                  <a:lnTo>
                    <a:pt x="1038" y="509"/>
                  </a:lnTo>
                  <a:lnTo>
                    <a:pt x="1032" y="521"/>
                  </a:lnTo>
                  <a:lnTo>
                    <a:pt x="825" y="880"/>
                  </a:lnTo>
                  <a:lnTo>
                    <a:pt x="825" y="880"/>
                  </a:lnTo>
                  <a:lnTo>
                    <a:pt x="817" y="893"/>
                  </a:lnTo>
                  <a:lnTo>
                    <a:pt x="807" y="902"/>
                  </a:lnTo>
                  <a:lnTo>
                    <a:pt x="796" y="912"/>
                  </a:lnTo>
                  <a:lnTo>
                    <a:pt x="785" y="920"/>
                  </a:lnTo>
                  <a:lnTo>
                    <a:pt x="772" y="927"/>
                  </a:lnTo>
                  <a:lnTo>
                    <a:pt x="759" y="931"/>
                  </a:lnTo>
                  <a:lnTo>
                    <a:pt x="744" y="933"/>
                  </a:lnTo>
                  <a:lnTo>
                    <a:pt x="730" y="935"/>
                  </a:lnTo>
                  <a:lnTo>
                    <a:pt x="316" y="935"/>
                  </a:lnTo>
                  <a:lnTo>
                    <a:pt x="316" y="935"/>
                  </a:lnTo>
                  <a:lnTo>
                    <a:pt x="316" y="935"/>
                  </a:lnTo>
                  <a:lnTo>
                    <a:pt x="316" y="935"/>
                  </a:lnTo>
                  <a:lnTo>
                    <a:pt x="302" y="933"/>
                  </a:lnTo>
                  <a:lnTo>
                    <a:pt x="287" y="931"/>
                  </a:lnTo>
                  <a:lnTo>
                    <a:pt x="274" y="927"/>
                  </a:lnTo>
                  <a:lnTo>
                    <a:pt x="261" y="920"/>
                  </a:lnTo>
                  <a:lnTo>
                    <a:pt x="250" y="912"/>
                  </a:lnTo>
                  <a:lnTo>
                    <a:pt x="239" y="902"/>
                  </a:lnTo>
                  <a:lnTo>
                    <a:pt x="229" y="893"/>
                  </a:lnTo>
                  <a:lnTo>
                    <a:pt x="221" y="880"/>
                  </a:lnTo>
                  <a:lnTo>
                    <a:pt x="14" y="521"/>
                  </a:lnTo>
                  <a:lnTo>
                    <a:pt x="14" y="521"/>
                  </a:lnTo>
                  <a:lnTo>
                    <a:pt x="8" y="509"/>
                  </a:lnTo>
                  <a:lnTo>
                    <a:pt x="5" y="496"/>
                  </a:lnTo>
                  <a:lnTo>
                    <a:pt x="1" y="481"/>
                  </a:lnTo>
                  <a:lnTo>
                    <a:pt x="0" y="468"/>
                  </a:lnTo>
                  <a:lnTo>
                    <a:pt x="1" y="454"/>
                  </a:lnTo>
                  <a:lnTo>
                    <a:pt x="5" y="439"/>
                  </a:lnTo>
                  <a:lnTo>
                    <a:pt x="8" y="426"/>
                  </a:lnTo>
                  <a:lnTo>
                    <a:pt x="14" y="413"/>
                  </a:lnTo>
                  <a:lnTo>
                    <a:pt x="221" y="55"/>
                  </a:lnTo>
                  <a:lnTo>
                    <a:pt x="221" y="55"/>
                  </a:lnTo>
                  <a:lnTo>
                    <a:pt x="229" y="44"/>
                  </a:lnTo>
                  <a:lnTo>
                    <a:pt x="239" y="32"/>
                  </a:lnTo>
                  <a:lnTo>
                    <a:pt x="250" y="23"/>
                  </a:lnTo>
                  <a:lnTo>
                    <a:pt x="261" y="15"/>
                  </a:lnTo>
                  <a:lnTo>
                    <a:pt x="274" y="10"/>
                  </a:lnTo>
                  <a:lnTo>
                    <a:pt x="287" y="5"/>
                  </a:lnTo>
                  <a:lnTo>
                    <a:pt x="302" y="2"/>
                  </a:lnTo>
                  <a:lnTo>
                    <a:pt x="316" y="0"/>
                  </a:lnTo>
                  <a:lnTo>
                    <a:pt x="730" y="0"/>
                  </a:lnTo>
                  <a:lnTo>
                    <a:pt x="730" y="0"/>
                  </a:lnTo>
                  <a:lnTo>
                    <a:pt x="730"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89" name="Freeform 130">
              <a:extLst>
                <a:ext uri="{FF2B5EF4-FFF2-40B4-BE49-F238E27FC236}">
                  <a16:creationId xmlns:a16="http://schemas.microsoft.com/office/drawing/2014/main" id="{24FD121D-E090-4C3A-ABF3-6C2702DBA4F1}"/>
                </a:ext>
              </a:extLst>
            </p:cNvPr>
            <p:cNvSpPr>
              <a:spLocks/>
            </p:cNvSpPr>
            <p:nvPr/>
          </p:nvSpPr>
          <p:spPr bwMode="auto">
            <a:xfrm>
              <a:off x="6523434" y="2782888"/>
              <a:ext cx="871538" cy="782638"/>
            </a:xfrm>
            <a:custGeom>
              <a:avLst/>
              <a:gdLst>
                <a:gd name="T0" fmla="*/ 756 w 1098"/>
                <a:gd name="T1" fmla="*/ 0 h 986"/>
                <a:gd name="T2" fmla="*/ 756 w 1098"/>
                <a:gd name="T3" fmla="*/ 0 h 986"/>
                <a:gd name="T4" fmla="*/ 342 w 1098"/>
                <a:gd name="T5" fmla="*/ 0 h 986"/>
                <a:gd name="T6" fmla="*/ 342 w 1098"/>
                <a:gd name="T7" fmla="*/ 0 h 986"/>
                <a:gd name="T8" fmla="*/ 325 w 1098"/>
                <a:gd name="T9" fmla="*/ 2 h 986"/>
                <a:gd name="T10" fmla="*/ 307 w 1098"/>
                <a:gd name="T11" fmla="*/ 5 h 986"/>
                <a:gd name="T12" fmla="*/ 291 w 1098"/>
                <a:gd name="T13" fmla="*/ 12 h 986"/>
                <a:gd name="T14" fmla="*/ 274 w 1098"/>
                <a:gd name="T15" fmla="*/ 20 h 986"/>
                <a:gd name="T16" fmla="*/ 260 w 1098"/>
                <a:gd name="T17" fmla="*/ 29 h 986"/>
                <a:gd name="T18" fmla="*/ 247 w 1098"/>
                <a:gd name="T19" fmla="*/ 41 h 986"/>
                <a:gd name="T20" fmla="*/ 236 w 1098"/>
                <a:gd name="T21" fmla="*/ 53 h 986"/>
                <a:gd name="T22" fmla="*/ 226 w 1098"/>
                <a:gd name="T23" fmla="*/ 68 h 986"/>
                <a:gd name="T24" fmla="*/ 18 w 1098"/>
                <a:gd name="T25" fmla="*/ 426 h 986"/>
                <a:gd name="T26" fmla="*/ 18 w 1098"/>
                <a:gd name="T27" fmla="*/ 426 h 986"/>
                <a:gd name="T28" fmla="*/ 11 w 1098"/>
                <a:gd name="T29" fmla="*/ 443 h 986"/>
                <a:gd name="T30" fmla="*/ 5 w 1098"/>
                <a:gd name="T31" fmla="*/ 459 h 986"/>
                <a:gd name="T32" fmla="*/ 2 w 1098"/>
                <a:gd name="T33" fmla="*/ 476 h 986"/>
                <a:gd name="T34" fmla="*/ 0 w 1098"/>
                <a:gd name="T35" fmla="*/ 494 h 986"/>
                <a:gd name="T36" fmla="*/ 2 w 1098"/>
                <a:gd name="T37" fmla="*/ 512 h 986"/>
                <a:gd name="T38" fmla="*/ 5 w 1098"/>
                <a:gd name="T39" fmla="*/ 528 h 986"/>
                <a:gd name="T40" fmla="*/ 11 w 1098"/>
                <a:gd name="T41" fmla="*/ 546 h 986"/>
                <a:gd name="T42" fmla="*/ 18 w 1098"/>
                <a:gd name="T43" fmla="*/ 560 h 986"/>
                <a:gd name="T44" fmla="*/ 226 w 1098"/>
                <a:gd name="T45" fmla="*/ 919 h 986"/>
                <a:gd name="T46" fmla="*/ 226 w 1098"/>
                <a:gd name="T47" fmla="*/ 919 h 986"/>
                <a:gd name="T48" fmla="*/ 236 w 1098"/>
                <a:gd name="T49" fmla="*/ 935 h 986"/>
                <a:gd name="T50" fmla="*/ 247 w 1098"/>
                <a:gd name="T51" fmla="*/ 948 h 986"/>
                <a:gd name="T52" fmla="*/ 260 w 1098"/>
                <a:gd name="T53" fmla="*/ 959 h 986"/>
                <a:gd name="T54" fmla="*/ 274 w 1098"/>
                <a:gd name="T55" fmla="*/ 969 h 986"/>
                <a:gd name="T56" fmla="*/ 291 w 1098"/>
                <a:gd name="T57" fmla="*/ 977 h 986"/>
                <a:gd name="T58" fmla="*/ 307 w 1098"/>
                <a:gd name="T59" fmla="*/ 982 h 986"/>
                <a:gd name="T60" fmla="*/ 325 w 1098"/>
                <a:gd name="T61" fmla="*/ 985 h 986"/>
                <a:gd name="T62" fmla="*/ 342 w 1098"/>
                <a:gd name="T63" fmla="*/ 986 h 986"/>
                <a:gd name="T64" fmla="*/ 756 w 1098"/>
                <a:gd name="T65" fmla="*/ 986 h 986"/>
                <a:gd name="T66" fmla="*/ 756 w 1098"/>
                <a:gd name="T67" fmla="*/ 986 h 986"/>
                <a:gd name="T68" fmla="*/ 773 w 1098"/>
                <a:gd name="T69" fmla="*/ 985 h 986"/>
                <a:gd name="T70" fmla="*/ 791 w 1098"/>
                <a:gd name="T71" fmla="*/ 982 h 986"/>
                <a:gd name="T72" fmla="*/ 807 w 1098"/>
                <a:gd name="T73" fmla="*/ 977 h 986"/>
                <a:gd name="T74" fmla="*/ 823 w 1098"/>
                <a:gd name="T75" fmla="*/ 969 h 986"/>
                <a:gd name="T76" fmla="*/ 838 w 1098"/>
                <a:gd name="T77" fmla="*/ 959 h 986"/>
                <a:gd name="T78" fmla="*/ 851 w 1098"/>
                <a:gd name="T79" fmla="*/ 948 h 986"/>
                <a:gd name="T80" fmla="*/ 862 w 1098"/>
                <a:gd name="T81" fmla="*/ 933 h 986"/>
                <a:gd name="T82" fmla="*/ 872 w 1098"/>
                <a:gd name="T83" fmla="*/ 919 h 986"/>
                <a:gd name="T84" fmla="*/ 1079 w 1098"/>
                <a:gd name="T85" fmla="*/ 560 h 986"/>
                <a:gd name="T86" fmla="*/ 1079 w 1098"/>
                <a:gd name="T87" fmla="*/ 560 h 986"/>
                <a:gd name="T88" fmla="*/ 1087 w 1098"/>
                <a:gd name="T89" fmla="*/ 544 h 986"/>
                <a:gd name="T90" fmla="*/ 1093 w 1098"/>
                <a:gd name="T91" fmla="*/ 528 h 986"/>
                <a:gd name="T92" fmla="*/ 1096 w 1098"/>
                <a:gd name="T93" fmla="*/ 510 h 986"/>
                <a:gd name="T94" fmla="*/ 1098 w 1098"/>
                <a:gd name="T95" fmla="*/ 494 h 986"/>
                <a:gd name="T96" fmla="*/ 1096 w 1098"/>
                <a:gd name="T97" fmla="*/ 476 h 986"/>
                <a:gd name="T98" fmla="*/ 1093 w 1098"/>
                <a:gd name="T99" fmla="*/ 459 h 986"/>
                <a:gd name="T100" fmla="*/ 1087 w 1098"/>
                <a:gd name="T101" fmla="*/ 443 h 986"/>
                <a:gd name="T102" fmla="*/ 1079 w 1098"/>
                <a:gd name="T103" fmla="*/ 426 h 986"/>
                <a:gd name="T104" fmla="*/ 872 w 1098"/>
                <a:gd name="T105" fmla="*/ 68 h 986"/>
                <a:gd name="T106" fmla="*/ 872 w 1098"/>
                <a:gd name="T107" fmla="*/ 68 h 986"/>
                <a:gd name="T108" fmla="*/ 862 w 1098"/>
                <a:gd name="T109" fmla="*/ 53 h 986"/>
                <a:gd name="T110" fmla="*/ 851 w 1098"/>
                <a:gd name="T111" fmla="*/ 41 h 986"/>
                <a:gd name="T112" fmla="*/ 838 w 1098"/>
                <a:gd name="T113" fmla="*/ 29 h 986"/>
                <a:gd name="T114" fmla="*/ 823 w 1098"/>
                <a:gd name="T115" fmla="*/ 20 h 986"/>
                <a:gd name="T116" fmla="*/ 807 w 1098"/>
                <a:gd name="T117" fmla="*/ 12 h 986"/>
                <a:gd name="T118" fmla="*/ 791 w 1098"/>
                <a:gd name="T119" fmla="*/ 5 h 986"/>
                <a:gd name="T120" fmla="*/ 773 w 1098"/>
                <a:gd name="T121" fmla="*/ 2 h 986"/>
                <a:gd name="T122" fmla="*/ 756 w 1098"/>
                <a:gd name="T123" fmla="*/ 0 h 986"/>
                <a:gd name="T124" fmla="*/ 756 w 1098"/>
                <a:gd name="T125"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98" h="986">
                  <a:moveTo>
                    <a:pt x="756" y="0"/>
                  </a:moveTo>
                  <a:lnTo>
                    <a:pt x="756" y="0"/>
                  </a:lnTo>
                  <a:lnTo>
                    <a:pt x="342" y="0"/>
                  </a:lnTo>
                  <a:lnTo>
                    <a:pt x="342" y="0"/>
                  </a:lnTo>
                  <a:lnTo>
                    <a:pt x="325" y="2"/>
                  </a:lnTo>
                  <a:lnTo>
                    <a:pt x="307" y="5"/>
                  </a:lnTo>
                  <a:lnTo>
                    <a:pt x="291" y="12"/>
                  </a:lnTo>
                  <a:lnTo>
                    <a:pt x="274" y="20"/>
                  </a:lnTo>
                  <a:lnTo>
                    <a:pt x="260" y="29"/>
                  </a:lnTo>
                  <a:lnTo>
                    <a:pt x="247" y="41"/>
                  </a:lnTo>
                  <a:lnTo>
                    <a:pt x="236" y="53"/>
                  </a:lnTo>
                  <a:lnTo>
                    <a:pt x="226" y="68"/>
                  </a:lnTo>
                  <a:lnTo>
                    <a:pt x="18" y="426"/>
                  </a:lnTo>
                  <a:lnTo>
                    <a:pt x="18" y="426"/>
                  </a:lnTo>
                  <a:lnTo>
                    <a:pt x="11" y="443"/>
                  </a:lnTo>
                  <a:lnTo>
                    <a:pt x="5" y="459"/>
                  </a:lnTo>
                  <a:lnTo>
                    <a:pt x="2" y="476"/>
                  </a:lnTo>
                  <a:lnTo>
                    <a:pt x="0" y="494"/>
                  </a:lnTo>
                  <a:lnTo>
                    <a:pt x="2" y="512"/>
                  </a:lnTo>
                  <a:lnTo>
                    <a:pt x="5" y="528"/>
                  </a:lnTo>
                  <a:lnTo>
                    <a:pt x="11" y="546"/>
                  </a:lnTo>
                  <a:lnTo>
                    <a:pt x="18" y="560"/>
                  </a:lnTo>
                  <a:lnTo>
                    <a:pt x="226" y="919"/>
                  </a:lnTo>
                  <a:lnTo>
                    <a:pt x="226" y="919"/>
                  </a:lnTo>
                  <a:lnTo>
                    <a:pt x="236" y="935"/>
                  </a:lnTo>
                  <a:lnTo>
                    <a:pt x="247" y="948"/>
                  </a:lnTo>
                  <a:lnTo>
                    <a:pt x="260" y="959"/>
                  </a:lnTo>
                  <a:lnTo>
                    <a:pt x="274" y="969"/>
                  </a:lnTo>
                  <a:lnTo>
                    <a:pt x="291" y="977"/>
                  </a:lnTo>
                  <a:lnTo>
                    <a:pt x="307" y="982"/>
                  </a:lnTo>
                  <a:lnTo>
                    <a:pt x="325" y="985"/>
                  </a:lnTo>
                  <a:lnTo>
                    <a:pt x="342" y="986"/>
                  </a:lnTo>
                  <a:lnTo>
                    <a:pt x="756" y="986"/>
                  </a:lnTo>
                  <a:lnTo>
                    <a:pt x="756" y="986"/>
                  </a:lnTo>
                  <a:lnTo>
                    <a:pt x="773" y="985"/>
                  </a:lnTo>
                  <a:lnTo>
                    <a:pt x="791" y="982"/>
                  </a:lnTo>
                  <a:lnTo>
                    <a:pt x="807" y="977"/>
                  </a:lnTo>
                  <a:lnTo>
                    <a:pt x="823" y="969"/>
                  </a:lnTo>
                  <a:lnTo>
                    <a:pt x="838" y="959"/>
                  </a:lnTo>
                  <a:lnTo>
                    <a:pt x="851" y="948"/>
                  </a:lnTo>
                  <a:lnTo>
                    <a:pt x="862" y="933"/>
                  </a:lnTo>
                  <a:lnTo>
                    <a:pt x="872" y="919"/>
                  </a:lnTo>
                  <a:lnTo>
                    <a:pt x="1079" y="560"/>
                  </a:lnTo>
                  <a:lnTo>
                    <a:pt x="1079" y="560"/>
                  </a:lnTo>
                  <a:lnTo>
                    <a:pt x="1087" y="544"/>
                  </a:lnTo>
                  <a:lnTo>
                    <a:pt x="1093" y="528"/>
                  </a:lnTo>
                  <a:lnTo>
                    <a:pt x="1096" y="510"/>
                  </a:lnTo>
                  <a:lnTo>
                    <a:pt x="1098" y="494"/>
                  </a:lnTo>
                  <a:lnTo>
                    <a:pt x="1096" y="476"/>
                  </a:lnTo>
                  <a:lnTo>
                    <a:pt x="1093" y="459"/>
                  </a:lnTo>
                  <a:lnTo>
                    <a:pt x="1087" y="443"/>
                  </a:lnTo>
                  <a:lnTo>
                    <a:pt x="1079" y="426"/>
                  </a:lnTo>
                  <a:lnTo>
                    <a:pt x="872" y="68"/>
                  </a:lnTo>
                  <a:lnTo>
                    <a:pt x="872" y="68"/>
                  </a:lnTo>
                  <a:lnTo>
                    <a:pt x="862" y="53"/>
                  </a:lnTo>
                  <a:lnTo>
                    <a:pt x="851" y="41"/>
                  </a:lnTo>
                  <a:lnTo>
                    <a:pt x="838" y="29"/>
                  </a:lnTo>
                  <a:lnTo>
                    <a:pt x="823" y="20"/>
                  </a:lnTo>
                  <a:lnTo>
                    <a:pt x="807" y="12"/>
                  </a:lnTo>
                  <a:lnTo>
                    <a:pt x="791" y="5"/>
                  </a:lnTo>
                  <a:lnTo>
                    <a:pt x="773" y="2"/>
                  </a:lnTo>
                  <a:lnTo>
                    <a:pt x="756" y="0"/>
                  </a:lnTo>
                  <a:lnTo>
                    <a:pt x="756"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0" name="Freeform 131">
              <a:extLst>
                <a:ext uri="{FF2B5EF4-FFF2-40B4-BE49-F238E27FC236}">
                  <a16:creationId xmlns:a16="http://schemas.microsoft.com/office/drawing/2014/main" id="{9EEDFD7C-BA5A-49A9-AF54-4331968F9467}"/>
                </a:ext>
              </a:extLst>
            </p:cNvPr>
            <p:cNvSpPr>
              <a:spLocks/>
            </p:cNvSpPr>
            <p:nvPr/>
          </p:nvSpPr>
          <p:spPr bwMode="auto">
            <a:xfrm>
              <a:off x="5496321" y="3132138"/>
              <a:ext cx="1222375" cy="1068388"/>
            </a:xfrm>
            <a:custGeom>
              <a:avLst/>
              <a:gdLst>
                <a:gd name="T0" fmla="*/ 1532 w 1538"/>
                <a:gd name="T1" fmla="*/ 657 h 1344"/>
                <a:gd name="T2" fmla="*/ 1169 w 1538"/>
                <a:gd name="T3" fmla="*/ 22 h 1344"/>
                <a:gd name="T4" fmla="*/ 1169 w 1538"/>
                <a:gd name="T5" fmla="*/ 22 h 1344"/>
                <a:gd name="T6" fmla="*/ 1164 w 1538"/>
                <a:gd name="T7" fmla="*/ 14 h 1344"/>
                <a:gd name="T8" fmla="*/ 1156 w 1538"/>
                <a:gd name="T9" fmla="*/ 8 h 1344"/>
                <a:gd name="T10" fmla="*/ 1146 w 1538"/>
                <a:gd name="T11" fmla="*/ 5 h 1344"/>
                <a:gd name="T12" fmla="*/ 1136 w 1538"/>
                <a:gd name="T13" fmla="*/ 3 h 1344"/>
                <a:gd name="T14" fmla="*/ 405 w 1538"/>
                <a:gd name="T15" fmla="*/ 0 h 1344"/>
                <a:gd name="T16" fmla="*/ 405 w 1538"/>
                <a:gd name="T17" fmla="*/ 0 h 1344"/>
                <a:gd name="T18" fmla="*/ 395 w 1538"/>
                <a:gd name="T19" fmla="*/ 2 h 1344"/>
                <a:gd name="T20" fmla="*/ 386 w 1538"/>
                <a:gd name="T21" fmla="*/ 5 h 1344"/>
                <a:gd name="T22" fmla="*/ 377 w 1538"/>
                <a:gd name="T23" fmla="*/ 11 h 1344"/>
                <a:gd name="T24" fmla="*/ 373 w 1538"/>
                <a:gd name="T25" fmla="*/ 19 h 1344"/>
                <a:gd name="T26" fmla="*/ 4 w 1538"/>
                <a:gd name="T27" fmla="*/ 650 h 1344"/>
                <a:gd name="T28" fmla="*/ 4 w 1538"/>
                <a:gd name="T29" fmla="*/ 650 h 1344"/>
                <a:gd name="T30" fmla="*/ 1 w 1538"/>
                <a:gd name="T31" fmla="*/ 660 h 1344"/>
                <a:gd name="T32" fmla="*/ 0 w 1538"/>
                <a:gd name="T33" fmla="*/ 670 h 1344"/>
                <a:gd name="T34" fmla="*/ 0 w 1538"/>
                <a:gd name="T35" fmla="*/ 679 h 1344"/>
                <a:gd name="T36" fmla="*/ 4 w 1538"/>
                <a:gd name="T37" fmla="*/ 689 h 1344"/>
                <a:gd name="T38" fmla="*/ 368 w 1538"/>
                <a:gd name="T39" fmla="*/ 1324 h 1344"/>
                <a:gd name="T40" fmla="*/ 368 w 1538"/>
                <a:gd name="T41" fmla="*/ 1324 h 1344"/>
                <a:gd name="T42" fmla="*/ 374 w 1538"/>
                <a:gd name="T43" fmla="*/ 1332 h 1344"/>
                <a:gd name="T44" fmla="*/ 381 w 1538"/>
                <a:gd name="T45" fmla="*/ 1336 h 1344"/>
                <a:gd name="T46" fmla="*/ 390 w 1538"/>
                <a:gd name="T47" fmla="*/ 1341 h 1344"/>
                <a:gd name="T48" fmla="*/ 400 w 1538"/>
                <a:gd name="T49" fmla="*/ 1343 h 1344"/>
                <a:gd name="T50" fmla="*/ 1132 w 1538"/>
                <a:gd name="T51" fmla="*/ 1344 h 1344"/>
                <a:gd name="T52" fmla="*/ 1132 w 1538"/>
                <a:gd name="T53" fmla="*/ 1344 h 1344"/>
                <a:gd name="T54" fmla="*/ 1132 w 1538"/>
                <a:gd name="T55" fmla="*/ 1344 h 1344"/>
                <a:gd name="T56" fmla="*/ 1132 w 1538"/>
                <a:gd name="T57" fmla="*/ 1344 h 1344"/>
                <a:gd name="T58" fmla="*/ 1141 w 1538"/>
                <a:gd name="T59" fmla="*/ 1343 h 1344"/>
                <a:gd name="T60" fmla="*/ 1151 w 1538"/>
                <a:gd name="T61" fmla="*/ 1340 h 1344"/>
                <a:gd name="T62" fmla="*/ 1159 w 1538"/>
                <a:gd name="T63" fmla="*/ 1333 h 1344"/>
                <a:gd name="T64" fmla="*/ 1165 w 1538"/>
                <a:gd name="T65" fmla="*/ 1327 h 1344"/>
                <a:gd name="T66" fmla="*/ 1532 w 1538"/>
                <a:gd name="T67" fmla="*/ 694 h 1344"/>
                <a:gd name="T68" fmla="*/ 1532 w 1538"/>
                <a:gd name="T69" fmla="*/ 694 h 1344"/>
                <a:gd name="T70" fmla="*/ 1537 w 1538"/>
                <a:gd name="T71" fmla="*/ 684 h 1344"/>
                <a:gd name="T72" fmla="*/ 1538 w 1538"/>
                <a:gd name="T73" fmla="*/ 675 h 1344"/>
                <a:gd name="T74" fmla="*/ 1537 w 1538"/>
                <a:gd name="T75" fmla="*/ 665 h 1344"/>
                <a:gd name="T76" fmla="*/ 1532 w 1538"/>
                <a:gd name="T77" fmla="*/ 657 h 1344"/>
                <a:gd name="T78" fmla="*/ 1532 w 1538"/>
                <a:gd name="T79" fmla="*/ 657 h 1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8" h="1344">
                  <a:moveTo>
                    <a:pt x="1532" y="657"/>
                  </a:moveTo>
                  <a:lnTo>
                    <a:pt x="1169" y="22"/>
                  </a:lnTo>
                  <a:lnTo>
                    <a:pt x="1169" y="22"/>
                  </a:lnTo>
                  <a:lnTo>
                    <a:pt x="1164" y="14"/>
                  </a:lnTo>
                  <a:lnTo>
                    <a:pt x="1156" y="8"/>
                  </a:lnTo>
                  <a:lnTo>
                    <a:pt x="1146" y="5"/>
                  </a:lnTo>
                  <a:lnTo>
                    <a:pt x="1136" y="3"/>
                  </a:lnTo>
                  <a:lnTo>
                    <a:pt x="405" y="0"/>
                  </a:lnTo>
                  <a:lnTo>
                    <a:pt x="405" y="0"/>
                  </a:lnTo>
                  <a:lnTo>
                    <a:pt x="395" y="2"/>
                  </a:lnTo>
                  <a:lnTo>
                    <a:pt x="386" y="5"/>
                  </a:lnTo>
                  <a:lnTo>
                    <a:pt x="377" y="11"/>
                  </a:lnTo>
                  <a:lnTo>
                    <a:pt x="373" y="19"/>
                  </a:lnTo>
                  <a:lnTo>
                    <a:pt x="4" y="650"/>
                  </a:lnTo>
                  <a:lnTo>
                    <a:pt x="4" y="650"/>
                  </a:lnTo>
                  <a:lnTo>
                    <a:pt x="1" y="660"/>
                  </a:lnTo>
                  <a:lnTo>
                    <a:pt x="0" y="670"/>
                  </a:lnTo>
                  <a:lnTo>
                    <a:pt x="0" y="679"/>
                  </a:lnTo>
                  <a:lnTo>
                    <a:pt x="4" y="689"/>
                  </a:lnTo>
                  <a:lnTo>
                    <a:pt x="368" y="1324"/>
                  </a:lnTo>
                  <a:lnTo>
                    <a:pt x="368" y="1324"/>
                  </a:lnTo>
                  <a:lnTo>
                    <a:pt x="374" y="1332"/>
                  </a:lnTo>
                  <a:lnTo>
                    <a:pt x="381" y="1336"/>
                  </a:lnTo>
                  <a:lnTo>
                    <a:pt x="390" y="1341"/>
                  </a:lnTo>
                  <a:lnTo>
                    <a:pt x="400" y="1343"/>
                  </a:lnTo>
                  <a:lnTo>
                    <a:pt x="1132" y="1344"/>
                  </a:lnTo>
                  <a:lnTo>
                    <a:pt x="1132" y="1344"/>
                  </a:lnTo>
                  <a:lnTo>
                    <a:pt x="1132" y="1344"/>
                  </a:lnTo>
                  <a:lnTo>
                    <a:pt x="1132" y="1344"/>
                  </a:lnTo>
                  <a:lnTo>
                    <a:pt x="1141" y="1343"/>
                  </a:lnTo>
                  <a:lnTo>
                    <a:pt x="1151" y="1340"/>
                  </a:lnTo>
                  <a:lnTo>
                    <a:pt x="1159" y="1333"/>
                  </a:lnTo>
                  <a:lnTo>
                    <a:pt x="1165" y="1327"/>
                  </a:lnTo>
                  <a:lnTo>
                    <a:pt x="1532" y="694"/>
                  </a:lnTo>
                  <a:lnTo>
                    <a:pt x="1532" y="694"/>
                  </a:lnTo>
                  <a:lnTo>
                    <a:pt x="1537" y="684"/>
                  </a:lnTo>
                  <a:lnTo>
                    <a:pt x="1538" y="675"/>
                  </a:lnTo>
                  <a:lnTo>
                    <a:pt x="1537" y="665"/>
                  </a:lnTo>
                  <a:lnTo>
                    <a:pt x="1532" y="657"/>
                  </a:lnTo>
                  <a:lnTo>
                    <a:pt x="1532" y="65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291" name="Freeform 132">
              <a:extLst>
                <a:ext uri="{FF2B5EF4-FFF2-40B4-BE49-F238E27FC236}">
                  <a16:creationId xmlns:a16="http://schemas.microsoft.com/office/drawing/2014/main" id="{67CC732D-C826-4749-8123-3351133FCA59}"/>
                </a:ext>
              </a:extLst>
            </p:cNvPr>
            <p:cNvSpPr>
              <a:spLocks/>
            </p:cNvSpPr>
            <p:nvPr/>
          </p:nvSpPr>
          <p:spPr bwMode="auto">
            <a:xfrm>
              <a:off x="4831159" y="2790825"/>
              <a:ext cx="850900" cy="762000"/>
            </a:xfrm>
            <a:custGeom>
              <a:avLst/>
              <a:gdLst>
                <a:gd name="T0" fmla="*/ 326 w 1070"/>
                <a:gd name="T1" fmla="*/ 959 h 960"/>
                <a:gd name="T2" fmla="*/ 326 w 1070"/>
                <a:gd name="T3" fmla="*/ 959 h 960"/>
                <a:gd name="T4" fmla="*/ 310 w 1070"/>
                <a:gd name="T5" fmla="*/ 959 h 960"/>
                <a:gd name="T6" fmla="*/ 295 w 1070"/>
                <a:gd name="T7" fmla="*/ 955 h 960"/>
                <a:gd name="T8" fmla="*/ 279 w 1070"/>
                <a:gd name="T9" fmla="*/ 949 h 960"/>
                <a:gd name="T10" fmla="*/ 266 w 1070"/>
                <a:gd name="T11" fmla="*/ 943 h 960"/>
                <a:gd name="T12" fmla="*/ 253 w 1070"/>
                <a:gd name="T13" fmla="*/ 935 h 960"/>
                <a:gd name="T14" fmla="*/ 240 w 1070"/>
                <a:gd name="T15" fmla="*/ 923 h 960"/>
                <a:gd name="T16" fmla="*/ 230 w 1070"/>
                <a:gd name="T17" fmla="*/ 912 h 960"/>
                <a:gd name="T18" fmla="*/ 221 w 1070"/>
                <a:gd name="T19" fmla="*/ 897 h 960"/>
                <a:gd name="T20" fmla="*/ 16 w 1070"/>
                <a:gd name="T21" fmla="*/ 539 h 960"/>
                <a:gd name="T22" fmla="*/ 16 w 1070"/>
                <a:gd name="T23" fmla="*/ 539 h 960"/>
                <a:gd name="T24" fmla="*/ 8 w 1070"/>
                <a:gd name="T25" fmla="*/ 525 h 960"/>
                <a:gd name="T26" fmla="*/ 3 w 1070"/>
                <a:gd name="T27" fmla="*/ 510 h 960"/>
                <a:gd name="T28" fmla="*/ 1 w 1070"/>
                <a:gd name="T29" fmla="*/ 494 h 960"/>
                <a:gd name="T30" fmla="*/ 0 w 1070"/>
                <a:gd name="T31" fmla="*/ 478 h 960"/>
                <a:gd name="T32" fmla="*/ 1 w 1070"/>
                <a:gd name="T33" fmla="*/ 463 h 960"/>
                <a:gd name="T34" fmla="*/ 4 w 1070"/>
                <a:gd name="T35" fmla="*/ 447 h 960"/>
                <a:gd name="T36" fmla="*/ 9 w 1070"/>
                <a:gd name="T37" fmla="*/ 433 h 960"/>
                <a:gd name="T38" fmla="*/ 16 w 1070"/>
                <a:gd name="T39" fmla="*/ 418 h 960"/>
                <a:gd name="T40" fmla="*/ 224 w 1070"/>
                <a:gd name="T41" fmla="*/ 60 h 960"/>
                <a:gd name="T42" fmla="*/ 224 w 1070"/>
                <a:gd name="T43" fmla="*/ 60 h 960"/>
                <a:gd name="T44" fmla="*/ 234 w 1070"/>
                <a:gd name="T45" fmla="*/ 47 h 960"/>
                <a:gd name="T46" fmla="*/ 243 w 1070"/>
                <a:gd name="T47" fmla="*/ 35 h 960"/>
                <a:gd name="T48" fmla="*/ 256 w 1070"/>
                <a:gd name="T49" fmla="*/ 24 h 960"/>
                <a:gd name="T50" fmla="*/ 269 w 1070"/>
                <a:gd name="T51" fmla="*/ 16 h 960"/>
                <a:gd name="T52" fmla="*/ 282 w 1070"/>
                <a:gd name="T53" fmla="*/ 8 h 960"/>
                <a:gd name="T54" fmla="*/ 298 w 1070"/>
                <a:gd name="T55" fmla="*/ 3 h 960"/>
                <a:gd name="T56" fmla="*/ 313 w 1070"/>
                <a:gd name="T57" fmla="*/ 0 h 960"/>
                <a:gd name="T58" fmla="*/ 329 w 1070"/>
                <a:gd name="T59" fmla="*/ 0 h 960"/>
                <a:gd name="T60" fmla="*/ 744 w 1070"/>
                <a:gd name="T61" fmla="*/ 2 h 960"/>
                <a:gd name="T62" fmla="*/ 744 w 1070"/>
                <a:gd name="T63" fmla="*/ 2 h 960"/>
                <a:gd name="T64" fmla="*/ 760 w 1070"/>
                <a:gd name="T65" fmla="*/ 2 h 960"/>
                <a:gd name="T66" fmla="*/ 775 w 1070"/>
                <a:gd name="T67" fmla="*/ 5 h 960"/>
                <a:gd name="T68" fmla="*/ 791 w 1070"/>
                <a:gd name="T69" fmla="*/ 11 h 960"/>
                <a:gd name="T70" fmla="*/ 804 w 1070"/>
                <a:gd name="T71" fmla="*/ 18 h 960"/>
                <a:gd name="T72" fmla="*/ 817 w 1070"/>
                <a:gd name="T73" fmla="*/ 26 h 960"/>
                <a:gd name="T74" fmla="*/ 830 w 1070"/>
                <a:gd name="T75" fmla="*/ 37 h 960"/>
                <a:gd name="T76" fmla="*/ 839 w 1070"/>
                <a:gd name="T77" fmla="*/ 48 h 960"/>
                <a:gd name="T78" fmla="*/ 849 w 1070"/>
                <a:gd name="T79" fmla="*/ 63 h 960"/>
                <a:gd name="T80" fmla="*/ 1054 w 1070"/>
                <a:gd name="T81" fmla="*/ 421 h 960"/>
                <a:gd name="T82" fmla="*/ 1054 w 1070"/>
                <a:gd name="T83" fmla="*/ 421 h 960"/>
                <a:gd name="T84" fmla="*/ 1062 w 1070"/>
                <a:gd name="T85" fmla="*/ 436 h 960"/>
                <a:gd name="T86" fmla="*/ 1067 w 1070"/>
                <a:gd name="T87" fmla="*/ 450 h 960"/>
                <a:gd name="T88" fmla="*/ 1070 w 1070"/>
                <a:gd name="T89" fmla="*/ 466 h 960"/>
                <a:gd name="T90" fmla="*/ 1070 w 1070"/>
                <a:gd name="T91" fmla="*/ 483 h 960"/>
                <a:gd name="T92" fmla="*/ 1070 w 1070"/>
                <a:gd name="T93" fmla="*/ 497 h 960"/>
                <a:gd name="T94" fmla="*/ 1067 w 1070"/>
                <a:gd name="T95" fmla="*/ 513 h 960"/>
                <a:gd name="T96" fmla="*/ 1060 w 1070"/>
                <a:gd name="T97" fmla="*/ 528 h 960"/>
                <a:gd name="T98" fmla="*/ 1054 w 1070"/>
                <a:gd name="T99" fmla="*/ 542 h 960"/>
                <a:gd name="T100" fmla="*/ 846 w 1070"/>
                <a:gd name="T101" fmla="*/ 901 h 960"/>
                <a:gd name="T102" fmla="*/ 846 w 1070"/>
                <a:gd name="T103" fmla="*/ 901 h 960"/>
                <a:gd name="T104" fmla="*/ 838 w 1070"/>
                <a:gd name="T105" fmla="*/ 914 h 960"/>
                <a:gd name="T106" fmla="*/ 826 w 1070"/>
                <a:gd name="T107" fmla="*/ 925 h 960"/>
                <a:gd name="T108" fmla="*/ 815 w 1070"/>
                <a:gd name="T109" fmla="*/ 936 h 960"/>
                <a:gd name="T110" fmla="*/ 800 w 1070"/>
                <a:gd name="T111" fmla="*/ 944 h 960"/>
                <a:gd name="T112" fmla="*/ 788 w 1070"/>
                <a:gd name="T113" fmla="*/ 952 h 960"/>
                <a:gd name="T114" fmla="*/ 771 w 1070"/>
                <a:gd name="T115" fmla="*/ 957 h 960"/>
                <a:gd name="T116" fmla="*/ 757 w 1070"/>
                <a:gd name="T117" fmla="*/ 960 h 960"/>
                <a:gd name="T118" fmla="*/ 741 w 1070"/>
                <a:gd name="T119" fmla="*/ 960 h 960"/>
                <a:gd name="T120" fmla="*/ 326 w 1070"/>
                <a:gd name="T121" fmla="*/ 959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0" h="960">
                  <a:moveTo>
                    <a:pt x="326" y="959"/>
                  </a:moveTo>
                  <a:lnTo>
                    <a:pt x="326" y="959"/>
                  </a:lnTo>
                  <a:lnTo>
                    <a:pt x="310" y="959"/>
                  </a:lnTo>
                  <a:lnTo>
                    <a:pt x="295" y="955"/>
                  </a:lnTo>
                  <a:lnTo>
                    <a:pt x="279" y="949"/>
                  </a:lnTo>
                  <a:lnTo>
                    <a:pt x="266" y="943"/>
                  </a:lnTo>
                  <a:lnTo>
                    <a:pt x="253" y="935"/>
                  </a:lnTo>
                  <a:lnTo>
                    <a:pt x="240" y="923"/>
                  </a:lnTo>
                  <a:lnTo>
                    <a:pt x="230" y="912"/>
                  </a:lnTo>
                  <a:lnTo>
                    <a:pt x="221" y="897"/>
                  </a:lnTo>
                  <a:lnTo>
                    <a:pt x="16" y="539"/>
                  </a:lnTo>
                  <a:lnTo>
                    <a:pt x="16" y="539"/>
                  </a:lnTo>
                  <a:lnTo>
                    <a:pt x="8" y="525"/>
                  </a:lnTo>
                  <a:lnTo>
                    <a:pt x="3" y="510"/>
                  </a:lnTo>
                  <a:lnTo>
                    <a:pt x="1" y="494"/>
                  </a:lnTo>
                  <a:lnTo>
                    <a:pt x="0" y="478"/>
                  </a:lnTo>
                  <a:lnTo>
                    <a:pt x="1" y="463"/>
                  </a:lnTo>
                  <a:lnTo>
                    <a:pt x="4" y="447"/>
                  </a:lnTo>
                  <a:lnTo>
                    <a:pt x="9" y="433"/>
                  </a:lnTo>
                  <a:lnTo>
                    <a:pt x="16" y="418"/>
                  </a:lnTo>
                  <a:lnTo>
                    <a:pt x="224" y="60"/>
                  </a:lnTo>
                  <a:lnTo>
                    <a:pt x="224" y="60"/>
                  </a:lnTo>
                  <a:lnTo>
                    <a:pt x="234" y="47"/>
                  </a:lnTo>
                  <a:lnTo>
                    <a:pt x="243" y="35"/>
                  </a:lnTo>
                  <a:lnTo>
                    <a:pt x="256" y="24"/>
                  </a:lnTo>
                  <a:lnTo>
                    <a:pt x="269" y="16"/>
                  </a:lnTo>
                  <a:lnTo>
                    <a:pt x="282" y="8"/>
                  </a:lnTo>
                  <a:lnTo>
                    <a:pt x="298" y="3"/>
                  </a:lnTo>
                  <a:lnTo>
                    <a:pt x="313" y="0"/>
                  </a:lnTo>
                  <a:lnTo>
                    <a:pt x="329" y="0"/>
                  </a:lnTo>
                  <a:lnTo>
                    <a:pt x="744" y="2"/>
                  </a:lnTo>
                  <a:lnTo>
                    <a:pt x="744" y="2"/>
                  </a:lnTo>
                  <a:lnTo>
                    <a:pt x="760" y="2"/>
                  </a:lnTo>
                  <a:lnTo>
                    <a:pt x="775" y="5"/>
                  </a:lnTo>
                  <a:lnTo>
                    <a:pt x="791" y="11"/>
                  </a:lnTo>
                  <a:lnTo>
                    <a:pt x="804" y="18"/>
                  </a:lnTo>
                  <a:lnTo>
                    <a:pt x="817" y="26"/>
                  </a:lnTo>
                  <a:lnTo>
                    <a:pt x="830" y="37"/>
                  </a:lnTo>
                  <a:lnTo>
                    <a:pt x="839" y="48"/>
                  </a:lnTo>
                  <a:lnTo>
                    <a:pt x="849" y="63"/>
                  </a:lnTo>
                  <a:lnTo>
                    <a:pt x="1054" y="421"/>
                  </a:lnTo>
                  <a:lnTo>
                    <a:pt x="1054" y="421"/>
                  </a:lnTo>
                  <a:lnTo>
                    <a:pt x="1062" y="436"/>
                  </a:lnTo>
                  <a:lnTo>
                    <a:pt x="1067" y="450"/>
                  </a:lnTo>
                  <a:lnTo>
                    <a:pt x="1070" y="466"/>
                  </a:lnTo>
                  <a:lnTo>
                    <a:pt x="1070" y="483"/>
                  </a:lnTo>
                  <a:lnTo>
                    <a:pt x="1070" y="497"/>
                  </a:lnTo>
                  <a:lnTo>
                    <a:pt x="1067" y="513"/>
                  </a:lnTo>
                  <a:lnTo>
                    <a:pt x="1060" y="528"/>
                  </a:lnTo>
                  <a:lnTo>
                    <a:pt x="1054" y="542"/>
                  </a:lnTo>
                  <a:lnTo>
                    <a:pt x="846" y="901"/>
                  </a:lnTo>
                  <a:lnTo>
                    <a:pt x="846" y="901"/>
                  </a:lnTo>
                  <a:lnTo>
                    <a:pt x="838" y="914"/>
                  </a:lnTo>
                  <a:lnTo>
                    <a:pt x="826" y="925"/>
                  </a:lnTo>
                  <a:lnTo>
                    <a:pt x="815" y="936"/>
                  </a:lnTo>
                  <a:lnTo>
                    <a:pt x="800" y="944"/>
                  </a:lnTo>
                  <a:lnTo>
                    <a:pt x="788" y="952"/>
                  </a:lnTo>
                  <a:lnTo>
                    <a:pt x="771" y="957"/>
                  </a:lnTo>
                  <a:lnTo>
                    <a:pt x="757" y="960"/>
                  </a:lnTo>
                  <a:lnTo>
                    <a:pt x="741" y="960"/>
                  </a:lnTo>
                  <a:lnTo>
                    <a:pt x="326" y="959"/>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2" name="Freeform 133">
              <a:extLst>
                <a:ext uri="{FF2B5EF4-FFF2-40B4-BE49-F238E27FC236}">
                  <a16:creationId xmlns:a16="http://schemas.microsoft.com/office/drawing/2014/main" id="{0C689795-2883-4238-BA5C-BD5A018E59DB}"/>
                </a:ext>
              </a:extLst>
            </p:cNvPr>
            <p:cNvSpPr>
              <a:spLocks noEditPoints="1"/>
            </p:cNvSpPr>
            <p:nvPr/>
          </p:nvSpPr>
          <p:spPr bwMode="auto">
            <a:xfrm>
              <a:off x="4821634" y="2779713"/>
              <a:ext cx="869950" cy="784225"/>
            </a:xfrm>
            <a:custGeom>
              <a:avLst/>
              <a:gdLst>
                <a:gd name="T0" fmla="*/ 757 w 1096"/>
                <a:gd name="T1" fmla="*/ 27 h 986"/>
                <a:gd name="T2" fmla="*/ 799 w 1096"/>
                <a:gd name="T3" fmla="*/ 36 h 986"/>
                <a:gd name="T4" fmla="*/ 833 w 1096"/>
                <a:gd name="T5" fmla="*/ 58 h 986"/>
                <a:gd name="T6" fmla="*/ 1056 w 1096"/>
                <a:gd name="T7" fmla="*/ 441 h 986"/>
                <a:gd name="T8" fmla="*/ 1067 w 1096"/>
                <a:gd name="T9" fmla="*/ 466 h 986"/>
                <a:gd name="T10" fmla="*/ 1070 w 1096"/>
                <a:gd name="T11" fmla="*/ 508 h 986"/>
                <a:gd name="T12" fmla="*/ 1056 w 1096"/>
                <a:gd name="T13" fmla="*/ 549 h 986"/>
                <a:gd name="T14" fmla="*/ 839 w 1096"/>
                <a:gd name="T15" fmla="*/ 918 h 986"/>
                <a:gd name="T16" fmla="*/ 809 w 1096"/>
                <a:gd name="T17" fmla="*/ 946 h 986"/>
                <a:gd name="T18" fmla="*/ 768 w 1096"/>
                <a:gd name="T19" fmla="*/ 960 h 986"/>
                <a:gd name="T20" fmla="*/ 754 w 1096"/>
                <a:gd name="T21" fmla="*/ 960 h 986"/>
                <a:gd name="T22" fmla="*/ 324 w 1096"/>
                <a:gd name="T23" fmla="*/ 959 h 986"/>
                <a:gd name="T24" fmla="*/ 285 w 1096"/>
                <a:gd name="T25" fmla="*/ 944 h 986"/>
                <a:gd name="T26" fmla="*/ 253 w 1096"/>
                <a:gd name="T27" fmla="*/ 917 h 986"/>
                <a:gd name="T28" fmla="*/ 40 w 1096"/>
                <a:gd name="T29" fmla="*/ 546 h 986"/>
                <a:gd name="T30" fmla="*/ 25 w 1096"/>
                <a:gd name="T31" fmla="*/ 505 h 986"/>
                <a:gd name="T32" fmla="*/ 29 w 1096"/>
                <a:gd name="T33" fmla="*/ 463 h 986"/>
                <a:gd name="T34" fmla="*/ 248 w 1096"/>
                <a:gd name="T35" fmla="*/ 79 h 986"/>
                <a:gd name="T36" fmla="*/ 266 w 1096"/>
                <a:gd name="T37" fmla="*/ 56 h 986"/>
                <a:gd name="T38" fmla="*/ 300 w 1096"/>
                <a:gd name="T39" fmla="*/ 34 h 986"/>
                <a:gd name="T40" fmla="*/ 342 w 1096"/>
                <a:gd name="T41" fmla="*/ 26 h 986"/>
                <a:gd name="T42" fmla="*/ 342 w 1096"/>
                <a:gd name="T43" fmla="*/ 0 h 986"/>
                <a:gd name="T44" fmla="*/ 342 w 1096"/>
                <a:gd name="T45" fmla="*/ 0 h 986"/>
                <a:gd name="T46" fmla="*/ 290 w 1096"/>
                <a:gd name="T47" fmla="*/ 10 h 986"/>
                <a:gd name="T48" fmla="*/ 247 w 1096"/>
                <a:gd name="T49" fmla="*/ 39 h 986"/>
                <a:gd name="T50" fmla="*/ 17 w 1096"/>
                <a:gd name="T51" fmla="*/ 425 h 986"/>
                <a:gd name="T52" fmla="*/ 4 w 1096"/>
                <a:gd name="T53" fmla="*/ 457 h 986"/>
                <a:gd name="T54" fmla="*/ 1 w 1096"/>
                <a:gd name="T55" fmla="*/ 508 h 986"/>
                <a:gd name="T56" fmla="*/ 17 w 1096"/>
                <a:gd name="T57" fmla="*/ 558 h 986"/>
                <a:gd name="T58" fmla="*/ 232 w 1096"/>
                <a:gd name="T59" fmla="*/ 933 h 986"/>
                <a:gd name="T60" fmla="*/ 273 w 1096"/>
                <a:gd name="T61" fmla="*/ 967 h 986"/>
                <a:gd name="T62" fmla="*/ 321 w 1096"/>
                <a:gd name="T63" fmla="*/ 985 h 986"/>
                <a:gd name="T64" fmla="*/ 754 w 1096"/>
                <a:gd name="T65" fmla="*/ 986 h 986"/>
                <a:gd name="T66" fmla="*/ 789 w 1096"/>
                <a:gd name="T67" fmla="*/ 981 h 986"/>
                <a:gd name="T68" fmla="*/ 834 w 1096"/>
                <a:gd name="T69" fmla="*/ 959 h 986"/>
                <a:gd name="T70" fmla="*/ 870 w 1096"/>
                <a:gd name="T71" fmla="*/ 920 h 986"/>
                <a:gd name="T72" fmla="*/ 1086 w 1096"/>
                <a:gd name="T73" fmla="*/ 546 h 986"/>
                <a:gd name="T74" fmla="*/ 1096 w 1096"/>
                <a:gd name="T75" fmla="*/ 496 h 986"/>
                <a:gd name="T76" fmla="*/ 1086 w 1096"/>
                <a:gd name="T77" fmla="*/ 444 h 986"/>
                <a:gd name="T78" fmla="*/ 873 w 1096"/>
                <a:gd name="T79" fmla="*/ 69 h 986"/>
                <a:gd name="T80" fmla="*/ 838 w 1096"/>
                <a:gd name="T81" fmla="*/ 29 h 986"/>
                <a:gd name="T82" fmla="*/ 791 w 1096"/>
                <a:gd name="T83" fmla="*/ 6 h 986"/>
                <a:gd name="T84" fmla="*/ 344 w 1096"/>
                <a:gd name="T85"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96" h="986">
                  <a:moveTo>
                    <a:pt x="342" y="26"/>
                  </a:moveTo>
                  <a:lnTo>
                    <a:pt x="757" y="27"/>
                  </a:lnTo>
                  <a:lnTo>
                    <a:pt x="757" y="27"/>
                  </a:lnTo>
                  <a:lnTo>
                    <a:pt x="771" y="27"/>
                  </a:lnTo>
                  <a:lnTo>
                    <a:pt x="784" y="31"/>
                  </a:lnTo>
                  <a:lnTo>
                    <a:pt x="799" y="36"/>
                  </a:lnTo>
                  <a:lnTo>
                    <a:pt x="810" y="42"/>
                  </a:lnTo>
                  <a:lnTo>
                    <a:pt x="823" y="50"/>
                  </a:lnTo>
                  <a:lnTo>
                    <a:pt x="833" y="58"/>
                  </a:lnTo>
                  <a:lnTo>
                    <a:pt x="843" y="69"/>
                  </a:lnTo>
                  <a:lnTo>
                    <a:pt x="851" y="82"/>
                  </a:lnTo>
                  <a:lnTo>
                    <a:pt x="1056" y="441"/>
                  </a:lnTo>
                  <a:lnTo>
                    <a:pt x="1056" y="441"/>
                  </a:lnTo>
                  <a:lnTo>
                    <a:pt x="1062" y="454"/>
                  </a:lnTo>
                  <a:lnTo>
                    <a:pt x="1067" y="466"/>
                  </a:lnTo>
                  <a:lnTo>
                    <a:pt x="1070" y="481"/>
                  </a:lnTo>
                  <a:lnTo>
                    <a:pt x="1070" y="496"/>
                  </a:lnTo>
                  <a:lnTo>
                    <a:pt x="1070" y="508"/>
                  </a:lnTo>
                  <a:lnTo>
                    <a:pt x="1067" y="523"/>
                  </a:lnTo>
                  <a:lnTo>
                    <a:pt x="1062" y="536"/>
                  </a:lnTo>
                  <a:lnTo>
                    <a:pt x="1056" y="549"/>
                  </a:lnTo>
                  <a:lnTo>
                    <a:pt x="847" y="907"/>
                  </a:lnTo>
                  <a:lnTo>
                    <a:pt x="847" y="907"/>
                  </a:lnTo>
                  <a:lnTo>
                    <a:pt x="839" y="918"/>
                  </a:lnTo>
                  <a:lnTo>
                    <a:pt x="830" y="930"/>
                  </a:lnTo>
                  <a:lnTo>
                    <a:pt x="820" y="938"/>
                  </a:lnTo>
                  <a:lnTo>
                    <a:pt x="809" y="946"/>
                  </a:lnTo>
                  <a:lnTo>
                    <a:pt x="796" y="952"/>
                  </a:lnTo>
                  <a:lnTo>
                    <a:pt x="781" y="957"/>
                  </a:lnTo>
                  <a:lnTo>
                    <a:pt x="768" y="960"/>
                  </a:lnTo>
                  <a:lnTo>
                    <a:pt x="754" y="960"/>
                  </a:lnTo>
                  <a:lnTo>
                    <a:pt x="754" y="960"/>
                  </a:lnTo>
                  <a:lnTo>
                    <a:pt x="754" y="960"/>
                  </a:lnTo>
                  <a:lnTo>
                    <a:pt x="339" y="959"/>
                  </a:lnTo>
                  <a:lnTo>
                    <a:pt x="339" y="959"/>
                  </a:lnTo>
                  <a:lnTo>
                    <a:pt x="324" y="959"/>
                  </a:lnTo>
                  <a:lnTo>
                    <a:pt x="311" y="956"/>
                  </a:lnTo>
                  <a:lnTo>
                    <a:pt x="298" y="951"/>
                  </a:lnTo>
                  <a:lnTo>
                    <a:pt x="285" y="944"/>
                  </a:lnTo>
                  <a:lnTo>
                    <a:pt x="273" y="936"/>
                  </a:lnTo>
                  <a:lnTo>
                    <a:pt x="263" y="928"/>
                  </a:lnTo>
                  <a:lnTo>
                    <a:pt x="253" y="917"/>
                  </a:lnTo>
                  <a:lnTo>
                    <a:pt x="245" y="904"/>
                  </a:lnTo>
                  <a:lnTo>
                    <a:pt x="40" y="546"/>
                  </a:lnTo>
                  <a:lnTo>
                    <a:pt x="40" y="546"/>
                  </a:lnTo>
                  <a:lnTo>
                    <a:pt x="34" y="533"/>
                  </a:lnTo>
                  <a:lnTo>
                    <a:pt x="29" y="520"/>
                  </a:lnTo>
                  <a:lnTo>
                    <a:pt x="25" y="505"/>
                  </a:lnTo>
                  <a:lnTo>
                    <a:pt x="25" y="491"/>
                  </a:lnTo>
                  <a:lnTo>
                    <a:pt x="25" y="478"/>
                  </a:lnTo>
                  <a:lnTo>
                    <a:pt x="29" y="463"/>
                  </a:lnTo>
                  <a:lnTo>
                    <a:pt x="34" y="450"/>
                  </a:lnTo>
                  <a:lnTo>
                    <a:pt x="40" y="437"/>
                  </a:lnTo>
                  <a:lnTo>
                    <a:pt x="248" y="79"/>
                  </a:lnTo>
                  <a:lnTo>
                    <a:pt x="248" y="79"/>
                  </a:lnTo>
                  <a:lnTo>
                    <a:pt x="256" y="68"/>
                  </a:lnTo>
                  <a:lnTo>
                    <a:pt x="266" y="56"/>
                  </a:lnTo>
                  <a:lnTo>
                    <a:pt x="276" y="47"/>
                  </a:lnTo>
                  <a:lnTo>
                    <a:pt x="289" y="40"/>
                  </a:lnTo>
                  <a:lnTo>
                    <a:pt x="300" y="34"/>
                  </a:lnTo>
                  <a:lnTo>
                    <a:pt x="314" y="29"/>
                  </a:lnTo>
                  <a:lnTo>
                    <a:pt x="327" y="26"/>
                  </a:lnTo>
                  <a:lnTo>
                    <a:pt x="342" y="26"/>
                  </a:lnTo>
                  <a:lnTo>
                    <a:pt x="342" y="26"/>
                  </a:lnTo>
                  <a:lnTo>
                    <a:pt x="342" y="26"/>
                  </a:lnTo>
                  <a:close/>
                  <a:moveTo>
                    <a:pt x="342" y="0"/>
                  </a:moveTo>
                  <a:lnTo>
                    <a:pt x="342" y="0"/>
                  </a:lnTo>
                  <a:lnTo>
                    <a:pt x="342" y="0"/>
                  </a:lnTo>
                  <a:lnTo>
                    <a:pt x="342" y="0"/>
                  </a:lnTo>
                  <a:lnTo>
                    <a:pt x="324" y="0"/>
                  </a:lnTo>
                  <a:lnTo>
                    <a:pt x="308" y="5"/>
                  </a:lnTo>
                  <a:lnTo>
                    <a:pt x="290" y="10"/>
                  </a:lnTo>
                  <a:lnTo>
                    <a:pt x="276" y="18"/>
                  </a:lnTo>
                  <a:lnTo>
                    <a:pt x="261" y="27"/>
                  </a:lnTo>
                  <a:lnTo>
                    <a:pt x="247" y="39"/>
                  </a:lnTo>
                  <a:lnTo>
                    <a:pt x="235" y="52"/>
                  </a:lnTo>
                  <a:lnTo>
                    <a:pt x="226" y="66"/>
                  </a:lnTo>
                  <a:lnTo>
                    <a:pt x="17" y="425"/>
                  </a:lnTo>
                  <a:lnTo>
                    <a:pt x="17" y="425"/>
                  </a:lnTo>
                  <a:lnTo>
                    <a:pt x="9" y="441"/>
                  </a:lnTo>
                  <a:lnTo>
                    <a:pt x="4" y="457"/>
                  </a:lnTo>
                  <a:lnTo>
                    <a:pt x="1" y="475"/>
                  </a:lnTo>
                  <a:lnTo>
                    <a:pt x="0" y="491"/>
                  </a:lnTo>
                  <a:lnTo>
                    <a:pt x="1" y="508"/>
                  </a:lnTo>
                  <a:lnTo>
                    <a:pt x="4" y="526"/>
                  </a:lnTo>
                  <a:lnTo>
                    <a:pt x="9" y="542"/>
                  </a:lnTo>
                  <a:lnTo>
                    <a:pt x="17" y="558"/>
                  </a:lnTo>
                  <a:lnTo>
                    <a:pt x="222" y="917"/>
                  </a:lnTo>
                  <a:lnTo>
                    <a:pt x="222" y="917"/>
                  </a:lnTo>
                  <a:lnTo>
                    <a:pt x="232" y="933"/>
                  </a:lnTo>
                  <a:lnTo>
                    <a:pt x="245" y="946"/>
                  </a:lnTo>
                  <a:lnTo>
                    <a:pt x="258" y="957"/>
                  </a:lnTo>
                  <a:lnTo>
                    <a:pt x="273" y="967"/>
                  </a:lnTo>
                  <a:lnTo>
                    <a:pt x="287" y="975"/>
                  </a:lnTo>
                  <a:lnTo>
                    <a:pt x="305" y="980"/>
                  </a:lnTo>
                  <a:lnTo>
                    <a:pt x="321" y="985"/>
                  </a:lnTo>
                  <a:lnTo>
                    <a:pt x="339" y="985"/>
                  </a:lnTo>
                  <a:lnTo>
                    <a:pt x="754" y="986"/>
                  </a:lnTo>
                  <a:lnTo>
                    <a:pt x="754" y="986"/>
                  </a:lnTo>
                  <a:lnTo>
                    <a:pt x="754" y="986"/>
                  </a:lnTo>
                  <a:lnTo>
                    <a:pt x="771" y="986"/>
                  </a:lnTo>
                  <a:lnTo>
                    <a:pt x="789" y="981"/>
                  </a:lnTo>
                  <a:lnTo>
                    <a:pt x="805" y="977"/>
                  </a:lnTo>
                  <a:lnTo>
                    <a:pt x="820" y="968"/>
                  </a:lnTo>
                  <a:lnTo>
                    <a:pt x="834" y="959"/>
                  </a:lnTo>
                  <a:lnTo>
                    <a:pt x="849" y="948"/>
                  </a:lnTo>
                  <a:lnTo>
                    <a:pt x="860" y="935"/>
                  </a:lnTo>
                  <a:lnTo>
                    <a:pt x="870" y="920"/>
                  </a:lnTo>
                  <a:lnTo>
                    <a:pt x="1078" y="562"/>
                  </a:lnTo>
                  <a:lnTo>
                    <a:pt x="1078" y="562"/>
                  </a:lnTo>
                  <a:lnTo>
                    <a:pt x="1086" y="546"/>
                  </a:lnTo>
                  <a:lnTo>
                    <a:pt x="1091" y="529"/>
                  </a:lnTo>
                  <a:lnTo>
                    <a:pt x="1094" y="512"/>
                  </a:lnTo>
                  <a:lnTo>
                    <a:pt x="1096" y="496"/>
                  </a:lnTo>
                  <a:lnTo>
                    <a:pt x="1096" y="478"/>
                  </a:lnTo>
                  <a:lnTo>
                    <a:pt x="1091" y="460"/>
                  </a:lnTo>
                  <a:lnTo>
                    <a:pt x="1086" y="444"/>
                  </a:lnTo>
                  <a:lnTo>
                    <a:pt x="1078" y="428"/>
                  </a:lnTo>
                  <a:lnTo>
                    <a:pt x="873" y="69"/>
                  </a:lnTo>
                  <a:lnTo>
                    <a:pt x="873" y="69"/>
                  </a:lnTo>
                  <a:lnTo>
                    <a:pt x="863" y="53"/>
                  </a:lnTo>
                  <a:lnTo>
                    <a:pt x="852" y="40"/>
                  </a:lnTo>
                  <a:lnTo>
                    <a:pt x="838" y="29"/>
                  </a:lnTo>
                  <a:lnTo>
                    <a:pt x="823" y="19"/>
                  </a:lnTo>
                  <a:lnTo>
                    <a:pt x="809" y="11"/>
                  </a:lnTo>
                  <a:lnTo>
                    <a:pt x="791" y="6"/>
                  </a:lnTo>
                  <a:lnTo>
                    <a:pt x="775" y="2"/>
                  </a:lnTo>
                  <a:lnTo>
                    <a:pt x="757" y="2"/>
                  </a:lnTo>
                  <a:lnTo>
                    <a:pt x="344" y="0"/>
                  </a:lnTo>
                  <a:lnTo>
                    <a:pt x="342" y="0"/>
                  </a:lnTo>
                  <a:lnTo>
                    <a:pt x="342" y="0"/>
                  </a:lnTo>
                  <a:close/>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3" name="Freeform 134">
              <a:extLst>
                <a:ext uri="{FF2B5EF4-FFF2-40B4-BE49-F238E27FC236}">
                  <a16:creationId xmlns:a16="http://schemas.microsoft.com/office/drawing/2014/main" id="{C35C3AC3-9CDF-4EAF-8B87-E5C201640CD5}"/>
                </a:ext>
              </a:extLst>
            </p:cNvPr>
            <p:cNvSpPr>
              <a:spLocks/>
            </p:cNvSpPr>
            <p:nvPr/>
          </p:nvSpPr>
          <p:spPr bwMode="auto">
            <a:xfrm>
              <a:off x="4842271" y="2800350"/>
              <a:ext cx="828675" cy="742950"/>
            </a:xfrm>
            <a:custGeom>
              <a:avLst/>
              <a:gdLst>
                <a:gd name="T0" fmla="*/ 732 w 1045"/>
                <a:gd name="T1" fmla="*/ 1 h 934"/>
                <a:gd name="T2" fmla="*/ 746 w 1045"/>
                <a:gd name="T3" fmla="*/ 1 h 934"/>
                <a:gd name="T4" fmla="*/ 774 w 1045"/>
                <a:gd name="T5" fmla="*/ 10 h 934"/>
                <a:gd name="T6" fmla="*/ 798 w 1045"/>
                <a:gd name="T7" fmla="*/ 24 h 934"/>
                <a:gd name="T8" fmla="*/ 818 w 1045"/>
                <a:gd name="T9" fmla="*/ 43 h 934"/>
                <a:gd name="T10" fmla="*/ 1031 w 1045"/>
                <a:gd name="T11" fmla="*/ 415 h 934"/>
                <a:gd name="T12" fmla="*/ 1037 w 1045"/>
                <a:gd name="T13" fmla="*/ 428 h 934"/>
                <a:gd name="T14" fmla="*/ 1045 w 1045"/>
                <a:gd name="T15" fmla="*/ 455 h 934"/>
                <a:gd name="T16" fmla="*/ 1045 w 1045"/>
                <a:gd name="T17" fmla="*/ 482 h 934"/>
                <a:gd name="T18" fmla="*/ 1037 w 1045"/>
                <a:gd name="T19" fmla="*/ 510 h 934"/>
                <a:gd name="T20" fmla="*/ 822 w 1045"/>
                <a:gd name="T21" fmla="*/ 881 h 934"/>
                <a:gd name="T22" fmla="*/ 814 w 1045"/>
                <a:gd name="T23" fmla="*/ 892 h 934"/>
                <a:gd name="T24" fmla="*/ 795 w 1045"/>
                <a:gd name="T25" fmla="*/ 912 h 934"/>
                <a:gd name="T26" fmla="*/ 771 w 1045"/>
                <a:gd name="T27" fmla="*/ 926 h 934"/>
                <a:gd name="T28" fmla="*/ 743 w 1045"/>
                <a:gd name="T29" fmla="*/ 934 h 934"/>
                <a:gd name="T30" fmla="*/ 729 w 1045"/>
                <a:gd name="T31" fmla="*/ 934 h 934"/>
                <a:gd name="T32" fmla="*/ 314 w 1045"/>
                <a:gd name="T33" fmla="*/ 933 h 934"/>
                <a:gd name="T34" fmla="*/ 299 w 1045"/>
                <a:gd name="T35" fmla="*/ 933 h 934"/>
                <a:gd name="T36" fmla="*/ 273 w 1045"/>
                <a:gd name="T37" fmla="*/ 925 h 934"/>
                <a:gd name="T38" fmla="*/ 248 w 1045"/>
                <a:gd name="T39" fmla="*/ 910 h 934"/>
                <a:gd name="T40" fmla="*/ 228 w 1045"/>
                <a:gd name="T41" fmla="*/ 891 h 934"/>
                <a:gd name="T42" fmla="*/ 15 w 1045"/>
                <a:gd name="T43" fmla="*/ 520 h 934"/>
                <a:gd name="T44" fmla="*/ 9 w 1045"/>
                <a:gd name="T45" fmla="*/ 507 h 934"/>
                <a:gd name="T46" fmla="*/ 0 w 1045"/>
                <a:gd name="T47" fmla="*/ 479 h 934"/>
                <a:gd name="T48" fmla="*/ 0 w 1045"/>
                <a:gd name="T49" fmla="*/ 452 h 934"/>
                <a:gd name="T50" fmla="*/ 9 w 1045"/>
                <a:gd name="T51" fmla="*/ 424 h 934"/>
                <a:gd name="T52" fmla="*/ 223 w 1045"/>
                <a:gd name="T53" fmla="*/ 53 h 934"/>
                <a:gd name="T54" fmla="*/ 231 w 1045"/>
                <a:gd name="T55" fmla="*/ 42 h 934"/>
                <a:gd name="T56" fmla="*/ 251 w 1045"/>
                <a:gd name="T57" fmla="*/ 21 h 934"/>
                <a:gd name="T58" fmla="*/ 275 w 1045"/>
                <a:gd name="T59" fmla="*/ 8 h 934"/>
                <a:gd name="T60" fmla="*/ 302 w 1045"/>
                <a:gd name="T61" fmla="*/ 0 h 934"/>
                <a:gd name="T62" fmla="*/ 317 w 1045"/>
                <a:gd name="T63" fmla="*/ 0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45" h="934">
                  <a:moveTo>
                    <a:pt x="317" y="0"/>
                  </a:moveTo>
                  <a:lnTo>
                    <a:pt x="732" y="1"/>
                  </a:lnTo>
                  <a:lnTo>
                    <a:pt x="732" y="1"/>
                  </a:lnTo>
                  <a:lnTo>
                    <a:pt x="746" y="1"/>
                  </a:lnTo>
                  <a:lnTo>
                    <a:pt x="759" y="5"/>
                  </a:lnTo>
                  <a:lnTo>
                    <a:pt x="774" y="10"/>
                  </a:lnTo>
                  <a:lnTo>
                    <a:pt x="785" y="16"/>
                  </a:lnTo>
                  <a:lnTo>
                    <a:pt x="798" y="24"/>
                  </a:lnTo>
                  <a:lnTo>
                    <a:pt x="808" y="32"/>
                  </a:lnTo>
                  <a:lnTo>
                    <a:pt x="818" y="43"/>
                  </a:lnTo>
                  <a:lnTo>
                    <a:pt x="826" y="56"/>
                  </a:lnTo>
                  <a:lnTo>
                    <a:pt x="1031" y="415"/>
                  </a:lnTo>
                  <a:lnTo>
                    <a:pt x="1031" y="415"/>
                  </a:lnTo>
                  <a:lnTo>
                    <a:pt x="1037" y="428"/>
                  </a:lnTo>
                  <a:lnTo>
                    <a:pt x="1042" y="440"/>
                  </a:lnTo>
                  <a:lnTo>
                    <a:pt x="1045" y="455"/>
                  </a:lnTo>
                  <a:lnTo>
                    <a:pt x="1045" y="470"/>
                  </a:lnTo>
                  <a:lnTo>
                    <a:pt x="1045" y="482"/>
                  </a:lnTo>
                  <a:lnTo>
                    <a:pt x="1042" y="497"/>
                  </a:lnTo>
                  <a:lnTo>
                    <a:pt x="1037" y="510"/>
                  </a:lnTo>
                  <a:lnTo>
                    <a:pt x="1031" y="523"/>
                  </a:lnTo>
                  <a:lnTo>
                    <a:pt x="822" y="881"/>
                  </a:lnTo>
                  <a:lnTo>
                    <a:pt x="822" y="881"/>
                  </a:lnTo>
                  <a:lnTo>
                    <a:pt x="814" y="892"/>
                  </a:lnTo>
                  <a:lnTo>
                    <a:pt x="805" y="904"/>
                  </a:lnTo>
                  <a:lnTo>
                    <a:pt x="795" y="912"/>
                  </a:lnTo>
                  <a:lnTo>
                    <a:pt x="784" y="920"/>
                  </a:lnTo>
                  <a:lnTo>
                    <a:pt x="771" y="926"/>
                  </a:lnTo>
                  <a:lnTo>
                    <a:pt x="756" y="931"/>
                  </a:lnTo>
                  <a:lnTo>
                    <a:pt x="743" y="934"/>
                  </a:lnTo>
                  <a:lnTo>
                    <a:pt x="729" y="934"/>
                  </a:lnTo>
                  <a:lnTo>
                    <a:pt x="729" y="934"/>
                  </a:lnTo>
                  <a:lnTo>
                    <a:pt x="729" y="934"/>
                  </a:lnTo>
                  <a:lnTo>
                    <a:pt x="314" y="933"/>
                  </a:lnTo>
                  <a:lnTo>
                    <a:pt x="314" y="933"/>
                  </a:lnTo>
                  <a:lnTo>
                    <a:pt x="299" y="933"/>
                  </a:lnTo>
                  <a:lnTo>
                    <a:pt x="286" y="930"/>
                  </a:lnTo>
                  <a:lnTo>
                    <a:pt x="273" y="925"/>
                  </a:lnTo>
                  <a:lnTo>
                    <a:pt x="260" y="918"/>
                  </a:lnTo>
                  <a:lnTo>
                    <a:pt x="248" y="910"/>
                  </a:lnTo>
                  <a:lnTo>
                    <a:pt x="238" y="902"/>
                  </a:lnTo>
                  <a:lnTo>
                    <a:pt x="228" y="891"/>
                  </a:lnTo>
                  <a:lnTo>
                    <a:pt x="220" y="878"/>
                  </a:lnTo>
                  <a:lnTo>
                    <a:pt x="15" y="520"/>
                  </a:lnTo>
                  <a:lnTo>
                    <a:pt x="15" y="520"/>
                  </a:lnTo>
                  <a:lnTo>
                    <a:pt x="9" y="507"/>
                  </a:lnTo>
                  <a:lnTo>
                    <a:pt x="4" y="494"/>
                  </a:lnTo>
                  <a:lnTo>
                    <a:pt x="0" y="479"/>
                  </a:lnTo>
                  <a:lnTo>
                    <a:pt x="0" y="465"/>
                  </a:lnTo>
                  <a:lnTo>
                    <a:pt x="0" y="452"/>
                  </a:lnTo>
                  <a:lnTo>
                    <a:pt x="4" y="437"/>
                  </a:lnTo>
                  <a:lnTo>
                    <a:pt x="9" y="424"/>
                  </a:lnTo>
                  <a:lnTo>
                    <a:pt x="15" y="411"/>
                  </a:lnTo>
                  <a:lnTo>
                    <a:pt x="223" y="53"/>
                  </a:lnTo>
                  <a:lnTo>
                    <a:pt x="223" y="53"/>
                  </a:lnTo>
                  <a:lnTo>
                    <a:pt x="231" y="42"/>
                  </a:lnTo>
                  <a:lnTo>
                    <a:pt x="241" y="30"/>
                  </a:lnTo>
                  <a:lnTo>
                    <a:pt x="251" y="21"/>
                  </a:lnTo>
                  <a:lnTo>
                    <a:pt x="264" y="14"/>
                  </a:lnTo>
                  <a:lnTo>
                    <a:pt x="275" y="8"/>
                  </a:lnTo>
                  <a:lnTo>
                    <a:pt x="289" y="3"/>
                  </a:lnTo>
                  <a:lnTo>
                    <a:pt x="302" y="0"/>
                  </a:lnTo>
                  <a:lnTo>
                    <a:pt x="317" y="0"/>
                  </a:lnTo>
                  <a:lnTo>
                    <a:pt x="317" y="0"/>
                  </a:lnTo>
                  <a:lnTo>
                    <a:pt x="317"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4" name="Freeform 135">
              <a:extLst>
                <a:ext uri="{FF2B5EF4-FFF2-40B4-BE49-F238E27FC236}">
                  <a16:creationId xmlns:a16="http://schemas.microsoft.com/office/drawing/2014/main" id="{5DDFCC9A-2F57-4265-8BB9-450B21A7CE75}"/>
                </a:ext>
              </a:extLst>
            </p:cNvPr>
            <p:cNvSpPr>
              <a:spLocks/>
            </p:cNvSpPr>
            <p:nvPr/>
          </p:nvSpPr>
          <p:spPr bwMode="auto">
            <a:xfrm>
              <a:off x="4821634" y="2779713"/>
              <a:ext cx="869950" cy="784225"/>
            </a:xfrm>
            <a:custGeom>
              <a:avLst/>
              <a:gdLst>
                <a:gd name="T0" fmla="*/ 342 w 1096"/>
                <a:gd name="T1" fmla="*/ 0 h 986"/>
                <a:gd name="T2" fmla="*/ 342 w 1096"/>
                <a:gd name="T3" fmla="*/ 0 h 986"/>
                <a:gd name="T4" fmla="*/ 308 w 1096"/>
                <a:gd name="T5" fmla="*/ 5 h 986"/>
                <a:gd name="T6" fmla="*/ 276 w 1096"/>
                <a:gd name="T7" fmla="*/ 18 h 986"/>
                <a:gd name="T8" fmla="*/ 247 w 1096"/>
                <a:gd name="T9" fmla="*/ 39 h 986"/>
                <a:gd name="T10" fmla="*/ 226 w 1096"/>
                <a:gd name="T11" fmla="*/ 66 h 986"/>
                <a:gd name="T12" fmla="*/ 17 w 1096"/>
                <a:gd name="T13" fmla="*/ 425 h 986"/>
                <a:gd name="T14" fmla="*/ 4 w 1096"/>
                <a:gd name="T15" fmla="*/ 457 h 986"/>
                <a:gd name="T16" fmla="*/ 0 w 1096"/>
                <a:gd name="T17" fmla="*/ 491 h 986"/>
                <a:gd name="T18" fmla="*/ 4 w 1096"/>
                <a:gd name="T19" fmla="*/ 526 h 986"/>
                <a:gd name="T20" fmla="*/ 17 w 1096"/>
                <a:gd name="T21" fmla="*/ 558 h 986"/>
                <a:gd name="T22" fmla="*/ 222 w 1096"/>
                <a:gd name="T23" fmla="*/ 917 h 986"/>
                <a:gd name="T24" fmla="*/ 245 w 1096"/>
                <a:gd name="T25" fmla="*/ 946 h 986"/>
                <a:gd name="T26" fmla="*/ 273 w 1096"/>
                <a:gd name="T27" fmla="*/ 967 h 986"/>
                <a:gd name="T28" fmla="*/ 305 w 1096"/>
                <a:gd name="T29" fmla="*/ 980 h 986"/>
                <a:gd name="T30" fmla="*/ 339 w 1096"/>
                <a:gd name="T31" fmla="*/ 985 h 986"/>
                <a:gd name="T32" fmla="*/ 754 w 1096"/>
                <a:gd name="T33" fmla="*/ 986 h 986"/>
                <a:gd name="T34" fmla="*/ 771 w 1096"/>
                <a:gd name="T35" fmla="*/ 986 h 986"/>
                <a:gd name="T36" fmla="*/ 805 w 1096"/>
                <a:gd name="T37" fmla="*/ 977 h 986"/>
                <a:gd name="T38" fmla="*/ 834 w 1096"/>
                <a:gd name="T39" fmla="*/ 959 h 986"/>
                <a:gd name="T40" fmla="*/ 860 w 1096"/>
                <a:gd name="T41" fmla="*/ 935 h 986"/>
                <a:gd name="T42" fmla="*/ 1078 w 1096"/>
                <a:gd name="T43" fmla="*/ 562 h 986"/>
                <a:gd name="T44" fmla="*/ 1086 w 1096"/>
                <a:gd name="T45" fmla="*/ 546 h 986"/>
                <a:gd name="T46" fmla="*/ 1094 w 1096"/>
                <a:gd name="T47" fmla="*/ 512 h 986"/>
                <a:gd name="T48" fmla="*/ 1096 w 1096"/>
                <a:gd name="T49" fmla="*/ 478 h 986"/>
                <a:gd name="T50" fmla="*/ 1086 w 1096"/>
                <a:gd name="T51" fmla="*/ 444 h 986"/>
                <a:gd name="T52" fmla="*/ 873 w 1096"/>
                <a:gd name="T53" fmla="*/ 69 h 986"/>
                <a:gd name="T54" fmla="*/ 863 w 1096"/>
                <a:gd name="T55" fmla="*/ 53 h 986"/>
                <a:gd name="T56" fmla="*/ 838 w 1096"/>
                <a:gd name="T57" fmla="*/ 29 h 986"/>
                <a:gd name="T58" fmla="*/ 809 w 1096"/>
                <a:gd name="T59" fmla="*/ 11 h 986"/>
                <a:gd name="T60" fmla="*/ 775 w 1096"/>
                <a:gd name="T61" fmla="*/ 2 h 986"/>
                <a:gd name="T62" fmla="*/ 344 w 1096"/>
                <a:gd name="T63" fmla="*/ 0 h 986"/>
                <a:gd name="T64" fmla="*/ 342 w 1096"/>
                <a:gd name="T65"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6" h="986">
                  <a:moveTo>
                    <a:pt x="342" y="0"/>
                  </a:moveTo>
                  <a:lnTo>
                    <a:pt x="342" y="0"/>
                  </a:lnTo>
                  <a:lnTo>
                    <a:pt x="342" y="0"/>
                  </a:lnTo>
                  <a:lnTo>
                    <a:pt x="342" y="0"/>
                  </a:lnTo>
                  <a:lnTo>
                    <a:pt x="324" y="0"/>
                  </a:lnTo>
                  <a:lnTo>
                    <a:pt x="308" y="5"/>
                  </a:lnTo>
                  <a:lnTo>
                    <a:pt x="290" y="10"/>
                  </a:lnTo>
                  <a:lnTo>
                    <a:pt x="276" y="18"/>
                  </a:lnTo>
                  <a:lnTo>
                    <a:pt x="261" y="27"/>
                  </a:lnTo>
                  <a:lnTo>
                    <a:pt x="247" y="39"/>
                  </a:lnTo>
                  <a:lnTo>
                    <a:pt x="235" y="52"/>
                  </a:lnTo>
                  <a:lnTo>
                    <a:pt x="226" y="66"/>
                  </a:lnTo>
                  <a:lnTo>
                    <a:pt x="17" y="425"/>
                  </a:lnTo>
                  <a:lnTo>
                    <a:pt x="17" y="425"/>
                  </a:lnTo>
                  <a:lnTo>
                    <a:pt x="9" y="441"/>
                  </a:lnTo>
                  <a:lnTo>
                    <a:pt x="4" y="457"/>
                  </a:lnTo>
                  <a:lnTo>
                    <a:pt x="1" y="475"/>
                  </a:lnTo>
                  <a:lnTo>
                    <a:pt x="0" y="491"/>
                  </a:lnTo>
                  <a:lnTo>
                    <a:pt x="1" y="508"/>
                  </a:lnTo>
                  <a:lnTo>
                    <a:pt x="4" y="526"/>
                  </a:lnTo>
                  <a:lnTo>
                    <a:pt x="9" y="542"/>
                  </a:lnTo>
                  <a:lnTo>
                    <a:pt x="17" y="558"/>
                  </a:lnTo>
                  <a:lnTo>
                    <a:pt x="222" y="917"/>
                  </a:lnTo>
                  <a:lnTo>
                    <a:pt x="222" y="917"/>
                  </a:lnTo>
                  <a:lnTo>
                    <a:pt x="232" y="933"/>
                  </a:lnTo>
                  <a:lnTo>
                    <a:pt x="245" y="946"/>
                  </a:lnTo>
                  <a:lnTo>
                    <a:pt x="258" y="957"/>
                  </a:lnTo>
                  <a:lnTo>
                    <a:pt x="273" y="967"/>
                  </a:lnTo>
                  <a:lnTo>
                    <a:pt x="287" y="975"/>
                  </a:lnTo>
                  <a:lnTo>
                    <a:pt x="305" y="980"/>
                  </a:lnTo>
                  <a:lnTo>
                    <a:pt x="321" y="985"/>
                  </a:lnTo>
                  <a:lnTo>
                    <a:pt x="339" y="985"/>
                  </a:lnTo>
                  <a:lnTo>
                    <a:pt x="754" y="986"/>
                  </a:lnTo>
                  <a:lnTo>
                    <a:pt x="754" y="986"/>
                  </a:lnTo>
                  <a:lnTo>
                    <a:pt x="754" y="986"/>
                  </a:lnTo>
                  <a:lnTo>
                    <a:pt x="771" y="986"/>
                  </a:lnTo>
                  <a:lnTo>
                    <a:pt x="789" y="981"/>
                  </a:lnTo>
                  <a:lnTo>
                    <a:pt x="805" y="977"/>
                  </a:lnTo>
                  <a:lnTo>
                    <a:pt x="820" y="968"/>
                  </a:lnTo>
                  <a:lnTo>
                    <a:pt x="834" y="959"/>
                  </a:lnTo>
                  <a:lnTo>
                    <a:pt x="849" y="948"/>
                  </a:lnTo>
                  <a:lnTo>
                    <a:pt x="860" y="935"/>
                  </a:lnTo>
                  <a:lnTo>
                    <a:pt x="870" y="920"/>
                  </a:lnTo>
                  <a:lnTo>
                    <a:pt x="1078" y="562"/>
                  </a:lnTo>
                  <a:lnTo>
                    <a:pt x="1078" y="562"/>
                  </a:lnTo>
                  <a:lnTo>
                    <a:pt x="1086" y="546"/>
                  </a:lnTo>
                  <a:lnTo>
                    <a:pt x="1091" y="529"/>
                  </a:lnTo>
                  <a:lnTo>
                    <a:pt x="1094" y="512"/>
                  </a:lnTo>
                  <a:lnTo>
                    <a:pt x="1096" y="496"/>
                  </a:lnTo>
                  <a:lnTo>
                    <a:pt x="1096" y="478"/>
                  </a:lnTo>
                  <a:lnTo>
                    <a:pt x="1091" y="460"/>
                  </a:lnTo>
                  <a:lnTo>
                    <a:pt x="1086" y="444"/>
                  </a:lnTo>
                  <a:lnTo>
                    <a:pt x="1078" y="428"/>
                  </a:lnTo>
                  <a:lnTo>
                    <a:pt x="873" y="69"/>
                  </a:lnTo>
                  <a:lnTo>
                    <a:pt x="873" y="69"/>
                  </a:lnTo>
                  <a:lnTo>
                    <a:pt x="863" y="53"/>
                  </a:lnTo>
                  <a:lnTo>
                    <a:pt x="852" y="40"/>
                  </a:lnTo>
                  <a:lnTo>
                    <a:pt x="838" y="29"/>
                  </a:lnTo>
                  <a:lnTo>
                    <a:pt x="823" y="19"/>
                  </a:lnTo>
                  <a:lnTo>
                    <a:pt x="809" y="11"/>
                  </a:lnTo>
                  <a:lnTo>
                    <a:pt x="791" y="6"/>
                  </a:lnTo>
                  <a:lnTo>
                    <a:pt x="775" y="2"/>
                  </a:lnTo>
                  <a:lnTo>
                    <a:pt x="757" y="2"/>
                  </a:lnTo>
                  <a:lnTo>
                    <a:pt x="344" y="0"/>
                  </a:lnTo>
                  <a:lnTo>
                    <a:pt x="342" y="0"/>
                  </a:lnTo>
                  <a:lnTo>
                    <a:pt x="342"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295" name="Freeform 136">
              <a:extLst>
                <a:ext uri="{FF2B5EF4-FFF2-40B4-BE49-F238E27FC236}">
                  <a16:creationId xmlns:a16="http://schemas.microsoft.com/office/drawing/2014/main" id="{88A5E2DE-CE44-49DB-AAC0-4633C4C09309}"/>
                </a:ext>
              </a:extLst>
            </p:cNvPr>
            <p:cNvSpPr>
              <a:spLocks/>
            </p:cNvSpPr>
            <p:nvPr/>
          </p:nvSpPr>
          <p:spPr bwMode="auto">
            <a:xfrm>
              <a:off x="6532959" y="3779838"/>
              <a:ext cx="849313" cy="763588"/>
            </a:xfrm>
            <a:custGeom>
              <a:avLst/>
              <a:gdLst>
                <a:gd name="T0" fmla="*/ 328 w 1071"/>
                <a:gd name="T1" fmla="*/ 960 h 962"/>
                <a:gd name="T2" fmla="*/ 328 w 1071"/>
                <a:gd name="T3" fmla="*/ 960 h 962"/>
                <a:gd name="T4" fmla="*/ 312 w 1071"/>
                <a:gd name="T5" fmla="*/ 959 h 962"/>
                <a:gd name="T6" fmla="*/ 296 w 1071"/>
                <a:gd name="T7" fmla="*/ 956 h 962"/>
                <a:gd name="T8" fmla="*/ 281 w 1071"/>
                <a:gd name="T9" fmla="*/ 951 h 962"/>
                <a:gd name="T10" fmla="*/ 267 w 1071"/>
                <a:gd name="T11" fmla="*/ 944 h 962"/>
                <a:gd name="T12" fmla="*/ 254 w 1071"/>
                <a:gd name="T13" fmla="*/ 935 h 962"/>
                <a:gd name="T14" fmla="*/ 241 w 1071"/>
                <a:gd name="T15" fmla="*/ 925 h 962"/>
                <a:gd name="T16" fmla="*/ 231 w 1071"/>
                <a:gd name="T17" fmla="*/ 912 h 962"/>
                <a:gd name="T18" fmla="*/ 222 w 1071"/>
                <a:gd name="T19" fmla="*/ 899 h 962"/>
                <a:gd name="T20" fmla="*/ 16 w 1071"/>
                <a:gd name="T21" fmla="*/ 541 h 962"/>
                <a:gd name="T22" fmla="*/ 16 w 1071"/>
                <a:gd name="T23" fmla="*/ 541 h 962"/>
                <a:gd name="T24" fmla="*/ 10 w 1071"/>
                <a:gd name="T25" fmla="*/ 526 h 962"/>
                <a:gd name="T26" fmla="*/ 4 w 1071"/>
                <a:gd name="T27" fmla="*/ 510 h 962"/>
                <a:gd name="T28" fmla="*/ 2 w 1071"/>
                <a:gd name="T29" fmla="*/ 496 h 962"/>
                <a:gd name="T30" fmla="*/ 0 w 1071"/>
                <a:gd name="T31" fmla="*/ 479 h 962"/>
                <a:gd name="T32" fmla="*/ 2 w 1071"/>
                <a:gd name="T33" fmla="*/ 463 h 962"/>
                <a:gd name="T34" fmla="*/ 5 w 1071"/>
                <a:gd name="T35" fmla="*/ 447 h 962"/>
                <a:gd name="T36" fmla="*/ 10 w 1071"/>
                <a:gd name="T37" fmla="*/ 433 h 962"/>
                <a:gd name="T38" fmla="*/ 16 w 1071"/>
                <a:gd name="T39" fmla="*/ 418 h 962"/>
                <a:gd name="T40" fmla="*/ 225 w 1071"/>
                <a:gd name="T41" fmla="*/ 61 h 962"/>
                <a:gd name="T42" fmla="*/ 225 w 1071"/>
                <a:gd name="T43" fmla="*/ 61 h 962"/>
                <a:gd name="T44" fmla="*/ 234 w 1071"/>
                <a:gd name="T45" fmla="*/ 47 h 962"/>
                <a:gd name="T46" fmla="*/ 244 w 1071"/>
                <a:gd name="T47" fmla="*/ 36 h 962"/>
                <a:gd name="T48" fmla="*/ 257 w 1071"/>
                <a:gd name="T49" fmla="*/ 26 h 962"/>
                <a:gd name="T50" fmla="*/ 270 w 1071"/>
                <a:gd name="T51" fmla="*/ 16 h 962"/>
                <a:gd name="T52" fmla="*/ 283 w 1071"/>
                <a:gd name="T53" fmla="*/ 10 h 962"/>
                <a:gd name="T54" fmla="*/ 299 w 1071"/>
                <a:gd name="T55" fmla="*/ 5 h 962"/>
                <a:gd name="T56" fmla="*/ 314 w 1071"/>
                <a:gd name="T57" fmla="*/ 2 h 962"/>
                <a:gd name="T58" fmla="*/ 330 w 1071"/>
                <a:gd name="T59" fmla="*/ 0 h 962"/>
                <a:gd name="T60" fmla="*/ 745 w 1071"/>
                <a:gd name="T61" fmla="*/ 2 h 962"/>
                <a:gd name="T62" fmla="*/ 745 w 1071"/>
                <a:gd name="T63" fmla="*/ 2 h 962"/>
                <a:gd name="T64" fmla="*/ 761 w 1071"/>
                <a:gd name="T65" fmla="*/ 3 h 962"/>
                <a:gd name="T66" fmla="*/ 775 w 1071"/>
                <a:gd name="T67" fmla="*/ 7 h 962"/>
                <a:gd name="T68" fmla="*/ 792 w 1071"/>
                <a:gd name="T69" fmla="*/ 11 h 962"/>
                <a:gd name="T70" fmla="*/ 804 w 1071"/>
                <a:gd name="T71" fmla="*/ 18 h 962"/>
                <a:gd name="T72" fmla="*/ 819 w 1071"/>
                <a:gd name="T73" fmla="*/ 27 h 962"/>
                <a:gd name="T74" fmla="*/ 830 w 1071"/>
                <a:gd name="T75" fmla="*/ 37 h 962"/>
                <a:gd name="T76" fmla="*/ 840 w 1071"/>
                <a:gd name="T77" fmla="*/ 50 h 962"/>
                <a:gd name="T78" fmla="*/ 850 w 1071"/>
                <a:gd name="T79" fmla="*/ 63 h 962"/>
                <a:gd name="T80" fmla="*/ 1055 w 1071"/>
                <a:gd name="T81" fmla="*/ 421 h 962"/>
                <a:gd name="T82" fmla="*/ 1055 w 1071"/>
                <a:gd name="T83" fmla="*/ 421 h 962"/>
                <a:gd name="T84" fmla="*/ 1063 w 1071"/>
                <a:gd name="T85" fmla="*/ 436 h 962"/>
                <a:gd name="T86" fmla="*/ 1068 w 1071"/>
                <a:gd name="T87" fmla="*/ 452 h 962"/>
                <a:gd name="T88" fmla="*/ 1071 w 1071"/>
                <a:gd name="T89" fmla="*/ 467 h 962"/>
                <a:gd name="T90" fmla="*/ 1071 w 1071"/>
                <a:gd name="T91" fmla="*/ 483 h 962"/>
                <a:gd name="T92" fmla="*/ 1071 w 1071"/>
                <a:gd name="T93" fmla="*/ 499 h 962"/>
                <a:gd name="T94" fmla="*/ 1068 w 1071"/>
                <a:gd name="T95" fmla="*/ 513 h 962"/>
                <a:gd name="T96" fmla="*/ 1063 w 1071"/>
                <a:gd name="T97" fmla="*/ 529 h 962"/>
                <a:gd name="T98" fmla="*/ 1055 w 1071"/>
                <a:gd name="T99" fmla="*/ 544 h 962"/>
                <a:gd name="T100" fmla="*/ 846 w 1071"/>
                <a:gd name="T101" fmla="*/ 901 h 962"/>
                <a:gd name="T102" fmla="*/ 846 w 1071"/>
                <a:gd name="T103" fmla="*/ 901 h 962"/>
                <a:gd name="T104" fmla="*/ 838 w 1071"/>
                <a:gd name="T105" fmla="*/ 914 h 962"/>
                <a:gd name="T106" fmla="*/ 827 w 1071"/>
                <a:gd name="T107" fmla="*/ 927 h 962"/>
                <a:gd name="T108" fmla="*/ 816 w 1071"/>
                <a:gd name="T109" fmla="*/ 936 h 962"/>
                <a:gd name="T110" fmla="*/ 803 w 1071"/>
                <a:gd name="T111" fmla="*/ 946 h 962"/>
                <a:gd name="T112" fmla="*/ 788 w 1071"/>
                <a:gd name="T113" fmla="*/ 952 h 962"/>
                <a:gd name="T114" fmla="*/ 774 w 1071"/>
                <a:gd name="T115" fmla="*/ 957 h 962"/>
                <a:gd name="T116" fmla="*/ 758 w 1071"/>
                <a:gd name="T117" fmla="*/ 960 h 962"/>
                <a:gd name="T118" fmla="*/ 741 w 1071"/>
                <a:gd name="T119" fmla="*/ 962 h 962"/>
                <a:gd name="T120" fmla="*/ 328 w 1071"/>
                <a:gd name="T121" fmla="*/ 960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1" h="962">
                  <a:moveTo>
                    <a:pt x="328" y="960"/>
                  </a:moveTo>
                  <a:lnTo>
                    <a:pt x="328" y="960"/>
                  </a:lnTo>
                  <a:lnTo>
                    <a:pt x="312" y="959"/>
                  </a:lnTo>
                  <a:lnTo>
                    <a:pt x="296" y="956"/>
                  </a:lnTo>
                  <a:lnTo>
                    <a:pt x="281" y="951"/>
                  </a:lnTo>
                  <a:lnTo>
                    <a:pt x="267" y="944"/>
                  </a:lnTo>
                  <a:lnTo>
                    <a:pt x="254" y="935"/>
                  </a:lnTo>
                  <a:lnTo>
                    <a:pt x="241" y="925"/>
                  </a:lnTo>
                  <a:lnTo>
                    <a:pt x="231" y="912"/>
                  </a:lnTo>
                  <a:lnTo>
                    <a:pt x="222" y="899"/>
                  </a:lnTo>
                  <a:lnTo>
                    <a:pt x="16" y="541"/>
                  </a:lnTo>
                  <a:lnTo>
                    <a:pt x="16" y="541"/>
                  </a:lnTo>
                  <a:lnTo>
                    <a:pt x="10" y="526"/>
                  </a:lnTo>
                  <a:lnTo>
                    <a:pt x="4" y="510"/>
                  </a:lnTo>
                  <a:lnTo>
                    <a:pt x="2" y="496"/>
                  </a:lnTo>
                  <a:lnTo>
                    <a:pt x="0" y="479"/>
                  </a:lnTo>
                  <a:lnTo>
                    <a:pt x="2" y="463"/>
                  </a:lnTo>
                  <a:lnTo>
                    <a:pt x="5" y="447"/>
                  </a:lnTo>
                  <a:lnTo>
                    <a:pt x="10" y="433"/>
                  </a:lnTo>
                  <a:lnTo>
                    <a:pt x="16" y="418"/>
                  </a:lnTo>
                  <a:lnTo>
                    <a:pt x="225" y="61"/>
                  </a:lnTo>
                  <a:lnTo>
                    <a:pt x="225" y="61"/>
                  </a:lnTo>
                  <a:lnTo>
                    <a:pt x="234" y="47"/>
                  </a:lnTo>
                  <a:lnTo>
                    <a:pt x="244" y="36"/>
                  </a:lnTo>
                  <a:lnTo>
                    <a:pt x="257" y="26"/>
                  </a:lnTo>
                  <a:lnTo>
                    <a:pt x="270" y="16"/>
                  </a:lnTo>
                  <a:lnTo>
                    <a:pt x="283" y="10"/>
                  </a:lnTo>
                  <a:lnTo>
                    <a:pt x="299" y="5"/>
                  </a:lnTo>
                  <a:lnTo>
                    <a:pt x="314" y="2"/>
                  </a:lnTo>
                  <a:lnTo>
                    <a:pt x="330" y="0"/>
                  </a:lnTo>
                  <a:lnTo>
                    <a:pt x="745" y="2"/>
                  </a:lnTo>
                  <a:lnTo>
                    <a:pt x="745" y="2"/>
                  </a:lnTo>
                  <a:lnTo>
                    <a:pt x="761" y="3"/>
                  </a:lnTo>
                  <a:lnTo>
                    <a:pt x="775" y="7"/>
                  </a:lnTo>
                  <a:lnTo>
                    <a:pt x="792" y="11"/>
                  </a:lnTo>
                  <a:lnTo>
                    <a:pt x="804" y="18"/>
                  </a:lnTo>
                  <a:lnTo>
                    <a:pt x="819" y="27"/>
                  </a:lnTo>
                  <a:lnTo>
                    <a:pt x="830" y="37"/>
                  </a:lnTo>
                  <a:lnTo>
                    <a:pt x="840" y="50"/>
                  </a:lnTo>
                  <a:lnTo>
                    <a:pt x="850" y="63"/>
                  </a:lnTo>
                  <a:lnTo>
                    <a:pt x="1055" y="421"/>
                  </a:lnTo>
                  <a:lnTo>
                    <a:pt x="1055" y="421"/>
                  </a:lnTo>
                  <a:lnTo>
                    <a:pt x="1063" y="436"/>
                  </a:lnTo>
                  <a:lnTo>
                    <a:pt x="1068" y="452"/>
                  </a:lnTo>
                  <a:lnTo>
                    <a:pt x="1071" y="467"/>
                  </a:lnTo>
                  <a:lnTo>
                    <a:pt x="1071" y="483"/>
                  </a:lnTo>
                  <a:lnTo>
                    <a:pt x="1071" y="499"/>
                  </a:lnTo>
                  <a:lnTo>
                    <a:pt x="1068" y="513"/>
                  </a:lnTo>
                  <a:lnTo>
                    <a:pt x="1063" y="529"/>
                  </a:lnTo>
                  <a:lnTo>
                    <a:pt x="1055" y="544"/>
                  </a:lnTo>
                  <a:lnTo>
                    <a:pt x="846" y="901"/>
                  </a:lnTo>
                  <a:lnTo>
                    <a:pt x="846" y="901"/>
                  </a:lnTo>
                  <a:lnTo>
                    <a:pt x="838" y="914"/>
                  </a:lnTo>
                  <a:lnTo>
                    <a:pt x="827" y="927"/>
                  </a:lnTo>
                  <a:lnTo>
                    <a:pt x="816" y="936"/>
                  </a:lnTo>
                  <a:lnTo>
                    <a:pt x="803" y="946"/>
                  </a:lnTo>
                  <a:lnTo>
                    <a:pt x="788" y="952"/>
                  </a:lnTo>
                  <a:lnTo>
                    <a:pt x="774" y="957"/>
                  </a:lnTo>
                  <a:lnTo>
                    <a:pt x="758" y="960"/>
                  </a:lnTo>
                  <a:lnTo>
                    <a:pt x="741" y="962"/>
                  </a:lnTo>
                  <a:lnTo>
                    <a:pt x="328" y="960"/>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6" name="Freeform 137">
              <a:extLst>
                <a:ext uri="{FF2B5EF4-FFF2-40B4-BE49-F238E27FC236}">
                  <a16:creationId xmlns:a16="http://schemas.microsoft.com/office/drawing/2014/main" id="{D83BAD18-E8CD-4AB0-B8AC-4CFDF4558BE3}"/>
                </a:ext>
              </a:extLst>
            </p:cNvPr>
            <p:cNvSpPr>
              <a:spLocks noEditPoints="1"/>
            </p:cNvSpPr>
            <p:nvPr/>
          </p:nvSpPr>
          <p:spPr bwMode="auto">
            <a:xfrm>
              <a:off x="6521846" y="3770313"/>
              <a:ext cx="869950" cy="784225"/>
            </a:xfrm>
            <a:custGeom>
              <a:avLst/>
              <a:gdLst>
                <a:gd name="T0" fmla="*/ 758 w 1097"/>
                <a:gd name="T1" fmla="*/ 28 h 988"/>
                <a:gd name="T2" fmla="*/ 800 w 1097"/>
                <a:gd name="T3" fmla="*/ 36 h 988"/>
                <a:gd name="T4" fmla="*/ 834 w 1097"/>
                <a:gd name="T5" fmla="*/ 60 h 988"/>
                <a:gd name="T6" fmla="*/ 1056 w 1097"/>
                <a:gd name="T7" fmla="*/ 441 h 988"/>
                <a:gd name="T8" fmla="*/ 1068 w 1097"/>
                <a:gd name="T9" fmla="*/ 468 h 988"/>
                <a:gd name="T10" fmla="*/ 1071 w 1097"/>
                <a:gd name="T11" fmla="*/ 510 h 988"/>
                <a:gd name="T12" fmla="*/ 1056 w 1097"/>
                <a:gd name="T13" fmla="*/ 551 h 988"/>
                <a:gd name="T14" fmla="*/ 840 w 1097"/>
                <a:gd name="T15" fmla="*/ 920 h 988"/>
                <a:gd name="T16" fmla="*/ 809 w 1097"/>
                <a:gd name="T17" fmla="*/ 948 h 988"/>
                <a:gd name="T18" fmla="*/ 769 w 1097"/>
                <a:gd name="T19" fmla="*/ 961 h 988"/>
                <a:gd name="T20" fmla="*/ 754 w 1097"/>
                <a:gd name="T21" fmla="*/ 962 h 988"/>
                <a:gd name="T22" fmla="*/ 327 w 1097"/>
                <a:gd name="T23" fmla="*/ 959 h 988"/>
                <a:gd name="T24" fmla="*/ 286 w 1097"/>
                <a:gd name="T25" fmla="*/ 946 h 988"/>
                <a:gd name="T26" fmla="*/ 254 w 1097"/>
                <a:gd name="T27" fmla="*/ 917 h 988"/>
                <a:gd name="T28" fmla="*/ 41 w 1097"/>
                <a:gd name="T29" fmla="*/ 547 h 988"/>
                <a:gd name="T30" fmla="*/ 28 w 1097"/>
                <a:gd name="T31" fmla="*/ 505 h 988"/>
                <a:gd name="T32" fmla="*/ 29 w 1097"/>
                <a:gd name="T33" fmla="*/ 463 h 988"/>
                <a:gd name="T34" fmla="*/ 249 w 1097"/>
                <a:gd name="T35" fmla="*/ 81 h 988"/>
                <a:gd name="T36" fmla="*/ 267 w 1097"/>
                <a:gd name="T37" fmla="*/ 58 h 988"/>
                <a:gd name="T38" fmla="*/ 302 w 1097"/>
                <a:gd name="T39" fmla="*/ 34 h 988"/>
                <a:gd name="T40" fmla="*/ 343 w 1097"/>
                <a:gd name="T41" fmla="*/ 26 h 988"/>
                <a:gd name="T42" fmla="*/ 344 w 1097"/>
                <a:gd name="T43" fmla="*/ 0 h 988"/>
                <a:gd name="T44" fmla="*/ 343 w 1097"/>
                <a:gd name="T45" fmla="*/ 0 h 988"/>
                <a:gd name="T46" fmla="*/ 291 w 1097"/>
                <a:gd name="T47" fmla="*/ 10 h 988"/>
                <a:gd name="T48" fmla="*/ 249 w 1097"/>
                <a:gd name="T49" fmla="*/ 39 h 988"/>
                <a:gd name="T50" fmla="*/ 18 w 1097"/>
                <a:gd name="T51" fmla="*/ 425 h 988"/>
                <a:gd name="T52" fmla="*/ 5 w 1097"/>
                <a:gd name="T53" fmla="*/ 457 h 988"/>
                <a:gd name="T54" fmla="*/ 2 w 1097"/>
                <a:gd name="T55" fmla="*/ 510 h 988"/>
                <a:gd name="T56" fmla="*/ 18 w 1097"/>
                <a:gd name="T57" fmla="*/ 559 h 988"/>
                <a:gd name="T58" fmla="*/ 233 w 1097"/>
                <a:gd name="T59" fmla="*/ 933 h 988"/>
                <a:gd name="T60" fmla="*/ 273 w 1097"/>
                <a:gd name="T61" fmla="*/ 967 h 988"/>
                <a:gd name="T62" fmla="*/ 322 w 1097"/>
                <a:gd name="T63" fmla="*/ 985 h 988"/>
                <a:gd name="T64" fmla="*/ 754 w 1097"/>
                <a:gd name="T65" fmla="*/ 988 h 988"/>
                <a:gd name="T66" fmla="*/ 790 w 1097"/>
                <a:gd name="T67" fmla="*/ 983 h 988"/>
                <a:gd name="T68" fmla="*/ 837 w 1097"/>
                <a:gd name="T69" fmla="*/ 961 h 988"/>
                <a:gd name="T70" fmla="*/ 871 w 1097"/>
                <a:gd name="T71" fmla="*/ 920 h 988"/>
                <a:gd name="T72" fmla="*/ 1087 w 1097"/>
                <a:gd name="T73" fmla="*/ 547 h 988"/>
                <a:gd name="T74" fmla="*/ 1097 w 1097"/>
                <a:gd name="T75" fmla="*/ 496 h 988"/>
                <a:gd name="T76" fmla="*/ 1087 w 1097"/>
                <a:gd name="T77" fmla="*/ 444 h 988"/>
                <a:gd name="T78" fmla="*/ 874 w 1097"/>
                <a:gd name="T79" fmla="*/ 70 h 988"/>
                <a:gd name="T80" fmla="*/ 838 w 1097"/>
                <a:gd name="T81" fmla="*/ 29 h 988"/>
                <a:gd name="T82" fmla="*/ 793 w 1097"/>
                <a:gd name="T83" fmla="*/ 7 h 988"/>
                <a:gd name="T84" fmla="*/ 344 w 1097"/>
                <a:gd name="T85" fmla="*/ 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97" h="988">
                  <a:moveTo>
                    <a:pt x="344" y="26"/>
                  </a:moveTo>
                  <a:lnTo>
                    <a:pt x="758" y="28"/>
                  </a:lnTo>
                  <a:lnTo>
                    <a:pt x="758" y="28"/>
                  </a:lnTo>
                  <a:lnTo>
                    <a:pt x="772" y="29"/>
                  </a:lnTo>
                  <a:lnTo>
                    <a:pt x="785" y="31"/>
                  </a:lnTo>
                  <a:lnTo>
                    <a:pt x="800" y="36"/>
                  </a:lnTo>
                  <a:lnTo>
                    <a:pt x="811" y="42"/>
                  </a:lnTo>
                  <a:lnTo>
                    <a:pt x="824" y="50"/>
                  </a:lnTo>
                  <a:lnTo>
                    <a:pt x="834" y="60"/>
                  </a:lnTo>
                  <a:lnTo>
                    <a:pt x="843" y="70"/>
                  </a:lnTo>
                  <a:lnTo>
                    <a:pt x="851" y="82"/>
                  </a:lnTo>
                  <a:lnTo>
                    <a:pt x="1056" y="441"/>
                  </a:lnTo>
                  <a:lnTo>
                    <a:pt x="1056" y="441"/>
                  </a:lnTo>
                  <a:lnTo>
                    <a:pt x="1063" y="454"/>
                  </a:lnTo>
                  <a:lnTo>
                    <a:pt x="1068" y="468"/>
                  </a:lnTo>
                  <a:lnTo>
                    <a:pt x="1071" y="481"/>
                  </a:lnTo>
                  <a:lnTo>
                    <a:pt x="1071" y="496"/>
                  </a:lnTo>
                  <a:lnTo>
                    <a:pt x="1071" y="510"/>
                  </a:lnTo>
                  <a:lnTo>
                    <a:pt x="1068" y="523"/>
                  </a:lnTo>
                  <a:lnTo>
                    <a:pt x="1063" y="538"/>
                  </a:lnTo>
                  <a:lnTo>
                    <a:pt x="1056" y="551"/>
                  </a:lnTo>
                  <a:lnTo>
                    <a:pt x="848" y="907"/>
                  </a:lnTo>
                  <a:lnTo>
                    <a:pt x="848" y="907"/>
                  </a:lnTo>
                  <a:lnTo>
                    <a:pt x="840" y="920"/>
                  </a:lnTo>
                  <a:lnTo>
                    <a:pt x="830" y="930"/>
                  </a:lnTo>
                  <a:lnTo>
                    <a:pt x="821" y="940"/>
                  </a:lnTo>
                  <a:lnTo>
                    <a:pt x="809" y="948"/>
                  </a:lnTo>
                  <a:lnTo>
                    <a:pt x="796" y="954"/>
                  </a:lnTo>
                  <a:lnTo>
                    <a:pt x="784" y="957"/>
                  </a:lnTo>
                  <a:lnTo>
                    <a:pt x="769" y="961"/>
                  </a:lnTo>
                  <a:lnTo>
                    <a:pt x="754" y="962"/>
                  </a:lnTo>
                  <a:lnTo>
                    <a:pt x="754" y="962"/>
                  </a:lnTo>
                  <a:lnTo>
                    <a:pt x="754" y="962"/>
                  </a:lnTo>
                  <a:lnTo>
                    <a:pt x="341" y="961"/>
                  </a:lnTo>
                  <a:lnTo>
                    <a:pt x="341" y="961"/>
                  </a:lnTo>
                  <a:lnTo>
                    <a:pt x="327" y="959"/>
                  </a:lnTo>
                  <a:lnTo>
                    <a:pt x="312" y="956"/>
                  </a:lnTo>
                  <a:lnTo>
                    <a:pt x="299" y="952"/>
                  </a:lnTo>
                  <a:lnTo>
                    <a:pt x="286" y="946"/>
                  </a:lnTo>
                  <a:lnTo>
                    <a:pt x="275" y="938"/>
                  </a:lnTo>
                  <a:lnTo>
                    <a:pt x="264" y="928"/>
                  </a:lnTo>
                  <a:lnTo>
                    <a:pt x="254" y="917"/>
                  </a:lnTo>
                  <a:lnTo>
                    <a:pt x="246" y="906"/>
                  </a:lnTo>
                  <a:lnTo>
                    <a:pt x="41" y="547"/>
                  </a:lnTo>
                  <a:lnTo>
                    <a:pt x="41" y="547"/>
                  </a:lnTo>
                  <a:lnTo>
                    <a:pt x="34" y="533"/>
                  </a:lnTo>
                  <a:lnTo>
                    <a:pt x="29" y="520"/>
                  </a:lnTo>
                  <a:lnTo>
                    <a:pt x="28" y="505"/>
                  </a:lnTo>
                  <a:lnTo>
                    <a:pt x="26" y="492"/>
                  </a:lnTo>
                  <a:lnTo>
                    <a:pt x="28" y="478"/>
                  </a:lnTo>
                  <a:lnTo>
                    <a:pt x="29" y="463"/>
                  </a:lnTo>
                  <a:lnTo>
                    <a:pt x="34" y="450"/>
                  </a:lnTo>
                  <a:lnTo>
                    <a:pt x="41" y="438"/>
                  </a:lnTo>
                  <a:lnTo>
                    <a:pt x="249" y="81"/>
                  </a:lnTo>
                  <a:lnTo>
                    <a:pt x="249" y="81"/>
                  </a:lnTo>
                  <a:lnTo>
                    <a:pt x="257" y="68"/>
                  </a:lnTo>
                  <a:lnTo>
                    <a:pt x="267" y="58"/>
                  </a:lnTo>
                  <a:lnTo>
                    <a:pt x="276" y="49"/>
                  </a:lnTo>
                  <a:lnTo>
                    <a:pt x="289" y="40"/>
                  </a:lnTo>
                  <a:lnTo>
                    <a:pt x="302" y="34"/>
                  </a:lnTo>
                  <a:lnTo>
                    <a:pt x="315" y="29"/>
                  </a:lnTo>
                  <a:lnTo>
                    <a:pt x="328" y="28"/>
                  </a:lnTo>
                  <a:lnTo>
                    <a:pt x="343" y="26"/>
                  </a:lnTo>
                  <a:lnTo>
                    <a:pt x="343" y="26"/>
                  </a:lnTo>
                  <a:lnTo>
                    <a:pt x="344" y="26"/>
                  </a:lnTo>
                  <a:close/>
                  <a:moveTo>
                    <a:pt x="344" y="0"/>
                  </a:moveTo>
                  <a:lnTo>
                    <a:pt x="344" y="0"/>
                  </a:lnTo>
                  <a:lnTo>
                    <a:pt x="343" y="0"/>
                  </a:lnTo>
                  <a:lnTo>
                    <a:pt x="343" y="0"/>
                  </a:lnTo>
                  <a:lnTo>
                    <a:pt x="325" y="2"/>
                  </a:lnTo>
                  <a:lnTo>
                    <a:pt x="309" y="5"/>
                  </a:lnTo>
                  <a:lnTo>
                    <a:pt x="291" y="10"/>
                  </a:lnTo>
                  <a:lnTo>
                    <a:pt x="276" y="18"/>
                  </a:lnTo>
                  <a:lnTo>
                    <a:pt x="262" y="28"/>
                  </a:lnTo>
                  <a:lnTo>
                    <a:pt x="249" y="39"/>
                  </a:lnTo>
                  <a:lnTo>
                    <a:pt x="236" y="52"/>
                  </a:lnTo>
                  <a:lnTo>
                    <a:pt x="226" y="68"/>
                  </a:lnTo>
                  <a:lnTo>
                    <a:pt x="18" y="425"/>
                  </a:lnTo>
                  <a:lnTo>
                    <a:pt x="18" y="425"/>
                  </a:lnTo>
                  <a:lnTo>
                    <a:pt x="10" y="441"/>
                  </a:lnTo>
                  <a:lnTo>
                    <a:pt x="5" y="457"/>
                  </a:lnTo>
                  <a:lnTo>
                    <a:pt x="2" y="475"/>
                  </a:lnTo>
                  <a:lnTo>
                    <a:pt x="0" y="492"/>
                  </a:lnTo>
                  <a:lnTo>
                    <a:pt x="2" y="510"/>
                  </a:lnTo>
                  <a:lnTo>
                    <a:pt x="5" y="526"/>
                  </a:lnTo>
                  <a:lnTo>
                    <a:pt x="10" y="544"/>
                  </a:lnTo>
                  <a:lnTo>
                    <a:pt x="18" y="559"/>
                  </a:lnTo>
                  <a:lnTo>
                    <a:pt x="223" y="919"/>
                  </a:lnTo>
                  <a:lnTo>
                    <a:pt x="223" y="919"/>
                  </a:lnTo>
                  <a:lnTo>
                    <a:pt x="233" y="933"/>
                  </a:lnTo>
                  <a:lnTo>
                    <a:pt x="246" y="946"/>
                  </a:lnTo>
                  <a:lnTo>
                    <a:pt x="259" y="957"/>
                  </a:lnTo>
                  <a:lnTo>
                    <a:pt x="273" y="967"/>
                  </a:lnTo>
                  <a:lnTo>
                    <a:pt x="288" y="975"/>
                  </a:lnTo>
                  <a:lnTo>
                    <a:pt x="306" y="982"/>
                  </a:lnTo>
                  <a:lnTo>
                    <a:pt x="322" y="985"/>
                  </a:lnTo>
                  <a:lnTo>
                    <a:pt x="339" y="986"/>
                  </a:lnTo>
                  <a:lnTo>
                    <a:pt x="754" y="988"/>
                  </a:lnTo>
                  <a:lnTo>
                    <a:pt x="754" y="988"/>
                  </a:lnTo>
                  <a:lnTo>
                    <a:pt x="754" y="988"/>
                  </a:lnTo>
                  <a:lnTo>
                    <a:pt x="772" y="986"/>
                  </a:lnTo>
                  <a:lnTo>
                    <a:pt x="790" y="983"/>
                  </a:lnTo>
                  <a:lnTo>
                    <a:pt x="806" y="977"/>
                  </a:lnTo>
                  <a:lnTo>
                    <a:pt x="822" y="970"/>
                  </a:lnTo>
                  <a:lnTo>
                    <a:pt x="837" y="961"/>
                  </a:lnTo>
                  <a:lnTo>
                    <a:pt x="850" y="949"/>
                  </a:lnTo>
                  <a:lnTo>
                    <a:pt x="861" y="935"/>
                  </a:lnTo>
                  <a:lnTo>
                    <a:pt x="871" y="920"/>
                  </a:lnTo>
                  <a:lnTo>
                    <a:pt x="1079" y="563"/>
                  </a:lnTo>
                  <a:lnTo>
                    <a:pt x="1079" y="563"/>
                  </a:lnTo>
                  <a:lnTo>
                    <a:pt x="1087" y="547"/>
                  </a:lnTo>
                  <a:lnTo>
                    <a:pt x="1092" y="531"/>
                  </a:lnTo>
                  <a:lnTo>
                    <a:pt x="1097" y="513"/>
                  </a:lnTo>
                  <a:lnTo>
                    <a:pt x="1097" y="496"/>
                  </a:lnTo>
                  <a:lnTo>
                    <a:pt x="1097" y="478"/>
                  </a:lnTo>
                  <a:lnTo>
                    <a:pt x="1094" y="462"/>
                  </a:lnTo>
                  <a:lnTo>
                    <a:pt x="1087" y="444"/>
                  </a:lnTo>
                  <a:lnTo>
                    <a:pt x="1079" y="428"/>
                  </a:lnTo>
                  <a:lnTo>
                    <a:pt x="874" y="70"/>
                  </a:lnTo>
                  <a:lnTo>
                    <a:pt x="874" y="70"/>
                  </a:lnTo>
                  <a:lnTo>
                    <a:pt x="864" y="55"/>
                  </a:lnTo>
                  <a:lnTo>
                    <a:pt x="853" y="42"/>
                  </a:lnTo>
                  <a:lnTo>
                    <a:pt x="838" y="29"/>
                  </a:lnTo>
                  <a:lnTo>
                    <a:pt x="825" y="20"/>
                  </a:lnTo>
                  <a:lnTo>
                    <a:pt x="809" y="13"/>
                  </a:lnTo>
                  <a:lnTo>
                    <a:pt x="793" y="7"/>
                  </a:lnTo>
                  <a:lnTo>
                    <a:pt x="775" y="3"/>
                  </a:lnTo>
                  <a:lnTo>
                    <a:pt x="758" y="2"/>
                  </a:lnTo>
                  <a:lnTo>
                    <a:pt x="344" y="0"/>
                  </a:lnTo>
                  <a:lnTo>
                    <a:pt x="344" y="0"/>
                  </a:lnTo>
                  <a:lnTo>
                    <a:pt x="344" y="0"/>
                  </a:lnTo>
                  <a:close/>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7" name="Freeform 138">
              <a:extLst>
                <a:ext uri="{FF2B5EF4-FFF2-40B4-BE49-F238E27FC236}">
                  <a16:creationId xmlns:a16="http://schemas.microsoft.com/office/drawing/2014/main" id="{D5172A18-630C-42AB-9024-DFBEA231D9C8}"/>
                </a:ext>
              </a:extLst>
            </p:cNvPr>
            <p:cNvSpPr>
              <a:spLocks/>
            </p:cNvSpPr>
            <p:nvPr/>
          </p:nvSpPr>
          <p:spPr bwMode="auto">
            <a:xfrm>
              <a:off x="6542484" y="3789363"/>
              <a:ext cx="828675" cy="744538"/>
            </a:xfrm>
            <a:custGeom>
              <a:avLst/>
              <a:gdLst>
                <a:gd name="T0" fmla="*/ 732 w 1045"/>
                <a:gd name="T1" fmla="*/ 2 h 936"/>
                <a:gd name="T2" fmla="*/ 746 w 1045"/>
                <a:gd name="T3" fmla="*/ 3 h 936"/>
                <a:gd name="T4" fmla="*/ 774 w 1045"/>
                <a:gd name="T5" fmla="*/ 10 h 936"/>
                <a:gd name="T6" fmla="*/ 798 w 1045"/>
                <a:gd name="T7" fmla="*/ 24 h 936"/>
                <a:gd name="T8" fmla="*/ 817 w 1045"/>
                <a:gd name="T9" fmla="*/ 44 h 936"/>
                <a:gd name="T10" fmla="*/ 1030 w 1045"/>
                <a:gd name="T11" fmla="*/ 415 h 936"/>
                <a:gd name="T12" fmla="*/ 1037 w 1045"/>
                <a:gd name="T13" fmla="*/ 428 h 936"/>
                <a:gd name="T14" fmla="*/ 1045 w 1045"/>
                <a:gd name="T15" fmla="*/ 455 h 936"/>
                <a:gd name="T16" fmla="*/ 1045 w 1045"/>
                <a:gd name="T17" fmla="*/ 484 h 936"/>
                <a:gd name="T18" fmla="*/ 1037 w 1045"/>
                <a:gd name="T19" fmla="*/ 512 h 936"/>
                <a:gd name="T20" fmla="*/ 822 w 1045"/>
                <a:gd name="T21" fmla="*/ 881 h 936"/>
                <a:gd name="T22" fmla="*/ 814 w 1045"/>
                <a:gd name="T23" fmla="*/ 894 h 936"/>
                <a:gd name="T24" fmla="*/ 795 w 1045"/>
                <a:gd name="T25" fmla="*/ 914 h 936"/>
                <a:gd name="T26" fmla="*/ 770 w 1045"/>
                <a:gd name="T27" fmla="*/ 928 h 936"/>
                <a:gd name="T28" fmla="*/ 743 w 1045"/>
                <a:gd name="T29" fmla="*/ 935 h 936"/>
                <a:gd name="T30" fmla="*/ 728 w 1045"/>
                <a:gd name="T31" fmla="*/ 936 h 936"/>
                <a:gd name="T32" fmla="*/ 315 w 1045"/>
                <a:gd name="T33" fmla="*/ 935 h 936"/>
                <a:gd name="T34" fmla="*/ 301 w 1045"/>
                <a:gd name="T35" fmla="*/ 933 h 936"/>
                <a:gd name="T36" fmla="*/ 273 w 1045"/>
                <a:gd name="T37" fmla="*/ 926 h 936"/>
                <a:gd name="T38" fmla="*/ 249 w 1045"/>
                <a:gd name="T39" fmla="*/ 912 h 936"/>
                <a:gd name="T40" fmla="*/ 228 w 1045"/>
                <a:gd name="T41" fmla="*/ 891 h 936"/>
                <a:gd name="T42" fmla="*/ 15 w 1045"/>
                <a:gd name="T43" fmla="*/ 521 h 936"/>
                <a:gd name="T44" fmla="*/ 8 w 1045"/>
                <a:gd name="T45" fmla="*/ 507 h 936"/>
                <a:gd name="T46" fmla="*/ 2 w 1045"/>
                <a:gd name="T47" fmla="*/ 479 h 936"/>
                <a:gd name="T48" fmla="*/ 2 w 1045"/>
                <a:gd name="T49" fmla="*/ 452 h 936"/>
                <a:gd name="T50" fmla="*/ 8 w 1045"/>
                <a:gd name="T51" fmla="*/ 424 h 936"/>
                <a:gd name="T52" fmla="*/ 223 w 1045"/>
                <a:gd name="T53" fmla="*/ 55 h 936"/>
                <a:gd name="T54" fmla="*/ 231 w 1045"/>
                <a:gd name="T55" fmla="*/ 42 h 936"/>
                <a:gd name="T56" fmla="*/ 250 w 1045"/>
                <a:gd name="T57" fmla="*/ 23 h 936"/>
                <a:gd name="T58" fmla="*/ 276 w 1045"/>
                <a:gd name="T59" fmla="*/ 8 h 936"/>
                <a:gd name="T60" fmla="*/ 302 w 1045"/>
                <a:gd name="T61" fmla="*/ 2 h 936"/>
                <a:gd name="T62" fmla="*/ 317 w 1045"/>
                <a:gd name="T63" fmla="*/ 0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45" h="936">
                  <a:moveTo>
                    <a:pt x="318" y="0"/>
                  </a:moveTo>
                  <a:lnTo>
                    <a:pt x="732" y="2"/>
                  </a:lnTo>
                  <a:lnTo>
                    <a:pt x="732" y="2"/>
                  </a:lnTo>
                  <a:lnTo>
                    <a:pt x="746" y="3"/>
                  </a:lnTo>
                  <a:lnTo>
                    <a:pt x="759" y="5"/>
                  </a:lnTo>
                  <a:lnTo>
                    <a:pt x="774" y="10"/>
                  </a:lnTo>
                  <a:lnTo>
                    <a:pt x="785" y="16"/>
                  </a:lnTo>
                  <a:lnTo>
                    <a:pt x="798" y="24"/>
                  </a:lnTo>
                  <a:lnTo>
                    <a:pt x="808" y="34"/>
                  </a:lnTo>
                  <a:lnTo>
                    <a:pt x="817" y="44"/>
                  </a:lnTo>
                  <a:lnTo>
                    <a:pt x="825" y="56"/>
                  </a:lnTo>
                  <a:lnTo>
                    <a:pt x="1030" y="415"/>
                  </a:lnTo>
                  <a:lnTo>
                    <a:pt x="1030" y="415"/>
                  </a:lnTo>
                  <a:lnTo>
                    <a:pt x="1037" y="428"/>
                  </a:lnTo>
                  <a:lnTo>
                    <a:pt x="1042" y="442"/>
                  </a:lnTo>
                  <a:lnTo>
                    <a:pt x="1045" y="455"/>
                  </a:lnTo>
                  <a:lnTo>
                    <a:pt x="1045" y="470"/>
                  </a:lnTo>
                  <a:lnTo>
                    <a:pt x="1045" y="484"/>
                  </a:lnTo>
                  <a:lnTo>
                    <a:pt x="1042" y="497"/>
                  </a:lnTo>
                  <a:lnTo>
                    <a:pt x="1037" y="512"/>
                  </a:lnTo>
                  <a:lnTo>
                    <a:pt x="1030" y="525"/>
                  </a:lnTo>
                  <a:lnTo>
                    <a:pt x="822" y="881"/>
                  </a:lnTo>
                  <a:lnTo>
                    <a:pt x="822" y="881"/>
                  </a:lnTo>
                  <a:lnTo>
                    <a:pt x="814" y="894"/>
                  </a:lnTo>
                  <a:lnTo>
                    <a:pt x="804" y="904"/>
                  </a:lnTo>
                  <a:lnTo>
                    <a:pt x="795" y="914"/>
                  </a:lnTo>
                  <a:lnTo>
                    <a:pt x="783" y="922"/>
                  </a:lnTo>
                  <a:lnTo>
                    <a:pt x="770" y="928"/>
                  </a:lnTo>
                  <a:lnTo>
                    <a:pt x="758" y="931"/>
                  </a:lnTo>
                  <a:lnTo>
                    <a:pt x="743" y="935"/>
                  </a:lnTo>
                  <a:lnTo>
                    <a:pt x="728" y="936"/>
                  </a:lnTo>
                  <a:lnTo>
                    <a:pt x="728" y="936"/>
                  </a:lnTo>
                  <a:lnTo>
                    <a:pt x="728" y="936"/>
                  </a:lnTo>
                  <a:lnTo>
                    <a:pt x="315" y="935"/>
                  </a:lnTo>
                  <a:lnTo>
                    <a:pt x="315" y="935"/>
                  </a:lnTo>
                  <a:lnTo>
                    <a:pt x="301" y="933"/>
                  </a:lnTo>
                  <a:lnTo>
                    <a:pt x="286" y="930"/>
                  </a:lnTo>
                  <a:lnTo>
                    <a:pt x="273" y="926"/>
                  </a:lnTo>
                  <a:lnTo>
                    <a:pt x="260" y="920"/>
                  </a:lnTo>
                  <a:lnTo>
                    <a:pt x="249" y="912"/>
                  </a:lnTo>
                  <a:lnTo>
                    <a:pt x="238" y="902"/>
                  </a:lnTo>
                  <a:lnTo>
                    <a:pt x="228" y="891"/>
                  </a:lnTo>
                  <a:lnTo>
                    <a:pt x="220" y="880"/>
                  </a:lnTo>
                  <a:lnTo>
                    <a:pt x="15" y="521"/>
                  </a:lnTo>
                  <a:lnTo>
                    <a:pt x="15" y="521"/>
                  </a:lnTo>
                  <a:lnTo>
                    <a:pt x="8" y="507"/>
                  </a:lnTo>
                  <a:lnTo>
                    <a:pt x="3" y="494"/>
                  </a:lnTo>
                  <a:lnTo>
                    <a:pt x="2" y="479"/>
                  </a:lnTo>
                  <a:lnTo>
                    <a:pt x="0" y="466"/>
                  </a:lnTo>
                  <a:lnTo>
                    <a:pt x="2" y="452"/>
                  </a:lnTo>
                  <a:lnTo>
                    <a:pt x="3" y="437"/>
                  </a:lnTo>
                  <a:lnTo>
                    <a:pt x="8" y="424"/>
                  </a:lnTo>
                  <a:lnTo>
                    <a:pt x="15" y="412"/>
                  </a:lnTo>
                  <a:lnTo>
                    <a:pt x="223" y="55"/>
                  </a:lnTo>
                  <a:lnTo>
                    <a:pt x="223" y="55"/>
                  </a:lnTo>
                  <a:lnTo>
                    <a:pt x="231" y="42"/>
                  </a:lnTo>
                  <a:lnTo>
                    <a:pt x="241" y="32"/>
                  </a:lnTo>
                  <a:lnTo>
                    <a:pt x="250" y="23"/>
                  </a:lnTo>
                  <a:lnTo>
                    <a:pt x="263" y="14"/>
                  </a:lnTo>
                  <a:lnTo>
                    <a:pt x="276" y="8"/>
                  </a:lnTo>
                  <a:lnTo>
                    <a:pt x="289" y="3"/>
                  </a:lnTo>
                  <a:lnTo>
                    <a:pt x="302" y="2"/>
                  </a:lnTo>
                  <a:lnTo>
                    <a:pt x="317" y="0"/>
                  </a:lnTo>
                  <a:lnTo>
                    <a:pt x="317" y="0"/>
                  </a:lnTo>
                  <a:lnTo>
                    <a:pt x="318"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98" name="Freeform 139">
              <a:extLst>
                <a:ext uri="{FF2B5EF4-FFF2-40B4-BE49-F238E27FC236}">
                  <a16:creationId xmlns:a16="http://schemas.microsoft.com/office/drawing/2014/main" id="{547AE399-D5D0-4C00-B75C-85D99C56812A}"/>
                </a:ext>
              </a:extLst>
            </p:cNvPr>
            <p:cNvSpPr>
              <a:spLocks/>
            </p:cNvSpPr>
            <p:nvPr/>
          </p:nvSpPr>
          <p:spPr bwMode="auto">
            <a:xfrm>
              <a:off x="6521846" y="3770313"/>
              <a:ext cx="869950" cy="784225"/>
            </a:xfrm>
            <a:custGeom>
              <a:avLst/>
              <a:gdLst>
                <a:gd name="T0" fmla="*/ 344 w 1097"/>
                <a:gd name="T1" fmla="*/ 0 h 988"/>
                <a:gd name="T2" fmla="*/ 343 w 1097"/>
                <a:gd name="T3" fmla="*/ 0 h 988"/>
                <a:gd name="T4" fmla="*/ 309 w 1097"/>
                <a:gd name="T5" fmla="*/ 5 h 988"/>
                <a:gd name="T6" fmla="*/ 276 w 1097"/>
                <a:gd name="T7" fmla="*/ 18 h 988"/>
                <a:gd name="T8" fmla="*/ 249 w 1097"/>
                <a:gd name="T9" fmla="*/ 39 h 988"/>
                <a:gd name="T10" fmla="*/ 226 w 1097"/>
                <a:gd name="T11" fmla="*/ 68 h 988"/>
                <a:gd name="T12" fmla="*/ 18 w 1097"/>
                <a:gd name="T13" fmla="*/ 425 h 988"/>
                <a:gd name="T14" fmla="*/ 5 w 1097"/>
                <a:gd name="T15" fmla="*/ 457 h 988"/>
                <a:gd name="T16" fmla="*/ 0 w 1097"/>
                <a:gd name="T17" fmla="*/ 492 h 988"/>
                <a:gd name="T18" fmla="*/ 5 w 1097"/>
                <a:gd name="T19" fmla="*/ 526 h 988"/>
                <a:gd name="T20" fmla="*/ 18 w 1097"/>
                <a:gd name="T21" fmla="*/ 559 h 988"/>
                <a:gd name="T22" fmla="*/ 223 w 1097"/>
                <a:gd name="T23" fmla="*/ 919 h 988"/>
                <a:gd name="T24" fmla="*/ 246 w 1097"/>
                <a:gd name="T25" fmla="*/ 946 h 988"/>
                <a:gd name="T26" fmla="*/ 273 w 1097"/>
                <a:gd name="T27" fmla="*/ 967 h 988"/>
                <a:gd name="T28" fmla="*/ 306 w 1097"/>
                <a:gd name="T29" fmla="*/ 982 h 988"/>
                <a:gd name="T30" fmla="*/ 339 w 1097"/>
                <a:gd name="T31" fmla="*/ 986 h 988"/>
                <a:gd name="T32" fmla="*/ 754 w 1097"/>
                <a:gd name="T33" fmla="*/ 988 h 988"/>
                <a:gd name="T34" fmla="*/ 772 w 1097"/>
                <a:gd name="T35" fmla="*/ 986 h 988"/>
                <a:gd name="T36" fmla="*/ 806 w 1097"/>
                <a:gd name="T37" fmla="*/ 977 h 988"/>
                <a:gd name="T38" fmla="*/ 837 w 1097"/>
                <a:gd name="T39" fmla="*/ 961 h 988"/>
                <a:gd name="T40" fmla="*/ 861 w 1097"/>
                <a:gd name="T41" fmla="*/ 935 h 988"/>
                <a:gd name="T42" fmla="*/ 1079 w 1097"/>
                <a:gd name="T43" fmla="*/ 563 h 988"/>
                <a:gd name="T44" fmla="*/ 1087 w 1097"/>
                <a:gd name="T45" fmla="*/ 547 h 988"/>
                <a:gd name="T46" fmla="*/ 1097 w 1097"/>
                <a:gd name="T47" fmla="*/ 513 h 988"/>
                <a:gd name="T48" fmla="*/ 1097 w 1097"/>
                <a:gd name="T49" fmla="*/ 478 h 988"/>
                <a:gd name="T50" fmla="*/ 1087 w 1097"/>
                <a:gd name="T51" fmla="*/ 444 h 988"/>
                <a:gd name="T52" fmla="*/ 874 w 1097"/>
                <a:gd name="T53" fmla="*/ 70 h 988"/>
                <a:gd name="T54" fmla="*/ 864 w 1097"/>
                <a:gd name="T55" fmla="*/ 55 h 988"/>
                <a:gd name="T56" fmla="*/ 838 w 1097"/>
                <a:gd name="T57" fmla="*/ 29 h 988"/>
                <a:gd name="T58" fmla="*/ 809 w 1097"/>
                <a:gd name="T59" fmla="*/ 13 h 988"/>
                <a:gd name="T60" fmla="*/ 775 w 1097"/>
                <a:gd name="T61" fmla="*/ 3 h 988"/>
                <a:gd name="T62" fmla="*/ 344 w 1097"/>
                <a:gd name="T63" fmla="*/ 0 h 988"/>
                <a:gd name="T64" fmla="*/ 344 w 1097"/>
                <a:gd name="T65" fmla="*/ 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7" h="988">
                  <a:moveTo>
                    <a:pt x="344" y="0"/>
                  </a:moveTo>
                  <a:lnTo>
                    <a:pt x="344" y="0"/>
                  </a:lnTo>
                  <a:lnTo>
                    <a:pt x="343" y="0"/>
                  </a:lnTo>
                  <a:lnTo>
                    <a:pt x="343" y="0"/>
                  </a:lnTo>
                  <a:lnTo>
                    <a:pt x="325" y="2"/>
                  </a:lnTo>
                  <a:lnTo>
                    <a:pt x="309" y="5"/>
                  </a:lnTo>
                  <a:lnTo>
                    <a:pt x="291" y="10"/>
                  </a:lnTo>
                  <a:lnTo>
                    <a:pt x="276" y="18"/>
                  </a:lnTo>
                  <a:lnTo>
                    <a:pt x="262" y="28"/>
                  </a:lnTo>
                  <a:lnTo>
                    <a:pt x="249" y="39"/>
                  </a:lnTo>
                  <a:lnTo>
                    <a:pt x="236" y="52"/>
                  </a:lnTo>
                  <a:lnTo>
                    <a:pt x="226" y="68"/>
                  </a:lnTo>
                  <a:lnTo>
                    <a:pt x="18" y="425"/>
                  </a:lnTo>
                  <a:lnTo>
                    <a:pt x="18" y="425"/>
                  </a:lnTo>
                  <a:lnTo>
                    <a:pt x="10" y="441"/>
                  </a:lnTo>
                  <a:lnTo>
                    <a:pt x="5" y="457"/>
                  </a:lnTo>
                  <a:lnTo>
                    <a:pt x="2" y="475"/>
                  </a:lnTo>
                  <a:lnTo>
                    <a:pt x="0" y="492"/>
                  </a:lnTo>
                  <a:lnTo>
                    <a:pt x="2" y="510"/>
                  </a:lnTo>
                  <a:lnTo>
                    <a:pt x="5" y="526"/>
                  </a:lnTo>
                  <a:lnTo>
                    <a:pt x="10" y="544"/>
                  </a:lnTo>
                  <a:lnTo>
                    <a:pt x="18" y="559"/>
                  </a:lnTo>
                  <a:lnTo>
                    <a:pt x="223" y="919"/>
                  </a:lnTo>
                  <a:lnTo>
                    <a:pt x="223" y="919"/>
                  </a:lnTo>
                  <a:lnTo>
                    <a:pt x="233" y="933"/>
                  </a:lnTo>
                  <a:lnTo>
                    <a:pt x="246" y="946"/>
                  </a:lnTo>
                  <a:lnTo>
                    <a:pt x="259" y="957"/>
                  </a:lnTo>
                  <a:lnTo>
                    <a:pt x="273" y="967"/>
                  </a:lnTo>
                  <a:lnTo>
                    <a:pt x="288" y="975"/>
                  </a:lnTo>
                  <a:lnTo>
                    <a:pt x="306" y="982"/>
                  </a:lnTo>
                  <a:lnTo>
                    <a:pt x="322" y="985"/>
                  </a:lnTo>
                  <a:lnTo>
                    <a:pt x="339" y="986"/>
                  </a:lnTo>
                  <a:lnTo>
                    <a:pt x="754" y="988"/>
                  </a:lnTo>
                  <a:lnTo>
                    <a:pt x="754" y="988"/>
                  </a:lnTo>
                  <a:lnTo>
                    <a:pt x="754" y="988"/>
                  </a:lnTo>
                  <a:lnTo>
                    <a:pt x="772" y="986"/>
                  </a:lnTo>
                  <a:lnTo>
                    <a:pt x="790" y="983"/>
                  </a:lnTo>
                  <a:lnTo>
                    <a:pt x="806" y="977"/>
                  </a:lnTo>
                  <a:lnTo>
                    <a:pt x="822" y="970"/>
                  </a:lnTo>
                  <a:lnTo>
                    <a:pt x="837" y="961"/>
                  </a:lnTo>
                  <a:lnTo>
                    <a:pt x="850" y="949"/>
                  </a:lnTo>
                  <a:lnTo>
                    <a:pt x="861" y="935"/>
                  </a:lnTo>
                  <a:lnTo>
                    <a:pt x="871" y="920"/>
                  </a:lnTo>
                  <a:lnTo>
                    <a:pt x="1079" y="563"/>
                  </a:lnTo>
                  <a:lnTo>
                    <a:pt x="1079" y="563"/>
                  </a:lnTo>
                  <a:lnTo>
                    <a:pt x="1087" y="547"/>
                  </a:lnTo>
                  <a:lnTo>
                    <a:pt x="1092" y="531"/>
                  </a:lnTo>
                  <a:lnTo>
                    <a:pt x="1097" y="513"/>
                  </a:lnTo>
                  <a:lnTo>
                    <a:pt x="1097" y="496"/>
                  </a:lnTo>
                  <a:lnTo>
                    <a:pt x="1097" y="478"/>
                  </a:lnTo>
                  <a:lnTo>
                    <a:pt x="1094" y="462"/>
                  </a:lnTo>
                  <a:lnTo>
                    <a:pt x="1087" y="444"/>
                  </a:lnTo>
                  <a:lnTo>
                    <a:pt x="1079" y="428"/>
                  </a:lnTo>
                  <a:lnTo>
                    <a:pt x="874" y="70"/>
                  </a:lnTo>
                  <a:lnTo>
                    <a:pt x="874" y="70"/>
                  </a:lnTo>
                  <a:lnTo>
                    <a:pt x="864" y="55"/>
                  </a:lnTo>
                  <a:lnTo>
                    <a:pt x="853" y="42"/>
                  </a:lnTo>
                  <a:lnTo>
                    <a:pt x="838" y="29"/>
                  </a:lnTo>
                  <a:lnTo>
                    <a:pt x="825" y="20"/>
                  </a:lnTo>
                  <a:lnTo>
                    <a:pt x="809" y="13"/>
                  </a:lnTo>
                  <a:lnTo>
                    <a:pt x="793" y="7"/>
                  </a:lnTo>
                  <a:lnTo>
                    <a:pt x="775" y="3"/>
                  </a:lnTo>
                  <a:lnTo>
                    <a:pt x="758" y="2"/>
                  </a:lnTo>
                  <a:lnTo>
                    <a:pt x="344" y="0"/>
                  </a:lnTo>
                  <a:lnTo>
                    <a:pt x="344" y="0"/>
                  </a:lnTo>
                  <a:lnTo>
                    <a:pt x="344" y="0"/>
                  </a:lnTo>
                </a:path>
              </a:pathLst>
            </a:custGeom>
            <a:gradFill>
              <a:gsLst>
                <a:gs pos="0">
                  <a:schemeClr val="accent1"/>
                </a:gs>
                <a:gs pos="100000">
                  <a:schemeClr val="accent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278" name="Group 277">
              <a:extLst>
                <a:ext uri="{FF2B5EF4-FFF2-40B4-BE49-F238E27FC236}">
                  <a16:creationId xmlns:a16="http://schemas.microsoft.com/office/drawing/2014/main" id="{D2297C93-FE99-481F-9CEC-8EAF45817370}"/>
                </a:ext>
              </a:extLst>
            </p:cNvPr>
            <p:cNvGrpSpPr/>
            <p:nvPr/>
          </p:nvGrpSpPr>
          <p:grpSpPr>
            <a:xfrm>
              <a:off x="5920433" y="4401608"/>
              <a:ext cx="372565" cy="497948"/>
              <a:chOff x="10426700" y="5526088"/>
              <a:chExt cx="330200" cy="441325"/>
            </a:xfrm>
            <a:solidFill>
              <a:schemeClr val="bg1"/>
            </a:solidFill>
          </p:grpSpPr>
          <p:sp>
            <p:nvSpPr>
              <p:cNvPr id="279" name="Freeform 2777">
                <a:extLst>
                  <a:ext uri="{FF2B5EF4-FFF2-40B4-BE49-F238E27FC236}">
                    <a16:creationId xmlns:a16="http://schemas.microsoft.com/office/drawing/2014/main" id="{901609BF-C0C7-45C6-B797-239326BC87A6}"/>
                  </a:ext>
                </a:extLst>
              </p:cNvPr>
              <p:cNvSpPr>
                <a:spLocks noEditPoints="1"/>
              </p:cNvSpPr>
              <p:nvPr/>
            </p:nvSpPr>
            <p:spPr bwMode="auto">
              <a:xfrm>
                <a:off x="10474325" y="5929313"/>
                <a:ext cx="200025" cy="38100"/>
              </a:xfrm>
              <a:custGeom>
                <a:avLst/>
                <a:gdLst>
                  <a:gd name="T0" fmla="*/ 116 w 126"/>
                  <a:gd name="T1" fmla="*/ 0 h 24"/>
                  <a:gd name="T2" fmla="*/ 12 w 126"/>
                  <a:gd name="T3" fmla="*/ 0 h 24"/>
                  <a:gd name="T4" fmla="*/ 12 w 126"/>
                  <a:gd name="T5" fmla="*/ 0 h 24"/>
                  <a:gd name="T6" fmla="*/ 8 w 126"/>
                  <a:gd name="T7" fmla="*/ 0 h 24"/>
                  <a:gd name="T8" fmla="*/ 4 w 126"/>
                  <a:gd name="T9" fmla="*/ 2 h 24"/>
                  <a:gd name="T10" fmla="*/ 2 w 126"/>
                  <a:gd name="T11" fmla="*/ 6 h 24"/>
                  <a:gd name="T12" fmla="*/ 0 w 126"/>
                  <a:gd name="T13" fmla="*/ 10 h 24"/>
                  <a:gd name="T14" fmla="*/ 0 w 126"/>
                  <a:gd name="T15" fmla="*/ 22 h 24"/>
                  <a:gd name="T16" fmla="*/ 0 w 126"/>
                  <a:gd name="T17" fmla="*/ 22 h 24"/>
                  <a:gd name="T18" fmla="*/ 0 w 126"/>
                  <a:gd name="T19" fmla="*/ 22 h 24"/>
                  <a:gd name="T20" fmla="*/ 2 w 126"/>
                  <a:gd name="T21" fmla="*/ 24 h 24"/>
                  <a:gd name="T22" fmla="*/ 124 w 126"/>
                  <a:gd name="T23" fmla="*/ 24 h 24"/>
                  <a:gd name="T24" fmla="*/ 124 w 126"/>
                  <a:gd name="T25" fmla="*/ 24 h 24"/>
                  <a:gd name="T26" fmla="*/ 126 w 126"/>
                  <a:gd name="T27" fmla="*/ 22 h 24"/>
                  <a:gd name="T28" fmla="*/ 126 w 126"/>
                  <a:gd name="T29" fmla="*/ 22 h 24"/>
                  <a:gd name="T30" fmla="*/ 126 w 126"/>
                  <a:gd name="T31" fmla="*/ 10 h 24"/>
                  <a:gd name="T32" fmla="*/ 126 w 126"/>
                  <a:gd name="T33" fmla="*/ 10 h 24"/>
                  <a:gd name="T34" fmla="*/ 124 w 126"/>
                  <a:gd name="T35" fmla="*/ 6 h 24"/>
                  <a:gd name="T36" fmla="*/ 122 w 126"/>
                  <a:gd name="T37" fmla="*/ 2 h 24"/>
                  <a:gd name="T38" fmla="*/ 120 w 126"/>
                  <a:gd name="T39" fmla="*/ 0 h 24"/>
                  <a:gd name="T40" fmla="*/ 116 w 126"/>
                  <a:gd name="T41" fmla="*/ 0 h 24"/>
                  <a:gd name="T42" fmla="*/ 116 w 126"/>
                  <a:gd name="T43" fmla="*/ 0 h 24"/>
                  <a:gd name="T44" fmla="*/ 122 w 126"/>
                  <a:gd name="T45" fmla="*/ 18 h 24"/>
                  <a:gd name="T46" fmla="*/ 122 w 126"/>
                  <a:gd name="T47" fmla="*/ 18 h 24"/>
                  <a:gd name="T48" fmla="*/ 4 w 126"/>
                  <a:gd name="T49" fmla="*/ 18 h 24"/>
                  <a:gd name="T50" fmla="*/ 4 w 126"/>
                  <a:gd name="T51" fmla="*/ 10 h 24"/>
                  <a:gd name="T52" fmla="*/ 4 w 126"/>
                  <a:gd name="T53" fmla="*/ 10 h 24"/>
                  <a:gd name="T54" fmla="*/ 6 w 126"/>
                  <a:gd name="T55" fmla="*/ 6 h 24"/>
                  <a:gd name="T56" fmla="*/ 12 w 126"/>
                  <a:gd name="T57" fmla="*/ 4 h 24"/>
                  <a:gd name="T58" fmla="*/ 116 w 126"/>
                  <a:gd name="T59" fmla="*/ 4 h 24"/>
                  <a:gd name="T60" fmla="*/ 116 w 126"/>
                  <a:gd name="T61" fmla="*/ 4 h 24"/>
                  <a:gd name="T62" fmla="*/ 120 w 126"/>
                  <a:gd name="T63" fmla="*/ 6 h 24"/>
                  <a:gd name="T64" fmla="*/ 122 w 126"/>
                  <a:gd name="T65" fmla="*/ 10 h 24"/>
                  <a:gd name="T66" fmla="*/ 122 w 126"/>
                  <a:gd name="T67" fmla="*/ 18 h 24"/>
                  <a:gd name="T68" fmla="*/ 122 w 126"/>
                  <a:gd name="T69"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6" h="24">
                    <a:moveTo>
                      <a:pt x="116" y="0"/>
                    </a:moveTo>
                    <a:lnTo>
                      <a:pt x="12" y="0"/>
                    </a:lnTo>
                    <a:lnTo>
                      <a:pt x="12" y="0"/>
                    </a:lnTo>
                    <a:lnTo>
                      <a:pt x="8" y="0"/>
                    </a:lnTo>
                    <a:lnTo>
                      <a:pt x="4" y="2"/>
                    </a:lnTo>
                    <a:lnTo>
                      <a:pt x="2" y="6"/>
                    </a:lnTo>
                    <a:lnTo>
                      <a:pt x="0" y="10"/>
                    </a:lnTo>
                    <a:lnTo>
                      <a:pt x="0" y="22"/>
                    </a:lnTo>
                    <a:lnTo>
                      <a:pt x="0" y="22"/>
                    </a:lnTo>
                    <a:lnTo>
                      <a:pt x="0" y="22"/>
                    </a:lnTo>
                    <a:lnTo>
                      <a:pt x="2" y="24"/>
                    </a:lnTo>
                    <a:lnTo>
                      <a:pt x="124" y="24"/>
                    </a:lnTo>
                    <a:lnTo>
                      <a:pt x="124" y="24"/>
                    </a:lnTo>
                    <a:lnTo>
                      <a:pt x="126" y="22"/>
                    </a:lnTo>
                    <a:lnTo>
                      <a:pt x="126" y="22"/>
                    </a:lnTo>
                    <a:lnTo>
                      <a:pt x="126" y="10"/>
                    </a:lnTo>
                    <a:lnTo>
                      <a:pt x="126" y="10"/>
                    </a:lnTo>
                    <a:lnTo>
                      <a:pt x="124" y="6"/>
                    </a:lnTo>
                    <a:lnTo>
                      <a:pt x="122" y="2"/>
                    </a:lnTo>
                    <a:lnTo>
                      <a:pt x="120" y="0"/>
                    </a:lnTo>
                    <a:lnTo>
                      <a:pt x="116" y="0"/>
                    </a:lnTo>
                    <a:lnTo>
                      <a:pt x="116" y="0"/>
                    </a:lnTo>
                    <a:close/>
                    <a:moveTo>
                      <a:pt x="122" y="18"/>
                    </a:moveTo>
                    <a:lnTo>
                      <a:pt x="122" y="18"/>
                    </a:lnTo>
                    <a:lnTo>
                      <a:pt x="4" y="18"/>
                    </a:lnTo>
                    <a:lnTo>
                      <a:pt x="4" y="10"/>
                    </a:lnTo>
                    <a:lnTo>
                      <a:pt x="4" y="10"/>
                    </a:lnTo>
                    <a:lnTo>
                      <a:pt x="6" y="6"/>
                    </a:lnTo>
                    <a:lnTo>
                      <a:pt x="12" y="4"/>
                    </a:lnTo>
                    <a:lnTo>
                      <a:pt x="116" y="4"/>
                    </a:lnTo>
                    <a:lnTo>
                      <a:pt x="116" y="4"/>
                    </a:lnTo>
                    <a:lnTo>
                      <a:pt x="120" y="6"/>
                    </a:lnTo>
                    <a:lnTo>
                      <a:pt x="122" y="10"/>
                    </a:lnTo>
                    <a:lnTo>
                      <a:pt x="122" y="18"/>
                    </a:lnTo>
                    <a:lnTo>
                      <a:pt x="12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0" name="Freeform 2778">
                <a:extLst>
                  <a:ext uri="{FF2B5EF4-FFF2-40B4-BE49-F238E27FC236}">
                    <a16:creationId xmlns:a16="http://schemas.microsoft.com/office/drawing/2014/main" id="{CAF758A4-629E-4ACC-97C0-AA9BB451A87D}"/>
                  </a:ext>
                </a:extLst>
              </p:cNvPr>
              <p:cNvSpPr>
                <a:spLocks/>
              </p:cNvSpPr>
              <p:nvPr/>
            </p:nvSpPr>
            <p:spPr bwMode="auto">
              <a:xfrm>
                <a:off x="10429875" y="5716588"/>
                <a:ext cx="196850" cy="6350"/>
              </a:xfrm>
              <a:custGeom>
                <a:avLst/>
                <a:gdLst>
                  <a:gd name="T0" fmla="*/ 122 w 124"/>
                  <a:gd name="T1" fmla="*/ 0 h 4"/>
                  <a:gd name="T2" fmla="*/ 2 w 124"/>
                  <a:gd name="T3" fmla="*/ 0 h 4"/>
                  <a:gd name="T4" fmla="*/ 2 w 124"/>
                  <a:gd name="T5" fmla="*/ 0 h 4"/>
                  <a:gd name="T6" fmla="*/ 0 w 124"/>
                  <a:gd name="T7" fmla="*/ 0 h 4"/>
                  <a:gd name="T8" fmla="*/ 0 w 124"/>
                  <a:gd name="T9" fmla="*/ 2 h 4"/>
                  <a:gd name="T10" fmla="*/ 0 w 124"/>
                  <a:gd name="T11" fmla="*/ 2 h 4"/>
                  <a:gd name="T12" fmla="*/ 0 w 124"/>
                  <a:gd name="T13" fmla="*/ 4 h 4"/>
                  <a:gd name="T14" fmla="*/ 2 w 124"/>
                  <a:gd name="T15" fmla="*/ 4 h 4"/>
                  <a:gd name="T16" fmla="*/ 122 w 124"/>
                  <a:gd name="T17" fmla="*/ 4 h 4"/>
                  <a:gd name="T18" fmla="*/ 122 w 124"/>
                  <a:gd name="T19" fmla="*/ 4 h 4"/>
                  <a:gd name="T20" fmla="*/ 122 w 124"/>
                  <a:gd name="T21" fmla="*/ 4 h 4"/>
                  <a:gd name="T22" fmla="*/ 124 w 124"/>
                  <a:gd name="T23" fmla="*/ 2 h 4"/>
                  <a:gd name="T24" fmla="*/ 124 w 124"/>
                  <a:gd name="T25" fmla="*/ 2 h 4"/>
                  <a:gd name="T26" fmla="*/ 122 w 124"/>
                  <a:gd name="T27" fmla="*/ 0 h 4"/>
                  <a:gd name="T28" fmla="*/ 122 w 124"/>
                  <a:gd name="T29" fmla="*/ 0 h 4"/>
                  <a:gd name="T30" fmla="*/ 122 w 124"/>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4">
                    <a:moveTo>
                      <a:pt x="122" y="0"/>
                    </a:moveTo>
                    <a:lnTo>
                      <a:pt x="2" y="0"/>
                    </a:lnTo>
                    <a:lnTo>
                      <a:pt x="2" y="0"/>
                    </a:lnTo>
                    <a:lnTo>
                      <a:pt x="0" y="0"/>
                    </a:lnTo>
                    <a:lnTo>
                      <a:pt x="0" y="2"/>
                    </a:lnTo>
                    <a:lnTo>
                      <a:pt x="0" y="2"/>
                    </a:lnTo>
                    <a:lnTo>
                      <a:pt x="0" y="4"/>
                    </a:lnTo>
                    <a:lnTo>
                      <a:pt x="2" y="4"/>
                    </a:lnTo>
                    <a:lnTo>
                      <a:pt x="122" y="4"/>
                    </a:lnTo>
                    <a:lnTo>
                      <a:pt x="122" y="4"/>
                    </a:lnTo>
                    <a:lnTo>
                      <a:pt x="122" y="4"/>
                    </a:lnTo>
                    <a:lnTo>
                      <a:pt x="124" y="2"/>
                    </a:lnTo>
                    <a:lnTo>
                      <a:pt x="124" y="2"/>
                    </a:lnTo>
                    <a:lnTo>
                      <a:pt x="122" y="0"/>
                    </a:lnTo>
                    <a:lnTo>
                      <a:pt x="122" y="0"/>
                    </a:lnTo>
                    <a:lnTo>
                      <a:pt x="1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1" name="Freeform 2779">
                <a:extLst>
                  <a:ext uri="{FF2B5EF4-FFF2-40B4-BE49-F238E27FC236}">
                    <a16:creationId xmlns:a16="http://schemas.microsoft.com/office/drawing/2014/main" id="{BC569A84-6786-4278-B741-03CFA4024872}"/>
                  </a:ext>
                </a:extLst>
              </p:cNvPr>
              <p:cNvSpPr>
                <a:spLocks/>
              </p:cNvSpPr>
              <p:nvPr/>
            </p:nvSpPr>
            <p:spPr bwMode="auto">
              <a:xfrm>
                <a:off x="10483850" y="5618163"/>
                <a:ext cx="76200" cy="9525"/>
              </a:xfrm>
              <a:custGeom>
                <a:avLst/>
                <a:gdLst>
                  <a:gd name="T0" fmla="*/ 46 w 48"/>
                  <a:gd name="T1" fmla="*/ 0 h 6"/>
                  <a:gd name="T2" fmla="*/ 2 w 48"/>
                  <a:gd name="T3" fmla="*/ 0 h 6"/>
                  <a:gd name="T4" fmla="*/ 2 w 48"/>
                  <a:gd name="T5" fmla="*/ 0 h 6"/>
                  <a:gd name="T6" fmla="*/ 2 w 48"/>
                  <a:gd name="T7" fmla="*/ 2 h 6"/>
                  <a:gd name="T8" fmla="*/ 0 w 48"/>
                  <a:gd name="T9" fmla="*/ 4 h 6"/>
                  <a:gd name="T10" fmla="*/ 0 w 48"/>
                  <a:gd name="T11" fmla="*/ 4 h 6"/>
                  <a:gd name="T12" fmla="*/ 2 w 48"/>
                  <a:gd name="T13" fmla="*/ 4 h 6"/>
                  <a:gd name="T14" fmla="*/ 2 w 48"/>
                  <a:gd name="T15" fmla="*/ 6 h 6"/>
                  <a:gd name="T16" fmla="*/ 46 w 48"/>
                  <a:gd name="T17" fmla="*/ 6 h 6"/>
                  <a:gd name="T18" fmla="*/ 46 w 48"/>
                  <a:gd name="T19" fmla="*/ 6 h 6"/>
                  <a:gd name="T20" fmla="*/ 48 w 48"/>
                  <a:gd name="T21" fmla="*/ 4 h 6"/>
                  <a:gd name="T22" fmla="*/ 48 w 48"/>
                  <a:gd name="T23" fmla="*/ 4 h 6"/>
                  <a:gd name="T24" fmla="*/ 48 w 48"/>
                  <a:gd name="T25" fmla="*/ 4 h 6"/>
                  <a:gd name="T26" fmla="*/ 48 w 48"/>
                  <a:gd name="T27" fmla="*/ 2 h 6"/>
                  <a:gd name="T28" fmla="*/ 46 w 48"/>
                  <a:gd name="T29" fmla="*/ 0 h 6"/>
                  <a:gd name="T30" fmla="*/ 46 w 48"/>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6">
                    <a:moveTo>
                      <a:pt x="46" y="0"/>
                    </a:moveTo>
                    <a:lnTo>
                      <a:pt x="2" y="0"/>
                    </a:lnTo>
                    <a:lnTo>
                      <a:pt x="2" y="0"/>
                    </a:lnTo>
                    <a:lnTo>
                      <a:pt x="2" y="2"/>
                    </a:lnTo>
                    <a:lnTo>
                      <a:pt x="0" y="4"/>
                    </a:lnTo>
                    <a:lnTo>
                      <a:pt x="0" y="4"/>
                    </a:lnTo>
                    <a:lnTo>
                      <a:pt x="2" y="4"/>
                    </a:lnTo>
                    <a:lnTo>
                      <a:pt x="2" y="6"/>
                    </a:lnTo>
                    <a:lnTo>
                      <a:pt x="46" y="6"/>
                    </a:lnTo>
                    <a:lnTo>
                      <a:pt x="46" y="6"/>
                    </a:lnTo>
                    <a:lnTo>
                      <a:pt x="48" y="4"/>
                    </a:lnTo>
                    <a:lnTo>
                      <a:pt x="48" y="4"/>
                    </a:lnTo>
                    <a:lnTo>
                      <a:pt x="48" y="4"/>
                    </a:lnTo>
                    <a:lnTo>
                      <a:pt x="48" y="2"/>
                    </a:lnTo>
                    <a:lnTo>
                      <a:pt x="46" y="0"/>
                    </a:lnTo>
                    <a:lnTo>
                      <a:pt x="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2" name="Freeform 2780">
                <a:extLst>
                  <a:ext uri="{FF2B5EF4-FFF2-40B4-BE49-F238E27FC236}">
                    <a16:creationId xmlns:a16="http://schemas.microsoft.com/office/drawing/2014/main" id="{DE6F5E37-5829-43F0-8980-40DB05938519}"/>
                  </a:ext>
                </a:extLst>
              </p:cNvPr>
              <p:cNvSpPr>
                <a:spLocks noEditPoints="1"/>
              </p:cNvSpPr>
              <p:nvPr/>
            </p:nvSpPr>
            <p:spPr bwMode="auto">
              <a:xfrm>
                <a:off x="10426700" y="5526088"/>
                <a:ext cx="219075" cy="212725"/>
              </a:xfrm>
              <a:custGeom>
                <a:avLst/>
                <a:gdLst>
                  <a:gd name="T0" fmla="*/ 100 w 138"/>
                  <a:gd name="T1" fmla="*/ 30 h 134"/>
                  <a:gd name="T2" fmla="*/ 98 w 138"/>
                  <a:gd name="T3" fmla="*/ 24 h 134"/>
                  <a:gd name="T4" fmla="*/ 90 w 138"/>
                  <a:gd name="T5" fmla="*/ 10 h 134"/>
                  <a:gd name="T6" fmla="*/ 76 w 138"/>
                  <a:gd name="T7" fmla="*/ 0 h 134"/>
                  <a:gd name="T8" fmla="*/ 70 w 138"/>
                  <a:gd name="T9" fmla="*/ 0 h 134"/>
                  <a:gd name="T10" fmla="*/ 58 w 138"/>
                  <a:gd name="T11" fmla="*/ 2 h 134"/>
                  <a:gd name="T12" fmla="*/ 42 w 138"/>
                  <a:gd name="T13" fmla="*/ 18 h 134"/>
                  <a:gd name="T14" fmla="*/ 38 w 138"/>
                  <a:gd name="T15" fmla="*/ 30 h 134"/>
                  <a:gd name="T16" fmla="*/ 38 w 138"/>
                  <a:gd name="T17" fmla="*/ 58 h 134"/>
                  <a:gd name="T18" fmla="*/ 22 w 138"/>
                  <a:gd name="T19" fmla="*/ 70 h 134"/>
                  <a:gd name="T20" fmla="*/ 10 w 138"/>
                  <a:gd name="T21" fmla="*/ 84 h 134"/>
                  <a:gd name="T22" fmla="*/ 2 w 138"/>
                  <a:gd name="T23" fmla="*/ 102 h 134"/>
                  <a:gd name="T24" fmla="*/ 0 w 138"/>
                  <a:gd name="T25" fmla="*/ 120 h 134"/>
                  <a:gd name="T26" fmla="*/ 0 w 138"/>
                  <a:gd name="T27" fmla="*/ 132 h 134"/>
                  <a:gd name="T28" fmla="*/ 2 w 138"/>
                  <a:gd name="T29" fmla="*/ 134 h 134"/>
                  <a:gd name="T30" fmla="*/ 136 w 138"/>
                  <a:gd name="T31" fmla="*/ 134 h 134"/>
                  <a:gd name="T32" fmla="*/ 138 w 138"/>
                  <a:gd name="T33" fmla="*/ 132 h 134"/>
                  <a:gd name="T34" fmla="*/ 138 w 138"/>
                  <a:gd name="T35" fmla="*/ 120 h 134"/>
                  <a:gd name="T36" fmla="*/ 136 w 138"/>
                  <a:gd name="T37" fmla="*/ 102 h 134"/>
                  <a:gd name="T38" fmla="*/ 128 w 138"/>
                  <a:gd name="T39" fmla="*/ 84 h 134"/>
                  <a:gd name="T40" fmla="*/ 116 w 138"/>
                  <a:gd name="T41" fmla="*/ 70 h 134"/>
                  <a:gd name="T42" fmla="*/ 100 w 138"/>
                  <a:gd name="T43" fmla="*/ 58 h 134"/>
                  <a:gd name="T44" fmla="*/ 4 w 138"/>
                  <a:gd name="T45" fmla="*/ 130 h 134"/>
                  <a:gd name="T46" fmla="*/ 4 w 138"/>
                  <a:gd name="T47" fmla="*/ 120 h 134"/>
                  <a:gd name="T48" fmla="*/ 8 w 138"/>
                  <a:gd name="T49" fmla="*/ 102 h 134"/>
                  <a:gd name="T50" fmla="*/ 14 w 138"/>
                  <a:gd name="T51" fmla="*/ 86 h 134"/>
                  <a:gd name="T52" fmla="*/ 26 w 138"/>
                  <a:gd name="T53" fmla="*/ 72 h 134"/>
                  <a:gd name="T54" fmla="*/ 42 w 138"/>
                  <a:gd name="T55" fmla="*/ 62 h 134"/>
                  <a:gd name="T56" fmla="*/ 44 w 138"/>
                  <a:gd name="T57" fmla="*/ 60 h 134"/>
                  <a:gd name="T58" fmla="*/ 44 w 138"/>
                  <a:gd name="T59" fmla="*/ 30 h 134"/>
                  <a:gd name="T60" fmla="*/ 50 w 138"/>
                  <a:gd name="T61" fmla="*/ 12 h 134"/>
                  <a:gd name="T62" fmla="*/ 70 w 138"/>
                  <a:gd name="T63" fmla="*/ 4 h 134"/>
                  <a:gd name="T64" fmla="*/ 80 w 138"/>
                  <a:gd name="T65" fmla="*/ 6 h 134"/>
                  <a:gd name="T66" fmla="*/ 94 w 138"/>
                  <a:gd name="T67" fmla="*/ 20 h 134"/>
                  <a:gd name="T68" fmla="*/ 96 w 138"/>
                  <a:gd name="T69" fmla="*/ 60 h 134"/>
                  <a:gd name="T70" fmla="*/ 96 w 138"/>
                  <a:gd name="T71" fmla="*/ 62 h 134"/>
                  <a:gd name="T72" fmla="*/ 104 w 138"/>
                  <a:gd name="T73" fmla="*/ 66 h 134"/>
                  <a:gd name="T74" fmla="*/ 118 w 138"/>
                  <a:gd name="T75" fmla="*/ 78 h 134"/>
                  <a:gd name="T76" fmla="*/ 128 w 138"/>
                  <a:gd name="T77" fmla="*/ 94 h 134"/>
                  <a:gd name="T78" fmla="*/ 134 w 138"/>
                  <a:gd name="T79" fmla="*/ 112 h 134"/>
                  <a:gd name="T80" fmla="*/ 134 w 138"/>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34">
                    <a:moveTo>
                      <a:pt x="100" y="58"/>
                    </a:moveTo>
                    <a:lnTo>
                      <a:pt x="100" y="30"/>
                    </a:lnTo>
                    <a:lnTo>
                      <a:pt x="100" y="30"/>
                    </a:lnTo>
                    <a:lnTo>
                      <a:pt x="98" y="24"/>
                    </a:lnTo>
                    <a:lnTo>
                      <a:pt x="98" y="18"/>
                    </a:lnTo>
                    <a:lnTo>
                      <a:pt x="90" y="10"/>
                    </a:lnTo>
                    <a:lnTo>
                      <a:pt x="80" y="2"/>
                    </a:lnTo>
                    <a:lnTo>
                      <a:pt x="76" y="0"/>
                    </a:lnTo>
                    <a:lnTo>
                      <a:pt x="70" y="0"/>
                    </a:lnTo>
                    <a:lnTo>
                      <a:pt x="70" y="0"/>
                    </a:lnTo>
                    <a:lnTo>
                      <a:pt x="64" y="0"/>
                    </a:lnTo>
                    <a:lnTo>
                      <a:pt x="58" y="2"/>
                    </a:lnTo>
                    <a:lnTo>
                      <a:pt x="48" y="10"/>
                    </a:lnTo>
                    <a:lnTo>
                      <a:pt x="42" y="18"/>
                    </a:lnTo>
                    <a:lnTo>
                      <a:pt x="40" y="24"/>
                    </a:lnTo>
                    <a:lnTo>
                      <a:pt x="38" y="30"/>
                    </a:lnTo>
                    <a:lnTo>
                      <a:pt x="38" y="58"/>
                    </a:lnTo>
                    <a:lnTo>
                      <a:pt x="38" y="58"/>
                    </a:lnTo>
                    <a:lnTo>
                      <a:pt x="30" y="64"/>
                    </a:lnTo>
                    <a:lnTo>
                      <a:pt x="22" y="70"/>
                    </a:lnTo>
                    <a:lnTo>
                      <a:pt x="16" y="76"/>
                    </a:lnTo>
                    <a:lnTo>
                      <a:pt x="10" y="84"/>
                    </a:lnTo>
                    <a:lnTo>
                      <a:pt x="6" y="94"/>
                    </a:lnTo>
                    <a:lnTo>
                      <a:pt x="2" y="102"/>
                    </a:lnTo>
                    <a:lnTo>
                      <a:pt x="0" y="112"/>
                    </a:lnTo>
                    <a:lnTo>
                      <a:pt x="0" y="120"/>
                    </a:lnTo>
                    <a:lnTo>
                      <a:pt x="0" y="132"/>
                    </a:lnTo>
                    <a:lnTo>
                      <a:pt x="0" y="132"/>
                    </a:lnTo>
                    <a:lnTo>
                      <a:pt x="0" y="134"/>
                    </a:lnTo>
                    <a:lnTo>
                      <a:pt x="2" y="134"/>
                    </a:lnTo>
                    <a:lnTo>
                      <a:pt x="136" y="134"/>
                    </a:lnTo>
                    <a:lnTo>
                      <a:pt x="136" y="134"/>
                    </a:lnTo>
                    <a:lnTo>
                      <a:pt x="138" y="134"/>
                    </a:lnTo>
                    <a:lnTo>
                      <a:pt x="138" y="132"/>
                    </a:lnTo>
                    <a:lnTo>
                      <a:pt x="138" y="120"/>
                    </a:lnTo>
                    <a:lnTo>
                      <a:pt x="138" y="120"/>
                    </a:lnTo>
                    <a:lnTo>
                      <a:pt x="138" y="110"/>
                    </a:lnTo>
                    <a:lnTo>
                      <a:pt x="136" y="102"/>
                    </a:lnTo>
                    <a:lnTo>
                      <a:pt x="132" y="92"/>
                    </a:lnTo>
                    <a:lnTo>
                      <a:pt x="128" y="84"/>
                    </a:lnTo>
                    <a:lnTo>
                      <a:pt x="122" y="76"/>
                    </a:lnTo>
                    <a:lnTo>
                      <a:pt x="116" y="70"/>
                    </a:lnTo>
                    <a:lnTo>
                      <a:pt x="108" y="64"/>
                    </a:lnTo>
                    <a:lnTo>
                      <a:pt x="100" y="58"/>
                    </a:lnTo>
                    <a:lnTo>
                      <a:pt x="100" y="58"/>
                    </a:lnTo>
                    <a:close/>
                    <a:moveTo>
                      <a:pt x="4" y="130"/>
                    </a:moveTo>
                    <a:lnTo>
                      <a:pt x="4" y="120"/>
                    </a:lnTo>
                    <a:lnTo>
                      <a:pt x="4" y="120"/>
                    </a:lnTo>
                    <a:lnTo>
                      <a:pt x="6" y="112"/>
                    </a:lnTo>
                    <a:lnTo>
                      <a:pt x="8" y="102"/>
                    </a:lnTo>
                    <a:lnTo>
                      <a:pt x="10" y="94"/>
                    </a:lnTo>
                    <a:lnTo>
                      <a:pt x="14" y="86"/>
                    </a:lnTo>
                    <a:lnTo>
                      <a:pt x="20" y="80"/>
                    </a:lnTo>
                    <a:lnTo>
                      <a:pt x="26" y="72"/>
                    </a:lnTo>
                    <a:lnTo>
                      <a:pt x="34" y="66"/>
                    </a:lnTo>
                    <a:lnTo>
                      <a:pt x="42" y="62"/>
                    </a:lnTo>
                    <a:lnTo>
                      <a:pt x="42" y="62"/>
                    </a:lnTo>
                    <a:lnTo>
                      <a:pt x="44" y="60"/>
                    </a:lnTo>
                    <a:lnTo>
                      <a:pt x="44" y="30"/>
                    </a:lnTo>
                    <a:lnTo>
                      <a:pt x="44" y="30"/>
                    </a:lnTo>
                    <a:lnTo>
                      <a:pt x="46" y="20"/>
                    </a:lnTo>
                    <a:lnTo>
                      <a:pt x="50" y="12"/>
                    </a:lnTo>
                    <a:lnTo>
                      <a:pt x="60" y="6"/>
                    </a:lnTo>
                    <a:lnTo>
                      <a:pt x="70" y="4"/>
                    </a:lnTo>
                    <a:lnTo>
                      <a:pt x="70" y="4"/>
                    </a:lnTo>
                    <a:lnTo>
                      <a:pt x="80" y="6"/>
                    </a:lnTo>
                    <a:lnTo>
                      <a:pt x="88" y="12"/>
                    </a:lnTo>
                    <a:lnTo>
                      <a:pt x="94" y="20"/>
                    </a:lnTo>
                    <a:lnTo>
                      <a:pt x="96" y="30"/>
                    </a:lnTo>
                    <a:lnTo>
                      <a:pt x="96" y="60"/>
                    </a:lnTo>
                    <a:lnTo>
                      <a:pt x="96" y="60"/>
                    </a:lnTo>
                    <a:lnTo>
                      <a:pt x="96" y="62"/>
                    </a:lnTo>
                    <a:lnTo>
                      <a:pt x="96" y="62"/>
                    </a:lnTo>
                    <a:lnTo>
                      <a:pt x="104" y="66"/>
                    </a:lnTo>
                    <a:lnTo>
                      <a:pt x="112" y="72"/>
                    </a:lnTo>
                    <a:lnTo>
                      <a:pt x="118" y="78"/>
                    </a:lnTo>
                    <a:lnTo>
                      <a:pt x="124" y="86"/>
                    </a:lnTo>
                    <a:lnTo>
                      <a:pt x="128" y="94"/>
                    </a:lnTo>
                    <a:lnTo>
                      <a:pt x="132" y="102"/>
                    </a:lnTo>
                    <a:lnTo>
                      <a:pt x="134" y="112"/>
                    </a:lnTo>
                    <a:lnTo>
                      <a:pt x="134" y="120"/>
                    </a:lnTo>
                    <a:lnTo>
                      <a:pt x="134" y="130"/>
                    </a:lnTo>
                    <a:lnTo>
                      <a:pt x="4"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3" name="Freeform 2781">
                <a:extLst>
                  <a:ext uri="{FF2B5EF4-FFF2-40B4-BE49-F238E27FC236}">
                    <a16:creationId xmlns:a16="http://schemas.microsoft.com/office/drawing/2014/main" id="{CDB9D94B-49B3-4A08-B3CA-9D92F1F0A89E}"/>
                  </a:ext>
                </a:extLst>
              </p:cNvPr>
              <p:cNvSpPr>
                <a:spLocks/>
              </p:cNvSpPr>
              <p:nvPr/>
            </p:nvSpPr>
            <p:spPr bwMode="auto">
              <a:xfrm>
                <a:off x="10617200" y="5745163"/>
                <a:ext cx="111125" cy="190500"/>
              </a:xfrm>
              <a:custGeom>
                <a:avLst/>
                <a:gdLst>
                  <a:gd name="T0" fmla="*/ 70 w 70"/>
                  <a:gd name="T1" fmla="*/ 0 h 120"/>
                  <a:gd name="T2" fmla="*/ 70 w 70"/>
                  <a:gd name="T3" fmla="*/ 0 h 120"/>
                  <a:gd name="T4" fmla="*/ 68 w 70"/>
                  <a:gd name="T5" fmla="*/ 0 h 120"/>
                  <a:gd name="T6" fmla="*/ 66 w 70"/>
                  <a:gd name="T7" fmla="*/ 2 h 120"/>
                  <a:gd name="T8" fmla="*/ 0 w 70"/>
                  <a:gd name="T9" fmla="*/ 116 h 120"/>
                  <a:gd name="T10" fmla="*/ 0 w 70"/>
                  <a:gd name="T11" fmla="*/ 116 h 120"/>
                  <a:gd name="T12" fmla="*/ 0 w 70"/>
                  <a:gd name="T13" fmla="*/ 118 h 120"/>
                  <a:gd name="T14" fmla="*/ 2 w 70"/>
                  <a:gd name="T15" fmla="*/ 120 h 120"/>
                  <a:gd name="T16" fmla="*/ 2 w 70"/>
                  <a:gd name="T17" fmla="*/ 120 h 120"/>
                  <a:gd name="T18" fmla="*/ 2 w 70"/>
                  <a:gd name="T19" fmla="*/ 120 h 120"/>
                  <a:gd name="T20" fmla="*/ 2 w 70"/>
                  <a:gd name="T21" fmla="*/ 120 h 120"/>
                  <a:gd name="T22" fmla="*/ 4 w 70"/>
                  <a:gd name="T23" fmla="*/ 118 h 120"/>
                  <a:gd name="T24" fmla="*/ 70 w 70"/>
                  <a:gd name="T25" fmla="*/ 4 h 120"/>
                  <a:gd name="T26" fmla="*/ 70 w 70"/>
                  <a:gd name="T27" fmla="*/ 4 h 120"/>
                  <a:gd name="T28" fmla="*/ 70 w 70"/>
                  <a:gd name="T29" fmla="*/ 2 h 120"/>
                  <a:gd name="T30" fmla="*/ 70 w 70"/>
                  <a:gd name="T31" fmla="*/ 0 h 120"/>
                  <a:gd name="T32" fmla="*/ 70 w 70"/>
                  <a:gd name="T3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20">
                    <a:moveTo>
                      <a:pt x="70" y="0"/>
                    </a:moveTo>
                    <a:lnTo>
                      <a:pt x="70" y="0"/>
                    </a:lnTo>
                    <a:lnTo>
                      <a:pt x="68" y="0"/>
                    </a:lnTo>
                    <a:lnTo>
                      <a:pt x="66" y="2"/>
                    </a:lnTo>
                    <a:lnTo>
                      <a:pt x="0" y="116"/>
                    </a:lnTo>
                    <a:lnTo>
                      <a:pt x="0" y="116"/>
                    </a:lnTo>
                    <a:lnTo>
                      <a:pt x="0" y="118"/>
                    </a:lnTo>
                    <a:lnTo>
                      <a:pt x="2" y="120"/>
                    </a:lnTo>
                    <a:lnTo>
                      <a:pt x="2" y="120"/>
                    </a:lnTo>
                    <a:lnTo>
                      <a:pt x="2" y="120"/>
                    </a:lnTo>
                    <a:lnTo>
                      <a:pt x="2" y="120"/>
                    </a:lnTo>
                    <a:lnTo>
                      <a:pt x="4" y="118"/>
                    </a:lnTo>
                    <a:lnTo>
                      <a:pt x="70" y="4"/>
                    </a:lnTo>
                    <a:lnTo>
                      <a:pt x="70" y="4"/>
                    </a:lnTo>
                    <a:lnTo>
                      <a:pt x="70" y="2"/>
                    </a:lnTo>
                    <a:lnTo>
                      <a:pt x="70" y="0"/>
                    </a:ln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4" name="Freeform 2782">
                <a:extLst>
                  <a:ext uri="{FF2B5EF4-FFF2-40B4-BE49-F238E27FC236}">
                    <a16:creationId xmlns:a16="http://schemas.microsoft.com/office/drawing/2014/main" id="{04C154DD-207D-4F06-89DF-813A6977CD3C}"/>
                  </a:ext>
                </a:extLst>
              </p:cNvPr>
              <p:cNvSpPr>
                <a:spLocks/>
              </p:cNvSpPr>
              <p:nvPr/>
            </p:nvSpPr>
            <p:spPr bwMode="auto">
              <a:xfrm>
                <a:off x="10617200" y="5608638"/>
                <a:ext cx="111125" cy="139700"/>
              </a:xfrm>
              <a:custGeom>
                <a:avLst/>
                <a:gdLst>
                  <a:gd name="T0" fmla="*/ 70 w 70"/>
                  <a:gd name="T1" fmla="*/ 86 h 88"/>
                  <a:gd name="T2" fmla="*/ 4 w 70"/>
                  <a:gd name="T3" fmla="*/ 0 h 88"/>
                  <a:gd name="T4" fmla="*/ 4 w 70"/>
                  <a:gd name="T5" fmla="*/ 0 h 88"/>
                  <a:gd name="T6" fmla="*/ 2 w 70"/>
                  <a:gd name="T7" fmla="*/ 0 h 88"/>
                  <a:gd name="T8" fmla="*/ 0 w 70"/>
                  <a:gd name="T9" fmla="*/ 0 h 88"/>
                  <a:gd name="T10" fmla="*/ 0 w 70"/>
                  <a:gd name="T11" fmla="*/ 0 h 88"/>
                  <a:gd name="T12" fmla="*/ 0 w 70"/>
                  <a:gd name="T13" fmla="*/ 2 h 88"/>
                  <a:gd name="T14" fmla="*/ 0 w 70"/>
                  <a:gd name="T15" fmla="*/ 2 h 88"/>
                  <a:gd name="T16" fmla="*/ 66 w 70"/>
                  <a:gd name="T17" fmla="*/ 88 h 88"/>
                  <a:gd name="T18" fmla="*/ 66 w 70"/>
                  <a:gd name="T19" fmla="*/ 88 h 88"/>
                  <a:gd name="T20" fmla="*/ 68 w 70"/>
                  <a:gd name="T21" fmla="*/ 88 h 88"/>
                  <a:gd name="T22" fmla="*/ 68 w 70"/>
                  <a:gd name="T23" fmla="*/ 88 h 88"/>
                  <a:gd name="T24" fmla="*/ 70 w 70"/>
                  <a:gd name="T25" fmla="*/ 88 h 88"/>
                  <a:gd name="T26" fmla="*/ 70 w 70"/>
                  <a:gd name="T27" fmla="*/ 88 h 88"/>
                  <a:gd name="T28" fmla="*/ 70 w 70"/>
                  <a:gd name="T29" fmla="*/ 86 h 88"/>
                  <a:gd name="T30" fmla="*/ 70 w 70"/>
                  <a:gd name="T31" fmla="*/ 86 h 88"/>
                  <a:gd name="T32" fmla="*/ 70 w 70"/>
                  <a:gd name="T33" fmla="*/ 8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88">
                    <a:moveTo>
                      <a:pt x="70" y="86"/>
                    </a:moveTo>
                    <a:lnTo>
                      <a:pt x="4" y="0"/>
                    </a:lnTo>
                    <a:lnTo>
                      <a:pt x="4" y="0"/>
                    </a:lnTo>
                    <a:lnTo>
                      <a:pt x="2" y="0"/>
                    </a:lnTo>
                    <a:lnTo>
                      <a:pt x="0" y="0"/>
                    </a:lnTo>
                    <a:lnTo>
                      <a:pt x="0" y="0"/>
                    </a:lnTo>
                    <a:lnTo>
                      <a:pt x="0" y="2"/>
                    </a:lnTo>
                    <a:lnTo>
                      <a:pt x="0" y="2"/>
                    </a:lnTo>
                    <a:lnTo>
                      <a:pt x="66" y="88"/>
                    </a:lnTo>
                    <a:lnTo>
                      <a:pt x="66" y="88"/>
                    </a:lnTo>
                    <a:lnTo>
                      <a:pt x="68" y="88"/>
                    </a:lnTo>
                    <a:lnTo>
                      <a:pt x="68" y="88"/>
                    </a:lnTo>
                    <a:lnTo>
                      <a:pt x="70" y="88"/>
                    </a:lnTo>
                    <a:lnTo>
                      <a:pt x="70" y="88"/>
                    </a:lnTo>
                    <a:lnTo>
                      <a:pt x="70" y="86"/>
                    </a:lnTo>
                    <a:lnTo>
                      <a:pt x="70" y="86"/>
                    </a:lnTo>
                    <a:lnTo>
                      <a:pt x="70"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5" name="Freeform 2783">
                <a:extLst>
                  <a:ext uri="{FF2B5EF4-FFF2-40B4-BE49-F238E27FC236}">
                    <a16:creationId xmlns:a16="http://schemas.microsoft.com/office/drawing/2014/main" id="{37F8EE80-66A6-478E-835E-4FE9B413C6E9}"/>
                  </a:ext>
                </a:extLst>
              </p:cNvPr>
              <p:cNvSpPr>
                <a:spLocks/>
              </p:cNvSpPr>
              <p:nvPr/>
            </p:nvSpPr>
            <p:spPr bwMode="auto">
              <a:xfrm>
                <a:off x="10636250" y="5592763"/>
                <a:ext cx="120650" cy="342900"/>
              </a:xfrm>
              <a:custGeom>
                <a:avLst/>
                <a:gdLst>
                  <a:gd name="T0" fmla="*/ 76 w 76"/>
                  <a:gd name="T1" fmla="*/ 94 h 216"/>
                  <a:gd name="T2" fmla="*/ 76 w 76"/>
                  <a:gd name="T3" fmla="*/ 94 h 216"/>
                  <a:gd name="T4" fmla="*/ 74 w 76"/>
                  <a:gd name="T5" fmla="*/ 92 h 216"/>
                  <a:gd name="T6" fmla="*/ 74 w 76"/>
                  <a:gd name="T7" fmla="*/ 92 h 216"/>
                  <a:gd name="T8" fmla="*/ 74 w 76"/>
                  <a:gd name="T9" fmla="*/ 90 h 216"/>
                  <a:gd name="T10" fmla="*/ 74 w 76"/>
                  <a:gd name="T11" fmla="*/ 90 h 216"/>
                  <a:gd name="T12" fmla="*/ 4 w 76"/>
                  <a:gd name="T13" fmla="*/ 0 h 216"/>
                  <a:gd name="T14" fmla="*/ 0 w 76"/>
                  <a:gd name="T15" fmla="*/ 0 h 216"/>
                  <a:gd name="T16" fmla="*/ 0 w 76"/>
                  <a:gd name="T17" fmla="*/ 2 h 216"/>
                  <a:gd name="T18" fmla="*/ 70 w 76"/>
                  <a:gd name="T19" fmla="*/ 94 h 216"/>
                  <a:gd name="T20" fmla="*/ 70 w 76"/>
                  <a:gd name="T21" fmla="*/ 94 h 216"/>
                  <a:gd name="T22" fmla="*/ 70 w 76"/>
                  <a:gd name="T23" fmla="*/ 94 h 216"/>
                  <a:gd name="T24" fmla="*/ 70 w 76"/>
                  <a:gd name="T25" fmla="*/ 94 h 216"/>
                  <a:gd name="T26" fmla="*/ 70 w 76"/>
                  <a:gd name="T27" fmla="*/ 94 h 216"/>
                  <a:gd name="T28" fmla="*/ 72 w 76"/>
                  <a:gd name="T29" fmla="*/ 96 h 216"/>
                  <a:gd name="T30" fmla="*/ 72 w 76"/>
                  <a:gd name="T31" fmla="*/ 96 h 216"/>
                  <a:gd name="T32" fmla="*/ 72 w 76"/>
                  <a:gd name="T33" fmla="*/ 96 h 216"/>
                  <a:gd name="T34" fmla="*/ 72 w 76"/>
                  <a:gd name="T35" fmla="*/ 96 h 216"/>
                  <a:gd name="T36" fmla="*/ 72 w 76"/>
                  <a:gd name="T37" fmla="*/ 96 h 216"/>
                  <a:gd name="T38" fmla="*/ 72 w 76"/>
                  <a:gd name="T39" fmla="*/ 98 h 216"/>
                  <a:gd name="T40" fmla="*/ 72 w 76"/>
                  <a:gd name="T41" fmla="*/ 98 h 216"/>
                  <a:gd name="T42" fmla="*/ 72 w 76"/>
                  <a:gd name="T43" fmla="*/ 98 h 216"/>
                  <a:gd name="T44" fmla="*/ 70 w 76"/>
                  <a:gd name="T45" fmla="*/ 100 h 216"/>
                  <a:gd name="T46" fmla="*/ 6 w 76"/>
                  <a:gd name="T47" fmla="*/ 212 h 216"/>
                  <a:gd name="T48" fmla="*/ 6 w 76"/>
                  <a:gd name="T49" fmla="*/ 216 h 216"/>
                  <a:gd name="T50" fmla="*/ 8 w 76"/>
                  <a:gd name="T51" fmla="*/ 216 h 216"/>
                  <a:gd name="T52" fmla="*/ 10 w 76"/>
                  <a:gd name="T53" fmla="*/ 214 h 216"/>
                  <a:gd name="T54" fmla="*/ 74 w 76"/>
                  <a:gd name="T55" fmla="*/ 102 h 216"/>
                  <a:gd name="T56" fmla="*/ 76 w 76"/>
                  <a:gd name="T57" fmla="*/ 100 h 216"/>
                  <a:gd name="T58" fmla="*/ 76 w 76"/>
                  <a:gd name="T59" fmla="*/ 100 h 216"/>
                  <a:gd name="T60" fmla="*/ 76 w 76"/>
                  <a:gd name="T61" fmla="*/ 98 h 216"/>
                  <a:gd name="T62" fmla="*/ 76 w 76"/>
                  <a:gd name="T63" fmla="*/ 96 h 216"/>
                  <a:gd name="T64" fmla="*/ 76 w 76"/>
                  <a:gd name="T65" fmla="*/ 96 h 216"/>
                  <a:gd name="T66" fmla="*/ 76 w 76"/>
                  <a:gd name="T67" fmla="*/ 9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216">
                    <a:moveTo>
                      <a:pt x="76" y="96"/>
                    </a:moveTo>
                    <a:lnTo>
                      <a:pt x="76" y="94"/>
                    </a:lnTo>
                    <a:lnTo>
                      <a:pt x="76" y="94"/>
                    </a:lnTo>
                    <a:lnTo>
                      <a:pt x="76" y="94"/>
                    </a:lnTo>
                    <a:lnTo>
                      <a:pt x="76" y="94"/>
                    </a:lnTo>
                    <a:lnTo>
                      <a:pt x="74" y="92"/>
                    </a:lnTo>
                    <a:lnTo>
                      <a:pt x="74" y="92"/>
                    </a:lnTo>
                    <a:lnTo>
                      <a:pt x="74" y="92"/>
                    </a:lnTo>
                    <a:lnTo>
                      <a:pt x="74" y="92"/>
                    </a:lnTo>
                    <a:lnTo>
                      <a:pt x="74" y="90"/>
                    </a:lnTo>
                    <a:lnTo>
                      <a:pt x="74" y="90"/>
                    </a:lnTo>
                    <a:lnTo>
                      <a:pt x="74" y="90"/>
                    </a:lnTo>
                    <a:lnTo>
                      <a:pt x="4" y="0"/>
                    </a:lnTo>
                    <a:lnTo>
                      <a:pt x="4" y="0"/>
                    </a:lnTo>
                    <a:lnTo>
                      <a:pt x="2" y="0"/>
                    </a:lnTo>
                    <a:lnTo>
                      <a:pt x="0" y="0"/>
                    </a:lnTo>
                    <a:lnTo>
                      <a:pt x="0" y="0"/>
                    </a:lnTo>
                    <a:lnTo>
                      <a:pt x="0" y="2"/>
                    </a:lnTo>
                    <a:lnTo>
                      <a:pt x="0" y="4"/>
                    </a:lnTo>
                    <a:lnTo>
                      <a:pt x="70" y="94"/>
                    </a:lnTo>
                    <a:lnTo>
                      <a:pt x="70" y="94"/>
                    </a:lnTo>
                    <a:lnTo>
                      <a:pt x="70" y="94"/>
                    </a:lnTo>
                    <a:lnTo>
                      <a:pt x="70" y="94"/>
                    </a:lnTo>
                    <a:lnTo>
                      <a:pt x="70" y="94"/>
                    </a:lnTo>
                    <a:lnTo>
                      <a:pt x="70" y="94"/>
                    </a:lnTo>
                    <a:lnTo>
                      <a:pt x="70" y="94"/>
                    </a:lnTo>
                    <a:lnTo>
                      <a:pt x="70" y="94"/>
                    </a:lnTo>
                    <a:lnTo>
                      <a:pt x="70" y="94"/>
                    </a:lnTo>
                    <a:lnTo>
                      <a:pt x="70" y="94"/>
                    </a:lnTo>
                    <a:lnTo>
                      <a:pt x="72" y="96"/>
                    </a:lnTo>
                    <a:lnTo>
                      <a:pt x="72" y="96"/>
                    </a:lnTo>
                    <a:lnTo>
                      <a:pt x="72" y="96"/>
                    </a:lnTo>
                    <a:lnTo>
                      <a:pt x="72" y="96"/>
                    </a:lnTo>
                    <a:lnTo>
                      <a:pt x="72" y="96"/>
                    </a:lnTo>
                    <a:lnTo>
                      <a:pt x="72" y="96"/>
                    </a:lnTo>
                    <a:lnTo>
                      <a:pt x="72" y="96"/>
                    </a:lnTo>
                    <a:lnTo>
                      <a:pt x="72" y="96"/>
                    </a:lnTo>
                    <a:lnTo>
                      <a:pt x="72" y="96"/>
                    </a:lnTo>
                    <a:lnTo>
                      <a:pt x="72" y="98"/>
                    </a:lnTo>
                    <a:lnTo>
                      <a:pt x="72" y="98"/>
                    </a:lnTo>
                    <a:lnTo>
                      <a:pt x="72" y="98"/>
                    </a:lnTo>
                    <a:lnTo>
                      <a:pt x="72" y="98"/>
                    </a:lnTo>
                    <a:lnTo>
                      <a:pt x="72" y="98"/>
                    </a:lnTo>
                    <a:lnTo>
                      <a:pt x="72" y="98"/>
                    </a:lnTo>
                    <a:lnTo>
                      <a:pt x="72" y="98"/>
                    </a:lnTo>
                    <a:lnTo>
                      <a:pt x="70" y="100"/>
                    </a:lnTo>
                    <a:lnTo>
                      <a:pt x="6" y="212"/>
                    </a:lnTo>
                    <a:lnTo>
                      <a:pt x="6" y="212"/>
                    </a:lnTo>
                    <a:lnTo>
                      <a:pt x="6" y="214"/>
                    </a:lnTo>
                    <a:lnTo>
                      <a:pt x="6" y="216"/>
                    </a:lnTo>
                    <a:lnTo>
                      <a:pt x="6" y="216"/>
                    </a:lnTo>
                    <a:lnTo>
                      <a:pt x="8" y="216"/>
                    </a:lnTo>
                    <a:lnTo>
                      <a:pt x="8" y="216"/>
                    </a:lnTo>
                    <a:lnTo>
                      <a:pt x="10" y="214"/>
                    </a:lnTo>
                    <a:lnTo>
                      <a:pt x="74" y="102"/>
                    </a:lnTo>
                    <a:lnTo>
                      <a:pt x="74" y="102"/>
                    </a:lnTo>
                    <a:lnTo>
                      <a:pt x="76" y="100"/>
                    </a:lnTo>
                    <a:lnTo>
                      <a:pt x="76" y="100"/>
                    </a:lnTo>
                    <a:lnTo>
                      <a:pt x="76" y="100"/>
                    </a:lnTo>
                    <a:lnTo>
                      <a:pt x="76" y="100"/>
                    </a:lnTo>
                    <a:lnTo>
                      <a:pt x="76" y="98"/>
                    </a:lnTo>
                    <a:lnTo>
                      <a:pt x="76" y="98"/>
                    </a:lnTo>
                    <a:lnTo>
                      <a:pt x="76" y="96"/>
                    </a:lnTo>
                    <a:lnTo>
                      <a:pt x="76" y="96"/>
                    </a:lnTo>
                    <a:lnTo>
                      <a:pt x="76" y="96"/>
                    </a:lnTo>
                    <a:lnTo>
                      <a:pt x="76" y="96"/>
                    </a:lnTo>
                    <a:lnTo>
                      <a:pt x="76" y="96"/>
                    </a:lnTo>
                    <a:lnTo>
                      <a:pt x="7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6" name="Freeform 2784">
                <a:extLst>
                  <a:ext uri="{FF2B5EF4-FFF2-40B4-BE49-F238E27FC236}">
                    <a16:creationId xmlns:a16="http://schemas.microsoft.com/office/drawing/2014/main" id="{C0F7CC61-2978-4B35-B8F3-FC2650D16ACD}"/>
                  </a:ext>
                </a:extLst>
              </p:cNvPr>
              <p:cNvSpPr>
                <a:spLocks noEditPoints="1"/>
              </p:cNvSpPr>
              <p:nvPr/>
            </p:nvSpPr>
            <p:spPr bwMode="auto">
              <a:xfrm>
                <a:off x="10721975" y="5729288"/>
                <a:ext cx="34925" cy="34925"/>
              </a:xfrm>
              <a:custGeom>
                <a:avLst/>
                <a:gdLst>
                  <a:gd name="T0" fmla="*/ 12 w 22"/>
                  <a:gd name="T1" fmla="*/ 0 h 22"/>
                  <a:gd name="T2" fmla="*/ 12 w 22"/>
                  <a:gd name="T3" fmla="*/ 0 h 22"/>
                  <a:gd name="T4" fmla="*/ 6 w 22"/>
                  <a:gd name="T5" fmla="*/ 0 h 22"/>
                  <a:gd name="T6" fmla="*/ 4 w 22"/>
                  <a:gd name="T7" fmla="*/ 4 h 22"/>
                  <a:gd name="T8" fmla="*/ 2 w 22"/>
                  <a:gd name="T9" fmla="*/ 6 h 22"/>
                  <a:gd name="T10" fmla="*/ 0 w 22"/>
                  <a:gd name="T11" fmla="*/ 10 h 22"/>
                  <a:gd name="T12" fmla="*/ 0 w 22"/>
                  <a:gd name="T13" fmla="*/ 10 h 22"/>
                  <a:gd name="T14" fmla="*/ 2 w 22"/>
                  <a:gd name="T15" fmla="*/ 14 h 22"/>
                  <a:gd name="T16" fmla="*/ 4 w 22"/>
                  <a:gd name="T17" fmla="*/ 18 h 22"/>
                  <a:gd name="T18" fmla="*/ 6 w 22"/>
                  <a:gd name="T19" fmla="*/ 20 h 22"/>
                  <a:gd name="T20" fmla="*/ 12 w 22"/>
                  <a:gd name="T21" fmla="*/ 22 h 22"/>
                  <a:gd name="T22" fmla="*/ 12 w 22"/>
                  <a:gd name="T23" fmla="*/ 22 h 22"/>
                  <a:gd name="T24" fmla="*/ 16 w 22"/>
                  <a:gd name="T25" fmla="*/ 20 h 22"/>
                  <a:gd name="T26" fmla="*/ 18 w 22"/>
                  <a:gd name="T27" fmla="*/ 18 h 22"/>
                  <a:gd name="T28" fmla="*/ 20 w 22"/>
                  <a:gd name="T29" fmla="*/ 14 h 22"/>
                  <a:gd name="T30" fmla="*/ 22 w 22"/>
                  <a:gd name="T31" fmla="*/ 10 h 22"/>
                  <a:gd name="T32" fmla="*/ 22 w 22"/>
                  <a:gd name="T33" fmla="*/ 10 h 22"/>
                  <a:gd name="T34" fmla="*/ 20 w 22"/>
                  <a:gd name="T35" fmla="*/ 6 h 22"/>
                  <a:gd name="T36" fmla="*/ 18 w 22"/>
                  <a:gd name="T37" fmla="*/ 4 h 22"/>
                  <a:gd name="T38" fmla="*/ 16 w 22"/>
                  <a:gd name="T39" fmla="*/ 0 h 22"/>
                  <a:gd name="T40" fmla="*/ 12 w 22"/>
                  <a:gd name="T41" fmla="*/ 0 h 22"/>
                  <a:gd name="T42" fmla="*/ 12 w 22"/>
                  <a:gd name="T43" fmla="*/ 0 h 22"/>
                  <a:gd name="T44" fmla="*/ 12 w 22"/>
                  <a:gd name="T45" fmla="*/ 16 h 22"/>
                  <a:gd name="T46" fmla="*/ 12 w 22"/>
                  <a:gd name="T47" fmla="*/ 16 h 22"/>
                  <a:gd name="T48" fmla="*/ 6 w 22"/>
                  <a:gd name="T49" fmla="*/ 16 h 22"/>
                  <a:gd name="T50" fmla="*/ 4 w 22"/>
                  <a:gd name="T51" fmla="*/ 10 h 22"/>
                  <a:gd name="T52" fmla="*/ 4 w 22"/>
                  <a:gd name="T53" fmla="*/ 10 h 22"/>
                  <a:gd name="T54" fmla="*/ 6 w 22"/>
                  <a:gd name="T55" fmla="*/ 6 h 22"/>
                  <a:gd name="T56" fmla="*/ 12 w 22"/>
                  <a:gd name="T57" fmla="*/ 4 h 22"/>
                  <a:gd name="T58" fmla="*/ 12 w 22"/>
                  <a:gd name="T59" fmla="*/ 4 h 22"/>
                  <a:gd name="T60" fmla="*/ 16 w 22"/>
                  <a:gd name="T61" fmla="*/ 6 h 22"/>
                  <a:gd name="T62" fmla="*/ 18 w 22"/>
                  <a:gd name="T63" fmla="*/ 10 h 22"/>
                  <a:gd name="T64" fmla="*/ 18 w 22"/>
                  <a:gd name="T65" fmla="*/ 10 h 22"/>
                  <a:gd name="T66" fmla="*/ 16 w 22"/>
                  <a:gd name="T67" fmla="*/ 16 h 22"/>
                  <a:gd name="T68" fmla="*/ 12 w 22"/>
                  <a:gd name="T69" fmla="*/ 16 h 22"/>
                  <a:gd name="T70" fmla="*/ 12 w 22"/>
                  <a:gd name="T71"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 h="22">
                    <a:moveTo>
                      <a:pt x="12" y="0"/>
                    </a:moveTo>
                    <a:lnTo>
                      <a:pt x="12" y="0"/>
                    </a:lnTo>
                    <a:lnTo>
                      <a:pt x="6" y="0"/>
                    </a:lnTo>
                    <a:lnTo>
                      <a:pt x="4" y="4"/>
                    </a:lnTo>
                    <a:lnTo>
                      <a:pt x="2" y="6"/>
                    </a:lnTo>
                    <a:lnTo>
                      <a:pt x="0" y="10"/>
                    </a:lnTo>
                    <a:lnTo>
                      <a:pt x="0" y="10"/>
                    </a:lnTo>
                    <a:lnTo>
                      <a:pt x="2" y="14"/>
                    </a:lnTo>
                    <a:lnTo>
                      <a:pt x="4" y="18"/>
                    </a:lnTo>
                    <a:lnTo>
                      <a:pt x="6" y="20"/>
                    </a:lnTo>
                    <a:lnTo>
                      <a:pt x="12" y="22"/>
                    </a:lnTo>
                    <a:lnTo>
                      <a:pt x="12" y="22"/>
                    </a:lnTo>
                    <a:lnTo>
                      <a:pt x="16" y="20"/>
                    </a:lnTo>
                    <a:lnTo>
                      <a:pt x="18" y="18"/>
                    </a:lnTo>
                    <a:lnTo>
                      <a:pt x="20" y="14"/>
                    </a:lnTo>
                    <a:lnTo>
                      <a:pt x="22" y="10"/>
                    </a:lnTo>
                    <a:lnTo>
                      <a:pt x="22" y="10"/>
                    </a:lnTo>
                    <a:lnTo>
                      <a:pt x="20" y="6"/>
                    </a:lnTo>
                    <a:lnTo>
                      <a:pt x="18" y="4"/>
                    </a:lnTo>
                    <a:lnTo>
                      <a:pt x="16" y="0"/>
                    </a:lnTo>
                    <a:lnTo>
                      <a:pt x="12" y="0"/>
                    </a:lnTo>
                    <a:lnTo>
                      <a:pt x="12" y="0"/>
                    </a:lnTo>
                    <a:close/>
                    <a:moveTo>
                      <a:pt x="12" y="16"/>
                    </a:moveTo>
                    <a:lnTo>
                      <a:pt x="12" y="16"/>
                    </a:lnTo>
                    <a:lnTo>
                      <a:pt x="6" y="16"/>
                    </a:lnTo>
                    <a:lnTo>
                      <a:pt x="4" y="10"/>
                    </a:lnTo>
                    <a:lnTo>
                      <a:pt x="4" y="10"/>
                    </a:lnTo>
                    <a:lnTo>
                      <a:pt x="6" y="6"/>
                    </a:lnTo>
                    <a:lnTo>
                      <a:pt x="12" y="4"/>
                    </a:lnTo>
                    <a:lnTo>
                      <a:pt x="12" y="4"/>
                    </a:lnTo>
                    <a:lnTo>
                      <a:pt x="16" y="6"/>
                    </a:lnTo>
                    <a:lnTo>
                      <a:pt x="18" y="10"/>
                    </a:lnTo>
                    <a:lnTo>
                      <a:pt x="18" y="10"/>
                    </a:lnTo>
                    <a:lnTo>
                      <a:pt x="16" y="16"/>
                    </a:lnTo>
                    <a:lnTo>
                      <a:pt x="12" y="16"/>
                    </a:lnTo>
                    <a:lnTo>
                      <a:pt x="1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7" name="Freeform 2785">
                <a:extLst>
                  <a:ext uri="{FF2B5EF4-FFF2-40B4-BE49-F238E27FC236}">
                    <a16:creationId xmlns:a16="http://schemas.microsoft.com/office/drawing/2014/main" id="{3F2CE8E2-3BCA-44C2-AD7D-8CA9A5A83489}"/>
                  </a:ext>
                </a:extLst>
              </p:cNvPr>
              <p:cNvSpPr>
                <a:spLocks noEditPoints="1"/>
              </p:cNvSpPr>
              <p:nvPr/>
            </p:nvSpPr>
            <p:spPr bwMode="auto">
              <a:xfrm>
                <a:off x="10607675" y="5580063"/>
                <a:ext cx="34925" cy="34925"/>
              </a:xfrm>
              <a:custGeom>
                <a:avLst/>
                <a:gdLst>
                  <a:gd name="T0" fmla="*/ 12 w 22"/>
                  <a:gd name="T1" fmla="*/ 0 h 22"/>
                  <a:gd name="T2" fmla="*/ 12 w 22"/>
                  <a:gd name="T3" fmla="*/ 0 h 22"/>
                  <a:gd name="T4" fmla="*/ 8 w 22"/>
                  <a:gd name="T5" fmla="*/ 2 h 22"/>
                  <a:gd name="T6" fmla="*/ 4 w 22"/>
                  <a:gd name="T7" fmla="*/ 4 h 22"/>
                  <a:gd name="T8" fmla="*/ 2 w 22"/>
                  <a:gd name="T9" fmla="*/ 8 h 22"/>
                  <a:gd name="T10" fmla="*/ 0 w 22"/>
                  <a:gd name="T11" fmla="*/ 12 h 22"/>
                  <a:gd name="T12" fmla="*/ 0 w 22"/>
                  <a:gd name="T13" fmla="*/ 12 h 22"/>
                  <a:gd name="T14" fmla="*/ 2 w 22"/>
                  <a:gd name="T15" fmla="*/ 16 h 22"/>
                  <a:gd name="T16" fmla="*/ 4 w 22"/>
                  <a:gd name="T17" fmla="*/ 20 h 22"/>
                  <a:gd name="T18" fmla="*/ 8 w 22"/>
                  <a:gd name="T19" fmla="*/ 22 h 22"/>
                  <a:gd name="T20" fmla="*/ 12 w 22"/>
                  <a:gd name="T21" fmla="*/ 22 h 22"/>
                  <a:gd name="T22" fmla="*/ 12 w 22"/>
                  <a:gd name="T23" fmla="*/ 22 h 22"/>
                  <a:gd name="T24" fmla="*/ 16 w 22"/>
                  <a:gd name="T25" fmla="*/ 22 h 22"/>
                  <a:gd name="T26" fmla="*/ 20 w 22"/>
                  <a:gd name="T27" fmla="*/ 20 h 22"/>
                  <a:gd name="T28" fmla="*/ 22 w 22"/>
                  <a:gd name="T29" fmla="*/ 16 h 22"/>
                  <a:gd name="T30" fmla="*/ 22 w 22"/>
                  <a:gd name="T31" fmla="*/ 12 h 22"/>
                  <a:gd name="T32" fmla="*/ 22 w 22"/>
                  <a:gd name="T33" fmla="*/ 12 h 22"/>
                  <a:gd name="T34" fmla="*/ 22 w 22"/>
                  <a:gd name="T35" fmla="*/ 8 h 22"/>
                  <a:gd name="T36" fmla="*/ 20 w 22"/>
                  <a:gd name="T37" fmla="*/ 4 h 22"/>
                  <a:gd name="T38" fmla="*/ 16 w 22"/>
                  <a:gd name="T39" fmla="*/ 2 h 22"/>
                  <a:gd name="T40" fmla="*/ 12 w 22"/>
                  <a:gd name="T41" fmla="*/ 0 h 22"/>
                  <a:gd name="T42" fmla="*/ 12 w 22"/>
                  <a:gd name="T43" fmla="*/ 0 h 22"/>
                  <a:gd name="T44" fmla="*/ 12 w 22"/>
                  <a:gd name="T45" fmla="*/ 18 h 22"/>
                  <a:gd name="T46" fmla="*/ 12 w 22"/>
                  <a:gd name="T47" fmla="*/ 18 h 22"/>
                  <a:gd name="T48" fmla="*/ 8 w 22"/>
                  <a:gd name="T49" fmla="*/ 16 h 22"/>
                  <a:gd name="T50" fmla="*/ 6 w 22"/>
                  <a:gd name="T51" fmla="*/ 12 h 22"/>
                  <a:gd name="T52" fmla="*/ 6 w 22"/>
                  <a:gd name="T53" fmla="*/ 12 h 22"/>
                  <a:gd name="T54" fmla="*/ 8 w 22"/>
                  <a:gd name="T55" fmla="*/ 8 h 22"/>
                  <a:gd name="T56" fmla="*/ 12 w 22"/>
                  <a:gd name="T57" fmla="*/ 6 h 22"/>
                  <a:gd name="T58" fmla="*/ 12 w 22"/>
                  <a:gd name="T59" fmla="*/ 6 h 22"/>
                  <a:gd name="T60" fmla="*/ 16 w 22"/>
                  <a:gd name="T61" fmla="*/ 8 h 22"/>
                  <a:gd name="T62" fmla="*/ 18 w 22"/>
                  <a:gd name="T63" fmla="*/ 12 h 22"/>
                  <a:gd name="T64" fmla="*/ 18 w 22"/>
                  <a:gd name="T65" fmla="*/ 12 h 22"/>
                  <a:gd name="T66" fmla="*/ 16 w 22"/>
                  <a:gd name="T67" fmla="*/ 16 h 22"/>
                  <a:gd name="T68" fmla="*/ 12 w 22"/>
                  <a:gd name="T69" fmla="*/ 18 h 22"/>
                  <a:gd name="T70" fmla="*/ 12 w 22"/>
                  <a:gd name="T71"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 h="22">
                    <a:moveTo>
                      <a:pt x="12" y="0"/>
                    </a:moveTo>
                    <a:lnTo>
                      <a:pt x="12" y="0"/>
                    </a:lnTo>
                    <a:lnTo>
                      <a:pt x="8" y="2"/>
                    </a:lnTo>
                    <a:lnTo>
                      <a:pt x="4" y="4"/>
                    </a:lnTo>
                    <a:lnTo>
                      <a:pt x="2" y="8"/>
                    </a:lnTo>
                    <a:lnTo>
                      <a:pt x="0" y="12"/>
                    </a:lnTo>
                    <a:lnTo>
                      <a:pt x="0" y="12"/>
                    </a:lnTo>
                    <a:lnTo>
                      <a:pt x="2" y="16"/>
                    </a:lnTo>
                    <a:lnTo>
                      <a:pt x="4" y="20"/>
                    </a:lnTo>
                    <a:lnTo>
                      <a:pt x="8" y="22"/>
                    </a:lnTo>
                    <a:lnTo>
                      <a:pt x="12" y="22"/>
                    </a:lnTo>
                    <a:lnTo>
                      <a:pt x="12" y="22"/>
                    </a:lnTo>
                    <a:lnTo>
                      <a:pt x="16" y="22"/>
                    </a:lnTo>
                    <a:lnTo>
                      <a:pt x="20" y="20"/>
                    </a:lnTo>
                    <a:lnTo>
                      <a:pt x="22" y="16"/>
                    </a:lnTo>
                    <a:lnTo>
                      <a:pt x="22" y="12"/>
                    </a:lnTo>
                    <a:lnTo>
                      <a:pt x="22" y="12"/>
                    </a:lnTo>
                    <a:lnTo>
                      <a:pt x="22" y="8"/>
                    </a:lnTo>
                    <a:lnTo>
                      <a:pt x="20" y="4"/>
                    </a:lnTo>
                    <a:lnTo>
                      <a:pt x="16" y="2"/>
                    </a:lnTo>
                    <a:lnTo>
                      <a:pt x="12" y="0"/>
                    </a:lnTo>
                    <a:lnTo>
                      <a:pt x="12" y="0"/>
                    </a:lnTo>
                    <a:close/>
                    <a:moveTo>
                      <a:pt x="12" y="18"/>
                    </a:moveTo>
                    <a:lnTo>
                      <a:pt x="12" y="18"/>
                    </a:lnTo>
                    <a:lnTo>
                      <a:pt x="8" y="16"/>
                    </a:lnTo>
                    <a:lnTo>
                      <a:pt x="6" y="12"/>
                    </a:lnTo>
                    <a:lnTo>
                      <a:pt x="6" y="12"/>
                    </a:lnTo>
                    <a:lnTo>
                      <a:pt x="8" y="8"/>
                    </a:lnTo>
                    <a:lnTo>
                      <a:pt x="12" y="6"/>
                    </a:lnTo>
                    <a:lnTo>
                      <a:pt x="12" y="6"/>
                    </a:lnTo>
                    <a:lnTo>
                      <a:pt x="16" y="8"/>
                    </a:lnTo>
                    <a:lnTo>
                      <a:pt x="18" y="12"/>
                    </a:lnTo>
                    <a:lnTo>
                      <a:pt x="18" y="12"/>
                    </a:lnTo>
                    <a:lnTo>
                      <a:pt x="16" y="16"/>
                    </a:lnTo>
                    <a:lnTo>
                      <a:pt x="12" y="18"/>
                    </a:lnTo>
                    <a:lnTo>
                      <a:pt x="1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8" name="Freeform 2786">
                <a:extLst>
                  <a:ext uri="{FF2B5EF4-FFF2-40B4-BE49-F238E27FC236}">
                    <a16:creationId xmlns:a16="http://schemas.microsoft.com/office/drawing/2014/main" id="{A02D01AA-C582-41DB-8862-8C59B88A8CFD}"/>
                  </a:ext>
                </a:extLst>
              </p:cNvPr>
              <p:cNvSpPr>
                <a:spLocks/>
              </p:cNvSpPr>
              <p:nvPr/>
            </p:nvSpPr>
            <p:spPr bwMode="auto">
              <a:xfrm>
                <a:off x="10579100" y="5589588"/>
                <a:ext cx="34925" cy="19050"/>
              </a:xfrm>
              <a:custGeom>
                <a:avLst/>
                <a:gdLst>
                  <a:gd name="T0" fmla="*/ 20 w 22"/>
                  <a:gd name="T1" fmla="*/ 8 h 12"/>
                  <a:gd name="T2" fmla="*/ 4 w 22"/>
                  <a:gd name="T3" fmla="*/ 8 h 12"/>
                  <a:gd name="T4" fmla="*/ 4 w 22"/>
                  <a:gd name="T5" fmla="*/ 4 h 12"/>
                  <a:gd name="T6" fmla="*/ 20 w 22"/>
                  <a:gd name="T7" fmla="*/ 4 h 12"/>
                  <a:gd name="T8" fmla="*/ 20 w 22"/>
                  <a:gd name="T9" fmla="*/ 4 h 12"/>
                  <a:gd name="T10" fmla="*/ 22 w 22"/>
                  <a:gd name="T11" fmla="*/ 4 h 12"/>
                  <a:gd name="T12" fmla="*/ 22 w 22"/>
                  <a:gd name="T13" fmla="*/ 2 h 12"/>
                  <a:gd name="T14" fmla="*/ 22 w 22"/>
                  <a:gd name="T15" fmla="*/ 2 h 12"/>
                  <a:gd name="T16" fmla="*/ 22 w 22"/>
                  <a:gd name="T17" fmla="*/ 0 h 12"/>
                  <a:gd name="T18" fmla="*/ 20 w 22"/>
                  <a:gd name="T19" fmla="*/ 0 h 12"/>
                  <a:gd name="T20" fmla="*/ 2 w 22"/>
                  <a:gd name="T21" fmla="*/ 0 h 12"/>
                  <a:gd name="T22" fmla="*/ 2 w 22"/>
                  <a:gd name="T23" fmla="*/ 0 h 12"/>
                  <a:gd name="T24" fmla="*/ 0 w 22"/>
                  <a:gd name="T25" fmla="*/ 0 h 12"/>
                  <a:gd name="T26" fmla="*/ 0 w 22"/>
                  <a:gd name="T27" fmla="*/ 2 h 12"/>
                  <a:gd name="T28" fmla="*/ 0 w 22"/>
                  <a:gd name="T29" fmla="*/ 10 h 12"/>
                  <a:gd name="T30" fmla="*/ 0 w 22"/>
                  <a:gd name="T31" fmla="*/ 10 h 12"/>
                  <a:gd name="T32" fmla="*/ 0 w 22"/>
                  <a:gd name="T33" fmla="*/ 12 h 12"/>
                  <a:gd name="T34" fmla="*/ 2 w 22"/>
                  <a:gd name="T35" fmla="*/ 12 h 12"/>
                  <a:gd name="T36" fmla="*/ 20 w 22"/>
                  <a:gd name="T37" fmla="*/ 12 h 12"/>
                  <a:gd name="T38" fmla="*/ 20 w 22"/>
                  <a:gd name="T39" fmla="*/ 12 h 12"/>
                  <a:gd name="T40" fmla="*/ 22 w 22"/>
                  <a:gd name="T41" fmla="*/ 12 h 12"/>
                  <a:gd name="T42" fmla="*/ 22 w 22"/>
                  <a:gd name="T43" fmla="*/ 10 h 12"/>
                  <a:gd name="T44" fmla="*/ 22 w 22"/>
                  <a:gd name="T45" fmla="*/ 10 h 12"/>
                  <a:gd name="T46" fmla="*/ 22 w 22"/>
                  <a:gd name="T47" fmla="*/ 8 h 12"/>
                  <a:gd name="T48" fmla="*/ 20 w 22"/>
                  <a:gd name="T49" fmla="*/ 8 h 12"/>
                  <a:gd name="T50" fmla="*/ 20 w 22"/>
                  <a:gd name="T5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 h="12">
                    <a:moveTo>
                      <a:pt x="20" y="8"/>
                    </a:moveTo>
                    <a:lnTo>
                      <a:pt x="4" y="8"/>
                    </a:lnTo>
                    <a:lnTo>
                      <a:pt x="4" y="4"/>
                    </a:lnTo>
                    <a:lnTo>
                      <a:pt x="20" y="4"/>
                    </a:lnTo>
                    <a:lnTo>
                      <a:pt x="20" y="4"/>
                    </a:lnTo>
                    <a:lnTo>
                      <a:pt x="22" y="4"/>
                    </a:lnTo>
                    <a:lnTo>
                      <a:pt x="22" y="2"/>
                    </a:lnTo>
                    <a:lnTo>
                      <a:pt x="22" y="2"/>
                    </a:lnTo>
                    <a:lnTo>
                      <a:pt x="22" y="0"/>
                    </a:lnTo>
                    <a:lnTo>
                      <a:pt x="20" y="0"/>
                    </a:lnTo>
                    <a:lnTo>
                      <a:pt x="2" y="0"/>
                    </a:lnTo>
                    <a:lnTo>
                      <a:pt x="2" y="0"/>
                    </a:lnTo>
                    <a:lnTo>
                      <a:pt x="0" y="0"/>
                    </a:lnTo>
                    <a:lnTo>
                      <a:pt x="0" y="2"/>
                    </a:lnTo>
                    <a:lnTo>
                      <a:pt x="0" y="10"/>
                    </a:lnTo>
                    <a:lnTo>
                      <a:pt x="0" y="10"/>
                    </a:lnTo>
                    <a:lnTo>
                      <a:pt x="0" y="12"/>
                    </a:lnTo>
                    <a:lnTo>
                      <a:pt x="2" y="12"/>
                    </a:lnTo>
                    <a:lnTo>
                      <a:pt x="20" y="12"/>
                    </a:lnTo>
                    <a:lnTo>
                      <a:pt x="20" y="12"/>
                    </a:lnTo>
                    <a:lnTo>
                      <a:pt x="22" y="12"/>
                    </a:lnTo>
                    <a:lnTo>
                      <a:pt x="22" y="10"/>
                    </a:lnTo>
                    <a:lnTo>
                      <a:pt x="22" y="10"/>
                    </a:lnTo>
                    <a:lnTo>
                      <a:pt x="22" y="8"/>
                    </a:lnTo>
                    <a:lnTo>
                      <a:pt x="20" y="8"/>
                    </a:ln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289" name="Group 288">
              <a:extLst>
                <a:ext uri="{FF2B5EF4-FFF2-40B4-BE49-F238E27FC236}">
                  <a16:creationId xmlns:a16="http://schemas.microsoft.com/office/drawing/2014/main" id="{F3DAA177-FFF6-4C0E-A9DD-9CC414F7A904}"/>
                </a:ext>
              </a:extLst>
            </p:cNvPr>
            <p:cNvGrpSpPr/>
            <p:nvPr/>
          </p:nvGrpSpPr>
          <p:grpSpPr>
            <a:xfrm>
              <a:off x="6758917" y="3940581"/>
              <a:ext cx="395808" cy="443688"/>
              <a:chOff x="7124700" y="4684713"/>
              <a:chExt cx="393700" cy="441325"/>
            </a:xfrm>
            <a:solidFill>
              <a:schemeClr val="bg1"/>
            </a:solidFill>
          </p:grpSpPr>
          <p:sp>
            <p:nvSpPr>
              <p:cNvPr id="290" name="Freeform 1676">
                <a:extLst>
                  <a:ext uri="{FF2B5EF4-FFF2-40B4-BE49-F238E27FC236}">
                    <a16:creationId xmlns:a16="http://schemas.microsoft.com/office/drawing/2014/main" id="{490F843C-6182-4990-86D4-8E2F8D3C1130}"/>
                  </a:ext>
                </a:extLst>
              </p:cNvPr>
              <p:cNvSpPr>
                <a:spLocks noEditPoints="1"/>
              </p:cNvSpPr>
              <p:nvPr/>
            </p:nvSpPr>
            <p:spPr bwMode="auto">
              <a:xfrm>
                <a:off x="7124700" y="4799013"/>
                <a:ext cx="200025" cy="327025"/>
              </a:xfrm>
              <a:custGeom>
                <a:avLst/>
                <a:gdLst>
                  <a:gd name="T0" fmla="*/ 126 w 126"/>
                  <a:gd name="T1" fmla="*/ 70 h 206"/>
                  <a:gd name="T2" fmla="*/ 4 w 126"/>
                  <a:gd name="T3" fmla="*/ 0 h 206"/>
                  <a:gd name="T4" fmla="*/ 4 w 126"/>
                  <a:gd name="T5" fmla="*/ 0 h 206"/>
                  <a:gd name="T6" fmla="*/ 2 w 126"/>
                  <a:gd name="T7" fmla="*/ 0 h 206"/>
                  <a:gd name="T8" fmla="*/ 2 w 126"/>
                  <a:gd name="T9" fmla="*/ 0 h 206"/>
                  <a:gd name="T10" fmla="*/ 0 w 126"/>
                  <a:gd name="T11" fmla="*/ 2 h 206"/>
                  <a:gd name="T12" fmla="*/ 0 w 126"/>
                  <a:gd name="T13" fmla="*/ 134 h 206"/>
                  <a:gd name="T14" fmla="*/ 0 w 126"/>
                  <a:gd name="T15" fmla="*/ 134 h 206"/>
                  <a:gd name="T16" fmla="*/ 2 w 126"/>
                  <a:gd name="T17" fmla="*/ 136 h 206"/>
                  <a:gd name="T18" fmla="*/ 122 w 126"/>
                  <a:gd name="T19" fmla="*/ 206 h 206"/>
                  <a:gd name="T20" fmla="*/ 122 w 126"/>
                  <a:gd name="T21" fmla="*/ 206 h 206"/>
                  <a:gd name="T22" fmla="*/ 124 w 126"/>
                  <a:gd name="T23" fmla="*/ 206 h 206"/>
                  <a:gd name="T24" fmla="*/ 124 w 126"/>
                  <a:gd name="T25" fmla="*/ 206 h 206"/>
                  <a:gd name="T26" fmla="*/ 126 w 126"/>
                  <a:gd name="T27" fmla="*/ 206 h 206"/>
                  <a:gd name="T28" fmla="*/ 126 w 126"/>
                  <a:gd name="T29" fmla="*/ 206 h 206"/>
                  <a:gd name="T30" fmla="*/ 126 w 126"/>
                  <a:gd name="T31" fmla="*/ 204 h 206"/>
                  <a:gd name="T32" fmla="*/ 126 w 126"/>
                  <a:gd name="T33" fmla="*/ 72 h 206"/>
                  <a:gd name="T34" fmla="*/ 126 w 126"/>
                  <a:gd name="T35" fmla="*/ 72 h 206"/>
                  <a:gd name="T36" fmla="*/ 126 w 126"/>
                  <a:gd name="T37" fmla="*/ 70 h 206"/>
                  <a:gd name="T38" fmla="*/ 126 w 126"/>
                  <a:gd name="T39" fmla="*/ 70 h 206"/>
                  <a:gd name="T40" fmla="*/ 122 w 126"/>
                  <a:gd name="T41" fmla="*/ 200 h 206"/>
                  <a:gd name="T42" fmla="*/ 4 w 126"/>
                  <a:gd name="T43" fmla="*/ 132 h 206"/>
                  <a:gd name="T44" fmla="*/ 4 w 126"/>
                  <a:gd name="T45" fmla="*/ 6 h 206"/>
                  <a:gd name="T46" fmla="*/ 122 w 126"/>
                  <a:gd name="T47" fmla="*/ 72 h 206"/>
                  <a:gd name="T48" fmla="*/ 122 w 126"/>
                  <a:gd name="T49" fmla="*/ 20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06">
                    <a:moveTo>
                      <a:pt x="126" y="70"/>
                    </a:moveTo>
                    <a:lnTo>
                      <a:pt x="4" y="0"/>
                    </a:lnTo>
                    <a:lnTo>
                      <a:pt x="4" y="0"/>
                    </a:lnTo>
                    <a:lnTo>
                      <a:pt x="2" y="0"/>
                    </a:lnTo>
                    <a:lnTo>
                      <a:pt x="2" y="0"/>
                    </a:lnTo>
                    <a:lnTo>
                      <a:pt x="0" y="2"/>
                    </a:lnTo>
                    <a:lnTo>
                      <a:pt x="0" y="134"/>
                    </a:lnTo>
                    <a:lnTo>
                      <a:pt x="0" y="134"/>
                    </a:lnTo>
                    <a:lnTo>
                      <a:pt x="2" y="136"/>
                    </a:lnTo>
                    <a:lnTo>
                      <a:pt x="122" y="206"/>
                    </a:lnTo>
                    <a:lnTo>
                      <a:pt x="122" y="206"/>
                    </a:lnTo>
                    <a:lnTo>
                      <a:pt x="124" y="206"/>
                    </a:lnTo>
                    <a:lnTo>
                      <a:pt x="124" y="206"/>
                    </a:lnTo>
                    <a:lnTo>
                      <a:pt x="126" y="206"/>
                    </a:lnTo>
                    <a:lnTo>
                      <a:pt x="126" y="206"/>
                    </a:lnTo>
                    <a:lnTo>
                      <a:pt x="126" y="204"/>
                    </a:lnTo>
                    <a:lnTo>
                      <a:pt x="126" y="72"/>
                    </a:lnTo>
                    <a:lnTo>
                      <a:pt x="126" y="72"/>
                    </a:lnTo>
                    <a:lnTo>
                      <a:pt x="126" y="70"/>
                    </a:lnTo>
                    <a:lnTo>
                      <a:pt x="126" y="70"/>
                    </a:lnTo>
                    <a:close/>
                    <a:moveTo>
                      <a:pt x="122" y="200"/>
                    </a:moveTo>
                    <a:lnTo>
                      <a:pt x="4" y="132"/>
                    </a:lnTo>
                    <a:lnTo>
                      <a:pt x="4" y="6"/>
                    </a:lnTo>
                    <a:lnTo>
                      <a:pt x="122" y="72"/>
                    </a:lnTo>
                    <a:lnTo>
                      <a:pt x="122"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1" name="Freeform 1677">
                <a:extLst>
                  <a:ext uri="{FF2B5EF4-FFF2-40B4-BE49-F238E27FC236}">
                    <a16:creationId xmlns:a16="http://schemas.microsoft.com/office/drawing/2014/main" id="{1F7923BB-7131-4F4A-B956-92357A7C7C2E}"/>
                  </a:ext>
                </a:extLst>
              </p:cNvPr>
              <p:cNvSpPr>
                <a:spLocks/>
              </p:cNvSpPr>
              <p:nvPr/>
            </p:nvSpPr>
            <p:spPr bwMode="auto">
              <a:xfrm>
                <a:off x="7318375" y="4799013"/>
                <a:ext cx="200025" cy="327025"/>
              </a:xfrm>
              <a:custGeom>
                <a:avLst/>
                <a:gdLst>
                  <a:gd name="T0" fmla="*/ 124 w 126"/>
                  <a:gd name="T1" fmla="*/ 0 h 206"/>
                  <a:gd name="T2" fmla="*/ 124 w 126"/>
                  <a:gd name="T3" fmla="*/ 0 h 206"/>
                  <a:gd name="T4" fmla="*/ 122 w 126"/>
                  <a:gd name="T5" fmla="*/ 0 h 206"/>
                  <a:gd name="T6" fmla="*/ 2 w 126"/>
                  <a:gd name="T7" fmla="*/ 70 h 206"/>
                  <a:gd name="T8" fmla="*/ 2 w 126"/>
                  <a:gd name="T9" fmla="*/ 70 h 206"/>
                  <a:gd name="T10" fmla="*/ 0 w 126"/>
                  <a:gd name="T11" fmla="*/ 72 h 206"/>
                  <a:gd name="T12" fmla="*/ 0 w 126"/>
                  <a:gd name="T13" fmla="*/ 72 h 206"/>
                  <a:gd name="T14" fmla="*/ 0 w 126"/>
                  <a:gd name="T15" fmla="*/ 72 h 206"/>
                  <a:gd name="T16" fmla="*/ 2 w 126"/>
                  <a:gd name="T17" fmla="*/ 74 h 206"/>
                  <a:gd name="T18" fmla="*/ 4 w 126"/>
                  <a:gd name="T19" fmla="*/ 74 h 206"/>
                  <a:gd name="T20" fmla="*/ 122 w 126"/>
                  <a:gd name="T21" fmla="*/ 6 h 206"/>
                  <a:gd name="T22" fmla="*/ 122 w 126"/>
                  <a:gd name="T23" fmla="*/ 132 h 206"/>
                  <a:gd name="T24" fmla="*/ 2 w 126"/>
                  <a:gd name="T25" fmla="*/ 202 h 206"/>
                  <a:gd name="T26" fmla="*/ 2 w 126"/>
                  <a:gd name="T27" fmla="*/ 202 h 206"/>
                  <a:gd name="T28" fmla="*/ 0 w 126"/>
                  <a:gd name="T29" fmla="*/ 202 h 206"/>
                  <a:gd name="T30" fmla="*/ 0 w 126"/>
                  <a:gd name="T31" fmla="*/ 204 h 206"/>
                  <a:gd name="T32" fmla="*/ 0 w 126"/>
                  <a:gd name="T33" fmla="*/ 204 h 206"/>
                  <a:gd name="T34" fmla="*/ 2 w 126"/>
                  <a:gd name="T35" fmla="*/ 206 h 206"/>
                  <a:gd name="T36" fmla="*/ 2 w 126"/>
                  <a:gd name="T37" fmla="*/ 206 h 206"/>
                  <a:gd name="T38" fmla="*/ 4 w 126"/>
                  <a:gd name="T39" fmla="*/ 206 h 206"/>
                  <a:gd name="T40" fmla="*/ 124 w 126"/>
                  <a:gd name="T41" fmla="*/ 136 h 206"/>
                  <a:gd name="T42" fmla="*/ 124 w 126"/>
                  <a:gd name="T43" fmla="*/ 136 h 206"/>
                  <a:gd name="T44" fmla="*/ 126 w 126"/>
                  <a:gd name="T45" fmla="*/ 134 h 206"/>
                  <a:gd name="T46" fmla="*/ 126 w 126"/>
                  <a:gd name="T47" fmla="*/ 2 h 206"/>
                  <a:gd name="T48" fmla="*/ 126 w 126"/>
                  <a:gd name="T49" fmla="*/ 2 h 206"/>
                  <a:gd name="T50" fmla="*/ 124 w 126"/>
                  <a:gd name="T51" fmla="*/ 0 h 206"/>
                  <a:gd name="T52" fmla="*/ 124 w 126"/>
                  <a:gd name="T53"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6" h="206">
                    <a:moveTo>
                      <a:pt x="124" y="0"/>
                    </a:moveTo>
                    <a:lnTo>
                      <a:pt x="124" y="0"/>
                    </a:lnTo>
                    <a:lnTo>
                      <a:pt x="122" y="0"/>
                    </a:lnTo>
                    <a:lnTo>
                      <a:pt x="2" y="70"/>
                    </a:lnTo>
                    <a:lnTo>
                      <a:pt x="2" y="70"/>
                    </a:lnTo>
                    <a:lnTo>
                      <a:pt x="0" y="72"/>
                    </a:lnTo>
                    <a:lnTo>
                      <a:pt x="0" y="72"/>
                    </a:lnTo>
                    <a:lnTo>
                      <a:pt x="0" y="72"/>
                    </a:lnTo>
                    <a:lnTo>
                      <a:pt x="2" y="74"/>
                    </a:lnTo>
                    <a:lnTo>
                      <a:pt x="4" y="74"/>
                    </a:lnTo>
                    <a:lnTo>
                      <a:pt x="122" y="6"/>
                    </a:lnTo>
                    <a:lnTo>
                      <a:pt x="122" y="132"/>
                    </a:lnTo>
                    <a:lnTo>
                      <a:pt x="2" y="202"/>
                    </a:lnTo>
                    <a:lnTo>
                      <a:pt x="2" y="202"/>
                    </a:lnTo>
                    <a:lnTo>
                      <a:pt x="0" y="202"/>
                    </a:lnTo>
                    <a:lnTo>
                      <a:pt x="0" y="204"/>
                    </a:lnTo>
                    <a:lnTo>
                      <a:pt x="0" y="204"/>
                    </a:lnTo>
                    <a:lnTo>
                      <a:pt x="2" y="206"/>
                    </a:lnTo>
                    <a:lnTo>
                      <a:pt x="2" y="206"/>
                    </a:lnTo>
                    <a:lnTo>
                      <a:pt x="4" y="206"/>
                    </a:lnTo>
                    <a:lnTo>
                      <a:pt x="124" y="136"/>
                    </a:lnTo>
                    <a:lnTo>
                      <a:pt x="124" y="136"/>
                    </a:lnTo>
                    <a:lnTo>
                      <a:pt x="126" y="134"/>
                    </a:lnTo>
                    <a:lnTo>
                      <a:pt x="126" y="2"/>
                    </a:lnTo>
                    <a:lnTo>
                      <a:pt x="126" y="2"/>
                    </a:lnTo>
                    <a:lnTo>
                      <a:pt x="124" y="0"/>
                    </a:lnTo>
                    <a:lnTo>
                      <a:pt x="1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2" name="Freeform 1678">
                <a:extLst>
                  <a:ext uri="{FF2B5EF4-FFF2-40B4-BE49-F238E27FC236}">
                    <a16:creationId xmlns:a16="http://schemas.microsoft.com/office/drawing/2014/main" id="{BCB186E4-792B-427B-AE92-F20066DEADB0}"/>
                  </a:ext>
                </a:extLst>
              </p:cNvPr>
              <p:cNvSpPr>
                <a:spLocks/>
              </p:cNvSpPr>
              <p:nvPr/>
            </p:nvSpPr>
            <p:spPr bwMode="auto">
              <a:xfrm>
                <a:off x="7124700" y="4684713"/>
                <a:ext cx="393700" cy="120650"/>
              </a:xfrm>
              <a:custGeom>
                <a:avLst/>
                <a:gdLst>
                  <a:gd name="T0" fmla="*/ 246 w 248"/>
                  <a:gd name="T1" fmla="*/ 72 h 76"/>
                  <a:gd name="T2" fmla="*/ 126 w 248"/>
                  <a:gd name="T3" fmla="*/ 0 h 76"/>
                  <a:gd name="T4" fmla="*/ 126 w 248"/>
                  <a:gd name="T5" fmla="*/ 0 h 76"/>
                  <a:gd name="T6" fmla="*/ 124 w 248"/>
                  <a:gd name="T7" fmla="*/ 0 h 76"/>
                  <a:gd name="T8" fmla="*/ 2 w 248"/>
                  <a:gd name="T9" fmla="*/ 72 h 76"/>
                  <a:gd name="T10" fmla="*/ 2 w 248"/>
                  <a:gd name="T11" fmla="*/ 72 h 76"/>
                  <a:gd name="T12" fmla="*/ 0 w 248"/>
                  <a:gd name="T13" fmla="*/ 72 h 76"/>
                  <a:gd name="T14" fmla="*/ 0 w 248"/>
                  <a:gd name="T15" fmla="*/ 74 h 76"/>
                  <a:gd name="T16" fmla="*/ 0 w 248"/>
                  <a:gd name="T17" fmla="*/ 74 h 76"/>
                  <a:gd name="T18" fmla="*/ 2 w 248"/>
                  <a:gd name="T19" fmla="*/ 76 h 76"/>
                  <a:gd name="T20" fmla="*/ 4 w 248"/>
                  <a:gd name="T21" fmla="*/ 76 h 76"/>
                  <a:gd name="T22" fmla="*/ 124 w 248"/>
                  <a:gd name="T23" fmla="*/ 6 h 76"/>
                  <a:gd name="T24" fmla="*/ 244 w 248"/>
                  <a:gd name="T25" fmla="*/ 76 h 76"/>
                  <a:gd name="T26" fmla="*/ 244 w 248"/>
                  <a:gd name="T27" fmla="*/ 76 h 76"/>
                  <a:gd name="T28" fmla="*/ 246 w 248"/>
                  <a:gd name="T29" fmla="*/ 76 h 76"/>
                  <a:gd name="T30" fmla="*/ 246 w 248"/>
                  <a:gd name="T31" fmla="*/ 76 h 76"/>
                  <a:gd name="T32" fmla="*/ 248 w 248"/>
                  <a:gd name="T33" fmla="*/ 74 h 76"/>
                  <a:gd name="T34" fmla="*/ 248 w 248"/>
                  <a:gd name="T35" fmla="*/ 74 h 76"/>
                  <a:gd name="T36" fmla="*/ 248 w 248"/>
                  <a:gd name="T37" fmla="*/ 72 h 76"/>
                  <a:gd name="T38" fmla="*/ 246 w 248"/>
                  <a:gd name="T39" fmla="*/ 72 h 76"/>
                  <a:gd name="T40" fmla="*/ 246 w 248"/>
                  <a:gd name="T41" fmla="*/ 7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8" h="76">
                    <a:moveTo>
                      <a:pt x="246" y="72"/>
                    </a:moveTo>
                    <a:lnTo>
                      <a:pt x="126" y="0"/>
                    </a:lnTo>
                    <a:lnTo>
                      <a:pt x="126" y="0"/>
                    </a:lnTo>
                    <a:lnTo>
                      <a:pt x="124" y="0"/>
                    </a:lnTo>
                    <a:lnTo>
                      <a:pt x="2" y="72"/>
                    </a:lnTo>
                    <a:lnTo>
                      <a:pt x="2" y="72"/>
                    </a:lnTo>
                    <a:lnTo>
                      <a:pt x="0" y="72"/>
                    </a:lnTo>
                    <a:lnTo>
                      <a:pt x="0" y="74"/>
                    </a:lnTo>
                    <a:lnTo>
                      <a:pt x="0" y="74"/>
                    </a:lnTo>
                    <a:lnTo>
                      <a:pt x="2" y="76"/>
                    </a:lnTo>
                    <a:lnTo>
                      <a:pt x="4" y="76"/>
                    </a:lnTo>
                    <a:lnTo>
                      <a:pt x="124" y="6"/>
                    </a:lnTo>
                    <a:lnTo>
                      <a:pt x="244" y="76"/>
                    </a:lnTo>
                    <a:lnTo>
                      <a:pt x="244" y="76"/>
                    </a:lnTo>
                    <a:lnTo>
                      <a:pt x="246" y="76"/>
                    </a:lnTo>
                    <a:lnTo>
                      <a:pt x="246" y="76"/>
                    </a:lnTo>
                    <a:lnTo>
                      <a:pt x="248" y="74"/>
                    </a:lnTo>
                    <a:lnTo>
                      <a:pt x="248" y="74"/>
                    </a:lnTo>
                    <a:lnTo>
                      <a:pt x="248" y="72"/>
                    </a:lnTo>
                    <a:lnTo>
                      <a:pt x="246" y="72"/>
                    </a:lnTo>
                    <a:lnTo>
                      <a:pt x="2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3" name="Freeform 1679">
                <a:extLst>
                  <a:ext uri="{FF2B5EF4-FFF2-40B4-BE49-F238E27FC236}">
                    <a16:creationId xmlns:a16="http://schemas.microsoft.com/office/drawing/2014/main" id="{13AAD9C3-9261-43B4-9DC1-55B839708C5E}"/>
                  </a:ext>
                </a:extLst>
              </p:cNvPr>
              <p:cNvSpPr>
                <a:spLocks/>
              </p:cNvSpPr>
              <p:nvPr/>
            </p:nvSpPr>
            <p:spPr bwMode="auto">
              <a:xfrm>
                <a:off x="7207250" y="4751388"/>
                <a:ext cx="177800" cy="107950"/>
              </a:xfrm>
              <a:custGeom>
                <a:avLst/>
                <a:gdLst>
                  <a:gd name="T0" fmla="*/ 110 w 112"/>
                  <a:gd name="T1" fmla="*/ 64 h 68"/>
                  <a:gd name="T2" fmla="*/ 2 w 112"/>
                  <a:gd name="T3" fmla="*/ 0 h 68"/>
                  <a:gd name="T4" fmla="*/ 2 w 112"/>
                  <a:gd name="T5" fmla="*/ 0 h 68"/>
                  <a:gd name="T6" fmla="*/ 0 w 112"/>
                  <a:gd name="T7" fmla="*/ 0 h 68"/>
                  <a:gd name="T8" fmla="*/ 0 w 112"/>
                  <a:gd name="T9" fmla="*/ 2 h 68"/>
                  <a:gd name="T10" fmla="*/ 0 w 112"/>
                  <a:gd name="T11" fmla="*/ 2 h 68"/>
                  <a:gd name="T12" fmla="*/ 0 w 112"/>
                  <a:gd name="T13" fmla="*/ 4 h 68"/>
                  <a:gd name="T14" fmla="*/ 0 w 112"/>
                  <a:gd name="T15" fmla="*/ 4 h 68"/>
                  <a:gd name="T16" fmla="*/ 108 w 112"/>
                  <a:gd name="T17" fmla="*/ 68 h 68"/>
                  <a:gd name="T18" fmla="*/ 108 w 112"/>
                  <a:gd name="T19" fmla="*/ 68 h 68"/>
                  <a:gd name="T20" fmla="*/ 110 w 112"/>
                  <a:gd name="T21" fmla="*/ 68 h 68"/>
                  <a:gd name="T22" fmla="*/ 110 w 112"/>
                  <a:gd name="T23" fmla="*/ 68 h 68"/>
                  <a:gd name="T24" fmla="*/ 112 w 112"/>
                  <a:gd name="T25" fmla="*/ 66 h 68"/>
                  <a:gd name="T26" fmla="*/ 112 w 112"/>
                  <a:gd name="T27" fmla="*/ 66 h 68"/>
                  <a:gd name="T28" fmla="*/ 112 w 112"/>
                  <a:gd name="T29" fmla="*/ 64 h 68"/>
                  <a:gd name="T30" fmla="*/ 110 w 112"/>
                  <a:gd name="T31" fmla="*/ 64 h 68"/>
                  <a:gd name="T32" fmla="*/ 110 w 112"/>
                  <a:gd name="T33"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 h="68">
                    <a:moveTo>
                      <a:pt x="110" y="64"/>
                    </a:moveTo>
                    <a:lnTo>
                      <a:pt x="2" y="0"/>
                    </a:lnTo>
                    <a:lnTo>
                      <a:pt x="2" y="0"/>
                    </a:lnTo>
                    <a:lnTo>
                      <a:pt x="0" y="0"/>
                    </a:lnTo>
                    <a:lnTo>
                      <a:pt x="0" y="2"/>
                    </a:lnTo>
                    <a:lnTo>
                      <a:pt x="0" y="2"/>
                    </a:lnTo>
                    <a:lnTo>
                      <a:pt x="0" y="4"/>
                    </a:lnTo>
                    <a:lnTo>
                      <a:pt x="0" y="4"/>
                    </a:lnTo>
                    <a:lnTo>
                      <a:pt x="108" y="68"/>
                    </a:lnTo>
                    <a:lnTo>
                      <a:pt x="108" y="68"/>
                    </a:lnTo>
                    <a:lnTo>
                      <a:pt x="110" y="68"/>
                    </a:lnTo>
                    <a:lnTo>
                      <a:pt x="110" y="68"/>
                    </a:lnTo>
                    <a:lnTo>
                      <a:pt x="112" y="66"/>
                    </a:lnTo>
                    <a:lnTo>
                      <a:pt x="112" y="66"/>
                    </a:lnTo>
                    <a:lnTo>
                      <a:pt x="112" y="64"/>
                    </a:lnTo>
                    <a:lnTo>
                      <a:pt x="110" y="64"/>
                    </a:lnTo>
                    <a:lnTo>
                      <a:pt x="110"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4" name="Freeform 1680">
                <a:extLst>
                  <a:ext uri="{FF2B5EF4-FFF2-40B4-BE49-F238E27FC236}">
                    <a16:creationId xmlns:a16="http://schemas.microsoft.com/office/drawing/2014/main" id="{6EAA5793-CBDD-4D51-B56E-0CE391DDE156}"/>
                  </a:ext>
                </a:extLst>
              </p:cNvPr>
              <p:cNvSpPr>
                <a:spLocks/>
              </p:cNvSpPr>
              <p:nvPr/>
            </p:nvSpPr>
            <p:spPr bwMode="auto">
              <a:xfrm>
                <a:off x="7239000" y="4732338"/>
                <a:ext cx="200025" cy="117475"/>
              </a:xfrm>
              <a:custGeom>
                <a:avLst/>
                <a:gdLst>
                  <a:gd name="T0" fmla="*/ 124 w 126"/>
                  <a:gd name="T1" fmla="*/ 70 h 74"/>
                  <a:gd name="T2" fmla="*/ 4 w 126"/>
                  <a:gd name="T3" fmla="*/ 0 h 74"/>
                  <a:gd name="T4" fmla="*/ 4 w 126"/>
                  <a:gd name="T5" fmla="*/ 0 h 74"/>
                  <a:gd name="T6" fmla="*/ 2 w 126"/>
                  <a:gd name="T7" fmla="*/ 0 h 74"/>
                  <a:gd name="T8" fmla="*/ 0 w 126"/>
                  <a:gd name="T9" fmla="*/ 2 h 74"/>
                  <a:gd name="T10" fmla="*/ 0 w 126"/>
                  <a:gd name="T11" fmla="*/ 2 h 74"/>
                  <a:gd name="T12" fmla="*/ 0 w 126"/>
                  <a:gd name="T13" fmla="*/ 2 h 74"/>
                  <a:gd name="T14" fmla="*/ 2 w 126"/>
                  <a:gd name="T15" fmla="*/ 4 h 74"/>
                  <a:gd name="T16" fmla="*/ 122 w 126"/>
                  <a:gd name="T17" fmla="*/ 74 h 74"/>
                  <a:gd name="T18" fmla="*/ 122 w 126"/>
                  <a:gd name="T19" fmla="*/ 74 h 74"/>
                  <a:gd name="T20" fmla="*/ 124 w 126"/>
                  <a:gd name="T21" fmla="*/ 74 h 74"/>
                  <a:gd name="T22" fmla="*/ 124 w 126"/>
                  <a:gd name="T23" fmla="*/ 74 h 74"/>
                  <a:gd name="T24" fmla="*/ 126 w 126"/>
                  <a:gd name="T25" fmla="*/ 74 h 74"/>
                  <a:gd name="T26" fmla="*/ 126 w 126"/>
                  <a:gd name="T27" fmla="*/ 74 h 74"/>
                  <a:gd name="T28" fmla="*/ 126 w 126"/>
                  <a:gd name="T29" fmla="*/ 72 h 74"/>
                  <a:gd name="T30" fmla="*/ 124 w 126"/>
                  <a:gd name="T31" fmla="*/ 70 h 74"/>
                  <a:gd name="T32" fmla="*/ 124 w 126"/>
                  <a:gd name="T33" fmla="*/ 7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6" h="74">
                    <a:moveTo>
                      <a:pt x="124" y="70"/>
                    </a:moveTo>
                    <a:lnTo>
                      <a:pt x="4" y="0"/>
                    </a:lnTo>
                    <a:lnTo>
                      <a:pt x="4" y="0"/>
                    </a:lnTo>
                    <a:lnTo>
                      <a:pt x="2" y="0"/>
                    </a:lnTo>
                    <a:lnTo>
                      <a:pt x="0" y="2"/>
                    </a:lnTo>
                    <a:lnTo>
                      <a:pt x="0" y="2"/>
                    </a:lnTo>
                    <a:lnTo>
                      <a:pt x="0" y="2"/>
                    </a:lnTo>
                    <a:lnTo>
                      <a:pt x="2" y="4"/>
                    </a:lnTo>
                    <a:lnTo>
                      <a:pt x="122" y="74"/>
                    </a:lnTo>
                    <a:lnTo>
                      <a:pt x="122" y="74"/>
                    </a:lnTo>
                    <a:lnTo>
                      <a:pt x="124" y="74"/>
                    </a:lnTo>
                    <a:lnTo>
                      <a:pt x="124" y="74"/>
                    </a:lnTo>
                    <a:lnTo>
                      <a:pt x="126" y="74"/>
                    </a:lnTo>
                    <a:lnTo>
                      <a:pt x="126" y="74"/>
                    </a:lnTo>
                    <a:lnTo>
                      <a:pt x="126" y="72"/>
                    </a:lnTo>
                    <a:lnTo>
                      <a:pt x="124" y="70"/>
                    </a:lnTo>
                    <a:lnTo>
                      <a:pt x="124"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5" name="Freeform 1681">
                <a:extLst>
                  <a:ext uri="{FF2B5EF4-FFF2-40B4-BE49-F238E27FC236}">
                    <a16:creationId xmlns:a16="http://schemas.microsoft.com/office/drawing/2014/main" id="{946E93F7-675D-4217-A7BD-CDD60E834000}"/>
                  </a:ext>
                </a:extLst>
              </p:cNvPr>
              <p:cNvSpPr>
                <a:spLocks/>
              </p:cNvSpPr>
              <p:nvPr/>
            </p:nvSpPr>
            <p:spPr bwMode="auto">
              <a:xfrm>
                <a:off x="7397750" y="4865688"/>
                <a:ext cx="6350" cy="212725"/>
              </a:xfrm>
              <a:custGeom>
                <a:avLst/>
                <a:gdLst>
                  <a:gd name="T0" fmla="*/ 2 w 4"/>
                  <a:gd name="T1" fmla="*/ 0 h 134"/>
                  <a:gd name="T2" fmla="*/ 2 w 4"/>
                  <a:gd name="T3" fmla="*/ 0 h 134"/>
                  <a:gd name="T4" fmla="*/ 0 w 4"/>
                  <a:gd name="T5" fmla="*/ 0 h 134"/>
                  <a:gd name="T6" fmla="*/ 0 w 4"/>
                  <a:gd name="T7" fmla="*/ 2 h 134"/>
                  <a:gd name="T8" fmla="*/ 0 w 4"/>
                  <a:gd name="T9" fmla="*/ 132 h 134"/>
                  <a:gd name="T10" fmla="*/ 0 w 4"/>
                  <a:gd name="T11" fmla="*/ 132 h 134"/>
                  <a:gd name="T12" fmla="*/ 0 w 4"/>
                  <a:gd name="T13" fmla="*/ 132 h 134"/>
                  <a:gd name="T14" fmla="*/ 2 w 4"/>
                  <a:gd name="T15" fmla="*/ 134 h 134"/>
                  <a:gd name="T16" fmla="*/ 2 w 4"/>
                  <a:gd name="T17" fmla="*/ 134 h 134"/>
                  <a:gd name="T18" fmla="*/ 4 w 4"/>
                  <a:gd name="T19" fmla="*/ 132 h 134"/>
                  <a:gd name="T20" fmla="*/ 4 w 4"/>
                  <a:gd name="T21" fmla="*/ 132 h 134"/>
                  <a:gd name="T22" fmla="*/ 4 w 4"/>
                  <a:gd name="T23" fmla="*/ 2 h 134"/>
                  <a:gd name="T24" fmla="*/ 4 w 4"/>
                  <a:gd name="T25" fmla="*/ 2 h 134"/>
                  <a:gd name="T26" fmla="*/ 4 w 4"/>
                  <a:gd name="T27" fmla="*/ 0 h 134"/>
                  <a:gd name="T28" fmla="*/ 2 w 4"/>
                  <a:gd name="T29" fmla="*/ 0 h 134"/>
                  <a:gd name="T30" fmla="*/ 2 w 4"/>
                  <a:gd name="T31"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134">
                    <a:moveTo>
                      <a:pt x="2" y="0"/>
                    </a:moveTo>
                    <a:lnTo>
                      <a:pt x="2" y="0"/>
                    </a:lnTo>
                    <a:lnTo>
                      <a:pt x="0" y="0"/>
                    </a:lnTo>
                    <a:lnTo>
                      <a:pt x="0" y="2"/>
                    </a:lnTo>
                    <a:lnTo>
                      <a:pt x="0" y="132"/>
                    </a:lnTo>
                    <a:lnTo>
                      <a:pt x="0" y="132"/>
                    </a:lnTo>
                    <a:lnTo>
                      <a:pt x="0" y="132"/>
                    </a:lnTo>
                    <a:lnTo>
                      <a:pt x="2" y="134"/>
                    </a:lnTo>
                    <a:lnTo>
                      <a:pt x="2" y="134"/>
                    </a:lnTo>
                    <a:lnTo>
                      <a:pt x="4" y="132"/>
                    </a:lnTo>
                    <a:lnTo>
                      <a:pt x="4" y="13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6" name="Freeform 1682">
                <a:extLst>
                  <a:ext uri="{FF2B5EF4-FFF2-40B4-BE49-F238E27FC236}">
                    <a16:creationId xmlns:a16="http://schemas.microsoft.com/office/drawing/2014/main" id="{D448353C-A486-43DB-A601-91A87FE76DCB}"/>
                  </a:ext>
                </a:extLst>
              </p:cNvPr>
              <p:cNvSpPr>
                <a:spLocks/>
              </p:cNvSpPr>
              <p:nvPr/>
            </p:nvSpPr>
            <p:spPr bwMode="auto">
              <a:xfrm>
                <a:off x="7432675" y="4843463"/>
                <a:ext cx="6350" cy="196850"/>
              </a:xfrm>
              <a:custGeom>
                <a:avLst/>
                <a:gdLst>
                  <a:gd name="T0" fmla="*/ 2 w 4"/>
                  <a:gd name="T1" fmla="*/ 0 h 124"/>
                  <a:gd name="T2" fmla="*/ 2 w 4"/>
                  <a:gd name="T3" fmla="*/ 0 h 124"/>
                  <a:gd name="T4" fmla="*/ 0 w 4"/>
                  <a:gd name="T5" fmla="*/ 0 h 124"/>
                  <a:gd name="T6" fmla="*/ 0 w 4"/>
                  <a:gd name="T7" fmla="*/ 2 h 124"/>
                  <a:gd name="T8" fmla="*/ 0 w 4"/>
                  <a:gd name="T9" fmla="*/ 122 h 124"/>
                  <a:gd name="T10" fmla="*/ 0 w 4"/>
                  <a:gd name="T11" fmla="*/ 122 h 124"/>
                  <a:gd name="T12" fmla="*/ 0 w 4"/>
                  <a:gd name="T13" fmla="*/ 124 h 124"/>
                  <a:gd name="T14" fmla="*/ 2 w 4"/>
                  <a:gd name="T15" fmla="*/ 124 h 124"/>
                  <a:gd name="T16" fmla="*/ 2 w 4"/>
                  <a:gd name="T17" fmla="*/ 124 h 124"/>
                  <a:gd name="T18" fmla="*/ 4 w 4"/>
                  <a:gd name="T19" fmla="*/ 124 h 124"/>
                  <a:gd name="T20" fmla="*/ 4 w 4"/>
                  <a:gd name="T21" fmla="*/ 122 h 124"/>
                  <a:gd name="T22" fmla="*/ 4 w 4"/>
                  <a:gd name="T23" fmla="*/ 2 h 124"/>
                  <a:gd name="T24" fmla="*/ 4 w 4"/>
                  <a:gd name="T25" fmla="*/ 2 h 124"/>
                  <a:gd name="T26" fmla="*/ 4 w 4"/>
                  <a:gd name="T27" fmla="*/ 0 h 124"/>
                  <a:gd name="T28" fmla="*/ 2 w 4"/>
                  <a:gd name="T29" fmla="*/ 0 h 124"/>
                  <a:gd name="T30" fmla="*/ 2 w 4"/>
                  <a:gd name="T31"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124">
                    <a:moveTo>
                      <a:pt x="2" y="0"/>
                    </a:moveTo>
                    <a:lnTo>
                      <a:pt x="2" y="0"/>
                    </a:lnTo>
                    <a:lnTo>
                      <a:pt x="0" y="0"/>
                    </a:lnTo>
                    <a:lnTo>
                      <a:pt x="0" y="2"/>
                    </a:lnTo>
                    <a:lnTo>
                      <a:pt x="0" y="122"/>
                    </a:lnTo>
                    <a:lnTo>
                      <a:pt x="0" y="122"/>
                    </a:lnTo>
                    <a:lnTo>
                      <a:pt x="0" y="124"/>
                    </a:lnTo>
                    <a:lnTo>
                      <a:pt x="2" y="124"/>
                    </a:lnTo>
                    <a:lnTo>
                      <a:pt x="2" y="124"/>
                    </a:lnTo>
                    <a:lnTo>
                      <a:pt x="4" y="124"/>
                    </a:lnTo>
                    <a:lnTo>
                      <a:pt x="4" y="12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297" name="Group 296">
              <a:extLst>
                <a:ext uri="{FF2B5EF4-FFF2-40B4-BE49-F238E27FC236}">
                  <a16:creationId xmlns:a16="http://schemas.microsoft.com/office/drawing/2014/main" id="{DCB1F51D-C408-4B70-A735-EEFE77CA0A07}"/>
                </a:ext>
              </a:extLst>
            </p:cNvPr>
            <p:cNvGrpSpPr/>
            <p:nvPr/>
          </p:nvGrpSpPr>
          <p:grpSpPr>
            <a:xfrm>
              <a:off x="6809878" y="2960226"/>
              <a:ext cx="298650" cy="427963"/>
              <a:chOff x="1444625" y="4684713"/>
              <a:chExt cx="307975" cy="441325"/>
            </a:xfrm>
            <a:solidFill>
              <a:schemeClr val="bg1"/>
            </a:solidFill>
          </p:grpSpPr>
          <p:sp>
            <p:nvSpPr>
              <p:cNvPr id="298" name="Freeform 1720">
                <a:extLst>
                  <a:ext uri="{FF2B5EF4-FFF2-40B4-BE49-F238E27FC236}">
                    <a16:creationId xmlns:a16="http://schemas.microsoft.com/office/drawing/2014/main" id="{0751E304-B655-4A03-86F5-A20DA05E443C}"/>
                  </a:ext>
                </a:extLst>
              </p:cNvPr>
              <p:cNvSpPr>
                <a:spLocks/>
              </p:cNvSpPr>
              <p:nvPr/>
            </p:nvSpPr>
            <p:spPr bwMode="auto">
              <a:xfrm>
                <a:off x="1444625" y="4684713"/>
                <a:ext cx="307975" cy="285750"/>
              </a:xfrm>
              <a:custGeom>
                <a:avLst/>
                <a:gdLst>
                  <a:gd name="T0" fmla="*/ 98 w 194"/>
                  <a:gd name="T1" fmla="*/ 0 h 180"/>
                  <a:gd name="T2" fmla="*/ 60 w 194"/>
                  <a:gd name="T3" fmla="*/ 8 h 180"/>
                  <a:gd name="T4" fmla="*/ 28 w 194"/>
                  <a:gd name="T5" fmla="*/ 30 h 180"/>
                  <a:gd name="T6" fmla="*/ 8 w 194"/>
                  <a:gd name="T7" fmla="*/ 60 h 180"/>
                  <a:gd name="T8" fmla="*/ 0 w 194"/>
                  <a:gd name="T9" fmla="*/ 98 h 180"/>
                  <a:gd name="T10" fmla="*/ 0 w 194"/>
                  <a:gd name="T11" fmla="*/ 110 h 180"/>
                  <a:gd name="T12" fmla="*/ 6 w 194"/>
                  <a:gd name="T13" fmla="*/ 134 h 180"/>
                  <a:gd name="T14" fmla="*/ 18 w 194"/>
                  <a:gd name="T15" fmla="*/ 154 h 180"/>
                  <a:gd name="T16" fmla="*/ 34 w 194"/>
                  <a:gd name="T17" fmla="*/ 172 h 180"/>
                  <a:gd name="T18" fmla="*/ 42 w 194"/>
                  <a:gd name="T19" fmla="*/ 180 h 180"/>
                  <a:gd name="T20" fmla="*/ 46 w 194"/>
                  <a:gd name="T21" fmla="*/ 178 h 180"/>
                  <a:gd name="T22" fmla="*/ 46 w 194"/>
                  <a:gd name="T23" fmla="*/ 176 h 180"/>
                  <a:gd name="T24" fmla="*/ 46 w 194"/>
                  <a:gd name="T25" fmla="*/ 176 h 180"/>
                  <a:gd name="T26" fmla="*/ 28 w 194"/>
                  <a:gd name="T27" fmla="*/ 160 h 180"/>
                  <a:gd name="T28" fmla="*/ 14 w 194"/>
                  <a:gd name="T29" fmla="*/ 142 h 180"/>
                  <a:gd name="T30" fmla="*/ 6 w 194"/>
                  <a:gd name="T31" fmla="*/ 120 h 180"/>
                  <a:gd name="T32" fmla="*/ 4 w 194"/>
                  <a:gd name="T33" fmla="*/ 98 h 180"/>
                  <a:gd name="T34" fmla="*/ 6 w 194"/>
                  <a:gd name="T35" fmla="*/ 80 h 180"/>
                  <a:gd name="T36" fmla="*/ 20 w 194"/>
                  <a:gd name="T37" fmla="*/ 46 h 180"/>
                  <a:gd name="T38" fmla="*/ 46 w 194"/>
                  <a:gd name="T39" fmla="*/ 20 h 180"/>
                  <a:gd name="T40" fmla="*/ 78 w 194"/>
                  <a:gd name="T41" fmla="*/ 6 h 180"/>
                  <a:gd name="T42" fmla="*/ 98 w 194"/>
                  <a:gd name="T43" fmla="*/ 6 h 180"/>
                  <a:gd name="T44" fmla="*/ 134 w 194"/>
                  <a:gd name="T45" fmla="*/ 12 h 180"/>
                  <a:gd name="T46" fmla="*/ 162 w 194"/>
                  <a:gd name="T47" fmla="*/ 32 h 180"/>
                  <a:gd name="T48" fmla="*/ 182 w 194"/>
                  <a:gd name="T49" fmla="*/ 62 h 180"/>
                  <a:gd name="T50" fmla="*/ 190 w 194"/>
                  <a:gd name="T51" fmla="*/ 98 h 180"/>
                  <a:gd name="T52" fmla="*/ 190 w 194"/>
                  <a:gd name="T53" fmla="*/ 110 h 180"/>
                  <a:gd name="T54" fmla="*/ 184 w 194"/>
                  <a:gd name="T55" fmla="*/ 132 h 180"/>
                  <a:gd name="T56" fmla="*/ 174 w 194"/>
                  <a:gd name="T57" fmla="*/ 152 h 180"/>
                  <a:gd name="T58" fmla="*/ 158 w 194"/>
                  <a:gd name="T59" fmla="*/ 168 h 180"/>
                  <a:gd name="T60" fmla="*/ 148 w 194"/>
                  <a:gd name="T61" fmla="*/ 176 h 180"/>
                  <a:gd name="T62" fmla="*/ 148 w 194"/>
                  <a:gd name="T63" fmla="*/ 178 h 180"/>
                  <a:gd name="T64" fmla="*/ 150 w 194"/>
                  <a:gd name="T65" fmla="*/ 180 h 180"/>
                  <a:gd name="T66" fmla="*/ 150 w 194"/>
                  <a:gd name="T67" fmla="*/ 180 h 180"/>
                  <a:gd name="T68" fmla="*/ 160 w 194"/>
                  <a:gd name="T69" fmla="*/ 172 h 180"/>
                  <a:gd name="T70" fmla="*/ 176 w 194"/>
                  <a:gd name="T71" fmla="*/ 154 h 180"/>
                  <a:gd name="T72" fmla="*/ 188 w 194"/>
                  <a:gd name="T73" fmla="*/ 134 h 180"/>
                  <a:gd name="T74" fmla="*/ 194 w 194"/>
                  <a:gd name="T75" fmla="*/ 110 h 180"/>
                  <a:gd name="T76" fmla="*/ 194 w 194"/>
                  <a:gd name="T77" fmla="*/ 98 h 180"/>
                  <a:gd name="T78" fmla="*/ 186 w 194"/>
                  <a:gd name="T79" fmla="*/ 60 h 180"/>
                  <a:gd name="T80" fmla="*/ 166 w 194"/>
                  <a:gd name="T81" fmla="*/ 30 h 180"/>
                  <a:gd name="T82" fmla="*/ 134 w 194"/>
                  <a:gd name="T83" fmla="*/ 8 h 180"/>
                  <a:gd name="T84" fmla="*/ 98 w 194"/>
                  <a:gd name="T8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4" h="180">
                    <a:moveTo>
                      <a:pt x="98" y="0"/>
                    </a:moveTo>
                    <a:lnTo>
                      <a:pt x="98" y="0"/>
                    </a:lnTo>
                    <a:lnTo>
                      <a:pt x="78" y="2"/>
                    </a:lnTo>
                    <a:lnTo>
                      <a:pt x="60" y="8"/>
                    </a:lnTo>
                    <a:lnTo>
                      <a:pt x="42" y="18"/>
                    </a:lnTo>
                    <a:lnTo>
                      <a:pt x="28" y="30"/>
                    </a:lnTo>
                    <a:lnTo>
                      <a:pt x="16" y="44"/>
                    </a:lnTo>
                    <a:lnTo>
                      <a:pt x="8" y="60"/>
                    </a:lnTo>
                    <a:lnTo>
                      <a:pt x="2" y="78"/>
                    </a:lnTo>
                    <a:lnTo>
                      <a:pt x="0" y="98"/>
                    </a:lnTo>
                    <a:lnTo>
                      <a:pt x="0" y="98"/>
                    </a:lnTo>
                    <a:lnTo>
                      <a:pt x="0" y="110"/>
                    </a:lnTo>
                    <a:lnTo>
                      <a:pt x="2" y="122"/>
                    </a:lnTo>
                    <a:lnTo>
                      <a:pt x="6" y="134"/>
                    </a:lnTo>
                    <a:lnTo>
                      <a:pt x="12" y="144"/>
                    </a:lnTo>
                    <a:lnTo>
                      <a:pt x="18" y="154"/>
                    </a:lnTo>
                    <a:lnTo>
                      <a:pt x="24" y="164"/>
                    </a:lnTo>
                    <a:lnTo>
                      <a:pt x="34" y="172"/>
                    </a:lnTo>
                    <a:lnTo>
                      <a:pt x="42" y="180"/>
                    </a:lnTo>
                    <a:lnTo>
                      <a:pt x="42" y="180"/>
                    </a:lnTo>
                    <a:lnTo>
                      <a:pt x="44" y="180"/>
                    </a:lnTo>
                    <a:lnTo>
                      <a:pt x="46" y="178"/>
                    </a:lnTo>
                    <a:lnTo>
                      <a:pt x="46" y="178"/>
                    </a:lnTo>
                    <a:lnTo>
                      <a:pt x="46" y="176"/>
                    </a:lnTo>
                    <a:lnTo>
                      <a:pt x="46" y="176"/>
                    </a:lnTo>
                    <a:lnTo>
                      <a:pt x="46" y="176"/>
                    </a:lnTo>
                    <a:lnTo>
                      <a:pt x="36" y="168"/>
                    </a:lnTo>
                    <a:lnTo>
                      <a:pt x="28" y="160"/>
                    </a:lnTo>
                    <a:lnTo>
                      <a:pt x="20" y="152"/>
                    </a:lnTo>
                    <a:lnTo>
                      <a:pt x="14" y="142"/>
                    </a:lnTo>
                    <a:lnTo>
                      <a:pt x="10" y="132"/>
                    </a:lnTo>
                    <a:lnTo>
                      <a:pt x="6" y="120"/>
                    </a:lnTo>
                    <a:lnTo>
                      <a:pt x="4" y="110"/>
                    </a:lnTo>
                    <a:lnTo>
                      <a:pt x="4" y="98"/>
                    </a:lnTo>
                    <a:lnTo>
                      <a:pt x="4" y="98"/>
                    </a:lnTo>
                    <a:lnTo>
                      <a:pt x="6" y="80"/>
                    </a:lnTo>
                    <a:lnTo>
                      <a:pt x="12" y="62"/>
                    </a:lnTo>
                    <a:lnTo>
                      <a:pt x="20" y="46"/>
                    </a:lnTo>
                    <a:lnTo>
                      <a:pt x="32" y="32"/>
                    </a:lnTo>
                    <a:lnTo>
                      <a:pt x="46" y="20"/>
                    </a:lnTo>
                    <a:lnTo>
                      <a:pt x="60" y="12"/>
                    </a:lnTo>
                    <a:lnTo>
                      <a:pt x="78" y="6"/>
                    </a:lnTo>
                    <a:lnTo>
                      <a:pt x="98" y="6"/>
                    </a:lnTo>
                    <a:lnTo>
                      <a:pt x="98" y="6"/>
                    </a:lnTo>
                    <a:lnTo>
                      <a:pt x="116" y="6"/>
                    </a:lnTo>
                    <a:lnTo>
                      <a:pt x="134" y="12"/>
                    </a:lnTo>
                    <a:lnTo>
                      <a:pt x="150" y="20"/>
                    </a:lnTo>
                    <a:lnTo>
                      <a:pt x="162" y="32"/>
                    </a:lnTo>
                    <a:lnTo>
                      <a:pt x="174" y="46"/>
                    </a:lnTo>
                    <a:lnTo>
                      <a:pt x="182" y="62"/>
                    </a:lnTo>
                    <a:lnTo>
                      <a:pt x="188" y="80"/>
                    </a:lnTo>
                    <a:lnTo>
                      <a:pt x="190" y="98"/>
                    </a:lnTo>
                    <a:lnTo>
                      <a:pt x="190" y="98"/>
                    </a:lnTo>
                    <a:lnTo>
                      <a:pt x="190" y="110"/>
                    </a:lnTo>
                    <a:lnTo>
                      <a:pt x="188" y="120"/>
                    </a:lnTo>
                    <a:lnTo>
                      <a:pt x="184" y="132"/>
                    </a:lnTo>
                    <a:lnTo>
                      <a:pt x="180" y="142"/>
                    </a:lnTo>
                    <a:lnTo>
                      <a:pt x="174" y="152"/>
                    </a:lnTo>
                    <a:lnTo>
                      <a:pt x="166" y="160"/>
                    </a:lnTo>
                    <a:lnTo>
                      <a:pt x="158" y="168"/>
                    </a:lnTo>
                    <a:lnTo>
                      <a:pt x="148" y="176"/>
                    </a:lnTo>
                    <a:lnTo>
                      <a:pt x="148" y="176"/>
                    </a:lnTo>
                    <a:lnTo>
                      <a:pt x="148" y="178"/>
                    </a:lnTo>
                    <a:lnTo>
                      <a:pt x="148" y="178"/>
                    </a:lnTo>
                    <a:lnTo>
                      <a:pt x="148" y="178"/>
                    </a:lnTo>
                    <a:lnTo>
                      <a:pt x="150" y="180"/>
                    </a:lnTo>
                    <a:lnTo>
                      <a:pt x="150" y="180"/>
                    </a:lnTo>
                    <a:lnTo>
                      <a:pt x="150" y="180"/>
                    </a:lnTo>
                    <a:lnTo>
                      <a:pt x="150" y="180"/>
                    </a:lnTo>
                    <a:lnTo>
                      <a:pt x="160" y="172"/>
                    </a:lnTo>
                    <a:lnTo>
                      <a:pt x="170" y="164"/>
                    </a:lnTo>
                    <a:lnTo>
                      <a:pt x="176" y="154"/>
                    </a:lnTo>
                    <a:lnTo>
                      <a:pt x="182" y="144"/>
                    </a:lnTo>
                    <a:lnTo>
                      <a:pt x="188" y="134"/>
                    </a:lnTo>
                    <a:lnTo>
                      <a:pt x="192" y="122"/>
                    </a:lnTo>
                    <a:lnTo>
                      <a:pt x="194" y="110"/>
                    </a:lnTo>
                    <a:lnTo>
                      <a:pt x="194" y="98"/>
                    </a:lnTo>
                    <a:lnTo>
                      <a:pt x="194" y="98"/>
                    </a:lnTo>
                    <a:lnTo>
                      <a:pt x="192" y="78"/>
                    </a:lnTo>
                    <a:lnTo>
                      <a:pt x="186" y="60"/>
                    </a:lnTo>
                    <a:lnTo>
                      <a:pt x="178" y="44"/>
                    </a:lnTo>
                    <a:lnTo>
                      <a:pt x="166" y="30"/>
                    </a:lnTo>
                    <a:lnTo>
                      <a:pt x="152" y="18"/>
                    </a:lnTo>
                    <a:lnTo>
                      <a:pt x="134" y="8"/>
                    </a:lnTo>
                    <a:lnTo>
                      <a:pt x="116" y="2"/>
                    </a:lnTo>
                    <a:lnTo>
                      <a:pt x="98" y="0"/>
                    </a:lnTo>
                    <a:lnTo>
                      <a:pt x="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9" name="Freeform 1721">
                <a:extLst>
                  <a:ext uri="{FF2B5EF4-FFF2-40B4-BE49-F238E27FC236}">
                    <a16:creationId xmlns:a16="http://schemas.microsoft.com/office/drawing/2014/main" id="{07AE8713-5CA8-461F-A90C-119B236DA4F0}"/>
                  </a:ext>
                </a:extLst>
              </p:cNvPr>
              <p:cNvSpPr>
                <a:spLocks noEditPoints="1"/>
              </p:cNvSpPr>
              <p:nvPr/>
            </p:nvSpPr>
            <p:spPr bwMode="auto">
              <a:xfrm>
                <a:off x="1546225" y="5014913"/>
                <a:ext cx="104775" cy="101600"/>
              </a:xfrm>
              <a:custGeom>
                <a:avLst/>
                <a:gdLst>
                  <a:gd name="T0" fmla="*/ 64 w 66"/>
                  <a:gd name="T1" fmla="*/ 0 h 64"/>
                  <a:gd name="T2" fmla="*/ 2 w 66"/>
                  <a:gd name="T3" fmla="*/ 0 h 64"/>
                  <a:gd name="T4" fmla="*/ 2 w 66"/>
                  <a:gd name="T5" fmla="*/ 0 h 64"/>
                  <a:gd name="T6" fmla="*/ 2 w 66"/>
                  <a:gd name="T7" fmla="*/ 2 h 64"/>
                  <a:gd name="T8" fmla="*/ 0 w 66"/>
                  <a:gd name="T9" fmla="*/ 2 h 64"/>
                  <a:gd name="T10" fmla="*/ 0 w 66"/>
                  <a:gd name="T11" fmla="*/ 36 h 64"/>
                  <a:gd name="T12" fmla="*/ 0 w 66"/>
                  <a:gd name="T13" fmla="*/ 36 h 64"/>
                  <a:gd name="T14" fmla="*/ 2 w 66"/>
                  <a:gd name="T15" fmla="*/ 46 h 64"/>
                  <a:gd name="T16" fmla="*/ 8 w 66"/>
                  <a:gd name="T17" fmla="*/ 56 h 64"/>
                  <a:gd name="T18" fmla="*/ 16 w 66"/>
                  <a:gd name="T19" fmla="*/ 62 h 64"/>
                  <a:gd name="T20" fmla="*/ 28 w 66"/>
                  <a:gd name="T21" fmla="*/ 64 h 64"/>
                  <a:gd name="T22" fmla="*/ 38 w 66"/>
                  <a:gd name="T23" fmla="*/ 64 h 64"/>
                  <a:gd name="T24" fmla="*/ 38 w 66"/>
                  <a:gd name="T25" fmla="*/ 64 h 64"/>
                  <a:gd name="T26" fmla="*/ 50 w 66"/>
                  <a:gd name="T27" fmla="*/ 62 h 64"/>
                  <a:gd name="T28" fmla="*/ 58 w 66"/>
                  <a:gd name="T29" fmla="*/ 56 h 64"/>
                  <a:gd name="T30" fmla="*/ 64 w 66"/>
                  <a:gd name="T31" fmla="*/ 46 h 64"/>
                  <a:gd name="T32" fmla="*/ 66 w 66"/>
                  <a:gd name="T33" fmla="*/ 36 h 64"/>
                  <a:gd name="T34" fmla="*/ 66 w 66"/>
                  <a:gd name="T35" fmla="*/ 2 h 64"/>
                  <a:gd name="T36" fmla="*/ 66 w 66"/>
                  <a:gd name="T37" fmla="*/ 2 h 64"/>
                  <a:gd name="T38" fmla="*/ 64 w 66"/>
                  <a:gd name="T39" fmla="*/ 2 h 64"/>
                  <a:gd name="T40" fmla="*/ 64 w 66"/>
                  <a:gd name="T41" fmla="*/ 0 h 64"/>
                  <a:gd name="T42" fmla="*/ 64 w 66"/>
                  <a:gd name="T43" fmla="*/ 0 h 64"/>
                  <a:gd name="T44" fmla="*/ 62 w 66"/>
                  <a:gd name="T45" fmla="*/ 36 h 64"/>
                  <a:gd name="T46" fmla="*/ 62 w 66"/>
                  <a:gd name="T47" fmla="*/ 36 h 64"/>
                  <a:gd name="T48" fmla="*/ 60 w 66"/>
                  <a:gd name="T49" fmla="*/ 44 h 64"/>
                  <a:gd name="T50" fmla="*/ 54 w 66"/>
                  <a:gd name="T51" fmla="*/ 52 h 64"/>
                  <a:gd name="T52" fmla="*/ 48 w 66"/>
                  <a:gd name="T53" fmla="*/ 56 h 64"/>
                  <a:gd name="T54" fmla="*/ 38 w 66"/>
                  <a:gd name="T55" fmla="*/ 58 h 64"/>
                  <a:gd name="T56" fmla="*/ 28 w 66"/>
                  <a:gd name="T57" fmla="*/ 58 h 64"/>
                  <a:gd name="T58" fmla="*/ 28 w 66"/>
                  <a:gd name="T59" fmla="*/ 58 h 64"/>
                  <a:gd name="T60" fmla="*/ 18 w 66"/>
                  <a:gd name="T61" fmla="*/ 56 h 64"/>
                  <a:gd name="T62" fmla="*/ 12 w 66"/>
                  <a:gd name="T63" fmla="*/ 52 h 64"/>
                  <a:gd name="T64" fmla="*/ 6 w 66"/>
                  <a:gd name="T65" fmla="*/ 44 h 64"/>
                  <a:gd name="T66" fmla="*/ 4 w 66"/>
                  <a:gd name="T67" fmla="*/ 36 h 64"/>
                  <a:gd name="T68" fmla="*/ 4 w 66"/>
                  <a:gd name="T69" fmla="*/ 4 h 64"/>
                  <a:gd name="T70" fmla="*/ 62 w 66"/>
                  <a:gd name="T71" fmla="*/ 4 h 64"/>
                  <a:gd name="T72" fmla="*/ 62 w 66"/>
                  <a:gd name="T73"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6" h="64">
                    <a:moveTo>
                      <a:pt x="64" y="0"/>
                    </a:moveTo>
                    <a:lnTo>
                      <a:pt x="2" y="0"/>
                    </a:lnTo>
                    <a:lnTo>
                      <a:pt x="2" y="0"/>
                    </a:lnTo>
                    <a:lnTo>
                      <a:pt x="2" y="2"/>
                    </a:lnTo>
                    <a:lnTo>
                      <a:pt x="0" y="2"/>
                    </a:lnTo>
                    <a:lnTo>
                      <a:pt x="0" y="36"/>
                    </a:lnTo>
                    <a:lnTo>
                      <a:pt x="0" y="36"/>
                    </a:lnTo>
                    <a:lnTo>
                      <a:pt x="2" y="46"/>
                    </a:lnTo>
                    <a:lnTo>
                      <a:pt x="8" y="56"/>
                    </a:lnTo>
                    <a:lnTo>
                      <a:pt x="16" y="62"/>
                    </a:lnTo>
                    <a:lnTo>
                      <a:pt x="28" y="64"/>
                    </a:lnTo>
                    <a:lnTo>
                      <a:pt x="38" y="64"/>
                    </a:lnTo>
                    <a:lnTo>
                      <a:pt x="38" y="64"/>
                    </a:lnTo>
                    <a:lnTo>
                      <a:pt x="50" y="62"/>
                    </a:lnTo>
                    <a:lnTo>
                      <a:pt x="58" y="56"/>
                    </a:lnTo>
                    <a:lnTo>
                      <a:pt x="64" y="46"/>
                    </a:lnTo>
                    <a:lnTo>
                      <a:pt x="66" y="36"/>
                    </a:lnTo>
                    <a:lnTo>
                      <a:pt x="66" y="2"/>
                    </a:lnTo>
                    <a:lnTo>
                      <a:pt x="66" y="2"/>
                    </a:lnTo>
                    <a:lnTo>
                      <a:pt x="64" y="2"/>
                    </a:lnTo>
                    <a:lnTo>
                      <a:pt x="64" y="0"/>
                    </a:lnTo>
                    <a:lnTo>
                      <a:pt x="64" y="0"/>
                    </a:lnTo>
                    <a:close/>
                    <a:moveTo>
                      <a:pt x="62" y="36"/>
                    </a:moveTo>
                    <a:lnTo>
                      <a:pt x="62" y="36"/>
                    </a:lnTo>
                    <a:lnTo>
                      <a:pt x="60" y="44"/>
                    </a:lnTo>
                    <a:lnTo>
                      <a:pt x="54" y="52"/>
                    </a:lnTo>
                    <a:lnTo>
                      <a:pt x="48" y="56"/>
                    </a:lnTo>
                    <a:lnTo>
                      <a:pt x="38" y="58"/>
                    </a:lnTo>
                    <a:lnTo>
                      <a:pt x="28" y="58"/>
                    </a:lnTo>
                    <a:lnTo>
                      <a:pt x="28" y="58"/>
                    </a:lnTo>
                    <a:lnTo>
                      <a:pt x="18" y="56"/>
                    </a:lnTo>
                    <a:lnTo>
                      <a:pt x="12" y="52"/>
                    </a:lnTo>
                    <a:lnTo>
                      <a:pt x="6" y="44"/>
                    </a:lnTo>
                    <a:lnTo>
                      <a:pt x="4" y="36"/>
                    </a:lnTo>
                    <a:lnTo>
                      <a:pt x="4" y="4"/>
                    </a:lnTo>
                    <a:lnTo>
                      <a:pt x="62" y="4"/>
                    </a:lnTo>
                    <a:lnTo>
                      <a:pt x="62"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0" name="Freeform 1722">
                <a:extLst>
                  <a:ext uri="{FF2B5EF4-FFF2-40B4-BE49-F238E27FC236}">
                    <a16:creationId xmlns:a16="http://schemas.microsoft.com/office/drawing/2014/main" id="{9297B634-48C8-4982-9F3B-AB987F26E8FA}"/>
                  </a:ext>
                </a:extLst>
              </p:cNvPr>
              <p:cNvSpPr>
                <a:spLocks/>
              </p:cNvSpPr>
              <p:nvPr/>
            </p:nvSpPr>
            <p:spPr bwMode="auto">
              <a:xfrm>
                <a:off x="1511300" y="4964113"/>
                <a:ext cx="41275" cy="60325"/>
              </a:xfrm>
              <a:custGeom>
                <a:avLst/>
                <a:gdLst>
                  <a:gd name="T0" fmla="*/ 26 w 26"/>
                  <a:gd name="T1" fmla="*/ 36 h 38"/>
                  <a:gd name="T2" fmla="*/ 26 w 26"/>
                  <a:gd name="T3" fmla="*/ 36 h 38"/>
                  <a:gd name="T4" fmla="*/ 24 w 26"/>
                  <a:gd name="T5" fmla="*/ 26 h 38"/>
                  <a:gd name="T6" fmla="*/ 20 w 26"/>
                  <a:gd name="T7" fmla="*/ 16 h 38"/>
                  <a:gd name="T8" fmla="*/ 12 w 26"/>
                  <a:gd name="T9" fmla="*/ 8 h 38"/>
                  <a:gd name="T10" fmla="*/ 4 w 26"/>
                  <a:gd name="T11" fmla="*/ 0 h 38"/>
                  <a:gd name="T12" fmla="*/ 4 w 26"/>
                  <a:gd name="T13" fmla="*/ 0 h 38"/>
                  <a:gd name="T14" fmla="*/ 4 w 26"/>
                  <a:gd name="T15" fmla="*/ 0 h 38"/>
                  <a:gd name="T16" fmla="*/ 4 w 26"/>
                  <a:gd name="T17" fmla="*/ 0 h 38"/>
                  <a:gd name="T18" fmla="*/ 2 w 26"/>
                  <a:gd name="T19" fmla="*/ 0 h 38"/>
                  <a:gd name="T20" fmla="*/ 0 w 26"/>
                  <a:gd name="T21" fmla="*/ 0 h 38"/>
                  <a:gd name="T22" fmla="*/ 0 w 26"/>
                  <a:gd name="T23" fmla="*/ 0 h 38"/>
                  <a:gd name="T24" fmla="*/ 0 w 26"/>
                  <a:gd name="T25" fmla="*/ 2 h 38"/>
                  <a:gd name="T26" fmla="*/ 0 w 26"/>
                  <a:gd name="T27" fmla="*/ 4 h 38"/>
                  <a:gd name="T28" fmla="*/ 0 w 26"/>
                  <a:gd name="T29" fmla="*/ 4 h 38"/>
                  <a:gd name="T30" fmla="*/ 2 w 26"/>
                  <a:gd name="T31" fmla="*/ 4 h 38"/>
                  <a:gd name="T32" fmla="*/ 2 w 26"/>
                  <a:gd name="T33" fmla="*/ 4 h 38"/>
                  <a:gd name="T34" fmla="*/ 10 w 26"/>
                  <a:gd name="T35" fmla="*/ 10 h 38"/>
                  <a:gd name="T36" fmla="*/ 16 w 26"/>
                  <a:gd name="T37" fmla="*/ 18 h 38"/>
                  <a:gd name="T38" fmla="*/ 20 w 26"/>
                  <a:gd name="T39" fmla="*/ 28 h 38"/>
                  <a:gd name="T40" fmla="*/ 22 w 26"/>
                  <a:gd name="T41" fmla="*/ 36 h 38"/>
                  <a:gd name="T42" fmla="*/ 22 w 26"/>
                  <a:gd name="T43" fmla="*/ 36 h 38"/>
                  <a:gd name="T44" fmla="*/ 24 w 26"/>
                  <a:gd name="T45" fmla="*/ 38 h 38"/>
                  <a:gd name="T46" fmla="*/ 24 w 26"/>
                  <a:gd name="T47" fmla="*/ 38 h 38"/>
                  <a:gd name="T48" fmla="*/ 26 w 26"/>
                  <a:gd name="T49" fmla="*/ 38 h 38"/>
                  <a:gd name="T50" fmla="*/ 26 w 26"/>
                  <a:gd name="T51" fmla="*/ 38 h 38"/>
                  <a:gd name="T52" fmla="*/ 26 w 26"/>
                  <a:gd name="T53" fmla="*/ 38 h 38"/>
                  <a:gd name="T54" fmla="*/ 26 w 26"/>
                  <a:gd name="T55" fmla="*/ 36 h 38"/>
                  <a:gd name="T56" fmla="*/ 26 w 26"/>
                  <a:gd name="T5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 h="38">
                    <a:moveTo>
                      <a:pt x="26" y="36"/>
                    </a:moveTo>
                    <a:lnTo>
                      <a:pt x="26" y="36"/>
                    </a:lnTo>
                    <a:lnTo>
                      <a:pt x="24" y="26"/>
                    </a:lnTo>
                    <a:lnTo>
                      <a:pt x="20" y="16"/>
                    </a:lnTo>
                    <a:lnTo>
                      <a:pt x="12" y="8"/>
                    </a:lnTo>
                    <a:lnTo>
                      <a:pt x="4" y="0"/>
                    </a:lnTo>
                    <a:lnTo>
                      <a:pt x="4" y="0"/>
                    </a:lnTo>
                    <a:lnTo>
                      <a:pt x="4" y="0"/>
                    </a:lnTo>
                    <a:lnTo>
                      <a:pt x="4" y="0"/>
                    </a:lnTo>
                    <a:lnTo>
                      <a:pt x="2" y="0"/>
                    </a:lnTo>
                    <a:lnTo>
                      <a:pt x="0" y="0"/>
                    </a:lnTo>
                    <a:lnTo>
                      <a:pt x="0" y="0"/>
                    </a:lnTo>
                    <a:lnTo>
                      <a:pt x="0" y="2"/>
                    </a:lnTo>
                    <a:lnTo>
                      <a:pt x="0" y="4"/>
                    </a:lnTo>
                    <a:lnTo>
                      <a:pt x="0" y="4"/>
                    </a:lnTo>
                    <a:lnTo>
                      <a:pt x="2" y="4"/>
                    </a:lnTo>
                    <a:lnTo>
                      <a:pt x="2" y="4"/>
                    </a:lnTo>
                    <a:lnTo>
                      <a:pt x="10" y="10"/>
                    </a:lnTo>
                    <a:lnTo>
                      <a:pt x="16" y="18"/>
                    </a:lnTo>
                    <a:lnTo>
                      <a:pt x="20" y="28"/>
                    </a:lnTo>
                    <a:lnTo>
                      <a:pt x="22" y="36"/>
                    </a:lnTo>
                    <a:lnTo>
                      <a:pt x="22" y="36"/>
                    </a:lnTo>
                    <a:lnTo>
                      <a:pt x="24" y="38"/>
                    </a:lnTo>
                    <a:lnTo>
                      <a:pt x="24" y="38"/>
                    </a:lnTo>
                    <a:lnTo>
                      <a:pt x="26" y="38"/>
                    </a:lnTo>
                    <a:lnTo>
                      <a:pt x="26" y="38"/>
                    </a:lnTo>
                    <a:lnTo>
                      <a:pt x="26" y="38"/>
                    </a:lnTo>
                    <a:lnTo>
                      <a:pt x="26" y="36"/>
                    </a:lnTo>
                    <a:lnTo>
                      <a:pt x="2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1" name="Freeform 1723">
                <a:extLst>
                  <a:ext uri="{FF2B5EF4-FFF2-40B4-BE49-F238E27FC236}">
                    <a16:creationId xmlns:a16="http://schemas.microsoft.com/office/drawing/2014/main" id="{4FD3F503-E404-43C2-B117-A09F7518043B}"/>
                  </a:ext>
                </a:extLst>
              </p:cNvPr>
              <p:cNvSpPr>
                <a:spLocks/>
              </p:cNvSpPr>
              <p:nvPr/>
            </p:nvSpPr>
            <p:spPr bwMode="auto">
              <a:xfrm>
                <a:off x="1644650" y="4964113"/>
                <a:ext cx="41275" cy="60325"/>
              </a:xfrm>
              <a:custGeom>
                <a:avLst/>
                <a:gdLst>
                  <a:gd name="T0" fmla="*/ 26 w 26"/>
                  <a:gd name="T1" fmla="*/ 0 h 38"/>
                  <a:gd name="T2" fmla="*/ 26 w 26"/>
                  <a:gd name="T3" fmla="*/ 0 h 38"/>
                  <a:gd name="T4" fmla="*/ 24 w 26"/>
                  <a:gd name="T5" fmla="*/ 0 h 38"/>
                  <a:gd name="T6" fmla="*/ 22 w 26"/>
                  <a:gd name="T7" fmla="*/ 0 h 38"/>
                  <a:gd name="T8" fmla="*/ 22 w 26"/>
                  <a:gd name="T9" fmla="*/ 0 h 38"/>
                  <a:gd name="T10" fmla="*/ 14 w 26"/>
                  <a:gd name="T11" fmla="*/ 8 h 38"/>
                  <a:gd name="T12" fmla="*/ 6 w 26"/>
                  <a:gd name="T13" fmla="*/ 16 h 38"/>
                  <a:gd name="T14" fmla="*/ 2 w 26"/>
                  <a:gd name="T15" fmla="*/ 26 h 38"/>
                  <a:gd name="T16" fmla="*/ 0 w 26"/>
                  <a:gd name="T17" fmla="*/ 36 h 38"/>
                  <a:gd name="T18" fmla="*/ 0 w 26"/>
                  <a:gd name="T19" fmla="*/ 36 h 38"/>
                  <a:gd name="T20" fmla="*/ 0 w 26"/>
                  <a:gd name="T21" fmla="*/ 38 h 38"/>
                  <a:gd name="T22" fmla="*/ 0 w 26"/>
                  <a:gd name="T23" fmla="*/ 38 h 38"/>
                  <a:gd name="T24" fmla="*/ 0 w 26"/>
                  <a:gd name="T25" fmla="*/ 38 h 38"/>
                  <a:gd name="T26" fmla="*/ 2 w 26"/>
                  <a:gd name="T27" fmla="*/ 38 h 38"/>
                  <a:gd name="T28" fmla="*/ 2 w 26"/>
                  <a:gd name="T29" fmla="*/ 38 h 38"/>
                  <a:gd name="T30" fmla="*/ 4 w 26"/>
                  <a:gd name="T31" fmla="*/ 36 h 38"/>
                  <a:gd name="T32" fmla="*/ 4 w 26"/>
                  <a:gd name="T33" fmla="*/ 36 h 38"/>
                  <a:gd name="T34" fmla="*/ 6 w 26"/>
                  <a:gd name="T35" fmla="*/ 28 h 38"/>
                  <a:gd name="T36" fmla="*/ 10 w 26"/>
                  <a:gd name="T37" fmla="*/ 18 h 38"/>
                  <a:gd name="T38" fmla="*/ 18 w 26"/>
                  <a:gd name="T39" fmla="*/ 10 h 38"/>
                  <a:gd name="T40" fmla="*/ 26 w 26"/>
                  <a:gd name="T41" fmla="*/ 4 h 38"/>
                  <a:gd name="T42" fmla="*/ 26 w 26"/>
                  <a:gd name="T43" fmla="*/ 4 h 38"/>
                  <a:gd name="T44" fmla="*/ 26 w 26"/>
                  <a:gd name="T45" fmla="*/ 2 h 38"/>
                  <a:gd name="T46" fmla="*/ 26 w 26"/>
                  <a:gd name="T47" fmla="*/ 0 h 38"/>
                  <a:gd name="T48" fmla="*/ 26 w 26"/>
                  <a:gd name="T4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 h="38">
                    <a:moveTo>
                      <a:pt x="26" y="0"/>
                    </a:moveTo>
                    <a:lnTo>
                      <a:pt x="26" y="0"/>
                    </a:lnTo>
                    <a:lnTo>
                      <a:pt x="24" y="0"/>
                    </a:lnTo>
                    <a:lnTo>
                      <a:pt x="22" y="0"/>
                    </a:lnTo>
                    <a:lnTo>
                      <a:pt x="22" y="0"/>
                    </a:lnTo>
                    <a:lnTo>
                      <a:pt x="14" y="8"/>
                    </a:lnTo>
                    <a:lnTo>
                      <a:pt x="6" y="16"/>
                    </a:lnTo>
                    <a:lnTo>
                      <a:pt x="2" y="26"/>
                    </a:lnTo>
                    <a:lnTo>
                      <a:pt x="0" y="36"/>
                    </a:lnTo>
                    <a:lnTo>
                      <a:pt x="0" y="36"/>
                    </a:lnTo>
                    <a:lnTo>
                      <a:pt x="0" y="38"/>
                    </a:lnTo>
                    <a:lnTo>
                      <a:pt x="0" y="38"/>
                    </a:lnTo>
                    <a:lnTo>
                      <a:pt x="0" y="38"/>
                    </a:lnTo>
                    <a:lnTo>
                      <a:pt x="2" y="38"/>
                    </a:lnTo>
                    <a:lnTo>
                      <a:pt x="2" y="38"/>
                    </a:lnTo>
                    <a:lnTo>
                      <a:pt x="4" y="36"/>
                    </a:lnTo>
                    <a:lnTo>
                      <a:pt x="4" y="36"/>
                    </a:lnTo>
                    <a:lnTo>
                      <a:pt x="6" y="28"/>
                    </a:lnTo>
                    <a:lnTo>
                      <a:pt x="10" y="18"/>
                    </a:lnTo>
                    <a:lnTo>
                      <a:pt x="18" y="10"/>
                    </a:lnTo>
                    <a:lnTo>
                      <a:pt x="26" y="4"/>
                    </a:lnTo>
                    <a:lnTo>
                      <a:pt x="26" y="4"/>
                    </a:lnTo>
                    <a:lnTo>
                      <a:pt x="26" y="2"/>
                    </a:lnTo>
                    <a:lnTo>
                      <a:pt x="26" y="0"/>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2" name="Freeform 1724">
                <a:extLst>
                  <a:ext uri="{FF2B5EF4-FFF2-40B4-BE49-F238E27FC236}">
                    <a16:creationId xmlns:a16="http://schemas.microsoft.com/office/drawing/2014/main" id="{331D41AF-FCE9-4ECA-8939-AC76C6F58CD7}"/>
                  </a:ext>
                </a:extLst>
              </p:cNvPr>
              <p:cNvSpPr>
                <a:spLocks/>
              </p:cNvSpPr>
              <p:nvPr/>
            </p:nvSpPr>
            <p:spPr bwMode="auto">
              <a:xfrm>
                <a:off x="1577975" y="5106988"/>
                <a:ext cx="41275" cy="19050"/>
              </a:xfrm>
              <a:custGeom>
                <a:avLst/>
                <a:gdLst>
                  <a:gd name="T0" fmla="*/ 24 w 26"/>
                  <a:gd name="T1" fmla="*/ 0 h 12"/>
                  <a:gd name="T2" fmla="*/ 24 w 26"/>
                  <a:gd name="T3" fmla="*/ 0 h 12"/>
                  <a:gd name="T4" fmla="*/ 22 w 26"/>
                  <a:gd name="T5" fmla="*/ 2 h 12"/>
                  <a:gd name="T6" fmla="*/ 22 w 26"/>
                  <a:gd name="T7" fmla="*/ 4 h 12"/>
                  <a:gd name="T8" fmla="*/ 22 w 26"/>
                  <a:gd name="T9" fmla="*/ 4 h 12"/>
                  <a:gd name="T10" fmla="*/ 22 w 26"/>
                  <a:gd name="T11" fmla="*/ 4 h 12"/>
                  <a:gd name="T12" fmla="*/ 20 w 26"/>
                  <a:gd name="T13" fmla="*/ 6 h 12"/>
                  <a:gd name="T14" fmla="*/ 20 w 26"/>
                  <a:gd name="T15" fmla="*/ 8 h 12"/>
                  <a:gd name="T16" fmla="*/ 6 w 26"/>
                  <a:gd name="T17" fmla="*/ 8 h 12"/>
                  <a:gd name="T18" fmla="*/ 6 w 26"/>
                  <a:gd name="T19" fmla="*/ 8 h 12"/>
                  <a:gd name="T20" fmla="*/ 6 w 26"/>
                  <a:gd name="T21" fmla="*/ 6 h 12"/>
                  <a:gd name="T22" fmla="*/ 4 w 26"/>
                  <a:gd name="T23" fmla="*/ 4 h 12"/>
                  <a:gd name="T24" fmla="*/ 4 w 26"/>
                  <a:gd name="T25" fmla="*/ 4 h 12"/>
                  <a:gd name="T26" fmla="*/ 4 w 26"/>
                  <a:gd name="T27" fmla="*/ 4 h 12"/>
                  <a:gd name="T28" fmla="*/ 4 w 26"/>
                  <a:gd name="T29" fmla="*/ 2 h 12"/>
                  <a:gd name="T30" fmla="*/ 2 w 26"/>
                  <a:gd name="T31" fmla="*/ 0 h 12"/>
                  <a:gd name="T32" fmla="*/ 2 w 26"/>
                  <a:gd name="T33" fmla="*/ 0 h 12"/>
                  <a:gd name="T34" fmla="*/ 0 w 26"/>
                  <a:gd name="T35" fmla="*/ 2 h 12"/>
                  <a:gd name="T36" fmla="*/ 0 w 26"/>
                  <a:gd name="T37" fmla="*/ 4 h 12"/>
                  <a:gd name="T38" fmla="*/ 0 w 26"/>
                  <a:gd name="T39" fmla="*/ 4 h 12"/>
                  <a:gd name="T40" fmla="*/ 0 w 26"/>
                  <a:gd name="T41" fmla="*/ 4 h 12"/>
                  <a:gd name="T42" fmla="*/ 2 w 26"/>
                  <a:gd name="T43" fmla="*/ 10 h 12"/>
                  <a:gd name="T44" fmla="*/ 6 w 26"/>
                  <a:gd name="T45" fmla="*/ 12 h 12"/>
                  <a:gd name="T46" fmla="*/ 20 w 26"/>
                  <a:gd name="T47" fmla="*/ 12 h 12"/>
                  <a:gd name="T48" fmla="*/ 20 w 26"/>
                  <a:gd name="T49" fmla="*/ 12 h 12"/>
                  <a:gd name="T50" fmla="*/ 24 w 26"/>
                  <a:gd name="T51" fmla="*/ 10 h 12"/>
                  <a:gd name="T52" fmla="*/ 26 w 26"/>
                  <a:gd name="T53" fmla="*/ 4 h 12"/>
                  <a:gd name="T54" fmla="*/ 26 w 26"/>
                  <a:gd name="T55" fmla="*/ 4 h 12"/>
                  <a:gd name="T56" fmla="*/ 26 w 26"/>
                  <a:gd name="T57" fmla="*/ 4 h 12"/>
                  <a:gd name="T58" fmla="*/ 26 w 26"/>
                  <a:gd name="T59" fmla="*/ 2 h 12"/>
                  <a:gd name="T60" fmla="*/ 24 w 26"/>
                  <a:gd name="T61" fmla="*/ 0 h 12"/>
                  <a:gd name="T62" fmla="*/ 24 w 26"/>
                  <a:gd name="T6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2">
                    <a:moveTo>
                      <a:pt x="24" y="0"/>
                    </a:moveTo>
                    <a:lnTo>
                      <a:pt x="24" y="0"/>
                    </a:lnTo>
                    <a:lnTo>
                      <a:pt x="22" y="2"/>
                    </a:lnTo>
                    <a:lnTo>
                      <a:pt x="22" y="4"/>
                    </a:lnTo>
                    <a:lnTo>
                      <a:pt x="22" y="4"/>
                    </a:lnTo>
                    <a:lnTo>
                      <a:pt x="22" y="4"/>
                    </a:lnTo>
                    <a:lnTo>
                      <a:pt x="20" y="6"/>
                    </a:lnTo>
                    <a:lnTo>
                      <a:pt x="20" y="8"/>
                    </a:lnTo>
                    <a:lnTo>
                      <a:pt x="6" y="8"/>
                    </a:lnTo>
                    <a:lnTo>
                      <a:pt x="6" y="8"/>
                    </a:lnTo>
                    <a:lnTo>
                      <a:pt x="6" y="6"/>
                    </a:lnTo>
                    <a:lnTo>
                      <a:pt x="4" y="4"/>
                    </a:lnTo>
                    <a:lnTo>
                      <a:pt x="4" y="4"/>
                    </a:lnTo>
                    <a:lnTo>
                      <a:pt x="4" y="4"/>
                    </a:lnTo>
                    <a:lnTo>
                      <a:pt x="4" y="2"/>
                    </a:lnTo>
                    <a:lnTo>
                      <a:pt x="2" y="0"/>
                    </a:lnTo>
                    <a:lnTo>
                      <a:pt x="2" y="0"/>
                    </a:lnTo>
                    <a:lnTo>
                      <a:pt x="0" y="2"/>
                    </a:lnTo>
                    <a:lnTo>
                      <a:pt x="0" y="4"/>
                    </a:lnTo>
                    <a:lnTo>
                      <a:pt x="0" y="4"/>
                    </a:lnTo>
                    <a:lnTo>
                      <a:pt x="0" y="4"/>
                    </a:lnTo>
                    <a:lnTo>
                      <a:pt x="2" y="10"/>
                    </a:lnTo>
                    <a:lnTo>
                      <a:pt x="6" y="12"/>
                    </a:lnTo>
                    <a:lnTo>
                      <a:pt x="20" y="12"/>
                    </a:lnTo>
                    <a:lnTo>
                      <a:pt x="20" y="12"/>
                    </a:lnTo>
                    <a:lnTo>
                      <a:pt x="24" y="10"/>
                    </a:lnTo>
                    <a:lnTo>
                      <a:pt x="26" y="4"/>
                    </a:lnTo>
                    <a:lnTo>
                      <a:pt x="26" y="4"/>
                    </a:lnTo>
                    <a:lnTo>
                      <a:pt x="26" y="4"/>
                    </a:lnTo>
                    <a:lnTo>
                      <a:pt x="26" y="2"/>
                    </a:lnTo>
                    <a:lnTo>
                      <a:pt x="24" y="0"/>
                    </a:ln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3" name="Freeform 1725">
                <a:extLst>
                  <a:ext uri="{FF2B5EF4-FFF2-40B4-BE49-F238E27FC236}">
                    <a16:creationId xmlns:a16="http://schemas.microsoft.com/office/drawing/2014/main" id="{FEDB795C-A03B-4CE9-83A7-FD4554F476D3}"/>
                  </a:ext>
                </a:extLst>
              </p:cNvPr>
              <p:cNvSpPr>
                <a:spLocks/>
              </p:cNvSpPr>
              <p:nvPr/>
            </p:nvSpPr>
            <p:spPr bwMode="auto">
              <a:xfrm>
                <a:off x="1533525" y="4846638"/>
                <a:ext cx="50800" cy="174625"/>
              </a:xfrm>
              <a:custGeom>
                <a:avLst/>
                <a:gdLst>
                  <a:gd name="T0" fmla="*/ 32 w 32"/>
                  <a:gd name="T1" fmla="*/ 108 h 110"/>
                  <a:gd name="T2" fmla="*/ 4 w 32"/>
                  <a:gd name="T3" fmla="*/ 2 h 110"/>
                  <a:gd name="T4" fmla="*/ 4 w 32"/>
                  <a:gd name="T5" fmla="*/ 2 h 110"/>
                  <a:gd name="T6" fmla="*/ 4 w 32"/>
                  <a:gd name="T7" fmla="*/ 0 h 110"/>
                  <a:gd name="T8" fmla="*/ 2 w 32"/>
                  <a:gd name="T9" fmla="*/ 0 h 110"/>
                  <a:gd name="T10" fmla="*/ 2 w 32"/>
                  <a:gd name="T11" fmla="*/ 0 h 110"/>
                  <a:gd name="T12" fmla="*/ 0 w 32"/>
                  <a:gd name="T13" fmla="*/ 2 h 110"/>
                  <a:gd name="T14" fmla="*/ 0 w 32"/>
                  <a:gd name="T15" fmla="*/ 2 h 110"/>
                  <a:gd name="T16" fmla="*/ 28 w 32"/>
                  <a:gd name="T17" fmla="*/ 108 h 110"/>
                  <a:gd name="T18" fmla="*/ 28 w 32"/>
                  <a:gd name="T19" fmla="*/ 108 h 110"/>
                  <a:gd name="T20" fmla="*/ 30 w 32"/>
                  <a:gd name="T21" fmla="*/ 110 h 110"/>
                  <a:gd name="T22" fmla="*/ 30 w 32"/>
                  <a:gd name="T23" fmla="*/ 110 h 110"/>
                  <a:gd name="T24" fmla="*/ 30 w 32"/>
                  <a:gd name="T25" fmla="*/ 110 h 110"/>
                  <a:gd name="T26" fmla="*/ 30 w 32"/>
                  <a:gd name="T27" fmla="*/ 110 h 110"/>
                  <a:gd name="T28" fmla="*/ 32 w 32"/>
                  <a:gd name="T29" fmla="*/ 110 h 110"/>
                  <a:gd name="T30" fmla="*/ 32 w 32"/>
                  <a:gd name="T31" fmla="*/ 108 h 110"/>
                  <a:gd name="T32" fmla="*/ 32 w 32"/>
                  <a:gd name="T33" fmla="*/ 10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10">
                    <a:moveTo>
                      <a:pt x="32" y="108"/>
                    </a:moveTo>
                    <a:lnTo>
                      <a:pt x="4" y="2"/>
                    </a:lnTo>
                    <a:lnTo>
                      <a:pt x="4" y="2"/>
                    </a:lnTo>
                    <a:lnTo>
                      <a:pt x="4" y="0"/>
                    </a:lnTo>
                    <a:lnTo>
                      <a:pt x="2" y="0"/>
                    </a:lnTo>
                    <a:lnTo>
                      <a:pt x="2" y="0"/>
                    </a:lnTo>
                    <a:lnTo>
                      <a:pt x="0" y="2"/>
                    </a:lnTo>
                    <a:lnTo>
                      <a:pt x="0" y="2"/>
                    </a:lnTo>
                    <a:lnTo>
                      <a:pt x="28" y="108"/>
                    </a:lnTo>
                    <a:lnTo>
                      <a:pt x="28" y="108"/>
                    </a:lnTo>
                    <a:lnTo>
                      <a:pt x="30" y="110"/>
                    </a:lnTo>
                    <a:lnTo>
                      <a:pt x="30" y="110"/>
                    </a:lnTo>
                    <a:lnTo>
                      <a:pt x="30" y="110"/>
                    </a:lnTo>
                    <a:lnTo>
                      <a:pt x="30" y="110"/>
                    </a:lnTo>
                    <a:lnTo>
                      <a:pt x="32" y="110"/>
                    </a:lnTo>
                    <a:lnTo>
                      <a:pt x="32" y="108"/>
                    </a:lnTo>
                    <a:lnTo>
                      <a:pt x="32"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4" name="Freeform 1726">
                <a:extLst>
                  <a:ext uri="{FF2B5EF4-FFF2-40B4-BE49-F238E27FC236}">
                    <a16:creationId xmlns:a16="http://schemas.microsoft.com/office/drawing/2014/main" id="{C2A39510-B0DA-426A-A620-B84F07D97456}"/>
                  </a:ext>
                </a:extLst>
              </p:cNvPr>
              <p:cNvSpPr>
                <a:spLocks/>
              </p:cNvSpPr>
              <p:nvPr/>
            </p:nvSpPr>
            <p:spPr bwMode="auto">
              <a:xfrm>
                <a:off x="1612900" y="4846638"/>
                <a:ext cx="50800" cy="174625"/>
              </a:xfrm>
              <a:custGeom>
                <a:avLst/>
                <a:gdLst>
                  <a:gd name="T0" fmla="*/ 30 w 32"/>
                  <a:gd name="T1" fmla="*/ 0 h 110"/>
                  <a:gd name="T2" fmla="*/ 30 w 32"/>
                  <a:gd name="T3" fmla="*/ 0 h 110"/>
                  <a:gd name="T4" fmla="*/ 28 w 32"/>
                  <a:gd name="T5" fmla="*/ 0 h 110"/>
                  <a:gd name="T6" fmla="*/ 28 w 32"/>
                  <a:gd name="T7" fmla="*/ 2 h 110"/>
                  <a:gd name="T8" fmla="*/ 0 w 32"/>
                  <a:gd name="T9" fmla="*/ 108 h 110"/>
                  <a:gd name="T10" fmla="*/ 0 w 32"/>
                  <a:gd name="T11" fmla="*/ 108 h 110"/>
                  <a:gd name="T12" fmla="*/ 0 w 32"/>
                  <a:gd name="T13" fmla="*/ 110 h 110"/>
                  <a:gd name="T14" fmla="*/ 2 w 32"/>
                  <a:gd name="T15" fmla="*/ 110 h 110"/>
                  <a:gd name="T16" fmla="*/ 2 w 32"/>
                  <a:gd name="T17" fmla="*/ 110 h 110"/>
                  <a:gd name="T18" fmla="*/ 2 w 32"/>
                  <a:gd name="T19" fmla="*/ 110 h 110"/>
                  <a:gd name="T20" fmla="*/ 2 w 32"/>
                  <a:gd name="T21" fmla="*/ 110 h 110"/>
                  <a:gd name="T22" fmla="*/ 4 w 32"/>
                  <a:gd name="T23" fmla="*/ 108 h 110"/>
                  <a:gd name="T24" fmla="*/ 32 w 32"/>
                  <a:gd name="T25" fmla="*/ 2 h 110"/>
                  <a:gd name="T26" fmla="*/ 32 w 32"/>
                  <a:gd name="T27" fmla="*/ 2 h 110"/>
                  <a:gd name="T28" fmla="*/ 32 w 32"/>
                  <a:gd name="T29" fmla="*/ 2 h 110"/>
                  <a:gd name="T30" fmla="*/ 30 w 32"/>
                  <a:gd name="T31" fmla="*/ 0 h 110"/>
                  <a:gd name="T32" fmla="*/ 30 w 32"/>
                  <a:gd name="T33"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10">
                    <a:moveTo>
                      <a:pt x="30" y="0"/>
                    </a:moveTo>
                    <a:lnTo>
                      <a:pt x="30" y="0"/>
                    </a:lnTo>
                    <a:lnTo>
                      <a:pt x="28" y="0"/>
                    </a:lnTo>
                    <a:lnTo>
                      <a:pt x="28" y="2"/>
                    </a:lnTo>
                    <a:lnTo>
                      <a:pt x="0" y="108"/>
                    </a:lnTo>
                    <a:lnTo>
                      <a:pt x="0" y="108"/>
                    </a:lnTo>
                    <a:lnTo>
                      <a:pt x="0" y="110"/>
                    </a:lnTo>
                    <a:lnTo>
                      <a:pt x="2" y="110"/>
                    </a:lnTo>
                    <a:lnTo>
                      <a:pt x="2" y="110"/>
                    </a:lnTo>
                    <a:lnTo>
                      <a:pt x="2" y="110"/>
                    </a:lnTo>
                    <a:lnTo>
                      <a:pt x="2" y="110"/>
                    </a:lnTo>
                    <a:lnTo>
                      <a:pt x="4" y="108"/>
                    </a:lnTo>
                    <a:lnTo>
                      <a:pt x="32" y="2"/>
                    </a:lnTo>
                    <a:lnTo>
                      <a:pt x="32" y="2"/>
                    </a:lnTo>
                    <a:lnTo>
                      <a:pt x="32" y="2"/>
                    </a:lnTo>
                    <a:lnTo>
                      <a:pt x="30"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5" name="Freeform 1727">
                <a:extLst>
                  <a:ext uri="{FF2B5EF4-FFF2-40B4-BE49-F238E27FC236}">
                    <a16:creationId xmlns:a16="http://schemas.microsoft.com/office/drawing/2014/main" id="{82A009FA-5E21-4623-93B8-9E4693098DC8}"/>
                  </a:ext>
                </a:extLst>
              </p:cNvPr>
              <p:cNvSpPr>
                <a:spLocks/>
              </p:cNvSpPr>
              <p:nvPr/>
            </p:nvSpPr>
            <p:spPr bwMode="auto">
              <a:xfrm>
                <a:off x="1536700" y="4856163"/>
                <a:ext cx="123825" cy="22225"/>
              </a:xfrm>
              <a:custGeom>
                <a:avLst/>
                <a:gdLst>
                  <a:gd name="T0" fmla="*/ 74 w 78"/>
                  <a:gd name="T1" fmla="*/ 0 h 14"/>
                  <a:gd name="T2" fmla="*/ 68 w 78"/>
                  <a:gd name="T3" fmla="*/ 6 h 14"/>
                  <a:gd name="T4" fmla="*/ 66 w 78"/>
                  <a:gd name="T5" fmla="*/ 8 h 14"/>
                  <a:gd name="T6" fmla="*/ 62 w 78"/>
                  <a:gd name="T7" fmla="*/ 10 h 14"/>
                  <a:gd name="T8" fmla="*/ 58 w 78"/>
                  <a:gd name="T9" fmla="*/ 6 h 14"/>
                  <a:gd name="T10" fmla="*/ 56 w 78"/>
                  <a:gd name="T11" fmla="*/ 2 h 14"/>
                  <a:gd name="T12" fmla="*/ 50 w 78"/>
                  <a:gd name="T13" fmla="*/ 0 h 14"/>
                  <a:gd name="T14" fmla="*/ 44 w 78"/>
                  <a:gd name="T15" fmla="*/ 6 h 14"/>
                  <a:gd name="T16" fmla="*/ 42 w 78"/>
                  <a:gd name="T17" fmla="*/ 8 h 14"/>
                  <a:gd name="T18" fmla="*/ 38 w 78"/>
                  <a:gd name="T19" fmla="*/ 10 h 14"/>
                  <a:gd name="T20" fmla="*/ 34 w 78"/>
                  <a:gd name="T21" fmla="*/ 6 h 14"/>
                  <a:gd name="T22" fmla="*/ 32 w 78"/>
                  <a:gd name="T23" fmla="*/ 2 h 14"/>
                  <a:gd name="T24" fmla="*/ 26 w 78"/>
                  <a:gd name="T25" fmla="*/ 0 h 14"/>
                  <a:gd name="T26" fmla="*/ 20 w 78"/>
                  <a:gd name="T27" fmla="*/ 6 h 14"/>
                  <a:gd name="T28" fmla="*/ 18 w 78"/>
                  <a:gd name="T29" fmla="*/ 8 h 14"/>
                  <a:gd name="T30" fmla="*/ 14 w 78"/>
                  <a:gd name="T31" fmla="*/ 10 h 14"/>
                  <a:gd name="T32" fmla="*/ 10 w 78"/>
                  <a:gd name="T33" fmla="*/ 6 h 14"/>
                  <a:gd name="T34" fmla="*/ 8 w 78"/>
                  <a:gd name="T35" fmla="*/ 2 h 14"/>
                  <a:gd name="T36" fmla="*/ 4 w 78"/>
                  <a:gd name="T37" fmla="*/ 0 h 14"/>
                  <a:gd name="T38" fmla="*/ 0 w 78"/>
                  <a:gd name="T39" fmla="*/ 4 h 14"/>
                  <a:gd name="T40" fmla="*/ 2 w 78"/>
                  <a:gd name="T41" fmla="*/ 4 h 14"/>
                  <a:gd name="T42" fmla="*/ 4 w 78"/>
                  <a:gd name="T43" fmla="*/ 6 h 14"/>
                  <a:gd name="T44" fmla="*/ 8 w 78"/>
                  <a:gd name="T45" fmla="*/ 8 h 14"/>
                  <a:gd name="T46" fmla="*/ 10 w 78"/>
                  <a:gd name="T47" fmla="*/ 12 h 14"/>
                  <a:gd name="T48" fmla="*/ 14 w 78"/>
                  <a:gd name="T49" fmla="*/ 14 h 14"/>
                  <a:gd name="T50" fmla="*/ 22 w 78"/>
                  <a:gd name="T51" fmla="*/ 8 h 14"/>
                  <a:gd name="T52" fmla="*/ 24 w 78"/>
                  <a:gd name="T53" fmla="*/ 6 h 14"/>
                  <a:gd name="T54" fmla="*/ 26 w 78"/>
                  <a:gd name="T55" fmla="*/ 6 h 14"/>
                  <a:gd name="T56" fmla="*/ 32 w 78"/>
                  <a:gd name="T57" fmla="*/ 8 h 14"/>
                  <a:gd name="T58" fmla="*/ 34 w 78"/>
                  <a:gd name="T59" fmla="*/ 12 h 14"/>
                  <a:gd name="T60" fmla="*/ 38 w 78"/>
                  <a:gd name="T61" fmla="*/ 14 h 14"/>
                  <a:gd name="T62" fmla="*/ 46 w 78"/>
                  <a:gd name="T63" fmla="*/ 8 h 14"/>
                  <a:gd name="T64" fmla="*/ 48 w 78"/>
                  <a:gd name="T65" fmla="*/ 6 h 14"/>
                  <a:gd name="T66" fmla="*/ 50 w 78"/>
                  <a:gd name="T67" fmla="*/ 6 h 14"/>
                  <a:gd name="T68" fmla="*/ 56 w 78"/>
                  <a:gd name="T69" fmla="*/ 8 h 14"/>
                  <a:gd name="T70" fmla="*/ 58 w 78"/>
                  <a:gd name="T71" fmla="*/ 12 h 14"/>
                  <a:gd name="T72" fmla="*/ 62 w 78"/>
                  <a:gd name="T73" fmla="*/ 14 h 14"/>
                  <a:gd name="T74" fmla="*/ 70 w 78"/>
                  <a:gd name="T75" fmla="*/ 8 h 14"/>
                  <a:gd name="T76" fmla="*/ 72 w 78"/>
                  <a:gd name="T77" fmla="*/ 6 h 14"/>
                  <a:gd name="T78" fmla="*/ 74 w 78"/>
                  <a:gd name="T79" fmla="*/ 6 h 14"/>
                  <a:gd name="T80" fmla="*/ 78 w 78"/>
                  <a:gd name="T81" fmla="*/ 4 h 14"/>
                  <a:gd name="T82" fmla="*/ 76 w 78"/>
                  <a:gd name="T83" fmla="*/ 2 h 14"/>
                  <a:gd name="T84" fmla="*/ 74 w 78"/>
                  <a:gd name="T8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 h="14">
                    <a:moveTo>
                      <a:pt x="74" y="0"/>
                    </a:moveTo>
                    <a:lnTo>
                      <a:pt x="74" y="0"/>
                    </a:lnTo>
                    <a:lnTo>
                      <a:pt x="70" y="2"/>
                    </a:lnTo>
                    <a:lnTo>
                      <a:pt x="68" y="6"/>
                    </a:lnTo>
                    <a:lnTo>
                      <a:pt x="68" y="6"/>
                    </a:lnTo>
                    <a:lnTo>
                      <a:pt x="66" y="8"/>
                    </a:lnTo>
                    <a:lnTo>
                      <a:pt x="62" y="10"/>
                    </a:lnTo>
                    <a:lnTo>
                      <a:pt x="62" y="10"/>
                    </a:lnTo>
                    <a:lnTo>
                      <a:pt x="60" y="8"/>
                    </a:lnTo>
                    <a:lnTo>
                      <a:pt x="58" y="6"/>
                    </a:lnTo>
                    <a:lnTo>
                      <a:pt x="58" y="6"/>
                    </a:lnTo>
                    <a:lnTo>
                      <a:pt x="56" y="2"/>
                    </a:lnTo>
                    <a:lnTo>
                      <a:pt x="50" y="0"/>
                    </a:lnTo>
                    <a:lnTo>
                      <a:pt x="50" y="0"/>
                    </a:lnTo>
                    <a:lnTo>
                      <a:pt x="46" y="2"/>
                    </a:lnTo>
                    <a:lnTo>
                      <a:pt x="44" y="6"/>
                    </a:lnTo>
                    <a:lnTo>
                      <a:pt x="44" y="6"/>
                    </a:lnTo>
                    <a:lnTo>
                      <a:pt x="42" y="8"/>
                    </a:lnTo>
                    <a:lnTo>
                      <a:pt x="38" y="10"/>
                    </a:lnTo>
                    <a:lnTo>
                      <a:pt x="38" y="10"/>
                    </a:lnTo>
                    <a:lnTo>
                      <a:pt x="36" y="8"/>
                    </a:lnTo>
                    <a:lnTo>
                      <a:pt x="34" y="6"/>
                    </a:lnTo>
                    <a:lnTo>
                      <a:pt x="34" y="6"/>
                    </a:lnTo>
                    <a:lnTo>
                      <a:pt x="32" y="2"/>
                    </a:lnTo>
                    <a:lnTo>
                      <a:pt x="26" y="0"/>
                    </a:lnTo>
                    <a:lnTo>
                      <a:pt x="26" y="0"/>
                    </a:lnTo>
                    <a:lnTo>
                      <a:pt x="22" y="2"/>
                    </a:lnTo>
                    <a:lnTo>
                      <a:pt x="20" y="6"/>
                    </a:lnTo>
                    <a:lnTo>
                      <a:pt x="20" y="6"/>
                    </a:lnTo>
                    <a:lnTo>
                      <a:pt x="18" y="8"/>
                    </a:lnTo>
                    <a:lnTo>
                      <a:pt x="14" y="10"/>
                    </a:lnTo>
                    <a:lnTo>
                      <a:pt x="14" y="10"/>
                    </a:lnTo>
                    <a:lnTo>
                      <a:pt x="12" y="8"/>
                    </a:lnTo>
                    <a:lnTo>
                      <a:pt x="10" y="6"/>
                    </a:lnTo>
                    <a:lnTo>
                      <a:pt x="10" y="6"/>
                    </a:lnTo>
                    <a:lnTo>
                      <a:pt x="8" y="2"/>
                    </a:lnTo>
                    <a:lnTo>
                      <a:pt x="4" y="0"/>
                    </a:lnTo>
                    <a:lnTo>
                      <a:pt x="4" y="0"/>
                    </a:lnTo>
                    <a:lnTo>
                      <a:pt x="2" y="2"/>
                    </a:lnTo>
                    <a:lnTo>
                      <a:pt x="0" y="4"/>
                    </a:lnTo>
                    <a:lnTo>
                      <a:pt x="0" y="4"/>
                    </a:lnTo>
                    <a:lnTo>
                      <a:pt x="2" y="4"/>
                    </a:lnTo>
                    <a:lnTo>
                      <a:pt x="4" y="6"/>
                    </a:lnTo>
                    <a:lnTo>
                      <a:pt x="4" y="6"/>
                    </a:lnTo>
                    <a:lnTo>
                      <a:pt x="6" y="6"/>
                    </a:lnTo>
                    <a:lnTo>
                      <a:pt x="8" y="8"/>
                    </a:lnTo>
                    <a:lnTo>
                      <a:pt x="8" y="8"/>
                    </a:lnTo>
                    <a:lnTo>
                      <a:pt x="10" y="12"/>
                    </a:lnTo>
                    <a:lnTo>
                      <a:pt x="14" y="14"/>
                    </a:lnTo>
                    <a:lnTo>
                      <a:pt x="14" y="14"/>
                    </a:lnTo>
                    <a:lnTo>
                      <a:pt x="20" y="12"/>
                    </a:lnTo>
                    <a:lnTo>
                      <a:pt x="22" y="8"/>
                    </a:lnTo>
                    <a:lnTo>
                      <a:pt x="22" y="8"/>
                    </a:lnTo>
                    <a:lnTo>
                      <a:pt x="24" y="6"/>
                    </a:lnTo>
                    <a:lnTo>
                      <a:pt x="26" y="6"/>
                    </a:lnTo>
                    <a:lnTo>
                      <a:pt x="26" y="6"/>
                    </a:lnTo>
                    <a:lnTo>
                      <a:pt x="30" y="6"/>
                    </a:lnTo>
                    <a:lnTo>
                      <a:pt x="32" y="8"/>
                    </a:lnTo>
                    <a:lnTo>
                      <a:pt x="32" y="8"/>
                    </a:lnTo>
                    <a:lnTo>
                      <a:pt x="34" y="12"/>
                    </a:lnTo>
                    <a:lnTo>
                      <a:pt x="38" y="14"/>
                    </a:lnTo>
                    <a:lnTo>
                      <a:pt x="38" y="14"/>
                    </a:lnTo>
                    <a:lnTo>
                      <a:pt x="44" y="12"/>
                    </a:lnTo>
                    <a:lnTo>
                      <a:pt x="46" y="8"/>
                    </a:lnTo>
                    <a:lnTo>
                      <a:pt x="46" y="8"/>
                    </a:lnTo>
                    <a:lnTo>
                      <a:pt x="48" y="6"/>
                    </a:lnTo>
                    <a:lnTo>
                      <a:pt x="50" y="6"/>
                    </a:lnTo>
                    <a:lnTo>
                      <a:pt x="50" y="6"/>
                    </a:lnTo>
                    <a:lnTo>
                      <a:pt x="54" y="6"/>
                    </a:lnTo>
                    <a:lnTo>
                      <a:pt x="56" y="8"/>
                    </a:lnTo>
                    <a:lnTo>
                      <a:pt x="56" y="8"/>
                    </a:lnTo>
                    <a:lnTo>
                      <a:pt x="58" y="12"/>
                    </a:lnTo>
                    <a:lnTo>
                      <a:pt x="62" y="14"/>
                    </a:lnTo>
                    <a:lnTo>
                      <a:pt x="62" y="14"/>
                    </a:lnTo>
                    <a:lnTo>
                      <a:pt x="68" y="12"/>
                    </a:lnTo>
                    <a:lnTo>
                      <a:pt x="70" y="8"/>
                    </a:lnTo>
                    <a:lnTo>
                      <a:pt x="70" y="8"/>
                    </a:lnTo>
                    <a:lnTo>
                      <a:pt x="72" y="6"/>
                    </a:lnTo>
                    <a:lnTo>
                      <a:pt x="74" y="6"/>
                    </a:lnTo>
                    <a:lnTo>
                      <a:pt x="74" y="6"/>
                    </a:lnTo>
                    <a:lnTo>
                      <a:pt x="76" y="4"/>
                    </a:lnTo>
                    <a:lnTo>
                      <a:pt x="78" y="4"/>
                    </a:lnTo>
                    <a:lnTo>
                      <a:pt x="78" y="4"/>
                    </a:lnTo>
                    <a:lnTo>
                      <a:pt x="76" y="2"/>
                    </a:lnTo>
                    <a:lnTo>
                      <a:pt x="74" y="0"/>
                    </a:lnTo>
                    <a:lnTo>
                      <a:pt x="7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6" name="Freeform 1728">
                <a:extLst>
                  <a:ext uri="{FF2B5EF4-FFF2-40B4-BE49-F238E27FC236}">
                    <a16:creationId xmlns:a16="http://schemas.microsoft.com/office/drawing/2014/main" id="{85719B43-5ACD-4269-942E-2ADBC3E528CD}"/>
                  </a:ext>
                </a:extLst>
              </p:cNvPr>
              <p:cNvSpPr>
                <a:spLocks/>
              </p:cNvSpPr>
              <p:nvPr/>
            </p:nvSpPr>
            <p:spPr bwMode="auto">
              <a:xfrm>
                <a:off x="1666875" y="4732338"/>
                <a:ext cx="63500" cy="111125"/>
              </a:xfrm>
              <a:custGeom>
                <a:avLst/>
                <a:gdLst>
                  <a:gd name="T0" fmla="*/ 4 w 40"/>
                  <a:gd name="T1" fmla="*/ 0 h 70"/>
                  <a:gd name="T2" fmla="*/ 4 w 40"/>
                  <a:gd name="T3" fmla="*/ 0 h 70"/>
                  <a:gd name="T4" fmla="*/ 2 w 40"/>
                  <a:gd name="T5" fmla="*/ 0 h 70"/>
                  <a:gd name="T6" fmla="*/ 0 w 40"/>
                  <a:gd name="T7" fmla="*/ 0 h 70"/>
                  <a:gd name="T8" fmla="*/ 0 w 40"/>
                  <a:gd name="T9" fmla="*/ 0 h 70"/>
                  <a:gd name="T10" fmla="*/ 0 w 40"/>
                  <a:gd name="T11" fmla="*/ 2 h 70"/>
                  <a:gd name="T12" fmla="*/ 0 w 40"/>
                  <a:gd name="T13" fmla="*/ 4 h 70"/>
                  <a:gd name="T14" fmla="*/ 0 w 40"/>
                  <a:gd name="T15" fmla="*/ 4 h 70"/>
                  <a:gd name="T16" fmla="*/ 16 w 40"/>
                  <a:gd name="T17" fmla="*/ 16 h 70"/>
                  <a:gd name="T18" fmla="*/ 26 w 40"/>
                  <a:gd name="T19" fmla="*/ 32 h 70"/>
                  <a:gd name="T20" fmla="*/ 32 w 40"/>
                  <a:gd name="T21" fmla="*/ 50 h 70"/>
                  <a:gd name="T22" fmla="*/ 34 w 40"/>
                  <a:gd name="T23" fmla="*/ 68 h 70"/>
                  <a:gd name="T24" fmla="*/ 34 w 40"/>
                  <a:gd name="T25" fmla="*/ 68 h 70"/>
                  <a:gd name="T26" fmla="*/ 36 w 40"/>
                  <a:gd name="T27" fmla="*/ 70 h 70"/>
                  <a:gd name="T28" fmla="*/ 38 w 40"/>
                  <a:gd name="T29" fmla="*/ 70 h 70"/>
                  <a:gd name="T30" fmla="*/ 38 w 40"/>
                  <a:gd name="T31" fmla="*/ 70 h 70"/>
                  <a:gd name="T32" fmla="*/ 38 w 40"/>
                  <a:gd name="T33" fmla="*/ 70 h 70"/>
                  <a:gd name="T34" fmla="*/ 40 w 40"/>
                  <a:gd name="T35" fmla="*/ 68 h 70"/>
                  <a:gd name="T36" fmla="*/ 40 w 40"/>
                  <a:gd name="T37" fmla="*/ 68 h 70"/>
                  <a:gd name="T38" fmla="*/ 38 w 40"/>
                  <a:gd name="T39" fmla="*/ 58 h 70"/>
                  <a:gd name="T40" fmla="*/ 36 w 40"/>
                  <a:gd name="T41" fmla="*/ 48 h 70"/>
                  <a:gd name="T42" fmla="*/ 34 w 40"/>
                  <a:gd name="T43" fmla="*/ 38 h 70"/>
                  <a:gd name="T44" fmla="*/ 30 w 40"/>
                  <a:gd name="T45" fmla="*/ 30 h 70"/>
                  <a:gd name="T46" fmla="*/ 24 w 40"/>
                  <a:gd name="T47" fmla="*/ 20 h 70"/>
                  <a:gd name="T48" fmla="*/ 18 w 40"/>
                  <a:gd name="T49" fmla="*/ 14 h 70"/>
                  <a:gd name="T50" fmla="*/ 12 w 40"/>
                  <a:gd name="T51" fmla="*/ 6 h 70"/>
                  <a:gd name="T52" fmla="*/ 4 w 40"/>
                  <a:gd name="T53" fmla="*/ 0 h 70"/>
                  <a:gd name="T54" fmla="*/ 4 w 40"/>
                  <a:gd name="T5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 h="70">
                    <a:moveTo>
                      <a:pt x="4" y="0"/>
                    </a:moveTo>
                    <a:lnTo>
                      <a:pt x="4" y="0"/>
                    </a:lnTo>
                    <a:lnTo>
                      <a:pt x="2" y="0"/>
                    </a:lnTo>
                    <a:lnTo>
                      <a:pt x="0" y="0"/>
                    </a:lnTo>
                    <a:lnTo>
                      <a:pt x="0" y="0"/>
                    </a:lnTo>
                    <a:lnTo>
                      <a:pt x="0" y="2"/>
                    </a:lnTo>
                    <a:lnTo>
                      <a:pt x="0" y="4"/>
                    </a:lnTo>
                    <a:lnTo>
                      <a:pt x="0" y="4"/>
                    </a:lnTo>
                    <a:lnTo>
                      <a:pt x="16" y="16"/>
                    </a:lnTo>
                    <a:lnTo>
                      <a:pt x="26" y="32"/>
                    </a:lnTo>
                    <a:lnTo>
                      <a:pt x="32" y="50"/>
                    </a:lnTo>
                    <a:lnTo>
                      <a:pt x="34" y="68"/>
                    </a:lnTo>
                    <a:lnTo>
                      <a:pt x="34" y="68"/>
                    </a:lnTo>
                    <a:lnTo>
                      <a:pt x="36" y="70"/>
                    </a:lnTo>
                    <a:lnTo>
                      <a:pt x="38" y="70"/>
                    </a:lnTo>
                    <a:lnTo>
                      <a:pt x="38" y="70"/>
                    </a:lnTo>
                    <a:lnTo>
                      <a:pt x="38" y="70"/>
                    </a:lnTo>
                    <a:lnTo>
                      <a:pt x="40" y="68"/>
                    </a:lnTo>
                    <a:lnTo>
                      <a:pt x="40" y="68"/>
                    </a:lnTo>
                    <a:lnTo>
                      <a:pt x="38" y="58"/>
                    </a:lnTo>
                    <a:lnTo>
                      <a:pt x="36" y="48"/>
                    </a:lnTo>
                    <a:lnTo>
                      <a:pt x="34" y="38"/>
                    </a:lnTo>
                    <a:lnTo>
                      <a:pt x="30" y="30"/>
                    </a:lnTo>
                    <a:lnTo>
                      <a:pt x="24" y="20"/>
                    </a:lnTo>
                    <a:lnTo>
                      <a:pt x="18" y="14"/>
                    </a:lnTo>
                    <a:lnTo>
                      <a:pt x="12" y="6"/>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7" name="Freeform 1729">
                <a:extLst>
                  <a:ext uri="{FF2B5EF4-FFF2-40B4-BE49-F238E27FC236}">
                    <a16:creationId xmlns:a16="http://schemas.microsoft.com/office/drawing/2014/main" id="{7C527CD9-E87C-4221-8246-B9E32DF8C5FC}"/>
                  </a:ext>
                </a:extLst>
              </p:cNvPr>
              <p:cNvSpPr>
                <a:spLocks/>
              </p:cNvSpPr>
              <p:nvPr/>
            </p:nvSpPr>
            <p:spPr bwMode="auto">
              <a:xfrm>
                <a:off x="1593850" y="4710113"/>
                <a:ext cx="57150" cy="15875"/>
              </a:xfrm>
              <a:custGeom>
                <a:avLst/>
                <a:gdLst>
                  <a:gd name="T0" fmla="*/ 34 w 36"/>
                  <a:gd name="T1" fmla="*/ 6 h 10"/>
                  <a:gd name="T2" fmla="*/ 34 w 36"/>
                  <a:gd name="T3" fmla="*/ 6 h 10"/>
                  <a:gd name="T4" fmla="*/ 18 w 36"/>
                  <a:gd name="T5" fmla="*/ 2 h 10"/>
                  <a:gd name="T6" fmla="*/ 2 w 36"/>
                  <a:gd name="T7" fmla="*/ 0 h 10"/>
                  <a:gd name="T8" fmla="*/ 2 w 36"/>
                  <a:gd name="T9" fmla="*/ 0 h 10"/>
                  <a:gd name="T10" fmla="*/ 2 w 36"/>
                  <a:gd name="T11" fmla="*/ 0 h 10"/>
                  <a:gd name="T12" fmla="*/ 0 w 36"/>
                  <a:gd name="T13" fmla="*/ 2 h 10"/>
                  <a:gd name="T14" fmla="*/ 0 w 36"/>
                  <a:gd name="T15" fmla="*/ 2 h 10"/>
                  <a:gd name="T16" fmla="*/ 2 w 36"/>
                  <a:gd name="T17" fmla="*/ 4 h 10"/>
                  <a:gd name="T18" fmla="*/ 2 w 36"/>
                  <a:gd name="T19" fmla="*/ 4 h 10"/>
                  <a:gd name="T20" fmla="*/ 2 w 36"/>
                  <a:gd name="T21" fmla="*/ 4 h 10"/>
                  <a:gd name="T22" fmla="*/ 18 w 36"/>
                  <a:gd name="T23" fmla="*/ 6 h 10"/>
                  <a:gd name="T24" fmla="*/ 32 w 36"/>
                  <a:gd name="T25" fmla="*/ 10 h 10"/>
                  <a:gd name="T26" fmla="*/ 32 w 36"/>
                  <a:gd name="T27" fmla="*/ 10 h 10"/>
                  <a:gd name="T28" fmla="*/ 34 w 36"/>
                  <a:gd name="T29" fmla="*/ 10 h 10"/>
                  <a:gd name="T30" fmla="*/ 34 w 36"/>
                  <a:gd name="T31" fmla="*/ 10 h 10"/>
                  <a:gd name="T32" fmla="*/ 36 w 36"/>
                  <a:gd name="T33" fmla="*/ 8 h 10"/>
                  <a:gd name="T34" fmla="*/ 36 w 36"/>
                  <a:gd name="T35" fmla="*/ 8 h 10"/>
                  <a:gd name="T36" fmla="*/ 36 w 36"/>
                  <a:gd name="T37" fmla="*/ 6 h 10"/>
                  <a:gd name="T38" fmla="*/ 34 w 36"/>
                  <a:gd name="T39" fmla="*/ 6 h 10"/>
                  <a:gd name="T40" fmla="*/ 34 w 36"/>
                  <a:gd name="T4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10">
                    <a:moveTo>
                      <a:pt x="34" y="6"/>
                    </a:moveTo>
                    <a:lnTo>
                      <a:pt x="34" y="6"/>
                    </a:lnTo>
                    <a:lnTo>
                      <a:pt x="18" y="2"/>
                    </a:lnTo>
                    <a:lnTo>
                      <a:pt x="2" y="0"/>
                    </a:lnTo>
                    <a:lnTo>
                      <a:pt x="2" y="0"/>
                    </a:lnTo>
                    <a:lnTo>
                      <a:pt x="2" y="0"/>
                    </a:lnTo>
                    <a:lnTo>
                      <a:pt x="0" y="2"/>
                    </a:lnTo>
                    <a:lnTo>
                      <a:pt x="0" y="2"/>
                    </a:lnTo>
                    <a:lnTo>
                      <a:pt x="2" y="4"/>
                    </a:lnTo>
                    <a:lnTo>
                      <a:pt x="2" y="4"/>
                    </a:lnTo>
                    <a:lnTo>
                      <a:pt x="2" y="4"/>
                    </a:lnTo>
                    <a:lnTo>
                      <a:pt x="18" y="6"/>
                    </a:lnTo>
                    <a:lnTo>
                      <a:pt x="32" y="10"/>
                    </a:lnTo>
                    <a:lnTo>
                      <a:pt x="32" y="10"/>
                    </a:lnTo>
                    <a:lnTo>
                      <a:pt x="34" y="10"/>
                    </a:lnTo>
                    <a:lnTo>
                      <a:pt x="34" y="10"/>
                    </a:lnTo>
                    <a:lnTo>
                      <a:pt x="36" y="8"/>
                    </a:lnTo>
                    <a:lnTo>
                      <a:pt x="36" y="8"/>
                    </a:lnTo>
                    <a:lnTo>
                      <a:pt x="36" y="6"/>
                    </a:lnTo>
                    <a:lnTo>
                      <a:pt x="34" y="6"/>
                    </a:lnTo>
                    <a:lnTo>
                      <a:pt x="3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8" name="Freeform 1730">
                <a:extLst>
                  <a:ext uri="{FF2B5EF4-FFF2-40B4-BE49-F238E27FC236}">
                    <a16:creationId xmlns:a16="http://schemas.microsoft.com/office/drawing/2014/main" id="{0ADE885D-8AB2-4755-86E3-E36B2C2DE972}"/>
                  </a:ext>
                </a:extLst>
              </p:cNvPr>
              <p:cNvSpPr>
                <a:spLocks/>
              </p:cNvSpPr>
              <p:nvPr/>
            </p:nvSpPr>
            <p:spPr bwMode="auto">
              <a:xfrm>
                <a:off x="1546225" y="5033963"/>
                <a:ext cx="73025" cy="6350"/>
              </a:xfrm>
              <a:custGeom>
                <a:avLst/>
                <a:gdLst>
                  <a:gd name="T0" fmla="*/ 44 w 46"/>
                  <a:gd name="T1" fmla="*/ 0 h 4"/>
                  <a:gd name="T2" fmla="*/ 2 w 46"/>
                  <a:gd name="T3" fmla="*/ 0 h 4"/>
                  <a:gd name="T4" fmla="*/ 2 w 46"/>
                  <a:gd name="T5" fmla="*/ 0 h 4"/>
                  <a:gd name="T6" fmla="*/ 2 w 46"/>
                  <a:gd name="T7" fmla="*/ 0 h 4"/>
                  <a:gd name="T8" fmla="*/ 0 w 46"/>
                  <a:gd name="T9" fmla="*/ 2 h 4"/>
                  <a:gd name="T10" fmla="*/ 0 w 46"/>
                  <a:gd name="T11" fmla="*/ 2 h 4"/>
                  <a:gd name="T12" fmla="*/ 2 w 46"/>
                  <a:gd name="T13" fmla="*/ 4 h 4"/>
                  <a:gd name="T14" fmla="*/ 2 w 46"/>
                  <a:gd name="T15" fmla="*/ 4 h 4"/>
                  <a:gd name="T16" fmla="*/ 44 w 46"/>
                  <a:gd name="T17" fmla="*/ 4 h 4"/>
                  <a:gd name="T18" fmla="*/ 44 w 46"/>
                  <a:gd name="T19" fmla="*/ 4 h 4"/>
                  <a:gd name="T20" fmla="*/ 46 w 46"/>
                  <a:gd name="T21" fmla="*/ 4 h 4"/>
                  <a:gd name="T22" fmla="*/ 46 w 46"/>
                  <a:gd name="T23" fmla="*/ 2 h 4"/>
                  <a:gd name="T24" fmla="*/ 46 w 46"/>
                  <a:gd name="T25" fmla="*/ 2 h 4"/>
                  <a:gd name="T26" fmla="*/ 46 w 46"/>
                  <a:gd name="T27" fmla="*/ 0 h 4"/>
                  <a:gd name="T28" fmla="*/ 44 w 46"/>
                  <a:gd name="T29" fmla="*/ 0 h 4"/>
                  <a:gd name="T30" fmla="*/ 44 w 4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4">
                    <a:moveTo>
                      <a:pt x="44" y="0"/>
                    </a:moveTo>
                    <a:lnTo>
                      <a:pt x="2" y="0"/>
                    </a:lnTo>
                    <a:lnTo>
                      <a:pt x="2" y="0"/>
                    </a:lnTo>
                    <a:lnTo>
                      <a:pt x="2" y="0"/>
                    </a:lnTo>
                    <a:lnTo>
                      <a:pt x="0" y="2"/>
                    </a:lnTo>
                    <a:lnTo>
                      <a:pt x="0" y="2"/>
                    </a:lnTo>
                    <a:lnTo>
                      <a:pt x="2" y="4"/>
                    </a:lnTo>
                    <a:lnTo>
                      <a:pt x="2" y="4"/>
                    </a:lnTo>
                    <a:lnTo>
                      <a:pt x="44" y="4"/>
                    </a:lnTo>
                    <a:lnTo>
                      <a:pt x="44" y="4"/>
                    </a:lnTo>
                    <a:lnTo>
                      <a:pt x="46" y="4"/>
                    </a:lnTo>
                    <a:lnTo>
                      <a:pt x="46" y="2"/>
                    </a:lnTo>
                    <a:lnTo>
                      <a:pt x="46" y="2"/>
                    </a:lnTo>
                    <a:lnTo>
                      <a:pt x="46" y="0"/>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9" name="Freeform 1731">
                <a:extLst>
                  <a:ext uri="{FF2B5EF4-FFF2-40B4-BE49-F238E27FC236}">
                    <a16:creationId xmlns:a16="http://schemas.microsoft.com/office/drawing/2014/main" id="{9CE587FD-3443-4E03-97CA-6C24A17C2F03}"/>
                  </a:ext>
                </a:extLst>
              </p:cNvPr>
              <p:cNvSpPr>
                <a:spLocks/>
              </p:cNvSpPr>
              <p:nvPr/>
            </p:nvSpPr>
            <p:spPr bwMode="auto">
              <a:xfrm>
                <a:off x="1546225" y="5049838"/>
                <a:ext cx="73025" cy="6350"/>
              </a:xfrm>
              <a:custGeom>
                <a:avLst/>
                <a:gdLst>
                  <a:gd name="T0" fmla="*/ 44 w 46"/>
                  <a:gd name="T1" fmla="*/ 0 h 4"/>
                  <a:gd name="T2" fmla="*/ 2 w 46"/>
                  <a:gd name="T3" fmla="*/ 0 h 4"/>
                  <a:gd name="T4" fmla="*/ 2 w 46"/>
                  <a:gd name="T5" fmla="*/ 0 h 4"/>
                  <a:gd name="T6" fmla="*/ 2 w 46"/>
                  <a:gd name="T7" fmla="*/ 0 h 4"/>
                  <a:gd name="T8" fmla="*/ 0 w 46"/>
                  <a:gd name="T9" fmla="*/ 2 h 4"/>
                  <a:gd name="T10" fmla="*/ 0 w 46"/>
                  <a:gd name="T11" fmla="*/ 2 h 4"/>
                  <a:gd name="T12" fmla="*/ 2 w 46"/>
                  <a:gd name="T13" fmla="*/ 4 h 4"/>
                  <a:gd name="T14" fmla="*/ 2 w 46"/>
                  <a:gd name="T15" fmla="*/ 4 h 4"/>
                  <a:gd name="T16" fmla="*/ 44 w 46"/>
                  <a:gd name="T17" fmla="*/ 4 h 4"/>
                  <a:gd name="T18" fmla="*/ 44 w 46"/>
                  <a:gd name="T19" fmla="*/ 4 h 4"/>
                  <a:gd name="T20" fmla="*/ 46 w 46"/>
                  <a:gd name="T21" fmla="*/ 4 h 4"/>
                  <a:gd name="T22" fmla="*/ 46 w 46"/>
                  <a:gd name="T23" fmla="*/ 2 h 4"/>
                  <a:gd name="T24" fmla="*/ 46 w 46"/>
                  <a:gd name="T25" fmla="*/ 2 h 4"/>
                  <a:gd name="T26" fmla="*/ 46 w 46"/>
                  <a:gd name="T27" fmla="*/ 0 h 4"/>
                  <a:gd name="T28" fmla="*/ 44 w 46"/>
                  <a:gd name="T29" fmla="*/ 0 h 4"/>
                  <a:gd name="T30" fmla="*/ 44 w 4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4">
                    <a:moveTo>
                      <a:pt x="44" y="0"/>
                    </a:moveTo>
                    <a:lnTo>
                      <a:pt x="2" y="0"/>
                    </a:lnTo>
                    <a:lnTo>
                      <a:pt x="2" y="0"/>
                    </a:lnTo>
                    <a:lnTo>
                      <a:pt x="2" y="0"/>
                    </a:lnTo>
                    <a:lnTo>
                      <a:pt x="0" y="2"/>
                    </a:lnTo>
                    <a:lnTo>
                      <a:pt x="0" y="2"/>
                    </a:lnTo>
                    <a:lnTo>
                      <a:pt x="2" y="4"/>
                    </a:lnTo>
                    <a:lnTo>
                      <a:pt x="2" y="4"/>
                    </a:lnTo>
                    <a:lnTo>
                      <a:pt x="44" y="4"/>
                    </a:lnTo>
                    <a:lnTo>
                      <a:pt x="44" y="4"/>
                    </a:lnTo>
                    <a:lnTo>
                      <a:pt x="46" y="4"/>
                    </a:lnTo>
                    <a:lnTo>
                      <a:pt x="46" y="2"/>
                    </a:lnTo>
                    <a:lnTo>
                      <a:pt x="46" y="2"/>
                    </a:lnTo>
                    <a:lnTo>
                      <a:pt x="46" y="0"/>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0" name="Freeform 1732">
                <a:extLst>
                  <a:ext uri="{FF2B5EF4-FFF2-40B4-BE49-F238E27FC236}">
                    <a16:creationId xmlns:a16="http://schemas.microsoft.com/office/drawing/2014/main" id="{77DF5D02-59C6-44C2-B234-589CC95D94B2}"/>
                  </a:ext>
                </a:extLst>
              </p:cNvPr>
              <p:cNvSpPr>
                <a:spLocks/>
              </p:cNvSpPr>
              <p:nvPr/>
            </p:nvSpPr>
            <p:spPr bwMode="auto">
              <a:xfrm>
                <a:off x="1546225" y="5065713"/>
                <a:ext cx="73025" cy="9525"/>
              </a:xfrm>
              <a:custGeom>
                <a:avLst/>
                <a:gdLst>
                  <a:gd name="T0" fmla="*/ 44 w 46"/>
                  <a:gd name="T1" fmla="*/ 0 h 6"/>
                  <a:gd name="T2" fmla="*/ 2 w 46"/>
                  <a:gd name="T3" fmla="*/ 0 h 6"/>
                  <a:gd name="T4" fmla="*/ 2 w 46"/>
                  <a:gd name="T5" fmla="*/ 0 h 6"/>
                  <a:gd name="T6" fmla="*/ 2 w 46"/>
                  <a:gd name="T7" fmla="*/ 2 h 6"/>
                  <a:gd name="T8" fmla="*/ 0 w 46"/>
                  <a:gd name="T9" fmla="*/ 4 h 6"/>
                  <a:gd name="T10" fmla="*/ 0 w 46"/>
                  <a:gd name="T11" fmla="*/ 4 h 6"/>
                  <a:gd name="T12" fmla="*/ 2 w 46"/>
                  <a:gd name="T13" fmla="*/ 4 h 6"/>
                  <a:gd name="T14" fmla="*/ 2 w 46"/>
                  <a:gd name="T15" fmla="*/ 6 h 6"/>
                  <a:gd name="T16" fmla="*/ 44 w 46"/>
                  <a:gd name="T17" fmla="*/ 6 h 6"/>
                  <a:gd name="T18" fmla="*/ 44 w 46"/>
                  <a:gd name="T19" fmla="*/ 6 h 6"/>
                  <a:gd name="T20" fmla="*/ 46 w 46"/>
                  <a:gd name="T21" fmla="*/ 4 h 6"/>
                  <a:gd name="T22" fmla="*/ 46 w 46"/>
                  <a:gd name="T23" fmla="*/ 4 h 6"/>
                  <a:gd name="T24" fmla="*/ 46 w 46"/>
                  <a:gd name="T25" fmla="*/ 4 h 6"/>
                  <a:gd name="T26" fmla="*/ 46 w 46"/>
                  <a:gd name="T27" fmla="*/ 2 h 6"/>
                  <a:gd name="T28" fmla="*/ 44 w 46"/>
                  <a:gd name="T29" fmla="*/ 0 h 6"/>
                  <a:gd name="T30" fmla="*/ 44 w 46"/>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6">
                    <a:moveTo>
                      <a:pt x="44" y="0"/>
                    </a:moveTo>
                    <a:lnTo>
                      <a:pt x="2" y="0"/>
                    </a:lnTo>
                    <a:lnTo>
                      <a:pt x="2" y="0"/>
                    </a:lnTo>
                    <a:lnTo>
                      <a:pt x="2" y="2"/>
                    </a:lnTo>
                    <a:lnTo>
                      <a:pt x="0" y="4"/>
                    </a:lnTo>
                    <a:lnTo>
                      <a:pt x="0" y="4"/>
                    </a:lnTo>
                    <a:lnTo>
                      <a:pt x="2" y="4"/>
                    </a:lnTo>
                    <a:lnTo>
                      <a:pt x="2" y="6"/>
                    </a:lnTo>
                    <a:lnTo>
                      <a:pt x="44" y="6"/>
                    </a:lnTo>
                    <a:lnTo>
                      <a:pt x="44" y="6"/>
                    </a:lnTo>
                    <a:lnTo>
                      <a:pt x="46" y="4"/>
                    </a:lnTo>
                    <a:lnTo>
                      <a:pt x="46" y="4"/>
                    </a:lnTo>
                    <a:lnTo>
                      <a:pt x="46" y="4"/>
                    </a:lnTo>
                    <a:lnTo>
                      <a:pt x="46" y="2"/>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1" name="Freeform 1733">
                <a:extLst>
                  <a:ext uri="{FF2B5EF4-FFF2-40B4-BE49-F238E27FC236}">
                    <a16:creationId xmlns:a16="http://schemas.microsoft.com/office/drawing/2014/main" id="{D99D3D1D-F179-490E-AB10-E0EAD6578EC8}"/>
                  </a:ext>
                </a:extLst>
              </p:cNvPr>
              <p:cNvSpPr>
                <a:spLocks/>
              </p:cNvSpPr>
              <p:nvPr/>
            </p:nvSpPr>
            <p:spPr bwMode="auto">
              <a:xfrm>
                <a:off x="1631950" y="5033963"/>
                <a:ext cx="19050" cy="6350"/>
              </a:xfrm>
              <a:custGeom>
                <a:avLst/>
                <a:gdLst>
                  <a:gd name="T0" fmla="*/ 10 w 12"/>
                  <a:gd name="T1" fmla="*/ 0 h 4"/>
                  <a:gd name="T2" fmla="*/ 2 w 12"/>
                  <a:gd name="T3" fmla="*/ 0 h 4"/>
                  <a:gd name="T4" fmla="*/ 2 w 12"/>
                  <a:gd name="T5" fmla="*/ 0 h 4"/>
                  <a:gd name="T6" fmla="*/ 2 w 12"/>
                  <a:gd name="T7" fmla="*/ 0 h 4"/>
                  <a:gd name="T8" fmla="*/ 0 w 12"/>
                  <a:gd name="T9" fmla="*/ 2 h 4"/>
                  <a:gd name="T10" fmla="*/ 0 w 12"/>
                  <a:gd name="T11" fmla="*/ 2 h 4"/>
                  <a:gd name="T12" fmla="*/ 2 w 12"/>
                  <a:gd name="T13" fmla="*/ 4 h 4"/>
                  <a:gd name="T14" fmla="*/ 2 w 12"/>
                  <a:gd name="T15" fmla="*/ 4 h 4"/>
                  <a:gd name="T16" fmla="*/ 10 w 12"/>
                  <a:gd name="T17" fmla="*/ 4 h 4"/>
                  <a:gd name="T18" fmla="*/ 10 w 12"/>
                  <a:gd name="T19" fmla="*/ 4 h 4"/>
                  <a:gd name="T20" fmla="*/ 10 w 12"/>
                  <a:gd name="T21" fmla="*/ 4 h 4"/>
                  <a:gd name="T22" fmla="*/ 12 w 12"/>
                  <a:gd name="T23" fmla="*/ 2 h 4"/>
                  <a:gd name="T24" fmla="*/ 12 w 12"/>
                  <a:gd name="T25" fmla="*/ 2 h 4"/>
                  <a:gd name="T26" fmla="*/ 10 w 12"/>
                  <a:gd name="T27" fmla="*/ 0 h 4"/>
                  <a:gd name="T28" fmla="*/ 10 w 12"/>
                  <a:gd name="T29" fmla="*/ 0 h 4"/>
                  <a:gd name="T30" fmla="*/ 10 w 1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4">
                    <a:moveTo>
                      <a:pt x="10" y="0"/>
                    </a:moveTo>
                    <a:lnTo>
                      <a:pt x="2" y="0"/>
                    </a:lnTo>
                    <a:lnTo>
                      <a:pt x="2" y="0"/>
                    </a:lnTo>
                    <a:lnTo>
                      <a:pt x="2" y="0"/>
                    </a:lnTo>
                    <a:lnTo>
                      <a:pt x="0" y="2"/>
                    </a:lnTo>
                    <a:lnTo>
                      <a:pt x="0" y="2"/>
                    </a:lnTo>
                    <a:lnTo>
                      <a:pt x="2" y="4"/>
                    </a:lnTo>
                    <a:lnTo>
                      <a:pt x="2" y="4"/>
                    </a:lnTo>
                    <a:lnTo>
                      <a:pt x="10" y="4"/>
                    </a:lnTo>
                    <a:lnTo>
                      <a:pt x="10" y="4"/>
                    </a:lnTo>
                    <a:lnTo>
                      <a:pt x="10" y="4"/>
                    </a:lnTo>
                    <a:lnTo>
                      <a:pt x="12" y="2"/>
                    </a:lnTo>
                    <a:lnTo>
                      <a:pt x="12" y="2"/>
                    </a:lnTo>
                    <a:lnTo>
                      <a:pt x="10" y="0"/>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2" name="Freeform 1734">
                <a:extLst>
                  <a:ext uri="{FF2B5EF4-FFF2-40B4-BE49-F238E27FC236}">
                    <a16:creationId xmlns:a16="http://schemas.microsoft.com/office/drawing/2014/main" id="{182BBF07-0CB5-4CD5-95D9-41159C9F0C39}"/>
                  </a:ext>
                </a:extLst>
              </p:cNvPr>
              <p:cNvSpPr>
                <a:spLocks/>
              </p:cNvSpPr>
              <p:nvPr/>
            </p:nvSpPr>
            <p:spPr bwMode="auto">
              <a:xfrm>
                <a:off x="1631950" y="5049838"/>
                <a:ext cx="19050" cy="6350"/>
              </a:xfrm>
              <a:custGeom>
                <a:avLst/>
                <a:gdLst>
                  <a:gd name="T0" fmla="*/ 10 w 12"/>
                  <a:gd name="T1" fmla="*/ 0 h 4"/>
                  <a:gd name="T2" fmla="*/ 2 w 12"/>
                  <a:gd name="T3" fmla="*/ 0 h 4"/>
                  <a:gd name="T4" fmla="*/ 2 w 12"/>
                  <a:gd name="T5" fmla="*/ 0 h 4"/>
                  <a:gd name="T6" fmla="*/ 2 w 12"/>
                  <a:gd name="T7" fmla="*/ 0 h 4"/>
                  <a:gd name="T8" fmla="*/ 0 w 12"/>
                  <a:gd name="T9" fmla="*/ 2 h 4"/>
                  <a:gd name="T10" fmla="*/ 0 w 12"/>
                  <a:gd name="T11" fmla="*/ 2 h 4"/>
                  <a:gd name="T12" fmla="*/ 2 w 12"/>
                  <a:gd name="T13" fmla="*/ 4 h 4"/>
                  <a:gd name="T14" fmla="*/ 2 w 12"/>
                  <a:gd name="T15" fmla="*/ 4 h 4"/>
                  <a:gd name="T16" fmla="*/ 10 w 12"/>
                  <a:gd name="T17" fmla="*/ 4 h 4"/>
                  <a:gd name="T18" fmla="*/ 10 w 12"/>
                  <a:gd name="T19" fmla="*/ 4 h 4"/>
                  <a:gd name="T20" fmla="*/ 10 w 12"/>
                  <a:gd name="T21" fmla="*/ 4 h 4"/>
                  <a:gd name="T22" fmla="*/ 12 w 12"/>
                  <a:gd name="T23" fmla="*/ 2 h 4"/>
                  <a:gd name="T24" fmla="*/ 12 w 12"/>
                  <a:gd name="T25" fmla="*/ 2 h 4"/>
                  <a:gd name="T26" fmla="*/ 10 w 12"/>
                  <a:gd name="T27" fmla="*/ 0 h 4"/>
                  <a:gd name="T28" fmla="*/ 10 w 12"/>
                  <a:gd name="T29" fmla="*/ 0 h 4"/>
                  <a:gd name="T30" fmla="*/ 10 w 1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4">
                    <a:moveTo>
                      <a:pt x="10" y="0"/>
                    </a:moveTo>
                    <a:lnTo>
                      <a:pt x="2" y="0"/>
                    </a:lnTo>
                    <a:lnTo>
                      <a:pt x="2" y="0"/>
                    </a:lnTo>
                    <a:lnTo>
                      <a:pt x="2" y="0"/>
                    </a:lnTo>
                    <a:lnTo>
                      <a:pt x="0" y="2"/>
                    </a:lnTo>
                    <a:lnTo>
                      <a:pt x="0" y="2"/>
                    </a:lnTo>
                    <a:lnTo>
                      <a:pt x="2" y="4"/>
                    </a:lnTo>
                    <a:lnTo>
                      <a:pt x="2" y="4"/>
                    </a:lnTo>
                    <a:lnTo>
                      <a:pt x="10" y="4"/>
                    </a:lnTo>
                    <a:lnTo>
                      <a:pt x="10" y="4"/>
                    </a:lnTo>
                    <a:lnTo>
                      <a:pt x="10" y="4"/>
                    </a:lnTo>
                    <a:lnTo>
                      <a:pt x="12" y="2"/>
                    </a:lnTo>
                    <a:lnTo>
                      <a:pt x="12" y="2"/>
                    </a:lnTo>
                    <a:lnTo>
                      <a:pt x="10" y="0"/>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3" name="Freeform 1735">
                <a:extLst>
                  <a:ext uri="{FF2B5EF4-FFF2-40B4-BE49-F238E27FC236}">
                    <a16:creationId xmlns:a16="http://schemas.microsoft.com/office/drawing/2014/main" id="{5216566A-F5BD-40C2-9317-7B66FED7462B}"/>
                  </a:ext>
                </a:extLst>
              </p:cNvPr>
              <p:cNvSpPr>
                <a:spLocks/>
              </p:cNvSpPr>
              <p:nvPr/>
            </p:nvSpPr>
            <p:spPr bwMode="auto">
              <a:xfrm>
                <a:off x="1631950" y="5065713"/>
                <a:ext cx="19050" cy="9525"/>
              </a:xfrm>
              <a:custGeom>
                <a:avLst/>
                <a:gdLst>
                  <a:gd name="T0" fmla="*/ 10 w 12"/>
                  <a:gd name="T1" fmla="*/ 0 h 6"/>
                  <a:gd name="T2" fmla="*/ 2 w 12"/>
                  <a:gd name="T3" fmla="*/ 0 h 6"/>
                  <a:gd name="T4" fmla="*/ 2 w 12"/>
                  <a:gd name="T5" fmla="*/ 0 h 6"/>
                  <a:gd name="T6" fmla="*/ 2 w 12"/>
                  <a:gd name="T7" fmla="*/ 2 h 6"/>
                  <a:gd name="T8" fmla="*/ 0 w 12"/>
                  <a:gd name="T9" fmla="*/ 4 h 6"/>
                  <a:gd name="T10" fmla="*/ 0 w 12"/>
                  <a:gd name="T11" fmla="*/ 4 h 6"/>
                  <a:gd name="T12" fmla="*/ 2 w 12"/>
                  <a:gd name="T13" fmla="*/ 4 h 6"/>
                  <a:gd name="T14" fmla="*/ 2 w 12"/>
                  <a:gd name="T15" fmla="*/ 6 h 6"/>
                  <a:gd name="T16" fmla="*/ 10 w 12"/>
                  <a:gd name="T17" fmla="*/ 6 h 6"/>
                  <a:gd name="T18" fmla="*/ 10 w 12"/>
                  <a:gd name="T19" fmla="*/ 6 h 6"/>
                  <a:gd name="T20" fmla="*/ 10 w 12"/>
                  <a:gd name="T21" fmla="*/ 4 h 6"/>
                  <a:gd name="T22" fmla="*/ 12 w 12"/>
                  <a:gd name="T23" fmla="*/ 4 h 6"/>
                  <a:gd name="T24" fmla="*/ 12 w 12"/>
                  <a:gd name="T25" fmla="*/ 4 h 6"/>
                  <a:gd name="T26" fmla="*/ 10 w 12"/>
                  <a:gd name="T27" fmla="*/ 2 h 6"/>
                  <a:gd name="T28" fmla="*/ 10 w 12"/>
                  <a:gd name="T29" fmla="*/ 0 h 6"/>
                  <a:gd name="T30" fmla="*/ 10 w 12"/>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6">
                    <a:moveTo>
                      <a:pt x="10" y="0"/>
                    </a:moveTo>
                    <a:lnTo>
                      <a:pt x="2" y="0"/>
                    </a:lnTo>
                    <a:lnTo>
                      <a:pt x="2" y="0"/>
                    </a:lnTo>
                    <a:lnTo>
                      <a:pt x="2" y="2"/>
                    </a:lnTo>
                    <a:lnTo>
                      <a:pt x="0" y="4"/>
                    </a:lnTo>
                    <a:lnTo>
                      <a:pt x="0" y="4"/>
                    </a:lnTo>
                    <a:lnTo>
                      <a:pt x="2" y="4"/>
                    </a:lnTo>
                    <a:lnTo>
                      <a:pt x="2" y="6"/>
                    </a:lnTo>
                    <a:lnTo>
                      <a:pt x="10" y="6"/>
                    </a:lnTo>
                    <a:lnTo>
                      <a:pt x="10" y="6"/>
                    </a:lnTo>
                    <a:lnTo>
                      <a:pt x="10" y="4"/>
                    </a:lnTo>
                    <a:lnTo>
                      <a:pt x="12" y="4"/>
                    </a:lnTo>
                    <a:lnTo>
                      <a:pt x="12" y="4"/>
                    </a:lnTo>
                    <a:lnTo>
                      <a:pt x="10" y="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4" name="Freeform 1736">
                <a:extLst>
                  <a:ext uri="{FF2B5EF4-FFF2-40B4-BE49-F238E27FC236}">
                    <a16:creationId xmlns:a16="http://schemas.microsoft.com/office/drawing/2014/main" id="{36C43364-EA86-40D8-9126-069A19145F3E}"/>
                  </a:ext>
                </a:extLst>
              </p:cNvPr>
              <p:cNvSpPr>
                <a:spLocks/>
              </p:cNvSpPr>
              <p:nvPr/>
            </p:nvSpPr>
            <p:spPr bwMode="auto">
              <a:xfrm>
                <a:off x="1549400" y="5084763"/>
                <a:ext cx="98425" cy="6350"/>
              </a:xfrm>
              <a:custGeom>
                <a:avLst/>
                <a:gdLst>
                  <a:gd name="T0" fmla="*/ 60 w 62"/>
                  <a:gd name="T1" fmla="*/ 0 h 4"/>
                  <a:gd name="T2" fmla="*/ 2 w 62"/>
                  <a:gd name="T3" fmla="*/ 0 h 4"/>
                  <a:gd name="T4" fmla="*/ 2 w 62"/>
                  <a:gd name="T5" fmla="*/ 0 h 4"/>
                  <a:gd name="T6" fmla="*/ 2 w 62"/>
                  <a:gd name="T7" fmla="*/ 0 h 4"/>
                  <a:gd name="T8" fmla="*/ 0 w 62"/>
                  <a:gd name="T9" fmla="*/ 2 h 4"/>
                  <a:gd name="T10" fmla="*/ 0 w 62"/>
                  <a:gd name="T11" fmla="*/ 2 h 4"/>
                  <a:gd name="T12" fmla="*/ 2 w 62"/>
                  <a:gd name="T13" fmla="*/ 4 h 4"/>
                  <a:gd name="T14" fmla="*/ 2 w 62"/>
                  <a:gd name="T15" fmla="*/ 4 h 4"/>
                  <a:gd name="T16" fmla="*/ 60 w 62"/>
                  <a:gd name="T17" fmla="*/ 4 h 4"/>
                  <a:gd name="T18" fmla="*/ 60 w 62"/>
                  <a:gd name="T19" fmla="*/ 4 h 4"/>
                  <a:gd name="T20" fmla="*/ 60 w 62"/>
                  <a:gd name="T21" fmla="*/ 4 h 4"/>
                  <a:gd name="T22" fmla="*/ 62 w 62"/>
                  <a:gd name="T23" fmla="*/ 2 h 4"/>
                  <a:gd name="T24" fmla="*/ 62 w 62"/>
                  <a:gd name="T25" fmla="*/ 2 h 4"/>
                  <a:gd name="T26" fmla="*/ 60 w 62"/>
                  <a:gd name="T27" fmla="*/ 0 h 4"/>
                  <a:gd name="T28" fmla="*/ 60 w 62"/>
                  <a:gd name="T29" fmla="*/ 0 h 4"/>
                  <a:gd name="T30" fmla="*/ 60 w 6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 h="4">
                    <a:moveTo>
                      <a:pt x="60" y="0"/>
                    </a:moveTo>
                    <a:lnTo>
                      <a:pt x="2" y="0"/>
                    </a:lnTo>
                    <a:lnTo>
                      <a:pt x="2" y="0"/>
                    </a:lnTo>
                    <a:lnTo>
                      <a:pt x="2" y="0"/>
                    </a:lnTo>
                    <a:lnTo>
                      <a:pt x="0" y="2"/>
                    </a:lnTo>
                    <a:lnTo>
                      <a:pt x="0" y="2"/>
                    </a:lnTo>
                    <a:lnTo>
                      <a:pt x="2" y="4"/>
                    </a:lnTo>
                    <a:lnTo>
                      <a:pt x="2" y="4"/>
                    </a:lnTo>
                    <a:lnTo>
                      <a:pt x="60" y="4"/>
                    </a:lnTo>
                    <a:lnTo>
                      <a:pt x="60" y="4"/>
                    </a:lnTo>
                    <a:lnTo>
                      <a:pt x="60" y="4"/>
                    </a:lnTo>
                    <a:lnTo>
                      <a:pt x="62" y="2"/>
                    </a:lnTo>
                    <a:lnTo>
                      <a:pt x="62" y="2"/>
                    </a:lnTo>
                    <a:lnTo>
                      <a:pt x="60" y="0"/>
                    </a:lnTo>
                    <a:lnTo>
                      <a:pt x="60" y="0"/>
                    </a:lnTo>
                    <a:lnTo>
                      <a:pt x="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315" name="Group 314">
              <a:extLst>
                <a:ext uri="{FF2B5EF4-FFF2-40B4-BE49-F238E27FC236}">
                  <a16:creationId xmlns:a16="http://schemas.microsoft.com/office/drawing/2014/main" id="{093476A2-6B7D-4325-8C44-4BFBC389D535}"/>
                </a:ext>
              </a:extLst>
            </p:cNvPr>
            <p:cNvGrpSpPr/>
            <p:nvPr/>
          </p:nvGrpSpPr>
          <p:grpSpPr>
            <a:xfrm>
              <a:off x="5916616" y="2509303"/>
              <a:ext cx="380199" cy="347144"/>
              <a:chOff x="10372723" y="1366836"/>
              <a:chExt cx="438150" cy="400057"/>
            </a:xfrm>
            <a:solidFill>
              <a:schemeClr val="bg1"/>
            </a:solidFill>
          </p:grpSpPr>
          <p:sp>
            <p:nvSpPr>
              <p:cNvPr id="316" name="Freeform 1874">
                <a:extLst>
                  <a:ext uri="{FF2B5EF4-FFF2-40B4-BE49-F238E27FC236}">
                    <a16:creationId xmlns:a16="http://schemas.microsoft.com/office/drawing/2014/main" id="{2F20E135-DC43-45D7-BF94-A150037DF963}"/>
                  </a:ext>
                </a:extLst>
              </p:cNvPr>
              <p:cNvSpPr>
                <a:spLocks/>
              </p:cNvSpPr>
              <p:nvPr/>
            </p:nvSpPr>
            <p:spPr bwMode="auto">
              <a:xfrm>
                <a:off x="10429873" y="1484311"/>
                <a:ext cx="60325" cy="6350"/>
              </a:xfrm>
              <a:custGeom>
                <a:avLst/>
                <a:gdLst>
                  <a:gd name="T0" fmla="*/ 34 w 38"/>
                  <a:gd name="T1" fmla="*/ 0 h 4"/>
                  <a:gd name="T2" fmla="*/ 2 w 38"/>
                  <a:gd name="T3" fmla="*/ 0 h 4"/>
                  <a:gd name="T4" fmla="*/ 2 w 38"/>
                  <a:gd name="T5" fmla="*/ 0 h 4"/>
                  <a:gd name="T6" fmla="*/ 0 w 38"/>
                  <a:gd name="T7" fmla="*/ 0 h 4"/>
                  <a:gd name="T8" fmla="*/ 0 w 38"/>
                  <a:gd name="T9" fmla="*/ 2 h 4"/>
                  <a:gd name="T10" fmla="*/ 0 w 38"/>
                  <a:gd name="T11" fmla="*/ 2 h 4"/>
                  <a:gd name="T12" fmla="*/ 0 w 38"/>
                  <a:gd name="T13" fmla="*/ 4 h 4"/>
                  <a:gd name="T14" fmla="*/ 2 w 38"/>
                  <a:gd name="T15" fmla="*/ 4 h 4"/>
                  <a:gd name="T16" fmla="*/ 34 w 38"/>
                  <a:gd name="T17" fmla="*/ 4 h 4"/>
                  <a:gd name="T18" fmla="*/ 34 w 38"/>
                  <a:gd name="T19" fmla="*/ 4 h 4"/>
                  <a:gd name="T20" fmla="*/ 36 w 38"/>
                  <a:gd name="T21" fmla="*/ 4 h 4"/>
                  <a:gd name="T22" fmla="*/ 38 w 38"/>
                  <a:gd name="T23" fmla="*/ 2 h 4"/>
                  <a:gd name="T24" fmla="*/ 38 w 38"/>
                  <a:gd name="T25" fmla="*/ 2 h 4"/>
                  <a:gd name="T26" fmla="*/ 36 w 38"/>
                  <a:gd name="T27" fmla="*/ 0 h 4"/>
                  <a:gd name="T28" fmla="*/ 34 w 38"/>
                  <a:gd name="T29" fmla="*/ 0 h 4"/>
                  <a:gd name="T30" fmla="*/ 34 w 3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4">
                    <a:moveTo>
                      <a:pt x="34" y="0"/>
                    </a:moveTo>
                    <a:lnTo>
                      <a:pt x="2" y="0"/>
                    </a:lnTo>
                    <a:lnTo>
                      <a:pt x="2" y="0"/>
                    </a:lnTo>
                    <a:lnTo>
                      <a:pt x="0" y="0"/>
                    </a:lnTo>
                    <a:lnTo>
                      <a:pt x="0" y="2"/>
                    </a:lnTo>
                    <a:lnTo>
                      <a:pt x="0" y="2"/>
                    </a:lnTo>
                    <a:lnTo>
                      <a:pt x="0" y="4"/>
                    </a:lnTo>
                    <a:lnTo>
                      <a:pt x="2" y="4"/>
                    </a:lnTo>
                    <a:lnTo>
                      <a:pt x="34" y="4"/>
                    </a:lnTo>
                    <a:lnTo>
                      <a:pt x="34" y="4"/>
                    </a:lnTo>
                    <a:lnTo>
                      <a:pt x="36" y="4"/>
                    </a:lnTo>
                    <a:lnTo>
                      <a:pt x="38" y="2"/>
                    </a:lnTo>
                    <a:lnTo>
                      <a:pt x="38"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7" name="Freeform 1875">
                <a:extLst>
                  <a:ext uri="{FF2B5EF4-FFF2-40B4-BE49-F238E27FC236}">
                    <a16:creationId xmlns:a16="http://schemas.microsoft.com/office/drawing/2014/main" id="{370E8D18-96CD-41B9-9B29-5CBE75846ADB}"/>
                  </a:ext>
                </a:extLst>
              </p:cNvPr>
              <p:cNvSpPr>
                <a:spLocks/>
              </p:cNvSpPr>
              <p:nvPr/>
            </p:nvSpPr>
            <p:spPr bwMode="auto">
              <a:xfrm>
                <a:off x="10429873" y="1538286"/>
                <a:ext cx="60325" cy="6350"/>
              </a:xfrm>
              <a:custGeom>
                <a:avLst/>
                <a:gdLst>
                  <a:gd name="T0" fmla="*/ 34 w 38"/>
                  <a:gd name="T1" fmla="*/ 0 h 4"/>
                  <a:gd name="T2" fmla="*/ 2 w 38"/>
                  <a:gd name="T3" fmla="*/ 0 h 4"/>
                  <a:gd name="T4" fmla="*/ 2 w 38"/>
                  <a:gd name="T5" fmla="*/ 0 h 4"/>
                  <a:gd name="T6" fmla="*/ 0 w 38"/>
                  <a:gd name="T7" fmla="*/ 0 h 4"/>
                  <a:gd name="T8" fmla="*/ 0 w 38"/>
                  <a:gd name="T9" fmla="*/ 2 h 4"/>
                  <a:gd name="T10" fmla="*/ 0 w 38"/>
                  <a:gd name="T11" fmla="*/ 2 h 4"/>
                  <a:gd name="T12" fmla="*/ 0 w 38"/>
                  <a:gd name="T13" fmla="*/ 4 h 4"/>
                  <a:gd name="T14" fmla="*/ 2 w 38"/>
                  <a:gd name="T15" fmla="*/ 4 h 4"/>
                  <a:gd name="T16" fmla="*/ 34 w 38"/>
                  <a:gd name="T17" fmla="*/ 4 h 4"/>
                  <a:gd name="T18" fmla="*/ 34 w 38"/>
                  <a:gd name="T19" fmla="*/ 4 h 4"/>
                  <a:gd name="T20" fmla="*/ 36 w 38"/>
                  <a:gd name="T21" fmla="*/ 4 h 4"/>
                  <a:gd name="T22" fmla="*/ 38 w 38"/>
                  <a:gd name="T23" fmla="*/ 2 h 4"/>
                  <a:gd name="T24" fmla="*/ 38 w 38"/>
                  <a:gd name="T25" fmla="*/ 2 h 4"/>
                  <a:gd name="T26" fmla="*/ 36 w 38"/>
                  <a:gd name="T27" fmla="*/ 0 h 4"/>
                  <a:gd name="T28" fmla="*/ 34 w 38"/>
                  <a:gd name="T29" fmla="*/ 0 h 4"/>
                  <a:gd name="T30" fmla="*/ 34 w 3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4">
                    <a:moveTo>
                      <a:pt x="34" y="0"/>
                    </a:moveTo>
                    <a:lnTo>
                      <a:pt x="2" y="0"/>
                    </a:lnTo>
                    <a:lnTo>
                      <a:pt x="2" y="0"/>
                    </a:lnTo>
                    <a:lnTo>
                      <a:pt x="0" y="0"/>
                    </a:lnTo>
                    <a:lnTo>
                      <a:pt x="0" y="2"/>
                    </a:lnTo>
                    <a:lnTo>
                      <a:pt x="0" y="2"/>
                    </a:lnTo>
                    <a:lnTo>
                      <a:pt x="0" y="4"/>
                    </a:lnTo>
                    <a:lnTo>
                      <a:pt x="2" y="4"/>
                    </a:lnTo>
                    <a:lnTo>
                      <a:pt x="34" y="4"/>
                    </a:lnTo>
                    <a:lnTo>
                      <a:pt x="34" y="4"/>
                    </a:lnTo>
                    <a:lnTo>
                      <a:pt x="36" y="4"/>
                    </a:lnTo>
                    <a:lnTo>
                      <a:pt x="38" y="2"/>
                    </a:lnTo>
                    <a:lnTo>
                      <a:pt x="38"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8" name="Freeform 1876">
                <a:extLst>
                  <a:ext uri="{FF2B5EF4-FFF2-40B4-BE49-F238E27FC236}">
                    <a16:creationId xmlns:a16="http://schemas.microsoft.com/office/drawing/2014/main" id="{7D12B8C6-64D7-477C-9494-CCCEE3F4EFD1}"/>
                  </a:ext>
                </a:extLst>
              </p:cNvPr>
              <p:cNvSpPr>
                <a:spLocks/>
              </p:cNvSpPr>
              <p:nvPr/>
            </p:nvSpPr>
            <p:spPr bwMode="auto">
              <a:xfrm>
                <a:off x="10429873" y="1592262"/>
                <a:ext cx="60325" cy="9525"/>
              </a:xfrm>
              <a:custGeom>
                <a:avLst/>
                <a:gdLst>
                  <a:gd name="T0" fmla="*/ 34 w 38"/>
                  <a:gd name="T1" fmla="*/ 0 h 6"/>
                  <a:gd name="T2" fmla="*/ 2 w 38"/>
                  <a:gd name="T3" fmla="*/ 0 h 6"/>
                  <a:gd name="T4" fmla="*/ 2 w 38"/>
                  <a:gd name="T5" fmla="*/ 0 h 6"/>
                  <a:gd name="T6" fmla="*/ 0 w 38"/>
                  <a:gd name="T7" fmla="*/ 2 h 6"/>
                  <a:gd name="T8" fmla="*/ 0 w 38"/>
                  <a:gd name="T9" fmla="*/ 4 h 6"/>
                  <a:gd name="T10" fmla="*/ 0 w 38"/>
                  <a:gd name="T11" fmla="*/ 4 h 6"/>
                  <a:gd name="T12" fmla="*/ 0 w 38"/>
                  <a:gd name="T13" fmla="*/ 4 h 6"/>
                  <a:gd name="T14" fmla="*/ 2 w 38"/>
                  <a:gd name="T15" fmla="*/ 6 h 6"/>
                  <a:gd name="T16" fmla="*/ 34 w 38"/>
                  <a:gd name="T17" fmla="*/ 6 h 6"/>
                  <a:gd name="T18" fmla="*/ 34 w 38"/>
                  <a:gd name="T19" fmla="*/ 6 h 6"/>
                  <a:gd name="T20" fmla="*/ 36 w 38"/>
                  <a:gd name="T21" fmla="*/ 4 h 6"/>
                  <a:gd name="T22" fmla="*/ 38 w 38"/>
                  <a:gd name="T23" fmla="*/ 4 h 6"/>
                  <a:gd name="T24" fmla="*/ 38 w 38"/>
                  <a:gd name="T25" fmla="*/ 4 h 6"/>
                  <a:gd name="T26" fmla="*/ 36 w 38"/>
                  <a:gd name="T27" fmla="*/ 2 h 6"/>
                  <a:gd name="T28" fmla="*/ 34 w 38"/>
                  <a:gd name="T29" fmla="*/ 0 h 6"/>
                  <a:gd name="T30" fmla="*/ 34 w 38"/>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6">
                    <a:moveTo>
                      <a:pt x="34" y="0"/>
                    </a:moveTo>
                    <a:lnTo>
                      <a:pt x="2" y="0"/>
                    </a:lnTo>
                    <a:lnTo>
                      <a:pt x="2" y="0"/>
                    </a:lnTo>
                    <a:lnTo>
                      <a:pt x="0" y="2"/>
                    </a:lnTo>
                    <a:lnTo>
                      <a:pt x="0" y="4"/>
                    </a:lnTo>
                    <a:lnTo>
                      <a:pt x="0" y="4"/>
                    </a:lnTo>
                    <a:lnTo>
                      <a:pt x="0" y="4"/>
                    </a:lnTo>
                    <a:lnTo>
                      <a:pt x="2" y="6"/>
                    </a:lnTo>
                    <a:lnTo>
                      <a:pt x="34" y="6"/>
                    </a:lnTo>
                    <a:lnTo>
                      <a:pt x="34" y="6"/>
                    </a:lnTo>
                    <a:lnTo>
                      <a:pt x="36" y="4"/>
                    </a:lnTo>
                    <a:lnTo>
                      <a:pt x="38" y="4"/>
                    </a:lnTo>
                    <a:lnTo>
                      <a:pt x="38" y="4"/>
                    </a:lnTo>
                    <a:lnTo>
                      <a:pt x="36" y="2"/>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9" name="Freeform 1877">
                <a:extLst>
                  <a:ext uri="{FF2B5EF4-FFF2-40B4-BE49-F238E27FC236}">
                    <a16:creationId xmlns:a16="http://schemas.microsoft.com/office/drawing/2014/main" id="{D4C316D0-9EAF-4B77-AC55-68B47AC9B9F8}"/>
                  </a:ext>
                </a:extLst>
              </p:cNvPr>
              <p:cNvSpPr>
                <a:spLocks/>
              </p:cNvSpPr>
              <p:nvPr/>
            </p:nvSpPr>
            <p:spPr bwMode="auto">
              <a:xfrm>
                <a:off x="10429873" y="1649411"/>
                <a:ext cx="60325" cy="6350"/>
              </a:xfrm>
              <a:custGeom>
                <a:avLst/>
                <a:gdLst>
                  <a:gd name="T0" fmla="*/ 34 w 38"/>
                  <a:gd name="T1" fmla="*/ 0 h 4"/>
                  <a:gd name="T2" fmla="*/ 2 w 38"/>
                  <a:gd name="T3" fmla="*/ 0 h 4"/>
                  <a:gd name="T4" fmla="*/ 2 w 38"/>
                  <a:gd name="T5" fmla="*/ 0 h 4"/>
                  <a:gd name="T6" fmla="*/ 0 w 38"/>
                  <a:gd name="T7" fmla="*/ 0 h 4"/>
                  <a:gd name="T8" fmla="*/ 0 w 38"/>
                  <a:gd name="T9" fmla="*/ 2 h 4"/>
                  <a:gd name="T10" fmla="*/ 0 w 38"/>
                  <a:gd name="T11" fmla="*/ 2 h 4"/>
                  <a:gd name="T12" fmla="*/ 0 w 38"/>
                  <a:gd name="T13" fmla="*/ 4 h 4"/>
                  <a:gd name="T14" fmla="*/ 2 w 38"/>
                  <a:gd name="T15" fmla="*/ 4 h 4"/>
                  <a:gd name="T16" fmla="*/ 34 w 38"/>
                  <a:gd name="T17" fmla="*/ 4 h 4"/>
                  <a:gd name="T18" fmla="*/ 34 w 38"/>
                  <a:gd name="T19" fmla="*/ 4 h 4"/>
                  <a:gd name="T20" fmla="*/ 36 w 38"/>
                  <a:gd name="T21" fmla="*/ 4 h 4"/>
                  <a:gd name="T22" fmla="*/ 38 w 38"/>
                  <a:gd name="T23" fmla="*/ 2 h 4"/>
                  <a:gd name="T24" fmla="*/ 38 w 38"/>
                  <a:gd name="T25" fmla="*/ 2 h 4"/>
                  <a:gd name="T26" fmla="*/ 36 w 38"/>
                  <a:gd name="T27" fmla="*/ 0 h 4"/>
                  <a:gd name="T28" fmla="*/ 34 w 38"/>
                  <a:gd name="T29" fmla="*/ 0 h 4"/>
                  <a:gd name="T30" fmla="*/ 34 w 3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4">
                    <a:moveTo>
                      <a:pt x="34" y="0"/>
                    </a:moveTo>
                    <a:lnTo>
                      <a:pt x="2" y="0"/>
                    </a:lnTo>
                    <a:lnTo>
                      <a:pt x="2" y="0"/>
                    </a:lnTo>
                    <a:lnTo>
                      <a:pt x="0" y="0"/>
                    </a:lnTo>
                    <a:lnTo>
                      <a:pt x="0" y="2"/>
                    </a:lnTo>
                    <a:lnTo>
                      <a:pt x="0" y="2"/>
                    </a:lnTo>
                    <a:lnTo>
                      <a:pt x="0" y="4"/>
                    </a:lnTo>
                    <a:lnTo>
                      <a:pt x="2" y="4"/>
                    </a:lnTo>
                    <a:lnTo>
                      <a:pt x="34" y="4"/>
                    </a:lnTo>
                    <a:lnTo>
                      <a:pt x="34" y="4"/>
                    </a:lnTo>
                    <a:lnTo>
                      <a:pt x="36" y="4"/>
                    </a:lnTo>
                    <a:lnTo>
                      <a:pt x="38" y="2"/>
                    </a:lnTo>
                    <a:lnTo>
                      <a:pt x="38"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0" name="Freeform 1878">
                <a:extLst>
                  <a:ext uri="{FF2B5EF4-FFF2-40B4-BE49-F238E27FC236}">
                    <a16:creationId xmlns:a16="http://schemas.microsoft.com/office/drawing/2014/main" id="{0FEC9B4C-A663-428E-B605-E299DDA6C3E3}"/>
                  </a:ext>
                </a:extLst>
              </p:cNvPr>
              <p:cNvSpPr>
                <a:spLocks/>
              </p:cNvSpPr>
              <p:nvPr/>
            </p:nvSpPr>
            <p:spPr bwMode="auto">
              <a:xfrm>
                <a:off x="10372723" y="1382711"/>
                <a:ext cx="438150" cy="327026"/>
              </a:xfrm>
              <a:custGeom>
                <a:avLst/>
                <a:gdLst>
                  <a:gd name="T0" fmla="*/ 26 w 276"/>
                  <a:gd name="T1" fmla="*/ 0 h 206"/>
                  <a:gd name="T2" fmla="*/ 16 w 276"/>
                  <a:gd name="T3" fmla="*/ 4 h 206"/>
                  <a:gd name="T4" fmla="*/ 2 w 276"/>
                  <a:gd name="T5" fmla="*/ 18 h 206"/>
                  <a:gd name="T6" fmla="*/ 0 w 276"/>
                  <a:gd name="T7" fmla="*/ 182 h 206"/>
                  <a:gd name="T8" fmla="*/ 2 w 276"/>
                  <a:gd name="T9" fmla="*/ 190 h 206"/>
                  <a:gd name="T10" fmla="*/ 16 w 276"/>
                  <a:gd name="T11" fmla="*/ 204 h 206"/>
                  <a:gd name="T12" fmla="*/ 70 w 276"/>
                  <a:gd name="T13" fmla="*/ 206 h 206"/>
                  <a:gd name="T14" fmla="*/ 72 w 276"/>
                  <a:gd name="T15" fmla="*/ 206 h 206"/>
                  <a:gd name="T16" fmla="*/ 74 w 276"/>
                  <a:gd name="T17" fmla="*/ 204 h 206"/>
                  <a:gd name="T18" fmla="*/ 70 w 276"/>
                  <a:gd name="T19" fmla="*/ 202 h 206"/>
                  <a:gd name="T20" fmla="*/ 26 w 276"/>
                  <a:gd name="T21" fmla="*/ 202 h 206"/>
                  <a:gd name="T22" fmla="*/ 10 w 276"/>
                  <a:gd name="T23" fmla="*/ 196 h 206"/>
                  <a:gd name="T24" fmla="*/ 4 w 276"/>
                  <a:gd name="T25" fmla="*/ 182 h 206"/>
                  <a:gd name="T26" fmla="*/ 4 w 276"/>
                  <a:gd name="T27" fmla="*/ 28 h 206"/>
                  <a:gd name="T28" fmla="*/ 10 w 276"/>
                  <a:gd name="T29" fmla="*/ 12 h 206"/>
                  <a:gd name="T30" fmla="*/ 26 w 276"/>
                  <a:gd name="T31" fmla="*/ 6 h 206"/>
                  <a:gd name="T32" fmla="*/ 252 w 276"/>
                  <a:gd name="T33" fmla="*/ 6 h 206"/>
                  <a:gd name="T34" fmla="*/ 266 w 276"/>
                  <a:gd name="T35" fmla="*/ 12 h 206"/>
                  <a:gd name="T36" fmla="*/ 272 w 276"/>
                  <a:gd name="T37" fmla="*/ 28 h 206"/>
                  <a:gd name="T38" fmla="*/ 272 w 276"/>
                  <a:gd name="T39" fmla="*/ 182 h 206"/>
                  <a:gd name="T40" fmla="*/ 266 w 276"/>
                  <a:gd name="T41" fmla="*/ 196 h 206"/>
                  <a:gd name="T42" fmla="*/ 252 w 276"/>
                  <a:gd name="T43" fmla="*/ 202 h 206"/>
                  <a:gd name="T44" fmla="*/ 208 w 276"/>
                  <a:gd name="T45" fmla="*/ 202 h 206"/>
                  <a:gd name="T46" fmla="*/ 204 w 276"/>
                  <a:gd name="T47" fmla="*/ 204 h 206"/>
                  <a:gd name="T48" fmla="*/ 206 w 276"/>
                  <a:gd name="T49" fmla="*/ 206 h 206"/>
                  <a:gd name="T50" fmla="*/ 252 w 276"/>
                  <a:gd name="T51" fmla="*/ 206 h 206"/>
                  <a:gd name="T52" fmla="*/ 262 w 276"/>
                  <a:gd name="T53" fmla="*/ 204 h 206"/>
                  <a:gd name="T54" fmla="*/ 274 w 276"/>
                  <a:gd name="T55" fmla="*/ 192 h 206"/>
                  <a:gd name="T56" fmla="*/ 276 w 276"/>
                  <a:gd name="T57" fmla="*/ 28 h 206"/>
                  <a:gd name="T58" fmla="*/ 274 w 276"/>
                  <a:gd name="T59" fmla="*/ 16 h 206"/>
                  <a:gd name="T60" fmla="*/ 262 w 276"/>
                  <a:gd name="T61" fmla="*/ 2 h 206"/>
                  <a:gd name="T62" fmla="*/ 252 w 276"/>
                  <a:gd name="T63"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6" h="206">
                    <a:moveTo>
                      <a:pt x="252" y="0"/>
                    </a:moveTo>
                    <a:lnTo>
                      <a:pt x="26" y="0"/>
                    </a:lnTo>
                    <a:lnTo>
                      <a:pt x="26" y="0"/>
                    </a:lnTo>
                    <a:lnTo>
                      <a:pt x="16" y="4"/>
                    </a:lnTo>
                    <a:lnTo>
                      <a:pt x="8" y="8"/>
                    </a:lnTo>
                    <a:lnTo>
                      <a:pt x="2" y="18"/>
                    </a:lnTo>
                    <a:lnTo>
                      <a:pt x="0" y="28"/>
                    </a:lnTo>
                    <a:lnTo>
                      <a:pt x="0" y="182"/>
                    </a:lnTo>
                    <a:lnTo>
                      <a:pt x="0" y="182"/>
                    </a:lnTo>
                    <a:lnTo>
                      <a:pt x="2" y="190"/>
                    </a:lnTo>
                    <a:lnTo>
                      <a:pt x="8" y="200"/>
                    </a:lnTo>
                    <a:lnTo>
                      <a:pt x="16" y="204"/>
                    </a:lnTo>
                    <a:lnTo>
                      <a:pt x="26" y="206"/>
                    </a:lnTo>
                    <a:lnTo>
                      <a:pt x="70" y="206"/>
                    </a:lnTo>
                    <a:lnTo>
                      <a:pt x="70" y="206"/>
                    </a:lnTo>
                    <a:lnTo>
                      <a:pt x="72" y="206"/>
                    </a:lnTo>
                    <a:lnTo>
                      <a:pt x="74" y="204"/>
                    </a:lnTo>
                    <a:lnTo>
                      <a:pt x="74" y="204"/>
                    </a:lnTo>
                    <a:lnTo>
                      <a:pt x="72" y="202"/>
                    </a:lnTo>
                    <a:lnTo>
                      <a:pt x="70" y="202"/>
                    </a:lnTo>
                    <a:lnTo>
                      <a:pt x="26" y="202"/>
                    </a:lnTo>
                    <a:lnTo>
                      <a:pt x="26" y="202"/>
                    </a:lnTo>
                    <a:lnTo>
                      <a:pt x="18" y="200"/>
                    </a:lnTo>
                    <a:lnTo>
                      <a:pt x="10" y="196"/>
                    </a:lnTo>
                    <a:lnTo>
                      <a:pt x="6" y="190"/>
                    </a:lnTo>
                    <a:lnTo>
                      <a:pt x="4" y="182"/>
                    </a:lnTo>
                    <a:lnTo>
                      <a:pt x="4" y="28"/>
                    </a:lnTo>
                    <a:lnTo>
                      <a:pt x="4" y="28"/>
                    </a:lnTo>
                    <a:lnTo>
                      <a:pt x="6" y="18"/>
                    </a:lnTo>
                    <a:lnTo>
                      <a:pt x="10" y="12"/>
                    </a:lnTo>
                    <a:lnTo>
                      <a:pt x="18" y="8"/>
                    </a:lnTo>
                    <a:lnTo>
                      <a:pt x="26" y="6"/>
                    </a:lnTo>
                    <a:lnTo>
                      <a:pt x="252" y="6"/>
                    </a:lnTo>
                    <a:lnTo>
                      <a:pt x="252" y="6"/>
                    </a:lnTo>
                    <a:lnTo>
                      <a:pt x="260" y="8"/>
                    </a:lnTo>
                    <a:lnTo>
                      <a:pt x="266" y="12"/>
                    </a:lnTo>
                    <a:lnTo>
                      <a:pt x="270" y="18"/>
                    </a:lnTo>
                    <a:lnTo>
                      <a:pt x="272" y="28"/>
                    </a:lnTo>
                    <a:lnTo>
                      <a:pt x="272" y="182"/>
                    </a:lnTo>
                    <a:lnTo>
                      <a:pt x="272" y="182"/>
                    </a:lnTo>
                    <a:lnTo>
                      <a:pt x="270" y="190"/>
                    </a:lnTo>
                    <a:lnTo>
                      <a:pt x="266" y="196"/>
                    </a:lnTo>
                    <a:lnTo>
                      <a:pt x="260" y="200"/>
                    </a:lnTo>
                    <a:lnTo>
                      <a:pt x="252" y="202"/>
                    </a:lnTo>
                    <a:lnTo>
                      <a:pt x="208" y="202"/>
                    </a:lnTo>
                    <a:lnTo>
                      <a:pt x="208" y="202"/>
                    </a:lnTo>
                    <a:lnTo>
                      <a:pt x="206" y="202"/>
                    </a:lnTo>
                    <a:lnTo>
                      <a:pt x="204" y="204"/>
                    </a:lnTo>
                    <a:lnTo>
                      <a:pt x="204" y="204"/>
                    </a:lnTo>
                    <a:lnTo>
                      <a:pt x="206" y="206"/>
                    </a:lnTo>
                    <a:lnTo>
                      <a:pt x="208" y="206"/>
                    </a:lnTo>
                    <a:lnTo>
                      <a:pt x="252" y="206"/>
                    </a:lnTo>
                    <a:lnTo>
                      <a:pt x="252" y="206"/>
                    </a:lnTo>
                    <a:lnTo>
                      <a:pt x="262" y="204"/>
                    </a:lnTo>
                    <a:lnTo>
                      <a:pt x="270" y="200"/>
                    </a:lnTo>
                    <a:lnTo>
                      <a:pt x="274" y="192"/>
                    </a:lnTo>
                    <a:lnTo>
                      <a:pt x="276" y="182"/>
                    </a:lnTo>
                    <a:lnTo>
                      <a:pt x="276" y="28"/>
                    </a:lnTo>
                    <a:lnTo>
                      <a:pt x="276" y="28"/>
                    </a:lnTo>
                    <a:lnTo>
                      <a:pt x="274" y="16"/>
                    </a:lnTo>
                    <a:lnTo>
                      <a:pt x="270" y="8"/>
                    </a:lnTo>
                    <a:lnTo>
                      <a:pt x="262" y="2"/>
                    </a:lnTo>
                    <a:lnTo>
                      <a:pt x="252" y="0"/>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1" name="Freeform 1879">
                <a:extLst>
                  <a:ext uri="{FF2B5EF4-FFF2-40B4-BE49-F238E27FC236}">
                    <a16:creationId xmlns:a16="http://schemas.microsoft.com/office/drawing/2014/main" id="{1521C8C4-A3D5-4B21-897D-8BD5F3B0C6D1}"/>
                  </a:ext>
                </a:extLst>
              </p:cNvPr>
              <p:cNvSpPr>
                <a:spLocks/>
              </p:cNvSpPr>
              <p:nvPr/>
            </p:nvSpPr>
            <p:spPr bwMode="auto">
              <a:xfrm>
                <a:off x="10379083" y="1423986"/>
                <a:ext cx="333375" cy="9525"/>
              </a:xfrm>
              <a:custGeom>
                <a:avLst/>
                <a:gdLst>
                  <a:gd name="T0" fmla="*/ 208 w 210"/>
                  <a:gd name="T1" fmla="*/ 0 h 6"/>
                  <a:gd name="T2" fmla="*/ 2 w 210"/>
                  <a:gd name="T3" fmla="*/ 0 h 6"/>
                  <a:gd name="T4" fmla="*/ 2 w 210"/>
                  <a:gd name="T5" fmla="*/ 0 h 6"/>
                  <a:gd name="T6" fmla="*/ 0 w 210"/>
                  <a:gd name="T7" fmla="*/ 2 h 6"/>
                  <a:gd name="T8" fmla="*/ 0 w 210"/>
                  <a:gd name="T9" fmla="*/ 4 h 6"/>
                  <a:gd name="T10" fmla="*/ 0 w 210"/>
                  <a:gd name="T11" fmla="*/ 4 h 6"/>
                  <a:gd name="T12" fmla="*/ 0 w 210"/>
                  <a:gd name="T13" fmla="*/ 4 h 6"/>
                  <a:gd name="T14" fmla="*/ 2 w 210"/>
                  <a:gd name="T15" fmla="*/ 6 h 6"/>
                  <a:gd name="T16" fmla="*/ 208 w 210"/>
                  <a:gd name="T17" fmla="*/ 6 h 6"/>
                  <a:gd name="T18" fmla="*/ 208 w 210"/>
                  <a:gd name="T19" fmla="*/ 6 h 6"/>
                  <a:gd name="T20" fmla="*/ 210 w 210"/>
                  <a:gd name="T21" fmla="*/ 4 h 6"/>
                  <a:gd name="T22" fmla="*/ 210 w 210"/>
                  <a:gd name="T23" fmla="*/ 4 h 6"/>
                  <a:gd name="T24" fmla="*/ 210 w 210"/>
                  <a:gd name="T25" fmla="*/ 4 h 6"/>
                  <a:gd name="T26" fmla="*/ 210 w 210"/>
                  <a:gd name="T27" fmla="*/ 2 h 6"/>
                  <a:gd name="T28" fmla="*/ 208 w 210"/>
                  <a:gd name="T29" fmla="*/ 0 h 6"/>
                  <a:gd name="T30" fmla="*/ 208 w 210"/>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0" h="6">
                    <a:moveTo>
                      <a:pt x="208" y="0"/>
                    </a:moveTo>
                    <a:lnTo>
                      <a:pt x="2" y="0"/>
                    </a:lnTo>
                    <a:lnTo>
                      <a:pt x="2" y="0"/>
                    </a:lnTo>
                    <a:lnTo>
                      <a:pt x="0" y="2"/>
                    </a:lnTo>
                    <a:lnTo>
                      <a:pt x="0" y="4"/>
                    </a:lnTo>
                    <a:lnTo>
                      <a:pt x="0" y="4"/>
                    </a:lnTo>
                    <a:lnTo>
                      <a:pt x="0" y="4"/>
                    </a:lnTo>
                    <a:lnTo>
                      <a:pt x="2" y="6"/>
                    </a:lnTo>
                    <a:lnTo>
                      <a:pt x="208" y="6"/>
                    </a:lnTo>
                    <a:lnTo>
                      <a:pt x="208" y="6"/>
                    </a:lnTo>
                    <a:lnTo>
                      <a:pt x="210" y="4"/>
                    </a:lnTo>
                    <a:lnTo>
                      <a:pt x="210" y="4"/>
                    </a:lnTo>
                    <a:lnTo>
                      <a:pt x="210" y="4"/>
                    </a:lnTo>
                    <a:lnTo>
                      <a:pt x="210" y="2"/>
                    </a:lnTo>
                    <a:lnTo>
                      <a:pt x="208" y="0"/>
                    </a:lnTo>
                    <a:lnTo>
                      <a:pt x="2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2" name="Freeform 1880">
                <a:extLst>
                  <a:ext uri="{FF2B5EF4-FFF2-40B4-BE49-F238E27FC236}">
                    <a16:creationId xmlns:a16="http://schemas.microsoft.com/office/drawing/2014/main" id="{4651054B-11B6-4B86-8DE9-692E9C759752}"/>
                  </a:ext>
                </a:extLst>
              </p:cNvPr>
              <p:cNvSpPr>
                <a:spLocks/>
              </p:cNvSpPr>
              <p:nvPr/>
            </p:nvSpPr>
            <p:spPr bwMode="auto">
              <a:xfrm>
                <a:off x="10750549" y="1423986"/>
                <a:ext cx="57150" cy="9525"/>
              </a:xfrm>
              <a:custGeom>
                <a:avLst/>
                <a:gdLst>
                  <a:gd name="T0" fmla="*/ 34 w 36"/>
                  <a:gd name="T1" fmla="*/ 0 h 6"/>
                  <a:gd name="T2" fmla="*/ 2 w 36"/>
                  <a:gd name="T3" fmla="*/ 0 h 6"/>
                  <a:gd name="T4" fmla="*/ 2 w 36"/>
                  <a:gd name="T5" fmla="*/ 0 h 6"/>
                  <a:gd name="T6" fmla="*/ 0 w 36"/>
                  <a:gd name="T7" fmla="*/ 2 h 6"/>
                  <a:gd name="T8" fmla="*/ 0 w 36"/>
                  <a:gd name="T9" fmla="*/ 4 h 6"/>
                  <a:gd name="T10" fmla="*/ 0 w 36"/>
                  <a:gd name="T11" fmla="*/ 4 h 6"/>
                  <a:gd name="T12" fmla="*/ 0 w 36"/>
                  <a:gd name="T13" fmla="*/ 4 h 6"/>
                  <a:gd name="T14" fmla="*/ 2 w 36"/>
                  <a:gd name="T15" fmla="*/ 6 h 6"/>
                  <a:gd name="T16" fmla="*/ 34 w 36"/>
                  <a:gd name="T17" fmla="*/ 6 h 6"/>
                  <a:gd name="T18" fmla="*/ 34 w 36"/>
                  <a:gd name="T19" fmla="*/ 6 h 6"/>
                  <a:gd name="T20" fmla="*/ 36 w 36"/>
                  <a:gd name="T21" fmla="*/ 4 h 6"/>
                  <a:gd name="T22" fmla="*/ 36 w 36"/>
                  <a:gd name="T23" fmla="*/ 4 h 6"/>
                  <a:gd name="T24" fmla="*/ 36 w 36"/>
                  <a:gd name="T25" fmla="*/ 4 h 6"/>
                  <a:gd name="T26" fmla="*/ 36 w 36"/>
                  <a:gd name="T27" fmla="*/ 2 h 6"/>
                  <a:gd name="T28" fmla="*/ 34 w 36"/>
                  <a:gd name="T29" fmla="*/ 0 h 6"/>
                  <a:gd name="T30" fmla="*/ 34 w 36"/>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6">
                    <a:moveTo>
                      <a:pt x="34" y="0"/>
                    </a:moveTo>
                    <a:lnTo>
                      <a:pt x="2" y="0"/>
                    </a:lnTo>
                    <a:lnTo>
                      <a:pt x="2" y="0"/>
                    </a:lnTo>
                    <a:lnTo>
                      <a:pt x="0" y="2"/>
                    </a:lnTo>
                    <a:lnTo>
                      <a:pt x="0" y="4"/>
                    </a:lnTo>
                    <a:lnTo>
                      <a:pt x="0" y="4"/>
                    </a:lnTo>
                    <a:lnTo>
                      <a:pt x="0" y="4"/>
                    </a:lnTo>
                    <a:lnTo>
                      <a:pt x="2" y="6"/>
                    </a:lnTo>
                    <a:lnTo>
                      <a:pt x="34" y="6"/>
                    </a:lnTo>
                    <a:lnTo>
                      <a:pt x="34" y="6"/>
                    </a:lnTo>
                    <a:lnTo>
                      <a:pt x="36" y="4"/>
                    </a:lnTo>
                    <a:lnTo>
                      <a:pt x="36" y="4"/>
                    </a:lnTo>
                    <a:lnTo>
                      <a:pt x="36" y="4"/>
                    </a:lnTo>
                    <a:lnTo>
                      <a:pt x="36" y="2"/>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3" name="Freeform 1881">
                <a:extLst>
                  <a:ext uri="{FF2B5EF4-FFF2-40B4-BE49-F238E27FC236}">
                    <a16:creationId xmlns:a16="http://schemas.microsoft.com/office/drawing/2014/main" id="{75DD09BA-8F6F-4FB2-89E0-801043509A98}"/>
                  </a:ext>
                </a:extLst>
              </p:cNvPr>
              <p:cNvSpPr>
                <a:spLocks/>
              </p:cNvSpPr>
              <p:nvPr/>
            </p:nvSpPr>
            <p:spPr bwMode="auto">
              <a:xfrm>
                <a:off x="10433046" y="1366836"/>
                <a:ext cx="6350" cy="41275"/>
              </a:xfrm>
              <a:custGeom>
                <a:avLst/>
                <a:gdLst>
                  <a:gd name="T0" fmla="*/ 2 w 4"/>
                  <a:gd name="T1" fmla="*/ 0 h 26"/>
                  <a:gd name="T2" fmla="*/ 2 w 4"/>
                  <a:gd name="T3" fmla="*/ 0 h 26"/>
                  <a:gd name="T4" fmla="*/ 0 w 4"/>
                  <a:gd name="T5" fmla="*/ 0 h 26"/>
                  <a:gd name="T6" fmla="*/ 0 w 4"/>
                  <a:gd name="T7" fmla="*/ 2 h 26"/>
                  <a:gd name="T8" fmla="*/ 0 w 4"/>
                  <a:gd name="T9" fmla="*/ 24 h 26"/>
                  <a:gd name="T10" fmla="*/ 0 w 4"/>
                  <a:gd name="T11" fmla="*/ 24 h 26"/>
                  <a:gd name="T12" fmla="*/ 0 w 4"/>
                  <a:gd name="T13" fmla="*/ 26 h 26"/>
                  <a:gd name="T14" fmla="*/ 2 w 4"/>
                  <a:gd name="T15" fmla="*/ 26 h 26"/>
                  <a:gd name="T16" fmla="*/ 2 w 4"/>
                  <a:gd name="T17" fmla="*/ 26 h 26"/>
                  <a:gd name="T18" fmla="*/ 4 w 4"/>
                  <a:gd name="T19" fmla="*/ 26 h 26"/>
                  <a:gd name="T20" fmla="*/ 4 w 4"/>
                  <a:gd name="T21" fmla="*/ 24 h 26"/>
                  <a:gd name="T22" fmla="*/ 4 w 4"/>
                  <a:gd name="T23" fmla="*/ 2 h 26"/>
                  <a:gd name="T24" fmla="*/ 4 w 4"/>
                  <a:gd name="T25" fmla="*/ 2 h 26"/>
                  <a:gd name="T26" fmla="*/ 4 w 4"/>
                  <a:gd name="T27" fmla="*/ 0 h 26"/>
                  <a:gd name="T28" fmla="*/ 2 w 4"/>
                  <a:gd name="T29" fmla="*/ 0 h 26"/>
                  <a:gd name="T30" fmla="*/ 2 w 4"/>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6">
                    <a:moveTo>
                      <a:pt x="2" y="0"/>
                    </a:moveTo>
                    <a:lnTo>
                      <a:pt x="2" y="0"/>
                    </a:lnTo>
                    <a:lnTo>
                      <a:pt x="0" y="0"/>
                    </a:lnTo>
                    <a:lnTo>
                      <a:pt x="0" y="2"/>
                    </a:lnTo>
                    <a:lnTo>
                      <a:pt x="0" y="24"/>
                    </a:lnTo>
                    <a:lnTo>
                      <a:pt x="0" y="24"/>
                    </a:lnTo>
                    <a:lnTo>
                      <a:pt x="0" y="26"/>
                    </a:lnTo>
                    <a:lnTo>
                      <a:pt x="2" y="26"/>
                    </a:lnTo>
                    <a:lnTo>
                      <a:pt x="2" y="26"/>
                    </a:lnTo>
                    <a:lnTo>
                      <a:pt x="4" y="26"/>
                    </a:lnTo>
                    <a:lnTo>
                      <a:pt x="4" y="2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4" name="Freeform 1882">
                <a:extLst>
                  <a:ext uri="{FF2B5EF4-FFF2-40B4-BE49-F238E27FC236}">
                    <a16:creationId xmlns:a16="http://schemas.microsoft.com/office/drawing/2014/main" id="{659FC293-C473-4905-9794-C94AEE5C8690}"/>
                  </a:ext>
                </a:extLst>
              </p:cNvPr>
              <p:cNvSpPr>
                <a:spLocks/>
              </p:cNvSpPr>
              <p:nvPr/>
            </p:nvSpPr>
            <p:spPr bwMode="auto">
              <a:xfrm>
                <a:off x="10483861" y="1366836"/>
                <a:ext cx="9525" cy="41275"/>
              </a:xfrm>
              <a:custGeom>
                <a:avLst/>
                <a:gdLst>
                  <a:gd name="T0" fmla="*/ 4 w 6"/>
                  <a:gd name="T1" fmla="*/ 0 h 26"/>
                  <a:gd name="T2" fmla="*/ 4 w 6"/>
                  <a:gd name="T3" fmla="*/ 0 h 26"/>
                  <a:gd name="T4" fmla="*/ 2 w 6"/>
                  <a:gd name="T5" fmla="*/ 0 h 26"/>
                  <a:gd name="T6" fmla="*/ 0 w 6"/>
                  <a:gd name="T7" fmla="*/ 2 h 26"/>
                  <a:gd name="T8" fmla="*/ 0 w 6"/>
                  <a:gd name="T9" fmla="*/ 24 h 26"/>
                  <a:gd name="T10" fmla="*/ 0 w 6"/>
                  <a:gd name="T11" fmla="*/ 24 h 26"/>
                  <a:gd name="T12" fmla="*/ 2 w 6"/>
                  <a:gd name="T13" fmla="*/ 26 h 26"/>
                  <a:gd name="T14" fmla="*/ 4 w 6"/>
                  <a:gd name="T15" fmla="*/ 26 h 26"/>
                  <a:gd name="T16" fmla="*/ 4 w 6"/>
                  <a:gd name="T17" fmla="*/ 26 h 26"/>
                  <a:gd name="T18" fmla="*/ 4 w 6"/>
                  <a:gd name="T19" fmla="*/ 26 h 26"/>
                  <a:gd name="T20" fmla="*/ 6 w 6"/>
                  <a:gd name="T21" fmla="*/ 24 h 26"/>
                  <a:gd name="T22" fmla="*/ 6 w 6"/>
                  <a:gd name="T23" fmla="*/ 2 h 26"/>
                  <a:gd name="T24" fmla="*/ 6 w 6"/>
                  <a:gd name="T25" fmla="*/ 2 h 26"/>
                  <a:gd name="T26" fmla="*/ 4 w 6"/>
                  <a:gd name="T27" fmla="*/ 0 h 26"/>
                  <a:gd name="T28" fmla="*/ 4 w 6"/>
                  <a:gd name="T29" fmla="*/ 0 h 26"/>
                  <a:gd name="T30" fmla="*/ 4 w 6"/>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6">
                    <a:moveTo>
                      <a:pt x="4" y="0"/>
                    </a:moveTo>
                    <a:lnTo>
                      <a:pt x="4" y="0"/>
                    </a:lnTo>
                    <a:lnTo>
                      <a:pt x="2" y="0"/>
                    </a:lnTo>
                    <a:lnTo>
                      <a:pt x="0" y="2"/>
                    </a:lnTo>
                    <a:lnTo>
                      <a:pt x="0" y="24"/>
                    </a:lnTo>
                    <a:lnTo>
                      <a:pt x="0" y="24"/>
                    </a:lnTo>
                    <a:lnTo>
                      <a:pt x="2" y="26"/>
                    </a:lnTo>
                    <a:lnTo>
                      <a:pt x="4" y="26"/>
                    </a:lnTo>
                    <a:lnTo>
                      <a:pt x="4" y="26"/>
                    </a:lnTo>
                    <a:lnTo>
                      <a:pt x="4" y="26"/>
                    </a:lnTo>
                    <a:lnTo>
                      <a:pt x="6" y="24"/>
                    </a:lnTo>
                    <a:lnTo>
                      <a:pt x="6" y="2"/>
                    </a:lnTo>
                    <a:lnTo>
                      <a:pt x="6" y="2"/>
                    </a:lnTo>
                    <a:lnTo>
                      <a:pt x="4" y="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5" name="Freeform 1883">
                <a:extLst>
                  <a:ext uri="{FF2B5EF4-FFF2-40B4-BE49-F238E27FC236}">
                    <a16:creationId xmlns:a16="http://schemas.microsoft.com/office/drawing/2014/main" id="{851CE939-C79F-4738-8AE5-ED3CDF971CBB}"/>
                  </a:ext>
                </a:extLst>
              </p:cNvPr>
              <p:cNvSpPr>
                <a:spLocks/>
              </p:cNvSpPr>
              <p:nvPr/>
            </p:nvSpPr>
            <p:spPr bwMode="auto">
              <a:xfrm>
                <a:off x="10537836" y="1366836"/>
                <a:ext cx="6350" cy="41275"/>
              </a:xfrm>
              <a:custGeom>
                <a:avLst/>
                <a:gdLst>
                  <a:gd name="T0" fmla="*/ 2 w 4"/>
                  <a:gd name="T1" fmla="*/ 0 h 26"/>
                  <a:gd name="T2" fmla="*/ 2 w 4"/>
                  <a:gd name="T3" fmla="*/ 0 h 26"/>
                  <a:gd name="T4" fmla="*/ 0 w 4"/>
                  <a:gd name="T5" fmla="*/ 0 h 26"/>
                  <a:gd name="T6" fmla="*/ 0 w 4"/>
                  <a:gd name="T7" fmla="*/ 2 h 26"/>
                  <a:gd name="T8" fmla="*/ 0 w 4"/>
                  <a:gd name="T9" fmla="*/ 24 h 26"/>
                  <a:gd name="T10" fmla="*/ 0 w 4"/>
                  <a:gd name="T11" fmla="*/ 24 h 26"/>
                  <a:gd name="T12" fmla="*/ 0 w 4"/>
                  <a:gd name="T13" fmla="*/ 26 h 26"/>
                  <a:gd name="T14" fmla="*/ 2 w 4"/>
                  <a:gd name="T15" fmla="*/ 26 h 26"/>
                  <a:gd name="T16" fmla="*/ 2 w 4"/>
                  <a:gd name="T17" fmla="*/ 26 h 26"/>
                  <a:gd name="T18" fmla="*/ 4 w 4"/>
                  <a:gd name="T19" fmla="*/ 26 h 26"/>
                  <a:gd name="T20" fmla="*/ 4 w 4"/>
                  <a:gd name="T21" fmla="*/ 24 h 26"/>
                  <a:gd name="T22" fmla="*/ 4 w 4"/>
                  <a:gd name="T23" fmla="*/ 2 h 26"/>
                  <a:gd name="T24" fmla="*/ 4 w 4"/>
                  <a:gd name="T25" fmla="*/ 2 h 26"/>
                  <a:gd name="T26" fmla="*/ 4 w 4"/>
                  <a:gd name="T27" fmla="*/ 0 h 26"/>
                  <a:gd name="T28" fmla="*/ 2 w 4"/>
                  <a:gd name="T29" fmla="*/ 0 h 26"/>
                  <a:gd name="T30" fmla="*/ 2 w 4"/>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6">
                    <a:moveTo>
                      <a:pt x="2" y="0"/>
                    </a:moveTo>
                    <a:lnTo>
                      <a:pt x="2" y="0"/>
                    </a:lnTo>
                    <a:lnTo>
                      <a:pt x="0" y="0"/>
                    </a:lnTo>
                    <a:lnTo>
                      <a:pt x="0" y="2"/>
                    </a:lnTo>
                    <a:lnTo>
                      <a:pt x="0" y="24"/>
                    </a:lnTo>
                    <a:lnTo>
                      <a:pt x="0" y="24"/>
                    </a:lnTo>
                    <a:lnTo>
                      <a:pt x="0" y="26"/>
                    </a:lnTo>
                    <a:lnTo>
                      <a:pt x="2" y="26"/>
                    </a:lnTo>
                    <a:lnTo>
                      <a:pt x="2" y="26"/>
                    </a:lnTo>
                    <a:lnTo>
                      <a:pt x="4" y="26"/>
                    </a:lnTo>
                    <a:lnTo>
                      <a:pt x="4" y="2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6" name="Freeform 1884">
                <a:extLst>
                  <a:ext uri="{FF2B5EF4-FFF2-40B4-BE49-F238E27FC236}">
                    <a16:creationId xmlns:a16="http://schemas.microsoft.com/office/drawing/2014/main" id="{C03EE363-0E2B-4FA6-B3DA-48DE42A5A95B}"/>
                  </a:ext>
                </a:extLst>
              </p:cNvPr>
              <p:cNvSpPr>
                <a:spLocks/>
              </p:cNvSpPr>
              <p:nvPr/>
            </p:nvSpPr>
            <p:spPr bwMode="auto">
              <a:xfrm>
                <a:off x="10588636" y="1366836"/>
                <a:ext cx="6350" cy="41275"/>
              </a:xfrm>
              <a:custGeom>
                <a:avLst/>
                <a:gdLst>
                  <a:gd name="T0" fmla="*/ 2 w 4"/>
                  <a:gd name="T1" fmla="*/ 0 h 26"/>
                  <a:gd name="T2" fmla="*/ 2 w 4"/>
                  <a:gd name="T3" fmla="*/ 0 h 26"/>
                  <a:gd name="T4" fmla="*/ 0 w 4"/>
                  <a:gd name="T5" fmla="*/ 0 h 26"/>
                  <a:gd name="T6" fmla="*/ 0 w 4"/>
                  <a:gd name="T7" fmla="*/ 2 h 26"/>
                  <a:gd name="T8" fmla="*/ 0 w 4"/>
                  <a:gd name="T9" fmla="*/ 24 h 26"/>
                  <a:gd name="T10" fmla="*/ 0 w 4"/>
                  <a:gd name="T11" fmla="*/ 24 h 26"/>
                  <a:gd name="T12" fmla="*/ 0 w 4"/>
                  <a:gd name="T13" fmla="*/ 26 h 26"/>
                  <a:gd name="T14" fmla="*/ 2 w 4"/>
                  <a:gd name="T15" fmla="*/ 26 h 26"/>
                  <a:gd name="T16" fmla="*/ 2 w 4"/>
                  <a:gd name="T17" fmla="*/ 26 h 26"/>
                  <a:gd name="T18" fmla="*/ 4 w 4"/>
                  <a:gd name="T19" fmla="*/ 26 h 26"/>
                  <a:gd name="T20" fmla="*/ 4 w 4"/>
                  <a:gd name="T21" fmla="*/ 24 h 26"/>
                  <a:gd name="T22" fmla="*/ 4 w 4"/>
                  <a:gd name="T23" fmla="*/ 2 h 26"/>
                  <a:gd name="T24" fmla="*/ 4 w 4"/>
                  <a:gd name="T25" fmla="*/ 2 h 26"/>
                  <a:gd name="T26" fmla="*/ 4 w 4"/>
                  <a:gd name="T27" fmla="*/ 0 h 26"/>
                  <a:gd name="T28" fmla="*/ 2 w 4"/>
                  <a:gd name="T29" fmla="*/ 0 h 26"/>
                  <a:gd name="T30" fmla="*/ 2 w 4"/>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6">
                    <a:moveTo>
                      <a:pt x="2" y="0"/>
                    </a:moveTo>
                    <a:lnTo>
                      <a:pt x="2" y="0"/>
                    </a:lnTo>
                    <a:lnTo>
                      <a:pt x="0" y="0"/>
                    </a:lnTo>
                    <a:lnTo>
                      <a:pt x="0" y="2"/>
                    </a:lnTo>
                    <a:lnTo>
                      <a:pt x="0" y="24"/>
                    </a:lnTo>
                    <a:lnTo>
                      <a:pt x="0" y="24"/>
                    </a:lnTo>
                    <a:lnTo>
                      <a:pt x="0" y="26"/>
                    </a:lnTo>
                    <a:lnTo>
                      <a:pt x="2" y="26"/>
                    </a:lnTo>
                    <a:lnTo>
                      <a:pt x="2" y="26"/>
                    </a:lnTo>
                    <a:lnTo>
                      <a:pt x="4" y="26"/>
                    </a:lnTo>
                    <a:lnTo>
                      <a:pt x="4" y="2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7" name="Freeform 1885">
                <a:extLst>
                  <a:ext uri="{FF2B5EF4-FFF2-40B4-BE49-F238E27FC236}">
                    <a16:creationId xmlns:a16="http://schemas.microsoft.com/office/drawing/2014/main" id="{314EA4C1-5C48-4AB7-9514-E38FBB28C2EC}"/>
                  </a:ext>
                </a:extLst>
              </p:cNvPr>
              <p:cNvSpPr>
                <a:spLocks/>
              </p:cNvSpPr>
              <p:nvPr/>
            </p:nvSpPr>
            <p:spPr bwMode="auto">
              <a:xfrm>
                <a:off x="10639436" y="1366836"/>
                <a:ext cx="6350" cy="41275"/>
              </a:xfrm>
              <a:custGeom>
                <a:avLst/>
                <a:gdLst>
                  <a:gd name="T0" fmla="*/ 2 w 4"/>
                  <a:gd name="T1" fmla="*/ 0 h 26"/>
                  <a:gd name="T2" fmla="*/ 2 w 4"/>
                  <a:gd name="T3" fmla="*/ 0 h 26"/>
                  <a:gd name="T4" fmla="*/ 0 w 4"/>
                  <a:gd name="T5" fmla="*/ 0 h 26"/>
                  <a:gd name="T6" fmla="*/ 0 w 4"/>
                  <a:gd name="T7" fmla="*/ 2 h 26"/>
                  <a:gd name="T8" fmla="*/ 0 w 4"/>
                  <a:gd name="T9" fmla="*/ 24 h 26"/>
                  <a:gd name="T10" fmla="*/ 0 w 4"/>
                  <a:gd name="T11" fmla="*/ 24 h 26"/>
                  <a:gd name="T12" fmla="*/ 0 w 4"/>
                  <a:gd name="T13" fmla="*/ 26 h 26"/>
                  <a:gd name="T14" fmla="*/ 2 w 4"/>
                  <a:gd name="T15" fmla="*/ 26 h 26"/>
                  <a:gd name="T16" fmla="*/ 2 w 4"/>
                  <a:gd name="T17" fmla="*/ 26 h 26"/>
                  <a:gd name="T18" fmla="*/ 4 w 4"/>
                  <a:gd name="T19" fmla="*/ 26 h 26"/>
                  <a:gd name="T20" fmla="*/ 4 w 4"/>
                  <a:gd name="T21" fmla="*/ 24 h 26"/>
                  <a:gd name="T22" fmla="*/ 4 w 4"/>
                  <a:gd name="T23" fmla="*/ 2 h 26"/>
                  <a:gd name="T24" fmla="*/ 4 w 4"/>
                  <a:gd name="T25" fmla="*/ 2 h 26"/>
                  <a:gd name="T26" fmla="*/ 4 w 4"/>
                  <a:gd name="T27" fmla="*/ 0 h 26"/>
                  <a:gd name="T28" fmla="*/ 2 w 4"/>
                  <a:gd name="T29" fmla="*/ 0 h 26"/>
                  <a:gd name="T30" fmla="*/ 2 w 4"/>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6">
                    <a:moveTo>
                      <a:pt x="2" y="0"/>
                    </a:moveTo>
                    <a:lnTo>
                      <a:pt x="2" y="0"/>
                    </a:lnTo>
                    <a:lnTo>
                      <a:pt x="0" y="0"/>
                    </a:lnTo>
                    <a:lnTo>
                      <a:pt x="0" y="2"/>
                    </a:lnTo>
                    <a:lnTo>
                      <a:pt x="0" y="24"/>
                    </a:lnTo>
                    <a:lnTo>
                      <a:pt x="0" y="24"/>
                    </a:lnTo>
                    <a:lnTo>
                      <a:pt x="0" y="26"/>
                    </a:lnTo>
                    <a:lnTo>
                      <a:pt x="2" y="26"/>
                    </a:lnTo>
                    <a:lnTo>
                      <a:pt x="2" y="26"/>
                    </a:lnTo>
                    <a:lnTo>
                      <a:pt x="4" y="26"/>
                    </a:lnTo>
                    <a:lnTo>
                      <a:pt x="4" y="2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8" name="Freeform 1886">
                <a:extLst>
                  <a:ext uri="{FF2B5EF4-FFF2-40B4-BE49-F238E27FC236}">
                    <a16:creationId xmlns:a16="http://schemas.microsoft.com/office/drawing/2014/main" id="{9FD22919-4FD2-4040-9F73-A1C45D500CFB}"/>
                  </a:ext>
                </a:extLst>
              </p:cNvPr>
              <p:cNvSpPr>
                <a:spLocks/>
              </p:cNvSpPr>
              <p:nvPr/>
            </p:nvSpPr>
            <p:spPr bwMode="auto">
              <a:xfrm>
                <a:off x="10690237" y="1366836"/>
                <a:ext cx="9525" cy="41275"/>
              </a:xfrm>
              <a:custGeom>
                <a:avLst/>
                <a:gdLst>
                  <a:gd name="T0" fmla="*/ 2 w 6"/>
                  <a:gd name="T1" fmla="*/ 0 h 26"/>
                  <a:gd name="T2" fmla="*/ 2 w 6"/>
                  <a:gd name="T3" fmla="*/ 0 h 26"/>
                  <a:gd name="T4" fmla="*/ 2 w 6"/>
                  <a:gd name="T5" fmla="*/ 0 h 26"/>
                  <a:gd name="T6" fmla="*/ 0 w 6"/>
                  <a:gd name="T7" fmla="*/ 2 h 26"/>
                  <a:gd name="T8" fmla="*/ 0 w 6"/>
                  <a:gd name="T9" fmla="*/ 24 h 26"/>
                  <a:gd name="T10" fmla="*/ 0 w 6"/>
                  <a:gd name="T11" fmla="*/ 24 h 26"/>
                  <a:gd name="T12" fmla="*/ 2 w 6"/>
                  <a:gd name="T13" fmla="*/ 26 h 26"/>
                  <a:gd name="T14" fmla="*/ 2 w 6"/>
                  <a:gd name="T15" fmla="*/ 26 h 26"/>
                  <a:gd name="T16" fmla="*/ 2 w 6"/>
                  <a:gd name="T17" fmla="*/ 26 h 26"/>
                  <a:gd name="T18" fmla="*/ 4 w 6"/>
                  <a:gd name="T19" fmla="*/ 26 h 26"/>
                  <a:gd name="T20" fmla="*/ 6 w 6"/>
                  <a:gd name="T21" fmla="*/ 24 h 26"/>
                  <a:gd name="T22" fmla="*/ 6 w 6"/>
                  <a:gd name="T23" fmla="*/ 2 h 26"/>
                  <a:gd name="T24" fmla="*/ 6 w 6"/>
                  <a:gd name="T25" fmla="*/ 2 h 26"/>
                  <a:gd name="T26" fmla="*/ 4 w 6"/>
                  <a:gd name="T27" fmla="*/ 0 h 26"/>
                  <a:gd name="T28" fmla="*/ 2 w 6"/>
                  <a:gd name="T29" fmla="*/ 0 h 26"/>
                  <a:gd name="T30" fmla="*/ 2 w 6"/>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6">
                    <a:moveTo>
                      <a:pt x="2" y="0"/>
                    </a:moveTo>
                    <a:lnTo>
                      <a:pt x="2" y="0"/>
                    </a:lnTo>
                    <a:lnTo>
                      <a:pt x="2" y="0"/>
                    </a:lnTo>
                    <a:lnTo>
                      <a:pt x="0" y="2"/>
                    </a:lnTo>
                    <a:lnTo>
                      <a:pt x="0" y="24"/>
                    </a:lnTo>
                    <a:lnTo>
                      <a:pt x="0" y="24"/>
                    </a:lnTo>
                    <a:lnTo>
                      <a:pt x="2" y="26"/>
                    </a:lnTo>
                    <a:lnTo>
                      <a:pt x="2" y="26"/>
                    </a:lnTo>
                    <a:lnTo>
                      <a:pt x="2" y="26"/>
                    </a:lnTo>
                    <a:lnTo>
                      <a:pt x="4" y="26"/>
                    </a:lnTo>
                    <a:lnTo>
                      <a:pt x="6" y="24"/>
                    </a:lnTo>
                    <a:lnTo>
                      <a:pt x="6" y="2"/>
                    </a:lnTo>
                    <a:lnTo>
                      <a:pt x="6"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9" name="Freeform 1887">
                <a:extLst>
                  <a:ext uri="{FF2B5EF4-FFF2-40B4-BE49-F238E27FC236}">
                    <a16:creationId xmlns:a16="http://schemas.microsoft.com/office/drawing/2014/main" id="{45E1B45C-4272-40D5-8BFA-765B148B2B59}"/>
                  </a:ext>
                </a:extLst>
              </p:cNvPr>
              <p:cNvSpPr>
                <a:spLocks/>
              </p:cNvSpPr>
              <p:nvPr/>
            </p:nvSpPr>
            <p:spPr bwMode="auto">
              <a:xfrm>
                <a:off x="10744212" y="1366836"/>
                <a:ext cx="6350" cy="41275"/>
              </a:xfrm>
              <a:custGeom>
                <a:avLst/>
                <a:gdLst>
                  <a:gd name="T0" fmla="*/ 2 w 4"/>
                  <a:gd name="T1" fmla="*/ 0 h 26"/>
                  <a:gd name="T2" fmla="*/ 2 w 4"/>
                  <a:gd name="T3" fmla="*/ 0 h 26"/>
                  <a:gd name="T4" fmla="*/ 0 w 4"/>
                  <a:gd name="T5" fmla="*/ 0 h 26"/>
                  <a:gd name="T6" fmla="*/ 0 w 4"/>
                  <a:gd name="T7" fmla="*/ 2 h 26"/>
                  <a:gd name="T8" fmla="*/ 0 w 4"/>
                  <a:gd name="T9" fmla="*/ 24 h 26"/>
                  <a:gd name="T10" fmla="*/ 0 w 4"/>
                  <a:gd name="T11" fmla="*/ 24 h 26"/>
                  <a:gd name="T12" fmla="*/ 0 w 4"/>
                  <a:gd name="T13" fmla="*/ 26 h 26"/>
                  <a:gd name="T14" fmla="*/ 2 w 4"/>
                  <a:gd name="T15" fmla="*/ 26 h 26"/>
                  <a:gd name="T16" fmla="*/ 2 w 4"/>
                  <a:gd name="T17" fmla="*/ 26 h 26"/>
                  <a:gd name="T18" fmla="*/ 2 w 4"/>
                  <a:gd name="T19" fmla="*/ 26 h 26"/>
                  <a:gd name="T20" fmla="*/ 4 w 4"/>
                  <a:gd name="T21" fmla="*/ 24 h 26"/>
                  <a:gd name="T22" fmla="*/ 4 w 4"/>
                  <a:gd name="T23" fmla="*/ 2 h 26"/>
                  <a:gd name="T24" fmla="*/ 4 w 4"/>
                  <a:gd name="T25" fmla="*/ 2 h 26"/>
                  <a:gd name="T26" fmla="*/ 2 w 4"/>
                  <a:gd name="T27" fmla="*/ 0 h 26"/>
                  <a:gd name="T28" fmla="*/ 2 w 4"/>
                  <a:gd name="T29" fmla="*/ 0 h 26"/>
                  <a:gd name="T30" fmla="*/ 2 w 4"/>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6">
                    <a:moveTo>
                      <a:pt x="2" y="0"/>
                    </a:moveTo>
                    <a:lnTo>
                      <a:pt x="2" y="0"/>
                    </a:lnTo>
                    <a:lnTo>
                      <a:pt x="0" y="0"/>
                    </a:lnTo>
                    <a:lnTo>
                      <a:pt x="0" y="2"/>
                    </a:lnTo>
                    <a:lnTo>
                      <a:pt x="0" y="24"/>
                    </a:lnTo>
                    <a:lnTo>
                      <a:pt x="0" y="24"/>
                    </a:lnTo>
                    <a:lnTo>
                      <a:pt x="0" y="26"/>
                    </a:lnTo>
                    <a:lnTo>
                      <a:pt x="2" y="26"/>
                    </a:lnTo>
                    <a:lnTo>
                      <a:pt x="2" y="26"/>
                    </a:lnTo>
                    <a:lnTo>
                      <a:pt x="2" y="26"/>
                    </a:lnTo>
                    <a:lnTo>
                      <a:pt x="4" y="24"/>
                    </a:lnTo>
                    <a:lnTo>
                      <a:pt x="4" y="2"/>
                    </a:lnTo>
                    <a:lnTo>
                      <a:pt x="4" y="2"/>
                    </a:lnTo>
                    <a:lnTo>
                      <a:pt x="2"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0" name="Freeform 1888">
                <a:extLst>
                  <a:ext uri="{FF2B5EF4-FFF2-40B4-BE49-F238E27FC236}">
                    <a16:creationId xmlns:a16="http://schemas.microsoft.com/office/drawing/2014/main" id="{8AF42C09-A1A6-46BC-8F95-C0024252978A}"/>
                  </a:ext>
                </a:extLst>
              </p:cNvPr>
              <p:cNvSpPr>
                <a:spLocks/>
              </p:cNvSpPr>
              <p:nvPr/>
            </p:nvSpPr>
            <p:spPr bwMode="auto">
              <a:xfrm>
                <a:off x="10518786" y="1484313"/>
                <a:ext cx="57150" cy="6350"/>
              </a:xfrm>
              <a:custGeom>
                <a:avLst/>
                <a:gdLst>
                  <a:gd name="T0" fmla="*/ 32 w 36"/>
                  <a:gd name="T1" fmla="*/ 0 h 4"/>
                  <a:gd name="T2" fmla="*/ 2 w 36"/>
                  <a:gd name="T3" fmla="*/ 0 h 4"/>
                  <a:gd name="T4" fmla="*/ 2 w 36"/>
                  <a:gd name="T5" fmla="*/ 0 h 4"/>
                  <a:gd name="T6" fmla="*/ 2 w 36"/>
                  <a:gd name="T7" fmla="*/ 0 h 4"/>
                  <a:gd name="T8" fmla="*/ 0 w 36"/>
                  <a:gd name="T9" fmla="*/ 2 h 4"/>
                  <a:gd name="T10" fmla="*/ 0 w 36"/>
                  <a:gd name="T11" fmla="*/ 2 h 4"/>
                  <a:gd name="T12" fmla="*/ 2 w 36"/>
                  <a:gd name="T13" fmla="*/ 4 h 4"/>
                  <a:gd name="T14" fmla="*/ 2 w 36"/>
                  <a:gd name="T15" fmla="*/ 4 h 4"/>
                  <a:gd name="T16" fmla="*/ 32 w 36"/>
                  <a:gd name="T17" fmla="*/ 4 h 4"/>
                  <a:gd name="T18" fmla="*/ 32 w 36"/>
                  <a:gd name="T19" fmla="*/ 4 h 4"/>
                  <a:gd name="T20" fmla="*/ 34 w 36"/>
                  <a:gd name="T21" fmla="*/ 4 h 4"/>
                  <a:gd name="T22" fmla="*/ 36 w 36"/>
                  <a:gd name="T23" fmla="*/ 2 h 4"/>
                  <a:gd name="T24" fmla="*/ 36 w 36"/>
                  <a:gd name="T25" fmla="*/ 2 h 4"/>
                  <a:gd name="T26" fmla="*/ 34 w 36"/>
                  <a:gd name="T27" fmla="*/ 0 h 4"/>
                  <a:gd name="T28" fmla="*/ 32 w 36"/>
                  <a:gd name="T29" fmla="*/ 0 h 4"/>
                  <a:gd name="T30" fmla="*/ 32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2" y="0"/>
                    </a:moveTo>
                    <a:lnTo>
                      <a:pt x="2" y="0"/>
                    </a:lnTo>
                    <a:lnTo>
                      <a:pt x="2" y="0"/>
                    </a:lnTo>
                    <a:lnTo>
                      <a:pt x="2" y="0"/>
                    </a:lnTo>
                    <a:lnTo>
                      <a:pt x="0" y="2"/>
                    </a:lnTo>
                    <a:lnTo>
                      <a:pt x="0" y="2"/>
                    </a:lnTo>
                    <a:lnTo>
                      <a:pt x="2" y="4"/>
                    </a:lnTo>
                    <a:lnTo>
                      <a:pt x="2" y="4"/>
                    </a:lnTo>
                    <a:lnTo>
                      <a:pt x="32" y="4"/>
                    </a:lnTo>
                    <a:lnTo>
                      <a:pt x="32" y="4"/>
                    </a:lnTo>
                    <a:lnTo>
                      <a:pt x="34" y="4"/>
                    </a:lnTo>
                    <a:lnTo>
                      <a:pt x="36" y="2"/>
                    </a:lnTo>
                    <a:lnTo>
                      <a:pt x="36" y="2"/>
                    </a:lnTo>
                    <a:lnTo>
                      <a:pt x="34" y="0"/>
                    </a:lnTo>
                    <a:lnTo>
                      <a:pt x="32" y="0"/>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1" name="Freeform 1889">
                <a:extLst>
                  <a:ext uri="{FF2B5EF4-FFF2-40B4-BE49-F238E27FC236}">
                    <a16:creationId xmlns:a16="http://schemas.microsoft.com/office/drawing/2014/main" id="{E60AF644-CD7C-4C94-88E0-80EEAB90B40C}"/>
                  </a:ext>
                </a:extLst>
              </p:cNvPr>
              <p:cNvSpPr>
                <a:spLocks/>
              </p:cNvSpPr>
              <p:nvPr/>
            </p:nvSpPr>
            <p:spPr bwMode="auto">
              <a:xfrm>
                <a:off x="10518786" y="1538288"/>
                <a:ext cx="57150" cy="6350"/>
              </a:xfrm>
              <a:custGeom>
                <a:avLst/>
                <a:gdLst>
                  <a:gd name="T0" fmla="*/ 32 w 36"/>
                  <a:gd name="T1" fmla="*/ 0 h 4"/>
                  <a:gd name="T2" fmla="*/ 2 w 36"/>
                  <a:gd name="T3" fmla="*/ 0 h 4"/>
                  <a:gd name="T4" fmla="*/ 2 w 36"/>
                  <a:gd name="T5" fmla="*/ 0 h 4"/>
                  <a:gd name="T6" fmla="*/ 2 w 36"/>
                  <a:gd name="T7" fmla="*/ 0 h 4"/>
                  <a:gd name="T8" fmla="*/ 0 w 36"/>
                  <a:gd name="T9" fmla="*/ 2 h 4"/>
                  <a:gd name="T10" fmla="*/ 0 w 36"/>
                  <a:gd name="T11" fmla="*/ 2 h 4"/>
                  <a:gd name="T12" fmla="*/ 2 w 36"/>
                  <a:gd name="T13" fmla="*/ 4 h 4"/>
                  <a:gd name="T14" fmla="*/ 2 w 36"/>
                  <a:gd name="T15" fmla="*/ 4 h 4"/>
                  <a:gd name="T16" fmla="*/ 32 w 36"/>
                  <a:gd name="T17" fmla="*/ 4 h 4"/>
                  <a:gd name="T18" fmla="*/ 32 w 36"/>
                  <a:gd name="T19" fmla="*/ 4 h 4"/>
                  <a:gd name="T20" fmla="*/ 34 w 36"/>
                  <a:gd name="T21" fmla="*/ 4 h 4"/>
                  <a:gd name="T22" fmla="*/ 36 w 36"/>
                  <a:gd name="T23" fmla="*/ 2 h 4"/>
                  <a:gd name="T24" fmla="*/ 36 w 36"/>
                  <a:gd name="T25" fmla="*/ 2 h 4"/>
                  <a:gd name="T26" fmla="*/ 34 w 36"/>
                  <a:gd name="T27" fmla="*/ 0 h 4"/>
                  <a:gd name="T28" fmla="*/ 32 w 36"/>
                  <a:gd name="T29" fmla="*/ 0 h 4"/>
                  <a:gd name="T30" fmla="*/ 32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2" y="0"/>
                    </a:moveTo>
                    <a:lnTo>
                      <a:pt x="2" y="0"/>
                    </a:lnTo>
                    <a:lnTo>
                      <a:pt x="2" y="0"/>
                    </a:lnTo>
                    <a:lnTo>
                      <a:pt x="2" y="0"/>
                    </a:lnTo>
                    <a:lnTo>
                      <a:pt x="0" y="2"/>
                    </a:lnTo>
                    <a:lnTo>
                      <a:pt x="0" y="2"/>
                    </a:lnTo>
                    <a:lnTo>
                      <a:pt x="2" y="4"/>
                    </a:lnTo>
                    <a:lnTo>
                      <a:pt x="2" y="4"/>
                    </a:lnTo>
                    <a:lnTo>
                      <a:pt x="32" y="4"/>
                    </a:lnTo>
                    <a:lnTo>
                      <a:pt x="32" y="4"/>
                    </a:lnTo>
                    <a:lnTo>
                      <a:pt x="34" y="4"/>
                    </a:lnTo>
                    <a:lnTo>
                      <a:pt x="36" y="2"/>
                    </a:lnTo>
                    <a:lnTo>
                      <a:pt x="36" y="2"/>
                    </a:lnTo>
                    <a:lnTo>
                      <a:pt x="34" y="0"/>
                    </a:lnTo>
                    <a:lnTo>
                      <a:pt x="32" y="0"/>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2" name="Freeform 1890">
                <a:extLst>
                  <a:ext uri="{FF2B5EF4-FFF2-40B4-BE49-F238E27FC236}">
                    <a16:creationId xmlns:a16="http://schemas.microsoft.com/office/drawing/2014/main" id="{B171A8B9-7F19-4AAE-9A7B-4129867DE8CB}"/>
                  </a:ext>
                </a:extLst>
              </p:cNvPr>
              <p:cNvSpPr>
                <a:spLocks/>
              </p:cNvSpPr>
              <p:nvPr/>
            </p:nvSpPr>
            <p:spPr bwMode="auto">
              <a:xfrm>
                <a:off x="10607686" y="1484315"/>
                <a:ext cx="57150" cy="6350"/>
              </a:xfrm>
              <a:custGeom>
                <a:avLst/>
                <a:gdLst>
                  <a:gd name="T0" fmla="*/ 34 w 36"/>
                  <a:gd name="T1" fmla="*/ 0 h 4"/>
                  <a:gd name="T2" fmla="*/ 2 w 36"/>
                  <a:gd name="T3" fmla="*/ 0 h 4"/>
                  <a:gd name="T4" fmla="*/ 2 w 36"/>
                  <a:gd name="T5" fmla="*/ 0 h 4"/>
                  <a:gd name="T6" fmla="*/ 2 w 36"/>
                  <a:gd name="T7" fmla="*/ 0 h 4"/>
                  <a:gd name="T8" fmla="*/ 0 w 36"/>
                  <a:gd name="T9" fmla="*/ 2 h 4"/>
                  <a:gd name="T10" fmla="*/ 0 w 36"/>
                  <a:gd name="T11" fmla="*/ 2 h 4"/>
                  <a:gd name="T12" fmla="*/ 2 w 36"/>
                  <a:gd name="T13" fmla="*/ 4 h 4"/>
                  <a:gd name="T14" fmla="*/ 2 w 36"/>
                  <a:gd name="T15" fmla="*/ 4 h 4"/>
                  <a:gd name="T16" fmla="*/ 34 w 36"/>
                  <a:gd name="T17" fmla="*/ 4 h 4"/>
                  <a:gd name="T18" fmla="*/ 34 w 36"/>
                  <a:gd name="T19" fmla="*/ 4 h 4"/>
                  <a:gd name="T20" fmla="*/ 34 w 36"/>
                  <a:gd name="T21" fmla="*/ 4 h 4"/>
                  <a:gd name="T22" fmla="*/ 36 w 36"/>
                  <a:gd name="T23" fmla="*/ 2 h 4"/>
                  <a:gd name="T24" fmla="*/ 36 w 36"/>
                  <a:gd name="T25" fmla="*/ 2 h 4"/>
                  <a:gd name="T26" fmla="*/ 34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2" y="0"/>
                    </a:lnTo>
                    <a:lnTo>
                      <a:pt x="2" y="0"/>
                    </a:lnTo>
                    <a:lnTo>
                      <a:pt x="2" y="0"/>
                    </a:lnTo>
                    <a:lnTo>
                      <a:pt x="0" y="2"/>
                    </a:lnTo>
                    <a:lnTo>
                      <a:pt x="0" y="2"/>
                    </a:lnTo>
                    <a:lnTo>
                      <a:pt x="2" y="4"/>
                    </a:lnTo>
                    <a:lnTo>
                      <a:pt x="2" y="4"/>
                    </a:lnTo>
                    <a:lnTo>
                      <a:pt x="34" y="4"/>
                    </a:lnTo>
                    <a:lnTo>
                      <a:pt x="34" y="4"/>
                    </a:lnTo>
                    <a:lnTo>
                      <a:pt x="34" y="4"/>
                    </a:lnTo>
                    <a:lnTo>
                      <a:pt x="36" y="2"/>
                    </a:lnTo>
                    <a:lnTo>
                      <a:pt x="36" y="2"/>
                    </a:lnTo>
                    <a:lnTo>
                      <a:pt x="34"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3" name="Freeform 1891">
                <a:extLst>
                  <a:ext uri="{FF2B5EF4-FFF2-40B4-BE49-F238E27FC236}">
                    <a16:creationId xmlns:a16="http://schemas.microsoft.com/office/drawing/2014/main" id="{E97F496A-A618-4F16-95F1-C0248DFA2344}"/>
                  </a:ext>
                </a:extLst>
              </p:cNvPr>
              <p:cNvSpPr>
                <a:spLocks/>
              </p:cNvSpPr>
              <p:nvPr/>
            </p:nvSpPr>
            <p:spPr bwMode="auto">
              <a:xfrm>
                <a:off x="10607686" y="1538290"/>
                <a:ext cx="57150" cy="6350"/>
              </a:xfrm>
              <a:custGeom>
                <a:avLst/>
                <a:gdLst>
                  <a:gd name="T0" fmla="*/ 34 w 36"/>
                  <a:gd name="T1" fmla="*/ 0 h 4"/>
                  <a:gd name="T2" fmla="*/ 2 w 36"/>
                  <a:gd name="T3" fmla="*/ 0 h 4"/>
                  <a:gd name="T4" fmla="*/ 2 w 36"/>
                  <a:gd name="T5" fmla="*/ 0 h 4"/>
                  <a:gd name="T6" fmla="*/ 2 w 36"/>
                  <a:gd name="T7" fmla="*/ 0 h 4"/>
                  <a:gd name="T8" fmla="*/ 0 w 36"/>
                  <a:gd name="T9" fmla="*/ 2 h 4"/>
                  <a:gd name="T10" fmla="*/ 0 w 36"/>
                  <a:gd name="T11" fmla="*/ 2 h 4"/>
                  <a:gd name="T12" fmla="*/ 2 w 36"/>
                  <a:gd name="T13" fmla="*/ 4 h 4"/>
                  <a:gd name="T14" fmla="*/ 2 w 36"/>
                  <a:gd name="T15" fmla="*/ 4 h 4"/>
                  <a:gd name="T16" fmla="*/ 34 w 36"/>
                  <a:gd name="T17" fmla="*/ 4 h 4"/>
                  <a:gd name="T18" fmla="*/ 34 w 36"/>
                  <a:gd name="T19" fmla="*/ 4 h 4"/>
                  <a:gd name="T20" fmla="*/ 34 w 36"/>
                  <a:gd name="T21" fmla="*/ 4 h 4"/>
                  <a:gd name="T22" fmla="*/ 36 w 36"/>
                  <a:gd name="T23" fmla="*/ 2 h 4"/>
                  <a:gd name="T24" fmla="*/ 36 w 36"/>
                  <a:gd name="T25" fmla="*/ 2 h 4"/>
                  <a:gd name="T26" fmla="*/ 34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2" y="0"/>
                    </a:lnTo>
                    <a:lnTo>
                      <a:pt x="2" y="0"/>
                    </a:lnTo>
                    <a:lnTo>
                      <a:pt x="2" y="0"/>
                    </a:lnTo>
                    <a:lnTo>
                      <a:pt x="0" y="2"/>
                    </a:lnTo>
                    <a:lnTo>
                      <a:pt x="0" y="2"/>
                    </a:lnTo>
                    <a:lnTo>
                      <a:pt x="2" y="4"/>
                    </a:lnTo>
                    <a:lnTo>
                      <a:pt x="2" y="4"/>
                    </a:lnTo>
                    <a:lnTo>
                      <a:pt x="34" y="4"/>
                    </a:lnTo>
                    <a:lnTo>
                      <a:pt x="34" y="4"/>
                    </a:lnTo>
                    <a:lnTo>
                      <a:pt x="34" y="4"/>
                    </a:lnTo>
                    <a:lnTo>
                      <a:pt x="36" y="2"/>
                    </a:lnTo>
                    <a:lnTo>
                      <a:pt x="36" y="2"/>
                    </a:lnTo>
                    <a:lnTo>
                      <a:pt x="34"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4" name="Freeform 1892">
                <a:extLst>
                  <a:ext uri="{FF2B5EF4-FFF2-40B4-BE49-F238E27FC236}">
                    <a16:creationId xmlns:a16="http://schemas.microsoft.com/office/drawing/2014/main" id="{F1C1D0FB-E21E-44CE-86A7-437B847B3B6A}"/>
                  </a:ext>
                </a:extLst>
              </p:cNvPr>
              <p:cNvSpPr>
                <a:spLocks/>
              </p:cNvSpPr>
              <p:nvPr/>
            </p:nvSpPr>
            <p:spPr bwMode="auto">
              <a:xfrm>
                <a:off x="10607686" y="1484317"/>
                <a:ext cx="57150" cy="6350"/>
              </a:xfrm>
              <a:custGeom>
                <a:avLst/>
                <a:gdLst>
                  <a:gd name="T0" fmla="*/ 34 w 36"/>
                  <a:gd name="T1" fmla="*/ 0 h 4"/>
                  <a:gd name="T2" fmla="*/ 2 w 36"/>
                  <a:gd name="T3" fmla="*/ 0 h 4"/>
                  <a:gd name="T4" fmla="*/ 2 w 36"/>
                  <a:gd name="T5" fmla="*/ 0 h 4"/>
                  <a:gd name="T6" fmla="*/ 2 w 36"/>
                  <a:gd name="T7" fmla="*/ 0 h 4"/>
                  <a:gd name="T8" fmla="*/ 0 w 36"/>
                  <a:gd name="T9" fmla="*/ 2 h 4"/>
                  <a:gd name="T10" fmla="*/ 0 w 36"/>
                  <a:gd name="T11" fmla="*/ 2 h 4"/>
                  <a:gd name="T12" fmla="*/ 2 w 36"/>
                  <a:gd name="T13" fmla="*/ 4 h 4"/>
                  <a:gd name="T14" fmla="*/ 2 w 36"/>
                  <a:gd name="T15" fmla="*/ 4 h 4"/>
                  <a:gd name="T16" fmla="*/ 34 w 36"/>
                  <a:gd name="T17" fmla="*/ 4 h 4"/>
                  <a:gd name="T18" fmla="*/ 34 w 36"/>
                  <a:gd name="T19" fmla="*/ 4 h 4"/>
                  <a:gd name="T20" fmla="*/ 34 w 36"/>
                  <a:gd name="T21" fmla="*/ 4 h 4"/>
                  <a:gd name="T22" fmla="*/ 36 w 36"/>
                  <a:gd name="T23" fmla="*/ 2 h 4"/>
                  <a:gd name="T24" fmla="*/ 36 w 36"/>
                  <a:gd name="T25" fmla="*/ 2 h 4"/>
                  <a:gd name="T26" fmla="*/ 34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2" y="0"/>
                    </a:lnTo>
                    <a:lnTo>
                      <a:pt x="2" y="0"/>
                    </a:lnTo>
                    <a:lnTo>
                      <a:pt x="2" y="0"/>
                    </a:lnTo>
                    <a:lnTo>
                      <a:pt x="0" y="2"/>
                    </a:lnTo>
                    <a:lnTo>
                      <a:pt x="0" y="2"/>
                    </a:lnTo>
                    <a:lnTo>
                      <a:pt x="2" y="4"/>
                    </a:lnTo>
                    <a:lnTo>
                      <a:pt x="2" y="4"/>
                    </a:lnTo>
                    <a:lnTo>
                      <a:pt x="34" y="4"/>
                    </a:lnTo>
                    <a:lnTo>
                      <a:pt x="34" y="4"/>
                    </a:lnTo>
                    <a:lnTo>
                      <a:pt x="34" y="4"/>
                    </a:lnTo>
                    <a:lnTo>
                      <a:pt x="36" y="2"/>
                    </a:lnTo>
                    <a:lnTo>
                      <a:pt x="36" y="2"/>
                    </a:lnTo>
                    <a:lnTo>
                      <a:pt x="34"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5" name="Freeform 1893">
                <a:extLst>
                  <a:ext uri="{FF2B5EF4-FFF2-40B4-BE49-F238E27FC236}">
                    <a16:creationId xmlns:a16="http://schemas.microsoft.com/office/drawing/2014/main" id="{EAD627FC-112A-4F00-9D16-85A89F1854F4}"/>
                  </a:ext>
                </a:extLst>
              </p:cNvPr>
              <p:cNvSpPr>
                <a:spLocks/>
              </p:cNvSpPr>
              <p:nvPr/>
            </p:nvSpPr>
            <p:spPr bwMode="auto">
              <a:xfrm>
                <a:off x="10696587" y="1484319"/>
                <a:ext cx="57150" cy="6350"/>
              </a:xfrm>
              <a:custGeom>
                <a:avLst/>
                <a:gdLst>
                  <a:gd name="T0" fmla="*/ 34 w 36"/>
                  <a:gd name="T1" fmla="*/ 0 h 4"/>
                  <a:gd name="T2" fmla="*/ 4 w 36"/>
                  <a:gd name="T3" fmla="*/ 0 h 4"/>
                  <a:gd name="T4" fmla="*/ 4 w 36"/>
                  <a:gd name="T5" fmla="*/ 0 h 4"/>
                  <a:gd name="T6" fmla="*/ 2 w 36"/>
                  <a:gd name="T7" fmla="*/ 0 h 4"/>
                  <a:gd name="T8" fmla="*/ 0 w 36"/>
                  <a:gd name="T9" fmla="*/ 2 h 4"/>
                  <a:gd name="T10" fmla="*/ 0 w 36"/>
                  <a:gd name="T11" fmla="*/ 2 h 4"/>
                  <a:gd name="T12" fmla="*/ 2 w 36"/>
                  <a:gd name="T13" fmla="*/ 4 h 4"/>
                  <a:gd name="T14" fmla="*/ 4 w 36"/>
                  <a:gd name="T15" fmla="*/ 4 h 4"/>
                  <a:gd name="T16" fmla="*/ 34 w 36"/>
                  <a:gd name="T17" fmla="*/ 4 h 4"/>
                  <a:gd name="T18" fmla="*/ 34 w 36"/>
                  <a:gd name="T19" fmla="*/ 4 h 4"/>
                  <a:gd name="T20" fmla="*/ 36 w 36"/>
                  <a:gd name="T21" fmla="*/ 4 h 4"/>
                  <a:gd name="T22" fmla="*/ 36 w 36"/>
                  <a:gd name="T23" fmla="*/ 2 h 4"/>
                  <a:gd name="T24" fmla="*/ 36 w 36"/>
                  <a:gd name="T25" fmla="*/ 2 h 4"/>
                  <a:gd name="T26" fmla="*/ 36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4" y="0"/>
                    </a:lnTo>
                    <a:lnTo>
                      <a:pt x="4" y="0"/>
                    </a:lnTo>
                    <a:lnTo>
                      <a:pt x="2" y="0"/>
                    </a:lnTo>
                    <a:lnTo>
                      <a:pt x="0" y="2"/>
                    </a:lnTo>
                    <a:lnTo>
                      <a:pt x="0" y="2"/>
                    </a:lnTo>
                    <a:lnTo>
                      <a:pt x="2" y="4"/>
                    </a:lnTo>
                    <a:lnTo>
                      <a:pt x="4" y="4"/>
                    </a:lnTo>
                    <a:lnTo>
                      <a:pt x="34" y="4"/>
                    </a:lnTo>
                    <a:lnTo>
                      <a:pt x="34" y="4"/>
                    </a:lnTo>
                    <a:lnTo>
                      <a:pt x="36" y="4"/>
                    </a:lnTo>
                    <a:lnTo>
                      <a:pt x="36" y="2"/>
                    </a:lnTo>
                    <a:lnTo>
                      <a:pt x="36"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6" name="Freeform 1894">
                <a:extLst>
                  <a:ext uri="{FF2B5EF4-FFF2-40B4-BE49-F238E27FC236}">
                    <a16:creationId xmlns:a16="http://schemas.microsoft.com/office/drawing/2014/main" id="{F6AB0DC0-02C6-4D4A-9EF6-7C0852C9FCAE}"/>
                  </a:ext>
                </a:extLst>
              </p:cNvPr>
              <p:cNvSpPr>
                <a:spLocks/>
              </p:cNvSpPr>
              <p:nvPr/>
            </p:nvSpPr>
            <p:spPr bwMode="auto">
              <a:xfrm>
                <a:off x="10696587" y="1538295"/>
                <a:ext cx="57150" cy="6350"/>
              </a:xfrm>
              <a:custGeom>
                <a:avLst/>
                <a:gdLst>
                  <a:gd name="T0" fmla="*/ 34 w 36"/>
                  <a:gd name="T1" fmla="*/ 0 h 4"/>
                  <a:gd name="T2" fmla="*/ 4 w 36"/>
                  <a:gd name="T3" fmla="*/ 0 h 4"/>
                  <a:gd name="T4" fmla="*/ 4 w 36"/>
                  <a:gd name="T5" fmla="*/ 0 h 4"/>
                  <a:gd name="T6" fmla="*/ 2 w 36"/>
                  <a:gd name="T7" fmla="*/ 0 h 4"/>
                  <a:gd name="T8" fmla="*/ 0 w 36"/>
                  <a:gd name="T9" fmla="*/ 2 h 4"/>
                  <a:gd name="T10" fmla="*/ 0 w 36"/>
                  <a:gd name="T11" fmla="*/ 2 h 4"/>
                  <a:gd name="T12" fmla="*/ 2 w 36"/>
                  <a:gd name="T13" fmla="*/ 4 h 4"/>
                  <a:gd name="T14" fmla="*/ 4 w 36"/>
                  <a:gd name="T15" fmla="*/ 4 h 4"/>
                  <a:gd name="T16" fmla="*/ 34 w 36"/>
                  <a:gd name="T17" fmla="*/ 4 h 4"/>
                  <a:gd name="T18" fmla="*/ 34 w 36"/>
                  <a:gd name="T19" fmla="*/ 4 h 4"/>
                  <a:gd name="T20" fmla="*/ 36 w 36"/>
                  <a:gd name="T21" fmla="*/ 4 h 4"/>
                  <a:gd name="T22" fmla="*/ 36 w 36"/>
                  <a:gd name="T23" fmla="*/ 2 h 4"/>
                  <a:gd name="T24" fmla="*/ 36 w 36"/>
                  <a:gd name="T25" fmla="*/ 2 h 4"/>
                  <a:gd name="T26" fmla="*/ 36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4" y="0"/>
                    </a:lnTo>
                    <a:lnTo>
                      <a:pt x="4" y="0"/>
                    </a:lnTo>
                    <a:lnTo>
                      <a:pt x="2" y="0"/>
                    </a:lnTo>
                    <a:lnTo>
                      <a:pt x="0" y="2"/>
                    </a:lnTo>
                    <a:lnTo>
                      <a:pt x="0" y="2"/>
                    </a:lnTo>
                    <a:lnTo>
                      <a:pt x="2" y="4"/>
                    </a:lnTo>
                    <a:lnTo>
                      <a:pt x="4" y="4"/>
                    </a:lnTo>
                    <a:lnTo>
                      <a:pt x="34" y="4"/>
                    </a:lnTo>
                    <a:lnTo>
                      <a:pt x="34" y="4"/>
                    </a:lnTo>
                    <a:lnTo>
                      <a:pt x="36" y="4"/>
                    </a:lnTo>
                    <a:lnTo>
                      <a:pt x="36" y="2"/>
                    </a:lnTo>
                    <a:lnTo>
                      <a:pt x="36"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7" name="Freeform 1895">
                <a:extLst>
                  <a:ext uri="{FF2B5EF4-FFF2-40B4-BE49-F238E27FC236}">
                    <a16:creationId xmlns:a16="http://schemas.microsoft.com/office/drawing/2014/main" id="{E24F2C39-D73C-40B9-AB3F-687C7D309A06}"/>
                  </a:ext>
                </a:extLst>
              </p:cNvPr>
              <p:cNvSpPr>
                <a:spLocks/>
              </p:cNvSpPr>
              <p:nvPr/>
            </p:nvSpPr>
            <p:spPr bwMode="auto">
              <a:xfrm>
                <a:off x="10696598" y="1592271"/>
                <a:ext cx="57150" cy="9525"/>
              </a:xfrm>
              <a:custGeom>
                <a:avLst/>
                <a:gdLst>
                  <a:gd name="T0" fmla="*/ 34 w 36"/>
                  <a:gd name="T1" fmla="*/ 0 h 6"/>
                  <a:gd name="T2" fmla="*/ 4 w 36"/>
                  <a:gd name="T3" fmla="*/ 0 h 6"/>
                  <a:gd name="T4" fmla="*/ 4 w 36"/>
                  <a:gd name="T5" fmla="*/ 0 h 6"/>
                  <a:gd name="T6" fmla="*/ 2 w 36"/>
                  <a:gd name="T7" fmla="*/ 2 h 6"/>
                  <a:gd name="T8" fmla="*/ 0 w 36"/>
                  <a:gd name="T9" fmla="*/ 4 h 6"/>
                  <a:gd name="T10" fmla="*/ 0 w 36"/>
                  <a:gd name="T11" fmla="*/ 4 h 6"/>
                  <a:gd name="T12" fmla="*/ 2 w 36"/>
                  <a:gd name="T13" fmla="*/ 4 h 6"/>
                  <a:gd name="T14" fmla="*/ 4 w 36"/>
                  <a:gd name="T15" fmla="*/ 6 h 6"/>
                  <a:gd name="T16" fmla="*/ 34 w 36"/>
                  <a:gd name="T17" fmla="*/ 6 h 6"/>
                  <a:gd name="T18" fmla="*/ 34 w 36"/>
                  <a:gd name="T19" fmla="*/ 6 h 6"/>
                  <a:gd name="T20" fmla="*/ 36 w 36"/>
                  <a:gd name="T21" fmla="*/ 4 h 6"/>
                  <a:gd name="T22" fmla="*/ 36 w 36"/>
                  <a:gd name="T23" fmla="*/ 4 h 6"/>
                  <a:gd name="T24" fmla="*/ 36 w 36"/>
                  <a:gd name="T25" fmla="*/ 4 h 6"/>
                  <a:gd name="T26" fmla="*/ 36 w 36"/>
                  <a:gd name="T27" fmla="*/ 2 h 6"/>
                  <a:gd name="T28" fmla="*/ 34 w 36"/>
                  <a:gd name="T29" fmla="*/ 0 h 6"/>
                  <a:gd name="T30" fmla="*/ 34 w 36"/>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6">
                    <a:moveTo>
                      <a:pt x="34" y="0"/>
                    </a:moveTo>
                    <a:lnTo>
                      <a:pt x="4" y="0"/>
                    </a:lnTo>
                    <a:lnTo>
                      <a:pt x="4" y="0"/>
                    </a:lnTo>
                    <a:lnTo>
                      <a:pt x="2" y="2"/>
                    </a:lnTo>
                    <a:lnTo>
                      <a:pt x="0" y="4"/>
                    </a:lnTo>
                    <a:lnTo>
                      <a:pt x="0" y="4"/>
                    </a:lnTo>
                    <a:lnTo>
                      <a:pt x="2" y="4"/>
                    </a:lnTo>
                    <a:lnTo>
                      <a:pt x="4" y="6"/>
                    </a:lnTo>
                    <a:lnTo>
                      <a:pt x="34" y="6"/>
                    </a:lnTo>
                    <a:lnTo>
                      <a:pt x="34" y="6"/>
                    </a:lnTo>
                    <a:lnTo>
                      <a:pt x="36" y="4"/>
                    </a:lnTo>
                    <a:lnTo>
                      <a:pt x="36" y="4"/>
                    </a:lnTo>
                    <a:lnTo>
                      <a:pt x="36" y="4"/>
                    </a:lnTo>
                    <a:lnTo>
                      <a:pt x="36" y="2"/>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8" name="Freeform 1896">
                <a:extLst>
                  <a:ext uri="{FF2B5EF4-FFF2-40B4-BE49-F238E27FC236}">
                    <a16:creationId xmlns:a16="http://schemas.microsoft.com/office/drawing/2014/main" id="{DB822799-34F5-4B1F-9906-03158DDDA9A5}"/>
                  </a:ext>
                </a:extLst>
              </p:cNvPr>
              <p:cNvSpPr>
                <a:spLocks/>
              </p:cNvSpPr>
              <p:nvPr/>
            </p:nvSpPr>
            <p:spPr bwMode="auto">
              <a:xfrm>
                <a:off x="10696581" y="1649421"/>
                <a:ext cx="57150" cy="6350"/>
              </a:xfrm>
              <a:custGeom>
                <a:avLst/>
                <a:gdLst>
                  <a:gd name="T0" fmla="*/ 34 w 36"/>
                  <a:gd name="T1" fmla="*/ 0 h 4"/>
                  <a:gd name="T2" fmla="*/ 4 w 36"/>
                  <a:gd name="T3" fmla="*/ 0 h 4"/>
                  <a:gd name="T4" fmla="*/ 4 w 36"/>
                  <a:gd name="T5" fmla="*/ 0 h 4"/>
                  <a:gd name="T6" fmla="*/ 2 w 36"/>
                  <a:gd name="T7" fmla="*/ 0 h 4"/>
                  <a:gd name="T8" fmla="*/ 0 w 36"/>
                  <a:gd name="T9" fmla="*/ 2 h 4"/>
                  <a:gd name="T10" fmla="*/ 0 w 36"/>
                  <a:gd name="T11" fmla="*/ 2 h 4"/>
                  <a:gd name="T12" fmla="*/ 2 w 36"/>
                  <a:gd name="T13" fmla="*/ 4 h 4"/>
                  <a:gd name="T14" fmla="*/ 4 w 36"/>
                  <a:gd name="T15" fmla="*/ 4 h 4"/>
                  <a:gd name="T16" fmla="*/ 34 w 36"/>
                  <a:gd name="T17" fmla="*/ 4 h 4"/>
                  <a:gd name="T18" fmla="*/ 34 w 36"/>
                  <a:gd name="T19" fmla="*/ 4 h 4"/>
                  <a:gd name="T20" fmla="*/ 36 w 36"/>
                  <a:gd name="T21" fmla="*/ 4 h 4"/>
                  <a:gd name="T22" fmla="*/ 36 w 36"/>
                  <a:gd name="T23" fmla="*/ 2 h 4"/>
                  <a:gd name="T24" fmla="*/ 36 w 36"/>
                  <a:gd name="T25" fmla="*/ 2 h 4"/>
                  <a:gd name="T26" fmla="*/ 36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4" y="0"/>
                    </a:lnTo>
                    <a:lnTo>
                      <a:pt x="4" y="0"/>
                    </a:lnTo>
                    <a:lnTo>
                      <a:pt x="2" y="0"/>
                    </a:lnTo>
                    <a:lnTo>
                      <a:pt x="0" y="2"/>
                    </a:lnTo>
                    <a:lnTo>
                      <a:pt x="0" y="2"/>
                    </a:lnTo>
                    <a:lnTo>
                      <a:pt x="2" y="4"/>
                    </a:lnTo>
                    <a:lnTo>
                      <a:pt x="4" y="4"/>
                    </a:lnTo>
                    <a:lnTo>
                      <a:pt x="34" y="4"/>
                    </a:lnTo>
                    <a:lnTo>
                      <a:pt x="34" y="4"/>
                    </a:lnTo>
                    <a:lnTo>
                      <a:pt x="36" y="4"/>
                    </a:lnTo>
                    <a:lnTo>
                      <a:pt x="36" y="2"/>
                    </a:lnTo>
                    <a:lnTo>
                      <a:pt x="36"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9" name="Freeform 1897">
                <a:extLst>
                  <a:ext uri="{FF2B5EF4-FFF2-40B4-BE49-F238E27FC236}">
                    <a16:creationId xmlns:a16="http://schemas.microsoft.com/office/drawing/2014/main" id="{766EEC25-BE0D-4101-8F88-E4E65DBF42AF}"/>
                  </a:ext>
                </a:extLst>
              </p:cNvPr>
              <p:cNvSpPr>
                <a:spLocks noEditPoints="1"/>
              </p:cNvSpPr>
              <p:nvPr/>
            </p:nvSpPr>
            <p:spPr bwMode="auto">
              <a:xfrm>
                <a:off x="10493405" y="1566867"/>
                <a:ext cx="200025" cy="200026"/>
              </a:xfrm>
              <a:custGeom>
                <a:avLst/>
                <a:gdLst>
                  <a:gd name="T0" fmla="*/ 64 w 126"/>
                  <a:gd name="T1" fmla="*/ 0 h 126"/>
                  <a:gd name="T2" fmla="*/ 38 w 126"/>
                  <a:gd name="T3" fmla="*/ 4 h 126"/>
                  <a:gd name="T4" fmla="*/ 18 w 126"/>
                  <a:gd name="T5" fmla="*/ 18 h 126"/>
                  <a:gd name="T6" fmla="*/ 6 w 126"/>
                  <a:gd name="T7" fmla="*/ 38 h 126"/>
                  <a:gd name="T8" fmla="*/ 0 w 126"/>
                  <a:gd name="T9" fmla="*/ 62 h 126"/>
                  <a:gd name="T10" fmla="*/ 2 w 126"/>
                  <a:gd name="T11" fmla="*/ 76 h 126"/>
                  <a:gd name="T12" fmla="*/ 12 w 126"/>
                  <a:gd name="T13" fmla="*/ 98 h 126"/>
                  <a:gd name="T14" fmla="*/ 28 w 126"/>
                  <a:gd name="T15" fmla="*/ 114 h 126"/>
                  <a:gd name="T16" fmla="*/ 50 w 126"/>
                  <a:gd name="T17" fmla="*/ 124 h 126"/>
                  <a:gd name="T18" fmla="*/ 64 w 126"/>
                  <a:gd name="T19" fmla="*/ 126 h 126"/>
                  <a:gd name="T20" fmla="*/ 88 w 126"/>
                  <a:gd name="T21" fmla="*/ 120 h 126"/>
                  <a:gd name="T22" fmla="*/ 108 w 126"/>
                  <a:gd name="T23" fmla="*/ 106 h 126"/>
                  <a:gd name="T24" fmla="*/ 120 w 126"/>
                  <a:gd name="T25" fmla="*/ 88 h 126"/>
                  <a:gd name="T26" fmla="*/ 126 w 126"/>
                  <a:gd name="T27" fmla="*/ 62 h 126"/>
                  <a:gd name="T28" fmla="*/ 124 w 126"/>
                  <a:gd name="T29" fmla="*/ 50 h 126"/>
                  <a:gd name="T30" fmla="*/ 116 w 126"/>
                  <a:gd name="T31" fmla="*/ 28 h 126"/>
                  <a:gd name="T32" fmla="*/ 98 w 126"/>
                  <a:gd name="T33" fmla="*/ 10 h 126"/>
                  <a:gd name="T34" fmla="*/ 76 w 126"/>
                  <a:gd name="T35" fmla="*/ 2 h 126"/>
                  <a:gd name="T36" fmla="*/ 64 w 126"/>
                  <a:gd name="T37" fmla="*/ 0 h 126"/>
                  <a:gd name="T38" fmla="*/ 64 w 126"/>
                  <a:gd name="T39" fmla="*/ 120 h 126"/>
                  <a:gd name="T40" fmla="*/ 40 w 126"/>
                  <a:gd name="T41" fmla="*/ 116 h 126"/>
                  <a:gd name="T42" fmla="*/ 22 w 126"/>
                  <a:gd name="T43" fmla="*/ 104 h 126"/>
                  <a:gd name="T44" fmla="*/ 10 w 126"/>
                  <a:gd name="T45" fmla="*/ 86 h 126"/>
                  <a:gd name="T46" fmla="*/ 4 w 126"/>
                  <a:gd name="T47" fmla="*/ 62 h 126"/>
                  <a:gd name="T48" fmla="*/ 6 w 126"/>
                  <a:gd name="T49" fmla="*/ 50 h 126"/>
                  <a:gd name="T50" fmla="*/ 14 w 126"/>
                  <a:gd name="T51" fmla="*/ 30 h 126"/>
                  <a:gd name="T52" fmla="*/ 30 w 126"/>
                  <a:gd name="T53" fmla="*/ 14 h 126"/>
                  <a:gd name="T54" fmla="*/ 52 w 126"/>
                  <a:gd name="T55" fmla="*/ 6 h 126"/>
                  <a:gd name="T56" fmla="*/ 64 w 126"/>
                  <a:gd name="T57" fmla="*/ 4 h 126"/>
                  <a:gd name="T58" fmla="*/ 86 w 126"/>
                  <a:gd name="T59" fmla="*/ 8 h 126"/>
                  <a:gd name="T60" fmla="*/ 104 w 126"/>
                  <a:gd name="T61" fmla="*/ 22 h 126"/>
                  <a:gd name="T62" fmla="*/ 116 w 126"/>
                  <a:gd name="T63" fmla="*/ 40 h 126"/>
                  <a:gd name="T64" fmla="*/ 122 w 126"/>
                  <a:gd name="T65" fmla="*/ 62 h 126"/>
                  <a:gd name="T66" fmla="*/ 120 w 126"/>
                  <a:gd name="T67" fmla="*/ 74 h 126"/>
                  <a:gd name="T68" fmla="*/ 112 w 126"/>
                  <a:gd name="T69" fmla="*/ 96 h 126"/>
                  <a:gd name="T70" fmla="*/ 96 w 126"/>
                  <a:gd name="T71" fmla="*/ 110 h 126"/>
                  <a:gd name="T72" fmla="*/ 74 w 126"/>
                  <a:gd name="T73" fmla="*/ 120 h 126"/>
                  <a:gd name="T74" fmla="*/ 64 w 126"/>
                  <a:gd name="T75" fmla="*/ 12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26">
                    <a:moveTo>
                      <a:pt x="64" y="0"/>
                    </a:moveTo>
                    <a:lnTo>
                      <a:pt x="64" y="0"/>
                    </a:lnTo>
                    <a:lnTo>
                      <a:pt x="50" y="2"/>
                    </a:lnTo>
                    <a:lnTo>
                      <a:pt x="38" y="4"/>
                    </a:lnTo>
                    <a:lnTo>
                      <a:pt x="28" y="10"/>
                    </a:lnTo>
                    <a:lnTo>
                      <a:pt x="18" y="18"/>
                    </a:lnTo>
                    <a:lnTo>
                      <a:pt x="12" y="28"/>
                    </a:lnTo>
                    <a:lnTo>
                      <a:pt x="6" y="38"/>
                    </a:lnTo>
                    <a:lnTo>
                      <a:pt x="2" y="50"/>
                    </a:lnTo>
                    <a:lnTo>
                      <a:pt x="0" y="62"/>
                    </a:lnTo>
                    <a:lnTo>
                      <a:pt x="0" y="62"/>
                    </a:lnTo>
                    <a:lnTo>
                      <a:pt x="2" y="76"/>
                    </a:lnTo>
                    <a:lnTo>
                      <a:pt x="6" y="88"/>
                    </a:lnTo>
                    <a:lnTo>
                      <a:pt x="12" y="98"/>
                    </a:lnTo>
                    <a:lnTo>
                      <a:pt x="18" y="106"/>
                    </a:lnTo>
                    <a:lnTo>
                      <a:pt x="28" y="114"/>
                    </a:lnTo>
                    <a:lnTo>
                      <a:pt x="38" y="120"/>
                    </a:lnTo>
                    <a:lnTo>
                      <a:pt x="50" y="124"/>
                    </a:lnTo>
                    <a:lnTo>
                      <a:pt x="64" y="126"/>
                    </a:lnTo>
                    <a:lnTo>
                      <a:pt x="64" y="126"/>
                    </a:lnTo>
                    <a:lnTo>
                      <a:pt x="76" y="124"/>
                    </a:lnTo>
                    <a:lnTo>
                      <a:pt x="88" y="120"/>
                    </a:lnTo>
                    <a:lnTo>
                      <a:pt x="98" y="114"/>
                    </a:lnTo>
                    <a:lnTo>
                      <a:pt x="108" y="106"/>
                    </a:lnTo>
                    <a:lnTo>
                      <a:pt x="116" y="98"/>
                    </a:lnTo>
                    <a:lnTo>
                      <a:pt x="120" y="88"/>
                    </a:lnTo>
                    <a:lnTo>
                      <a:pt x="124" y="76"/>
                    </a:lnTo>
                    <a:lnTo>
                      <a:pt x="126" y="62"/>
                    </a:lnTo>
                    <a:lnTo>
                      <a:pt x="126" y="62"/>
                    </a:lnTo>
                    <a:lnTo>
                      <a:pt x="124" y="50"/>
                    </a:lnTo>
                    <a:lnTo>
                      <a:pt x="120" y="38"/>
                    </a:lnTo>
                    <a:lnTo>
                      <a:pt x="116" y="28"/>
                    </a:lnTo>
                    <a:lnTo>
                      <a:pt x="108" y="18"/>
                    </a:lnTo>
                    <a:lnTo>
                      <a:pt x="98" y="10"/>
                    </a:lnTo>
                    <a:lnTo>
                      <a:pt x="88" y="4"/>
                    </a:lnTo>
                    <a:lnTo>
                      <a:pt x="76" y="2"/>
                    </a:lnTo>
                    <a:lnTo>
                      <a:pt x="64" y="0"/>
                    </a:lnTo>
                    <a:lnTo>
                      <a:pt x="64" y="0"/>
                    </a:lnTo>
                    <a:close/>
                    <a:moveTo>
                      <a:pt x="64" y="120"/>
                    </a:moveTo>
                    <a:lnTo>
                      <a:pt x="64" y="120"/>
                    </a:lnTo>
                    <a:lnTo>
                      <a:pt x="52" y="120"/>
                    </a:lnTo>
                    <a:lnTo>
                      <a:pt x="40" y="116"/>
                    </a:lnTo>
                    <a:lnTo>
                      <a:pt x="30" y="110"/>
                    </a:lnTo>
                    <a:lnTo>
                      <a:pt x="22" y="104"/>
                    </a:lnTo>
                    <a:lnTo>
                      <a:pt x="14" y="96"/>
                    </a:lnTo>
                    <a:lnTo>
                      <a:pt x="10" y="86"/>
                    </a:lnTo>
                    <a:lnTo>
                      <a:pt x="6" y="74"/>
                    </a:lnTo>
                    <a:lnTo>
                      <a:pt x="4" y="62"/>
                    </a:lnTo>
                    <a:lnTo>
                      <a:pt x="4" y="62"/>
                    </a:lnTo>
                    <a:lnTo>
                      <a:pt x="6" y="50"/>
                    </a:lnTo>
                    <a:lnTo>
                      <a:pt x="10" y="40"/>
                    </a:lnTo>
                    <a:lnTo>
                      <a:pt x="14" y="30"/>
                    </a:lnTo>
                    <a:lnTo>
                      <a:pt x="22" y="22"/>
                    </a:lnTo>
                    <a:lnTo>
                      <a:pt x="30" y="14"/>
                    </a:lnTo>
                    <a:lnTo>
                      <a:pt x="40" y="8"/>
                    </a:lnTo>
                    <a:lnTo>
                      <a:pt x="52" y="6"/>
                    </a:lnTo>
                    <a:lnTo>
                      <a:pt x="64" y="4"/>
                    </a:lnTo>
                    <a:lnTo>
                      <a:pt x="64" y="4"/>
                    </a:lnTo>
                    <a:lnTo>
                      <a:pt x="74" y="6"/>
                    </a:lnTo>
                    <a:lnTo>
                      <a:pt x="86" y="8"/>
                    </a:lnTo>
                    <a:lnTo>
                      <a:pt x="96" y="14"/>
                    </a:lnTo>
                    <a:lnTo>
                      <a:pt x="104" y="22"/>
                    </a:lnTo>
                    <a:lnTo>
                      <a:pt x="112" y="30"/>
                    </a:lnTo>
                    <a:lnTo>
                      <a:pt x="116" y="40"/>
                    </a:lnTo>
                    <a:lnTo>
                      <a:pt x="120" y="50"/>
                    </a:lnTo>
                    <a:lnTo>
                      <a:pt x="122" y="62"/>
                    </a:lnTo>
                    <a:lnTo>
                      <a:pt x="122" y="62"/>
                    </a:lnTo>
                    <a:lnTo>
                      <a:pt x="120" y="74"/>
                    </a:lnTo>
                    <a:lnTo>
                      <a:pt x="116" y="86"/>
                    </a:lnTo>
                    <a:lnTo>
                      <a:pt x="112" y="96"/>
                    </a:lnTo>
                    <a:lnTo>
                      <a:pt x="104" y="104"/>
                    </a:lnTo>
                    <a:lnTo>
                      <a:pt x="96" y="110"/>
                    </a:lnTo>
                    <a:lnTo>
                      <a:pt x="86" y="116"/>
                    </a:lnTo>
                    <a:lnTo>
                      <a:pt x="74" y="120"/>
                    </a:lnTo>
                    <a:lnTo>
                      <a:pt x="64" y="120"/>
                    </a:lnTo>
                    <a:lnTo>
                      <a:pt x="64"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0" name="Freeform 1898">
                <a:extLst>
                  <a:ext uri="{FF2B5EF4-FFF2-40B4-BE49-F238E27FC236}">
                    <a16:creationId xmlns:a16="http://schemas.microsoft.com/office/drawing/2014/main" id="{5F63B473-5C9C-4EE5-8A88-6C0C5A012182}"/>
                  </a:ext>
                </a:extLst>
              </p:cNvPr>
              <p:cNvSpPr>
                <a:spLocks noEditPoints="1"/>
              </p:cNvSpPr>
              <p:nvPr/>
            </p:nvSpPr>
            <p:spPr bwMode="auto">
              <a:xfrm>
                <a:off x="10506106" y="1579566"/>
                <a:ext cx="174626" cy="171450"/>
              </a:xfrm>
              <a:custGeom>
                <a:avLst/>
                <a:gdLst>
                  <a:gd name="T0" fmla="*/ 56 w 110"/>
                  <a:gd name="T1" fmla="*/ 0 h 108"/>
                  <a:gd name="T2" fmla="*/ 34 w 110"/>
                  <a:gd name="T3" fmla="*/ 4 h 108"/>
                  <a:gd name="T4" fmla="*/ 16 w 110"/>
                  <a:gd name="T5" fmla="*/ 16 h 108"/>
                  <a:gd name="T6" fmla="*/ 6 w 110"/>
                  <a:gd name="T7" fmla="*/ 34 h 108"/>
                  <a:gd name="T8" fmla="*/ 0 w 110"/>
                  <a:gd name="T9" fmla="*/ 54 h 108"/>
                  <a:gd name="T10" fmla="*/ 2 w 110"/>
                  <a:gd name="T11" fmla="*/ 66 h 108"/>
                  <a:gd name="T12" fmla="*/ 10 w 110"/>
                  <a:gd name="T13" fmla="*/ 84 h 108"/>
                  <a:gd name="T14" fmla="*/ 24 w 110"/>
                  <a:gd name="T15" fmla="*/ 100 h 108"/>
                  <a:gd name="T16" fmla="*/ 44 w 110"/>
                  <a:gd name="T17" fmla="*/ 108 h 108"/>
                  <a:gd name="T18" fmla="*/ 56 w 110"/>
                  <a:gd name="T19" fmla="*/ 108 h 108"/>
                  <a:gd name="T20" fmla="*/ 76 w 110"/>
                  <a:gd name="T21" fmla="*/ 104 h 108"/>
                  <a:gd name="T22" fmla="*/ 94 w 110"/>
                  <a:gd name="T23" fmla="*/ 92 h 108"/>
                  <a:gd name="T24" fmla="*/ 104 w 110"/>
                  <a:gd name="T25" fmla="*/ 76 h 108"/>
                  <a:gd name="T26" fmla="*/ 110 w 110"/>
                  <a:gd name="T27" fmla="*/ 54 h 108"/>
                  <a:gd name="T28" fmla="*/ 108 w 110"/>
                  <a:gd name="T29" fmla="*/ 44 h 108"/>
                  <a:gd name="T30" fmla="*/ 100 w 110"/>
                  <a:gd name="T31" fmla="*/ 24 h 108"/>
                  <a:gd name="T32" fmla="*/ 86 w 110"/>
                  <a:gd name="T33" fmla="*/ 10 h 108"/>
                  <a:gd name="T34" fmla="*/ 66 w 110"/>
                  <a:gd name="T35" fmla="*/ 2 h 108"/>
                  <a:gd name="T36" fmla="*/ 56 w 110"/>
                  <a:gd name="T37" fmla="*/ 0 h 108"/>
                  <a:gd name="T38" fmla="*/ 56 w 110"/>
                  <a:gd name="T39" fmla="*/ 104 h 108"/>
                  <a:gd name="T40" fmla="*/ 36 w 110"/>
                  <a:gd name="T41" fmla="*/ 100 h 108"/>
                  <a:gd name="T42" fmla="*/ 20 w 110"/>
                  <a:gd name="T43" fmla="*/ 90 h 108"/>
                  <a:gd name="T44" fmla="*/ 10 w 110"/>
                  <a:gd name="T45" fmla="*/ 74 h 108"/>
                  <a:gd name="T46" fmla="*/ 6 w 110"/>
                  <a:gd name="T47" fmla="*/ 54 h 108"/>
                  <a:gd name="T48" fmla="*/ 6 w 110"/>
                  <a:gd name="T49" fmla="*/ 44 h 108"/>
                  <a:gd name="T50" fmla="*/ 14 w 110"/>
                  <a:gd name="T51" fmla="*/ 26 h 108"/>
                  <a:gd name="T52" fmla="*/ 28 w 110"/>
                  <a:gd name="T53" fmla="*/ 14 h 108"/>
                  <a:gd name="T54" fmla="*/ 46 w 110"/>
                  <a:gd name="T55" fmla="*/ 6 h 108"/>
                  <a:gd name="T56" fmla="*/ 56 w 110"/>
                  <a:gd name="T57" fmla="*/ 4 h 108"/>
                  <a:gd name="T58" fmla="*/ 74 w 110"/>
                  <a:gd name="T59" fmla="*/ 8 h 108"/>
                  <a:gd name="T60" fmla="*/ 90 w 110"/>
                  <a:gd name="T61" fmla="*/ 20 h 108"/>
                  <a:gd name="T62" fmla="*/ 100 w 110"/>
                  <a:gd name="T63" fmla="*/ 36 h 108"/>
                  <a:gd name="T64" fmla="*/ 104 w 110"/>
                  <a:gd name="T65" fmla="*/ 54 h 108"/>
                  <a:gd name="T66" fmla="*/ 104 w 110"/>
                  <a:gd name="T67" fmla="*/ 64 h 108"/>
                  <a:gd name="T68" fmla="*/ 96 w 110"/>
                  <a:gd name="T69" fmla="*/ 82 h 108"/>
                  <a:gd name="T70" fmla="*/ 82 w 110"/>
                  <a:gd name="T71" fmla="*/ 96 h 108"/>
                  <a:gd name="T72" fmla="*/ 66 w 110"/>
                  <a:gd name="T73" fmla="*/ 104 h 108"/>
                  <a:gd name="T74" fmla="*/ 56 w 110"/>
                  <a:gd name="T75" fmla="*/ 10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0" h="108">
                    <a:moveTo>
                      <a:pt x="56" y="0"/>
                    </a:moveTo>
                    <a:lnTo>
                      <a:pt x="56" y="0"/>
                    </a:lnTo>
                    <a:lnTo>
                      <a:pt x="44" y="2"/>
                    </a:lnTo>
                    <a:lnTo>
                      <a:pt x="34" y="4"/>
                    </a:lnTo>
                    <a:lnTo>
                      <a:pt x="24" y="10"/>
                    </a:lnTo>
                    <a:lnTo>
                      <a:pt x="16" y="16"/>
                    </a:lnTo>
                    <a:lnTo>
                      <a:pt x="10" y="24"/>
                    </a:lnTo>
                    <a:lnTo>
                      <a:pt x="6" y="34"/>
                    </a:lnTo>
                    <a:lnTo>
                      <a:pt x="2" y="44"/>
                    </a:lnTo>
                    <a:lnTo>
                      <a:pt x="0" y="54"/>
                    </a:lnTo>
                    <a:lnTo>
                      <a:pt x="0" y="54"/>
                    </a:lnTo>
                    <a:lnTo>
                      <a:pt x="2" y="66"/>
                    </a:lnTo>
                    <a:lnTo>
                      <a:pt x="6" y="76"/>
                    </a:lnTo>
                    <a:lnTo>
                      <a:pt x="10" y="84"/>
                    </a:lnTo>
                    <a:lnTo>
                      <a:pt x="16" y="92"/>
                    </a:lnTo>
                    <a:lnTo>
                      <a:pt x="24" y="100"/>
                    </a:lnTo>
                    <a:lnTo>
                      <a:pt x="34" y="104"/>
                    </a:lnTo>
                    <a:lnTo>
                      <a:pt x="44" y="108"/>
                    </a:lnTo>
                    <a:lnTo>
                      <a:pt x="56" y="108"/>
                    </a:lnTo>
                    <a:lnTo>
                      <a:pt x="56" y="108"/>
                    </a:lnTo>
                    <a:lnTo>
                      <a:pt x="66" y="108"/>
                    </a:lnTo>
                    <a:lnTo>
                      <a:pt x="76" y="104"/>
                    </a:lnTo>
                    <a:lnTo>
                      <a:pt x="86" y="100"/>
                    </a:lnTo>
                    <a:lnTo>
                      <a:pt x="94" y="92"/>
                    </a:lnTo>
                    <a:lnTo>
                      <a:pt x="100" y="84"/>
                    </a:lnTo>
                    <a:lnTo>
                      <a:pt x="104" y="76"/>
                    </a:lnTo>
                    <a:lnTo>
                      <a:pt x="108" y="66"/>
                    </a:lnTo>
                    <a:lnTo>
                      <a:pt x="110" y="54"/>
                    </a:lnTo>
                    <a:lnTo>
                      <a:pt x="110" y="54"/>
                    </a:lnTo>
                    <a:lnTo>
                      <a:pt x="108" y="44"/>
                    </a:lnTo>
                    <a:lnTo>
                      <a:pt x="104" y="34"/>
                    </a:lnTo>
                    <a:lnTo>
                      <a:pt x="100" y="24"/>
                    </a:lnTo>
                    <a:lnTo>
                      <a:pt x="94" y="16"/>
                    </a:lnTo>
                    <a:lnTo>
                      <a:pt x="86" y="10"/>
                    </a:lnTo>
                    <a:lnTo>
                      <a:pt x="76" y="4"/>
                    </a:lnTo>
                    <a:lnTo>
                      <a:pt x="66" y="2"/>
                    </a:lnTo>
                    <a:lnTo>
                      <a:pt x="56" y="0"/>
                    </a:lnTo>
                    <a:lnTo>
                      <a:pt x="56" y="0"/>
                    </a:lnTo>
                    <a:close/>
                    <a:moveTo>
                      <a:pt x="56" y="104"/>
                    </a:moveTo>
                    <a:lnTo>
                      <a:pt x="56" y="104"/>
                    </a:lnTo>
                    <a:lnTo>
                      <a:pt x="46" y="104"/>
                    </a:lnTo>
                    <a:lnTo>
                      <a:pt x="36" y="100"/>
                    </a:lnTo>
                    <a:lnTo>
                      <a:pt x="28" y="96"/>
                    </a:lnTo>
                    <a:lnTo>
                      <a:pt x="20" y="90"/>
                    </a:lnTo>
                    <a:lnTo>
                      <a:pt x="14" y="82"/>
                    </a:lnTo>
                    <a:lnTo>
                      <a:pt x="10" y="74"/>
                    </a:lnTo>
                    <a:lnTo>
                      <a:pt x="6" y="64"/>
                    </a:lnTo>
                    <a:lnTo>
                      <a:pt x="6" y="54"/>
                    </a:lnTo>
                    <a:lnTo>
                      <a:pt x="6" y="54"/>
                    </a:lnTo>
                    <a:lnTo>
                      <a:pt x="6" y="44"/>
                    </a:lnTo>
                    <a:lnTo>
                      <a:pt x="10" y="36"/>
                    </a:lnTo>
                    <a:lnTo>
                      <a:pt x="14" y="26"/>
                    </a:lnTo>
                    <a:lnTo>
                      <a:pt x="20" y="20"/>
                    </a:lnTo>
                    <a:lnTo>
                      <a:pt x="28" y="14"/>
                    </a:lnTo>
                    <a:lnTo>
                      <a:pt x="36" y="8"/>
                    </a:lnTo>
                    <a:lnTo>
                      <a:pt x="46" y="6"/>
                    </a:lnTo>
                    <a:lnTo>
                      <a:pt x="56" y="4"/>
                    </a:lnTo>
                    <a:lnTo>
                      <a:pt x="56" y="4"/>
                    </a:lnTo>
                    <a:lnTo>
                      <a:pt x="66" y="6"/>
                    </a:lnTo>
                    <a:lnTo>
                      <a:pt x="74" y="8"/>
                    </a:lnTo>
                    <a:lnTo>
                      <a:pt x="82" y="14"/>
                    </a:lnTo>
                    <a:lnTo>
                      <a:pt x="90" y="20"/>
                    </a:lnTo>
                    <a:lnTo>
                      <a:pt x="96" y="26"/>
                    </a:lnTo>
                    <a:lnTo>
                      <a:pt x="100" y="36"/>
                    </a:lnTo>
                    <a:lnTo>
                      <a:pt x="104" y="44"/>
                    </a:lnTo>
                    <a:lnTo>
                      <a:pt x="104" y="54"/>
                    </a:lnTo>
                    <a:lnTo>
                      <a:pt x="104" y="54"/>
                    </a:lnTo>
                    <a:lnTo>
                      <a:pt x="104" y="64"/>
                    </a:lnTo>
                    <a:lnTo>
                      <a:pt x="100" y="74"/>
                    </a:lnTo>
                    <a:lnTo>
                      <a:pt x="96" y="82"/>
                    </a:lnTo>
                    <a:lnTo>
                      <a:pt x="90" y="90"/>
                    </a:lnTo>
                    <a:lnTo>
                      <a:pt x="82" y="96"/>
                    </a:lnTo>
                    <a:lnTo>
                      <a:pt x="74" y="100"/>
                    </a:lnTo>
                    <a:lnTo>
                      <a:pt x="66" y="104"/>
                    </a:lnTo>
                    <a:lnTo>
                      <a:pt x="56" y="104"/>
                    </a:lnTo>
                    <a:lnTo>
                      <a:pt x="56"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1" name="Freeform 1899">
                <a:extLst>
                  <a:ext uri="{FF2B5EF4-FFF2-40B4-BE49-F238E27FC236}">
                    <a16:creationId xmlns:a16="http://schemas.microsoft.com/office/drawing/2014/main" id="{82DE5F12-3506-465C-988A-EDB3FC9D219C}"/>
                  </a:ext>
                </a:extLst>
              </p:cNvPr>
              <p:cNvSpPr>
                <a:spLocks noEditPoints="1"/>
              </p:cNvSpPr>
              <p:nvPr/>
            </p:nvSpPr>
            <p:spPr bwMode="auto">
              <a:xfrm>
                <a:off x="10537825" y="1611313"/>
                <a:ext cx="111125" cy="111125"/>
              </a:xfrm>
              <a:custGeom>
                <a:avLst/>
                <a:gdLst>
                  <a:gd name="T0" fmla="*/ 40 w 70"/>
                  <a:gd name="T1" fmla="*/ 28 h 70"/>
                  <a:gd name="T2" fmla="*/ 40 w 70"/>
                  <a:gd name="T3" fmla="*/ 6 h 70"/>
                  <a:gd name="T4" fmla="*/ 36 w 70"/>
                  <a:gd name="T5" fmla="*/ 0 h 70"/>
                  <a:gd name="T6" fmla="*/ 32 w 70"/>
                  <a:gd name="T7" fmla="*/ 2 h 70"/>
                  <a:gd name="T8" fmla="*/ 30 w 70"/>
                  <a:gd name="T9" fmla="*/ 28 h 70"/>
                  <a:gd name="T10" fmla="*/ 6 w 70"/>
                  <a:gd name="T11" fmla="*/ 28 h 70"/>
                  <a:gd name="T12" fmla="*/ 0 w 70"/>
                  <a:gd name="T13" fmla="*/ 34 h 70"/>
                  <a:gd name="T14" fmla="*/ 2 w 70"/>
                  <a:gd name="T15" fmla="*/ 40 h 70"/>
                  <a:gd name="T16" fmla="*/ 30 w 70"/>
                  <a:gd name="T17" fmla="*/ 42 h 70"/>
                  <a:gd name="T18" fmla="*/ 30 w 70"/>
                  <a:gd name="T19" fmla="*/ 62 h 70"/>
                  <a:gd name="T20" fmla="*/ 36 w 70"/>
                  <a:gd name="T21" fmla="*/ 70 h 70"/>
                  <a:gd name="T22" fmla="*/ 38 w 70"/>
                  <a:gd name="T23" fmla="*/ 68 h 70"/>
                  <a:gd name="T24" fmla="*/ 40 w 70"/>
                  <a:gd name="T25" fmla="*/ 42 h 70"/>
                  <a:gd name="T26" fmla="*/ 64 w 70"/>
                  <a:gd name="T27" fmla="*/ 42 h 70"/>
                  <a:gd name="T28" fmla="*/ 70 w 70"/>
                  <a:gd name="T29" fmla="*/ 34 h 70"/>
                  <a:gd name="T30" fmla="*/ 68 w 70"/>
                  <a:gd name="T31" fmla="*/ 30 h 70"/>
                  <a:gd name="T32" fmla="*/ 64 w 70"/>
                  <a:gd name="T33" fmla="*/ 28 h 70"/>
                  <a:gd name="T34" fmla="*/ 38 w 70"/>
                  <a:gd name="T35" fmla="*/ 36 h 70"/>
                  <a:gd name="T36" fmla="*/ 36 w 70"/>
                  <a:gd name="T37" fmla="*/ 38 h 70"/>
                  <a:gd name="T38" fmla="*/ 36 w 70"/>
                  <a:gd name="T39" fmla="*/ 62 h 70"/>
                  <a:gd name="T40" fmla="*/ 36 w 70"/>
                  <a:gd name="T41" fmla="*/ 64 h 70"/>
                  <a:gd name="T42" fmla="*/ 36 w 70"/>
                  <a:gd name="T43" fmla="*/ 64 h 70"/>
                  <a:gd name="T44" fmla="*/ 34 w 70"/>
                  <a:gd name="T45" fmla="*/ 62 h 70"/>
                  <a:gd name="T46" fmla="*/ 34 w 70"/>
                  <a:gd name="T47" fmla="*/ 38 h 70"/>
                  <a:gd name="T48" fmla="*/ 32 w 70"/>
                  <a:gd name="T49" fmla="*/ 36 h 70"/>
                  <a:gd name="T50" fmla="*/ 6 w 70"/>
                  <a:gd name="T51" fmla="*/ 36 h 70"/>
                  <a:gd name="T52" fmla="*/ 4 w 70"/>
                  <a:gd name="T53" fmla="*/ 34 h 70"/>
                  <a:gd name="T54" fmla="*/ 6 w 70"/>
                  <a:gd name="T55" fmla="*/ 32 h 70"/>
                  <a:gd name="T56" fmla="*/ 32 w 70"/>
                  <a:gd name="T57" fmla="*/ 32 h 70"/>
                  <a:gd name="T58" fmla="*/ 34 w 70"/>
                  <a:gd name="T59" fmla="*/ 32 h 70"/>
                  <a:gd name="T60" fmla="*/ 34 w 70"/>
                  <a:gd name="T61" fmla="*/ 6 h 70"/>
                  <a:gd name="T62" fmla="*/ 34 w 70"/>
                  <a:gd name="T63" fmla="*/ 4 h 70"/>
                  <a:gd name="T64" fmla="*/ 36 w 70"/>
                  <a:gd name="T65" fmla="*/ 4 h 70"/>
                  <a:gd name="T66" fmla="*/ 36 w 70"/>
                  <a:gd name="T67" fmla="*/ 6 h 70"/>
                  <a:gd name="T68" fmla="*/ 36 w 70"/>
                  <a:gd name="T69" fmla="*/ 30 h 70"/>
                  <a:gd name="T70" fmla="*/ 38 w 70"/>
                  <a:gd name="T71" fmla="*/ 32 h 70"/>
                  <a:gd name="T72" fmla="*/ 64 w 70"/>
                  <a:gd name="T73" fmla="*/ 32 h 70"/>
                  <a:gd name="T74" fmla="*/ 66 w 70"/>
                  <a:gd name="T75" fmla="*/ 34 h 70"/>
                  <a:gd name="T76" fmla="*/ 64 w 70"/>
                  <a:gd name="T77" fmla="*/ 36 h 70"/>
                  <a:gd name="T78" fmla="*/ 64 w 70"/>
                  <a:gd name="T79"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70">
                    <a:moveTo>
                      <a:pt x="64" y="28"/>
                    </a:moveTo>
                    <a:lnTo>
                      <a:pt x="40" y="28"/>
                    </a:lnTo>
                    <a:lnTo>
                      <a:pt x="40" y="6"/>
                    </a:lnTo>
                    <a:lnTo>
                      <a:pt x="40" y="6"/>
                    </a:lnTo>
                    <a:lnTo>
                      <a:pt x="38" y="2"/>
                    </a:lnTo>
                    <a:lnTo>
                      <a:pt x="36" y="0"/>
                    </a:lnTo>
                    <a:lnTo>
                      <a:pt x="36" y="0"/>
                    </a:lnTo>
                    <a:lnTo>
                      <a:pt x="32" y="2"/>
                    </a:lnTo>
                    <a:lnTo>
                      <a:pt x="30" y="6"/>
                    </a:lnTo>
                    <a:lnTo>
                      <a:pt x="30" y="28"/>
                    </a:lnTo>
                    <a:lnTo>
                      <a:pt x="6" y="28"/>
                    </a:lnTo>
                    <a:lnTo>
                      <a:pt x="6" y="28"/>
                    </a:lnTo>
                    <a:lnTo>
                      <a:pt x="2" y="30"/>
                    </a:lnTo>
                    <a:lnTo>
                      <a:pt x="0" y="34"/>
                    </a:lnTo>
                    <a:lnTo>
                      <a:pt x="0" y="34"/>
                    </a:lnTo>
                    <a:lnTo>
                      <a:pt x="2" y="40"/>
                    </a:lnTo>
                    <a:lnTo>
                      <a:pt x="6" y="42"/>
                    </a:lnTo>
                    <a:lnTo>
                      <a:pt x="30" y="42"/>
                    </a:lnTo>
                    <a:lnTo>
                      <a:pt x="30" y="62"/>
                    </a:lnTo>
                    <a:lnTo>
                      <a:pt x="30" y="62"/>
                    </a:lnTo>
                    <a:lnTo>
                      <a:pt x="32" y="68"/>
                    </a:lnTo>
                    <a:lnTo>
                      <a:pt x="36" y="70"/>
                    </a:lnTo>
                    <a:lnTo>
                      <a:pt x="36" y="70"/>
                    </a:lnTo>
                    <a:lnTo>
                      <a:pt x="38" y="68"/>
                    </a:lnTo>
                    <a:lnTo>
                      <a:pt x="40" y="62"/>
                    </a:lnTo>
                    <a:lnTo>
                      <a:pt x="40" y="42"/>
                    </a:lnTo>
                    <a:lnTo>
                      <a:pt x="64" y="42"/>
                    </a:lnTo>
                    <a:lnTo>
                      <a:pt x="64" y="42"/>
                    </a:lnTo>
                    <a:lnTo>
                      <a:pt x="68" y="40"/>
                    </a:lnTo>
                    <a:lnTo>
                      <a:pt x="70" y="34"/>
                    </a:lnTo>
                    <a:lnTo>
                      <a:pt x="70" y="34"/>
                    </a:lnTo>
                    <a:lnTo>
                      <a:pt x="68" y="30"/>
                    </a:lnTo>
                    <a:lnTo>
                      <a:pt x="64" y="28"/>
                    </a:lnTo>
                    <a:lnTo>
                      <a:pt x="64" y="28"/>
                    </a:lnTo>
                    <a:close/>
                    <a:moveTo>
                      <a:pt x="64" y="36"/>
                    </a:moveTo>
                    <a:lnTo>
                      <a:pt x="38" y="36"/>
                    </a:lnTo>
                    <a:lnTo>
                      <a:pt x="38" y="36"/>
                    </a:lnTo>
                    <a:lnTo>
                      <a:pt x="36" y="38"/>
                    </a:lnTo>
                    <a:lnTo>
                      <a:pt x="36" y="38"/>
                    </a:lnTo>
                    <a:lnTo>
                      <a:pt x="36" y="62"/>
                    </a:lnTo>
                    <a:lnTo>
                      <a:pt x="36" y="62"/>
                    </a:lnTo>
                    <a:lnTo>
                      <a:pt x="36" y="64"/>
                    </a:lnTo>
                    <a:lnTo>
                      <a:pt x="36" y="64"/>
                    </a:lnTo>
                    <a:lnTo>
                      <a:pt x="36" y="64"/>
                    </a:lnTo>
                    <a:lnTo>
                      <a:pt x="34" y="64"/>
                    </a:lnTo>
                    <a:lnTo>
                      <a:pt x="34" y="62"/>
                    </a:lnTo>
                    <a:lnTo>
                      <a:pt x="34" y="38"/>
                    </a:lnTo>
                    <a:lnTo>
                      <a:pt x="34" y="38"/>
                    </a:lnTo>
                    <a:lnTo>
                      <a:pt x="34" y="38"/>
                    </a:lnTo>
                    <a:lnTo>
                      <a:pt x="32" y="36"/>
                    </a:lnTo>
                    <a:lnTo>
                      <a:pt x="6" y="36"/>
                    </a:lnTo>
                    <a:lnTo>
                      <a:pt x="6" y="36"/>
                    </a:lnTo>
                    <a:lnTo>
                      <a:pt x="6" y="36"/>
                    </a:lnTo>
                    <a:lnTo>
                      <a:pt x="4" y="34"/>
                    </a:lnTo>
                    <a:lnTo>
                      <a:pt x="4" y="34"/>
                    </a:lnTo>
                    <a:lnTo>
                      <a:pt x="6" y="32"/>
                    </a:lnTo>
                    <a:lnTo>
                      <a:pt x="6" y="32"/>
                    </a:lnTo>
                    <a:lnTo>
                      <a:pt x="32" y="32"/>
                    </a:lnTo>
                    <a:lnTo>
                      <a:pt x="32" y="32"/>
                    </a:lnTo>
                    <a:lnTo>
                      <a:pt x="34" y="32"/>
                    </a:lnTo>
                    <a:lnTo>
                      <a:pt x="34" y="30"/>
                    </a:lnTo>
                    <a:lnTo>
                      <a:pt x="34" y="6"/>
                    </a:lnTo>
                    <a:lnTo>
                      <a:pt x="34" y="6"/>
                    </a:lnTo>
                    <a:lnTo>
                      <a:pt x="34" y="4"/>
                    </a:lnTo>
                    <a:lnTo>
                      <a:pt x="36" y="4"/>
                    </a:lnTo>
                    <a:lnTo>
                      <a:pt x="36" y="4"/>
                    </a:lnTo>
                    <a:lnTo>
                      <a:pt x="36" y="4"/>
                    </a:lnTo>
                    <a:lnTo>
                      <a:pt x="36" y="6"/>
                    </a:lnTo>
                    <a:lnTo>
                      <a:pt x="36" y="30"/>
                    </a:lnTo>
                    <a:lnTo>
                      <a:pt x="36" y="30"/>
                    </a:lnTo>
                    <a:lnTo>
                      <a:pt x="36" y="32"/>
                    </a:lnTo>
                    <a:lnTo>
                      <a:pt x="38" y="32"/>
                    </a:lnTo>
                    <a:lnTo>
                      <a:pt x="64" y="32"/>
                    </a:lnTo>
                    <a:lnTo>
                      <a:pt x="64" y="32"/>
                    </a:lnTo>
                    <a:lnTo>
                      <a:pt x="64" y="32"/>
                    </a:lnTo>
                    <a:lnTo>
                      <a:pt x="66" y="34"/>
                    </a:lnTo>
                    <a:lnTo>
                      <a:pt x="66" y="34"/>
                    </a:lnTo>
                    <a:lnTo>
                      <a:pt x="64" y="36"/>
                    </a:lnTo>
                    <a:lnTo>
                      <a:pt x="64" y="36"/>
                    </a:lnTo>
                    <a:lnTo>
                      <a:pt x="64"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343" name="Group 342">
              <a:extLst>
                <a:ext uri="{FF2B5EF4-FFF2-40B4-BE49-F238E27FC236}">
                  <a16:creationId xmlns:a16="http://schemas.microsoft.com/office/drawing/2014/main" id="{4CC54112-B94A-493B-9643-7A6D8004FAC3}"/>
                </a:ext>
              </a:extLst>
            </p:cNvPr>
            <p:cNvGrpSpPr/>
            <p:nvPr/>
          </p:nvGrpSpPr>
          <p:grpSpPr>
            <a:xfrm>
              <a:off x="5033568" y="3964285"/>
              <a:ext cx="442906" cy="388345"/>
              <a:chOff x="7102475" y="3060701"/>
              <a:chExt cx="438150" cy="384175"/>
            </a:xfrm>
            <a:solidFill>
              <a:schemeClr val="bg1"/>
            </a:solidFill>
          </p:grpSpPr>
          <p:sp>
            <p:nvSpPr>
              <p:cNvPr id="344" name="Freeform 2185">
                <a:extLst>
                  <a:ext uri="{FF2B5EF4-FFF2-40B4-BE49-F238E27FC236}">
                    <a16:creationId xmlns:a16="http://schemas.microsoft.com/office/drawing/2014/main" id="{2281FE3A-7734-4DEA-B921-ECA01A8F1227}"/>
                  </a:ext>
                </a:extLst>
              </p:cNvPr>
              <p:cNvSpPr>
                <a:spLocks/>
              </p:cNvSpPr>
              <p:nvPr/>
            </p:nvSpPr>
            <p:spPr bwMode="auto">
              <a:xfrm>
                <a:off x="7200900" y="3076576"/>
                <a:ext cx="222250" cy="6350"/>
              </a:xfrm>
              <a:custGeom>
                <a:avLst/>
                <a:gdLst>
                  <a:gd name="T0" fmla="*/ 138 w 140"/>
                  <a:gd name="T1" fmla="*/ 0 h 4"/>
                  <a:gd name="T2" fmla="*/ 2 w 140"/>
                  <a:gd name="T3" fmla="*/ 0 h 4"/>
                  <a:gd name="T4" fmla="*/ 2 w 140"/>
                  <a:gd name="T5" fmla="*/ 0 h 4"/>
                  <a:gd name="T6" fmla="*/ 0 w 140"/>
                  <a:gd name="T7" fmla="*/ 2 h 4"/>
                  <a:gd name="T8" fmla="*/ 0 w 140"/>
                  <a:gd name="T9" fmla="*/ 2 h 4"/>
                  <a:gd name="T10" fmla="*/ 0 w 140"/>
                  <a:gd name="T11" fmla="*/ 2 h 4"/>
                  <a:gd name="T12" fmla="*/ 0 w 140"/>
                  <a:gd name="T13" fmla="*/ 4 h 4"/>
                  <a:gd name="T14" fmla="*/ 2 w 140"/>
                  <a:gd name="T15" fmla="*/ 4 h 4"/>
                  <a:gd name="T16" fmla="*/ 138 w 140"/>
                  <a:gd name="T17" fmla="*/ 4 h 4"/>
                  <a:gd name="T18" fmla="*/ 138 w 140"/>
                  <a:gd name="T19" fmla="*/ 4 h 4"/>
                  <a:gd name="T20" fmla="*/ 140 w 140"/>
                  <a:gd name="T21" fmla="*/ 4 h 4"/>
                  <a:gd name="T22" fmla="*/ 140 w 140"/>
                  <a:gd name="T23" fmla="*/ 2 h 4"/>
                  <a:gd name="T24" fmla="*/ 140 w 140"/>
                  <a:gd name="T25" fmla="*/ 2 h 4"/>
                  <a:gd name="T26" fmla="*/ 140 w 140"/>
                  <a:gd name="T27" fmla="*/ 2 h 4"/>
                  <a:gd name="T28" fmla="*/ 138 w 140"/>
                  <a:gd name="T29" fmla="*/ 0 h 4"/>
                  <a:gd name="T30" fmla="*/ 138 w 14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0" h="4">
                    <a:moveTo>
                      <a:pt x="138" y="0"/>
                    </a:moveTo>
                    <a:lnTo>
                      <a:pt x="2" y="0"/>
                    </a:lnTo>
                    <a:lnTo>
                      <a:pt x="2" y="0"/>
                    </a:lnTo>
                    <a:lnTo>
                      <a:pt x="0" y="2"/>
                    </a:lnTo>
                    <a:lnTo>
                      <a:pt x="0" y="2"/>
                    </a:lnTo>
                    <a:lnTo>
                      <a:pt x="0" y="2"/>
                    </a:lnTo>
                    <a:lnTo>
                      <a:pt x="0" y="4"/>
                    </a:lnTo>
                    <a:lnTo>
                      <a:pt x="2" y="4"/>
                    </a:lnTo>
                    <a:lnTo>
                      <a:pt x="138" y="4"/>
                    </a:lnTo>
                    <a:lnTo>
                      <a:pt x="138" y="4"/>
                    </a:lnTo>
                    <a:lnTo>
                      <a:pt x="140" y="4"/>
                    </a:lnTo>
                    <a:lnTo>
                      <a:pt x="140" y="2"/>
                    </a:lnTo>
                    <a:lnTo>
                      <a:pt x="140" y="2"/>
                    </a:lnTo>
                    <a:lnTo>
                      <a:pt x="140" y="2"/>
                    </a:lnTo>
                    <a:lnTo>
                      <a:pt x="138" y="0"/>
                    </a:lnTo>
                    <a:lnTo>
                      <a:pt x="1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5" name="Freeform 2186">
                <a:extLst>
                  <a:ext uri="{FF2B5EF4-FFF2-40B4-BE49-F238E27FC236}">
                    <a16:creationId xmlns:a16="http://schemas.microsoft.com/office/drawing/2014/main" id="{655A536C-97B5-4443-ADA3-FAD2C7EC8B36}"/>
                  </a:ext>
                </a:extLst>
              </p:cNvPr>
              <p:cNvSpPr>
                <a:spLocks/>
              </p:cNvSpPr>
              <p:nvPr/>
            </p:nvSpPr>
            <p:spPr bwMode="auto">
              <a:xfrm>
                <a:off x="7381875" y="3105151"/>
                <a:ext cx="158750" cy="6350"/>
              </a:xfrm>
              <a:custGeom>
                <a:avLst/>
                <a:gdLst>
                  <a:gd name="T0" fmla="*/ 98 w 100"/>
                  <a:gd name="T1" fmla="*/ 0 h 4"/>
                  <a:gd name="T2" fmla="*/ 2 w 100"/>
                  <a:gd name="T3" fmla="*/ 0 h 4"/>
                  <a:gd name="T4" fmla="*/ 2 w 100"/>
                  <a:gd name="T5" fmla="*/ 0 h 4"/>
                  <a:gd name="T6" fmla="*/ 2 w 100"/>
                  <a:gd name="T7" fmla="*/ 0 h 4"/>
                  <a:gd name="T8" fmla="*/ 0 w 100"/>
                  <a:gd name="T9" fmla="*/ 2 h 4"/>
                  <a:gd name="T10" fmla="*/ 0 w 100"/>
                  <a:gd name="T11" fmla="*/ 2 h 4"/>
                  <a:gd name="T12" fmla="*/ 2 w 100"/>
                  <a:gd name="T13" fmla="*/ 4 h 4"/>
                  <a:gd name="T14" fmla="*/ 2 w 100"/>
                  <a:gd name="T15" fmla="*/ 4 h 4"/>
                  <a:gd name="T16" fmla="*/ 98 w 100"/>
                  <a:gd name="T17" fmla="*/ 4 h 4"/>
                  <a:gd name="T18" fmla="*/ 98 w 100"/>
                  <a:gd name="T19" fmla="*/ 4 h 4"/>
                  <a:gd name="T20" fmla="*/ 100 w 100"/>
                  <a:gd name="T21" fmla="*/ 4 h 4"/>
                  <a:gd name="T22" fmla="*/ 100 w 100"/>
                  <a:gd name="T23" fmla="*/ 2 h 4"/>
                  <a:gd name="T24" fmla="*/ 100 w 100"/>
                  <a:gd name="T25" fmla="*/ 2 h 4"/>
                  <a:gd name="T26" fmla="*/ 100 w 100"/>
                  <a:gd name="T27" fmla="*/ 0 h 4"/>
                  <a:gd name="T28" fmla="*/ 98 w 100"/>
                  <a:gd name="T29" fmla="*/ 0 h 4"/>
                  <a:gd name="T30" fmla="*/ 98 w 10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0" h="4">
                    <a:moveTo>
                      <a:pt x="98" y="0"/>
                    </a:moveTo>
                    <a:lnTo>
                      <a:pt x="2" y="0"/>
                    </a:lnTo>
                    <a:lnTo>
                      <a:pt x="2" y="0"/>
                    </a:lnTo>
                    <a:lnTo>
                      <a:pt x="2" y="0"/>
                    </a:lnTo>
                    <a:lnTo>
                      <a:pt x="0" y="2"/>
                    </a:lnTo>
                    <a:lnTo>
                      <a:pt x="0" y="2"/>
                    </a:lnTo>
                    <a:lnTo>
                      <a:pt x="2" y="4"/>
                    </a:lnTo>
                    <a:lnTo>
                      <a:pt x="2" y="4"/>
                    </a:lnTo>
                    <a:lnTo>
                      <a:pt x="98" y="4"/>
                    </a:lnTo>
                    <a:lnTo>
                      <a:pt x="98" y="4"/>
                    </a:lnTo>
                    <a:lnTo>
                      <a:pt x="100" y="4"/>
                    </a:lnTo>
                    <a:lnTo>
                      <a:pt x="100" y="2"/>
                    </a:lnTo>
                    <a:lnTo>
                      <a:pt x="100" y="2"/>
                    </a:lnTo>
                    <a:lnTo>
                      <a:pt x="100" y="0"/>
                    </a:lnTo>
                    <a:lnTo>
                      <a:pt x="98" y="0"/>
                    </a:lnTo>
                    <a:lnTo>
                      <a:pt x="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6" name="Freeform 2187">
                <a:extLst>
                  <a:ext uri="{FF2B5EF4-FFF2-40B4-BE49-F238E27FC236}">
                    <a16:creationId xmlns:a16="http://schemas.microsoft.com/office/drawing/2014/main" id="{DE4FFECE-4BC8-4673-8167-991CBEA3625E}"/>
                  </a:ext>
                </a:extLst>
              </p:cNvPr>
              <p:cNvSpPr>
                <a:spLocks/>
              </p:cNvSpPr>
              <p:nvPr/>
            </p:nvSpPr>
            <p:spPr bwMode="auto">
              <a:xfrm>
                <a:off x="7200900" y="3105151"/>
                <a:ext cx="152400" cy="6350"/>
              </a:xfrm>
              <a:custGeom>
                <a:avLst/>
                <a:gdLst>
                  <a:gd name="T0" fmla="*/ 94 w 96"/>
                  <a:gd name="T1" fmla="*/ 0 h 4"/>
                  <a:gd name="T2" fmla="*/ 2 w 96"/>
                  <a:gd name="T3" fmla="*/ 0 h 4"/>
                  <a:gd name="T4" fmla="*/ 2 w 96"/>
                  <a:gd name="T5" fmla="*/ 0 h 4"/>
                  <a:gd name="T6" fmla="*/ 0 w 96"/>
                  <a:gd name="T7" fmla="*/ 0 h 4"/>
                  <a:gd name="T8" fmla="*/ 0 w 96"/>
                  <a:gd name="T9" fmla="*/ 2 h 4"/>
                  <a:gd name="T10" fmla="*/ 0 w 96"/>
                  <a:gd name="T11" fmla="*/ 2 h 4"/>
                  <a:gd name="T12" fmla="*/ 0 w 96"/>
                  <a:gd name="T13" fmla="*/ 4 h 4"/>
                  <a:gd name="T14" fmla="*/ 2 w 96"/>
                  <a:gd name="T15" fmla="*/ 4 h 4"/>
                  <a:gd name="T16" fmla="*/ 94 w 96"/>
                  <a:gd name="T17" fmla="*/ 4 h 4"/>
                  <a:gd name="T18" fmla="*/ 94 w 96"/>
                  <a:gd name="T19" fmla="*/ 4 h 4"/>
                  <a:gd name="T20" fmla="*/ 94 w 96"/>
                  <a:gd name="T21" fmla="*/ 4 h 4"/>
                  <a:gd name="T22" fmla="*/ 96 w 96"/>
                  <a:gd name="T23" fmla="*/ 2 h 4"/>
                  <a:gd name="T24" fmla="*/ 96 w 96"/>
                  <a:gd name="T25" fmla="*/ 2 h 4"/>
                  <a:gd name="T26" fmla="*/ 94 w 96"/>
                  <a:gd name="T27" fmla="*/ 0 h 4"/>
                  <a:gd name="T28" fmla="*/ 94 w 96"/>
                  <a:gd name="T29" fmla="*/ 0 h 4"/>
                  <a:gd name="T30" fmla="*/ 94 w 9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6" h="4">
                    <a:moveTo>
                      <a:pt x="94" y="0"/>
                    </a:moveTo>
                    <a:lnTo>
                      <a:pt x="2" y="0"/>
                    </a:lnTo>
                    <a:lnTo>
                      <a:pt x="2" y="0"/>
                    </a:lnTo>
                    <a:lnTo>
                      <a:pt x="0" y="0"/>
                    </a:lnTo>
                    <a:lnTo>
                      <a:pt x="0" y="2"/>
                    </a:lnTo>
                    <a:lnTo>
                      <a:pt x="0" y="2"/>
                    </a:lnTo>
                    <a:lnTo>
                      <a:pt x="0" y="4"/>
                    </a:lnTo>
                    <a:lnTo>
                      <a:pt x="2" y="4"/>
                    </a:lnTo>
                    <a:lnTo>
                      <a:pt x="94" y="4"/>
                    </a:lnTo>
                    <a:lnTo>
                      <a:pt x="94" y="4"/>
                    </a:lnTo>
                    <a:lnTo>
                      <a:pt x="94" y="4"/>
                    </a:lnTo>
                    <a:lnTo>
                      <a:pt x="96" y="2"/>
                    </a:lnTo>
                    <a:lnTo>
                      <a:pt x="96" y="2"/>
                    </a:lnTo>
                    <a:lnTo>
                      <a:pt x="94" y="0"/>
                    </a:lnTo>
                    <a:lnTo>
                      <a:pt x="94" y="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7" name="Freeform 2188">
                <a:extLst>
                  <a:ext uri="{FF2B5EF4-FFF2-40B4-BE49-F238E27FC236}">
                    <a16:creationId xmlns:a16="http://schemas.microsoft.com/office/drawing/2014/main" id="{8F9E269C-E238-4EE4-BFFA-6E953EF11699}"/>
                  </a:ext>
                </a:extLst>
              </p:cNvPr>
              <p:cNvSpPr>
                <a:spLocks/>
              </p:cNvSpPr>
              <p:nvPr/>
            </p:nvSpPr>
            <p:spPr bwMode="auto">
              <a:xfrm>
                <a:off x="7200900" y="3235326"/>
                <a:ext cx="177800" cy="6350"/>
              </a:xfrm>
              <a:custGeom>
                <a:avLst/>
                <a:gdLst>
                  <a:gd name="T0" fmla="*/ 110 w 112"/>
                  <a:gd name="T1" fmla="*/ 0 h 4"/>
                  <a:gd name="T2" fmla="*/ 2 w 112"/>
                  <a:gd name="T3" fmla="*/ 0 h 4"/>
                  <a:gd name="T4" fmla="*/ 2 w 112"/>
                  <a:gd name="T5" fmla="*/ 0 h 4"/>
                  <a:gd name="T6" fmla="*/ 0 w 112"/>
                  <a:gd name="T7" fmla="*/ 0 h 4"/>
                  <a:gd name="T8" fmla="*/ 0 w 112"/>
                  <a:gd name="T9" fmla="*/ 2 h 4"/>
                  <a:gd name="T10" fmla="*/ 0 w 112"/>
                  <a:gd name="T11" fmla="*/ 2 h 4"/>
                  <a:gd name="T12" fmla="*/ 0 w 112"/>
                  <a:gd name="T13" fmla="*/ 4 h 4"/>
                  <a:gd name="T14" fmla="*/ 2 w 112"/>
                  <a:gd name="T15" fmla="*/ 4 h 4"/>
                  <a:gd name="T16" fmla="*/ 110 w 112"/>
                  <a:gd name="T17" fmla="*/ 4 h 4"/>
                  <a:gd name="T18" fmla="*/ 110 w 112"/>
                  <a:gd name="T19" fmla="*/ 4 h 4"/>
                  <a:gd name="T20" fmla="*/ 112 w 112"/>
                  <a:gd name="T21" fmla="*/ 4 h 4"/>
                  <a:gd name="T22" fmla="*/ 112 w 112"/>
                  <a:gd name="T23" fmla="*/ 2 h 4"/>
                  <a:gd name="T24" fmla="*/ 112 w 112"/>
                  <a:gd name="T25" fmla="*/ 2 h 4"/>
                  <a:gd name="T26" fmla="*/ 112 w 112"/>
                  <a:gd name="T27" fmla="*/ 0 h 4"/>
                  <a:gd name="T28" fmla="*/ 110 w 112"/>
                  <a:gd name="T29" fmla="*/ 0 h 4"/>
                  <a:gd name="T30" fmla="*/ 110 w 11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4">
                    <a:moveTo>
                      <a:pt x="110" y="0"/>
                    </a:moveTo>
                    <a:lnTo>
                      <a:pt x="2" y="0"/>
                    </a:lnTo>
                    <a:lnTo>
                      <a:pt x="2" y="0"/>
                    </a:lnTo>
                    <a:lnTo>
                      <a:pt x="0" y="0"/>
                    </a:lnTo>
                    <a:lnTo>
                      <a:pt x="0" y="2"/>
                    </a:lnTo>
                    <a:lnTo>
                      <a:pt x="0" y="2"/>
                    </a:lnTo>
                    <a:lnTo>
                      <a:pt x="0" y="4"/>
                    </a:lnTo>
                    <a:lnTo>
                      <a:pt x="2" y="4"/>
                    </a:lnTo>
                    <a:lnTo>
                      <a:pt x="110" y="4"/>
                    </a:lnTo>
                    <a:lnTo>
                      <a:pt x="110" y="4"/>
                    </a:lnTo>
                    <a:lnTo>
                      <a:pt x="112" y="4"/>
                    </a:lnTo>
                    <a:lnTo>
                      <a:pt x="112" y="2"/>
                    </a:lnTo>
                    <a:lnTo>
                      <a:pt x="112" y="2"/>
                    </a:lnTo>
                    <a:lnTo>
                      <a:pt x="112" y="0"/>
                    </a:lnTo>
                    <a:lnTo>
                      <a:pt x="110" y="0"/>
                    </a:lnTo>
                    <a:lnTo>
                      <a:pt x="1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8" name="Freeform 2189">
                <a:extLst>
                  <a:ext uri="{FF2B5EF4-FFF2-40B4-BE49-F238E27FC236}">
                    <a16:creationId xmlns:a16="http://schemas.microsoft.com/office/drawing/2014/main" id="{E8930E7F-18BE-41CC-B602-42171D78E9B7}"/>
                  </a:ext>
                </a:extLst>
              </p:cNvPr>
              <p:cNvSpPr>
                <a:spLocks/>
              </p:cNvSpPr>
              <p:nvPr/>
            </p:nvSpPr>
            <p:spPr bwMode="auto">
              <a:xfrm>
                <a:off x="7407275" y="3235326"/>
                <a:ext cx="50800" cy="6350"/>
              </a:xfrm>
              <a:custGeom>
                <a:avLst/>
                <a:gdLst>
                  <a:gd name="T0" fmla="*/ 30 w 32"/>
                  <a:gd name="T1" fmla="*/ 0 h 4"/>
                  <a:gd name="T2" fmla="*/ 2 w 32"/>
                  <a:gd name="T3" fmla="*/ 0 h 4"/>
                  <a:gd name="T4" fmla="*/ 2 w 32"/>
                  <a:gd name="T5" fmla="*/ 0 h 4"/>
                  <a:gd name="T6" fmla="*/ 0 w 32"/>
                  <a:gd name="T7" fmla="*/ 0 h 4"/>
                  <a:gd name="T8" fmla="*/ 0 w 32"/>
                  <a:gd name="T9" fmla="*/ 2 h 4"/>
                  <a:gd name="T10" fmla="*/ 0 w 32"/>
                  <a:gd name="T11" fmla="*/ 2 h 4"/>
                  <a:gd name="T12" fmla="*/ 0 w 32"/>
                  <a:gd name="T13" fmla="*/ 4 h 4"/>
                  <a:gd name="T14" fmla="*/ 2 w 32"/>
                  <a:gd name="T15" fmla="*/ 4 h 4"/>
                  <a:gd name="T16" fmla="*/ 30 w 32"/>
                  <a:gd name="T17" fmla="*/ 4 h 4"/>
                  <a:gd name="T18" fmla="*/ 30 w 32"/>
                  <a:gd name="T19" fmla="*/ 4 h 4"/>
                  <a:gd name="T20" fmla="*/ 32 w 32"/>
                  <a:gd name="T21" fmla="*/ 4 h 4"/>
                  <a:gd name="T22" fmla="*/ 32 w 32"/>
                  <a:gd name="T23" fmla="*/ 2 h 4"/>
                  <a:gd name="T24" fmla="*/ 32 w 32"/>
                  <a:gd name="T25" fmla="*/ 2 h 4"/>
                  <a:gd name="T26" fmla="*/ 32 w 32"/>
                  <a:gd name="T27" fmla="*/ 0 h 4"/>
                  <a:gd name="T28" fmla="*/ 30 w 32"/>
                  <a:gd name="T29" fmla="*/ 0 h 4"/>
                  <a:gd name="T30" fmla="*/ 30 w 3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4">
                    <a:moveTo>
                      <a:pt x="30" y="0"/>
                    </a:moveTo>
                    <a:lnTo>
                      <a:pt x="2" y="0"/>
                    </a:lnTo>
                    <a:lnTo>
                      <a:pt x="2" y="0"/>
                    </a:lnTo>
                    <a:lnTo>
                      <a:pt x="0" y="0"/>
                    </a:lnTo>
                    <a:lnTo>
                      <a:pt x="0" y="2"/>
                    </a:lnTo>
                    <a:lnTo>
                      <a:pt x="0" y="2"/>
                    </a:lnTo>
                    <a:lnTo>
                      <a:pt x="0" y="4"/>
                    </a:lnTo>
                    <a:lnTo>
                      <a:pt x="2" y="4"/>
                    </a:lnTo>
                    <a:lnTo>
                      <a:pt x="30" y="4"/>
                    </a:lnTo>
                    <a:lnTo>
                      <a:pt x="30" y="4"/>
                    </a:lnTo>
                    <a:lnTo>
                      <a:pt x="32" y="4"/>
                    </a:lnTo>
                    <a:lnTo>
                      <a:pt x="32" y="2"/>
                    </a:lnTo>
                    <a:lnTo>
                      <a:pt x="32" y="2"/>
                    </a:lnTo>
                    <a:lnTo>
                      <a:pt x="32" y="0"/>
                    </a:lnTo>
                    <a:lnTo>
                      <a:pt x="30"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9" name="Freeform 2190">
                <a:extLst>
                  <a:ext uri="{FF2B5EF4-FFF2-40B4-BE49-F238E27FC236}">
                    <a16:creationId xmlns:a16="http://schemas.microsoft.com/office/drawing/2014/main" id="{DF97F475-3400-4156-9CAC-EFA79275498A}"/>
                  </a:ext>
                </a:extLst>
              </p:cNvPr>
              <p:cNvSpPr>
                <a:spLocks/>
              </p:cNvSpPr>
              <p:nvPr/>
            </p:nvSpPr>
            <p:spPr bwMode="auto">
              <a:xfrm>
                <a:off x="7327900" y="3263901"/>
                <a:ext cx="212725" cy="6350"/>
              </a:xfrm>
              <a:custGeom>
                <a:avLst/>
                <a:gdLst>
                  <a:gd name="T0" fmla="*/ 132 w 134"/>
                  <a:gd name="T1" fmla="*/ 0 h 4"/>
                  <a:gd name="T2" fmla="*/ 2 w 134"/>
                  <a:gd name="T3" fmla="*/ 0 h 4"/>
                  <a:gd name="T4" fmla="*/ 2 w 134"/>
                  <a:gd name="T5" fmla="*/ 0 h 4"/>
                  <a:gd name="T6" fmla="*/ 0 w 134"/>
                  <a:gd name="T7" fmla="*/ 0 h 4"/>
                  <a:gd name="T8" fmla="*/ 0 w 134"/>
                  <a:gd name="T9" fmla="*/ 2 h 4"/>
                  <a:gd name="T10" fmla="*/ 0 w 134"/>
                  <a:gd name="T11" fmla="*/ 2 h 4"/>
                  <a:gd name="T12" fmla="*/ 0 w 134"/>
                  <a:gd name="T13" fmla="*/ 4 h 4"/>
                  <a:gd name="T14" fmla="*/ 2 w 134"/>
                  <a:gd name="T15" fmla="*/ 4 h 4"/>
                  <a:gd name="T16" fmla="*/ 132 w 134"/>
                  <a:gd name="T17" fmla="*/ 4 h 4"/>
                  <a:gd name="T18" fmla="*/ 132 w 134"/>
                  <a:gd name="T19" fmla="*/ 4 h 4"/>
                  <a:gd name="T20" fmla="*/ 134 w 134"/>
                  <a:gd name="T21" fmla="*/ 4 h 4"/>
                  <a:gd name="T22" fmla="*/ 134 w 134"/>
                  <a:gd name="T23" fmla="*/ 2 h 4"/>
                  <a:gd name="T24" fmla="*/ 134 w 134"/>
                  <a:gd name="T25" fmla="*/ 2 h 4"/>
                  <a:gd name="T26" fmla="*/ 134 w 134"/>
                  <a:gd name="T27" fmla="*/ 0 h 4"/>
                  <a:gd name="T28" fmla="*/ 132 w 134"/>
                  <a:gd name="T29" fmla="*/ 0 h 4"/>
                  <a:gd name="T30" fmla="*/ 132 w 134"/>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 h="4">
                    <a:moveTo>
                      <a:pt x="132" y="0"/>
                    </a:moveTo>
                    <a:lnTo>
                      <a:pt x="2" y="0"/>
                    </a:lnTo>
                    <a:lnTo>
                      <a:pt x="2" y="0"/>
                    </a:lnTo>
                    <a:lnTo>
                      <a:pt x="0" y="0"/>
                    </a:lnTo>
                    <a:lnTo>
                      <a:pt x="0" y="2"/>
                    </a:lnTo>
                    <a:lnTo>
                      <a:pt x="0" y="2"/>
                    </a:lnTo>
                    <a:lnTo>
                      <a:pt x="0" y="4"/>
                    </a:lnTo>
                    <a:lnTo>
                      <a:pt x="2" y="4"/>
                    </a:lnTo>
                    <a:lnTo>
                      <a:pt x="132" y="4"/>
                    </a:lnTo>
                    <a:lnTo>
                      <a:pt x="132" y="4"/>
                    </a:lnTo>
                    <a:lnTo>
                      <a:pt x="134" y="4"/>
                    </a:lnTo>
                    <a:lnTo>
                      <a:pt x="134" y="2"/>
                    </a:lnTo>
                    <a:lnTo>
                      <a:pt x="134" y="2"/>
                    </a:lnTo>
                    <a:lnTo>
                      <a:pt x="134" y="0"/>
                    </a:lnTo>
                    <a:lnTo>
                      <a:pt x="132" y="0"/>
                    </a:lnTo>
                    <a:lnTo>
                      <a:pt x="1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0" name="Freeform 2191">
                <a:extLst>
                  <a:ext uri="{FF2B5EF4-FFF2-40B4-BE49-F238E27FC236}">
                    <a16:creationId xmlns:a16="http://schemas.microsoft.com/office/drawing/2014/main" id="{136593DE-57DE-4C59-839B-D0DF0DD165DC}"/>
                  </a:ext>
                </a:extLst>
              </p:cNvPr>
              <p:cNvSpPr>
                <a:spLocks/>
              </p:cNvSpPr>
              <p:nvPr/>
            </p:nvSpPr>
            <p:spPr bwMode="auto">
              <a:xfrm>
                <a:off x="7200900" y="3263901"/>
                <a:ext cx="95250" cy="6350"/>
              </a:xfrm>
              <a:custGeom>
                <a:avLst/>
                <a:gdLst>
                  <a:gd name="T0" fmla="*/ 58 w 60"/>
                  <a:gd name="T1" fmla="*/ 0 h 4"/>
                  <a:gd name="T2" fmla="*/ 2 w 60"/>
                  <a:gd name="T3" fmla="*/ 0 h 4"/>
                  <a:gd name="T4" fmla="*/ 2 w 60"/>
                  <a:gd name="T5" fmla="*/ 0 h 4"/>
                  <a:gd name="T6" fmla="*/ 0 w 60"/>
                  <a:gd name="T7" fmla="*/ 0 h 4"/>
                  <a:gd name="T8" fmla="*/ 0 w 60"/>
                  <a:gd name="T9" fmla="*/ 2 h 4"/>
                  <a:gd name="T10" fmla="*/ 0 w 60"/>
                  <a:gd name="T11" fmla="*/ 2 h 4"/>
                  <a:gd name="T12" fmla="*/ 0 w 60"/>
                  <a:gd name="T13" fmla="*/ 4 h 4"/>
                  <a:gd name="T14" fmla="*/ 2 w 60"/>
                  <a:gd name="T15" fmla="*/ 4 h 4"/>
                  <a:gd name="T16" fmla="*/ 58 w 60"/>
                  <a:gd name="T17" fmla="*/ 4 h 4"/>
                  <a:gd name="T18" fmla="*/ 58 w 60"/>
                  <a:gd name="T19" fmla="*/ 4 h 4"/>
                  <a:gd name="T20" fmla="*/ 60 w 60"/>
                  <a:gd name="T21" fmla="*/ 4 h 4"/>
                  <a:gd name="T22" fmla="*/ 60 w 60"/>
                  <a:gd name="T23" fmla="*/ 2 h 4"/>
                  <a:gd name="T24" fmla="*/ 60 w 60"/>
                  <a:gd name="T25" fmla="*/ 2 h 4"/>
                  <a:gd name="T26" fmla="*/ 60 w 60"/>
                  <a:gd name="T27" fmla="*/ 0 h 4"/>
                  <a:gd name="T28" fmla="*/ 58 w 60"/>
                  <a:gd name="T29" fmla="*/ 0 h 4"/>
                  <a:gd name="T30" fmla="*/ 58 w 6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4">
                    <a:moveTo>
                      <a:pt x="58" y="0"/>
                    </a:moveTo>
                    <a:lnTo>
                      <a:pt x="2" y="0"/>
                    </a:lnTo>
                    <a:lnTo>
                      <a:pt x="2" y="0"/>
                    </a:lnTo>
                    <a:lnTo>
                      <a:pt x="0" y="0"/>
                    </a:lnTo>
                    <a:lnTo>
                      <a:pt x="0" y="2"/>
                    </a:lnTo>
                    <a:lnTo>
                      <a:pt x="0" y="2"/>
                    </a:lnTo>
                    <a:lnTo>
                      <a:pt x="0" y="4"/>
                    </a:lnTo>
                    <a:lnTo>
                      <a:pt x="2" y="4"/>
                    </a:lnTo>
                    <a:lnTo>
                      <a:pt x="58" y="4"/>
                    </a:lnTo>
                    <a:lnTo>
                      <a:pt x="58" y="4"/>
                    </a:lnTo>
                    <a:lnTo>
                      <a:pt x="60" y="4"/>
                    </a:lnTo>
                    <a:lnTo>
                      <a:pt x="60" y="2"/>
                    </a:lnTo>
                    <a:lnTo>
                      <a:pt x="60" y="2"/>
                    </a:lnTo>
                    <a:lnTo>
                      <a:pt x="60" y="0"/>
                    </a:lnTo>
                    <a:lnTo>
                      <a:pt x="58" y="0"/>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1" name="Freeform 2192">
                <a:extLst>
                  <a:ext uri="{FF2B5EF4-FFF2-40B4-BE49-F238E27FC236}">
                    <a16:creationId xmlns:a16="http://schemas.microsoft.com/office/drawing/2014/main" id="{09FA1927-FD88-4988-A834-817735246EFF}"/>
                  </a:ext>
                </a:extLst>
              </p:cNvPr>
              <p:cNvSpPr>
                <a:spLocks/>
              </p:cNvSpPr>
              <p:nvPr/>
            </p:nvSpPr>
            <p:spPr bwMode="auto">
              <a:xfrm>
                <a:off x="7200900" y="3397251"/>
                <a:ext cx="222250" cy="6350"/>
              </a:xfrm>
              <a:custGeom>
                <a:avLst/>
                <a:gdLst>
                  <a:gd name="T0" fmla="*/ 138 w 140"/>
                  <a:gd name="T1" fmla="*/ 0 h 4"/>
                  <a:gd name="T2" fmla="*/ 2 w 140"/>
                  <a:gd name="T3" fmla="*/ 0 h 4"/>
                  <a:gd name="T4" fmla="*/ 2 w 140"/>
                  <a:gd name="T5" fmla="*/ 0 h 4"/>
                  <a:gd name="T6" fmla="*/ 0 w 140"/>
                  <a:gd name="T7" fmla="*/ 0 h 4"/>
                  <a:gd name="T8" fmla="*/ 0 w 140"/>
                  <a:gd name="T9" fmla="*/ 2 h 4"/>
                  <a:gd name="T10" fmla="*/ 0 w 140"/>
                  <a:gd name="T11" fmla="*/ 2 h 4"/>
                  <a:gd name="T12" fmla="*/ 0 w 140"/>
                  <a:gd name="T13" fmla="*/ 4 h 4"/>
                  <a:gd name="T14" fmla="*/ 2 w 140"/>
                  <a:gd name="T15" fmla="*/ 4 h 4"/>
                  <a:gd name="T16" fmla="*/ 138 w 140"/>
                  <a:gd name="T17" fmla="*/ 4 h 4"/>
                  <a:gd name="T18" fmla="*/ 138 w 140"/>
                  <a:gd name="T19" fmla="*/ 4 h 4"/>
                  <a:gd name="T20" fmla="*/ 140 w 140"/>
                  <a:gd name="T21" fmla="*/ 4 h 4"/>
                  <a:gd name="T22" fmla="*/ 140 w 140"/>
                  <a:gd name="T23" fmla="*/ 2 h 4"/>
                  <a:gd name="T24" fmla="*/ 140 w 140"/>
                  <a:gd name="T25" fmla="*/ 2 h 4"/>
                  <a:gd name="T26" fmla="*/ 140 w 140"/>
                  <a:gd name="T27" fmla="*/ 0 h 4"/>
                  <a:gd name="T28" fmla="*/ 138 w 140"/>
                  <a:gd name="T29" fmla="*/ 0 h 4"/>
                  <a:gd name="T30" fmla="*/ 138 w 14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0" h="4">
                    <a:moveTo>
                      <a:pt x="138" y="0"/>
                    </a:moveTo>
                    <a:lnTo>
                      <a:pt x="2" y="0"/>
                    </a:lnTo>
                    <a:lnTo>
                      <a:pt x="2" y="0"/>
                    </a:lnTo>
                    <a:lnTo>
                      <a:pt x="0" y="0"/>
                    </a:lnTo>
                    <a:lnTo>
                      <a:pt x="0" y="2"/>
                    </a:lnTo>
                    <a:lnTo>
                      <a:pt x="0" y="2"/>
                    </a:lnTo>
                    <a:lnTo>
                      <a:pt x="0" y="4"/>
                    </a:lnTo>
                    <a:lnTo>
                      <a:pt x="2" y="4"/>
                    </a:lnTo>
                    <a:lnTo>
                      <a:pt x="138" y="4"/>
                    </a:lnTo>
                    <a:lnTo>
                      <a:pt x="138" y="4"/>
                    </a:lnTo>
                    <a:lnTo>
                      <a:pt x="140" y="4"/>
                    </a:lnTo>
                    <a:lnTo>
                      <a:pt x="140" y="2"/>
                    </a:lnTo>
                    <a:lnTo>
                      <a:pt x="140" y="2"/>
                    </a:lnTo>
                    <a:lnTo>
                      <a:pt x="140" y="0"/>
                    </a:lnTo>
                    <a:lnTo>
                      <a:pt x="138" y="0"/>
                    </a:lnTo>
                    <a:lnTo>
                      <a:pt x="1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2" name="Freeform 2193">
                <a:extLst>
                  <a:ext uri="{FF2B5EF4-FFF2-40B4-BE49-F238E27FC236}">
                    <a16:creationId xmlns:a16="http://schemas.microsoft.com/office/drawing/2014/main" id="{C397E770-E13F-46EB-BFAB-976AD51070E5}"/>
                  </a:ext>
                </a:extLst>
              </p:cNvPr>
              <p:cNvSpPr>
                <a:spLocks/>
              </p:cNvSpPr>
              <p:nvPr/>
            </p:nvSpPr>
            <p:spPr bwMode="auto">
              <a:xfrm>
                <a:off x="7381875" y="3425826"/>
                <a:ext cx="158750" cy="6350"/>
              </a:xfrm>
              <a:custGeom>
                <a:avLst/>
                <a:gdLst>
                  <a:gd name="T0" fmla="*/ 98 w 100"/>
                  <a:gd name="T1" fmla="*/ 0 h 4"/>
                  <a:gd name="T2" fmla="*/ 2 w 100"/>
                  <a:gd name="T3" fmla="*/ 0 h 4"/>
                  <a:gd name="T4" fmla="*/ 2 w 100"/>
                  <a:gd name="T5" fmla="*/ 0 h 4"/>
                  <a:gd name="T6" fmla="*/ 2 w 100"/>
                  <a:gd name="T7" fmla="*/ 0 h 4"/>
                  <a:gd name="T8" fmla="*/ 0 w 100"/>
                  <a:gd name="T9" fmla="*/ 2 h 4"/>
                  <a:gd name="T10" fmla="*/ 0 w 100"/>
                  <a:gd name="T11" fmla="*/ 2 h 4"/>
                  <a:gd name="T12" fmla="*/ 2 w 100"/>
                  <a:gd name="T13" fmla="*/ 4 h 4"/>
                  <a:gd name="T14" fmla="*/ 2 w 100"/>
                  <a:gd name="T15" fmla="*/ 4 h 4"/>
                  <a:gd name="T16" fmla="*/ 98 w 100"/>
                  <a:gd name="T17" fmla="*/ 4 h 4"/>
                  <a:gd name="T18" fmla="*/ 98 w 100"/>
                  <a:gd name="T19" fmla="*/ 4 h 4"/>
                  <a:gd name="T20" fmla="*/ 100 w 100"/>
                  <a:gd name="T21" fmla="*/ 4 h 4"/>
                  <a:gd name="T22" fmla="*/ 100 w 100"/>
                  <a:gd name="T23" fmla="*/ 2 h 4"/>
                  <a:gd name="T24" fmla="*/ 100 w 100"/>
                  <a:gd name="T25" fmla="*/ 2 h 4"/>
                  <a:gd name="T26" fmla="*/ 100 w 100"/>
                  <a:gd name="T27" fmla="*/ 0 h 4"/>
                  <a:gd name="T28" fmla="*/ 98 w 100"/>
                  <a:gd name="T29" fmla="*/ 0 h 4"/>
                  <a:gd name="T30" fmla="*/ 98 w 10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0" h="4">
                    <a:moveTo>
                      <a:pt x="98" y="0"/>
                    </a:moveTo>
                    <a:lnTo>
                      <a:pt x="2" y="0"/>
                    </a:lnTo>
                    <a:lnTo>
                      <a:pt x="2" y="0"/>
                    </a:lnTo>
                    <a:lnTo>
                      <a:pt x="2" y="0"/>
                    </a:lnTo>
                    <a:lnTo>
                      <a:pt x="0" y="2"/>
                    </a:lnTo>
                    <a:lnTo>
                      <a:pt x="0" y="2"/>
                    </a:lnTo>
                    <a:lnTo>
                      <a:pt x="2" y="4"/>
                    </a:lnTo>
                    <a:lnTo>
                      <a:pt x="2" y="4"/>
                    </a:lnTo>
                    <a:lnTo>
                      <a:pt x="98" y="4"/>
                    </a:lnTo>
                    <a:lnTo>
                      <a:pt x="98" y="4"/>
                    </a:lnTo>
                    <a:lnTo>
                      <a:pt x="100" y="4"/>
                    </a:lnTo>
                    <a:lnTo>
                      <a:pt x="100" y="2"/>
                    </a:lnTo>
                    <a:lnTo>
                      <a:pt x="100" y="2"/>
                    </a:lnTo>
                    <a:lnTo>
                      <a:pt x="100" y="0"/>
                    </a:lnTo>
                    <a:lnTo>
                      <a:pt x="98" y="0"/>
                    </a:lnTo>
                    <a:lnTo>
                      <a:pt x="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3" name="Freeform 2194">
                <a:extLst>
                  <a:ext uri="{FF2B5EF4-FFF2-40B4-BE49-F238E27FC236}">
                    <a16:creationId xmlns:a16="http://schemas.microsoft.com/office/drawing/2014/main" id="{0E3D99C0-DE50-4888-860B-BE42977D5418}"/>
                  </a:ext>
                </a:extLst>
              </p:cNvPr>
              <p:cNvSpPr>
                <a:spLocks/>
              </p:cNvSpPr>
              <p:nvPr/>
            </p:nvSpPr>
            <p:spPr bwMode="auto">
              <a:xfrm>
                <a:off x="7200900" y="3425826"/>
                <a:ext cx="152400" cy="6350"/>
              </a:xfrm>
              <a:custGeom>
                <a:avLst/>
                <a:gdLst>
                  <a:gd name="T0" fmla="*/ 94 w 96"/>
                  <a:gd name="T1" fmla="*/ 0 h 4"/>
                  <a:gd name="T2" fmla="*/ 2 w 96"/>
                  <a:gd name="T3" fmla="*/ 0 h 4"/>
                  <a:gd name="T4" fmla="*/ 2 w 96"/>
                  <a:gd name="T5" fmla="*/ 0 h 4"/>
                  <a:gd name="T6" fmla="*/ 0 w 96"/>
                  <a:gd name="T7" fmla="*/ 0 h 4"/>
                  <a:gd name="T8" fmla="*/ 0 w 96"/>
                  <a:gd name="T9" fmla="*/ 2 h 4"/>
                  <a:gd name="T10" fmla="*/ 0 w 96"/>
                  <a:gd name="T11" fmla="*/ 2 h 4"/>
                  <a:gd name="T12" fmla="*/ 0 w 96"/>
                  <a:gd name="T13" fmla="*/ 4 h 4"/>
                  <a:gd name="T14" fmla="*/ 2 w 96"/>
                  <a:gd name="T15" fmla="*/ 4 h 4"/>
                  <a:gd name="T16" fmla="*/ 94 w 96"/>
                  <a:gd name="T17" fmla="*/ 4 h 4"/>
                  <a:gd name="T18" fmla="*/ 94 w 96"/>
                  <a:gd name="T19" fmla="*/ 4 h 4"/>
                  <a:gd name="T20" fmla="*/ 94 w 96"/>
                  <a:gd name="T21" fmla="*/ 4 h 4"/>
                  <a:gd name="T22" fmla="*/ 96 w 96"/>
                  <a:gd name="T23" fmla="*/ 2 h 4"/>
                  <a:gd name="T24" fmla="*/ 96 w 96"/>
                  <a:gd name="T25" fmla="*/ 2 h 4"/>
                  <a:gd name="T26" fmla="*/ 94 w 96"/>
                  <a:gd name="T27" fmla="*/ 0 h 4"/>
                  <a:gd name="T28" fmla="*/ 94 w 96"/>
                  <a:gd name="T29" fmla="*/ 0 h 4"/>
                  <a:gd name="T30" fmla="*/ 94 w 9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6" h="4">
                    <a:moveTo>
                      <a:pt x="94" y="0"/>
                    </a:moveTo>
                    <a:lnTo>
                      <a:pt x="2" y="0"/>
                    </a:lnTo>
                    <a:lnTo>
                      <a:pt x="2" y="0"/>
                    </a:lnTo>
                    <a:lnTo>
                      <a:pt x="0" y="0"/>
                    </a:lnTo>
                    <a:lnTo>
                      <a:pt x="0" y="2"/>
                    </a:lnTo>
                    <a:lnTo>
                      <a:pt x="0" y="2"/>
                    </a:lnTo>
                    <a:lnTo>
                      <a:pt x="0" y="4"/>
                    </a:lnTo>
                    <a:lnTo>
                      <a:pt x="2" y="4"/>
                    </a:lnTo>
                    <a:lnTo>
                      <a:pt x="94" y="4"/>
                    </a:lnTo>
                    <a:lnTo>
                      <a:pt x="94" y="4"/>
                    </a:lnTo>
                    <a:lnTo>
                      <a:pt x="94" y="4"/>
                    </a:lnTo>
                    <a:lnTo>
                      <a:pt x="96" y="2"/>
                    </a:lnTo>
                    <a:lnTo>
                      <a:pt x="96" y="2"/>
                    </a:lnTo>
                    <a:lnTo>
                      <a:pt x="94" y="0"/>
                    </a:lnTo>
                    <a:lnTo>
                      <a:pt x="94" y="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4" name="Freeform 2195">
                <a:extLst>
                  <a:ext uri="{FF2B5EF4-FFF2-40B4-BE49-F238E27FC236}">
                    <a16:creationId xmlns:a16="http://schemas.microsoft.com/office/drawing/2014/main" id="{3B7EB248-6C55-415C-9B02-B70D53EE18B1}"/>
                  </a:ext>
                </a:extLst>
              </p:cNvPr>
              <p:cNvSpPr>
                <a:spLocks noEditPoints="1"/>
              </p:cNvSpPr>
              <p:nvPr/>
            </p:nvSpPr>
            <p:spPr bwMode="auto">
              <a:xfrm>
                <a:off x="7102475" y="3384551"/>
                <a:ext cx="60325" cy="60325"/>
              </a:xfrm>
              <a:custGeom>
                <a:avLst/>
                <a:gdLst>
                  <a:gd name="T0" fmla="*/ 18 w 38"/>
                  <a:gd name="T1" fmla="*/ 0 h 38"/>
                  <a:gd name="T2" fmla="*/ 18 w 38"/>
                  <a:gd name="T3" fmla="*/ 0 h 38"/>
                  <a:gd name="T4" fmla="*/ 12 w 38"/>
                  <a:gd name="T5" fmla="*/ 0 h 38"/>
                  <a:gd name="T6" fmla="*/ 6 w 38"/>
                  <a:gd name="T7" fmla="*/ 6 h 38"/>
                  <a:gd name="T8" fmla="*/ 0 w 38"/>
                  <a:gd name="T9" fmla="*/ 12 h 38"/>
                  <a:gd name="T10" fmla="*/ 0 w 38"/>
                  <a:gd name="T11" fmla="*/ 18 h 38"/>
                  <a:gd name="T12" fmla="*/ 0 w 38"/>
                  <a:gd name="T13" fmla="*/ 18 h 38"/>
                  <a:gd name="T14" fmla="*/ 0 w 38"/>
                  <a:gd name="T15" fmla="*/ 26 h 38"/>
                  <a:gd name="T16" fmla="*/ 6 w 38"/>
                  <a:gd name="T17" fmla="*/ 32 h 38"/>
                  <a:gd name="T18" fmla="*/ 12 w 38"/>
                  <a:gd name="T19" fmla="*/ 38 h 38"/>
                  <a:gd name="T20" fmla="*/ 18 w 38"/>
                  <a:gd name="T21" fmla="*/ 38 h 38"/>
                  <a:gd name="T22" fmla="*/ 18 w 38"/>
                  <a:gd name="T23" fmla="*/ 38 h 38"/>
                  <a:gd name="T24" fmla="*/ 26 w 38"/>
                  <a:gd name="T25" fmla="*/ 38 h 38"/>
                  <a:gd name="T26" fmla="*/ 32 w 38"/>
                  <a:gd name="T27" fmla="*/ 32 h 38"/>
                  <a:gd name="T28" fmla="*/ 36 w 38"/>
                  <a:gd name="T29" fmla="*/ 26 h 38"/>
                  <a:gd name="T30" fmla="*/ 38 w 38"/>
                  <a:gd name="T31" fmla="*/ 18 h 38"/>
                  <a:gd name="T32" fmla="*/ 38 w 38"/>
                  <a:gd name="T33" fmla="*/ 18 h 38"/>
                  <a:gd name="T34" fmla="*/ 36 w 38"/>
                  <a:gd name="T35" fmla="*/ 12 h 38"/>
                  <a:gd name="T36" fmla="*/ 32 w 38"/>
                  <a:gd name="T37" fmla="*/ 6 h 38"/>
                  <a:gd name="T38" fmla="*/ 26 w 38"/>
                  <a:gd name="T39" fmla="*/ 0 h 38"/>
                  <a:gd name="T40" fmla="*/ 18 w 38"/>
                  <a:gd name="T41" fmla="*/ 0 h 38"/>
                  <a:gd name="T42" fmla="*/ 18 w 38"/>
                  <a:gd name="T43" fmla="*/ 0 h 38"/>
                  <a:gd name="T44" fmla="*/ 18 w 38"/>
                  <a:gd name="T45" fmla="*/ 34 h 38"/>
                  <a:gd name="T46" fmla="*/ 18 w 38"/>
                  <a:gd name="T47" fmla="*/ 34 h 38"/>
                  <a:gd name="T48" fmla="*/ 14 w 38"/>
                  <a:gd name="T49" fmla="*/ 32 h 38"/>
                  <a:gd name="T50" fmla="*/ 8 w 38"/>
                  <a:gd name="T51" fmla="*/ 30 h 38"/>
                  <a:gd name="T52" fmla="*/ 6 w 38"/>
                  <a:gd name="T53" fmla="*/ 24 h 38"/>
                  <a:gd name="T54" fmla="*/ 4 w 38"/>
                  <a:gd name="T55" fmla="*/ 18 h 38"/>
                  <a:gd name="T56" fmla="*/ 4 w 38"/>
                  <a:gd name="T57" fmla="*/ 18 h 38"/>
                  <a:gd name="T58" fmla="*/ 6 w 38"/>
                  <a:gd name="T59" fmla="*/ 14 h 38"/>
                  <a:gd name="T60" fmla="*/ 8 w 38"/>
                  <a:gd name="T61" fmla="*/ 8 h 38"/>
                  <a:gd name="T62" fmla="*/ 14 w 38"/>
                  <a:gd name="T63" fmla="*/ 6 h 38"/>
                  <a:gd name="T64" fmla="*/ 18 w 38"/>
                  <a:gd name="T65" fmla="*/ 4 h 38"/>
                  <a:gd name="T66" fmla="*/ 18 w 38"/>
                  <a:gd name="T67" fmla="*/ 4 h 38"/>
                  <a:gd name="T68" fmla="*/ 24 w 38"/>
                  <a:gd name="T69" fmla="*/ 6 h 38"/>
                  <a:gd name="T70" fmla="*/ 30 w 38"/>
                  <a:gd name="T71" fmla="*/ 8 h 38"/>
                  <a:gd name="T72" fmla="*/ 32 w 38"/>
                  <a:gd name="T73" fmla="*/ 14 h 38"/>
                  <a:gd name="T74" fmla="*/ 34 w 38"/>
                  <a:gd name="T75" fmla="*/ 18 h 38"/>
                  <a:gd name="T76" fmla="*/ 34 w 38"/>
                  <a:gd name="T77" fmla="*/ 18 h 38"/>
                  <a:gd name="T78" fmla="*/ 32 w 38"/>
                  <a:gd name="T79" fmla="*/ 24 h 38"/>
                  <a:gd name="T80" fmla="*/ 30 w 38"/>
                  <a:gd name="T81" fmla="*/ 30 h 38"/>
                  <a:gd name="T82" fmla="*/ 24 w 38"/>
                  <a:gd name="T83" fmla="*/ 32 h 38"/>
                  <a:gd name="T84" fmla="*/ 18 w 38"/>
                  <a:gd name="T85" fmla="*/ 34 h 38"/>
                  <a:gd name="T86" fmla="*/ 18 w 38"/>
                  <a:gd name="T87"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 h="38">
                    <a:moveTo>
                      <a:pt x="18" y="0"/>
                    </a:moveTo>
                    <a:lnTo>
                      <a:pt x="18" y="0"/>
                    </a:lnTo>
                    <a:lnTo>
                      <a:pt x="12" y="0"/>
                    </a:lnTo>
                    <a:lnTo>
                      <a:pt x="6" y="6"/>
                    </a:lnTo>
                    <a:lnTo>
                      <a:pt x="0" y="12"/>
                    </a:lnTo>
                    <a:lnTo>
                      <a:pt x="0" y="18"/>
                    </a:lnTo>
                    <a:lnTo>
                      <a:pt x="0" y="18"/>
                    </a:lnTo>
                    <a:lnTo>
                      <a:pt x="0" y="26"/>
                    </a:lnTo>
                    <a:lnTo>
                      <a:pt x="6" y="32"/>
                    </a:lnTo>
                    <a:lnTo>
                      <a:pt x="12" y="38"/>
                    </a:lnTo>
                    <a:lnTo>
                      <a:pt x="18" y="38"/>
                    </a:lnTo>
                    <a:lnTo>
                      <a:pt x="18" y="38"/>
                    </a:lnTo>
                    <a:lnTo>
                      <a:pt x="26" y="38"/>
                    </a:lnTo>
                    <a:lnTo>
                      <a:pt x="32" y="32"/>
                    </a:lnTo>
                    <a:lnTo>
                      <a:pt x="36" y="26"/>
                    </a:lnTo>
                    <a:lnTo>
                      <a:pt x="38" y="18"/>
                    </a:lnTo>
                    <a:lnTo>
                      <a:pt x="38" y="18"/>
                    </a:lnTo>
                    <a:lnTo>
                      <a:pt x="36" y="12"/>
                    </a:lnTo>
                    <a:lnTo>
                      <a:pt x="32" y="6"/>
                    </a:lnTo>
                    <a:lnTo>
                      <a:pt x="26" y="0"/>
                    </a:lnTo>
                    <a:lnTo>
                      <a:pt x="18" y="0"/>
                    </a:lnTo>
                    <a:lnTo>
                      <a:pt x="18" y="0"/>
                    </a:lnTo>
                    <a:close/>
                    <a:moveTo>
                      <a:pt x="18" y="34"/>
                    </a:moveTo>
                    <a:lnTo>
                      <a:pt x="18" y="34"/>
                    </a:lnTo>
                    <a:lnTo>
                      <a:pt x="14" y="32"/>
                    </a:lnTo>
                    <a:lnTo>
                      <a:pt x="8" y="30"/>
                    </a:lnTo>
                    <a:lnTo>
                      <a:pt x="6" y="24"/>
                    </a:lnTo>
                    <a:lnTo>
                      <a:pt x="4" y="18"/>
                    </a:lnTo>
                    <a:lnTo>
                      <a:pt x="4" y="18"/>
                    </a:lnTo>
                    <a:lnTo>
                      <a:pt x="6" y="14"/>
                    </a:lnTo>
                    <a:lnTo>
                      <a:pt x="8" y="8"/>
                    </a:lnTo>
                    <a:lnTo>
                      <a:pt x="14" y="6"/>
                    </a:lnTo>
                    <a:lnTo>
                      <a:pt x="18" y="4"/>
                    </a:lnTo>
                    <a:lnTo>
                      <a:pt x="18" y="4"/>
                    </a:lnTo>
                    <a:lnTo>
                      <a:pt x="24" y="6"/>
                    </a:lnTo>
                    <a:lnTo>
                      <a:pt x="30" y="8"/>
                    </a:lnTo>
                    <a:lnTo>
                      <a:pt x="32" y="14"/>
                    </a:lnTo>
                    <a:lnTo>
                      <a:pt x="34" y="18"/>
                    </a:lnTo>
                    <a:lnTo>
                      <a:pt x="34" y="18"/>
                    </a:lnTo>
                    <a:lnTo>
                      <a:pt x="32" y="24"/>
                    </a:lnTo>
                    <a:lnTo>
                      <a:pt x="30" y="30"/>
                    </a:lnTo>
                    <a:lnTo>
                      <a:pt x="24" y="32"/>
                    </a:lnTo>
                    <a:lnTo>
                      <a:pt x="18" y="34"/>
                    </a:lnTo>
                    <a:lnTo>
                      <a:pt x="1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5" name="Freeform 2196">
                <a:extLst>
                  <a:ext uri="{FF2B5EF4-FFF2-40B4-BE49-F238E27FC236}">
                    <a16:creationId xmlns:a16="http://schemas.microsoft.com/office/drawing/2014/main" id="{D5D66636-A51F-4BFF-81F1-A5405D76E7E9}"/>
                  </a:ext>
                </a:extLst>
              </p:cNvPr>
              <p:cNvSpPr>
                <a:spLocks noEditPoints="1"/>
              </p:cNvSpPr>
              <p:nvPr/>
            </p:nvSpPr>
            <p:spPr bwMode="auto">
              <a:xfrm>
                <a:off x="7102475" y="3219451"/>
                <a:ext cx="60325" cy="60325"/>
              </a:xfrm>
              <a:custGeom>
                <a:avLst/>
                <a:gdLst>
                  <a:gd name="T0" fmla="*/ 18 w 38"/>
                  <a:gd name="T1" fmla="*/ 0 h 38"/>
                  <a:gd name="T2" fmla="*/ 18 w 38"/>
                  <a:gd name="T3" fmla="*/ 0 h 38"/>
                  <a:gd name="T4" fmla="*/ 12 w 38"/>
                  <a:gd name="T5" fmla="*/ 0 h 38"/>
                  <a:gd name="T6" fmla="*/ 6 w 38"/>
                  <a:gd name="T7" fmla="*/ 6 h 38"/>
                  <a:gd name="T8" fmla="*/ 0 w 38"/>
                  <a:gd name="T9" fmla="*/ 12 h 38"/>
                  <a:gd name="T10" fmla="*/ 0 w 38"/>
                  <a:gd name="T11" fmla="*/ 18 h 38"/>
                  <a:gd name="T12" fmla="*/ 0 w 38"/>
                  <a:gd name="T13" fmla="*/ 18 h 38"/>
                  <a:gd name="T14" fmla="*/ 0 w 38"/>
                  <a:gd name="T15" fmla="*/ 26 h 38"/>
                  <a:gd name="T16" fmla="*/ 6 w 38"/>
                  <a:gd name="T17" fmla="*/ 32 h 38"/>
                  <a:gd name="T18" fmla="*/ 12 w 38"/>
                  <a:gd name="T19" fmla="*/ 36 h 38"/>
                  <a:gd name="T20" fmla="*/ 18 w 38"/>
                  <a:gd name="T21" fmla="*/ 38 h 38"/>
                  <a:gd name="T22" fmla="*/ 18 w 38"/>
                  <a:gd name="T23" fmla="*/ 38 h 38"/>
                  <a:gd name="T24" fmla="*/ 26 w 38"/>
                  <a:gd name="T25" fmla="*/ 36 h 38"/>
                  <a:gd name="T26" fmla="*/ 32 w 38"/>
                  <a:gd name="T27" fmla="*/ 32 h 38"/>
                  <a:gd name="T28" fmla="*/ 36 w 38"/>
                  <a:gd name="T29" fmla="*/ 26 h 38"/>
                  <a:gd name="T30" fmla="*/ 38 w 38"/>
                  <a:gd name="T31" fmla="*/ 18 h 38"/>
                  <a:gd name="T32" fmla="*/ 38 w 38"/>
                  <a:gd name="T33" fmla="*/ 18 h 38"/>
                  <a:gd name="T34" fmla="*/ 36 w 38"/>
                  <a:gd name="T35" fmla="*/ 12 h 38"/>
                  <a:gd name="T36" fmla="*/ 32 w 38"/>
                  <a:gd name="T37" fmla="*/ 6 h 38"/>
                  <a:gd name="T38" fmla="*/ 26 w 38"/>
                  <a:gd name="T39" fmla="*/ 0 h 38"/>
                  <a:gd name="T40" fmla="*/ 18 w 38"/>
                  <a:gd name="T41" fmla="*/ 0 h 38"/>
                  <a:gd name="T42" fmla="*/ 18 w 38"/>
                  <a:gd name="T43" fmla="*/ 0 h 38"/>
                  <a:gd name="T44" fmla="*/ 18 w 38"/>
                  <a:gd name="T45" fmla="*/ 34 h 38"/>
                  <a:gd name="T46" fmla="*/ 18 w 38"/>
                  <a:gd name="T47" fmla="*/ 34 h 38"/>
                  <a:gd name="T48" fmla="*/ 14 w 38"/>
                  <a:gd name="T49" fmla="*/ 32 h 38"/>
                  <a:gd name="T50" fmla="*/ 8 w 38"/>
                  <a:gd name="T51" fmla="*/ 30 h 38"/>
                  <a:gd name="T52" fmla="*/ 6 w 38"/>
                  <a:gd name="T53" fmla="*/ 24 h 38"/>
                  <a:gd name="T54" fmla="*/ 4 w 38"/>
                  <a:gd name="T55" fmla="*/ 18 h 38"/>
                  <a:gd name="T56" fmla="*/ 4 w 38"/>
                  <a:gd name="T57" fmla="*/ 18 h 38"/>
                  <a:gd name="T58" fmla="*/ 6 w 38"/>
                  <a:gd name="T59" fmla="*/ 14 h 38"/>
                  <a:gd name="T60" fmla="*/ 8 w 38"/>
                  <a:gd name="T61" fmla="*/ 8 h 38"/>
                  <a:gd name="T62" fmla="*/ 14 w 38"/>
                  <a:gd name="T63" fmla="*/ 4 h 38"/>
                  <a:gd name="T64" fmla="*/ 18 w 38"/>
                  <a:gd name="T65" fmla="*/ 4 h 38"/>
                  <a:gd name="T66" fmla="*/ 18 w 38"/>
                  <a:gd name="T67" fmla="*/ 4 h 38"/>
                  <a:gd name="T68" fmla="*/ 24 w 38"/>
                  <a:gd name="T69" fmla="*/ 4 h 38"/>
                  <a:gd name="T70" fmla="*/ 30 w 38"/>
                  <a:gd name="T71" fmla="*/ 8 h 38"/>
                  <a:gd name="T72" fmla="*/ 32 w 38"/>
                  <a:gd name="T73" fmla="*/ 14 h 38"/>
                  <a:gd name="T74" fmla="*/ 34 w 38"/>
                  <a:gd name="T75" fmla="*/ 18 h 38"/>
                  <a:gd name="T76" fmla="*/ 34 w 38"/>
                  <a:gd name="T77" fmla="*/ 18 h 38"/>
                  <a:gd name="T78" fmla="*/ 32 w 38"/>
                  <a:gd name="T79" fmla="*/ 24 h 38"/>
                  <a:gd name="T80" fmla="*/ 30 w 38"/>
                  <a:gd name="T81" fmla="*/ 30 h 38"/>
                  <a:gd name="T82" fmla="*/ 24 w 38"/>
                  <a:gd name="T83" fmla="*/ 32 h 38"/>
                  <a:gd name="T84" fmla="*/ 18 w 38"/>
                  <a:gd name="T85" fmla="*/ 34 h 38"/>
                  <a:gd name="T86" fmla="*/ 18 w 38"/>
                  <a:gd name="T87"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 h="38">
                    <a:moveTo>
                      <a:pt x="18" y="0"/>
                    </a:moveTo>
                    <a:lnTo>
                      <a:pt x="18" y="0"/>
                    </a:lnTo>
                    <a:lnTo>
                      <a:pt x="12" y="0"/>
                    </a:lnTo>
                    <a:lnTo>
                      <a:pt x="6" y="6"/>
                    </a:lnTo>
                    <a:lnTo>
                      <a:pt x="0" y="12"/>
                    </a:lnTo>
                    <a:lnTo>
                      <a:pt x="0" y="18"/>
                    </a:lnTo>
                    <a:lnTo>
                      <a:pt x="0" y="18"/>
                    </a:lnTo>
                    <a:lnTo>
                      <a:pt x="0" y="26"/>
                    </a:lnTo>
                    <a:lnTo>
                      <a:pt x="6" y="32"/>
                    </a:lnTo>
                    <a:lnTo>
                      <a:pt x="12" y="36"/>
                    </a:lnTo>
                    <a:lnTo>
                      <a:pt x="18" y="38"/>
                    </a:lnTo>
                    <a:lnTo>
                      <a:pt x="18" y="38"/>
                    </a:lnTo>
                    <a:lnTo>
                      <a:pt x="26" y="36"/>
                    </a:lnTo>
                    <a:lnTo>
                      <a:pt x="32" y="32"/>
                    </a:lnTo>
                    <a:lnTo>
                      <a:pt x="36" y="26"/>
                    </a:lnTo>
                    <a:lnTo>
                      <a:pt x="38" y="18"/>
                    </a:lnTo>
                    <a:lnTo>
                      <a:pt x="38" y="18"/>
                    </a:lnTo>
                    <a:lnTo>
                      <a:pt x="36" y="12"/>
                    </a:lnTo>
                    <a:lnTo>
                      <a:pt x="32" y="6"/>
                    </a:lnTo>
                    <a:lnTo>
                      <a:pt x="26" y="0"/>
                    </a:lnTo>
                    <a:lnTo>
                      <a:pt x="18" y="0"/>
                    </a:lnTo>
                    <a:lnTo>
                      <a:pt x="18" y="0"/>
                    </a:lnTo>
                    <a:close/>
                    <a:moveTo>
                      <a:pt x="18" y="34"/>
                    </a:moveTo>
                    <a:lnTo>
                      <a:pt x="18" y="34"/>
                    </a:lnTo>
                    <a:lnTo>
                      <a:pt x="14" y="32"/>
                    </a:lnTo>
                    <a:lnTo>
                      <a:pt x="8" y="30"/>
                    </a:lnTo>
                    <a:lnTo>
                      <a:pt x="6" y="24"/>
                    </a:lnTo>
                    <a:lnTo>
                      <a:pt x="4" y="18"/>
                    </a:lnTo>
                    <a:lnTo>
                      <a:pt x="4" y="18"/>
                    </a:lnTo>
                    <a:lnTo>
                      <a:pt x="6" y="14"/>
                    </a:lnTo>
                    <a:lnTo>
                      <a:pt x="8" y="8"/>
                    </a:lnTo>
                    <a:lnTo>
                      <a:pt x="14" y="4"/>
                    </a:lnTo>
                    <a:lnTo>
                      <a:pt x="18" y="4"/>
                    </a:lnTo>
                    <a:lnTo>
                      <a:pt x="18" y="4"/>
                    </a:lnTo>
                    <a:lnTo>
                      <a:pt x="24" y="4"/>
                    </a:lnTo>
                    <a:lnTo>
                      <a:pt x="30" y="8"/>
                    </a:lnTo>
                    <a:lnTo>
                      <a:pt x="32" y="14"/>
                    </a:lnTo>
                    <a:lnTo>
                      <a:pt x="34" y="18"/>
                    </a:lnTo>
                    <a:lnTo>
                      <a:pt x="34" y="18"/>
                    </a:lnTo>
                    <a:lnTo>
                      <a:pt x="32" y="24"/>
                    </a:lnTo>
                    <a:lnTo>
                      <a:pt x="30" y="30"/>
                    </a:lnTo>
                    <a:lnTo>
                      <a:pt x="24" y="32"/>
                    </a:lnTo>
                    <a:lnTo>
                      <a:pt x="18" y="34"/>
                    </a:lnTo>
                    <a:lnTo>
                      <a:pt x="1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6" name="Freeform 2197">
                <a:extLst>
                  <a:ext uri="{FF2B5EF4-FFF2-40B4-BE49-F238E27FC236}">
                    <a16:creationId xmlns:a16="http://schemas.microsoft.com/office/drawing/2014/main" id="{FC6AF70C-4855-434A-A3A0-7B41E6E5F579}"/>
                  </a:ext>
                </a:extLst>
              </p:cNvPr>
              <p:cNvSpPr>
                <a:spLocks noEditPoints="1"/>
              </p:cNvSpPr>
              <p:nvPr/>
            </p:nvSpPr>
            <p:spPr bwMode="auto">
              <a:xfrm>
                <a:off x="7102475" y="3060701"/>
                <a:ext cx="60325" cy="60325"/>
              </a:xfrm>
              <a:custGeom>
                <a:avLst/>
                <a:gdLst>
                  <a:gd name="T0" fmla="*/ 18 w 38"/>
                  <a:gd name="T1" fmla="*/ 0 h 38"/>
                  <a:gd name="T2" fmla="*/ 18 w 38"/>
                  <a:gd name="T3" fmla="*/ 0 h 38"/>
                  <a:gd name="T4" fmla="*/ 12 w 38"/>
                  <a:gd name="T5" fmla="*/ 2 h 38"/>
                  <a:gd name="T6" fmla="*/ 6 w 38"/>
                  <a:gd name="T7" fmla="*/ 6 h 38"/>
                  <a:gd name="T8" fmla="*/ 0 w 38"/>
                  <a:gd name="T9" fmla="*/ 12 h 38"/>
                  <a:gd name="T10" fmla="*/ 0 w 38"/>
                  <a:gd name="T11" fmla="*/ 20 h 38"/>
                  <a:gd name="T12" fmla="*/ 0 w 38"/>
                  <a:gd name="T13" fmla="*/ 20 h 38"/>
                  <a:gd name="T14" fmla="*/ 0 w 38"/>
                  <a:gd name="T15" fmla="*/ 26 h 38"/>
                  <a:gd name="T16" fmla="*/ 6 w 38"/>
                  <a:gd name="T17" fmla="*/ 34 h 38"/>
                  <a:gd name="T18" fmla="*/ 12 w 38"/>
                  <a:gd name="T19" fmla="*/ 38 h 38"/>
                  <a:gd name="T20" fmla="*/ 18 w 38"/>
                  <a:gd name="T21" fmla="*/ 38 h 38"/>
                  <a:gd name="T22" fmla="*/ 18 w 38"/>
                  <a:gd name="T23" fmla="*/ 38 h 38"/>
                  <a:gd name="T24" fmla="*/ 26 w 38"/>
                  <a:gd name="T25" fmla="*/ 38 h 38"/>
                  <a:gd name="T26" fmla="*/ 32 w 38"/>
                  <a:gd name="T27" fmla="*/ 34 h 38"/>
                  <a:gd name="T28" fmla="*/ 36 w 38"/>
                  <a:gd name="T29" fmla="*/ 26 h 38"/>
                  <a:gd name="T30" fmla="*/ 38 w 38"/>
                  <a:gd name="T31" fmla="*/ 20 h 38"/>
                  <a:gd name="T32" fmla="*/ 38 w 38"/>
                  <a:gd name="T33" fmla="*/ 20 h 38"/>
                  <a:gd name="T34" fmla="*/ 36 w 38"/>
                  <a:gd name="T35" fmla="*/ 12 h 38"/>
                  <a:gd name="T36" fmla="*/ 32 w 38"/>
                  <a:gd name="T37" fmla="*/ 6 h 38"/>
                  <a:gd name="T38" fmla="*/ 26 w 38"/>
                  <a:gd name="T39" fmla="*/ 2 h 38"/>
                  <a:gd name="T40" fmla="*/ 18 w 38"/>
                  <a:gd name="T41" fmla="*/ 0 h 38"/>
                  <a:gd name="T42" fmla="*/ 18 w 38"/>
                  <a:gd name="T43" fmla="*/ 0 h 38"/>
                  <a:gd name="T44" fmla="*/ 18 w 38"/>
                  <a:gd name="T45" fmla="*/ 34 h 38"/>
                  <a:gd name="T46" fmla="*/ 18 w 38"/>
                  <a:gd name="T47" fmla="*/ 34 h 38"/>
                  <a:gd name="T48" fmla="*/ 14 w 38"/>
                  <a:gd name="T49" fmla="*/ 34 h 38"/>
                  <a:gd name="T50" fmla="*/ 8 w 38"/>
                  <a:gd name="T51" fmla="*/ 30 h 38"/>
                  <a:gd name="T52" fmla="*/ 6 w 38"/>
                  <a:gd name="T53" fmla="*/ 26 h 38"/>
                  <a:gd name="T54" fmla="*/ 4 w 38"/>
                  <a:gd name="T55" fmla="*/ 20 h 38"/>
                  <a:gd name="T56" fmla="*/ 4 w 38"/>
                  <a:gd name="T57" fmla="*/ 20 h 38"/>
                  <a:gd name="T58" fmla="*/ 6 w 38"/>
                  <a:gd name="T59" fmla="*/ 14 h 38"/>
                  <a:gd name="T60" fmla="*/ 8 w 38"/>
                  <a:gd name="T61" fmla="*/ 8 h 38"/>
                  <a:gd name="T62" fmla="*/ 14 w 38"/>
                  <a:gd name="T63" fmla="*/ 6 h 38"/>
                  <a:gd name="T64" fmla="*/ 18 w 38"/>
                  <a:gd name="T65" fmla="*/ 4 h 38"/>
                  <a:gd name="T66" fmla="*/ 18 w 38"/>
                  <a:gd name="T67" fmla="*/ 4 h 38"/>
                  <a:gd name="T68" fmla="*/ 24 w 38"/>
                  <a:gd name="T69" fmla="*/ 6 h 38"/>
                  <a:gd name="T70" fmla="*/ 30 w 38"/>
                  <a:gd name="T71" fmla="*/ 8 h 38"/>
                  <a:gd name="T72" fmla="*/ 32 w 38"/>
                  <a:gd name="T73" fmla="*/ 14 h 38"/>
                  <a:gd name="T74" fmla="*/ 34 w 38"/>
                  <a:gd name="T75" fmla="*/ 20 h 38"/>
                  <a:gd name="T76" fmla="*/ 34 w 38"/>
                  <a:gd name="T77" fmla="*/ 20 h 38"/>
                  <a:gd name="T78" fmla="*/ 32 w 38"/>
                  <a:gd name="T79" fmla="*/ 26 h 38"/>
                  <a:gd name="T80" fmla="*/ 30 w 38"/>
                  <a:gd name="T81" fmla="*/ 30 h 38"/>
                  <a:gd name="T82" fmla="*/ 24 w 38"/>
                  <a:gd name="T83" fmla="*/ 34 h 38"/>
                  <a:gd name="T84" fmla="*/ 18 w 38"/>
                  <a:gd name="T85" fmla="*/ 34 h 38"/>
                  <a:gd name="T86" fmla="*/ 18 w 38"/>
                  <a:gd name="T87"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 h="38">
                    <a:moveTo>
                      <a:pt x="18" y="0"/>
                    </a:moveTo>
                    <a:lnTo>
                      <a:pt x="18" y="0"/>
                    </a:lnTo>
                    <a:lnTo>
                      <a:pt x="12" y="2"/>
                    </a:lnTo>
                    <a:lnTo>
                      <a:pt x="6" y="6"/>
                    </a:lnTo>
                    <a:lnTo>
                      <a:pt x="0" y="12"/>
                    </a:lnTo>
                    <a:lnTo>
                      <a:pt x="0" y="20"/>
                    </a:lnTo>
                    <a:lnTo>
                      <a:pt x="0" y="20"/>
                    </a:lnTo>
                    <a:lnTo>
                      <a:pt x="0" y="26"/>
                    </a:lnTo>
                    <a:lnTo>
                      <a:pt x="6" y="34"/>
                    </a:lnTo>
                    <a:lnTo>
                      <a:pt x="12" y="38"/>
                    </a:lnTo>
                    <a:lnTo>
                      <a:pt x="18" y="38"/>
                    </a:lnTo>
                    <a:lnTo>
                      <a:pt x="18" y="38"/>
                    </a:lnTo>
                    <a:lnTo>
                      <a:pt x="26" y="38"/>
                    </a:lnTo>
                    <a:lnTo>
                      <a:pt x="32" y="34"/>
                    </a:lnTo>
                    <a:lnTo>
                      <a:pt x="36" y="26"/>
                    </a:lnTo>
                    <a:lnTo>
                      <a:pt x="38" y="20"/>
                    </a:lnTo>
                    <a:lnTo>
                      <a:pt x="38" y="20"/>
                    </a:lnTo>
                    <a:lnTo>
                      <a:pt x="36" y="12"/>
                    </a:lnTo>
                    <a:lnTo>
                      <a:pt x="32" y="6"/>
                    </a:lnTo>
                    <a:lnTo>
                      <a:pt x="26" y="2"/>
                    </a:lnTo>
                    <a:lnTo>
                      <a:pt x="18" y="0"/>
                    </a:lnTo>
                    <a:lnTo>
                      <a:pt x="18" y="0"/>
                    </a:lnTo>
                    <a:close/>
                    <a:moveTo>
                      <a:pt x="18" y="34"/>
                    </a:moveTo>
                    <a:lnTo>
                      <a:pt x="18" y="34"/>
                    </a:lnTo>
                    <a:lnTo>
                      <a:pt x="14" y="34"/>
                    </a:lnTo>
                    <a:lnTo>
                      <a:pt x="8" y="30"/>
                    </a:lnTo>
                    <a:lnTo>
                      <a:pt x="6" y="26"/>
                    </a:lnTo>
                    <a:lnTo>
                      <a:pt x="4" y="20"/>
                    </a:lnTo>
                    <a:lnTo>
                      <a:pt x="4" y="20"/>
                    </a:lnTo>
                    <a:lnTo>
                      <a:pt x="6" y="14"/>
                    </a:lnTo>
                    <a:lnTo>
                      <a:pt x="8" y="8"/>
                    </a:lnTo>
                    <a:lnTo>
                      <a:pt x="14" y="6"/>
                    </a:lnTo>
                    <a:lnTo>
                      <a:pt x="18" y="4"/>
                    </a:lnTo>
                    <a:lnTo>
                      <a:pt x="18" y="4"/>
                    </a:lnTo>
                    <a:lnTo>
                      <a:pt x="24" y="6"/>
                    </a:lnTo>
                    <a:lnTo>
                      <a:pt x="30" y="8"/>
                    </a:lnTo>
                    <a:lnTo>
                      <a:pt x="32" y="14"/>
                    </a:lnTo>
                    <a:lnTo>
                      <a:pt x="34" y="20"/>
                    </a:lnTo>
                    <a:lnTo>
                      <a:pt x="34" y="20"/>
                    </a:lnTo>
                    <a:lnTo>
                      <a:pt x="32" y="26"/>
                    </a:lnTo>
                    <a:lnTo>
                      <a:pt x="30" y="30"/>
                    </a:lnTo>
                    <a:lnTo>
                      <a:pt x="24" y="34"/>
                    </a:lnTo>
                    <a:lnTo>
                      <a:pt x="18" y="34"/>
                    </a:lnTo>
                    <a:lnTo>
                      <a:pt x="1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357" name="Group 356">
              <a:extLst>
                <a:ext uri="{FF2B5EF4-FFF2-40B4-BE49-F238E27FC236}">
                  <a16:creationId xmlns:a16="http://schemas.microsoft.com/office/drawing/2014/main" id="{2E335FBE-B94D-4137-BA54-7535CCE246CB}"/>
                </a:ext>
              </a:extLst>
            </p:cNvPr>
            <p:cNvGrpSpPr/>
            <p:nvPr/>
          </p:nvGrpSpPr>
          <p:grpSpPr>
            <a:xfrm>
              <a:off x="5067569" y="3007265"/>
              <a:ext cx="378081" cy="329121"/>
              <a:chOff x="1377950" y="3060701"/>
              <a:chExt cx="441325" cy="384175"/>
            </a:xfrm>
            <a:solidFill>
              <a:schemeClr val="bg1"/>
            </a:solidFill>
          </p:grpSpPr>
          <p:sp>
            <p:nvSpPr>
              <p:cNvPr id="358" name="Freeform 2287">
                <a:extLst>
                  <a:ext uri="{FF2B5EF4-FFF2-40B4-BE49-F238E27FC236}">
                    <a16:creationId xmlns:a16="http://schemas.microsoft.com/office/drawing/2014/main" id="{5C0B7650-6604-45EA-AA18-4F931D266504}"/>
                  </a:ext>
                </a:extLst>
              </p:cNvPr>
              <p:cNvSpPr>
                <a:spLocks/>
              </p:cNvSpPr>
              <p:nvPr/>
            </p:nvSpPr>
            <p:spPr bwMode="auto">
              <a:xfrm>
                <a:off x="1377950" y="3438526"/>
                <a:ext cx="441325" cy="6350"/>
              </a:xfrm>
              <a:custGeom>
                <a:avLst/>
                <a:gdLst>
                  <a:gd name="T0" fmla="*/ 276 w 278"/>
                  <a:gd name="T1" fmla="*/ 0 h 4"/>
                  <a:gd name="T2" fmla="*/ 2 w 278"/>
                  <a:gd name="T3" fmla="*/ 0 h 4"/>
                  <a:gd name="T4" fmla="*/ 2 w 278"/>
                  <a:gd name="T5" fmla="*/ 0 h 4"/>
                  <a:gd name="T6" fmla="*/ 2 w 278"/>
                  <a:gd name="T7" fmla="*/ 0 h 4"/>
                  <a:gd name="T8" fmla="*/ 0 w 278"/>
                  <a:gd name="T9" fmla="*/ 2 h 4"/>
                  <a:gd name="T10" fmla="*/ 0 w 278"/>
                  <a:gd name="T11" fmla="*/ 2 h 4"/>
                  <a:gd name="T12" fmla="*/ 2 w 278"/>
                  <a:gd name="T13" fmla="*/ 4 h 4"/>
                  <a:gd name="T14" fmla="*/ 2 w 278"/>
                  <a:gd name="T15" fmla="*/ 4 h 4"/>
                  <a:gd name="T16" fmla="*/ 276 w 278"/>
                  <a:gd name="T17" fmla="*/ 4 h 4"/>
                  <a:gd name="T18" fmla="*/ 276 w 278"/>
                  <a:gd name="T19" fmla="*/ 4 h 4"/>
                  <a:gd name="T20" fmla="*/ 276 w 278"/>
                  <a:gd name="T21" fmla="*/ 4 h 4"/>
                  <a:gd name="T22" fmla="*/ 278 w 278"/>
                  <a:gd name="T23" fmla="*/ 2 h 4"/>
                  <a:gd name="T24" fmla="*/ 278 w 278"/>
                  <a:gd name="T25" fmla="*/ 2 h 4"/>
                  <a:gd name="T26" fmla="*/ 276 w 278"/>
                  <a:gd name="T27" fmla="*/ 0 h 4"/>
                  <a:gd name="T28" fmla="*/ 276 w 278"/>
                  <a:gd name="T29" fmla="*/ 0 h 4"/>
                  <a:gd name="T30" fmla="*/ 276 w 27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8" h="4">
                    <a:moveTo>
                      <a:pt x="276" y="0"/>
                    </a:moveTo>
                    <a:lnTo>
                      <a:pt x="2" y="0"/>
                    </a:lnTo>
                    <a:lnTo>
                      <a:pt x="2" y="0"/>
                    </a:lnTo>
                    <a:lnTo>
                      <a:pt x="2" y="0"/>
                    </a:lnTo>
                    <a:lnTo>
                      <a:pt x="0" y="2"/>
                    </a:lnTo>
                    <a:lnTo>
                      <a:pt x="0" y="2"/>
                    </a:lnTo>
                    <a:lnTo>
                      <a:pt x="2" y="4"/>
                    </a:lnTo>
                    <a:lnTo>
                      <a:pt x="2" y="4"/>
                    </a:lnTo>
                    <a:lnTo>
                      <a:pt x="276" y="4"/>
                    </a:lnTo>
                    <a:lnTo>
                      <a:pt x="276" y="4"/>
                    </a:lnTo>
                    <a:lnTo>
                      <a:pt x="276" y="4"/>
                    </a:lnTo>
                    <a:lnTo>
                      <a:pt x="278" y="2"/>
                    </a:lnTo>
                    <a:lnTo>
                      <a:pt x="278" y="2"/>
                    </a:lnTo>
                    <a:lnTo>
                      <a:pt x="276" y="0"/>
                    </a:lnTo>
                    <a:lnTo>
                      <a:pt x="276" y="0"/>
                    </a:lnTo>
                    <a:lnTo>
                      <a:pt x="2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9" name="Freeform 2288">
                <a:extLst>
                  <a:ext uri="{FF2B5EF4-FFF2-40B4-BE49-F238E27FC236}">
                    <a16:creationId xmlns:a16="http://schemas.microsoft.com/office/drawing/2014/main" id="{2311B5E9-7C90-474C-B335-4E391E045388}"/>
                  </a:ext>
                </a:extLst>
              </p:cNvPr>
              <p:cNvSpPr>
                <a:spLocks noEditPoints="1"/>
              </p:cNvSpPr>
              <p:nvPr/>
            </p:nvSpPr>
            <p:spPr bwMode="auto">
              <a:xfrm>
                <a:off x="1400175" y="3375026"/>
                <a:ext cx="66675" cy="69850"/>
              </a:xfrm>
              <a:custGeom>
                <a:avLst/>
                <a:gdLst>
                  <a:gd name="T0" fmla="*/ 40 w 42"/>
                  <a:gd name="T1" fmla="*/ 0 h 44"/>
                  <a:gd name="T2" fmla="*/ 2 w 42"/>
                  <a:gd name="T3" fmla="*/ 0 h 44"/>
                  <a:gd name="T4" fmla="*/ 2 w 42"/>
                  <a:gd name="T5" fmla="*/ 0 h 44"/>
                  <a:gd name="T6" fmla="*/ 0 w 42"/>
                  <a:gd name="T7" fmla="*/ 0 h 44"/>
                  <a:gd name="T8" fmla="*/ 0 w 42"/>
                  <a:gd name="T9" fmla="*/ 2 h 44"/>
                  <a:gd name="T10" fmla="*/ 0 w 42"/>
                  <a:gd name="T11" fmla="*/ 42 h 44"/>
                  <a:gd name="T12" fmla="*/ 0 w 42"/>
                  <a:gd name="T13" fmla="*/ 42 h 44"/>
                  <a:gd name="T14" fmla="*/ 0 w 42"/>
                  <a:gd name="T15" fmla="*/ 44 h 44"/>
                  <a:gd name="T16" fmla="*/ 2 w 42"/>
                  <a:gd name="T17" fmla="*/ 44 h 44"/>
                  <a:gd name="T18" fmla="*/ 40 w 42"/>
                  <a:gd name="T19" fmla="*/ 44 h 44"/>
                  <a:gd name="T20" fmla="*/ 40 w 42"/>
                  <a:gd name="T21" fmla="*/ 44 h 44"/>
                  <a:gd name="T22" fmla="*/ 42 w 42"/>
                  <a:gd name="T23" fmla="*/ 44 h 44"/>
                  <a:gd name="T24" fmla="*/ 42 w 42"/>
                  <a:gd name="T25" fmla="*/ 42 h 44"/>
                  <a:gd name="T26" fmla="*/ 42 w 42"/>
                  <a:gd name="T27" fmla="*/ 2 h 44"/>
                  <a:gd name="T28" fmla="*/ 42 w 42"/>
                  <a:gd name="T29" fmla="*/ 2 h 44"/>
                  <a:gd name="T30" fmla="*/ 42 w 42"/>
                  <a:gd name="T31" fmla="*/ 0 h 44"/>
                  <a:gd name="T32" fmla="*/ 40 w 42"/>
                  <a:gd name="T33" fmla="*/ 0 h 44"/>
                  <a:gd name="T34" fmla="*/ 40 w 42"/>
                  <a:gd name="T35" fmla="*/ 0 h 44"/>
                  <a:gd name="T36" fmla="*/ 38 w 42"/>
                  <a:gd name="T37" fmla="*/ 40 h 44"/>
                  <a:gd name="T38" fmla="*/ 4 w 42"/>
                  <a:gd name="T39" fmla="*/ 40 h 44"/>
                  <a:gd name="T40" fmla="*/ 4 w 42"/>
                  <a:gd name="T41" fmla="*/ 4 h 44"/>
                  <a:gd name="T42" fmla="*/ 38 w 42"/>
                  <a:gd name="T43" fmla="*/ 4 h 44"/>
                  <a:gd name="T44" fmla="*/ 38 w 42"/>
                  <a:gd name="T45"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44">
                    <a:moveTo>
                      <a:pt x="40" y="0"/>
                    </a:moveTo>
                    <a:lnTo>
                      <a:pt x="2" y="0"/>
                    </a:lnTo>
                    <a:lnTo>
                      <a:pt x="2" y="0"/>
                    </a:lnTo>
                    <a:lnTo>
                      <a:pt x="0" y="0"/>
                    </a:lnTo>
                    <a:lnTo>
                      <a:pt x="0" y="2"/>
                    </a:lnTo>
                    <a:lnTo>
                      <a:pt x="0" y="42"/>
                    </a:lnTo>
                    <a:lnTo>
                      <a:pt x="0" y="42"/>
                    </a:lnTo>
                    <a:lnTo>
                      <a:pt x="0" y="44"/>
                    </a:lnTo>
                    <a:lnTo>
                      <a:pt x="2" y="44"/>
                    </a:lnTo>
                    <a:lnTo>
                      <a:pt x="40" y="44"/>
                    </a:lnTo>
                    <a:lnTo>
                      <a:pt x="40" y="44"/>
                    </a:lnTo>
                    <a:lnTo>
                      <a:pt x="42" y="44"/>
                    </a:lnTo>
                    <a:lnTo>
                      <a:pt x="42" y="42"/>
                    </a:lnTo>
                    <a:lnTo>
                      <a:pt x="42" y="2"/>
                    </a:lnTo>
                    <a:lnTo>
                      <a:pt x="42" y="2"/>
                    </a:lnTo>
                    <a:lnTo>
                      <a:pt x="42" y="0"/>
                    </a:lnTo>
                    <a:lnTo>
                      <a:pt x="40" y="0"/>
                    </a:lnTo>
                    <a:lnTo>
                      <a:pt x="40" y="0"/>
                    </a:lnTo>
                    <a:close/>
                    <a:moveTo>
                      <a:pt x="38" y="40"/>
                    </a:moveTo>
                    <a:lnTo>
                      <a:pt x="4" y="40"/>
                    </a:lnTo>
                    <a:lnTo>
                      <a:pt x="4" y="4"/>
                    </a:lnTo>
                    <a:lnTo>
                      <a:pt x="38" y="4"/>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0" name="Freeform 2289">
                <a:extLst>
                  <a:ext uri="{FF2B5EF4-FFF2-40B4-BE49-F238E27FC236}">
                    <a16:creationId xmlns:a16="http://schemas.microsoft.com/office/drawing/2014/main" id="{65CA90B0-7C74-4402-B0EF-5F5BC0B8AB83}"/>
                  </a:ext>
                </a:extLst>
              </p:cNvPr>
              <p:cNvSpPr>
                <a:spLocks noEditPoints="1"/>
              </p:cNvSpPr>
              <p:nvPr/>
            </p:nvSpPr>
            <p:spPr bwMode="auto">
              <a:xfrm>
                <a:off x="1482725" y="3295651"/>
                <a:ext cx="66675" cy="149225"/>
              </a:xfrm>
              <a:custGeom>
                <a:avLst/>
                <a:gdLst>
                  <a:gd name="T0" fmla="*/ 40 w 42"/>
                  <a:gd name="T1" fmla="*/ 0 h 94"/>
                  <a:gd name="T2" fmla="*/ 2 w 42"/>
                  <a:gd name="T3" fmla="*/ 0 h 94"/>
                  <a:gd name="T4" fmla="*/ 2 w 42"/>
                  <a:gd name="T5" fmla="*/ 0 h 94"/>
                  <a:gd name="T6" fmla="*/ 0 w 42"/>
                  <a:gd name="T7" fmla="*/ 0 h 94"/>
                  <a:gd name="T8" fmla="*/ 0 w 42"/>
                  <a:gd name="T9" fmla="*/ 2 h 94"/>
                  <a:gd name="T10" fmla="*/ 0 w 42"/>
                  <a:gd name="T11" fmla="*/ 92 h 94"/>
                  <a:gd name="T12" fmla="*/ 0 w 42"/>
                  <a:gd name="T13" fmla="*/ 92 h 94"/>
                  <a:gd name="T14" fmla="*/ 0 w 42"/>
                  <a:gd name="T15" fmla="*/ 94 h 94"/>
                  <a:gd name="T16" fmla="*/ 2 w 42"/>
                  <a:gd name="T17" fmla="*/ 94 h 94"/>
                  <a:gd name="T18" fmla="*/ 40 w 42"/>
                  <a:gd name="T19" fmla="*/ 94 h 94"/>
                  <a:gd name="T20" fmla="*/ 40 w 42"/>
                  <a:gd name="T21" fmla="*/ 94 h 94"/>
                  <a:gd name="T22" fmla="*/ 42 w 42"/>
                  <a:gd name="T23" fmla="*/ 94 h 94"/>
                  <a:gd name="T24" fmla="*/ 42 w 42"/>
                  <a:gd name="T25" fmla="*/ 92 h 94"/>
                  <a:gd name="T26" fmla="*/ 42 w 42"/>
                  <a:gd name="T27" fmla="*/ 2 h 94"/>
                  <a:gd name="T28" fmla="*/ 42 w 42"/>
                  <a:gd name="T29" fmla="*/ 2 h 94"/>
                  <a:gd name="T30" fmla="*/ 42 w 42"/>
                  <a:gd name="T31" fmla="*/ 0 h 94"/>
                  <a:gd name="T32" fmla="*/ 40 w 42"/>
                  <a:gd name="T33" fmla="*/ 0 h 94"/>
                  <a:gd name="T34" fmla="*/ 40 w 42"/>
                  <a:gd name="T35" fmla="*/ 0 h 94"/>
                  <a:gd name="T36" fmla="*/ 38 w 42"/>
                  <a:gd name="T37" fmla="*/ 90 h 94"/>
                  <a:gd name="T38" fmla="*/ 4 w 42"/>
                  <a:gd name="T39" fmla="*/ 90 h 94"/>
                  <a:gd name="T40" fmla="*/ 4 w 42"/>
                  <a:gd name="T41" fmla="*/ 4 h 94"/>
                  <a:gd name="T42" fmla="*/ 38 w 42"/>
                  <a:gd name="T43" fmla="*/ 4 h 94"/>
                  <a:gd name="T44" fmla="*/ 38 w 42"/>
                  <a:gd name="T45" fmla="*/ 9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94">
                    <a:moveTo>
                      <a:pt x="40" y="0"/>
                    </a:moveTo>
                    <a:lnTo>
                      <a:pt x="2" y="0"/>
                    </a:lnTo>
                    <a:lnTo>
                      <a:pt x="2" y="0"/>
                    </a:lnTo>
                    <a:lnTo>
                      <a:pt x="0" y="0"/>
                    </a:lnTo>
                    <a:lnTo>
                      <a:pt x="0" y="2"/>
                    </a:lnTo>
                    <a:lnTo>
                      <a:pt x="0" y="92"/>
                    </a:lnTo>
                    <a:lnTo>
                      <a:pt x="0" y="92"/>
                    </a:lnTo>
                    <a:lnTo>
                      <a:pt x="0" y="94"/>
                    </a:lnTo>
                    <a:lnTo>
                      <a:pt x="2" y="94"/>
                    </a:lnTo>
                    <a:lnTo>
                      <a:pt x="40" y="94"/>
                    </a:lnTo>
                    <a:lnTo>
                      <a:pt x="40" y="94"/>
                    </a:lnTo>
                    <a:lnTo>
                      <a:pt x="42" y="94"/>
                    </a:lnTo>
                    <a:lnTo>
                      <a:pt x="42" y="92"/>
                    </a:lnTo>
                    <a:lnTo>
                      <a:pt x="42" y="2"/>
                    </a:lnTo>
                    <a:lnTo>
                      <a:pt x="42" y="2"/>
                    </a:lnTo>
                    <a:lnTo>
                      <a:pt x="42" y="0"/>
                    </a:lnTo>
                    <a:lnTo>
                      <a:pt x="40" y="0"/>
                    </a:lnTo>
                    <a:lnTo>
                      <a:pt x="40" y="0"/>
                    </a:lnTo>
                    <a:close/>
                    <a:moveTo>
                      <a:pt x="38" y="90"/>
                    </a:moveTo>
                    <a:lnTo>
                      <a:pt x="4" y="90"/>
                    </a:lnTo>
                    <a:lnTo>
                      <a:pt x="4" y="4"/>
                    </a:lnTo>
                    <a:lnTo>
                      <a:pt x="38" y="4"/>
                    </a:lnTo>
                    <a:lnTo>
                      <a:pt x="38"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1" name="Freeform 2290">
                <a:extLst>
                  <a:ext uri="{FF2B5EF4-FFF2-40B4-BE49-F238E27FC236}">
                    <a16:creationId xmlns:a16="http://schemas.microsoft.com/office/drawing/2014/main" id="{11334621-AE48-4A61-B332-D2F769BA5E2C}"/>
                  </a:ext>
                </a:extLst>
              </p:cNvPr>
              <p:cNvSpPr>
                <a:spLocks noEditPoints="1"/>
              </p:cNvSpPr>
              <p:nvPr/>
            </p:nvSpPr>
            <p:spPr bwMode="auto">
              <a:xfrm>
                <a:off x="1565275" y="3178176"/>
                <a:ext cx="66675" cy="266700"/>
              </a:xfrm>
              <a:custGeom>
                <a:avLst/>
                <a:gdLst>
                  <a:gd name="T0" fmla="*/ 40 w 42"/>
                  <a:gd name="T1" fmla="*/ 0 h 168"/>
                  <a:gd name="T2" fmla="*/ 2 w 42"/>
                  <a:gd name="T3" fmla="*/ 0 h 168"/>
                  <a:gd name="T4" fmla="*/ 2 w 42"/>
                  <a:gd name="T5" fmla="*/ 0 h 168"/>
                  <a:gd name="T6" fmla="*/ 0 w 42"/>
                  <a:gd name="T7" fmla="*/ 0 h 168"/>
                  <a:gd name="T8" fmla="*/ 0 w 42"/>
                  <a:gd name="T9" fmla="*/ 2 h 168"/>
                  <a:gd name="T10" fmla="*/ 0 w 42"/>
                  <a:gd name="T11" fmla="*/ 166 h 168"/>
                  <a:gd name="T12" fmla="*/ 0 w 42"/>
                  <a:gd name="T13" fmla="*/ 166 h 168"/>
                  <a:gd name="T14" fmla="*/ 0 w 42"/>
                  <a:gd name="T15" fmla="*/ 168 h 168"/>
                  <a:gd name="T16" fmla="*/ 2 w 42"/>
                  <a:gd name="T17" fmla="*/ 168 h 168"/>
                  <a:gd name="T18" fmla="*/ 40 w 42"/>
                  <a:gd name="T19" fmla="*/ 168 h 168"/>
                  <a:gd name="T20" fmla="*/ 40 w 42"/>
                  <a:gd name="T21" fmla="*/ 168 h 168"/>
                  <a:gd name="T22" fmla="*/ 42 w 42"/>
                  <a:gd name="T23" fmla="*/ 168 h 168"/>
                  <a:gd name="T24" fmla="*/ 42 w 42"/>
                  <a:gd name="T25" fmla="*/ 166 h 168"/>
                  <a:gd name="T26" fmla="*/ 42 w 42"/>
                  <a:gd name="T27" fmla="*/ 2 h 168"/>
                  <a:gd name="T28" fmla="*/ 42 w 42"/>
                  <a:gd name="T29" fmla="*/ 2 h 168"/>
                  <a:gd name="T30" fmla="*/ 42 w 42"/>
                  <a:gd name="T31" fmla="*/ 0 h 168"/>
                  <a:gd name="T32" fmla="*/ 40 w 42"/>
                  <a:gd name="T33" fmla="*/ 0 h 168"/>
                  <a:gd name="T34" fmla="*/ 40 w 42"/>
                  <a:gd name="T35" fmla="*/ 0 h 168"/>
                  <a:gd name="T36" fmla="*/ 38 w 42"/>
                  <a:gd name="T37" fmla="*/ 164 h 168"/>
                  <a:gd name="T38" fmla="*/ 4 w 42"/>
                  <a:gd name="T39" fmla="*/ 164 h 168"/>
                  <a:gd name="T40" fmla="*/ 4 w 42"/>
                  <a:gd name="T41" fmla="*/ 4 h 168"/>
                  <a:gd name="T42" fmla="*/ 38 w 42"/>
                  <a:gd name="T43" fmla="*/ 4 h 168"/>
                  <a:gd name="T44" fmla="*/ 38 w 42"/>
                  <a:gd name="T45" fmla="*/ 16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168">
                    <a:moveTo>
                      <a:pt x="40" y="0"/>
                    </a:moveTo>
                    <a:lnTo>
                      <a:pt x="2" y="0"/>
                    </a:lnTo>
                    <a:lnTo>
                      <a:pt x="2" y="0"/>
                    </a:lnTo>
                    <a:lnTo>
                      <a:pt x="0" y="0"/>
                    </a:lnTo>
                    <a:lnTo>
                      <a:pt x="0" y="2"/>
                    </a:lnTo>
                    <a:lnTo>
                      <a:pt x="0" y="166"/>
                    </a:lnTo>
                    <a:lnTo>
                      <a:pt x="0" y="166"/>
                    </a:lnTo>
                    <a:lnTo>
                      <a:pt x="0" y="168"/>
                    </a:lnTo>
                    <a:lnTo>
                      <a:pt x="2" y="168"/>
                    </a:lnTo>
                    <a:lnTo>
                      <a:pt x="40" y="168"/>
                    </a:lnTo>
                    <a:lnTo>
                      <a:pt x="40" y="168"/>
                    </a:lnTo>
                    <a:lnTo>
                      <a:pt x="42" y="168"/>
                    </a:lnTo>
                    <a:lnTo>
                      <a:pt x="42" y="166"/>
                    </a:lnTo>
                    <a:lnTo>
                      <a:pt x="42" y="2"/>
                    </a:lnTo>
                    <a:lnTo>
                      <a:pt x="42" y="2"/>
                    </a:lnTo>
                    <a:lnTo>
                      <a:pt x="42" y="0"/>
                    </a:lnTo>
                    <a:lnTo>
                      <a:pt x="40" y="0"/>
                    </a:lnTo>
                    <a:lnTo>
                      <a:pt x="40" y="0"/>
                    </a:lnTo>
                    <a:close/>
                    <a:moveTo>
                      <a:pt x="38" y="164"/>
                    </a:moveTo>
                    <a:lnTo>
                      <a:pt x="4" y="164"/>
                    </a:lnTo>
                    <a:lnTo>
                      <a:pt x="4" y="4"/>
                    </a:lnTo>
                    <a:lnTo>
                      <a:pt x="38" y="4"/>
                    </a:lnTo>
                    <a:lnTo>
                      <a:pt x="38"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62" name="Freeform 2291">
                <a:extLst>
                  <a:ext uri="{FF2B5EF4-FFF2-40B4-BE49-F238E27FC236}">
                    <a16:creationId xmlns:a16="http://schemas.microsoft.com/office/drawing/2014/main" id="{EE2ACDC9-30E8-4AE7-9788-2344E8B8B241}"/>
                  </a:ext>
                </a:extLst>
              </p:cNvPr>
              <p:cNvSpPr>
                <a:spLocks noEditPoints="1"/>
              </p:cNvSpPr>
              <p:nvPr/>
            </p:nvSpPr>
            <p:spPr bwMode="auto">
              <a:xfrm>
                <a:off x="1647825" y="3251201"/>
                <a:ext cx="66675" cy="193675"/>
              </a:xfrm>
              <a:custGeom>
                <a:avLst/>
                <a:gdLst>
                  <a:gd name="T0" fmla="*/ 40 w 42"/>
                  <a:gd name="T1" fmla="*/ 0 h 122"/>
                  <a:gd name="T2" fmla="*/ 2 w 42"/>
                  <a:gd name="T3" fmla="*/ 0 h 122"/>
                  <a:gd name="T4" fmla="*/ 2 w 42"/>
                  <a:gd name="T5" fmla="*/ 0 h 122"/>
                  <a:gd name="T6" fmla="*/ 0 w 42"/>
                  <a:gd name="T7" fmla="*/ 0 h 122"/>
                  <a:gd name="T8" fmla="*/ 0 w 42"/>
                  <a:gd name="T9" fmla="*/ 2 h 122"/>
                  <a:gd name="T10" fmla="*/ 0 w 42"/>
                  <a:gd name="T11" fmla="*/ 120 h 122"/>
                  <a:gd name="T12" fmla="*/ 0 w 42"/>
                  <a:gd name="T13" fmla="*/ 120 h 122"/>
                  <a:gd name="T14" fmla="*/ 0 w 42"/>
                  <a:gd name="T15" fmla="*/ 122 h 122"/>
                  <a:gd name="T16" fmla="*/ 2 w 42"/>
                  <a:gd name="T17" fmla="*/ 122 h 122"/>
                  <a:gd name="T18" fmla="*/ 40 w 42"/>
                  <a:gd name="T19" fmla="*/ 122 h 122"/>
                  <a:gd name="T20" fmla="*/ 40 w 42"/>
                  <a:gd name="T21" fmla="*/ 122 h 122"/>
                  <a:gd name="T22" fmla="*/ 42 w 42"/>
                  <a:gd name="T23" fmla="*/ 122 h 122"/>
                  <a:gd name="T24" fmla="*/ 42 w 42"/>
                  <a:gd name="T25" fmla="*/ 120 h 122"/>
                  <a:gd name="T26" fmla="*/ 42 w 42"/>
                  <a:gd name="T27" fmla="*/ 2 h 122"/>
                  <a:gd name="T28" fmla="*/ 42 w 42"/>
                  <a:gd name="T29" fmla="*/ 2 h 122"/>
                  <a:gd name="T30" fmla="*/ 42 w 42"/>
                  <a:gd name="T31" fmla="*/ 0 h 122"/>
                  <a:gd name="T32" fmla="*/ 40 w 42"/>
                  <a:gd name="T33" fmla="*/ 0 h 122"/>
                  <a:gd name="T34" fmla="*/ 40 w 42"/>
                  <a:gd name="T35" fmla="*/ 0 h 122"/>
                  <a:gd name="T36" fmla="*/ 38 w 42"/>
                  <a:gd name="T37" fmla="*/ 118 h 122"/>
                  <a:gd name="T38" fmla="*/ 4 w 42"/>
                  <a:gd name="T39" fmla="*/ 118 h 122"/>
                  <a:gd name="T40" fmla="*/ 4 w 42"/>
                  <a:gd name="T41" fmla="*/ 4 h 122"/>
                  <a:gd name="T42" fmla="*/ 38 w 42"/>
                  <a:gd name="T43" fmla="*/ 4 h 122"/>
                  <a:gd name="T44" fmla="*/ 38 w 42"/>
                  <a:gd name="T45" fmla="*/ 11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122">
                    <a:moveTo>
                      <a:pt x="40" y="0"/>
                    </a:moveTo>
                    <a:lnTo>
                      <a:pt x="2" y="0"/>
                    </a:lnTo>
                    <a:lnTo>
                      <a:pt x="2" y="0"/>
                    </a:lnTo>
                    <a:lnTo>
                      <a:pt x="0" y="0"/>
                    </a:lnTo>
                    <a:lnTo>
                      <a:pt x="0" y="2"/>
                    </a:lnTo>
                    <a:lnTo>
                      <a:pt x="0" y="120"/>
                    </a:lnTo>
                    <a:lnTo>
                      <a:pt x="0" y="120"/>
                    </a:lnTo>
                    <a:lnTo>
                      <a:pt x="0" y="122"/>
                    </a:lnTo>
                    <a:lnTo>
                      <a:pt x="2" y="122"/>
                    </a:lnTo>
                    <a:lnTo>
                      <a:pt x="40" y="122"/>
                    </a:lnTo>
                    <a:lnTo>
                      <a:pt x="40" y="122"/>
                    </a:lnTo>
                    <a:lnTo>
                      <a:pt x="42" y="122"/>
                    </a:lnTo>
                    <a:lnTo>
                      <a:pt x="42" y="120"/>
                    </a:lnTo>
                    <a:lnTo>
                      <a:pt x="42" y="2"/>
                    </a:lnTo>
                    <a:lnTo>
                      <a:pt x="42" y="2"/>
                    </a:lnTo>
                    <a:lnTo>
                      <a:pt x="42" y="0"/>
                    </a:lnTo>
                    <a:lnTo>
                      <a:pt x="40" y="0"/>
                    </a:lnTo>
                    <a:lnTo>
                      <a:pt x="40" y="0"/>
                    </a:lnTo>
                    <a:close/>
                    <a:moveTo>
                      <a:pt x="38" y="118"/>
                    </a:moveTo>
                    <a:lnTo>
                      <a:pt x="4" y="118"/>
                    </a:lnTo>
                    <a:lnTo>
                      <a:pt x="4" y="4"/>
                    </a:lnTo>
                    <a:lnTo>
                      <a:pt x="38" y="4"/>
                    </a:lnTo>
                    <a:lnTo>
                      <a:pt x="38"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63" name="Freeform 2292">
                <a:extLst>
                  <a:ext uri="{FF2B5EF4-FFF2-40B4-BE49-F238E27FC236}">
                    <a16:creationId xmlns:a16="http://schemas.microsoft.com/office/drawing/2014/main" id="{A83DA8C9-1C96-45E0-AC86-954B37BE4557}"/>
                  </a:ext>
                </a:extLst>
              </p:cNvPr>
              <p:cNvSpPr>
                <a:spLocks noEditPoints="1"/>
              </p:cNvSpPr>
              <p:nvPr/>
            </p:nvSpPr>
            <p:spPr bwMode="auto">
              <a:xfrm>
                <a:off x="1730375" y="3060701"/>
                <a:ext cx="66675" cy="384175"/>
              </a:xfrm>
              <a:custGeom>
                <a:avLst/>
                <a:gdLst>
                  <a:gd name="T0" fmla="*/ 40 w 42"/>
                  <a:gd name="T1" fmla="*/ 0 h 242"/>
                  <a:gd name="T2" fmla="*/ 2 w 42"/>
                  <a:gd name="T3" fmla="*/ 0 h 242"/>
                  <a:gd name="T4" fmla="*/ 2 w 42"/>
                  <a:gd name="T5" fmla="*/ 0 h 242"/>
                  <a:gd name="T6" fmla="*/ 0 w 42"/>
                  <a:gd name="T7" fmla="*/ 0 h 242"/>
                  <a:gd name="T8" fmla="*/ 0 w 42"/>
                  <a:gd name="T9" fmla="*/ 2 h 242"/>
                  <a:gd name="T10" fmla="*/ 0 w 42"/>
                  <a:gd name="T11" fmla="*/ 240 h 242"/>
                  <a:gd name="T12" fmla="*/ 0 w 42"/>
                  <a:gd name="T13" fmla="*/ 240 h 242"/>
                  <a:gd name="T14" fmla="*/ 0 w 42"/>
                  <a:gd name="T15" fmla="*/ 242 h 242"/>
                  <a:gd name="T16" fmla="*/ 2 w 42"/>
                  <a:gd name="T17" fmla="*/ 242 h 242"/>
                  <a:gd name="T18" fmla="*/ 40 w 42"/>
                  <a:gd name="T19" fmla="*/ 242 h 242"/>
                  <a:gd name="T20" fmla="*/ 40 w 42"/>
                  <a:gd name="T21" fmla="*/ 242 h 242"/>
                  <a:gd name="T22" fmla="*/ 42 w 42"/>
                  <a:gd name="T23" fmla="*/ 242 h 242"/>
                  <a:gd name="T24" fmla="*/ 42 w 42"/>
                  <a:gd name="T25" fmla="*/ 240 h 242"/>
                  <a:gd name="T26" fmla="*/ 42 w 42"/>
                  <a:gd name="T27" fmla="*/ 2 h 242"/>
                  <a:gd name="T28" fmla="*/ 42 w 42"/>
                  <a:gd name="T29" fmla="*/ 2 h 242"/>
                  <a:gd name="T30" fmla="*/ 42 w 42"/>
                  <a:gd name="T31" fmla="*/ 0 h 242"/>
                  <a:gd name="T32" fmla="*/ 40 w 42"/>
                  <a:gd name="T33" fmla="*/ 0 h 242"/>
                  <a:gd name="T34" fmla="*/ 40 w 42"/>
                  <a:gd name="T35" fmla="*/ 0 h 242"/>
                  <a:gd name="T36" fmla="*/ 38 w 42"/>
                  <a:gd name="T37" fmla="*/ 238 h 242"/>
                  <a:gd name="T38" fmla="*/ 4 w 42"/>
                  <a:gd name="T39" fmla="*/ 238 h 242"/>
                  <a:gd name="T40" fmla="*/ 4 w 42"/>
                  <a:gd name="T41" fmla="*/ 4 h 242"/>
                  <a:gd name="T42" fmla="*/ 38 w 42"/>
                  <a:gd name="T43" fmla="*/ 4 h 242"/>
                  <a:gd name="T44" fmla="*/ 38 w 42"/>
                  <a:gd name="T45" fmla="*/ 238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42">
                    <a:moveTo>
                      <a:pt x="40" y="0"/>
                    </a:moveTo>
                    <a:lnTo>
                      <a:pt x="2" y="0"/>
                    </a:lnTo>
                    <a:lnTo>
                      <a:pt x="2" y="0"/>
                    </a:lnTo>
                    <a:lnTo>
                      <a:pt x="0" y="0"/>
                    </a:lnTo>
                    <a:lnTo>
                      <a:pt x="0" y="2"/>
                    </a:lnTo>
                    <a:lnTo>
                      <a:pt x="0" y="240"/>
                    </a:lnTo>
                    <a:lnTo>
                      <a:pt x="0" y="240"/>
                    </a:lnTo>
                    <a:lnTo>
                      <a:pt x="0" y="242"/>
                    </a:lnTo>
                    <a:lnTo>
                      <a:pt x="2" y="242"/>
                    </a:lnTo>
                    <a:lnTo>
                      <a:pt x="40" y="242"/>
                    </a:lnTo>
                    <a:lnTo>
                      <a:pt x="40" y="242"/>
                    </a:lnTo>
                    <a:lnTo>
                      <a:pt x="42" y="242"/>
                    </a:lnTo>
                    <a:lnTo>
                      <a:pt x="42" y="240"/>
                    </a:lnTo>
                    <a:lnTo>
                      <a:pt x="42" y="2"/>
                    </a:lnTo>
                    <a:lnTo>
                      <a:pt x="42" y="2"/>
                    </a:lnTo>
                    <a:lnTo>
                      <a:pt x="42" y="0"/>
                    </a:lnTo>
                    <a:lnTo>
                      <a:pt x="40" y="0"/>
                    </a:lnTo>
                    <a:lnTo>
                      <a:pt x="40" y="0"/>
                    </a:lnTo>
                    <a:close/>
                    <a:moveTo>
                      <a:pt x="38" y="238"/>
                    </a:moveTo>
                    <a:lnTo>
                      <a:pt x="4" y="238"/>
                    </a:lnTo>
                    <a:lnTo>
                      <a:pt x="4" y="4"/>
                    </a:lnTo>
                    <a:lnTo>
                      <a:pt x="38" y="4"/>
                    </a:lnTo>
                    <a:lnTo>
                      <a:pt x="38"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4" name="Freeform 2293">
                <a:extLst>
                  <a:ext uri="{FF2B5EF4-FFF2-40B4-BE49-F238E27FC236}">
                    <a16:creationId xmlns:a16="http://schemas.microsoft.com/office/drawing/2014/main" id="{8D53D291-5113-4FD3-99FD-CCC0A899319B}"/>
                  </a:ext>
                </a:extLst>
              </p:cNvPr>
              <p:cNvSpPr>
                <a:spLocks/>
              </p:cNvSpPr>
              <p:nvPr/>
            </p:nvSpPr>
            <p:spPr bwMode="auto">
              <a:xfrm>
                <a:off x="1743075" y="3073401"/>
                <a:ext cx="6350" cy="371475"/>
              </a:xfrm>
              <a:custGeom>
                <a:avLst/>
                <a:gdLst>
                  <a:gd name="T0" fmla="*/ 2 w 4"/>
                  <a:gd name="T1" fmla="*/ 0 h 234"/>
                  <a:gd name="T2" fmla="*/ 2 w 4"/>
                  <a:gd name="T3" fmla="*/ 0 h 234"/>
                  <a:gd name="T4" fmla="*/ 0 w 4"/>
                  <a:gd name="T5" fmla="*/ 2 h 234"/>
                  <a:gd name="T6" fmla="*/ 0 w 4"/>
                  <a:gd name="T7" fmla="*/ 2 h 234"/>
                  <a:gd name="T8" fmla="*/ 0 w 4"/>
                  <a:gd name="T9" fmla="*/ 232 h 234"/>
                  <a:gd name="T10" fmla="*/ 0 w 4"/>
                  <a:gd name="T11" fmla="*/ 232 h 234"/>
                  <a:gd name="T12" fmla="*/ 0 w 4"/>
                  <a:gd name="T13" fmla="*/ 234 h 234"/>
                  <a:gd name="T14" fmla="*/ 2 w 4"/>
                  <a:gd name="T15" fmla="*/ 234 h 234"/>
                  <a:gd name="T16" fmla="*/ 2 w 4"/>
                  <a:gd name="T17" fmla="*/ 234 h 234"/>
                  <a:gd name="T18" fmla="*/ 4 w 4"/>
                  <a:gd name="T19" fmla="*/ 234 h 234"/>
                  <a:gd name="T20" fmla="*/ 4 w 4"/>
                  <a:gd name="T21" fmla="*/ 232 h 234"/>
                  <a:gd name="T22" fmla="*/ 4 w 4"/>
                  <a:gd name="T23" fmla="*/ 2 h 234"/>
                  <a:gd name="T24" fmla="*/ 4 w 4"/>
                  <a:gd name="T25" fmla="*/ 2 h 234"/>
                  <a:gd name="T26" fmla="*/ 4 w 4"/>
                  <a:gd name="T27" fmla="*/ 2 h 234"/>
                  <a:gd name="T28" fmla="*/ 2 w 4"/>
                  <a:gd name="T29" fmla="*/ 0 h 234"/>
                  <a:gd name="T30" fmla="*/ 2 w 4"/>
                  <a:gd name="T3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34">
                    <a:moveTo>
                      <a:pt x="2" y="0"/>
                    </a:moveTo>
                    <a:lnTo>
                      <a:pt x="2" y="0"/>
                    </a:lnTo>
                    <a:lnTo>
                      <a:pt x="0" y="2"/>
                    </a:lnTo>
                    <a:lnTo>
                      <a:pt x="0" y="2"/>
                    </a:lnTo>
                    <a:lnTo>
                      <a:pt x="0" y="232"/>
                    </a:lnTo>
                    <a:lnTo>
                      <a:pt x="0" y="232"/>
                    </a:lnTo>
                    <a:lnTo>
                      <a:pt x="0" y="234"/>
                    </a:lnTo>
                    <a:lnTo>
                      <a:pt x="2" y="234"/>
                    </a:lnTo>
                    <a:lnTo>
                      <a:pt x="2" y="234"/>
                    </a:lnTo>
                    <a:lnTo>
                      <a:pt x="4" y="234"/>
                    </a:lnTo>
                    <a:lnTo>
                      <a:pt x="4" y="232"/>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5" name="Freeform 2294">
                <a:extLst>
                  <a:ext uri="{FF2B5EF4-FFF2-40B4-BE49-F238E27FC236}">
                    <a16:creationId xmlns:a16="http://schemas.microsoft.com/office/drawing/2014/main" id="{E7354914-9B0C-4589-9538-827AC465A87C}"/>
                  </a:ext>
                </a:extLst>
              </p:cNvPr>
              <p:cNvSpPr>
                <a:spLocks/>
              </p:cNvSpPr>
              <p:nvPr/>
            </p:nvSpPr>
            <p:spPr bwMode="auto">
              <a:xfrm>
                <a:off x="1660525" y="3263901"/>
                <a:ext cx="6350" cy="180975"/>
              </a:xfrm>
              <a:custGeom>
                <a:avLst/>
                <a:gdLst>
                  <a:gd name="T0" fmla="*/ 2 w 4"/>
                  <a:gd name="T1" fmla="*/ 0 h 114"/>
                  <a:gd name="T2" fmla="*/ 2 w 4"/>
                  <a:gd name="T3" fmla="*/ 0 h 114"/>
                  <a:gd name="T4" fmla="*/ 0 w 4"/>
                  <a:gd name="T5" fmla="*/ 0 h 114"/>
                  <a:gd name="T6" fmla="*/ 0 w 4"/>
                  <a:gd name="T7" fmla="*/ 2 h 114"/>
                  <a:gd name="T8" fmla="*/ 0 w 4"/>
                  <a:gd name="T9" fmla="*/ 112 h 114"/>
                  <a:gd name="T10" fmla="*/ 0 w 4"/>
                  <a:gd name="T11" fmla="*/ 112 h 114"/>
                  <a:gd name="T12" fmla="*/ 0 w 4"/>
                  <a:gd name="T13" fmla="*/ 114 h 114"/>
                  <a:gd name="T14" fmla="*/ 2 w 4"/>
                  <a:gd name="T15" fmla="*/ 114 h 114"/>
                  <a:gd name="T16" fmla="*/ 2 w 4"/>
                  <a:gd name="T17" fmla="*/ 114 h 114"/>
                  <a:gd name="T18" fmla="*/ 4 w 4"/>
                  <a:gd name="T19" fmla="*/ 114 h 114"/>
                  <a:gd name="T20" fmla="*/ 4 w 4"/>
                  <a:gd name="T21" fmla="*/ 112 h 114"/>
                  <a:gd name="T22" fmla="*/ 4 w 4"/>
                  <a:gd name="T23" fmla="*/ 2 h 114"/>
                  <a:gd name="T24" fmla="*/ 4 w 4"/>
                  <a:gd name="T25" fmla="*/ 2 h 114"/>
                  <a:gd name="T26" fmla="*/ 4 w 4"/>
                  <a:gd name="T27" fmla="*/ 0 h 114"/>
                  <a:gd name="T28" fmla="*/ 2 w 4"/>
                  <a:gd name="T29" fmla="*/ 0 h 114"/>
                  <a:gd name="T30" fmla="*/ 2 w 4"/>
                  <a:gd name="T3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114">
                    <a:moveTo>
                      <a:pt x="2" y="0"/>
                    </a:moveTo>
                    <a:lnTo>
                      <a:pt x="2" y="0"/>
                    </a:lnTo>
                    <a:lnTo>
                      <a:pt x="0" y="0"/>
                    </a:lnTo>
                    <a:lnTo>
                      <a:pt x="0" y="2"/>
                    </a:lnTo>
                    <a:lnTo>
                      <a:pt x="0" y="112"/>
                    </a:lnTo>
                    <a:lnTo>
                      <a:pt x="0" y="112"/>
                    </a:lnTo>
                    <a:lnTo>
                      <a:pt x="0" y="114"/>
                    </a:lnTo>
                    <a:lnTo>
                      <a:pt x="2" y="114"/>
                    </a:lnTo>
                    <a:lnTo>
                      <a:pt x="2" y="114"/>
                    </a:lnTo>
                    <a:lnTo>
                      <a:pt x="4" y="114"/>
                    </a:lnTo>
                    <a:lnTo>
                      <a:pt x="4" y="11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6" name="Freeform 2295">
                <a:extLst>
                  <a:ext uri="{FF2B5EF4-FFF2-40B4-BE49-F238E27FC236}">
                    <a16:creationId xmlns:a16="http://schemas.microsoft.com/office/drawing/2014/main" id="{10FF1F67-8214-42FC-B41B-096CE62532B3}"/>
                  </a:ext>
                </a:extLst>
              </p:cNvPr>
              <p:cNvSpPr>
                <a:spLocks/>
              </p:cNvSpPr>
              <p:nvPr/>
            </p:nvSpPr>
            <p:spPr bwMode="auto">
              <a:xfrm>
                <a:off x="1577975" y="3190876"/>
                <a:ext cx="6350" cy="254000"/>
              </a:xfrm>
              <a:custGeom>
                <a:avLst/>
                <a:gdLst>
                  <a:gd name="T0" fmla="*/ 2 w 4"/>
                  <a:gd name="T1" fmla="*/ 0 h 160"/>
                  <a:gd name="T2" fmla="*/ 2 w 4"/>
                  <a:gd name="T3" fmla="*/ 0 h 160"/>
                  <a:gd name="T4" fmla="*/ 0 w 4"/>
                  <a:gd name="T5" fmla="*/ 0 h 160"/>
                  <a:gd name="T6" fmla="*/ 0 w 4"/>
                  <a:gd name="T7" fmla="*/ 2 h 160"/>
                  <a:gd name="T8" fmla="*/ 0 w 4"/>
                  <a:gd name="T9" fmla="*/ 158 h 160"/>
                  <a:gd name="T10" fmla="*/ 0 w 4"/>
                  <a:gd name="T11" fmla="*/ 158 h 160"/>
                  <a:gd name="T12" fmla="*/ 0 w 4"/>
                  <a:gd name="T13" fmla="*/ 160 h 160"/>
                  <a:gd name="T14" fmla="*/ 2 w 4"/>
                  <a:gd name="T15" fmla="*/ 160 h 160"/>
                  <a:gd name="T16" fmla="*/ 2 w 4"/>
                  <a:gd name="T17" fmla="*/ 160 h 160"/>
                  <a:gd name="T18" fmla="*/ 4 w 4"/>
                  <a:gd name="T19" fmla="*/ 160 h 160"/>
                  <a:gd name="T20" fmla="*/ 4 w 4"/>
                  <a:gd name="T21" fmla="*/ 158 h 160"/>
                  <a:gd name="T22" fmla="*/ 4 w 4"/>
                  <a:gd name="T23" fmla="*/ 2 h 160"/>
                  <a:gd name="T24" fmla="*/ 4 w 4"/>
                  <a:gd name="T25" fmla="*/ 2 h 160"/>
                  <a:gd name="T26" fmla="*/ 4 w 4"/>
                  <a:gd name="T27" fmla="*/ 0 h 160"/>
                  <a:gd name="T28" fmla="*/ 2 w 4"/>
                  <a:gd name="T29" fmla="*/ 0 h 160"/>
                  <a:gd name="T30" fmla="*/ 2 w 4"/>
                  <a:gd name="T3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160">
                    <a:moveTo>
                      <a:pt x="2" y="0"/>
                    </a:moveTo>
                    <a:lnTo>
                      <a:pt x="2" y="0"/>
                    </a:lnTo>
                    <a:lnTo>
                      <a:pt x="0" y="0"/>
                    </a:lnTo>
                    <a:lnTo>
                      <a:pt x="0" y="2"/>
                    </a:lnTo>
                    <a:lnTo>
                      <a:pt x="0" y="158"/>
                    </a:lnTo>
                    <a:lnTo>
                      <a:pt x="0" y="158"/>
                    </a:lnTo>
                    <a:lnTo>
                      <a:pt x="0" y="160"/>
                    </a:lnTo>
                    <a:lnTo>
                      <a:pt x="2" y="160"/>
                    </a:lnTo>
                    <a:lnTo>
                      <a:pt x="2" y="160"/>
                    </a:lnTo>
                    <a:lnTo>
                      <a:pt x="4" y="160"/>
                    </a:lnTo>
                    <a:lnTo>
                      <a:pt x="4" y="158"/>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7" name="Freeform 2296">
                <a:extLst>
                  <a:ext uri="{FF2B5EF4-FFF2-40B4-BE49-F238E27FC236}">
                    <a16:creationId xmlns:a16="http://schemas.microsoft.com/office/drawing/2014/main" id="{3EF89D0F-21BF-4E6B-A3FE-2798B0A76363}"/>
                  </a:ext>
                </a:extLst>
              </p:cNvPr>
              <p:cNvSpPr>
                <a:spLocks/>
              </p:cNvSpPr>
              <p:nvPr/>
            </p:nvSpPr>
            <p:spPr bwMode="auto">
              <a:xfrm>
                <a:off x="1495425" y="3308351"/>
                <a:ext cx="6350" cy="136525"/>
              </a:xfrm>
              <a:custGeom>
                <a:avLst/>
                <a:gdLst>
                  <a:gd name="T0" fmla="*/ 2 w 4"/>
                  <a:gd name="T1" fmla="*/ 0 h 86"/>
                  <a:gd name="T2" fmla="*/ 2 w 4"/>
                  <a:gd name="T3" fmla="*/ 0 h 86"/>
                  <a:gd name="T4" fmla="*/ 0 w 4"/>
                  <a:gd name="T5" fmla="*/ 0 h 86"/>
                  <a:gd name="T6" fmla="*/ 0 w 4"/>
                  <a:gd name="T7" fmla="*/ 2 h 86"/>
                  <a:gd name="T8" fmla="*/ 0 w 4"/>
                  <a:gd name="T9" fmla="*/ 84 h 86"/>
                  <a:gd name="T10" fmla="*/ 0 w 4"/>
                  <a:gd name="T11" fmla="*/ 84 h 86"/>
                  <a:gd name="T12" fmla="*/ 0 w 4"/>
                  <a:gd name="T13" fmla="*/ 86 h 86"/>
                  <a:gd name="T14" fmla="*/ 2 w 4"/>
                  <a:gd name="T15" fmla="*/ 86 h 86"/>
                  <a:gd name="T16" fmla="*/ 2 w 4"/>
                  <a:gd name="T17" fmla="*/ 86 h 86"/>
                  <a:gd name="T18" fmla="*/ 4 w 4"/>
                  <a:gd name="T19" fmla="*/ 86 h 86"/>
                  <a:gd name="T20" fmla="*/ 4 w 4"/>
                  <a:gd name="T21" fmla="*/ 84 h 86"/>
                  <a:gd name="T22" fmla="*/ 4 w 4"/>
                  <a:gd name="T23" fmla="*/ 2 h 86"/>
                  <a:gd name="T24" fmla="*/ 4 w 4"/>
                  <a:gd name="T25" fmla="*/ 2 h 86"/>
                  <a:gd name="T26" fmla="*/ 4 w 4"/>
                  <a:gd name="T27" fmla="*/ 0 h 86"/>
                  <a:gd name="T28" fmla="*/ 2 w 4"/>
                  <a:gd name="T29" fmla="*/ 0 h 86"/>
                  <a:gd name="T30" fmla="*/ 2 w 4"/>
                  <a:gd name="T3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86">
                    <a:moveTo>
                      <a:pt x="2" y="0"/>
                    </a:moveTo>
                    <a:lnTo>
                      <a:pt x="2" y="0"/>
                    </a:lnTo>
                    <a:lnTo>
                      <a:pt x="0" y="0"/>
                    </a:lnTo>
                    <a:lnTo>
                      <a:pt x="0" y="2"/>
                    </a:lnTo>
                    <a:lnTo>
                      <a:pt x="0" y="84"/>
                    </a:lnTo>
                    <a:lnTo>
                      <a:pt x="0" y="84"/>
                    </a:lnTo>
                    <a:lnTo>
                      <a:pt x="0" y="86"/>
                    </a:lnTo>
                    <a:lnTo>
                      <a:pt x="2" y="86"/>
                    </a:lnTo>
                    <a:lnTo>
                      <a:pt x="2" y="86"/>
                    </a:lnTo>
                    <a:lnTo>
                      <a:pt x="4" y="86"/>
                    </a:lnTo>
                    <a:lnTo>
                      <a:pt x="4" y="8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8" name="Freeform 2297">
                <a:extLst>
                  <a:ext uri="{FF2B5EF4-FFF2-40B4-BE49-F238E27FC236}">
                    <a16:creationId xmlns:a16="http://schemas.microsoft.com/office/drawing/2014/main" id="{BD82D37F-1C58-4A8B-910C-C99E747F7774}"/>
                  </a:ext>
                </a:extLst>
              </p:cNvPr>
              <p:cNvSpPr>
                <a:spLocks/>
              </p:cNvSpPr>
              <p:nvPr/>
            </p:nvSpPr>
            <p:spPr bwMode="auto">
              <a:xfrm>
                <a:off x="1412875" y="3387726"/>
                <a:ext cx="6350" cy="57150"/>
              </a:xfrm>
              <a:custGeom>
                <a:avLst/>
                <a:gdLst>
                  <a:gd name="T0" fmla="*/ 2 w 4"/>
                  <a:gd name="T1" fmla="*/ 0 h 36"/>
                  <a:gd name="T2" fmla="*/ 2 w 4"/>
                  <a:gd name="T3" fmla="*/ 0 h 36"/>
                  <a:gd name="T4" fmla="*/ 0 w 4"/>
                  <a:gd name="T5" fmla="*/ 0 h 36"/>
                  <a:gd name="T6" fmla="*/ 0 w 4"/>
                  <a:gd name="T7" fmla="*/ 2 h 36"/>
                  <a:gd name="T8" fmla="*/ 0 w 4"/>
                  <a:gd name="T9" fmla="*/ 34 h 36"/>
                  <a:gd name="T10" fmla="*/ 0 w 4"/>
                  <a:gd name="T11" fmla="*/ 34 h 36"/>
                  <a:gd name="T12" fmla="*/ 0 w 4"/>
                  <a:gd name="T13" fmla="*/ 36 h 36"/>
                  <a:gd name="T14" fmla="*/ 2 w 4"/>
                  <a:gd name="T15" fmla="*/ 36 h 36"/>
                  <a:gd name="T16" fmla="*/ 2 w 4"/>
                  <a:gd name="T17" fmla="*/ 36 h 36"/>
                  <a:gd name="T18" fmla="*/ 4 w 4"/>
                  <a:gd name="T19" fmla="*/ 36 h 36"/>
                  <a:gd name="T20" fmla="*/ 4 w 4"/>
                  <a:gd name="T21" fmla="*/ 34 h 36"/>
                  <a:gd name="T22" fmla="*/ 4 w 4"/>
                  <a:gd name="T23" fmla="*/ 2 h 36"/>
                  <a:gd name="T24" fmla="*/ 4 w 4"/>
                  <a:gd name="T25" fmla="*/ 2 h 36"/>
                  <a:gd name="T26" fmla="*/ 4 w 4"/>
                  <a:gd name="T27" fmla="*/ 0 h 36"/>
                  <a:gd name="T28" fmla="*/ 2 w 4"/>
                  <a:gd name="T29" fmla="*/ 0 h 36"/>
                  <a:gd name="T30" fmla="*/ 2 w 4"/>
                  <a:gd name="T3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36">
                    <a:moveTo>
                      <a:pt x="2" y="0"/>
                    </a:moveTo>
                    <a:lnTo>
                      <a:pt x="2" y="0"/>
                    </a:lnTo>
                    <a:lnTo>
                      <a:pt x="0" y="0"/>
                    </a:lnTo>
                    <a:lnTo>
                      <a:pt x="0" y="2"/>
                    </a:lnTo>
                    <a:lnTo>
                      <a:pt x="0" y="34"/>
                    </a:lnTo>
                    <a:lnTo>
                      <a:pt x="0" y="34"/>
                    </a:lnTo>
                    <a:lnTo>
                      <a:pt x="0" y="36"/>
                    </a:lnTo>
                    <a:lnTo>
                      <a:pt x="2" y="36"/>
                    </a:lnTo>
                    <a:lnTo>
                      <a:pt x="2" y="36"/>
                    </a:lnTo>
                    <a:lnTo>
                      <a:pt x="4" y="36"/>
                    </a:lnTo>
                    <a:lnTo>
                      <a:pt x="4" y="3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380" name="Group 379">
              <a:extLst>
                <a:ext uri="{FF2B5EF4-FFF2-40B4-BE49-F238E27FC236}">
                  <a16:creationId xmlns:a16="http://schemas.microsoft.com/office/drawing/2014/main" id="{895902B6-189C-4610-B0ED-81379E1EBEF9}"/>
                </a:ext>
              </a:extLst>
            </p:cNvPr>
            <p:cNvGrpSpPr/>
            <p:nvPr/>
          </p:nvGrpSpPr>
          <p:grpSpPr>
            <a:xfrm>
              <a:off x="5860596" y="3402894"/>
              <a:ext cx="493825" cy="526877"/>
              <a:chOff x="13054013" y="4676775"/>
              <a:chExt cx="3605212" cy="3846513"/>
            </a:xfrm>
          </p:grpSpPr>
          <p:sp>
            <p:nvSpPr>
              <p:cNvPr id="1204" name="Freeform 186">
                <a:extLst>
                  <a:ext uri="{FF2B5EF4-FFF2-40B4-BE49-F238E27FC236}">
                    <a16:creationId xmlns:a16="http://schemas.microsoft.com/office/drawing/2014/main" id="{C061564A-A4BE-4345-A324-9CA1AADB9285}"/>
                  </a:ext>
                </a:extLst>
              </p:cNvPr>
              <p:cNvSpPr>
                <a:spLocks noEditPoints="1"/>
              </p:cNvSpPr>
              <p:nvPr/>
            </p:nvSpPr>
            <p:spPr bwMode="auto">
              <a:xfrm>
                <a:off x="14832013" y="5327650"/>
                <a:ext cx="1827212" cy="755650"/>
              </a:xfrm>
              <a:custGeom>
                <a:avLst/>
                <a:gdLst>
                  <a:gd name="T0" fmla="*/ 1149 w 1151"/>
                  <a:gd name="T1" fmla="*/ 476 h 476"/>
                  <a:gd name="T2" fmla="*/ 1151 w 1151"/>
                  <a:gd name="T3" fmla="*/ 442 h 476"/>
                  <a:gd name="T4" fmla="*/ 1149 w 1151"/>
                  <a:gd name="T5" fmla="*/ 418 h 476"/>
                  <a:gd name="T6" fmla="*/ 1141 w 1151"/>
                  <a:gd name="T7" fmla="*/ 372 h 476"/>
                  <a:gd name="T8" fmla="*/ 1123 w 1151"/>
                  <a:gd name="T9" fmla="*/ 328 h 476"/>
                  <a:gd name="T10" fmla="*/ 1097 w 1151"/>
                  <a:gd name="T11" fmla="*/ 290 h 476"/>
                  <a:gd name="T12" fmla="*/ 1065 w 1151"/>
                  <a:gd name="T13" fmla="*/ 258 h 476"/>
                  <a:gd name="T14" fmla="*/ 1027 w 1151"/>
                  <a:gd name="T15" fmla="*/ 234 h 476"/>
                  <a:gd name="T16" fmla="*/ 983 w 1151"/>
                  <a:gd name="T17" fmla="*/ 216 h 476"/>
                  <a:gd name="T18" fmla="*/ 937 w 1151"/>
                  <a:gd name="T19" fmla="*/ 206 h 476"/>
                  <a:gd name="T20" fmla="*/ 913 w 1151"/>
                  <a:gd name="T21" fmla="*/ 204 h 476"/>
                  <a:gd name="T22" fmla="*/ 861 w 1151"/>
                  <a:gd name="T23" fmla="*/ 210 h 476"/>
                  <a:gd name="T24" fmla="*/ 811 w 1151"/>
                  <a:gd name="T25" fmla="*/ 228 h 476"/>
                  <a:gd name="T26" fmla="*/ 809 w 1151"/>
                  <a:gd name="T27" fmla="*/ 204 h 476"/>
                  <a:gd name="T28" fmla="*/ 799 w 1151"/>
                  <a:gd name="T29" fmla="*/ 160 h 476"/>
                  <a:gd name="T30" fmla="*/ 779 w 1151"/>
                  <a:gd name="T31" fmla="*/ 118 h 476"/>
                  <a:gd name="T32" fmla="*/ 753 w 1151"/>
                  <a:gd name="T33" fmla="*/ 82 h 476"/>
                  <a:gd name="T34" fmla="*/ 721 w 1151"/>
                  <a:gd name="T35" fmla="*/ 52 h 476"/>
                  <a:gd name="T36" fmla="*/ 685 w 1151"/>
                  <a:gd name="T37" fmla="*/ 28 h 476"/>
                  <a:gd name="T38" fmla="*/ 643 w 1151"/>
                  <a:gd name="T39" fmla="*/ 10 h 476"/>
                  <a:gd name="T40" fmla="*/ 597 w 1151"/>
                  <a:gd name="T41" fmla="*/ 2 h 476"/>
                  <a:gd name="T42" fmla="*/ 573 w 1151"/>
                  <a:gd name="T43" fmla="*/ 0 h 476"/>
                  <a:gd name="T44" fmla="*/ 525 w 1151"/>
                  <a:gd name="T45" fmla="*/ 6 h 476"/>
                  <a:gd name="T46" fmla="*/ 481 w 1151"/>
                  <a:gd name="T47" fmla="*/ 20 h 476"/>
                  <a:gd name="T48" fmla="*/ 441 w 1151"/>
                  <a:gd name="T49" fmla="*/ 42 h 476"/>
                  <a:gd name="T50" fmla="*/ 405 w 1151"/>
                  <a:gd name="T51" fmla="*/ 70 h 476"/>
                  <a:gd name="T52" fmla="*/ 377 w 1151"/>
                  <a:gd name="T53" fmla="*/ 106 h 476"/>
                  <a:gd name="T54" fmla="*/ 355 w 1151"/>
                  <a:gd name="T55" fmla="*/ 146 h 476"/>
                  <a:gd name="T56" fmla="*/ 341 w 1151"/>
                  <a:gd name="T57" fmla="*/ 190 h 476"/>
                  <a:gd name="T58" fmla="*/ 335 w 1151"/>
                  <a:gd name="T59" fmla="*/ 238 h 476"/>
                  <a:gd name="T60" fmla="*/ 337 w 1151"/>
                  <a:gd name="T61" fmla="*/ 270 h 476"/>
                  <a:gd name="T62" fmla="*/ 343 w 1151"/>
                  <a:gd name="T63" fmla="*/ 300 h 476"/>
                  <a:gd name="T64" fmla="*/ 291 w 1151"/>
                  <a:gd name="T65" fmla="*/ 280 h 476"/>
                  <a:gd name="T66" fmla="*/ 235 w 1151"/>
                  <a:gd name="T67" fmla="*/ 272 h 476"/>
                  <a:gd name="T68" fmla="*/ 211 w 1151"/>
                  <a:gd name="T69" fmla="*/ 274 h 476"/>
                  <a:gd name="T70" fmla="*/ 169 w 1151"/>
                  <a:gd name="T71" fmla="*/ 282 h 476"/>
                  <a:gd name="T72" fmla="*/ 131 w 1151"/>
                  <a:gd name="T73" fmla="*/ 296 h 476"/>
                  <a:gd name="T74" fmla="*/ 95 w 1151"/>
                  <a:gd name="T75" fmla="*/ 318 h 476"/>
                  <a:gd name="T76" fmla="*/ 63 w 1151"/>
                  <a:gd name="T77" fmla="*/ 346 h 476"/>
                  <a:gd name="T78" fmla="*/ 37 w 1151"/>
                  <a:gd name="T79" fmla="*/ 378 h 476"/>
                  <a:gd name="T80" fmla="*/ 17 w 1151"/>
                  <a:gd name="T81" fmla="*/ 414 h 476"/>
                  <a:gd name="T82" fmla="*/ 4 w 1151"/>
                  <a:gd name="T83" fmla="*/ 454 h 476"/>
                  <a:gd name="T84" fmla="*/ 0 w 1151"/>
                  <a:gd name="T85" fmla="*/ 476 h 476"/>
                  <a:gd name="T86" fmla="*/ 0 w 1151"/>
                  <a:gd name="T87" fmla="*/ 47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51" h="476">
                    <a:moveTo>
                      <a:pt x="0" y="476"/>
                    </a:moveTo>
                    <a:lnTo>
                      <a:pt x="1149" y="476"/>
                    </a:lnTo>
                    <a:lnTo>
                      <a:pt x="1149" y="476"/>
                    </a:lnTo>
                    <a:lnTo>
                      <a:pt x="1151" y="442"/>
                    </a:lnTo>
                    <a:lnTo>
                      <a:pt x="1151" y="442"/>
                    </a:lnTo>
                    <a:lnTo>
                      <a:pt x="1149" y="418"/>
                    </a:lnTo>
                    <a:lnTo>
                      <a:pt x="1147" y="394"/>
                    </a:lnTo>
                    <a:lnTo>
                      <a:pt x="1141" y="372"/>
                    </a:lnTo>
                    <a:lnTo>
                      <a:pt x="1133" y="350"/>
                    </a:lnTo>
                    <a:lnTo>
                      <a:pt x="1123" y="328"/>
                    </a:lnTo>
                    <a:lnTo>
                      <a:pt x="1111" y="310"/>
                    </a:lnTo>
                    <a:lnTo>
                      <a:pt x="1097" y="290"/>
                    </a:lnTo>
                    <a:lnTo>
                      <a:pt x="1081" y="274"/>
                    </a:lnTo>
                    <a:lnTo>
                      <a:pt x="1065" y="258"/>
                    </a:lnTo>
                    <a:lnTo>
                      <a:pt x="1047" y="246"/>
                    </a:lnTo>
                    <a:lnTo>
                      <a:pt x="1027" y="234"/>
                    </a:lnTo>
                    <a:lnTo>
                      <a:pt x="1005" y="224"/>
                    </a:lnTo>
                    <a:lnTo>
                      <a:pt x="983" y="216"/>
                    </a:lnTo>
                    <a:lnTo>
                      <a:pt x="961" y="210"/>
                    </a:lnTo>
                    <a:lnTo>
                      <a:pt x="937" y="206"/>
                    </a:lnTo>
                    <a:lnTo>
                      <a:pt x="913" y="204"/>
                    </a:lnTo>
                    <a:lnTo>
                      <a:pt x="913" y="204"/>
                    </a:lnTo>
                    <a:lnTo>
                      <a:pt x="887" y="206"/>
                    </a:lnTo>
                    <a:lnTo>
                      <a:pt x="861" y="210"/>
                    </a:lnTo>
                    <a:lnTo>
                      <a:pt x="835" y="218"/>
                    </a:lnTo>
                    <a:lnTo>
                      <a:pt x="811" y="228"/>
                    </a:lnTo>
                    <a:lnTo>
                      <a:pt x="811" y="228"/>
                    </a:lnTo>
                    <a:lnTo>
                      <a:pt x="809" y="204"/>
                    </a:lnTo>
                    <a:lnTo>
                      <a:pt x="805" y="182"/>
                    </a:lnTo>
                    <a:lnTo>
                      <a:pt x="799" y="160"/>
                    </a:lnTo>
                    <a:lnTo>
                      <a:pt x="789" y="138"/>
                    </a:lnTo>
                    <a:lnTo>
                      <a:pt x="779" y="118"/>
                    </a:lnTo>
                    <a:lnTo>
                      <a:pt x="767" y="100"/>
                    </a:lnTo>
                    <a:lnTo>
                      <a:pt x="753" y="82"/>
                    </a:lnTo>
                    <a:lnTo>
                      <a:pt x="739" y="66"/>
                    </a:lnTo>
                    <a:lnTo>
                      <a:pt x="721" y="52"/>
                    </a:lnTo>
                    <a:lnTo>
                      <a:pt x="703" y="40"/>
                    </a:lnTo>
                    <a:lnTo>
                      <a:pt x="685" y="28"/>
                    </a:lnTo>
                    <a:lnTo>
                      <a:pt x="663" y="18"/>
                    </a:lnTo>
                    <a:lnTo>
                      <a:pt x="643" y="10"/>
                    </a:lnTo>
                    <a:lnTo>
                      <a:pt x="621" y="6"/>
                    </a:lnTo>
                    <a:lnTo>
                      <a:pt x="597" y="2"/>
                    </a:lnTo>
                    <a:lnTo>
                      <a:pt x="573" y="0"/>
                    </a:lnTo>
                    <a:lnTo>
                      <a:pt x="573" y="0"/>
                    </a:lnTo>
                    <a:lnTo>
                      <a:pt x="549" y="2"/>
                    </a:lnTo>
                    <a:lnTo>
                      <a:pt x="525" y="6"/>
                    </a:lnTo>
                    <a:lnTo>
                      <a:pt x="503" y="12"/>
                    </a:lnTo>
                    <a:lnTo>
                      <a:pt x="481" y="20"/>
                    </a:lnTo>
                    <a:lnTo>
                      <a:pt x="461" y="30"/>
                    </a:lnTo>
                    <a:lnTo>
                      <a:pt x="441" y="42"/>
                    </a:lnTo>
                    <a:lnTo>
                      <a:pt x="423" y="56"/>
                    </a:lnTo>
                    <a:lnTo>
                      <a:pt x="405" y="70"/>
                    </a:lnTo>
                    <a:lnTo>
                      <a:pt x="391" y="88"/>
                    </a:lnTo>
                    <a:lnTo>
                      <a:pt x="377" y="106"/>
                    </a:lnTo>
                    <a:lnTo>
                      <a:pt x="365" y="126"/>
                    </a:lnTo>
                    <a:lnTo>
                      <a:pt x="355" y="146"/>
                    </a:lnTo>
                    <a:lnTo>
                      <a:pt x="347" y="168"/>
                    </a:lnTo>
                    <a:lnTo>
                      <a:pt x="341" y="190"/>
                    </a:lnTo>
                    <a:lnTo>
                      <a:pt x="337" y="214"/>
                    </a:lnTo>
                    <a:lnTo>
                      <a:pt x="335" y="238"/>
                    </a:lnTo>
                    <a:lnTo>
                      <a:pt x="335" y="238"/>
                    </a:lnTo>
                    <a:lnTo>
                      <a:pt x="337" y="270"/>
                    </a:lnTo>
                    <a:lnTo>
                      <a:pt x="343" y="300"/>
                    </a:lnTo>
                    <a:lnTo>
                      <a:pt x="343" y="300"/>
                    </a:lnTo>
                    <a:lnTo>
                      <a:pt x="319" y="288"/>
                    </a:lnTo>
                    <a:lnTo>
                      <a:pt x="291" y="280"/>
                    </a:lnTo>
                    <a:lnTo>
                      <a:pt x="263" y="274"/>
                    </a:lnTo>
                    <a:lnTo>
                      <a:pt x="235" y="272"/>
                    </a:lnTo>
                    <a:lnTo>
                      <a:pt x="235" y="272"/>
                    </a:lnTo>
                    <a:lnTo>
                      <a:pt x="211" y="274"/>
                    </a:lnTo>
                    <a:lnTo>
                      <a:pt x="191" y="276"/>
                    </a:lnTo>
                    <a:lnTo>
                      <a:pt x="169" y="282"/>
                    </a:lnTo>
                    <a:lnTo>
                      <a:pt x="149" y="288"/>
                    </a:lnTo>
                    <a:lnTo>
                      <a:pt x="131" y="296"/>
                    </a:lnTo>
                    <a:lnTo>
                      <a:pt x="111" y="306"/>
                    </a:lnTo>
                    <a:lnTo>
                      <a:pt x="95" y="318"/>
                    </a:lnTo>
                    <a:lnTo>
                      <a:pt x="79" y="330"/>
                    </a:lnTo>
                    <a:lnTo>
                      <a:pt x="63" y="346"/>
                    </a:lnTo>
                    <a:lnTo>
                      <a:pt x="49" y="360"/>
                    </a:lnTo>
                    <a:lnTo>
                      <a:pt x="37" y="378"/>
                    </a:lnTo>
                    <a:lnTo>
                      <a:pt x="27" y="396"/>
                    </a:lnTo>
                    <a:lnTo>
                      <a:pt x="17" y="414"/>
                    </a:lnTo>
                    <a:lnTo>
                      <a:pt x="10" y="434"/>
                    </a:lnTo>
                    <a:lnTo>
                      <a:pt x="4" y="454"/>
                    </a:lnTo>
                    <a:lnTo>
                      <a:pt x="0" y="476"/>
                    </a:lnTo>
                    <a:lnTo>
                      <a:pt x="0" y="476"/>
                    </a:lnTo>
                    <a:close/>
                    <a:moveTo>
                      <a:pt x="0" y="476"/>
                    </a:moveTo>
                    <a:lnTo>
                      <a:pt x="0" y="476"/>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05" name="Freeform 187">
                <a:extLst>
                  <a:ext uri="{FF2B5EF4-FFF2-40B4-BE49-F238E27FC236}">
                    <a16:creationId xmlns:a16="http://schemas.microsoft.com/office/drawing/2014/main" id="{48AAF22D-DC36-4C14-ADEF-350191FAFEB4}"/>
                  </a:ext>
                </a:extLst>
              </p:cNvPr>
              <p:cNvSpPr>
                <a:spLocks/>
              </p:cNvSpPr>
              <p:nvPr/>
            </p:nvSpPr>
            <p:spPr bwMode="auto">
              <a:xfrm>
                <a:off x="14832013" y="5327650"/>
                <a:ext cx="1827212" cy="755650"/>
              </a:xfrm>
              <a:custGeom>
                <a:avLst/>
                <a:gdLst>
                  <a:gd name="T0" fmla="*/ 1149 w 1151"/>
                  <a:gd name="T1" fmla="*/ 476 h 476"/>
                  <a:gd name="T2" fmla="*/ 1151 w 1151"/>
                  <a:gd name="T3" fmla="*/ 442 h 476"/>
                  <a:gd name="T4" fmla="*/ 1149 w 1151"/>
                  <a:gd name="T5" fmla="*/ 418 h 476"/>
                  <a:gd name="T6" fmla="*/ 1141 w 1151"/>
                  <a:gd name="T7" fmla="*/ 372 h 476"/>
                  <a:gd name="T8" fmla="*/ 1123 w 1151"/>
                  <a:gd name="T9" fmla="*/ 328 h 476"/>
                  <a:gd name="T10" fmla="*/ 1097 w 1151"/>
                  <a:gd name="T11" fmla="*/ 290 h 476"/>
                  <a:gd name="T12" fmla="*/ 1065 w 1151"/>
                  <a:gd name="T13" fmla="*/ 258 h 476"/>
                  <a:gd name="T14" fmla="*/ 1027 w 1151"/>
                  <a:gd name="T15" fmla="*/ 234 h 476"/>
                  <a:gd name="T16" fmla="*/ 983 w 1151"/>
                  <a:gd name="T17" fmla="*/ 216 h 476"/>
                  <a:gd name="T18" fmla="*/ 937 w 1151"/>
                  <a:gd name="T19" fmla="*/ 206 h 476"/>
                  <a:gd name="T20" fmla="*/ 913 w 1151"/>
                  <a:gd name="T21" fmla="*/ 204 h 476"/>
                  <a:gd name="T22" fmla="*/ 861 w 1151"/>
                  <a:gd name="T23" fmla="*/ 210 h 476"/>
                  <a:gd name="T24" fmla="*/ 811 w 1151"/>
                  <a:gd name="T25" fmla="*/ 228 h 476"/>
                  <a:gd name="T26" fmla="*/ 809 w 1151"/>
                  <a:gd name="T27" fmla="*/ 204 h 476"/>
                  <a:gd name="T28" fmla="*/ 799 w 1151"/>
                  <a:gd name="T29" fmla="*/ 160 h 476"/>
                  <a:gd name="T30" fmla="*/ 779 w 1151"/>
                  <a:gd name="T31" fmla="*/ 118 h 476"/>
                  <a:gd name="T32" fmla="*/ 753 w 1151"/>
                  <a:gd name="T33" fmla="*/ 82 h 476"/>
                  <a:gd name="T34" fmla="*/ 721 w 1151"/>
                  <a:gd name="T35" fmla="*/ 52 h 476"/>
                  <a:gd name="T36" fmla="*/ 685 w 1151"/>
                  <a:gd name="T37" fmla="*/ 28 h 476"/>
                  <a:gd name="T38" fmla="*/ 643 w 1151"/>
                  <a:gd name="T39" fmla="*/ 10 h 476"/>
                  <a:gd name="T40" fmla="*/ 597 w 1151"/>
                  <a:gd name="T41" fmla="*/ 2 h 476"/>
                  <a:gd name="T42" fmla="*/ 573 w 1151"/>
                  <a:gd name="T43" fmla="*/ 0 h 476"/>
                  <a:gd name="T44" fmla="*/ 525 w 1151"/>
                  <a:gd name="T45" fmla="*/ 6 h 476"/>
                  <a:gd name="T46" fmla="*/ 481 w 1151"/>
                  <a:gd name="T47" fmla="*/ 20 h 476"/>
                  <a:gd name="T48" fmla="*/ 441 w 1151"/>
                  <a:gd name="T49" fmla="*/ 42 h 476"/>
                  <a:gd name="T50" fmla="*/ 405 w 1151"/>
                  <a:gd name="T51" fmla="*/ 70 h 476"/>
                  <a:gd name="T52" fmla="*/ 377 w 1151"/>
                  <a:gd name="T53" fmla="*/ 106 h 476"/>
                  <a:gd name="T54" fmla="*/ 355 w 1151"/>
                  <a:gd name="T55" fmla="*/ 146 h 476"/>
                  <a:gd name="T56" fmla="*/ 341 w 1151"/>
                  <a:gd name="T57" fmla="*/ 190 h 476"/>
                  <a:gd name="T58" fmla="*/ 335 w 1151"/>
                  <a:gd name="T59" fmla="*/ 238 h 476"/>
                  <a:gd name="T60" fmla="*/ 337 w 1151"/>
                  <a:gd name="T61" fmla="*/ 270 h 476"/>
                  <a:gd name="T62" fmla="*/ 343 w 1151"/>
                  <a:gd name="T63" fmla="*/ 300 h 476"/>
                  <a:gd name="T64" fmla="*/ 291 w 1151"/>
                  <a:gd name="T65" fmla="*/ 280 h 476"/>
                  <a:gd name="T66" fmla="*/ 235 w 1151"/>
                  <a:gd name="T67" fmla="*/ 272 h 476"/>
                  <a:gd name="T68" fmla="*/ 211 w 1151"/>
                  <a:gd name="T69" fmla="*/ 274 h 476"/>
                  <a:gd name="T70" fmla="*/ 169 w 1151"/>
                  <a:gd name="T71" fmla="*/ 282 h 476"/>
                  <a:gd name="T72" fmla="*/ 131 w 1151"/>
                  <a:gd name="T73" fmla="*/ 296 h 476"/>
                  <a:gd name="T74" fmla="*/ 95 w 1151"/>
                  <a:gd name="T75" fmla="*/ 318 h 476"/>
                  <a:gd name="T76" fmla="*/ 63 w 1151"/>
                  <a:gd name="T77" fmla="*/ 346 h 476"/>
                  <a:gd name="T78" fmla="*/ 37 w 1151"/>
                  <a:gd name="T79" fmla="*/ 378 h 476"/>
                  <a:gd name="T80" fmla="*/ 17 w 1151"/>
                  <a:gd name="T81" fmla="*/ 414 h 476"/>
                  <a:gd name="T82" fmla="*/ 4 w 1151"/>
                  <a:gd name="T83" fmla="*/ 454 h 476"/>
                  <a:gd name="T84" fmla="*/ 0 w 1151"/>
                  <a:gd name="T85" fmla="*/ 47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51" h="476">
                    <a:moveTo>
                      <a:pt x="0" y="476"/>
                    </a:moveTo>
                    <a:lnTo>
                      <a:pt x="1149" y="476"/>
                    </a:lnTo>
                    <a:lnTo>
                      <a:pt x="1149" y="476"/>
                    </a:lnTo>
                    <a:lnTo>
                      <a:pt x="1151" y="442"/>
                    </a:lnTo>
                    <a:lnTo>
                      <a:pt x="1151" y="442"/>
                    </a:lnTo>
                    <a:lnTo>
                      <a:pt x="1149" y="418"/>
                    </a:lnTo>
                    <a:lnTo>
                      <a:pt x="1147" y="394"/>
                    </a:lnTo>
                    <a:lnTo>
                      <a:pt x="1141" y="372"/>
                    </a:lnTo>
                    <a:lnTo>
                      <a:pt x="1133" y="350"/>
                    </a:lnTo>
                    <a:lnTo>
                      <a:pt x="1123" y="328"/>
                    </a:lnTo>
                    <a:lnTo>
                      <a:pt x="1111" y="310"/>
                    </a:lnTo>
                    <a:lnTo>
                      <a:pt x="1097" y="290"/>
                    </a:lnTo>
                    <a:lnTo>
                      <a:pt x="1081" y="274"/>
                    </a:lnTo>
                    <a:lnTo>
                      <a:pt x="1065" y="258"/>
                    </a:lnTo>
                    <a:lnTo>
                      <a:pt x="1047" y="246"/>
                    </a:lnTo>
                    <a:lnTo>
                      <a:pt x="1027" y="234"/>
                    </a:lnTo>
                    <a:lnTo>
                      <a:pt x="1005" y="224"/>
                    </a:lnTo>
                    <a:lnTo>
                      <a:pt x="983" y="216"/>
                    </a:lnTo>
                    <a:lnTo>
                      <a:pt x="961" y="210"/>
                    </a:lnTo>
                    <a:lnTo>
                      <a:pt x="937" y="206"/>
                    </a:lnTo>
                    <a:lnTo>
                      <a:pt x="913" y="204"/>
                    </a:lnTo>
                    <a:lnTo>
                      <a:pt x="913" y="204"/>
                    </a:lnTo>
                    <a:lnTo>
                      <a:pt x="887" y="206"/>
                    </a:lnTo>
                    <a:lnTo>
                      <a:pt x="861" y="210"/>
                    </a:lnTo>
                    <a:lnTo>
                      <a:pt x="835" y="218"/>
                    </a:lnTo>
                    <a:lnTo>
                      <a:pt x="811" y="228"/>
                    </a:lnTo>
                    <a:lnTo>
                      <a:pt x="811" y="228"/>
                    </a:lnTo>
                    <a:lnTo>
                      <a:pt x="809" y="204"/>
                    </a:lnTo>
                    <a:lnTo>
                      <a:pt x="805" y="182"/>
                    </a:lnTo>
                    <a:lnTo>
                      <a:pt x="799" y="160"/>
                    </a:lnTo>
                    <a:lnTo>
                      <a:pt x="789" y="138"/>
                    </a:lnTo>
                    <a:lnTo>
                      <a:pt x="779" y="118"/>
                    </a:lnTo>
                    <a:lnTo>
                      <a:pt x="767" y="100"/>
                    </a:lnTo>
                    <a:lnTo>
                      <a:pt x="753" y="82"/>
                    </a:lnTo>
                    <a:lnTo>
                      <a:pt x="739" y="66"/>
                    </a:lnTo>
                    <a:lnTo>
                      <a:pt x="721" y="52"/>
                    </a:lnTo>
                    <a:lnTo>
                      <a:pt x="703" y="40"/>
                    </a:lnTo>
                    <a:lnTo>
                      <a:pt x="685" y="28"/>
                    </a:lnTo>
                    <a:lnTo>
                      <a:pt x="663" y="18"/>
                    </a:lnTo>
                    <a:lnTo>
                      <a:pt x="643" y="10"/>
                    </a:lnTo>
                    <a:lnTo>
                      <a:pt x="621" y="6"/>
                    </a:lnTo>
                    <a:lnTo>
                      <a:pt x="597" y="2"/>
                    </a:lnTo>
                    <a:lnTo>
                      <a:pt x="573" y="0"/>
                    </a:lnTo>
                    <a:lnTo>
                      <a:pt x="573" y="0"/>
                    </a:lnTo>
                    <a:lnTo>
                      <a:pt x="549" y="2"/>
                    </a:lnTo>
                    <a:lnTo>
                      <a:pt x="525" y="6"/>
                    </a:lnTo>
                    <a:lnTo>
                      <a:pt x="503" y="12"/>
                    </a:lnTo>
                    <a:lnTo>
                      <a:pt x="481" y="20"/>
                    </a:lnTo>
                    <a:lnTo>
                      <a:pt x="461" y="30"/>
                    </a:lnTo>
                    <a:lnTo>
                      <a:pt x="441" y="42"/>
                    </a:lnTo>
                    <a:lnTo>
                      <a:pt x="423" y="56"/>
                    </a:lnTo>
                    <a:lnTo>
                      <a:pt x="405" y="70"/>
                    </a:lnTo>
                    <a:lnTo>
                      <a:pt x="391" y="88"/>
                    </a:lnTo>
                    <a:lnTo>
                      <a:pt x="377" y="106"/>
                    </a:lnTo>
                    <a:lnTo>
                      <a:pt x="365" y="126"/>
                    </a:lnTo>
                    <a:lnTo>
                      <a:pt x="355" y="146"/>
                    </a:lnTo>
                    <a:lnTo>
                      <a:pt x="347" y="168"/>
                    </a:lnTo>
                    <a:lnTo>
                      <a:pt x="341" y="190"/>
                    </a:lnTo>
                    <a:lnTo>
                      <a:pt x="337" y="214"/>
                    </a:lnTo>
                    <a:lnTo>
                      <a:pt x="335" y="238"/>
                    </a:lnTo>
                    <a:lnTo>
                      <a:pt x="335" y="238"/>
                    </a:lnTo>
                    <a:lnTo>
                      <a:pt x="337" y="270"/>
                    </a:lnTo>
                    <a:lnTo>
                      <a:pt x="343" y="300"/>
                    </a:lnTo>
                    <a:lnTo>
                      <a:pt x="343" y="300"/>
                    </a:lnTo>
                    <a:lnTo>
                      <a:pt x="319" y="288"/>
                    </a:lnTo>
                    <a:lnTo>
                      <a:pt x="291" y="280"/>
                    </a:lnTo>
                    <a:lnTo>
                      <a:pt x="263" y="274"/>
                    </a:lnTo>
                    <a:lnTo>
                      <a:pt x="235" y="272"/>
                    </a:lnTo>
                    <a:lnTo>
                      <a:pt x="235" y="272"/>
                    </a:lnTo>
                    <a:lnTo>
                      <a:pt x="211" y="274"/>
                    </a:lnTo>
                    <a:lnTo>
                      <a:pt x="191" y="276"/>
                    </a:lnTo>
                    <a:lnTo>
                      <a:pt x="169" y="282"/>
                    </a:lnTo>
                    <a:lnTo>
                      <a:pt x="149" y="288"/>
                    </a:lnTo>
                    <a:lnTo>
                      <a:pt x="131" y="296"/>
                    </a:lnTo>
                    <a:lnTo>
                      <a:pt x="111" y="306"/>
                    </a:lnTo>
                    <a:lnTo>
                      <a:pt x="95" y="318"/>
                    </a:lnTo>
                    <a:lnTo>
                      <a:pt x="79" y="330"/>
                    </a:lnTo>
                    <a:lnTo>
                      <a:pt x="63" y="346"/>
                    </a:lnTo>
                    <a:lnTo>
                      <a:pt x="49" y="360"/>
                    </a:lnTo>
                    <a:lnTo>
                      <a:pt x="37" y="378"/>
                    </a:lnTo>
                    <a:lnTo>
                      <a:pt x="27" y="396"/>
                    </a:lnTo>
                    <a:lnTo>
                      <a:pt x="17" y="414"/>
                    </a:lnTo>
                    <a:lnTo>
                      <a:pt x="10" y="434"/>
                    </a:lnTo>
                    <a:lnTo>
                      <a:pt x="4" y="454"/>
                    </a:lnTo>
                    <a:lnTo>
                      <a:pt x="0" y="476"/>
                    </a:lnTo>
                    <a:lnTo>
                      <a:pt x="0" y="47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06" name="Line 188">
                <a:extLst>
                  <a:ext uri="{FF2B5EF4-FFF2-40B4-BE49-F238E27FC236}">
                    <a16:creationId xmlns:a16="http://schemas.microsoft.com/office/drawing/2014/main" id="{0EBB2C30-0490-42E6-8095-26274D2F4F8A}"/>
                  </a:ext>
                </a:extLst>
              </p:cNvPr>
              <p:cNvSpPr>
                <a:spLocks noChangeShapeType="1"/>
              </p:cNvSpPr>
              <p:nvPr/>
            </p:nvSpPr>
            <p:spPr bwMode="auto">
              <a:xfrm>
                <a:off x="14832013" y="60833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07" name="Freeform 189">
                <a:extLst>
                  <a:ext uri="{FF2B5EF4-FFF2-40B4-BE49-F238E27FC236}">
                    <a16:creationId xmlns:a16="http://schemas.microsoft.com/office/drawing/2014/main" id="{C95E4541-BC0B-4B5F-92BD-CD0D8BED32D1}"/>
                  </a:ext>
                </a:extLst>
              </p:cNvPr>
              <p:cNvSpPr>
                <a:spLocks noEditPoints="1"/>
              </p:cNvSpPr>
              <p:nvPr/>
            </p:nvSpPr>
            <p:spPr bwMode="auto">
              <a:xfrm>
                <a:off x="14549438" y="6796088"/>
                <a:ext cx="2109787" cy="1727200"/>
              </a:xfrm>
              <a:custGeom>
                <a:avLst/>
                <a:gdLst>
                  <a:gd name="T0" fmla="*/ 625 w 1329"/>
                  <a:gd name="T1" fmla="*/ 0 h 1088"/>
                  <a:gd name="T2" fmla="*/ 0 w 1329"/>
                  <a:gd name="T3" fmla="*/ 340 h 1088"/>
                  <a:gd name="T4" fmla="*/ 82 w 1329"/>
                  <a:gd name="T5" fmla="*/ 1088 h 1088"/>
                  <a:gd name="T6" fmla="*/ 1329 w 1329"/>
                  <a:gd name="T7" fmla="*/ 1088 h 1088"/>
                  <a:gd name="T8" fmla="*/ 1329 w 1329"/>
                  <a:gd name="T9" fmla="*/ 0 h 1088"/>
                  <a:gd name="T10" fmla="*/ 625 w 1329"/>
                  <a:gd name="T11" fmla="*/ 384 h 1088"/>
                  <a:gd name="T12" fmla="*/ 625 w 1329"/>
                  <a:gd name="T13" fmla="*/ 0 h 1088"/>
                  <a:gd name="T14" fmla="*/ 881 w 1329"/>
                  <a:gd name="T15" fmla="*/ 576 h 1088"/>
                  <a:gd name="T16" fmla="*/ 1073 w 1329"/>
                  <a:gd name="T17" fmla="*/ 576 h 1088"/>
                  <a:gd name="T18" fmla="*/ 1073 w 1329"/>
                  <a:gd name="T19" fmla="*/ 768 h 1088"/>
                  <a:gd name="T20" fmla="*/ 881 w 1329"/>
                  <a:gd name="T21" fmla="*/ 768 h 1088"/>
                  <a:gd name="T22" fmla="*/ 881 w 1329"/>
                  <a:gd name="T23" fmla="*/ 576 h 1088"/>
                  <a:gd name="T24" fmla="*/ 369 w 1329"/>
                  <a:gd name="T25" fmla="*/ 768 h 1088"/>
                  <a:gd name="T26" fmla="*/ 178 w 1329"/>
                  <a:gd name="T27" fmla="*/ 768 h 1088"/>
                  <a:gd name="T28" fmla="*/ 178 w 1329"/>
                  <a:gd name="T29" fmla="*/ 576 h 1088"/>
                  <a:gd name="T30" fmla="*/ 369 w 1329"/>
                  <a:gd name="T31" fmla="*/ 576 h 1088"/>
                  <a:gd name="T32" fmla="*/ 369 w 1329"/>
                  <a:gd name="T33" fmla="*/ 768 h 1088"/>
                  <a:gd name="T34" fmla="*/ 369 w 1329"/>
                  <a:gd name="T35" fmla="*/ 768 h 1088"/>
                  <a:gd name="T36" fmla="*/ 369 w 1329"/>
                  <a:gd name="T37" fmla="*/ 768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9" h="1088">
                    <a:moveTo>
                      <a:pt x="625" y="0"/>
                    </a:moveTo>
                    <a:lnTo>
                      <a:pt x="0" y="340"/>
                    </a:lnTo>
                    <a:lnTo>
                      <a:pt x="82" y="1088"/>
                    </a:lnTo>
                    <a:lnTo>
                      <a:pt x="1329" y="1088"/>
                    </a:lnTo>
                    <a:lnTo>
                      <a:pt x="1329" y="0"/>
                    </a:lnTo>
                    <a:lnTo>
                      <a:pt x="625" y="384"/>
                    </a:lnTo>
                    <a:lnTo>
                      <a:pt x="625" y="0"/>
                    </a:lnTo>
                    <a:close/>
                    <a:moveTo>
                      <a:pt x="881" y="576"/>
                    </a:moveTo>
                    <a:lnTo>
                      <a:pt x="1073" y="576"/>
                    </a:lnTo>
                    <a:lnTo>
                      <a:pt x="1073" y="768"/>
                    </a:lnTo>
                    <a:lnTo>
                      <a:pt x="881" y="768"/>
                    </a:lnTo>
                    <a:lnTo>
                      <a:pt x="881" y="576"/>
                    </a:lnTo>
                    <a:close/>
                    <a:moveTo>
                      <a:pt x="369" y="768"/>
                    </a:moveTo>
                    <a:lnTo>
                      <a:pt x="178" y="768"/>
                    </a:lnTo>
                    <a:lnTo>
                      <a:pt x="178" y="576"/>
                    </a:lnTo>
                    <a:lnTo>
                      <a:pt x="369" y="576"/>
                    </a:lnTo>
                    <a:lnTo>
                      <a:pt x="369" y="768"/>
                    </a:lnTo>
                    <a:close/>
                    <a:moveTo>
                      <a:pt x="369" y="768"/>
                    </a:moveTo>
                    <a:lnTo>
                      <a:pt x="369" y="768"/>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08" name="Freeform 190">
                <a:extLst>
                  <a:ext uri="{FF2B5EF4-FFF2-40B4-BE49-F238E27FC236}">
                    <a16:creationId xmlns:a16="http://schemas.microsoft.com/office/drawing/2014/main" id="{855715D9-485C-48BA-9D75-5DE537BBA456}"/>
                  </a:ext>
                </a:extLst>
              </p:cNvPr>
              <p:cNvSpPr>
                <a:spLocks/>
              </p:cNvSpPr>
              <p:nvPr/>
            </p:nvSpPr>
            <p:spPr bwMode="auto">
              <a:xfrm>
                <a:off x="14549438" y="6796088"/>
                <a:ext cx="2109787" cy="1727200"/>
              </a:xfrm>
              <a:custGeom>
                <a:avLst/>
                <a:gdLst>
                  <a:gd name="T0" fmla="*/ 625 w 1329"/>
                  <a:gd name="T1" fmla="*/ 0 h 1088"/>
                  <a:gd name="T2" fmla="*/ 0 w 1329"/>
                  <a:gd name="T3" fmla="*/ 340 h 1088"/>
                  <a:gd name="T4" fmla="*/ 82 w 1329"/>
                  <a:gd name="T5" fmla="*/ 1088 h 1088"/>
                  <a:gd name="T6" fmla="*/ 1329 w 1329"/>
                  <a:gd name="T7" fmla="*/ 1088 h 1088"/>
                  <a:gd name="T8" fmla="*/ 1329 w 1329"/>
                  <a:gd name="T9" fmla="*/ 0 h 1088"/>
                  <a:gd name="T10" fmla="*/ 625 w 1329"/>
                  <a:gd name="T11" fmla="*/ 384 h 1088"/>
                  <a:gd name="T12" fmla="*/ 625 w 1329"/>
                  <a:gd name="T13" fmla="*/ 0 h 1088"/>
                </a:gdLst>
                <a:ahLst/>
                <a:cxnLst>
                  <a:cxn ang="0">
                    <a:pos x="T0" y="T1"/>
                  </a:cxn>
                  <a:cxn ang="0">
                    <a:pos x="T2" y="T3"/>
                  </a:cxn>
                  <a:cxn ang="0">
                    <a:pos x="T4" y="T5"/>
                  </a:cxn>
                  <a:cxn ang="0">
                    <a:pos x="T6" y="T7"/>
                  </a:cxn>
                  <a:cxn ang="0">
                    <a:pos x="T8" y="T9"/>
                  </a:cxn>
                  <a:cxn ang="0">
                    <a:pos x="T10" y="T11"/>
                  </a:cxn>
                  <a:cxn ang="0">
                    <a:pos x="T12" y="T13"/>
                  </a:cxn>
                </a:cxnLst>
                <a:rect l="0" t="0" r="r" b="b"/>
                <a:pathLst>
                  <a:path w="1329" h="1088">
                    <a:moveTo>
                      <a:pt x="625" y="0"/>
                    </a:moveTo>
                    <a:lnTo>
                      <a:pt x="0" y="340"/>
                    </a:lnTo>
                    <a:lnTo>
                      <a:pt x="82" y="1088"/>
                    </a:lnTo>
                    <a:lnTo>
                      <a:pt x="1329" y="1088"/>
                    </a:lnTo>
                    <a:lnTo>
                      <a:pt x="1329" y="0"/>
                    </a:lnTo>
                    <a:lnTo>
                      <a:pt x="625" y="384"/>
                    </a:lnTo>
                    <a:lnTo>
                      <a:pt x="6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09" name="Rectangle 191">
                <a:extLst>
                  <a:ext uri="{FF2B5EF4-FFF2-40B4-BE49-F238E27FC236}">
                    <a16:creationId xmlns:a16="http://schemas.microsoft.com/office/drawing/2014/main" id="{CEB10C82-7A71-42AD-8380-1768951B5F51}"/>
                  </a:ext>
                </a:extLst>
              </p:cNvPr>
              <p:cNvSpPr>
                <a:spLocks noChangeArrowheads="1"/>
              </p:cNvSpPr>
              <p:nvPr/>
            </p:nvSpPr>
            <p:spPr bwMode="auto">
              <a:xfrm>
                <a:off x="15948025" y="77104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10" name="Rectangle 192">
                <a:extLst>
                  <a:ext uri="{FF2B5EF4-FFF2-40B4-BE49-F238E27FC236}">
                    <a16:creationId xmlns:a16="http://schemas.microsoft.com/office/drawing/2014/main" id="{CCFB3542-E2E8-48AC-AC0D-3B0A79D2F974}"/>
                  </a:ext>
                </a:extLst>
              </p:cNvPr>
              <p:cNvSpPr>
                <a:spLocks noChangeArrowheads="1"/>
              </p:cNvSpPr>
              <p:nvPr/>
            </p:nvSpPr>
            <p:spPr bwMode="auto">
              <a:xfrm>
                <a:off x="14832013" y="7710488"/>
                <a:ext cx="3032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11" name="Line 193">
                <a:extLst>
                  <a:ext uri="{FF2B5EF4-FFF2-40B4-BE49-F238E27FC236}">
                    <a16:creationId xmlns:a16="http://schemas.microsoft.com/office/drawing/2014/main" id="{23050F96-A183-41E3-ABF0-D6100E74B903}"/>
                  </a:ext>
                </a:extLst>
              </p:cNvPr>
              <p:cNvSpPr>
                <a:spLocks noChangeShapeType="1"/>
              </p:cNvSpPr>
              <p:nvPr/>
            </p:nvSpPr>
            <p:spPr bwMode="auto">
              <a:xfrm>
                <a:off x="15135225" y="801528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13" name="Freeform 195">
                <a:extLst>
                  <a:ext uri="{FF2B5EF4-FFF2-40B4-BE49-F238E27FC236}">
                    <a16:creationId xmlns:a16="http://schemas.microsoft.com/office/drawing/2014/main" id="{D5B98315-592A-49FB-B43C-CA35AD24D386}"/>
                  </a:ext>
                </a:extLst>
              </p:cNvPr>
              <p:cNvSpPr>
                <a:spLocks/>
              </p:cNvSpPr>
              <p:nvPr/>
            </p:nvSpPr>
            <p:spPr bwMode="auto">
              <a:xfrm>
                <a:off x="13054013" y="6083300"/>
                <a:ext cx="819150" cy="2439988"/>
              </a:xfrm>
              <a:custGeom>
                <a:avLst/>
                <a:gdLst>
                  <a:gd name="T0" fmla="*/ 416 w 516"/>
                  <a:gd name="T1" fmla="*/ 1217 h 1537"/>
                  <a:gd name="T2" fmla="*/ 416 w 516"/>
                  <a:gd name="T3" fmla="*/ 1025 h 1537"/>
                  <a:gd name="T4" fmla="*/ 516 w 516"/>
                  <a:gd name="T5" fmla="*/ 1025 h 1537"/>
                  <a:gd name="T6" fmla="*/ 516 w 516"/>
                  <a:gd name="T7" fmla="*/ 0 h 1537"/>
                  <a:gd name="T8" fmla="*/ 170 w 516"/>
                  <a:gd name="T9" fmla="*/ 0 h 1537"/>
                  <a:gd name="T10" fmla="*/ 0 w 516"/>
                  <a:gd name="T11" fmla="*/ 1537 h 1537"/>
                  <a:gd name="T12" fmla="*/ 516 w 516"/>
                  <a:gd name="T13" fmla="*/ 1537 h 1537"/>
                  <a:gd name="T14" fmla="*/ 516 w 516"/>
                  <a:gd name="T15" fmla="*/ 1217 h 1537"/>
                  <a:gd name="T16" fmla="*/ 416 w 516"/>
                  <a:gd name="T17" fmla="*/ 1217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6" h="1537">
                    <a:moveTo>
                      <a:pt x="416" y="1217"/>
                    </a:moveTo>
                    <a:lnTo>
                      <a:pt x="416" y="1025"/>
                    </a:lnTo>
                    <a:lnTo>
                      <a:pt x="516" y="1025"/>
                    </a:lnTo>
                    <a:lnTo>
                      <a:pt x="516" y="0"/>
                    </a:lnTo>
                    <a:lnTo>
                      <a:pt x="170" y="0"/>
                    </a:lnTo>
                    <a:lnTo>
                      <a:pt x="0" y="1537"/>
                    </a:lnTo>
                    <a:lnTo>
                      <a:pt x="516" y="1537"/>
                    </a:lnTo>
                    <a:lnTo>
                      <a:pt x="516" y="1217"/>
                    </a:lnTo>
                    <a:lnTo>
                      <a:pt x="416" y="121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14" name="Line 196">
                <a:extLst>
                  <a:ext uri="{FF2B5EF4-FFF2-40B4-BE49-F238E27FC236}">
                    <a16:creationId xmlns:a16="http://schemas.microsoft.com/office/drawing/2014/main" id="{7567285F-E2C4-4421-87B5-EF3258EE5511}"/>
                  </a:ext>
                </a:extLst>
              </p:cNvPr>
              <p:cNvSpPr>
                <a:spLocks noChangeShapeType="1"/>
              </p:cNvSpPr>
              <p:nvPr/>
            </p:nvSpPr>
            <p:spPr bwMode="auto">
              <a:xfrm>
                <a:off x="13714413" y="801528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379" name="Group 378">
                <a:extLst>
                  <a:ext uri="{FF2B5EF4-FFF2-40B4-BE49-F238E27FC236}">
                    <a16:creationId xmlns:a16="http://schemas.microsoft.com/office/drawing/2014/main" id="{FC935817-00BB-43D0-B19A-C4EDA0CDAD5B}"/>
                  </a:ext>
                </a:extLst>
              </p:cNvPr>
              <p:cNvGrpSpPr/>
              <p:nvPr/>
            </p:nvGrpSpPr>
            <p:grpSpPr>
              <a:xfrm>
                <a:off x="13054013" y="6083300"/>
                <a:ext cx="1625600" cy="2439988"/>
                <a:chOff x="13054013" y="6083300"/>
                <a:chExt cx="1625600" cy="2439988"/>
              </a:xfrm>
              <a:gradFill>
                <a:gsLst>
                  <a:gs pos="0">
                    <a:schemeClr val="accent1"/>
                  </a:gs>
                  <a:gs pos="100000">
                    <a:schemeClr val="accent3"/>
                  </a:gs>
                </a:gsLst>
                <a:lin ang="0" scaled="1"/>
              </a:gradFill>
            </p:grpSpPr>
            <p:sp>
              <p:nvSpPr>
                <p:cNvPr id="1212" name="Freeform 194">
                  <a:extLst>
                    <a:ext uri="{FF2B5EF4-FFF2-40B4-BE49-F238E27FC236}">
                      <a16:creationId xmlns:a16="http://schemas.microsoft.com/office/drawing/2014/main" id="{E9164711-C1C3-4878-832E-8F9E1E2A1E48}"/>
                    </a:ext>
                  </a:extLst>
                </p:cNvPr>
                <p:cNvSpPr>
                  <a:spLocks noEditPoints="1"/>
                </p:cNvSpPr>
                <p:nvPr/>
              </p:nvSpPr>
              <p:spPr bwMode="auto">
                <a:xfrm>
                  <a:off x="13054013" y="6083300"/>
                  <a:ext cx="819150" cy="2439988"/>
                </a:xfrm>
                <a:custGeom>
                  <a:avLst/>
                  <a:gdLst>
                    <a:gd name="T0" fmla="*/ 416 w 516"/>
                    <a:gd name="T1" fmla="*/ 1217 h 1537"/>
                    <a:gd name="T2" fmla="*/ 416 w 516"/>
                    <a:gd name="T3" fmla="*/ 1025 h 1537"/>
                    <a:gd name="T4" fmla="*/ 516 w 516"/>
                    <a:gd name="T5" fmla="*/ 1025 h 1537"/>
                    <a:gd name="T6" fmla="*/ 516 w 516"/>
                    <a:gd name="T7" fmla="*/ 0 h 1537"/>
                    <a:gd name="T8" fmla="*/ 170 w 516"/>
                    <a:gd name="T9" fmla="*/ 0 h 1537"/>
                    <a:gd name="T10" fmla="*/ 0 w 516"/>
                    <a:gd name="T11" fmla="*/ 1537 h 1537"/>
                    <a:gd name="T12" fmla="*/ 516 w 516"/>
                    <a:gd name="T13" fmla="*/ 1537 h 1537"/>
                    <a:gd name="T14" fmla="*/ 516 w 516"/>
                    <a:gd name="T15" fmla="*/ 1217 h 1537"/>
                    <a:gd name="T16" fmla="*/ 416 w 516"/>
                    <a:gd name="T17" fmla="*/ 1217 h 1537"/>
                    <a:gd name="T18" fmla="*/ 416 w 516"/>
                    <a:gd name="T19" fmla="*/ 1217 h 1537"/>
                    <a:gd name="T20" fmla="*/ 416 w 516"/>
                    <a:gd name="T21" fmla="*/ 1217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6" h="1537">
                      <a:moveTo>
                        <a:pt x="416" y="1217"/>
                      </a:moveTo>
                      <a:lnTo>
                        <a:pt x="416" y="1025"/>
                      </a:lnTo>
                      <a:lnTo>
                        <a:pt x="516" y="1025"/>
                      </a:lnTo>
                      <a:lnTo>
                        <a:pt x="516" y="0"/>
                      </a:lnTo>
                      <a:lnTo>
                        <a:pt x="170" y="0"/>
                      </a:lnTo>
                      <a:lnTo>
                        <a:pt x="0" y="1537"/>
                      </a:lnTo>
                      <a:lnTo>
                        <a:pt x="516" y="1537"/>
                      </a:lnTo>
                      <a:lnTo>
                        <a:pt x="516" y="1217"/>
                      </a:lnTo>
                      <a:lnTo>
                        <a:pt x="416" y="1217"/>
                      </a:lnTo>
                      <a:close/>
                      <a:moveTo>
                        <a:pt x="416" y="1217"/>
                      </a:moveTo>
                      <a:lnTo>
                        <a:pt x="416" y="12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15" name="Freeform 197">
                  <a:extLst>
                    <a:ext uri="{FF2B5EF4-FFF2-40B4-BE49-F238E27FC236}">
                      <a16:creationId xmlns:a16="http://schemas.microsoft.com/office/drawing/2014/main" id="{83BACB2C-3937-46D1-9C8D-9A1B97D9BA45}"/>
                    </a:ext>
                  </a:extLst>
                </p:cNvPr>
                <p:cNvSpPr>
                  <a:spLocks noEditPoints="1"/>
                </p:cNvSpPr>
                <p:nvPr/>
              </p:nvSpPr>
              <p:spPr bwMode="auto">
                <a:xfrm>
                  <a:off x="13873163" y="6083300"/>
                  <a:ext cx="806450" cy="2439988"/>
                </a:xfrm>
                <a:custGeom>
                  <a:avLst/>
                  <a:gdLst>
                    <a:gd name="T0" fmla="*/ 338 w 508"/>
                    <a:gd name="T1" fmla="*/ 0 h 1537"/>
                    <a:gd name="T2" fmla="*/ 0 w 508"/>
                    <a:gd name="T3" fmla="*/ 0 h 1537"/>
                    <a:gd name="T4" fmla="*/ 0 w 508"/>
                    <a:gd name="T5" fmla="*/ 1025 h 1537"/>
                    <a:gd name="T6" fmla="*/ 92 w 508"/>
                    <a:gd name="T7" fmla="*/ 1025 h 1537"/>
                    <a:gd name="T8" fmla="*/ 92 w 508"/>
                    <a:gd name="T9" fmla="*/ 1217 h 1537"/>
                    <a:gd name="T10" fmla="*/ 0 w 508"/>
                    <a:gd name="T11" fmla="*/ 1217 h 1537"/>
                    <a:gd name="T12" fmla="*/ 0 w 508"/>
                    <a:gd name="T13" fmla="*/ 1537 h 1537"/>
                    <a:gd name="T14" fmla="*/ 508 w 508"/>
                    <a:gd name="T15" fmla="*/ 1537 h 1537"/>
                    <a:gd name="T16" fmla="*/ 426 w 508"/>
                    <a:gd name="T17" fmla="*/ 789 h 1537"/>
                    <a:gd name="T18" fmla="*/ 338 w 508"/>
                    <a:gd name="T19" fmla="*/ 0 h 1537"/>
                    <a:gd name="T20" fmla="*/ 338 w 508"/>
                    <a:gd name="T21" fmla="*/ 0 h 1537"/>
                    <a:gd name="T22" fmla="*/ 338 w 508"/>
                    <a:gd name="T2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8" h="1537">
                      <a:moveTo>
                        <a:pt x="338" y="0"/>
                      </a:moveTo>
                      <a:lnTo>
                        <a:pt x="0" y="0"/>
                      </a:lnTo>
                      <a:lnTo>
                        <a:pt x="0" y="1025"/>
                      </a:lnTo>
                      <a:lnTo>
                        <a:pt x="92" y="1025"/>
                      </a:lnTo>
                      <a:lnTo>
                        <a:pt x="92" y="1217"/>
                      </a:lnTo>
                      <a:lnTo>
                        <a:pt x="0" y="1217"/>
                      </a:lnTo>
                      <a:lnTo>
                        <a:pt x="0" y="1537"/>
                      </a:lnTo>
                      <a:lnTo>
                        <a:pt x="508" y="1537"/>
                      </a:lnTo>
                      <a:lnTo>
                        <a:pt x="426" y="789"/>
                      </a:lnTo>
                      <a:lnTo>
                        <a:pt x="338" y="0"/>
                      </a:lnTo>
                      <a:close/>
                      <a:moveTo>
                        <a:pt x="338" y="0"/>
                      </a:moveTo>
                      <a:lnTo>
                        <a:pt x="3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sp>
            <p:nvSpPr>
              <p:cNvPr id="342" name="Freeform 198">
                <a:extLst>
                  <a:ext uri="{FF2B5EF4-FFF2-40B4-BE49-F238E27FC236}">
                    <a16:creationId xmlns:a16="http://schemas.microsoft.com/office/drawing/2014/main" id="{722294E3-9798-4A18-95EC-CF25AD3D3110}"/>
                  </a:ext>
                </a:extLst>
              </p:cNvPr>
              <p:cNvSpPr>
                <a:spLocks/>
              </p:cNvSpPr>
              <p:nvPr/>
            </p:nvSpPr>
            <p:spPr bwMode="auto">
              <a:xfrm>
                <a:off x="13873163" y="6083300"/>
                <a:ext cx="806450" cy="2439988"/>
              </a:xfrm>
              <a:custGeom>
                <a:avLst/>
                <a:gdLst>
                  <a:gd name="T0" fmla="*/ 338 w 508"/>
                  <a:gd name="T1" fmla="*/ 0 h 1537"/>
                  <a:gd name="T2" fmla="*/ 0 w 508"/>
                  <a:gd name="T3" fmla="*/ 0 h 1537"/>
                  <a:gd name="T4" fmla="*/ 0 w 508"/>
                  <a:gd name="T5" fmla="*/ 1025 h 1537"/>
                  <a:gd name="T6" fmla="*/ 92 w 508"/>
                  <a:gd name="T7" fmla="*/ 1025 h 1537"/>
                  <a:gd name="T8" fmla="*/ 92 w 508"/>
                  <a:gd name="T9" fmla="*/ 1217 h 1537"/>
                  <a:gd name="T10" fmla="*/ 0 w 508"/>
                  <a:gd name="T11" fmla="*/ 1217 h 1537"/>
                  <a:gd name="T12" fmla="*/ 0 w 508"/>
                  <a:gd name="T13" fmla="*/ 1537 h 1537"/>
                  <a:gd name="T14" fmla="*/ 508 w 508"/>
                  <a:gd name="T15" fmla="*/ 1537 h 1537"/>
                  <a:gd name="T16" fmla="*/ 426 w 508"/>
                  <a:gd name="T17" fmla="*/ 789 h 1537"/>
                  <a:gd name="T18" fmla="*/ 338 w 508"/>
                  <a:gd name="T19"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8" h="1537">
                    <a:moveTo>
                      <a:pt x="338" y="0"/>
                    </a:moveTo>
                    <a:lnTo>
                      <a:pt x="0" y="0"/>
                    </a:lnTo>
                    <a:lnTo>
                      <a:pt x="0" y="1025"/>
                    </a:lnTo>
                    <a:lnTo>
                      <a:pt x="92" y="1025"/>
                    </a:lnTo>
                    <a:lnTo>
                      <a:pt x="92" y="1217"/>
                    </a:lnTo>
                    <a:lnTo>
                      <a:pt x="0" y="1217"/>
                    </a:lnTo>
                    <a:lnTo>
                      <a:pt x="0" y="1537"/>
                    </a:lnTo>
                    <a:lnTo>
                      <a:pt x="508" y="1537"/>
                    </a:lnTo>
                    <a:lnTo>
                      <a:pt x="426" y="789"/>
                    </a:lnTo>
                    <a:lnTo>
                      <a:pt x="3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69" name="Line 199">
                <a:extLst>
                  <a:ext uri="{FF2B5EF4-FFF2-40B4-BE49-F238E27FC236}">
                    <a16:creationId xmlns:a16="http://schemas.microsoft.com/office/drawing/2014/main" id="{1A3AAB30-F97A-422B-8E32-C145C57C2ACE}"/>
                  </a:ext>
                </a:extLst>
              </p:cNvPr>
              <p:cNvSpPr>
                <a:spLocks noChangeShapeType="1"/>
              </p:cNvSpPr>
              <p:nvPr/>
            </p:nvSpPr>
            <p:spPr bwMode="auto">
              <a:xfrm>
                <a:off x="14409738" y="60833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0" name="Freeform 200">
                <a:extLst>
                  <a:ext uri="{FF2B5EF4-FFF2-40B4-BE49-F238E27FC236}">
                    <a16:creationId xmlns:a16="http://schemas.microsoft.com/office/drawing/2014/main" id="{59E12507-9150-4B4F-B3EC-65DF69C980E3}"/>
                  </a:ext>
                </a:extLst>
              </p:cNvPr>
              <p:cNvSpPr>
                <a:spLocks noEditPoints="1"/>
              </p:cNvSpPr>
              <p:nvPr/>
            </p:nvSpPr>
            <p:spPr bwMode="auto">
              <a:xfrm>
                <a:off x="13104813" y="4676775"/>
                <a:ext cx="1931987" cy="796925"/>
              </a:xfrm>
              <a:custGeom>
                <a:avLst/>
                <a:gdLst>
                  <a:gd name="T0" fmla="*/ 1217 w 1217"/>
                  <a:gd name="T1" fmla="*/ 466 h 502"/>
                  <a:gd name="T2" fmla="*/ 1213 w 1217"/>
                  <a:gd name="T3" fmla="*/ 416 h 502"/>
                  <a:gd name="T4" fmla="*/ 1197 w 1217"/>
                  <a:gd name="T5" fmla="*/ 368 h 502"/>
                  <a:gd name="T6" fmla="*/ 1175 w 1217"/>
                  <a:gd name="T7" fmla="*/ 326 h 502"/>
                  <a:gd name="T8" fmla="*/ 1143 w 1217"/>
                  <a:gd name="T9" fmla="*/ 288 h 502"/>
                  <a:gd name="T10" fmla="*/ 1107 w 1217"/>
                  <a:gd name="T11" fmla="*/ 258 h 502"/>
                  <a:gd name="T12" fmla="*/ 1064 w 1217"/>
                  <a:gd name="T13" fmla="*/ 234 h 502"/>
                  <a:gd name="T14" fmla="*/ 1018 w 1217"/>
                  <a:gd name="T15" fmla="*/ 220 h 502"/>
                  <a:gd name="T16" fmla="*/ 966 w 1217"/>
                  <a:gd name="T17" fmla="*/ 214 h 502"/>
                  <a:gd name="T18" fmla="*/ 938 w 1217"/>
                  <a:gd name="T19" fmla="*/ 216 h 502"/>
                  <a:gd name="T20" fmla="*/ 884 w 1217"/>
                  <a:gd name="T21" fmla="*/ 228 h 502"/>
                  <a:gd name="T22" fmla="*/ 858 w 1217"/>
                  <a:gd name="T23" fmla="*/ 240 h 502"/>
                  <a:gd name="T24" fmla="*/ 852 w 1217"/>
                  <a:gd name="T25" fmla="*/ 190 h 502"/>
                  <a:gd name="T26" fmla="*/ 836 w 1217"/>
                  <a:gd name="T27" fmla="*/ 146 h 502"/>
                  <a:gd name="T28" fmla="*/ 812 w 1217"/>
                  <a:gd name="T29" fmla="*/ 104 h 502"/>
                  <a:gd name="T30" fmla="*/ 782 w 1217"/>
                  <a:gd name="T31" fmla="*/ 70 h 502"/>
                  <a:gd name="T32" fmla="*/ 744 w 1217"/>
                  <a:gd name="T33" fmla="*/ 40 h 502"/>
                  <a:gd name="T34" fmla="*/ 704 w 1217"/>
                  <a:gd name="T35" fmla="*/ 18 h 502"/>
                  <a:gd name="T36" fmla="*/ 658 w 1217"/>
                  <a:gd name="T37" fmla="*/ 4 h 502"/>
                  <a:gd name="T38" fmla="*/ 608 w 1217"/>
                  <a:gd name="T39" fmla="*/ 0 h 502"/>
                  <a:gd name="T40" fmla="*/ 582 w 1217"/>
                  <a:gd name="T41" fmla="*/ 0 h 502"/>
                  <a:gd name="T42" fmla="*/ 532 w 1217"/>
                  <a:gd name="T43" fmla="*/ 10 h 502"/>
                  <a:gd name="T44" fmla="*/ 488 w 1217"/>
                  <a:gd name="T45" fmla="*/ 30 h 502"/>
                  <a:gd name="T46" fmla="*/ 448 w 1217"/>
                  <a:gd name="T47" fmla="*/ 56 h 502"/>
                  <a:gd name="T48" fmla="*/ 414 w 1217"/>
                  <a:gd name="T49" fmla="*/ 90 h 502"/>
                  <a:gd name="T50" fmla="*/ 386 w 1217"/>
                  <a:gd name="T51" fmla="*/ 132 h 502"/>
                  <a:gd name="T52" fmla="*/ 368 w 1217"/>
                  <a:gd name="T53" fmla="*/ 176 h 502"/>
                  <a:gd name="T54" fmla="*/ 358 w 1217"/>
                  <a:gd name="T55" fmla="*/ 226 h 502"/>
                  <a:gd name="T56" fmla="*/ 356 w 1217"/>
                  <a:gd name="T57" fmla="*/ 250 h 502"/>
                  <a:gd name="T58" fmla="*/ 364 w 1217"/>
                  <a:gd name="T59" fmla="*/ 316 h 502"/>
                  <a:gd name="T60" fmla="*/ 338 w 1217"/>
                  <a:gd name="T61" fmla="*/ 304 h 502"/>
                  <a:gd name="T62" fmla="*/ 280 w 1217"/>
                  <a:gd name="T63" fmla="*/ 288 h 502"/>
                  <a:gd name="T64" fmla="*/ 248 w 1217"/>
                  <a:gd name="T65" fmla="*/ 286 h 502"/>
                  <a:gd name="T66" fmla="*/ 202 w 1217"/>
                  <a:gd name="T67" fmla="*/ 290 h 502"/>
                  <a:gd name="T68" fmla="*/ 160 w 1217"/>
                  <a:gd name="T69" fmla="*/ 304 h 502"/>
                  <a:gd name="T70" fmla="*/ 120 w 1217"/>
                  <a:gd name="T71" fmla="*/ 322 h 502"/>
                  <a:gd name="T72" fmla="*/ 84 w 1217"/>
                  <a:gd name="T73" fmla="*/ 348 h 502"/>
                  <a:gd name="T74" fmla="*/ 54 w 1217"/>
                  <a:gd name="T75" fmla="*/ 380 h 502"/>
                  <a:gd name="T76" fmla="*/ 28 w 1217"/>
                  <a:gd name="T77" fmla="*/ 416 h 502"/>
                  <a:gd name="T78" fmla="*/ 10 w 1217"/>
                  <a:gd name="T79" fmla="*/ 458 h 502"/>
                  <a:gd name="T80" fmla="*/ 0 w 1217"/>
                  <a:gd name="T81" fmla="*/ 502 h 502"/>
                  <a:gd name="T82" fmla="*/ 1215 w 1217"/>
                  <a:gd name="T83" fmla="*/ 502 h 502"/>
                  <a:gd name="T84" fmla="*/ 1217 w 1217"/>
                  <a:gd name="T85" fmla="*/ 466 h 502"/>
                  <a:gd name="T86" fmla="*/ 1217 w 1217"/>
                  <a:gd name="T87" fmla="*/ 46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17" h="502">
                    <a:moveTo>
                      <a:pt x="1217" y="466"/>
                    </a:moveTo>
                    <a:lnTo>
                      <a:pt x="1217" y="466"/>
                    </a:lnTo>
                    <a:lnTo>
                      <a:pt x="1215" y="440"/>
                    </a:lnTo>
                    <a:lnTo>
                      <a:pt x="1213" y="416"/>
                    </a:lnTo>
                    <a:lnTo>
                      <a:pt x="1205" y="392"/>
                    </a:lnTo>
                    <a:lnTo>
                      <a:pt x="1197" y="368"/>
                    </a:lnTo>
                    <a:lnTo>
                      <a:pt x="1187" y="346"/>
                    </a:lnTo>
                    <a:lnTo>
                      <a:pt x="1175" y="326"/>
                    </a:lnTo>
                    <a:lnTo>
                      <a:pt x="1159" y="306"/>
                    </a:lnTo>
                    <a:lnTo>
                      <a:pt x="1143" y="288"/>
                    </a:lnTo>
                    <a:lnTo>
                      <a:pt x="1125" y="272"/>
                    </a:lnTo>
                    <a:lnTo>
                      <a:pt x="1107" y="258"/>
                    </a:lnTo>
                    <a:lnTo>
                      <a:pt x="1086" y="246"/>
                    </a:lnTo>
                    <a:lnTo>
                      <a:pt x="1064" y="234"/>
                    </a:lnTo>
                    <a:lnTo>
                      <a:pt x="1042" y="226"/>
                    </a:lnTo>
                    <a:lnTo>
                      <a:pt x="1018" y="220"/>
                    </a:lnTo>
                    <a:lnTo>
                      <a:pt x="992" y="216"/>
                    </a:lnTo>
                    <a:lnTo>
                      <a:pt x="966" y="214"/>
                    </a:lnTo>
                    <a:lnTo>
                      <a:pt x="966" y="214"/>
                    </a:lnTo>
                    <a:lnTo>
                      <a:pt x="938" y="216"/>
                    </a:lnTo>
                    <a:lnTo>
                      <a:pt x="910" y="222"/>
                    </a:lnTo>
                    <a:lnTo>
                      <a:pt x="884" y="228"/>
                    </a:lnTo>
                    <a:lnTo>
                      <a:pt x="858" y="240"/>
                    </a:lnTo>
                    <a:lnTo>
                      <a:pt x="858" y="240"/>
                    </a:lnTo>
                    <a:lnTo>
                      <a:pt x="856" y="214"/>
                    </a:lnTo>
                    <a:lnTo>
                      <a:pt x="852" y="190"/>
                    </a:lnTo>
                    <a:lnTo>
                      <a:pt x="844" y="168"/>
                    </a:lnTo>
                    <a:lnTo>
                      <a:pt x="836" y="146"/>
                    </a:lnTo>
                    <a:lnTo>
                      <a:pt x="826" y="124"/>
                    </a:lnTo>
                    <a:lnTo>
                      <a:pt x="812" y="104"/>
                    </a:lnTo>
                    <a:lnTo>
                      <a:pt x="798" y="86"/>
                    </a:lnTo>
                    <a:lnTo>
                      <a:pt x="782" y="70"/>
                    </a:lnTo>
                    <a:lnTo>
                      <a:pt x="764" y="54"/>
                    </a:lnTo>
                    <a:lnTo>
                      <a:pt x="744" y="40"/>
                    </a:lnTo>
                    <a:lnTo>
                      <a:pt x="724" y="28"/>
                    </a:lnTo>
                    <a:lnTo>
                      <a:pt x="704" y="18"/>
                    </a:lnTo>
                    <a:lnTo>
                      <a:pt x="680" y="10"/>
                    </a:lnTo>
                    <a:lnTo>
                      <a:pt x="658" y="4"/>
                    </a:lnTo>
                    <a:lnTo>
                      <a:pt x="632" y="0"/>
                    </a:lnTo>
                    <a:lnTo>
                      <a:pt x="608" y="0"/>
                    </a:lnTo>
                    <a:lnTo>
                      <a:pt x="608" y="0"/>
                    </a:lnTo>
                    <a:lnTo>
                      <a:pt x="582" y="0"/>
                    </a:lnTo>
                    <a:lnTo>
                      <a:pt x="558" y="4"/>
                    </a:lnTo>
                    <a:lnTo>
                      <a:pt x="532" y="10"/>
                    </a:lnTo>
                    <a:lnTo>
                      <a:pt x="510" y="20"/>
                    </a:lnTo>
                    <a:lnTo>
                      <a:pt x="488" y="30"/>
                    </a:lnTo>
                    <a:lnTo>
                      <a:pt x="468" y="42"/>
                    </a:lnTo>
                    <a:lnTo>
                      <a:pt x="448" y="56"/>
                    </a:lnTo>
                    <a:lnTo>
                      <a:pt x="430" y="74"/>
                    </a:lnTo>
                    <a:lnTo>
                      <a:pt x="414" y="90"/>
                    </a:lnTo>
                    <a:lnTo>
                      <a:pt x="400" y="110"/>
                    </a:lnTo>
                    <a:lnTo>
                      <a:pt x="386" y="132"/>
                    </a:lnTo>
                    <a:lnTo>
                      <a:pt x="376" y="154"/>
                    </a:lnTo>
                    <a:lnTo>
                      <a:pt x="368" y="176"/>
                    </a:lnTo>
                    <a:lnTo>
                      <a:pt x="362" y="200"/>
                    </a:lnTo>
                    <a:lnTo>
                      <a:pt x="358" y="226"/>
                    </a:lnTo>
                    <a:lnTo>
                      <a:pt x="356" y="250"/>
                    </a:lnTo>
                    <a:lnTo>
                      <a:pt x="356" y="250"/>
                    </a:lnTo>
                    <a:lnTo>
                      <a:pt x="358" y="284"/>
                    </a:lnTo>
                    <a:lnTo>
                      <a:pt x="364" y="316"/>
                    </a:lnTo>
                    <a:lnTo>
                      <a:pt x="364" y="316"/>
                    </a:lnTo>
                    <a:lnTo>
                      <a:pt x="338" y="304"/>
                    </a:lnTo>
                    <a:lnTo>
                      <a:pt x="310" y="294"/>
                    </a:lnTo>
                    <a:lnTo>
                      <a:pt x="280" y="288"/>
                    </a:lnTo>
                    <a:lnTo>
                      <a:pt x="248" y="286"/>
                    </a:lnTo>
                    <a:lnTo>
                      <a:pt x="248" y="286"/>
                    </a:lnTo>
                    <a:lnTo>
                      <a:pt x="226" y="288"/>
                    </a:lnTo>
                    <a:lnTo>
                      <a:pt x="202" y="290"/>
                    </a:lnTo>
                    <a:lnTo>
                      <a:pt x="180" y="296"/>
                    </a:lnTo>
                    <a:lnTo>
                      <a:pt x="160" y="304"/>
                    </a:lnTo>
                    <a:lnTo>
                      <a:pt x="138" y="312"/>
                    </a:lnTo>
                    <a:lnTo>
                      <a:pt x="120" y="322"/>
                    </a:lnTo>
                    <a:lnTo>
                      <a:pt x="100" y="334"/>
                    </a:lnTo>
                    <a:lnTo>
                      <a:pt x="84" y="348"/>
                    </a:lnTo>
                    <a:lnTo>
                      <a:pt x="68" y="364"/>
                    </a:lnTo>
                    <a:lnTo>
                      <a:pt x="54" y="380"/>
                    </a:lnTo>
                    <a:lnTo>
                      <a:pt x="40" y="398"/>
                    </a:lnTo>
                    <a:lnTo>
                      <a:pt x="28" y="416"/>
                    </a:lnTo>
                    <a:lnTo>
                      <a:pt x="18" y="436"/>
                    </a:lnTo>
                    <a:lnTo>
                      <a:pt x="10" y="458"/>
                    </a:lnTo>
                    <a:lnTo>
                      <a:pt x="4" y="478"/>
                    </a:lnTo>
                    <a:lnTo>
                      <a:pt x="0" y="502"/>
                    </a:lnTo>
                    <a:lnTo>
                      <a:pt x="1215" y="502"/>
                    </a:lnTo>
                    <a:lnTo>
                      <a:pt x="1215" y="502"/>
                    </a:lnTo>
                    <a:lnTo>
                      <a:pt x="1217" y="484"/>
                    </a:lnTo>
                    <a:lnTo>
                      <a:pt x="1217" y="466"/>
                    </a:lnTo>
                    <a:lnTo>
                      <a:pt x="1217" y="466"/>
                    </a:lnTo>
                    <a:close/>
                    <a:moveTo>
                      <a:pt x="1217" y="466"/>
                    </a:moveTo>
                    <a:lnTo>
                      <a:pt x="1217" y="466"/>
                    </a:lnTo>
                    <a:close/>
                  </a:path>
                </a:pathLst>
              </a:custGeom>
              <a:gradFill>
                <a:gsLst>
                  <a:gs pos="0">
                    <a:schemeClr val="accent1"/>
                  </a:gs>
                  <a:gs pos="100000">
                    <a:schemeClr val="accent3"/>
                  </a:gs>
                </a:gsLst>
                <a:lin ang="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1" name="Freeform 201">
                <a:extLst>
                  <a:ext uri="{FF2B5EF4-FFF2-40B4-BE49-F238E27FC236}">
                    <a16:creationId xmlns:a16="http://schemas.microsoft.com/office/drawing/2014/main" id="{4FB60E54-8F0D-4CCD-80A9-9A424951885A}"/>
                  </a:ext>
                </a:extLst>
              </p:cNvPr>
              <p:cNvSpPr>
                <a:spLocks/>
              </p:cNvSpPr>
              <p:nvPr/>
            </p:nvSpPr>
            <p:spPr bwMode="auto">
              <a:xfrm>
                <a:off x="13104813" y="4676775"/>
                <a:ext cx="1931987" cy="796925"/>
              </a:xfrm>
              <a:custGeom>
                <a:avLst/>
                <a:gdLst>
                  <a:gd name="T0" fmla="*/ 1217 w 1217"/>
                  <a:gd name="T1" fmla="*/ 466 h 502"/>
                  <a:gd name="T2" fmla="*/ 1213 w 1217"/>
                  <a:gd name="T3" fmla="*/ 416 h 502"/>
                  <a:gd name="T4" fmla="*/ 1197 w 1217"/>
                  <a:gd name="T5" fmla="*/ 368 h 502"/>
                  <a:gd name="T6" fmla="*/ 1175 w 1217"/>
                  <a:gd name="T7" fmla="*/ 326 h 502"/>
                  <a:gd name="T8" fmla="*/ 1143 w 1217"/>
                  <a:gd name="T9" fmla="*/ 288 h 502"/>
                  <a:gd name="T10" fmla="*/ 1107 w 1217"/>
                  <a:gd name="T11" fmla="*/ 258 h 502"/>
                  <a:gd name="T12" fmla="*/ 1064 w 1217"/>
                  <a:gd name="T13" fmla="*/ 234 h 502"/>
                  <a:gd name="T14" fmla="*/ 1018 w 1217"/>
                  <a:gd name="T15" fmla="*/ 220 h 502"/>
                  <a:gd name="T16" fmla="*/ 966 w 1217"/>
                  <a:gd name="T17" fmla="*/ 214 h 502"/>
                  <a:gd name="T18" fmla="*/ 938 w 1217"/>
                  <a:gd name="T19" fmla="*/ 216 h 502"/>
                  <a:gd name="T20" fmla="*/ 884 w 1217"/>
                  <a:gd name="T21" fmla="*/ 228 h 502"/>
                  <a:gd name="T22" fmla="*/ 858 w 1217"/>
                  <a:gd name="T23" fmla="*/ 240 h 502"/>
                  <a:gd name="T24" fmla="*/ 852 w 1217"/>
                  <a:gd name="T25" fmla="*/ 190 h 502"/>
                  <a:gd name="T26" fmla="*/ 836 w 1217"/>
                  <a:gd name="T27" fmla="*/ 146 h 502"/>
                  <a:gd name="T28" fmla="*/ 812 w 1217"/>
                  <a:gd name="T29" fmla="*/ 104 h 502"/>
                  <a:gd name="T30" fmla="*/ 782 w 1217"/>
                  <a:gd name="T31" fmla="*/ 70 h 502"/>
                  <a:gd name="T32" fmla="*/ 744 w 1217"/>
                  <a:gd name="T33" fmla="*/ 40 h 502"/>
                  <a:gd name="T34" fmla="*/ 704 w 1217"/>
                  <a:gd name="T35" fmla="*/ 18 h 502"/>
                  <a:gd name="T36" fmla="*/ 658 w 1217"/>
                  <a:gd name="T37" fmla="*/ 4 h 502"/>
                  <a:gd name="T38" fmla="*/ 608 w 1217"/>
                  <a:gd name="T39" fmla="*/ 0 h 502"/>
                  <a:gd name="T40" fmla="*/ 582 w 1217"/>
                  <a:gd name="T41" fmla="*/ 0 h 502"/>
                  <a:gd name="T42" fmla="*/ 532 w 1217"/>
                  <a:gd name="T43" fmla="*/ 10 h 502"/>
                  <a:gd name="T44" fmla="*/ 488 w 1217"/>
                  <a:gd name="T45" fmla="*/ 30 h 502"/>
                  <a:gd name="T46" fmla="*/ 448 w 1217"/>
                  <a:gd name="T47" fmla="*/ 56 h 502"/>
                  <a:gd name="T48" fmla="*/ 414 w 1217"/>
                  <a:gd name="T49" fmla="*/ 90 h 502"/>
                  <a:gd name="T50" fmla="*/ 386 w 1217"/>
                  <a:gd name="T51" fmla="*/ 132 h 502"/>
                  <a:gd name="T52" fmla="*/ 368 w 1217"/>
                  <a:gd name="T53" fmla="*/ 176 h 502"/>
                  <a:gd name="T54" fmla="*/ 358 w 1217"/>
                  <a:gd name="T55" fmla="*/ 226 h 502"/>
                  <a:gd name="T56" fmla="*/ 356 w 1217"/>
                  <a:gd name="T57" fmla="*/ 250 h 502"/>
                  <a:gd name="T58" fmla="*/ 364 w 1217"/>
                  <a:gd name="T59" fmla="*/ 316 h 502"/>
                  <a:gd name="T60" fmla="*/ 338 w 1217"/>
                  <a:gd name="T61" fmla="*/ 304 h 502"/>
                  <a:gd name="T62" fmla="*/ 280 w 1217"/>
                  <a:gd name="T63" fmla="*/ 288 h 502"/>
                  <a:gd name="T64" fmla="*/ 248 w 1217"/>
                  <a:gd name="T65" fmla="*/ 286 h 502"/>
                  <a:gd name="T66" fmla="*/ 202 w 1217"/>
                  <a:gd name="T67" fmla="*/ 290 h 502"/>
                  <a:gd name="T68" fmla="*/ 160 w 1217"/>
                  <a:gd name="T69" fmla="*/ 304 h 502"/>
                  <a:gd name="T70" fmla="*/ 120 w 1217"/>
                  <a:gd name="T71" fmla="*/ 322 h 502"/>
                  <a:gd name="T72" fmla="*/ 84 w 1217"/>
                  <a:gd name="T73" fmla="*/ 348 h 502"/>
                  <a:gd name="T74" fmla="*/ 54 w 1217"/>
                  <a:gd name="T75" fmla="*/ 380 h 502"/>
                  <a:gd name="T76" fmla="*/ 28 w 1217"/>
                  <a:gd name="T77" fmla="*/ 416 h 502"/>
                  <a:gd name="T78" fmla="*/ 10 w 1217"/>
                  <a:gd name="T79" fmla="*/ 458 h 502"/>
                  <a:gd name="T80" fmla="*/ 0 w 1217"/>
                  <a:gd name="T81" fmla="*/ 502 h 502"/>
                  <a:gd name="T82" fmla="*/ 1215 w 1217"/>
                  <a:gd name="T83" fmla="*/ 502 h 502"/>
                  <a:gd name="T84" fmla="*/ 1217 w 1217"/>
                  <a:gd name="T85" fmla="*/ 46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17" h="502">
                    <a:moveTo>
                      <a:pt x="1217" y="466"/>
                    </a:moveTo>
                    <a:lnTo>
                      <a:pt x="1217" y="466"/>
                    </a:lnTo>
                    <a:lnTo>
                      <a:pt x="1215" y="440"/>
                    </a:lnTo>
                    <a:lnTo>
                      <a:pt x="1213" y="416"/>
                    </a:lnTo>
                    <a:lnTo>
                      <a:pt x="1205" y="392"/>
                    </a:lnTo>
                    <a:lnTo>
                      <a:pt x="1197" y="368"/>
                    </a:lnTo>
                    <a:lnTo>
                      <a:pt x="1187" y="346"/>
                    </a:lnTo>
                    <a:lnTo>
                      <a:pt x="1175" y="326"/>
                    </a:lnTo>
                    <a:lnTo>
                      <a:pt x="1159" y="306"/>
                    </a:lnTo>
                    <a:lnTo>
                      <a:pt x="1143" y="288"/>
                    </a:lnTo>
                    <a:lnTo>
                      <a:pt x="1125" y="272"/>
                    </a:lnTo>
                    <a:lnTo>
                      <a:pt x="1107" y="258"/>
                    </a:lnTo>
                    <a:lnTo>
                      <a:pt x="1086" y="246"/>
                    </a:lnTo>
                    <a:lnTo>
                      <a:pt x="1064" y="234"/>
                    </a:lnTo>
                    <a:lnTo>
                      <a:pt x="1042" y="226"/>
                    </a:lnTo>
                    <a:lnTo>
                      <a:pt x="1018" y="220"/>
                    </a:lnTo>
                    <a:lnTo>
                      <a:pt x="992" y="216"/>
                    </a:lnTo>
                    <a:lnTo>
                      <a:pt x="966" y="214"/>
                    </a:lnTo>
                    <a:lnTo>
                      <a:pt x="966" y="214"/>
                    </a:lnTo>
                    <a:lnTo>
                      <a:pt x="938" y="216"/>
                    </a:lnTo>
                    <a:lnTo>
                      <a:pt x="910" y="222"/>
                    </a:lnTo>
                    <a:lnTo>
                      <a:pt x="884" y="228"/>
                    </a:lnTo>
                    <a:lnTo>
                      <a:pt x="858" y="240"/>
                    </a:lnTo>
                    <a:lnTo>
                      <a:pt x="858" y="240"/>
                    </a:lnTo>
                    <a:lnTo>
                      <a:pt x="856" y="214"/>
                    </a:lnTo>
                    <a:lnTo>
                      <a:pt x="852" y="190"/>
                    </a:lnTo>
                    <a:lnTo>
                      <a:pt x="844" y="168"/>
                    </a:lnTo>
                    <a:lnTo>
                      <a:pt x="836" y="146"/>
                    </a:lnTo>
                    <a:lnTo>
                      <a:pt x="826" y="124"/>
                    </a:lnTo>
                    <a:lnTo>
                      <a:pt x="812" y="104"/>
                    </a:lnTo>
                    <a:lnTo>
                      <a:pt x="798" y="86"/>
                    </a:lnTo>
                    <a:lnTo>
                      <a:pt x="782" y="70"/>
                    </a:lnTo>
                    <a:lnTo>
                      <a:pt x="764" y="54"/>
                    </a:lnTo>
                    <a:lnTo>
                      <a:pt x="744" y="40"/>
                    </a:lnTo>
                    <a:lnTo>
                      <a:pt x="724" y="28"/>
                    </a:lnTo>
                    <a:lnTo>
                      <a:pt x="704" y="18"/>
                    </a:lnTo>
                    <a:lnTo>
                      <a:pt x="680" y="10"/>
                    </a:lnTo>
                    <a:lnTo>
                      <a:pt x="658" y="4"/>
                    </a:lnTo>
                    <a:lnTo>
                      <a:pt x="632" y="0"/>
                    </a:lnTo>
                    <a:lnTo>
                      <a:pt x="608" y="0"/>
                    </a:lnTo>
                    <a:lnTo>
                      <a:pt x="608" y="0"/>
                    </a:lnTo>
                    <a:lnTo>
                      <a:pt x="582" y="0"/>
                    </a:lnTo>
                    <a:lnTo>
                      <a:pt x="558" y="4"/>
                    </a:lnTo>
                    <a:lnTo>
                      <a:pt x="532" y="10"/>
                    </a:lnTo>
                    <a:lnTo>
                      <a:pt x="510" y="20"/>
                    </a:lnTo>
                    <a:lnTo>
                      <a:pt x="488" y="30"/>
                    </a:lnTo>
                    <a:lnTo>
                      <a:pt x="468" y="42"/>
                    </a:lnTo>
                    <a:lnTo>
                      <a:pt x="448" y="56"/>
                    </a:lnTo>
                    <a:lnTo>
                      <a:pt x="430" y="74"/>
                    </a:lnTo>
                    <a:lnTo>
                      <a:pt x="414" y="90"/>
                    </a:lnTo>
                    <a:lnTo>
                      <a:pt x="400" y="110"/>
                    </a:lnTo>
                    <a:lnTo>
                      <a:pt x="386" y="132"/>
                    </a:lnTo>
                    <a:lnTo>
                      <a:pt x="376" y="154"/>
                    </a:lnTo>
                    <a:lnTo>
                      <a:pt x="368" y="176"/>
                    </a:lnTo>
                    <a:lnTo>
                      <a:pt x="362" y="200"/>
                    </a:lnTo>
                    <a:lnTo>
                      <a:pt x="358" y="226"/>
                    </a:lnTo>
                    <a:lnTo>
                      <a:pt x="356" y="250"/>
                    </a:lnTo>
                    <a:lnTo>
                      <a:pt x="356" y="250"/>
                    </a:lnTo>
                    <a:lnTo>
                      <a:pt x="358" y="284"/>
                    </a:lnTo>
                    <a:lnTo>
                      <a:pt x="364" y="316"/>
                    </a:lnTo>
                    <a:lnTo>
                      <a:pt x="364" y="316"/>
                    </a:lnTo>
                    <a:lnTo>
                      <a:pt x="338" y="304"/>
                    </a:lnTo>
                    <a:lnTo>
                      <a:pt x="310" y="294"/>
                    </a:lnTo>
                    <a:lnTo>
                      <a:pt x="280" y="288"/>
                    </a:lnTo>
                    <a:lnTo>
                      <a:pt x="248" y="286"/>
                    </a:lnTo>
                    <a:lnTo>
                      <a:pt x="248" y="286"/>
                    </a:lnTo>
                    <a:lnTo>
                      <a:pt x="226" y="288"/>
                    </a:lnTo>
                    <a:lnTo>
                      <a:pt x="202" y="290"/>
                    </a:lnTo>
                    <a:lnTo>
                      <a:pt x="180" y="296"/>
                    </a:lnTo>
                    <a:lnTo>
                      <a:pt x="160" y="304"/>
                    </a:lnTo>
                    <a:lnTo>
                      <a:pt x="138" y="312"/>
                    </a:lnTo>
                    <a:lnTo>
                      <a:pt x="120" y="322"/>
                    </a:lnTo>
                    <a:lnTo>
                      <a:pt x="100" y="334"/>
                    </a:lnTo>
                    <a:lnTo>
                      <a:pt x="84" y="348"/>
                    </a:lnTo>
                    <a:lnTo>
                      <a:pt x="68" y="364"/>
                    </a:lnTo>
                    <a:lnTo>
                      <a:pt x="54" y="380"/>
                    </a:lnTo>
                    <a:lnTo>
                      <a:pt x="40" y="398"/>
                    </a:lnTo>
                    <a:lnTo>
                      <a:pt x="28" y="416"/>
                    </a:lnTo>
                    <a:lnTo>
                      <a:pt x="18" y="436"/>
                    </a:lnTo>
                    <a:lnTo>
                      <a:pt x="10" y="458"/>
                    </a:lnTo>
                    <a:lnTo>
                      <a:pt x="4" y="478"/>
                    </a:lnTo>
                    <a:lnTo>
                      <a:pt x="0" y="502"/>
                    </a:lnTo>
                    <a:lnTo>
                      <a:pt x="1215" y="502"/>
                    </a:lnTo>
                    <a:lnTo>
                      <a:pt x="1215" y="502"/>
                    </a:lnTo>
                    <a:lnTo>
                      <a:pt x="1217" y="484"/>
                    </a:lnTo>
                    <a:lnTo>
                      <a:pt x="1217" y="466"/>
                    </a:lnTo>
                    <a:lnTo>
                      <a:pt x="1217" y="4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2" name="Line 202">
                <a:extLst>
                  <a:ext uri="{FF2B5EF4-FFF2-40B4-BE49-F238E27FC236}">
                    <a16:creationId xmlns:a16="http://schemas.microsoft.com/office/drawing/2014/main" id="{A2FD2381-E3A5-4922-A0D3-562CEB64F6AF}"/>
                  </a:ext>
                </a:extLst>
              </p:cNvPr>
              <p:cNvSpPr>
                <a:spLocks noChangeShapeType="1"/>
              </p:cNvSpPr>
              <p:nvPr/>
            </p:nvSpPr>
            <p:spPr bwMode="auto">
              <a:xfrm>
                <a:off x="15036800" y="54165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3" name="Rectangle 203">
                <a:extLst>
                  <a:ext uri="{FF2B5EF4-FFF2-40B4-BE49-F238E27FC236}">
                    <a16:creationId xmlns:a16="http://schemas.microsoft.com/office/drawing/2014/main" id="{509981FA-1DC9-4E2F-AB71-428606AA5632}"/>
                  </a:ext>
                </a:extLst>
              </p:cNvPr>
              <p:cNvSpPr>
                <a:spLocks noChangeArrowheads="1"/>
              </p:cNvSpPr>
              <p:nvPr/>
            </p:nvSpPr>
            <p:spPr bwMode="auto">
              <a:xfrm>
                <a:off x="14832013" y="7710488"/>
                <a:ext cx="303212"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4" name="Rectangle 204">
                <a:extLst>
                  <a:ext uri="{FF2B5EF4-FFF2-40B4-BE49-F238E27FC236}">
                    <a16:creationId xmlns:a16="http://schemas.microsoft.com/office/drawing/2014/main" id="{C9ECAD66-D822-4271-BD75-03D4E475612F}"/>
                  </a:ext>
                </a:extLst>
              </p:cNvPr>
              <p:cNvSpPr>
                <a:spLocks noChangeArrowheads="1"/>
              </p:cNvSpPr>
              <p:nvPr/>
            </p:nvSpPr>
            <p:spPr bwMode="auto">
              <a:xfrm>
                <a:off x="15948025" y="7710488"/>
                <a:ext cx="30480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5" name="Rectangle 205">
                <a:extLst>
                  <a:ext uri="{FF2B5EF4-FFF2-40B4-BE49-F238E27FC236}">
                    <a16:creationId xmlns:a16="http://schemas.microsoft.com/office/drawing/2014/main" id="{4EB45DFA-170B-4292-85E2-DBF5D417B4C7}"/>
                  </a:ext>
                </a:extLst>
              </p:cNvPr>
              <p:cNvSpPr>
                <a:spLocks noChangeArrowheads="1"/>
              </p:cNvSpPr>
              <p:nvPr/>
            </p:nvSpPr>
            <p:spPr bwMode="auto">
              <a:xfrm>
                <a:off x="13714413" y="7710488"/>
                <a:ext cx="30480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6" name="Freeform 206">
                <a:extLst>
                  <a:ext uri="{FF2B5EF4-FFF2-40B4-BE49-F238E27FC236}">
                    <a16:creationId xmlns:a16="http://schemas.microsoft.com/office/drawing/2014/main" id="{7E171906-166D-42E0-801E-D60C03938BA9}"/>
                  </a:ext>
                </a:extLst>
              </p:cNvPr>
              <p:cNvSpPr>
                <a:spLocks noEditPoints="1"/>
              </p:cNvSpPr>
              <p:nvPr/>
            </p:nvSpPr>
            <p:spPr bwMode="auto">
              <a:xfrm>
                <a:off x="13206413" y="5778500"/>
                <a:ext cx="1320800" cy="304800"/>
              </a:xfrm>
              <a:custGeom>
                <a:avLst/>
                <a:gdLst>
                  <a:gd name="T0" fmla="*/ 758 w 832"/>
                  <a:gd name="T1" fmla="*/ 192 h 192"/>
                  <a:gd name="T2" fmla="*/ 832 w 832"/>
                  <a:gd name="T3" fmla="*/ 192 h 192"/>
                  <a:gd name="T4" fmla="*/ 832 w 832"/>
                  <a:gd name="T5" fmla="*/ 0 h 192"/>
                  <a:gd name="T6" fmla="*/ 0 w 832"/>
                  <a:gd name="T7" fmla="*/ 0 h 192"/>
                  <a:gd name="T8" fmla="*/ 0 w 832"/>
                  <a:gd name="T9" fmla="*/ 192 h 192"/>
                  <a:gd name="T10" fmla="*/ 758 w 832"/>
                  <a:gd name="T11" fmla="*/ 192 h 192"/>
                  <a:gd name="T12" fmla="*/ 758 w 832"/>
                  <a:gd name="T13" fmla="*/ 192 h 192"/>
                  <a:gd name="T14" fmla="*/ 758 w 832"/>
                  <a:gd name="T15" fmla="*/ 192 h 1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2" h="192">
                    <a:moveTo>
                      <a:pt x="758" y="192"/>
                    </a:moveTo>
                    <a:lnTo>
                      <a:pt x="832" y="192"/>
                    </a:lnTo>
                    <a:lnTo>
                      <a:pt x="832" y="0"/>
                    </a:lnTo>
                    <a:lnTo>
                      <a:pt x="0" y="0"/>
                    </a:lnTo>
                    <a:lnTo>
                      <a:pt x="0" y="192"/>
                    </a:lnTo>
                    <a:lnTo>
                      <a:pt x="758" y="192"/>
                    </a:lnTo>
                    <a:close/>
                    <a:moveTo>
                      <a:pt x="758" y="192"/>
                    </a:moveTo>
                    <a:lnTo>
                      <a:pt x="758" y="19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7" name="Freeform 207">
                <a:extLst>
                  <a:ext uri="{FF2B5EF4-FFF2-40B4-BE49-F238E27FC236}">
                    <a16:creationId xmlns:a16="http://schemas.microsoft.com/office/drawing/2014/main" id="{E64ED6BE-499B-4EF5-97B2-408E0DC64AEB}"/>
                  </a:ext>
                </a:extLst>
              </p:cNvPr>
              <p:cNvSpPr>
                <a:spLocks/>
              </p:cNvSpPr>
              <p:nvPr/>
            </p:nvSpPr>
            <p:spPr bwMode="auto">
              <a:xfrm>
                <a:off x="13206413" y="5778500"/>
                <a:ext cx="1320800" cy="304800"/>
              </a:xfrm>
              <a:custGeom>
                <a:avLst/>
                <a:gdLst>
                  <a:gd name="T0" fmla="*/ 758 w 832"/>
                  <a:gd name="T1" fmla="*/ 192 h 192"/>
                  <a:gd name="T2" fmla="*/ 832 w 832"/>
                  <a:gd name="T3" fmla="*/ 192 h 192"/>
                  <a:gd name="T4" fmla="*/ 832 w 832"/>
                  <a:gd name="T5" fmla="*/ 0 h 192"/>
                  <a:gd name="T6" fmla="*/ 0 w 832"/>
                  <a:gd name="T7" fmla="*/ 0 h 192"/>
                  <a:gd name="T8" fmla="*/ 0 w 832"/>
                  <a:gd name="T9" fmla="*/ 192 h 192"/>
                  <a:gd name="T10" fmla="*/ 758 w 832"/>
                  <a:gd name="T11" fmla="*/ 192 h 192"/>
                </a:gdLst>
                <a:ahLst/>
                <a:cxnLst>
                  <a:cxn ang="0">
                    <a:pos x="T0" y="T1"/>
                  </a:cxn>
                  <a:cxn ang="0">
                    <a:pos x="T2" y="T3"/>
                  </a:cxn>
                  <a:cxn ang="0">
                    <a:pos x="T4" y="T5"/>
                  </a:cxn>
                  <a:cxn ang="0">
                    <a:pos x="T6" y="T7"/>
                  </a:cxn>
                  <a:cxn ang="0">
                    <a:pos x="T8" y="T9"/>
                  </a:cxn>
                  <a:cxn ang="0">
                    <a:pos x="T10" y="T11"/>
                  </a:cxn>
                </a:cxnLst>
                <a:rect l="0" t="0" r="r" b="b"/>
                <a:pathLst>
                  <a:path w="832" h="192">
                    <a:moveTo>
                      <a:pt x="758" y="192"/>
                    </a:moveTo>
                    <a:lnTo>
                      <a:pt x="832" y="192"/>
                    </a:lnTo>
                    <a:lnTo>
                      <a:pt x="832" y="0"/>
                    </a:lnTo>
                    <a:lnTo>
                      <a:pt x="0" y="0"/>
                    </a:lnTo>
                    <a:lnTo>
                      <a:pt x="0" y="192"/>
                    </a:lnTo>
                    <a:lnTo>
                      <a:pt x="758" y="1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8" name="Line 208">
                <a:extLst>
                  <a:ext uri="{FF2B5EF4-FFF2-40B4-BE49-F238E27FC236}">
                    <a16:creationId xmlns:a16="http://schemas.microsoft.com/office/drawing/2014/main" id="{990F5BD8-58BA-4E4D-9AF0-F720C7B19471}"/>
                  </a:ext>
                </a:extLst>
              </p:cNvPr>
              <p:cNvSpPr>
                <a:spLocks noChangeShapeType="1"/>
              </p:cNvSpPr>
              <p:nvPr/>
            </p:nvSpPr>
            <p:spPr bwMode="auto">
              <a:xfrm>
                <a:off x="14409738" y="60833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grpSp>
      <p:cxnSp>
        <p:nvCxnSpPr>
          <p:cNvPr id="382" name="Straight Connector 381">
            <a:extLst>
              <a:ext uri="{FF2B5EF4-FFF2-40B4-BE49-F238E27FC236}">
                <a16:creationId xmlns:a16="http://schemas.microsoft.com/office/drawing/2014/main" id="{5921423E-CA11-4F32-A711-9C916B2AAA71}"/>
              </a:ext>
            </a:extLst>
          </p:cNvPr>
          <p:cNvCxnSpPr>
            <a:cxnSpLocks/>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3" name="Straight Connector 382">
            <a:extLst>
              <a:ext uri="{FF2B5EF4-FFF2-40B4-BE49-F238E27FC236}">
                <a16:creationId xmlns:a16="http://schemas.microsoft.com/office/drawing/2014/main" id="{789B66D7-E118-4A18-9A79-D21E1E04045F}"/>
              </a:ext>
            </a:extLst>
          </p:cNvPr>
          <p:cNvCxnSpPr/>
          <p:nvPr/>
        </p:nvCxnSpPr>
        <p:spPr>
          <a:xfrm flipH="1" flipV="1">
            <a:off x="6796314" y="6074128"/>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84" name="TextBox 383">
            <a:extLst>
              <a:ext uri="{FF2B5EF4-FFF2-40B4-BE49-F238E27FC236}">
                <a16:creationId xmlns:a16="http://schemas.microsoft.com/office/drawing/2014/main" id="{102ABACC-0689-4786-860C-0D117343F765}"/>
              </a:ext>
            </a:extLst>
          </p:cNvPr>
          <p:cNvSpPr txBox="1"/>
          <p:nvPr/>
        </p:nvSpPr>
        <p:spPr>
          <a:xfrm>
            <a:off x="7364809" y="2188303"/>
            <a:ext cx="3689692" cy="938719"/>
          </a:xfrm>
          <a:prstGeom prst="rect">
            <a:avLst/>
          </a:prstGeom>
          <a:noFill/>
        </p:spPr>
        <p:txBody>
          <a:bodyPr wrap="square" rtlCol="0">
            <a:spAutoFit/>
          </a:bodyPr>
          <a:lstStyle/>
          <a:p>
            <a:pPr lvl="0">
              <a:defRPr/>
            </a:pPr>
            <a:r>
              <a:rPr lang="en-GB" sz="1100" dirty="0">
                <a:solidFill>
                  <a:schemeClr val="accent2"/>
                </a:solidFill>
              </a:rPr>
              <a:t>This may actually reflect an inbuilt tendency within the system to </a:t>
            </a:r>
            <a:r>
              <a:rPr lang="en-GB" sz="1100" i="1" dirty="0">
                <a:solidFill>
                  <a:schemeClr val="accent2"/>
                </a:solidFill>
              </a:rPr>
              <a:t>not </a:t>
            </a:r>
            <a:r>
              <a:rPr lang="en-GB" sz="1100" dirty="0">
                <a:solidFill>
                  <a:schemeClr val="accent2"/>
                </a:solidFill>
              </a:rPr>
              <a:t>appreciate the citizen perspective. If the citizen perspective and their rights were well integrated into the workings of the system, it is likely that such attention would not be required. </a:t>
            </a:r>
            <a:endParaRPr kumimoji="0" lang="en-IN" sz="1100" b="0" i="0" u="none" strike="noStrike" kern="1200" cap="none" spc="0" normalizeH="0" baseline="0" noProof="0" dirty="0">
              <a:ln>
                <a:noFill/>
              </a:ln>
              <a:solidFill>
                <a:schemeClr val="accent2"/>
              </a:solidFill>
              <a:effectLst/>
              <a:uLnTx/>
              <a:uFillTx/>
              <a:ea typeface="Lato Light" panose="020F0502020204030203" pitchFamily="34" charset="0"/>
              <a:cs typeface="Lato Light" panose="020F0502020204030203" pitchFamily="34" charset="0"/>
            </a:endParaRPr>
          </a:p>
        </p:txBody>
      </p:sp>
      <p:sp>
        <p:nvSpPr>
          <p:cNvPr id="385" name="Rectangle 384">
            <a:extLst>
              <a:ext uri="{FF2B5EF4-FFF2-40B4-BE49-F238E27FC236}">
                <a16:creationId xmlns:a16="http://schemas.microsoft.com/office/drawing/2014/main" id="{2A861246-6420-4557-86DF-5F910F740D52}"/>
              </a:ext>
            </a:extLst>
          </p:cNvPr>
          <p:cNvSpPr/>
          <p:nvPr/>
        </p:nvSpPr>
        <p:spPr>
          <a:xfrm>
            <a:off x="3010565" y="4200356"/>
            <a:ext cx="1999778" cy="461665"/>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IN" sz="1200" b="1" i="0" u="none" strike="noStrike" kern="1200" cap="none" spc="0" normalizeH="0" baseline="0" noProof="0" dirty="0" smtClean="0">
                <a:ln>
                  <a:noFill/>
                </a:ln>
                <a:solidFill>
                  <a:srgbClr val="BE92BE"/>
                </a:solidFill>
                <a:effectLst/>
                <a:uLnTx/>
                <a:uFillTx/>
                <a:latin typeface="Lato"/>
                <a:ea typeface="+mn-ea"/>
                <a:cs typeface="+mn-cs"/>
              </a:rPr>
              <a:t>ATTENTION TO DIGITAL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IN" sz="1200" b="1" i="0" u="none" strike="noStrike" kern="1200" cap="none" spc="0" normalizeH="0" baseline="0" noProof="0" dirty="0" smtClean="0">
                <a:ln>
                  <a:noFill/>
                </a:ln>
                <a:solidFill>
                  <a:srgbClr val="BE92BE"/>
                </a:solidFill>
                <a:effectLst/>
                <a:uLnTx/>
                <a:uFillTx/>
                <a:latin typeface="Lato"/>
                <a:ea typeface="+mn-ea"/>
                <a:cs typeface="+mn-cs"/>
              </a:rPr>
              <a:t>TRANSFORMATION</a:t>
            </a:r>
            <a:endParaRPr kumimoji="0" lang="en-US" sz="1200" b="1" i="0" u="none" strike="noStrike" kern="1200" cap="none" spc="0" normalizeH="0" baseline="0" noProof="0" dirty="0">
              <a:ln>
                <a:noFill/>
              </a:ln>
              <a:solidFill>
                <a:srgbClr val="BE92BE"/>
              </a:solidFill>
              <a:effectLst/>
              <a:uLnTx/>
              <a:uFillTx/>
              <a:latin typeface="Lato"/>
              <a:ea typeface="+mn-ea"/>
              <a:cs typeface="+mn-cs"/>
            </a:endParaRPr>
          </a:p>
        </p:txBody>
      </p:sp>
      <p:sp>
        <p:nvSpPr>
          <p:cNvPr id="388" name="Rectangle 387"/>
          <p:cNvSpPr/>
          <p:nvPr/>
        </p:nvSpPr>
        <p:spPr>
          <a:xfrm>
            <a:off x="1677303" y="2638840"/>
            <a:ext cx="3106962" cy="76944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684B2"/>
                </a:solidFill>
                <a:effectLst/>
                <a:uLnTx/>
                <a:uFillTx/>
                <a:ea typeface="Calibri" panose="020F0502020204030204" pitchFamily="34" charset="0"/>
                <a:cs typeface="Times New Roman" panose="02020603050405020304" pitchFamily="18" charset="0"/>
              </a:rPr>
              <a:t>There is considerable complexity within the </a:t>
            </a:r>
            <a:endParaRPr kumimoji="0" lang="en-GB" sz="1100" b="0" i="0" u="none" strike="noStrike" kern="1200" cap="none" spc="0" normalizeH="0" baseline="0" noProof="0" dirty="0" smtClean="0">
              <a:ln>
                <a:noFill/>
              </a:ln>
              <a:solidFill>
                <a:srgbClr val="7684B2"/>
              </a:solidFill>
              <a:effectLst/>
              <a:uLnTx/>
              <a:uFillTx/>
              <a:ea typeface="Calibri" panose="020F0502020204030204" pitchFamily="34" charset="0"/>
              <a:cs typeface="Times New Roman" panose="02020603050405020304" pitchFamily="18"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smtClean="0">
                <a:ln>
                  <a:noFill/>
                </a:ln>
                <a:solidFill>
                  <a:srgbClr val="7684B2"/>
                </a:solidFill>
                <a:effectLst/>
                <a:uLnTx/>
                <a:uFillTx/>
                <a:ea typeface="Calibri" panose="020F0502020204030204" pitchFamily="34" charset="0"/>
                <a:cs typeface="Times New Roman" panose="02020603050405020304" pitchFamily="18" charset="0"/>
              </a:rPr>
              <a:t>context </a:t>
            </a:r>
            <a:r>
              <a:rPr kumimoji="0" lang="en-GB" sz="1100" b="0" i="0" u="none" strike="noStrike" kern="1200" cap="none" spc="0" normalizeH="0" baseline="0" noProof="0" dirty="0">
                <a:ln>
                  <a:noFill/>
                </a:ln>
                <a:solidFill>
                  <a:srgbClr val="7684B2"/>
                </a:solidFill>
                <a:effectLst/>
                <a:uLnTx/>
                <a:uFillTx/>
                <a:ea typeface="Calibri" panose="020F0502020204030204" pitchFamily="34" charset="0"/>
                <a:cs typeface="Times New Roman" panose="02020603050405020304" pitchFamily="18" charset="0"/>
              </a:rPr>
              <a:t>of the Brazilian Public Service. This </a:t>
            </a:r>
            <a:endParaRPr kumimoji="0" lang="en-GB" sz="1100" b="0" i="0" u="none" strike="noStrike" kern="1200" cap="none" spc="0" normalizeH="0" baseline="0" noProof="0" dirty="0" smtClean="0">
              <a:ln>
                <a:noFill/>
              </a:ln>
              <a:solidFill>
                <a:srgbClr val="7684B2"/>
              </a:solidFill>
              <a:effectLst/>
              <a:uLnTx/>
              <a:uFillTx/>
              <a:ea typeface="Calibri" panose="020F0502020204030204" pitchFamily="34" charset="0"/>
              <a:cs typeface="Times New Roman" panose="02020603050405020304" pitchFamily="18"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smtClean="0">
                <a:ln>
                  <a:noFill/>
                </a:ln>
                <a:solidFill>
                  <a:srgbClr val="7684B2"/>
                </a:solidFill>
                <a:effectLst/>
                <a:uLnTx/>
                <a:uFillTx/>
                <a:ea typeface="Calibri" panose="020F0502020204030204" pitchFamily="34" charset="0"/>
                <a:cs typeface="Times New Roman" panose="02020603050405020304" pitchFamily="18" charset="0"/>
              </a:rPr>
              <a:t>likely </a:t>
            </a:r>
            <a:r>
              <a:rPr kumimoji="0" lang="en-GB" sz="1100" b="0" i="0" u="none" strike="noStrike" kern="1200" cap="none" spc="0" normalizeH="0" baseline="0" noProof="0" dirty="0">
                <a:ln>
                  <a:noFill/>
                </a:ln>
                <a:solidFill>
                  <a:srgbClr val="7684B2"/>
                </a:solidFill>
                <a:effectLst/>
                <a:uLnTx/>
                <a:uFillTx/>
                <a:ea typeface="Calibri" panose="020F0502020204030204" pitchFamily="34" charset="0"/>
                <a:cs typeface="Times New Roman" panose="02020603050405020304" pitchFamily="18" charset="0"/>
              </a:rPr>
              <a:t>derives from the evident tensions </a:t>
            </a:r>
            <a:endParaRPr kumimoji="0" lang="en-GB" sz="1100" b="0" i="0" u="none" strike="noStrike" kern="1200" cap="none" spc="0" normalizeH="0" baseline="0" noProof="0" dirty="0" smtClean="0">
              <a:ln>
                <a:noFill/>
              </a:ln>
              <a:solidFill>
                <a:srgbClr val="7684B2"/>
              </a:solidFill>
              <a:effectLst/>
              <a:uLnTx/>
              <a:uFillTx/>
              <a:ea typeface="Calibri" panose="020F0502020204030204" pitchFamily="34" charset="0"/>
              <a:cs typeface="Times New Roman" panose="02020603050405020304" pitchFamily="18"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smtClean="0">
                <a:ln>
                  <a:noFill/>
                </a:ln>
                <a:solidFill>
                  <a:srgbClr val="7684B2"/>
                </a:solidFill>
                <a:effectLst/>
                <a:uLnTx/>
                <a:uFillTx/>
                <a:ea typeface="Calibri" panose="020F0502020204030204" pitchFamily="34" charset="0"/>
                <a:cs typeface="Times New Roman" panose="02020603050405020304" pitchFamily="18" charset="0"/>
              </a:rPr>
              <a:t>between different processes and actors</a:t>
            </a:r>
            <a:r>
              <a:rPr kumimoji="0" lang="en-GB" sz="1100" b="0" i="0" u="none" strike="noStrike" kern="1200" cap="none" spc="0" normalizeH="0" baseline="0" noProof="0" dirty="0" smtClean="0">
                <a:ln>
                  <a:noFill/>
                </a:ln>
                <a:solidFill>
                  <a:srgbClr val="7684B2"/>
                </a:solidFill>
                <a:effectLst/>
                <a:uLnTx/>
                <a:uFillTx/>
                <a:latin typeface="Calibri" panose="020F0502020204030204" pitchFamily="34" charset="0"/>
                <a:ea typeface="Calibri" panose="020F0502020204030204" pitchFamily="34" charset="0"/>
                <a:cs typeface="Times New Roman" panose="02020603050405020304" pitchFamily="18" charset="0"/>
              </a:rPr>
              <a:t>.</a:t>
            </a:r>
            <a:endParaRPr kumimoji="0" lang="en-GB" sz="1100" b="0" i="0" u="none" strike="noStrike" kern="1200" cap="none" spc="0" normalizeH="0" baseline="0" noProof="0" dirty="0">
              <a:ln>
                <a:noFill/>
              </a:ln>
              <a:solidFill>
                <a:srgbClr val="7684B2"/>
              </a:solidFill>
              <a:effectLst/>
              <a:uLnTx/>
              <a:uFillTx/>
              <a:latin typeface="Lato"/>
              <a:ea typeface="+mn-ea"/>
              <a:cs typeface="+mn-cs"/>
            </a:endParaRPr>
          </a:p>
        </p:txBody>
      </p:sp>
      <p:sp>
        <p:nvSpPr>
          <p:cNvPr id="389" name="Rectangle 388">
            <a:extLst>
              <a:ext uri="{FF2B5EF4-FFF2-40B4-BE49-F238E27FC236}">
                <a16:creationId xmlns:a16="http://schemas.microsoft.com/office/drawing/2014/main" id="{00FCB2A1-6D70-4190-A546-026D263F4B30}"/>
              </a:ext>
            </a:extLst>
          </p:cNvPr>
          <p:cNvSpPr/>
          <p:nvPr/>
        </p:nvSpPr>
        <p:spPr>
          <a:xfrm>
            <a:off x="2581504" y="2233440"/>
            <a:ext cx="2177647" cy="461665"/>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BE92BE"/>
                </a:solidFill>
                <a:effectLst/>
                <a:uLnTx/>
                <a:uFillTx/>
                <a:latin typeface="Lato"/>
                <a:ea typeface="+mn-ea"/>
                <a:cs typeface="+mn-cs"/>
              </a:rPr>
              <a:t>THERE IS COMPLEXITY IN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BE92BE"/>
                </a:solidFill>
                <a:effectLst/>
                <a:uLnTx/>
                <a:uFillTx/>
                <a:latin typeface="Lato"/>
                <a:ea typeface="+mn-ea"/>
                <a:cs typeface="+mn-cs"/>
              </a:rPr>
              <a:t>A DYNAMIC CONTEXT</a:t>
            </a:r>
            <a:endParaRPr kumimoji="0" lang="en-GB" sz="1200" b="1" i="0" u="none" strike="noStrike" kern="1200" cap="none" spc="0" normalizeH="0" baseline="0" noProof="0" dirty="0">
              <a:ln>
                <a:noFill/>
              </a:ln>
              <a:solidFill>
                <a:srgbClr val="BE92BE"/>
              </a:solidFill>
              <a:effectLst/>
              <a:uLnTx/>
              <a:uFillTx/>
              <a:latin typeface="Lato"/>
              <a:ea typeface="+mn-ea"/>
              <a:cs typeface="+mn-cs"/>
            </a:endParaRPr>
          </a:p>
        </p:txBody>
      </p:sp>
      <p:sp>
        <p:nvSpPr>
          <p:cNvPr id="390" name="TextBox 389">
            <a:extLst>
              <a:ext uri="{FF2B5EF4-FFF2-40B4-BE49-F238E27FC236}">
                <a16:creationId xmlns:a16="http://schemas.microsoft.com/office/drawing/2014/main" id="{102ABACC-0689-4786-860C-0D117343F765}"/>
              </a:ext>
            </a:extLst>
          </p:cNvPr>
          <p:cNvSpPr txBox="1"/>
          <p:nvPr/>
        </p:nvSpPr>
        <p:spPr>
          <a:xfrm>
            <a:off x="1413237" y="4623586"/>
            <a:ext cx="3689692" cy="93871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684B2"/>
                </a:solidFill>
                <a:effectLst/>
                <a:uLnTx/>
                <a:uFillTx/>
                <a:ea typeface="+mn-ea"/>
                <a:cs typeface="+mn-cs"/>
              </a:rPr>
              <a:t>A focus on the digital transformation is likely to drive innovation; however, this may take particular directions, rather than being broad-based or necessarily engaging those outside of (or who see </a:t>
            </a:r>
            <a:r>
              <a:rPr kumimoji="0" lang="en-GB" sz="1100" b="0" i="0" u="none" strike="noStrike" kern="1200" cap="none" spc="0" normalizeH="0" baseline="0" noProof="0" dirty="0" smtClean="0">
                <a:ln>
                  <a:noFill/>
                </a:ln>
                <a:solidFill>
                  <a:srgbClr val="7684B2"/>
                </a:solidFill>
                <a:effectLst/>
                <a:uLnTx/>
                <a:uFillTx/>
                <a:ea typeface="+mn-ea"/>
                <a:cs typeface="+mn-cs"/>
              </a:rPr>
              <a:t>themselves as outside of) the technology space</a:t>
            </a:r>
            <a:r>
              <a:rPr kumimoji="0" lang="en-IN" sz="1100" b="0" i="0" u="none" strike="noStrike" kern="1200" cap="none" spc="0" normalizeH="0" baseline="0" noProof="0" dirty="0" smtClean="0">
                <a:ln>
                  <a:noFill/>
                </a:ln>
                <a:solidFill>
                  <a:srgbClr val="7684B2"/>
                </a:solidFill>
                <a:effectLst/>
                <a:uLnTx/>
                <a:uFillTx/>
                <a:latin typeface="Lato Light" panose="020F0502020204030203"/>
                <a:ea typeface="Lato Light" panose="020F0502020204030203" pitchFamily="34" charset="0"/>
                <a:cs typeface="Lato Light" panose="020F0502020204030203" pitchFamily="34" charset="0"/>
              </a:rPr>
              <a:t>. </a:t>
            </a:r>
            <a:endParaRPr kumimoji="0" lang="en-IN" sz="1100" b="0" i="0" u="none" strike="noStrike" kern="1200" cap="none" spc="0" normalizeH="0" baseline="0" noProof="0" dirty="0">
              <a:ln>
                <a:noFill/>
              </a:ln>
              <a:solidFill>
                <a:srgbClr val="7684B2"/>
              </a:solidFill>
              <a:effectLst/>
              <a:uLnTx/>
              <a:uFillTx/>
              <a:latin typeface="Lato Light" panose="020F0502020204030203"/>
              <a:ea typeface="Lato Light" panose="020F0502020204030203" pitchFamily="34" charset="0"/>
              <a:cs typeface="Lato Light" panose="020F0502020204030203" pitchFamily="34" charset="0"/>
            </a:endParaRPr>
          </a:p>
        </p:txBody>
      </p:sp>
      <p:sp>
        <p:nvSpPr>
          <p:cNvPr id="391" name="Rectangle 390">
            <a:extLst>
              <a:ext uri="{FF2B5EF4-FFF2-40B4-BE49-F238E27FC236}">
                <a16:creationId xmlns:a16="http://schemas.microsoft.com/office/drawing/2014/main" id="{2A861246-6420-4557-86DF-5F910F740D52}"/>
              </a:ext>
            </a:extLst>
          </p:cNvPr>
          <p:cNvSpPr/>
          <p:nvPr/>
        </p:nvSpPr>
        <p:spPr>
          <a:xfrm>
            <a:off x="7363222" y="1977457"/>
            <a:ext cx="2255746"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IN" sz="1200" b="1" i="0" u="none" strike="noStrike" kern="1200" cap="none" spc="0" normalizeH="0" baseline="0" noProof="0" dirty="0" smtClean="0">
                <a:ln>
                  <a:noFill/>
                </a:ln>
                <a:solidFill>
                  <a:srgbClr val="BE92BE"/>
                </a:solidFill>
                <a:effectLst/>
                <a:uLnTx/>
                <a:uFillTx/>
                <a:latin typeface="Lato"/>
                <a:ea typeface="+mn-ea"/>
                <a:cs typeface="+mn-cs"/>
              </a:rPr>
              <a:t>EMPHASIS ON THE CITIZEN</a:t>
            </a:r>
            <a:endParaRPr kumimoji="0" lang="en-US" sz="1200" b="1" i="0" u="none" strike="noStrike" kern="1200" cap="none" spc="0" normalizeH="0" baseline="0" noProof="0" dirty="0">
              <a:ln>
                <a:noFill/>
              </a:ln>
              <a:solidFill>
                <a:srgbClr val="BE92BE"/>
              </a:solidFill>
              <a:effectLst/>
              <a:uLnTx/>
              <a:uFillTx/>
              <a:latin typeface="Lato"/>
              <a:ea typeface="+mn-ea"/>
              <a:cs typeface="+mn-cs"/>
            </a:endParaRPr>
          </a:p>
        </p:txBody>
      </p:sp>
      <p:sp>
        <p:nvSpPr>
          <p:cNvPr id="392" name="TextBox 391">
            <a:extLst>
              <a:ext uri="{FF2B5EF4-FFF2-40B4-BE49-F238E27FC236}">
                <a16:creationId xmlns:a16="http://schemas.microsoft.com/office/drawing/2014/main" id="{102ABACC-0689-4786-860C-0D117343F765}"/>
              </a:ext>
            </a:extLst>
          </p:cNvPr>
          <p:cNvSpPr txBox="1"/>
          <p:nvPr/>
        </p:nvSpPr>
        <p:spPr>
          <a:xfrm>
            <a:off x="7421464" y="4314111"/>
            <a:ext cx="3689692" cy="938719"/>
          </a:xfrm>
          <a:prstGeom prst="rect">
            <a:avLst/>
          </a:prstGeom>
          <a:noFill/>
        </p:spPr>
        <p:txBody>
          <a:bodyPr wrap="square" rtlCol="0">
            <a:spAutoFit/>
          </a:bodyPr>
          <a:lstStyle/>
          <a:p>
            <a:pPr lvl="0" algn="just">
              <a:defRPr/>
            </a:pPr>
            <a:r>
              <a:rPr lang="en-GB" sz="1100" dirty="0">
                <a:solidFill>
                  <a:schemeClr val="accent2"/>
                </a:solidFill>
              </a:rPr>
              <a:t>This suggests that while the trend is moving in favour of public sector innovation, and that the environment </a:t>
            </a:r>
            <a:r>
              <a:rPr lang="en-GB" sz="1100" dirty="0" smtClean="0">
                <a:solidFill>
                  <a:schemeClr val="accent2"/>
                </a:solidFill>
              </a:rPr>
              <a:t>will </a:t>
            </a:r>
            <a:r>
              <a:rPr lang="en-GB" sz="1100" dirty="0">
                <a:solidFill>
                  <a:schemeClr val="accent2"/>
                </a:solidFill>
              </a:rPr>
              <a:t>likely call for and require innovation, more needs to be done if innovation is to become a resource that can be drawn upon by government when and as </a:t>
            </a:r>
            <a:r>
              <a:rPr lang="en-GB" sz="1100" dirty="0" smtClean="0">
                <a:solidFill>
                  <a:schemeClr val="accent2"/>
                </a:solidFill>
              </a:rPr>
              <a:t>needed.</a:t>
            </a:r>
            <a:endParaRPr kumimoji="0" lang="en-IN" sz="1100" b="0" i="0" u="none" strike="noStrike" kern="1200" cap="none" spc="0" normalizeH="0" baseline="0" noProof="0" dirty="0">
              <a:ln>
                <a:noFill/>
              </a:ln>
              <a:solidFill>
                <a:schemeClr val="accent2"/>
              </a:solidFill>
              <a:effectLst/>
              <a:uLnTx/>
              <a:uFillTx/>
              <a:ea typeface="Lato Light" panose="020F0502020204030203" pitchFamily="34" charset="0"/>
              <a:cs typeface="Lato Light" panose="020F0502020204030203" pitchFamily="34" charset="0"/>
            </a:endParaRPr>
          </a:p>
        </p:txBody>
      </p:sp>
      <p:sp>
        <p:nvSpPr>
          <p:cNvPr id="393" name="Rectangle 392">
            <a:extLst>
              <a:ext uri="{FF2B5EF4-FFF2-40B4-BE49-F238E27FC236}">
                <a16:creationId xmlns:a16="http://schemas.microsoft.com/office/drawing/2014/main" id="{2A861246-6420-4557-86DF-5F910F740D52}"/>
              </a:ext>
            </a:extLst>
          </p:cNvPr>
          <p:cNvSpPr/>
          <p:nvPr/>
        </p:nvSpPr>
        <p:spPr>
          <a:xfrm>
            <a:off x="7421464" y="3663379"/>
            <a:ext cx="3360472" cy="646331"/>
          </a:xfrm>
          <a:prstGeom prst="rect">
            <a:avLst/>
          </a:prstGeom>
        </p:spPr>
        <p:txBody>
          <a:bodyPr wrap="none">
            <a:spAutoFit/>
          </a:bodyPr>
          <a:lstStyle/>
          <a:p>
            <a:pPr lvl="0" algn="just">
              <a:defRPr/>
            </a:pPr>
            <a:r>
              <a:rPr lang="en-GB" sz="1200" b="1" dirty="0" smtClean="0">
                <a:solidFill>
                  <a:schemeClr val="accent1"/>
                </a:solidFill>
              </a:rPr>
              <a:t>INNOVATION HAS GAINED MOMENTUM </a:t>
            </a:r>
          </a:p>
          <a:p>
            <a:pPr lvl="0" algn="just">
              <a:defRPr/>
            </a:pPr>
            <a:r>
              <a:rPr lang="en-GB" sz="1200" b="1" dirty="0" smtClean="0">
                <a:solidFill>
                  <a:schemeClr val="accent1"/>
                </a:solidFill>
              </a:rPr>
              <a:t>BUT HAS NOT YET INTEGRATED INTO  </a:t>
            </a:r>
          </a:p>
          <a:p>
            <a:pPr lvl="0" algn="just">
              <a:defRPr/>
            </a:pPr>
            <a:r>
              <a:rPr lang="en-GB" sz="1200" b="1" dirty="0" smtClean="0">
                <a:solidFill>
                  <a:schemeClr val="accent1"/>
                </a:solidFill>
              </a:rPr>
              <a:t>THE NARRATIVE OF THE PUBLIC SERVICE</a:t>
            </a:r>
            <a:endParaRPr kumimoji="0" lang="en-US" sz="1200" b="1" i="0" u="none" strike="noStrike" kern="1200" cap="none" spc="0" normalizeH="0" baseline="0" noProof="0" dirty="0">
              <a:ln>
                <a:noFill/>
              </a:ln>
              <a:solidFill>
                <a:schemeClr val="accent1"/>
              </a:solidFill>
              <a:effectLst/>
              <a:uLnTx/>
              <a:uFillTx/>
              <a:latin typeface="Lato"/>
            </a:endParaRPr>
          </a:p>
        </p:txBody>
      </p:sp>
      <p:pic>
        <p:nvPicPr>
          <p:cNvPr id="394" name="Picture 393"/>
          <p:cNvPicPr>
            <a:picLocks noChangeAspect="1"/>
          </p:cNvPicPr>
          <p:nvPr/>
        </p:nvPicPr>
        <p:blipFill>
          <a:blip r:embed="rId3"/>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10530562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3" name="Frame 32"/>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cxnSp>
        <p:nvCxnSpPr>
          <p:cNvPr id="18" name="Straight Connector 17">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6" name="Group 25"/>
          <p:cNvGrpSpPr/>
          <p:nvPr/>
        </p:nvGrpSpPr>
        <p:grpSpPr>
          <a:xfrm>
            <a:off x="5771884" y="6387123"/>
            <a:ext cx="650023" cy="199415"/>
            <a:chOff x="1671638" y="2071688"/>
            <a:chExt cx="8848725" cy="2714625"/>
          </a:xfrm>
        </p:grpSpPr>
        <p:sp>
          <p:nvSpPr>
            <p:cNvPr id="27" name="Rectangle 26"/>
            <p:cNvSpPr>
              <a:spLocks noChangeArrowheads="1"/>
            </p:cNvSpPr>
            <p:nvPr/>
          </p:nvSpPr>
          <p:spPr bwMode="auto">
            <a:xfrm>
              <a:off x="9793288" y="2078038"/>
              <a:ext cx="727075" cy="2708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 name="Freeform 27"/>
            <p:cNvSpPr>
              <a:spLocks/>
            </p:cNvSpPr>
            <p:nvPr/>
          </p:nvSpPr>
          <p:spPr bwMode="auto">
            <a:xfrm>
              <a:off x="7146926" y="2078038"/>
              <a:ext cx="2271713" cy="2698750"/>
            </a:xfrm>
            <a:custGeom>
              <a:avLst/>
              <a:gdLst>
                <a:gd name="T0" fmla="*/ 78 w 1431"/>
                <a:gd name="T1" fmla="*/ 563 h 1700"/>
                <a:gd name="T2" fmla="*/ 96 w 1431"/>
                <a:gd name="T3" fmla="*/ 673 h 1700"/>
                <a:gd name="T4" fmla="*/ 138 w 1431"/>
                <a:gd name="T5" fmla="*/ 765 h 1700"/>
                <a:gd name="T6" fmla="*/ 198 w 1431"/>
                <a:gd name="T7" fmla="*/ 839 h 1700"/>
                <a:gd name="T8" fmla="*/ 300 w 1431"/>
                <a:gd name="T9" fmla="*/ 913 h 1700"/>
                <a:gd name="T10" fmla="*/ 510 w 1431"/>
                <a:gd name="T11" fmla="*/ 999 h 1700"/>
                <a:gd name="T12" fmla="*/ 696 w 1431"/>
                <a:gd name="T13" fmla="*/ 1047 h 1700"/>
                <a:gd name="T14" fmla="*/ 901 w 1431"/>
                <a:gd name="T15" fmla="*/ 1111 h 1700"/>
                <a:gd name="T16" fmla="*/ 953 w 1431"/>
                <a:gd name="T17" fmla="*/ 1149 h 1700"/>
                <a:gd name="T18" fmla="*/ 971 w 1431"/>
                <a:gd name="T19" fmla="*/ 1193 h 1700"/>
                <a:gd name="T20" fmla="*/ 971 w 1431"/>
                <a:gd name="T21" fmla="*/ 1223 h 1700"/>
                <a:gd name="T22" fmla="*/ 953 w 1431"/>
                <a:gd name="T23" fmla="*/ 1267 h 1700"/>
                <a:gd name="T24" fmla="*/ 911 w 1431"/>
                <a:gd name="T25" fmla="*/ 1300 h 1700"/>
                <a:gd name="T26" fmla="*/ 827 w 1431"/>
                <a:gd name="T27" fmla="*/ 1320 h 1700"/>
                <a:gd name="T28" fmla="*/ 714 w 1431"/>
                <a:gd name="T29" fmla="*/ 1320 h 1700"/>
                <a:gd name="T30" fmla="*/ 576 w 1431"/>
                <a:gd name="T31" fmla="*/ 1294 h 1700"/>
                <a:gd name="T32" fmla="*/ 442 w 1431"/>
                <a:gd name="T33" fmla="*/ 1243 h 1700"/>
                <a:gd name="T34" fmla="*/ 314 w 1431"/>
                <a:gd name="T35" fmla="*/ 1171 h 1700"/>
                <a:gd name="T36" fmla="*/ 0 w 1431"/>
                <a:gd name="T37" fmla="*/ 1428 h 1700"/>
                <a:gd name="T38" fmla="*/ 164 w 1431"/>
                <a:gd name="T39" fmla="*/ 1548 h 1700"/>
                <a:gd name="T40" fmla="*/ 352 w 1431"/>
                <a:gd name="T41" fmla="*/ 1632 h 1700"/>
                <a:gd name="T42" fmla="*/ 554 w 1431"/>
                <a:gd name="T43" fmla="*/ 1684 h 1700"/>
                <a:gd name="T44" fmla="*/ 769 w 1431"/>
                <a:gd name="T45" fmla="*/ 1700 h 1700"/>
                <a:gd name="T46" fmla="*/ 911 w 1431"/>
                <a:gd name="T47" fmla="*/ 1692 h 1700"/>
                <a:gd name="T48" fmla="*/ 1039 w 1431"/>
                <a:gd name="T49" fmla="*/ 1664 h 1700"/>
                <a:gd name="T50" fmla="*/ 1153 w 1431"/>
                <a:gd name="T51" fmla="*/ 1620 h 1700"/>
                <a:gd name="T52" fmla="*/ 1249 w 1431"/>
                <a:gd name="T53" fmla="*/ 1558 h 1700"/>
                <a:gd name="T54" fmla="*/ 1327 w 1431"/>
                <a:gd name="T55" fmla="*/ 1482 h 1700"/>
                <a:gd name="T56" fmla="*/ 1383 w 1431"/>
                <a:gd name="T57" fmla="*/ 1390 h 1700"/>
                <a:gd name="T58" fmla="*/ 1419 w 1431"/>
                <a:gd name="T59" fmla="*/ 1286 h 1700"/>
                <a:gd name="T60" fmla="*/ 1431 w 1431"/>
                <a:gd name="T61" fmla="*/ 1165 h 1700"/>
                <a:gd name="T62" fmla="*/ 1429 w 1431"/>
                <a:gd name="T63" fmla="*/ 1105 h 1700"/>
                <a:gd name="T64" fmla="*/ 1407 w 1431"/>
                <a:gd name="T65" fmla="*/ 1005 h 1700"/>
                <a:gd name="T66" fmla="*/ 1365 w 1431"/>
                <a:gd name="T67" fmla="*/ 921 h 1700"/>
                <a:gd name="T68" fmla="*/ 1305 w 1431"/>
                <a:gd name="T69" fmla="*/ 851 h 1700"/>
                <a:gd name="T70" fmla="*/ 1179 w 1431"/>
                <a:gd name="T71" fmla="*/ 765 h 1700"/>
                <a:gd name="T72" fmla="*/ 955 w 1431"/>
                <a:gd name="T73" fmla="*/ 681 h 1700"/>
                <a:gd name="T74" fmla="*/ 743 w 1431"/>
                <a:gd name="T75" fmla="*/ 631 h 1700"/>
                <a:gd name="T76" fmla="*/ 594 w 1431"/>
                <a:gd name="T77" fmla="*/ 579 h 1700"/>
                <a:gd name="T78" fmla="*/ 550 w 1431"/>
                <a:gd name="T79" fmla="*/ 539 h 1700"/>
                <a:gd name="T80" fmla="*/ 536 w 1431"/>
                <a:gd name="T81" fmla="*/ 489 h 1700"/>
                <a:gd name="T82" fmla="*/ 540 w 1431"/>
                <a:gd name="T83" fmla="*/ 463 h 1700"/>
                <a:gd name="T84" fmla="*/ 560 w 1431"/>
                <a:gd name="T85" fmla="*/ 425 h 1700"/>
                <a:gd name="T86" fmla="*/ 600 w 1431"/>
                <a:gd name="T87" fmla="*/ 396 h 1700"/>
                <a:gd name="T88" fmla="*/ 702 w 1431"/>
                <a:gd name="T89" fmla="*/ 378 h 1700"/>
                <a:gd name="T90" fmla="*/ 783 w 1431"/>
                <a:gd name="T91" fmla="*/ 384 h 1700"/>
                <a:gd name="T92" fmla="*/ 987 w 1431"/>
                <a:gd name="T93" fmla="*/ 443 h 1700"/>
                <a:gd name="T94" fmla="*/ 1387 w 1431"/>
                <a:gd name="T95" fmla="*/ 220 h 1700"/>
                <a:gd name="T96" fmla="*/ 1283 w 1431"/>
                <a:gd name="T97" fmla="*/ 146 h 1700"/>
                <a:gd name="T98" fmla="*/ 1129 w 1431"/>
                <a:gd name="T99" fmla="*/ 70 h 1700"/>
                <a:gd name="T100" fmla="*/ 957 w 1431"/>
                <a:gd name="T101" fmla="*/ 22 h 1700"/>
                <a:gd name="T102" fmla="*/ 763 w 1431"/>
                <a:gd name="T103" fmla="*/ 2 h 1700"/>
                <a:gd name="T104" fmla="*/ 640 w 1431"/>
                <a:gd name="T105" fmla="*/ 4 h 1700"/>
                <a:gd name="T106" fmla="*/ 508 w 1431"/>
                <a:gd name="T107" fmla="*/ 24 h 1700"/>
                <a:gd name="T108" fmla="*/ 390 w 1431"/>
                <a:gd name="T109" fmla="*/ 62 h 1700"/>
                <a:gd name="T110" fmla="*/ 290 w 1431"/>
                <a:gd name="T111" fmla="*/ 116 h 1700"/>
                <a:gd name="T112" fmla="*/ 208 w 1431"/>
                <a:gd name="T113" fmla="*/ 186 h 1700"/>
                <a:gd name="T114" fmla="*/ 146 w 1431"/>
                <a:gd name="T115" fmla="*/ 270 h 1700"/>
                <a:gd name="T116" fmla="*/ 102 w 1431"/>
                <a:gd name="T117" fmla="*/ 364 h 1700"/>
                <a:gd name="T118" fmla="*/ 80 w 1431"/>
                <a:gd name="T119" fmla="*/ 471 h 1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31" h="1700">
                  <a:moveTo>
                    <a:pt x="78" y="527"/>
                  </a:moveTo>
                  <a:lnTo>
                    <a:pt x="78" y="531"/>
                  </a:lnTo>
                  <a:lnTo>
                    <a:pt x="78" y="531"/>
                  </a:lnTo>
                  <a:lnTo>
                    <a:pt x="78" y="563"/>
                  </a:lnTo>
                  <a:lnTo>
                    <a:pt x="80" y="593"/>
                  </a:lnTo>
                  <a:lnTo>
                    <a:pt x="84" y="621"/>
                  </a:lnTo>
                  <a:lnTo>
                    <a:pt x="90" y="647"/>
                  </a:lnTo>
                  <a:lnTo>
                    <a:pt x="96" y="673"/>
                  </a:lnTo>
                  <a:lnTo>
                    <a:pt x="104" y="697"/>
                  </a:lnTo>
                  <a:lnTo>
                    <a:pt x="114" y="721"/>
                  </a:lnTo>
                  <a:lnTo>
                    <a:pt x="126" y="743"/>
                  </a:lnTo>
                  <a:lnTo>
                    <a:pt x="138" y="765"/>
                  </a:lnTo>
                  <a:lnTo>
                    <a:pt x="150" y="785"/>
                  </a:lnTo>
                  <a:lnTo>
                    <a:pt x="166" y="805"/>
                  </a:lnTo>
                  <a:lnTo>
                    <a:pt x="182" y="823"/>
                  </a:lnTo>
                  <a:lnTo>
                    <a:pt x="198" y="839"/>
                  </a:lnTo>
                  <a:lnTo>
                    <a:pt x="216" y="857"/>
                  </a:lnTo>
                  <a:lnTo>
                    <a:pt x="236" y="871"/>
                  </a:lnTo>
                  <a:lnTo>
                    <a:pt x="256" y="887"/>
                  </a:lnTo>
                  <a:lnTo>
                    <a:pt x="300" y="913"/>
                  </a:lnTo>
                  <a:lnTo>
                    <a:pt x="348" y="939"/>
                  </a:lnTo>
                  <a:lnTo>
                    <a:pt x="398" y="961"/>
                  </a:lnTo>
                  <a:lnTo>
                    <a:pt x="452" y="981"/>
                  </a:lnTo>
                  <a:lnTo>
                    <a:pt x="510" y="999"/>
                  </a:lnTo>
                  <a:lnTo>
                    <a:pt x="570" y="1017"/>
                  </a:lnTo>
                  <a:lnTo>
                    <a:pt x="632" y="1033"/>
                  </a:lnTo>
                  <a:lnTo>
                    <a:pt x="696" y="1047"/>
                  </a:lnTo>
                  <a:lnTo>
                    <a:pt x="696" y="1047"/>
                  </a:lnTo>
                  <a:lnTo>
                    <a:pt x="771" y="1067"/>
                  </a:lnTo>
                  <a:lnTo>
                    <a:pt x="833" y="1085"/>
                  </a:lnTo>
                  <a:lnTo>
                    <a:pt x="881" y="1101"/>
                  </a:lnTo>
                  <a:lnTo>
                    <a:pt x="901" y="1111"/>
                  </a:lnTo>
                  <a:lnTo>
                    <a:pt x="917" y="1119"/>
                  </a:lnTo>
                  <a:lnTo>
                    <a:pt x="931" y="1129"/>
                  </a:lnTo>
                  <a:lnTo>
                    <a:pt x="943" y="1139"/>
                  </a:lnTo>
                  <a:lnTo>
                    <a:pt x="953" y="1149"/>
                  </a:lnTo>
                  <a:lnTo>
                    <a:pt x="961" y="1159"/>
                  </a:lnTo>
                  <a:lnTo>
                    <a:pt x="965" y="1169"/>
                  </a:lnTo>
                  <a:lnTo>
                    <a:pt x="969" y="1181"/>
                  </a:lnTo>
                  <a:lnTo>
                    <a:pt x="971" y="1193"/>
                  </a:lnTo>
                  <a:lnTo>
                    <a:pt x="973" y="1205"/>
                  </a:lnTo>
                  <a:lnTo>
                    <a:pt x="973" y="1209"/>
                  </a:lnTo>
                  <a:lnTo>
                    <a:pt x="973" y="1209"/>
                  </a:lnTo>
                  <a:lnTo>
                    <a:pt x="971" y="1223"/>
                  </a:lnTo>
                  <a:lnTo>
                    <a:pt x="969" y="1235"/>
                  </a:lnTo>
                  <a:lnTo>
                    <a:pt x="965" y="1245"/>
                  </a:lnTo>
                  <a:lnTo>
                    <a:pt x="959" y="1257"/>
                  </a:lnTo>
                  <a:lnTo>
                    <a:pt x="953" y="1267"/>
                  </a:lnTo>
                  <a:lnTo>
                    <a:pt x="945" y="1275"/>
                  </a:lnTo>
                  <a:lnTo>
                    <a:pt x="935" y="1286"/>
                  </a:lnTo>
                  <a:lnTo>
                    <a:pt x="925" y="1292"/>
                  </a:lnTo>
                  <a:lnTo>
                    <a:pt x="911" y="1300"/>
                  </a:lnTo>
                  <a:lnTo>
                    <a:pt x="897" y="1306"/>
                  </a:lnTo>
                  <a:lnTo>
                    <a:pt x="883" y="1310"/>
                  </a:lnTo>
                  <a:lnTo>
                    <a:pt x="865" y="1316"/>
                  </a:lnTo>
                  <a:lnTo>
                    <a:pt x="827" y="1320"/>
                  </a:lnTo>
                  <a:lnTo>
                    <a:pt x="785" y="1322"/>
                  </a:lnTo>
                  <a:lnTo>
                    <a:pt x="785" y="1322"/>
                  </a:lnTo>
                  <a:lnTo>
                    <a:pt x="749" y="1322"/>
                  </a:lnTo>
                  <a:lnTo>
                    <a:pt x="714" y="1320"/>
                  </a:lnTo>
                  <a:lnTo>
                    <a:pt x="680" y="1316"/>
                  </a:lnTo>
                  <a:lnTo>
                    <a:pt x="644" y="1310"/>
                  </a:lnTo>
                  <a:lnTo>
                    <a:pt x="610" y="1304"/>
                  </a:lnTo>
                  <a:lnTo>
                    <a:pt x="576" y="1294"/>
                  </a:lnTo>
                  <a:lnTo>
                    <a:pt x="542" y="1284"/>
                  </a:lnTo>
                  <a:lnTo>
                    <a:pt x="508" y="1271"/>
                  </a:lnTo>
                  <a:lnTo>
                    <a:pt x="476" y="1259"/>
                  </a:lnTo>
                  <a:lnTo>
                    <a:pt x="442" y="1243"/>
                  </a:lnTo>
                  <a:lnTo>
                    <a:pt x="410" y="1227"/>
                  </a:lnTo>
                  <a:lnTo>
                    <a:pt x="378" y="1211"/>
                  </a:lnTo>
                  <a:lnTo>
                    <a:pt x="346" y="1191"/>
                  </a:lnTo>
                  <a:lnTo>
                    <a:pt x="314" y="1171"/>
                  </a:lnTo>
                  <a:lnTo>
                    <a:pt x="284" y="1149"/>
                  </a:lnTo>
                  <a:lnTo>
                    <a:pt x="254" y="1125"/>
                  </a:lnTo>
                  <a:lnTo>
                    <a:pt x="0" y="1428"/>
                  </a:lnTo>
                  <a:lnTo>
                    <a:pt x="0" y="1428"/>
                  </a:lnTo>
                  <a:lnTo>
                    <a:pt x="38" y="1462"/>
                  </a:lnTo>
                  <a:lnTo>
                    <a:pt x="80" y="1492"/>
                  </a:lnTo>
                  <a:lnTo>
                    <a:pt x="122" y="1520"/>
                  </a:lnTo>
                  <a:lnTo>
                    <a:pt x="164" y="1548"/>
                  </a:lnTo>
                  <a:lnTo>
                    <a:pt x="210" y="1572"/>
                  </a:lnTo>
                  <a:lnTo>
                    <a:pt x="256" y="1594"/>
                  </a:lnTo>
                  <a:lnTo>
                    <a:pt x="302" y="1614"/>
                  </a:lnTo>
                  <a:lnTo>
                    <a:pt x="352" y="1632"/>
                  </a:lnTo>
                  <a:lnTo>
                    <a:pt x="400" y="1648"/>
                  </a:lnTo>
                  <a:lnTo>
                    <a:pt x="452" y="1662"/>
                  </a:lnTo>
                  <a:lnTo>
                    <a:pt x="502" y="1674"/>
                  </a:lnTo>
                  <a:lnTo>
                    <a:pt x="554" y="1684"/>
                  </a:lnTo>
                  <a:lnTo>
                    <a:pt x="608" y="1690"/>
                  </a:lnTo>
                  <a:lnTo>
                    <a:pt x="660" y="1696"/>
                  </a:lnTo>
                  <a:lnTo>
                    <a:pt x="714" y="1700"/>
                  </a:lnTo>
                  <a:lnTo>
                    <a:pt x="769" y="1700"/>
                  </a:lnTo>
                  <a:lnTo>
                    <a:pt x="769" y="1700"/>
                  </a:lnTo>
                  <a:lnTo>
                    <a:pt x="841" y="1698"/>
                  </a:lnTo>
                  <a:lnTo>
                    <a:pt x="877" y="1696"/>
                  </a:lnTo>
                  <a:lnTo>
                    <a:pt x="911" y="1692"/>
                  </a:lnTo>
                  <a:lnTo>
                    <a:pt x="945" y="1686"/>
                  </a:lnTo>
                  <a:lnTo>
                    <a:pt x="977" y="1680"/>
                  </a:lnTo>
                  <a:lnTo>
                    <a:pt x="1009" y="1672"/>
                  </a:lnTo>
                  <a:lnTo>
                    <a:pt x="1039" y="1664"/>
                  </a:lnTo>
                  <a:lnTo>
                    <a:pt x="1069" y="1654"/>
                  </a:lnTo>
                  <a:lnTo>
                    <a:pt x="1099" y="1644"/>
                  </a:lnTo>
                  <a:lnTo>
                    <a:pt x="1127" y="1632"/>
                  </a:lnTo>
                  <a:lnTo>
                    <a:pt x="1153" y="1620"/>
                  </a:lnTo>
                  <a:lnTo>
                    <a:pt x="1179" y="1606"/>
                  </a:lnTo>
                  <a:lnTo>
                    <a:pt x="1203" y="1592"/>
                  </a:lnTo>
                  <a:lnTo>
                    <a:pt x="1227" y="1576"/>
                  </a:lnTo>
                  <a:lnTo>
                    <a:pt x="1249" y="1558"/>
                  </a:lnTo>
                  <a:lnTo>
                    <a:pt x="1271" y="1542"/>
                  </a:lnTo>
                  <a:lnTo>
                    <a:pt x="1291" y="1522"/>
                  </a:lnTo>
                  <a:lnTo>
                    <a:pt x="1309" y="1502"/>
                  </a:lnTo>
                  <a:lnTo>
                    <a:pt x="1327" y="1482"/>
                  </a:lnTo>
                  <a:lnTo>
                    <a:pt x="1343" y="1460"/>
                  </a:lnTo>
                  <a:lnTo>
                    <a:pt x="1357" y="1438"/>
                  </a:lnTo>
                  <a:lnTo>
                    <a:pt x="1371" y="1416"/>
                  </a:lnTo>
                  <a:lnTo>
                    <a:pt x="1383" y="1390"/>
                  </a:lnTo>
                  <a:lnTo>
                    <a:pt x="1395" y="1366"/>
                  </a:lnTo>
                  <a:lnTo>
                    <a:pt x="1405" y="1340"/>
                  </a:lnTo>
                  <a:lnTo>
                    <a:pt x="1413" y="1312"/>
                  </a:lnTo>
                  <a:lnTo>
                    <a:pt x="1419" y="1286"/>
                  </a:lnTo>
                  <a:lnTo>
                    <a:pt x="1425" y="1255"/>
                  </a:lnTo>
                  <a:lnTo>
                    <a:pt x="1429" y="1227"/>
                  </a:lnTo>
                  <a:lnTo>
                    <a:pt x="1431" y="1195"/>
                  </a:lnTo>
                  <a:lnTo>
                    <a:pt x="1431" y="1165"/>
                  </a:lnTo>
                  <a:lnTo>
                    <a:pt x="1431" y="1161"/>
                  </a:lnTo>
                  <a:lnTo>
                    <a:pt x="1431" y="1161"/>
                  </a:lnTo>
                  <a:lnTo>
                    <a:pt x="1431" y="1131"/>
                  </a:lnTo>
                  <a:lnTo>
                    <a:pt x="1429" y="1105"/>
                  </a:lnTo>
                  <a:lnTo>
                    <a:pt x="1425" y="1079"/>
                  </a:lnTo>
                  <a:lnTo>
                    <a:pt x="1421" y="1053"/>
                  </a:lnTo>
                  <a:lnTo>
                    <a:pt x="1415" y="1029"/>
                  </a:lnTo>
                  <a:lnTo>
                    <a:pt x="1407" y="1005"/>
                  </a:lnTo>
                  <a:lnTo>
                    <a:pt x="1399" y="983"/>
                  </a:lnTo>
                  <a:lnTo>
                    <a:pt x="1389" y="963"/>
                  </a:lnTo>
                  <a:lnTo>
                    <a:pt x="1377" y="941"/>
                  </a:lnTo>
                  <a:lnTo>
                    <a:pt x="1365" y="921"/>
                  </a:lnTo>
                  <a:lnTo>
                    <a:pt x="1353" y="903"/>
                  </a:lnTo>
                  <a:lnTo>
                    <a:pt x="1337" y="885"/>
                  </a:lnTo>
                  <a:lnTo>
                    <a:pt x="1321" y="867"/>
                  </a:lnTo>
                  <a:lnTo>
                    <a:pt x="1305" y="851"/>
                  </a:lnTo>
                  <a:lnTo>
                    <a:pt x="1287" y="835"/>
                  </a:lnTo>
                  <a:lnTo>
                    <a:pt x="1267" y="821"/>
                  </a:lnTo>
                  <a:lnTo>
                    <a:pt x="1225" y="791"/>
                  </a:lnTo>
                  <a:lnTo>
                    <a:pt x="1179" y="765"/>
                  </a:lnTo>
                  <a:lnTo>
                    <a:pt x="1129" y="743"/>
                  </a:lnTo>
                  <a:lnTo>
                    <a:pt x="1075" y="721"/>
                  </a:lnTo>
                  <a:lnTo>
                    <a:pt x="1017" y="701"/>
                  </a:lnTo>
                  <a:lnTo>
                    <a:pt x="955" y="681"/>
                  </a:lnTo>
                  <a:lnTo>
                    <a:pt x="889" y="665"/>
                  </a:lnTo>
                  <a:lnTo>
                    <a:pt x="819" y="649"/>
                  </a:lnTo>
                  <a:lnTo>
                    <a:pt x="819" y="649"/>
                  </a:lnTo>
                  <a:lnTo>
                    <a:pt x="743" y="631"/>
                  </a:lnTo>
                  <a:lnTo>
                    <a:pt x="680" y="613"/>
                  </a:lnTo>
                  <a:lnTo>
                    <a:pt x="630" y="595"/>
                  </a:lnTo>
                  <a:lnTo>
                    <a:pt x="610" y="587"/>
                  </a:lnTo>
                  <a:lnTo>
                    <a:pt x="594" y="579"/>
                  </a:lnTo>
                  <a:lnTo>
                    <a:pt x="578" y="569"/>
                  </a:lnTo>
                  <a:lnTo>
                    <a:pt x="566" y="559"/>
                  </a:lnTo>
                  <a:lnTo>
                    <a:pt x="556" y="549"/>
                  </a:lnTo>
                  <a:lnTo>
                    <a:pt x="550" y="539"/>
                  </a:lnTo>
                  <a:lnTo>
                    <a:pt x="544" y="527"/>
                  </a:lnTo>
                  <a:lnTo>
                    <a:pt x="540" y="515"/>
                  </a:lnTo>
                  <a:lnTo>
                    <a:pt x="538" y="503"/>
                  </a:lnTo>
                  <a:lnTo>
                    <a:pt x="536" y="489"/>
                  </a:lnTo>
                  <a:lnTo>
                    <a:pt x="536" y="485"/>
                  </a:lnTo>
                  <a:lnTo>
                    <a:pt x="536" y="485"/>
                  </a:lnTo>
                  <a:lnTo>
                    <a:pt x="538" y="475"/>
                  </a:lnTo>
                  <a:lnTo>
                    <a:pt x="540" y="463"/>
                  </a:lnTo>
                  <a:lnTo>
                    <a:pt x="542" y="453"/>
                  </a:lnTo>
                  <a:lnTo>
                    <a:pt x="548" y="443"/>
                  </a:lnTo>
                  <a:lnTo>
                    <a:pt x="552" y="435"/>
                  </a:lnTo>
                  <a:lnTo>
                    <a:pt x="560" y="425"/>
                  </a:lnTo>
                  <a:lnTo>
                    <a:pt x="568" y="416"/>
                  </a:lnTo>
                  <a:lnTo>
                    <a:pt x="578" y="410"/>
                  </a:lnTo>
                  <a:lnTo>
                    <a:pt x="588" y="402"/>
                  </a:lnTo>
                  <a:lnTo>
                    <a:pt x="600" y="396"/>
                  </a:lnTo>
                  <a:lnTo>
                    <a:pt x="614" y="392"/>
                  </a:lnTo>
                  <a:lnTo>
                    <a:pt x="628" y="386"/>
                  </a:lnTo>
                  <a:lnTo>
                    <a:pt x="662" y="380"/>
                  </a:lnTo>
                  <a:lnTo>
                    <a:pt x="702" y="378"/>
                  </a:lnTo>
                  <a:lnTo>
                    <a:pt x="702" y="378"/>
                  </a:lnTo>
                  <a:lnTo>
                    <a:pt x="728" y="380"/>
                  </a:lnTo>
                  <a:lnTo>
                    <a:pt x="755" y="380"/>
                  </a:lnTo>
                  <a:lnTo>
                    <a:pt x="783" y="384"/>
                  </a:lnTo>
                  <a:lnTo>
                    <a:pt x="813" y="388"/>
                  </a:lnTo>
                  <a:lnTo>
                    <a:pt x="869" y="402"/>
                  </a:lnTo>
                  <a:lnTo>
                    <a:pt x="929" y="420"/>
                  </a:lnTo>
                  <a:lnTo>
                    <a:pt x="987" y="443"/>
                  </a:lnTo>
                  <a:lnTo>
                    <a:pt x="1045" y="471"/>
                  </a:lnTo>
                  <a:lnTo>
                    <a:pt x="1103" y="503"/>
                  </a:lnTo>
                  <a:lnTo>
                    <a:pt x="1159" y="541"/>
                  </a:lnTo>
                  <a:lnTo>
                    <a:pt x="1387" y="220"/>
                  </a:lnTo>
                  <a:lnTo>
                    <a:pt x="1387" y="220"/>
                  </a:lnTo>
                  <a:lnTo>
                    <a:pt x="1353" y="192"/>
                  </a:lnTo>
                  <a:lnTo>
                    <a:pt x="1319" y="168"/>
                  </a:lnTo>
                  <a:lnTo>
                    <a:pt x="1283" y="146"/>
                  </a:lnTo>
                  <a:lnTo>
                    <a:pt x="1245" y="124"/>
                  </a:lnTo>
                  <a:lnTo>
                    <a:pt x="1207" y="106"/>
                  </a:lnTo>
                  <a:lnTo>
                    <a:pt x="1169" y="88"/>
                  </a:lnTo>
                  <a:lnTo>
                    <a:pt x="1129" y="70"/>
                  </a:lnTo>
                  <a:lnTo>
                    <a:pt x="1087" y="56"/>
                  </a:lnTo>
                  <a:lnTo>
                    <a:pt x="1045" y="44"/>
                  </a:lnTo>
                  <a:lnTo>
                    <a:pt x="1001" y="32"/>
                  </a:lnTo>
                  <a:lnTo>
                    <a:pt x="957" y="22"/>
                  </a:lnTo>
                  <a:lnTo>
                    <a:pt x="909" y="14"/>
                  </a:lnTo>
                  <a:lnTo>
                    <a:pt x="863" y="8"/>
                  </a:lnTo>
                  <a:lnTo>
                    <a:pt x="813" y="4"/>
                  </a:lnTo>
                  <a:lnTo>
                    <a:pt x="763" y="2"/>
                  </a:lnTo>
                  <a:lnTo>
                    <a:pt x="712" y="0"/>
                  </a:lnTo>
                  <a:lnTo>
                    <a:pt x="712" y="0"/>
                  </a:lnTo>
                  <a:lnTo>
                    <a:pt x="676" y="2"/>
                  </a:lnTo>
                  <a:lnTo>
                    <a:pt x="640" y="4"/>
                  </a:lnTo>
                  <a:lnTo>
                    <a:pt x="606" y="6"/>
                  </a:lnTo>
                  <a:lnTo>
                    <a:pt x="572" y="12"/>
                  </a:lnTo>
                  <a:lnTo>
                    <a:pt x="540" y="16"/>
                  </a:lnTo>
                  <a:lnTo>
                    <a:pt x="508" y="24"/>
                  </a:lnTo>
                  <a:lnTo>
                    <a:pt x="478" y="32"/>
                  </a:lnTo>
                  <a:lnTo>
                    <a:pt x="448" y="40"/>
                  </a:lnTo>
                  <a:lnTo>
                    <a:pt x="418" y="50"/>
                  </a:lnTo>
                  <a:lnTo>
                    <a:pt x="390" y="62"/>
                  </a:lnTo>
                  <a:lnTo>
                    <a:pt x="364" y="74"/>
                  </a:lnTo>
                  <a:lnTo>
                    <a:pt x="338" y="86"/>
                  </a:lnTo>
                  <a:lnTo>
                    <a:pt x="314" y="100"/>
                  </a:lnTo>
                  <a:lnTo>
                    <a:pt x="290" y="116"/>
                  </a:lnTo>
                  <a:lnTo>
                    <a:pt x="268" y="132"/>
                  </a:lnTo>
                  <a:lnTo>
                    <a:pt x="248" y="150"/>
                  </a:lnTo>
                  <a:lnTo>
                    <a:pt x="228" y="168"/>
                  </a:lnTo>
                  <a:lnTo>
                    <a:pt x="208" y="186"/>
                  </a:lnTo>
                  <a:lnTo>
                    <a:pt x="192" y="206"/>
                  </a:lnTo>
                  <a:lnTo>
                    <a:pt x="174" y="226"/>
                  </a:lnTo>
                  <a:lnTo>
                    <a:pt x="160" y="248"/>
                  </a:lnTo>
                  <a:lnTo>
                    <a:pt x="146" y="270"/>
                  </a:lnTo>
                  <a:lnTo>
                    <a:pt x="132" y="292"/>
                  </a:lnTo>
                  <a:lnTo>
                    <a:pt x="122" y="316"/>
                  </a:lnTo>
                  <a:lnTo>
                    <a:pt x="112" y="340"/>
                  </a:lnTo>
                  <a:lnTo>
                    <a:pt x="102" y="364"/>
                  </a:lnTo>
                  <a:lnTo>
                    <a:pt x="94" y="390"/>
                  </a:lnTo>
                  <a:lnTo>
                    <a:pt x="88" y="416"/>
                  </a:lnTo>
                  <a:lnTo>
                    <a:pt x="84" y="443"/>
                  </a:lnTo>
                  <a:lnTo>
                    <a:pt x="80" y="471"/>
                  </a:lnTo>
                  <a:lnTo>
                    <a:pt x="78" y="499"/>
                  </a:lnTo>
                  <a:lnTo>
                    <a:pt x="78" y="5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 name="Freeform 28"/>
            <p:cNvSpPr>
              <a:spLocks noEditPoints="1"/>
            </p:cNvSpPr>
            <p:nvPr/>
          </p:nvSpPr>
          <p:spPr bwMode="auto">
            <a:xfrm>
              <a:off x="4835526" y="2071688"/>
              <a:ext cx="2200275" cy="2714625"/>
            </a:xfrm>
            <a:custGeom>
              <a:avLst/>
              <a:gdLst>
                <a:gd name="T0" fmla="*/ 670 w 1386"/>
                <a:gd name="T1" fmla="*/ 382 h 1710"/>
                <a:gd name="T2" fmla="*/ 700 w 1386"/>
                <a:gd name="T3" fmla="*/ 384 h 1710"/>
                <a:gd name="T4" fmla="*/ 754 w 1386"/>
                <a:gd name="T5" fmla="*/ 390 h 1710"/>
                <a:gd name="T6" fmla="*/ 802 w 1386"/>
                <a:gd name="T7" fmla="*/ 404 h 1710"/>
                <a:gd name="T8" fmla="*/ 844 w 1386"/>
                <a:gd name="T9" fmla="*/ 424 h 1710"/>
                <a:gd name="T10" fmla="*/ 878 w 1386"/>
                <a:gd name="T11" fmla="*/ 453 h 1710"/>
                <a:gd name="T12" fmla="*/ 904 w 1386"/>
                <a:gd name="T13" fmla="*/ 487 h 1710"/>
                <a:gd name="T14" fmla="*/ 922 w 1386"/>
                <a:gd name="T15" fmla="*/ 527 h 1710"/>
                <a:gd name="T16" fmla="*/ 930 w 1386"/>
                <a:gd name="T17" fmla="*/ 573 h 1710"/>
                <a:gd name="T18" fmla="*/ 932 w 1386"/>
                <a:gd name="T19" fmla="*/ 603 h 1710"/>
                <a:gd name="T20" fmla="*/ 930 w 1386"/>
                <a:gd name="T21" fmla="*/ 627 h 1710"/>
                <a:gd name="T22" fmla="*/ 922 w 1386"/>
                <a:gd name="T23" fmla="*/ 671 h 1710"/>
                <a:gd name="T24" fmla="*/ 904 w 1386"/>
                <a:gd name="T25" fmla="*/ 711 h 1710"/>
                <a:gd name="T26" fmla="*/ 878 w 1386"/>
                <a:gd name="T27" fmla="*/ 745 h 1710"/>
                <a:gd name="T28" fmla="*/ 844 w 1386"/>
                <a:gd name="T29" fmla="*/ 773 h 1710"/>
                <a:gd name="T30" fmla="*/ 804 w 1386"/>
                <a:gd name="T31" fmla="*/ 793 h 1710"/>
                <a:gd name="T32" fmla="*/ 756 w 1386"/>
                <a:gd name="T33" fmla="*/ 809 h 1710"/>
                <a:gd name="T34" fmla="*/ 700 w 1386"/>
                <a:gd name="T35" fmla="*/ 817 h 1710"/>
                <a:gd name="T36" fmla="*/ 456 w 1386"/>
                <a:gd name="T37" fmla="*/ 817 h 1710"/>
                <a:gd name="T38" fmla="*/ 0 w 1386"/>
                <a:gd name="T39" fmla="*/ 0 h 1710"/>
                <a:gd name="T40" fmla="*/ 456 w 1386"/>
                <a:gd name="T41" fmla="*/ 1710 h 1710"/>
                <a:gd name="T42" fmla="*/ 680 w 1386"/>
                <a:gd name="T43" fmla="*/ 1173 h 1710"/>
                <a:gd name="T44" fmla="*/ 718 w 1386"/>
                <a:gd name="T45" fmla="*/ 1173 h 1710"/>
                <a:gd name="T46" fmla="*/ 792 w 1386"/>
                <a:gd name="T47" fmla="*/ 1169 h 1710"/>
                <a:gd name="T48" fmla="*/ 864 w 1386"/>
                <a:gd name="T49" fmla="*/ 1159 h 1710"/>
                <a:gd name="T50" fmla="*/ 930 w 1386"/>
                <a:gd name="T51" fmla="*/ 1145 h 1710"/>
                <a:gd name="T52" fmla="*/ 994 w 1386"/>
                <a:gd name="T53" fmla="*/ 1125 h 1710"/>
                <a:gd name="T54" fmla="*/ 1054 w 1386"/>
                <a:gd name="T55" fmla="*/ 1103 h 1710"/>
                <a:gd name="T56" fmla="*/ 1110 w 1386"/>
                <a:gd name="T57" fmla="*/ 1073 h 1710"/>
                <a:gd name="T58" fmla="*/ 1162 w 1386"/>
                <a:gd name="T59" fmla="*/ 1041 h 1710"/>
                <a:gd name="T60" fmla="*/ 1210 w 1386"/>
                <a:gd name="T61" fmla="*/ 1005 h 1710"/>
                <a:gd name="T62" fmla="*/ 1252 w 1386"/>
                <a:gd name="T63" fmla="*/ 963 h 1710"/>
                <a:gd name="T64" fmla="*/ 1288 w 1386"/>
                <a:gd name="T65" fmla="*/ 915 h 1710"/>
                <a:gd name="T66" fmla="*/ 1320 w 1386"/>
                <a:gd name="T67" fmla="*/ 865 h 1710"/>
                <a:gd name="T68" fmla="*/ 1346 w 1386"/>
                <a:gd name="T69" fmla="*/ 811 h 1710"/>
                <a:gd name="T70" fmla="*/ 1366 w 1386"/>
                <a:gd name="T71" fmla="*/ 751 h 1710"/>
                <a:gd name="T72" fmla="*/ 1378 w 1386"/>
                <a:gd name="T73" fmla="*/ 687 h 1710"/>
                <a:gd name="T74" fmla="*/ 1386 w 1386"/>
                <a:gd name="T75" fmla="*/ 619 h 1710"/>
                <a:gd name="T76" fmla="*/ 1386 w 1386"/>
                <a:gd name="T77" fmla="*/ 577 h 1710"/>
                <a:gd name="T78" fmla="*/ 1386 w 1386"/>
                <a:gd name="T79" fmla="*/ 545 h 1710"/>
                <a:gd name="T80" fmla="*/ 1380 w 1386"/>
                <a:gd name="T81" fmla="*/ 479 h 1710"/>
                <a:gd name="T82" fmla="*/ 1368 w 1386"/>
                <a:gd name="T83" fmla="*/ 418 h 1710"/>
                <a:gd name="T84" fmla="*/ 1350 w 1386"/>
                <a:gd name="T85" fmla="*/ 360 h 1710"/>
                <a:gd name="T86" fmla="*/ 1326 w 1386"/>
                <a:gd name="T87" fmla="*/ 308 h 1710"/>
                <a:gd name="T88" fmla="*/ 1296 w 1386"/>
                <a:gd name="T89" fmla="*/ 258 h 1710"/>
                <a:gd name="T90" fmla="*/ 1262 w 1386"/>
                <a:gd name="T91" fmla="*/ 212 h 1710"/>
                <a:gd name="T92" fmla="*/ 1222 w 1386"/>
                <a:gd name="T93" fmla="*/ 172 h 1710"/>
                <a:gd name="T94" fmla="*/ 1178 w 1386"/>
                <a:gd name="T95" fmla="*/ 134 h 1710"/>
                <a:gd name="T96" fmla="*/ 1128 w 1386"/>
                <a:gd name="T97" fmla="*/ 102 h 1710"/>
                <a:gd name="T98" fmla="*/ 1074 w 1386"/>
                <a:gd name="T99" fmla="*/ 74 h 1710"/>
                <a:gd name="T100" fmla="*/ 1016 w 1386"/>
                <a:gd name="T101" fmla="*/ 50 h 1710"/>
                <a:gd name="T102" fmla="*/ 954 w 1386"/>
                <a:gd name="T103" fmla="*/ 30 h 1710"/>
                <a:gd name="T104" fmla="*/ 888 w 1386"/>
                <a:gd name="T105" fmla="*/ 16 h 1710"/>
                <a:gd name="T106" fmla="*/ 816 w 1386"/>
                <a:gd name="T107" fmla="*/ 6 h 1710"/>
                <a:gd name="T108" fmla="*/ 742 w 1386"/>
                <a:gd name="T109" fmla="*/ 0 h 1710"/>
                <a:gd name="T110" fmla="*/ 0 w 1386"/>
                <a:gd name="T111" fmla="*/ 0 h 1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86" h="1710">
                  <a:moveTo>
                    <a:pt x="456" y="382"/>
                  </a:moveTo>
                  <a:lnTo>
                    <a:pt x="670" y="382"/>
                  </a:lnTo>
                  <a:lnTo>
                    <a:pt x="670" y="382"/>
                  </a:lnTo>
                  <a:lnTo>
                    <a:pt x="700" y="384"/>
                  </a:lnTo>
                  <a:lnTo>
                    <a:pt x="728" y="386"/>
                  </a:lnTo>
                  <a:lnTo>
                    <a:pt x="754" y="390"/>
                  </a:lnTo>
                  <a:lnTo>
                    <a:pt x="780" y="396"/>
                  </a:lnTo>
                  <a:lnTo>
                    <a:pt x="802" y="404"/>
                  </a:lnTo>
                  <a:lnTo>
                    <a:pt x="824" y="414"/>
                  </a:lnTo>
                  <a:lnTo>
                    <a:pt x="844" y="424"/>
                  </a:lnTo>
                  <a:lnTo>
                    <a:pt x="862" y="439"/>
                  </a:lnTo>
                  <a:lnTo>
                    <a:pt x="878" y="453"/>
                  </a:lnTo>
                  <a:lnTo>
                    <a:pt x="892" y="469"/>
                  </a:lnTo>
                  <a:lnTo>
                    <a:pt x="904" y="487"/>
                  </a:lnTo>
                  <a:lnTo>
                    <a:pt x="914" y="507"/>
                  </a:lnTo>
                  <a:lnTo>
                    <a:pt x="922" y="527"/>
                  </a:lnTo>
                  <a:lnTo>
                    <a:pt x="928" y="549"/>
                  </a:lnTo>
                  <a:lnTo>
                    <a:pt x="930" y="573"/>
                  </a:lnTo>
                  <a:lnTo>
                    <a:pt x="932" y="599"/>
                  </a:lnTo>
                  <a:lnTo>
                    <a:pt x="932" y="603"/>
                  </a:lnTo>
                  <a:lnTo>
                    <a:pt x="932" y="603"/>
                  </a:lnTo>
                  <a:lnTo>
                    <a:pt x="930" y="627"/>
                  </a:lnTo>
                  <a:lnTo>
                    <a:pt x="928" y="649"/>
                  </a:lnTo>
                  <a:lnTo>
                    <a:pt x="922" y="671"/>
                  </a:lnTo>
                  <a:lnTo>
                    <a:pt x="914" y="691"/>
                  </a:lnTo>
                  <a:lnTo>
                    <a:pt x="904" y="711"/>
                  </a:lnTo>
                  <a:lnTo>
                    <a:pt x="892" y="727"/>
                  </a:lnTo>
                  <a:lnTo>
                    <a:pt x="878" y="745"/>
                  </a:lnTo>
                  <a:lnTo>
                    <a:pt x="862" y="759"/>
                  </a:lnTo>
                  <a:lnTo>
                    <a:pt x="844" y="773"/>
                  </a:lnTo>
                  <a:lnTo>
                    <a:pt x="824" y="783"/>
                  </a:lnTo>
                  <a:lnTo>
                    <a:pt x="804" y="793"/>
                  </a:lnTo>
                  <a:lnTo>
                    <a:pt x="780" y="801"/>
                  </a:lnTo>
                  <a:lnTo>
                    <a:pt x="756" y="809"/>
                  </a:lnTo>
                  <a:lnTo>
                    <a:pt x="728" y="813"/>
                  </a:lnTo>
                  <a:lnTo>
                    <a:pt x="700" y="817"/>
                  </a:lnTo>
                  <a:lnTo>
                    <a:pt x="672" y="817"/>
                  </a:lnTo>
                  <a:lnTo>
                    <a:pt x="456" y="817"/>
                  </a:lnTo>
                  <a:lnTo>
                    <a:pt x="456" y="382"/>
                  </a:lnTo>
                  <a:close/>
                  <a:moveTo>
                    <a:pt x="0" y="0"/>
                  </a:moveTo>
                  <a:lnTo>
                    <a:pt x="0" y="1710"/>
                  </a:lnTo>
                  <a:lnTo>
                    <a:pt x="456" y="1710"/>
                  </a:lnTo>
                  <a:lnTo>
                    <a:pt x="456" y="1173"/>
                  </a:lnTo>
                  <a:lnTo>
                    <a:pt x="680" y="1173"/>
                  </a:lnTo>
                  <a:lnTo>
                    <a:pt x="680" y="1173"/>
                  </a:lnTo>
                  <a:lnTo>
                    <a:pt x="718" y="1173"/>
                  </a:lnTo>
                  <a:lnTo>
                    <a:pt x="756" y="1171"/>
                  </a:lnTo>
                  <a:lnTo>
                    <a:pt x="792" y="1169"/>
                  </a:lnTo>
                  <a:lnTo>
                    <a:pt x="828" y="1163"/>
                  </a:lnTo>
                  <a:lnTo>
                    <a:pt x="864" y="1159"/>
                  </a:lnTo>
                  <a:lnTo>
                    <a:pt x="898" y="1153"/>
                  </a:lnTo>
                  <a:lnTo>
                    <a:pt x="930" y="1145"/>
                  </a:lnTo>
                  <a:lnTo>
                    <a:pt x="964" y="1135"/>
                  </a:lnTo>
                  <a:lnTo>
                    <a:pt x="994" y="1125"/>
                  </a:lnTo>
                  <a:lnTo>
                    <a:pt x="1026" y="1115"/>
                  </a:lnTo>
                  <a:lnTo>
                    <a:pt x="1054" y="1103"/>
                  </a:lnTo>
                  <a:lnTo>
                    <a:pt x="1084" y="1089"/>
                  </a:lnTo>
                  <a:lnTo>
                    <a:pt x="1110" y="1073"/>
                  </a:lnTo>
                  <a:lnTo>
                    <a:pt x="1138" y="1059"/>
                  </a:lnTo>
                  <a:lnTo>
                    <a:pt x="1162" y="1041"/>
                  </a:lnTo>
                  <a:lnTo>
                    <a:pt x="1186" y="1023"/>
                  </a:lnTo>
                  <a:lnTo>
                    <a:pt x="1210" y="1005"/>
                  </a:lnTo>
                  <a:lnTo>
                    <a:pt x="1232" y="983"/>
                  </a:lnTo>
                  <a:lnTo>
                    <a:pt x="1252" y="963"/>
                  </a:lnTo>
                  <a:lnTo>
                    <a:pt x="1270" y="939"/>
                  </a:lnTo>
                  <a:lnTo>
                    <a:pt x="1288" y="915"/>
                  </a:lnTo>
                  <a:lnTo>
                    <a:pt x="1304" y="891"/>
                  </a:lnTo>
                  <a:lnTo>
                    <a:pt x="1320" y="865"/>
                  </a:lnTo>
                  <a:lnTo>
                    <a:pt x="1334" y="839"/>
                  </a:lnTo>
                  <a:lnTo>
                    <a:pt x="1346" y="811"/>
                  </a:lnTo>
                  <a:lnTo>
                    <a:pt x="1356" y="781"/>
                  </a:lnTo>
                  <a:lnTo>
                    <a:pt x="1366" y="751"/>
                  </a:lnTo>
                  <a:lnTo>
                    <a:pt x="1372" y="719"/>
                  </a:lnTo>
                  <a:lnTo>
                    <a:pt x="1378" y="687"/>
                  </a:lnTo>
                  <a:lnTo>
                    <a:pt x="1382" y="653"/>
                  </a:lnTo>
                  <a:lnTo>
                    <a:pt x="1386" y="619"/>
                  </a:lnTo>
                  <a:lnTo>
                    <a:pt x="1386" y="583"/>
                  </a:lnTo>
                  <a:lnTo>
                    <a:pt x="1386" y="577"/>
                  </a:lnTo>
                  <a:lnTo>
                    <a:pt x="1386" y="577"/>
                  </a:lnTo>
                  <a:lnTo>
                    <a:pt x="1386" y="545"/>
                  </a:lnTo>
                  <a:lnTo>
                    <a:pt x="1384" y="511"/>
                  </a:lnTo>
                  <a:lnTo>
                    <a:pt x="1380" y="479"/>
                  </a:lnTo>
                  <a:lnTo>
                    <a:pt x="1374" y="449"/>
                  </a:lnTo>
                  <a:lnTo>
                    <a:pt x="1368" y="418"/>
                  </a:lnTo>
                  <a:lnTo>
                    <a:pt x="1360" y="388"/>
                  </a:lnTo>
                  <a:lnTo>
                    <a:pt x="1350" y="360"/>
                  </a:lnTo>
                  <a:lnTo>
                    <a:pt x="1338" y="334"/>
                  </a:lnTo>
                  <a:lnTo>
                    <a:pt x="1326" y="308"/>
                  </a:lnTo>
                  <a:lnTo>
                    <a:pt x="1312" y="282"/>
                  </a:lnTo>
                  <a:lnTo>
                    <a:pt x="1296" y="258"/>
                  </a:lnTo>
                  <a:lnTo>
                    <a:pt x="1280" y="234"/>
                  </a:lnTo>
                  <a:lnTo>
                    <a:pt x="1262" y="212"/>
                  </a:lnTo>
                  <a:lnTo>
                    <a:pt x="1242" y="192"/>
                  </a:lnTo>
                  <a:lnTo>
                    <a:pt x="1222" y="172"/>
                  </a:lnTo>
                  <a:lnTo>
                    <a:pt x="1200" y="152"/>
                  </a:lnTo>
                  <a:lnTo>
                    <a:pt x="1178" y="134"/>
                  </a:lnTo>
                  <a:lnTo>
                    <a:pt x="1154" y="118"/>
                  </a:lnTo>
                  <a:lnTo>
                    <a:pt x="1128" y="102"/>
                  </a:lnTo>
                  <a:lnTo>
                    <a:pt x="1102" y="86"/>
                  </a:lnTo>
                  <a:lnTo>
                    <a:pt x="1074" y="74"/>
                  </a:lnTo>
                  <a:lnTo>
                    <a:pt x="1046" y="60"/>
                  </a:lnTo>
                  <a:lnTo>
                    <a:pt x="1016" y="50"/>
                  </a:lnTo>
                  <a:lnTo>
                    <a:pt x="986" y="40"/>
                  </a:lnTo>
                  <a:lnTo>
                    <a:pt x="954" y="30"/>
                  </a:lnTo>
                  <a:lnTo>
                    <a:pt x="922" y="22"/>
                  </a:lnTo>
                  <a:lnTo>
                    <a:pt x="888" y="16"/>
                  </a:lnTo>
                  <a:lnTo>
                    <a:pt x="852" y="10"/>
                  </a:lnTo>
                  <a:lnTo>
                    <a:pt x="816" y="6"/>
                  </a:lnTo>
                  <a:lnTo>
                    <a:pt x="780" y="2"/>
                  </a:lnTo>
                  <a:lnTo>
                    <a:pt x="742" y="0"/>
                  </a:lnTo>
                  <a:lnTo>
                    <a:pt x="704"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 name="Freeform 29"/>
            <p:cNvSpPr>
              <a:spLocks noEditPoints="1"/>
            </p:cNvSpPr>
            <p:nvPr/>
          </p:nvSpPr>
          <p:spPr bwMode="auto">
            <a:xfrm>
              <a:off x="1671638" y="2071688"/>
              <a:ext cx="2805113" cy="2714625"/>
            </a:xfrm>
            <a:custGeom>
              <a:avLst/>
              <a:gdLst>
                <a:gd name="T0" fmla="*/ 468 w 1767"/>
                <a:gd name="T1" fmla="*/ 805 h 1710"/>
                <a:gd name="T2" fmla="*/ 512 w 1767"/>
                <a:gd name="T3" fmla="*/ 643 h 1710"/>
                <a:gd name="T4" fmla="*/ 608 w 1767"/>
                <a:gd name="T5" fmla="*/ 513 h 1710"/>
                <a:gd name="T6" fmla="*/ 750 w 1767"/>
                <a:gd name="T7" fmla="*/ 431 h 1710"/>
                <a:gd name="T8" fmla="*/ 880 w 1767"/>
                <a:gd name="T9" fmla="*/ 410 h 1710"/>
                <a:gd name="T10" fmla="*/ 1012 w 1767"/>
                <a:gd name="T11" fmla="*/ 433 h 1710"/>
                <a:gd name="T12" fmla="*/ 1156 w 1767"/>
                <a:gd name="T13" fmla="*/ 515 h 1710"/>
                <a:gd name="T14" fmla="*/ 1256 w 1767"/>
                <a:gd name="T15" fmla="*/ 647 h 1710"/>
                <a:gd name="T16" fmla="*/ 1300 w 1767"/>
                <a:gd name="T17" fmla="*/ 811 h 1710"/>
                <a:gd name="T18" fmla="*/ 1300 w 1767"/>
                <a:gd name="T19" fmla="*/ 903 h 1710"/>
                <a:gd name="T20" fmla="*/ 1256 w 1767"/>
                <a:gd name="T21" fmla="*/ 1065 h 1710"/>
                <a:gd name="T22" fmla="*/ 1160 w 1767"/>
                <a:gd name="T23" fmla="*/ 1195 h 1710"/>
                <a:gd name="T24" fmla="*/ 1018 w 1767"/>
                <a:gd name="T25" fmla="*/ 1277 h 1710"/>
                <a:gd name="T26" fmla="*/ 886 w 1767"/>
                <a:gd name="T27" fmla="*/ 1298 h 1710"/>
                <a:gd name="T28" fmla="*/ 754 w 1767"/>
                <a:gd name="T29" fmla="*/ 1277 h 1710"/>
                <a:gd name="T30" fmla="*/ 612 w 1767"/>
                <a:gd name="T31" fmla="*/ 1195 h 1710"/>
                <a:gd name="T32" fmla="*/ 514 w 1767"/>
                <a:gd name="T33" fmla="*/ 1063 h 1710"/>
                <a:gd name="T34" fmla="*/ 468 w 1767"/>
                <a:gd name="T35" fmla="*/ 899 h 1710"/>
                <a:gd name="T36" fmla="*/ 0 w 1767"/>
                <a:gd name="T37" fmla="*/ 859 h 1710"/>
                <a:gd name="T38" fmla="*/ 16 w 1767"/>
                <a:gd name="T39" fmla="*/ 1031 h 1710"/>
                <a:gd name="T40" fmla="*/ 66 w 1767"/>
                <a:gd name="T41" fmla="*/ 1191 h 1710"/>
                <a:gd name="T42" fmla="*/ 144 w 1767"/>
                <a:gd name="T43" fmla="*/ 1336 h 1710"/>
                <a:gd name="T44" fmla="*/ 250 w 1767"/>
                <a:gd name="T45" fmla="*/ 1462 h 1710"/>
                <a:gd name="T46" fmla="*/ 380 w 1767"/>
                <a:gd name="T47" fmla="*/ 1564 h 1710"/>
                <a:gd name="T48" fmla="*/ 530 w 1767"/>
                <a:gd name="T49" fmla="*/ 1642 h 1710"/>
                <a:gd name="T50" fmla="*/ 698 w 1767"/>
                <a:gd name="T51" fmla="*/ 1692 h 1710"/>
                <a:gd name="T52" fmla="*/ 880 w 1767"/>
                <a:gd name="T53" fmla="*/ 1710 h 1710"/>
                <a:gd name="T54" fmla="*/ 1020 w 1767"/>
                <a:gd name="T55" fmla="*/ 1700 h 1710"/>
                <a:gd name="T56" fmla="*/ 1192 w 1767"/>
                <a:gd name="T57" fmla="*/ 1658 h 1710"/>
                <a:gd name="T58" fmla="*/ 1348 w 1767"/>
                <a:gd name="T59" fmla="*/ 1586 h 1710"/>
                <a:gd name="T60" fmla="*/ 1483 w 1767"/>
                <a:gd name="T61" fmla="*/ 1488 h 1710"/>
                <a:gd name="T62" fmla="*/ 1595 w 1767"/>
                <a:gd name="T63" fmla="*/ 1366 h 1710"/>
                <a:gd name="T64" fmla="*/ 1681 w 1767"/>
                <a:gd name="T65" fmla="*/ 1225 h 1710"/>
                <a:gd name="T66" fmla="*/ 1739 w 1767"/>
                <a:gd name="T67" fmla="*/ 1067 h 1710"/>
                <a:gd name="T68" fmla="*/ 1765 w 1767"/>
                <a:gd name="T69" fmla="*/ 899 h 1710"/>
                <a:gd name="T70" fmla="*/ 1765 w 1767"/>
                <a:gd name="T71" fmla="*/ 807 h 1710"/>
                <a:gd name="T72" fmla="*/ 1739 w 1767"/>
                <a:gd name="T73" fmla="*/ 637 h 1710"/>
                <a:gd name="T74" fmla="*/ 1683 w 1767"/>
                <a:gd name="T75" fmla="*/ 481 h 1710"/>
                <a:gd name="T76" fmla="*/ 1597 w 1767"/>
                <a:gd name="T77" fmla="*/ 340 h 1710"/>
                <a:gd name="T78" fmla="*/ 1485 w 1767"/>
                <a:gd name="T79" fmla="*/ 220 h 1710"/>
                <a:gd name="T80" fmla="*/ 1352 w 1767"/>
                <a:gd name="T81" fmla="*/ 122 h 1710"/>
                <a:gd name="T82" fmla="*/ 1196 w 1767"/>
                <a:gd name="T83" fmla="*/ 52 h 1710"/>
                <a:gd name="T84" fmla="*/ 1024 w 1767"/>
                <a:gd name="T85" fmla="*/ 10 h 1710"/>
                <a:gd name="T86" fmla="*/ 886 w 1767"/>
                <a:gd name="T87" fmla="*/ 0 h 1710"/>
                <a:gd name="T88" fmla="*/ 702 w 1767"/>
                <a:gd name="T89" fmla="*/ 18 h 1710"/>
                <a:gd name="T90" fmla="*/ 534 w 1767"/>
                <a:gd name="T91" fmla="*/ 68 h 1710"/>
                <a:gd name="T92" fmla="*/ 382 w 1767"/>
                <a:gd name="T93" fmla="*/ 146 h 1710"/>
                <a:gd name="T94" fmla="*/ 252 w 1767"/>
                <a:gd name="T95" fmla="*/ 250 h 1710"/>
                <a:gd name="T96" fmla="*/ 146 w 1767"/>
                <a:gd name="T97" fmla="*/ 376 h 1710"/>
                <a:gd name="T98" fmla="*/ 66 w 1767"/>
                <a:gd name="T99" fmla="*/ 523 h 1710"/>
                <a:gd name="T100" fmla="*/ 16 w 1767"/>
                <a:gd name="T101" fmla="*/ 683 h 1710"/>
                <a:gd name="T102" fmla="*/ 0 w 1767"/>
                <a:gd name="T103" fmla="*/ 855 h 1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67" h="1710">
                  <a:moveTo>
                    <a:pt x="466" y="855"/>
                  </a:moveTo>
                  <a:lnTo>
                    <a:pt x="466" y="849"/>
                  </a:lnTo>
                  <a:lnTo>
                    <a:pt x="466" y="849"/>
                  </a:lnTo>
                  <a:lnTo>
                    <a:pt x="468" y="805"/>
                  </a:lnTo>
                  <a:lnTo>
                    <a:pt x="474" y="763"/>
                  </a:lnTo>
                  <a:lnTo>
                    <a:pt x="482" y="721"/>
                  </a:lnTo>
                  <a:lnTo>
                    <a:pt x="496" y="681"/>
                  </a:lnTo>
                  <a:lnTo>
                    <a:pt x="512" y="643"/>
                  </a:lnTo>
                  <a:lnTo>
                    <a:pt x="532" y="607"/>
                  </a:lnTo>
                  <a:lnTo>
                    <a:pt x="554" y="573"/>
                  </a:lnTo>
                  <a:lnTo>
                    <a:pt x="580" y="541"/>
                  </a:lnTo>
                  <a:lnTo>
                    <a:pt x="608" y="513"/>
                  </a:lnTo>
                  <a:lnTo>
                    <a:pt x="640" y="487"/>
                  </a:lnTo>
                  <a:lnTo>
                    <a:pt x="674" y="465"/>
                  </a:lnTo>
                  <a:lnTo>
                    <a:pt x="712" y="447"/>
                  </a:lnTo>
                  <a:lnTo>
                    <a:pt x="750" y="431"/>
                  </a:lnTo>
                  <a:lnTo>
                    <a:pt x="792" y="420"/>
                  </a:lnTo>
                  <a:lnTo>
                    <a:pt x="836" y="412"/>
                  </a:lnTo>
                  <a:lnTo>
                    <a:pt x="880" y="410"/>
                  </a:lnTo>
                  <a:lnTo>
                    <a:pt x="880" y="410"/>
                  </a:lnTo>
                  <a:lnTo>
                    <a:pt x="904" y="412"/>
                  </a:lnTo>
                  <a:lnTo>
                    <a:pt x="926" y="412"/>
                  </a:lnTo>
                  <a:lnTo>
                    <a:pt x="970" y="420"/>
                  </a:lnTo>
                  <a:lnTo>
                    <a:pt x="1012" y="433"/>
                  </a:lnTo>
                  <a:lnTo>
                    <a:pt x="1052" y="447"/>
                  </a:lnTo>
                  <a:lnTo>
                    <a:pt x="1090" y="467"/>
                  </a:lnTo>
                  <a:lnTo>
                    <a:pt x="1124" y="489"/>
                  </a:lnTo>
                  <a:lnTo>
                    <a:pt x="1156" y="515"/>
                  </a:lnTo>
                  <a:lnTo>
                    <a:pt x="1186" y="545"/>
                  </a:lnTo>
                  <a:lnTo>
                    <a:pt x="1212" y="577"/>
                  </a:lnTo>
                  <a:lnTo>
                    <a:pt x="1236" y="611"/>
                  </a:lnTo>
                  <a:lnTo>
                    <a:pt x="1256" y="647"/>
                  </a:lnTo>
                  <a:lnTo>
                    <a:pt x="1272" y="685"/>
                  </a:lnTo>
                  <a:lnTo>
                    <a:pt x="1286" y="725"/>
                  </a:lnTo>
                  <a:lnTo>
                    <a:pt x="1296" y="767"/>
                  </a:lnTo>
                  <a:lnTo>
                    <a:pt x="1300" y="811"/>
                  </a:lnTo>
                  <a:lnTo>
                    <a:pt x="1302" y="855"/>
                  </a:lnTo>
                  <a:lnTo>
                    <a:pt x="1302" y="859"/>
                  </a:lnTo>
                  <a:lnTo>
                    <a:pt x="1302" y="859"/>
                  </a:lnTo>
                  <a:lnTo>
                    <a:pt x="1300" y="903"/>
                  </a:lnTo>
                  <a:lnTo>
                    <a:pt x="1296" y="947"/>
                  </a:lnTo>
                  <a:lnTo>
                    <a:pt x="1286" y="987"/>
                  </a:lnTo>
                  <a:lnTo>
                    <a:pt x="1272" y="1027"/>
                  </a:lnTo>
                  <a:lnTo>
                    <a:pt x="1256" y="1065"/>
                  </a:lnTo>
                  <a:lnTo>
                    <a:pt x="1236" y="1103"/>
                  </a:lnTo>
                  <a:lnTo>
                    <a:pt x="1214" y="1137"/>
                  </a:lnTo>
                  <a:lnTo>
                    <a:pt x="1188" y="1167"/>
                  </a:lnTo>
                  <a:lnTo>
                    <a:pt x="1160" y="1195"/>
                  </a:lnTo>
                  <a:lnTo>
                    <a:pt x="1128" y="1221"/>
                  </a:lnTo>
                  <a:lnTo>
                    <a:pt x="1094" y="1243"/>
                  </a:lnTo>
                  <a:lnTo>
                    <a:pt x="1056" y="1263"/>
                  </a:lnTo>
                  <a:lnTo>
                    <a:pt x="1018" y="1277"/>
                  </a:lnTo>
                  <a:lnTo>
                    <a:pt x="976" y="1290"/>
                  </a:lnTo>
                  <a:lnTo>
                    <a:pt x="932" y="1296"/>
                  </a:lnTo>
                  <a:lnTo>
                    <a:pt x="886" y="1298"/>
                  </a:lnTo>
                  <a:lnTo>
                    <a:pt x="886" y="1298"/>
                  </a:lnTo>
                  <a:lnTo>
                    <a:pt x="862" y="1298"/>
                  </a:lnTo>
                  <a:lnTo>
                    <a:pt x="840" y="1296"/>
                  </a:lnTo>
                  <a:lnTo>
                    <a:pt x="796" y="1290"/>
                  </a:lnTo>
                  <a:lnTo>
                    <a:pt x="754" y="1277"/>
                  </a:lnTo>
                  <a:lnTo>
                    <a:pt x="716" y="1261"/>
                  </a:lnTo>
                  <a:lnTo>
                    <a:pt x="678" y="1243"/>
                  </a:lnTo>
                  <a:lnTo>
                    <a:pt x="644" y="1221"/>
                  </a:lnTo>
                  <a:lnTo>
                    <a:pt x="612" y="1195"/>
                  </a:lnTo>
                  <a:lnTo>
                    <a:pt x="582" y="1165"/>
                  </a:lnTo>
                  <a:lnTo>
                    <a:pt x="556" y="1133"/>
                  </a:lnTo>
                  <a:lnTo>
                    <a:pt x="534" y="1099"/>
                  </a:lnTo>
                  <a:lnTo>
                    <a:pt x="514" y="1063"/>
                  </a:lnTo>
                  <a:lnTo>
                    <a:pt x="496" y="1023"/>
                  </a:lnTo>
                  <a:lnTo>
                    <a:pt x="484" y="983"/>
                  </a:lnTo>
                  <a:lnTo>
                    <a:pt x="474" y="941"/>
                  </a:lnTo>
                  <a:lnTo>
                    <a:pt x="468" y="899"/>
                  </a:lnTo>
                  <a:lnTo>
                    <a:pt x="466" y="855"/>
                  </a:lnTo>
                  <a:close/>
                  <a:moveTo>
                    <a:pt x="0" y="855"/>
                  </a:moveTo>
                  <a:lnTo>
                    <a:pt x="0" y="859"/>
                  </a:lnTo>
                  <a:lnTo>
                    <a:pt x="0" y="859"/>
                  </a:lnTo>
                  <a:lnTo>
                    <a:pt x="0" y="903"/>
                  </a:lnTo>
                  <a:lnTo>
                    <a:pt x="4" y="947"/>
                  </a:lnTo>
                  <a:lnTo>
                    <a:pt x="10" y="989"/>
                  </a:lnTo>
                  <a:lnTo>
                    <a:pt x="16" y="1031"/>
                  </a:lnTo>
                  <a:lnTo>
                    <a:pt x="26" y="1073"/>
                  </a:lnTo>
                  <a:lnTo>
                    <a:pt x="38" y="1113"/>
                  </a:lnTo>
                  <a:lnTo>
                    <a:pt x="50" y="1153"/>
                  </a:lnTo>
                  <a:lnTo>
                    <a:pt x="66" y="1191"/>
                  </a:lnTo>
                  <a:lnTo>
                    <a:pt x="82" y="1229"/>
                  </a:lnTo>
                  <a:lnTo>
                    <a:pt x="102" y="1265"/>
                  </a:lnTo>
                  <a:lnTo>
                    <a:pt x="122" y="1302"/>
                  </a:lnTo>
                  <a:lnTo>
                    <a:pt x="144" y="1336"/>
                  </a:lnTo>
                  <a:lnTo>
                    <a:pt x="168" y="1370"/>
                  </a:lnTo>
                  <a:lnTo>
                    <a:pt x="194" y="1402"/>
                  </a:lnTo>
                  <a:lnTo>
                    <a:pt x="222" y="1432"/>
                  </a:lnTo>
                  <a:lnTo>
                    <a:pt x="250" y="1462"/>
                  </a:lnTo>
                  <a:lnTo>
                    <a:pt x="280" y="1490"/>
                  </a:lnTo>
                  <a:lnTo>
                    <a:pt x="312" y="1516"/>
                  </a:lnTo>
                  <a:lnTo>
                    <a:pt x="346" y="1542"/>
                  </a:lnTo>
                  <a:lnTo>
                    <a:pt x="380" y="1564"/>
                  </a:lnTo>
                  <a:lnTo>
                    <a:pt x="416" y="1586"/>
                  </a:lnTo>
                  <a:lnTo>
                    <a:pt x="452" y="1608"/>
                  </a:lnTo>
                  <a:lnTo>
                    <a:pt x="490" y="1626"/>
                  </a:lnTo>
                  <a:lnTo>
                    <a:pt x="530" y="1642"/>
                  </a:lnTo>
                  <a:lnTo>
                    <a:pt x="570" y="1658"/>
                  </a:lnTo>
                  <a:lnTo>
                    <a:pt x="612" y="1672"/>
                  </a:lnTo>
                  <a:lnTo>
                    <a:pt x="654" y="1682"/>
                  </a:lnTo>
                  <a:lnTo>
                    <a:pt x="698" y="1692"/>
                  </a:lnTo>
                  <a:lnTo>
                    <a:pt x="742" y="1700"/>
                  </a:lnTo>
                  <a:lnTo>
                    <a:pt x="788" y="1704"/>
                  </a:lnTo>
                  <a:lnTo>
                    <a:pt x="834" y="1708"/>
                  </a:lnTo>
                  <a:lnTo>
                    <a:pt x="880" y="1710"/>
                  </a:lnTo>
                  <a:lnTo>
                    <a:pt x="880" y="1710"/>
                  </a:lnTo>
                  <a:lnTo>
                    <a:pt x="928" y="1708"/>
                  </a:lnTo>
                  <a:lnTo>
                    <a:pt x="974" y="1704"/>
                  </a:lnTo>
                  <a:lnTo>
                    <a:pt x="1020" y="1700"/>
                  </a:lnTo>
                  <a:lnTo>
                    <a:pt x="1064" y="1692"/>
                  </a:lnTo>
                  <a:lnTo>
                    <a:pt x="1108" y="1682"/>
                  </a:lnTo>
                  <a:lnTo>
                    <a:pt x="1150" y="1670"/>
                  </a:lnTo>
                  <a:lnTo>
                    <a:pt x="1192" y="1658"/>
                  </a:lnTo>
                  <a:lnTo>
                    <a:pt x="1232" y="1642"/>
                  </a:lnTo>
                  <a:lnTo>
                    <a:pt x="1272" y="1624"/>
                  </a:lnTo>
                  <a:lnTo>
                    <a:pt x="1310" y="1606"/>
                  </a:lnTo>
                  <a:lnTo>
                    <a:pt x="1348" y="1586"/>
                  </a:lnTo>
                  <a:lnTo>
                    <a:pt x="1384" y="1564"/>
                  </a:lnTo>
                  <a:lnTo>
                    <a:pt x="1417" y="1540"/>
                  </a:lnTo>
                  <a:lnTo>
                    <a:pt x="1451" y="1514"/>
                  </a:lnTo>
                  <a:lnTo>
                    <a:pt x="1483" y="1488"/>
                  </a:lnTo>
                  <a:lnTo>
                    <a:pt x="1513" y="1460"/>
                  </a:lnTo>
                  <a:lnTo>
                    <a:pt x="1541" y="1430"/>
                  </a:lnTo>
                  <a:lnTo>
                    <a:pt x="1569" y="1398"/>
                  </a:lnTo>
                  <a:lnTo>
                    <a:pt x="1595" y="1366"/>
                  </a:lnTo>
                  <a:lnTo>
                    <a:pt x="1619" y="1332"/>
                  </a:lnTo>
                  <a:lnTo>
                    <a:pt x="1641" y="1298"/>
                  </a:lnTo>
                  <a:lnTo>
                    <a:pt x="1663" y="1261"/>
                  </a:lnTo>
                  <a:lnTo>
                    <a:pt x="1681" y="1225"/>
                  </a:lnTo>
                  <a:lnTo>
                    <a:pt x="1699" y="1187"/>
                  </a:lnTo>
                  <a:lnTo>
                    <a:pt x="1715" y="1149"/>
                  </a:lnTo>
                  <a:lnTo>
                    <a:pt x="1727" y="1109"/>
                  </a:lnTo>
                  <a:lnTo>
                    <a:pt x="1739" y="1067"/>
                  </a:lnTo>
                  <a:lnTo>
                    <a:pt x="1749" y="1027"/>
                  </a:lnTo>
                  <a:lnTo>
                    <a:pt x="1757" y="985"/>
                  </a:lnTo>
                  <a:lnTo>
                    <a:pt x="1761" y="941"/>
                  </a:lnTo>
                  <a:lnTo>
                    <a:pt x="1765" y="899"/>
                  </a:lnTo>
                  <a:lnTo>
                    <a:pt x="1767" y="855"/>
                  </a:lnTo>
                  <a:lnTo>
                    <a:pt x="1767" y="849"/>
                  </a:lnTo>
                  <a:lnTo>
                    <a:pt x="1767" y="849"/>
                  </a:lnTo>
                  <a:lnTo>
                    <a:pt x="1765" y="807"/>
                  </a:lnTo>
                  <a:lnTo>
                    <a:pt x="1761" y="763"/>
                  </a:lnTo>
                  <a:lnTo>
                    <a:pt x="1757" y="721"/>
                  </a:lnTo>
                  <a:lnTo>
                    <a:pt x="1749" y="679"/>
                  </a:lnTo>
                  <a:lnTo>
                    <a:pt x="1739" y="637"/>
                  </a:lnTo>
                  <a:lnTo>
                    <a:pt x="1729" y="597"/>
                  </a:lnTo>
                  <a:lnTo>
                    <a:pt x="1715" y="557"/>
                  </a:lnTo>
                  <a:lnTo>
                    <a:pt x="1699" y="519"/>
                  </a:lnTo>
                  <a:lnTo>
                    <a:pt x="1683" y="481"/>
                  </a:lnTo>
                  <a:lnTo>
                    <a:pt x="1663" y="445"/>
                  </a:lnTo>
                  <a:lnTo>
                    <a:pt x="1643" y="408"/>
                  </a:lnTo>
                  <a:lnTo>
                    <a:pt x="1621" y="374"/>
                  </a:lnTo>
                  <a:lnTo>
                    <a:pt x="1597" y="340"/>
                  </a:lnTo>
                  <a:lnTo>
                    <a:pt x="1571" y="308"/>
                  </a:lnTo>
                  <a:lnTo>
                    <a:pt x="1543" y="278"/>
                  </a:lnTo>
                  <a:lnTo>
                    <a:pt x="1515" y="248"/>
                  </a:lnTo>
                  <a:lnTo>
                    <a:pt x="1485" y="220"/>
                  </a:lnTo>
                  <a:lnTo>
                    <a:pt x="1453" y="194"/>
                  </a:lnTo>
                  <a:lnTo>
                    <a:pt x="1421" y="168"/>
                  </a:lnTo>
                  <a:lnTo>
                    <a:pt x="1388" y="144"/>
                  </a:lnTo>
                  <a:lnTo>
                    <a:pt x="1352" y="122"/>
                  </a:lnTo>
                  <a:lnTo>
                    <a:pt x="1314" y="102"/>
                  </a:lnTo>
                  <a:lnTo>
                    <a:pt x="1276" y="84"/>
                  </a:lnTo>
                  <a:lnTo>
                    <a:pt x="1236" y="66"/>
                  </a:lnTo>
                  <a:lnTo>
                    <a:pt x="1196" y="52"/>
                  </a:lnTo>
                  <a:lnTo>
                    <a:pt x="1154" y="38"/>
                  </a:lnTo>
                  <a:lnTo>
                    <a:pt x="1112" y="26"/>
                  </a:lnTo>
                  <a:lnTo>
                    <a:pt x="1068" y="18"/>
                  </a:lnTo>
                  <a:lnTo>
                    <a:pt x="1024" y="10"/>
                  </a:lnTo>
                  <a:lnTo>
                    <a:pt x="978" y="4"/>
                  </a:lnTo>
                  <a:lnTo>
                    <a:pt x="932" y="2"/>
                  </a:lnTo>
                  <a:lnTo>
                    <a:pt x="886" y="0"/>
                  </a:lnTo>
                  <a:lnTo>
                    <a:pt x="886" y="0"/>
                  </a:lnTo>
                  <a:lnTo>
                    <a:pt x="838" y="2"/>
                  </a:lnTo>
                  <a:lnTo>
                    <a:pt x="792" y="4"/>
                  </a:lnTo>
                  <a:lnTo>
                    <a:pt x="746" y="10"/>
                  </a:lnTo>
                  <a:lnTo>
                    <a:pt x="702" y="18"/>
                  </a:lnTo>
                  <a:lnTo>
                    <a:pt x="658" y="28"/>
                  </a:lnTo>
                  <a:lnTo>
                    <a:pt x="616" y="38"/>
                  </a:lnTo>
                  <a:lnTo>
                    <a:pt x="574" y="52"/>
                  </a:lnTo>
                  <a:lnTo>
                    <a:pt x="534" y="68"/>
                  </a:lnTo>
                  <a:lnTo>
                    <a:pt x="494" y="84"/>
                  </a:lnTo>
                  <a:lnTo>
                    <a:pt x="456" y="104"/>
                  </a:lnTo>
                  <a:lnTo>
                    <a:pt x="418" y="124"/>
                  </a:lnTo>
                  <a:lnTo>
                    <a:pt x="382" y="146"/>
                  </a:lnTo>
                  <a:lnTo>
                    <a:pt x="348" y="170"/>
                  </a:lnTo>
                  <a:lnTo>
                    <a:pt x="314" y="196"/>
                  </a:lnTo>
                  <a:lnTo>
                    <a:pt x="282" y="222"/>
                  </a:lnTo>
                  <a:lnTo>
                    <a:pt x="252" y="250"/>
                  </a:lnTo>
                  <a:lnTo>
                    <a:pt x="224" y="280"/>
                  </a:lnTo>
                  <a:lnTo>
                    <a:pt x="196" y="310"/>
                  </a:lnTo>
                  <a:lnTo>
                    <a:pt x="170" y="344"/>
                  </a:lnTo>
                  <a:lnTo>
                    <a:pt x="146" y="376"/>
                  </a:lnTo>
                  <a:lnTo>
                    <a:pt x="124" y="412"/>
                  </a:lnTo>
                  <a:lnTo>
                    <a:pt x="102" y="447"/>
                  </a:lnTo>
                  <a:lnTo>
                    <a:pt x="84" y="485"/>
                  </a:lnTo>
                  <a:lnTo>
                    <a:pt x="66" y="523"/>
                  </a:lnTo>
                  <a:lnTo>
                    <a:pt x="52" y="561"/>
                  </a:lnTo>
                  <a:lnTo>
                    <a:pt x="38" y="601"/>
                  </a:lnTo>
                  <a:lnTo>
                    <a:pt x="26" y="641"/>
                  </a:lnTo>
                  <a:lnTo>
                    <a:pt x="16" y="683"/>
                  </a:lnTo>
                  <a:lnTo>
                    <a:pt x="10" y="725"/>
                  </a:lnTo>
                  <a:lnTo>
                    <a:pt x="4" y="767"/>
                  </a:lnTo>
                  <a:lnTo>
                    <a:pt x="0" y="811"/>
                  </a:lnTo>
                  <a:lnTo>
                    <a:pt x="0" y="8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sp>
        <p:nvSpPr>
          <p:cNvPr id="4" name="TextBox 3"/>
          <p:cNvSpPr txBox="1"/>
          <p:nvPr/>
        </p:nvSpPr>
        <p:spPr>
          <a:xfrm>
            <a:off x="541828" y="1478460"/>
            <a:ext cx="10723910" cy="390107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5" name="TextBox 34"/>
          <p:cNvSpPr txBox="1"/>
          <p:nvPr/>
        </p:nvSpPr>
        <p:spPr>
          <a:xfrm>
            <a:off x="541828" y="1771372"/>
            <a:ext cx="11248210" cy="452431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This briefing deck summarises some of the key points from the report </a:t>
            </a:r>
            <a:r>
              <a:rPr kumimoji="0" lang="en-US" sz="1800" b="0" i="1" u="none" strike="noStrike" kern="1200" cap="none" spc="0" normalizeH="0" baseline="0" noProof="0" dirty="0">
                <a:ln>
                  <a:noFill/>
                </a:ln>
                <a:solidFill>
                  <a:prstClr val="white"/>
                </a:solidFill>
                <a:effectLst/>
                <a:uLnTx/>
                <a:uFillTx/>
                <a:latin typeface="Lato"/>
                <a:ea typeface="+mn-ea"/>
                <a:cs typeface="+mn-cs"/>
              </a:rPr>
              <a:t>The Innovation System of the Public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Lato"/>
                <a:ea typeface="+mn-ea"/>
                <a:cs typeface="+mn-cs"/>
              </a:rPr>
              <a:t>Service of Brazil: An exploration of its past, present and future </a:t>
            </a:r>
            <a:r>
              <a:rPr kumimoji="0" lang="en-US" sz="1800" b="0" i="1" u="none" strike="noStrike" kern="1200" cap="none" spc="0" normalizeH="0" baseline="0" noProof="0" dirty="0" smtClean="0">
                <a:ln>
                  <a:noFill/>
                </a:ln>
                <a:solidFill>
                  <a:prstClr val="white"/>
                </a:solidFill>
                <a:effectLst/>
                <a:uLnTx/>
                <a:uFillTx/>
                <a:latin typeface="Lato"/>
                <a:ea typeface="+mn-ea"/>
                <a:cs typeface="+mn-cs"/>
              </a:rPr>
              <a:t>journey</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 The report was launched during the 2019 Innovation Week.</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Lato"/>
              <a:ea typeface="+mn-ea"/>
              <a:cs typeface="+mn-cs"/>
            </a:endParaRPr>
          </a:p>
          <a:p>
            <a:pPr lvl="0" algn="just">
              <a:defRPr/>
            </a:pPr>
            <a:r>
              <a:rPr lang="en-GB" dirty="0">
                <a:solidFill>
                  <a:prstClr val="white"/>
                </a:solidFill>
              </a:rPr>
              <a:t>This briefing deck is intended to help others, especially public servants, communicate and share the findings of the report.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In addition,</a:t>
            </a:r>
            <a:r>
              <a:rPr kumimoji="0" lang="en-GB" sz="1800" b="0" i="0" u="none" strike="noStrike" kern="1200" cap="none" spc="0" normalizeH="0" noProof="0" dirty="0" smtClean="0">
                <a:ln>
                  <a:noFill/>
                </a:ln>
                <a:solidFill>
                  <a:prstClr val="white"/>
                </a:solidFill>
                <a:effectLst/>
                <a:uLnTx/>
                <a:uFillTx/>
                <a:latin typeface="Lato"/>
                <a:ea typeface="+mn-ea"/>
                <a:cs typeface="+mn-cs"/>
              </a:rPr>
              <a:t> while</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 the study is specific to Brazil, much of the information contained here or in the report may be relevant to others seeking to understand their own public sector innovation systems, and how a more deliberate and strategic approach to innovation may be taken.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smtClean="0">
                <a:ln>
                  <a:noFill/>
                </a:ln>
                <a:solidFill>
                  <a:prstClr val="white"/>
                </a:solidFill>
                <a:effectLst/>
                <a:uLnTx/>
                <a:uFillTx/>
                <a:latin typeface="Lato"/>
                <a:ea typeface="+mn-ea"/>
                <a:cs typeface="+mn-cs"/>
              </a:rPr>
              <a:t>Please feel free to use and adapt this material as you need!	</a:t>
            </a:r>
            <a:r>
              <a:rPr kumimoji="0" lang="en-GB" sz="1800" b="1" i="0" u="none" strike="noStrike" kern="1200" cap="none" spc="0" normalizeH="0" noProof="0" dirty="0" smtClean="0">
                <a:ln>
                  <a:noFill/>
                </a:ln>
                <a:solidFill>
                  <a:prstClr val="white"/>
                </a:solidFill>
                <a:effectLst/>
                <a:uLnTx/>
                <a:uFillTx/>
                <a:latin typeface="Lato"/>
                <a:ea typeface="+mn-ea"/>
                <a:cs typeface="+mn-cs"/>
              </a:rPr>
              <a:t>   </a:t>
            </a:r>
            <a:r>
              <a:rPr kumimoji="0" lang="en-GB" sz="1800" b="1" i="0" u="none" strike="noStrike" kern="1200" cap="none" spc="0" normalizeH="0" baseline="0" noProof="0" dirty="0" smtClean="0">
                <a:ln>
                  <a:noFill/>
                </a:ln>
                <a:solidFill>
                  <a:prstClr val="white"/>
                </a:solidFill>
                <a:effectLst/>
                <a:uLnTx/>
                <a:uFillTx/>
                <a:latin typeface="Lato"/>
                <a:ea typeface="+mn-ea"/>
                <a:cs typeface="+mn-cs"/>
              </a:rPr>
              <a:t>Reference Guide:</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b="1" dirty="0">
              <a:solidFill>
                <a:prstClr val="white"/>
              </a:solidFill>
              <a:latin typeface="Lato"/>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smtClean="0">
              <a:ln>
                <a:noFill/>
              </a:ln>
              <a:solidFill>
                <a:prstClr val="white"/>
              </a:solidFill>
              <a:effectLst/>
              <a:uLnTx/>
              <a:uFillTx/>
              <a:latin typeface="Lato"/>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b="1" dirty="0">
              <a:solidFill>
                <a:prstClr val="white"/>
              </a:solidFill>
              <a:latin typeface="Lato"/>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white"/>
              </a:solidFill>
              <a:effectLst/>
              <a:uLnTx/>
              <a:uFillTx/>
              <a:latin typeface="Lato"/>
              <a:ea typeface="+mn-ea"/>
              <a:cs typeface="+mn-cs"/>
            </a:endParaRPr>
          </a:p>
        </p:txBody>
      </p:sp>
      <p:sp>
        <p:nvSpPr>
          <p:cNvPr id="13" name="TextBox 12">
            <a:extLst>
              <a:ext uri="{FF2B5EF4-FFF2-40B4-BE49-F238E27FC236}">
                <a16:creationId xmlns:a16="http://schemas.microsoft.com/office/drawing/2014/main" id="{9F99E629-D198-47C2-BD25-8F19ED39F144}"/>
              </a:ext>
            </a:extLst>
          </p:cNvPr>
          <p:cNvSpPr txBox="1"/>
          <p:nvPr/>
        </p:nvSpPr>
        <p:spPr>
          <a:xfrm>
            <a:off x="3421054" y="338604"/>
            <a:ext cx="5328125"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smtClean="0">
                <a:ln>
                  <a:noFill/>
                </a:ln>
                <a:solidFill>
                  <a:prstClr val="white"/>
                </a:solidFill>
                <a:effectLst/>
                <a:uLnTx/>
                <a:uFillTx/>
                <a:latin typeface="Lato"/>
                <a:ea typeface="+mn-ea"/>
                <a:cs typeface="+mn-cs"/>
              </a:rPr>
              <a:t>The</a:t>
            </a:r>
            <a:r>
              <a:rPr kumimoji="0" lang="en-GB" sz="3200" b="1" i="0" u="none" strike="noStrike" kern="1200" cap="none" spc="0" normalizeH="0" noProof="0" dirty="0" smtClean="0">
                <a:ln>
                  <a:noFill/>
                </a:ln>
                <a:solidFill>
                  <a:prstClr val="white"/>
                </a:solidFill>
                <a:effectLst/>
                <a:uLnTx/>
                <a:uFillTx/>
                <a:latin typeface="Lato"/>
                <a:ea typeface="+mn-ea"/>
                <a:cs typeface="+mn-cs"/>
              </a:rPr>
              <a:t> Purpose of this Document</a:t>
            </a:r>
            <a:endParaRPr kumimoji="0" lang="en-GB" sz="3200" b="0" i="0" u="none" strike="noStrike" kern="1200" cap="none" spc="0" normalizeH="0" baseline="0" noProof="0" dirty="0">
              <a:ln>
                <a:noFill/>
              </a:ln>
              <a:solidFill>
                <a:prstClr val="white"/>
              </a:solidFill>
              <a:effectLst/>
              <a:uLnTx/>
              <a:uFillTx/>
              <a:latin typeface="Lato"/>
              <a:ea typeface="+mn-ea"/>
              <a:cs typeface="+mn-cs"/>
            </a:endParaRPr>
          </a:p>
        </p:txBody>
      </p:sp>
      <p:pic>
        <p:nvPicPr>
          <p:cNvPr id="14" name="Picture 13"/>
          <p:cNvPicPr>
            <a:picLocks noChangeAspect="1"/>
          </p:cNvPicPr>
          <p:nvPr/>
        </p:nvPicPr>
        <p:blipFill>
          <a:blip r:embed="rId3"/>
          <a:stretch>
            <a:fillRect/>
          </a:stretch>
        </p:blipFill>
        <p:spPr>
          <a:xfrm>
            <a:off x="7342691" y="5199436"/>
            <a:ext cx="285996" cy="267582"/>
          </a:xfrm>
          <a:prstGeom prst="rect">
            <a:avLst/>
          </a:prstGeom>
        </p:spPr>
      </p:pic>
      <p:pic>
        <p:nvPicPr>
          <p:cNvPr id="15" name="Picture 14"/>
          <p:cNvPicPr>
            <a:picLocks noChangeAspect="1"/>
          </p:cNvPicPr>
          <p:nvPr/>
        </p:nvPicPr>
        <p:blipFill>
          <a:blip r:embed="rId4"/>
          <a:stretch>
            <a:fillRect/>
          </a:stretch>
        </p:blipFill>
        <p:spPr>
          <a:xfrm>
            <a:off x="7240348" y="5702127"/>
            <a:ext cx="490682" cy="465317"/>
          </a:xfrm>
          <a:prstGeom prst="rect">
            <a:avLst/>
          </a:prstGeom>
        </p:spPr>
      </p:pic>
      <p:sp>
        <p:nvSpPr>
          <p:cNvPr id="2" name="Rectangle 1"/>
          <p:cNvSpPr/>
          <p:nvPr/>
        </p:nvSpPr>
        <p:spPr>
          <a:xfrm>
            <a:off x="7628687" y="5117045"/>
            <a:ext cx="6096000" cy="369332"/>
          </a:xfrm>
          <a:prstGeom prst="rect">
            <a:avLst/>
          </a:prstGeom>
        </p:spPr>
        <p:txBody>
          <a:bodyPr>
            <a:spAutoFit/>
          </a:bodyPr>
          <a:lstStyle/>
          <a:p>
            <a:pPr lvl="0" algn="just">
              <a:defRPr/>
            </a:pPr>
            <a:r>
              <a:rPr lang="en-GB" dirty="0" smtClean="0">
                <a:solidFill>
                  <a:prstClr val="white"/>
                </a:solidFill>
              </a:rPr>
              <a:t>Slides referring to general theory</a:t>
            </a:r>
            <a:endParaRPr lang="en-GB" dirty="0">
              <a:solidFill>
                <a:prstClr val="white"/>
              </a:solidFill>
            </a:endParaRPr>
          </a:p>
        </p:txBody>
      </p:sp>
      <p:sp>
        <p:nvSpPr>
          <p:cNvPr id="17" name="Rectangle 16"/>
          <p:cNvSpPr/>
          <p:nvPr/>
        </p:nvSpPr>
        <p:spPr>
          <a:xfrm>
            <a:off x="7731030" y="5712939"/>
            <a:ext cx="6096000" cy="369332"/>
          </a:xfrm>
          <a:prstGeom prst="rect">
            <a:avLst/>
          </a:prstGeom>
        </p:spPr>
        <p:txBody>
          <a:bodyPr>
            <a:spAutoFit/>
          </a:bodyPr>
          <a:lstStyle/>
          <a:p>
            <a:pPr lvl="0" algn="just">
              <a:defRPr/>
            </a:pPr>
            <a:r>
              <a:rPr lang="en-GB" dirty="0" smtClean="0">
                <a:solidFill>
                  <a:prstClr val="white"/>
                </a:solidFill>
              </a:rPr>
              <a:t>Slides referring specifically to Brazil</a:t>
            </a:r>
            <a:endParaRPr lang="en-GB" dirty="0">
              <a:solidFill>
                <a:prstClr val="white"/>
              </a:solidFill>
            </a:endParaRPr>
          </a:p>
        </p:txBody>
      </p:sp>
    </p:spTree>
    <p:extLst>
      <p:ext uri="{BB962C8B-B14F-4D97-AF65-F5344CB8AC3E}">
        <p14:creationId xmlns:p14="http://schemas.microsoft.com/office/powerpoint/2010/main" val="35787620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3" name="Frame 32"/>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 name="TextBox 11">
            <a:extLst>
              <a:ext uri="{FF2B5EF4-FFF2-40B4-BE49-F238E27FC236}">
                <a16:creationId xmlns:a16="http://schemas.microsoft.com/office/drawing/2014/main" id="{9F99E629-D198-47C2-BD25-8F19ED39F144}"/>
              </a:ext>
            </a:extLst>
          </p:cNvPr>
          <p:cNvSpPr txBox="1"/>
          <p:nvPr/>
        </p:nvSpPr>
        <p:spPr>
          <a:xfrm>
            <a:off x="2476002" y="423824"/>
            <a:ext cx="826264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noProof="0" dirty="0" smtClean="0">
                <a:solidFill>
                  <a:prstClr val="white"/>
                </a:solidFill>
                <a:latin typeface="Lato"/>
              </a:rPr>
              <a:t>IMPLICATIONS OF THE HISTORICAL JOURNEY</a:t>
            </a:r>
            <a:endParaRPr kumimoji="0" lang="en-GB" sz="2800" b="0" i="0" u="none" strike="noStrike" kern="1200" cap="none" spc="0" normalizeH="0" baseline="0" noProof="0" dirty="0">
              <a:ln>
                <a:noFill/>
              </a:ln>
              <a:solidFill>
                <a:prstClr val="white"/>
              </a:solidFill>
              <a:effectLst/>
              <a:uLnTx/>
              <a:uFillTx/>
              <a:latin typeface="Lato"/>
            </a:endParaRPr>
          </a:p>
        </p:txBody>
      </p:sp>
      <p:cxnSp>
        <p:nvCxnSpPr>
          <p:cNvPr id="13" name="Straight Connector 12">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F98AB9E-1742-4E0D-A87F-E2D0F0FA0821}"/>
              </a:ext>
            </a:extLst>
          </p:cNvPr>
          <p:cNvSpPr/>
          <p:nvPr/>
        </p:nvSpPr>
        <p:spPr>
          <a:xfrm>
            <a:off x="941717" y="1136527"/>
            <a:ext cx="10308566" cy="5632311"/>
          </a:xfrm>
          <a:prstGeom prst="rect">
            <a:avLst/>
          </a:prstGeom>
        </p:spPr>
        <p:txBody>
          <a:bodyPr wrap="square"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noProof="0" dirty="0">
                <a:solidFill>
                  <a:prstClr val="white"/>
                </a:solidFill>
                <a:latin typeface="Lato"/>
              </a:rPr>
              <a:t>I</a:t>
            </a:r>
            <a:r>
              <a:rPr kumimoji="0" lang="en-US" sz="1800" b="0" i="0" u="none" strike="noStrike" kern="1200" cap="none" spc="0" normalizeH="0" noProof="0" dirty="0" smtClean="0">
                <a:ln>
                  <a:noFill/>
                </a:ln>
                <a:solidFill>
                  <a:prstClr val="white"/>
                </a:solidFill>
                <a:effectLst/>
                <a:uLnTx/>
                <a:uFillTx/>
                <a:latin typeface="Lato"/>
                <a:ea typeface="+mn-ea"/>
                <a:cs typeface="+mn-cs"/>
              </a:rPr>
              <a:t>mplications </a:t>
            </a:r>
            <a:r>
              <a:rPr kumimoji="0" lang="en-US" sz="1800" b="0" i="0" u="none" strike="noStrike" kern="1200" cap="none" spc="0" normalizeH="0" noProof="0" dirty="0" smtClean="0">
                <a:ln>
                  <a:noFill/>
                </a:ln>
                <a:solidFill>
                  <a:prstClr val="white"/>
                </a:solidFill>
                <a:effectLst/>
                <a:uLnTx/>
                <a:uFillTx/>
                <a:latin typeface="Lato"/>
                <a:ea typeface="+mn-ea"/>
                <a:cs typeface="+mn-cs"/>
              </a:rPr>
              <a:t>of the historical journey of public sector innovation for Brazil include:</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noProof="0" dirty="0" smtClean="0">
              <a:ln>
                <a:noFill/>
              </a:ln>
              <a:solidFill>
                <a:prstClr val="white"/>
              </a:solidFill>
              <a:effectLst/>
              <a:uLnTx/>
              <a:uFillTx/>
              <a:latin typeface="Lato"/>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solidFill>
                  <a:prstClr val="white"/>
                </a:solidFill>
                <a:latin typeface="Lato"/>
              </a:rPr>
              <a:t>While interest</a:t>
            </a:r>
            <a:r>
              <a:rPr lang="en-US" dirty="0" smtClean="0">
                <a:solidFill>
                  <a:prstClr val="white"/>
                </a:solidFill>
                <a:latin typeface="Lato"/>
              </a:rPr>
              <a:t> in innovation has persisted for some time, increasing recognition of the value and necessity of innovation, and subsequently more effort and experimentation to support innovation, is a relatively recent phenomenon.</a:t>
            </a:r>
          </a:p>
          <a:p>
            <a:pPr marR="0" lvl="0" algn="just" defTabSz="914400" rtl="0" eaLnBrk="1" fontAlgn="auto" latinLnBrk="0" hangingPunct="1">
              <a:lnSpc>
                <a:spcPct val="100000"/>
              </a:lnSpc>
              <a:spcBef>
                <a:spcPts val="0"/>
              </a:spcBef>
              <a:spcAft>
                <a:spcPts val="0"/>
              </a:spcAft>
              <a:buClrTx/>
              <a:buSzTx/>
              <a:tabLst/>
              <a:defRPr/>
            </a:pPr>
            <a:endParaRPr lang="en-US" dirty="0" smtClean="0">
              <a:solidFill>
                <a:prstClr val="white"/>
              </a:solidFill>
              <a:latin typeface="Lato"/>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white"/>
                </a:solidFill>
                <a:effectLst/>
                <a:uLnTx/>
                <a:uFillTx/>
                <a:latin typeface="Lato"/>
                <a:ea typeface="+mn-ea"/>
                <a:cs typeface="+mn-cs"/>
              </a:rPr>
              <a:t>Innovation</a:t>
            </a:r>
            <a:r>
              <a:rPr kumimoji="0" lang="en-US" sz="1800" b="0" i="0" u="none" strike="noStrike" kern="1200" cap="none" spc="0" normalizeH="0" noProof="0" dirty="0" smtClean="0">
                <a:ln>
                  <a:noFill/>
                </a:ln>
                <a:solidFill>
                  <a:prstClr val="white"/>
                </a:solidFill>
                <a:effectLst/>
                <a:uLnTx/>
                <a:uFillTx/>
                <a:latin typeface="Lato"/>
                <a:ea typeface="+mn-ea"/>
                <a:cs typeface="+mn-cs"/>
              </a:rPr>
              <a:t> cannot be simply mandated. While directives that emphasize innovation are </a:t>
            </a:r>
            <a:r>
              <a:rPr lang="en-US" dirty="0" smtClean="0">
                <a:solidFill>
                  <a:prstClr val="white"/>
                </a:solidFill>
                <a:latin typeface="Lato"/>
              </a:rPr>
              <a:t>likely to be helpful, the evidence thus far suggests that they are inadequate to inculcate a deep practice of innovation.</a:t>
            </a:r>
          </a:p>
          <a:p>
            <a:pPr marR="0" lvl="0" algn="just" defTabSz="914400" rtl="0" eaLnBrk="1" fontAlgn="auto" latinLnBrk="0" hangingPunct="1">
              <a:lnSpc>
                <a:spcPct val="100000"/>
              </a:lnSpc>
              <a:spcBef>
                <a:spcPts val="0"/>
              </a:spcBef>
              <a:spcAft>
                <a:spcPts val="0"/>
              </a:spcAft>
              <a:buClrTx/>
              <a:buSzTx/>
              <a:tabLst/>
              <a:defRPr/>
            </a:pPr>
            <a:endParaRPr lang="en-US" dirty="0" smtClean="0">
              <a:solidFill>
                <a:prstClr val="white"/>
              </a:solidFill>
              <a:latin typeface="Lato"/>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white"/>
                </a:solidFill>
                <a:effectLst/>
                <a:uLnTx/>
                <a:uFillTx/>
                <a:latin typeface="Lato"/>
                <a:ea typeface="+mn-ea"/>
                <a:cs typeface="+mn-cs"/>
              </a:rPr>
              <a:t>Likewise,</a:t>
            </a:r>
            <a:r>
              <a:rPr kumimoji="0" lang="en-US" sz="1800" b="0" i="0" u="none" strike="noStrike" kern="1200" cap="none" spc="0" normalizeH="0" noProof="0" dirty="0" smtClean="0">
                <a:ln>
                  <a:noFill/>
                </a:ln>
                <a:solidFill>
                  <a:prstClr val="white"/>
                </a:solidFill>
                <a:effectLst/>
                <a:uLnTx/>
                <a:uFillTx/>
                <a:latin typeface="Lato"/>
                <a:ea typeface="+mn-ea"/>
                <a:cs typeface="+mn-cs"/>
              </a:rPr>
              <a:t> to make substantial progress on innovation, a focus on legal instruments is probably going to be necessary but insufficient. The journey thus far suggests that more is needed. Repeated attempts at laws and decrees on similar topics suggest only a partial ability to achieve systemic change within Brazil’s public sector.</a:t>
            </a:r>
          </a:p>
          <a:p>
            <a:pPr marR="0" lvl="0" algn="just" defTabSz="914400" rtl="0" eaLnBrk="1" fontAlgn="auto" latinLnBrk="0" hangingPunct="1">
              <a:lnSpc>
                <a:spcPct val="100000"/>
              </a:lnSpc>
              <a:spcBef>
                <a:spcPts val="0"/>
              </a:spcBef>
              <a:spcAft>
                <a:spcPts val="0"/>
              </a:spcAft>
              <a:buClrTx/>
              <a:buSzTx/>
              <a:tabLst/>
              <a:defRPr/>
            </a:pPr>
            <a:endParaRPr kumimoji="0" lang="en-US" sz="1800" b="0" i="0" u="none" strike="noStrike" kern="1200" cap="none" spc="0" normalizeH="0" noProof="0" dirty="0" smtClean="0">
              <a:ln>
                <a:noFill/>
              </a:ln>
              <a:solidFill>
                <a:prstClr val="white"/>
              </a:solidFill>
              <a:effectLst/>
              <a:uLnTx/>
              <a:uFillTx/>
              <a:latin typeface="Lato"/>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solidFill>
                  <a:prstClr val="white"/>
                </a:solidFill>
                <a:latin typeface="Lato"/>
              </a:rPr>
              <a:t>The</a:t>
            </a:r>
            <a:r>
              <a:rPr lang="en-US" dirty="0" smtClean="0">
                <a:solidFill>
                  <a:prstClr val="white"/>
                </a:solidFill>
                <a:latin typeface="Lato"/>
              </a:rPr>
              <a:t> strong bureaucratic elements of the Brazilian context, matched with a strong institutional leaning towards control, suggests that innovation is likely going to need embedded structural support to counter the default biases within the system.</a:t>
            </a:r>
            <a:endParaRPr kumimoji="0" lang="en-US" sz="1800" b="0" i="0" u="none" strike="noStrike" kern="1200" cap="none" spc="0" normalizeH="0" baseline="0" noProof="0" dirty="0" smtClean="0">
              <a:ln>
                <a:noFill/>
              </a:ln>
              <a:solidFill>
                <a:prstClr val="white"/>
              </a:solidFill>
              <a:effectLst/>
              <a:uLnTx/>
              <a:uFillTx/>
              <a:latin typeface="Lato"/>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p:txBody>
      </p:sp>
      <p:cxnSp>
        <p:nvCxnSpPr>
          <p:cNvPr id="15" name="Straight Connector 14">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21932467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3" name="Frame 32"/>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 name="TextBox 11">
            <a:extLst>
              <a:ext uri="{FF2B5EF4-FFF2-40B4-BE49-F238E27FC236}">
                <a16:creationId xmlns:a16="http://schemas.microsoft.com/office/drawing/2014/main" id="{9F99E629-D198-47C2-BD25-8F19ED39F144}"/>
              </a:ext>
            </a:extLst>
          </p:cNvPr>
          <p:cNvSpPr txBox="1"/>
          <p:nvPr/>
        </p:nvSpPr>
        <p:spPr>
          <a:xfrm>
            <a:off x="1746379" y="423824"/>
            <a:ext cx="8699241"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noProof="0" dirty="0" smtClean="0">
                <a:solidFill>
                  <a:prstClr val="white"/>
                </a:solidFill>
                <a:latin typeface="Lato"/>
              </a:rPr>
              <a:t>IMPLICATIONS OF THE HISTORICAL JOURNEY CONTINUED</a:t>
            </a:r>
            <a:endParaRPr kumimoji="0" lang="en-GB" sz="2800" b="0" i="0" u="none" strike="noStrike" kern="1200" cap="none" spc="0" normalizeH="0" baseline="0" noProof="0" dirty="0">
              <a:ln>
                <a:noFill/>
              </a:ln>
              <a:solidFill>
                <a:prstClr val="white"/>
              </a:solidFill>
              <a:effectLst/>
              <a:uLnTx/>
              <a:uFillTx/>
              <a:latin typeface="Lato"/>
            </a:endParaRPr>
          </a:p>
        </p:txBody>
      </p:sp>
      <p:cxnSp>
        <p:nvCxnSpPr>
          <p:cNvPr id="13" name="Straight Connector 12">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F98AB9E-1742-4E0D-A87F-E2D0F0FA0821}"/>
              </a:ext>
            </a:extLst>
          </p:cNvPr>
          <p:cNvSpPr/>
          <p:nvPr/>
        </p:nvSpPr>
        <p:spPr>
          <a:xfrm>
            <a:off x="941717" y="1719871"/>
            <a:ext cx="10308566" cy="4524315"/>
          </a:xfrm>
          <a:prstGeom prst="rect">
            <a:avLst/>
          </a:prstGeom>
        </p:spPr>
        <p:txBody>
          <a:bodyPr wrap="square" anchor="ctr">
            <a:spAutoFit/>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solidFill>
                  <a:prstClr val="white"/>
                </a:solidFill>
                <a:latin typeface="Lato"/>
              </a:rPr>
              <a:t>Existing tendencies and strengths, such as emphasis on the citizen and social control and participation, while not necessarily always successful, are likely to be conducive to innovation and can be leveraged for any systemic innovation agenda.</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solidFill>
                <a:prstClr val="white"/>
              </a:solidFill>
              <a:latin typeface="Lato"/>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white"/>
                </a:solidFill>
                <a:effectLst/>
                <a:uLnTx/>
                <a:uFillTx/>
                <a:latin typeface="Lato"/>
                <a:ea typeface="+mn-ea"/>
                <a:cs typeface="+mn-cs"/>
              </a:rPr>
              <a:t>The</a:t>
            </a:r>
            <a:r>
              <a:rPr kumimoji="0" lang="en-US" sz="1800" b="0" i="0" u="none" strike="noStrike" kern="1200" cap="none" spc="0" normalizeH="0" noProof="0" dirty="0" smtClean="0">
                <a:ln>
                  <a:noFill/>
                </a:ln>
                <a:solidFill>
                  <a:prstClr val="white"/>
                </a:solidFill>
                <a:effectLst/>
                <a:uLnTx/>
                <a:uFillTx/>
                <a:latin typeface="Lato"/>
                <a:ea typeface="+mn-ea"/>
                <a:cs typeface="+mn-cs"/>
              </a:rPr>
              <a:t> successes within the digital transformation agenda and the transparency agenda may provide a model for engendering a more supportive environment for public sector innovation. However, these need to be assessed in the light of lived experience and consideration of whether the same structural forces are at play in relation to both the digital agenda and innovation.</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noProof="0" dirty="0" smtClean="0">
              <a:ln>
                <a:noFill/>
              </a:ln>
              <a:solidFill>
                <a:prstClr val="white"/>
              </a:solidFill>
              <a:effectLst/>
              <a:uLnTx/>
              <a:uFillTx/>
              <a:latin typeface="Lato"/>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solidFill>
                  <a:prstClr val="white"/>
                </a:solidFill>
                <a:latin typeface="Lato"/>
              </a:rPr>
              <a:t>Similar</a:t>
            </a:r>
            <a:r>
              <a:rPr lang="en-US" dirty="0" smtClean="0">
                <a:solidFill>
                  <a:prstClr val="white"/>
                </a:solidFill>
                <a:latin typeface="Lato"/>
              </a:rPr>
              <a:t> to the reform journey, the innovation journey is ongoing, with no single “answer” but rather a continuing series of steps. Each step will provide new insights and lessons about what works and what does not, as well as unexpected or unforeseen developments. The journey also takes place in a shifting context, as political aims and expectations of the public sector change, sometimes abruptly. What is needed and sought from the public sector innovation system has and will continually change.</a:t>
            </a:r>
            <a:endParaRPr kumimoji="0" lang="en-US"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p:txBody>
      </p:sp>
      <p:cxnSp>
        <p:nvCxnSpPr>
          <p:cNvPr id="15" name="Straight Connector 14">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a:stretch>
            <a:fillRect/>
          </a:stretch>
        </p:blipFill>
        <p:spPr>
          <a:xfrm>
            <a:off x="11373131" y="304729"/>
            <a:ext cx="490682" cy="465317"/>
          </a:xfrm>
          <a:prstGeom prst="rect">
            <a:avLst/>
          </a:prstGeom>
        </p:spPr>
      </p:pic>
    </p:spTree>
    <p:extLst>
      <p:ext uri="{BB962C8B-B14F-4D97-AF65-F5344CB8AC3E}">
        <p14:creationId xmlns:p14="http://schemas.microsoft.com/office/powerpoint/2010/main" val="460513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Rectangle 1"/>
          <p:cNvSpPr/>
          <p:nvPr/>
        </p:nvSpPr>
        <p:spPr>
          <a:xfrm>
            <a:off x="0" y="0"/>
            <a:ext cx="12192000" cy="6857999"/>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Lato"/>
              <a:ea typeface="+mn-ea"/>
              <a:cs typeface="+mn-cs"/>
            </a:endParaRPr>
          </a:p>
        </p:txBody>
      </p:sp>
      <p:sp>
        <p:nvSpPr>
          <p:cNvPr id="11" name="TextBox 10">
            <a:extLst>
              <a:ext uri="{FF2B5EF4-FFF2-40B4-BE49-F238E27FC236}">
                <a16:creationId xmlns:a16="http://schemas.microsoft.com/office/drawing/2014/main" id="{9F99E629-D198-47C2-BD25-8F19ED39F144}"/>
              </a:ext>
            </a:extLst>
          </p:cNvPr>
          <p:cNvSpPr txBox="1"/>
          <p:nvPr/>
        </p:nvSpPr>
        <p:spPr>
          <a:xfrm>
            <a:off x="0" y="-542009"/>
            <a:ext cx="141417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300" normalizeH="0" baseline="0" noProof="0" dirty="0">
                <a:ln>
                  <a:noFill/>
                </a:ln>
                <a:blipFill>
                  <a:blip r:embed="rId3"/>
                  <a:stretch>
                    <a:fillRect/>
                  </a:stretch>
                </a:blipFill>
                <a:effectLst/>
                <a:uLnTx/>
                <a:uFillTx/>
                <a:latin typeface="Lato Black" panose="020F0A02020204030203" pitchFamily="34" charset="0"/>
                <a:ea typeface="+mn-ea"/>
                <a:cs typeface="+mn-cs"/>
              </a:rPr>
              <a:t>Slide 09</a:t>
            </a:r>
          </a:p>
        </p:txBody>
      </p:sp>
      <p:sp>
        <p:nvSpPr>
          <p:cNvPr id="12" name="TextBox 11">
            <a:extLst>
              <a:ext uri="{FF2B5EF4-FFF2-40B4-BE49-F238E27FC236}">
                <a16:creationId xmlns:a16="http://schemas.microsoft.com/office/drawing/2014/main" id="{9F99E629-D198-47C2-BD25-8F19ED39F144}"/>
              </a:ext>
            </a:extLst>
          </p:cNvPr>
          <p:cNvSpPr txBox="1"/>
          <p:nvPr/>
        </p:nvSpPr>
        <p:spPr>
          <a:xfrm>
            <a:off x="590886" y="401419"/>
            <a:ext cx="11010258"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300" normalizeH="0" baseline="0" noProof="0" dirty="0" smtClean="0">
                <a:ln>
                  <a:noFill/>
                </a:ln>
                <a:solidFill>
                  <a:prstClr val="white"/>
                </a:solidFill>
                <a:effectLst/>
                <a:uLnTx/>
                <a:uFillTx/>
                <a:latin typeface="Lato Black" panose="020F0A02020204030203" pitchFamily="34" charset="0"/>
              </a:rPr>
              <a:t>A </a:t>
            </a:r>
            <a:r>
              <a:rPr lang="en-IN" sz="3200" spc="300" dirty="0" smtClean="0">
                <a:solidFill>
                  <a:prstClr val="white"/>
                </a:solidFill>
                <a:latin typeface="Lato Black" panose="020F0A02020204030203" pitchFamily="34" charset="0"/>
              </a:rPr>
              <a:t>HISTORY WITH </a:t>
            </a:r>
            <a:r>
              <a:rPr kumimoji="0" lang="en-IN" sz="3200" b="0" i="0" u="none" strike="noStrike" kern="1200" cap="none" spc="300" normalizeH="0" baseline="0" noProof="0" dirty="0" smtClean="0">
                <a:ln>
                  <a:noFill/>
                </a:ln>
                <a:solidFill>
                  <a:prstClr val="white"/>
                </a:solidFill>
                <a:effectLst/>
                <a:uLnTx/>
                <a:uFillTx/>
                <a:latin typeface="Lato Black" panose="020F0A02020204030203" pitchFamily="34" charset="0"/>
              </a:rPr>
              <a:t>INNOVATION IS NOT ENOUGH</a:t>
            </a:r>
            <a:endParaRPr kumimoji="0" lang="en-US" sz="3200" b="0" i="0" u="none" strike="noStrike" kern="1200" cap="none" spc="300" normalizeH="0" baseline="0" noProof="0" dirty="0">
              <a:ln>
                <a:noFill/>
              </a:ln>
              <a:solidFill>
                <a:prstClr val="white"/>
              </a:solidFill>
              <a:effectLst/>
              <a:uLnTx/>
              <a:uFillTx/>
              <a:latin typeface="Lato Black" panose="020F0A02020204030203" pitchFamily="34" charset="0"/>
            </a:endParaRPr>
          </a:p>
        </p:txBody>
      </p:sp>
      <p:cxnSp>
        <p:nvCxnSpPr>
          <p:cNvPr id="13" name="Straight Connector 12">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F98AB9E-1742-4E0D-A87F-E2D0F0FA0821}"/>
              </a:ext>
            </a:extLst>
          </p:cNvPr>
          <p:cNvSpPr/>
          <p:nvPr/>
        </p:nvSpPr>
        <p:spPr>
          <a:xfrm>
            <a:off x="1555833" y="1468760"/>
            <a:ext cx="9220200" cy="2062103"/>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Lato"/>
                <a:ea typeface="+mn-ea"/>
                <a:cs typeface="+mn-cs"/>
              </a:rPr>
              <a:t>Brazil has made increasing efforts to promote public sector innovation in recent years. It was one of the first countries to establish a national public sector innovation award, and has numerous innovative projects and initiatives that can be learnt from. The country has had a long preoccupation with ‘</a:t>
            </a:r>
            <a:r>
              <a:rPr kumimoji="0" lang="en-GB" sz="1600" b="1" i="0" u="none" strike="noStrike" kern="1200" cap="none" spc="0" normalizeH="0" baseline="0" noProof="0" dirty="0" err="1">
                <a:ln>
                  <a:noFill/>
                </a:ln>
                <a:solidFill>
                  <a:prstClr val="white"/>
                </a:solidFill>
                <a:effectLst/>
                <a:uLnTx/>
                <a:uFillTx/>
                <a:latin typeface="Lato"/>
                <a:ea typeface="+mn-ea"/>
                <a:cs typeface="+mn-cs"/>
              </a:rPr>
              <a:t>debureaucratisation</a:t>
            </a:r>
            <a:r>
              <a:rPr kumimoji="0" lang="en-GB" sz="1600" b="1" i="0" u="none" strike="noStrike" kern="1200" cap="none" spc="0" normalizeH="0" baseline="0" noProof="0" dirty="0">
                <a:ln>
                  <a:noFill/>
                </a:ln>
                <a:solidFill>
                  <a:prstClr val="white"/>
                </a:solidFill>
                <a:effectLst/>
                <a:uLnTx/>
                <a:uFillTx/>
                <a:latin typeface="Lato"/>
                <a:ea typeface="+mn-ea"/>
                <a:cs typeface="+mn-cs"/>
              </a:rPr>
              <a:t>’</a:t>
            </a:r>
            <a:r>
              <a:rPr kumimoji="0" lang="en-GB" sz="1600" b="0" i="0" u="none" strike="noStrike" kern="1200" cap="none" spc="0" normalizeH="0" baseline="0" noProof="0" dirty="0">
                <a:ln>
                  <a:noFill/>
                </a:ln>
                <a:solidFill>
                  <a:prstClr val="white"/>
                </a:solidFill>
                <a:effectLst/>
                <a:uLnTx/>
                <a:uFillTx/>
                <a:latin typeface="Lato"/>
                <a:ea typeface="+mn-ea"/>
                <a:cs typeface="+mn-cs"/>
              </a:rPr>
              <a:t> and reform efforts, and has experimented with new forms of citizen engagement and societal oversight of government activity. It has developed innovation labs and trained public servants in new methods. It is also pursuing a digital transformation agenda that could help unlock considerable innovation. Despite all of these commendable efforts, however, this report finds that progress to date has not been sufficient.</a:t>
            </a:r>
          </a:p>
        </p:txBody>
      </p:sp>
      <p:cxnSp>
        <p:nvCxnSpPr>
          <p:cNvPr id="59" name="Straight Connector 58">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6004303" y="4117570"/>
            <a:ext cx="5203886" cy="2040019"/>
          </a:xfrm>
          <a:prstGeom prst="rect">
            <a:avLst/>
          </a:prstGeom>
          <a:solidFill>
            <a:srgbClr val="BE92BE">
              <a:alpha val="83922"/>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61" name="Rectangle 60">
            <a:extLst>
              <a:ext uri="{FF2B5EF4-FFF2-40B4-BE49-F238E27FC236}">
                <a16:creationId xmlns:a16="http://schemas.microsoft.com/office/drawing/2014/main" id="{A6C7408B-3DD1-49A1-BA45-1FB08F95F355}"/>
              </a:ext>
            </a:extLst>
          </p:cNvPr>
          <p:cNvSpPr/>
          <p:nvPr/>
        </p:nvSpPr>
        <p:spPr>
          <a:xfrm>
            <a:off x="6096000" y="4223140"/>
            <a:ext cx="5112188" cy="236269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Lato"/>
                <a:ea typeface="+mn-ea"/>
                <a:cs typeface="+mn-cs"/>
              </a:rPr>
              <a:t>“</a:t>
            </a:r>
            <a:r>
              <a:rPr kumimoji="0" lang="en-US" sz="2400" b="1" i="0" u="none" strike="noStrike" kern="1200" cap="none" spc="0" normalizeH="0" baseline="0" noProof="0" dirty="0" err="1" smtClean="0">
                <a:ln>
                  <a:noFill/>
                </a:ln>
                <a:solidFill>
                  <a:prstClr val="white"/>
                </a:solidFill>
                <a:effectLst/>
                <a:uLnTx/>
                <a:uFillTx/>
                <a:latin typeface="Lato"/>
                <a:ea typeface="+mn-ea"/>
                <a:cs typeface="+mn-cs"/>
              </a:rPr>
              <a:t>Debureaucratisation</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 an </a:t>
            </a:r>
            <a:r>
              <a:rPr kumimoji="0" lang="en-US" sz="1800" b="0" i="0" u="none" strike="noStrike" kern="1200" cap="none" spc="0" normalizeH="0" baseline="0" noProof="0" dirty="0">
                <a:ln>
                  <a:noFill/>
                </a:ln>
                <a:solidFill>
                  <a:prstClr val="white"/>
                </a:solidFill>
                <a:effectLst/>
                <a:uLnTx/>
                <a:uFillTx/>
                <a:latin typeface="Lato"/>
                <a:ea typeface="+mn-ea"/>
                <a:cs typeface="+mn-cs"/>
              </a:rPr>
              <a:t>umbrella term that captures reform efforts aimed at simplification and </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streamlining </a:t>
            </a:r>
            <a:r>
              <a:rPr kumimoji="0" lang="en-US" sz="1800" b="0" i="0" u="none" strike="noStrike" kern="1200" cap="none" spc="0" normalizeH="0" baseline="0" noProof="0" dirty="0">
                <a:ln>
                  <a:noFill/>
                </a:ln>
                <a:solidFill>
                  <a:prstClr val="white"/>
                </a:solidFill>
                <a:effectLst/>
                <a:uLnTx/>
                <a:uFillTx/>
                <a:latin typeface="Lato"/>
                <a:ea typeface="+mn-ea"/>
                <a:cs typeface="+mn-cs"/>
              </a:rPr>
              <a:t>of government operations, sometimes incorporating </a:t>
            </a:r>
            <a:r>
              <a:rPr kumimoji="0" lang="en-US" sz="1800" b="0" i="0" u="none" strike="noStrike" kern="1200" cap="none" spc="0" normalizeH="0" baseline="0" noProof="0" dirty="0" err="1">
                <a:ln>
                  <a:noFill/>
                </a:ln>
                <a:solidFill>
                  <a:prstClr val="white"/>
                </a:solidFill>
                <a:effectLst/>
                <a:uLnTx/>
                <a:uFillTx/>
                <a:latin typeface="Lato"/>
                <a:ea typeface="+mn-ea"/>
                <a:cs typeface="+mn-cs"/>
              </a:rPr>
              <a:t>decentralisation</a:t>
            </a:r>
            <a:r>
              <a:rPr kumimoji="0" lang="en-US" sz="1800" b="0" i="0" u="none" strike="noStrike" kern="1200" cap="none" spc="0" normalizeH="0" baseline="0" noProof="0" dirty="0">
                <a:ln>
                  <a:noFill/>
                </a:ln>
                <a:solidFill>
                  <a:prstClr val="white"/>
                </a:solidFill>
                <a:effectLst/>
                <a:uLnTx/>
                <a:uFillTx/>
                <a:latin typeface="Lato"/>
                <a:ea typeface="+mn-ea"/>
                <a:cs typeface="+mn-cs"/>
              </a:rPr>
              <a:t>, with the implication of </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improvement</a:t>
            </a:r>
            <a:r>
              <a:rPr kumimoji="0" lang="en-GB" sz="1800" b="0" i="0" u="none" strike="noStrike" kern="1200" cap="none" spc="0" normalizeH="0" baseline="0" noProof="0" dirty="0">
                <a:ln>
                  <a:noFill/>
                </a:ln>
                <a:solidFill>
                  <a:prstClr val="white"/>
                </a:solidFill>
                <a:effectLst/>
                <a:uLnTx/>
                <a:uFillTx/>
                <a:latin typeface="Lato"/>
                <a:ea typeface="+mn-ea"/>
                <a:cs typeface="+mn-cs"/>
              </a:rPr>
              <a: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100" normalizeH="0" baseline="0" noProof="0" dirty="0">
              <a:ln>
                <a:noFill/>
              </a:ln>
              <a:solidFill>
                <a:prstClr val="white"/>
              </a:solidFill>
              <a:effectLst/>
              <a:uLnTx/>
              <a:uFillTx/>
              <a:latin typeface="Lato"/>
              <a:ea typeface="+mn-ea"/>
              <a:cs typeface="+mn-cs"/>
            </a:endParaRPr>
          </a:p>
        </p:txBody>
      </p:sp>
      <p:pic>
        <p:nvPicPr>
          <p:cNvPr id="15" name="Picture 14"/>
          <p:cNvPicPr>
            <a:picLocks noChangeAspect="1"/>
          </p:cNvPicPr>
          <p:nvPr/>
        </p:nvPicPr>
        <p:blipFill>
          <a:blip r:embed="rId4"/>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38138597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3119694" y="-455842"/>
            <a:ext cx="8665088" cy="7769684"/>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blipFill>
            <a:blip r:embed="rId2"/>
            <a:stretch>
              <a:fillRect/>
            </a:stretch>
          </a:bli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13" name="Group 12"/>
          <p:cNvGrpSpPr/>
          <p:nvPr/>
        </p:nvGrpSpPr>
        <p:grpSpPr>
          <a:xfrm>
            <a:off x="5799495" y="2449056"/>
            <a:ext cx="5934268" cy="3129438"/>
            <a:chOff x="6426322" y="1602648"/>
            <a:chExt cx="5934268" cy="3129438"/>
          </a:xfrm>
        </p:grpSpPr>
        <p:sp>
          <p:nvSpPr>
            <p:cNvPr id="78" name="TextBox 77">
              <a:extLst>
                <a:ext uri="{FF2B5EF4-FFF2-40B4-BE49-F238E27FC236}">
                  <a16:creationId xmlns:a16="http://schemas.microsoft.com/office/drawing/2014/main" id="{9F99E629-D198-47C2-BD25-8F19ED39F144}"/>
                </a:ext>
              </a:extLst>
            </p:cNvPr>
            <p:cNvSpPr txBox="1"/>
            <p:nvPr/>
          </p:nvSpPr>
          <p:spPr>
            <a:xfrm>
              <a:off x="8748301" y="1602648"/>
              <a:ext cx="1290311" cy="1015663"/>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300" normalizeH="0" baseline="0" noProof="0" dirty="0" smtClean="0">
                  <a:ln>
                    <a:noFill/>
                  </a:ln>
                  <a:blipFill>
                    <a:blip r:embed="rId2"/>
                    <a:stretch>
                      <a:fillRect/>
                    </a:stretch>
                  </a:blipFill>
                  <a:effectLst/>
                  <a:uLnTx/>
                  <a:uFillTx/>
                  <a:latin typeface="Lato Black" panose="020F0A02020204030203" pitchFamily="34" charset="0"/>
                  <a:ea typeface="+mn-ea"/>
                  <a:cs typeface="+mn-cs"/>
                </a:rPr>
                <a:t>04</a:t>
              </a:r>
              <a:endParaRPr kumimoji="0" lang="en-US" sz="6000" b="0" i="0" u="none" strike="noStrike" kern="1200" cap="none" spc="300" normalizeH="0" baseline="0" noProof="0" dirty="0">
                <a:ln>
                  <a:noFill/>
                </a:ln>
                <a:blipFill>
                  <a:blip r:embed="rId2"/>
                  <a:stretch>
                    <a:fillRect/>
                  </a:stretch>
                </a:blipFill>
                <a:effectLst/>
                <a:uLnTx/>
                <a:uFillTx/>
                <a:latin typeface="Lato Black" panose="020F0A02020204030203" pitchFamily="34" charset="0"/>
                <a:ea typeface="+mn-ea"/>
                <a:cs typeface="+mn-cs"/>
              </a:endParaRPr>
            </a:p>
          </p:txBody>
        </p:sp>
        <p:sp>
          <p:nvSpPr>
            <p:cNvPr id="25" name="Rectangle 24">
              <a:extLst>
                <a:ext uri="{FF2B5EF4-FFF2-40B4-BE49-F238E27FC236}">
                  <a16:creationId xmlns:a16="http://schemas.microsoft.com/office/drawing/2014/main" id="{2775AB82-19B5-4C54-840A-7ED9C6C3DE84}"/>
                </a:ext>
              </a:extLst>
            </p:cNvPr>
            <p:cNvSpPr/>
            <p:nvPr/>
          </p:nvSpPr>
          <p:spPr>
            <a:xfrm>
              <a:off x="6426322" y="3162426"/>
              <a:ext cx="5934268" cy="156966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3200" spc="300" dirty="0" smtClean="0">
                  <a:solidFill>
                    <a:srgbClr val="16222B">
                      <a:lumMod val="75000"/>
                      <a:lumOff val="25000"/>
                    </a:srgbClr>
                  </a:solidFill>
                  <a:latin typeface="Lato Black"/>
                </a:rPr>
                <a:t>A MORE SOPHISTICATED APPROACH IS REQUIRED</a:t>
              </a:r>
              <a:endParaRPr kumimoji="0" lang="en-IN" sz="3200" b="0" i="0" u="none" strike="noStrike" kern="1200" cap="none" spc="300" normalizeH="0" baseline="0" noProof="0" dirty="0">
                <a:ln>
                  <a:noFill/>
                </a:ln>
                <a:solidFill>
                  <a:srgbClr val="16222B">
                    <a:lumMod val="75000"/>
                    <a:lumOff val="25000"/>
                  </a:srgbClr>
                </a:solidFill>
                <a:effectLst/>
                <a:uLnTx/>
                <a:uFillTx/>
                <a:latin typeface="Lato Black"/>
              </a:endParaRPr>
            </a:p>
          </p:txBody>
        </p:sp>
        <p:cxnSp>
          <p:nvCxnSpPr>
            <p:cNvPr id="10" name="Straight Connector 9"/>
            <p:cNvCxnSpPr/>
            <p:nvPr/>
          </p:nvCxnSpPr>
          <p:spPr>
            <a:xfrm>
              <a:off x="8907845" y="2546873"/>
              <a:ext cx="971222" cy="0"/>
            </a:xfrm>
            <a:prstGeom prst="line">
              <a:avLst/>
            </a:prstGeom>
            <a:ln w="34925" cap="rnd">
              <a:solidFill>
                <a:schemeClr val="accent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024024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9F99E629-D198-47C2-BD25-8F19ED39F144}"/>
              </a:ext>
            </a:extLst>
          </p:cNvPr>
          <p:cNvSpPr txBox="1"/>
          <p:nvPr/>
        </p:nvSpPr>
        <p:spPr>
          <a:xfrm>
            <a:off x="2770192" y="401419"/>
            <a:ext cx="6651629"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2800" spc="300" noProof="0" dirty="0" smtClean="0">
                <a:solidFill>
                  <a:srgbClr val="214965"/>
                </a:solidFill>
                <a:latin typeface="Lato Black" panose="020F0A02020204030203" pitchFamily="34" charset="0"/>
              </a:rPr>
              <a:t>AN INSTITUTIONAL SHORTFALL</a:t>
            </a:r>
            <a:endParaRPr kumimoji="0" lang="en-IN" sz="2800" b="0" i="0" u="none" strike="noStrike" kern="1200" cap="none" spc="300" normalizeH="0" baseline="0" noProof="0" dirty="0">
              <a:ln>
                <a:noFill/>
              </a:ln>
              <a:solidFill>
                <a:srgbClr val="214965"/>
              </a:solidFill>
              <a:effectLst/>
              <a:uLnTx/>
              <a:uFillTx/>
              <a:latin typeface="Lato Black" panose="020F0A02020204030203" pitchFamily="34" charset="0"/>
            </a:endParaRPr>
          </a:p>
        </p:txBody>
      </p:sp>
      <p:cxnSp>
        <p:nvCxnSpPr>
          <p:cNvPr id="11" name="Straight Connector 10">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DF98AB9E-1742-4E0D-A87F-E2D0F0FA0821}"/>
              </a:ext>
            </a:extLst>
          </p:cNvPr>
          <p:cNvSpPr/>
          <p:nvPr/>
        </p:nvSpPr>
        <p:spPr>
          <a:xfrm>
            <a:off x="440436" y="1157123"/>
            <a:ext cx="11311128" cy="830997"/>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i="1" dirty="0" smtClean="0">
                <a:solidFill>
                  <a:srgbClr val="214965"/>
                </a:solidFill>
                <a:latin typeface="Lato"/>
              </a:rPr>
              <a:t>If innovation is already occurring in the system, as evidenced by numerous examples of public sector innovation recognised through innovation awards, then why might there not be </a:t>
            </a:r>
            <a:r>
              <a:rPr lang="en-GB" sz="1600" dirty="0" smtClean="0">
                <a:solidFill>
                  <a:srgbClr val="214965"/>
                </a:solidFill>
                <a:latin typeface="Lato"/>
              </a:rPr>
              <a:t>enough</a:t>
            </a:r>
            <a:r>
              <a:rPr lang="en-GB" sz="1600" i="1" dirty="0" smtClean="0">
                <a:solidFill>
                  <a:srgbClr val="214965"/>
                </a:solidFill>
                <a:latin typeface="Lato"/>
              </a:rPr>
              <a:t> innovation occurring to meet current requirements? There are a range of default settings and inherent biases that exist within the public sector, which can constrain any reform or innovation agenda.</a:t>
            </a:r>
            <a:endParaRPr kumimoji="0" lang="en-GB" sz="1600" b="0" i="1" u="none" strike="noStrike" kern="1200" cap="none" spc="0" normalizeH="0" baseline="0" dirty="0">
              <a:ln>
                <a:noFill/>
              </a:ln>
              <a:solidFill>
                <a:srgbClr val="214965"/>
              </a:solidFill>
              <a:effectLst/>
              <a:uLnTx/>
              <a:uFillTx/>
              <a:latin typeface="Lato"/>
            </a:endParaRPr>
          </a:p>
        </p:txBody>
      </p:sp>
      <p:grpSp>
        <p:nvGrpSpPr>
          <p:cNvPr id="7" name="Group 6"/>
          <p:cNvGrpSpPr/>
          <p:nvPr/>
        </p:nvGrpSpPr>
        <p:grpSpPr>
          <a:xfrm>
            <a:off x="1305540" y="2271548"/>
            <a:ext cx="4822463" cy="1146419"/>
            <a:chOff x="1359875" y="2409329"/>
            <a:chExt cx="4822463" cy="1146419"/>
          </a:xfrm>
        </p:grpSpPr>
        <p:grpSp>
          <p:nvGrpSpPr>
            <p:cNvPr id="4" name="Group 3"/>
            <p:cNvGrpSpPr/>
            <p:nvPr/>
          </p:nvGrpSpPr>
          <p:grpSpPr>
            <a:xfrm>
              <a:off x="1359875" y="2479635"/>
              <a:ext cx="735626" cy="659608"/>
              <a:chOff x="1359875" y="2479635"/>
              <a:chExt cx="735626" cy="659608"/>
            </a:xfrm>
          </p:grpSpPr>
          <p:sp>
            <p:nvSpPr>
              <p:cNvPr id="15" name="Freeform 5"/>
              <p:cNvSpPr>
                <a:spLocks/>
              </p:cNvSpPr>
              <p:nvPr/>
            </p:nvSpPr>
            <p:spPr bwMode="auto">
              <a:xfrm>
                <a:off x="1359875" y="2479635"/>
                <a:ext cx="735626" cy="659608"/>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7" name="TextBox 16">
                <a:extLst>
                  <a:ext uri="{FF2B5EF4-FFF2-40B4-BE49-F238E27FC236}">
                    <a16:creationId xmlns:a16="http://schemas.microsoft.com/office/drawing/2014/main" id="{9F99E629-D198-47C2-BD25-8F19ED39F144}"/>
                  </a:ext>
                </a:extLst>
              </p:cNvPr>
              <p:cNvSpPr txBox="1"/>
              <p:nvPr/>
            </p:nvSpPr>
            <p:spPr>
              <a:xfrm>
                <a:off x="1359875" y="2578607"/>
                <a:ext cx="735626"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rPr>
                  <a:t>01</a:t>
                </a:r>
              </a:p>
            </p:txBody>
          </p:sp>
        </p:grpSp>
        <p:sp>
          <p:nvSpPr>
            <p:cNvPr id="19" name="Rectangle 18">
              <a:extLst>
                <a:ext uri="{FF2B5EF4-FFF2-40B4-BE49-F238E27FC236}">
                  <a16:creationId xmlns:a16="http://schemas.microsoft.com/office/drawing/2014/main" id="{2775AB82-19B5-4C54-840A-7ED9C6C3DE84}"/>
                </a:ext>
              </a:extLst>
            </p:cNvPr>
            <p:cNvSpPr/>
            <p:nvPr/>
          </p:nvSpPr>
          <p:spPr>
            <a:xfrm>
              <a:off x="2291873" y="2409329"/>
              <a:ext cx="3890465" cy="400110"/>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000" dirty="0" smtClean="0">
                  <a:solidFill>
                    <a:srgbClr val="214965"/>
                  </a:solidFill>
                  <a:latin typeface="Lato Black"/>
                </a:rPr>
                <a:t>STABILITY &amp; DEPENDABILITY</a:t>
              </a:r>
              <a:endParaRPr kumimoji="0" lang="en-IN" sz="2000" b="0" i="0" u="none" strike="noStrike" kern="1200" cap="none" spc="0" normalizeH="0" baseline="0" noProof="0" dirty="0">
                <a:ln>
                  <a:noFill/>
                </a:ln>
                <a:solidFill>
                  <a:srgbClr val="214965"/>
                </a:solidFill>
                <a:effectLst/>
                <a:uLnTx/>
                <a:uFillTx/>
                <a:latin typeface="Lato Black"/>
                <a:ea typeface="+mn-ea"/>
                <a:cs typeface="+mn-cs"/>
              </a:endParaRPr>
            </a:p>
          </p:txBody>
        </p:sp>
        <p:sp>
          <p:nvSpPr>
            <p:cNvPr id="20" name="Rectangle 19">
              <a:extLst>
                <a:ext uri="{FF2B5EF4-FFF2-40B4-BE49-F238E27FC236}">
                  <a16:creationId xmlns:a16="http://schemas.microsoft.com/office/drawing/2014/main" id="{DF98AB9E-1742-4E0D-A87F-E2D0F0FA0821}"/>
                </a:ext>
              </a:extLst>
            </p:cNvPr>
            <p:cNvSpPr/>
            <p:nvPr/>
          </p:nvSpPr>
          <p:spPr>
            <a:xfrm>
              <a:off x="2291874" y="2724751"/>
              <a:ext cx="3890464" cy="830997"/>
            </a:xfrm>
            <a:prstGeom prst="rect">
              <a:avLst/>
            </a:prstGeom>
          </p:spPr>
          <p:txBody>
            <a:bodyPr wrap="square"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200" b="0" i="1" u="none" strike="noStrike" kern="1200" cap="none" spc="0" normalizeH="0" baseline="0" noProof="0" dirty="0" smtClean="0">
                  <a:ln>
                    <a:noFill/>
                  </a:ln>
                  <a:solidFill>
                    <a:srgbClr val="4B4B4A">
                      <a:lumMod val="60000"/>
                      <a:lumOff val="40000"/>
                    </a:srgbClr>
                  </a:solidFill>
                  <a:effectLst/>
                  <a:uLnTx/>
                  <a:uFillTx/>
                  <a:latin typeface="Lato"/>
                  <a:ea typeface="+mn-ea"/>
                  <a:cs typeface="+mn-cs"/>
                </a:rPr>
                <a:t>The public sector has a responsibility to be reliable. Accordingly,</a:t>
              </a:r>
              <a:r>
                <a:rPr kumimoji="0" lang="en-IN" sz="1200" b="0" i="1" u="none" strike="noStrike" kern="1200" cap="none" spc="0" normalizeH="0" noProof="0" dirty="0" smtClean="0">
                  <a:ln>
                    <a:noFill/>
                  </a:ln>
                  <a:solidFill>
                    <a:srgbClr val="4B4B4A">
                      <a:lumMod val="60000"/>
                      <a:lumOff val="40000"/>
                    </a:srgbClr>
                  </a:solidFill>
                  <a:effectLst/>
                  <a:uLnTx/>
                  <a:uFillTx/>
                  <a:latin typeface="Lato"/>
                  <a:ea typeface="+mn-ea"/>
                  <a:cs typeface="+mn-cs"/>
                </a:rPr>
                <a:t> the public sector often (but not always) needs to be relatively cautious when introducing changes, innovative or otherwise.</a:t>
              </a:r>
              <a:endParaRPr kumimoji="0" lang="en-IN" sz="1200" b="0" i="1"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grpSp>
      <p:grpSp>
        <p:nvGrpSpPr>
          <p:cNvPr id="21" name="Group 20"/>
          <p:cNvGrpSpPr/>
          <p:nvPr/>
        </p:nvGrpSpPr>
        <p:grpSpPr>
          <a:xfrm>
            <a:off x="1305540" y="3623150"/>
            <a:ext cx="4822463" cy="1146419"/>
            <a:chOff x="1359875" y="2409329"/>
            <a:chExt cx="4822463" cy="1146419"/>
          </a:xfrm>
        </p:grpSpPr>
        <p:grpSp>
          <p:nvGrpSpPr>
            <p:cNvPr id="22" name="Group 21"/>
            <p:cNvGrpSpPr/>
            <p:nvPr/>
          </p:nvGrpSpPr>
          <p:grpSpPr>
            <a:xfrm>
              <a:off x="1359875" y="2479635"/>
              <a:ext cx="735626" cy="659608"/>
              <a:chOff x="1359875" y="2479635"/>
              <a:chExt cx="735626" cy="659608"/>
            </a:xfrm>
          </p:grpSpPr>
          <p:sp>
            <p:nvSpPr>
              <p:cNvPr id="25" name="Freeform 5"/>
              <p:cNvSpPr>
                <a:spLocks/>
              </p:cNvSpPr>
              <p:nvPr/>
            </p:nvSpPr>
            <p:spPr bwMode="auto">
              <a:xfrm>
                <a:off x="1359875" y="2479635"/>
                <a:ext cx="735626" cy="659608"/>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6" name="TextBox 25">
                <a:extLst>
                  <a:ext uri="{FF2B5EF4-FFF2-40B4-BE49-F238E27FC236}">
                    <a16:creationId xmlns:a16="http://schemas.microsoft.com/office/drawing/2014/main" id="{9F99E629-D198-47C2-BD25-8F19ED39F144}"/>
                  </a:ext>
                </a:extLst>
              </p:cNvPr>
              <p:cNvSpPr txBox="1"/>
              <p:nvPr/>
            </p:nvSpPr>
            <p:spPr>
              <a:xfrm>
                <a:off x="1359875" y="2578607"/>
                <a:ext cx="735626"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rPr>
                  <a:t>02</a:t>
                </a:r>
              </a:p>
            </p:txBody>
          </p:sp>
        </p:grpSp>
        <p:sp>
          <p:nvSpPr>
            <p:cNvPr id="23" name="Rectangle 22">
              <a:extLst>
                <a:ext uri="{FF2B5EF4-FFF2-40B4-BE49-F238E27FC236}">
                  <a16:creationId xmlns:a16="http://schemas.microsoft.com/office/drawing/2014/main" id="{2775AB82-19B5-4C54-840A-7ED9C6C3DE84}"/>
                </a:ext>
              </a:extLst>
            </p:cNvPr>
            <p:cNvSpPr/>
            <p:nvPr/>
          </p:nvSpPr>
          <p:spPr>
            <a:xfrm>
              <a:off x="2291874" y="2409329"/>
              <a:ext cx="2946876" cy="400110"/>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000" dirty="0" smtClean="0">
                  <a:solidFill>
                    <a:srgbClr val="214965"/>
                  </a:solidFill>
                  <a:latin typeface="Lato Black"/>
                </a:rPr>
                <a:t>RISK AVERSION</a:t>
              </a:r>
              <a:endParaRPr kumimoji="0" lang="en-IN" sz="2000" b="0" i="0" u="none" strike="noStrike" kern="1200" cap="none" spc="0" normalizeH="0" baseline="0" noProof="0" dirty="0">
                <a:ln>
                  <a:noFill/>
                </a:ln>
                <a:solidFill>
                  <a:srgbClr val="214965"/>
                </a:solidFill>
                <a:effectLst/>
                <a:uLnTx/>
                <a:uFillTx/>
                <a:latin typeface="Lato Black"/>
                <a:ea typeface="+mn-ea"/>
                <a:cs typeface="+mn-cs"/>
              </a:endParaRPr>
            </a:p>
          </p:txBody>
        </p:sp>
        <p:sp>
          <p:nvSpPr>
            <p:cNvPr id="24" name="Rectangle 23">
              <a:extLst>
                <a:ext uri="{FF2B5EF4-FFF2-40B4-BE49-F238E27FC236}">
                  <a16:creationId xmlns:a16="http://schemas.microsoft.com/office/drawing/2014/main" id="{DF98AB9E-1742-4E0D-A87F-E2D0F0FA0821}"/>
                </a:ext>
              </a:extLst>
            </p:cNvPr>
            <p:cNvSpPr/>
            <p:nvPr/>
          </p:nvSpPr>
          <p:spPr>
            <a:xfrm>
              <a:off x="2291874" y="2724751"/>
              <a:ext cx="3890464" cy="830997"/>
            </a:xfrm>
            <a:prstGeom prst="rect">
              <a:avLst/>
            </a:prstGeom>
          </p:spPr>
          <p:txBody>
            <a:bodyPr wrap="square"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i="1" dirty="0" smtClean="0">
                  <a:solidFill>
                    <a:srgbClr val="4B4B4A">
                      <a:lumMod val="60000"/>
                      <a:lumOff val="40000"/>
                    </a:srgbClr>
                  </a:solidFill>
                  <a:latin typeface="Lato"/>
                </a:rPr>
                <a:t>Societal safeguards require democratic governance systems to have accountability, audit and transparency measure to ensure the proper workings of government. These tend to draw attention to failures, often leading to risk aversion.</a:t>
              </a:r>
              <a:endParaRPr kumimoji="0" lang="en-IN" sz="1200" b="0" i="1"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grpSp>
      <p:grpSp>
        <p:nvGrpSpPr>
          <p:cNvPr id="27" name="Group 26"/>
          <p:cNvGrpSpPr/>
          <p:nvPr/>
        </p:nvGrpSpPr>
        <p:grpSpPr>
          <a:xfrm>
            <a:off x="1305540" y="4974751"/>
            <a:ext cx="4822463" cy="1146419"/>
            <a:chOff x="1359875" y="2409329"/>
            <a:chExt cx="4822463" cy="1146419"/>
          </a:xfrm>
        </p:grpSpPr>
        <p:grpSp>
          <p:nvGrpSpPr>
            <p:cNvPr id="28" name="Group 27"/>
            <p:cNvGrpSpPr/>
            <p:nvPr/>
          </p:nvGrpSpPr>
          <p:grpSpPr>
            <a:xfrm>
              <a:off x="1359875" y="2479635"/>
              <a:ext cx="735626" cy="659608"/>
              <a:chOff x="1359875" y="2479635"/>
              <a:chExt cx="735626" cy="659608"/>
            </a:xfrm>
          </p:grpSpPr>
          <p:sp>
            <p:nvSpPr>
              <p:cNvPr id="31" name="Freeform 5"/>
              <p:cNvSpPr>
                <a:spLocks/>
              </p:cNvSpPr>
              <p:nvPr/>
            </p:nvSpPr>
            <p:spPr bwMode="auto">
              <a:xfrm>
                <a:off x="1359875" y="2479635"/>
                <a:ext cx="735626" cy="659608"/>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 name="TextBox 31">
                <a:extLst>
                  <a:ext uri="{FF2B5EF4-FFF2-40B4-BE49-F238E27FC236}">
                    <a16:creationId xmlns:a16="http://schemas.microsoft.com/office/drawing/2014/main" id="{9F99E629-D198-47C2-BD25-8F19ED39F144}"/>
                  </a:ext>
                </a:extLst>
              </p:cNvPr>
              <p:cNvSpPr txBox="1"/>
              <p:nvPr/>
            </p:nvSpPr>
            <p:spPr>
              <a:xfrm>
                <a:off x="1359875" y="2578607"/>
                <a:ext cx="735626"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rPr>
                  <a:t>03</a:t>
                </a:r>
              </a:p>
            </p:txBody>
          </p:sp>
        </p:grpSp>
        <p:sp>
          <p:nvSpPr>
            <p:cNvPr id="29" name="Rectangle 28">
              <a:extLst>
                <a:ext uri="{FF2B5EF4-FFF2-40B4-BE49-F238E27FC236}">
                  <a16:creationId xmlns:a16="http://schemas.microsoft.com/office/drawing/2014/main" id="{2775AB82-19B5-4C54-840A-7ED9C6C3DE84}"/>
                </a:ext>
              </a:extLst>
            </p:cNvPr>
            <p:cNvSpPr/>
            <p:nvPr/>
          </p:nvSpPr>
          <p:spPr>
            <a:xfrm>
              <a:off x="2291874" y="2409329"/>
              <a:ext cx="2946876" cy="400110"/>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smtClean="0">
                  <a:ln>
                    <a:noFill/>
                  </a:ln>
                  <a:solidFill>
                    <a:srgbClr val="214965"/>
                  </a:solidFill>
                  <a:effectLst/>
                  <a:uLnTx/>
                  <a:uFillTx/>
                  <a:latin typeface="Lato Black"/>
                  <a:ea typeface="+mn-ea"/>
                  <a:cs typeface="+mn-cs"/>
                </a:rPr>
                <a:t>FEEDBACK LOOPS</a:t>
              </a:r>
              <a:endParaRPr kumimoji="0" lang="en-IN" sz="2000" b="0" i="0" u="none" strike="noStrike" kern="1200" cap="none" spc="0" normalizeH="0" baseline="0" noProof="0" dirty="0">
                <a:ln>
                  <a:noFill/>
                </a:ln>
                <a:solidFill>
                  <a:srgbClr val="214965"/>
                </a:solidFill>
                <a:effectLst/>
                <a:uLnTx/>
                <a:uFillTx/>
                <a:latin typeface="Lato Black"/>
                <a:ea typeface="+mn-ea"/>
                <a:cs typeface="+mn-cs"/>
              </a:endParaRPr>
            </a:p>
          </p:txBody>
        </p:sp>
        <p:sp>
          <p:nvSpPr>
            <p:cNvPr id="30" name="Rectangle 29">
              <a:extLst>
                <a:ext uri="{FF2B5EF4-FFF2-40B4-BE49-F238E27FC236}">
                  <a16:creationId xmlns:a16="http://schemas.microsoft.com/office/drawing/2014/main" id="{DF98AB9E-1742-4E0D-A87F-E2D0F0FA0821}"/>
                </a:ext>
              </a:extLst>
            </p:cNvPr>
            <p:cNvSpPr/>
            <p:nvPr/>
          </p:nvSpPr>
          <p:spPr>
            <a:xfrm>
              <a:off x="2291874" y="2724751"/>
              <a:ext cx="3890464" cy="830997"/>
            </a:xfrm>
            <a:prstGeom prst="rect">
              <a:avLst/>
            </a:prstGeom>
          </p:spPr>
          <p:txBody>
            <a:bodyPr wrap="square"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i="1" dirty="0" smtClean="0">
                  <a:solidFill>
                    <a:srgbClr val="4B4B4A">
                      <a:lumMod val="60000"/>
                      <a:lumOff val="40000"/>
                    </a:srgbClr>
                  </a:solidFill>
                  <a:latin typeface="Lato"/>
                </a:rPr>
                <a:t>Public sector feedback loops tend to focus on avoiding the negative. Positive results are often simply expected, whereas negative results become embedded in the institutional memory as lessons to avoid.</a:t>
              </a:r>
              <a:endParaRPr kumimoji="0" lang="en-IN" sz="1200" b="0" i="1"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grpSp>
      <p:grpSp>
        <p:nvGrpSpPr>
          <p:cNvPr id="33" name="Group 32"/>
          <p:cNvGrpSpPr/>
          <p:nvPr/>
        </p:nvGrpSpPr>
        <p:grpSpPr>
          <a:xfrm>
            <a:off x="6772890" y="2271548"/>
            <a:ext cx="4861325" cy="1331085"/>
            <a:chOff x="1359875" y="2409329"/>
            <a:chExt cx="4861325" cy="1331085"/>
          </a:xfrm>
        </p:grpSpPr>
        <p:grpSp>
          <p:nvGrpSpPr>
            <p:cNvPr id="34" name="Group 33"/>
            <p:cNvGrpSpPr/>
            <p:nvPr/>
          </p:nvGrpSpPr>
          <p:grpSpPr>
            <a:xfrm>
              <a:off x="1359875" y="2479635"/>
              <a:ext cx="735626" cy="659608"/>
              <a:chOff x="1359875" y="2479635"/>
              <a:chExt cx="735626" cy="659608"/>
            </a:xfrm>
          </p:grpSpPr>
          <p:sp>
            <p:nvSpPr>
              <p:cNvPr id="37" name="Freeform 5"/>
              <p:cNvSpPr>
                <a:spLocks/>
              </p:cNvSpPr>
              <p:nvPr/>
            </p:nvSpPr>
            <p:spPr bwMode="auto">
              <a:xfrm>
                <a:off x="1359875" y="2479635"/>
                <a:ext cx="735626" cy="659608"/>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 name="TextBox 37">
                <a:extLst>
                  <a:ext uri="{FF2B5EF4-FFF2-40B4-BE49-F238E27FC236}">
                    <a16:creationId xmlns:a16="http://schemas.microsoft.com/office/drawing/2014/main" id="{9F99E629-D198-47C2-BD25-8F19ED39F144}"/>
                  </a:ext>
                </a:extLst>
              </p:cNvPr>
              <p:cNvSpPr txBox="1"/>
              <p:nvPr/>
            </p:nvSpPr>
            <p:spPr>
              <a:xfrm>
                <a:off x="1359875" y="2578607"/>
                <a:ext cx="735626"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rPr>
                  <a:t>04</a:t>
                </a:r>
              </a:p>
            </p:txBody>
          </p:sp>
        </p:grpSp>
        <p:sp>
          <p:nvSpPr>
            <p:cNvPr id="35" name="Rectangle 34">
              <a:extLst>
                <a:ext uri="{FF2B5EF4-FFF2-40B4-BE49-F238E27FC236}">
                  <a16:creationId xmlns:a16="http://schemas.microsoft.com/office/drawing/2014/main" id="{2775AB82-19B5-4C54-840A-7ED9C6C3DE84}"/>
                </a:ext>
              </a:extLst>
            </p:cNvPr>
            <p:cNvSpPr/>
            <p:nvPr/>
          </p:nvSpPr>
          <p:spPr>
            <a:xfrm>
              <a:off x="2291873" y="2409329"/>
              <a:ext cx="3929327" cy="400110"/>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smtClean="0">
                  <a:ln>
                    <a:noFill/>
                  </a:ln>
                  <a:solidFill>
                    <a:srgbClr val="214965"/>
                  </a:solidFill>
                  <a:effectLst/>
                  <a:uLnTx/>
                  <a:uFillTx/>
                  <a:latin typeface="Lato Black"/>
                  <a:ea typeface="+mn-ea"/>
                  <a:cs typeface="+mn-cs"/>
                </a:rPr>
                <a:t>ORGANISATIONAL DIVISIONS</a:t>
              </a:r>
              <a:endParaRPr kumimoji="0" lang="en-IN" sz="2000" b="0" i="0" u="none" strike="noStrike" kern="1200" cap="none" spc="0" normalizeH="0" baseline="0" noProof="0" dirty="0">
                <a:ln>
                  <a:noFill/>
                </a:ln>
                <a:solidFill>
                  <a:srgbClr val="214965"/>
                </a:solidFill>
                <a:effectLst/>
                <a:uLnTx/>
                <a:uFillTx/>
                <a:latin typeface="Lato Black"/>
                <a:ea typeface="+mn-ea"/>
                <a:cs typeface="+mn-cs"/>
              </a:endParaRPr>
            </a:p>
          </p:txBody>
        </p:sp>
        <p:sp>
          <p:nvSpPr>
            <p:cNvPr id="36" name="Rectangle 35">
              <a:extLst>
                <a:ext uri="{FF2B5EF4-FFF2-40B4-BE49-F238E27FC236}">
                  <a16:creationId xmlns:a16="http://schemas.microsoft.com/office/drawing/2014/main" id="{DF98AB9E-1742-4E0D-A87F-E2D0F0FA0821}"/>
                </a:ext>
              </a:extLst>
            </p:cNvPr>
            <p:cNvSpPr/>
            <p:nvPr/>
          </p:nvSpPr>
          <p:spPr>
            <a:xfrm>
              <a:off x="2291874" y="2724751"/>
              <a:ext cx="3929326" cy="1015663"/>
            </a:xfrm>
            <a:prstGeom prst="rect">
              <a:avLst/>
            </a:prstGeom>
          </p:spPr>
          <p:txBody>
            <a:bodyPr wrap="square"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200" b="0" i="1" u="none" strike="noStrike" kern="1200" cap="none" spc="0" normalizeH="0" baseline="0" noProof="0" dirty="0" smtClean="0">
                  <a:ln>
                    <a:noFill/>
                  </a:ln>
                  <a:solidFill>
                    <a:srgbClr val="4B4B4A">
                      <a:lumMod val="60000"/>
                      <a:lumOff val="40000"/>
                    </a:srgbClr>
                  </a:solidFill>
                  <a:effectLst/>
                  <a:uLnTx/>
                  <a:uFillTx/>
                  <a:latin typeface="Lato"/>
                  <a:ea typeface="+mn-ea"/>
                  <a:cs typeface="+mn-cs"/>
                </a:rPr>
                <a:t>The feedback loops tend to entrench a focus on explicit accountabilities.</a:t>
              </a:r>
              <a:r>
                <a:rPr kumimoji="0" lang="en-IN" sz="1200" b="0" i="1" u="none" strike="noStrike" kern="1200" cap="none" spc="0" normalizeH="0" noProof="0" dirty="0" smtClean="0">
                  <a:ln>
                    <a:noFill/>
                  </a:ln>
                  <a:solidFill>
                    <a:srgbClr val="4B4B4A">
                      <a:lumMod val="60000"/>
                      <a:lumOff val="40000"/>
                    </a:srgbClr>
                  </a:solidFill>
                  <a:effectLst/>
                  <a:uLnTx/>
                  <a:uFillTx/>
                  <a:latin typeface="Lato"/>
                  <a:ea typeface="+mn-ea"/>
                  <a:cs typeface="+mn-cs"/>
                </a:rPr>
                <a:t> Many situations where innovation might be required or desired fall into the “white space” between organisations, where ownership and responsibilities are unclear.</a:t>
              </a:r>
              <a:endParaRPr kumimoji="0" lang="en-IN" sz="1200" b="0" i="1"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grpSp>
      <p:grpSp>
        <p:nvGrpSpPr>
          <p:cNvPr id="39" name="Group 38"/>
          <p:cNvGrpSpPr/>
          <p:nvPr/>
        </p:nvGrpSpPr>
        <p:grpSpPr>
          <a:xfrm>
            <a:off x="6772890" y="3623150"/>
            <a:ext cx="4978674" cy="1331085"/>
            <a:chOff x="1359875" y="2409329"/>
            <a:chExt cx="4978674" cy="1331085"/>
          </a:xfrm>
        </p:grpSpPr>
        <p:grpSp>
          <p:nvGrpSpPr>
            <p:cNvPr id="40" name="Group 39"/>
            <p:cNvGrpSpPr/>
            <p:nvPr/>
          </p:nvGrpSpPr>
          <p:grpSpPr>
            <a:xfrm>
              <a:off x="1359875" y="2479635"/>
              <a:ext cx="735626" cy="659608"/>
              <a:chOff x="1359875" y="2479635"/>
              <a:chExt cx="735626" cy="659608"/>
            </a:xfrm>
          </p:grpSpPr>
          <p:sp>
            <p:nvSpPr>
              <p:cNvPr id="43" name="Freeform 5"/>
              <p:cNvSpPr>
                <a:spLocks/>
              </p:cNvSpPr>
              <p:nvPr/>
            </p:nvSpPr>
            <p:spPr bwMode="auto">
              <a:xfrm>
                <a:off x="1359875" y="2479635"/>
                <a:ext cx="735626" cy="659608"/>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4" name="TextBox 43">
                <a:extLst>
                  <a:ext uri="{FF2B5EF4-FFF2-40B4-BE49-F238E27FC236}">
                    <a16:creationId xmlns:a16="http://schemas.microsoft.com/office/drawing/2014/main" id="{9F99E629-D198-47C2-BD25-8F19ED39F144}"/>
                  </a:ext>
                </a:extLst>
              </p:cNvPr>
              <p:cNvSpPr txBox="1"/>
              <p:nvPr/>
            </p:nvSpPr>
            <p:spPr>
              <a:xfrm>
                <a:off x="1359875" y="2578607"/>
                <a:ext cx="735626"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rPr>
                  <a:t>05</a:t>
                </a:r>
              </a:p>
            </p:txBody>
          </p:sp>
        </p:grpSp>
        <p:sp>
          <p:nvSpPr>
            <p:cNvPr id="41" name="Rectangle 40">
              <a:extLst>
                <a:ext uri="{FF2B5EF4-FFF2-40B4-BE49-F238E27FC236}">
                  <a16:creationId xmlns:a16="http://schemas.microsoft.com/office/drawing/2014/main" id="{2775AB82-19B5-4C54-840A-7ED9C6C3DE84}"/>
                </a:ext>
              </a:extLst>
            </p:cNvPr>
            <p:cNvSpPr/>
            <p:nvPr/>
          </p:nvSpPr>
          <p:spPr>
            <a:xfrm>
              <a:off x="2291873" y="2409329"/>
              <a:ext cx="4046676" cy="400110"/>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000" dirty="0" smtClean="0">
                  <a:solidFill>
                    <a:srgbClr val="214965"/>
                  </a:solidFill>
                  <a:latin typeface="Lato Black"/>
                </a:rPr>
                <a:t>COMPLEXITY OF CHALLENGES</a:t>
              </a:r>
              <a:endParaRPr kumimoji="0" lang="en-IN" sz="2000" b="0" i="0" u="none" strike="noStrike" kern="1200" cap="none" spc="0" normalizeH="0" baseline="0" noProof="0" dirty="0">
                <a:ln>
                  <a:noFill/>
                </a:ln>
                <a:solidFill>
                  <a:srgbClr val="214965"/>
                </a:solidFill>
                <a:effectLst/>
                <a:uLnTx/>
                <a:uFillTx/>
                <a:latin typeface="Lato Black"/>
                <a:ea typeface="+mn-ea"/>
                <a:cs typeface="+mn-cs"/>
              </a:endParaRPr>
            </a:p>
          </p:txBody>
        </p:sp>
        <p:sp>
          <p:nvSpPr>
            <p:cNvPr id="42" name="Rectangle 41">
              <a:extLst>
                <a:ext uri="{FF2B5EF4-FFF2-40B4-BE49-F238E27FC236}">
                  <a16:creationId xmlns:a16="http://schemas.microsoft.com/office/drawing/2014/main" id="{DF98AB9E-1742-4E0D-A87F-E2D0F0FA0821}"/>
                </a:ext>
              </a:extLst>
            </p:cNvPr>
            <p:cNvSpPr/>
            <p:nvPr/>
          </p:nvSpPr>
          <p:spPr>
            <a:xfrm>
              <a:off x="2291874" y="2724751"/>
              <a:ext cx="3929326" cy="1015663"/>
            </a:xfrm>
            <a:prstGeom prst="rect">
              <a:avLst/>
            </a:prstGeom>
          </p:spPr>
          <p:txBody>
            <a:bodyPr wrap="square"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i="1" dirty="0" smtClean="0">
                  <a:solidFill>
                    <a:srgbClr val="4B4B4A">
                      <a:lumMod val="60000"/>
                      <a:lumOff val="40000"/>
                    </a:srgbClr>
                  </a:solidFill>
                  <a:latin typeface="Lato"/>
                </a:rPr>
                <a:t>The “white space” is a consequence of the fundamental complexity of many of the issues dealt with by the public sector. These challenges often require sustained investment, deep understanding, a developed ecosystem of partners and a range of interventions over time.</a:t>
              </a:r>
              <a:endParaRPr kumimoji="0" lang="en-IN" sz="1200" b="0" i="1"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grpSp>
      <p:sp>
        <p:nvSpPr>
          <p:cNvPr id="52" name="Frame 51"/>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pic>
        <p:nvPicPr>
          <p:cNvPr id="46" name="Picture 45"/>
          <p:cNvPicPr>
            <a:picLocks noChangeAspect="1"/>
          </p:cNvPicPr>
          <p:nvPr/>
        </p:nvPicPr>
        <p:blipFill>
          <a:blip r:embed="rId3"/>
          <a:stretch>
            <a:fillRect/>
          </a:stretch>
        </p:blipFill>
        <p:spPr>
          <a:xfrm>
            <a:off x="11244101" y="494513"/>
            <a:ext cx="285996" cy="267582"/>
          </a:xfrm>
          <a:prstGeom prst="rect">
            <a:avLst/>
          </a:prstGeom>
        </p:spPr>
      </p:pic>
    </p:spTree>
    <p:extLst>
      <p:ext uri="{BB962C8B-B14F-4D97-AF65-F5344CB8AC3E}">
        <p14:creationId xmlns:p14="http://schemas.microsoft.com/office/powerpoint/2010/main" val="14218655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9F99E629-D198-47C2-BD25-8F19ED39F144}"/>
              </a:ext>
            </a:extLst>
          </p:cNvPr>
          <p:cNvSpPr txBox="1"/>
          <p:nvPr/>
        </p:nvSpPr>
        <p:spPr>
          <a:xfrm>
            <a:off x="3297761" y="401419"/>
            <a:ext cx="5596533"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2800" spc="300" dirty="0" smtClean="0">
                <a:solidFill>
                  <a:srgbClr val="214965"/>
                </a:solidFill>
                <a:latin typeface="Lato Black" panose="020F0A02020204030203" pitchFamily="34" charset="0"/>
              </a:rPr>
              <a:t>INNOVATION IS DIFFICULT</a:t>
            </a:r>
            <a:endParaRPr kumimoji="0" lang="en-IN" sz="2800" b="0" i="0" u="none" strike="noStrike" kern="1200" cap="none" spc="300" normalizeH="0" baseline="0" noProof="0" dirty="0">
              <a:ln>
                <a:noFill/>
              </a:ln>
              <a:solidFill>
                <a:srgbClr val="214965"/>
              </a:solidFill>
              <a:effectLst/>
              <a:uLnTx/>
              <a:uFillTx/>
              <a:latin typeface="Lato Black" panose="020F0A02020204030203" pitchFamily="34" charset="0"/>
              <a:ea typeface="+mn-ea"/>
              <a:cs typeface="+mn-cs"/>
            </a:endParaRPr>
          </a:p>
        </p:txBody>
      </p:sp>
      <p:cxnSp>
        <p:nvCxnSpPr>
          <p:cNvPr id="11" name="Straight Connector 10">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DF98AB9E-1742-4E0D-A87F-E2D0F0FA0821}"/>
              </a:ext>
            </a:extLst>
          </p:cNvPr>
          <p:cNvSpPr/>
          <p:nvPr/>
        </p:nvSpPr>
        <p:spPr>
          <a:xfrm>
            <a:off x="1485900" y="1112333"/>
            <a:ext cx="9220200" cy="584775"/>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i="1" dirty="0" smtClean="0">
                <a:solidFill>
                  <a:srgbClr val="214965"/>
                </a:solidFill>
                <a:latin typeface="Lato"/>
              </a:rPr>
              <a:t>Public sector innovation is inherently difficult, because of some of the innate characteristic of innovation as a process and activity. Innovation is:</a:t>
            </a:r>
            <a:endParaRPr kumimoji="0" lang="en-GB" sz="1600" b="0" i="1" u="none" strike="noStrike" kern="1200" cap="none" spc="0" normalizeH="0" baseline="0" dirty="0">
              <a:ln>
                <a:noFill/>
              </a:ln>
              <a:solidFill>
                <a:srgbClr val="214965"/>
              </a:solidFill>
              <a:effectLst/>
              <a:uLnTx/>
              <a:uFillTx/>
              <a:latin typeface="Lato"/>
            </a:endParaRPr>
          </a:p>
        </p:txBody>
      </p:sp>
      <p:grpSp>
        <p:nvGrpSpPr>
          <p:cNvPr id="7" name="Group 6"/>
          <p:cNvGrpSpPr/>
          <p:nvPr/>
        </p:nvGrpSpPr>
        <p:grpSpPr>
          <a:xfrm>
            <a:off x="1168587" y="1971413"/>
            <a:ext cx="4804175" cy="930975"/>
            <a:chOff x="1359875" y="2440107"/>
            <a:chExt cx="4804175" cy="930975"/>
          </a:xfrm>
        </p:grpSpPr>
        <p:grpSp>
          <p:nvGrpSpPr>
            <p:cNvPr id="4" name="Group 3"/>
            <p:cNvGrpSpPr/>
            <p:nvPr/>
          </p:nvGrpSpPr>
          <p:grpSpPr>
            <a:xfrm>
              <a:off x="1359875" y="2479635"/>
              <a:ext cx="735626" cy="659608"/>
              <a:chOff x="1359875" y="2479635"/>
              <a:chExt cx="735626" cy="659608"/>
            </a:xfrm>
          </p:grpSpPr>
          <p:sp>
            <p:nvSpPr>
              <p:cNvPr id="15" name="Freeform 5"/>
              <p:cNvSpPr>
                <a:spLocks/>
              </p:cNvSpPr>
              <p:nvPr/>
            </p:nvSpPr>
            <p:spPr bwMode="auto">
              <a:xfrm>
                <a:off x="1359875" y="2479635"/>
                <a:ext cx="735626" cy="659608"/>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7" name="TextBox 16">
                <a:extLst>
                  <a:ext uri="{FF2B5EF4-FFF2-40B4-BE49-F238E27FC236}">
                    <a16:creationId xmlns:a16="http://schemas.microsoft.com/office/drawing/2014/main" id="{9F99E629-D198-47C2-BD25-8F19ED39F144}"/>
                  </a:ext>
                </a:extLst>
              </p:cNvPr>
              <p:cNvSpPr txBox="1"/>
              <p:nvPr/>
            </p:nvSpPr>
            <p:spPr>
              <a:xfrm>
                <a:off x="1359875" y="2578607"/>
                <a:ext cx="735626"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rPr>
                  <a:t>01</a:t>
                </a:r>
              </a:p>
            </p:txBody>
          </p:sp>
        </p:grpSp>
        <p:sp>
          <p:nvSpPr>
            <p:cNvPr id="19" name="Rectangle 18">
              <a:extLst>
                <a:ext uri="{FF2B5EF4-FFF2-40B4-BE49-F238E27FC236}">
                  <a16:creationId xmlns:a16="http://schemas.microsoft.com/office/drawing/2014/main" id="{2775AB82-19B5-4C54-840A-7ED9C6C3DE84}"/>
                </a:ext>
              </a:extLst>
            </p:cNvPr>
            <p:cNvSpPr/>
            <p:nvPr/>
          </p:nvSpPr>
          <p:spPr>
            <a:xfrm>
              <a:off x="2291873" y="2440107"/>
              <a:ext cx="3872177" cy="338554"/>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600" noProof="0" dirty="0" smtClean="0">
                  <a:solidFill>
                    <a:srgbClr val="214965"/>
                  </a:solidFill>
                  <a:latin typeface="Lato Black"/>
                </a:rPr>
                <a:t>CHALLENGING THE STATUS QUO</a:t>
              </a:r>
              <a:endParaRPr kumimoji="0" lang="en-IN" sz="1600" b="0" i="0" u="none" strike="noStrike" kern="1200" cap="none" spc="0" normalizeH="0" baseline="0" noProof="0" dirty="0">
                <a:ln>
                  <a:noFill/>
                </a:ln>
                <a:solidFill>
                  <a:srgbClr val="214965"/>
                </a:solidFill>
                <a:effectLst/>
                <a:uLnTx/>
                <a:uFillTx/>
                <a:latin typeface="Lato Black"/>
              </a:endParaRPr>
            </a:p>
          </p:txBody>
        </p:sp>
        <p:sp>
          <p:nvSpPr>
            <p:cNvPr id="20" name="Rectangle 19">
              <a:extLst>
                <a:ext uri="{FF2B5EF4-FFF2-40B4-BE49-F238E27FC236}">
                  <a16:creationId xmlns:a16="http://schemas.microsoft.com/office/drawing/2014/main" id="{DF98AB9E-1742-4E0D-A87F-E2D0F0FA0821}"/>
                </a:ext>
              </a:extLst>
            </p:cNvPr>
            <p:cNvSpPr/>
            <p:nvPr/>
          </p:nvSpPr>
          <p:spPr>
            <a:xfrm>
              <a:off x="2291874" y="2724751"/>
              <a:ext cx="3872176" cy="646331"/>
            </a:xfrm>
            <a:prstGeom prst="rect">
              <a:avLst/>
            </a:prstGeom>
          </p:spPr>
          <p:txBody>
            <a:bodyPr wrap="square" anchor="t">
              <a:spAutoFit/>
            </a:bodyPr>
            <a:lstStyle/>
            <a:p>
              <a:pPr defTabSz="685783">
                <a:defRPr/>
              </a:pPr>
              <a:r>
                <a:rPr lang="en-IN" sz="1200" i="1" dirty="0" smtClean="0">
                  <a:solidFill>
                    <a:srgbClr val="4B4B4A">
                      <a:lumMod val="60000"/>
                      <a:lumOff val="40000"/>
                    </a:srgbClr>
                  </a:solidFill>
                  <a:latin typeface="Lato"/>
                </a:rPr>
                <a:t>Innovation involves challenging the status quo, and all the associated existing procedures, interests and investments</a:t>
              </a:r>
              <a:r>
                <a:rPr lang="en-IN" sz="1200" i="1" dirty="0" smtClean="0">
                  <a:solidFill>
                    <a:srgbClr val="4B4B4A">
                      <a:lumMod val="60000"/>
                      <a:lumOff val="40000"/>
                    </a:srgbClr>
                  </a:solidFill>
                </a:rPr>
                <a:t>.</a:t>
              </a:r>
              <a:endParaRPr lang="en-IN" sz="1200" i="1" dirty="0">
                <a:solidFill>
                  <a:srgbClr val="4B4B4A">
                    <a:lumMod val="60000"/>
                    <a:lumOff val="40000"/>
                  </a:srgbClr>
                </a:solidFill>
              </a:endParaRPr>
            </a:p>
          </p:txBody>
        </p:sp>
      </p:grpSp>
      <p:grpSp>
        <p:nvGrpSpPr>
          <p:cNvPr id="21" name="Group 20"/>
          <p:cNvGrpSpPr/>
          <p:nvPr/>
        </p:nvGrpSpPr>
        <p:grpSpPr>
          <a:xfrm>
            <a:off x="1168587" y="3323015"/>
            <a:ext cx="4804175" cy="1361862"/>
            <a:chOff x="1359875" y="2440107"/>
            <a:chExt cx="4804175" cy="1361862"/>
          </a:xfrm>
        </p:grpSpPr>
        <p:grpSp>
          <p:nvGrpSpPr>
            <p:cNvPr id="22" name="Group 21"/>
            <p:cNvGrpSpPr/>
            <p:nvPr/>
          </p:nvGrpSpPr>
          <p:grpSpPr>
            <a:xfrm>
              <a:off x="1359875" y="2479635"/>
              <a:ext cx="735626" cy="659608"/>
              <a:chOff x="1359875" y="2479635"/>
              <a:chExt cx="735626" cy="659608"/>
            </a:xfrm>
          </p:grpSpPr>
          <p:sp>
            <p:nvSpPr>
              <p:cNvPr id="25" name="Freeform 5"/>
              <p:cNvSpPr>
                <a:spLocks/>
              </p:cNvSpPr>
              <p:nvPr/>
            </p:nvSpPr>
            <p:spPr bwMode="auto">
              <a:xfrm>
                <a:off x="1359875" y="2479635"/>
                <a:ext cx="735626" cy="659608"/>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6" name="TextBox 25">
                <a:extLst>
                  <a:ext uri="{FF2B5EF4-FFF2-40B4-BE49-F238E27FC236}">
                    <a16:creationId xmlns:a16="http://schemas.microsoft.com/office/drawing/2014/main" id="{9F99E629-D198-47C2-BD25-8F19ED39F144}"/>
                  </a:ext>
                </a:extLst>
              </p:cNvPr>
              <p:cNvSpPr txBox="1"/>
              <p:nvPr/>
            </p:nvSpPr>
            <p:spPr>
              <a:xfrm>
                <a:off x="1359875" y="2578607"/>
                <a:ext cx="735626"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rPr>
                  <a:t>02</a:t>
                </a:r>
              </a:p>
            </p:txBody>
          </p:sp>
        </p:grpSp>
        <p:sp>
          <p:nvSpPr>
            <p:cNvPr id="23" name="Rectangle 22">
              <a:extLst>
                <a:ext uri="{FF2B5EF4-FFF2-40B4-BE49-F238E27FC236}">
                  <a16:creationId xmlns:a16="http://schemas.microsoft.com/office/drawing/2014/main" id="{2775AB82-19B5-4C54-840A-7ED9C6C3DE84}"/>
                </a:ext>
              </a:extLst>
            </p:cNvPr>
            <p:cNvSpPr/>
            <p:nvPr/>
          </p:nvSpPr>
          <p:spPr>
            <a:xfrm>
              <a:off x="2291874" y="2440107"/>
              <a:ext cx="3872176" cy="338554"/>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600" dirty="0" smtClean="0">
                  <a:solidFill>
                    <a:srgbClr val="214965"/>
                  </a:solidFill>
                  <a:latin typeface="Lato Black"/>
                </a:rPr>
                <a:t>CONTINUALLY CHANGING</a:t>
              </a:r>
              <a:endParaRPr kumimoji="0" lang="en-IN" sz="1600" b="0" i="0" u="none" strike="noStrike" kern="1200" cap="none" spc="0" normalizeH="0" baseline="0" noProof="0" dirty="0">
                <a:ln>
                  <a:noFill/>
                </a:ln>
                <a:solidFill>
                  <a:srgbClr val="214965"/>
                </a:solidFill>
                <a:effectLst/>
                <a:uLnTx/>
                <a:uFillTx/>
                <a:latin typeface="Lato Black"/>
              </a:endParaRPr>
            </a:p>
          </p:txBody>
        </p:sp>
        <p:sp>
          <p:nvSpPr>
            <p:cNvPr id="24" name="Rectangle 23">
              <a:extLst>
                <a:ext uri="{FF2B5EF4-FFF2-40B4-BE49-F238E27FC236}">
                  <a16:creationId xmlns:a16="http://schemas.microsoft.com/office/drawing/2014/main" id="{DF98AB9E-1742-4E0D-A87F-E2D0F0FA0821}"/>
                </a:ext>
              </a:extLst>
            </p:cNvPr>
            <p:cNvSpPr/>
            <p:nvPr/>
          </p:nvSpPr>
          <p:spPr>
            <a:xfrm>
              <a:off x="2291874" y="2724751"/>
              <a:ext cx="3872176" cy="1077218"/>
            </a:xfrm>
            <a:prstGeom prst="rect">
              <a:avLst/>
            </a:prstGeom>
          </p:spPr>
          <p:txBody>
            <a:bodyPr wrap="square"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i="1" noProof="0" dirty="0" smtClean="0">
                  <a:solidFill>
                    <a:srgbClr val="4B4B4A">
                      <a:lumMod val="60000"/>
                      <a:lumOff val="40000"/>
                    </a:srgbClr>
                  </a:solidFill>
                  <a:latin typeface="Lato"/>
                </a:rPr>
                <a:t>Public sector innovation is continually changing, as what constitutes innovation shifts, builds upon and transcends what has gone before, and thus always involves new challenges</a:t>
              </a:r>
              <a:r>
                <a:rPr lang="en-IN" sz="1400" i="1" noProof="0" dirty="0" smtClean="0">
                  <a:solidFill>
                    <a:srgbClr val="4B4B4A">
                      <a:lumMod val="60000"/>
                      <a:lumOff val="40000"/>
                    </a:srgbClr>
                  </a:solidFill>
                  <a:latin typeface="Lato"/>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400" b="0" i="1"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grpSp>
      <p:grpSp>
        <p:nvGrpSpPr>
          <p:cNvPr id="27" name="Group 26"/>
          <p:cNvGrpSpPr/>
          <p:nvPr/>
        </p:nvGrpSpPr>
        <p:grpSpPr>
          <a:xfrm>
            <a:off x="1168587" y="4843893"/>
            <a:ext cx="4804175" cy="1015663"/>
            <a:chOff x="1359875" y="2440107"/>
            <a:chExt cx="4804175" cy="1015663"/>
          </a:xfrm>
        </p:grpSpPr>
        <p:grpSp>
          <p:nvGrpSpPr>
            <p:cNvPr id="28" name="Group 27"/>
            <p:cNvGrpSpPr/>
            <p:nvPr/>
          </p:nvGrpSpPr>
          <p:grpSpPr>
            <a:xfrm>
              <a:off x="1359875" y="2479635"/>
              <a:ext cx="735626" cy="659608"/>
              <a:chOff x="1359875" y="2479635"/>
              <a:chExt cx="735626" cy="659608"/>
            </a:xfrm>
          </p:grpSpPr>
          <p:sp>
            <p:nvSpPr>
              <p:cNvPr id="31" name="Freeform 5"/>
              <p:cNvSpPr>
                <a:spLocks/>
              </p:cNvSpPr>
              <p:nvPr/>
            </p:nvSpPr>
            <p:spPr bwMode="auto">
              <a:xfrm>
                <a:off x="1359875" y="2479635"/>
                <a:ext cx="735626" cy="659608"/>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 name="TextBox 31">
                <a:extLst>
                  <a:ext uri="{FF2B5EF4-FFF2-40B4-BE49-F238E27FC236}">
                    <a16:creationId xmlns:a16="http://schemas.microsoft.com/office/drawing/2014/main" id="{9F99E629-D198-47C2-BD25-8F19ED39F144}"/>
                  </a:ext>
                </a:extLst>
              </p:cNvPr>
              <p:cNvSpPr txBox="1"/>
              <p:nvPr/>
            </p:nvSpPr>
            <p:spPr>
              <a:xfrm>
                <a:off x="1359875" y="2578607"/>
                <a:ext cx="735626"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rPr>
                  <a:t>03</a:t>
                </a:r>
              </a:p>
            </p:txBody>
          </p:sp>
        </p:grpSp>
        <p:sp>
          <p:nvSpPr>
            <p:cNvPr id="29" name="Rectangle 28">
              <a:extLst>
                <a:ext uri="{FF2B5EF4-FFF2-40B4-BE49-F238E27FC236}">
                  <a16:creationId xmlns:a16="http://schemas.microsoft.com/office/drawing/2014/main" id="{2775AB82-19B5-4C54-840A-7ED9C6C3DE84}"/>
                </a:ext>
              </a:extLst>
            </p:cNvPr>
            <p:cNvSpPr/>
            <p:nvPr/>
          </p:nvSpPr>
          <p:spPr>
            <a:xfrm>
              <a:off x="2291873" y="2440107"/>
              <a:ext cx="3872177" cy="338554"/>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600" dirty="0" smtClean="0">
                  <a:solidFill>
                    <a:srgbClr val="214965"/>
                  </a:solidFill>
                  <a:latin typeface="Lato Black"/>
                </a:rPr>
                <a:t>MULTI-FACETED &amp; MULTI-NATURED</a:t>
              </a:r>
              <a:endParaRPr kumimoji="0" lang="en-IN" sz="1600" b="0" i="0" u="none" strike="noStrike" kern="1200" cap="none" spc="0" normalizeH="0" baseline="0" noProof="0" dirty="0">
                <a:ln>
                  <a:noFill/>
                </a:ln>
                <a:solidFill>
                  <a:srgbClr val="214965"/>
                </a:solidFill>
                <a:effectLst/>
                <a:uLnTx/>
                <a:uFillTx/>
                <a:latin typeface="Lato Black"/>
              </a:endParaRPr>
            </a:p>
          </p:txBody>
        </p:sp>
        <p:sp>
          <p:nvSpPr>
            <p:cNvPr id="30" name="Rectangle 29">
              <a:extLst>
                <a:ext uri="{FF2B5EF4-FFF2-40B4-BE49-F238E27FC236}">
                  <a16:creationId xmlns:a16="http://schemas.microsoft.com/office/drawing/2014/main" id="{DF98AB9E-1742-4E0D-A87F-E2D0F0FA0821}"/>
                </a:ext>
              </a:extLst>
            </p:cNvPr>
            <p:cNvSpPr/>
            <p:nvPr/>
          </p:nvSpPr>
          <p:spPr>
            <a:xfrm>
              <a:off x="2291874" y="2809439"/>
              <a:ext cx="3872176" cy="646331"/>
            </a:xfrm>
            <a:prstGeom prst="rect">
              <a:avLst/>
            </a:prstGeom>
          </p:spPr>
          <p:txBody>
            <a:bodyPr wrap="square"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i="1" dirty="0" smtClean="0">
                  <a:solidFill>
                    <a:srgbClr val="4B4B4A">
                      <a:lumMod val="60000"/>
                      <a:lumOff val="40000"/>
                    </a:srgbClr>
                  </a:solidFill>
                  <a:latin typeface="Lato"/>
                </a:rPr>
                <a:t>Public sector innovation is multi-faceted and multi-natured, involving different purposes, different processes, different skills and different mind-sets.</a:t>
              </a:r>
              <a:endParaRPr kumimoji="0" lang="en-IN" sz="1200" b="0" i="1" u="none" strike="noStrike" kern="1200" cap="none" spc="0" normalizeH="0" baseline="0" noProof="0" dirty="0">
                <a:ln>
                  <a:noFill/>
                </a:ln>
                <a:solidFill>
                  <a:srgbClr val="4B4B4A">
                    <a:lumMod val="60000"/>
                    <a:lumOff val="40000"/>
                  </a:srgbClr>
                </a:solidFill>
                <a:effectLst/>
                <a:uLnTx/>
                <a:uFillTx/>
                <a:latin typeface="Lato"/>
              </a:endParaRPr>
            </a:p>
          </p:txBody>
        </p:sp>
      </p:grpSp>
      <p:grpSp>
        <p:nvGrpSpPr>
          <p:cNvPr id="33" name="Group 32"/>
          <p:cNvGrpSpPr/>
          <p:nvPr/>
        </p:nvGrpSpPr>
        <p:grpSpPr>
          <a:xfrm>
            <a:off x="6635937" y="1971413"/>
            <a:ext cx="4640345" cy="1496249"/>
            <a:chOff x="1359875" y="2440107"/>
            <a:chExt cx="4640345" cy="1496249"/>
          </a:xfrm>
        </p:grpSpPr>
        <p:grpSp>
          <p:nvGrpSpPr>
            <p:cNvPr id="34" name="Group 33"/>
            <p:cNvGrpSpPr/>
            <p:nvPr/>
          </p:nvGrpSpPr>
          <p:grpSpPr>
            <a:xfrm>
              <a:off x="1359875" y="2479635"/>
              <a:ext cx="735626" cy="659608"/>
              <a:chOff x="1359875" y="2479635"/>
              <a:chExt cx="735626" cy="659608"/>
            </a:xfrm>
          </p:grpSpPr>
          <p:sp>
            <p:nvSpPr>
              <p:cNvPr id="37" name="Freeform 5"/>
              <p:cNvSpPr>
                <a:spLocks/>
              </p:cNvSpPr>
              <p:nvPr/>
            </p:nvSpPr>
            <p:spPr bwMode="auto">
              <a:xfrm>
                <a:off x="1359875" y="2479635"/>
                <a:ext cx="735626" cy="659608"/>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 name="TextBox 37">
                <a:extLst>
                  <a:ext uri="{FF2B5EF4-FFF2-40B4-BE49-F238E27FC236}">
                    <a16:creationId xmlns:a16="http://schemas.microsoft.com/office/drawing/2014/main" id="{9F99E629-D198-47C2-BD25-8F19ED39F144}"/>
                  </a:ext>
                </a:extLst>
              </p:cNvPr>
              <p:cNvSpPr txBox="1"/>
              <p:nvPr/>
            </p:nvSpPr>
            <p:spPr>
              <a:xfrm>
                <a:off x="1359875" y="2578607"/>
                <a:ext cx="735626"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rPr>
                  <a:t>04</a:t>
                </a:r>
              </a:p>
            </p:txBody>
          </p:sp>
        </p:grpSp>
        <p:sp>
          <p:nvSpPr>
            <p:cNvPr id="35" name="Rectangle 34">
              <a:extLst>
                <a:ext uri="{FF2B5EF4-FFF2-40B4-BE49-F238E27FC236}">
                  <a16:creationId xmlns:a16="http://schemas.microsoft.com/office/drawing/2014/main" id="{2775AB82-19B5-4C54-840A-7ED9C6C3DE84}"/>
                </a:ext>
              </a:extLst>
            </p:cNvPr>
            <p:cNvSpPr/>
            <p:nvPr/>
          </p:nvSpPr>
          <p:spPr>
            <a:xfrm>
              <a:off x="2291873" y="2440107"/>
              <a:ext cx="3708347" cy="338554"/>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600" noProof="0" dirty="0" smtClean="0">
                  <a:solidFill>
                    <a:srgbClr val="214965"/>
                  </a:solidFill>
                  <a:latin typeface="Lato Black"/>
                </a:rPr>
                <a:t>UNCERTAIN</a:t>
              </a:r>
              <a:endParaRPr kumimoji="0" lang="en-IN" sz="1600" b="0" i="0" u="none" strike="noStrike" kern="1200" cap="none" spc="0" normalizeH="0" baseline="0" noProof="0" dirty="0">
                <a:ln>
                  <a:noFill/>
                </a:ln>
                <a:solidFill>
                  <a:srgbClr val="214965"/>
                </a:solidFill>
                <a:effectLst/>
                <a:uLnTx/>
                <a:uFillTx/>
                <a:latin typeface="Lato Black"/>
                <a:ea typeface="+mn-ea"/>
                <a:cs typeface="+mn-cs"/>
              </a:endParaRPr>
            </a:p>
          </p:txBody>
        </p:sp>
        <p:sp>
          <p:nvSpPr>
            <p:cNvPr id="36" name="Rectangle 35">
              <a:extLst>
                <a:ext uri="{FF2B5EF4-FFF2-40B4-BE49-F238E27FC236}">
                  <a16:creationId xmlns:a16="http://schemas.microsoft.com/office/drawing/2014/main" id="{DF98AB9E-1742-4E0D-A87F-E2D0F0FA0821}"/>
                </a:ext>
              </a:extLst>
            </p:cNvPr>
            <p:cNvSpPr/>
            <p:nvPr/>
          </p:nvSpPr>
          <p:spPr>
            <a:xfrm>
              <a:off x="2291873" y="2705250"/>
              <a:ext cx="3708346" cy="1231106"/>
            </a:xfrm>
            <a:prstGeom prst="rect">
              <a:avLst/>
            </a:prstGeom>
          </p:spPr>
          <p:txBody>
            <a:bodyPr wrap="square" anchor="t">
              <a:spAutoFit/>
            </a:bodyPr>
            <a:lstStyle/>
            <a:p>
              <a:pPr>
                <a:defRPr/>
              </a:pPr>
              <a:r>
                <a:rPr kumimoji="0" lang="en-IN" sz="1200" b="0" i="1" u="none" strike="noStrike" kern="1200" cap="none" spc="0" normalizeH="0" baseline="0" noProof="0" dirty="0" smtClean="0">
                  <a:ln>
                    <a:noFill/>
                  </a:ln>
                  <a:solidFill>
                    <a:srgbClr val="4B4B4A">
                      <a:lumMod val="60000"/>
                      <a:lumOff val="40000"/>
                    </a:srgbClr>
                  </a:solidFill>
                  <a:effectLst/>
                  <a:uLnTx/>
                  <a:uFillTx/>
                  <a:latin typeface="Lato"/>
                </a:rPr>
                <a:t>Public sector innovation is uncertain, as it is something that has not been done before in that context and therefore carries no guarantees as to whether it will succeed, for how long or</a:t>
              </a:r>
              <a:r>
                <a:rPr kumimoji="0" lang="en-IN" sz="1200" b="0" i="1" u="none" strike="noStrike" kern="1200" cap="none" spc="0" normalizeH="0" noProof="0" dirty="0" smtClean="0">
                  <a:ln>
                    <a:noFill/>
                  </a:ln>
                  <a:solidFill>
                    <a:srgbClr val="4B4B4A">
                      <a:lumMod val="60000"/>
                      <a:lumOff val="40000"/>
                    </a:srgbClr>
                  </a:solidFill>
                  <a:effectLst/>
                  <a:uLnTx/>
                  <a:uFillTx/>
                  <a:latin typeface="Lato"/>
                </a:rPr>
                <a:t> to what extent.</a:t>
              </a:r>
              <a:endParaRPr lang="en-IN" sz="1200" i="1" dirty="0">
                <a:solidFill>
                  <a:srgbClr val="4B4B4A">
                    <a:lumMod val="60000"/>
                    <a:lumOff val="40000"/>
                  </a:srgb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400" b="0" i="1"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grpSp>
      <p:grpSp>
        <p:nvGrpSpPr>
          <p:cNvPr id="39" name="Group 38"/>
          <p:cNvGrpSpPr/>
          <p:nvPr/>
        </p:nvGrpSpPr>
        <p:grpSpPr>
          <a:xfrm>
            <a:off x="6690043" y="3435718"/>
            <a:ext cx="4640345" cy="1115641"/>
            <a:chOff x="1359875" y="2440107"/>
            <a:chExt cx="4640345" cy="1115641"/>
          </a:xfrm>
        </p:grpSpPr>
        <p:grpSp>
          <p:nvGrpSpPr>
            <p:cNvPr id="40" name="Group 39"/>
            <p:cNvGrpSpPr/>
            <p:nvPr/>
          </p:nvGrpSpPr>
          <p:grpSpPr>
            <a:xfrm>
              <a:off x="1359875" y="2479635"/>
              <a:ext cx="735626" cy="659608"/>
              <a:chOff x="1359875" y="2479635"/>
              <a:chExt cx="735626" cy="659608"/>
            </a:xfrm>
          </p:grpSpPr>
          <p:sp>
            <p:nvSpPr>
              <p:cNvPr id="43" name="Freeform 5"/>
              <p:cNvSpPr>
                <a:spLocks/>
              </p:cNvSpPr>
              <p:nvPr/>
            </p:nvSpPr>
            <p:spPr bwMode="auto">
              <a:xfrm>
                <a:off x="1359875" y="2479635"/>
                <a:ext cx="735626" cy="659608"/>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4" name="TextBox 43">
                <a:extLst>
                  <a:ext uri="{FF2B5EF4-FFF2-40B4-BE49-F238E27FC236}">
                    <a16:creationId xmlns:a16="http://schemas.microsoft.com/office/drawing/2014/main" id="{9F99E629-D198-47C2-BD25-8F19ED39F144}"/>
                  </a:ext>
                </a:extLst>
              </p:cNvPr>
              <p:cNvSpPr txBox="1"/>
              <p:nvPr/>
            </p:nvSpPr>
            <p:spPr>
              <a:xfrm>
                <a:off x="1359875" y="2578607"/>
                <a:ext cx="735626"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rPr>
                  <a:t>05</a:t>
                </a:r>
              </a:p>
            </p:txBody>
          </p:sp>
        </p:grpSp>
        <p:sp>
          <p:nvSpPr>
            <p:cNvPr id="41" name="Rectangle 40">
              <a:extLst>
                <a:ext uri="{FF2B5EF4-FFF2-40B4-BE49-F238E27FC236}">
                  <a16:creationId xmlns:a16="http://schemas.microsoft.com/office/drawing/2014/main" id="{2775AB82-19B5-4C54-840A-7ED9C6C3DE84}"/>
                </a:ext>
              </a:extLst>
            </p:cNvPr>
            <p:cNvSpPr/>
            <p:nvPr/>
          </p:nvSpPr>
          <p:spPr>
            <a:xfrm>
              <a:off x="2291874" y="2440107"/>
              <a:ext cx="3708346" cy="338554"/>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600" noProof="0" dirty="0" smtClean="0">
                  <a:solidFill>
                    <a:srgbClr val="214965"/>
                  </a:solidFill>
                  <a:latin typeface="Lato Black"/>
                </a:rPr>
                <a:t>UNPREDICTABLE</a:t>
              </a:r>
              <a:endParaRPr kumimoji="0" lang="en-IN" sz="1600" b="0" i="0" u="none" strike="noStrike" kern="1200" cap="none" spc="0" normalizeH="0" baseline="0" noProof="0" dirty="0">
                <a:ln>
                  <a:noFill/>
                </a:ln>
                <a:solidFill>
                  <a:srgbClr val="214965"/>
                </a:solidFill>
                <a:effectLst/>
                <a:uLnTx/>
                <a:uFillTx/>
                <a:latin typeface="Lato Black"/>
                <a:ea typeface="+mn-ea"/>
                <a:cs typeface="+mn-cs"/>
              </a:endParaRPr>
            </a:p>
          </p:txBody>
        </p:sp>
        <p:sp>
          <p:nvSpPr>
            <p:cNvPr id="42" name="Rectangle 41">
              <a:extLst>
                <a:ext uri="{FF2B5EF4-FFF2-40B4-BE49-F238E27FC236}">
                  <a16:creationId xmlns:a16="http://schemas.microsoft.com/office/drawing/2014/main" id="{DF98AB9E-1742-4E0D-A87F-E2D0F0FA0821}"/>
                </a:ext>
              </a:extLst>
            </p:cNvPr>
            <p:cNvSpPr/>
            <p:nvPr/>
          </p:nvSpPr>
          <p:spPr>
            <a:xfrm>
              <a:off x="2291874" y="2724751"/>
              <a:ext cx="3708346" cy="830997"/>
            </a:xfrm>
            <a:prstGeom prst="rect">
              <a:avLst/>
            </a:prstGeom>
          </p:spPr>
          <p:txBody>
            <a:bodyPr wrap="square"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200" b="0" i="1" u="none" strike="noStrike" kern="1200" cap="none" spc="0" normalizeH="0" baseline="0" noProof="0" dirty="0" smtClean="0">
                  <a:ln>
                    <a:noFill/>
                  </a:ln>
                  <a:solidFill>
                    <a:srgbClr val="4B4B4A">
                      <a:lumMod val="60000"/>
                      <a:lumOff val="40000"/>
                    </a:srgbClr>
                  </a:solidFill>
                  <a:effectLst/>
                  <a:uLnTx/>
                  <a:uFillTx/>
                  <a:latin typeface="Lato"/>
                  <a:ea typeface="+mn-ea"/>
                  <a:cs typeface="+mn-cs"/>
                </a:rPr>
                <a:t>Introduces change</a:t>
              </a:r>
              <a:r>
                <a:rPr kumimoji="0" lang="en-IN" sz="1200" b="0" i="1" u="none" strike="noStrike" kern="1200" cap="none" spc="0" normalizeH="0" noProof="0" dirty="0" smtClean="0">
                  <a:ln>
                    <a:noFill/>
                  </a:ln>
                  <a:solidFill>
                    <a:srgbClr val="4B4B4A">
                      <a:lumMod val="60000"/>
                      <a:lumOff val="40000"/>
                    </a:srgbClr>
                  </a:solidFill>
                  <a:effectLst/>
                  <a:uLnTx/>
                  <a:uFillTx/>
                  <a:latin typeface="Lato"/>
                  <a:ea typeface="+mn-ea"/>
                  <a:cs typeface="+mn-cs"/>
                </a:rPr>
                <a:t> that will often instigate or require further change or adaptation, and is thus uncontrollable and, as such, is in tension with hierarchical and bureaucratic structures.</a:t>
              </a:r>
              <a:endParaRPr kumimoji="0" lang="en-IN" sz="1200" b="0" i="1"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grpSp>
      <p:grpSp>
        <p:nvGrpSpPr>
          <p:cNvPr id="45" name="Group 44"/>
          <p:cNvGrpSpPr/>
          <p:nvPr/>
        </p:nvGrpSpPr>
        <p:grpSpPr>
          <a:xfrm>
            <a:off x="6635937" y="4852385"/>
            <a:ext cx="4978673" cy="1300307"/>
            <a:chOff x="1359875" y="2440107"/>
            <a:chExt cx="4978673" cy="1300307"/>
          </a:xfrm>
        </p:grpSpPr>
        <p:grpSp>
          <p:nvGrpSpPr>
            <p:cNvPr id="46" name="Group 45"/>
            <p:cNvGrpSpPr/>
            <p:nvPr/>
          </p:nvGrpSpPr>
          <p:grpSpPr>
            <a:xfrm>
              <a:off x="1359875" y="2479635"/>
              <a:ext cx="735626" cy="659608"/>
              <a:chOff x="1359875" y="2479635"/>
              <a:chExt cx="735626" cy="659608"/>
            </a:xfrm>
          </p:grpSpPr>
          <p:sp>
            <p:nvSpPr>
              <p:cNvPr id="49" name="Freeform 5"/>
              <p:cNvSpPr>
                <a:spLocks/>
              </p:cNvSpPr>
              <p:nvPr/>
            </p:nvSpPr>
            <p:spPr bwMode="auto">
              <a:xfrm>
                <a:off x="1359875" y="2479635"/>
                <a:ext cx="735626" cy="659608"/>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0" name="TextBox 49">
                <a:extLst>
                  <a:ext uri="{FF2B5EF4-FFF2-40B4-BE49-F238E27FC236}">
                    <a16:creationId xmlns:a16="http://schemas.microsoft.com/office/drawing/2014/main" id="{9F99E629-D198-47C2-BD25-8F19ED39F144}"/>
                  </a:ext>
                </a:extLst>
              </p:cNvPr>
              <p:cNvSpPr txBox="1"/>
              <p:nvPr/>
            </p:nvSpPr>
            <p:spPr>
              <a:xfrm>
                <a:off x="1359875" y="2578607"/>
                <a:ext cx="735626"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rPr>
                  <a:t>06</a:t>
                </a:r>
              </a:p>
            </p:txBody>
          </p:sp>
        </p:grpSp>
        <p:sp>
          <p:nvSpPr>
            <p:cNvPr id="47" name="Rectangle 46">
              <a:extLst>
                <a:ext uri="{FF2B5EF4-FFF2-40B4-BE49-F238E27FC236}">
                  <a16:creationId xmlns:a16="http://schemas.microsoft.com/office/drawing/2014/main" id="{2775AB82-19B5-4C54-840A-7ED9C6C3DE84}"/>
                </a:ext>
              </a:extLst>
            </p:cNvPr>
            <p:cNvSpPr/>
            <p:nvPr/>
          </p:nvSpPr>
          <p:spPr>
            <a:xfrm>
              <a:off x="2291873" y="2440107"/>
              <a:ext cx="3973523" cy="338554"/>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dirty="0" smtClean="0">
                  <a:ln>
                    <a:noFill/>
                  </a:ln>
                  <a:solidFill>
                    <a:srgbClr val="214965"/>
                  </a:solidFill>
                  <a:effectLst/>
                  <a:uLnTx/>
                  <a:uFillTx/>
                  <a:latin typeface="Lato Black"/>
                  <a:ea typeface="+mn-ea"/>
                  <a:cs typeface="+mn-cs"/>
                </a:rPr>
                <a:t>BOTH IMMEDIATE AND LONG-LASTING</a:t>
              </a:r>
              <a:endParaRPr kumimoji="0" lang="en-IN" sz="1600" b="0" i="0" u="none" strike="noStrike" kern="1200" cap="none" spc="0" normalizeH="0" baseline="0" noProof="0" dirty="0">
                <a:ln>
                  <a:noFill/>
                </a:ln>
                <a:solidFill>
                  <a:srgbClr val="214965"/>
                </a:solidFill>
                <a:effectLst/>
                <a:uLnTx/>
                <a:uFillTx/>
                <a:latin typeface="Lato Black"/>
                <a:ea typeface="+mn-ea"/>
                <a:cs typeface="+mn-cs"/>
              </a:endParaRPr>
            </a:p>
          </p:txBody>
        </p:sp>
        <p:sp>
          <p:nvSpPr>
            <p:cNvPr id="48" name="Rectangle 47">
              <a:extLst>
                <a:ext uri="{FF2B5EF4-FFF2-40B4-BE49-F238E27FC236}">
                  <a16:creationId xmlns:a16="http://schemas.microsoft.com/office/drawing/2014/main" id="{DF98AB9E-1742-4E0D-A87F-E2D0F0FA0821}"/>
                </a:ext>
              </a:extLst>
            </p:cNvPr>
            <p:cNvSpPr/>
            <p:nvPr/>
          </p:nvSpPr>
          <p:spPr>
            <a:xfrm>
              <a:off x="2291873" y="2724751"/>
              <a:ext cx="4046675" cy="1015663"/>
            </a:xfrm>
            <a:prstGeom prst="rect">
              <a:avLst/>
            </a:prstGeom>
          </p:spPr>
          <p:txBody>
            <a:bodyPr wrap="square"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i="1" dirty="0" smtClean="0">
                  <a:solidFill>
                    <a:srgbClr val="4B4B4A">
                      <a:lumMod val="60000"/>
                      <a:lumOff val="40000"/>
                    </a:srgbClr>
                  </a:solidFill>
                  <a:latin typeface="Lato"/>
                </a:rPr>
                <a:t>Public sector innovation has immediate impacts and long-term effects, which may differ completely and be hard to assess, as previous measurements were, by definition, developed for a pre-existing state of affairs. Innovation is thus difficult to cost or value.</a:t>
              </a:r>
              <a:endParaRPr kumimoji="0" lang="en-IN" sz="1200" b="0" i="1" u="none" strike="noStrike" kern="1200" cap="none" spc="0" normalizeH="0" baseline="0" noProof="0" dirty="0">
                <a:ln>
                  <a:noFill/>
                </a:ln>
                <a:solidFill>
                  <a:srgbClr val="4B4B4A">
                    <a:lumMod val="60000"/>
                    <a:lumOff val="40000"/>
                  </a:srgbClr>
                </a:solidFill>
                <a:effectLst/>
                <a:uLnTx/>
                <a:uFillTx/>
                <a:latin typeface="Lato"/>
              </a:endParaRPr>
            </a:p>
          </p:txBody>
        </p:sp>
      </p:grpSp>
      <p:sp>
        <p:nvSpPr>
          <p:cNvPr id="52" name="Frame 51"/>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pic>
        <p:nvPicPr>
          <p:cNvPr id="53" name="Picture 52"/>
          <p:cNvPicPr>
            <a:picLocks noChangeAspect="1"/>
          </p:cNvPicPr>
          <p:nvPr/>
        </p:nvPicPr>
        <p:blipFill>
          <a:blip r:embed="rId3"/>
          <a:stretch>
            <a:fillRect/>
          </a:stretch>
        </p:blipFill>
        <p:spPr>
          <a:xfrm>
            <a:off x="11244101" y="494513"/>
            <a:ext cx="285996" cy="267582"/>
          </a:xfrm>
          <a:prstGeom prst="rect">
            <a:avLst/>
          </a:prstGeom>
        </p:spPr>
      </p:pic>
    </p:spTree>
    <p:extLst>
      <p:ext uri="{BB962C8B-B14F-4D97-AF65-F5344CB8AC3E}">
        <p14:creationId xmlns:p14="http://schemas.microsoft.com/office/powerpoint/2010/main" val="37637303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1176" y="-173865"/>
            <a:ext cx="10851502" cy="215443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srgbClr val="16222B"/>
              </a:solidFill>
              <a:effectLst/>
              <a:uLnTx/>
              <a:uFillTx/>
              <a:latin typeface="Lato Black"/>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BE92BE"/>
                </a:solidFill>
                <a:effectLst/>
                <a:uLnTx/>
                <a:uFillTx/>
                <a:latin typeface="Lato Black"/>
                <a:ea typeface="+mn-ea"/>
                <a:cs typeface="+mn-cs"/>
              </a:rPr>
              <a:t>DIGITAL TRANSFORMATION OF THE SERVICES OFFERED BY THE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BE92BE"/>
                </a:solidFill>
                <a:effectLst/>
                <a:uLnTx/>
                <a:uFillTx/>
                <a:latin typeface="Lato Black"/>
                <a:ea typeface="+mn-ea"/>
                <a:cs typeface="+mn-cs"/>
              </a:rPr>
              <a:t>PUBLIC SERVICE OF BRAZIL</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smtClean="0">
              <a:ln>
                <a:noFill/>
              </a:ln>
              <a:solidFill>
                <a:srgbClr val="BE92BE"/>
              </a:solidFill>
              <a:effectLst/>
              <a:uLnTx/>
              <a:uFillTx/>
              <a:latin typeface="Lato Black"/>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1" u="none" strike="noStrike" kern="1200" cap="none" spc="0" normalizeH="0" baseline="0" noProof="0" dirty="0" smtClean="0">
                <a:ln>
                  <a:noFill/>
                </a:ln>
                <a:solidFill>
                  <a:srgbClr val="BE92BE"/>
                </a:solidFill>
                <a:effectLst/>
                <a:uLnTx/>
                <a:uFillTx/>
                <a:latin typeface="Lato"/>
                <a:ea typeface="+mn-ea"/>
                <a:cs typeface="+mn-cs"/>
              </a:rPr>
              <a:t>Innovation is</a:t>
            </a:r>
            <a:r>
              <a:rPr kumimoji="0" lang="en-GB" sz="1400" b="1" i="1" u="none" strike="noStrike" kern="1200" cap="none" spc="0" normalizeH="0" noProof="0" dirty="0" smtClean="0">
                <a:ln>
                  <a:noFill/>
                </a:ln>
                <a:solidFill>
                  <a:srgbClr val="BE92BE"/>
                </a:solidFill>
                <a:effectLst/>
                <a:uLnTx/>
                <a:uFillTx/>
                <a:latin typeface="Lato"/>
                <a:ea typeface="+mn-ea"/>
                <a:cs typeface="+mn-cs"/>
              </a:rPr>
              <a:t> occurring </a:t>
            </a:r>
            <a:r>
              <a:rPr lang="en-GB" sz="1400" b="1" i="1" dirty="0" smtClean="0">
                <a:solidFill>
                  <a:srgbClr val="BE92BE"/>
                </a:solidFill>
                <a:latin typeface="Lato"/>
              </a:rPr>
              <a:t>within the Public Service of Brazil, but it is rarely happening at a systemic level, being more often driven by individual or organisational concerns. Even where it is occurring at a systemic level, such as with digital transformation, it has required very particular preconditions, preconditions that are unlikely to be available for other contexts.</a:t>
            </a:r>
            <a:endParaRPr kumimoji="0" lang="en-GB" sz="1400" b="1" i="1" u="none" strike="noStrike" kern="1200" cap="none" spc="0" normalizeH="0" baseline="0" noProof="0" dirty="0">
              <a:ln>
                <a:noFill/>
              </a:ln>
              <a:solidFill>
                <a:srgbClr val="BE92B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4" name="Rectangle 3"/>
          <p:cNvSpPr/>
          <p:nvPr/>
        </p:nvSpPr>
        <p:spPr>
          <a:xfrm>
            <a:off x="232892" y="1980571"/>
            <a:ext cx="7094113" cy="3847207"/>
          </a:xfrm>
          <a:prstGeom prst="rect">
            <a:avLst/>
          </a:prstGeom>
        </p:spPr>
        <p:txBody>
          <a:bodyPr wrap="square">
            <a:spAutoFit/>
          </a:bodyPr>
          <a:lstStyle/>
          <a:p>
            <a:pPr marL="342900" marR="431800" lvl="0" indent="-342900" algn="just" defTabSz="914400" rtl="0" eaLnBrk="1" fontAlgn="auto" latinLnBrk="0" hangingPunct="1">
              <a:lnSpc>
                <a:spcPct val="100000"/>
              </a:lnSpc>
              <a:spcBef>
                <a:spcPts val="0"/>
              </a:spcBef>
              <a:spcAft>
                <a:spcPts val="600"/>
              </a:spcAft>
              <a:buClrTx/>
              <a:buSzTx/>
              <a:buFont typeface="Symbol" panose="05050102010706020507" pitchFamily="18" charset="2"/>
              <a:buChar char=""/>
              <a:tabLst>
                <a:tab pos="228600" algn="l"/>
              </a:tabLst>
              <a:defRPr/>
            </a:pPr>
            <a:r>
              <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A</a:t>
            </a:r>
            <a:r>
              <a:rPr kumimoji="0" lang="en-GB" sz="1600" b="0" i="0" u="none" strike="noStrike" kern="1200" cap="none" spc="0" normalizeH="0" baseline="0" noProof="0" dirty="0" smtClean="0">
                <a:ln>
                  <a:noFill/>
                </a:ln>
                <a:solidFill>
                  <a:srgbClr val="42617A"/>
                </a:solidFill>
                <a:effectLst/>
                <a:uLnTx/>
                <a:uFillTx/>
                <a:latin typeface="Lato"/>
                <a:ea typeface="SimSun" panose="02010600030101010101" pitchFamily="2" charset="-122"/>
                <a:cs typeface="+mn-cs"/>
              </a:rPr>
              <a:t> </a:t>
            </a:r>
            <a:r>
              <a:rPr kumimoji="0" lang="en-GB" sz="1600" b="1"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clear mandate </a:t>
            </a:r>
            <a:r>
              <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 in this case in the form of the Digital Citizenship Platform and a range of other digital transformation measures across </a:t>
            </a:r>
            <a:r>
              <a:rPr kumimoji="0" lang="en-GB" sz="1600" b="0" i="0" u="none" strike="noStrike" kern="1200" cap="none" spc="0" normalizeH="0" baseline="0" noProof="0" dirty="0" smtClean="0">
                <a:ln>
                  <a:noFill/>
                </a:ln>
                <a:solidFill>
                  <a:srgbClr val="42617A"/>
                </a:solidFill>
                <a:effectLst/>
                <a:uLnTx/>
                <a:uFillTx/>
                <a:latin typeface="Lato"/>
                <a:ea typeface="SimSun" panose="02010600030101010101" pitchFamily="2" charset="-122"/>
                <a:cs typeface="+mn-cs"/>
              </a:rPr>
              <a:t>government.</a:t>
            </a:r>
            <a:endPar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endParaRPr>
          </a:p>
          <a:p>
            <a:pPr marL="342900" marR="431800" lvl="0" indent="-342900" algn="just" defTabSz="914400" rtl="0" eaLnBrk="1" fontAlgn="auto" latinLnBrk="0" hangingPunct="1">
              <a:lnSpc>
                <a:spcPct val="100000"/>
              </a:lnSpc>
              <a:spcBef>
                <a:spcPts val="0"/>
              </a:spcBef>
              <a:spcAft>
                <a:spcPts val="600"/>
              </a:spcAft>
              <a:buClrTx/>
              <a:buSzTx/>
              <a:buFont typeface="Symbol" panose="05050102010706020507" pitchFamily="18" charset="2"/>
              <a:buChar char=""/>
              <a:tabLst>
                <a:tab pos="228600" algn="l"/>
              </a:tabLst>
              <a:defRPr/>
            </a:pPr>
            <a:r>
              <a:rPr kumimoji="0" lang="en-GB" sz="1600" b="1" i="0" u="none" strike="noStrike" kern="1200" cap="none" spc="0" normalizeH="0" baseline="0" noProof="0" dirty="0" smtClean="0">
                <a:ln>
                  <a:noFill/>
                </a:ln>
                <a:solidFill>
                  <a:srgbClr val="42617A"/>
                </a:solidFill>
                <a:effectLst/>
                <a:uLnTx/>
                <a:uFillTx/>
                <a:latin typeface="Lato"/>
                <a:ea typeface="SimSun" panose="02010600030101010101" pitchFamily="2" charset="-122"/>
                <a:cs typeface="+mn-cs"/>
              </a:rPr>
              <a:t>Available </a:t>
            </a:r>
            <a:r>
              <a:rPr kumimoji="0" lang="en-GB" sz="1600" b="1"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resources </a:t>
            </a:r>
            <a:r>
              <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 in that agencies are not bearing the full cost of the digital transformation process </a:t>
            </a:r>
            <a:r>
              <a:rPr kumimoji="0" lang="en-GB" sz="1600" b="0" i="0" u="none" strike="noStrike" kern="1200" cap="none" spc="0" normalizeH="0" baseline="0" noProof="0" dirty="0" smtClean="0">
                <a:ln>
                  <a:noFill/>
                </a:ln>
                <a:solidFill>
                  <a:srgbClr val="42617A"/>
                </a:solidFill>
                <a:effectLst/>
                <a:uLnTx/>
                <a:uFillTx/>
                <a:latin typeface="Lato"/>
                <a:ea typeface="SimSun" panose="02010600030101010101" pitchFamily="2" charset="-122"/>
                <a:cs typeface="+mn-cs"/>
              </a:rPr>
              <a:t>themselves.</a:t>
            </a:r>
            <a:endPar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endParaRPr>
          </a:p>
          <a:p>
            <a:pPr marL="342900" marR="431800" lvl="0" indent="-342900" algn="just" defTabSz="914400" rtl="0" eaLnBrk="1" fontAlgn="auto" latinLnBrk="0" hangingPunct="1">
              <a:lnSpc>
                <a:spcPct val="100000"/>
              </a:lnSpc>
              <a:spcBef>
                <a:spcPts val="0"/>
              </a:spcBef>
              <a:spcAft>
                <a:spcPts val="600"/>
              </a:spcAft>
              <a:buClrTx/>
              <a:buSzTx/>
              <a:buFont typeface="Symbol" panose="05050102010706020507" pitchFamily="18" charset="2"/>
              <a:buChar char=""/>
              <a:tabLst>
                <a:tab pos="228600" algn="l"/>
              </a:tabLst>
              <a:defRPr/>
            </a:pPr>
            <a:r>
              <a:rPr kumimoji="0" lang="en-GB" sz="1600" b="1" i="0" u="none" strike="noStrike" kern="1200" cap="none" spc="0" normalizeH="0" baseline="0" noProof="0" dirty="0" smtClean="0">
                <a:ln>
                  <a:noFill/>
                </a:ln>
                <a:solidFill>
                  <a:srgbClr val="42617A"/>
                </a:solidFill>
                <a:effectLst/>
                <a:uLnTx/>
                <a:uFillTx/>
                <a:latin typeface="Lato"/>
                <a:ea typeface="SimSun" panose="02010600030101010101" pitchFamily="2" charset="-122"/>
                <a:cs typeface="+mn-cs"/>
              </a:rPr>
              <a:t>Available </a:t>
            </a:r>
            <a:r>
              <a:rPr kumimoji="0" lang="en-GB" sz="1600" b="1"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expertise and support </a:t>
            </a:r>
            <a:r>
              <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 in the form of a team at </a:t>
            </a:r>
            <a:r>
              <a:rPr kumimoji="0" lang="en-GB" sz="1600" b="0" i="0" u="none" strike="noStrike" kern="1200" cap="none" spc="0" normalizeH="0" baseline="0" noProof="0" dirty="0" smtClean="0">
                <a:ln>
                  <a:noFill/>
                </a:ln>
                <a:solidFill>
                  <a:srgbClr val="42617A"/>
                </a:solidFill>
                <a:effectLst/>
                <a:uLnTx/>
                <a:uFillTx/>
                <a:latin typeface="Lato"/>
                <a:ea typeface="SimSun" panose="02010600030101010101" pitchFamily="2" charset="-122"/>
                <a:cs typeface="+mn-cs"/>
              </a:rPr>
              <a:t>Secretariat of Information and Communication technologies </a:t>
            </a:r>
            <a:r>
              <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with the necessary skills to help service owners navigate the digitisation process and think through the different tools and options available to </a:t>
            </a:r>
            <a:r>
              <a:rPr kumimoji="0" lang="en-GB" sz="1600" b="0" i="0" u="none" strike="noStrike" kern="1200" cap="none" spc="0" normalizeH="0" baseline="0" noProof="0" dirty="0" smtClean="0">
                <a:ln>
                  <a:noFill/>
                </a:ln>
                <a:solidFill>
                  <a:srgbClr val="42617A"/>
                </a:solidFill>
                <a:effectLst/>
                <a:uLnTx/>
                <a:uFillTx/>
                <a:latin typeface="Lato"/>
                <a:ea typeface="SimSun" panose="02010600030101010101" pitchFamily="2" charset="-122"/>
                <a:cs typeface="+mn-cs"/>
              </a:rPr>
              <a:t>them.</a:t>
            </a:r>
            <a:endPar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endParaRPr>
          </a:p>
          <a:p>
            <a:pPr marL="342900" marR="431800" lvl="0" indent="-342900" algn="just" defTabSz="914400" rtl="0" eaLnBrk="1" fontAlgn="auto" latinLnBrk="0" hangingPunct="1">
              <a:lnSpc>
                <a:spcPct val="100000"/>
              </a:lnSpc>
              <a:spcBef>
                <a:spcPts val="0"/>
              </a:spcBef>
              <a:spcAft>
                <a:spcPts val="600"/>
              </a:spcAft>
              <a:buClrTx/>
              <a:buSzTx/>
              <a:buFont typeface="Symbol" panose="05050102010706020507" pitchFamily="18" charset="2"/>
              <a:buChar char=""/>
              <a:tabLst>
                <a:tab pos="228600" algn="l"/>
              </a:tabLst>
              <a:defRPr/>
            </a:pPr>
            <a:r>
              <a:rPr kumimoji="0" lang="en-GB" sz="1600" b="1" i="0" u="none" strike="noStrike" kern="1200" cap="none" spc="0" normalizeH="0" baseline="0" noProof="0" dirty="0" smtClean="0">
                <a:ln>
                  <a:noFill/>
                </a:ln>
                <a:solidFill>
                  <a:srgbClr val="42617A"/>
                </a:solidFill>
                <a:effectLst/>
                <a:uLnTx/>
                <a:uFillTx/>
                <a:latin typeface="Lato"/>
                <a:ea typeface="SimSun" panose="02010600030101010101" pitchFamily="2" charset="-122"/>
                <a:cs typeface="+mn-cs"/>
              </a:rPr>
              <a:t>A </a:t>
            </a:r>
            <a:r>
              <a:rPr kumimoji="0" lang="en-GB" sz="1600" b="1"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clear sense of benefit </a:t>
            </a:r>
            <a:r>
              <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 in that </a:t>
            </a:r>
            <a:r>
              <a:rPr kumimoji="0" lang="en-GB" sz="1600" b="0" i="0" u="none" strike="noStrike" kern="1200" cap="none" spc="0" normalizeH="0" baseline="0" noProof="0" dirty="0" smtClean="0">
                <a:ln>
                  <a:noFill/>
                </a:ln>
                <a:solidFill>
                  <a:srgbClr val="42617A"/>
                </a:solidFill>
                <a:effectLst/>
                <a:uLnTx/>
                <a:uFillTx/>
                <a:latin typeface="Lato"/>
                <a:ea typeface="SimSun" panose="02010600030101010101" pitchFamily="2" charset="-122"/>
                <a:cs typeface="+mn-cs"/>
              </a:rPr>
              <a:t>agencies and relevant stakeholders </a:t>
            </a:r>
            <a:r>
              <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can readily see the value offered by </a:t>
            </a:r>
            <a:r>
              <a:rPr kumimoji="0" lang="en-GB" sz="1600" b="0" i="0" u="none" strike="noStrike" kern="1200" cap="none" spc="0" normalizeH="0" baseline="0" noProof="0" dirty="0" smtClean="0">
                <a:ln>
                  <a:noFill/>
                </a:ln>
                <a:solidFill>
                  <a:srgbClr val="42617A"/>
                </a:solidFill>
                <a:effectLst/>
                <a:uLnTx/>
                <a:uFillTx/>
                <a:latin typeface="Lato"/>
                <a:ea typeface="SimSun" panose="02010600030101010101" pitchFamily="2" charset="-122"/>
                <a:cs typeface="+mn-cs"/>
              </a:rPr>
              <a:t>digitisation.</a:t>
            </a:r>
            <a:endPar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endParaRPr>
          </a:p>
          <a:p>
            <a:pPr marL="342900" marR="431800" lvl="0" indent="-342900" algn="just" defTabSz="914400" rtl="0" eaLnBrk="1" fontAlgn="auto" latinLnBrk="0" hangingPunct="1">
              <a:lnSpc>
                <a:spcPct val="100000"/>
              </a:lnSpc>
              <a:spcBef>
                <a:spcPts val="0"/>
              </a:spcBef>
              <a:spcAft>
                <a:spcPts val="600"/>
              </a:spcAft>
              <a:buClrTx/>
              <a:buSzTx/>
              <a:buFont typeface="Symbol" panose="05050102010706020507" pitchFamily="18" charset="2"/>
              <a:buChar char=""/>
              <a:tabLst>
                <a:tab pos="228600" algn="l"/>
              </a:tabLst>
              <a:defRPr/>
            </a:pPr>
            <a:r>
              <a:rPr kumimoji="0" lang="en-GB" sz="1600" b="1" i="0" u="none" strike="noStrike" kern="1200" cap="none" spc="0" normalizeH="0" baseline="0" noProof="0" dirty="0" smtClean="0">
                <a:ln>
                  <a:noFill/>
                </a:ln>
                <a:solidFill>
                  <a:srgbClr val="42617A"/>
                </a:solidFill>
                <a:effectLst/>
                <a:uLnTx/>
                <a:uFillTx/>
                <a:latin typeface="Lato"/>
                <a:ea typeface="SimSun" panose="02010600030101010101" pitchFamily="2" charset="-122"/>
                <a:cs typeface="+mn-cs"/>
              </a:rPr>
              <a:t>A </a:t>
            </a:r>
            <a:r>
              <a:rPr kumimoji="0" lang="en-GB" sz="1600" b="1"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low level of contestability </a:t>
            </a:r>
            <a:r>
              <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or potential for controversy – in that the benefits of digitisation are clear and are not likely to receive significant scrutiny, as it is something understood as a clear public good.</a:t>
            </a:r>
          </a:p>
        </p:txBody>
      </p:sp>
      <p:sp>
        <p:nvSpPr>
          <p:cNvPr id="5" name="Rectangle 4"/>
          <p:cNvSpPr/>
          <p:nvPr/>
        </p:nvSpPr>
        <p:spPr>
          <a:xfrm>
            <a:off x="7237541" y="2873123"/>
            <a:ext cx="5100034" cy="1831271"/>
          </a:xfrm>
          <a:prstGeom prst="rect">
            <a:avLst/>
          </a:prstGeom>
        </p:spPr>
        <p:txBody>
          <a:bodyPr wrap="square">
            <a:spAutoFit/>
          </a:bodyPr>
          <a:lstStyle/>
          <a:p>
            <a:pPr marL="0" marR="431800" lvl="0" indent="0" algn="l" defTabSz="914400" rtl="0" eaLnBrk="1" fontAlgn="auto" latinLnBrk="0" hangingPunct="1">
              <a:lnSpc>
                <a:spcPct val="100000"/>
              </a:lnSpc>
              <a:spcBef>
                <a:spcPts val="0"/>
              </a:spcBef>
              <a:spcAft>
                <a:spcPts val="600"/>
              </a:spcAft>
              <a:buClrTx/>
              <a:buSzTx/>
              <a:buFontTx/>
              <a:buNone/>
              <a:tabLst>
                <a:tab pos="228600" algn="l"/>
              </a:tabLst>
              <a:defRPr/>
            </a:pPr>
            <a:r>
              <a:rPr kumimoji="0" lang="en-GB" sz="1800" b="0" i="0" u="none" strike="noStrike" kern="1200" cap="none" spc="0" normalizeH="0" baseline="0" noProof="0" dirty="0" smtClean="0">
                <a:ln>
                  <a:noFill/>
                </a:ln>
                <a:solidFill>
                  <a:srgbClr val="BE92BE"/>
                </a:solidFill>
                <a:effectLst/>
                <a:uLnTx/>
                <a:uFillTx/>
                <a:latin typeface="Lato"/>
                <a:ea typeface="SimSun" panose="02010600030101010101" pitchFamily="2" charset="-122"/>
                <a:cs typeface="+mn-cs"/>
              </a:rPr>
              <a:t>This case </a:t>
            </a:r>
            <a:r>
              <a:rPr lang="en-GB" dirty="0" smtClean="0">
                <a:solidFill>
                  <a:srgbClr val="BE92BE"/>
                </a:solidFill>
                <a:latin typeface="Lato"/>
                <a:ea typeface="SimSun" panose="02010600030101010101" pitchFamily="2" charset="-122"/>
              </a:rPr>
              <a:t>highlights</a:t>
            </a:r>
            <a:r>
              <a:rPr kumimoji="0" lang="en-GB" sz="1800" b="0" i="0" u="none" strike="noStrike" kern="1200" cap="none" spc="0" normalizeH="0" baseline="0" noProof="0" dirty="0" smtClean="0">
                <a:ln>
                  <a:noFill/>
                </a:ln>
                <a:solidFill>
                  <a:srgbClr val="BE92BE"/>
                </a:solidFill>
                <a:effectLst/>
                <a:uLnTx/>
                <a:uFillTx/>
                <a:latin typeface="Lato"/>
                <a:ea typeface="SimSun" panose="02010600030101010101" pitchFamily="2" charset="-122"/>
                <a:cs typeface="+mn-cs"/>
              </a:rPr>
              <a:t> the digital transformation </a:t>
            </a:r>
            <a:r>
              <a:rPr lang="en-GB" dirty="0" smtClean="0">
                <a:solidFill>
                  <a:srgbClr val="BE92BE"/>
                </a:solidFill>
                <a:latin typeface="Lato"/>
                <a:ea typeface="SimSun" panose="02010600030101010101" pitchFamily="2" charset="-122"/>
              </a:rPr>
              <a:t>work across </a:t>
            </a:r>
            <a:r>
              <a:rPr kumimoji="0" lang="en-GB" sz="1800" b="0" i="0" u="none" strike="noStrike" kern="1200" cap="none" spc="0" normalizeH="0" baseline="0" noProof="0" dirty="0" smtClean="0">
                <a:ln>
                  <a:noFill/>
                </a:ln>
                <a:solidFill>
                  <a:srgbClr val="BE92BE"/>
                </a:solidFill>
                <a:effectLst/>
                <a:uLnTx/>
                <a:uFillTx/>
                <a:latin typeface="Lato"/>
                <a:ea typeface="SimSun" panose="02010600030101010101" pitchFamily="2" charset="-122"/>
                <a:cs typeface="+mn-cs"/>
              </a:rPr>
              <a:t>the Brazilian government,</a:t>
            </a:r>
            <a:r>
              <a:rPr kumimoji="0" lang="en-GB" sz="1800" b="0" i="0" u="none" strike="noStrike" kern="1200" cap="none" spc="0" normalizeH="0" noProof="0" dirty="0" smtClean="0">
                <a:ln>
                  <a:noFill/>
                </a:ln>
                <a:solidFill>
                  <a:srgbClr val="BE92BE"/>
                </a:solidFill>
                <a:effectLst/>
                <a:uLnTx/>
                <a:uFillTx/>
                <a:latin typeface="Lato"/>
                <a:ea typeface="SimSun" panose="02010600030101010101" pitchFamily="2" charset="-122"/>
                <a:cs typeface="+mn-cs"/>
              </a:rPr>
              <a:t> and demonstrates the specific enabling conditions that helped it becomes a system-level innovation process</a:t>
            </a:r>
            <a:r>
              <a:rPr kumimoji="0" lang="en-GB" sz="1800" b="0" i="0" u="none" strike="noStrike" kern="1200" cap="none" spc="0" normalizeH="0" baseline="0" noProof="0" dirty="0" smtClean="0">
                <a:ln>
                  <a:noFill/>
                </a:ln>
                <a:solidFill>
                  <a:srgbClr val="BE92BE"/>
                </a:solidFill>
                <a:effectLst/>
                <a:uLnTx/>
                <a:uFillTx/>
                <a:latin typeface="Lato"/>
                <a:ea typeface="SimSun" panose="02010600030101010101" pitchFamily="2" charset="-122"/>
                <a:cs typeface="+mn-cs"/>
              </a:rPr>
              <a:t>. </a:t>
            </a:r>
          </a:p>
          <a:p>
            <a:pPr marL="0" marR="431800" lvl="0" indent="0" algn="l" defTabSz="914400" rtl="0" eaLnBrk="1" fontAlgn="auto" latinLnBrk="0" hangingPunct="1">
              <a:lnSpc>
                <a:spcPct val="100000"/>
              </a:lnSpc>
              <a:spcBef>
                <a:spcPts val="0"/>
              </a:spcBef>
              <a:spcAft>
                <a:spcPts val="600"/>
              </a:spcAft>
              <a:buClrTx/>
              <a:buSzTx/>
              <a:buFontTx/>
              <a:buNone/>
              <a:tabLst>
                <a:tab pos="228600" algn="l"/>
              </a:tabLst>
              <a:defRPr/>
            </a:pPr>
            <a:endParaRPr kumimoji="0" lang="en-GB" sz="1800" b="0" i="0" u="none" strike="noStrike" kern="1200" cap="none" spc="0" normalizeH="0" baseline="0" noProof="0" dirty="0">
              <a:ln>
                <a:noFill/>
              </a:ln>
              <a:solidFill>
                <a:srgbClr val="BE92BE"/>
              </a:solidFill>
              <a:effectLst/>
              <a:uLnTx/>
              <a:uFillTx/>
              <a:latin typeface="Lato"/>
              <a:ea typeface="SimSun" panose="02010600030101010101" pitchFamily="2" charset="-122"/>
              <a:cs typeface="+mn-cs"/>
            </a:endParaRPr>
          </a:p>
        </p:txBody>
      </p:sp>
      <p:sp>
        <p:nvSpPr>
          <p:cNvPr id="7" name="Rectangle 6"/>
          <p:cNvSpPr/>
          <p:nvPr/>
        </p:nvSpPr>
        <p:spPr>
          <a:xfrm>
            <a:off x="373487" y="6523149"/>
            <a:ext cx="3406462" cy="2640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pic>
        <p:nvPicPr>
          <p:cNvPr id="6" name="Picture 5"/>
          <p:cNvPicPr>
            <a:picLocks noChangeAspect="1"/>
          </p:cNvPicPr>
          <p:nvPr/>
        </p:nvPicPr>
        <p:blipFill>
          <a:blip r:embed="rId2"/>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3506972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3" name="Frame 32"/>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 name="TextBox 11">
            <a:extLst>
              <a:ext uri="{FF2B5EF4-FFF2-40B4-BE49-F238E27FC236}">
                <a16:creationId xmlns:a16="http://schemas.microsoft.com/office/drawing/2014/main" id="{9F99E629-D198-47C2-BD25-8F19ED39F144}"/>
              </a:ext>
            </a:extLst>
          </p:cNvPr>
          <p:cNvSpPr txBox="1"/>
          <p:nvPr/>
        </p:nvSpPr>
        <p:spPr>
          <a:xfrm>
            <a:off x="768578" y="312556"/>
            <a:ext cx="8679684"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200" b="1" dirty="0" smtClean="0">
                <a:solidFill>
                  <a:prstClr val="white"/>
                </a:solidFill>
                <a:latin typeface="Lato"/>
              </a:rPr>
              <a:t>A DELIBERATE, SYSTEMIC APPROACH IS REQUIRED</a:t>
            </a:r>
            <a:endParaRPr kumimoji="0" lang="en-GB" sz="3200" b="0" i="0" u="none" strike="noStrike" kern="1200" cap="none" spc="0" normalizeH="0" baseline="0" noProof="0" dirty="0">
              <a:ln>
                <a:noFill/>
              </a:ln>
              <a:solidFill>
                <a:prstClr val="white"/>
              </a:solidFill>
              <a:effectLst/>
              <a:uLnTx/>
              <a:uFillTx/>
              <a:latin typeface="Lato"/>
              <a:ea typeface="+mn-ea"/>
              <a:cs typeface="+mn-cs"/>
            </a:endParaRPr>
          </a:p>
        </p:txBody>
      </p:sp>
      <p:cxnSp>
        <p:nvCxnSpPr>
          <p:cNvPr id="13" name="Straight Connector 12">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F98AB9E-1742-4E0D-A87F-E2D0F0FA0821}"/>
              </a:ext>
            </a:extLst>
          </p:cNvPr>
          <p:cNvSpPr/>
          <p:nvPr/>
        </p:nvSpPr>
        <p:spPr>
          <a:xfrm>
            <a:off x="194783" y="1689081"/>
            <a:ext cx="11768166" cy="4585871"/>
          </a:xfrm>
          <a:prstGeom prst="rect">
            <a:avLst/>
          </a:prstGeom>
        </p:spPr>
        <p:txBody>
          <a:bodyPr wrap="square"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noProof="0" dirty="0" smtClean="0">
                <a:solidFill>
                  <a:prstClr val="white"/>
                </a:solidFill>
                <a:latin typeface="Lato"/>
              </a:rPr>
              <a:t>Without</a:t>
            </a:r>
            <a:r>
              <a:rPr lang="en-US" sz="1600" dirty="0" smtClean="0">
                <a:solidFill>
                  <a:prstClr val="white"/>
                </a:solidFill>
                <a:latin typeface="Lato"/>
              </a:rPr>
              <a:t> a deliberate and</a:t>
            </a:r>
            <a:r>
              <a:rPr kumimoji="0" lang="en-US" sz="1600" b="0" i="0" u="none" strike="noStrike" kern="1200" cap="none" spc="0" normalizeH="0" baseline="0" noProof="0" dirty="0" smtClean="0">
                <a:ln>
                  <a:noFill/>
                </a:ln>
                <a:solidFill>
                  <a:prstClr val="white"/>
                </a:solidFill>
                <a:effectLst/>
                <a:uLnTx/>
                <a:uFillTx/>
                <a:latin typeface="Lato"/>
              </a:rPr>
              <a:t> systemic approach to public sector innovation, the institutional biases and inherent difficult</a:t>
            </a:r>
            <a:r>
              <a:rPr lang="en-US" sz="1600" dirty="0" smtClean="0">
                <a:solidFill>
                  <a:prstClr val="white"/>
                </a:solidFill>
                <a:latin typeface="Lato"/>
              </a:rPr>
              <a:t>y of innovation will mean that innovation only occurs when there are windows of opportunity – i.e. when individuals make exceptional efforts, when there are crises or political commitments that demand novel responses, or when there are clear mandates for specific functions. That is not sufficient in a context of ongoing significant change, where novel responses are routinely required.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Lato"/>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dirty="0" smtClean="0">
                <a:solidFill>
                  <a:prstClr val="white"/>
                </a:solidFill>
                <a:latin typeface="Lato"/>
              </a:rPr>
              <a:t>A deliberate and systemic approach is thus needed. This involves the following:</a:t>
            </a:r>
            <a:endParaRPr kumimoji="0" lang="en-US" sz="1600" b="0" i="0" u="none" strike="noStrike" kern="1200" cap="none" spc="0" normalizeH="0" baseline="0" noProof="0" dirty="0" smtClean="0">
              <a:ln>
                <a:noFill/>
              </a:ln>
              <a:solidFill>
                <a:prstClr val="white"/>
              </a:solidFill>
              <a:effectLst/>
              <a:uLnTx/>
              <a:uFillTx/>
              <a:latin typeface="Lato"/>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white"/>
                </a:solidFill>
                <a:effectLst/>
                <a:uLnTx/>
                <a:uFillTx/>
                <a:latin typeface="Lato"/>
              </a:rPr>
              <a:t>Clarity</a:t>
            </a:r>
            <a:r>
              <a:rPr kumimoji="0" lang="en-US" sz="1600" b="0" i="0" u="none" strike="noStrike" kern="1200" cap="none" spc="0" normalizeH="0" baseline="0" noProof="0" dirty="0">
                <a:ln>
                  <a:noFill/>
                </a:ln>
                <a:solidFill>
                  <a:prstClr val="white"/>
                </a:solidFill>
                <a:effectLst/>
                <a:uLnTx/>
                <a:uFillTx/>
                <a:latin typeface="Lato"/>
              </a:rPr>
              <a:t> </a:t>
            </a:r>
            <a:r>
              <a:rPr kumimoji="0" lang="en-US" sz="1600" b="0" i="0" u="none" strike="noStrike" kern="1200" cap="none" spc="0" normalizeH="0" baseline="0" noProof="0" dirty="0" smtClean="0">
                <a:ln>
                  <a:noFill/>
                </a:ln>
                <a:solidFill>
                  <a:prstClr val="white"/>
                </a:solidFill>
                <a:effectLst/>
                <a:uLnTx/>
                <a:uFillTx/>
                <a:latin typeface="Lato"/>
              </a:rPr>
              <a:t>– ensuring </a:t>
            </a:r>
            <a:r>
              <a:rPr kumimoji="0" lang="en-US" sz="1600" b="0" i="0" u="none" strike="noStrike" kern="1200" cap="none" spc="0" normalizeH="0" baseline="0" noProof="0" dirty="0">
                <a:ln>
                  <a:noFill/>
                </a:ln>
                <a:solidFill>
                  <a:prstClr val="white"/>
                </a:solidFill>
                <a:effectLst/>
                <a:uLnTx/>
                <a:uFillTx/>
                <a:latin typeface="Lato"/>
              </a:rPr>
              <a:t>there is a clear signal for public servants and stakeholders about innovation, what it is, why it matters and how it fits with other </a:t>
            </a:r>
            <a:r>
              <a:rPr kumimoji="0" lang="en-US" sz="1600" b="0" i="0" u="none" strike="noStrike" kern="1200" cap="none" spc="0" normalizeH="0" baseline="0" noProof="0" dirty="0" smtClean="0">
                <a:ln>
                  <a:noFill/>
                </a:ln>
                <a:solidFill>
                  <a:prstClr val="white"/>
                </a:solidFill>
                <a:effectLst/>
                <a:uLnTx/>
                <a:uFillTx/>
                <a:latin typeface="Lato"/>
              </a:rPr>
              <a:t>priorities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white"/>
                </a:solidFill>
                <a:effectLst/>
                <a:uLnTx/>
                <a:uFillTx/>
                <a:latin typeface="Lato"/>
              </a:rPr>
              <a:t>Parity – giving innovation equal weight in decision making to counter the bias towards established courses of </a:t>
            </a:r>
            <a:r>
              <a:rPr kumimoji="0" lang="en-US" sz="1600" b="0" i="0" u="none" strike="noStrike" kern="1200" cap="none" spc="0" normalizeH="0" baseline="0" noProof="0" dirty="0" smtClean="0">
                <a:ln>
                  <a:noFill/>
                </a:ln>
                <a:solidFill>
                  <a:prstClr val="white"/>
                </a:solidFill>
                <a:effectLst/>
                <a:uLnTx/>
                <a:uFillTx/>
                <a:latin typeface="Lato"/>
              </a:rPr>
              <a:t>action</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white"/>
                </a:solidFill>
                <a:effectLst/>
                <a:uLnTx/>
                <a:uFillTx/>
                <a:latin typeface="Lato"/>
              </a:rPr>
              <a:t>Suitability – ensuring that investment and support do not flow only to established practices, and that new options are cultivated before old ones cease to be suitable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white"/>
                </a:solidFill>
                <a:effectLst/>
                <a:uLnTx/>
                <a:uFillTx/>
                <a:latin typeface="Lato"/>
              </a:rPr>
              <a:t>Normality – aiming to make innovation part of day-to-day practice, rather than being seen as a side-project, unrelated to core </a:t>
            </a:r>
            <a:r>
              <a:rPr kumimoji="0" lang="en-US" sz="1600" b="0" i="0" u="none" strike="noStrike" kern="1200" cap="none" spc="0" normalizeH="0" baseline="0" noProof="0" dirty="0" smtClean="0">
                <a:ln>
                  <a:noFill/>
                </a:ln>
                <a:solidFill>
                  <a:prstClr val="white"/>
                </a:solidFill>
                <a:effectLst/>
                <a:uLnTx/>
                <a:uFillTx/>
                <a:latin typeface="Lato"/>
              </a:rPr>
              <a:t>business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white"/>
                </a:solidFill>
                <a:effectLst/>
                <a:uLnTx/>
                <a:uFillTx/>
                <a:latin typeface="Lato"/>
              </a:rPr>
              <a:t>A mixed portfolio – ensuring a mix of innovation-based activities to cater for a range of possible needs and </a:t>
            </a:r>
            <a:r>
              <a:rPr kumimoji="0" lang="en-US" sz="1600" b="0" i="0" u="none" strike="noStrike" kern="1200" cap="none" spc="0" normalizeH="0" baseline="0" noProof="0" dirty="0" smtClean="0">
                <a:ln>
                  <a:noFill/>
                </a:ln>
                <a:solidFill>
                  <a:prstClr val="white"/>
                </a:solidFill>
                <a:effectLst/>
                <a:uLnTx/>
                <a:uFillTx/>
                <a:latin typeface="Lato"/>
              </a:rPr>
              <a:t>circumstances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smtClean="0">
                <a:ln>
                  <a:noFill/>
                </a:ln>
                <a:solidFill>
                  <a:prstClr val="white"/>
                </a:solidFill>
                <a:effectLst/>
                <a:uLnTx/>
                <a:uFillTx/>
                <a:latin typeface="Lato"/>
              </a:rPr>
              <a:t>Stewardship</a:t>
            </a:r>
            <a:r>
              <a:rPr kumimoji="0" lang="en-US" sz="1600" b="0" i="0" u="none" strike="noStrike" kern="1200" cap="none" spc="0" normalizeH="0" baseline="0" noProof="0" dirty="0">
                <a:ln>
                  <a:noFill/>
                </a:ln>
                <a:solidFill>
                  <a:prstClr val="white"/>
                </a:solidFill>
                <a:effectLst/>
                <a:uLnTx/>
                <a:uFillTx/>
                <a:latin typeface="Lato"/>
              </a:rPr>
              <a:t> – taking a whole-of-system view to ensure diverse innovation activity supports a coherent public sector rather than its </a:t>
            </a:r>
            <a:r>
              <a:rPr kumimoji="0" lang="en-US" sz="1600" b="0" i="0" u="none" strike="noStrike" kern="1200" cap="none" spc="0" normalizeH="0" baseline="0" noProof="0" dirty="0" smtClean="0">
                <a:ln>
                  <a:noFill/>
                </a:ln>
                <a:solidFill>
                  <a:prstClr val="white"/>
                </a:solidFill>
                <a:effectLst/>
                <a:uLnTx/>
                <a:uFillTx/>
                <a:latin typeface="Lato"/>
              </a:rPr>
              <a:t>fragmenting.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p:txBody>
      </p:sp>
      <p:cxnSp>
        <p:nvCxnSpPr>
          <p:cNvPr id="15" name="Straight Connector 14">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a:stretch>
            <a:fillRect/>
          </a:stretch>
        </p:blipFill>
        <p:spPr>
          <a:xfrm>
            <a:off x="11510219" y="312556"/>
            <a:ext cx="285996" cy="267582"/>
          </a:xfrm>
          <a:prstGeom prst="rect">
            <a:avLst/>
          </a:prstGeom>
        </p:spPr>
      </p:pic>
    </p:spTree>
    <p:extLst>
      <p:ext uri="{BB962C8B-B14F-4D97-AF65-F5344CB8AC3E}">
        <p14:creationId xmlns:p14="http://schemas.microsoft.com/office/powerpoint/2010/main" val="812480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08407" y="6519834"/>
            <a:ext cx="3581851" cy="2759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410" y="1019815"/>
            <a:ext cx="10161429" cy="5715804"/>
          </a:xfrm>
          <a:prstGeom prst="rect">
            <a:avLst/>
          </a:prstGeom>
        </p:spPr>
      </p:pic>
      <p:sp>
        <p:nvSpPr>
          <p:cNvPr id="13" name="TextBox 12"/>
          <p:cNvSpPr txBox="1"/>
          <p:nvPr/>
        </p:nvSpPr>
        <p:spPr>
          <a:xfrm>
            <a:off x="5477068" y="236381"/>
            <a:ext cx="6385858" cy="144655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a-DK" sz="4400" b="0" i="0" u="none" strike="noStrike" kern="1200" cap="none" spc="0" normalizeH="0" baseline="0" noProof="0" dirty="0" smtClean="0">
                <a:ln>
                  <a:noFill/>
                </a:ln>
                <a:blipFill>
                  <a:blip r:embed="rId3"/>
                  <a:stretch>
                    <a:fillRect/>
                  </a:stretch>
                </a:blipFill>
                <a:effectLst/>
                <a:uLnTx/>
                <a:uFillTx/>
                <a:latin typeface="Lato Black"/>
                <a:ea typeface="+mn-ea"/>
                <a:cs typeface="+mn-cs"/>
              </a:rPr>
              <a:t>DETERMINANTS MODEL</a:t>
            </a:r>
            <a:endParaRPr kumimoji="0" lang="en-IN" sz="4400" b="0" i="0" u="none" strike="noStrike" kern="1200" cap="none" spc="0" normalizeH="0" baseline="0" noProof="0" dirty="0">
              <a:ln>
                <a:noFill/>
              </a:ln>
              <a:blipFill>
                <a:blip r:embed="rId3"/>
                <a:stretch>
                  <a:fillRect/>
                </a:stretch>
              </a:blipFill>
              <a:effectLst/>
              <a:uLnTx/>
              <a:uFillTx/>
              <a:latin typeface="Lato Black"/>
              <a:ea typeface="+mn-ea"/>
              <a:cs typeface="+mn-cs"/>
            </a:endParaRPr>
          </a:p>
        </p:txBody>
      </p:sp>
      <p:sp>
        <p:nvSpPr>
          <p:cNvPr id="2" name="Rectangle 1"/>
          <p:cNvSpPr/>
          <p:nvPr/>
        </p:nvSpPr>
        <p:spPr>
          <a:xfrm>
            <a:off x="517450" y="365883"/>
            <a:ext cx="3643070" cy="1577996"/>
          </a:xfrm>
          <a:prstGeom prst="rect">
            <a:avLst/>
          </a:prstGeom>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400" b="0" i="1" u="none" strike="noStrike" kern="1200" cap="none" spc="0" normalizeH="0" baseline="0" noProof="0" dirty="0">
                <a:ln>
                  <a:noFill/>
                </a:ln>
                <a:solidFill>
                  <a:srgbClr val="BE92BE"/>
                </a:solidFill>
                <a:effectLst/>
                <a:uLnTx/>
                <a:uFillTx/>
                <a:latin typeface="Lato"/>
                <a:ea typeface="Calibri" panose="020F0502020204030204" pitchFamily="34" charset="0"/>
                <a:cs typeface="Times New Roman" panose="02020603050405020304" pitchFamily="18" charset="0"/>
              </a:rPr>
              <a:t>This “determinants model” provides a framework for understanding the forces that shape whether and to what extent innovation occurs and, in turn, how those forces may be influenced</a:t>
            </a:r>
            <a:r>
              <a:rPr kumimoji="0" lang="en-GB" sz="1400" b="0" i="1" u="none" strike="noStrike" kern="1200" cap="none" spc="0" normalizeH="0" baseline="0" noProof="0" dirty="0" smtClean="0">
                <a:ln>
                  <a:noFill/>
                </a:ln>
                <a:solidFill>
                  <a:srgbClr val="BE92BE"/>
                </a:solidFill>
                <a:effectLst/>
                <a:uLnTx/>
                <a:uFillTx/>
                <a:latin typeface="Lato"/>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i="1" dirty="0">
              <a:solidFill>
                <a:srgbClr val="BE92BE"/>
              </a:solidFill>
              <a:latin typeface="Lato"/>
              <a:ea typeface="Calibri" panose="020F0502020204030204" pitchFamily="34" charset="0"/>
              <a:cs typeface="Times New Roman" panose="02020603050405020304" pitchFamily="18" charset="0"/>
            </a:endParaRPr>
          </a:p>
        </p:txBody>
      </p:sp>
      <p:sp>
        <p:nvSpPr>
          <p:cNvPr id="7" name="Rectangle 6"/>
          <p:cNvSpPr/>
          <p:nvPr/>
        </p:nvSpPr>
        <p:spPr>
          <a:xfrm>
            <a:off x="7464056" y="1137684"/>
            <a:ext cx="1749056" cy="4965404"/>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3" name="TextBox 2"/>
          <p:cNvSpPr txBox="1"/>
          <p:nvPr/>
        </p:nvSpPr>
        <p:spPr>
          <a:xfrm>
            <a:off x="9539401" y="3425432"/>
            <a:ext cx="2323525" cy="2677656"/>
          </a:xfrm>
          <a:prstGeom prst="rect">
            <a:avLst/>
          </a:prstGeom>
          <a:noFill/>
        </p:spPr>
        <p:txBody>
          <a:bodyPr wrap="square" rtlCol="0">
            <a:spAutoFit/>
          </a:bodyPr>
          <a:lstStyle/>
          <a:p>
            <a:r>
              <a:rPr lang="en-GB" sz="1400" i="1" dirty="0">
                <a:solidFill>
                  <a:srgbClr val="BE92BE"/>
                </a:solidFill>
                <a:ea typeface="Calibri" panose="020F0502020204030204" pitchFamily="34" charset="0"/>
                <a:cs typeface="Times New Roman" panose="02020603050405020304" pitchFamily="18" charset="0"/>
              </a:rPr>
              <a:t>Without support at the system level, the focus of innovation </a:t>
            </a:r>
            <a:r>
              <a:rPr lang="en-GB" sz="1400" i="1" dirty="0" smtClean="0">
                <a:solidFill>
                  <a:srgbClr val="BE92BE"/>
                </a:solidFill>
                <a:ea typeface="Calibri" panose="020F0502020204030204" pitchFamily="34" charset="0"/>
                <a:cs typeface="Times New Roman" panose="02020603050405020304" pitchFamily="18" charset="0"/>
              </a:rPr>
              <a:t>will either be </a:t>
            </a:r>
            <a:r>
              <a:rPr lang="en-GB" sz="1400" i="1" dirty="0">
                <a:solidFill>
                  <a:srgbClr val="BE92BE"/>
                </a:solidFill>
                <a:ea typeface="Calibri" panose="020F0502020204030204" pitchFamily="34" charset="0"/>
                <a:cs typeface="Times New Roman" panose="02020603050405020304" pitchFamily="18" charset="0"/>
              </a:rPr>
              <a:t>at the organisational level (where it will naturally focus on </a:t>
            </a:r>
            <a:r>
              <a:rPr lang="en-GB" sz="1400" i="1" dirty="0" err="1" smtClean="0">
                <a:solidFill>
                  <a:srgbClr val="BE92BE"/>
                </a:solidFill>
                <a:ea typeface="Calibri" panose="020F0502020204030204" pitchFamily="34" charset="0"/>
                <a:cs typeface="Times New Roman" panose="02020603050405020304" pitchFamily="18" charset="0"/>
              </a:rPr>
              <a:t>siloed</a:t>
            </a:r>
            <a:r>
              <a:rPr lang="en-GB" sz="1400" i="1" dirty="0" smtClean="0">
                <a:solidFill>
                  <a:srgbClr val="BE92BE"/>
                </a:solidFill>
                <a:ea typeface="Calibri" panose="020F0502020204030204" pitchFamily="34" charset="0"/>
                <a:cs typeface="Times New Roman" panose="02020603050405020304" pitchFamily="18" charset="0"/>
              </a:rPr>
              <a:t> rather than collective </a:t>
            </a:r>
            <a:r>
              <a:rPr lang="en-GB" sz="1400" i="1" dirty="0">
                <a:solidFill>
                  <a:srgbClr val="BE92BE"/>
                </a:solidFill>
                <a:ea typeface="Calibri" panose="020F0502020204030204" pitchFamily="34" charset="0"/>
                <a:cs typeface="Times New Roman" panose="02020603050405020304" pitchFamily="18" charset="0"/>
              </a:rPr>
              <a:t>responsibilities) or the </a:t>
            </a:r>
            <a:r>
              <a:rPr lang="en-GB" sz="1400" i="1" dirty="0" smtClean="0">
                <a:solidFill>
                  <a:srgbClr val="BE92BE"/>
                </a:solidFill>
                <a:ea typeface="Calibri" panose="020F0502020204030204" pitchFamily="34" charset="0"/>
                <a:cs typeface="Times New Roman" panose="02020603050405020304" pitchFamily="18" charset="0"/>
              </a:rPr>
              <a:t>individual </a:t>
            </a:r>
            <a:r>
              <a:rPr lang="en-GB" sz="1400" i="1" dirty="0">
                <a:solidFill>
                  <a:srgbClr val="BE92BE"/>
                </a:solidFill>
                <a:ea typeface="Calibri" panose="020F0502020204030204" pitchFamily="34" charset="0"/>
                <a:cs typeface="Times New Roman" panose="02020603050405020304" pitchFamily="18" charset="0"/>
              </a:rPr>
              <a:t>level (which will require exceptional efforts from individuals, and thus not be routine).</a:t>
            </a:r>
          </a:p>
          <a:p>
            <a:endParaRPr lang="en-GB" sz="1400" dirty="0"/>
          </a:p>
        </p:txBody>
      </p:sp>
      <p:pic>
        <p:nvPicPr>
          <p:cNvPr id="8" name="Picture 7"/>
          <p:cNvPicPr>
            <a:picLocks noChangeAspect="1"/>
          </p:cNvPicPr>
          <p:nvPr/>
        </p:nvPicPr>
        <p:blipFill>
          <a:blip r:embed="rId4"/>
          <a:stretch>
            <a:fillRect/>
          </a:stretch>
        </p:blipFill>
        <p:spPr>
          <a:xfrm>
            <a:off x="11817650" y="98301"/>
            <a:ext cx="285996" cy="267582"/>
          </a:xfrm>
          <a:prstGeom prst="rect">
            <a:avLst/>
          </a:prstGeom>
        </p:spPr>
      </p:pic>
    </p:spTree>
    <p:extLst>
      <p:ext uri="{BB962C8B-B14F-4D97-AF65-F5344CB8AC3E}">
        <p14:creationId xmlns:p14="http://schemas.microsoft.com/office/powerpoint/2010/main" val="7474917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08065" y="205681"/>
            <a:ext cx="12660284"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0" u="none" strike="noStrike" kern="1200" cap="none" spc="0" normalizeH="0" baseline="0" noProof="0" dirty="0" smtClean="0">
                <a:ln>
                  <a:noFill/>
                </a:ln>
                <a:solidFill>
                  <a:srgbClr val="214965"/>
                </a:solidFill>
                <a:effectLst/>
                <a:uLnTx/>
                <a:uFillTx/>
                <a:latin typeface="Lato Black"/>
                <a:ea typeface="+mj-ea"/>
                <a:cs typeface="+mj-cs"/>
              </a:rPr>
              <a:t>Unpacking the determinants at the system level</a:t>
            </a:r>
            <a:endParaRPr kumimoji="0" lang="en-US" sz="2800" b="0" u="none" strike="noStrike" kern="1200" cap="none" spc="0" normalizeH="0" baseline="0" noProof="0" dirty="0">
              <a:ln>
                <a:noFill/>
              </a:ln>
              <a:solidFill>
                <a:srgbClr val="214965"/>
              </a:solidFill>
              <a:effectLst/>
              <a:uLnTx/>
              <a:uFillTx/>
              <a:latin typeface="Lato Black"/>
              <a:ea typeface="+mj-ea"/>
              <a:cs typeface="+mj-cs"/>
            </a:endParaRPr>
          </a:p>
        </p:txBody>
      </p:sp>
      <p:graphicFrame>
        <p:nvGraphicFramePr>
          <p:cNvPr id="3" name="Table 2"/>
          <p:cNvGraphicFramePr>
            <a:graphicFrameLocks noGrp="1"/>
          </p:cNvGraphicFramePr>
          <p:nvPr>
            <p:extLst>
              <p:ext uri="{D42A27DB-BD31-4B8C-83A1-F6EECF244321}">
                <p14:modId xmlns:p14="http://schemas.microsoft.com/office/powerpoint/2010/main" val="96034590"/>
              </p:ext>
            </p:extLst>
          </p:nvPr>
        </p:nvGraphicFramePr>
        <p:xfrm>
          <a:off x="211016" y="719666"/>
          <a:ext cx="11561884" cy="5832100"/>
        </p:xfrm>
        <a:graphic>
          <a:graphicData uri="http://schemas.openxmlformats.org/drawingml/2006/table">
            <a:tbl>
              <a:tblPr firstRow="1" bandRow="1">
                <a:tableStyleId>{5C22544A-7EE6-4342-B048-85BDC9FD1C3A}</a:tableStyleId>
              </a:tblPr>
              <a:tblGrid>
                <a:gridCol w="2890471">
                  <a:extLst>
                    <a:ext uri="{9D8B030D-6E8A-4147-A177-3AD203B41FA5}">
                      <a16:colId xmlns:a16="http://schemas.microsoft.com/office/drawing/2014/main" val="699601006"/>
                    </a:ext>
                  </a:extLst>
                </a:gridCol>
                <a:gridCol w="2890471">
                  <a:extLst>
                    <a:ext uri="{9D8B030D-6E8A-4147-A177-3AD203B41FA5}">
                      <a16:colId xmlns:a16="http://schemas.microsoft.com/office/drawing/2014/main" val="428018918"/>
                    </a:ext>
                  </a:extLst>
                </a:gridCol>
                <a:gridCol w="2890471">
                  <a:extLst>
                    <a:ext uri="{9D8B030D-6E8A-4147-A177-3AD203B41FA5}">
                      <a16:colId xmlns:a16="http://schemas.microsoft.com/office/drawing/2014/main" val="1913485412"/>
                    </a:ext>
                  </a:extLst>
                </a:gridCol>
                <a:gridCol w="2890471">
                  <a:extLst>
                    <a:ext uri="{9D8B030D-6E8A-4147-A177-3AD203B41FA5}">
                      <a16:colId xmlns:a16="http://schemas.microsoft.com/office/drawing/2014/main" val="301578787"/>
                    </a:ext>
                  </a:extLst>
                </a:gridCol>
              </a:tblGrid>
              <a:tr h="1092265">
                <a:tc>
                  <a:txBody>
                    <a:bodyPr/>
                    <a:lstStyle/>
                    <a:p>
                      <a:r>
                        <a:rPr lang="en-GB" sz="1800" b="1" kern="1200" dirty="0" smtClean="0">
                          <a:solidFill>
                            <a:schemeClr val="lt1"/>
                          </a:solidFill>
                          <a:effectLst/>
                          <a:latin typeface="+mn-lt"/>
                          <a:ea typeface="+mn-ea"/>
                          <a:cs typeface="+mn-cs"/>
                        </a:rPr>
                        <a:t>Characteristic of  innovation</a:t>
                      </a:r>
                      <a:endParaRPr lang="en-GB" dirty="0"/>
                    </a:p>
                  </a:txBody>
                  <a:tcPr/>
                </a:tc>
                <a:tc>
                  <a:txBody>
                    <a:bodyPr/>
                    <a:lstStyle/>
                    <a:p>
                      <a:r>
                        <a:rPr lang="en-GB" sz="1800" b="1" kern="1200" dirty="0" smtClean="0">
                          <a:solidFill>
                            <a:schemeClr val="lt1"/>
                          </a:solidFill>
                          <a:effectLst/>
                          <a:latin typeface="+mn-lt"/>
                          <a:ea typeface="+mn-ea"/>
                          <a:cs typeface="+mn-cs"/>
                        </a:rPr>
                        <a:t>What this implies for the systemic support of innovation</a:t>
                      </a:r>
                      <a:endParaRPr lang="en-GB" dirty="0"/>
                    </a:p>
                  </a:txBody>
                  <a:tcPr/>
                </a:tc>
                <a:tc>
                  <a:txBody>
                    <a:bodyPr/>
                    <a:lstStyle/>
                    <a:p>
                      <a:r>
                        <a:rPr lang="en-GB" sz="1800" b="1" kern="1200" dirty="0" smtClean="0">
                          <a:solidFill>
                            <a:schemeClr val="lt1"/>
                          </a:solidFill>
                          <a:effectLst/>
                          <a:latin typeface="+mn-lt"/>
                          <a:ea typeface="+mn-ea"/>
                          <a:cs typeface="+mn-cs"/>
                        </a:rPr>
                        <a:t>Illustration of the determinant in a crisis situation (e.g. responding to a humanitarian disaster)</a:t>
                      </a:r>
                      <a:endParaRPr lang="en-GB" dirty="0"/>
                    </a:p>
                  </a:txBody>
                  <a:tcPr/>
                </a:tc>
                <a:tc>
                  <a:txBody>
                    <a:bodyPr/>
                    <a:lstStyle/>
                    <a:p>
                      <a:r>
                        <a:rPr lang="en-GB" sz="1800" b="1" kern="1200" dirty="0" smtClean="0">
                          <a:solidFill>
                            <a:schemeClr val="lt1"/>
                          </a:solidFill>
                          <a:effectLst/>
                          <a:latin typeface="+mn-lt"/>
                          <a:ea typeface="+mn-ea"/>
                          <a:cs typeface="+mn-cs"/>
                        </a:rPr>
                        <a:t>How each determinant builds upon the previous one</a:t>
                      </a:r>
                      <a:endParaRPr lang="en-GB" dirty="0"/>
                    </a:p>
                  </a:txBody>
                  <a:tcPr/>
                </a:tc>
                <a:extLst>
                  <a:ext uri="{0D108BD9-81ED-4DB2-BD59-A6C34878D82A}">
                    <a16:rowId xmlns:a16="http://schemas.microsoft.com/office/drawing/2014/main" val="60528925"/>
                  </a:ext>
                </a:extLst>
              </a:tr>
              <a:tr h="1092265">
                <a:tc>
                  <a:txBody>
                    <a:bodyPr/>
                    <a:lstStyle/>
                    <a:p>
                      <a:r>
                        <a:rPr lang="en-GB" sz="1000" b="1" kern="1200" dirty="0" smtClean="0">
                          <a:solidFill>
                            <a:schemeClr val="dk1"/>
                          </a:solidFill>
                          <a:effectLst/>
                          <a:latin typeface="+mn-lt"/>
                          <a:ea typeface="+mn-ea"/>
                          <a:cs typeface="+mn-cs"/>
                        </a:rPr>
                        <a:t>Innovation is ambiguous and uncertain</a:t>
                      </a:r>
                      <a:r>
                        <a:rPr lang="en-GB" sz="1000" kern="1200" dirty="0" smtClean="0">
                          <a:solidFill>
                            <a:schemeClr val="dk1"/>
                          </a:solidFill>
                          <a:effectLst/>
                          <a:latin typeface="+mn-lt"/>
                          <a:ea typeface="+mn-ea"/>
                          <a:cs typeface="+mn-cs"/>
                        </a:rPr>
                        <a:t/>
                      </a:r>
                      <a:br>
                        <a:rPr lang="en-GB" sz="1000" kern="1200" dirty="0" smtClean="0">
                          <a:solidFill>
                            <a:schemeClr val="dk1"/>
                          </a:solidFill>
                          <a:effectLst/>
                          <a:latin typeface="+mn-lt"/>
                          <a:ea typeface="+mn-ea"/>
                          <a:cs typeface="+mn-cs"/>
                        </a:rPr>
                      </a:br>
                      <a:r>
                        <a:rPr lang="en-US" sz="1000" kern="1200" dirty="0" smtClean="0">
                          <a:solidFill>
                            <a:schemeClr val="dk1"/>
                          </a:solidFill>
                          <a:effectLst/>
                          <a:latin typeface="+mn-lt"/>
                          <a:ea typeface="+mn-ea"/>
                          <a:cs typeface="+mn-cs"/>
                        </a:rPr>
                        <a:t>Innovation is inherently unclear, and so, all other things being equal, it will come second to any other agenda that is more clearly understood, communicated or measurable.</a:t>
                      </a:r>
                      <a:endParaRPr lang="en-GB" sz="1000" dirty="0"/>
                    </a:p>
                  </a:txBody>
                  <a:tcPr/>
                </a:tc>
                <a:tc>
                  <a:txBody>
                    <a:bodyPr/>
                    <a:lstStyle/>
                    <a:p>
                      <a:r>
                        <a:rPr lang="en-GB" sz="1000" b="1" kern="1200" dirty="0" smtClean="0">
                          <a:solidFill>
                            <a:schemeClr val="dk1"/>
                          </a:solidFill>
                          <a:effectLst/>
                          <a:latin typeface="+mn-lt"/>
                          <a:ea typeface="+mn-ea"/>
                          <a:cs typeface="+mn-cs"/>
                        </a:rPr>
                        <a:t>Clarity</a:t>
                      </a:r>
                      <a:endParaRPr lang="en-GB" sz="1000" kern="1200" dirty="0" smtClean="0">
                        <a:solidFill>
                          <a:schemeClr val="dk1"/>
                        </a:solidFill>
                        <a:effectLst/>
                        <a:latin typeface="+mn-lt"/>
                        <a:ea typeface="+mn-ea"/>
                        <a:cs typeface="+mn-cs"/>
                      </a:endParaRPr>
                    </a:p>
                    <a:p>
                      <a:r>
                        <a:rPr lang="en-US" sz="1000" kern="1200" dirty="0" smtClean="0">
                          <a:solidFill>
                            <a:schemeClr val="dk1"/>
                          </a:solidFill>
                          <a:effectLst/>
                          <a:latin typeface="+mn-lt"/>
                          <a:ea typeface="+mn-ea"/>
                          <a:cs typeface="+mn-cs"/>
                        </a:rPr>
                        <a:t>Additional clarity is required in order to help innovation be seen as a priority. This clarity needs to cover the role, importance and purpose of innovation, and how innovation fits with everything else</a:t>
                      </a:r>
                      <a:r>
                        <a:rPr lang="en-GB" sz="1000" kern="1200" dirty="0" smtClean="0">
                          <a:solidFill>
                            <a:schemeClr val="dk1"/>
                          </a:solidFill>
                          <a:effectLst/>
                          <a:latin typeface="+mn-lt"/>
                          <a:ea typeface="+mn-ea"/>
                          <a:cs typeface="+mn-cs"/>
                        </a:rPr>
                        <a:t>.</a:t>
                      </a:r>
                      <a:endParaRPr lang="en-GB" sz="1000" dirty="0"/>
                    </a:p>
                  </a:txBody>
                  <a:tcPr/>
                </a:tc>
                <a:tc>
                  <a:txBody>
                    <a:bodyPr/>
                    <a:lstStyle/>
                    <a:p>
                      <a:r>
                        <a:rPr lang="en-US" sz="1000" kern="1200" dirty="0" smtClean="0">
                          <a:solidFill>
                            <a:schemeClr val="dk1"/>
                          </a:solidFill>
                          <a:effectLst/>
                          <a:latin typeface="+mn-lt"/>
                          <a:ea typeface="+mn-ea"/>
                          <a:cs typeface="+mn-cs"/>
                        </a:rPr>
                        <a:t>In a crisis there is a clear understanding that things must change quickly, an associated expectation that all the relevant players will play a role in whatever way they can, and consensus that responding is necessary or unavoidable</a:t>
                      </a:r>
                      <a:r>
                        <a:rPr lang="en-GB" sz="1000" kern="1200" dirty="0" smtClean="0">
                          <a:solidFill>
                            <a:schemeClr val="dk1"/>
                          </a:solidFill>
                          <a:effectLst/>
                          <a:latin typeface="+mn-lt"/>
                          <a:ea typeface="+mn-ea"/>
                          <a:cs typeface="+mn-cs"/>
                        </a:rPr>
                        <a:t>.</a:t>
                      </a:r>
                      <a:endParaRPr lang="en-GB" sz="1000" dirty="0"/>
                    </a:p>
                  </a:txBody>
                  <a:tcPr/>
                </a:tc>
                <a:tc>
                  <a:txBody>
                    <a:bodyPr/>
                    <a:lstStyle/>
                    <a:p>
                      <a:r>
                        <a:rPr lang="en-US" sz="1000" dirty="0" smtClean="0"/>
                        <a:t>If there is a clear sense of why innovation matters, it is more likely innovation will be given equal attention and consideration when deciding how to proceed</a:t>
                      </a:r>
                      <a:r>
                        <a:rPr lang="en-GB" sz="1000" baseline="0" dirty="0" smtClean="0"/>
                        <a:t>.</a:t>
                      </a:r>
                      <a:endParaRPr lang="en-GB" sz="1000" dirty="0"/>
                    </a:p>
                  </a:txBody>
                  <a:tcPr/>
                </a:tc>
                <a:extLst>
                  <a:ext uri="{0D108BD9-81ED-4DB2-BD59-A6C34878D82A}">
                    <a16:rowId xmlns:a16="http://schemas.microsoft.com/office/drawing/2014/main" val="3438619897"/>
                  </a:ext>
                </a:extLst>
              </a:tr>
              <a:tr h="1092265">
                <a:tc>
                  <a:txBody>
                    <a:bodyPr/>
                    <a:lstStyle/>
                    <a:p>
                      <a:r>
                        <a:rPr lang="en-GB" sz="1000" b="1" kern="1200" dirty="0" smtClean="0">
                          <a:solidFill>
                            <a:schemeClr val="dk1"/>
                          </a:solidFill>
                          <a:effectLst/>
                          <a:latin typeface="+mn-lt"/>
                          <a:ea typeface="+mn-ea"/>
                          <a:cs typeface="+mn-cs"/>
                        </a:rPr>
                        <a:t>Innovation is counter to the status-quo</a:t>
                      </a:r>
                      <a:endParaRPr lang="en-GB" sz="1000" kern="1200" dirty="0" smtClean="0">
                        <a:solidFill>
                          <a:schemeClr val="dk1"/>
                        </a:solidFill>
                        <a:effectLst/>
                        <a:latin typeface="+mn-lt"/>
                        <a:ea typeface="+mn-ea"/>
                        <a:cs typeface="+mn-cs"/>
                      </a:endParaRPr>
                    </a:p>
                    <a:p>
                      <a:r>
                        <a:rPr lang="en-US" sz="1000" kern="1200" dirty="0" smtClean="0">
                          <a:solidFill>
                            <a:schemeClr val="dk1"/>
                          </a:solidFill>
                          <a:effectLst/>
                          <a:latin typeface="+mn-lt"/>
                          <a:ea typeface="+mn-ea"/>
                          <a:cs typeface="+mn-cs"/>
                        </a:rPr>
                        <a:t>Innovation is new and so, all other things being equal, it will be at a disadvantage in bureaucratic decision making processes that will </a:t>
                      </a:r>
                      <a:r>
                        <a:rPr lang="en-US" sz="1000" kern="1200" dirty="0" err="1" smtClean="0">
                          <a:solidFill>
                            <a:schemeClr val="dk1"/>
                          </a:solidFill>
                          <a:effectLst/>
                          <a:latin typeface="+mn-lt"/>
                          <a:ea typeface="+mn-ea"/>
                          <a:cs typeface="+mn-cs"/>
                        </a:rPr>
                        <a:t>favour</a:t>
                      </a:r>
                      <a:r>
                        <a:rPr lang="en-US" sz="1000" kern="1200" dirty="0" smtClean="0">
                          <a:solidFill>
                            <a:schemeClr val="dk1"/>
                          </a:solidFill>
                          <a:effectLst/>
                          <a:latin typeface="+mn-lt"/>
                          <a:ea typeface="+mn-ea"/>
                          <a:cs typeface="+mn-cs"/>
                        </a:rPr>
                        <a:t> what is known and has already been invested in</a:t>
                      </a:r>
                      <a:r>
                        <a:rPr lang="en-GB" sz="1000" kern="1200" dirty="0" smtClean="0">
                          <a:solidFill>
                            <a:schemeClr val="dk1"/>
                          </a:solidFill>
                          <a:effectLst/>
                          <a:latin typeface="+mn-lt"/>
                          <a:ea typeface="+mn-ea"/>
                          <a:cs typeface="+mn-cs"/>
                        </a:rPr>
                        <a:t>.</a:t>
                      </a:r>
                      <a:endParaRPr lang="en-GB" sz="1000" dirty="0"/>
                    </a:p>
                  </a:txBody>
                  <a:tcPr/>
                </a:tc>
                <a:tc>
                  <a:txBody>
                    <a:bodyPr/>
                    <a:lstStyle/>
                    <a:p>
                      <a:r>
                        <a:rPr lang="en-GB" sz="1000" b="1" kern="1200" dirty="0" smtClean="0">
                          <a:solidFill>
                            <a:schemeClr val="dk1"/>
                          </a:solidFill>
                          <a:effectLst/>
                          <a:latin typeface="+mn-lt"/>
                          <a:ea typeface="+mn-ea"/>
                          <a:cs typeface="+mn-cs"/>
                        </a:rPr>
                        <a:t>Parity</a:t>
                      </a:r>
                      <a:endParaRPr lang="en-GB" sz="1000" kern="1200" dirty="0" smtClean="0">
                        <a:solidFill>
                          <a:schemeClr val="dk1"/>
                        </a:solidFill>
                        <a:effectLst/>
                        <a:latin typeface="+mn-lt"/>
                        <a:ea typeface="+mn-ea"/>
                        <a:cs typeface="+mn-cs"/>
                      </a:endParaRPr>
                    </a:p>
                    <a:p>
                      <a:r>
                        <a:rPr lang="en-US" sz="1000" kern="1200" dirty="0" smtClean="0">
                          <a:solidFill>
                            <a:schemeClr val="dk1"/>
                          </a:solidFill>
                          <a:effectLst/>
                          <a:latin typeface="+mn-lt"/>
                          <a:ea typeface="+mn-ea"/>
                          <a:cs typeface="+mn-cs"/>
                        </a:rPr>
                        <a:t>Innovative options need to be given extra weighting in decision making in order to discount or mitigate the bias towards status quo options that have already benefited from investment, time and </a:t>
                      </a:r>
                      <a:r>
                        <a:rPr lang="en-US" sz="1000" kern="1200" dirty="0" err="1" smtClean="0">
                          <a:solidFill>
                            <a:schemeClr val="dk1"/>
                          </a:solidFill>
                          <a:effectLst/>
                          <a:latin typeface="+mn-lt"/>
                          <a:ea typeface="+mn-ea"/>
                          <a:cs typeface="+mn-cs"/>
                        </a:rPr>
                        <a:t>learnin</a:t>
                      </a:r>
                      <a:r>
                        <a:rPr lang="en-GB" sz="1000" kern="1200" dirty="0" smtClean="0">
                          <a:solidFill>
                            <a:schemeClr val="dk1"/>
                          </a:solidFill>
                          <a:effectLst/>
                          <a:latin typeface="+mn-lt"/>
                          <a:ea typeface="+mn-ea"/>
                          <a:cs typeface="+mn-cs"/>
                        </a:rPr>
                        <a:t>g.</a:t>
                      </a:r>
                      <a:endParaRPr lang="en-GB" sz="1000" dirty="0"/>
                    </a:p>
                  </a:txBody>
                  <a:tcPr/>
                </a:tc>
                <a:tc>
                  <a:txBody>
                    <a:bodyPr/>
                    <a:lstStyle/>
                    <a:p>
                      <a:r>
                        <a:rPr lang="en-US" sz="1000" kern="1200" dirty="0" smtClean="0">
                          <a:solidFill>
                            <a:schemeClr val="dk1"/>
                          </a:solidFill>
                          <a:effectLst/>
                          <a:latin typeface="+mn-lt"/>
                          <a:ea typeface="+mn-ea"/>
                          <a:cs typeface="+mn-cs"/>
                        </a:rPr>
                        <a:t>In a crisis the status quo is unacceptable, and therefore existing options are unlikely to seem the best or most appropriate. New ideas are welcomed, as long as they help meet the present need, and senior leaders </a:t>
                      </a:r>
                      <a:r>
                        <a:rPr lang="en-US" sz="1000" kern="1200" dirty="0" err="1" smtClean="0">
                          <a:solidFill>
                            <a:schemeClr val="dk1"/>
                          </a:solidFill>
                          <a:effectLst/>
                          <a:latin typeface="+mn-lt"/>
                          <a:ea typeface="+mn-ea"/>
                          <a:cs typeface="+mn-cs"/>
                        </a:rPr>
                        <a:t>prioritise</a:t>
                      </a:r>
                      <a:r>
                        <a:rPr lang="en-US" sz="1000" kern="1200" baseline="0" dirty="0" smtClean="0">
                          <a:solidFill>
                            <a:schemeClr val="dk1"/>
                          </a:solidFill>
                          <a:effectLst/>
                          <a:latin typeface="+mn-lt"/>
                          <a:ea typeface="+mn-ea"/>
                          <a:cs typeface="+mn-cs"/>
                        </a:rPr>
                        <a:t> </a:t>
                      </a:r>
                      <a:r>
                        <a:rPr lang="en-US" sz="1000" kern="1200" dirty="0" smtClean="0">
                          <a:solidFill>
                            <a:schemeClr val="dk1"/>
                          </a:solidFill>
                          <a:effectLst/>
                          <a:latin typeface="+mn-lt"/>
                          <a:ea typeface="+mn-ea"/>
                          <a:cs typeface="+mn-cs"/>
                        </a:rPr>
                        <a:t>responses</a:t>
                      </a:r>
                      <a:r>
                        <a:rPr lang="en-GB" sz="1000" kern="1200" dirty="0" smtClean="0">
                          <a:solidFill>
                            <a:schemeClr val="dk1"/>
                          </a:solidFill>
                          <a:effectLst/>
                          <a:latin typeface="+mn-lt"/>
                          <a:ea typeface="+mn-ea"/>
                          <a:cs typeface="+mn-cs"/>
                        </a:rPr>
                        <a:t>.</a:t>
                      </a:r>
                      <a:endParaRPr lang="en-GB" sz="1000" dirty="0"/>
                    </a:p>
                  </a:txBody>
                  <a:tcPr/>
                </a:tc>
                <a:tc>
                  <a:txBody>
                    <a:bodyPr/>
                    <a:lstStyle/>
                    <a:p>
                      <a:r>
                        <a:rPr lang="en-US" sz="1000" dirty="0" smtClean="0"/>
                        <a:t>If innovation is given equal attention and consideration as status quo options, then investments and allocations of resources and priorities are more likely to be oriented</a:t>
                      </a:r>
                      <a:r>
                        <a:rPr lang="en-US" sz="1000" baseline="0" dirty="0" smtClean="0"/>
                        <a:t> towards future needs, and </a:t>
                      </a:r>
                      <a:r>
                        <a:rPr lang="en-US" sz="1000" dirty="0" smtClean="0"/>
                        <a:t>underlying systems will be better suited to new possibilities</a:t>
                      </a:r>
                      <a:r>
                        <a:rPr lang="en-GB" sz="1000" baseline="0" dirty="0" smtClean="0"/>
                        <a:t>.</a:t>
                      </a:r>
                      <a:endParaRPr lang="en-GB" sz="1000" dirty="0"/>
                    </a:p>
                  </a:txBody>
                  <a:tcPr/>
                </a:tc>
                <a:extLst>
                  <a:ext uri="{0D108BD9-81ED-4DB2-BD59-A6C34878D82A}">
                    <a16:rowId xmlns:a16="http://schemas.microsoft.com/office/drawing/2014/main" val="1735454849"/>
                  </a:ext>
                </a:extLst>
              </a:tr>
              <a:tr h="1092265">
                <a:tc>
                  <a:txBody>
                    <a:bodyPr/>
                    <a:lstStyle/>
                    <a:p>
                      <a:r>
                        <a:rPr lang="en-GB" sz="1000" b="1" kern="1200" dirty="0" smtClean="0">
                          <a:solidFill>
                            <a:schemeClr val="dk1"/>
                          </a:solidFill>
                          <a:effectLst/>
                          <a:latin typeface="+mn-lt"/>
                          <a:ea typeface="+mn-ea"/>
                          <a:cs typeface="+mn-cs"/>
                        </a:rPr>
                        <a:t>Innovation requires new capabilities</a:t>
                      </a:r>
                      <a:endParaRPr lang="en-GB" sz="1000" kern="1200" dirty="0" smtClean="0">
                        <a:solidFill>
                          <a:schemeClr val="dk1"/>
                        </a:solidFill>
                        <a:effectLst/>
                        <a:latin typeface="+mn-lt"/>
                        <a:ea typeface="+mn-ea"/>
                        <a:cs typeface="+mn-cs"/>
                      </a:endParaRPr>
                    </a:p>
                    <a:p>
                      <a:r>
                        <a:rPr lang="en-US" sz="1000" kern="1200" dirty="0" smtClean="0">
                          <a:solidFill>
                            <a:schemeClr val="dk1"/>
                          </a:solidFill>
                          <a:effectLst/>
                          <a:latin typeface="+mn-lt"/>
                          <a:ea typeface="+mn-ea"/>
                          <a:cs typeface="+mn-cs"/>
                        </a:rPr>
                        <a:t>Innovation is about doing</a:t>
                      </a:r>
                      <a:r>
                        <a:rPr lang="en-US" sz="1000" kern="1200" baseline="0" dirty="0" smtClean="0">
                          <a:solidFill>
                            <a:schemeClr val="dk1"/>
                          </a:solidFill>
                          <a:effectLst/>
                          <a:latin typeface="+mn-lt"/>
                          <a:ea typeface="+mn-ea"/>
                          <a:cs typeface="+mn-cs"/>
                        </a:rPr>
                        <a:t> new things or doing things in new ways and so, all other things being equal, it will not be as well supported by core operations as existing activities.</a:t>
                      </a:r>
                      <a:endParaRPr lang="en-GB" sz="1000" dirty="0"/>
                    </a:p>
                  </a:txBody>
                  <a:tcPr/>
                </a:tc>
                <a:tc>
                  <a:txBody>
                    <a:bodyPr/>
                    <a:lstStyle/>
                    <a:p>
                      <a:r>
                        <a:rPr lang="en-GB" sz="1000" b="1" kern="1200" dirty="0" smtClean="0">
                          <a:solidFill>
                            <a:schemeClr val="dk1"/>
                          </a:solidFill>
                          <a:effectLst/>
                          <a:latin typeface="+mn-lt"/>
                          <a:ea typeface="+mn-ea"/>
                          <a:cs typeface="+mn-cs"/>
                        </a:rPr>
                        <a:t>Suitability</a:t>
                      </a:r>
                      <a:endParaRPr lang="en-GB" sz="1000" kern="1200" dirty="0" smtClean="0">
                        <a:solidFill>
                          <a:schemeClr val="dk1"/>
                        </a:solidFill>
                        <a:effectLst/>
                        <a:latin typeface="+mn-lt"/>
                        <a:ea typeface="+mn-ea"/>
                        <a:cs typeface="+mn-cs"/>
                      </a:endParaRPr>
                    </a:p>
                    <a:p>
                      <a:r>
                        <a:rPr lang="en-US" sz="1000" kern="1200" dirty="0" smtClean="0">
                          <a:solidFill>
                            <a:schemeClr val="dk1"/>
                          </a:solidFill>
                          <a:effectLst/>
                          <a:latin typeface="+mn-lt"/>
                          <a:ea typeface="+mn-ea"/>
                          <a:cs typeface="+mn-cs"/>
                        </a:rPr>
                        <a:t>The bias of core operating systems towards existing practices needs to be counterbalanced if new capabilities are to be explored, tested and developed before they potentially become the new core operating systems</a:t>
                      </a:r>
                      <a:r>
                        <a:rPr lang="en-GB" sz="1000" kern="1200" dirty="0" smtClean="0">
                          <a:solidFill>
                            <a:schemeClr val="dk1"/>
                          </a:solidFill>
                          <a:effectLst/>
                          <a:latin typeface="+mn-lt"/>
                          <a:ea typeface="+mn-ea"/>
                          <a:cs typeface="+mn-cs"/>
                        </a:rPr>
                        <a:t>. </a:t>
                      </a:r>
                      <a:endParaRPr lang="en-GB" sz="1000" dirty="0"/>
                    </a:p>
                  </a:txBody>
                  <a:tcPr/>
                </a:tc>
                <a:tc>
                  <a:txBody>
                    <a:bodyPr/>
                    <a:lstStyle/>
                    <a:p>
                      <a:r>
                        <a:rPr lang="en-US" sz="1000" kern="1200" dirty="0" smtClean="0">
                          <a:solidFill>
                            <a:schemeClr val="dk1"/>
                          </a:solidFill>
                          <a:effectLst/>
                          <a:latin typeface="+mn-lt"/>
                          <a:ea typeface="+mn-ea"/>
                          <a:cs typeface="+mn-cs"/>
                        </a:rPr>
                        <a:t>In a crisis existing separations of responsibilities may be blurred as resources, people, skills and capabilities are brought in from across the system</a:t>
                      </a:r>
                      <a:r>
                        <a:rPr lang="en-US" sz="1000" kern="1200" baseline="0" dirty="0" smtClean="0">
                          <a:solidFill>
                            <a:schemeClr val="dk1"/>
                          </a:solidFill>
                          <a:effectLst/>
                          <a:latin typeface="+mn-lt"/>
                          <a:ea typeface="+mn-ea"/>
                          <a:cs typeface="+mn-cs"/>
                        </a:rPr>
                        <a:t> </a:t>
                      </a:r>
                      <a:r>
                        <a:rPr lang="en-US" sz="1000" kern="1200" dirty="0" smtClean="0">
                          <a:solidFill>
                            <a:schemeClr val="dk1"/>
                          </a:solidFill>
                          <a:effectLst/>
                          <a:latin typeface="+mn-lt"/>
                          <a:ea typeface="+mn-ea"/>
                          <a:cs typeface="+mn-cs"/>
                        </a:rPr>
                        <a:t>and new methods tried, as it is acknowledged</a:t>
                      </a:r>
                      <a:r>
                        <a:rPr lang="en-US" sz="1000" kern="1200" baseline="0" dirty="0" smtClean="0">
                          <a:solidFill>
                            <a:schemeClr val="dk1"/>
                          </a:solidFill>
                          <a:effectLst/>
                          <a:latin typeface="+mn-lt"/>
                          <a:ea typeface="+mn-ea"/>
                          <a:cs typeface="+mn-cs"/>
                        </a:rPr>
                        <a:t> that existing ones may not be sufficient.</a:t>
                      </a:r>
                      <a:endParaRPr lang="en-GB" sz="1000" dirty="0"/>
                    </a:p>
                  </a:txBody>
                  <a:tcPr/>
                </a:tc>
                <a:tc>
                  <a:txBody>
                    <a:bodyPr/>
                    <a:lstStyle/>
                    <a:p>
                      <a:r>
                        <a:rPr lang="en-US" sz="1000" dirty="0" smtClean="0"/>
                        <a:t>If underlying systems are better suited to new possibilities, the </a:t>
                      </a:r>
                      <a:r>
                        <a:rPr lang="en-US" sz="1000" dirty="0" err="1" smtClean="0"/>
                        <a:t>realisation</a:t>
                      </a:r>
                      <a:r>
                        <a:rPr lang="en-US" sz="1000" dirty="0" smtClean="0"/>
                        <a:t> and enactment of new possibilities will not be deemed as unusual or as costly,</a:t>
                      </a:r>
                      <a:r>
                        <a:rPr lang="en-US" sz="1000" baseline="0" dirty="0" smtClean="0"/>
                        <a:t> and innovation will </a:t>
                      </a:r>
                      <a:r>
                        <a:rPr lang="en-US" sz="1000" dirty="0" smtClean="0"/>
                        <a:t>be more easily integrated into core practices</a:t>
                      </a:r>
                      <a:r>
                        <a:rPr lang="en-GB" sz="1000" baseline="0" dirty="0" smtClean="0"/>
                        <a:t>.</a:t>
                      </a:r>
                      <a:endParaRPr lang="en-GB" sz="1000" dirty="0"/>
                    </a:p>
                  </a:txBody>
                  <a:tcPr/>
                </a:tc>
                <a:extLst>
                  <a:ext uri="{0D108BD9-81ED-4DB2-BD59-A6C34878D82A}">
                    <a16:rowId xmlns:a16="http://schemas.microsoft.com/office/drawing/2014/main" val="2154080995"/>
                  </a:ext>
                </a:extLst>
              </a:tr>
              <a:tr h="1092265">
                <a:tc>
                  <a:txBody>
                    <a:bodyPr/>
                    <a:lstStyle/>
                    <a:p>
                      <a:r>
                        <a:rPr lang="en-GB" sz="1000" b="1" kern="1200" dirty="0" smtClean="0">
                          <a:solidFill>
                            <a:schemeClr val="dk1"/>
                          </a:solidFill>
                          <a:effectLst/>
                          <a:latin typeface="+mn-lt"/>
                          <a:ea typeface="+mn-ea"/>
                          <a:cs typeface="+mn-cs"/>
                        </a:rPr>
                        <a:t>Innovation is unusual  </a:t>
                      </a:r>
                      <a:endParaRPr lang="en-GB" sz="1000" kern="1200" dirty="0" smtClean="0">
                        <a:solidFill>
                          <a:schemeClr val="dk1"/>
                        </a:solidFill>
                        <a:effectLst/>
                        <a:latin typeface="+mn-lt"/>
                        <a:ea typeface="+mn-ea"/>
                        <a:cs typeface="+mn-cs"/>
                      </a:endParaRPr>
                    </a:p>
                    <a:p>
                      <a:r>
                        <a:rPr lang="en-US" sz="1000" kern="1200" dirty="0" smtClean="0">
                          <a:solidFill>
                            <a:schemeClr val="dk1"/>
                          </a:solidFill>
                          <a:effectLst/>
                          <a:latin typeface="+mn-lt"/>
                          <a:ea typeface="+mn-ea"/>
                          <a:cs typeface="+mn-cs"/>
                        </a:rPr>
                        <a:t>Innovation is unlike current practice and so, all other things being equal, it will not be considered normal, unlike the things that are already</a:t>
                      </a:r>
                      <a:r>
                        <a:rPr lang="en-US" sz="1000" kern="1200" baseline="0" dirty="0" smtClean="0">
                          <a:solidFill>
                            <a:schemeClr val="dk1"/>
                          </a:solidFill>
                          <a:effectLst/>
                          <a:latin typeface="+mn-lt"/>
                          <a:ea typeface="+mn-ea"/>
                          <a:cs typeface="+mn-cs"/>
                        </a:rPr>
                        <a:t> underway</a:t>
                      </a:r>
                      <a:r>
                        <a:rPr lang="en-GB" sz="1000" kern="1200" dirty="0" smtClean="0">
                          <a:solidFill>
                            <a:schemeClr val="dk1"/>
                          </a:solidFill>
                          <a:effectLst/>
                          <a:latin typeface="+mn-lt"/>
                          <a:ea typeface="+mn-ea"/>
                          <a:cs typeface="+mn-cs"/>
                        </a:rPr>
                        <a:t>. </a:t>
                      </a:r>
                      <a:endParaRPr lang="en-GB" sz="1000" dirty="0"/>
                    </a:p>
                  </a:txBody>
                  <a:tcPr/>
                </a:tc>
                <a:tc>
                  <a:txBody>
                    <a:bodyPr/>
                    <a:lstStyle/>
                    <a:p>
                      <a:r>
                        <a:rPr lang="en-GB" sz="1000" b="1" kern="1200" dirty="0" smtClean="0">
                          <a:solidFill>
                            <a:schemeClr val="dk1"/>
                          </a:solidFill>
                          <a:effectLst/>
                          <a:latin typeface="+mn-lt"/>
                          <a:ea typeface="+mn-ea"/>
                          <a:cs typeface="+mn-cs"/>
                        </a:rPr>
                        <a:t>Normality</a:t>
                      </a:r>
                      <a:endParaRPr lang="en-GB" sz="1000" kern="1200" dirty="0" smtClean="0">
                        <a:solidFill>
                          <a:schemeClr val="dk1"/>
                        </a:solidFill>
                        <a:effectLst/>
                        <a:latin typeface="+mn-lt"/>
                        <a:ea typeface="+mn-ea"/>
                        <a:cs typeface="+mn-cs"/>
                      </a:endParaRPr>
                    </a:p>
                    <a:p>
                      <a:r>
                        <a:rPr lang="en-US" sz="1000" kern="1200" dirty="0" smtClean="0">
                          <a:solidFill>
                            <a:schemeClr val="dk1"/>
                          </a:solidFill>
                          <a:effectLst/>
                          <a:latin typeface="+mn-lt"/>
                          <a:ea typeface="+mn-ea"/>
                          <a:cs typeface="+mn-cs"/>
                        </a:rPr>
                        <a:t>Innovation must be actively integrated and linked with core business in order to overcome the default normality of the existing culture and associated </a:t>
                      </a:r>
                      <a:r>
                        <a:rPr lang="en-US" sz="1000" kern="1200" dirty="0" err="1" smtClean="0">
                          <a:solidFill>
                            <a:schemeClr val="dk1"/>
                          </a:solidFill>
                          <a:effectLst/>
                          <a:latin typeface="+mn-lt"/>
                          <a:ea typeface="+mn-ea"/>
                          <a:cs typeface="+mn-cs"/>
                        </a:rPr>
                        <a:t>behaviours</a:t>
                      </a:r>
                      <a:r>
                        <a:rPr lang="en-US" sz="1000" kern="1200" dirty="0" smtClean="0">
                          <a:solidFill>
                            <a:schemeClr val="dk1"/>
                          </a:solidFill>
                          <a:effectLst/>
                          <a:latin typeface="+mn-lt"/>
                          <a:ea typeface="+mn-ea"/>
                          <a:cs typeface="+mn-cs"/>
                        </a:rPr>
                        <a:t> and practices relating to current ways of doing things</a:t>
                      </a:r>
                      <a:r>
                        <a:rPr lang="en-GB" sz="1000" kern="1200" dirty="0" smtClean="0">
                          <a:solidFill>
                            <a:schemeClr val="dk1"/>
                          </a:solidFill>
                          <a:effectLst/>
                          <a:latin typeface="+mn-lt"/>
                          <a:ea typeface="+mn-ea"/>
                          <a:cs typeface="+mn-cs"/>
                        </a:rPr>
                        <a:t>.</a:t>
                      </a:r>
                      <a:endParaRPr lang="en-GB" sz="1000" dirty="0"/>
                    </a:p>
                  </a:txBody>
                  <a:tcPr/>
                </a:tc>
                <a:tc>
                  <a:txBody>
                    <a:bodyPr/>
                    <a:lstStyle/>
                    <a:p>
                      <a:r>
                        <a:rPr lang="en-US" sz="1000" kern="1200" dirty="0" smtClean="0">
                          <a:solidFill>
                            <a:schemeClr val="dk1"/>
                          </a:solidFill>
                          <a:effectLst/>
                          <a:latin typeface="+mn-lt"/>
                          <a:ea typeface="+mn-ea"/>
                          <a:cs typeface="+mn-cs"/>
                        </a:rPr>
                        <a:t>In a crisis many habitual and formal processes and expectations are weakened or abandoned, as reliance</a:t>
                      </a:r>
                      <a:r>
                        <a:rPr lang="en-US" sz="1000" kern="1200" baseline="0" dirty="0" smtClean="0">
                          <a:solidFill>
                            <a:schemeClr val="dk1"/>
                          </a:solidFill>
                          <a:effectLst/>
                          <a:latin typeface="+mn-lt"/>
                          <a:ea typeface="+mn-ea"/>
                          <a:cs typeface="+mn-cs"/>
                        </a:rPr>
                        <a:t> on</a:t>
                      </a:r>
                      <a:r>
                        <a:rPr lang="en-US" sz="1000" kern="1200" dirty="0" smtClean="0">
                          <a:solidFill>
                            <a:schemeClr val="dk1"/>
                          </a:solidFill>
                          <a:effectLst/>
                          <a:latin typeface="+mn-lt"/>
                          <a:ea typeface="+mn-ea"/>
                          <a:cs typeface="+mn-cs"/>
                        </a:rPr>
                        <a:t> them in the face of a disaster is likely to run counter to need. Mistakes are tolerated and even defended as long as they are appropriate to the context</a:t>
                      </a:r>
                      <a:r>
                        <a:rPr lang="en-GB" sz="1000" kern="1200" dirty="0" smtClean="0">
                          <a:solidFill>
                            <a:schemeClr val="dk1"/>
                          </a:solidFill>
                          <a:effectLst/>
                          <a:latin typeface="+mn-lt"/>
                          <a:ea typeface="+mn-ea"/>
                          <a:cs typeface="+mn-cs"/>
                        </a:rPr>
                        <a:t>.</a:t>
                      </a:r>
                      <a:endParaRPr lang="en-GB" sz="1000" dirty="0"/>
                    </a:p>
                  </a:txBody>
                  <a:tcPr/>
                </a:tc>
                <a:tc>
                  <a:txBody>
                    <a:bodyPr/>
                    <a:lstStyle/>
                    <a:p>
                      <a:r>
                        <a:rPr lang="en-US" sz="1000" dirty="0" smtClean="0"/>
                        <a:t>If innovation is integrated into core practices, then it is likely that there will be a much greater understanding of innovation, why it is important and how it can </a:t>
                      </a:r>
                      <a:r>
                        <a:rPr lang="en-US" sz="1000" dirty="0" err="1" smtClean="0"/>
                        <a:t>contribute.s</a:t>
                      </a:r>
                      <a:endParaRPr lang="en-GB" sz="1000" dirty="0"/>
                    </a:p>
                  </a:txBody>
                  <a:tcPr/>
                </a:tc>
                <a:extLst>
                  <a:ext uri="{0D108BD9-81ED-4DB2-BD59-A6C34878D82A}">
                    <a16:rowId xmlns:a16="http://schemas.microsoft.com/office/drawing/2014/main" val="752686547"/>
                  </a:ext>
                </a:extLst>
              </a:tr>
            </a:tbl>
          </a:graphicData>
        </a:graphic>
      </p:graphicFrame>
      <p:pic>
        <p:nvPicPr>
          <p:cNvPr id="6" name="Picture 5"/>
          <p:cNvPicPr>
            <a:picLocks noChangeAspect="1"/>
          </p:cNvPicPr>
          <p:nvPr/>
        </p:nvPicPr>
        <p:blipFill>
          <a:blip r:embed="rId2"/>
          <a:stretch>
            <a:fillRect/>
          </a:stretch>
        </p:blipFill>
        <p:spPr>
          <a:xfrm>
            <a:off x="11510219" y="184956"/>
            <a:ext cx="285996" cy="267582"/>
          </a:xfrm>
          <a:prstGeom prst="rect">
            <a:avLst/>
          </a:prstGeom>
        </p:spPr>
      </p:pic>
    </p:spTree>
    <p:extLst>
      <p:ext uri="{BB962C8B-B14F-4D97-AF65-F5344CB8AC3E}">
        <p14:creationId xmlns:p14="http://schemas.microsoft.com/office/powerpoint/2010/main" val="1495234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3" name="Frame 32"/>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9" name="Group 8"/>
          <p:cNvGrpSpPr/>
          <p:nvPr/>
        </p:nvGrpSpPr>
        <p:grpSpPr>
          <a:xfrm>
            <a:off x="751135" y="3443422"/>
            <a:ext cx="10689730" cy="2900344"/>
            <a:chOff x="751135" y="2082004"/>
            <a:chExt cx="10689730" cy="2900344"/>
          </a:xfrm>
        </p:grpSpPr>
        <p:sp>
          <p:nvSpPr>
            <p:cNvPr id="10" name="TextBox 9"/>
            <p:cNvSpPr txBox="1"/>
            <p:nvPr/>
          </p:nvSpPr>
          <p:spPr>
            <a:xfrm>
              <a:off x="1172863" y="3043356"/>
              <a:ext cx="9704686" cy="1938992"/>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dirty="0" smtClean="0">
                  <a:ln>
                    <a:noFill/>
                  </a:ln>
                  <a:solidFill>
                    <a:prstClr val="white"/>
                  </a:solidFill>
                  <a:effectLst/>
                  <a:uLnTx/>
                  <a:uFillTx/>
                  <a:latin typeface="Lato"/>
                  <a:ea typeface="+mn-ea"/>
                  <a:cs typeface="+mn-cs"/>
                </a:rPr>
                <a:t>“There </a:t>
              </a:r>
              <a:r>
                <a:rPr kumimoji="0" lang="en-GB" sz="2000" b="0" i="1" u="none" strike="noStrike" kern="1200" cap="none" spc="0" normalizeH="0" baseline="0" noProof="0" dirty="0">
                  <a:ln>
                    <a:noFill/>
                  </a:ln>
                  <a:solidFill>
                    <a:prstClr val="white"/>
                  </a:solidFill>
                  <a:effectLst/>
                  <a:uLnTx/>
                  <a:uFillTx/>
                  <a:latin typeface="Lato"/>
                  <a:ea typeface="+mn-ea"/>
                  <a:cs typeface="+mn-cs"/>
                </a:rPr>
                <a:t>is no set prescription for innovation, let alone for building an innovation system within government to ensure a reliable, consistent, and deliberate approach. Nor is there an optimum level or amount of innovation that must occur. The requirement for innovation is an inherently dynamic and political question, as the desire and appetite for new approaches will continue to change depending on a country’s context, needs and ambitions</a:t>
              </a:r>
              <a:r>
                <a:rPr kumimoji="0" lang="en-GB" sz="2000" b="0" i="1" u="none" strike="noStrike" kern="1200" cap="none" spc="0" normalizeH="0" baseline="0" noProof="0" dirty="0" smtClean="0">
                  <a:ln>
                    <a:noFill/>
                  </a:ln>
                  <a:solidFill>
                    <a:prstClr val="white"/>
                  </a:solidFill>
                  <a:effectLst/>
                  <a:uLnTx/>
                  <a:uFillTx/>
                  <a:latin typeface="Lato"/>
                  <a:ea typeface="+mn-ea"/>
                  <a:cs typeface="+mn-cs"/>
                </a:rPr>
                <a:t>.” (report)</a:t>
              </a:r>
              <a:endParaRPr kumimoji="0" lang="en-GB" sz="2000" b="0" i="0" u="none" strike="noStrike" kern="1200" cap="none" spc="0" normalizeH="0" baseline="0" noProof="0" dirty="0">
                <a:ln>
                  <a:noFill/>
                </a:ln>
                <a:solidFill>
                  <a:prstClr val="white"/>
                </a:solidFill>
                <a:effectLst/>
                <a:uLnTx/>
                <a:uFillTx/>
                <a:latin typeface="Lato"/>
                <a:ea typeface="+mn-ea"/>
                <a:cs typeface="+mn-cs"/>
              </a:endParaRPr>
            </a:p>
          </p:txBody>
        </p:sp>
        <p:sp>
          <p:nvSpPr>
            <p:cNvPr id="11" name="TextBox 10"/>
            <p:cNvSpPr txBox="1"/>
            <p:nvPr/>
          </p:nvSpPr>
          <p:spPr>
            <a:xfrm>
              <a:off x="751135" y="2082004"/>
              <a:ext cx="10689730"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4800" b="0" i="0" u="none" strike="noStrike" kern="1200" cap="none" spc="0" normalizeH="0" baseline="0" noProof="0" dirty="0">
                <a:ln>
                  <a:noFill/>
                </a:ln>
                <a:solidFill>
                  <a:prstClr val="white"/>
                </a:solidFill>
                <a:effectLst/>
                <a:uLnTx/>
                <a:uFillTx/>
                <a:latin typeface="Lato Black"/>
                <a:ea typeface="+mn-ea"/>
                <a:cs typeface="+mn-cs"/>
              </a:endParaRPr>
            </a:p>
          </p:txBody>
        </p:sp>
      </p:grpSp>
      <p:sp>
        <p:nvSpPr>
          <p:cNvPr id="12" name="TextBox 11">
            <a:extLst>
              <a:ext uri="{FF2B5EF4-FFF2-40B4-BE49-F238E27FC236}">
                <a16:creationId xmlns:a16="http://schemas.microsoft.com/office/drawing/2014/main" id="{9F99E629-D198-47C2-BD25-8F19ED39F144}"/>
              </a:ext>
            </a:extLst>
          </p:cNvPr>
          <p:cNvSpPr txBox="1"/>
          <p:nvPr/>
        </p:nvSpPr>
        <p:spPr>
          <a:xfrm>
            <a:off x="608300" y="382149"/>
            <a:ext cx="907402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Lato"/>
                <a:ea typeface="+mn-ea"/>
                <a:cs typeface="+mn-cs"/>
              </a:rPr>
              <a:t>The Innovation System of the Public Service of Brazil</a:t>
            </a:r>
            <a:endParaRPr kumimoji="0" lang="en-GB" sz="3200" b="0" i="0" u="none" strike="noStrike" kern="1200" cap="none" spc="0" normalizeH="0" baseline="0" noProof="0" dirty="0">
              <a:ln>
                <a:noFill/>
              </a:ln>
              <a:solidFill>
                <a:prstClr val="white"/>
              </a:solidFill>
              <a:effectLst/>
              <a:uLnTx/>
              <a:uFillTx/>
              <a:latin typeface="Lato"/>
              <a:ea typeface="+mn-ea"/>
              <a:cs typeface="+mn-cs"/>
            </a:endParaRPr>
          </a:p>
        </p:txBody>
      </p:sp>
      <p:cxnSp>
        <p:nvCxnSpPr>
          <p:cNvPr id="13" name="Straight Connector 12">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F98AB9E-1742-4E0D-A87F-E2D0F0FA0821}"/>
              </a:ext>
            </a:extLst>
          </p:cNvPr>
          <p:cNvSpPr/>
          <p:nvPr/>
        </p:nvSpPr>
        <p:spPr>
          <a:xfrm>
            <a:off x="870923" y="1085850"/>
            <a:ext cx="10308566" cy="3416320"/>
          </a:xfrm>
          <a:prstGeom prst="rect">
            <a:avLst/>
          </a:prstGeom>
        </p:spPr>
        <p:txBody>
          <a:bodyPr wrap="square" anchor="ctr">
            <a:spAutoFit/>
          </a:bodyPr>
          <a:lstStyle/>
          <a:p>
            <a:pPr lvl="0" algn="just"/>
            <a:r>
              <a:rPr kumimoji="0" lang="en-GB" b="0" i="0" u="none" strike="noStrike" kern="1200" cap="none" spc="0" normalizeH="0" baseline="0" noProof="0" dirty="0" smtClean="0">
                <a:ln>
                  <a:noFill/>
                </a:ln>
                <a:solidFill>
                  <a:prstClr val="white"/>
                </a:solidFill>
                <a:effectLst/>
                <a:uLnTx/>
                <a:uFillTx/>
                <a:latin typeface="Lato"/>
              </a:rPr>
              <a:t>The</a:t>
            </a:r>
            <a:r>
              <a:rPr kumimoji="0" lang="en-GB" b="0" i="0" u="none" strike="noStrike" kern="1200" cap="none" spc="0" normalizeH="0" noProof="0" dirty="0" smtClean="0">
                <a:ln>
                  <a:noFill/>
                </a:ln>
                <a:solidFill>
                  <a:prstClr val="white"/>
                </a:solidFill>
                <a:effectLst/>
                <a:uLnTx/>
                <a:uFillTx/>
                <a:latin typeface="Lato"/>
              </a:rPr>
              <a:t> OECD</a:t>
            </a:r>
            <a:r>
              <a:rPr kumimoji="0" lang="en-GB" b="0" i="0" u="none" strike="noStrike" kern="1200" cap="none" spc="0" normalizeH="0" baseline="0" noProof="0" dirty="0" smtClean="0">
                <a:ln>
                  <a:noFill/>
                </a:ln>
                <a:solidFill>
                  <a:prstClr val="white"/>
                </a:solidFill>
                <a:effectLst/>
                <a:uLnTx/>
                <a:uFillTx/>
                <a:latin typeface="Lato"/>
              </a:rPr>
              <a:t> report,</a:t>
            </a:r>
            <a:r>
              <a:rPr lang="en-US" dirty="0">
                <a:solidFill>
                  <a:prstClr val="white"/>
                </a:solidFill>
              </a:rPr>
              <a:t> </a:t>
            </a:r>
            <a:r>
              <a:rPr lang="en-US" i="1" dirty="0">
                <a:solidFill>
                  <a:prstClr val="white"/>
                </a:solidFill>
              </a:rPr>
              <a:t>The Innovation System of the </a:t>
            </a:r>
            <a:r>
              <a:rPr lang="en-US" i="1" dirty="0" smtClean="0">
                <a:solidFill>
                  <a:prstClr val="white"/>
                </a:solidFill>
              </a:rPr>
              <a:t>Public Service </a:t>
            </a:r>
            <a:r>
              <a:rPr lang="en-US" i="1" dirty="0">
                <a:solidFill>
                  <a:prstClr val="white"/>
                </a:solidFill>
              </a:rPr>
              <a:t>of Brazil: An exploration of its past, present and future </a:t>
            </a:r>
            <a:r>
              <a:rPr lang="en-US" i="1" dirty="0" smtClean="0">
                <a:solidFill>
                  <a:prstClr val="white"/>
                </a:solidFill>
              </a:rPr>
              <a:t>journey</a:t>
            </a:r>
            <a:r>
              <a:rPr lang="en-US" dirty="0" smtClean="0">
                <a:solidFill>
                  <a:prstClr val="white"/>
                </a:solidFill>
              </a:rPr>
              <a:t>,</a:t>
            </a:r>
            <a:r>
              <a:rPr kumimoji="0" lang="en-GB" b="0" i="1" u="none" strike="noStrike" kern="1200" cap="none" spc="0" normalizeH="0" baseline="0" noProof="0" dirty="0" smtClean="0">
                <a:ln>
                  <a:noFill/>
                </a:ln>
                <a:solidFill>
                  <a:prstClr val="white"/>
                </a:solidFill>
                <a:effectLst/>
                <a:uLnTx/>
                <a:uFillTx/>
                <a:latin typeface="Lato"/>
              </a:rPr>
              <a:t> </a:t>
            </a:r>
            <a:r>
              <a:rPr kumimoji="0" lang="en-GB" b="0" i="0" u="none" strike="noStrike" kern="1200" cap="none" spc="0" normalizeH="0" baseline="0" noProof="0" dirty="0" smtClean="0">
                <a:ln>
                  <a:noFill/>
                </a:ln>
                <a:solidFill>
                  <a:prstClr val="white"/>
                </a:solidFill>
                <a:effectLst/>
                <a:uLnTx/>
                <a:uFillTx/>
                <a:latin typeface="Lato"/>
              </a:rPr>
              <a:t>examines the public sector innovation system of the Federal Public Service of Brazil, and </a:t>
            </a:r>
            <a:r>
              <a:rPr lang="en-GB" noProof="0" dirty="0" smtClean="0">
                <a:solidFill>
                  <a:prstClr val="white"/>
                </a:solidFill>
                <a:latin typeface="Lato"/>
              </a:rPr>
              <a:t>reflects on the</a:t>
            </a:r>
            <a:r>
              <a:rPr kumimoji="0" lang="en-GB" b="0" i="0" u="none" strike="noStrike" kern="1200" cap="none" spc="0" normalizeH="0" baseline="0" noProof="0" dirty="0" smtClean="0">
                <a:ln>
                  <a:noFill/>
                </a:ln>
                <a:solidFill>
                  <a:prstClr val="white"/>
                </a:solidFill>
                <a:effectLst/>
                <a:uLnTx/>
                <a:uFillTx/>
                <a:latin typeface="Lato"/>
              </a:rPr>
              <a:t> ability of that system to help the public sector in Brazil anticipate and respond to the existing, evolving and emerging needs of citizens.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a:p>
            <a:pPr lvl="0" algn="just"/>
            <a:r>
              <a:rPr kumimoji="0" lang="en-GB" sz="1800" b="0" i="0" u="none" strike="noStrike" kern="1200" cap="none" spc="0" normalizeH="0" baseline="0" noProof="0" dirty="0" smtClean="0">
                <a:ln>
                  <a:noFill/>
                </a:ln>
                <a:solidFill>
                  <a:prstClr val="white"/>
                </a:solidFill>
                <a:effectLst/>
                <a:uLnTx/>
                <a:uFillTx/>
                <a:latin typeface="Lato"/>
                <a:ea typeface="+mn-ea"/>
                <a:cs typeface="+mn-cs"/>
              </a:rPr>
              <a:t>The report find</a:t>
            </a:r>
            <a:r>
              <a:rPr lang="en-GB" dirty="0" smtClean="0">
                <a:solidFill>
                  <a:prstClr val="white"/>
                </a:solidFill>
                <a:latin typeface="Lato"/>
              </a:rPr>
              <a:t>s that while there has been considerable and increasing efforts to stimulate and support public sector innovation in Brazil, the current state of affairs is unlikely to be sufficient to meet the identified (and still to emerge) expectations of the public sector. A more deliberate and systemic approach can help Brazil</a:t>
            </a:r>
            <a:r>
              <a:rPr lang="en-US" dirty="0" smtClean="0">
                <a:solidFill>
                  <a:prstClr val="white"/>
                </a:solidFill>
              </a:rPr>
              <a:t> </a:t>
            </a:r>
            <a:r>
              <a:rPr lang="en-US" dirty="0">
                <a:solidFill>
                  <a:prstClr val="white"/>
                </a:solidFill>
              </a:rPr>
              <a:t>consistently and reliably develop and deliver innovative solutions that contribute to achieving the goals and priorities of the government and its </a:t>
            </a:r>
            <a:r>
              <a:rPr lang="en-US" dirty="0" smtClean="0">
                <a:solidFill>
                  <a:prstClr val="white"/>
                </a:solidFill>
              </a:rPr>
              <a:t>citizens.</a:t>
            </a:r>
            <a:endParaRPr kumimoji="0" lang="en-GB"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a:t>
            </a:r>
            <a:endParaRPr kumimoji="0" lang="en-GB" sz="1800" b="0" i="0" u="none" strike="noStrike" kern="1200" cap="none" spc="0" normalizeH="0" baseline="0" noProof="0" dirty="0">
              <a:ln>
                <a:noFill/>
              </a:ln>
              <a:solidFill>
                <a:prstClr val="white"/>
              </a:solidFill>
              <a:effectLst/>
              <a:uLnTx/>
              <a:uFillTx/>
              <a:latin typeface="Lato"/>
              <a:ea typeface="+mn-ea"/>
              <a:cs typeface="+mn-cs"/>
            </a:endParaRPr>
          </a:p>
        </p:txBody>
      </p:sp>
      <p:cxnSp>
        <p:nvCxnSpPr>
          <p:cNvPr id="15" name="Straight Connector 14">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p:nvPicPr>
        <p:blipFill>
          <a:blip r:embed="rId3"/>
          <a:stretch>
            <a:fillRect/>
          </a:stretch>
        </p:blipFill>
        <p:spPr>
          <a:xfrm>
            <a:off x="11305533" y="421894"/>
            <a:ext cx="490682" cy="465317"/>
          </a:xfrm>
          <a:prstGeom prst="rect">
            <a:avLst/>
          </a:prstGeom>
        </p:spPr>
      </p:pic>
    </p:spTree>
    <p:extLst>
      <p:ext uri="{BB962C8B-B14F-4D97-AF65-F5344CB8AC3E}">
        <p14:creationId xmlns:p14="http://schemas.microsoft.com/office/powerpoint/2010/main" val="13695367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0" name="Straight Connector 99">
            <a:extLst>
              <a:ext uri="{FF2B5EF4-FFF2-40B4-BE49-F238E27FC236}">
                <a16:creationId xmlns:a16="http://schemas.microsoft.com/office/drawing/2014/main" id="{797C44A2-E75E-4ED9-A774-4C47C090B907}"/>
              </a:ext>
            </a:extLst>
          </p:cNvPr>
          <p:cNvCxnSpPr/>
          <p:nvPr/>
        </p:nvCxnSpPr>
        <p:spPr>
          <a:xfrm>
            <a:off x="4972050" y="843421"/>
            <a:ext cx="2247900" cy="0"/>
          </a:xfrm>
          <a:prstGeom prst="line">
            <a:avLst/>
          </a:prstGeom>
          <a:ln w="3175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3240EBE1-2232-4539-97C5-99205566CECB}"/>
              </a:ext>
            </a:extLst>
          </p:cNvPr>
          <p:cNvSpPr txBox="1"/>
          <p:nvPr/>
        </p:nvSpPr>
        <p:spPr>
          <a:xfrm>
            <a:off x="2409622" y="129373"/>
            <a:ext cx="7601568"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600" normalizeH="0" baseline="0" noProof="0" dirty="0" smtClean="0">
                <a:ln>
                  <a:noFill/>
                </a:ln>
                <a:gradFill flip="none" rotWithShape="1">
                  <a:gsLst>
                    <a:gs pos="17000">
                      <a:srgbClr val="BE92BE"/>
                    </a:gs>
                    <a:gs pos="99000">
                      <a:srgbClr val="214965"/>
                    </a:gs>
                  </a:gsLst>
                  <a:lin ang="2700000" scaled="1"/>
                  <a:tileRect/>
                </a:gradFill>
                <a:effectLst/>
                <a:uLnTx/>
                <a:uFillTx/>
                <a:latin typeface="Lato Black"/>
                <a:ea typeface="+mn-ea"/>
                <a:cs typeface="+mn-cs"/>
              </a:rPr>
              <a:t>WHAT THE DETERMINANTS LOOK LIKE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600" normalizeH="0" baseline="0" noProof="0" dirty="0" smtClean="0">
                <a:ln>
                  <a:noFill/>
                </a:ln>
                <a:gradFill flip="none" rotWithShape="1">
                  <a:gsLst>
                    <a:gs pos="17000">
                      <a:srgbClr val="BE92BE"/>
                    </a:gs>
                    <a:gs pos="99000">
                      <a:srgbClr val="214965"/>
                    </a:gs>
                  </a:gsLst>
                  <a:lin ang="2700000" scaled="1"/>
                  <a:tileRect/>
                </a:gradFill>
                <a:effectLst/>
                <a:uLnTx/>
                <a:uFillTx/>
                <a:latin typeface="Lato Black"/>
                <a:ea typeface="+mn-ea"/>
                <a:cs typeface="+mn-cs"/>
              </a:rPr>
              <a:t>THE SYSTEM LEVEL</a:t>
            </a:r>
            <a:endParaRPr kumimoji="0" lang="en-IN" sz="1800" b="0" i="0" u="none" strike="noStrike" kern="1200" cap="none" spc="600" normalizeH="0" baseline="0" noProof="0" dirty="0">
              <a:ln>
                <a:noFill/>
              </a:ln>
              <a:gradFill flip="none" rotWithShape="1">
                <a:gsLst>
                  <a:gs pos="17000">
                    <a:srgbClr val="BE92BE"/>
                  </a:gs>
                  <a:gs pos="99000">
                    <a:srgbClr val="214965"/>
                  </a:gs>
                </a:gsLst>
                <a:lin ang="2700000" scaled="1"/>
                <a:tileRect/>
              </a:gradFill>
              <a:effectLst/>
              <a:uLnTx/>
              <a:uFillTx/>
              <a:latin typeface="Lato Black"/>
              <a:ea typeface="+mn-ea"/>
              <a:cs typeface="+mn-cs"/>
            </a:endParaRPr>
          </a:p>
        </p:txBody>
      </p:sp>
      <p:cxnSp>
        <p:nvCxnSpPr>
          <p:cNvPr id="104" name="Straight Connector 103">
            <a:extLst>
              <a:ext uri="{FF2B5EF4-FFF2-40B4-BE49-F238E27FC236}">
                <a16:creationId xmlns:a16="http://schemas.microsoft.com/office/drawing/2014/main" id="{E2C5341C-A103-4FDF-9167-AC111878CE2D}"/>
              </a:ext>
            </a:extLst>
          </p:cNvPr>
          <p:cNvCxnSpPr>
            <a:cxnSpLocks/>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52F47F1F-1417-4DA1-BDA8-3247914948C7}"/>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Freeform 12">
            <a:extLst>
              <a:ext uri="{FF2B5EF4-FFF2-40B4-BE49-F238E27FC236}">
                <a16:creationId xmlns:a16="http://schemas.microsoft.com/office/drawing/2014/main" id="{AE9BC299-68D8-4AF3-BCC6-C0209ECC741E}"/>
              </a:ext>
            </a:extLst>
          </p:cNvPr>
          <p:cNvSpPr>
            <a:spLocks/>
          </p:cNvSpPr>
          <p:nvPr/>
        </p:nvSpPr>
        <p:spPr bwMode="auto">
          <a:xfrm>
            <a:off x="5538600" y="1656927"/>
            <a:ext cx="828675" cy="1657350"/>
          </a:xfrm>
          <a:custGeom>
            <a:avLst/>
            <a:gdLst>
              <a:gd name="T0" fmla="*/ 0 w 522"/>
              <a:gd name="T1" fmla="*/ 522 h 1044"/>
              <a:gd name="T2" fmla="*/ 4 w 522"/>
              <a:gd name="T3" fmla="*/ 594 h 1044"/>
              <a:gd name="T4" fmla="*/ 20 w 522"/>
              <a:gd name="T5" fmla="*/ 664 h 1044"/>
              <a:gd name="T6" fmla="*/ 42 w 522"/>
              <a:gd name="T7" fmla="*/ 728 h 1044"/>
              <a:gd name="T8" fmla="*/ 74 w 522"/>
              <a:gd name="T9" fmla="*/ 790 h 1044"/>
              <a:gd name="T10" fmla="*/ 112 w 522"/>
              <a:gd name="T11" fmla="*/ 846 h 1044"/>
              <a:gd name="T12" fmla="*/ 156 w 522"/>
              <a:gd name="T13" fmla="*/ 896 h 1044"/>
              <a:gd name="T14" fmla="*/ 208 w 522"/>
              <a:gd name="T15" fmla="*/ 940 h 1044"/>
              <a:gd name="T16" fmla="*/ 264 w 522"/>
              <a:gd name="T17" fmla="*/ 978 h 1044"/>
              <a:gd name="T18" fmla="*/ 266 w 522"/>
              <a:gd name="T19" fmla="*/ 978 h 1044"/>
              <a:gd name="T20" fmla="*/ 318 w 522"/>
              <a:gd name="T21" fmla="*/ 1004 h 1044"/>
              <a:gd name="T22" fmla="*/ 364 w 522"/>
              <a:gd name="T23" fmla="*/ 1020 h 1044"/>
              <a:gd name="T24" fmla="*/ 436 w 522"/>
              <a:gd name="T25" fmla="*/ 1038 h 1044"/>
              <a:gd name="T26" fmla="*/ 486 w 522"/>
              <a:gd name="T27" fmla="*/ 1044 h 1044"/>
              <a:gd name="T28" fmla="*/ 512 w 522"/>
              <a:gd name="T29" fmla="*/ 1044 h 1044"/>
              <a:gd name="T30" fmla="*/ 522 w 522"/>
              <a:gd name="T31" fmla="*/ 910 h 1044"/>
              <a:gd name="T32" fmla="*/ 512 w 522"/>
              <a:gd name="T33" fmla="*/ 910 h 1044"/>
              <a:gd name="T34" fmla="*/ 512 w 522"/>
              <a:gd name="T35" fmla="*/ 910 h 1044"/>
              <a:gd name="T36" fmla="*/ 434 w 522"/>
              <a:gd name="T37" fmla="*/ 900 h 1044"/>
              <a:gd name="T38" fmla="*/ 362 w 522"/>
              <a:gd name="T39" fmla="*/ 874 h 1044"/>
              <a:gd name="T40" fmla="*/ 296 w 522"/>
              <a:gd name="T41" fmla="*/ 836 h 1044"/>
              <a:gd name="T42" fmla="*/ 240 w 522"/>
              <a:gd name="T43" fmla="*/ 786 h 1044"/>
              <a:gd name="T44" fmla="*/ 194 w 522"/>
              <a:gd name="T45" fmla="*/ 726 h 1044"/>
              <a:gd name="T46" fmla="*/ 160 w 522"/>
              <a:gd name="T47" fmla="*/ 658 h 1044"/>
              <a:gd name="T48" fmla="*/ 140 w 522"/>
              <a:gd name="T49" fmla="*/ 584 h 1044"/>
              <a:gd name="T50" fmla="*/ 136 w 522"/>
              <a:gd name="T51" fmla="*/ 504 h 1044"/>
              <a:gd name="T52" fmla="*/ 140 w 522"/>
              <a:gd name="T53" fmla="*/ 468 h 1044"/>
              <a:gd name="T54" fmla="*/ 156 w 522"/>
              <a:gd name="T55" fmla="*/ 396 h 1044"/>
              <a:gd name="T56" fmla="*/ 186 w 522"/>
              <a:gd name="T57" fmla="*/ 332 h 1044"/>
              <a:gd name="T58" fmla="*/ 226 w 522"/>
              <a:gd name="T59" fmla="*/ 274 h 1044"/>
              <a:gd name="T60" fmla="*/ 276 w 522"/>
              <a:gd name="T61" fmla="*/ 224 h 1044"/>
              <a:gd name="T62" fmla="*/ 334 w 522"/>
              <a:gd name="T63" fmla="*/ 184 h 1044"/>
              <a:gd name="T64" fmla="*/ 400 w 522"/>
              <a:gd name="T65" fmla="*/ 156 h 1044"/>
              <a:gd name="T66" fmla="*/ 470 w 522"/>
              <a:gd name="T67" fmla="*/ 138 h 1044"/>
              <a:gd name="T68" fmla="*/ 508 w 522"/>
              <a:gd name="T69" fmla="*/ 136 h 1044"/>
              <a:gd name="T70" fmla="*/ 522 w 522"/>
              <a:gd name="T71" fmla="*/ 0 h 1044"/>
              <a:gd name="T72" fmla="*/ 496 w 522"/>
              <a:gd name="T73" fmla="*/ 0 h 1044"/>
              <a:gd name="T74" fmla="*/ 442 w 522"/>
              <a:gd name="T75" fmla="*/ 6 h 1044"/>
              <a:gd name="T76" fmla="*/ 392 w 522"/>
              <a:gd name="T77" fmla="*/ 16 h 1044"/>
              <a:gd name="T78" fmla="*/ 342 w 522"/>
              <a:gd name="T79" fmla="*/ 32 h 1044"/>
              <a:gd name="T80" fmla="*/ 296 w 522"/>
              <a:gd name="T81" fmla="*/ 52 h 1044"/>
              <a:gd name="T82" fmla="*/ 252 w 522"/>
              <a:gd name="T83" fmla="*/ 76 h 1044"/>
              <a:gd name="T84" fmla="*/ 210 w 522"/>
              <a:gd name="T85" fmla="*/ 104 h 1044"/>
              <a:gd name="T86" fmla="*/ 154 w 522"/>
              <a:gd name="T87" fmla="*/ 152 h 1044"/>
              <a:gd name="T88" fmla="*/ 104 w 522"/>
              <a:gd name="T89" fmla="*/ 210 h 1044"/>
              <a:gd name="T90" fmla="*/ 76 w 522"/>
              <a:gd name="T91" fmla="*/ 252 h 1044"/>
              <a:gd name="T92" fmla="*/ 52 w 522"/>
              <a:gd name="T93" fmla="*/ 296 h 1044"/>
              <a:gd name="T94" fmla="*/ 32 w 522"/>
              <a:gd name="T95" fmla="*/ 342 h 1044"/>
              <a:gd name="T96" fmla="*/ 16 w 522"/>
              <a:gd name="T97" fmla="*/ 392 h 1044"/>
              <a:gd name="T98" fmla="*/ 6 w 522"/>
              <a:gd name="T99" fmla="*/ 442 h 1044"/>
              <a:gd name="T100" fmla="*/ 0 w 522"/>
              <a:gd name="T101" fmla="*/ 496 h 1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2" h="1044">
                <a:moveTo>
                  <a:pt x="0" y="522"/>
                </a:moveTo>
                <a:lnTo>
                  <a:pt x="0" y="522"/>
                </a:lnTo>
                <a:lnTo>
                  <a:pt x="2" y="558"/>
                </a:lnTo>
                <a:lnTo>
                  <a:pt x="4" y="594"/>
                </a:lnTo>
                <a:lnTo>
                  <a:pt x="12" y="630"/>
                </a:lnTo>
                <a:lnTo>
                  <a:pt x="20" y="664"/>
                </a:lnTo>
                <a:lnTo>
                  <a:pt x="30" y="696"/>
                </a:lnTo>
                <a:lnTo>
                  <a:pt x="42" y="728"/>
                </a:lnTo>
                <a:lnTo>
                  <a:pt x="56" y="760"/>
                </a:lnTo>
                <a:lnTo>
                  <a:pt x="74" y="790"/>
                </a:lnTo>
                <a:lnTo>
                  <a:pt x="92" y="818"/>
                </a:lnTo>
                <a:lnTo>
                  <a:pt x="112" y="846"/>
                </a:lnTo>
                <a:lnTo>
                  <a:pt x="134" y="872"/>
                </a:lnTo>
                <a:lnTo>
                  <a:pt x="156" y="896"/>
                </a:lnTo>
                <a:lnTo>
                  <a:pt x="182" y="918"/>
                </a:lnTo>
                <a:lnTo>
                  <a:pt x="208" y="940"/>
                </a:lnTo>
                <a:lnTo>
                  <a:pt x="236" y="960"/>
                </a:lnTo>
                <a:lnTo>
                  <a:pt x="264" y="978"/>
                </a:lnTo>
                <a:lnTo>
                  <a:pt x="266" y="978"/>
                </a:lnTo>
                <a:lnTo>
                  <a:pt x="266" y="978"/>
                </a:lnTo>
                <a:lnTo>
                  <a:pt x="290" y="990"/>
                </a:lnTo>
                <a:lnTo>
                  <a:pt x="318" y="1004"/>
                </a:lnTo>
                <a:lnTo>
                  <a:pt x="318" y="1004"/>
                </a:lnTo>
                <a:lnTo>
                  <a:pt x="364" y="1020"/>
                </a:lnTo>
                <a:lnTo>
                  <a:pt x="412" y="1034"/>
                </a:lnTo>
                <a:lnTo>
                  <a:pt x="436" y="1038"/>
                </a:lnTo>
                <a:lnTo>
                  <a:pt x="460" y="1042"/>
                </a:lnTo>
                <a:lnTo>
                  <a:pt x="486" y="1044"/>
                </a:lnTo>
                <a:lnTo>
                  <a:pt x="512" y="1044"/>
                </a:lnTo>
                <a:lnTo>
                  <a:pt x="512" y="1044"/>
                </a:lnTo>
                <a:lnTo>
                  <a:pt x="522" y="1044"/>
                </a:lnTo>
                <a:lnTo>
                  <a:pt x="522" y="910"/>
                </a:lnTo>
                <a:lnTo>
                  <a:pt x="522" y="910"/>
                </a:lnTo>
                <a:lnTo>
                  <a:pt x="512" y="910"/>
                </a:lnTo>
                <a:lnTo>
                  <a:pt x="512" y="910"/>
                </a:lnTo>
                <a:lnTo>
                  <a:pt x="512" y="910"/>
                </a:lnTo>
                <a:lnTo>
                  <a:pt x="472" y="906"/>
                </a:lnTo>
                <a:lnTo>
                  <a:pt x="434" y="900"/>
                </a:lnTo>
                <a:lnTo>
                  <a:pt x="396" y="888"/>
                </a:lnTo>
                <a:lnTo>
                  <a:pt x="362" y="874"/>
                </a:lnTo>
                <a:lnTo>
                  <a:pt x="328" y="856"/>
                </a:lnTo>
                <a:lnTo>
                  <a:pt x="296" y="836"/>
                </a:lnTo>
                <a:lnTo>
                  <a:pt x="266" y="812"/>
                </a:lnTo>
                <a:lnTo>
                  <a:pt x="240" y="786"/>
                </a:lnTo>
                <a:lnTo>
                  <a:pt x="216" y="758"/>
                </a:lnTo>
                <a:lnTo>
                  <a:pt x="194" y="726"/>
                </a:lnTo>
                <a:lnTo>
                  <a:pt x="176" y="694"/>
                </a:lnTo>
                <a:lnTo>
                  <a:pt x="160" y="658"/>
                </a:lnTo>
                <a:lnTo>
                  <a:pt x="148" y="622"/>
                </a:lnTo>
                <a:lnTo>
                  <a:pt x="140" y="584"/>
                </a:lnTo>
                <a:lnTo>
                  <a:pt x="136" y="544"/>
                </a:lnTo>
                <a:lnTo>
                  <a:pt x="136" y="504"/>
                </a:lnTo>
                <a:lnTo>
                  <a:pt x="136" y="504"/>
                </a:lnTo>
                <a:lnTo>
                  <a:pt x="140" y="468"/>
                </a:lnTo>
                <a:lnTo>
                  <a:pt x="146" y="432"/>
                </a:lnTo>
                <a:lnTo>
                  <a:pt x="156" y="396"/>
                </a:lnTo>
                <a:lnTo>
                  <a:pt x="170" y="364"/>
                </a:lnTo>
                <a:lnTo>
                  <a:pt x="186" y="332"/>
                </a:lnTo>
                <a:lnTo>
                  <a:pt x="206" y="302"/>
                </a:lnTo>
                <a:lnTo>
                  <a:pt x="226" y="274"/>
                </a:lnTo>
                <a:lnTo>
                  <a:pt x="250" y="248"/>
                </a:lnTo>
                <a:lnTo>
                  <a:pt x="276" y="224"/>
                </a:lnTo>
                <a:lnTo>
                  <a:pt x="304" y="202"/>
                </a:lnTo>
                <a:lnTo>
                  <a:pt x="334" y="184"/>
                </a:lnTo>
                <a:lnTo>
                  <a:pt x="366" y="168"/>
                </a:lnTo>
                <a:lnTo>
                  <a:pt x="400" y="156"/>
                </a:lnTo>
                <a:lnTo>
                  <a:pt x="434" y="146"/>
                </a:lnTo>
                <a:lnTo>
                  <a:pt x="470" y="138"/>
                </a:lnTo>
                <a:lnTo>
                  <a:pt x="508" y="136"/>
                </a:lnTo>
                <a:lnTo>
                  <a:pt x="508" y="136"/>
                </a:lnTo>
                <a:lnTo>
                  <a:pt x="522" y="136"/>
                </a:lnTo>
                <a:lnTo>
                  <a:pt x="522" y="0"/>
                </a:lnTo>
                <a:lnTo>
                  <a:pt x="522" y="0"/>
                </a:lnTo>
                <a:lnTo>
                  <a:pt x="496" y="0"/>
                </a:lnTo>
                <a:lnTo>
                  <a:pt x="468" y="2"/>
                </a:lnTo>
                <a:lnTo>
                  <a:pt x="442" y="6"/>
                </a:lnTo>
                <a:lnTo>
                  <a:pt x="418" y="10"/>
                </a:lnTo>
                <a:lnTo>
                  <a:pt x="392" y="16"/>
                </a:lnTo>
                <a:lnTo>
                  <a:pt x="368" y="22"/>
                </a:lnTo>
                <a:lnTo>
                  <a:pt x="342" y="32"/>
                </a:lnTo>
                <a:lnTo>
                  <a:pt x="320" y="40"/>
                </a:lnTo>
                <a:lnTo>
                  <a:pt x="296" y="52"/>
                </a:lnTo>
                <a:lnTo>
                  <a:pt x="274" y="62"/>
                </a:lnTo>
                <a:lnTo>
                  <a:pt x="252" y="76"/>
                </a:lnTo>
                <a:lnTo>
                  <a:pt x="230" y="88"/>
                </a:lnTo>
                <a:lnTo>
                  <a:pt x="210" y="104"/>
                </a:lnTo>
                <a:lnTo>
                  <a:pt x="190" y="120"/>
                </a:lnTo>
                <a:lnTo>
                  <a:pt x="154" y="152"/>
                </a:lnTo>
                <a:lnTo>
                  <a:pt x="120" y="190"/>
                </a:lnTo>
                <a:lnTo>
                  <a:pt x="104" y="210"/>
                </a:lnTo>
                <a:lnTo>
                  <a:pt x="90" y="230"/>
                </a:lnTo>
                <a:lnTo>
                  <a:pt x="76" y="252"/>
                </a:lnTo>
                <a:lnTo>
                  <a:pt x="64" y="274"/>
                </a:lnTo>
                <a:lnTo>
                  <a:pt x="52" y="296"/>
                </a:lnTo>
                <a:lnTo>
                  <a:pt x="42" y="320"/>
                </a:lnTo>
                <a:lnTo>
                  <a:pt x="32" y="342"/>
                </a:lnTo>
                <a:lnTo>
                  <a:pt x="24" y="368"/>
                </a:lnTo>
                <a:lnTo>
                  <a:pt x="16" y="392"/>
                </a:lnTo>
                <a:lnTo>
                  <a:pt x="10" y="418"/>
                </a:lnTo>
                <a:lnTo>
                  <a:pt x="6" y="442"/>
                </a:lnTo>
                <a:lnTo>
                  <a:pt x="2" y="470"/>
                </a:lnTo>
                <a:lnTo>
                  <a:pt x="0" y="496"/>
                </a:lnTo>
                <a:lnTo>
                  <a:pt x="0" y="5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8" name="Freeform 150">
            <a:extLst>
              <a:ext uri="{FF2B5EF4-FFF2-40B4-BE49-F238E27FC236}">
                <a16:creationId xmlns:a16="http://schemas.microsoft.com/office/drawing/2014/main" id="{3FA8A029-5552-42F4-847F-D0BDE8CDCDC9}"/>
              </a:ext>
            </a:extLst>
          </p:cNvPr>
          <p:cNvSpPr>
            <a:spLocks/>
          </p:cNvSpPr>
          <p:nvPr/>
        </p:nvSpPr>
        <p:spPr bwMode="auto">
          <a:xfrm>
            <a:off x="2922588" y="4474424"/>
            <a:ext cx="3281363" cy="1660525"/>
          </a:xfrm>
          <a:custGeom>
            <a:avLst/>
            <a:gdLst>
              <a:gd name="T0" fmla="*/ 1775 w 2067"/>
              <a:gd name="T1" fmla="*/ 54 h 1046"/>
              <a:gd name="T2" fmla="*/ 1685 w 2067"/>
              <a:gd name="T3" fmla="*/ 20 h 1046"/>
              <a:gd name="T4" fmla="*/ 1589 w 2067"/>
              <a:gd name="T5" fmla="*/ 2 h 1046"/>
              <a:gd name="T6" fmla="*/ 1545 w 2067"/>
              <a:gd name="T7" fmla="*/ 0 h 1046"/>
              <a:gd name="T8" fmla="*/ 1555 w 2067"/>
              <a:gd name="T9" fmla="*/ 136 h 1046"/>
              <a:gd name="T10" fmla="*/ 1631 w 2067"/>
              <a:gd name="T11" fmla="*/ 146 h 1046"/>
              <a:gd name="T12" fmla="*/ 1735 w 2067"/>
              <a:gd name="T13" fmla="*/ 186 h 1046"/>
              <a:gd name="T14" fmla="*/ 1821 w 2067"/>
              <a:gd name="T15" fmla="*/ 254 h 1046"/>
              <a:gd name="T16" fmla="*/ 1887 w 2067"/>
              <a:gd name="T17" fmla="*/ 342 h 1046"/>
              <a:gd name="T18" fmla="*/ 1925 w 2067"/>
              <a:gd name="T19" fmla="*/ 448 h 1046"/>
              <a:gd name="T20" fmla="*/ 1931 w 2067"/>
              <a:gd name="T21" fmla="*/ 524 h 1046"/>
              <a:gd name="T22" fmla="*/ 1915 w 2067"/>
              <a:gd name="T23" fmla="*/ 638 h 1046"/>
              <a:gd name="T24" fmla="*/ 1865 w 2067"/>
              <a:gd name="T25" fmla="*/ 740 h 1046"/>
              <a:gd name="T26" fmla="*/ 1791 w 2067"/>
              <a:gd name="T27" fmla="*/ 822 h 1046"/>
              <a:gd name="T28" fmla="*/ 1695 w 2067"/>
              <a:gd name="T29" fmla="*/ 880 h 1046"/>
              <a:gd name="T30" fmla="*/ 1585 w 2067"/>
              <a:gd name="T31" fmla="*/ 910 h 1046"/>
              <a:gd name="T32" fmla="*/ 1545 w 2067"/>
              <a:gd name="T33" fmla="*/ 912 h 1046"/>
              <a:gd name="T34" fmla="*/ 1505 w 2067"/>
              <a:gd name="T35" fmla="*/ 910 h 1046"/>
              <a:gd name="T36" fmla="*/ 1397 w 2067"/>
              <a:gd name="T37" fmla="*/ 882 h 1046"/>
              <a:gd name="T38" fmla="*/ 1303 w 2067"/>
              <a:gd name="T39" fmla="*/ 826 h 1046"/>
              <a:gd name="T40" fmla="*/ 1227 w 2067"/>
              <a:gd name="T41" fmla="*/ 746 h 1046"/>
              <a:gd name="T42" fmla="*/ 1177 w 2067"/>
              <a:gd name="T43" fmla="*/ 650 h 1046"/>
              <a:gd name="T44" fmla="*/ 1157 w 2067"/>
              <a:gd name="T45" fmla="*/ 538 h 1046"/>
              <a:gd name="T46" fmla="*/ 1157 w 2067"/>
              <a:gd name="T47" fmla="*/ 524 h 1046"/>
              <a:gd name="T48" fmla="*/ 1157 w 2067"/>
              <a:gd name="T49" fmla="*/ 510 h 1046"/>
              <a:gd name="T50" fmla="*/ 1155 w 2067"/>
              <a:gd name="T51" fmla="*/ 482 h 1046"/>
              <a:gd name="T52" fmla="*/ 1135 w 2067"/>
              <a:gd name="T53" fmla="*/ 414 h 1046"/>
              <a:gd name="T54" fmla="*/ 1097 w 2067"/>
              <a:gd name="T55" fmla="*/ 354 h 1046"/>
              <a:gd name="T56" fmla="*/ 1043 w 2067"/>
              <a:gd name="T57" fmla="*/ 306 h 1046"/>
              <a:gd name="T58" fmla="*/ 980 w 2067"/>
              <a:gd name="T59" fmla="*/ 276 h 1046"/>
              <a:gd name="T60" fmla="*/ 906 w 2067"/>
              <a:gd name="T61" fmla="*/ 266 h 1046"/>
              <a:gd name="T62" fmla="*/ 0 w 2067"/>
              <a:gd name="T63" fmla="*/ 394 h 1046"/>
              <a:gd name="T64" fmla="*/ 920 w 2067"/>
              <a:gd name="T65" fmla="*/ 394 h 1046"/>
              <a:gd name="T66" fmla="*/ 974 w 2067"/>
              <a:gd name="T67" fmla="*/ 414 h 1046"/>
              <a:gd name="T68" fmla="*/ 1013 w 2067"/>
              <a:gd name="T69" fmla="*/ 466 h 1046"/>
              <a:gd name="T70" fmla="*/ 1021 w 2067"/>
              <a:gd name="T71" fmla="*/ 510 h 1046"/>
              <a:gd name="T72" fmla="*/ 1021 w 2067"/>
              <a:gd name="T73" fmla="*/ 524 h 1046"/>
              <a:gd name="T74" fmla="*/ 1021 w 2067"/>
              <a:gd name="T75" fmla="*/ 536 h 1046"/>
              <a:gd name="T76" fmla="*/ 1033 w 2067"/>
              <a:gd name="T77" fmla="*/ 634 h 1046"/>
              <a:gd name="T78" fmla="*/ 1061 w 2067"/>
              <a:gd name="T79" fmla="*/ 726 h 1046"/>
              <a:gd name="T80" fmla="*/ 1089 w 2067"/>
              <a:gd name="T81" fmla="*/ 782 h 1046"/>
              <a:gd name="T82" fmla="*/ 1149 w 2067"/>
              <a:gd name="T83" fmla="*/ 866 h 1046"/>
              <a:gd name="T84" fmla="*/ 1221 w 2067"/>
              <a:gd name="T85" fmla="*/ 936 h 1046"/>
              <a:gd name="T86" fmla="*/ 1307 w 2067"/>
              <a:gd name="T87" fmla="*/ 990 h 1046"/>
              <a:gd name="T88" fmla="*/ 1403 w 2067"/>
              <a:gd name="T89" fmla="*/ 1028 h 1046"/>
              <a:gd name="T90" fmla="*/ 1509 w 2067"/>
              <a:gd name="T91" fmla="*/ 1046 h 1046"/>
              <a:gd name="T92" fmla="*/ 1545 w 2067"/>
              <a:gd name="T93" fmla="*/ 1046 h 1046"/>
              <a:gd name="T94" fmla="*/ 1571 w 2067"/>
              <a:gd name="T95" fmla="*/ 1046 h 1046"/>
              <a:gd name="T96" fmla="*/ 1651 w 2067"/>
              <a:gd name="T97" fmla="*/ 1036 h 1046"/>
              <a:gd name="T98" fmla="*/ 1725 w 2067"/>
              <a:gd name="T99" fmla="*/ 1014 h 1046"/>
              <a:gd name="T100" fmla="*/ 1793 w 2067"/>
              <a:gd name="T101" fmla="*/ 984 h 1046"/>
              <a:gd name="T102" fmla="*/ 1857 w 2067"/>
              <a:gd name="T103" fmla="*/ 942 h 1046"/>
              <a:gd name="T104" fmla="*/ 1949 w 2067"/>
              <a:gd name="T105" fmla="*/ 856 h 1046"/>
              <a:gd name="T106" fmla="*/ 1991 w 2067"/>
              <a:gd name="T107" fmla="*/ 794 h 1046"/>
              <a:gd name="T108" fmla="*/ 2027 w 2067"/>
              <a:gd name="T109" fmla="*/ 728 h 1046"/>
              <a:gd name="T110" fmla="*/ 2051 w 2067"/>
              <a:gd name="T111" fmla="*/ 654 h 1046"/>
              <a:gd name="T112" fmla="*/ 2065 w 2067"/>
              <a:gd name="T113" fmla="*/ 578 h 1046"/>
              <a:gd name="T114" fmla="*/ 2067 w 2067"/>
              <a:gd name="T115" fmla="*/ 524 h 1046"/>
              <a:gd name="T116" fmla="*/ 2057 w 2067"/>
              <a:gd name="T117" fmla="*/ 418 h 1046"/>
              <a:gd name="T118" fmla="*/ 2025 w 2067"/>
              <a:gd name="T119" fmla="*/ 318 h 1046"/>
              <a:gd name="T120" fmla="*/ 1975 w 2067"/>
              <a:gd name="T121" fmla="*/ 228 h 1046"/>
              <a:gd name="T122" fmla="*/ 1911 w 2067"/>
              <a:gd name="T123" fmla="*/ 150 h 1046"/>
              <a:gd name="T124" fmla="*/ 1831 w 2067"/>
              <a:gd name="T125" fmla="*/ 86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67" h="1046">
                <a:moveTo>
                  <a:pt x="1803" y="68"/>
                </a:moveTo>
                <a:lnTo>
                  <a:pt x="1803" y="68"/>
                </a:lnTo>
                <a:lnTo>
                  <a:pt x="1775" y="54"/>
                </a:lnTo>
                <a:lnTo>
                  <a:pt x="1745" y="42"/>
                </a:lnTo>
                <a:lnTo>
                  <a:pt x="1715" y="30"/>
                </a:lnTo>
                <a:lnTo>
                  <a:pt x="1685" y="20"/>
                </a:lnTo>
                <a:lnTo>
                  <a:pt x="1653" y="12"/>
                </a:lnTo>
                <a:lnTo>
                  <a:pt x="1621" y="6"/>
                </a:lnTo>
                <a:lnTo>
                  <a:pt x="1589" y="2"/>
                </a:lnTo>
                <a:lnTo>
                  <a:pt x="1555" y="2"/>
                </a:lnTo>
                <a:lnTo>
                  <a:pt x="1555" y="2"/>
                </a:lnTo>
                <a:lnTo>
                  <a:pt x="1545" y="0"/>
                </a:lnTo>
                <a:lnTo>
                  <a:pt x="1545" y="136"/>
                </a:lnTo>
                <a:lnTo>
                  <a:pt x="1545" y="136"/>
                </a:lnTo>
                <a:lnTo>
                  <a:pt x="1555" y="136"/>
                </a:lnTo>
                <a:lnTo>
                  <a:pt x="1555" y="136"/>
                </a:lnTo>
                <a:lnTo>
                  <a:pt x="1595" y="140"/>
                </a:lnTo>
                <a:lnTo>
                  <a:pt x="1631" y="146"/>
                </a:lnTo>
                <a:lnTo>
                  <a:pt x="1667" y="156"/>
                </a:lnTo>
                <a:lnTo>
                  <a:pt x="1703" y="170"/>
                </a:lnTo>
                <a:lnTo>
                  <a:pt x="1735" y="186"/>
                </a:lnTo>
                <a:lnTo>
                  <a:pt x="1767" y="206"/>
                </a:lnTo>
                <a:lnTo>
                  <a:pt x="1795" y="228"/>
                </a:lnTo>
                <a:lnTo>
                  <a:pt x="1821" y="254"/>
                </a:lnTo>
                <a:lnTo>
                  <a:pt x="1847" y="280"/>
                </a:lnTo>
                <a:lnTo>
                  <a:pt x="1867" y="310"/>
                </a:lnTo>
                <a:lnTo>
                  <a:pt x="1887" y="342"/>
                </a:lnTo>
                <a:lnTo>
                  <a:pt x="1903" y="376"/>
                </a:lnTo>
                <a:lnTo>
                  <a:pt x="1915" y="410"/>
                </a:lnTo>
                <a:lnTo>
                  <a:pt x="1925" y="448"/>
                </a:lnTo>
                <a:lnTo>
                  <a:pt x="1929" y="484"/>
                </a:lnTo>
                <a:lnTo>
                  <a:pt x="1931" y="524"/>
                </a:lnTo>
                <a:lnTo>
                  <a:pt x="1931" y="524"/>
                </a:lnTo>
                <a:lnTo>
                  <a:pt x="1929" y="564"/>
                </a:lnTo>
                <a:lnTo>
                  <a:pt x="1923" y="602"/>
                </a:lnTo>
                <a:lnTo>
                  <a:pt x="1915" y="638"/>
                </a:lnTo>
                <a:lnTo>
                  <a:pt x="1901" y="674"/>
                </a:lnTo>
                <a:lnTo>
                  <a:pt x="1885" y="708"/>
                </a:lnTo>
                <a:lnTo>
                  <a:pt x="1865" y="740"/>
                </a:lnTo>
                <a:lnTo>
                  <a:pt x="1843" y="770"/>
                </a:lnTo>
                <a:lnTo>
                  <a:pt x="1819" y="798"/>
                </a:lnTo>
                <a:lnTo>
                  <a:pt x="1791" y="822"/>
                </a:lnTo>
                <a:lnTo>
                  <a:pt x="1761" y="844"/>
                </a:lnTo>
                <a:lnTo>
                  <a:pt x="1729" y="864"/>
                </a:lnTo>
                <a:lnTo>
                  <a:pt x="1695" y="880"/>
                </a:lnTo>
                <a:lnTo>
                  <a:pt x="1659" y="894"/>
                </a:lnTo>
                <a:lnTo>
                  <a:pt x="1623" y="904"/>
                </a:lnTo>
                <a:lnTo>
                  <a:pt x="1585" y="910"/>
                </a:lnTo>
                <a:lnTo>
                  <a:pt x="1545" y="912"/>
                </a:lnTo>
                <a:lnTo>
                  <a:pt x="1545" y="912"/>
                </a:lnTo>
                <a:lnTo>
                  <a:pt x="1545" y="912"/>
                </a:lnTo>
                <a:lnTo>
                  <a:pt x="1545" y="912"/>
                </a:lnTo>
                <a:lnTo>
                  <a:pt x="1545" y="912"/>
                </a:lnTo>
                <a:lnTo>
                  <a:pt x="1505" y="910"/>
                </a:lnTo>
                <a:lnTo>
                  <a:pt x="1469" y="904"/>
                </a:lnTo>
                <a:lnTo>
                  <a:pt x="1431" y="894"/>
                </a:lnTo>
                <a:lnTo>
                  <a:pt x="1397" y="882"/>
                </a:lnTo>
                <a:lnTo>
                  <a:pt x="1363" y="866"/>
                </a:lnTo>
                <a:lnTo>
                  <a:pt x="1331" y="848"/>
                </a:lnTo>
                <a:lnTo>
                  <a:pt x="1303" y="826"/>
                </a:lnTo>
                <a:lnTo>
                  <a:pt x="1275" y="802"/>
                </a:lnTo>
                <a:lnTo>
                  <a:pt x="1251" y="776"/>
                </a:lnTo>
                <a:lnTo>
                  <a:pt x="1227" y="746"/>
                </a:lnTo>
                <a:lnTo>
                  <a:pt x="1209" y="716"/>
                </a:lnTo>
                <a:lnTo>
                  <a:pt x="1191" y="684"/>
                </a:lnTo>
                <a:lnTo>
                  <a:pt x="1177" y="650"/>
                </a:lnTo>
                <a:lnTo>
                  <a:pt x="1167" y="614"/>
                </a:lnTo>
                <a:lnTo>
                  <a:pt x="1161" y="576"/>
                </a:lnTo>
                <a:lnTo>
                  <a:pt x="1157" y="538"/>
                </a:lnTo>
                <a:lnTo>
                  <a:pt x="1157" y="538"/>
                </a:lnTo>
                <a:lnTo>
                  <a:pt x="1157" y="538"/>
                </a:lnTo>
                <a:lnTo>
                  <a:pt x="1157" y="524"/>
                </a:lnTo>
                <a:lnTo>
                  <a:pt x="1157" y="524"/>
                </a:lnTo>
                <a:lnTo>
                  <a:pt x="1157" y="510"/>
                </a:lnTo>
                <a:lnTo>
                  <a:pt x="1157" y="510"/>
                </a:lnTo>
                <a:lnTo>
                  <a:pt x="1157" y="508"/>
                </a:lnTo>
                <a:lnTo>
                  <a:pt x="1157" y="508"/>
                </a:lnTo>
                <a:lnTo>
                  <a:pt x="1155" y="482"/>
                </a:lnTo>
                <a:lnTo>
                  <a:pt x="1151" y="458"/>
                </a:lnTo>
                <a:lnTo>
                  <a:pt x="1145" y="436"/>
                </a:lnTo>
                <a:lnTo>
                  <a:pt x="1135" y="414"/>
                </a:lnTo>
                <a:lnTo>
                  <a:pt x="1125" y="392"/>
                </a:lnTo>
                <a:lnTo>
                  <a:pt x="1111" y="372"/>
                </a:lnTo>
                <a:lnTo>
                  <a:pt x="1097" y="354"/>
                </a:lnTo>
                <a:lnTo>
                  <a:pt x="1081" y="336"/>
                </a:lnTo>
                <a:lnTo>
                  <a:pt x="1063" y="320"/>
                </a:lnTo>
                <a:lnTo>
                  <a:pt x="1043" y="306"/>
                </a:lnTo>
                <a:lnTo>
                  <a:pt x="1023" y="294"/>
                </a:lnTo>
                <a:lnTo>
                  <a:pt x="1001" y="284"/>
                </a:lnTo>
                <a:lnTo>
                  <a:pt x="980" y="276"/>
                </a:lnTo>
                <a:lnTo>
                  <a:pt x="956" y="270"/>
                </a:lnTo>
                <a:lnTo>
                  <a:pt x="932" y="268"/>
                </a:lnTo>
                <a:lnTo>
                  <a:pt x="906" y="266"/>
                </a:lnTo>
                <a:lnTo>
                  <a:pt x="906" y="266"/>
                </a:lnTo>
                <a:lnTo>
                  <a:pt x="0" y="266"/>
                </a:lnTo>
                <a:lnTo>
                  <a:pt x="0" y="394"/>
                </a:lnTo>
                <a:lnTo>
                  <a:pt x="908" y="394"/>
                </a:lnTo>
                <a:lnTo>
                  <a:pt x="908" y="394"/>
                </a:lnTo>
                <a:lnTo>
                  <a:pt x="920" y="394"/>
                </a:lnTo>
                <a:lnTo>
                  <a:pt x="932" y="396"/>
                </a:lnTo>
                <a:lnTo>
                  <a:pt x="954" y="404"/>
                </a:lnTo>
                <a:lnTo>
                  <a:pt x="974" y="414"/>
                </a:lnTo>
                <a:lnTo>
                  <a:pt x="990" y="428"/>
                </a:lnTo>
                <a:lnTo>
                  <a:pt x="1003" y="446"/>
                </a:lnTo>
                <a:lnTo>
                  <a:pt x="1013" y="466"/>
                </a:lnTo>
                <a:lnTo>
                  <a:pt x="1019" y="488"/>
                </a:lnTo>
                <a:lnTo>
                  <a:pt x="1021" y="498"/>
                </a:lnTo>
                <a:lnTo>
                  <a:pt x="1021" y="510"/>
                </a:lnTo>
                <a:lnTo>
                  <a:pt x="1021" y="512"/>
                </a:lnTo>
                <a:lnTo>
                  <a:pt x="1021" y="512"/>
                </a:lnTo>
                <a:lnTo>
                  <a:pt x="1021" y="524"/>
                </a:lnTo>
                <a:lnTo>
                  <a:pt x="1021" y="524"/>
                </a:lnTo>
                <a:lnTo>
                  <a:pt x="1021" y="536"/>
                </a:lnTo>
                <a:lnTo>
                  <a:pt x="1021" y="536"/>
                </a:lnTo>
                <a:lnTo>
                  <a:pt x="1023" y="570"/>
                </a:lnTo>
                <a:lnTo>
                  <a:pt x="1027" y="602"/>
                </a:lnTo>
                <a:lnTo>
                  <a:pt x="1033" y="634"/>
                </a:lnTo>
                <a:lnTo>
                  <a:pt x="1041" y="666"/>
                </a:lnTo>
                <a:lnTo>
                  <a:pt x="1051" y="696"/>
                </a:lnTo>
                <a:lnTo>
                  <a:pt x="1061" y="726"/>
                </a:lnTo>
                <a:lnTo>
                  <a:pt x="1075" y="754"/>
                </a:lnTo>
                <a:lnTo>
                  <a:pt x="1089" y="782"/>
                </a:lnTo>
                <a:lnTo>
                  <a:pt x="1089" y="782"/>
                </a:lnTo>
                <a:lnTo>
                  <a:pt x="1107" y="810"/>
                </a:lnTo>
                <a:lnTo>
                  <a:pt x="1127" y="838"/>
                </a:lnTo>
                <a:lnTo>
                  <a:pt x="1149" y="866"/>
                </a:lnTo>
                <a:lnTo>
                  <a:pt x="1171" y="890"/>
                </a:lnTo>
                <a:lnTo>
                  <a:pt x="1195" y="914"/>
                </a:lnTo>
                <a:lnTo>
                  <a:pt x="1221" y="936"/>
                </a:lnTo>
                <a:lnTo>
                  <a:pt x="1249" y="956"/>
                </a:lnTo>
                <a:lnTo>
                  <a:pt x="1277" y="974"/>
                </a:lnTo>
                <a:lnTo>
                  <a:pt x="1307" y="990"/>
                </a:lnTo>
                <a:lnTo>
                  <a:pt x="1339" y="1004"/>
                </a:lnTo>
                <a:lnTo>
                  <a:pt x="1371" y="1018"/>
                </a:lnTo>
                <a:lnTo>
                  <a:pt x="1403" y="1028"/>
                </a:lnTo>
                <a:lnTo>
                  <a:pt x="1437" y="1036"/>
                </a:lnTo>
                <a:lnTo>
                  <a:pt x="1473" y="1042"/>
                </a:lnTo>
                <a:lnTo>
                  <a:pt x="1509" y="1046"/>
                </a:lnTo>
                <a:lnTo>
                  <a:pt x="1545" y="1046"/>
                </a:lnTo>
                <a:lnTo>
                  <a:pt x="1545" y="1046"/>
                </a:lnTo>
                <a:lnTo>
                  <a:pt x="1545" y="1046"/>
                </a:lnTo>
                <a:lnTo>
                  <a:pt x="1545" y="1046"/>
                </a:lnTo>
                <a:lnTo>
                  <a:pt x="1545" y="1046"/>
                </a:lnTo>
                <a:lnTo>
                  <a:pt x="1571" y="1046"/>
                </a:lnTo>
                <a:lnTo>
                  <a:pt x="1599" y="1044"/>
                </a:lnTo>
                <a:lnTo>
                  <a:pt x="1625" y="1040"/>
                </a:lnTo>
                <a:lnTo>
                  <a:pt x="1651" y="1036"/>
                </a:lnTo>
                <a:lnTo>
                  <a:pt x="1675" y="1030"/>
                </a:lnTo>
                <a:lnTo>
                  <a:pt x="1701" y="1024"/>
                </a:lnTo>
                <a:lnTo>
                  <a:pt x="1725" y="1014"/>
                </a:lnTo>
                <a:lnTo>
                  <a:pt x="1749" y="1006"/>
                </a:lnTo>
                <a:lnTo>
                  <a:pt x="1771" y="996"/>
                </a:lnTo>
                <a:lnTo>
                  <a:pt x="1793" y="984"/>
                </a:lnTo>
                <a:lnTo>
                  <a:pt x="1815" y="970"/>
                </a:lnTo>
                <a:lnTo>
                  <a:pt x="1837" y="958"/>
                </a:lnTo>
                <a:lnTo>
                  <a:pt x="1857" y="942"/>
                </a:lnTo>
                <a:lnTo>
                  <a:pt x="1877" y="928"/>
                </a:lnTo>
                <a:lnTo>
                  <a:pt x="1915" y="894"/>
                </a:lnTo>
                <a:lnTo>
                  <a:pt x="1949" y="856"/>
                </a:lnTo>
                <a:lnTo>
                  <a:pt x="1963" y="836"/>
                </a:lnTo>
                <a:lnTo>
                  <a:pt x="1979" y="816"/>
                </a:lnTo>
                <a:lnTo>
                  <a:pt x="1991" y="794"/>
                </a:lnTo>
                <a:lnTo>
                  <a:pt x="2005" y="772"/>
                </a:lnTo>
                <a:lnTo>
                  <a:pt x="2015" y="750"/>
                </a:lnTo>
                <a:lnTo>
                  <a:pt x="2027" y="728"/>
                </a:lnTo>
                <a:lnTo>
                  <a:pt x="2035" y="704"/>
                </a:lnTo>
                <a:lnTo>
                  <a:pt x="2043" y="680"/>
                </a:lnTo>
                <a:lnTo>
                  <a:pt x="2051" y="654"/>
                </a:lnTo>
                <a:lnTo>
                  <a:pt x="2057" y="630"/>
                </a:lnTo>
                <a:lnTo>
                  <a:pt x="2061" y="604"/>
                </a:lnTo>
                <a:lnTo>
                  <a:pt x="2065" y="578"/>
                </a:lnTo>
                <a:lnTo>
                  <a:pt x="2067" y="550"/>
                </a:lnTo>
                <a:lnTo>
                  <a:pt x="2067" y="524"/>
                </a:lnTo>
                <a:lnTo>
                  <a:pt x="2067" y="524"/>
                </a:lnTo>
                <a:lnTo>
                  <a:pt x="2067" y="488"/>
                </a:lnTo>
                <a:lnTo>
                  <a:pt x="2063" y="452"/>
                </a:lnTo>
                <a:lnTo>
                  <a:pt x="2057" y="418"/>
                </a:lnTo>
                <a:lnTo>
                  <a:pt x="2049" y="384"/>
                </a:lnTo>
                <a:lnTo>
                  <a:pt x="2037" y="350"/>
                </a:lnTo>
                <a:lnTo>
                  <a:pt x="2025" y="318"/>
                </a:lnTo>
                <a:lnTo>
                  <a:pt x="2011" y="286"/>
                </a:lnTo>
                <a:lnTo>
                  <a:pt x="1995" y="256"/>
                </a:lnTo>
                <a:lnTo>
                  <a:pt x="1975" y="228"/>
                </a:lnTo>
                <a:lnTo>
                  <a:pt x="1955" y="200"/>
                </a:lnTo>
                <a:lnTo>
                  <a:pt x="1935" y="174"/>
                </a:lnTo>
                <a:lnTo>
                  <a:pt x="1911" y="150"/>
                </a:lnTo>
                <a:lnTo>
                  <a:pt x="1885" y="128"/>
                </a:lnTo>
                <a:lnTo>
                  <a:pt x="1859" y="106"/>
                </a:lnTo>
                <a:lnTo>
                  <a:pt x="1831" y="86"/>
                </a:lnTo>
                <a:lnTo>
                  <a:pt x="1803" y="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0" name="Freeform 152">
            <a:extLst>
              <a:ext uri="{FF2B5EF4-FFF2-40B4-BE49-F238E27FC236}">
                <a16:creationId xmlns:a16="http://schemas.microsoft.com/office/drawing/2014/main" id="{CF374320-4314-4A22-B13D-C3B84297A506}"/>
              </a:ext>
            </a:extLst>
          </p:cNvPr>
          <p:cNvSpPr>
            <a:spLocks/>
          </p:cNvSpPr>
          <p:nvPr/>
        </p:nvSpPr>
        <p:spPr bwMode="auto">
          <a:xfrm>
            <a:off x="5401632" y="1334889"/>
            <a:ext cx="3321973" cy="1323908"/>
          </a:xfrm>
          <a:custGeom>
            <a:avLst/>
            <a:gdLst>
              <a:gd name="T0" fmla="*/ 0 w 522"/>
              <a:gd name="T1" fmla="*/ 522 h 1044"/>
              <a:gd name="T2" fmla="*/ 4 w 522"/>
              <a:gd name="T3" fmla="*/ 594 h 1044"/>
              <a:gd name="T4" fmla="*/ 20 w 522"/>
              <a:gd name="T5" fmla="*/ 664 h 1044"/>
              <a:gd name="T6" fmla="*/ 42 w 522"/>
              <a:gd name="T7" fmla="*/ 728 h 1044"/>
              <a:gd name="T8" fmla="*/ 74 w 522"/>
              <a:gd name="T9" fmla="*/ 790 h 1044"/>
              <a:gd name="T10" fmla="*/ 112 w 522"/>
              <a:gd name="T11" fmla="*/ 846 h 1044"/>
              <a:gd name="T12" fmla="*/ 156 w 522"/>
              <a:gd name="T13" fmla="*/ 896 h 1044"/>
              <a:gd name="T14" fmla="*/ 208 w 522"/>
              <a:gd name="T15" fmla="*/ 940 h 1044"/>
              <a:gd name="T16" fmla="*/ 264 w 522"/>
              <a:gd name="T17" fmla="*/ 978 h 1044"/>
              <a:gd name="T18" fmla="*/ 266 w 522"/>
              <a:gd name="T19" fmla="*/ 978 h 1044"/>
              <a:gd name="T20" fmla="*/ 318 w 522"/>
              <a:gd name="T21" fmla="*/ 1004 h 1044"/>
              <a:gd name="T22" fmla="*/ 364 w 522"/>
              <a:gd name="T23" fmla="*/ 1020 h 1044"/>
              <a:gd name="T24" fmla="*/ 436 w 522"/>
              <a:gd name="T25" fmla="*/ 1038 h 1044"/>
              <a:gd name="T26" fmla="*/ 486 w 522"/>
              <a:gd name="T27" fmla="*/ 1044 h 1044"/>
              <a:gd name="T28" fmla="*/ 512 w 522"/>
              <a:gd name="T29" fmla="*/ 1044 h 1044"/>
              <a:gd name="T30" fmla="*/ 522 w 522"/>
              <a:gd name="T31" fmla="*/ 910 h 1044"/>
              <a:gd name="T32" fmla="*/ 512 w 522"/>
              <a:gd name="T33" fmla="*/ 910 h 1044"/>
              <a:gd name="T34" fmla="*/ 512 w 522"/>
              <a:gd name="T35" fmla="*/ 910 h 1044"/>
              <a:gd name="T36" fmla="*/ 434 w 522"/>
              <a:gd name="T37" fmla="*/ 900 h 1044"/>
              <a:gd name="T38" fmla="*/ 362 w 522"/>
              <a:gd name="T39" fmla="*/ 874 h 1044"/>
              <a:gd name="T40" fmla="*/ 296 w 522"/>
              <a:gd name="T41" fmla="*/ 836 h 1044"/>
              <a:gd name="T42" fmla="*/ 240 w 522"/>
              <a:gd name="T43" fmla="*/ 786 h 1044"/>
              <a:gd name="T44" fmla="*/ 194 w 522"/>
              <a:gd name="T45" fmla="*/ 726 h 1044"/>
              <a:gd name="T46" fmla="*/ 160 w 522"/>
              <a:gd name="T47" fmla="*/ 658 h 1044"/>
              <a:gd name="T48" fmla="*/ 140 w 522"/>
              <a:gd name="T49" fmla="*/ 584 h 1044"/>
              <a:gd name="T50" fmla="*/ 136 w 522"/>
              <a:gd name="T51" fmla="*/ 504 h 1044"/>
              <a:gd name="T52" fmla="*/ 140 w 522"/>
              <a:gd name="T53" fmla="*/ 468 h 1044"/>
              <a:gd name="T54" fmla="*/ 156 w 522"/>
              <a:gd name="T55" fmla="*/ 396 h 1044"/>
              <a:gd name="T56" fmla="*/ 186 w 522"/>
              <a:gd name="T57" fmla="*/ 332 h 1044"/>
              <a:gd name="T58" fmla="*/ 226 w 522"/>
              <a:gd name="T59" fmla="*/ 274 h 1044"/>
              <a:gd name="T60" fmla="*/ 276 w 522"/>
              <a:gd name="T61" fmla="*/ 224 h 1044"/>
              <a:gd name="T62" fmla="*/ 334 w 522"/>
              <a:gd name="T63" fmla="*/ 184 h 1044"/>
              <a:gd name="T64" fmla="*/ 400 w 522"/>
              <a:gd name="T65" fmla="*/ 156 h 1044"/>
              <a:gd name="T66" fmla="*/ 470 w 522"/>
              <a:gd name="T67" fmla="*/ 138 h 1044"/>
              <a:gd name="T68" fmla="*/ 508 w 522"/>
              <a:gd name="T69" fmla="*/ 136 h 1044"/>
              <a:gd name="T70" fmla="*/ 522 w 522"/>
              <a:gd name="T71" fmla="*/ 0 h 1044"/>
              <a:gd name="T72" fmla="*/ 496 w 522"/>
              <a:gd name="T73" fmla="*/ 0 h 1044"/>
              <a:gd name="T74" fmla="*/ 442 w 522"/>
              <a:gd name="T75" fmla="*/ 6 h 1044"/>
              <a:gd name="T76" fmla="*/ 392 w 522"/>
              <a:gd name="T77" fmla="*/ 16 h 1044"/>
              <a:gd name="T78" fmla="*/ 342 w 522"/>
              <a:gd name="T79" fmla="*/ 32 h 1044"/>
              <a:gd name="T80" fmla="*/ 296 w 522"/>
              <a:gd name="T81" fmla="*/ 52 h 1044"/>
              <a:gd name="T82" fmla="*/ 252 w 522"/>
              <a:gd name="T83" fmla="*/ 76 h 1044"/>
              <a:gd name="T84" fmla="*/ 210 w 522"/>
              <a:gd name="T85" fmla="*/ 104 h 1044"/>
              <a:gd name="T86" fmla="*/ 154 w 522"/>
              <a:gd name="T87" fmla="*/ 152 h 1044"/>
              <a:gd name="T88" fmla="*/ 104 w 522"/>
              <a:gd name="T89" fmla="*/ 210 h 1044"/>
              <a:gd name="T90" fmla="*/ 76 w 522"/>
              <a:gd name="T91" fmla="*/ 252 h 1044"/>
              <a:gd name="T92" fmla="*/ 52 w 522"/>
              <a:gd name="T93" fmla="*/ 296 h 1044"/>
              <a:gd name="T94" fmla="*/ 32 w 522"/>
              <a:gd name="T95" fmla="*/ 342 h 1044"/>
              <a:gd name="T96" fmla="*/ 16 w 522"/>
              <a:gd name="T97" fmla="*/ 392 h 1044"/>
              <a:gd name="T98" fmla="*/ 6 w 522"/>
              <a:gd name="T99" fmla="*/ 442 h 1044"/>
              <a:gd name="T100" fmla="*/ 0 w 522"/>
              <a:gd name="T101" fmla="*/ 496 h 1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2" h="1044">
                <a:moveTo>
                  <a:pt x="0" y="522"/>
                </a:moveTo>
                <a:lnTo>
                  <a:pt x="0" y="522"/>
                </a:lnTo>
                <a:lnTo>
                  <a:pt x="2" y="558"/>
                </a:lnTo>
                <a:lnTo>
                  <a:pt x="4" y="594"/>
                </a:lnTo>
                <a:lnTo>
                  <a:pt x="12" y="630"/>
                </a:lnTo>
                <a:lnTo>
                  <a:pt x="20" y="664"/>
                </a:lnTo>
                <a:lnTo>
                  <a:pt x="30" y="696"/>
                </a:lnTo>
                <a:lnTo>
                  <a:pt x="42" y="728"/>
                </a:lnTo>
                <a:lnTo>
                  <a:pt x="56" y="760"/>
                </a:lnTo>
                <a:lnTo>
                  <a:pt x="74" y="790"/>
                </a:lnTo>
                <a:lnTo>
                  <a:pt x="92" y="818"/>
                </a:lnTo>
                <a:lnTo>
                  <a:pt x="112" y="846"/>
                </a:lnTo>
                <a:lnTo>
                  <a:pt x="134" y="872"/>
                </a:lnTo>
                <a:lnTo>
                  <a:pt x="156" y="896"/>
                </a:lnTo>
                <a:lnTo>
                  <a:pt x="182" y="918"/>
                </a:lnTo>
                <a:lnTo>
                  <a:pt x="208" y="940"/>
                </a:lnTo>
                <a:lnTo>
                  <a:pt x="236" y="960"/>
                </a:lnTo>
                <a:lnTo>
                  <a:pt x="264" y="978"/>
                </a:lnTo>
                <a:lnTo>
                  <a:pt x="266" y="978"/>
                </a:lnTo>
                <a:lnTo>
                  <a:pt x="266" y="978"/>
                </a:lnTo>
                <a:lnTo>
                  <a:pt x="290" y="990"/>
                </a:lnTo>
                <a:lnTo>
                  <a:pt x="318" y="1004"/>
                </a:lnTo>
                <a:lnTo>
                  <a:pt x="318" y="1004"/>
                </a:lnTo>
                <a:lnTo>
                  <a:pt x="364" y="1020"/>
                </a:lnTo>
                <a:lnTo>
                  <a:pt x="412" y="1034"/>
                </a:lnTo>
                <a:lnTo>
                  <a:pt x="436" y="1038"/>
                </a:lnTo>
                <a:lnTo>
                  <a:pt x="460" y="1042"/>
                </a:lnTo>
                <a:lnTo>
                  <a:pt x="486" y="1044"/>
                </a:lnTo>
                <a:lnTo>
                  <a:pt x="512" y="1044"/>
                </a:lnTo>
                <a:lnTo>
                  <a:pt x="512" y="1044"/>
                </a:lnTo>
                <a:lnTo>
                  <a:pt x="522" y="1044"/>
                </a:lnTo>
                <a:lnTo>
                  <a:pt x="522" y="910"/>
                </a:lnTo>
                <a:lnTo>
                  <a:pt x="522" y="910"/>
                </a:lnTo>
                <a:lnTo>
                  <a:pt x="512" y="910"/>
                </a:lnTo>
                <a:lnTo>
                  <a:pt x="512" y="910"/>
                </a:lnTo>
                <a:lnTo>
                  <a:pt x="512" y="910"/>
                </a:lnTo>
                <a:lnTo>
                  <a:pt x="472" y="906"/>
                </a:lnTo>
                <a:lnTo>
                  <a:pt x="434" y="900"/>
                </a:lnTo>
                <a:lnTo>
                  <a:pt x="396" y="888"/>
                </a:lnTo>
                <a:lnTo>
                  <a:pt x="362" y="874"/>
                </a:lnTo>
                <a:lnTo>
                  <a:pt x="328" y="856"/>
                </a:lnTo>
                <a:lnTo>
                  <a:pt x="296" y="836"/>
                </a:lnTo>
                <a:lnTo>
                  <a:pt x="266" y="812"/>
                </a:lnTo>
                <a:lnTo>
                  <a:pt x="240" y="786"/>
                </a:lnTo>
                <a:lnTo>
                  <a:pt x="216" y="758"/>
                </a:lnTo>
                <a:lnTo>
                  <a:pt x="194" y="726"/>
                </a:lnTo>
                <a:lnTo>
                  <a:pt x="176" y="694"/>
                </a:lnTo>
                <a:lnTo>
                  <a:pt x="160" y="658"/>
                </a:lnTo>
                <a:lnTo>
                  <a:pt x="148" y="622"/>
                </a:lnTo>
                <a:lnTo>
                  <a:pt x="140" y="584"/>
                </a:lnTo>
                <a:lnTo>
                  <a:pt x="136" y="544"/>
                </a:lnTo>
                <a:lnTo>
                  <a:pt x="136" y="504"/>
                </a:lnTo>
                <a:lnTo>
                  <a:pt x="136" y="504"/>
                </a:lnTo>
                <a:lnTo>
                  <a:pt x="140" y="468"/>
                </a:lnTo>
                <a:lnTo>
                  <a:pt x="146" y="432"/>
                </a:lnTo>
                <a:lnTo>
                  <a:pt x="156" y="396"/>
                </a:lnTo>
                <a:lnTo>
                  <a:pt x="170" y="364"/>
                </a:lnTo>
                <a:lnTo>
                  <a:pt x="186" y="332"/>
                </a:lnTo>
                <a:lnTo>
                  <a:pt x="206" y="302"/>
                </a:lnTo>
                <a:lnTo>
                  <a:pt x="226" y="274"/>
                </a:lnTo>
                <a:lnTo>
                  <a:pt x="250" y="248"/>
                </a:lnTo>
                <a:lnTo>
                  <a:pt x="276" y="224"/>
                </a:lnTo>
                <a:lnTo>
                  <a:pt x="304" y="202"/>
                </a:lnTo>
                <a:lnTo>
                  <a:pt x="334" y="184"/>
                </a:lnTo>
                <a:lnTo>
                  <a:pt x="366" y="168"/>
                </a:lnTo>
                <a:lnTo>
                  <a:pt x="400" y="156"/>
                </a:lnTo>
                <a:lnTo>
                  <a:pt x="434" y="146"/>
                </a:lnTo>
                <a:lnTo>
                  <a:pt x="470" y="138"/>
                </a:lnTo>
                <a:lnTo>
                  <a:pt x="508" y="136"/>
                </a:lnTo>
                <a:lnTo>
                  <a:pt x="508" y="136"/>
                </a:lnTo>
                <a:lnTo>
                  <a:pt x="522" y="136"/>
                </a:lnTo>
                <a:lnTo>
                  <a:pt x="522" y="0"/>
                </a:lnTo>
                <a:lnTo>
                  <a:pt x="522" y="0"/>
                </a:lnTo>
                <a:lnTo>
                  <a:pt x="496" y="0"/>
                </a:lnTo>
                <a:lnTo>
                  <a:pt x="468" y="2"/>
                </a:lnTo>
                <a:lnTo>
                  <a:pt x="442" y="6"/>
                </a:lnTo>
                <a:lnTo>
                  <a:pt x="418" y="10"/>
                </a:lnTo>
                <a:lnTo>
                  <a:pt x="392" y="16"/>
                </a:lnTo>
                <a:lnTo>
                  <a:pt x="368" y="22"/>
                </a:lnTo>
                <a:lnTo>
                  <a:pt x="342" y="32"/>
                </a:lnTo>
                <a:lnTo>
                  <a:pt x="320" y="40"/>
                </a:lnTo>
                <a:lnTo>
                  <a:pt x="296" y="52"/>
                </a:lnTo>
                <a:lnTo>
                  <a:pt x="274" y="62"/>
                </a:lnTo>
                <a:lnTo>
                  <a:pt x="252" y="76"/>
                </a:lnTo>
                <a:lnTo>
                  <a:pt x="230" y="88"/>
                </a:lnTo>
                <a:lnTo>
                  <a:pt x="210" y="104"/>
                </a:lnTo>
                <a:lnTo>
                  <a:pt x="190" y="120"/>
                </a:lnTo>
                <a:lnTo>
                  <a:pt x="154" y="152"/>
                </a:lnTo>
                <a:lnTo>
                  <a:pt x="120" y="190"/>
                </a:lnTo>
                <a:lnTo>
                  <a:pt x="104" y="210"/>
                </a:lnTo>
                <a:lnTo>
                  <a:pt x="90" y="230"/>
                </a:lnTo>
                <a:lnTo>
                  <a:pt x="76" y="252"/>
                </a:lnTo>
                <a:lnTo>
                  <a:pt x="64" y="274"/>
                </a:lnTo>
                <a:lnTo>
                  <a:pt x="52" y="296"/>
                </a:lnTo>
                <a:lnTo>
                  <a:pt x="42" y="320"/>
                </a:lnTo>
                <a:lnTo>
                  <a:pt x="32" y="342"/>
                </a:lnTo>
                <a:lnTo>
                  <a:pt x="24" y="368"/>
                </a:lnTo>
                <a:lnTo>
                  <a:pt x="16" y="392"/>
                </a:lnTo>
                <a:lnTo>
                  <a:pt x="10" y="418"/>
                </a:lnTo>
                <a:lnTo>
                  <a:pt x="6" y="442"/>
                </a:lnTo>
                <a:lnTo>
                  <a:pt x="2" y="470"/>
                </a:lnTo>
                <a:lnTo>
                  <a:pt x="0" y="496"/>
                </a:lnTo>
                <a:lnTo>
                  <a:pt x="0" y="5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42617A"/>
                </a:solidFill>
                <a:effectLst/>
                <a:uLnTx/>
                <a:uFillTx/>
                <a:latin typeface="Lato"/>
                <a:ea typeface="+mn-ea"/>
                <a:cs typeface="+mn-cs"/>
              </a:rPr>
              <a:t>E</a:t>
            </a:r>
            <a:r>
              <a:rPr kumimoji="0" lang="en-GB" sz="1400" b="0" i="0" u="none" strike="noStrike" kern="1200" cap="none" spc="0" normalizeH="0" baseline="0" noProof="0" dirty="0" smtClean="0">
                <a:ln>
                  <a:noFill/>
                </a:ln>
                <a:solidFill>
                  <a:srgbClr val="42617A"/>
                </a:solidFill>
                <a:effectLst/>
                <a:uLnTx/>
                <a:uFillTx/>
                <a:latin typeface="Lato"/>
                <a:ea typeface="+mn-ea"/>
                <a:cs typeface="+mn-cs"/>
              </a:rPr>
              <a:t>nsuring </a:t>
            </a:r>
            <a:r>
              <a:rPr kumimoji="0" lang="en-GB" sz="1400" b="0" i="0" u="none" strike="noStrike" kern="1200" cap="none" spc="0" normalizeH="0" baseline="0" noProof="0" dirty="0">
                <a:ln>
                  <a:noFill/>
                </a:ln>
                <a:solidFill>
                  <a:srgbClr val="42617A"/>
                </a:solidFill>
                <a:effectLst/>
                <a:uLnTx/>
                <a:uFillTx/>
                <a:latin typeface="Lato"/>
                <a:ea typeface="+mn-ea"/>
                <a:cs typeface="+mn-cs"/>
              </a:rPr>
              <a:t>that investment and support do not flow only to established practices, and that new options are cultivated before old ones cease to be suitable.</a:t>
            </a:r>
            <a:endParaRPr kumimoji="0" lang="en-US" sz="1400" b="0" i="0" u="none" strike="noStrike" kern="1200" cap="none" spc="0" normalizeH="0" baseline="0" noProof="0" dirty="0">
              <a:ln>
                <a:noFill/>
              </a:ln>
              <a:solidFill>
                <a:srgbClr val="42617A"/>
              </a:solidFill>
              <a:effectLst/>
              <a:uLnTx/>
              <a:uFillTx/>
              <a:latin typeface="Lato"/>
              <a:ea typeface="+mn-ea"/>
              <a:cs typeface="+mn-cs"/>
            </a:endParaRPr>
          </a:p>
        </p:txBody>
      </p:sp>
      <p:sp>
        <p:nvSpPr>
          <p:cNvPr id="3202" name="Freeform 154">
            <a:extLst>
              <a:ext uri="{FF2B5EF4-FFF2-40B4-BE49-F238E27FC236}">
                <a16:creationId xmlns:a16="http://schemas.microsoft.com/office/drawing/2014/main" id="{F8D274D8-F0DA-4D53-9144-4649BA34EBB5}"/>
              </a:ext>
            </a:extLst>
          </p:cNvPr>
          <p:cNvSpPr>
            <a:spLocks/>
          </p:cNvSpPr>
          <p:nvPr/>
        </p:nvSpPr>
        <p:spPr bwMode="auto">
          <a:xfrm>
            <a:off x="6819901" y="1588349"/>
            <a:ext cx="2449513" cy="1235075"/>
          </a:xfrm>
          <a:custGeom>
            <a:avLst/>
            <a:gdLst>
              <a:gd name="T0" fmla="*/ 647 w 1543"/>
              <a:gd name="T1" fmla="*/ 652 h 778"/>
              <a:gd name="T2" fmla="*/ 621 w 1543"/>
              <a:gd name="T3" fmla="*/ 648 h 778"/>
              <a:gd name="T4" fmla="*/ 597 w 1543"/>
              <a:gd name="T5" fmla="*/ 642 h 778"/>
              <a:gd name="T6" fmla="*/ 575 w 1543"/>
              <a:gd name="T7" fmla="*/ 630 h 778"/>
              <a:gd name="T8" fmla="*/ 542 w 1543"/>
              <a:gd name="T9" fmla="*/ 594 h 778"/>
              <a:gd name="T10" fmla="*/ 528 w 1543"/>
              <a:gd name="T11" fmla="*/ 562 h 778"/>
              <a:gd name="T12" fmla="*/ 522 w 1543"/>
              <a:gd name="T13" fmla="*/ 536 h 778"/>
              <a:gd name="T14" fmla="*/ 522 w 1543"/>
              <a:gd name="T15" fmla="*/ 522 h 778"/>
              <a:gd name="T16" fmla="*/ 520 w 1543"/>
              <a:gd name="T17" fmla="*/ 488 h 778"/>
              <a:gd name="T18" fmla="*/ 512 w 1543"/>
              <a:gd name="T19" fmla="*/ 420 h 778"/>
              <a:gd name="T20" fmla="*/ 494 w 1543"/>
              <a:gd name="T21" fmla="*/ 354 h 778"/>
              <a:gd name="T22" fmla="*/ 470 w 1543"/>
              <a:gd name="T23" fmla="*/ 294 h 778"/>
              <a:gd name="T24" fmla="*/ 454 w 1543"/>
              <a:gd name="T25" fmla="*/ 264 h 778"/>
              <a:gd name="T26" fmla="*/ 416 w 1543"/>
              <a:gd name="T27" fmla="*/ 208 h 778"/>
              <a:gd name="T28" fmla="*/ 372 w 1543"/>
              <a:gd name="T29" fmla="*/ 156 h 778"/>
              <a:gd name="T30" fmla="*/ 322 w 1543"/>
              <a:gd name="T31" fmla="*/ 112 h 778"/>
              <a:gd name="T32" fmla="*/ 266 w 1543"/>
              <a:gd name="T33" fmla="*/ 72 h 778"/>
              <a:gd name="T34" fmla="*/ 206 w 1543"/>
              <a:gd name="T35" fmla="*/ 42 h 778"/>
              <a:gd name="T36" fmla="*/ 140 w 1543"/>
              <a:gd name="T37" fmla="*/ 18 h 778"/>
              <a:gd name="T38" fmla="*/ 72 w 1543"/>
              <a:gd name="T39" fmla="*/ 4 h 778"/>
              <a:gd name="T40" fmla="*/ 0 w 1543"/>
              <a:gd name="T41" fmla="*/ 0 h 778"/>
              <a:gd name="T42" fmla="*/ 0 w 1543"/>
              <a:gd name="T43" fmla="*/ 136 h 778"/>
              <a:gd name="T44" fmla="*/ 78 w 1543"/>
              <a:gd name="T45" fmla="*/ 144 h 778"/>
              <a:gd name="T46" fmla="*/ 150 w 1543"/>
              <a:gd name="T47" fmla="*/ 166 h 778"/>
              <a:gd name="T48" fmla="*/ 216 w 1543"/>
              <a:gd name="T49" fmla="*/ 202 h 778"/>
              <a:gd name="T50" fmla="*/ 272 w 1543"/>
              <a:gd name="T51" fmla="*/ 248 h 778"/>
              <a:gd name="T52" fmla="*/ 320 w 1543"/>
              <a:gd name="T53" fmla="*/ 306 h 778"/>
              <a:gd name="T54" fmla="*/ 356 w 1543"/>
              <a:gd name="T55" fmla="*/ 372 h 778"/>
              <a:gd name="T56" fmla="*/ 378 w 1543"/>
              <a:gd name="T57" fmla="*/ 444 h 778"/>
              <a:gd name="T58" fmla="*/ 386 w 1543"/>
              <a:gd name="T59" fmla="*/ 522 h 778"/>
              <a:gd name="T60" fmla="*/ 386 w 1543"/>
              <a:gd name="T61" fmla="*/ 522 h 778"/>
              <a:gd name="T62" fmla="*/ 388 w 1543"/>
              <a:gd name="T63" fmla="*/ 576 h 778"/>
              <a:gd name="T64" fmla="*/ 392 w 1543"/>
              <a:gd name="T65" fmla="*/ 598 h 778"/>
              <a:gd name="T66" fmla="*/ 404 w 1543"/>
              <a:gd name="T67" fmla="*/ 638 h 778"/>
              <a:gd name="T68" fmla="*/ 422 w 1543"/>
              <a:gd name="T69" fmla="*/ 674 h 778"/>
              <a:gd name="T70" fmla="*/ 448 w 1543"/>
              <a:gd name="T71" fmla="*/ 706 h 778"/>
              <a:gd name="T72" fmla="*/ 478 w 1543"/>
              <a:gd name="T73" fmla="*/ 734 h 778"/>
              <a:gd name="T74" fmla="*/ 512 w 1543"/>
              <a:gd name="T75" fmla="*/ 754 h 778"/>
              <a:gd name="T76" fmla="*/ 549 w 1543"/>
              <a:gd name="T77" fmla="*/ 770 h 778"/>
              <a:gd name="T78" fmla="*/ 591 w 1543"/>
              <a:gd name="T79" fmla="*/ 778 h 778"/>
              <a:gd name="T80" fmla="*/ 1543 w 1543"/>
              <a:gd name="T81" fmla="*/ 778 h 778"/>
              <a:gd name="T82" fmla="*/ 647 w 1543"/>
              <a:gd name="T83" fmla="*/ 65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3" h="778">
                <a:moveTo>
                  <a:pt x="647" y="652"/>
                </a:moveTo>
                <a:lnTo>
                  <a:pt x="647" y="652"/>
                </a:lnTo>
                <a:lnTo>
                  <a:pt x="633" y="650"/>
                </a:lnTo>
                <a:lnTo>
                  <a:pt x="621" y="648"/>
                </a:lnTo>
                <a:lnTo>
                  <a:pt x="609" y="646"/>
                </a:lnTo>
                <a:lnTo>
                  <a:pt x="597" y="642"/>
                </a:lnTo>
                <a:lnTo>
                  <a:pt x="587" y="636"/>
                </a:lnTo>
                <a:lnTo>
                  <a:pt x="575" y="630"/>
                </a:lnTo>
                <a:lnTo>
                  <a:pt x="557" y="614"/>
                </a:lnTo>
                <a:lnTo>
                  <a:pt x="542" y="594"/>
                </a:lnTo>
                <a:lnTo>
                  <a:pt x="532" y="574"/>
                </a:lnTo>
                <a:lnTo>
                  <a:pt x="528" y="562"/>
                </a:lnTo>
                <a:lnTo>
                  <a:pt x="524" y="550"/>
                </a:lnTo>
                <a:lnTo>
                  <a:pt x="522" y="536"/>
                </a:lnTo>
                <a:lnTo>
                  <a:pt x="522" y="524"/>
                </a:lnTo>
                <a:lnTo>
                  <a:pt x="522" y="522"/>
                </a:lnTo>
                <a:lnTo>
                  <a:pt x="522" y="522"/>
                </a:lnTo>
                <a:lnTo>
                  <a:pt x="520" y="488"/>
                </a:lnTo>
                <a:lnTo>
                  <a:pt x="518" y="454"/>
                </a:lnTo>
                <a:lnTo>
                  <a:pt x="512" y="420"/>
                </a:lnTo>
                <a:lnTo>
                  <a:pt x="504" y="386"/>
                </a:lnTo>
                <a:lnTo>
                  <a:pt x="494" y="354"/>
                </a:lnTo>
                <a:lnTo>
                  <a:pt x="482" y="324"/>
                </a:lnTo>
                <a:lnTo>
                  <a:pt x="470" y="294"/>
                </a:lnTo>
                <a:lnTo>
                  <a:pt x="454" y="264"/>
                </a:lnTo>
                <a:lnTo>
                  <a:pt x="454" y="264"/>
                </a:lnTo>
                <a:lnTo>
                  <a:pt x="436" y="236"/>
                </a:lnTo>
                <a:lnTo>
                  <a:pt x="416" y="208"/>
                </a:lnTo>
                <a:lnTo>
                  <a:pt x="396" y="182"/>
                </a:lnTo>
                <a:lnTo>
                  <a:pt x="372" y="156"/>
                </a:lnTo>
                <a:lnTo>
                  <a:pt x="348" y="132"/>
                </a:lnTo>
                <a:lnTo>
                  <a:pt x="322" y="112"/>
                </a:lnTo>
                <a:lnTo>
                  <a:pt x="294" y="92"/>
                </a:lnTo>
                <a:lnTo>
                  <a:pt x="266" y="72"/>
                </a:lnTo>
                <a:lnTo>
                  <a:pt x="236" y="56"/>
                </a:lnTo>
                <a:lnTo>
                  <a:pt x="206" y="42"/>
                </a:lnTo>
                <a:lnTo>
                  <a:pt x="174" y="30"/>
                </a:lnTo>
                <a:lnTo>
                  <a:pt x="140" y="18"/>
                </a:lnTo>
                <a:lnTo>
                  <a:pt x="106" y="10"/>
                </a:lnTo>
                <a:lnTo>
                  <a:pt x="72" y="4"/>
                </a:lnTo>
                <a:lnTo>
                  <a:pt x="36" y="0"/>
                </a:lnTo>
                <a:lnTo>
                  <a:pt x="0" y="0"/>
                </a:lnTo>
                <a:lnTo>
                  <a:pt x="0" y="136"/>
                </a:lnTo>
                <a:lnTo>
                  <a:pt x="0" y="136"/>
                </a:lnTo>
                <a:lnTo>
                  <a:pt x="38" y="138"/>
                </a:lnTo>
                <a:lnTo>
                  <a:pt x="78" y="144"/>
                </a:lnTo>
                <a:lnTo>
                  <a:pt x="114" y="152"/>
                </a:lnTo>
                <a:lnTo>
                  <a:pt x="150" y="166"/>
                </a:lnTo>
                <a:lnTo>
                  <a:pt x="184" y="182"/>
                </a:lnTo>
                <a:lnTo>
                  <a:pt x="216" y="202"/>
                </a:lnTo>
                <a:lnTo>
                  <a:pt x="246" y="224"/>
                </a:lnTo>
                <a:lnTo>
                  <a:pt x="272" y="248"/>
                </a:lnTo>
                <a:lnTo>
                  <a:pt x="298" y="276"/>
                </a:lnTo>
                <a:lnTo>
                  <a:pt x="320" y="306"/>
                </a:lnTo>
                <a:lnTo>
                  <a:pt x="340" y="338"/>
                </a:lnTo>
                <a:lnTo>
                  <a:pt x="356" y="372"/>
                </a:lnTo>
                <a:lnTo>
                  <a:pt x="368" y="408"/>
                </a:lnTo>
                <a:lnTo>
                  <a:pt x="378" y="444"/>
                </a:lnTo>
                <a:lnTo>
                  <a:pt x="384" y="482"/>
                </a:lnTo>
                <a:lnTo>
                  <a:pt x="386" y="522"/>
                </a:lnTo>
                <a:lnTo>
                  <a:pt x="386" y="522"/>
                </a:lnTo>
                <a:lnTo>
                  <a:pt x="386" y="522"/>
                </a:lnTo>
                <a:lnTo>
                  <a:pt x="386" y="550"/>
                </a:lnTo>
                <a:lnTo>
                  <a:pt x="388" y="576"/>
                </a:lnTo>
                <a:lnTo>
                  <a:pt x="388" y="576"/>
                </a:lnTo>
                <a:lnTo>
                  <a:pt x="392" y="598"/>
                </a:lnTo>
                <a:lnTo>
                  <a:pt x="398" y="618"/>
                </a:lnTo>
                <a:lnTo>
                  <a:pt x="404" y="638"/>
                </a:lnTo>
                <a:lnTo>
                  <a:pt x="412" y="656"/>
                </a:lnTo>
                <a:lnTo>
                  <a:pt x="422" y="674"/>
                </a:lnTo>
                <a:lnTo>
                  <a:pt x="434" y="690"/>
                </a:lnTo>
                <a:lnTo>
                  <a:pt x="448" y="706"/>
                </a:lnTo>
                <a:lnTo>
                  <a:pt x="462" y="720"/>
                </a:lnTo>
                <a:lnTo>
                  <a:pt x="478" y="734"/>
                </a:lnTo>
                <a:lnTo>
                  <a:pt x="494" y="744"/>
                </a:lnTo>
                <a:lnTo>
                  <a:pt x="512" y="754"/>
                </a:lnTo>
                <a:lnTo>
                  <a:pt x="532" y="764"/>
                </a:lnTo>
                <a:lnTo>
                  <a:pt x="549" y="770"/>
                </a:lnTo>
                <a:lnTo>
                  <a:pt x="571" y="774"/>
                </a:lnTo>
                <a:lnTo>
                  <a:pt x="591" y="778"/>
                </a:lnTo>
                <a:lnTo>
                  <a:pt x="613" y="778"/>
                </a:lnTo>
                <a:lnTo>
                  <a:pt x="1543" y="778"/>
                </a:lnTo>
                <a:lnTo>
                  <a:pt x="1543" y="652"/>
                </a:lnTo>
                <a:lnTo>
                  <a:pt x="647" y="65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18" name="Group 17">
            <a:extLst>
              <a:ext uri="{FF2B5EF4-FFF2-40B4-BE49-F238E27FC236}">
                <a16:creationId xmlns:a16="http://schemas.microsoft.com/office/drawing/2014/main" id="{39E7B6E4-C8ED-446E-9EE3-7AA242E441FC}"/>
              </a:ext>
            </a:extLst>
          </p:cNvPr>
          <p:cNvGrpSpPr/>
          <p:nvPr/>
        </p:nvGrpSpPr>
        <p:grpSpPr>
          <a:xfrm>
            <a:off x="1076430" y="2276026"/>
            <a:ext cx="9823241" cy="2806960"/>
            <a:chOff x="2614613" y="2429668"/>
            <a:chExt cx="6994527" cy="1998664"/>
          </a:xfrm>
        </p:grpSpPr>
        <p:sp>
          <p:nvSpPr>
            <p:cNvPr id="4" name="Freeform 12">
              <a:extLst>
                <a:ext uri="{FF2B5EF4-FFF2-40B4-BE49-F238E27FC236}">
                  <a16:creationId xmlns:a16="http://schemas.microsoft.com/office/drawing/2014/main" id="{84F65A9C-BC62-4427-A4C2-B4B6AF0AF1E1}"/>
                </a:ext>
              </a:extLst>
            </p:cNvPr>
            <p:cNvSpPr>
              <a:spLocks/>
            </p:cNvSpPr>
            <p:nvPr/>
          </p:nvSpPr>
          <p:spPr bwMode="auto">
            <a:xfrm>
              <a:off x="7891465" y="2786856"/>
              <a:ext cx="1282700" cy="1284288"/>
            </a:xfrm>
            <a:custGeom>
              <a:avLst/>
              <a:gdLst>
                <a:gd name="T0" fmla="*/ 767 w 1618"/>
                <a:gd name="T1" fmla="*/ 1616 h 1617"/>
                <a:gd name="T2" fmla="*/ 647 w 1618"/>
                <a:gd name="T3" fmla="*/ 1601 h 1617"/>
                <a:gd name="T4" fmla="*/ 531 w 1618"/>
                <a:gd name="T5" fmla="*/ 1568 h 1617"/>
                <a:gd name="T6" fmla="*/ 424 w 1618"/>
                <a:gd name="T7" fmla="*/ 1520 h 1617"/>
                <a:gd name="T8" fmla="*/ 326 w 1618"/>
                <a:gd name="T9" fmla="*/ 1456 h 1617"/>
                <a:gd name="T10" fmla="*/ 238 w 1618"/>
                <a:gd name="T11" fmla="*/ 1380 h 1617"/>
                <a:gd name="T12" fmla="*/ 161 w 1618"/>
                <a:gd name="T13" fmla="*/ 1292 h 1617"/>
                <a:gd name="T14" fmla="*/ 98 w 1618"/>
                <a:gd name="T15" fmla="*/ 1194 h 1617"/>
                <a:gd name="T16" fmla="*/ 50 w 1618"/>
                <a:gd name="T17" fmla="*/ 1086 h 1617"/>
                <a:gd name="T18" fmla="*/ 18 w 1618"/>
                <a:gd name="T19" fmla="*/ 972 h 1617"/>
                <a:gd name="T20" fmla="*/ 2 w 1618"/>
                <a:gd name="T21" fmla="*/ 850 h 1617"/>
                <a:gd name="T22" fmla="*/ 2 w 1618"/>
                <a:gd name="T23" fmla="*/ 768 h 1617"/>
                <a:gd name="T24" fmla="*/ 18 w 1618"/>
                <a:gd name="T25" fmla="*/ 646 h 1617"/>
                <a:gd name="T26" fmla="*/ 50 w 1618"/>
                <a:gd name="T27" fmla="*/ 530 h 1617"/>
                <a:gd name="T28" fmla="*/ 98 w 1618"/>
                <a:gd name="T29" fmla="*/ 424 h 1617"/>
                <a:gd name="T30" fmla="*/ 161 w 1618"/>
                <a:gd name="T31" fmla="*/ 325 h 1617"/>
                <a:gd name="T32" fmla="*/ 238 w 1618"/>
                <a:gd name="T33" fmla="*/ 237 h 1617"/>
                <a:gd name="T34" fmla="*/ 326 w 1618"/>
                <a:gd name="T35" fmla="*/ 160 h 1617"/>
                <a:gd name="T36" fmla="*/ 424 w 1618"/>
                <a:gd name="T37" fmla="*/ 97 h 1617"/>
                <a:gd name="T38" fmla="*/ 531 w 1618"/>
                <a:gd name="T39" fmla="*/ 49 h 1617"/>
                <a:gd name="T40" fmla="*/ 647 w 1618"/>
                <a:gd name="T41" fmla="*/ 17 h 1617"/>
                <a:gd name="T42" fmla="*/ 767 w 1618"/>
                <a:gd name="T43" fmla="*/ 2 h 1617"/>
                <a:gd name="T44" fmla="*/ 851 w 1618"/>
                <a:gd name="T45" fmla="*/ 2 h 1617"/>
                <a:gd name="T46" fmla="*/ 972 w 1618"/>
                <a:gd name="T47" fmla="*/ 17 h 1617"/>
                <a:gd name="T48" fmla="*/ 1087 w 1618"/>
                <a:gd name="T49" fmla="*/ 49 h 1617"/>
                <a:gd name="T50" fmla="*/ 1195 w 1618"/>
                <a:gd name="T51" fmla="*/ 97 h 1617"/>
                <a:gd name="T52" fmla="*/ 1293 w 1618"/>
                <a:gd name="T53" fmla="*/ 160 h 1617"/>
                <a:gd name="T54" fmla="*/ 1381 w 1618"/>
                <a:gd name="T55" fmla="*/ 237 h 1617"/>
                <a:gd name="T56" fmla="*/ 1457 w 1618"/>
                <a:gd name="T57" fmla="*/ 325 h 1617"/>
                <a:gd name="T58" fmla="*/ 1520 w 1618"/>
                <a:gd name="T59" fmla="*/ 424 h 1617"/>
                <a:gd name="T60" fmla="*/ 1569 w 1618"/>
                <a:gd name="T61" fmla="*/ 530 h 1617"/>
                <a:gd name="T62" fmla="*/ 1602 w 1618"/>
                <a:gd name="T63" fmla="*/ 646 h 1617"/>
                <a:gd name="T64" fmla="*/ 1617 w 1618"/>
                <a:gd name="T65" fmla="*/ 768 h 1617"/>
                <a:gd name="T66" fmla="*/ 1617 w 1618"/>
                <a:gd name="T67" fmla="*/ 850 h 1617"/>
                <a:gd name="T68" fmla="*/ 1602 w 1618"/>
                <a:gd name="T69" fmla="*/ 972 h 1617"/>
                <a:gd name="T70" fmla="*/ 1569 w 1618"/>
                <a:gd name="T71" fmla="*/ 1086 h 1617"/>
                <a:gd name="T72" fmla="*/ 1520 w 1618"/>
                <a:gd name="T73" fmla="*/ 1194 h 1617"/>
                <a:gd name="T74" fmla="*/ 1457 w 1618"/>
                <a:gd name="T75" fmla="*/ 1292 h 1617"/>
                <a:gd name="T76" fmla="*/ 1381 w 1618"/>
                <a:gd name="T77" fmla="*/ 1380 h 1617"/>
                <a:gd name="T78" fmla="*/ 1293 w 1618"/>
                <a:gd name="T79" fmla="*/ 1456 h 1617"/>
                <a:gd name="T80" fmla="*/ 1195 w 1618"/>
                <a:gd name="T81" fmla="*/ 1520 h 1617"/>
                <a:gd name="T82" fmla="*/ 1087 w 1618"/>
                <a:gd name="T83" fmla="*/ 1568 h 1617"/>
                <a:gd name="T84" fmla="*/ 972 w 1618"/>
                <a:gd name="T85" fmla="*/ 1601 h 1617"/>
                <a:gd name="T86" fmla="*/ 851 w 1618"/>
                <a:gd name="T87" fmla="*/ 1616 h 1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18" h="1617">
                  <a:moveTo>
                    <a:pt x="810" y="1617"/>
                  </a:moveTo>
                  <a:lnTo>
                    <a:pt x="810" y="1617"/>
                  </a:lnTo>
                  <a:lnTo>
                    <a:pt x="767" y="1616"/>
                  </a:lnTo>
                  <a:lnTo>
                    <a:pt x="727" y="1613"/>
                  </a:lnTo>
                  <a:lnTo>
                    <a:pt x="686" y="1608"/>
                  </a:lnTo>
                  <a:lnTo>
                    <a:pt x="647" y="1601"/>
                  </a:lnTo>
                  <a:lnTo>
                    <a:pt x="607" y="1592"/>
                  </a:lnTo>
                  <a:lnTo>
                    <a:pt x="569" y="1582"/>
                  </a:lnTo>
                  <a:lnTo>
                    <a:pt x="531" y="1568"/>
                  </a:lnTo>
                  <a:lnTo>
                    <a:pt x="494" y="1554"/>
                  </a:lnTo>
                  <a:lnTo>
                    <a:pt x="458" y="1538"/>
                  </a:lnTo>
                  <a:lnTo>
                    <a:pt x="424" y="1520"/>
                  </a:lnTo>
                  <a:lnTo>
                    <a:pt x="390" y="1500"/>
                  </a:lnTo>
                  <a:lnTo>
                    <a:pt x="357" y="1479"/>
                  </a:lnTo>
                  <a:lnTo>
                    <a:pt x="326" y="1456"/>
                  </a:lnTo>
                  <a:lnTo>
                    <a:pt x="295" y="1432"/>
                  </a:lnTo>
                  <a:lnTo>
                    <a:pt x="266" y="1407"/>
                  </a:lnTo>
                  <a:lnTo>
                    <a:pt x="238" y="1380"/>
                  </a:lnTo>
                  <a:lnTo>
                    <a:pt x="211" y="1352"/>
                  </a:lnTo>
                  <a:lnTo>
                    <a:pt x="185" y="1324"/>
                  </a:lnTo>
                  <a:lnTo>
                    <a:pt x="161" y="1292"/>
                  </a:lnTo>
                  <a:lnTo>
                    <a:pt x="139" y="1261"/>
                  </a:lnTo>
                  <a:lnTo>
                    <a:pt x="118" y="1228"/>
                  </a:lnTo>
                  <a:lnTo>
                    <a:pt x="98" y="1194"/>
                  </a:lnTo>
                  <a:lnTo>
                    <a:pt x="81" y="1159"/>
                  </a:lnTo>
                  <a:lnTo>
                    <a:pt x="65" y="1123"/>
                  </a:lnTo>
                  <a:lnTo>
                    <a:pt x="50" y="1086"/>
                  </a:lnTo>
                  <a:lnTo>
                    <a:pt x="37" y="1049"/>
                  </a:lnTo>
                  <a:lnTo>
                    <a:pt x="27" y="1011"/>
                  </a:lnTo>
                  <a:lnTo>
                    <a:pt x="18" y="972"/>
                  </a:lnTo>
                  <a:lnTo>
                    <a:pt x="10" y="932"/>
                  </a:lnTo>
                  <a:lnTo>
                    <a:pt x="5" y="892"/>
                  </a:lnTo>
                  <a:lnTo>
                    <a:pt x="2" y="850"/>
                  </a:lnTo>
                  <a:lnTo>
                    <a:pt x="0" y="809"/>
                  </a:lnTo>
                  <a:lnTo>
                    <a:pt x="0" y="809"/>
                  </a:lnTo>
                  <a:lnTo>
                    <a:pt x="2" y="768"/>
                  </a:lnTo>
                  <a:lnTo>
                    <a:pt x="5" y="726"/>
                  </a:lnTo>
                  <a:lnTo>
                    <a:pt x="10" y="686"/>
                  </a:lnTo>
                  <a:lnTo>
                    <a:pt x="18" y="646"/>
                  </a:lnTo>
                  <a:lnTo>
                    <a:pt x="27" y="607"/>
                  </a:lnTo>
                  <a:lnTo>
                    <a:pt x="37" y="568"/>
                  </a:lnTo>
                  <a:lnTo>
                    <a:pt x="50" y="530"/>
                  </a:lnTo>
                  <a:lnTo>
                    <a:pt x="65" y="495"/>
                  </a:lnTo>
                  <a:lnTo>
                    <a:pt x="81" y="459"/>
                  </a:lnTo>
                  <a:lnTo>
                    <a:pt x="98" y="424"/>
                  </a:lnTo>
                  <a:lnTo>
                    <a:pt x="118" y="390"/>
                  </a:lnTo>
                  <a:lnTo>
                    <a:pt x="139" y="356"/>
                  </a:lnTo>
                  <a:lnTo>
                    <a:pt x="161" y="325"/>
                  </a:lnTo>
                  <a:lnTo>
                    <a:pt x="185" y="294"/>
                  </a:lnTo>
                  <a:lnTo>
                    <a:pt x="211" y="265"/>
                  </a:lnTo>
                  <a:lnTo>
                    <a:pt x="238" y="237"/>
                  </a:lnTo>
                  <a:lnTo>
                    <a:pt x="266" y="210"/>
                  </a:lnTo>
                  <a:lnTo>
                    <a:pt x="295" y="184"/>
                  </a:lnTo>
                  <a:lnTo>
                    <a:pt x="326" y="160"/>
                  </a:lnTo>
                  <a:lnTo>
                    <a:pt x="357" y="139"/>
                  </a:lnTo>
                  <a:lnTo>
                    <a:pt x="390" y="117"/>
                  </a:lnTo>
                  <a:lnTo>
                    <a:pt x="424" y="97"/>
                  </a:lnTo>
                  <a:lnTo>
                    <a:pt x="458" y="80"/>
                  </a:lnTo>
                  <a:lnTo>
                    <a:pt x="494" y="64"/>
                  </a:lnTo>
                  <a:lnTo>
                    <a:pt x="531" y="49"/>
                  </a:lnTo>
                  <a:lnTo>
                    <a:pt x="569" y="36"/>
                  </a:lnTo>
                  <a:lnTo>
                    <a:pt x="607" y="26"/>
                  </a:lnTo>
                  <a:lnTo>
                    <a:pt x="647" y="17"/>
                  </a:lnTo>
                  <a:lnTo>
                    <a:pt x="686" y="9"/>
                  </a:lnTo>
                  <a:lnTo>
                    <a:pt x="727" y="5"/>
                  </a:lnTo>
                  <a:lnTo>
                    <a:pt x="767" y="2"/>
                  </a:lnTo>
                  <a:lnTo>
                    <a:pt x="810" y="0"/>
                  </a:lnTo>
                  <a:lnTo>
                    <a:pt x="810" y="0"/>
                  </a:lnTo>
                  <a:lnTo>
                    <a:pt x="851" y="2"/>
                  </a:lnTo>
                  <a:lnTo>
                    <a:pt x="892" y="5"/>
                  </a:lnTo>
                  <a:lnTo>
                    <a:pt x="933" y="9"/>
                  </a:lnTo>
                  <a:lnTo>
                    <a:pt x="972" y="17"/>
                  </a:lnTo>
                  <a:lnTo>
                    <a:pt x="1011" y="26"/>
                  </a:lnTo>
                  <a:lnTo>
                    <a:pt x="1050" y="36"/>
                  </a:lnTo>
                  <a:lnTo>
                    <a:pt x="1087" y="49"/>
                  </a:lnTo>
                  <a:lnTo>
                    <a:pt x="1124" y="64"/>
                  </a:lnTo>
                  <a:lnTo>
                    <a:pt x="1160" y="80"/>
                  </a:lnTo>
                  <a:lnTo>
                    <a:pt x="1195" y="97"/>
                  </a:lnTo>
                  <a:lnTo>
                    <a:pt x="1228" y="117"/>
                  </a:lnTo>
                  <a:lnTo>
                    <a:pt x="1261" y="139"/>
                  </a:lnTo>
                  <a:lnTo>
                    <a:pt x="1293" y="160"/>
                  </a:lnTo>
                  <a:lnTo>
                    <a:pt x="1323" y="184"/>
                  </a:lnTo>
                  <a:lnTo>
                    <a:pt x="1352" y="210"/>
                  </a:lnTo>
                  <a:lnTo>
                    <a:pt x="1381" y="237"/>
                  </a:lnTo>
                  <a:lnTo>
                    <a:pt x="1408" y="265"/>
                  </a:lnTo>
                  <a:lnTo>
                    <a:pt x="1433" y="294"/>
                  </a:lnTo>
                  <a:lnTo>
                    <a:pt x="1457" y="325"/>
                  </a:lnTo>
                  <a:lnTo>
                    <a:pt x="1480" y="356"/>
                  </a:lnTo>
                  <a:lnTo>
                    <a:pt x="1500" y="390"/>
                  </a:lnTo>
                  <a:lnTo>
                    <a:pt x="1520" y="424"/>
                  </a:lnTo>
                  <a:lnTo>
                    <a:pt x="1537" y="459"/>
                  </a:lnTo>
                  <a:lnTo>
                    <a:pt x="1554" y="495"/>
                  </a:lnTo>
                  <a:lnTo>
                    <a:pt x="1569" y="530"/>
                  </a:lnTo>
                  <a:lnTo>
                    <a:pt x="1581" y="568"/>
                  </a:lnTo>
                  <a:lnTo>
                    <a:pt x="1592" y="607"/>
                  </a:lnTo>
                  <a:lnTo>
                    <a:pt x="1602" y="646"/>
                  </a:lnTo>
                  <a:lnTo>
                    <a:pt x="1608" y="686"/>
                  </a:lnTo>
                  <a:lnTo>
                    <a:pt x="1614" y="726"/>
                  </a:lnTo>
                  <a:lnTo>
                    <a:pt x="1617" y="768"/>
                  </a:lnTo>
                  <a:lnTo>
                    <a:pt x="1618" y="809"/>
                  </a:lnTo>
                  <a:lnTo>
                    <a:pt x="1618" y="809"/>
                  </a:lnTo>
                  <a:lnTo>
                    <a:pt x="1617" y="850"/>
                  </a:lnTo>
                  <a:lnTo>
                    <a:pt x="1614" y="892"/>
                  </a:lnTo>
                  <a:lnTo>
                    <a:pt x="1608" y="932"/>
                  </a:lnTo>
                  <a:lnTo>
                    <a:pt x="1602" y="972"/>
                  </a:lnTo>
                  <a:lnTo>
                    <a:pt x="1592" y="1011"/>
                  </a:lnTo>
                  <a:lnTo>
                    <a:pt x="1581" y="1049"/>
                  </a:lnTo>
                  <a:lnTo>
                    <a:pt x="1569" y="1086"/>
                  </a:lnTo>
                  <a:lnTo>
                    <a:pt x="1554" y="1123"/>
                  </a:lnTo>
                  <a:lnTo>
                    <a:pt x="1537" y="1159"/>
                  </a:lnTo>
                  <a:lnTo>
                    <a:pt x="1520" y="1194"/>
                  </a:lnTo>
                  <a:lnTo>
                    <a:pt x="1500" y="1228"/>
                  </a:lnTo>
                  <a:lnTo>
                    <a:pt x="1480" y="1261"/>
                  </a:lnTo>
                  <a:lnTo>
                    <a:pt x="1457" y="1292"/>
                  </a:lnTo>
                  <a:lnTo>
                    <a:pt x="1433" y="1324"/>
                  </a:lnTo>
                  <a:lnTo>
                    <a:pt x="1408" y="1352"/>
                  </a:lnTo>
                  <a:lnTo>
                    <a:pt x="1381" y="1380"/>
                  </a:lnTo>
                  <a:lnTo>
                    <a:pt x="1352" y="1407"/>
                  </a:lnTo>
                  <a:lnTo>
                    <a:pt x="1323" y="1432"/>
                  </a:lnTo>
                  <a:lnTo>
                    <a:pt x="1293" y="1456"/>
                  </a:lnTo>
                  <a:lnTo>
                    <a:pt x="1261" y="1479"/>
                  </a:lnTo>
                  <a:lnTo>
                    <a:pt x="1228" y="1500"/>
                  </a:lnTo>
                  <a:lnTo>
                    <a:pt x="1195" y="1520"/>
                  </a:lnTo>
                  <a:lnTo>
                    <a:pt x="1160" y="1538"/>
                  </a:lnTo>
                  <a:lnTo>
                    <a:pt x="1124" y="1554"/>
                  </a:lnTo>
                  <a:lnTo>
                    <a:pt x="1087" y="1568"/>
                  </a:lnTo>
                  <a:lnTo>
                    <a:pt x="1050" y="1582"/>
                  </a:lnTo>
                  <a:lnTo>
                    <a:pt x="1011" y="1592"/>
                  </a:lnTo>
                  <a:lnTo>
                    <a:pt x="972" y="1601"/>
                  </a:lnTo>
                  <a:lnTo>
                    <a:pt x="933" y="1608"/>
                  </a:lnTo>
                  <a:lnTo>
                    <a:pt x="892" y="1613"/>
                  </a:lnTo>
                  <a:lnTo>
                    <a:pt x="851" y="1616"/>
                  </a:lnTo>
                  <a:lnTo>
                    <a:pt x="810" y="1617"/>
                  </a:lnTo>
                  <a:lnTo>
                    <a:pt x="810" y="16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2" name="Group 1">
              <a:extLst>
                <a:ext uri="{FF2B5EF4-FFF2-40B4-BE49-F238E27FC236}">
                  <a16:creationId xmlns:a16="http://schemas.microsoft.com/office/drawing/2014/main" id="{8AE2D00F-3AB8-4B9E-92E5-61819EE6D78F}"/>
                </a:ext>
              </a:extLst>
            </p:cNvPr>
            <p:cNvGrpSpPr/>
            <p:nvPr/>
          </p:nvGrpSpPr>
          <p:grpSpPr>
            <a:xfrm>
              <a:off x="2614613" y="2429668"/>
              <a:ext cx="6994527" cy="1998664"/>
              <a:chOff x="2614613" y="2429668"/>
              <a:chExt cx="6994527" cy="1998664"/>
            </a:xfrm>
          </p:grpSpPr>
          <p:sp>
            <p:nvSpPr>
              <p:cNvPr id="5" name="Freeform 13">
                <a:extLst>
                  <a:ext uri="{FF2B5EF4-FFF2-40B4-BE49-F238E27FC236}">
                    <a16:creationId xmlns:a16="http://schemas.microsoft.com/office/drawing/2014/main" id="{544E2FCA-3C94-4A56-B664-015D871DC255}"/>
                  </a:ext>
                </a:extLst>
              </p:cNvPr>
              <p:cNvSpPr>
                <a:spLocks/>
              </p:cNvSpPr>
              <p:nvPr/>
            </p:nvSpPr>
            <p:spPr bwMode="auto">
              <a:xfrm>
                <a:off x="7534277" y="3428206"/>
                <a:ext cx="1997076" cy="1000125"/>
              </a:xfrm>
              <a:custGeom>
                <a:avLst/>
                <a:gdLst>
                  <a:gd name="T0" fmla="*/ 1176 w 2516"/>
                  <a:gd name="T1" fmla="*/ 804 h 1259"/>
                  <a:gd name="T2" fmla="*/ 1018 w 2516"/>
                  <a:gd name="T3" fmla="*/ 773 h 1259"/>
                  <a:gd name="T4" fmla="*/ 873 w 2516"/>
                  <a:gd name="T5" fmla="*/ 711 h 1259"/>
                  <a:gd name="T6" fmla="*/ 744 w 2516"/>
                  <a:gd name="T7" fmla="*/ 623 h 1259"/>
                  <a:gd name="T8" fmla="*/ 634 w 2516"/>
                  <a:gd name="T9" fmla="*/ 515 h 1259"/>
                  <a:gd name="T10" fmla="*/ 547 w 2516"/>
                  <a:gd name="T11" fmla="*/ 385 h 1259"/>
                  <a:gd name="T12" fmla="*/ 486 w 2516"/>
                  <a:gd name="T13" fmla="*/ 240 h 1259"/>
                  <a:gd name="T14" fmla="*/ 454 w 2516"/>
                  <a:gd name="T15" fmla="*/ 83 h 1259"/>
                  <a:gd name="T16" fmla="*/ 0 w 2516"/>
                  <a:gd name="T17" fmla="*/ 0 h 1259"/>
                  <a:gd name="T18" fmla="*/ 7 w 2516"/>
                  <a:gd name="T19" fmla="*/ 128 h 1259"/>
                  <a:gd name="T20" fmla="*/ 25 w 2516"/>
                  <a:gd name="T21" fmla="*/ 254 h 1259"/>
                  <a:gd name="T22" fmla="*/ 57 w 2516"/>
                  <a:gd name="T23" fmla="*/ 374 h 1259"/>
                  <a:gd name="T24" fmla="*/ 99 w 2516"/>
                  <a:gd name="T25" fmla="*/ 490 h 1259"/>
                  <a:gd name="T26" fmla="*/ 151 w 2516"/>
                  <a:gd name="T27" fmla="*/ 600 h 1259"/>
                  <a:gd name="T28" fmla="*/ 214 w 2516"/>
                  <a:gd name="T29" fmla="*/ 704 h 1259"/>
                  <a:gd name="T30" fmla="*/ 287 w 2516"/>
                  <a:gd name="T31" fmla="*/ 801 h 1259"/>
                  <a:gd name="T32" fmla="*/ 369 w 2516"/>
                  <a:gd name="T33" fmla="*/ 890 h 1259"/>
                  <a:gd name="T34" fmla="*/ 458 w 2516"/>
                  <a:gd name="T35" fmla="*/ 971 h 1259"/>
                  <a:gd name="T36" fmla="*/ 555 w 2516"/>
                  <a:gd name="T37" fmla="*/ 1043 h 1259"/>
                  <a:gd name="T38" fmla="*/ 658 w 2516"/>
                  <a:gd name="T39" fmla="*/ 1107 h 1259"/>
                  <a:gd name="T40" fmla="*/ 768 w 2516"/>
                  <a:gd name="T41" fmla="*/ 1160 h 1259"/>
                  <a:gd name="T42" fmla="*/ 885 w 2516"/>
                  <a:gd name="T43" fmla="*/ 1202 h 1259"/>
                  <a:gd name="T44" fmla="*/ 1004 w 2516"/>
                  <a:gd name="T45" fmla="*/ 1233 h 1259"/>
                  <a:gd name="T46" fmla="*/ 1129 w 2516"/>
                  <a:gd name="T47" fmla="*/ 1252 h 1259"/>
                  <a:gd name="T48" fmla="*/ 1259 w 2516"/>
                  <a:gd name="T49" fmla="*/ 1259 h 1259"/>
                  <a:gd name="T50" fmla="*/ 1356 w 2516"/>
                  <a:gd name="T51" fmla="*/ 1255 h 1259"/>
                  <a:gd name="T52" fmla="*/ 1481 w 2516"/>
                  <a:gd name="T53" fmla="*/ 1238 h 1259"/>
                  <a:gd name="T54" fmla="*/ 1602 w 2516"/>
                  <a:gd name="T55" fmla="*/ 1211 h 1259"/>
                  <a:gd name="T56" fmla="*/ 1720 w 2516"/>
                  <a:gd name="T57" fmla="*/ 1171 h 1259"/>
                  <a:gd name="T58" fmla="*/ 1831 w 2516"/>
                  <a:gd name="T59" fmla="*/ 1121 h 1259"/>
                  <a:gd name="T60" fmla="*/ 1936 w 2516"/>
                  <a:gd name="T61" fmla="*/ 1060 h 1259"/>
                  <a:gd name="T62" fmla="*/ 2035 w 2516"/>
                  <a:gd name="T63" fmla="*/ 990 h 1259"/>
                  <a:gd name="T64" fmla="*/ 2127 w 2516"/>
                  <a:gd name="T65" fmla="*/ 911 h 1259"/>
                  <a:gd name="T66" fmla="*/ 2209 w 2516"/>
                  <a:gd name="T67" fmla="*/ 824 h 1259"/>
                  <a:gd name="T68" fmla="*/ 2284 w 2516"/>
                  <a:gd name="T69" fmla="*/ 728 h 1259"/>
                  <a:gd name="T70" fmla="*/ 2350 w 2516"/>
                  <a:gd name="T71" fmla="*/ 627 h 1259"/>
                  <a:gd name="T72" fmla="*/ 2405 w 2516"/>
                  <a:gd name="T73" fmla="*/ 518 h 1259"/>
                  <a:gd name="T74" fmla="*/ 2450 w 2516"/>
                  <a:gd name="T75" fmla="*/ 404 h 1259"/>
                  <a:gd name="T76" fmla="*/ 2485 w 2516"/>
                  <a:gd name="T77" fmla="*/ 284 h 1259"/>
                  <a:gd name="T78" fmla="*/ 2506 w 2516"/>
                  <a:gd name="T79" fmla="*/ 160 h 1259"/>
                  <a:gd name="T80" fmla="*/ 2516 w 2516"/>
                  <a:gd name="T81" fmla="*/ 33 h 1259"/>
                  <a:gd name="T82" fmla="*/ 2066 w 2516"/>
                  <a:gd name="T83" fmla="*/ 41 h 1259"/>
                  <a:gd name="T84" fmla="*/ 2041 w 2516"/>
                  <a:gd name="T85" fmla="*/ 202 h 1259"/>
                  <a:gd name="T86" fmla="*/ 1986 w 2516"/>
                  <a:gd name="T87" fmla="*/ 350 h 1259"/>
                  <a:gd name="T88" fmla="*/ 1906 w 2516"/>
                  <a:gd name="T89" fmla="*/ 483 h 1259"/>
                  <a:gd name="T90" fmla="*/ 1801 w 2516"/>
                  <a:gd name="T91" fmla="*/ 598 h 1259"/>
                  <a:gd name="T92" fmla="*/ 1677 w 2516"/>
                  <a:gd name="T93" fmla="*/ 691 h 1259"/>
                  <a:gd name="T94" fmla="*/ 1536 w 2516"/>
                  <a:gd name="T95" fmla="*/ 759 h 1259"/>
                  <a:gd name="T96" fmla="*/ 1382 w 2516"/>
                  <a:gd name="T97" fmla="*/ 799 h 1259"/>
                  <a:gd name="T98" fmla="*/ 1259 w 2516"/>
                  <a:gd name="T99" fmla="*/ 80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16" h="1259">
                    <a:moveTo>
                      <a:pt x="1259" y="808"/>
                    </a:moveTo>
                    <a:lnTo>
                      <a:pt x="1259" y="808"/>
                    </a:lnTo>
                    <a:lnTo>
                      <a:pt x="1216" y="807"/>
                    </a:lnTo>
                    <a:lnTo>
                      <a:pt x="1176" y="804"/>
                    </a:lnTo>
                    <a:lnTo>
                      <a:pt x="1135" y="799"/>
                    </a:lnTo>
                    <a:lnTo>
                      <a:pt x="1096" y="792"/>
                    </a:lnTo>
                    <a:lnTo>
                      <a:pt x="1056" y="783"/>
                    </a:lnTo>
                    <a:lnTo>
                      <a:pt x="1018" y="773"/>
                    </a:lnTo>
                    <a:lnTo>
                      <a:pt x="980" y="759"/>
                    </a:lnTo>
                    <a:lnTo>
                      <a:pt x="943" y="745"/>
                    </a:lnTo>
                    <a:lnTo>
                      <a:pt x="907" y="729"/>
                    </a:lnTo>
                    <a:lnTo>
                      <a:pt x="873" y="711"/>
                    </a:lnTo>
                    <a:lnTo>
                      <a:pt x="839" y="691"/>
                    </a:lnTo>
                    <a:lnTo>
                      <a:pt x="806" y="670"/>
                    </a:lnTo>
                    <a:lnTo>
                      <a:pt x="775" y="647"/>
                    </a:lnTo>
                    <a:lnTo>
                      <a:pt x="744" y="623"/>
                    </a:lnTo>
                    <a:lnTo>
                      <a:pt x="715" y="598"/>
                    </a:lnTo>
                    <a:lnTo>
                      <a:pt x="687" y="571"/>
                    </a:lnTo>
                    <a:lnTo>
                      <a:pt x="660" y="543"/>
                    </a:lnTo>
                    <a:lnTo>
                      <a:pt x="634" y="515"/>
                    </a:lnTo>
                    <a:lnTo>
                      <a:pt x="610" y="483"/>
                    </a:lnTo>
                    <a:lnTo>
                      <a:pt x="588" y="452"/>
                    </a:lnTo>
                    <a:lnTo>
                      <a:pt x="567" y="419"/>
                    </a:lnTo>
                    <a:lnTo>
                      <a:pt x="547" y="385"/>
                    </a:lnTo>
                    <a:lnTo>
                      <a:pt x="530" y="350"/>
                    </a:lnTo>
                    <a:lnTo>
                      <a:pt x="514" y="314"/>
                    </a:lnTo>
                    <a:lnTo>
                      <a:pt x="499" y="277"/>
                    </a:lnTo>
                    <a:lnTo>
                      <a:pt x="486" y="240"/>
                    </a:lnTo>
                    <a:lnTo>
                      <a:pt x="476" y="202"/>
                    </a:lnTo>
                    <a:lnTo>
                      <a:pt x="467" y="163"/>
                    </a:lnTo>
                    <a:lnTo>
                      <a:pt x="459" y="123"/>
                    </a:lnTo>
                    <a:lnTo>
                      <a:pt x="454" y="83"/>
                    </a:lnTo>
                    <a:lnTo>
                      <a:pt x="451" y="41"/>
                    </a:lnTo>
                    <a:lnTo>
                      <a:pt x="449" y="0"/>
                    </a:lnTo>
                    <a:lnTo>
                      <a:pt x="0" y="0"/>
                    </a:lnTo>
                    <a:lnTo>
                      <a:pt x="0" y="0"/>
                    </a:lnTo>
                    <a:lnTo>
                      <a:pt x="0" y="33"/>
                    </a:lnTo>
                    <a:lnTo>
                      <a:pt x="1" y="64"/>
                    </a:lnTo>
                    <a:lnTo>
                      <a:pt x="3" y="97"/>
                    </a:lnTo>
                    <a:lnTo>
                      <a:pt x="7" y="128"/>
                    </a:lnTo>
                    <a:lnTo>
                      <a:pt x="10" y="160"/>
                    </a:lnTo>
                    <a:lnTo>
                      <a:pt x="14" y="191"/>
                    </a:lnTo>
                    <a:lnTo>
                      <a:pt x="20" y="223"/>
                    </a:lnTo>
                    <a:lnTo>
                      <a:pt x="25" y="254"/>
                    </a:lnTo>
                    <a:lnTo>
                      <a:pt x="33" y="284"/>
                    </a:lnTo>
                    <a:lnTo>
                      <a:pt x="39" y="314"/>
                    </a:lnTo>
                    <a:lnTo>
                      <a:pt x="48" y="345"/>
                    </a:lnTo>
                    <a:lnTo>
                      <a:pt x="57" y="374"/>
                    </a:lnTo>
                    <a:lnTo>
                      <a:pt x="67" y="404"/>
                    </a:lnTo>
                    <a:lnTo>
                      <a:pt x="76" y="433"/>
                    </a:lnTo>
                    <a:lnTo>
                      <a:pt x="87" y="461"/>
                    </a:lnTo>
                    <a:lnTo>
                      <a:pt x="99" y="490"/>
                    </a:lnTo>
                    <a:lnTo>
                      <a:pt x="111" y="518"/>
                    </a:lnTo>
                    <a:lnTo>
                      <a:pt x="124" y="545"/>
                    </a:lnTo>
                    <a:lnTo>
                      <a:pt x="137" y="572"/>
                    </a:lnTo>
                    <a:lnTo>
                      <a:pt x="151" y="600"/>
                    </a:lnTo>
                    <a:lnTo>
                      <a:pt x="167" y="627"/>
                    </a:lnTo>
                    <a:lnTo>
                      <a:pt x="182" y="653"/>
                    </a:lnTo>
                    <a:lnTo>
                      <a:pt x="198" y="678"/>
                    </a:lnTo>
                    <a:lnTo>
                      <a:pt x="214" y="704"/>
                    </a:lnTo>
                    <a:lnTo>
                      <a:pt x="232" y="728"/>
                    </a:lnTo>
                    <a:lnTo>
                      <a:pt x="250" y="753"/>
                    </a:lnTo>
                    <a:lnTo>
                      <a:pt x="269" y="777"/>
                    </a:lnTo>
                    <a:lnTo>
                      <a:pt x="287" y="801"/>
                    </a:lnTo>
                    <a:lnTo>
                      <a:pt x="307" y="824"/>
                    </a:lnTo>
                    <a:lnTo>
                      <a:pt x="327" y="847"/>
                    </a:lnTo>
                    <a:lnTo>
                      <a:pt x="347" y="868"/>
                    </a:lnTo>
                    <a:lnTo>
                      <a:pt x="369" y="890"/>
                    </a:lnTo>
                    <a:lnTo>
                      <a:pt x="391" y="911"/>
                    </a:lnTo>
                    <a:lnTo>
                      <a:pt x="412" y="931"/>
                    </a:lnTo>
                    <a:lnTo>
                      <a:pt x="435" y="951"/>
                    </a:lnTo>
                    <a:lnTo>
                      <a:pt x="458" y="971"/>
                    </a:lnTo>
                    <a:lnTo>
                      <a:pt x="481" y="990"/>
                    </a:lnTo>
                    <a:lnTo>
                      <a:pt x="505" y="1009"/>
                    </a:lnTo>
                    <a:lnTo>
                      <a:pt x="530" y="1026"/>
                    </a:lnTo>
                    <a:lnTo>
                      <a:pt x="555" y="1043"/>
                    </a:lnTo>
                    <a:lnTo>
                      <a:pt x="580" y="1060"/>
                    </a:lnTo>
                    <a:lnTo>
                      <a:pt x="606" y="1076"/>
                    </a:lnTo>
                    <a:lnTo>
                      <a:pt x="632" y="1091"/>
                    </a:lnTo>
                    <a:lnTo>
                      <a:pt x="658" y="1107"/>
                    </a:lnTo>
                    <a:lnTo>
                      <a:pt x="685" y="1121"/>
                    </a:lnTo>
                    <a:lnTo>
                      <a:pt x="713" y="1134"/>
                    </a:lnTo>
                    <a:lnTo>
                      <a:pt x="741" y="1147"/>
                    </a:lnTo>
                    <a:lnTo>
                      <a:pt x="768" y="1160"/>
                    </a:lnTo>
                    <a:lnTo>
                      <a:pt x="796" y="1171"/>
                    </a:lnTo>
                    <a:lnTo>
                      <a:pt x="826" y="1182"/>
                    </a:lnTo>
                    <a:lnTo>
                      <a:pt x="855" y="1193"/>
                    </a:lnTo>
                    <a:lnTo>
                      <a:pt x="885" y="1202"/>
                    </a:lnTo>
                    <a:lnTo>
                      <a:pt x="914" y="1211"/>
                    </a:lnTo>
                    <a:lnTo>
                      <a:pt x="943" y="1219"/>
                    </a:lnTo>
                    <a:lnTo>
                      <a:pt x="974" y="1226"/>
                    </a:lnTo>
                    <a:lnTo>
                      <a:pt x="1004" y="1233"/>
                    </a:lnTo>
                    <a:lnTo>
                      <a:pt x="1036" y="1238"/>
                    </a:lnTo>
                    <a:lnTo>
                      <a:pt x="1066" y="1244"/>
                    </a:lnTo>
                    <a:lnTo>
                      <a:pt x="1098" y="1248"/>
                    </a:lnTo>
                    <a:lnTo>
                      <a:pt x="1129" y="1252"/>
                    </a:lnTo>
                    <a:lnTo>
                      <a:pt x="1162" y="1255"/>
                    </a:lnTo>
                    <a:lnTo>
                      <a:pt x="1193" y="1257"/>
                    </a:lnTo>
                    <a:lnTo>
                      <a:pt x="1226" y="1258"/>
                    </a:lnTo>
                    <a:lnTo>
                      <a:pt x="1259" y="1259"/>
                    </a:lnTo>
                    <a:lnTo>
                      <a:pt x="1259" y="1259"/>
                    </a:lnTo>
                    <a:lnTo>
                      <a:pt x="1290" y="1258"/>
                    </a:lnTo>
                    <a:lnTo>
                      <a:pt x="1323" y="1257"/>
                    </a:lnTo>
                    <a:lnTo>
                      <a:pt x="1356" y="1255"/>
                    </a:lnTo>
                    <a:lnTo>
                      <a:pt x="1387" y="1252"/>
                    </a:lnTo>
                    <a:lnTo>
                      <a:pt x="1419" y="1248"/>
                    </a:lnTo>
                    <a:lnTo>
                      <a:pt x="1450" y="1244"/>
                    </a:lnTo>
                    <a:lnTo>
                      <a:pt x="1481" y="1238"/>
                    </a:lnTo>
                    <a:lnTo>
                      <a:pt x="1512" y="1233"/>
                    </a:lnTo>
                    <a:lnTo>
                      <a:pt x="1543" y="1226"/>
                    </a:lnTo>
                    <a:lnTo>
                      <a:pt x="1573" y="1219"/>
                    </a:lnTo>
                    <a:lnTo>
                      <a:pt x="1602" y="1211"/>
                    </a:lnTo>
                    <a:lnTo>
                      <a:pt x="1632" y="1202"/>
                    </a:lnTo>
                    <a:lnTo>
                      <a:pt x="1662" y="1193"/>
                    </a:lnTo>
                    <a:lnTo>
                      <a:pt x="1691" y="1182"/>
                    </a:lnTo>
                    <a:lnTo>
                      <a:pt x="1720" y="1171"/>
                    </a:lnTo>
                    <a:lnTo>
                      <a:pt x="1748" y="1160"/>
                    </a:lnTo>
                    <a:lnTo>
                      <a:pt x="1776" y="1147"/>
                    </a:lnTo>
                    <a:lnTo>
                      <a:pt x="1804" y="1134"/>
                    </a:lnTo>
                    <a:lnTo>
                      <a:pt x="1831" y="1121"/>
                    </a:lnTo>
                    <a:lnTo>
                      <a:pt x="1858" y="1107"/>
                    </a:lnTo>
                    <a:lnTo>
                      <a:pt x="1884" y="1091"/>
                    </a:lnTo>
                    <a:lnTo>
                      <a:pt x="1910" y="1076"/>
                    </a:lnTo>
                    <a:lnTo>
                      <a:pt x="1936" y="1060"/>
                    </a:lnTo>
                    <a:lnTo>
                      <a:pt x="1961" y="1043"/>
                    </a:lnTo>
                    <a:lnTo>
                      <a:pt x="1986" y="1026"/>
                    </a:lnTo>
                    <a:lnTo>
                      <a:pt x="2011" y="1009"/>
                    </a:lnTo>
                    <a:lnTo>
                      <a:pt x="2035" y="990"/>
                    </a:lnTo>
                    <a:lnTo>
                      <a:pt x="2058" y="971"/>
                    </a:lnTo>
                    <a:lnTo>
                      <a:pt x="2081" y="951"/>
                    </a:lnTo>
                    <a:lnTo>
                      <a:pt x="2104" y="931"/>
                    </a:lnTo>
                    <a:lnTo>
                      <a:pt x="2127" y="911"/>
                    </a:lnTo>
                    <a:lnTo>
                      <a:pt x="2147" y="890"/>
                    </a:lnTo>
                    <a:lnTo>
                      <a:pt x="2169" y="868"/>
                    </a:lnTo>
                    <a:lnTo>
                      <a:pt x="2190" y="847"/>
                    </a:lnTo>
                    <a:lnTo>
                      <a:pt x="2209" y="824"/>
                    </a:lnTo>
                    <a:lnTo>
                      <a:pt x="2229" y="801"/>
                    </a:lnTo>
                    <a:lnTo>
                      <a:pt x="2247" y="777"/>
                    </a:lnTo>
                    <a:lnTo>
                      <a:pt x="2266" y="753"/>
                    </a:lnTo>
                    <a:lnTo>
                      <a:pt x="2284" y="728"/>
                    </a:lnTo>
                    <a:lnTo>
                      <a:pt x="2302" y="704"/>
                    </a:lnTo>
                    <a:lnTo>
                      <a:pt x="2318" y="678"/>
                    </a:lnTo>
                    <a:lnTo>
                      <a:pt x="2334" y="653"/>
                    </a:lnTo>
                    <a:lnTo>
                      <a:pt x="2350" y="627"/>
                    </a:lnTo>
                    <a:lnTo>
                      <a:pt x="2365" y="600"/>
                    </a:lnTo>
                    <a:lnTo>
                      <a:pt x="2379" y="572"/>
                    </a:lnTo>
                    <a:lnTo>
                      <a:pt x="2392" y="545"/>
                    </a:lnTo>
                    <a:lnTo>
                      <a:pt x="2405" y="518"/>
                    </a:lnTo>
                    <a:lnTo>
                      <a:pt x="2417" y="490"/>
                    </a:lnTo>
                    <a:lnTo>
                      <a:pt x="2429" y="461"/>
                    </a:lnTo>
                    <a:lnTo>
                      <a:pt x="2440" y="433"/>
                    </a:lnTo>
                    <a:lnTo>
                      <a:pt x="2450" y="404"/>
                    </a:lnTo>
                    <a:lnTo>
                      <a:pt x="2460" y="374"/>
                    </a:lnTo>
                    <a:lnTo>
                      <a:pt x="2468" y="345"/>
                    </a:lnTo>
                    <a:lnTo>
                      <a:pt x="2477" y="314"/>
                    </a:lnTo>
                    <a:lnTo>
                      <a:pt x="2485" y="284"/>
                    </a:lnTo>
                    <a:lnTo>
                      <a:pt x="2491" y="254"/>
                    </a:lnTo>
                    <a:lnTo>
                      <a:pt x="2497" y="223"/>
                    </a:lnTo>
                    <a:lnTo>
                      <a:pt x="2502" y="191"/>
                    </a:lnTo>
                    <a:lnTo>
                      <a:pt x="2506" y="160"/>
                    </a:lnTo>
                    <a:lnTo>
                      <a:pt x="2510" y="128"/>
                    </a:lnTo>
                    <a:lnTo>
                      <a:pt x="2513" y="97"/>
                    </a:lnTo>
                    <a:lnTo>
                      <a:pt x="2515" y="64"/>
                    </a:lnTo>
                    <a:lnTo>
                      <a:pt x="2516" y="33"/>
                    </a:lnTo>
                    <a:lnTo>
                      <a:pt x="2516" y="0"/>
                    </a:lnTo>
                    <a:lnTo>
                      <a:pt x="2067" y="0"/>
                    </a:lnTo>
                    <a:lnTo>
                      <a:pt x="2067" y="0"/>
                    </a:lnTo>
                    <a:lnTo>
                      <a:pt x="2066" y="41"/>
                    </a:lnTo>
                    <a:lnTo>
                      <a:pt x="2063" y="83"/>
                    </a:lnTo>
                    <a:lnTo>
                      <a:pt x="2057" y="123"/>
                    </a:lnTo>
                    <a:lnTo>
                      <a:pt x="2051" y="163"/>
                    </a:lnTo>
                    <a:lnTo>
                      <a:pt x="2041" y="202"/>
                    </a:lnTo>
                    <a:lnTo>
                      <a:pt x="2030" y="240"/>
                    </a:lnTo>
                    <a:lnTo>
                      <a:pt x="2018" y="277"/>
                    </a:lnTo>
                    <a:lnTo>
                      <a:pt x="2003" y="314"/>
                    </a:lnTo>
                    <a:lnTo>
                      <a:pt x="1986" y="350"/>
                    </a:lnTo>
                    <a:lnTo>
                      <a:pt x="1969" y="385"/>
                    </a:lnTo>
                    <a:lnTo>
                      <a:pt x="1949" y="419"/>
                    </a:lnTo>
                    <a:lnTo>
                      <a:pt x="1929" y="452"/>
                    </a:lnTo>
                    <a:lnTo>
                      <a:pt x="1906" y="483"/>
                    </a:lnTo>
                    <a:lnTo>
                      <a:pt x="1882" y="515"/>
                    </a:lnTo>
                    <a:lnTo>
                      <a:pt x="1857" y="543"/>
                    </a:lnTo>
                    <a:lnTo>
                      <a:pt x="1830" y="571"/>
                    </a:lnTo>
                    <a:lnTo>
                      <a:pt x="1801" y="598"/>
                    </a:lnTo>
                    <a:lnTo>
                      <a:pt x="1772" y="623"/>
                    </a:lnTo>
                    <a:lnTo>
                      <a:pt x="1742" y="647"/>
                    </a:lnTo>
                    <a:lnTo>
                      <a:pt x="1710" y="670"/>
                    </a:lnTo>
                    <a:lnTo>
                      <a:pt x="1677" y="691"/>
                    </a:lnTo>
                    <a:lnTo>
                      <a:pt x="1644" y="711"/>
                    </a:lnTo>
                    <a:lnTo>
                      <a:pt x="1609" y="729"/>
                    </a:lnTo>
                    <a:lnTo>
                      <a:pt x="1573" y="745"/>
                    </a:lnTo>
                    <a:lnTo>
                      <a:pt x="1536" y="759"/>
                    </a:lnTo>
                    <a:lnTo>
                      <a:pt x="1499" y="773"/>
                    </a:lnTo>
                    <a:lnTo>
                      <a:pt x="1460" y="783"/>
                    </a:lnTo>
                    <a:lnTo>
                      <a:pt x="1421" y="792"/>
                    </a:lnTo>
                    <a:lnTo>
                      <a:pt x="1382" y="799"/>
                    </a:lnTo>
                    <a:lnTo>
                      <a:pt x="1341" y="804"/>
                    </a:lnTo>
                    <a:lnTo>
                      <a:pt x="1300" y="807"/>
                    </a:lnTo>
                    <a:lnTo>
                      <a:pt x="1259" y="808"/>
                    </a:lnTo>
                    <a:lnTo>
                      <a:pt x="1259" y="808"/>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7" name="Freeform 15">
                <a:extLst>
                  <a:ext uri="{FF2B5EF4-FFF2-40B4-BE49-F238E27FC236}">
                    <a16:creationId xmlns:a16="http://schemas.microsoft.com/office/drawing/2014/main" id="{3C0F8A00-EEF7-4684-96A4-DE7D9A95215E}"/>
                  </a:ext>
                </a:extLst>
              </p:cNvPr>
              <p:cNvSpPr>
                <a:spLocks/>
              </p:cNvSpPr>
              <p:nvPr/>
            </p:nvSpPr>
            <p:spPr bwMode="auto">
              <a:xfrm>
                <a:off x="5894389" y="2429668"/>
                <a:ext cx="1997076" cy="998538"/>
              </a:xfrm>
              <a:custGeom>
                <a:avLst/>
                <a:gdLst>
                  <a:gd name="T0" fmla="*/ 1176 w 2516"/>
                  <a:gd name="T1" fmla="*/ 454 h 1259"/>
                  <a:gd name="T2" fmla="*/ 1019 w 2516"/>
                  <a:gd name="T3" fmla="*/ 486 h 1259"/>
                  <a:gd name="T4" fmla="*/ 874 w 2516"/>
                  <a:gd name="T5" fmla="*/ 547 h 1259"/>
                  <a:gd name="T6" fmla="*/ 744 w 2516"/>
                  <a:gd name="T7" fmla="*/ 634 h 1259"/>
                  <a:gd name="T8" fmla="*/ 635 w 2516"/>
                  <a:gd name="T9" fmla="*/ 744 h 1259"/>
                  <a:gd name="T10" fmla="*/ 548 w 2516"/>
                  <a:gd name="T11" fmla="*/ 874 h 1259"/>
                  <a:gd name="T12" fmla="*/ 487 w 2516"/>
                  <a:gd name="T13" fmla="*/ 1018 h 1259"/>
                  <a:gd name="T14" fmla="*/ 455 w 2516"/>
                  <a:gd name="T15" fmla="*/ 1176 h 1259"/>
                  <a:gd name="T16" fmla="*/ 0 w 2516"/>
                  <a:gd name="T17" fmla="*/ 1259 h 1259"/>
                  <a:gd name="T18" fmla="*/ 7 w 2516"/>
                  <a:gd name="T19" fmla="*/ 1129 h 1259"/>
                  <a:gd name="T20" fmla="*/ 27 w 2516"/>
                  <a:gd name="T21" fmla="*/ 1005 h 1259"/>
                  <a:gd name="T22" fmla="*/ 57 w 2516"/>
                  <a:gd name="T23" fmla="*/ 885 h 1259"/>
                  <a:gd name="T24" fmla="*/ 99 w 2516"/>
                  <a:gd name="T25" fmla="*/ 769 h 1259"/>
                  <a:gd name="T26" fmla="*/ 153 w 2516"/>
                  <a:gd name="T27" fmla="*/ 658 h 1259"/>
                  <a:gd name="T28" fmla="*/ 216 w 2516"/>
                  <a:gd name="T29" fmla="*/ 555 h 1259"/>
                  <a:gd name="T30" fmla="*/ 288 w 2516"/>
                  <a:gd name="T31" fmla="*/ 458 h 1259"/>
                  <a:gd name="T32" fmla="*/ 369 w 2516"/>
                  <a:gd name="T33" fmla="*/ 369 h 1259"/>
                  <a:gd name="T34" fmla="*/ 458 w 2516"/>
                  <a:gd name="T35" fmla="*/ 287 h 1259"/>
                  <a:gd name="T36" fmla="*/ 555 w 2516"/>
                  <a:gd name="T37" fmla="*/ 215 h 1259"/>
                  <a:gd name="T38" fmla="*/ 659 w 2516"/>
                  <a:gd name="T39" fmla="*/ 152 h 1259"/>
                  <a:gd name="T40" fmla="*/ 770 w 2516"/>
                  <a:gd name="T41" fmla="*/ 99 h 1259"/>
                  <a:gd name="T42" fmla="*/ 885 w 2516"/>
                  <a:gd name="T43" fmla="*/ 57 h 1259"/>
                  <a:gd name="T44" fmla="*/ 1006 w 2516"/>
                  <a:gd name="T45" fmla="*/ 26 h 1259"/>
                  <a:gd name="T46" fmla="*/ 1131 w 2516"/>
                  <a:gd name="T47" fmla="*/ 7 h 1259"/>
                  <a:gd name="T48" fmla="*/ 1259 w 2516"/>
                  <a:gd name="T49" fmla="*/ 0 h 1259"/>
                  <a:gd name="T50" fmla="*/ 1356 w 2516"/>
                  <a:gd name="T51" fmla="*/ 3 h 1259"/>
                  <a:gd name="T52" fmla="*/ 1482 w 2516"/>
                  <a:gd name="T53" fmla="*/ 20 h 1259"/>
                  <a:gd name="T54" fmla="*/ 1603 w 2516"/>
                  <a:gd name="T55" fmla="*/ 48 h 1259"/>
                  <a:gd name="T56" fmla="*/ 1720 w 2516"/>
                  <a:gd name="T57" fmla="*/ 87 h 1259"/>
                  <a:gd name="T58" fmla="*/ 1831 w 2516"/>
                  <a:gd name="T59" fmla="*/ 138 h 1259"/>
                  <a:gd name="T60" fmla="*/ 1937 w 2516"/>
                  <a:gd name="T61" fmla="*/ 198 h 1259"/>
                  <a:gd name="T62" fmla="*/ 2036 w 2516"/>
                  <a:gd name="T63" fmla="*/ 269 h 1259"/>
                  <a:gd name="T64" fmla="*/ 2127 w 2516"/>
                  <a:gd name="T65" fmla="*/ 347 h 1259"/>
                  <a:gd name="T66" fmla="*/ 2210 w 2516"/>
                  <a:gd name="T67" fmla="*/ 435 h 1259"/>
                  <a:gd name="T68" fmla="*/ 2285 w 2516"/>
                  <a:gd name="T69" fmla="*/ 530 h 1259"/>
                  <a:gd name="T70" fmla="*/ 2350 w 2516"/>
                  <a:gd name="T71" fmla="*/ 632 h 1259"/>
                  <a:gd name="T72" fmla="*/ 2405 w 2516"/>
                  <a:gd name="T73" fmla="*/ 741 h 1259"/>
                  <a:gd name="T74" fmla="*/ 2451 w 2516"/>
                  <a:gd name="T75" fmla="*/ 855 h 1259"/>
                  <a:gd name="T76" fmla="*/ 2485 w 2516"/>
                  <a:gd name="T77" fmla="*/ 975 h 1259"/>
                  <a:gd name="T78" fmla="*/ 2507 w 2516"/>
                  <a:gd name="T79" fmla="*/ 1098 h 1259"/>
                  <a:gd name="T80" fmla="*/ 2516 w 2516"/>
                  <a:gd name="T81" fmla="*/ 1226 h 1259"/>
                  <a:gd name="T82" fmla="*/ 2066 w 2516"/>
                  <a:gd name="T83" fmla="*/ 1217 h 1259"/>
                  <a:gd name="T84" fmla="*/ 2041 w 2516"/>
                  <a:gd name="T85" fmla="*/ 1057 h 1259"/>
                  <a:gd name="T86" fmla="*/ 1988 w 2516"/>
                  <a:gd name="T87" fmla="*/ 909 h 1259"/>
                  <a:gd name="T88" fmla="*/ 1906 w 2516"/>
                  <a:gd name="T89" fmla="*/ 775 h 1259"/>
                  <a:gd name="T90" fmla="*/ 1802 w 2516"/>
                  <a:gd name="T91" fmla="*/ 660 h 1259"/>
                  <a:gd name="T92" fmla="*/ 1678 w 2516"/>
                  <a:gd name="T93" fmla="*/ 567 h 1259"/>
                  <a:gd name="T94" fmla="*/ 1536 w 2516"/>
                  <a:gd name="T95" fmla="*/ 499 h 1259"/>
                  <a:gd name="T96" fmla="*/ 1382 w 2516"/>
                  <a:gd name="T97" fmla="*/ 459 h 1259"/>
                  <a:gd name="T98" fmla="*/ 1259 w 2516"/>
                  <a:gd name="T99" fmla="*/ 45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16" h="1259">
                    <a:moveTo>
                      <a:pt x="1259" y="450"/>
                    </a:moveTo>
                    <a:lnTo>
                      <a:pt x="1259" y="450"/>
                    </a:lnTo>
                    <a:lnTo>
                      <a:pt x="1218" y="452"/>
                    </a:lnTo>
                    <a:lnTo>
                      <a:pt x="1176" y="454"/>
                    </a:lnTo>
                    <a:lnTo>
                      <a:pt x="1136" y="459"/>
                    </a:lnTo>
                    <a:lnTo>
                      <a:pt x="1096" y="467"/>
                    </a:lnTo>
                    <a:lnTo>
                      <a:pt x="1057" y="476"/>
                    </a:lnTo>
                    <a:lnTo>
                      <a:pt x="1019" y="486"/>
                    </a:lnTo>
                    <a:lnTo>
                      <a:pt x="981" y="499"/>
                    </a:lnTo>
                    <a:lnTo>
                      <a:pt x="945" y="514"/>
                    </a:lnTo>
                    <a:lnTo>
                      <a:pt x="909" y="530"/>
                    </a:lnTo>
                    <a:lnTo>
                      <a:pt x="874" y="547"/>
                    </a:lnTo>
                    <a:lnTo>
                      <a:pt x="840" y="567"/>
                    </a:lnTo>
                    <a:lnTo>
                      <a:pt x="806" y="589"/>
                    </a:lnTo>
                    <a:lnTo>
                      <a:pt x="775" y="610"/>
                    </a:lnTo>
                    <a:lnTo>
                      <a:pt x="744" y="634"/>
                    </a:lnTo>
                    <a:lnTo>
                      <a:pt x="715" y="660"/>
                    </a:lnTo>
                    <a:lnTo>
                      <a:pt x="687" y="687"/>
                    </a:lnTo>
                    <a:lnTo>
                      <a:pt x="661" y="715"/>
                    </a:lnTo>
                    <a:lnTo>
                      <a:pt x="635" y="744"/>
                    </a:lnTo>
                    <a:lnTo>
                      <a:pt x="611" y="775"/>
                    </a:lnTo>
                    <a:lnTo>
                      <a:pt x="589" y="806"/>
                    </a:lnTo>
                    <a:lnTo>
                      <a:pt x="567" y="839"/>
                    </a:lnTo>
                    <a:lnTo>
                      <a:pt x="548" y="874"/>
                    </a:lnTo>
                    <a:lnTo>
                      <a:pt x="530" y="909"/>
                    </a:lnTo>
                    <a:lnTo>
                      <a:pt x="514" y="943"/>
                    </a:lnTo>
                    <a:lnTo>
                      <a:pt x="500" y="980"/>
                    </a:lnTo>
                    <a:lnTo>
                      <a:pt x="487" y="1018"/>
                    </a:lnTo>
                    <a:lnTo>
                      <a:pt x="476" y="1057"/>
                    </a:lnTo>
                    <a:lnTo>
                      <a:pt x="467" y="1096"/>
                    </a:lnTo>
                    <a:lnTo>
                      <a:pt x="459" y="1136"/>
                    </a:lnTo>
                    <a:lnTo>
                      <a:pt x="455" y="1176"/>
                    </a:lnTo>
                    <a:lnTo>
                      <a:pt x="452" y="1217"/>
                    </a:lnTo>
                    <a:lnTo>
                      <a:pt x="451" y="1259"/>
                    </a:lnTo>
                    <a:lnTo>
                      <a:pt x="0" y="1259"/>
                    </a:lnTo>
                    <a:lnTo>
                      <a:pt x="0" y="1259"/>
                    </a:lnTo>
                    <a:lnTo>
                      <a:pt x="2" y="1226"/>
                    </a:lnTo>
                    <a:lnTo>
                      <a:pt x="3" y="1194"/>
                    </a:lnTo>
                    <a:lnTo>
                      <a:pt x="5" y="1162"/>
                    </a:lnTo>
                    <a:lnTo>
                      <a:pt x="7" y="1129"/>
                    </a:lnTo>
                    <a:lnTo>
                      <a:pt x="10" y="1098"/>
                    </a:lnTo>
                    <a:lnTo>
                      <a:pt x="15" y="1067"/>
                    </a:lnTo>
                    <a:lnTo>
                      <a:pt x="20" y="1036"/>
                    </a:lnTo>
                    <a:lnTo>
                      <a:pt x="27" y="1005"/>
                    </a:lnTo>
                    <a:lnTo>
                      <a:pt x="33" y="975"/>
                    </a:lnTo>
                    <a:lnTo>
                      <a:pt x="41" y="945"/>
                    </a:lnTo>
                    <a:lnTo>
                      <a:pt x="48" y="914"/>
                    </a:lnTo>
                    <a:lnTo>
                      <a:pt x="57" y="885"/>
                    </a:lnTo>
                    <a:lnTo>
                      <a:pt x="67" y="855"/>
                    </a:lnTo>
                    <a:lnTo>
                      <a:pt x="77" y="826"/>
                    </a:lnTo>
                    <a:lnTo>
                      <a:pt x="87" y="798"/>
                    </a:lnTo>
                    <a:lnTo>
                      <a:pt x="99" y="769"/>
                    </a:lnTo>
                    <a:lnTo>
                      <a:pt x="111" y="741"/>
                    </a:lnTo>
                    <a:lnTo>
                      <a:pt x="124" y="713"/>
                    </a:lnTo>
                    <a:lnTo>
                      <a:pt x="139" y="686"/>
                    </a:lnTo>
                    <a:lnTo>
                      <a:pt x="153" y="658"/>
                    </a:lnTo>
                    <a:lnTo>
                      <a:pt x="167" y="632"/>
                    </a:lnTo>
                    <a:lnTo>
                      <a:pt x="183" y="606"/>
                    </a:lnTo>
                    <a:lnTo>
                      <a:pt x="198" y="580"/>
                    </a:lnTo>
                    <a:lnTo>
                      <a:pt x="216" y="555"/>
                    </a:lnTo>
                    <a:lnTo>
                      <a:pt x="233" y="530"/>
                    </a:lnTo>
                    <a:lnTo>
                      <a:pt x="251" y="506"/>
                    </a:lnTo>
                    <a:lnTo>
                      <a:pt x="269" y="482"/>
                    </a:lnTo>
                    <a:lnTo>
                      <a:pt x="288" y="458"/>
                    </a:lnTo>
                    <a:lnTo>
                      <a:pt x="307" y="435"/>
                    </a:lnTo>
                    <a:lnTo>
                      <a:pt x="328" y="412"/>
                    </a:lnTo>
                    <a:lnTo>
                      <a:pt x="349" y="391"/>
                    </a:lnTo>
                    <a:lnTo>
                      <a:pt x="369" y="369"/>
                    </a:lnTo>
                    <a:lnTo>
                      <a:pt x="391" y="347"/>
                    </a:lnTo>
                    <a:lnTo>
                      <a:pt x="413" y="328"/>
                    </a:lnTo>
                    <a:lnTo>
                      <a:pt x="436" y="307"/>
                    </a:lnTo>
                    <a:lnTo>
                      <a:pt x="458" y="287"/>
                    </a:lnTo>
                    <a:lnTo>
                      <a:pt x="482" y="269"/>
                    </a:lnTo>
                    <a:lnTo>
                      <a:pt x="506" y="250"/>
                    </a:lnTo>
                    <a:lnTo>
                      <a:pt x="530" y="232"/>
                    </a:lnTo>
                    <a:lnTo>
                      <a:pt x="555" y="215"/>
                    </a:lnTo>
                    <a:lnTo>
                      <a:pt x="580" y="198"/>
                    </a:lnTo>
                    <a:lnTo>
                      <a:pt x="606" y="183"/>
                    </a:lnTo>
                    <a:lnTo>
                      <a:pt x="632" y="166"/>
                    </a:lnTo>
                    <a:lnTo>
                      <a:pt x="659" y="152"/>
                    </a:lnTo>
                    <a:lnTo>
                      <a:pt x="686" y="138"/>
                    </a:lnTo>
                    <a:lnTo>
                      <a:pt x="713" y="124"/>
                    </a:lnTo>
                    <a:lnTo>
                      <a:pt x="741" y="111"/>
                    </a:lnTo>
                    <a:lnTo>
                      <a:pt x="770" y="99"/>
                    </a:lnTo>
                    <a:lnTo>
                      <a:pt x="798" y="87"/>
                    </a:lnTo>
                    <a:lnTo>
                      <a:pt x="826" y="76"/>
                    </a:lnTo>
                    <a:lnTo>
                      <a:pt x="855" y="66"/>
                    </a:lnTo>
                    <a:lnTo>
                      <a:pt x="885" y="57"/>
                    </a:lnTo>
                    <a:lnTo>
                      <a:pt x="914" y="48"/>
                    </a:lnTo>
                    <a:lnTo>
                      <a:pt x="945" y="39"/>
                    </a:lnTo>
                    <a:lnTo>
                      <a:pt x="975" y="33"/>
                    </a:lnTo>
                    <a:lnTo>
                      <a:pt x="1006" y="26"/>
                    </a:lnTo>
                    <a:lnTo>
                      <a:pt x="1036" y="20"/>
                    </a:lnTo>
                    <a:lnTo>
                      <a:pt x="1068" y="14"/>
                    </a:lnTo>
                    <a:lnTo>
                      <a:pt x="1099" y="10"/>
                    </a:lnTo>
                    <a:lnTo>
                      <a:pt x="1131" y="7"/>
                    </a:lnTo>
                    <a:lnTo>
                      <a:pt x="1162" y="3"/>
                    </a:lnTo>
                    <a:lnTo>
                      <a:pt x="1194" y="2"/>
                    </a:lnTo>
                    <a:lnTo>
                      <a:pt x="1226" y="0"/>
                    </a:lnTo>
                    <a:lnTo>
                      <a:pt x="1259" y="0"/>
                    </a:lnTo>
                    <a:lnTo>
                      <a:pt x="1259" y="0"/>
                    </a:lnTo>
                    <a:lnTo>
                      <a:pt x="1292" y="0"/>
                    </a:lnTo>
                    <a:lnTo>
                      <a:pt x="1323" y="2"/>
                    </a:lnTo>
                    <a:lnTo>
                      <a:pt x="1356" y="3"/>
                    </a:lnTo>
                    <a:lnTo>
                      <a:pt x="1387" y="7"/>
                    </a:lnTo>
                    <a:lnTo>
                      <a:pt x="1419" y="10"/>
                    </a:lnTo>
                    <a:lnTo>
                      <a:pt x="1450" y="14"/>
                    </a:lnTo>
                    <a:lnTo>
                      <a:pt x="1482" y="20"/>
                    </a:lnTo>
                    <a:lnTo>
                      <a:pt x="1512" y="26"/>
                    </a:lnTo>
                    <a:lnTo>
                      <a:pt x="1543" y="33"/>
                    </a:lnTo>
                    <a:lnTo>
                      <a:pt x="1573" y="39"/>
                    </a:lnTo>
                    <a:lnTo>
                      <a:pt x="1603" y="48"/>
                    </a:lnTo>
                    <a:lnTo>
                      <a:pt x="1633" y="57"/>
                    </a:lnTo>
                    <a:lnTo>
                      <a:pt x="1663" y="66"/>
                    </a:lnTo>
                    <a:lnTo>
                      <a:pt x="1692" y="76"/>
                    </a:lnTo>
                    <a:lnTo>
                      <a:pt x="1720" y="87"/>
                    </a:lnTo>
                    <a:lnTo>
                      <a:pt x="1748" y="99"/>
                    </a:lnTo>
                    <a:lnTo>
                      <a:pt x="1777" y="111"/>
                    </a:lnTo>
                    <a:lnTo>
                      <a:pt x="1804" y="124"/>
                    </a:lnTo>
                    <a:lnTo>
                      <a:pt x="1831" y="138"/>
                    </a:lnTo>
                    <a:lnTo>
                      <a:pt x="1858" y="152"/>
                    </a:lnTo>
                    <a:lnTo>
                      <a:pt x="1886" y="166"/>
                    </a:lnTo>
                    <a:lnTo>
                      <a:pt x="1912" y="183"/>
                    </a:lnTo>
                    <a:lnTo>
                      <a:pt x="1937" y="198"/>
                    </a:lnTo>
                    <a:lnTo>
                      <a:pt x="1963" y="215"/>
                    </a:lnTo>
                    <a:lnTo>
                      <a:pt x="1987" y="232"/>
                    </a:lnTo>
                    <a:lnTo>
                      <a:pt x="2012" y="250"/>
                    </a:lnTo>
                    <a:lnTo>
                      <a:pt x="2036" y="269"/>
                    </a:lnTo>
                    <a:lnTo>
                      <a:pt x="2060" y="287"/>
                    </a:lnTo>
                    <a:lnTo>
                      <a:pt x="2082" y="307"/>
                    </a:lnTo>
                    <a:lnTo>
                      <a:pt x="2105" y="328"/>
                    </a:lnTo>
                    <a:lnTo>
                      <a:pt x="2127" y="347"/>
                    </a:lnTo>
                    <a:lnTo>
                      <a:pt x="2149" y="369"/>
                    </a:lnTo>
                    <a:lnTo>
                      <a:pt x="2169" y="391"/>
                    </a:lnTo>
                    <a:lnTo>
                      <a:pt x="2190" y="412"/>
                    </a:lnTo>
                    <a:lnTo>
                      <a:pt x="2210" y="435"/>
                    </a:lnTo>
                    <a:lnTo>
                      <a:pt x="2229" y="458"/>
                    </a:lnTo>
                    <a:lnTo>
                      <a:pt x="2249" y="482"/>
                    </a:lnTo>
                    <a:lnTo>
                      <a:pt x="2267" y="506"/>
                    </a:lnTo>
                    <a:lnTo>
                      <a:pt x="2285" y="530"/>
                    </a:lnTo>
                    <a:lnTo>
                      <a:pt x="2302" y="555"/>
                    </a:lnTo>
                    <a:lnTo>
                      <a:pt x="2318" y="580"/>
                    </a:lnTo>
                    <a:lnTo>
                      <a:pt x="2335" y="606"/>
                    </a:lnTo>
                    <a:lnTo>
                      <a:pt x="2350" y="632"/>
                    </a:lnTo>
                    <a:lnTo>
                      <a:pt x="2365" y="658"/>
                    </a:lnTo>
                    <a:lnTo>
                      <a:pt x="2379" y="686"/>
                    </a:lnTo>
                    <a:lnTo>
                      <a:pt x="2392" y="713"/>
                    </a:lnTo>
                    <a:lnTo>
                      <a:pt x="2405" y="741"/>
                    </a:lnTo>
                    <a:lnTo>
                      <a:pt x="2419" y="769"/>
                    </a:lnTo>
                    <a:lnTo>
                      <a:pt x="2429" y="798"/>
                    </a:lnTo>
                    <a:lnTo>
                      <a:pt x="2440" y="826"/>
                    </a:lnTo>
                    <a:lnTo>
                      <a:pt x="2451" y="855"/>
                    </a:lnTo>
                    <a:lnTo>
                      <a:pt x="2460" y="885"/>
                    </a:lnTo>
                    <a:lnTo>
                      <a:pt x="2470" y="914"/>
                    </a:lnTo>
                    <a:lnTo>
                      <a:pt x="2477" y="945"/>
                    </a:lnTo>
                    <a:lnTo>
                      <a:pt x="2485" y="975"/>
                    </a:lnTo>
                    <a:lnTo>
                      <a:pt x="2491" y="1005"/>
                    </a:lnTo>
                    <a:lnTo>
                      <a:pt x="2497" y="1036"/>
                    </a:lnTo>
                    <a:lnTo>
                      <a:pt x="2502" y="1067"/>
                    </a:lnTo>
                    <a:lnTo>
                      <a:pt x="2507" y="1098"/>
                    </a:lnTo>
                    <a:lnTo>
                      <a:pt x="2510" y="1129"/>
                    </a:lnTo>
                    <a:lnTo>
                      <a:pt x="2513" y="1162"/>
                    </a:lnTo>
                    <a:lnTo>
                      <a:pt x="2515" y="1194"/>
                    </a:lnTo>
                    <a:lnTo>
                      <a:pt x="2516" y="1226"/>
                    </a:lnTo>
                    <a:lnTo>
                      <a:pt x="2516" y="1259"/>
                    </a:lnTo>
                    <a:lnTo>
                      <a:pt x="2067" y="1259"/>
                    </a:lnTo>
                    <a:lnTo>
                      <a:pt x="2067" y="1259"/>
                    </a:lnTo>
                    <a:lnTo>
                      <a:pt x="2066" y="1217"/>
                    </a:lnTo>
                    <a:lnTo>
                      <a:pt x="2063" y="1176"/>
                    </a:lnTo>
                    <a:lnTo>
                      <a:pt x="2057" y="1136"/>
                    </a:lnTo>
                    <a:lnTo>
                      <a:pt x="2051" y="1096"/>
                    </a:lnTo>
                    <a:lnTo>
                      <a:pt x="2041" y="1057"/>
                    </a:lnTo>
                    <a:lnTo>
                      <a:pt x="2030" y="1018"/>
                    </a:lnTo>
                    <a:lnTo>
                      <a:pt x="2018" y="980"/>
                    </a:lnTo>
                    <a:lnTo>
                      <a:pt x="2003" y="943"/>
                    </a:lnTo>
                    <a:lnTo>
                      <a:pt x="1988" y="909"/>
                    </a:lnTo>
                    <a:lnTo>
                      <a:pt x="1969" y="874"/>
                    </a:lnTo>
                    <a:lnTo>
                      <a:pt x="1950" y="839"/>
                    </a:lnTo>
                    <a:lnTo>
                      <a:pt x="1929" y="806"/>
                    </a:lnTo>
                    <a:lnTo>
                      <a:pt x="1906" y="775"/>
                    </a:lnTo>
                    <a:lnTo>
                      <a:pt x="1882" y="744"/>
                    </a:lnTo>
                    <a:lnTo>
                      <a:pt x="1857" y="715"/>
                    </a:lnTo>
                    <a:lnTo>
                      <a:pt x="1830" y="687"/>
                    </a:lnTo>
                    <a:lnTo>
                      <a:pt x="1802" y="660"/>
                    </a:lnTo>
                    <a:lnTo>
                      <a:pt x="1772" y="634"/>
                    </a:lnTo>
                    <a:lnTo>
                      <a:pt x="1742" y="610"/>
                    </a:lnTo>
                    <a:lnTo>
                      <a:pt x="1710" y="589"/>
                    </a:lnTo>
                    <a:lnTo>
                      <a:pt x="1678" y="567"/>
                    </a:lnTo>
                    <a:lnTo>
                      <a:pt x="1644" y="547"/>
                    </a:lnTo>
                    <a:lnTo>
                      <a:pt x="1609" y="530"/>
                    </a:lnTo>
                    <a:lnTo>
                      <a:pt x="1573" y="514"/>
                    </a:lnTo>
                    <a:lnTo>
                      <a:pt x="1536" y="499"/>
                    </a:lnTo>
                    <a:lnTo>
                      <a:pt x="1499" y="486"/>
                    </a:lnTo>
                    <a:lnTo>
                      <a:pt x="1461" y="476"/>
                    </a:lnTo>
                    <a:lnTo>
                      <a:pt x="1422" y="467"/>
                    </a:lnTo>
                    <a:lnTo>
                      <a:pt x="1382" y="459"/>
                    </a:lnTo>
                    <a:lnTo>
                      <a:pt x="1342" y="454"/>
                    </a:lnTo>
                    <a:lnTo>
                      <a:pt x="1300" y="452"/>
                    </a:lnTo>
                    <a:lnTo>
                      <a:pt x="1259" y="450"/>
                    </a:lnTo>
                    <a:lnTo>
                      <a:pt x="1259" y="45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0" name="Freeform 17">
                <a:extLst>
                  <a:ext uri="{FF2B5EF4-FFF2-40B4-BE49-F238E27FC236}">
                    <a16:creationId xmlns:a16="http://schemas.microsoft.com/office/drawing/2014/main" id="{38B54762-2BDF-437E-A3D5-51A719840E11}"/>
                  </a:ext>
                </a:extLst>
              </p:cNvPr>
              <p:cNvSpPr>
                <a:spLocks/>
              </p:cNvSpPr>
              <p:nvPr/>
            </p:nvSpPr>
            <p:spPr bwMode="auto">
              <a:xfrm>
                <a:off x="4252913" y="3428206"/>
                <a:ext cx="1998663" cy="1000125"/>
              </a:xfrm>
              <a:custGeom>
                <a:avLst/>
                <a:gdLst>
                  <a:gd name="T0" fmla="*/ 1176 w 2517"/>
                  <a:gd name="T1" fmla="*/ 804 h 1259"/>
                  <a:gd name="T2" fmla="*/ 1018 w 2517"/>
                  <a:gd name="T3" fmla="*/ 773 h 1259"/>
                  <a:gd name="T4" fmla="*/ 873 w 2517"/>
                  <a:gd name="T5" fmla="*/ 711 h 1259"/>
                  <a:gd name="T6" fmla="*/ 744 w 2517"/>
                  <a:gd name="T7" fmla="*/ 623 h 1259"/>
                  <a:gd name="T8" fmla="*/ 635 w 2517"/>
                  <a:gd name="T9" fmla="*/ 515 h 1259"/>
                  <a:gd name="T10" fmla="*/ 548 w 2517"/>
                  <a:gd name="T11" fmla="*/ 385 h 1259"/>
                  <a:gd name="T12" fmla="*/ 486 w 2517"/>
                  <a:gd name="T13" fmla="*/ 240 h 1259"/>
                  <a:gd name="T14" fmla="*/ 454 w 2517"/>
                  <a:gd name="T15" fmla="*/ 83 h 1259"/>
                  <a:gd name="T16" fmla="*/ 0 w 2517"/>
                  <a:gd name="T17" fmla="*/ 0 h 1259"/>
                  <a:gd name="T18" fmla="*/ 6 w 2517"/>
                  <a:gd name="T19" fmla="*/ 128 h 1259"/>
                  <a:gd name="T20" fmla="*/ 26 w 2517"/>
                  <a:gd name="T21" fmla="*/ 254 h 1259"/>
                  <a:gd name="T22" fmla="*/ 56 w 2517"/>
                  <a:gd name="T23" fmla="*/ 374 h 1259"/>
                  <a:gd name="T24" fmla="*/ 99 w 2517"/>
                  <a:gd name="T25" fmla="*/ 490 h 1259"/>
                  <a:gd name="T26" fmla="*/ 152 w 2517"/>
                  <a:gd name="T27" fmla="*/ 600 h 1259"/>
                  <a:gd name="T28" fmla="*/ 215 w 2517"/>
                  <a:gd name="T29" fmla="*/ 704 h 1259"/>
                  <a:gd name="T30" fmla="*/ 288 w 2517"/>
                  <a:gd name="T31" fmla="*/ 801 h 1259"/>
                  <a:gd name="T32" fmla="*/ 368 w 2517"/>
                  <a:gd name="T33" fmla="*/ 890 h 1259"/>
                  <a:gd name="T34" fmla="*/ 458 w 2517"/>
                  <a:gd name="T35" fmla="*/ 971 h 1259"/>
                  <a:gd name="T36" fmla="*/ 555 w 2517"/>
                  <a:gd name="T37" fmla="*/ 1043 h 1259"/>
                  <a:gd name="T38" fmla="*/ 659 w 2517"/>
                  <a:gd name="T39" fmla="*/ 1107 h 1259"/>
                  <a:gd name="T40" fmla="*/ 769 w 2517"/>
                  <a:gd name="T41" fmla="*/ 1160 h 1259"/>
                  <a:gd name="T42" fmla="*/ 884 w 2517"/>
                  <a:gd name="T43" fmla="*/ 1202 h 1259"/>
                  <a:gd name="T44" fmla="*/ 1005 w 2517"/>
                  <a:gd name="T45" fmla="*/ 1233 h 1259"/>
                  <a:gd name="T46" fmla="*/ 1130 w 2517"/>
                  <a:gd name="T47" fmla="*/ 1252 h 1259"/>
                  <a:gd name="T48" fmla="*/ 1258 w 2517"/>
                  <a:gd name="T49" fmla="*/ 1259 h 1259"/>
                  <a:gd name="T50" fmla="*/ 1355 w 2517"/>
                  <a:gd name="T51" fmla="*/ 1255 h 1259"/>
                  <a:gd name="T52" fmla="*/ 1481 w 2517"/>
                  <a:gd name="T53" fmla="*/ 1238 h 1259"/>
                  <a:gd name="T54" fmla="*/ 1603 w 2517"/>
                  <a:gd name="T55" fmla="*/ 1211 h 1259"/>
                  <a:gd name="T56" fmla="*/ 1719 w 2517"/>
                  <a:gd name="T57" fmla="*/ 1171 h 1259"/>
                  <a:gd name="T58" fmla="*/ 1832 w 2517"/>
                  <a:gd name="T59" fmla="*/ 1121 h 1259"/>
                  <a:gd name="T60" fmla="*/ 1937 w 2517"/>
                  <a:gd name="T61" fmla="*/ 1060 h 1259"/>
                  <a:gd name="T62" fmla="*/ 2035 w 2517"/>
                  <a:gd name="T63" fmla="*/ 990 h 1259"/>
                  <a:gd name="T64" fmla="*/ 2126 w 2517"/>
                  <a:gd name="T65" fmla="*/ 911 h 1259"/>
                  <a:gd name="T66" fmla="*/ 2210 w 2517"/>
                  <a:gd name="T67" fmla="*/ 824 h 1259"/>
                  <a:gd name="T68" fmla="*/ 2284 w 2517"/>
                  <a:gd name="T69" fmla="*/ 728 h 1259"/>
                  <a:gd name="T70" fmla="*/ 2350 w 2517"/>
                  <a:gd name="T71" fmla="*/ 627 h 1259"/>
                  <a:gd name="T72" fmla="*/ 2406 w 2517"/>
                  <a:gd name="T73" fmla="*/ 518 h 1259"/>
                  <a:gd name="T74" fmla="*/ 2450 w 2517"/>
                  <a:gd name="T75" fmla="*/ 404 h 1259"/>
                  <a:gd name="T76" fmla="*/ 2484 w 2517"/>
                  <a:gd name="T77" fmla="*/ 284 h 1259"/>
                  <a:gd name="T78" fmla="*/ 2506 w 2517"/>
                  <a:gd name="T79" fmla="*/ 160 h 1259"/>
                  <a:gd name="T80" fmla="*/ 2516 w 2517"/>
                  <a:gd name="T81" fmla="*/ 33 h 1259"/>
                  <a:gd name="T82" fmla="*/ 2065 w 2517"/>
                  <a:gd name="T83" fmla="*/ 41 h 1259"/>
                  <a:gd name="T84" fmla="*/ 2041 w 2517"/>
                  <a:gd name="T85" fmla="*/ 202 h 1259"/>
                  <a:gd name="T86" fmla="*/ 1987 w 2517"/>
                  <a:gd name="T87" fmla="*/ 350 h 1259"/>
                  <a:gd name="T88" fmla="*/ 1907 w 2517"/>
                  <a:gd name="T89" fmla="*/ 483 h 1259"/>
                  <a:gd name="T90" fmla="*/ 1802 w 2517"/>
                  <a:gd name="T91" fmla="*/ 598 h 1259"/>
                  <a:gd name="T92" fmla="*/ 1677 w 2517"/>
                  <a:gd name="T93" fmla="*/ 691 h 1259"/>
                  <a:gd name="T94" fmla="*/ 1537 w 2517"/>
                  <a:gd name="T95" fmla="*/ 759 h 1259"/>
                  <a:gd name="T96" fmla="*/ 1381 w 2517"/>
                  <a:gd name="T97" fmla="*/ 799 h 1259"/>
                  <a:gd name="T98" fmla="*/ 1258 w 2517"/>
                  <a:gd name="T99" fmla="*/ 80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17" h="1259">
                    <a:moveTo>
                      <a:pt x="1258" y="808"/>
                    </a:moveTo>
                    <a:lnTo>
                      <a:pt x="1258" y="808"/>
                    </a:lnTo>
                    <a:lnTo>
                      <a:pt x="1217" y="807"/>
                    </a:lnTo>
                    <a:lnTo>
                      <a:pt x="1176" y="804"/>
                    </a:lnTo>
                    <a:lnTo>
                      <a:pt x="1135" y="799"/>
                    </a:lnTo>
                    <a:lnTo>
                      <a:pt x="1095" y="792"/>
                    </a:lnTo>
                    <a:lnTo>
                      <a:pt x="1056" y="783"/>
                    </a:lnTo>
                    <a:lnTo>
                      <a:pt x="1018" y="773"/>
                    </a:lnTo>
                    <a:lnTo>
                      <a:pt x="981" y="759"/>
                    </a:lnTo>
                    <a:lnTo>
                      <a:pt x="944" y="745"/>
                    </a:lnTo>
                    <a:lnTo>
                      <a:pt x="908" y="729"/>
                    </a:lnTo>
                    <a:lnTo>
                      <a:pt x="873" y="711"/>
                    </a:lnTo>
                    <a:lnTo>
                      <a:pt x="839" y="691"/>
                    </a:lnTo>
                    <a:lnTo>
                      <a:pt x="807" y="670"/>
                    </a:lnTo>
                    <a:lnTo>
                      <a:pt x="774" y="647"/>
                    </a:lnTo>
                    <a:lnTo>
                      <a:pt x="744" y="623"/>
                    </a:lnTo>
                    <a:lnTo>
                      <a:pt x="714" y="598"/>
                    </a:lnTo>
                    <a:lnTo>
                      <a:pt x="687" y="571"/>
                    </a:lnTo>
                    <a:lnTo>
                      <a:pt x="660" y="543"/>
                    </a:lnTo>
                    <a:lnTo>
                      <a:pt x="635" y="515"/>
                    </a:lnTo>
                    <a:lnTo>
                      <a:pt x="611" y="483"/>
                    </a:lnTo>
                    <a:lnTo>
                      <a:pt x="588" y="452"/>
                    </a:lnTo>
                    <a:lnTo>
                      <a:pt x="568" y="419"/>
                    </a:lnTo>
                    <a:lnTo>
                      <a:pt x="548" y="385"/>
                    </a:lnTo>
                    <a:lnTo>
                      <a:pt x="529" y="350"/>
                    </a:lnTo>
                    <a:lnTo>
                      <a:pt x="513" y="314"/>
                    </a:lnTo>
                    <a:lnTo>
                      <a:pt x="499" y="277"/>
                    </a:lnTo>
                    <a:lnTo>
                      <a:pt x="486" y="240"/>
                    </a:lnTo>
                    <a:lnTo>
                      <a:pt x="475" y="202"/>
                    </a:lnTo>
                    <a:lnTo>
                      <a:pt x="466" y="163"/>
                    </a:lnTo>
                    <a:lnTo>
                      <a:pt x="460" y="123"/>
                    </a:lnTo>
                    <a:lnTo>
                      <a:pt x="454" y="83"/>
                    </a:lnTo>
                    <a:lnTo>
                      <a:pt x="451" y="41"/>
                    </a:lnTo>
                    <a:lnTo>
                      <a:pt x="450" y="0"/>
                    </a:lnTo>
                    <a:lnTo>
                      <a:pt x="0" y="0"/>
                    </a:lnTo>
                    <a:lnTo>
                      <a:pt x="0" y="0"/>
                    </a:lnTo>
                    <a:lnTo>
                      <a:pt x="1" y="33"/>
                    </a:lnTo>
                    <a:lnTo>
                      <a:pt x="2" y="64"/>
                    </a:lnTo>
                    <a:lnTo>
                      <a:pt x="4" y="97"/>
                    </a:lnTo>
                    <a:lnTo>
                      <a:pt x="6" y="128"/>
                    </a:lnTo>
                    <a:lnTo>
                      <a:pt x="11" y="160"/>
                    </a:lnTo>
                    <a:lnTo>
                      <a:pt x="15" y="191"/>
                    </a:lnTo>
                    <a:lnTo>
                      <a:pt x="20" y="223"/>
                    </a:lnTo>
                    <a:lnTo>
                      <a:pt x="26" y="254"/>
                    </a:lnTo>
                    <a:lnTo>
                      <a:pt x="32" y="284"/>
                    </a:lnTo>
                    <a:lnTo>
                      <a:pt x="40" y="314"/>
                    </a:lnTo>
                    <a:lnTo>
                      <a:pt x="48" y="345"/>
                    </a:lnTo>
                    <a:lnTo>
                      <a:pt x="56" y="374"/>
                    </a:lnTo>
                    <a:lnTo>
                      <a:pt x="66" y="404"/>
                    </a:lnTo>
                    <a:lnTo>
                      <a:pt x="77" y="433"/>
                    </a:lnTo>
                    <a:lnTo>
                      <a:pt x="88" y="461"/>
                    </a:lnTo>
                    <a:lnTo>
                      <a:pt x="99" y="490"/>
                    </a:lnTo>
                    <a:lnTo>
                      <a:pt x="112" y="518"/>
                    </a:lnTo>
                    <a:lnTo>
                      <a:pt x="124" y="545"/>
                    </a:lnTo>
                    <a:lnTo>
                      <a:pt x="138" y="572"/>
                    </a:lnTo>
                    <a:lnTo>
                      <a:pt x="152" y="600"/>
                    </a:lnTo>
                    <a:lnTo>
                      <a:pt x="167" y="627"/>
                    </a:lnTo>
                    <a:lnTo>
                      <a:pt x="182" y="653"/>
                    </a:lnTo>
                    <a:lnTo>
                      <a:pt x="199" y="678"/>
                    </a:lnTo>
                    <a:lnTo>
                      <a:pt x="215" y="704"/>
                    </a:lnTo>
                    <a:lnTo>
                      <a:pt x="233" y="728"/>
                    </a:lnTo>
                    <a:lnTo>
                      <a:pt x="250" y="753"/>
                    </a:lnTo>
                    <a:lnTo>
                      <a:pt x="268" y="777"/>
                    </a:lnTo>
                    <a:lnTo>
                      <a:pt x="288" y="801"/>
                    </a:lnTo>
                    <a:lnTo>
                      <a:pt x="306" y="824"/>
                    </a:lnTo>
                    <a:lnTo>
                      <a:pt x="327" y="847"/>
                    </a:lnTo>
                    <a:lnTo>
                      <a:pt x="348" y="868"/>
                    </a:lnTo>
                    <a:lnTo>
                      <a:pt x="368" y="890"/>
                    </a:lnTo>
                    <a:lnTo>
                      <a:pt x="390" y="911"/>
                    </a:lnTo>
                    <a:lnTo>
                      <a:pt x="412" y="931"/>
                    </a:lnTo>
                    <a:lnTo>
                      <a:pt x="435" y="951"/>
                    </a:lnTo>
                    <a:lnTo>
                      <a:pt x="458" y="971"/>
                    </a:lnTo>
                    <a:lnTo>
                      <a:pt x="482" y="990"/>
                    </a:lnTo>
                    <a:lnTo>
                      <a:pt x="506" y="1009"/>
                    </a:lnTo>
                    <a:lnTo>
                      <a:pt x="531" y="1026"/>
                    </a:lnTo>
                    <a:lnTo>
                      <a:pt x="555" y="1043"/>
                    </a:lnTo>
                    <a:lnTo>
                      <a:pt x="581" y="1060"/>
                    </a:lnTo>
                    <a:lnTo>
                      <a:pt x="606" y="1076"/>
                    </a:lnTo>
                    <a:lnTo>
                      <a:pt x="632" y="1091"/>
                    </a:lnTo>
                    <a:lnTo>
                      <a:pt x="659" y="1107"/>
                    </a:lnTo>
                    <a:lnTo>
                      <a:pt x="686" y="1121"/>
                    </a:lnTo>
                    <a:lnTo>
                      <a:pt x="713" y="1134"/>
                    </a:lnTo>
                    <a:lnTo>
                      <a:pt x="741" y="1147"/>
                    </a:lnTo>
                    <a:lnTo>
                      <a:pt x="769" y="1160"/>
                    </a:lnTo>
                    <a:lnTo>
                      <a:pt x="797" y="1171"/>
                    </a:lnTo>
                    <a:lnTo>
                      <a:pt x="825" y="1182"/>
                    </a:lnTo>
                    <a:lnTo>
                      <a:pt x="855" y="1193"/>
                    </a:lnTo>
                    <a:lnTo>
                      <a:pt x="884" y="1202"/>
                    </a:lnTo>
                    <a:lnTo>
                      <a:pt x="913" y="1211"/>
                    </a:lnTo>
                    <a:lnTo>
                      <a:pt x="944" y="1219"/>
                    </a:lnTo>
                    <a:lnTo>
                      <a:pt x="974" y="1226"/>
                    </a:lnTo>
                    <a:lnTo>
                      <a:pt x="1005" y="1233"/>
                    </a:lnTo>
                    <a:lnTo>
                      <a:pt x="1035" y="1238"/>
                    </a:lnTo>
                    <a:lnTo>
                      <a:pt x="1067" y="1244"/>
                    </a:lnTo>
                    <a:lnTo>
                      <a:pt x="1098" y="1248"/>
                    </a:lnTo>
                    <a:lnTo>
                      <a:pt x="1130" y="1252"/>
                    </a:lnTo>
                    <a:lnTo>
                      <a:pt x="1161" y="1255"/>
                    </a:lnTo>
                    <a:lnTo>
                      <a:pt x="1194" y="1257"/>
                    </a:lnTo>
                    <a:lnTo>
                      <a:pt x="1226" y="1258"/>
                    </a:lnTo>
                    <a:lnTo>
                      <a:pt x="1258" y="1259"/>
                    </a:lnTo>
                    <a:lnTo>
                      <a:pt x="1258" y="1259"/>
                    </a:lnTo>
                    <a:lnTo>
                      <a:pt x="1291" y="1258"/>
                    </a:lnTo>
                    <a:lnTo>
                      <a:pt x="1324" y="1257"/>
                    </a:lnTo>
                    <a:lnTo>
                      <a:pt x="1355" y="1255"/>
                    </a:lnTo>
                    <a:lnTo>
                      <a:pt x="1387" y="1252"/>
                    </a:lnTo>
                    <a:lnTo>
                      <a:pt x="1418" y="1248"/>
                    </a:lnTo>
                    <a:lnTo>
                      <a:pt x="1450" y="1244"/>
                    </a:lnTo>
                    <a:lnTo>
                      <a:pt x="1481" y="1238"/>
                    </a:lnTo>
                    <a:lnTo>
                      <a:pt x="1512" y="1233"/>
                    </a:lnTo>
                    <a:lnTo>
                      <a:pt x="1542" y="1226"/>
                    </a:lnTo>
                    <a:lnTo>
                      <a:pt x="1573" y="1219"/>
                    </a:lnTo>
                    <a:lnTo>
                      <a:pt x="1603" y="1211"/>
                    </a:lnTo>
                    <a:lnTo>
                      <a:pt x="1632" y="1202"/>
                    </a:lnTo>
                    <a:lnTo>
                      <a:pt x="1662" y="1193"/>
                    </a:lnTo>
                    <a:lnTo>
                      <a:pt x="1691" y="1182"/>
                    </a:lnTo>
                    <a:lnTo>
                      <a:pt x="1719" y="1171"/>
                    </a:lnTo>
                    <a:lnTo>
                      <a:pt x="1748" y="1160"/>
                    </a:lnTo>
                    <a:lnTo>
                      <a:pt x="1776" y="1147"/>
                    </a:lnTo>
                    <a:lnTo>
                      <a:pt x="1804" y="1134"/>
                    </a:lnTo>
                    <a:lnTo>
                      <a:pt x="1832" y="1121"/>
                    </a:lnTo>
                    <a:lnTo>
                      <a:pt x="1858" y="1107"/>
                    </a:lnTo>
                    <a:lnTo>
                      <a:pt x="1885" y="1091"/>
                    </a:lnTo>
                    <a:lnTo>
                      <a:pt x="1911" y="1076"/>
                    </a:lnTo>
                    <a:lnTo>
                      <a:pt x="1937" y="1060"/>
                    </a:lnTo>
                    <a:lnTo>
                      <a:pt x="1962" y="1043"/>
                    </a:lnTo>
                    <a:lnTo>
                      <a:pt x="1987" y="1026"/>
                    </a:lnTo>
                    <a:lnTo>
                      <a:pt x="2011" y="1009"/>
                    </a:lnTo>
                    <a:lnTo>
                      <a:pt x="2035" y="990"/>
                    </a:lnTo>
                    <a:lnTo>
                      <a:pt x="2059" y="971"/>
                    </a:lnTo>
                    <a:lnTo>
                      <a:pt x="2082" y="951"/>
                    </a:lnTo>
                    <a:lnTo>
                      <a:pt x="2105" y="931"/>
                    </a:lnTo>
                    <a:lnTo>
                      <a:pt x="2126" y="911"/>
                    </a:lnTo>
                    <a:lnTo>
                      <a:pt x="2148" y="890"/>
                    </a:lnTo>
                    <a:lnTo>
                      <a:pt x="2169" y="868"/>
                    </a:lnTo>
                    <a:lnTo>
                      <a:pt x="2189" y="847"/>
                    </a:lnTo>
                    <a:lnTo>
                      <a:pt x="2210" y="824"/>
                    </a:lnTo>
                    <a:lnTo>
                      <a:pt x="2230" y="801"/>
                    </a:lnTo>
                    <a:lnTo>
                      <a:pt x="2248" y="777"/>
                    </a:lnTo>
                    <a:lnTo>
                      <a:pt x="2267" y="753"/>
                    </a:lnTo>
                    <a:lnTo>
                      <a:pt x="2284" y="728"/>
                    </a:lnTo>
                    <a:lnTo>
                      <a:pt x="2301" y="704"/>
                    </a:lnTo>
                    <a:lnTo>
                      <a:pt x="2319" y="678"/>
                    </a:lnTo>
                    <a:lnTo>
                      <a:pt x="2334" y="653"/>
                    </a:lnTo>
                    <a:lnTo>
                      <a:pt x="2350" y="627"/>
                    </a:lnTo>
                    <a:lnTo>
                      <a:pt x="2365" y="600"/>
                    </a:lnTo>
                    <a:lnTo>
                      <a:pt x="2379" y="572"/>
                    </a:lnTo>
                    <a:lnTo>
                      <a:pt x="2393" y="545"/>
                    </a:lnTo>
                    <a:lnTo>
                      <a:pt x="2406" y="518"/>
                    </a:lnTo>
                    <a:lnTo>
                      <a:pt x="2418" y="490"/>
                    </a:lnTo>
                    <a:lnTo>
                      <a:pt x="2430" y="461"/>
                    </a:lnTo>
                    <a:lnTo>
                      <a:pt x="2441" y="433"/>
                    </a:lnTo>
                    <a:lnTo>
                      <a:pt x="2450" y="404"/>
                    </a:lnTo>
                    <a:lnTo>
                      <a:pt x="2460" y="374"/>
                    </a:lnTo>
                    <a:lnTo>
                      <a:pt x="2469" y="345"/>
                    </a:lnTo>
                    <a:lnTo>
                      <a:pt x="2477" y="314"/>
                    </a:lnTo>
                    <a:lnTo>
                      <a:pt x="2484" y="284"/>
                    </a:lnTo>
                    <a:lnTo>
                      <a:pt x="2491" y="254"/>
                    </a:lnTo>
                    <a:lnTo>
                      <a:pt x="2497" y="223"/>
                    </a:lnTo>
                    <a:lnTo>
                      <a:pt x="2502" y="191"/>
                    </a:lnTo>
                    <a:lnTo>
                      <a:pt x="2506" y="160"/>
                    </a:lnTo>
                    <a:lnTo>
                      <a:pt x="2510" y="128"/>
                    </a:lnTo>
                    <a:lnTo>
                      <a:pt x="2512" y="97"/>
                    </a:lnTo>
                    <a:lnTo>
                      <a:pt x="2515" y="64"/>
                    </a:lnTo>
                    <a:lnTo>
                      <a:pt x="2516" y="33"/>
                    </a:lnTo>
                    <a:lnTo>
                      <a:pt x="2517" y="0"/>
                    </a:lnTo>
                    <a:lnTo>
                      <a:pt x="2066" y="0"/>
                    </a:lnTo>
                    <a:lnTo>
                      <a:pt x="2066" y="0"/>
                    </a:lnTo>
                    <a:lnTo>
                      <a:pt x="2065" y="41"/>
                    </a:lnTo>
                    <a:lnTo>
                      <a:pt x="2062" y="83"/>
                    </a:lnTo>
                    <a:lnTo>
                      <a:pt x="2058" y="123"/>
                    </a:lnTo>
                    <a:lnTo>
                      <a:pt x="2050" y="163"/>
                    </a:lnTo>
                    <a:lnTo>
                      <a:pt x="2041" y="202"/>
                    </a:lnTo>
                    <a:lnTo>
                      <a:pt x="2031" y="240"/>
                    </a:lnTo>
                    <a:lnTo>
                      <a:pt x="2018" y="277"/>
                    </a:lnTo>
                    <a:lnTo>
                      <a:pt x="2003" y="314"/>
                    </a:lnTo>
                    <a:lnTo>
                      <a:pt x="1987" y="350"/>
                    </a:lnTo>
                    <a:lnTo>
                      <a:pt x="1969" y="385"/>
                    </a:lnTo>
                    <a:lnTo>
                      <a:pt x="1950" y="419"/>
                    </a:lnTo>
                    <a:lnTo>
                      <a:pt x="1928" y="452"/>
                    </a:lnTo>
                    <a:lnTo>
                      <a:pt x="1907" y="483"/>
                    </a:lnTo>
                    <a:lnTo>
                      <a:pt x="1882" y="515"/>
                    </a:lnTo>
                    <a:lnTo>
                      <a:pt x="1857" y="543"/>
                    </a:lnTo>
                    <a:lnTo>
                      <a:pt x="1830" y="571"/>
                    </a:lnTo>
                    <a:lnTo>
                      <a:pt x="1802" y="598"/>
                    </a:lnTo>
                    <a:lnTo>
                      <a:pt x="1773" y="623"/>
                    </a:lnTo>
                    <a:lnTo>
                      <a:pt x="1742" y="647"/>
                    </a:lnTo>
                    <a:lnTo>
                      <a:pt x="1711" y="670"/>
                    </a:lnTo>
                    <a:lnTo>
                      <a:pt x="1677" y="691"/>
                    </a:lnTo>
                    <a:lnTo>
                      <a:pt x="1643" y="711"/>
                    </a:lnTo>
                    <a:lnTo>
                      <a:pt x="1609" y="729"/>
                    </a:lnTo>
                    <a:lnTo>
                      <a:pt x="1573" y="745"/>
                    </a:lnTo>
                    <a:lnTo>
                      <a:pt x="1537" y="759"/>
                    </a:lnTo>
                    <a:lnTo>
                      <a:pt x="1499" y="773"/>
                    </a:lnTo>
                    <a:lnTo>
                      <a:pt x="1461" y="783"/>
                    </a:lnTo>
                    <a:lnTo>
                      <a:pt x="1421" y="792"/>
                    </a:lnTo>
                    <a:lnTo>
                      <a:pt x="1381" y="799"/>
                    </a:lnTo>
                    <a:lnTo>
                      <a:pt x="1341" y="804"/>
                    </a:lnTo>
                    <a:lnTo>
                      <a:pt x="1300" y="807"/>
                    </a:lnTo>
                    <a:lnTo>
                      <a:pt x="1258" y="808"/>
                    </a:lnTo>
                    <a:lnTo>
                      <a:pt x="1258" y="808"/>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 name="Freeform 19">
                <a:extLst>
                  <a:ext uri="{FF2B5EF4-FFF2-40B4-BE49-F238E27FC236}">
                    <a16:creationId xmlns:a16="http://schemas.microsoft.com/office/drawing/2014/main" id="{1C6A4B04-B8E7-4A4A-B201-6C8D7D3620F0}"/>
                  </a:ext>
                </a:extLst>
              </p:cNvPr>
              <p:cNvSpPr>
                <a:spLocks/>
              </p:cNvSpPr>
              <p:nvPr/>
            </p:nvSpPr>
            <p:spPr bwMode="auto">
              <a:xfrm>
                <a:off x="2615468" y="2453643"/>
                <a:ext cx="1997076" cy="998538"/>
              </a:xfrm>
              <a:custGeom>
                <a:avLst/>
                <a:gdLst>
                  <a:gd name="T0" fmla="*/ 1175 w 2516"/>
                  <a:gd name="T1" fmla="*/ 454 h 1259"/>
                  <a:gd name="T2" fmla="*/ 1017 w 2516"/>
                  <a:gd name="T3" fmla="*/ 486 h 1259"/>
                  <a:gd name="T4" fmla="*/ 872 w 2516"/>
                  <a:gd name="T5" fmla="*/ 547 h 1259"/>
                  <a:gd name="T6" fmla="*/ 744 w 2516"/>
                  <a:gd name="T7" fmla="*/ 634 h 1259"/>
                  <a:gd name="T8" fmla="*/ 634 w 2516"/>
                  <a:gd name="T9" fmla="*/ 744 h 1259"/>
                  <a:gd name="T10" fmla="*/ 547 w 2516"/>
                  <a:gd name="T11" fmla="*/ 874 h 1259"/>
                  <a:gd name="T12" fmla="*/ 486 w 2516"/>
                  <a:gd name="T13" fmla="*/ 1018 h 1259"/>
                  <a:gd name="T14" fmla="*/ 454 w 2516"/>
                  <a:gd name="T15" fmla="*/ 1176 h 1259"/>
                  <a:gd name="T16" fmla="*/ 0 w 2516"/>
                  <a:gd name="T17" fmla="*/ 1259 h 1259"/>
                  <a:gd name="T18" fmla="*/ 7 w 2516"/>
                  <a:gd name="T19" fmla="*/ 1129 h 1259"/>
                  <a:gd name="T20" fmla="*/ 25 w 2516"/>
                  <a:gd name="T21" fmla="*/ 1005 h 1259"/>
                  <a:gd name="T22" fmla="*/ 57 w 2516"/>
                  <a:gd name="T23" fmla="*/ 885 h 1259"/>
                  <a:gd name="T24" fmla="*/ 99 w 2516"/>
                  <a:gd name="T25" fmla="*/ 769 h 1259"/>
                  <a:gd name="T26" fmla="*/ 151 w 2516"/>
                  <a:gd name="T27" fmla="*/ 658 h 1259"/>
                  <a:gd name="T28" fmla="*/ 214 w 2516"/>
                  <a:gd name="T29" fmla="*/ 555 h 1259"/>
                  <a:gd name="T30" fmla="*/ 287 w 2516"/>
                  <a:gd name="T31" fmla="*/ 458 h 1259"/>
                  <a:gd name="T32" fmla="*/ 368 w 2516"/>
                  <a:gd name="T33" fmla="*/ 369 h 1259"/>
                  <a:gd name="T34" fmla="*/ 458 w 2516"/>
                  <a:gd name="T35" fmla="*/ 287 h 1259"/>
                  <a:gd name="T36" fmla="*/ 555 w 2516"/>
                  <a:gd name="T37" fmla="*/ 215 h 1259"/>
                  <a:gd name="T38" fmla="*/ 658 w 2516"/>
                  <a:gd name="T39" fmla="*/ 152 h 1259"/>
                  <a:gd name="T40" fmla="*/ 768 w 2516"/>
                  <a:gd name="T41" fmla="*/ 99 h 1259"/>
                  <a:gd name="T42" fmla="*/ 883 w 2516"/>
                  <a:gd name="T43" fmla="*/ 57 h 1259"/>
                  <a:gd name="T44" fmla="*/ 1004 w 2516"/>
                  <a:gd name="T45" fmla="*/ 26 h 1259"/>
                  <a:gd name="T46" fmla="*/ 1129 w 2516"/>
                  <a:gd name="T47" fmla="*/ 7 h 1259"/>
                  <a:gd name="T48" fmla="*/ 1258 w 2516"/>
                  <a:gd name="T49" fmla="*/ 0 h 1259"/>
                  <a:gd name="T50" fmla="*/ 1354 w 2516"/>
                  <a:gd name="T51" fmla="*/ 3 h 1259"/>
                  <a:gd name="T52" fmla="*/ 1481 w 2516"/>
                  <a:gd name="T53" fmla="*/ 20 h 1259"/>
                  <a:gd name="T54" fmla="*/ 1602 w 2516"/>
                  <a:gd name="T55" fmla="*/ 48 h 1259"/>
                  <a:gd name="T56" fmla="*/ 1719 w 2516"/>
                  <a:gd name="T57" fmla="*/ 87 h 1259"/>
                  <a:gd name="T58" fmla="*/ 1831 w 2516"/>
                  <a:gd name="T59" fmla="*/ 138 h 1259"/>
                  <a:gd name="T60" fmla="*/ 1936 w 2516"/>
                  <a:gd name="T61" fmla="*/ 198 h 1259"/>
                  <a:gd name="T62" fmla="*/ 2034 w 2516"/>
                  <a:gd name="T63" fmla="*/ 269 h 1259"/>
                  <a:gd name="T64" fmla="*/ 2126 w 2516"/>
                  <a:gd name="T65" fmla="*/ 347 h 1259"/>
                  <a:gd name="T66" fmla="*/ 2209 w 2516"/>
                  <a:gd name="T67" fmla="*/ 435 h 1259"/>
                  <a:gd name="T68" fmla="*/ 2284 w 2516"/>
                  <a:gd name="T69" fmla="*/ 530 h 1259"/>
                  <a:gd name="T70" fmla="*/ 2350 w 2516"/>
                  <a:gd name="T71" fmla="*/ 632 h 1259"/>
                  <a:gd name="T72" fmla="*/ 2405 w 2516"/>
                  <a:gd name="T73" fmla="*/ 741 h 1259"/>
                  <a:gd name="T74" fmla="*/ 2450 w 2516"/>
                  <a:gd name="T75" fmla="*/ 855 h 1259"/>
                  <a:gd name="T76" fmla="*/ 2483 w 2516"/>
                  <a:gd name="T77" fmla="*/ 975 h 1259"/>
                  <a:gd name="T78" fmla="*/ 2506 w 2516"/>
                  <a:gd name="T79" fmla="*/ 1098 h 1259"/>
                  <a:gd name="T80" fmla="*/ 2516 w 2516"/>
                  <a:gd name="T81" fmla="*/ 1226 h 1259"/>
                  <a:gd name="T82" fmla="*/ 2065 w 2516"/>
                  <a:gd name="T83" fmla="*/ 1217 h 1259"/>
                  <a:gd name="T84" fmla="*/ 2041 w 2516"/>
                  <a:gd name="T85" fmla="*/ 1057 h 1259"/>
                  <a:gd name="T86" fmla="*/ 1986 w 2516"/>
                  <a:gd name="T87" fmla="*/ 909 h 1259"/>
                  <a:gd name="T88" fmla="*/ 1906 w 2516"/>
                  <a:gd name="T89" fmla="*/ 775 h 1259"/>
                  <a:gd name="T90" fmla="*/ 1801 w 2516"/>
                  <a:gd name="T91" fmla="*/ 660 h 1259"/>
                  <a:gd name="T92" fmla="*/ 1677 w 2516"/>
                  <a:gd name="T93" fmla="*/ 567 h 1259"/>
                  <a:gd name="T94" fmla="*/ 1536 w 2516"/>
                  <a:gd name="T95" fmla="*/ 499 h 1259"/>
                  <a:gd name="T96" fmla="*/ 1382 w 2516"/>
                  <a:gd name="T97" fmla="*/ 459 h 1259"/>
                  <a:gd name="T98" fmla="*/ 1258 w 2516"/>
                  <a:gd name="T99" fmla="*/ 45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16" h="1259">
                    <a:moveTo>
                      <a:pt x="1258" y="450"/>
                    </a:moveTo>
                    <a:lnTo>
                      <a:pt x="1258" y="450"/>
                    </a:lnTo>
                    <a:lnTo>
                      <a:pt x="1216" y="452"/>
                    </a:lnTo>
                    <a:lnTo>
                      <a:pt x="1175" y="454"/>
                    </a:lnTo>
                    <a:lnTo>
                      <a:pt x="1135" y="459"/>
                    </a:lnTo>
                    <a:lnTo>
                      <a:pt x="1095" y="467"/>
                    </a:lnTo>
                    <a:lnTo>
                      <a:pt x="1056" y="476"/>
                    </a:lnTo>
                    <a:lnTo>
                      <a:pt x="1017" y="486"/>
                    </a:lnTo>
                    <a:lnTo>
                      <a:pt x="980" y="499"/>
                    </a:lnTo>
                    <a:lnTo>
                      <a:pt x="943" y="514"/>
                    </a:lnTo>
                    <a:lnTo>
                      <a:pt x="907" y="530"/>
                    </a:lnTo>
                    <a:lnTo>
                      <a:pt x="872" y="547"/>
                    </a:lnTo>
                    <a:lnTo>
                      <a:pt x="839" y="567"/>
                    </a:lnTo>
                    <a:lnTo>
                      <a:pt x="806" y="589"/>
                    </a:lnTo>
                    <a:lnTo>
                      <a:pt x="775" y="610"/>
                    </a:lnTo>
                    <a:lnTo>
                      <a:pt x="744" y="634"/>
                    </a:lnTo>
                    <a:lnTo>
                      <a:pt x="715" y="660"/>
                    </a:lnTo>
                    <a:lnTo>
                      <a:pt x="686" y="687"/>
                    </a:lnTo>
                    <a:lnTo>
                      <a:pt x="659" y="715"/>
                    </a:lnTo>
                    <a:lnTo>
                      <a:pt x="634" y="744"/>
                    </a:lnTo>
                    <a:lnTo>
                      <a:pt x="610" y="775"/>
                    </a:lnTo>
                    <a:lnTo>
                      <a:pt x="588" y="806"/>
                    </a:lnTo>
                    <a:lnTo>
                      <a:pt x="567" y="839"/>
                    </a:lnTo>
                    <a:lnTo>
                      <a:pt x="547" y="874"/>
                    </a:lnTo>
                    <a:lnTo>
                      <a:pt x="530" y="909"/>
                    </a:lnTo>
                    <a:lnTo>
                      <a:pt x="514" y="943"/>
                    </a:lnTo>
                    <a:lnTo>
                      <a:pt x="498" y="980"/>
                    </a:lnTo>
                    <a:lnTo>
                      <a:pt x="486" y="1018"/>
                    </a:lnTo>
                    <a:lnTo>
                      <a:pt x="475" y="1057"/>
                    </a:lnTo>
                    <a:lnTo>
                      <a:pt x="466" y="1096"/>
                    </a:lnTo>
                    <a:lnTo>
                      <a:pt x="459" y="1136"/>
                    </a:lnTo>
                    <a:lnTo>
                      <a:pt x="454" y="1176"/>
                    </a:lnTo>
                    <a:lnTo>
                      <a:pt x="450" y="1217"/>
                    </a:lnTo>
                    <a:lnTo>
                      <a:pt x="449" y="1259"/>
                    </a:lnTo>
                    <a:lnTo>
                      <a:pt x="0" y="1259"/>
                    </a:lnTo>
                    <a:lnTo>
                      <a:pt x="0" y="1259"/>
                    </a:lnTo>
                    <a:lnTo>
                      <a:pt x="0" y="1226"/>
                    </a:lnTo>
                    <a:lnTo>
                      <a:pt x="1" y="1194"/>
                    </a:lnTo>
                    <a:lnTo>
                      <a:pt x="3" y="1162"/>
                    </a:lnTo>
                    <a:lnTo>
                      <a:pt x="7" y="1129"/>
                    </a:lnTo>
                    <a:lnTo>
                      <a:pt x="10" y="1098"/>
                    </a:lnTo>
                    <a:lnTo>
                      <a:pt x="14" y="1067"/>
                    </a:lnTo>
                    <a:lnTo>
                      <a:pt x="20" y="1036"/>
                    </a:lnTo>
                    <a:lnTo>
                      <a:pt x="25" y="1005"/>
                    </a:lnTo>
                    <a:lnTo>
                      <a:pt x="32" y="975"/>
                    </a:lnTo>
                    <a:lnTo>
                      <a:pt x="39" y="945"/>
                    </a:lnTo>
                    <a:lnTo>
                      <a:pt x="48" y="914"/>
                    </a:lnTo>
                    <a:lnTo>
                      <a:pt x="57" y="885"/>
                    </a:lnTo>
                    <a:lnTo>
                      <a:pt x="65" y="855"/>
                    </a:lnTo>
                    <a:lnTo>
                      <a:pt x="76" y="826"/>
                    </a:lnTo>
                    <a:lnTo>
                      <a:pt x="87" y="798"/>
                    </a:lnTo>
                    <a:lnTo>
                      <a:pt x="99" y="769"/>
                    </a:lnTo>
                    <a:lnTo>
                      <a:pt x="111" y="741"/>
                    </a:lnTo>
                    <a:lnTo>
                      <a:pt x="124" y="713"/>
                    </a:lnTo>
                    <a:lnTo>
                      <a:pt x="137" y="686"/>
                    </a:lnTo>
                    <a:lnTo>
                      <a:pt x="151" y="658"/>
                    </a:lnTo>
                    <a:lnTo>
                      <a:pt x="167" y="632"/>
                    </a:lnTo>
                    <a:lnTo>
                      <a:pt x="182" y="606"/>
                    </a:lnTo>
                    <a:lnTo>
                      <a:pt x="198" y="580"/>
                    </a:lnTo>
                    <a:lnTo>
                      <a:pt x="214" y="555"/>
                    </a:lnTo>
                    <a:lnTo>
                      <a:pt x="232" y="530"/>
                    </a:lnTo>
                    <a:lnTo>
                      <a:pt x="249" y="506"/>
                    </a:lnTo>
                    <a:lnTo>
                      <a:pt x="268" y="482"/>
                    </a:lnTo>
                    <a:lnTo>
                      <a:pt x="287" y="458"/>
                    </a:lnTo>
                    <a:lnTo>
                      <a:pt x="307" y="435"/>
                    </a:lnTo>
                    <a:lnTo>
                      <a:pt x="326" y="412"/>
                    </a:lnTo>
                    <a:lnTo>
                      <a:pt x="347" y="391"/>
                    </a:lnTo>
                    <a:lnTo>
                      <a:pt x="368" y="369"/>
                    </a:lnTo>
                    <a:lnTo>
                      <a:pt x="390" y="347"/>
                    </a:lnTo>
                    <a:lnTo>
                      <a:pt x="412" y="328"/>
                    </a:lnTo>
                    <a:lnTo>
                      <a:pt x="434" y="307"/>
                    </a:lnTo>
                    <a:lnTo>
                      <a:pt x="458" y="287"/>
                    </a:lnTo>
                    <a:lnTo>
                      <a:pt x="481" y="269"/>
                    </a:lnTo>
                    <a:lnTo>
                      <a:pt x="505" y="250"/>
                    </a:lnTo>
                    <a:lnTo>
                      <a:pt x="530" y="232"/>
                    </a:lnTo>
                    <a:lnTo>
                      <a:pt x="555" y="215"/>
                    </a:lnTo>
                    <a:lnTo>
                      <a:pt x="580" y="198"/>
                    </a:lnTo>
                    <a:lnTo>
                      <a:pt x="606" y="183"/>
                    </a:lnTo>
                    <a:lnTo>
                      <a:pt x="632" y="166"/>
                    </a:lnTo>
                    <a:lnTo>
                      <a:pt x="658" y="152"/>
                    </a:lnTo>
                    <a:lnTo>
                      <a:pt x="685" y="138"/>
                    </a:lnTo>
                    <a:lnTo>
                      <a:pt x="713" y="124"/>
                    </a:lnTo>
                    <a:lnTo>
                      <a:pt x="740" y="111"/>
                    </a:lnTo>
                    <a:lnTo>
                      <a:pt x="768" y="99"/>
                    </a:lnTo>
                    <a:lnTo>
                      <a:pt x="796" y="87"/>
                    </a:lnTo>
                    <a:lnTo>
                      <a:pt x="826" y="76"/>
                    </a:lnTo>
                    <a:lnTo>
                      <a:pt x="854" y="66"/>
                    </a:lnTo>
                    <a:lnTo>
                      <a:pt x="883" y="57"/>
                    </a:lnTo>
                    <a:lnTo>
                      <a:pt x="914" y="48"/>
                    </a:lnTo>
                    <a:lnTo>
                      <a:pt x="943" y="39"/>
                    </a:lnTo>
                    <a:lnTo>
                      <a:pt x="974" y="33"/>
                    </a:lnTo>
                    <a:lnTo>
                      <a:pt x="1004" y="26"/>
                    </a:lnTo>
                    <a:lnTo>
                      <a:pt x="1036" y="20"/>
                    </a:lnTo>
                    <a:lnTo>
                      <a:pt x="1066" y="14"/>
                    </a:lnTo>
                    <a:lnTo>
                      <a:pt x="1098" y="10"/>
                    </a:lnTo>
                    <a:lnTo>
                      <a:pt x="1129" y="7"/>
                    </a:lnTo>
                    <a:lnTo>
                      <a:pt x="1161" y="3"/>
                    </a:lnTo>
                    <a:lnTo>
                      <a:pt x="1193" y="2"/>
                    </a:lnTo>
                    <a:lnTo>
                      <a:pt x="1226" y="0"/>
                    </a:lnTo>
                    <a:lnTo>
                      <a:pt x="1258" y="0"/>
                    </a:lnTo>
                    <a:lnTo>
                      <a:pt x="1258" y="0"/>
                    </a:lnTo>
                    <a:lnTo>
                      <a:pt x="1290" y="0"/>
                    </a:lnTo>
                    <a:lnTo>
                      <a:pt x="1323" y="2"/>
                    </a:lnTo>
                    <a:lnTo>
                      <a:pt x="1354" y="3"/>
                    </a:lnTo>
                    <a:lnTo>
                      <a:pt x="1387" y="7"/>
                    </a:lnTo>
                    <a:lnTo>
                      <a:pt x="1419" y="10"/>
                    </a:lnTo>
                    <a:lnTo>
                      <a:pt x="1450" y="14"/>
                    </a:lnTo>
                    <a:lnTo>
                      <a:pt x="1481" y="20"/>
                    </a:lnTo>
                    <a:lnTo>
                      <a:pt x="1511" y="26"/>
                    </a:lnTo>
                    <a:lnTo>
                      <a:pt x="1543" y="33"/>
                    </a:lnTo>
                    <a:lnTo>
                      <a:pt x="1572" y="39"/>
                    </a:lnTo>
                    <a:lnTo>
                      <a:pt x="1602" y="48"/>
                    </a:lnTo>
                    <a:lnTo>
                      <a:pt x="1632" y="57"/>
                    </a:lnTo>
                    <a:lnTo>
                      <a:pt x="1661" y="66"/>
                    </a:lnTo>
                    <a:lnTo>
                      <a:pt x="1690" y="76"/>
                    </a:lnTo>
                    <a:lnTo>
                      <a:pt x="1719" y="87"/>
                    </a:lnTo>
                    <a:lnTo>
                      <a:pt x="1748" y="99"/>
                    </a:lnTo>
                    <a:lnTo>
                      <a:pt x="1775" y="111"/>
                    </a:lnTo>
                    <a:lnTo>
                      <a:pt x="1804" y="124"/>
                    </a:lnTo>
                    <a:lnTo>
                      <a:pt x="1831" y="138"/>
                    </a:lnTo>
                    <a:lnTo>
                      <a:pt x="1858" y="152"/>
                    </a:lnTo>
                    <a:lnTo>
                      <a:pt x="1884" y="166"/>
                    </a:lnTo>
                    <a:lnTo>
                      <a:pt x="1910" y="183"/>
                    </a:lnTo>
                    <a:lnTo>
                      <a:pt x="1936" y="198"/>
                    </a:lnTo>
                    <a:lnTo>
                      <a:pt x="1961" y="215"/>
                    </a:lnTo>
                    <a:lnTo>
                      <a:pt x="1986" y="232"/>
                    </a:lnTo>
                    <a:lnTo>
                      <a:pt x="2010" y="250"/>
                    </a:lnTo>
                    <a:lnTo>
                      <a:pt x="2034" y="269"/>
                    </a:lnTo>
                    <a:lnTo>
                      <a:pt x="2058" y="287"/>
                    </a:lnTo>
                    <a:lnTo>
                      <a:pt x="2081" y="307"/>
                    </a:lnTo>
                    <a:lnTo>
                      <a:pt x="2104" y="328"/>
                    </a:lnTo>
                    <a:lnTo>
                      <a:pt x="2126" y="347"/>
                    </a:lnTo>
                    <a:lnTo>
                      <a:pt x="2147" y="369"/>
                    </a:lnTo>
                    <a:lnTo>
                      <a:pt x="2169" y="391"/>
                    </a:lnTo>
                    <a:lnTo>
                      <a:pt x="2190" y="412"/>
                    </a:lnTo>
                    <a:lnTo>
                      <a:pt x="2209" y="435"/>
                    </a:lnTo>
                    <a:lnTo>
                      <a:pt x="2229" y="458"/>
                    </a:lnTo>
                    <a:lnTo>
                      <a:pt x="2247" y="482"/>
                    </a:lnTo>
                    <a:lnTo>
                      <a:pt x="2266" y="506"/>
                    </a:lnTo>
                    <a:lnTo>
                      <a:pt x="2284" y="530"/>
                    </a:lnTo>
                    <a:lnTo>
                      <a:pt x="2301" y="555"/>
                    </a:lnTo>
                    <a:lnTo>
                      <a:pt x="2318" y="580"/>
                    </a:lnTo>
                    <a:lnTo>
                      <a:pt x="2334" y="606"/>
                    </a:lnTo>
                    <a:lnTo>
                      <a:pt x="2350" y="632"/>
                    </a:lnTo>
                    <a:lnTo>
                      <a:pt x="2364" y="658"/>
                    </a:lnTo>
                    <a:lnTo>
                      <a:pt x="2378" y="686"/>
                    </a:lnTo>
                    <a:lnTo>
                      <a:pt x="2392" y="713"/>
                    </a:lnTo>
                    <a:lnTo>
                      <a:pt x="2405" y="741"/>
                    </a:lnTo>
                    <a:lnTo>
                      <a:pt x="2417" y="769"/>
                    </a:lnTo>
                    <a:lnTo>
                      <a:pt x="2429" y="798"/>
                    </a:lnTo>
                    <a:lnTo>
                      <a:pt x="2440" y="826"/>
                    </a:lnTo>
                    <a:lnTo>
                      <a:pt x="2450" y="855"/>
                    </a:lnTo>
                    <a:lnTo>
                      <a:pt x="2460" y="885"/>
                    </a:lnTo>
                    <a:lnTo>
                      <a:pt x="2468" y="914"/>
                    </a:lnTo>
                    <a:lnTo>
                      <a:pt x="2477" y="945"/>
                    </a:lnTo>
                    <a:lnTo>
                      <a:pt x="2483" y="975"/>
                    </a:lnTo>
                    <a:lnTo>
                      <a:pt x="2491" y="1005"/>
                    </a:lnTo>
                    <a:lnTo>
                      <a:pt x="2496" y="1036"/>
                    </a:lnTo>
                    <a:lnTo>
                      <a:pt x="2502" y="1067"/>
                    </a:lnTo>
                    <a:lnTo>
                      <a:pt x="2506" y="1098"/>
                    </a:lnTo>
                    <a:lnTo>
                      <a:pt x="2510" y="1129"/>
                    </a:lnTo>
                    <a:lnTo>
                      <a:pt x="2513" y="1162"/>
                    </a:lnTo>
                    <a:lnTo>
                      <a:pt x="2515" y="1194"/>
                    </a:lnTo>
                    <a:lnTo>
                      <a:pt x="2516" y="1226"/>
                    </a:lnTo>
                    <a:lnTo>
                      <a:pt x="2516" y="1259"/>
                    </a:lnTo>
                    <a:lnTo>
                      <a:pt x="2066" y="1259"/>
                    </a:lnTo>
                    <a:lnTo>
                      <a:pt x="2066" y="1259"/>
                    </a:lnTo>
                    <a:lnTo>
                      <a:pt x="2065" y="1217"/>
                    </a:lnTo>
                    <a:lnTo>
                      <a:pt x="2062" y="1176"/>
                    </a:lnTo>
                    <a:lnTo>
                      <a:pt x="2057" y="1136"/>
                    </a:lnTo>
                    <a:lnTo>
                      <a:pt x="2049" y="1096"/>
                    </a:lnTo>
                    <a:lnTo>
                      <a:pt x="2041" y="1057"/>
                    </a:lnTo>
                    <a:lnTo>
                      <a:pt x="2030" y="1018"/>
                    </a:lnTo>
                    <a:lnTo>
                      <a:pt x="2017" y="980"/>
                    </a:lnTo>
                    <a:lnTo>
                      <a:pt x="2003" y="943"/>
                    </a:lnTo>
                    <a:lnTo>
                      <a:pt x="1986" y="909"/>
                    </a:lnTo>
                    <a:lnTo>
                      <a:pt x="1969" y="874"/>
                    </a:lnTo>
                    <a:lnTo>
                      <a:pt x="1949" y="839"/>
                    </a:lnTo>
                    <a:lnTo>
                      <a:pt x="1929" y="806"/>
                    </a:lnTo>
                    <a:lnTo>
                      <a:pt x="1906" y="775"/>
                    </a:lnTo>
                    <a:lnTo>
                      <a:pt x="1882" y="744"/>
                    </a:lnTo>
                    <a:lnTo>
                      <a:pt x="1856" y="715"/>
                    </a:lnTo>
                    <a:lnTo>
                      <a:pt x="1830" y="687"/>
                    </a:lnTo>
                    <a:lnTo>
                      <a:pt x="1801" y="660"/>
                    </a:lnTo>
                    <a:lnTo>
                      <a:pt x="1772" y="634"/>
                    </a:lnTo>
                    <a:lnTo>
                      <a:pt x="1742" y="610"/>
                    </a:lnTo>
                    <a:lnTo>
                      <a:pt x="1710" y="589"/>
                    </a:lnTo>
                    <a:lnTo>
                      <a:pt x="1677" y="567"/>
                    </a:lnTo>
                    <a:lnTo>
                      <a:pt x="1644" y="547"/>
                    </a:lnTo>
                    <a:lnTo>
                      <a:pt x="1609" y="530"/>
                    </a:lnTo>
                    <a:lnTo>
                      <a:pt x="1573" y="514"/>
                    </a:lnTo>
                    <a:lnTo>
                      <a:pt x="1536" y="499"/>
                    </a:lnTo>
                    <a:lnTo>
                      <a:pt x="1498" y="486"/>
                    </a:lnTo>
                    <a:lnTo>
                      <a:pt x="1460" y="476"/>
                    </a:lnTo>
                    <a:lnTo>
                      <a:pt x="1421" y="467"/>
                    </a:lnTo>
                    <a:lnTo>
                      <a:pt x="1382" y="459"/>
                    </a:lnTo>
                    <a:lnTo>
                      <a:pt x="1340" y="454"/>
                    </a:lnTo>
                    <a:lnTo>
                      <a:pt x="1300" y="452"/>
                    </a:lnTo>
                    <a:lnTo>
                      <a:pt x="1258" y="450"/>
                    </a:lnTo>
                    <a:lnTo>
                      <a:pt x="1258" y="45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3" name="Freeform 20">
                <a:extLst>
                  <a:ext uri="{FF2B5EF4-FFF2-40B4-BE49-F238E27FC236}">
                    <a16:creationId xmlns:a16="http://schemas.microsoft.com/office/drawing/2014/main" id="{FAD0B8CF-EC6F-43C4-BDD8-C9E285ADAC27}"/>
                  </a:ext>
                </a:extLst>
              </p:cNvPr>
              <p:cNvSpPr>
                <a:spLocks/>
              </p:cNvSpPr>
              <p:nvPr/>
            </p:nvSpPr>
            <p:spPr bwMode="auto">
              <a:xfrm>
                <a:off x="7534277" y="2429668"/>
                <a:ext cx="2074863" cy="1255713"/>
              </a:xfrm>
              <a:custGeom>
                <a:avLst/>
                <a:gdLst>
                  <a:gd name="T0" fmla="*/ 2067 w 2614"/>
                  <a:gd name="T1" fmla="*/ 1259 h 1582"/>
                  <a:gd name="T2" fmla="*/ 2051 w 2614"/>
                  <a:gd name="T3" fmla="*/ 1096 h 1582"/>
                  <a:gd name="T4" fmla="*/ 2003 w 2614"/>
                  <a:gd name="T5" fmla="*/ 943 h 1582"/>
                  <a:gd name="T6" fmla="*/ 1929 w 2614"/>
                  <a:gd name="T7" fmla="*/ 806 h 1582"/>
                  <a:gd name="T8" fmla="*/ 1830 w 2614"/>
                  <a:gd name="T9" fmla="*/ 687 h 1582"/>
                  <a:gd name="T10" fmla="*/ 1710 w 2614"/>
                  <a:gd name="T11" fmla="*/ 589 h 1582"/>
                  <a:gd name="T12" fmla="*/ 1573 w 2614"/>
                  <a:gd name="T13" fmla="*/ 514 h 1582"/>
                  <a:gd name="T14" fmla="*/ 1421 w 2614"/>
                  <a:gd name="T15" fmla="*/ 467 h 1582"/>
                  <a:gd name="T16" fmla="*/ 1259 w 2614"/>
                  <a:gd name="T17" fmla="*/ 450 h 1582"/>
                  <a:gd name="T18" fmla="*/ 1135 w 2614"/>
                  <a:gd name="T19" fmla="*/ 459 h 1582"/>
                  <a:gd name="T20" fmla="*/ 980 w 2614"/>
                  <a:gd name="T21" fmla="*/ 499 h 1582"/>
                  <a:gd name="T22" fmla="*/ 839 w 2614"/>
                  <a:gd name="T23" fmla="*/ 567 h 1582"/>
                  <a:gd name="T24" fmla="*/ 715 w 2614"/>
                  <a:gd name="T25" fmla="*/ 660 h 1582"/>
                  <a:gd name="T26" fmla="*/ 610 w 2614"/>
                  <a:gd name="T27" fmla="*/ 775 h 1582"/>
                  <a:gd name="T28" fmla="*/ 530 w 2614"/>
                  <a:gd name="T29" fmla="*/ 909 h 1582"/>
                  <a:gd name="T30" fmla="*/ 476 w 2614"/>
                  <a:gd name="T31" fmla="*/ 1057 h 1582"/>
                  <a:gd name="T32" fmla="*/ 451 w 2614"/>
                  <a:gd name="T33" fmla="*/ 1217 h 1582"/>
                  <a:gd name="T34" fmla="*/ 0 w 2614"/>
                  <a:gd name="T35" fmla="*/ 1226 h 1582"/>
                  <a:gd name="T36" fmla="*/ 10 w 2614"/>
                  <a:gd name="T37" fmla="*/ 1098 h 1582"/>
                  <a:gd name="T38" fmla="*/ 33 w 2614"/>
                  <a:gd name="T39" fmla="*/ 975 h 1582"/>
                  <a:gd name="T40" fmla="*/ 67 w 2614"/>
                  <a:gd name="T41" fmla="*/ 855 h 1582"/>
                  <a:gd name="T42" fmla="*/ 111 w 2614"/>
                  <a:gd name="T43" fmla="*/ 741 h 1582"/>
                  <a:gd name="T44" fmla="*/ 167 w 2614"/>
                  <a:gd name="T45" fmla="*/ 632 h 1582"/>
                  <a:gd name="T46" fmla="*/ 232 w 2614"/>
                  <a:gd name="T47" fmla="*/ 530 h 1582"/>
                  <a:gd name="T48" fmla="*/ 307 w 2614"/>
                  <a:gd name="T49" fmla="*/ 435 h 1582"/>
                  <a:gd name="T50" fmla="*/ 391 w 2614"/>
                  <a:gd name="T51" fmla="*/ 347 h 1582"/>
                  <a:gd name="T52" fmla="*/ 481 w 2614"/>
                  <a:gd name="T53" fmla="*/ 269 h 1582"/>
                  <a:gd name="T54" fmla="*/ 580 w 2614"/>
                  <a:gd name="T55" fmla="*/ 198 h 1582"/>
                  <a:gd name="T56" fmla="*/ 685 w 2614"/>
                  <a:gd name="T57" fmla="*/ 138 h 1582"/>
                  <a:gd name="T58" fmla="*/ 796 w 2614"/>
                  <a:gd name="T59" fmla="*/ 87 h 1582"/>
                  <a:gd name="T60" fmla="*/ 914 w 2614"/>
                  <a:gd name="T61" fmla="*/ 48 h 1582"/>
                  <a:gd name="T62" fmla="*/ 1036 w 2614"/>
                  <a:gd name="T63" fmla="*/ 20 h 1582"/>
                  <a:gd name="T64" fmla="*/ 1162 w 2614"/>
                  <a:gd name="T65" fmla="*/ 3 h 1582"/>
                  <a:gd name="T66" fmla="*/ 1259 w 2614"/>
                  <a:gd name="T67" fmla="*/ 0 h 1582"/>
                  <a:gd name="T68" fmla="*/ 1387 w 2614"/>
                  <a:gd name="T69" fmla="*/ 7 h 1582"/>
                  <a:gd name="T70" fmla="*/ 1512 w 2614"/>
                  <a:gd name="T71" fmla="*/ 26 h 1582"/>
                  <a:gd name="T72" fmla="*/ 1632 w 2614"/>
                  <a:gd name="T73" fmla="*/ 57 h 1582"/>
                  <a:gd name="T74" fmla="*/ 1748 w 2614"/>
                  <a:gd name="T75" fmla="*/ 99 h 1582"/>
                  <a:gd name="T76" fmla="*/ 1858 w 2614"/>
                  <a:gd name="T77" fmla="*/ 152 h 1582"/>
                  <a:gd name="T78" fmla="*/ 1961 w 2614"/>
                  <a:gd name="T79" fmla="*/ 215 h 1582"/>
                  <a:gd name="T80" fmla="*/ 2058 w 2614"/>
                  <a:gd name="T81" fmla="*/ 287 h 1582"/>
                  <a:gd name="T82" fmla="*/ 2147 w 2614"/>
                  <a:gd name="T83" fmla="*/ 369 h 1582"/>
                  <a:gd name="T84" fmla="*/ 2229 w 2614"/>
                  <a:gd name="T85" fmla="*/ 458 h 1582"/>
                  <a:gd name="T86" fmla="*/ 2302 w 2614"/>
                  <a:gd name="T87" fmla="*/ 555 h 1582"/>
                  <a:gd name="T88" fmla="*/ 2365 w 2614"/>
                  <a:gd name="T89" fmla="*/ 658 h 1582"/>
                  <a:gd name="T90" fmla="*/ 2417 w 2614"/>
                  <a:gd name="T91" fmla="*/ 769 h 1582"/>
                  <a:gd name="T92" fmla="*/ 2460 w 2614"/>
                  <a:gd name="T93" fmla="*/ 885 h 1582"/>
                  <a:gd name="T94" fmla="*/ 2491 w 2614"/>
                  <a:gd name="T95" fmla="*/ 1005 h 1582"/>
                  <a:gd name="T96" fmla="*/ 2510 w 2614"/>
                  <a:gd name="T97" fmla="*/ 1129 h 1582"/>
                  <a:gd name="T98" fmla="*/ 2516 w 2614"/>
                  <a:gd name="T99" fmla="*/ 1259 h 1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4" h="1582">
                    <a:moveTo>
                      <a:pt x="2291" y="1582"/>
                    </a:moveTo>
                    <a:lnTo>
                      <a:pt x="1967" y="1259"/>
                    </a:lnTo>
                    <a:lnTo>
                      <a:pt x="2067" y="1259"/>
                    </a:lnTo>
                    <a:lnTo>
                      <a:pt x="2067" y="1259"/>
                    </a:lnTo>
                    <a:lnTo>
                      <a:pt x="2066" y="1217"/>
                    </a:lnTo>
                    <a:lnTo>
                      <a:pt x="2063" y="1176"/>
                    </a:lnTo>
                    <a:lnTo>
                      <a:pt x="2057" y="1136"/>
                    </a:lnTo>
                    <a:lnTo>
                      <a:pt x="2051" y="1096"/>
                    </a:lnTo>
                    <a:lnTo>
                      <a:pt x="2041" y="1057"/>
                    </a:lnTo>
                    <a:lnTo>
                      <a:pt x="2030" y="1018"/>
                    </a:lnTo>
                    <a:lnTo>
                      <a:pt x="2018" y="980"/>
                    </a:lnTo>
                    <a:lnTo>
                      <a:pt x="2003" y="943"/>
                    </a:lnTo>
                    <a:lnTo>
                      <a:pt x="1986" y="909"/>
                    </a:lnTo>
                    <a:lnTo>
                      <a:pt x="1969" y="874"/>
                    </a:lnTo>
                    <a:lnTo>
                      <a:pt x="1949" y="839"/>
                    </a:lnTo>
                    <a:lnTo>
                      <a:pt x="1929" y="806"/>
                    </a:lnTo>
                    <a:lnTo>
                      <a:pt x="1906" y="775"/>
                    </a:lnTo>
                    <a:lnTo>
                      <a:pt x="1882" y="744"/>
                    </a:lnTo>
                    <a:lnTo>
                      <a:pt x="1857" y="715"/>
                    </a:lnTo>
                    <a:lnTo>
                      <a:pt x="1830" y="687"/>
                    </a:lnTo>
                    <a:lnTo>
                      <a:pt x="1801" y="660"/>
                    </a:lnTo>
                    <a:lnTo>
                      <a:pt x="1772" y="634"/>
                    </a:lnTo>
                    <a:lnTo>
                      <a:pt x="1742" y="610"/>
                    </a:lnTo>
                    <a:lnTo>
                      <a:pt x="1710" y="589"/>
                    </a:lnTo>
                    <a:lnTo>
                      <a:pt x="1677" y="567"/>
                    </a:lnTo>
                    <a:lnTo>
                      <a:pt x="1644" y="547"/>
                    </a:lnTo>
                    <a:lnTo>
                      <a:pt x="1609" y="530"/>
                    </a:lnTo>
                    <a:lnTo>
                      <a:pt x="1573" y="514"/>
                    </a:lnTo>
                    <a:lnTo>
                      <a:pt x="1536" y="499"/>
                    </a:lnTo>
                    <a:lnTo>
                      <a:pt x="1499" y="486"/>
                    </a:lnTo>
                    <a:lnTo>
                      <a:pt x="1460" y="476"/>
                    </a:lnTo>
                    <a:lnTo>
                      <a:pt x="1421" y="467"/>
                    </a:lnTo>
                    <a:lnTo>
                      <a:pt x="1382" y="459"/>
                    </a:lnTo>
                    <a:lnTo>
                      <a:pt x="1341" y="454"/>
                    </a:lnTo>
                    <a:lnTo>
                      <a:pt x="1300" y="452"/>
                    </a:lnTo>
                    <a:lnTo>
                      <a:pt x="1259" y="450"/>
                    </a:lnTo>
                    <a:lnTo>
                      <a:pt x="1259" y="450"/>
                    </a:lnTo>
                    <a:lnTo>
                      <a:pt x="1216" y="452"/>
                    </a:lnTo>
                    <a:lnTo>
                      <a:pt x="1176" y="454"/>
                    </a:lnTo>
                    <a:lnTo>
                      <a:pt x="1135" y="459"/>
                    </a:lnTo>
                    <a:lnTo>
                      <a:pt x="1096" y="467"/>
                    </a:lnTo>
                    <a:lnTo>
                      <a:pt x="1056" y="476"/>
                    </a:lnTo>
                    <a:lnTo>
                      <a:pt x="1018" y="486"/>
                    </a:lnTo>
                    <a:lnTo>
                      <a:pt x="980" y="499"/>
                    </a:lnTo>
                    <a:lnTo>
                      <a:pt x="943" y="514"/>
                    </a:lnTo>
                    <a:lnTo>
                      <a:pt x="907" y="530"/>
                    </a:lnTo>
                    <a:lnTo>
                      <a:pt x="873" y="547"/>
                    </a:lnTo>
                    <a:lnTo>
                      <a:pt x="839" y="567"/>
                    </a:lnTo>
                    <a:lnTo>
                      <a:pt x="806" y="589"/>
                    </a:lnTo>
                    <a:lnTo>
                      <a:pt x="775" y="610"/>
                    </a:lnTo>
                    <a:lnTo>
                      <a:pt x="744" y="634"/>
                    </a:lnTo>
                    <a:lnTo>
                      <a:pt x="715" y="660"/>
                    </a:lnTo>
                    <a:lnTo>
                      <a:pt x="687" y="687"/>
                    </a:lnTo>
                    <a:lnTo>
                      <a:pt x="660" y="715"/>
                    </a:lnTo>
                    <a:lnTo>
                      <a:pt x="634" y="744"/>
                    </a:lnTo>
                    <a:lnTo>
                      <a:pt x="610" y="775"/>
                    </a:lnTo>
                    <a:lnTo>
                      <a:pt x="588" y="806"/>
                    </a:lnTo>
                    <a:lnTo>
                      <a:pt x="567" y="839"/>
                    </a:lnTo>
                    <a:lnTo>
                      <a:pt x="547" y="874"/>
                    </a:lnTo>
                    <a:lnTo>
                      <a:pt x="530" y="909"/>
                    </a:lnTo>
                    <a:lnTo>
                      <a:pt x="514" y="943"/>
                    </a:lnTo>
                    <a:lnTo>
                      <a:pt x="499" y="980"/>
                    </a:lnTo>
                    <a:lnTo>
                      <a:pt x="486" y="1018"/>
                    </a:lnTo>
                    <a:lnTo>
                      <a:pt x="476" y="1057"/>
                    </a:lnTo>
                    <a:lnTo>
                      <a:pt x="467" y="1096"/>
                    </a:lnTo>
                    <a:lnTo>
                      <a:pt x="459" y="1136"/>
                    </a:lnTo>
                    <a:lnTo>
                      <a:pt x="454" y="1176"/>
                    </a:lnTo>
                    <a:lnTo>
                      <a:pt x="451" y="1217"/>
                    </a:lnTo>
                    <a:lnTo>
                      <a:pt x="449" y="1259"/>
                    </a:lnTo>
                    <a:lnTo>
                      <a:pt x="0" y="1259"/>
                    </a:lnTo>
                    <a:lnTo>
                      <a:pt x="0" y="1259"/>
                    </a:lnTo>
                    <a:lnTo>
                      <a:pt x="0" y="1226"/>
                    </a:lnTo>
                    <a:lnTo>
                      <a:pt x="1" y="1194"/>
                    </a:lnTo>
                    <a:lnTo>
                      <a:pt x="3" y="1162"/>
                    </a:lnTo>
                    <a:lnTo>
                      <a:pt x="7" y="1129"/>
                    </a:lnTo>
                    <a:lnTo>
                      <a:pt x="10" y="1098"/>
                    </a:lnTo>
                    <a:lnTo>
                      <a:pt x="14" y="1067"/>
                    </a:lnTo>
                    <a:lnTo>
                      <a:pt x="20" y="1036"/>
                    </a:lnTo>
                    <a:lnTo>
                      <a:pt x="25" y="1005"/>
                    </a:lnTo>
                    <a:lnTo>
                      <a:pt x="33" y="975"/>
                    </a:lnTo>
                    <a:lnTo>
                      <a:pt x="39" y="945"/>
                    </a:lnTo>
                    <a:lnTo>
                      <a:pt x="48" y="914"/>
                    </a:lnTo>
                    <a:lnTo>
                      <a:pt x="57" y="885"/>
                    </a:lnTo>
                    <a:lnTo>
                      <a:pt x="67" y="855"/>
                    </a:lnTo>
                    <a:lnTo>
                      <a:pt x="76" y="826"/>
                    </a:lnTo>
                    <a:lnTo>
                      <a:pt x="87" y="798"/>
                    </a:lnTo>
                    <a:lnTo>
                      <a:pt x="99" y="769"/>
                    </a:lnTo>
                    <a:lnTo>
                      <a:pt x="111" y="741"/>
                    </a:lnTo>
                    <a:lnTo>
                      <a:pt x="124" y="713"/>
                    </a:lnTo>
                    <a:lnTo>
                      <a:pt x="137" y="686"/>
                    </a:lnTo>
                    <a:lnTo>
                      <a:pt x="151" y="658"/>
                    </a:lnTo>
                    <a:lnTo>
                      <a:pt x="167" y="632"/>
                    </a:lnTo>
                    <a:lnTo>
                      <a:pt x="182" y="606"/>
                    </a:lnTo>
                    <a:lnTo>
                      <a:pt x="198" y="580"/>
                    </a:lnTo>
                    <a:lnTo>
                      <a:pt x="214" y="555"/>
                    </a:lnTo>
                    <a:lnTo>
                      <a:pt x="232" y="530"/>
                    </a:lnTo>
                    <a:lnTo>
                      <a:pt x="250" y="506"/>
                    </a:lnTo>
                    <a:lnTo>
                      <a:pt x="269" y="482"/>
                    </a:lnTo>
                    <a:lnTo>
                      <a:pt x="287" y="458"/>
                    </a:lnTo>
                    <a:lnTo>
                      <a:pt x="307" y="435"/>
                    </a:lnTo>
                    <a:lnTo>
                      <a:pt x="327" y="412"/>
                    </a:lnTo>
                    <a:lnTo>
                      <a:pt x="347" y="391"/>
                    </a:lnTo>
                    <a:lnTo>
                      <a:pt x="369" y="369"/>
                    </a:lnTo>
                    <a:lnTo>
                      <a:pt x="391" y="347"/>
                    </a:lnTo>
                    <a:lnTo>
                      <a:pt x="412" y="328"/>
                    </a:lnTo>
                    <a:lnTo>
                      <a:pt x="435" y="307"/>
                    </a:lnTo>
                    <a:lnTo>
                      <a:pt x="458" y="287"/>
                    </a:lnTo>
                    <a:lnTo>
                      <a:pt x="481" y="269"/>
                    </a:lnTo>
                    <a:lnTo>
                      <a:pt x="505" y="250"/>
                    </a:lnTo>
                    <a:lnTo>
                      <a:pt x="530" y="232"/>
                    </a:lnTo>
                    <a:lnTo>
                      <a:pt x="555" y="215"/>
                    </a:lnTo>
                    <a:lnTo>
                      <a:pt x="580" y="198"/>
                    </a:lnTo>
                    <a:lnTo>
                      <a:pt x="606" y="183"/>
                    </a:lnTo>
                    <a:lnTo>
                      <a:pt x="632" y="166"/>
                    </a:lnTo>
                    <a:lnTo>
                      <a:pt x="658" y="152"/>
                    </a:lnTo>
                    <a:lnTo>
                      <a:pt x="685" y="138"/>
                    </a:lnTo>
                    <a:lnTo>
                      <a:pt x="713" y="124"/>
                    </a:lnTo>
                    <a:lnTo>
                      <a:pt x="741" y="111"/>
                    </a:lnTo>
                    <a:lnTo>
                      <a:pt x="768" y="99"/>
                    </a:lnTo>
                    <a:lnTo>
                      <a:pt x="796" y="87"/>
                    </a:lnTo>
                    <a:lnTo>
                      <a:pt x="826" y="76"/>
                    </a:lnTo>
                    <a:lnTo>
                      <a:pt x="855" y="66"/>
                    </a:lnTo>
                    <a:lnTo>
                      <a:pt x="885" y="57"/>
                    </a:lnTo>
                    <a:lnTo>
                      <a:pt x="914" y="48"/>
                    </a:lnTo>
                    <a:lnTo>
                      <a:pt x="943" y="39"/>
                    </a:lnTo>
                    <a:lnTo>
                      <a:pt x="974" y="33"/>
                    </a:lnTo>
                    <a:lnTo>
                      <a:pt x="1004" y="26"/>
                    </a:lnTo>
                    <a:lnTo>
                      <a:pt x="1036" y="20"/>
                    </a:lnTo>
                    <a:lnTo>
                      <a:pt x="1066" y="14"/>
                    </a:lnTo>
                    <a:lnTo>
                      <a:pt x="1098" y="10"/>
                    </a:lnTo>
                    <a:lnTo>
                      <a:pt x="1129" y="7"/>
                    </a:lnTo>
                    <a:lnTo>
                      <a:pt x="1162" y="3"/>
                    </a:lnTo>
                    <a:lnTo>
                      <a:pt x="1193" y="2"/>
                    </a:lnTo>
                    <a:lnTo>
                      <a:pt x="1226" y="0"/>
                    </a:lnTo>
                    <a:lnTo>
                      <a:pt x="1259" y="0"/>
                    </a:lnTo>
                    <a:lnTo>
                      <a:pt x="1259" y="0"/>
                    </a:lnTo>
                    <a:lnTo>
                      <a:pt x="1290" y="0"/>
                    </a:lnTo>
                    <a:lnTo>
                      <a:pt x="1323" y="2"/>
                    </a:lnTo>
                    <a:lnTo>
                      <a:pt x="1356" y="3"/>
                    </a:lnTo>
                    <a:lnTo>
                      <a:pt x="1387" y="7"/>
                    </a:lnTo>
                    <a:lnTo>
                      <a:pt x="1419" y="10"/>
                    </a:lnTo>
                    <a:lnTo>
                      <a:pt x="1450" y="14"/>
                    </a:lnTo>
                    <a:lnTo>
                      <a:pt x="1481" y="20"/>
                    </a:lnTo>
                    <a:lnTo>
                      <a:pt x="1512" y="26"/>
                    </a:lnTo>
                    <a:lnTo>
                      <a:pt x="1543" y="33"/>
                    </a:lnTo>
                    <a:lnTo>
                      <a:pt x="1573" y="39"/>
                    </a:lnTo>
                    <a:lnTo>
                      <a:pt x="1602" y="48"/>
                    </a:lnTo>
                    <a:lnTo>
                      <a:pt x="1632" y="57"/>
                    </a:lnTo>
                    <a:lnTo>
                      <a:pt x="1662" y="66"/>
                    </a:lnTo>
                    <a:lnTo>
                      <a:pt x="1691" y="76"/>
                    </a:lnTo>
                    <a:lnTo>
                      <a:pt x="1720" y="87"/>
                    </a:lnTo>
                    <a:lnTo>
                      <a:pt x="1748" y="99"/>
                    </a:lnTo>
                    <a:lnTo>
                      <a:pt x="1776" y="111"/>
                    </a:lnTo>
                    <a:lnTo>
                      <a:pt x="1804" y="124"/>
                    </a:lnTo>
                    <a:lnTo>
                      <a:pt x="1831" y="138"/>
                    </a:lnTo>
                    <a:lnTo>
                      <a:pt x="1858" y="152"/>
                    </a:lnTo>
                    <a:lnTo>
                      <a:pt x="1884" y="166"/>
                    </a:lnTo>
                    <a:lnTo>
                      <a:pt x="1910" y="183"/>
                    </a:lnTo>
                    <a:lnTo>
                      <a:pt x="1936" y="198"/>
                    </a:lnTo>
                    <a:lnTo>
                      <a:pt x="1961" y="215"/>
                    </a:lnTo>
                    <a:lnTo>
                      <a:pt x="1986" y="232"/>
                    </a:lnTo>
                    <a:lnTo>
                      <a:pt x="2011" y="250"/>
                    </a:lnTo>
                    <a:lnTo>
                      <a:pt x="2035" y="269"/>
                    </a:lnTo>
                    <a:lnTo>
                      <a:pt x="2058" y="287"/>
                    </a:lnTo>
                    <a:lnTo>
                      <a:pt x="2081" y="307"/>
                    </a:lnTo>
                    <a:lnTo>
                      <a:pt x="2104" y="328"/>
                    </a:lnTo>
                    <a:lnTo>
                      <a:pt x="2127" y="347"/>
                    </a:lnTo>
                    <a:lnTo>
                      <a:pt x="2147" y="369"/>
                    </a:lnTo>
                    <a:lnTo>
                      <a:pt x="2169" y="391"/>
                    </a:lnTo>
                    <a:lnTo>
                      <a:pt x="2190" y="412"/>
                    </a:lnTo>
                    <a:lnTo>
                      <a:pt x="2209" y="435"/>
                    </a:lnTo>
                    <a:lnTo>
                      <a:pt x="2229" y="458"/>
                    </a:lnTo>
                    <a:lnTo>
                      <a:pt x="2247" y="482"/>
                    </a:lnTo>
                    <a:lnTo>
                      <a:pt x="2266" y="506"/>
                    </a:lnTo>
                    <a:lnTo>
                      <a:pt x="2284" y="530"/>
                    </a:lnTo>
                    <a:lnTo>
                      <a:pt x="2302" y="555"/>
                    </a:lnTo>
                    <a:lnTo>
                      <a:pt x="2318" y="580"/>
                    </a:lnTo>
                    <a:lnTo>
                      <a:pt x="2334" y="606"/>
                    </a:lnTo>
                    <a:lnTo>
                      <a:pt x="2350" y="632"/>
                    </a:lnTo>
                    <a:lnTo>
                      <a:pt x="2365" y="658"/>
                    </a:lnTo>
                    <a:lnTo>
                      <a:pt x="2379" y="686"/>
                    </a:lnTo>
                    <a:lnTo>
                      <a:pt x="2392" y="713"/>
                    </a:lnTo>
                    <a:lnTo>
                      <a:pt x="2405" y="741"/>
                    </a:lnTo>
                    <a:lnTo>
                      <a:pt x="2417" y="769"/>
                    </a:lnTo>
                    <a:lnTo>
                      <a:pt x="2429" y="798"/>
                    </a:lnTo>
                    <a:lnTo>
                      <a:pt x="2440" y="826"/>
                    </a:lnTo>
                    <a:lnTo>
                      <a:pt x="2450" y="855"/>
                    </a:lnTo>
                    <a:lnTo>
                      <a:pt x="2460" y="885"/>
                    </a:lnTo>
                    <a:lnTo>
                      <a:pt x="2468" y="914"/>
                    </a:lnTo>
                    <a:lnTo>
                      <a:pt x="2477" y="945"/>
                    </a:lnTo>
                    <a:lnTo>
                      <a:pt x="2485" y="975"/>
                    </a:lnTo>
                    <a:lnTo>
                      <a:pt x="2491" y="1005"/>
                    </a:lnTo>
                    <a:lnTo>
                      <a:pt x="2497" y="1036"/>
                    </a:lnTo>
                    <a:lnTo>
                      <a:pt x="2502" y="1067"/>
                    </a:lnTo>
                    <a:lnTo>
                      <a:pt x="2506" y="1098"/>
                    </a:lnTo>
                    <a:lnTo>
                      <a:pt x="2510" y="1129"/>
                    </a:lnTo>
                    <a:lnTo>
                      <a:pt x="2513" y="1162"/>
                    </a:lnTo>
                    <a:lnTo>
                      <a:pt x="2515" y="1194"/>
                    </a:lnTo>
                    <a:lnTo>
                      <a:pt x="2516" y="1226"/>
                    </a:lnTo>
                    <a:lnTo>
                      <a:pt x="2516" y="1259"/>
                    </a:lnTo>
                    <a:lnTo>
                      <a:pt x="2614" y="1259"/>
                    </a:lnTo>
                    <a:lnTo>
                      <a:pt x="2291" y="158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5" name="Freeform 21">
                <a:extLst>
                  <a:ext uri="{FF2B5EF4-FFF2-40B4-BE49-F238E27FC236}">
                    <a16:creationId xmlns:a16="http://schemas.microsoft.com/office/drawing/2014/main" id="{58E5F915-459D-4448-84E4-218FE0BE2CDB}"/>
                  </a:ext>
                </a:extLst>
              </p:cNvPr>
              <p:cNvSpPr>
                <a:spLocks/>
              </p:cNvSpPr>
              <p:nvPr/>
            </p:nvSpPr>
            <p:spPr bwMode="auto">
              <a:xfrm>
                <a:off x="5894389" y="3171031"/>
                <a:ext cx="2074863" cy="1257301"/>
              </a:xfrm>
              <a:custGeom>
                <a:avLst/>
                <a:gdLst>
                  <a:gd name="T0" fmla="*/ 2067 w 2615"/>
                  <a:gd name="T1" fmla="*/ 324 h 1583"/>
                  <a:gd name="T2" fmla="*/ 2051 w 2615"/>
                  <a:gd name="T3" fmla="*/ 487 h 1583"/>
                  <a:gd name="T4" fmla="*/ 2003 w 2615"/>
                  <a:gd name="T5" fmla="*/ 638 h 1583"/>
                  <a:gd name="T6" fmla="*/ 1929 w 2615"/>
                  <a:gd name="T7" fmla="*/ 776 h 1583"/>
                  <a:gd name="T8" fmla="*/ 1830 w 2615"/>
                  <a:gd name="T9" fmla="*/ 895 h 1583"/>
                  <a:gd name="T10" fmla="*/ 1710 w 2615"/>
                  <a:gd name="T11" fmla="*/ 994 h 1583"/>
                  <a:gd name="T12" fmla="*/ 1573 w 2615"/>
                  <a:gd name="T13" fmla="*/ 1069 h 1583"/>
                  <a:gd name="T14" fmla="*/ 1422 w 2615"/>
                  <a:gd name="T15" fmla="*/ 1116 h 1583"/>
                  <a:gd name="T16" fmla="*/ 1259 w 2615"/>
                  <a:gd name="T17" fmla="*/ 1132 h 1583"/>
                  <a:gd name="T18" fmla="*/ 1136 w 2615"/>
                  <a:gd name="T19" fmla="*/ 1123 h 1583"/>
                  <a:gd name="T20" fmla="*/ 981 w 2615"/>
                  <a:gd name="T21" fmla="*/ 1083 h 1583"/>
                  <a:gd name="T22" fmla="*/ 840 w 2615"/>
                  <a:gd name="T23" fmla="*/ 1015 h 1583"/>
                  <a:gd name="T24" fmla="*/ 715 w 2615"/>
                  <a:gd name="T25" fmla="*/ 922 h 1583"/>
                  <a:gd name="T26" fmla="*/ 611 w 2615"/>
                  <a:gd name="T27" fmla="*/ 807 h 1583"/>
                  <a:gd name="T28" fmla="*/ 530 w 2615"/>
                  <a:gd name="T29" fmla="*/ 674 h 1583"/>
                  <a:gd name="T30" fmla="*/ 476 w 2615"/>
                  <a:gd name="T31" fmla="*/ 526 h 1583"/>
                  <a:gd name="T32" fmla="*/ 452 w 2615"/>
                  <a:gd name="T33" fmla="*/ 365 h 1583"/>
                  <a:gd name="T34" fmla="*/ 2 w 2615"/>
                  <a:gd name="T35" fmla="*/ 357 h 1583"/>
                  <a:gd name="T36" fmla="*/ 10 w 2615"/>
                  <a:gd name="T37" fmla="*/ 484 h 1583"/>
                  <a:gd name="T38" fmla="*/ 33 w 2615"/>
                  <a:gd name="T39" fmla="*/ 608 h 1583"/>
                  <a:gd name="T40" fmla="*/ 67 w 2615"/>
                  <a:gd name="T41" fmla="*/ 728 h 1583"/>
                  <a:gd name="T42" fmla="*/ 111 w 2615"/>
                  <a:gd name="T43" fmla="*/ 842 h 1583"/>
                  <a:gd name="T44" fmla="*/ 167 w 2615"/>
                  <a:gd name="T45" fmla="*/ 951 h 1583"/>
                  <a:gd name="T46" fmla="*/ 233 w 2615"/>
                  <a:gd name="T47" fmla="*/ 1052 h 1583"/>
                  <a:gd name="T48" fmla="*/ 307 w 2615"/>
                  <a:gd name="T49" fmla="*/ 1148 h 1583"/>
                  <a:gd name="T50" fmla="*/ 391 w 2615"/>
                  <a:gd name="T51" fmla="*/ 1235 h 1583"/>
                  <a:gd name="T52" fmla="*/ 482 w 2615"/>
                  <a:gd name="T53" fmla="*/ 1314 h 1583"/>
                  <a:gd name="T54" fmla="*/ 580 w 2615"/>
                  <a:gd name="T55" fmla="*/ 1384 h 1583"/>
                  <a:gd name="T56" fmla="*/ 686 w 2615"/>
                  <a:gd name="T57" fmla="*/ 1445 h 1583"/>
                  <a:gd name="T58" fmla="*/ 798 w 2615"/>
                  <a:gd name="T59" fmla="*/ 1495 h 1583"/>
                  <a:gd name="T60" fmla="*/ 914 w 2615"/>
                  <a:gd name="T61" fmla="*/ 1535 h 1583"/>
                  <a:gd name="T62" fmla="*/ 1036 w 2615"/>
                  <a:gd name="T63" fmla="*/ 1562 h 1583"/>
                  <a:gd name="T64" fmla="*/ 1162 w 2615"/>
                  <a:gd name="T65" fmla="*/ 1579 h 1583"/>
                  <a:gd name="T66" fmla="*/ 1259 w 2615"/>
                  <a:gd name="T67" fmla="*/ 1583 h 1583"/>
                  <a:gd name="T68" fmla="*/ 1387 w 2615"/>
                  <a:gd name="T69" fmla="*/ 1576 h 1583"/>
                  <a:gd name="T70" fmla="*/ 1512 w 2615"/>
                  <a:gd name="T71" fmla="*/ 1557 h 1583"/>
                  <a:gd name="T72" fmla="*/ 1633 w 2615"/>
                  <a:gd name="T73" fmla="*/ 1526 h 1583"/>
                  <a:gd name="T74" fmla="*/ 1748 w 2615"/>
                  <a:gd name="T75" fmla="*/ 1484 h 1583"/>
                  <a:gd name="T76" fmla="*/ 1858 w 2615"/>
                  <a:gd name="T77" fmla="*/ 1431 h 1583"/>
                  <a:gd name="T78" fmla="*/ 1963 w 2615"/>
                  <a:gd name="T79" fmla="*/ 1367 h 1583"/>
                  <a:gd name="T80" fmla="*/ 2060 w 2615"/>
                  <a:gd name="T81" fmla="*/ 1295 h 1583"/>
                  <a:gd name="T82" fmla="*/ 2149 w 2615"/>
                  <a:gd name="T83" fmla="*/ 1214 h 1583"/>
                  <a:gd name="T84" fmla="*/ 2229 w 2615"/>
                  <a:gd name="T85" fmla="*/ 1125 h 1583"/>
                  <a:gd name="T86" fmla="*/ 2302 w 2615"/>
                  <a:gd name="T87" fmla="*/ 1028 h 1583"/>
                  <a:gd name="T88" fmla="*/ 2365 w 2615"/>
                  <a:gd name="T89" fmla="*/ 924 h 1583"/>
                  <a:gd name="T90" fmla="*/ 2419 w 2615"/>
                  <a:gd name="T91" fmla="*/ 814 h 1583"/>
                  <a:gd name="T92" fmla="*/ 2460 w 2615"/>
                  <a:gd name="T93" fmla="*/ 698 h 1583"/>
                  <a:gd name="T94" fmla="*/ 2491 w 2615"/>
                  <a:gd name="T95" fmla="*/ 578 h 1583"/>
                  <a:gd name="T96" fmla="*/ 2510 w 2615"/>
                  <a:gd name="T97" fmla="*/ 452 h 1583"/>
                  <a:gd name="T98" fmla="*/ 2516 w 2615"/>
                  <a:gd name="T99" fmla="*/ 324 h 1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5" h="1583">
                    <a:moveTo>
                      <a:pt x="2291" y="0"/>
                    </a:moveTo>
                    <a:lnTo>
                      <a:pt x="1967" y="324"/>
                    </a:lnTo>
                    <a:lnTo>
                      <a:pt x="2067" y="324"/>
                    </a:lnTo>
                    <a:lnTo>
                      <a:pt x="2067" y="324"/>
                    </a:lnTo>
                    <a:lnTo>
                      <a:pt x="2066" y="365"/>
                    </a:lnTo>
                    <a:lnTo>
                      <a:pt x="2063" y="407"/>
                    </a:lnTo>
                    <a:lnTo>
                      <a:pt x="2057" y="447"/>
                    </a:lnTo>
                    <a:lnTo>
                      <a:pt x="2051" y="487"/>
                    </a:lnTo>
                    <a:lnTo>
                      <a:pt x="2041" y="526"/>
                    </a:lnTo>
                    <a:lnTo>
                      <a:pt x="2030" y="564"/>
                    </a:lnTo>
                    <a:lnTo>
                      <a:pt x="2018" y="601"/>
                    </a:lnTo>
                    <a:lnTo>
                      <a:pt x="2003" y="638"/>
                    </a:lnTo>
                    <a:lnTo>
                      <a:pt x="1988" y="674"/>
                    </a:lnTo>
                    <a:lnTo>
                      <a:pt x="1969" y="709"/>
                    </a:lnTo>
                    <a:lnTo>
                      <a:pt x="1950" y="743"/>
                    </a:lnTo>
                    <a:lnTo>
                      <a:pt x="1929" y="776"/>
                    </a:lnTo>
                    <a:lnTo>
                      <a:pt x="1906" y="807"/>
                    </a:lnTo>
                    <a:lnTo>
                      <a:pt x="1882" y="839"/>
                    </a:lnTo>
                    <a:lnTo>
                      <a:pt x="1857" y="867"/>
                    </a:lnTo>
                    <a:lnTo>
                      <a:pt x="1830" y="895"/>
                    </a:lnTo>
                    <a:lnTo>
                      <a:pt x="1802" y="922"/>
                    </a:lnTo>
                    <a:lnTo>
                      <a:pt x="1772" y="947"/>
                    </a:lnTo>
                    <a:lnTo>
                      <a:pt x="1742" y="971"/>
                    </a:lnTo>
                    <a:lnTo>
                      <a:pt x="1710" y="994"/>
                    </a:lnTo>
                    <a:lnTo>
                      <a:pt x="1678" y="1015"/>
                    </a:lnTo>
                    <a:lnTo>
                      <a:pt x="1644" y="1035"/>
                    </a:lnTo>
                    <a:lnTo>
                      <a:pt x="1609" y="1053"/>
                    </a:lnTo>
                    <a:lnTo>
                      <a:pt x="1573" y="1069"/>
                    </a:lnTo>
                    <a:lnTo>
                      <a:pt x="1536" y="1083"/>
                    </a:lnTo>
                    <a:lnTo>
                      <a:pt x="1499" y="1097"/>
                    </a:lnTo>
                    <a:lnTo>
                      <a:pt x="1461" y="1107"/>
                    </a:lnTo>
                    <a:lnTo>
                      <a:pt x="1422" y="1116"/>
                    </a:lnTo>
                    <a:lnTo>
                      <a:pt x="1382" y="1123"/>
                    </a:lnTo>
                    <a:lnTo>
                      <a:pt x="1342" y="1128"/>
                    </a:lnTo>
                    <a:lnTo>
                      <a:pt x="1300" y="1131"/>
                    </a:lnTo>
                    <a:lnTo>
                      <a:pt x="1259" y="1132"/>
                    </a:lnTo>
                    <a:lnTo>
                      <a:pt x="1259" y="1132"/>
                    </a:lnTo>
                    <a:lnTo>
                      <a:pt x="1218" y="1131"/>
                    </a:lnTo>
                    <a:lnTo>
                      <a:pt x="1176" y="1128"/>
                    </a:lnTo>
                    <a:lnTo>
                      <a:pt x="1136" y="1123"/>
                    </a:lnTo>
                    <a:lnTo>
                      <a:pt x="1096" y="1116"/>
                    </a:lnTo>
                    <a:lnTo>
                      <a:pt x="1057" y="1107"/>
                    </a:lnTo>
                    <a:lnTo>
                      <a:pt x="1019" y="1097"/>
                    </a:lnTo>
                    <a:lnTo>
                      <a:pt x="981" y="1083"/>
                    </a:lnTo>
                    <a:lnTo>
                      <a:pt x="945" y="1069"/>
                    </a:lnTo>
                    <a:lnTo>
                      <a:pt x="909" y="1053"/>
                    </a:lnTo>
                    <a:lnTo>
                      <a:pt x="874" y="1035"/>
                    </a:lnTo>
                    <a:lnTo>
                      <a:pt x="840" y="1015"/>
                    </a:lnTo>
                    <a:lnTo>
                      <a:pt x="806" y="994"/>
                    </a:lnTo>
                    <a:lnTo>
                      <a:pt x="775" y="971"/>
                    </a:lnTo>
                    <a:lnTo>
                      <a:pt x="744" y="947"/>
                    </a:lnTo>
                    <a:lnTo>
                      <a:pt x="715" y="922"/>
                    </a:lnTo>
                    <a:lnTo>
                      <a:pt x="687" y="895"/>
                    </a:lnTo>
                    <a:lnTo>
                      <a:pt x="661" y="867"/>
                    </a:lnTo>
                    <a:lnTo>
                      <a:pt x="635" y="839"/>
                    </a:lnTo>
                    <a:lnTo>
                      <a:pt x="611" y="807"/>
                    </a:lnTo>
                    <a:lnTo>
                      <a:pt x="589" y="776"/>
                    </a:lnTo>
                    <a:lnTo>
                      <a:pt x="567" y="743"/>
                    </a:lnTo>
                    <a:lnTo>
                      <a:pt x="548" y="709"/>
                    </a:lnTo>
                    <a:lnTo>
                      <a:pt x="530" y="674"/>
                    </a:lnTo>
                    <a:lnTo>
                      <a:pt x="514" y="638"/>
                    </a:lnTo>
                    <a:lnTo>
                      <a:pt x="500" y="601"/>
                    </a:lnTo>
                    <a:lnTo>
                      <a:pt x="487" y="564"/>
                    </a:lnTo>
                    <a:lnTo>
                      <a:pt x="476" y="526"/>
                    </a:lnTo>
                    <a:lnTo>
                      <a:pt x="467" y="487"/>
                    </a:lnTo>
                    <a:lnTo>
                      <a:pt x="459" y="447"/>
                    </a:lnTo>
                    <a:lnTo>
                      <a:pt x="455" y="407"/>
                    </a:lnTo>
                    <a:lnTo>
                      <a:pt x="452" y="365"/>
                    </a:lnTo>
                    <a:lnTo>
                      <a:pt x="451" y="324"/>
                    </a:lnTo>
                    <a:lnTo>
                      <a:pt x="0" y="324"/>
                    </a:lnTo>
                    <a:lnTo>
                      <a:pt x="0" y="324"/>
                    </a:lnTo>
                    <a:lnTo>
                      <a:pt x="2" y="357"/>
                    </a:lnTo>
                    <a:lnTo>
                      <a:pt x="3" y="388"/>
                    </a:lnTo>
                    <a:lnTo>
                      <a:pt x="5" y="421"/>
                    </a:lnTo>
                    <a:lnTo>
                      <a:pt x="7" y="452"/>
                    </a:lnTo>
                    <a:lnTo>
                      <a:pt x="10" y="484"/>
                    </a:lnTo>
                    <a:lnTo>
                      <a:pt x="15" y="515"/>
                    </a:lnTo>
                    <a:lnTo>
                      <a:pt x="20" y="547"/>
                    </a:lnTo>
                    <a:lnTo>
                      <a:pt x="27" y="578"/>
                    </a:lnTo>
                    <a:lnTo>
                      <a:pt x="33" y="608"/>
                    </a:lnTo>
                    <a:lnTo>
                      <a:pt x="41" y="638"/>
                    </a:lnTo>
                    <a:lnTo>
                      <a:pt x="48" y="669"/>
                    </a:lnTo>
                    <a:lnTo>
                      <a:pt x="57" y="698"/>
                    </a:lnTo>
                    <a:lnTo>
                      <a:pt x="67" y="728"/>
                    </a:lnTo>
                    <a:lnTo>
                      <a:pt x="77" y="757"/>
                    </a:lnTo>
                    <a:lnTo>
                      <a:pt x="87" y="785"/>
                    </a:lnTo>
                    <a:lnTo>
                      <a:pt x="99" y="814"/>
                    </a:lnTo>
                    <a:lnTo>
                      <a:pt x="111" y="842"/>
                    </a:lnTo>
                    <a:lnTo>
                      <a:pt x="124" y="869"/>
                    </a:lnTo>
                    <a:lnTo>
                      <a:pt x="139" y="896"/>
                    </a:lnTo>
                    <a:lnTo>
                      <a:pt x="153" y="924"/>
                    </a:lnTo>
                    <a:lnTo>
                      <a:pt x="167" y="951"/>
                    </a:lnTo>
                    <a:lnTo>
                      <a:pt x="183" y="977"/>
                    </a:lnTo>
                    <a:lnTo>
                      <a:pt x="198" y="1002"/>
                    </a:lnTo>
                    <a:lnTo>
                      <a:pt x="216" y="1028"/>
                    </a:lnTo>
                    <a:lnTo>
                      <a:pt x="233" y="1052"/>
                    </a:lnTo>
                    <a:lnTo>
                      <a:pt x="251" y="1077"/>
                    </a:lnTo>
                    <a:lnTo>
                      <a:pt x="269" y="1101"/>
                    </a:lnTo>
                    <a:lnTo>
                      <a:pt x="288" y="1125"/>
                    </a:lnTo>
                    <a:lnTo>
                      <a:pt x="307" y="1148"/>
                    </a:lnTo>
                    <a:lnTo>
                      <a:pt x="328" y="1171"/>
                    </a:lnTo>
                    <a:lnTo>
                      <a:pt x="349" y="1192"/>
                    </a:lnTo>
                    <a:lnTo>
                      <a:pt x="369" y="1214"/>
                    </a:lnTo>
                    <a:lnTo>
                      <a:pt x="391" y="1235"/>
                    </a:lnTo>
                    <a:lnTo>
                      <a:pt x="413" y="1255"/>
                    </a:lnTo>
                    <a:lnTo>
                      <a:pt x="436" y="1275"/>
                    </a:lnTo>
                    <a:lnTo>
                      <a:pt x="458" y="1295"/>
                    </a:lnTo>
                    <a:lnTo>
                      <a:pt x="482" y="1314"/>
                    </a:lnTo>
                    <a:lnTo>
                      <a:pt x="506" y="1333"/>
                    </a:lnTo>
                    <a:lnTo>
                      <a:pt x="530" y="1350"/>
                    </a:lnTo>
                    <a:lnTo>
                      <a:pt x="555" y="1367"/>
                    </a:lnTo>
                    <a:lnTo>
                      <a:pt x="580" y="1384"/>
                    </a:lnTo>
                    <a:lnTo>
                      <a:pt x="606" y="1400"/>
                    </a:lnTo>
                    <a:lnTo>
                      <a:pt x="632" y="1415"/>
                    </a:lnTo>
                    <a:lnTo>
                      <a:pt x="659" y="1431"/>
                    </a:lnTo>
                    <a:lnTo>
                      <a:pt x="686" y="1445"/>
                    </a:lnTo>
                    <a:lnTo>
                      <a:pt x="713" y="1458"/>
                    </a:lnTo>
                    <a:lnTo>
                      <a:pt x="741" y="1471"/>
                    </a:lnTo>
                    <a:lnTo>
                      <a:pt x="770" y="1484"/>
                    </a:lnTo>
                    <a:lnTo>
                      <a:pt x="798" y="1495"/>
                    </a:lnTo>
                    <a:lnTo>
                      <a:pt x="826" y="1506"/>
                    </a:lnTo>
                    <a:lnTo>
                      <a:pt x="855" y="1517"/>
                    </a:lnTo>
                    <a:lnTo>
                      <a:pt x="885" y="1526"/>
                    </a:lnTo>
                    <a:lnTo>
                      <a:pt x="914" y="1535"/>
                    </a:lnTo>
                    <a:lnTo>
                      <a:pt x="945" y="1543"/>
                    </a:lnTo>
                    <a:lnTo>
                      <a:pt x="975" y="1550"/>
                    </a:lnTo>
                    <a:lnTo>
                      <a:pt x="1006" y="1557"/>
                    </a:lnTo>
                    <a:lnTo>
                      <a:pt x="1036" y="1562"/>
                    </a:lnTo>
                    <a:lnTo>
                      <a:pt x="1068" y="1568"/>
                    </a:lnTo>
                    <a:lnTo>
                      <a:pt x="1099" y="1572"/>
                    </a:lnTo>
                    <a:lnTo>
                      <a:pt x="1131" y="1576"/>
                    </a:lnTo>
                    <a:lnTo>
                      <a:pt x="1162" y="1579"/>
                    </a:lnTo>
                    <a:lnTo>
                      <a:pt x="1194" y="1581"/>
                    </a:lnTo>
                    <a:lnTo>
                      <a:pt x="1226" y="1582"/>
                    </a:lnTo>
                    <a:lnTo>
                      <a:pt x="1259" y="1583"/>
                    </a:lnTo>
                    <a:lnTo>
                      <a:pt x="1259" y="1583"/>
                    </a:lnTo>
                    <a:lnTo>
                      <a:pt x="1292" y="1582"/>
                    </a:lnTo>
                    <a:lnTo>
                      <a:pt x="1323" y="1581"/>
                    </a:lnTo>
                    <a:lnTo>
                      <a:pt x="1356" y="1579"/>
                    </a:lnTo>
                    <a:lnTo>
                      <a:pt x="1387" y="1576"/>
                    </a:lnTo>
                    <a:lnTo>
                      <a:pt x="1419" y="1572"/>
                    </a:lnTo>
                    <a:lnTo>
                      <a:pt x="1450" y="1568"/>
                    </a:lnTo>
                    <a:lnTo>
                      <a:pt x="1482" y="1562"/>
                    </a:lnTo>
                    <a:lnTo>
                      <a:pt x="1512" y="1557"/>
                    </a:lnTo>
                    <a:lnTo>
                      <a:pt x="1543" y="1550"/>
                    </a:lnTo>
                    <a:lnTo>
                      <a:pt x="1573" y="1543"/>
                    </a:lnTo>
                    <a:lnTo>
                      <a:pt x="1603" y="1535"/>
                    </a:lnTo>
                    <a:lnTo>
                      <a:pt x="1633" y="1526"/>
                    </a:lnTo>
                    <a:lnTo>
                      <a:pt x="1663" y="1517"/>
                    </a:lnTo>
                    <a:lnTo>
                      <a:pt x="1692" y="1506"/>
                    </a:lnTo>
                    <a:lnTo>
                      <a:pt x="1720" y="1495"/>
                    </a:lnTo>
                    <a:lnTo>
                      <a:pt x="1748" y="1484"/>
                    </a:lnTo>
                    <a:lnTo>
                      <a:pt x="1777" y="1471"/>
                    </a:lnTo>
                    <a:lnTo>
                      <a:pt x="1804" y="1458"/>
                    </a:lnTo>
                    <a:lnTo>
                      <a:pt x="1831" y="1445"/>
                    </a:lnTo>
                    <a:lnTo>
                      <a:pt x="1858" y="1431"/>
                    </a:lnTo>
                    <a:lnTo>
                      <a:pt x="1886" y="1415"/>
                    </a:lnTo>
                    <a:lnTo>
                      <a:pt x="1912" y="1400"/>
                    </a:lnTo>
                    <a:lnTo>
                      <a:pt x="1937" y="1384"/>
                    </a:lnTo>
                    <a:lnTo>
                      <a:pt x="1963" y="1367"/>
                    </a:lnTo>
                    <a:lnTo>
                      <a:pt x="1987" y="1350"/>
                    </a:lnTo>
                    <a:lnTo>
                      <a:pt x="2012" y="1333"/>
                    </a:lnTo>
                    <a:lnTo>
                      <a:pt x="2036" y="1314"/>
                    </a:lnTo>
                    <a:lnTo>
                      <a:pt x="2060" y="1295"/>
                    </a:lnTo>
                    <a:lnTo>
                      <a:pt x="2082" y="1275"/>
                    </a:lnTo>
                    <a:lnTo>
                      <a:pt x="2105" y="1255"/>
                    </a:lnTo>
                    <a:lnTo>
                      <a:pt x="2127" y="1235"/>
                    </a:lnTo>
                    <a:lnTo>
                      <a:pt x="2149" y="1214"/>
                    </a:lnTo>
                    <a:lnTo>
                      <a:pt x="2169" y="1192"/>
                    </a:lnTo>
                    <a:lnTo>
                      <a:pt x="2190" y="1171"/>
                    </a:lnTo>
                    <a:lnTo>
                      <a:pt x="2210" y="1148"/>
                    </a:lnTo>
                    <a:lnTo>
                      <a:pt x="2229" y="1125"/>
                    </a:lnTo>
                    <a:lnTo>
                      <a:pt x="2249" y="1101"/>
                    </a:lnTo>
                    <a:lnTo>
                      <a:pt x="2267" y="1077"/>
                    </a:lnTo>
                    <a:lnTo>
                      <a:pt x="2285" y="1052"/>
                    </a:lnTo>
                    <a:lnTo>
                      <a:pt x="2302" y="1028"/>
                    </a:lnTo>
                    <a:lnTo>
                      <a:pt x="2318" y="1002"/>
                    </a:lnTo>
                    <a:lnTo>
                      <a:pt x="2335" y="977"/>
                    </a:lnTo>
                    <a:lnTo>
                      <a:pt x="2350" y="951"/>
                    </a:lnTo>
                    <a:lnTo>
                      <a:pt x="2365" y="924"/>
                    </a:lnTo>
                    <a:lnTo>
                      <a:pt x="2379" y="896"/>
                    </a:lnTo>
                    <a:lnTo>
                      <a:pt x="2392" y="869"/>
                    </a:lnTo>
                    <a:lnTo>
                      <a:pt x="2405" y="842"/>
                    </a:lnTo>
                    <a:lnTo>
                      <a:pt x="2419" y="814"/>
                    </a:lnTo>
                    <a:lnTo>
                      <a:pt x="2429" y="785"/>
                    </a:lnTo>
                    <a:lnTo>
                      <a:pt x="2440" y="757"/>
                    </a:lnTo>
                    <a:lnTo>
                      <a:pt x="2451" y="728"/>
                    </a:lnTo>
                    <a:lnTo>
                      <a:pt x="2460" y="698"/>
                    </a:lnTo>
                    <a:lnTo>
                      <a:pt x="2470" y="669"/>
                    </a:lnTo>
                    <a:lnTo>
                      <a:pt x="2477" y="638"/>
                    </a:lnTo>
                    <a:lnTo>
                      <a:pt x="2485" y="608"/>
                    </a:lnTo>
                    <a:lnTo>
                      <a:pt x="2491" y="578"/>
                    </a:lnTo>
                    <a:lnTo>
                      <a:pt x="2497" y="547"/>
                    </a:lnTo>
                    <a:lnTo>
                      <a:pt x="2502" y="515"/>
                    </a:lnTo>
                    <a:lnTo>
                      <a:pt x="2507" y="484"/>
                    </a:lnTo>
                    <a:lnTo>
                      <a:pt x="2510" y="452"/>
                    </a:lnTo>
                    <a:lnTo>
                      <a:pt x="2513" y="421"/>
                    </a:lnTo>
                    <a:lnTo>
                      <a:pt x="2515" y="388"/>
                    </a:lnTo>
                    <a:lnTo>
                      <a:pt x="2516" y="357"/>
                    </a:lnTo>
                    <a:lnTo>
                      <a:pt x="2516" y="324"/>
                    </a:lnTo>
                    <a:lnTo>
                      <a:pt x="2615" y="324"/>
                    </a:lnTo>
                    <a:lnTo>
                      <a:pt x="2291"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6" name="Freeform 22">
                <a:extLst>
                  <a:ext uri="{FF2B5EF4-FFF2-40B4-BE49-F238E27FC236}">
                    <a16:creationId xmlns:a16="http://schemas.microsoft.com/office/drawing/2014/main" id="{90E56D6C-66AF-4E1F-A965-01DA715A3F89}"/>
                  </a:ext>
                </a:extLst>
              </p:cNvPr>
              <p:cNvSpPr>
                <a:spLocks/>
              </p:cNvSpPr>
              <p:nvPr/>
            </p:nvSpPr>
            <p:spPr bwMode="auto">
              <a:xfrm>
                <a:off x="4252913" y="2429668"/>
                <a:ext cx="2076451" cy="1255713"/>
              </a:xfrm>
              <a:custGeom>
                <a:avLst/>
                <a:gdLst>
                  <a:gd name="T0" fmla="*/ 2066 w 2615"/>
                  <a:gd name="T1" fmla="*/ 1259 h 1582"/>
                  <a:gd name="T2" fmla="*/ 2050 w 2615"/>
                  <a:gd name="T3" fmla="*/ 1096 h 1582"/>
                  <a:gd name="T4" fmla="*/ 2003 w 2615"/>
                  <a:gd name="T5" fmla="*/ 943 h 1582"/>
                  <a:gd name="T6" fmla="*/ 1928 w 2615"/>
                  <a:gd name="T7" fmla="*/ 806 h 1582"/>
                  <a:gd name="T8" fmla="*/ 1830 w 2615"/>
                  <a:gd name="T9" fmla="*/ 687 h 1582"/>
                  <a:gd name="T10" fmla="*/ 1711 w 2615"/>
                  <a:gd name="T11" fmla="*/ 589 h 1582"/>
                  <a:gd name="T12" fmla="*/ 1573 w 2615"/>
                  <a:gd name="T13" fmla="*/ 514 h 1582"/>
                  <a:gd name="T14" fmla="*/ 1421 w 2615"/>
                  <a:gd name="T15" fmla="*/ 467 h 1582"/>
                  <a:gd name="T16" fmla="*/ 1258 w 2615"/>
                  <a:gd name="T17" fmla="*/ 450 h 1582"/>
                  <a:gd name="T18" fmla="*/ 1135 w 2615"/>
                  <a:gd name="T19" fmla="*/ 459 h 1582"/>
                  <a:gd name="T20" fmla="*/ 981 w 2615"/>
                  <a:gd name="T21" fmla="*/ 499 h 1582"/>
                  <a:gd name="T22" fmla="*/ 839 w 2615"/>
                  <a:gd name="T23" fmla="*/ 567 h 1582"/>
                  <a:gd name="T24" fmla="*/ 714 w 2615"/>
                  <a:gd name="T25" fmla="*/ 660 h 1582"/>
                  <a:gd name="T26" fmla="*/ 611 w 2615"/>
                  <a:gd name="T27" fmla="*/ 775 h 1582"/>
                  <a:gd name="T28" fmla="*/ 529 w 2615"/>
                  <a:gd name="T29" fmla="*/ 909 h 1582"/>
                  <a:gd name="T30" fmla="*/ 475 w 2615"/>
                  <a:gd name="T31" fmla="*/ 1057 h 1582"/>
                  <a:gd name="T32" fmla="*/ 451 w 2615"/>
                  <a:gd name="T33" fmla="*/ 1217 h 1582"/>
                  <a:gd name="T34" fmla="*/ 1 w 2615"/>
                  <a:gd name="T35" fmla="*/ 1226 h 1582"/>
                  <a:gd name="T36" fmla="*/ 11 w 2615"/>
                  <a:gd name="T37" fmla="*/ 1098 h 1582"/>
                  <a:gd name="T38" fmla="*/ 32 w 2615"/>
                  <a:gd name="T39" fmla="*/ 975 h 1582"/>
                  <a:gd name="T40" fmla="*/ 66 w 2615"/>
                  <a:gd name="T41" fmla="*/ 855 h 1582"/>
                  <a:gd name="T42" fmla="*/ 112 w 2615"/>
                  <a:gd name="T43" fmla="*/ 741 h 1582"/>
                  <a:gd name="T44" fmla="*/ 167 w 2615"/>
                  <a:gd name="T45" fmla="*/ 632 h 1582"/>
                  <a:gd name="T46" fmla="*/ 233 w 2615"/>
                  <a:gd name="T47" fmla="*/ 530 h 1582"/>
                  <a:gd name="T48" fmla="*/ 306 w 2615"/>
                  <a:gd name="T49" fmla="*/ 435 h 1582"/>
                  <a:gd name="T50" fmla="*/ 390 w 2615"/>
                  <a:gd name="T51" fmla="*/ 347 h 1582"/>
                  <a:gd name="T52" fmla="*/ 482 w 2615"/>
                  <a:gd name="T53" fmla="*/ 269 h 1582"/>
                  <a:gd name="T54" fmla="*/ 581 w 2615"/>
                  <a:gd name="T55" fmla="*/ 198 h 1582"/>
                  <a:gd name="T56" fmla="*/ 686 w 2615"/>
                  <a:gd name="T57" fmla="*/ 138 h 1582"/>
                  <a:gd name="T58" fmla="*/ 797 w 2615"/>
                  <a:gd name="T59" fmla="*/ 87 h 1582"/>
                  <a:gd name="T60" fmla="*/ 913 w 2615"/>
                  <a:gd name="T61" fmla="*/ 48 h 1582"/>
                  <a:gd name="T62" fmla="*/ 1035 w 2615"/>
                  <a:gd name="T63" fmla="*/ 20 h 1582"/>
                  <a:gd name="T64" fmla="*/ 1161 w 2615"/>
                  <a:gd name="T65" fmla="*/ 3 h 1582"/>
                  <a:gd name="T66" fmla="*/ 1258 w 2615"/>
                  <a:gd name="T67" fmla="*/ 0 h 1582"/>
                  <a:gd name="T68" fmla="*/ 1387 w 2615"/>
                  <a:gd name="T69" fmla="*/ 7 h 1582"/>
                  <a:gd name="T70" fmla="*/ 1512 w 2615"/>
                  <a:gd name="T71" fmla="*/ 26 h 1582"/>
                  <a:gd name="T72" fmla="*/ 1632 w 2615"/>
                  <a:gd name="T73" fmla="*/ 57 h 1582"/>
                  <a:gd name="T74" fmla="*/ 1748 w 2615"/>
                  <a:gd name="T75" fmla="*/ 99 h 1582"/>
                  <a:gd name="T76" fmla="*/ 1858 w 2615"/>
                  <a:gd name="T77" fmla="*/ 152 h 1582"/>
                  <a:gd name="T78" fmla="*/ 1962 w 2615"/>
                  <a:gd name="T79" fmla="*/ 215 h 1582"/>
                  <a:gd name="T80" fmla="*/ 2059 w 2615"/>
                  <a:gd name="T81" fmla="*/ 287 h 1582"/>
                  <a:gd name="T82" fmla="*/ 2148 w 2615"/>
                  <a:gd name="T83" fmla="*/ 369 h 1582"/>
                  <a:gd name="T84" fmla="*/ 2230 w 2615"/>
                  <a:gd name="T85" fmla="*/ 458 h 1582"/>
                  <a:gd name="T86" fmla="*/ 2301 w 2615"/>
                  <a:gd name="T87" fmla="*/ 555 h 1582"/>
                  <a:gd name="T88" fmla="*/ 2365 w 2615"/>
                  <a:gd name="T89" fmla="*/ 658 h 1582"/>
                  <a:gd name="T90" fmla="*/ 2418 w 2615"/>
                  <a:gd name="T91" fmla="*/ 769 h 1582"/>
                  <a:gd name="T92" fmla="*/ 2460 w 2615"/>
                  <a:gd name="T93" fmla="*/ 885 h 1582"/>
                  <a:gd name="T94" fmla="*/ 2491 w 2615"/>
                  <a:gd name="T95" fmla="*/ 1005 h 1582"/>
                  <a:gd name="T96" fmla="*/ 2510 w 2615"/>
                  <a:gd name="T97" fmla="*/ 1129 h 1582"/>
                  <a:gd name="T98" fmla="*/ 2517 w 2615"/>
                  <a:gd name="T99" fmla="*/ 1259 h 1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5" h="1582">
                    <a:moveTo>
                      <a:pt x="2291" y="1582"/>
                    </a:moveTo>
                    <a:lnTo>
                      <a:pt x="1967" y="1259"/>
                    </a:lnTo>
                    <a:lnTo>
                      <a:pt x="2066" y="1259"/>
                    </a:lnTo>
                    <a:lnTo>
                      <a:pt x="2066" y="1259"/>
                    </a:lnTo>
                    <a:lnTo>
                      <a:pt x="2065" y="1217"/>
                    </a:lnTo>
                    <a:lnTo>
                      <a:pt x="2062" y="1176"/>
                    </a:lnTo>
                    <a:lnTo>
                      <a:pt x="2058" y="1136"/>
                    </a:lnTo>
                    <a:lnTo>
                      <a:pt x="2050" y="1096"/>
                    </a:lnTo>
                    <a:lnTo>
                      <a:pt x="2041" y="1057"/>
                    </a:lnTo>
                    <a:lnTo>
                      <a:pt x="2031" y="1018"/>
                    </a:lnTo>
                    <a:lnTo>
                      <a:pt x="2018" y="980"/>
                    </a:lnTo>
                    <a:lnTo>
                      <a:pt x="2003" y="943"/>
                    </a:lnTo>
                    <a:lnTo>
                      <a:pt x="1987" y="909"/>
                    </a:lnTo>
                    <a:lnTo>
                      <a:pt x="1969" y="874"/>
                    </a:lnTo>
                    <a:lnTo>
                      <a:pt x="1950" y="839"/>
                    </a:lnTo>
                    <a:lnTo>
                      <a:pt x="1928" y="806"/>
                    </a:lnTo>
                    <a:lnTo>
                      <a:pt x="1907" y="775"/>
                    </a:lnTo>
                    <a:lnTo>
                      <a:pt x="1882" y="744"/>
                    </a:lnTo>
                    <a:lnTo>
                      <a:pt x="1857" y="715"/>
                    </a:lnTo>
                    <a:lnTo>
                      <a:pt x="1830" y="687"/>
                    </a:lnTo>
                    <a:lnTo>
                      <a:pt x="1802" y="660"/>
                    </a:lnTo>
                    <a:lnTo>
                      <a:pt x="1773" y="634"/>
                    </a:lnTo>
                    <a:lnTo>
                      <a:pt x="1742" y="610"/>
                    </a:lnTo>
                    <a:lnTo>
                      <a:pt x="1711" y="589"/>
                    </a:lnTo>
                    <a:lnTo>
                      <a:pt x="1677" y="567"/>
                    </a:lnTo>
                    <a:lnTo>
                      <a:pt x="1643" y="547"/>
                    </a:lnTo>
                    <a:lnTo>
                      <a:pt x="1609" y="530"/>
                    </a:lnTo>
                    <a:lnTo>
                      <a:pt x="1573" y="514"/>
                    </a:lnTo>
                    <a:lnTo>
                      <a:pt x="1537" y="499"/>
                    </a:lnTo>
                    <a:lnTo>
                      <a:pt x="1499" y="486"/>
                    </a:lnTo>
                    <a:lnTo>
                      <a:pt x="1461" y="476"/>
                    </a:lnTo>
                    <a:lnTo>
                      <a:pt x="1421" y="467"/>
                    </a:lnTo>
                    <a:lnTo>
                      <a:pt x="1381" y="459"/>
                    </a:lnTo>
                    <a:lnTo>
                      <a:pt x="1341" y="454"/>
                    </a:lnTo>
                    <a:lnTo>
                      <a:pt x="1300" y="452"/>
                    </a:lnTo>
                    <a:lnTo>
                      <a:pt x="1258" y="450"/>
                    </a:lnTo>
                    <a:lnTo>
                      <a:pt x="1258" y="450"/>
                    </a:lnTo>
                    <a:lnTo>
                      <a:pt x="1217" y="452"/>
                    </a:lnTo>
                    <a:lnTo>
                      <a:pt x="1176" y="454"/>
                    </a:lnTo>
                    <a:lnTo>
                      <a:pt x="1135" y="459"/>
                    </a:lnTo>
                    <a:lnTo>
                      <a:pt x="1095" y="467"/>
                    </a:lnTo>
                    <a:lnTo>
                      <a:pt x="1056" y="476"/>
                    </a:lnTo>
                    <a:lnTo>
                      <a:pt x="1018" y="486"/>
                    </a:lnTo>
                    <a:lnTo>
                      <a:pt x="981" y="499"/>
                    </a:lnTo>
                    <a:lnTo>
                      <a:pt x="944" y="514"/>
                    </a:lnTo>
                    <a:lnTo>
                      <a:pt x="908" y="530"/>
                    </a:lnTo>
                    <a:lnTo>
                      <a:pt x="873" y="547"/>
                    </a:lnTo>
                    <a:lnTo>
                      <a:pt x="839" y="567"/>
                    </a:lnTo>
                    <a:lnTo>
                      <a:pt x="807" y="589"/>
                    </a:lnTo>
                    <a:lnTo>
                      <a:pt x="774" y="610"/>
                    </a:lnTo>
                    <a:lnTo>
                      <a:pt x="744" y="634"/>
                    </a:lnTo>
                    <a:lnTo>
                      <a:pt x="714" y="660"/>
                    </a:lnTo>
                    <a:lnTo>
                      <a:pt x="687" y="687"/>
                    </a:lnTo>
                    <a:lnTo>
                      <a:pt x="660" y="715"/>
                    </a:lnTo>
                    <a:lnTo>
                      <a:pt x="635" y="744"/>
                    </a:lnTo>
                    <a:lnTo>
                      <a:pt x="611" y="775"/>
                    </a:lnTo>
                    <a:lnTo>
                      <a:pt x="588" y="806"/>
                    </a:lnTo>
                    <a:lnTo>
                      <a:pt x="568" y="839"/>
                    </a:lnTo>
                    <a:lnTo>
                      <a:pt x="548" y="874"/>
                    </a:lnTo>
                    <a:lnTo>
                      <a:pt x="529" y="909"/>
                    </a:lnTo>
                    <a:lnTo>
                      <a:pt x="513" y="943"/>
                    </a:lnTo>
                    <a:lnTo>
                      <a:pt x="499" y="980"/>
                    </a:lnTo>
                    <a:lnTo>
                      <a:pt x="486" y="1018"/>
                    </a:lnTo>
                    <a:lnTo>
                      <a:pt x="475" y="1057"/>
                    </a:lnTo>
                    <a:lnTo>
                      <a:pt x="466" y="1096"/>
                    </a:lnTo>
                    <a:lnTo>
                      <a:pt x="460" y="1136"/>
                    </a:lnTo>
                    <a:lnTo>
                      <a:pt x="454" y="1176"/>
                    </a:lnTo>
                    <a:lnTo>
                      <a:pt x="451" y="1217"/>
                    </a:lnTo>
                    <a:lnTo>
                      <a:pt x="450" y="1259"/>
                    </a:lnTo>
                    <a:lnTo>
                      <a:pt x="0" y="1259"/>
                    </a:lnTo>
                    <a:lnTo>
                      <a:pt x="0" y="1259"/>
                    </a:lnTo>
                    <a:lnTo>
                      <a:pt x="1" y="1226"/>
                    </a:lnTo>
                    <a:lnTo>
                      <a:pt x="2" y="1194"/>
                    </a:lnTo>
                    <a:lnTo>
                      <a:pt x="4" y="1162"/>
                    </a:lnTo>
                    <a:lnTo>
                      <a:pt x="6" y="1129"/>
                    </a:lnTo>
                    <a:lnTo>
                      <a:pt x="11" y="1098"/>
                    </a:lnTo>
                    <a:lnTo>
                      <a:pt x="15" y="1067"/>
                    </a:lnTo>
                    <a:lnTo>
                      <a:pt x="20" y="1036"/>
                    </a:lnTo>
                    <a:lnTo>
                      <a:pt x="26" y="1005"/>
                    </a:lnTo>
                    <a:lnTo>
                      <a:pt x="32" y="975"/>
                    </a:lnTo>
                    <a:lnTo>
                      <a:pt x="40" y="945"/>
                    </a:lnTo>
                    <a:lnTo>
                      <a:pt x="48" y="914"/>
                    </a:lnTo>
                    <a:lnTo>
                      <a:pt x="56" y="885"/>
                    </a:lnTo>
                    <a:lnTo>
                      <a:pt x="66" y="855"/>
                    </a:lnTo>
                    <a:lnTo>
                      <a:pt x="77" y="826"/>
                    </a:lnTo>
                    <a:lnTo>
                      <a:pt x="88" y="798"/>
                    </a:lnTo>
                    <a:lnTo>
                      <a:pt x="99" y="769"/>
                    </a:lnTo>
                    <a:lnTo>
                      <a:pt x="112" y="741"/>
                    </a:lnTo>
                    <a:lnTo>
                      <a:pt x="124" y="713"/>
                    </a:lnTo>
                    <a:lnTo>
                      <a:pt x="138" y="686"/>
                    </a:lnTo>
                    <a:lnTo>
                      <a:pt x="152" y="658"/>
                    </a:lnTo>
                    <a:lnTo>
                      <a:pt x="167" y="632"/>
                    </a:lnTo>
                    <a:lnTo>
                      <a:pt x="182" y="606"/>
                    </a:lnTo>
                    <a:lnTo>
                      <a:pt x="199" y="580"/>
                    </a:lnTo>
                    <a:lnTo>
                      <a:pt x="215" y="555"/>
                    </a:lnTo>
                    <a:lnTo>
                      <a:pt x="233" y="530"/>
                    </a:lnTo>
                    <a:lnTo>
                      <a:pt x="250" y="506"/>
                    </a:lnTo>
                    <a:lnTo>
                      <a:pt x="268" y="482"/>
                    </a:lnTo>
                    <a:lnTo>
                      <a:pt x="288" y="458"/>
                    </a:lnTo>
                    <a:lnTo>
                      <a:pt x="306" y="435"/>
                    </a:lnTo>
                    <a:lnTo>
                      <a:pt x="327" y="412"/>
                    </a:lnTo>
                    <a:lnTo>
                      <a:pt x="348" y="391"/>
                    </a:lnTo>
                    <a:lnTo>
                      <a:pt x="368" y="369"/>
                    </a:lnTo>
                    <a:lnTo>
                      <a:pt x="390" y="347"/>
                    </a:lnTo>
                    <a:lnTo>
                      <a:pt x="412" y="328"/>
                    </a:lnTo>
                    <a:lnTo>
                      <a:pt x="435" y="307"/>
                    </a:lnTo>
                    <a:lnTo>
                      <a:pt x="458" y="287"/>
                    </a:lnTo>
                    <a:lnTo>
                      <a:pt x="482" y="269"/>
                    </a:lnTo>
                    <a:lnTo>
                      <a:pt x="506" y="250"/>
                    </a:lnTo>
                    <a:lnTo>
                      <a:pt x="531" y="232"/>
                    </a:lnTo>
                    <a:lnTo>
                      <a:pt x="555" y="215"/>
                    </a:lnTo>
                    <a:lnTo>
                      <a:pt x="581" y="198"/>
                    </a:lnTo>
                    <a:lnTo>
                      <a:pt x="606" y="183"/>
                    </a:lnTo>
                    <a:lnTo>
                      <a:pt x="632" y="166"/>
                    </a:lnTo>
                    <a:lnTo>
                      <a:pt x="659" y="152"/>
                    </a:lnTo>
                    <a:lnTo>
                      <a:pt x="686" y="138"/>
                    </a:lnTo>
                    <a:lnTo>
                      <a:pt x="713" y="124"/>
                    </a:lnTo>
                    <a:lnTo>
                      <a:pt x="741" y="111"/>
                    </a:lnTo>
                    <a:lnTo>
                      <a:pt x="769" y="99"/>
                    </a:lnTo>
                    <a:lnTo>
                      <a:pt x="797" y="87"/>
                    </a:lnTo>
                    <a:lnTo>
                      <a:pt x="825" y="76"/>
                    </a:lnTo>
                    <a:lnTo>
                      <a:pt x="855" y="66"/>
                    </a:lnTo>
                    <a:lnTo>
                      <a:pt x="884" y="57"/>
                    </a:lnTo>
                    <a:lnTo>
                      <a:pt x="913" y="48"/>
                    </a:lnTo>
                    <a:lnTo>
                      <a:pt x="944" y="39"/>
                    </a:lnTo>
                    <a:lnTo>
                      <a:pt x="974" y="33"/>
                    </a:lnTo>
                    <a:lnTo>
                      <a:pt x="1005" y="26"/>
                    </a:lnTo>
                    <a:lnTo>
                      <a:pt x="1035" y="20"/>
                    </a:lnTo>
                    <a:lnTo>
                      <a:pt x="1067" y="14"/>
                    </a:lnTo>
                    <a:lnTo>
                      <a:pt x="1098" y="10"/>
                    </a:lnTo>
                    <a:lnTo>
                      <a:pt x="1130" y="7"/>
                    </a:lnTo>
                    <a:lnTo>
                      <a:pt x="1161" y="3"/>
                    </a:lnTo>
                    <a:lnTo>
                      <a:pt x="1194" y="2"/>
                    </a:lnTo>
                    <a:lnTo>
                      <a:pt x="1226" y="0"/>
                    </a:lnTo>
                    <a:lnTo>
                      <a:pt x="1258" y="0"/>
                    </a:lnTo>
                    <a:lnTo>
                      <a:pt x="1258" y="0"/>
                    </a:lnTo>
                    <a:lnTo>
                      <a:pt x="1291" y="0"/>
                    </a:lnTo>
                    <a:lnTo>
                      <a:pt x="1324" y="2"/>
                    </a:lnTo>
                    <a:lnTo>
                      <a:pt x="1355" y="3"/>
                    </a:lnTo>
                    <a:lnTo>
                      <a:pt x="1387" y="7"/>
                    </a:lnTo>
                    <a:lnTo>
                      <a:pt x="1418" y="10"/>
                    </a:lnTo>
                    <a:lnTo>
                      <a:pt x="1450" y="14"/>
                    </a:lnTo>
                    <a:lnTo>
                      <a:pt x="1481" y="20"/>
                    </a:lnTo>
                    <a:lnTo>
                      <a:pt x="1512" y="26"/>
                    </a:lnTo>
                    <a:lnTo>
                      <a:pt x="1542" y="33"/>
                    </a:lnTo>
                    <a:lnTo>
                      <a:pt x="1573" y="39"/>
                    </a:lnTo>
                    <a:lnTo>
                      <a:pt x="1603" y="48"/>
                    </a:lnTo>
                    <a:lnTo>
                      <a:pt x="1632" y="57"/>
                    </a:lnTo>
                    <a:lnTo>
                      <a:pt x="1662" y="66"/>
                    </a:lnTo>
                    <a:lnTo>
                      <a:pt x="1691" y="76"/>
                    </a:lnTo>
                    <a:lnTo>
                      <a:pt x="1719" y="87"/>
                    </a:lnTo>
                    <a:lnTo>
                      <a:pt x="1748" y="99"/>
                    </a:lnTo>
                    <a:lnTo>
                      <a:pt x="1776" y="111"/>
                    </a:lnTo>
                    <a:lnTo>
                      <a:pt x="1804" y="124"/>
                    </a:lnTo>
                    <a:lnTo>
                      <a:pt x="1832" y="138"/>
                    </a:lnTo>
                    <a:lnTo>
                      <a:pt x="1858" y="152"/>
                    </a:lnTo>
                    <a:lnTo>
                      <a:pt x="1885" y="166"/>
                    </a:lnTo>
                    <a:lnTo>
                      <a:pt x="1911" y="183"/>
                    </a:lnTo>
                    <a:lnTo>
                      <a:pt x="1937" y="198"/>
                    </a:lnTo>
                    <a:lnTo>
                      <a:pt x="1962" y="215"/>
                    </a:lnTo>
                    <a:lnTo>
                      <a:pt x="1987" y="232"/>
                    </a:lnTo>
                    <a:lnTo>
                      <a:pt x="2011" y="250"/>
                    </a:lnTo>
                    <a:lnTo>
                      <a:pt x="2035" y="269"/>
                    </a:lnTo>
                    <a:lnTo>
                      <a:pt x="2059" y="287"/>
                    </a:lnTo>
                    <a:lnTo>
                      <a:pt x="2082" y="307"/>
                    </a:lnTo>
                    <a:lnTo>
                      <a:pt x="2105" y="328"/>
                    </a:lnTo>
                    <a:lnTo>
                      <a:pt x="2126" y="347"/>
                    </a:lnTo>
                    <a:lnTo>
                      <a:pt x="2148" y="369"/>
                    </a:lnTo>
                    <a:lnTo>
                      <a:pt x="2169" y="391"/>
                    </a:lnTo>
                    <a:lnTo>
                      <a:pt x="2189" y="412"/>
                    </a:lnTo>
                    <a:lnTo>
                      <a:pt x="2210" y="435"/>
                    </a:lnTo>
                    <a:lnTo>
                      <a:pt x="2230" y="458"/>
                    </a:lnTo>
                    <a:lnTo>
                      <a:pt x="2248" y="482"/>
                    </a:lnTo>
                    <a:lnTo>
                      <a:pt x="2267" y="506"/>
                    </a:lnTo>
                    <a:lnTo>
                      <a:pt x="2284" y="530"/>
                    </a:lnTo>
                    <a:lnTo>
                      <a:pt x="2301" y="555"/>
                    </a:lnTo>
                    <a:lnTo>
                      <a:pt x="2319" y="580"/>
                    </a:lnTo>
                    <a:lnTo>
                      <a:pt x="2334" y="606"/>
                    </a:lnTo>
                    <a:lnTo>
                      <a:pt x="2350" y="632"/>
                    </a:lnTo>
                    <a:lnTo>
                      <a:pt x="2365" y="658"/>
                    </a:lnTo>
                    <a:lnTo>
                      <a:pt x="2379" y="686"/>
                    </a:lnTo>
                    <a:lnTo>
                      <a:pt x="2393" y="713"/>
                    </a:lnTo>
                    <a:lnTo>
                      <a:pt x="2406" y="741"/>
                    </a:lnTo>
                    <a:lnTo>
                      <a:pt x="2418" y="769"/>
                    </a:lnTo>
                    <a:lnTo>
                      <a:pt x="2430" y="798"/>
                    </a:lnTo>
                    <a:lnTo>
                      <a:pt x="2441" y="826"/>
                    </a:lnTo>
                    <a:lnTo>
                      <a:pt x="2450" y="855"/>
                    </a:lnTo>
                    <a:lnTo>
                      <a:pt x="2460" y="885"/>
                    </a:lnTo>
                    <a:lnTo>
                      <a:pt x="2469" y="914"/>
                    </a:lnTo>
                    <a:lnTo>
                      <a:pt x="2477" y="945"/>
                    </a:lnTo>
                    <a:lnTo>
                      <a:pt x="2484" y="975"/>
                    </a:lnTo>
                    <a:lnTo>
                      <a:pt x="2491" y="1005"/>
                    </a:lnTo>
                    <a:lnTo>
                      <a:pt x="2497" y="1036"/>
                    </a:lnTo>
                    <a:lnTo>
                      <a:pt x="2502" y="1067"/>
                    </a:lnTo>
                    <a:lnTo>
                      <a:pt x="2506" y="1098"/>
                    </a:lnTo>
                    <a:lnTo>
                      <a:pt x="2510" y="1129"/>
                    </a:lnTo>
                    <a:lnTo>
                      <a:pt x="2512" y="1162"/>
                    </a:lnTo>
                    <a:lnTo>
                      <a:pt x="2515" y="1194"/>
                    </a:lnTo>
                    <a:lnTo>
                      <a:pt x="2516" y="1226"/>
                    </a:lnTo>
                    <a:lnTo>
                      <a:pt x="2517" y="1259"/>
                    </a:lnTo>
                    <a:lnTo>
                      <a:pt x="2615" y="1259"/>
                    </a:lnTo>
                    <a:lnTo>
                      <a:pt x="2291" y="158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7" name="Freeform 23">
                <a:extLst>
                  <a:ext uri="{FF2B5EF4-FFF2-40B4-BE49-F238E27FC236}">
                    <a16:creationId xmlns:a16="http://schemas.microsoft.com/office/drawing/2014/main" id="{8B127E5A-BA7D-4BA2-BC5A-A6A81B875B10}"/>
                  </a:ext>
                </a:extLst>
              </p:cNvPr>
              <p:cNvSpPr>
                <a:spLocks/>
              </p:cNvSpPr>
              <p:nvPr/>
            </p:nvSpPr>
            <p:spPr bwMode="auto">
              <a:xfrm>
                <a:off x="2614613" y="3171031"/>
                <a:ext cx="2073276" cy="1257301"/>
              </a:xfrm>
              <a:custGeom>
                <a:avLst/>
                <a:gdLst>
                  <a:gd name="T0" fmla="*/ 2066 w 2614"/>
                  <a:gd name="T1" fmla="*/ 324 h 1583"/>
                  <a:gd name="T2" fmla="*/ 2049 w 2614"/>
                  <a:gd name="T3" fmla="*/ 487 h 1583"/>
                  <a:gd name="T4" fmla="*/ 2003 w 2614"/>
                  <a:gd name="T5" fmla="*/ 638 h 1583"/>
                  <a:gd name="T6" fmla="*/ 1929 w 2614"/>
                  <a:gd name="T7" fmla="*/ 776 h 1583"/>
                  <a:gd name="T8" fmla="*/ 1830 w 2614"/>
                  <a:gd name="T9" fmla="*/ 895 h 1583"/>
                  <a:gd name="T10" fmla="*/ 1710 w 2614"/>
                  <a:gd name="T11" fmla="*/ 994 h 1583"/>
                  <a:gd name="T12" fmla="*/ 1573 w 2614"/>
                  <a:gd name="T13" fmla="*/ 1069 h 1583"/>
                  <a:gd name="T14" fmla="*/ 1421 w 2614"/>
                  <a:gd name="T15" fmla="*/ 1116 h 1583"/>
                  <a:gd name="T16" fmla="*/ 1258 w 2614"/>
                  <a:gd name="T17" fmla="*/ 1132 h 1583"/>
                  <a:gd name="T18" fmla="*/ 1135 w 2614"/>
                  <a:gd name="T19" fmla="*/ 1123 h 1583"/>
                  <a:gd name="T20" fmla="*/ 980 w 2614"/>
                  <a:gd name="T21" fmla="*/ 1083 h 1583"/>
                  <a:gd name="T22" fmla="*/ 839 w 2614"/>
                  <a:gd name="T23" fmla="*/ 1015 h 1583"/>
                  <a:gd name="T24" fmla="*/ 715 w 2614"/>
                  <a:gd name="T25" fmla="*/ 922 h 1583"/>
                  <a:gd name="T26" fmla="*/ 610 w 2614"/>
                  <a:gd name="T27" fmla="*/ 807 h 1583"/>
                  <a:gd name="T28" fmla="*/ 530 w 2614"/>
                  <a:gd name="T29" fmla="*/ 674 h 1583"/>
                  <a:gd name="T30" fmla="*/ 475 w 2614"/>
                  <a:gd name="T31" fmla="*/ 526 h 1583"/>
                  <a:gd name="T32" fmla="*/ 450 w 2614"/>
                  <a:gd name="T33" fmla="*/ 365 h 1583"/>
                  <a:gd name="T34" fmla="*/ 0 w 2614"/>
                  <a:gd name="T35" fmla="*/ 357 h 1583"/>
                  <a:gd name="T36" fmla="*/ 10 w 2614"/>
                  <a:gd name="T37" fmla="*/ 484 h 1583"/>
                  <a:gd name="T38" fmla="*/ 32 w 2614"/>
                  <a:gd name="T39" fmla="*/ 608 h 1583"/>
                  <a:gd name="T40" fmla="*/ 65 w 2614"/>
                  <a:gd name="T41" fmla="*/ 728 h 1583"/>
                  <a:gd name="T42" fmla="*/ 111 w 2614"/>
                  <a:gd name="T43" fmla="*/ 842 h 1583"/>
                  <a:gd name="T44" fmla="*/ 167 w 2614"/>
                  <a:gd name="T45" fmla="*/ 951 h 1583"/>
                  <a:gd name="T46" fmla="*/ 232 w 2614"/>
                  <a:gd name="T47" fmla="*/ 1052 h 1583"/>
                  <a:gd name="T48" fmla="*/ 307 w 2614"/>
                  <a:gd name="T49" fmla="*/ 1148 h 1583"/>
                  <a:gd name="T50" fmla="*/ 390 w 2614"/>
                  <a:gd name="T51" fmla="*/ 1235 h 1583"/>
                  <a:gd name="T52" fmla="*/ 481 w 2614"/>
                  <a:gd name="T53" fmla="*/ 1314 h 1583"/>
                  <a:gd name="T54" fmla="*/ 580 w 2614"/>
                  <a:gd name="T55" fmla="*/ 1384 h 1583"/>
                  <a:gd name="T56" fmla="*/ 685 w 2614"/>
                  <a:gd name="T57" fmla="*/ 1445 h 1583"/>
                  <a:gd name="T58" fmla="*/ 796 w 2614"/>
                  <a:gd name="T59" fmla="*/ 1495 h 1583"/>
                  <a:gd name="T60" fmla="*/ 914 w 2614"/>
                  <a:gd name="T61" fmla="*/ 1535 h 1583"/>
                  <a:gd name="T62" fmla="*/ 1036 w 2614"/>
                  <a:gd name="T63" fmla="*/ 1562 h 1583"/>
                  <a:gd name="T64" fmla="*/ 1161 w 2614"/>
                  <a:gd name="T65" fmla="*/ 1579 h 1583"/>
                  <a:gd name="T66" fmla="*/ 1258 w 2614"/>
                  <a:gd name="T67" fmla="*/ 1583 h 1583"/>
                  <a:gd name="T68" fmla="*/ 1387 w 2614"/>
                  <a:gd name="T69" fmla="*/ 1576 h 1583"/>
                  <a:gd name="T70" fmla="*/ 1511 w 2614"/>
                  <a:gd name="T71" fmla="*/ 1557 h 1583"/>
                  <a:gd name="T72" fmla="*/ 1632 w 2614"/>
                  <a:gd name="T73" fmla="*/ 1526 h 1583"/>
                  <a:gd name="T74" fmla="*/ 1748 w 2614"/>
                  <a:gd name="T75" fmla="*/ 1484 h 1583"/>
                  <a:gd name="T76" fmla="*/ 1858 w 2614"/>
                  <a:gd name="T77" fmla="*/ 1431 h 1583"/>
                  <a:gd name="T78" fmla="*/ 1961 w 2614"/>
                  <a:gd name="T79" fmla="*/ 1367 h 1583"/>
                  <a:gd name="T80" fmla="*/ 2058 w 2614"/>
                  <a:gd name="T81" fmla="*/ 1295 h 1583"/>
                  <a:gd name="T82" fmla="*/ 2147 w 2614"/>
                  <a:gd name="T83" fmla="*/ 1214 h 1583"/>
                  <a:gd name="T84" fmla="*/ 2229 w 2614"/>
                  <a:gd name="T85" fmla="*/ 1125 h 1583"/>
                  <a:gd name="T86" fmla="*/ 2301 w 2614"/>
                  <a:gd name="T87" fmla="*/ 1028 h 1583"/>
                  <a:gd name="T88" fmla="*/ 2364 w 2614"/>
                  <a:gd name="T89" fmla="*/ 924 h 1583"/>
                  <a:gd name="T90" fmla="*/ 2417 w 2614"/>
                  <a:gd name="T91" fmla="*/ 814 h 1583"/>
                  <a:gd name="T92" fmla="*/ 2460 w 2614"/>
                  <a:gd name="T93" fmla="*/ 698 h 1583"/>
                  <a:gd name="T94" fmla="*/ 2491 w 2614"/>
                  <a:gd name="T95" fmla="*/ 578 h 1583"/>
                  <a:gd name="T96" fmla="*/ 2510 w 2614"/>
                  <a:gd name="T97" fmla="*/ 452 h 1583"/>
                  <a:gd name="T98" fmla="*/ 2516 w 2614"/>
                  <a:gd name="T99" fmla="*/ 324 h 1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4" h="1583">
                    <a:moveTo>
                      <a:pt x="2291" y="0"/>
                    </a:moveTo>
                    <a:lnTo>
                      <a:pt x="1967" y="324"/>
                    </a:lnTo>
                    <a:lnTo>
                      <a:pt x="2066" y="324"/>
                    </a:lnTo>
                    <a:lnTo>
                      <a:pt x="2066" y="324"/>
                    </a:lnTo>
                    <a:lnTo>
                      <a:pt x="2065" y="365"/>
                    </a:lnTo>
                    <a:lnTo>
                      <a:pt x="2062" y="407"/>
                    </a:lnTo>
                    <a:lnTo>
                      <a:pt x="2057" y="447"/>
                    </a:lnTo>
                    <a:lnTo>
                      <a:pt x="2049" y="487"/>
                    </a:lnTo>
                    <a:lnTo>
                      <a:pt x="2041" y="526"/>
                    </a:lnTo>
                    <a:lnTo>
                      <a:pt x="2030" y="564"/>
                    </a:lnTo>
                    <a:lnTo>
                      <a:pt x="2017" y="601"/>
                    </a:lnTo>
                    <a:lnTo>
                      <a:pt x="2003" y="638"/>
                    </a:lnTo>
                    <a:lnTo>
                      <a:pt x="1986" y="674"/>
                    </a:lnTo>
                    <a:lnTo>
                      <a:pt x="1969" y="709"/>
                    </a:lnTo>
                    <a:lnTo>
                      <a:pt x="1949" y="743"/>
                    </a:lnTo>
                    <a:lnTo>
                      <a:pt x="1929" y="776"/>
                    </a:lnTo>
                    <a:lnTo>
                      <a:pt x="1906" y="807"/>
                    </a:lnTo>
                    <a:lnTo>
                      <a:pt x="1882" y="839"/>
                    </a:lnTo>
                    <a:lnTo>
                      <a:pt x="1856" y="867"/>
                    </a:lnTo>
                    <a:lnTo>
                      <a:pt x="1830" y="895"/>
                    </a:lnTo>
                    <a:lnTo>
                      <a:pt x="1801" y="922"/>
                    </a:lnTo>
                    <a:lnTo>
                      <a:pt x="1772" y="947"/>
                    </a:lnTo>
                    <a:lnTo>
                      <a:pt x="1742" y="971"/>
                    </a:lnTo>
                    <a:lnTo>
                      <a:pt x="1710" y="994"/>
                    </a:lnTo>
                    <a:lnTo>
                      <a:pt x="1677" y="1015"/>
                    </a:lnTo>
                    <a:lnTo>
                      <a:pt x="1644" y="1035"/>
                    </a:lnTo>
                    <a:lnTo>
                      <a:pt x="1609" y="1053"/>
                    </a:lnTo>
                    <a:lnTo>
                      <a:pt x="1573" y="1069"/>
                    </a:lnTo>
                    <a:lnTo>
                      <a:pt x="1536" y="1083"/>
                    </a:lnTo>
                    <a:lnTo>
                      <a:pt x="1498" y="1097"/>
                    </a:lnTo>
                    <a:lnTo>
                      <a:pt x="1460" y="1107"/>
                    </a:lnTo>
                    <a:lnTo>
                      <a:pt x="1421" y="1116"/>
                    </a:lnTo>
                    <a:lnTo>
                      <a:pt x="1382" y="1123"/>
                    </a:lnTo>
                    <a:lnTo>
                      <a:pt x="1340" y="1128"/>
                    </a:lnTo>
                    <a:lnTo>
                      <a:pt x="1300" y="1131"/>
                    </a:lnTo>
                    <a:lnTo>
                      <a:pt x="1258" y="1132"/>
                    </a:lnTo>
                    <a:lnTo>
                      <a:pt x="1258" y="1132"/>
                    </a:lnTo>
                    <a:lnTo>
                      <a:pt x="1216" y="1131"/>
                    </a:lnTo>
                    <a:lnTo>
                      <a:pt x="1175" y="1128"/>
                    </a:lnTo>
                    <a:lnTo>
                      <a:pt x="1135" y="1123"/>
                    </a:lnTo>
                    <a:lnTo>
                      <a:pt x="1095" y="1116"/>
                    </a:lnTo>
                    <a:lnTo>
                      <a:pt x="1056" y="1107"/>
                    </a:lnTo>
                    <a:lnTo>
                      <a:pt x="1017" y="1097"/>
                    </a:lnTo>
                    <a:lnTo>
                      <a:pt x="980" y="1083"/>
                    </a:lnTo>
                    <a:lnTo>
                      <a:pt x="943" y="1069"/>
                    </a:lnTo>
                    <a:lnTo>
                      <a:pt x="907" y="1053"/>
                    </a:lnTo>
                    <a:lnTo>
                      <a:pt x="872" y="1035"/>
                    </a:lnTo>
                    <a:lnTo>
                      <a:pt x="839" y="1015"/>
                    </a:lnTo>
                    <a:lnTo>
                      <a:pt x="806" y="994"/>
                    </a:lnTo>
                    <a:lnTo>
                      <a:pt x="775" y="971"/>
                    </a:lnTo>
                    <a:lnTo>
                      <a:pt x="744" y="947"/>
                    </a:lnTo>
                    <a:lnTo>
                      <a:pt x="715" y="922"/>
                    </a:lnTo>
                    <a:lnTo>
                      <a:pt x="686" y="895"/>
                    </a:lnTo>
                    <a:lnTo>
                      <a:pt x="659" y="867"/>
                    </a:lnTo>
                    <a:lnTo>
                      <a:pt x="634" y="839"/>
                    </a:lnTo>
                    <a:lnTo>
                      <a:pt x="610" y="807"/>
                    </a:lnTo>
                    <a:lnTo>
                      <a:pt x="588" y="776"/>
                    </a:lnTo>
                    <a:lnTo>
                      <a:pt x="567" y="743"/>
                    </a:lnTo>
                    <a:lnTo>
                      <a:pt x="547" y="709"/>
                    </a:lnTo>
                    <a:lnTo>
                      <a:pt x="530" y="674"/>
                    </a:lnTo>
                    <a:lnTo>
                      <a:pt x="514" y="638"/>
                    </a:lnTo>
                    <a:lnTo>
                      <a:pt x="498" y="601"/>
                    </a:lnTo>
                    <a:lnTo>
                      <a:pt x="486" y="564"/>
                    </a:lnTo>
                    <a:lnTo>
                      <a:pt x="475" y="526"/>
                    </a:lnTo>
                    <a:lnTo>
                      <a:pt x="466" y="487"/>
                    </a:lnTo>
                    <a:lnTo>
                      <a:pt x="459" y="447"/>
                    </a:lnTo>
                    <a:lnTo>
                      <a:pt x="454" y="407"/>
                    </a:lnTo>
                    <a:lnTo>
                      <a:pt x="450" y="365"/>
                    </a:lnTo>
                    <a:lnTo>
                      <a:pt x="449" y="324"/>
                    </a:lnTo>
                    <a:lnTo>
                      <a:pt x="0" y="324"/>
                    </a:lnTo>
                    <a:lnTo>
                      <a:pt x="0" y="324"/>
                    </a:lnTo>
                    <a:lnTo>
                      <a:pt x="0" y="357"/>
                    </a:lnTo>
                    <a:lnTo>
                      <a:pt x="1" y="388"/>
                    </a:lnTo>
                    <a:lnTo>
                      <a:pt x="3" y="421"/>
                    </a:lnTo>
                    <a:lnTo>
                      <a:pt x="7" y="452"/>
                    </a:lnTo>
                    <a:lnTo>
                      <a:pt x="10" y="484"/>
                    </a:lnTo>
                    <a:lnTo>
                      <a:pt x="14" y="515"/>
                    </a:lnTo>
                    <a:lnTo>
                      <a:pt x="20" y="547"/>
                    </a:lnTo>
                    <a:lnTo>
                      <a:pt x="25" y="578"/>
                    </a:lnTo>
                    <a:lnTo>
                      <a:pt x="32" y="608"/>
                    </a:lnTo>
                    <a:lnTo>
                      <a:pt x="39" y="638"/>
                    </a:lnTo>
                    <a:lnTo>
                      <a:pt x="48" y="669"/>
                    </a:lnTo>
                    <a:lnTo>
                      <a:pt x="57" y="698"/>
                    </a:lnTo>
                    <a:lnTo>
                      <a:pt x="65" y="728"/>
                    </a:lnTo>
                    <a:lnTo>
                      <a:pt x="76" y="757"/>
                    </a:lnTo>
                    <a:lnTo>
                      <a:pt x="87" y="785"/>
                    </a:lnTo>
                    <a:lnTo>
                      <a:pt x="99" y="814"/>
                    </a:lnTo>
                    <a:lnTo>
                      <a:pt x="111" y="842"/>
                    </a:lnTo>
                    <a:lnTo>
                      <a:pt x="124" y="869"/>
                    </a:lnTo>
                    <a:lnTo>
                      <a:pt x="137" y="896"/>
                    </a:lnTo>
                    <a:lnTo>
                      <a:pt x="151" y="924"/>
                    </a:lnTo>
                    <a:lnTo>
                      <a:pt x="167" y="951"/>
                    </a:lnTo>
                    <a:lnTo>
                      <a:pt x="182" y="977"/>
                    </a:lnTo>
                    <a:lnTo>
                      <a:pt x="198" y="1002"/>
                    </a:lnTo>
                    <a:lnTo>
                      <a:pt x="214" y="1028"/>
                    </a:lnTo>
                    <a:lnTo>
                      <a:pt x="232" y="1052"/>
                    </a:lnTo>
                    <a:lnTo>
                      <a:pt x="249" y="1077"/>
                    </a:lnTo>
                    <a:lnTo>
                      <a:pt x="268" y="1101"/>
                    </a:lnTo>
                    <a:lnTo>
                      <a:pt x="287" y="1125"/>
                    </a:lnTo>
                    <a:lnTo>
                      <a:pt x="307" y="1148"/>
                    </a:lnTo>
                    <a:lnTo>
                      <a:pt x="326" y="1171"/>
                    </a:lnTo>
                    <a:lnTo>
                      <a:pt x="347" y="1192"/>
                    </a:lnTo>
                    <a:lnTo>
                      <a:pt x="368" y="1214"/>
                    </a:lnTo>
                    <a:lnTo>
                      <a:pt x="390" y="1235"/>
                    </a:lnTo>
                    <a:lnTo>
                      <a:pt x="412" y="1255"/>
                    </a:lnTo>
                    <a:lnTo>
                      <a:pt x="434" y="1275"/>
                    </a:lnTo>
                    <a:lnTo>
                      <a:pt x="458" y="1295"/>
                    </a:lnTo>
                    <a:lnTo>
                      <a:pt x="481" y="1314"/>
                    </a:lnTo>
                    <a:lnTo>
                      <a:pt x="505" y="1333"/>
                    </a:lnTo>
                    <a:lnTo>
                      <a:pt x="530" y="1350"/>
                    </a:lnTo>
                    <a:lnTo>
                      <a:pt x="555" y="1367"/>
                    </a:lnTo>
                    <a:lnTo>
                      <a:pt x="580" y="1384"/>
                    </a:lnTo>
                    <a:lnTo>
                      <a:pt x="606" y="1400"/>
                    </a:lnTo>
                    <a:lnTo>
                      <a:pt x="632" y="1415"/>
                    </a:lnTo>
                    <a:lnTo>
                      <a:pt x="658" y="1431"/>
                    </a:lnTo>
                    <a:lnTo>
                      <a:pt x="685" y="1445"/>
                    </a:lnTo>
                    <a:lnTo>
                      <a:pt x="713" y="1458"/>
                    </a:lnTo>
                    <a:lnTo>
                      <a:pt x="740" y="1471"/>
                    </a:lnTo>
                    <a:lnTo>
                      <a:pt x="768" y="1484"/>
                    </a:lnTo>
                    <a:lnTo>
                      <a:pt x="796" y="1495"/>
                    </a:lnTo>
                    <a:lnTo>
                      <a:pt x="826" y="1506"/>
                    </a:lnTo>
                    <a:lnTo>
                      <a:pt x="854" y="1517"/>
                    </a:lnTo>
                    <a:lnTo>
                      <a:pt x="883" y="1526"/>
                    </a:lnTo>
                    <a:lnTo>
                      <a:pt x="914" y="1535"/>
                    </a:lnTo>
                    <a:lnTo>
                      <a:pt x="943" y="1543"/>
                    </a:lnTo>
                    <a:lnTo>
                      <a:pt x="974" y="1550"/>
                    </a:lnTo>
                    <a:lnTo>
                      <a:pt x="1004" y="1557"/>
                    </a:lnTo>
                    <a:lnTo>
                      <a:pt x="1036" y="1562"/>
                    </a:lnTo>
                    <a:lnTo>
                      <a:pt x="1066" y="1568"/>
                    </a:lnTo>
                    <a:lnTo>
                      <a:pt x="1098" y="1572"/>
                    </a:lnTo>
                    <a:lnTo>
                      <a:pt x="1129" y="1576"/>
                    </a:lnTo>
                    <a:lnTo>
                      <a:pt x="1161" y="1579"/>
                    </a:lnTo>
                    <a:lnTo>
                      <a:pt x="1193" y="1581"/>
                    </a:lnTo>
                    <a:lnTo>
                      <a:pt x="1226" y="1582"/>
                    </a:lnTo>
                    <a:lnTo>
                      <a:pt x="1258" y="1583"/>
                    </a:lnTo>
                    <a:lnTo>
                      <a:pt x="1258" y="1583"/>
                    </a:lnTo>
                    <a:lnTo>
                      <a:pt x="1290" y="1582"/>
                    </a:lnTo>
                    <a:lnTo>
                      <a:pt x="1323" y="1581"/>
                    </a:lnTo>
                    <a:lnTo>
                      <a:pt x="1354" y="1579"/>
                    </a:lnTo>
                    <a:lnTo>
                      <a:pt x="1387" y="1576"/>
                    </a:lnTo>
                    <a:lnTo>
                      <a:pt x="1419" y="1572"/>
                    </a:lnTo>
                    <a:lnTo>
                      <a:pt x="1450" y="1568"/>
                    </a:lnTo>
                    <a:lnTo>
                      <a:pt x="1481" y="1562"/>
                    </a:lnTo>
                    <a:lnTo>
                      <a:pt x="1511" y="1557"/>
                    </a:lnTo>
                    <a:lnTo>
                      <a:pt x="1543" y="1550"/>
                    </a:lnTo>
                    <a:lnTo>
                      <a:pt x="1572" y="1543"/>
                    </a:lnTo>
                    <a:lnTo>
                      <a:pt x="1602" y="1535"/>
                    </a:lnTo>
                    <a:lnTo>
                      <a:pt x="1632" y="1526"/>
                    </a:lnTo>
                    <a:lnTo>
                      <a:pt x="1661" y="1517"/>
                    </a:lnTo>
                    <a:lnTo>
                      <a:pt x="1690" y="1506"/>
                    </a:lnTo>
                    <a:lnTo>
                      <a:pt x="1719" y="1495"/>
                    </a:lnTo>
                    <a:lnTo>
                      <a:pt x="1748" y="1484"/>
                    </a:lnTo>
                    <a:lnTo>
                      <a:pt x="1775" y="1471"/>
                    </a:lnTo>
                    <a:lnTo>
                      <a:pt x="1804" y="1458"/>
                    </a:lnTo>
                    <a:lnTo>
                      <a:pt x="1831" y="1445"/>
                    </a:lnTo>
                    <a:lnTo>
                      <a:pt x="1858" y="1431"/>
                    </a:lnTo>
                    <a:lnTo>
                      <a:pt x="1884" y="1415"/>
                    </a:lnTo>
                    <a:lnTo>
                      <a:pt x="1910" y="1400"/>
                    </a:lnTo>
                    <a:lnTo>
                      <a:pt x="1936" y="1384"/>
                    </a:lnTo>
                    <a:lnTo>
                      <a:pt x="1961" y="1367"/>
                    </a:lnTo>
                    <a:lnTo>
                      <a:pt x="1986" y="1350"/>
                    </a:lnTo>
                    <a:lnTo>
                      <a:pt x="2010" y="1333"/>
                    </a:lnTo>
                    <a:lnTo>
                      <a:pt x="2034" y="1314"/>
                    </a:lnTo>
                    <a:lnTo>
                      <a:pt x="2058" y="1295"/>
                    </a:lnTo>
                    <a:lnTo>
                      <a:pt x="2081" y="1275"/>
                    </a:lnTo>
                    <a:lnTo>
                      <a:pt x="2104" y="1255"/>
                    </a:lnTo>
                    <a:lnTo>
                      <a:pt x="2126" y="1235"/>
                    </a:lnTo>
                    <a:lnTo>
                      <a:pt x="2147" y="1214"/>
                    </a:lnTo>
                    <a:lnTo>
                      <a:pt x="2169" y="1192"/>
                    </a:lnTo>
                    <a:lnTo>
                      <a:pt x="2190" y="1171"/>
                    </a:lnTo>
                    <a:lnTo>
                      <a:pt x="2209" y="1148"/>
                    </a:lnTo>
                    <a:lnTo>
                      <a:pt x="2229" y="1125"/>
                    </a:lnTo>
                    <a:lnTo>
                      <a:pt x="2247" y="1101"/>
                    </a:lnTo>
                    <a:lnTo>
                      <a:pt x="2266" y="1077"/>
                    </a:lnTo>
                    <a:lnTo>
                      <a:pt x="2284" y="1052"/>
                    </a:lnTo>
                    <a:lnTo>
                      <a:pt x="2301" y="1028"/>
                    </a:lnTo>
                    <a:lnTo>
                      <a:pt x="2318" y="1002"/>
                    </a:lnTo>
                    <a:lnTo>
                      <a:pt x="2334" y="977"/>
                    </a:lnTo>
                    <a:lnTo>
                      <a:pt x="2350" y="951"/>
                    </a:lnTo>
                    <a:lnTo>
                      <a:pt x="2364" y="924"/>
                    </a:lnTo>
                    <a:lnTo>
                      <a:pt x="2378" y="896"/>
                    </a:lnTo>
                    <a:lnTo>
                      <a:pt x="2392" y="869"/>
                    </a:lnTo>
                    <a:lnTo>
                      <a:pt x="2405" y="842"/>
                    </a:lnTo>
                    <a:lnTo>
                      <a:pt x="2417" y="814"/>
                    </a:lnTo>
                    <a:lnTo>
                      <a:pt x="2429" y="785"/>
                    </a:lnTo>
                    <a:lnTo>
                      <a:pt x="2440" y="757"/>
                    </a:lnTo>
                    <a:lnTo>
                      <a:pt x="2450" y="728"/>
                    </a:lnTo>
                    <a:lnTo>
                      <a:pt x="2460" y="698"/>
                    </a:lnTo>
                    <a:lnTo>
                      <a:pt x="2468" y="669"/>
                    </a:lnTo>
                    <a:lnTo>
                      <a:pt x="2477" y="638"/>
                    </a:lnTo>
                    <a:lnTo>
                      <a:pt x="2483" y="608"/>
                    </a:lnTo>
                    <a:lnTo>
                      <a:pt x="2491" y="578"/>
                    </a:lnTo>
                    <a:lnTo>
                      <a:pt x="2496" y="547"/>
                    </a:lnTo>
                    <a:lnTo>
                      <a:pt x="2502" y="515"/>
                    </a:lnTo>
                    <a:lnTo>
                      <a:pt x="2506" y="484"/>
                    </a:lnTo>
                    <a:lnTo>
                      <a:pt x="2510" y="452"/>
                    </a:lnTo>
                    <a:lnTo>
                      <a:pt x="2513" y="421"/>
                    </a:lnTo>
                    <a:lnTo>
                      <a:pt x="2515" y="388"/>
                    </a:lnTo>
                    <a:lnTo>
                      <a:pt x="2516" y="357"/>
                    </a:lnTo>
                    <a:lnTo>
                      <a:pt x="2516" y="324"/>
                    </a:lnTo>
                    <a:lnTo>
                      <a:pt x="2614" y="324"/>
                    </a:lnTo>
                    <a:lnTo>
                      <a:pt x="2291"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26" name="Group 25">
              <a:extLst>
                <a:ext uri="{FF2B5EF4-FFF2-40B4-BE49-F238E27FC236}">
                  <a16:creationId xmlns:a16="http://schemas.microsoft.com/office/drawing/2014/main" id="{B7B01CB0-2D52-408A-A097-613391294CE2}"/>
                </a:ext>
              </a:extLst>
            </p:cNvPr>
            <p:cNvGrpSpPr/>
            <p:nvPr/>
          </p:nvGrpSpPr>
          <p:grpSpPr>
            <a:xfrm>
              <a:off x="6535333" y="3108243"/>
              <a:ext cx="637182" cy="627948"/>
              <a:chOff x="3832225" y="3013076"/>
              <a:chExt cx="438150" cy="431800"/>
            </a:xfrm>
            <a:gradFill>
              <a:gsLst>
                <a:gs pos="0">
                  <a:schemeClr val="accent1">
                    <a:lumMod val="75000"/>
                  </a:schemeClr>
                </a:gs>
                <a:gs pos="100000">
                  <a:schemeClr val="accent4"/>
                </a:gs>
              </a:gsLst>
              <a:lin ang="2700000" scaled="0"/>
            </a:gradFill>
          </p:grpSpPr>
          <p:sp>
            <p:nvSpPr>
              <p:cNvPr id="27" name="Freeform 2051">
                <a:extLst>
                  <a:ext uri="{FF2B5EF4-FFF2-40B4-BE49-F238E27FC236}">
                    <a16:creationId xmlns:a16="http://schemas.microsoft.com/office/drawing/2014/main" id="{E5616C2C-F0BE-4D50-BD12-B209F5A1A214}"/>
                  </a:ext>
                </a:extLst>
              </p:cNvPr>
              <p:cNvSpPr>
                <a:spLocks/>
              </p:cNvSpPr>
              <p:nvPr/>
            </p:nvSpPr>
            <p:spPr bwMode="auto">
              <a:xfrm>
                <a:off x="4137025" y="3013076"/>
                <a:ext cx="6350" cy="9525"/>
              </a:xfrm>
              <a:custGeom>
                <a:avLst/>
                <a:gdLst>
                  <a:gd name="T0" fmla="*/ 4 w 4"/>
                  <a:gd name="T1" fmla="*/ 2 h 6"/>
                  <a:gd name="T2" fmla="*/ 4 w 4"/>
                  <a:gd name="T3" fmla="*/ 2 h 6"/>
                  <a:gd name="T4" fmla="*/ 2 w 4"/>
                  <a:gd name="T5" fmla="*/ 0 h 6"/>
                  <a:gd name="T6" fmla="*/ 0 w 4"/>
                  <a:gd name="T7" fmla="*/ 2 h 6"/>
                  <a:gd name="T8" fmla="*/ 0 w 4"/>
                  <a:gd name="T9" fmla="*/ 2 h 6"/>
                  <a:gd name="T10" fmla="*/ 0 w 4"/>
                  <a:gd name="T11" fmla="*/ 2 h 6"/>
                  <a:gd name="T12" fmla="*/ 0 w 4"/>
                  <a:gd name="T13" fmla="*/ 2 h 6"/>
                  <a:gd name="T14" fmla="*/ 0 w 4"/>
                  <a:gd name="T15" fmla="*/ 4 h 6"/>
                  <a:gd name="T16" fmla="*/ 0 w 4"/>
                  <a:gd name="T17" fmla="*/ 4 h 6"/>
                  <a:gd name="T18" fmla="*/ 2 w 4"/>
                  <a:gd name="T19" fmla="*/ 6 h 6"/>
                  <a:gd name="T20" fmla="*/ 2 w 4"/>
                  <a:gd name="T21" fmla="*/ 6 h 6"/>
                  <a:gd name="T22" fmla="*/ 4 w 4"/>
                  <a:gd name="T23" fmla="*/ 4 h 6"/>
                  <a:gd name="T24" fmla="*/ 4 w 4"/>
                  <a:gd name="T25" fmla="*/ 4 h 6"/>
                  <a:gd name="T26" fmla="*/ 4 w 4"/>
                  <a:gd name="T27" fmla="*/ 2 h 6"/>
                  <a:gd name="T28" fmla="*/ 4 w 4"/>
                  <a:gd name="T29" fmla="*/ 2 h 6"/>
                  <a:gd name="T30" fmla="*/ 4 w 4"/>
                  <a:gd name="T31" fmla="*/ 2 h 6"/>
                  <a:gd name="T32" fmla="*/ 4 w 4"/>
                  <a:gd name="T33"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6">
                    <a:moveTo>
                      <a:pt x="4" y="2"/>
                    </a:moveTo>
                    <a:lnTo>
                      <a:pt x="4" y="2"/>
                    </a:lnTo>
                    <a:lnTo>
                      <a:pt x="2" y="0"/>
                    </a:lnTo>
                    <a:lnTo>
                      <a:pt x="0" y="2"/>
                    </a:lnTo>
                    <a:lnTo>
                      <a:pt x="0" y="2"/>
                    </a:lnTo>
                    <a:lnTo>
                      <a:pt x="0" y="2"/>
                    </a:lnTo>
                    <a:lnTo>
                      <a:pt x="0" y="2"/>
                    </a:lnTo>
                    <a:lnTo>
                      <a:pt x="0" y="4"/>
                    </a:lnTo>
                    <a:lnTo>
                      <a:pt x="0" y="4"/>
                    </a:lnTo>
                    <a:lnTo>
                      <a:pt x="2" y="6"/>
                    </a:lnTo>
                    <a:lnTo>
                      <a:pt x="2" y="6"/>
                    </a:lnTo>
                    <a:lnTo>
                      <a:pt x="4" y="4"/>
                    </a:lnTo>
                    <a:lnTo>
                      <a:pt x="4" y="4"/>
                    </a:lnTo>
                    <a:lnTo>
                      <a:pt x="4" y="2"/>
                    </a:lnTo>
                    <a:lnTo>
                      <a:pt x="4" y="2"/>
                    </a:lnTo>
                    <a:lnTo>
                      <a:pt x="4" y="2"/>
                    </a:lnTo>
                    <a:lnTo>
                      <a:pt x="4"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 name="Freeform 2052">
                <a:extLst>
                  <a:ext uri="{FF2B5EF4-FFF2-40B4-BE49-F238E27FC236}">
                    <a16:creationId xmlns:a16="http://schemas.microsoft.com/office/drawing/2014/main" id="{2FEB46A2-D798-4B5D-A1EB-672FDCEB2A6D}"/>
                  </a:ext>
                </a:extLst>
              </p:cNvPr>
              <p:cNvSpPr>
                <a:spLocks/>
              </p:cNvSpPr>
              <p:nvPr/>
            </p:nvSpPr>
            <p:spPr bwMode="auto">
              <a:xfrm>
                <a:off x="4137025" y="3384551"/>
                <a:ext cx="6350" cy="9525"/>
              </a:xfrm>
              <a:custGeom>
                <a:avLst/>
                <a:gdLst>
                  <a:gd name="T0" fmla="*/ 2 w 4"/>
                  <a:gd name="T1" fmla="*/ 0 h 6"/>
                  <a:gd name="T2" fmla="*/ 2 w 4"/>
                  <a:gd name="T3" fmla="*/ 0 h 6"/>
                  <a:gd name="T4" fmla="*/ 0 w 4"/>
                  <a:gd name="T5" fmla="*/ 2 h 6"/>
                  <a:gd name="T6" fmla="*/ 0 w 4"/>
                  <a:gd name="T7" fmla="*/ 4 h 6"/>
                  <a:gd name="T8" fmla="*/ 0 w 4"/>
                  <a:gd name="T9" fmla="*/ 4 h 6"/>
                  <a:gd name="T10" fmla="*/ 0 w 4"/>
                  <a:gd name="T11" fmla="*/ 4 h 6"/>
                  <a:gd name="T12" fmla="*/ 2 w 4"/>
                  <a:gd name="T13" fmla="*/ 6 h 6"/>
                  <a:gd name="T14" fmla="*/ 2 w 4"/>
                  <a:gd name="T15" fmla="*/ 6 h 6"/>
                  <a:gd name="T16" fmla="*/ 4 w 4"/>
                  <a:gd name="T17" fmla="*/ 4 h 6"/>
                  <a:gd name="T18" fmla="*/ 4 w 4"/>
                  <a:gd name="T19" fmla="*/ 4 h 6"/>
                  <a:gd name="T20" fmla="*/ 4 w 4"/>
                  <a:gd name="T21" fmla="*/ 4 h 6"/>
                  <a:gd name="T22" fmla="*/ 4 w 4"/>
                  <a:gd name="T23" fmla="*/ 2 h 6"/>
                  <a:gd name="T24" fmla="*/ 2 w 4"/>
                  <a:gd name="T25" fmla="*/ 0 h 6"/>
                  <a:gd name="T26" fmla="*/ 2 w 4"/>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6">
                    <a:moveTo>
                      <a:pt x="2" y="0"/>
                    </a:moveTo>
                    <a:lnTo>
                      <a:pt x="2" y="0"/>
                    </a:lnTo>
                    <a:lnTo>
                      <a:pt x="0" y="2"/>
                    </a:lnTo>
                    <a:lnTo>
                      <a:pt x="0" y="4"/>
                    </a:lnTo>
                    <a:lnTo>
                      <a:pt x="0" y="4"/>
                    </a:lnTo>
                    <a:lnTo>
                      <a:pt x="0" y="4"/>
                    </a:lnTo>
                    <a:lnTo>
                      <a:pt x="2" y="6"/>
                    </a:lnTo>
                    <a:lnTo>
                      <a:pt x="2" y="6"/>
                    </a:lnTo>
                    <a:lnTo>
                      <a:pt x="4" y="4"/>
                    </a:lnTo>
                    <a:lnTo>
                      <a:pt x="4" y="4"/>
                    </a:lnTo>
                    <a:lnTo>
                      <a:pt x="4" y="4"/>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 name="Freeform 2053">
                <a:extLst>
                  <a:ext uri="{FF2B5EF4-FFF2-40B4-BE49-F238E27FC236}">
                    <a16:creationId xmlns:a16="http://schemas.microsoft.com/office/drawing/2014/main" id="{565D6175-7F94-43F1-B668-B5E1C30A1010}"/>
                  </a:ext>
                </a:extLst>
              </p:cNvPr>
              <p:cNvSpPr>
                <a:spLocks/>
              </p:cNvSpPr>
              <p:nvPr/>
            </p:nvSpPr>
            <p:spPr bwMode="auto">
              <a:xfrm>
                <a:off x="4137025" y="33655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 name="Freeform 2054">
                <a:extLst>
                  <a:ext uri="{FF2B5EF4-FFF2-40B4-BE49-F238E27FC236}">
                    <a16:creationId xmlns:a16="http://schemas.microsoft.com/office/drawing/2014/main" id="{721ADB68-E075-46BF-898B-FDD53763B032}"/>
                  </a:ext>
                </a:extLst>
              </p:cNvPr>
              <p:cNvSpPr>
                <a:spLocks/>
              </p:cNvSpPr>
              <p:nvPr/>
            </p:nvSpPr>
            <p:spPr bwMode="auto">
              <a:xfrm>
                <a:off x="4137025" y="3321051"/>
                <a:ext cx="6350" cy="9525"/>
              </a:xfrm>
              <a:custGeom>
                <a:avLst/>
                <a:gdLst>
                  <a:gd name="T0" fmla="*/ 2 w 4"/>
                  <a:gd name="T1" fmla="*/ 0 h 6"/>
                  <a:gd name="T2" fmla="*/ 2 w 4"/>
                  <a:gd name="T3" fmla="*/ 0 h 6"/>
                  <a:gd name="T4" fmla="*/ 0 w 4"/>
                  <a:gd name="T5" fmla="*/ 2 h 6"/>
                  <a:gd name="T6" fmla="*/ 0 w 4"/>
                  <a:gd name="T7" fmla="*/ 4 h 6"/>
                  <a:gd name="T8" fmla="*/ 0 w 4"/>
                  <a:gd name="T9" fmla="*/ 4 h 6"/>
                  <a:gd name="T10" fmla="*/ 0 w 4"/>
                  <a:gd name="T11" fmla="*/ 4 h 6"/>
                  <a:gd name="T12" fmla="*/ 2 w 4"/>
                  <a:gd name="T13" fmla="*/ 6 h 6"/>
                  <a:gd name="T14" fmla="*/ 2 w 4"/>
                  <a:gd name="T15" fmla="*/ 6 h 6"/>
                  <a:gd name="T16" fmla="*/ 4 w 4"/>
                  <a:gd name="T17" fmla="*/ 4 h 6"/>
                  <a:gd name="T18" fmla="*/ 4 w 4"/>
                  <a:gd name="T19" fmla="*/ 4 h 6"/>
                  <a:gd name="T20" fmla="*/ 4 w 4"/>
                  <a:gd name="T21" fmla="*/ 4 h 6"/>
                  <a:gd name="T22" fmla="*/ 4 w 4"/>
                  <a:gd name="T23" fmla="*/ 2 h 6"/>
                  <a:gd name="T24" fmla="*/ 2 w 4"/>
                  <a:gd name="T25" fmla="*/ 0 h 6"/>
                  <a:gd name="T26" fmla="*/ 2 w 4"/>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6">
                    <a:moveTo>
                      <a:pt x="2" y="0"/>
                    </a:moveTo>
                    <a:lnTo>
                      <a:pt x="2" y="0"/>
                    </a:lnTo>
                    <a:lnTo>
                      <a:pt x="0" y="2"/>
                    </a:lnTo>
                    <a:lnTo>
                      <a:pt x="0" y="4"/>
                    </a:lnTo>
                    <a:lnTo>
                      <a:pt x="0" y="4"/>
                    </a:lnTo>
                    <a:lnTo>
                      <a:pt x="0" y="4"/>
                    </a:lnTo>
                    <a:lnTo>
                      <a:pt x="2" y="6"/>
                    </a:lnTo>
                    <a:lnTo>
                      <a:pt x="2" y="6"/>
                    </a:lnTo>
                    <a:lnTo>
                      <a:pt x="4" y="4"/>
                    </a:lnTo>
                    <a:lnTo>
                      <a:pt x="4" y="4"/>
                    </a:lnTo>
                    <a:lnTo>
                      <a:pt x="4" y="4"/>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 name="Freeform 2055">
                <a:extLst>
                  <a:ext uri="{FF2B5EF4-FFF2-40B4-BE49-F238E27FC236}">
                    <a16:creationId xmlns:a16="http://schemas.microsoft.com/office/drawing/2014/main" id="{A36046BE-2129-43CB-87B0-0BF102ED41C7}"/>
                  </a:ext>
                </a:extLst>
              </p:cNvPr>
              <p:cNvSpPr>
                <a:spLocks/>
              </p:cNvSpPr>
              <p:nvPr/>
            </p:nvSpPr>
            <p:spPr bwMode="auto">
              <a:xfrm>
                <a:off x="4137025" y="331152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 name="Freeform 2056">
                <a:extLst>
                  <a:ext uri="{FF2B5EF4-FFF2-40B4-BE49-F238E27FC236}">
                    <a16:creationId xmlns:a16="http://schemas.microsoft.com/office/drawing/2014/main" id="{0E50AA9C-4A9C-4A5B-95D3-38F7BB3F22A6}"/>
                  </a:ext>
                </a:extLst>
              </p:cNvPr>
              <p:cNvSpPr>
                <a:spLocks/>
              </p:cNvSpPr>
              <p:nvPr/>
            </p:nvSpPr>
            <p:spPr bwMode="auto">
              <a:xfrm>
                <a:off x="4137025" y="3352801"/>
                <a:ext cx="6350" cy="9525"/>
              </a:xfrm>
              <a:custGeom>
                <a:avLst/>
                <a:gdLst>
                  <a:gd name="T0" fmla="*/ 2 w 4"/>
                  <a:gd name="T1" fmla="*/ 0 h 6"/>
                  <a:gd name="T2" fmla="*/ 2 w 4"/>
                  <a:gd name="T3" fmla="*/ 0 h 6"/>
                  <a:gd name="T4" fmla="*/ 0 w 4"/>
                  <a:gd name="T5" fmla="*/ 2 h 6"/>
                  <a:gd name="T6" fmla="*/ 0 w 4"/>
                  <a:gd name="T7" fmla="*/ 4 h 6"/>
                  <a:gd name="T8" fmla="*/ 0 w 4"/>
                  <a:gd name="T9" fmla="*/ 4 h 6"/>
                  <a:gd name="T10" fmla="*/ 0 w 4"/>
                  <a:gd name="T11" fmla="*/ 4 h 6"/>
                  <a:gd name="T12" fmla="*/ 2 w 4"/>
                  <a:gd name="T13" fmla="*/ 6 h 6"/>
                  <a:gd name="T14" fmla="*/ 2 w 4"/>
                  <a:gd name="T15" fmla="*/ 6 h 6"/>
                  <a:gd name="T16" fmla="*/ 4 w 4"/>
                  <a:gd name="T17" fmla="*/ 4 h 6"/>
                  <a:gd name="T18" fmla="*/ 4 w 4"/>
                  <a:gd name="T19" fmla="*/ 4 h 6"/>
                  <a:gd name="T20" fmla="*/ 4 w 4"/>
                  <a:gd name="T21" fmla="*/ 4 h 6"/>
                  <a:gd name="T22" fmla="*/ 4 w 4"/>
                  <a:gd name="T23" fmla="*/ 2 h 6"/>
                  <a:gd name="T24" fmla="*/ 2 w 4"/>
                  <a:gd name="T25" fmla="*/ 0 h 6"/>
                  <a:gd name="T26" fmla="*/ 2 w 4"/>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6">
                    <a:moveTo>
                      <a:pt x="2" y="0"/>
                    </a:moveTo>
                    <a:lnTo>
                      <a:pt x="2" y="0"/>
                    </a:lnTo>
                    <a:lnTo>
                      <a:pt x="0" y="2"/>
                    </a:lnTo>
                    <a:lnTo>
                      <a:pt x="0" y="4"/>
                    </a:lnTo>
                    <a:lnTo>
                      <a:pt x="0" y="4"/>
                    </a:lnTo>
                    <a:lnTo>
                      <a:pt x="0" y="4"/>
                    </a:lnTo>
                    <a:lnTo>
                      <a:pt x="2" y="6"/>
                    </a:lnTo>
                    <a:lnTo>
                      <a:pt x="2" y="6"/>
                    </a:lnTo>
                    <a:lnTo>
                      <a:pt x="4" y="4"/>
                    </a:lnTo>
                    <a:lnTo>
                      <a:pt x="4" y="4"/>
                    </a:lnTo>
                    <a:lnTo>
                      <a:pt x="4" y="4"/>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 name="Freeform 2057">
                <a:extLst>
                  <a:ext uri="{FF2B5EF4-FFF2-40B4-BE49-F238E27FC236}">
                    <a16:creationId xmlns:a16="http://schemas.microsoft.com/office/drawing/2014/main" id="{A3A5244D-526F-40A1-8607-B5F2FB0D77E5}"/>
                  </a:ext>
                </a:extLst>
              </p:cNvPr>
              <p:cNvSpPr>
                <a:spLocks/>
              </p:cNvSpPr>
              <p:nvPr/>
            </p:nvSpPr>
            <p:spPr bwMode="auto">
              <a:xfrm>
                <a:off x="4137025" y="333375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 name="Freeform 2058">
                <a:extLst>
                  <a:ext uri="{FF2B5EF4-FFF2-40B4-BE49-F238E27FC236}">
                    <a16:creationId xmlns:a16="http://schemas.microsoft.com/office/drawing/2014/main" id="{82F117D5-EF25-4B98-8BAF-3700F95FA64F}"/>
                  </a:ext>
                </a:extLst>
              </p:cNvPr>
              <p:cNvSpPr>
                <a:spLocks/>
              </p:cNvSpPr>
              <p:nvPr/>
            </p:nvSpPr>
            <p:spPr bwMode="auto">
              <a:xfrm>
                <a:off x="4137025" y="33432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 name="Freeform 2059">
                <a:extLst>
                  <a:ext uri="{FF2B5EF4-FFF2-40B4-BE49-F238E27FC236}">
                    <a16:creationId xmlns:a16="http://schemas.microsoft.com/office/drawing/2014/main" id="{E03F7CBC-6C8C-451E-8DB1-DE5A9729FF40}"/>
                  </a:ext>
                </a:extLst>
              </p:cNvPr>
              <p:cNvSpPr>
                <a:spLocks/>
              </p:cNvSpPr>
              <p:nvPr/>
            </p:nvSpPr>
            <p:spPr bwMode="auto">
              <a:xfrm>
                <a:off x="4137025" y="337502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 name="Freeform 2060">
                <a:extLst>
                  <a:ext uri="{FF2B5EF4-FFF2-40B4-BE49-F238E27FC236}">
                    <a16:creationId xmlns:a16="http://schemas.microsoft.com/office/drawing/2014/main" id="{E49AA569-D6D1-4906-AD80-3BA0F7A4683B}"/>
                  </a:ext>
                </a:extLst>
              </p:cNvPr>
              <p:cNvSpPr>
                <a:spLocks/>
              </p:cNvSpPr>
              <p:nvPr/>
            </p:nvSpPr>
            <p:spPr bwMode="auto">
              <a:xfrm>
                <a:off x="4137025" y="343852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7" name="Freeform 2061">
                <a:extLst>
                  <a:ext uri="{FF2B5EF4-FFF2-40B4-BE49-F238E27FC236}">
                    <a16:creationId xmlns:a16="http://schemas.microsoft.com/office/drawing/2014/main" id="{D04C1819-68BF-45C4-8889-74AE4875349B}"/>
                  </a:ext>
                </a:extLst>
              </p:cNvPr>
              <p:cNvSpPr>
                <a:spLocks/>
              </p:cNvSpPr>
              <p:nvPr/>
            </p:nvSpPr>
            <p:spPr bwMode="auto">
              <a:xfrm>
                <a:off x="4137025" y="34290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 name="Freeform 2062">
                <a:extLst>
                  <a:ext uri="{FF2B5EF4-FFF2-40B4-BE49-F238E27FC236}">
                    <a16:creationId xmlns:a16="http://schemas.microsoft.com/office/drawing/2014/main" id="{D488C184-0319-43C4-AFE4-CB2632CDB088}"/>
                  </a:ext>
                </a:extLst>
              </p:cNvPr>
              <p:cNvSpPr>
                <a:spLocks/>
              </p:cNvSpPr>
              <p:nvPr/>
            </p:nvSpPr>
            <p:spPr bwMode="auto">
              <a:xfrm>
                <a:off x="4137025" y="315277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9" name="Freeform 2063">
                <a:extLst>
                  <a:ext uri="{FF2B5EF4-FFF2-40B4-BE49-F238E27FC236}">
                    <a16:creationId xmlns:a16="http://schemas.microsoft.com/office/drawing/2014/main" id="{2A06C673-3E8F-496B-9165-28E3EFF4C873}"/>
                  </a:ext>
                </a:extLst>
              </p:cNvPr>
              <p:cNvSpPr>
                <a:spLocks/>
              </p:cNvSpPr>
              <p:nvPr/>
            </p:nvSpPr>
            <p:spPr bwMode="auto">
              <a:xfrm>
                <a:off x="4137025" y="34067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0" name="Freeform 2064">
                <a:extLst>
                  <a:ext uri="{FF2B5EF4-FFF2-40B4-BE49-F238E27FC236}">
                    <a16:creationId xmlns:a16="http://schemas.microsoft.com/office/drawing/2014/main" id="{0BE6CD06-67D0-4513-B4CB-2889C26C7AD9}"/>
                  </a:ext>
                </a:extLst>
              </p:cNvPr>
              <p:cNvSpPr>
                <a:spLocks/>
              </p:cNvSpPr>
              <p:nvPr/>
            </p:nvSpPr>
            <p:spPr bwMode="auto">
              <a:xfrm>
                <a:off x="4137025" y="3416301"/>
                <a:ext cx="6350" cy="9525"/>
              </a:xfrm>
              <a:custGeom>
                <a:avLst/>
                <a:gdLst>
                  <a:gd name="T0" fmla="*/ 2 w 4"/>
                  <a:gd name="T1" fmla="*/ 0 h 6"/>
                  <a:gd name="T2" fmla="*/ 2 w 4"/>
                  <a:gd name="T3" fmla="*/ 0 h 6"/>
                  <a:gd name="T4" fmla="*/ 0 w 4"/>
                  <a:gd name="T5" fmla="*/ 2 h 6"/>
                  <a:gd name="T6" fmla="*/ 0 w 4"/>
                  <a:gd name="T7" fmla="*/ 4 h 6"/>
                  <a:gd name="T8" fmla="*/ 0 w 4"/>
                  <a:gd name="T9" fmla="*/ 4 h 6"/>
                  <a:gd name="T10" fmla="*/ 0 w 4"/>
                  <a:gd name="T11" fmla="*/ 4 h 6"/>
                  <a:gd name="T12" fmla="*/ 2 w 4"/>
                  <a:gd name="T13" fmla="*/ 6 h 6"/>
                  <a:gd name="T14" fmla="*/ 2 w 4"/>
                  <a:gd name="T15" fmla="*/ 6 h 6"/>
                  <a:gd name="T16" fmla="*/ 4 w 4"/>
                  <a:gd name="T17" fmla="*/ 4 h 6"/>
                  <a:gd name="T18" fmla="*/ 4 w 4"/>
                  <a:gd name="T19" fmla="*/ 4 h 6"/>
                  <a:gd name="T20" fmla="*/ 4 w 4"/>
                  <a:gd name="T21" fmla="*/ 4 h 6"/>
                  <a:gd name="T22" fmla="*/ 4 w 4"/>
                  <a:gd name="T23" fmla="*/ 2 h 6"/>
                  <a:gd name="T24" fmla="*/ 2 w 4"/>
                  <a:gd name="T25" fmla="*/ 0 h 6"/>
                  <a:gd name="T26" fmla="*/ 2 w 4"/>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6">
                    <a:moveTo>
                      <a:pt x="2" y="0"/>
                    </a:moveTo>
                    <a:lnTo>
                      <a:pt x="2" y="0"/>
                    </a:lnTo>
                    <a:lnTo>
                      <a:pt x="0" y="2"/>
                    </a:lnTo>
                    <a:lnTo>
                      <a:pt x="0" y="4"/>
                    </a:lnTo>
                    <a:lnTo>
                      <a:pt x="0" y="4"/>
                    </a:lnTo>
                    <a:lnTo>
                      <a:pt x="0" y="4"/>
                    </a:lnTo>
                    <a:lnTo>
                      <a:pt x="2" y="6"/>
                    </a:lnTo>
                    <a:lnTo>
                      <a:pt x="2" y="6"/>
                    </a:lnTo>
                    <a:lnTo>
                      <a:pt x="4" y="4"/>
                    </a:lnTo>
                    <a:lnTo>
                      <a:pt x="4" y="4"/>
                    </a:lnTo>
                    <a:lnTo>
                      <a:pt x="4" y="4"/>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1" name="Freeform 2065">
                <a:extLst>
                  <a:ext uri="{FF2B5EF4-FFF2-40B4-BE49-F238E27FC236}">
                    <a16:creationId xmlns:a16="http://schemas.microsoft.com/office/drawing/2014/main" id="{277DF7BC-1AA6-424F-891C-4D50AF4232BE}"/>
                  </a:ext>
                </a:extLst>
              </p:cNvPr>
              <p:cNvSpPr>
                <a:spLocks/>
              </p:cNvSpPr>
              <p:nvPr/>
            </p:nvSpPr>
            <p:spPr bwMode="auto">
              <a:xfrm>
                <a:off x="4137025" y="339725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2" name="Freeform 2066">
                <a:extLst>
                  <a:ext uri="{FF2B5EF4-FFF2-40B4-BE49-F238E27FC236}">
                    <a16:creationId xmlns:a16="http://schemas.microsoft.com/office/drawing/2014/main" id="{8DCBF652-99A4-4C10-8A0D-C2449B5C293E}"/>
                  </a:ext>
                </a:extLst>
              </p:cNvPr>
              <p:cNvSpPr>
                <a:spLocks/>
              </p:cNvSpPr>
              <p:nvPr/>
            </p:nvSpPr>
            <p:spPr bwMode="auto">
              <a:xfrm>
                <a:off x="4137025" y="321627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3" name="Freeform 2067">
                <a:extLst>
                  <a:ext uri="{FF2B5EF4-FFF2-40B4-BE49-F238E27FC236}">
                    <a16:creationId xmlns:a16="http://schemas.microsoft.com/office/drawing/2014/main" id="{5F748A1C-CCB0-4D9E-AD86-D0829F098EEF}"/>
                  </a:ext>
                </a:extLst>
              </p:cNvPr>
              <p:cNvSpPr>
                <a:spLocks/>
              </p:cNvSpPr>
              <p:nvPr/>
            </p:nvSpPr>
            <p:spPr bwMode="auto">
              <a:xfrm>
                <a:off x="4137025" y="319722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4" name="Freeform 2068">
                <a:extLst>
                  <a:ext uri="{FF2B5EF4-FFF2-40B4-BE49-F238E27FC236}">
                    <a16:creationId xmlns:a16="http://schemas.microsoft.com/office/drawing/2014/main" id="{3FA6E2C1-C977-4047-B59E-449026A8150F}"/>
                  </a:ext>
                </a:extLst>
              </p:cNvPr>
              <p:cNvSpPr>
                <a:spLocks/>
              </p:cNvSpPr>
              <p:nvPr/>
            </p:nvSpPr>
            <p:spPr bwMode="auto">
              <a:xfrm>
                <a:off x="4137025" y="318452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5" name="Freeform 2069">
                <a:extLst>
                  <a:ext uri="{FF2B5EF4-FFF2-40B4-BE49-F238E27FC236}">
                    <a16:creationId xmlns:a16="http://schemas.microsoft.com/office/drawing/2014/main" id="{7ED919F0-D86F-401A-BED8-94B9973FF4C0}"/>
                  </a:ext>
                </a:extLst>
              </p:cNvPr>
              <p:cNvSpPr>
                <a:spLocks/>
              </p:cNvSpPr>
              <p:nvPr/>
            </p:nvSpPr>
            <p:spPr bwMode="auto">
              <a:xfrm>
                <a:off x="4137025" y="320675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6" name="Freeform 2070">
                <a:extLst>
                  <a:ext uri="{FF2B5EF4-FFF2-40B4-BE49-F238E27FC236}">
                    <a16:creationId xmlns:a16="http://schemas.microsoft.com/office/drawing/2014/main" id="{16136A55-33AA-41B7-96B2-D225F167E0B8}"/>
                  </a:ext>
                </a:extLst>
              </p:cNvPr>
              <p:cNvSpPr>
                <a:spLocks/>
              </p:cNvSpPr>
              <p:nvPr/>
            </p:nvSpPr>
            <p:spPr bwMode="auto">
              <a:xfrm>
                <a:off x="4137025" y="32289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7" name="Freeform 2071">
                <a:extLst>
                  <a:ext uri="{FF2B5EF4-FFF2-40B4-BE49-F238E27FC236}">
                    <a16:creationId xmlns:a16="http://schemas.microsoft.com/office/drawing/2014/main" id="{9F7DCB55-1FAB-4053-A0EF-9BCE1D6D51EE}"/>
                  </a:ext>
                </a:extLst>
              </p:cNvPr>
              <p:cNvSpPr>
                <a:spLocks/>
              </p:cNvSpPr>
              <p:nvPr/>
            </p:nvSpPr>
            <p:spPr bwMode="auto">
              <a:xfrm>
                <a:off x="4137025" y="31750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8" name="Freeform 2072">
                <a:extLst>
                  <a:ext uri="{FF2B5EF4-FFF2-40B4-BE49-F238E27FC236}">
                    <a16:creationId xmlns:a16="http://schemas.microsoft.com/office/drawing/2014/main" id="{1BEBB572-36F0-4961-81B8-A4DB56C6F886}"/>
                  </a:ext>
                </a:extLst>
              </p:cNvPr>
              <p:cNvSpPr>
                <a:spLocks/>
              </p:cNvSpPr>
              <p:nvPr/>
            </p:nvSpPr>
            <p:spPr bwMode="auto">
              <a:xfrm>
                <a:off x="4137025" y="33020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9" name="Freeform 2073">
                <a:extLst>
                  <a:ext uri="{FF2B5EF4-FFF2-40B4-BE49-F238E27FC236}">
                    <a16:creationId xmlns:a16="http://schemas.microsoft.com/office/drawing/2014/main" id="{9A3BA767-BDEC-414C-9818-AB4F4CEF2B19}"/>
                  </a:ext>
                </a:extLst>
              </p:cNvPr>
              <p:cNvSpPr>
                <a:spLocks/>
              </p:cNvSpPr>
              <p:nvPr/>
            </p:nvSpPr>
            <p:spPr bwMode="auto">
              <a:xfrm>
                <a:off x="4137025" y="31654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0" name="Freeform 2074">
                <a:extLst>
                  <a:ext uri="{FF2B5EF4-FFF2-40B4-BE49-F238E27FC236}">
                    <a16:creationId xmlns:a16="http://schemas.microsoft.com/office/drawing/2014/main" id="{E78CC0A9-3848-4A5C-A817-7AAA281EC36C}"/>
                  </a:ext>
                </a:extLst>
              </p:cNvPr>
              <p:cNvSpPr>
                <a:spLocks/>
              </p:cNvSpPr>
              <p:nvPr/>
            </p:nvSpPr>
            <p:spPr bwMode="auto">
              <a:xfrm>
                <a:off x="4137025" y="327977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1" name="Freeform 2075">
                <a:extLst>
                  <a:ext uri="{FF2B5EF4-FFF2-40B4-BE49-F238E27FC236}">
                    <a16:creationId xmlns:a16="http://schemas.microsoft.com/office/drawing/2014/main" id="{BF1DEC0B-F739-4DCF-8096-577771A2AF00}"/>
                  </a:ext>
                </a:extLst>
              </p:cNvPr>
              <p:cNvSpPr>
                <a:spLocks/>
              </p:cNvSpPr>
              <p:nvPr/>
            </p:nvSpPr>
            <p:spPr bwMode="auto">
              <a:xfrm>
                <a:off x="4137025" y="327025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2" name="Freeform 2076">
                <a:extLst>
                  <a:ext uri="{FF2B5EF4-FFF2-40B4-BE49-F238E27FC236}">
                    <a16:creationId xmlns:a16="http://schemas.microsoft.com/office/drawing/2014/main" id="{22FD2B27-5EF8-4760-A8D6-773CC18216F9}"/>
                  </a:ext>
                </a:extLst>
              </p:cNvPr>
              <p:cNvSpPr>
                <a:spLocks/>
              </p:cNvSpPr>
              <p:nvPr/>
            </p:nvSpPr>
            <p:spPr bwMode="auto">
              <a:xfrm>
                <a:off x="4137025" y="32924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3" name="Freeform 2077">
                <a:extLst>
                  <a:ext uri="{FF2B5EF4-FFF2-40B4-BE49-F238E27FC236}">
                    <a16:creationId xmlns:a16="http://schemas.microsoft.com/office/drawing/2014/main" id="{386B52D5-0F42-4D69-A7AE-8D8E6B34C8A1}"/>
                  </a:ext>
                </a:extLst>
              </p:cNvPr>
              <p:cNvSpPr>
                <a:spLocks/>
              </p:cNvSpPr>
              <p:nvPr/>
            </p:nvSpPr>
            <p:spPr bwMode="auto">
              <a:xfrm>
                <a:off x="4137025" y="324802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4" name="Freeform 2078">
                <a:extLst>
                  <a:ext uri="{FF2B5EF4-FFF2-40B4-BE49-F238E27FC236}">
                    <a16:creationId xmlns:a16="http://schemas.microsoft.com/office/drawing/2014/main" id="{A70C5CC0-CA2A-4B28-80DD-B2EA8610796E}"/>
                  </a:ext>
                </a:extLst>
              </p:cNvPr>
              <p:cNvSpPr>
                <a:spLocks/>
              </p:cNvSpPr>
              <p:nvPr/>
            </p:nvSpPr>
            <p:spPr bwMode="auto">
              <a:xfrm>
                <a:off x="4137025" y="326072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5" name="Freeform 2079">
                <a:extLst>
                  <a:ext uri="{FF2B5EF4-FFF2-40B4-BE49-F238E27FC236}">
                    <a16:creationId xmlns:a16="http://schemas.microsoft.com/office/drawing/2014/main" id="{1EA45591-ECC4-4E19-B7F5-7DEFC114490A}"/>
                  </a:ext>
                </a:extLst>
              </p:cNvPr>
              <p:cNvSpPr>
                <a:spLocks/>
              </p:cNvSpPr>
              <p:nvPr/>
            </p:nvSpPr>
            <p:spPr bwMode="auto">
              <a:xfrm>
                <a:off x="4137025" y="32385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6" name="Freeform 2080">
                <a:extLst>
                  <a:ext uri="{FF2B5EF4-FFF2-40B4-BE49-F238E27FC236}">
                    <a16:creationId xmlns:a16="http://schemas.microsoft.com/office/drawing/2014/main" id="{44457EBC-1C14-45DE-AD61-8EE376E83E8A}"/>
                  </a:ext>
                </a:extLst>
              </p:cNvPr>
              <p:cNvSpPr>
                <a:spLocks/>
              </p:cNvSpPr>
              <p:nvPr/>
            </p:nvSpPr>
            <p:spPr bwMode="auto">
              <a:xfrm>
                <a:off x="4137025" y="308927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7" name="Freeform 2081">
                <a:extLst>
                  <a:ext uri="{FF2B5EF4-FFF2-40B4-BE49-F238E27FC236}">
                    <a16:creationId xmlns:a16="http://schemas.microsoft.com/office/drawing/2014/main" id="{54D970B3-50E5-40C2-8BB1-0D122871C4F9}"/>
                  </a:ext>
                </a:extLst>
              </p:cNvPr>
              <p:cNvSpPr>
                <a:spLocks/>
              </p:cNvSpPr>
              <p:nvPr/>
            </p:nvSpPr>
            <p:spPr bwMode="auto">
              <a:xfrm>
                <a:off x="4137025" y="307975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8" name="Freeform 2082">
                <a:extLst>
                  <a:ext uri="{FF2B5EF4-FFF2-40B4-BE49-F238E27FC236}">
                    <a16:creationId xmlns:a16="http://schemas.microsoft.com/office/drawing/2014/main" id="{C2B45330-CEA3-4FF6-A7CD-BE0777E4FA94}"/>
                  </a:ext>
                </a:extLst>
              </p:cNvPr>
              <p:cNvSpPr>
                <a:spLocks/>
              </p:cNvSpPr>
              <p:nvPr/>
            </p:nvSpPr>
            <p:spPr bwMode="auto">
              <a:xfrm>
                <a:off x="4137025" y="302577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9" name="Freeform 2083">
                <a:extLst>
                  <a:ext uri="{FF2B5EF4-FFF2-40B4-BE49-F238E27FC236}">
                    <a16:creationId xmlns:a16="http://schemas.microsoft.com/office/drawing/2014/main" id="{2E0C558F-A058-4253-9BA6-9048FB96D758}"/>
                  </a:ext>
                </a:extLst>
              </p:cNvPr>
              <p:cNvSpPr>
                <a:spLocks/>
              </p:cNvSpPr>
              <p:nvPr/>
            </p:nvSpPr>
            <p:spPr bwMode="auto">
              <a:xfrm>
                <a:off x="4137025" y="31019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0" name="Freeform 2084">
                <a:extLst>
                  <a:ext uri="{FF2B5EF4-FFF2-40B4-BE49-F238E27FC236}">
                    <a16:creationId xmlns:a16="http://schemas.microsoft.com/office/drawing/2014/main" id="{1A9DE25E-F971-4865-A7F0-1C28977C188F}"/>
                  </a:ext>
                </a:extLst>
              </p:cNvPr>
              <p:cNvSpPr>
                <a:spLocks/>
              </p:cNvSpPr>
              <p:nvPr/>
            </p:nvSpPr>
            <p:spPr bwMode="auto">
              <a:xfrm>
                <a:off x="4137025" y="305752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1" name="Freeform 2085">
                <a:extLst>
                  <a:ext uri="{FF2B5EF4-FFF2-40B4-BE49-F238E27FC236}">
                    <a16:creationId xmlns:a16="http://schemas.microsoft.com/office/drawing/2014/main" id="{904028A9-D732-493D-A894-F4375157971C}"/>
                  </a:ext>
                </a:extLst>
              </p:cNvPr>
              <p:cNvSpPr>
                <a:spLocks/>
              </p:cNvSpPr>
              <p:nvPr/>
            </p:nvSpPr>
            <p:spPr bwMode="auto">
              <a:xfrm>
                <a:off x="4137025" y="30384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2" name="Freeform 2086">
                <a:extLst>
                  <a:ext uri="{FF2B5EF4-FFF2-40B4-BE49-F238E27FC236}">
                    <a16:creationId xmlns:a16="http://schemas.microsoft.com/office/drawing/2014/main" id="{C6F3AF5D-CD66-4B64-A59C-969953D713EC}"/>
                  </a:ext>
                </a:extLst>
              </p:cNvPr>
              <p:cNvSpPr>
                <a:spLocks/>
              </p:cNvSpPr>
              <p:nvPr/>
            </p:nvSpPr>
            <p:spPr bwMode="auto">
              <a:xfrm>
                <a:off x="4137025" y="30480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3" name="Freeform 2087">
                <a:extLst>
                  <a:ext uri="{FF2B5EF4-FFF2-40B4-BE49-F238E27FC236}">
                    <a16:creationId xmlns:a16="http://schemas.microsoft.com/office/drawing/2014/main" id="{A8422522-07DB-41B9-816F-7EE8D3297F15}"/>
                  </a:ext>
                </a:extLst>
              </p:cNvPr>
              <p:cNvSpPr>
                <a:spLocks/>
              </p:cNvSpPr>
              <p:nvPr/>
            </p:nvSpPr>
            <p:spPr bwMode="auto">
              <a:xfrm>
                <a:off x="4137025" y="307022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4" name="Freeform 2088">
                <a:extLst>
                  <a:ext uri="{FF2B5EF4-FFF2-40B4-BE49-F238E27FC236}">
                    <a16:creationId xmlns:a16="http://schemas.microsoft.com/office/drawing/2014/main" id="{BC5F1657-F3F2-4B3B-A01E-A1E63E7C9328}"/>
                  </a:ext>
                </a:extLst>
              </p:cNvPr>
              <p:cNvSpPr>
                <a:spLocks noEditPoints="1"/>
              </p:cNvSpPr>
              <p:nvPr/>
            </p:nvSpPr>
            <p:spPr bwMode="auto">
              <a:xfrm>
                <a:off x="4121150" y="3108326"/>
                <a:ext cx="41275" cy="41275"/>
              </a:xfrm>
              <a:custGeom>
                <a:avLst/>
                <a:gdLst>
                  <a:gd name="T0" fmla="*/ 12 w 26"/>
                  <a:gd name="T1" fmla="*/ 0 h 26"/>
                  <a:gd name="T2" fmla="*/ 12 w 26"/>
                  <a:gd name="T3" fmla="*/ 0 h 26"/>
                  <a:gd name="T4" fmla="*/ 8 w 26"/>
                  <a:gd name="T5" fmla="*/ 0 h 26"/>
                  <a:gd name="T6" fmla="*/ 4 w 26"/>
                  <a:gd name="T7" fmla="*/ 4 h 26"/>
                  <a:gd name="T8" fmla="*/ 0 w 26"/>
                  <a:gd name="T9" fmla="*/ 8 h 26"/>
                  <a:gd name="T10" fmla="*/ 0 w 26"/>
                  <a:gd name="T11" fmla="*/ 12 h 26"/>
                  <a:gd name="T12" fmla="*/ 0 w 26"/>
                  <a:gd name="T13" fmla="*/ 12 h 26"/>
                  <a:gd name="T14" fmla="*/ 0 w 26"/>
                  <a:gd name="T15" fmla="*/ 18 h 26"/>
                  <a:gd name="T16" fmla="*/ 4 w 26"/>
                  <a:gd name="T17" fmla="*/ 22 h 26"/>
                  <a:gd name="T18" fmla="*/ 8 w 26"/>
                  <a:gd name="T19" fmla="*/ 24 h 26"/>
                  <a:gd name="T20" fmla="*/ 12 w 26"/>
                  <a:gd name="T21" fmla="*/ 26 h 26"/>
                  <a:gd name="T22" fmla="*/ 12 w 26"/>
                  <a:gd name="T23" fmla="*/ 26 h 26"/>
                  <a:gd name="T24" fmla="*/ 18 w 26"/>
                  <a:gd name="T25" fmla="*/ 24 h 26"/>
                  <a:gd name="T26" fmla="*/ 22 w 26"/>
                  <a:gd name="T27" fmla="*/ 22 h 26"/>
                  <a:gd name="T28" fmla="*/ 24 w 26"/>
                  <a:gd name="T29" fmla="*/ 18 h 26"/>
                  <a:gd name="T30" fmla="*/ 26 w 26"/>
                  <a:gd name="T31" fmla="*/ 12 h 26"/>
                  <a:gd name="T32" fmla="*/ 26 w 26"/>
                  <a:gd name="T33" fmla="*/ 12 h 26"/>
                  <a:gd name="T34" fmla="*/ 24 w 26"/>
                  <a:gd name="T35" fmla="*/ 8 h 26"/>
                  <a:gd name="T36" fmla="*/ 22 w 26"/>
                  <a:gd name="T37" fmla="*/ 4 h 26"/>
                  <a:gd name="T38" fmla="*/ 18 w 26"/>
                  <a:gd name="T39" fmla="*/ 0 h 26"/>
                  <a:gd name="T40" fmla="*/ 12 w 26"/>
                  <a:gd name="T41" fmla="*/ 0 h 26"/>
                  <a:gd name="T42" fmla="*/ 12 w 26"/>
                  <a:gd name="T43" fmla="*/ 0 h 26"/>
                  <a:gd name="T44" fmla="*/ 12 w 26"/>
                  <a:gd name="T45" fmla="*/ 20 h 26"/>
                  <a:gd name="T46" fmla="*/ 12 w 26"/>
                  <a:gd name="T47" fmla="*/ 20 h 26"/>
                  <a:gd name="T48" fmla="*/ 8 w 26"/>
                  <a:gd name="T49" fmla="*/ 20 h 26"/>
                  <a:gd name="T50" fmla="*/ 6 w 26"/>
                  <a:gd name="T51" fmla="*/ 18 h 26"/>
                  <a:gd name="T52" fmla="*/ 4 w 26"/>
                  <a:gd name="T53" fmla="*/ 16 h 26"/>
                  <a:gd name="T54" fmla="*/ 4 w 26"/>
                  <a:gd name="T55" fmla="*/ 12 h 26"/>
                  <a:gd name="T56" fmla="*/ 4 w 26"/>
                  <a:gd name="T57" fmla="*/ 12 h 26"/>
                  <a:gd name="T58" fmla="*/ 4 w 26"/>
                  <a:gd name="T59" fmla="*/ 8 h 26"/>
                  <a:gd name="T60" fmla="*/ 6 w 26"/>
                  <a:gd name="T61" fmla="*/ 6 h 26"/>
                  <a:gd name="T62" fmla="*/ 8 w 26"/>
                  <a:gd name="T63" fmla="*/ 4 h 26"/>
                  <a:gd name="T64" fmla="*/ 12 w 26"/>
                  <a:gd name="T65" fmla="*/ 4 h 26"/>
                  <a:gd name="T66" fmla="*/ 12 w 26"/>
                  <a:gd name="T67" fmla="*/ 4 h 26"/>
                  <a:gd name="T68" fmla="*/ 16 w 26"/>
                  <a:gd name="T69" fmla="*/ 4 h 26"/>
                  <a:gd name="T70" fmla="*/ 18 w 26"/>
                  <a:gd name="T71" fmla="*/ 6 h 26"/>
                  <a:gd name="T72" fmla="*/ 20 w 26"/>
                  <a:gd name="T73" fmla="*/ 8 h 26"/>
                  <a:gd name="T74" fmla="*/ 20 w 26"/>
                  <a:gd name="T75" fmla="*/ 12 h 26"/>
                  <a:gd name="T76" fmla="*/ 20 w 26"/>
                  <a:gd name="T77" fmla="*/ 12 h 26"/>
                  <a:gd name="T78" fmla="*/ 20 w 26"/>
                  <a:gd name="T79" fmla="*/ 16 h 26"/>
                  <a:gd name="T80" fmla="*/ 18 w 26"/>
                  <a:gd name="T81" fmla="*/ 18 h 26"/>
                  <a:gd name="T82" fmla="*/ 16 w 26"/>
                  <a:gd name="T83" fmla="*/ 20 h 26"/>
                  <a:gd name="T84" fmla="*/ 12 w 26"/>
                  <a:gd name="T85" fmla="*/ 20 h 26"/>
                  <a:gd name="T86" fmla="*/ 12 w 26"/>
                  <a:gd name="T8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26">
                    <a:moveTo>
                      <a:pt x="12" y="0"/>
                    </a:moveTo>
                    <a:lnTo>
                      <a:pt x="12" y="0"/>
                    </a:lnTo>
                    <a:lnTo>
                      <a:pt x="8" y="0"/>
                    </a:lnTo>
                    <a:lnTo>
                      <a:pt x="4" y="4"/>
                    </a:lnTo>
                    <a:lnTo>
                      <a:pt x="0" y="8"/>
                    </a:lnTo>
                    <a:lnTo>
                      <a:pt x="0" y="12"/>
                    </a:lnTo>
                    <a:lnTo>
                      <a:pt x="0" y="12"/>
                    </a:lnTo>
                    <a:lnTo>
                      <a:pt x="0" y="18"/>
                    </a:lnTo>
                    <a:lnTo>
                      <a:pt x="4" y="22"/>
                    </a:lnTo>
                    <a:lnTo>
                      <a:pt x="8" y="24"/>
                    </a:lnTo>
                    <a:lnTo>
                      <a:pt x="12" y="26"/>
                    </a:lnTo>
                    <a:lnTo>
                      <a:pt x="12" y="26"/>
                    </a:lnTo>
                    <a:lnTo>
                      <a:pt x="18" y="24"/>
                    </a:lnTo>
                    <a:lnTo>
                      <a:pt x="22" y="22"/>
                    </a:lnTo>
                    <a:lnTo>
                      <a:pt x="24" y="18"/>
                    </a:lnTo>
                    <a:lnTo>
                      <a:pt x="26" y="12"/>
                    </a:lnTo>
                    <a:lnTo>
                      <a:pt x="26" y="12"/>
                    </a:lnTo>
                    <a:lnTo>
                      <a:pt x="24" y="8"/>
                    </a:lnTo>
                    <a:lnTo>
                      <a:pt x="22" y="4"/>
                    </a:lnTo>
                    <a:lnTo>
                      <a:pt x="18" y="0"/>
                    </a:lnTo>
                    <a:lnTo>
                      <a:pt x="12" y="0"/>
                    </a:lnTo>
                    <a:lnTo>
                      <a:pt x="12" y="0"/>
                    </a:lnTo>
                    <a:close/>
                    <a:moveTo>
                      <a:pt x="12" y="20"/>
                    </a:moveTo>
                    <a:lnTo>
                      <a:pt x="12" y="20"/>
                    </a:lnTo>
                    <a:lnTo>
                      <a:pt x="8" y="20"/>
                    </a:lnTo>
                    <a:lnTo>
                      <a:pt x="6" y="18"/>
                    </a:lnTo>
                    <a:lnTo>
                      <a:pt x="4" y="16"/>
                    </a:lnTo>
                    <a:lnTo>
                      <a:pt x="4" y="12"/>
                    </a:lnTo>
                    <a:lnTo>
                      <a:pt x="4" y="12"/>
                    </a:lnTo>
                    <a:lnTo>
                      <a:pt x="4" y="8"/>
                    </a:lnTo>
                    <a:lnTo>
                      <a:pt x="6" y="6"/>
                    </a:lnTo>
                    <a:lnTo>
                      <a:pt x="8" y="4"/>
                    </a:lnTo>
                    <a:lnTo>
                      <a:pt x="12" y="4"/>
                    </a:lnTo>
                    <a:lnTo>
                      <a:pt x="12" y="4"/>
                    </a:lnTo>
                    <a:lnTo>
                      <a:pt x="16" y="4"/>
                    </a:lnTo>
                    <a:lnTo>
                      <a:pt x="18" y="6"/>
                    </a:lnTo>
                    <a:lnTo>
                      <a:pt x="20" y="8"/>
                    </a:lnTo>
                    <a:lnTo>
                      <a:pt x="20" y="12"/>
                    </a:lnTo>
                    <a:lnTo>
                      <a:pt x="20" y="12"/>
                    </a:lnTo>
                    <a:lnTo>
                      <a:pt x="20" y="16"/>
                    </a:lnTo>
                    <a:lnTo>
                      <a:pt x="18" y="18"/>
                    </a:lnTo>
                    <a:lnTo>
                      <a:pt x="16" y="20"/>
                    </a:lnTo>
                    <a:lnTo>
                      <a:pt x="12" y="20"/>
                    </a:lnTo>
                    <a:lnTo>
                      <a:pt x="12"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5" name="Freeform 2089">
                <a:extLst>
                  <a:ext uri="{FF2B5EF4-FFF2-40B4-BE49-F238E27FC236}">
                    <a16:creationId xmlns:a16="http://schemas.microsoft.com/office/drawing/2014/main" id="{C3230E93-29D6-4084-A095-55AAE5C6C83F}"/>
                  </a:ext>
                </a:extLst>
              </p:cNvPr>
              <p:cNvSpPr>
                <a:spLocks noEditPoints="1"/>
              </p:cNvSpPr>
              <p:nvPr/>
            </p:nvSpPr>
            <p:spPr bwMode="auto">
              <a:xfrm>
                <a:off x="4229100" y="3070226"/>
                <a:ext cx="41275" cy="41275"/>
              </a:xfrm>
              <a:custGeom>
                <a:avLst/>
                <a:gdLst>
                  <a:gd name="T0" fmla="*/ 14 w 26"/>
                  <a:gd name="T1" fmla="*/ 0 h 26"/>
                  <a:gd name="T2" fmla="*/ 14 w 26"/>
                  <a:gd name="T3" fmla="*/ 0 h 26"/>
                  <a:gd name="T4" fmla="*/ 8 w 26"/>
                  <a:gd name="T5" fmla="*/ 0 h 26"/>
                  <a:gd name="T6" fmla="*/ 4 w 26"/>
                  <a:gd name="T7" fmla="*/ 2 h 26"/>
                  <a:gd name="T8" fmla="*/ 2 w 26"/>
                  <a:gd name="T9" fmla="*/ 8 h 26"/>
                  <a:gd name="T10" fmla="*/ 0 w 26"/>
                  <a:gd name="T11" fmla="*/ 12 h 26"/>
                  <a:gd name="T12" fmla="*/ 0 w 26"/>
                  <a:gd name="T13" fmla="*/ 12 h 26"/>
                  <a:gd name="T14" fmla="*/ 2 w 26"/>
                  <a:gd name="T15" fmla="*/ 18 h 26"/>
                  <a:gd name="T16" fmla="*/ 4 w 26"/>
                  <a:gd name="T17" fmla="*/ 22 h 26"/>
                  <a:gd name="T18" fmla="*/ 8 w 26"/>
                  <a:gd name="T19" fmla="*/ 24 h 26"/>
                  <a:gd name="T20" fmla="*/ 14 w 26"/>
                  <a:gd name="T21" fmla="*/ 26 h 26"/>
                  <a:gd name="T22" fmla="*/ 14 w 26"/>
                  <a:gd name="T23" fmla="*/ 26 h 26"/>
                  <a:gd name="T24" fmla="*/ 18 w 26"/>
                  <a:gd name="T25" fmla="*/ 24 h 26"/>
                  <a:gd name="T26" fmla="*/ 22 w 26"/>
                  <a:gd name="T27" fmla="*/ 22 h 26"/>
                  <a:gd name="T28" fmla="*/ 26 w 26"/>
                  <a:gd name="T29" fmla="*/ 18 h 26"/>
                  <a:gd name="T30" fmla="*/ 26 w 26"/>
                  <a:gd name="T31" fmla="*/ 12 h 26"/>
                  <a:gd name="T32" fmla="*/ 26 w 26"/>
                  <a:gd name="T33" fmla="*/ 12 h 26"/>
                  <a:gd name="T34" fmla="*/ 26 w 26"/>
                  <a:gd name="T35" fmla="*/ 8 h 26"/>
                  <a:gd name="T36" fmla="*/ 22 w 26"/>
                  <a:gd name="T37" fmla="*/ 2 h 26"/>
                  <a:gd name="T38" fmla="*/ 18 w 26"/>
                  <a:gd name="T39" fmla="*/ 0 h 26"/>
                  <a:gd name="T40" fmla="*/ 14 w 26"/>
                  <a:gd name="T41" fmla="*/ 0 h 26"/>
                  <a:gd name="T42" fmla="*/ 14 w 26"/>
                  <a:gd name="T43" fmla="*/ 0 h 26"/>
                  <a:gd name="T44" fmla="*/ 14 w 26"/>
                  <a:gd name="T45" fmla="*/ 20 h 26"/>
                  <a:gd name="T46" fmla="*/ 14 w 26"/>
                  <a:gd name="T47" fmla="*/ 20 h 26"/>
                  <a:gd name="T48" fmla="*/ 10 w 26"/>
                  <a:gd name="T49" fmla="*/ 20 h 26"/>
                  <a:gd name="T50" fmla="*/ 8 w 26"/>
                  <a:gd name="T51" fmla="*/ 18 h 26"/>
                  <a:gd name="T52" fmla="*/ 6 w 26"/>
                  <a:gd name="T53" fmla="*/ 16 h 26"/>
                  <a:gd name="T54" fmla="*/ 4 w 26"/>
                  <a:gd name="T55" fmla="*/ 12 h 26"/>
                  <a:gd name="T56" fmla="*/ 4 w 26"/>
                  <a:gd name="T57" fmla="*/ 12 h 26"/>
                  <a:gd name="T58" fmla="*/ 6 w 26"/>
                  <a:gd name="T59" fmla="*/ 8 h 26"/>
                  <a:gd name="T60" fmla="*/ 8 w 26"/>
                  <a:gd name="T61" fmla="*/ 6 h 26"/>
                  <a:gd name="T62" fmla="*/ 10 w 26"/>
                  <a:gd name="T63" fmla="*/ 4 h 26"/>
                  <a:gd name="T64" fmla="*/ 14 w 26"/>
                  <a:gd name="T65" fmla="*/ 4 h 26"/>
                  <a:gd name="T66" fmla="*/ 14 w 26"/>
                  <a:gd name="T67" fmla="*/ 4 h 26"/>
                  <a:gd name="T68" fmla="*/ 16 w 26"/>
                  <a:gd name="T69" fmla="*/ 4 h 26"/>
                  <a:gd name="T70" fmla="*/ 20 w 26"/>
                  <a:gd name="T71" fmla="*/ 6 h 26"/>
                  <a:gd name="T72" fmla="*/ 22 w 26"/>
                  <a:gd name="T73" fmla="*/ 8 h 26"/>
                  <a:gd name="T74" fmla="*/ 22 w 26"/>
                  <a:gd name="T75" fmla="*/ 12 h 26"/>
                  <a:gd name="T76" fmla="*/ 22 w 26"/>
                  <a:gd name="T77" fmla="*/ 12 h 26"/>
                  <a:gd name="T78" fmla="*/ 22 w 26"/>
                  <a:gd name="T79" fmla="*/ 16 h 26"/>
                  <a:gd name="T80" fmla="*/ 20 w 26"/>
                  <a:gd name="T81" fmla="*/ 18 h 26"/>
                  <a:gd name="T82" fmla="*/ 16 w 26"/>
                  <a:gd name="T83" fmla="*/ 20 h 26"/>
                  <a:gd name="T84" fmla="*/ 14 w 26"/>
                  <a:gd name="T85" fmla="*/ 20 h 26"/>
                  <a:gd name="T86" fmla="*/ 14 w 26"/>
                  <a:gd name="T8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26">
                    <a:moveTo>
                      <a:pt x="14" y="0"/>
                    </a:moveTo>
                    <a:lnTo>
                      <a:pt x="14" y="0"/>
                    </a:lnTo>
                    <a:lnTo>
                      <a:pt x="8" y="0"/>
                    </a:lnTo>
                    <a:lnTo>
                      <a:pt x="4" y="2"/>
                    </a:lnTo>
                    <a:lnTo>
                      <a:pt x="2" y="8"/>
                    </a:lnTo>
                    <a:lnTo>
                      <a:pt x="0" y="12"/>
                    </a:lnTo>
                    <a:lnTo>
                      <a:pt x="0" y="12"/>
                    </a:lnTo>
                    <a:lnTo>
                      <a:pt x="2" y="18"/>
                    </a:lnTo>
                    <a:lnTo>
                      <a:pt x="4" y="22"/>
                    </a:lnTo>
                    <a:lnTo>
                      <a:pt x="8" y="24"/>
                    </a:lnTo>
                    <a:lnTo>
                      <a:pt x="14" y="26"/>
                    </a:lnTo>
                    <a:lnTo>
                      <a:pt x="14" y="26"/>
                    </a:lnTo>
                    <a:lnTo>
                      <a:pt x="18" y="24"/>
                    </a:lnTo>
                    <a:lnTo>
                      <a:pt x="22" y="22"/>
                    </a:lnTo>
                    <a:lnTo>
                      <a:pt x="26" y="18"/>
                    </a:lnTo>
                    <a:lnTo>
                      <a:pt x="26" y="12"/>
                    </a:lnTo>
                    <a:lnTo>
                      <a:pt x="26" y="12"/>
                    </a:lnTo>
                    <a:lnTo>
                      <a:pt x="26" y="8"/>
                    </a:lnTo>
                    <a:lnTo>
                      <a:pt x="22" y="2"/>
                    </a:lnTo>
                    <a:lnTo>
                      <a:pt x="18" y="0"/>
                    </a:lnTo>
                    <a:lnTo>
                      <a:pt x="14" y="0"/>
                    </a:lnTo>
                    <a:lnTo>
                      <a:pt x="14" y="0"/>
                    </a:lnTo>
                    <a:close/>
                    <a:moveTo>
                      <a:pt x="14" y="20"/>
                    </a:moveTo>
                    <a:lnTo>
                      <a:pt x="14" y="20"/>
                    </a:lnTo>
                    <a:lnTo>
                      <a:pt x="10" y="20"/>
                    </a:lnTo>
                    <a:lnTo>
                      <a:pt x="8" y="18"/>
                    </a:lnTo>
                    <a:lnTo>
                      <a:pt x="6" y="16"/>
                    </a:lnTo>
                    <a:lnTo>
                      <a:pt x="4" y="12"/>
                    </a:lnTo>
                    <a:lnTo>
                      <a:pt x="4" y="12"/>
                    </a:lnTo>
                    <a:lnTo>
                      <a:pt x="6" y="8"/>
                    </a:lnTo>
                    <a:lnTo>
                      <a:pt x="8" y="6"/>
                    </a:lnTo>
                    <a:lnTo>
                      <a:pt x="10" y="4"/>
                    </a:lnTo>
                    <a:lnTo>
                      <a:pt x="14" y="4"/>
                    </a:lnTo>
                    <a:lnTo>
                      <a:pt x="14" y="4"/>
                    </a:lnTo>
                    <a:lnTo>
                      <a:pt x="16" y="4"/>
                    </a:lnTo>
                    <a:lnTo>
                      <a:pt x="20" y="6"/>
                    </a:lnTo>
                    <a:lnTo>
                      <a:pt x="22" y="8"/>
                    </a:lnTo>
                    <a:lnTo>
                      <a:pt x="22" y="12"/>
                    </a:lnTo>
                    <a:lnTo>
                      <a:pt x="22" y="12"/>
                    </a:lnTo>
                    <a:lnTo>
                      <a:pt x="22" y="16"/>
                    </a:lnTo>
                    <a:lnTo>
                      <a:pt x="20" y="18"/>
                    </a:lnTo>
                    <a:lnTo>
                      <a:pt x="16" y="20"/>
                    </a:lnTo>
                    <a:lnTo>
                      <a:pt x="14" y="20"/>
                    </a:lnTo>
                    <a:lnTo>
                      <a:pt x="1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6" name="Freeform 2090">
                <a:extLst>
                  <a:ext uri="{FF2B5EF4-FFF2-40B4-BE49-F238E27FC236}">
                    <a16:creationId xmlns:a16="http://schemas.microsoft.com/office/drawing/2014/main" id="{AF6CE4A8-8853-4A06-AE94-7F11847980E5}"/>
                  </a:ext>
                </a:extLst>
              </p:cNvPr>
              <p:cNvSpPr>
                <a:spLocks noEditPoints="1"/>
              </p:cNvSpPr>
              <p:nvPr/>
            </p:nvSpPr>
            <p:spPr bwMode="auto">
              <a:xfrm>
                <a:off x="4137025" y="31242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 name="T28" fmla="*/ 2 w 4"/>
                  <a:gd name="T29" fmla="*/ 4 h 4"/>
                  <a:gd name="T30" fmla="*/ 2 w 4"/>
                  <a:gd name="T31" fmla="*/ 4 h 4"/>
                  <a:gd name="T32" fmla="*/ 0 w 4"/>
                  <a:gd name="T33" fmla="*/ 2 h 4"/>
                  <a:gd name="T34" fmla="*/ 0 w 4"/>
                  <a:gd name="T35" fmla="*/ 2 h 4"/>
                  <a:gd name="T36" fmla="*/ 2 w 4"/>
                  <a:gd name="T37" fmla="*/ 0 h 4"/>
                  <a:gd name="T38" fmla="*/ 2 w 4"/>
                  <a:gd name="T39" fmla="*/ 0 h 4"/>
                  <a:gd name="T40" fmla="*/ 4 w 4"/>
                  <a:gd name="T41" fmla="*/ 2 h 4"/>
                  <a:gd name="T42" fmla="*/ 4 w 4"/>
                  <a:gd name="T43" fmla="*/ 2 h 4"/>
                  <a:gd name="T44" fmla="*/ 2 w 4"/>
                  <a:gd name="T45" fmla="*/ 4 h 4"/>
                  <a:gd name="T46" fmla="*/ 2 w 4"/>
                  <a:gd name="T4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moveTo>
                      <a:pt x="2" y="4"/>
                    </a:moveTo>
                    <a:lnTo>
                      <a:pt x="2" y="4"/>
                    </a:lnTo>
                    <a:lnTo>
                      <a:pt x="0" y="2"/>
                    </a:lnTo>
                    <a:lnTo>
                      <a:pt x="0" y="2"/>
                    </a:lnTo>
                    <a:lnTo>
                      <a:pt x="2" y="0"/>
                    </a:lnTo>
                    <a:lnTo>
                      <a:pt x="2" y="0"/>
                    </a:lnTo>
                    <a:lnTo>
                      <a:pt x="4" y="2"/>
                    </a:lnTo>
                    <a:lnTo>
                      <a:pt x="4" y="2"/>
                    </a:lnTo>
                    <a:lnTo>
                      <a:pt x="2" y="4"/>
                    </a:lnTo>
                    <a:lnTo>
                      <a:pt x="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7" name="Freeform 2091">
                <a:extLst>
                  <a:ext uri="{FF2B5EF4-FFF2-40B4-BE49-F238E27FC236}">
                    <a16:creationId xmlns:a16="http://schemas.microsoft.com/office/drawing/2014/main" id="{96D10183-8DC1-4DCF-850F-BDE64545A550}"/>
                  </a:ext>
                </a:extLst>
              </p:cNvPr>
              <p:cNvSpPr>
                <a:spLocks noEditPoints="1"/>
              </p:cNvSpPr>
              <p:nvPr/>
            </p:nvSpPr>
            <p:spPr bwMode="auto">
              <a:xfrm>
                <a:off x="4032250" y="3216276"/>
                <a:ext cx="34925" cy="34925"/>
              </a:xfrm>
              <a:custGeom>
                <a:avLst/>
                <a:gdLst>
                  <a:gd name="T0" fmla="*/ 12 w 22"/>
                  <a:gd name="T1" fmla="*/ 0 h 22"/>
                  <a:gd name="T2" fmla="*/ 12 w 22"/>
                  <a:gd name="T3" fmla="*/ 0 h 22"/>
                  <a:gd name="T4" fmla="*/ 8 w 22"/>
                  <a:gd name="T5" fmla="*/ 2 h 22"/>
                  <a:gd name="T6" fmla="*/ 4 w 22"/>
                  <a:gd name="T7" fmla="*/ 4 h 22"/>
                  <a:gd name="T8" fmla="*/ 2 w 22"/>
                  <a:gd name="T9" fmla="*/ 6 h 22"/>
                  <a:gd name="T10" fmla="*/ 0 w 22"/>
                  <a:gd name="T11" fmla="*/ 12 h 22"/>
                  <a:gd name="T12" fmla="*/ 0 w 22"/>
                  <a:gd name="T13" fmla="*/ 12 h 22"/>
                  <a:gd name="T14" fmla="*/ 2 w 22"/>
                  <a:gd name="T15" fmla="*/ 16 h 22"/>
                  <a:gd name="T16" fmla="*/ 4 w 22"/>
                  <a:gd name="T17" fmla="*/ 18 h 22"/>
                  <a:gd name="T18" fmla="*/ 8 w 22"/>
                  <a:gd name="T19" fmla="*/ 22 h 22"/>
                  <a:gd name="T20" fmla="*/ 12 w 22"/>
                  <a:gd name="T21" fmla="*/ 22 h 22"/>
                  <a:gd name="T22" fmla="*/ 12 w 22"/>
                  <a:gd name="T23" fmla="*/ 22 h 22"/>
                  <a:gd name="T24" fmla="*/ 16 w 22"/>
                  <a:gd name="T25" fmla="*/ 22 h 22"/>
                  <a:gd name="T26" fmla="*/ 20 w 22"/>
                  <a:gd name="T27" fmla="*/ 18 h 22"/>
                  <a:gd name="T28" fmla="*/ 22 w 22"/>
                  <a:gd name="T29" fmla="*/ 16 h 22"/>
                  <a:gd name="T30" fmla="*/ 22 w 22"/>
                  <a:gd name="T31" fmla="*/ 12 h 22"/>
                  <a:gd name="T32" fmla="*/ 22 w 22"/>
                  <a:gd name="T33" fmla="*/ 12 h 22"/>
                  <a:gd name="T34" fmla="*/ 22 w 22"/>
                  <a:gd name="T35" fmla="*/ 6 h 22"/>
                  <a:gd name="T36" fmla="*/ 20 w 22"/>
                  <a:gd name="T37" fmla="*/ 4 h 22"/>
                  <a:gd name="T38" fmla="*/ 16 w 22"/>
                  <a:gd name="T39" fmla="*/ 2 h 22"/>
                  <a:gd name="T40" fmla="*/ 12 w 22"/>
                  <a:gd name="T41" fmla="*/ 0 h 22"/>
                  <a:gd name="T42" fmla="*/ 12 w 22"/>
                  <a:gd name="T43" fmla="*/ 0 h 22"/>
                  <a:gd name="T44" fmla="*/ 12 w 22"/>
                  <a:gd name="T45" fmla="*/ 18 h 22"/>
                  <a:gd name="T46" fmla="*/ 12 w 22"/>
                  <a:gd name="T47" fmla="*/ 18 h 22"/>
                  <a:gd name="T48" fmla="*/ 8 w 22"/>
                  <a:gd name="T49" fmla="*/ 16 h 22"/>
                  <a:gd name="T50" fmla="*/ 6 w 22"/>
                  <a:gd name="T51" fmla="*/ 12 h 22"/>
                  <a:gd name="T52" fmla="*/ 6 w 22"/>
                  <a:gd name="T53" fmla="*/ 12 h 22"/>
                  <a:gd name="T54" fmla="*/ 8 w 22"/>
                  <a:gd name="T55" fmla="*/ 6 h 22"/>
                  <a:gd name="T56" fmla="*/ 12 w 22"/>
                  <a:gd name="T57" fmla="*/ 4 h 22"/>
                  <a:gd name="T58" fmla="*/ 12 w 22"/>
                  <a:gd name="T59" fmla="*/ 4 h 22"/>
                  <a:gd name="T60" fmla="*/ 16 w 22"/>
                  <a:gd name="T61" fmla="*/ 6 h 22"/>
                  <a:gd name="T62" fmla="*/ 18 w 22"/>
                  <a:gd name="T63" fmla="*/ 12 h 22"/>
                  <a:gd name="T64" fmla="*/ 18 w 22"/>
                  <a:gd name="T65" fmla="*/ 12 h 22"/>
                  <a:gd name="T66" fmla="*/ 16 w 22"/>
                  <a:gd name="T67" fmla="*/ 16 h 22"/>
                  <a:gd name="T68" fmla="*/ 12 w 22"/>
                  <a:gd name="T69" fmla="*/ 18 h 22"/>
                  <a:gd name="T70" fmla="*/ 12 w 22"/>
                  <a:gd name="T71"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 h="22">
                    <a:moveTo>
                      <a:pt x="12" y="0"/>
                    </a:moveTo>
                    <a:lnTo>
                      <a:pt x="12" y="0"/>
                    </a:lnTo>
                    <a:lnTo>
                      <a:pt x="8" y="2"/>
                    </a:lnTo>
                    <a:lnTo>
                      <a:pt x="4" y="4"/>
                    </a:lnTo>
                    <a:lnTo>
                      <a:pt x="2" y="6"/>
                    </a:lnTo>
                    <a:lnTo>
                      <a:pt x="0" y="12"/>
                    </a:lnTo>
                    <a:lnTo>
                      <a:pt x="0" y="12"/>
                    </a:lnTo>
                    <a:lnTo>
                      <a:pt x="2" y="16"/>
                    </a:lnTo>
                    <a:lnTo>
                      <a:pt x="4" y="18"/>
                    </a:lnTo>
                    <a:lnTo>
                      <a:pt x="8" y="22"/>
                    </a:lnTo>
                    <a:lnTo>
                      <a:pt x="12" y="22"/>
                    </a:lnTo>
                    <a:lnTo>
                      <a:pt x="12" y="22"/>
                    </a:lnTo>
                    <a:lnTo>
                      <a:pt x="16" y="22"/>
                    </a:lnTo>
                    <a:lnTo>
                      <a:pt x="20" y="18"/>
                    </a:lnTo>
                    <a:lnTo>
                      <a:pt x="22" y="16"/>
                    </a:lnTo>
                    <a:lnTo>
                      <a:pt x="22" y="12"/>
                    </a:lnTo>
                    <a:lnTo>
                      <a:pt x="22" y="12"/>
                    </a:lnTo>
                    <a:lnTo>
                      <a:pt x="22" y="6"/>
                    </a:lnTo>
                    <a:lnTo>
                      <a:pt x="20" y="4"/>
                    </a:lnTo>
                    <a:lnTo>
                      <a:pt x="16" y="2"/>
                    </a:lnTo>
                    <a:lnTo>
                      <a:pt x="12" y="0"/>
                    </a:lnTo>
                    <a:lnTo>
                      <a:pt x="12" y="0"/>
                    </a:lnTo>
                    <a:close/>
                    <a:moveTo>
                      <a:pt x="12" y="18"/>
                    </a:moveTo>
                    <a:lnTo>
                      <a:pt x="12" y="18"/>
                    </a:lnTo>
                    <a:lnTo>
                      <a:pt x="8" y="16"/>
                    </a:lnTo>
                    <a:lnTo>
                      <a:pt x="6" y="12"/>
                    </a:lnTo>
                    <a:lnTo>
                      <a:pt x="6" y="12"/>
                    </a:lnTo>
                    <a:lnTo>
                      <a:pt x="8" y="6"/>
                    </a:lnTo>
                    <a:lnTo>
                      <a:pt x="12" y="4"/>
                    </a:lnTo>
                    <a:lnTo>
                      <a:pt x="12" y="4"/>
                    </a:lnTo>
                    <a:lnTo>
                      <a:pt x="16" y="6"/>
                    </a:lnTo>
                    <a:lnTo>
                      <a:pt x="18" y="12"/>
                    </a:lnTo>
                    <a:lnTo>
                      <a:pt x="18" y="12"/>
                    </a:lnTo>
                    <a:lnTo>
                      <a:pt x="16" y="16"/>
                    </a:lnTo>
                    <a:lnTo>
                      <a:pt x="12" y="18"/>
                    </a:lnTo>
                    <a:lnTo>
                      <a:pt x="1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8" name="Freeform 2092">
                <a:extLst>
                  <a:ext uri="{FF2B5EF4-FFF2-40B4-BE49-F238E27FC236}">
                    <a16:creationId xmlns:a16="http://schemas.microsoft.com/office/drawing/2014/main" id="{06FF4958-8DEC-4DE0-9E6C-62B235F822AD}"/>
                  </a:ext>
                </a:extLst>
              </p:cNvPr>
              <p:cNvSpPr>
                <a:spLocks noEditPoints="1"/>
              </p:cNvSpPr>
              <p:nvPr/>
            </p:nvSpPr>
            <p:spPr bwMode="auto">
              <a:xfrm>
                <a:off x="3943350" y="3203576"/>
                <a:ext cx="34925" cy="34925"/>
              </a:xfrm>
              <a:custGeom>
                <a:avLst/>
                <a:gdLst>
                  <a:gd name="T0" fmla="*/ 12 w 22"/>
                  <a:gd name="T1" fmla="*/ 0 h 22"/>
                  <a:gd name="T2" fmla="*/ 12 w 22"/>
                  <a:gd name="T3" fmla="*/ 0 h 22"/>
                  <a:gd name="T4" fmla="*/ 8 w 22"/>
                  <a:gd name="T5" fmla="*/ 0 h 22"/>
                  <a:gd name="T6" fmla="*/ 4 w 22"/>
                  <a:gd name="T7" fmla="*/ 2 h 22"/>
                  <a:gd name="T8" fmla="*/ 2 w 22"/>
                  <a:gd name="T9" fmla="*/ 6 h 22"/>
                  <a:gd name="T10" fmla="*/ 0 w 22"/>
                  <a:gd name="T11" fmla="*/ 10 h 22"/>
                  <a:gd name="T12" fmla="*/ 0 w 22"/>
                  <a:gd name="T13" fmla="*/ 10 h 22"/>
                  <a:gd name="T14" fmla="*/ 2 w 22"/>
                  <a:gd name="T15" fmla="*/ 14 h 22"/>
                  <a:gd name="T16" fmla="*/ 4 w 22"/>
                  <a:gd name="T17" fmla="*/ 18 h 22"/>
                  <a:gd name="T18" fmla="*/ 8 w 22"/>
                  <a:gd name="T19" fmla="*/ 20 h 22"/>
                  <a:gd name="T20" fmla="*/ 12 w 22"/>
                  <a:gd name="T21" fmla="*/ 22 h 22"/>
                  <a:gd name="T22" fmla="*/ 12 w 22"/>
                  <a:gd name="T23" fmla="*/ 22 h 22"/>
                  <a:gd name="T24" fmla="*/ 16 w 22"/>
                  <a:gd name="T25" fmla="*/ 20 h 22"/>
                  <a:gd name="T26" fmla="*/ 20 w 22"/>
                  <a:gd name="T27" fmla="*/ 18 h 22"/>
                  <a:gd name="T28" fmla="*/ 22 w 22"/>
                  <a:gd name="T29" fmla="*/ 14 h 22"/>
                  <a:gd name="T30" fmla="*/ 22 w 22"/>
                  <a:gd name="T31" fmla="*/ 10 h 22"/>
                  <a:gd name="T32" fmla="*/ 22 w 22"/>
                  <a:gd name="T33" fmla="*/ 10 h 22"/>
                  <a:gd name="T34" fmla="*/ 22 w 22"/>
                  <a:gd name="T35" fmla="*/ 6 h 22"/>
                  <a:gd name="T36" fmla="*/ 20 w 22"/>
                  <a:gd name="T37" fmla="*/ 2 h 22"/>
                  <a:gd name="T38" fmla="*/ 16 w 22"/>
                  <a:gd name="T39" fmla="*/ 0 h 22"/>
                  <a:gd name="T40" fmla="*/ 12 w 22"/>
                  <a:gd name="T41" fmla="*/ 0 h 22"/>
                  <a:gd name="T42" fmla="*/ 12 w 22"/>
                  <a:gd name="T43" fmla="*/ 0 h 22"/>
                  <a:gd name="T44" fmla="*/ 12 w 22"/>
                  <a:gd name="T45" fmla="*/ 18 h 22"/>
                  <a:gd name="T46" fmla="*/ 12 w 22"/>
                  <a:gd name="T47" fmla="*/ 18 h 22"/>
                  <a:gd name="T48" fmla="*/ 8 w 22"/>
                  <a:gd name="T49" fmla="*/ 16 h 22"/>
                  <a:gd name="T50" fmla="*/ 6 w 22"/>
                  <a:gd name="T51" fmla="*/ 10 h 22"/>
                  <a:gd name="T52" fmla="*/ 6 w 22"/>
                  <a:gd name="T53" fmla="*/ 10 h 22"/>
                  <a:gd name="T54" fmla="*/ 8 w 22"/>
                  <a:gd name="T55" fmla="*/ 6 h 22"/>
                  <a:gd name="T56" fmla="*/ 12 w 22"/>
                  <a:gd name="T57" fmla="*/ 4 h 22"/>
                  <a:gd name="T58" fmla="*/ 12 w 22"/>
                  <a:gd name="T59" fmla="*/ 4 h 22"/>
                  <a:gd name="T60" fmla="*/ 16 w 22"/>
                  <a:gd name="T61" fmla="*/ 6 h 22"/>
                  <a:gd name="T62" fmla="*/ 18 w 22"/>
                  <a:gd name="T63" fmla="*/ 10 h 22"/>
                  <a:gd name="T64" fmla="*/ 18 w 22"/>
                  <a:gd name="T65" fmla="*/ 10 h 22"/>
                  <a:gd name="T66" fmla="*/ 16 w 22"/>
                  <a:gd name="T67" fmla="*/ 16 h 22"/>
                  <a:gd name="T68" fmla="*/ 12 w 22"/>
                  <a:gd name="T69" fmla="*/ 18 h 22"/>
                  <a:gd name="T70" fmla="*/ 12 w 22"/>
                  <a:gd name="T71"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 h="22">
                    <a:moveTo>
                      <a:pt x="12" y="0"/>
                    </a:moveTo>
                    <a:lnTo>
                      <a:pt x="12" y="0"/>
                    </a:lnTo>
                    <a:lnTo>
                      <a:pt x="8" y="0"/>
                    </a:lnTo>
                    <a:lnTo>
                      <a:pt x="4" y="2"/>
                    </a:lnTo>
                    <a:lnTo>
                      <a:pt x="2" y="6"/>
                    </a:lnTo>
                    <a:lnTo>
                      <a:pt x="0" y="10"/>
                    </a:lnTo>
                    <a:lnTo>
                      <a:pt x="0" y="10"/>
                    </a:lnTo>
                    <a:lnTo>
                      <a:pt x="2" y="14"/>
                    </a:lnTo>
                    <a:lnTo>
                      <a:pt x="4" y="18"/>
                    </a:lnTo>
                    <a:lnTo>
                      <a:pt x="8" y="20"/>
                    </a:lnTo>
                    <a:lnTo>
                      <a:pt x="12" y="22"/>
                    </a:lnTo>
                    <a:lnTo>
                      <a:pt x="12" y="22"/>
                    </a:lnTo>
                    <a:lnTo>
                      <a:pt x="16" y="20"/>
                    </a:lnTo>
                    <a:lnTo>
                      <a:pt x="20" y="18"/>
                    </a:lnTo>
                    <a:lnTo>
                      <a:pt x="22" y="14"/>
                    </a:lnTo>
                    <a:lnTo>
                      <a:pt x="22" y="10"/>
                    </a:lnTo>
                    <a:lnTo>
                      <a:pt x="22" y="10"/>
                    </a:lnTo>
                    <a:lnTo>
                      <a:pt x="22" y="6"/>
                    </a:lnTo>
                    <a:lnTo>
                      <a:pt x="20" y="2"/>
                    </a:lnTo>
                    <a:lnTo>
                      <a:pt x="16" y="0"/>
                    </a:lnTo>
                    <a:lnTo>
                      <a:pt x="12" y="0"/>
                    </a:lnTo>
                    <a:lnTo>
                      <a:pt x="12" y="0"/>
                    </a:lnTo>
                    <a:close/>
                    <a:moveTo>
                      <a:pt x="12" y="18"/>
                    </a:moveTo>
                    <a:lnTo>
                      <a:pt x="12" y="18"/>
                    </a:lnTo>
                    <a:lnTo>
                      <a:pt x="8" y="16"/>
                    </a:lnTo>
                    <a:lnTo>
                      <a:pt x="6" y="10"/>
                    </a:lnTo>
                    <a:lnTo>
                      <a:pt x="6" y="10"/>
                    </a:lnTo>
                    <a:lnTo>
                      <a:pt x="8" y="6"/>
                    </a:lnTo>
                    <a:lnTo>
                      <a:pt x="12" y="4"/>
                    </a:lnTo>
                    <a:lnTo>
                      <a:pt x="12" y="4"/>
                    </a:lnTo>
                    <a:lnTo>
                      <a:pt x="16" y="6"/>
                    </a:lnTo>
                    <a:lnTo>
                      <a:pt x="18" y="10"/>
                    </a:lnTo>
                    <a:lnTo>
                      <a:pt x="18" y="10"/>
                    </a:lnTo>
                    <a:lnTo>
                      <a:pt x="16" y="16"/>
                    </a:lnTo>
                    <a:lnTo>
                      <a:pt x="12" y="18"/>
                    </a:lnTo>
                    <a:lnTo>
                      <a:pt x="1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9" name="Freeform 2093">
                <a:extLst>
                  <a:ext uri="{FF2B5EF4-FFF2-40B4-BE49-F238E27FC236}">
                    <a16:creationId xmlns:a16="http://schemas.microsoft.com/office/drawing/2014/main" id="{656B8204-93EA-470F-9B34-D29A4D0244D2}"/>
                  </a:ext>
                </a:extLst>
              </p:cNvPr>
              <p:cNvSpPr>
                <a:spLocks noEditPoints="1"/>
              </p:cNvSpPr>
              <p:nvPr/>
            </p:nvSpPr>
            <p:spPr bwMode="auto">
              <a:xfrm>
                <a:off x="3898900" y="3327401"/>
                <a:ext cx="34925" cy="34925"/>
              </a:xfrm>
              <a:custGeom>
                <a:avLst/>
                <a:gdLst>
                  <a:gd name="T0" fmla="*/ 12 w 22"/>
                  <a:gd name="T1" fmla="*/ 0 h 22"/>
                  <a:gd name="T2" fmla="*/ 12 w 22"/>
                  <a:gd name="T3" fmla="*/ 0 h 22"/>
                  <a:gd name="T4" fmla="*/ 8 w 22"/>
                  <a:gd name="T5" fmla="*/ 0 h 22"/>
                  <a:gd name="T6" fmla="*/ 4 w 22"/>
                  <a:gd name="T7" fmla="*/ 2 h 22"/>
                  <a:gd name="T8" fmla="*/ 2 w 22"/>
                  <a:gd name="T9" fmla="*/ 6 h 22"/>
                  <a:gd name="T10" fmla="*/ 0 w 22"/>
                  <a:gd name="T11" fmla="*/ 10 h 22"/>
                  <a:gd name="T12" fmla="*/ 0 w 22"/>
                  <a:gd name="T13" fmla="*/ 10 h 22"/>
                  <a:gd name="T14" fmla="*/ 2 w 22"/>
                  <a:gd name="T15" fmla="*/ 14 h 22"/>
                  <a:gd name="T16" fmla="*/ 4 w 22"/>
                  <a:gd name="T17" fmla="*/ 18 h 22"/>
                  <a:gd name="T18" fmla="*/ 8 w 22"/>
                  <a:gd name="T19" fmla="*/ 20 h 22"/>
                  <a:gd name="T20" fmla="*/ 12 w 22"/>
                  <a:gd name="T21" fmla="*/ 22 h 22"/>
                  <a:gd name="T22" fmla="*/ 12 w 22"/>
                  <a:gd name="T23" fmla="*/ 22 h 22"/>
                  <a:gd name="T24" fmla="*/ 16 w 22"/>
                  <a:gd name="T25" fmla="*/ 20 h 22"/>
                  <a:gd name="T26" fmla="*/ 20 w 22"/>
                  <a:gd name="T27" fmla="*/ 18 h 22"/>
                  <a:gd name="T28" fmla="*/ 22 w 22"/>
                  <a:gd name="T29" fmla="*/ 14 h 22"/>
                  <a:gd name="T30" fmla="*/ 22 w 22"/>
                  <a:gd name="T31" fmla="*/ 10 h 22"/>
                  <a:gd name="T32" fmla="*/ 22 w 22"/>
                  <a:gd name="T33" fmla="*/ 10 h 22"/>
                  <a:gd name="T34" fmla="*/ 22 w 22"/>
                  <a:gd name="T35" fmla="*/ 6 h 22"/>
                  <a:gd name="T36" fmla="*/ 20 w 22"/>
                  <a:gd name="T37" fmla="*/ 2 h 22"/>
                  <a:gd name="T38" fmla="*/ 16 w 22"/>
                  <a:gd name="T39" fmla="*/ 0 h 22"/>
                  <a:gd name="T40" fmla="*/ 12 w 22"/>
                  <a:gd name="T41" fmla="*/ 0 h 22"/>
                  <a:gd name="T42" fmla="*/ 12 w 22"/>
                  <a:gd name="T43" fmla="*/ 0 h 22"/>
                  <a:gd name="T44" fmla="*/ 12 w 22"/>
                  <a:gd name="T45" fmla="*/ 16 h 22"/>
                  <a:gd name="T46" fmla="*/ 12 w 22"/>
                  <a:gd name="T47" fmla="*/ 16 h 22"/>
                  <a:gd name="T48" fmla="*/ 8 w 22"/>
                  <a:gd name="T49" fmla="*/ 16 h 22"/>
                  <a:gd name="T50" fmla="*/ 6 w 22"/>
                  <a:gd name="T51" fmla="*/ 10 h 22"/>
                  <a:gd name="T52" fmla="*/ 6 w 22"/>
                  <a:gd name="T53" fmla="*/ 10 h 22"/>
                  <a:gd name="T54" fmla="*/ 8 w 22"/>
                  <a:gd name="T55" fmla="*/ 6 h 22"/>
                  <a:gd name="T56" fmla="*/ 12 w 22"/>
                  <a:gd name="T57" fmla="*/ 4 h 22"/>
                  <a:gd name="T58" fmla="*/ 12 w 22"/>
                  <a:gd name="T59" fmla="*/ 4 h 22"/>
                  <a:gd name="T60" fmla="*/ 16 w 22"/>
                  <a:gd name="T61" fmla="*/ 6 h 22"/>
                  <a:gd name="T62" fmla="*/ 18 w 22"/>
                  <a:gd name="T63" fmla="*/ 10 h 22"/>
                  <a:gd name="T64" fmla="*/ 18 w 22"/>
                  <a:gd name="T65" fmla="*/ 10 h 22"/>
                  <a:gd name="T66" fmla="*/ 16 w 22"/>
                  <a:gd name="T67" fmla="*/ 16 h 22"/>
                  <a:gd name="T68" fmla="*/ 12 w 22"/>
                  <a:gd name="T69" fmla="*/ 16 h 22"/>
                  <a:gd name="T70" fmla="*/ 12 w 22"/>
                  <a:gd name="T71"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 h="22">
                    <a:moveTo>
                      <a:pt x="12" y="0"/>
                    </a:moveTo>
                    <a:lnTo>
                      <a:pt x="12" y="0"/>
                    </a:lnTo>
                    <a:lnTo>
                      <a:pt x="8" y="0"/>
                    </a:lnTo>
                    <a:lnTo>
                      <a:pt x="4" y="2"/>
                    </a:lnTo>
                    <a:lnTo>
                      <a:pt x="2" y="6"/>
                    </a:lnTo>
                    <a:lnTo>
                      <a:pt x="0" y="10"/>
                    </a:lnTo>
                    <a:lnTo>
                      <a:pt x="0" y="10"/>
                    </a:lnTo>
                    <a:lnTo>
                      <a:pt x="2" y="14"/>
                    </a:lnTo>
                    <a:lnTo>
                      <a:pt x="4" y="18"/>
                    </a:lnTo>
                    <a:lnTo>
                      <a:pt x="8" y="20"/>
                    </a:lnTo>
                    <a:lnTo>
                      <a:pt x="12" y="22"/>
                    </a:lnTo>
                    <a:lnTo>
                      <a:pt x="12" y="22"/>
                    </a:lnTo>
                    <a:lnTo>
                      <a:pt x="16" y="20"/>
                    </a:lnTo>
                    <a:lnTo>
                      <a:pt x="20" y="18"/>
                    </a:lnTo>
                    <a:lnTo>
                      <a:pt x="22" y="14"/>
                    </a:lnTo>
                    <a:lnTo>
                      <a:pt x="22" y="10"/>
                    </a:lnTo>
                    <a:lnTo>
                      <a:pt x="22" y="10"/>
                    </a:lnTo>
                    <a:lnTo>
                      <a:pt x="22" y="6"/>
                    </a:lnTo>
                    <a:lnTo>
                      <a:pt x="20" y="2"/>
                    </a:lnTo>
                    <a:lnTo>
                      <a:pt x="16" y="0"/>
                    </a:lnTo>
                    <a:lnTo>
                      <a:pt x="12" y="0"/>
                    </a:lnTo>
                    <a:lnTo>
                      <a:pt x="12" y="0"/>
                    </a:lnTo>
                    <a:close/>
                    <a:moveTo>
                      <a:pt x="12" y="16"/>
                    </a:moveTo>
                    <a:lnTo>
                      <a:pt x="12" y="16"/>
                    </a:lnTo>
                    <a:lnTo>
                      <a:pt x="8" y="16"/>
                    </a:lnTo>
                    <a:lnTo>
                      <a:pt x="6" y="10"/>
                    </a:lnTo>
                    <a:lnTo>
                      <a:pt x="6" y="10"/>
                    </a:lnTo>
                    <a:lnTo>
                      <a:pt x="8" y="6"/>
                    </a:lnTo>
                    <a:lnTo>
                      <a:pt x="12" y="4"/>
                    </a:lnTo>
                    <a:lnTo>
                      <a:pt x="12" y="4"/>
                    </a:lnTo>
                    <a:lnTo>
                      <a:pt x="16" y="6"/>
                    </a:lnTo>
                    <a:lnTo>
                      <a:pt x="18" y="10"/>
                    </a:lnTo>
                    <a:lnTo>
                      <a:pt x="18" y="10"/>
                    </a:lnTo>
                    <a:lnTo>
                      <a:pt x="16" y="16"/>
                    </a:lnTo>
                    <a:lnTo>
                      <a:pt x="12" y="16"/>
                    </a:lnTo>
                    <a:lnTo>
                      <a:pt x="1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70" name="Freeform 2094">
                <a:extLst>
                  <a:ext uri="{FF2B5EF4-FFF2-40B4-BE49-F238E27FC236}">
                    <a16:creationId xmlns:a16="http://schemas.microsoft.com/office/drawing/2014/main" id="{C9018AC4-0420-4E11-BA72-F6FD3BBE5260}"/>
                  </a:ext>
                </a:extLst>
              </p:cNvPr>
              <p:cNvSpPr>
                <a:spLocks noEditPoints="1"/>
              </p:cNvSpPr>
              <p:nvPr/>
            </p:nvSpPr>
            <p:spPr bwMode="auto">
              <a:xfrm>
                <a:off x="3832225" y="3282951"/>
                <a:ext cx="34925" cy="34925"/>
              </a:xfrm>
              <a:custGeom>
                <a:avLst/>
                <a:gdLst>
                  <a:gd name="T0" fmla="*/ 10 w 22"/>
                  <a:gd name="T1" fmla="*/ 0 h 22"/>
                  <a:gd name="T2" fmla="*/ 10 w 22"/>
                  <a:gd name="T3" fmla="*/ 0 h 22"/>
                  <a:gd name="T4" fmla="*/ 6 w 22"/>
                  <a:gd name="T5" fmla="*/ 0 h 22"/>
                  <a:gd name="T6" fmla="*/ 2 w 22"/>
                  <a:gd name="T7" fmla="*/ 2 h 22"/>
                  <a:gd name="T8" fmla="*/ 0 w 22"/>
                  <a:gd name="T9" fmla="*/ 6 h 22"/>
                  <a:gd name="T10" fmla="*/ 0 w 22"/>
                  <a:gd name="T11" fmla="*/ 10 h 22"/>
                  <a:gd name="T12" fmla="*/ 0 w 22"/>
                  <a:gd name="T13" fmla="*/ 10 h 22"/>
                  <a:gd name="T14" fmla="*/ 0 w 22"/>
                  <a:gd name="T15" fmla="*/ 14 h 22"/>
                  <a:gd name="T16" fmla="*/ 2 w 22"/>
                  <a:gd name="T17" fmla="*/ 18 h 22"/>
                  <a:gd name="T18" fmla="*/ 6 w 22"/>
                  <a:gd name="T19" fmla="*/ 20 h 22"/>
                  <a:gd name="T20" fmla="*/ 10 w 22"/>
                  <a:gd name="T21" fmla="*/ 22 h 22"/>
                  <a:gd name="T22" fmla="*/ 10 w 22"/>
                  <a:gd name="T23" fmla="*/ 22 h 22"/>
                  <a:gd name="T24" fmla="*/ 14 w 22"/>
                  <a:gd name="T25" fmla="*/ 20 h 22"/>
                  <a:gd name="T26" fmla="*/ 18 w 22"/>
                  <a:gd name="T27" fmla="*/ 18 h 22"/>
                  <a:gd name="T28" fmla="*/ 20 w 22"/>
                  <a:gd name="T29" fmla="*/ 14 h 22"/>
                  <a:gd name="T30" fmla="*/ 22 w 22"/>
                  <a:gd name="T31" fmla="*/ 10 h 22"/>
                  <a:gd name="T32" fmla="*/ 22 w 22"/>
                  <a:gd name="T33" fmla="*/ 10 h 22"/>
                  <a:gd name="T34" fmla="*/ 20 w 22"/>
                  <a:gd name="T35" fmla="*/ 6 h 22"/>
                  <a:gd name="T36" fmla="*/ 18 w 22"/>
                  <a:gd name="T37" fmla="*/ 2 h 22"/>
                  <a:gd name="T38" fmla="*/ 14 w 22"/>
                  <a:gd name="T39" fmla="*/ 0 h 22"/>
                  <a:gd name="T40" fmla="*/ 10 w 22"/>
                  <a:gd name="T41" fmla="*/ 0 h 22"/>
                  <a:gd name="T42" fmla="*/ 10 w 22"/>
                  <a:gd name="T43" fmla="*/ 0 h 22"/>
                  <a:gd name="T44" fmla="*/ 10 w 22"/>
                  <a:gd name="T45" fmla="*/ 16 h 22"/>
                  <a:gd name="T46" fmla="*/ 10 w 22"/>
                  <a:gd name="T47" fmla="*/ 16 h 22"/>
                  <a:gd name="T48" fmla="*/ 6 w 22"/>
                  <a:gd name="T49" fmla="*/ 14 h 22"/>
                  <a:gd name="T50" fmla="*/ 4 w 22"/>
                  <a:gd name="T51" fmla="*/ 10 h 22"/>
                  <a:gd name="T52" fmla="*/ 4 w 22"/>
                  <a:gd name="T53" fmla="*/ 10 h 22"/>
                  <a:gd name="T54" fmla="*/ 6 w 22"/>
                  <a:gd name="T55" fmla="*/ 6 h 22"/>
                  <a:gd name="T56" fmla="*/ 10 w 22"/>
                  <a:gd name="T57" fmla="*/ 4 h 22"/>
                  <a:gd name="T58" fmla="*/ 10 w 22"/>
                  <a:gd name="T59" fmla="*/ 4 h 22"/>
                  <a:gd name="T60" fmla="*/ 16 w 22"/>
                  <a:gd name="T61" fmla="*/ 6 h 22"/>
                  <a:gd name="T62" fmla="*/ 18 w 22"/>
                  <a:gd name="T63" fmla="*/ 10 h 22"/>
                  <a:gd name="T64" fmla="*/ 18 w 22"/>
                  <a:gd name="T65" fmla="*/ 10 h 22"/>
                  <a:gd name="T66" fmla="*/ 16 w 22"/>
                  <a:gd name="T67" fmla="*/ 14 h 22"/>
                  <a:gd name="T68" fmla="*/ 10 w 22"/>
                  <a:gd name="T69" fmla="*/ 16 h 22"/>
                  <a:gd name="T70" fmla="*/ 10 w 22"/>
                  <a:gd name="T71"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 h="22">
                    <a:moveTo>
                      <a:pt x="10" y="0"/>
                    </a:moveTo>
                    <a:lnTo>
                      <a:pt x="10" y="0"/>
                    </a:lnTo>
                    <a:lnTo>
                      <a:pt x="6" y="0"/>
                    </a:lnTo>
                    <a:lnTo>
                      <a:pt x="2" y="2"/>
                    </a:lnTo>
                    <a:lnTo>
                      <a:pt x="0" y="6"/>
                    </a:lnTo>
                    <a:lnTo>
                      <a:pt x="0" y="10"/>
                    </a:lnTo>
                    <a:lnTo>
                      <a:pt x="0" y="10"/>
                    </a:lnTo>
                    <a:lnTo>
                      <a:pt x="0" y="14"/>
                    </a:lnTo>
                    <a:lnTo>
                      <a:pt x="2" y="18"/>
                    </a:lnTo>
                    <a:lnTo>
                      <a:pt x="6" y="20"/>
                    </a:lnTo>
                    <a:lnTo>
                      <a:pt x="10" y="22"/>
                    </a:lnTo>
                    <a:lnTo>
                      <a:pt x="10" y="22"/>
                    </a:lnTo>
                    <a:lnTo>
                      <a:pt x="14" y="20"/>
                    </a:lnTo>
                    <a:lnTo>
                      <a:pt x="18" y="18"/>
                    </a:lnTo>
                    <a:lnTo>
                      <a:pt x="20" y="14"/>
                    </a:lnTo>
                    <a:lnTo>
                      <a:pt x="22" y="10"/>
                    </a:lnTo>
                    <a:lnTo>
                      <a:pt x="22" y="10"/>
                    </a:lnTo>
                    <a:lnTo>
                      <a:pt x="20" y="6"/>
                    </a:lnTo>
                    <a:lnTo>
                      <a:pt x="18" y="2"/>
                    </a:lnTo>
                    <a:lnTo>
                      <a:pt x="14" y="0"/>
                    </a:lnTo>
                    <a:lnTo>
                      <a:pt x="10" y="0"/>
                    </a:lnTo>
                    <a:lnTo>
                      <a:pt x="10" y="0"/>
                    </a:lnTo>
                    <a:close/>
                    <a:moveTo>
                      <a:pt x="10" y="16"/>
                    </a:moveTo>
                    <a:lnTo>
                      <a:pt x="10" y="16"/>
                    </a:lnTo>
                    <a:lnTo>
                      <a:pt x="6" y="14"/>
                    </a:lnTo>
                    <a:lnTo>
                      <a:pt x="4" y="10"/>
                    </a:lnTo>
                    <a:lnTo>
                      <a:pt x="4" y="10"/>
                    </a:lnTo>
                    <a:lnTo>
                      <a:pt x="6" y="6"/>
                    </a:lnTo>
                    <a:lnTo>
                      <a:pt x="10" y="4"/>
                    </a:lnTo>
                    <a:lnTo>
                      <a:pt x="10" y="4"/>
                    </a:lnTo>
                    <a:lnTo>
                      <a:pt x="16" y="6"/>
                    </a:lnTo>
                    <a:lnTo>
                      <a:pt x="18" y="10"/>
                    </a:lnTo>
                    <a:lnTo>
                      <a:pt x="18" y="10"/>
                    </a:lnTo>
                    <a:lnTo>
                      <a:pt x="16" y="14"/>
                    </a:lnTo>
                    <a:lnTo>
                      <a:pt x="10" y="16"/>
                    </a:lnTo>
                    <a:lnTo>
                      <a:pt x="1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71" name="Freeform 2095">
                <a:extLst>
                  <a:ext uri="{FF2B5EF4-FFF2-40B4-BE49-F238E27FC236}">
                    <a16:creationId xmlns:a16="http://schemas.microsoft.com/office/drawing/2014/main" id="{B2E729C6-8BA6-4D8F-9139-AEF2C0B72ADE}"/>
                  </a:ext>
                </a:extLst>
              </p:cNvPr>
              <p:cNvSpPr>
                <a:spLocks/>
              </p:cNvSpPr>
              <p:nvPr/>
            </p:nvSpPr>
            <p:spPr bwMode="auto">
              <a:xfrm>
                <a:off x="3857625" y="3302001"/>
                <a:ext cx="38100" cy="28575"/>
              </a:xfrm>
              <a:custGeom>
                <a:avLst/>
                <a:gdLst>
                  <a:gd name="T0" fmla="*/ 24 w 24"/>
                  <a:gd name="T1" fmla="*/ 14 h 18"/>
                  <a:gd name="T2" fmla="*/ 4 w 24"/>
                  <a:gd name="T3" fmla="*/ 2 h 18"/>
                  <a:gd name="T4" fmla="*/ 4 w 24"/>
                  <a:gd name="T5" fmla="*/ 2 h 18"/>
                  <a:gd name="T6" fmla="*/ 2 w 24"/>
                  <a:gd name="T7" fmla="*/ 0 h 18"/>
                  <a:gd name="T8" fmla="*/ 0 w 24"/>
                  <a:gd name="T9" fmla="*/ 2 h 18"/>
                  <a:gd name="T10" fmla="*/ 0 w 24"/>
                  <a:gd name="T11" fmla="*/ 2 h 18"/>
                  <a:gd name="T12" fmla="*/ 0 w 24"/>
                  <a:gd name="T13" fmla="*/ 4 h 18"/>
                  <a:gd name="T14" fmla="*/ 0 w 24"/>
                  <a:gd name="T15" fmla="*/ 4 h 18"/>
                  <a:gd name="T16" fmla="*/ 22 w 24"/>
                  <a:gd name="T17" fmla="*/ 18 h 18"/>
                  <a:gd name="T18" fmla="*/ 22 w 24"/>
                  <a:gd name="T19" fmla="*/ 18 h 18"/>
                  <a:gd name="T20" fmla="*/ 22 w 24"/>
                  <a:gd name="T21" fmla="*/ 18 h 18"/>
                  <a:gd name="T22" fmla="*/ 22 w 24"/>
                  <a:gd name="T23" fmla="*/ 18 h 18"/>
                  <a:gd name="T24" fmla="*/ 24 w 24"/>
                  <a:gd name="T25" fmla="*/ 18 h 18"/>
                  <a:gd name="T26" fmla="*/ 24 w 24"/>
                  <a:gd name="T27" fmla="*/ 18 h 18"/>
                  <a:gd name="T28" fmla="*/ 24 w 24"/>
                  <a:gd name="T29" fmla="*/ 16 h 18"/>
                  <a:gd name="T30" fmla="*/ 24 w 24"/>
                  <a:gd name="T31" fmla="*/ 14 h 18"/>
                  <a:gd name="T32" fmla="*/ 24 w 24"/>
                  <a:gd name="T33"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18">
                    <a:moveTo>
                      <a:pt x="24" y="14"/>
                    </a:moveTo>
                    <a:lnTo>
                      <a:pt x="4" y="2"/>
                    </a:lnTo>
                    <a:lnTo>
                      <a:pt x="4" y="2"/>
                    </a:lnTo>
                    <a:lnTo>
                      <a:pt x="2" y="0"/>
                    </a:lnTo>
                    <a:lnTo>
                      <a:pt x="0" y="2"/>
                    </a:lnTo>
                    <a:lnTo>
                      <a:pt x="0" y="2"/>
                    </a:lnTo>
                    <a:lnTo>
                      <a:pt x="0" y="4"/>
                    </a:lnTo>
                    <a:lnTo>
                      <a:pt x="0" y="4"/>
                    </a:lnTo>
                    <a:lnTo>
                      <a:pt x="22" y="18"/>
                    </a:lnTo>
                    <a:lnTo>
                      <a:pt x="22" y="18"/>
                    </a:lnTo>
                    <a:lnTo>
                      <a:pt x="22" y="18"/>
                    </a:lnTo>
                    <a:lnTo>
                      <a:pt x="22" y="18"/>
                    </a:lnTo>
                    <a:lnTo>
                      <a:pt x="24" y="18"/>
                    </a:lnTo>
                    <a:lnTo>
                      <a:pt x="24" y="18"/>
                    </a:lnTo>
                    <a:lnTo>
                      <a:pt x="24" y="16"/>
                    </a:lnTo>
                    <a:lnTo>
                      <a:pt x="24" y="14"/>
                    </a:lnTo>
                    <a:lnTo>
                      <a:pt x="2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72" name="Freeform 2096">
                <a:extLst>
                  <a:ext uri="{FF2B5EF4-FFF2-40B4-BE49-F238E27FC236}">
                    <a16:creationId xmlns:a16="http://schemas.microsoft.com/office/drawing/2014/main" id="{637B3D7A-39DC-45C1-8BFB-D213FF2E1F2B}"/>
                  </a:ext>
                </a:extLst>
              </p:cNvPr>
              <p:cNvSpPr>
                <a:spLocks/>
              </p:cNvSpPr>
              <p:nvPr/>
            </p:nvSpPr>
            <p:spPr bwMode="auto">
              <a:xfrm>
                <a:off x="3917950" y="3241676"/>
                <a:ext cx="38100" cy="92075"/>
              </a:xfrm>
              <a:custGeom>
                <a:avLst/>
                <a:gdLst>
                  <a:gd name="T0" fmla="*/ 22 w 24"/>
                  <a:gd name="T1" fmla="*/ 0 h 58"/>
                  <a:gd name="T2" fmla="*/ 22 w 24"/>
                  <a:gd name="T3" fmla="*/ 0 h 58"/>
                  <a:gd name="T4" fmla="*/ 22 w 24"/>
                  <a:gd name="T5" fmla="*/ 0 h 58"/>
                  <a:gd name="T6" fmla="*/ 20 w 24"/>
                  <a:gd name="T7" fmla="*/ 2 h 58"/>
                  <a:gd name="T8" fmla="*/ 0 w 24"/>
                  <a:gd name="T9" fmla="*/ 54 h 58"/>
                  <a:gd name="T10" fmla="*/ 0 w 24"/>
                  <a:gd name="T11" fmla="*/ 54 h 58"/>
                  <a:gd name="T12" fmla="*/ 2 w 24"/>
                  <a:gd name="T13" fmla="*/ 56 h 58"/>
                  <a:gd name="T14" fmla="*/ 2 w 24"/>
                  <a:gd name="T15" fmla="*/ 58 h 58"/>
                  <a:gd name="T16" fmla="*/ 2 w 24"/>
                  <a:gd name="T17" fmla="*/ 58 h 58"/>
                  <a:gd name="T18" fmla="*/ 4 w 24"/>
                  <a:gd name="T19" fmla="*/ 58 h 58"/>
                  <a:gd name="T20" fmla="*/ 4 w 24"/>
                  <a:gd name="T21" fmla="*/ 58 h 58"/>
                  <a:gd name="T22" fmla="*/ 6 w 24"/>
                  <a:gd name="T23" fmla="*/ 56 h 58"/>
                  <a:gd name="T24" fmla="*/ 24 w 24"/>
                  <a:gd name="T25" fmla="*/ 2 h 58"/>
                  <a:gd name="T26" fmla="*/ 24 w 24"/>
                  <a:gd name="T27" fmla="*/ 2 h 58"/>
                  <a:gd name="T28" fmla="*/ 24 w 24"/>
                  <a:gd name="T29" fmla="*/ 2 h 58"/>
                  <a:gd name="T30" fmla="*/ 22 w 24"/>
                  <a:gd name="T31" fmla="*/ 0 h 58"/>
                  <a:gd name="T32" fmla="*/ 22 w 24"/>
                  <a:gd name="T33"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58">
                    <a:moveTo>
                      <a:pt x="22" y="0"/>
                    </a:moveTo>
                    <a:lnTo>
                      <a:pt x="22" y="0"/>
                    </a:lnTo>
                    <a:lnTo>
                      <a:pt x="22" y="0"/>
                    </a:lnTo>
                    <a:lnTo>
                      <a:pt x="20" y="2"/>
                    </a:lnTo>
                    <a:lnTo>
                      <a:pt x="0" y="54"/>
                    </a:lnTo>
                    <a:lnTo>
                      <a:pt x="0" y="54"/>
                    </a:lnTo>
                    <a:lnTo>
                      <a:pt x="2" y="56"/>
                    </a:lnTo>
                    <a:lnTo>
                      <a:pt x="2" y="58"/>
                    </a:lnTo>
                    <a:lnTo>
                      <a:pt x="2" y="58"/>
                    </a:lnTo>
                    <a:lnTo>
                      <a:pt x="4" y="58"/>
                    </a:lnTo>
                    <a:lnTo>
                      <a:pt x="4" y="58"/>
                    </a:lnTo>
                    <a:lnTo>
                      <a:pt x="6" y="56"/>
                    </a:lnTo>
                    <a:lnTo>
                      <a:pt x="24" y="2"/>
                    </a:lnTo>
                    <a:lnTo>
                      <a:pt x="24" y="2"/>
                    </a:lnTo>
                    <a:lnTo>
                      <a:pt x="24" y="2"/>
                    </a:lnTo>
                    <a:lnTo>
                      <a:pt x="22" y="0"/>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73" name="Freeform 2097">
                <a:extLst>
                  <a:ext uri="{FF2B5EF4-FFF2-40B4-BE49-F238E27FC236}">
                    <a16:creationId xmlns:a16="http://schemas.microsoft.com/office/drawing/2014/main" id="{81C9DFEF-AE1D-4EDA-9000-44EA315DB3B7}"/>
                  </a:ext>
                </a:extLst>
              </p:cNvPr>
              <p:cNvSpPr>
                <a:spLocks/>
              </p:cNvSpPr>
              <p:nvPr/>
            </p:nvSpPr>
            <p:spPr bwMode="auto">
              <a:xfrm>
                <a:off x="3971925" y="3219451"/>
                <a:ext cx="57150" cy="12700"/>
              </a:xfrm>
              <a:custGeom>
                <a:avLst/>
                <a:gdLst>
                  <a:gd name="T0" fmla="*/ 34 w 36"/>
                  <a:gd name="T1" fmla="*/ 4 h 8"/>
                  <a:gd name="T2" fmla="*/ 2 w 36"/>
                  <a:gd name="T3" fmla="*/ 0 h 8"/>
                  <a:gd name="T4" fmla="*/ 2 w 36"/>
                  <a:gd name="T5" fmla="*/ 0 h 8"/>
                  <a:gd name="T6" fmla="*/ 2 w 36"/>
                  <a:gd name="T7" fmla="*/ 0 h 8"/>
                  <a:gd name="T8" fmla="*/ 0 w 36"/>
                  <a:gd name="T9" fmla="*/ 2 h 8"/>
                  <a:gd name="T10" fmla="*/ 0 w 36"/>
                  <a:gd name="T11" fmla="*/ 2 h 8"/>
                  <a:gd name="T12" fmla="*/ 0 w 36"/>
                  <a:gd name="T13" fmla="*/ 4 h 8"/>
                  <a:gd name="T14" fmla="*/ 2 w 36"/>
                  <a:gd name="T15" fmla="*/ 4 h 8"/>
                  <a:gd name="T16" fmla="*/ 32 w 36"/>
                  <a:gd name="T17" fmla="*/ 8 h 8"/>
                  <a:gd name="T18" fmla="*/ 32 w 36"/>
                  <a:gd name="T19" fmla="*/ 8 h 8"/>
                  <a:gd name="T20" fmla="*/ 32 w 36"/>
                  <a:gd name="T21" fmla="*/ 8 h 8"/>
                  <a:gd name="T22" fmla="*/ 32 w 36"/>
                  <a:gd name="T23" fmla="*/ 8 h 8"/>
                  <a:gd name="T24" fmla="*/ 36 w 36"/>
                  <a:gd name="T25" fmla="*/ 6 h 8"/>
                  <a:gd name="T26" fmla="*/ 36 w 36"/>
                  <a:gd name="T27" fmla="*/ 6 h 8"/>
                  <a:gd name="T28" fmla="*/ 34 w 36"/>
                  <a:gd name="T29" fmla="*/ 6 h 8"/>
                  <a:gd name="T30" fmla="*/ 34 w 36"/>
                  <a:gd name="T31" fmla="*/ 4 h 8"/>
                  <a:gd name="T32" fmla="*/ 34 w 36"/>
                  <a:gd name="T3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8">
                    <a:moveTo>
                      <a:pt x="34" y="4"/>
                    </a:moveTo>
                    <a:lnTo>
                      <a:pt x="2" y="0"/>
                    </a:lnTo>
                    <a:lnTo>
                      <a:pt x="2" y="0"/>
                    </a:lnTo>
                    <a:lnTo>
                      <a:pt x="2" y="0"/>
                    </a:lnTo>
                    <a:lnTo>
                      <a:pt x="0" y="2"/>
                    </a:lnTo>
                    <a:lnTo>
                      <a:pt x="0" y="2"/>
                    </a:lnTo>
                    <a:lnTo>
                      <a:pt x="0" y="4"/>
                    </a:lnTo>
                    <a:lnTo>
                      <a:pt x="2" y="4"/>
                    </a:lnTo>
                    <a:lnTo>
                      <a:pt x="32" y="8"/>
                    </a:lnTo>
                    <a:lnTo>
                      <a:pt x="32" y="8"/>
                    </a:lnTo>
                    <a:lnTo>
                      <a:pt x="32" y="8"/>
                    </a:lnTo>
                    <a:lnTo>
                      <a:pt x="32" y="8"/>
                    </a:lnTo>
                    <a:lnTo>
                      <a:pt x="36" y="6"/>
                    </a:lnTo>
                    <a:lnTo>
                      <a:pt x="36" y="6"/>
                    </a:lnTo>
                    <a:lnTo>
                      <a:pt x="34" y="6"/>
                    </a:lnTo>
                    <a:lnTo>
                      <a:pt x="34" y="4"/>
                    </a:lnTo>
                    <a:lnTo>
                      <a:pt x="3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74" name="Freeform 2098">
                <a:extLst>
                  <a:ext uri="{FF2B5EF4-FFF2-40B4-BE49-F238E27FC236}">
                    <a16:creationId xmlns:a16="http://schemas.microsoft.com/office/drawing/2014/main" id="{0622C201-F5A1-4EB6-BB23-67EB2DF434AC}"/>
                  </a:ext>
                </a:extLst>
              </p:cNvPr>
              <p:cNvSpPr>
                <a:spLocks/>
              </p:cNvSpPr>
              <p:nvPr/>
            </p:nvSpPr>
            <p:spPr bwMode="auto">
              <a:xfrm>
                <a:off x="4057650" y="3149601"/>
                <a:ext cx="66675" cy="76200"/>
              </a:xfrm>
              <a:custGeom>
                <a:avLst/>
                <a:gdLst>
                  <a:gd name="T0" fmla="*/ 42 w 42"/>
                  <a:gd name="T1" fmla="*/ 0 h 48"/>
                  <a:gd name="T2" fmla="*/ 42 w 42"/>
                  <a:gd name="T3" fmla="*/ 0 h 48"/>
                  <a:gd name="T4" fmla="*/ 40 w 42"/>
                  <a:gd name="T5" fmla="*/ 0 h 48"/>
                  <a:gd name="T6" fmla="*/ 38 w 42"/>
                  <a:gd name="T7" fmla="*/ 0 h 48"/>
                  <a:gd name="T8" fmla="*/ 0 w 42"/>
                  <a:gd name="T9" fmla="*/ 44 h 48"/>
                  <a:gd name="T10" fmla="*/ 0 w 42"/>
                  <a:gd name="T11" fmla="*/ 44 h 48"/>
                  <a:gd name="T12" fmla="*/ 0 w 42"/>
                  <a:gd name="T13" fmla="*/ 46 h 48"/>
                  <a:gd name="T14" fmla="*/ 0 w 42"/>
                  <a:gd name="T15" fmla="*/ 48 h 48"/>
                  <a:gd name="T16" fmla="*/ 0 w 42"/>
                  <a:gd name="T17" fmla="*/ 48 h 48"/>
                  <a:gd name="T18" fmla="*/ 2 w 42"/>
                  <a:gd name="T19" fmla="*/ 48 h 48"/>
                  <a:gd name="T20" fmla="*/ 2 w 42"/>
                  <a:gd name="T21" fmla="*/ 48 h 48"/>
                  <a:gd name="T22" fmla="*/ 4 w 42"/>
                  <a:gd name="T23" fmla="*/ 48 h 48"/>
                  <a:gd name="T24" fmla="*/ 42 w 42"/>
                  <a:gd name="T25" fmla="*/ 2 h 48"/>
                  <a:gd name="T26" fmla="*/ 42 w 42"/>
                  <a:gd name="T27" fmla="*/ 2 h 48"/>
                  <a:gd name="T28" fmla="*/ 42 w 42"/>
                  <a:gd name="T29" fmla="*/ 2 h 48"/>
                  <a:gd name="T30" fmla="*/ 42 w 42"/>
                  <a:gd name="T31" fmla="*/ 0 h 48"/>
                  <a:gd name="T32" fmla="*/ 42 w 42"/>
                  <a:gd name="T3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48">
                    <a:moveTo>
                      <a:pt x="42" y="0"/>
                    </a:moveTo>
                    <a:lnTo>
                      <a:pt x="42" y="0"/>
                    </a:lnTo>
                    <a:lnTo>
                      <a:pt x="40" y="0"/>
                    </a:lnTo>
                    <a:lnTo>
                      <a:pt x="38" y="0"/>
                    </a:lnTo>
                    <a:lnTo>
                      <a:pt x="0" y="44"/>
                    </a:lnTo>
                    <a:lnTo>
                      <a:pt x="0" y="44"/>
                    </a:lnTo>
                    <a:lnTo>
                      <a:pt x="0" y="46"/>
                    </a:lnTo>
                    <a:lnTo>
                      <a:pt x="0" y="48"/>
                    </a:lnTo>
                    <a:lnTo>
                      <a:pt x="0" y="48"/>
                    </a:lnTo>
                    <a:lnTo>
                      <a:pt x="2" y="48"/>
                    </a:lnTo>
                    <a:lnTo>
                      <a:pt x="2" y="48"/>
                    </a:lnTo>
                    <a:lnTo>
                      <a:pt x="4" y="48"/>
                    </a:lnTo>
                    <a:lnTo>
                      <a:pt x="42" y="2"/>
                    </a:lnTo>
                    <a:lnTo>
                      <a:pt x="42" y="2"/>
                    </a:lnTo>
                    <a:lnTo>
                      <a:pt x="42" y="2"/>
                    </a:lnTo>
                    <a:lnTo>
                      <a:pt x="42" y="0"/>
                    </a:lnTo>
                    <a:lnTo>
                      <a:pt x="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75" name="Freeform 2099">
                <a:extLst>
                  <a:ext uri="{FF2B5EF4-FFF2-40B4-BE49-F238E27FC236}">
                    <a16:creationId xmlns:a16="http://schemas.microsoft.com/office/drawing/2014/main" id="{D422D57B-D7F4-4FE3-9418-C76D42CF29CD}"/>
                  </a:ext>
                </a:extLst>
              </p:cNvPr>
              <p:cNvSpPr>
                <a:spLocks/>
              </p:cNvSpPr>
              <p:nvPr/>
            </p:nvSpPr>
            <p:spPr bwMode="auto">
              <a:xfrm>
                <a:off x="4152900" y="3098801"/>
                <a:ext cx="69850" cy="28575"/>
              </a:xfrm>
              <a:custGeom>
                <a:avLst/>
                <a:gdLst>
                  <a:gd name="T0" fmla="*/ 44 w 44"/>
                  <a:gd name="T1" fmla="*/ 0 h 18"/>
                  <a:gd name="T2" fmla="*/ 44 w 44"/>
                  <a:gd name="T3" fmla="*/ 0 h 18"/>
                  <a:gd name="T4" fmla="*/ 44 w 44"/>
                  <a:gd name="T5" fmla="*/ 0 h 18"/>
                  <a:gd name="T6" fmla="*/ 42 w 44"/>
                  <a:gd name="T7" fmla="*/ 0 h 18"/>
                  <a:gd name="T8" fmla="*/ 2 w 44"/>
                  <a:gd name="T9" fmla="*/ 14 h 18"/>
                  <a:gd name="T10" fmla="*/ 2 w 44"/>
                  <a:gd name="T11" fmla="*/ 14 h 18"/>
                  <a:gd name="T12" fmla="*/ 0 w 44"/>
                  <a:gd name="T13" fmla="*/ 14 h 18"/>
                  <a:gd name="T14" fmla="*/ 0 w 44"/>
                  <a:gd name="T15" fmla="*/ 16 h 18"/>
                  <a:gd name="T16" fmla="*/ 0 w 44"/>
                  <a:gd name="T17" fmla="*/ 16 h 18"/>
                  <a:gd name="T18" fmla="*/ 2 w 44"/>
                  <a:gd name="T19" fmla="*/ 18 h 18"/>
                  <a:gd name="T20" fmla="*/ 2 w 44"/>
                  <a:gd name="T21" fmla="*/ 18 h 18"/>
                  <a:gd name="T22" fmla="*/ 4 w 44"/>
                  <a:gd name="T23" fmla="*/ 18 h 18"/>
                  <a:gd name="T24" fmla="*/ 42 w 44"/>
                  <a:gd name="T25" fmla="*/ 4 h 18"/>
                  <a:gd name="T26" fmla="*/ 42 w 44"/>
                  <a:gd name="T27" fmla="*/ 4 h 18"/>
                  <a:gd name="T28" fmla="*/ 44 w 44"/>
                  <a:gd name="T29" fmla="*/ 2 h 18"/>
                  <a:gd name="T30" fmla="*/ 44 w 44"/>
                  <a:gd name="T31" fmla="*/ 0 h 18"/>
                  <a:gd name="T32" fmla="*/ 44 w 44"/>
                  <a:gd name="T3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18">
                    <a:moveTo>
                      <a:pt x="44" y="0"/>
                    </a:moveTo>
                    <a:lnTo>
                      <a:pt x="44" y="0"/>
                    </a:lnTo>
                    <a:lnTo>
                      <a:pt x="44" y="0"/>
                    </a:lnTo>
                    <a:lnTo>
                      <a:pt x="42" y="0"/>
                    </a:lnTo>
                    <a:lnTo>
                      <a:pt x="2" y="14"/>
                    </a:lnTo>
                    <a:lnTo>
                      <a:pt x="2" y="14"/>
                    </a:lnTo>
                    <a:lnTo>
                      <a:pt x="0" y="14"/>
                    </a:lnTo>
                    <a:lnTo>
                      <a:pt x="0" y="16"/>
                    </a:lnTo>
                    <a:lnTo>
                      <a:pt x="0" y="16"/>
                    </a:lnTo>
                    <a:lnTo>
                      <a:pt x="2" y="18"/>
                    </a:lnTo>
                    <a:lnTo>
                      <a:pt x="2" y="18"/>
                    </a:lnTo>
                    <a:lnTo>
                      <a:pt x="4" y="18"/>
                    </a:lnTo>
                    <a:lnTo>
                      <a:pt x="42" y="4"/>
                    </a:lnTo>
                    <a:lnTo>
                      <a:pt x="42" y="4"/>
                    </a:lnTo>
                    <a:lnTo>
                      <a:pt x="44" y="2"/>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76" name="Group 75">
              <a:extLst>
                <a:ext uri="{FF2B5EF4-FFF2-40B4-BE49-F238E27FC236}">
                  <a16:creationId xmlns:a16="http://schemas.microsoft.com/office/drawing/2014/main" id="{453DC0BD-1D52-424B-A197-9CA6BB01D38E}"/>
                </a:ext>
              </a:extLst>
            </p:cNvPr>
            <p:cNvGrpSpPr/>
            <p:nvPr/>
          </p:nvGrpSpPr>
          <p:grpSpPr>
            <a:xfrm>
              <a:off x="5065190" y="3200584"/>
              <a:ext cx="480195" cy="484812"/>
              <a:chOff x="1419225" y="3914776"/>
              <a:chExt cx="330200" cy="333375"/>
            </a:xfrm>
            <a:gradFill>
              <a:gsLst>
                <a:gs pos="0">
                  <a:schemeClr val="accent1">
                    <a:lumMod val="75000"/>
                  </a:schemeClr>
                </a:gs>
                <a:gs pos="100000">
                  <a:schemeClr val="accent4"/>
                </a:gs>
              </a:gsLst>
              <a:lin ang="2700000" scaled="0"/>
            </a:gradFill>
          </p:grpSpPr>
          <p:sp>
            <p:nvSpPr>
              <p:cNvPr id="79" name="Freeform 2458">
                <a:extLst>
                  <a:ext uri="{FF2B5EF4-FFF2-40B4-BE49-F238E27FC236}">
                    <a16:creationId xmlns:a16="http://schemas.microsoft.com/office/drawing/2014/main" id="{8DF17A0E-5ED7-44DA-BF10-6ECA7AEAAC54}"/>
                  </a:ext>
                </a:extLst>
              </p:cNvPr>
              <p:cNvSpPr>
                <a:spLocks/>
              </p:cNvSpPr>
              <p:nvPr/>
            </p:nvSpPr>
            <p:spPr bwMode="auto">
              <a:xfrm>
                <a:off x="1568450" y="4064001"/>
                <a:ext cx="31750" cy="31750"/>
              </a:xfrm>
              <a:custGeom>
                <a:avLst/>
                <a:gdLst>
                  <a:gd name="T0" fmla="*/ 20 w 20"/>
                  <a:gd name="T1" fmla="*/ 2 h 20"/>
                  <a:gd name="T2" fmla="*/ 20 w 20"/>
                  <a:gd name="T3" fmla="*/ 2 h 20"/>
                  <a:gd name="T4" fmla="*/ 18 w 20"/>
                  <a:gd name="T5" fmla="*/ 0 h 20"/>
                  <a:gd name="T6" fmla="*/ 16 w 20"/>
                  <a:gd name="T7" fmla="*/ 2 h 20"/>
                  <a:gd name="T8" fmla="*/ 0 w 20"/>
                  <a:gd name="T9" fmla="*/ 16 h 20"/>
                  <a:gd name="T10" fmla="*/ 0 w 20"/>
                  <a:gd name="T11" fmla="*/ 16 h 20"/>
                  <a:gd name="T12" fmla="*/ 0 w 20"/>
                  <a:gd name="T13" fmla="*/ 18 h 20"/>
                  <a:gd name="T14" fmla="*/ 0 w 20"/>
                  <a:gd name="T15" fmla="*/ 20 h 20"/>
                  <a:gd name="T16" fmla="*/ 0 w 20"/>
                  <a:gd name="T17" fmla="*/ 20 h 20"/>
                  <a:gd name="T18" fmla="*/ 2 w 20"/>
                  <a:gd name="T19" fmla="*/ 20 h 20"/>
                  <a:gd name="T20" fmla="*/ 2 w 20"/>
                  <a:gd name="T21" fmla="*/ 20 h 20"/>
                  <a:gd name="T22" fmla="*/ 4 w 20"/>
                  <a:gd name="T23" fmla="*/ 20 h 20"/>
                  <a:gd name="T24" fmla="*/ 20 w 20"/>
                  <a:gd name="T25" fmla="*/ 4 h 20"/>
                  <a:gd name="T26" fmla="*/ 20 w 20"/>
                  <a:gd name="T27" fmla="*/ 4 h 20"/>
                  <a:gd name="T28" fmla="*/ 20 w 20"/>
                  <a:gd name="T29" fmla="*/ 2 h 20"/>
                  <a:gd name="T30" fmla="*/ 20 w 20"/>
                  <a:gd name="T31" fmla="*/ 2 h 20"/>
                  <a:gd name="T32" fmla="*/ 20 w 20"/>
                  <a:gd name="T3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0">
                    <a:moveTo>
                      <a:pt x="20" y="2"/>
                    </a:moveTo>
                    <a:lnTo>
                      <a:pt x="20" y="2"/>
                    </a:lnTo>
                    <a:lnTo>
                      <a:pt x="18" y="0"/>
                    </a:lnTo>
                    <a:lnTo>
                      <a:pt x="16" y="2"/>
                    </a:lnTo>
                    <a:lnTo>
                      <a:pt x="0" y="16"/>
                    </a:lnTo>
                    <a:lnTo>
                      <a:pt x="0" y="16"/>
                    </a:lnTo>
                    <a:lnTo>
                      <a:pt x="0" y="18"/>
                    </a:lnTo>
                    <a:lnTo>
                      <a:pt x="0" y="20"/>
                    </a:lnTo>
                    <a:lnTo>
                      <a:pt x="0" y="20"/>
                    </a:lnTo>
                    <a:lnTo>
                      <a:pt x="2" y="20"/>
                    </a:lnTo>
                    <a:lnTo>
                      <a:pt x="2" y="20"/>
                    </a:lnTo>
                    <a:lnTo>
                      <a:pt x="4" y="20"/>
                    </a:lnTo>
                    <a:lnTo>
                      <a:pt x="20" y="4"/>
                    </a:lnTo>
                    <a:lnTo>
                      <a:pt x="20" y="4"/>
                    </a:lnTo>
                    <a:lnTo>
                      <a:pt x="20" y="2"/>
                    </a:lnTo>
                    <a:lnTo>
                      <a:pt x="20" y="2"/>
                    </a:lnTo>
                    <a:lnTo>
                      <a:pt x="2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0" name="Freeform 2459">
                <a:extLst>
                  <a:ext uri="{FF2B5EF4-FFF2-40B4-BE49-F238E27FC236}">
                    <a16:creationId xmlns:a16="http://schemas.microsoft.com/office/drawing/2014/main" id="{4D55064C-A9A5-4B54-B801-B5988FE2BF1E}"/>
                  </a:ext>
                </a:extLst>
              </p:cNvPr>
              <p:cNvSpPr>
                <a:spLocks/>
              </p:cNvSpPr>
              <p:nvPr/>
            </p:nvSpPr>
            <p:spPr bwMode="auto">
              <a:xfrm>
                <a:off x="1419225" y="3914776"/>
                <a:ext cx="31750" cy="31750"/>
              </a:xfrm>
              <a:custGeom>
                <a:avLst/>
                <a:gdLst>
                  <a:gd name="T0" fmla="*/ 18 w 20"/>
                  <a:gd name="T1" fmla="*/ 0 h 20"/>
                  <a:gd name="T2" fmla="*/ 18 w 20"/>
                  <a:gd name="T3" fmla="*/ 0 h 20"/>
                  <a:gd name="T4" fmla="*/ 16 w 20"/>
                  <a:gd name="T5" fmla="*/ 0 h 20"/>
                  <a:gd name="T6" fmla="*/ 16 w 20"/>
                  <a:gd name="T7" fmla="*/ 0 h 20"/>
                  <a:gd name="T8" fmla="*/ 0 w 20"/>
                  <a:gd name="T9" fmla="*/ 16 h 20"/>
                  <a:gd name="T10" fmla="*/ 0 w 20"/>
                  <a:gd name="T11" fmla="*/ 16 h 20"/>
                  <a:gd name="T12" fmla="*/ 0 w 20"/>
                  <a:gd name="T13" fmla="*/ 18 h 20"/>
                  <a:gd name="T14" fmla="*/ 0 w 20"/>
                  <a:gd name="T15" fmla="*/ 18 h 20"/>
                  <a:gd name="T16" fmla="*/ 0 w 20"/>
                  <a:gd name="T17" fmla="*/ 18 h 20"/>
                  <a:gd name="T18" fmla="*/ 2 w 20"/>
                  <a:gd name="T19" fmla="*/ 20 h 20"/>
                  <a:gd name="T20" fmla="*/ 2 w 20"/>
                  <a:gd name="T21" fmla="*/ 20 h 20"/>
                  <a:gd name="T22" fmla="*/ 4 w 20"/>
                  <a:gd name="T23" fmla="*/ 18 h 20"/>
                  <a:gd name="T24" fmla="*/ 18 w 20"/>
                  <a:gd name="T25" fmla="*/ 4 h 20"/>
                  <a:gd name="T26" fmla="*/ 18 w 20"/>
                  <a:gd name="T27" fmla="*/ 4 h 20"/>
                  <a:gd name="T28" fmla="*/ 20 w 20"/>
                  <a:gd name="T29" fmla="*/ 2 h 20"/>
                  <a:gd name="T30" fmla="*/ 18 w 20"/>
                  <a:gd name="T31" fmla="*/ 0 h 20"/>
                  <a:gd name="T32" fmla="*/ 18 w 20"/>
                  <a:gd name="T3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0">
                    <a:moveTo>
                      <a:pt x="18" y="0"/>
                    </a:moveTo>
                    <a:lnTo>
                      <a:pt x="18" y="0"/>
                    </a:lnTo>
                    <a:lnTo>
                      <a:pt x="16" y="0"/>
                    </a:lnTo>
                    <a:lnTo>
                      <a:pt x="16" y="0"/>
                    </a:lnTo>
                    <a:lnTo>
                      <a:pt x="0" y="16"/>
                    </a:lnTo>
                    <a:lnTo>
                      <a:pt x="0" y="16"/>
                    </a:lnTo>
                    <a:lnTo>
                      <a:pt x="0" y="18"/>
                    </a:lnTo>
                    <a:lnTo>
                      <a:pt x="0" y="18"/>
                    </a:lnTo>
                    <a:lnTo>
                      <a:pt x="0" y="18"/>
                    </a:lnTo>
                    <a:lnTo>
                      <a:pt x="2" y="20"/>
                    </a:lnTo>
                    <a:lnTo>
                      <a:pt x="2" y="20"/>
                    </a:lnTo>
                    <a:lnTo>
                      <a:pt x="4" y="18"/>
                    </a:lnTo>
                    <a:lnTo>
                      <a:pt x="18" y="4"/>
                    </a:lnTo>
                    <a:lnTo>
                      <a:pt x="18" y="4"/>
                    </a:lnTo>
                    <a:lnTo>
                      <a:pt x="20" y="2"/>
                    </a:lnTo>
                    <a:lnTo>
                      <a:pt x="18" y="0"/>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1" name="Freeform 2460">
                <a:extLst>
                  <a:ext uri="{FF2B5EF4-FFF2-40B4-BE49-F238E27FC236}">
                    <a16:creationId xmlns:a16="http://schemas.microsoft.com/office/drawing/2014/main" id="{F1CAD819-117B-40B6-9A24-64EE1A34BB01}"/>
                  </a:ext>
                </a:extLst>
              </p:cNvPr>
              <p:cNvSpPr>
                <a:spLocks/>
              </p:cNvSpPr>
              <p:nvPr/>
            </p:nvSpPr>
            <p:spPr bwMode="auto">
              <a:xfrm>
                <a:off x="1463675" y="3943351"/>
                <a:ext cx="19050" cy="15875"/>
              </a:xfrm>
              <a:custGeom>
                <a:avLst/>
                <a:gdLst>
                  <a:gd name="T0" fmla="*/ 10 w 12"/>
                  <a:gd name="T1" fmla="*/ 0 h 10"/>
                  <a:gd name="T2" fmla="*/ 10 w 12"/>
                  <a:gd name="T3" fmla="*/ 0 h 10"/>
                  <a:gd name="T4" fmla="*/ 10 w 12"/>
                  <a:gd name="T5" fmla="*/ 0 h 10"/>
                  <a:gd name="T6" fmla="*/ 8 w 12"/>
                  <a:gd name="T7" fmla="*/ 0 h 10"/>
                  <a:gd name="T8" fmla="*/ 0 w 12"/>
                  <a:gd name="T9" fmla="*/ 6 h 10"/>
                  <a:gd name="T10" fmla="*/ 0 w 12"/>
                  <a:gd name="T11" fmla="*/ 6 h 10"/>
                  <a:gd name="T12" fmla="*/ 0 w 12"/>
                  <a:gd name="T13" fmla="*/ 8 h 10"/>
                  <a:gd name="T14" fmla="*/ 0 w 12"/>
                  <a:gd name="T15" fmla="*/ 10 h 10"/>
                  <a:gd name="T16" fmla="*/ 0 w 12"/>
                  <a:gd name="T17" fmla="*/ 10 h 10"/>
                  <a:gd name="T18" fmla="*/ 2 w 12"/>
                  <a:gd name="T19" fmla="*/ 10 h 10"/>
                  <a:gd name="T20" fmla="*/ 2 w 12"/>
                  <a:gd name="T21" fmla="*/ 10 h 10"/>
                  <a:gd name="T22" fmla="*/ 4 w 12"/>
                  <a:gd name="T23" fmla="*/ 10 h 10"/>
                  <a:gd name="T24" fmla="*/ 10 w 12"/>
                  <a:gd name="T25" fmla="*/ 4 h 10"/>
                  <a:gd name="T26" fmla="*/ 10 w 12"/>
                  <a:gd name="T27" fmla="*/ 4 h 10"/>
                  <a:gd name="T28" fmla="*/ 12 w 12"/>
                  <a:gd name="T29" fmla="*/ 2 h 10"/>
                  <a:gd name="T30" fmla="*/ 10 w 12"/>
                  <a:gd name="T31" fmla="*/ 0 h 10"/>
                  <a:gd name="T32" fmla="*/ 10 w 12"/>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0">
                    <a:moveTo>
                      <a:pt x="10" y="0"/>
                    </a:moveTo>
                    <a:lnTo>
                      <a:pt x="10" y="0"/>
                    </a:lnTo>
                    <a:lnTo>
                      <a:pt x="10" y="0"/>
                    </a:lnTo>
                    <a:lnTo>
                      <a:pt x="8" y="0"/>
                    </a:lnTo>
                    <a:lnTo>
                      <a:pt x="0" y="6"/>
                    </a:lnTo>
                    <a:lnTo>
                      <a:pt x="0" y="6"/>
                    </a:lnTo>
                    <a:lnTo>
                      <a:pt x="0" y="8"/>
                    </a:lnTo>
                    <a:lnTo>
                      <a:pt x="0" y="10"/>
                    </a:lnTo>
                    <a:lnTo>
                      <a:pt x="0" y="10"/>
                    </a:lnTo>
                    <a:lnTo>
                      <a:pt x="2" y="10"/>
                    </a:lnTo>
                    <a:lnTo>
                      <a:pt x="2" y="10"/>
                    </a:lnTo>
                    <a:lnTo>
                      <a:pt x="4" y="10"/>
                    </a:lnTo>
                    <a:lnTo>
                      <a:pt x="10" y="4"/>
                    </a:lnTo>
                    <a:lnTo>
                      <a:pt x="10" y="4"/>
                    </a:lnTo>
                    <a:lnTo>
                      <a:pt x="12" y="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2" name="Freeform 2461">
                <a:extLst>
                  <a:ext uri="{FF2B5EF4-FFF2-40B4-BE49-F238E27FC236}">
                    <a16:creationId xmlns:a16="http://schemas.microsoft.com/office/drawing/2014/main" id="{B536041C-65FA-45B9-8127-FFD516F6B15E}"/>
                  </a:ext>
                </a:extLst>
              </p:cNvPr>
              <p:cNvSpPr>
                <a:spLocks/>
              </p:cNvSpPr>
              <p:nvPr/>
            </p:nvSpPr>
            <p:spPr bwMode="auto">
              <a:xfrm>
                <a:off x="1492250" y="3971926"/>
                <a:ext cx="19050" cy="19050"/>
              </a:xfrm>
              <a:custGeom>
                <a:avLst/>
                <a:gdLst>
                  <a:gd name="T0" fmla="*/ 12 w 12"/>
                  <a:gd name="T1" fmla="*/ 2 h 12"/>
                  <a:gd name="T2" fmla="*/ 12 w 12"/>
                  <a:gd name="T3" fmla="*/ 2 h 12"/>
                  <a:gd name="T4" fmla="*/ 10 w 12"/>
                  <a:gd name="T5" fmla="*/ 0 h 12"/>
                  <a:gd name="T6" fmla="*/ 8 w 12"/>
                  <a:gd name="T7" fmla="*/ 2 h 12"/>
                  <a:gd name="T8" fmla="*/ 2 w 12"/>
                  <a:gd name="T9" fmla="*/ 8 h 12"/>
                  <a:gd name="T10" fmla="*/ 2 w 12"/>
                  <a:gd name="T11" fmla="*/ 8 h 12"/>
                  <a:gd name="T12" fmla="*/ 0 w 12"/>
                  <a:gd name="T13" fmla="*/ 10 h 12"/>
                  <a:gd name="T14" fmla="*/ 2 w 12"/>
                  <a:gd name="T15" fmla="*/ 12 h 12"/>
                  <a:gd name="T16" fmla="*/ 2 w 12"/>
                  <a:gd name="T17" fmla="*/ 12 h 12"/>
                  <a:gd name="T18" fmla="*/ 4 w 12"/>
                  <a:gd name="T19" fmla="*/ 12 h 12"/>
                  <a:gd name="T20" fmla="*/ 4 w 12"/>
                  <a:gd name="T21" fmla="*/ 12 h 12"/>
                  <a:gd name="T22" fmla="*/ 4 w 12"/>
                  <a:gd name="T23" fmla="*/ 12 h 12"/>
                  <a:gd name="T24" fmla="*/ 12 w 12"/>
                  <a:gd name="T25" fmla="*/ 4 h 12"/>
                  <a:gd name="T26" fmla="*/ 12 w 12"/>
                  <a:gd name="T27" fmla="*/ 4 h 12"/>
                  <a:gd name="T28" fmla="*/ 12 w 12"/>
                  <a:gd name="T29" fmla="*/ 2 h 12"/>
                  <a:gd name="T30" fmla="*/ 12 w 12"/>
                  <a:gd name="T31" fmla="*/ 2 h 12"/>
                  <a:gd name="T32" fmla="*/ 12 w 12"/>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2">
                    <a:moveTo>
                      <a:pt x="12" y="2"/>
                    </a:moveTo>
                    <a:lnTo>
                      <a:pt x="12" y="2"/>
                    </a:lnTo>
                    <a:lnTo>
                      <a:pt x="10" y="0"/>
                    </a:lnTo>
                    <a:lnTo>
                      <a:pt x="8" y="2"/>
                    </a:lnTo>
                    <a:lnTo>
                      <a:pt x="2" y="8"/>
                    </a:lnTo>
                    <a:lnTo>
                      <a:pt x="2" y="8"/>
                    </a:lnTo>
                    <a:lnTo>
                      <a:pt x="0" y="10"/>
                    </a:lnTo>
                    <a:lnTo>
                      <a:pt x="2" y="12"/>
                    </a:lnTo>
                    <a:lnTo>
                      <a:pt x="2" y="12"/>
                    </a:lnTo>
                    <a:lnTo>
                      <a:pt x="4" y="12"/>
                    </a:lnTo>
                    <a:lnTo>
                      <a:pt x="4" y="12"/>
                    </a:lnTo>
                    <a:lnTo>
                      <a:pt x="4" y="12"/>
                    </a:lnTo>
                    <a:lnTo>
                      <a:pt x="12" y="4"/>
                    </a:lnTo>
                    <a:lnTo>
                      <a:pt x="12" y="4"/>
                    </a:lnTo>
                    <a:lnTo>
                      <a:pt x="12" y="2"/>
                    </a:lnTo>
                    <a:lnTo>
                      <a:pt x="12" y="2"/>
                    </a:lnTo>
                    <a:lnTo>
                      <a:pt x="1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3" name="Freeform 2462">
                <a:extLst>
                  <a:ext uri="{FF2B5EF4-FFF2-40B4-BE49-F238E27FC236}">
                    <a16:creationId xmlns:a16="http://schemas.microsoft.com/office/drawing/2014/main" id="{5FB1EC94-B21D-4F9B-963E-7F7C32223814}"/>
                  </a:ext>
                </a:extLst>
              </p:cNvPr>
              <p:cNvSpPr>
                <a:spLocks/>
              </p:cNvSpPr>
              <p:nvPr/>
            </p:nvSpPr>
            <p:spPr bwMode="auto">
              <a:xfrm>
                <a:off x="1524000" y="4006851"/>
                <a:ext cx="15875" cy="12700"/>
              </a:xfrm>
              <a:custGeom>
                <a:avLst/>
                <a:gdLst>
                  <a:gd name="T0" fmla="*/ 8 w 10"/>
                  <a:gd name="T1" fmla="*/ 0 h 8"/>
                  <a:gd name="T2" fmla="*/ 8 w 10"/>
                  <a:gd name="T3" fmla="*/ 0 h 8"/>
                  <a:gd name="T4" fmla="*/ 6 w 10"/>
                  <a:gd name="T5" fmla="*/ 0 h 8"/>
                  <a:gd name="T6" fmla="*/ 6 w 10"/>
                  <a:gd name="T7" fmla="*/ 0 h 8"/>
                  <a:gd name="T8" fmla="*/ 0 w 10"/>
                  <a:gd name="T9" fmla="*/ 4 h 8"/>
                  <a:gd name="T10" fmla="*/ 0 w 10"/>
                  <a:gd name="T11" fmla="*/ 4 h 8"/>
                  <a:gd name="T12" fmla="*/ 0 w 10"/>
                  <a:gd name="T13" fmla="*/ 6 h 8"/>
                  <a:gd name="T14" fmla="*/ 0 w 10"/>
                  <a:gd name="T15" fmla="*/ 8 h 8"/>
                  <a:gd name="T16" fmla="*/ 0 w 10"/>
                  <a:gd name="T17" fmla="*/ 8 h 8"/>
                  <a:gd name="T18" fmla="*/ 2 w 10"/>
                  <a:gd name="T19" fmla="*/ 8 h 8"/>
                  <a:gd name="T20" fmla="*/ 2 w 10"/>
                  <a:gd name="T21" fmla="*/ 8 h 8"/>
                  <a:gd name="T22" fmla="*/ 4 w 10"/>
                  <a:gd name="T23" fmla="*/ 8 h 8"/>
                  <a:gd name="T24" fmla="*/ 8 w 10"/>
                  <a:gd name="T25" fmla="*/ 4 h 8"/>
                  <a:gd name="T26" fmla="*/ 8 w 10"/>
                  <a:gd name="T27" fmla="*/ 4 h 8"/>
                  <a:gd name="T28" fmla="*/ 10 w 10"/>
                  <a:gd name="T29" fmla="*/ 2 h 8"/>
                  <a:gd name="T30" fmla="*/ 8 w 10"/>
                  <a:gd name="T31" fmla="*/ 0 h 8"/>
                  <a:gd name="T32" fmla="*/ 8 w 10"/>
                  <a:gd name="T3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8">
                    <a:moveTo>
                      <a:pt x="8" y="0"/>
                    </a:moveTo>
                    <a:lnTo>
                      <a:pt x="8" y="0"/>
                    </a:lnTo>
                    <a:lnTo>
                      <a:pt x="6" y="0"/>
                    </a:lnTo>
                    <a:lnTo>
                      <a:pt x="6" y="0"/>
                    </a:lnTo>
                    <a:lnTo>
                      <a:pt x="0" y="4"/>
                    </a:lnTo>
                    <a:lnTo>
                      <a:pt x="0" y="4"/>
                    </a:lnTo>
                    <a:lnTo>
                      <a:pt x="0" y="6"/>
                    </a:lnTo>
                    <a:lnTo>
                      <a:pt x="0" y="8"/>
                    </a:lnTo>
                    <a:lnTo>
                      <a:pt x="0" y="8"/>
                    </a:lnTo>
                    <a:lnTo>
                      <a:pt x="2" y="8"/>
                    </a:lnTo>
                    <a:lnTo>
                      <a:pt x="2" y="8"/>
                    </a:lnTo>
                    <a:lnTo>
                      <a:pt x="4" y="8"/>
                    </a:lnTo>
                    <a:lnTo>
                      <a:pt x="8" y="4"/>
                    </a:lnTo>
                    <a:lnTo>
                      <a:pt x="8" y="4"/>
                    </a:lnTo>
                    <a:lnTo>
                      <a:pt x="10" y="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4" name="Freeform 2463">
                <a:extLst>
                  <a:ext uri="{FF2B5EF4-FFF2-40B4-BE49-F238E27FC236}">
                    <a16:creationId xmlns:a16="http://schemas.microsoft.com/office/drawing/2014/main" id="{22357354-B1DE-466C-B1B9-C66981BD8A01}"/>
                  </a:ext>
                </a:extLst>
              </p:cNvPr>
              <p:cNvSpPr>
                <a:spLocks/>
              </p:cNvSpPr>
              <p:nvPr/>
            </p:nvSpPr>
            <p:spPr bwMode="auto">
              <a:xfrm>
                <a:off x="1552575" y="4032251"/>
                <a:ext cx="19050" cy="19050"/>
              </a:xfrm>
              <a:custGeom>
                <a:avLst/>
                <a:gdLst>
                  <a:gd name="T0" fmla="*/ 12 w 12"/>
                  <a:gd name="T1" fmla="*/ 0 h 12"/>
                  <a:gd name="T2" fmla="*/ 12 w 12"/>
                  <a:gd name="T3" fmla="*/ 0 h 12"/>
                  <a:gd name="T4" fmla="*/ 10 w 12"/>
                  <a:gd name="T5" fmla="*/ 0 h 12"/>
                  <a:gd name="T6" fmla="*/ 8 w 12"/>
                  <a:gd name="T7" fmla="*/ 0 h 12"/>
                  <a:gd name="T8" fmla="*/ 2 w 12"/>
                  <a:gd name="T9" fmla="*/ 8 h 12"/>
                  <a:gd name="T10" fmla="*/ 2 w 12"/>
                  <a:gd name="T11" fmla="*/ 8 h 12"/>
                  <a:gd name="T12" fmla="*/ 0 w 12"/>
                  <a:gd name="T13" fmla="*/ 10 h 12"/>
                  <a:gd name="T14" fmla="*/ 2 w 12"/>
                  <a:gd name="T15" fmla="*/ 10 h 12"/>
                  <a:gd name="T16" fmla="*/ 2 w 12"/>
                  <a:gd name="T17" fmla="*/ 10 h 12"/>
                  <a:gd name="T18" fmla="*/ 4 w 12"/>
                  <a:gd name="T19" fmla="*/ 12 h 12"/>
                  <a:gd name="T20" fmla="*/ 4 w 12"/>
                  <a:gd name="T21" fmla="*/ 12 h 12"/>
                  <a:gd name="T22" fmla="*/ 4 w 12"/>
                  <a:gd name="T23" fmla="*/ 10 h 12"/>
                  <a:gd name="T24" fmla="*/ 12 w 12"/>
                  <a:gd name="T25" fmla="*/ 4 h 12"/>
                  <a:gd name="T26" fmla="*/ 12 w 12"/>
                  <a:gd name="T27" fmla="*/ 4 h 12"/>
                  <a:gd name="T28" fmla="*/ 12 w 12"/>
                  <a:gd name="T29" fmla="*/ 2 h 12"/>
                  <a:gd name="T30" fmla="*/ 12 w 12"/>
                  <a:gd name="T31" fmla="*/ 0 h 12"/>
                  <a:gd name="T32" fmla="*/ 12 w 12"/>
                  <a:gd name="T3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2">
                    <a:moveTo>
                      <a:pt x="12" y="0"/>
                    </a:moveTo>
                    <a:lnTo>
                      <a:pt x="12" y="0"/>
                    </a:lnTo>
                    <a:lnTo>
                      <a:pt x="10" y="0"/>
                    </a:lnTo>
                    <a:lnTo>
                      <a:pt x="8" y="0"/>
                    </a:lnTo>
                    <a:lnTo>
                      <a:pt x="2" y="8"/>
                    </a:lnTo>
                    <a:lnTo>
                      <a:pt x="2" y="8"/>
                    </a:lnTo>
                    <a:lnTo>
                      <a:pt x="0" y="10"/>
                    </a:lnTo>
                    <a:lnTo>
                      <a:pt x="2" y="10"/>
                    </a:lnTo>
                    <a:lnTo>
                      <a:pt x="2" y="10"/>
                    </a:lnTo>
                    <a:lnTo>
                      <a:pt x="4" y="12"/>
                    </a:lnTo>
                    <a:lnTo>
                      <a:pt x="4" y="12"/>
                    </a:lnTo>
                    <a:lnTo>
                      <a:pt x="4" y="10"/>
                    </a:lnTo>
                    <a:lnTo>
                      <a:pt x="12" y="4"/>
                    </a:lnTo>
                    <a:lnTo>
                      <a:pt x="12" y="4"/>
                    </a:lnTo>
                    <a:lnTo>
                      <a:pt x="12" y="2"/>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5" name="Freeform 2464">
                <a:extLst>
                  <a:ext uri="{FF2B5EF4-FFF2-40B4-BE49-F238E27FC236}">
                    <a16:creationId xmlns:a16="http://schemas.microsoft.com/office/drawing/2014/main" id="{DD8D0903-A7E7-4142-96F3-ABEFEE6E2276}"/>
                  </a:ext>
                </a:extLst>
              </p:cNvPr>
              <p:cNvSpPr>
                <a:spLocks/>
              </p:cNvSpPr>
              <p:nvPr/>
            </p:nvSpPr>
            <p:spPr bwMode="auto">
              <a:xfrm>
                <a:off x="1720850" y="4216401"/>
                <a:ext cx="28575" cy="31750"/>
              </a:xfrm>
              <a:custGeom>
                <a:avLst/>
                <a:gdLst>
                  <a:gd name="T0" fmla="*/ 18 w 18"/>
                  <a:gd name="T1" fmla="*/ 0 h 20"/>
                  <a:gd name="T2" fmla="*/ 18 w 18"/>
                  <a:gd name="T3" fmla="*/ 0 h 20"/>
                  <a:gd name="T4" fmla="*/ 16 w 18"/>
                  <a:gd name="T5" fmla="*/ 0 h 20"/>
                  <a:gd name="T6" fmla="*/ 16 w 18"/>
                  <a:gd name="T7" fmla="*/ 0 h 20"/>
                  <a:gd name="T8" fmla="*/ 0 w 18"/>
                  <a:gd name="T9" fmla="*/ 16 h 20"/>
                  <a:gd name="T10" fmla="*/ 0 w 18"/>
                  <a:gd name="T11" fmla="*/ 16 h 20"/>
                  <a:gd name="T12" fmla="*/ 0 w 18"/>
                  <a:gd name="T13" fmla="*/ 18 h 20"/>
                  <a:gd name="T14" fmla="*/ 0 w 18"/>
                  <a:gd name="T15" fmla="*/ 18 h 20"/>
                  <a:gd name="T16" fmla="*/ 0 w 18"/>
                  <a:gd name="T17" fmla="*/ 18 h 20"/>
                  <a:gd name="T18" fmla="*/ 2 w 18"/>
                  <a:gd name="T19" fmla="*/ 20 h 20"/>
                  <a:gd name="T20" fmla="*/ 2 w 18"/>
                  <a:gd name="T21" fmla="*/ 20 h 20"/>
                  <a:gd name="T22" fmla="*/ 2 w 18"/>
                  <a:gd name="T23" fmla="*/ 18 h 20"/>
                  <a:gd name="T24" fmla="*/ 18 w 18"/>
                  <a:gd name="T25" fmla="*/ 4 h 20"/>
                  <a:gd name="T26" fmla="*/ 18 w 18"/>
                  <a:gd name="T27" fmla="*/ 4 h 20"/>
                  <a:gd name="T28" fmla="*/ 18 w 18"/>
                  <a:gd name="T29" fmla="*/ 2 h 20"/>
                  <a:gd name="T30" fmla="*/ 18 w 18"/>
                  <a:gd name="T31" fmla="*/ 0 h 20"/>
                  <a:gd name="T32" fmla="*/ 18 w 18"/>
                  <a:gd name="T3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20">
                    <a:moveTo>
                      <a:pt x="18" y="0"/>
                    </a:moveTo>
                    <a:lnTo>
                      <a:pt x="18" y="0"/>
                    </a:lnTo>
                    <a:lnTo>
                      <a:pt x="16" y="0"/>
                    </a:lnTo>
                    <a:lnTo>
                      <a:pt x="16" y="0"/>
                    </a:lnTo>
                    <a:lnTo>
                      <a:pt x="0" y="16"/>
                    </a:lnTo>
                    <a:lnTo>
                      <a:pt x="0" y="16"/>
                    </a:lnTo>
                    <a:lnTo>
                      <a:pt x="0" y="18"/>
                    </a:lnTo>
                    <a:lnTo>
                      <a:pt x="0" y="18"/>
                    </a:lnTo>
                    <a:lnTo>
                      <a:pt x="0" y="18"/>
                    </a:lnTo>
                    <a:lnTo>
                      <a:pt x="2" y="20"/>
                    </a:lnTo>
                    <a:lnTo>
                      <a:pt x="2" y="20"/>
                    </a:lnTo>
                    <a:lnTo>
                      <a:pt x="2" y="18"/>
                    </a:lnTo>
                    <a:lnTo>
                      <a:pt x="18" y="4"/>
                    </a:lnTo>
                    <a:lnTo>
                      <a:pt x="18" y="4"/>
                    </a:lnTo>
                    <a:lnTo>
                      <a:pt x="18" y="2"/>
                    </a:lnTo>
                    <a:lnTo>
                      <a:pt x="18" y="0"/>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6" name="Freeform 2465">
                <a:extLst>
                  <a:ext uri="{FF2B5EF4-FFF2-40B4-BE49-F238E27FC236}">
                    <a16:creationId xmlns:a16="http://schemas.microsoft.com/office/drawing/2014/main" id="{4D988D45-FA52-453D-962B-DB34878E73A9}"/>
                  </a:ext>
                </a:extLst>
              </p:cNvPr>
              <p:cNvSpPr>
                <a:spLocks/>
              </p:cNvSpPr>
              <p:nvPr/>
            </p:nvSpPr>
            <p:spPr bwMode="auto">
              <a:xfrm>
                <a:off x="1616075" y="4095751"/>
                <a:ext cx="12700" cy="15875"/>
              </a:xfrm>
              <a:custGeom>
                <a:avLst/>
                <a:gdLst>
                  <a:gd name="T0" fmla="*/ 8 w 8"/>
                  <a:gd name="T1" fmla="*/ 2 h 10"/>
                  <a:gd name="T2" fmla="*/ 8 w 8"/>
                  <a:gd name="T3" fmla="*/ 2 h 10"/>
                  <a:gd name="T4" fmla="*/ 6 w 8"/>
                  <a:gd name="T5" fmla="*/ 0 h 10"/>
                  <a:gd name="T6" fmla="*/ 4 w 8"/>
                  <a:gd name="T7" fmla="*/ 2 h 10"/>
                  <a:gd name="T8" fmla="*/ 0 w 8"/>
                  <a:gd name="T9" fmla="*/ 6 h 10"/>
                  <a:gd name="T10" fmla="*/ 0 w 8"/>
                  <a:gd name="T11" fmla="*/ 6 h 10"/>
                  <a:gd name="T12" fmla="*/ 0 w 8"/>
                  <a:gd name="T13" fmla="*/ 8 h 10"/>
                  <a:gd name="T14" fmla="*/ 0 w 8"/>
                  <a:gd name="T15" fmla="*/ 8 h 10"/>
                  <a:gd name="T16" fmla="*/ 0 w 8"/>
                  <a:gd name="T17" fmla="*/ 8 h 10"/>
                  <a:gd name="T18" fmla="*/ 2 w 8"/>
                  <a:gd name="T19" fmla="*/ 10 h 10"/>
                  <a:gd name="T20" fmla="*/ 2 w 8"/>
                  <a:gd name="T21" fmla="*/ 10 h 10"/>
                  <a:gd name="T22" fmla="*/ 2 w 8"/>
                  <a:gd name="T23" fmla="*/ 8 h 10"/>
                  <a:gd name="T24" fmla="*/ 8 w 8"/>
                  <a:gd name="T25" fmla="*/ 4 h 10"/>
                  <a:gd name="T26" fmla="*/ 8 w 8"/>
                  <a:gd name="T27" fmla="*/ 4 h 10"/>
                  <a:gd name="T28" fmla="*/ 8 w 8"/>
                  <a:gd name="T29" fmla="*/ 2 h 10"/>
                  <a:gd name="T30" fmla="*/ 8 w 8"/>
                  <a:gd name="T31" fmla="*/ 2 h 10"/>
                  <a:gd name="T32" fmla="*/ 8 w 8"/>
                  <a:gd name="T33"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10">
                    <a:moveTo>
                      <a:pt x="8" y="2"/>
                    </a:moveTo>
                    <a:lnTo>
                      <a:pt x="8" y="2"/>
                    </a:lnTo>
                    <a:lnTo>
                      <a:pt x="6" y="0"/>
                    </a:lnTo>
                    <a:lnTo>
                      <a:pt x="4" y="2"/>
                    </a:lnTo>
                    <a:lnTo>
                      <a:pt x="0" y="6"/>
                    </a:lnTo>
                    <a:lnTo>
                      <a:pt x="0" y="6"/>
                    </a:lnTo>
                    <a:lnTo>
                      <a:pt x="0" y="8"/>
                    </a:lnTo>
                    <a:lnTo>
                      <a:pt x="0" y="8"/>
                    </a:lnTo>
                    <a:lnTo>
                      <a:pt x="0" y="8"/>
                    </a:lnTo>
                    <a:lnTo>
                      <a:pt x="2" y="10"/>
                    </a:lnTo>
                    <a:lnTo>
                      <a:pt x="2" y="10"/>
                    </a:lnTo>
                    <a:lnTo>
                      <a:pt x="2" y="8"/>
                    </a:lnTo>
                    <a:lnTo>
                      <a:pt x="8" y="4"/>
                    </a:lnTo>
                    <a:lnTo>
                      <a:pt x="8" y="4"/>
                    </a:lnTo>
                    <a:lnTo>
                      <a:pt x="8" y="2"/>
                    </a:lnTo>
                    <a:lnTo>
                      <a:pt x="8" y="2"/>
                    </a:ln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7" name="Freeform 2466">
                <a:extLst>
                  <a:ext uri="{FF2B5EF4-FFF2-40B4-BE49-F238E27FC236}">
                    <a16:creationId xmlns:a16="http://schemas.microsoft.com/office/drawing/2014/main" id="{B02407F8-A6CA-4C47-B568-4B6EAEC73493}"/>
                  </a:ext>
                </a:extLst>
              </p:cNvPr>
              <p:cNvSpPr>
                <a:spLocks/>
              </p:cNvSpPr>
              <p:nvPr/>
            </p:nvSpPr>
            <p:spPr bwMode="auto">
              <a:xfrm>
                <a:off x="1644650" y="4124326"/>
                <a:ext cx="19050" cy="15875"/>
              </a:xfrm>
              <a:custGeom>
                <a:avLst/>
                <a:gdLst>
                  <a:gd name="T0" fmla="*/ 10 w 12"/>
                  <a:gd name="T1" fmla="*/ 0 h 10"/>
                  <a:gd name="T2" fmla="*/ 10 w 12"/>
                  <a:gd name="T3" fmla="*/ 0 h 10"/>
                  <a:gd name="T4" fmla="*/ 8 w 12"/>
                  <a:gd name="T5" fmla="*/ 0 h 10"/>
                  <a:gd name="T6" fmla="*/ 8 w 12"/>
                  <a:gd name="T7" fmla="*/ 0 h 10"/>
                  <a:gd name="T8" fmla="*/ 0 w 12"/>
                  <a:gd name="T9" fmla="*/ 6 h 10"/>
                  <a:gd name="T10" fmla="*/ 0 w 12"/>
                  <a:gd name="T11" fmla="*/ 6 h 10"/>
                  <a:gd name="T12" fmla="*/ 0 w 12"/>
                  <a:gd name="T13" fmla="*/ 8 h 10"/>
                  <a:gd name="T14" fmla="*/ 0 w 12"/>
                  <a:gd name="T15" fmla="*/ 10 h 10"/>
                  <a:gd name="T16" fmla="*/ 0 w 12"/>
                  <a:gd name="T17" fmla="*/ 10 h 10"/>
                  <a:gd name="T18" fmla="*/ 2 w 12"/>
                  <a:gd name="T19" fmla="*/ 10 h 10"/>
                  <a:gd name="T20" fmla="*/ 2 w 12"/>
                  <a:gd name="T21" fmla="*/ 10 h 10"/>
                  <a:gd name="T22" fmla="*/ 4 w 12"/>
                  <a:gd name="T23" fmla="*/ 10 h 10"/>
                  <a:gd name="T24" fmla="*/ 10 w 12"/>
                  <a:gd name="T25" fmla="*/ 4 h 10"/>
                  <a:gd name="T26" fmla="*/ 10 w 12"/>
                  <a:gd name="T27" fmla="*/ 4 h 10"/>
                  <a:gd name="T28" fmla="*/ 12 w 12"/>
                  <a:gd name="T29" fmla="*/ 2 h 10"/>
                  <a:gd name="T30" fmla="*/ 10 w 12"/>
                  <a:gd name="T31" fmla="*/ 0 h 10"/>
                  <a:gd name="T32" fmla="*/ 10 w 12"/>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0">
                    <a:moveTo>
                      <a:pt x="10" y="0"/>
                    </a:moveTo>
                    <a:lnTo>
                      <a:pt x="10" y="0"/>
                    </a:lnTo>
                    <a:lnTo>
                      <a:pt x="8" y="0"/>
                    </a:lnTo>
                    <a:lnTo>
                      <a:pt x="8" y="0"/>
                    </a:lnTo>
                    <a:lnTo>
                      <a:pt x="0" y="6"/>
                    </a:lnTo>
                    <a:lnTo>
                      <a:pt x="0" y="6"/>
                    </a:lnTo>
                    <a:lnTo>
                      <a:pt x="0" y="8"/>
                    </a:lnTo>
                    <a:lnTo>
                      <a:pt x="0" y="10"/>
                    </a:lnTo>
                    <a:lnTo>
                      <a:pt x="0" y="10"/>
                    </a:lnTo>
                    <a:lnTo>
                      <a:pt x="2" y="10"/>
                    </a:lnTo>
                    <a:lnTo>
                      <a:pt x="2" y="10"/>
                    </a:lnTo>
                    <a:lnTo>
                      <a:pt x="4" y="10"/>
                    </a:lnTo>
                    <a:lnTo>
                      <a:pt x="10" y="4"/>
                    </a:lnTo>
                    <a:lnTo>
                      <a:pt x="10" y="4"/>
                    </a:lnTo>
                    <a:lnTo>
                      <a:pt x="12" y="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8" name="Freeform 2467">
                <a:extLst>
                  <a:ext uri="{FF2B5EF4-FFF2-40B4-BE49-F238E27FC236}">
                    <a16:creationId xmlns:a16="http://schemas.microsoft.com/office/drawing/2014/main" id="{3EFDE43D-2825-4CC7-82EF-1181F4B7E19F}"/>
                  </a:ext>
                </a:extLst>
              </p:cNvPr>
              <p:cNvSpPr>
                <a:spLocks/>
              </p:cNvSpPr>
              <p:nvPr/>
            </p:nvSpPr>
            <p:spPr bwMode="auto">
              <a:xfrm>
                <a:off x="1676400" y="4156076"/>
                <a:ext cx="12700" cy="15875"/>
              </a:xfrm>
              <a:custGeom>
                <a:avLst/>
                <a:gdLst>
                  <a:gd name="T0" fmla="*/ 8 w 8"/>
                  <a:gd name="T1" fmla="*/ 2 h 10"/>
                  <a:gd name="T2" fmla="*/ 8 w 8"/>
                  <a:gd name="T3" fmla="*/ 2 h 10"/>
                  <a:gd name="T4" fmla="*/ 6 w 8"/>
                  <a:gd name="T5" fmla="*/ 0 h 10"/>
                  <a:gd name="T6" fmla="*/ 4 w 8"/>
                  <a:gd name="T7" fmla="*/ 2 h 10"/>
                  <a:gd name="T8" fmla="*/ 0 w 8"/>
                  <a:gd name="T9" fmla="*/ 6 h 10"/>
                  <a:gd name="T10" fmla="*/ 0 w 8"/>
                  <a:gd name="T11" fmla="*/ 6 h 10"/>
                  <a:gd name="T12" fmla="*/ 0 w 8"/>
                  <a:gd name="T13" fmla="*/ 8 h 10"/>
                  <a:gd name="T14" fmla="*/ 0 w 8"/>
                  <a:gd name="T15" fmla="*/ 8 h 10"/>
                  <a:gd name="T16" fmla="*/ 0 w 8"/>
                  <a:gd name="T17" fmla="*/ 8 h 10"/>
                  <a:gd name="T18" fmla="*/ 2 w 8"/>
                  <a:gd name="T19" fmla="*/ 10 h 10"/>
                  <a:gd name="T20" fmla="*/ 2 w 8"/>
                  <a:gd name="T21" fmla="*/ 10 h 10"/>
                  <a:gd name="T22" fmla="*/ 2 w 8"/>
                  <a:gd name="T23" fmla="*/ 8 h 10"/>
                  <a:gd name="T24" fmla="*/ 8 w 8"/>
                  <a:gd name="T25" fmla="*/ 4 h 10"/>
                  <a:gd name="T26" fmla="*/ 8 w 8"/>
                  <a:gd name="T27" fmla="*/ 4 h 10"/>
                  <a:gd name="T28" fmla="*/ 8 w 8"/>
                  <a:gd name="T29" fmla="*/ 2 h 10"/>
                  <a:gd name="T30" fmla="*/ 8 w 8"/>
                  <a:gd name="T31" fmla="*/ 2 h 10"/>
                  <a:gd name="T32" fmla="*/ 8 w 8"/>
                  <a:gd name="T33"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10">
                    <a:moveTo>
                      <a:pt x="8" y="2"/>
                    </a:moveTo>
                    <a:lnTo>
                      <a:pt x="8" y="2"/>
                    </a:lnTo>
                    <a:lnTo>
                      <a:pt x="6" y="0"/>
                    </a:lnTo>
                    <a:lnTo>
                      <a:pt x="4" y="2"/>
                    </a:lnTo>
                    <a:lnTo>
                      <a:pt x="0" y="6"/>
                    </a:lnTo>
                    <a:lnTo>
                      <a:pt x="0" y="6"/>
                    </a:lnTo>
                    <a:lnTo>
                      <a:pt x="0" y="8"/>
                    </a:lnTo>
                    <a:lnTo>
                      <a:pt x="0" y="8"/>
                    </a:lnTo>
                    <a:lnTo>
                      <a:pt x="0" y="8"/>
                    </a:lnTo>
                    <a:lnTo>
                      <a:pt x="2" y="10"/>
                    </a:lnTo>
                    <a:lnTo>
                      <a:pt x="2" y="10"/>
                    </a:lnTo>
                    <a:lnTo>
                      <a:pt x="2" y="8"/>
                    </a:lnTo>
                    <a:lnTo>
                      <a:pt x="8" y="4"/>
                    </a:lnTo>
                    <a:lnTo>
                      <a:pt x="8" y="4"/>
                    </a:lnTo>
                    <a:lnTo>
                      <a:pt x="8" y="2"/>
                    </a:lnTo>
                    <a:lnTo>
                      <a:pt x="8" y="2"/>
                    </a:ln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9" name="Freeform 2468">
                <a:extLst>
                  <a:ext uri="{FF2B5EF4-FFF2-40B4-BE49-F238E27FC236}">
                    <a16:creationId xmlns:a16="http://schemas.microsoft.com/office/drawing/2014/main" id="{08E440AC-8FAA-4AA0-AAD8-AC374E00749E}"/>
                  </a:ext>
                </a:extLst>
              </p:cNvPr>
              <p:cNvSpPr>
                <a:spLocks/>
              </p:cNvSpPr>
              <p:nvPr/>
            </p:nvSpPr>
            <p:spPr bwMode="auto">
              <a:xfrm>
                <a:off x="1704975" y="4187826"/>
                <a:ext cx="12700" cy="12700"/>
              </a:xfrm>
              <a:custGeom>
                <a:avLst/>
                <a:gdLst>
                  <a:gd name="T0" fmla="*/ 8 w 8"/>
                  <a:gd name="T1" fmla="*/ 0 h 8"/>
                  <a:gd name="T2" fmla="*/ 8 w 8"/>
                  <a:gd name="T3" fmla="*/ 0 h 8"/>
                  <a:gd name="T4" fmla="*/ 6 w 8"/>
                  <a:gd name="T5" fmla="*/ 0 h 8"/>
                  <a:gd name="T6" fmla="*/ 6 w 8"/>
                  <a:gd name="T7" fmla="*/ 0 h 8"/>
                  <a:gd name="T8" fmla="*/ 0 w 8"/>
                  <a:gd name="T9" fmla="*/ 4 h 8"/>
                  <a:gd name="T10" fmla="*/ 0 w 8"/>
                  <a:gd name="T11" fmla="*/ 4 h 8"/>
                  <a:gd name="T12" fmla="*/ 0 w 8"/>
                  <a:gd name="T13" fmla="*/ 6 h 8"/>
                  <a:gd name="T14" fmla="*/ 0 w 8"/>
                  <a:gd name="T15" fmla="*/ 8 h 8"/>
                  <a:gd name="T16" fmla="*/ 0 w 8"/>
                  <a:gd name="T17" fmla="*/ 8 h 8"/>
                  <a:gd name="T18" fmla="*/ 2 w 8"/>
                  <a:gd name="T19" fmla="*/ 8 h 8"/>
                  <a:gd name="T20" fmla="*/ 2 w 8"/>
                  <a:gd name="T21" fmla="*/ 8 h 8"/>
                  <a:gd name="T22" fmla="*/ 4 w 8"/>
                  <a:gd name="T23" fmla="*/ 8 h 8"/>
                  <a:gd name="T24" fmla="*/ 8 w 8"/>
                  <a:gd name="T25" fmla="*/ 4 h 8"/>
                  <a:gd name="T26" fmla="*/ 8 w 8"/>
                  <a:gd name="T27" fmla="*/ 4 h 8"/>
                  <a:gd name="T28" fmla="*/ 8 w 8"/>
                  <a:gd name="T29" fmla="*/ 2 h 8"/>
                  <a:gd name="T30" fmla="*/ 8 w 8"/>
                  <a:gd name="T31" fmla="*/ 0 h 8"/>
                  <a:gd name="T32" fmla="*/ 8 w 8"/>
                  <a:gd name="T3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8">
                    <a:moveTo>
                      <a:pt x="8" y="0"/>
                    </a:moveTo>
                    <a:lnTo>
                      <a:pt x="8" y="0"/>
                    </a:lnTo>
                    <a:lnTo>
                      <a:pt x="6" y="0"/>
                    </a:lnTo>
                    <a:lnTo>
                      <a:pt x="6" y="0"/>
                    </a:lnTo>
                    <a:lnTo>
                      <a:pt x="0" y="4"/>
                    </a:lnTo>
                    <a:lnTo>
                      <a:pt x="0" y="4"/>
                    </a:lnTo>
                    <a:lnTo>
                      <a:pt x="0" y="6"/>
                    </a:lnTo>
                    <a:lnTo>
                      <a:pt x="0" y="8"/>
                    </a:lnTo>
                    <a:lnTo>
                      <a:pt x="0" y="8"/>
                    </a:lnTo>
                    <a:lnTo>
                      <a:pt x="2" y="8"/>
                    </a:lnTo>
                    <a:lnTo>
                      <a:pt x="2" y="8"/>
                    </a:lnTo>
                    <a:lnTo>
                      <a:pt x="4" y="8"/>
                    </a:lnTo>
                    <a:lnTo>
                      <a:pt x="8" y="4"/>
                    </a:lnTo>
                    <a:lnTo>
                      <a:pt x="8" y="4"/>
                    </a:lnTo>
                    <a:lnTo>
                      <a:pt x="8" y="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90" name="Group 89">
              <a:extLst>
                <a:ext uri="{FF2B5EF4-FFF2-40B4-BE49-F238E27FC236}">
                  <a16:creationId xmlns:a16="http://schemas.microsoft.com/office/drawing/2014/main" id="{9C66448C-E001-4558-AFC3-C08CC5393AC7}"/>
                </a:ext>
              </a:extLst>
            </p:cNvPr>
            <p:cNvGrpSpPr/>
            <p:nvPr/>
          </p:nvGrpSpPr>
          <p:grpSpPr>
            <a:xfrm>
              <a:off x="3291479" y="3103626"/>
              <a:ext cx="637182" cy="637182"/>
              <a:chOff x="2197100" y="487363"/>
              <a:chExt cx="438150" cy="438150"/>
            </a:xfrm>
            <a:gradFill flip="none" rotWithShape="1">
              <a:gsLst>
                <a:gs pos="0">
                  <a:schemeClr val="accent1">
                    <a:lumMod val="75000"/>
                  </a:schemeClr>
                </a:gs>
                <a:gs pos="100000">
                  <a:schemeClr val="accent4"/>
                </a:gs>
              </a:gsLst>
              <a:lin ang="2700000" scaled="0"/>
              <a:tileRect/>
            </a:gradFill>
          </p:grpSpPr>
          <p:sp>
            <p:nvSpPr>
              <p:cNvPr id="91" name="Freeform 2665">
                <a:extLst>
                  <a:ext uri="{FF2B5EF4-FFF2-40B4-BE49-F238E27FC236}">
                    <a16:creationId xmlns:a16="http://schemas.microsoft.com/office/drawing/2014/main" id="{2A5A58E0-67C9-439C-BA0C-7B325E64AC4F}"/>
                  </a:ext>
                </a:extLst>
              </p:cNvPr>
              <p:cNvSpPr>
                <a:spLocks/>
              </p:cNvSpPr>
              <p:nvPr/>
            </p:nvSpPr>
            <p:spPr bwMode="auto">
              <a:xfrm>
                <a:off x="2260600" y="598488"/>
                <a:ext cx="187325" cy="6350"/>
              </a:xfrm>
              <a:custGeom>
                <a:avLst/>
                <a:gdLst>
                  <a:gd name="T0" fmla="*/ 114 w 118"/>
                  <a:gd name="T1" fmla="*/ 0 h 4"/>
                  <a:gd name="T2" fmla="*/ 2 w 118"/>
                  <a:gd name="T3" fmla="*/ 0 h 4"/>
                  <a:gd name="T4" fmla="*/ 2 w 118"/>
                  <a:gd name="T5" fmla="*/ 0 h 4"/>
                  <a:gd name="T6" fmla="*/ 2 w 118"/>
                  <a:gd name="T7" fmla="*/ 2 h 4"/>
                  <a:gd name="T8" fmla="*/ 0 w 118"/>
                  <a:gd name="T9" fmla="*/ 2 h 4"/>
                  <a:gd name="T10" fmla="*/ 0 w 118"/>
                  <a:gd name="T11" fmla="*/ 2 h 4"/>
                  <a:gd name="T12" fmla="*/ 2 w 118"/>
                  <a:gd name="T13" fmla="*/ 4 h 4"/>
                  <a:gd name="T14" fmla="*/ 2 w 118"/>
                  <a:gd name="T15" fmla="*/ 4 h 4"/>
                  <a:gd name="T16" fmla="*/ 114 w 118"/>
                  <a:gd name="T17" fmla="*/ 4 h 4"/>
                  <a:gd name="T18" fmla="*/ 114 w 118"/>
                  <a:gd name="T19" fmla="*/ 4 h 4"/>
                  <a:gd name="T20" fmla="*/ 116 w 118"/>
                  <a:gd name="T21" fmla="*/ 4 h 4"/>
                  <a:gd name="T22" fmla="*/ 118 w 118"/>
                  <a:gd name="T23" fmla="*/ 2 h 4"/>
                  <a:gd name="T24" fmla="*/ 118 w 118"/>
                  <a:gd name="T25" fmla="*/ 2 h 4"/>
                  <a:gd name="T26" fmla="*/ 116 w 118"/>
                  <a:gd name="T27" fmla="*/ 2 h 4"/>
                  <a:gd name="T28" fmla="*/ 114 w 118"/>
                  <a:gd name="T29" fmla="*/ 0 h 4"/>
                  <a:gd name="T30" fmla="*/ 114 w 11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4">
                    <a:moveTo>
                      <a:pt x="114" y="0"/>
                    </a:moveTo>
                    <a:lnTo>
                      <a:pt x="2" y="0"/>
                    </a:lnTo>
                    <a:lnTo>
                      <a:pt x="2" y="0"/>
                    </a:lnTo>
                    <a:lnTo>
                      <a:pt x="2" y="2"/>
                    </a:lnTo>
                    <a:lnTo>
                      <a:pt x="0" y="2"/>
                    </a:lnTo>
                    <a:lnTo>
                      <a:pt x="0" y="2"/>
                    </a:lnTo>
                    <a:lnTo>
                      <a:pt x="2" y="4"/>
                    </a:lnTo>
                    <a:lnTo>
                      <a:pt x="2" y="4"/>
                    </a:lnTo>
                    <a:lnTo>
                      <a:pt x="114" y="4"/>
                    </a:lnTo>
                    <a:lnTo>
                      <a:pt x="114" y="4"/>
                    </a:lnTo>
                    <a:lnTo>
                      <a:pt x="116" y="4"/>
                    </a:lnTo>
                    <a:lnTo>
                      <a:pt x="118" y="2"/>
                    </a:lnTo>
                    <a:lnTo>
                      <a:pt x="118" y="2"/>
                    </a:lnTo>
                    <a:lnTo>
                      <a:pt x="116" y="2"/>
                    </a:lnTo>
                    <a:lnTo>
                      <a:pt x="114" y="0"/>
                    </a:lnTo>
                    <a:lnTo>
                      <a:pt x="1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2" name="Freeform 2666">
                <a:extLst>
                  <a:ext uri="{FF2B5EF4-FFF2-40B4-BE49-F238E27FC236}">
                    <a16:creationId xmlns:a16="http://schemas.microsoft.com/office/drawing/2014/main" id="{8906BBC6-7413-4510-A311-B38997569071}"/>
                  </a:ext>
                </a:extLst>
              </p:cNvPr>
              <p:cNvSpPr>
                <a:spLocks/>
              </p:cNvSpPr>
              <p:nvPr/>
            </p:nvSpPr>
            <p:spPr bwMode="auto">
              <a:xfrm>
                <a:off x="2463800" y="598488"/>
                <a:ext cx="25400" cy="6350"/>
              </a:xfrm>
              <a:custGeom>
                <a:avLst/>
                <a:gdLst>
                  <a:gd name="T0" fmla="*/ 12 w 16"/>
                  <a:gd name="T1" fmla="*/ 0 h 4"/>
                  <a:gd name="T2" fmla="*/ 2 w 16"/>
                  <a:gd name="T3" fmla="*/ 0 h 4"/>
                  <a:gd name="T4" fmla="*/ 2 w 16"/>
                  <a:gd name="T5" fmla="*/ 0 h 4"/>
                  <a:gd name="T6" fmla="*/ 0 w 16"/>
                  <a:gd name="T7" fmla="*/ 2 h 4"/>
                  <a:gd name="T8" fmla="*/ 0 w 16"/>
                  <a:gd name="T9" fmla="*/ 2 h 4"/>
                  <a:gd name="T10" fmla="*/ 0 w 16"/>
                  <a:gd name="T11" fmla="*/ 2 h 4"/>
                  <a:gd name="T12" fmla="*/ 0 w 16"/>
                  <a:gd name="T13" fmla="*/ 4 h 4"/>
                  <a:gd name="T14" fmla="*/ 2 w 16"/>
                  <a:gd name="T15" fmla="*/ 4 h 4"/>
                  <a:gd name="T16" fmla="*/ 12 w 16"/>
                  <a:gd name="T17" fmla="*/ 4 h 4"/>
                  <a:gd name="T18" fmla="*/ 12 w 16"/>
                  <a:gd name="T19" fmla="*/ 4 h 4"/>
                  <a:gd name="T20" fmla="*/ 14 w 16"/>
                  <a:gd name="T21" fmla="*/ 4 h 4"/>
                  <a:gd name="T22" fmla="*/ 16 w 16"/>
                  <a:gd name="T23" fmla="*/ 2 h 4"/>
                  <a:gd name="T24" fmla="*/ 16 w 16"/>
                  <a:gd name="T25" fmla="*/ 2 h 4"/>
                  <a:gd name="T26" fmla="*/ 14 w 16"/>
                  <a:gd name="T27" fmla="*/ 2 h 4"/>
                  <a:gd name="T28" fmla="*/ 12 w 16"/>
                  <a:gd name="T29" fmla="*/ 0 h 4"/>
                  <a:gd name="T30" fmla="*/ 12 w 1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4">
                    <a:moveTo>
                      <a:pt x="12" y="0"/>
                    </a:moveTo>
                    <a:lnTo>
                      <a:pt x="2" y="0"/>
                    </a:lnTo>
                    <a:lnTo>
                      <a:pt x="2" y="0"/>
                    </a:lnTo>
                    <a:lnTo>
                      <a:pt x="0" y="2"/>
                    </a:lnTo>
                    <a:lnTo>
                      <a:pt x="0" y="2"/>
                    </a:lnTo>
                    <a:lnTo>
                      <a:pt x="0" y="2"/>
                    </a:lnTo>
                    <a:lnTo>
                      <a:pt x="0" y="4"/>
                    </a:lnTo>
                    <a:lnTo>
                      <a:pt x="2" y="4"/>
                    </a:lnTo>
                    <a:lnTo>
                      <a:pt x="12" y="4"/>
                    </a:lnTo>
                    <a:lnTo>
                      <a:pt x="12" y="4"/>
                    </a:lnTo>
                    <a:lnTo>
                      <a:pt x="14" y="4"/>
                    </a:lnTo>
                    <a:lnTo>
                      <a:pt x="16" y="2"/>
                    </a:lnTo>
                    <a:lnTo>
                      <a:pt x="16" y="2"/>
                    </a:lnTo>
                    <a:lnTo>
                      <a:pt x="14" y="2"/>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3" name="Freeform 2667">
                <a:extLst>
                  <a:ext uri="{FF2B5EF4-FFF2-40B4-BE49-F238E27FC236}">
                    <a16:creationId xmlns:a16="http://schemas.microsoft.com/office/drawing/2014/main" id="{C025D0C3-A9CF-4116-AEB0-C6BDEFF4F70E}"/>
                  </a:ext>
                </a:extLst>
              </p:cNvPr>
              <p:cNvSpPr>
                <a:spLocks/>
              </p:cNvSpPr>
              <p:nvPr/>
            </p:nvSpPr>
            <p:spPr bwMode="auto">
              <a:xfrm>
                <a:off x="2505075" y="598488"/>
                <a:ext cx="28575" cy="6350"/>
              </a:xfrm>
              <a:custGeom>
                <a:avLst/>
                <a:gdLst>
                  <a:gd name="T0" fmla="*/ 16 w 18"/>
                  <a:gd name="T1" fmla="*/ 0 h 4"/>
                  <a:gd name="T2" fmla="*/ 2 w 18"/>
                  <a:gd name="T3" fmla="*/ 0 h 4"/>
                  <a:gd name="T4" fmla="*/ 2 w 18"/>
                  <a:gd name="T5" fmla="*/ 0 h 4"/>
                  <a:gd name="T6" fmla="*/ 0 w 18"/>
                  <a:gd name="T7" fmla="*/ 2 h 4"/>
                  <a:gd name="T8" fmla="*/ 0 w 18"/>
                  <a:gd name="T9" fmla="*/ 2 h 4"/>
                  <a:gd name="T10" fmla="*/ 0 w 18"/>
                  <a:gd name="T11" fmla="*/ 2 h 4"/>
                  <a:gd name="T12" fmla="*/ 0 w 18"/>
                  <a:gd name="T13" fmla="*/ 4 h 4"/>
                  <a:gd name="T14" fmla="*/ 2 w 18"/>
                  <a:gd name="T15" fmla="*/ 4 h 4"/>
                  <a:gd name="T16" fmla="*/ 16 w 18"/>
                  <a:gd name="T17" fmla="*/ 4 h 4"/>
                  <a:gd name="T18" fmla="*/ 16 w 18"/>
                  <a:gd name="T19" fmla="*/ 4 h 4"/>
                  <a:gd name="T20" fmla="*/ 16 w 18"/>
                  <a:gd name="T21" fmla="*/ 4 h 4"/>
                  <a:gd name="T22" fmla="*/ 18 w 18"/>
                  <a:gd name="T23" fmla="*/ 2 h 4"/>
                  <a:gd name="T24" fmla="*/ 18 w 18"/>
                  <a:gd name="T25" fmla="*/ 2 h 4"/>
                  <a:gd name="T26" fmla="*/ 16 w 18"/>
                  <a:gd name="T27" fmla="*/ 2 h 4"/>
                  <a:gd name="T28" fmla="*/ 16 w 18"/>
                  <a:gd name="T29" fmla="*/ 0 h 4"/>
                  <a:gd name="T30" fmla="*/ 16 w 1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4">
                    <a:moveTo>
                      <a:pt x="16" y="0"/>
                    </a:moveTo>
                    <a:lnTo>
                      <a:pt x="2" y="0"/>
                    </a:lnTo>
                    <a:lnTo>
                      <a:pt x="2" y="0"/>
                    </a:lnTo>
                    <a:lnTo>
                      <a:pt x="0" y="2"/>
                    </a:lnTo>
                    <a:lnTo>
                      <a:pt x="0" y="2"/>
                    </a:lnTo>
                    <a:lnTo>
                      <a:pt x="0" y="2"/>
                    </a:lnTo>
                    <a:lnTo>
                      <a:pt x="0" y="4"/>
                    </a:lnTo>
                    <a:lnTo>
                      <a:pt x="2" y="4"/>
                    </a:lnTo>
                    <a:lnTo>
                      <a:pt x="16" y="4"/>
                    </a:lnTo>
                    <a:lnTo>
                      <a:pt x="16" y="4"/>
                    </a:lnTo>
                    <a:lnTo>
                      <a:pt x="16" y="4"/>
                    </a:lnTo>
                    <a:lnTo>
                      <a:pt x="18" y="2"/>
                    </a:lnTo>
                    <a:lnTo>
                      <a:pt x="18" y="2"/>
                    </a:lnTo>
                    <a:lnTo>
                      <a:pt x="16" y="2"/>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4" name="Freeform 2668">
                <a:extLst>
                  <a:ext uri="{FF2B5EF4-FFF2-40B4-BE49-F238E27FC236}">
                    <a16:creationId xmlns:a16="http://schemas.microsoft.com/office/drawing/2014/main" id="{51AB790D-5FB5-4B32-854D-B07323AFCA7D}"/>
                  </a:ext>
                </a:extLst>
              </p:cNvPr>
              <p:cNvSpPr>
                <a:spLocks/>
              </p:cNvSpPr>
              <p:nvPr/>
            </p:nvSpPr>
            <p:spPr bwMode="auto">
              <a:xfrm>
                <a:off x="2260600" y="633413"/>
                <a:ext cx="63500" cy="6350"/>
              </a:xfrm>
              <a:custGeom>
                <a:avLst/>
                <a:gdLst>
                  <a:gd name="T0" fmla="*/ 38 w 40"/>
                  <a:gd name="T1" fmla="*/ 0 h 4"/>
                  <a:gd name="T2" fmla="*/ 2 w 40"/>
                  <a:gd name="T3" fmla="*/ 0 h 4"/>
                  <a:gd name="T4" fmla="*/ 2 w 40"/>
                  <a:gd name="T5" fmla="*/ 0 h 4"/>
                  <a:gd name="T6" fmla="*/ 2 w 40"/>
                  <a:gd name="T7" fmla="*/ 0 h 4"/>
                  <a:gd name="T8" fmla="*/ 0 w 40"/>
                  <a:gd name="T9" fmla="*/ 2 h 4"/>
                  <a:gd name="T10" fmla="*/ 0 w 40"/>
                  <a:gd name="T11" fmla="*/ 2 h 4"/>
                  <a:gd name="T12" fmla="*/ 2 w 40"/>
                  <a:gd name="T13" fmla="*/ 4 h 4"/>
                  <a:gd name="T14" fmla="*/ 2 w 40"/>
                  <a:gd name="T15" fmla="*/ 4 h 4"/>
                  <a:gd name="T16" fmla="*/ 38 w 40"/>
                  <a:gd name="T17" fmla="*/ 4 h 4"/>
                  <a:gd name="T18" fmla="*/ 38 w 40"/>
                  <a:gd name="T19" fmla="*/ 4 h 4"/>
                  <a:gd name="T20" fmla="*/ 38 w 40"/>
                  <a:gd name="T21" fmla="*/ 4 h 4"/>
                  <a:gd name="T22" fmla="*/ 40 w 40"/>
                  <a:gd name="T23" fmla="*/ 2 h 4"/>
                  <a:gd name="T24" fmla="*/ 40 w 40"/>
                  <a:gd name="T25" fmla="*/ 2 h 4"/>
                  <a:gd name="T26" fmla="*/ 38 w 40"/>
                  <a:gd name="T27" fmla="*/ 0 h 4"/>
                  <a:gd name="T28" fmla="*/ 38 w 40"/>
                  <a:gd name="T29" fmla="*/ 0 h 4"/>
                  <a:gd name="T30" fmla="*/ 38 w 4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4">
                    <a:moveTo>
                      <a:pt x="38" y="0"/>
                    </a:moveTo>
                    <a:lnTo>
                      <a:pt x="2" y="0"/>
                    </a:lnTo>
                    <a:lnTo>
                      <a:pt x="2" y="0"/>
                    </a:lnTo>
                    <a:lnTo>
                      <a:pt x="2" y="0"/>
                    </a:lnTo>
                    <a:lnTo>
                      <a:pt x="0" y="2"/>
                    </a:lnTo>
                    <a:lnTo>
                      <a:pt x="0" y="2"/>
                    </a:lnTo>
                    <a:lnTo>
                      <a:pt x="2" y="4"/>
                    </a:lnTo>
                    <a:lnTo>
                      <a:pt x="2" y="4"/>
                    </a:lnTo>
                    <a:lnTo>
                      <a:pt x="38" y="4"/>
                    </a:lnTo>
                    <a:lnTo>
                      <a:pt x="38" y="4"/>
                    </a:lnTo>
                    <a:lnTo>
                      <a:pt x="38" y="4"/>
                    </a:lnTo>
                    <a:lnTo>
                      <a:pt x="40" y="2"/>
                    </a:lnTo>
                    <a:lnTo>
                      <a:pt x="40" y="2"/>
                    </a:lnTo>
                    <a:lnTo>
                      <a:pt x="38" y="0"/>
                    </a:lnTo>
                    <a:lnTo>
                      <a:pt x="38" y="0"/>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5" name="Freeform 2669">
                <a:extLst>
                  <a:ext uri="{FF2B5EF4-FFF2-40B4-BE49-F238E27FC236}">
                    <a16:creationId xmlns:a16="http://schemas.microsoft.com/office/drawing/2014/main" id="{482C3AD2-9D59-49D2-8FEE-53760CCBB5AA}"/>
                  </a:ext>
                </a:extLst>
              </p:cNvPr>
              <p:cNvSpPr>
                <a:spLocks/>
              </p:cNvSpPr>
              <p:nvPr/>
            </p:nvSpPr>
            <p:spPr bwMode="auto">
              <a:xfrm>
                <a:off x="2343150" y="633413"/>
                <a:ext cx="82550" cy="6350"/>
              </a:xfrm>
              <a:custGeom>
                <a:avLst/>
                <a:gdLst>
                  <a:gd name="T0" fmla="*/ 50 w 52"/>
                  <a:gd name="T1" fmla="*/ 0 h 4"/>
                  <a:gd name="T2" fmla="*/ 2 w 52"/>
                  <a:gd name="T3" fmla="*/ 0 h 4"/>
                  <a:gd name="T4" fmla="*/ 2 w 52"/>
                  <a:gd name="T5" fmla="*/ 0 h 4"/>
                  <a:gd name="T6" fmla="*/ 0 w 52"/>
                  <a:gd name="T7" fmla="*/ 0 h 4"/>
                  <a:gd name="T8" fmla="*/ 0 w 52"/>
                  <a:gd name="T9" fmla="*/ 2 h 4"/>
                  <a:gd name="T10" fmla="*/ 0 w 52"/>
                  <a:gd name="T11" fmla="*/ 2 h 4"/>
                  <a:gd name="T12" fmla="*/ 0 w 52"/>
                  <a:gd name="T13" fmla="*/ 4 h 4"/>
                  <a:gd name="T14" fmla="*/ 2 w 52"/>
                  <a:gd name="T15" fmla="*/ 4 h 4"/>
                  <a:gd name="T16" fmla="*/ 50 w 52"/>
                  <a:gd name="T17" fmla="*/ 4 h 4"/>
                  <a:gd name="T18" fmla="*/ 50 w 52"/>
                  <a:gd name="T19" fmla="*/ 4 h 4"/>
                  <a:gd name="T20" fmla="*/ 52 w 52"/>
                  <a:gd name="T21" fmla="*/ 4 h 4"/>
                  <a:gd name="T22" fmla="*/ 52 w 52"/>
                  <a:gd name="T23" fmla="*/ 2 h 4"/>
                  <a:gd name="T24" fmla="*/ 52 w 52"/>
                  <a:gd name="T25" fmla="*/ 2 h 4"/>
                  <a:gd name="T26" fmla="*/ 52 w 52"/>
                  <a:gd name="T27" fmla="*/ 0 h 4"/>
                  <a:gd name="T28" fmla="*/ 50 w 52"/>
                  <a:gd name="T29" fmla="*/ 0 h 4"/>
                  <a:gd name="T30" fmla="*/ 50 w 5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4">
                    <a:moveTo>
                      <a:pt x="50" y="0"/>
                    </a:moveTo>
                    <a:lnTo>
                      <a:pt x="2" y="0"/>
                    </a:lnTo>
                    <a:lnTo>
                      <a:pt x="2" y="0"/>
                    </a:lnTo>
                    <a:lnTo>
                      <a:pt x="0" y="0"/>
                    </a:lnTo>
                    <a:lnTo>
                      <a:pt x="0" y="2"/>
                    </a:lnTo>
                    <a:lnTo>
                      <a:pt x="0" y="2"/>
                    </a:lnTo>
                    <a:lnTo>
                      <a:pt x="0" y="4"/>
                    </a:lnTo>
                    <a:lnTo>
                      <a:pt x="2" y="4"/>
                    </a:lnTo>
                    <a:lnTo>
                      <a:pt x="50" y="4"/>
                    </a:lnTo>
                    <a:lnTo>
                      <a:pt x="50" y="4"/>
                    </a:lnTo>
                    <a:lnTo>
                      <a:pt x="52" y="4"/>
                    </a:lnTo>
                    <a:lnTo>
                      <a:pt x="52" y="2"/>
                    </a:lnTo>
                    <a:lnTo>
                      <a:pt x="52" y="2"/>
                    </a:lnTo>
                    <a:lnTo>
                      <a:pt x="52" y="0"/>
                    </a:lnTo>
                    <a:lnTo>
                      <a:pt x="50" y="0"/>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6" name="Freeform 2670">
                <a:extLst>
                  <a:ext uri="{FF2B5EF4-FFF2-40B4-BE49-F238E27FC236}">
                    <a16:creationId xmlns:a16="http://schemas.microsoft.com/office/drawing/2014/main" id="{68AB47C0-96D7-4819-90E2-43E1E29E3326}"/>
                  </a:ext>
                </a:extLst>
              </p:cNvPr>
              <p:cNvSpPr>
                <a:spLocks/>
              </p:cNvSpPr>
              <p:nvPr/>
            </p:nvSpPr>
            <p:spPr bwMode="auto">
              <a:xfrm>
                <a:off x="2441575" y="633413"/>
                <a:ext cx="57150" cy="6350"/>
              </a:xfrm>
              <a:custGeom>
                <a:avLst/>
                <a:gdLst>
                  <a:gd name="T0" fmla="*/ 34 w 36"/>
                  <a:gd name="T1" fmla="*/ 0 h 4"/>
                  <a:gd name="T2" fmla="*/ 4 w 36"/>
                  <a:gd name="T3" fmla="*/ 0 h 4"/>
                  <a:gd name="T4" fmla="*/ 4 w 36"/>
                  <a:gd name="T5" fmla="*/ 0 h 4"/>
                  <a:gd name="T6" fmla="*/ 2 w 36"/>
                  <a:gd name="T7" fmla="*/ 0 h 4"/>
                  <a:gd name="T8" fmla="*/ 0 w 36"/>
                  <a:gd name="T9" fmla="*/ 2 h 4"/>
                  <a:gd name="T10" fmla="*/ 0 w 36"/>
                  <a:gd name="T11" fmla="*/ 2 h 4"/>
                  <a:gd name="T12" fmla="*/ 2 w 36"/>
                  <a:gd name="T13" fmla="*/ 4 h 4"/>
                  <a:gd name="T14" fmla="*/ 4 w 36"/>
                  <a:gd name="T15" fmla="*/ 4 h 4"/>
                  <a:gd name="T16" fmla="*/ 34 w 36"/>
                  <a:gd name="T17" fmla="*/ 4 h 4"/>
                  <a:gd name="T18" fmla="*/ 34 w 36"/>
                  <a:gd name="T19" fmla="*/ 4 h 4"/>
                  <a:gd name="T20" fmla="*/ 36 w 36"/>
                  <a:gd name="T21" fmla="*/ 4 h 4"/>
                  <a:gd name="T22" fmla="*/ 36 w 36"/>
                  <a:gd name="T23" fmla="*/ 2 h 4"/>
                  <a:gd name="T24" fmla="*/ 36 w 36"/>
                  <a:gd name="T25" fmla="*/ 2 h 4"/>
                  <a:gd name="T26" fmla="*/ 36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4" y="0"/>
                    </a:lnTo>
                    <a:lnTo>
                      <a:pt x="4" y="0"/>
                    </a:lnTo>
                    <a:lnTo>
                      <a:pt x="2" y="0"/>
                    </a:lnTo>
                    <a:lnTo>
                      <a:pt x="0" y="2"/>
                    </a:lnTo>
                    <a:lnTo>
                      <a:pt x="0" y="2"/>
                    </a:lnTo>
                    <a:lnTo>
                      <a:pt x="2" y="4"/>
                    </a:lnTo>
                    <a:lnTo>
                      <a:pt x="4" y="4"/>
                    </a:lnTo>
                    <a:lnTo>
                      <a:pt x="34" y="4"/>
                    </a:lnTo>
                    <a:lnTo>
                      <a:pt x="34" y="4"/>
                    </a:lnTo>
                    <a:lnTo>
                      <a:pt x="36" y="4"/>
                    </a:lnTo>
                    <a:lnTo>
                      <a:pt x="36" y="2"/>
                    </a:lnTo>
                    <a:lnTo>
                      <a:pt x="36"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7" name="Freeform 2671">
                <a:extLst>
                  <a:ext uri="{FF2B5EF4-FFF2-40B4-BE49-F238E27FC236}">
                    <a16:creationId xmlns:a16="http://schemas.microsoft.com/office/drawing/2014/main" id="{C3B50951-6C42-4E0B-954F-779760303841}"/>
                  </a:ext>
                </a:extLst>
              </p:cNvPr>
              <p:cNvSpPr>
                <a:spLocks/>
              </p:cNvSpPr>
              <p:nvPr/>
            </p:nvSpPr>
            <p:spPr bwMode="auto">
              <a:xfrm>
                <a:off x="2514600" y="633413"/>
                <a:ext cx="28575" cy="6350"/>
              </a:xfrm>
              <a:custGeom>
                <a:avLst/>
                <a:gdLst>
                  <a:gd name="T0" fmla="*/ 16 w 18"/>
                  <a:gd name="T1" fmla="*/ 0 h 4"/>
                  <a:gd name="T2" fmla="*/ 2 w 18"/>
                  <a:gd name="T3" fmla="*/ 0 h 4"/>
                  <a:gd name="T4" fmla="*/ 2 w 18"/>
                  <a:gd name="T5" fmla="*/ 0 h 4"/>
                  <a:gd name="T6" fmla="*/ 0 w 18"/>
                  <a:gd name="T7" fmla="*/ 0 h 4"/>
                  <a:gd name="T8" fmla="*/ 0 w 18"/>
                  <a:gd name="T9" fmla="*/ 2 h 4"/>
                  <a:gd name="T10" fmla="*/ 0 w 18"/>
                  <a:gd name="T11" fmla="*/ 2 h 4"/>
                  <a:gd name="T12" fmla="*/ 0 w 18"/>
                  <a:gd name="T13" fmla="*/ 4 h 4"/>
                  <a:gd name="T14" fmla="*/ 2 w 18"/>
                  <a:gd name="T15" fmla="*/ 4 h 4"/>
                  <a:gd name="T16" fmla="*/ 16 w 18"/>
                  <a:gd name="T17" fmla="*/ 4 h 4"/>
                  <a:gd name="T18" fmla="*/ 16 w 18"/>
                  <a:gd name="T19" fmla="*/ 4 h 4"/>
                  <a:gd name="T20" fmla="*/ 18 w 18"/>
                  <a:gd name="T21" fmla="*/ 4 h 4"/>
                  <a:gd name="T22" fmla="*/ 18 w 18"/>
                  <a:gd name="T23" fmla="*/ 2 h 4"/>
                  <a:gd name="T24" fmla="*/ 18 w 18"/>
                  <a:gd name="T25" fmla="*/ 2 h 4"/>
                  <a:gd name="T26" fmla="*/ 18 w 18"/>
                  <a:gd name="T27" fmla="*/ 0 h 4"/>
                  <a:gd name="T28" fmla="*/ 16 w 18"/>
                  <a:gd name="T29" fmla="*/ 0 h 4"/>
                  <a:gd name="T30" fmla="*/ 16 w 1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4">
                    <a:moveTo>
                      <a:pt x="16" y="0"/>
                    </a:moveTo>
                    <a:lnTo>
                      <a:pt x="2" y="0"/>
                    </a:lnTo>
                    <a:lnTo>
                      <a:pt x="2" y="0"/>
                    </a:lnTo>
                    <a:lnTo>
                      <a:pt x="0" y="0"/>
                    </a:lnTo>
                    <a:lnTo>
                      <a:pt x="0" y="2"/>
                    </a:lnTo>
                    <a:lnTo>
                      <a:pt x="0" y="2"/>
                    </a:lnTo>
                    <a:lnTo>
                      <a:pt x="0" y="4"/>
                    </a:lnTo>
                    <a:lnTo>
                      <a:pt x="2" y="4"/>
                    </a:lnTo>
                    <a:lnTo>
                      <a:pt x="16" y="4"/>
                    </a:lnTo>
                    <a:lnTo>
                      <a:pt x="16" y="4"/>
                    </a:lnTo>
                    <a:lnTo>
                      <a:pt x="18" y="4"/>
                    </a:lnTo>
                    <a:lnTo>
                      <a:pt x="18" y="2"/>
                    </a:lnTo>
                    <a:lnTo>
                      <a:pt x="18" y="2"/>
                    </a:lnTo>
                    <a:lnTo>
                      <a:pt x="18" y="0"/>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8" name="Freeform 2672">
                <a:extLst>
                  <a:ext uri="{FF2B5EF4-FFF2-40B4-BE49-F238E27FC236}">
                    <a16:creationId xmlns:a16="http://schemas.microsoft.com/office/drawing/2014/main" id="{EC2F2370-F7D1-45C6-BE75-D460A6756B40}"/>
                  </a:ext>
                </a:extLst>
              </p:cNvPr>
              <p:cNvSpPr>
                <a:spLocks/>
              </p:cNvSpPr>
              <p:nvPr/>
            </p:nvSpPr>
            <p:spPr bwMode="auto">
              <a:xfrm>
                <a:off x="2479675" y="668338"/>
                <a:ext cx="28575" cy="6350"/>
              </a:xfrm>
              <a:custGeom>
                <a:avLst/>
                <a:gdLst>
                  <a:gd name="T0" fmla="*/ 16 w 18"/>
                  <a:gd name="T1" fmla="*/ 0 h 4"/>
                  <a:gd name="T2" fmla="*/ 2 w 18"/>
                  <a:gd name="T3" fmla="*/ 0 h 4"/>
                  <a:gd name="T4" fmla="*/ 2 w 18"/>
                  <a:gd name="T5" fmla="*/ 0 h 4"/>
                  <a:gd name="T6" fmla="*/ 2 w 18"/>
                  <a:gd name="T7" fmla="*/ 0 h 4"/>
                  <a:gd name="T8" fmla="*/ 0 w 18"/>
                  <a:gd name="T9" fmla="*/ 2 h 4"/>
                  <a:gd name="T10" fmla="*/ 0 w 18"/>
                  <a:gd name="T11" fmla="*/ 2 h 4"/>
                  <a:gd name="T12" fmla="*/ 2 w 18"/>
                  <a:gd name="T13" fmla="*/ 4 h 4"/>
                  <a:gd name="T14" fmla="*/ 2 w 18"/>
                  <a:gd name="T15" fmla="*/ 4 h 4"/>
                  <a:gd name="T16" fmla="*/ 16 w 18"/>
                  <a:gd name="T17" fmla="*/ 4 h 4"/>
                  <a:gd name="T18" fmla="*/ 16 w 18"/>
                  <a:gd name="T19" fmla="*/ 4 h 4"/>
                  <a:gd name="T20" fmla="*/ 18 w 18"/>
                  <a:gd name="T21" fmla="*/ 4 h 4"/>
                  <a:gd name="T22" fmla="*/ 18 w 18"/>
                  <a:gd name="T23" fmla="*/ 2 h 4"/>
                  <a:gd name="T24" fmla="*/ 18 w 18"/>
                  <a:gd name="T25" fmla="*/ 2 h 4"/>
                  <a:gd name="T26" fmla="*/ 18 w 18"/>
                  <a:gd name="T27" fmla="*/ 0 h 4"/>
                  <a:gd name="T28" fmla="*/ 16 w 18"/>
                  <a:gd name="T29" fmla="*/ 0 h 4"/>
                  <a:gd name="T30" fmla="*/ 16 w 1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4">
                    <a:moveTo>
                      <a:pt x="16" y="0"/>
                    </a:moveTo>
                    <a:lnTo>
                      <a:pt x="2" y="0"/>
                    </a:lnTo>
                    <a:lnTo>
                      <a:pt x="2" y="0"/>
                    </a:lnTo>
                    <a:lnTo>
                      <a:pt x="2" y="0"/>
                    </a:lnTo>
                    <a:lnTo>
                      <a:pt x="0" y="2"/>
                    </a:lnTo>
                    <a:lnTo>
                      <a:pt x="0" y="2"/>
                    </a:lnTo>
                    <a:lnTo>
                      <a:pt x="2" y="4"/>
                    </a:lnTo>
                    <a:lnTo>
                      <a:pt x="2" y="4"/>
                    </a:lnTo>
                    <a:lnTo>
                      <a:pt x="16" y="4"/>
                    </a:lnTo>
                    <a:lnTo>
                      <a:pt x="16" y="4"/>
                    </a:lnTo>
                    <a:lnTo>
                      <a:pt x="18" y="4"/>
                    </a:lnTo>
                    <a:lnTo>
                      <a:pt x="18" y="2"/>
                    </a:lnTo>
                    <a:lnTo>
                      <a:pt x="18" y="2"/>
                    </a:lnTo>
                    <a:lnTo>
                      <a:pt x="18" y="0"/>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9" name="Freeform 2673">
                <a:extLst>
                  <a:ext uri="{FF2B5EF4-FFF2-40B4-BE49-F238E27FC236}">
                    <a16:creationId xmlns:a16="http://schemas.microsoft.com/office/drawing/2014/main" id="{507079BE-EB28-46B6-A7F6-6671EA876C71}"/>
                  </a:ext>
                </a:extLst>
              </p:cNvPr>
              <p:cNvSpPr>
                <a:spLocks/>
              </p:cNvSpPr>
              <p:nvPr/>
            </p:nvSpPr>
            <p:spPr bwMode="auto">
              <a:xfrm>
                <a:off x="2524125" y="668338"/>
                <a:ext cx="28575" cy="6350"/>
              </a:xfrm>
              <a:custGeom>
                <a:avLst/>
                <a:gdLst>
                  <a:gd name="T0" fmla="*/ 16 w 18"/>
                  <a:gd name="T1" fmla="*/ 0 h 4"/>
                  <a:gd name="T2" fmla="*/ 4 w 18"/>
                  <a:gd name="T3" fmla="*/ 0 h 4"/>
                  <a:gd name="T4" fmla="*/ 4 w 18"/>
                  <a:gd name="T5" fmla="*/ 0 h 4"/>
                  <a:gd name="T6" fmla="*/ 2 w 18"/>
                  <a:gd name="T7" fmla="*/ 0 h 4"/>
                  <a:gd name="T8" fmla="*/ 0 w 18"/>
                  <a:gd name="T9" fmla="*/ 2 h 4"/>
                  <a:gd name="T10" fmla="*/ 0 w 18"/>
                  <a:gd name="T11" fmla="*/ 2 h 4"/>
                  <a:gd name="T12" fmla="*/ 2 w 18"/>
                  <a:gd name="T13" fmla="*/ 4 h 4"/>
                  <a:gd name="T14" fmla="*/ 4 w 18"/>
                  <a:gd name="T15" fmla="*/ 4 h 4"/>
                  <a:gd name="T16" fmla="*/ 16 w 18"/>
                  <a:gd name="T17" fmla="*/ 4 h 4"/>
                  <a:gd name="T18" fmla="*/ 16 w 18"/>
                  <a:gd name="T19" fmla="*/ 4 h 4"/>
                  <a:gd name="T20" fmla="*/ 18 w 18"/>
                  <a:gd name="T21" fmla="*/ 4 h 4"/>
                  <a:gd name="T22" fmla="*/ 18 w 18"/>
                  <a:gd name="T23" fmla="*/ 2 h 4"/>
                  <a:gd name="T24" fmla="*/ 18 w 18"/>
                  <a:gd name="T25" fmla="*/ 2 h 4"/>
                  <a:gd name="T26" fmla="*/ 18 w 18"/>
                  <a:gd name="T27" fmla="*/ 0 h 4"/>
                  <a:gd name="T28" fmla="*/ 16 w 18"/>
                  <a:gd name="T29" fmla="*/ 0 h 4"/>
                  <a:gd name="T30" fmla="*/ 16 w 1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4">
                    <a:moveTo>
                      <a:pt x="16" y="0"/>
                    </a:moveTo>
                    <a:lnTo>
                      <a:pt x="4" y="0"/>
                    </a:lnTo>
                    <a:lnTo>
                      <a:pt x="4" y="0"/>
                    </a:lnTo>
                    <a:lnTo>
                      <a:pt x="2" y="0"/>
                    </a:lnTo>
                    <a:lnTo>
                      <a:pt x="0" y="2"/>
                    </a:lnTo>
                    <a:lnTo>
                      <a:pt x="0" y="2"/>
                    </a:lnTo>
                    <a:lnTo>
                      <a:pt x="2" y="4"/>
                    </a:lnTo>
                    <a:lnTo>
                      <a:pt x="4" y="4"/>
                    </a:lnTo>
                    <a:lnTo>
                      <a:pt x="16" y="4"/>
                    </a:lnTo>
                    <a:lnTo>
                      <a:pt x="16" y="4"/>
                    </a:lnTo>
                    <a:lnTo>
                      <a:pt x="18" y="4"/>
                    </a:lnTo>
                    <a:lnTo>
                      <a:pt x="18" y="2"/>
                    </a:lnTo>
                    <a:lnTo>
                      <a:pt x="18" y="2"/>
                    </a:lnTo>
                    <a:lnTo>
                      <a:pt x="18" y="0"/>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07" name="Freeform 2674">
                <a:extLst>
                  <a:ext uri="{FF2B5EF4-FFF2-40B4-BE49-F238E27FC236}">
                    <a16:creationId xmlns:a16="http://schemas.microsoft.com/office/drawing/2014/main" id="{21454B5A-5382-4116-9945-A926EB507F3A}"/>
                  </a:ext>
                </a:extLst>
              </p:cNvPr>
              <p:cNvSpPr>
                <a:spLocks/>
              </p:cNvSpPr>
              <p:nvPr/>
            </p:nvSpPr>
            <p:spPr bwMode="auto">
              <a:xfrm>
                <a:off x="2260600" y="668338"/>
                <a:ext cx="200025" cy="6350"/>
              </a:xfrm>
              <a:custGeom>
                <a:avLst/>
                <a:gdLst>
                  <a:gd name="T0" fmla="*/ 124 w 126"/>
                  <a:gd name="T1" fmla="*/ 0 h 4"/>
                  <a:gd name="T2" fmla="*/ 2 w 126"/>
                  <a:gd name="T3" fmla="*/ 0 h 4"/>
                  <a:gd name="T4" fmla="*/ 2 w 126"/>
                  <a:gd name="T5" fmla="*/ 0 h 4"/>
                  <a:gd name="T6" fmla="*/ 2 w 126"/>
                  <a:gd name="T7" fmla="*/ 0 h 4"/>
                  <a:gd name="T8" fmla="*/ 0 w 126"/>
                  <a:gd name="T9" fmla="*/ 2 h 4"/>
                  <a:gd name="T10" fmla="*/ 0 w 126"/>
                  <a:gd name="T11" fmla="*/ 2 h 4"/>
                  <a:gd name="T12" fmla="*/ 2 w 126"/>
                  <a:gd name="T13" fmla="*/ 4 h 4"/>
                  <a:gd name="T14" fmla="*/ 2 w 126"/>
                  <a:gd name="T15" fmla="*/ 4 h 4"/>
                  <a:gd name="T16" fmla="*/ 124 w 126"/>
                  <a:gd name="T17" fmla="*/ 4 h 4"/>
                  <a:gd name="T18" fmla="*/ 124 w 126"/>
                  <a:gd name="T19" fmla="*/ 4 h 4"/>
                  <a:gd name="T20" fmla="*/ 126 w 126"/>
                  <a:gd name="T21" fmla="*/ 4 h 4"/>
                  <a:gd name="T22" fmla="*/ 126 w 126"/>
                  <a:gd name="T23" fmla="*/ 2 h 4"/>
                  <a:gd name="T24" fmla="*/ 126 w 126"/>
                  <a:gd name="T25" fmla="*/ 2 h 4"/>
                  <a:gd name="T26" fmla="*/ 126 w 126"/>
                  <a:gd name="T27" fmla="*/ 0 h 4"/>
                  <a:gd name="T28" fmla="*/ 124 w 126"/>
                  <a:gd name="T29" fmla="*/ 0 h 4"/>
                  <a:gd name="T30" fmla="*/ 124 w 12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4">
                    <a:moveTo>
                      <a:pt x="124" y="0"/>
                    </a:moveTo>
                    <a:lnTo>
                      <a:pt x="2" y="0"/>
                    </a:lnTo>
                    <a:lnTo>
                      <a:pt x="2" y="0"/>
                    </a:lnTo>
                    <a:lnTo>
                      <a:pt x="2" y="0"/>
                    </a:lnTo>
                    <a:lnTo>
                      <a:pt x="0" y="2"/>
                    </a:lnTo>
                    <a:lnTo>
                      <a:pt x="0" y="2"/>
                    </a:lnTo>
                    <a:lnTo>
                      <a:pt x="2" y="4"/>
                    </a:lnTo>
                    <a:lnTo>
                      <a:pt x="2" y="4"/>
                    </a:lnTo>
                    <a:lnTo>
                      <a:pt x="124" y="4"/>
                    </a:lnTo>
                    <a:lnTo>
                      <a:pt x="124" y="4"/>
                    </a:lnTo>
                    <a:lnTo>
                      <a:pt x="126" y="4"/>
                    </a:lnTo>
                    <a:lnTo>
                      <a:pt x="126" y="2"/>
                    </a:lnTo>
                    <a:lnTo>
                      <a:pt x="126" y="2"/>
                    </a:lnTo>
                    <a:lnTo>
                      <a:pt x="126" y="0"/>
                    </a:lnTo>
                    <a:lnTo>
                      <a:pt x="124" y="0"/>
                    </a:lnTo>
                    <a:lnTo>
                      <a:pt x="1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09" name="Freeform 2676">
                <a:extLst>
                  <a:ext uri="{FF2B5EF4-FFF2-40B4-BE49-F238E27FC236}">
                    <a16:creationId xmlns:a16="http://schemas.microsoft.com/office/drawing/2014/main" id="{3E2E5D3B-8D0B-4D08-B833-B42341E4E237}"/>
                  </a:ext>
                </a:extLst>
              </p:cNvPr>
              <p:cNvSpPr>
                <a:spLocks/>
              </p:cNvSpPr>
              <p:nvPr/>
            </p:nvSpPr>
            <p:spPr bwMode="auto">
              <a:xfrm>
                <a:off x="2260600" y="804863"/>
                <a:ext cx="292100" cy="6350"/>
              </a:xfrm>
              <a:custGeom>
                <a:avLst/>
                <a:gdLst>
                  <a:gd name="T0" fmla="*/ 182 w 184"/>
                  <a:gd name="T1" fmla="*/ 0 h 4"/>
                  <a:gd name="T2" fmla="*/ 2 w 184"/>
                  <a:gd name="T3" fmla="*/ 0 h 4"/>
                  <a:gd name="T4" fmla="*/ 2 w 184"/>
                  <a:gd name="T5" fmla="*/ 0 h 4"/>
                  <a:gd name="T6" fmla="*/ 2 w 184"/>
                  <a:gd name="T7" fmla="*/ 0 h 4"/>
                  <a:gd name="T8" fmla="*/ 0 w 184"/>
                  <a:gd name="T9" fmla="*/ 2 h 4"/>
                  <a:gd name="T10" fmla="*/ 0 w 184"/>
                  <a:gd name="T11" fmla="*/ 2 h 4"/>
                  <a:gd name="T12" fmla="*/ 2 w 184"/>
                  <a:gd name="T13" fmla="*/ 4 h 4"/>
                  <a:gd name="T14" fmla="*/ 2 w 184"/>
                  <a:gd name="T15" fmla="*/ 4 h 4"/>
                  <a:gd name="T16" fmla="*/ 182 w 184"/>
                  <a:gd name="T17" fmla="*/ 4 h 4"/>
                  <a:gd name="T18" fmla="*/ 182 w 184"/>
                  <a:gd name="T19" fmla="*/ 4 h 4"/>
                  <a:gd name="T20" fmla="*/ 184 w 184"/>
                  <a:gd name="T21" fmla="*/ 4 h 4"/>
                  <a:gd name="T22" fmla="*/ 184 w 184"/>
                  <a:gd name="T23" fmla="*/ 2 h 4"/>
                  <a:gd name="T24" fmla="*/ 184 w 184"/>
                  <a:gd name="T25" fmla="*/ 2 h 4"/>
                  <a:gd name="T26" fmla="*/ 184 w 184"/>
                  <a:gd name="T27" fmla="*/ 0 h 4"/>
                  <a:gd name="T28" fmla="*/ 182 w 184"/>
                  <a:gd name="T29" fmla="*/ 0 h 4"/>
                  <a:gd name="T30" fmla="*/ 182 w 184"/>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4">
                    <a:moveTo>
                      <a:pt x="182" y="0"/>
                    </a:moveTo>
                    <a:lnTo>
                      <a:pt x="2" y="0"/>
                    </a:lnTo>
                    <a:lnTo>
                      <a:pt x="2" y="0"/>
                    </a:lnTo>
                    <a:lnTo>
                      <a:pt x="2" y="0"/>
                    </a:lnTo>
                    <a:lnTo>
                      <a:pt x="0" y="2"/>
                    </a:lnTo>
                    <a:lnTo>
                      <a:pt x="0" y="2"/>
                    </a:lnTo>
                    <a:lnTo>
                      <a:pt x="2" y="4"/>
                    </a:lnTo>
                    <a:lnTo>
                      <a:pt x="2" y="4"/>
                    </a:lnTo>
                    <a:lnTo>
                      <a:pt x="182" y="4"/>
                    </a:lnTo>
                    <a:lnTo>
                      <a:pt x="182" y="4"/>
                    </a:lnTo>
                    <a:lnTo>
                      <a:pt x="184" y="4"/>
                    </a:lnTo>
                    <a:lnTo>
                      <a:pt x="184" y="2"/>
                    </a:lnTo>
                    <a:lnTo>
                      <a:pt x="184" y="2"/>
                    </a:lnTo>
                    <a:lnTo>
                      <a:pt x="184" y="0"/>
                    </a:lnTo>
                    <a:lnTo>
                      <a:pt x="182" y="0"/>
                    </a:lnTo>
                    <a:lnTo>
                      <a:pt x="18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0" name="Freeform 2677">
                <a:extLst>
                  <a:ext uri="{FF2B5EF4-FFF2-40B4-BE49-F238E27FC236}">
                    <a16:creationId xmlns:a16="http://schemas.microsoft.com/office/drawing/2014/main" id="{23F897ED-0BF9-4AED-B28F-CE1D0EF7B586}"/>
                  </a:ext>
                </a:extLst>
              </p:cNvPr>
              <p:cNvSpPr>
                <a:spLocks/>
              </p:cNvSpPr>
              <p:nvPr/>
            </p:nvSpPr>
            <p:spPr bwMode="auto">
              <a:xfrm>
                <a:off x="2260600" y="735013"/>
                <a:ext cx="63500" cy="9525"/>
              </a:xfrm>
              <a:custGeom>
                <a:avLst/>
                <a:gdLst>
                  <a:gd name="T0" fmla="*/ 38 w 40"/>
                  <a:gd name="T1" fmla="*/ 0 h 6"/>
                  <a:gd name="T2" fmla="*/ 2 w 40"/>
                  <a:gd name="T3" fmla="*/ 0 h 6"/>
                  <a:gd name="T4" fmla="*/ 2 w 40"/>
                  <a:gd name="T5" fmla="*/ 0 h 6"/>
                  <a:gd name="T6" fmla="*/ 2 w 40"/>
                  <a:gd name="T7" fmla="*/ 2 h 6"/>
                  <a:gd name="T8" fmla="*/ 0 w 40"/>
                  <a:gd name="T9" fmla="*/ 4 h 6"/>
                  <a:gd name="T10" fmla="*/ 0 w 40"/>
                  <a:gd name="T11" fmla="*/ 4 h 6"/>
                  <a:gd name="T12" fmla="*/ 2 w 40"/>
                  <a:gd name="T13" fmla="*/ 4 h 6"/>
                  <a:gd name="T14" fmla="*/ 2 w 40"/>
                  <a:gd name="T15" fmla="*/ 6 h 6"/>
                  <a:gd name="T16" fmla="*/ 38 w 40"/>
                  <a:gd name="T17" fmla="*/ 6 h 6"/>
                  <a:gd name="T18" fmla="*/ 38 w 40"/>
                  <a:gd name="T19" fmla="*/ 6 h 6"/>
                  <a:gd name="T20" fmla="*/ 38 w 40"/>
                  <a:gd name="T21" fmla="*/ 4 h 6"/>
                  <a:gd name="T22" fmla="*/ 40 w 40"/>
                  <a:gd name="T23" fmla="*/ 4 h 6"/>
                  <a:gd name="T24" fmla="*/ 40 w 40"/>
                  <a:gd name="T25" fmla="*/ 4 h 6"/>
                  <a:gd name="T26" fmla="*/ 38 w 40"/>
                  <a:gd name="T27" fmla="*/ 2 h 6"/>
                  <a:gd name="T28" fmla="*/ 38 w 40"/>
                  <a:gd name="T29" fmla="*/ 0 h 6"/>
                  <a:gd name="T30" fmla="*/ 38 w 40"/>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6">
                    <a:moveTo>
                      <a:pt x="38" y="0"/>
                    </a:moveTo>
                    <a:lnTo>
                      <a:pt x="2" y="0"/>
                    </a:lnTo>
                    <a:lnTo>
                      <a:pt x="2" y="0"/>
                    </a:lnTo>
                    <a:lnTo>
                      <a:pt x="2" y="2"/>
                    </a:lnTo>
                    <a:lnTo>
                      <a:pt x="0" y="4"/>
                    </a:lnTo>
                    <a:lnTo>
                      <a:pt x="0" y="4"/>
                    </a:lnTo>
                    <a:lnTo>
                      <a:pt x="2" y="4"/>
                    </a:lnTo>
                    <a:lnTo>
                      <a:pt x="2" y="6"/>
                    </a:lnTo>
                    <a:lnTo>
                      <a:pt x="38" y="6"/>
                    </a:lnTo>
                    <a:lnTo>
                      <a:pt x="38" y="6"/>
                    </a:lnTo>
                    <a:lnTo>
                      <a:pt x="38" y="4"/>
                    </a:lnTo>
                    <a:lnTo>
                      <a:pt x="40" y="4"/>
                    </a:lnTo>
                    <a:lnTo>
                      <a:pt x="40" y="4"/>
                    </a:lnTo>
                    <a:lnTo>
                      <a:pt x="38" y="2"/>
                    </a:lnTo>
                    <a:lnTo>
                      <a:pt x="38" y="0"/>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1" name="Freeform 2678">
                <a:extLst>
                  <a:ext uri="{FF2B5EF4-FFF2-40B4-BE49-F238E27FC236}">
                    <a16:creationId xmlns:a16="http://schemas.microsoft.com/office/drawing/2014/main" id="{41826949-2E28-4B0A-87D6-8DE470804FB8}"/>
                  </a:ext>
                </a:extLst>
              </p:cNvPr>
              <p:cNvSpPr>
                <a:spLocks/>
              </p:cNvSpPr>
              <p:nvPr/>
            </p:nvSpPr>
            <p:spPr bwMode="auto">
              <a:xfrm>
                <a:off x="2343150" y="735013"/>
                <a:ext cx="209550" cy="9525"/>
              </a:xfrm>
              <a:custGeom>
                <a:avLst/>
                <a:gdLst>
                  <a:gd name="T0" fmla="*/ 130 w 132"/>
                  <a:gd name="T1" fmla="*/ 0 h 6"/>
                  <a:gd name="T2" fmla="*/ 2 w 132"/>
                  <a:gd name="T3" fmla="*/ 0 h 6"/>
                  <a:gd name="T4" fmla="*/ 2 w 132"/>
                  <a:gd name="T5" fmla="*/ 0 h 6"/>
                  <a:gd name="T6" fmla="*/ 0 w 132"/>
                  <a:gd name="T7" fmla="*/ 2 h 6"/>
                  <a:gd name="T8" fmla="*/ 0 w 132"/>
                  <a:gd name="T9" fmla="*/ 4 h 6"/>
                  <a:gd name="T10" fmla="*/ 0 w 132"/>
                  <a:gd name="T11" fmla="*/ 4 h 6"/>
                  <a:gd name="T12" fmla="*/ 0 w 132"/>
                  <a:gd name="T13" fmla="*/ 4 h 6"/>
                  <a:gd name="T14" fmla="*/ 2 w 132"/>
                  <a:gd name="T15" fmla="*/ 6 h 6"/>
                  <a:gd name="T16" fmla="*/ 130 w 132"/>
                  <a:gd name="T17" fmla="*/ 6 h 6"/>
                  <a:gd name="T18" fmla="*/ 130 w 132"/>
                  <a:gd name="T19" fmla="*/ 6 h 6"/>
                  <a:gd name="T20" fmla="*/ 132 w 132"/>
                  <a:gd name="T21" fmla="*/ 4 h 6"/>
                  <a:gd name="T22" fmla="*/ 132 w 132"/>
                  <a:gd name="T23" fmla="*/ 4 h 6"/>
                  <a:gd name="T24" fmla="*/ 132 w 132"/>
                  <a:gd name="T25" fmla="*/ 4 h 6"/>
                  <a:gd name="T26" fmla="*/ 132 w 132"/>
                  <a:gd name="T27" fmla="*/ 2 h 6"/>
                  <a:gd name="T28" fmla="*/ 130 w 132"/>
                  <a:gd name="T29" fmla="*/ 0 h 6"/>
                  <a:gd name="T30" fmla="*/ 130 w 132"/>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6">
                    <a:moveTo>
                      <a:pt x="130" y="0"/>
                    </a:moveTo>
                    <a:lnTo>
                      <a:pt x="2" y="0"/>
                    </a:lnTo>
                    <a:lnTo>
                      <a:pt x="2" y="0"/>
                    </a:lnTo>
                    <a:lnTo>
                      <a:pt x="0" y="2"/>
                    </a:lnTo>
                    <a:lnTo>
                      <a:pt x="0" y="4"/>
                    </a:lnTo>
                    <a:lnTo>
                      <a:pt x="0" y="4"/>
                    </a:lnTo>
                    <a:lnTo>
                      <a:pt x="0" y="4"/>
                    </a:lnTo>
                    <a:lnTo>
                      <a:pt x="2" y="6"/>
                    </a:lnTo>
                    <a:lnTo>
                      <a:pt x="130" y="6"/>
                    </a:lnTo>
                    <a:lnTo>
                      <a:pt x="130" y="6"/>
                    </a:lnTo>
                    <a:lnTo>
                      <a:pt x="132" y="4"/>
                    </a:lnTo>
                    <a:lnTo>
                      <a:pt x="132" y="4"/>
                    </a:lnTo>
                    <a:lnTo>
                      <a:pt x="132" y="4"/>
                    </a:lnTo>
                    <a:lnTo>
                      <a:pt x="132" y="2"/>
                    </a:lnTo>
                    <a:lnTo>
                      <a:pt x="130" y="0"/>
                    </a:lnTo>
                    <a:lnTo>
                      <a:pt x="1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2" name="Freeform 2679">
                <a:extLst>
                  <a:ext uri="{FF2B5EF4-FFF2-40B4-BE49-F238E27FC236}">
                    <a16:creationId xmlns:a16="http://schemas.microsoft.com/office/drawing/2014/main" id="{6C842B06-BAC7-4660-9CC9-CD087F5C3260}"/>
                  </a:ext>
                </a:extLst>
              </p:cNvPr>
              <p:cNvSpPr>
                <a:spLocks/>
              </p:cNvSpPr>
              <p:nvPr/>
            </p:nvSpPr>
            <p:spPr bwMode="auto">
              <a:xfrm>
                <a:off x="2476500" y="769938"/>
                <a:ext cx="76200" cy="6350"/>
              </a:xfrm>
              <a:custGeom>
                <a:avLst/>
                <a:gdLst>
                  <a:gd name="T0" fmla="*/ 46 w 48"/>
                  <a:gd name="T1" fmla="*/ 0 h 4"/>
                  <a:gd name="T2" fmla="*/ 2 w 48"/>
                  <a:gd name="T3" fmla="*/ 0 h 4"/>
                  <a:gd name="T4" fmla="*/ 2 w 48"/>
                  <a:gd name="T5" fmla="*/ 0 h 4"/>
                  <a:gd name="T6" fmla="*/ 2 w 48"/>
                  <a:gd name="T7" fmla="*/ 2 h 4"/>
                  <a:gd name="T8" fmla="*/ 0 w 48"/>
                  <a:gd name="T9" fmla="*/ 2 h 4"/>
                  <a:gd name="T10" fmla="*/ 0 w 48"/>
                  <a:gd name="T11" fmla="*/ 2 h 4"/>
                  <a:gd name="T12" fmla="*/ 2 w 48"/>
                  <a:gd name="T13" fmla="*/ 4 h 4"/>
                  <a:gd name="T14" fmla="*/ 2 w 48"/>
                  <a:gd name="T15" fmla="*/ 4 h 4"/>
                  <a:gd name="T16" fmla="*/ 46 w 48"/>
                  <a:gd name="T17" fmla="*/ 4 h 4"/>
                  <a:gd name="T18" fmla="*/ 46 w 48"/>
                  <a:gd name="T19" fmla="*/ 4 h 4"/>
                  <a:gd name="T20" fmla="*/ 48 w 48"/>
                  <a:gd name="T21" fmla="*/ 4 h 4"/>
                  <a:gd name="T22" fmla="*/ 48 w 48"/>
                  <a:gd name="T23" fmla="*/ 2 h 4"/>
                  <a:gd name="T24" fmla="*/ 48 w 48"/>
                  <a:gd name="T25" fmla="*/ 2 h 4"/>
                  <a:gd name="T26" fmla="*/ 48 w 48"/>
                  <a:gd name="T27" fmla="*/ 2 h 4"/>
                  <a:gd name="T28" fmla="*/ 46 w 48"/>
                  <a:gd name="T29" fmla="*/ 0 h 4"/>
                  <a:gd name="T30" fmla="*/ 46 w 4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4">
                    <a:moveTo>
                      <a:pt x="46" y="0"/>
                    </a:moveTo>
                    <a:lnTo>
                      <a:pt x="2" y="0"/>
                    </a:lnTo>
                    <a:lnTo>
                      <a:pt x="2" y="0"/>
                    </a:lnTo>
                    <a:lnTo>
                      <a:pt x="2" y="2"/>
                    </a:lnTo>
                    <a:lnTo>
                      <a:pt x="0" y="2"/>
                    </a:lnTo>
                    <a:lnTo>
                      <a:pt x="0" y="2"/>
                    </a:lnTo>
                    <a:lnTo>
                      <a:pt x="2" y="4"/>
                    </a:lnTo>
                    <a:lnTo>
                      <a:pt x="2" y="4"/>
                    </a:lnTo>
                    <a:lnTo>
                      <a:pt x="46" y="4"/>
                    </a:lnTo>
                    <a:lnTo>
                      <a:pt x="46" y="4"/>
                    </a:lnTo>
                    <a:lnTo>
                      <a:pt x="48" y="4"/>
                    </a:lnTo>
                    <a:lnTo>
                      <a:pt x="48" y="2"/>
                    </a:lnTo>
                    <a:lnTo>
                      <a:pt x="48" y="2"/>
                    </a:lnTo>
                    <a:lnTo>
                      <a:pt x="48" y="2"/>
                    </a:lnTo>
                    <a:lnTo>
                      <a:pt x="46" y="0"/>
                    </a:lnTo>
                    <a:lnTo>
                      <a:pt x="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4" name="Freeform 2681">
                <a:extLst>
                  <a:ext uri="{FF2B5EF4-FFF2-40B4-BE49-F238E27FC236}">
                    <a16:creationId xmlns:a16="http://schemas.microsoft.com/office/drawing/2014/main" id="{12F253E0-8431-4B2A-94DE-4EB0B2AB3C58}"/>
                  </a:ext>
                </a:extLst>
              </p:cNvPr>
              <p:cNvSpPr>
                <a:spLocks/>
              </p:cNvSpPr>
              <p:nvPr/>
            </p:nvSpPr>
            <p:spPr bwMode="auto">
              <a:xfrm>
                <a:off x="2260600" y="839788"/>
                <a:ext cx="63500" cy="6350"/>
              </a:xfrm>
              <a:custGeom>
                <a:avLst/>
                <a:gdLst>
                  <a:gd name="T0" fmla="*/ 38 w 40"/>
                  <a:gd name="T1" fmla="*/ 0 h 4"/>
                  <a:gd name="T2" fmla="*/ 2 w 40"/>
                  <a:gd name="T3" fmla="*/ 0 h 4"/>
                  <a:gd name="T4" fmla="*/ 2 w 40"/>
                  <a:gd name="T5" fmla="*/ 0 h 4"/>
                  <a:gd name="T6" fmla="*/ 2 w 40"/>
                  <a:gd name="T7" fmla="*/ 0 h 4"/>
                  <a:gd name="T8" fmla="*/ 0 w 40"/>
                  <a:gd name="T9" fmla="*/ 2 h 4"/>
                  <a:gd name="T10" fmla="*/ 0 w 40"/>
                  <a:gd name="T11" fmla="*/ 2 h 4"/>
                  <a:gd name="T12" fmla="*/ 2 w 40"/>
                  <a:gd name="T13" fmla="*/ 4 h 4"/>
                  <a:gd name="T14" fmla="*/ 2 w 40"/>
                  <a:gd name="T15" fmla="*/ 4 h 4"/>
                  <a:gd name="T16" fmla="*/ 38 w 40"/>
                  <a:gd name="T17" fmla="*/ 4 h 4"/>
                  <a:gd name="T18" fmla="*/ 38 w 40"/>
                  <a:gd name="T19" fmla="*/ 4 h 4"/>
                  <a:gd name="T20" fmla="*/ 38 w 40"/>
                  <a:gd name="T21" fmla="*/ 4 h 4"/>
                  <a:gd name="T22" fmla="*/ 40 w 40"/>
                  <a:gd name="T23" fmla="*/ 2 h 4"/>
                  <a:gd name="T24" fmla="*/ 40 w 40"/>
                  <a:gd name="T25" fmla="*/ 2 h 4"/>
                  <a:gd name="T26" fmla="*/ 38 w 40"/>
                  <a:gd name="T27" fmla="*/ 0 h 4"/>
                  <a:gd name="T28" fmla="*/ 38 w 40"/>
                  <a:gd name="T29" fmla="*/ 0 h 4"/>
                  <a:gd name="T30" fmla="*/ 38 w 4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4">
                    <a:moveTo>
                      <a:pt x="38" y="0"/>
                    </a:moveTo>
                    <a:lnTo>
                      <a:pt x="2" y="0"/>
                    </a:lnTo>
                    <a:lnTo>
                      <a:pt x="2" y="0"/>
                    </a:lnTo>
                    <a:lnTo>
                      <a:pt x="2" y="0"/>
                    </a:lnTo>
                    <a:lnTo>
                      <a:pt x="0" y="2"/>
                    </a:lnTo>
                    <a:lnTo>
                      <a:pt x="0" y="2"/>
                    </a:lnTo>
                    <a:lnTo>
                      <a:pt x="2" y="4"/>
                    </a:lnTo>
                    <a:lnTo>
                      <a:pt x="2" y="4"/>
                    </a:lnTo>
                    <a:lnTo>
                      <a:pt x="38" y="4"/>
                    </a:lnTo>
                    <a:lnTo>
                      <a:pt x="38" y="4"/>
                    </a:lnTo>
                    <a:lnTo>
                      <a:pt x="38" y="4"/>
                    </a:lnTo>
                    <a:lnTo>
                      <a:pt x="40" y="2"/>
                    </a:lnTo>
                    <a:lnTo>
                      <a:pt x="40" y="2"/>
                    </a:lnTo>
                    <a:lnTo>
                      <a:pt x="38" y="0"/>
                    </a:lnTo>
                    <a:lnTo>
                      <a:pt x="38" y="0"/>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5" name="Freeform 2682">
                <a:extLst>
                  <a:ext uri="{FF2B5EF4-FFF2-40B4-BE49-F238E27FC236}">
                    <a16:creationId xmlns:a16="http://schemas.microsoft.com/office/drawing/2014/main" id="{967AC82F-5A93-40CE-836A-A349898211A0}"/>
                  </a:ext>
                </a:extLst>
              </p:cNvPr>
              <p:cNvSpPr>
                <a:spLocks/>
              </p:cNvSpPr>
              <p:nvPr/>
            </p:nvSpPr>
            <p:spPr bwMode="auto">
              <a:xfrm>
                <a:off x="2343150" y="839788"/>
                <a:ext cx="209550" cy="6350"/>
              </a:xfrm>
              <a:custGeom>
                <a:avLst/>
                <a:gdLst>
                  <a:gd name="T0" fmla="*/ 130 w 132"/>
                  <a:gd name="T1" fmla="*/ 0 h 4"/>
                  <a:gd name="T2" fmla="*/ 2 w 132"/>
                  <a:gd name="T3" fmla="*/ 0 h 4"/>
                  <a:gd name="T4" fmla="*/ 2 w 132"/>
                  <a:gd name="T5" fmla="*/ 0 h 4"/>
                  <a:gd name="T6" fmla="*/ 0 w 132"/>
                  <a:gd name="T7" fmla="*/ 0 h 4"/>
                  <a:gd name="T8" fmla="*/ 0 w 132"/>
                  <a:gd name="T9" fmla="*/ 2 h 4"/>
                  <a:gd name="T10" fmla="*/ 0 w 132"/>
                  <a:gd name="T11" fmla="*/ 2 h 4"/>
                  <a:gd name="T12" fmla="*/ 0 w 132"/>
                  <a:gd name="T13" fmla="*/ 4 h 4"/>
                  <a:gd name="T14" fmla="*/ 2 w 132"/>
                  <a:gd name="T15" fmla="*/ 4 h 4"/>
                  <a:gd name="T16" fmla="*/ 130 w 132"/>
                  <a:gd name="T17" fmla="*/ 4 h 4"/>
                  <a:gd name="T18" fmla="*/ 130 w 132"/>
                  <a:gd name="T19" fmla="*/ 4 h 4"/>
                  <a:gd name="T20" fmla="*/ 132 w 132"/>
                  <a:gd name="T21" fmla="*/ 4 h 4"/>
                  <a:gd name="T22" fmla="*/ 132 w 132"/>
                  <a:gd name="T23" fmla="*/ 2 h 4"/>
                  <a:gd name="T24" fmla="*/ 132 w 132"/>
                  <a:gd name="T25" fmla="*/ 2 h 4"/>
                  <a:gd name="T26" fmla="*/ 132 w 132"/>
                  <a:gd name="T27" fmla="*/ 0 h 4"/>
                  <a:gd name="T28" fmla="*/ 130 w 132"/>
                  <a:gd name="T29" fmla="*/ 0 h 4"/>
                  <a:gd name="T30" fmla="*/ 130 w 13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4">
                    <a:moveTo>
                      <a:pt x="130" y="0"/>
                    </a:moveTo>
                    <a:lnTo>
                      <a:pt x="2" y="0"/>
                    </a:lnTo>
                    <a:lnTo>
                      <a:pt x="2" y="0"/>
                    </a:lnTo>
                    <a:lnTo>
                      <a:pt x="0" y="0"/>
                    </a:lnTo>
                    <a:lnTo>
                      <a:pt x="0" y="2"/>
                    </a:lnTo>
                    <a:lnTo>
                      <a:pt x="0" y="2"/>
                    </a:lnTo>
                    <a:lnTo>
                      <a:pt x="0" y="4"/>
                    </a:lnTo>
                    <a:lnTo>
                      <a:pt x="2" y="4"/>
                    </a:lnTo>
                    <a:lnTo>
                      <a:pt x="130" y="4"/>
                    </a:lnTo>
                    <a:lnTo>
                      <a:pt x="130" y="4"/>
                    </a:lnTo>
                    <a:lnTo>
                      <a:pt x="132" y="4"/>
                    </a:lnTo>
                    <a:lnTo>
                      <a:pt x="132" y="2"/>
                    </a:lnTo>
                    <a:lnTo>
                      <a:pt x="132" y="2"/>
                    </a:lnTo>
                    <a:lnTo>
                      <a:pt x="132" y="0"/>
                    </a:lnTo>
                    <a:lnTo>
                      <a:pt x="130" y="0"/>
                    </a:lnTo>
                    <a:lnTo>
                      <a:pt x="1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6" name="Freeform 2683">
                <a:extLst>
                  <a:ext uri="{FF2B5EF4-FFF2-40B4-BE49-F238E27FC236}">
                    <a16:creationId xmlns:a16="http://schemas.microsoft.com/office/drawing/2014/main" id="{292BFBE3-554D-4A9E-8F91-908C698C685C}"/>
                  </a:ext>
                </a:extLst>
              </p:cNvPr>
              <p:cNvSpPr>
                <a:spLocks/>
              </p:cNvSpPr>
              <p:nvPr/>
            </p:nvSpPr>
            <p:spPr bwMode="auto">
              <a:xfrm>
                <a:off x="2197100" y="503238"/>
                <a:ext cx="422275" cy="422275"/>
              </a:xfrm>
              <a:custGeom>
                <a:avLst/>
                <a:gdLst>
                  <a:gd name="T0" fmla="*/ 264 w 266"/>
                  <a:gd name="T1" fmla="*/ 48 h 266"/>
                  <a:gd name="T2" fmla="*/ 264 w 266"/>
                  <a:gd name="T3" fmla="*/ 48 h 266"/>
                  <a:gd name="T4" fmla="*/ 262 w 266"/>
                  <a:gd name="T5" fmla="*/ 48 h 266"/>
                  <a:gd name="T6" fmla="*/ 260 w 266"/>
                  <a:gd name="T7" fmla="*/ 50 h 266"/>
                  <a:gd name="T8" fmla="*/ 260 w 266"/>
                  <a:gd name="T9" fmla="*/ 246 h 266"/>
                  <a:gd name="T10" fmla="*/ 260 w 266"/>
                  <a:gd name="T11" fmla="*/ 246 h 266"/>
                  <a:gd name="T12" fmla="*/ 260 w 266"/>
                  <a:gd name="T13" fmla="*/ 252 h 266"/>
                  <a:gd name="T14" fmla="*/ 256 w 266"/>
                  <a:gd name="T15" fmla="*/ 256 h 266"/>
                  <a:gd name="T16" fmla="*/ 252 w 266"/>
                  <a:gd name="T17" fmla="*/ 260 h 266"/>
                  <a:gd name="T18" fmla="*/ 246 w 266"/>
                  <a:gd name="T19" fmla="*/ 262 h 266"/>
                  <a:gd name="T20" fmla="*/ 20 w 266"/>
                  <a:gd name="T21" fmla="*/ 262 h 266"/>
                  <a:gd name="T22" fmla="*/ 20 w 266"/>
                  <a:gd name="T23" fmla="*/ 262 h 266"/>
                  <a:gd name="T24" fmla="*/ 14 w 266"/>
                  <a:gd name="T25" fmla="*/ 260 h 266"/>
                  <a:gd name="T26" fmla="*/ 8 w 266"/>
                  <a:gd name="T27" fmla="*/ 256 h 266"/>
                  <a:gd name="T28" fmla="*/ 6 w 266"/>
                  <a:gd name="T29" fmla="*/ 252 h 266"/>
                  <a:gd name="T30" fmla="*/ 4 w 266"/>
                  <a:gd name="T31" fmla="*/ 246 h 266"/>
                  <a:gd name="T32" fmla="*/ 4 w 266"/>
                  <a:gd name="T33" fmla="*/ 20 h 266"/>
                  <a:gd name="T34" fmla="*/ 4 w 266"/>
                  <a:gd name="T35" fmla="*/ 20 h 266"/>
                  <a:gd name="T36" fmla="*/ 6 w 266"/>
                  <a:gd name="T37" fmla="*/ 14 h 266"/>
                  <a:gd name="T38" fmla="*/ 8 w 266"/>
                  <a:gd name="T39" fmla="*/ 8 h 266"/>
                  <a:gd name="T40" fmla="*/ 14 w 266"/>
                  <a:gd name="T41" fmla="*/ 6 h 266"/>
                  <a:gd name="T42" fmla="*/ 20 w 266"/>
                  <a:gd name="T43" fmla="*/ 4 h 266"/>
                  <a:gd name="T44" fmla="*/ 218 w 266"/>
                  <a:gd name="T45" fmla="*/ 4 h 266"/>
                  <a:gd name="T46" fmla="*/ 218 w 266"/>
                  <a:gd name="T47" fmla="*/ 4 h 266"/>
                  <a:gd name="T48" fmla="*/ 220 w 266"/>
                  <a:gd name="T49" fmla="*/ 4 h 266"/>
                  <a:gd name="T50" fmla="*/ 220 w 266"/>
                  <a:gd name="T51" fmla="*/ 2 h 266"/>
                  <a:gd name="T52" fmla="*/ 220 w 266"/>
                  <a:gd name="T53" fmla="*/ 2 h 266"/>
                  <a:gd name="T54" fmla="*/ 220 w 266"/>
                  <a:gd name="T55" fmla="*/ 0 h 266"/>
                  <a:gd name="T56" fmla="*/ 218 w 266"/>
                  <a:gd name="T57" fmla="*/ 0 h 266"/>
                  <a:gd name="T58" fmla="*/ 20 w 266"/>
                  <a:gd name="T59" fmla="*/ 0 h 266"/>
                  <a:gd name="T60" fmla="*/ 20 w 266"/>
                  <a:gd name="T61" fmla="*/ 0 h 266"/>
                  <a:gd name="T62" fmla="*/ 12 w 266"/>
                  <a:gd name="T63" fmla="*/ 2 h 266"/>
                  <a:gd name="T64" fmla="*/ 6 w 266"/>
                  <a:gd name="T65" fmla="*/ 6 h 266"/>
                  <a:gd name="T66" fmla="*/ 2 w 266"/>
                  <a:gd name="T67" fmla="*/ 12 h 266"/>
                  <a:gd name="T68" fmla="*/ 0 w 266"/>
                  <a:gd name="T69" fmla="*/ 20 h 266"/>
                  <a:gd name="T70" fmla="*/ 0 w 266"/>
                  <a:gd name="T71" fmla="*/ 246 h 266"/>
                  <a:gd name="T72" fmla="*/ 0 w 266"/>
                  <a:gd name="T73" fmla="*/ 246 h 266"/>
                  <a:gd name="T74" fmla="*/ 2 w 266"/>
                  <a:gd name="T75" fmla="*/ 254 h 266"/>
                  <a:gd name="T76" fmla="*/ 6 w 266"/>
                  <a:gd name="T77" fmla="*/ 260 h 266"/>
                  <a:gd name="T78" fmla="*/ 12 w 266"/>
                  <a:gd name="T79" fmla="*/ 264 h 266"/>
                  <a:gd name="T80" fmla="*/ 20 w 266"/>
                  <a:gd name="T81" fmla="*/ 266 h 266"/>
                  <a:gd name="T82" fmla="*/ 246 w 266"/>
                  <a:gd name="T83" fmla="*/ 266 h 266"/>
                  <a:gd name="T84" fmla="*/ 246 w 266"/>
                  <a:gd name="T85" fmla="*/ 266 h 266"/>
                  <a:gd name="T86" fmla="*/ 254 w 266"/>
                  <a:gd name="T87" fmla="*/ 264 h 266"/>
                  <a:gd name="T88" fmla="*/ 260 w 266"/>
                  <a:gd name="T89" fmla="*/ 260 h 266"/>
                  <a:gd name="T90" fmla="*/ 264 w 266"/>
                  <a:gd name="T91" fmla="*/ 254 h 266"/>
                  <a:gd name="T92" fmla="*/ 266 w 266"/>
                  <a:gd name="T93" fmla="*/ 246 h 266"/>
                  <a:gd name="T94" fmla="*/ 266 w 266"/>
                  <a:gd name="T95" fmla="*/ 50 h 266"/>
                  <a:gd name="T96" fmla="*/ 266 w 266"/>
                  <a:gd name="T97" fmla="*/ 50 h 266"/>
                  <a:gd name="T98" fmla="*/ 264 w 266"/>
                  <a:gd name="T99" fmla="*/ 48 h 266"/>
                  <a:gd name="T100" fmla="*/ 264 w 266"/>
                  <a:gd name="T101" fmla="*/ 48 h 266"/>
                  <a:gd name="T102" fmla="*/ 264 w 266"/>
                  <a:gd name="T103" fmla="*/ 4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266">
                    <a:moveTo>
                      <a:pt x="264" y="48"/>
                    </a:moveTo>
                    <a:lnTo>
                      <a:pt x="264" y="48"/>
                    </a:lnTo>
                    <a:lnTo>
                      <a:pt x="262" y="48"/>
                    </a:lnTo>
                    <a:lnTo>
                      <a:pt x="260" y="50"/>
                    </a:lnTo>
                    <a:lnTo>
                      <a:pt x="260" y="246"/>
                    </a:lnTo>
                    <a:lnTo>
                      <a:pt x="260" y="246"/>
                    </a:lnTo>
                    <a:lnTo>
                      <a:pt x="260" y="252"/>
                    </a:lnTo>
                    <a:lnTo>
                      <a:pt x="256" y="256"/>
                    </a:lnTo>
                    <a:lnTo>
                      <a:pt x="252" y="260"/>
                    </a:lnTo>
                    <a:lnTo>
                      <a:pt x="246" y="262"/>
                    </a:lnTo>
                    <a:lnTo>
                      <a:pt x="20" y="262"/>
                    </a:lnTo>
                    <a:lnTo>
                      <a:pt x="20" y="262"/>
                    </a:lnTo>
                    <a:lnTo>
                      <a:pt x="14" y="260"/>
                    </a:lnTo>
                    <a:lnTo>
                      <a:pt x="8" y="256"/>
                    </a:lnTo>
                    <a:lnTo>
                      <a:pt x="6" y="252"/>
                    </a:lnTo>
                    <a:lnTo>
                      <a:pt x="4" y="246"/>
                    </a:lnTo>
                    <a:lnTo>
                      <a:pt x="4" y="20"/>
                    </a:lnTo>
                    <a:lnTo>
                      <a:pt x="4" y="20"/>
                    </a:lnTo>
                    <a:lnTo>
                      <a:pt x="6" y="14"/>
                    </a:lnTo>
                    <a:lnTo>
                      <a:pt x="8" y="8"/>
                    </a:lnTo>
                    <a:lnTo>
                      <a:pt x="14" y="6"/>
                    </a:lnTo>
                    <a:lnTo>
                      <a:pt x="20" y="4"/>
                    </a:lnTo>
                    <a:lnTo>
                      <a:pt x="218" y="4"/>
                    </a:lnTo>
                    <a:lnTo>
                      <a:pt x="218" y="4"/>
                    </a:lnTo>
                    <a:lnTo>
                      <a:pt x="220" y="4"/>
                    </a:lnTo>
                    <a:lnTo>
                      <a:pt x="220" y="2"/>
                    </a:lnTo>
                    <a:lnTo>
                      <a:pt x="220" y="2"/>
                    </a:lnTo>
                    <a:lnTo>
                      <a:pt x="220" y="0"/>
                    </a:lnTo>
                    <a:lnTo>
                      <a:pt x="218" y="0"/>
                    </a:lnTo>
                    <a:lnTo>
                      <a:pt x="20" y="0"/>
                    </a:lnTo>
                    <a:lnTo>
                      <a:pt x="20" y="0"/>
                    </a:lnTo>
                    <a:lnTo>
                      <a:pt x="12" y="2"/>
                    </a:lnTo>
                    <a:lnTo>
                      <a:pt x="6" y="6"/>
                    </a:lnTo>
                    <a:lnTo>
                      <a:pt x="2" y="12"/>
                    </a:lnTo>
                    <a:lnTo>
                      <a:pt x="0" y="20"/>
                    </a:lnTo>
                    <a:lnTo>
                      <a:pt x="0" y="246"/>
                    </a:lnTo>
                    <a:lnTo>
                      <a:pt x="0" y="246"/>
                    </a:lnTo>
                    <a:lnTo>
                      <a:pt x="2" y="254"/>
                    </a:lnTo>
                    <a:lnTo>
                      <a:pt x="6" y="260"/>
                    </a:lnTo>
                    <a:lnTo>
                      <a:pt x="12" y="264"/>
                    </a:lnTo>
                    <a:lnTo>
                      <a:pt x="20" y="266"/>
                    </a:lnTo>
                    <a:lnTo>
                      <a:pt x="246" y="266"/>
                    </a:lnTo>
                    <a:lnTo>
                      <a:pt x="246" y="266"/>
                    </a:lnTo>
                    <a:lnTo>
                      <a:pt x="254" y="264"/>
                    </a:lnTo>
                    <a:lnTo>
                      <a:pt x="260" y="260"/>
                    </a:lnTo>
                    <a:lnTo>
                      <a:pt x="264" y="254"/>
                    </a:lnTo>
                    <a:lnTo>
                      <a:pt x="266" y="246"/>
                    </a:lnTo>
                    <a:lnTo>
                      <a:pt x="266" y="50"/>
                    </a:lnTo>
                    <a:lnTo>
                      <a:pt x="266" y="50"/>
                    </a:lnTo>
                    <a:lnTo>
                      <a:pt x="264" y="48"/>
                    </a:lnTo>
                    <a:lnTo>
                      <a:pt x="264" y="48"/>
                    </a:lnTo>
                    <a:lnTo>
                      <a:pt x="26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7" name="Freeform 2684">
                <a:extLst>
                  <a:ext uri="{FF2B5EF4-FFF2-40B4-BE49-F238E27FC236}">
                    <a16:creationId xmlns:a16="http://schemas.microsoft.com/office/drawing/2014/main" id="{5319F870-861D-4CF7-9ABF-B48A2BF09EE8}"/>
                  </a:ext>
                </a:extLst>
              </p:cNvPr>
              <p:cNvSpPr>
                <a:spLocks/>
              </p:cNvSpPr>
              <p:nvPr/>
            </p:nvSpPr>
            <p:spPr bwMode="auto">
              <a:xfrm>
                <a:off x="2416175" y="500063"/>
                <a:ext cx="206375" cy="184150"/>
              </a:xfrm>
              <a:custGeom>
                <a:avLst/>
                <a:gdLst>
                  <a:gd name="T0" fmla="*/ 122 w 130"/>
                  <a:gd name="T1" fmla="*/ 8 h 116"/>
                  <a:gd name="T2" fmla="*/ 102 w 130"/>
                  <a:gd name="T3" fmla="*/ 0 h 116"/>
                  <a:gd name="T4" fmla="*/ 92 w 130"/>
                  <a:gd name="T5" fmla="*/ 2 h 116"/>
                  <a:gd name="T6" fmla="*/ 12 w 130"/>
                  <a:gd name="T7" fmla="*/ 80 h 116"/>
                  <a:gd name="T8" fmla="*/ 12 w 130"/>
                  <a:gd name="T9" fmla="*/ 82 h 116"/>
                  <a:gd name="T10" fmla="*/ 12 w 130"/>
                  <a:gd name="T11" fmla="*/ 84 h 116"/>
                  <a:gd name="T12" fmla="*/ 32 w 130"/>
                  <a:gd name="T13" fmla="*/ 104 h 116"/>
                  <a:gd name="T14" fmla="*/ 36 w 130"/>
                  <a:gd name="T15" fmla="*/ 104 h 116"/>
                  <a:gd name="T16" fmla="*/ 98 w 130"/>
                  <a:gd name="T17" fmla="*/ 42 h 116"/>
                  <a:gd name="T18" fmla="*/ 98 w 130"/>
                  <a:gd name="T19" fmla="*/ 40 h 116"/>
                  <a:gd name="T20" fmla="*/ 90 w 130"/>
                  <a:gd name="T21" fmla="*/ 32 h 116"/>
                  <a:gd name="T22" fmla="*/ 90 w 130"/>
                  <a:gd name="T23" fmla="*/ 32 h 116"/>
                  <a:gd name="T24" fmla="*/ 36 w 130"/>
                  <a:gd name="T25" fmla="*/ 84 h 116"/>
                  <a:gd name="T26" fmla="*/ 34 w 130"/>
                  <a:gd name="T27" fmla="*/ 84 h 116"/>
                  <a:gd name="T28" fmla="*/ 34 w 130"/>
                  <a:gd name="T29" fmla="*/ 84 h 116"/>
                  <a:gd name="T30" fmla="*/ 32 w 130"/>
                  <a:gd name="T31" fmla="*/ 84 h 116"/>
                  <a:gd name="T32" fmla="*/ 32 w 130"/>
                  <a:gd name="T33" fmla="*/ 82 h 116"/>
                  <a:gd name="T34" fmla="*/ 88 w 130"/>
                  <a:gd name="T35" fmla="*/ 26 h 116"/>
                  <a:gd name="T36" fmla="*/ 90 w 130"/>
                  <a:gd name="T37" fmla="*/ 24 h 116"/>
                  <a:gd name="T38" fmla="*/ 104 w 130"/>
                  <a:gd name="T39" fmla="*/ 38 h 116"/>
                  <a:gd name="T40" fmla="*/ 106 w 130"/>
                  <a:gd name="T41" fmla="*/ 40 h 116"/>
                  <a:gd name="T42" fmla="*/ 36 w 130"/>
                  <a:gd name="T43" fmla="*/ 110 h 116"/>
                  <a:gd name="T44" fmla="*/ 34 w 130"/>
                  <a:gd name="T45" fmla="*/ 112 h 116"/>
                  <a:gd name="T46" fmla="*/ 6 w 130"/>
                  <a:gd name="T47" fmla="*/ 84 h 116"/>
                  <a:gd name="T48" fmla="*/ 4 w 130"/>
                  <a:gd name="T49" fmla="*/ 82 h 116"/>
                  <a:gd name="T50" fmla="*/ 6 w 130"/>
                  <a:gd name="T51" fmla="*/ 80 h 116"/>
                  <a:gd name="T52" fmla="*/ 70 w 130"/>
                  <a:gd name="T53" fmla="*/ 16 h 116"/>
                  <a:gd name="T54" fmla="*/ 70 w 130"/>
                  <a:gd name="T55" fmla="*/ 14 h 116"/>
                  <a:gd name="T56" fmla="*/ 68 w 130"/>
                  <a:gd name="T57" fmla="*/ 12 h 116"/>
                  <a:gd name="T58" fmla="*/ 2 w 130"/>
                  <a:gd name="T59" fmla="*/ 78 h 116"/>
                  <a:gd name="T60" fmla="*/ 0 w 130"/>
                  <a:gd name="T61" fmla="*/ 82 h 116"/>
                  <a:gd name="T62" fmla="*/ 2 w 130"/>
                  <a:gd name="T63" fmla="*/ 86 h 116"/>
                  <a:gd name="T64" fmla="*/ 30 w 130"/>
                  <a:gd name="T65" fmla="*/ 114 h 116"/>
                  <a:gd name="T66" fmla="*/ 34 w 130"/>
                  <a:gd name="T67" fmla="*/ 116 h 116"/>
                  <a:gd name="T68" fmla="*/ 108 w 130"/>
                  <a:gd name="T69" fmla="*/ 46 h 116"/>
                  <a:gd name="T70" fmla="*/ 110 w 130"/>
                  <a:gd name="T71" fmla="*/ 40 h 116"/>
                  <a:gd name="T72" fmla="*/ 94 w 130"/>
                  <a:gd name="T73" fmla="*/ 22 h 116"/>
                  <a:gd name="T74" fmla="*/ 90 w 130"/>
                  <a:gd name="T75" fmla="*/ 20 h 116"/>
                  <a:gd name="T76" fmla="*/ 30 w 130"/>
                  <a:gd name="T77" fmla="*/ 76 h 116"/>
                  <a:gd name="T78" fmla="*/ 28 w 130"/>
                  <a:gd name="T79" fmla="*/ 82 h 116"/>
                  <a:gd name="T80" fmla="*/ 30 w 130"/>
                  <a:gd name="T81" fmla="*/ 86 h 116"/>
                  <a:gd name="T82" fmla="*/ 34 w 130"/>
                  <a:gd name="T83" fmla="*/ 88 h 116"/>
                  <a:gd name="T84" fmla="*/ 34 w 130"/>
                  <a:gd name="T85" fmla="*/ 88 h 116"/>
                  <a:gd name="T86" fmla="*/ 40 w 130"/>
                  <a:gd name="T87" fmla="*/ 86 h 116"/>
                  <a:gd name="T88" fmla="*/ 92 w 130"/>
                  <a:gd name="T89" fmla="*/ 40 h 116"/>
                  <a:gd name="T90" fmla="*/ 18 w 130"/>
                  <a:gd name="T91" fmla="*/ 82 h 116"/>
                  <a:gd name="T92" fmla="*/ 88 w 130"/>
                  <a:gd name="T93" fmla="*/ 12 h 116"/>
                  <a:gd name="T94" fmla="*/ 102 w 130"/>
                  <a:gd name="T95" fmla="*/ 6 h 116"/>
                  <a:gd name="T96" fmla="*/ 112 w 130"/>
                  <a:gd name="T97" fmla="*/ 6 h 116"/>
                  <a:gd name="T98" fmla="*/ 118 w 130"/>
                  <a:gd name="T99" fmla="*/ 12 h 116"/>
                  <a:gd name="T100" fmla="*/ 124 w 130"/>
                  <a:gd name="T101" fmla="*/ 26 h 116"/>
                  <a:gd name="T102" fmla="*/ 118 w 130"/>
                  <a:gd name="T103" fmla="*/ 42 h 116"/>
                  <a:gd name="T104" fmla="*/ 56 w 130"/>
                  <a:gd name="T105" fmla="*/ 104 h 116"/>
                  <a:gd name="T106" fmla="*/ 56 w 130"/>
                  <a:gd name="T107" fmla="*/ 108 h 116"/>
                  <a:gd name="T108" fmla="*/ 58 w 130"/>
                  <a:gd name="T109" fmla="*/ 108 h 116"/>
                  <a:gd name="T110" fmla="*/ 122 w 130"/>
                  <a:gd name="T111" fmla="*/ 46 h 116"/>
                  <a:gd name="T112" fmla="*/ 128 w 130"/>
                  <a:gd name="T113" fmla="*/ 36 h 116"/>
                  <a:gd name="T114" fmla="*/ 128 w 130"/>
                  <a:gd name="T115" fmla="*/ 18 h 116"/>
                  <a:gd name="T116" fmla="*/ 122 w 130"/>
                  <a:gd name="T117" fmla="*/ 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0" h="116">
                    <a:moveTo>
                      <a:pt x="122" y="8"/>
                    </a:moveTo>
                    <a:lnTo>
                      <a:pt x="122" y="8"/>
                    </a:lnTo>
                    <a:lnTo>
                      <a:pt x="112" y="2"/>
                    </a:lnTo>
                    <a:lnTo>
                      <a:pt x="102" y="0"/>
                    </a:lnTo>
                    <a:lnTo>
                      <a:pt x="102" y="0"/>
                    </a:lnTo>
                    <a:lnTo>
                      <a:pt x="92" y="2"/>
                    </a:lnTo>
                    <a:lnTo>
                      <a:pt x="84" y="8"/>
                    </a:lnTo>
                    <a:lnTo>
                      <a:pt x="12" y="80"/>
                    </a:lnTo>
                    <a:lnTo>
                      <a:pt x="12" y="80"/>
                    </a:lnTo>
                    <a:lnTo>
                      <a:pt x="12" y="82"/>
                    </a:lnTo>
                    <a:lnTo>
                      <a:pt x="12" y="82"/>
                    </a:lnTo>
                    <a:lnTo>
                      <a:pt x="12" y="84"/>
                    </a:lnTo>
                    <a:lnTo>
                      <a:pt x="32" y="104"/>
                    </a:lnTo>
                    <a:lnTo>
                      <a:pt x="32" y="104"/>
                    </a:lnTo>
                    <a:lnTo>
                      <a:pt x="34" y="104"/>
                    </a:lnTo>
                    <a:lnTo>
                      <a:pt x="36" y="104"/>
                    </a:lnTo>
                    <a:lnTo>
                      <a:pt x="98" y="42"/>
                    </a:lnTo>
                    <a:lnTo>
                      <a:pt x="98" y="42"/>
                    </a:lnTo>
                    <a:lnTo>
                      <a:pt x="98" y="40"/>
                    </a:lnTo>
                    <a:lnTo>
                      <a:pt x="98" y="40"/>
                    </a:lnTo>
                    <a:lnTo>
                      <a:pt x="98" y="38"/>
                    </a:lnTo>
                    <a:lnTo>
                      <a:pt x="90" y="32"/>
                    </a:lnTo>
                    <a:lnTo>
                      <a:pt x="90" y="32"/>
                    </a:lnTo>
                    <a:lnTo>
                      <a:pt x="90" y="32"/>
                    </a:lnTo>
                    <a:lnTo>
                      <a:pt x="88" y="32"/>
                    </a:lnTo>
                    <a:lnTo>
                      <a:pt x="36" y="84"/>
                    </a:lnTo>
                    <a:lnTo>
                      <a:pt x="36" y="84"/>
                    </a:lnTo>
                    <a:lnTo>
                      <a:pt x="34" y="84"/>
                    </a:lnTo>
                    <a:lnTo>
                      <a:pt x="34" y="84"/>
                    </a:lnTo>
                    <a:lnTo>
                      <a:pt x="34" y="84"/>
                    </a:lnTo>
                    <a:lnTo>
                      <a:pt x="32" y="84"/>
                    </a:lnTo>
                    <a:lnTo>
                      <a:pt x="32" y="84"/>
                    </a:lnTo>
                    <a:lnTo>
                      <a:pt x="32" y="82"/>
                    </a:lnTo>
                    <a:lnTo>
                      <a:pt x="32" y="82"/>
                    </a:lnTo>
                    <a:lnTo>
                      <a:pt x="32" y="80"/>
                    </a:lnTo>
                    <a:lnTo>
                      <a:pt x="88" y="26"/>
                    </a:lnTo>
                    <a:lnTo>
                      <a:pt x="88" y="26"/>
                    </a:lnTo>
                    <a:lnTo>
                      <a:pt x="90" y="24"/>
                    </a:lnTo>
                    <a:lnTo>
                      <a:pt x="90" y="26"/>
                    </a:lnTo>
                    <a:lnTo>
                      <a:pt x="104" y="38"/>
                    </a:lnTo>
                    <a:lnTo>
                      <a:pt x="104" y="38"/>
                    </a:lnTo>
                    <a:lnTo>
                      <a:pt x="106" y="40"/>
                    </a:lnTo>
                    <a:lnTo>
                      <a:pt x="104" y="42"/>
                    </a:lnTo>
                    <a:lnTo>
                      <a:pt x="36" y="110"/>
                    </a:lnTo>
                    <a:lnTo>
                      <a:pt x="36" y="110"/>
                    </a:lnTo>
                    <a:lnTo>
                      <a:pt x="34" y="112"/>
                    </a:lnTo>
                    <a:lnTo>
                      <a:pt x="32" y="110"/>
                    </a:lnTo>
                    <a:lnTo>
                      <a:pt x="6" y="84"/>
                    </a:lnTo>
                    <a:lnTo>
                      <a:pt x="6" y="84"/>
                    </a:lnTo>
                    <a:lnTo>
                      <a:pt x="4" y="82"/>
                    </a:lnTo>
                    <a:lnTo>
                      <a:pt x="4" y="82"/>
                    </a:lnTo>
                    <a:lnTo>
                      <a:pt x="6" y="80"/>
                    </a:lnTo>
                    <a:lnTo>
                      <a:pt x="70" y="16"/>
                    </a:lnTo>
                    <a:lnTo>
                      <a:pt x="70" y="16"/>
                    </a:lnTo>
                    <a:lnTo>
                      <a:pt x="70" y="16"/>
                    </a:lnTo>
                    <a:lnTo>
                      <a:pt x="70" y="14"/>
                    </a:lnTo>
                    <a:lnTo>
                      <a:pt x="70" y="14"/>
                    </a:lnTo>
                    <a:lnTo>
                      <a:pt x="68" y="12"/>
                    </a:lnTo>
                    <a:lnTo>
                      <a:pt x="66" y="14"/>
                    </a:lnTo>
                    <a:lnTo>
                      <a:pt x="2" y="78"/>
                    </a:lnTo>
                    <a:lnTo>
                      <a:pt x="2" y="78"/>
                    </a:lnTo>
                    <a:lnTo>
                      <a:pt x="0" y="82"/>
                    </a:lnTo>
                    <a:lnTo>
                      <a:pt x="0" y="82"/>
                    </a:lnTo>
                    <a:lnTo>
                      <a:pt x="2" y="86"/>
                    </a:lnTo>
                    <a:lnTo>
                      <a:pt x="30" y="114"/>
                    </a:lnTo>
                    <a:lnTo>
                      <a:pt x="30" y="114"/>
                    </a:lnTo>
                    <a:lnTo>
                      <a:pt x="34" y="116"/>
                    </a:lnTo>
                    <a:lnTo>
                      <a:pt x="34" y="116"/>
                    </a:lnTo>
                    <a:lnTo>
                      <a:pt x="38" y="114"/>
                    </a:lnTo>
                    <a:lnTo>
                      <a:pt x="108" y="46"/>
                    </a:lnTo>
                    <a:lnTo>
                      <a:pt x="108" y="46"/>
                    </a:lnTo>
                    <a:lnTo>
                      <a:pt x="110" y="40"/>
                    </a:lnTo>
                    <a:lnTo>
                      <a:pt x="108" y="36"/>
                    </a:lnTo>
                    <a:lnTo>
                      <a:pt x="94" y="22"/>
                    </a:lnTo>
                    <a:lnTo>
                      <a:pt x="94" y="22"/>
                    </a:lnTo>
                    <a:lnTo>
                      <a:pt x="90" y="20"/>
                    </a:lnTo>
                    <a:lnTo>
                      <a:pt x="84" y="22"/>
                    </a:lnTo>
                    <a:lnTo>
                      <a:pt x="30" y="76"/>
                    </a:lnTo>
                    <a:lnTo>
                      <a:pt x="30" y="76"/>
                    </a:lnTo>
                    <a:lnTo>
                      <a:pt x="28" y="82"/>
                    </a:lnTo>
                    <a:lnTo>
                      <a:pt x="28" y="82"/>
                    </a:lnTo>
                    <a:lnTo>
                      <a:pt x="30" y="86"/>
                    </a:lnTo>
                    <a:lnTo>
                      <a:pt x="30" y="86"/>
                    </a:lnTo>
                    <a:lnTo>
                      <a:pt x="34" y="88"/>
                    </a:lnTo>
                    <a:lnTo>
                      <a:pt x="34" y="88"/>
                    </a:lnTo>
                    <a:lnTo>
                      <a:pt x="34" y="88"/>
                    </a:lnTo>
                    <a:lnTo>
                      <a:pt x="34" y="88"/>
                    </a:lnTo>
                    <a:lnTo>
                      <a:pt x="40" y="86"/>
                    </a:lnTo>
                    <a:lnTo>
                      <a:pt x="90" y="36"/>
                    </a:lnTo>
                    <a:lnTo>
                      <a:pt x="92" y="40"/>
                    </a:lnTo>
                    <a:lnTo>
                      <a:pt x="34" y="98"/>
                    </a:lnTo>
                    <a:lnTo>
                      <a:pt x="18" y="82"/>
                    </a:lnTo>
                    <a:lnTo>
                      <a:pt x="88" y="12"/>
                    </a:lnTo>
                    <a:lnTo>
                      <a:pt x="88" y="12"/>
                    </a:lnTo>
                    <a:lnTo>
                      <a:pt x="94" y="6"/>
                    </a:lnTo>
                    <a:lnTo>
                      <a:pt x="102" y="6"/>
                    </a:lnTo>
                    <a:lnTo>
                      <a:pt x="102" y="6"/>
                    </a:lnTo>
                    <a:lnTo>
                      <a:pt x="112" y="6"/>
                    </a:lnTo>
                    <a:lnTo>
                      <a:pt x="118" y="12"/>
                    </a:lnTo>
                    <a:lnTo>
                      <a:pt x="118" y="12"/>
                    </a:lnTo>
                    <a:lnTo>
                      <a:pt x="124" y="18"/>
                    </a:lnTo>
                    <a:lnTo>
                      <a:pt x="124" y="26"/>
                    </a:lnTo>
                    <a:lnTo>
                      <a:pt x="124" y="36"/>
                    </a:lnTo>
                    <a:lnTo>
                      <a:pt x="118" y="42"/>
                    </a:lnTo>
                    <a:lnTo>
                      <a:pt x="56" y="104"/>
                    </a:lnTo>
                    <a:lnTo>
                      <a:pt x="56" y="104"/>
                    </a:lnTo>
                    <a:lnTo>
                      <a:pt x="56" y="106"/>
                    </a:lnTo>
                    <a:lnTo>
                      <a:pt x="56" y="108"/>
                    </a:lnTo>
                    <a:lnTo>
                      <a:pt x="56" y="108"/>
                    </a:lnTo>
                    <a:lnTo>
                      <a:pt x="58" y="108"/>
                    </a:lnTo>
                    <a:lnTo>
                      <a:pt x="60" y="108"/>
                    </a:lnTo>
                    <a:lnTo>
                      <a:pt x="122" y="46"/>
                    </a:lnTo>
                    <a:lnTo>
                      <a:pt x="122" y="46"/>
                    </a:lnTo>
                    <a:lnTo>
                      <a:pt x="128" y="36"/>
                    </a:lnTo>
                    <a:lnTo>
                      <a:pt x="130" y="26"/>
                    </a:lnTo>
                    <a:lnTo>
                      <a:pt x="128" y="18"/>
                    </a:lnTo>
                    <a:lnTo>
                      <a:pt x="122" y="8"/>
                    </a:ln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8" name="Freeform 2685">
                <a:extLst>
                  <a:ext uri="{FF2B5EF4-FFF2-40B4-BE49-F238E27FC236}">
                    <a16:creationId xmlns:a16="http://schemas.microsoft.com/office/drawing/2014/main" id="{15B7D62A-BE8E-433E-92FF-261D63A9F8F0}"/>
                  </a:ext>
                </a:extLst>
              </p:cNvPr>
              <p:cNvSpPr>
                <a:spLocks/>
              </p:cNvSpPr>
              <p:nvPr/>
            </p:nvSpPr>
            <p:spPr bwMode="auto">
              <a:xfrm>
                <a:off x="2501900" y="487363"/>
                <a:ext cx="133350" cy="196850"/>
              </a:xfrm>
              <a:custGeom>
                <a:avLst/>
                <a:gdLst>
                  <a:gd name="T0" fmla="*/ 74 w 84"/>
                  <a:gd name="T1" fmla="*/ 10 h 124"/>
                  <a:gd name="T2" fmla="*/ 74 w 84"/>
                  <a:gd name="T3" fmla="*/ 10 h 124"/>
                  <a:gd name="T4" fmla="*/ 68 w 84"/>
                  <a:gd name="T5" fmla="*/ 6 h 124"/>
                  <a:gd name="T6" fmla="*/ 62 w 84"/>
                  <a:gd name="T7" fmla="*/ 2 h 124"/>
                  <a:gd name="T8" fmla="*/ 56 w 84"/>
                  <a:gd name="T9" fmla="*/ 0 h 124"/>
                  <a:gd name="T10" fmla="*/ 48 w 84"/>
                  <a:gd name="T11" fmla="*/ 0 h 124"/>
                  <a:gd name="T12" fmla="*/ 42 w 84"/>
                  <a:gd name="T13" fmla="*/ 0 h 124"/>
                  <a:gd name="T14" fmla="*/ 36 w 84"/>
                  <a:gd name="T15" fmla="*/ 2 h 124"/>
                  <a:gd name="T16" fmla="*/ 30 w 84"/>
                  <a:gd name="T17" fmla="*/ 6 h 124"/>
                  <a:gd name="T18" fmla="*/ 24 w 84"/>
                  <a:gd name="T19" fmla="*/ 10 h 124"/>
                  <a:gd name="T20" fmla="*/ 24 w 84"/>
                  <a:gd name="T21" fmla="*/ 10 h 124"/>
                  <a:gd name="T22" fmla="*/ 24 w 84"/>
                  <a:gd name="T23" fmla="*/ 12 h 124"/>
                  <a:gd name="T24" fmla="*/ 24 w 84"/>
                  <a:gd name="T25" fmla="*/ 12 h 124"/>
                  <a:gd name="T26" fmla="*/ 24 w 84"/>
                  <a:gd name="T27" fmla="*/ 12 h 124"/>
                  <a:gd name="T28" fmla="*/ 26 w 84"/>
                  <a:gd name="T29" fmla="*/ 14 h 124"/>
                  <a:gd name="T30" fmla="*/ 26 w 84"/>
                  <a:gd name="T31" fmla="*/ 12 h 124"/>
                  <a:gd name="T32" fmla="*/ 26 w 84"/>
                  <a:gd name="T33" fmla="*/ 12 h 124"/>
                  <a:gd name="T34" fmla="*/ 32 w 84"/>
                  <a:gd name="T35" fmla="*/ 8 h 124"/>
                  <a:gd name="T36" fmla="*/ 38 w 84"/>
                  <a:gd name="T37" fmla="*/ 6 h 124"/>
                  <a:gd name="T38" fmla="*/ 48 w 84"/>
                  <a:gd name="T39" fmla="*/ 4 h 124"/>
                  <a:gd name="T40" fmla="*/ 60 w 84"/>
                  <a:gd name="T41" fmla="*/ 6 h 124"/>
                  <a:gd name="T42" fmla="*/ 66 w 84"/>
                  <a:gd name="T43" fmla="*/ 8 h 124"/>
                  <a:gd name="T44" fmla="*/ 72 w 84"/>
                  <a:gd name="T45" fmla="*/ 12 h 124"/>
                  <a:gd name="T46" fmla="*/ 72 w 84"/>
                  <a:gd name="T47" fmla="*/ 12 h 124"/>
                  <a:gd name="T48" fmla="*/ 76 w 84"/>
                  <a:gd name="T49" fmla="*/ 18 h 124"/>
                  <a:gd name="T50" fmla="*/ 78 w 84"/>
                  <a:gd name="T51" fmla="*/ 24 h 124"/>
                  <a:gd name="T52" fmla="*/ 80 w 84"/>
                  <a:gd name="T53" fmla="*/ 34 h 124"/>
                  <a:gd name="T54" fmla="*/ 78 w 84"/>
                  <a:gd name="T55" fmla="*/ 46 h 124"/>
                  <a:gd name="T56" fmla="*/ 76 w 84"/>
                  <a:gd name="T57" fmla="*/ 52 h 124"/>
                  <a:gd name="T58" fmla="*/ 72 w 84"/>
                  <a:gd name="T59" fmla="*/ 58 h 124"/>
                  <a:gd name="T60" fmla="*/ 10 w 84"/>
                  <a:gd name="T61" fmla="*/ 118 h 124"/>
                  <a:gd name="T62" fmla="*/ 10 w 84"/>
                  <a:gd name="T63" fmla="*/ 118 h 124"/>
                  <a:gd name="T64" fmla="*/ 8 w 84"/>
                  <a:gd name="T65" fmla="*/ 120 h 124"/>
                  <a:gd name="T66" fmla="*/ 6 w 84"/>
                  <a:gd name="T67" fmla="*/ 118 h 124"/>
                  <a:gd name="T68" fmla="*/ 6 w 84"/>
                  <a:gd name="T69" fmla="*/ 118 h 124"/>
                  <a:gd name="T70" fmla="*/ 6 w 84"/>
                  <a:gd name="T71" fmla="*/ 116 h 124"/>
                  <a:gd name="T72" fmla="*/ 6 w 84"/>
                  <a:gd name="T73" fmla="*/ 116 h 124"/>
                  <a:gd name="T74" fmla="*/ 6 w 84"/>
                  <a:gd name="T75" fmla="*/ 116 h 124"/>
                  <a:gd name="T76" fmla="*/ 6 w 84"/>
                  <a:gd name="T77" fmla="*/ 116 h 124"/>
                  <a:gd name="T78" fmla="*/ 6 w 84"/>
                  <a:gd name="T79" fmla="*/ 114 h 124"/>
                  <a:gd name="T80" fmla="*/ 6 w 84"/>
                  <a:gd name="T81" fmla="*/ 112 h 124"/>
                  <a:gd name="T82" fmla="*/ 6 w 84"/>
                  <a:gd name="T83" fmla="*/ 112 h 124"/>
                  <a:gd name="T84" fmla="*/ 4 w 84"/>
                  <a:gd name="T85" fmla="*/ 112 h 124"/>
                  <a:gd name="T86" fmla="*/ 2 w 84"/>
                  <a:gd name="T87" fmla="*/ 112 h 124"/>
                  <a:gd name="T88" fmla="*/ 2 w 84"/>
                  <a:gd name="T89" fmla="*/ 112 h 124"/>
                  <a:gd name="T90" fmla="*/ 0 w 84"/>
                  <a:gd name="T91" fmla="*/ 116 h 124"/>
                  <a:gd name="T92" fmla="*/ 0 w 84"/>
                  <a:gd name="T93" fmla="*/ 116 h 124"/>
                  <a:gd name="T94" fmla="*/ 2 w 84"/>
                  <a:gd name="T95" fmla="*/ 122 h 124"/>
                  <a:gd name="T96" fmla="*/ 2 w 84"/>
                  <a:gd name="T97" fmla="*/ 122 h 124"/>
                  <a:gd name="T98" fmla="*/ 8 w 84"/>
                  <a:gd name="T99" fmla="*/ 124 h 124"/>
                  <a:gd name="T100" fmla="*/ 8 w 84"/>
                  <a:gd name="T101" fmla="*/ 124 h 124"/>
                  <a:gd name="T102" fmla="*/ 12 w 84"/>
                  <a:gd name="T103" fmla="*/ 122 h 124"/>
                  <a:gd name="T104" fmla="*/ 74 w 84"/>
                  <a:gd name="T105" fmla="*/ 60 h 124"/>
                  <a:gd name="T106" fmla="*/ 74 w 84"/>
                  <a:gd name="T107" fmla="*/ 60 h 124"/>
                  <a:gd name="T108" fmla="*/ 78 w 84"/>
                  <a:gd name="T109" fmla="*/ 54 h 124"/>
                  <a:gd name="T110" fmla="*/ 82 w 84"/>
                  <a:gd name="T111" fmla="*/ 48 h 124"/>
                  <a:gd name="T112" fmla="*/ 84 w 84"/>
                  <a:gd name="T113" fmla="*/ 42 h 124"/>
                  <a:gd name="T114" fmla="*/ 84 w 84"/>
                  <a:gd name="T115" fmla="*/ 34 h 124"/>
                  <a:gd name="T116" fmla="*/ 84 w 84"/>
                  <a:gd name="T117" fmla="*/ 28 h 124"/>
                  <a:gd name="T118" fmla="*/ 82 w 84"/>
                  <a:gd name="T119" fmla="*/ 22 h 124"/>
                  <a:gd name="T120" fmla="*/ 78 w 84"/>
                  <a:gd name="T121" fmla="*/ 16 h 124"/>
                  <a:gd name="T122" fmla="*/ 74 w 84"/>
                  <a:gd name="T123" fmla="*/ 10 h 124"/>
                  <a:gd name="T124" fmla="*/ 74 w 84"/>
                  <a:gd name="T125" fmla="*/ 1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124">
                    <a:moveTo>
                      <a:pt x="74" y="10"/>
                    </a:moveTo>
                    <a:lnTo>
                      <a:pt x="74" y="10"/>
                    </a:lnTo>
                    <a:lnTo>
                      <a:pt x="68" y="6"/>
                    </a:lnTo>
                    <a:lnTo>
                      <a:pt x="62" y="2"/>
                    </a:lnTo>
                    <a:lnTo>
                      <a:pt x="56" y="0"/>
                    </a:lnTo>
                    <a:lnTo>
                      <a:pt x="48" y="0"/>
                    </a:lnTo>
                    <a:lnTo>
                      <a:pt x="42" y="0"/>
                    </a:lnTo>
                    <a:lnTo>
                      <a:pt x="36" y="2"/>
                    </a:lnTo>
                    <a:lnTo>
                      <a:pt x="30" y="6"/>
                    </a:lnTo>
                    <a:lnTo>
                      <a:pt x="24" y="10"/>
                    </a:lnTo>
                    <a:lnTo>
                      <a:pt x="24" y="10"/>
                    </a:lnTo>
                    <a:lnTo>
                      <a:pt x="24" y="12"/>
                    </a:lnTo>
                    <a:lnTo>
                      <a:pt x="24" y="12"/>
                    </a:lnTo>
                    <a:lnTo>
                      <a:pt x="24" y="12"/>
                    </a:lnTo>
                    <a:lnTo>
                      <a:pt x="26" y="14"/>
                    </a:lnTo>
                    <a:lnTo>
                      <a:pt x="26" y="12"/>
                    </a:lnTo>
                    <a:lnTo>
                      <a:pt x="26" y="12"/>
                    </a:lnTo>
                    <a:lnTo>
                      <a:pt x="32" y="8"/>
                    </a:lnTo>
                    <a:lnTo>
                      <a:pt x="38" y="6"/>
                    </a:lnTo>
                    <a:lnTo>
                      <a:pt x="48" y="4"/>
                    </a:lnTo>
                    <a:lnTo>
                      <a:pt x="60" y="6"/>
                    </a:lnTo>
                    <a:lnTo>
                      <a:pt x="66" y="8"/>
                    </a:lnTo>
                    <a:lnTo>
                      <a:pt x="72" y="12"/>
                    </a:lnTo>
                    <a:lnTo>
                      <a:pt x="72" y="12"/>
                    </a:lnTo>
                    <a:lnTo>
                      <a:pt x="76" y="18"/>
                    </a:lnTo>
                    <a:lnTo>
                      <a:pt x="78" y="24"/>
                    </a:lnTo>
                    <a:lnTo>
                      <a:pt x="80" y="34"/>
                    </a:lnTo>
                    <a:lnTo>
                      <a:pt x="78" y="46"/>
                    </a:lnTo>
                    <a:lnTo>
                      <a:pt x="76" y="52"/>
                    </a:lnTo>
                    <a:lnTo>
                      <a:pt x="72" y="58"/>
                    </a:lnTo>
                    <a:lnTo>
                      <a:pt x="10" y="118"/>
                    </a:lnTo>
                    <a:lnTo>
                      <a:pt x="10" y="118"/>
                    </a:lnTo>
                    <a:lnTo>
                      <a:pt x="8" y="120"/>
                    </a:lnTo>
                    <a:lnTo>
                      <a:pt x="6" y="118"/>
                    </a:lnTo>
                    <a:lnTo>
                      <a:pt x="6" y="118"/>
                    </a:lnTo>
                    <a:lnTo>
                      <a:pt x="6" y="116"/>
                    </a:lnTo>
                    <a:lnTo>
                      <a:pt x="6" y="116"/>
                    </a:lnTo>
                    <a:lnTo>
                      <a:pt x="6" y="116"/>
                    </a:lnTo>
                    <a:lnTo>
                      <a:pt x="6" y="116"/>
                    </a:lnTo>
                    <a:lnTo>
                      <a:pt x="6" y="114"/>
                    </a:lnTo>
                    <a:lnTo>
                      <a:pt x="6" y="112"/>
                    </a:lnTo>
                    <a:lnTo>
                      <a:pt x="6" y="112"/>
                    </a:lnTo>
                    <a:lnTo>
                      <a:pt x="4" y="112"/>
                    </a:lnTo>
                    <a:lnTo>
                      <a:pt x="2" y="112"/>
                    </a:lnTo>
                    <a:lnTo>
                      <a:pt x="2" y="112"/>
                    </a:lnTo>
                    <a:lnTo>
                      <a:pt x="0" y="116"/>
                    </a:lnTo>
                    <a:lnTo>
                      <a:pt x="0" y="116"/>
                    </a:lnTo>
                    <a:lnTo>
                      <a:pt x="2" y="122"/>
                    </a:lnTo>
                    <a:lnTo>
                      <a:pt x="2" y="122"/>
                    </a:lnTo>
                    <a:lnTo>
                      <a:pt x="8" y="124"/>
                    </a:lnTo>
                    <a:lnTo>
                      <a:pt x="8" y="124"/>
                    </a:lnTo>
                    <a:lnTo>
                      <a:pt x="12" y="122"/>
                    </a:lnTo>
                    <a:lnTo>
                      <a:pt x="74" y="60"/>
                    </a:lnTo>
                    <a:lnTo>
                      <a:pt x="74" y="60"/>
                    </a:lnTo>
                    <a:lnTo>
                      <a:pt x="78" y="54"/>
                    </a:lnTo>
                    <a:lnTo>
                      <a:pt x="82" y="48"/>
                    </a:lnTo>
                    <a:lnTo>
                      <a:pt x="84" y="42"/>
                    </a:lnTo>
                    <a:lnTo>
                      <a:pt x="84" y="34"/>
                    </a:lnTo>
                    <a:lnTo>
                      <a:pt x="84" y="28"/>
                    </a:lnTo>
                    <a:lnTo>
                      <a:pt x="82" y="22"/>
                    </a:lnTo>
                    <a:lnTo>
                      <a:pt x="78" y="16"/>
                    </a:lnTo>
                    <a:lnTo>
                      <a:pt x="74" y="10"/>
                    </a:lnTo>
                    <a:lnTo>
                      <a:pt x="74"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119" name="Group 118">
              <a:extLst>
                <a:ext uri="{FF2B5EF4-FFF2-40B4-BE49-F238E27FC236}">
                  <a16:creationId xmlns:a16="http://schemas.microsoft.com/office/drawing/2014/main" id="{41059587-0B78-4DC7-B25C-5E9A15C231B9}"/>
                </a:ext>
              </a:extLst>
            </p:cNvPr>
            <p:cNvGrpSpPr/>
            <p:nvPr/>
          </p:nvGrpSpPr>
          <p:grpSpPr>
            <a:xfrm>
              <a:off x="8242822" y="3145180"/>
              <a:ext cx="641799" cy="544837"/>
              <a:chOff x="3013075" y="4751388"/>
              <a:chExt cx="441325" cy="374650"/>
            </a:xfrm>
            <a:gradFill>
              <a:gsLst>
                <a:gs pos="0">
                  <a:schemeClr val="accent1">
                    <a:lumMod val="75000"/>
                  </a:schemeClr>
                </a:gs>
                <a:gs pos="100000">
                  <a:schemeClr val="accent4"/>
                </a:gs>
              </a:gsLst>
              <a:lin ang="2700000" scaled="0"/>
            </a:gradFill>
          </p:grpSpPr>
          <p:sp>
            <p:nvSpPr>
              <p:cNvPr id="120" name="Freeform 1651">
                <a:extLst>
                  <a:ext uri="{FF2B5EF4-FFF2-40B4-BE49-F238E27FC236}">
                    <a16:creationId xmlns:a16="http://schemas.microsoft.com/office/drawing/2014/main" id="{7D781B7C-7357-422D-92CF-0FFD12E5AD00}"/>
                  </a:ext>
                </a:extLst>
              </p:cNvPr>
              <p:cNvSpPr>
                <a:spLocks noEditPoints="1"/>
              </p:cNvSpPr>
              <p:nvPr/>
            </p:nvSpPr>
            <p:spPr bwMode="auto">
              <a:xfrm>
                <a:off x="3013075" y="4814888"/>
                <a:ext cx="441325" cy="311150"/>
              </a:xfrm>
              <a:custGeom>
                <a:avLst/>
                <a:gdLst>
                  <a:gd name="T0" fmla="*/ 250 w 278"/>
                  <a:gd name="T1" fmla="*/ 0 h 196"/>
                  <a:gd name="T2" fmla="*/ 28 w 278"/>
                  <a:gd name="T3" fmla="*/ 0 h 196"/>
                  <a:gd name="T4" fmla="*/ 28 w 278"/>
                  <a:gd name="T5" fmla="*/ 0 h 196"/>
                  <a:gd name="T6" fmla="*/ 18 w 278"/>
                  <a:gd name="T7" fmla="*/ 4 h 196"/>
                  <a:gd name="T8" fmla="*/ 8 w 278"/>
                  <a:gd name="T9" fmla="*/ 10 h 196"/>
                  <a:gd name="T10" fmla="*/ 2 w 278"/>
                  <a:gd name="T11" fmla="*/ 18 h 196"/>
                  <a:gd name="T12" fmla="*/ 0 w 278"/>
                  <a:gd name="T13" fmla="*/ 30 h 196"/>
                  <a:gd name="T14" fmla="*/ 0 w 278"/>
                  <a:gd name="T15" fmla="*/ 168 h 196"/>
                  <a:gd name="T16" fmla="*/ 0 w 278"/>
                  <a:gd name="T17" fmla="*/ 168 h 196"/>
                  <a:gd name="T18" fmla="*/ 2 w 278"/>
                  <a:gd name="T19" fmla="*/ 178 h 196"/>
                  <a:gd name="T20" fmla="*/ 8 w 278"/>
                  <a:gd name="T21" fmla="*/ 188 h 196"/>
                  <a:gd name="T22" fmla="*/ 18 w 278"/>
                  <a:gd name="T23" fmla="*/ 194 h 196"/>
                  <a:gd name="T24" fmla="*/ 28 w 278"/>
                  <a:gd name="T25" fmla="*/ 196 h 196"/>
                  <a:gd name="T26" fmla="*/ 250 w 278"/>
                  <a:gd name="T27" fmla="*/ 196 h 196"/>
                  <a:gd name="T28" fmla="*/ 250 w 278"/>
                  <a:gd name="T29" fmla="*/ 196 h 196"/>
                  <a:gd name="T30" fmla="*/ 260 w 278"/>
                  <a:gd name="T31" fmla="*/ 194 h 196"/>
                  <a:gd name="T32" fmla="*/ 270 w 278"/>
                  <a:gd name="T33" fmla="*/ 188 h 196"/>
                  <a:gd name="T34" fmla="*/ 276 w 278"/>
                  <a:gd name="T35" fmla="*/ 178 h 196"/>
                  <a:gd name="T36" fmla="*/ 278 w 278"/>
                  <a:gd name="T37" fmla="*/ 168 h 196"/>
                  <a:gd name="T38" fmla="*/ 278 w 278"/>
                  <a:gd name="T39" fmla="*/ 30 h 196"/>
                  <a:gd name="T40" fmla="*/ 278 w 278"/>
                  <a:gd name="T41" fmla="*/ 30 h 196"/>
                  <a:gd name="T42" fmla="*/ 276 w 278"/>
                  <a:gd name="T43" fmla="*/ 18 h 196"/>
                  <a:gd name="T44" fmla="*/ 270 w 278"/>
                  <a:gd name="T45" fmla="*/ 10 h 196"/>
                  <a:gd name="T46" fmla="*/ 260 w 278"/>
                  <a:gd name="T47" fmla="*/ 4 h 196"/>
                  <a:gd name="T48" fmla="*/ 250 w 278"/>
                  <a:gd name="T49" fmla="*/ 0 h 196"/>
                  <a:gd name="T50" fmla="*/ 250 w 278"/>
                  <a:gd name="T51" fmla="*/ 0 h 196"/>
                  <a:gd name="T52" fmla="*/ 274 w 278"/>
                  <a:gd name="T53" fmla="*/ 168 h 196"/>
                  <a:gd name="T54" fmla="*/ 274 w 278"/>
                  <a:gd name="T55" fmla="*/ 168 h 196"/>
                  <a:gd name="T56" fmla="*/ 272 w 278"/>
                  <a:gd name="T57" fmla="*/ 176 h 196"/>
                  <a:gd name="T58" fmla="*/ 266 w 278"/>
                  <a:gd name="T59" fmla="*/ 184 h 196"/>
                  <a:gd name="T60" fmla="*/ 258 w 278"/>
                  <a:gd name="T61" fmla="*/ 190 h 196"/>
                  <a:gd name="T62" fmla="*/ 250 w 278"/>
                  <a:gd name="T63" fmla="*/ 192 h 196"/>
                  <a:gd name="T64" fmla="*/ 28 w 278"/>
                  <a:gd name="T65" fmla="*/ 192 h 196"/>
                  <a:gd name="T66" fmla="*/ 28 w 278"/>
                  <a:gd name="T67" fmla="*/ 192 h 196"/>
                  <a:gd name="T68" fmla="*/ 20 w 278"/>
                  <a:gd name="T69" fmla="*/ 190 h 196"/>
                  <a:gd name="T70" fmla="*/ 12 w 278"/>
                  <a:gd name="T71" fmla="*/ 184 h 196"/>
                  <a:gd name="T72" fmla="*/ 6 w 278"/>
                  <a:gd name="T73" fmla="*/ 176 h 196"/>
                  <a:gd name="T74" fmla="*/ 4 w 278"/>
                  <a:gd name="T75" fmla="*/ 168 h 196"/>
                  <a:gd name="T76" fmla="*/ 4 w 278"/>
                  <a:gd name="T77" fmla="*/ 30 h 196"/>
                  <a:gd name="T78" fmla="*/ 4 w 278"/>
                  <a:gd name="T79" fmla="*/ 30 h 196"/>
                  <a:gd name="T80" fmla="*/ 6 w 278"/>
                  <a:gd name="T81" fmla="*/ 20 h 196"/>
                  <a:gd name="T82" fmla="*/ 12 w 278"/>
                  <a:gd name="T83" fmla="*/ 12 h 196"/>
                  <a:gd name="T84" fmla="*/ 20 w 278"/>
                  <a:gd name="T85" fmla="*/ 8 h 196"/>
                  <a:gd name="T86" fmla="*/ 28 w 278"/>
                  <a:gd name="T87" fmla="*/ 6 h 196"/>
                  <a:gd name="T88" fmla="*/ 250 w 278"/>
                  <a:gd name="T89" fmla="*/ 6 h 196"/>
                  <a:gd name="T90" fmla="*/ 250 w 278"/>
                  <a:gd name="T91" fmla="*/ 6 h 196"/>
                  <a:gd name="T92" fmla="*/ 258 w 278"/>
                  <a:gd name="T93" fmla="*/ 8 h 196"/>
                  <a:gd name="T94" fmla="*/ 266 w 278"/>
                  <a:gd name="T95" fmla="*/ 12 h 196"/>
                  <a:gd name="T96" fmla="*/ 272 w 278"/>
                  <a:gd name="T97" fmla="*/ 20 h 196"/>
                  <a:gd name="T98" fmla="*/ 274 w 278"/>
                  <a:gd name="T99" fmla="*/ 30 h 196"/>
                  <a:gd name="T100" fmla="*/ 274 w 278"/>
                  <a:gd name="T101" fmla="*/ 168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78" h="196">
                    <a:moveTo>
                      <a:pt x="250" y="0"/>
                    </a:moveTo>
                    <a:lnTo>
                      <a:pt x="28" y="0"/>
                    </a:lnTo>
                    <a:lnTo>
                      <a:pt x="28" y="0"/>
                    </a:lnTo>
                    <a:lnTo>
                      <a:pt x="18" y="4"/>
                    </a:lnTo>
                    <a:lnTo>
                      <a:pt x="8" y="10"/>
                    </a:lnTo>
                    <a:lnTo>
                      <a:pt x="2" y="18"/>
                    </a:lnTo>
                    <a:lnTo>
                      <a:pt x="0" y="30"/>
                    </a:lnTo>
                    <a:lnTo>
                      <a:pt x="0" y="168"/>
                    </a:lnTo>
                    <a:lnTo>
                      <a:pt x="0" y="168"/>
                    </a:lnTo>
                    <a:lnTo>
                      <a:pt x="2" y="178"/>
                    </a:lnTo>
                    <a:lnTo>
                      <a:pt x="8" y="188"/>
                    </a:lnTo>
                    <a:lnTo>
                      <a:pt x="18" y="194"/>
                    </a:lnTo>
                    <a:lnTo>
                      <a:pt x="28" y="196"/>
                    </a:lnTo>
                    <a:lnTo>
                      <a:pt x="250" y="196"/>
                    </a:lnTo>
                    <a:lnTo>
                      <a:pt x="250" y="196"/>
                    </a:lnTo>
                    <a:lnTo>
                      <a:pt x="260" y="194"/>
                    </a:lnTo>
                    <a:lnTo>
                      <a:pt x="270" y="188"/>
                    </a:lnTo>
                    <a:lnTo>
                      <a:pt x="276" y="178"/>
                    </a:lnTo>
                    <a:lnTo>
                      <a:pt x="278" y="168"/>
                    </a:lnTo>
                    <a:lnTo>
                      <a:pt x="278" y="30"/>
                    </a:lnTo>
                    <a:lnTo>
                      <a:pt x="278" y="30"/>
                    </a:lnTo>
                    <a:lnTo>
                      <a:pt x="276" y="18"/>
                    </a:lnTo>
                    <a:lnTo>
                      <a:pt x="270" y="10"/>
                    </a:lnTo>
                    <a:lnTo>
                      <a:pt x="260" y="4"/>
                    </a:lnTo>
                    <a:lnTo>
                      <a:pt x="250" y="0"/>
                    </a:lnTo>
                    <a:lnTo>
                      <a:pt x="250" y="0"/>
                    </a:lnTo>
                    <a:close/>
                    <a:moveTo>
                      <a:pt x="274" y="168"/>
                    </a:moveTo>
                    <a:lnTo>
                      <a:pt x="274" y="168"/>
                    </a:lnTo>
                    <a:lnTo>
                      <a:pt x="272" y="176"/>
                    </a:lnTo>
                    <a:lnTo>
                      <a:pt x="266" y="184"/>
                    </a:lnTo>
                    <a:lnTo>
                      <a:pt x="258" y="190"/>
                    </a:lnTo>
                    <a:lnTo>
                      <a:pt x="250" y="192"/>
                    </a:lnTo>
                    <a:lnTo>
                      <a:pt x="28" y="192"/>
                    </a:lnTo>
                    <a:lnTo>
                      <a:pt x="28" y="192"/>
                    </a:lnTo>
                    <a:lnTo>
                      <a:pt x="20" y="190"/>
                    </a:lnTo>
                    <a:lnTo>
                      <a:pt x="12" y="184"/>
                    </a:lnTo>
                    <a:lnTo>
                      <a:pt x="6" y="176"/>
                    </a:lnTo>
                    <a:lnTo>
                      <a:pt x="4" y="168"/>
                    </a:lnTo>
                    <a:lnTo>
                      <a:pt x="4" y="30"/>
                    </a:lnTo>
                    <a:lnTo>
                      <a:pt x="4" y="30"/>
                    </a:lnTo>
                    <a:lnTo>
                      <a:pt x="6" y="20"/>
                    </a:lnTo>
                    <a:lnTo>
                      <a:pt x="12" y="12"/>
                    </a:lnTo>
                    <a:lnTo>
                      <a:pt x="20" y="8"/>
                    </a:lnTo>
                    <a:lnTo>
                      <a:pt x="28" y="6"/>
                    </a:lnTo>
                    <a:lnTo>
                      <a:pt x="250" y="6"/>
                    </a:lnTo>
                    <a:lnTo>
                      <a:pt x="250" y="6"/>
                    </a:lnTo>
                    <a:lnTo>
                      <a:pt x="258" y="8"/>
                    </a:lnTo>
                    <a:lnTo>
                      <a:pt x="266" y="12"/>
                    </a:lnTo>
                    <a:lnTo>
                      <a:pt x="272" y="20"/>
                    </a:lnTo>
                    <a:lnTo>
                      <a:pt x="274" y="30"/>
                    </a:lnTo>
                    <a:lnTo>
                      <a:pt x="274"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1" name="Freeform 1652">
                <a:extLst>
                  <a:ext uri="{FF2B5EF4-FFF2-40B4-BE49-F238E27FC236}">
                    <a16:creationId xmlns:a16="http://schemas.microsoft.com/office/drawing/2014/main" id="{BEB76C67-267B-4089-9551-D6D7E254DC5A}"/>
                  </a:ext>
                </a:extLst>
              </p:cNvPr>
              <p:cNvSpPr>
                <a:spLocks/>
              </p:cNvSpPr>
              <p:nvPr/>
            </p:nvSpPr>
            <p:spPr bwMode="auto">
              <a:xfrm>
                <a:off x="3013075" y="5046663"/>
                <a:ext cx="361950" cy="47625"/>
              </a:xfrm>
              <a:custGeom>
                <a:avLst/>
                <a:gdLst>
                  <a:gd name="T0" fmla="*/ 226 w 228"/>
                  <a:gd name="T1" fmla="*/ 26 h 30"/>
                  <a:gd name="T2" fmla="*/ 30 w 228"/>
                  <a:gd name="T3" fmla="*/ 26 h 30"/>
                  <a:gd name="T4" fmla="*/ 30 w 228"/>
                  <a:gd name="T5" fmla="*/ 26 h 30"/>
                  <a:gd name="T6" fmla="*/ 20 w 228"/>
                  <a:gd name="T7" fmla="*/ 24 h 30"/>
                  <a:gd name="T8" fmla="*/ 12 w 228"/>
                  <a:gd name="T9" fmla="*/ 18 h 30"/>
                  <a:gd name="T10" fmla="*/ 6 w 228"/>
                  <a:gd name="T11" fmla="*/ 12 h 30"/>
                  <a:gd name="T12" fmla="*/ 4 w 228"/>
                  <a:gd name="T13" fmla="*/ 2 h 30"/>
                  <a:gd name="T14" fmla="*/ 4 w 228"/>
                  <a:gd name="T15" fmla="*/ 2 h 30"/>
                  <a:gd name="T16" fmla="*/ 4 w 228"/>
                  <a:gd name="T17" fmla="*/ 0 h 30"/>
                  <a:gd name="T18" fmla="*/ 2 w 228"/>
                  <a:gd name="T19" fmla="*/ 0 h 30"/>
                  <a:gd name="T20" fmla="*/ 2 w 228"/>
                  <a:gd name="T21" fmla="*/ 0 h 30"/>
                  <a:gd name="T22" fmla="*/ 2 w 228"/>
                  <a:gd name="T23" fmla="*/ 0 h 30"/>
                  <a:gd name="T24" fmla="*/ 0 w 228"/>
                  <a:gd name="T25" fmla="*/ 2 h 30"/>
                  <a:gd name="T26" fmla="*/ 0 w 228"/>
                  <a:gd name="T27" fmla="*/ 2 h 30"/>
                  <a:gd name="T28" fmla="*/ 2 w 228"/>
                  <a:gd name="T29" fmla="*/ 8 h 30"/>
                  <a:gd name="T30" fmla="*/ 2 w 228"/>
                  <a:gd name="T31" fmla="*/ 14 h 30"/>
                  <a:gd name="T32" fmla="*/ 10 w 228"/>
                  <a:gd name="T33" fmla="*/ 22 h 30"/>
                  <a:gd name="T34" fmla="*/ 18 w 228"/>
                  <a:gd name="T35" fmla="*/ 28 h 30"/>
                  <a:gd name="T36" fmla="*/ 30 w 228"/>
                  <a:gd name="T37" fmla="*/ 30 h 30"/>
                  <a:gd name="T38" fmla="*/ 226 w 228"/>
                  <a:gd name="T39" fmla="*/ 30 h 30"/>
                  <a:gd name="T40" fmla="*/ 226 w 228"/>
                  <a:gd name="T41" fmla="*/ 30 h 30"/>
                  <a:gd name="T42" fmla="*/ 228 w 228"/>
                  <a:gd name="T43" fmla="*/ 30 h 30"/>
                  <a:gd name="T44" fmla="*/ 228 w 228"/>
                  <a:gd name="T45" fmla="*/ 28 h 30"/>
                  <a:gd name="T46" fmla="*/ 228 w 228"/>
                  <a:gd name="T47" fmla="*/ 28 h 30"/>
                  <a:gd name="T48" fmla="*/ 228 w 228"/>
                  <a:gd name="T49" fmla="*/ 26 h 30"/>
                  <a:gd name="T50" fmla="*/ 226 w 228"/>
                  <a:gd name="T51" fmla="*/ 26 h 30"/>
                  <a:gd name="T52" fmla="*/ 226 w 228"/>
                  <a:gd name="T53"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30">
                    <a:moveTo>
                      <a:pt x="226" y="26"/>
                    </a:moveTo>
                    <a:lnTo>
                      <a:pt x="30" y="26"/>
                    </a:lnTo>
                    <a:lnTo>
                      <a:pt x="30" y="26"/>
                    </a:lnTo>
                    <a:lnTo>
                      <a:pt x="20" y="24"/>
                    </a:lnTo>
                    <a:lnTo>
                      <a:pt x="12" y="18"/>
                    </a:lnTo>
                    <a:lnTo>
                      <a:pt x="6" y="12"/>
                    </a:lnTo>
                    <a:lnTo>
                      <a:pt x="4" y="2"/>
                    </a:lnTo>
                    <a:lnTo>
                      <a:pt x="4" y="2"/>
                    </a:lnTo>
                    <a:lnTo>
                      <a:pt x="4" y="0"/>
                    </a:lnTo>
                    <a:lnTo>
                      <a:pt x="2" y="0"/>
                    </a:lnTo>
                    <a:lnTo>
                      <a:pt x="2" y="0"/>
                    </a:lnTo>
                    <a:lnTo>
                      <a:pt x="2" y="0"/>
                    </a:lnTo>
                    <a:lnTo>
                      <a:pt x="0" y="2"/>
                    </a:lnTo>
                    <a:lnTo>
                      <a:pt x="0" y="2"/>
                    </a:lnTo>
                    <a:lnTo>
                      <a:pt x="2" y="8"/>
                    </a:lnTo>
                    <a:lnTo>
                      <a:pt x="2" y="14"/>
                    </a:lnTo>
                    <a:lnTo>
                      <a:pt x="10" y="22"/>
                    </a:lnTo>
                    <a:lnTo>
                      <a:pt x="18" y="28"/>
                    </a:lnTo>
                    <a:lnTo>
                      <a:pt x="30" y="30"/>
                    </a:lnTo>
                    <a:lnTo>
                      <a:pt x="226" y="30"/>
                    </a:lnTo>
                    <a:lnTo>
                      <a:pt x="226" y="30"/>
                    </a:lnTo>
                    <a:lnTo>
                      <a:pt x="228" y="30"/>
                    </a:lnTo>
                    <a:lnTo>
                      <a:pt x="228" y="28"/>
                    </a:lnTo>
                    <a:lnTo>
                      <a:pt x="228" y="28"/>
                    </a:lnTo>
                    <a:lnTo>
                      <a:pt x="228" y="26"/>
                    </a:lnTo>
                    <a:lnTo>
                      <a:pt x="226" y="26"/>
                    </a:lnTo>
                    <a:lnTo>
                      <a:pt x="22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2" name="Freeform 1653">
                <a:extLst>
                  <a:ext uri="{FF2B5EF4-FFF2-40B4-BE49-F238E27FC236}">
                    <a16:creationId xmlns:a16="http://schemas.microsoft.com/office/drawing/2014/main" id="{446BA3BA-2134-413E-B4F2-F6C81DD47283}"/>
                  </a:ext>
                </a:extLst>
              </p:cNvPr>
              <p:cNvSpPr>
                <a:spLocks/>
              </p:cNvSpPr>
              <p:nvPr/>
            </p:nvSpPr>
            <p:spPr bwMode="auto">
              <a:xfrm>
                <a:off x="3406775" y="5043488"/>
                <a:ext cx="47625" cy="50800"/>
              </a:xfrm>
              <a:custGeom>
                <a:avLst/>
                <a:gdLst>
                  <a:gd name="T0" fmla="*/ 28 w 30"/>
                  <a:gd name="T1" fmla="*/ 0 h 32"/>
                  <a:gd name="T2" fmla="*/ 28 w 30"/>
                  <a:gd name="T3" fmla="*/ 0 h 32"/>
                  <a:gd name="T4" fmla="*/ 26 w 30"/>
                  <a:gd name="T5" fmla="*/ 2 h 32"/>
                  <a:gd name="T6" fmla="*/ 26 w 30"/>
                  <a:gd name="T7" fmla="*/ 4 h 32"/>
                  <a:gd name="T8" fmla="*/ 26 w 30"/>
                  <a:gd name="T9" fmla="*/ 4 h 32"/>
                  <a:gd name="T10" fmla="*/ 24 w 30"/>
                  <a:gd name="T11" fmla="*/ 12 h 32"/>
                  <a:gd name="T12" fmla="*/ 18 w 30"/>
                  <a:gd name="T13" fmla="*/ 20 h 32"/>
                  <a:gd name="T14" fmla="*/ 12 w 30"/>
                  <a:gd name="T15" fmla="*/ 24 h 32"/>
                  <a:gd name="T16" fmla="*/ 2 w 30"/>
                  <a:gd name="T17" fmla="*/ 26 h 32"/>
                  <a:gd name="T18" fmla="*/ 2 w 30"/>
                  <a:gd name="T19" fmla="*/ 26 h 32"/>
                  <a:gd name="T20" fmla="*/ 0 w 30"/>
                  <a:gd name="T21" fmla="*/ 28 h 32"/>
                  <a:gd name="T22" fmla="*/ 0 w 30"/>
                  <a:gd name="T23" fmla="*/ 28 h 32"/>
                  <a:gd name="T24" fmla="*/ 0 w 30"/>
                  <a:gd name="T25" fmla="*/ 28 h 32"/>
                  <a:gd name="T26" fmla="*/ 0 w 30"/>
                  <a:gd name="T27" fmla="*/ 30 h 32"/>
                  <a:gd name="T28" fmla="*/ 2 w 30"/>
                  <a:gd name="T29" fmla="*/ 32 h 32"/>
                  <a:gd name="T30" fmla="*/ 2 w 30"/>
                  <a:gd name="T31" fmla="*/ 32 h 32"/>
                  <a:gd name="T32" fmla="*/ 14 w 30"/>
                  <a:gd name="T33" fmla="*/ 30 h 32"/>
                  <a:gd name="T34" fmla="*/ 22 w 30"/>
                  <a:gd name="T35" fmla="*/ 24 h 32"/>
                  <a:gd name="T36" fmla="*/ 28 w 30"/>
                  <a:gd name="T37" fmla="*/ 14 h 32"/>
                  <a:gd name="T38" fmla="*/ 30 w 30"/>
                  <a:gd name="T39" fmla="*/ 4 h 32"/>
                  <a:gd name="T40" fmla="*/ 30 w 30"/>
                  <a:gd name="T41" fmla="*/ 4 h 32"/>
                  <a:gd name="T42" fmla="*/ 28 w 30"/>
                  <a:gd name="T43" fmla="*/ 2 h 32"/>
                  <a:gd name="T44" fmla="*/ 28 w 30"/>
                  <a:gd name="T45" fmla="*/ 0 h 32"/>
                  <a:gd name="T46" fmla="*/ 28 w 30"/>
                  <a:gd name="T4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32">
                    <a:moveTo>
                      <a:pt x="28" y="0"/>
                    </a:moveTo>
                    <a:lnTo>
                      <a:pt x="28" y="0"/>
                    </a:lnTo>
                    <a:lnTo>
                      <a:pt x="26" y="2"/>
                    </a:lnTo>
                    <a:lnTo>
                      <a:pt x="26" y="4"/>
                    </a:lnTo>
                    <a:lnTo>
                      <a:pt x="26" y="4"/>
                    </a:lnTo>
                    <a:lnTo>
                      <a:pt x="24" y="12"/>
                    </a:lnTo>
                    <a:lnTo>
                      <a:pt x="18" y="20"/>
                    </a:lnTo>
                    <a:lnTo>
                      <a:pt x="12" y="24"/>
                    </a:lnTo>
                    <a:lnTo>
                      <a:pt x="2" y="26"/>
                    </a:lnTo>
                    <a:lnTo>
                      <a:pt x="2" y="26"/>
                    </a:lnTo>
                    <a:lnTo>
                      <a:pt x="0" y="28"/>
                    </a:lnTo>
                    <a:lnTo>
                      <a:pt x="0" y="28"/>
                    </a:lnTo>
                    <a:lnTo>
                      <a:pt x="0" y="28"/>
                    </a:lnTo>
                    <a:lnTo>
                      <a:pt x="0" y="30"/>
                    </a:lnTo>
                    <a:lnTo>
                      <a:pt x="2" y="32"/>
                    </a:lnTo>
                    <a:lnTo>
                      <a:pt x="2" y="32"/>
                    </a:lnTo>
                    <a:lnTo>
                      <a:pt x="14" y="30"/>
                    </a:lnTo>
                    <a:lnTo>
                      <a:pt x="22" y="24"/>
                    </a:lnTo>
                    <a:lnTo>
                      <a:pt x="28" y="14"/>
                    </a:lnTo>
                    <a:lnTo>
                      <a:pt x="30" y="4"/>
                    </a:lnTo>
                    <a:lnTo>
                      <a:pt x="30" y="4"/>
                    </a:lnTo>
                    <a:lnTo>
                      <a:pt x="28" y="2"/>
                    </a:lnTo>
                    <a:lnTo>
                      <a:pt x="28" y="0"/>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3" name="Freeform 1654">
                <a:extLst>
                  <a:ext uri="{FF2B5EF4-FFF2-40B4-BE49-F238E27FC236}">
                    <a16:creationId xmlns:a16="http://schemas.microsoft.com/office/drawing/2014/main" id="{93BF482D-2A7D-42B1-A6AF-410E2AD9B871}"/>
                  </a:ext>
                </a:extLst>
              </p:cNvPr>
              <p:cNvSpPr>
                <a:spLocks/>
              </p:cNvSpPr>
              <p:nvPr/>
            </p:nvSpPr>
            <p:spPr bwMode="auto">
              <a:xfrm>
                <a:off x="3251200" y="4849813"/>
                <a:ext cx="200025" cy="136525"/>
              </a:xfrm>
              <a:custGeom>
                <a:avLst/>
                <a:gdLst>
                  <a:gd name="T0" fmla="*/ 126 w 126"/>
                  <a:gd name="T1" fmla="*/ 2 h 86"/>
                  <a:gd name="T2" fmla="*/ 126 w 126"/>
                  <a:gd name="T3" fmla="*/ 2 h 86"/>
                  <a:gd name="T4" fmla="*/ 124 w 126"/>
                  <a:gd name="T5" fmla="*/ 0 h 86"/>
                  <a:gd name="T6" fmla="*/ 124 w 126"/>
                  <a:gd name="T7" fmla="*/ 2 h 86"/>
                  <a:gd name="T8" fmla="*/ 10 w 126"/>
                  <a:gd name="T9" fmla="*/ 78 h 86"/>
                  <a:gd name="T10" fmla="*/ 10 w 126"/>
                  <a:gd name="T11" fmla="*/ 78 h 86"/>
                  <a:gd name="T12" fmla="*/ 2 w 126"/>
                  <a:gd name="T13" fmla="*/ 82 h 86"/>
                  <a:gd name="T14" fmla="*/ 2 w 126"/>
                  <a:gd name="T15" fmla="*/ 82 h 86"/>
                  <a:gd name="T16" fmla="*/ 0 w 126"/>
                  <a:gd name="T17" fmla="*/ 84 h 86"/>
                  <a:gd name="T18" fmla="*/ 0 w 126"/>
                  <a:gd name="T19" fmla="*/ 84 h 86"/>
                  <a:gd name="T20" fmla="*/ 0 w 126"/>
                  <a:gd name="T21" fmla="*/ 84 h 86"/>
                  <a:gd name="T22" fmla="*/ 2 w 126"/>
                  <a:gd name="T23" fmla="*/ 86 h 86"/>
                  <a:gd name="T24" fmla="*/ 2 w 126"/>
                  <a:gd name="T25" fmla="*/ 86 h 86"/>
                  <a:gd name="T26" fmla="*/ 4 w 126"/>
                  <a:gd name="T27" fmla="*/ 86 h 86"/>
                  <a:gd name="T28" fmla="*/ 4 w 126"/>
                  <a:gd name="T29" fmla="*/ 86 h 86"/>
                  <a:gd name="T30" fmla="*/ 12 w 126"/>
                  <a:gd name="T31" fmla="*/ 82 h 86"/>
                  <a:gd name="T32" fmla="*/ 126 w 126"/>
                  <a:gd name="T33" fmla="*/ 4 h 86"/>
                  <a:gd name="T34" fmla="*/ 126 w 126"/>
                  <a:gd name="T35" fmla="*/ 4 h 86"/>
                  <a:gd name="T36" fmla="*/ 126 w 126"/>
                  <a:gd name="T37" fmla="*/ 4 h 86"/>
                  <a:gd name="T38" fmla="*/ 126 w 126"/>
                  <a:gd name="T39" fmla="*/ 2 h 86"/>
                  <a:gd name="T40" fmla="*/ 126 w 126"/>
                  <a:gd name="T41" fmla="*/ 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6" h="86">
                    <a:moveTo>
                      <a:pt x="126" y="2"/>
                    </a:moveTo>
                    <a:lnTo>
                      <a:pt x="126" y="2"/>
                    </a:lnTo>
                    <a:lnTo>
                      <a:pt x="124" y="0"/>
                    </a:lnTo>
                    <a:lnTo>
                      <a:pt x="124" y="2"/>
                    </a:lnTo>
                    <a:lnTo>
                      <a:pt x="10" y="78"/>
                    </a:lnTo>
                    <a:lnTo>
                      <a:pt x="10" y="78"/>
                    </a:lnTo>
                    <a:lnTo>
                      <a:pt x="2" y="82"/>
                    </a:lnTo>
                    <a:lnTo>
                      <a:pt x="2" y="82"/>
                    </a:lnTo>
                    <a:lnTo>
                      <a:pt x="0" y="84"/>
                    </a:lnTo>
                    <a:lnTo>
                      <a:pt x="0" y="84"/>
                    </a:lnTo>
                    <a:lnTo>
                      <a:pt x="0" y="84"/>
                    </a:lnTo>
                    <a:lnTo>
                      <a:pt x="2" y="86"/>
                    </a:lnTo>
                    <a:lnTo>
                      <a:pt x="2" y="86"/>
                    </a:lnTo>
                    <a:lnTo>
                      <a:pt x="4" y="86"/>
                    </a:lnTo>
                    <a:lnTo>
                      <a:pt x="4" y="86"/>
                    </a:lnTo>
                    <a:lnTo>
                      <a:pt x="12" y="82"/>
                    </a:lnTo>
                    <a:lnTo>
                      <a:pt x="126" y="4"/>
                    </a:lnTo>
                    <a:lnTo>
                      <a:pt x="126" y="4"/>
                    </a:lnTo>
                    <a:lnTo>
                      <a:pt x="126" y="4"/>
                    </a:lnTo>
                    <a:lnTo>
                      <a:pt x="126" y="2"/>
                    </a:lnTo>
                    <a:lnTo>
                      <a:pt x="12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4" name="Freeform 1655">
                <a:extLst>
                  <a:ext uri="{FF2B5EF4-FFF2-40B4-BE49-F238E27FC236}">
                    <a16:creationId xmlns:a16="http://schemas.microsoft.com/office/drawing/2014/main" id="{51CD6E76-8B17-4789-8E23-D704A5452C12}"/>
                  </a:ext>
                </a:extLst>
              </p:cNvPr>
              <p:cNvSpPr>
                <a:spLocks/>
              </p:cNvSpPr>
              <p:nvPr/>
            </p:nvSpPr>
            <p:spPr bwMode="auto">
              <a:xfrm>
                <a:off x="3016250" y="4849813"/>
                <a:ext cx="203200" cy="136525"/>
              </a:xfrm>
              <a:custGeom>
                <a:avLst/>
                <a:gdLst>
                  <a:gd name="T0" fmla="*/ 126 w 128"/>
                  <a:gd name="T1" fmla="*/ 82 h 86"/>
                  <a:gd name="T2" fmla="*/ 126 w 128"/>
                  <a:gd name="T3" fmla="*/ 82 h 86"/>
                  <a:gd name="T4" fmla="*/ 118 w 128"/>
                  <a:gd name="T5" fmla="*/ 78 h 86"/>
                  <a:gd name="T6" fmla="*/ 4 w 128"/>
                  <a:gd name="T7" fmla="*/ 0 h 86"/>
                  <a:gd name="T8" fmla="*/ 4 w 128"/>
                  <a:gd name="T9" fmla="*/ 0 h 86"/>
                  <a:gd name="T10" fmla="*/ 2 w 128"/>
                  <a:gd name="T11" fmla="*/ 0 h 86"/>
                  <a:gd name="T12" fmla="*/ 0 w 128"/>
                  <a:gd name="T13" fmla="*/ 0 h 86"/>
                  <a:gd name="T14" fmla="*/ 0 w 128"/>
                  <a:gd name="T15" fmla="*/ 0 h 86"/>
                  <a:gd name="T16" fmla="*/ 0 w 128"/>
                  <a:gd name="T17" fmla="*/ 2 h 86"/>
                  <a:gd name="T18" fmla="*/ 0 w 128"/>
                  <a:gd name="T19" fmla="*/ 4 h 86"/>
                  <a:gd name="T20" fmla="*/ 116 w 128"/>
                  <a:gd name="T21" fmla="*/ 82 h 86"/>
                  <a:gd name="T22" fmla="*/ 116 w 128"/>
                  <a:gd name="T23" fmla="*/ 82 h 86"/>
                  <a:gd name="T24" fmla="*/ 124 w 128"/>
                  <a:gd name="T25" fmla="*/ 86 h 86"/>
                  <a:gd name="T26" fmla="*/ 124 w 128"/>
                  <a:gd name="T27" fmla="*/ 86 h 86"/>
                  <a:gd name="T28" fmla="*/ 126 w 128"/>
                  <a:gd name="T29" fmla="*/ 86 h 86"/>
                  <a:gd name="T30" fmla="*/ 126 w 128"/>
                  <a:gd name="T31" fmla="*/ 86 h 86"/>
                  <a:gd name="T32" fmla="*/ 128 w 128"/>
                  <a:gd name="T33" fmla="*/ 84 h 86"/>
                  <a:gd name="T34" fmla="*/ 128 w 128"/>
                  <a:gd name="T35" fmla="*/ 84 h 86"/>
                  <a:gd name="T36" fmla="*/ 128 w 128"/>
                  <a:gd name="T37" fmla="*/ 84 h 86"/>
                  <a:gd name="T38" fmla="*/ 126 w 128"/>
                  <a:gd name="T39" fmla="*/ 82 h 86"/>
                  <a:gd name="T40" fmla="*/ 126 w 128"/>
                  <a:gd name="T41" fmla="*/ 8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86">
                    <a:moveTo>
                      <a:pt x="126" y="82"/>
                    </a:moveTo>
                    <a:lnTo>
                      <a:pt x="126" y="82"/>
                    </a:lnTo>
                    <a:lnTo>
                      <a:pt x="118" y="78"/>
                    </a:lnTo>
                    <a:lnTo>
                      <a:pt x="4" y="0"/>
                    </a:lnTo>
                    <a:lnTo>
                      <a:pt x="4" y="0"/>
                    </a:lnTo>
                    <a:lnTo>
                      <a:pt x="2" y="0"/>
                    </a:lnTo>
                    <a:lnTo>
                      <a:pt x="0" y="0"/>
                    </a:lnTo>
                    <a:lnTo>
                      <a:pt x="0" y="0"/>
                    </a:lnTo>
                    <a:lnTo>
                      <a:pt x="0" y="2"/>
                    </a:lnTo>
                    <a:lnTo>
                      <a:pt x="0" y="4"/>
                    </a:lnTo>
                    <a:lnTo>
                      <a:pt x="116" y="82"/>
                    </a:lnTo>
                    <a:lnTo>
                      <a:pt x="116" y="82"/>
                    </a:lnTo>
                    <a:lnTo>
                      <a:pt x="124" y="86"/>
                    </a:lnTo>
                    <a:lnTo>
                      <a:pt x="124" y="86"/>
                    </a:lnTo>
                    <a:lnTo>
                      <a:pt x="126" y="86"/>
                    </a:lnTo>
                    <a:lnTo>
                      <a:pt x="126" y="86"/>
                    </a:lnTo>
                    <a:lnTo>
                      <a:pt x="128" y="84"/>
                    </a:lnTo>
                    <a:lnTo>
                      <a:pt x="128" y="84"/>
                    </a:lnTo>
                    <a:lnTo>
                      <a:pt x="128" y="84"/>
                    </a:lnTo>
                    <a:lnTo>
                      <a:pt x="126" y="82"/>
                    </a:lnTo>
                    <a:lnTo>
                      <a:pt x="126"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5" name="Freeform 1656">
                <a:extLst>
                  <a:ext uri="{FF2B5EF4-FFF2-40B4-BE49-F238E27FC236}">
                    <a16:creationId xmlns:a16="http://schemas.microsoft.com/office/drawing/2014/main" id="{82B28AD1-8D8E-4DDA-8466-38A9D813AB42}"/>
                  </a:ext>
                </a:extLst>
              </p:cNvPr>
              <p:cNvSpPr>
                <a:spLocks/>
              </p:cNvSpPr>
              <p:nvPr/>
            </p:nvSpPr>
            <p:spPr bwMode="auto">
              <a:xfrm>
                <a:off x="3136900" y="4751388"/>
                <a:ext cx="196850" cy="73025"/>
              </a:xfrm>
              <a:custGeom>
                <a:avLst/>
                <a:gdLst>
                  <a:gd name="T0" fmla="*/ 92 w 124"/>
                  <a:gd name="T1" fmla="*/ 0 h 46"/>
                  <a:gd name="T2" fmla="*/ 32 w 124"/>
                  <a:gd name="T3" fmla="*/ 0 h 46"/>
                  <a:gd name="T4" fmla="*/ 32 w 124"/>
                  <a:gd name="T5" fmla="*/ 0 h 46"/>
                  <a:gd name="T6" fmla="*/ 26 w 124"/>
                  <a:gd name="T7" fmla="*/ 0 h 46"/>
                  <a:gd name="T8" fmla="*/ 20 w 124"/>
                  <a:gd name="T9" fmla="*/ 2 h 46"/>
                  <a:gd name="T10" fmla="*/ 14 w 124"/>
                  <a:gd name="T11" fmla="*/ 6 h 46"/>
                  <a:gd name="T12" fmla="*/ 10 w 124"/>
                  <a:gd name="T13" fmla="*/ 8 h 46"/>
                  <a:gd name="T14" fmla="*/ 6 w 124"/>
                  <a:gd name="T15" fmla="*/ 14 h 46"/>
                  <a:gd name="T16" fmla="*/ 2 w 124"/>
                  <a:gd name="T17" fmla="*/ 18 h 46"/>
                  <a:gd name="T18" fmla="*/ 0 w 124"/>
                  <a:gd name="T19" fmla="*/ 24 h 46"/>
                  <a:gd name="T20" fmla="*/ 0 w 124"/>
                  <a:gd name="T21" fmla="*/ 32 h 46"/>
                  <a:gd name="T22" fmla="*/ 0 w 124"/>
                  <a:gd name="T23" fmla="*/ 44 h 46"/>
                  <a:gd name="T24" fmla="*/ 0 w 124"/>
                  <a:gd name="T25" fmla="*/ 44 h 46"/>
                  <a:gd name="T26" fmla="*/ 2 w 124"/>
                  <a:gd name="T27" fmla="*/ 44 h 46"/>
                  <a:gd name="T28" fmla="*/ 2 w 124"/>
                  <a:gd name="T29" fmla="*/ 46 h 46"/>
                  <a:gd name="T30" fmla="*/ 2 w 124"/>
                  <a:gd name="T31" fmla="*/ 46 h 46"/>
                  <a:gd name="T32" fmla="*/ 4 w 124"/>
                  <a:gd name="T33" fmla="*/ 44 h 46"/>
                  <a:gd name="T34" fmla="*/ 4 w 124"/>
                  <a:gd name="T35" fmla="*/ 44 h 46"/>
                  <a:gd name="T36" fmla="*/ 4 w 124"/>
                  <a:gd name="T37" fmla="*/ 32 h 46"/>
                  <a:gd name="T38" fmla="*/ 4 w 124"/>
                  <a:gd name="T39" fmla="*/ 32 h 46"/>
                  <a:gd name="T40" fmla="*/ 6 w 124"/>
                  <a:gd name="T41" fmla="*/ 20 h 46"/>
                  <a:gd name="T42" fmla="*/ 12 w 124"/>
                  <a:gd name="T43" fmla="*/ 12 h 46"/>
                  <a:gd name="T44" fmla="*/ 22 w 124"/>
                  <a:gd name="T45" fmla="*/ 6 h 46"/>
                  <a:gd name="T46" fmla="*/ 32 w 124"/>
                  <a:gd name="T47" fmla="*/ 4 h 46"/>
                  <a:gd name="T48" fmla="*/ 92 w 124"/>
                  <a:gd name="T49" fmla="*/ 4 h 46"/>
                  <a:gd name="T50" fmla="*/ 92 w 124"/>
                  <a:gd name="T51" fmla="*/ 4 h 46"/>
                  <a:gd name="T52" fmla="*/ 104 w 124"/>
                  <a:gd name="T53" fmla="*/ 6 h 46"/>
                  <a:gd name="T54" fmla="*/ 112 w 124"/>
                  <a:gd name="T55" fmla="*/ 12 h 46"/>
                  <a:gd name="T56" fmla="*/ 118 w 124"/>
                  <a:gd name="T57" fmla="*/ 20 h 46"/>
                  <a:gd name="T58" fmla="*/ 120 w 124"/>
                  <a:gd name="T59" fmla="*/ 32 h 46"/>
                  <a:gd name="T60" fmla="*/ 120 w 124"/>
                  <a:gd name="T61" fmla="*/ 44 h 46"/>
                  <a:gd name="T62" fmla="*/ 120 w 124"/>
                  <a:gd name="T63" fmla="*/ 44 h 46"/>
                  <a:gd name="T64" fmla="*/ 120 w 124"/>
                  <a:gd name="T65" fmla="*/ 44 h 46"/>
                  <a:gd name="T66" fmla="*/ 122 w 124"/>
                  <a:gd name="T67" fmla="*/ 46 h 46"/>
                  <a:gd name="T68" fmla="*/ 122 w 124"/>
                  <a:gd name="T69" fmla="*/ 46 h 46"/>
                  <a:gd name="T70" fmla="*/ 124 w 124"/>
                  <a:gd name="T71" fmla="*/ 44 h 46"/>
                  <a:gd name="T72" fmla="*/ 124 w 124"/>
                  <a:gd name="T73" fmla="*/ 44 h 46"/>
                  <a:gd name="T74" fmla="*/ 124 w 124"/>
                  <a:gd name="T75" fmla="*/ 32 h 46"/>
                  <a:gd name="T76" fmla="*/ 124 w 124"/>
                  <a:gd name="T77" fmla="*/ 32 h 46"/>
                  <a:gd name="T78" fmla="*/ 124 w 124"/>
                  <a:gd name="T79" fmla="*/ 24 h 46"/>
                  <a:gd name="T80" fmla="*/ 122 w 124"/>
                  <a:gd name="T81" fmla="*/ 18 h 46"/>
                  <a:gd name="T82" fmla="*/ 118 w 124"/>
                  <a:gd name="T83" fmla="*/ 14 h 46"/>
                  <a:gd name="T84" fmla="*/ 114 w 124"/>
                  <a:gd name="T85" fmla="*/ 8 h 46"/>
                  <a:gd name="T86" fmla="*/ 110 w 124"/>
                  <a:gd name="T87" fmla="*/ 6 h 46"/>
                  <a:gd name="T88" fmla="*/ 104 w 124"/>
                  <a:gd name="T89" fmla="*/ 2 h 46"/>
                  <a:gd name="T90" fmla="*/ 98 w 124"/>
                  <a:gd name="T91" fmla="*/ 0 h 46"/>
                  <a:gd name="T92" fmla="*/ 92 w 124"/>
                  <a:gd name="T93" fmla="*/ 0 h 46"/>
                  <a:gd name="T94" fmla="*/ 92 w 124"/>
                  <a:gd name="T9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4" h="46">
                    <a:moveTo>
                      <a:pt x="92" y="0"/>
                    </a:moveTo>
                    <a:lnTo>
                      <a:pt x="32" y="0"/>
                    </a:lnTo>
                    <a:lnTo>
                      <a:pt x="32" y="0"/>
                    </a:lnTo>
                    <a:lnTo>
                      <a:pt x="26" y="0"/>
                    </a:lnTo>
                    <a:lnTo>
                      <a:pt x="20" y="2"/>
                    </a:lnTo>
                    <a:lnTo>
                      <a:pt x="14" y="6"/>
                    </a:lnTo>
                    <a:lnTo>
                      <a:pt x="10" y="8"/>
                    </a:lnTo>
                    <a:lnTo>
                      <a:pt x="6" y="14"/>
                    </a:lnTo>
                    <a:lnTo>
                      <a:pt x="2" y="18"/>
                    </a:lnTo>
                    <a:lnTo>
                      <a:pt x="0" y="24"/>
                    </a:lnTo>
                    <a:lnTo>
                      <a:pt x="0" y="32"/>
                    </a:lnTo>
                    <a:lnTo>
                      <a:pt x="0" y="44"/>
                    </a:lnTo>
                    <a:lnTo>
                      <a:pt x="0" y="44"/>
                    </a:lnTo>
                    <a:lnTo>
                      <a:pt x="2" y="44"/>
                    </a:lnTo>
                    <a:lnTo>
                      <a:pt x="2" y="46"/>
                    </a:lnTo>
                    <a:lnTo>
                      <a:pt x="2" y="46"/>
                    </a:lnTo>
                    <a:lnTo>
                      <a:pt x="4" y="44"/>
                    </a:lnTo>
                    <a:lnTo>
                      <a:pt x="4" y="44"/>
                    </a:lnTo>
                    <a:lnTo>
                      <a:pt x="4" y="32"/>
                    </a:lnTo>
                    <a:lnTo>
                      <a:pt x="4" y="32"/>
                    </a:lnTo>
                    <a:lnTo>
                      <a:pt x="6" y="20"/>
                    </a:lnTo>
                    <a:lnTo>
                      <a:pt x="12" y="12"/>
                    </a:lnTo>
                    <a:lnTo>
                      <a:pt x="22" y="6"/>
                    </a:lnTo>
                    <a:lnTo>
                      <a:pt x="32" y="4"/>
                    </a:lnTo>
                    <a:lnTo>
                      <a:pt x="92" y="4"/>
                    </a:lnTo>
                    <a:lnTo>
                      <a:pt x="92" y="4"/>
                    </a:lnTo>
                    <a:lnTo>
                      <a:pt x="104" y="6"/>
                    </a:lnTo>
                    <a:lnTo>
                      <a:pt x="112" y="12"/>
                    </a:lnTo>
                    <a:lnTo>
                      <a:pt x="118" y="20"/>
                    </a:lnTo>
                    <a:lnTo>
                      <a:pt x="120" y="32"/>
                    </a:lnTo>
                    <a:lnTo>
                      <a:pt x="120" y="44"/>
                    </a:lnTo>
                    <a:lnTo>
                      <a:pt x="120" y="44"/>
                    </a:lnTo>
                    <a:lnTo>
                      <a:pt x="120" y="44"/>
                    </a:lnTo>
                    <a:lnTo>
                      <a:pt x="122" y="46"/>
                    </a:lnTo>
                    <a:lnTo>
                      <a:pt x="122" y="46"/>
                    </a:lnTo>
                    <a:lnTo>
                      <a:pt x="124" y="44"/>
                    </a:lnTo>
                    <a:lnTo>
                      <a:pt x="124" y="44"/>
                    </a:lnTo>
                    <a:lnTo>
                      <a:pt x="124" y="32"/>
                    </a:lnTo>
                    <a:lnTo>
                      <a:pt x="124" y="32"/>
                    </a:lnTo>
                    <a:lnTo>
                      <a:pt x="124" y="24"/>
                    </a:lnTo>
                    <a:lnTo>
                      <a:pt x="122" y="18"/>
                    </a:lnTo>
                    <a:lnTo>
                      <a:pt x="118" y="14"/>
                    </a:lnTo>
                    <a:lnTo>
                      <a:pt x="114" y="8"/>
                    </a:lnTo>
                    <a:lnTo>
                      <a:pt x="110" y="6"/>
                    </a:lnTo>
                    <a:lnTo>
                      <a:pt x="104" y="2"/>
                    </a:lnTo>
                    <a:lnTo>
                      <a:pt x="98" y="0"/>
                    </a:lnTo>
                    <a:lnTo>
                      <a:pt x="92" y="0"/>
                    </a:lnTo>
                    <a:lnTo>
                      <a:pt x="9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6" name="Freeform 1657">
                <a:extLst>
                  <a:ext uri="{FF2B5EF4-FFF2-40B4-BE49-F238E27FC236}">
                    <a16:creationId xmlns:a16="http://schemas.microsoft.com/office/drawing/2014/main" id="{045BE47A-A778-4313-BF78-8EA5B3DC5F72}"/>
                  </a:ext>
                </a:extLst>
              </p:cNvPr>
              <p:cNvSpPr>
                <a:spLocks/>
              </p:cNvSpPr>
              <p:nvPr/>
            </p:nvSpPr>
            <p:spPr bwMode="auto">
              <a:xfrm>
                <a:off x="3152775" y="4764088"/>
                <a:ext cx="168275" cy="60325"/>
              </a:xfrm>
              <a:custGeom>
                <a:avLst/>
                <a:gdLst>
                  <a:gd name="T0" fmla="*/ 82 w 106"/>
                  <a:gd name="T1" fmla="*/ 0 h 38"/>
                  <a:gd name="T2" fmla="*/ 24 w 106"/>
                  <a:gd name="T3" fmla="*/ 0 h 38"/>
                  <a:gd name="T4" fmla="*/ 24 w 106"/>
                  <a:gd name="T5" fmla="*/ 0 h 38"/>
                  <a:gd name="T6" fmla="*/ 14 w 106"/>
                  <a:gd name="T7" fmla="*/ 2 h 38"/>
                  <a:gd name="T8" fmla="*/ 6 w 106"/>
                  <a:gd name="T9" fmla="*/ 8 h 38"/>
                  <a:gd name="T10" fmla="*/ 2 w 106"/>
                  <a:gd name="T11" fmla="*/ 14 h 38"/>
                  <a:gd name="T12" fmla="*/ 0 w 106"/>
                  <a:gd name="T13" fmla="*/ 24 h 38"/>
                  <a:gd name="T14" fmla="*/ 0 w 106"/>
                  <a:gd name="T15" fmla="*/ 36 h 38"/>
                  <a:gd name="T16" fmla="*/ 0 w 106"/>
                  <a:gd name="T17" fmla="*/ 36 h 38"/>
                  <a:gd name="T18" fmla="*/ 0 w 106"/>
                  <a:gd name="T19" fmla="*/ 36 h 38"/>
                  <a:gd name="T20" fmla="*/ 2 w 106"/>
                  <a:gd name="T21" fmla="*/ 38 h 38"/>
                  <a:gd name="T22" fmla="*/ 2 w 106"/>
                  <a:gd name="T23" fmla="*/ 38 h 38"/>
                  <a:gd name="T24" fmla="*/ 2 w 106"/>
                  <a:gd name="T25" fmla="*/ 36 h 38"/>
                  <a:gd name="T26" fmla="*/ 4 w 106"/>
                  <a:gd name="T27" fmla="*/ 36 h 38"/>
                  <a:gd name="T28" fmla="*/ 4 w 106"/>
                  <a:gd name="T29" fmla="*/ 24 h 38"/>
                  <a:gd name="T30" fmla="*/ 4 w 106"/>
                  <a:gd name="T31" fmla="*/ 24 h 38"/>
                  <a:gd name="T32" fmla="*/ 6 w 106"/>
                  <a:gd name="T33" fmla="*/ 16 h 38"/>
                  <a:gd name="T34" fmla="*/ 10 w 106"/>
                  <a:gd name="T35" fmla="*/ 10 h 38"/>
                  <a:gd name="T36" fmla="*/ 16 w 106"/>
                  <a:gd name="T37" fmla="*/ 6 h 38"/>
                  <a:gd name="T38" fmla="*/ 24 w 106"/>
                  <a:gd name="T39" fmla="*/ 4 h 38"/>
                  <a:gd name="T40" fmla="*/ 82 w 106"/>
                  <a:gd name="T41" fmla="*/ 4 h 38"/>
                  <a:gd name="T42" fmla="*/ 82 w 106"/>
                  <a:gd name="T43" fmla="*/ 4 h 38"/>
                  <a:gd name="T44" fmla="*/ 90 w 106"/>
                  <a:gd name="T45" fmla="*/ 6 h 38"/>
                  <a:gd name="T46" fmla="*/ 96 w 106"/>
                  <a:gd name="T47" fmla="*/ 10 h 38"/>
                  <a:gd name="T48" fmla="*/ 100 w 106"/>
                  <a:gd name="T49" fmla="*/ 16 h 38"/>
                  <a:gd name="T50" fmla="*/ 100 w 106"/>
                  <a:gd name="T51" fmla="*/ 24 h 38"/>
                  <a:gd name="T52" fmla="*/ 100 w 106"/>
                  <a:gd name="T53" fmla="*/ 36 h 38"/>
                  <a:gd name="T54" fmla="*/ 100 w 106"/>
                  <a:gd name="T55" fmla="*/ 36 h 38"/>
                  <a:gd name="T56" fmla="*/ 102 w 106"/>
                  <a:gd name="T57" fmla="*/ 36 h 38"/>
                  <a:gd name="T58" fmla="*/ 102 w 106"/>
                  <a:gd name="T59" fmla="*/ 38 h 38"/>
                  <a:gd name="T60" fmla="*/ 102 w 106"/>
                  <a:gd name="T61" fmla="*/ 38 h 38"/>
                  <a:gd name="T62" fmla="*/ 104 w 106"/>
                  <a:gd name="T63" fmla="*/ 36 h 38"/>
                  <a:gd name="T64" fmla="*/ 106 w 106"/>
                  <a:gd name="T65" fmla="*/ 36 h 38"/>
                  <a:gd name="T66" fmla="*/ 106 w 106"/>
                  <a:gd name="T67" fmla="*/ 24 h 38"/>
                  <a:gd name="T68" fmla="*/ 106 w 106"/>
                  <a:gd name="T69" fmla="*/ 24 h 38"/>
                  <a:gd name="T70" fmla="*/ 104 w 106"/>
                  <a:gd name="T71" fmla="*/ 14 h 38"/>
                  <a:gd name="T72" fmla="*/ 98 w 106"/>
                  <a:gd name="T73" fmla="*/ 6 h 38"/>
                  <a:gd name="T74" fmla="*/ 92 w 106"/>
                  <a:gd name="T75" fmla="*/ 2 h 38"/>
                  <a:gd name="T76" fmla="*/ 82 w 106"/>
                  <a:gd name="T77" fmla="*/ 0 h 38"/>
                  <a:gd name="T78" fmla="*/ 82 w 106"/>
                  <a:gd name="T7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38">
                    <a:moveTo>
                      <a:pt x="82" y="0"/>
                    </a:moveTo>
                    <a:lnTo>
                      <a:pt x="24" y="0"/>
                    </a:lnTo>
                    <a:lnTo>
                      <a:pt x="24" y="0"/>
                    </a:lnTo>
                    <a:lnTo>
                      <a:pt x="14" y="2"/>
                    </a:lnTo>
                    <a:lnTo>
                      <a:pt x="6" y="8"/>
                    </a:lnTo>
                    <a:lnTo>
                      <a:pt x="2" y="14"/>
                    </a:lnTo>
                    <a:lnTo>
                      <a:pt x="0" y="24"/>
                    </a:lnTo>
                    <a:lnTo>
                      <a:pt x="0" y="36"/>
                    </a:lnTo>
                    <a:lnTo>
                      <a:pt x="0" y="36"/>
                    </a:lnTo>
                    <a:lnTo>
                      <a:pt x="0" y="36"/>
                    </a:lnTo>
                    <a:lnTo>
                      <a:pt x="2" y="38"/>
                    </a:lnTo>
                    <a:lnTo>
                      <a:pt x="2" y="38"/>
                    </a:lnTo>
                    <a:lnTo>
                      <a:pt x="2" y="36"/>
                    </a:lnTo>
                    <a:lnTo>
                      <a:pt x="4" y="36"/>
                    </a:lnTo>
                    <a:lnTo>
                      <a:pt x="4" y="24"/>
                    </a:lnTo>
                    <a:lnTo>
                      <a:pt x="4" y="24"/>
                    </a:lnTo>
                    <a:lnTo>
                      <a:pt x="6" y="16"/>
                    </a:lnTo>
                    <a:lnTo>
                      <a:pt x="10" y="10"/>
                    </a:lnTo>
                    <a:lnTo>
                      <a:pt x="16" y="6"/>
                    </a:lnTo>
                    <a:lnTo>
                      <a:pt x="24" y="4"/>
                    </a:lnTo>
                    <a:lnTo>
                      <a:pt x="82" y="4"/>
                    </a:lnTo>
                    <a:lnTo>
                      <a:pt x="82" y="4"/>
                    </a:lnTo>
                    <a:lnTo>
                      <a:pt x="90" y="6"/>
                    </a:lnTo>
                    <a:lnTo>
                      <a:pt x="96" y="10"/>
                    </a:lnTo>
                    <a:lnTo>
                      <a:pt x="100" y="16"/>
                    </a:lnTo>
                    <a:lnTo>
                      <a:pt x="100" y="24"/>
                    </a:lnTo>
                    <a:lnTo>
                      <a:pt x="100" y="36"/>
                    </a:lnTo>
                    <a:lnTo>
                      <a:pt x="100" y="36"/>
                    </a:lnTo>
                    <a:lnTo>
                      <a:pt x="102" y="36"/>
                    </a:lnTo>
                    <a:lnTo>
                      <a:pt x="102" y="38"/>
                    </a:lnTo>
                    <a:lnTo>
                      <a:pt x="102" y="38"/>
                    </a:lnTo>
                    <a:lnTo>
                      <a:pt x="104" y="36"/>
                    </a:lnTo>
                    <a:lnTo>
                      <a:pt x="106" y="36"/>
                    </a:lnTo>
                    <a:lnTo>
                      <a:pt x="106" y="24"/>
                    </a:lnTo>
                    <a:lnTo>
                      <a:pt x="106" y="24"/>
                    </a:lnTo>
                    <a:lnTo>
                      <a:pt x="104" y="14"/>
                    </a:lnTo>
                    <a:lnTo>
                      <a:pt x="98" y="6"/>
                    </a:lnTo>
                    <a:lnTo>
                      <a:pt x="92" y="2"/>
                    </a:lnTo>
                    <a:lnTo>
                      <a:pt x="82" y="0"/>
                    </a:lnTo>
                    <a:lnTo>
                      <a:pt x="8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7" name="Freeform 1658">
                <a:extLst>
                  <a:ext uri="{FF2B5EF4-FFF2-40B4-BE49-F238E27FC236}">
                    <a16:creationId xmlns:a16="http://schemas.microsoft.com/office/drawing/2014/main" id="{C36A3C88-B68E-4215-82BD-A68B46CDF46E}"/>
                  </a:ext>
                </a:extLst>
              </p:cNvPr>
              <p:cNvSpPr>
                <a:spLocks noEditPoints="1"/>
              </p:cNvSpPr>
              <p:nvPr/>
            </p:nvSpPr>
            <p:spPr bwMode="auto">
              <a:xfrm>
                <a:off x="3209925" y="4960938"/>
                <a:ext cx="50800" cy="50800"/>
              </a:xfrm>
              <a:custGeom>
                <a:avLst/>
                <a:gdLst>
                  <a:gd name="T0" fmla="*/ 16 w 32"/>
                  <a:gd name="T1" fmla="*/ 0 h 32"/>
                  <a:gd name="T2" fmla="*/ 16 w 32"/>
                  <a:gd name="T3" fmla="*/ 0 h 32"/>
                  <a:gd name="T4" fmla="*/ 10 w 32"/>
                  <a:gd name="T5" fmla="*/ 2 h 32"/>
                  <a:gd name="T6" fmla="*/ 6 w 32"/>
                  <a:gd name="T7" fmla="*/ 6 h 32"/>
                  <a:gd name="T8" fmla="*/ 2 w 32"/>
                  <a:gd name="T9" fmla="*/ 10 h 32"/>
                  <a:gd name="T10" fmla="*/ 0 w 32"/>
                  <a:gd name="T11" fmla="*/ 16 h 32"/>
                  <a:gd name="T12" fmla="*/ 0 w 32"/>
                  <a:gd name="T13" fmla="*/ 16 h 32"/>
                  <a:gd name="T14" fmla="*/ 2 w 32"/>
                  <a:gd name="T15" fmla="*/ 22 h 32"/>
                  <a:gd name="T16" fmla="*/ 6 w 32"/>
                  <a:gd name="T17" fmla="*/ 26 h 32"/>
                  <a:gd name="T18" fmla="*/ 10 w 32"/>
                  <a:gd name="T19" fmla="*/ 30 h 32"/>
                  <a:gd name="T20" fmla="*/ 16 w 32"/>
                  <a:gd name="T21" fmla="*/ 32 h 32"/>
                  <a:gd name="T22" fmla="*/ 16 w 32"/>
                  <a:gd name="T23" fmla="*/ 32 h 32"/>
                  <a:gd name="T24" fmla="*/ 22 w 32"/>
                  <a:gd name="T25" fmla="*/ 30 h 32"/>
                  <a:gd name="T26" fmla="*/ 26 w 32"/>
                  <a:gd name="T27" fmla="*/ 26 h 32"/>
                  <a:gd name="T28" fmla="*/ 30 w 32"/>
                  <a:gd name="T29" fmla="*/ 22 h 32"/>
                  <a:gd name="T30" fmla="*/ 32 w 32"/>
                  <a:gd name="T31" fmla="*/ 16 h 32"/>
                  <a:gd name="T32" fmla="*/ 32 w 32"/>
                  <a:gd name="T33" fmla="*/ 16 h 32"/>
                  <a:gd name="T34" fmla="*/ 30 w 32"/>
                  <a:gd name="T35" fmla="*/ 10 h 32"/>
                  <a:gd name="T36" fmla="*/ 26 w 32"/>
                  <a:gd name="T37" fmla="*/ 6 h 32"/>
                  <a:gd name="T38" fmla="*/ 22 w 32"/>
                  <a:gd name="T39" fmla="*/ 2 h 32"/>
                  <a:gd name="T40" fmla="*/ 16 w 32"/>
                  <a:gd name="T41" fmla="*/ 0 h 32"/>
                  <a:gd name="T42" fmla="*/ 16 w 32"/>
                  <a:gd name="T43" fmla="*/ 0 h 32"/>
                  <a:gd name="T44" fmla="*/ 16 w 32"/>
                  <a:gd name="T45" fmla="*/ 26 h 32"/>
                  <a:gd name="T46" fmla="*/ 16 w 32"/>
                  <a:gd name="T47" fmla="*/ 26 h 32"/>
                  <a:gd name="T48" fmla="*/ 12 w 32"/>
                  <a:gd name="T49" fmla="*/ 26 h 32"/>
                  <a:gd name="T50" fmla="*/ 8 w 32"/>
                  <a:gd name="T51" fmla="*/ 24 h 32"/>
                  <a:gd name="T52" fmla="*/ 6 w 32"/>
                  <a:gd name="T53" fmla="*/ 20 h 32"/>
                  <a:gd name="T54" fmla="*/ 6 w 32"/>
                  <a:gd name="T55" fmla="*/ 16 h 32"/>
                  <a:gd name="T56" fmla="*/ 6 w 32"/>
                  <a:gd name="T57" fmla="*/ 16 h 32"/>
                  <a:gd name="T58" fmla="*/ 6 w 32"/>
                  <a:gd name="T59" fmla="*/ 12 h 32"/>
                  <a:gd name="T60" fmla="*/ 8 w 32"/>
                  <a:gd name="T61" fmla="*/ 8 h 32"/>
                  <a:gd name="T62" fmla="*/ 12 w 32"/>
                  <a:gd name="T63" fmla="*/ 6 h 32"/>
                  <a:gd name="T64" fmla="*/ 16 w 32"/>
                  <a:gd name="T65" fmla="*/ 6 h 32"/>
                  <a:gd name="T66" fmla="*/ 16 w 32"/>
                  <a:gd name="T67" fmla="*/ 6 h 32"/>
                  <a:gd name="T68" fmla="*/ 20 w 32"/>
                  <a:gd name="T69" fmla="*/ 6 h 32"/>
                  <a:gd name="T70" fmla="*/ 24 w 32"/>
                  <a:gd name="T71" fmla="*/ 8 h 32"/>
                  <a:gd name="T72" fmla="*/ 26 w 32"/>
                  <a:gd name="T73" fmla="*/ 12 h 32"/>
                  <a:gd name="T74" fmla="*/ 26 w 32"/>
                  <a:gd name="T75" fmla="*/ 16 h 32"/>
                  <a:gd name="T76" fmla="*/ 26 w 32"/>
                  <a:gd name="T77" fmla="*/ 16 h 32"/>
                  <a:gd name="T78" fmla="*/ 26 w 32"/>
                  <a:gd name="T79" fmla="*/ 20 h 32"/>
                  <a:gd name="T80" fmla="*/ 24 w 32"/>
                  <a:gd name="T81" fmla="*/ 24 h 32"/>
                  <a:gd name="T82" fmla="*/ 20 w 32"/>
                  <a:gd name="T83" fmla="*/ 26 h 32"/>
                  <a:gd name="T84" fmla="*/ 16 w 32"/>
                  <a:gd name="T85" fmla="*/ 26 h 32"/>
                  <a:gd name="T86" fmla="*/ 16 w 32"/>
                  <a:gd name="T87"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 h="32">
                    <a:moveTo>
                      <a:pt x="16" y="0"/>
                    </a:moveTo>
                    <a:lnTo>
                      <a:pt x="16" y="0"/>
                    </a:lnTo>
                    <a:lnTo>
                      <a:pt x="10" y="2"/>
                    </a:lnTo>
                    <a:lnTo>
                      <a:pt x="6" y="6"/>
                    </a:lnTo>
                    <a:lnTo>
                      <a:pt x="2" y="10"/>
                    </a:lnTo>
                    <a:lnTo>
                      <a:pt x="0" y="16"/>
                    </a:lnTo>
                    <a:lnTo>
                      <a:pt x="0" y="16"/>
                    </a:lnTo>
                    <a:lnTo>
                      <a:pt x="2" y="22"/>
                    </a:lnTo>
                    <a:lnTo>
                      <a:pt x="6" y="26"/>
                    </a:lnTo>
                    <a:lnTo>
                      <a:pt x="10" y="30"/>
                    </a:lnTo>
                    <a:lnTo>
                      <a:pt x="16" y="32"/>
                    </a:lnTo>
                    <a:lnTo>
                      <a:pt x="16" y="32"/>
                    </a:lnTo>
                    <a:lnTo>
                      <a:pt x="22" y="30"/>
                    </a:lnTo>
                    <a:lnTo>
                      <a:pt x="26" y="26"/>
                    </a:lnTo>
                    <a:lnTo>
                      <a:pt x="30" y="22"/>
                    </a:lnTo>
                    <a:lnTo>
                      <a:pt x="32" y="16"/>
                    </a:lnTo>
                    <a:lnTo>
                      <a:pt x="32" y="16"/>
                    </a:lnTo>
                    <a:lnTo>
                      <a:pt x="30" y="10"/>
                    </a:lnTo>
                    <a:lnTo>
                      <a:pt x="26" y="6"/>
                    </a:lnTo>
                    <a:lnTo>
                      <a:pt x="22" y="2"/>
                    </a:lnTo>
                    <a:lnTo>
                      <a:pt x="16" y="0"/>
                    </a:lnTo>
                    <a:lnTo>
                      <a:pt x="16" y="0"/>
                    </a:lnTo>
                    <a:close/>
                    <a:moveTo>
                      <a:pt x="16" y="26"/>
                    </a:moveTo>
                    <a:lnTo>
                      <a:pt x="16" y="26"/>
                    </a:lnTo>
                    <a:lnTo>
                      <a:pt x="12" y="26"/>
                    </a:lnTo>
                    <a:lnTo>
                      <a:pt x="8" y="24"/>
                    </a:lnTo>
                    <a:lnTo>
                      <a:pt x="6" y="20"/>
                    </a:lnTo>
                    <a:lnTo>
                      <a:pt x="6" y="16"/>
                    </a:lnTo>
                    <a:lnTo>
                      <a:pt x="6" y="16"/>
                    </a:lnTo>
                    <a:lnTo>
                      <a:pt x="6" y="12"/>
                    </a:lnTo>
                    <a:lnTo>
                      <a:pt x="8" y="8"/>
                    </a:lnTo>
                    <a:lnTo>
                      <a:pt x="12" y="6"/>
                    </a:lnTo>
                    <a:lnTo>
                      <a:pt x="16" y="6"/>
                    </a:lnTo>
                    <a:lnTo>
                      <a:pt x="16" y="6"/>
                    </a:lnTo>
                    <a:lnTo>
                      <a:pt x="20" y="6"/>
                    </a:lnTo>
                    <a:lnTo>
                      <a:pt x="24" y="8"/>
                    </a:lnTo>
                    <a:lnTo>
                      <a:pt x="26" y="12"/>
                    </a:lnTo>
                    <a:lnTo>
                      <a:pt x="26" y="16"/>
                    </a:lnTo>
                    <a:lnTo>
                      <a:pt x="26" y="16"/>
                    </a:lnTo>
                    <a:lnTo>
                      <a:pt x="26" y="20"/>
                    </a:lnTo>
                    <a:lnTo>
                      <a:pt x="24" y="24"/>
                    </a:lnTo>
                    <a:lnTo>
                      <a:pt x="20" y="26"/>
                    </a:lnTo>
                    <a:lnTo>
                      <a:pt x="16" y="26"/>
                    </a:lnTo>
                    <a:lnTo>
                      <a:pt x="1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sp>
        <p:nvSpPr>
          <p:cNvPr id="3" name="Rectangle 2"/>
          <p:cNvSpPr/>
          <p:nvPr/>
        </p:nvSpPr>
        <p:spPr>
          <a:xfrm>
            <a:off x="1957675" y="3172784"/>
            <a:ext cx="1184424" cy="10862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139" name="Rectangle 138"/>
          <p:cNvSpPr/>
          <p:nvPr/>
        </p:nvSpPr>
        <p:spPr>
          <a:xfrm>
            <a:off x="4204379" y="3123689"/>
            <a:ext cx="1063216" cy="9872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140" name="Rectangle 139"/>
          <p:cNvSpPr/>
          <p:nvPr/>
        </p:nvSpPr>
        <p:spPr>
          <a:xfrm>
            <a:off x="6540218" y="3068501"/>
            <a:ext cx="1184424" cy="10862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141" name="Rectangle 140"/>
          <p:cNvSpPr/>
          <p:nvPr/>
        </p:nvSpPr>
        <p:spPr>
          <a:xfrm>
            <a:off x="8786253" y="3011729"/>
            <a:ext cx="1184424" cy="10862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6" name="TextBox 5"/>
          <p:cNvSpPr txBox="1"/>
          <p:nvPr/>
        </p:nvSpPr>
        <p:spPr>
          <a:xfrm>
            <a:off x="1901050" y="3375940"/>
            <a:ext cx="192699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smtClean="0">
                <a:ln>
                  <a:noFill/>
                </a:ln>
                <a:solidFill>
                  <a:srgbClr val="42617A"/>
                </a:solidFill>
                <a:effectLst/>
                <a:uLnTx/>
                <a:uFillTx/>
                <a:latin typeface="Lato"/>
                <a:ea typeface="+mn-ea"/>
                <a:cs typeface="+mn-cs"/>
              </a:rPr>
              <a:t>Clarity</a:t>
            </a:r>
            <a:endParaRPr kumimoji="0" lang="en-GB" sz="2800" b="0" i="0" u="none" strike="noStrike" kern="1200" cap="none" spc="0" normalizeH="0" baseline="0" noProof="0" dirty="0">
              <a:ln>
                <a:noFill/>
              </a:ln>
              <a:solidFill>
                <a:srgbClr val="42617A"/>
              </a:solidFill>
              <a:effectLst/>
              <a:uLnTx/>
              <a:uFillTx/>
              <a:latin typeface="Lato"/>
              <a:ea typeface="+mn-ea"/>
              <a:cs typeface="+mn-cs"/>
            </a:endParaRPr>
          </a:p>
        </p:txBody>
      </p:sp>
      <p:sp>
        <p:nvSpPr>
          <p:cNvPr id="142" name="TextBox 141"/>
          <p:cNvSpPr txBox="1"/>
          <p:nvPr/>
        </p:nvSpPr>
        <p:spPr>
          <a:xfrm>
            <a:off x="4249231" y="3393145"/>
            <a:ext cx="192699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smtClean="0">
                <a:ln>
                  <a:noFill/>
                </a:ln>
                <a:solidFill>
                  <a:srgbClr val="42617A"/>
                </a:solidFill>
                <a:effectLst/>
                <a:uLnTx/>
                <a:uFillTx/>
                <a:latin typeface="Lato"/>
                <a:ea typeface="+mn-ea"/>
                <a:cs typeface="+mn-cs"/>
              </a:rPr>
              <a:t>Parity</a:t>
            </a:r>
            <a:endParaRPr kumimoji="0" lang="en-GB" sz="2800" b="0" i="0" u="none" strike="noStrike" kern="1200" cap="none" spc="0" normalizeH="0" baseline="0" noProof="0" dirty="0">
              <a:ln>
                <a:noFill/>
              </a:ln>
              <a:solidFill>
                <a:srgbClr val="42617A"/>
              </a:solidFill>
              <a:effectLst/>
              <a:uLnTx/>
              <a:uFillTx/>
              <a:latin typeface="Lato"/>
              <a:ea typeface="+mn-ea"/>
              <a:cs typeface="+mn-cs"/>
            </a:endParaRPr>
          </a:p>
        </p:txBody>
      </p:sp>
      <p:sp>
        <p:nvSpPr>
          <p:cNvPr id="143" name="TextBox 142"/>
          <p:cNvSpPr txBox="1"/>
          <p:nvPr/>
        </p:nvSpPr>
        <p:spPr>
          <a:xfrm>
            <a:off x="6302634" y="3408720"/>
            <a:ext cx="192699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smtClean="0">
                <a:ln>
                  <a:noFill/>
                </a:ln>
                <a:solidFill>
                  <a:srgbClr val="42617A"/>
                </a:solidFill>
                <a:effectLst/>
                <a:uLnTx/>
                <a:uFillTx/>
                <a:latin typeface="Lato"/>
                <a:ea typeface="+mn-ea"/>
                <a:cs typeface="+mn-cs"/>
              </a:rPr>
              <a:t>Suitability</a:t>
            </a:r>
            <a:endParaRPr kumimoji="0" lang="en-GB" sz="2800" b="0" i="0" u="none" strike="noStrike" kern="1200" cap="none" spc="0" normalizeH="0" baseline="0" noProof="0" dirty="0">
              <a:ln>
                <a:noFill/>
              </a:ln>
              <a:solidFill>
                <a:srgbClr val="42617A"/>
              </a:solidFill>
              <a:effectLst/>
              <a:uLnTx/>
              <a:uFillTx/>
              <a:latin typeface="Lato"/>
              <a:ea typeface="+mn-ea"/>
              <a:cs typeface="+mn-cs"/>
            </a:endParaRPr>
          </a:p>
        </p:txBody>
      </p:sp>
      <p:sp>
        <p:nvSpPr>
          <p:cNvPr id="144" name="TextBox 143"/>
          <p:cNvSpPr txBox="1"/>
          <p:nvPr/>
        </p:nvSpPr>
        <p:spPr>
          <a:xfrm>
            <a:off x="8620844" y="3382467"/>
            <a:ext cx="192699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smtClean="0">
                <a:ln>
                  <a:noFill/>
                </a:ln>
                <a:solidFill>
                  <a:srgbClr val="42617A"/>
                </a:solidFill>
                <a:effectLst/>
                <a:uLnTx/>
                <a:uFillTx/>
                <a:latin typeface="Lato"/>
                <a:ea typeface="+mn-ea"/>
                <a:cs typeface="+mn-cs"/>
              </a:rPr>
              <a:t>Normality</a:t>
            </a:r>
            <a:endParaRPr kumimoji="0" lang="en-GB" sz="2800" b="0" i="0" u="none" strike="noStrike" kern="1200" cap="none" spc="0" normalizeH="0" baseline="0" noProof="0" dirty="0">
              <a:ln>
                <a:noFill/>
              </a:ln>
              <a:solidFill>
                <a:srgbClr val="42617A"/>
              </a:solidFill>
              <a:effectLst/>
              <a:uLnTx/>
              <a:uFillTx/>
              <a:latin typeface="Lato"/>
              <a:ea typeface="+mn-ea"/>
              <a:cs typeface="+mn-cs"/>
            </a:endParaRPr>
          </a:p>
        </p:txBody>
      </p:sp>
      <p:sp>
        <p:nvSpPr>
          <p:cNvPr id="20" name="Rectangle 19"/>
          <p:cNvSpPr/>
          <p:nvPr/>
        </p:nvSpPr>
        <p:spPr>
          <a:xfrm>
            <a:off x="3564322" y="5062840"/>
            <a:ext cx="2649159" cy="95410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400" b="0" i="0" u="none" strike="noStrike" kern="1200" cap="none" spc="0" normalizeH="0" baseline="0" noProof="0" dirty="0">
                <a:ln>
                  <a:noFill/>
                </a:ln>
                <a:solidFill>
                  <a:srgbClr val="BE92BE"/>
                </a:solidFill>
                <a:effectLst/>
                <a:uLnTx/>
                <a:uFillTx/>
                <a:latin typeface="Lato"/>
                <a:ea typeface="+mn-ea"/>
                <a:cs typeface="+mn-cs"/>
              </a:rPr>
              <a:t>G</a:t>
            </a:r>
            <a:r>
              <a:rPr kumimoji="0" lang="en-GB" sz="1400" b="0" i="0" u="none" strike="noStrike" kern="1200" cap="none" spc="0" normalizeH="0" baseline="0" noProof="0" dirty="0" smtClean="0">
                <a:ln>
                  <a:noFill/>
                </a:ln>
                <a:solidFill>
                  <a:srgbClr val="BE92BE"/>
                </a:solidFill>
                <a:effectLst/>
                <a:uLnTx/>
                <a:uFillTx/>
                <a:latin typeface="Lato"/>
                <a:ea typeface="+mn-ea"/>
                <a:cs typeface="+mn-cs"/>
              </a:rPr>
              <a:t>iving </a:t>
            </a:r>
            <a:r>
              <a:rPr kumimoji="0" lang="en-GB" sz="1400" b="0" i="0" u="none" strike="noStrike" kern="1200" cap="none" spc="0" normalizeH="0" baseline="0" noProof="0" dirty="0">
                <a:ln>
                  <a:noFill/>
                </a:ln>
                <a:solidFill>
                  <a:srgbClr val="BE92BE"/>
                </a:solidFill>
                <a:effectLst/>
                <a:uLnTx/>
                <a:uFillTx/>
                <a:latin typeface="Lato"/>
                <a:ea typeface="+mn-ea"/>
                <a:cs typeface="+mn-cs"/>
              </a:rPr>
              <a:t>innovation equal weight in decision making to counter the bias towards established courses of action.</a:t>
            </a:r>
            <a:endParaRPr kumimoji="0" lang="en-GB" sz="1400" b="0" i="1" u="none" strike="noStrike" kern="1200" cap="none" spc="0" normalizeH="0" baseline="0" noProof="0" dirty="0">
              <a:ln>
                <a:noFill/>
              </a:ln>
              <a:solidFill>
                <a:srgbClr val="BE92BE"/>
              </a:solidFill>
              <a:effectLst/>
              <a:uLnTx/>
              <a:uFillTx/>
              <a:latin typeface="Lato"/>
              <a:ea typeface="SimSun" panose="02010600030101010101" pitchFamily="2" charset="-122"/>
              <a:cs typeface="+mn-cs"/>
            </a:endParaRPr>
          </a:p>
        </p:txBody>
      </p:sp>
      <p:sp>
        <p:nvSpPr>
          <p:cNvPr id="23" name="Rectangle 22"/>
          <p:cNvSpPr/>
          <p:nvPr/>
        </p:nvSpPr>
        <p:spPr>
          <a:xfrm>
            <a:off x="7985696" y="5075130"/>
            <a:ext cx="3354585"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400" b="0" i="0" u="none" strike="noStrike" kern="1200" cap="none" spc="0" normalizeH="0" baseline="0" noProof="0" dirty="0">
                <a:ln>
                  <a:noFill/>
                </a:ln>
                <a:solidFill>
                  <a:srgbClr val="BE92BE"/>
                </a:solidFill>
                <a:effectLst/>
                <a:uLnTx/>
                <a:uFillTx/>
                <a:latin typeface="Lato"/>
                <a:ea typeface="+mn-ea"/>
                <a:cs typeface="+mn-cs"/>
              </a:rPr>
              <a:t>A</a:t>
            </a:r>
            <a:r>
              <a:rPr kumimoji="0" lang="en-GB" sz="1400" b="0" i="0" u="none" strike="noStrike" kern="1200" cap="none" spc="0" normalizeH="0" baseline="0" noProof="0" dirty="0" smtClean="0">
                <a:ln>
                  <a:noFill/>
                </a:ln>
                <a:solidFill>
                  <a:srgbClr val="BE92BE"/>
                </a:solidFill>
                <a:effectLst/>
                <a:uLnTx/>
                <a:uFillTx/>
                <a:latin typeface="Lato"/>
                <a:ea typeface="+mn-ea"/>
                <a:cs typeface="+mn-cs"/>
              </a:rPr>
              <a:t>iming </a:t>
            </a:r>
            <a:r>
              <a:rPr kumimoji="0" lang="en-GB" sz="1400" b="0" i="0" u="none" strike="noStrike" kern="1200" cap="none" spc="0" normalizeH="0" baseline="0" noProof="0" dirty="0">
                <a:ln>
                  <a:noFill/>
                </a:ln>
                <a:solidFill>
                  <a:srgbClr val="BE92BE"/>
                </a:solidFill>
                <a:effectLst/>
                <a:uLnTx/>
                <a:uFillTx/>
                <a:latin typeface="Lato"/>
                <a:ea typeface="+mn-ea"/>
                <a:cs typeface="+mn-cs"/>
              </a:rPr>
              <a:t>to make innovation part of day-to-day practice, rather than being seen as a side-project, unrelated to core business.</a:t>
            </a:r>
            <a:endParaRPr kumimoji="0" lang="en-GB" sz="1400" b="0" i="1" u="none" strike="noStrike" kern="1200" cap="none" spc="0" normalizeH="0" baseline="0" noProof="0" dirty="0">
              <a:ln>
                <a:noFill/>
              </a:ln>
              <a:solidFill>
                <a:srgbClr val="BE92BE"/>
              </a:solidFill>
              <a:effectLst/>
              <a:uLnTx/>
              <a:uFillTx/>
              <a:latin typeface="Lato"/>
              <a:ea typeface="SimSun" panose="02010600030101010101" pitchFamily="2" charset="-122"/>
              <a:cs typeface="+mn-cs"/>
            </a:endParaRPr>
          </a:p>
        </p:txBody>
      </p:sp>
      <p:sp>
        <p:nvSpPr>
          <p:cNvPr id="24" name="Rectangle 23"/>
          <p:cNvSpPr/>
          <p:nvPr/>
        </p:nvSpPr>
        <p:spPr>
          <a:xfrm>
            <a:off x="772250" y="1451984"/>
            <a:ext cx="3731222" cy="95410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2617A"/>
                </a:solidFill>
                <a:effectLst/>
                <a:uLnTx/>
                <a:uFillTx/>
                <a:latin typeface="Lato"/>
                <a:ea typeface="+mn-ea"/>
                <a:cs typeface="+mn-cs"/>
              </a:rPr>
              <a:t>Ensuring there is a clear signal for public servants and </a:t>
            </a:r>
            <a:r>
              <a:rPr kumimoji="0" lang="en-US" sz="1400" b="0" i="0" u="none" strike="noStrike" kern="1200" cap="none" spc="0" normalizeH="0" baseline="0" noProof="0" dirty="0" smtClean="0">
                <a:ln>
                  <a:noFill/>
                </a:ln>
                <a:solidFill>
                  <a:srgbClr val="42617A"/>
                </a:solidFill>
                <a:effectLst/>
                <a:uLnTx/>
                <a:uFillTx/>
                <a:latin typeface="Lato"/>
                <a:ea typeface="+mn-ea"/>
                <a:cs typeface="+mn-cs"/>
              </a:rPr>
              <a:t>stakeholders </a:t>
            </a:r>
            <a:r>
              <a:rPr kumimoji="0" lang="en-US" sz="1400" b="0" i="0" u="none" strike="noStrike" kern="1200" cap="none" spc="0" normalizeH="0" baseline="0" noProof="0" dirty="0">
                <a:ln>
                  <a:noFill/>
                </a:ln>
                <a:solidFill>
                  <a:srgbClr val="42617A"/>
                </a:solidFill>
                <a:effectLst/>
                <a:uLnTx/>
                <a:uFillTx/>
                <a:latin typeface="Lato"/>
                <a:ea typeface="+mn-ea"/>
                <a:cs typeface="+mn-cs"/>
              </a:rPr>
              <a:t>about innovation, what it is, why it matters and </a:t>
            </a:r>
            <a:r>
              <a:rPr kumimoji="0" lang="en-US" sz="1400" b="0" i="0" u="none" strike="noStrike" kern="1200" cap="none" spc="0" normalizeH="0" baseline="0" noProof="0" dirty="0" smtClean="0">
                <a:ln>
                  <a:noFill/>
                </a:ln>
                <a:solidFill>
                  <a:srgbClr val="42617A"/>
                </a:solidFill>
                <a:effectLst/>
                <a:uLnTx/>
                <a:uFillTx/>
                <a:latin typeface="Lato"/>
                <a:ea typeface="+mn-ea"/>
                <a:cs typeface="+mn-cs"/>
              </a:rPr>
              <a:t>how </a:t>
            </a:r>
            <a:r>
              <a:rPr kumimoji="0" lang="en-US" sz="1400" b="0" i="0" u="none" strike="noStrike" kern="1200" cap="none" spc="0" normalizeH="0" baseline="0" noProof="0" dirty="0">
                <a:ln>
                  <a:noFill/>
                </a:ln>
                <a:solidFill>
                  <a:srgbClr val="42617A"/>
                </a:solidFill>
                <a:effectLst/>
                <a:uLnTx/>
                <a:uFillTx/>
                <a:latin typeface="Lato"/>
                <a:ea typeface="+mn-ea"/>
                <a:cs typeface="+mn-cs"/>
              </a:rPr>
              <a:t>it </a:t>
            </a:r>
            <a:r>
              <a:rPr kumimoji="0" lang="en-US" sz="1400" b="0" i="0" u="none" strike="noStrike" kern="1200" cap="none" spc="0" normalizeH="0" baseline="0" noProof="0" dirty="0" smtClean="0">
                <a:ln>
                  <a:noFill/>
                </a:ln>
                <a:solidFill>
                  <a:srgbClr val="42617A"/>
                </a:solidFill>
                <a:effectLst/>
                <a:uLnTx/>
                <a:uFillTx/>
                <a:latin typeface="Lato"/>
                <a:ea typeface="+mn-ea"/>
                <a:cs typeface="+mn-cs"/>
              </a:rPr>
              <a:t>fits </a:t>
            </a:r>
            <a:r>
              <a:rPr kumimoji="0" lang="en-US" sz="1400" b="0" i="0" u="none" strike="noStrike" kern="1200" cap="none" spc="0" normalizeH="0" baseline="0" noProof="0" dirty="0">
                <a:ln>
                  <a:noFill/>
                </a:ln>
                <a:solidFill>
                  <a:srgbClr val="42617A"/>
                </a:solidFill>
                <a:effectLst/>
                <a:uLnTx/>
                <a:uFillTx/>
                <a:latin typeface="Lato"/>
                <a:ea typeface="+mn-ea"/>
                <a:cs typeface="+mn-cs"/>
              </a:rPr>
              <a:t>with other priorities</a:t>
            </a:r>
            <a:r>
              <a:rPr kumimoji="0" lang="en-US" sz="1400" b="0" i="0" u="none" strike="noStrike" kern="1200" cap="none" spc="0" normalizeH="0" baseline="0" noProof="0" dirty="0">
                <a:ln>
                  <a:noFill/>
                </a:ln>
                <a:solidFill>
                  <a:srgbClr val="16222B"/>
                </a:solidFill>
                <a:effectLst/>
                <a:uLnTx/>
                <a:uFillTx/>
                <a:latin typeface="Lato"/>
                <a:ea typeface="+mn-ea"/>
                <a:cs typeface="+mn-cs"/>
              </a:rPr>
              <a:t>.</a:t>
            </a:r>
            <a:endParaRPr kumimoji="0" lang="en-GB" sz="1400" b="0" i="0" u="none" strike="noStrike" kern="1200" cap="none" spc="0" normalizeH="0" baseline="0" noProof="0" dirty="0">
              <a:ln>
                <a:noFill/>
              </a:ln>
              <a:solidFill>
                <a:srgbClr val="16222B"/>
              </a:solidFill>
              <a:effectLst/>
              <a:uLnTx/>
              <a:uFillTx/>
              <a:latin typeface="Lato"/>
              <a:ea typeface="+mn-ea"/>
              <a:cs typeface="+mn-cs"/>
            </a:endParaRPr>
          </a:p>
        </p:txBody>
      </p:sp>
      <p:pic>
        <p:nvPicPr>
          <p:cNvPr id="128" name="Picture 127"/>
          <p:cNvPicPr>
            <a:picLocks noChangeAspect="1"/>
          </p:cNvPicPr>
          <p:nvPr/>
        </p:nvPicPr>
        <p:blipFill>
          <a:blip r:embed="rId2"/>
          <a:stretch>
            <a:fillRect/>
          </a:stretch>
        </p:blipFill>
        <p:spPr>
          <a:xfrm>
            <a:off x="11510219" y="184956"/>
            <a:ext cx="285996" cy="267582"/>
          </a:xfrm>
          <a:prstGeom prst="rect">
            <a:avLst/>
          </a:prstGeom>
        </p:spPr>
      </p:pic>
    </p:spTree>
    <p:extLst>
      <p:ext uri="{BB962C8B-B14F-4D97-AF65-F5344CB8AC3E}">
        <p14:creationId xmlns:p14="http://schemas.microsoft.com/office/powerpoint/2010/main" val="41953287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0" name="Straight Connector 99">
            <a:extLst>
              <a:ext uri="{FF2B5EF4-FFF2-40B4-BE49-F238E27FC236}">
                <a16:creationId xmlns:a16="http://schemas.microsoft.com/office/drawing/2014/main" id="{797C44A2-E75E-4ED9-A774-4C47C090B907}"/>
              </a:ext>
            </a:extLst>
          </p:cNvPr>
          <p:cNvCxnSpPr/>
          <p:nvPr/>
        </p:nvCxnSpPr>
        <p:spPr>
          <a:xfrm>
            <a:off x="4972050" y="843421"/>
            <a:ext cx="2247900" cy="0"/>
          </a:xfrm>
          <a:prstGeom prst="line">
            <a:avLst/>
          </a:prstGeom>
          <a:ln w="3175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3240EBE1-2232-4539-97C5-99205566CECB}"/>
              </a:ext>
            </a:extLst>
          </p:cNvPr>
          <p:cNvSpPr txBox="1"/>
          <p:nvPr/>
        </p:nvSpPr>
        <p:spPr>
          <a:xfrm>
            <a:off x="4393198" y="109548"/>
            <a:ext cx="362150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600" b="0" i="0" u="none" strike="noStrike" kern="1200" cap="none" spc="600" normalizeH="0" baseline="0" noProof="0" dirty="0" smtClean="0">
                <a:ln>
                  <a:noFill/>
                </a:ln>
                <a:gradFill flip="none" rotWithShape="1">
                  <a:gsLst>
                    <a:gs pos="17000">
                      <a:srgbClr val="BE92BE"/>
                    </a:gs>
                    <a:gs pos="99000">
                      <a:srgbClr val="214965"/>
                    </a:gs>
                  </a:gsLst>
                  <a:lin ang="2700000" scaled="1"/>
                  <a:tileRect/>
                </a:gradFill>
                <a:effectLst/>
                <a:uLnTx/>
                <a:uFillTx/>
                <a:latin typeface="Lato Black"/>
                <a:ea typeface="+mn-ea"/>
                <a:cs typeface="+mn-cs"/>
              </a:rPr>
              <a:t>IN BRAZIL…</a:t>
            </a:r>
            <a:endParaRPr kumimoji="0" lang="en-IN" sz="3600" b="0" i="0" u="none" strike="noStrike" kern="1200" cap="none" spc="600" normalizeH="0" baseline="0" noProof="0" dirty="0">
              <a:ln>
                <a:noFill/>
              </a:ln>
              <a:gradFill flip="none" rotWithShape="1">
                <a:gsLst>
                  <a:gs pos="17000">
                    <a:srgbClr val="BE92BE"/>
                  </a:gs>
                  <a:gs pos="99000">
                    <a:srgbClr val="214965"/>
                  </a:gs>
                </a:gsLst>
                <a:lin ang="2700000" scaled="1"/>
                <a:tileRect/>
              </a:gradFill>
              <a:effectLst/>
              <a:uLnTx/>
              <a:uFillTx/>
              <a:latin typeface="Lato Black"/>
              <a:ea typeface="+mn-ea"/>
              <a:cs typeface="+mn-cs"/>
            </a:endParaRPr>
          </a:p>
        </p:txBody>
      </p:sp>
      <p:cxnSp>
        <p:nvCxnSpPr>
          <p:cNvPr id="104" name="Straight Connector 103">
            <a:extLst>
              <a:ext uri="{FF2B5EF4-FFF2-40B4-BE49-F238E27FC236}">
                <a16:creationId xmlns:a16="http://schemas.microsoft.com/office/drawing/2014/main" id="{E2C5341C-A103-4FDF-9167-AC111878CE2D}"/>
              </a:ext>
            </a:extLst>
          </p:cNvPr>
          <p:cNvCxnSpPr>
            <a:cxnSpLocks/>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52F47F1F-1417-4DA1-BDA8-3247914948C7}"/>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Freeform 12">
            <a:extLst>
              <a:ext uri="{FF2B5EF4-FFF2-40B4-BE49-F238E27FC236}">
                <a16:creationId xmlns:a16="http://schemas.microsoft.com/office/drawing/2014/main" id="{AE9BC299-68D8-4AF3-BCC6-C0209ECC741E}"/>
              </a:ext>
            </a:extLst>
          </p:cNvPr>
          <p:cNvSpPr>
            <a:spLocks/>
          </p:cNvSpPr>
          <p:nvPr/>
        </p:nvSpPr>
        <p:spPr bwMode="auto">
          <a:xfrm>
            <a:off x="5538600" y="1656927"/>
            <a:ext cx="828675" cy="1657350"/>
          </a:xfrm>
          <a:custGeom>
            <a:avLst/>
            <a:gdLst>
              <a:gd name="T0" fmla="*/ 0 w 522"/>
              <a:gd name="T1" fmla="*/ 522 h 1044"/>
              <a:gd name="T2" fmla="*/ 4 w 522"/>
              <a:gd name="T3" fmla="*/ 594 h 1044"/>
              <a:gd name="T4" fmla="*/ 20 w 522"/>
              <a:gd name="T5" fmla="*/ 664 h 1044"/>
              <a:gd name="T6" fmla="*/ 42 w 522"/>
              <a:gd name="T7" fmla="*/ 728 h 1044"/>
              <a:gd name="T8" fmla="*/ 74 w 522"/>
              <a:gd name="T9" fmla="*/ 790 h 1044"/>
              <a:gd name="T10" fmla="*/ 112 w 522"/>
              <a:gd name="T11" fmla="*/ 846 h 1044"/>
              <a:gd name="T12" fmla="*/ 156 w 522"/>
              <a:gd name="T13" fmla="*/ 896 h 1044"/>
              <a:gd name="T14" fmla="*/ 208 w 522"/>
              <a:gd name="T15" fmla="*/ 940 h 1044"/>
              <a:gd name="T16" fmla="*/ 264 w 522"/>
              <a:gd name="T17" fmla="*/ 978 h 1044"/>
              <a:gd name="T18" fmla="*/ 266 w 522"/>
              <a:gd name="T19" fmla="*/ 978 h 1044"/>
              <a:gd name="T20" fmla="*/ 318 w 522"/>
              <a:gd name="T21" fmla="*/ 1004 h 1044"/>
              <a:gd name="T22" fmla="*/ 364 w 522"/>
              <a:gd name="T23" fmla="*/ 1020 h 1044"/>
              <a:gd name="T24" fmla="*/ 436 w 522"/>
              <a:gd name="T25" fmla="*/ 1038 h 1044"/>
              <a:gd name="T26" fmla="*/ 486 w 522"/>
              <a:gd name="T27" fmla="*/ 1044 h 1044"/>
              <a:gd name="T28" fmla="*/ 512 w 522"/>
              <a:gd name="T29" fmla="*/ 1044 h 1044"/>
              <a:gd name="T30" fmla="*/ 522 w 522"/>
              <a:gd name="T31" fmla="*/ 910 h 1044"/>
              <a:gd name="T32" fmla="*/ 512 w 522"/>
              <a:gd name="T33" fmla="*/ 910 h 1044"/>
              <a:gd name="T34" fmla="*/ 512 w 522"/>
              <a:gd name="T35" fmla="*/ 910 h 1044"/>
              <a:gd name="T36" fmla="*/ 434 w 522"/>
              <a:gd name="T37" fmla="*/ 900 h 1044"/>
              <a:gd name="T38" fmla="*/ 362 w 522"/>
              <a:gd name="T39" fmla="*/ 874 h 1044"/>
              <a:gd name="T40" fmla="*/ 296 w 522"/>
              <a:gd name="T41" fmla="*/ 836 h 1044"/>
              <a:gd name="T42" fmla="*/ 240 w 522"/>
              <a:gd name="T43" fmla="*/ 786 h 1044"/>
              <a:gd name="T44" fmla="*/ 194 w 522"/>
              <a:gd name="T45" fmla="*/ 726 h 1044"/>
              <a:gd name="T46" fmla="*/ 160 w 522"/>
              <a:gd name="T47" fmla="*/ 658 h 1044"/>
              <a:gd name="T48" fmla="*/ 140 w 522"/>
              <a:gd name="T49" fmla="*/ 584 h 1044"/>
              <a:gd name="T50" fmla="*/ 136 w 522"/>
              <a:gd name="T51" fmla="*/ 504 h 1044"/>
              <a:gd name="T52" fmla="*/ 140 w 522"/>
              <a:gd name="T53" fmla="*/ 468 h 1044"/>
              <a:gd name="T54" fmla="*/ 156 w 522"/>
              <a:gd name="T55" fmla="*/ 396 h 1044"/>
              <a:gd name="T56" fmla="*/ 186 w 522"/>
              <a:gd name="T57" fmla="*/ 332 h 1044"/>
              <a:gd name="T58" fmla="*/ 226 w 522"/>
              <a:gd name="T59" fmla="*/ 274 h 1044"/>
              <a:gd name="T60" fmla="*/ 276 w 522"/>
              <a:gd name="T61" fmla="*/ 224 h 1044"/>
              <a:gd name="T62" fmla="*/ 334 w 522"/>
              <a:gd name="T63" fmla="*/ 184 h 1044"/>
              <a:gd name="T64" fmla="*/ 400 w 522"/>
              <a:gd name="T65" fmla="*/ 156 h 1044"/>
              <a:gd name="T66" fmla="*/ 470 w 522"/>
              <a:gd name="T67" fmla="*/ 138 h 1044"/>
              <a:gd name="T68" fmla="*/ 508 w 522"/>
              <a:gd name="T69" fmla="*/ 136 h 1044"/>
              <a:gd name="T70" fmla="*/ 522 w 522"/>
              <a:gd name="T71" fmla="*/ 0 h 1044"/>
              <a:gd name="T72" fmla="*/ 496 w 522"/>
              <a:gd name="T73" fmla="*/ 0 h 1044"/>
              <a:gd name="T74" fmla="*/ 442 w 522"/>
              <a:gd name="T75" fmla="*/ 6 h 1044"/>
              <a:gd name="T76" fmla="*/ 392 w 522"/>
              <a:gd name="T77" fmla="*/ 16 h 1044"/>
              <a:gd name="T78" fmla="*/ 342 w 522"/>
              <a:gd name="T79" fmla="*/ 32 h 1044"/>
              <a:gd name="T80" fmla="*/ 296 w 522"/>
              <a:gd name="T81" fmla="*/ 52 h 1044"/>
              <a:gd name="T82" fmla="*/ 252 w 522"/>
              <a:gd name="T83" fmla="*/ 76 h 1044"/>
              <a:gd name="T84" fmla="*/ 210 w 522"/>
              <a:gd name="T85" fmla="*/ 104 h 1044"/>
              <a:gd name="T86" fmla="*/ 154 w 522"/>
              <a:gd name="T87" fmla="*/ 152 h 1044"/>
              <a:gd name="T88" fmla="*/ 104 w 522"/>
              <a:gd name="T89" fmla="*/ 210 h 1044"/>
              <a:gd name="T90" fmla="*/ 76 w 522"/>
              <a:gd name="T91" fmla="*/ 252 h 1044"/>
              <a:gd name="T92" fmla="*/ 52 w 522"/>
              <a:gd name="T93" fmla="*/ 296 h 1044"/>
              <a:gd name="T94" fmla="*/ 32 w 522"/>
              <a:gd name="T95" fmla="*/ 342 h 1044"/>
              <a:gd name="T96" fmla="*/ 16 w 522"/>
              <a:gd name="T97" fmla="*/ 392 h 1044"/>
              <a:gd name="T98" fmla="*/ 6 w 522"/>
              <a:gd name="T99" fmla="*/ 442 h 1044"/>
              <a:gd name="T100" fmla="*/ 0 w 522"/>
              <a:gd name="T101" fmla="*/ 496 h 1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2" h="1044">
                <a:moveTo>
                  <a:pt x="0" y="522"/>
                </a:moveTo>
                <a:lnTo>
                  <a:pt x="0" y="522"/>
                </a:lnTo>
                <a:lnTo>
                  <a:pt x="2" y="558"/>
                </a:lnTo>
                <a:lnTo>
                  <a:pt x="4" y="594"/>
                </a:lnTo>
                <a:lnTo>
                  <a:pt x="12" y="630"/>
                </a:lnTo>
                <a:lnTo>
                  <a:pt x="20" y="664"/>
                </a:lnTo>
                <a:lnTo>
                  <a:pt x="30" y="696"/>
                </a:lnTo>
                <a:lnTo>
                  <a:pt x="42" y="728"/>
                </a:lnTo>
                <a:lnTo>
                  <a:pt x="56" y="760"/>
                </a:lnTo>
                <a:lnTo>
                  <a:pt x="74" y="790"/>
                </a:lnTo>
                <a:lnTo>
                  <a:pt x="92" y="818"/>
                </a:lnTo>
                <a:lnTo>
                  <a:pt x="112" y="846"/>
                </a:lnTo>
                <a:lnTo>
                  <a:pt x="134" y="872"/>
                </a:lnTo>
                <a:lnTo>
                  <a:pt x="156" y="896"/>
                </a:lnTo>
                <a:lnTo>
                  <a:pt x="182" y="918"/>
                </a:lnTo>
                <a:lnTo>
                  <a:pt x="208" y="940"/>
                </a:lnTo>
                <a:lnTo>
                  <a:pt x="236" y="960"/>
                </a:lnTo>
                <a:lnTo>
                  <a:pt x="264" y="978"/>
                </a:lnTo>
                <a:lnTo>
                  <a:pt x="266" y="978"/>
                </a:lnTo>
                <a:lnTo>
                  <a:pt x="266" y="978"/>
                </a:lnTo>
                <a:lnTo>
                  <a:pt x="290" y="990"/>
                </a:lnTo>
                <a:lnTo>
                  <a:pt x="318" y="1004"/>
                </a:lnTo>
                <a:lnTo>
                  <a:pt x="318" y="1004"/>
                </a:lnTo>
                <a:lnTo>
                  <a:pt x="364" y="1020"/>
                </a:lnTo>
                <a:lnTo>
                  <a:pt x="412" y="1034"/>
                </a:lnTo>
                <a:lnTo>
                  <a:pt x="436" y="1038"/>
                </a:lnTo>
                <a:lnTo>
                  <a:pt x="460" y="1042"/>
                </a:lnTo>
                <a:lnTo>
                  <a:pt x="486" y="1044"/>
                </a:lnTo>
                <a:lnTo>
                  <a:pt x="512" y="1044"/>
                </a:lnTo>
                <a:lnTo>
                  <a:pt x="512" y="1044"/>
                </a:lnTo>
                <a:lnTo>
                  <a:pt x="522" y="1044"/>
                </a:lnTo>
                <a:lnTo>
                  <a:pt x="522" y="910"/>
                </a:lnTo>
                <a:lnTo>
                  <a:pt x="522" y="910"/>
                </a:lnTo>
                <a:lnTo>
                  <a:pt x="512" y="910"/>
                </a:lnTo>
                <a:lnTo>
                  <a:pt x="512" y="910"/>
                </a:lnTo>
                <a:lnTo>
                  <a:pt x="512" y="910"/>
                </a:lnTo>
                <a:lnTo>
                  <a:pt x="472" y="906"/>
                </a:lnTo>
                <a:lnTo>
                  <a:pt x="434" y="900"/>
                </a:lnTo>
                <a:lnTo>
                  <a:pt x="396" y="888"/>
                </a:lnTo>
                <a:lnTo>
                  <a:pt x="362" y="874"/>
                </a:lnTo>
                <a:lnTo>
                  <a:pt x="328" y="856"/>
                </a:lnTo>
                <a:lnTo>
                  <a:pt x="296" y="836"/>
                </a:lnTo>
                <a:lnTo>
                  <a:pt x="266" y="812"/>
                </a:lnTo>
                <a:lnTo>
                  <a:pt x="240" y="786"/>
                </a:lnTo>
                <a:lnTo>
                  <a:pt x="216" y="758"/>
                </a:lnTo>
                <a:lnTo>
                  <a:pt x="194" y="726"/>
                </a:lnTo>
                <a:lnTo>
                  <a:pt x="176" y="694"/>
                </a:lnTo>
                <a:lnTo>
                  <a:pt x="160" y="658"/>
                </a:lnTo>
                <a:lnTo>
                  <a:pt x="148" y="622"/>
                </a:lnTo>
                <a:lnTo>
                  <a:pt x="140" y="584"/>
                </a:lnTo>
                <a:lnTo>
                  <a:pt x="136" y="544"/>
                </a:lnTo>
                <a:lnTo>
                  <a:pt x="136" y="504"/>
                </a:lnTo>
                <a:lnTo>
                  <a:pt x="136" y="504"/>
                </a:lnTo>
                <a:lnTo>
                  <a:pt x="140" y="468"/>
                </a:lnTo>
                <a:lnTo>
                  <a:pt x="146" y="432"/>
                </a:lnTo>
                <a:lnTo>
                  <a:pt x="156" y="396"/>
                </a:lnTo>
                <a:lnTo>
                  <a:pt x="170" y="364"/>
                </a:lnTo>
                <a:lnTo>
                  <a:pt x="186" y="332"/>
                </a:lnTo>
                <a:lnTo>
                  <a:pt x="206" y="302"/>
                </a:lnTo>
                <a:lnTo>
                  <a:pt x="226" y="274"/>
                </a:lnTo>
                <a:lnTo>
                  <a:pt x="250" y="248"/>
                </a:lnTo>
                <a:lnTo>
                  <a:pt x="276" y="224"/>
                </a:lnTo>
                <a:lnTo>
                  <a:pt x="304" y="202"/>
                </a:lnTo>
                <a:lnTo>
                  <a:pt x="334" y="184"/>
                </a:lnTo>
                <a:lnTo>
                  <a:pt x="366" y="168"/>
                </a:lnTo>
                <a:lnTo>
                  <a:pt x="400" y="156"/>
                </a:lnTo>
                <a:lnTo>
                  <a:pt x="434" y="146"/>
                </a:lnTo>
                <a:lnTo>
                  <a:pt x="470" y="138"/>
                </a:lnTo>
                <a:lnTo>
                  <a:pt x="508" y="136"/>
                </a:lnTo>
                <a:lnTo>
                  <a:pt x="508" y="136"/>
                </a:lnTo>
                <a:lnTo>
                  <a:pt x="522" y="136"/>
                </a:lnTo>
                <a:lnTo>
                  <a:pt x="522" y="0"/>
                </a:lnTo>
                <a:lnTo>
                  <a:pt x="522" y="0"/>
                </a:lnTo>
                <a:lnTo>
                  <a:pt x="496" y="0"/>
                </a:lnTo>
                <a:lnTo>
                  <a:pt x="468" y="2"/>
                </a:lnTo>
                <a:lnTo>
                  <a:pt x="442" y="6"/>
                </a:lnTo>
                <a:lnTo>
                  <a:pt x="418" y="10"/>
                </a:lnTo>
                <a:lnTo>
                  <a:pt x="392" y="16"/>
                </a:lnTo>
                <a:lnTo>
                  <a:pt x="368" y="22"/>
                </a:lnTo>
                <a:lnTo>
                  <a:pt x="342" y="32"/>
                </a:lnTo>
                <a:lnTo>
                  <a:pt x="320" y="40"/>
                </a:lnTo>
                <a:lnTo>
                  <a:pt x="296" y="52"/>
                </a:lnTo>
                <a:lnTo>
                  <a:pt x="274" y="62"/>
                </a:lnTo>
                <a:lnTo>
                  <a:pt x="252" y="76"/>
                </a:lnTo>
                <a:lnTo>
                  <a:pt x="230" y="88"/>
                </a:lnTo>
                <a:lnTo>
                  <a:pt x="210" y="104"/>
                </a:lnTo>
                <a:lnTo>
                  <a:pt x="190" y="120"/>
                </a:lnTo>
                <a:lnTo>
                  <a:pt x="154" y="152"/>
                </a:lnTo>
                <a:lnTo>
                  <a:pt x="120" y="190"/>
                </a:lnTo>
                <a:lnTo>
                  <a:pt x="104" y="210"/>
                </a:lnTo>
                <a:lnTo>
                  <a:pt x="90" y="230"/>
                </a:lnTo>
                <a:lnTo>
                  <a:pt x="76" y="252"/>
                </a:lnTo>
                <a:lnTo>
                  <a:pt x="64" y="274"/>
                </a:lnTo>
                <a:lnTo>
                  <a:pt x="52" y="296"/>
                </a:lnTo>
                <a:lnTo>
                  <a:pt x="42" y="320"/>
                </a:lnTo>
                <a:lnTo>
                  <a:pt x="32" y="342"/>
                </a:lnTo>
                <a:lnTo>
                  <a:pt x="24" y="368"/>
                </a:lnTo>
                <a:lnTo>
                  <a:pt x="16" y="392"/>
                </a:lnTo>
                <a:lnTo>
                  <a:pt x="10" y="418"/>
                </a:lnTo>
                <a:lnTo>
                  <a:pt x="6" y="442"/>
                </a:lnTo>
                <a:lnTo>
                  <a:pt x="2" y="470"/>
                </a:lnTo>
                <a:lnTo>
                  <a:pt x="0" y="496"/>
                </a:lnTo>
                <a:lnTo>
                  <a:pt x="0" y="5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98" name="Freeform 150">
            <a:extLst>
              <a:ext uri="{FF2B5EF4-FFF2-40B4-BE49-F238E27FC236}">
                <a16:creationId xmlns:a16="http://schemas.microsoft.com/office/drawing/2014/main" id="{3FA8A029-5552-42F4-847F-D0BDE8CDCDC9}"/>
              </a:ext>
            </a:extLst>
          </p:cNvPr>
          <p:cNvSpPr>
            <a:spLocks/>
          </p:cNvSpPr>
          <p:nvPr/>
        </p:nvSpPr>
        <p:spPr bwMode="auto">
          <a:xfrm>
            <a:off x="2922588" y="4474424"/>
            <a:ext cx="3281363" cy="1660525"/>
          </a:xfrm>
          <a:custGeom>
            <a:avLst/>
            <a:gdLst>
              <a:gd name="T0" fmla="*/ 1775 w 2067"/>
              <a:gd name="T1" fmla="*/ 54 h 1046"/>
              <a:gd name="T2" fmla="*/ 1685 w 2067"/>
              <a:gd name="T3" fmla="*/ 20 h 1046"/>
              <a:gd name="T4" fmla="*/ 1589 w 2067"/>
              <a:gd name="T5" fmla="*/ 2 h 1046"/>
              <a:gd name="T6" fmla="*/ 1545 w 2067"/>
              <a:gd name="T7" fmla="*/ 0 h 1046"/>
              <a:gd name="T8" fmla="*/ 1555 w 2067"/>
              <a:gd name="T9" fmla="*/ 136 h 1046"/>
              <a:gd name="T10" fmla="*/ 1631 w 2067"/>
              <a:gd name="T11" fmla="*/ 146 h 1046"/>
              <a:gd name="T12" fmla="*/ 1735 w 2067"/>
              <a:gd name="T13" fmla="*/ 186 h 1046"/>
              <a:gd name="T14" fmla="*/ 1821 w 2067"/>
              <a:gd name="T15" fmla="*/ 254 h 1046"/>
              <a:gd name="T16" fmla="*/ 1887 w 2067"/>
              <a:gd name="T17" fmla="*/ 342 h 1046"/>
              <a:gd name="T18" fmla="*/ 1925 w 2067"/>
              <a:gd name="T19" fmla="*/ 448 h 1046"/>
              <a:gd name="T20" fmla="*/ 1931 w 2067"/>
              <a:gd name="T21" fmla="*/ 524 h 1046"/>
              <a:gd name="T22" fmla="*/ 1915 w 2067"/>
              <a:gd name="T23" fmla="*/ 638 h 1046"/>
              <a:gd name="T24" fmla="*/ 1865 w 2067"/>
              <a:gd name="T25" fmla="*/ 740 h 1046"/>
              <a:gd name="T26" fmla="*/ 1791 w 2067"/>
              <a:gd name="T27" fmla="*/ 822 h 1046"/>
              <a:gd name="T28" fmla="*/ 1695 w 2067"/>
              <a:gd name="T29" fmla="*/ 880 h 1046"/>
              <a:gd name="T30" fmla="*/ 1585 w 2067"/>
              <a:gd name="T31" fmla="*/ 910 h 1046"/>
              <a:gd name="T32" fmla="*/ 1545 w 2067"/>
              <a:gd name="T33" fmla="*/ 912 h 1046"/>
              <a:gd name="T34" fmla="*/ 1505 w 2067"/>
              <a:gd name="T35" fmla="*/ 910 h 1046"/>
              <a:gd name="T36" fmla="*/ 1397 w 2067"/>
              <a:gd name="T37" fmla="*/ 882 h 1046"/>
              <a:gd name="T38" fmla="*/ 1303 w 2067"/>
              <a:gd name="T39" fmla="*/ 826 h 1046"/>
              <a:gd name="T40" fmla="*/ 1227 w 2067"/>
              <a:gd name="T41" fmla="*/ 746 h 1046"/>
              <a:gd name="T42" fmla="*/ 1177 w 2067"/>
              <a:gd name="T43" fmla="*/ 650 h 1046"/>
              <a:gd name="T44" fmla="*/ 1157 w 2067"/>
              <a:gd name="T45" fmla="*/ 538 h 1046"/>
              <a:gd name="T46" fmla="*/ 1157 w 2067"/>
              <a:gd name="T47" fmla="*/ 524 h 1046"/>
              <a:gd name="T48" fmla="*/ 1157 w 2067"/>
              <a:gd name="T49" fmla="*/ 510 h 1046"/>
              <a:gd name="T50" fmla="*/ 1155 w 2067"/>
              <a:gd name="T51" fmla="*/ 482 h 1046"/>
              <a:gd name="T52" fmla="*/ 1135 w 2067"/>
              <a:gd name="T53" fmla="*/ 414 h 1046"/>
              <a:gd name="T54" fmla="*/ 1097 w 2067"/>
              <a:gd name="T55" fmla="*/ 354 h 1046"/>
              <a:gd name="T56" fmla="*/ 1043 w 2067"/>
              <a:gd name="T57" fmla="*/ 306 h 1046"/>
              <a:gd name="T58" fmla="*/ 980 w 2067"/>
              <a:gd name="T59" fmla="*/ 276 h 1046"/>
              <a:gd name="T60" fmla="*/ 906 w 2067"/>
              <a:gd name="T61" fmla="*/ 266 h 1046"/>
              <a:gd name="T62" fmla="*/ 0 w 2067"/>
              <a:gd name="T63" fmla="*/ 394 h 1046"/>
              <a:gd name="T64" fmla="*/ 920 w 2067"/>
              <a:gd name="T65" fmla="*/ 394 h 1046"/>
              <a:gd name="T66" fmla="*/ 974 w 2067"/>
              <a:gd name="T67" fmla="*/ 414 h 1046"/>
              <a:gd name="T68" fmla="*/ 1013 w 2067"/>
              <a:gd name="T69" fmla="*/ 466 h 1046"/>
              <a:gd name="T70" fmla="*/ 1021 w 2067"/>
              <a:gd name="T71" fmla="*/ 510 h 1046"/>
              <a:gd name="T72" fmla="*/ 1021 w 2067"/>
              <a:gd name="T73" fmla="*/ 524 h 1046"/>
              <a:gd name="T74" fmla="*/ 1021 w 2067"/>
              <a:gd name="T75" fmla="*/ 536 h 1046"/>
              <a:gd name="T76" fmla="*/ 1033 w 2067"/>
              <a:gd name="T77" fmla="*/ 634 h 1046"/>
              <a:gd name="T78" fmla="*/ 1061 w 2067"/>
              <a:gd name="T79" fmla="*/ 726 h 1046"/>
              <a:gd name="T80" fmla="*/ 1089 w 2067"/>
              <a:gd name="T81" fmla="*/ 782 h 1046"/>
              <a:gd name="T82" fmla="*/ 1149 w 2067"/>
              <a:gd name="T83" fmla="*/ 866 h 1046"/>
              <a:gd name="T84" fmla="*/ 1221 w 2067"/>
              <a:gd name="T85" fmla="*/ 936 h 1046"/>
              <a:gd name="T86" fmla="*/ 1307 w 2067"/>
              <a:gd name="T87" fmla="*/ 990 h 1046"/>
              <a:gd name="T88" fmla="*/ 1403 w 2067"/>
              <a:gd name="T89" fmla="*/ 1028 h 1046"/>
              <a:gd name="T90" fmla="*/ 1509 w 2067"/>
              <a:gd name="T91" fmla="*/ 1046 h 1046"/>
              <a:gd name="T92" fmla="*/ 1545 w 2067"/>
              <a:gd name="T93" fmla="*/ 1046 h 1046"/>
              <a:gd name="T94" fmla="*/ 1571 w 2067"/>
              <a:gd name="T95" fmla="*/ 1046 h 1046"/>
              <a:gd name="T96" fmla="*/ 1651 w 2067"/>
              <a:gd name="T97" fmla="*/ 1036 h 1046"/>
              <a:gd name="T98" fmla="*/ 1725 w 2067"/>
              <a:gd name="T99" fmla="*/ 1014 h 1046"/>
              <a:gd name="T100" fmla="*/ 1793 w 2067"/>
              <a:gd name="T101" fmla="*/ 984 h 1046"/>
              <a:gd name="T102" fmla="*/ 1857 w 2067"/>
              <a:gd name="T103" fmla="*/ 942 h 1046"/>
              <a:gd name="T104" fmla="*/ 1949 w 2067"/>
              <a:gd name="T105" fmla="*/ 856 h 1046"/>
              <a:gd name="T106" fmla="*/ 1991 w 2067"/>
              <a:gd name="T107" fmla="*/ 794 h 1046"/>
              <a:gd name="T108" fmla="*/ 2027 w 2067"/>
              <a:gd name="T109" fmla="*/ 728 h 1046"/>
              <a:gd name="T110" fmla="*/ 2051 w 2067"/>
              <a:gd name="T111" fmla="*/ 654 h 1046"/>
              <a:gd name="T112" fmla="*/ 2065 w 2067"/>
              <a:gd name="T113" fmla="*/ 578 h 1046"/>
              <a:gd name="T114" fmla="*/ 2067 w 2067"/>
              <a:gd name="T115" fmla="*/ 524 h 1046"/>
              <a:gd name="T116" fmla="*/ 2057 w 2067"/>
              <a:gd name="T117" fmla="*/ 418 h 1046"/>
              <a:gd name="T118" fmla="*/ 2025 w 2067"/>
              <a:gd name="T119" fmla="*/ 318 h 1046"/>
              <a:gd name="T120" fmla="*/ 1975 w 2067"/>
              <a:gd name="T121" fmla="*/ 228 h 1046"/>
              <a:gd name="T122" fmla="*/ 1911 w 2067"/>
              <a:gd name="T123" fmla="*/ 150 h 1046"/>
              <a:gd name="T124" fmla="*/ 1831 w 2067"/>
              <a:gd name="T125" fmla="*/ 86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67" h="1046">
                <a:moveTo>
                  <a:pt x="1803" y="68"/>
                </a:moveTo>
                <a:lnTo>
                  <a:pt x="1803" y="68"/>
                </a:lnTo>
                <a:lnTo>
                  <a:pt x="1775" y="54"/>
                </a:lnTo>
                <a:lnTo>
                  <a:pt x="1745" y="42"/>
                </a:lnTo>
                <a:lnTo>
                  <a:pt x="1715" y="30"/>
                </a:lnTo>
                <a:lnTo>
                  <a:pt x="1685" y="20"/>
                </a:lnTo>
                <a:lnTo>
                  <a:pt x="1653" y="12"/>
                </a:lnTo>
                <a:lnTo>
                  <a:pt x="1621" y="6"/>
                </a:lnTo>
                <a:lnTo>
                  <a:pt x="1589" y="2"/>
                </a:lnTo>
                <a:lnTo>
                  <a:pt x="1555" y="2"/>
                </a:lnTo>
                <a:lnTo>
                  <a:pt x="1555" y="2"/>
                </a:lnTo>
                <a:lnTo>
                  <a:pt x="1545" y="0"/>
                </a:lnTo>
                <a:lnTo>
                  <a:pt x="1545" y="136"/>
                </a:lnTo>
                <a:lnTo>
                  <a:pt x="1545" y="136"/>
                </a:lnTo>
                <a:lnTo>
                  <a:pt x="1555" y="136"/>
                </a:lnTo>
                <a:lnTo>
                  <a:pt x="1555" y="136"/>
                </a:lnTo>
                <a:lnTo>
                  <a:pt x="1595" y="140"/>
                </a:lnTo>
                <a:lnTo>
                  <a:pt x="1631" y="146"/>
                </a:lnTo>
                <a:lnTo>
                  <a:pt x="1667" y="156"/>
                </a:lnTo>
                <a:lnTo>
                  <a:pt x="1703" y="170"/>
                </a:lnTo>
                <a:lnTo>
                  <a:pt x="1735" y="186"/>
                </a:lnTo>
                <a:lnTo>
                  <a:pt x="1767" y="206"/>
                </a:lnTo>
                <a:lnTo>
                  <a:pt x="1795" y="228"/>
                </a:lnTo>
                <a:lnTo>
                  <a:pt x="1821" y="254"/>
                </a:lnTo>
                <a:lnTo>
                  <a:pt x="1847" y="280"/>
                </a:lnTo>
                <a:lnTo>
                  <a:pt x="1867" y="310"/>
                </a:lnTo>
                <a:lnTo>
                  <a:pt x="1887" y="342"/>
                </a:lnTo>
                <a:lnTo>
                  <a:pt x="1903" y="376"/>
                </a:lnTo>
                <a:lnTo>
                  <a:pt x="1915" y="410"/>
                </a:lnTo>
                <a:lnTo>
                  <a:pt x="1925" y="448"/>
                </a:lnTo>
                <a:lnTo>
                  <a:pt x="1929" y="484"/>
                </a:lnTo>
                <a:lnTo>
                  <a:pt x="1931" y="524"/>
                </a:lnTo>
                <a:lnTo>
                  <a:pt x="1931" y="524"/>
                </a:lnTo>
                <a:lnTo>
                  <a:pt x="1929" y="564"/>
                </a:lnTo>
                <a:lnTo>
                  <a:pt x="1923" y="602"/>
                </a:lnTo>
                <a:lnTo>
                  <a:pt x="1915" y="638"/>
                </a:lnTo>
                <a:lnTo>
                  <a:pt x="1901" y="674"/>
                </a:lnTo>
                <a:lnTo>
                  <a:pt x="1885" y="708"/>
                </a:lnTo>
                <a:lnTo>
                  <a:pt x="1865" y="740"/>
                </a:lnTo>
                <a:lnTo>
                  <a:pt x="1843" y="770"/>
                </a:lnTo>
                <a:lnTo>
                  <a:pt x="1819" y="798"/>
                </a:lnTo>
                <a:lnTo>
                  <a:pt x="1791" y="822"/>
                </a:lnTo>
                <a:lnTo>
                  <a:pt x="1761" y="844"/>
                </a:lnTo>
                <a:lnTo>
                  <a:pt x="1729" y="864"/>
                </a:lnTo>
                <a:lnTo>
                  <a:pt x="1695" y="880"/>
                </a:lnTo>
                <a:lnTo>
                  <a:pt x="1659" y="894"/>
                </a:lnTo>
                <a:lnTo>
                  <a:pt x="1623" y="904"/>
                </a:lnTo>
                <a:lnTo>
                  <a:pt x="1585" y="910"/>
                </a:lnTo>
                <a:lnTo>
                  <a:pt x="1545" y="912"/>
                </a:lnTo>
                <a:lnTo>
                  <a:pt x="1545" y="912"/>
                </a:lnTo>
                <a:lnTo>
                  <a:pt x="1545" y="912"/>
                </a:lnTo>
                <a:lnTo>
                  <a:pt x="1545" y="912"/>
                </a:lnTo>
                <a:lnTo>
                  <a:pt x="1545" y="912"/>
                </a:lnTo>
                <a:lnTo>
                  <a:pt x="1505" y="910"/>
                </a:lnTo>
                <a:lnTo>
                  <a:pt x="1469" y="904"/>
                </a:lnTo>
                <a:lnTo>
                  <a:pt x="1431" y="894"/>
                </a:lnTo>
                <a:lnTo>
                  <a:pt x="1397" y="882"/>
                </a:lnTo>
                <a:lnTo>
                  <a:pt x="1363" y="866"/>
                </a:lnTo>
                <a:lnTo>
                  <a:pt x="1331" y="848"/>
                </a:lnTo>
                <a:lnTo>
                  <a:pt x="1303" y="826"/>
                </a:lnTo>
                <a:lnTo>
                  <a:pt x="1275" y="802"/>
                </a:lnTo>
                <a:lnTo>
                  <a:pt x="1251" y="776"/>
                </a:lnTo>
                <a:lnTo>
                  <a:pt x="1227" y="746"/>
                </a:lnTo>
                <a:lnTo>
                  <a:pt x="1209" y="716"/>
                </a:lnTo>
                <a:lnTo>
                  <a:pt x="1191" y="684"/>
                </a:lnTo>
                <a:lnTo>
                  <a:pt x="1177" y="650"/>
                </a:lnTo>
                <a:lnTo>
                  <a:pt x="1167" y="614"/>
                </a:lnTo>
                <a:lnTo>
                  <a:pt x="1161" y="576"/>
                </a:lnTo>
                <a:lnTo>
                  <a:pt x="1157" y="538"/>
                </a:lnTo>
                <a:lnTo>
                  <a:pt x="1157" y="538"/>
                </a:lnTo>
                <a:lnTo>
                  <a:pt x="1157" y="538"/>
                </a:lnTo>
                <a:lnTo>
                  <a:pt x="1157" y="524"/>
                </a:lnTo>
                <a:lnTo>
                  <a:pt x="1157" y="524"/>
                </a:lnTo>
                <a:lnTo>
                  <a:pt x="1157" y="510"/>
                </a:lnTo>
                <a:lnTo>
                  <a:pt x="1157" y="510"/>
                </a:lnTo>
                <a:lnTo>
                  <a:pt x="1157" y="508"/>
                </a:lnTo>
                <a:lnTo>
                  <a:pt x="1157" y="508"/>
                </a:lnTo>
                <a:lnTo>
                  <a:pt x="1155" y="482"/>
                </a:lnTo>
                <a:lnTo>
                  <a:pt x="1151" y="458"/>
                </a:lnTo>
                <a:lnTo>
                  <a:pt x="1145" y="436"/>
                </a:lnTo>
                <a:lnTo>
                  <a:pt x="1135" y="414"/>
                </a:lnTo>
                <a:lnTo>
                  <a:pt x="1125" y="392"/>
                </a:lnTo>
                <a:lnTo>
                  <a:pt x="1111" y="372"/>
                </a:lnTo>
                <a:lnTo>
                  <a:pt x="1097" y="354"/>
                </a:lnTo>
                <a:lnTo>
                  <a:pt x="1081" y="336"/>
                </a:lnTo>
                <a:lnTo>
                  <a:pt x="1063" y="320"/>
                </a:lnTo>
                <a:lnTo>
                  <a:pt x="1043" y="306"/>
                </a:lnTo>
                <a:lnTo>
                  <a:pt x="1023" y="294"/>
                </a:lnTo>
                <a:lnTo>
                  <a:pt x="1001" y="284"/>
                </a:lnTo>
                <a:lnTo>
                  <a:pt x="980" y="276"/>
                </a:lnTo>
                <a:lnTo>
                  <a:pt x="956" y="270"/>
                </a:lnTo>
                <a:lnTo>
                  <a:pt x="932" y="268"/>
                </a:lnTo>
                <a:lnTo>
                  <a:pt x="906" y="266"/>
                </a:lnTo>
                <a:lnTo>
                  <a:pt x="906" y="266"/>
                </a:lnTo>
                <a:lnTo>
                  <a:pt x="0" y="266"/>
                </a:lnTo>
                <a:lnTo>
                  <a:pt x="0" y="394"/>
                </a:lnTo>
                <a:lnTo>
                  <a:pt x="908" y="394"/>
                </a:lnTo>
                <a:lnTo>
                  <a:pt x="908" y="394"/>
                </a:lnTo>
                <a:lnTo>
                  <a:pt x="920" y="394"/>
                </a:lnTo>
                <a:lnTo>
                  <a:pt x="932" y="396"/>
                </a:lnTo>
                <a:lnTo>
                  <a:pt x="954" y="404"/>
                </a:lnTo>
                <a:lnTo>
                  <a:pt x="974" y="414"/>
                </a:lnTo>
                <a:lnTo>
                  <a:pt x="990" y="428"/>
                </a:lnTo>
                <a:lnTo>
                  <a:pt x="1003" y="446"/>
                </a:lnTo>
                <a:lnTo>
                  <a:pt x="1013" y="466"/>
                </a:lnTo>
                <a:lnTo>
                  <a:pt x="1019" y="488"/>
                </a:lnTo>
                <a:lnTo>
                  <a:pt x="1021" y="498"/>
                </a:lnTo>
                <a:lnTo>
                  <a:pt x="1021" y="510"/>
                </a:lnTo>
                <a:lnTo>
                  <a:pt x="1021" y="512"/>
                </a:lnTo>
                <a:lnTo>
                  <a:pt x="1021" y="512"/>
                </a:lnTo>
                <a:lnTo>
                  <a:pt x="1021" y="524"/>
                </a:lnTo>
                <a:lnTo>
                  <a:pt x="1021" y="524"/>
                </a:lnTo>
                <a:lnTo>
                  <a:pt x="1021" y="536"/>
                </a:lnTo>
                <a:lnTo>
                  <a:pt x="1021" y="536"/>
                </a:lnTo>
                <a:lnTo>
                  <a:pt x="1023" y="570"/>
                </a:lnTo>
                <a:lnTo>
                  <a:pt x="1027" y="602"/>
                </a:lnTo>
                <a:lnTo>
                  <a:pt x="1033" y="634"/>
                </a:lnTo>
                <a:lnTo>
                  <a:pt x="1041" y="666"/>
                </a:lnTo>
                <a:lnTo>
                  <a:pt x="1051" y="696"/>
                </a:lnTo>
                <a:lnTo>
                  <a:pt x="1061" y="726"/>
                </a:lnTo>
                <a:lnTo>
                  <a:pt x="1075" y="754"/>
                </a:lnTo>
                <a:lnTo>
                  <a:pt x="1089" y="782"/>
                </a:lnTo>
                <a:lnTo>
                  <a:pt x="1089" y="782"/>
                </a:lnTo>
                <a:lnTo>
                  <a:pt x="1107" y="810"/>
                </a:lnTo>
                <a:lnTo>
                  <a:pt x="1127" y="838"/>
                </a:lnTo>
                <a:lnTo>
                  <a:pt x="1149" y="866"/>
                </a:lnTo>
                <a:lnTo>
                  <a:pt x="1171" y="890"/>
                </a:lnTo>
                <a:lnTo>
                  <a:pt x="1195" y="914"/>
                </a:lnTo>
                <a:lnTo>
                  <a:pt x="1221" y="936"/>
                </a:lnTo>
                <a:lnTo>
                  <a:pt x="1249" y="956"/>
                </a:lnTo>
                <a:lnTo>
                  <a:pt x="1277" y="974"/>
                </a:lnTo>
                <a:lnTo>
                  <a:pt x="1307" y="990"/>
                </a:lnTo>
                <a:lnTo>
                  <a:pt x="1339" y="1004"/>
                </a:lnTo>
                <a:lnTo>
                  <a:pt x="1371" y="1018"/>
                </a:lnTo>
                <a:lnTo>
                  <a:pt x="1403" y="1028"/>
                </a:lnTo>
                <a:lnTo>
                  <a:pt x="1437" y="1036"/>
                </a:lnTo>
                <a:lnTo>
                  <a:pt x="1473" y="1042"/>
                </a:lnTo>
                <a:lnTo>
                  <a:pt x="1509" y="1046"/>
                </a:lnTo>
                <a:lnTo>
                  <a:pt x="1545" y="1046"/>
                </a:lnTo>
                <a:lnTo>
                  <a:pt x="1545" y="1046"/>
                </a:lnTo>
                <a:lnTo>
                  <a:pt x="1545" y="1046"/>
                </a:lnTo>
                <a:lnTo>
                  <a:pt x="1545" y="1046"/>
                </a:lnTo>
                <a:lnTo>
                  <a:pt x="1545" y="1046"/>
                </a:lnTo>
                <a:lnTo>
                  <a:pt x="1571" y="1046"/>
                </a:lnTo>
                <a:lnTo>
                  <a:pt x="1599" y="1044"/>
                </a:lnTo>
                <a:lnTo>
                  <a:pt x="1625" y="1040"/>
                </a:lnTo>
                <a:lnTo>
                  <a:pt x="1651" y="1036"/>
                </a:lnTo>
                <a:lnTo>
                  <a:pt x="1675" y="1030"/>
                </a:lnTo>
                <a:lnTo>
                  <a:pt x="1701" y="1024"/>
                </a:lnTo>
                <a:lnTo>
                  <a:pt x="1725" y="1014"/>
                </a:lnTo>
                <a:lnTo>
                  <a:pt x="1749" y="1006"/>
                </a:lnTo>
                <a:lnTo>
                  <a:pt x="1771" y="996"/>
                </a:lnTo>
                <a:lnTo>
                  <a:pt x="1793" y="984"/>
                </a:lnTo>
                <a:lnTo>
                  <a:pt x="1815" y="970"/>
                </a:lnTo>
                <a:lnTo>
                  <a:pt x="1837" y="958"/>
                </a:lnTo>
                <a:lnTo>
                  <a:pt x="1857" y="942"/>
                </a:lnTo>
                <a:lnTo>
                  <a:pt x="1877" y="928"/>
                </a:lnTo>
                <a:lnTo>
                  <a:pt x="1915" y="894"/>
                </a:lnTo>
                <a:lnTo>
                  <a:pt x="1949" y="856"/>
                </a:lnTo>
                <a:lnTo>
                  <a:pt x="1963" y="836"/>
                </a:lnTo>
                <a:lnTo>
                  <a:pt x="1979" y="816"/>
                </a:lnTo>
                <a:lnTo>
                  <a:pt x="1991" y="794"/>
                </a:lnTo>
                <a:lnTo>
                  <a:pt x="2005" y="772"/>
                </a:lnTo>
                <a:lnTo>
                  <a:pt x="2015" y="750"/>
                </a:lnTo>
                <a:lnTo>
                  <a:pt x="2027" y="728"/>
                </a:lnTo>
                <a:lnTo>
                  <a:pt x="2035" y="704"/>
                </a:lnTo>
                <a:lnTo>
                  <a:pt x="2043" y="680"/>
                </a:lnTo>
                <a:lnTo>
                  <a:pt x="2051" y="654"/>
                </a:lnTo>
                <a:lnTo>
                  <a:pt x="2057" y="630"/>
                </a:lnTo>
                <a:lnTo>
                  <a:pt x="2061" y="604"/>
                </a:lnTo>
                <a:lnTo>
                  <a:pt x="2065" y="578"/>
                </a:lnTo>
                <a:lnTo>
                  <a:pt x="2067" y="550"/>
                </a:lnTo>
                <a:lnTo>
                  <a:pt x="2067" y="524"/>
                </a:lnTo>
                <a:lnTo>
                  <a:pt x="2067" y="524"/>
                </a:lnTo>
                <a:lnTo>
                  <a:pt x="2067" y="488"/>
                </a:lnTo>
                <a:lnTo>
                  <a:pt x="2063" y="452"/>
                </a:lnTo>
                <a:lnTo>
                  <a:pt x="2057" y="418"/>
                </a:lnTo>
                <a:lnTo>
                  <a:pt x="2049" y="384"/>
                </a:lnTo>
                <a:lnTo>
                  <a:pt x="2037" y="350"/>
                </a:lnTo>
                <a:lnTo>
                  <a:pt x="2025" y="318"/>
                </a:lnTo>
                <a:lnTo>
                  <a:pt x="2011" y="286"/>
                </a:lnTo>
                <a:lnTo>
                  <a:pt x="1995" y="256"/>
                </a:lnTo>
                <a:lnTo>
                  <a:pt x="1975" y="228"/>
                </a:lnTo>
                <a:lnTo>
                  <a:pt x="1955" y="200"/>
                </a:lnTo>
                <a:lnTo>
                  <a:pt x="1935" y="174"/>
                </a:lnTo>
                <a:lnTo>
                  <a:pt x="1911" y="150"/>
                </a:lnTo>
                <a:lnTo>
                  <a:pt x="1885" y="128"/>
                </a:lnTo>
                <a:lnTo>
                  <a:pt x="1859" y="106"/>
                </a:lnTo>
                <a:lnTo>
                  <a:pt x="1831" y="86"/>
                </a:lnTo>
                <a:lnTo>
                  <a:pt x="1803" y="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0" name="Freeform 152">
            <a:extLst>
              <a:ext uri="{FF2B5EF4-FFF2-40B4-BE49-F238E27FC236}">
                <a16:creationId xmlns:a16="http://schemas.microsoft.com/office/drawing/2014/main" id="{CF374320-4314-4A22-B13D-C3B84297A506}"/>
              </a:ext>
            </a:extLst>
          </p:cNvPr>
          <p:cNvSpPr>
            <a:spLocks/>
          </p:cNvSpPr>
          <p:nvPr/>
        </p:nvSpPr>
        <p:spPr bwMode="auto">
          <a:xfrm>
            <a:off x="5988051" y="1588349"/>
            <a:ext cx="828675" cy="1657350"/>
          </a:xfrm>
          <a:custGeom>
            <a:avLst/>
            <a:gdLst>
              <a:gd name="T0" fmla="*/ 0 w 522"/>
              <a:gd name="T1" fmla="*/ 522 h 1044"/>
              <a:gd name="T2" fmla="*/ 4 w 522"/>
              <a:gd name="T3" fmla="*/ 594 h 1044"/>
              <a:gd name="T4" fmla="*/ 20 w 522"/>
              <a:gd name="T5" fmla="*/ 664 h 1044"/>
              <a:gd name="T6" fmla="*/ 42 w 522"/>
              <a:gd name="T7" fmla="*/ 728 h 1044"/>
              <a:gd name="T8" fmla="*/ 74 w 522"/>
              <a:gd name="T9" fmla="*/ 790 h 1044"/>
              <a:gd name="T10" fmla="*/ 112 w 522"/>
              <a:gd name="T11" fmla="*/ 846 h 1044"/>
              <a:gd name="T12" fmla="*/ 156 w 522"/>
              <a:gd name="T13" fmla="*/ 896 h 1044"/>
              <a:gd name="T14" fmla="*/ 208 w 522"/>
              <a:gd name="T15" fmla="*/ 940 h 1044"/>
              <a:gd name="T16" fmla="*/ 264 w 522"/>
              <a:gd name="T17" fmla="*/ 978 h 1044"/>
              <a:gd name="T18" fmla="*/ 266 w 522"/>
              <a:gd name="T19" fmla="*/ 978 h 1044"/>
              <a:gd name="T20" fmla="*/ 318 w 522"/>
              <a:gd name="T21" fmla="*/ 1004 h 1044"/>
              <a:gd name="T22" fmla="*/ 364 w 522"/>
              <a:gd name="T23" fmla="*/ 1020 h 1044"/>
              <a:gd name="T24" fmla="*/ 436 w 522"/>
              <a:gd name="T25" fmla="*/ 1038 h 1044"/>
              <a:gd name="T26" fmla="*/ 486 w 522"/>
              <a:gd name="T27" fmla="*/ 1044 h 1044"/>
              <a:gd name="T28" fmla="*/ 512 w 522"/>
              <a:gd name="T29" fmla="*/ 1044 h 1044"/>
              <a:gd name="T30" fmla="*/ 522 w 522"/>
              <a:gd name="T31" fmla="*/ 910 h 1044"/>
              <a:gd name="T32" fmla="*/ 512 w 522"/>
              <a:gd name="T33" fmla="*/ 910 h 1044"/>
              <a:gd name="T34" fmla="*/ 512 w 522"/>
              <a:gd name="T35" fmla="*/ 910 h 1044"/>
              <a:gd name="T36" fmla="*/ 434 w 522"/>
              <a:gd name="T37" fmla="*/ 900 h 1044"/>
              <a:gd name="T38" fmla="*/ 362 w 522"/>
              <a:gd name="T39" fmla="*/ 874 h 1044"/>
              <a:gd name="T40" fmla="*/ 296 w 522"/>
              <a:gd name="T41" fmla="*/ 836 h 1044"/>
              <a:gd name="T42" fmla="*/ 240 w 522"/>
              <a:gd name="T43" fmla="*/ 786 h 1044"/>
              <a:gd name="T44" fmla="*/ 194 w 522"/>
              <a:gd name="T45" fmla="*/ 726 h 1044"/>
              <a:gd name="T46" fmla="*/ 160 w 522"/>
              <a:gd name="T47" fmla="*/ 658 h 1044"/>
              <a:gd name="T48" fmla="*/ 140 w 522"/>
              <a:gd name="T49" fmla="*/ 584 h 1044"/>
              <a:gd name="T50" fmla="*/ 136 w 522"/>
              <a:gd name="T51" fmla="*/ 504 h 1044"/>
              <a:gd name="T52" fmla="*/ 140 w 522"/>
              <a:gd name="T53" fmla="*/ 468 h 1044"/>
              <a:gd name="T54" fmla="*/ 156 w 522"/>
              <a:gd name="T55" fmla="*/ 396 h 1044"/>
              <a:gd name="T56" fmla="*/ 186 w 522"/>
              <a:gd name="T57" fmla="*/ 332 h 1044"/>
              <a:gd name="T58" fmla="*/ 226 w 522"/>
              <a:gd name="T59" fmla="*/ 274 h 1044"/>
              <a:gd name="T60" fmla="*/ 276 w 522"/>
              <a:gd name="T61" fmla="*/ 224 h 1044"/>
              <a:gd name="T62" fmla="*/ 334 w 522"/>
              <a:gd name="T63" fmla="*/ 184 h 1044"/>
              <a:gd name="T64" fmla="*/ 400 w 522"/>
              <a:gd name="T65" fmla="*/ 156 h 1044"/>
              <a:gd name="T66" fmla="*/ 470 w 522"/>
              <a:gd name="T67" fmla="*/ 138 h 1044"/>
              <a:gd name="T68" fmla="*/ 508 w 522"/>
              <a:gd name="T69" fmla="*/ 136 h 1044"/>
              <a:gd name="T70" fmla="*/ 522 w 522"/>
              <a:gd name="T71" fmla="*/ 0 h 1044"/>
              <a:gd name="T72" fmla="*/ 496 w 522"/>
              <a:gd name="T73" fmla="*/ 0 h 1044"/>
              <a:gd name="T74" fmla="*/ 442 w 522"/>
              <a:gd name="T75" fmla="*/ 6 h 1044"/>
              <a:gd name="T76" fmla="*/ 392 w 522"/>
              <a:gd name="T77" fmla="*/ 16 h 1044"/>
              <a:gd name="T78" fmla="*/ 342 w 522"/>
              <a:gd name="T79" fmla="*/ 32 h 1044"/>
              <a:gd name="T80" fmla="*/ 296 w 522"/>
              <a:gd name="T81" fmla="*/ 52 h 1044"/>
              <a:gd name="T82" fmla="*/ 252 w 522"/>
              <a:gd name="T83" fmla="*/ 76 h 1044"/>
              <a:gd name="T84" fmla="*/ 210 w 522"/>
              <a:gd name="T85" fmla="*/ 104 h 1044"/>
              <a:gd name="T86" fmla="*/ 154 w 522"/>
              <a:gd name="T87" fmla="*/ 152 h 1044"/>
              <a:gd name="T88" fmla="*/ 104 w 522"/>
              <a:gd name="T89" fmla="*/ 210 h 1044"/>
              <a:gd name="T90" fmla="*/ 76 w 522"/>
              <a:gd name="T91" fmla="*/ 252 h 1044"/>
              <a:gd name="T92" fmla="*/ 52 w 522"/>
              <a:gd name="T93" fmla="*/ 296 h 1044"/>
              <a:gd name="T94" fmla="*/ 32 w 522"/>
              <a:gd name="T95" fmla="*/ 342 h 1044"/>
              <a:gd name="T96" fmla="*/ 16 w 522"/>
              <a:gd name="T97" fmla="*/ 392 h 1044"/>
              <a:gd name="T98" fmla="*/ 6 w 522"/>
              <a:gd name="T99" fmla="*/ 442 h 1044"/>
              <a:gd name="T100" fmla="*/ 0 w 522"/>
              <a:gd name="T101" fmla="*/ 496 h 1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2" h="1044">
                <a:moveTo>
                  <a:pt x="0" y="522"/>
                </a:moveTo>
                <a:lnTo>
                  <a:pt x="0" y="522"/>
                </a:lnTo>
                <a:lnTo>
                  <a:pt x="2" y="558"/>
                </a:lnTo>
                <a:lnTo>
                  <a:pt x="4" y="594"/>
                </a:lnTo>
                <a:lnTo>
                  <a:pt x="12" y="630"/>
                </a:lnTo>
                <a:lnTo>
                  <a:pt x="20" y="664"/>
                </a:lnTo>
                <a:lnTo>
                  <a:pt x="30" y="696"/>
                </a:lnTo>
                <a:lnTo>
                  <a:pt x="42" y="728"/>
                </a:lnTo>
                <a:lnTo>
                  <a:pt x="56" y="760"/>
                </a:lnTo>
                <a:lnTo>
                  <a:pt x="74" y="790"/>
                </a:lnTo>
                <a:lnTo>
                  <a:pt x="92" y="818"/>
                </a:lnTo>
                <a:lnTo>
                  <a:pt x="112" y="846"/>
                </a:lnTo>
                <a:lnTo>
                  <a:pt x="134" y="872"/>
                </a:lnTo>
                <a:lnTo>
                  <a:pt x="156" y="896"/>
                </a:lnTo>
                <a:lnTo>
                  <a:pt x="182" y="918"/>
                </a:lnTo>
                <a:lnTo>
                  <a:pt x="208" y="940"/>
                </a:lnTo>
                <a:lnTo>
                  <a:pt x="236" y="960"/>
                </a:lnTo>
                <a:lnTo>
                  <a:pt x="264" y="978"/>
                </a:lnTo>
                <a:lnTo>
                  <a:pt x="266" y="978"/>
                </a:lnTo>
                <a:lnTo>
                  <a:pt x="266" y="978"/>
                </a:lnTo>
                <a:lnTo>
                  <a:pt x="290" y="990"/>
                </a:lnTo>
                <a:lnTo>
                  <a:pt x="318" y="1004"/>
                </a:lnTo>
                <a:lnTo>
                  <a:pt x="318" y="1004"/>
                </a:lnTo>
                <a:lnTo>
                  <a:pt x="364" y="1020"/>
                </a:lnTo>
                <a:lnTo>
                  <a:pt x="412" y="1034"/>
                </a:lnTo>
                <a:lnTo>
                  <a:pt x="436" y="1038"/>
                </a:lnTo>
                <a:lnTo>
                  <a:pt x="460" y="1042"/>
                </a:lnTo>
                <a:lnTo>
                  <a:pt x="486" y="1044"/>
                </a:lnTo>
                <a:lnTo>
                  <a:pt x="512" y="1044"/>
                </a:lnTo>
                <a:lnTo>
                  <a:pt x="512" y="1044"/>
                </a:lnTo>
                <a:lnTo>
                  <a:pt x="522" y="1044"/>
                </a:lnTo>
                <a:lnTo>
                  <a:pt x="522" y="910"/>
                </a:lnTo>
                <a:lnTo>
                  <a:pt x="522" y="910"/>
                </a:lnTo>
                <a:lnTo>
                  <a:pt x="512" y="910"/>
                </a:lnTo>
                <a:lnTo>
                  <a:pt x="512" y="910"/>
                </a:lnTo>
                <a:lnTo>
                  <a:pt x="512" y="910"/>
                </a:lnTo>
                <a:lnTo>
                  <a:pt x="472" y="906"/>
                </a:lnTo>
                <a:lnTo>
                  <a:pt x="434" y="900"/>
                </a:lnTo>
                <a:lnTo>
                  <a:pt x="396" y="888"/>
                </a:lnTo>
                <a:lnTo>
                  <a:pt x="362" y="874"/>
                </a:lnTo>
                <a:lnTo>
                  <a:pt x="328" y="856"/>
                </a:lnTo>
                <a:lnTo>
                  <a:pt x="296" y="836"/>
                </a:lnTo>
                <a:lnTo>
                  <a:pt x="266" y="812"/>
                </a:lnTo>
                <a:lnTo>
                  <a:pt x="240" y="786"/>
                </a:lnTo>
                <a:lnTo>
                  <a:pt x="216" y="758"/>
                </a:lnTo>
                <a:lnTo>
                  <a:pt x="194" y="726"/>
                </a:lnTo>
                <a:lnTo>
                  <a:pt x="176" y="694"/>
                </a:lnTo>
                <a:lnTo>
                  <a:pt x="160" y="658"/>
                </a:lnTo>
                <a:lnTo>
                  <a:pt x="148" y="622"/>
                </a:lnTo>
                <a:lnTo>
                  <a:pt x="140" y="584"/>
                </a:lnTo>
                <a:lnTo>
                  <a:pt x="136" y="544"/>
                </a:lnTo>
                <a:lnTo>
                  <a:pt x="136" y="504"/>
                </a:lnTo>
                <a:lnTo>
                  <a:pt x="136" y="504"/>
                </a:lnTo>
                <a:lnTo>
                  <a:pt x="140" y="468"/>
                </a:lnTo>
                <a:lnTo>
                  <a:pt x="146" y="432"/>
                </a:lnTo>
                <a:lnTo>
                  <a:pt x="156" y="396"/>
                </a:lnTo>
                <a:lnTo>
                  <a:pt x="170" y="364"/>
                </a:lnTo>
                <a:lnTo>
                  <a:pt x="186" y="332"/>
                </a:lnTo>
                <a:lnTo>
                  <a:pt x="206" y="302"/>
                </a:lnTo>
                <a:lnTo>
                  <a:pt x="226" y="274"/>
                </a:lnTo>
                <a:lnTo>
                  <a:pt x="250" y="248"/>
                </a:lnTo>
                <a:lnTo>
                  <a:pt x="276" y="224"/>
                </a:lnTo>
                <a:lnTo>
                  <a:pt x="304" y="202"/>
                </a:lnTo>
                <a:lnTo>
                  <a:pt x="334" y="184"/>
                </a:lnTo>
                <a:lnTo>
                  <a:pt x="366" y="168"/>
                </a:lnTo>
                <a:lnTo>
                  <a:pt x="400" y="156"/>
                </a:lnTo>
                <a:lnTo>
                  <a:pt x="434" y="146"/>
                </a:lnTo>
                <a:lnTo>
                  <a:pt x="470" y="138"/>
                </a:lnTo>
                <a:lnTo>
                  <a:pt x="508" y="136"/>
                </a:lnTo>
                <a:lnTo>
                  <a:pt x="508" y="136"/>
                </a:lnTo>
                <a:lnTo>
                  <a:pt x="522" y="136"/>
                </a:lnTo>
                <a:lnTo>
                  <a:pt x="522" y="0"/>
                </a:lnTo>
                <a:lnTo>
                  <a:pt x="522" y="0"/>
                </a:lnTo>
                <a:lnTo>
                  <a:pt x="496" y="0"/>
                </a:lnTo>
                <a:lnTo>
                  <a:pt x="468" y="2"/>
                </a:lnTo>
                <a:lnTo>
                  <a:pt x="442" y="6"/>
                </a:lnTo>
                <a:lnTo>
                  <a:pt x="418" y="10"/>
                </a:lnTo>
                <a:lnTo>
                  <a:pt x="392" y="16"/>
                </a:lnTo>
                <a:lnTo>
                  <a:pt x="368" y="22"/>
                </a:lnTo>
                <a:lnTo>
                  <a:pt x="342" y="32"/>
                </a:lnTo>
                <a:lnTo>
                  <a:pt x="320" y="40"/>
                </a:lnTo>
                <a:lnTo>
                  <a:pt x="296" y="52"/>
                </a:lnTo>
                <a:lnTo>
                  <a:pt x="274" y="62"/>
                </a:lnTo>
                <a:lnTo>
                  <a:pt x="252" y="76"/>
                </a:lnTo>
                <a:lnTo>
                  <a:pt x="230" y="88"/>
                </a:lnTo>
                <a:lnTo>
                  <a:pt x="210" y="104"/>
                </a:lnTo>
                <a:lnTo>
                  <a:pt x="190" y="120"/>
                </a:lnTo>
                <a:lnTo>
                  <a:pt x="154" y="152"/>
                </a:lnTo>
                <a:lnTo>
                  <a:pt x="120" y="190"/>
                </a:lnTo>
                <a:lnTo>
                  <a:pt x="104" y="210"/>
                </a:lnTo>
                <a:lnTo>
                  <a:pt x="90" y="230"/>
                </a:lnTo>
                <a:lnTo>
                  <a:pt x="76" y="252"/>
                </a:lnTo>
                <a:lnTo>
                  <a:pt x="64" y="274"/>
                </a:lnTo>
                <a:lnTo>
                  <a:pt x="52" y="296"/>
                </a:lnTo>
                <a:lnTo>
                  <a:pt x="42" y="320"/>
                </a:lnTo>
                <a:lnTo>
                  <a:pt x="32" y="342"/>
                </a:lnTo>
                <a:lnTo>
                  <a:pt x="24" y="368"/>
                </a:lnTo>
                <a:lnTo>
                  <a:pt x="16" y="392"/>
                </a:lnTo>
                <a:lnTo>
                  <a:pt x="10" y="418"/>
                </a:lnTo>
                <a:lnTo>
                  <a:pt x="6" y="442"/>
                </a:lnTo>
                <a:lnTo>
                  <a:pt x="2" y="470"/>
                </a:lnTo>
                <a:lnTo>
                  <a:pt x="0" y="496"/>
                </a:lnTo>
                <a:lnTo>
                  <a:pt x="0" y="5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02" name="Freeform 154">
            <a:extLst>
              <a:ext uri="{FF2B5EF4-FFF2-40B4-BE49-F238E27FC236}">
                <a16:creationId xmlns:a16="http://schemas.microsoft.com/office/drawing/2014/main" id="{F8D274D8-F0DA-4D53-9144-4649BA34EBB5}"/>
              </a:ext>
            </a:extLst>
          </p:cNvPr>
          <p:cNvSpPr>
            <a:spLocks/>
          </p:cNvSpPr>
          <p:nvPr/>
        </p:nvSpPr>
        <p:spPr bwMode="auto">
          <a:xfrm>
            <a:off x="6819901" y="1588349"/>
            <a:ext cx="2449513" cy="1235075"/>
          </a:xfrm>
          <a:custGeom>
            <a:avLst/>
            <a:gdLst>
              <a:gd name="T0" fmla="*/ 647 w 1543"/>
              <a:gd name="T1" fmla="*/ 652 h 778"/>
              <a:gd name="T2" fmla="*/ 621 w 1543"/>
              <a:gd name="T3" fmla="*/ 648 h 778"/>
              <a:gd name="T4" fmla="*/ 597 w 1543"/>
              <a:gd name="T5" fmla="*/ 642 h 778"/>
              <a:gd name="T6" fmla="*/ 575 w 1543"/>
              <a:gd name="T7" fmla="*/ 630 h 778"/>
              <a:gd name="T8" fmla="*/ 542 w 1543"/>
              <a:gd name="T9" fmla="*/ 594 h 778"/>
              <a:gd name="T10" fmla="*/ 528 w 1543"/>
              <a:gd name="T11" fmla="*/ 562 h 778"/>
              <a:gd name="T12" fmla="*/ 522 w 1543"/>
              <a:gd name="T13" fmla="*/ 536 h 778"/>
              <a:gd name="T14" fmla="*/ 522 w 1543"/>
              <a:gd name="T15" fmla="*/ 522 h 778"/>
              <a:gd name="T16" fmla="*/ 520 w 1543"/>
              <a:gd name="T17" fmla="*/ 488 h 778"/>
              <a:gd name="T18" fmla="*/ 512 w 1543"/>
              <a:gd name="T19" fmla="*/ 420 h 778"/>
              <a:gd name="T20" fmla="*/ 494 w 1543"/>
              <a:gd name="T21" fmla="*/ 354 h 778"/>
              <a:gd name="T22" fmla="*/ 470 w 1543"/>
              <a:gd name="T23" fmla="*/ 294 h 778"/>
              <a:gd name="T24" fmla="*/ 454 w 1543"/>
              <a:gd name="T25" fmla="*/ 264 h 778"/>
              <a:gd name="T26" fmla="*/ 416 w 1543"/>
              <a:gd name="T27" fmla="*/ 208 h 778"/>
              <a:gd name="T28" fmla="*/ 372 w 1543"/>
              <a:gd name="T29" fmla="*/ 156 h 778"/>
              <a:gd name="T30" fmla="*/ 322 w 1543"/>
              <a:gd name="T31" fmla="*/ 112 h 778"/>
              <a:gd name="T32" fmla="*/ 266 w 1543"/>
              <a:gd name="T33" fmla="*/ 72 h 778"/>
              <a:gd name="T34" fmla="*/ 206 w 1543"/>
              <a:gd name="T35" fmla="*/ 42 h 778"/>
              <a:gd name="T36" fmla="*/ 140 w 1543"/>
              <a:gd name="T37" fmla="*/ 18 h 778"/>
              <a:gd name="T38" fmla="*/ 72 w 1543"/>
              <a:gd name="T39" fmla="*/ 4 h 778"/>
              <a:gd name="T40" fmla="*/ 0 w 1543"/>
              <a:gd name="T41" fmla="*/ 0 h 778"/>
              <a:gd name="T42" fmla="*/ 0 w 1543"/>
              <a:gd name="T43" fmla="*/ 136 h 778"/>
              <a:gd name="T44" fmla="*/ 78 w 1543"/>
              <a:gd name="T45" fmla="*/ 144 h 778"/>
              <a:gd name="T46" fmla="*/ 150 w 1543"/>
              <a:gd name="T47" fmla="*/ 166 h 778"/>
              <a:gd name="T48" fmla="*/ 216 w 1543"/>
              <a:gd name="T49" fmla="*/ 202 h 778"/>
              <a:gd name="T50" fmla="*/ 272 w 1543"/>
              <a:gd name="T51" fmla="*/ 248 h 778"/>
              <a:gd name="T52" fmla="*/ 320 w 1543"/>
              <a:gd name="T53" fmla="*/ 306 h 778"/>
              <a:gd name="T54" fmla="*/ 356 w 1543"/>
              <a:gd name="T55" fmla="*/ 372 h 778"/>
              <a:gd name="T56" fmla="*/ 378 w 1543"/>
              <a:gd name="T57" fmla="*/ 444 h 778"/>
              <a:gd name="T58" fmla="*/ 386 w 1543"/>
              <a:gd name="T59" fmla="*/ 522 h 778"/>
              <a:gd name="T60" fmla="*/ 386 w 1543"/>
              <a:gd name="T61" fmla="*/ 522 h 778"/>
              <a:gd name="T62" fmla="*/ 388 w 1543"/>
              <a:gd name="T63" fmla="*/ 576 h 778"/>
              <a:gd name="T64" fmla="*/ 392 w 1543"/>
              <a:gd name="T65" fmla="*/ 598 h 778"/>
              <a:gd name="T66" fmla="*/ 404 w 1543"/>
              <a:gd name="T67" fmla="*/ 638 h 778"/>
              <a:gd name="T68" fmla="*/ 422 w 1543"/>
              <a:gd name="T69" fmla="*/ 674 h 778"/>
              <a:gd name="T70" fmla="*/ 448 w 1543"/>
              <a:gd name="T71" fmla="*/ 706 h 778"/>
              <a:gd name="T72" fmla="*/ 478 w 1543"/>
              <a:gd name="T73" fmla="*/ 734 h 778"/>
              <a:gd name="T74" fmla="*/ 512 w 1543"/>
              <a:gd name="T75" fmla="*/ 754 h 778"/>
              <a:gd name="T76" fmla="*/ 549 w 1543"/>
              <a:gd name="T77" fmla="*/ 770 h 778"/>
              <a:gd name="T78" fmla="*/ 591 w 1543"/>
              <a:gd name="T79" fmla="*/ 778 h 778"/>
              <a:gd name="T80" fmla="*/ 1543 w 1543"/>
              <a:gd name="T81" fmla="*/ 778 h 778"/>
              <a:gd name="T82" fmla="*/ 647 w 1543"/>
              <a:gd name="T83" fmla="*/ 65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3" h="778">
                <a:moveTo>
                  <a:pt x="647" y="652"/>
                </a:moveTo>
                <a:lnTo>
                  <a:pt x="647" y="652"/>
                </a:lnTo>
                <a:lnTo>
                  <a:pt x="633" y="650"/>
                </a:lnTo>
                <a:lnTo>
                  <a:pt x="621" y="648"/>
                </a:lnTo>
                <a:lnTo>
                  <a:pt x="609" y="646"/>
                </a:lnTo>
                <a:lnTo>
                  <a:pt x="597" y="642"/>
                </a:lnTo>
                <a:lnTo>
                  <a:pt x="587" y="636"/>
                </a:lnTo>
                <a:lnTo>
                  <a:pt x="575" y="630"/>
                </a:lnTo>
                <a:lnTo>
                  <a:pt x="557" y="614"/>
                </a:lnTo>
                <a:lnTo>
                  <a:pt x="542" y="594"/>
                </a:lnTo>
                <a:lnTo>
                  <a:pt x="532" y="574"/>
                </a:lnTo>
                <a:lnTo>
                  <a:pt x="528" y="562"/>
                </a:lnTo>
                <a:lnTo>
                  <a:pt x="524" y="550"/>
                </a:lnTo>
                <a:lnTo>
                  <a:pt x="522" y="536"/>
                </a:lnTo>
                <a:lnTo>
                  <a:pt x="522" y="524"/>
                </a:lnTo>
                <a:lnTo>
                  <a:pt x="522" y="522"/>
                </a:lnTo>
                <a:lnTo>
                  <a:pt x="522" y="522"/>
                </a:lnTo>
                <a:lnTo>
                  <a:pt x="520" y="488"/>
                </a:lnTo>
                <a:lnTo>
                  <a:pt x="518" y="454"/>
                </a:lnTo>
                <a:lnTo>
                  <a:pt x="512" y="420"/>
                </a:lnTo>
                <a:lnTo>
                  <a:pt x="504" y="386"/>
                </a:lnTo>
                <a:lnTo>
                  <a:pt x="494" y="354"/>
                </a:lnTo>
                <a:lnTo>
                  <a:pt x="482" y="324"/>
                </a:lnTo>
                <a:lnTo>
                  <a:pt x="470" y="294"/>
                </a:lnTo>
                <a:lnTo>
                  <a:pt x="454" y="264"/>
                </a:lnTo>
                <a:lnTo>
                  <a:pt x="454" y="264"/>
                </a:lnTo>
                <a:lnTo>
                  <a:pt x="436" y="236"/>
                </a:lnTo>
                <a:lnTo>
                  <a:pt x="416" y="208"/>
                </a:lnTo>
                <a:lnTo>
                  <a:pt x="396" y="182"/>
                </a:lnTo>
                <a:lnTo>
                  <a:pt x="372" y="156"/>
                </a:lnTo>
                <a:lnTo>
                  <a:pt x="348" y="132"/>
                </a:lnTo>
                <a:lnTo>
                  <a:pt x="322" y="112"/>
                </a:lnTo>
                <a:lnTo>
                  <a:pt x="294" y="92"/>
                </a:lnTo>
                <a:lnTo>
                  <a:pt x="266" y="72"/>
                </a:lnTo>
                <a:lnTo>
                  <a:pt x="236" y="56"/>
                </a:lnTo>
                <a:lnTo>
                  <a:pt x="206" y="42"/>
                </a:lnTo>
                <a:lnTo>
                  <a:pt x="174" y="30"/>
                </a:lnTo>
                <a:lnTo>
                  <a:pt x="140" y="18"/>
                </a:lnTo>
                <a:lnTo>
                  <a:pt x="106" y="10"/>
                </a:lnTo>
                <a:lnTo>
                  <a:pt x="72" y="4"/>
                </a:lnTo>
                <a:lnTo>
                  <a:pt x="36" y="0"/>
                </a:lnTo>
                <a:lnTo>
                  <a:pt x="0" y="0"/>
                </a:lnTo>
                <a:lnTo>
                  <a:pt x="0" y="136"/>
                </a:lnTo>
                <a:lnTo>
                  <a:pt x="0" y="136"/>
                </a:lnTo>
                <a:lnTo>
                  <a:pt x="38" y="138"/>
                </a:lnTo>
                <a:lnTo>
                  <a:pt x="78" y="144"/>
                </a:lnTo>
                <a:lnTo>
                  <a:pt x="114" y="152"/>
                </a:lnTo>
                <a:lnTo>
                  <a:pt x="150" y="166"/>
                </a:lnTo>
                <a:lnTo>
                  <a:pt x="184" y="182"/>
                </a:lnTo>
                <a:lnTo>
                  <a:pt x="216" y="202"/>
                </a:lnTo>
                <a:lnTo>
                  <a:pt x="246" y="224"/>
                </a:lnTo>
                <a:lnTo>
                  <a:pt x="272" y="248"/>
                </a:lnTo>
                <a:lnTo>
                  <a:pt x="298" y="276"/>
                </a:lnTo>
                <a:lnTo>
                  <a:pt x="320" y="306"/>
                </a:lnTo>
                <a:lnTo>
                  <a:pt x="340" y="338"/>
                </a:lnTo>
                <a:lnTo>
                  <a:pt x="356" y="372"/>
                </a:lnTo>
                <a:lnTo>
                  <a:pt x="368" y="408"/>
                </a:lnTo>
                <a:lnTo>
                  <a:pt x="378" y="444"/>
                </a:lnTo>
                <a:lnTo>
                  <a:pt x="384" y="482"/>
                </a:lnTo>
                <a:lnTo>
                  <a:pt x="386" y="522"/>
                </a:lnTo>
                <a:lnTo>
                  <a:pt x="386" y="522"/>
                </a:lnTo>
                <a:lnTo>
                  <a:pt x="386" y="522"/>
                </a:lnTo>
                <a:lnTo>
                  <a:pt x="386" y="550"/>
                </a:lnTo>
                <a:lnTo>
                  <a:pt x="388" y="576"/>
                </a:lnTo>
                <a:lnTo>
                  <a:pt x="388" y="576"/>
                </a:lnTo>
                <a:lnTo>
                  <a:pt x="392" y="598"/>
                </a:lnTo>
                <a:lnTo>
                  <a:pt x="398" y="618"/>
                </a:lnTo>
                <a:lnTo>
                  <a:pt x="404" y="638"/>
                </a:lnTo>
                <a:lnTo>
                  <a:pt x="412" y="656"/>
                </a:lnTo>
                <a:lnTo>
                  <a:pt x="422" y="674"/>
                </a:lnTo>
                <a:lnTo>
                  <a:pt x="434" y="690"/>
                </a:lnTo>
                <a:lnTo>
                  <a:pt x="448" y="706"/>
                </a:lnTo>
                <a:lnTo>
                  <a:pt x="462" y="720"/>
                </a:lnTo>
                <a:lnTo>
                  <a:pt x="478" y="734"/>
                </a:lnTo>
                <a:lnTo>
                  <a:pt x="494" y="744"/>
                </a:lnTo>
                <a:lnTo>
                  <a:pt x="512" y="754"/>
                </a:lnTo>
                <a:lnTo>
                  <a:pt x="532" y="764"/>
                </a:lnTo>
                <a:lnTo>
                  <a:pt x="549" y="770"/>
                </a:lnTo>
                <a:lnTo>
                  <a:pt x="571" y="774"/>
                </a:lnTo>
                <a:lnTo>
                  <a:pt x="591" y="778"/>
                </a:lnTo>
                <a:lnTo>
                  <a:pt x="613" y="778"/>
                </a:lnTo>
                <a:lnTo>
                  <a:pt x="1543" y="778"/>
                </a:lnTo>
                <a:lnTo>
                  <a:pt x="1543" y="652"/>
                </a:lnTo>
                <a:lnTo>
                  <a:pt x="647" y="65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18" name="Group 17">
            <a:extLst>
              <a:ext uri="{FF2B5EF4-FFF2-40B4-BE49-F238E27FC236}">
                <a16:creationId xmlns:a16="http://schemas.microsoft.com/office/drawing/2014/main" id="{39E7B6E4-C8ED-446E-9EE3-7AA242E441FC}"/>
              </a:ext>
            </a:extLst>
          </p:cNvPr>
          <p:cNvGrpSpPr/>
          <p:nvPr/>
        </p:nvGrpSpPr>
        <p:grpSpPr>
          <a:xfrm>
            <a:off x="1070348" y="2276026"/>
            <a:ext cx="9829322" cy="2806960"/>
            <a:chOff x="2610283" y="2429668"/>
            <a:chExt cx="6998857" cy="1998664"/>
          </a:xfrm>
        </p:grpSpPr>
        <p:sp>
          <p:nvSpPr>
            <p:cNvPr id="4" name="Freeform 12">
              <a:extLst>
                <a:ext uri="{FF2B5EF4-FFF2-40B4-BE49-F238E27FC236}">
                  <a16:creationId xmlns:a16="http://schemas.microsoft.com/office/drawing/2014/main" id="{84F65A9C-BC62-4427-A4C2-B4B6AF0AF1E1}"/>
                </a:ext>
              </a:extLst>
            </p:cNvPr>
            <p:cNvSpPr>
              <a:spLocks/>
            </p:cNvSpPr>
            <p:nvPr/>
          </p:nvSpPr>
          <p:spPr bwMode="auto">
            <a:xfrm>
              <a:off x="7891465" y="2786856"/>
              <a:ext cx="1282700" cy="1284288"/>
            </a:xfrm>
            <a:custGeom>
              <a:avLst/>
              <a:gdLst>
                <a:gd name="T0" fmla="*/ 767 w 1618"/>
                <a:gd name="T1" fmla="*/ 1616 h 1617"/>
                <a:gd name="T2" fmla="*/ 647 w 1618"/>
                <a:gd name="T3" fmla="*/ 1601 h 1617"/>
                <a:gd name="T4" fmla="*/ 531 w 1618"/>
                <a:gd name="T5" fmla="*/ 1568 h 1617"/>
                <a:gd name="T6" fmla="*/ 424 w 1618"/>
                <a:gd name="T7" fmla="*/ 1520 h 1617"/>
                <a:gd name="T8" fmla="*/ 326 w 1618"/>
                <a:gd name="T9" fmla="*/ 1456 h 1617"/>
                <a:gd name="T10" fmla="*/ 238 w 1618"/>
                <a:gd name="T11" fmla="*/ 1380 h 1617"/>
                <a:gd name="T12" fmla="*/ 161 w 1618"/>
                <a:gd name="T13" fmla="*/ 1292 h 1617"/>
                <a:gd name="T14" fmla="*/ 98 w 1618"/>
                <a:gd name="T15" fmla="*/ 1194 h 1617"/>
                <a:gd name="T16" fmla="*/ 50 w 1618"/>
                <a:gd name="T17" fmla="*/ 1086 h 1617"/>
                <a:gd name="T18" fmla="*/ 18 w 1618"/>
                <a:gd name="T19" fmla="*/ 972 h 1617"/>
                <a:gd name="T20" fmla="*/ 2 w 1618"/>
                <a:gd name="T21" fmla="*/ 850 h 1617"/>
                <a:gd name="T22" fmla="*/ 2 w 1618"/>
                <a:gd name="T23" fmla="*/ 768 h 1617"/>
                <a:gd name="T24" fmla="*/ 18 w 1618"/>
                <a:gd name="T25" fmla="*/ 646 h 1617"/>
                <a:gd name="T26" fmla="*/ 50 w 1618"/>
                <a:gd name="T27" fmla="*/ 530 h 1617"/>
                <a:gd name="T28" fmla="*/ 98 w 1618"/>
                <a:gd name="T29" fmla="*/ 424 h 1617"/>
                <a:gd name="T30" fmla="*/ 161 w 1618"/>
                <a:gd name="T31" fmla="*/ 325 h 1617"/>
                <a:gd name="T32" fmla="*/ 238 w 1618"/>
                <a:gd name="T33" fmla="*/ 237 h 1617"/>
                <a:gd name="T34" fmla="*/ 326 w 1618"/>
                <a:gd name="T35" fmla="*/ 160 h 1617"/>
                <a:gd name="T36" fmla="*/ 424 w 1618"/>
                <a:gd name="T37" fmla="*/ 97 h 1617"/>
                <a:gd name="T38" fmla="*/ 531 w 1618"/>
                <a:gd name="T39" fmla="*/ 49 h 1617"/>
                <a:gd name="T40" fmla="*/ 647 w 1618"/>
                <a:gd name="T41" fmla="*/ 17 h 1617"/>
                <a:gd name="T42" fmla="*/ 767 w 1618"/>
                <a:gd name="T43" fmla="*/ 2 h 1617"/>
                <a:gd name="T44" fmla="*/ 851 w 1618"/>
                <a:gd name="T45" fmla="*/ 2 h 1617"/>
                <a:gd name="T46" fmla="*/ 972 w 1618"/>
                <a:gd name="T47" fmla="*/ 17 h 1617"/>
                <a:gd name="T48" fmla="*/ 1087 w 1618"/>
                <a:gd name="T49" fmla="*/ 49 h 1617"/>
                <a:gd name="T50" fmla="*/ 1195 w 1618"/>
                <a:gd name="T51" fmla="*/ 97 h 1617"/>
                <a:gd name="T52" fmla="*/ 1293 w 1618"/>
                <a:gd name="T53" fmla="*/ 160 h 1617"/>
                <a:gd name="T54" fmla="*/ 1381 w 1618"/>
                <a:gd name="T55" fmla="*/ 237 h 1617"/>
                <a:gd name="T56" fmla="*/ 1457 w 1618"/>
                <a:gd name="T57" fmla="*/ 325 h 1617"/>
                <a:gd name="T58" fmla="*/ 1520 w 1618"/>
                <a:gd name="T59" fmla="*/ 424 h 1617"/>
                <a:gd name="T60" fmla="*/ 1569 w 1618"/>
                <a:gd name="T61" fmla="*/ 530 h 1617"/>
                <a:gd name="T62" fmla="*/ 1602 w 1618"/>
                <a:gd name="T63" fmla="*/ 646 h 1617"/>
                <a:gd name="T64" fmla="*/ 1617 w 1618"/>
                <a:gd name="T65" fmla="*/ 768 h 1617"/>
                <a:gd name="T66" fmla="*/ 1617 w 1618"/>
                <a:gd name="T67" fmla="*/ 850 h 1617"/>
                <a:gd name="T68" fmla="*/ 1602 w 1618"/>
                <a:gd name="T69" fmla="*/ 972 h 1617"/>
                <a:gd name="T70" fmla="*/ 1569 w 1618"/>
                <a:gd name="T71" fmla="*/ 1086 h 1617"/>
                <a:gd name="T72" fmla="*/ 1520 w 1618"/>
                <a:gd name="T73" fmla="*/ 1194 h 1617"/>
                <a:gd name="T74" fmla="*/ 1457 w 1618"/>
                <a:gd name="T75" fmla="*/ 1292 h 1617"/>
                <a:gd name="T76" fmla="*/ 1381 w 1618"/>
                <a:gd name="T77" fmla="*/ 1380 h 1617"/>
                <a:gd name="T78" fmla="*/ 1293 w 1618"/>
                <a:gd name="T79" fmla="*/ 1456 h 1617"/>
                <a:gd name="T80" fmla="*/ 1195 w 1618"/>
                <a:gd name="T81" fmla="*/ 1520 h 1617"/>
                <a:gd name="T82" fmla="*/ 1087 w 1618"/>
                <a:gd name="T83" fmla="*/ 1568 h 1617"/>
                <a:gd name="T84" fmla="*/ 972 w 1618"/>
                <a:gd name="T85" fmla="*/ 1601 h 1617"/>
                <a:gd name="T86" fmla="*/ 851 w 1618"/>
                <a:gd name="T87" fmla="*/ 1616 h 1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18" h="1617">
                  <a:moveTo>
                    <a:pt x="810" y="1617"/>
                  </a:moveTo>
                  <a:lnTo>
                    <a:pt x="810" y="1617"/>
                  </a:lnTo>
                  <a:lnTo>
                    <a:pt x="767" y="1616"/>
                  </a:lnTo>
                  <a:lnTo>
                    <a:pt x="727" y="1613"/>
                  </a:lnTo>
                  <a:lnTo>
                    <a:pt x="686" y="1608"/>
                  </a:lnTo>
                  <a:lnTo>
                    <a:pt x="647" y="1601"/>
                  </a:lnTo>
                  <a:lnTo>
                    <a:pt x="607" y="1592"/>
                  </a:lnTo>
                  <a:lnTo>
                    <a:pt x="569" y="1582"/>
                  </a:lnTo>
                  <a:lnTo>
                    <a:pt x="531" y="1568"/>
                  </a:lnTo>
                  <a:lnTo>
                    <a:pt x="494" y="1554"/>
                  </a:lnTo>
                  <a:lnTo>
                    <a:pt x="458" y="1538"/>
                  </a:lnTo>
                  <a:lnTo>
                    <a:pt x="424" y="1520"/>
                  </a:lnTo>
                  <a:lnTo>
                    <a:pt x="390" y="1500"/>
                  </a:lnTo>
                  <a:lnTo>
                    <a:pt x="357" y="1479"/>
                  </a:lnTo>
                  <a:lnTo>
                    <a:pt x="326" y="1456"/>
                  </a:lnTo>
                  <a:lnTo>
                    <a:pt x="295" y="1432"/>
                  </a:lnTo>
                  <a:lnTo>
                    <a:pt x="266" y="1407"/>
                  </a:lnTo>
                  <a:lnTo>
                    <a:pt x="238" y="1380"/>
                  </a:lnTo>
                  <a:lnTo>
                    <a:pt x="211" y="1352"/>
                  </a:lnTo>
                  <a:lnTo>
                    <a:pt x="185" y="1324"/>
                  </a:lnTo>
                  <a:lnTo>
                    <a:pt x="161" y="1292"/>
                  </a:lnTo>
                  <a:lnTo>
                    <a:pt x="139" y="1261"/>
                  </a:lnTo>
                  <a:lnTo>
                    <a:pt x="118" y="1228"/>
                  </a:lnTo>
                  <a:lnTo>
                    <a:pt x="98" y="1194"/>
                  </a:lnTo>
                  <a:lnTo>
                    <a:pt x="81" y="1159"/>
                  </a:lnTo>
                  <a:lnTo>
                    <a:pt x="65" y="1123"/>
                  </a:lnTo>
                  <a:lnTo>
                    <a:pt x="50" y="1086"/>
                  </a:lnTo>
                  <a:lnTo>
                    <a:pt x="37" y="1049"/>
                  </a:lnTo>
                  <a:lnTo>
                    <a:pt x="27" y="1011"/>
                  </a:lnTo>
                  <a:lnTo>
                    <a:pt x="18" y="972"/>
                  </a:lnTo>
                  <a:lnTo>
                    <a:pt x="10" y="932"/>
                  </a:lnTo>
                  <a:lnTo>
                    <a:pt x="5" y="892"/>
                  </a:lnTo>
                  <a:lnTo>
                    <a:pt x="2" y="850"/>
                  </a:lnTo>
                  <a:lnTo>
                    <a:pt x="0" y="809"/>
                  </a:lnTo>
                  <a:lnTo>
                    <a:pt x="0" y="809"/>
                  </a:lnTo>
                  <a:lnTo>
                    <a:pt x="2" y="768"/>
                  </a:lnTo>
                  <a:lnTo>
                    <a:pt x="5" y="726"/>
                  </a:lnTo>
                  <a:lnTo>
                    <a:pt x="10" y="686"/>
                  </a:lnTo>
                  <a:lnTo>
                    <a:pt x="18" y="646"/>
                  </a:lnTo>
                  <a:lnTo>
                    <a:pt x="27" y="607"/>
                  </a:lnTo>
                  <a:lnTo>
                    <a:pt x="37" y="568"/>
                  </a:lnTo>
                  <a:lnTo>
                    <a:pt x="50" y="530"/>
                  </a:lnTo>
                  <a:lnTo>
                    <a:pt x="65" y="495"/>
                  </a:lnTo>
                  <a:lnTo>
                    <a:pt x="81" y="459"/>
                  </a:lnTo>
                  <a:lnTo>
                    <a:pt x="98" y="424"/>
                  </a:lnTo>
                  <a:lnTo>
                    <a:pt x="118" y="390"/>
                  </a:lnTo>
                  <a:lnTo>
                    <a:pt x="139" y="356"/>
                  </a:lnTo>
                  <a:lnTo>
                    <a:pt x="161" y="325"/>
                  </a:lnTo>
                  <a:lnTo>
                    <a:pt x="185" y="294"/>
                  </a:lnTo>
                  <a:lnTo>
                    <a:pt x="211" y="265"/>
                  </a:lnTo>
                  <a:lnTo>
                    <a:pt x="238" y="237"/>
                  </a:lnTo>
                  <a:lnTo>
                    <a:pt x="266" y="210"/>
                  </a:lnTo>
                  <a:lnTo>
                    <a:pt x="295" y="184"/>
                  </a:lnTo>
                  <a:lnTo>
                    <a:pt x="326" y="160"/>
                  </a:lnTo>
                  <a:lnTo>
                    <a:pt x="357" y="139"/>
                  </a:lnTo>
                  <a:lnTo>
                    <a:pt x="390" y="117"/>
                  </a:lnTo>
                  <a:lnTo>
                    <a:pt x="424" y="97"/>
                  </a:lnTo>
                  <a:lnTo>
                    <a:pt x="458" y="80"/>
                  </a:lnTo>
                  <a:lnTo>
                    <a:pt x="494" y="64"/>
                  </a:lnTo>
                  <a:lnTo>
                    <a:pt x="531" y="49"/>
                  </a:lnTo>
                  <a:lnTo>
                    <a:pt x="569" y="36"/>
                  </a:lnTo>
                  <a:lnTo>
                    <a:pt x="607" y="26"/>
                  </a:lnTo>
                  <a:lnTo>
                    <a:pt x="647" y="17"/>
                  </a:lnTo>
                  <a:lnTo>
                    <a:pt x="686" y="9"/>
                  </a:lnTo>
                  <a:lnTo>
                    <a:pt x="727" y="5"/>
                  </a:lnTo>
                  <a:lnTo>
                    <a:pt x="767" y="2"/>
                  </a:lnTo>
                  <a:lnTo>
                    <a:pt x="810" y="0"/>
                  </a:lnTo>
                  <a:lnTo>
                    <a:pt x="810" y="0"/>
                  </a:lnTo>
                  <a:lnTo>
                    <a:pt x="851" y="2"/>
                  </a:lnTo>
                  <a:lnTo>
                    <a:pt x="892" y="5"/>
                  </a:lnTo>
                  <a:lnTo>
                    <a:pt x="933" y="9"/>
                  </a:lnTo>
                  <a:lnTo>
                    <a:pt x="972" y="17"/>
                  </a:lnTo>
                  <a:lnTo>
                    <a:pt x="1011" y="26"/>
                  </a:lnTo>
                  <a:lnTo>
                    <a:pt x="1050" y="36"/>
                  </a:lnTo>
                  <a:lnTo>
                    <a:pt x="1087" y="49"/>
                  </a:lnTo>
                  <a:lnTo>
                    <a:pt x="1124" y="64"/>
                  </a:lnTo>
                  <a:lnTo>
                    <a:pt x="1160" y="80"/>
                  </a:lnTo>
                  <a:lnTo>
                    <a:pt x="1195" y="97"/>
                  </a:lnTo>
                  <a:lnTo>
                    <a:pt x="1228" y="117"/>
                  </a:lnTo>
                  <a:lnTo>
                    <a:pt x="1261" y="139"/>
                  </a:lnTo>
                  <a:lnTo>
                    <a:pt x="1293" y="160"/>
                  </a:lnTo>
                  <a:lnTo>
                    <a:pt x="1323" y="184"/>
                  </a:lnTo>
                  <a:lnTo>
                    <a:pt x="1352" y="210"/>
                  </a:lnTo>
                  <a:lnTo>
                    <a:pt x="1381" y="237"/>
                  </a:lnTo>
                  <a:lnTo>
                    <a:pt x="1408" y="265"/>
                  </a:lnTo>
                  <a:lnTo>
                    <a:pt x="1433" y="294"/>
                  </a:lnTo>
                  <a:lnTo>
                    <a:pt x="1457" y="325"/>
                  </a:lnTo>
                  <a:lnTo>
                    <a:pt x="1480" y="356"/>
                  </a:lnTo>
                  <a:lnTo>
                    <a:pt x="1500" y="390"/>
                  </a:lnTo>
                  <a:lnTo>
                    <a:pt x="1520" y="424"/>
                  </a:lnTo>
                  <a:lnTo>
                    <a:pt x="1537" y="459"/>
                  </a:lnTo>
                  <a:lnTo>
                    <a:pt x="1554" y="495"/>
                  </a:lnTo>
                  <a:lnTo>
                    <a:pt x="1569" y="530"/>
                  </a:lnTo>
                  <a:lnTo>
                    <a:pt x="1581" y="568"/>
                  </a:lnTo>
                  <a:lnTo>
                    <a:pt x="1592" y="607"/>
                  </a:lnTo>
                  <a:lnTo>
                    <a:pt x="1602" y="646"/>
                  </a:lnTo>
                  <a:lnTo>
                    <a:pt x="1608" y="686"/>
                  </a:lnTo>
                  <a:lnTo>
                    <a:pt x="1614" y="726"/>
                  </a:lnTo>
                  <a:lnTo>
                    <a:pt x="1617" y="768"/>
                  </a:lnTo>
                  <a:lnTo>
                    <a:pt x="1618" y="809"/>
                  </a:lnTo>
                  <a:lnTo>
                    <a:pt x="1618" y="809"/>
                  </a:lnTo>
                  <a:lnTo>
                    <a:pt x="1617" y="850"/>
                  </a:lnTo>
                  <a:lnTo>
                    <a:pt x="1614" y="892"/>
                  </a:lnTo>
                  <a:lnTo>
                    <a:pt x="1608" y="932"/>
                  </a:lnTo>
                  <a:lnTo>
                    <a:pt x="1602" y="972"/>
                  </a:lnTo>
                  <a:lnTo>
                    <a:pt x="1592" y="1011"/>
                  </a:lnTo>
                  <a:lnTo>
                    <a:pt x="1581" y="1049"/>
                  </a:lnTo>
                  <a:lnTo>
                    <a:pt x="1569" y="1086"/>
                  </a:lnTo>
                  <a:lnTo>
                    <a:pt x="1554" y="1123"/>
                  </a:lnTo>
                  <a:lnTo>
                    <a:pt x="1537" y="1159"/>
                  </a:lnTo>
                  <a:lnTo>
                    <a:pt x="1520" y="1194"/>
                  </a:lnTo>
                  <a:lnTo>
                    <a:pt x="1500" y="1228"/>
                  </a:lnTo>
                  <a:lnTo>
                    <a:pt x="1480" y="1261"/>
                  </a:lnTo>
                  <a:lnTo>
                    <a:pt x="1457" y="1292"/>
                  </a:lnTo>
                  <a:lnTo>
                    <a:pt x="1433" y="1324"/>
                  </a:lnTo>
                  <a:lnTo>
                    <a:pt x="1408" y="1352"/>
                  </a:lnTo>
                  <a:lnTo>
                    <a:pt x="1381" y="1380"/>
                  </a:lnTo>
                  <a:lnTo>
                    <a:pt x="1352" y="1407"/>
                  </a:lnTo>
                  <a:lnTo>
                    <a:pt x="1323" y="1432"/>
                  </a:lnTo>
                  <a:lnTo>
                    <a:pt x="1293" y="1456"/>
                  </a:lnTo>
                  <a:lnTo>
                    <a:pt x="1261" y="1479"/>
                  </a:lnTo>
                  <a:lnTo>
                    <a:pt x="1228" y="1500"/>
                  </a:lnTo>
                  <a:lnTo>
                    <a:pt x="1195" y="1520"/>
                  </a:lnTo>
                  <a:lnTo>
                    <a:pt x="1160" y="1538"/>
                  </a:lnTo>
                  <a:lnTo>
                    <a:pt x="1124" y="1554"/>
                  </a:lnTo>
                  <a:lnTo>
                    <a:pt x="1087" y="1568"/>
                  </a:lnTo>
                  <a:lnTo>
                    <a:pt x="1050" y="1582"/>
                  </a:lnTo>
                  <a:lnTo>
                    <a:pt x="1011" y="1592"/>
                  </a:lnTo>
                  <a:lnTo>
                    <a:pt x="972" y="1601"/>
                  </a:lnTo>
                  <a:lnTo>
                    <a:pt x="933" y="1608"/>
                  </a:lnTo>
                  <a:lnTo>
                    <a:pt x="892" y="1613"/>
                  </a:lnTo>
                  <a:lnTo>
                    <a:pt x="851" y="1616"/>
                  </a:lnTo>
                  <a:lnTo>
                    <a:pt x="810" y="1617"/>
                  </a:lnTo>
                  <a:lnTo>
                    <a:pt x="810" y="16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2" name="Group 1">
              <a:extLst>
                <a:ext uri="{FF2B5EF4-FFF2-40B4-BE49-F238E27FC236}">
                  <a16:creationId xmlns:a16="http://schemas.microsoft.com/office/drawing/2014/main" id="{8AE2D00F-3AB8-4B9E-92E5-61819EE6D78F}"/>
                </a:ext>
              </a:extLst>
            </p:cNvPr>
            <p:cNvGrpSpPr/>
            <p:nvPr/>
          </p:nvGrpSpPr>
          <p:grpSpPr>
            <a:xfrm>
              <a:off x="2610283" y="2429668"/>
              <a:ext cx="6998857" cy="1998664"/>
              <a:chOff x="2610283" y="2429668"/>
              <a:chExt cx="6998857" cy="1998664"/>
            </a:xfrm>
          </p:grpSpPr>
          <p:sp>
            <p:nvSpPr>
              <p:cNvPr id="5" name="Freeform 13">
                <a:extLst>
                  <a:ext uri="{FF2B5EF4-FFF2-40B4-BE49-F238E27FC236}">
                    <a16:creationId xmlns:a16="http://schemas.microsoft.com/office/drawing/2014/main" id="{544E2FCA-3C94-4A56-B664-015D871DC255}"/>
                  </a:ext>
                </a:extLst>
              </p:cNvPr>
              <p:cNvSpPr>
                <a:spLocks/>
              </p:cNvSpPr>
              <p:nvPr/>
            </p:nvSpPr>
            <p:spPr bwMode="auto">
              <a:xfrm>
                <a:off x="7534277" y="3428206"/>
                <a:ext cx="1997076" cy="1000125"/>
              </a:xfrm>
              <a:custGeom>
                <a:avLst/>
                <a:gdLst>
                  <a:gd name="T0" fmla="*/ 1176 w 2516"/>
                  <a:gd name="T1" fmla="*/ 804 h 1259"/>
                  <a:gd name="T2" fmla="*/ 1018 w 2516"/>
                  <a:gd name="T3" fmla="*/ 773 h 1259"/>
                  <a:gd name="T4" fmla="*/ 873 w 2516"/>
                  <a:gd name="T5" fmla="*/ 711 h 1259"/>
                  <a:gd name="T6" fmla="*/ 744 w 2516"/>
                  <a:gd name="T7" fmla="*/ 623 h 1259"/>
                  <a:gd name="T8" fmla="*/ 634 w 2516"/>
                  <a:gd name="T9" fmla="*/ 515 h 1259"/>
                  <a:gd name="T10" fmla="*/ 547 w 2516"/>
                  <a:gd name="T11" fmla="*/ 385 h 1259"/>
                  <a:gd name="T12" fmla="*/ 486 w 2516"/>
                  <a:gd name="T13" fmla="*/ 240 h 1259"/>
                  <a:gd name="T14" fmla="*/ 454 w 2516"/>
                  <a:gd name="T15" fmla="*/ 83 h 1259"/>
                  <a:gd name="T16" fmla="*/ 0 w 2516"/>
                  <a:gd name="T17" fmla="*/ 0 h 1259"/>
                  <a:gd name="T18" fmla="*/ 7 w 2516"/>
                  <a:gd name="T19" fmla="*/ 128 h 1259"/>
                  <a:gd name="T20" fmla="*/ 25 w 2516"/>
                  <a:gd name="T21" fmla="*/ 254 h 1259"/>
                  <a:gd name="T22" fmla="*/ 57 w 2516"/>
                  <a:gd name="T23" fmla="*/ 374 h 1259"/>
                  <a:gd name="T24" fmla="*/ 99 w 2516"/>
                  <a:gd name="T25" fmla="*/ 490 h 1259"/>
                  <a:gd name="T26" fmla="*/ 151 w 2516"/>
                  <a:gd name="T27" fmla="*/ 600 h 1259"/>
                  <a:gd name="T28" fmla="*/ 214 w 2516"/>
                  <a:gd name="T29" fmla="*/ 704 h 1259"/>
                  <a:gd name="T30" fmla="*/ 287 w 2516"/>
                  <a:gd name="T31" fmla="*/ 801 h 1259"/>
                  <a:gd name="T32" fmla="*/ 369 w 2516"/>
                  <a:gd name="T33" fmla="*/ 890 h 1259"/>
                  <a:gd name="T34" fmla="*/ 458 w 2516"/>
                  <a:gd name="T35" fmla="*/ 971 h 1259"/>
                  <a:gd name="T36" fmla="*/ 555 w 2516"/>
                  <a:gd name="T37" fmla="*/ 1043 h 1259"/>
                  <a:gd name="T38" fmla="*/ 658 w 2516"/>
                  <a:gd name="T39" fmla="*/ 1107 h 1259"/>
                  <a:gd name="T40" fmla="*/ 768 w 2516"/>
                  <a:gd name="T41" fmla="*/ 1160 h 1259"/>
                  <a:gd name="T42" fmla="*/ 885 w 2516"/>
                  <a:gd name="T43" fmla="*/ 1202 h 1259"/>
                  <a:gd name="T44" fmla="*/ 1004 w 2516"/>
                  <a:gd name="T45" fmla="*/ 1233 h 1259"/>
                  <a:gd name="T46" fmla="*/ 1129 w 2516"/>
                  <a:gd name="T47" fmla="*/ 1252 h 1259"/>
                  <a:gd name="T48" fmla="*/ 1259 w 2516"/>
                  <a:gd name="T49" fmla="*/ 1259 h 1259"/>
                  <a:gd name="T50" fmla="*/ 1356 w 2516"/>
                  <a:gd name="T51" fmla="*/ 1255 h 1259"/>
                  <a:gd name="T52" fmla="*/ 1481 w 2516"/>
                  <a:gd name="T53" fmla="*/ 1238 h 1259"/>
                  <a:gd name="T54" fmla="*/ 1602 w 2516"/>
                  <a:gd name="T55" fmla="*/ 1211 h 1259"/>
                  <a:gd name="T56" fmla="*/ 1720 w 2516"/>
                  <a:gd name="T57" fmla="*/ 1171 h 1259"/>
                  <a:gd name="T58" fmla="*/ 1831 w 2516"/>
                  <a:gd name="T59" fmla="*/ 1121 h 1259"/>
                  <a:gd name="T60" fmla="*/ 1936 w 2516"/>
                  <a:gd name="T61" fmla="*/ 1060 h 1259"/>
                  <a:gd name="T62" fmla="*/ 2035 w 2516"/>
                  <a:gd name="T63" fmla="*/ 990 h 1259"/>
                  <a:gd name="T64" fmla="*/ 2127 w 2516"/>
                  <a:gd name="T65" fmla="*/ 911 h 1259"/>
                  <a:gd name="T66" fmla="*/ 2209 w 2516"/>
                  <a:gd name="T67" fmla="*/ 824 h 1259"/>
                  <a:gd name="T68" fmla="*/ 2284 w 2516"/>
                  <a:gd name="T69" fmla="*/ 728 h 1259"/>
                  <a:gd name="T70" fmla="*/ 2350 w 2516"/>
                  <a:gd name="T71" fmla="*/ 627 h 1259"/>
                  <a:gd name="T72" fmla="*/ 2405 w 2516"/>
                  <a:gd name="T73" fmla="*/ 518 h 1259"/>
                  <a:gd name="T74" fmla="*/ 2450 w 2516"/>
                  <a:gd name="T75" fmla="*/ 404 h 1259"/>
                  <a:gd name="T76" fmla="*/ 2485 w 2516"/>
                  <a:gd name="T77" fmla="*/ 284 h 1259"/>
                  <a:gd name="T78" fmla="*/ 2506 w 2516"/>
                  <a:gd name="T79" fmla="*/ 160 h 1259"/>
                  <a:gd name="T80" fmla="*/ 2516 w 2516"/>
                  <a:gd name="T81" fmla="*/ 33 h 1259"/>
                  <a:gd name="T82" fmla="*/ 2066 w 2516"/>
                  <a:gd name="T83" fmla="*/ 41 h 1259"/>
                  <a:gd name="T84" fmla="*/ 2041 w 2516"/>
                  <a:gd name="T85" fmla="*/ 202 h 1259"/>
                  <a:gd name="T86" fmla="*/ 1986 w 2516"/>
                  <a:gd name="T87" fmla="*/ 350 h 1259"/>
                  <a:gd name="T88" fmla="*/ 1906 w 2516"/>
                  <a:gd name="T89" fmla="*/ 483 h 1259"/>
                  <a:gd name="T90" fmla="*/ 1801 w 2516"/>
                  <a:gd name="T91" fmla="*/ 598 h 1259"/>
                  <a:gd name="T92" fmla="*/ 1677 w 2516"/>
                  <a:gd name="T93" fmla="*/ 691 h 1259"/>
                  <a:gd name="T94" fmla="*/ 1536 w 2516"/>
                  <a:gd name="T95" fmla="*/ 759 h 1259"/>
                  <a:gd name="T96" fmla="*/ 1382 w 2516"/>
                  <a:gd name="T97" fmla="*/ 799 h 1259"/>
                  <a:gd name="T98" fmla="*/ 1259 w 2516"/>
                  <a:gd name="T99" fmla="*/ 80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16" h="1259">
                    <a:moveTo>
                      <a:pt x="1259" y="808"/>
                    </a:moveTo>
                    <a:lnTo>
                      <a:pt x="1259" y="808"/>
                    </a:lnTo>
                    <a:lnTo>
                      <a:pt x="1216" y="807"/>
                    </a:lnTo>
                    <a:lnTo>
                      <a:pt x="1176" y="804"/>
                    </a:lnTo>
                    <a:lnTo>
                      <a:pt x="1135" y="799"/>
                    </a:lnTo>
                    <a:lnTo>
                      <a:pt x="1096" y="792"/>
                    </a:lnTo>
                    <a:lnTo>
                      <a:pt x="1056" y="783"/>
                    </a:lnTo>
                    <a:lnTo>
                      <a:pt x="1018" y="773"/>
                    </a:lnTo>
                    <a:lnTo>
                      <a:pt x="980" y="759"/>
                    </a:lnTo>
                    <a:lnTo>
                      <a:pt x="943" y="745"/>
                    </a:lnTo>
                    <a:lnTo>
                      <a:pt x="907" y="729"/>
                    </a:lnTo>
                    <a:lnTo>
                      <a:pt x="873" y="711"/>
                    </a:lnTo>
                    <a:lnTo>
                      <a:pt x="839" y="691"/>
                    </a:lnTo>
                    <a:lnTo>
                      <a:pt x="806" y="670"/>
                    </a:lnTo>
                    <a:lnTo>
                      <a:pt x="775" y="647"/>
                    </a:lnTo>
                    <a:lnTo>
                      <a:pt x="744" y="623"/>
                    </a:lnTo>
                    <a:lnTo>
                      <a:pt x="715" y="598"/>
                    </a:lnTo>
                    <a:lnTo>
                      <a:pt x="687" y="571"/>
                    </a:lnTo>
                    <a:lnTo>
                      <a:pt x="660" y="543"/>
                    </a:lnTo>
                    <a:lnTo>
                      <a:pt x="634" y="515"/>
                    </a:lnTo>
                    <a:lnTo>
                      <a:pt x="610" y="483"/>
                    </a:lnTo>
                    <a:lnTo>
                      <a:pt x="588" y="452"/>
                    </a:lnTo>
                    <a:lnTo>
                      <a:pt x="567" y="419"/>
                    </a:lnTo>
                    <a:lnTo>
                      <a:pt x="547" y="385"/>
                    </a:lnTo>
                    <a:lnTo>
                      <a:pt x="530" y="350"/>
                    </a:lnTo>
                    <a:lnTo>
                      <a:pt x="514" y="314"/>
                    </a:lnTo>
                    <a:lnTo>
                      <a:pt x="499" y="277"/>
                    </a:lnTo>
                    <a:lnTo>
                      <a:pt x="486" y="240"/>
                    </a:lnTo>
                    <a:lnTo>
                      <a:pt x="476" y="202"/>
                    </a:lnTo>
                    <a:lnTo>
                      <a:pt x="467" y="163"/>
                    </a:lnTo>
                    <a:lnTo>
                      <a:pt x="459" y="123"/>
                    </a:lnTo>
                    <a:lnTo>
                      <a:pt x="454" y="83"/>
                    </a:lnTo>
                    <a:lnTo>
                      <a:pt x="451" y="41"/>
                    </a:lnTo>
                    <a:lnTo>
                      <a:pt x="449" y="0"/>
                    </a:lnTo>
                    <a:lnTo>
                      <a:pt x="0" y="0"/>
                    </a:lnTo>
                    <a:lnTo>
                      <a:pt x="0" y="0"/>
                    </a:lnTo>
                    <a:lnTo>
                      <a:pt x="0" y="33"/>
                    </a:lnTo>
                    <a:lnTo>
                      <a:pt x="1" y="64"/>
                    </a:lnTo>
                    <a:lnTo>
                      <a:pt x="3" y="97"/>
                    </a:lnTo>
                    <a:lnTo>
                      <a:pt x="7" y="128"/>
                    </a:lnTo>
                    <a:lnTo>
                      <a:pt x="10" y="160"/>
                    </a:lnTo>
                    <a:lnTo>
                      <a:pt x="14" y="191"/>
                    </a:lnTo>
                    <a:lnTo>
                      <a:pt x="20" y="223"/>
                    </a:lnTo>
                    <a:lnTo>
                      <a:pt x="25" y="254"/>
                    </a:lnTo>
                    <a:lnTo>
                      <a:pt x="33" y="284"/>
                    </a:lnTo>
                    <a:lnTo>
                      <a:pt x="39" y="314"/>
                    </a:lnTo>
                    <a:lnTo>
                      <a:pt x="48" y="345"/>
                    </a:lnTo>
                    <a:lnTo>
                      <a:pt x="57" y="374"/>
                    </a:lnTo>
                    <a:lnTo>
                      <a:pt x="67" y="404"/>
                    </a:lnTo>
                    <a:lnTo>
                      <a:pt x="76" y="433"/>
                    </a:lnTo>
                    <a:lnTo>
                      <a:pt x="87" y="461"/>
                    </a:lnTo>
                    <a:lnTo>
                      <a:pt x="99" y="490"/>
                    </a:lnTo>
                    <a:lnTo>
                      <a:pt x="111" y="518"/>
                    </a:lnTo>
                    <a:lnTo>
                      <a:pt x="124" y="545"/>
                    </a:lnTo>
                    <a:lnTo>
                      <a:pt x="137" y="572"/>
                    </a:lnTo>
                    <a:lnTo>
                      <a:pt x="151" y="600"/>
                    </a:lnTo>
                    <a:lnTo>
                      <a:pt x="167" y="627"/>
                    </a:lnTo>
                    <a:lnTo>
                      <a:pt x="182" y="653"/>
                    </a:lnTo>
                    <a:lnTo>
                      <a:pt x="198" y="678"/>
                    </a:lnTo>
                    <a:lnTo>
                      <a:pt x="214" y="704"/>
                    </a:lnTo>
                    <a:lnTo>
                      <a:pt x="232" y="728"/>
                    </a:lnTo>
                    <a:lnTo>
                      <a:pt x="250" y="753"/>
                    </a:lnTo>
                    <a:lnTo>
                      <a:pt x="269" y="777"/>
                    </a:lnTo>
                    <a:lnTo>
                      <a:pt x="287" y="801"/>
                    </a:lnTo>
                    <a:lnTo>
                      <a:pt x="307" y="824"/>
                    </a:lnTo>
                    <a:lnTo>
                      <a:pt x="327" y="847"/>
                    </a:lnTo>
                    <a:lnTo>
                      <a:pt x="347" y="868"/>
                    </a:lnTo>
                    <a:lnTo>
                      <a:pt x="369" y="890"/>
                    </a:lnTo>
                    <a:lnTo>
                      <a:pt x="391" y="911"/>
                    </a:lnTo>
                    <a:lnTo>
                      <a:pt x="412" y="931"/>
                    </a:lnTo>
                    <a:lnTo>
                      <a:pt x="435" y="951"/>
                    </a:lnTo>
                    <a:lnTo>
                      <a:pt x="458" y="971"/>
                    </a:lnTo>
                    <a:lnTo>
                      <a:pt x="481" y="990"/>
                    </a:lnTo>
                    <a:lnTo>
                      <a:pt x="505" y="1009"/>
                    </a:lnTo>
                    <a:lnTo>
                      <a:pt x="530" y="1026"/>
                    </a:lnTo>
                    <a:lnTo>
                      <a:pt x="555" y="1043"/>
                    </a:lnTo>
                    <a:lnTo>
                      <a:pt x="580" y="1060"/>
                    </a:lnTo>
                    <a:lnTo>
                      <a:pt x="606" y="1076"/>
                    </a:lnTo>
                    <a:lnTo>
                      <a:pt x="632" y="1091"/>
                    </a:lnTo>
                    <a:lnTo>
                      <a:pt x="658" y="1107"/>
                    </a:lnTo>
                    <a:lnTo>
                      <a:pt x="685" y="1121"/>
                    </a:lnTo>
                    <a:lnTo>
                      <a:pt x="713" y="1134"/>
                    </a:lnTo>
                    <a:lnTo>
                      <a:pt x="741" y="1147"/>
                    </a:lnTo>
                    <a:lnTo>
                      <a:pt x="768" y="1160"/>
                    </a:lnTo>
                    <a:lnTo>
                      <a:pt x="796" y="1171"/>
                    </a:lnTo>
                    <a:lnTo>
                      <a:pt x="826" y="1182"/>
                    </a:lnTo>
                    <a:lnTo>
                      <a:pt x="855" y="1193"/>
                    </a:lnTo>
                    <a:lnTo>
                      <a:pt x="885" y="1202"/>
                    </a:lnTo>
                    <a:lnTo>
                      <a:pt x="914" y="1211"/>
                    </a:lnTo>
                    <a:lnTo>
                      <a:pt x="943" y="1219"/>
                    </a:lnTo>
                    <a:lnTo>
                      <a:pt x="974" y="1226"/>
                    </a:lnTo>
                    <a:lnTo>
                      <a:pt x="1004" y="1233"/>
                    </a:lnTo>
                    <a:lnTo>
                      <a:pt x="1036" y="1238"/>
                    </a:lnTo>
                    <a:lnTo>
                      <a:pt x="1066" y="1244"/>
                    </a:lnTo>
                    <a:lnTo>
                      <a:pt x="1098" y="1248"/>
                    </a:lnTo>
                    <a:lnTo>
                      <a:pt x="1129" y="1252"/>
                    </a:lnTo>
                    <a:lnTo>
                      <a:pt x="1162" y="1255"/>
                    </a:lnTo>
                    <a:lnTo>
                      <a:pt x="1193" y="1257"/>
                    </a:lnTo>
                    <a:lnTo>
                      <a:pt x="1226" y="1258"/>
                    </a:lnTo>
                    <a:lnTo>
                      <a:pt x="1259" y="1259"/>
                    </a:lnTo>
                    <a:lnTo>
                      <a:pt x="1259" y="1259"/>
                    </a:lnTo>
                    <a:lnTo>
                      <a:pt x="1290" y="1258"/>
                    </a:lnTo>
                    <a:lnTo>
                      <a:pt x="1323" y="1257"/>
                    </a:lnTo>
                    <a:lnTo>
                      <a:pt x="1356" y="1255"/>
                    </a:lnTo>
                    <a:lnTo>
                      <a:pt x="1387" y="1252"/>
                    </a:lnTo>
                    <a:lnTo>
                      <a:pt x="1419" y="1248"/>
                    </a:lnTo>
                    <a:lnTo>
                      <a:pt x="1450" y="1244"/>
                    </a:lnTo>
                    <a:lnTo>
                      <a:pt x="1481" y="1238"/>
                    </a:lnTo>
                    <a:lnTo>
                      <a:pt x="1512" y="1233"/>
                    </a:lnTo>
                    <a:lnTo>
                      <a:pt x="1543" y="1226"/>
                    </a:lnTo>
                    <a:lnTo>
                      <a:pt x="1573" y="1219"/>
                    </a:lnTo>
                    <a:lnTo>
                      <a:pt x="1602" y="1211"/>
                    </a:lnTo>
                    <a:lnTo>
                      <a:pt x="1632" y="1202"/>
                    </a:lnTo>
                    <a:lnTo>
                      <a:pt x="1662" y="1193"/>
                    </a:lnTo>
                    <a:lnTo>
                      <a:pt x="1691" y="1182"/>
                    </a:lnTo>
                    <a:lnTo>
                      <a:pt x="1720" y="1171"/>
                    </a:lnTo>
                    <a:lnTo>
                      <a:pt x="1748" y="1160"/>
                    </a:lnTo>
                    <a:lnTo>
                      <a:pt x="1776" y="1147"/>
                    </a:lnTo>
                    <a:lnTo>
                      <a:pt x="1804" y="1134"/>
                    </a:lnTo>
                    <a:lnTo>
                      <a:pt x="1831" y="1121"/>
                    </a:lnTo>
                    <a:lnTo>
                      <a:pt x="1858" y="1107"/>
                    </a:lnTo>
                    <a:lnTo>
                      <a:pt x="1884" y="1091"/>
                    </a:lnTo>
                    <a:lnTo>
                      <a:pt x="1910" y="1076"/>
                    </a:lnTo>
                    <a:lnTo>
                      <a:pt x="1936" y="1060"/>
                    </a:lnTo>
                    <a:lnTo>
                      <a:pt x="1961" y="1043"/>
                    </a:lnTo>
                    <a:lnTo>
                      <a:pt x="1986" y="1026"/>
                    </a:lnTo>
                    <a:lnTo>
                      <a:pt x="2011" y="1009"/>
                    </a:lnTo>
                    <a:lnTo>
                      <a:pt x="2035" y="990"/>
                    </a:lnTo>
                    <a:lnTo>
                      <a:pt x="2058" y="971"/>
                    </a:lnTo>
                    <a:lnTo>
                      <a:pt x="2081" y="951"/>
                    </a:lnTo>
                    <a:lnTo>
                      <a:pt x="2104" y="931"/>
                    </a:lnTo>
                    <a:lnTo>
                      <a:pt x="2127" y="911"/>
                    </a:lnTo>
                    <a:lnTo>
                      <a:pt x="2147" y="890"/>
                    </a:lnTo>
                    <a:lnTo>
                      <a:pt x="2169" y="868"/>
                    </a:lnTo>
                    <a:lnTo>
                      <a:pt x="2190" y="847"/>
                    </a:lnTo>
                    <a:lnTo>
                      <a:pt x="2209" y="824"/>
                    </a:lnTo>
                    <a:lnTo>
                      <a:pt x="2229" y="801"/>
                    </a:lnTo>
                    <a:lnTo>
                      <a:pt x="2247" y="777"/>
                    </a:lnTo>
                    <a:lnTo>
                      <a:pt x="2266" y="753"/>
                    </a:lnTo>
                    <a:lnTo>
                      <a:pt x="2284" y="728"/>
                    </a:lnTo>
                    <a:lnTo>
                      <a:pt x="2302" y="704"/>
                    </a:lnTo>
                    <a:lnTo>
                      <a:pt x="2318" y="678"/>
                    </a:lnTo>
                    <a:lnTo>
                      <a:pt x="2334" y="653"/>
                    </a:lnTo>
                    <a:lnTo>
                      <a:pt x="2350" y="627"/>
                    </a:lnTo>
                    <a:lnTo>
                      <a:pt x="2365" y="600"/>
                    </a:lnTo>
                    <a:lnTo>
                      <a:pt x="2379" y="572"/>
                    </a:lnTo>
                    <a:lnTo>
                      <a:pt x="2392" y="545"/>
                    </a:lnTo>
                    <a:lnTo>
                      <a:pt x="2405" y="518"/>
                    </a:lnTo>
                    <a:lnTo>
                      <a:pt x="2417" y="490"/>
                    </a:lnTo>
                    <a:lnTo>
                      <a:pt x="2429" y="461"/>
                    </a:lnTo>
                    <a:lnTo>
                      <a:pt x="2440" y="433"/>
                    </a:lnTo>
                    <a:lnTo>
                      <a:pt x="2450" y="404"/>
                    </a:lnTo>
                    <a:lnTo>
                      <a:pt x="2460" y="374"/>
                    </a:lnTo>
                    <a:lnTo>
                      <a:pt x="2468" y="345"/>
                    </a:lnTo>
                    <a:lnTo>
                      <a:pt x="2477" y="314"/>
                    </a:lnTo>
                    <a:lnTo>
                      <a:pt x="2485" y="284"/>
                    </a:lnTo>
                    <a:lnTo>
                      <a:pt x="2491" y="254"/>
                    </a:lnTo>
                    <a:lnTo>
                      <a:pt x="2497" y="223"/>
                    </a:lnTo>
                    <a:lnTo>
                      <a:pt x="2502" y="191"/>
                    </a:lnTo>
                    <a:lnTo>
                      <a:pt x="2506" y="160"/>
                    </a:lnTo>
                    <a:lnTo>
                      <a:pt x="2510" y="128"/>
                    </a:lnTo>
                    <a:lnTo>
                      <a:pt x="2513" y="97"/>
                    </a:lnTo>
                    <a:lnTo>
                      <a:pt x="2515" y="64"/>
                    </a:lnTo>
                    <a:lnTo>
                      <a:pt x="2516" y="33"/>
                    </a:lnTo>
                    <a:lnTo>
                      <a:pt x="2516" y="0"/>
                    </a:lnTo>
                    <a:lnTo>
                      <a:pt x="2067" y="0"/>
                    </a:lnTo>
                    <a:lnTo>
                      <a:pt x="2067" y="0"/>
                    </a:lnTo>
                    <a:lnTo>
                      <a:pt x="2066" y="41"/>
                    </a:lnTo>
                    <a:lnTo>
                      <a:pt x="2063" y="83"/>
                    </a:lnTo>
                    <a:lnTo>
                      <a:pt x="2057" y="123"/>
                    </a:lnTo>
                    <a:lnTo>
                      <a:pt x="2051" y="163"/>
                    </a:lnTo>
                    <a:lnTo>
                      <a:pt x="2041" y="202"/>
                    </a:lnTo>
                    <a:lnTo>
                      <a:pt x="2030" y="240"/>
                    </a:lnTo>
                    <a:lnTo>
                      <a:pt x="2018" y="277"/>
                    </a:lnTo>
                    <a:lnTo>
                      <a:pt x="2003" y="314"/>
                    </a:lnTo>
                    <a:lnTo>
                      <a:pt x="1986" y="350"/>
                    </a:lnTo>
                    <a:lnTo>
                      <a:pt x="1969" y="385"/>
                    </a:lnTo>
                    <a:lnTo>
                      <a:pt x="1949" y="419"/>
                    </a:lnTo>
                    <a:lnTo>
                      <a:pt x="1929" y="452"/>
                    </a:lnTo>
                    <a:lnTo>
                      <a:pt x="1906" y="483"/>
                    </a:lnTo>
                    <a:lnTo>
                      <a:pt x="1882" y="515"/>
                    </a:lnTo>
                    <a:lnTo>
                      <a:pt x="1857" y="543"/>
                    </a:lnTo>
                    <a:lnTo>
                      <a:pt x="1830" y="571"/>
                    </a:lnTo>
                    <a:lnTo>
                      <a:pt x="1801" y="598"/>
                    </a:lnTo>
                    <a:lnTo>
                      <a:pt x="1772" y="623"/>
                    </a:lnTo>
                    <a:lnTo>
                      <a:pt x="1742" y="647"/>
                    </a:lnTo>
                    <a:lnTo>
                      <a:pt x="1710" y="670"/>
                    </a:lnTo>
                    <a:lnTo>
                      <a:pt x="1677" y="691"/>
                    </a:lnTo>
                    <a:lnTo>
                      <a:pt x="1644" y="711"/>
                    </a:lnTo>
                    <a:lnTo>
                      <a:pt x="1609" y="729"/>
                    </a:lnTo>
                    <a:lnTo>
                      <a:pt x="1573" y="745"/>
                    </a:lnTo>
                    <a:lnTo>
                      <a:pt x="1536" y="759"/>
                    </a:lnTo>
                    <a:lnTo>
                      <a:pt x="1499" y="773"/>
                    </a:lnTo>
                    <a:lnTo>
                      <a:pt x="1460" y="783"/>
                    </a:lnTo>
                    <a:lnTo>
                      <a:pt x="1421" y="792"/>
                    </a:lnTo>
                    <a:lnTo>
                      <a:pt x="1382" y="799"/>
                    </a:lnTo>
                    <a:lnTo>
                      <a:pt x="1341" y="804"/>
                    </a:lnTo>
                    <a:lnTo>
                      <a:pt x="1300" y="807"/>
                    </a:lnTo>
                    <a:lnTo>
                      <a:pt x="1259" y="808"/>
                    </a:lnTo>
                    <a:lnTo>
                      <a:pt x="1259" y="808"/>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7" name="Freeform 15">
                <a:extLst>
                  <a:ext uri="{FF2B5EF4-FFF2-40B4-BE49-F238E27FC236}">
                    <a16:creationId xmlns:a16="http://schemas.microsoft.com/office/drawing/2014/main" id="{3C0F8A00-EEF7-4684-96A4-DE7D9A95215E}"/>
                  </a:ext>
                </a:extLst>
              </p:cNvPr>
              <p:cNvSpPr>
                <a:spLocks/>
              </p:cNvSpPr>
              <p:nvPr/>
            </p:nvSpPr>
            <p:spPr bwMode="auto">
              <a:xfrm>
                <a:off x="5894389" y="2429668"/>
                <a:ext cx="1997076" cy="998538"/>
              </a:xfrm>
              <a:custGeom>
                <a:avLst/>
                <a:gdLst>
                  <a:gd name="T0" fmla="*/ 1176 w 2516"/>
                  <a:gd name="T1" fmla="*/ 454 h 1259"/>
                  <a:gd name="T2" fmla="*/ 1019 w 2516"/>
                  <a:gd name="T3" fmla="*/ 486 h 1259"/>
                  <a:gd name="T4" fmla="*/ 874 w 2516"/>
                  <a:gd name="T5" fmla="*/ 547 h 1259"/>
                  <a:gd name="T6" fmla="*/ 744 w 2516"/>
                  <a:gd name="T7" fmla="*/ 634 h 1259"/>
                  <a:gd name="T8" fmla="*/ 635 w 2516"/>
                  <a:gd name="T9" fmla="*/ 744 h 1259"/>
                  <a:gd name="T10" fmla="*/ 548 w 2516"/>
                  <a:gd name="T11" fmla="*/ 874 h 1259"/>
                  <a:gd name="T12" fmla="*/ 487 w 2516"/>
                  <a:gd name="T13" fmla="*/ 1018 h 1259"/>
                  <a:gd name="T14" fmla="*/ 455 w 2516"/>
                  <a:gd name="T15" fmla="*/ 1176 h 1259"/>
                  <a:gd name="T16" fmla="*/ 0 w 2516"/>
                  <a:gd name="T17" fmla="*/ 1259 h 1259"/>
                  <a:gd name="T18" fmla="*/ 7 w 2516"/>
                  <a:gd name="T19" fmla="*/ 1129 h 1259"/>
                  <a:gd name="T20" fmla="*/ 27 w 2516"/>
                  <a:gd name="T21" fmla="*/ 1005 h 1259"/>
                  <a:gd name="T22" fmla="*/ 57 w 2516"/>
                  <a:gd name="T23" fmla="*/ 885 h 1259"/>
                  <a:gd name="T24" fmla="*/ 99 w 2516"/>
                  <a:gd name="T25" fmla="*/ 769 h 1259"/>
                  <a:gd name="T26" fmla="*/ 153 w 2516"/>
                  <a:gd name="T27" fmla="*/ 658 h 1259"/>
                  <a:gd name="T28" fmla="*/ 216 w 2516"/>
                  <a:gd name="T29" fmla="*/ 555 h 1259"/>
                  <a:gd name="T30" fmla="*/ 288 w 2516"/>
                  <a:gd name="T31" fmla="*/ 458 h 1259"/>
                  <a:gd name="T32" fmla="*/ 369 w 2516"/>
                  <a:gd name="T33" fmla="*/ 369 h 1259"/>
                  <a:gd name="T34" fmla="*/ 458 w 2516"/>
                  <a:gd name="T35" fmla="*/ 287 h 1259"/>
                  <a:gd name="T36" fmla="*/ 555 w 2516"/>
                  <a:gd name="T37" fmla="*/ 215 h 1259"/>
                  <a:gd name="T38" fmla="*/ 659 w 2516"/>
                  <a:gd name="T39" fmla="*/ 152 h 1259"/>
                  <a:gd name="T40" fmla="*/ 770 w 2516"/>
                  <a:gd name="T41" fmla="*/ 99 h 1259"/>
                  <a:gd name="T42" fmla="*/ 885 w 2516"/>
                  <a:gd name="T43" fmla="*/ 57 h 1259"/>
                  <a:gd name="T44" fmla="*/ 1006 w 2516"/>
                  <a:gd name="T45" fmla="*/ 26 h 1259"/>
                  <a:gd name="T46" fmla="*/ 1131 w 2516"/>
                  <a:gd name="T47" fmla="*/ 7 h 1259"/>
                  <a:gd name="T48" fmla="*/ 1259 w 2516"/>
                  <a:gd name="T49" fmla="*/ 0 h 1259"/>
                  <a:gd name="T50" fmla="*/ 1356 w 2516"/>
                  <a:gd name="T51" fmla="*/ 3 h 1259"/>
                  <a:gd name="T52" fmla="*/ 1482 w 2516"/>
                  <a:gd name="T53" fmla="*/ 20 h 1259"/>
                  <a:gd name="T54" fmla="*/ 1603 w 2516"/>
                  <a:gd name="T55" fmla="*/ 48 h 1259"/>
                  <a:gd name="T56" fmla="*/ 1720 w 2516"/>
                  <a:gd name="T57" fmla="*/ 87 h 1259"/>
                  <a:gd name="T58" fmla="*/ 1831 w 2516"/>
                  <a:gd name="T59" fmla="*/ 138 h 1259"/>
                  <a:gd name="T60" fmla="*/ 1937 w 2516"/>
                  <a:gd name="T61" fmla="*/ 198 h 1259"/>
                  <a:gd name="T62" fmla="*/ 2036 w 2516"/>
                  <a:gd name="T63" fmla="*/ 269 h 1259"/>
                  <a:gd name="T64" fmla="*/ 2127 w 2516"/>
                  <a:gd name="T65" fmla="*/ 347 h 1259"/>
                  <a:gd name="T66" fmla="*/ 2210 w 2516"/>
                  <a:gd name="T67" fmla="*/ 435 h 1259"/>
                  <a:gd name="T68" fmla="*/ 2285 w 2516"/>
                  <a:gd name="T69" fmla="*/ 530 h 1259"/>
                  <a:gd name="T70" fmla="*/ 2350 w 2516"/>
                  <a:gd name="T71" fmla="*/ 632 h 1259"/>
                  <a:gd name="T72" fmla="*/ 2405 w 2516"/>
                  <a:gd name="T73" fmla="*/ 741 h 1259"/>
                  <a:gd name="T74" fmla="*/ 2451 w 2516"/>
                  <a:gd name="T75" fmla="*/ 855 h 1259"/>
                  <a:gd name="T76" fmla="*/ 2485 w 2516"/>
                  <a:gd name="T77" fmla="*/ 975 h 1259"/>
                  <a:gd name="T78" fmla="*/ 2507 w 2516"/>
                  <a:gd name="T79" fmla="*/ 1098 h 1259"/>
                  <a:gd name="T80" fmla="*/ 2516 w 2516"/>
                  <a:gd name="T81" fmla="*/ 1226 h 1259"/>
                  <a:gd name="T82" fmla="*/ 2066 w 2516"/>
                  <a:gd name="T83" fmla="*/ 1217 h 1259"/>
                  <a:gd name="T84" fmla="*/ 2041 w 2516"/>
                  <a:gd name="T85" fmla="*/ 1057 h 1259"/>
                  <a:gd name="T86" fmla="*/ 1988 w 2516"/>
                  <a:gd name="T87" fmla="*/ 909 h 1259"/>
                  <a:gd name="T88" fmla="*/ 1906 w 2516"/>
                  <a:gd name="T89" fmla="*/ 775 h 1259"/>
                  <a:gd name="T90" fmla="*/ 1802 w 2516"/>
                  <a:gd name="T91" fmla="*/ 660 h 1259"/>
                  <a:gd name="T92" fmla="*/ 1678 w 2516"/>
                  <a:gd name="T93" fmla="*/ 567 h 1259"/>
                  <a:gd name="T94" fmla="*/ 1536 w 2516"/>
                  <a:gd name="T95" fmla="*/ 499 h 1259"/>
                  <a:gd name="T96" fmla="*/ 1382 w 2516"/>
                  <a:gd name="T97" fmla="*/ 459 h 1259"/>
                  <a:gd name="T98" fmla="*/ 1259 w 2516"/>
                  <a:gd name="T99" fmla="*/ 45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16" h="1259">
                    <a:moveTo>
                      <a:pt x="1259" y="450"/>
                    </a:moveTo>
                    <a:lnTo>
                      <a:pt x="1259" y="450"/>
                    </a:lnTo>
                    <a:lnTo>
                      <a:pt x="1218" y="452"/>
                    </a:lnTo>
                    <a:lnTo>
                      <a:pt x="1176" y="454"/>
                    </a:lnTo>
                    <a:lnTo>
                      <a:pt x="1136" y="459"/>
                    </a:lnTo>
                    <a:lnTo>
                      <a:pt x="1096" y="467"/>
                    </a:lnTo>
                    <a:lnTo>
                      <a:pt x="1057" y="476"/>
                    </a:lnTo>
                    <a:lnTo>
                      <a:pt x="1019" y="486"/>
                    </a:lnTo>
                    <a:lnTo>
                      <a:pt x="981" y="499"/>
                    </a:lnTo>
                    <a:lnTo>
                      <a:pt x="945" y="514"/>
                    </a:lnTo>
                    <a:lnTo>
                      <a:pt x="909" y="530"/>
                    </a:lnTo>
                    <a:lnTo>
                      <a:pt x="874" y="547"/>
                    </a:lnTo>
                    <a:lnTo>
                      <a:pt x="840" y="567"/>
                    </a:lnTo>
                    <a:lnTo>
                      <a:pt x="806" y="589"/>
                    </a:lnTo>
                    <a:lnTo>
                      <a:pt x="775" y="610"/>
                    </a:lnTo>
                    <a:lnTo>
                      <a:pt x="744" y="634"/>
                    </a:lnTo>
                    <a:lnTo>
                      <a:pt x="715" y="660"/>
                    </a:lnTo>
                    <a:lnTo>
                      <a:pt x="687" y="687"/>
                    </a:lnTo>
                    <a:lnTo>
                      <a:pt x="661" y="715"/>
                    </a:lnTo>
                    <a:lnTo>
                      <a:pt x="635" y="744"/>
                    </a:lnTo>
                    <a:lnTo>
                      <a:pt x="611" y="775"/>
                    </a:lnTo>
                    <a:lnTo>
                      <a:pt x="589" y="806"/>
                    </a:lnTo>
                    <a:lnTo>
                      <a:pt x="567" y="839"/>
                    </a:lnTo>
                    <a:lnTo>
                      <a:pt x="548" y="874"/>
                    </a:lnTo>
                    <a:lnTo>
                      <a:pt x="530" y="909"/>
                    </a:lnTo>
                    <a:lnTo>
                      <a:pt x="514" y="943"/>
                    </a:lnTo>
                    <a:lnTo>
                      <a:pt x="500" y="980"/>
                    </a:lnTo>
                    <a:lnTo>
                      <a:pt x="487" y="1018"/>
                    </a:lnTo>
                    <a:lnTo>
                      <a:pt x="476" y="1057"/>
                    </a:lnTo>
                    <a:lnTo>
                      <a:pt x="467" y="1096"/>
                    </a:lnTo>
                    <a:lnTo>
                      <a:pt x="459" y="1136"/>
                    </a:lnTo>
                    <a:lnTo>
                      <a:pt x="455" y="1176"/>
                    </a:lnTo>
                    <a:lnTo>
                      <a:pt x="452" y="1217"/>
                    </a:lnTo>
                    <a:lnTo>
                      <a:pt x="451" y="1259"/>
                    </a:lnTo>
                    <a:lnTo>
                      <a:pt x="0" y="1259"/>
                    </a:lnTo>
                    <a:lnTo>
                      <a:pt x="0" y="1259"/>
                    </a:lnTo>
                    <a:lnTo>
                      <a:pt x="2" y="1226"/>
                    </a:lnTo>
                    <a:lnTo>
                      <a:pt x="3" y="1194"/>
                    </a:lnTo>
                    <a:lnTo>
                      <a:pt x="5" y="1162"/>
                    </a:lnTo>
                    <a:lnTo>
                      <a:pt x="7" y="1129"/>
                    </a:lnTo>
                    <a:lnTo>
                      <a:pt x="10" y="1098"/>
                    </a:lnTo>
                    <a:lnTo>
                      <a:pt x="15" y="1067"/>
                    </a:lnTo>
                    <a:lnTo>
                      <a:pt x="20" y="1036"/>
                    </a:lnTo>
                    <a:lnTo>
                      <a:pt x="27" y="1005"/>
                    </a:lnTo>
                    <a:lnTo>
                      <a:pt x="33" y="975"/>
                    </a:lnTo>
                    <a:lnTo>
                      <a:pt x="41" y="945"/>
                    </a:lnTo>
                    <a:lnTo>
                      <a:pt x="48" y="914"/>
                    </a:lnTo>
                    <a:lnTo>
                      <a:pt x="57" y="885"/>
                    </a:lnTo>
                    <a:lnTo>
                      <a:pt x="67" y="855"/>
                    </a:lnTo>
                    <a:lnTo>
                      <a:pt x="77" y="826"/>
                    </a:lnTo>
                    <a:lnTo>
                      <a:pt x="87" y="798"/>
                    </a:lnTo>
                    <a:lnTo>
                      <a:pt x="99" y="769"/>
                    </a:lnTo>
                    <a:lnTo>
                      <a:pt x="111" y="741"/>
                    </a:lnTo>
                    <a:lnTo>
                      <a:pt x="124" y="713"/>
                    </a:lnTo>
                    <a:lnTo>
                      <a:pt x="139" y="686"/>
                    </a:lnTo>
                    <a:lnTo>
                      <a:pt x="153" y="658"/>
                    </a:lnTo>
                    <a:lnTo>
                      <a:pt x="167" y="632"/>
                    </a:lnTo>
                    <a:lnTo>
                      <a:pt x="183" y="606"/>
                    </a:lnTo>
                    <a:lnTo>
                      <a:pt x="198" y="580"/>
                    </a:lnTo>
                    <a:lnTo>
                      <a:pt x="216" y="555"/>
                    </a:lnTo>
                    <a:lnTo>
                      <a:pt x="233" y="530"/>
                    </a:lnTo>
                    <a:lnTo>
                      <a:pt x="251" y="506"/>
                    </a:lnTo>
                    <a:lnTo>
                      <a:pt x="269" y="482"/>
                    </a:lnTo>
                    <a:lnTo>
                      <a:pt x="288" y="458"/>
                    </a:lnTo>
                    <a:lnTo>
                      <a:pt x="307" y="435"/>
                    </a:lnTo>
                    <a:lnTo>
                      <a:pt x="328" y="412"/>
                    </a:lnTo>
                    <a:lnTo>
                      <a:pt x="349" y="391"/>
                    </a:lnTo>
                    <a:lnTo>
                      <a:pt x="369" y="369"/>
                    </a:lnTo>
                    <a:lnTo>
                      <a:pt x="391" y="347"/>
                    </a:lnTo>
                    <a:lnTo>
                      <a:pt x="413" y="328"/>
                    </a:lnTo>
                    <a:lnTo>
                      <a:pt x="436" y="307"/>
                    </a:lnTo>
                    <a:lnTo>
                      <a:pt x="458" y="287"/>
                    </a:lnTo>
                    <a:lnTo>
                      <a:pt x="482" y="269"/>
                    </a:lnTo>
                    <a:lnTo>
                      <a:pt x="506" y="250"/>
                    </a:lnTo>
                    <a:lnTo>
                      <a:pt x="530" y="232"/>
                    </a:lnTo>
                    <a:lnTo>
                      <a:pt x="555" y="215"/>
                    </a:lnTo>
                    <a:lnTo>
                      <a:pt x="580" y="198"/>
                    </a:lnTo>
                    <a:lnTo>
                      <a:pt x="606" y="183"/>
                    </a:lnTo>
                    <a:lnTo>
                      <a:pt x="632" y="166"/>
                    </a:lnTo>
                    <a:lnTo>
                      <a:pt x="659" y="152"/>
                    </a:lnTo>
                    <a:lnTo>
                      <a:pt x="686" y="138"/>
                    </a:lnTo>
                    <a:lnTo>
                      <a:pt x="713" y="124"/>
                    </a:lnTo>
                    <a:lnTo>
                      <a:pt x="741" y="111"/>
                    </a:lnTo>
                    <a:lnTo>
                      <a:pt x="770" y="99"/>
                    </a:lnTo>
                    <a:lnTo>
                      <a:pt x="798" y="87"/>
                    </a:lnTo>
                    <a:lnTo>
                      <a:pt x="826" y="76"/>
                    </a:lnTo>
                    <a:lnTo>
                      <a:pt x="855" y="66"/>
                    </a:lnTo>
                    <a:lnTo>
                      <a:pt x="885" y="57"/>
                    </a:lnTo>
                    <a:lnTo>
                      <a:pt x="914" y="48"/>
                    </a:lnTo>
                    <a:lnTo>
                      <a:pt x="945" y="39"/>
                    </a:lnTo>
                    <a:lnTo>
                      <a:pt x="975" y="33"/>
                    </a:lnTo>
                    <a:lnTo>
                      <a:pt x="1006" y="26"/>
                    </a:lnTo>
                    <a:lnTo>
                      <a:pt x="1036" y="20"/>
                    </a:lnTo>
                    <a:lnTo>
                      <a:pt x="1068" y="14"/>
                    </a:lnTo>
                    <a:lnTo>
                      <a:pt x="1099" y="10"/>
                    </a:lnTo>
                    <a:lnTo>
                      <a:pt x="1131" y="7"/>
                    </a:lnTo>
                    <a:lnTo>
                      <a:pt x="1162" y="3"/>
                    </a:lnTo>
                    <a:lnTo>
                      <a:pt x="1194" y="2"/>
                    </a:lnTo>
                    <a:lnTo>
                      <a:pt x="1226" y="0"/>
                    </a:lnTo>
                    <a:lnTo>
                      <a:pt x="1259" y="0"/>
                    </a:lnTo>
                    <a:lnTo>
                      <a:pt x="1259" y="0"/>
                    </a:lnTo>
                    <a:lnTo>
                      <a:pt x="1292" y="0"/>
                    </a:lnTo>
                    <a:lnTo>
                      <a:pt x="1323" y="2"/>
                    </a:lnTo>
                    <a:lnTo>
                      <a:pt x="1356" y="3"/>
                    </a:lnTo>
                    <a:lnTo>
                      <a:pt x="1387" y="7"/>
                    </a:lnTo>
                    <a:lnTo>
                      <a:pt x="1419" y="10"/>
                    </a:lnTo>
                    <a:lnTo>
                      <a:pt x="1450" y="14"/>
                    </a:lnTo>
                    <a:lnTo>
                      <a:pt x="1482" y="20"/>
                    </a:lnTo>
                    <a:lnTo>
                      <a:pt x="1512" y="26"/>
                    </a:lnTo>
                    <a:lnTo>
                      <a:pt x="1543" y="33"/>
                    </a:lnTo>
                    <a:lnTo>
                      <a:pt x="1573" y="39"/>
                    </a:lnTo>
                    <a:lnTo>
                      <a:pt x="1603" y="48"/>
                    </a:lnTo>
                    <a:lnTo>
                      <a:pt x="1633" y="57"/>
                    </a:lnTo>
                    <a:lnTo>
                      <a:pt x="1663" y="66"/>
                    </a:lnTo>
                    <a:lnTo>
                      <a:pt x="1692" y="76"/>
                    </a:lnTo>
                    <a:lnTo>
                      <a:pt x="1720" y="87"/>
                    </a:lnTo>
                    <a:lnTo>
                      <a:pt x="1748" y="99"/>
                    </a:lnTo>
                    <a:lnTo>
                      <a:pt x="1777" y="111"/>
                    </a:lnTo>
                    <a:lnTo>
                      <a:pt x="1804" y="124"/>
                    </a:lnTo>
                    <a:lnTo>
                      <a:pt x="1831" y="138"/>
                    </a:lnTo>
                    <a:lnTo>
                      <a:pt x="1858" y="152"/>
                    </a:lnTo>
                    <a:lnTo>
                      <a:pt x="1886" y="166"/>
                    </a:lnTo>
                    <a:lnTo>
                      <a:pt x="1912" y="183"/>
                    </a:lnTo>
                    <a:lnTo>
                      <a:pt x="1937" y="198"/>
                    </a:lnTo>
                    <a:lnTo>
                      <a:pt x="1963" y="215"/>
                    </a:lnTo>
                    <a:lnTo>
                      <a:pt x="1987" y="232"/>
                    </a:lnTo>
                    <a:lnTo>
                      <a:pt x="2012" y="250"/>
                    </a:lnTo>
                    <a:lnTo>
                      <a:pt x="2036" y="269"/>
                    </a:lnTo>
                    <a:lnTo>
                      <a:pt x="2060" y="287"/>
                    </a:lnTo>
                    <a:lnTo>
                      <a:pt x="2082" y="307"/>
                    </a:lnTo>
                    <a:lnTo>
                      <a:pt x="2105" y="328"/>
                    </a:lnTo>
                    <a:lnTo>
                      <a:pt x="2127" y="347"/>
                    </a:lnTo>
                    <a:lnTo>
                      <a:pt x="2149" y="369"/>
                    </a:lnTo>
                    <a:lnTo>
                      <a:pt x="2169" y="391"/>
                    </a:lnTo>
                    <a:lnTo>
                      <a:pt x="2190" y="412"/>
                    </a:lnTo>
                    <a:lnTo>
                      <a:pt x="2210" y="435"/>
                    </a:lnTo>
                    <a:lnTo>
                      <a:pt x="2229" y="458"/>
                    </a:lnTo>
                    <a:lnTo>
                      <a:pt x="2249" y="482"/>
                    </a:lnTo>
                    <a:lnTo>
                      <a:pt x="2267" y="506"/>
                    </a:lnTo>
                    <a:lnTo>
                      <a:pt x="2285" y="530"/>
                    </a:lnTo>
                    <a:lnTo>
                      <a:pt x="2302" y="555"/>
                    </a:lnTo>
                    <a:lnTo>
                      <a:pt x="2318" y="580"/>
                    </a:lnTo>
                    <a:lnTo>
                      <a:pt x="2335" y="606"/>
                    </a:lnTo>
                    <a:lnTo>
                      <a:pt x="2350" y="632"/>
                    </a:lnTo>
                    <a:lnTo>
                      <a:pt x="2365" y="658"/>
                    </a:lnTo>
                    <a:lnTo>
                      <a:pt x="2379" y="686"/>
                    </a:lnTo>
                    <a:lnTo>
                      <a:pt x="2392" y="713"/>
                    </a:lnTo>
                    <a:lnTo>
                      <a:pt x="2405" y="741"/>
                    </a:lnTo>
                    <a:lnTo>
                      <a:pt x="2419" y="769"/>
                    </a:lnTo>
                    <a:lnTo>
                      <a:pt x="2429" y="798"/>
                    </a:lnTo>
                    <a:lnTo>
                      <a:pt x="2440" y="826"/>
                    </a:lnTo>
                    <a:lnTo>
                      <a:pt x="2451" y="855"/>
                    </a:lnTo>
                    <a:lnTo>
                      <a:pt x="2460" y="885"/>
                    </a:lnTo>
                    <a:lnTo>
                      <a:pt x="2470" y="914"/>
                    </a:lnTo>
                    <a:lnTo>
                      <a:pt x="2477" y="945"/>
                    </a:lnTo>
                    <a:lnTo>
                      <a:pt x="2485" y="975"/>
                    </a:lnTo>
                    <a:lnTo>
                      <a:pt x="2491" y="1005"/>
                    </a:lnTo>
                    <a:lnTo>
                      <a:pt x="2497" y="1036"/>
                    </a:lnTo>
                    <a:lnTo>
                      <a:pt x="2502" y="1067"/>
                    </a:lnTo>
                    <a:lnTo>
                      <a:pt x="2507" y="1098"/>
                    </a:lnTo>
                    <a:lnTo>
                      <a:pt x="2510" y="1129"/>
                    </a:lnTo>
                    <a:lnTo>
                      <a:pt x="2513" y="1162"/>
                    </a:lnTo>
                    <a:lnTo>
                      <a:pt x="2515" y="1194"/>
                    </a:lnTo>
                    <a:lnTo>
                      <a:pt x="2516" y="1226"/>
                    </a:lnTo>
                    <a:lnTo>
                      <a:pt x="2516" y="1259"/>
                    </a:lnTo>
                    <a:lnTo>
                      <a:pt x="2067" y="1259"/>
                    </a:lnTo>
                    <a:lnTo>
                      <a:pt x="2067" y="1259"/>
                    </a:lnTo>
                    <a:lnTo>
                      <a:pt x="2066" y="1217"/>
                    </a:lnTo>
                    <a:lnTo>
                      <a:pt x="2063" y="1176"/>
                    </a:lnTo>
                    <a:lnTo>
                      <a:pt x="2057" y="1136"/>
                    </a:lnTo>
                    <a:lnTo>
                      <a:pt x="2051" y="1096"/>
                    </a:lnTo>
                    <a:lnTo>
                      <a:pt x="2041" y="1057"/>
                    </a:lnTo>
                    <a:lnTo>
                      <a:pt x="2030" y="1018"/>
                    </a:lnTo>
                    <a:lnTo>
                      <a:pt x="2018" y="980"/>
                    </a:lnTo>
                    <a:lnTo>
                      <a:pt x="2003" y="943"/>
                    </a:lnTo>
                    <a:lnTo>
                      <a:pt x="1988" y="909"/>
                    </a:lnTo>
                    <a:lnTo>
                      <a:pt x="1969" y="874"/>
                    </a:lnTo>
                    <a:lnTo>
                      <a:pt x="1950" y="839"/>
                    </a:lnTo>
                    <a:lnTo>
                      <a:pt x="1929" y="806"/>
                    </a:lnTo>
                    <a:lnTo>
                      <a:pt x="1906" y="775"/>
                    </a:lnTo>
                    <a:lnTo>
                      <a:pt x="1882" y="744"/>
                    </a:lnTo>
                    <a:lnTo>
                      <a:pt x="1857" y="715"/>
                    </a:lnTo>
                    <a:lnTo>
                      <a:pt x="1830" y="687"/>
                    </a:lnTo>
                    <a:lnTo>
                      <a:pt x="1802" y="660"/>
                    </a:lnTo>
                    <a:lnTo>
                      <a:pt x="1772" y="634"/>
                    </a:lnTo>
                    <a:lnTo>
                      <a:pt x="1742" y="610"/>
                    </a:lnTo>
                    <a:lnTo>
                      <a:pt x="1710" y="589"/>
                    </a:lnTo>
                    <a:lnTo>
                      <a:pt x="1678" y="567"/>
                    </a:lnTo>
                    <a:lnTo>
                      <a:pt x="1644" y="547"/>
                    </a:lnTo>
                    <a:lnTo>
                      <a:pt x="1609" y="530"/>
                    </a:lnTo>
                    <a:lnTo>
                      <a:pt x="1573" y="514"/>
                    </a:lnTo>
                    <a:lnTo>
                      <a:pt x="1536" y="499"/>
                    </a:lnTo>
                    <a:lnTo>
                      <a:pt x="1499" y="486"/>
                    </a:lnTo>
                    <a:lnTo>
                      <a:pt x="1461" y="476"/>
                    </a:lnTo>
                    <a:lnTo>
                      <a:pt x="1422" y="467"/>
                    </a:lnTo>
                    <a:lnTo>
                      <a:pt x="1382" y="459"/>
                    </a:lnTo>
                    <a:lnTo>
                      <a:pt x="1342" y="454"/>
                    </a:lnTo>
                    <a:lnTo>
                      <a:pt x="1300" y="452"/>
                    </a:lnTo>
                    <a:lnTo>
                      <a:pt x="1259" y="450"/>
                    </a:lnTo>
                    <a:lnTo>
                      <a:pt x="1259" y="45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0" name="Freeform 17">
                <a:extLst>
                  <a:ext uri="{FF2B5EF4-FFF2-40B4-BE49-F238E27FC236}">
                    <a16:creationId xmlns:a16="http://schemas.microsoft.com/office/drawing/2014/main" id="{38B54762-2BDF-437E-A3D5-51A719840E11}"/>
                  </a:ext>
                </a:extLst>
              </p:cNvPr>
              <p:cNvSpPr>
                <a:spLocks/>
              </p:cNvSpPr>
              <p:nvPr/>
            </p:nvSpPr>
            <p:spPr bwMode="auto">
              <a:xfrm>
                <a:off x="4252913" y="3428206"/>
                <a:ext cx="1998663" cy="1000125"/>
              </a:xfrm>
              <a:custGeom>
                <a:avLst/>
                <a:gdLst>
                  <a:gd name="T0" fmla="*/ 1176 w 2517"/>
                  <a:gd name="T1" fmla="*/ 804 h 1259"/>
                  <a:gd name="T2" fmla="*/ 1018 w 2517"/>
                  <a:gd name="T3" fmla="*/ 773 h 1259"/>
                  <a:gd name="T4" fmla="*/ 873 w 2517"/>
                  <a:gd name="T5" fmla="*/ 711 h 1259"/>
                  <a:gd name="T6" fmla="*/ 744 w 2517"/>
                  <a:gd name="T7" fmla="*/ 623 h 1259"/>
                  <a:gd name="T8" fmla="*/ 635 w 2517"/>
                  <a:gd name="T9" fmla="*/ 515 h 1259"/>
                  <a:gd name="T10" fmla="*/ 548 w 2517"/>
                  <a:gd name="T11" fmla="*/ 385 h 1259"/>
                  <a:gd name="T12" fmla="*/ 486 w 2517"/>
                  <a:gd name="T13" fmla="*/ 240 h 1259"/>
                  <a:gd name="T14" fmla="*/ 454 w 2517"/>
                  <a:gd name="T15" fmla="*/ 83 h 1259"/>
                  <a:gd name="T16" fmla="*/ 0 w 2517"/>
                  <a:gd name="T17" fmla="*/ 0 h 1259"/>
                  <a:gd name="T18" fmla="*/ 6 w 2517"/>
                  <a:gd name="T19" fmla="*/ 128 h 1259"/>
                  <a:gd name="T20" fmla="*/ 26 w 2517"/>
                  <a:gd name="T21" fmla="*/ 254 h 1259"/>
                  <a:gd name="T22" fmla="*/ 56 w 2517"/>
                  <a:gd name="T23" fmla="*/ 374 h 1259"/>
                  <a:gd name="T24" fmla="*/ 99 w 2517"/>
                  <a:gd name="T25" fmla="*/ 490 h 1259"/>
                  <a:gd name="T26" fmla="*/ 152 w 2517"/>
                  <a:gd name="T27" fmla="*/ 600 h 1259"/>
                  <a:gd name="T28" fmla="*/ 215 w 2517"/>
                  <a:gd name="T29" fmla="*/ 704 h 1259"/>
                  <a:gd name="T30" fmla="*/ 288 w 2517"/>
                  <a:gd name="T31" fmla="*/ 801 h 1259"/>
                  <a:gd name="T32" fmla="*/ 368 w 2517"/>
                  <a:gd name="T33" fmla="*/ 890 h 1259"/>
                  <a:gd name="T34" fmla="*/ 458 w 2517"/>
                  <a:gd name="T35" fmla="*/ 971 h 1259"/>
                  <a:gd name="T36" fmla="*/ 555 w 2517"/>
                  <a:gd name="T37" fmla="*/ 1043 h 1259"/>
                  <a:gd name="T38" fmla="*/ 659 w 2517"/>
                  <a:gd name="T39" fmla="*/ 1107 h 1259"/>
                  <a:gd name="T40" fmla="*/ 769 w 2517"/>
                  <a:gd name="T41" fmla="*/ 1160 h 1259"/>
                  <a:gd name="T42" fmla="*/ 884 w 2517"/>
                  <a:gd name="T43" fmla="*/ 1202 h 1259"/>
                  <a:gd name="T44" fmla="*/ 1005 w 2517"/>
                  <a:gd name="T45" fmla="*/ 1233 h 1259"/>
                  <a:gd name="T46" fmla="*/ 1130 w 2517"/>
                  <a:gd name="T47" fmla="*/ 1252 h 1259"/>
                  <a:gd name="T48" fmla="*/ 1258 w 2517"/>
                  <a:gd name="T49" fmla="*/ 1259 h 1259"/>
                  <a:gd name="T50" fmla="*/ 1355 w 2517"/>
                  <a:gd name="T51" fmla="*/ 1255 h 1259"/>
                  <a:gd name="T52" fmla="*/ 1481 w 2517"/>
                  <a:gd name="T53" fmla="*/ 1238 h 1259"/>
                  <a:gd name="T54" fmla="*/ 1603 w 2517"/>
                  <a:gd name="T55" fmla="*/ 1211 h 1259"/>
                  <a:gd name="T56" fmla="*/ 1719 w 2517"/>
                  <a:gd name="T57" fmla="*/ 1171 h 1259"/>
                  <a:gd name="T58" fmla="*/ 1832 w 2517"/>
                  <a:gd name="T59" fmla="*/ 1121 h 1259"/>
                  <a:gd name="T60" fmla="*/ 1937 w 2517"/>
                  <a:gd name="T61" fmla="*/ 1060 h 1259"/>
                  <a:gd name="T62" fmla="*/ 2035 w 2517"/>
                  <a:gd name="T63" fmla="*/ 990 h 1259"/>
                  <a:gd name="T64" fmla="*/ 2126 w 2517"/>
                  <a:gd name="T65" fmla="*/ 911 h 1259"/>
                  <a:gd name="T66" fmla="*/ 2210 w 2517"/>
                  <a:gd name="T67" fmla="*/ 824 h 1259"/>
                  <a:gd name="T68" fmla="*/ 2284 w 2517"/>
                  <a:gd name="T69" fmla="*/ 728 h 1259"/>
                  <a:gd name="T70" fmla="*/ 2350 w 2517"/>
                  <a:gd name="T71" fmla="*/ 627 h 1259"/>
                  <a:gd name="T72" fmla="*/ 2406 w 2517"/>
                  <a:gd name="T73" fmla="*/ 518 h 1259"/>
                  <a:gd name="T74" fmla="*/ 2450 w 2517"/>
                  <a:gd name="T75" fmla="*/ 404 h 1259"/>
                  <a:gd name="T76" fmla="*/ 2484 w 2517"/>
                  <a:gd name="T77" fmla="*/ 284 h 1259"/>
                  <a:gd name="T78" fmla="*/ 2506 w 2517"/>
                  <a:gd name="T79" fmla="*/ 160 h 1259"/>
                  <a:gd name="T80" fmla="*/ 2516 w 2517"/>
                  <a:gd name="T81" fmla="*/ 33 h 1259"/>
                  <a:gd name="T82" fmla="*/ 2065 w 2517"/>
                  <a:gd name="T83" fmla="*/ 41 h 1259"/>
                  <a:gd name="T84" fmla="*/ 2041 w 2517"/>
                  <a:gd name="T85" fmla="*/ 202 h 1259"/>
                  <a:gd name="T86" fmla="*/ 1987 w 2517"/>
                  <a:gd name="T87" fmla="*/ 350 h 1259"/>
                  <a:gd name="T88" fmla="*/ 1907 w 2517"/>
                  <a:gd name="T89" fmla="*/ 483 h 1259"/>
                  <a:gd name="T90" fmla="*/ 1802 w 2517"/>
                  <a:gd name="T91" fmla="*/ 598 h 1259"/>
                  <a:gd name="T92" fmla="*/ 1677 w 2517"/>
                  <a:gd name="T93" fmla="*/ 691 h 1259"/>
                  <a:gd name="T94" fmla="*/ 1537 w 2517"/>
                  <a:gd name="T95" fmla="*/ 759 h 1259"/>
                  <a:gd name="T96" fmla="*/ 1381 w 2517"/>
                  <a:gd name="T97" fmla="*/ 799 h 1259"/>
                  <a:gd name="T98" fmla="*/ 1258 w 2517"/>
                  <a:gd name="T99" fmla="*/ 80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17" h="1259">
                    <a:moveTo>
                      <a:pt x="1258" y="808"/>
                    </a:moveTo>
                    <a:lnTo>
                      <a:pt x="1258" y="808"/>
                    </a:lnTo>
                    <a:lnTo>
                      <a:pt x="1217" y="807"/>
                    </a:lnTo>
                    <a:lnTo>
                      <a:pt x="1176" y="804"/>
                    </a:lnTo>
                    <a:lnTo>
                      <a:pt x="1135" y="799"/>
                    </a:lnTo>
                    <a:lnTo>
                      <a:pt x="1095" y="792"/>
                    </a:lnTo>
                    <a:lnTo>
                      <a:pt x="1056" y="783"/>
                    </a:lnTo>
                    <a:lnTo>
                      <a:pt x="1018" y="773"/>
                    </a:lnTo>
                    <a:lnTo>
                      <a:pt x="981" y="759"/>
                    </a:lnTo>
                    <a:lnTo>
                      <a:pt x="944" y="745"/>
                    </a:lnTo>
                    <a:lnTo>
                      <a:pt x="908" y="729"/>
                    </a:lnTo>
                    <a:lnTo>
                      <a:pt x="873" y="711"/>
                    </a:lnTo>
                    <a:lnTo>
                      <a:pt x="839" y="691"/>
                    </a:lnTo>
                    <a:lnTo>
                      <a:pt x="807" y="670"/>
                    </a:lnTo>
                    <a:lnTo>
                      <a:pt x="774" y="647"/>
                    </a:lnTo>
                    <a:lnTo>
                      <a:pt x="744" y="623"/>
                    </a:lnTo>
                    <a:lnTo>
                      <a:pt x="714" y="598"/>
                    </a:lnTo>
                    <a:lnTo>
                      <a:pt x="687" y="571"/>
                    </a:lnTo>
                    <a:lnTo>
                      <a:pt x="660" y="543"/>
                    </a:lnTo>
                    <a:lnTo>
                      <a:pt x="635" y="515"/>
                    </a:lnTo>
                    <a:lnTo>
                      <a:pt x="611" y="483"/>
                    </a:lnTo>
                    <a:lnTo>
                      <a:pt x="588" y="452"/>
                    </a:lnTo>
                    <a:lnTo>
                      <a:pt x="568" y="419"/>
                    </a:lnTo>
                    <a:lnTo>
                      <a:pt x="548" y="385"/>
                    </a:lnTo>
                    <a:lnTo>
                      <a:pt x="529" y="350"/>
                    </a:lnTo>
                    <a:lnTo>
                      <a:pt x="513" y="314"/>
                    </a:lnTo>
                    <a:lnTo>
                      <a:pt x="499" y="277"/>
                    </a:lnTo>
                    <a:lnTo>
                      <a:pt x="486" y="240"/>
                    </a:lnTo>
                    <a:lnTo>
                      <a:pt x="475" y="202"/>
                    </a:lnTo>
                    <a:lnTo>
                      <a:pt x="466" y="163"/>
                    </a:lnTo>
                    <a:lnTo>
                      <a:pt x="460" y="123"/>
                    </a:lnTo>
                    <a:lnTo>
                      <a:pt x="454" y="83"/>
                    </a:lnTo>
                    <a:lnTo>
                      <a:pt x="451" y="41"/>
                    </a:lnTo>
                    <a:lnTo>
                      <a:pt x="450" y="0"/>
                    </a:lnTo>
                    <a:lnTo>
                      <a:pt x="0" y="0"/>
                    </a:lnTo>
                    <a:lnTo>
                      <a:pt x="0" y="0"/>
                    </a:lnTo>
                    <a:lnTo>
                      <a:pt x="1" y="33"/>
                    </a:lnTo>
                    <a:lnTo>
                      <a:pt x="2" y="64"/>
                    </a:lnTo>
                    <a:lnTo>
                      <a:pt x="4" y="97"/>
                    </a:lnTo>
                    <a:lnTo>
                      <a:pt x="6" y="128"/>
                    </a:lnTo>
                    <a:lnTo>
                      <a:pt x="11" y="160"/>
                    </a:lnTo>
                    <a:lnTo>
                      <a:pt x="15" y="191"/>
                    </a:lnTo>
                    <a:lnTo>
                      <a:pt x="20" y="223"/>
                    </a:lnTo>
                    <a:lnTo>
                      <a:pt x="26" y="254"/>
                    </a:lnTo>
                    <a:lnTo>
                      <a:pt x="32" y="284"/>
                    </a:lnTo>
                    <a:lnTo>
                      <a:pt x="40" y="314"/>
                    </a:lnTo>
                    <a:lnTo>
                      <a:pt x="48" y="345"/>
                    </a:lnTo>
                    <a:lnTo>
                      <a:pt x="56" y="374"/>
                    </a:lnTo>
                    <a:lnTo>
                      <a:pt x="66" y="404"/>
                    </a:lnTo>
                    <a:lnTo>
                      <a:pt x="77" y="433"/>
                    </a:lnTo>
                    <a:lnTo>
                      <a:pt x="88" y="461"/>
                    </a:lnTo>
                    <a:lnTo>
                      <a:pt x="99" y="490"/>
                    </a:lnTo>
                    <a:lnTo>
                      <a:pt x="112" y="518"/>
                    </a:lnTo>
                    <a:lnTo>
                      <a:pt x="124" y="545"/>
                    </a:lnTo>
                    <a:lnTo>
                      <a:pt x="138" y="572"/>
                    </a:lnTo>
                    <a:lnTo>
                      <a:pt x="152" y="600"/>
                    </a:lnTo>
                    <a:lnTo>
                      <a:pt x="167" y="627"/>
                    </a:lnTo>
                    <a:lnTo>
                      <a:pt x="182" y="653"/>
                    </a:lnTo>
                    <a:lnTo>
                      <a:pt x="199" y="678"/>
                    </a:lnTo>
                    <a:lnTo>
                      <a:pt x="215" y="704"/>
                    </a:lnTo>
                    <a:lnTo>
                      <a:pt x="233" y="728"/>
                    </a:lnTo>
                    <a:lnTo>
                      <a:pt x="250" y="753"/>
                    </a:lnTo>
                    <a:lnTo>
                      <a:pt x="268" y="777"/>
                    </a:lnTo>
                    <a:lnTo>
                      <a:pt x="288" y="801"/>
                    </a:lnTo>
                    <a:lnTo>
                      <a:pt x="306" y="824"/>
                    </a:lnTo>
                    <a:lnTo>
                      <a:pt x="327" y="847"/>
                    </a:lnTo>
                    <a:lnTo>
                      <a:pt x="348" y="868"/>
                    </a:lnTo>
                    <a:lnTo>
                      <a:pt x="368" y="890"/>
                    </a:lnTo>
                    <a:lnTo>
                      <a:pt x="390" y="911"/>
                    </a:lnTo>
                    <a:lnTo>
                      <a:pt x="412" y="931"/>
                    </a:lnTo>
                    <a:lnTo>
                      <a:pt x="435" y="951"/>
                    </a:lnTo>
                    <a:lnTo>
                      <a:pt x="458" y="971"/>
                    </a:lnTo>
                    <a:lnTo>
                      <a:pt x="482" y="990"/>
                    </a:lnTo>
                    <a:lnTo>
                      <a:pt x="506" y="1009"/>
                    </a:lnTo>
                    <a:lnTo>
                      <a:pt x="531" y="1026"/>
                    </a:lnTo>
                    <a:lnTo>
                      <a:pt x="555" y="1043"/>
                    </a:lnTo>
                    <a:lnTo>
                      <a:pt x="581" y="1060"/>
                    </a:lnTo>
                    <a:lnTo>
                      <a:pt x="606" y="1076"/>
                    </a:lnTo>
                    <a:lnTo>
                      <a:pt x="632" y="1091"/>
                    </a:lnTo>
                    <a:lnTo>
                      <a:pt x="659" y="1107"/>
                    </a:lnTo>
                    <a:lnTo>
                      <a:pt x="686" y="1121"/>
                    </a:lnTo>
                    <a:lnTo>
                      <a:pt x="713" y="1134"/>
                    </a:lnTo>
                    <a:lnTo>
                      <a:pt x="741" y="1147"/>
                    </a:lnTo>
                    <a:lnTo>
                      <a:pt x="769" y="1160"/>
                    </a:lnTo>
                    <a:lnTo>
                      <a:pt x="797" y="1171"/>
                    </a:lnTo>
                    <a:lnTo>
                      <a:pt x="825" y="1182"/>
                    </a:lnTo>
                    <a:lnTo>
                      <a:pt x="855" y="1193"/>
                    </a:lnTo>
                    <a:lnTo>
                      <a:pt x="884" y="1202"/>
                    </a:lnTo>
                    <a:lnTo>
                      <a:pt x="913" y="1211"/>
                    </a:lnTo>
                    <a:lnTo>
                      <a:pt x="944" y="1219"/>
                    </a:lnTo>
                    <a:lnTo>
                      <a:pt x="974" y="1226"/>
                    </a:lnTo>
                    <a:lnTo>
                      <a:pt x="1005" y="1233"/>
                    </a:lnTo>
                    <a:lnTo>
                      <a:pt x="1035" y="1238"/>
                    </a:lnTo>
                    <a:lnTo>
                      <a:pt x="1067" y="1244"/>
                    </a:lnTo>
                    <a:lnTo>
                      <a:pt x="1098" y="1248"/>
                    </a:lnTo>
                    <a:lnTo>
                      <a:pt x="1130" y="1252"/>
                    </a:lnTo>
                    <a:lnTo>
                      <a:pt x="1161" y="1255"/>
                    </a:lnTo>
                    <a:lnTo>
                      <a:pt x="1194" y="1257"/>
                    </a:lnTo>
                    <a:lnTo>
                      <a:pt x="1226" y="1258"/>
                    </a:lnTo>
                    <a:lnTo>
                      <a:pt x="1258" y="1259"/>
                    </a:lnTo>
                    <a:lnTo>
                      <a:pt x="1258" y="1259"/>
                    </a:lnTo>
                    <a:lnTo>
                      <a:pt x="1291" y="1258"/>
                    </a:lnTo>
                    <a:lnTo>
                      <a:pt x="1324" y="1257"/>
                    </a:lnTo>
                    <a:lnTo>
                      <a:pt x="1355" y="1255"/>
                    </a:lnTo>
                    <a:lnTo>
                      <a:pt x="1387" y="1252"/>
                    </a:lnTo>
                    <a:lnTo>
                      <a:pt x="1418" y="1248"/>
                    </a:lnTo>
                    <a:lnTo>
                      <a:pt x="1450" y="1244"/>
                    </a:lnTo>
                    <a:lnTo>
                      <a:pt x="1481" y="1238"/>
                    </a:lnTo>
                    <a:lnTo>
                      <a:pt x="1512" y="1233"/>
                    </a:lnTo>
                    <a:lnTo>
                      <a:pt x="1542" y="1226"/>
                    </a:lnTo>
                    <a:lnTo>
                      <a:pt x="1573" y="1219"/>
                    </a:lnTo>
                    <a:lnTo>
                      <a:pt x="1603" y="1211"/>
                    </a:lnTo>
                    <a:lnTo>
                      <a:pt x="1632" y="1202"/>
                    </a:lnTo>
                    <a:lnTo>
                      <a:pt x="1662" y="1193"/>
                    </a:lnTo>
                    <a:lnTo>
                      <a:pt x="1691" y="1182"/>
                    </a:lnTo>
                    <a:lnTo>
                      <a:pt x="1719" y="1171"/>
                    </a:lnTo>
                    <a:lnTo>
                      <a:pt x="1748" y="1160"/>
                    </a:lnTo>
                    <a:lnTo>
                      <a:pt x="1776" y="1147"/>
                    </a:lnTo>
                    <a:lnTo>
                      <a:pt x="1804" y="1134"/>
                    </a:lnTo>
                    <a:lnTo>
                      <a:pt x="1832" y="1121"/>
                    </a:lnTo>
                    <a:lnTo>
                      <a:pt x="1858" y="1107"/>
                    </a:lnTo>
                    <a:lnTo>
                      <a:pt x="1885" y="1091"/>
                    </a:lnTo>
                    <a:lnTo>
                      <a:pt x="1911" y="1076"/>
                    </a:lnTo>
                    <a:lnTo>
                      <a:pt x="1937" y="1060"/>
                    </a:lnTo>
                    <a:lnTo>
                      <a:pt x="1962" y="1043"/>
                    </a:lnTo>
                    <a:lnTo>
                      <a:pt x="1987" y="1026"/>
                    </a:lnTo>
                    <a:lnTo>
                      <a:pt x="2011" y="1009"/>
                    </a:lnTo>
                    <a:lnTo>
                      <a:pt x="2035" y="990"/>
                    </a:lnTo>
                    <a:lnTo>
                      <a:pt x="2059" y="971"/>
                    </a:lnTo>
                    <a:lnTo>
                      <a:pt x="2082" y="951"/>
                    </a:lnTo>
                    <a:lnTo>
                      <a:pt x="2105" y="931"/>
                    </a:lnTo>
                    <a:lnTo>
                      <a:pt x="2126" y="911"/>
                    </a:lnTo>
                    <a:lnTo>
                      <a:pt x="2148" y="890"/>
                    </a:lnTo>
                    <a:lnTo>
                      <a:pt x="2169" y="868"/>
                    </a:lnTo>
                    <a:lnTo>
                      <a:pt x="2189" y="847"/>
                    </a:lnTo>
                    <a:lnTo>
                      <a:pt x="2210" y="824"/>
                    </a:lnTo>
                    <a:lnTo>
                      <a:pt x="2230" y="801"/>
                    </a:lnTo>
                    <a:lnTo>
                      <a:pt x="2248" y="777"/>
                    </a:lnTo>
                    <a:lnTo>
                      <a:pt x="2267" y="753"/>
                    </a:lnTo>
                    <a:lnTo>
                      <a:pt x="2284" y="728"/>
                    </a:lnTo>
                    <a:lnTo>
                      <a:pt x="2301" y="704"/>
                    </a:lnTo>
                    <a:lnTo>
                      <a:pt x="2319" y="678"/>
                    </a:lnTo>
                    <a:lnTo>
                      <a:pt x="2334" y="653"/>
                    </a:lnTo>
                    <a:lnTo>
                      <a:pt x="2350" y="627"/>
                    </a:lnTo>
                    <a:lnTo>
                      <a:pt x="2365" y="600"/>
                    </a:lnTo>
                    <a:lnTo>
                      <a:pt x="2379" y="572"/>
                    </a:lnTo>
                    <a:lnTo>
                      <a:pt x="2393" y="545"/>
                    </a:lnTo>
                    <a:lnTo>
                      <a:pt x="2406" y="518"/>
                    </a:lnTo>
                    <a:lnTo>
                      <a:pt x="2418" y="490"/>
                    </a:lnTo>
                    <a:lnTo>
                      <a:pt x="2430" y="461"/>
                    </a:lnTo>
                    <a:lnTo>
                      <a:pt x="2441" y="433"/>
                    </a:lnTo>
                    <a:lnTo>
                      <a:pt x="2450" y="404"/>
                    </a:lnTo>
                    <a:lnTo>
                      <a:pt x="2460" y="374"/>
                    </a:lnTo>
                    <a:lnTo>
                      <a:pt x="2469" y="345"/>
                    </a:lnTo>
                    <a:lnTo>
                      <a:pt x="2477" y="314"/>
                    </a:lnTo>
                    <a:lnTo>
                      <a:pt x="2484" y="284"/>
                    </a:lnTo>
                    <a:lnTo>
                      <a:pt x="2491" y="254"/>
                    </a:lnTo>
                    <a:lnTo>
                      <a:pt x="2497" y="223"/>
                    </a:lnTo>
                    <a:lnTo>
                      <a:pt x="2502" y="191"/>
                    </a:lnTo>
                    <a:lnTo>
                      <a:pt x="2506" y="160"/>
                    </a:lnTo>
                    <a:lnTo>
                      <a:pt x="2510" y="128"/>
                    </a:lnTo>
                    <a:lnTo>
                      <a:pt x="2512" y="97"/>
                    </a:lnTo>
                    <a:lnTo>
                      <a:pt x="2515" y="64"/>
                    </a:lnTo>
                    <a:lnTo>
                      <a:pt x="2516" y="33"/>
                    </a:lnTo>
                    <a:lnTo>
                      <a:pt x="2517" y="0"/>
                    </a:lnTo>
                    <a:lnTo>
                      <a:pt x="2066" y="0"/>
                    </a:lnTo>
                    <a:lnTo>
                      <a:pt x="2066" y="0"/>
                    </a:lnTo>
                    <a:lnTo>
                      <a:pt x="2065" y="41"/>
                    </a:lnTo>
                    <a:lnTo>
                      <a:pt x="2062" y="83"/>
                    </a:lnTo>
                    <a:lnTo>
                      <a:pt x="2058" y="123"/>
                    </a:lnTo>
                    <a:lnTo>
                      <a:pt x="2050" y="163"/>
                    </a:lnTo>
                    <a:lnTo>
                      <a:pt x="2041" y="202"/>
                    </a:lnTo>
                    <a:lnTo>
                      <a:pt x="2031" y="240"/>
                    </a:lnTo>
                    <a:lnTo>
                      <a:pt x="2018" y="277"/>
                    </a:lnTo>
                    <a:lnTo>
                      <a:pt x="2003" y="314"/>
                    </a:lnTo>
                    <a:lnTo>
                      <a:pt x="1987" y="350"/>
                    </a:lnTo>
                    <a:lnTo>
                      <a:pt x="1969" y="385"/>
                    </a:lnTo>
                    <a:lnTo>
                      <a:pt x="1950" y="419"/>
                    </a:lnTo>
                    <a:lnTo>
                      <a:pt x="1928" y="452"/>
                    </a:lnTo>
                    <a:lnTo>
                      <a:pt x="1907" y="483"/>
                    </a:lnTo>
                    <a:lnTo>
                      <a:pt x="1882" y="515"/>
                    </a:lnTo>
                    <a:lnTo>
                      <a:pt x="1857" y="543"/>
                    </a:lnTo>
                    <a:lnTo>
                      <a:pt x="1830" y="571"/>
                    </a:lnTo>
                    <a:lnTo>
                      <a:pt x="1802" y="598"/>
                    </a:lnTo>
                    <a:lnTo>
                      <a:pt x="1773" y="623"/>
                    </a:lnTo>
                    <a:lnTo>
                      <a:pt x="1742" y="647"/>
                    </a:lnTo>
                    <a:lnTo>
                      <a:pt x="1711" y="670"/>
                    </a:lnTo>
                    <a:lnTo>
                      <a:pt x="1677" y="691"/>
                    </a:lnTo>
                    <a:lnTo>
                      <a:pt x="1643" y="711"/>
                    </a:lnTo>
                    <a:lnTo>
                      <a:pt x="1609" y="729"/>
                    </a:lnTo>
                    <a:lnTo>
                      <a:pt x="1573" y="745"/>
                    </a:lnTo>
                    <a:lnTo>
                      <a:pt x="1537" y="759"/>
                    </a:lnTo>
                    <a:lnTo>
                      <a:pt x="1499" y="773"/>
                    </a:lnTo>
                    <a:lnTo>
                      <a:pt x="1461" y="783"/>
                    </a:lnTo>
                    <a:lnTo>
                      <a:pt x="1421" y="792"/>
                    </a:lnTo>
                    <a:lnTo>
                      <a:pt x="1381" y="799"/>
                    </a:lnTo>
                    <a:lnTo>
                      <a:pt x="1341" y="804"/>
                    </a:lnTo>
                    <a:lnTo>
                      <a:pt x="1300" y="807"/>
                    </a:lnTo>
                    <a:lnTo>
                      <a:pt x="1258" y="808"/>
                    </a:lnTo>
                    <a:lnTo>
                      <a:pt x="1258" y="808"/>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 name="Freeform 19">
                <a:extLst>
                  <a:ext uri="{FF2B5EF4-FFF2-40B4-BE49-F238E27FC236}">
                    <a16:creationId xmlns:a16="http://schemas.microsoft.com/office/drawing/2014/main" id="{1C6A4B04-B8E7-4A4A-B201-6C8D7D3620F0}"/>
                  </a:ext>
                </a:extLst>
              </p:cNvPr>
              <p:cNvSpPr>
                <a:spLocks/>
              </p:cNvSpPr>
              <p:nvPr/>
            </p:nvSpPr>
            <p:spPr bwMode="auto">
              <a:xfrm>
                <a:off x="2610283" y="2457140"/>
                <a:ext cx="1997076" cy="998538"/>
              </a:xfrm>
              <a:custGeom>
                <a:avLst/>
                <a:gdLst>
                  <a:gd name="T0" fmla="*/ 1175 w 2516"/>
                  <a:gd name="T1" fmla="*/ 454 h 1259"/>
                  <a:gd name="T2" fmla="*/ 1017 w 2516"/>
                  <a:gd name="T3" fmla="*/ 486 h 1259"/>
                  <a:gd name="T4" fmla="*/ 872 w 2516"/>
                  <a:gd name="T5" fmla="*/ 547 h 1259"/>
                  <a:gd name="T6" fmla="*/ 744 w 2516"/>
                  <a:gd name="T7" fmla="*/ 634 h 1259"/>
                  <a:gd name="T8" fmla="*/ 634 w 2516"/>
                  <a:gd name="T9" fmla="*/ 744 h 1259"/>
                  <a:gd name="T10" fmla="*/ 547 w 2516"/>
                  <a:gd name="T11" fmla="*/ 874 h 1259"/>
                  <a:gd name="T12" fmla="*/ 486 w 2516"/>
                  <a:gd name="T13" fmla="*/ 1018 h 1259"/>
                  <a:gd name="T14" fmla="*/ 454 w 2516"/>
                  <a:gd name="T15" fmla="*/ 1176 h 1259"/>
                  <a:gd name="T16" fmla="*/ 0 w 2516"/>
                  <a:gd name="T17" fmla="*/ 1259 h 1259"/>
                  <a:gd name="T18" fmla="*/ 7 w 2516"/>
                  <a:gd name="T19" fmla="*/ 1129 h 1259"/>
                  <a:gd name="T20" fmla="*/ 25 w 2516"/>
                  <a:gd name="T21" fmla="*/ 1005 h 1259"/>
                  <a:gd name="T22" fmla="*/ 57 w 2516"/>
                  <a:gd name="T23" fmla="*/ 885 h 1259"/>
                  <a:gd name="T24" fmla="*/ 99 w 2516"/>
                  <a:gd name="T25" fmla="*/ 769 h 1259"/>
                  <a:gd name="T26" fmla="*/ 151 w 2516"/>
                  <a:gd name="T27" fmla="*/ 658 h 1259"/>
                  <a:gd name="T28" fmla="*/ 214 w 2516"/>
                  <a:gd name="T29" fmla="*/ 555 h 1259"/>
                  <a:gd name="T30" fmla="*/ 287 w 2516"/>
                  <a:gd name="T31" fmla="*/ 458 h 1259"/>
                  <a:gd name="T32" fmla="*/ 368 w 2516"/>
                  <a:gd name="T33" fmla="*/ 369 h 1259"/>
                  <a:gd name="T34" fmla="*/ 458 w 2516"/>
                  <a:gd name="T35" fmla="*/ 287 h 1259"/>
                  <a:gd name="T36" fmla="*/ 555 w 2516"/>
                  <a:gd name="T37" fmla="*/ 215 h 1259"/>
                  <a:gd name="T38" fmla="*/ 658 w 2516"/>
                  <a:gd name="T39" fmla="*/ 152 h 1259"/>
                  <a:gd name="T40" fmla="*/ 768 w 2516"/>
                  <a:gd name="T41" fmla="*/ 99 h 1259"/>
                  <a:gd name="T42" fmla="*/ 883 w 2516"/>
                  <a:gd name="T43" fmla="*/ 57 h 1259"/>
                  <a:gd name="T44" fmla="*/ 1004 w 2516"/>
                  <a:gd name="T45" fmla="*/ 26 h 1259"/>
                  <a:gd name="T46" fmla="*/ 1129 w 2516"/>
                  <a:gd name="T47" fmla="*/ 7 h 1259"/>
                  <a:gd name="T48" fmla="*/ 1258 w 2516"/>
                  <a:gd name="T49" fmla="*/ 0 h 1259"/>
                  <a:gd name="T50" fmla="*/ 1354 w 2516"/>
                  <a:gd name="T51" fmla="*/ 3 h 1259"/>
                  <a:gd name="T52" fmla="*/ 1481 w 2516"/>
                  <a:gd name="T53" fmla="*/ 20 h 1259"/>
                  <a:gd name="T54" fmla="*/ 1602 w 2516"/>
                  <a:gd name="T55" fmla="*/ 48 h 1259"/>
                  <a:gd name="T56" fmla="*/ 1719 w 2516"/>
                  <a:gd name="T57" fmla="*/ 87 h 1259"/>
                  <a:gd name="T58" fmla="*/ 1831 w 2516"/>
                  <a:gd name="T59" fmla="*/ 138 h 1259"/>
                  <a:gd name="T60" fmla="*/ 1936 w 2516"/>
                  <a:gd name="T61" fmla="*/ 198 h 1259"/>
                  <a:gd name="T62" fmla="*/ 2034 w 2516"/>
                  <a:gd name="T63" fmla="*/ 269 h 1259"/>
                  <a:gd name="T64" fmla="*/ 2126 w 2516"/>
                  <a:gd name="T65" fmla="*/ 347 h 1259"/>
                  <a:gd name="T66" fmla="*/ 2209 w 2516"/>
                  <a:gd name="T67" fmla="*/ 435 h 1259"/>
                  <a:gd name="T68" fmla="*/ 2284 w 2516"/>
                  <a:gd name="T69" fmla="*/ 530 h 1259"/>
                  <a:gd name="T70" fmla="*/ 2350 w 2516"/>
                  <a:gd name="T71" fmla="*/ 632 h 1259"/>
                  <a:gd name="T72" fmla="*/ 2405 w 2516"/>
                  <a:gd name="T73" fmla="*/ 741 h 1259"/>
                  <a:gd name="T74" fmla="*/ 2450 w 2516"/>
                  <a:gd name="T75" fmla="*/ 855 h 1259"/>
                  <a:gd name="T76" fmla="*/ 2483 w 2516"/>
                  <a:gd name="T77" fmla="*/ 975 h 1259"/>
                  <a:gd name="T78" fmla="*/ 2506 w 2516"/>
                  <a:gd name="T79" fmla="*/ 1098 h 1259"/>
                  <a:gd name="T80" fmla="*/ 2516 w 2516"/>
                  <a:gd name="T81" fmla="*/ 1226 h 1259"/>
                  <a:gd name="T82" fmla="*/ 2065 w 2516"/>
                  <a:gd name="T83" fmla="*/ 1217 h 1259"/>
                  <a:gd name="T84" fmla="*/ 2041 w 2516"/>
                  <a:gd name="T85" fmla="*/ 1057 h 1259"/>
                  <a:gd name="T86" fmla="*/ 1986 w 2516"/>
                  <a:gd name="T87" fmla="*/ 909 h 1259"/>
                  <a:gd name="T88" fmla="*/ 1906 w 2516"/>
                  <a:gd name="T89" fmla="*/ 775 h 1259"/>
                  <a:gd name="T90" fmla="*/ 1801 w 2516"/>
                  <a:gd name="T91" fmla="*/ 660 h 1259"/>
                  <a:gd name="T92" fmla="*/ 1677 w 2516"/>
                  <a:gd name="T93" fmla="*/ 567 h 1259"/>
                  <a:gd name="T94" fmla="*/ 1536 w 2516"/>
                  <a:gd name="T95" fmla="*/ 499 h 1259"/>
                  <a:gd name="T96" fmla="*/ 1382 w 2516"/>
                  <a:gd name="T97" fmla="*/ 459 h 1259"/>
                  <a:gd name="T98" fmla="*/ 1258 w 2516"/>
                  <a:gd name="T99" fmla="*/ 45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16" h="1259">
                    <a:moveTo>
                      <a:pt x="1258" y="450"/>
                    </a:moveTo>
                    <a:lnTo>
                      <a:pt x="1258" y="450"/>
                    </a:lnTo>
                    <a:lnTo>
                      <a:pt x="1216" y="452"/>
                    </a:lnTo>
                    <a:lnTo>
                      <a:pt x="1175" y="454"/>
                    </a:lnTo>
                    <a:lnTo>
                      <a:pt x="1135" y="459"/>
                    </a:lnTo>
                    <a:lnTo>
                      <a:pt x="1095" y="467"/>
                    </a:lnTo>
                    <a:lnTo>
                      <a:pt x="1056" y="476"/>
                    </a:lnTo>
                    <a:lnTo>
                      <a:pt x="1017" y="486"/>
                    </a:lnTo>
                    <a:lnTo>
                      <a:pt x="980" y="499"/>
                    </a:lnTo>
                    <a:lnTo>
                      <a:pt x="943" y="514"/>
                    </a:lnTo>
                    <a:lnTo>
                      <a:pt x="907" y="530"/>
                    </a:lnTo>
                    <a:lnTo>
                      <a:pt x="872" y="547"/>
                    </a:lnTo>
                    <a:lnTo>
                      <a:pt x="839" y="567"/>
                    </a:lnTo>
                    <a:lnTo>
                      <a:pt x="806" y="589"/>
                    </a:lnTo>
                    <a:lnTo>
                      <a:pt x="775" y="610"/>
                    </a:lnTo>
                    <a:lnTo>
                      <a:pt x="744" y="634"/>
                    </a:lnTo>
                    <a:lnTo>
                      <a:pt x="715" y="660"/>
                    </a:lnTo>
                    <a:lnTo>
                      <a:pt x="686" y="687"/>
                    </a:lnTo>
                    <a:lnTo>
                      <a:pt x="659" y="715"/>
                    </a:lnTo>
                    <a:lnTo>
                      <a:pt x="634" y="744"/>
                    </a:lnTo>
                    <a:lnTo>
                      <a:pt x="610" y="775"/>
                    </a:lnTo>
                    <a:lnTo>
                      <a:pt x="588" y="806"/>
                    </a:lnTo>
                    <a:lnTo>
                      <a:pt x="567" y="839"/>
                    </a:lnTo>
                    <a:lnTo>
                      <a:pt x="547" y="874"/>
                    </a:lnTo>
                    <a:lnTo>
                      <a:pt x="530" y="909"/>
                    </a:lnTo>
                    <a:lnTo>
                      <a:pt x="514" y="943"/>
                    </a:lnTo>
                    <a:lnTo>
                      <a:pt x="498" y="980"/>
                    </a:lnTo>
                    <a:lnTo>
                      <a:pt x="486" y="1018"/>
                    </a:lnTo>
                    <a:lnTo>
                      <a:pt x="475" y="1057"/>
                    </a:lnTo>
                    <a:lnTo>
                      <a:pt x="466" y="1096"/>
                    </a:lnTo>
                    <a:lnTo>
                      <a:pt x="459" y="1136"/>
                    </a:lnTo>
                    <a:lnTo>
                      <a:pt x="454" y="1176"/>
                    </a:lnTo>
                    <a:lnTo>
                      <a:pt x="450" y="1217"/>
                    </a:lnTo>
                    <a:lnTo>
                      <a:pt x="449" y="1259"/>
                    </a:lnTo>
                    <a:lnTo>
                      <a:pt x="0" y="1259"/>
                    </a:lnTo>
                    <a:lnTo>
                      <a:pt x="0" y="1259"/>
                    </a:lnTo>
                    <a:lnTo>
                      <a:pt x="0" y="1226"/>
                    </a:lnTo>
                    <a:lnTo>
                      <a:pt x="1" y="1194"/>
                    </a:lnTo>
                    <a:lnTo>
                      <a:pt x="3" y="1162"/>
                    </a:lnTo>
                    <a:lnTo>
                      <a:pt x="7" y="1129"/>
                    </a:lnTo>
                    <a:lnTo>
                      <a:pt x="10" y="1098"/>
                    </a:lnTo>
                    <a:lnTo>
                      <a:pt x="14" y="1067"/>
                    </a:lnTo>
                    <a:lnTo>
                      <a:pt x="20" y="1036"/>
                    </a:lnTo>
                    <a:lnTo>
                      <a:pt x="25" y="1005"/>
                    </a:lnTo>
                    <a:lnTo>
                      <a:pt x="32" y="975"/>
                    </a:lnTo>
                    <a:lnTo>
                      <a:pt x="39" y="945"/>
                    </a:lnTo>
                    <a:lnTo>
                      <a:pt x="48" y="914"/>
                    </a:lnTo>
                    <a:lnTo>
                      <a:pt x="57" y="885"/>
                    </a:lnTo>
                    <a:lnTo>
                      <a:pt x="65" y="855"/>
                    </a:lnTo>
                    <a:lnTo>
                      <a:pt x="76" y="826"/>
                    </a:lnTo>
                    <a:lnTo>
                      <a:pt x="87" y="798"/>
                    </a:lnTo>
                    <a:lnTo>
                      <a:pt x="99" y="769"/>
                    </a:lnTo>
                    <a:lnTo>
                      <a:pt x="111" y="741"/>
                    </a:lnTo>
                    <a:lnTo>
                      <a:pt x="124" y="713"/>
                    </a:lnTo>
                    <a:lnTo>
                      <a:pt x="137" y="686"/>
                    </a:lnTo>
                    <a:lnTo>
                      <a:pt x="151" y="658"/>
                    </a:lnTo>
                    <a:lnTo>
                      <a:pt x="167" y="632"/>
                    </a:lnTo>
                    <a:lnTo>
                      <a:pt x="182" y="606"/>
                    </a:lnTo>
                    <a:lnTo>
                      <a:pt x="198" y="580"/>
                    </a:lnTo>
                    <a:lnTo>
                      <a:pt x="214" y="555"/>
                    </a:lnTo>
                    <a:lnTo>
                      <a:pt x="232" y="530"/>
                    </a:lnTo>
                    <a:lnTo>
                      <a:pt x="249" y="506"/>
                    </a:lnTo>
                    <a:lnTo>
                      <a:pt x="268" y="482"/>
                    </a:lnTo>
                    <a:lnTo>
                      <a:pt x="287" y="458"/>
                    </a:lnTo>
                    <a:lnTo>
                      <a:pt x="307" y="435"/>
                    </a:lnTo>
                    <a:lnTo>
                      <a:pt x="326" y="412"/>
                    </a:lnTo>
                    <a:lnTo>
                      <a:pt x="347" y="391"/>
                    </a:lnTo>
                    <a:lnTo>
                      <a:pt x="368" y="369"/>
                    </a:lnTo>
                    <a:lnTo>
                      <a:pt x="390" y="347"/>
                    </a:lnTo>
                    <a:lnTo>
                      <a:pt x="412" y="328"/>
                    </a:lnTo>
                    <a:lnTo>
                      <a:pt x="434" y="307"/>
                    </a:lnTo>
                    <a:lnTo>
                      <a:pt x="458" y="287"/>
                    </a:lnTo>
                    <a:lnTo>
                      <a:pt x="481" y="269"/>
                    </a:lnTo>
                    <a:lnTo>
                      <a:pt x="505" y="250"/>
                    </a:lnTo>
                    <a:lnTo>
                      <a:pt x="530" y="232"/>
                    </a:lnTo>
                    <a:lnTo>
                      <a:pt x="555" y="215"/>
                    </a:lnTo>
                    <a:lnTo>
                      <a:pt x="580" y="198"/>
                    </a:lnTo>
                    <a:lnTo>
                      <a:pt x="606" y="183"/>
                    </a:lnTo>
                    <a:lnTo>
                      <a:pt x="632" y="166"/>
                    </a:lnTo>
                    <a:lnTo>
                      <a:pt x="658" y="152"/>
                    </a:lnTo>
                    <a:lnTo>
                      <a:pt x="685" y="138"/>
                    </a:lnTo>
                    <a:lnTo>
                      <a:pt x="713" y="124"/>
                    </a:lnTo>
                    <a:lnTo>
                      <a:pt x="740" y="111"/>
                    </a:lnTo>
                    <a:lnTo>
                      <a:pt x="768" y="99"/>
                    </a:lnTo>
                    <a:lnTo>
                      <a:pt x="796" y="87"/>
                    </a:lnTo>
                    <a:lnTo>
                      <a:pt x="826" y="76"/>
                    </a:lnTo>
                    <a:lnTo>
                      <a:pt x="854" y="66"/>
                    </a:lnTo>
                    <a:lnTo>
                      <a:pt x="883" y="57"/>
                    </a:lnTo>
                    <a:lnTo>
                      <a:pt x="914" y="48"/>
                    </a:lnTo>
                    <a:lnTo>
                      <a:pt x="943" y="39"/>
                    </a:lnTo>
                    <a:lnTo>
                      <a:pt x="974" y="33"/>
                    </a:lnTo>
                    <a:lnTo>
                      <a:pt x="1004" y="26"/>
                    </a:lnTo>
                    <a:lnTo>
                      <a:pt x="1036" y="20"/>
                    </a:lnTo>
                    <a:lnTo>
                      <a:pt x="1066" y="14"/>
                    </a:lnTo>
                    <a:lnTo>
                      <a:pt x="1098" y="10"/>
                    </a:lnTo>
                    <a:lnTo>
                      <a:pt x="1129" y="7"/>
                    </a:lnTo>
                    <a:lnTo>
                      <a:pt x="1161" y="3"/>
                    </a:lnTo>
                    <a:lnTo>
                      <a:pt x="1193" y="2"/>
                    </a:lnTo>
                    <a:lnTo>
                      <a:pt x="1226" y="0"/>
                    </a:lnTo>
                    <a:lnTo>
                      <a:pt x="1258" y="0"/>
                    </a:lnTo>
                    <a:lnTo>
                      <a:pt x="1258" y="0"/>
                    </a:lnTo>
                    <a:lnTo>
                      <a:pt x="1290" y="0"/>
                    </a:lnTo>
                    <a:lnTo>
                      <a:pt x="1323" y="2"/>
                    </a:lnTo>
                    <a:lnTo>
                      <a:pt x="1354" y="3"/>
                    </a:lnTo>
                    <a:lnTo>
                      <a:pt x="1387" y="7"/>
                    </a:lnTo>
                    <a:lnTo>
                      <a:pt x="1419" y="10"/>
                    </a:lnTo>
                    <a:lnTo>
                      <a:pt x="1450" y="14"/>
                    </a:lnTo>
                    <a:lnTo>
                      <a:pt x="1481" y="20"/>
                    </a:lnTo>
                    <a:lnTo>
                      <a:pt x="1511" y="26"/>
                    </a:lnTo>
                    <a:lnTo>
                      <a:pt x="1543" y="33"/>
                    </a:lnTo>
                    <a:lnTo>
                      <a:pt x="1572" y="39"/>
                    </a:lnTo>
                    <a:lnTo>
                      <a:pt x="1602" y="48"/>
                    </a:lnTo>
                    <a:lnTo>
                      <a:pt x="1632" y="57"/>
                    </a:lnTo>
                    <a:lnTo>
                      <a:pt x="1661" y="66"/>
                    </a:lnTo>
                    <a:lnTo>
                      <a:pt x="1690" y="76"/>
                    </a:lnTo>
                    <a:lnTo>
                      <a:pt x="1719" y="87"/>
                    </a:lnTo>
                    <a:lnTo>
                      <a:pt x="1748" y="99"/>
                    </a:lnTo>
                    <a:lnTo>
                      <a:pt x="1775" y="111"/>
                    </a:lnTo>
                    <a:lnTo>
                      <a:pt x="1804" y="124"/>
                    </a:lnTo>
                    <a:lnTo>
                      <a:pt x="1831" y="138"/>
                    </a:lnTo>
                    <a:lnTo>
                      <a:pt x="1858" y="152"/>
                    </a:lnTo>
                    <a:lnTo>
                      <a:pt x="1884" y="166"/>
                    </a:lnTo>
                    <a:lnTo>
                      <a:pt x="1910" y="183"/>
                    </a:lnTo>
                    <a:lnTo>
                      <a:pt x="1936" y="198"/>
                    </a:lnTo>
                    <a:lnTo>
                      <a:pt x="1961" y="215"/>
                    </a:lnTo>
                    <a:lnTo>
                      <a:pt x="1986" y="232"/>
                    </a:lnTo>
                    <a:lnTo>
                      <a:pt x="2010" y="250"/>
                    </a:lnTo>
                    <a:lnTo>
                      <a:pt x="2034" y="269"/>
                    </a:lnTo>
                    <a:lnTo>
                      <a:pt x="2058" y="287"/>
                    </a:lnTo>
                    <a:lnTo>
                      <a:pt x="2081" y="307"/>
                    </a:lnTo>
                    <a:lnTo>
                      <a:pt x="2104" y="328"/>
                    </a:lnTo>
                    <a:lnTo>
                      <a:pt x="2126" y="347"/>
                    </a:lnTo>
                    <a:lnTo>
                      <a:pt x="2147" y="369"/>
                    </a:lnTo>
                    <a:lnTo>
                      <a:pt x="2169" y="391"/>
                    </a:lnTo>
                    <a:lnTo>
                      <a:pt x="2190" y="412"/>
                    </a:lnTo>
                    <a:lnTo>
                      <a:pt x="2209" y="435"/>
                    </a:lnTo>
                    <a:lnTo>
                      <a:pt x="2229" y="458"/>
                    </a:lnTo>
                    <a:lnTo>
                      <a:pt x="2247" y="482"/>
                    </a:lnTo>
                    <a:lnTo>
                      <a:pt x="2266" y="506"/>
                    </a:lnTo>
                    <a:lnTo>
                      <a:pt x="2284" y="530"/>
                    </a:lnTo>
                    <a:lnTo>
                      <a:pt x="2301" y="555"/>
                    </a:lnTo>
                    <a:lnTo>
                      <a:pt x="2318" y="580"/>
                    </a:lnTo>
                    <a:lnTo>
                      <a:pt x="2334" y="606"/>
                    </a:lnTo>
                    <a:lnTo>
                      <a:pt x="2350" y="632"/>
                    </a:lnTo>
                    <a:lnTo>
                      <a:pt x="2364" y="658"/>
                    </a:lnTo>
                    <a:lnTo>
                      <a:pt x="2378" y="686"/>
                    </a:lnTo>
                    <a:lnTo>
                      <a:pt x="2392" y="713"/>
                    </a:lnTo>
                    <a:lnTo>
                      <a:pt x="2405" y="741"/>
                    </a:lnTo>
                    <a:lnTo>
                      <a:pt x="2417" y="769"/>
                    </a:lnTo>
                    <a:lnTo>
                      <a:pt x="2429" y="798"/>
                    </a:lnTo>
                    <a:lnTo>
                      <a:pt x="2440" y="826"/>
                    </a:lnTo>
                    <a:lnTo>
                      <a:pt x="2450" y="855"/>
                    </a:lnTo>
                    <a:lnTo>
                      <a:pt x="2460" y="885"/>
                    </a:lnTo>
                    <a:lnTo>
                      <a:pt x="2468" y="914"/>
                    </a:lnTo>
                    <a:lnTo>
                      <a:pt x="2477" y="945"/>
                    </a:lnTo>
                    <a:lnTo>
                      <a:pt x="2483" y="975"/>
                    </a:lnTo>
                    <a:lnTo>
                      <a:pt x="2491" y="1005"/>
                    </a:lnTo>
                    <a:lnTo>
                      <a:pt x="2496" y="1036"/>
                    </a:lnTo>
                    <a:lnTo>
                      <a:pt x="2502" y="1067"/>
                    </a:lnTo>
                    <a:lnTo>
                      <a:pt x="2506" y="1098"/>
                    </a:lnTo>
                    <a:lnTo>
                      <a:pt x="2510" y="1129"/>
                    </a:lnTo>
                    <a:lnTo>
                      <a:pt x="2513" y="1162"/>
                    </a:lnTo>
                    <a:lnTo>
                      <a:pt x="2515" y="1194"/>
                    </a:lnTo>
                    <a:lnTo>
                      <a:pt x="2516" y="1226"/>
                    </a:lnTo>
                    <a:lnTo>
                      <a:pt x="2516" y="1259"/>
                    </a:lnTo>
                    <a:lnTo>
                      <a:pt x="2066" y="1259"/>
                    </a:lnTo>
                    <a:lnTo>
                      <a:pt x="2066" y="1259"/>
                    </a:lnTo>
                    <a:lnTo>
                      <a:pt x="2065" y="1217"/>
                    </a:lnTo>
                    <a:lnTo>
                      <a:pt x="2062" y="1176"/>
                    </a:lnTo>
                    <a:lnTo>
                      <a:pt x="2057" y="1136"/>
                    </a:lnTo>
                    <a:lnTo>
                      <a:pt x="2049" y="1096"/>
                    </a:lnTo>
                    <a:lnTo>
                      <a:pt x="2041" y="1057"/>
                    </a:lnTo>
                    <a:lnTo>
                      <a:pt x="2030" y="1018"/>
                    </a:lnTo>
                    <a:lnTo>
                      <a:pt x="2017" y="980"/>
                    </a:lnTo>
                    <a:lnTo>
                      <a:pt x="2003" y="943"/>
                    </a:lnTo>
                    <a:lnTo>
                      <a:pt x="1986" y="909"/>
                    </a:lnTo>
                    <a:lnTo>
                      <a:pt x="1969" y="874"/>
                    </a:lnTo>
                    <a:lnTo>
                      <a:pt x="1949" y="839"/>
                    </a:lnTo>
                    <a:lnTo>
                      <a:pt x="1929" y="806"/>
                    </a:lnTo>
                    <a:lnTo>
                      <a:pt x="1906" y="775"/>
                    </a:lnTo>
                    <a:lnTo>
                      <a:pt x="1882" y="744"/>
                    </a:lnTo>
                    <a:lnTo>
                      <a:pt x="1856" y="715"/>
                    </a:lnTo>
                    <a:lnTo>
                      <a:pt x="1830" y="687"/>
                    </a:lnTo>
                    <a:lnTo>
                      <a:pt x="1801" y="660"/>
                    </a:lnTo>
                    <a:lnTo>
                      <a:pt x="1772" y="634"/>
                    </a:lnTo>
                    <a:lnTo>
                      <a:pt x="1742" y="610"/>
                    </a:lnTo>
                    <a:lnTo>
                      <a:pt x="1710" y="589"/>
                    </a:lnTo>
                    <a:lnTo>
                      <a:pt x="1677" y="567"/>
                    </a:lnTo>
                    <a:lnTo>
                      <a:pt x="1644" y="547"/>
                    </a:lnTo>
                    <a:lnTo>
                      <a:pt x="1609" y="530"/>
                    </a:lnTo>
                    <a:lnTo>
                      <a:pt x="1573" y="514"/>
                    </a:lnTo>
                    <a:lnTo>
                      <a:pt x="1536" y="499"/>
                    </a:lnTo>
                    <a:lnTo>
                      <a:pt x="1498" y="486"/>
                    </a:lnTo>
                    <a:lnTo>
                      <a:pt x="1460" y="476"/>
                    </a:lnTo>
                    <a:lnTo>
                      <a:pt x="1421" y="467"/>
                    </a:lnTo>
                    <a:lnTo>
                      <a:pt x="1382" y="459"/>
                    </a:lnTo>
                    <a:lnTo>
                      <a:pt x="1340" y="454"/>
                    </a:lnTo>
                    <a:lnTo>
                      <a:pt x="1300" y="452"/>
                    </a:lnTo>
                    <a:lnTo>
                      <a:pt x="1258" y="450"/>
                    </a:lnTo>
                    <a:lnTo>
                      <a:pt x="1258" y="45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3" name="Freeform 20">
                <a:extLst>
                  <a:ext uri="{FF2B5EF4-FFF2-40B4-BE49-F238E27FC236}">
                    <a16:creationId xmlns:a16="http://schemas.microsoft.com/office/drawing/2014/main" id="{FAD0B8CF-EC6F-43C4-BDD8-C9E285ADAC27}"/>
                  </a:ext>
                </a:extLst>
              </p:cNvPr>
              <p:cNvSpPr>
                <a:spLocks/>
              </p:cNvSpPr>
              <p:nvPr/>
            </p:nvSpPr>
            <p:spPr bwMode="auto">
              <a:xfrm>
                <a:off x="7534277" y="2429668"/>
                <a:ext cx="2074863" cy="1255713"/>
              </a:xfrm>
              <a:custGeom>
                <a:avLst/>
                <a:gdLst>
                  <a:gd name="T0" fmla="*/ 2067 w 2614"/>
                  <a:gd name="T1" fmla="*/ 1259 h 1582"/>
                  <a:gd name="T2" fmla="*/ 2051 w 2614"/>
                  <a:gd name="T3" fmla="*/ 1096 h 1582"/>
                  <a:gd name="T4" fmla="*/ 2003 w 2614"/>
                  <a:gd name="T5" fmla="*/ 943 h 1582"/>
                  <a:gd name="T6" fmla="*/ 1929 w 2614"/>
                  <a:gd name="T7" fmla="*/ 806 h 1582"/>
                  <a:gd name="T8" fmla="*/ 1830 w 2614"/>
                  <a:gd name="T9" fmla="*/ 687 h 1582"/>
                  <a:gd name="T10" fmla="*/ 1710 w 2614"/>
                  <a:gd name="T11" fmla="*/ 589 h 1582"/>
                  <a:gd name="T12" fmla="*/ 1573 w 2614"/>
                  <a:gd name="T13" fmla="*/ 514 h 1582"/>
                  <a:gd name="T14" fmla="*/ 1421 w 2614"/>
                  <a:gd name="T15" fmla="*/ 467 h 1582"/>
                  <a:gd name="T16" fmla="*/ 1259 w 2614"/>
                  <a:gd name="T17" fmla="*/ 450 h 1582"/>
                  <a:gd name="T18" fmla="*/ 1135 w 2614"/>
                  <a:gd name="T19" fmla="*/ 459 h 1582"/>
                  <a:gd name="T20" fmla="*/ 980 w 2614"/>
                  <a:gd name="T21" fmla="*/ 499 h 1582"/>
                  <a:gd name="T22" fmla="*/ 839 w 2614"/>
                  <a:gd name="T23" fmla="*/ 567 h 1582"/>
                  <a:gd name="T24" fmla="*/ 715 w 2614"/>
                  <a:gd name="T25" fmla="*/ 660 h 1582"/>
                  <a:gd name="T26" fmla="*/ 610 w 2614"/>
                  <a:gd name="T27" fmla="*/ 775 h 1582"/>
                  <a:gd name="T28" fmla="*/ 530 w 2614"/>
                  <a:gd name="T29" fmla="*/ 909 h 1582"/>
                  <a:gd name="T30" fmla="*/ 476 w 2614"/>
                  <a:gd name="T31" fmla="*/ 1057 h 1582"/>
                  <a:gd name="T32" fmla="*/ 451 w 2614"/>
                  <a:gd name="T33" fmla="*/ 1217 h 1582"/>
                  <a:gd name="T34" fmla="*/ 0 w 2614"/>
                  <a:gd name="T35" fmla="*/ 1226 h 1582"/>
                  <a:gd name="T36" fmla="*/ 10 w 2614"/>
                  <a:gd name="T37" fmla="*/ 1098 h 1582"/>
                  <a:gd name="T38" fmla="*/ 33 w 2614"/>
                  <a:gd name="T39" fmla="*/ 975 h 1582"/>
                  <a:gd name="T40" fmla="*/ 67 w 2614"/>
                  <a:gd name="T41" fmla="*/ 855 h 1582"/>
                  <a:gd name="T42" fmla="*/ 111 w 2614"/>
                  <a:gd name="T43" fmla="*/ 741 h 1582"/>
                  <a:gd name="T44" fmla="*/ 167 w 2614"/>
                  <a:gd name="T45" fmla="*/ 632 h 1582"/>
                  <a:gd name="T46" fmla="*/ 232 w 2614"/>
                  <a:gd name="T47" fmla="*/ 530 h 1582"/>
                  <a:gd name="T48" fmla="*/ 307 w 2614"/>
                  <a:gd name="T49" fmla="*/ 435 h 1582"/>
                  <a:gd name="T50" fmla="*/ 391 w 2614"/>
                  <a:gd name="T51" fmla="*/ 347 h 1582"/>
                  <a:gd name="T52" fmla="*/ 481 w 2614"/>
                  <a:gd name="T53" fmla="*/ 269 h 1582"/>
                  <a:gd name="T54" fmla="*/ 580 w 2614"/>
                  <a:gd name="T55" fmla="*/ 198 h 1582"/>
                  <a:gd name="T56" fmla="*/ 685 w 2614"/>
                  <a:gd name="T57" fmla="*/ 138 h 1582"/>
                  <a:gd name="T58" fmla="*/ 796 w 2614"/>
                  <a:gd name="T59" fmla="*/ 87 h 1582"/>
                  <a:gd name="T60" fmla="*/ 914 w 2614"/>
                  <a:gd name="T61" fmla="*/ 48 h 1582"/>
                  <a:gd name="T62" fmla="*/ 1036 w 2614"/>
                  <a:gd name="T63" fmla="*/ 20 h 1582"/>
                  <a:gd name="T64" fmla="*/ 1162 w 2614"/>
                  <a:gd name="T65" fmla="*/ 3 h 1582"/>
                  <a:gd name="T66" fmla="*/ 1259 w 2614"/>
                  <a:gd name="T67" fmla="*/ 0 h 1582"/>
                  <a:gd name="T68" fmla="*/ 1387 w 2614"/>
                  <a:gd name="T69" fmla="*/ 7 h 1582"/>
                  <a:gd name="T70" fmla="*/ 1512 w 2614"/>
                  <a:gd name="T71" fmla="*/ 26 h 1582"/>
                  <a:gd name="T72" fmla="*/ 1632 w 2614"/>
                  <a:gd name="T73" fmla="*/ 57 h 1582"/>
                  <a:gd name="T74" fmla="*/ 1748 w 2614"/>
                  <a:gd name="T75" fmla="*/ 99 h 1582"/>
                  <a:gd name="T76" fmla="*/ 1858 w 2614"/>
                  <a:gd name="T77" fmla="*/ 152 h 1582"/>
                  <a:gd name="T78" fmla="*/ 1961 w 2614"/>
                  <a:gd name="T79" fmla="*/ 215 h 1582"/>
                  <a:gd name="T80" fmla="*/ 2058 w 2614"/>
                  <a:gd name="T81" fmla="*/ 287 h 1582"/>
                  <a:gd name="T82" fmla="*/ 2147 w 2614"/>
                  <a:gd name="T83" fmla="*/ 369 h 1582"/>
                  <a:gd name="T84" fmla="*/ 2229 w 2614"/>
                  <a:gd name="T85" fmla="*/ 458 h 1582"/>
                  <a:gd name="T86" fmla="*/ 2302 w 2614"/>
                  <a:gd name="T87" fmla="*/ 555 h 1582"/>
                  <a:gd name="T88" fmla="*/ 2365 w 2614"/>
                  <a:gd name="T89" fmla="*/ 658 h 1582"/>
                  <a:gd name="T90" fmla="*/ 2417 w 2614"/>
                  <a:gd name="T91" fmla="*/ 769 h 1582"/>
                  <a:gd name="T92" fmla="*/ 2460 w 2614"/>
                  <a:gd name="T93" fmla="*/ 885 h 1582"/>
                  <a:gd name="T94" fmla="*/ 2491 w 2614"/>
                  <a:gd name="T95" fmla="*/ 1005 h 1582"/>
                  <a:gd name="T96" fmla="*/ 2510 w 2614"/>
                  <a:gd name="T97" fmla="*/ 1129 h 1582"/>
                  <a:gd name="T98" fmla="*/ 2516 w 2614"/>
                  <a:gd name="T99" fmla="*/ 1259 h 1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4" h="1582">
                    <a:moveTo>
                      <a:pt x="2291" y="1582"/>
                    </a:moveTo>
                    <a:lnTo>
                      <a:pt x="1967" y="1259"/>
                    </a:lnTo>
                    <a:lnTo>
                      <a:pt x="2067" y="1259"/>
                    </a:lnTo>
                    <a:lnTo>
                      <a:pt x="2067" y="1259"/>
                    </a:lnTo>
                    <a:lnTo>
                      <a:pt x="2066" y="1217"/>
                    </a:lnTo>
                    <a:lnTo>
                      <a:pt x="2063" y="1176"/>
                    </a:lnTo>
                    <a:lnTo>
                      <a:pt x="2057" y="1136"/>
                    </a:lnTo>
                    <a:lnTo>
                      <a:pt x="2051" y="1096"/>
                    </a:lnTo>
                    <a:lnTo>
                      <a:pt x="2041" y="1057"/>
                    </a:lnTo>
                    <a:lnTo>
                      <a:pt x="2030" y="1018"/>
                    </a:lnTo>
                    <a:lnTo>
                      <a:pt x="2018" y="980"/>
                    </a:lnTo>
                    <a:lnTo>
                      <a:pt x="2003" y="943"/>
                    </a:lnTo>
                    <a:lnTo>
                      <a:pt x="1986" y="909"/>
                    </a:lnTo>
                    <a:lnTo>
                      <a:pt x="1969" y="874"/>
                    </a:lnTo>
                    <a:lnTo>
                      <a:pt x="1949" y="839"/>
                    </a:lnTo>
                    <a:lnTo>
                      <a:pt x="1929" y="806"/>
                    </a:lnTo>
                    <a:lnTo>
                      <a:pt x="1906" y="775"/>
                    </a:lnTo>
                    <a:lnTo>
                      <a:pt x="1882" y="744"/>
                    </a:lnTo>
                    <a:lnTo>
                      <a:pt x="1857" y="715"/>
                    </a:lnTo>
                    <a:lnTo>
                      <a:pt x="1830" y="687"/>
                    </a:lnTo>
                    <a:lnTo>
                      <a:pt x="1801" y="660"/>
                    </a:lnTo>
                    <a:lnTo>
                      <a:pt x="1772" y="634"/>
                    </a:lnTo>
                    <a:lnTo>
                      <a:pt x="1742" y="610"/>
                    </a:lnTo>
                    <a:lnTo>
                      <a:pt x="1710" y="589"/>
                    </a:lnTo>
                    <a:lnTo>
                      <a:pt x="1677" y="567"/>
                    </a:lnTo>
                    <a:lnTo>
                      <a:pt x="1644" y="547"/>
                    </a:lnTo>
                    <a:lnTo>
                      <a:pt x="1609" y="530"/>
                    </a:lnTo>
                    <a:lnTo>
                      <a:pt x="1573" y="514"/>
                    </a:lnTo>
                    <a:lnTo>
                      <a:pt x="1536" y="499"/>
                    </a:lnTo>
                    <a:lnTo>
                      <a:pt x="1499" y="486"/>
                    </a:lnTo>
                    <a:lnTo>
                      <a:pt x="1460" y="476"/>
                    </a:lnTo>
                    <a:lnTo>
                      <a:pt x="1421" y="467"/>
                    </a:lnTo>
                    <a:lnTo>
                      <a:pt x="1382" y="459"/>
                    </a:lnTo>
                    <a:lnTo>
                      <a:pt x="1341" y="454"/>
                    </a:lnTo>
                    <a:lnTo>
                      <a:pt x="1300" y="452"/>
                    </a:lnTo>
                    <a:lnTo>
                      <a:pt x="1259" y="450"/>
                    </a:lnTo>
                    <a:lnTo>
                      <a:pt x="1259" y="450"/>
                    </a:lnTo>
                    <a:lnTo>
                      <a:pt x="1216" y="452"/>
                    </a:lnTo>
                    <a:lnTo>
                      <a:pt x="1176" y="454"/>
                    </a:lnTo>
                    <a:lnTo>
                      <a:pt x="1135" y="459"/>
                    </a:lnTo>
                    <a:lnTo>
                      <a:pt x="1096" y="467"/>
                    </a:lnTo>
                    <a:lnTo>
                      <a:pt x="1056" y="476"/>
                    </a:lnTo>
                    <a:lnTo>
                      <a:pt x="1018" y="486"/>
                    </a:lnTo>
                    <a:lnTo>
                      <a:pt x="980" y="499"/>
                    </a:lnTo>
                    <a:lnTo>
                      <a:pt x="943" y="514"/>
                    </a:lnTo>
                    <a:lnTo>
                      <a:pt x="907" y="530"/>
                    </a:lnTo>
                    <a:lnTo>
                      <a:pt x="873" y="547"/>
                    </a:lnTo>
                    <a:lnTo>
                      <a:pt x="839" y="567"/>
                    </a:lnTo>
                    <a:lnTo>
                      <a:pt x="806" y="589"/>
                    </a:lnTo>
                    <a:lnTo>
                      <a:pt x="775" y="610"/>
                    </a:lnTo>
                    <a:lnTo>
                      <a:pt x="744" y="634"/>
                    </a:lnTo>
                    <a:lnTo>
                      <a:pt x="715" y="660"/>
                    </a:lnTo>
                    <a:lnTo>
                      <a:pt x="687" y="687"/>
                    </a:lnTo>
                    <a:lnTo>
                      <a:pt x="660" y="715"/>
                    </a:lnTo>
                    <a:lnTo>
                      <a:pt x="634" y="744"/>
                    </a:lnTo>
                    <a:lnTo>
                      <a:pt x="610" y="775"/>
                    </a:lnTo>
                    <a:lnTo>
                      <a:pt x="588" y="806"/>
                    </a:lnTo>
                    <a:lnTo>
                      <a:pt x="567" y="839"/>
                    </a:lnTo>
                    <a:lnTo>
                      <a:pt x="547" y="874"/>
                    </a:lnTo>
                    <a:lnTo>
                      <a:pt x="530" y="909"/>
                    </a:lnTo>
                    <a:lnTo>
                      <a:pt x="514" y="943"/>
                    </a:lnTo>
                    <a:lnTo>
                      <a:pt x="499" y="980"/>
                    </a:lnTo>
                    <a:lnTo>
                      <a:pt x="486" y="1018"/>
                    </a:lnTo>
                    <a:lnTo>
                      <a:pt x="476" y="1057"/>
                    </a:lnTo>
                    <a:lnTo>
                      <a:pt x="467" y="1096"/>
                    </a:lnTo>
                    <a:lnTo>
                      <a:pt x="459" y="1136"/>
                    </a:lnTo>
                    <a:lnTo>
                      <a:pt x="454" y="1176"/>
                    </a:lnTo>
                    <a:lnTo>
                      <a:pt x="451" y="1217"/>
                    </a:lnTo>
                    <a:lnTo>
                      <a:pt x="449" y="1259"/>
                    </a:lnTo>
                    <a:lnTo>
                      <a:pt x="0" y="1259"/>
                    </a:lnTo>
                    <a:lnTo>
                      <a:pt x="0" y="1259"/>
                    </a:lnTo>
                    <a:lnTo>
                      <a:pt x="0" y="1226"/>
                    </a:lnTo>
                    <a:lnTo>
                      <a:pt x="1" y="1194"/>
                    </a:lnTo>
                    <a:lnTo>
                      <a:pt x="3" y="1162"/>
                    </a:lnTo>
                    <a:lnTo>
                      <a:pt x="7" y="1129"/>
                    </a:lnTo>
                    <a:lnTo>
                      <a:pt x="10" y="1098"/>
                    </a:lnTo>
                    <a:lnTo>
                      <a:pt x="14" y="1067"/>
                    </a:lnTo>
                    <a:lnTo>
                      <a:pt x="20" y="1036"/>
                    </a:lnTo>
                    <a:lnTo>
                      <a:pt x="25" y="1005"/>
                    </a:lnTo>
                    <a:lnTo>
                      <a:pt x="33" y="975"/>
                    </a:lnTo>
                    <a:lnTo>
                      <a:pt x="39" y="945"/>
                    </a:lnTo>
                    <a:lnTo>
                      <a:pt x="48" y="914"/>
                    </a:lnTo>
                    <a:lnTo>
                      <a:pt x="57" y="885"/>
                    </a:lnTo>
                    <a:lnTo>
                      <a:pt x="67" y="855"/>
                    </a:lnTo>
                    <a:lnTo>
                      <a:pt x="76" y="826"/>
                    </a:lnTo>
                    <a:lnTo>
                      <a:pt x="87" y="798"/>
                    </a:lnTo>
                    <a:lnTo>
                      <a:pt x="99" y="769"/>
                    </a:lnTo>
                    <a:lnTo>
                      <a:pt x="111" y="741"/>
                    </a:lnTo>
                    <a:lnTo>
                      <a:pt x="124" y="713"/>
                    </a:lnTo>
                    <a:lnTo>
                      <a:pt x="137" y="686"/>
                    </a:lnTo>
                    <a:lnTo>
                      <a:pt x="151" y="658"/>
                    </a:lnTo>
                    <a:lnTo>
                      <a:pt x="167" y="632"/>
                    </a:lnTo>
                    <a:lnTo>
                      <a:pt x="182" y="606"/>
                    </a:lnTo>
                    <a:lnTo>
                      <a:pt x="198" y="580"/>
                    </a:lnTo>
                    <a:lnTo>
                      <a:pt x="214" y="555"/>
                    </a:lnTo>
                    <a:lnTo>
                      <a:pt x="232" y="530"/>
                    </a:lnTo>
                    <a:lnTo>
                      <a:pt x="250" y="506"/>
                    </a:lnTo>
                    <a:lnTo>
                      <a:pt x="269" y="482"/>
                    </a:lnTo>
                    <a:lnTo>
                      <a:pt x="287" y="458"/>
                    </a:lnTo>
                    <a:lnTo>
                      <a:pt x="307" y="435"/>
                    </a:lnTo>
                    <a:lnTo>
                      <a:pt x="327" y="412"/>
                    </a:lnTo>
                    <a:lnTo>
                      <a:pt x="347" y="391"/>
                    </a:lnTo>
                    <a:lnTo>
                      <a:pt x="369" y="369"/>
                    </a:lnTo>
                    <a:lnTo>
                      <a:pt x="391" y="347"/>
                    </a:lnTo>
                    <a:lnTo>
                      <a:pt x="412" y="328"/>
                    </a:lnTo>
                    <a:lnTo>
                      <a:pt x="435" y="307"/>
                    </a:lnTo>
                    <a:lnTo>
                      <a:pt x="458" y="287"/>
                    </a:lnTo>
                    <a:lnTo>
                      <a:pt x="481" y="269"/>
                    </a:lnTo>
                    <a:lnTo>
                      <a:pt x="505" y="250"/>
                    </a:lnTo>
                    <a:lnTo>
                      <a:pt x="530" y="232"/>
                    </a:lnTo>
                    <a:lnTo>
                      <a:pt x="555" y="215"/>
                    </a:lnTo>
                    <a:lnTo>
                      <a:pt x="580" y="198"/>
                    </a:lnTo>
                    <a:lnTo>
                      <a:pt x="606" y="183"/>
                    </a:lnTo>
                    <a:lnTo>
                      <a:pt x="632" y="166"/>
                    </a:lnTo>
                    <a:lnTo>
                      <a:pt x="658" y="152"/>
                    </a:lnTo>
                    <a:lnTo>
                      <a:pt x="685" y="138"/>
                    </a:lnTo>
                    <a:lnTo>
                      <a:pt x="713" y="124"/>
                    </a:lnTo>
                    <a:lnTo>
                      <a:pt x="741" y="111"/>
                    </a:lnTo>
                    <a:lnTo>
                      <a:pt x="768" y="99"/>
                    </a:lnTo>
                    <a:lnTo>
                      <a:pt x="796" y="87"/>
                    </a:lnTo>
                    <a:lnTo>
                      <a:pt x="826" y="76"/>
                    </a:lnTo>
                    <a:lnTo>
                      <a:pt x="855" y="66"/>
                    </a:lnTo>
                    <a:lnTo>
                      <a:pt x="885" y="57"/>
                    </a:lnTo>
                    <a:lnTo>
                      <a:pt x="914" y="48"/>
                    </a:lnTo>
                    <a:lnTo>
                      <a:pt x="943" y="39"/>
                    </a:lnTo>
                    <a:lnTo>
                      <a:pt x="974" y="33"/>
                    </a:lnTo>
                    <a:lnTo>
                      <a:pt x="1004" y="26"/>
                    </a:lnTo>
                    <a:lnTo>
                      <a:pt x="1036" y="20"/>
                    </a:lnTo>
                    <a:lnTo>
                      <a:pt x="1066" y="14"/>
                    </a:lnTo>
                    <a:lnTo>
                      <a:pt x="1098" y="10"/>
                    </a:lnTo>
                    <a:lnTo>
                      <a:pt x="1129" y="7"/>
                    </a:lnTo>
                    <a:lnTo>
                      <a:pt x="1162" y="3"/>
                    </a:lnTo>
                    <a:lnTo>
                      <a:pt x="1193" y="2"/>
                    </a:lnTo>
                    <a:lnTo>
                      <a:pt x="1226" y="0"/>
                    </a:lnTo>
                    <a:lnTo>
                      <a:pt x="1259" y="0"/>
                    </a:lnTo>
                    <a:lnTo>
                      <a:pt x="1259" y="0"/>
                    </a:lnTo>
                    <a:lnTo>
                      <a:pt x="1290" y="0"/>
                    </a:lnTo>
                    <a:lnTo>
                      <a:pt x="1323" y="2"/>
                    </a:lnTo>
                    <a:lnTo>
                      <a:pt x="1356" y="3"/>
                    </a:lnTo>
                    <a:lnTo>
                      <a:pt x="1387" y="7"/>
                    </a:lnTo>
                    <a:lnTo>
                      <a:pt x="1419" y="10"/>
                    </a:lnTo>
                    <a:lnTo>
                      <a:pt x="1450" y="14"/>
                    </a:lnTo>
                    <a:lnTo>
                      <a:pt x="1481" y="20"/>
                    </a:lnTo>
                    <a:lnTo>
                      <a:pt x="1512" y="26"/>
                    </a:lnTo>
                    <a:lnTo>
                      <a:pt x="1543" y="33"/>
                    </a:lnTo>
                    <a:lnTo>
                      <a:pt x="1573" y="39"/>
                    </a:lnTo>
                    <a:lnTo>
                      <a:pt x="1602" y="48"/>
                    </a:lnTo>
                    <a:lnTo>
                      <a:pt x="1632" y="57"/>
                    </a:lnTo>
                    <a:lnTo>
                      <a:pt x="1662" y="66"/>
                    </a:lnTo>
                    <a:lnTo>
                      <a:pt x="1691" y="76"/>
                    </a:lnTo>
                    <a:lnTo>
                      <a:pt x="1720" y="87"/>
                    </a:lnTo>
                    <a:lnTo>
                      <a:pt x="1748" y="99"/>
                    </a:lnTo>
                    <a:lnTo>
                      <a:pt x="1776" y="111"/>
                    </a:lnTo>
                    <a:lnTo>
                      <a:pt x="1804" y="124"/>
                    </a:lnTo>
                    <a:lnTo>
                      <a:pt x="1831" y="138"/>
                    </a:lnTo>
                    <a:lnTo>
                      <a:pt x="1858" y="152"/>
                    </a:lnTo>
                    <a:lnTo>
                      <a:pt x="1884" y="166"/>
                    </a:lnTo>
                    <a:lnTo>
                      <a:pt x="1910" y="183"/>
                    </a:lnTo>
                    <a:lnTo>
                      <a:pt x="1936" y="198"/>
                    </a:lnTo>
                    <a:lnTo>
                      <a:pt x="1961" y="215"/>
                    </a:lnTo>
                    <a:lnTo>
                      <a:pt x="1986" y="232"/>
                    </a:lnTo>
                    <a:lnTo>
                      <a:pt x="2011" y="250"/>
                    </a:lnTo>
                    <a:lnTo>
                      <a:pt x="2035" y="269"/>
                    </a:lnTo>
                    <a:lnTo>
                      <a:pt x="2058" y="287"/>
                    </a:lnTo>
                    <a:lnTo>
                      <a:pt x="2081" y="307"/>
                    </a:lnTo>
                    <a:lnTo>
                      <a:pt x="2104" y="328"/>
                    </a:lnTo>
                    <a:lnTo>
                      <a:pt x="2127" y="347"/>
                    </a:lnTo>
                    <a:lnTo>
                      <a:pt x="2147" y="369"/>
                    </a:lnTo>
                    <a:lnTo>
                      <a:pt x="2169" y="391"/>
                    </a:lnTo>
                    <a:lnTo>
                      <a:pt x="2190" y="412"/>
                    </a:lnTo>
                    <a:lnTo>
                      <a:pt x="2209" y="435"/>
                    </a:lnTo>
                    <a:lnTo>
                      <a:pt x="2229" y="458"/>
                    </a:lnTo>
                    <a:lnTo>
                      <a:pt x="2247" y="482"/>
                    </a:lnTo>
                    <a:lnTo>
                      <a:pt x="2266" y="506"/>
                    </a:lnTo>
                    <a:lnTo>
                      <a:pt x="2284" y="530"/>
                    </a:lnTo>
                    <a:lnTo>
                      <a:pt x="2302" y="555"/>
                    </a:lnTo>
                    <a:lnTo>
                      <a:pt x="2318" y="580"/>
                    </a:lnTo>
                    <a:lnTo>
                      <a:pt x="2334" y="606"/>
                    </a:lnTo>
                    <a:lnTo>
                      <a:pt x="2350" y="632"/>
                    </a:lnTo>
                    <a:lnTo>
                      <a:pt x="2365" y="658"/>
                    </a:lnTo>
                    <a:lnTo>
                      <a:pt x="2379" y="686"/>
                    </a:lnTo>
                    <a:lnTo>
                      <a:pt x="2392" y="713"/>
                    </a:lnTo>
                    <a:lnTo>
                      <a:pt x="2405" y="741"/>
                    </a:lnTo>
                    <a:lnTo>
                      <a:pt x="2417" y="769"/>
                    </a:lnTo>
                    <a:lnTo>
                      <a:pt x="2429" y="798"/>
                    </a:lnTo>
                    <a:lnTo>
                      <a:pt x="2440" y="826"/>
                    </a:lnTo>
                    <a:lnTo>
                      <a:pt x="2450" y="855"/>
                    </a:lnTo>
                    <a:lnTo>
                      <a:pt x="2460" y="885"/>
                    </a:lnTo>
                    <a:lnTo>
                      <a:pt x="2468" y="914"/>
                    </a:lnTo>
                    <a:lnTo>
                      <a:pt x="2477" y="945"/>
                    </a:lnTo>
                    <a:lnTo>
                      <a:pt x="2485" y="975"/>
                    </a:lnTo>
                    <a:lnTo>
                      <a:pt x="2491" y="1005"/>
                    </a:lnTo>
                    <a:lnTo>
                      <a:pt x="2497" y="1036"/>
                    </a:lnTo>
                    <a:lnTo>
                      <a:pt x="2502" y="1067"/>
                    </a:lnTo>
                    <a:lnTo>
                      <a:pt x="2506" y="1098"/>
                    </a:lnTo>
                    <a:lnTo>
                      <a:pt x="2510" y="1129"/>
                    </a:lnTo>
                    <a:lnTo>
                      <a:pt x="2513" y="1162"/>
                    </a:lnTo>
                    <a:lnTo>
                      <a:pt x="2515" y="1194"/>
                    </a:lnTo>
                    <a:lnTo>
                      <a:pt x="2516" y="1226"/>
                    </a:lnTo>
                    <a:lnTo>
                      <a:pt x="2516" y="1259"/>
                    </a:lnTo>
                    <a:lnTo>
                      <a:pt x="2614" y="1259"/>
                    </a:lnTo>
                    <a:lnTo>
                      <a:pt x="2291" y="158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5" name="Freeform 21">
                <a:extLst>
                  <a:ext uri="{FF2B5EF4-FFF2-40B4-BE49-F238E27FC236}">
                    <a16:creationId xmlns:a16="http://schemas.microsoft.com/office/drawing/2014/main" id="{58E5F915-459D-4448-84E4-218FE0BE2CDB}"/>
                  </a:ext>
                </a:extLst>
              </p:cNvPr>
              <p:cNvSpPr>
                <a:spLocks/>
              </p:cNvSpPr>
              <p:nvPr/>
            </p:nvSpPr>
            <p:spPr bwMode="auto">
              <a:xfrm>
                <a:off x="5894389" y="3171031"/>
                <a:ext cx="2074863" cy="1257301"/>
              </a:xfrm>
              <a:custGeom>
                <a:avLst/>
                <a:gdLst>
                  <a:gd name="T0" fmla="*/ 2067 w 2615"/>
                  <a:gd name="T1" fmla="*/ 324 h 1583"/>
                  <a:gd name="T2" fmla="*/ 2051 w 2615"/>
                  <a:gd name="T3" fmla="*/ 487 h 1583"/>
                  <a:gd name="T4" fmla="*/ 2003 w 2615"/>
                  <a:gd name="T5" fmla="*/ 638 h 1583"/>
                  <a:gd name="T6" fmla="*/ 1929 w 2615"/>
                  <a:gd name="T7" fmla="*/ 776 h 1583"/>
                  <a:gd name="T8" fmla="*/ 1830 w 2615"/>
                  <a:gd name="T9" fmla="*/ 895 h 1583"/>
                  <a:gd name="T10" fmla="*/ 1710 w 2615"/>
                  <a:gd name="T11" fmla="*/ 994 h 1583"/>
                  <a:gd name="T12" fmla="*/ 1573 w 2615"/>
                  <a:gd name="T13" fmla="*/ 1069 h 1583"/>
                  <a:gd name="T14" fmla="*/ 1422 w 2615"/>
                  <a:gd name="T15" fmla="*/ 1116 h 1583"/>
                  <a:gd name="T16" fmla="*/ 1259 w 2615"/>
                  <a:gd name="T17" fmla="*/ 1132 h 1583"/>
                  <a:gd name="T18" fmla="*/ 1136 w 2615"/>
                  <a:gd name="T19" fmla="*/ 1123 h 1583"/>
                  <a:gd name="T20" fmla="*/ 981 w 2615"/>
                  <a:gd name="T21" fmla="*/ 1083 h 1583"/>
                  <a:gd name="T22" fmla="*/ 840 w 2615"/>
                  <a:gd name="T23" fmla="*/ 1015 h 1583"/>
                  <a:gd name="T24" fmla="*/ 715 w 2615"/>
                  <a:gd name="T25" fmla="*/ 922 h 1583"/>
                  <a:gd name="T26" fmla="*/ 611 w 2615"/>
                  <a:gd name="T27" fmla="*/ 807 h 1583"/>
                  <a:gd name="T28" fmla="*/ 530 w 2615"/>
                  <a:gd name="T29" fmla="*/ 674 h 1583"/>
                  <a:gd name="T30" fmla="*/ 476 w 2615"/>
                  <a:gd name="T31" fmla="*/ 526 h 1583"/>
                  <a:gd name="T32" fmla="*/ 452 w 2615"/>
                  <a:gd name="T33" fmla="*/ 365 h 1583"/>
                  <a:gd name="T34" fmla="*/ 2 w 2615"/>
                  <a:gd name="T35" fmla="*/ 357 h 1583"/>
                  <a:gd name="T36" fmla="*/ 10 w 2615"/>
                  <a:gd name="T37" fmla="*/ 484 h 1583"/>
                  <a:gd name="T38" fmla="*/ 33 w 2615"/>
                  <a:gd name="T39" fmla="*/ 608 h 1583"/>
                  <a:gd name="T40" fmla="*/ 67 w 2615"/>
                  <a:gd name="T41" fmla="*/ 728 h 1583"/>
                  <a:gd name="T42" fmla="*/ 111 w 2615"/>
                  <a:gd name="T43" fmla="*/ 842 h 1583"/>
                  <a:gd name="T44" fmla="*/ 167 w 2615"/>
                  <a:gd name="T45" fmla="*/ 951 h 1583"/>
                  <a:gd name="T46" fmla="*/ 233 w 2615"/>
                  <a:gd name="T47" fmla="*/ 1052 h 1583"/>
                  <a:gd name="T48" fmla="*/ 307 w 2615"/>
                  <a:gd name="T49" fmla="*/ 1148 h 1583"/>
                  <a:gd name="T50" fmla="*/ 391 w 2615"/>
                  <a:gd name="T51" fmla="*/ 1235 h 1583"/>
                  <a:gd name="T52" fmla="*/ 482 w 2615"/>
                  <a:gd name="T53" fmla="*/ 1314 h 1583"/>
                  <a:gd name="T54" fmla="*/ 580 w 2615"/>
                  <a:gd name="T55" fmla="*/ 1384 h 1583"/>
                  <a:gd name="T56" fmla="*/ 686 w 2615"/>
                  <a:gd name="T57" fmla="*/ 1445 h 1583"/>
                  <a:gd name="T58" fmla="*/ 798 w 2615"/>
                  <a:gd name="T59" fmla="*/ 1495 h 1583"/>
                  <a:gd name="T60" fmla="*/ 914 w 2615"/>
                  <a:gd name="T61" fmla="*/ 1535 h 1583"/>
                  <a:gd name="T62" fmla="*/ 1036 w 2615"/>
                  <a:gd name="T63" fmla="*/ 1562 h 1583"/>
                  <a:gd name="T64" fmla="*/ 1162 w 2615"/>
                  <a:gd name="T65" fmla="*/ 1579 h 1583"/>
                  <a:gd name="T66" fmla="*/ 1259 w 2615"/>
                  <a:gd name="T67" fmla="*/ 1583 h 1583"/>
                  <a:gd name="T68" fmla="*/ 1387 w 2615"/>
                  <a:gd name="T69" fmla="*/ 1576 h 1583"/>
                  <a:gd name="T70" fmla="*/ 1512 w 2615"/>
                  <a:gd name="T71" fmla="*/ 1557 h 1583"/>
                  <a:gd name="T72" fmla="*/ 1633 w 2615"/>
                  <a:gd name="T73" fmla="*/ 1526 h 1583"/>
                  <a:gd name="T74" fmla="*/ 1748 w 2615"/>
                  <a:gd name="T75" fmla="*/ 1484 h 1583"/>
                  <a:gd name="T76" fmla="*/ 1858 w 2615"/>
                  <a:gd name="T77" fmla="*/ 1431 h 1583"/>
                  <a:gd name="T78" fmla="*/ 1963 w 2615"/>
                  <a:gd name="T79" fmla="*/ 1367 h 1583"/>
                  <a:gd name="T80" fmla="*/ 2060 w 2615"/>
                  <a:gd name="T81" fmla="*/ 1295 h 1583"/>
                  <a:gd name="T82" fmla="*/ 2149 w 2615"/>
                  <a:gd name="T83" fmla="*/ 1214 h 1583"/>
                  <a:gd name="T84" fmla="*/ 2229 w 2615"/>
                  <a:gd name="T85" fmla="*/ 1125 h 1583"/>
                  <a:gd name="T86" fmla="*/ 2302 w 2615"/>
                  <a:gd name="T87" fmla="*/ 1028 h 1583"/>
                  <a:gd name="T88" fmla="*/ 2365 w 2615"/>
                  <a:gd name="T89" fmla="*/ 924 h 1583"/>
                  <a:gd name="T90" fmla="*/ 2419 w 2615"/>
                  <a:gd name="T91" fmla="*/ 814 h 1583"/>
                  <a:gd name="T92" fmla="*/ 2460 w 2615"/>
                  <a:gd name="T93" fmla="*/ 698 h 1583"/>
                  <a:gd name="T94" fmla="*/ 2491 w 2615"/>
                  <a:gd name="T95" fmla="*/ 578 h 1583"/>
                  <a:gd name="T96" fmla="*/ 2510 w 2615"/>
                  <a:gd name="T97" fmla="*/ 452 h 1583"/>
                  <a:gd name="T98" fmla="*/ 2516 w 2615"/>
                  <a:gd name="T99" fmla="*/ 324 h 1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5" h="1583">
                    <a:moveTo>
                      <a:pt x="2291" y="0"/>
                    </a:moveTo>
                    <a:lnTo>
                      <a:pt x="1967" y="324"/>
                    </a:lnTo>
                    <a:lnTo>
                      <a:pt x="2067" y="324"/>
                    </a:lnTo>
                    <a:lnTo>
                      <a:pt x="2067" y="324"/>
                    </a:lnTo>
                    <a:lnTo>
                      <a:pt x="2066" y="365"/>
                    </a:lnTo>
                    <a:lnTo>
                      <a:pt x="2063" y="407"/>
                    </a:lnTo>
                    <a:lnTo>
                      <a:pt x="2057" y="447"/>
                    </a:lnTo>
                    <a:lnTo>
                      <a:pt x="2051" y="487"/>
                    </a:lnTo>
                    <a:lnTo>
                      <a:pt x="2041" y="526"/>
                    </a:lnTo>
                    <a:lnTo>
                      <a:pt x="2030" y="564"/>
                    </a:lnTo>
                    <a:lnTo>
                      <a:pt x="2018" y="601"/>
                    </a:lnTo>
                    <a:lnTo>
                      <a:pt x="2003" y="638"/>
                    </a:lnTo>
                    <a:lnTo>
                      <a:pt x="1988" y="674"/>
                    </a:lnTo>
                    <a:lnTo>
                      <a:pt x="1969" y="709"/>
                    </a:lnTo>
                    <a:lnTo>
                      <a:pt x="1950" y="743"/>
                    </a:lnTo>
                    <a:lnTo>
                      <a:pt x="1929" y="776"/>
                    </a:lnTo>
                    <a:lnTo>
                      <a:pt x="1906" y="807"/>
                    </a:lnTo>
                    <a:lnTo>
                      <a:pt x="1882" y="839"/>
                    </a:lnTo>
                    <a:lnTo>
                      <a:pt x="1857" y="867"/>
                    </a:lnTo>
                    <a:lnTo>
                      <a:pt x="1830" y="895"/>
                    </a:lnTo>
                    <a:lnTo>
                      <a:pt x="1802" y="922"/>
                    </a:lnTo>
                    <a:lnTo>
                      <a:pt x="1772" y="947"/>
                    </a:lnTo>
                    <a:lnTo>
                      <a:pt x="1742" y="971"/>
                    </a:lnTo>
                    <a:lnTo>
                      <a:pt x="1710" y="994"/>
                    </a:lnTo>
                    <a:lnTo>
                      <a:pt x="1678" y="1015"/>
                    </a:lnTo>
                    <a:lnTo>
                      <a:pt x="1644" y="1035"/>
                    </a:lnTo>
                    <a:lnTo>
                      <a:pt x="1609" y="1053"/>
                    </a:lnTo>
                    <a:lnTo>
                      <a:pt x="1573" y="1069"/>
                    </a:lnTo>
                    <a:lnTo>
                      <a:pt x="1536" y="1083"/>
                    </a:lnTo>
                    <a:lnTo>
                      <a:pt x="1499" y="1097"/>
                    </a:lnTo>
                    <a:lnTo>
                      <a:pt x="1461" y="1107"/>
                    </a:lnTo>
                    <a:lnTo>
                      <a:pt x="1422" y="1116"/>
                    </a:lnTo>
                    <a:lnTo>
                      <a:pt x="1382" y="1123"/>
                    </a:lnTo>
                    <a:lnTo>
                      <a:pt x="1342" y="1128"/>
                    </a:lnTo>
                    <a:lnTo>
                      <a:pt x="1300" y="1131"/>
                    </a:lnTo>
                    <a:lnTo>
                      <a:pt x="1259" y="1132"/>
                    </a:lnTo>
                    <a:lnTo>
                      <a:pt x="1259" y="1132"/>
                    </a:lnTo>
                    <a:lnTo>
                      <a:pt x="1218" y="1131"/>
                    </a:lnTo>
                    <a:lnTo>
                      <a:pt x="1176" y="1128"/>
                    </a:lnTo>
                    <a:lnTo>
                      <a:pt x="1136" y="1123"/>
                    </a:lnTo>
                    <a:lnTo>
                      <a:pt x="1096" y="1116"/>
                    </a:lnTo>
                    <a:lnTo>
                      <a:pt x="1057" y="1107"/>
                    </a:lnTo>
                    <a:lnTo>
                      <a:pt x="1019" y="1097"/>
                    </a:lnTo>
                    <a:lnTo>
                      <a:pt x="981" y="1083"/>
                    </a:lnTo>
                    <a:lnTo>
                      <a:pt x="945" y="1069"/>
                    </a:lnTo>
                    <a:lnTo>
                      <a:pt x="909" y="1053"/>
                    </a:lnTo>
                    <a:lnTo>
                      <a:pt x="874" y="1035"/>
                    </a:lnTo>
                    <a:lnTo>
                      <a:pt x="840" y="1015"/>
                    </a:lnTo>
                    <a:lnTo>
                      <a:pt x="806" y="994"/>
                    </a:lnTo>
                    <a:lnTo>
                      <a:pt x="775" y="971"/>
                    </a:lnTo>
                    <a:lnTo>
                      <a:pt x="744" y="947"/>
                    </a:lnTo>
                    <a:lnTo>
                      <a:pt x="715" y="922"/>
                    </a:lnTo>
                    <a:lnTo>
                      <a:pt x="687" y="895"/>
                    </a:lnTo>
                    <a:lnTo>
                      <a:pt x="661" y="867"/>
                    </a:lnTo>
                    <a:lnTo>
                      <a:pt x="635" y="839"/>
                    </a:lnTo>
                    <a:lnTo>
                      <a:pt x="611" y="807"/>
                    </a:lnTo>
                    <a:lnTo>
                      <a:pt x="589" y="776"/>
                    </a:lnTo>
                    <a:lnTo>
                      <a:pt x="567" y="743"/>
                    </a:lnTo>
                    <a:lnTo>
                      <a:pt x="548" y="709"/>
                    </a:lnTo>
                    <a:lnTo>
                      <a:pt x="530" y="674"/>
                    </a:lnTo>
                    <a:lnTo>
                      <a:pt x="514" y="638"/>
                    </a:lnTo>
                    <a:lnTo>
                      <a:pt x="500" y="601"/>
                    </a:lnTo>
                    <a:lnTo>
                      <a:pt x="487" y="564"/>
                    </a:lnTo>
                    <a:lnTo>
                      <a:pt x="476" y="526"/>
                    </a:lnTo>
                    <a:lnTo>
                      <a:pt x="467" y="487"/>
                    </a:lnTo>
                    <a:lnTo>
                      <a:pt x="459" y="447"/>
                    </a:lnTo>
                    <a:lnTo>
                      <a:pt x="455" y="407"/>
                    </a:lnTo>
                    <a:lnTo>
                      <a:pt x="452" y="365"/>
                    </a:lnTo>
                    <a:lnTo>
                      <a:pt x="451" y="324"/>
                    </a:lnTo>
                    <a:lnTo>
                      <a:pt x="0" y="324"/>
                    </a:lnTo>
                    <a:lnTo>
                      <a:pt x="0" y="324"/>
                    </a:lnTo>
                    <a:lnTo>
                      <a:pt x="2" y="357"/>
                    </a:lnTo>
                    <a:lnTo>
                      <a:pt x="3" y="388"/>
                    </a:lnTo>
                    <a:lnTo>
                      <a:pt x="5" y="421"/>
                    </a:lnTo>
                    <a:lnTo>
                      <a:pt x="7" y="452"/>
                    </a:lnTo>
                    <a:lnTo>
                      <a:pt x="10" y="484"/>
                    </a:lnTo>
                    <a:lnTo>
                      <a:pt x="15" y="515"/>
                    </a:lnTo>
                    <a:lnTo>
                      <a:pt x="20" y="547"/>
                    </a:lnTo>
                    <a:lnTo>
                      <a:pt x="27" y="578"/>
                    </a:lnTo>
                    <a:lnTo>
                      <a:pt x="33" y="608"/>
                    </a:lnTo>
                    <a:lnTo>
                      <a:pt x="41" y="638"/>
                    </a:lnTo>
                    <a:lnTo>
                      <a:pt x="48" y="669"/>
                    </a:lnTo>
                    <a:lnTo>
                      <a:pt x="57" y="698"/>
                    </a:lnTo>
                    <a:lnTo>
                      <a:pt x="67" y="728"/>
                    </a:lnTo>
                    <a:lnTo>
                      <a:pt x="77" y="757"/>
                    </a:lnTo>
                    <a:lnTo>
                      <a:pt x="87" y="785"/>
                    </a:lnTo>
                    <a:lnTo>
                      <a:pt x="99" y="814"/>
                    </a:lnTo>
                    <a:lnTo>
                      <a:pt x="111" y="842"/>
                    </a:lnTo>
                    <a:lnTo>
                      <a:pt x="124" y="869"/>
                    </a:lnTo>
                    <a:lnTo>
                      <a:pt x="139" y="896"/>
                    </a:lnTo>
                    <a:lnTo>
                      <a:pt x="153" y="924"/>
                    </a:lnTo>
                    <a:lnTo>
                      <a:pt x="167" y="951"/>
                    </a:lnTo>
                    <a:lnTo>
                      <a:pt x="183" y="977"/>
                    </a:lnTo>
                    <a:lnTo>
                      <a:pt x="198" y="1002"/>
                    </a:lnTo>
                    <a:lnTo>
                      <a:pt x="216" y="1028"/>
                    </a:lnTo>
                    <a:lnTo>
                      <a:pt x="233" y="1052"/>
                    </a:lnTo>
                    <a:lnTo>
                      <a:pt x="251" y="1077"/>
                    </a:lnTo>
                    <a:lnTo>
                      <a:pt x="269" y="1101"/>
                    </a:lnTo>
                    <a:lnTo>
                      <a:pt x="288" y="1125"/>
                    </a:lnTo>
                    <a:lnTo>
                      <a:pt x="307" y="1148"/>
                    </a:lnTo>
                    <a:lnTo>
                      <a:pt x="328" y="1171"/>
                    </a:lnTo>
                    <a:lnTo>
                      <a:pt x="349" y="1192"/>
                    </a:lnTo>
                    <a:lnTo>
                      <a:pt x="369" y="1214"/>
                    </a:lnTo>
                    <a:lnTo>
                      <a:pt x="391" y="1235"/>
                    </a:lnTo>
                    <a:lnTo>
                      <a:pt x="413" y="1255"/>
                    </a:lnTo>
                    <a:lnTo>
                      <a:pt x="436" y="1275"/>
                    </a:lnTo>
                    <a:lnTo>
                      <a:pt x="458" y="1295"/>
                    </a:lnTo>
                    <a:lnTo>
                      <a:pt x="482" y="1314"/>
                    </a:lnTo>
                    <a:lnTo>
                      <a:pt x="506" y="1333"/>
                    </a:lnTo>
                    <a:lnTo>
                      <a:pt x="530" y="1350"/>
                    </a:lnTo>
                    <a:lnTo>
                      <a:pt x="555" y="1367"/>
                    </a:lnTo>
                    <a:lnTo>
                      <a:pt x="580" y="1384"/>
                    </a:lnTo>
                    <a:lnTo>
                      <a:pt x="606" y="1400"/>
                    </a:lnTo>
                    <a:lnTo>
                      <a:pt x="632" y="1415"/>
                    </a:lnTo>
                    <a:lnTo>
                      <a:pt x="659" y="1431"/>
                    </a:lnTo>
                    <a:lnTo>
                      <a:pt x="686" y="1445"/>
                    </a:lnTo>
                    <a:lnTo>
                      <a:pt x="713" y="1458"/>
                    </a:lnTo>
                    <a:lnTo>
                      <a:pt x="741" y="1471"/>
                    </a:lnTo>
                    <a:lnTo>
                      <a:pt x="770" y="1484"/>
                    </a:lnTo>
                    <a:lnTo>
                      <a:pt x="798" y="1495"/>
                    </a:lnTo>
                    <a:lnTo>
                      <a:pt x="826" y="1506"/>
                    </a:lnTo>
                    <a:lnTo>
                      <a:pt x="855" y="1517"/>
                    </a:lnTo>
                    <a:lnTo>
                      <a:pt x="885" y="1526"/>
                    </a:lnTo>
                    <a:lnTo>
                      <a:pt x="914" y="1535"/>
                    </a:lnTo>
                    <a:lnTo>
                      <a:pt x="945" y="1543"/>
                    </a:lnTo>
                    <a:lnTo>
                      <a:pt x="975" y="1550"/>
                    </a:lnTo>
                    <a:lnTo>
                      <a:pt x="1006" y="1557"/>
                    </a:lnTo>
                    <a:lnTo>
                      <a:pt x="1036" y="1562"/>
                    </a:lnTo>
                    <a:lnTo>
                      <a:pt x="1068" y="1568"/>
                    </a:lnTo>
                    <a:lnTo>
                      <a:pt x="1099" y="1572"/>
                    </a:lnTo>
                    <a:lnTo>
                      <a:pt x="1131" y="1576"/>
                    </a:lnTo>
                    <a:lnTo>
                      <a:pt x="1162" y="1579"/>
                    </a:lnTo>
                    <a:lnTo>
                      <a:pt x="1194" y="1581"/>
                    </a:lnTo>
                    <a:lnTo>
                      <a:pt x="1226" y="1582"/>
                    </a:lnTo>
                    <a:lnTo>
                      <a:pt x="1259" y="1583"/>
                    </a:lnTo>
                    <a:lnTo>
                      <a:pt x="1259" y="1583"/>
                    </a:lnTo>
                    <a:lnTo>
                      <a:pt x="1292" y="1582"/>
                    </a:lnTo>
                    <a:lnTo>
                      <a:pt x="1323" y="1581"/>
                    </a:lnTo>
                    <a:lnTo>
                      <a:pt x="1356" y="1579"/>
                    </a:lnTo>
                    <a:lnTo>
                      <a:pt x="1387" y="1576"/>
                    </a:lnTo>
                    <a:lnTo>
                      <a:pt x="1419" y="1572"/>
                    </a:lnTo>
                    <a:lnTo>
                      <a:pt x="1450" y="1568"/>
                    </a:lnTo>
                    <a:lnTo>
                      <a:pt x="1482" y="1562"/>
                    </a:lnTo>
                    <a:lnTo>
                      <a:pt x="1512" y="1557"/>
                    </a:lnTo>
                    <a:lnTo>
                      <a:pt x="1543" y="1550"/>
                    </a:lnTo>
                    <a:lnTo>
                      <a:pt x="1573" y="1543"/>
                    </a:lnTo>
                    <a:lnTo>
                      <a:pt x="1603" y="1535"/>
                    </a:lnTo>
                    <a:lnTo>
                      <a:pt x="1633" y="1526"/>
                    </a:lnTo>
                    <a:lnTo>
                      <a:pt x="1663" y="1517"/>
                    </a:lnTo>
                    <a:lnTo>
                      <a:pt x="1692" y="1506"/>
                    </a:lnTo>
                    <a:lnTo>
                      <a:pt x="1720" y="1495"/>
                    </a:lnTo>
                    <a:lnTo>
                      <a:pt x="1748" y="1484"/>
                    </a:lnTo>
                    <a:lnTo>
                      <a:pt x="1777" y="1471"/>
                    </a:lnTo>
                    <a:lnTo>
                      <a:pt x="1804" y="1458"/>
                    </a:lnTo>
                    <a:lnTo>
                      <a:pt x="1831" y="1445"/>
                    </a:lnTo>
                    <a:lnTo>
                      <a:pt x="1858" y="1431"/>
                    </a:lnTo>
                    <a:lnTo>
                      <a:pt x="1886" y="1415"/>
                    </a:lnTo>
                    <a:lnTo>
                      <a:pt x="1912" y="1400"/>
                    </a:lnTo>
                    <a:lnTo>
                      <a:pt x="1937" y="1384"/>
                    </a:lnTo>
                    <a:lnTo>
                      <a:pt x="1963" y="1367"/>
                    </a:lnTo>
                    <a:lnTo>
                      <a:pt x="1987" y="1350"/>
                    </a:lnTo>
                    <a:lnTo>
                      <a:pt x="2012" y="1333"/>
                    </a:lnTo>
                    <a:lnTo>
                      <a:pt x="2036" y="1314"/>
                    </a:lnTo>
                    <a:lnTo>
                      <a:pt x="2060" y="1295"/>
                    </a:lnTo>
                    <a:lnTo>
                      <a:pt x="2082" y="1275"/>
                    </a:lnTo>
                    <a:lnTo>
                      <a:pt x="2105" y="1255"/>
                    </a:lnTo>
                    <a:lnTo>
                      <a:pt x="2127" y="1235"/>
                    </a:lnTo>
                    <a:lnTo>
                      <a:pt x="2149" y="1214"/>
                    </a:lnTo>
                    <a:lnTo>
                      <a:pt x="2169" y="1192"/>
                    </a:lnTo>
                    <a:lnTo>
                      <a:pt x="2190" y="1171"/>
                    </a:lnTo>
                    <a:lnTo>
                      <a:pt x="2210" y="1148"/>
                    </a:lnTo>
                    <a:lnTo>
                      <a:pt x="2229" y="1125"/>
                    </a:lnTo>
                    <a:lnTo>
                      <a:pt x="2249" y="1101"/>
                    </a:lnTo>
                    <a:lnTo>
                      <a:pt x="2267" y="1077"/>
                    </a:lnTo>
                    <a:lnTo>
                      <a:pt x="2285" y="1052"/>
                    </a:lnTo>
                    <a:lnTo>
                      <a:pt x="2302" y="1028"/>
                    </a:lnTo>
                    <a:lnTo>
                      <a:pt x="2318" y="1002"/>
                    </a:lnTo>
                    <a:lnTo>
                      <a:pt x="2335" y="977"/>
                    </a:lnTo>
                    <a:lnTo>
                      <a:pt x="2350" y="951"/>
                    </a:lnTo>
                    <a:lnTo>
                      <a:pt x="2365" y="924"/>
                    </a:lnTo>
                    <a:lnTo>
                      <a:pt x="2379" y="896"/>
                    </a:lnTo>
                    <a:lnTo>
                      <a:pt x="2392" y="869"/>
                    </a:lnTo>
                    <a:lnTo>
                      <a:pt x="2405" y="842"/>
                    </a:lnTo>
                    <a:lnTo>
                      <a:pt x="2419" y="814"/>
                    </a:lnTo>
                    <a:lnTo>
                      <a:pt x="2429" y="785"/>
                    </a:lnTo>
                    <a:lnTo>
                      <a:pt x="2440" y="757"/>
                    </a:lnTo>
                    <a:lnTo>
                      <a:pt x="2451" y="728"/>
                    </a:lnTo>
                    <a:lnTo>
                      <a:pt x="2460" y="698"/>
                    </a:lnTo>
                    <a:lnTo>
                      <a:pt x="2470" y="669"/>
                    </a:lnTo>
                    <a:lnTo>
                      <a:pt x="2477" y="638"/>
                    </a:lnTo>
                    <a:lnTo>
                      <a:pt x="2485" y="608"/>
                    </a:lnTo>
                    <a:lnTo>
                      <a:pt x="2491" y="578"/>
                    </a:lnTo>
                    <a:lnTo>
                      <a:pt x="2497" y="547"/>
                    </a:lnTo>
                    <a:lnTo>
                      <a:pt x="2502" y="515"/>
                    </a:lnTo>
                    <a:lnTo>
                      <a:pt x="2507" y="484"/>
                    </a:lnTo>
                    <a:lnTo>
                      <a:pt x="2510" y="452"/>
                    </a:lnTo>
                    <a:lnTo>
                      <a:pt x="2513" y="421"/>
                    </a:lnTo>
                    <a:lnTo>
                      <a:pt x="2515" y="388"/>
                    </a:lnTo>
                    <a:lnTo>
                      <a:pt x="2516" y="357"/>
                    </a:lnTo>
                    <a:lnTo>
                      <a:pt x="2516" y="324"/>
                    </a:lnTo>
                    <a:lnTo>
                      <a:pt x="2615" y="324"/>
                    </a:lnTo>
                    <a:lnTo>
                      <a:pt x="2291"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6" name="Freeform 22">
                <a:extLst>
                  <a:ext uri="{FF2B5EF4-FFF2-40B4-BE49-F238E27FC236}">
                    <a16:creationId xmlns:a16="http://schemas.microsoft.com/office/drawing/2014/main" id="{90E56D6C-66AF-4E1F-A965-01DA715A3F89}"/>
                  </a:ext>
                </a:extLst>
              </p:cNvPr>
              <p:cNvSpPr>
                <a:spLocks/>
              </p:cNvSpPr>
              <p:nvPr/>
            </p:nvSpPr>
            <p:spPr bwMode="auto">
              <a:xfrm>
                <a:off x="4252913" y="2429668"/>
                <a:ext cx="2076451" cy="1255713"/>
              </a:xfrm>
              <a:custGeom>
                <a:avLst/>
                <a:gdLst>
                  <a:gd name="T0" fmla="*/ 2066 w 2615"/>
                  <a:gd name="T1" fmla="*/ 1259 h 1582"/>
                  <a:gd name="T2" fmla="*/ 2050 w 2615"/>
                  <a:gd name="T3" fmla="*/ 1096 h 1582"/>
                  <a:gd name="T4" fmla="*/ 2003 w 2615"/>
                  <a:gd name="T5" fmla="*/ 943 h 1582"/>
                  <a:gd name="T6" fmla="*/ 1928 w 2615"/>
                  <a:gd name="T7" fmla="*/ 806 h 1582"/>
                  <a:gd name="T8" fmla="*/ 1830 w 2615"/>
                  <a:gd name="T9" fmla="*/ 687 h 1582"/>
                  <a:gd name="T10" fmla="*/ 1711 w 2615"/>
                  <a:gd name="T11" fmla="*/ 589 h 1582"/>
                  <a:gd name="T12" fmla="*/ 1573 w 2615"/>
                  <a:gd name="T13" fmla="*/ 514 h 1582"/>
                  <a:gd name="T14" fmla="*/ 1421 w 2615"/>
                  <a:gd name="T15" fmla="*/ 467 h 1582"/>
                  <a:gd name="T16" fmla="*/ 1258 w 2615"/>
                  <a:gd name="T17" fmla="*/ 450 h 1582"/>
                  <a:gd name="T18" fmla="*/ 1135 w 2615"/>
                  <a:gd name="T19" fmla="*/ 459 h 1582"/>
                  <a:gd name="T20" fmla="*/ 981 w 2615"/>
                  <a:gd name="T21" fmla="*/ 499 h 1582"/>
                  <a:gd name="T22" fmla="*/ 839 w 2615"/>
                  <a:gd name="T23" fmla="*/ 567 h 1582"/>
                  <a:gd name="T24" fmla="*/ 714 w 2615"/>
                  <a:gd name="T25" fmla="*/ 660 h 1582"/>
                  <a:gd name="T26" fmla="*/ 611 w 2615"/>
                  <a:gd name="T27" fmla="*/ 775 h 1582"/>
                  <a:gd name="T28" fmla="*/ 529 w 2615"/>
                  <a:gd name="T29" fmla="*/ 909 h 1582"/>
                  <a:gd name="T30" fmla="*/ 475 w 2615"/>
                  <a:gd name="T31" fmla="*/ 1057 h 1582"/>
                  <a:gd name="T32" fmla="*/ 451 w 2615"/>
                  <a:gd name="T33" fmla="*/ 1217 h 1582"/>
                  <a:gd name="T34" fmla="*/ 1 w 2615"/>
                  <a:gd name="T35" fmla="*/ 1226 h 1582"/>
                  <a:gd name="T36" fmla="*/ 11 w 2615"/>
                  <a:gd name="T37" fmla="*/ 1098 h 1582"/>
                  <a:gd name="T38" fmla="*/ 32 w 2615"/>
                  <a:gd name="T39" fmla="*/ 975 h 1582"/>
                  <a:gd name="T40" fmla="*/ 66 w 2615"/>
                  <a:gd name="T41" fmla="*/ 855 h 1582"/>
                  <a:gd name="T42" fmla="*/ 112 w 2615"/>
                  <a:gd name="T43" fmla="*/ 741 h 1582"/>
                  <a:gd name="T44" fmla="*/ 167 w 2615"/>
                  <a:gd name="T45" fmla="*/ 632 h 1582"/>
                  <a:gd name="T46" fmla="*/ 233 w 2615"/>
                  <a:gd name="T47" fmla="*/ 530 h 1582"/>
                  <a:gd name="T48" fmla="*/ 306 w 2615"/>
                  <a:gd name="T49" fmla="*/ 435 h 1582"/>
                  <a:gd name="T50" fmla="*/ 390 w 2615"/>
                  <a:gd name="T51" fmla="*/ 347 h 1582"/>
                  <a:gd name="T52" fmla="*/ 482 w 2615"/>
                  <a:gd name="T53" fmla="*/ 269 h 1582"/>
                  <a:gd name="T54" fmla="*/ 581 w 2615"/>
                  <a:gd name="T55" fmla="*/ 198 h 1582"/>
                  <a:gd name="T56" fmla="*/ 686 w 2615"/>
                  <a:gd name="T57" fmla="*/ 138 h 1582"/>
                  <a:gd name="T58" fmla="*/ 797 w 2615"/>
                  <a:gd name="T59" fmla="*/ 87 h 1582"/>
                  <a:gd name="T60" fmla="*/ 913 w 2615"/>
                  <a:gd name="T61" fmla="*/ 48 h 1582"/>
                  <a:gd name="T62" fmla="*/ 1035 w 2615"/>
                  <a:gd name="T63" fmla="*/ 20 h 1582"/>
                  <a:gd name="T64" fmla="*/ 1161 w 2615"/>
                  <a:gd name="T65" fmla="*/ 3 h 1582"/>
                  <a:gd name="T66" fmla="*/ 1258 w 2615"/>
                  <a:gd name="T67" fmla="*/ 0 h 1582"/>
                  <a:gd name="T68" fmla="*/ 1387 w 2615"/>
                  <a:gd name="T69" fmla="*/ 7 h 1582"/>
                  <a:gd name="T70" fmla="*/ 1512 w 2615"/>
                  <a:gd name="T71" fmla="*/ 26 h 1582"/>
                  <a:gd name="T72" fmla="*/ 1632 w 2615"/>
                  <a:gd name="T73" fmla="*/ 57 h 1582"/>
                  <a:gd name="T74" fmla="*/ 1748 w 2615"/>
                  <a:gd name="T75" fmla="*/ 99 h 1582"/>
                  <a:gd name="T76" fmla="*/ 1858 w 2615"/>
                  <a:gd name="T77" fmla="*/ 152 h 1582"/>
                  <a:gd name="T78" fmla="*/ 1962 w 2615"/>
                  <a:gd name="T79" fmla="*/ 215 h 1582"/>
                  <a:gd name="T80" fmla="*/ 2059 w 2615"/>
                  <a:gd name="T81" fmla="*/ 287 h 1582"/>
                  <a:gd name="T82" fmla="*/ 2148 w 2615"/>
                  <a:gd name="T83" fmla="*/ 369 h 1582"/>
                  <a:gd name="T84" fmla="*/ 2230 w 2615"/>
                  <a:gd name="T85" fmla="*/ 458 h 1582"/>
                  <a:gd name="T86" fmla="*/ 2301 w 2615"/>
                  <a:gd name="T87" fmla="*/ 555 h 1582"/>
                  <a:gd name="T88" fmla="*/ 2365 w 2615"/>
                  <a:gd name="T89" fmla="*/ 658 h 1582"/>
                  <a:gd name="T90" fmla="*/ 2418 w 2615"/>
                  <a:gd name="T91" fmla="*/ 769 h 1582"/>
                  <a:gd name="T92" fmla="*/ 2460 w 2615"/>
                  <a:gd name="T93" fmla="*/ 885 h 1582"/>
                  <a:gd name="T94" fmla="*/ 2491 w 2615"/>
                  <a:gd name="T95" fmla="*/ 1005 h 1582"/>
                  <a:gd name="T96" fmla="*/ 2510 w 2615"/>
                  <a:gd name="T97" fmla="*/ 1129 h 1582"/>
                  <a:gd name="T98" fmla="*/ 2517 w 2615"/>
                  <a:gd name="T99" fmla="*/ 1259 h 1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5" h="1582">
                    <a:moveTo>
                      <a:pt x="2291" y="1582"/>
                    </a:moveTo>
                    <a:lnTo>
                      <a:pt x="1967" y="1259"/>
                    </a:lnTo>
                    <a:lnTo>
                      <a:pt x="2066" y="1259"/>
                    </a:lnTo>
                    <a:lnTo>
                      <a:pt x="2066" y="1259"/>
                    </a:lnTo>
                    <a:lnTo>
                      <a:pt x="2065" y="1217"/>
                    </a:lnTo>
                    <a:lnTo>
                      <a:pt x="2062" y="1176"/>
                    </a:lnTo>
                    <a:lnTo>
                      <a:pt x="2058" y="1136"/>
                    </a:lnTo>
                    <a:lnTo>
                      <a:pt x="2050" y="1096"/>
                    </a:lnTo>
                    <a:lnTo>
                      <a:pt x="2041" y="1057"/>
                    </a:lnTo>
                    <a:lnTo>
                      <a:pt x="2031" y="1018"/>
                    </a:lnTo>
                    <a:lnTo>
                      <a:pt x="2018" y="980"/>
                    </a:lnTo>
                    <a:lnTo>
                      <a:pt x="2003" y="943"/>
                    </a:lnTo>
                    <a:lnTo>
                      <a:pt x="1987" y="909"/>
                    </a:lnTo>
                    <a:lnTo>
                      <a:pt x="1969" y="874"/>
                    </a:lnTo>
                    <a:lnTo>
                      <a:pt x="1950" y="839"/>
                    </a:lnTo>
                    <a:lnTo>
                      <a:pt x="1928" y="806"/>
                    </a:lnTo>
                    <a:lnTo>
                      <a:pt x="1907" y="775"/>
                    </a:lnTo>
                    <a:lnTo>
                      <a:pt x="1882" y="744"/>
                    </a:lnTo>
                    <a:lnTo>
                      <a:pt x="1857" y="715"/>
                    </a:lnTo>
                    <a:lnTo>
                      <a:pt x="1830" y="687"/>
                    </a:lnTo>
                    <a:lnTo>
                      <a:pt x="1802" y="660"/>
                    </a:lnTo>
                    <a:lnTo>
                      <a:pt x="1773" y="634"/>
                    </a:lnTo>
                    <a:lnTo>
                      <a:pt x="1742" y="610"/>
                    </a:lnTo>
                    <a:lnTo>
                      <a:pt x="1711" y="589"/>
                    </a:lnTo>
                    <a:lnTo>
                      <a:pt x="1677" y="567"/>
                    </a:lnTo>
                    <a:lnTo>
                      <a:pt x="1643" y="547"/>
                    </a:lnTo>
                    <a:lnTo>
                      <a:pt x="1609" y="530"/>
                    </a:lnTo>
                    <a:lnTo>
                      <a:pt x="1573" y="514"/>
                    </a:lnTo>
                    <a:lnTo>
                      <a:pt x="1537" y="499"/>
                    </a:lnTo>
                    <a:lnTo>
                      <a:pt x="1499" y="486"/>
                    </a:lnTo>
                    <a:lnTo>
                      <a:pt x="1461" y="476"/>
                    </a:lnTo>
                    <a:lnTo>
                      <a:pt x="1421" y="467"/>
                    </a:lnTo>
                    <a:lnTo>
                      <a:pt x="1381" y="459"/>
                    </a:lnTo>
                    <a:lnTo>
                      <a:pt x="1341" y="454"/>
                    </a:lnTo>
                    <a:lnTo>
                      <a:pt x="1300" y="452"/>
                    </a:lnTo>
                    <a:lnTo>
                      <a:pt x="1258" y="450"/>
                    </a:lnTo>
                    <a:lnTo>
                      <a:pt x="1258" y="450"/>
                    </a:lnTo>
                    <a:lnTo>
                      <a:pt x="1217" y="452"/>
                    </a:lnTo>
                    <a:lnTo>
                      <a:pt x="1176" y="454"/>
                    </a:lnTo>
                    <a:lnTo>
                      <a:pt x="1135" y="459"/>
                    </a:lnTo>
                    <a:lnTo>
                      <a:pt x="1095" y="467"/>
                    </a:lnTo>
                    <a:lnTo>
                      <a:pt x="1056" y="476"/>
                    </a:lnTo>
                    <a:lnTo>
                      <a:pt x="1018" y="486"/>
                    </a:lnTo>
                    <a:lnTo>
                      <a:pt x="981" y="499"/>
                    </a:lnTo>
                    <a:lnTo>
                      <a:pt x="944" y="514"/>
                    </a:lnTo>
                    <a:lnTo>
                      <a:pt x="908" y="530"/>
                    </a:lnTo>
                    <a:lnTo>
                      <a:pt x="873" y="547"/>
                    </a:lnTo>
                    <a:lnTo>
                      <a:pt x="839" y="567"/>
                    </a:lnTo>
                    <a:lnTo>
                      <a:pt x="807" y="589"/>
                    </a:lnTo>
                    <a:lnTo>
                      <a:pt x="774" y="610"/>
                    </a:lnTo>
                    <a:lnTo>
                      <a:pt x="744" y="634"/>
                    </a:lnTo>
                    <a:lnTo>
                      <a:pt x="714" y="660"/>
                    </a:lnTo>
                    <a:lnTo>
                      <a:pt x="687" y="687"/>
                    </a:lnTo>
                    <a:lnTo>
                      <a:pt x="660" y="715"/>
                    </a:lnTo>
                    <a:lnTo>
                      <a:pt x="635" y="744"/>
                    </a:lnTo>
                    <a:lnTo>
                      <a:pt x="611" y="775"/>
                    </a:lnTo>
                    <a:lnTo>
                      <a:pt x="588" y="806"/>
                    </a:lnTo>
                    <a:lnTo>
                      <a:pt x="568" y="839"/>
                    </a:lnTo>
                    <a:lnTo>
                      <a:pt x="548" y="874"/>
                    </a:lnTo>
                    <a:lnTo>
                      <a:pt x="529" y="909"/>
                    </a:lnTo>
                    <a:lnTo>
                      <a:pt x="513" y="943"/>
                    </a:lnTo>
                    <a:lnTo>
                      <a:pt x="499" y="980"/>
                    </a:lnTo>
                    <a:lnTo>
                      <a:pt x="486" y="1018"/>
                    </a:lnTo>
                    <a:lnTo>
                      <a:pt x="475" y="1057"/>
                    </a:lnTo>
                    <a:lnTo>
                      <a:pt x="466" y="1096"/>
                    </a:lnTo>
                    <a:lnTo>
                      <a:pt x="460" y="1136"/>
                    </a:lnTo>
                    <a:lnTo>
                      <a:pt x="454" y="1176"/>
                    </a:lnTo>
                    <a:lnTo>
                      <a:pt x="451" y="1217"/>
                    </a:lnTo>
                    <a:lnTo>
                      <a:pt x="450" y="1259"/>
                    </a:lnTo>
                    <a:lnTo>
                      <a:pt x="0" y="1259"/>
                    </a:lnTo>
                    <a:lnTo>
                      <a:pt x="0" y="1259"/>
                    </a:lnTo>
                    <a:lnTo>
                      <a:pt x="1" y="1226"/>
                    </a:lnTo>
                    <a:lnTo>
                      <a:pt x="2" y="1194"/>
                    </a:lnTo>
                    <a:lnTo>
                      <a:pt x="4" y="1162"/>
                    </a:lnTo>
                    <a:lnTo>
                      <a:pt x="6" y="1129"/>
                    </a:lnTo>
                    <a:lnTo>
                      <a:pt x="11" y="1098"/>
                    </a:lnTo>
                    <a:lnTo>
                      <a:pt x="15" y="1067"/>
                    </a:lnTo>
                    <a:lnTo>
                      <a:pt x="20" y="1036"/>
                    </a:lnTo>
                    <a:lnTo>
                      <a:pt x="26" y="1005"/>
                    </a:lnTo>
                    <a:lnTo>
                      <a:pt x="32" y="975"/>
                    </a:lnTo>
                    <a:lnTo>
                      <a:pt x="40" y="945"/>
                    </a:lnTo>
                    <a:lnTo>
                      <a:pt x="48" y="914"/>
                    </a:lnTo>
                    <a:lnTo>
                      <a:pt x="56" y="885"/>
                    </a:lnTo>
                    <a:lnTo>
                      <a:pt x="66" y="855"/>
                    </a:lnTo>
                    <a:lnTo>
                      <a:pt x="77" y="826"/>
                    </a:lnTo>
                    <a:lnTo>
                      <a:pt x="88" y="798"/>
                    </a:lnTo>
                    <a:lnTo>
                      <a:pt x="99" y="769"/>
                    </a:lnTo>
                    <a:lnTo>
                      <a:pt x="112" y="741"/>
                    </a:lnTo>
                    <a:lnTo>
                      <a:pt x="124" y="713"/>
                    </a:lnTo>
                    <a:lnTo>
                      <a:pt x="138" y="686"/>
                    </a:lnTo>
                    <a:lnTo>
                      <a:pt x="152" y="658"/>
                    </a:lnTo>
                    <a:lnTo>
                      <a:pt x="167" y="632"/>
                    </a:lnTo>
                    <a:lnTo>
                      <a:pt x="182" y="606"/>
                    </a:lnTo>
                    <a:lnTo>
                      <a:pt x="199" y="580"/>
                    </a:lnTo>
                    <a:lnTo>
                      <a:pt x="215" y="555"/>
                    </a:lnTo>
                    <a:lnTo>
                      <a:pt x="233" y="530"/>
                    </a:lnTo>
                    <a:lnTo>
                      <a:pt x="250" y="506"/>
                    </a:lnTo>
                    <a:lnTo>
                      <a:pt x="268" y="482"/>
                    </a:lnTo>
                    <a:lnTo>
                      <a:pt x="288" y="458"/>
                    </a:lnTo>
                    <a:lnTo>
                      <a:pt x="306" y="435"/>
                    </a:lnTo>
                    <a:lnTo>
                      <a:pt x="327" y="412"/>
                    </a:lnTo>
                    <a:lnTo>
                      <a:pt x="348" y="391"/>
                    </a:lnTo>
                    <a:lnTo>
                      <a:pt x="368" y="369"/>
                    </a:lnTo>
                    <a:lnTo>
                      <a:pt x="390" y="347"/>
                    </a:lnTo>
                    <a:lnTo>
                      <a:pt x="412" y="328"/>
                    </a:lnTo>
                    <a:lnTo>
                      <a:pt x="435" y="307"/>
                    </a:lnTo>
                    <a:lnTo>
                      <a:pt x="458" y="287"/>
                    </a:lnTo>
                    <a:lnTo>
                      <a:pt x="482" y="269"/>
                    </a:lnTo>
                    <a:lnTo>
                      <a:pt x="506" y="250"/>
                    </a:lnTo>
                    <a:lnTo>
                      <a:pt x="531" y="232"/>
                    </a:lnTo>
                    <a:lnTo>
                      <a:pt x="555" y="215"/>
                    </a:lnTo>
                    <a:lnTo>
                      <a:pt x="581" y="198"/>
                    </a:lnTo>
                    <a:lnTo>
                      <a:pt x="606" y="183"/>
                    </a:lnTo>
                    <a:lnTo>
                      <a:pt x="632" y="166"/>
                    </a:lnTo>
                    <a:lnTo>
                      <a:pt x="659" y="152"/>
                    </a:lnTo>
                    <a:lnTo>
                      <a:pt x="686" y="138"/>
                    </a:lnTo>
                    <a:lnTo>
                      <a:pt x="713" y="124"/>
                    </a:lnTo>
                    <a:lnTo>
                      <a:pt x="741" y="111"/>
                    </a:lnTo>
                    <a:lnTo>
                      <a:pt x="769" y="99"/>
                    </a:lnTo>
                    <a:lnTo>
                      <a:pt x="797" y="87"/>
                    </a:lnTo>
                    <a:lnTo>
                      <a:pt x="825" y="76"/>
                    </a:lnTo>
                    <a:lnTo>
                      <a:pt x="855" y="66"/>
                    </a:lnTo>
                    <a:lnTo>
                      <a:pt x="884" y="57"/>
                    </a:lnTo>
                    <a:lnTo>
                      <a:pt x="913" y="48"/>
                    </a:lnTo>
                    <a:lnTo>
                      <a:pt x="944" y="39"/>
                    </a:lnTo>
                    <a:lnTo>
                      <a:pt x="974" y="33"/>
                    </a:lnTo>
                    <a:lnTo>
                      <a:pt x="1005" y="26"/>
                    </a:lnTo>
                    <a:lnTo>
                      <a:pt x="1035" y="20"/>
                    </a:lnTo>
                    <a:lnTo>
                      <a:pt x="1067" y="14"/>
                    </a:lnTo>
                    <a:lnTo>
                      <a:pt x="1098" y="10"/>
                    </a:lnTo>
                    <a:lnTo>
                      <a:pt x="1130" y="7"/>
                    </a:lnTo>
                    <a:lnTo>
                      <a:pt x="1161" y="3"/>
                    </a:lnTo>
                    <a:lnTo>
                      <a:pt x="1194" y="2"/>
                    </a:lnTo>
                    <a:lnTo>
                      <a:pt x="1226" y="0"/>
                    </a:lnTo>
                    <a:lnTo>
                      <a:pt x="1258" y="0"/>
                    </a:lnTo>
                    <a:lnTo>
                      <a:pt x="1258" y="0"/>
                    </a:lnTo>
                    <a:lnTo>
                      <a:pt x="1291" y="0"/>
                    </a:lnTo>
                    <a:lnTo>
                      <a:pt x="1324" y="2"/>
                    </a:lnTo>
                    <a:lnTo>
                      <a:pt x="1355" y="3"/>
                    </a:lnTo>
                    <a:lnTo>
                      <a:pt x="1387" y="7"/>
                    </a:lnTo>
                    <a:lnTo>
                      <a:pt x="1418" y="10"/>
                    </a:lnTo>
                    <a:lnTo>
                      <a:pt x="1450" y="14"/>
                    </a:lnTo>
                    <a:lnTo>
                      <a:pt x="1481" y="20"/>
                    </a:lnTo>
                    <a:lnTo>
                      <a:pt x="1512" y="26"/>
                    </a:lnTo>
                    <a:lnTo>
                      <a:pt x="1542" y="33"/>
                    </a:lnTo>
                    <a:lnTo>
                      <a:pt x="1573" y="39"/>
                    </a:lnTo>
                    <a:lnTo>
                      <a:pt x="1603" y="48"/>
                    </a:lnTo>
                    <a:lnTo>
                      <a:pt x="1632" y="57"/>
                    </a:lnTo>
                    <a:lnTo>
                      <a:pt x="1662" y="66"/>
                    </a:lnTo>
                    <a:lnTo>
                      <a:pt x="1691" y="76"/>
                    </a:lnTo>
                    <a:lnTo>
                      <a:pt x="1719" y="87"/>
                    </a:lnTo>
                    <a:lnTo>
                      <a:pt x="1748" y="99"/>
                    </a:lnTo>
                    <a:lnTo>
                      <a:pt x="1776" y="111"/>
                    </a:lnTo>
                    <a:lnTo>
                      <a:pt x="1804" y="124"/>
                    </a:lnTo>
                    <a:lnTo>
                      <a:pt x="1832" y="138"/>
                    </a:lnTo>
                    <a:lnTo>
                      <a:pt x="1858" y="152"/>
                    </a:lnTo>
                    <a:lnTo>
                      <a:pt x="1885" y="166"/>
                    </a:lnTo>
                    <a:lnTo>
                      <a:pt x="1911" y="183"/>
                    </a:lnTo>
                    <a:lnTo>
                      <a:pt x="1937" y="198"/>
                    </a:lnTo>
                    <a:lnTo>
                      <a:pt x="1962" y="215"/>
                    </a:lnTo>
                    <a:lnTo>
                      <a:pt x="1987" y="232"/>
                    </a:lnTo>
                    <a:lnTo>
                      <a:pt x="2011" y="250"/>
                    </a:lnTo>
                    <a:lnTo>
                      <a:pt x="2035" y="269"/>
                    </a:lnTo>
                    <a:lnTo>
                      <a:pt x="2059" y="287"/>
                    </a:lnTo>
                    <a:lnTo>
                      <a:pt x="2082" y="307"/>
                    </a:lnTo>
                    <a:lnTo>
                      <a:pt x="2105" y="328"/>
                    </a:lnTo>
                    <a:lnTo>
                      <a:pt x="2126" y="347"/>
                    </a:lnTo>
                    <a:lnTo>
                      <a:pt x="2148" y="369"/>
                    </a:lnTo>
                    <a:lnTo>
                      <a:pt x="2169" y="391"/>
                    </a:lnTo>
                    <a:lnTo>
                      <a:pt x="2189" y="412"/>
                    </a:lnTo>
                    <a:lnTo>
                      <a:pt x="2210" y="435"/>
                    </a:lnTo>
                    <a:lnTo>
                      <a:pt x="2230" y="458"/>
                    </a:lnTo>
                    <a:lnTo>
                      <a:pt x="2248" y="482"/>
                    </a:lnTo>
                    <a:lnTo>
                      <a:pt x="2267" y="506"/>
                    </a:lnTo>
                    <a:lnTo>
                      <a:pt x="2284" y="530"/>
                    </a:lnTo>
                    <a:lnTo>
                      <a:pt x="2301" y="555"/>
                    </a:lnTo>
                    <a:lnTo>
                      <a:pt x="2319" y="580"/>
                    </a:lnTo>
                    <a:lnTo>
                      <a:pt x="2334" y="606"/>
                    </a:lnTo>
                    <a:lnTo>
                      <a:pt x="2350" y="632"/>
                    </a:lnTo>
                    <a:lnTo>
                      <a:pt x="2365" y="658"/>
                    </a:lnTo>
                    <a:lnTo>
                      <a:pt x="2379" y="686"/>
                    </a:lnTo>
                    <a:lnTo>
                      <a:pt x="2393" y="713"/>
                    </a:lnTo>
                    <a:lnTo>
                      <a:pt x="2406" y="741"/>
                    </a:lnTo>
                    <a:lnTo>
                      <a:pt x="2418" y="769"/>
                    </a:lnTo>
                    <a:lnTo>
                      <a:pt x="2430" y="798"/>
                    </a:lnTo>
                    <a:lnTo>
                      <a:pt x="2441" y="826"/>
                    </a:lnTo>
                    <a:lnTo>
                      <a:pt x="2450" y="855"/>
                    </a:lnTo>
                    <a:lnTo>
                      <a:pt x="2460" y="885"/>
                    </a:lnTo>
                    <a:lnTo>
                      <a:pt x="2469" y="914"/>
                    </a:lnTo>
                    <a:lnTo>
                      <a:pt x="2477" y="945"/>
                    </a:lnTo>
                    <a:lnTo>
                      <a:pt x="2484" y="975"/>
                    </a:lnTo>
                    <a:lnTo>
                      <a:pt x="2491" y="1005"/>
                    </a:lnTo>
                    <a:lnTo>
                      <a:pt x="2497" y="1036"/>
                    </a:lnTo>
                    <a:lnTo>
                      <a:pt x="2502" y="1067"/>
                    </a:lnTo>
                    <a:lnTo>
                      <a:pt x="2506" y="1098"/>
                    </a:lnTo>
                    <a:lnTo>
                      <a:pt x="2510" y="1129"/>
                    </a:lnTo>
                    <a:lnTo>
                      <a:pt x="2512" y="1162"/>
                    </a:lnTo>
                    <a:lnTo>
                      <a:pt x="2515" y="1194"/>
                    </a:lnTo>
                    <a:lnTo>
                      <a:pt x="2516" y="1226"/>
                    </a:lnTo>
                    <a:lnTo>
                      <a:pt x="2517" y="1259"/>
                    </a:lnTo>
                    <a:lnTo>
                      <a:pt x="2615" y="1259"/>
                    </a:lnTo>
                    <a:lnTo>
                      <a:pt x="2291" y="158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7" name="Freeform 23">
                <a:extLst>
                  <a:ext uri="{FF2B5EF4-FFF2-40B4-BE49-F238E27FC236}">
                    <a16:creationId xmlns:a16="http://schemas.microsoft.com/office/drawing/2014/main" id="{8B127E5A-BA7D-4BA2-BC5A-A6A81B875B10}"/>
                  </a:ext>
                </a:extLst>
              </p:cNvPr>
              <p:cNvSpPr>
                <a:spLocks/>
              </p:cNvSpPr>
              <p:nvPr/>
            </p:nvSpPr>
            <p:spPr bwMode="auto">
              <a:xfrm>
                <a:off x="2614613" y="3171031"/>
                <a:ext cx="2073276" cy="1257301"/>
              </a:xfrm>
              <a:custGeom>
                <a:avLst/>
                <a:gdLst>
                  <a:gd name="T0" fmla="*/ 2066 w 2614"/>
                  <a:gd name="T1" fmla="*/ 324 h 1583"/>
                  <a:gd name="T2" fmla="*/ 2049 w 2614"/>
                  <a:gd name="T3" fmla="*/ 487 h 1583"/>
                  <a:gd name="T4" fmla="*/ 2003 w 2614"/>
                  <a:gd name="T5" fmla="*/ 638 h 1583"/>
                  <a:gd name="T6" fmla="*/ 1929 w 2614"/>
                  <a:gd name="T7" fmla="*/ 776 h 1583"/>
                  <a:gd name="T8" fmla="*/ 1830 w 2614"/>
                  <a:gd name="T9" fmla="*/ 895 h 1583"/>
                  <a:gd name="T10" fmla="*/ 1710 w 2614"/>
                  <a:gd name="T11" fmla="*/ 994 h 1583"/>
                  <a:gd name="T12" fmla="*/ 1573 w 2614"/>
                  <a:gd name="T13" fmla="*/ 1069 h 1583"/>
                  <a:gd name="T14" fmla="*/ 1421 w 2614"/>
                  <a:gd name="T15" fmla="*/ 1116 h 1583"/>
                  <a:gd name="T16" fmla="*/ 1258 w 2614"/>
                  <a:gd name="T17" fmla="*/ 1132 h 1583"/>
                  <a:gd name="T18" fmla="*/ 1135 w 2614"/>
                  <a:gd name="T19" fmla="*/ 1123 h 1583"/>
                  <a:gd name="T20" fmla="*/ 980 w 2614"/>
                  <a:gd name="T21" fmla="*/ 1083 h 1583"/>
                  <a:gd name="T22" fmla="*/ 839 w 2614"/>
                  <a:gd name="T23" fmla="*/ 1015 h 1583"/>
                  <a:gd name="T24" fmla="*/ 715 w 2614"/>
                  <a:gd name="T25" fmla="*/ 922 h 1583"/>
                  <a:gd name="T26" fmla="*/ 610 w 2614"/>
                  <a:gd name="T27" fmla="*/ 807 h 1583"/>
                  <a:gd name="T28" fmla="*/ 530 w 2614"/>
                  <a:gd name="T29" fmla="*/ 674 h 1583"/>
                  <a:gd name="T30" fmla="*/ 475 w 2614"/>
                  <a:gd name="T31" fmla="*/ 526 h 1583"/>
                  <a:gd name="T32" fmla="*/ 450 w 2614"/>
                  <a:gd name="T33" fmla="*/ 365 h 1583"/>
                  <a:gd name="T34" fmla="*/ 0 w 2614"/>
                  <a:gd name="T35" fmla="*/ 357 h 1583"/>
                  <a:gd name="T36" fmla="*/ 10 w 2614"/>
                  <a:gd name="T37" fmla="*/ 484 h 1583"/>
                  <a:gd name="T38" fmla="*/ 32 w 2614"/>
                  <a:gd name="T39" fmla="*/ 608 h 1583"/>
                  <a:gd name="T40" fmla="*/ 65 w 2614"/>
                  <a:gd name="T41" fmla="*/ 728 h 1583"/>
                  <a:gd name="T42" fmla="*/ 111 w 2614"/>
                  <a:gd name="T43" fmla="*/ 842 h 1583"/>
                  <a:gd name="T44" fmla="*/ 167 w 2614"/>
                  <a:gd name="T45" fmla="*/ 951 h 1583"/>
                  <a:gd name="T46" fmla="*/ 232 w 2614"/>
                  <a:gd name="T47" fmla="*/ 1052 h 1583"/>
                  <a:gd name="T48" fmla="*/ 307 w 2614"/>
                  <a:gd name="T49" fmla="*/ 1148 h 1583"/>
                  <a:gd name="T50" fmla="*/ 390 w 2614"/>
                  <a:gd name="T51" fmla="*/ 1235 h 1583"/>
                  <a:gd name="T52" fmla="*/ 481 w 2614"/>
                  <a:gd name="T53" fmla="*/ 1314 h 1583"/>
                  <a:gd name="T54" fmla="*/ 580 w 2614"/>
                  <a:gd name="T55" fmla="*/ 1384 h 1583"/>
                  <a:gd name="T56" fmla="*/ 685 w 2614"/>
                  <a:gd name="T57" fmla="*/ 1445 h 1583"/>
                  <a:gd name="T58" fmla="*/ 796 w 2614"/>
                  <a:gd name="T59" fmla="*/ 1495 h 1583"/>
                  <a:gd name="T60" fmla="*/ 914 w 2614"/>
                  <a:gd name="T61" fmla="*/ 1535 h 1583"/>
                  <a:gd name="T62" fmla="*/ 1036 w 2614"/>
                  <a:gd name="T63" fmla="*/ 1562 h 1583"/>
                  <a:gd name="T64" fmla="*/ 1161 w 2614"/>
                  <a:gd name="T65" fmla="*/ 1579 h 1583"/>
                  <a:gd name="T66" fmla="*/ 1258 w 2614"/>
                  <a:gd name="T67" fmla="*/ 1583 h 1583"/>
                  <a:gd name="T68" fmla="*/ 1387 w 2614"/>
                  <a:gd name="T69" fmla="*/ 1576 h 1583"/>
                  <a:gd name="T70" fmla="*/ 1511 w 2614"/>
                  <a:gd name="T71" fmla="*/ 1557 h 1583"/>
                  <a:gd name="T72" fmla="*/ 1632 w 2614"/>
                  <a:gd name="T73" fmla="*/ 1526 h 1583"/>
                  <a:gd name="T74" fmla="*/ 1748 w 2614"/>
                  <a:gd name="T75" fmla="*/ 1484 h 1583"/>
                  <a:gd name="T76" fmla="*/ 1858 w 2614"/>
                  <a:gd name="T77" fmla="*/ 1431 h 1583"/>
                  <a:gd name="T78" fmla="*/ 1961 w 2614"/>
                  <a:gd name="T79" fmla="*/ 1367 h 1583"/>
                  <a:gd name="T80" fmla="*/ 2058 w 2614"/>
                  <a:gd name="T81" fmla="*/ 1295 h 1583"/>
                  <a:gd name="T82" fmla="*/ 2147 w 2614"/>
                  <a:gd name="T83" fmla="*/ 1214 h 1583"/>
                  <a:gd name="T84" fmla="*/ 2229 w 2614"/>
                  <a:gd name="T85" fmla="*/ 1125 h 1583"/>
                  <a:gd name="T86" fmla="*/ 2301 w 2614"/>
                  <a:gd name="T87" fmla="*/ 1028 h 1583"/>
                  <a:gd name="T88" fmla="*/ 2364 w 2614"/>
                  <a:gd name="T89" fmla="*/ 924 h 1583"/>
                  <a:gd name="T90" fmla="*/ 2417 w 2614"/>
                  <a:gd name="T91" fmla="*/ 814 h 1583"/>
                  <a:gd name="T92" fmla="*/ 2460 w 2614"/>
                  <a:gd name="T93" fmla="*/ 698 h 1583"/>
                  <a:gd name="T94" fmla="*/ 2491 w 2614"/>
                  <a:gd name="T95" fmla="*/ 578 h 1583"/>
                  <a:gd name="T96" fmla="*/ 2510 w 2614"/>
                  <a:gd name="T97" fmla="*/ 452 h 1583"/>
                  <a:gd name="T98" fmla="*/ 2516 w 2614"/>
                  <a:gd name="T99" fmla="*/ 324 h 1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4" h="1583">
                    <a:moveTo>
                      <a:pt x="2291" y="0"/>
                    </a:moveTo>
                    <a:lnTo>
                      <a:pt x="1967" y="324"/>
                    </a:lnTo>
                    <a:lnTo>
                      <a:pt x="2066" y="324"/>
                    </a:lnTo>
                    <a:lnTo>
                      <a:pt x="2066" y="324"/>
                    </a:lnTo>
                    <a:lnTo>
                      <a:pt x="2065" y="365"/>
                    </a:lnTo>
                    <a:lnTo>
                      <a:pt x="2062" y="407"/>
                    </a:lnTo>
                    <a:lnTo>
                      <a:pt x="2057" y="447"/>
                    </a:lnTo>
                    <a:lnTo>
                      <a:pt x="2049" y="487"/>
                    </a:lnTo>
                    <a:lnTo>
                      <a:pt x="2041" y="526"/>
                    </a:lnTo>
                    <a:lnTo>
                      <a:pt x="2030" y="564"/>
                    </a:lnTo>
                    <a:lnTo>
                      <a:pt x="2017" y="601"/>
                    </a:lnTo>
                    <a:lnTo>
                      <a:pt x="2003" y="638"/>
                    </a:lnTo>
                    <a:lnTo>
                      <a:pt x="1986" y="674"/>
                    </a:lnTo>
                    <a:lnTo>
                      <a:pt x="1969" y="709"/>
                    </a:lnTo>
                    <a:lnTo>
                      <a:pt x="1949" y="743"/>
                    </a:lnTo>
                    <a:lnTo>
                      <a:pt x="1929" y="776"/>
                    </a:lnTo>
                    <a:lnTo>
                      <a:pt x="1906" y="807"/>
                    </a:lnTo>
                    <a:lnTo>
                      <a:pt x="1882" y="839"/>
                    </a:lnTo>
                    <a:lnTo>
                      <a:pt x="1856" y="867"/>
                    </a:lnTo>
                    <a:lnTo>
                      <a:pt x="1830" y="895"/>
                    </a:lnTo>
                    <a:lnTo>
                      <a:pt x="1801" y="922"/>
                    </a:lnTo>
                    <a:lnTo>
                      <a:pt x="1772" y="947"/>
                    </a:lnTo>
                    <a:lnTo>
                      <a:pt x="1742" y="971"/>
                    </a:lnTo>
                    <a:lnTo>
                      <a:pt x="1710" y="994"/>
                    </a:lnTo>
                    <a:lnTo>
                      <a:pt x="1677" y="1015"/>
                    </a:lnTo>
                    <a:lnTo>
                      <a:pt x="1644" y="1035"/>
                    </a:lnTo>
                    <a:lnTo>
                      <a:pt x="1609" y="1053"/>
                    </a:lnTo>
                    <a:lnTo>
                      <a:pt x="1573" y="1069"/>
                    </a:lnTo>
                    <a:lnTo>
                      <a:pt x="1536" y="1083"/>
                    </a:lnTo>
                    <a:lnTo>
                      <a:pt x="1498" y="1097"/>
                    </a:lnTo>
                    <a:lnTo>
                      <a:pt x="1460" y="1107"/>
                    </a:lnTo>
                    <a:lnTo>
                      <a:pt x="1421" y="1116"/>
                    </a:lnTo>
                    <a:lnTo>
                      <a:pt x="1382" y="1123"/>
                    </a:lnTo>
                    <a:lnTo>
                      <a:pt x="1340" y="1128"/>
                    </a:lnTo>
                    <a:lnTo>
                      <a:pt x="1300" y="1131"/>
                    </a:lnTo>
                    <a:lnTo>
                      <a:pt x="1258" y="1132"/>
                    </a:lnTo>
                    <a:lnTo>
                      <a:pt x="1258" y="1132"/>
                    </a:lnTo>
                    <a:lnTo>
                      <a:pt x="1216" y="1131"/>
                    </a:lnTo>
                    <a:lnTo>
                      <a:pt x="1175" y="1128"/>
                    </a:lnTo>
                    <a:lnTo>
                      <a:pt x="1135" y="1123"/>
                    </a:lnTo>
                    <a:lnTo>
                      <a:pt x="1095" y="1116"/>
                    </a:lnTo>
                    <a:lnTo>
                      <a:pt x="1056" y="1107"/>
                    </a:lnTo>
                    <a:lnTo>
                      <a:pt x="1017" y="1097"/>
                    </a:lnTo>
                    <a:lnTo>
                      <a:pt x="980" y="1083"/>
                    </a:lnTo>
                    <a:lnTo>
                      <a:pt x="943" y="1069"/>
                    </a:lnTo>
                    <a:lnTo>
                      <a:pt x="907" y="1053"/>
                    </a:lnTo>
                    <a:lnTo>
                      <a:pt x="872" y="1035"/>
                    </a:lnTo>
                    <a:lnTo>
                      <a:pt x="839" y="1015"/>
                    </a:lnTo>
                    <a:lnTo>
                      <a:pt x="806" y="994"/>
                    </a:lnTo>
                    <a:lnTo>
                      <a:pt x="775" y="971"/>
                    </a:lnTo>
                    <a:lnTo>
                      <a:pt x="744" y="947"/>
                    </a:lnTo>
                    <a:lnTo>
                      <a:pt x="715" y="922"/>
                    </a:lnTo>
                    <a:lnTo>
                      <a:pt x="686" y="895"/>
                    </a:lnTo>
                    <a:lnTo>
                      <a:pt x="659" y="867"/>
                    </a:lnTo>
                    <a:lnTo>
                      <a:pt x="634" y="839"/>
                    </a:lnTo>
                    <a:lnTo>
                      <a:pt x="610" y="807"/>
                    </a:lnTo>
                    <a:lnTo>
                      <a:pt x="588" y="776"/>
                    </a:lnTo>
                    <a:lnTo>
                      <a:pt x="567" y="743"/>
                    </a:lnTo>
                    <a:lnTo>
                      <a:pt x="547" y="709"/>
                    </a:lnTo>
                    <a:lnTo>
                      <a:pt x="530" y="674"/>
                    </a:lnTo>
                    <a:lnTo>
                      <a:pt x="514" y="638"/>
                    </a:lnTo>
                    <a:lnTo>
                      <a:pt x="498" y="601"/>
                    </a:lnTo>
                    <a:lnTo>
                      <a:pt x="486" y="564"/>
                    </a:lnTo>
                    <a:lnTo>
                      <a:pt x="475" y="526"/>
                    </a:lnTo>
                    <a:lnTo>
                      <a:pt x="466" y="487"/>
                    </a:lnTo>
                    <a:lnTo>
                      <a:pt x="459" y="447"/>
                    </a:lnTo>
                    <a:lnTo>
                      <a:pt x="454" y="407"/>
                    </a:lnTo>
                    <a:lnTo>
                      <a:pt x="450" y="365"/>
                    </a:lnTo>
                    <a:lnTo>
                      <a:pt x="449" y="324"/>
                    </a:lnTo>
                    <a:lnTo>
                      <a:pt x="0" y="324"/>
                    </a:lnTo>
                    <a:lnTo>
                      <a:pt x="0" y="324"/>
                    </a:lnTo>
                    <a:lnTo>
                      <a:pt x="0" y="357"/>
                    </a:lnTo>
                    <a:lnTo>
                      <a:pt x="1" y="388"/>
                    </a:lnTo>
                    <a:lnTo>
                      <a:pt x="3" y="421"/>
                    </a:lnTo>
                    <a:lnTo>
                      <a:pt x="7" y="452"/>
                    </a:lnTo>
                    <a:lnTo>
                      <a:pt x="10" y="484"/>
                    </a:lnTo>
                    <a:lnTo>
                      <a:pt x="14" y="515"/>
                    </a:lnTo>
                    <a:lnTo>
                      <a:pt x="20" y="547"/>
                    </a:lnTo>
                    <a:lnTo>
                      <a:pt x="25" y="578"/>
                    </a:lnTo>
                    <a:lnTo>
                      <a:pt x="32" y="608"/>
                    </a:lnTo>
                    <a:lnTo>
                      <a:pt x="39" y="638"/>
                    </a:lnTo>
                    <a:lnTo>
                      <a:pt x="48" y="669"/>
                    </a:lnTo>
                    <a:lnTo>
                      <a:pt x="57" y="698"/>
                    </a:lnTo>
                    <a:lnTo>
                      <a:pt x="65" y="728"/>
                    </a:lnTo>
                    <a:lnTo>
                      <a:pt x="76" y="757"/>
                    </a:lnTo>
                    <a:lnTo>
                      <a:pt x="87" y="785"/>
                    </a:lnTo>
                    <a:lnTo>
                      <a:pt x="99" y="814"/>
                    </a:lnTo>
                    <a:lnTo>
                      <a:pt x="111" y="842"/>
                    </a:lnTo>
                    <a:lnTo>
                      <a:pt x="124" y="869"/>
                    </a:lnTo>
                    <a:lnTo>
                      <a:pt x="137" y="896"/>
                    </a:lnTo>
                    <a:lnTo>
                      <a:pt x="151" y="924"/>
                    </a:lnTo>
                    <a:lnTo>
                      <a:pt x="167" y="951"/>
                    </a:lnTo>
                    <a:lnTo>
                      <a:pt x="182" y="977"/>
                    </a:lnTo>
                    <a:lnTo>
                      <a:pt x="198" y="1002"/>
                    </a:lnTo>
                    <a:lnTo>
                      <a:pt x="214" y="1028"/>
                    </a:lnTo>
                    <a:lnTo>
                      <a:pt x="232" y="1052"/>
                    </a:lnTo>
                    <a:lnTo>
                      <a:pt x="249" y="1077"/>
                    </a:lnTo>
                    <a:lnTo>
                      <a:pt x="268" y="1101"/>
                    </a:lnTo>
                    <a:lnTo>
                      <a:pt x="287" y="1125"/>
                    </a:lnTo>
                    <a:lnTo>
                      <a:pt x="307" y="1148"/>
                    </a:lnTo>
                    <a:lnTo>
                      <a:pt x="326" y="1171"/>
                    </a:lnTo>
                    <a:lnTo>
                      <a:pt x="347" y="1192"/>
                    </a:lnTo>
                    <a:lnTo>
                      <a:pt x="368" y="1214"/>
                    </a:lnTo>
                    <a:lnTo>
                      <a:pt x="390" y="1235"/>
                    </a:lnTo>
                    <a:lnTo>
                      <a:pt x="412" y="1255"/>
                    </a:lnTo>
                    <a:lnTo>
                      <a:pt x="434" y="1275"/>
                    </a:lnTo>
                    <a:lnTo>
                      <a:pt x="458" y="1295"/>
                    </a:lnTo>
                    <a:lnTo>
                      <a:pt x="481" y="1314"/>
                    </a:lnTo>
                    <a:lnTo>
                      <a:pt x="505" y="1333"/>
                    </a:lnTo>
                    <a:lnTo>
                      <a:pt x="530" y="1350"/>
                    </a:lnTo>
                    <a:lnTo>
                      <a:pt x="555" y="1367"/>
                    </a:lnTo>
                    <a:lnTo>
                      <a:pt x="580" y="1384"/>
                    </a:lnTo>
                    <a:lnTo>
                      <a:pt x="606" y="1400"/>
                    </a:lnTo>
                    <a:lnTo>
                      <a:pt x="632" y="1415"/>
                    </a:lnTo>
                    <a:lnTo>
                      <a:pt x="658" y="1431"/>
                    </a:lnTo>
                    <a:lnTo>
                      <a:pt x="685" y="1445"/>
                    </a:lnTo>
                    <a:lnTo>
                      <a:pt x="713" y="1458"/>
                    </a:lnTo>
                    <a:lnTo>
                      <a:pt x="740" y="1471"/>
                    </a:lnTo>
                    <a:lnTo>
                      <a:pt x="768" y="1484"/>
                    </a:lnTo>
                    <a:lnTo>
                      <a:pt x="796" y="1495"/>
                    </a:lnTo>
                    <a:lnTo>
                      <a:pt x="826" y="1506"/>
                    </a:lnTo>
                    <a:lnTo>
                      <a:pt x="854" y="1517"/>
                    </a:lnTo>
                    <a:lnTo>
                      <a:pt x="883" y="1526"/>
                    </a:lnTo>
                    <a:lnTo>
                      <a:pt x="914" y="1535"/>
                    </a:lnTo>
                    <a:lnTo>
                      <a:pt x="943" y="1543"/>
                    </a:lnTo>
                    <a:lnTo>
                      <a:pt x="974" y="1550"/>
                    </a:lnTo>
                    <a:lnTo>
                      <a:pt x="1004" y="1557"/>
                    </a:lnTo>
                    <a:lnTo>
                      <a:pt x="1036" y="1562"/>
                    </a:lnTo>
                    <a:lnTo>
                      <a:pt x="1066" y="1568"/>
                    </a:lnTo>
                    <a:lnTo>
                      <a:pt x="1098" y="1572"/>
                    </a:lnTo>
                    <a:lnTo>
                      <a:pt x="1129" y="1576"/>
                    </a:lnTo>
                    <a:lnTo>
                      <a:pt x="1161" y="1579"/>
                    </a:lnTo>
                    <a:lnTo>
                      <a:pt x="1193" y="1581"/>
                    </a:lnTo>
                    <a:lnTo>
                      <a:pt x="1226" y="1582"/>
                    </a:lnTo>
                    <a:lnTo>
                      <a:pt x="1258" y="1583"/>
                    </a:lnTo>
                    <a:lnTo>
                      <a:pt x="1258" y="1583"/>
                    </a:lnTo>
                    <a:lnTo>
                      <a:pt x="1290" y="1582"/>
                    </a:lnTo>
                    <a:lnTo>
                      <a:pt x="1323" y="1581"/>
                    </a:lnTo>
                    <a:lnTo>
                      <a:pt x="1354" y="1579"/>
                    </a:lnTo>
                    <a:lnTo>
                      <a:pt x="1387" y="1576"/>
                    </a:lnTo>
                    <a:lnTo>
                      <a:pt x="1419" y="1572"/>
                    </a:lnTo>
                    <a:lnTo>
                      <a:pt x="1450" y="1568"/>
                    </a:lnTo>
                    <a:lnTo>
                      <a:pt x="1481" y="1562"/>
                    </a:lnTo>
                    <a:lnTo>
                      <a:pt x="1511" y="1557"/>
                    </a:lnTo>
                    <a:lnTo>
                      <a:pt x="1543" y="1550"/>
                    </a:lnTo>
                    <a:lnTo>
                      <a:pt x="1572" y="1543"/>
                    </a:lnTo>
                    <a:lnTo>
                      <a:pt x="1602" y="1535"/>
                    </a:lnTo>
                    <a:lnTo>
                      <a:pt x="1632" y="1526"/>
                    </a:lnTo>
                    <a:lnTo>
                      <a:pt x="1661" y="1517"/>
                    </a:lnTo>
                    <a:lnTo>
                      <a:pt x="1690" y="1506"/>
                    </a:lnTo>
                    <a:lnTo>
                      <a:pt x="1719" y="1495"/>
                    </a:lnTo>
                    <a:lnTo>
                      <a:pt x="1748" y="1484"/>
                    </a:lnTo>
                    <a:lnTo>
                      <a:pt x="1775" y="1471"/>
                    </a:lnTo>
                    <a:lnTo>
                      <a:pt x="1804" y="1458"/>
                    </a:lnTo>
                    <a:lnTo>
                      <a:pt x="1831" y="1445"/>
                    </a:lnTo>
                    <a:lnTo>
                      <a:pt x="1858" y="1431"/>
                    </a:lnTo>
                    <a:lnTo>
                      <a:pt x="1884" y="1415"/>
                    </a:lnTo>
                    <a:lnTo>
                      <a:pt x="1910" y="1400"/>
                    </a:lnTo>
                    <a:lnTo>
                      <a:pt x="1936" y="1384"/>
                    </a:lnTo>
                    <a:lnTo>
                      <a:pt x="1961" y="1367"/>
                    </a:lnTo>
                    <a:lnTo>
                      <a:pt x="1986" y="1350"/>
                    </a:lnTo>
                    <a:lnTo>
                      <a:pt x="2010" y="1333"/>
                    </a:lnTo>
                    <a:lnTo>
                      <a:pt x="2034" y="1314"/>
                    </a:lnTo>
                    <a:lnTo>
                      <a:pt x="2058" y="1295"/>
                    </a:lnTo>
                    <a:lnTo>
                      <a:pt x="2081" y="1275"/>
                    </a:lnTo>
                    <a:lnTo>
                      <a:pt x="2104" y="1255"/>
                    </a:lnTo>
                    <a:lnTo>
                      <a:pt x="2126" y="1235"/>
                    </a:lnTo>
                    <a:lnTo>
                      <a:pt x="2147" y="1214"/>
                    </a:lnTo>
                    <a:lnTo>
                      <a:pt x="2169" y="1192"/>
                    </a:lnTo>
                    <a:lnTo>
                      <a:pt x="2190" y="1171"/>
                    </a:lnTo>
                    <a:lnTo>
                      <a:pt x="2209" y="1148"/>
                    </a:lnTo>
                    <a:lnTo>
                      <a:pt x="2229" y="1125"/>
                    </a:lnTo>
                    <a:lnTo>
                      <a:pt x="2247" y="1101"/>
                    </a:lnTo>
                    <a:lnTo>
                      <a:pt x="2266" y="1077"/>
                    </a:lnTo>
                    <a:lnTo>
                      <a:pt x="2284" y="1052"/>
                    </a:lnTo>
                    <a:lnTo>
                      <a:pt x="2301" y="1028"/>
                    </a:lnTo>
                    <a:lnTo>
                      <a:pt x="2318" y="1002"/>
                    </a:lnTo>
                    <a:lnTo>
                      <a:pt x="2334" y="977"/>
                    </a:lnTo>
                    <a:lnTo>
                      <a:pt x="2350" y="951"/>
                    </a:lnTo>
                    <a:lnTo>
                      <a:pt x="2364" y="924"/>
                    </a:lnTo>
                    <a:lnTo>
                      <a:pt x="2378" y="896"/>
                    </a:lnTo>
                    <a:lnTo>
                      <a:pt x="2392" y="869"/>
                    </a:lnTo>
                    <a:lnTo>
                      <a:pt x="2405" y="842"/>
                    </a:lnTo>
                    <a:lnTo>
                      <a:pt x="2417" y="814"/>
                    </a:lnTo>
                    <a:lnTo>
                      <a:pt x="2429" y="785"/>
                    </a:lnTo>
                    <a:lnTo>
                      <a:pt x="2440" y="757"/>
                    </a:lnTo>
                    <a:lnTo>
                      <a:pt x="2450" y="728"/>
                    </a:lnTo>
                    <a:lnTo>
                      <a:pt x="2460" y="698"/>
                    </a:lnTo>
                    <a:lnTo>
                      <a:pt x="2468" y="669"/>
                    </a:lnTo>
                    <a:lnTo>
                      <a:pt x="2477" y="638"/>
                    </a:lnTo>
                    <a:lnTo>
                      <a:pt x="2483" y="608"/>
                    </a:lnTo>
                    <a:lnTo>
                      <a:pt x="2491" y="578"/>
                    </a:lnTo>
                    <a:lnTo>
                      <a:pt x="2496" y="547"/>
                    </a:lnTo>
                    <a:lnTo>
                      <a:pt x="2502" y="515"/>
                    </a:lnTo>
                    <a:lnTo>
                      <a:pt x="2506" y="484"/>
                    </a:lnTo>
                    <a:lnTo>
                      <a:pt x="2510" y="452"/>
                    </a:lnTo>
                    <a:lnTo>
                      <a:pt x="2513" y="421"/>
                    </a:lnTo>
                    <a:lnTo>
                      <a:pt x="2515" y="388"/>
                    </a:lnTo>
                    <a:lnTo>
                      <a:pt x="2516" y="357"/>
                    </a:lnTo>
                    <a:lnTo>
                      <a:pt x="2516" y="324"/>
                    </a:lnTo>
                    <a:lnTo>
                      <a:pt x="2614" y="324"/>
                    </a:lnTo>
                    <a:lnTo>
                      <a:pt x="2291"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26" name="Group 25">
              <a:extLst>
                <a:ext uri="{FF2B5EF4-FFF2-40B4-BE49-F238E27FC236}">
                  <a16:creationId xmlns:a16="http://schemas.microsoft.com/office/drawing/2014/main" id="{B7B01CB0-2D52-408A-A097-613391294CE2}"/>
                </a:ext>
              </a:extLst>
            </p:cNvPr>
            <p:cNvGrpSpPr/>
            <p:nvPr/>
          </p:nvGrpSpPr>
          <p:grpSpPr>
            <a:xfrm>
              <a:off x="6535333" y="3108243"/>
              <a:ext cx="637182" cy="627948"/>
              <a:chOff x="3832225" y="3013076"/>
              <a:chExt cx="438150" cy="431800"/>
            </a:xfrm>
            <a:gradFill>
              <a:gsLst>
                <a:gs pos="0">
                  <a:schemeClr val="accent1">
                    <a:lumMod val="75000"/>
                  </a:schemeClr>
                </a:gs>
                <a:gs pos="100000">
                  <a:schemeClr val="accent4"/>
                </a:gs>
              </a:gsLst>
              <a:lin ang="2700000" scaled="0"/>
            </a:gradFill>
          </p:grpSpPr>
          <p:sp>
            <p:nvSpPr>
              <p:cNvPr id="27" name="Freeform 2051">
                <a:extLst>
                  <a:ext uri="{FF2B5EF4-FFF2-40B4-BE49-F238E27FC236}">
                    <a16:creationId xmlns:a16="http://schemas.microsoft.com/office/drawing/2014/main" id="{E5616C2C-F0BE-4D50-BD12-B209F5A1A214}"/>
                  </a:ext>
                </a:extLst>
              </p:cNvPr>
              <p:cNvSpPr>
                <a:spLocks/>
              </p:cNvSpPr>
              <p:nvPr/>
            </p:nvSpPr>
            <p:spPr bwMode="auto">
              <a:xfrm>
                <a:off x="4137025" y="3013076"/>
                <a:ext cx="6350" cy="9525"/>
              </a:xfrm>
              <a:custGeom>
                <a:avLst/>
                <a:gdLst>
                  <a:gd name="T0" fmla="*/ 4 w 4"/>
                  <a:gd name="T1" fmla="*/ 2 h 6"/>
                  <a:gd name="T2" fmla="*/ 4 w 4"/>
                  <a:gd name="T3" fmla="*/ 2 h 6"/>
                  <a:gd name="T4" fmla="*/ 2 w 4"/>
                  <a:gd name="T5" fmla="*/ 0 h 6"/>
                  <a:gd name="T6" fmla="*/ 0 w 4"/>
                  <a:gd name="T7" fmla="*/ 2 h 6"/>
                  <a:gd name="T8" fmla="*/ 0 w 4"/>
                  <a:gd name="T9" fmla="*/ 2 h 6"/>
                  <a:gd name="T10" fmla="*/ 0 w 4"/>
                  <a:gd name="T11" fmla="*/ 2 h 6"/>
                  <a:gd name="T12" fmla="*/ 0 w 4"/>
                  <a:gd name="T13" fmla="*/ 2 h 6"/>
                  <a:gd name="T14" fmla="*/ 0 w 4"/>
                  <a:gd name="T15" fmla="*/ 4 h 6"/>
                  <a:gd name="T16" fmla="*/ 0 w 4"/>
                  <a:gd name="T17" fmla="*/ 4 h 6"/>
                  <a:gd name="T18" fmla="*/ 2 w 4"/>
                  <a:gd name="T19" fmla="*/ 6 h 6"/>
                  <a:gd name="T20" fmla="*/ 2 w 4"/>
                  <a:gd name="T21" fmla="*/ 6 h 6"/>
                  <a:gd name="T22" fmla="*/ 4 w 4"/>
                  <a:gd name="T23" fmla="*/ 4 h 6"/>
                  <a:gd name="T24" fmla="*/ 4 w 4"/>
                  <a:gd name="T25" fmla="*/ 4 h 6"/>
                  <a:gd name="T26" fmla="*/ 4 w 4"/>
                  <a:gd name="T27" fmla="*/ 2 h 6"/>
                  <a:gd name="T28" fmla="*/ 4 w 4"/>
                  <a:gd name="T29" fmla="*/ 2 h 6"/>
                  <a:gd name="T30" fmla="*/ 4 w 4"/>
                  <a:gd name="T31" fmla="*/ 2 h 6"/>
                  <a:gd name="T32" fmla="*/ 4 w 4"/>
                  <a:gd name="T33"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6">
                    <a:moveTo>
                      <a:pt x="4" y="2"/>
                    </a:moveTo>
                    <a:lnTo>
                      <a:pt x="4" y="2"/>
                    </a:lnTo>
                    <a:lnTo>
                      <a:pt x="2" y="0"/>
                    </a:lnTo>
                    <a:lnTo>
                      <a:pt x="0" y="2"/>
                    </a:lnTo>
                    <a:lnTo>
                      <a:pt x="0" y="2"/>
                    </a:lnTo>
                    <a:lnTo>
                      <a:pt x="0" y="2"/>
                    </a:lnTo>
                    <a:lnTo>
                      <a:pt x="0" y="2"/>
                    </a:lnTo>
                    <a:lnTo>
                      <a:pt x="0" y="4"/>
                    </a:lnTo>
                    <a:lnTo>
                      <a:pt x="0" y="4"/>
                    </a:lnTo>
                    <a:lnTo>
                      <a:pt x="2" y="6"/>
                    </a:lnTo>
                    <a:lnTo>
                      <a:pt x="2" y="6"/>
                    </a:lnTo>
                    <a:lnTo>
                      <a:pt x="4" y="4"/>
                    </a:lnTo>
                    <a:lnTo>
                      <a:pt x="4" y="4"/>
                    </a:lnTo>
                    <a:lnTo>
                      <a:pt x="4" y="2"/>
                    </a:lnTo>
                    <a:lnTo>
                      <a:pt x="4" y="2"/>
                    </a:lnTo>
                    <a:lnTo>
                      <a:pt x="4" y="2"/>
                    </a:lnTo>
                    <a:lnTo>
                      <a:pt x="4"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8" name="Freeform 2052">
                <a:extLst>
                  <a:ext uri="{FF2B5EF4-FFF2-40B4-BE49-F238E27FC236}">
                    <a16:creationId xmlns:a16="http://schemas.microsoft.com/office/drawing/2014/main" id="{2FEB46A2-D798-4B5D-A1EB-672FDCEB2A6D}"/>
                  </a:ext>
                </a:extLst>
              </p:cNvPr>
              <p:cNvSpPr>
                <a:spLocks/>
              </p:cNvSpPr>
              <p:nvPr/>
            </p:nvSpPr>
            <p:spPr bwMode="auto">
              <a:xfrm>
                <a:off x="4137025" y="3384551"/>
                <a:ext cx="6350" cy="9525"/>
              </a:xfrm>
              <a:custGeom>
                <a:avLst/>
                <a:gdLst>
                  <a:gd name="T0" fmla="*/ 2 w 4"/>
                  <a:gd name="T1" fmla="*/ 0 h 6"/>
                  <a:gd name="T2" fmla="*/ 2 w 4"/>
                  <a:gd name="T3" fmla="*/ 0 h 6"/>
                  <a:gd name="T4" fmla="*/ 0 w 4"/>
                  <a:gd name="T5" fmla="*/ 2 h 6"/>
                  <a:gd name="T6" fmla="*/ 0 w 4"/>
                  <a:gd name="T7" fmla="*/ 4 h 6"/>
                  <a:gd name="T8" fmla="*/ 0 w 4"/>
                  <a:gd name="T9" fmla="*/ 4 h 6"/>
                  <a:gd name="T10" fmla="*/ 0 w 4"/>
                  <a:gd name="T11" fmla="*/ 4 h 6"/>
                  <a:gd name="T12" fmla="*/ 2 w 4"/>
                  <a:gd name="T13" fmla="*/ 6 h 6"/>
                  <a:gd name="T14" fmla="*/ 2 w 4"/>
                  <a:gd name="T15" fmla="*/ 6 h 6"/>
                  <a:gd name="T16" fmla="*/ 4 w 4"/>
                  <a:gd name="T17" fmla="*/ 4 h 6"/>
                  <a:gd name="T18" fmla="*/ 4 w 4"/>
                  <a:gd name="T19" fmla="*/ 4 h 6"/>
                  <a:gd name="T20" fmla="*/ 4 w 4"/>
                  <a:gd name="T21" fmla="*/ 4 h 6"/>
                  <a:gd name="T22" fmla="*/ 4 w 4"/>
                  <a:gd name="T23" fmla="*/ 2 h 6"/>
                  <a:gd name="T24" fmla="*/ 2 w 4"/>
                  <a:gd name="T25" fmla="*/ 0 h 6"/>
                  <a:gd name="T26" fmla="*/ 2 w 4"/>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6">
                    <a:moveTo>
                      <a:pt x="2" y="0"/>
                    </a:moveTo>
                    <a:lnTo>
                      <a:pt x="2" y="0"/>
                    </a:lnTo>
                    <a:lnTo>
                      <a:pt x="0" y="2"/>
                    </a:lnTo>
                    <a:lnTo>
                      <a:pt x="0" y="4"/>
                    </a:lnTo>
                    <a:lnTo>
                      <a:pt x="0" y="4"/>
                    </a:lnTo>
                    <a:lnTo>
                      <a:pt x="0" y="4"/>
                    </a:lnTo>
                    <a:lnTo>
                      <a:pt x="2" y="6"/>
                    </a:lnTo>
                    <a:lnTo>
                      <a:pt x="2" y="6"/>
                    </a:lnTo>
                    <a:lnTo>
                      <a:pt x="4" y="4"/>
                    </a:lnTo>
                    <a:lnTo>
                      <a:pt x="4" y="4"/>
                    </a:lnTo>
                    <a:lnTo>
                      <a:pt x="4" y="4"/>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29" name="Freeform 2053">
                <a:extLst>
                  <a:ext uri="{FF2B5EF4-FFF2-40B4-BE49-F238E27FC236}">
                    <a16:creationId xmlns:a16="http://schemas.microsoft.com/office/drawing/2014/main" id="{565D6175-7F94-43F1-B668-B5E1C30A1010}"/>
                  </a:ext>
                </a:extLst>
              </p:cNvPr>
              <p:cNvSpPr>
                <a:spLocks/>
              </p:cNvSpPr>
              <p:nvPr/>
            </p:nvSpPr>
            <p:spPr bwMode="auto">
              <a:xfrm>
                <a:off x="4137025" y="33655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0" name="Freeform 2054">
                <a:extLst>
                  <a:ext uri="{FF2B5EF4-FFF2-40B4-BE49-F238E27FC236}">
                    <a16:creationId xmlns:a16="http://schemas.microsoft.com/office/drawing/2014/main" id="{721ADB68-E075-46BF-898B-FDD53763B032}"/>
                  </a:ext>
                </a:extLst>
              </p:cNvPr>
              <p:cNvSpPr>
                <a:spLocks/>
              </p:cNvSpPr>
              <p:nvPr/>
            </p:nvSpPr>
            <p:spPr bwMode="auto">
              <a:xfrm>
                <a:off x="4137025" y="3321051"/>
                <a:ext cx="6350" cy="9525"/>
              </a:xfrm>
              <a:custGeom>
                <a:avLst/>
                <a:gdLst>
                  <a:gd name="T0" fmla="*/ 2 w 4"/>
                  <a:gd name="T1" fmla="*/ 0 h 6"/>
                  <a:gd name="T2" fmla="*/ 2 w 4"/>
                  <a:gd name="T3" fmla="*/ 0 h 6"/>
                  <a:gd name="T4" fmla="*/ 0 w 4"/>
                  <a:gd name="T5" fmla="*/ 2 h 6"/>
                  <a:gd name="T6" fmla="*/ 0 w 4"/>
                  <a:gd name="T7" fmla="*/ 4 h 6"/>
                  <a:gd name="T8" fmla="*/ 0 w 4"/>
                  <a:gd name="T9" fmla="*/ 4 h 6"/>
                  <a:gd name="T10" fmla="*/ 0 w 4"/>
                  <a:gd name="T11" fmla="*/ 4 h 6"/>
                  <a:gd name="T12" fmla="*/ 2 w 4"/>
                  <a:gd name="T13" fmla="*/ 6 h 6"/>
                  <a:gd name="T14" fmla="*/ 2 w 4"/>
                  <a:gd name="T15" fmla="*/ 6 h 6"/>
                  <a:gd name="T16" fmla="*/ 4 w 4"/>
                  <a:gd name="T17" fmla="*/ 4 h 6"/>
                  <a:gd name="T18" fmla="*/ 4 w 4"/>
                  <a:gd name="T19" fmla="*/ 4 h 6"/>
                  <a:gd name="T20" fmla="*/ 4 w 4"/>
                  <a:gd name="T21" fmla="*/ 4 h 6"/>
                  <a:gd name="T22" fmla="*/ 4 w 4"/>
                  <a:gd name="T23" fmla="*/ 2 h 6"/>
                  <a:gd name="T24" fmla="*/ 2 w 4"/>
                  <a:gd name="T25" fmla="*/ 0 h 6"/>
                  <a:gd name="T26" fmla="*/ 2 w 4"/>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6">
                    <a:moveTo>
                      <a:pt x="2" y="0"/>
                    </a:moveTo>
                    <a:lnTo>
                      <a:pt x="2" y="0"/>
                    </a:lnTo>
                    <a:lnTo>
                      <a:pt x="0" y="2"/>
                    </a:lnTo>
                    <a:lnTo>
                      <a:pt x="0" y="4"/>
                    </a:lnTo>
                    <a:lnTo>
                      <a:pt x="0" y="4"/>
                    </a:lnTo>
                    <a:lnTo>
                      <a:pt x="0" y="4"/>
                    </a:lnTo>
                    <a:lnTo>
                      <a:pt x="2" y="6"/>
                    </a:lnTo>
                    <a:lnTo>
                      <a:pt x="2" y="6"/>
                    </a:lnTo>
                    <a:lnTo>
                      <a:pt x="4" y="4"/>
                    </a:lnTo>
                    <a:lnTo>
                      <a:pt x="4" y="4"/>
                    </a:lnTo>
                    <a:lnTo>
                      <a:pt x="4" y="4"/>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 name="Freeform 2055">
                <a:extLst>
                  <a:ext uri="{FF2B5EF4-FFF2-40B4-BE49-F238E27FC236}">
                    <a16:creationId xmlns:a16="http://schemas.microsoft.com/office/drawing/2014/main" id="{A36046BE-2129-43CB-87B0-0BF102ED41C7}"/>
                  </a:ext>
                </a:extLst>
              </p:cNvPr>
              <p:cNvSpPr>
                <a:spLocks/>
              </p:cNvSpPr>
              <p:nvPr/>
            </p:nvSpPr>
            <p:spPr bwMode="auto">
              <a:xfrm>
                <a:off x="4137025" y="331152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 name="Freeform 2056">
                <a:extLst>
                  <a:ext uri="{FF2B5EF4-FFF2-40B4-BE49-F238E27FC236}">
                    <a16:creationId xmlns:a16="http://schemas.microsoft.com/office/drawing/2014/main" id="{0E50AA9C-4A9C-4A5B-95D3-38F7BB3F22A6}"/>
                  </a:ext>
                </a:extLst>
              </p:cNvPr>
              <p:cNvSpPr>
                <a:spLocks/>
              </p:cNvSpPr>
              <p:nvPr/>
            </p:nvSpPr>
            <p:spPr bwMode="auto">
              <a:xfrm>
                <a:off x="4137025" y="3352801"/>
                <a:ext cx="6350" cy="9525"/>
              </a:xfrm>
              <a:custGeom>
                <a:avLst/>
                <a:gdLst>
                  <a:gd name="T0" fmla="*/ 2 w 4"/>
                  <a:gd name="T1" fmla="*/ 0 h 6"/>
                  <a:gd name="T2" fmla="*/ 2 w 4"/>
                  <a:gd name="T3" fmla="*/ 0 h 6"/>
                  <a:gd name="T4" fmla="*/ 0 w 4"/>
                  <a:gd name="T5" fmla="*/ 2 h 6"/>
                  <a:gd name="T6" fmla="*/ 0 w 4"/>
                  <a:gd name="T7" fmla="*/ 4 h 6"/>
                  <a:gd name="T8" fmla="*/ 0 w 4"/>
                  <a:gd name="T9" fmla="*/ 4 h 6"/>
                  <a:gd name="T10" fmla="*/ 0 w 4"/>
                  <a:gd name="T11" fmla="*/ 4 h 6"/>
                  <a:gd name="T12" fmla="*/ 2 w 4"/>
                  <a:gd name="T13" fmla="*/ 6 h 6"/>
                  <a:gd name="T14" fmla="*/ 2 w 4"/>
                  <a:gd name="T15" fmla="*/ 6 h 6"/>
                  <a:gd name="T16" fmla="*/ 4 w 4"/>
                  <a:gd name="T17" fmla="*/ 4 h 6"/>
                  <a:gd name="T18" fmla="*/ 4 w 4"/>
                  <a:gd name="T19" fmla="*/ 4 h 6"/>
                  <a:gd name="T20" fmla="*/ 4 w 4"/>
                  <a:gd name="T21" fmla="*/ 4 h 6"/>
                  <a:gd name="T22" fmla="*/ 4 w 4"/>
                  <a:gd name="T23" fmla="*/ 2 h 6"/>
                  <a:gd name="T24" fmla="*/ 2 w 4"/>
                  <a:gd name="T25" fmla="*/ 0 h 6"/>
                  <a:gd name="T26" fmla="*/ 2 w 4"/>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6">
                    <a:moveTo>
                      <a:pt x="2" y="0"/>
                    </a:moveTo>
                    <a:lnTo>
                      <a:pt x="2" y="0"/>
                    </a:lnTo>
                    <a:lnTo>
                      <a:pt x="0" y="2"/>
                    </a:lnTo>
                    <a:lnTo>
                      <a:pt x="0" y="4"/>
                    </a:lnTo>
                    <a:lnTo>
                      <a:pt x="0" y="4"/>
                    </a:lnTo>
                    <a:lnTo>
                      <a:pt x="0" y="4"/>
                    </a:lnTo>
                    <a:lnTo>
                      <a:pt x="2" y="6"/>
                    </a:lnTo>
                    <a:lnTo>
                      <a:pt x="2" y="6"/>
                    </a:lnTo>
                    <a:lnTo>
                      <a:pt x="4" y="4"/>
                    </a:lnTo>
                    <a:lnTo>
                      <a:pt x="4" y="4"/>
                    </a:lnTo>
                    <a:lnTo>
                      <a:pt x="4" y="4"/>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3" name="Freeform 2057">
                <a:extLst>
                  <a:ext uri="{FF2B5EF4-FFF2-40B4-BE49-F238E27FC236}">
                    <a16:creationId xmlns:a16="http://schemas.microsoft.com/office/drawing/2014/main" id="{A3A5244D-526F-40A1-8607-B5F2FB0D77E5}"/>
                  </a:ext>
                </a:extLst>
              </p:cNvPr>
              <p:cNvSpPr>
                <a:spLocks/>
              </p:cNvSpPr>
              <p:nvPr/>
            </p:nvSpPr>
            <p:spPr bwMode="auto">
              <a:xfrm>
                <a:off x="4137025" y="333375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 name="Freeform 2058">
                <a:extLst>
                  <a:ext uri="{FF2B5EF4-FFF2-40B4-BE49-F238E27FC236}">
                    <a16:creationId xmlns:a16="http://schemas.microsoft.com/office/drawing/2014/main" id="{82F117D5-EF25-4B98-8BAF-3700F95FA64F}"/>
                  </a:ext>
                </a:extLst>
              </p:cNvPr>
              <p:cNvSpPr>
                <a:spLocks/>
              </p:cNvSpPr>
              <p:nvPr/>
            </p:nvSpPr>
            <p:spPr bwMode="auto">
              <a:xfrm>
                <a:off x="4137025" y="33432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5" name="Freeform 2059">
                <a:extLst>
                  <a:ext uri="{FF2B5EF4-FFF2-40B4-BE49-F238E27FC236}">
                    <a16:creationId xmlns:a16="http://schemas.microsoft.com/office/drawing/2014/main" id="{E03F7CBC-6C8C-451E-8DB1-DE5A9729FF40}"/>
                  </a:ext>
                </a:extLst>
              </p:cNvPr>
              <p:cNvSpPr>
                <a:spLocks/>
              </p:cNvSpPr>
              <p:nvPr/>
            </p:nvSpPr>
            <p:spPr bwMode="auto">
              <a:xfrm>
                <a:off x="4137025" y="337502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6" name="Freeform 2060">
                <a:extLst>
                  <a:ext uri="{FF2B5EF4-FFF2-40B4-BE49-F238E27FC236}">
                    <a16:creationId xmlns:a16="http://schemas.microsoft.com/office/drawing/2014/main" id="{E49AA569-D6D1-4906-AD80-3BA0F7A4683B}"/>
                  </a:ext>
                </a:extLst>
              </p:cNvPr>
              <p:cNvSpPr>
                <a:spLocks/>
              </p:cNvSpPr>
              <p:nvPr/>
            </p:nvSpPr>
            <p:spPr bwMode="auto">
              <a:xfrm>
                <a:off x="4137025" y="343852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7" name="Freeform 2061">
                <a:extLst>
                  <a:ext uri="{FF2B5EF4-FFF2-40B4-BE49-F238E27FC236}">
                    <a16:creationId xmlns:a16="http://schemas.microsoft.com/office/drawing/2014/main" id="{D04C1819-68BF-45C4-8889-74AE4875349B}"/>
                  </a:ext>
                </a:extLst>
              </p:cNvPr>
              <p:cNvSpPr>
                <a:spLocks/>
              </p:cNvSpPr>
              <p:nvPr/>
            </p:nvSpPr>
            <p:spPr bwMode="auto">
              <a:xfrm>
                <a:off x="4137025" y="34290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8" name="Freeform 2062">
                <a:extLst>
                  <a:ext uri="{FF2B5EF4-FFF2-40B4-BE49-F238E27FC236}">
                    <a16:creationId xmlns:a16="http://schemas.microsoft.com/office/drawing/2014/main" id="{D488C184-0319-43C4-AFE4-CB2632CDB088}"/>
                  </a:ext>
                </a:extLst>
              </p:cNvPr>
              <p:cNvSpPr>
                <a:spLocks/>
              </p:cNvSpPr>
              <p:nvPr/>
            </p:nvSpPr>
            <p:spPr bwMode="auto">
              <a:xfrm>
                <a:off x="4137025" y="315277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9" name="Freeform 2063">
                <a:extLst>
                  <a:ext uri="{FF2B5EF4-FFF2-40B4-BE49-F238E27FC236}">
                    <a16:creationId xmlns:a16="http://schemas.microsoft.com/office/drawing/2014/main" id="{2A06C673-3E8F-496B-9165-28E3EFF4C873}"/>
                  </a:ext>
                </a:extLst>
              </p:cNvPr>
              <p:cNvSpPr>
                <a:spLocks/>
              </p:cNvSpPr>
              <p:nvPr/>
            </p:nvSpPr>
            <p:spPr bwMode="auto">
              <a:xfrm>
                <a:off x="4137025" y="34067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0" name="Freeform 2064">
                <a:extLst>
                  <a:ext uri="{FF2B5EF4-FFF2-40B4-BE49-F238E27FC236}">
                    <a16:creationId xmlns:a16="http://schemas.microsoft.com/office/drawing/2014/main" id="{0BE6CD06-67D0-4513-B4CB-2889C26C7AD9}"/>
                  </a:ext>
                </a:extLst>
              </p:cNvPr>
              <p:cNvSpPr>
                <a:spLocks/>
              </p:cNvSpPr>
              <p:nvPr/>
            </p:nvSpPr>
            <p:spPr bwMode="auto">
              <a:xfrm>
                <a:off x="4137025" y="3416301"/>
                <a:ext cx="6350" cy="9525"/>
              </a:xfrm>
              <a:custGeom>
                <a:avLst/>
                <a:gdLst>
                  <a:gd name="T0" fmla="*/ 2 w 4"/>
                  <a:gd name="T1" fmla="*/ 0 h 6"/>
                  <a:gd name="T2" fmla="*/ 2 w 4"/>
                  <a:gd name="T3" fmla="*/ 0 h 6"/>
                  <a:gd name="T4" fmla="*/ 0 w 4"/>
                  <a:gd name="T5" fmla="*/ 2 h 6"/>
                  <a:gd name="T6" fmla="*/ 0 w 4"/>
                  <a:gd name="T7" fmla="*/ 4 h 6"/>
                  <a:gd name="T8" fmla="*/ 0 w 4"/>
                  <a:gd name="T9" fmla="*/ 4 h 6"/>
                  <a:gd name="T10" fmla="*/ 0 w 4"/>
                  <a:gd name="T11" fmla="*/ 4 h 6"/>
                  <a:gd name="T12" fmla="*/ 2 w 4"/>
                  <a:gd name="T13" fmla="*/ 6 h 6"/>
                  <a:gd name="T14" fmla="*/ 2 w 4"/>
                  <a:gd name="T15" fmla="*/ 6 h 6"/>
                  <a:gd name="T16" fmla="*/ 4 w 4"/>
                  <a:gd name="T17" fmla="*/ 4 h 6"/>
                  <a:gd name="T18" fmla="*/ 4 w 4"/>
                  <a:gd name="T19" fmla="*/ 4 h 6"/>
                  <a:gd name="T20" fmla="*/ 4 w 4"/>
                  <a:gd name="T21" fmla="*/ 4 h 6"/>
                  <a:gd name="T22" fmla="*/ 4 w 4"/>
                  <a:gd name="T23" fmla="*/ 2 h 6"/>
                  <a:gd name="T24" fmla="*/ 2 w 4"/>
                  <a:gd name="T25" fmla="*/ 0 h 6"/>
                  <a:gd name="T26" fmla="*/ 2 w 4"/>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6">
                    <a:moveTo>
                      <a:pt x="2" y="0"/>
                    </a:moveTo>
                    <a:lnTo>
                      <a:pt x="2" y="0"/>
                    </a:lnTo>
                    <a:lnTo>
                      <a:pt x="0" y="2"/>
                    </a:lnTo>
                    <a:lnTo>
                      <a:pt x="0" y="4"/>
                    </a:lnTo>
                    <a:lnTo>
                      <a:pt x="0" y="4"/>
                    </a:lnTo>
                    <a:lnTo>
                      <a:pt x="0" y="4"/>
                    </a:lnTo>
                    <a:lnTo>
                      <a:pt x="2" y="6"/>
                    </a:lnTo>
                    <a:lnTo>
                      <a:pt x="2" y="6"/>
                    </a:lnTo>
                    <a:lnTo>
                      <a:pt x="4" y="4"/>
                    </a:lnTo>
                    <a:lnTo>
                      <a:pt x="4" y="4"/>
                    </a:lnTo>
                    <a:lnTo>
                      <a:pt x="4" y="4"/>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1" name="Freeform 2065">
                <a:extLst>
                  <a:ext uri="{FF2B5EF4-FFF2-40B4-BE49-F238E27FC236}">
                    <a16:creationId xmlns:a16="http://schemas.microsoft.com/office/drawing/2014/main" id="{277DF7BC-1AA6-424F-891C-4D50AF4232BE}"/>
                  </a:ext>
                </a:extLst>
              </p:cNvPr>
              <p:cNvSpPr>
                <a:spLocks/>
              </p:cNvSpPr>
              <p:nvPr/>
            </p:nvSpPr>
            <p:spPr bwMode="auto">
              <a:xfrm>
                <a:off x="4137025" y="339725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2" name="Freeform 2066">
                <a:extLst>
                  <a:ext uri="{FF2B5EF4-FFF2-40B4-BE49-F238E27FC236}">
                    <a16:creationId xmlns:a16="http://schemas.microsoft.com/office/drawing/2014/main" id="{8DCBF652-99A4-4C10-8A0D-C2449B5C293E}"/>
                  </a:ext>
                </a:extLst>
              </p:cNvPr>
              <p:cNvSpPr>
                <a:spLocks/>
              </p:cNvSpPr>
              <p:nvPr/>
            </p:nvSpPr>
            <p:spPr bwMode="auto">
              <a:xfrm>
                <a:off x="4137025" y="321627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3" name="Freeform 2067">
                <a:extLst>
                  <a:ext uri="{FF2B5EF4-FFF2-40B4-BE49-F238E27FC236}">
                    <a16:creationId xmlns:a16="http://schemas.microsoft.com/office/drawing/2014/main" id="{5F748A1C-CCB0-4D9E-AD86-D0829F098EEF}"/>
                  </a:ext>
                </a:extLst>
              </p:cNvPr>
              <p:cNvSpPr>
                <a:spLocks/>
              </p:cNvSpPr>
              <p:nvPr/>
            </p:nvSpPr>
            <p:spPr bwMode="auto">
              <a:xfrm>
                <a:off x="4137025" y="319722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4" name="Freeform 2068">
                <a:extLst>
                  <a:ext uri="{FF2B5EF4-FFF2-40B4-BE49-F238E27FC236}">
                    <a16:creationId xmlns:a16="http://schemas.microsoft.com/office/drawing/2014/main" id="{3FA6E2C1-C977-4047-B59E-449026A8150F}"/>
                  </a:ext>
                </a:extLst>
              </p:cNvPr>
              <p:cNvSpPr>
                <a:spLocks/>
              </p:cNvSpPr>
              <p:nvPr/>
            </p:nvSpPr>
            <p:spPr bwMode="auto">
              <a:xfrm>
                <a:off x="4137025" y="318452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5" name="Freeform 2069">
                <a:extLst>
                  <a:ext uri="{FF2B5EF4-FFF2-40B4-BE49-F238E27FC236}">
                    <a16:creationId xmlns:a16="http://schemas.microsoft.com/office/drawing/2014/main" id="{7ED919F0-D86F-401A-BED8-94B9973FF4C0}"/>
                  </a:ext>
                </a:extLst>
              </p:cNvPr>
              <p:cNvSpPr>
                <a:spLocks/>
              </p:cNvSpPr>
              <p:nvPr/>
            </p:nvSpPr>
            <p:spPr bwMode="auto">
              <a:xfrm>
                <a:off x="4137025" y="320675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6" name="Freeform 2070">
                <a:extLst>
                  <a:ext uri="{FF2B5EF4-FFF2-40B4-BE49-F238E27FC236}">
                    <a16:creationId xmlns:a16="http://schemas.microsoft.com/office/drawing/2014/main" id="{16136A55-33AA-41B7-96B2-D225F167E0B8}"/>
                  </a:ext>
                </a:extLst>
              </p:cNvPr>
              <p:cNvSpPr>
                <a:spLocks/>
              </p:cNvSpPr>
              <p:nvPr/>
            </p:nvSpPr>
            <p:spPr bwMode="auto">
              <a:xfrm>
                <a:off x="4137025" y="32289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7" name="Freeform 2071">
                <a:extLst>
                  <a:ext uri="{FF2B5EF4-FFF2-40B4-BE49-F238E27FC236}">
                    <a16:creationId xmlns:a16="http://schemas.microsoft.com/office/drawing/2014/main" id="{9F7DCB55-1FAB-4053-A0EF-9BCE1D6D51EE}"/>
                  </a:ext>
                </a:extLst>
              </p:cNvPr>
              <p:cNvSpPr>
                <a:spLocks/>
              </p:cNvSpPr>
              <p:nvPr/>
            </p:nvSpPr>
            <p:spPr bwMode="auto">
              <a:xfrm>
                <a:off x="4137025" y="31750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8" name="Freeform 2072">
                <a:extLst>
                  <a:ext uri="{FF2B5EF4-FFF2-40B4-BE49-F238E27FC236}">
                    <a16:creationId xmlns:a16="http://schemas.microsoft.com/office/drawing/2014/main" id="{1BEBB572-36F0-4961-81B8-A4DB56C6F886}"/>
                  </a:ext>
                </a:extLst>
              </p:cNvPr>
              <p:cNvSpPr>
                <a:spLocks/>
              </p:cNvSpPr>
              <p:nvPr/>
            </p:nvSpPr>
            <p:spPr bwMode="auto">
              <a:xfrm>
                <a:off x="4137025" y="33020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49" name="Freeform 2073">
                <a:extLst>
                  <a:ext uri="{FF2B5EF4-FFF2-40B4-BE49-F238E27FC236}">
                    <a16:creationId xmlns:a16="http://schemas.microsoft.com/office/drawing/2014/main" id="{9A3BA767-BDEC-414C-9818-AB4F4CEF2B19}"/>
                  </a:ext>
                </a:extLst>
              </p:cNvPr>
              <p:cNvSpPr>
                <a:spLocks/>
              </p:cNvSpPr>
              <p:nvPr/>
            </p:nvSpPr>
            <p:spPr bwMode="auto">
              <a:xfrm>
                <a:off x="4137025" y="31654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0" name="Freeform 2074">
                <a:extLst>
                  <a:ext uri="{FF2B5EF4-FFF2-40B4-BE49-F238E27FC236}">
                    <a16:creationId xmlns:a16="http://schemas.microsoft.com/office/drawing/2014/main" id="{E78CC0A9-3848-4A5C-A817-7AAA281EC36C}"/>
                  </a:ext>
                </a:extLst>
              </p:cNvPr>
              <p:cNvSpPr>
                <a:spLocks/>
              </p:cNvSpPr>
              <p:nvPr/>
            </p:nvSpPr>
            <p:spPr bwMode="auto">
              <a:xfrm>
                <a:off x="4137025" y="327977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1" name="Freeform 2075">
                <a:extLst>
                  <a:ext uri="{FF2B5EF4-FFF2-40B4-BE49-F238E27FC236}">
                    <a16:creationId xmlns:a16="http://schemas.microsoft.com/office/drawing/2014/main" id="{BF1DEC0B-F739-4DCF-8096-577771A2AF00}"/>
                  </a:ext>
                </a:extLst>
              </p:cNvPr>
              <p:cNvSpPr>
                <a:spLocks/>
              </p:cNvSpPr>
              <p:nvPr/>
            </p:nvSpPr>
            <p:spPr bwMode="auto">
              <a:xfrm>
                <a:off x="4137025" y="327025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2" name="Freeform 2076">
                <a:extLst>
                  <a:ext uri="{FF2B5EF4-FFF2-40B4-BE49-F238E27FC236}">
                    <a16:creationId xmlns:a16="http://schemas.microsoft.com/office/drawing/2014/main" id="{22FD2B27-5EF8-4760-A8D6-773CC18216F9}"/>
                  </a:ext>
                </a:extLst>
              </p:cNvPr>
              <p:cNvSpPr>
                <a:spLocks/>
              </p:cNvSpPr>
              <p:nvPr/>
            </p:nvSpPr>
            <p:spPr bwMode="auto">
              <a:xfrm>
                <a:off x="4137025" y="32924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3" name="Freeform 2077">
                <a:extLst>
                  <a:ext uri="{FF2B5EF4-FFF2-40B4-BE49-F238E27FC236}">
                    <a16:creationId xmlns:a16="http://schemas.microsoft.com/office/drawing/2014/main" id="{386B52D5-0F42-4D69-A7AE-8D8E6B34C8A1}"/>
                  </a:ext>
                </a:extLst>
              </p:cNvPr>
              <p:cNvSpPr>
                <a:spLocks/>
              </p:cNvSpPr>
              <p:nvPr/>
            </p:nvSpPr>
            <p:spPr bwMode="auto">
              <a:xfrm>
                <a:off x="4137025" y="324802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4" name="Freeform 2078">
                <a:extLst>
                  <a:ext uri="{FF2B5EF4-FFF2-40B4-BE49-F238E27FC236}">
                    <a16:creationId xmlns:a16="http://schemas.microsoft.com/office/drawing/2014/main" id="{A70C5CC0-CA2A-4B28-80DD-B2EA8610796E}"/>
                  </a:ext>
                </a:extLst>
              </p:cNvPr>
              <p:cNvSpPr>
                <a:spLocks/>
              </p:cNvSpPr>
              <p:nvPr/>
            </p:nvSpPr>
            <p:spPr bwMode="auto">
              <a:xfrm>
                <a:off x="4137025" y="326072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5" name="Freeform 2079">
                <a:extLst>
                  <a:ext uri="{FF2B5EF4-FFF2-40B4-BE49-F238E27FC236}">
                    <a16:creationId xmlns:a16="http://schemas.microsoft.com/office/drawing/2014/main" id="{1EA45591-ECC4-4E19-B7F5-7DEFC114490A}"/>
                  </a:ext>
                </a:extLst>
              </p:cNvPr>
              <p:cNvSpPr>
                <a:spLocks/>
              </p:cNvSpPr>
              <p:nvPr/>
            </p:nvSpPr>
            <p:spPr bwMode="auto">
              <a:xfrm>
                <a:off x="4137025" y="32385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6" name="Freeform 2080">
                <a:extLst>
                  <a:ext uri="{FF2B5EF4-FFF2-40B4-BE49-F238E27FC236}">
                    <a16:creationId xmlns:a16="http://schemas.microsoft.com/office/drawing/2014/main" id="{44457EBC-1C14-45DE-AD61-8EE376E83E8A}"/>
                  </a:ext>
                </a:extLst>
              </p:cNvPr>
              <p:cNvSpPr>
                <a:spLocks/>
              </p:cNvSpPr>
              <p:nvPr/>
            </p:nvSpPr>
            <p:spPr bwMode="auto">
              <a:xfrm>
                <a:off x="4137025" y="308927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7" name="Freeform 2081">
                <a:extLst>
                  <a:ext uri="{FF2B5EF4-FFF2-40B4-BE49-F238E27FC236}">
                    <a16:creationId xmlns:a16="http://schemas.microsoft.com/office/drawing/2014/main" id="{54D970B3-50E5-40C2-8BB1-0D122871C4F9}"/>
                  </a:ext>
                </a:extLst>
              </p:cNvPr>
              <p:cNvSpPr>
                <a:spLocks/>
              </p:cNvSpPr>
              <p:nvPr/>
            </p:nvSpPr>
            <p:spPr bwMode="auto">
              <a:xfrm>
                <a:off x="4137025" y="307975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8" name="Freeform 2082">
                <a:extLst>
                  <a:ext uri="{FF2B5EF4-FFF2-40B4-BE49-F238E27FC236}">
                    <a16:creationId xmlns:a16="http://schemas.microsoft.com/office/drawing/2014/main" id="{C2B45330-CEA3-4FF6-A7CD-BE0777E4FA94}"/>
                  </a:ext>
                </a:extLst>
              </p:cNvPr>
              <p:cNvSpPr>
                <a:spLocks/>
              </p:cNvSpPr>
              <p:nvPr/>
            </p:nvSpPr>
            <p:spPr bwMode="auto">
              <a:xfrm>
                <a:off x="4137025" y="302577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59" name="Freeform 2083">
                <a:extLst>
                  <a:ext uri="{FF2B5EF4-FFF2-40B4-BE49-F238E27FC236}">
                    <a16:creationId xmlns:a16="http://schemas.microsoft.com/office/drawing/2014/main" id="{2E0C558F-A058-4253-9BA6-9048FB96D758}"/>
                  </a:ext>
                </a:extLst>
              </p:cNvPr>
              <p:cNvSpPr>
                <a:spLocks/>
              </p:cNvSpPr>
              <p:nvPr/>
            </p:nvSpPr>
            <p:spPr bwMode="auto">
              <a:xfrm>
                <a:off x="4137025" y="31019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0" name="Freeform 2084">
                <a:extLst>
                  <a:ext uri="{FF2B5EF4-FFF2-40B4-BE49-F238E27FC236}">
                    <a16:creationId xmlns:a16="http://schemas.microsoft.com/office/drawing/2014/main" id="{1A9DE25E-F971-4865-A7F0-1C28977C188F}"/>
                  </a:ext>
                </a:extLst>
              </p:cNvPr>
              <p:cNvSpPr>
                <a:spLocks/>
              </p:cNvSpPr>
              <p:nvPr/>
            </p:nvSpPr>
            <p:spPr bwMode="auto">
              <a:xfrm>
                <a:off x="4137025" y="3057526"/>
                <a:ext cx="6350" cy="6350"/>
              </a:xfrm>
              <a:custGeom>
                <a:avLst/>
                <a:gdLst>
                  <a:gd name="T0" fmla="*/ 2 w 4"/>
                  <a:gd name="T1" fmla="*/ 0 h 4"/>
                  <a:gd name="T2" fmla="*/ 2 w 4"/>
                  <a:gd name="T3" fmla="*/ 0 h 4"/>
                  <a:gd name="T4" fmla="*/ 0 w 4"/>
                  <a:gd name="T5" fmla="*/ 2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2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2"/>
                    </a:lnTo>
                    <a:lnTo>
                      <a:pt x="0" y="2"/>
                    </a:lnTo>
                    <a:lnTo>
                      <a:pt x="0" y="2"/>
                    </a:lnTo>
                    <a:lnTo>
                      <a:pt x="0" y="4"/>
                    </a:lnTo>
                    <a:lnTo>
                      <a:pt x="2" y="4"/>
                    </a:lnTo>
                    <a:lnTo>
                      <a:pt x="2" y="4"/>
                    </a:lnTo>
                    <a:lnTo>
                      <a:pt x="4" y="4"/>
                    </a:lnTo>
                    <a:lnTo>
                      <a:pt x="4" y="2"/>
                    </a:lnTo>
                    <a:lnTo>
                      <a:pt x="4" y="2"/>
                    </a:lnTo>
                    <a:lnTo>
                      <a:pt x="4"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1" name="Freeform 2085">
                <a:extLst>
                  <a:ext uri="{FF2B5EF4-FFF2-40B4-BE49-F238E27FC236}">
                    <a16:creationId xmlns:a16="http://schemas.microsoft.com/office/drawing/2014/main" id="{904028A9-D732-493D-A894-F4375157971C}"/>
                  </a:ext>
                </a:extLst>
              </p:cNvPr>
              <p:cNvSpPr>
                <a:spLocks/>
              </p:cNvSpPr>
              <p:nvPr/>
            </p:nvSpPr>
            <p:spPr bwMode="auto">
              <a:xfrm>
                <a:off x="4137025" y="303847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2" name="Freeform 2086">
                <a:extLst>
                  <a:ext uri="{FF2B5EF4-FFF2-40B4-BE49-F238E27FC236}">
                    <a16:creationId xmlns:a16="http://schemas.microsoft.com/office/drawing/2014/main" id="{C6F3AF5D-CD66-4B64-A59C-969953D713EC}"/>
                  </a:ext>
                </a:extLst>
              </p:cNvPr>
              <p:cNvSpPr>
                <a:spLocks/>
              </p:cNvSpPr>
              <p:nvPr/>
            </p:nvSpPr>
            <p:spPr bwMode="auto">
              <a:xfrm>
                <a:off x="4137025" y="30480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3" name="Freeform 2087">
                <a:extLst>
                  <a:ext uri="{FF2B5EF4-FFF2-40B4-BE49-F238E27FC236}">
                    <a16:creationId xmlns:a16="http://schemas.microsoft.com/office/drawing/2014/main" id="{A8422522-07DB-41B9-816F-7EE8D3297F15}"/>
                  </a:ext>
                </a:extLst>
              </p:cNvPr>
              <p:cNvSpPr>
                <a:spLocks/>
              </p:cNvSpPr>
              <p:nvPr/>
            </p:nvSpPr>
            <p:spPr bwMode="auto">
              <a:xfrm>
                <a:off x="4137025" y="3070226"/>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2 h 4"/>
                  <a:gd name="T18" fmla="*/ 4 w 4"/>
                  <a:gd name="T19" fmla="*/ 2 h 4"/>
                  <a:gd name="T20" fmla="*/ 4 w 4"/>
                  <a:gd name="T21" fmla="*/ 2 h 4"/>
                  <a:gd name="T22" fmla="*/ 4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2" y="0"/>
                    </a:lnTo>
                    <a:lnTo>
                      <a:pt x="0" y="0"/>
                    </a:lnTo>
                    <a:lnTo>
                      <a:pt x="0" y="2"/>
                    </a:lnTo>
                    <a:lnTo>
                      <a:pt x="0" y="2"/>
                    </a:lnTo>
                    <a:lnTo>
                      <a:pt x="0" y="2"/>
                    </a:lnTo>
                    <a:lnTo>
                      <a:pt x="2" y="4"/>
                    </a:lnTo>
                    <a:lnTo>
                      <a:pt x="2" y="4"/>
                    </a:lnTo>
                    <a:lnTo>
                      <a:pt x="4" y="2"/>
                    </a:lnTo>
                    <a:lnTo>
                      <a:pt x="4" y="2"/>
                    </a:lnTo>
                    <a:lnTo>
                      <a:pt x="4" y="2"/>
                    </a:lnTo>
                    <a:lnTo>
                      <a:pt x="4"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4" name="Freeform 2088">
                <a:extLst>
                  <a:ext uri="{FF2B5EF4-FFF2-40B4-BE49-F238E27FC236}">
                    <a16:creationId xmlns:a16="http://schemas.microsoft.com/office/drawing/2014/main" id="{BC5F1657-F3F2-4B3B-A01E-A1E63E7C9328}"/>
                  </a:ext>
                </a:extLst>
              </p:cNvPr>
              <p:cNvSpPr>
                <a:spLocks noEditPoints="1"/>
              </p:cNvSpPr>
              <p:nvPr/>
            </p:nvSpPr>
            <p:spPr bwMode="auto">
              <a:xfrm>
                <a:off x="4121150" y="3108326"/>
                <a:ext cx="41275" cy="41275"/>
              </a:xfrm>
              <a:custGeom>
                <a:avLst/>
                <a:gdLst>
                  <a:gd name="T0" fmla="*/ 12 w 26"/>
                  <a:gd name="T1" fmla="*/ 0 h 26"/>
                  <a:gd name="T2" fmla="*/ 12 w 26"/>
                  <a:gd name="T3" fmla="*/ 0 h 26"/>
                  <a:gd name="T4" fmla="*/ 8 w 26"/>
                  <a:gd name="T5" fmla="*/ 0 h 26"/>
                  <a:gd name="T6" fmla="*/ 4 w 26"/>
                  <a:gd name="T7" fmla="*/ 4 h 26"/>
                  <a:gd name="T8" fmla="*/ 0 w 26"/>
                  <a:gd name="T9" fmla="*/ 8 h 26"/>
                  <a:gd name="T10" fmla="*/ 0 w 26"/>
                  <a:gd name="T11" fmla="*/ 12 h 26"/>
                  <a:gd name="T12" fmla="*/ 0 w 26"/>
                  <a:gd name="T13" fmla="*/ 12 h 26"/>
                  <a:gd name="T14" fmla="*/ 0 w 26"/>
                  <a:gd name="T15" fmla="*/ 18 h 26"/>
                  <a:gd name="T16" fmla="*/ 4 w 26"/>
                  <a:gd name="T17" fmla="*/ 22 h 26"/>
                  <a:gd name="T18" fmla="*/ 8 w 26"/>
                  <a:gd name="T19" fmla="*/ 24 h 26"/>
                  <a:gd name="T20" fmla="*/ 12 w 26"/>
                  <a:gd name="T21" fmla="*/ 26 h 26"/>
                  <a:gd name="T22" fmla="*/ 12 w 26"/>
                  <a:gd name="T23" fmla="*/ 26 h 26"/>
                  <a:gd name="T24" fmla="*/ 18 w 26"/>
                  <a:gd name="T25" fmla="*/ 24 h 26"/>
                  <a:gd name="T26" fmla="*/ 22 w 26"/>
                  <a:gd name="T27" fmla="*/ 22 h 26"/>
                  <a:gd name="T28" fmla="*/ 24 w 26"/>
                  <a:gd name="T29" fmla="*/ 18 h 26"/>
                  <a:gd name="T30" fmla="*/ 26 w 26"/>
                  <a:gd name="T31" fmla="*/ 12 h 26"/>
                  <a:gd name="T32" fmla="*/ 26 w 26"/>
                  <a:gd name="T33" fmla="*/ 12 h 26"/>
                  <a:gd name="T34" fmla="*/ 24 w 26"/>
                  <a:gd name="T35" fmla="*/ 8 h 26"/>
                  <a:gd name="T36" fmla="*/ 22 w 26"/>
                  <a:gd name="T37" fmla="*/ 4 h 26"/>
                  <a:gd name="T38" fmla="*/ 18 w 26"/>
                  <a:gd name="T39" fmla="*/ 0 h 26"/>
                  <a:gd name="T40" fmla="*/ 12 w 26"/>
                  <a:gd name="T41" fmla="*/ 0 h 26"/>
                  <a:gd name="T42" fmla="*/ 12 w 26"/>
                  <a:gd name="T43" fmla="*/ 0 h 26"/>
                  <a:gd name="T44" fmla="*/ 12 w 26"/>
                  <a:gd name="T45" fmla="*/ 20 h 26"/>
                  <a:gd name="T46" fmla="*/ 12 w 26"/>
                  <a:gd name="T47" fmla="*/ 20 h 26"/>
                  <a:gd name="T48" fmla="*/ 8 w 26"/>
                  <a:gd name="T49" fmla="*/ 20 h 26"/>
                  <a:gd name="T50" fmla="*/ 6 w 26"/>
                  <a:gd name="T51" fmla="*/ 18 h 26"/>
                  <a:gd name="T52" fmla="*/ 4 w 26"/>
                  <a:gd name="T53" fmla="*/ 16 h 26"/>
                  <a:gd name="T54" fmla="*/ 4 w 26"/>
                  <a:gd name="T55" fmla="*/ 12 h 26"/>
                  <a:gd name="T56" fmla="*/ 4 w 26"/>
                  <a:gd name="T57" fmla="*/ 12 h 26"/>
                  <a:gd name="T58" fmla="*/ 4 w 26"/>
                  <a:gd name="T59" fmla="*/ 8 h 26"/>
                  <a:gd name="T60" fmla="*/ 6 w 26"/>
                  <a:gd name="T61" fmla="*/ 6 h 26"/>
                  <a:gd name="T62" fmla="*/ 8 w 26"/>
                  <a:gd name="T63" fmla="*/ 4 h 26"/>
                  <a:gd name="T64" fmla="*/ 12 w 26"/>
                  <a:gd name="T65" fmla="*/ 4 h 26"/>
                  <a:gd name="T66" fmla="*/ 12 w 26"/>
                  <a:gd name="T67" fmla="*/ 4 h 26"/>
                  <a:gd name="T68" fmla="*/ 16 w 26"/>
                  <a:gd name="T69" fmla="*/ 4 h 26"/>
                  <a:gd name="T70" fmla="*/ 18 w 26"/>
                  <a:gd name="T71" fmla="*/ 6 h 26"/>
                  <a:gd name="T72" fmla="*/ 20 w 26"/>
                  <a:gd name="T73" fmla="*/ 8 h 26"/>
                  <a:gd name="T74" fmla="*/ 20 w 26"/>
                  <a:gd name="T75" fmla="*/ 12 h 26"/>
                  <a:gd name="T76" fmla="*/ 20 w 26"/>
                  <a:gd name="T77" fmla="*/ 12 h 26"/>
                  <a:gd name="T78" fmla="*/ 20 w 26"/>
                  <a:gd name="T79" fmla="*/ 16 h 26"/>
                  <a:gd name="T80" fmla="*/ 18 w 26"/>
                  <a:gd name="T81" fmla="*/ 18 h 26"/>
                  <a:gd name="T82" fmla="*/ 16 w 26"/>
                  <a:gd name="T83" fmla="*/ 20 h 26"/>
                  <a:gd name="T84" fmla="*/ 12 w 26"/>
                  <a:gd name="T85" fmla="*/ 20 h 26"/>
                  <a:gd name="T86" fmla="*/ 12 w 26"/>
                  <a:gd name="T8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26">
                    <a:moveTo>
                      <a:pt x="12" y="0"/>
                    </a:moveTo>
                    <a:lnTo>
                      <a:pt x="12" y="0"/>
                    </a:lnTo>
                    <a:lnTo>
                      <a:pt x="8" y="0"/>
                    </a:lnTo>
                    <a:lnTo>
                      <a:pt x="4" y="4"/>
                    </a:lnTo>
                    <a:lnTo>
                      <a:pt x="0" y="8"/>
                    </a:lnTo>
                    <a:lnTo>
                      <a:pt x="0" y="12"/>
                    </a:lnTo>
                    <a:lnTo>
                      <a:pt x="0" y="12"/>
                    </a:lnTo>
                    <a:lnTo>
                      <a:pt x="0" y="18"/>
                    </a:lnTo>
                    <a:lnTo>
                      <a:pt x="4" y="22"/>
                    </a:lnTo>
                    <a:lnTo>
                      <a:pt x="8" y="24"/>
                    </a:lnTo>
                    <a:lnTo>
                      <a:pt x="12" y="26"/>
                    </a:lnTo>
                    <a:lnTo>
                      <a:pt x="12" y="26"/>
                    </a:lnTo>
                    <a:lnTo>
                      <a:pt x="18" y="24"/>
                    </a:lnTo>
                    <a:lnTo>
                      <a:pt x="22" y="22"/>
                    </a:lnTo>
                    <a:lnTo>
                      <a:pt x="24" y="18"/>
                    </a:lnTo>
                    <a:lnTo>
                      <a:pt x="26" y="12"/>
                    </a:lnTo>
                    <a:lnTo>
                      <a:pt x="26" y="12"/>
                    </a:lnTo>
                    <a:lnTo>
                      <a:pt x="24" y="8"/>
                    </a:lnTo>
                    <a:lnTo>
                      <a:pt x="22" y="4"/>
                    </a:lnTo>
                    <a:lnTo>
                      <a:pt x="18" y="0"/>
                    </a:lnTo>
                    <a:lnTo>
                      <a:pt x="12" y="0"/>
                    </a:lnTo>
                    <a:lnTo>
                      <a:pt x="12" y="0"/>
                    </a:lnTo>
                    <a:close/>
                    <a:moveTo>
                      <a:pt x="12" y="20"/>
                    </a:moveTo>
                    <a:lnTo>
                      <a:pt x="12" y="20"/>
                    </a:lnTo>
                    <a:lnTo>
                      <a:pt x="8" y="20"/>
                    </a:lnTo>
                    <a:lnTo>
                      <a:pt x="6" y="18"/>
                    </a:lnTo>
                    <a:lnTo>
                      <a:pt x="4" y="16"/>
                    </a:lnTo>
                    <a:lnTo>
                      <a:pt x="4" y="12"/>
                    </a:lnTo>
                    <a:lnTo>
                      <a:pt x="4" y="12"/>
                    </a:lnTo>
                    <a:lnTo>
                      <a:pt x="4" y="8"/>
                    </a:lnTo>
                    <a:lnTo>
                      <a:pt x="6" y="6"/>
                    </a:lnTo>
                    <a:lnTo>
                      <a:pt x="8" y="4"/>
                    </a:lnTo>
                    <a:lnTo>
                      <a:pt x="12" y="4"/>
                    </a:lnTo>
                    <a:lnTo>
                      <a:pt x="12" y="4"/>
                    </a:lnTo>
                    <a:lnTo>
                      <a:pt x="16" y="4"/>
                    </a:lnTo>
                    <a:lnTo>
                      <a:pt x="18" y="6"/>
                    </a:lnTo>
                    <a:lnTo>
                      <a:pt x="20" y="8"/>
                    </a:lnTo>
                    <a:lnTo>
                      <a:pt x="20" y="12"/>
                    </a:lnTo>
                    <a:lnTo>
                      <a:pt x="20" y="12"/>
                    </a:lnTo>
                    <a:lnTo>
                      <a:pt x="20" y="16"/>
                    </a:lnTo>
                    <a:lnTo>
                      <a:pt x="18" y="18"/>
                    </a:lnTo>
                    <a:lnTo>
                      <a:pt x="16" y="20"/>
                    </a:lnTo>
                    <a:lnTo>
                      <a:pt x="12" y="20"/>
                    </a:lnTo>
                    <a:lnTo>
                      <a:pt x="12"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5" name="Freeform 2089">
                <a:extLst>
                  <a:ext uri="{FF2B5EF4-FFF2-40B4-BE49-F238E27FC236}">
                    <a16:creationId xmlns:a16="http://schemas.microsoft.com/office/drawing/2014/main" id="{C3230E93-29D6-4084-A095-55AAE5C6C83F}"/>
                  </a:ext>
                </a:extLst>
              </p:cNvPr>
              <p:cNvSpPr>
                <a:spLocks noEditPoints="1"/>
              </p:cNvSpPr>
              <p:nvPr/>
            </p:nvSpPr>
            <p:spPr bwMode="auto">
              <a:xfrm>
                <a:off x="4229100" y="3070226"/>
                <a:ext cx="41275" cy="41275"/>
              </a:xfrm>
              <a:custGeom>
                <a:avLst/>
                <a:gdLst>
                  <a:gd name="T0" fmla="*/ 14 w 26"/>
                  <a:gd name="T1" fmla="*/ 0 h 26"/>
                  <a:gd name="T2" fmla="*/ 14 w 26"/>
                  <a:gd name="T3" fmla="*/ 0 h 26"/>
                  <a:gd name="T4" fmla="*/ 8 w 26"/>
                  <a:gd name="T5" fmla="*/ 0 h 26"/>
                  <a:gd name="T6" fmla="*/ 4 w 26"/>
                  <a:gd name="T7" fmla="*/ 2 h 26"/>
                  <a:gd name="T8" fmla="*/ 2 w 26"/>
                  <a:gd name="T9" fmla="*/ 8 h 26"/>
                  <a:gd name="T10" fmla="*/ 0 w 26"/>
                  <a:gd name="T11" fmla="*/ 12 h 26"/>
                  <a:gd name="T12" fmla="*/ 0 w 26"/>
                  <a:gd name="T13" fmla="*/ 12 h 26"/>
                  <a:gd name="T14" fmla="*/ 2 w 26"/>
                  <a:gd name="T15" fmla="*/ 18 h 26"/>
                  <a:gd name="T16" fmla="*/ 4 w 26"/>
                  <a:gd name="T17" fmla="*/ 22 h 26"/>
                  <a:gd name="T18" fmla="*/ 8 w 26"/>
                  <a:gd name="T19" fmla="*/ 24 h 26"/>
                  <a:gd name="T20" fmla="*/ 14 w 26"/>
                  <a:gd name="T21" fmla="*/ 26 h 26"/>
                  <a:gd name="T22" fmla="*/ 14 w 26"/>
                  <a:gd name="T23" fmla="*/ 26 h 26"/>
                  <a:gd name="T24" fmla="*/ 18 w 26"/>
                  <a:gd name="T25" fmla="*/ 24 h 26"/>
                  <a:gd name="T26" fmla="*/ 22 w 26"/>
                  <a:gd name="T27" fmla="*/ 22 h 26"/>
                  <a:gd name="T28" fmla="*/ 26 w 26"/>
                  <a:gd name="T29" fmla="*/ 18 h 26"/>
                  <a:gd name="T30" fmla="*/ 26 w 26"/>
                  <a:gd name="T31" fmla="*/ 12 h 26"/>
                  <a:gd name="T32" fmla="*/ 26 w 26"/>
                  <a:gd name="T33" fmla="*/ 12 h 26"/>
                  <a:gd name="T34" fmla="*/ 26 w 26"/>
                  <a:gd name="T35" fmla="*/ 8 h 26"/>
                  <a:gd name="T36" fmla="*/ 22 w 26"/>
                  <a:gd name="T37" fmla="*/ 2 h 26"/>
                  <a:gd name="T38" fmla="*/ 18 w 26"/>
                  <a:gd name="T39" fmla="*/ 0 h 26"/>
                  <a:gd name="T40" fmla="*/ 14 w 26"/>
                  <a:gd name="T41" fmla="*/ 0 h 26"/>
                  <a:gd name="T42" fmla="*/ 14 w 26"/>
                  <a:gd name="T43" fmla="*/ 0 h 26"/>
                  <a:gd name="T44" fmla="*/ 14 w 26"/>
                  <a:gd name="T45" fmla="*/ 20 h 26"/>
                  <a:gd name="T46" fmla="*/ 14 w 26"/>
                  <a:gd name="T47" fmla="*/ 20 h 26"/>
                  <a:gd name="T48" fmla="*/ 10 w 26"/>
                  <a:gd name="T49" fmla="*/ 20 h 26"/>
                  <a:gd name="T50" fmla="*/ 8 w 26"/>
                  <a:gd name="T51" fmla="*/ 18 h 26"/>
                  <a:gd name="T52" fmla="*/ 6 w 26"/>
                  <a:gd name="T53" fmla="*/ 16 h 26"/>
                  <a:gd name="T54" fmla="*/ 4 w 26"/>
                  <a:gd name="T55" fmla="*/ 12 h 26"/>
                  <a:gd name="T56" fmla="*/ 4 w 26"/>
                  <a:gd name="T57" fmla="*/ 12 h 26"/>
                  <a:gd name="T58" fmla="*/ 6 w 26"/>
                  <a:gd name="T59" fmla="*/ 8 h 26"/>
                  <a:gd name="T60" fmla="*/ 8 w 26"/>
                  <a:gd name="T61" fmla="*/ 6 h 26"/>
                  <a:gd name="T62" fmla="*/ 10 w 26"/>
                  <a:gd name="T63" fmla="*/ 4 h 26"/>
                  <a:gd name="T64" fmla="*/ 14 w 26"/>
                  <a:gd name="T65" fmla="*/ 4 h 26"/>
                  <a:gd name="T66" fmla="*/ 14 w 26"/>
                  <a:gd name="T67" fmla="*/ 4 h 26"/>
                  <a:gd name="T68" fmla="*/ 16 w 26"/>
                  <a:gd name="T69" fmla="*/ 4 h 26"/>
                  <a:gd name="T70" fmla="*/ 20 w 26"/>
                  <a:gd name="T71" fmla="*/ 6 h 26"/>
                  <a:gd name="T72" fmla="*/ 22 w 26"/>
                  <a:gd name="T73" fmla="*/ 8 h 26"/>
                  <a:gd name="T74" fmla="*/ 22 w 26"/>
                  <a:gd name="T75" fmla="*/ 12 h 26"/>
                  <a:gd name="T76" fmla="*/ 22 w 26"/>
                  <a:gd name="T77" fmla="*/ 12 h 26"/>
                  <a:gd name="T78" fmla="*/ 22 w 26"/>
                  <a:gd name="T79" fmla="*/ 16 h 26"/>
                  <a:gd name="T80" fmla="*/ 20 w 26"/>
                  <a:gd name="T81" fmla="*/ 18 h 26"/>
                  <a:gd name="T82" fmla="*/ 16 w 26"/>
                  <a:gd name="T83" fmla="*/ 20 h 26"/>
                  <a:gd name="T84" fmla="*/ 14 w 26"/>
                  <a:gd name="T85" fmla="*/ 20 h 26"/>
                  <a:gd name="T86" fmla="*/ 14 w 26"/>
                  <a:gd name="T8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26">
                    <a:moveTo>
                      <a:pt x="14" y="0"/>
                    </a:moveTo>
                    <a:lnTo>
                      <a:pt x="14" y="0"/>
                    </a:lnTo>
                    <a:lnTo>
                      <a:pt x="8" y="0"/>
                    </a:lnTo>
                    <a:lnTo>
                      <a:pt x="4" y="2"/>
                    </a:lnTo>
                    <a:lnTo>
                      <a:pt x="2" y="8"/>
                    </a:lnTo>
                    <a:lnTo>
                      <a:pt x="0" y="12"/>
                    </a:lnTo>
                    <a:lnTo>
                      <a:pt x="0" y="12"/>
                    </a:lnTo>
                    <a:lnTo>
                      <a:pt x="2" y="18"/>
                    </a:lnTo>
                    <a:lnTo>
                      <a:pt x="4" y="22"/>
                    </a:lnTo>
                    <a:lnTo>
                      <a:pt x="8" y="24"/>
                    </a:lnTo>
                    <a:lnTo>
                      <a:pt x="14" y="26"/>
                    </a:lnTo>
                    <a:lnTo>
                      <a:pt x="14" y="26"/>
                    </a:lnTo>
                    <a:lnTo>
                      <a:pt x="18" y="24"/>
                    </a:lnTo>
                    <a:lnTo>
                      <a:pt x="22" y="22"/>
                    </a:lnTo>
                    <a:lnTo>
                      <a:pt x="26" y="18"/>
                    </a:lnTo>
                    <a:lnTo>
                      <a:pt x="26" y="12"/>
                    </a:lnTo>
                    <a:lnTo>
                      <a:pt x="26" y="12"/>
                    </a:lnTo>
                    <a:lnTo>
                      <a:pt x="26" y="8"/>
                    </a:lnTo>
                    <a:lnTo>
                      <a:pt x="22" y="2"/>
                    </a:lnTo>
                    <a:lnTo>
                      <a:pt x="18" y="0"/>
                    </a:lnTo>
                    <a:lnTo>
                      <a:pt x="14" y="0"/>
                    </a:lnTo>
                    <a:lnTo>
                      <a:pt x="14" y="0"/>
                    </a:lnTo>
                    <a:close/>
                    <a:moveTo>
                      <a:pt x="14" y="20"/>
                    </a:moveTo>
                    <a:lnTo>
                      <a:pt x="14" y="20"/>
                    </a:lnTo>
                    <a:lnTo>
                      <a:pt x="10" y="20"/>
                    </a:lnTo>
                    <a:lnTo>
                      <a:pt x="8" y="18"/>
                    </a:lnTo>
                    <a:lnTo>
                      <a:pt x="6" y="16"/>
                    </a:lnTo>
                    <a:lnTo>
                      <a:pt x="4" y="12"/>
                    </a:lnTo>
                    <a:lnTo>
                      <a:pt x="4" y="12"/>
                    </a:lnTo>
                    <a:lnTo>
                      <a:pt x="6" y="8"/>
                    </a:lnTo>
                    <a:lnTo>
                      <a:pt x="8" y="6"/>
                    </a:lnTo>
                    <a:lnTo>
                      <a:pt x="10" y="4"/>
                    </a:lnTo>
                    <a:lnTo>
                      <a:pt x="14" y="4"/>
                    </a:lnTo>
                    <a:lnTo>
                      <a:pt x="14" y="4"/>
                    </a:lnTo>
                    <a:lnTo>
                      <a:pt x="16" y="4"/>
                    </a:lnTo>
                    <a:lnTo>
                      <a:pt x="20" y="6"/>
                    </a:lnTo>
                    <a:lnTo>
                      <a:pt x="22" y="8"/>
                    </a:lnTo>
                    <a:lnTo>
                      <a:pt x="22" y="12"/>
                    </a:lnTo>
                    <a:lnTo>
                      <a:pt x="22" y="12"/>
                    </a:lnTo>
                    <a:lnTo>
                      <a:pt x="22" y="16"/>
                    </a:lnTo>
                    <a:lnTo>
                      <a:pt x="20" y="18"/>
                    </a:lnTo>
                    <a:lnTo>
                      <a:pt x="16" y="20"/>
                    </a:lnTo>
                    <a:lnTo>
                      <a:pt x="14" y="20"/>
                    </a:lnTo>
                    <a:lnTo>
                      <a:pt x="1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6" name="Freeform 2090">
                <a:extLst>
                  <a:ext uri="{FF2B5EF4-FFF2-40B4-BE49-F238E27FC236}">
                    <a16:creationId xmlns:a16="http://schemas.microsoft.com/office/drawing/2014/main" id="{AF6CE4A8-8853-4A06-AE94-7F11847980E5}"/>
                  </a:ext>
                </a:extLst>
              </p:cNvPr>
              <p:cNvSpPr>
                <a:spLocks noEditPoints="1"/>
              </p:cNvSpPr>
              <p:nvPr/>
            </p:nvSpPr>
            <p:spPr bwMode="auto">
              <a:xfrm>
                <a:off x="4137025" y="3124201"/>
                <a:ext cx="6350" cy="6350"/>
              </a:xfrm>
              <a:custGeom>
                <a:avLst/>
                <a:gdLst>
                  <a:gd name="T0" fmla="*/ 2 w 4"/>
                  <a:gd name="T1" fmla="*/ 0 h 4"/>
                  <a:gd name="T2" fmla="*/ 2 w 4"/>
                  <a:gd name="T3" fmla="*/ 0 h 4"/>
                  <a:gd name="T4" fmla="*/ 0 w 4"/>
                  <a:gd name="T5" fmla="*/ 0 h 4"/>
                  <a:gd name="T6" fmla="*/ 0 w 4"/>
                  <a:gd name="T7" fmla="*/ 2 h 4"/>
                  <a:gd name="T8" fmla="*/ 0 w 4"/>
                  <a:gd name="T9" fmla="*/ 2 h 4"/>
                  <a:gd name="T10" fmla="*/ 0 w 4"/>
                  <a:gd name="T11" fmla="*/ 4 h 4"/>
                  <a:gd name="T12" fmla="*/ 2 w 4"/>
                  <a:gd name="T13" fmla="*/ 4 h 4"/>
                  <a:gd name="T14" fmla="*/ 2 w 4"/>
                  <a:gd name="T15" fmla="*/ 4 h 4"/>
                  <a:gd name="T16" fmla="*/ 4 w 4"/>
                  <a:gd name="T17" fmla="*/ 4 h 4"/>
                  <a:gd name="T18" fmla="*/ 4 w 4"/>
                  <a:gd name="T19" fmla="*/ 2 h 4"/>
                  <a:gd name="T20" fmla="*/ 4 w 4"/>
                  <a:gd name="T21" fmla="*/ 2 h 4"/>
                  <a:gd name="T22" fmla="*/ 4 w 4"/>
                  <a:gd name="T23" fmla="*/ 0 h 4"/>
                  <a:gd name="T24" fmla="*/ 2 w 4"/>
                  <a:gd name="T25" fmla="*/ 0 h 4"/>
                  <a:gd name="T26" fmla="*/ 2 w 4"/>
                  <a:gd name="T27" fmla="*/ 0 h 4"/>
                  <a:gd name="T28" fmla="*/ 2 w 4"/>
                  <a:gd name="T29" fmla="*/ 4 h 4"/>
                  <a:gd name="T30" fmla="*/ 2 w 4"/>
                  <a:gd name="T31" fmla="*/ 4 h 4"/>
                  <a:gd name="T32" fmla="*/ 0 w 4"/>
                  <a:gd name="T33" fmla="*/ 2 h 4"/>
                  <a:gd name="T34" fmla="*/ 0 w 4"/>
                  <a:gd name="T35" fmla="*/ 2 h 4"/>
                  <a:gd name="T36" fmla="*/ 2 w 4"/>
                  <a:gd name="T37" fmla="*/ 0 h 4"/>
                  <a:gd name="T38" fmla="*/ 2 w 4"/>
                  <a:gd name="T39" fmla="*/ 0 h 4"/>
                  <a:gd name="T40" fmla="*/ 4 w 4"/>
                  <a:gd name="T41" fmla="*/ 2 h 4"/>
                  <a:gd name="T42" fmla="*/ 4 w 4"/>
                  <a:gd name="T43" fmla="*/ 2 h 4"/>
                  <a:gd name="T44" fmla="*/ 2 w 4"/>
                  <a:gd name="T45" fmla="*/ 4 h 4"/>
                  <a:gd name="T46" fmla="*/ 2 w 4"/>
                  <a:gd name="T4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 h="4">
                    <a:moveTo>
                      <a:pt x="2" y="0"/>
                    </a:moveTo>
                    <a:lnTo>
                      <a:pt x="2" y="0"/>
                    </a:lnTo>
                    <a:lnTo>
                      <a:pt x="0" y="0"/>
                    </a:lnTo>
                    <a:lnTo>
                      <a:pt x="0" y="2"/>
                    </a:lnTo>
                    <a:lnTo>
                      <a:pt x="0" y="2"/>
                    </a:lnTo>
                    <a:lnTo>
                      <a:pt x="0" y="4"/>
                    </a:lnTo>
                    <a:lnTo>
                      <a:pt x="2" y="4"/>
                    </a:lnTo>
                    <a:lnTo>
                      <a:pt x="2" y="4"/>
                    </a:lnTo>
                    <a:lnTo>
                      <a:pt x="4" y="4"/>
                    </a:lnTo>
                    <a:lnTo>
                      <a:pt x="4" y="2"/>
                    </a:lnTo>
                    <a:lnTo>
                      <a:pt x="4" y="2"/>
                    </a:lnTo>
                    <a:lnTo>
                      <a:pt x="4" y="0"/>
                    </a:lnTo>
                    <a:lnTo>
                      <a:pt x="2" y="0"/>
                    </a:lnTo>
                    <a:lnTo>
                      <a:pt x="2" y="0"/>
                    </a:lnTo>
                    <a:close/>
                    <a:moveTo>
                      <a:pt x="2" y="4"/>
                    </a:moveTo>
                    <a:lnTo>
                      <a:pt x="2" y="4"/>
                    </a:lnTo>
                    <a:lnTo>
                      <a:pt x="0" y="2"/>
                    </a:lnTo>
                    <a:lnTo>
                      <a:pt x="0" y="2"/>
                    </a:lnTo>
                    <a:lnTo>
                      <a:pt x="2" y="0"/>
                    </a:lnTo>
                    <a:lnTo>
                      <a:pt x="2" y="0"/>
                    </a:lnTo>
                    <a:lnTo>
                      <a:pt x="4" y="2"/>
                    </a:lnTo>
                    <a:lnTo>
                      <a:pt x="4" y="2"/>
                    </a:lnTo>
                    <a:lnTo>
                      <a:pt x="2" y="4"/>
                    </a:lnTo>
                    <a:lnTo>
                      <a:pt x="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7" name="Freeform 2091">
                <a:extLst>
                  <a:ext uri="{FF2B5EF4-FFF2-40B4-BE49-F238E27FC236}">
                    <a16:creationId xmlns:a16="http://schemas.microsoft.com/office/drawing/2014/main" id="{96D10183-8DC1-4DCF-850F-BDE64545A550}"/>
                  </a:ext>
                </a:extLst>
              </p:cNvPr>
              <p:cNvSpPr>
                <a:spLocks noEditPoints="1"/>
              </p:cNvSpPr>
              <p:nvPr/>
            </p:nvSpPr>
            <p:spPr bwMode="auto">
              <a:xfrm>
                <a:off x="4032250" y="3216276"/>
                <a:ext cx="34925" cy="34925"/>
              </a:xfrm>
              <a:custGeom>
                <a:avLst/>
                <a:gdLst>
                  <a:gd name="T0" fmla="*/ 12 w 22"/>
                  <a:gd name="T1" fmla="*/ 0 h 22"/>
                  <a:gd name="T2" fmla="*/ 12 w 22"/>
                  <a:gd name="T3" fmla="*/ 0 h 22"/>
                  <a:gd name="T4" fmla="*/ 8 w 22"/>
                  <a:gd name="T5" fmla="*/ 2 h 22"/>
                  <a:gd name="T6" fmla="*/ 4 w 22"/>
                  <a:gd name="T7" fmla="*/ 4 h 22"/>
                  <a:gd name="T8" fmla="*/ 2 w 22"/>
                  <a:gd name="T9" fmla="*/ 6 h 22"/>
                  <a:gd name="T10" fmla="*/ 0 w 22"/>
                  <a:gd name="T11" fmla="*/ 12 h 22"/>
                  <a:gd name="T12" fmla="*/ 0 w 22"/>
                  <a:gd name="T13" fmla="*/ 12 h 22"/>
                  <a:gd name="T14" fmla="*/ 2 w 22"/>
                  <a:gd name="T15" fmla="*/ 16 h 22"/>
                  <a:gd name="T16" fmla="*/ 4 w 22"/>
                  <a:gd name="T17" fmla="*/ 18 h 22"/>
                  <a:gd name="T18" fmla="*/ 8 w 22"/>
                  <a:gd name="T19" fmla="*/ 22 h 22"/>
                  <a:gd name="T20" fmla="*/ 12 w 22"/>
                  <a:gd name="T21" fmla="*/ 22 h 22"/>
                  <a:gd name="T22" fmla="*/ 12 w 22"/>
                  <a:gd name="T23" fmla="*/ 22 h 22"/>
                  <a:gd name="T24" fmla="*/ 16 w 22"/>
                  <a:gd name="T25" fmla="*/ 22 h 22"/>
                  <a:gd name="T26" fmla="*/ 20 w 22"/>
                  <a:gd name="T27" fmla="*/ 18 h 22"/>
                  <a:gd name="T28" fmla="*/ 22 w 22"/>
                  <a:gd name="T29" fmla="*/ 16 h 22"/>
                  <a:gd name="T30" fmla="*/ 22 w 22"/>
                  <a:gd name="T31" fmla="*/ 12 h 22"/>
                  <a:gd name="T32" fmla="*/ 22 w 22"/>
                  <a:gd name="T33" fmla="*/ 12 h 22"/>
                  <a:gd name="T34" fmla="*/ 22 w 22"/>
                  <a:gd name="T35" fmla="*/ 6 h 22"/>
                  <a:gd name="T36" fmla="*/ 20 w 22"/>
                  <a:gd name="T37" fmla="*/ 4 h 22"/>
                  <a:gd name="T38" fmla="*/ 16 w 22"/>
                  <a:gd name="T39" fmla="*/ 2 h 22"/>
                  <a:gd name="T40" fmla="*/ 12 w 22"/>
                  <a:gd name="T41" fmla="*/ 0 h 22"/>
                  <a:gd name="T42" fmla="*/ 12 w 22"/>
                  <a:gd name="T43" fmla="*/ 0 h 22"/>
                  <a:gd name="T44" fmla="*/ 12 w 22"/>
                  <a:gd name="T45" fmla="*/ 18 h 22"/>
                  <a:gd name="T46" fmla="*/ 12 w 22"/>
                  <a:gd name="T47" fmla="*/ 18 h 22"/>
                  <a:gd name="T48" fmla="*/ 8 w 22"/>
                  <a:gd name="T49" fmla="*/ 16 h 22"/>
                  <a:gd name="T50" fmla="*/ 6 w 22"/>
                  <a:gd name="T51" fmla="*/ 12 h 22"/>
                  <a:gd name="T52" fmla="*/ 6 w 22"/>
                  <a:gd name="T53" fmla="*/ 12 h 22"/>
                  <a:gd name="T54" fmla="*/ 8 w 22"/>
                  <a:gd name="T55" fmla="*/ 6 h 22"/>
                  <a:gd name="T56" fmla="*/ 12 w 22"/>
                  <a:gd name="T57" fmla="*/ 4 h 22"/>
                  <a:gd name="T58" fmla="*/ 12 w 22"/>
                  <a:gd name="T59" fmla="*/ 4 h 22"/>
                  <a:gd name="T60" fmla="*/ 16 w 22"/>
                  <a:gd name="T61" fmla="*/ 6 h 22"/>
                  <a:gd name="T62" fmla="*/ 18 w 22"/>
                  <a:gd name="T63" fmla="*/ 12 h 22"/>
                  <a:gd name="T64" fmla="*/ 18 w 22"/>
                  <a:gd name="T65" fmla="*/ 12 h 22"/>
                  <a:gd name="T66" fmla="*/ 16 w 22"/>
                  <a:gd name="T67" fmla="*/ 16 h 22"/>
                  <a:gd name="T68" fmla="*/ 12 w 22"/>
                  <a:gd name="T69" fmla="*/ 18 h 22"/>
                  <a:gd name="T70" fmla="*/ 12 w 22"/>
                  <a:gd name="T71"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 h="22">
                    <a:moveTo>
                      <a:pt x="12" y="0"/>
                    </a:moveTo>
                    <a:lnTo>
                      <a:pt x="12" y="0"/>
                    </a:lnTo>
                    <a:lnTo>
                      <a:pt x="8" y="2"/>
                    </a:lnTo>
                    <a:lnTo>
                      <a:pt x="4" y="4"/>
                    </a:lnTo>
                    <a:lnTo>
                      <a:pt x="2" y="6"/>
                    </a:lnTo>
                    <a:lnTo>
                      <a:pt x="0" y="12"/>
                    </a:lnTo>
                    <a:lnTo>
                      <a:pt x="0" y="12"/>
                    </a:lnTo>
                    <a:lnTo>
                      <a:pt x="2" y="16"/>
                    </a:lnTo>
                    <a:lnTo>
                      <a:pt x="4" y="18"/>
                    </a:lnTo>
                    <a:lnTo>
                      <a:pt x="8" y="22"/>
                    </a:lnTo>
                    <a:lnTo>
                      <a:pt x="12" y="22"/>
                    </a:lnTo>
                    <a:lnTo>
                      <a:pt x="12" y="22"/>
                    </a:lnTo>
                    <a:lnTo>
                      <a:pt x="16" y="22"/>
                    </a:lnTo>
                    <a:lnTo>
                      <a:pt x="20" y="18"/>
                    </a:lnTo>
                    <a:lnTo>
                      <a:pt x="22" y="16"/>
                    </a:lnTo>
                    <a:lnTo>
                      <a:pt x="22" y="12"/>
                    </a:lnTo>
                    <a:lnTo>
                      <a:pt x="22" y="12"/>
                    </a:lnTo>
                    <a:lnTo>
                      <a:pt x="22" y="6"/>
                    </a:lnTo>
                    <a:lnTo>
                      <a:pt x="20" y="4"/>
                    </a:lnTo>
                    <a:lnTo>
                      <a:pt x="16" y="2"/>
                    </a:lnTo>
                    <a:lnTo>
                      <a:pt x="12" y="0"/>
                    </a:lnTo>
                    <a:lnTo>
                      <a:pt x="12" y="0"/>
                    </a:lnTo>
                    <a:close/>
                    <a:moveTo>
                      <a:pt x="12" y="18"/>
                    </a:moveTo>
                    <a:lnTo>
                      <a:pt x="12" y="18"/>
                    </a:lnTo>
                    <a:lnTo>
                      <a:pt x="8" y="16"/>
                    </a:lnTo>
                    <a:lnTo>
                      <a:pt x="6" y="12"/>
                    </a:lnTo>
                    <a:lnTo>
                      <a:pt x="6" y="12"/>
                    </a:lnTo>
                    <a:lnTo>
                      <a:pt x="8" y="6"/>
                    </a:lnTo>
                    <a:lnTo>
                      <a:pt x="12" y="4"/>
                    </a:lnTo>
                    <a:lnTo>
                      <a:pt x="12" y="4"/>
                    </a:lnTo>
                    <a:lnTo>
                      <a:pt x="16" y="6"/>
                    </a:lnTo>
                    <a:lnTo>
                      <a:pt x="18" y="12"/>
                    </a:lnTo>
                    <a:lnTo>
                      <a:pt x="18" y="12"/>
                    </a:lnTo>
                    <a:lnTo>
                      <a:pt x="16" y="16"/>
                    </a:lnTo>
                    <a:lnTo>
                      <a:pt x="12" y="18"/>
                    </a:lnTo>
                    <a:lnTo>
                      <a:pt x="1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8" name="Freeform 2092">
                <a:extLst>
                  <a:ext uri="{FF2B5EF4-FFF2-40B4-BE49-F238E27FC236}">
                    <a16:creationId xmlns:a16="http://schemas.microsoft.com/office/drawing/2014/main" id="{06FF4958-8DEC-4DE0-9E6C-62B235F822AD}"/>
                  </a:ext>
                </a:extLst>
              </p:cNvPr>
              <p:cNvSpPr>
                <a:spLocks noEditPoints="1"/>
              </p:cNvSpPr>
              <p:nvPr/>
            </p:nvSpPr>
            <p:spPr bwMode="auto">
              <a:xfrm>
                <a:off x="3943350" y="3203576"/>
                <a:ext cx="34925" cy="34925"/>
              </a:xfrm>
              <a:custGeom>
                <a:avLst/>
                <a:gdLst>
                  <a:gd name="T0" fmla="*/ 12 w 22"/>
                  <a:gd name="T1" fmla="*/ 0 h 22"/>
                  <a:gd name="T2" fmla="*/ 12 w 22"/>
                  <a:gd name="T3" fmla="*/ 0 h 22"/>
                  <a:gd name="T4" fmla="*/ 8 w 22"/>
                  <a:gd name="T5" fmla="*/ 0 h 22"/>
                  <a:gd name="T6" fmla="*/ 4 w 22"/>
                  <a:gd name="T7" fmla="*/ 2 h 22"/>
                  <a:gd name="T8" fmla="*/ 2 w 22"/>
                  <a:gd name="T9" fmla="*/ 6 h 22"/>
                  <a:gd name="T10" fmla="*/ 0 w 22"/>
                  <a:gd name="T11" fmla="*/ 10 h 22"/>
                  <a:gd name="T12" fmla="*/ 0 w 22"/>
                  <a:gd name="T13" fmla="*/ 10 h 22"/>
                  <a:gd name="T14" fmla="*/ 2 w 22"/>
                  <a:gd name="T15" fmla="*/ 14 h 22"/>
                  <a:gd name="T16" fmla="*/ 4 w 22"/>
                  <a:gd name="T17" fmla="*/ 18 h 22"/>
                  <a:gd name="T18" fmla="*/ 8 w 22"/>
                  <a:gd name="T19" fmla="*/ 20 h 22"/>
                  <a:gd name="T20" fmla="*/ 12 w 22"/>
                  <a:gd name="T21" fmla="*/ 22 h 22"/>
                  <a:gd name="T22" fmla="*/ 12 w 22"/>
                  <a:gd name="T23" fmla="*/ 22 h 22"/>
                  <a:gd name="T24" fmla="*/ 16 w 22"/>
                  <a:gd name="T25" fmla="*/ 20 h 22"/>
                  <a:gd name="T26" fmla="*/ 20 w 22"/>
                  <a:gd name="T27" fmla="*/ 18 h 22"/>
                  <a:gd name="T28" fmla="*/ 22 w 22"/>
                  <a:gd name="T29" fmla="*/ 14 h 22"/>
                  <a:gd name="T30" fmla="*/ 22 w 22"/>
                  <a:gd name="T31" fmla="*/ 10 h 22"/>
                  <a:gd name="T32" fmla="*/ 22 w 22"/>
                  <a:gd name="T33" fmla="*/ 10 h 22"/>
                  <a:gd name="T34" fmla="*/ 22 w 22"/>
                  <a:gd name="T35" fmla="*/ 6 h 22"/>
                  <a:gd name="T36" fmla="*/ 20 w 22"/>
                  <a:gd name="T37" fmla="*/ 2 h 22"/>
                  <a:gd name="T38" fmla="*/ 16 w 22"/>
                  <a:gd name="T39" fmla="*/ 0 h 22"/>
                  <a:gd name="T40" fmla="*/ 12 w 22"/>
                  <a:gd name="T41" fmla="*/ 0 h 22"/>
                  <a:gd name="T42" fmla="*/ 12 w 22"/>
                  <a:gd name="T43" fmla="*/ 0 h 22"/>
                  <a:gd name="T44" fmla="*/ 12 w 22"/>
                  <a:gd name="T45" fmla="*/ 18 h 22"/>
                  <a:gd name="T46" fmla="*/ 12 w 22"/>
                  <a:gd name="T47" fmla="*/ 18 h 22"/>
                  <a:gd name="T48" fmla="*/ 8 w 22"/>
                  <a:gd name="T49" fmla="*/ 16 h 22"/>
                  <a:gd name="T50" fmla="*/ 6 w 22"/>
                  <a:gd name="T51" fmla="*/ 10 h 22"/>
                  <a:gd name="T52" fmla="*/ 6 w 22"/>
                  <a:gd name="T53" fmla="*/ 10 h 22"/>
                  <a:gd name="T54" fmla="*/ 8 w 22"/>
                  <a:gd name="T55" fmla="*/ 6 h 22"/>
                  <a:gd name="T56" fmla="*/ 12 w 22"/>
                  <a:gd name="T57" fmla="*/ 4 h 22"/>
                  <a:gd name="T58" fmla="*/ 12 w 22"/>
                  <a:gd name="T59" fmla="*/ 4 h 22"/>
                  <a:gd name="T60" fmla="*/ 16 w 22"/>
                  <a:gd name="T61" fmla="*/ 6 h 22"/>
                  <a:gd name="T62" fmla="*/ 18 w 22"/>
                  <a:gd name="T63" fmla="*/ 10 h 22"/>
                  <a:gd name="T64" fmla="*/ 18 w 22"/>
                  <a:gd name="T65" fmla="*/ 10 h 22"/>
                  <a:gd name="T66" fmla="*/ 16 w 22"/>
                  <a:gd name="T67" fmla="*/ 16 h 22"/>
                  <a:gd name="T68" fmla="*/ 12 w 22"/>
                  <a:gd name="T69" fmla="*/ 18 h 22"/>
                  <a:gd name="T70" fmla="*/ 12 w 22"/>
                  <a:gd name="T71"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 h="22">
                    <a:moveTo>
                      <a:pt x="12" y="0"/>
                    </a:moveTo>
                    <a:lnTo>
                      <a:pt x="12" y="0"/>
                    </a:lnTo>
                    <a:lnTo>
                      <a:pt x="8" y="0"/>
                    </a:lnTo>
                    <a:lnTo>
                      <a:pt x="4" y="2"/>
                    </a:lnTo>
                    <a:lnTo>
                      <a:pt x="2" y="6"/>
                    </a:lnTo>
                    <a:lnTo>
                      <a:pt x="0" y="10"/>
                    </a:lnTo>
                    <a:lnTo>
                      <a:pt x="0" y="10"/>
                    </a:lnTo>
                    <a:lnTo>
                      <a:pt x="2" y="14"/>
                    </a:lnTo>
                    <a:lnTo>
                      <a:pt x="4" y="18"/>
                    </a:lnTo>
                    <a:lnTo>
                      <a:pt x="8" y="20"/>
                    </a:lnTo>
                    <a:lnTo>
                      <a:pt x="12" y="22"/>
                    </a:lnTo>
                    <a:lnTo>
                      <a:pt x="12" y="22"/>
                    </a:lnTo>
                    <a:lnTo>
                      <a:pt x="16" y="20"/>
                    </a:lnTo>
                    <a:lnTo>
                      <a:pt x="20" y="18"/>
                    </a:lnTo>
                    <a:lnTo>
                      <a:pt x="22" y="14"/>
                    </a:lnTo>
                    <a:lnTo>
                      <a:pt x="22" y="10"/>
                    </a:lnTo>
                    <a:lnTo>
                      <a:pt x="22" y="10"/>
                    </a:lnTo>
                    <a:lnTo>
                      <a:pt x="22" y="6"/>
                    </a:lnTo>
                    <a:lnTo>
                      <a:pt x="20" y="2"/>
                    </a:lnTo>
                    <a:lnTo>
                      <a:pt x="16" y="0"/>
                    </a:lnTo>
                    <a:lnTo>
                      <a:pt x="12" y="0"/>
                    </a:lnTo>
                    <a:lnTo>
                      <a:pt x="12" y="0"/>
                    </a:lnTo>
                    <a:close/>
                    <a:moveTo>
                      <a:pt x="12" y="18"/>
                    </a:moveTo>
                    <a:lnTo>
                      <a:pt x="12" y="18"/>
                    </a:lnTo>
                    <a:lnTo>
                      <a:pt x="8" y="16"/>
                    </a:lnTo>
                    <a:lnTo>
                      <a:pt x="6" y="10"/>
                    </a:lnTo>
                    <a:lnTo>
                      <a:pt x="6" y="10"/>
                    </a:lnTo>
                    <a:lnTo>
                      <a:pt x="8" y="6"/>
                    </a:lnTo>
                    <a:lnTo>
                      <a:pt x="12" y="4"/>
                    </a:lnTo>
                    <a:lnTo>
                      <a:pt x="12" y="4"/>
                    </a:lnTo>
                    <a:lnTo>
                      <a:pt x="16" y="6"/>
                    </a:lnTo>
                    <a:lnTo>
                      <a:pt x="18" y="10"/>
                    </a:lnTo>
                    <a:lnTo>
                      <a:pt x="18" y="10"/>
                    </a:lnTo>
                    <a:lnTo>
                      <a:pt x="16" y="16"/>
                    </a:lnTo>
                    <a:lnTo>
                      <a:pt x="12" y="18"/>
                    </a:lnTo>
                    <a:lnTo>
                      <a:pt x="1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69" name="Freeform 2093">
                <a:extLst>
                  <a:ext uri="{FF2B5EF4-FFF2-40B4-BE49-F238E27FC236}">
                    <a16:creationId xmlns:a16="http://schemas.microsoft.com/office/drawing/2014/main" id="{656B8204-93EA-470F-9B34-D29A4D0244D2}"/>
                  </a:ext>
                </a:extLst>
              </p:cNvPr>
              <p:cNvSpPr>
                <a:spLocks noEditPoints="1"/>
              </p:cNvSpPr>
              <p:nvPr/>
            </p:nvSpPr>
            <p:spPr bwMode="auto">
              <a:xfrm>
                <a:off x="3898900" y="3327401"/>
                <a:ext cx="34925" cy="34925"/>
              </a:xfrm>
              <a:custGeom>
                <a:avLst/>
                <a:gdLst>
                  <a:gd name="T0" fmla="*/ 12 w 22"/>
                  <a:gd name="T1" fmla="*/ 0 h 22"/>
                  <a:gd name="T2" fmla="*/ 12 w 22"/>
                  <a:gd name="T3" fmla="*/ 0 h 22"/>
                  <a:gd name="T4" fmla="*/ 8 w 22"/>
                  <a:gd name="T5" fmla="*/ 0 h 22"/>
                  <a:gd name="T6" fmla="*/ 4 w 22"/>
                  <a:gd name="T7" fmla="*/ 2 h 22"/>
                  <a:gd name="T8" fmla="*/ 2 w 22"/>
                  <a:gd name="T9" fmla="*/ 6 h 22"/>
                  <a:gd name="T10" fmla="*/ 0 w 22"/>
                  <a:gd name="T11" fmla="*/ 10 h 22"/>
                  <a:gd name="T12" fmla="*/ 0 w 22"/>
                  <a:gd name="T13" fmla="*/ 10 h 22"/>
                  <a:gd name="T14" fmla="*/ 2 w 22"/>
                  <a:gd name="T15" fmla="*/ 14 h 22"/>
                  <a:gd name="T16" fmla="*/ 4 w 22"/>
                  <a:gd name="T17" fmla="*/ 18 h 22"/>
                  <a:gd name="T18" fmla="*/ 8 w 22"/>
                  <a:gd name="T19" fmla="*/ 20 h 22"/>
                  <a:gd name="T20" fmla="*/ 12 w 22"/>
                  <a:gd name="T21" fmla="*/ 22 h 22"/>
                  <a:gd name="T22" fmla="*/ 12 w 22"/>
                  <a:gd name="T23" fmla="*/ 22 h 22"/>
                  <a:gd name="T24" fmla="*/ 16 w 22"/>
                  <a:gd name="T25" fmla="*/ 20 h 22"/>
                  <a:gd name="T26" fmla="*/ 20 w 22"/>
                  <a:gd name="T27" fmla="*/ 18 h 22"/>
                  <a:gd name="T28" fmla="*/ 22 w 22"/>
                  <a:gd name="T29" fmla="*/ 14 h 22"/>
                  <a:gd name="T30" fmla="*/ 22 w 22"/>
                  <a:gd name="T31" fmla="*/ 10 h 22"/>
                  <a:gd name="T32" fmla="*/ 22 w 22"/>
                  <a:gd name="T33" fmla="*/ 10 h 22"/>
                  <a:gd name="T34" fmla="*/ 22 w 22"/>
                  <a:gd name="T35" fmla="*/ 6 h 22"/>
                  <a:gd name="T36" fmla="*/ 20 w 22"/>
                  <a:gd name="T37" fmla="*/ 2 h 22"/>
                  <a:gd name="T38" fmla="*/ 16 w 22"/>
                  <a:gd name="T39" fmla="*/ 0 h 22"/>
                  <a:gd name="T40" fmla="*/ 12 w 22"/>
                  <a:gd name="T41" fmla="*/ 0 h 22"/>
                  <a:gd name="T42" fmla="*/ 12 w 22"/>
                  <a:gd name="T43" fmla="*/ 0 h 22"/>
                  <a:gd name="T44" fmla="*/ 12 w 22"/>
                  <a:gd name="T45" fmla="*/ 16 h 22"/>
                  <a:gd name="T46" fmla="*/ 12 w 22"/>
                  <a:gd name="T47" fmla="*/ 16 h 22"/>
                  <a:gd name="T48" fmla="*/ 8 w 22"/>
                  <a:gd name="T49" fmla="*/ 16 h 22"/>
                  <a:gd name="T50" fmla="*/ 6 w 22"/>
                  <a:gd name="T51" fmla="*/ 10 h 22"/>
                  <a:gd name="T52" fmla="*/ 6 w 22"/>
                  <a:gd name="T53" fmla="*/ 10 h 22"/>
                  <a:gd name="T54" fmla="*/ 8 w 22"/>
                  <a:gd name="T55" fmla="*/ 6 h 22"/>
                  <a:gd name="T56" fmla="*/ 12 w 22"/>
                  <a:gd name="T57" fmla="*/ 4 h 22"/>
                  <a:gd name="T58" fmla="*/ 12 w 22"/>
                  <a:gd name="T59" fmla="*/ 4 h 22"/>
                  <a:gd name="T60" fmla="*/ 16 w 22"/>
                  <a:gd name="T61" fmla="*/ 6 h 22"/>
                  <a:gd name="T62" fmla="*/ 18 w 22"/>
                  <a:gd name="T63" fmla="*/ 10 h 22"/>
                  <a:gd name="T64" fmla="*/ 18 w 22"/>
                  <a:gd name="T65" fmla="*/ 10 h 22"/>
                  <a:gd name="T66" fmla="*/ 16 w 22"/>
                  <a:gd name="T67" fmla="*/ 16 h 22"/>
                  <a:gd name="T68" fmla="*/ 12 w 22"/>
                  <a:gd name="T69" fmla="*/ 16 h 22"/>
                  <a:gd name="T70" fmla="*/ 12 w 22"/>
                  <a:gd name="T71"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 h="22">
                    <a:moveTo>
                      <a:pt x="12" y="0"/>
                    </a:moveTo>
                    <a:lnTo>
                      <a:pt x="12" y="0"/>
                    </a:lnTo>
                    <a:lnTo>
                      <a:pt x="8" y="0"/>
                    </a:lnTo>
                    <a:lnTo>
                      <a:pt x="4" y="2"/>
                    </a:lnTo>
                    <a:lnTo>
                      <a:pt x="2" y="6"/>
                    </a:lnTo>
                    <a:lnTo>
                      <a:pt x="0" y="10"/>
                    </a:lnTo>
                    <a:lnTo>
                      <a:pt x="0" y="10"/>
                    </a:lnTo>
                    <a:lnTo>
                      <a:pt x="2" y="14"/>
                    </a:lnTo>
                    <a:lnTo>
                      <a:pt x="4" y="18"/>
                    </a:lnTo>
                    <a:lnTo>
                      <a:pt x="8" y="20"/>
                    </a:lnTo>
                    <a:lnTo>
                      <a:pt x="12" y="22"/>
                    </a:lnTo>
                    <a:lnTo>
                      <a:pt x="12" y="22"/>
                    </a:lnTo>
                    <a:lnTo>
                      <a:pt x="16" y="20"/>
                    </a:lnTo>
                    <a:lnTo>
                      <a:pt x="20" y="18"/>
                    </a:lnTo>
                    <a:lnTo>
                      <a:pt x="22" y="14"/>
                    </a:lnTo>
                    <a:lnTo>
                      <a:pt x="22" y="10"/>
                    </a:lnTo>
                    <a:lnTo>
                      <a:pt x="22" y="10"/>
                    </a:lnTo>
                    <a:lnTo>
                      <a:pt x="22" y="6"/>
                    </a:lnTo>
                    <a:lnTo>
                      <a:pt x="20" y="2"/>
                    </a:lnTo>
                    <a:lnTo>
                      <a:pt x="16" y="0"/>
                    </a:lnTo>
                    <a:lnTo>
                      <a:pt x="12" y="0"/>
                    </a:lnTo>
                    <a:lnTo>
                      <a:pt x="12" y="0"/>
                    </a:lnTo>
                    <a:close/>
                    <a:moveTo>
                      <a:pt x="12" y="16"/>
                    </a:moveTo>
                    <a:lnTo>
                      <a:pt x="12" y="16"/>
                    </a:lnTo>
                    <a:lnTo>
                      <a:pt x="8" y="16"/>
                    </a:lnTo>
                    <a:lnTo>
                      <a:pt x="6" y="10"/>
                    </a:lnTo>
                    <a:lnTo>
                      <a:pt x="6" y="10"/>
                    </a:lnTo>
                    <a:lnTo>
                      <a:pt x="8" y="6"/>
                    </a:lnTo>
                    <a:lnTo>
                      <a:pt x="12" y="4"/>
                    </a:lnTo>
                    <a:lnTo>
                      <a:pt x="12" y="4"/>
                    </a:lnTo>
                    <a:lnTo>
                      <a:pt x="16" y="6"/>
                    </a:lnTo>
                    <a:lnTo>
                      <a:pt x="18" y="10"/>
                    </a:lnTo>
                    <a:lnTo>
                      <a:pt x="18" y="10"/>
                    </a:lnTo>
                    <a:lnTo>
                      <a:pt x="16" y="16"/>
                    </a:lnTo>
                    <a:lnTo>
                      <a:pt x="12" y="16"/>
                    </a:lnTo>
                    <a:lnTo>
                      <a:pt x="1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70" name="Freeform 2094">
                <a:extLst>
                  <a:ext uri="{FF2B5EF4-FFF2-40B4-BE49-F238E27FC236}">
                    <a16:creationId xmlns:a16="http://schemas.microsoft.com/office/drawing/2014/main" id="{C9018AC4-0420-4E11-BA72-F6FD3BBE5260}"/>
                  </a:ext>
                </a:extLst>
              </p:cNvPr>
              <p:cNvSpPr>
                <a:spLocks noEditPoints="1"/>
              </p:cNvSpPr>
              <p:nvPr/>
            </p:nvSpPr>
            <p:spPr bwMode="auto">
              <a:xfrm>
                <a:off x="3832225" y="3282951"/>
                <a:ext cx="34925" cy="34925"/>
              </a:xfrm>
              <a:custGeom>
                <a:avLst/>
                <a:gdLst>
                  <a:gd name="T0" fmla="*/ 10 w 22"/>
                  <a:gd name="T1" fmla="*/ 0 h 22"/>
                  <a:gd name="T2" fmla="*/ 10 w 22"/>
                  <a:gd name="T3" fmla="*/ 0 h 22"/>
                  <a:gd name="T4" fmla="*/ 6 w 22"/>
                  <a:gd name="T5" fmla="*/ 0 h 22"/>
                  <a:gd name="T6" fmla="*/ 2 w 22"/>
                  <a:gd name="T7" fmla="*/ 2 h 22"/>
                  <a:gd name="T8" fmla="*/ 0 w 22"/>
                  <a:gd name="T9" fmla="*/ 6 h 22"/>
                  <a:gd name="T10" fmla="*/ 0 w 22"/>
                  <a:gd name="T11" fmla="*/ 10 h 22"/>
                  <a:gd name="T12" fmla="*/ 0 w 22"/>
                  <a:gd name="T13" fmla="*/ 10 h 22"/>
                  <a:gd name="T14" fmla="*/ 0 w 22"/>
                  <a:gd name="T15" fmla="*/ 14 h 22"/>
                  <a:gd name="T16" fmla="*/ 2 w 22"/>
                  <a:gd name="T17" fmla="*/ 18 h 22"/>
                  <a:gd name="T18" fmla="*/ 6 w 22"/>
                  <a:gd name="T19" fmla="*/ 20 h 22"/>
                  <a:gd name="T20" fmla="*/ 10 w 22"/>
                  <a:gd name="T21" fmla="*/ 22 h 22"/>
                  <a:gd name="T22" fmla="*/ 10 w 22"/>
                  <a:gd name="T23" fmla="*/ 22 h 22"/>
                  <a:gd name="T24" fmla="*/ 14 w 22"/>
                  <a:gd name="T25" fmla="*/ 20 h 22"/>
                  <a:gd name="T26" fmla="*/ 18 w 22"/>
                  <a:gd name="T27" fmla="*/ 18 h 22"/>
                  <a:gd name="T28" fmla="*/ 20 w 22"/>
                  <a:gd name="T29" fmla="*/ 14 h 22"/>
                  <a:gd name="T30" fmla="*/ 22 w 22"/>
                  <a:gd name="T31" fmla="*/ 10 h 22"/>
                  <a:gd name="T32" fmla="*/ 22 w 22"/>
                  <a:gd name="T33" fmla="*/ 10 h 22"/>
                  <a:gd name="T34" fmla="*/ 20 w 22"/>
                  <a:gd name="T35" fmla="*/ 6 h 22"/>
                  <a:gd name="T36" fmla="*/ 18 w 22"/>
                  <a:gd name="T37" fmla="*/ 2 h 22"/>
                  <a:gd name="T38" fmla="*/ 14 w 22"/>
                  <a:gd name="T39" fmla="*/ 0 h 22"/>
                  <a:gd name="T40" fmla="*/ 10 w 22"/>
                  <a:gd name="T41" fmla="*/ 0 h 22"/>
                  <a:gd name="T42" fmla="*/ 10 w 22"/>
                  <a:gd name="T43" fmla="*/ 0 h 22"/>
                  <a:gd name="T44" fmla="*/ 10 w 22"/>
                  <a:gd name="T45" fmla="*/ 16 h 22"/>
                  <a:gd name="T46" fmla="*/ 10 w 22"/>
                  <a:gd name="T47" fmla="*/ 16 h 22"/>
                  <a:gd name="T48" fmla="*/ 6 w 22"/>
                  <a:gd name="T49" fmla="*/ 14 h 22"/>
                  <a:gd name="T50" fmla="*/ 4 w 22"/>
                  <a:gd name="T51" fmla="*/ 10 h 22"/>
                  <a:gd name="T52" fmla="*/ 4 w 22"/>
                  <a:gd name="T53" fmla="*/ 10 h 22"/>
                  <a:gd name="T54" fmla="*/ 6 w 22"/>
                  <a:gd name="T55" fmla="*/ 6 h 22"/>
                  <a:gd name="T56" fmla="*/ 10 w 22"/>
                  <a:gd name="T57" fmla="*/ 4 h 22"/>
                  <a:gd name="T58" fmla="*/ 10 w 22"/>
                  <a:gd name="T59" fmla="*/ 4 h 22"/>
                  <a:gd name="T60" fmla="*/ 16 w 22"/>
                  <a:gd name="T61" fmla="*/ 6 h 22"/>
                  <a:gd name="T62" fmla="*/ 18 w 22"/>
                  <a:gd name="T63" fmla="*/ 10 h 22"/>
                  <a:gd name="T64" fmla="*/ 18 w 22"/>
                  <a:gd name="T65" fmla="*/ 10 h 22"/>
                  <a:gd name="T66" fmla="*/ 16 w 22"/>
                  <a:gd name="T67" fmla="*/ 14 h 22"/>
                  <a:gd name="T68" fmla="*/ 10 w 22"/>
                  <a:gd name="T69" fmla="*/ 16 h 22"/>
                  <a:gd name="T70" fmla="*/ 10 w 22"/>
                  <a:gd name="T71"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 h="22">
                    <a:moveTo>
                      <a:pt x="10" y="0"/>
                    </a:moveTo>
                    <a:lnTo>
                      <a:pt x="10" y="0"/>
                    </a:lnTo>
                    <a:lnTo>
                      <a:pt x="6" y="0"/>
                    </a:lnTo>
                    <a:lnTo>
                      <a:pt x="2" y="2"/>
                    </a:lnTo>
                    <a:lnTo>
                      <a:pt x="0" y="6"/>
                    </a:lnTo>
                    <a:lnTo>
                      <a:pt x="0" y="10"/>
                    </a:lnTo>
                    <a:lnTo>
                      <a:pt x="0" y="10"/>
                    </a:lnTo>
                    <a:lnTo>
                      <a:pt x="0" y="14"/>
                    </a:lnTo>
                    <a:lnTo>
                      <a:pt x="2" y="18"/>
                    </a:lnTo>
                    <a:lnTo>
                      <a:pt x="6" y="20"/>
                    </a:lnTo>
                    <a:lnTo>
                      <a:pt x="10" y="22"/>
                    </a:lnTo>
                    <a:lnTo>
                      <a:pt x="10" y="22"/>
                    </a:lnTo>
                    <a:lnTo>
                      <a:pt x="14" y="20"/>
                    </a:lnTo>
                    <a:lnTo>
                      <a:pt x="18" y="18"/>
                    </a:lnTo>
                    <a:lnTo>
                      <a:pt x="20" y="14"/>
                    </a:lnTo>
                    <a:lnTo>
                      <a:pt x="22" y="10"/>
                    </a:lnTo>
                    <a:lnTo>
                      <a:pt x="22" y="10"/>
                    </a:lnTo>
                    <a:lnTo>
                      <a:pt x="20" y="6"/>
                    </a:lnTo>
                    <a:lnTo>
                      <a:pt x="18" y="2"/>
                    </a:lnTo>
                    <a:lnTo>
                      <a:pt x="14" y="0"/>
                    </a:lnTo>
                    <a:lnTo>
                      <a:pt x="10" y="0"/>
                    </a:lnTo>
                    <a:lnTo>
                      <a:pt x="10" y="0"/>
                    </a:lnTo>
                    <a:close/>
                    <a:moveTo>
                      <a:pt x="10" y="16"/>
                    </a:moveTo>
                    <a:lnTo>
                      <a:pt x="10" y="16"/>
                    </a:lnTo>
                    <a:lnTo>
                      <a:pt x="6" y="14"/>
                    </a:lnTo>
                    <a:lnTo>
                      <a:pt x="4" y="10"/>
                    </a:lnTo>
                    <a:lnTo>
                      <a:pt x="4" y="10"/>
                    </a:lnTo>
                    <a:lnTo>
                      <a:pt x="6" y="6"/>
                    </a:lnTo>
                    <a:lnTo>
                      <a:pt x="10" y="4"/>
                    </a:lnTo>
                    <a:lnTo>
                      <a:pt x="10" y="4"/>
                    </a:lnTo>
                    <a:lnTo>
                      <a:pt x="16" y="6"/>
                    </a:lnTo>
                    <a:lnTo>
                      <a:pt x="18" y="10"/>
                    </a:lnTo>
                    <a:lnTo>
                      <a:pt x="18" y="10"/>
                    </a:lnTo>
                    <a:lnTo>
                      <a:pt x="16" y="14"/>
                    </a:lnTo>
                    <a:lnTo>
                      <a:pt x="10" y="16"/>
                    </a:lnTo>
                    <a:lnTo>
                      <a:pt x="1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71" name="Freeform 2095">
                <a:extLst>
                  <a:ext uri="{FF2B5EF4-FFF2-40B4-BE49-F238E27FC236}">
                    <a16:creationId xmlns:a16="http://schemas.microsoft.com/office/drawing/2014/main" id="{B2E729C6-8BA6-4D8F-9139-AEF2C0B72ADE}"/>
                  </a:ext>
                </a:extLst>
              </p:cNvPr>
              <p:cNvSpPr>
                <a:spLocks/>
              </p:cNvSpPr>
              <p:nvPr/>
            </p:nvSpPr>
            <p:spPr bwMode="auto">
              <a:xfrm>
                <a:off x="3857625" y="3302001"/>
                <a:ext cx="38100" cy="28575"/>
              </a:xfrm>
              <a:custGeom>
                <a:avLst/>
                <a:gdLst>
                  <a:gd name="T0" fmla="*/ 24 w 24"/>
                  <a:gd name="T1" fmla="*/ 14 h 18"/>
                  <a:gd name="T2" fmla="*/ 4 w 24"/>
                  <a:gd name="T3" fmla="*/ 2 h 18"/>
                  <a:gd name="T4" fmla="*/ 4 w 24"/>
                  <a:gd name="T5" fmla="*/ 2 h 18"/>
                  <a:gd name="T6" fmla="*/ 2 w 24"/>
                  <a:gd name="T7" fmla="*/ 0 h 18"/>
                  <a:gd name="T8" fmla="*/ 0 w 24"/>
                  <a:gd name="T9" fmla="*/ 2 h 18"/>
                  <a:gd name="T10" fmla="*/ 0 w 24"/>
                  <a:gd name="T11" fmla="*/ 2 h 18"/>
                  <a:gd name="T12" fmla="*/ 0 w 24"/>
                  <a:gd name="T13" fmla="*/ 4 h 18"/>
                  <a:gd name="T14" fmla="*/ 0 w 24"/>
                  <a:gd name="T15" fmla="*/ 4 h 18"/>
                  <a:gd name="T16" fmla="*/ 22 w 24"/>
                  <a:gd name="T17" fmla="*/ 18 h 18"/>
                  <a:gd name="T18" fmla="*/ 22 w 24"/>
                  <a:gd name="T19" fmla="*/ 18 h 18"/>
                  <a:gd name="T20" fmla="*/ 22 w 24"/>
                  <a:gd name="T21" fmla="*/ 18 h 18"/>
                  <a:gd name="T22" fmla="*/ 22 w 24"/>
                  <a:gd name="T23" fmla="*/ 18 h 18"/>
                  <a:gd name="T24" fmla="*/ 24 w 24"/>
                  <a:gd name="T25" fmla="*/ 18 h 18"/>
                  <a:gd name="T26" fmla="*/ 24 w 24"/>
                  <a:gd name="T27" fmla="*/ 18 h 18"/>
                  <a:gd name="T28" fmla="*/ 24 w 24"/>
                  <a:gd name="T29" fmla="*/ 16 h 18"/>
                  <a:gd name="T30" fmla="*/ 24 w 24"/>
                  <a:gd name="T31" fmla="*/ 14 h 18"/>
                  <a:gd name="T32" fmla="*/ 24 w 24"/>
                  <a:gd name="T33"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18">
                    <a:moveTo>
                      <a:pt x="24" y="14"/>
                    </a:moveTo>
                    <a:lnTo>
                      <a:pt x="4" y="2"/>
                    </a:lnTo>
                    <a:lnTo>
                      <a:pt x="4" y="2"/>
                    </a:lnTo>
                    <a:lnTo>
                      <a:pt x="2" y="0"/>
                    </a:lnTo>
                    <a:lnTo>
                      <a:pt x="0" y="2"/>
                    </a:lnTo>
                    <a:lnTo>
                      <a:pt x="0" y="2"/>
                    </a:lnTo>
                    <a:lnTo>
                      <a:pt x="0" y="4"/>
                    </a:lnTo>
                    <a:lnTo>
                      <a:pt x="0" y="4"/>
                    </a:lnTo>
                    <a:lnTo>
                      <a:pt x="22" y="18"/>
                    </a:lnTo>
                    <a:lnTo>
                      <a:pt x="22" y="18"/>
                    </a:lnTo>
                    <a:lnTo>
                      <a:pt x="22" y="18"/>
                    </a:lnTo>
                    <a:lnTo>
                      <a:pt x="22" y="18"/>
                    </a:lnTo>
                    <a:lnTo>
                      <a:pt x="24" y="18"/>
                    </a:lnTo>
                    <a:lnTo>
                      <a:pt x="24" y="18"/>
                    </a:lnTo>
                    <a:lnTo>
                      <a:pt x="24" y="16"/>
                    </a:lnTo>
                    <a:lnTo>
                      <a:pt x="24" y="14"/>
                    </a:lnTo>
                    <a:lnTo>
                      <a:pt x="2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72" name="Freeform 2096">
                <a:extLst>
                  <a:ext uri="{FF2B5EF4-FFF2-40B4-BE49-F238E27FC236}">
                    <a16:creationId xmlns:a16="http://schemas.microsoft.com/office/drawing/2014/main" id="{637B3D7A-39DC-45C1-8BFB-D213FF2E1F2B}"/>
                  </a:ext>
                </a:extLst>
              </p:cNvPr>
              <p:cNvSpPr>
                <a:spLocks/>
              </p:cNvSpPr>
              <p:nvPr/>
            </p:nvSpPr>
            <p:spPr bwMode="auto">
              <a:xfrm>
                <a:off x="3917950" y="3241676"/>
                <a:ext cx="38100" cy="92075"/>
              </a:xfrm>
              <a:custGeom>
                <a:avLst/>
                <a:gdLst>
                  <a:gd name="T0" fmla="*/ 22 w 24"/>
                  <a:gd name="T1" fmla="*/ 0 h 58"/>
                  <a:gd name="T2" fmla="*/ 22 w 24"/>
                  <a:gd name="T3" fmla="*/ 0 h 58"/>
                  <a:gd name="T4" fmla="*/ 22 w 24"/>
                  <a:gd name="T5" fmla="*/ 0 h 58"/>
                  <a:gd name="T6" fmla="*/ 20 w 24"/>
                  <a:gd name="T7" fmla="*/ 2 h 58"/>
                  <a:gd name="T8" fmla="*/ 0 w 24"/>
                  <a:gd name="T9" fmla="*/ 54 h 58"/>
                  <a:gd name="T10" fmla="*/ 0 w 24"/>
                  <a:gd name="T11" fmla="*/ 54 h 58"/>
                  <a:gd name="T12" fmla="*/ 2 w 24"/>
                  <a:gd name="T13" fmla="*/ 56 h 58"/>
                  <a:gd name="T14" fmla="*/ 2 w 24"/>
                  <a:gd name="T15" fmla="*/ 58 h 58"/>
                  <a:gd name="T16" fmla="*/ 2 w 24"/>
                  <a:gd name="T17" fmla="*/ 58 h 58"/>
                  <a:gd name="T18" fmla="*/ 4 w 24"/>
                  <a:gd name="T19" fmla="*/ 58 h 58"/>
                  <a:gd name="T20" fmla="*/ 4 w 24"/>
                  <a:gd name="T21" fmla="*/ 58 h 58"/>
                  <a:gd name="T22" fmla="*/ 6 w 24"/>
                  <a:gd name="T23" fmla="*/ 56 h 58"/>
                  <a:gd name="T24" fmla="*/ 24 w 24"/>
                  <a:gd name="T25" fmla="*/ 2 h 58"/>
                  <a:gd name="T26" fmla="*/ 24 w 24"/>
                  <a:gd name="T27" fmla="*/ 2 h 58"/>
                  <a:gd name="T28" fmla="*/ 24 w 24"/>
                  <a:gd name="T29" fmla="*/ 2 h 58"/>
                  <a:gd name="T30" fmla="*/ 22 w 24"/>
                  <a:gd name="T31" fmla="*/ 0 h 58"/>
                  <a:gd name="T32" fmla="*/ 22 w 24"/>
                  <a:gd name="T33"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58">
                    <a:moveTo>
                      <a:pt x="22" y="0"/>
                    </a:moveTo>
                    <a:lnTo>
                      <a:pt x="22" y="0"/>
                    </a:lnTo>
                    <a:lnTo>
                      <a:pt x="22" y="0"/>
                    </a:lnTo>
                    <a:lnTo>
                      <a:pt x="20" y="2"/>
                    </a:lnTo>
                    <a:lnTo>
                      <a:pt x="0" y="54"/>
                    </a:lnTo>
                    <a:lnTo>
                      <a:pt x="0" y="54"/>
                    </a:lnTo>
                    <a:lnTo>
                      <a:pt x="2" y="56"/>
                    </a:lnTo>
                    <a:lnTo>
                      <a:pt x="2" y="58"/>
                    </a:lnTo>
                    <a:lnTo>
                      <a:pt x="2" y="58"/>
                    </a:lnTo>
                    <a:lnTo>
                      <a:pt x="4" y="58"/>
                    </a:lnTo>
                    <a:lnTo>
                      <a:pt x="4" y="58"/>
                    </a:lnTo>
                    <a:lnTo>
                      <a:pt x="6" y="56"/>
                    </a:lnTo>
                    <a:lnTo>
                      <a:pt x="24" y="2"/>
                    </a:lnTo>
                    <a:lnTo>
                      <a:pt x="24" y="2"/>
                    </a:lnTo>
                    <a:lnTo>
                      <a:pt x="24" y="2"/>
                    </a:lnTo>
                    <a:lnTo>
                      <a:pt x="22" y="0"/>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73" name="Freeform 2097">
                <a:extLst>
                  <a:ext uri="{FF2B5EF4-FFF2-40B4-BE49-F238E27FC236}">
                    <a16:creationId xmlns:a16="http://schemas.microsoft.com/office/drawing/2014/main" id="{81C9DFEF-AE1D-4EDA-9000-44EA315DB3B7}"/>
                  </a:ext>
                </a:extLst>
              </p:cNvPr>
              <p:cNvSpPr>
                <a:spLocks/>
              </p:cNvSpPr>
              <p:nvPr/>
            </p:nvSpPr>
            <p:spPr bwMode="auto">
              <a:xfrm>
                <a:off x="3971925" y="3219451"/>
                <a:ext cx="57150" cy="12700"/>
              </a:xfrm>
              <a:custGeom>
                <a:avLst/>
                <a:gdLst>
                  <a:gd name="T0" fmla="*/ 34 w 36"/>
                  <a:gd name="T1" fmla="*/ 4 h 8"/>
                  <a:gd name="T2" fmla="*/ 2 w 36"/>
                  <a:gd name="T3" fmla="*/ 0 h 8"/>
                  <a:gd name="T4" fmla="*/ 2 w 36"/>
                  <a:gd name="T5" fmla="*/ 0 h 8"/>
                  <a:gd name="T6" fmla="*/ 2 w 36"/>
                  <a:gd name="T7" fmla="*/ 0 h 8"/>
                  <a:gd name="T8" fmla="*/ 0 w 36"/>
                  <a:gd name="T9" fmla="*/ 2 h 8"/>
                  <a:gd name="T10" fmla="*/ 0 w 36"/>
                  <a:gd name="T11" fmla="*/ 2 h 8"/>
                  <a:gd name="T12" fmla="*/ 0 w 36"/>
                  <a:gd name="T13" fmla="*/ 4 h 8"/>
                  <a:gd name="T14" fmla="*/ 2 w 36"/>
                  <a:gd name="T15" fmla="*/ 4 h 8"/>
                  <a:gd name="T16" fmla="*/ 32 w 36"/>
                  <a:gd name="T17" fmla="*/ 8 h 8"/>
                  <a:gd name="T18" fmla="*/ 32 w 36"/>
                  <a:gd name="T19" fmla="*/ 8 h 8"/>
                  <a:gd name="T20" fmla="*/ 32 w 36"/>
                  <a:gd name="T21" fmla="*/ 8 h 8"/>
                  <a:gd name="T22" fmla="*/ 32 w 36"/>
                  <a:gd name="T23" fmla="*/ 8 h 8"/>
                  <a:gd name="T24" fmla="*/ 36 w 36"/>
                  <a:gd name="T25" fmla="*/ 6 h 8"/>
                  <a:gd name="T26" fmla="*/ 36 w 36"/>
                  <a:gd name="T27" fmla="*/ 6 h 8"/>
                  <a:gd name="T28" fmla="*/ 34 w 36"/>
                  <a:gd name="T29" fmla="*/ 6 h 8"/>
                  <a:gd name="T30" fmla="*/ 34 w 36"/>
                  <a:gd name="T31" fmla="*/ 4 h 8"/>
                  <a:gd name="T32" fmla="*/ 34 w 36"/>
                  <a:gd name="T3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8">
                    <a:moveTo>
                      <a:pt x="34" y="4"/>
                    </a:moveTo>
                    <a:lnTo>
                      <a:pt x="2" y="0"/>
                    </a:lnTo>
                    <a:lnTo>
                      <a:pt x="2" y="0"/>
                    </a:lnTo>
                    <a:lnTo>
                      <a:pt x="2" y="0"/>
                    </a:lnTo>
                    <a:lnTo>
                      <a:pt x="0" y="2"/>
                    </a:lnTo>
                    <a:lnTo>
                      <a:pt x="0" y="2"/>
                    </a:lnTo>
                    <a:lnTo>
                      <a:pt x="0" y="4"/>
                    </a:lnTo>
                    <a:lnTo>
                      <a:pt x="2" y="4"/>
                    </a:lnTo>
                    <a:lnTo>
                      <a:pt x="32" y="8"/>
                    </a:lnTo>
                    <a:lnTo>
                      <a:pt x="32" y="8"/>
                    </a:lnTo>
                    <a:lnTo>
                      <a:pt x="32" y="8"/>
                    </a:lnTo>
                    <a:lnTo>
                      <a:pt x="32" y="8"/>
                    </a:lnTo>
                    <a:lnTo>
                      <a:pt x="36" y="6"/>
                    </a:lnTo>
                    <a:lnTo>
                      <a:pt x="36" y="6"/>
                    </a:lnTo>
                    <a:lnTo>
                      <a:pt x="34" y="6"/>
                    </a:lnTo>
                    <a:lnTo>
                      <a:pt x="34" y="4"/>
                    </a:lnTo>
                    <a:lnTo>
                      <a:pt x="3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74" name="Freeform 2098">
                <a:extLst>
                  <a:ext uri="{FF2B5EF4-FFF2-40B4-BE49-F238E27FC236}">
                    <a16:creationId xmlns:a16="http://schemas.microsoft.com/office/drawing/2014/main" id="{0622C201-F5A1-4EB6-BB23-67EB2DF434AC}"/>
                  </a:ext>
                </a:extLst>
              </p:cNvPr>
              <p:cNvSpPr>
                <a:spLocks/>
              </p:cNvSpPr>
              <p:nvPr/>
            </p:nvSpPr>
            <p:spPr bwMode="auto">
              <a:xfrm>
                <a:off x="4057650" y="3149601"/>
                <a:ext cx="66675" cy="76200"/>
              </a:xfrm>
              <a:custGeom>
                <a:avLst/>
                <a:gdLst>
                  <a:gd name="T0" fmla="*/ 42 w 42"/>
                  <a:gd name="T1" fmla="*/ 0 h 48"/>
                  <a:gd name="T2" fmla="*/ 42 w 42"/>
                  <a:gd name="T3" fmla="*/ 0 h 48"/>
                  <a:gd name="T4" fmla="*/ 40 w 42"/>
                  <a:gd name="T5" fmla="*/ 0 h 48"/>
                  <a:gd name="T6" fmla="*/ 38 w 42"/>
                  <a:gd name="T7" fmla="*/ 0 h 48"/>
                  <a:gd name="T8" fmla="*/ 0 w 42"/>
                  <a:gd name="T9" fmla="*/ 44 h 48"/>
                  <a:gd name="T10" fmla="*/ 0 w 42"/>
                  <a:gd name="T11" fmla="*/ 44 h 48"/>
                  <a:gd name="T12" fmla="*/ 0 w 42"/>
                  <a:gd name="T13" fmla="*/ 46 h 48"/>
                  <a:gd name="T14" fmla="*/ 0 w 42"/>
                  <a:gd name="T15" fmla="*/ 48 h 48"/>
                  <a:gd name="T16" fmla="*/ 0 w 42"/>
                  <a:gd name="T17" fmla="*/ 48 h 48"/>
                  <a:gd name="T18" fmla="*/ 2 w 42"/>
                  <a:gd name="T19" fmla="*/ 48 h 48"/>
                  <a:gd name="T20" fmla="*/ 2 w 42"/>
                  <a:gd name="T21" fmla="*/ 48 h 48"/>
                  <a:gd name="T22" fmla="*/ 4 w 42"/>
                  <a:gd name="T23" fmla="*/ 48 h 48"/>
                  <a:gd name="T24" fmla="*/ 42 w 42"/>
                  <a:gd name="T25" fmla="*/ 2 h 48"/>
                  <a:gd name="T26" fmla="*/ 42 w 42"/>
                  <a:gd name="T27" fmla="*/ 2 h 48"/>
                  <a:gd name="T28" fmla="*/ 42 w 42"/>
                  <a:gd name="T29" fmla="*/ 2 h 48"/>
                  <a:gd name="T30" fmla="*/ 42 w 42"/>
                  <a:gd name="T31" fmla="*/ 0 h 48"/>
                  <a:gd name="T32" fmla="*/ 42 w 42"/>
                  <a:gd name="T3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48">
                    <a:moveTo>
                      <a:pt x="42" y="0"/>
                    </a:moveTo>
                    <a:lnTo>
                      <a:pt x="42" y="0"/>
                    </a:lnTo>
                    <a:lnTo>
                      <a:pt x="40" y="0"/>
                    </a:lnTo>
                    <a:lnTo>
                      <a:pt x="38" y="0"/>
                    </a:lnTo>
                    <a:lnTo>
                      <a:pt x="0" y="44"/>
                    </a:lnTo>
                    <a:lnTo>
                      <a:pt x="0" y="44"/>
                    </a:lnTo>
                    <a:lnTo>
                      <a:pt x="0" y="46"/>
                    </a:lnTo>
                    <a:lnTo>
                      <a:pt x="0" y="48"/>
                    </a:lnTo>
                    <a:lnTo>
                      <a:pt x="0" y="48"/>
                    </a:lnTo>
                    <a:lnTo>
                      <a:pt x="2" y="48"/>
                    </a:lnTo>
                    <a:lnTo>
                      <a:pt x="2" y="48"/>
                    </a:lnTo>
                    <a:lnTo>
                      <a:pt x="4" y="48"/>
                    </a:lnTo>
                    <a:lnTo>
                      <a:pt x="42" y="2"/>
                    </a:lnTo>
                    <a:lnTo>
                      <a:pt x="42" y="2"/>
                    </a:lnTo>
                    <a:lnTo>
                      <a:pt x="42" y="2"/>
                    </a:lnTo>
                    <a:lnTo>
                      <a:pt x="42" y="0"/>
                    </a:lnTo>
                    <a:lnTo>
                      <a:pt x="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75" name="Freeform 2099">
                <a:extLst>
                  <a:ext uri="{FF2B5EF4-FFF2-40B4-BE49-F238E27FC236}">
                    <a16:creationId xmlns:a16="http://schemas.microsoft.com/office/drawing/2014/main" id="{D422D57B-D7F4-4FE3-9418-C76D42CF29CD}"/>
                  </a:ext>
                </a:extLst>
              </p:cNvPr>
              <p:cNvSpPr>
                <a:spLocks/>
              </p:cNvSpPr>
              <p:nvPr/>
            </p:nvSpPr>
            <p:spPr bwMode="auto">
              <a:xfrm>
                <a:off x="4152900" y="3098801"/>
                <a:ext cx="69850" cy="28575"/>
              </a:xfrm>
              <a:custGeom>
                <a:avLst/>
                <a:gdLst>
                  <a:gd name="T0" fmla="*/ 44 w 44"/>
                  <a:gd name="T1" fmla="*/ 0 h 18"/>
                  <a:gd name="T2" fmla="*/ 44 w 44"/>
                  <a:gd name="T3" fmla="*/ 0 h 18"/>
                  <a:gd name="T4" fmla="*/ 44 w 44"/>
                  <a:gd name="T5" fmla="*/ 0 h 18"/>
                  <a:gd name="T6" fmla="*/ 42 w 44"/>
                  <a:gd name="T7" fmla="*/ 0 h 18"/>
                  <a:gd name="T8" fmla="*/ 2 w 44"/>
                  <a:gd name="T9" fmla="*/ 14 h 18"/>
                  <a:gd name="T10" fmla="*/ 2 w 44"/>
                  <a:gd name="T11" fmla="*/ 14 h 18"/>
                  <a:gd name="T12" fmla="*/ 0 w 44"/>
                  <a:gd name="T13" fmla="*/ 14 h 18"/>
                  <a:gd name="T14" fmla="*/ 0 w 44"/>
                  <a:gd name="T15" fmla="*/ 16 h 18"/>
                  <a:gd name="T16" fmla="*/ 0 w 44"/>
                  <a:gd name="T17" fmla="*/ 16 h 18"/>
                  <a:gd name="T18" fmla="*/ 2 w 44"/>
                  <a:gd name="T19" fmla="*/ 18 h 18"/>
                  <a:gd name="T20" fmla="*/ 2 w 44"/>
                  <a:gd name="T21" fmla="*/ 18 h 18"/>
                  <a:gd name="T22" fmla="*/ 4 w 44"/>
                  <a:gd name="T23" fmla="*/ 18 h 18"/>
                  <a:gd name="T24" fmla="*/ 42 w 44"/>
                  <a:gd name="T25" fmla="*/ 4 h 18"/>
                  <a:gd name="T26" fmla="*/ 42 w 44"/>
                  <a:gd name="T27" fmla="*/ 4 h 18"/>
                  <a:gd name="T28" fmla="*/ 44 w 44"/>
                  <a:gd name="T29" fmla="*/ 2 h 18"/>
                  <a:gd name="T30" fmla="*/ 44 w 44"/>
                  <a:gd name="T31" fmla="*/ 0 h 18"/>
                  <a:gd name="T32" fmla="*/ 44 w 44"/>
                  <a:gd name="T3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18">
                    <a:moveTo>
                      <a:pt x="44" y="0"/>
                    </a:moveTo>
                    <a:lnTo>
                      <a:pt x="44" y="0"/>
                    </a:lnTo>
                    <a:lnTo>
                      <a:pt x="44" y="0"/>
                    </a:lnTo>
                    <a:lnTo>
                      <a:pt x="42" y="0"/>
                    </a:lnTo>
                    <a:lnTo>
                      <a:pt x="2" y="14"/>
                    </a:lnTo>
                    <a:lnTo>
                      <a:pt x="2" y="14"/>
                    </a:lnTo>
                    <a:lnTo>
                      <a:pt x="0" y="14"/>
                    </a:lnTo>
                    <a:lnTo>
                      <a:pt x="0" y="16"/>
                    </a:lnTo>
                    <a:lnTo>
                      <a:pt x="0" y="16"/>
                    </a:lnTo>
                    <a:lnTo>
                      <a:pt x="2" y="18"/>
                    </a:lnTo>
                    <a:lnTo>
                      <a:pt x="2" y="18"/>
                    </a:lnTo>
                    <a:lnTo>
                      <a:pt x="4" y="18"/>
                    </a:lnTo>
                    <a:lnTo>
                      <a:pt x="42" y="4"/>
                    </a:lnTo>
                    <a:lnTo>
                      <a:pt x="42" y="4"/>
                    </a:lnTo>
                    <a:lnTo>
                      <a:pt x="44" y="2"/>
                    </a:lnTo>
                    <a:lnTo>
                      <a:pt x="44" y="0"/>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76" name="Group 75">
              <a:extLst>
                <a:ext uri="{FF2B5EF4-FFF2-40B4-BE49-F238E27FC236}">
                  <a16:creationId xmlns:a16="http://schemas.microsoft.com/office/drawing/2014/main" id="{453DC0BD-1D52-424B-A197-9CA6BB01D38E}"/>
                </a:ext>
              </a:extLst>
            </p:cNvPr>
            <p:cNvGrpSpPr/>
            <p:nvPr/>
          </p:nvGrpSpPr>
          <p:grpSpPr>
            <a:xfrm>
              <a:off x="5065190" y="3200584"/>
              <a:ext cx="480195" cy="484812"/>
              <a:chOff x="1419225" y="3914776"/>
              <a:chExt cx="330200" cy="333375"/>
            </a:xfrm>
            <a:gradFill>
              <a:gsLst>
                <a:gs pos="0">
                  <a:schemeClr val="accent1">
                    <a:lumMod val="75000"/>
                  </a:schemeClr>
                </a:gs>
                <a:gs pos="100000">
                  <a:schemeClr val="accent4"/>
                </a:gs>
              </a:gsLst>
              <a:lin ang="2700000" scaled="0"/>
            </a:gradFill>
          </p:grpSpPr>
          <p:sp>
            <p:nvSpPr>
              <p:cNvPr id="79" name="Freeform 2458">
                <a:extLst>
                  <a:ext uri="{FF2B5EF4-FFF2-40B4-BE49-F238E27FC236}">
                    <a16:creationId xmlns:a16="http://schemas.microsoft.com/office/drawing/2014/main" id="{8DF17A0E-5ED7-44DA-BF10-6ECA7AEAAC54}"/>
                  </a:ext>
                </a:extLst>
              </p:cNvPr>
              <p:cNvSpPr>
                <a:spLocks/>
              </p:cNvSpPr>
              <p:nvPr/>
            </p:nvSpPr>
            <p:spPr bwMode="auto">
              <a:xfrm>
                <a:off x="1568450" y="4064001"/>
                <a:ext cx="31750" cy="31750"/>
              </a:xfrm>
              <a:custGeom>
                <a:avLst/>
                <a:gdLst>
                  <a:gd name="T0" fmla="*/ 20 w 20"/>
                  <a:gd name="T1" fmla="*/ 2 h 20"/>
                  <a:gd name="T2" fmla="*/ 20 w 20"/>
                  <a:gd name="T3" fmla="*/ 2 h 20"/>
                  <a:gd name="T4" fmla="*/ 18 w 20"/>
                  <a:gd name="T5" fmla="*/ 0 h 20"/>
                  <a:gd name="T6" fmla="*/ 16 w 20"/>
                  <a:gd name="T7" fmla="*/ 2 h 20"/>
                  <a:gd name="T8" fmla="*/ 0 w 20"/>
                  <a:gd name="T9" fmla="*/ 16 h 20"/>
                  <a:gd name="T10" fmla="*/ 0 w 20"/>
                  <a:gd name="T11" fmla="*/ 16 h 20"/>
                  <a:gd name="T12" fmla="*/ 0 w 20"/>
                  <a:gd name="T13" fmla="*/ 18 h 20"/>
                  <a:gd name="T14" fmla="*/ 0 w 20"/>
                  <a:gd name="T15" fmla="*/ 20 h 20"/>
                  <a:gd name="T16" fmla="*/ 0 w 20"/>
                  <a:gd name="T17" fmla="*/ 20 h 20"/>
                  <a:gd name="T18" fmla="*/ 2 w 20"/>
                  <a:gd name="T19" fmla="*/ 20 h 20"/>
                  <a:gd name="T20" fmla="*/ 2 w 20"/>
                  <a:gd name="T21" fmla="*/ 20 h 20"/>
                  <a:gd name="T22" fmla="*/ 4 w 20"/>
                  <a:gd name="T23" fmla="*/ 20 h 20"/>
                  <a:gd name="T24" fmla="*/ 20 w 20"/>
                  <a:gd name="T25" fmla="*/ 4 h 20"/>
                  <a:gd name="T26" fmla="*/ 20 w 20"/>
                  <a:gd name="T27" fmla="*/ 4 h 20"/>
                  <a:gd name="T28" fmla="*/ 20 w 20"/>
                  <a:gd name="T29" fmla="*/ 2 h 20"/>
                  <a:gd name="T30" fmla="*/ 20 w 20"/>
                  <a:gd name="T31" fmla="*/ 2 h 20"/>
                  <a:gd name="T32" fmla="*/ 20 w 20"/>
                  <a:gd name="T3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0">
                    <a:moveTo>
                      <a:pt x="20" y="2"/>
                    </a:moveTo>
                    <a:lnTo>
                      <a:pt x="20" y="2"/>
                    </a:lnTo>
                    <a:lnTo>
                      <a:pt x="18" y="0"/>
                    </a:lnTo>
                    <a:lnTo>
                      <a:pt x="16" y="2"/>
                    </a:lnTo>
                    <a:lnTo>
                      <a:pt x="0" y="16"/>
                    </a:lnTo>
                    <a:lnTo>
                      <a:pt x="0" y="16"/>
                    </a:lnTo>
                    <a:lnTo>
                      <a:pt x="0" y="18"/>
                    </a:lnTo>
                    <a:lnTo>
                      <a:pt x="0" y="20"/>
                    </a:lnTo>
                    <a:lnTo>
                      <a:pt x="0" y="20"/>
                    </a:lnTo>
                    <a:lnTo>
                      <a:pt x="2" y="20"/>
                    </a:lnTo>
                    <a:lnTo>
                      <a:pt x="2" y="20"/>
                    </a:lnTo>
                    <a:lnTo>
                      <a:pt x="4" y="20"/>
                    </a:lnTo>
                    <a:lnTo>
                      <a:pt x="20" y="4"/>
                    </a:lnTo>
                    <a:lnTo>
                      <a:pt x="20" y="4"/>
                    </a:lnTo>
                    <a:lnTo>
                      <a:pt x="20" y="2"/>
                    </a:lnTo>
                    <a:lnTo>
                      <a:pt x="20" y="2"/>
                    </a:lnTo>
                    <a:lnTo>
                      <a:pt x="2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0" name="Freeform 2459">
                <a:extLst>
                  <a:ext uri="{FF2B5EF4-FFF2-40B4-BE49-F238E27FC236}">
                    <a16:creationId xmlns:a16="http://schemas.microsoft.com/office/drawing/2014/main" id="{4D55064C-A9A5-4B54-B801-B5988FE2BF1E}"/>
                  </a:ext>
                </a:extLst>
              </p:cNvPr>
              <p:cNvSpPr>
                <a:spLocks/>
              </p:cNvSpPr>
              <p:nvPr/>
            </p:nvSpPr>
            <p:spPr bwMode="auto">
              <a:xfrm>
                <a:off x="1419225" y="3914776"/>
                <a:ext cx="31750" cy="31750"/>
              </a:xfrm>
              <a:custGeom>
                <a:avLst/>
                <a:gdLst>
                  <a:gd name="T0" fmla="*/ 18 w 20"/>
                  <a:gd name="T1" fmla="*/ 0 h 20"/>
                  <a:gd name="T2" fmla="*/ 18 w 20"/>
                  <a:gd name="T3" fmla="*/ 0 h 20"/>
                  <a:gd name="T4" fmla="*/ 16 w 20"/>
                  <a:gd name="T5" fmla="*/ 0 h 20"/>
                  <a:gd name="T6" fmla="*/ 16 w 20"/>
                  <a:gd name="T7" fmla="*/ 0 h 20"/>
                  <a:gd name="T8" fmla="*/ 0 w 20"/>
                  <a:gd name="T9" fmla="*/ 16 h 20"/>
                  <a:gd name="T10" fmla="*/ 0 w 20"/>
                  <a:gd name="T11" fmla="*/ 16 h 20"/>
                  <a:gd name="T12" fmla="*/ 0 w 20"/>
                  <a:gd name="T13" fmla="*/ 18 h 20"/>
                  <a:gd name="T14" fmla="*/ 0 w 20"/>
                  <a:gd name="T15" fmla="*/ 18 h 20"/>
                  <a:gd name="T16" fmla="*/ 0 w 20"/>
                  <a:gd name="T17" fmla="*/ 18 h 20"/>
                  <a:gd name="T18" fmla="*/ 2 w 20"/>
                  <a:gd name="T19" fmla="*/ 20 h 20"/>
                  <a:gd name="T20" fmla="*/ 2 w 20"/>
                  <a:gd name="T21" fmla="*/ 20 h 20"/>
                  <a:gd name="T22" fmla="*/ 4 w 20"/>
                  <a:gd name="T23" fmla="*/ 18 h 20"/>
                  <a:gd name="T24" fmla="*/ 18 w 20"/>
                  <a:gd name="T25" fmla="*/ 4 h 20"/>
                  <a:gd name="T26" fmla="*/ 18 w 20"/>
                  <a:gd name="T27" fmla="*/ 4 h 20"/>
                  <a:gd name="T28" fmla="*/ 20 w 20"/>
                  <a:gd name="T29" fmla="*/ 2 h 20"/>
                  <a:gd name="T30" fmla="*/ 18 w 20"/>
                  <a:gd name="T31" fmla="*/ 0 h 20"/>
                  <a:gd name="T32" fmla="*/ 18 w 20"/>
                  <a:gd name="T3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0">
                    <a:moveTo>
                      <a:pt x="18" y="0"/>
                    </a:moveTo>
                    <a:lnTo>
                      <a:pt x="18" y="0"/>
                    </a:lnTo>
                    <a:lnTo>
                      <a:pt x="16" y="0"/>
                    </a:lnTo>
                    <a:lnTo>
                      <a:pt x="16" y="0"/>
                    </a:lnTo>
                    <a:lnTo>
                      <a:pt x="0" y="16"/>
                    </a:lnTo>
                    <a:lnTo>
                      <a:pt x="0" y="16"/>
                    </a:lnTo>
                    <a:lnTo>
                      <a:pt x="0" y="18"/>
                    </a:lnTo>
                    <a:lnTo>
                      <a:pt x="0" y="18"/>
                    </a:lnTo>
                    <a:lnTo>
                      <a:pt x="0" y="18"/>
                    </a:lnTo>
                    <a:lnTo>
                      <a:pt x="2" y="20"/>
                    </a:lnTo>
                    <a:lnTo>
                      <a:pt x="2" y="20"/>
                    </a:lnTo>
                    <a:lnTo>
                      <a:pt x="4" y="18"/>
                    </a:lnTo>
                    <a:lnTo>
                      <a:pt x="18" y="4"/>
                    </a:lnTo>
                    <a:lnTo>
                      <a:pt x="18" y="4"/>
                    </a:lnTo>
                    <a:lnTo>
                      <a:pt x="20" y="2"/>
                    </a:lnTo>
                    <a:lnTo>
                      <a:pt x="18" y="0"/>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1" name="Freeform 2460">
                <a:extLst>
                  <a:ext uri="{FF2B5EF4-FFF2-40B4-BE49-F238E27FC236}">
                    <a16:creationId xmlns:a16="http://schemas.microsoft.com/office/drawing/2014/main" id="{F1CAD819-117B-40B6-9A24-64EE1A34BB01}"/>
                  </a:ext>
                </a:extLst>
              </p:cNvPr>
              <p:cNvSpPr>
                <a:spLocks/>
              </p:cNvSpPr>
              <p:nvPr/>
            </p:nvSpPr>
            <p:spPr bwMode="auto">
              <a:xfrm>
                <a:off x="1463675" y="3943351"/>
                <a:ext cx="19050" cy="15875"/>
              </a:xfrm>
              <a:custGeom>
                <a:avLst/>
                <a:gdLst>
                  <a:gd name="T0" fmla="*/ 10 w 12"/>
                  <a:gd name="T1" fmla="*/ 0 h 10"/>
                  <a:gd name="T2" fmla="*/ 10 w 12"/>
                  <a:gd name="T3" fmla="*/ 0 h 10"/>
                  <a:gd name="T4" fmla="*/ 10 w 12"/>
                  <a:gd name="T5" fmla="*/ 0 h 10"/>
                  <a:gd name="T6" fmla="*/ 8 w 12"/>
                  <a:gd name="T7" fmla="*/ 0 h 10"/>
                  <a:gd name="T8" fmla="*/ 0 w 12"/>
                  <a:gd name="T9" fmla="*/ 6 h 10"/>
                  <a:gd name="T10" fmla="*/ 0 w 12"/>
                  <a:gd name="T11" fmla="*/ 6 h 10"/>
                  <a:gd name="T12" fmla="*/ 0 w 12"/>
                  <a:gd name="T13" fmla="*/ 8 h 10"/>
                  <a:gd name="T14" fmla="*/ 0 w 12"/>
                  <a:gd name="T15" fmla="*/ 10 h 10"/>
                  <a:gd name="T16" fmla="*/ 0 w 12"/>
                  <a:gd name="T17" fmla="*/ 10 h 10"/>
                  <a:gd name="T18" fmla="*/ 2 w 12"/>
                  <a:gd name="T19" fmla="*/ 10 h 10"/>
                  <a:gd name="T20" fmla="*/ 2 w 12"/>
                  <a:gd name="T21" fmla="*/ 10 h 10"/>
                  <a:gd name="T22" fmla="*/ 4 w 12"/>
                  <a:gd name="T23" fmla="*/ 10 h 10"/>
                  <a:gd name="T24" fmla="*/ 10 w 12"/>
                  <a:gd name="T25" fmla="*/ 4 h 10"/>
                  <a:gd name="T26" fmla="*/ 10 w 12"/>
                  <a:gd name="T27" fmla="*/ 4 h 10"/>
                  <a:gd name="T28" fmla="*/ 12 w 12"/>
                  <a:gd name="T29" fmla="*/ 2 h 10"/>
                  <a:gd name="T30" fmla="*/ 10 w 12"/>
                  <a:gd name="T31" fmla="*/ 0 h 10"/>
                  <a:gd name="T32" fmla="*/ 10 w 12"/>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0">
                    <a:moveTo>
                      <a:pt x="10" y="0"/>
                    </a:moveTo>
                    <a:lnTo>
                      <a:pt x="10" y="0"/>
                    </a:lnTo>
                    <a:lnTo>
                      <a:pt x="10" y="0"/>
                    </a:lnTo>
                    <a:lnTo>
                      <a:pt x="8" y="0"/>
                    </a:lnTo>
                    <a:lnTo>
                      <a:pt x="0" y="6"/>
                    </a:lnTo>
                    <a:lnTo>
                      <a:pt x="0" y="6"/>
                    </a:lnTo>
                    <a:lnTo>
                      <a:pt x="0" y="8"/>
                    </a:lnTo>
                    <a:lnTo>
                      <a:pt x="0" y="10"/>
                    </a:lnTo>
                    <a:lnTo>
                      <a:pt x="0" y="10"/>
                    </a:lnTo>
                    <a:lnTo>
                      <a:pt x="2" y="10"/>
                    </a:lnTo>
                    <a:lnTo>
                      <a:pt x="2" y="10"/>
                    </a:lnTo>
                    <a:lnTo>
                      <a:pt x="4" y="10"/>
                    </a:lnTo>
                    <a:lnTo>
                      <a:pt x="10" y="4"/>
                    </a:lnTo>
                    <a:lnTo>
                      <a:pt x="10" y="4"/>
                    </a:lnTo>
                    <a:lnTo>
                      <a:pt x="12" y="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2" name="Freeform 2461">
                <a:extLst>
                  <a:ext uri="{FF2B5EF4-FFF2-40B4-BE49-F238E27FC236}">
                    <a16:creationId xmlns:a16="http://schemas.microsoft.com/office/drawing/2014/main" id="{B536041C-65FA-45B9-8127-FFD516F6B15E}"/>
                  </a:ext>
                </a:extLst>
              </p:cNvPr>
              <p:cNvSpPr>
                <a:spLocks/>
              </p:cNvSpPr>
              <p:nvPr/>
            </p:nvSpPr>
            <p:spPr bwMode="auto">
              <a:xfrm>
                <a:off x="1492250" y="3971926"/>
                <a:ext cx="19050" cy="19050"/>
              </a:xfrm>
              <a:custGeom>
                <a:avLst/>
                <a:gdLst>
                  <a:gd name="T0" fmla="*/ 12 w 12"/>
                  <a:gd name="T1" fmla="*/ 2 h 12"/>
                  <a:gd name="T2" fmla="*/ 12 w 12"/>
                  <a:gd name="T3" fmla="*/ 2 h 12"/>
                  <a:gd name="T4" fmla="*/ 10 w 12"/>
                  <a:gd name="T5" fmla="*/ 0 h 12"/>
                  <a:gd name="T6" fmla="*/ 8 w 12"/>
                  <a:gd name="T7" fmla="*/ 2 h 12"/>
                  <a:gd name="T8" fmla="*/ 2 w 12"/>
                  <a:gd name="T9" fmla="*/ 8 h 12"/>
                  <a:gd name="T10" fmla="*/ 2 w 12"/>
                  <a:gd name="T11" fmla="*/ 8 h 12"/>
                  <a:gd name="T12" fmla="*/ 0 w 12"/>
                  <a:gd name="T13" fmla="*/ 10 h 12"/>
                  <a:gd name="T14" fmla="*/ 2 w 12"/>
                  <a:gd name="T15" fmla="*/ 12 h 12"/>
                  <a:gd name="T16" fmla="*/ 2 w 12"/>
                  <a:gd name="T17" fmla="*/ 12 h 12"/>
                  <a:gd name="T18" fmla="*/ 4 w 12"/>
                  <a:gd name="T19" fmla="*/ 12 h 12"/>
                  <a:gd name="T20" fmla="*/ 4 w 12"/>
                  <a:gd name="T21" fmla="*/ 12 h 12"/>
                  <a:gd name="T22" fmla="*/ 4 w 12"/>
                  <a:gd name="T23" fmla="*/ 12 h 12"/>
                  <a:gd name="T24" fmla="*/ 12 w 12"/>
                  <a:gd name="T25" fmla="*/ 4 h 12"/>
                  <a:gd name="T26" fmla="*/ 12 w 12"/>
                  <a:gd name="T27" fmla="*/ 4 h 12"/>
                  <a:gd name="T28" fmla="*/ 12 w 12"/>
                  <a:gd name="T29" fmla="*/ 2 h 12"/>
                  <a:gd name="T30" fmla="*/ 12 w 12"/>
                  <a:gd name="T31" fmla="*/ 2 h 12"/>
                  <a:gd name="T32" fmla="*/ 12 w 12"/>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2">
                    <a:moveTo>
                      <a:pt x="12" y="2"/>
                    </a:moveTo>
                    <a:lnTo>
                      <a:pt x="12" y="2"/>
                    </a:lnTo>
                    <a:lnTo>
                      <a:pt x="10" y="0"/>
                    </a:lnTo>
                    <a:lnTo>
                      <a:pt x="8" y="2"/>
                    </a:lnTo>
                    <a:lnTo>
                      <a:pt x="2" y="8"/>
                    </a:lnTo>
                    <a:lnTo>
                      <a:pt x="2" y="8"/>
                    </a:lnTo>
                    <a:lnTo>
                      <a:pt x="0" y="10"/>
                    </a:lnTo>
                    <a:lnTo>
                      <a:pt x="2" y="12"/>
                    </a:lnTo>
                    <a:lnTo>
                      <a:pt x="2" y="12"/>
                    </a:lnTo>
                    <a:lnTo>
                      <a:pt x="4" y="12"/>
                    </a:lnTo>
                    <a:lnTo>
                      <a:pt x="4" y="12"/>
                    </a:lnTo>
                    <a:lnTo>
                      <a:pt x="4" y="12"/>
                    </a:lnTo>
                    <a:lnTo>
                      <a:pt x="12" y="4"/>
                    </a:lnTo>
                    <a:lnTo>
                      <a:pt x="12" y="4"/>
                    </a:lnTo>
                    <a:lnTo>
                      <a:pt x="12" y="2"/>
                    </a:lnTo>
                    <a:lnTo>
                      <a:pt x="12" y="2"/>
                    </a:lnTo>
                    <a:lnTo>
                      <a:pt x="1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3" name="Freeform 2462">
                <a:extLst>
                  <a:ext uri="{FF2B5EF4-FFF2-40B4-BE49-F238E27FC236}">
                    <a16:creationId xmlns:a16="http://schemas.microsoft.com/office/drawing/2014/main" id="{5FB1EC94-B21D-4F9B-963E-7F7C32223814}"/>
                  </a:ext>
                </a:extLst>
              </p:cNvPr>
              <p:cNvSpPr>
                <a:spLocks/>
              </p:cNvSpPr>
              <p:nvPr/>
            </p:nvSpPr>
            <p:spPr bwMode="auto">
              <a:xfrm>
                <a:off x="1524000" y="4006851"/>
                <a:ext cx="15875" cy="12700"/>
              </a:xfrm>
              <a:custGeom>
                <a:avLst/>
                <a:gdLst>
                  <a:gd name="T0" fmla="*/ 8 w 10"/>
                  <a:gd name="T1" fmla="*/ 0 h 8"/>
                  <a:gd name="T2" fmla="*/ 8 w 10"/>
                  <a:gd name="T3" fmla="*/ 0 h 8"/>
                  <a:gd name="T4" fmla="*/ 6 w 10"/>
                  <a:gd name="T5" fmla="*/ 0 h 8"/>
                  <a:gd name="T6" fmla="*/ 6 w 10"/>
                  <a:gd name="T7" fmla="*/ 0 h 8"/>
                  <a:gd name="T8" fmla="*/ 0 w 10"/>
                  <a:gd name="T9" fmla="*/ 4 h 8"/>
                  <a:gd name="T10" fmla="*/ 0 w 10"/>
                  <a:gd name="T11" fmla="*/ 4 h 8"/>
                  <a:gd name="T12" fmla="*/ 0 w 10"/>
                  <a:gd name="T13" fmla="*/ 6 h 8"/>
                  <a:gd name="T14" fmla="*/ 0 w 10"/>
                  <a:gd name="T15" fmla="*/ 8 h 8"/>
                  <a:gd name="T16" fmla="*/ 0 w 10"/>
                  <a:gd name="T17" fmla="*/ 8 h 8"/>
                  <a:gd name="T18" fmla="*/ 2 w 10"/>
                  <a:gd name="T19" fmla="*/ 8 h 8"/>
                  <a:gd name="T20" fmla="*/ 2 w 10"/>
                  <a:gd name="T21" fmla="*/ 8 h 8"/>
                  <a:gd name="T22" fmla="*/ 4 w 10"/>
                  <a:gd name="T23" fmla="*/ 8 h 8"/>
                  <a:gd name="T24" fmla="*/ 8 w 10"/>
                  <a:gd name="T25" fmla="*/ 4 h 8"/>
                  <a:gd name="T26" fmla="*/ 8 w 10"/>
                  <a:gd name="T27" fmla="*/ 4 h 8"/>
                  <a:gd name="T28" fmla="*/ 10 w 10"/>
                  <a:gd name="T29" fmla="*/ 2 h 8"/>
                  <a:gd name="T30" fmla="*/ 8 w 10"/>
                  <a:gd name="T31" fmla="*/ 0 h 8"/>
                  <a:gd name="T32" fmla="*/ 8 w 10"/>
                  <a:gd name="T3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8">
                    <a:moveTo>
                      <a:pt x="8" y="0"/>
                    </a:moveTo>
                    <a:lnTo>
                      <a:pt x="8" y="0"/>
                    </a:lnTo>
                    <a:lnTo>
                      <a:pt x="6" y="0"/>
                    </a:lnTo>
                    <a:lnTo>
                      <a:pt x="6" y="0"/>
                    </a:lnTo>
                    <a:lnTo>
                      <a:pt x="0" y="4"/>
                    </a:lnTo>
                    <a:lnTo>
                      <a:pt x="0" y="4"/>
                    </a:lnTo>
                    <a:lnTo>
                      <a:pt x="0" y="6"/>
                    </a:lnTo>
                    <a:lnTo>
                      <a:pt x="0" y="8"/>
                    </a:lnTo>
                    <a:lnTo>
                      <a:pt x="0" y="8"/>
                    </a:lnTo>
                    <a:lnTo>
                      <a:pt x="2" y="8"/>
                    </a:lnTo>
                    <a:lnTo>
                      <a:pt x="2" y="8"/>
                    </a:lnTo>
                    <a:lnTo>
                      <a:pt x="4" y="8"/>
                    </a:lnTo>
                    <a:lnTo>
                      <a:pt x="8" y="4"/>
                    </a:lnTo>
                    <a:lnTo>
                      <a:pt x="8" y="4"/>
                    </a:lnTo>
                    <a:lnTo>
                      <a:pt x="10" y="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4" name="Freeform 2463">
                <a:extLst>
                  <a:ext uri="{FF2B5EF4-FFF2-40B4-BE49-F238E27FC236}">
                    <a16:creationId xmlns:a16="http://schemas.microsoft.com/office/drawing/2014/main" id="{22357354-B1DE-466C-B1B9-C66981BD8A01}"/>
                  </a:ext>
                </a:extLst>
              </p:cNvPr>
              <p:cNvSpPr>
                <a:spLocks/>
              </p:cNvSpPr>
              <p:nvPr/>
            </p:nvSpPr>
            <p:spPr bwMode="auto">
              <a:xfrm>
                <a:off x="1552575" y="4032251"/>
                <a:ext cx="19050" cy="19050"/>
              </a:xfrm>
              <a:custGeom>
                <a:avLst/>
                <a:gdLst>
                  <a:gd name="T0" fmla="*/ 12 w 12"/>
                  <a:gd name="T1" fmla="*/ 0 h 12"/>
                  <a:gd name="T2" fmla="*/ 12 w 12"/>
                  <a:gd name="T3" fmla="*/ 0 h 12"/>
                  <a:gd name="T4" fmla="*/ 10 w 12"/>
                  <a:gd name="T5" fmla="*/ 0 h 12"/>
                  <a:gd name="T6" fmla="*/ 8 w 12"/>
                  <a:gd name="T7" fmla="*/ 0 h 12"/>
                  <a:gd name="T8" fmla="*/ 2 w 12"/>
                  <a:gd name="T9" fmla="*/ 8 h 12"/>
                  <a:gd name="T10" fmla="*/ 2 w 12"/>
                  <a:gd name="T11" fmla="*/ 8 h 12"/>
                  <a:gd name="T12" fmla="*/ 0 w 12"/>
                  <a:gd name="T13" fmla="*/ 10 h 12"/>
                  <a:gd name="T14" fmla="*/ 2 w 12"/>
                  <a:gd name="T15" fmla="*/ 10 h 12"/>
                  <a:gd name="T16" fmla="*/ 2 w 12"/>
                  <a:gd name="T17" fmla="*/ 10 h 12"/>
                  <a:gd name="T18" fmla="*/ 4 w 12"/>
                  <a:gd name="T19" fmla="*/ 12 h 12"/>
                  <a:gd name="T20" fmla="*/ 4 w 12"/>
                  <a:gd name="T21" fmla="*/ 12 h 12"/>
                  <a:gd name="T22" fmla="*/ 4 w 12"/>
                  <a:gd name="T23" fmla="*/ 10 h 12"/>
                  <a:gd name="T24" fmla="*/ 12 w 12"/>
                  <a:gd name="T25" fmla="*/ 4 h 12"/>
                  <a:gd name="T26" fmla="*/ 12 w 12"/>
                  <a:gd name="T27" fmla="*/ 4 h 12"/>
                  <a:gd name="T28" fmla="*/ 12 w 12"/>
                  <a:gd name="T29" fmla="*/ 2 h 12"/>
                  <a:gd name="T30" fmla="*/ 12 w 12"/>
                  <a:gd name="T31" fmla="*/ 0 h 12"/>
                  <a:gd name="T32" fmla="*/ 12 w 12"/>
                  <a:gd name="T3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2">
                    <a:moveTo>
                      <a:pt x="12" y="0"/>
                    </a:moveTo>
                    <a:lnTo>
                      <a:pt x="12" y="0"/>
                    </a:lnTo>
                    <a:lnTo>
                      <a:pt x="10" y="0"/>
                    </a:lnTo>
                    <a:lnTo>
                      <a:pt x="8" y="0"/>
                    </a:lnTo>
                    <a:lnTo>
                      <a:pt x="2" y="8"/>
                    </a:lnTo>
                    <a:lnTo>
                      <a:pt x="2" y="8"/>
                    </a:lnTo>
                    <a:lnTo>
                      <a:pt x="0" y="10"/>
                    </a:lnTo>
                    <a:lnTo>
                      <a:pt x="2" y="10"/>
                    </a:lnTo>
                    <a:lnTo>
                      <a:pt x="2" y="10"/>
                    </a:lnTo>
                    <a:lnTo>
                      <a:pt x="4" y="12"/>
                    </a:lnTo>
                    <a:lnTo>
                      <a:pt x="4" y="12"/>
                    </a:lnTo>
                    <a:lnTo>
                      <a:pt x="4" y="10"/>
                    </a:lnTo>
                    <a:lnTo>
                      <a:pt x="12" y="4"/>
                    </a:lnTo>
                    <a:lnTo>
                      <a:pt x="12" y="4"/>
                    </a:lnTo>
                    <a:lnTo>
                      <a:pt x="12" y="2"/>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5" name="Freeform 2464">
                <a:extLst>
                  <a:ext uri="{FF2B5EF4-FFF2-40B4-BE49-F238E27FC236}">
                    <a16:creationId xmlns:a16="http://schemas.microsoft.com/office/drawing/2014/main" id="{DD8D0903-A7E7-4142-96F3-ABEFEE6E2276}"/>
                  </a:ext>
                </a:extLst>
              </p:cNvPr>
              <p:cNvSpPr>
                <a:spLocks/>
              </p:cNvSpPr>
              <p:nvPr/>
            </p:nvSpPr>
            <p:spPr bwMode="auto">
              <a:xfrm>
                <a:off x="1720850" y="4216401"/>
                <a:ext cx="28575" cy="31750"/>
              </a:xfrm>
              <a:custGeom>
                <a:avLst/>
                <a:gdLst>
                  <a:gd name="T0" fmla="*/ 18 w 18"/>
                  <a:gd name="T1" fmla="*/ 0 h 20"/>
                  <a:gd name="T2" fmla="*/ 18 w 18"/>
                  <a:gd name="T3" fmla="*/ 0 h 20"/>
                  <a:gd name="T4" fmla="*/ 16 w 18"/>
                  <a:gd name="T5" fmla="*/ 0 h 20"/>
                  <a:gd name="T6" fmla="*/ 16 w 18"/>
                  <a:gd name="T7" fmla="*/ 0 h 20"/>
                  <a:gd name="T8" fmla="*/ 0 w 18"/>
                  <a:gd name="T9" fmla="*/ 16 h 20"/>
                  <a:gd name="T10" fmla="*/ 0 w 18"/>
                  <a:gd name="T11" fmla="*/ 16 h 20"/>
                  <a:gd name="T12" fmla="*/ 0 w 18"/>
                  <a:gd name="T13" fmla="*/ 18 h 20"/>
                  <a:gd name="T14" fmla="*/ 0 w 18"/>
                  <a:gd name="T15" fmla="*/ 18 h 20"/>
                  <a:gd name="T16" fmla="*/ 0 w 18"/>
                  <a:gd name="T17" fmla="*/ 18 h 20"/>
                  <a:gd name="T18" fmla="*/ 2 w 18"/>
                  <a:gd name="T19" fmla="*/ 20 h 20"/>
                  <a:gd name="T20" fmla="*/ 2 w 18"/>
                  <a:gd name="T21" fmla="*/ 20 h 20"/>
                  <a:gd name="T22" fmla="*/ 2 w 18"/>
                  <a:gd name="T23" fmla="*/ 18 h 20"/>
                  <a:gd name="T24" fmla="*/ 18 w 18"/>
                  <a:gd name="T25" fmla="*/ 4 h 20"/>
                  <a:gd name="T26" fmla="*/ 18 w 18"/>
                  <a:gd name="T27" fmla="*/ 4 h 20"/>
                  <a:gd name="T28" fmla="*/ 18 w 18"/>
                  <a:gd name="T29" fmla="*/ 2 h 20"/>
                  <a:gd name="T30" fmla="*/ 18 w 18"/>
                  <a:gd name="T31" fmla="*/ 0 h 20"/>
                  <a:gd name="T32" fmla="*/ 18 w 18"/>
                  <a:gd name="T3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20">
                    <a:moveTo>
                      <a:pt x="18" y="0"/>
                    </a:moveTo>
                    <a:lnTo>
                      <a:pt x="18" y="0"/>
                    </a:lnTo>
                    <a:lnTo>
                      <a:pt x="16" y="0"/>
                    </a:lnTo>
                    <a:lnTo>
                      <a:pt x="16" y="0"/>
                    </a:lnTo>
                    <a:lnTo>
                      <a:pt x="0" y="16"/>
                    </a:lnTo>
                    <a:lnTo>
                      <a:pt x="0" y="16"/>
                    </a:lnTo>
                    <a:lnTo>
                      <a:pt x="0" y="18"/>
                    </a:lnTo>
                    <a:lnTo>
                      <a:pt x="0" y="18"/>
                    </a:lnTo>
                    <a:lnTo>
                      <a:pt x="0" y="18"/>
                    </a:lnTo>
                    <a:lnTo>
                      <a:pt x="2" y="20"/>
                    </a:lnTo>
                    <a:lnTo>
                      <a:pt x="2" y="20"/>
                    </a:lnTo>
                    <a:lnTo>
                      <a:pt x="2" y="18"/>
                    </a:lnTo>
                    <a:lnTo>
                      <a:pt x="18" y="4"/>
                    </a:lnTo>
                    <a:lnTo>
                      <a:pt x="18" y="4"/>
                    </a:lnTo>
                    <a:lnTo>
                      <a:pt x="18" y="2"/>
                    </a:lnTo>
                    <a:lnTo>
                      <a:pt x="18" y="0"/>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6" name="Freeform 2465">
                <a:extLst>
                  <a:ext uri="{FF2B5EF4-FFF2-40B4-BE49-F238E27FC236}">
                    <a16:creationId xmlns:a16="http://schemas.microsoft.com/office/drawing/2014/main" id="{4D988D45-FA52-453D-962B-DB34878E73A9}"/>
                  </a:ext>
                </a:extLst>
              </p:cNvPr>
              <p:cNvSpPr>
                <a:spLocks/>
              </p:cNvSpPr>
              <p:nvPr/>
            </p:nvSpPr>
            <p:spPr bwMode="auto">
              <a:xfrm>
                <a:off x="1616075" y="4095751"/>
                <a:ext cx="12700" cy="15875"/>
              </a:xfrm>
              <a:custGeom>
                <a:avLst/>
                <a:gdLst>
                  <a:gd name="T0" fmla="*/ 8 w 8"/>
                  <a:gd name="T1" fmla="*/ 2 h 10"/>
                  <a:gd name="T2" fmla="*/ 8 w 8"/>
                  <a:gd name="T3" fmla="*/ 2 h 10"/>
                  <a:gd name="T4" fmla="*/ 6 w 8"/>
                  <a:gd name="T5" fmla="*/ 0 h 10"/>
                  <a:gd name="T6" fmla="*/ 4 w 8"/>
                  <a:gd name="T7" fmla="*/ 2 h 10"/>
                  <a:gd name="T8" fmla="*/ 0 w 8"/>
                  <a:gd name="T9" fmla="*/ 6 h 10"/>
                  <a:gd name="T10" fmla="*/ 0 w 8"/>
                  <a:gd name="T11" fmla="*/ 6 h 10"/>
                  <a:gd name="T12" fmla="*/ 0 w 8"/>
                  <a:gd name="T13" fmla="*/ 8 h 10"/>
                  <a:gd name="T14" fmla="*/ 0 w 8"/>
                  <a:gd name="T15" fmla="*/ 8 h 10"/>
                  <a:gd name="T16" fmla="*/ 0 w 8"/>
                  <a:gd name="T17" fmla="*/ 8 h 10"/>
                  <a:gd name="T18" fmla="*/ 2 w 8"/>
                  <a:gd name="T19" fmla="*/ 10 h 10"/>
                  <a:gd name="T20" fmla="*/ 2 w 8"/>
                  <a:gd name="T21" fmla="*/ 10 h 10"/>
                  <a:gd name="T22" fmla="*/ 2 w 8"/>
                  <a:gd name="T23" fmla="*/ 8 h 10"/>
                  <a:gd name="T24" fmla="*/ 8 w 8"/>
                  <a:gd name="T25" fmla="*/ 4 h 10"/>
                  <a:gd name="T26" fmla="*/ 8 w 8"/>
                  <a:gd name="T27" fmla="*/ 4 h 10"/>
                  <a:gd name="T28" fmla="*/ 8 w 8"/>
                  <a:gd name="T29" fmla="*/ 2 h 10"/>
                  <a:gd name="T30" fmla="*/ 8 w 8"/>
                  <a:gd name="T31" fmla="*/ 2 h 10"/>
                  <a:gd name="T32" fmla="*/ 8 w 8"/>
                  <a:gd name="T33"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10">
                    <a:moveTo>
                      <a:pt x="8" y="2"/>
                    </a:moveTo>
                    <a:lnTo>
                      <a:pt x="8" y="2"/>
                    </a:lnTo>
                    <a:lnTo>
                      <a:pt x="6" y="0"/>
                    </a:lnTo>
                    <a:lnTo>
                      <a:pt x="4" y="2"/>
                    </a:lnTo>
                    <a:lnTo>
                      <a:pt x="0" y="6"/>
                    </a:lnTo>
                    <a:lnTo>
                      <a:pt x="0" y="6"/>
                    </a:lnTo>
                    <a:lnTo>
                      <a:pt x="0" y="8"/>
                    </a:lnTo>
                    <a:lnTo>
                      <a:pt x="0" y="8"/>
                    </a:lnTo>
                    <a:lnTo>
                      <a:pt x="0" y="8"/>
                    </a:lnTo>
                    <a:lnTo>
                      <a:pt x="2" y="10"/>
                    </a:lnTo>
                    <a:lnTo>
                      <a:pt x="2" y="10"/>
                    </a:lnTo>
                    <a:lnTo>
                      <a:pt x="2" y="8"/>
                    </a:lnTo>
                    <a:lnTo>
                      <a:pt x="8" y="4"/>
                    </a:lnTo>
                    <a:lnTo>
                      <a:pt x="8" y="4"/>
                    </a:lnTo>
                    <a:lnTo>
                      <a:pt x="8" y="2"/>
                    </a:lnTo>
                    <a:lnTo>
                      <a:pt x="8" y="2"/>
                    </a:ln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7" name="Freeform 2466">
                <a:extLst>
                  <a:ext uri="{FF2B5EF4-FFF2-40B4-BE49-F238E27FC236}">
                    <a16:creationId xmlns:a16="http://schemas.microsoft.com/office/drawing/2014/main" id="{B02407F8-A6CA-4C47-B568-4B6EAEC73493}"/>
                  </a:ext>
                </a:extLst>
              </p:cNvPr>
              <p:cNvSpPr>
                <a:spLocks/>
              </p:cNvSpPr>
              <p:nvPr/>
            </p:nvSpPr>
            <p:spPr bwMode="auto">
              <a:xfrm>
                <a:off x="1644650" y="4124326"/>
                <a:ext cx="19050" cy="15875"/>
              </a:xfrm>
              <a:custGeom>
                <a:avLst/>
                <a:gdLst>
                  <a:gd name="T0" fmla="*/ 10 w 12"/>
                  <a:gd name="T1" fmla="*/ 0 h 10"/>
                  <a:gd name="T2" fmla="*/ 10 w 12"/>
                  <a:gd name="T3" fmla="*/ 0 h 10"/>
                  <a:gd name="T4" fmla="*/ 8 w 12"/>
                  <a:gd name="T5" fmla="*/ 0 h 10"/>
                  <a:gd name="T6" fmla="*/ 8 w 12"/>
                  <a:gd name="T7" fmla="*/ 0 h 10"/>
                  <a:gd name="T8" fmla="*/ 0 w 12"/>
                  <a:gd name="T9" fmla="*/ 6 h 10"/>
                  <a:gd name="T10" fmla="*/ 0 w 12"/>
                  <a:gd name="T11" fmla="*/ 6 h 10"/>
                  <a:gd name="T12" fmla="*/ 0 w 12"/>
                  <a:gd name="T13" fmla="*/ 8 h 10"/>
                  <a:gd name="T14" fmla="*/ 0 w 12"/>
                  <a:gd name="T15" fmla="*/ 10 h 10"/>
                  <a:gd name="T16" fmla="*/ 0 w 12"/>
                  <a:gd name="T17" fmla="*/ 10 h 10"/>
                  <a:gd name="T18" fmla="*/ 2 w 12"/>
                  <a:gd name="T19" fmla="*/ 10 h 10"/>
                  <a:gd name="T20" fmla="*/ 2 w 12"/>
                  <a:gd name="T21" fmla="*/ 10 h 10"/>
                  <a:gd name="T22" fmla="*/ 4 w 12"/>
                  <a:gd name="T23" fmla="*/ 10 h 10"/>
                  <a:gd name="T24" fmla="*/ 10 w 12"/>
                  <a:gd name="T25" fmla="*/ 4 h 10"/>
                  <a:gd name="T26" fmla="*/ 10 w 12"/>
                  <a:gd name="T27" fmla="*/ 4 h 10"/>
                  <a:gd name="T28" fmla="*/ 12 w 12"/>
                  <a:gd name="T29" fmla="*/ 2 h 10"/>
                  <a:gd name="T30" fmla="*/ 10 w 12"/>
                  <a:gd name="T31" fmla="*/ 0 h 10"/>
                  <a:gd name="T32" fmla="*/ 10 w 12"/>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0">
                    <a:moveTo>
                      <a:pt x="10" y="0"/>
                    </a:moveTo>
                    <a:lnTo>
                      <a:pt x="10" y="0"/>
                    </a:lnTo>
                    <a:lnTo>
                      <a:pt x="8" y="0"/>
                    </a:lnTo>
                    <a:lnTo>
                      <a:pt x="8" y="0"/>
                    </a:lnTo>
                    <a:lnTo>
                      <a:pt x="0" y="6"/>
                    </a:lnTo>
                    <a:lnTo>
                      <a:pt x="0" y="6"/>
                    </a:lnTo>
                    <a:lnTo>
                      <a:pt x="0" y="8"/>
                    </a:lnTo>
                    <a:lnTo>
                      <a:pt x="0" y="10"/>
                    </a:lnTo>
                    <a:lnTo>
                      <a:pt x="0" y="10"/>
                    </a:lnTo>
                    <a:lnTo>
                      <a:pt x="2" y="10"/>
                    </a:lnTo>
                    <a:lnTo>
                      <a:pt x="2" y="10"/>
                    </a:lnTo>
                    <a:lnTo>
                      <a:pt x="4" y="10"/>
                    </a:lnTo>
                    <a:lnTo>
                      <a:pt x="10" y="4"/>
                    </a:lnTo>
                    <a:lnTo>
                      <a:pt x="10" y="4"/>
                    </a:lnTo>
                    <a:lnTo>
                      <a:pt x="12" y="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8" name="Freeform 2467">
                <a:extLst>
                  <a:ext uri="{FF2B5EF4-FFF2-40B4-BE49-F238E27FC236}">
                    <a16:creationId xmlns:a16="http://schemas.microsoft.com/office/drawing/2014/main" id="{3EFDE43D-2825-4CC7-82EF-1181F4B7E19F}"/>
                  </a:ext>
                </a:extLst>
              </p:cNvPr>
              <p:cNvSpPr>
                <a:spLocks/>
              </p:cNvSpPr>
              <p:nvPr/>
            </p:nvSpPr>
            <p:spPr bwMode="auto">
              <a:xfrm>
                <a:off x="1676400" y="4156076"/>
                <a:ext cx="12700" cy="15875"/>
              </a:xfrm>
              <a:custGeom>
                <a:avLst/>
                <a:gdLst>
                  <a:gd name="T0" fmla="*/ 8 w 8"/>
                  <a:gd name="T1" fmla="*/ 2 h 10"/>
                  <a:gd name="T2" fmla="*/ 8 w 8"/>
                  <a:gd name="T3" fmla="*/ 2 h 10"/>
                  <a:gd name="T4" fmla="*/ 6 w 8"/>
                  <a:gd name="T5" fmla="*/ 0 h 10"/>
                  <a:gd name="T6" fmla="*/ 4 w 8"/>
                  <a:gd name="T7" fmla="*/ 2 h 10"/>
                  <a:gd name="T8" fmla="*/ 0 w 8"/>
                  <a:gd name="T9" fmla="*/ 6 h 10"/>
                  <a:gd name="T10" fmla="*/ 0 w 8"/>
                  <a:gd name="T11" fmla="*/ 6 h 10"/>
                  <a:gd name="T12" fmla="*/ 0 w 8"/>
                  <a:gd name="T13" fmla="*/ 8 h 10"/>
                  <a:gd name="T14" fmla="*/ 0 w 8"/>
                  <a:gd name="T15" fmla="*/ 8 h 10"/>
                  <a:gd name="T16" fmla="*/ 0 w 8"/>
                  <a:gd name="T17" fmla="*/ 8 h 10"/>
                  <a:gd name="T18" fmla="*/ 2 w 8"/>
                  <a:gd name="T19" fmla="*/ 10 h 10"/>
                  <a:gd name="T20" fmla="*/ 2 w 8"/>
                  <a:gd name="T21" fmla="*/ 10 h 10"/>
                  <a:gd name="T22" fmla="*/ 2 w 8"/>
                  <a:gd name="T23" fmla="*/ 8 h 10"/>
                  <a:gd name="T24" fmla="*/ 8 w 8"/>
                  <a:gd name="T25" fmla="*/ 4 h 10"/>
                  <a:gd name="T26" fmla="*/ 8 w 8"/>
                  <a:gd name="T27" fmla="*/ 4 h 10"/>
                  <a:gd name="T28" fmla="*/ 8 w 8"/>
                  <a:gd name="T29" fmla="*/ 2 h 10"/>
                  <a:gd name="T30" fmla="*/ 8 w 8"/>
                  <a:gd name="T31" fmla="*/ 2 h 10"/>
                  <a:gd name="T32" fmla="*/ 8 w 8"/>
                  <a:gd name="T33"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10">
                    <a:moveTo>
                      <a:pt x="8" y="2"/>
                    </a:moveTo>
                    <a:lnTo>
                      <a:pt x="8" y="2"/>
                    </a:lnTo>
                    <a:lnTo>
                      <a:pt x="6" y="0"/>
                    </a:lnTo>
                    <a:lnTo>
                      <a:pt x="4" y="2"/>
                    </a:lnTo>
                    <a:lnTo>
                      <a:pt x="0" y="6"/>
                    </a:lnTo>
                    <a:lnTo>
                      <a:pt x="0" y="6"/>
                    </a:lnTo>
                    <a:lnTo>
                      <a:pt x="0" y="8"/>
                    </a:lnTo>
                    <a:lnTo>
                      <a:pt x="0" y="8"/>
                    </a:lnTo>
                    <a:lnTo>
                      <a:pt x="0" y="8"/>
                    </a:lnTo>
                    <a:lnTo>
                      <a:pt x="2" y="10"/>
                    </a:lnTo>
                    <a:lnTo>
                      <a:pt x="2" y="10"/>
                    </a:lnTo>
                    <a:lnTo>
                      <a:pt x="2" y="8"/>
                    </a:lnTo>
                    <a:lnTo>
                      <a:pt x="8" y="4"/>
                    </a:lnTo>
                    <a:lnTo>
                      <a:pt x="8" y="4"/>
                    </a:lnTo>
                    <a:lnTo>
                      <a:pt x="8" y="2"/>
                    </a:lnTo>
                    <a:lnTo>
                      <a:pt x="8" y="2"/>
                    </a:ln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89" name="Freeform 2468">
                <a:extLst>
                  <a:ext uri="{FF2B5EF4-FFF2-40B4-BE49-F238E27FC236}">
                    <a16:creationId xmlns:a16="http://schemas.microsoft.com/office/drawing/2014/main" id="{08E440AC-8FAA-4AA0-AAD8-AC374E00749E}"/>
                  </a:ext>
                </a:extLst>
              </p:cNvPr>
              <p:cNvSpPr>
                <a:spLocks/>
              </p:cNvSpPr>
              <p:nvPr/>
            </p:nvSpPr>
            <p:spPr bwMode="auto">
              <a:xfrm>
                <a:off x="1704975" y="4187826"/>
                <a:ext cx="12700" cy="12700"/>
              </a:xfrm>
              <a:custGeom>
                <a:avLst/>
                <a:gdLst>
                  <a:gd name="T0" fmla="*/ 8 w 8"/>
                  <a:gd name="T1" fmla="*/ 0 h 8"/>
                  <a:gd name="T2" fmla="*/ 8 w 8"/>
                  <a:gd name="T3" fmla="*/ 0 h 8"/>
                  <a:gd name="T4" fmla="*/ 6 w 8"/>
                  <a:gd name="T5" fmla="*/ 0 h 8"/>
                  <a:gd name="T6" fmla="*/ 6 w 8"/>
                  <a:gd name="T7" fmla="*/ 0 h 8"/>
                  <a:gd name="T8" fmla="*/ 0 w 8"/>
                  <a:gd name="T9" fmla="*/ 4 h 8"/>
                  <a:gd name="T10" fmla="*/ 0 w 8"/>
                  <a:gd name="T11" fmla="*/ 4 h 8"/>
                  <a:gd name="T12" fmla="*/ 0 w 8"/>
                  <a:gd name="T13" fmla="*/ 6 h 8"/>
                  <a:gd name="T14" fmla="*/ 0 w 8"/>
                  <a:gd name="T15" fmla="*/ 8 h 8"/>
                  <a:gd name="T16" fmla="*/ 0 w 8"/>
                  <a:gd name="T17" fmla="*/ 8 h 8"/>
                  <a:gd name="T18" fmla="*/ 2 w 8"/>
                  <a:gd name="T19" fmla="*/ 8 h 8"/>
                  <a:gd name="T20" fmla="*/ 2 w 8"/>
                  <a:gd name="T21" fmla="*/ 8 h 8"/>
                  <a:gd name="T22" fmla="*/ 4 w 8"/>
                  <a:gd name="T23" fmla="*/ 8 h 8"/>
                  <a:gd name="T24" fmla="*/ 8 w 8"/>
                  <a:gd name="T25" fmla="*/ 4 h 8"/>
                  <a:gd name="T26" fmla="*/ 8 w 8"/>
                  <a:gd name="T27" fmla="*/ 4 h 8"/>
                  <a:gd name="T28" fmla="*/ 8 w 8"/>
                  <a:gd name="T29" fmla="*/ 2 h 8"/>
                  <a:gd name="T30" fmla="*/ 8 w 8"/>
                  <a:gd name="T31" fmla="*/ 0 h 8"/>
                  <a:gd name="T32" fmla="*/ 8 w 8"/>
                  <a:gd name="T3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8">
                    <a:moveTo>
                      <a:pt x="8" y="0"/>
                    </a:moveTo>
                    <a:lnTo>
                      <a:pt x="8" y="0"/>
                    </a:lnTo>
                    <a:lnTo>
                      <a:pt x="6" y="0"/>
                    </a:lnTo>
                    <a:lnTo>
                      <a:pt x="6" y="0"/>
                    </a:lnTo>
                    <a:lnTo>
                      <a:pt x="0" y="4"/>
                    </a:lnTo>
                    <a:lnTo>
                      <a:pt x="0" y="4"/>
                    </a:lnTo>
                    <a:lnTo>
                      <a:pt x="0" y="6"/>
                    </a:lnTo>
                    <a:lnTo>
                      <a:pt x="0" y="8"/>
                    </a:lnTo>
                    <a:lnTo>
                      <a:pt x="0" y="8"/>
                    </a:lnTo>
                    <a:lnTo>
                      <a:pt x="2" y="8"/>
                    </a:lnTo>
                    <a:lnTo>
                      <a:pt x="2" y="8"/>
                    </a:lnTo>
                    <a:lnTo>
                      <a:pt x="4" y="8"/>
                    </a:lnTo>
                    <a:lnTo>
                      <a:pt x="8" y="4"/>
                    </a:lnTo>
                    <a:lnTo>
                      <a:pt x="8" y="4"/>
                    </a:lnTo>
                    <a:lnTo>
                      <a:pt x="8" y="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90" name="Group 89">
              <a:extLst>
                <a:ext uri="{FF2B5EF4-FFF2-40B4-BE49-F238E27FC236}">
                  <a16:creationId xmlns:a16="http://schemas.microsoft.com/office/drawing/2014/main" id="{9C66448C-E001-4558-AFC3-C08CC5393AC7}"/>
                </a:ext>
              </a:extLst>
            </p:cNvPr>
            <p:cNvGrpSpPr/>
            <p:nvPr/>
          </p:nvGrpSpPr>
          <p:grpSpPr>
            <a:xfrm>
              <a:off x="3291479" y="3103626"/>
              <a:ext cx="637182" cy="637182"/>
              <a:chOff x="2197100" y="487363"/>
              <a:chExt cx="438150" cy="438150"/>
            </a:xfrm>
            <a:gradFill flip="none" rotWithShape="1">
              <a:gsLst>
                <a:gs pos="0">
                  <a:schemeClr val="accent1">
                    <a:lumMod val="75000"/>
                  </a:schemeClr>
                </a:gs>
                <a:gs pos="100000">
                  <a:schemeClr val="accent4"/>
                </a:gs>
              </a:gsLst>
              <a:lin ang="2700000" scaled="0"/>
              <a:tileRect/>
            </a:gradFill>
          </p:grpSpPr>
          <p:sp>
            <p:nvSpPr>
              <p:cNvPr id="91" name="Freeform 2665">
                <a:extLst>
                  <a:ext uri="{FF2B5EF4-FFF2-40B4-BE49-F238E27FC236}">
                    <a16:creationId xmlns:a16="http://schemas.microsoft.com/office/drawing/2014/main" id="{2A5A58E0-67C9-439C-BA0C-7B325E64AC4F}"/>
                  </a:ext>
                </a:extLst>
              </p:cNvPr>
              <p:cNvSpPr>
                <a:spLocks/>
              </p:cNvSpPr>
              <p:nvPr/>
            </p:nvSpPr>
            <p:spPr bwMode="auto">
              <a:xfrm>
                <a:off x="2260600" y="598488"/>
                <a:ext cx="187325" cy="6350"/>
              </a:xfrm>
              <a:custGeom>
                <a:avLst/>
                <a:gdLst>
                  <a:gd name="T0" fmla="*/ 114 w 118"/>
                  <a:gd name="T1" fmla="*/ 0 h 4"/>
                  <a:gd name="T2" fmla="*/ 2 w 118"/>
                  <a:gd name="T3" fmla="*/ 0 h 4"/>
                  <a:gd name="T4" fmla="*/ 2 w 118"/>
                  <a:gd name="T5" fmla="*/ 0 h 4"/>
                  <a:gd name="T6" fmla="*/ 2 w 118"/>
                  <a:gd name="T7" fmla="*/ 2 h 4"/>
                  <a:gd name="T8" fmla="*/ 0 w 118"/>
                  <a:gd name="T9" fmla="*/ 2 h 4"/>
                  <a:gd name="T10" fmla="*/ 0 w 118"/>
                  <a:gd name="T11" fmla="*/ 2 h 4"/>
                  <a:gd name="T12" fmla="*/ 2 w 118"/>
                  <a:gd name="T13" fmla="*/ 4 h 4"/>
                  <a:gd name="T14" fmla="*/ 2 w 118"/>
                  <a:gd name="T15" fmla="*/ 4 h 4"/>
                  <a:gd name="T16" fmla="*/ 114 w 118"/>
                  <a:gd name="T17" fmla="*/ 4 h 4"/>
                  <a:gd name="T18" fmla="*/ 114 w 118"/>
                  <a:gd name="T19" fmla="*/ 4 h 4"/>
                  <a:gd name="T20" fmla="*/ 116 w 118"/>
                  <a:gd name="T21" fmla="*/ 4 h 4"/>
                  <a:gd name="T22" fmla="*/ 118 w 118"/>
                  <a:gd name="T23" fmla="*/ 2 h 4"/>
                  <a:gd name="T24" fmla="*/ 118 w 118"/>
                  <a:gd name="T25" fmla="*/ 2 h 4"/>
                  <a:gd name="T26" fmla="*/ 116 w 118"/>
                  <a:gd name="T27" fmla="*/ 2 h 4"/>
                  <a:gd name="T28" fmla="*/ 114 w 118"/>
                  <a:gd name="T29" fmla="*/ 0 h 4"/>
                  <a:gd name="T30" fmla="*/ 114 w 11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4">
                    <a:moveTo>
                      <a:pt x="114" y="0"/>
                    </a:moveTo>
                    <a:lnTo>
                      <a:pt x="2" y="0"/>
                    </a:lnTo>
                    <a:lnTo>
                      <a:pt x="2" y="0"/>
                    </a:lnTo>
                    <a:lnTo>
                      <a:pt x="2" y="2"/>
                    </a:lnTo>
                    <a:lnTo>
                      <a:pt x="0" y="2"/>
                    </a:lnTo>
                    <a:lnTo>
                      <a:pt x="0" y="2"/>
                    </a:lnTo>
                    <a:lnTo>
                      <a:pt x="2" y="4"/>
                    </a:lnTo>
                    <a:lnTo>
                      <a:pt x="2" y="4"/>
                    </a:lnTo>
                    <a:lnTo>
                      <a:pt x="114" y="4"/>
                    </a:lnTo>
                    <a:lnTo>
                      <a:pt x="114" y="4"/>
                    </a:lnTo>
                    <a:lnTo>
                      <a:pt x="116" y="4"/>
                    </a:lnTo>
                    <a:lnTo>
                      <a:pt x="118" y="2"/>
                    </a:lnTo>
                    <a:lnTo>
                      <a:pt x="118" y="2"/>
                    </a:lnTo>
                    <a:lnTo>
                      <a:pt x="116" y="2"/>
                    </a:lnTo>
                    <a:lnTo>
                      <a:pt x="114" y="0"/>
                    </a:lnTo>
                    <a:lnTo>
                      <a:pt x="1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2" name="Freeform 2666">
                <a:extLst>
                  <a:ext uri="{FF2B5EF4-FFF2-40B4-BE49-F238E27FC236}">
                    <a16:creationId xmlns:a16="http://schemas.microsoft.com/office/drawing/2014/main" id="{8906BBC6-7413-4510-A311-B38997569071}"/>
                  </a:ext>
                </a:extLst>
              </p:cNvPr>
              <p:cNvSpPr>
                <a:spLocks/>
              </p:cNvSpPr>
              <p:nvPr/>
            </p:nvSpPr>
            <p:spPr bwMode="auto">
              <a:xfrm>
                <a:off x="2463800" y="598488"/>
                <a:ext cx="25400" cy="6350"/>
              </a:xfrm>
              <a:custGeom>
                <a:avLst/>
                <a:gdLst>
                  <a:gd name="T0" fmla="*/ 12 w 16"/>
                  <a:gd name="T1" fmla="*/ 0 h 4"/>
                  <a:gd name="T2" fmla="*/ 2 w 16"/>
                  <a:gd name="T3" fmla="*/ 0 h 4"/>
                  <a:gd name="T4" fmla="*/ 2 w 16"/>
                  <a:gd name="T5" fmla="*/ 0 h 4"/>
                  <a:gd name="T6" fmla="*/ 0 w 16"/>
                  <a:gd name="T7" fmla="*/ 2 h 4"/>
                  <a:gd name="T8" fmla="*/ 0 w 16"/>
                  <a:gd name="T9" fmla="*/ 2 h 4"/>
                  <a:gd name="T10" fmla="*/ 0 w 16"/>
                  <a:gd name="T11" fmla="*/ 2 h 4"/>
                  <a:gd name="T12" fmla="*/ 0 w 16"/>
                  <a:gd name="T13" fmla="*/ 4 h 4"/>
                  <a:gd name="T14" fmla="*/ 2 w 16"/>
                  <a:gd name="T15" fmla="*/ 4 h 4"/>
                  <a:gd name="T16" fmla="*/ 12 w 16"/>
                  <a:gd name="T17" fmla="*/ 4 h 4"/>
                  <a:gd name="T18" fmla="*/ 12 w 16"/>
                  <a:gd name="T19" fmla="*/ 4 h 4"/>
                  <a:gd name="T20" fmla="*/ 14 w 16"/>
                  <a:gd name="T21" fmla="*/ 4 h 4"/>
                  <a:gd name="T22" fmla="*/ 16 w 16"/>
                  <a:gd name="T23" fmla="*/ 2 h 4"/>
                  <a:gd name="T24" fmla="*/ 16 w 16"/>
                  <a:gd name="T25" fmla="*/ 2 h 4"/>
                  <a:gd name="T26" fmla="*/ 14 w 16"/>
                  <a:gd name="T27" fmla="*/ 2 h 4"/>
                  <a:gd name="T28" fmla="*/ 12 w 16"/>
                  <a:gd name="T29" fmla="*/ 0 h 4"/>
                  <a:gd name="T30" fmla="*/ 12 w 1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4">
                    <a:moveTo>
                      <a:pt x="12" y="0"/>
                    </a:moveTo>
                    <a:lnTo>
                      <a:pt x="2" y="0"/>
                    </a:lnTo>
                    <a:lnTo>
                      <a:pt x="2" y="0"/>
                    </a:lnTo>
                    <a:lnTo>
                      <a:pt x="0" y="2"/>
                    </a:lnTo>
                    <a:lnTo>
                      <a:pt x="0" y="2"/>
                    </a:lnTo>
                    <a:lnTo>
                      <a:pt x="0" y="2"/>
                    </a:lnTo>
                    <a:lnTo>
                      <a:pt x="0" y="4"/>
                    </a:lnTo>
                    <a:lnTo>
                      <a:pt x="2" y="4"/>
                    </a:lnTo>
                    <a:lnTo>
                      <a:pt x="12" y="4"/>
                    </a:lnTo>
                    <a:lnTo>
                      <a:pt x="12" y="4"/>
                    </a:lnTo>
                    <a:lnTo>
                      <a:pt x="14" y="4"/>
                    </a:lnTo>
                    <a:lnTo>
                      <a:pt x="16" y="2"/>
                    </a:lnTo>
                    <a:lnTo>
                      <a:pt x="16" y="2"/>
                    </a:lnTo>
                    <a:lnTo>
                      <a:pt x="14" y="2"/>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3" name="Freeform 2667">
                <a:extLst>
                  <a:ext uri="{FF2B5EF4-FFF2-40B4-BE49-F238E27FC236}">
                    <a16:creationId xmlns:a16="http://schemas.microsoft.com/office/drawing/2014/main" id="{C025D0C3-A9CF-4116-AEB0-C6BDEFF4F70E}"/>
                  </a:ext>
                </a:extLst>
              </p:cNvPr>
              <p:cNvSpPr>
                <a:spLocks/>
              </p:cNvSpPr>
              <p:nvPr/>
            </p:nvSpPr>
            <p:spPr bwMode="auto">
              <a:xfrm>
                <a:off x="2505075" y="598488"/>
                <a:ext cx="28575" cy="6350"/>
              </a:xfrm>
              <a:custGeom>
                <a:avLst/>
                <a:gdLst>
                  <a:gd name="T0" fmla="*/ 16 w 18"/>
                  <a:gd name="T1" fmla="*/ 0 h 4"/>
                  <a:gd name="T2" fmla="*/ 2 w 18"/>
                  <a:gd name="T3" fmla="*/ 0 h 4"/>
                  <a:gd name="T4" fmla="*/ 2 w 18"/>
                  <a:gd name="T5" fmla="*/ 0 h 4"/>
                  <a:gd name="T6" fmla="*/ 0 w 18"/>
                  <a:gd name="T7" fmla="*/ 2 h 4"/>
                  <a:gd name="T8" fmla="*/ 0 w 18"/>
                  <a:gd name="T9" fmla="*/ 2 h 4"/>
                  <a:gd name="T10" fmla="*/ 0 w 18"/>
                  <a:gd name="T11" fmla="*/ 2 h 4"/>
                  <a:gd name="T12" fmla="*/ 0 w 18"/>
                  <a:gd name="T13" fmla="*/ 4 h 4"/>
                  <a:gd name="T14" fmla="*/ 2 w 18"/>
                  <a:gd name="T15" fmla="*/ 4 h 4"/>
                  <a:gd name="T16" fmla="*/ 16 w 18"/>
                  <a:gd name="T17" fmla="*/ 4 h 4"/>
                  <a:gd name="T18" fmla="*/ 16 w 18"/>
                  <a:gd name="T19" fmla="*/ 4 h 4"/>
                  <a:gd name="T20" fmla="*/ 16 w 18"/>
                  <a:gd name="T21" fmla="*/ 4 h 4"/>
                  <a:gd name="T22" fmla="*/ 18 w 18"/>
                  <a:gd name="T23" fmla="*/ 2 h 4"/>
                  <a:gd name="T24" fmla="*/ 18 w 18"/>
                  <a:gd name="T25" fmla="*/ 2 h 4"/>
                  <a:gd name="T26" fmla="*/ 16 w 18"/>
                  <a:gd name="T27" fmla="*/ 2 h 4"/>
                  <a:gd name="T28" fmla="*/ 16 w 18"/>
                  <a:gd name="T29" fmla="*/ 0 h 4"/>
                  <a:gd name="T30" fmla="*/ 16 w 1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4">
                    <a:moveTo>
                      <a:pt x="16" y="0"/>
                    </a:moveTo>
                    <a:lnTo>
                      <a:pt x="2" y="0"/>
                    </a:lnTo>
                    <a:lnTo>
                      <a:pt x="2" y="0"/>
                    </a:lnTo>
                    <a:lnTo>
                      <a:pt x="0" y="2"/>
                    </a:lnTo>
                    <a:lnTo>
                      <a:pt x="0" y="2"/>
                    </a:lnTo>
                    <a:lnTo>
                      <a:pt x="0" y="2"/>
                    </a:lnTo>
                    <a:lnTo>
                      <a:pt x="0" y="4"/>
                    </a:lnTo>
                    <a:lnTo>
                      <a:pt x="2" y="4"/>
                    </a:lnTo>
                    <a:lnTo>
                      <a:pt x="16" y="4"/>
                    </a:lnTo>
                    <a:lnTo>
                      <a:pt x="16" y="4"/>
                    </a:lnTo>
                    <a:lnTo>
                      <a:pt x="16" y="4"/>
                    </a:lnTo>
                    <a:lnTo>
                      <a:pt x="18" y="2"/>
                    </a:lnTo>
                    <a:lnTo>
                      <a:pt x="18" y="2"/>
                    </a:lnTo>
                    <a:lnTo>
                      <a:pt x="16" y="2"/>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4" name="Freeform 2668">
                <a:extLst>
                  <a:ext uri="{FF2B5EF4-FFF2-40B4-BE49-F238E27FC236}">
                    <a16:creationId xmlns:a16="http://schemas.microsoft.com/office/drawing/2014/main" id="{51AB790D-5FB5-4B32-854D-B07323AFCA7D}"/>
                  </a:ext>
                </a:extLst>
              </p:cNvPr>
              <p:cNvSpPr>
                <a:spLocks/>
              </p:cNvSpPr>
              <p:nvPr/>
            </p:nvSpPr>
            <p:spPr bwMode="auto">
              <a:xfrm>
                <a:off x="2260600" y="633413"/>
                <a:ext cx="63500" cy="6350"/>
              </a:xfrm>
              <a:custGeom>
                <a:avLst/>
                <a:gdLst>
                  <a:gd name="T0" fmla="*/ 38 w 40"/>
                  <a:gd name="T1" fmla="*/ 0 h 4"/>
                  <a:gd name="T2" fmla="*/ 2 w 40"/>
                  <a:gd name="T3" fmla="*/ 0 h 4"/>
                  <a:gd name="T4" fmla="*/ 2 w 40"/>
                  <a:gd name="T5" fmla="*/ 0 h 4"/>
                  <a:gd name="T6" fmla="*/ 2 w 40"/>
                  <a:gd name="T7" fmla="*/ 0 h 4"/>
                  <a:gd name="T8" fmla="*/ 0 w 40"/>
                  <a:gd name="T9" fmla="*/ 2 h 4"/>
                  <a:gd name="T10" fmla="*/ 0 w 40"/>
                  <a:gd name="T11" fmla="*/ 2 h 4"/>
                  <a:gd name="T12" fmla="*/ 2 w 40"/>
                  <a:gd name="T13" fmla="*/ 4 h 4"/>
                  <a:gd name="T14" fmla="*/ 2 w 40"/>
                  <a:gd name="T15" fmla="*/ 4 h 4"/>
                  <a:gd name="T16" fmla="*/ 38 w 40"/>
                  <a:gd name="T17" fmla="*/ 4 h 4"/>
                  <a:gd name="T18" fmla="*/ 38 w 40"/>
                  <a:gd name="T19" fmla="*/ 4 h 4"/>
                  <a:gd name="T20" fmla="*/ 38 w 40"/>
                  <a:gd name="T21" fmla="*/ 4 h 4"/>
                  <a:gd name="T22" fmla="*/ 40 w 40"/>
                  <a:gd name="T23" fmla="*/ 2 h 4"/>
                  <a:gd name="T24" fmla="*/ 40 w 40"/>
                  <a:gd name="T25" fmla="*/ 2 h 4"/>
                  <a:gd name="T26" fmla="*/ 38 w 40"/>
                  <a:gd name="T27" fmla="*/ 0 h 4"/>
                  <a:gd name="T28" fmla="*/ 38 w 40"/>
                  <a:gd name="T29" fmla="*/ 0 h 4"/>
                  <a:gd name="T30" fmla="*/ 38 w 4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4">
                    <a:moveTo>
                      <a:pt x="38" y="0"/>
                    </a:moveTo>
                    <a:lnTo>
                      <a:pt x="2" y="0"/>
                    </a:lnTo>
                    <a:lnTo>
                      <a:pt x="2" y="0"/>
                    </a:lnTo>
                    <a:lnTo>
                      <a:pt x="2" y="0"/>
                    </a:lnTo>
                    <a:lnTo>
                      <a:pt x="0" y="2"/>
                    </a:lnTo>
                    <a:lnTo>
                      <a:pt x="0" y="2"/>
                    </a:lnTo>
                    <a:lnTo>
                      <a:pt x="2" y="4"/>
                    </a:lnTo>
                    <a:lnTo>
                      <a:pt x="2" y="4"/>
                    </a:lnTo>
                    <a:lnTo>
                      <a:pt x="38" y="4"/>
                    </a:lnTo>
                    <a:lnTo>
                      <a:pt x="38" y="4"/>
                    </a:lnTo>
                    <a:lnTo>
                      <a:pt x="38" y="4"/>
                    </a:lnTo>
                    <a:lnTo>
                      <a:pt x="40" y="2"/>
                    </a:lnTo>
                    <a:lnTo>
                      <a:pt x="40" y="2"/>
                    </a:lnTo>
                    <a:lnTo>
                      <a:pt x="38" y="0"/>
                    </a:lnTo>
                    <a:lnTo>
                      <a:pt x="38" y="0"/>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5" name="Freeform 2669">
                <a:extLst>
                  <a:ext uri="{FF2B5EF4-FFF2-40B4-BE49-F238E27FC236}">
                    <a16:creationId xmlns:a16="http://schemas.microsoft.com/office/drawing/2014/main" id="{482C3AD2-9D59-49D2-8FEE-53760CCBB5AA}"/>
                  </a:ext>
                </a:extLst>
              </p:cNvPr>
              <p:cNvSpPr>
                <a:spLocks/>
              </p:cNvSpPr>
              <p:nvPr/>
            </p:nvSpPr>
            <p:spPr bwMode="auto">
              <a:xfrm>
                <a:off x="2343150" y="633413"/>
                <a:ext cx="82550" cy="6350"/>
              </a:xfrm>
              <a:custGeom>
                <a:avLst/>
                <a:gdLst>
                  <a:gd name="T0" fmla="*/ 50 w 52"/>
                  <a:gd name="T1" fmla="*/ 0 h 4"/>
                  <a:gd name="T2" fmla="*/ 2 w 52"/>
                  <a:gd name="T3" fmla="*/ 0 h 4"/>
                  <a:gd name="T4" fmla="*/ 2 w 52"/>
                  <a:gd name="T5" fmla="*/ 0 h 4"/>
                  <a:gd name="T6" fmla="*/ 0 w 52"/>
                  <a:gd name="T7" fmla="*/ 0 h 4"/>
                  <a:gd name="T8" fmla="*/ 0 w 52"/>
                  <a:gd name="T9" fmla="*/ 2 h 4"/>
                  <a:gd name="T10" fmla="*/ 0 w 52"/>
                  <a:gd name="T11" fmla="*/ 2 h 4"/>
                  <a:gd name="T12" fmla="*/ 0 w 52"/>
                  <a:gd name="T13" fmla="*/ 4 h 4"/>
                  <a:gd name="T14" fmla="*/ 2 w 52"/>
                  <a:gd name="T15" fmla="*/ 4 h 4"/>
                  <a:gd name="T16" fmla="*/ 50 w 52"/>
                  <a:gd name="T17" fmla="*/ 4 h 4"/>
                  <a:gd name="T18" fmla="*/ 50 w 52"/>
                  <a:gd name="T19" fmla="*/ 4 h 4"/>
                  <a:gd name="T20" fmla="*/ 52 w 52"/>
                  <a:gd name="T21" fmla="*/ 4 h 4"/>
                  <a:gd name="T22" fmla="*/ 52 w 52"/>
                  <a:gd name="T23" fmla="*/ 2 h 4"/>
                  <a:gd name="T24" fmla="*/ 52 w 52"/>
                  <a:gd name="T25" fmla="*/ 2 h 4"/>
                  <a:gd name="T26" fmla="*/ 52 w 52"/>
                  <a:gd name="T27" fmla="*/ 0 h 4"/>
                  <a:gd name="T28" fmla="*/ 50 w 52"/>
                  <a:gd name="T29" fmla="*/ 0 h 4"/>
                  <a:gd name="T30" fmla="*/ 50 w 5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4">
                    <a:moveTo>
                      <a:pt x="50" y="0"/>
                    </a:moveTo>
                    <a:lnTo>
                      <a:pt x="2" y="0"/>
                    </a:lnTo>
                    <a:lnTo>
                      <a:pt x="2" y="0"/>
                    </a:lnTo>
                    <a:lnTo>
                      <a:pt x="0" y="0"/>
                    </a:lnTo>
                    <a:lnTo>
                      <a:pt x="0" y="2"/>
                    </a:lnTo>
                    <a:lnTo>
                      <a:pt x="0" y="2"/>
                    </a:lnTo>
                    <a:lnTo>
                      <a:pt x="0" y="4"/>
                    </a:lnTo>
                    <a:lnTo>
                      <a:pt x="2" y="4"/>
                    </a:lnTo>
                    <a:lnTo>
                      <a:pt x="50" y="4"/>
                    </a:lnTo>
                    <a:lnTo>
                      <a:pt x="50" y="4"/>
                    </a:lnTo>
                    <a:lnTo>
                      <a:pt x="52" y="4"/>
                    </a:lnTo>
                    <a:lnTo>
                      <a:pt x="52" y="2"/>
                    </a:lnTo>
                    <a:lnTo>
                      <a:pt x="52" y="2"/>
                    </a:lnTo>
                    <a:lnTo>
                      <a:pt x="52" y="0"/>
                    </a:lnTo>
                    <a:lnTo>
                      <a:pt x="50" y="0"/>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6" name="Freeform 2670">
                <a:extLst>
                  <a:ext uri="{FF2B5EF4-FFF2-40B4-BE49-F238E27FC236}">
                    <a16:creationId xmlns:a16="http://schemas.microsoft.com/office/drawing/2014/main" id="{68AB47C0-96D7-4819-90E2-43E1E29E3326}"/>
                  </a:ext>
                </a:extLst>
              </p:cNvPr>
              <p:cNvSpPr>
                <a:spLocks/>
              </p:cNvSpPr>
              <p:nvPr/>
            </p:nvSpPr>
            <p:spPr bwMode="auto">
              <a:xfrm>
                <a:off x="2441575" y="633413"/>
                <a:ext cx="57150" cy="6350"/>
              </a:xfrm>
              <a:custGeom>
                <a:avLst/>
                <a:gdLst>
                  <a:gd name="T0" fmla="*/ 34 w 36"/>
                  <a:gd name="T1" fmla="*/ 0 h 4"/>
                  <a:gd name="T2" fmla="*/ 4 w 36"/>
                  <a:gd name="T3" fmla="*/ 0 h 4"/>
                  <a:gd name="T4" fmla="*/ 4 w 36"/>
                  <a:gd name="T5" fmla="*/ 0 h 4"/>
                  <a:gd name="T6" fmla="*/ 2 w 36"/>
                  <a:gd name="T7" fmla="*/ 0 h 4"/>
                  <a:gd name="T8" fmla="*/ 0 w 36"/>
                  <a:gd name="T9" fmla="*/ 2 h 4"/>
                  <a:gd name="T10" fmla="*/ 0 w 36"/>
                  <a:gd name="T11" fmla="*/ 2 h 4"/>
                  <a:gd name="T12" fmla="*/ 2 w 36"/>
                  <a:gd name="T13" fmla="*/ 4 h 4"/>
                  <a:gd name="T14" fmla="*/ 4 w 36"/>
                  <a:gd name="T15" fmla="*/ 4 h 4"/>
                  <a:gd name="T16" fmla="*/ 34 w 36"/>
                  <a:gd name="T17" fmla="*/ 4 h 4"/>
                  <a:gd name="T18" fmla="*/ 34 w 36"/>
                  <a:gd name="T19" fmla="*/ 4 h 4"/>
                  <a:gd name="T20" fmla="*/ 36 w 36"/>
                  <a:gd name="T21" fmla="*/ 4 h 4"/>
                  <a:gd name="T22" fmla="*/ 36 w 36"/>
                  <a:gd name="T23" fmla="*/ 2 h 4"/>
                  <a:gd name="T24" fmla="*/ 36 w 36"/>
                  <a:gd name="T25" fmla="*/ 2 h 4"/>
                  <a:gd name="T26" fmla="*/ 36 w 36"/>
                  <a:gd name="T27" fmla="*/ 0 h 4"/>
                  <a:gd name="T28" fmla="*/ 34 w 36"/>
                  <a:gd name="T29" fmla="*/ 0 h 4"/>
                  <a:gd name="T30" fmla="*/ 34 w 3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4">
                    <a:moveTo>
                      <a:pt x="34" y="0"/>
                    </a:moveTo>
                    <a:lnTo>
                      <a:pt x="4" y="0"/>
                    </a:lnTo>
                    <a:lnTo>
                      <a:pt x="4" y="0"/>
                    </a:lnTo>
                    <a:lnTo>
                      <a:pt x="2" y="0"/>
                    </a:lnTo>
                    <a:lnTo>
                      <a:pt x="0" y="2"/>
                    </a:lnTo>
                    <a:lnTo>
                      <a:pt x="0" y="2"/>
                    </a:lnTo>
                    <a:lnTo>
                      <a:pt x="2" y="4"/>
                    </a:lnTo>
                    <a:lnTo>
                      <a:pt x="4" y="4"/>
                    </a:lnTo>
                    <a:lnTo>
                      <a:pt x="34" y="4"/>
                    </a:lnTo>
                    <a:lnTo>
                      <a:pt x="34" y="4"/>
                    </a:lnTo>
                    <a:lnTo>
                      <a:pt x="36" y="4"/>
                    </a:lnTo>
                    <a:lnTo>
                      <a:pt x="36" y="2"/>
                    </a:lnTo>
                    <a:lnTo>
                      <a:pt x="36" y="2"/>
                    </a:lnTo>
                    <a:lnTo>
                      <a:pt x="36" y="0"/>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7" name="Freeform 2671">
                <a:extLst>
                  <a:ext uri="{FF2B5EF4-FFF2-40B4-BE49-F238E27FC236}">
                    <a16:creationId xmlns:a16="http://schemas.microsoft.com/office/drawing/2014/main" id="{C3B50951-6C42-4E0B-954F-779760303841}"/>
                  </a:ext>
                </a:extLst>
              </p:cNvPr>
              <p:cNvSpPr>
                <a:spLocks/>
              </p:cNvSpPr>
              <p:nvPr/>
            </p:nvSpPr>
            <p:spPr bwMode="auto">
              <a:xfrm>
                <a:off x="2514600" y="633413"/>
                <a:ext cx="28575" cy="6350"/>
              </a:xfrm>
              <a:custGeom>
                <a:avLst/>
                <a:gdLst>
                  <a:gd name="T0" fmla="*/ 16 w 18"/>
                  <a:gd name="T1" fmla="*/ 0 h 4"/>
                  <a:gd name="T2" fmla="*/ 2 w 18"/>
                  <a:gd name="T3" fmla="*/ 0 h 4"/>
                  <a:gd name="T4" fmla="*/ 2 w 18"/>
                  <a:gd name="T5" fmla="*/ 0 h 4"/>
                  <a:gd name="T6" fmla="*/ 0 w 18"/>
                  <a:gd name="T7" fmla="*/ 0 h 4"/>
                  <a:gd name="T8" fmla="*/ 0 w 18"/>
                  <a:gd name="T9" fmla="*/ 2 h 4"/>
                  <a:gd name="T10" fmla="*/ 0 w 18"/>
                  <a:gd name="T11" fmla="*/ 2 h 4"/>
                  <a:gd name="T12" fmla="*/ 0 w 18"/>
                  <a:gd name="T13" fmla="*/ 4 h 4"/>
                  <a:gd name="T14" fmla="*/ 2 w 18"/>
                  <a:gd name="T15" fmla="*/ 4 h 4"/>
                  <a:gd name="T16" fmla="*/ 16 w 18"/>
                  <a:gd name="T17" fmla="*/ 4 h 4"/>
                  <a:gd name="T18" fmla="*/ 16 w 18"/>
                  <a:gd name="T19" fmla="*/ 4 h 4"/>
                  <a:gd name="T20" fmla="*/ 18 w 18"/>
                  <a:gd name="T21" fmla="*/ 4 h 4"/>
                  <a:gd name="T22" fmla="*/ 18 w 18"/>
                  <a:gd name="T23" fmla="*/ 2 h 4"/>
                  <a:gd name="T24" fmla="*/ 18 w 18"/>
                  <a:gd name="T25" fmla="*/ 2 h 4"/>
                  <a:gd name="T26" fmla="*/ 18 w 18"/>
                  <a:gd name="T27" fmla="*/ 0 h 4"/>
                  <a:gd name="T28" fmla="*/ 16 w 18"/>
                  <a:gd name="T29" fmla="*/ 0 h 4"/>
                  <a:gd name="T30" fmla="*/ 16 w 1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4">
                    <a:moveTo>
                      <a:pt x="16" y="0"/>
                    </a:moveTo>
                    <a:lnTo>
                      <a:pt x="2" y="0"/>
                    </a:lnTo>
                    <a:lnTo>
                      <a:pt x="2" y="0"/>
                    </a:lnTo>
                    <a:lnTo>
                      <a:pt x="0" y="0"/>
                    </a:lnTo>
                    <a:lnTo>
                      <a:pt x="0" y="2"/>
                    </a:lnTo>
                    <a:lnTo>
                      <a:pt x="0" y="2"/>
                    </a:lnTo>
                    <a:lnTo>
                      <a:pt x="0" y="4"/>
                    </a:lnTo>
                    <a:lnTo>
                      <a:pt x="2" y="4"/>
                    </a:lnTo>
                    <a:lnTo>
                      <a:pt x="16" y="4"/>
                    </a:lnTo>
                    <a:lnTo>
                      <a:pt x="16" y="4"/>
                    </a:lnTo>
                    <a:lnTo>
                      <a:pt x="18" y="4"/>
                    </a:lnTo>
                    <a:lnTo>
                      <a:pt x="18" y="2"/>
                    </a:lnTo>
                    <a:lnTo>
                      <a:pt x="18" y="2"/>
                    </a:lnTo>
                    <a:lnTo>
                      <a:pt x="18" y="0"/>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8" name="Freeform 2672">
                <a:extLst>
                  <a:ext uri="{FF2B5EF4-FFF2-40B4-BE49-F238E27FC236}">
                    <a16:creationId xmlns:a16="http://schemas.microsoft.com/office/drawing/2014/main" id="{EC2F2370-F7D1-45C6-BE75-D460A6756B40}"/>
                  </a:ext>
                </a:extLst>
              </p:cNvPr>
              <p:cNvSpPr>
                <a:spLocks/>
              </p:cNvSpPr>
              <p:nvPr/>
            </p:nvSpPr>
            <p:spPr bwMode="auto">
              <a:xfrm>
                <a:off x="2479675" y="668338"/>
                <a:ext cx="28575" cy="6350"/>
              </a:xfrm>
              <a:custGeom>
                <a:avLst/>
                <a:gdLst>
                  <a:gd name="T0" fmla="*/ 16 w 18"/>
                  <a:gd name="T1" fmla="*/ 0 h 4"/>
                  <a:gd name="T2" fmla="*/ 2 w 18"/>
                  <a:gd name="T3" fmla="*/ 0 h 4"/>
                  <a:gd name="T4" fmla="*/ 2 w 18"/>
                  <a:gd name="T5" fmla="*/ 0 h 4"/>
                  <a:gd name="T6" fmla="*/ 2 w 18"/>
                  <a:gd name="T7" fmla="*/ 0 h 4"/>
                  <a:gd name="T8" fmla="*/ 0 w 18"/>
                  <a:gd name="T9" fmla="*/ 2 h 4"/>
                  <a:gd name="T10" fmla="*/ 0 w 18"/>
                  <a:gd name="T11" fmla="*/ 2 h 4"/>
                  <a:gd name="T12" fmla="*/ 2 w 18"/>
                  <a:gd name="T13" fmla="*/ 4 h 4"/>
                  <a:gd name="T14" fmla="*/ 2 w 18"/>
                  <a:gd name="T15" fmla="*/ 4 h 4"/>
                  <a:gd name="T16" fmla="*/ 16 w 18"/>
                  <a:gd name="T17" fmla="*/ 4 h 4"/>
                  <a:gd name="T18" fmla="*/ 16 w 18"/>
                  <a:gd name="T19" fmla="*/ 4 h 4"/>
                  <a:gd name="T20" fmla="*/ 18 w 18"/>
                  <a:gd name="T21" fmla="*/ 4 h 4"/>
                  <a:gd name="T22" fmla="*/ 18 w 18"/>
                  <a:gd name="T23" fmla="*/ 2 h 4"/>
                  <a:gd name="T24" fmla="*/ 18 w 18"/>
                  <a:gd name="T25" fmla="*/ 2 h 4"/>
                  <a:gd name="T26" fmla="*/ 18 w 18"/>
                  <a:gd name="T27" fmla="*/ 0 h 4"/>
                  <a:gd name="T28" fmla="*/ 16 w 18"/>
                  <a:gd name="T29" fmla="*/ 0 h 4"/>
                  <a:gd name="T30" fmla="*/ 16 w 1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4">
                    <a:moveTo>
                      <a:pt x="16" y="0"/>
                    </a:moveTo>
                    <a:lnTo>
                      <a:pt x="2" y="0"/>
                    </a:lnTo>
                    <a:lnTo>
                      <a:pt x="2" y="0"/>
                    </a:lnTo>
                    <a:lnTo>
                      <a:pt x="2" y="0"/>
                    </a:lnTo>
                    <a:lnTo>
                      <a:pt x="0" y="2"/>
                    </a:lnTo>
                    <a:lnTo>
                      <a:pt x="0" y="2"/>
                    </a:lnTo>
                    <a:lnTo>
                      <a:pt x="2" y="4"/>
                    </a:lnTo>
                    <a:lnTo>
                      <a:pt x="2" y="4"/>
                    </a:lnTo>
                    <a:lnTo>
                      <a:pt x="16" y="4"/>
                    </a:lnTo>
                    <a:lnTo>
                      <a:pt x="16" y="4"/>
                    </a:lnTo>
                    <a:lnTo>
                      <a:pt x="18" y="4"/>
                    </a:lnTo>
                    <a:lnTo>
                      <a:pt x="18" y="2"/>
                    </a:lnTo>
                    <a:lnTo>
                      <a:pt x="18" y="2"/>
                    </a:lnTo>
                    <a:lnTo>
                      <a:pt x="18" y="0"/>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9" name="Freeform 2673">
                <a:extLst>
                  <a:ext uri="{FF2B5EF4-FFF2-40B4-BE49-F238E27FC236}">
                    <a16:creationId xmlns:a16="http://schemas.microsoft.com/office/drawing/2014/main" id="{507079BE-EB28-46B6-A7F6-6671EA876C71}"/>
                  </a:ext>
                </a:extLst>
              </p:cNvPr>
              <p:cNvSpPr>
                <a:spLocks/>
              </p:cNvSpPr>
              <p:nvPr/>
            </p:nvSpPr>
            <p:spPr bwMode="auto">
              <a:xfrm>
                <a:off x="2524125" y="668338"/>
                <a:ext cx="28575" cy="6350"/>
              </a:xfrm>
              <a:custGeom>
                <a:avLst/>
                <a:gdLst>
                  <a:gd name="T0" fmla="*/ 16 w 18"/>
                  <a:gd name="T1" fmla="*/ 0 h 4"/>
                  <a:gd name="T2" fmla="*/ 4 w 18"/>
                  <a:gd name="T3" fmla="*/ 0 h 4"/>
                  <a:gd name="T4" fmla="*/ 4 w 18"/>
                  <a:gd name="T5" fmla="*/ 0 h 4"/>
                  <a:gd name="T6" fmla="*/ 2 w 18"/>
                  <a:gd name="T7" fmla="*/ 0 h 4"/>
                  <a:gd name="T8" fmla="*/ 0 w 18"/>
                  <a:gd name="T9" fmla="*/ 2 h 4"/>
                  <a:gd name="T10" fmla="*/ 0 w 18"/>
                  <a:gd name="T11" fmla="*/ 2 h 4"/>
                  <a:gd name="T12" fmla="*/ 2 w 18"/>
                  <a:gd name="T13" fmla="*/ 4 h 4"/>
                  <a:gd name="T14" fmla="*/ 4 w 18"/>
                  <a:gd name="T15" fmla="*/ 4 h 4"/>
                  <a:gd name="T16" fmla="*/ 16 w 18"/>
                  <a:gd name="T17" fmla="*/ 4 h 4"/>
                  <a:gd name="T18" fmla="*/ 16 w 18"/>
                  <a:gd name="T19" fmla="*/ 4 h 4"/>
                  <a:gd name="T20" fmla="*/ 18 w 18"/>
                  <a:gd name="T21" fmla="*/ 4 h 4"/>
                  <a:gd name="T22" fmla="*/ 18 w 18"/>
                  <a:gd name="T23" fmla="*/ 2 h 4"/>
                  <a:gd name="T24" fmla="*/ 18 w 18"/>
                  <a:gd name="T25" fmla="*/ 2 h 4"/>
                  <a:gd name="T26" fmla="*/ 18 w 18"/>
                  <a:gd name="T27" fmla="*/ 0 h 4"/>
                  <a:gd name="T28" fmla="*/ 16 w 18"/>
                  <a:gd name="T29" fmla="*/ 0 h 4"/>
                  <a:gd name="T30" fmla="*/ 16 w 1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4">
                    <a:moveTo>
                      <a:pt x="16" y="0"/>
                    </a:moveTo>
                    <a:lnTo>
                      <a:pt x="4" y="0"/>
                    </a:lnTo>
                    <a:lnTo>
                      <a:pt x="4" y="0"/>
                    </a:lnTo>
                    <a:lnTo>
                      <a:pt x="2" y="0"/>
                    </a:lnTo>
                    <a:lnTo>
                      <a:pt x="0" y="2"/>
                    </a:lnTo>
                    <a:lnTo>
                      <a:pt x="0" y="2"/>
                    </a:lnTo>
                    <a:lnTo>
                      <a:pt x="2" y="4"/>
                    </a:lnTo>
                    <a:lnTo>
                      <a:pt x="4" y="4"/>
                    </a:lnTo>
                    <a:lnTo>
                      <a:pt x="16" y="4"/>
                    </a:lnTo>
                    <a:lnTo>
                      <a:pt x="16" y="4"/>
                    </a:lnTo>
                    <a:lnTo>
                      <a:pt x="18" y="4"/>
                    </a:lnTo>
                    <a:lnTo>
                      <a:pt x="18" y="2"/>
                    </a:lnTo>
                    <a:lnTo>
                      <a:pt x="18" y="2"/>
                    </a:lnTo>
                    <a:lnTo>
                      <a:pt x="18" y="0"/>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07" name="Freeform 2674">
                <a:extLst>
                  <a:ext uri="{FF2B5EF4-FFF2-40B4-BE49-F238E27FC236}">
                    <a16:creationId xmlns:a16="http://schemas.microsoft.com/office/drawing/2014/main" id="{21454B5A-5382-4116-9945-A926EB507F3A}"/>
                  </a:ext>
                </a:extLst>
              </p:cNvPr>
              <p:cNvSpPr>
                <a:spLocks/>
              </p:cNvSpPr>
              <p:nvPr/>
            </p:nvSpPr>
            <p:spPr bwMode="auto">
              <a:xfrm>
                <a:off x="2260600" y="668338"/>
                <a:ext cx="200025" cy="6350"/>
              </a:xfrm>
              <a:custGeom>
                <a:avLst/>
                <a:gdLst>
                  <a:gd name="T0" fmla="*/ 124 w 126"/>
                  <a:gd name="T1" fmla="*/ 0 h 4"/>
                  <a:gd name="T2" fmla="*/ 2 w 126"/>
                  <a:gd name="T3" fmla="*/ 0 h 4"/>
                  <a:gd name="T4" fmla="*/ 2 w 126"/>
                  <a:gd name="T5" fmla="*/ 0 h 4"/>
                  <a:gd name="T6" fmla="*/ 2 w 126"/>
                  <a:gd name="T7" fmla="*/ 0 h 4"/>
                  <a:gd name="T8" fmla="*/ 0 w 126"/>
                  <a:gd name="T9" fmla="*/ 2 h 4"/>
                  <a:gd name="T10" fmla="*/ 0 w 126"/>
                  <a:gd name="T11" fmla="*/ 2 h 4"/>
                  <a:gd name="T12" fmla="*/ 2 w 126"/>
                  <a:gd name="T13" fmla="*/ 4 h 4"/>
                  <a:gd name="T14" fmla="*/ 2 w 126"/>
                  <a:gd name="T15" fmla="*/ 4 h 4"/>
                  <a:gd name="T16" fmla="*/ 124 w 126"/>
                  <a:gd name="T17" fmla="*/ 4 h 4"/>
                  <a:gd name="T18" fmla="*/ 124 w 126"/>
                  <a:gd name="T19" fmla="*/ 4 h 4"/>
                  <a:gd name="T20" fmla="*/ 126 w 126"/>
                  <a:gd name="T21" fmla="*/ 4 h 4"/>
                  <a:gd name="T22" fmla="*/ 126 w 126"/>
                  <a:gd name="T23" fmla="*/ 2 h 4"/>
                  <a:gd name="T24" fmla="*/ 126 w 126"/>
                  <a:gd name="T25" fmla="*/ 2 h 4"/>
                  <a:gd name="T26" fmla="*/ 126 w 126"/>
                  <a:gd name="T27" fmla="*/ 0 h 4"/>
                  <a:gd name="T28" fmla="*/ 124 w 126"/>
                  <a:gd name="T29" fmla="*/ 0 h 4"/>
                  <a:gd name="T30" fmla="*/ 124 w 12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4">
                    <a:moveTo>
                      <a:pt x="124" y="0"/>
                    </a:moveTo>
                    <a:lnTo>
                      <a:pt x="2" y="0"/>
                    </a:lnTo>
                    <a:lnTo>
                      <a:pt x="2" y="0"/>
                    </a:lnTo>
                    <a:lnTo>
                      <a:pt x="2" y="0"/>
                    </a:lnTo>
                    <a:lnTo>
                      <a:pt x="0" y="2"/>
                    </a:lnTo>
                    <a:lnTo>
                      <a:pt x="0" y="2"/>
                    </a:lnTo>
                    <a:lnTo>
                      <a:pt x="2" y="4"/>
                    </a:lnTo>
                    <a:lnTo>
                      <a:pt x="2" y="4"/>
                    </a:lnTo>
                    <a:lnTo>
                      <a:pt x="124" y="4"/>
                    </a:lnTo>
                    <a:lnTo>
                      <a:pt x="124" y="4"/>
                    </a:lnTo>
                    <a:lnTo>
                      <a:pt x="126" y="4"/>
                    </a:lnTo>
                    <a:lnTo>
                      <a:pt x="126" y="2"/>
                    </a:lnTo>
                    <a:lnTo>
                      <a:pt x="126" y="2"/>
                    </a:lnTo>
                    <a:lnTo>
                      <a:pt x="126" y="0"/>
                    </a:lnTo>
                    <a:lnTo>
                      <a:pt x="124" y="0"/>
                    </a:lnTo>
                    <a:lnTo>
                      <a:pt x="1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09" name="Freeform 2676">
                <a:extLst>
                  <a:ext uri="{FF2B5EF4-FFF2-40B4-BE49-F238E27FC236}">
                    <a16:creationId xmlns:a16="http://schemas.microsoft.com/office/drawing/2014/main" id="{3E2E5D3B-8D0B-4D08-B833-B42341E4E237}"/>
                  </a:ext>
                </a:extLst>
              </p:cNvPr>
              <p:cNvSpPr>
                <a:spLocks/>
              </p:cNvSpPr>
              <p:nvPr/>
            </p:nvSpPr>
            <p:spPr bwMode="auto">
              <a:xfrm>
                <a:off x="2260600" y="804863"/>
                <a:ext cx="292100" cy="6350"/>
              </a:xfrm>
              <a:custGeom>
                <a:avLst/>
                <a:gdLst>
                  <a:gd name="T0" fmla="*/ 182 w 184"/>
                  <a:gd name="T1" fmla="*/ 0 h 4"/>
                  <a:gd name="T2" fmla="*/ 2 w 184"/>
                  <a:gd name="T3" fmla="*/ 0 h 4"/>
                  <a:gd name="T4" fmla="*/ 2 w 184"/>
                  <a:gd name="T5" fmla="*/ 0 h 4"/>
                  <a:gd name="T6" fmla="*/ 2 w 184"/>
                  <a:gd name="T7" fmla="*/ 0 h 4"/>
                  <a:gd name="T8" fmla="*/ 0 w 184"/>
                  <a:gd name="T9" fmla="*/ 2 h 4"/>
                  <a:gd name="T10" fmla="*/ 0 w 184"/>
                  <a:gd name="T11" fmla="*/ 2 h 4"/>
                  <a:gd name="T12" fmla="*/ 2 w 184"/>
                  <a:gd name="T13" fmla="*/ 4 h 4"/>
                  <a:gd name="T14" fmla="*/ 2 w 184"/>
                  <a:gd name="T15" fmla="*/ 4 h 4"/>
                  <a:gd name="T16" fmla="*/ 182 w 184"/>
                  <a:gd name="T17" fmla="*/ 4 h 4"/>
                  <a:gd name="T18" fmla="*/ 182 w 184"/>
                  <a:gd name="T19" fmla="*/ 4 h 4"/>
                  <a:gd name="T20" fmla="*/ 184 w 184"/>
                  <a:gd name="T21" fmla="*/ 4 h 4"/>
                  <a:gd name="T22" fmla="*/ 184 w 184"/>
                  <a:gd name="T23" fmla="*/ 2 h 4"/>
                  <a:gd name="T24" fmla="*/ 184 w 184"/>
                  <a:gd name="T25" fmla="*/ 2 h 4"/>
                  <a:gd name="T26" fmla="*/ 184 w 184"/>
                  <a:gd name="T27" fmla="*/ 0 h 4"/>
                  <a:gd name="T28" fmla="*/ 182 w 184"/>
                  <a:gd name="T29" fmla="*/ 0 h 4"/>
                  <a:gd name="T30" fmla="*/ 182 w 184"/>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4">
                    <a:moveTo>
                      <a:pt x="182" y="0"/>
                    </a:moveTo>
                    <a:lnTo>
                      <a:pt x="2" y="0"/>
                    </a:lnTo>
                    <a:lnTo>
                      <a:pt x="2" y="0"/>
                    </a:lnTo>
                    <a:lnTo>
                      <a:pt x="2" y="0"/>
                    </a:lnTo>
                    <a:lnTo>
                      <a:pt x="0" y="2"/>
                    </a:lnTo>
                    <a:lnTo>
                      <a:pt x="0" y="2"/>
                    </a:lnTo>
                    <a:lnTo>
                      <a:pt x="2" y="4"/>
                    </a:lnTo>
                    <a:lnTo>
                      <a:pt x="2" y="4"/>
                    </a:lnTo>
                    <a:lnTo>
                      <a:pt x="182" y="4"/>
                    </a:lnTo>
                    <a:lnTo>
                      <a:pt x="182" y="4"/>
                    </a:lnTo>
                    <a:lnTo>
                      <a:pt x="184" y="4"/>
                    </a:lnTo>
                    <a:lnTo>
                      <a:pt x="184" y="2"/>
                    </a:lnTo>
                    <a:lnTo>
                      <a:pt x="184" y="2"/>
                    </a:lnTo>
                    <a:lnTo>
                      <a:pt x="184" y="0"/>
                    </a:lnTo>
                    <a:lnTo>
                      <a:pt x="182" y="0"/>
                    </a:lnTo>
                    <a:lnTo>
                      <a:pt x="18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0" name="Freeform 2677">
                <a:extLst>
                  <a:ext uri="{FF2B5EF4-FFF2-40B4-BE49-F238E27FC236}">
                    <a16:creationId xmlns:a16="http://schemas.microsoft.com/office/drawing/2014/main" id="{23F897ED-0BF9-4AED-B28F-CE1D0EF7B586}"/>
                  </a:ext>
                </a:extLst>
              </p:cNvPr>
              <p:cNvSpPr>
                <a:spLocks/>
              </p:cNvSpPr>
              <p:nvPr/>
            </p:nvSpPr>
            <p:spPr bwMode="auto">
              <a:xfrm>
                <a:off x="2260600" y="735013"/>
                <a:ext cx="63500" cy="9525"/>
              </a:xfrm>
              <a:custGeom>
                <a:avLst/>
                <a:gdLst>
                  <a:gd name="T0" fmla="*/ 38 w 40"/>
                  <a:gd name="T1" fmla="*/ 0 h 6"/>
                  <a:gd name="T2" fmla="*/ 2 w 40"/>
                  <a:gd name="T3" fmla="*/ 0 h 6"/>
                  <a:gd name="T4" fmla="*/ 2 w 40"/>
                  <a:gd name="T5" fmla="*/ 0 h 6"/>
                  <a:gd name="T6" fmla="*/ 2 w 40"/>
                  <a:gd name="T7" fmla="*/ 2 h 6"/>
                  <a:gd name="T8" fmla="*/ 0 w 40"/>
                  <a:gd name="T9" fmla="*/ 4 h 6"/>
                  <a:gd name="T10" fmla="*/ 0 w 40"/>
                  <a:gd name="T11" fmla="*/ 4 h 6"/>
                  <a:gd name="T12" fmla="*/ 2 w 40"/>
                  <a:gd name="T13" fmla="*/ 4 h 6"/>
                  <a:gd name="T14" fmla="*/ 2 w 40"/>
                  <a:gd name="T15" fmla="*/ 6 h 6"/>
                  <a:gd name="T16" fmla="*/ 38 w 40"/>
                  <a:gd name="T17" fmla="*/ 6 h 6"/>
                  <a:gd name="T18" fmla="*/ 38 w 40"/>
                  <a:gd name="T19" fmla="*/ 6 h 6"/>
                  <a:gd name="T20" fmla="*/ 38 w 40"/>
                  <a:gd name="T21" fmla="*/ 4 h 6"/>
                  <a:gd name="T22" fmla="*/ 40 w 40"/>
                  <a:gd name="T23" fmla="*/ 4 h 6"/>
                  <a:gd name="T24" fmla="*/ 40 w 40"/>
                  <a:gd name="T25" fmla="*/ 4 h 6"/>
                  <a:gd name="T26" fmla="*/ 38 w 40"/>
                  <a:gd name="T27" fmla="*/ 2 h 6"/>
                  <a:gd name="T28" fmla="*/ 38 w 40"/>
                  <a:gd name="T29" fmla="*/ 0 h 6"/>
                  <a:gd name="T30" fmla="*/ 38 w 40"/>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6">
                    <a:moveTo>
                      <a:pt x="38" y="0"/>
                    </a:moveTo>
                    <a:lnTo>
                      <a:pt x="2" y="0"/>
                    </a:lnTo>
                    <a:lnTo>
                      <a:pt x="2" y="0"/>
                    </a:lnTo>
                    <a:lnTo>
                      <a:pt x="2" y="2"/>
                    </a:lnTo>
                    <a:lnTo>
                      <a:pt x="0" y="4"/>
                    </a:lnTo>
                    <a:lnTo>
                      <a:pt x="0" y="4"/>
                    </a:lnTo>
                    <a:lnTo>
                      <a:pt x="2" y="4"/>
                    </a:lnTo>
                    <a:lnTo>
                      <a:pt x="2" y="6"/>
                    </a:lnTo>
                    <a:lnTo>
                      <a:pt x="38" y="6"/>
                    </a:lnTo>
                    <a:lnTo>
                      <a:pt x="38" y="6"/>
                    </a:lnTo>
                    <a:lnTo>
                      <a:pt x="38" y="4"/>
                    </a:lnTo>
                    <a:lnTo>
                      <a:pt x="40" y="4"/>
                    </a:lnTo>
                    <a:lnTo>
                      <a:pt x="40" y="4"/>
                    </a:lnTo>
                    <a:lnTo>
                      <a:pt x="38" y="2"/>
                    </a:lnTo>
                    <a:lnTo>
                      <a:pt x="38" y="0"/>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1" name="Freeform 2678">
                <a:extLst>
                  <a:ext uri="{FF2B5EF4-FFF2-40B4-BE49-F238E27FC236}">
                    <a16:creationId xmlns:a16="http://schemas.microsoft.com/office/drawing/2014/main" id="{41826949-2E28-4B0A-87D6-8DE470804FB8}"/>
                  </a:ext>
                </a:extLst>
              </p:cNvPr>
              <p:cNvSpPr>
                <a:spLocks/>
              </p:cNvSpPr>
              <p:nvPr/>
            </p:nvSpPr>
            <p:spPr bwMode="auto">
              <a:xfrm>
                <a:off x="2343150" y="735013"/>
                <a:ext cx="209550" cy="9525"/>
              </a:xfrm>
              <a:custGeom>
                <a:avLst/>
                <a:gdLst>
                  <a:gd name="T0" fmla="*/ 130 w 132"/>
                  <a:gd name="T1" fmla="*/ 0 h 6"/>
                  <a:gd name="T2" fmla="*/ 2 w 132"/>
                  <a:gd name="T3" fmla="*/ 0 h 6"/>
                  <a:gd name="T4" fmla="*/ 2 w 132"/>
                  <a:gd name="T5" fmla="*/ 0 h 6"/>
                  <a:gd name="T6" fmla="*/ 0 w 132"/>
                  <a:gd name="T7" fmla="*/ 2 h 6"/>
                  <a:gd name="T8" fmla="*/ 0 w 132"/>
                  <a:gd name="T9" fmla="*/ 4 h 6"/>
                  <a:gd name="T10" fmla="*/ 0 w 132"/>
                  <a:gd name="T11" fmla="*/ 4 h 6"/>
                  <a:gd name="T12" fmla="*/ 0 w 132"/>
                  <a:gd name="T13" fmla="*/ 4 h 6"/>
                  <a:gd name="T14" fmla="*/ 2 w 132"/>
                  <a:gd name="T15" fmla="*/ 6 h 6"/>
                  <a:gd name="T16" fmla="*/ 130 w 132"/>
                  <a:gd name="T17" fmla="*/ 6 h 6"/>
                  <a:gd name="T18" fmla="*/ 130 w 132"/>
                  <a:gd name="T19" fmla="*/ 6 h 6"/>
                  <a:gd name="T20" fmla="*/ 132 w 132"/>
                  <a:gd name="T21" fmla="*/ 4 h 6"/>
                  <a:gd name="T22" fmla="*/ 132 w 132"/>
                  <a:gd name="T23" fmla="*/ 4 h 6"/>
                  <a:gd name="T24" fmla="*/ 132 w 132"/>
                  <a:gd name="T25" fmla="*/ 4 h 6"/>
                  <a:gd name="T26" fmla="*/ 132 w 132"/>
                  <a:gd name="T27" fmla="*/ 2 h 6"/>
                  <a:gd name="T28" fmla="*/ 130 w 132"/>
                  <a:gd name="T29" fmla="*/ 0 h 6"/>
                  <a:gd name="T30" fmla="*/ 130 w 132"/>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6">
                    <a:moveTo>
                      <a:pt x="130" y="0"/>
                    </a:moveTo>
                    <a:lnTo>
                      <a:pt x="2" y="0"/>
                    </a:lnTo>
                    <a:lnTo>
                      <a:pt x="2" y="0"/>
                    </a:lnTo>
                    <a:lnTo>
                      <a:pt x="0" y="2"/>
                    </a:lnTo>
                    <a:lnTo>
                      <a:pt x="0" y="4"/>
                    </a:lnTo>
                    <a:lnTo>
                      <a:pt x="0" y="4"/>
                    </a:lnTo>
                    <a:lnTo>
                      <a:pt x="0" y="4"/>
                    </a:lnTo>
                    <a:lnTo>
                      <a:pt x="2" y="6"/>
                    </a:lnTo>
                    <a:lnTo>
                      <a:pt x="130" y="6"/>
                    </a:lnTo>
                    <a:lnTo>
                      <a:pt x="130" y="6"/>
                    </a:lnTo>
                    <a:lnTo>
                      <a:pt x="132" y="4"/>
                    </a:lnTo>
                    <a:lnTo>
                      <a:pt x="132" y="4"/>
                    </a:lnTo>
                    <a:lnTo>
                      <a:pt x="132" y="4"/>
                    </a:lnTo>
                    <a:lnTo>
                      <a:pt x="132" y="2"/>
                    </a:lnTo>
                    <a:lnTo>
                      <a:pt x="130" y="0"/>
                    </a:lnTo>
                    <a:lnTo>
                      <a:pt x="1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2" name="Freeform 2679">
                <a:extLst>
                  <a:ext uri="{FF2B5EF4-FFF2-40B4-BE49-F238E27FC236}">
                    <a16:creationId xmlns:a16="http://schemas.microsoft.com/office/drawing/2014/main" id="{6C842B06-BAC7-4660-9CC9-CD087F5C3260}"/>
                  </a:ext>
                </a:extLst>
              </p:cNvPr>
              <p:cNvSpPr>
                <a:spLocks/>
              </p:cNvSpPr>
              <p:nvPr/>
            </p:nvSpPr>
            <p:spPr bwMode="auto">
              <a:xfrm>
                <a:off x="2476500" y="769938"/>
                <a:ext cx="76200" cy="6350"/>
              </a:xfrm>
              <a:custGeom>
                <a:avLst/>
                <a:gdLst>
                  <a:gd name="T0" fmla="*/ 46 w 48"/>
                  <a:gd name="T1" fmla="*/ 0 h 4"/>
                  <a:gd name="T2" fmla="*/ 2 w 48"/>
                  <a:gd name="T3" fmla="*/ 0 h 4"/>
                  <a:gd name="T4" fmla="*/ 2 w 48"/>
                  <a:gd name="T5" fmla="*/ 0 h 4"/>
                  <a:gd name="T6" fmla="*/ 2 w 48"/>
                  <a:gd name="T7" fmla="*/ 2 h 4"/>
                  <a:gd name="T8" fmla="*/ 0 w 48"/>
                  <a:gd name="T9" fmla="*/ 2 h 4"/>
                  <a:gd name="T10" fmla="*/ 0 w 48"/>
                  <a:gd name="T11" fmla="*/ 2 h 4"/>
                  <a:gd name="T12" fmla="*/ 2 w 48"/>
                  <a:gd name="T13" fmla="*/ 4 h 4"/>
                  <a:gd name="T14" fmla="*/ 2 w 48"/>
                  <a:gd name="T15" fmla="*/ 4 h 4"/>
                  <a:gd name="T16" fmla="*/ 46 w 48"/>
                  <a:gd name="T17" fmla="*/ 4 h 4"/>
                  <a:gd name="T18" fmla="*/ 46 w 48"/>
                  <a:gd name="T19" fmla="*/ 4 h 4"/>
                  <a:gd name="T20" fmla="*/ 48 w 48"/>
                  <a:gd name="T21" fmla="*/ 4 h 4"/>
                  <a:gd name="T22" fmla="*/ 48 w 48"/>
                  <a:gd name="T23" fmla="*/ 2 h 4"/>
                  <a:gd name="T24" fmla="*/ 48 w 48"/>
                  <a:gd name="T25" fmla="*/ 2 h 4"/>
                  <a:gd name="T26" fmla="*/ 48 w 48"/>
                  <a:gd name="T27" fmla="*/ 2 h 4"/>
                  <a:gd name="T28" fmla="*/ 46 w 48"/>
                  <a:gd name="T29" fmla="*/ 0 h 4"/>
                  <a:gd name="T30" fmla="*/ 46 w 48"/>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4">
                    <a:moveTo>
                      <a:pt x="46" y="0"/>
                    </a:moveTo>
                    <a:lnTo>
                      <a:pt x="2" y="0"/>
                    </a:lnTo>
                    <a:lnTo>
                      <a:pt x="2" y="0"/>
                    </a:lnTo>
                    <a:lnTo>
                      <a:pt x="2" y="2"/>
                    </a:lnTo>
                    <a:lnTo>
                      <a:pt x="0" y="2"/>
                    </a:lnTo>
                    <a:lnTo>
                      <a:pt x="0" y="2"/>
                    </a:lnTo>
                    <a:lnTo>
                      <a:pt x="2" y="4"/>
                    </a:lnTo>
                    <a:lnTo>
                      <a:pt x="2" y="4"/>
                    </a:lnTo>
                    <a:lnTo>
                      <a:pt x="46" y="4"/>
                    </a:lnTo>
                    <a:lnTo>
                      <a:pt x="46" y="4"/>
                    </a:lnTo>
                    <a:lnTo>
                      <a:pt x="48" y="4"/>
                    </a:lnTo>
                    <a:lnTo>
                      <a:pt x="48" y="2"/>
                    </a:lnTo>
                    <a:lnTo>
                      <a:pt x="48" y="2"/>
                    </a:lnTo>
                    <a:lnTo>
                      <a:pt x="48" y="2"/>
                    </a:lnTo>
                    <a:lnTo>
                      <a:pt x="46" y="0"/>
                    </a:lnTo>
                    <a:lnTo>
                      <a:pt x="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4" name="Freeform 2681">
                <a:extLst>
                  <a:ext uri="{FF2B5EF4-FFF2-40B4-BE49-F238E27FC236}">
                    <a16:creationId xmlns:a16="http://schemas.microsoft.com/office/drawing/2014/main" id="{12F253E0-8431-4B2A-94DE-4EB0B2AB3C58}"/>
                  </a:ext>
                </a:extLst>
              </p:cNvPr>
              <p:cNvSpPr>
                <a:spLocks/>
              </p:cNvSpPr>
              <p:nvPr/>
            </p:nvSpPr>
            <p:spPr bwMode="auto">
              <a:xfrm>
                <a:off x="2260600" y="839788"/>
                <a:ext cx="63500" cy="6350"/>
              </a:xfrm>
              <a:custGeom>
                <a:avLst/>
                <a:gdLst>
                  <a:gd name="T0" fmla="*/ 38 w 40"/>
                  <a:gd name="T1" fmla="*/ 0 h 4"/>
                  <a:gd name="T2" fmla="*/ 2 w 40"/>
                  <a:gd name="T3" fmla="*/ 0 h 4"/>
                  <a:gd name="T4" fmla="*/ 2 w 40"/>
                  <a:gd name="T5" fmla="*/ 0 h 4"/>
                  <a:gd name="T6" fmla="*/ 2 w 40"/>
                  <a:gd name="T7" fmla="*/ 0 h 4"/>
                  <a:gd name="T8" fmla="*/ 0 w 40"/>
                  <a:gd name="T9" fmla="*/ 2 h 4"/>
                  <a:gd name="T10" fmla="*/ 0 w 40"/>
                  <a:gd name="T11" fmla="*/ 2 h 4"/>
                  <a:gd name="T12" fmla="*/ 2 w 40"/>
                  <a:gd name="T13" fmla="*/ 4 h 4"/>
                  <a:gd name="T14" fmla="*/ 2 w 40"/>
                  <a:gd name="T15" fmla="*/ 4 h 4"/>
                  <a:gd name="T16" fmla="*/ 38 w 40"/>
                  <a:gd name="T17" fmla="*/ 4 h 4"/>
                  <a:gd name="T18" fmla="*/ 38 w 40"/>
                  <a:gd name="T19" fmla="*/ 4 h 4"/>
                  <a:gd name="T20" fmla="*/ 38 w 40"/>
                  <a:gd name="T21" fmla="*/ 4 h 4"/>
                  <a:gd name="T22" fmla="*/ 40 w 40"/>
                  <a:gd name="T23" fmla="*/ 2 h 4"/>
                  <a:gd name="T24" fmla="*/ 40 w 40"/>
                  <a:gd name="T25" fmla="*/ 2 h 4"/>
                  <a:gd name="T26" fmla="*/ 38 w 40"/>
                  <a:gd name="T27" fmla="*/ 0 h 4"/>
                  <a:gd name="T28" fmla="*/ 38 w 40"/>
                  <a:gd name="T29" fmla="*/ 0 h 4"/>
                  <a:gd name="T30" fmla="*/ 38 w 40"/>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4">
                    <a:moveTo>
                      <a:pt x="38" y="0"/>
                    </a:moveTo>
                    <a:lnTo>
                      <a:pt x="2" y="0"/>
                    </a:lnTo>
                    <a:lnTo>
                      <a:pt x="2" y="0"/>
                    </a:lnTo>
                    <a:lnTo>
                      <a:pt x="2" y="0"/>
                    </a:lnTo>
                    <a:lnTo>
                      <a:pt x="0" y="2"/>
                    </a:lnTo>
                    <a:lnTo>
                      <a:pt x="0" y="2"/>
                    </a:lnTo>
                    <a:lnTo>
                      <a:pt x="2" y="4"/>
                    </a:lnTo>
                    <a:lnTo>
                      <a:pt x="2" y="4"/>
                    </a:lnTo>
                    <a:lnTo>
                      <a:pt x="38" y="4"/>
                    </a:lnTo>
                    <a:lnTo>
                      <a:pt x="38" y="4"/>
                    </a:lnTo>
                    <a:lnTo>
                      <a:pt x="38" y="4"/>
                    </a:lnTo>
                    <a:lnTo>
                      <a:pt x="40" y="2"/>
                    </a:lnTo>
                    <a:lnTo>
                      <a:pt x="40" y="2"/>
                    </a:lnTo>
                    <a:lnTo>
                      <a:pt x="38" y="0"/>
                    </a:lnTo>
                    <a:lnTo>
                      <a:pt x="38" y="0"/>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5" name="Freeform 2682">
                <a:extLst>
                  <a:ext uri="{FF2B5EF4-FFF2-40B4-BE49-F238E27FC236}">
                    <a16:creationId xmlns:a16="http://schemas.microsoft.com/office/drawing/2014/main" id="{967AC82F-5A93-40CE-836A-A349898211A0}"/>
                  </a:ext>
                </a:extLst>
              </p:cNvPr>
              <p:cNvSpPr>
                <a:spLocks/>
              </p:cNvSpPr>
              <p:nvPr/>
            </p:nvSpPr>
            <p:spPr bwMode="auto">
              <a:xfrm>
                <a:off x="2343150" y="839788"/>
                <a:ext cx="209550" cy="6350"/>
              </a:xfrm>
              <a:custGeom>
                <a:avLst/>
                <a:gdLst>
                  <a:gd name="T0" fmla="*/ 130 w 132"/>
                  <a:gd name="T1" fmla="*/ 0 h 4"/>
                  <a:gd name="T2" fmla="*/ 2 w 132"/>
                  <a:gd name="T3" fmla="*/ 0 h 4"/>
                  <a:gd name="T4" fmla="*/ 2 w 132"/>
                  <a:gd name="T5" fmla="*/ 0 h 4"/>
                  <a:gd name="T6" fmla="*/ 0 w 132"/>
                  <a:gd name="T7" fmla="*/ 0 h 4"/>
                  <a:gd name="T8" fmla="*/ 0 w 132"/>
                  <a:gd name="T9" fmla="*/ 2 h 4"/>
                  <a:gd name="T10" fmla="*/ 0 w 132"/>
                  <a:gd name="T11" fmla="*/ 2 h 4"/>
                  <a:gd name="T12" fmla="*/ 0 w 132"/>
                  <a:gd name="T13" fmla="*/ 4 h 4"/>
                  <a:gd name="T14" fmla="*/ 2 w 132"/>
                  <a:gd name="T15" fmla="*/ 4 h 4"/>
                  <a:gd name="T16" fmla="*/ 130 w 132"/>
                  <a:gd name="T17" fmla="*/ 4 h 4"/>
                  <a:gd name="T18" fmla="*/ 130 w 132"/>
                  <a:gd name="T19" fmla="*/ 4 h 4"/>
                  <a:gd name="T20" fmla="*/ 132 w 132"/>
                  <a:gd name="T21" fmla="*/ 4 h 4"/>
                  <a:gd name="T22" fmla="*/ 132 w 132"/>
                  <a:gd name="T23" fmla="*/ 2 h 4"/>
                  <a:gd name="T24" fmla="*/ 132 w 132"/>
                  <a:gd name="T25" fmla="*/ 2 h 4"/>
                  <a:gd name="T26" fmla="*/ 132 w 132"/>
                  <a:gd name="T27" fmla="*/ 0 h 4"/>
                  <a:gd name="T28" fmla="*/ 130 w 132"/>
                  <a:gd name="T29" fmla="*/ 0 h 4"/>
                  <a:gd name="T30" fmla="*/ 130 w 132"/>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4">
                    <a:moveTo>
                      <a:pt x="130" y="0"/>
                    </a:moveTo>
                    <a:lnTo>
                      <a:pt x="2" y="0"/>
                    </a:lnTo>
                    <a:lnTo>
                      <a:pt x="2" y="0"/>
                    </a:lnTo>
                    <a:lnTo>
                      <a:pt x="0" y="0"/>
                    </a:lnTo>
                    <a:lnTo>
                      <a:pt x="0" y="2"/>
                    </a:lnTo>
                    <a:lnTo>
                      <a:pt x="0" y="2"/>
                    </a:lnTo>
                    <a:lnTo>
                      <a:pt x="0" y="4"/>
                    </a:lnTo>
                    <a:lnTo>
                      <a:pt x="2" y="4"/>
                    </a:lnTo>
                    <a:lnTo>
                      <a:pt x="130" y="4"/>
                    </a:lnTo>
                    <a:lnTo>
                      <a:pt x="130" y="4"/>
                    </a:lnTo>
                    <a:lnTo>
                      <a:pt x="132" y="4"/>
                    </a:lnTo>
                    <a:lnTo>
                      <a:pt x="132" y="2"/>
                    </a:lnTo>
                    <a:lnTo>
                      <a:pt x="132" y="2"/>
                    </a:lnTo>
                    <a:lnTo>
                      <a:pt x="132" y="0"/>
                    </a:lnTo>
                    <a:lnTo>
                      <a:pt x="130" y="0"/>
                    </a:lnTo>
                    <a:lnTo>
                      <a:pt x="1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6" name="Freeform 2683">
                <a:extLst>
                  <a:ext uri="{FF2B5EF4-FFF2-40B4-BE49-F238E27FC236}">
                    <a16:creationId xmlns:a16="http://schemas.microsoft.com/office/drawing/2014/main" id="{292BFBE3-554D-4A9E-8F91-908C698C685C}"/>
                  </a:ext>
                </a:extLst>
              </p:cNvPr>
              <p:cNvSpPr>
                <a:spLocks/>
              </p:cNvSpPr>
              <p:nvPr/>
            </p:nvSpPr>
            <p:spPr bwMode="auto">
              <a:xfrm>
                <a:off x="2197100" y="503238"/>
                <a:ext cx="422275" cy="422275"/>
              </a:xfrm>
              <a:custGeom>
                <a:avLst/>
                <a:gdLst>
                  <a:gd name="T0" fmla="*/ 264 w 266"/>
                  <a:gd name="T1" fmla="*/ 48 h 266"/>
                  <a:gd name="T2" fmla="*/ 264 w 266"/>
                  <a:gd name="T3" fmla="*/ 48 h 266"/>
                  <a:gd name="T4" fmla="*/ 262 w 266"/>
                  <a:gd name="T5" fmla="*/ 48 h 266"/>
                  <a:gd name="T6" fmla="*/ 260 w 266"/>
                  <a:gd name="T7" fmla="*/ 50 h 266"/>
                  <a:gd name="T8" fmla="*/ 260 w 266"/>
                  <a:gd name="T9" fmla="*/ 246 h 266"/>
                  <a:gd name="T10" fmla="*/ 260 w 266"/>
                  <a:gd name="T11" fmla="*/ 246 h 266"/>
                  <a:gd name="T12" fmla="*/ 260 w 266"/>
                  <a:gd name="T13" fmla="*/ 252 h 266"/>
                  <a:gd name="T14" fmla="*/ 256 w 266"/>
                  <a:gd name="T15" fmla="*/ 256 h 266"/>
                  <a:gd name="T16" fmla="*/ 252 w 266"/>
                  <a:gd name="T17" fmla="*/ 260 h 266"/>
                  <a:gd name="T18" fmla="*/ 246 w 266"/>
                  <a:gd name="T19" fmla="*/ 262 h 266"/>
                  <a:gd name="T20" fmla="*/ 20 w 266"/>
                  <a:gd name="T21" fmla="*/ 262 h 266"/>
                  <a:gd name="T22" fmla="*/ 20 w 266"/>
                  <a:gd name="T23" fmla="*/ 262 h 266"/>
                  <a:gd name="T24" fmla="*/ 14 w 266"/>
                  <a:gd name="T25" fmla="*/ 260 h 266"/>
                  <a:gd name="T26" fmla="*/ 8 w 266"/>
                  <a:gd name="T27" fmla="*/ 256 h 266"/>
                  <a:gd name="T28" fmla="*/ 6 w 266"/>
                  <a:gd name="T29" fmla="*/ 252 h 266"/>
                  <a:gd name="T30" fmla="*/ 4 w 266"/>
                  <a:gd name="T31" fmla="*/ 246 h 266"/>
                  <a:gd name="T32" fmla="*/ 4 w 266"/>
                  <a:gd name="T33" fmla="*/ 20 h 266"/>
                  <a:gd name="T34" fmla="*/ 4 w 266"/>
                  <a:gd name="T35" fmla="*/ 20 h 266"/>
                  <a:gd name="T36" fmla="*/ 6 w 266"/>
                  <a:gd name="T37" fmla="*/ 14 h 266"/>
                  <a:gd name="T38" fmla="*/ 8 w 266"/>
                  <a:gd name="T39" fmla="*/ 8 h 266"/>
                  <a:gd name="T40" fmla="*/ 14 w 266"/>
                  <a:gd name="T41" fmla="*/ 6 h 266"/>
                  <a:gd name="T42" fmla="*/ 20 w 266"/>
                  <a:gd name="T43" fmla="*/ 4 h 266"/>
                  <a:gd name="T44" fmla="*/ 218 w 266"/>
                  <a:gd name="T45" fmla="*/ 4 h 266"/>
                  <a:gd name="T46" fmla="*/ 218 w 266"/>
                  <a:gd name="T47" fmla="*/ 4 h 266"/>
                  <a:gd name="T48" fmla="*/ 220 w 266"/>
                  <a:gd name="T49" fmla="*/ 4 h 266"/>
                  <a:gd name="T50" fmla="*/ 220 w 266"/>
                  <a:gd name="T51" fmla="*/ 2 h 266"/>
                  <a:gd name="T52" fmla="*/ 220 w 266"/>
                  <a:gd name="T53" fmla="*/ 2 h 266"/>
                  <a:gd name="T54" fmla="*/ 220 w 266"/>
                  <a:gd name="T55" fmla="*/ 0 h 266"/>
                  <a:gd name="T56" fmla="*/ 218 w 266"/>
                  <a:gd name="T57" fmla="*/ 0 h 266"/>
                  <a:gd name="T58" fmla="*/ 20 w 266"/>
                  <a:gd name="T59" fmla="*/ 0 h 266"/>
                  <a:gd name="T60" fmla="*/ 20 w 266"/>
                  <a:gd name="T61" fmla="*/ 0 h 266"/>
                  <a:gd name="T62" fmla="*/ 12 w 266"/>
                  <a:gd name="T63" fmla="*/ 2 h 266"/>
                  <a:gd name="T64" fmla="*/ 6 w 266"/>
                  <a:gd name="T65" fmla="*/ 6 h 266"/>
                  <a:gd name="T66" fmla="*/ 2 w 266"/>
                  <a:gd name="T67" fmla="*/ 12 h 266"/>
                  <a:gd name="T68" fmla="*/ 0 w 266"/>
                  <a:gd name="T69" fmla="*/ 20 h 266"/>
                  <a:gd name="T70" fmla="*/ 0 w 266"/>
                  <a:gd name="T71" fmla="*/ 246 h 266"/>
                  <a:gd name="T72" fmla="*/ 0 w 266"/>
                  <a:gd name="T73" fmla="*/ 246 h 266"/>
                  <a:gd name="T74" fmla="*/ 2 w 266"/>
                  <a:gd name="T75" fmla="*/ 254 h 266"/>
                  <a:gd name="T76" fmla="*/ 6 w 266"/>
                  <a:gd name="T77" fmla="*/ 260 h 266"/>
                  <a:gd name="T78" fmla="*/ 12 w 266"/>
                  <a:gd name="T79" fmla="*/ 264 h 266"/>
                  <a:gd name="T80" fmla="*/ 20 w 266"/>
                  <a:gd name="T81" fmla="*/ 266 h 266"/>
                  <a:gd name="T82" fmla="*/ 246 w 266"/>
                  <a:gd name="T83" fmla="*/ 266 h 266"/>
                  <a:gd name="T84" fmla="*/ 246 w 266"/>
                  <a:gd name="T85" fmla="*/ 266 h 266"/>
                  <a:gd name="T86" fmla="*/ 254 w 266"/>
                  <a:gd name="T87" fmla="*/ 264 h 266"/>
                  <a:gd name="T88" fmla="*/ 260 w 266"/>
                  <a:gd name="T89" fmla="*/ 260 h 266"/>
                  <a:gd name="T90" fmla="*/ 264 w 266"/>
                  <a:gd name="T91" fmla="*/ 254 h 266"/>
                  <a:gd name="T92" fmla="*/ 266 w 266"/>
                  <a:gd name="T93" fmla="*/ 246 h 266"/>
                  <a:gd name="T94" fmla="*/ 266 w 266"/>
                  <a:gd name="T95" fmla="*/ 50 h 266"/>
                  <a:gd name="T96" fmla="*/ 266 w 266"/>
                  <a:gd name="T97" fmla="*/ 50 h 266"/>
                  <a:gd name="T98" fmla="*/ 264 w 266"/>
                  <a:gd name="T99" fmla="*/ 48 h 266"/>
                  <a:gd name="T100" fmla="*/ 264 w 266"/>
                  <a:gd name="T101" fmla="*/ 48 h 266"/>
                  <a:gd name="T102" fmla="*/ 264 w 266"/>
                  <a:gd name="T103" fmla="*/ 4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266">
                    <a:moveTo>
                      <a:pt x="264" y="48"/>
                    </a:moveTo>
                    <a:lnTo>
                      <a:pt x="264" y="48"/>
                    </a:lnTo>
                    <a:lnTo>
                      <a:pt x="262" y="48"/>
                    </a:lnTo>
                    <a:lnTo>
                      <a:pt x="260" y="50"/>
                    </a:lnTo>
                    <a:lnTo>
                      <a:pt x="260" y="246"/>
                    </a:lnTo>
                    <a:lnTo>
                      <a:pt x="260" y="246"/>
                    </a:lnTo>
                    <a:lnTo>
                      <a:pt x="260" y="252"/>
                    </a:lnTo>
                    <a:lnTo>
                      <a:pt x="256" y="256"/>
                    </a:lnTo>
                    <a:lnTo>
                      <a:pt x="252" y="260"/>
                    </a:lnTo>
                    <a:lnTo>
                      <a:pt x="246" y="262"/>
                    </a:lnTo>
                    <a:lnTo>
                      <a:pt x="20" y="262"/>
                    </a:lnTo>
                    <a:lnTo>
                      <a:pt x="20" y="262"/>
                    </a:lnTo>
                    <a:lnTo>
                      <a:pt x="14" y="260"/>
                    </a:lnTo>
                    <a:lnTo>
                      <a:pt x="8" y="256"/>
                    </a:lnTo>
                    <a:lnTo>
                      <a:pt x="6" y="252"/>
                    </a:lnTo>
                    <a:lnTo>
                      <a:pt x="4" y="246"/>
                    </a:lnTo>
                    <a:lnTo>
                      <a:pt x="4" y="20"/>
                    </a:lnTo>
                    <a:lnTo>
                      <a:pt x="4" y="20"/>
                    </a:lnTo>
                    <a:lnTo>
                      <a:pt x="6" y="14"/>
                    </a:lnTo>
                    <a:lnTo>
                      <a:pt x="8" y="8"/>
                    </a:lnTo>
                    <a:lnTo>
                      <a:pt x="14" y="6"/>
                    </a:lnTo>
                    <a:lnTo>
                      <a:pt x="20" y="4"/>
                    </a:lnTo>
                    <a:lnTo>
                      <a:pt x="218" y="4"/>
                    </a:lnTo>
                    <a:lnTo>
                      <a:pt x="218" y="4"/>
                    </a:lnTo>
                    <a:lnTo>
                      <a:pt x="220" y="4"/>
                    </a:lnTo>
                    <a:lnTo>
                      <a:pt x="220" y="2"/>
                    </a:lnTo>
                    <a:lnTo>
                      <a:pt x="220" y="2"/>
                    </a:lnTo>
                    <a:lnTo>
                      <a:pt x="220" y="0"/>
                    </a:lnTo>
                    <a:lnTo>
                      <a:pt x="218" y="0"/>
                    </a:lnTo>
                    <a:lnTo>
                      <a:pt x="20" y="0"/>
                    </a:lnTo>
                    <a:lnTo>
                      <a:pt x="20" y="0"/>
                    </a:lnTo>
                    <a:lnTo>
                      <a:pt x="12" y="2"/>
                    </a:lnTo>
                    <a:lnTo>
                      <a:pt x="6" y="6"/>
                    </a:lnTo>
                    <a:lnTo>
                      <a:pt x="2" y="12"/>
                    </a:lnTo>
                    <a:lnTo>
                      <a:pt x="0" y="20"/>
                    </a:lnTo>
                    <a:lnTo>
                      <a:pt x="0" y="246"/>
                    </a:lnTo>
                    <a:lnTo>
                      <a:pt x="0" y="246"/>
                    </a:lnTo>
                    <a:lnTo>
                      <a:pt x="2" y="254"/>
                    </a:lnTo>
                    <a:lnTo>
                      <a:pt x="6" y="260"/>
                    </a:lnTo>
                    <a:lnTo>
                      <a:pt x="12" y="264"/>
                    </a:lnTo>
                    <a:lnTo>
                      <a:pt x="20" y="266"/>
                    </a:lnTo>
                    <a:lnTo>
                      <a:pt x="246" y="266"/>
                    </a:lnTo>
                    <a:lnTo>
                      <a:pt x="246" y="266"/>
                    </a:lnTo>
                    <a:lnTo>
                      <a:pt x="254" y="264"/>
                    </a:lnTo>
                    <a:lnTo>
                      <a:pt x="260" y="260"/>
                    </a:lnTo>
                    <a:lnTo>
                      <a:pt x="264" y="254"/>
                    </a:lnTo>
                    <a:lnTo>
                      <a:pt x="266" y="246"/>
                    </a:lnTo>
                    <a:lnTo>
                      <a:pt x="266" y="50"/>
                    </a:lnTo>
                    <a:lnTo>
                      <a:pt x="266" y="50"/>
                    </a:lnTo>
                    <a:lnTo>
                      <a:pt x="264" y="48"/>
                    </a:lnTo>
                    <a:lnTo>
                      <a:pt x="264" y="48"/>
                    </a:lnTo>
                    <a:lnTo>
                      <a:pt x="26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7" name="Freeform 2684">
                <a:extLst>
                  <a:ext uri="{FF2B5EF4-FFF2-40B4-BE49-F238E27FC236}">
                    <a16:creationId xmlns:a16="http://schemas.microsoft.com/office/drawing/2014/main" id="{5319F870-861D-4CF7-9ABF-B48A2BF09EE8}"/>
                  </a:ext>
                </a:extLst>
              </p:cNvPr>
              <p:cNvSpPr>
                <a:spLocks/>
              </p:cNvSpPr>
              <p:nvPr/>
            </p:nvSpPr>
            <p:spPr bwMode="auto">
              <a:xfrm>
                <a:off x="2416175" y="500063"/>
                <a:ext cx="206375" cy="184150"/>
              </a:xfrm>
              <a:custGeom>
                <a:avLst/>
                <a:gdLst>
                  <a:gd name="T0" fmla="*/ 122 w 130"/>
                  <a:gd name="T1" fmla="*/ 8 h 116"/>
                  <a:gd name="T2" fmla="*/ 102 w 130"/>
                  <a:gd name="T3" fmla="*/ 0 h 116"/>
                  <a:gd name="T4" fmla="*/ 92 w 130"/>
                  <a:gd name="T5" fmla="*/ 2 h 116"/>
                  <a:gd name="T6" fmla="*/ 12 w 130"/>
                  <a:gd name="T7" fmla="*/ 80 h 116"/>
                  <a:gd name="T8" fmla="*/ 12 w 130"/>
                  <a:gd name="T9" fmla="*/ 82 h 116"/>
                  <a:gd name="T10" fmla="*/ 12 w 130"/>
                  <a:gd name="T11" fmla="*/ 84 h 116"/>
                  <a:gd name="T12" fmla="*/ 32 w 130"/>
                  <a:gd name="T13" fmla="*/ 104 h 116"/>
                  <a:gd name="T14" fmla="*/ 36 w 130"/>
                  <a:gd name="T15" fmla="*/ 104 h 116"/>
                  <a:gd name="T16" fmla="*/ 98 w 130"/>
                  <a:gd name="T17" fmla="*/ 42 h 116"/>
                  <a:gd name="T18" fmla="*/ 98 w 130"/>
                  <a:gd name="T19" fmla="*/ 40 h 116"/>
                  <a:gd name="T20" fmla="*/ 90 w 130"/>
                  <a:gd name="T21" fmla="*/ 32 h 116"/>
                  <a:gd name="T22" fmla="*/ 90 w 130"/>
                  <a:gd name="T23" fmla="*/ 32 h 116"/>
                  <a:gd name="T24" fmla="*/ 36 w 130"/>
                  <a:gd name="T25" fmla="*/ 84 h 116"/>
                  <a:gd name="T26" fmla="*/ 34 w 130"/>
                  <a:gd name="T27" fmla="*/ 84 h 116"/>
                  <a:gd name="T28" fmla="*/ 34 w 130"/>
                  <a:gd name="T29" fmla="*/ 84 h 116"/>
                  <a:gd name="T30" fmla="*/ 32 w 130"/>
                  <a:gd name="T31" fmla="*/ 84 h 116"/>
                  <a:gd name="T32" fmla="*/ 32 w 130"/>
                  <a:gd name="T33" fmla="*/ 82 h 116"/>
                  <a:gd name="T34" fmla="*/ 88 w 130"/>
                  <a:gd name="T35" fmla="*/ 26 h 116"/>
                  <a:gd name="T36" fmla="*/ 90 w 130"/>
                  <a:gd name="T37" fmla="*/ 24 h 116"/>
                  <a:gd name="T38" fmla="*/ 104 w 130"/>
                  <a:gd name="T39" fmla="*/ 38 h 116"/>
                  <a:gd name="T40" fmla="*/ 106 w 130"/>
                  <a:gd name="T41" fmla="*/ 40 h 116"/>
                  <a:gd name="T42" fmla="*/ 36 w 130"/>
                  <a:gd name="T43" fmla="*/ 110 h 116"/>
                  <a:gd name="T44" fmla="*/ 34 w 130"/>
                  <a:gd name="T45" fmla="*/ 112 h 116"/>
                  <a:gd name="T46" fmla="*/ 6 w 130"/>
                  <a:gd name="T47" fmla="*/ 84 h 116"/>
                  <a:gd name="T48" fmla="*/ 4 w 130"/>
                  <a:gd name="T49" fmla="*/ 82 h 116"/>
                  <a:gd name="T50" fmla="*/ 6 w 130"/>
                  <a:gd name="T51" fmla="*/ 80 h 116"/>
                  <a:gd name="T52" fmla="*/ 70 w 130"/>
                  <a:gd name="T53" fmla="*/ 16 h 116"/>
                  <a:gd name="T54" fmla="*/ 70 w 130"/>
                  <a:gd name="T55" fmla="*/ 14 h 116"/>
                  <a:gd name="T56" fmla="*/ 68 w 130"/>
                  <a:gd name="T57" fmla="*/ 12 h 116"/>
                  <a:gd name="T58" fmla="*/ 2 w 130"/>
                  <a:gd name="T59" fmla="*/ 78 h 116"/>
                  <a:gd name="T60" fmla="*/ 0 w 130"/>
                  <a:gd name="T61" fmla="*/ 82 h 116"/>
                  <a:gd name="T62" fmla="*/ 2 w 130"/>
                  <a:gd name="T63" fmla="*/ 86 h 116"/>
                  <a:gd name="T64" fmla="*/ 30 w 130"/>
                  <a:gd name="T65" fmla="*/ 114 h 116"/>
                  <a:gd name="T66" fmla="*/ 34 w 130"/>
                  <a:gd name="T67" fmla="*/ 116 h 116"/>
                  <a:gd name="T68" fmla="*/ 108 w 130"/>
                  <a:gd name="T69" fmla="*/ 46 h 116"/>
                  <a:gd name="T70" fmla="*/ 110 w 130"/>
                  <a:gd name="T71" fmla="*/ 40 h 116"/>
                  <a:gd name="T72" fmla="*/ 94 w 130"/>
                  <a:gd name="T73" fmla="*/ 22 h 116"/>
                  <a:gd name="T74" fmla="*/ 90 w 130"/>
                  <a:gd name="T75" fmla="*/ 20 h 116"/>
                  <a:gd name="T76" fmla="*/ 30 w 130"/>
                  <a:gd name="T77" fmla="*/ 76 h 116"/>
                  <a:gd name="T78" fmla="*/ 28 w 130"/>
                  <a:gd name="T79" fmla="*/ 82 h 116"/>
                  <a:gd name="T80" fmla="*/ 30 w 130"/>
                  <a:gd name="T81" fmla="*/ 86 h 116"/>
                  <a:gd name="T82" fmla="*/ 34 w 130"/>
                  <a:gd name="T83" fmla="*/ 88 h 116"/>
                  <a:gd name="T84" fmla="*/ 34 w 130"/>
                  <a:gd name="T85" fmla="*/ 88 h 116"/>
                  <a:gd name="T86" fmla="*/ 40 w 130"/>
                  <a:gd name="T87" fmla="*/ 86 h 116"/>
                  <a:gd name="T88" fmla="*/ 92 w 130"/>
                  <a:gd name="T89" fmla="*/ 40 h 116"/>
                  <a:gd name="T90" fmla="*/ 18 w 130"/>
                  <a:gd name="T91" fmla="*/ 82 h 116"/>
                  <a:gd name="T92" fmla="*/ 88 w 130"/>
                  <a:gd name="T93" fmla="*/ 12 h 116"/>
                  <a:gd name="T94" fmla="*/ 102 w 130"/>
                  <a:gd name="T95" fmla="*/ 6 h 116"/>
                  <a:gd name="T96" fmla="*/ 112 w 130"/>
                  <a:gd name="T97" fmla="*/ 6 h 116"/>
                  <a:gd name="T98" fmla="*/ 118 w 130"/>
                  <a:gd name="T99" fmla="*/ 12 h 116"/>
                  <a:gd name="T100" fmla="*/ 124 w 130"/>
                  <a:gd name="T101" fmla="*/ 26 h 116"/>
                  <a:gd name="T102" fmla="*/ 118 w 130"/>
                  <a:gd name="T103" fmla="*/ 42 h 116"/>
                  <a:gd name="T104" fmla="*/ 56 w 130"/>
                  <a:gd name="T105" fmla="*/ 104 h 116"/>
                  <a:gd name="T106" fmla="*/ 56 w 130"/>
                  <a:gd name="T107" fmla="*/ 108 h 116"/>
                  <a:gd name="T108" fmla="*/ 58 w 130"/>
                  <a:gd name="T109" fmla="*/ 108 h 116"/>
                  <a:gd name="T110" fmla="*/ 122 w 130"/>
                  <a:gd name="T111" fmla="*/ 46 h 116"/>
                  <a:gd name="T112" fmla="*/ 128 w 130"/>
                  <a:gd name="T113" fmla="*/ 36 h 116"/>
                  <a:gd name="T114" fmla="*/ 128 w 130"/>
                  <a:gd name="T115" fmla="*/ 18 h 116"/>
                  <a:gd name="T116" fmla="*/ 122 w 130"/>
                  <a:gd name="T117" fmla="*/ 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0" h="116">
                    <a:moveTo>
                      <a:pt x="122" y="8"/>
                    </a:moveTo>
                    <a:lnTo>
                      <a:pt x="122" y="8"/>
                    </a:lnTo>
                    <a:lnTo>
                      <a:pt x="112" y="2"/>
                    </a:lnTo>
                    <a:lnTo>
                      <a:pt x="102" y="0"/>
                    </a:lnTo>
                    <a:lnTo>
                      <a:pt x="102" y="0"/>
                    </a:lnTo>
                    <a:lnTo>
                      <a:pt x="92" y="2"/>
                    </a:lnTo>
                    <a:lnTo>
                      <a:pt x="84" y="8"/>
                    </a:lnTo>
                    <a:lnTo>
                      <a:pt x="12" y="80"/>
                    </a:lnTo>
                    <a:lnTo>
                      <a:pt x="12" y="80"/>
                    </a:lnTo>
                    <a:lnTo>
                      <a:pt x="12" y="82"/>
                    </a:lnTo>
                    <a:lnTo>
                      <a:pt x="12" y="82"/>
                    </a:lnTo>
                    <a:lnTo>
                      <a:pt x="12" y="84"/>
                    </a:lnTo>
                    <a:lnTo>
                      <a:pt x="32" y="104"/>
                    </a:lnTo>
                    <a:lnTo>
                      <a:pt x="32" y="104"/>
                    </a:lnTo>
                    <a:lnTo>
                      <a:pt x="34" y="104"/>
                    </a:lnTo>
                    <a:lnTo>
                      <a:pt x="36" y="104"/>
                    </a:lnTo>
                    <a:lnTo>
                      <a:pt x="98" y="42"/>
                    </a:lnTo>
                    <a:lnTo>
                      <a:pt x="98" y="42"/>
                    </a:lnTo>
                    <a:lnTo>
                      <a:pt x="98" y="40"/>
                    </a:lnTo>
                    <a:lnTo>
                      <a:pt x="98" y="40"/>
                    </a:lnTo>
                    <a:lnTo>
                      <a:pt x="98" y="38"/>
                    </a:lnTo>
                    <a:lnTo>
                      <a:pt x="90" y="32"/>
                    </a:lnTo>
                    <a:lnTo>
                      <a:pt x="90" y="32"/>
                    </a:lnTo>
                    <a:lnTo>
                      <a:pt x="90" y="32"/>
                    </a:lnTo>
                    <a:lnTo>
                      <a:pt x="88" y="32"/>
                    </a:lnTo>
                    <a:lnTo>
                      <a:pt x="36" y="84"/>
                    </a:lnTo>
                    <a:lnTo>
                      <a:pt x="36" y="84"/>
                    </a:lnTo>
                    <a:lnTo>
                      <a:pt x="34" y="84"/>
                    </a:lnTo>
                    <a:lnTo>
                      <a:pt x="34" y="84"/>
                    </a:lnTo>
                    <a:lnTo>
                      <a:pt x="34" y="84"/>
                    </a:lnTo>
                    <a:lnTo>
                      <a:pt x="32" y="84"/>
                    </a:lnTo>
                    <a:lnTo>
                      <a:pt x="32" y="84"/>
                    </a:lnTo>
                    <a:lnTo>
                      <a:pt x="32" y="82"/>
                    </a:lnTo>
                    <a:lnTo>
                      <a:pt x="32" y="82"/>
                    </a:lnTo>
                    <a:lnTo>
                      <a:pt x="32" y="80"/>
                    </a:lnTo>
                    <a:lnTo>
                      <a:pt x="88" y="26"/>
                    </a:lnTo>
                    <a:lnTo>
                      <a:pt x="88" y="26"/>
                    </a:lnTo>
                    <a:lnTo>
                      <a:pt x="90" y="24"/>
                    </a:lnTo>
                    <a:lnTo>
                      <a:pt x="90" y="26"/>
                    </a:lnTo>
                    <a:lnTo>
                      <a:pt x="104" y="38"/>
                    </a:lnTo>
                    <a:lnTo>
                      <a:pt x="104" y="38"/>
                    </a:lnTo>
                    <a:lnTo>
                      <a:pt x="106" y="40"/>
                    </a:lnTo>
                    <a:lnTo>
                      <a:pt x="104" y="42"/>
                    </a:lnTo>
                    <a:lnTo>
                      <a:pt x="36" y="110"/>
                    </a:lnTo>
                    <a:lnTo>
                      <a:pt x="36" y="110"/>
                    </a:lnTo>
                    <a:lnTo>
                      <a:pt x="34" y="112"/>
                    </a:lnTo>
                    <a:lnTo>
                      <a:pt x="32" y="110"/>
                    </a:lnTo>
                    <a:lnTo>
                      <a:pt x="6" y="84"/>
                    </a:lnTo>
                    <a:lnTo>
                      <a:pt x="6" y="84"/>
                    </a:lnTo>
                    <a:lnTo>
                      <a:pt x="4" y="82"/>
                    </a:lnTo>
                    <a:lnTo>
                      <a:pt x="4" y="82"/>
                    </a:lnTo>
                    <a:lnTo>
                      <a:pt x="6" y="80"/>
                    </a:lnTo>
                    <a:lnTo>
                      <a:pt x="70" y="16"/>
                    </a:lnTo>
                    <a:lnTo>
                      <a:pt x="70" y="16"/>
                    </a:lnTo>
                    <a:lnTo>
                      <a:pt x="70" y="16"/>
                    </a:lnTo>
                    <a:lnTo>
                      <a:pt x="70" y="14"/>
                    </a:lnTo>
                    <a:lnTo>
                      <a:pt x="70" y="14"/>
                    </a:lnTo>
                    <a:lnTo>
                      <a:pt x="68" y="12"/>
                    </a:lnTo>
                    <a:lnTo>
                      <a:pt x="66" y="14"/>
                    </a:lnTo>
                    <a:lnTo>
                      <a:pt x="2" y="78"/>
                    </a:lnTo>
                    <a:lnTo>
                      <a:pt x="2" y="78"/>
                    </a:lnTo>
                    <a:lnTo>
                      <a:pt x="0" y="82"/>
                    </a:lnTo>
                    <a:lnTo>
                      <a:pt x="0" y="82"/>
                    </a:lnTo>
                    <a:lnTo>
                      <a:pt x="2" y="86"/>
                    </a:lnTo>
                    <a:lnTo>
                      <a:pt x="30" y="114"/>
                    </a:lnTo>
                    <a:lnTo>
                      <a:pt x="30" y="114"/>
                    </a:lnTo>
                    <a:lnTo>
                      <a:pt x="34" y="116"/>
                    </a:lnTo>
                    <a:lnTo>
                      <a:pt x="34" y="116"/>
                    </a:lnTo>
                    <a:lnTo>
                      <a:pt x="38" y="114"/>
                    </a:lnTo>
                    <a:lnTo>
                      <a:pt x="108" y="46"/>
                    </a:lnTo>
                    <a:lnTo>
                      <a:pt x="108" y="46"/>
                    </a:lnTo>
                    <a:lnTo>
                      <a:pt x="110" y="40"/>
                    </a:lnTo>
                    <a:lnTo>
                      <a:pt x="108" y="36"/>
                    </a:lnTo>
                    <a:lnTo>
                      <a:pt x="94" y="22"/>
                    </a:lnTo>
                    <a:lnTo>
                      <a:pt x="94" y="22"/>
                    </a:lnTo>
                    <a:lnTo>
                      <a:pt x="90" y="20"/>
                    </a:lnTo>
                    <a:lnTo>
                      <a:pt x="84" y="22"/>
                    </a:lnTo>
                    <a:lnTo>
                      <a:pt x="30" y="76"/>
                    </a:lnTo>
                    <a:lnTo>
                      <a:pt x="30" y="76"/>
                    </a:lnTo>
                    <a:lnTo>
                      <a:pt x="28" y="82"/>
                    </a:lnTo>
                    <a:lnTo>
                      <a:pt x="28" y="82"/>
                    </a:lnTo>
                    <a:lnTo>
                      <a:pt x="30" y="86"/>
                    </a:lnTo>
                    <a:lnTo>
                      <a:pt x="30" y="86"/>
                    </a:lnTo>
                    <a:lnTo>
                      <a:pt x="34" y="88"/>
                    </a:lnTo>
                    <a:lnTo>
                      <a:pt x="34" y="88"/>
                    </a:lnTo>
                    <a:lnTo>
                      <a:pt x="34" y="88"/>
                    </a:lnTo>
                    <a:lnTo>
                      <a:pt x="34" y="88"/>
                    </a:lnTo>
                    <a:lnTo>
                      <a:pt x="40" y="86"/>
                    </a:lnTo>
                    <a:lnTo>
                      <a:pt x="90" y="36"/>
                    </a:lnTo>
                    <a:lnTo>
                      <a:pt x="92" y="40"/>
                    </a:lnTo>
                    <a:lnTo>
                      <a:pt x="34" y="98"/>
                    </a:lnTo>
                    <a:lnTo>
                      <a:pt x="18" y="82"/>
                    </a:lnTo>
                    <a:lnTo>
                      <a:pt x="88" y="12"/>
                    </a:lnTo>
                    <a:lnTo>
                      <a:pt x="88" y="12"/>
                    </a:lnTo>
                    <a:lnTo>
                      <a:pt x="94" y="6"/>
                    </a:lnTo>
                    <a:lnTo>
                      <a:pt x="102" y="6"/>
                    </a:lnTo>
                    <a:lnTo>
                      <a:pt x="102" y="6"/>
                    </a:lnTo>
                    <a:lnTo>
                      <a:pt x="112" y="6"/>
                    </a:lnTo>
                    <a:lnTo>
                      <a:pt x="118" y="12"/>
                    </a:lnTo>
                    <a:lnTo>
                      <a:pt x="118" y="12"/>
                    </a:lnTo>
                    <a:lnTo>
                      <a:pt x="124" y="18"/>
                    </a:lnTo>
                    <a:lnTo>
                      <a:pt x="124" y="26"/>
                    </a:lnTo>
                    <a:lnTo>
                      <a:pt x="124" y="36"/>
                    </a:lnTo>
                    <a:lnTo>
                      <a:pt x="118" y="42"/>
                    </a:lnTo>
                    <a:lnTo>
                      <a:pt x="56" y="104"/>
                    </a:lnTo>
                    <a:lnTo>
                      <a:pt x="56" y="104"/>
                    </a:lnTo>
                    <a:lnTo>
                      <a:pt x="56" y="106"/>
                    </a:lnTo>
                    <a:lnTo>
                      <a:pt x="56" y="108"/>
                    </a:lnTo>
                    <a:lnTo>
                      <a:pt x="56" y="108"/>
                    </a:lnTo>
                    <a:lnTo>
                      <a:pt x="58" y="108"/>
                    </a:lnTo>
                    <a:lnTo>
                      <a:pt x="60" y="108"/>
                    </a:lnTo>
                    <a:lnTo>
                      <a:pt x="122" y="46"/>
                    </a:lnTo>
                    <a:lnTo>
                      <a:pt x="122" y="46"/>
                    </a:lnTo>
                    <a:lnTo>
                      <a:pt x="128" y="36"/>
                    </a:lnTo>
                    <a:lnTo>
                      <a:pt x="130" y="26"/>
                    </a:lnTo>
                    <a:lnTo>
                      <a:pt x="128" y="18"/>
                    </a:lnTo>
                    <a:lnTo>
                      <a:pt x="122" y="8"/>
                    </a:ln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18" name="Freeform 2685">
                <a:extLst>
                  <a:ext uri="{FF2B5EF4-FFF2-40B4-BE49-F238E27FC236}">
                    <a16:creationId xmlns:a16="http://schemas.microsoft.com/office/drawing/2014/main" id="{15B7D62A-BE8E-433E-92FF-261D63A9F8F0}"/>
                  </a:ext>
                </a:extLst>
              </p:cNvPr>
              <p:cNvSpPr>
                <a:spLocks/>
              </p:cNvSpPr>
              <p:nvPr/>
            </p:nvSpPr>
            <p:spPr bwMode="auto">
              <a:xfrm>
                <a:off x="2501900" y="487363"/>
                <a:ext cx="133350" cy="196850"/>
              </a:xfrm>
              <a:custGeom>
                <a:avLst/>
                <a:gdLst>
                  <a:gd name="T0" fmla="*/ 74 w 84"/>
                  <a:gd name="T1" fmla="*/ 10 h 124"/>
                  <a:gd name="T2" fmla="*/ 74 w 84"/>
                  <a:gd name="T3" fmla="*/ 10 h 124"/>
                  <a:gd name="T4" fmla="*/ 68 w 84"/>
                  <a:gd name="T5" fmla="*/ 6 h 124"/>
                  <a:gd name="T6" fmla="*/ 62 w 84"/>
                  <a:gd name="T7" fmla="*/ 2 h 124"/>
                  <a:gd name="T8" fmla="*/ 56 w 84"/>
                  <a:gd name="T9" fmla="*/ 0 h 124"/>
                  <a:gd name="T10" fmla="*/ 48 w 84"/>
                  <a:gd name="T11" fmla="*/ 0 h 124"/>
                  <a:gd name="T12" fmla="*/ 42 w 84"/>
                  <a:gd name="T13" fmla="*/ 0 h 124"/>
                  <a:gd name="T14" fmla="*/ 36 w 84"/>
                  <a:gd name="T15" fmla="*/ 2 h 124"/>
                  <a:gd name="T16" fmla="*/ 30 w 84"/>
                  <a:gd name="T17" fmla="*/ 6 h 124"/>
                  <a:gd name="T18" fmla="*/ 24 w 84"/>
                  <a:gd name="T19" fmla="*/ 10 h 124"/>
                  <a:gd name="T20" fmla="*/ 24 w 84"/>
                  <a:gd name="T21" fmla="*/ 10 h 124"/>
                  <a:gd name="T22" fmla="*/ 24 w 84"/>
                  <a:gd name="T23" fmla="*/ 12 h 124"/>
                  <a:gd name="T24" fmla="*/ 24 w 84"/>
                  <a:gd name="T25" fmla="*/ 12 h 124"/>
                  <a:gd name="T26" fmla="*/ 24 w 84"/>
                  <a:gd name="T27" fmla="*/ 12 h 124"/>
                  <a:gd name="T28" fmla="*/ 26 w 84"/>
                  <a:gd name="T29" fmla="*/ 14 h 124"/>
                  <a:gd name="T30" fmla="*/ 26 w 84"/>
                  <a:gd name="T31" fmla="*/ 12 h 124"/>
                  <a:gd name="T32" fmla="*/ 26 w 84"/>
                  <a:gd name="T33" fmla="*/ 12 h 124"/>
                  <a:gd name="T34" fmla="*/ 32 w 84"/>
                  <a:gd name="T35" fmla="*/ 8 h 124"/>
                  <a:gd name="T36" fmla="*/ 38 w 84"/>
                  <a:gd name="T37" fmla="*/ 6 h 124"/>
                  <a:gd name="T38" fmla="*/ 48 w 84"/>
                  <a:gd name="T39" fmla="*/ 4 h 124"/>
                  <a:gd name="T40" fmla="*/ 60 w 84"/>
                  <a:gd name="T41" fmla="*/ 6 h 124"/>
                  <a:gd name="T42" fmla="*/ 66 w 84"/>
                  <a:gd name="T43" fmla="*/ 8 h 124"/>
                  <a:gd name="T44" fmla="*/ 72 w 84"/>
                  <a:gd name="T45" fmla="*/ 12 h 124"/>
                  <a:gd name="T46" fmla="*/ 72 w 84"/>
                  <a:gd name="T47" fmla="*/ 12 h 124"/>
                  <a:gd name="T48" fmla="*/ 76 w 84"/>
                  <a:gd name="T49" fmla="*/ 18 h 124"/>
                  <a:gd name="T50" fmla="*/ 78 w 84"/>
                  <a:gd name="T51" fmla="*/ 24 h 124"/>
                  <a:gd name="T52" fmla="*/ 80 w 84"/>
                  <a:gd name="T53" fmla="*/ 34 h 124"/>
                  <a:gd name="T54" fmla="*/ 78 w 84"/>
                  <a:gd name="T55" fmla="*/ 46 h 124"/>
                  <a:gd name="T56" fmla="*/ 76 w 84"/>
                  <a:gd name="T57" fmla="*/ 52 h 124"/>
                  <a:gd name="T58" fmla="*/ 72 w 84"/>
                  <a:gd name="T59" fmla="*/ 58 h 124"/>
                  <a:gd name="T60" fmla="*/ 10 w 84"/>
                  <a:gd name="T61" fmla="*/ 118 h 124"/>
                  <a:gd name="T62" fmla="*/ 10 w 84"/>
                  <a:gd name="T63" fmla="*/ 118 h 124"/>
                  <a:gd name="T64" fmla="*/ 8 w 84"/>
                  <a:gd name="T65" fmla="*/ 120 h 124"/>
                  <a:gd name="T66" fmla="*/ 6 w 84"/>
                  <a:gd name="T67" fmla="*/ 118 h 124"/>
                  <a:gd name="T68" fmla="*/ 6 w 84"/>
                  <a:gd name="T69" fmla="*/ 118 h 124"/>
                  <a:gd name="T70" fmla="*/ 6 w 84"/>
                  <a:gd name="T71" fmla="*/ 116 h 124"/>
                  <a:gd name="T72" fmla="*/ 6 w 84"/>
                  <a:gd name="T73" fmla="*/ 116 h 124"/>
                  <a:gd name="T74" fmla="*/ 6 w 84"/>
                  <a:gd name="T75" fmla="*/ 116 h 124"/>
                  <a:gd name="T76" fmla="*/ 6 w 84"/>
                  <a:gd name="T77" fmla="*/ 116 h 124"/>
                  <a:gd name="T78" fmla="*/ 6 w 84"/>
                  <a:gd name="T79" fmla="*/ 114 h 124"/>
                  <a:gd name="T80" fmla="*/ 6 w 84"/>
                  <a:gd name="T81" fmla="*/ 112 h 124"/>
                  <a:gd name="T82" fmla="*/ 6 w 84"/>
                  <a:gd name="T83" fmla="*/ 112 h 124"/>
                  <a:gd name="T84" fmla="*/ 4 w 84"/>
                  <a:gd name="T85" fmla="*/ 112 h 124"/>
                  <a:gd name="T86" fmla="*/ 2 w 84"/>
                  <a:gd name="T87" fmla="*/ 112 h 124"/>
                  <a:gd name="T88" fmla="*/ 2 w 84"/>
                  <a:gd name="T89" fmla="*/ 112 h 124"/>
                  <a:gd name="T90" fmla="*/ 0 w 84"/>
                  <a:gd name="T91" fmla="*/ 116 h 124"/>
                  <a:gd name="T92" fmla="*/ 0 w 84"/>
                  <a:gd name="T93" fmla="*/ 116 h 124"/>
                  <a:gd name="T94" fmla="*/ 2 w 84"/>
                  <a:gd name="T95" fmla="*/ 122 h 124"/>
                  <a:gd name="T96" fmla="*/ 2 w 84"/>
                  <a:gd name="T97" fmla="*/ 122 h 124"/>
                  <a:gd name="T98" fmla="*/ 8 w 84"/>
                  <a:gd name="T99" fmla="*/ 124 h 124"/>
                  <a:gd name="T100" fmla="*/ 8 w 84"/>
                  <a:gd name="T101" fmla="*/ 124 h 124"/>
                  <a:gd name="T102" fmla="*/ 12 w 84"/>
                  <a:gd name="T103" fmla="*/ 122 h 124"/>
                  <a:gd name="T104" fmla="*/ 74 w 84"/>
                  <a:gd name="T105" fmla="*/ 60 h 124"/>
                  <a:gd name="T106" fmla="*/ 74 w 84"/>
                  <a:gd name="T107" fmla="*/ 60 h 124"/>
                  <a:gd name="T108" fmla="*/ 78 w 84"/>
                  <a:gd name="T109" fmla="*/ 54 h 124"/>
                  <a:gd name="T110" fmla="*/ 82 w 84"/>
                  <a:gd name="T111" fmla="*/ 48 h 124"/>
                  <a:gd name="T112" fmla="*/ 84 w 84"/>
                  <a:gd name="T113" fmla="*/ 42 h 124"/>
                  <a:gd name="T114" fmla="*/ 84 w 84"/>
                  <a:gd name="T115" fmla="*/ 34 h 124"/>
                  <a:gd name="T116" fmla="*/ 84 w 84"/>
                  <a:gd name="T117" fmla="*/ 28 h 124"/>
                  <a:gd name="T118" fmla="*/ 82 w 84"/>
                  <a:gd name="T119" fmla="*/ 22 h 124"/>
                  <a:gd name="T120" fmla="*/ 78 w 84"/>
                  <a:gd name="T121" fmla="*/ 16 h 124"/>
                  <a:gd name="T122" fmla="*/ 74 w 84"/>
                  <a:gd name="T123" fmla="*/ 10 h 124"/>
                  <a:gd name="T124" fmla="*/ 74 w 84"/>
                  <a:gd name="T125" fmla="*/ 1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124">
                    <a:moveTo>
                      <a:pt x="74" y="10"/>
                    </a:moveTo>
                    <a:lnTo>
                      <a:pt x="74" y="10"/>
                    </a:lnTo>
                    <a:lnTo>
                      <a:pt x="68" y="6"/>
                    </a:lnTo>
                    <a:lnTo>
                      <a:pt x="62" y="2"/>
                    </a:lnTo>
                    <a:lnTo>
                      <a:pt x="56" y="0"/>
                    </a:lnTo>
                    <a:lnTo>
                      <a:pt x="48" y="0"/>
                    </a:lnTo>
                    <a:lnTo>
                      <a:pt x="42" y="0"/>
                    </a:lnTo>
                    <a:lnTo>
                      <a:pt x="36" y="2"/>
                    </a:lnTo>
                    <a:lnTo>
                      <a:pt x="30" y="6"/>
                    </a:lnTo>
                    <a:lnTo>
                      <a:pt x="24" y="10"/>
                    </a:lnTo>
                    <a:lnTo>
                      <a:pt x="24" y="10"/>
                    </a:lnTo>
                    <a:lnTo>
                      <a:pt x="24" y="12"/>
                    </a:lnTo>
                    <a:lnTo>
                      <a:pt x="24" y="12"/>
                    </a:lnTo>
                    <a:lnTo>
                      <a:pt x="24" y="12"/>
                    </a:lnTo>
                    <a:lnTo>
                      <a:pt x="26" y="14"/>
                    </a:lnTo>
                    <a:lnTo>
                      <a:pt x="26" y="12"/>
                    </a:lnTo>
                    <a:lnTo>
                      <a:pt x="26" y="12"/>
                    </a:lnTo>
                    <a:lnTo>
                      <a:pt x="32" y="8"/>
                    </a:lnTo>
                    <a:lnTo>
                      <a:pt x="38" y="6"/>
                    </a:lnTo>
                    <a:lnTo>
                      <a:pt x="48" y="4"/>
                    </a:lnTo>
                    <a:lnTo>
                      <a:pt x="60" y="6"/>
                    </a:lnTo>
                    <a:lnTo>
                      <a:pt x="66" y="8"/>
                    </a:lnTo>
                    <a:lnTo>
                      <a:pt x="72" y="12"/>
                    </a:lnTo>
                    <a:lnTo>
                      <a:pt x="72" y="12"/>
                    </a:lnTo>
                    <a:lnTo>
                      <a:pt x="76" y="18"/>
                    </a:lnTo>
                    <a:lnTo>
                      <a:pt x="78" y="24"/>
                    </a:lnTo>
                    <a:lnTo>
                      <a:pt x="80" y="34"/>
                    </a:lnTo>
                    <a:lnTo>
                      <a:pt x="78" y="46"/>
                    </a:lnTo>
                    <a:lnTo>
                      <a:pt x="76" y="52"/>
                    </a:lnTo>
                    <a:lnTo>
                      <a:pt x="72" y="58"/>
                    </a:lnTo>
                    <a:lnTo>
                      <a:pt x="10" y="118"/>
                    </a:lnTo>
                    <a:lnTo>
                      <a:pt x="10" y="118"/>
                    </a:lnTo>
                    <a:lnTo>
                      <a:pt x="8" y="120"/>
                    </a:lnTo>
                    <a:lnTo>
                      <a:pt x="6" y="118"/>
                    </a:lnTo>
                    <a:lnTo>
                      <a:pt x="6" y="118"/>
                    </a:lnTo>
                    <a:lnTo>
                      <a:pt x="6" y="116"/>
                    </a:lnTo>
                    <a:lnTo>
                      <a:pt x="6" y="116"/>
                    </a:lnTo>
                    <a:lnTo>
                      <a:pt x="6" y="116"/>
                    </a:lnTo>
                    <a:lnTo>
                      <a:pt x="6" y="116"/>
                    </a:lnTo>
                    <a:lnTo>
                      <a:pt x="6" y="114"/>
                    </a:lnTo>
                    <a:lnTo>
                      <a:pt x="6" y="112"/>
                    </a:lnTo>
                    <a:lnTo>
                      <a:pt x="6" y="112"/>
                    </a:lnTo>
                    <a:lnTo>
                      <a:pt x="4" y="112"/>
                    </a:lnTo>
                    <a:lnTo>
                      <a:pt x="2" y="112"/>
                    </a:lnTo>
                    <a:lnTo>
                      <a:pt x="2" y="112"/>
                    </a:lnTo>
                    <a:lnTo>
                      <a:pt x="0" y="116"/>
                    </a:lnTo>
                    <a:lnTo>
                      <a:pt x="0" y="116"/>
                    </a:lnTo>
                    <a:lnTo>
                      <a:pt x="2" y="122"/>
                    </a:lnTo>
                    <a:lnTo>
                      <a:pt x="2" y="122"/>
                    </a:lnTo>
                    <a:lnTo>
                      <a:pt x="8" y="124"/>
                    </a:lnTo>
                    <a:lnTo>
                      <a:pt x="8" y="124"/>
                    </a:lnTo>
                    <a:lnTo>
                      <a:pt x="12" y="122"/>
                    </a:lnTo>
                    <a:lnTo>
                      <a:pt x="74" y="60"/>
                    </a:lnTo>
                    <a:lnTo>
                      <a:pt x="74" y="60"/>
                    </a:lnTo>
                    <a:lnTo>
                      <a:pt x="78" y="54"/>
                    </a:lnTo>
                    <a:lnTo>
                      <a:pt x="82" y="48"/>
                    </a:lnTo>
                    <a:lnTo>
                      <a:pt x="84" y="42"/>
                    </a:lnTo>
                    <a:lnTo>
                      <a:pt x="84" y="34"/>
                    </a:lnTo>
                    <a:lnTo>
                      <a:pt x="84" y="28"/>
                    </a:lnTo>
                    <a:lnTo>
                      <a:pt x="82" y="22"/>
                    </a:lnTo>
                    <a:lnTo>
                      <a:pt x="78" y="16"/>
                    </a:lnTo>
                    <a:lnTo>
                      <a:pt x="74" y="10"/>
                    </a:lnTo>
                    <a:lnTo>
                      <a:pt x="74"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nvGrpSpPr>
            <p:cNvPr id="119" name="Group 118">
              <a:extLst>
                <a:ext uri="{FF2B5EF4-FFF2-40B4-BE49-F238E27FC236}">
                  <a16:creationId xmlns:a16="http://schemas.microsoft.com/office/drawing/2014/main" id="{41059587-0B78-4DC7-B25C-5E9A15C231B9}"/>
                </a:ext>
              </a:extLst>
            </p:cNvPr>
            <p:cNvGrpSpPr/>
            <p:nvPr/>
          </p:nvGrpSpPr>
          <p:grpSpPr>
            <a:xfrm>
              <a:off x="8242822" y="3145180"/>
              <a:ext cx="641799" cy="544837"/>
              <a:chOff x="3013075" y="4751388"/>
              <a:chExt cx="441325" cy="374650"/>
            </a:xfrm>
            <a:gradFill>
              <a:gsLst>
                <a:gs pos="0">
                  <a:schemeClr val="accent1">
                    <a:lumMod val="75000"/>
                  </a:schemeClr>
                </a:gs>
                <a:gs pos="100000">
                  <a:schemeClr val="accent4"/>
                </a:gs>
              </a:gsLst>
              <a:lin ang="2700000" scaled="0"/>
            </a:gradFill>
          </p:grpSpPr>
          <p:sp>
            <p:nvSpPr>
              <p:cNvPr id="120" name="Freeform 1651">
                <a:extLst>
                  <a:ext uri="{FF2B5EF4-FFF2-40B4-BE49-F238E27FC236}">
                    <a16:creationId xmlns:a16="http://schemas.microsoft.com/office/drawing/2014/main" id="{7D781B7C-7357-422D-92CF-0FFD12E5AD00}"/>
                  </a:ext>
                </a:extLst>
              </p:cNvPr>
              <p:cNvSpPr>
                <a:spLocks noEditPoints="1"/>
              </p:cNvSpPr>
              <p:nvPr/>
            </p:nvSpPr>
            <p:spPr bwMode="auto">
              <a:xfrm>
                <a:off x="3013075" y="4814888"/>
                <a:ext cx="441325" cy="311150"/>
              </a:xfrm>
              <a:custGeom>
                <a:avLst/>
                <a:gdLst>
                  <a:gd name="T0" fmla="*/ 250 w 278"/>
                  <a:gd name="T1" fmla="*/ 0 h 196"/>
                  <a:gd name="T2" fmla="*/ 28 w 278"/>
                  <a:gd name="T3" fmla="*/ 0 h 196"/>
                  <a:gd name="T4" fmla="*/ 28 w 278"/>
                  <a:gd name="T5" fmla="*/ 0 h 196"/>
                  <a:gd name="T6" fmla="*/ 18 w 278"/>
                  <a:gd name="T7" fmla="*/ 4 h 196"/>
                  <a:gd name="T8" fmla="*/ 8 w 278"/>
                  <a:gd name="T9" fmla="*/ 10 h 196"/>
                  <a:gd name="T10" fmla="*/ 2 w 278"/>
                  <a:gd name="T11" fmla="*/ 18 h 196"/>
                  <a:gd name="T12" fmla="*/ 0 w 278"/>
                  <a:gd name="T13" fmla="*/ 30 h 196"/>
                  <a:gd name="T14" fmla="*/ 0 w 278"/>
                  <a:gd name="T15" fmla="*/ 168 h 196"/>
                  <a:gd name="T16" fmla="*/ 0 w 278"/>
                  <a:gd name="T17" fmla="*/ 168 h 196"/>
                  <a:gd name="T18" fmla="*/ 2 w 278"/>
                  <a:gd name="T19" fmla="*/ 178 h 196"/>
                  <a:gd name="T20" fmla="*/ 8 w 278"/>
                  <a:gd name="T21" fmla="*/ 188 h 196"/>
                  <a:gd name="T22" fmla="*/ 18 w 278"/>
                  <a:gd name="T23" fmla="*/ 194 h 196"/>
                  <a:gd name="T24" fmla="*/ 28 w 278"/>
                  <a:gd name="T25" fmla="*/ 196 h 196"/>
                  <a:gd name="T26" fmla="*/ 250 w 278"/>
                  <a:gd name="T27" fmla="*/ 196 h 196"/>
                  <a:gd name="T28" fmla="*/ 250 w 278"/>
                  <a:gd name="T29" fmla="*/ 196 h 196"/>
                  <a:gd name="T30" fmla="*/ 260 w 278"/>
                  <a:gd name="T31" fmla="*/ 194 h 196"/>
                  <a:gd name="T32" fmla="*/ 270 w 278"/>
                  <a:gd name="T33" fmla="*/ 188 h 196"/>
                  <a:gd name="T34" fmla="*/ 276 w 278"/>
                  <a:gd name="T35" fmla="*/ 178 h 196"/>
                  <a:gd name="T36" fmla="*/ 278 w 278"/>
                  <a:gd name="T37" fmla="*/ 168 h 196"/>
                  <a:gd name="T38" fmla="*/ 278 w 278"/>
                  <a:gd name="T39" fmla="*/ 30 h 196"/>
                  <a:gd name="T40" fmla="*/ 278 w 278"/>
                  <a:gd name="T41" fmla="*/ 30 h 196"/>
                  <a:gd name="T42" fmla="*/ 276 w 278"/>
                  <a:gd name="T43" fmla="*/ 18 h 196"/>
                  <a:gd name="T44" fmla="*/ 270 w 278"/>
                  <a:gd name="T45" fmla="*/ 10 h 196"/>
                  <a:gd name="T46" fmla="*/ 260 w 278"/>
                  <a:gd name="T47" fmla="*/ 4 h 196"/>
                  <a:gd name="T48" fmla="*/ 250 w 278"/>
                  <a:gd name="T49" fmla="*/ 0 h 196"/>
                  <a:gd name="T50" fmla="*/ 250 w 278"/>
                  <a:gd name="T51" fmla="*/ 0 h 196"/>
                  <a:gd name="T52" fmla="*/ 274 w 278"/>
                  <a:gd name="T53" fmla="*/ 168 h 196"/>
                  <a:gd name="T54" fmla="*/ 274 w 278"/>
                  <a:gd name="T55" fmla="*/ 168 h 196"/>
                  <a:gd name="T56" fmla="*/ 272 w 278"/>
                  <a:gd name="T57" fmla="*/ 176 h 196"/>
                  <a:gd name="T58" fmla="*/ 266 w 278"/>
                  <a:gd name="T59" fmla="*/ 184 h 196"/>
                  <a:gd name="T60" fmla="*/ 258 w 278"/>
                  <a:gd name="T61" fmla="*/ 190 h 196"/>
                  <a:gd name="T62" fmla="*/ 250 w 278"/>
                  <a:gd name="T63" fmla="*/ 192 h 196"/>
                  <a:gd name="T64" fmla="*/ 28 w 278"/>
                  <a:gd name="T65" fmla="*/ 192 h 196"/>
                  <a:gd name="T66" fmla="*/ 28 w 278"/>
                  <a:gd name="T67" fmla="*/ 192 h 196"/>
                  <a:gd name="T68" fmla="*/ 20 w 278"/>
                  <a:gd name="T69" fmla="*/ 190 h 196"/>
                  <a:gd name="T70" fmla="*/ 12 w 278"/>
                  <a:gd name="T71" fmla="*/ 184 h 196"/>
                  <a:gd name="T72" fmla="*/ 6 w 278"/>
                  <a:gd name="T73" fmla="*/ 176 h 196"/>
                  <a:gd name="T74" fmla="*/ 4 w 278"/>
                  <a:gd name="T75" fmla="*/ 168 h 196"/>
                  <a:gd name="T76" fmla="*/ 4 w 278"/>
                  <a:gd name="T77" fmla="*/ 30 h 196"/>
                  <a:gd name="T78" fmla="*/ 4 w 278"/>
                  <a:gd name="T79" fmla="*/ 30 h 196"/>
                  <a:gd name="T80" fmla="*/ 6 w 278"/>
                  <a:gd name="T81" fmla="*/ 20 h 196"/>
                  <a:gd name="T82" fmla="*/ 12 w 278"/>
                  <a:gd name="T83" fmla="*/ 12 h 196"/>
                  <a:gd name="T84" fmla="*/ 20 w 278"/>
                  <a:gd name="T85" fmla="*/ 8 h 196"/>
                  <a:gd name="T86" fmla="*/ 28 w 278"/>
                  <a:gd name="T87" fmla="*/ 6 h 196"/>
                  <a:gd name="T88" fmla="*/ 250 w 278"/>
                  <a:gd name="T89" fmla="*/ 6 h 196"/>
                  <a:gd name="T90" fmla="*/ 250 w 278"/>
                  <a:gd name="T91" fmla="*/ 6 h 196"/>
                  <a:gd name="T92" fmla="*/ 258 w 278"/>
                  <a:gd name="T93" fmla="*/ 8 h 196"/>
                  <a:gd name="T94" fmla="*/ 266 w 278"/>
                  <a:gd name="T95" fmla="*/ 12 h 196"/>
                  <a:gd name="T96" fmla="*/ 272 w 278"/>
                  <a:gd name="T97" fmla="*/ 20 h 196"/>
                  <a:gd name="T98" fmla="*/ 274 w 278"/>
                  <a:gd name="T99" fmla="*/ 30 h 196"/>
                  <a:gd name="T100" fmla="*/ 274 w 278"/>
                  <a:gd name="T101" fmla="*/ 168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78" h="196">
                    <a:moveTo>
                      <a:pt x="250" y="0"/>
                    </a:moveTo>
                    <a:lnTo>
                      <a:pt x="28" y="0"/>
                    </a:lnTo>
                    <a:lnTo>
                      <a:pt x="28" y="0"/>
                    </a:lnTo>
                    <a:lnTo>
                      <a:pt x="18" y="4"/>
                    </a:lnTo>
                    <a:lnTo>
                      <a:pt x="8" y="10"/>
                    </a:lnTo>
                    <a:lnTo>
                      <a:pt x="2" y="18"/>
                    </a:lnTo>
                    <a:lnTo>
                      <a:pt x="0" y="30"/>
                    </a:lnTo>
                    <a:lnTo>
                      <a:pt x="0" y="168"/>
                    </a:lnTo>
                    <a:lnTo>
                      <a:pt x="0" y="168"/>
                    </a:lnTo>
                    <a:lnTo>
                      <a:pt x="2" y="178"/>
                    </a:lnTo>
                    <a:lnTo>
                      <a:pt x="8" y="188"/>
                    </a:lnTo>
                    <a:lnTo>
                      <a:pt x="18" y="194"/>
                    </a:lnTo>
                    <a:lnTo>
                      <a:pt x="28" y="196"/>
                    </a:lnTo>
                    <a:lnTo>
                      <a:pt x="250" y="196"/>
                    </a:lnTo>
                    <a:lnTo>
                      <a:pt x="250" y="196"/>
                    </a:lnTo>
                    <a:lnTo>
                      <a:pt x="260" y="194"/>
                    </a:lnTo>
                    <a:lnTo>
                      <a:pt x="270" y="188"/>
                    </a:lnTo>
                    <a:lnTo>
                      <a:pt x="276" y="178"/>
                    </a:lnTo>
                    <a:lnTo>
                      <a:pt x="278" y="168"/>
                    </a:lnTo>
                    <a:lnTo>
                      <a:pt x="278" y="30"/>
                    </a:lnTo>
                    <a:lnTo>
                      <a:pt x="278" y="30"/>
                    </a:lnTo>
                    <a:lnTo>
                      <a:pt x="276" y="18"/>
                    </a:lnTo>
                    <a:lnTo>
                      <a:pt x="270" y="10"/>
                    </a:lnTo>
                    <a:lnTo>
                      <a:pt x="260" y="4"/>
                    </a:lnTo>
                    <a:lnTo>
                      <a:pt x="250" y="0"/>
                    </a:lnTo>
                    <a:lnTo>
                      <a:pt x="250" y="0"/>
                    </a:lnTo>
                    <a:close/>
                    <a:moveTo>
                      <a:pt x="274" y="168"/>
                    </a:moveTo>
                    <a:lnTo>
                      <a:pt x="274" y="168"/>
                    </a:lnTo>
                    <a:lnTo>
                      <a:pt x="272" y="176"/>
                    </a:lnTo>
                    <a:lnTo>
                      <a:pt x="266" y="184"/>
                    </a:lnTo>
                    <a:lnTo>
                      <a:pt x="258" y="190"/>
                    </a:lnTo>
                    <a:lnTo>
                      <a:pt x="250" y="192"/>
                    </a:lnTo>
                    <a:lnTo>
                      <a:pt x="28" y="192"/>
                    </a:lnTo>
                    <a:lnTo>
                      <a:pt x="28" y="192"/>
                    </a:lnTo>
                    <a:lnTo>
                      <a:pt x="20" y="190"/>
                    </a:lnTo>
                    <a:lnTo>
                      <a:pt x="12" y="184"/>
                    </a:lnTo>
                    <a:lnTo>
                      <a:pt x="6" y="176"/>
                    </a:lnTo>
                    <a:lnTo>
                      <a:pt x="4" y="168"/>
                    </a:lnTo>
                    <a:lnTo>
                      <a:pt x="4" y="30"/>
                    </a:lnTo>
                    <a:lnTo>
                      <a:pt x="4" y="30"/>
                    </a:lnTo>
                    <a:lnTo>
                      <a:pt x="6" y="20"/>
                    </a:lnTo>
                    <a:lnTo>
                      <a:pt x="12" y="12"/>
                    </a:lnTo>
                    <a:lnTo>
                      <a:pt x="20" y="8"/>
                    </a:lnTo>
                    <a:lnTo>
                      <a:pt x="28" y="6"/>
                    </a:lnTo>
                    <a:lnTo>
                      <a:pt x="250" y="6"/>
                    </a:lnTo>
                    <a:lnTo>
                      <a:pt x="250" y="6"/>
                    </a:lnTo>
                    <a:lnTo>
                      <a:pt x="258" y="8"/>
                    </a:lnTo>
                    <a:lnTo>
                      <a:pt x="266" y="12"/>
                    </a:lnTo>
                    <a:lnTo>
                      <a:pt x="272" y="20"/>
                    </a:lnTo>
                    <a:lnTo>
                      <a:pt x="274" y="30"/>
                    </a:lnTo>
                    <a:lnTo>
                      <a:pt x="274"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1" name="Freeform 1652">
                <a:extLst>
                  <a:ext uri="{FF2B5EF4-FFF2-40B4-BE49-F238E27FC236}">
                    <a16:creationId xmlns:a16="http://schemas.microsoft.com/office/drawing/2014/main" id="{BEB76C67-267B-4089-9551-D6D7E254DC5A}"/>
                  </a:ext>
                </a:extLst>
              </p:cNvPr>
              <p:cNvSpPr>
                <a:spLocks/>
              </p:cNvSpPr>
              <p:nvPr/>
            </p:nvSpPr>
            <p:spPr bwMode="auto">
              <a:xfrm>
                <a:off x="3013075" y="5046663"/>
                <a:ext cx="361950" cy="47625"/>
              </a:xfrm>
              <a:custGeom>
                <a:avLst/>
                <a:gdLst>
                  <a:gd name="T0" fmla="*/ 226 w 228"/>
                  <a:gd name="T1" fmla="*/ 26 h 30"/>
                  <a:gd name="T2" fmla="*/ 30 w 228"/>
                  <a:gd name="T3" fmla="*/ 26 h 30"/>
                  <a:gd name="T4" fmla="*/ 30 w 228"/>
                  <a:gd name="T5" fmla="*/ 26 h 30"/>
                  <a:gd name="T6" fmla="*/ 20 w 228"/>
                  <a:gd name="T7" fmla="*/ 24 h 30"/>
                  <a:gd name="T8" fmla="*/ 12 w 228"/>
                  <a:gd name="T9" fmla="*/ 18 h 30"/>
                  <a:gd name="T10" fmla="*/ 6 w 228"/>
                  <a:gd name="T11" fmla="*/ 12 h 30"/>
                  <a:gd name="T12" fmla="*/ 4 w 228"/>
                  <a:gd name="T13" fmla="*/ 2 h 30"/>
                  <a:gd name="T14" fmla="*/ 4 w 228"/>
                  <a:gd name="T15" fmla="*/ 2 h 30"/>
                  <a:gd name="T16" fmla="*/ 4 w 228"/>
                  <a:gd name="T17" fmla="*/ 0 h 30"/>
                  <a:gd name="T18" fmla="*/ 2 w 228"/>
                  <a:gd name="T19" fmla="*/ 0 h 30"/>
                  <a:gd name="T20" fmla="*/ 2 w 228"/>
                  <a:gd name="T21" fmla="*/ 0 h 30"/>
                  <a:gd name="T22" fmla="*/ 2 w 228"/>
                  <a:gd name="T23" fmla="*/ 0 h 30"/>
                  <a:gd name="T24" fmla="*/ 0 w 228"/>
                  <a:gd name="T25" fmla="*/ 2 h 30"/>
                  <a:gd name="T26" fmla="*/ 0 w 228"/>
                  <a:gd name="T27" fmla="*/ 2 h 30"/>
                  <a:gd name="T28" fmla="*/ 2 w 228"/>
                  <a:gd name="T29" fmla="*/ 8 h 30"/>
                  <a:gd name="T30" fmla="*/ 2 w 228"/>
                  <a:gd name="T31" fmla="*/ 14 h 30"/>
                  <a:gd name="T32" fmla="*/ 10 w 228"/>
                  <a:gd name="T33" fmla="*/ 22 h 30"/>
                  <a:gd name="T34" fmla="*/ 18 w 228"/>
                  <a:gd name="T35" fmla="*/ 28 h 30"/>
                  <a:gd name="T36" fmla="*/ 30 w 228"/>
                  <a:gd name="T37" fmla="*/ 30 h 30"/>
                  <a:gd name="T38" fmla="*/ 226 w 228"/>
                  <a:gd name="T39" fmla="*/ 30 h 30"/>
                  <a:gd name="T40" fmla="*/ 226 w 228"/>
                  <a:gd name="T41" fmla="*/ 30 h 30"/>
                  <a:gd name="T42" fmla="*/ 228 w 228"/>
                  <a:gd name="T43" fmla="*/ 30 h 30"/>
                  <a:gd name="T44" fmla="*/ 228 w 228"/>
                  <a:gd name="T45" fmla="*/ 28 h 30"/>
                  <a:gd name="T46" fmla="*/ 228 w 228"/>
                  <a:gd name="T47" fmla="*/ 28 h 30"/>
                  <a:gd name="T48" fmla="*/ 228 w 228"/>
                  <a:gd name="T49" fmla="*/ 26 h 30"/>
                  <a:gd name="T50" fmla="*/ 226 w 228"/>
                  <a:gd name="T51" fmla="*/ 26 h 30"/>
                  <a:gd name="T52" fmla="*/ 226 w 228"/>
                  <a:gd name="T53"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30">
                    <a:moveTo>
                      <a:pt x="226" y="26"/>
                    </a:moveTo>
                    <a:lnTo>
                      <a:pt x="30" y="26"/>
                    </a:lnTo>
                    <a:lnTo>
                      <a:pt x="30" y="26"/>
                    </a:lnTo>
                    <a:lnTo>
                      <a:pt x="20" y="24"/>
                    </a:lnTo>
                    <a:lnTo>
                      <a:pt x="12" y="18"/>
                    </a:lnTo>
                    <a:lnTo>
                      <a:pt x="6" y="12"/>
                    </a:lnTo>
                    <a:lnTo>
                      <a:pt x="4" y="2"/>
                    </a:lnTo>
                    <a:lnTo>
                      <a:pt x="4" y="2"/>
                    </a:lnTo>
                    <a:lnTo>
                      <a:pt x="4" y="0"/>
                    </a:lnTo>
                    <a:lnTo>
                      <a:pt x="2" y="0"/>
                    </a:lnTo>
                    <a:lnTo>
                      <a:pt x="2" y="0"/>
                    </a:lnTo>
                    <a:lnTo>
                      <a:pt x="2" y="0"/>
                    </a:lnTo>
                    <a:lnTo>
                      <a:pt x="0" y="2"/>
                    </a:lnTo>
                    <a:lnTo>
                      <a:pt x="0" y="2"/>
                    </a:lnTo>
                    <a:lnTo>
                      <a:pt x="2" y="8"/>
                    </a:lnTo>
                    <a:lnTo>
                      <a:pt x="2" y="14"/>
                    </a:lnTo>
                    <a:lnTo>
                      <a:pt x="10" y="22"/>
                    </a:lnTo>
                    <a:lnTo>
                      <a:pt x="18" y="28"/>
                    </a:lnTo>
                    <a:lnTo>
                      <a:pt x="30" y="30"/>
                    </a:lnTo>
                    <a:lnTo>
                      <a:pt x="226" y="30"/>
                    </a:lnTo>
                    <a:lnTo>
                      <a:pt x="226" y="30"/>
                    </a:lnTo>
                    <a:lnTo>
                      <a:pt x="228" y="30"/>
                    </a:lnTo>
                    <a:lnTo>
                      <a:pt x="228" y="28"/>
                    </a:lnTo>
                    <a:lnTo>
                      <a:pt x="228" y="28"/>
                    </a:lnTo>
                    <a:lnTo>
                      <a:pt x="228" y="26"/>
                    </a:lnTo>
                    <a:lnTo>
                      <a:pt x="226" y="26"/>
                    </a:lnTo>
                    <a:lnTo>
                      <a:pt x="22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2" name="Freeform 1653">
                <a:extLst>
                  <a:ext uri="{FF2B5EF4-FFF2-40B4-BE49-F238E27FC236}">
                    <a16:creationId xmlns:a16="http://schemas.microsoft.com/office/drawing/2014/main" id="{446BA3BA-2134-413E-B4F2-F6C81DD47283}"/>
                  </a:ext>
                </a:extLst>
              </p:cNvPr>
              <p:cNvSpPr>
                <a:spLocks/>
              </p:cNvSpPr>
              <p:nvPr/>
            </p:nvSpPr>
            <p:spPr bwMode="auto">
              <a:xfrm>
                <a:off x="3406775" y="5043488"/>
                <a:ext cx="47625" cy="50800"/>
              </a:xfrm>
              <a:custGeom>
                <a:avLst/>
                <a:gdLst>
                  <a:gd name="T0" fmla="*/ 28 w 30"/>
                  <a:gd name="T1" fmla="*/ 0 h 32"/>
                  <a:gd name="T2" fmla="*/ 28 w 30"/>
                  <a:gd name="T3" fmla="*/ 0 h 32"/>
                  <a:gd name="T4" fmla="*/ 26 w 30"/>
                  <a:gd name="T5" fmla="*/ 2 h 32"/>
                  <a:gd name="T6" fmla="*/ 26 w 30"/>
                  <a:gd name="T7" fmla="*/ 4 h 32"/>
                  <a:gd name="T8" fmla="*/ 26 w 30"/>
                  <a:gd name="T9" fmla="*/ 4 h 32"/>
                  <a:gd name="T10" fmla="*/ 24 w 30"/>
                  <a:gd name="T11" fmla="*/ 12 h 32"/>
                  <a:gd name="T12" fmla="*/ 18 w 30"/>
                  <a:gd name="T13" fmla="*/ 20 h 32"/>
                  <a:gd name="T14" fmla="*/ 12 w 30"/>
                  <a:gd name="T15" fmla="*/ 24 h 32"/>
                  <a:gd name="T16" fmla="*/ 2 w 30"/>
                  <a:gd name="T17" fmla="*/ 26 h 32"/>
                  <a:gd name="T18" fmla="*/ 2 w 30"/>
                  <a:gd name="T19" fmla="*/ 26 h 32"/>
                  <a:gd name="T20" fmla="*/ 0 w 30"/>
                  <a:gd name="T21" fmla="*/ 28 h 32"/>
                  <a:gd name="T22" fmla="*/ 0 w 30"/>
                  <a:gd name="T23" fmla="*/ 28 h 32"/>
                  <a:gd name="T24" fmla="*/ 0 w 30"/>
                  <a:gd name="T25" fmla="*/ 28 h 32"/>
                  <a:gd name="T26" fmla="*/ 0 w 30"/>
                  <a:gd name="T27" fmla="*/ 30 h 32"/>
                  <a:gd name="T28" fmla="*/ 2 w 30"/>
                  <a:gd name="T29" fmla="*/ 32 h 32"/>
                  <a:gd name="T30" fmla="*/ 2 w 30"/>
                  <a:gd name="T31" fmla="*/ 32 h 32"/>
                  <a:gd name="T32" fmla="*/ 14 w 30"/>
                  <a:gd name="T33" fmla="*/ 30 h 32"/>
                  <a:gd name="T34" fmla="*/ 22 w 30"/>
                  <a:gd name="T35" fmla="*/ 24 h 32"/>
                  <a:gd name="T36" fmla="*/ 28 w 30"/>
                  <a:gd name="T37" fmla="*/ 14 h 32"/>
                  <a:gd name="T38" fmla="*/ 30 w 30"/>
                  <a:gd name="T39" fmla="*/ 4 h 32"/>
                  <a:gd name="T40" fmla="*/ 30 w 30"/>
                  <a:gd name="T41" fmla="*/ 4 h 32"/>
                  <a:gd name="T42" fmla="*/ 28 w 30"/>
                  <a:gd name="T43" fmla="*/ 2 h 32"/>
                  <a:gd name="T44" fmla="*/ 28 w 30"/>
                  <a:gd name="T45" fmla="*/ 0 h 32"/>
                  <a:gd name="T46" fmla="*/ 28 w 30"/>
                  <a:gd name="T4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32">
                    <a:moveTo>
                      <a:pt x="28" y="0"/>
                    </a:moveTo>
                    <a:lnTo>
                      <a:pt x="28" y="0"/>
                    </a:lnTo>
                    <a:lnTo>
                      <a:pt x="26" y="2"/>
                    </a:lnTo>
                    <a:lnTo>
                      <a:pt x="26" y="4"/>
                    </a:lnTo>
                    <a:lnTo>
                      <a:pt x="26" y="4"/>
                    </a:lnTo>
                    <a:lnTo>
                      <a:pt x="24" y="12"/>
                    </a:lnTo>
                    <a:lnTo>
                      <a:pt x="18" y="20"/>
                    </a:lnTo>
                    <a:lnTo>
                      <a:pt x="12" y="24"/>
                    </a:lnTo>
                    <a:lnTo>
                      <a:pt x="2" y="26"/>
                    </a:lnTo>
                    <a:lnTo>
                      <a:pt x="2" y="26"/>
                    </a:lnTo>
                    <a:lnTo>
                      <a:pt x="0" y="28"/>
                    </a:lnTo>
                    <a:lnTo>
                      <a:pt x="0" y="28"/>
                    </a:lnTo>
                    <a:lnTo>
                      <a:pt x="0" y="28"/>
                    </a:lnTo>
                    <a:lnTo>
                      <a:pt x="0" y="30"/>
                    </a:lnTo>
                    <a:lnTo>
                      <a:pt x="2" y="32"/>
                    </a:lnTo>
                    <a:lnTo>
                      <a:pt x="2" y="32"/>
                    </a:lnTo>
                    <a:lnTo>
                      <a:pt x="14" y="30"/>
                    </a:lnTo>
                    <a:lnTo>
                      <a:pt x="22" y="24"/>
                    </a:lnTo>
                    <a:lnTo>
                      <a:pt x="28" y="14"/>
                    </a:lnTo>
                    <a:lnTo>
                      <a:pt x="30" y="4"/>
                    </a:lnTo>
                    <a:lnTo>
                      <a:pt x="30" y="4"/>
                    </a:lnTo>
                    <a:lnTo>
                      <a:pt x="28" y="2"/>
                    </a:lnTo>
                    <a:lnTo>
                      <a:pt x="28" y="0"/>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3" name="Freeform 1654">
                <a:extLst>
                  <a:ext uri="{FF2B5EF4-FFF2-40B4-BE49-F238E27FC236}">
                    <a16:creationId xmlns:a16="http://schemas.microsoft.com/office/drawing/2014/main" id="{93BF482D-2A7D-42B1-A6AF-410E2AD9B871}"/>
                  </a:ext>
                </a:extLst>
              </p:cNvPr>
              <p:cNvSpPr>
                <a:spLocks/>
              </p:cNvSpPr>
              <p:nvPr/>
            </p:nvSpPr>
            <p:spPr bwMode="auto">
              <a:xfrm>
                <a:off x="3251200" y="4849813"/>
                <a:ext cx="200025" cy="136525"/>
              </a:xfrm>
              <a:custGeom>
                <a:avLst/>
                <a:gdLst>
                  <a:gd name="T0" fmla="*/ 126 w 126"/>
                  <a:gd name="T1" fmla="*/ 2 h 86"/>
                  <a:gd name="T2" fmla="*/ 126 w 126"/>
                  <a:gd name="T3" fmla="*/ 2 h 86"/>
                  <a:gd name="T4" fmla="*/ 124 w 126"/>
                  <a:gd name="T5" fmla="*/ 0 h 86"/>
                  <a:gd name="T6" fmla="*/ 124 w 126"/>
                  <a:gd name="T7" fmla="*/ 2 h 86"/>
                  <a:gd name="T8" fmla="*/ 10 w 126"/>
                  <a:gd name="T9" fmla="*/ 78 h 86"/>
                  <a:gd name="T10" fmla="*/ 10 w 126"/>
                  <a:gd name="T11" fmla="*/ 78 h 86"/>
                  <a:gd name="T12" fmla="*/ 2 w 126"/>
                  <a:gd name="T13" fmla="*/ 82 h 86"/>
                  <a:gd name="T14" fmla="*/ 2 w 126"/>
                  <a:gd name="T15" fmla="*/ 82 h 86"/>
                  <a:gd name="T16" fmla="*/ 0 w 126"/>
                  <a:gd name="T17" fmla="*/ 84 h 86"/>
                  <a:gd name="T18" fmla="*/ 0 w 126"/>
                  <a:gd name="T19" fmla="*/ 84 h 86"/>
                  <a:gd name="T20" fmla="*/ 0 w 126"/>
                  <a:gd name="T21" fmla="*/ 84 h 86"/>
                  <a:gd name="T22" fmla="*/ 2 w 126"/>
                  <a:gd name="T23" fmla="*/ 86 h 86"/>
                  <a:gd name="T24" fmla="*/ 2 w 126"/>
                  <a:gd name="T25" fmla="*/ 86 h 86"/>
                  <a:gd name="T26" fmla="*/ 4 w 126"/>
                  <a:gd name="T27" fmla="*/ 86 h 86"/>
                  <a:gd name="T28" fmla="*/ 4 w 126"/>
                  <a:gd name="T29" fmla="*/ 86 h 86"/>
                  <a:gd name="T30" fmla="*/ 12 w 126"/>
                  <a:gd name="T31" fmla="*/ 82 h 86"/>
                  <a:gd name="T32" fmla="*/ 126 w 126"/>
                  <a:gd name="T33" fmla="*/ 4 h 86"/>
                  <a:gd name="T34" fmla="*/ 126 w 126"/>
                  <a:gd name="T35" fmla="*/ 4 h 86"/>
                  <a:gd name="T36" fmla="*/ 126 w 126"/>
                  <a:gd name="T37" fmla="*/ 4 h 86"/>
                  <a:gd name="T38" fmla="*/ 126 w 126"/>
                  <a:gd name="T39" fmla="*/ 2 h 86"/>
                  <a:gd name="T40" fmla="*/ 126 w 126"/>
                  <a:gd name="T41" fmla="*/ 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6" h="86">
                    <a:moveTo>
                      <a:pt x="126" y="2"/>
                    </a:moveTo>
                    <a:lnTo>
                      <a:pt x="126" y="2"/>
                    </a:lnTo>
                    <a:lnTo>
                      <a:pt x="124" y="0"/>
                    </a:lnTo>
                    <a:lnTo>
                      <a:pt x="124" y="2"/>
                    </a:lnTo>
                    <a:lnTo>
                      <a:pt x="10" y="78"/>
                    </a:lnTo>
                    <a:lnTo>
                      <a:pt x="10" y="78"/>
                    </a:lnTo>
                    <a:lnTo>
                      <a:pt x="2" y="82"/>
                    </a:lnTo>
                    <a:lnTo>
                      <a:pt x="2" y="82"/>
                    </a:lnTo>
                    <a:lnTo>
                      <a:pt x="0" y="84"/>
                    </a:lnTo>
                    <a:lnTo>
                      <a:pt x="0" y="84"/>
                    </a:lnTo>
                    <a:lnTo>
                      <a:pt x="0" y="84"/>
                    </a:lnTo>
                    <a:lnTo>
                      <a:pt x="2" y="86"/>
                    </a:lnTo>
                    <a:lnTo>
                      <a:pt x="2" y="86"/>
                    </a:lnTo>
                    <a:lnTo>
                      <a:pt x="4" y="86"/>
                    </a:lnTo>
                    <a:lnTo>
                      <a:pt x="4" y="86"/>
                    </a:lnTo>
                    <a:lnTo>
                      <a:pt x="12" y="82"/>
                    </a:lnTo>
                    <a:lnTo>
                      <a:pt x="126" y="4"/>
                    </a:lnTo>
                    <a:lnTo>
                      <a:pt x="126" y="4"/>
                    </a:lnTo>
                    <a:lnTo>
                      <a:pt x="126" y="4"/>
                    </a:lnTo>
                    <a:lnTo>
                      <a:pt x="126" y="2"/>
                    </a:lnTo>
                    <a:lnTo>
                      <a:pt x="12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4" name="Freeform 1655">
                <a:extLst>
                  <a:ext uri="{FF2B5EF4-FFF2-40B4-BE49-F238E27FC236}">
                    <a16:creationId xmlns:a16="http://schemas.microsoft.com/office/drawing/2014/main" id="{51CD6E76-8B17-4789-8E23-D704A5452C12}"/>
                  </a:ext>
                </a:extLst>
              </p:cNvPr>
              <p:cNvSpPr>
                <a:spLocks/>
              </p:cNvSpPr>
              <p:nvPr/>
            </p:nvSpPr>
            <p:spPr bwMode="auto">
              <a:xfrm>
                <a:off x="3016250" y="4849813"/>
                <a:ext cx="203200" cy="136525"/>
              </a:xfrm>
              <a:custGeom>
                <a:avLst/>
                <a:gdLst>
                  <a:gd name="T0" fmla="*/ 126 w 128"/>
                  <a:gd name="T1" fmla="*/ 82 h 86"/>
                  <a:gd name="T2" fmla="*/ 126 w 128"/>
                  <a:gd name="T3" fmla="*/ 82 h 86"/>
                  <a:gd name="T4" fmla="*/ 118 w 128"/>
                  <a:gd name="T5" fmla="*/ 78 h 86"/>
                  <a:gd name="T6" fmla="*/ 4 w 128"/>
                  <a:gd name="T7" fmla="*/ 0 h 86"/>
                  <a:gd name="T8" fmla="*/ 4 w 128"/>
                  <a:gd name="T9" fmla="*/ 0 h 86"/>
                  <a:gd name="T10" fmla="*/ 2 w 128"/>
                  <a:gd name="T11" fmla="*/ 0 h 86"/>
                  <a:gd name="T12" fmla="*/ 0 w 128"/>
                  <a:gd name="T13" fmla="*/ 0 h 86"/>
                  <a:gd name="T14" fmla="*/ 0 w 128"/>
                  <a:gd name="T15" fmla="*/ 0 h 86"/>
                  <a:gd name="T16" fmla="*/ 0 w 128"/>
                  <a:gd name="T17" fmla="*/ 2 h 86"/>
                  <a:gd name="T18" fmla="*/ 0 w 128"/>
                  <a:gd name="T19" fmla="*/ 4 h 86"/>
                  <a:gd name="T20" fmla="*/ 116 w 128"/>
                  <a:gd name="T21" fmla="*/ 82 h 86"/>
                  <a:gd name="T22" fmla="*/ 116 w 128"/>
                  <a:gd name="T23" fmla="*/ 82 h 86"/>
                  <a:gd name="T24" fmla="*/ 124 w 128"/>
                  <a:gd name="T25" fmla="*/ 86 h 86"/>
                  <a:gd name="T26" fmla="*/ 124 w 128"/>
                  <a:gd name="T27" fmla="*/ 86 h 86"/>
                  <a:gd name="T28" fmla="*/ 126 w 128"/>
                  <a:gd name="T29" fmla="*/ 86 h 86"/>
                  <a:gd name="T30" fmla="*/ 126 w 128"/>
                  <a:gd name="T31" fmla="*/ 86 h 86"/>
                  <a:gd name="T32" fmla="*/ 128 w 128"/>
                  <a:gd name="T33" fmla="*/ 84 h 86"/>
                  <a:gd name="T34" fmla="*/ 128 w 128"/>
                  <a:gd name="T35" fmla="*/ 84 h 86"/>
                  <a:gd name="T36" fmla="*/ 128 w 128"/>
                  <a:gd name="T37" fmla="*/ 84 h 86"/>
                  <a:gd name="T38" fmla="*/ 126 w 128"/>
                  <a:gd name="T39" fmla="*/ 82 h 86"/>
                  <a:gd name="T40" fmla="*/ 126 w 128"/>
                  <a:gd name="T41" fmla="*/ 8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86">
                    <a:moveTo>
                      <a:pt x="126" y="82"/>
                    </a:moveTo>
                    <a:lnTo>
                      <a:pt x="126" y="82"/>
                    </a:lnTo>
                    <a:lnTo>
                      <a:pt x="118" y="78"/>
                    </a:lnTo>
                    <a:lnTo>
                      <a:pt x="4" y="0"/>
                    </a:lnTo>
                    <a:lnTo>
                      <a:pt x="4" y="0"/>
                    </a:lnTo>
                    <a:lnTo>
                      <a:pt x="2" y="0"/>
                    </a:lnTo>
                    <a:lnTo>
                      <a:pt x="0" y="0"/>
                    </a:lnTo>
                    <a:lnTo>
                      <a:pt x="0" y="0"/>
                    </a:lnTo>
                    <a:lnTo>
                      <a:pt x="0" y="2"/>
                    </a:lnTo>
                    <a:lnTo>
                      <a:pt x="0" y="4"/>
                    </a:lnTo>
                    <a:lnTo>
                      <a:pt x="116" y="82"/>
                    </a:lnTo>
                    <a:lnTo>
                      <a:pt x="116" y="82"/>
                    </a:lnTo>
                    <a:lnTo>
                      <a:pt x="124" y="86"/>
                    </a:lnTo>
                    <a:lnTo>
                      <a:pt x="124" y="86"/>
                    </a:lnTo>
                    <a:lnTo>
                      <a:pt x="126" y="86"/>
                    </a:lnTo>
                    <a:lnTo>
                      <a:pt x="126" y="86"/>
                    </a:lnTo>
                    <a:lnTo>
                      <a:pt x="128" y="84"/>
                    </a:lnTo>
                    <a:lnTo>
                      <a:pt x="128" y="84"/>
                    </a:lnTo>
                    <a:lnTo>
                      <a:pt x="128" y="84"/>
                    </a:lnTo>
                    <a:lnTo>
                      <a:pt x="126" y="82"/>
                    </a:lnTo>
                    <a:lnTo>
                      <a:pt x="126"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5" name="Freeform 1656">
                <a:extLst>
                  <a:ext uri="{FF2B5EF4-FFF2-40B4-BE49-F238E27FC236}">
                    <a16:creationId xmlns:a16="http://schemas.microsoft.com/office/drawing/2014/main" id="{82B28AD1-8D8E-4DDA-8466-38A9D813AB42}"/>
                  </a:ext>
                </a:extLst>
              </p:cNvPr>
              <p:cNvSpPr>
                <a:spLocks/>
              </p:cNvSpPr>
              <p:nvPr/>
            </p:nvSpPr>
            <p:spPr bwMode="auto">
              <a:xfrm>
                <a:off x="3136900" y="4751388"/>
                <a:ext cx="196850" cy="73025"/>
              </a:xfrm>
              <a:custGeom>
                <a:avLst/>
                <a:gdLst>
                  <a:gd name="T0" fmla="*/ 92 w 124"/>
                  <a:gd name="T1" fmla="*/ 0 h 46"/>
                  <a:gd name="T2" fmla="*/ 32 w 124"/>
                  <a:gd name="T3" fmla="*/ 0 h 46"/>
                  <a:gd name="T4" fmla="*/ 32 w 124"/>
                  <a:gd name="T5" fmla="*/ 0 h 46"/>
                  <a:gd name="T6" fmla="*/ 26 w 124"/>
                  <a:gd name="T7" fmla="*/ 0 h 46"/>
                  <a:gd name="T8" fmla="*/ 20 w 124"/>
                  <a:gd name="T9" fmla="*/ 2 h 46"/>
                  <a:gd name="T10" fmla="*/ 14 w 124"/>
                  <a:gd name="T11" fmla="*/ 6 h 46"/>
                  <a:gd name="T12" fmla="*/ 10 w 124"/>
                  <a:gd name="T13" fmla="*/ 8 h 46"/>
                  <a:gd name="T14" fmla="*/ 6 w 124"/>
                  <a:gd name="T15" fmla="*/ 14 h 46"/>
                  <a:gd name="T16" fmla="*/ 2 w 124"/>
                  <a:gd name="T17" fmla="*/ 18 h 46"/>
                  <a:gd name="T18" fmla="*/ 0 w 124"/>
                  <a:gd name="T19" fmla="*/ 24 h 46"/>
                  <a:gd name="T20" fmla="*/ 0 w 124"/>
                  <a:gd name="T21" fmla="*/ 32 h 46"/>
                  <a:gd name="T22" fmla="*/ 0 w 124"/>
                  <a:gd name="T23" fmla="*/ 44 h 46"/>
                  <a:gd name="T24" fmla="*/ 0 w 124"/>
                  <a:gd name="T25" fmla="*/ 44 h 46"/>
                  <a:gd name="T26" fmla="*/ 2 w 124"/>
                  <a:gd name="T27" fmla="*/ 44 h 46"/>
                  <a:gd name="T28" fmla="*/ 2 w 124"/>
                  <a:gd name="T29" fmla="*/ 46 h 46"/>
                  <a:gd name="T30" fmla="*/ 2 w 124"/>
                  <a:gd name="T31" fmla="*/ 46 h 46"/>
                  <a:gd name="T32" fmla="*/ 4 w 124"/>
                  <a:gd name="T33" fmla="*/ 44 h 46"/>
                  <a:gd name="T34" fmla="*/ 4 w 124"/>
                  <a:gd name="T35" fmla="*/ 44 h 46"/>
                  <a:gd name="T36" fmla="*/ 4 w 124"/>
                  <a:gd name="T37" fmla="*/ 32 h 46"/>
                  <a:gd name="T38" fmla="*/ 4 w 124"/>
                  <a:gd name="T39" fmla="*/ 32 h 46"/>
                  <a:gd name="T40" fmla="*/ 6 w 124"/>
                  <a:gd name="T41" fmla="*/ 20 h 46"/>
                  <a:gd name="T42" fmla="*/ 12 w 124"/>
                  <a:gd name="T43" fmla="*/ 12 h 46"/>
                  <a:gd name="T44" fmla="*/ 22 w 124"/>
                  <a:gd name="T45" fmla="*/ 6 h 46"/>
                  <a:gd name="T46" fmla="*/ 32 w 124"/>
                  <a:gd name="T47" fmla="*/ 4 h 46"/>
                  <a:gd name="T48" fmla="*/ 92 w 124"/>
                  <a:gd name="T49" fmla="*/ 4 h 46"/>
                  <a:gd name="T50" fmla="*/ 92 w 124"/>
                  <a:gd name="T51" fmla="*/ 4 h 46"/>
                  <a:gd name="T52" fmla="*/ 104 w 124"/>
                  <a:gd name="T53" fmla="*/ 6 h 46"/>
                  <a:gd name="T54" fmla="*/ 112 w 124"/>
                  <a:gd name="T55" fmla="*/ 12 h 46"/>
                  <a:gd name="T56" fmla="*/ 118 w 124"/>
                  <a:gd name="T57" fmla="*/ 20 h 46"/>
                  <a:gd name="T58" fmla="*/ 120 w 124"/>
                  <a:gd name="T59" fmla="*/ 32 h 46"/>
                  <a:gd name="T60" fmla="*/ 120 w 124"/>
                  <a:gd name="T61" fmla="*/ 44 h 46"/>
                  <a:gd name="T62" fmla="*/ 120 w 124"/>
                  <a:gd name="T63" fmla="*/ 44 h 46"/>
                  <a:gd name="T64" fmla="*/ 120 w 124"/>
                  <a:gd name="T65" fmla="*/ 44 h 46"/>
                  <a:gd name="T66" fmla="*/ 122 w 124"/>
                  <a:gd name="T67" fmla="*/ 46 h 46"/>
                  <a:gd name="T68" fmla="*/ 122 w 124"/>
                  <a:gd name="T69" fmla="*/ 46 h 46"/>
                  <a:gd name="T70" fmla="*/ 124 w 124"/>
                  <a:gd name="T71" fmla="*/ 44 h 46"/>
                  <a:gd name="T72" fmla="*/ 124 w 124"/>
                  <a:gd name="T73" fmla="*/ 44 h 46"/>
                  <a:gd name="T74" fmla="*/ 124 w 124"/>
                  <a:gd name="T75" fmla="*/ 32 h 46"/>
                  <a:gd name="T76" fmla="*/ 124 w 124"/>
                  <a:gd name="T77" fmla="*/ 32 h 46"/>
                  <a:gd name="T78" fmla="*/ 124 w 124"/>
                  <a:gd name="T79" fmla="*/ 24 h 46"/>
                  <a:gd name="T80" fmla="*/ 122 w 124"/>
                  <a:gd name="T81" fmla="*/ 18 h 46"/>
                  <a:gd name="T82" fmla="*/ 118 w 124"/>
                  <a:gd name="T83" fmla="*/ 14 h 46"/>
                  <a:gd name="T84" fmla="*/ 114 w 124"/>
                  <a:gd name="T85" fmla="*/ 8 h 46"/>
                  <a:gd name="T86" fmla="*/ 110 w 124"/>
                  <a:gd name="T87" fmla="*/ 6 h 46"/>
                  <a:gd name="T88" fmla="*/ 104 w 124"/>
                  <a:gd name="T89" fmla="*/ 2 h 46"/>
                  <a:gd name="T90" fmla="*/ 98 w 124"/>
                  <a:gd name="T91" fmla="*/ 0 h 46"/>
                  <a:gd name="T92" fmla="*/ 92 w 124"/>
                  <a:gd name="T93" fmla="*/ 0 h 46"/>
                  <a:gd name="T94" fmla="*/ 92 w 124"/>
                  <a:gd name="T9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4" h="46">
                    <a:moveTo>
                      <a:pt x="92" y="0"/>
                    </a:moveTo>
                    <a:lnTo>
                      <a:pt x="32" y="0"/>
                    </a:lnTo>
                    <a:lnTo>
                      <a:pt x="32" y="0"/>
                    </a:lnTo>
                    <a:lnTo>
                      <a:pt x="26" y="0"/>
                    </a:lnTo>
                    <a:lnTo>
                      <a:pt x="20" y="2"/>
                    </a:lnTo>
                    <a:lnTo>
                      <a:pt x="14" y="6"/>
                    </a:lnTo>
                    <a:lnTo>
                      <a:pt x="10" y="8"/>
                    </a:lnTo>
                    <a:lnTo>
                      <a:pt x="6" y="14"/>
                    </a:lnTo>
                    <a:lnTo>
                      <a:pt x="2" y="18"/>
                    </a:lnTo>
                    <a:lnTo>
                      <a:pt x="0" y="24"/>
                    </a:lnTo>
                    <a:lnTo>
                      <a:pt x="0" y="32"/>
                    </a:lnTo>
                    <a:lnTo>
                      <a:pt x="0" y="44"/>
                    </a:lnTo>
                    <a:lnTo>
                      <a:pt x="0" y="44"/>
                    </a:lnTo>
                    <a:lnTo>
                      <a:pt x="2" y="44"/>
                    </a:lnTo>
                    <a:lnTo>
                      <a:pt x="2" y="46"/>
                    </a:lnTo>
                    <a:lnTo>
                      <a:pt x="2" y="46"/>
                    </a:lnTo>
                    <a:lnTo>
                      <a:pt x="4" y="44"/>
                    </a:lnTo>
                    <a:lnTo>
                      <a:pt x="4" y="44"/>
                    </a:lnTo>
                    <a:lnTo>
                      <a:pt x="4" y="32"/>
                    </a:lnTo>
                    <a:lnTo>
                      <a:pt x="4" y="32"/>
                    </a:lnTo>
                    <a:lnTo>
                      <a:pt x="6" y="20"/>
                    </a:lnTo>
                    <a:lnTo>
                      <a:pt x="12" y="12"/>
                    </a:lnTo>
                    <a:lnTo>
                      <a:pt x="22" y="6"/>
                    </a:lnTo>
                    <a:lnTo>
                      <a:pt x="32" y="4"/>
                    </a:lnTo>
                    <a:lnTo>
                      <a:pt x="92" y="4"/>
                    </a:lnTo>
                    <a:lnTo>
                      <a:pt x="92" y="4"/>
                    </a:lnTo>
                    <a:lnTo>
                      <a:pt x="104" y="6"/>
                    </a:lnTo>
                    <a:lnTo>
                      <a:pt x="112" y="12"/>
                    </a:lnTo>
                    <a:lnTo>
                      <a:pt x="118" y="20"/>
                    </a:lnTo>
                    <a:lnTo>
                      <a:pt x="120" y="32"/>
                    </a:lnTo>
                    <a:lnTo>
                      <a:pt x="120" y="44"/>
                    </a:lnTo>
                    <a:lnTo>
                      <a:pt x="120" y="44"/>
                    </a:lnTo>
                    <a:lnTo>
                      <a:pt x="120" y="44"/>
                    </a:lnTo>
                    <a:lnTo>
                      <a:pt x="122" y="46"/>
                    </a:lnTo>
                    <a:lnTo>
                      <a:pt x="122" y="46"/>
                    </a:lnTo>
                    <a:lnTo>
                      <a:pt x="124" y="44"/>
                    </a:lnTo>
                    <a:lnTo>
                      <a:pt x="124" y="44"/>
                    </a:lnTo>
                    <a:lnTo>
                      <a:pt x="124" y="32"/>
                    </a:lnTo>
                    <a:lnTo>
                      <a:pt x="124" y="32"/>
                    </a:lnTo>
                    <a:lnTo>
                      <a:pt x="124" y="24"/>
                    </a:lnTo>
                    <a:lnTo>
                      <a:pt x="122" y="18"/>
                    </a:lnTo>
                    <a:lnTo>
                      <a:pt x="118" y="14"/>
                    </a:lnTo>
                    <a:lnTo>
                      <a:pt x="114" y="8"/>
                    </a:lnTo>
                    <a:lnTo>
                      <a:pt x="110" y="6"/>
                    </a:lnTo>
                    <a:lnTo>
                      <a:pt x="104" y="2"/>
                    </a:lnTo>
                    <a:lnTo>
                      <a:pt x="98" y="0"/>
                    </a:lnTo>
                    <a:lnTo>
                      <a:pt x="92" y="0"/>
                    </a:lnTo>
                    <a:lnTo>
                      <a:pt x="9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6" name="Freeform 1657">
                <a:extLst>
                  <a:ext uri="{FF2B5EF4-FFF2-40B4-BE49-F238E27FC236}">
                    <a16:creationId xmlns:a16="http://schemas.microsoft.com/office/drawing/2014/main" id="{045BE47A-A778-4313-BF78-8EA5B3DC5F72}"/>
                  </a:ext>
                </a:extLst>
              </p:cNvPr>
              <p:cNvSpPr>
                <a:spLocks/>
              </p:cNvSpPr>
              <p:nvPr/>
            </p:nvSpPr>
            <p:spPr bwMode="auto">
              <a:xfrm>
                <a:off x="3152775" y="4764088"/>
                <a:ext cx="168275" cy="60325"/>
              </a:xfrm>
              <a:custGeom>
                <a:avLst/>
                <a:gdLst>
                  <a:gd name="T0" fmla="*/ 82 w 106"/>
                  <a:gd name="T1" fmla="*/ 0 h 38"/>
                  <a:gd name="T2" fmla="*/ 24 w 106"/>
                  <a:gd name="T3" fmla="*/ 0 h 38"/>
                  <a:gd name="T4" fmla="*/ 24 w 106"/>
                  <a:gd name="T5" fmla="*/ 0 h 38"/>
                  <a:gd name="T6" fmla="*/ 14 w 106"/>
                  <a:gd name="T7" fmla="*/ 2 h 38"/>
                  <a:gd name="T8" fmla="*/ 6 w 106"/>
                  <a:gd name="T9" fmla="*/ 8 h 38"/>
                  <a:gd name="T10" fmla="*/ 2 w 106"/>
                  <a:gd name="T11" fmla="*/ 14 h 38"/>
                  <a:gd name="T12" fmla="*/ 0 w 106"/>
                  <a:gd name="T13" fmla="*/ 24 h 38"/>
                  <a:gd name="T14" fmla="*/ 0 w 106"/>
                  <a:gd name="T15" fmla="*/ 36 h 38"/>
                  <a:gd name="T16" fmla="*/ 0 w 106"/>
                  <a:gd name="T17" fmla="*/ 36 h 38"/>
                  <a:gd name="T18" fmla="*/ 0 w 106"/>
                  <a:gd name="T19" fmla="*/ 36 h 38"/>
                  <a:gd name="T20" fmla="*/ 2 w 106"/>
                  <a:gd name="T21" fmla="*/ 38 h 38"/>
                  <a:gd name="T22" fmla="*/ 2 w 106"/>
                  <a:gd name="T23" fmla="*/ 38 h 38"/>
                  <a:gd name="T24" fmla="*/ 2 w 106"/>
                  <a:gd name="T25" fmla="*/ 36 h 38"/>
                  <a:gd name="T26" fmla="*/ 4 w 106"/>
                  <a:gd name="T27" fmla="*/ 36 h 38"/>
                  <a:gd name="T28" fmla="*/ 4 w 106"/>
                  <a:gd name="T29" fmla="*/ 24 h 38"/>
                  <a:gd name="T30" fmla="*/ 4 w 106"/>
                  <a:gd name="T31" fmla="*/ 24 h 38"/>
                  <a:gd name="T32" fmla="*/ 6 w 106"/>
                  <a:gd name="T33" fmla="*/ 16 h 38"/>
                  <a:gd name="T34" fmla="*/ 10 w 106"/>
                  <a:gd name="T35" fmla="*/ 10 h 38"/>
                  <a:gd name="T36" fmla="*/ 16 w 106"/>
                  <a:gd name="T37" fmla="*/ 6 h 38"/>
                  <a:gd name="T38" fmla="*/ 24 w 106"/>
                  <a:gd name="T39" fmla="*/ 4 h 38"/>
                  <a:gd name="T40" fmla="*/ 82 w 106"/>
                  <a:gd name="T41" fmla="*/ 4 h 38"/>
                  <a:gd name="T42" fmla="*/ 82 w 106"/>
                  <a:gd name="T43" fmla="*/ 4 h 38"/>
                  <a:gd name="T44" fmla="*/ 90 w 106"/>
                  <a:gd name="T45" fmla="*/ 6 h 38"/>
                  <a:gd name="T46" fmla="*/ 96 w 106"/>
                  <a:gd name="T47" fmla="*/ 10 h 38"/>
                  <a:gd name="T48" fmla="*/ 100 w 106"/>
                  <a:gd name="T49" fmla="*/ 16 h 38"/>
                  <a:gd name="T50" fmla="*/ 100 w 106"/>
                  <a:gd name="T51" fmla="*/ 24 h 38"/>
                  <a:gd name="T52" fmla="*/ 100 w 106"/>
                  <a:gd name="T53" fmla="*/ 36 h 38"/>
                  <a:gd name="T54" fmla="*/ 100 w 106"/>
                  <a:gd name="T55" fmla="*/ 36 h 38"/>
                  <a:gd name="T56" fmla="*/ 102 w 106"/>
                  <a:gd name="T57" fmla="*/ 36 h 38"/>
                  <a:gd name="T58" fmla="*/ 102 w 106"/>
                  <a:gd name="T59" fmla="*/ 38 h 38"/>
                  <a:gd name="T60" fmla="*/ 102 w 106"/>
                  <a:gd name="T61" fmla="*/ 38 h 38"/>
                  <a:gd name="T62" fmla="*/ 104 w 106"/>
                  <a:gd name="T63" fmla="*/ 36 h 38"/>
                  <a:gd name="T64" fmla="*/ 106 w 106"/>
                  <a:gd name="T65" fmla="*/ 36 h 38"/>
                  <a:gd name="T66" fmla="*/ 106 w 106"/>
                  <a:gd name="T67" fmla="*/ 24 h 38"/>
                  <a:gd name="T68" fmla="*/ 106 w 106"/>
                  <a:gd name="T69" fmla="*/ 24 h 38"/>
                  <a:gd name="T70" fmla="*/ 104 w 106"/>
                  <a:gd name="T71" fmla="*/ 14 h 38"/>
                  <a:gd name="T72" fmla="*/ 98 w 106"/>
                  <a:gd name="T73" fmla="*/ 6 h 38"/>
                  <a:gd name="T74" fmla="*/ 92 w 106"/>
                  <a:gd name="T75" fmla="*/ 2 h 38"/>
                  <a:gd name="T76" fmla="*/ 82 w 106"/>
                  <a:gd name="T77" fmla="*/ 0 h 38"/>
                  <a:gd name="T78" fmla="*/ 82 w 106"/>
                  <a:gd name="T7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38">
                    <a:moveTo>
                      <a:pt x="82" y="0"/>
                    </a:moveTo>
                    <a:lnTo>
                      <a:pt x="24" y="0"/>
                    </a:lnTo>
                    <a:lnTo>
                      <a:pt x="24" y="0"/>
                    </a:lnTo>
                    <a:lnTo>
                      <a:pt x="14" y="2"/>
                    </a:lnTo>
                    <a:lnTo>
                      <a:pt x="6" y="8"/>
                    </a:lnTo>
                    <a:lnTo>
                      <a:pt x="2" y="14"/>
                    </a:lnTo>
                    <a:lnTo>
                      <a:pt x="0" y="24"/>
                    </a:lnTo>
                    <a:lnTo>
                      <a:pt x="0" y="36"/>
                    </a:lnTo>
                    <a:lnTo>
                      <a:pt x="0" y="36"/>
                    </a:lnTo>
                    <a:lnTo>
                      <a:pt x="0" y="36"/>
                    </a:lnTo>
                    <a:lnTo>
                      <a:pt x="2" y="38"/>
                    </a:lnTo>
                    <a:lnTo>
                      <a:pt x="2" y="38"/>
                    </a:lnTo>
                    <a:lnTo>
                      <a:pt x="2" y="36"/>
                    </a:lnTo>
                    <a:lnTo>
                      <a:pt x="4" y="36"/>
                    </a:lnTo>
                    <a:lnTo>
                      <a:pt x="4" y="24"/>
                    </a:lnTo>
                    <a:lnTo>
                      <a:pt x="4" y="24"/>
                    </a:lnTo>
                    <a:lnTo>
                      <a:pt x="6" y="16"/>
                    </a:lnTo>
                    <a:lnTo>
                      <a:pt x="10" y="10"/>
                    </a:lnTo>
                    <a:lnTo>
                      <a:pt x="16" y="6"/>
                    </a:lnTo>
                    <a:lnTo>
                      <a:pt x="24" y="4"/>
                    </a:lnTo>
                    <a:lnTo>
                      <a:pt x="82" y="4"/>
                    </a:lnTo>
                    <a:lnTo>
                      <a:pt x="82" y="4"/>
                    </a:lnTo>
                    <a:lnTo>
                      <a:pt x="90" y="6"/>
                    </a:lnTo>
                    <a:lnTo>
                      <a:pt x="96" y="10"/>
                    </a:lnTo>
                    <a:lnTo>
                      <a:pt x="100" y="16"/>
                    </a:lnTo>
                    <a:lnTo>
                      <a:pt x="100" y="24"/>
                    </a:lnTo>
                    <a:lnTo>
                      <a:pt x="100" y="36"/>
                    </a:lnTo>
                    <a:lnTo>
                      <a:pt x="100" y="36"/>
                    </a:lnTo>
                    <a:lnTo>
                      <a:pt x="102" y="36"/>
                    </a:lnTo>
                    <a:lnTo>
                      <a:pt x="102" y="38"/>
                    </a:lnTo>
                    <a:lnTo>
                      <a:pt x="102" y="38"/>
                    </a:lnTo>
                    <a:lnTo>
                      <a:pt x="104" y="36"/>
                    </a:lnTo>
                    <a:lnTo>
                      <a:pt x="106" y="36"/>
                    </a:lnTo>
                    <a:lnTo>
                      <a:pt x="106" y="24"/>
                    </a:lnTo>
                    <a:lnTo>
                      <a:pt x="106" y="24"/>
                    </a:lnTo>
                    <a:lnTo>
                      <a:pt x="104" y="14"/>
                    </a:lnTo>
                    <a:lnTo>
                      <a:pt x="98" y="6"/>
                    </a:lnTo>
                    <a:lnTo>
                      <a:pt x="92" y="2"/>
                    </a:lnTo>
                    <a:lnTo>
                      <a:pt x="82" y="0"/>
                    </a:lnTo>
                    <a:lnTo>
                      <a:pt x="8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7" name="Freeform 1658">
                <a:extLst>
                  <a:ext uri="{FF2B5EF4-FFF2-40B4-BE49-F238E27FC236}">
                    <a16:creationId xmlns:a16="http://schemas.microsoft.com/office/drawing/2014/main" id="{C36A3C88-B68E-4215-82BD-A68B46CDF46E}"/>
                  </a:ext>
                </a:extLst>
              </p:cNvPr>
              <p:cNvSpPr>
                <a:spLocks noEditPoints="1"/>
              </p:cNvSpPr>
              <p:nvPr/>
            </p:nvSpPr>
            <p:spPr bwMode="auto">
              <a:xfrm>
                <a:off x="3209925" y="4960938"/>
                <a:ext cx="50800" cy="50800"/>
              </a:xfrm>
              <a:custGeom>
                <a:avLst/>
                <a:gdLst>
                  <a:gd name="T0" fmla="*/ 16 w 32"/>
                  <a:gd name="T1" fmla="*/ 0 h 32"/>
                  <a:gd name="T2" fmla="*/ 16 w 32"/>
                  <a:gd name="T3" fmla="*/ 0 h 32"/>
                  <a:gd name="T4" fmla="*/ 10 w 32"/>
                  <a:gd name="T5" fmla="*/ 2 h 32"/>
                  <a:gd name="T6" fmla="*/ 6 w 32"/>
                  <a:gd name="T7" fmla="*/ 6 h 32"/>
                  <a:gd name="T8" fmla="*/ 2 w 32"/>
                  <a:gd name="T9" fmla="*/ 10 h 32"/>
                  <a:gd name="T10" fmla="*/ 0 w 32"/>
                  <a:gd name="T11" fmla="*/ 16 h 32"/>
                  <a:gd name="T12" fmla="*/ 0 w 32"/>
                  <a:gd name="T13" fmla="*/ 16 h 32"/>
                  <a:gd name="T14" fmla="*/ 2 w 32"/>
                  <a:gd name="T15" fmla="*/ 22 h 32"/>
                  <a:gd name="T16" fmla="*/ 6 w 32"/>
                  <a:gd name="T17" fmla="*/ 26 h 32"/>
                  <a:gd name="T18" fmla="*/ 10 w 32"/>
                  <a:gd name="T19" fmla="*/ 30 h 32"/>
                  <a:gd name="T20" fmla="*/ 16 w 32"/>
                  <a:gd name="T21" fmla="*/ 32 h 32"/>
                  <a:gd name="T22" fmla="*/ 16 w 32"/>
                  <a:gd name="T23" fmla="*/ 32 h 32"/>
                  <a:gd name="T24" fmla="*/ 22 w 32"/>
                  <a:gd name="T25" fmla="*/ 30 h 32"/>
                  <a:gd name="T26" fmla="*/ 26 w 32"/>
                  <a:gd name="T27" fmla="*/ 26 h 32"/>
                  <a:gd name="T28" fmla="*/ 30 w 32"/>
                  <a:gd name="T29" fmla="*/ 22 h 32"/>
                  <a:gd name="T30" fmla="*/ 32 w 32"/>
                  <a:gd name="T31" fmla="*/ 16 h 32"/>
                  <a:gd name="T32" fmla="*/ 32 w 32"/>
                  <a:gd name="T33" fmla="*/ 16 h 32"/>
                  <a:gd name="T34" fmla="*/ 30 w 32"/>
                  <a:gd name="T35" fmla="*/ 10 h 32"/>
                  <a:gd name="T36" fmla="*/ 26 w 32"/>
                  <a:gd name="T37" fmla="*/ 6 h 32"/>
                  <a:gd name="T38" fmla="*/ 22 w 32"/>
                  <a:gd name="T39" fmla="*/ 2 h 32"/>
                  <a:gd name="T40" fmla="*/ 16 w 32"/>
                  <a:gd name="T41" fmla="*/ 0 h 32"/>
                  <a:gd name="T42" fmla="*/ 16 w 32"/>
                  <a:gd name="T43" fmla="*/ 0 h 32"/>
                  <a:gd name="T44" fmla="*/ 16 w 32"/>
                  <a:gd name="T45" fmla="*/ 26 h 32"/>
                  <a:gd name="T46" fmla="*/ 16 w 32"/>
                  <a:gd name="T47" fmla="*/ 26 h 32"/>
                  <a:gd name="T48" fmla="*/ 12 w 32"/>
                  <a:gd name="T49" fmla="*/ 26 h 32"/>
                  <a:gd name="T50" fmla="*/ 8 w 32"/>
                  <a:gd name="T51" fmla="*/ 24 h 32"/>
                  <a:gd name="T52" fmla="*/ 6 w 32"/>
                  <a:gd name="T53" fmla="*/ 20 h 32"/>
                  <a:gd name="T54" fmla="*/ 6 w 32"/>
                  <a:gd name="T55" fmla="*/ 16 h 32"/>
                  <a:gd name="T56" fmla="*/ 6 w 32"/>
                  <a:gd name="T57" fmla="*/ 16 h 32"/>
                  <a:gd name="T58" fmla="*/ 6 w 32"/>
                  <a:gd name="T59" fmla="*/ 12 h 32"/>
                  <a:gd name="T60" fmla="*/ 8 w 32"/>
                  <a:gd name="T61" fmla="*/ 8 h 32"/>
                  <a:gd name="T62" fmla="*/ 12 w 32"/>
                  <a:gd name="T63" fmla="*/ 6 h 32"/>
                  <a:gd name="T64" fmla="*/ 16 w 32"/>
                  <a:gd name="T65" fmla="*/ 6 h 32"/>
                  <a:gd name="T66" fmla="*/ 16 w 32"/>
                  <a:gd name="T67" fmla="*/ 6 h 32"/>
                  <a:gd name="T68" fmla="*/ 20 w 32"/>
                  <a:gd name="T69" fmla="*/ 6 h 32"/>
                  <a:gd name="T70" fmla="*/ 24 w 32"/>
                  <a:gd name="T71" fmla="*/ 8 h 32"/>
                  <a:gd name="T72" fmla="*/ 26 w 32"/>
                  <a:gd name="T73" fmla="*/ 12 h 32"/>
                  <a:gd name="T74" fmla="*/ 26 w 32"/>
                  <a:gd name="T75" fmla="*/ 16 h 32"/>
                  <a:gd name="T76" fmla="*/ 26 w 32"/>
                  <a:gd name="T77" fmla="*/ 16 h 32"/>
                  <a:gd name="T78" fmla="*/ 26 w 32"/>
                  <a:gd name="T79" fmla="*/ 20 h 32"/>
                  <a:gd name="T80" fmla="*/ 24 w 32"/>
                  <a:gd name="T81" fmla="*/ 24 h 32"/>
                  <a:gd name="T82" fmla="*/ 20 w 32"/>
                  <a:gd name="T83" fmla="*/ 26 h 32"/>
                  <a:gd name="T84" fmla="*/ 16 w 32"/>
                  <a:gd name="T85" fmla="*/ 26 h 32"/>
                  <a:gd name="T86" fmla="*/ 16 w 32"/>
                  <a:gd name="T87"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 h="32">
                    <a:moveTo>
                      <a:pt x="16" y="0"/>
                    </a:moveTo>
                    <a:lnTo>
                      <a:pt x="16" y="0"/>
                    </a:lnTo>
                    <a:lnTo>
                      <a:pt x="10" y="2"/>
                    </a:lnTo>
                    <a:lnTo>
                      <a:pt x="6" y="6"/>
                    </a:lnTo>
                    <a:lnTo>
                      <a:pt x="2" y="10"/>
                    </a:lnTo>
                    <a:lnTo>
                      <a:pt x="0" y="16"/>
                    </a:lnTo>
                    <a:lnTo>
                      <a:pt x="0" y="16"/>
                    </a:lnTo>
                    <a:lnTo>
                      <a:pt x="2" y="22"/>
                    </a:lnTo>
                    <a:lnTo>
                      <a:pt x="6" y="26"/>
                    </a:lnTo>
                    <a:lnTo>
                      <a:pt x="10" y="30"/>
                    </a:lnTo>
                    <a:lnTo>
                      <a:pt x="16" y="32"/>
                    </a:lnTo>
                    <a:lnTo>
                      <a:pt x="16" y="32"/>
                    </a:lnTo>
                    <a:lnTo>
                      <a:pt x="22" y="30"/>
                    </a:lnTo>
                    <a:lnTo>
                      <a:pt x="26" y="26"/>
                    </a:lnTo>
                    <a:lnTo>
                      <a:pt x="30" y="22"/>
                    </a:lnTo>
                    <a:lnTo>
                      <a:pt x="32" y="16"/>
                    </a:lnTo>
                    <a:lnTo>
                      <a:pt x="32" y="16"/>
                    </a:lnTo>
                    <a:lnTo>
                      <a:pt x="30" y="10"/>
                    </a:lnTo>
                    <a:lnTo>
                      <a:pt x="26" y="6"/>
                    </a:lnTo>
                    <a:lnTo>
                      <a:pt x="22" y="2"/>
                    </a:lnTo>
                    <a:lnTo>
                      <a:pt x="16" y="0"/>
                    </a:lnTo>
                    <a:lnTo>
                      <a:pt x="16" y="0"/>
                    </a:lnTo>
                    <a:close/>
                    <a:moveTo>
                      <a:pt x="16" y="26"/>
                    </a:moveTo>
                    <a:lnTo>
                      <a:pt x="16" y="26"/>
                    </a:lnTo>
                    <a:lnTo>
                      <a:pt x="12" y="26"/>
                    </a:lnTo>
                    <a:lnTo>
                      <a:pt x="8" y="24"/>
                    </a:lnTo>
                    <a:lnTo>
                      <a:pt x="6" y="20"/>
                    </a:lnTo>
                    <a:lnTo>
                      <a:pt x="6" y="16"/>
                    </a:lnTo>
                    <a:lnTo>
                      <a:pt x="6" y="16"/>
                    </a:lnTo>
                    <a:lnTo>
                      <a:pt x="6" y="12"/>
                    </a:lnTo>
                    <a:lnTo>
                      <a:pt x="8" y="8"/>
                    </a:lnTo>
                    <a:lnTo>
                      <a:pt x="12" y="6"/>
                    </a:lnTo>
                    <a:lnTo>
                      <a:pt x="16" y="6"/>
                    </a:lnTo>
                    <a:lnTo>
                      <a:pt x="16" y="6"/>
                    </a:lnTo>
                    <a:lnTo>
                      <a:pt x="20" y="6"/>
                    </a:lnTo>
                    <a:lnTo>
                      <a:pt x="24" y="8"/>
                    </a:lnTo>
                    <a:lnTo>
                      <a:pt x="26" y="12"/>
                    </a:lnTo>
                    <a:lnTo>
                      <a:pt x="26" y="16"/>
                    </a:lnTo>
                    <a:lnTo>
                      <a:pt x="26" y="16"/>
                    </a:lnTo>
                    <a:lnTo>
                      <a:pt x="26" y="20"/>
                    </a:lnTo>
                    <a:lnTo>
                      <a:pt x="24" y="24"/>
                    </a:lnTo>
                    <a:lnTo>
                      <a:pt x="20" y="26"/>
                    </a:lnTo>
                    <a:lnTo>
                      <a:pt x="16" y="26"/>
                    </a:lnTo>
                    <a:lnTo>
                      <a:pt x="1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grpSp>
      <p:sp>
        <p:nvSpPr>
          <p:cNvPr id="3" name="Rectangle 2"/>
          <p:cNvSpPr/>
          <p:nvPr/>
        </p:nvSpPr>
        <p:spPr>
          <a:xfrm>
            <a:off x="1957675" y="3172784"/>
            <a:ext cx="1184424" cy="10862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139" name="Rectangle 138"/>
          <p:cNvSpPr/>
          <p:nvPr/>
        </p:nvSpPr>
        <p:spPr>
          <a:xfrm>
            <a:off x="4204379" y="3123689"/>
            <a:ext cx="1063216" cy="9872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140" name="Rectangle 139"/>
          <p:cNvSpPr/>
          <p:nvPr/>
        </p:nvSpPr>
        <p:spPr>
          <a:xfrm>
            <a:off x="6540218" y="3068501"/>
            <a:ext cx="1184424" cy="10862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141" name="Rectangle 140"/>
          <p:cNvSpPr/>
          <p:nvPr/>
        </p:nvSpPr>
        <p:spPr>
          <a:xfrm>
            <a:off x="8786253" y="3011729"/>
            <a:ext cx="1184424" cy="10862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6" name="TextBox 5"/>
          <p:cNvSpPr txBox="1"/>
          <p:nvPr/>
        </p:nvSpPr>
        <p:spPr>
          <a:xfrm>
            <a:off x="1901050" y="3375940"/>
            <a:ext cx="192699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smtClean="0">
                <a:ln>
                  <a:noFill/>
                </a:ln>
                <a:solidFill>
                  <a:srgbClr val="42617A"/>
                </a:solidFill>
                <a:effectLst/>
                <a:uLnTx/>
                <a:uFillTx/>
                <a:latin typeface="Lato"/>
                <a:ea typeface="+mn-ea"/>
                <a:cs typeface="+mn-cs"/>
              </a:rPr>
              <a:t>Clarity</a:t>
            </a:r>
            <a:endParaRPr kumimoji="0" lang="en-GB" sz="2800" b="0" i="0" u="none" strike="noStrike" kern="1200" cap="none" spc="0" normalizeH="0" baseline="0" noProof="0" dirty="0">
              <a:ln>
                <a:noFill/>
              </a:ln>
              <a:solidFill>
                <a:srgbClr val="42617A"/>
              </a:solidFill>
              <a:effectLst/>
              <a:uLnTx/>
              <a:uFillTx/>
              <a:latin typeface="Lato"/>
              <a:ea typeface="+mn-ea"/>
              <a:cs typeface="+mn-cs"/>
            </a:endParaRPr>
          </a:p>
        </p:txBody>
      </p:sp>
      <p:sp>
        <p:nvSpPr>
          <p:cNvPr id="142" name="TextBox 141"/>
          <p:cNvSpPr txBox="1"/>
          <p:nvPr/>
        </p:nvSpPr>
        <p:spPr>
          <a:xfrm>
            <a:off x="4249231" y="3393145"/>
            <a:ext cx="192699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smtClean="0">
                <a:ln>
                  <a:noFill/>
                </a:ln>
                <a:solidFill>
                  <a:srgbClr val="42617A"/>
                </a:solidFill>
                <a:effectLst/>
                <a:uLnTx/>
                <a:uFillTx/>
                <a:latin typeface="Lato"/>
                <a:ea typeface="+mn-ea"/>
                <a:cs typeface="+mn-cs"/>
              </a:rPr>
              <a:t>Parity</a:t>
            </a:r>
            <a:endParaRPr kumimoji="0" lang="en-GB" sz="2800" b="0" i="0" u="none" strike="noStrike" kern="1200" cap="none" spc="0" normalizeH="0" baseline="0" noProof="0" dirty="0">
              <a:ln>
                <a:noFill/>
              </a:ln>
              <a:solidFill>
                <a:srgbClr val="42617A"/>
              </a:solidFill>
              <a:effectLst/>
              <a:uLnTx/>
              <a:uFillTx/>
              <a:latin typeface="Lato"/>
              <a:ea typeface="+mn-ea"/>
              <a:cs typeface="+mn-cs"/>
            </a:endParaRPr>
          </a:p>
        </p:txBody>
      </p:sp>
      <p:sp>
        <p:nvSpPr>
          <p:cNvPr id="143" name="TextBox 142"/>
          <p:cNvSpPr txBox="1"/>
          <p:nvPr/>
        </p:nvSpPr>
        <p:spPr>
          <a:xfrm>
            <a:off x="6302634" y="3408720"/>
            <a:ext cx="192699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smtClean="0">
                <a:ln>
                  <a:noFill/>
                </a:ln>
                <a:solidFill>
                  <a:srgbClr val="42617A"/>
                </a:solidFill>
                <a:effectLst/>
                <a:uLnTx/>
                <a:uFillTx/>
                <a:latin typeface="Lato"/>
                <a:ea typeface="+mn-ea"/>
                <a:cs typeface="+mn-cs"/>
              </a:rPr>
              <a:t>Suitability</a:t>
            </a:r>
            <a:endParaRPr kumimoji="0" lang="en-GB" sz="2800" b="0" i="0" u="none" strike="noStrike" kern="1200" cap="none" spc="0" normalizeH="0" baseline="0" noProof="0" dirty="0">
              <a:ln>
                <a:noFill/>
              </a:ln>
              <a:solidFill>
                <a:srgbClr val="42617A"/>
              </a:solidFill>
              <a:effectLst/>
              <a:uLnTx/>
              <a:uFillTx/>
              <a:latin typeface="Lato"/>
              <a:ea typeface="+mn-ea"/>
              <a:cs typeface="+mn-cs"/>
            </a:endParaRPr>
          </a:p>
        </p:txBody>
      </p:sp>
      <p:sp>
        <p:nvSpPr>
          <p:cNvPr id="144" name="TextBox 143"/>
          <p:cNvSpPr txBox="1"/>
          <p:nvPr/>
        </p:nvSpPr>
        <p:spPr>
          <a:xfrm>
            <a:off x="8620844" y="3382467"/>
            <a:ext cx="192699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smtClean="0">
                <a:ln>
                  <a:noFill/>
                </a:ln>
                <a:solidFill>
                  <a:srgbClr val="42617A"/>
                </a:solidFill>
                <a:effectLst/>
                <a:uLnTx/>
                <a:uFillTx/>
                <a:latin typeface="Lato"/>
                <a:ea typeface="+mn-ea"/>
                <a:cs typeface="+mn-cs"/>
              </a:rPr>
              <a:t>Normality</a:t>
            </a:r>
            <a:endParaRPr kumimoji="0" lang="en-GB" sz="2800" b="0" i="0" u="none" strike="noStrike" kern="1200" cap="none" spc="0" normalizeH="0" baseline="0" noProof="0" dirty="0">
              <a:ln>
                <a:noFill/>
              </a:ln>
              <a:solidFill>
                <a:srgbClr val="42617A"/>
              </a:solidFill>
              <a:effectLst/>
              <a:uLnTx/>
              <a:uFillTx/>
              <a:latin typeface="Lato"/>
              <a:ea typeface="+mn-ea"/>
              <a:cs typeface="+mn-cs"/>
            </a:endParaRPr>
          </a:p>
        </p:txBody>
      </p:sp>
      <p:sp>
        <p:nvSpPr>
          <p:cNvPr id="19" name="Rectangle 18"/>
          <p:cNvSpPr/>
          <p:nvPr/>
        </p:nvSpPr>
        <p:spPr>
          <a:xfrm>
            <a:off x="874029" y="1041629"/>
            <a:ext cx="3375202" cy="116955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42617A"/>
                </a:solidFill>
                <a:effectLst/>
                <a:uLnTx/>
                <a:uFillTx/>
                <a:latin typeface="Lato"/>
                <a:ea typeface="+mn-ea"/>
                <a:cs typeface="+mn-cs"/>
              </a:rPr>
              <a:t>“Because for a very simple public servant in general, they don’t believe </a:t>
            </a:r>
            <a:r>
              <a:rPr kumimoji="0" lang="en-US" sz="1400" b="0" i="1" u="none" strike="noStrike" kern="1200" cap="none" spc="0" normalizeH="0" baseline="0" noProof="0" dirty="0" smtClean="0">
                <a:ln>
                  <a:noFill/>
                </a:ln>
                <a:solidFill>
                  <a:srgbClr val="42617A"/>
                </a:solidFill>
                <a:effectLst/>
                <a:uLnTx/>
                <a:uFillTx/>
                <a:latin typeface="Lato"/>
                <a:ea typeface="+mn-ea"/>
                <a:cs typeface="+mn-cs"/>
              </a:rPr>
              <a:t>they </a:t>
            </a:r>
            <a:r>
              <a:rPr kumimoji="0" lang="en-US" sz="1400" b="0" i="1" u="none" strike="noStrike" kern="1200" cap="none" spc="0" normalizeH="0" baseline="0" noProof="0" dirty="0">
                <a:ln>
                  <a:noFill/>
                </a:ln>
                <a:solidFill>
                  <a:srgbClr val="42617A"/>
                </a:solidFill>
                <a:effectLst/>
                <a:uLnTx/>
                <a:uFillTx/>
                <a:latin typeface="Lato"/>
                <a:ea typeface="+mn-ea"/>
                <a:cs typeface="+mn-cs"/>
              </a:rPr>
              <a:t>can be innovative. They think innovation is just for, you know, very creative brilliant people, the smartest</a:t>
            </a:r>
            <a:r>
              <a:rPr kumimoji="0" lang="en-US" sz="1400" b="0" i="1" u="none" strike="noStrike" kern="1200" cap="none" spc="0" normalizeH="0" baseline="0" noProof="0" dirty="0" smtClean="0">
                <a:ln>
                  <a:noFill/>
                </a:ln>
                <a:solidFill>
                  <a:srgbClr val="42617A"/>
                </a:solidFill>
                <a:effectLst/>
                <a:uLnTx/>
                <a:uFillTx/>
                <a:latin typeface="Lato"/>
                <a:ea typeface="+mn-ea"/>
                <a:cs typeface="+mn-cs"/>
              </a:rPr>
              <a:t>.“</a:t>
            </a:r>
            <a:endParaRPr kumimoji="0" lang="en-GB" sz="1400" b="0" i="0" u="none" strike="noStrike" kern="1200" cap="none" spc="0" normalizeH="0" baseline="0" noProof="0" dirty="0">
              <a:ln>
                <a:noFill/>
              </a:ln>
              <a:solidFill>
                <a:srgbClr val="42617A"/>
              </a:solidFill>
              <a:effectLst/>
              <a:uLnTx/>
              <a:uFillTx/>
              <a:latin typeface="Lato"/>
              <a:ea typeface="+mn-ea"/>
              <a:cs typeface="+mn-cs"/>
            </a:endParaRPr>
          </a:p>
        </p:txBody>
      </p:sp>
      <p:sp>
        <p:nvSpPr>
          <p:cNvPr id="20" name="Rectangle 19"/>
          <p:cNvSpPr/>
          <p:nvPr/>
        </p:nvSpPr>
        <p:spPr>
          <a:xfrm>
            <a:off x="3498260" y="5093231"/>
            <a:ext cx="2649159" cy="523220"/>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400" b="0" i="1" u="none" strike="noStrike" kern="1200" cap="none" spc="0" normalizeH="0" baseline="0" noProof="0" dirty="0">
                <a:ln>
                  <a:noFill/>
                </a:ln>
                <a:solidFill>
                  <a:srgbClr val="BE92BE"/>
                </a:solidFill>
                <a:effectLst/>
                <a:uLnTx/>
                <a:uFillTx/>
                <a:latin typeface="Lato"/>
                <a:ea typeface="SimSun" panose="02010600030101010101" pitchFamily="2" charset="-122"/>
                <a:cs typeface="+mn-cs"/>
              </a:rPr>
              <a:t>“Usually, doing nothing is more secure than doing something.”</a:t>
            </a:r>
          </a:p>
        </p:txBody>
      </p:sp>
      <p:sp>
        <p:nvSpPr>
          <p:cNvPr id="22" name="Rectangle 21"/>
          <p:cNvSpPr/>
          <p:nvPr/>
        </p:nvSpPr>
        <p:spPr>
          <a:xfrm>
            <a:off x="5800531" y="1442020"/>
            <a:ext cx="3149849"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400" b="0" i="1"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“This is not in our culture. To experiment. To experience. If you invest, it has to work. It's not allowed to fail.”</a:t>
            </a:r>
          </a:p>
        </p:txBody>
      </p:sp>
      <p:sp>
        <p:nvSpPr>
          <p:cNvPr id="23" name="Rectangle 22"/>
          <p:cNvSpPr/>
          <p:nvPr/>
        </p:nvSpPr>
        <p:spPr>
          <a:xfrm>
            <a:off x="7932499" y="5075130"/>
            <a:ext cx="3354585" cy="1200329"/>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200" b="0" i="1" u="none" strike="noStrike" kern="1200" cap="none" spc="0" normalizeH="0" baseline="0" noProof="0" dirty="0">
                <a:ln>
                  <a:noFill/>
                </a:ln>
                <a:solidFill>
                  <a:srgbClr val="BE92BE"/>
                </a:solidFill>
                <a:effectLst/>
                <a:uLnTx/>
                <a:uFillTx/>
                <a:latin typeface="Lato"/>
                <a:ea typeface="SimSun" panose="02010600030101010101" pitchFamily="2" charset="-122"/>
                <a:cs typeface="+mn-cs"/>
              </a:rPr>
              <a:t>“I think the person who is doing innovation in general is well regarded. The problem is when it affects the person and then get reaction, but the reaction I think is mostly against the innovation, specifically not the person who is trying to lead the </a:t>
            </a:r>
            <a:r>
              <a:rPr kumimoji="0" lang="en-GB" sz="1200" b="0" i="1" u="none" strike="noStrike" kern="1200" cap="none" spc="0" normalizeH="0" baseline="0" noProof="0" dirty="0" smtClean="0">
                <a:ln>
                  <a:noFill/>
                </a:ln>
                <a:solidFill>
                  <a:srgbClr val="BE92BE"/>
                </a:solidFill>
                <a:effectLst/>
                <a:uLnTx/>
                <a:uFillTx/>
                <a:latin typeface="Lato"/>
                <a:ea typeface="SimSun" panose="02010600030101010101" pitchFamily="2" charset="-122"/>
                <a:cs typeface="+mn-cs"/>
              </a:rPr>
              <a:t>change.”</a:t>
            </a:r>
            <a:endParaRPr kumimoji="0" lang="en-GB" sz="1200" b="0" i="1" u="none" strike="noStrike" kern="1200" cap="none" spc="0" normalizeH="0" baseline="0" noProof="0" dirty="0">
              <a:ln>
                <a:noFill/>
              </a:ln>
              <a:solidFill>
                <a:srgbClr val="BE92BE"/>
              </a:solidFill>
              <a:effectLst/>
              <a:uLnTx/>
              <a:uFillTx/>
              <a:latin typeface="Lato"/>
              <a:ea typeface="SimSun" panose="02010600030101010101" pitchFamily="2" charset="-122"/>
              <a:cs typeface="+mn-cs"/>
            </a:endParaRPr>
          </a:p>
        </p:txBody>
      </p:sp>
      <p:sp>
        <p:nvSpPr>
          <p:cNvPr id="128" name="TextBox 127"/>
          <p:cNvSpPr txBox="1"/>
          <p:nvPr/>
        </p:nvSpPr>
        <p:spPr>
          <a:xfrm>
            <a:off x="41651" y="6001040"/>
            <a:ext cx="425429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srgbClr val="42617A"/>
                </a:solidFill>
                <a:effectLst/>
                <a:uLnTx/>
                <a:uFillTx/>
                <a:latin typeface="Lato"/>
                <a:ea typeface="+mn-ea"/>
                <a:cs typeface="+mn-cs"/>
              </a:rPr>
              <a:t>Source: </a:t>
            </a:r>
            <a:r>
              <a:rPr kumimoji="0" lang="en-GB" sz="1400" b="0" i="0" u="none" strike="noStrike" kern="1200" cap="none" spc="0" normalizeH="0" baseline="0" noProof="0" dirty="0" smtClean="0">
                <a:ln>
                  <a:noFill/>
                </a:ln>
                <a:solidFill>
                  <a:srgbClr val="42617A"/>
                </a:solidFill>
                <a:effectLst/>
                <a:uLnTx/>
                <a:uFillTx/>
                <a:latin typeface="Lato"/>
                <a:ea typeface="+mn-ea"/>
                <a:cs typeface="+mn-cs"/>
              </a:rPr>
              <a:t>Interviews</a:t>
            </a:r>
            <a:endParaRPr kumimoji="0" lang="en-IN" sz="1400" b="0" i="0" u="none" strike="noStrike" kern="1200" cap="none" spc="0" normalizeH="0" baseline="0" noProof="0" dirty="0">
              <a:ln>
                <a:noFill/>
              </a:ln>
              <a:solidFill>
                <a:srgbClr val="42617A"/>
              </a:solidFill>
              <a:effectLst/>
              <a:uLnTx/>
              <a:uFillTx/>
              <a:latin typeface="Lato"/>
              <a:ea typeface="+mn-ea"/>
              <a:cs typeface="+mn-cs"/>
            </a:endParaRPr>
          </a:p>
        </p:txBody>
      </p:sp>
      <p:pic>
        <p:nvPicPr>
          <p:cNvPr id="129" name="Picture 128"/>
          <p:cNvPicPr>
            <a:picLocks noChangeAspect="1"/>
          </p:cNvPicPr>
          <p:nvPr/>
        </p:nvPicPr>
        <p:blipFill>
          <a:blip r:embed="rId2"/>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125551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4604971" y="2147052"/>
            <a:ext cx="5416639" cy="1685997"/>
          </a:xfrm>
          <a:prstGeom prst="rect">
            <a:avLst/>
          </a:prstGeom>
          <a:solidFill>
            <a:schemeClr val="bg2">
              <a:alpha val="20000"/>
            </a:schemeClr>
          </a:solidFill>
          <a:ln>
            <a:solidFill>
              <a:srgbClr val="42617A">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2" name="TextBox 1"/>
          <p:cNvSpPr txBox="1"/>
          <p:nvPr/>
        </p:nvSpPr>
        <p:spPr>
          <a:xfrm>
            <a:off x="230815" y="183960"/>
            <a:ext cx="8748312"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42617A"/>
                </a:solidFill>
                <a:effectLst/>
                <a:uLnTx/>
                <a:uFillTx/>
                <a:latin typeface="Lato Black"/>
                <a:ea typeface="+mn-ea"/>
                <a:cs typeface="+mn-cs"/>
              </a:rPr>
              <a:t>INNOVATION IN PRACTICE: GNOVA</a:t>
            </a:r>
            <a:r>
              <a:rPr kumimoji="0" lang="en-GB" sz="2400" b="0" i="0" u="none" strike="noStrike" kern="1200" cap="none" spc="0" normalizeH="0" noProof="0" dirty="0" smtClean="0">
                <a:ln>
                  <a:noFill/>
                </a:ln>
                <a:solidFill>
                  <a:srgbClr val="42617A"/>
                </a:solidFill>
                <a:effectLst/>
                <a:uLnTx/>
                <a:uFillTx/>
                <a:latin typeface="Lato Black"/>
                <a:ea typeface="+mn-ea"/>
                <a:cs typeface="+mn-cs"/>
              </a:rPr>
              <a:t> INNOVATION LAB</a:t>
            </a:r>
            <a:endParaRPr kumimoji="0" lang="en-GB" sz="2400" b="0" i="0" u="none" strike="noStrike" kern="1200" cap="none" spc="0" normalizeH="0" baseline="0" noProof="0" dirty="0" smtClean="0">
              <a:ln>
                <a:noFill/>
              </a:ln>
              <a:solidFill>
                <a:srgbClr val="42617A"/>
              </a:solidFill>
              <a:effectLst/>
              <a:uLnTx/>
              <a:uFillTx/>
              <a:latin typeface="Lato Blac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 name="Rectangle 2"/>
          <p:cNvSpPr/>
          <p:nvPr/>
        </p:nvSpPr>
        <p:spPr>
          <a:xfrm>
            <a:off x="376543" y="6552217"/>
            <a:ext cx="3492795" cy="1860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12" name="Rectangle 11"/>
          <p:cNvSpPr/>
          <p:nvPr/>
        </p:nvSpPr>
        <p:spPr>
          <a:xfrm>
            <a:off x="753110" y="1257060"/>
            <a:ext cx="5278790" cy="713309"/>
          </a:xfrm>
          <a:prstGeom prst="rect">
            <a:avLst/>
          </a:prstGeom>
          <a:solidFill>
            <a:schemeClr val="bg2">
              <a:alpha val="20000"/>
            </a:schemeClr>
          </a:solidFill>
          <a:ln>
            <a:solidFill>
              <a:srgbClr val="8B6A8B">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4" name="Rectangle 3"/>
          <p:cNvSpPr/>
          <p:nvPr/>
        </p:nvSpPr>
        <p:spPr>
          <a:xfrm>
            <a:off x="753110" y="1284967"/>
            <a:ext cx="6096000" cy="584775"/>
          </a:xfrm>
          <a:prstGeom prst="rect">
            <a:avLst/>
          </a:prstGeom>
        </p:spPr>
        <p:txBody>
          <a:bodyPr>
            <a:spAutoFit/>
          </a:bodyPr>
          <a:lstStyle/>
          <a:p>
            <a:pPr lvl="0" algn="just">
              <a:defRPr/>
            </a:pPr>
            <a:r>
              <a:rPr lang="en-GB" sz="1600" i="1" dirty="0" err="1">
                <a:solidFill>
                  <a:schemeClr val="accent5"/>
                </a:solidFill>
              </a:rPr>
              <a:t>GNova</a:t>
            </a:r>
            <a:r>
              <a:rPr lang="en-GB" sz="1600" i="1" dirty="0">
                <a:solidFill>
                  <a:schemeClr val="accent5"/>
                </a:solidFill>
              </a:rPr>
              <a:t> was one of the first public sector innovation labs </a:t>
            </a:r>
            <a:endParaRPr lang="en-GB" sz="1600" i="1" dirty="0" smtClean="0">
              <a:solidFill>
                <a:schemeClr val="accent5"/>
              </a:solidFill>
            </a:endParaRPr>
          </a:p>
          <a:p>
            <a:pPr lvl="0" algn="just">
              <a:defRPr/>
            </a:pPr>
            <a:r>
              <a:rPr lang="en-GB" sz="1600" i="1" dirty="0" smtClean="0">
                <a:solidFill>
                  <a:schemeClr val="accent5"/>
                </a:solidFill>
              </a:rPr>
              <a:t>to </a:t>
            </a:r>
            <a:r>
              <a:rPr lang="en-GB" sz="1600" i="1" dirty="0">
                <a:solidFill>
                  <a:schemeClr val="accent5"/>
                </a:solidFill>
              </a:rPr>
              <a:t>be created in the Brazilian federal government. </a:t>
            </a:r>
            <a:endParaRPr kumimoji="0" lang="en-GB" sz="1600" b="0" i="1" u="none" strike="noStrike" kern="1200" cap="none" spc="0" normalizeH="0" baseline="0" noProof="0" dirty="0">
              <a:ln>
                <a:noFill/>
              </a:ln>
              <a:solidFill>
                <a:schemeClr val="accent5"/>
              </a:solidFill>
              <a:effectLst/>
              <a:uLnTx/>
              <a:uFillTx/>
              <a:latin typeface="Lato"/>
            </a:endParaRPr>
          </a:p>
        </p:txBody>
      </p:sp>
      <p:grpSp>
        <p:nvGrpSpPr>
          <p:cNvPr id="17" name="Group 16"/>
          <p:cNvGrpSpPr/>
          <p:nvPr/>
        </p:nvGrpSpPr>
        <p:grpSpPr>
          <a:xfrm>
            <a:off x="885915" y="4055738"/>
            <a:ext cx="5498050" cy="1613894"/>
            <a:chOff x="448289" y="2526620"/>
            <a:chExt cx="5759327" cy="1613894"/>
          </a:xfrm>
        </p:grpSpPr>
        <p:sp>
          <p:nvSpPr>
            <p:cNvPr id="14" name="Rectangle 13"/>
            <p:cNvSpPr/>
            <p:nvPr/>
          </p:nvSpPr>
          <p:spPr>
            <a:xfrm>
              <a:off x="448289" y="2526620"/>
              <a:ext cx="5759327" cy="1613894"/>
            </a:xfrm>
            <a:prstGeom prst="rect">
              <a:avLst/>
            </a:prstGeom>
            <a:solidFill>
              <a:srgbClr val="BE92BE">
                <a:alpha val="20000"/>
              </a:srgbClr>
            </a:solidFill>
            <a:ln>
              <a:solidFill>
                <a:srgbClr val="8B6A8B">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7" name="Rectangle 6"/>
            <p:cNvSpPr/>
            <p:nvPr/>
          </p:nvSpPr>
          <p:spPr>
            <a:xfrm>
              <a:off x="448291" y="2531134"/>
              <a:ext cx="5587924" cy="1569660"/>
            </a:xfrm>
            <a:prstGeom prst="rect">
              <a:avLst/>
            </a:prstGeom>
          </p:spPr>
          <p:txBody>
            <a:bodyPr wrap="square">
              <a:spAutoFit/>
            </a:bodyPr>
            <a:lstStyle/>
            <a:p>
              <a:pPr lvl="0" algn="just">
                <a:defRPr/>
              </a:pPr>
              <a:r>
                <a:rPr lang="en-GB" sz="1600" i="1" dirty="0">
                  <a:solidFill>
                    <a:schemeClr val="accent5"/>
                  </a:solidFill>
                </a:rPr>
                <a:t>The lab’s strategy includes exploring new technologies, trends and methods for public sector </a:t>
              </a:r>
              <a:r>
                <a:rPr lang="en-GB" sz="1600" i="1" dirty="0" smtClean="0">
                  <a:solidFill>
                    <a:schemeClr val="accent5"/>
                  </a:solidFill>
                </a:rPr>
                <a:t>innovation; experimenting </a:t>
              </a:r>
              <a:r>
                <a:rPr lang="en-GB" sz="1600" i="1" dirty="0">
                  <a:solidFill>
                    <a:schemeClr val="accent5"/>
                  </a:solidFill>
                </a:rPr>
                <a:t>with those methods through projects with other government institutions; and registering, organising and disseminating the knowledge generated through exploration and experimentation. </a:t>
              </a:r>
              <a:endParaRPr kumimoji="0" lang="en-GB" sz="1600" b="0" i="1" u="none" strike="noStrike" kern="1200" cap="none" spc="0" normalizeH="0" baseline="0" noProof="0" dirty="0">
                <a:ln>
                  <a:noFill/>
                </a:ln>
                <a:solidFill>
                  <a:schemeClr val="accent5"/>
                </a:solidFill>
                <a:effectLst/>
                <a:uLnTx/>
                <a:uFillTx/>
                <a:latin typeface="Lato"/>
              </a:endParaRPr>
            </a:p>
          </p:txBody>
        </p:sp>
      </p:grpSp>
      <p:grpSp>
        <p:nvGrpSpPr>
          <p:cNvPr id="19" name="Group 18"/>
          <p:cNvGrpSpPr/>
          <p:nvPr/>
        </p:nvGrpSpPr>
        <p:grpSpPr>
          <a:xfrm>
            <a:off x="6220340" y="5341967"/>
            <a:ext cx="5784951" cy="1040973"/>
            <a:chOff x="6886493" y="3535101"/>
            <a:chExt cx="5784951" cy="1435192"/>
          </a:xfrm>
        </p:grpSpPr>
        <p:sp>
          <p:nvSpPr>
            <p:cNvPr id="15" name="Rectangle 14"/>
            <p:cNvSpPr/>
            <p:nvPr/>
          </p:nvSpPr>
          <p:spPr>
            <a:xfrm>
              <a:off x="7316535" y="3535101"/>
              <a:ext cx="5156166" cy="1150215"/>
            </a:xfrm>
            <a:prstGeom prst="rect">
              <a:avLst/>
            </a:prstGeom>
            <a:solidFill>
              <a:schemeClr val="bg2">
                <a:alpha val="20000"/>
              </a:schemeClr>
            </a:solidFill>
            <a:ln>
              <a:solidFill>
                <a:srgbClr val="8B6A8B">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10" name="Rectangle 9"/>
            <p:cNvSpPr/>
            <p:nvPr/>
          </p:nvSpPr>
          <p:spPr>
            <a:xfrm>
              <a:off x="6886493" y="3535101"/>
              <a:ext cx="5784951" cy="1435192"/>
            </a:xfrm>
            <a:prstGeom prst="rect">
              <a:avLst/>
            </a:prstGeom>
          </p:spPr>
          <p:txBody>
            <a:bodyPr wrap="square">
              <a:spAutoFit/>
            </a:bodyPr>
            <a:lstStyle/>
            <a:p>
              <a:pPr marL="431800" marR="431800" lvl="0" algn="just">
                <a:spcBef>
                  <a:spcPts val="600"/>
                </a:spcBef>
                <a:spcAft>
                  <a:spcPts val="600"/>
                </a:spcAft>
                <a:defRPr/>
              </a:pPr>
              <a:r>
                <a:rPr lang="en-GB" sz="1600" i="1" dirty="0">
                  <a:solidFill>
                    <a:schemeClr val="accent5"/>
                  </a:solidFill>
                </a:rPr>
                <a:t>The lab promotes a vision of innovation as a systemic and transformative practice in the public sector. </a:t>
              </a:r>
              <a:endParaRPr kumimoji="0" lang="en-GB" sz="1600" b="0" i="1" u="none" strike="noStrike" kern="1200" cap="none" spc="0" normalizeH="0" baseline="0" noProof="0" dirty="0">
                <a:ln>
                  <a:noFill/>
                </a:ln>
                <a:solidFill>
                  <a:schemeClr val="accent5"/>
                </a:solidFill>
                <a:effectLst/>
                <a:uLnTx/>
                <a:uFillTx/>
                <a:latin typeface="Lato"/>
                <a:ea typeface="SimSun" panose="02010600030101010101" pitchFamily="2" charset="-122"/>
              </a:endParaRPr>
            </a:p>
          </p:txBody>
        </p:sp>
      </p:grpSp>
      <p:sp>
        <p:nvSpPr>
          <p:cNvPr id="22" name="Rectangle 21"/>
          <p:cNvSpPr/>
          <p:nvPr/>
        </p:nvSpPr>
        <p:spPr>
          <a:xfrm>
            <a:off x="4604971" y="2183719"/>
            <a:ext cx="5375360" cy="1569660"/>
          </a:xfrm>
          <a:prstGeom prst="rect">
            <a:avLst/>
          </a:prstGeom>
        </p:spPr>
        <p:txBody>
          <a:bodyPr wrap="square">
            <a:spAutoFit/>
          </a:bodyPr>
          <a:lstStyle/>
          <a:p>
            <a:pPr algn="just"/>
            <a:r>
              <a:rPr lang="en-GB" sz="1600" i="1" dirty="0">
                <a:solidFill>
                  <a:schemeClr val="accent5"/>
                </a:solidFill>
              </a:rPr>
              <a:t>The lab is the result of a partnership in 2016 between the National School of Public Administration (ENAP), the then Ministry of Planning, Development and </a:t>
            </a:r>
            <a:r>
              <a:rPr lang="en-GB" sz="1600" i="1" dirty="0" smtClean="0">
                <a:solidFill>
                  <a:schemeClr val="accent5"/>
                </a:solidFill>
              </a:rPr>
              <a:t>Management (MP</a:t>
            </a:r>
            <a:r>
              <a:rPr lang="en-GB" sz="1600" i="1" dirty="0">
                <a:solidFill>
                  <a:schemeClr val="accent5"/>
                </a:solidFill>
              </a:rPr>
              <a:t>) and the Danish government to create a space </a:t>
            </a:r>
            <a:r>
              <a:rPr lang="en-GB" sz="1600" i="1" dirty="0" smtClean="0">
                <a:solidFill>
                  <a:schemeClr val="accent5"/>
                </a:solidFill>
              </a:rPr>
              <a:t>for developing </a:t>
            </a:r>
            <a:r>
              <a:rPr lang="en-GB" sz="1600" i="1" dirty="0">
                <a:solidFill>
                  <a:schemeClr val="accent5"/>
                </a:solidFill>
              </a:rPr>
              <a:t>solutions with less bureaucracy and more efficiency for public services.</a:t>
            </a:r>
          </a:p>
        </p:txBody>
      </p:sp>
      <p:sp>
        <p:nvSpPr>
          <p:cNvPr id="5" name="Rectangle 4"/>
          <p:cNvSpPr/>
          <p:nvPr/>
        </p:nvSpPr>
        <p:spPr>
          <a:xfrm>
            <a:off x="232854" y="6343220"/>
            <a:ext cx="6096000" cy="338554"/>
          </a:xfrm>
          <a:prstGeom prst="rect">
            <a:avLst/>
          </a:prstGeom>
        </p:spPr>
        <p:txBody>
          <a:bodyPr>
            <a:spAutoFit/>
          </a:bodyPr>
          <a:lstStyle/>
          <a:p>
            <a:r>
              <a:rPr lang="en-GB" sz="1600" i="1" dirty="0">
                <a:solidFill>
                  <a:schemeClr val="accent5"/>
                </a:solidFill>
                <a:ea typeface="Calibri" panose="020F0502020204030204" pitchFamily="34" charset="0"/>
              </a:rPr>
              <a:t>Source: </a:t>
            </a:r>
            <a:r>
              <a:rPr lang="en-GB" sz="1600" u="sng" dirty="0" smtClean="0">
                <a:solidFill>
                  <a:srgbClr val="2B3ECD"/>
                </a:solidFill>
                <a:ea typeface="Calibri" panose="020F0502020204030204" pitchFamily="34" charset="0"/>
                <a:hlinkClick r:id="rId2"/>
              </a:rPr>
              <a:t>http</a:t>
            </a:r>
            <a:r>
              <a:rPr lang="en-GB" sz="1600" u="sng" dirty="0">
                <a:solidFill>
                  <a:srgbClr val="2B3ECD"/>
                </a:solidFill>
                <a:ea typeface="Calibri" panose="020F0502020204030204" pitchFamily="34" charset="0"/>
                <a:hlinkClick r:id="rId2"/>
              </a:rPr>
              <a:t>://gnova.enap.gov.br/sobre/quem-somos</a:t>
            </a:r>
            <a:r>
              <a:rPr lang="en-GB" sz="1600" dirty="0">
                <a:ea typeface="Calibri" panose="020F0502020204030204" pitchFamily="34" charset="0"/>
              </a:rPr>
              <a:t> </a:t>
            </a:r>
            <a:endParaRPr lang="en-GB" sz="1600" dirty="0"/>
          </a:p>
        </p:txBody>
      </p:sp>
      <p:pic>
        <p:nvPicPr>
          <p:cNvPr id="23" name="Picture 22"/>
          <p:cNvPicPr>
            <a:picLocks noChangeAspect="1"/>
          </p:cNvPicPr>
          <p:nvPr/>
        </p:nvPicPr>
        <p:blipFill>
          <a:blip r:embed="rId3"/>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10286762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1047750"/>
            <a:ext cx="12192000" cy="58102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a:ln>
                <a:noFill/>
              </a:ln>
              <a:solidFill>
                <a:prstClr val="white"/>
              </a:solidFill>
              <a:effectLst/>
              <a:uLnTx/>
              <a:uFillTx/>
              <a:latin typeface="Lato"/>
              <a:ea typeface="+mn-ea"/>
              <a:cs typeface="+mn-cs"/>
            </a:endParaRPr>
          </a:p>
        </p:txBody>
      </p:sp>
      <p:sp>
        <p:nvSpPr>
          <p:cNvPr id="10" name="TextBox 9">
            <a:extLst>
              <a:ext uri="{FF2B5EF4-FFF2-40B4-BE49-F238E27FC236}">
                <a16:creationId xmlns:a16="http://schemas.microsoft.com/office/drawing/2014/main" id="{9F99E629-D198-47C2-BD25-8F19ED39F144}"/>
              </a:ext>
            </a:extLst>
          </p:cNvPr>
          <p:cNvSpPr txBox="1"/>
          <p:nvPr/>
        </p:nvSpPr>
        <p:spPr>
          <a:xfrm>
            <a:off x="1394132" y="255688"/>
            <a:ext cx="9564734"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2800" spc="300" noProof="0" dirty="0" smtClean="0">
                <a:solidFill>
                  <a:srgbClr val="214965"/>
                </a:solidFill>
                <a:latin typeface="Lato Black" panose="020F0A02020204030203" pitchFamily="34" charset="0"/>
              </a:rPr>
              <a:t>AN INITIAL VIEW: THE BRAZILIAN PORTFOLIO</a:t>
            </a:r>
            <a:endParaRPr kumimoji="0" lang="en-IN" sz="2800" b="0" i="0" u="none" strike="noStrike" kern="1200" cap="none" spc="300" normalizeH="0" baseline="0" noProof="0" dirty="0">
              <a:ln>
                <a:noFill/>
              </a:ln>
              <a:solidFill>
                <a:srgbClr val="214965"/>
              </a:solidFill>
              <a:effectLst/>
              <a:uLnTx/>
              <a:uFillTx/>
              <a:latin typeface="Lato Black" panose="020F0A02020204030203" pitchFamily="34" charset="0"/>
            </a:endParaRPr>
          </a:p>
        </p:txBody>
      </p:sp>
      <p:sp>
        <p:nvSpPr>
          <p:cNvPr id="51" name="Rectangle 50">
            <a:extLst>
              <a:ext uri="{FF2B5EF4-FFF2-40B4-BE49-F238E27FC236}">
                <a16:creationId xmlns:a16="http://schemas.microsoft.com/office/drawing/2014/main" id="{DF98AB9E-1742-4E0D-A87F-E2D0F0FA0821}"/>
              </a:ext>
            </a:extLst>
          </p:cNvPr>
          <p:cNvSpPr/>
          <p:nvPr/>
        </p:nvSpPr>
        <p:spPr>
          <a:xfrm>
            <a:off x="279191" y="1490628"/>
            <a:ext cx="14402724" cy="6186309"/>
          </a:xfrm>
          <a:prstGeom prst="rect">
            <a:avLst/>
          </a:prstGeom>
        </p:spPr>
        <p:txBody>
          <a:bodyPr wrap="square" numCol="3" spcCol="540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srgbClr val="939392"/>
              </a:solidFill>
              <a:effectLst/>
              <a:uLnTx/>
              <a:uFillTx/>
              <a:latin typeface="Lato"/>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smtClean="0">
              <a:ln>
                <a:noFill/>
              </a:ln>
              <a:solidFill>
                <a:srgbClr val="939392"/>
              </a:solidFill>
              <a:effectLst/>
              <a:uLnTx/>
              <a:uFillTx/>
              <a:latin typeface="Lato"/>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srgbClr val="939392"/>
              </a:solidFill>
              <a:effectLst/>
              <a:uLnTx/>
              <a:uFillTx/>
              <a:latin typeface="Lato"/>
              <a:ea typeface="+mn-ea"/>
              <a:cs typeface="+mn-cs"/>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smtClean="0">
              <a:ln>
                <a:noFill/>
              </a:ln>
              <a:solidFill>
                <a:srgbClr val="939392"/>
              </a:solidFill>
              <a:effectLst/>
              <a:uLnTx/>
              <a:uFillTx/>
              <a:latin typeface="Lato"/>
              <a:ea typeface="+mn-ea"/>
              <a:cs typeface="+mn-cs"/>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srgbClr val="939392"/>
              </a:solidFill>
              <a:effectLst/>
              <a:uLnTx/>
              <a:uFillTx/>
              <a:latin typeface="Lato"/>
              <a:ea typeface="+mn-ea"/>
              <a:cs typeface="+mn-cs"/>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smtClean="0">
              <a:ln>
                <a:noFill/>
              </a:ln>
              <a:solidFill>
                <a:srgbClr val="939392"/>
              </a:solidFill>
              <a:effectLst/>
              <a:uLnTx/>
              <a:uFillTx/>
              <a:latin typeface="Lato"/>
              <a:ea typeface="+mn-ea"/>
              <a:cs typeface="+mn-cs"/>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srgbClr val="939392"/>
                </a:solidFill>
                <a:effectLst/>
                <a:uLnTx/>
                <a:uFillTx/>
                <a:latin typeface="Lato"/>
                <a:ea typeface="+mn-ea"/>
                <a:cs typeface="+mn-cs"/>
              </a:rPr>
              <a:t>Risk </a:t>
            </a:r>
            <a:r>
              <a:rPr kumimoji="0" lang="en-GB" sz="1200" b="0" i="0" u="none" strike="noStrike" kern="1200" cap="none" spc="0" normalizeH="0" baseline="0" noProof="0" dirty="0">
                <a:ln>
                  <a:noFill/>
                </a:ln>
                <a:solidFill>
                  <a:srgbClr val="939392"/>
                </a:solidFill>
                <a:effectLst/>
                <a:uLnTx/>
                <a:uFillTx/>
                <a:latin typeface="Lato"/>
                <a:ea typeface="+mn-ea"/>
                <a:cs typeface="+mn-cs"/>
              </a:rPr>
              <a:t>aversion is pushing innovation activity towards areas where there is less contestability – for example, where there is a clear case that the innovation offers improvement over the status quo (e.g. digitisation/digital transformation) or where there is a high degree of technical knowledge or expertise (e.g. investigation of the application of Artificial Intelligence or </a:t>
            </a:r>
            <a:r>
              <a:rPr kumimoji="0" lang="en-GB" sz="1200" b="0" i="0" u="none" strike="noStrike" kern="1200" cap="none" spc="0" normalizeH="0" baseline="0" noProof="0" dirty="0" err="1">
                <a:ln>
                  <a:noFill/>
                </a:ln>
                <a:solidFill>
                  <a:srgbClr val="939392"/>
                </a:solidFill>
                <a:effectLst/>
                <a:uLnTx/>
                <a:uFillTx/>
                <a:latin typeface="Lato"/>
                <a:ea typeface="+mn-ea"/>
                <a:cs typeface="+mn-cs"/>
              </a:rPr>
              <a:t>Blockchain</a:t>
            </a:r>
            <a:r>
              <a:rPr kumimoji="0" lang="en-GB" sz="1200" b="0" i="0" u="none" strike="noStrike" kern="1200" cap="none" spc="0" normalizeH="0" baseline="0" noProof="0" dirty="0">
                <a:ln>
                  <a:noFill/>
                </a:ln>
                <a:solidFill>
                  <a:srgbClr val="939392"/>
                </a:solidFill>
                <a:effectLst/>
                <a:uLnTx/>
                <a:uFillTx/>
                <a:latin typeface="Lato"/>
                <a:ea typeface="+mn-ea"/>
                <a:cs typeface="+mn-cs"/>
              </a:rPr>
              <a:t> technology</a:t>
            </a:r>
            <a:r>
              <a:rPr kumimoji="0" lang="en-GB" sz="1200" b="0" i="0" u="none" strike="noStrike" kern="1200" cap="none" spc="0" normalizeH="0" baseline="0" noProof="0" dirty="0" smtClean="0">
                <a:ln>
                  <a:noFill/>
                </a:ln>
                <a:solidFill>
                  <a:srgbClr val="939392"/>
                </a:solidFill>
                <a:effectLst/>
                <a:uLnTx/>
                <a:uFillTx/>
                <a:latin typeface="Lato"/>
                <a:ea typeface="+mn-ea"/>
                <a:cs typeface="+mn-cs"/>
              </a:rPr>
              <a: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srgbClr val="939392"/>
              </a:solidFill>
              <a:effectLst/>
              <a:uLnTx/>
              <a:uFillTx/>
              <a:latin typeface="Lato"/>
              <a:ea typeface="+mn-ea"/>
              <a:cs typeface="+mn-cs"/>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200" b="0" i="0" u="none" strike="noStrike" kern="1200" cap="none" spc="0" normalizeH="0" baseline="0" noProof="0" dirty="0" smtClean="0">
                <a:ln>
                  <a:noFill/>
                </a:ln>
                <a:solidFill>
                  <a:srgbClr val="939392"/>
                </a:solidFill>
                <a:effectLst/>
                <a:uLnTx/>
                <a:uFillTx/>
                <a:latin typeface="Lato"/>
                <a:ea typeface="SimSun" panose="02010600030101010101" pitchFamily="2" charset="-122"/>
                <a:cs typeface="Times New Roman" panose="02020603050405020304" pitchFamily="18" charset="0"/>
              </a:rPr>
              <a:t>Much </a:t>
            </a:r>
            <a:r>
              <a:rPr kumimoji="0" lang="en-GB" altLang="en-US" sz="1200" b="0"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rPr>
              <a:t>of </a:t>
            </a:r>
            <a:r>
              <a:rPr kumimoji="0" lang="en-GB" altLang="en-US" sz="1200" b="0" i="0" u="none" strike="noStrike" kern="1200" cap="none" spc="0" normalizeH="0" baseline="0" noProof="0" dirty="0" smtClean="0">
                <a:ln>
                  <a:noFill/>
                </a:ln>
                <a:solidFill>
                  <a:srgbClr val="939392"/>
                </a:solidFill>
                <a:effectLst/>
                <a:uLnTx/>
                <a:uFillTx/>
                <a:latin typeface="Lato"/>
                <a:ea typeface="SimSun" panose="02010600030101010101" pitchFamily="2" charset="-122"/>
                <a:cs typeface="Times New Roman" panose="02020603050405020304" pitchFamily="18" charset="0"/>
              </a:rPr>
              <a:t>the innovation </a:t>
            </a:r>
            <a:r>
              <a:rPr kumimoji="0" lang="en-GB" altLang="en-US" sz="1200" b="0"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rPr>
              <a:t>activity occurring is currently being driven by individual efforts</a:t>
            </a:r>
            <a:r>
              <a:rPr kumimoji="0" lang="en-GB" altLang="en-US" sz="1200" b="0" i="0" u="none" strike="noStrike" kern="1200" cap="none" spc="0" normalizeH="0" baseline="0" noProof="0" dirty="0" smtClean="0">
                <a:ln>
                  <a:noFill/>
                </a:ln>
                <a:solidFill>
                  <a:srgbClr val="939392"/>
                </a:solidFill>
                <a:effectLst/>
                <a:uLnTx/>
                <a:uFillTx/>
                <a:latin typeface="Lato"/>
                <a:ea typeface="SimSun" panose="02010600030101010101" pitchFamily="2" charset="-122"/>
                <a:cs typeface="Times New Roman" panose="02020603050405020304" pitchFamily="18" charset="0"/>
              </a:rPr>
              <a:t>. </a:t>
            </a:r>
            <a:r>
              <a:rPr kumimoji="0" lang="en-GB" altLang="en-US" sz="1200" b="0"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rPr>
              <a:t>As such, most of the innovative initiatives that result will be in response to specific pain points or issues, and are therefore likely to be closely linked to efficiency and getting existing things to work better (</a:t>
            </a:r>
            <a:r>
              <a:rPr kumimoji="0" lang="en-GB" altLang="en-US" sz="1200" b="1"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rPr>
              <a:t>enhancement-oriented innovation</a:t>
            </a:r>
            <a:r>
              <a:rPr kumimoji="0" lang="en-GB" altLang="en-US" sz="1200" b="0"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rPr>
              <a:t>), a reaction to cases where on-the-ground experience indicates that things are not working as hoped (</a:t>
            </a:r>
            <a:r>
              <a:rPr kumimoji="0" lang="en-GB" altLang="en-US" sz="1200" b="1"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rPr>
              <a:t>adaptive innovation</a:t>
            </a:r>
            <a:r>
              <a:rPr kumimoji="0" lang="en-GB" altLang="en-US" sz="1200" b="0"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rPr>
              <a:t>). </a:t>
            </a:r>
            <a:endParaRPr kumimoji="0" lang="en-GB" altLang="en-US" sz="1200" b="0" i="0" u="none" strike="noStrike" kern="1200" cap="none" spc="0" normalizeH="0" baseline="0" noProof="0" dirty="0" smtClean="0">
              <a:ln>
                <a:noFill/>
              </a:ln>
              <a:solidFill>
                <a:srgbClr val="939392"/>
              </a:solidFill>
              <a:effectLst/>
              <a:uLnTx/>
              <a:uFillTx/>
              <a:latin typeface="Lato"/>
              <a:ea typeface="SimSun" panose="02010600030101010101" pitchFamily="2" charset="-122"/>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altLang="en-US" sz="1200" b="0" i="0" u="none" strike="noStrike" kern="1200" cap="none" spc="0" normalizeH="0" baseline="0" noProof="0" dirty="0" smtClean="0">
              <a:ln>
                <a:noFill/>
              </a:ln>
              <a:solidFill>
                <a:srgbClr val="939392"/>
              </a:solidFill>
              <a:effectLst/>
              <a:uLnTx/>
              <a:uFillTx/>
              <a:latin typeface="Lato"/>
              <a:ea typeface="SimSun" panose="02010600030101010101" pitchFamily="2" charset="-122"/>
              <a:cs typeface="Times New Roman" panose="02020603050405020304" pitchFamily="18" charset="0"/>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200" b="0" i="0" u="none" strike="noStrike" kern="1200" cap="none" spc="0" normalizeH="0" baseline="0" noProof="0" dirty="0" smtClean="0">
                <a:ln>
                  <a:noFill/>
                </a:ln>
                <a:solidFill>
                  <a:srgbClr val="939392"/>
                </a:solidFill>
                <a:effectLst/>
                <a:uLnTx/>
                <a:uFillTx/>
                <a:latin typeface="Lato"/>
                <a:ea typeface="SimSun" panose="02010600030101010101" pitchFamily="2" charset="-122"/>
                <a:cs typeface="Times New Roman" panose="02020603050405020304" pitchFamily="18" charset="0"/>
              </a:rPr>
              <a:t>Where </a:t>
            </a:r>
            <a:r>
              <a:rPr kumimoji="0" lang="en-GB" altLang="en-US" sz="1200" b="0"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rPr>
              <a:t>organisational mandates and delineated responsibilities are clear and organisations have a degree of innovation maturity, there are cases of contained </a:t>
            </a:r>
            <a:r>
              <a:rPr kumimoji="0" lang="en-GB" altLang="en-US" sz="1200" b="1"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rPr>
              <a:t>mission-oriented innovation </a:t>
            </a:r>
            <a:r>
              <a:rPr kumimoji="0" lang="en-GB" altLang="en-US" sz="1200" b="0"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rPr>
              <a:t>(e.g. the work of the electoral </a:t>
            </a:r>
            <a:r>
              <a:rPr kumimoji="0" lang="en-GB" altLang="en-US" sz="1200" b="0" i="0" u="none" strike="noStrike" kern="1200" cap="none" spc="0" normalizeH="0" baseline="0" noProof="0" dirty="0" smtClean="0">
                <a:ln>
                  <a:noFill/>
                </a:ln>
                <a:solidFill>
                  <a:srgbClr val="939392"/>
                </a:solidFill>
                <a:effectLst/>
                <a:uLnTx/>
                <a:uFillTx/>
                <a:latin typeface="Lato"/>
                <a:ea typeface="SimSun" panose="02010600030101010101" pitchFamily="2" charset="-122"/>
                <a:cs typeface="Times New Roman" panose="02020603050405020304" pitchFamily="18" charset="0"/>
              </a:rPr>
              <a:t>court or </a:t>
            </a:r>
            <a:r>
              <a:rPr kumimoji="0" lang="en-GB" altLang="en-US" sz="1200" b="0"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rPr>
              <a:t>activity around digital </a:t>
            </a:r>
            <a:r>
              <a:rPr kumimoji="0" lang="en-GB" altLang="en-US" sz="1200" b="0" i="0" u="none" strike="noStrike" kern="1200" cap="none" spc="0" normalizeH="0" baseline="0" noProof="0" dirty="0" smtClean="0">
                <a:ln>
                  <a:noFill/>
                </a:ln>
                <a:solidFill>
                  <a:srgbClr val="939392"/>
                </a:solidFill>
                <a:effectLst/>
                <a:uLnTx/>
                <a:uFillTx/>
                <a:latin typeface="Lato"/>
                <a:ea typeface="SimSun" panose="02010600030101010101" pitchFamily="2" charset="-122"/>
                <a:cs typeface="Times New Roman" panose="02020603050405020304" pitchFamily="18" charset="0"/>
              </a:rPr>
              <a:t>transformation).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altLang="en-US" sz="1200" b="0"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altLang="en-US" sz="1200" b="0" i="0" u="none" strike="noStrike" kern="1200" cap="none" spc="0" normalizeH="0" baseline="0" noProof="0" dirty="0" smtClean="0">
              <a:ln>
                <a:noFill/>
              </a:ln>
              <a:solidFill>
                <a:srgbClr val="939392"/>
              </a:solidFill>
              <a:effectLst/>
              <a:uLnTx/>
              <a:uFillTx/>
              <a:latin typeface="Lato"/>
              <a:ea typeface="SimSun" panose="02010600030101010101" pitchFamily="2" charset="-122"/>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altLang="en-US" sz="1200" b="0"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altLang="en-US" sz="1200" b="0" i="0" u="none" strike="noStrike" kern="1200" cap="none" spc="0" normalizeH="0" baseline="0" noProof="0" dirty="0" smtClean="0">
              <a:ln>
                <a:noFill/>
              </a:ln>
              <a:solidFill>
                <a:srgbClr val="939392"/>
              </a:solidFill>
              <a:effectLst/>
              <a:uLnTx/>
              <a:uFillTx/>
              <a:latin typeface="Lato"/>
              <a:ea typeface="SimSun" panose="02010600030101010101" pitchFamily="2" charset="-122"/>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altLang="en-US" sz="1200" b="0"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altLang="en-US" sz="1200" b="0" i="0" u="none" strike="noStrike" kern="1200" cap="none" spc="0" normalizeH="0" baseline="0" noProof="0" dirty="0" smtClean="0">
              <a:ln>
                <a:noFill/>
              </a:ln>
              <a:solidFill>
                <a:srgbClr val="939392"/>
              </a:solidFill>
              <a:effectLst/>
              <a:uLnTx/>
              <a:uFillTx/>
              <a:latin typeface="Lato"/>
              <a:ea typeface="SimSun" panose="02010600030101010101" pitchFamily="2" charset="-122"/>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altLang="en-US" sz="1200" b="0"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altLang="en-US" sz="1200" b="0" i="0" u="none" strike="noStrike" kern="1200" cap="none" spc="0" normalizeH="0" baseline="0" noProof="0" dirty="0" smtClean="0">
              <a:ln>
                <a:noFill/>
              </a:ln>
              <a:solidFill>
                <a:srgbClr val="939392"/>
              </a:solidFill>
              <a:effectLst/>
              <a:uLnTx/>
              <a:uFillTx/>
              <a:latin typeface="Lato"/>
              <a:ea typeface="SimSun" panose="02010600030101010101" pitchFamily="2" charset="-122"/>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altLang="en-US" sz="1200" b="0" i="0" u="none" strike="noStrike" kern="1200" cap="none" spc="0" normalizeH="0" baseline="0" noProof="0" dirty="0">
              <a:ln>
                <a:noFill/>
              </a:ln>
              <a:solidFill>
                <a:srgbClr val="939392"/>
              </a:solidFill>
              <a:effectLst/>
              <a:uLnTx/>
              <a:uFillTx/>
              <a:latin typeface="Lato"/>
              <a:ea typeface="SimSun" panose="02010600030101010101" pitchFamily="2" charset="-122"/>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altLang="en-US" sz="1200" b="0" i="0" u="none" strike="noStrike" kern="1200" cap="none" spc="0" normalizeH="0" baseline="0" noProof="0" dirty="0" smtClean="0">
              <a:ln>
                <a:noFill/>
              </a:ln>
              <a:solidFill>
                <a:srgbClr val="939392"/>
              </a:solidFill>
              <a:effectLst/>
              <a:uLnTx/>
              <a:uFillTx/>
              <a:latin typeface="Lato"/>
              <a:ea typeface="SimSun" panose="02010600030101010101" pitchFamily="2" charset="-122"/>
              <a:cs typeface="Times New Roman" panose="02020603050405020304"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en-GB" sz="1200" b="0" i="0" u="none" strike="noStrike" kern="1200" cap="none" spc="0" normalizeH="0" baseline="0" noProof="0" dirty="0" smtClean="0">
              <a:ln>
                <a:noFill/>
              </a:ln>
              <a:solidFill>
                <a:srgbClr val="939392"/>
              </a:solidFill>
              <a:effectLst/>
              <a:uLnTx/>
              <a:uFillTx/>
              <a:latin typeface="Lato"/>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lang="en-GB" sz="1200" dirty="0" smtClean="0">
              <a:solidFill>
                <a:srgbClr val="939392"/>
              </a:solidFill>
              <a:latin typeface="Lato"/>
            </a:endParaRPr>
          </a:p>
          <a:p>
            <a:pPr marR="0" lvl="0" algn="just" defTabSz="914400" rtl="0" eaLnBrk="1" fontAlgn="auto" latinLnBrk="0" hangingPunct="1">
              <a:lnSpc>
                <a:spcPct val="100000"/>
              </a:lnSpc>
              <a:spcBef>
                <a:spcPts val="0"/>
              </a:spcBef>
              <a:spcAft>
                <a:spcPts val="0"/>
              </a:spcAft>
              <a:buClrTx/>
              <a:buSzTx/>
              <a:tabLst/>
              <a:defRPr/>
            </a:pPr>
            <a:endParaRPr lang="en-GB" sz="1200" dirty="0">
              <a:solidFill>
                <a:srgbClr val="939392"/>
              </a:solidFill>
              <a:latin typeface="Lato"/>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smtClean="0">
              <a:ln>
                <a:noFill/>
              </a:ln>
              <a:solidFill>
                <a:srgbClr val="939392"/>
              </a:solidFill>
              <a:effectLst/>
              <a:uLnTx/>
              <a:uFillTx/>
              <a:latin typeface="Lato"/>
              <a:ea typeface="+mn-ea"/>
              <a:cs typeface="+mn-cs"/>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smtClean="0">
                <a:solidFill>
                  <a:srgbClr val="939392"/>
                </a:solidFill>
                <a:latin typeface="Lato"/>
              </a:rPr>
              <a:t>Little activity w</a:t>
            </a:r>
            <a:r>
              <a:rPr kumimoji="0" lang="en-GB" sz="1200" b="0" i="0" u="none" strike="noStrike" kern="1200" cap="none" spc="0" normalizeH="0" baseline="0" noProof="0" dirty="0" smtClean="0">
                <a:ln>
                  <a:noFill/>
                </a:ln>
                <a:solidFill>
                  <a:srgbClr val="939392"/>
                </a:solidFill>
                <a:effectLst/>
                <a:uLnTx/>
                <a:uFillTx/>
                <a:latin typeface="Lato"/>
                <a:ea typeface="+mn-ea"/>
                <a:cs typeface="+mn-cs"/>
              </a:rPr>
              <a:t>as </a:t>
            </a:r>
            <a:r>
              <a:rPr kumimoji="0" lang="en-GB" sz="1200" b="0" i="0" u="none" strike="noStrike" kern="1200" cap="none" spc="0" normalizeH="0" baseline="0" noProof="0" dirty="0">
                <a:ln>
                  <a:noFill/>
                </a:ln>
                <a:solidFill>
                  <a:srgbClr val="939392"/>
                </a:solidFill>
                <a:effectLst/>
                <a:uLnTx/>
                <a:uFillTx/>
                <a:latin typeface="Lato"/>
                <a:ea typeface="+mn-ea"/>
                <a:cs typeface="+mn-cs"/>
              </a:rPr>
              <a:t>observed within the </a:t>
            </a:r>
            <a:r>
              <a:rPr kumimoji="0" lang="en-GB" sz="1200" b="1" i="0" u="none" strike="noStrike" kern="1200" cap="none" spc="0" normalizeH="0" baseline="0" noProof="0" dirty="0">
                <a:ln>
                  <a:noFill/>
                </a:ln>
                <a:solidFill>
                  <a:srgbClr val="939392"/>
                </a:solidFill>
                <a:effectLst/>
                <a:uLnTx/>
                <a:uFillTx/>
                <a:latin typeface="Lato"/>
                <a:ea typeface="+mn-ea"/>
                <a:cs typeface="+mn-cs"/>
              </a:rPr>
              <a:t>anticipatory innovation </a:t>
            </a:r>
            <a:r>
              <a:rPr kumimoji="0" lang="en-GB" sz="1200" b="0" i="0" u="none" strike="noStrike" kern="1200" cap="none" spc="0" normalizeH="0" baseline="0" noProof="0" dirty="0">
                <a:ln>
                  <a:noFill/>
                </a:ln>
                <a:solidFill>
                  <a:srgbClr val="939392"/>
                </a:solidFill>
                <a:effectLst/>
                <a:uLnTx/>
                <a:uFillTx/>
                <a:latin typeface="Lato"/>
                <a:ea typeface="+mn-ea"/>
                <a:cs typeface="+mn-cs"/>
              </a:rPr>
              <a:t>space, although this may be due to other reasons, such as the challenge of identifying such activity, or because such activity may be cloaked so as not to draw unnecessary attention which might lead to efforts being stopped or otherwise reduced.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altLang="en-US" sz="1800" b="0" i="0" u="none" strike="noStrike" kern="1200" cap="none" spc="0" normalizeH="0" baseline="0" noProof="0" dirty="0">
              <a:ln>
                <a:noFill/>
              </a:ln>
              <a:solidFill>
                <a:srgbClr val="16222B"/>
              </a:solidFill>
              <a:effectLst/>
              <a:uLnTx/>
              <a:uFillTx/>
              <a:latin typeface="Arial" panose="020B0604020202020204" pitchFamily="34"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srgbClr val="939392"/>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smtClean="0">
              <a:ln>
                <a:noFill/>
              </a:ln>
              <a:solidFill>
                <a:srgbClr val="939392"/>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939392"/>
              </a:solidFill>
              <a:effectLst/>
              <a:uLnTx/>
              <a:uFillTx/>
              <a:latin typeface="Lato"/>
              <a:ea typeface="+mn-ea"/>
              <a:cs typeface="+mn-cs"/>
            </a:endParaRPr>
          </a:p>
        </p:txBody>
      </p:sp>
      <p:pic>
        <p:nvPicPr>
          <p:cNvPr id="2057" name="Picture 1" descr="image0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854963"/>
            <a:ext cx="4874653" cy="282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153473" y="1126146"/>
            <a:ext cx="11885054" cy="138499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200" dirty="0" smtClean="0">
                <a:solidFill>
                  <a:srgbClr val="939392"/>
                </a:solidFill>
                <a:latin typeface="Lato"/>
              </a:rPr>
              <a:t>Innovation is one word used to describe a range of different things. The</a:t>
            </a:r>
            <a:r>
              <a:rPr kumimoji="0" lang="en-GB" sz="1200" b="0" i="0" u="none" strike="noStrike" kern="1200" cap="none" spc="0" normalizeH="0" baseline="0" noProof="0" dirty="0" smtClean="0">
                <a:ln>
                  <a:noFill/>
                </a:ln>
                <a:solidFill>
                  <a:srgbClr val="939392"/>
                </a:solidFill>
                <a:effectLst/>
                <a:uLnTx/>
                <a:uFillTx/>
                <a:latin typeface="Lato"/>
                <a:ea typeface="+mn-ea"/>
                <a:cs typeface="+mn-cs"/>
              </a:rPr>
              <a:t> </a:t>
            </a:r>
            <a:r>
              <a:rPr kumimoji="0" lang="en-GB" sz="1200" b="1" i="0" u="none" strike="noStrike" kern="1200" cap="none" spc="0" normalizeH="0" baseline="0" noProof="0" dirty="0">
                <a:ln>
                  <a:noFill/>
                </a:ln>
                <a:solidFill>
                  <a:srgbClr val="939392"/>
                </a:solidFill>
                <a:effectLst/>
                <a:uLnTx/>
                <a:uFillTx/>
                <a:latin typeface="Lato"/>
                <a:ea typeface="+mn-ea"/>
                <a:cs typeface="+mn-cs"/>
              </a:rPr>
              <a:t>innovation facets model </a:t>
            </a:r>
            <a:r>
              <a:rPr kumimoji="0" lang="en-GB" sz="1200" b="0" i="0" u="none" strike="noStrike" kern="1200" cap="none" spc="0" normalizeH="0" baseline="0" noProof="0" dirty="0" smtClean="0">
                <a:ln>
                  <a:noFill/>
                </a:ln>
                <a:solidFill>
                  <a:srgbClr val="939392"/>
                </a:solidFill>
                <a:effectLst/>
                <a:uLnTx/>
                <a:uFillTx/>
                <a:latin typeface="Lato"/>
                <a:ea typeface="+mn-ea"/>
                <a:cs typeface="+mn-cs"/>
              </a:rPr>
              <a:t>has been developed by OPSI to explain and explore the different facets</a:t>
            </a:r>
            <a:r>
              <a:rPr kumimoji="0" lang="en-GB" sz="1200" b="0" i="0" u="none" strike="noStrike" kern="1200" cap="none" spc="0" normalizeH="0" noProof="0" dirty="0" smtClean="0">
                <a:ln>
                  <a:noFill/>
                </a:ln>
                <a:solidFill>
                  <a:srgbClr val="939392"/>
                </a:solidFill>
                <a:effectLst/>
                <a:uLnTx/>
                <a:uFillTx/>
                <a:latin typeface="Lato"/>
                <a:ea typeface="+mn-ea"/>
                <a:cs typeface="+mn-cs"/>
              </a:rPr>
              <a:t> of innovation activity.</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1200" dirty="0">
              <a:solidFill>
                <a:srgbClr val="939392"/>
              </a:solidFill>
              <a:latin typeface="Lato"/>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939392"/>
                </a:solidFill>
                <a:effectLst/>
                <a:uLnTx/>
                <a:uFillTx/>
                <a:latin typeface="Lato"/>
                <a:ea typeface="+mn-ea"/>
                <a:cs typeface="+mn-cs"/>
              </a:rPr>
              <a:t>The</a:t>
            </a:r>
            <a:r>
              <a:rPr kumimoji="0" lang="en-GB" sz="1200" b="0" i="0" u="none" strike="noStrike" kern="1200" cap="none" spc="0" normalizeH="0" noProof="0" dirty="0" smtClean="0">
                <a:ln>
                  <a:noFill/>
                </a:ln>
                <a:solidFill>
                  <a:srgbClr val="939392"/>
                </a:solidFill>
                <a:effectLst/>
                <a:uLnTx/>
                <a:uFillTx/>
                <a:latin typeface="Lato"/>
                <a:ea typeface="+mn-ea"/>
                <a:cs typeface="+mn-cs"/>
              </a:rPr>
              <a:t> model w</a:t>
            </a:r>
            <a:r>
              <a:rPr kumimoji="0" lang="en-GB" sz="1200" b="0" i="0" u="none" strike="noStrike" kern="1200" cap="none" spc="0" normalizeH="0" baseline="0" noProof="0" dirty="0" smtClean="0">
                <a:ln>
                  <a:noFill/>
                </a:ln>
                <a:solidFill>
                  <a:srgbClr val="939392"/>
                </a:solidFill>
                <a:effectLst/>
                <a:uLnTx/>
                <a:uFillTx/>
                <a:latin typeface="Lato"/>
                <a:ea typeface="+mn-ea"/>
                <a:cs typeface="+mn-cs"/>
              </a:rPr>
              <a:t>as </a:t>
            </a:r>
            <a:r>
              <a:rPr kumimoji="0" lang="en-GB" sz="1200" b="0" i="0" u="none" strike="noStrike" kern="1200" cap="none" spc="0" normalizeH="0" baseline="0" noProof="0" dirty="0">
                <a:ln>
                  <a:noFill/>
                </a:ln>
                <a:solidFill>
                  <a:srgbClr val="939392"/>
                </a:solidFill>
                <a:effectLst/>
                <a:uLnTx/>
                <a:uFillTx/>
                <a:latin typeface="Lato"/>
                <a:ea typeface="+mn-ea"/>
                <a:cs typeface="+mn-cs"/>
              </a:rPr>
              <a:t>developed at the same time as </a:t>
            </a:r>
            <a:r>
              <a:rPr kumimoji="0" lang="en-GB" sz="1200" b="0" i="0" u="none" strike="noStrike" kern="1200" cap="none" spc="0" normalizeH="0" baseline="0" noProof="0" dirty="0" smtClean="0">
                <a:ln>
                  <a:noFill/>
                </a:ln>
                <a:solidFill>
                  <a:srgbClr val="939392"/>
                </a:solidFill>
                <a:effectLst/>
                <a:uLnTx/>
                <a:uFillTx/>
                <a:latin typeface="Lato"/>
                <a:ea typeface="+mn-ea"/>
                <a:cs typeface="+mn-cs"/>
              </a:rPr>
              <a:t>the </a:t>
            </a:r>
            <a:r>
              <a:rPr kumimoji="0" lang="en-GB" sz="1200" b="0" i="0" u="none" strike="noStrike" kern="1200" cap="none" spc="0" normalizeH="0" baseline="0" noProof="0" dirty="0">
                <a:ln>
                  <a:noFill/>
                </a:ln>
                <a:solidFill>
                  <a:srgbClr val="939392"/>
                </a:solidFill>
                <a:effectLst/>
                <a:uLnTx/>
                <a:uFillTx/>
                <a:latin typeface="Lato"/>
                <a:ea typeface="+mn-ea"/>
                <a:cs typeface="+mn-cs"/>
              </a:rPr>
              <a:t>study was underway in Brazil, and was therefore </a:t>
            </a:r>
            <a:r>
              <a:rPr kumimoji="0" lang="en-GB" sz="1200" b="1" i="0" u="none" strike="noStrike" kern="1200" cap="none" spc="0" normalizeH="0" baseline="0" noProof="0" dirty="0">
                <a:ln>
                  <a:noFill/>
                </a:ln>
                <a:solidFill>
                  <a:srgbClr val="939392"/>
                </a:solidFill>
                <a:effectLst/>
                <a:uLnTx/>
                <a:uFillTx/>
                <a:latin typeface="Lato"/>
                <a:ea typeface="+mn-ea"/>
                <a:cs typeface="+mn-cs"/>
              </a:rPr>
              <a:t>not used as a formal analytical device</a:t>
            </a:r>
            <a:r>
              <a:rPr kumimoji="0" lang="en-GB" sz="1200" b="0" i="0" u="none" strike="noStrike" kern="1200" cap="none" spc="0" normalizeH="0" baseline="0" noProof="0" dirty="0">
                <a:ln>
                  <a:noFill/>
                </a:ln>
                <a:solidFill>
                  <a:srgbClr val="939392"/>
                </a:solidFill>
                <a:effectLst/>
                <a:uLnTx/>
                <a:uFillTx/>
                <a:latin typeface="Lato"/>
                <a:ea typeface="+mn-ea"/>
                <a:cs typeface="+mn-cs"/>
              </a:rPr>
              <a:t>. </a:t>
            </a:r>
            <a:r>
              <a:rPr kumimoji="0" lang="en-GB" sz="1200" b="0" i="0" u="none" strike="noStrike" kern="1200" cap="none" spc="0" normalizeH="0" baseline="0" noProof="0" dirty="0" smtClean="0">
                <a:ln>
                  <a:noFill/>
                </a:ln>
                <a:solidFill>
                  <a:srgbClr val="939392"/>
                </a:solidFill>
                <a:effectLst/>
                <a:uLnTx/>
                <a:uFillTx/>
                <a:latin typeface="Lato"/>
                <a:ea typeface="+mn-ea"/>
                <a:cs typeface="+mn-cs"/>
              </a:rPr>
              <a:t>Nonetheless</a:t>
            </a:r>
            <a:r>
              <a:rPr kumimoji="0" lang="en-GB" sz="1200" b="0" i="0" u="none" strike="noStrike" kern="1200" cap="none" spc="0" normalizeH="0" baseline="0" noProof="0" dirty="0">
                <a:ln>
                  <a:noFill/>
                </a:ln>
                <a:solidFill>
                  <a:srgbClr val="939392"/>
                </a:solidFill>
                <a:effectLst/>
                <a:uLnTx/>
                <a:uFillTx/>
                <a:latin typeface="Lato"/>
                <a:ea typeface="+mn-ea"/>
                <a:cs typeface="+mn-cs"/>
              </a:rPr>
              <a:t>, by drawing on the observed cases and insights into the underlying system dynamics at play within the context of the Public Service of Brazil, some limited observations about the </a:t>
            </a:r>
            <a:r>
              <a:rPr kumimoji="0" lang="en-GB" sz="1200" b="0" i="0" u="none" strike="noStrike" kern="1200" cap="none" spc="0" normalizeH="0" baseline="0" noProof="0" dirty="0" smtClean="0">
                <a:ln>
                  <a:noFill/>
                </a:ln>
                <a:solidFill>
                  <a:srgbClr val="939392"/>
                </a:solidFill>
                <a:effectLst/>
                <a:uLnTx/>
                <a:uFillTx/>
                <a:latin typeface="Lato"/>
                <a:ea typeface="+mn-ea"/>
                <a:cs typeface="+mn-cs"/>
              </a:rPr>
              <a:t>existing portfolio </a:t>
            </a:r>
            <a:r>
              <a:rPr kumimoji="0" lang="en-GB" sz="1200" b="0" i="0" u="none" strike="noStrike" kern="1200" cap="none" spc="0" normalizeH="0" baseline="0" noProof="0" dirty="0">
                <a:ln>
                  <a:noFill/>
                </a:ln>
                <a:solidFill>
                  <a:srgbClr val="939392"/>
                </a:solidFill>
                <a:effectLst/>
                <a:uLnTx/>
                <a:uFillTx/>
                <a:latin typeface="Lato"/>
                <a:ea typeface="+mn-ea"/>
                <a:cs typeface="+mn-cs"/>
              </a:rPr>
              <a:t>of innovation activity can be </a:t>
            </a:r>
            <a:r>
              <a:rPr kumimoji="0" lang="en-GB" sz="1200" b="0" i="0" u="none" strike="noStrike" kern="1200" cap="none" spc="0" normalizeH="0" baseline="0" noProof="0" dirty="0" smtClean="0">
                <a:ln>
                  <a:noFill/>
                </a:ln>
                <a:solidFill>
                  <a:srgbClr val="939392"/>
                </a:solidFill>
                <a:effectLst/>
                <a:uLnTx/>
                <a:uFillTx/>
                <a:latin typeface="Lato"/>
                <a:ea typeface="+mn-ea"/>
                <a:cs typeface="+mn-cs"/>
              </a:rPr>
              <a:t>made, </a:t>
            </a:r>
            <a:r>
              <a:rPr kumimoji="0" lang="en-GB" sz="1200" b="0" i="0" u="none" strike="noStrike" kern="1200" cap="none" spc="0" normalizeH="0" baseline="0" noProof="0" dirty="0">
                <a:ln>
                  <a:noFill/>
                </a:ln>
                <a:solidFill>
                  <a:srgbClr val="939392"/>
                </a:solidFill>
                <a:effectLst/>
                <a:uLnTx/>
                <a:uFillTx/>
                <a:latin typeface="Lato"/>
                <a:ea typeface="+mn-ea"/>
                <a:cs typeface="+mn-cs"/>
              </a:rPr>
              <a:t>as a prompt for further conversation and investigation by system actors: </a:t>
            </a:r>
            <a:endParaRPr kumimoji="0" lang="en-GB" sz="1200" b="0" i="0" u="none" strike="noStrike" kern="1200" cap="none" spc="0" normalizeH="0" baseline="0" noProof="0" dirty="0" smtClean="0">
              <a:ln>
                <a:noFill/>
              </a:ln>
              <a:solidFill>
                <a:srgbClr val="939392"/>
              </a:solidFill>
              <a:effectLst/>
              <a:uLnTx/>
              <a:uFillTx/>
              <a:latin typeface="Lato"/>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939392"/>
              </a:solidFill>
              <a:effectLst/>
              <a:uLnTx/>
              <a:uFillTx/>
              <a:latin typeface="Lato"/>
              <a:ea typeface="+mn-ea"/>
              <a:cs typeface="+mn-cs"/>
            </a:endParaRPr>
          </a:p>
        </p:txBody>
      </p:sp>
      <p:sp>
        <p:nvSpPr>
          <p:cNvPr id="18" name="Rectangle 17"/>
          <p:cNvSpPr/>
          <p:nvPr/>
        </p:nvSpPr>
        <p:spPr>
          <a:xfrm>
            <a:off x="5048518" y="6302137"/>
            <a:ext cx="11885054"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939392"/>
                </a:solidFill>
                <a:effectLst/>
                <a:uLnTx/>
                <a:uFillTx/>
                <a:latin typeface="Lato"/>
                <a:ea typeface="+mn-ea"/>
                <a:cs typeface="+mn-cs"/>
              </a:rPr>
              <a:t>For more information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939392"/>
                </a:solidFill>
                <a:effectLst/>
                <a:uLnTx/>
                <a:uFillTx/>
                <a:latin typeface="Lato"/>
                <a:ea typeface="+mn-ea"/>
                <a:cs typeface="+mn-cs"/>
              </a:rPr>
              <a:t>on the facets model </a:t>
            </a:r>
            <a:r>
              <a:rPr kumimoji="0" lang="en-GB" sz="1200" b="0" i="0" u="none" strike="noStrike" kern="1200" cap="none" spc="0" normalizeH="0" baseline="0" noProof="0" dirty="0" smtClean="0">
                <a:ln>
                  <a:noFill/>
                </a:ln>
                <a:solidFill>
                  <a:srgbClr val="939392"/>
                </a:solidFill>
                <a:effectLst/>
                <a:uLnTx/>
                <a:uFillTx/>
                <a:latin typeface="Lato"/>
                <a:ea typeface="+mn-ea"/>
                <a:cs typeface="+mn-cs"/>
                <a:hlinkClick r:id="rId3"/>
              </a:rPr>
              <a:t>click here</a:t>
            </a:r>
            <a:endParaRPr kumimoji="0" lang="en-GB" sz="1200" b="0" i="0" u="none" strike="noStrike" kern="1200" cap="none" spc="0" normalizeH="0" baseline="0" noProof="0" dirty="0">
              <a:ln>
                <a:noFill/>
              </a:ln>
              <a:solidFill>
                <a:srgbClr val="939392"/>
              </a:solidFill>
              <a:effectLst/>
              <a:uLnTx/>
              <a:uFillTx/>
              <a:latin typeface="Lato"/>
              <a:ea typeface="+mn-ea"/>
              <a:cs typeface="+mn-cs"/>
            </a:endParaRPr>
          </a:p>
        </p:txBody>
      </p:sp>
      <p:pic>
        <p:nvPicPr>
          <p:cNvPr id="8" name="Picture 7"/>
          <p:cNvPicPr>
            <a:picLocks noChangeAspect="1"/>
          </p:cNvPicPr>
          <p:nvPr/>
        </p:nvPicPr>
        <p:blipFill>
          <a:blip r:embed="rId4"/>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27845741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3" name="Frame 32"/>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 name="TextBox 11">
            <a:extLst>
              <a:ext uri="{FF2B5EF4-FFF2-40B4-BE49-F238E27FC236}">
                <a16:creationId xmlns:a16="http://schemas.microsoft.com/office/drawing/2014/main" id="{9F99E629-D198-47C2-BD25-8F19ED39F144}"/>
              </a:ext>
            </a:extLst>
          </p:cNvPr>
          <p:cNvSpPr txBox="1"/>
          <p:nvPr/>
        </p:nvSpPr>
        <p:spPr>
          <a:xfrm>
            <a:off x="3284450" y="334719"/>
            <a:ext cx="6690165"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smtClean="0">
                <a:ln>
                  <a:noFill/>
                </a:ln>
                <a:solidFill>
                  <a:prstClr val="white"/>
                </a:solidFill>
                <a:effectLst/>
                <a:uLnTx/>
                <a:uFillTx/>
                <a:latin typeface="Lato"/>
                <a:ea typeface="+mn-ea"/>
                <a:cs typeface="+mn-cs"/>
              </a:rPr>
              <a:t>A</a:t>
            </a:r>
            <a:r>
              <a:rPr kumimoji="0" lang="en-GB" sz="2800" b="1" i="0" u="none" strike="noStrike" kern="1200" cap="none" spc="0" normalizeH="0" noProof="0" dirty="0" smtClean="0">
                <a:ln>
                  <a:noFill/>
                </a:ln>
                <a:solidFill>
                  <a:prstClr val="white"/>
                </a:solidFill>
                <a:effectLst/>
                <a:uLnTx/>
                <a:uFillTx/>
                <a:latin typeface="Lato"/>
                <a:ea typeface="+mn-ea"/>
                <a:cs typeface="+mn-cs"/>
              </a:rPr>
              <a:t> NEED FOR SYSTEM STEWARDSHIP</a:t>
            </a:r>
            <a:endParaRPr kumimoji="0" lang="en-GB" sz="2800" b="0" i="0" u="none" strike="noStrike" kern="1200" cap="none" spc="0" normalizeH="0" baseline="0" noProof="0" dirty="0">
              <a:ln>
                <a:noFill/>
              </a:ln>
              <a:solidFill>
                <a:prstClr val="white"/>
              </a:solidFill>
              <a:effectLst/>
              <a:uLnTx/>
              <a:uFillTx/>
              <a:latin typeface="Lato"/>
              <a:ea typeface="+mn-ea"/>
              <a:cs typeface="+mn-cs"/>
            </a:endParaRPr>
          </a:p>
        </p:txBody>
      </p:sp>
      <p:cxnSp>
        <p:nvCxnSpPr>
          <p:cNvPr id="13" name="Straight Connector 12">
            <a:extLst>
              <a:ext uri="{FF2B5EF4-FFF2-40B4-BE49-F238E27FC236}">
                <a16:creationId xmlns:a16="http://schemas.microsoft.com/office/drawing/2014/main" id="{2D3452EC-B89C-4896-8A40-5E5A33ABD851}"/>
              </a:ext>
            </a:extLst>
          </p:cNvPr>
          <p:cNvCxnSpPr/>
          <p:nvPr/>
        </p:nvCxnSpPr>
        <p:spPr>
          <a:xfrm>
            <a:off x="5238749" y="91934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F98AB9E-1742-4E0D-A87F-E2D0F0FA0821}"/>
              </a:ext>
            </a:extLst>
          </p:cNvPr>
          <p:cNvSpPr/>
          <p:nvPr/>
        </p:nvSpPr>
        <p:spPr>
          <a:xfrm>
            <a:off x="255108" y="1244807"/>
            <a:ext cx="11503152" cy="5570756"/>
          </a:xfrm>
          <a:prstGeom prst="rect">
            <a:avLst/>
          </a:prstGeom>
        </p:spPr>
        <p:txBody>
          <a:bodyPr wrap="square"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solidFill>
                <a:effectLst/>
                <a:uLnTx/>
                <a:uFillTx/>
                <a:latin typeface="Lato"/>
              </a:rPr>
              <a:t>There is inherent uncertainty about the optimal or desirable quantity or quality of innovation.</a:t>
            </a:r>
            <a:r>
              <a:rPr kumimoji="0" lang="en-US" sz="1600" b="0" i="0" u="none" strike="noStrike" kern="1200" cap="none" spc="0" normalizeH="0" noProof="0" dirty="0" smtClean="0">
                <a:ln>
                  <a:noFill/>
                </a:ln>
                <a:solidFill>
                  <a:prstClr val="white"/>
                </a:solidFill>
                <a:effectLst/>
                <a:uLnTx/>
                <a:uFillTx/>
                <a:latin typeface="Lato"/>
              </a:rPr>
              <a:t> This points to the need for ongoing stewardship of the public sector innovation system. If there is not inherently optimal amount or type of innovation, the system cannot self-optimize to provide the right amount of innovation in the right forms. It requires ongoing active stewardship.</a:t>
            </a:r>
            <a:endParaRPr kumimoji="0" lang="en-US" sz="1600" b="0" i="0" u="none" strike="noStrike" kern="1200" cap="none" spc="0" normalizeH="0" baseline="0" noProof="0" dirty="0" smtClean="0">
              <a:ln>
                <a:noFill/>
              </a:ln>
              <a:solidFill>
                <a:prstClr val="white"/>
              </a:solidFill>
              <a:effectLst/>
              <a:uLnTx/>
              <a:uFillTx/>
              <a:latin typeface="Lato"/>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Lato"/>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solidFill>
                <a:effectLst/>
                <a:uLnTx/>
                <a:uFillTx/>
                <a:latin typeface="Lato"/>
              </a:rPr>
              <a:t>Stewardship</a:t>
            </a:r>
            <a:r>
              <a:rPr kumimoji="0" lang="en-US" sz="1600" b="0" i="0" u="none" strike="noStrike" kern="1200" cap="none" spc="0" normalizeH="0" noProof="0" dirty="0" smtClean="0">
                <a:ln>
                  <a:noFill/>
                </a:ln>
                <a:solidFill>
                  <a:prstClr val="white"/>
                </a:solidFill>
                <a:effectLst/>
                <a:uLnTx/>
                <a:uFillTx/>
                <a:latin typeface="Lato"/>
              </a:rPr>
              <a:t> of some form or another is likely needed on a range of fronts</a:t>
            </a:r>
            <a:r>
              <a:rPr lang="en-US" sz="1600" dirty="0" smtClean="0">
                <a:solidFill>
                  <a:prstClr val="white"/>
                </a:solidFill>
                <a:latin typeface="Lato"/>
              </a:rPr>
              <a:t>:</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600" dirty="0" smtClean="0">
              <a:solidFill>
                <a:prstClr val="white"/>
              </a:solidFill>
              <a:latin typeface="Lato"/>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smtClean="0">
                <a:ln>
                  <a:noFill/>
                </a:ln>
                <a:solidFill>
                  <a:schemeClr val="bg2"/>
                </a:solidFill>
                <a:effectLst/>
                <a:uLnTx/>
                <a:uFillTx/>
                <a:latin typeface="Lato"/>
              </a:rPr>
              <a:t>The</a:t>
            </a:r>
            <a:r>
              <a:rPr kumimoji="0" lang="en-US" sz="1600" b="1" i="0" u="none" strike="noStrike" kern="1200" cap="none" spc="0" normalizeH="0" noProof="0" dirty="0" smtClean="0">
                <a:ln>
                  <a:noFill/>
                </a:ln>
                <a:solidFill>
                  <a:schemeClr val="bg2"/>
                </a:solidFill>
                <a:effectLst/>
                <a:uLnTx/>
                <a:uFillTx/>
                <a:latin typeface="Lato"/>
              </a:rPr>
              <a:t> fragmentary nature of innovation</a:t>
            </a:r>
            <a:r>
              <a:rPr kumimoji="0" lang="en-US" sz="1600" b="1" i="0" u="none" strike="noStrike" kern="1200" cap="none" spc="0" normalizeH="0" noProof="0" dirty="0" smtClean="0">
                <a:ln>
                  <a:noFill/>
                </a:ln>
                <a:solidFill>
                  <a:prstClr val="white"/>
                </a:solidFill>
                <a:effectLst/>
                <a:uLnTx/>
                <a:uFillTx/>
                <a:latin typeface="Lato"/>
              </a:rPr>
              <a:t>. </a:t>
            </a:r>
            <a:r>
              <a:rPr kumimoji="0" lang="en-US" sz="1600" i="0" u="none" strike="noStrike" kern="1200" cap="none" spc="0" normalizeH="0" noProof="0" dirty="0" smtClean="0">
                <a:ln>
                  <a:noFill/>
                </a:ln>
                <a:solidFill>
                  <a:prstClr val="white"/>
                </a:solidFill>
                <a:effectLst/>
                <a:uLnTx/>
                <a:uFillTx/>
                <a:latin typeface="Lato"/>
              </a:rPr>
              <a:t>As innovation is a context-driven activity, it will tend to pull in different directions. For instance, an innovation in one city might look different to an innovation in another city, because of the different specificities of their contexts. </a:t>
            </a:r>
            <a:r>
              <a:rPr lang="en-US" sz="1600" dirty="0" smtClean="0">
                <a:solidFill>
                  <a:prstClr val="white"/>
                </a:solidFill>
                <a:latin typeface="Lato"/>
              </a:rPr>
              <a:t>Over time, this tendency can fragment the broader regional or national system. While a range of processes (e.g. standardization, budget processes, etc.) have traditionally reconciled this tendency of divergence, as the rate of innovation increases, it is likely that a more concerted approach may be necessary.</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smtClean="0">
                <a:ln>
                  <a:noFill/>
                </a:ln>
                <a:solidFill>
                  <a:schemeClr val="bg2"/>
                </a:solidFill>
                <a:effectLst/>
                <a:uLnTx/>
                <a:uFillTx/>
                <a:latin typeface="Lato"/>
              </a:rPr>
              <a:t>Whether</a:t>
            </a:r>
            <a:r>
              <a:rPr kumimoji="0" lang="en-US" sz="1600" b="1" i="0" u="none" strike="noStrike" kern="1200" cap="none" spc="0" normalizeH="0" noProof="0" dirty="0" smtClean="0">
                <a:ln>
                  <a:noFill/>
                </a:ln>
                <a:solidFill>
                  <a:schemeClr val="bg2"/>
                </a:solidFill>
                <a:effectLst/>
                <a:uLnTx/>
                <a:uFillTx/>
                <a:latin typeface="Lato"/>
              </a:rPr>
              <a:t> the mix of activity being undertaken is appropriate</a:t>
            </a:r>
            <a:r>
              <a:rPr kumimoji="0" lang="en-US" sz="1600" b="1" i="0" u="none" strike="noStrike" kern="1200" cap="none" spc="0" normalizeH="0" noProof="0" dirty="0" smtClean="0">
                <a:ln>
                  <a:noFill/>
                </a:ln>
                <a:solidFill>
                  <a:prstClr val="white"/>
                </a:solidFill>
                <a:effectLst/>
                <a:uLnTx/>
                <a:uFillTx/>
                <a:latin typeface="Lato"/>
              </a:rPr>
              <a:t>, </a:t>
            </a:r>
            <a:r>
              <a:rPr kumimoji="0" lang="en-US" sz="1600" i="0" u="none" strike="noStrike" kern="1200" cap="none" spc="0" normalizeH="0" noProof="0" dirty="0" smtClean="0">
                <a:ln>
                  <a:noFill/>
                </a:ln>
                <a:solidFill>
                  <a:prstClr val="white"/>
                </a:solidFill>
                <a:effectLst/>
                <a:uLnTx/>
                <a:uFillTx/>
                <a:latin typeface="Lato"/>
              </a:rPr>
              <a:t>all other things being equal. Structural drivers and characteristics within the system are likely to push innovation activity in certain directions by default, which may not best serve the overall needs.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1" baseline="0" dirty="0" smtClean="0">
                <a:solidFill>
                  <a:schemeClr val="bg2"/>
                </a:solidFill>
                <a:latin typeface="Lato"/>
              </a:rPr>
              <a:t>Harvesting</a:t>
            </a:r>
            <a:r>
              <a:rPr lang="en-US" sz="1600" b="1" dirty="0" smtClean="0">
                <a:solidFill>
                  <a:schemeClr val="bg2"/>
                </a:solidFill>
                <a:latin typeface="Lato"/>
              </a:rPr>
              <a:t> and reflecting on core lessons</a:t>
            </a:r>
            <a:r>
              <a:rPr lang="en-US" sz="1600" b="1" dirty="0" smtClean="0">
                <a:solidFill>
                  <a:prstClr val="white"/>
                </a:solidFill>
                <a:latin typeface="Lato"/>
              </a:rPr>
              <a:t>. </a:t>
            </a:r>
            <a:r>
              <a:rPr lang="en-US" sz="1600" dirty="0" smtClean="0">
                <a:solidFill>
                  <a:prstClr val="white"/>
                </a:solidFill>
                <a:latin typeface="Lato"/>
              </a:rPr>
              <a:t>As different experiments and innovative attempts occur across the system in different contexts, those involved will learn much about how to support innovation to obtain better outcomes. However, these lessons are unlikely to translate easily between different </a:t>
            </a:r>
            <a:r>
              <a:rPr lang="en-US" sz="1600" dirty="0" err="1" smtClean="0">
                <a:solidFill>
                  <a:prstClr val="white"/>
                </a:solidFill>
                <a:latin typeface="Lato"/>
              </a:rPr>
              <a:t>organisations</a:t>
            </a:r>
            <a:r>
              <a:rPr lang="en-US" sz="1600" dirty="0" smtClean="0">
                <a:solidFill>
                  <a:prstClr val="white"/>
                </a:solidFill>
                <a:latin typeface="Lato"/>
              </a:rPr>
              <a:t> and settings, and the implications might not be easily understood when viewed from the perspective of a specific context. Stewardship can assist in pooling and distilling the importance of those lessons.</a:t>
            </a:r>
            <a:endParaRPr kumimoji="0" lang="en-US" sz="1600" b="1" i="0" u="none" strike="noStrike" kern="1200" cap="none" spc="0" normalizeH="0" baseline="0" noProof="0" dirty="0" smtClean="0">
              <a:ln>
                <a:noFill/>
              </a:ln>
              <a:solidFill>
                <a:prstClr val="white"/>
              </a:solidFill>
              <a:effectLst/>
              <a:uLnTx/>
              <a:uFillTx/>
              <a:latin typeface="Lato"/>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p:txBody>
      </p:sp>
      <p:cxnSp>
        <p:nvCxnSpPr>
          <p:cNvPr id="15" name="Straight Connector 14">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a:stretch>
            <a:fillRect/>
          </a:stretch>
        </p:blipFill>
        <p:spPr>
          <a:xfrm>
            <a:off x="11510219" y="255294"/>
            <a:ext cx="285996" cy="267582"/>
          </a:xfrm>
          <a:prstGeom prst="rect">
            <a:avLst/>
          </a:prstGeom>
        </p:spPr>
      </p:pic>
    </p:spTree>
    <p:extLst>
      <p:ext uri="{BB962C8B-B14F-4D97-AF65-F5344CB8AC3E}">
        <p14:creationId xmlns:p14="http://schemas.microsoft.com/office/powerpoint/2010/main" val="23082933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3119694" y="-455842"/>
            <a:ext cx="8665088" cy="7769684"/>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blipFill>
            <a:blip r:embed="rId2"/>
            <a:stretch>
              <a:fillRect/>
            </a:stretch>
          </a:bli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13" name="Group 12"/>
          <p:cNvGrpSpPr/>
          <p:nvPr/>
        </p:nvGrpSpPr>
        <p:grpSpPr>
          <a:xfrm>
            <a:off x="5799495" y="2449056"/>
            <a:ext cx="5934268" cy="2944773"/>
            <a:chOff x="6426322" y="1602648"/>
            <a:chExt cx="5934268" cy="2944773"/>
          </a:xfrm>
        </p:grpSpPr>
        <p:sp>
          <p:nvSpPr>
            <p:cNvPr id="78" name="TextBox 77">
              <a:extLst>
                <a:ext uri="{FF2B5EF4-FFF2-40B4-BE49-F238E27FC236}">
                  <a16:creationId xmlns:a16="http://schemas.microsoft.com/office/drawing/2014/main" id="{9F99E629-D198-47C2-BD25-8F19ED39F144}"/>
                </a:ext>
              </a:extLst>
            </p:cNvPr>
            <p:cNvSpPr txBox="1"/>
            <p:nvPr/>
          </p:nvSpPr>
          <p:spPr>
            <a:xfrm>
              <a:off x="8748301" y="1602648"/>
              <a:ext cx="1290311" cy="1015663"/>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300" normalizeH="0" baseline="0" noProof="0" dirty="0" smtClean="0">
                  <a:ln>
                    <a:noFill/>
                  </a:ln>
                  <a:blipFill>
                    <a:blip r:embed="rId2"/>
                    <a:stretch>
                      <a:fillRect/>
                    </a:stretch>
                  </a:blipFill>
                  <a:effectLst/>
                  <a:uLnTx/>
                  <a:uFillTx/>
                  <a:latin typeface="Lato Black" panose="020F0A02020204030203" pitchFamily="34" charset="0"/>
                  <a:ea typeface="+mn-ea"/>
                  <a:cs typeface="+mn-cs"/>
                </a:rPr>
                <a:t>05</a:t>
              </a:r>
              <a:endParaRPr kumimoji="0" lang="en-US" sz="6000" b="0" i="0" u="none" strike="noStrike" kern="1200" cap="none" spc="300" normalizeH="0" baseline="0" noProof="0" dirty="0">
                <a:ln>
                  <a:noFill/>
                </a:ln>
                <a:blipFill>
                  <a:blip r:embed="rId2"/>
                  <a:stretch>
                    <a:fillRect/>
                  </a:stretch>
                </a:blipFill>
                <a:effectLst/>
                <a:uLnTx/>
                <a:uFillTx/>
                <a:latin typeface="Lato Black" panose="020F0A02020204030203" pitchFamily="34" charset="0"/>
                <a:ea typeface="+mn-ea"/>
                <a:cs typeface="+mn-cs"/>
              </a:endParaRPr>
            </a:p>
          </p:txBody>
        </p:sp>
        <p:sp>
          <p:nvSpPr>
            <p:cNvPr id="25" name="Rectangle 24">
              <a:extLst>
                <a:ext uri="{FF2B5EF4-FFF2-40B4-BE49-F238E27FC236}">
                  <a16:creationId xmlns:a16="http://schemas.microsoft.com/office/drawing/2014/main" id="{2775AB82-19B5-4C54-840A-7ED9C6C3DE84}"/>
                </a:ext>
              </a:extLst>
            </p:cNvPr>
            <p:cNvSpPr/>
            <p:nvPr/>
          </p:nvSpPr>
          <p:spPr>
            <a:xfrm>
              <a:off x="6426322" y="3347092"/>
              <a:ext cx="5934268" cy="1200329"/>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3600" spc="300" dirty="0" smtClean="0">
                  <a:solidFill>
                    <a:srgbClr val="16222B">
                      <a:lumMod val="75000"/>
                      <a:lumOff val="25000"/>
                    </a:srgbClr>
                  </a:solidFill>
                  <a:latin typeface="Lato Black"/>
                </a:rPr>
                <a:t>LIMITS OF THE CURRENT SYSTEM</a:t>
              </a:r>
              <a:endParaRPr kumimoji="0" lang="en-IN" sz="3600" b="0" i="0" u="none" strike="noStrike" kern="1200" cap="none" spc="300" normalizeH="0" baseline="0" noProof="0" dirty="0">
                <a:ln>
                  <a:noFill/>
                </a:ln>
                <a:solidFill>
                  <a:srgbClr val="16222B">
                    <a:lumMod val="75000"/>
                    <a:lumOff val="25000"/>
                  </a:srgbClr>
                </a:solidFill>
                <a:effectLst/>
                <a:uLnTx/>
                <a:uFillTx/>
                <a:latin typeface="Lato Black"/>
              </a:endParaRPr>
            </a:p>
          </p:txBody>
        </p:sp>
        <p:cxnSp>
          <p:nvCxnSpPr>
            <p:cNvPr id="10" name="Straight Connector 9"/>
            <p:cNvCxnSpPr/>
            <p:nvPr/>
          </p:nvCxnSpPr>
          <p:spPr>
            <a:xfrm>
              <a:off x="8907845" y="2546873"/>
              <a:ext cx="971222" cy="0"/>
            </a:xfrm>
            <a:prstGeom prst="line">
              <a:avLst/>
            </a:prstGeom>
            <a:ln w="34925" cap="rnd">
              <a:solidFill>
                <a:schemeClr val="accent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541545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3" name="Frame 32"/>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 name="TextBox 11">
            <a:extLst>
              <a:ext uri="{FF2B5EF4-FFF2-40B4-BE49-F238E27FC236}">
                <a16:creationId xmlns:a16="http://schemas.microsoft.com/office/drawing/2014/main" id="{9F99E629-D198-47C2-BD25-8F19ED39F144}"/>
              </a:ext>
            </a:extLst>
          </p:cNvPr>
          <p:cNvSpPr txBox="1"/>
          <p:nvPr/>
        </p:nvSpPr>
        <p:spPr>
          <a:xfrm>
            <a:off x="912860" y="299685"/>
            <a:ext cx="822366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200" b="1" dirty="0" smtClean="0">
                <a:solidFill>
                  <a:prstClr val="white"/>
                </a:solidFill>
                <a:latin typeface="Lato"/>
              </a:rPr>
              <a:t>BRAZIL: LESSONS FROM THE LIVED EXPERIENCE</a:t>
            </a:r>
            <a:endParaRPr kumimoji="0" lang="en-GB" sz="3200" b="0" i="0" u="none" strike="noStrike" kern="1200" cap="none" spc="0" normalizeH="0" baseline="0" noProof="0" dirty="0">
              <a:ln>
                <a:noFill/>
              </a:ln>
              <a:solidFill>
                <a:prstClr val="white"/>
              </a:solidFill>
              <a:effectLst/>
              <a:uLnTx/>
              <a:uFillTx/>
              <a:latin typeface="Lato"/>
              <a:ea typeface="+mn-ea"/>
              <a:cs typeface="+mn-cs"/>
            </a:endParaRPr>
          </a:p>
        </p:txBody>
      </p:sp>
      <p:cxnSp>
        <p:nvCxnSpPr>
          <p:cNvPr id="13" name="Straight Connector 12">
            <a:extLst>
              <a:ext uri="{FF2B5EF4-FFF2-40B4-BE49-F238E27FC236}">
                <a16:creationId xmlns:a16="http://schemas.microsoft.com/office/drawing/2014/main" id="{2D3452EC-B89C-4896-8A40-5E5A33ABD851}"/>
              </a:ext>
            </a:extLst>
          </p:cNvPr>
          <p:cNvCxnSpPr/>
          <p:nvPr/>
        </p:nvCxnSpPr>
        <p:spPr>
          <a:xfrm>
            <a:off x="5238749" y="91934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F98AB9E-1742-4E0D-A87F-E2D0F0FA0821}"/>
              </a:ext>
            </a:extLst>
          </p:cNvPr>
          <p:cNvSpPr/>
          <p:nvPr/>
        </p:nvSpPr>
        <p:spPr>
          <a:xfrm>
            <a:off x="395785" y="2134833"/>
            <a:ext cx="11503152" cy="3693319"/>
          </a:xfrm>
          <a:prstGeom prst="rect">
            <a:avLst/>
          </a:prstGeom>
        </p:spPr>
        <p:txBody>
          <a:bodyPr wrap="square"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Lato"/>
                <a:ea typeface="+mn-ea"/>
                <a:cs typeface="+mn-cs"/>
              </a:rPr>
              <a:t>The lived experience</a:t>
            </a:r>
            <a:r>
              <a:rPr kumimoji="0" lang="en-US" sz="1800" b="0" i="0" u="none" strike="noStrike" kern="1200" cap="none" spc="0" normalizeH="0" noProof="0" dirty="0" smtClean="0">
                <a:ln>
                  <a:noFill/>
                </a:ln>
                <a:solidFill>
                  <a:prstClr val="white"/>
                </a:solidFill>
                <a:effectLst/>
                <a:uLnTx/>
                <a:uFillTx/>
                <a:latin typeface="Lato"/>
                <a:ea typeface="+mn-ea"/>
                <a:cs typeface="+mn-cs"/>
              </a:rPr>
              <a:t> of innovative activity in the Public Service of Brazil provides a number of insights: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white"/>
              </a:solidFill>
              <a:effectLst/>
              <a:uLnTx/>
              <a:uFillTx/>
              <a:latin typeface="Lato"/>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solidFill>
                  <a:prstClr val="white"/>
                </a:solidFill>
                <a:latin typeface="Lato"/>
              </a:rPr>
              <a:t>Much of the innovative activity occurring is driven by individual or organizational perspectives, rather than systemic ones.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prstClr val="white"/>
                </a:solidFill>
                <a:effectLst/>
                <a:uLnTx/>
                <a:uFillTx/>
                <a:latin typeface="Lato"/>
                <a:ea typeface="+mn-ea"/>
                <a:cs typeface="+mn-cs"/>
              </a:rPr>
              <a:t>The innovation determinants model provides a helpful framework for understanding the tensions and issues within the system.</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solidFill>
                  <a:prstClr val="white"/>
                </a:solidFill>
                <a:latin typeface="Lato"/>
              </a:rPr>
              <a:t>There appears to be a lack of clarity, parity, suitability and normality in regards to innovation, which is contributing to a lack of systemic innovation activity.</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prstClr val="white"/>
                </a:solidFill>
                <a:effectLst/>
                <a:uLnTx/>
                <a:uFillTx/>
                <a:latin typeface="Lato"/>
                <a:ea typeface="+mn-ea"/>
                <a:cs typeface="+mn-cs"/>
              </a:rPr>
              <a:t>The</a:t>
            </a:r>
            <a:r>
              <a:rPr kumimoji="0" lang="en-US" sz="1800" i="0" u="none" strike="noStrike" kern="1200" cap="none" spc="0" normalizeH="0" noProof="0" dirty="0" smtClean="0">
                <a:ln>
                  <a:noFill/>
                </a:ln>
                <a:solidFill>
                  <a:prstClr val="white"/>
                </a:solidFill>
                <a:effectLst/>
                <a:uLnTx/>
                <a:uFillTx/>
                <a:latin typeface="Lato"/>
                <a:ea typeface="+mn-ea"/>
                <a:cs typeface="+mn-cs"/>
              </a:rPr>
              <a:t> current structure of the system is driving innovative activity in particular directions, namely towards more incremental and </a:t>
            </a:r>
            <a:r>
              <a:rPr lang="en-US" dirty="0" smtClean="0">
                <a:solidFill>
                  <a:prstClr val="white"/>
                </a:solidFill>
                <a:latin typeface="Lato"/>
              </a:rPr>
              <a:t>uncontroversial innovation, despite a likely need for exploration and experimentation with other forms of innovation activity in order to meet existing, evolving and emerging needs.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prstClr val="white"/>
                </a:solidFill>
                <a:effectLst/>
                <a:uLnTx/>
                <a:uFillTx/>
                <a:latin typeface="Lato"/>
                <a:ea typeface="+mn-ea"/>
                <a:cs typeface="+mn-cs"/>
              </a:rPr>
              <a:t>Existing</a:t>
            </a:r>
            <a:r>
              <a:rPr kumimoji="0" lang="en-US" sz="1800" i="0" u="none" strike="noStrike" kern="1200" cap="none" spc="0" normalizeH="0" noProof="0" dirty="0" smtClean="0">
                <a:ln>
                  <a:noFill/>
                </a:ln>
                <a:solidFill>
                  <a:prstClr val="white"/>
                </a:solidFill>
                <a:effectLst/>
                <a:uLnTx/>
                <a:uFillTx/>
                <a:latin typeface="Lato"/>
                <a:ea typeface="+mn-ea"/>
                <a:cs typeface="+mn-cs"/>
              </a:rPr>
              <a:t> stewardship of the system is not readily recognized or seen as official.</a:t>
            </a:r>
            <a:endParaRPr kumimoji="0" lang="en-US" sz="1800" i="0" u="none" strike="noStrike" kern="1200" cap="none" spc="0" normalizeH="0" baseline="0" noProof="0" dirty="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p:txBody>
      </p:sp>
      <p:cxnSp>
        <p:nvCxnSpPr>
          <p:cNvPr id="15" name="Straight Connector 14">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a:stretch>
            <a:fillRect/>
          </a:stretch>
        </p:blipFill>
        <p:spPr>
          <a:xfrm>
            <a:off x="11355878" y="189371"/>
            <a:ext cx="490682" cy="465317"/>
          </a:xfrm>
          <a:prstGeom prst="rect">
            <a:avLst/>
          </a:prstGeom>
        </p:spPr>
      </p:pic>
    </p:spTree>
    <p:extLst>
      <p:ext uri="{BB962C8B-B14F-4D97-AF65-F5344CB8AC3E}">
        <p14:creationId xmlns:p14="http://schemas.microsoft.com/office/powerpoint/2010/main" val="3793962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3" name="Frame 32"/>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3" name="Group 2"/>
          <p:cNvGrpSpPr/>
          <p:nvPr/>
        </p:nvGrpSpPr>
        <p:grpSpPr>
          <a:xfrm>
            <a:off x="884652" y="1152552"/>
            <a:ext cx="10074766" cy="3207683"/>
            <a:chOff x="1157091" y="2024813"/>
            <a:chExt cx="10074766" cy="3207683"/>
          </a:xfrm>
        </p:grpSpPr>
        <p:sp>
          <p:nvSpPr>
            <p:cNvPr id="39" name="TextBox 38"/>
            <p:cNvSpPr txBox="1"/>
            <p:nvPr/>
          </p:nvSpPr>
          <p:spPr>
            <a:xfrm>
              <a:off x="1701925" y="2360573"/>
              <a:ext cx="952993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smtClean="0">
                  <a:ln>
                    <a:noFill/>
                  </a:ln>
                  <a:solidFill>
                    <a:prstClr val="white"/>
                  </a:solidFill>
                  <a:effectLst/>
                  <a:uLnTx/>
                  <a:uFillTx/>
                  <a:latin typeface="Lato"/>
                  <a:ea typeface="+mn-ea"/>
                  <a:cs typeface="+mn-cs"/>
                </a:rPr>
                <a:t>Are</a:t>
              </a:r>
              <a:r>
                <a:rPr kumimoji="0" lang="en-GB" sz="1600" b="0" i="0" u="none" strike="noStrike" kern="1200" cap="none" spc="0" normalizeH="0" noProof="0" dirty="0" smtClean="0">
                  <a:ln>
                    <a:noFill/>
                  </a:ln>
                  <a:solidFill>
                    <a:prstClr val="white"/>
                  </a:solidFill>
                  <a:effectLst/>
                  <a:uLnTx/>
                  <a:uFillTx/>
                  <a:latin typeface="Lato"/>
                  <a:ea typeface="+mn-ea"/>
                  <a:cs typeface="+mn-cs"/>
                </a:rPr>
                <a:t> existing initiatives helping to provide a clear signal for system actors with regard to innovation and how it fits with other priorities?</a:t>
              </a:r>
              <a:endParaRPr kumimoji="0" lang="en-GB" sz="1600" b="0" i="0" u="none" strike="noStrike" kern="1200" cap="none" spc="0" normalizeH="0" baseline="0" noProof="0" dirty="0">
                <a:ln>
                  <a:noFill/>
                </a:ln>
                <a:solidFill>
                  <a:prstClr val="white"/>
                </a:solidFill>
                <a:effectLst/>
                <a:uLnTx/>
                <a:uFillTx/>
                <a:latin typeface="Lato"/>
                <a:ea typeface="+mn-ea"/>
                <a:cs typeface="+mn-cs"/>
              </a:endParaRPr>
            </a:p>
          </p:txBody>
        </p:sp>
        <p:sp>
          <p:nvSpPr>
            <p:cNvPr id="40" name="TextBox 39"/>
            <p:cNvSpPr txBox="1"/>
            <p:nvPr/>
          </p:nvSpPr>
          <p:spPr>
            <a:xfrm>
              <a:off x="1701925" y="2024813"/>
              <a:ext cx="513794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2400" b="0" i="0" u="none" strike="noStrike" kern="1200" cap="none" spc="0" normalizeH="0" baseline="0" noProof="0" dirty="0" smtClean="0">
                  <a:ln>
                    <a:noFill/>
                  </a:ln>
                  <a:solidFill>
                    <a:prstClr val="white"/>
                  </a:solidFill>
                  <a:effectLst/>
                  <a:uLnTx/>
                  <a:uFillTx/>
                  <a:latin typeface="Lato Black"/>
                  <a:ea typeface="+mn-ea"/>
                  <a:cs typeface="+mn-cs"/>
                </a:rPr>
                <a:t>CLARITY</a:t>
              </a:r>
              <a:endParaRPr kumimoji="0" lang="en-IN" sz="2400" b="0" i="0" u="none" strike="noStrike" kern="1200" cap="none" spc="0" normalizeH="0" baseline="0" noProof="0" dirty="0">
                <a:ln>
                  <a:noFill/>
                </a:ln>
                <a:solidFill>
                  <a:prstClr val="white"/>
                </a:solidFill>
                <a:effectLst/>
                <a:uLnTx/>
                <a:uFillTx/>
                <a:latin typeface="Lato Black"/>
                <a:ea typeface="+mn-ea"/>
                <a:cs typeface="+mn-cs"/>
              </a:endParaRPr>
            </a:p>
          </p:txBody>
        </p:sp>
        <p:sp>
          <p:nvSpPr>
            <p:cNvPr id="2" name="Oval 1"/>
            <p:cNvSpPr/>
            <p:nvPr/>
          </p:nvSpPr>
          <p:spPr>
            <a:xfrm>
              <a:off x="1157091" y="2036182"/>
              <a:ext cx="544834" cy="544834"/>
            </a:xfrm>
            <a:prstGeom prst="ellipse">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white"/>
                  </a:solidFill>
                  <a:effectLst/>
                  <a:uLnTx/>
                  <a:uFillTx/>
                  <a:latin typeface="Lato Black"/>
                  <a:ea typeface="+mn-ea"/>
                  <a:cs typeface="+mn-cs"/>
                </a:rPr>
                <a:t>1</a:t>
              </a:r>
            </a:p>
          </p:txBody>
        </p:sp>
        <p:sp>
          <p:nvSpPr>
            <p:cNvPr id="14" name="TextBox 13"/>
            <p:cNvSpPr txBox="1"/>
            <p:nvPr/>
          </p:nvSpPr>
          <p:spPr>
            <a:xfrm>
              <a:off x="1701925" y="3514763"/>
              <a:ext cx="952993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smtClean="0">
                  <a:ln>
                    <a:noFill/>
                  </a:ln>
                  <a:solidFill>
                    <a:prstClr val="white"/>
                  </a:solidFill>
                  <a:effectLst/>
                  <a:uLnTx/>
                  <a:uFillTx/>
                  <a:latin typeface="Lato"/>
                  <a:ea typeface="+mn-ea"/>
                  <a:cs typeface="+mn-cs"/>
                </a:rPr>
                <a:t>Are existing</a:t>
              </a:r>
              <a:r>
                <a:rPr kumimoji="0" lang="en-GB" sz="1600" b="0" i="0" u="none" strike="noStrike" kern="1200" cap="none" spc="0" normalizeH="0" noProof="0" dirty="0" smtClean="0">
                  <a:ln>
                    <a:noFill/>
                  </a:ln>
                  <a:solidFill>
                    <a:prstClr val="white"/>
                  </a:solidFill>
                  <a:effectLst/>
                  <a:uLnTx/>
                  <a:uFillTx/>
                  <a:latin typeface="Lato"/>
                  <a:ea typeface="+mn-ea"/>
                  <a:cs typeface="+mn-cs"/>
                </a:rPr>
                <a:t> initiatives helping to ensure that system actors give equal weight to innovation options as they do to existing or traditional course of action?</a:t>
              </a:r>
              <a:endParaRPr kumimoji="0" lang="en-IN" sz="1600" b="0" i="0" u="none" strike="noStrike" kern="1200" cap="none" spc="0" normalizeH="0" baseline="0" noProof="0" dirty="0">
                <a:ln>
                  <a:noFill/>
                </a:ln>
                <a:solidFill>
                  <a:prstClr val="white"/>
                </a:solidFill>
                <a:effectLst/>
                <a:uLnTx/>
                <a:uFillTx/>
                <a:latin typeface="Lato"/>
                <a:ea typeface="+mn-ea"/>
                <a:cs typeface="+mn-cs"/>
              </a:endParaRPr>
            </a:p>
          </p:txBody>
        </p:sp>
        <p:sp>
          <p:nvSpPr>
            <p:cNvPr id="16" name="TextBox 15"/>
            <p:cNvSpPr txBox="1"/>
            <p:nvPr/>
          </p:nvSpPr>
          <p:spPr>
            <a:xfrm>
              <a:off x="1701925" y="3141404"/>
              <a:ext cx="513794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2400" b="0" i="0" u="none" strike="noStrike" kern="1200" cap="none" spc="0" normalizeH="0" baseline="0" noProof="0" dirty="0" smtClean="0">
                  <a:ln>
                    <a:noFill/>
                  </a:ln>
                  <a:solidFill>
                    <a:prstClr val="white"/>
                  </a:solidFill>
                  <a:effectLst/>
                  <a:uLnTx/>
                  <a:uFillTx/>
                  <a:latin typeface="Lato Black"/>
                  <a:ea typeface="+mn-ea"/>
                  <a:cs typeface="+mn-cs"/>
                </a:rPr>
                <a:t>PARITY</a:t>
              </a:r>
              <a:endParaRPr kumimoji="0" lang="en-IN" sz="2400" b="0" i="0" u="none" strike="noStrike" kern="1200" cap="none" spc="0" normalizeH="0" baseline="0" noProof="0" dirty="0">
                <a:ln>
                  <a:noFill/>
                </a:ln>
                <a:solidFill>
                  <a:prstClr val="white"/>
                </a:solidFill>
                <a:effectLst/>
                <a:uLnTx/>
                <a:uFillTx/>
                <a:latin typeface="Lato Black"/>
                <a:ea typeface="+mn-ea"/>
                <a:cs typeface="+mn-cs"/>
              </a:endParaRPr>
            </a:p>
          </p:txBody>
        </p:sp>
        <p:sp>
          <p:nvSpPr>
            <p:cNvPr id="13" name="Oval 12"/>
            <p:cNvSpPr/>
            <p:nvPr/>
          </p:nvSpPr>
          <p:spPr>
            <a:xfrm>
              <a:off x="1157091" y="3190372"/>
              <a:ext cx="544834" cy="544834"/>
            </a:xfrm>
            <a:prstGeom prst="ellipse">
              <a:avLst/>
            </a:prstGeom>
            <a:ln/>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white"/>
                  </a:solidFill>
                  <a:effectLst/>
                  <a:uLnTx/>
                  <a:uFillTx/>
                  <a:latin typeface="Lato Black"/>
                  <a:ea typeface="+mn-ea"/>
                  <a:cs typeface="+mn-cs"/>
                </a:rPr>
                <a:t>2</a:t>
              </a:r>
            </a:p>
          </p:txBody>
        </p:sp>
        <p:sp>
          <p:nvSpPr>
            <p:cNvPr id="21" name="TextBox 20"/>
            <p:cNvSpPr txBox="1"/>
            <p:nvPr/>
          </p:nvSpPr>
          <p:spPr>
            <a:xfrm>
              <a:off x="1701925" y="4647721"/>
              <a:ext cx="952993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smtClean="0">
                  <a:ln>
                    <a:noFill/>
                  </a:ln>
                  <a:solidFill>
                    <a:prstClr val="white"/>
                  </a:solidFill>
                  <a:effectLst/>
                  <a:uLnTx/>
                  <a:uFillTx/>
                  <a:latin typeface="Lato"/>
                  <a:ea typeface="+mn-ea"/>
                  <a:cs typeface="+mn-cs"/>
                </a:rPr>
                <a:t>Are existing initiatives contributing</a:t>
              </a:r>
              <a:r>
                <a:rPr kumimoji="0" lang="en-GB" sz="1600" b="0" i="0" u="none" strike="noStrike" kern="1200" cap="none" spc="0" normalizeH="0" noProof="0" dirty="0" smtClean="0">
                  <a:ln>
                    <a:noFill/>
                  </a:ln>
                  <a:solidFill>
                    <a:prstClr val="white"/>
                  </a:solidFill>
                  <a:effectLst/>
                  <a:uLnTx/>
                  <a:uFillTx/>
                  <a:latin typeface="Lato"/>
                  <a:ea typeface="+mn-ea"/>
                  <a:cs typeface="+mn-cs"/>
                </a:rPr>
                <a:t> to ongoing renewal and investment such that core government capabilities, systems and infrastructure are suitable for emerging options and opportunities?</a:t>
              </a:r>
              <a:endParaRPr kumimoji="0" lang="en-GB" sz="1600" b="0" i="0" u="none" strike="noStrike" kern="1200" cap="none" spc="0" normalizeH="0" baseline="0" noProof="0" dirty="0">
                <a:ln>
                  <a:noFill/>
                </a:ln>
                <a:solidFill>
                  <a:prstClr val="white"/>
                </a:solidFill>
                <a:effectLst/>
                <a:uLnTx/>
                <a:uFillTx/>
                <a:latin typeface="Lato"/>
                <a:ea typeface="+mn-ea"/>
                <a:cs typeface="+mn-cs"/>
              </a:endParaRPr>
            </a:p>
          </p:txBody>
        </p:sp>
        <p:sp>
          <p:nvSpPr>
            <p:cNvPr id="22" name="TextBox 21"/>
            <p:cNvSpPr txBox="1"/>
            <p:nvPr/>
          </p:nvSpPr>
          <p:spPr>
            <a:xfrm>
              <a:off x="1701925" y="4228729"/>
              <a:ext cx="513794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2400" b="0" i="0" u="none" strike="noStrike" kern="1200" cap="none" spc="0" normalizeH="0" baseline="0" noProof="0" dirty="0" smtClean="0">
                  <a:ln>
                    <a:noFill/>
                  </a:ln>
                  <a:solidFill>
                    <a:prstClr val="white"/>
                  </a:solidFill>
                  <a:effectLst/>
                  <a:uLnTx/>
                  <a:uFillTx/>
                  <a:latin typeface="Lato Black"/>
                  <a:ea typeface="+mn-ea"/>
                  <a:cs typeface="+mn-cs"/>
                </a:rPr>
                <a:t>SUITABILITY</a:t>
              </a:r>
              <a:endParaRPr kumimoji="0" lang="en-IN" sz="2400" b="0" i="0" u="none" strike="noStrike" kern="1200" cap="none" spc="0" normalizeH="0" baseline="0" noProof="0" dirty="0">
                <a:ln>
                  <a:noFill/>
                </a:ln>
                <a:solidFill>
                  <a:prstClr val="white"/>
                </a:solidFill>
                <a:effectLst/>
                <a:uLnTx/>
                <a:uFillTx/>
                <a:latin typeface="Lato Black"/>
                <a:ea typeface="+mn-ea"/>
                <a:cs typeface="+mn-cs"/>
              </a:endParaRPr>
            </a:p>
          </p:txBody>
        </p:sp>
        <p:sp>
          <p:nvSpPr>
            <p:cNvPr id="20" name="Oval 19"/>
            <p:cNvSpPr/>
            <p:nvPr/>
          </p:nvSpPr>
          <p:spPr>
            <a:xfrm>
              <a:off x="1157091" y="4320644"/>
              <a:ext cx="544834" cy="544834"/>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white"/>
                  </a:solidFill>
                  <a:effectLst/>
                  <a:uLnTx/>
                  <a:uFillTx/>
                  <a:latin typeface="Lato Black"/>
                  <a:ea typeface="+mn-ea"/>
                  <a:cs typeface="+mn-cs"/>
                </a:rPr>
                <a:t>3</a:t>
              </a:r>
            </a:p>
          </p:txBody>
        </p:sp>
      </p:grpSp>
      <p:sp>
        <p:nvSpPr>
          <p:cNvPr id="17" name="TextBox 16">
            <a:extLst>
              <a:ext uri="{FF2B5EF4-FFF2-40B4-BE49-F238E27FC236}">
                <a16:creationId xmlns:a16="http://schemas.microsoft.com/office/drawing/2014/main" id="{9F99E629-D198-47C2-BD25-8F19ED39F144}"/>
              </a:ext>
            </a:extLst>
          </p:cNvPr>
          <p:cNvSpPr txBox="1"/>
          <p:nvPr/>
        </p:nvSpPr>
        <p:spPr>
          <a:xfrm>
            <a:off x="2627910" y="475337"/>
            <a:ext cx="7271671"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2800" b="1" spc="300" dirty="0" smtClean="0">
                <a:solidFill>
                  <a:prstClr val="white"/>
                </a:solidFill>
              </a:rPr>
              <a:t>APPRAISING EXISTING INTERVENTIONS</a:t>
            </a:r>
            <a:endParaRPr kumimoji="0" lang="en-IN" sz="2800" b="1" i="0" u="none" strike="noStrike" kern="1200" cap="none" spc="300" normalizeH="0" baseline="0" noProof="0" dirty="0">
              <a:ln>
                <a:noFill/>
              </a:ln>
              <a:solidFill>
                <a:prstClr val="white"/>
              </a:solidFill>
              <a:effectLst/>
              <a:uLnTx/>
              <a:uFillTx/>
            </a:endParaRPr>
          </a:p>
        </p:txBody>
      </p:sp>
      <p:cxnSp>
        <p:nvCxnSpPr>
          <p:cNvPr id="18" name="Straight Connector 17">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429486" y="4877153"/>
            <a:ext cx="952993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smtClean="0">
                <a:ln>
                  <a:noFill/>
                </a:ln>
                <a:solidFill>
                  <a:prstClr val="white"/>
                </a:solidFill>
                <a:effectLst/>
                <a:uLnTx/>
                <a:uFillTx/>
                <a:latin typeface="Lato"/>
                <a:ea typeface="+mn-ea"/>
                <a:cs typeface="+mn-cs"/>
              </a:rPr>
              <a:t>Are existing initiatives helping to ensure that innovation is seen as an</a:t>
            </a:r>
            <a:r>
              <a:rPr kumimoji="0" lang="en-GB" sz="1600" b="0" i="0" u="none" strike="noStrike" kern="1200" cap="none" spc="0" normalizeH="0" noProof="0" dirty="0" smtClean="0">
                <a:ln>
                  <a:noFill/>
                </a:ln>
                <a:solidFill>
                  <a:prstClr val="white"/>
                </a:solidFill>
                <a:effectLst/>
                <a:uLnTx/>
                <a:uFillTx/>
                <a:latin typeface="Lato"/>
                <a:ea typeface="+mn-ea"/>
                <a:cs typeface="+mn-cs"/>
              </a:rPr>
              <a:t> integral part of the identity and activity of the Public Service of Brazil?</a:t>
            </a:r>
            <a:endParaRPr kumimoji="0" lang="en-GB" sz="1600" b="0" i="0" u="none" strike="noStrike" kern="1200" cap="none" spc="0" normalizeH="0" baseline="0" noProof="0" dirty="0">
              <a:ln>
                <a:noFill/>
              </a:ln>
              <a:solidFill>
                <a:prstClr val="white"/>
              </a:solidFill>
              <a:effectLst/>
              <a:uLnTx/>
              <a:uFillTx/>
              <a:latin typeface="Lato"/>
              <a:ea typeface="+mn-ea"/>
              <a:cs typeface="+mn-cs"/>
            </a:endParaRPr>
          </a:p>
        </p:txBody>
      </p:sp>
      <p:sp>
        <p:nvSpPr>
          <p:cNvPr id="32" name="TextBox 31"/>
          <p:cNvSpPr txBox="1"/>
          <p:nvPr/>
        </p:nvSpPr>
        <p:spPr>
          <a:xfrm>
            <a:off x="1429486" y="4467310"/>
            <a:ext cx="513794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2400" b="0" i="0" u="none" strike="noStrike" kern="1200" cap="none" spc="0" normalizeH="0" baseline="0" noProof="0" dirty="0" smtClean="0">
                <a:ln>
                  <a:noFill/>
                </a:ln>
                <a:solidFill>
                  <a:prstClr val="white"/>
                </a:solidFill>
                <a:effectLst/>
                <a:uLnTx/>
                <a:uFillTx/>
                <a:latin typeface="Lato Black"/>
                <a:ea typeface="+mn-ea"/>
                <a:cs typeface="+mn-cs"/>
              </a:rPr>
              <a:t>NORMALITY</a:t>
            </a:r>
            <a:endParaRPr kumimoji="0" lang="en-IN" sz="2400" b="0" i="0" u="none" strike="noStrike" kern="1200" cap="none" spc="0" normalizeH="0" baseline="0" noProof="0" dirty="0">
              <a:ln>
                <a:noFill/>
              </a:ln>
              <a:solidFill>
                <a:prstClr val="white"/>
              </a:solidFill>
              <a:effectLst/>
              <a:uLnTx/>
              <a:uFillTx/>
              <a:latin typeface="Lato Black"/>
              <a:ea typeface="+mn-ea"/>
              <a:cs typeface="+mn-cs"/>
            </a:endParaRPr>
          </a:p>
        </p:txBody>
      </p:sp>
      <p:sp>
        <p:nvSpPr>
          <p:cNvPr id="34" name="Oval 33"/>
          <p:cNvSpPr/>
          <p:nvPr/>
        </p:nvSpPr>
        <p:spPr>
          <a:xfrm>
            <a:off x="884652" y="4518034"/>
            <a:ext cx="544834" cy="544834"/>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smtClean="0">
                <a:ln>
                  <a:noFill/>
                </a:ln>
                <a:solidFill>
                  <a:prstClr val="white"/>
                </a:solidFill>
                <a:effectLst/>
                <a:uLnTx/>
                <a:uFillTx/>
                <a:latin typeface="Lato Black"/>
                <a:ea typeface="+mn-ea"/>
                <a:cs typeface="+mn-cs"/>
              </a:rPr>
              <a:t>4</a:t>
            </a:r>
            <a:endParaRPr kumimoji="0" lang="en-IN" sz="2000" b="0" i="0" u="none" strike="noStrike" kern="1200" cap="none" spc="0" normalizeH="0" baseline="0" noProof="0" dirty="0">
              <a:ln>
                <a:noFill/>
              </a:ln>
              <a:solidFill>
                <a:prstClr val="white"/>
              </a:solidFill>
              <a:effectLst/>
              <a:uLnTx/>
              <a:uFillTx/>
              <a:latin typeface="Lato Black"/>
              <a:ea typeface="+mn-ea"/>
              <a:cs typeface="+mn-cs"/>
            </a:endParaRPr>
          </a:p>
        </p:txBody>
      </p:sp>
      <p:sp>
        <p:nvSpPr>
          <p:cNvPr id="23" name="Oval 22"/>
          <p:cNvSpPr/>
          <p:nvPr/>
        </p:nvSpPr>
        <p:spPr>
          <a:xfrm>
            <a:off x="884652" y="5677317"/>
            <a:ext cx="544834" cy="544834"/>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2000" dirty="0">
                <a:solidFill>
                  <a:prstClr val="white"/>
                </a:solidFill>
                <a:latin typeface="Lato Black"/>
              </a:rPr>
              <a:t>5</a:t>
            </a:r>
            <a:endParaRPr kumimoji="0" lang="en-IN" sz="2000" b="0" i="0" u="none" strike="noStrike" kern="1200" cap="none" spc="0" normalizeH="0" baseline="0" noProof="0" dirty="0">
              <a:ln>
                <a:noFill/>
              </a:ln>
              <a:solidFill>
                <a:prstClr val="white"/>
              </a:solidFill>
              <a:effectLst/>
              <a:uLnTx/>
              <a:uFillTx/>
              <a:latin typeface="Lato Black"/>
              <a:ea typeface="+mn-ea"/>
              <a:cs typeface="+mn-cs"/>
            </a:endParaRPr>
          </a:p>
        </p:txBody>
      </p:sp>
      <p:sp>
        <p:nvSpPr>
          <p:cNvPr id="25" name="TextBox 24"/>
          <p:cNvSpPr txBox="1"/>
          <p:nvPr/>
        </p:nvSpPr>
        <p:spPr>
          <a:xfrm>
            <a:off x="1429486" y="5549221"/>
            <a:ext cx="513794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a-DK" sz="2400" dirty="0" smtClean="0">
                <a:solidFill>
                  <a:prstClr val="white"/>
                </a:solidFill>
                <a:latin typeface="Lato Black"/>
              </a:rPr>
              <a:t>STEWARDSHIP</a:t>
            </a:r>
            <a:endParaRPr kumimoji="0" lang="en-IN" sz="2400" b="0" i="0" u="none" strike="noStrike" kern="1200" cap="none" spc="0" normalizeH="0" baseline="0" noProof="0" dirty="0">
              <a:ln>
                <a:noFill/>
              </a:ln>
              <a:solidFill>
                <a:prstClr val="white"/>
              </a:solidFill>
              <a:effectLst/>
              <a:uLnTx/>
              <a:uFillTx/>
              <a:latin typeface="Lato Black"/>
              <a:ea typeface="+mn-ea"/>
              <a:cs typeface="+mn-cs"/>
            </a:endParaRPr>
          </a:p>
        </p:txBody>
      </p:sp>
      <p:sp>
        <p:nvSpPr>
          <p:cNvPr id="26" name="TextBox 25"/>
          <p:cNvSpPr txBox="1"/>
          <p:nvPr/>
        </p:nvSpPr>
        <p:spPr>
          <a:xfrm>
            <a:off x="1429486" y="5887220"/>
            <a:ext cx="9529932"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prstClr val="white"/>
                </a:solidFill>
                <a:latin typeface="Lato"/>
              </a:rPr>
              <a:t>Are existing initiatives contributing to the development of stewardship of the public sector innovation system?</a:t>
            </a:r>
            <a:endParaRPr kumimoji="0" lang="en-GB" sz="1600" b="0" i="0" u="none" strike="noStrike" kern="1200" cap="none" spc="0" normalizeH="0" baseline="0" noProof="0" dirty="0">
              <a:ln>
                <a:noFill/>
              </a:ln>
              <a:solidFill>
                <a:prstClr val="white"/>
              </a:solidFill>
              <a:effectLst/>
              <a:uLnTx/>
              <a:uFillTx/>
              <a:latin typeface="Lato"/>
              <a:ea typeface="+mn-ea"/>
              <a:cs typeface="+mn-cs"/>
            </a:endParaRPr>
          </a:p>
        </p:txBody>
      </p:sp>
      <p:pic>
        <p:nvPicPr>
          <p:cNvPr id="27" name="Picture 26"/>
          <p:cNvPicPr>
            <a:picLocks noChangeAspect="1"/>
          </p:cNvPicPr>
          <p:nvPr/>
        </p:nvPicPr>
        <p:blipFill>
          <a:blip r:embed="rId3"/>
          <a:stretch>
            <a:fillRect/>
          </a:stretch>
        </p:blipFill>
        <p:spPr>
          <a:xfrm>
            <a:off x="11510219" y="184956"/>
            <a:ext cx="285996" cy="267582"/>
          </a:xfrm>
          <a:prstGeom prst="rect">
            <a:avLst/>
          </a:prstGeom>
        </p:spPr>
      </p:pic>
    </p:spTree>
    <p:extLst>
      <p:ext uri="{BB962C8B-B14F-4D97-AF65-F5344CB8AC3E}">
        <p14:creationId xmlns:p14="http://schemas.microsoft.com/office/powerpoint/2010/main" val="4655922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6543" y="6552217"/>
            <a:ext cx="3492795" cy="1860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graphicFrame>
        <p:nvGraphicFramePr>
          <p:cNvPr id="4" name="Table 3"/>
          <p:cNvGraphicFramePr>
            <a:graphicFrameLocks noGrp="1"/>
          </p:cNvGraphicFramePr>
          <p:nvPr>
            <p:extLst>
              <p:ext uri="{D42A27DB-BD31-4B8C-83A1-F6EECF244321}">
                <p14:modId xmlns:p14="http://schemas.microsoft.com/office/powerpoint/2010/main" val="248408418"/>
              </p:ext>
            </p:extLst>
          </p:nvPr>
        </p:nvGraphicFramePr>
        <p:xfrm>
          <a:off x="0" y="0"/>
          <a:ext cx="12192000" cy="6869543"/>
        </p:xfrm>
        <a:graphic>
          <a:graphicData uri="http://schemas.openxmlformats.org/drawingml/2006/table">
            <a:tbl>
              <a:tblPr firstRow="1" bandRow="1">
                <a:tableStyleId>{5C22544A-7EE6-4342-B048-85BDC9FD1C3A}</a:tableStyleId>
              </a:tblPr>
              <a:tblGrid>
                <a:gridCol w="1485107">
                  <a:extLst>
                    <a:ext uri="{9D8B030D-6E8A-4147-A177-3AD203B41FA5}">
                      <a16:colId xmlns:a16="http://schemas.microsoft.com/office/drawing/2014/main" val="3378448578"/>
                    </a:ext>
                  </a:extLst>
                </a:gridCol>
                <a:gridCol w="10706893">
                  <a:extLst>
                    <a:ext uri="{9D8B030D-6E8A-4147-A177-3AD203B41FA5}">
                      <a16:colId xmlns:a16="http://schemas.microsoft.com/office/drawing/2014/main" val="1853205932"/>
                    </a:ext>
                  </a:extLst>
                </a:gridCol>
              </a:tblGrid>
              <a:tr h="423359">
                <a:tc>
                  <a:txBody>
                    <a:bodyPr/>
                    <a:lstStyle/>
                    <a:p>
                      <a:pPr algn="ctr"/>
                      <a:r>
                        <a:rPr lang="en-GB" dirty="0" smtClean="0"/>
                        <a:t>Issue</a:t>
                      </a:r>
                      <a:endParaRPr lang="en-GB" dirty="0"/>
                    </a:p>
                  </a:txBody>
                  <a:tcPr/>
                </a:tc>
                <a:tc>
                  <a:txBody>
                    <a:bodyPr/>
                    <a:lstStyle/>
                    <a:p>
                      <a:pPr algn="ctr"/>
                      <a:r>
                        <a:rPr lang="en-GB" dirty="0" smtClean="0"/>
                        <a:t>Appraisal</a:t>
                      </a:r>
                      <a:endParaRPr lang="en-GB" dirty="0"/>
                    </a:p>
                  </a:txBody>
                  <a:tcPr/>
                </a:tc>
                <a:extLst>
                  <a:ext uri="{0D108BD9-81ED-4DB2-BD59-A6C34878D82A}">
                    <a16:rowId xmlns:a16="http://schemas.microsoft.com/office/drawing/2014/main" val="488518609"/>
                  </a:ext>
                </a:extLst>
              </a:tr>
              <a:tr h="1694307">
                <a:tc>
                  <a:txBody>
                    <a:bodyPr/>
                    <a:lstStyle/>
                    <a:p>
                      <a:pPr algn="ctr"/>
                      <a:r>
                        <a:rPr lang="en-GB" sz="1400" b="1" dirty="0" smtClean="0">
                          <a:solidFill>
                            <a:schemeClr val="accent5"/>
                          </a:solidFill>
                        </a:rPr>
                        <a:t>Clarity</a:t>
                      </a:r>
                      <a:endParaRPr lang="en-GB" sz="1400" b="1" dirty="0">
                        <a:solidFill>
                          <a:schemeClr val="accent5"/>
                        </a:solidFill>
                      </a:endParaRPr>
                    </a:p>
                  </a:txBody>
                  <a:tcPr/>
                </a:tc>
                <a:tc>
                  <a:txBody>
                    <a:bodyPr/>
                    <a:lstStyle/>
                    <a:p>
                      <a:pPr algn="just"/>
                      <a:r>
                        <a:rPr lang="en-GB" sz="1400" dirty="0" smtClean="0">
                          <a:solidFill>
                            <a:schemeClr val="accent5"/>
                          </a:solidFill>
                        </a:rPr>
                        <a:t>The Public Service of Brazil operates in an environment</a:t>
                      </a:r>
                      <a:r>
                        <a:rPr lang="en-GB" sz="1400" baseline="0" dirty="0" smtClean="0">
                          <a:solidFill>
                            <a:schemeClr val="accent5"/>
                          </a:solidFill>
                        </a:rPr>
                        <a:t> with a relatively high-level of background ambiguity and competing signals for public servants. The legalistic setting provides a multi-layered context where it is not always easy to understand how overlapping laws and decrees complement or conflict with each other.</a:t>
                      </a:r>
                    </a:p>
                    <a:p>
                      <a:pPr algn="just"/>
                      <a:endParaRPr lang="en-GB" sz="1400" baseline="0" dirty="0" smtClean="0">
                        <a:solidFill>
                          <a:schemeClr val="accent5"/>
                        </a:solidFill>
                      </a:endParaRPr>
                    </a:p>
                    <a:p>
                      <a:pPr algn="just"/>
                      <a:r>
                        <a:rPr lang="en-GB" sz="1400" baseline="0" dirty="0" smtClean="0">
                          <a:solidFill>
                            <a:schemeClr val="accent5"/>
                          </a:solidFill>
                        </a:rPr>
                        <a:t>Given what has been observed of initiatives most likely to relate to clarity abut innovation within the public sector, it is questionable whether enough is being done to produce a rigorous and ubiquitous sense of why innovation matters, what is expected of public servants (or others) when it comes to public sector innovation, and how innovation is a core part of the identity of Brazilian public servants.</a:t>
                      </a:r>
                      <a:endParaRPr lang="en-GB" sz="1400" dirty="0">
                        <a:solidFill>
                          <a:schemeClr val="accent5"/>
                        </a:solidFill>
                      </a:endParaRPr>
                    </a:p>
                  </a:txBody>
                  <a:tcPr/>
                </a:tc>
                <a:extLst>
                  <a:ext uri="{0D108BD9-81ED-4DB2-BD59-A6C34878D82A}">
                    <a16:rowId xmlns:a16="http://schemas.microsoft.com/office/drawing/2014/main" val="1635888777"/>
                  </a:ext>
                </a:extLst>
              </a:tr>
              <a:tr h="1292268">
                <a:tc>
                  <a:txBody>
                    <a:bodyPr/>
                    <a:lstStyle/>
                    <a:p>
                      <a:pPr algn="ctr"/>
                      <a:r>
                        <a:rPr lang="en-GB" sz="1400" b="1" dirty="0" smtClean="0">
                          <a:solidFill>
                            <a:schemeClr val="accent5"/>
                          </a:solidFill>
                        </a:rPr>
                        <a:t>Parity</a:t>
                      </a:r>
                      <a:endParaRPr lang="en-GB" sz="1400" b="1" dirty="0">
                        <a:solidFill>
                          <a:schemeClr val="accent5"/>
                        </a:solidFill>
                      </a:endParaRPr>
                    </a:p>
                  </a:txBody>
                  <a:tcPr/>
                </a:tc>
                <a:tc>
                  <a:txBody>
                    <a:bodyPr/>
                    <a:lstStyle/>
                    <a:p>
                      <a:pPr algn="just"/>
                      <a:r>
                        <a:rPr lang="en-GB" sz="1400" dirty="0" smtClean="0">
                          <a:solidFill>
                            <a:schemeClr val="accent5"/>
                          </a:solidFill>
                        </a:rPr>
                        <a:t>There are a number of structural and default settings in any public service that provide a degree of inertia</a:t>
                      </a:r>
                      <a:r>
                        <a:rPr lang="en-GB" sz="1400" baseline="0" dirty="0" smtClean="0">
                          <a:solidFill>
                            <a:schemeClr val="accent5"/>
                          </a:solidFill>
                        </a:rPr>
                        <a:t> for existing initiatives and practices and a degree of inbuilt resistance to innovative approaches. This makes it hard for innovation to get an “equal seat at the table” when it comes to decision-making prioritisation and resources.</a:t>
                      </a:r>
                    </a:p>
                    <a:p>
                      <a:pPr algn="just"/>
                      <a:endParaRPr lang="en-GB" sz="1400" baseline="0" dirty="0" smtClean="0">
                        <a:solidFill>
                          <a:schemeClr val="accent5"/>
                        </a:solidFill>
                      </a:endParaRPr>
                    </a:p>
                    <a:p>
                      <a:pPr algn="just"/>
                      <a:r>
                        <a:rPr lang="en-GB" sz="1400" baseline="0" dirty="0" smtClean="0">
                          <a:solidFill>
                            <a:schemeClr val="accent5"/>
                          </a:solidFill>
                        </a:rPr>
                        <a:t>In the context of the Public Service of Brazil, it is clear that there is ongoing action that will help to address this. However, it is less certain that this action is sufficiently structured, formalised or embedded to counter the inertia within the system.</a:t>
                      </a:r>
                      <a:endParaRPr lang="en-GB" sz="1400" dirty="0">
                        <a:solidFill>
                          <a:schemeClr val="accent5"/>
                        </a:solidFill>
                      </a:endParaRPr>
                    </a:p>
                  </a:txBody>
                  <a:tcPr/>
                </a:tc>
                <a:extLst>
                  <a:ext uri="{0D108BD9-81ED-4DB2-BD59-A6C34878D82A}">
                    <a16:rowId xmlns:a16="http://schemas.microsoft.com/office/drawing/2014/main" val="2073944561"/>
                  </a:ext>
                </a:extLst>
              </a:tr>
              <a:tr h="959784">
                <a:tc>
                  <a:txBody>
                    <a:bodyPr/>
                    <a:lstStyle/>
                    <a:p>
                      <a:pPr algn="ctr"/>
                      <a:r>
                        <a:rPr lang="en-GB" sz="1400" b="1" dirty="0" smtClean="0">
                          <a:solidFill>
                            <a:schemeClr val="accent5"/>
                          </a:solidFill>
                        </a:rPr>
                        <a:t>Suitability</a:t>
                      </a:r>
                      <a:endParaRPr lang="en-GB" sz="1400" b="1" dirty="0">
                        <a:solidFill>
                          <a:schemeClr val="accent5"/>
                        </a:solidFill>
                      </a:endParaRPr>
                    </a:p>
                  </a:txBody>
                  <a:tcPr/>
                </a:tc>
                <a:tc>
                  <a:txBody>
                    <a:bodyPr/>
                    <a:lstStyle/>
                    <a:p>
                      <a:r>
                        <a:rPr lang="en-GB" sz="1400" dirty="0" smtClean="0">
                          <a:solidFill>
                            <a:schemeClr val="accent5"/>
                          </a:solidFill>
                        </a:rPr>
                        <a:t>If the Public Service of Brazil is going to take advantage of new opportunities</a:t>
                      </a:r>
                      <a:r>
                        <a:rPr lang="en-GB" sz="1400" baseline="0" dirty="0" smtClean="0">
                          <a:solidFill>
                            <a:schemeClr val="accent5"/>
                          </a:solidFill>
                        </a:rPr>
                        <a:t> and be prepared for shifts in how it might need to operate, then it will need to build on work already underway to gain better information about how its services are being used. A number of opportunities are open to the Public Service of Brazil to engage with the changing world, to learn about what might be possible and what this might mean, and to prepare to take advantage of new options.</a:t>
                      </a:r>
                      <a:endParaRPr lang="en-GB" sz="1400" dirty="0">
                        <a:solidFill>
                          <a:schemeClr val="accent5"/>
                        </a:solidFill>
                      </a:endParaRPr>
                    </a:p>
                  </a:txBody>
                  <a:tcPr/>
                </a:tc>
                <a:extLst>
                  <a:ext uri="{0D108BD9-81ED-4DB2-BD59-A6C34878D82A}">
                    <a16:rowId xmlns:a16="http://schemas.microsoft.com/office/drawing/2014/main" val="4001229728"/>
                  </a:ext>
                </a:extLst>
              </a:tr>
              <a:tr h="689210">
                <a:tc>
                  <a:txBody>
                    <a:bodyPr/>
                    <a:lstStyle/>
                    <a:p>
                      <a:pPr algn="ctr"/>
                      <a:r>
                        <a:rPr lang="en-GB" sz="1400" b="1" dirty="0" smtClean="0">
                          <a:solidFill>
                            <a:schemeClr val="accent5"/>
                          </a:solidFill>
                        </a:rPr>
                        <a:t>Normality</a:t>
                      </a:r>
                      <a:endParaRPr lang="en-GB" sz="1400" b="1" dirty="0">
                        <a:solidFill>
                          <a:schemeClr val="accent5"/>
                        </a:solidFill>
                      </a:endParaRPr>
                    </a:p>
                  </a:txBody>
                  <a:tcPr/>
                </a:tc>
                <a:tc>
                  <a:txBody>
                    <a:bodyPr/>
                    <a:lstStyle/>
                    <a:p>
                      <a:r>
                        <a:rPr lang="en-GB" sz="1400" dirty="0" smtClean="0">
                          <a:solidFill>
                            <a:schemeClr val="accent5"/>
                          </a:solidFill>
                        </a:rPr>
                        <a:t>Considerable activity is</a:t>
                      </a:r>
                      <a:r>
                        <a:rPr lang="en-GB" sz="1400" baseline="0" dirty="0" smtClean="0">
                          <a:solidFill>
                            <a:schemeClr val="accent5"/>
                          </a:solidFill>
                        </a:rPr>
                        <a:t> taking place to help ensure innovation is seen as a more normal part of the operations of the Public Service of Brazil, underlining the importance of the “normality” determinant in the Brazilian context. However, further work is likely to be needed to help innovation feel “normal”.</a:t>
                      </a:r>
                    </a:p>
                  </a:txBody>
                  <a:tcPr/>
                </a:tc>
                <a:extLst>
                  <a:ext uri="{0D108BD9-81ED-4DB2-BD59-A6C34878D82A}">
                    <a16:rowId xmlns:a16="http://schemas.microsoft.com/office/drawing/2014/main" val="3251360808"/>
                  </a:ext>
                </a:extLst>
              </a:tr>
              <a:tr h="1493288">
                <a:tc>
                  <a:txBody>
                    <a:bodyPr/>
                    <a:lstStyle/>
                    <a:p>
                      <a:pPr algn="ctr"/>
                      <a:r>
                        <a:rPr lang="en-GB" sz="1400" b="1" dirty="0" smtClean="0">
                          <a:solidFill>
                            <a:schemeClr val="accent5"/>
                          </a:solidFill>
                        </a:rPr>
                        <a:t>Stewardship</a:t>
                      </a:r>
                      <a:endParaRPr lang="en-GB" sz="1400" b="1" dirty="0">
                        <a:solidFill>
                          <a:schemeClr val="accent5"/>
                        </a:solidFill>
                      </a:endParaRPr>
                    </a:p>
                  </a:txBody>
                  <a:tcPr/>
                </a:tc>
                <a:tc>
                  <a:txBody>
                    <a:bodyPr/>
                    <a:lstStyle/>
                    <a:p>
                      <a:pPr algn="just"/>
                      <a:r>
                        <a:rPr lang="en-GB" sz="1400" dirty="0" smtClean="0">
                          <a:solidFill>
                            <a:schemeClr val="accent5"/>
                          </a:solidFill>
                        </a:rPr>
                        <a:t>The Public Service of Brazil should be recognised</a:t>
                      </a:r>
                      <a:r>
                        <a:rPr lang="en-GB" sz="1400" baseline="0" dirty="0" smtClean="0">
                          <a:solidFill>
                            <a:schemeClr val="accent5"/>
                          </a:solidFill>
                        </a:rPr>
                        <a:t> for the progress it ha made in its efforts to ensure the application of a more sophisticated and mature approach to innovation, in aid of delivering better results and outcomes.</a:t>
                      </a:r>
                    </a:p>
                    <a:p>
                      <a:pPr algn="just"/>
                      <a:endParaRPr lang="en-GB" sz="1400" baseline="0" dirty="0" smtClean="0">
                        <a:solidFill>
                          <a:schemeClr val="accent5"/>
                        </a:solidFill>
                      </a:endParaRPr>
                    </a:p>
                    <a:p>
                      <a:pPr algn="just"/>
                      <a:r>
                        <a:rPr lang="en-GB" sz="1400" baseline="0" dirty="0" smtClean="0">
                          <a:solidFill>
                            <a:schemeClr val="accent5"/>
                          </a:solidFill>
                        </a:rPr>
                        <a:t>Nevertheless, given the clear need for a more deliberate, strategic and reliable public sector innovation system, it is not yet clear from the interventions already put in place that enough is being done to achieve what is wanted and needed. While existing interventions will likely continue to develop and settle over time, there would appear to be some missing gaps where supplementary efforts are required.</a:t>
                      </a:r>
                      <a:endParaRPr lang="en-GB" sz="1400" dirty="0">
                        <a:solidFill>
                          <a:schemeClr val="accent5"/>
                        </a:solidFill>
                      </a:endParaRPr>
                    </a:p>
                  </a:txBody>
                  <a:tcPr/>
                </a:tc>
                <a:extLst>
                  <a:ext uri="{0D108BD9-81ED-4DB2-BD59-A6C34878D82A}">
                    <a16:rowId xmlns:a16="http://schemas.microsoft.com/office/drawing/2014/main" val="4227428792"/>
                  </a:ext>
                </a:extLst>
              </a:tr>
            </a:tbl>
          </a:graphicData>
        </a:graphic>
      </p:graphicFrame>
      <p:pic>
        <p:nvPicPr>
          <p:cNvPr id="5" name="Picture 4"/>
          <p:cNvPicPr>
            <a:picLocks noChangeAspect="1"/>
          </p:cNvPicPr>
          <p:nvPr/>
        </p:nvPicPr>
        <p:blipFill>
          <a:blip r:embed="rId2"/>
          <a:stretch>
            <a:fillRect/>
          </a:stretch>
        </p:blipFill>
        <p:spPr>
          <a:xfrm>
            <a:off x="11701318" y="60385"/>
            <a:ext cx="418446" cy="396815"/>
          </a:xfrm>
          <a:prstGeom prst="rect">
            <a:avLst/>
          </a:prstGeom>
        </p:spPr>
      </p:pic>
    </p:spTree>
    <p:extLst>
      <p:ext uri="{BB962C8B-B14F-4D97-AF65-F5344CB8AC3E}">
        <p14:creationId xmlns:p14="http://schemas.microsoft.com/office/powerpoint/2010/main" val="32344948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3" name="Frame 32"/>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12" name="TextBox 11">
            <a:extLst>
              <a:ext uri="{FF2B5EF4-FFF2-40B4-BE49-F238E27FC236}">
                <a16:creationId xmlns:a16="http://schemas.microsoft.com/office/drawing/2014/main" id="{9F99E629-D198-47C2-BD25-8F19ED39F144}"/>
              </a:ext>
            </a:extLst>
          </p:cNvPr>
          <p:cNvSpPr txBox="1"/>
          <p:nvPr/>
        </p:nvSpPr>
        <p:spPr>
          <a:xfrm>
            <a:off x="1226940" y="334719"/>
            <a:ext cx="10122323"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smtClean="0">
                <a:ln>
                  <a:noFill/>
                </a:ln>
                <a:solidFill>
                  <a:prstClr val="white"/>
                </a:solidFill>
                <a:effectLst/>
                <a:uLnTx/>
                <a:uFillTx/>
                <a:latin typeface="Lato"/>
                <a:ea typeface="+mn-ea"/>
                <a:cs typeface="+mn-cs"/>
              </a:rPr>
              <a:t>A DELIBERATE &amp; SYSTEMIC</a:t>
            </a:r>
            <a:r>
              <a:rPr kumimoji="0" lang="en-GB" sz="2800" b="1" i="0" u="none" strike="noStrike" kern="1200" cap="none" spc="0" normalizeH="0" noProof="0" dirty="0" smtClean="0">
                <a:ln>
                  <a:noFill/>
                </a:ln>
                <a:solidFill>
                  <a:prstClr val="white"/>
                </a:solidFill>
                <a:effectLst/>
                <a:uLnTx/>
                <a:uFillTx/>
                <a:latin typeface="Lato"/>
                <a:ea typeface="+mn-ea"/>
                <a:cs typeface="+mn-cs"/>
              </a:rPr>
              <a:t> APPROACH TO INNOVATION</a:t>
            </a:r>
            <a:endParaRPr kumimoji="0" lang="en-GB" sz="2800" b="0" i="0" u="none" strike="noStrike" kern="1200" cap="none" spc="0" normalizeH="0" baseline="0" noProof="0" dirty="0">
              <a:ln>
                <a:noFill/>
              </a:ln>
              <a:solidFill>
                <a:prstClr val="white"/>
              </a:solidFill>
              <a:effectLst/>
              <a:uLnTx/>
              <a:uFillTx/>
              <a:latin typeface="Lato"/>
              <a:ea typeface="+mn-ea"/>
              <a:cs typeface="+mn-cs"/>
            </a:endParaRPr>
          </a:p>
        </p:txBody>
      </p:sp>
      <p:cxnSp>
        <p:nvCxnSpPr>
          <p:cNvPr id="13" name="Straight Connector 12">
            <a:extLst>
              <a:ext uri="{FF2B5EF4-FFF2-40B4-BE49-F238E27FC236}">
                <a16:creationId xmlns:a16="http://schemas.microsoft.com/office/drawing/2014/main" id="{2D3452EC-B89C-4896-8A40-5E5A33ABD851}"/>
              </a:ext>
            </a:extLst>
          </p:cNvPr>
          <p:cNvCxnSpPr/>
          <p:nvPr/>
        </p:nvCxnSpPr>
        <p:spPr>
          <a:xfrm>
            <a:off x="5238749" y="91934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F98AB9E-1742-4E0D-A87F-E2D0F0FA0821}"/>
              </a:ext>
            </a:extLst>
          </p:cNvPr>
          <p:cNvSpPr/>
          <p:nvPr/>
        </p:nvSpPr>
        <p:spPr>
          <a:xfrm>
            <a:off x="344422" y="1997839"/>
            <a:ext cx="11503152" cy="2862322"/>
          </a:xfrm>
          <a:prstGeom prst="rect">
            <a:avLst/>
          </a:prstGeom>
        </p:spPr>
        <p:txBody>
          <a:bodyPr wrap="square"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Lato"/>
                <a:ea typeface="+mn-ea"/>
                <a:cs typeface="+mn-cs"/>
              </a:rPr>
              <a:t>An ongoing deliberate and systemic</a:t>
            </a:r>
            <a:r>
              <a:rPr kumimoji="0" lang="en-US" sz="1800" b="0" i="0" u="none" strike="noStrike" kern="1200" cap="none" spc="0" normalizeH="0" noProof="0" dirty="0" smtClean="0">
                <a:ln>
                  <a:noFill/>
                </a:ln>
                <a:solidFill>
                  <a:prstClr val="white"/>
                </a:solidFill>
                <a:effectLst/>
                <a:uLnTx/>
                <a:uFillTx/>
                <a:latin typeface="Lato"/>
                <a:ea typeface="+mn-ea"/>
                <a:cs typeface="+mn-cs"/>
              </a:rPr>
              <a:t> approach is needed for innovation to ensure that suitable innovative responses can be generated as and when needed, despite any inherent defaults within the public sector that can, rightly, push against or inhibit innovative activity. Such a deliberate approach needs to answer three questions: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noProof="0" dirty="0" smtClean="0">
              <a:ln>
                <a:noFill/>
              </a:ln>
              <a:solidFill>
                <a:prstClr val="white"/>
              </a:solidFill>
              <a:effectLst/>
              <a:uLnTx/>
              <a:uFillTx/>
              <a:latin typeface="Lato"/>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solidFill>
                  <a:prstClr val="white"/>
                </a:solidFill>
                <a:latin typeface="Lato"/>
              </a:rPr>
              <a:t>I</a:t>
            </a:r>
            <a:r>
              <a:rPr lang="en-US" dirty="0" smtClean="0">
                <a:solidFill>
                  <a:prstClr val="white"/>
                </a:solidFill>
                <a:latin typeface="Lato"/>
              </a:rPr>
              <a:t>s innovation occurring to the extend needed?</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white"/>
                </a:solidFill>
                <a:effectLst/>
                <a:uLnTx/>
                <a:uFillTx/>
                <a:latin typeface="Lato"/>
                <a:ea typeface="+mn-ea"/>
                <a:cs typeface="+mn-cs"/>
              </a:rPr>
              <a:t>Is</a:t>
            </a:r>
            <a:r>
              <a:rPr kumimoji="0" lang="en-US" sz="1800" b="0" i="0" u="none" strike="noStrike" kern="1200" cap="none" spc="0" normalizeH="0" noProof="0" dirty="0" smtClean="0">
                <a:ln>
                  <a:noFill/>
                </a:ln>
                <a:solidFill>
                  <a:prstClr val="white"/>
                </a:solidFill>
                <a:effectLst/>
                <a:uLnTx/>
                <a:uFillTx/>
                <a:latin typeface="Lato"/>
                <a:ea typeface="+mn-ea"/>
                <a:cs typeface="+mn-cs"/>
              </a:rPr>
              <a:t> the innovation likely to provide the right mix of options and choices for the context?</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solidFill>
                  <a:prstClr val="white"/>
                </a:solidFill>
                <a:latin typeface="Lato"/>
              </a:rPr>
              <a:t>Is</a:t>
            </a:r>
            <a:r>
              <a:rPr lang="en-US" dirty="0" smtClean="0">
                <a:solidFill>
                  <a:prstClr val="white"/>
                </a:solidFill>
                <a:latin typeface="Lato"/>
              </a:rPr>
              <a:t> some form of stewardship present to ensure that the innovation system delivers as hoped?</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 </a:t>
            </a:r>
            <a:endParaRPr kumimoji="0" lang="en-US" sz="1800" b="1" i="0" u="none" strike="noStrike" kern="1200" cap="none" spc="0" normalizeH="0" baseline="0" noProof="0" dirty="0" smtClean="0">
              <a:ln>
                <a:noFill/>
              </a:ln>
              <a:solidFill>
                <a:prstClr val="white"/>
              </a:solidFill>
              <a:effectLst/>
              <a:uLnTx/>
              <a:uFillTx/>
              <a:latin typeface="Lato"/>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p:txBody>
      </p:sp>
      <p:cxnSp>
        <p:nvCxnSpPr>
          <p:cNvPr id="15" name="Straight Connector 14">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a:stretch>
            <a:fillRect/>
          </a:stretch>
        </p:blipFill>
        <p:spPr>
          <a:xfrm>
            <a:off x="11510219" y="184956"/>
            <a:ext cx="285996" cy="267582"/>
          </a:xfrm>
          <a:prstGeom prst="rect">
            <a:avLst/>
          </a:prstGeom>
        </p:spPr>
      </p:pic>
    </p:spTree>
    <p:extLst>
      <p:ext uri="{BB962C8B-B14F-4D97-AF65-F5344CB8AC3E}">
        <p14:creationId xmlns:p14="http://schemas.microsoft.com/office/powerpoint/2010/main" val="8382113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8175348F-FE10-43AE-A2C6-01BB20110622}"/>
              </a:ext>
            </a:extLst>
          </p:cNvPr>
          <p:cNvSpPr txBox="1"/>
          <p:nvPr/>
        </p:nvSpPr>
        <p:spPr>
          <a:xfrm>
            <a:off x="768350" y="520678"/>
            <a:ext cx="470000" cy="400110"/>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4E6891"/>
                </a:solidFill>
                <a:effectLst/>
                <a:uLnTx/>
                <a:uFillTx/>
                <a:latin typeface="Lato"/>
                <a:ea typeface="+mn-ea"/>
                <a:cs typeface="+mn-cs"/>
              </a:rPr>
              <a:t>01</a:t>
            </a:r>
          </a:p>
        </p:txBody>
      </p:sp>
      <p:cxnSp>
        <p:nvCxnSpPr>
          <p:cNvPr id="21" name="Straight Connector 20">
            <a:extLst>
              <a:ext uri="{FF2B5EF4-FFF2-40B4-BE49-F238E27FC236}">
                <a16:creationId xmlns:a16="http://schemas.microsoft.com/office/drawing/2014/main" id="{9A0A060F-DB49-4AB2-96A1-A4E10DF6C18F}"/>
              </a:ext>
            </a:extLst>
          </p:cNvPr>
          <p:cNvCxnSpPr>
            <a:cxnSpLocks/>
          </p:cNvCxnSpPr>
          <p:nvPr/>
        </p:nvCxnSpPr>
        <p:spPr>
          <a:xfrm>
            <a:off x="1287780" y="540392"/>
            <a:ext cx="0" cy="3454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2775AB82-19B5-4C54-840A-7ED9C6C3DE84}"/>
              </a:ext>
            </a:extLst>
          </p:cNvPr>
          <p:cNvSpPr/>
          <p:nvPr/>
        </p:nvSpPr>
        <p:spPr>
          <a:xfrm>
            <a:off x="1443009" y="520677"/>
            <a:ext cx="1949380" cy="400110"/>
          </a:xfrm>
          <a:prstGeom prst="rect">
            <a:avLst/>
          </a:prstGeom>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000" noProof="0" dirty="0" smtClean="0">
                <a:solidFill>
                  <a:srgbClr val="4B4B4A">
                    <a:lumMod val="60000"/>
                    <a:lumOff val="40000"/>
                  </a:srgbClr>
                </a:solidFill>
                <a:latin typeface="Lato"/>
              </a:rPr>
              <a:t>About t</a:t>
            </a:r>
            <a:r>
              <a:rPr kumimoji="0" lang="en-IN" sz="2000" b="0" i="0" u="none" strike="noStrike" kern="1200" cap="none" spc="0" normalizeH="0" baseline="0" noProof="0" dirty="0" smtClean="0">
                <a:ln>
                  <a:noFill/>
                </a:ln>
                <a:solidFill>
                  <a:srgbClr val="4B4B4A">
                    <a:lumMod val="60000"/>
                    <a:lumOff val="40000"/>
                  </a:srgbClr>
                </a:solidFill>
                <a:effectLst/>
                <a:uLnTx/>
                <a:uFillTx/>
                <a:latin typeface="Lato"/>
                <a:ea typeface="+mn-ea"/>
                <a:cs typeface="+mn-cs"/>
              </a:rPr>
              <a:t>he report</a:t>
            </a:r>
            <a:endParaRPr kumimoji="0" lang="en-IN" sz="2000" b="0" i="0"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sp>
        <p:nvSpPr>
          <p:cNvPr id="24" name="TextBox 23">
            <a:extLst>
              <a:ext uri="{FF2B5EF4-FFF2-40B4-BE49-F238E27FC236}">
                <a16:creationId xmlns:a16="http://schemas.microsoft.com/office/drawing/2014/main" id="{D90FB94D-5C61-4668-BC35-7DF66DBBBBCE}"/>
              </a:ext>
            </a:extLst>
          </p:cNvPr>
          <p:cNvSpPr txBox="1"/>
          <p:nvPr/>
        </p:nvSpPr>
        <p:spPr>
          <a:xfrm>
            <a:off x="768350" y="1096515"/>
            <a:ext cx="470000" cy="400110"/>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4E6891"/>
                </a:solidFill>
                <a:effectLst/>
                <a:uLnTx/>
                <a:uFillTx/>
                <a:latin typeface="Lato"/>
                <a:ea typeface="+mn-ea"/>
                <a:cs typeface="+mn-cs"/>
              </a:rPr>
              <a:t>02</a:t>
            </a:r>
          </a:p>
        </p:txBody>
      </p:sp>
      <p:cxnSp>
        <p:nvCxnSpPr>
          <p:cNvPr id="25" name="Straight Connector 24">
            <a:extLst>
              <a:ext uri="{FF2B5EF4-FFF2-40B4-BE49-F238E27FC236}">
                <a16:creationId xmlns:a16="http://schemas.microsoft.com/office/drawing/2014/main" id="{82610A59-1E44-4468-A58C-69D21AAC19EE}"/>
              </a:ext>
            </a:extLst>
          </p:cNvPr>
          <p:cNvCxnSpPr>
            <a:cxnSpLocks/>
          </p:cNvCxnSpPr>
          <p:nvPr/>
        </p:nvCxnSpPr>
        <p:spPr>
          <a:xfrm>
            <a:off x="1287780" y="1116229"/>
            <a:ext cx="0" cy="3454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D0D21EBF-0651-4BBF-914F-A6049EBB1F92}"/>
              </a:ext>
            </a:extLst>
          </p:cNvPr>
          <p:cNvSpPr/>
          <p:nvPr/>
        </p:nvSpPr>
        <p:spPr>
          <a:xfrm>
            <a:off x="1443009" y="1096514"/>
            <a:ext cx="2250937" cy="400110"/>
          </a:xfrm>
          <a:prstGeom prst="rect">
            <a:avLst/>
          </a:prstGeom>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smtClean="0">
                <a:ln>
                  <a:noFill/>
                </a:ln>
                <a:solidFill>
                  <a:srgbClr val="4B4B4A">
                    <a:lumMod val="60000"/>
                    <a:lumOff val="40000"/>
                  </a:srgbClr>
                </a:solidFill>
                <a:effectLst/>
                <a:uLnTx/>
                <a:uFillTx/>
                <a:latin typeface="Lato"/>
                <a:ea typeface="+mn-ea"/>
                <a:cs typeface="+mn-cs"/>
              </a:rPr>
              <a:t>The case for change</a:t>
            </a:r>
            <a:endParaRPr kumimoji="0" lang="en-IN" sz="2000" b="0" i="0"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sp>
        <p:nvSpPr>
          <p:cNvPr id="30" name="TextBox 29">
            <a:extLst>
              <a:ext uri="{FF2B5EF4-FFF2-40B4-BE49-F238E27FC236}">
                <a16:creationId xmlns:a16="http://schemas.microsoft.com/office/drawing/2014/main" id="{C555C246-79E2-4167-8192-617C57FDA7EA}"/>
              </a:ext>
            </a:extLst>
          </p:cNvPr>
          <p:cNvSpPr txBox="1"/>
          <p:nvPr/>
        </p:nvSpPr>
        <p:spPr>
          <a:xfrm>
            <a:off x="768350" y="1686595"/>
            <a:ext cx="470000" cy="400110"/>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4E6891"/>
                </a:solidFill>
                <a:effectLst/>
                <a:uLnTx/>
                <a:uFillTx/>
                <a:latin typeface="Lato"/>
                <a:ea typeface="+mn-ea"/>
                <a:cs typeface="+mn-cs"/>
              </a:rPr>
              <a:t>03</a:t>
            </a:r>
          </a:p>
        </p:txBody>
      </p:sp>
      <p:cxnSp>
        <p:nvCxnSpPr>
          <p:cNvPr id="31" name="Straight Connector 30">
            <a:extLst>
              <a:ext uri="{FF2B5EF4-FFF2-40B4-BE49-F238E27FC236}">
                <a16:creationId xmlns:a16="http://schemas.microsoft.com/office/drawing/2014/main" id="{C2911F50-F729-47F8-81C9-82AC7AEE3395}"/>
              </a:ext>
            </a:extLst>
          </p:cNvPr>
          <p:cNvCxnSpPr>
            <a:cxnSpLocks/>
          </p:cNvCxnSpPr>
          <p:nvPr/>
        </p:nvCxnSpPr>
        <p:spPr>
          <a:xfrm>
            <a:off x="1287780" y="1706309"/>
            <a:ext cx="0" cy="3454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F639162B-B986-4FD2-B196-E228B6636D56}"/>
              </a:ext>
            </a:extLst>
          </p:cNvPr>
          <p:cNvSpPr/>
          <p:nvPr/>
        </p:nvSpPr>
        <p:spPr>
          <a:xfrm>
            <a:off x="1443009" y="1686594"/>
            <a:ext cx="4107150" cy="400110"/>
          </a:xfrm>
          <a:prstGeom prst="rect">
            <a:avLst/>
          </a:prstGeom>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000" dirty="0" smtClean="0">
                <a:solidFill>
                  <a:srgbClr val="4B4B4A">
                    <a:lumMod val="60000"/>
                    <a:lumOff val="40000"/>
                  </a:srgbClr>
                </a:solidFill>
                <a:latin typeface="Lato"/>
              </a:rPr>
              <a:t>How was the current state arrived at?</a:t>
            </a:r>
            <a:endParaRPr kumimoji="0" lang="en-IN" sz="2000" b="0" i="0"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sp>
        <p:nvSpPr>
          <p:cNvPr id="33" name="TextBox 32">
            <a:extLst>
              <a:ext uri="{FF2B5EF4-FFF2-40B4-BE49-F238E27FC236}">
                <a16:creationId xmlns:a16="http://schemas.microsoft.com/office/drawing/2014/main" id="{C86837B0-DF2E-468F-80B4-0D9E899D4D6E}"/>
              </a:ext>
            </a:extLst>
          </p:cNvPr>
          <p:cNvSpPr txBox="1"/>
          <p:nvPr/>
        </p:nvSpPr>
        <p:spPr>
          <a:xfrm>
            <a:off x="768350" y="2296607"/>
            <a:ext cx="470000" cy="400110"/>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4E6891"/>
                </a:solidFill>
                <a:effectLst/>
                <a:uLnTx/>
                <a:uFillTx/>
                <a:latin typeface="Lato"/>
                <a:ea typeface="+mn-ea"/>
                <a:cs typeface="+mn-cs"/>
              </a:rPr>
              <a:t>04</a:t>
            </a:r>
          </a:p>
        </p:txBody>
      </p:sp>
      <p:cxnSp>
        <p:nvCxnSpPr>
          <p:cNvPr id="34" name="Straight Connector 33">
            <a:extLst>
              <a:ext uri="{FF2B5EF4-FFF2-40B4-BE49-F238E27FC236}">
                <a16:creationId xmlns:a16="http://schemas.microsoft.com/office/drawing/2014/main" id="{112AE348-881E-4EF6-8402-F5B261834645}"/>
              </a:ext>
            </a:extLst>
          </p:cNvPr>
          <p:cNvCxnSpPr>
            <a:cxnSpLocks/>
          </p:cNvCxnSpPr>
          <p:nvPr/>
        </p:nvCxnSpPr>
        <p:spPr>
          <a:xfrm>
            <a:off x="1287780" y="2316321"/>
            <a:ext cx="0" cy="3454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39711E62-2399-47E2-8A96-E760D545BCBE}"/>
              </a:ext>
            </a:extLst>
          </p:cNvPr>
          <p:cNvSpPr/>
          <p:nvPr/>
        </p:nvSpPr>
        <p:spPr>
          <a:xfrm>
            <a:off x="1443009" y="2296606"/>
            <a:ext cx="4592539" cy="400110"/>
          </a:xfrm>
          <a:prstGeom prst="rect">
            <a:avLst/>
          </a:prstGeom>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smtClean="0">
                <a:ln>
                  <a:noFill/>
                </a:ln>
                <a:solidFill>
                  <a:srgbClr val="4B4B4A">
                    <a:lumMod val="60000"/>
                    <a:lumOff val="40000"/>
                  </a:srgbClr>
                </a:solidFill>
                <a:effectLst/>
                <a:uLnTx/>
                <a:uFillTx/>
                <a:latin typeface="Lato"/>
                <a:ea typeface="+mn-ea"/>
                <a:cs typeface="+mn-cs"/>
              </a:rPr>
              <a:t>A more sophisticated approach</a:t>
            </a:r>
            <a:r>
              <a:rPr kumimoji="0" lang="en-IN" sz="2000" b="0" i="0" u="none" strike="noStrike" kern="1200" cap="none" spc="0" normalizeH="0" noProof="0" dirty="0" smtClean="0">
                <a:ln>
                  <a:noFill/>
                </a:ln>
                <a:solidFill>
                  <a:srgbClr val="4B4B4A">
                    <a:lumMod val="60000"/>
                    <a:lumOff val="40000"/>
                  </a:srgbClr>
                </a:solidFill>
                <a:effectLst/>
                <a:uLnTx/>
                <a:uFillTx/>
                <a:latin typeface="Lato"/>
                <a:ea typeface="+mn-ea"/>
                <a:cs typeface="+mn-cs"/>
              </a:rPr>
              <a:t> is required</a:t>
            </a:r>
            <a:endParaRPr kumimoji="0" lang="en-IN" sz="2000" b="0" i="0"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sp>
        <p:nvSpPr>
          <p:cNvPr id="36" name="TextBox 35">
            <a:extLst>
              <a:ext uri="{FF2B5EF4-FFF2-40B4-BE49-F238E27FC236}">
                <a16:creationId xmlns:a16="http://schemas.microsoft.com/office/drawing/2014/main" id="{74E8E1A8-0F97-4D89-84CD-20D9163E5DF6}"/>
              </a:ext>
            </a:extLst>
          </p:cNvPr>
          <p:cNvSpPr txBox="1"/>
          <p:nvPr/>
        </p:nvSpPr>
        <p:spPr>
          <a:xfrm>
            <a:off x="768350" y="2915732"/>
            <a:ext cx="470000" cy="400110"/>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4E6891"/>
                </a:solidFill>
                <a:effectLst/>
                <a:uLnTx/>
                <a:uFillTx/>
                <a:latin typeface="Lato"/>
                <a:ea typeface="+mn-ea"/>
                <a:cs typeface="+mn-cs"/>
              </a:rPr>
              <a:t>05</a:t>
            </a:r>
          </a:p>
        </p:txBody>
      </p:sp>
      <p:cxnSp>
        <p:nvCxnSpPr>
          <p:cNvPr id="37" name="Straight Connector 36">
            <a:extLst>
              <a:ext uri="{FF2B5EF4-FFF2-40B4-BE49-F238E27FC236}">
                <a16:creationId xmlns:a16="http://schemas.microsoft.com/office/drawing/2014/main" id="{F67E73D8-9443-4972-8657-29B1DF08BB91}"/>
              </a:ext>
            </a:extLst>
          </p:cNvPr>
          <p:cNvCxnSpPr>
            <a:cxnSpLocks/>
          </p:cNvCxnSpPr>
          <p:nvPr/>
        </p:nvCxnSpPr>
        <p:spPr>
          <a:xfrm>
            <a:off x="1287780" y="2935446"/>
            <a:ext cx="0" cy="3454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D4EF3648-F48D-4682-8501-82F595016F06}"/>
              </a:ext>
            </a:extLst>
          </p:cNvPr>
          <p:cNvSpPr/>
          <p:nvPr/>
        </p:nvSpPr>
        <p:spPr>
          <a:xfrm>
            <a:off x="1443009" y="2915731"/>
            <a:ext cx="3512308" cy="400110"/>
          </a:xfrm>
          <a:prstGeom prst="rect">
            <a:avLst/>
          </a:prstGeom>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smtClean="0">
                <a:ln>
                  <a:noFill/>
                </a:ln>
                <a:solidFill>
                  <a:srgbClr val="4B4B4A">
                    <a:lumMod val="60000"/>
                    <a:lumOff val="40000"/>
                  </a:srgbClr>
                </a:solidFill>
                <a:effectLst/>
                <a:uLnTx/>
                <a:uFillTx/>
                <a:latin typeface="Lato"/>
                <a:ea typeface="+mn-ea"/>
                <a:cs typeface="+mn-cs"/>
              </a:rPr>
              <a:t>The limits of the existing system</a:t>
            </a:r>
            <a:endParaRPr kumimoji="0" lang="en-IN" sz="2000" b="0" i="0"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sp>
        <p:nvSpPr>
          <p:cNvPr id="39" name="TextBox 38">
            <a:extLst>
              <a:ext uri="{FF2B5EF4-FFF2-40B4-BE49-F238E27FC236}">
                <a16:creationId xmlns:a16="http://schemas.microsoft.com/office/drawing/2014/main" id="{2CB2A191-CC16-491F-9019-9400DB394B05}"/>
              </a:ext>
            </a:extLst>
          </p:cNvPr>
          <p:cNvSpPr txBox="1"/>
          <p:nvPr/>
        </p:nvSpPr>
        <p:spPr>
          <a:xfrm>
            <a:off x="768350" y="3494990"/>
            <a:ext cx="470000" cy="400110"/>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4E6891"/>
                </a:solidFill>
                <a:effectLst/>
                <a:uLnTx/>
                <a:uFillTx/>
                <a:latin typeface="Lato"/>
                <a:ea typeface="+mn-ea"/>
                <a:cs typeface="+mn-cs"/>
              </a:rPr>
              <a:t>06</a:t>
            </a:r>
          </a:p>
        </p:txBody>
      </p:sp>
      <p:cxnSp>
        <p:nvCxnSpPr>
          <p:cNvPr id="40" name="Straight Connector 39">
            <a:extLst>
              <a:ext uri="{FF2B5EF4-FFF2-40B4-BE49-F238E27FC236}">
                <a16:creationId xmlns:a16="http://schemas.microsoft.com/office/drawing/2014/main" id="{A8ADB04E-A52F-4646-9D9A-786D51B14DE0}"/>
              </a:ext>
            </a:extLst>
          </p:cNvPr>
          <p:cNvCxnSpPr>
            <a:cxnSpLocks/>
          </p:cNvCxnSpPr>
          <p:nvPr/>
        </p:nvCxnSpPr>
        <p:spPr>
          <a:xfrm>
            <a:off x="1287780" y="3514704"/>
            <a:ext cx="0" cy="3454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09951897-6115-4261-BF6F-20BB289F5EDD}"/>
              </a:ext>
            </a:extLst>
          </p:cNvPr>
          <p:cNvSpPr/>
          <p:nvPr/>
        </p:nvSpPr>
        <p:spPr>
          <a:xfrm>
            <a:off x="1443009" y="3494989"/>
            <a:ext cx="5072351" cy="400110"/>
          </a:xfrm>
          <a:prstGeom prst="rect">
            <a:avLst/>
          </a:prstGeom>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smtClean="0">
                <a:ln>
                  <a:noFill/>
                </a:ln>
                <a:solidFill>
                  <a:srgbClr val="4B4B4A">
                    <a:lumMod val="60000"/>
                    <a:lumOff val="40000"/>
                  </a:srgbClr>
                </a:solidFill>
                <a:effectLst/>
                <a:uLnTx/>
                <a:uFillTx/>
                <a:latin typeface="Lato"/>
                <a:ea typeface="+mn-ea"/>
                <a:cs typeface="+mn-cs"/>
              </a:rPr>
              <a:t>Scenarios</a:t>
            </a:r>
            <a:r>
              <a:rPr kumimoji="0" lang="en-IN" sz="2000" b="0" i="0" u="none" strike="noStrike" kern="1200" cap="none" spc="0" normalizeH="0" noProof="0" dirty="0" smtClean="0">
                <a:ln>
                  <a:noFill/>
                </a:ln>
                <a:solidFill>
                  <a:srgbClr val="4B4B4A">
                    <a:lumMod val="60000"/>
                    <a:lumOff val="40000"/>
                  </a:srgbClr>
                </a:solidFill>
                <a:effectLst/>
                <a:uLnTx/>
                <a:uFillTx/>
                <a:latin typeface="Lato"/>
                <a:ea typeface="+mn-ea"/>
                <a:cs typeface="+mn-cs"/>
              </a:rPr>
              <a:t> to test assumptions about the future</a:t>
            </a:r>
            <a:endParaRPr kumimoji="0" lang="en-IN" sz="2000" b="0" i="0"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sp>
        <p:nvSpPr>
          <p:cNvPr id="42" name="TextBox 41">
            <a:extLst>
              <a:ext uri="{FF2B5EF4-FFF2-40B4-BE49-F238E27FC236}">
                <a16:creationId xmlns:a16="http://schemas.microsoft.com/office/drawing/2014/main" id="{DC167E90-5772-4AE3-9A6F-57742A51EA17}"/>
              </a:ext>
            </a:extLst>
          </p:cNvPr>
          <p:cNvSpPr txBox="1"/>
          <p:nvPr/>
        </p:nvSpPr>
        <p:spPr>
          <a:xfrm>
            <a:off x="768350" y="4083569"/>
            <a:ext cx="470000" cy="400110"/>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4E6891"/>
                </a:solidFill>
                <a:effectLst/>
                <a:uLnTx/>
                <a:uFillTx/>
                <a:latin typeface="Lato"/>
                <a:ea typeface="+mn-ea"/>
                <a:cs typeface="+mn-cs"/>
              </a:rPr>
              <a:t>07</a:t>
            </a:r>
          </a:p>
        </p:txBody>
      </p:sp>
      <p:cxnSp>
        <p:nvCxnSpPr>
          <p:cNvPr id="43" name="Straight Connector 42">
            <a:extLst>
              <a:ext uri="{FF2B5EF4-FFF2-40B4-BE49-F238E27FC236}">
                <a16:creationId xmlns:a16="http://schemas.microsoft.com/office/drawing/2014/main" id="{EEE1CAFE-7831-499A-8CCA-9F0C5779CF94}"/>
              </a:ext>
            </a:extLst>
          </p:cNvPr>
          <p:cNvCxnSpPr>
            <a:cxnSpLocks/>
          </p:cNvCxnSpPr>
          <p:nvPr/>
        </p:nvCxnSpPr>
        <p:spPr>
          <a:xfrm>
            <a:off x="1287780" y="4103283"/>
            <a:ext cx="0" cy="3454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10D21880-A90C-4ED6-968B-AC61CAE33D7E}"/>
              </a:ext>
            </a:extLst>
          </p:cNvPr>
          <p:cNvSpPr/>
          <p:nvPr/>
        </p:nvSpPr>
        <p:spPr>
          <a:xfrm>
            <a:off x="1443009" y="4083568"/>
            <a:ext cx="8539645" cy="400110"/>
          </a:xfrm>
          <a:prstGeom prst="rect">
            <a:avLst/>
          </a:prstGeom>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smtClean="0">
                <a:ln>
                  <a:noFill/>
                </a:ln>
                <a:solidFill>
                  <a:srgbClr val="4B4B4A">
                    <a:lumMod val="60000"/>
                    <a:lumOff val="40000"/>
                  </a:srgbClr>
                </a:solidFill>
                <a:effectLst/>
                <a:uLnTx/>
                <a:uFillTx/>
                <a:latin typeface="Lato"/>
                <a:ea typeface="+mn-ea"/>
                <a:cs typeface="+mn-cs"/>
              </a:rPr>
              <a:t>What might be done to achieve a deliberate &amp; systemic approach to innovation?</a:t>
            </a:r>
            <a:endParaRPr kumimoji="0" lang="en-IN" sz="2000" b="0" i="0" u="none" strike="noStrike" kern="1200" cap="none" spc="0" normalizeH="0" baseline="0" noProof="0" dirty="0">
              <a:ln>
                <a:noFill/>
              </a:ln>
              <a:solidFill>
                <a:srgbClr val="4B4B4A">
                  <a:lumMod val="60000"/>
                  <a:lumOff val="40000"/>
                </a:srgbClr>
              </a:solidFill>
              <a:effectLst/>
              <a:uLnTx/>
              <a:uFillTx/>
              <a:latin typeface="Lato"/>
              <a:ea typeface="+mn-ea"/>
              <a:cs typeface="+mn-cs"/>
            </a:endParaRPr>
          </a:p>
        </p:txBody>
      </p:sp>
      <p:sp>
        <p:nvSpPr>
          <p:cNvPr id="2" name="Rectangle 1"/>
          <p:cNvSpPr/>
          <p:nvPr/>
        </p:nvSpPr>
        <p:spPr>
          <a:xfrm>
            <a:off x="339722" y="6569403"/>
            <a:ext cx="3581851" cy="2759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54" name="TextBox 53">
            <a:extLst>
              <a:ext uri="{FF2B5EF4-FFF2-40B4-BE49-F238E27FC236}">
                <a16:creationId xmlns:a16="http://schemas.microsoft.com/office/drawing/2014/main" id="{9086B883-9DDE-4A8F-8D5B-D282D147CD60}"/>
              </a:ext>
            </a:extLst>
          </p:cNvPr>
          <p:cNvSpPr txBox="1"/>
          <p:nvPr/>
        </p:nvSpPr>
        <p:spPr>
          <a:xfrm rot="5400000">
            <a:off x="6766449" y="4007236"/>
            <a:ext cx="8912110"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0" b="0" i="0" u="none" strike="noStrike" kern="1200" cap="none" spc="1200" normalizeH="0" baseline="0" noProof="0" dirty="0" smtClean="0">
                <a:ln>
                  <a:noFill/>
                </a:ln>
                <a:blipFill>
                  <a:blip r:embed="rId2"/>
                  <a:stretch>
                    <a:fillRect/>
                  </a:stretch>
                </a:blipFill>
                <a:effectLst/>
                <a:uLnTx/>
                <a:uFillTx/>
                <a:latin typeface="Lato Black" panose="020F0A02020204030203" pitchFamily="34" charset="0"/>
                <a:ea typeface="+mn-ea"/>
                <a:cs typeface="+mn-cs"/>
              </a:rPr>
              <a:t>INDEX</a:t>
            </a:r>
            <a:endParaRPr kumimoji="0" lang="en-US" sz="12000" b="0" i="0" u="none" strike="noStrike" kern="1200" cap="none" spc="1200" normalizeH="0" baseline="0" noProof="0" dirty="0">
              <a:ln>
                <a:noFill/>
              </a:ln>
              <a:blipFill>
                <a:blip r:embed="rId2"/>
                <a:stretch>
                  <a:fillRect/>
                </a:stretch>
              </a:blipFill>
              <a:effectLst/>
              <a:uLnTx/>
              <a:uFillTx/>
              <a:latin typeface="Lato Black" panose="020F0A02020204030203" pitchFamily="34" charset="0"/>
              <a:ea typeface="+mn-ea"/>
              <a:cs typeface="+mn-cs"/>
            </a:endParaRPr>
          </a:p>
        </p:txBody>
      </p:sp>
    </p:spTree>
    <p:extLst>
      <p:ext uri="{BB962C8B-B14F-4D97-AF65-F5344CB8AC3E}">
        <p14:creationId xmlns:p14="http://schemas.microsoft.com/office/powerpoint/2010/main" val="25946900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3119694" y="-455842"/>
            <a:ext cx="8665088" cy="7769684"/>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blipFill>
            <a:blip r:embed="rId2"/>
            <a:stretch>
              <a:fillRect/>
            </a:stretch>
          </a:bli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13" name="Group 12"/>
          <p:cNvGrpSpPr/>
          <p:nvPr/>
        </p:nvGrpSpPr>
        <p:grpSpPr>
          <a:xfrm>
            <a:off x="5232400" y="2449056"/>
            <a:ext cx="7068457" cy="2862322"/>
            <a:chOff x="5859227" y="1602648"/>
            <a:chExt cx="7068457" cy="2862322"/>
          </a:xfrm>
        </p:grpSpPr>
        <p:sp>
          <p:nvSpPr>
            <p:cNvPr id="78" name="TextBox 77">
              <a:extLst>
                <a:ext uri="{FF2B5EF4-FFF2-40B4-BE49-F238E27FC236}">
                  <a16:creationId xmlns:a16="http://schemas.microsoft.com/office/drawing/2014/main" id="{9F99E629-D198-47C2-BD25-8F19ED39F144}"/>
                </a:ext>
              </a:extLst>
            </p:cNvPr>
            <p:cNvSpPr txBox="1"/>
            <p:nvPr/>
          </p:nvSpPr>
          <p:spPr>
            <a:xfrm>
              <a:off x="8748301" y="1602648"/>
              <a:ext cx="1290311" cy="1015663"/>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300" normalizeH="0" baseline="0" noProof="0" dirty="0" smtClean="0">
                  <a:ln>
                    <a:noFill/>
                  </a:ln>
                  <a:blipFill>
                    <a:blip r:embed="rId2"/>
                    <a:stretch>
                      <a:fillRect/>
                    </a:stretch>
                  </a:blipFill>
                  <a:effectLst/>
                  <a:uLnTx/>
                  <a:uFillTx/>
                  <a:latin typeface="Lato Black" panose="020F0A02020204030203" pitchFamily="34" charset="0"/>
                  <a:ea typeface="+mn-ea"/>
                  <a:cs typeface="+mn-cs"/>
                </a:rPr>
                <a:t>06</a:t>
              </a:r>
              <a:endParaRPr kumimoji="0" lang="en-US" sz="6000" b="0" i="0" u="none" strike="noStrike" kern="1200" cap="none" spc="300" normalizeH="0" baseline="0" noProof="0" dirty="0">
                <a:ln>
                  <a:noFill/>
                </a:ln>
                <a:blipFill>
                  <a:blip r:embed="rId2"/>
                  <a:stretch>
                    <a:fillRect/>
                  </a:stretch>
                </a:blipFill>
                <a:effectLst/>
                <a:uLnTx/>
                <a:uFillTx/>
                <a:latin typeface="Lato Black" panose="020F0A02020204030203" pitchFamily="34" charset="0"/>
                <a:ea typeface="+mn-ea"/>
                <a:cs typeface="+mn-cs"/>
              </a:endParaRPr>
            </a:p>
          </p:txBody>
        </p:sp>
        <p:sp>
          <p:nvSpPr>
            <p:cNvPr id="25" name="Rectangle 24">
              <a:extLst>
                <a:ext uri="{FF2B5EF4-FFF2-40B4-BE49-F238E27FC236}">
                  <a16:creationId xmlns:a16="http://schemas.microsoft.com/office/drawing/2014/main" id="{2775AB82-19B5-4C54-840A-7ED9C6C3DE84}"/>
                </a:ext>
              </a:extLst>
            </p:cNvPr>
            <p:cNvSpPr/>
            <p:nvPr/>
          </p:nvSpPr>
          <p:spPr>
            <a:xfrm>
              <a:off x="5859227" y="2895310"/>
              <a:ext cx="7068457" cy="156966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3200" spc="300" dirty="0" smtClean="0">
                  <a:solidFill>
                    <a:srgbClr val="16222B">
                      <a:lumMod val="75000"/>
                      <a:lumOff val="25000"/>
                    </a:srgbClr>
                  </a:solidFill>
                  <a:latin typeface="Lato Black"/>
                </a:rPr>
                <a:t>SCENARIOS TO TEST ASSUMPTIONS ABOUT THE FUTURE</a:t>
              </a:r>
              <a:endParaRPr kumimoji="0" lang="en-IN" sz="3200" b="0" i="0" u="none" strike="noStrike" kern="1200" cap="none" spc="300" normalizeH="0" baseline="0" noProof="0" dirty="0">
                <a:ln>
                  <a:noFill/>
                </a:ln>
                <a:solidFill>
                  <a:srgbClr val="16222B">
                    <a:lumMod val="75000"/>
                    <a:lumOff val="25000"/>
                  </a:srgbClr>
                </a:solidFill>
                <a:effectLst/>
                <a:uLnTx/>
                <a:uFillTx/>
                <a:latin typeface="Lato Black"/>
              </a:endParaRPr>
            </a:p>
          </p:txBody>
        </p:sp>
        <p:cxnSp>
          <p:nvCxnSpPr>
            <p:cNvPr id="10" name="Straight Connector 9"/>
            <p:cNvCxnSpPr/>
            <p:nvPr/>
          </p:nvCxnSpPr>
          <p:spPr>
            <a:xfrm>
              <a:off x="8907845" y="2546873"/>
              <a:ext cx="971222" cy="0"/>
            </a:xfrm>
            <a:prstGeom prst="line">
              <a:avLst/>
            </a:prstGeom>
            <a:ln w="34925" cap="rnd">
              <a:solidFill>
                <a:schemeClr val="accent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683381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 name="Rectangle 61"/>
          <p:cNvSpPr/>
          <p:nvPr/>
        </p:nvSpPr>
        <p:spPr>
          <a:xfrm>
            <a:off x="0" y="-28574"/>
            <a:ext cx="12192000" cy="6915150"/>
          </a:xfrm>
          <a:prstGeom prst="rect">
            <a:avLst/>
          </a:prstGeom>
          <a:gradFill flip="none" rotWithShape="1">
            <a:gsLst>
              <a:gs pos="0">
                <a:schemeClr val="accent5">
                  <a:alpha val="88000"/>
                </a:schemeClr>
              </a:gs>
              <a:gs pos="100000">
                <a:schemeClr val="bg2">
                  <a:lumMod val="75000"/>
                  <a:alpha val="97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Lato"/>
              <a:ea typeface="+mn-ea"/>
              <a:cs typeface="+mn-cs"/>
            </a:endParaRPr>
          </a:p>
        </p:txBody>
      </p:sp>
      <p:sp>
        <p:nvSpPr>
          <p:cNvPr id="33" name="Frame 32"/>
          <p:cNvSpPr/>
          <p:nvPr/>
        </p:nvSpPr>
        <p:spPr>
          <a:xfrm>
            <a:off x="0" y="-28574"/>
            <a:ext cx="12192000" cy="6915149"/>
          </a:xfrm>
          <a:prstGeom prst="frame">
            <a:avLst>
              <a:gd name="adj1" fmla="val 148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90" name="Rounded Rectangle 89"/>
          <p:cNvSpPr/>
          <p:nvPr/>
        </p:nvSpPr>
        <p:spPr>
          <a:xfrm>
            <a:off x="1685593" y="2409889"/>
            <a:ext cx="1210142" cy="1210142"/>
          </a:xfrm>
          <a:prstGeom prst="roundRect">
            <a:avLst>
              <a:gd name="adj" fmla="val 37044"/>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Lato"/>
              <a:ea typeface="+mn-ea"/>
              <a:cs typeface="+mn-cs"/>
            </a:endParaRPr>
          </a:p>
        </p:txBody>
      </p:sp>
      <p:sp>
        <p:nvSpPr>
          <p:cNvPr id="93" name="Rounded Rectangle 92"/>
          <p:cNvSpPr/>
          <p:nvPr/>
        </p:nvSpPr>
        <p:spPr>
          <a:xfrm>
            <a:off x="5422793" y="2461692"/>
            <a:ext cx="1210142" cy="1210142"/>
          </a:xfrm>
          <a:prstGeom prst="roundRect">
            <a:avLst>
              <a:gd name="adj" fmla="val 37044"/>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Lato"/>
              <a:ea typeface="+mn-ea"/>
              <a:cs typeface="+mn-cs"/>
            </a:endParaRPr>
          </a:p>
        </p:txBody>
      </p:sp>
      <p:sp>
        <p:nvSpPr>
          <p:cNvPr id="99" name="Rounded Rectangle 98"/>
          <p:cNvSpPr/>
          <p:nvPr/>
        </p:nvSpPr>
        <p:spPr>
          <a:xfrm>
            <a:off x="9301777" y="2471837"/>
            <a:ext cx="1210142" cy="1210142"/>
          </a:xfrm>
          <a:prstGeom prst="roundRect">
            <a:avLst>
              <a:gd name="adj" fmla="val 37044"/>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Lato"/>
              <a:ea typeface="+mn-ea"/>
              <a:cs typeface="+mn-cs"/>
            </a:endParaRPr>
          </a:p>
        </p:txBody>
      </p:sp>
      <p:sp>
        <p:nvSpPr>
          <p:cNvPr id="75" name="TextBox 74"/>
          <p:cNvSpPr txBox="1"/>
          <p:nvPr/>
        </p:nvSpPr>
        <p:spPr>
          <a:xfrm>
            <a:off x="1154769" y="3785292"/>
            <a:ext cx="2190985"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300" normalizeH="0" baseline="0" noProof="0" dirty="0" smtClean="0">
                <a:ln>
                  <a:noFill/>
                </a:ln>
                <a:solidFill>
                  <a:prstClr val="white"/>
                </a:solidFill>
                <a:effectLst/>
                <a:uLnTx/>
                <a:uFillTx/>
                <a:latin typeface="Lato Black"/>
                <a:ea typeface="+mn-ea"/>
                <a:cs typeface="+mn-cs"/>
              </a:rPr>
              <a:t>ZERO SCENARIO</a:t>
            </a:r>
            <a:endParaRPr kumimoji="0" lang="en-IN" sz="1800" b="0" i="0" u="none" strike="noStrike" kern="1200" cap="none" spc="300" normalizeH="0" baseline="0" noProof="0" dirty="0">
              <a:ln>
                <a:noFill/>
              </a:ln>
              <a:solidFill>
                <a:prstClr val="white"/>
              </a:solidFill>
              <a:effectLst/>
              <a:uLnTx/>
              <a:uFillTx/>
              <a:latin typeface="Lato"/>
              <a:ea typeface="+mn-ea"/>
              <a:cs typeface="+mn-cs"/>
            </a:endParaRPr>
          </a:p>
        </p:txBody>
      </p:sp>
      <p:sp>
        <p:nvSpPr>
          <p:cNvPr id="103" name="TextBox 102"/>
          <p:cNvSpPr txBox="1"/>
          <p:nvPr/>
        </p:nvSpPr>
        <p:spPr>
          <a:xfrm>
            <a:off x="5238750" y="3801074"/>
            <a:ext cx="2071401"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300" normalizeH="0" baseline="0" noProof="0" dirty="0" smtClean="0">
                <a:ln>
                  <a:noFill/>
                </a:ln>
                <a:solidFill>
                  <a:prstClr val="white"/>
                </a:solidFill>
                <a:effectLst/>
                <a:uLnTx/>
                <a:uFillTx/>
                <a:latin typeface="Lato Black"/>
                <a:ea typeface="+mn-ea"/>
                <a:cs typeface="+mn-cs"/>
              </a:rPr>
              <a:t>SCENARIO ONE</a:t>
            </a:r>
            <a:endParaRPr kumimoji="0" lang="en-IN" sz="1800" b="0" i="0" u="none" strike="noStrike" kern="1200" cap="none" spc="300" normalizeH="0" baseline="0" noProof="0" dirty="0">
              <a:ln>
                <a:noFill/>
              </a:ln>
              <a:solidFill>
                <a:prstClr val="white"/>
              </a:solidFill>
              <a:effectLst/>
              <a:uLnTx/>
              <a:uFillTx/>
              <a:latin typeface="Lato"/>
              <a:ea typeface="+mn-ea"/>
              <a:cs typeface="+mn-cs"/>
            </a:endParaRPr>
          </a:p>
        </p:txBody>
      </p:sp>
      <p:sp>
        <p:nvSpPr>
          <p:cNvPr id="104" name="TextBox 103"/>
          <p:cNvSpPr txBox="1"/>
          <p:nvPr/>
        </p:nvSpPr>
        <p:spPr>
          <a:xfrm>
            <a:off x="8880579" y="3785292"/>
            <a:ext cx="2125005"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300" normalizeH="0" baseline="0" noProof="0" dirty="0" smtClean="0">
                <a:ln>
                  <a:noFill/>
                </a:ln>
                <a:solidFill>
                  <a:prstClr val="white"/>
                </a:solidFill>
                <a:effectLst/>
                <a:uLnTx/>
                <a:uFillTx/>
                <a:latin typeface="Lato Black"/>
                <a:ea typeface="+mn-ea"/>
                <a:cs typeface="+mn-cs"/>
              </a:rPr>
              <a:t>SCENARIO TWO</a:t>
            </a:r>
            <a:endParaRPr kumimoji="0" lang="en-IN" sz="1800" b="0" i="0" u="none" strike="noStrike" kern="1200" cap="none" spc="300" normalizeH="0" baseline="0" noProof="0" dirty="0">
              <a:ln>
                <a:noFill/>
              </a:ln>
              <a:solidFill>
                <a:prstClr val="white"/>
              </a:solidFill>
              <a:effectLst/>
              <a:uLnTx/>
              <a:uFillTx/>
              <a:latin typeface="Lato"/>
              <a:ea typeface="+mn-ea"/>
              <a:cs typeface="+mn-cs"/>
            </a:endParaRPr>
          </a:p>
        </p:txBody>
      </p:sp>
      <p:sp>
        <p:nvSpPr>
          <p:cNvPr id="107" name="TextBox 106"/>
          <p:cNvSpPr txBox="1"/>
          <p:nvPr/>
        </p:nvSpPr>
        <p:spPr>
          <a:xfrm>
            <a:off x="729633" y="4200028"/>
            <a:ext cx="3122061" cy="160043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Lato"/>
                <a:ea typeface="+mn-ea"/>
                <a:cs typeface="+mn-cs"/>
              </a:rPr>
              <a:t>Building on the elements described in </a:t>
            </a:r>
            <a:r>
              <a:rPr lang="en-GB" sz="1400" dirty="0">
                <a:solidFill>
                  <a:prstClr val="white"/>
                </a:solidFill>
                <a:latin typeface="Lato"/>
              </a:rPr>
              <a:t>a</a:t>
            </a:r>
            <a:r>
              <a:rPr kumimoji="0" lang="en-GB" sz="1400" b="0" i="0" u="none" strike="noStrike" kern="1200" cap="none" spc="0" normalizeH="0" baseline="0" noProof="0" dirty="0" smtClean="0">
                <a:ln>
                  <a:noFill/>
                </a:ln>
                <a:solidFill>
                  <a:prstClr val="white"/>
                </a:solidFill>
                <a:effectLst/>
                <a:uLnTx/>
                <a:uFillTx/>
                <a:latin typeface="Lato"/>
                <a:ea typeface="+mn-ea"/>
                <a:cs typeface="+mn-cs"/>
              </a:rPr>
              <a:t> </a:t>
            </a:r>
            <a:r>
              <a:rPr kumimoji="0" lang="en-GB" sz="1400" b="0" i="0" u="none" strike="noStrike" kern="1200" cap="none" spc="0" normalizeH="0" baseline="0" noProof="0" dirty="0">
                <a:ln>
                  <a:noFill/>
                </a:ln>
                <a:solidFill>
                  <a:prstClr val="white"/>
                </a:solidFill>
                <a:effectLst/>
                <a:uLnTx/>
                <a:uFillTx/>
                <a:latin typeface="Lato"/>
                <a:ea typeface="+mn-ea"/>
                <a:cs typeface="+mn-cs"/>
              </a:rPr>
              <a:t>critical analysis, the Zero Scenario assumes that the system will continue “as is”, in the absence of any concerted effort to better embed or integrate public sector innovation as an agenda or </a:t>
            </a:r>
            <a:r>
              <a:rPr kumimoji="0" lang="en-GB" sz="1400" b="0" i="0" u="none" strike="noStrike" kern="1200" cap="none" spc="0" normalizeH="0" baseline="0" noProof="0" dirty="0" smtClean="0">
                <a:ln>
                  <a:noFill/>
                </a:ln>
                <a:solidFill>
                  <a:prstClr val="white"/>
                </a:solidFill>
                <a:effectLst/>
                <a:uLnTx/>
                <a:uFillTx/>
                <a:latin typeface="Lato"/>
                <a:ea typeface="+mn-ea"/>
                <a:cs typeface="+mn-cs"/>
              </a:rPr>
              <a:t>function.</a:t>
            </a:r>
            <a:endParaRPr kumimoji="0" lang="en-IN" sz="1400" b="0" i="0" u="none" strike="noStrike" kern="1200" cap="none" spc="0" normalizeH="0" baseline="0" noProof="0" dirty="0">
              <a:ln>
                <a:noFill/>
              </a:ln>
              <a:solidFill>
                <a:prstClr val="white"/>
              </a:solidFill>
              <a:effectLst/>
              <a:uLnTx/>
              <a:uFillTx/>
              <a:latin typeface="Lato"/>
              <a:ea typeface="+mn-ea"/>
              <a:cs typeface="+mn-cs"/>
            </a:endParaRPr>
          </a:p>
        </p:txBody>
      </p:sp>
      <p:sp>
        <p:nvSpPr>
          <p:cNvPr id="108" name="TextBox 107"/>
          <p:cNvSpPr txBox="1"/>
          <p:nvPr/>
        </p:nvSpPr>
        <p:spPr>
          <a:xfrm>
            <a:off x="4667678" y="4200028"/>
            <a:ext cx="2885795"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prstClr val="white"/>
                </a:solidFill>
                <a:latin typeface="Lato"/>
              </a:rPr>
              <a:t>Scenario One e</a:t>
            </a:r>
            <a:r>
              <a:rPr kumimoji="0" lang="en-GB" sz="1400" b="0" i="0" u="none" strike="noStrike" kern="1200" cap="none" spc="0" normalizeH="0" baseline="0" noProof="0" dirty="0" err="1" smtClean="0">
                <a:ln>
                  <a:noFill/>
                </a:ln>
                <a:solidFill>
                  <a:prstClr val="white"/>
                </a:solidFill>
                <a:effectLst/>
                <a:uLnTx/>
                <a:uFillTx/>
                <a:latin typeface="Lato"/>
                <a:ea typeface="+mn-ea"/>
                <a:cs typeface="+mn-cs"/>
              </a:rPr>
              <a:t>xpands</a:t>
            </a:r>
            <a:r>
              <a:rPr kumimoji="0" lang="en-GB" sz="1400" b="0" i="0" u="none" strike="noStrike" kern="1200" cap="none" spc="0" normalizeH="0" baseline="0" noProof="0" dirty="0" smtClean="0">
                <a:ln>
                  <a:noFill/>
                </a:ln>
                <a:solidFill>
                  <a:prstClr val="white"/>
                </a:solidFill>
                <a:effectLst/>
                <a:uLnTx/>
                <a:uFillTx/>
                <a:latin typeface="Lato"/>
                <a:ea typeface="+mn-ea"/>
                <a:cs typeface="+mn-cs"/>
              </a:rPr>
              <a:t> </a:t>
            </a:r>
            <a:r>
              <a:rPr kumimoji="0" lang="en-GB" sz="1400" b="0" i="0" u="none" strike="noStrike" kern="1200" cap="none" spc="0" normalizeH="0" baseline="0" noProof="0" dirty="0">
                <a:ln>
                  <a:noFill/>
                </a:ln>
                <a:solidFill>
                  <a:prstClr val="white"/>
                </a:solidFill>
                <a:effectLst/>
                <a:uLnTx/>
                <a:uFillTx/>
                <a:latin typeface="Lato"/>
                <a:ea typeface="+mn-ea"/>
                <a:cs typeface="+mn-cs"/>
              </a:rPr>
              <a:t>upon the elements in place and takes them further. Innovation receives more attention than it does under Scenario Zero, but not to the extent that it is radically prioritised</a:t>
            </a:r>
            <a:r>
              <a:rPr kumimoji="0" lang="en-GB" sz="1400" b="0" i="0" u="none" strike="noStrike" kern="1200" cap="none" spc="0" normalizeH="0" baseline="0" noProof="0" dirty="0" smtClean="0">
                <a:ln>
                  <a:noFill/>
                </a:ln>
                <a:solidFill>
                  <a:prstClr val="white"/>
                </a:solidFill>
                <a:effectLst/>
                <a:uLnTx/>
                <a:uFillTx/>
                <a:latin typeface="Lato"/>
                <a:ea typeface="+mn-ea"/>
                <a:cs typeface="+mn-cs"/>
              </a:rPr>
              <a:t>.</a:t>
            </a:r>
            <a:r>
              <a:rPr kumimoji="0" lang="en-IN" sz="1400" b="0" i="0" u="none" strike="noStrike" kern="1200" cap="none" spc="0" normalizeH="0" baseline="0" noProof="0" dirty="0" smtClean="0">
                <a:ln>
                  <a:noFill/>
                </a:ln>
                <a:solidFill>
                  <a:prstClr val="white"/>
                </a:solidFill>
                <a:effectLst/>
                <a:uLnTx/>
                <a:uFillTx/>
                <a:latin typeface="Lato"/>
                <a:ea typeface="+mn-ea"/>
                <a:cs typeface="+mn-cs"/>
              </a:rPr>
              <a:t> </a:t>
            </a:r>
            <a:endParaRPr kumimoji="0" lang="en-IN" sz="1400" b="0" i="0" u="none" strike="noStrike" kern="1200" cap="none" spc="0" normalizeH="0" baseline="0" noProof="0" dirty="0">
              <a:ln>
                <a:noFill/>
              </a:ln>
              <a:solidFill>
                <a:prstClr val="white"/>
              </a:solidFill>
              <a:effectLst/>
              <a:uLnTx/>
              <a:uFillTx/>
              <a:latin typeface="Lato"/>
              <a:ea typeface="+mn-ea"/>
              <a:cs typeface="+mn-cs"/>
            </a:endParaRPr>
          </a:p>
        </p:txBody>
      </p:sp>
      <p:sp>
        <p:nvSpPr>
          <p:cNvPr id="109" name="TextBox 108"/>
          <p:cNvSpPr txBox="1"/>
          <p:nvPr/>
        </p:nvSpPr>
        <p:spPr>
          <a:xfrm>
            <a:off x="8274758" y="4200028"/>
            <a:ext cx="3264179" cy="160043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prstClr val="white"/>
                </a:solidFill>
                <a:latin typeface="Lato"/>
              </a:rPr>
              <a:t>Scenario Two e</a:t>
            </a:r>
            <a:r>
              <a:rPr kumimoji="0" lang="en-GB" sz="1400" b="0" i="0" u="none" strike="noStrike" kern="1200" cap="none" spc="0" normalizeH="0" baseline="0" noProof="0" dirty="0" err="1" smtClean="0">
                <a:ln>
                  <a:noFill/>
                </a:ln>
                <a:solidFill>
                  <a:prstClr val="white"/>
                </a:solidFill>
                <a:effectLst/>
                <a:uLnTx/>
                <a:uFillTx/>
                <a:latin typeface="Lato"/>
                <a:ea typeface="+mn-ea"/>
                <a:cs typeface="+mn-cs"/>
              </a:rPr>
              <a:t>nvisions</a:t>
            </a:r>
            <a:r>
              <a:rPr kumimoji="0" lang="en-GB" sz="1400" b="0" i="0" u="none" strike="noStrike" kern="1200" cap="none" spc="0" normalizeH="0" baseline="0" noProof="0" dirty="0" smtClean="0">
                <a:ln>
                  <a:noFill/>
                </a:ln>
                <a:solidFill>
                  <a:prstClr val="white"/>
                </a:solidFill>
                <a:effectLst/>
                <a:uLnTx/>
                <a:uFillTx/>
                <a:latin typeface="Lato"/>
                <a:ea typeface="+mn-ea"/>
                <a:cs typeface="+mn-cs"/>
              </a:rPr>
              <a:t> </a:t>
            </a:r>
            <a:r>
              <a:rPr kumimoji="0" lang="en-GB" sz="1400" b="0" i="0" u="none" strike="noStrike" kern="1200" cap="none" spc="0" normalizeH="0" baseline="0" noProof="0" dirty="0">
                <a:ln>
                  <a:noFill/>
                </a:ln>
                <a:solidFill>
                  <a:prstClr val="white"/>
                </a:solidFill>
                <a:effectLst/>
                <a:uLnTx/>
                <a:uFillTx/>
                <a:latin typeface="Lato"/>
                <a:ea typeface="+mn-ea"/>
                <a:cs typeface="+mn-cs"/>
              </a:rPr>
              <a:t>an abrupt break with the current state of affairs, where public sector innovation is elevated to centre stage in the public administration, supported by a belief that innovation will be essential in addressing the majority of policy and service delivery </a:t>
            </a:r>
            <a:r>
              <a:rPr kumimoji="0" lang="en-GB" sz="1400" b="0" i="0" u="none" strike="noStrike" kern="1200" cap="none" spc="0" normalizeH="0" baseline="0" noProof="0" dirty="0" smtClean="0">
                <a:ln>
                  <a:noFill/>
                </a:ln>
                <a:solidFill>
                  <a:prstClr val="white"/>
                </a:solidFill>
                <a:effectLst/>
                <a:uLnTx/>
                <a:uFillTx/>
                <a:latin typeface="Lato"/>
                <a:ea typeface="+mn-ea"/>
                <a:cs typeface="+mn-cs"/>
              </a:rPr>
              <a:t>demands.</a:t>
            </a:r>
            <a:endParaRPr kumimoji="0" lang="en-IN" sz="1400" b="0" i="0" u="none" strike="noStrike" kern="1200" cap="none" spc="0" normalizeH="0" baseline="0" noProof="0" dirty="0">
              <a:ln>
                <a:noFill/>
              </a:ln>
              <a:solidFill>
                <a:prstClr val="white"/>
              </a:solidFill>
              <a:effectLst/>
              <a:uLnTx/>
              <a:uFillTx/>
              <a:latin typeface="Lato"/>
              <a:ea typeface="+mn-ea"/>
              <a:cs typeface="+mn-cs"/>
            </a:endParaRPr>
          </a:p>
        </p:txBody>
      </p:sp>
      <p:sp>
        <p:nvSpPr>
          <p:cNvPr id="23" name="TextBox 22">
            <a:extLst>
              <a:ext uri="{FF2B5EF4-FFF2-40B4-BE49-F238E27FC236}">
                <a16:creationId xmlns:a16="http://schemas.microsoft.com/office/drawing/2014/main" id="{9F99E629-D198-47C2-BD25-8F19ED39F144}"/>
              </a:ext>
            </a:extLst>
          </p:cNvPr>
          <p:cNvSpPr txBox="1"/>
          <p:nvPr/>
        </p:nvSpPr>
        <p:spPr>
          <a:xfrm>
            <a:off x="4762942" y="125726"/>
            <a:ext cx="266611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600" b="0" i="0" u="none" strike="noStrike" kern="1200" cap="none" spc="300" normalizeH="0" baseline="0" noProof="0" dirty="0" smtClean="0">
                <a:ln>
                  <a:noFill/>
                </a:ln>
                <a:solidFill>
                  <a:prstClr val="white"/>
                </a:solidFill>
                <a:effectLst/>
                <a:uLnTx/>
                <a:uFillTx/>
                <a:latin typeface="Lato Black" panose="020F0A02020204030203" pitchFamily="34" charset="0"/>
                <a:ea typeface="+mn-ea"/>
                <a:cs typeface="+mn-cs"/>
              </a:rPr>
              <a:t>SCENARIOS</a:t>
            </a:r>
            <a:endParaRPr kumimoji="0" lang="en-IN" sz="36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endParaRPr>
          </a:p>
        </p:txBody>
      </p:sp>
      <p:cxnSp>
        <p:nvCxnSpPr>
          <p:cNvPr id="25" name="Straight Connector 24">
            <a:extLst>
              <a:ext uri="{FF2B5EF4-FFF2-40B4-BE49-F238E27FC236}">
                <a16:creationId xmlns:a16="http://schemas.microsoft.com/office/drawing/2014/main" id="{2D3452EC-B89C-4896-8A40-5E5A33ABD851}"/>
              </a:ext>
            </a:extLst>
          </p:cNvPr>
          <p:cNvCxnSpPr/>
          <p:nvPr/>
        </p:nvCxnSpPr>
        <p:spPr>
          <a:xfrm>
            <a:off x="5170614" y="692658"/>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DF98AB9E-1742-4E0D-A87F-E2D0F0FA0821}"/>
              </a:ext>
            </a:extLst>
          </p:cNvPr>
          <p:cNvSpPr/>
          <p:nvPr/>
        </p:nvSpPr>
        <p:spPr>
          <a:xfrm>
            <a:off x="47688" y="794558"/>
            <a:ext cx="11960352" cy="1384995"/>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smtClean="0">
                <a:ln>
                  <a:noFill/>
                </a:ln>
                <a:solidFill>
                  <a:prstClr val="white"/>
                </a:solidFill>
                <a:effectLst/>
                <a:uLnTx/>
                <a:uFillTx/>
                <a:latin typeface="Lato"/>
              </a:rPr>
              <a:t>It is difficult to state exactly what might be needed, given that the system will continue to evolve and change. In order</a:t>
            </a:r>
            <a:r>
              <a:rPr kumimoji="0" lang="en-GB" sz="1200" b="0" i="1" u="none" strike="noStrike" kern="1200" cap="none" spc="0" normalizeH="0" noProof="0" dirty="0" smtClean="0">
                <a:ln>
                  <a:noFill/>
                </a:ln>
                <a:solidFill>
                  <a:prstClr val="white"/>
                </a:solidFill>
                <a:effectLst/>
                <a:uLnTx/>
                <a:uFillTx/>
                <a:latin typeface="Lato"/>
              </a:rPr>
              <a:t> to advise on what should happen next, it is necessary to have an appreciation of the system dynamics – not just how the system has evolved up until now, and the actions taking place today, but also how the system may change over time. In order to decide what should be done now, assumptions about the future, and the system dynamics need to be tested.</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i="1" baseline="0" dirty="0">
              <a:solidFill>
                <a:prstClr val="white"/>
              </a:solidFill>
              <a:latin typeface="Lat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noProof="0" dirty="0" smtClean="0">
                <a:ln>
                  <a:noFill/>
                </a:ln>
                <a:solidFill>
                  <a:prstClr val="white"/>
                </a:solidFill>
                <a:effectLst/>
                <a:uLnTx/>
                <a:uFillTx/>
                <a:latin typeface="Lato"/>
              </a:rPr>
              <a:t>The report contains three scenarios to illustrate how the system dynamics </a:t>
            </a:r>
            <a:r>
              <a:rPr lang="en-GB" sz="1200" i="1" dirty="0" smtClean="0">
                <a:solidFill>
                  <a:prstClr val="white"/>
                </a:solidFill>
                <a:latin typeface="Lato"/>
              </a:rPr>
              <a:t>might play out under different settings. </a:t>
            </a:r>
            <a:r>
              <a:rPr kumimoji="0" lang="en-GB" sz="1200" b="0" i="1" u="none" strike="noStrike" kern="1200" cap="none" spc="0" normalizeH="0" baseline="0" noProof="0" dirty="0" smtClean="0">
                <a:ln>
                  <a:noFill/>
                </a:ln>
                <a:solidFill>
                  <a:prstClr val="white"/>
                </a:solidFill>
                <a:effectLst/>
                <a:uLnTx/>
                <a:uFillTx/>
                <a:latin typeface="Lato"/>
              </a:rPr>
              <a:t>The </a:t>
            </a:r>
            <a:r>
              <a:rPr kumimoji="0" lang="en-GB" sz="1200" b="0" i="1" u="none" strike="noStrike" kern="1200" cap="none" spc="0" normalizeH="0" baseline="0" noProof="0" dirty="0">
                <a:ln>
                  <a:noFill/>
                </a:ln>
                <a:solidFill>
                  <a:prstClr val="white"/>
                </a:solidFill>
                <a:effectLst/>
                <a:uLnTx/>
                <a:uFillTx/>
                <a:latin typeface="Lato"/>
              </a:rPr>
              <a:t>scenarios provided </a:t>
            </a:r>
            <a:r>
              <a:rPr lang="en-GB" sz="1200" i="1" dirty="0" smtClean="0">
                <a:solidFill>
                  <a:prstClr val="white"/>
                </a:solidFill>
                <a:latin typeface="Lato"/>
              </a:rPr>
              <a:t>in the report</a:t>
            </a:r>
            <a:r>
              <a:rPr kumimoji="0" lang="en-GB" sz="1200" b="0" i="1" u="none" strike="noStrike" kern="1200" cap="none" spc="0" normalizeH="0" baseline="0" noProof="0" dirty="0" smtClean="0">
                <a:ln>
                  <a:noFill/>
                </a:ln>
                <a:solidFill>
                  <a:prstClr val="white"/>
                </a:solidFill>
                <a:effectLst/>
                <a:uLnTx/>
                <a:uFillTx/>
                <a:latin typeface="Lato"/>
              </a:rPr>
              <a:t> </a:t>
            </a:r>
            <a:r>
              <a:rPr kumimoji="0" lang="en-GB" sz="1200" b="0" i="1" u="none" strike="noStrike" kern="1200" cap="none" spc="0" normalizeH="0" baseline="0" noProof="0" dirty="0">
                <a:ln>
                  <a:noFill/>
                </a:ln>
                <a:solidFill>
                  <a:prstClr val="white"/>
                </a:solidFill>
                <a:effectLst/>
                <a:uLnTx/>
                <a:uFillTx/>
                <a:latin typeface="Lato"/>
              </a:rPr>
              <a:t>are intended to test and expose underlying assumptions about how the </a:t>
            </a:r>
            <a:r>
              <a:rPr kumimoji="0" lang="en-GB" sz="1200" b="0" i="1" u="none" strike="noStrike" kern="1200" cap="none" spc="0" normalizeH="0" baseline="0" noProof="0" dirty="0" smtClean="0">
                <a:ln>
                  <a:noFill/>
                </a:ln>
                <a:solidFill>
                  <a:prstClr val="white"/>
                </a:solidFill>
                <a:effectLst/>
                <a:uLnTx/>
                <a:uFillTx/>
                <a:latin typeface="Lato"/>
              </a:rPr>
              <a:t>system.</a:t>
            </a:r>
            <a:r>
              <a:rPr kumimoji="0" lang="en-GB" sz="1200" b="0" i="1" u="none" strike="noStrike" kern="1200" cap="none" spc="0" normalizeH="0" noProof="0" dirty="0" smtClean="0">
                <a:ln>
                  <a:noFill/>
                </a:ln>
                <a:solidFill>
                  <a:prstClr val="white"/>
                </a:solidFill>
                <a:effectLst/>
                <a:uLnTx/>
                <a:uFillTx/>
                <a:latin typeface="Lato"/>
              </a:rPr>
              <a:t> They </a:t>
            </a:r>
            <a:r>
              <a:rPr lang="en-GB" sz="1200" i="1" dirty="0" smtClean="0">
                <a:solidFill>
                  <a:prstClr val="white"/>
                </a:solidFill>
                <a:latin typeface="Lato"/>
              </a:rPr>
              <a:t>are</a:t>
            </a:r>
            <a:r>
              <a:rPr kumimoji="0" lang="en-GB" sz="1200" b="0" i="1" u="none" strike="noStrike" kern="1200" cap="none" spc="0" normalizeH="0" baseline="0" noProof="0" dirty="0" smtClean="0">
                <a:ln>
                  <a:noFill/>
                </a:ln>
                <a:solidFill>
                  <a:prstClr val="white"/>
                </a:solidFill>
                <a:effectLst/>
                <a:uLnTx/>
                <a:uFillTx/>
                <a:latin typeface="Lato"/>
              </a:rPr>
              <a:t> </a:t>
            </a:r>
            <a:r>
              <a:rPr kumimoji="0" lang="en-GB" sz="1200" b="0" i="1" u="none" strike="noStrike" kern="1200" cap="none" spc="0" normalizeH="0" baseline="0" noProof="0" dirty="0">
                <a:ln>
                  <a:noFill/>
                </a:ln>
                <a:solidFill>
                  <a:prstClr val="white"/>
                </a:solidFill>
                <a:effectLst/>
                <a:uLnTx/>
                <a:uFillTx/>
                <a:latin typeface="Lato"/>
              </a:rPr>
              <a:t>not intended to prescribe or advocate a particular path or to suggest that any of these scenarios are likely </a:t>
            </a:r>
            <a:r>
              <a:rPr kumimoji="0" lang="en-GB" sz="1200" b="0" i="1" u="none" strike="noStrike" kern="1200" cap="none" spc="0" normalizeH="0" baseline="0" noProof="0" dirty="0" smtClean="0">
                <a:ln>
                  <a:noFill/>
                </a:ln>
                <a:solidFill>
                  <a:prstClr val="white"/>
                </a:solidFill>
                <a:effectLst/>
                <a:uLnTx/>
                <a:uFillTx/>
                <a:latin typeface="Lato"/>
              </a:rPr>
              <a:t>futures.</a:t>
            </a:r>
            <a:endParaRPr kumimoji="0" lang="fr-FR" sz="1200" b="0" i="1" u="none" strike="noStrike" kern="1200" cap="none" spc="0" normalizeH="0" baseline="0" noProof="0" dirty="0">
              <a:ln>
                <a:noFill/>
              </a:ln>
              <a:solidFill>
                <a:prstClr val="white"/>
              </a:solidFill>
              <a:effectLst/>
              <a:uLnTx/>
              <a:uFillTx/>
              <a:latin typeface="Lato"/>
            </a:endParaRPr>
          </a:p>
        </p:txBody>
      </p:sp>
      <p:cxnSp>
        <p:nvCxnSpPr>
          <p:cNvPr id="24" name="Straight Connector 23">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9" name="Group 28"/>
          <p:cNvGrpSpPr/>
          <p:nvPr/>
        </p:nvGrpSpPr>
        <p:grpSpPr>
          <a:xfrm>
            <a:off x="5771884" y="6387123"/>
            <a:ext cx="650023" cy="199415"/>
            <a:chOff x="1671638" y="2071688"/>
            <a:chExt cx="8848725" cy="2714625"/>
          </a:xfrm>
        </p:grpSpPr>
        <p:sp>
          <p:nvSpPr>
            <p:cNvPr id="30" name="Rectangle 29"/>
            <p:cNvSpPr>
              <a:spLocks noChangeArrowheads="1"/>
            </p:cNvSpPr>
            <p:nvPr/>
          </p:nvSpPr>
          <p:spPr bwMode="auto">
            <a:xfrm>
              <a:off x="9793288" y="2078038"/>
              <a:ext cx="727075" cy="2708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1" name="Freeform 30"/>
            <p:cNvSpPr>
              <a:spLocks/>
            </p:cNvSpPr>
            <p:nvPr/>
          </p:nvSpPr>
          <p:spPr bwMode="auto">
            <a:xfrm>
              <a:off x="7146926" y="2078038"/>
              <a:ext cx="2271713" cy="2698750"/>
            </a:xfrm>
            <a:custGeom>
              <a:avLst/>
              <a:gdLst>
                <a:gd name="T0" fmla="*/ 78 w 1431"/>
                <a:gd name="T1" fmla="*/ 563 h 1700"/>
                <a:gd name="T2" fmla="*/ 96 w 1431"/>
                <a:gd name="T3" fmla="*/ 673 h 1700"/>
                <a:gd name="T4" fmla="*/ 138 w 1431"/>
                <a:gd name="T5" fmla="*/ 765 h 1700"/>
                <a:gd name="T6" fmla="*/ 198 w 1431"/>
                <a:gd name="T7" fmla="*/ 839 h 1700"/>
                <a:gd name="T8" fmla="*/ 300 w 1431"/>
                <a:gd name="T9" fmla="*/ 913 h 1700"/>
                <a:gd name="T10" fmla="*/ 510 w 1431"/>
                <a:gd name="T11" fmla="*/ 999 h 1700"/>
                <a:gd name="T12" fmla="*/ 696 w 1431"/>
                <a:gd name="T13" fmla="*/ 1047 h 1700"/>
                <a:gd name="T14" fmla="*/ 901 w 1431"/>
                <a:gd name="T15" fmla="*/ 1111 h 1700"/>
                <a:gd name="T16" fmla="*/ 953 w 1431"/>
                <a:gd name="T17" fmla="*/ 1149 h 1700"/>
                <a:gd name="T18" fmla="*/ 971 w 1431"/>
                <a:gd name="T19" fmla="*/ 1193 h 1700"/>
                <a:gd name="T20" fmla="*/ 971 w 1431"/>
                <a:gd name="T21" fmla="*/ 1223 h 1700"/>
                <a:gd name="T22" fmla="*/ 953 w 1431"/>
                <a:gd name="T23" fmla="*/ 1267 h 1700"/>
                <a:gd name="T24" fmla="*/ 911 w 1431"/>
                <a:gd name="T25" fmla="*/ 1300 h 1700"/>
                <a:gd name="T26" fmla="*/ 827 w 1431"/>
                <a:gd name="T27" fmla="*/ 1320 h 1700"/>
                <a:gd name="T28" fmla="*/ 714 w 1431"/>
                <a:gd name="T29" fmla="*/ 1320 h 1700"/>
                <a:gd name="T30" fmla="*/ 576 w 1431"/>
                <a:gd name="T31" fmla="*/ 1294 h 1700"/>
                <a:gd name="T32" fmla="*/ 442 w 1431"/>
                <a:gd name="T33" fmla="*/ 1243 h 1700"/>
                <a:gd name="T34" fmla="*/ 314 w 1431"/>
                <a:gd name="T35" fmla="*/ 1171 h 1700"/>
                <a:gd name="T36" fmla="*/ 0 w 1431"/>
                <a:gd name="T37" fmla="*/ 1428 h 1700"/>
                <a:gd name="T38" fmla="*/ 164 w 1431"/>
                <a:gd name="T39" fmla="*/ 1548 h 1700"/>
                <a:gd name="T40" fmla="*/ 352 w 1431"/>
                <a:gd name="T41" fmla="*/ 1632 h 1700"/>
                <a:gd name="T42" fmla="*/ 554 w 1431"/>
                <a:gd name="T43" fmla="*/ 1684 h 1700"/>
                <a:gd name="T44" fmla="*/ 769 w 1431"/>
                <a:gd name="T45" fmla="*/ 1700 h 1700"/>
                <a:gd name="T46" fmla="*/ 911 w 1431"/>
                <a:gd name="T47" fmla="*/ 1692 h 1700"/>
                <a:gd name="T48" fmla="*/ 1039 w 1431"/>
                <a:gd name="T49" fmla="*/ 1664 h 1700"/>
                <a:gd name="T50" fmla="*/ 1153 w 1431"/>
                <a:gd name="T51" fmla="*/ 1620 h 1700"/>
                <a:gd name="T52" fmla="*/ 1249 w 1431"/>
                <a:gd name="T53" fmla="*/ 1558 h 1700"/>
                <a:gd name="T54" fmla="*/ 1327 w 1431"/>
                <a:gd name="T55" fmla="*/ 1482 h 1700"/>
                <a:gd name="T56" fmla="*/ 1383 w 1431"/>
                <a:gd name="T57" fmla="*/ 1390 h 1700"/>
                <a:gd name="T58" fmla="*/ 1419 w 1431"/>
                <a:gd name="T59" fmla="*/ 1286 h 1700"/>
                <a:gd name="T60" fmla="*/ 1431 w 1431"/>
                <a:gd name="T61" fmla="*/ 1165 h 1700"/>
                <a:gd name="T62" fmla="*/ 1429 w 1431"/>
                <a:gd name="T63" fmla="*/ 1105 h 1700"/>
                <a:gd name="T64" fmla="*/ 1407 w 1431"/>
                <a:gd name="T65" fmla="*/ 1005 h 1700"/>
                <a:gd name="T66" fmla="*/ 1365 w 1431"/>
                <a:gd name="T67" fmla="*/ 921 h 1700"/>
                <a:gd name="T68" fmla="*/ 1305 w 1431"/>
                <a:gd name="T69" fmla="*/ 851 h 1700"/>
                <a:gd name="T70" fmla="*/ 1179 w 1431"/>
                <a:gd name="T71" fmla="*/ 765 h 1700"/>
                <a:gd name="T72" fmla="*/ 955 w 1431"/>
                <a:gd name="T73" fmla="*/ 681 h 1700"/>
                <a:gd name="T74" fmla="*/ 743 w 1431"/>
                <a:gd name="T75" fmla="*/ 631 h 1700"/>
                <a:gd name="T76" fmla="*/ 594 w 1431"/>
                <a:gd name="T77" fmla="*/ 579 h 1700"/>
                <a:gd name="T78" fmla="*/ 550 w 1431"/>
                <a:gd name="T79" fmla="*/ 539 h 1700"/>
                <a:gd name="T80" fmla="*/ 536 w 1431"/>
                <a:gd name="T81" fmla="*/ 489 h 1700"/>
                <a:gd name="T82" fmla="*/ 540 w 1431"/>
                <a:gd name="T83" fmla="*/ 463 h 1700"/>
                <a:gd name="T84" fmla="*/ 560 w 1431"/>
                <a:gd name="T85" fmla="*/ 425 h 1700"/>
                <a:gd name="T86" fmla="*/ 600 w 1431"/>
                <a:gd name="T87" fmla="*/ 396 h 1700"/>
                <a:gd name="T88" fmla="*/ 702 w 1431"/>
                <a:gd name="T89" fmla="*/ 378 h 1700"/>
                <a:gd name="T90" fmla="*/ 783 w 1431"/>
                <a:gd name="T91" fmla="*/ 384 h 1700"/>
                <a:gd name="T92" fmla="*/ 987 w 1431"/>
                <a:gd name="T93" fmla="*/ 443 h 1700"/>
                <a:gd name="T94" fmla="*/ 1387 w 1431"/>
                <a:gd name="T95" fmla="*/ 220 h 1700"/>
                <a:gd name="T96" fmla="*/ 1283 w 1431"/>
                <a:gd name="T97" fmla="*/ 146 h 1700"/>
                <a:gd name="T98" fmla="*/ 1129 w 1431"/>
                <a:gd name="T99" fmla="*/ 70 h 1700"/>
                <a:gd name="T100" fmla="*/ 957 w 1431"/>
                <a:gd name="T101" fmla="*/ 22 h 1700"/>
                <a:gd name="T102" fmla="*/ 763 w 1431"/>
                <a:gd name="T103" fmla="*/ 2 h 1700"/>
                <a:gd name="T104" fmla="*/ 640 w 1431"/>
                <a:gd name="T105" fmla="*/ 4 h 1700"/>
                <a:gd name="T106" fmla="*/ 508 w 1431"/>
                <a:gd name="T107" fmla="*/ 24 h 1700"/>
                <a:gd name="T108" fmla="*/ 390 w 1431"/>
                <a:gd name="T109" fmla="*/ 62 h 1700"/>
                <a:gd name="T110" fmla="*/ 290 w 1431"/>
                <a:gd name="T111" fmla="*/ 116 h 1700"/>
                <a:gd name="T112" fmla="*/ 208 w 1431"/>
                <a:gd name="T113" fmla="*/ 186 h 1700"/>
                <a:gd name="T114" fmla="*/ 146 w 1431"/>
                <a:gd name="T115" fmla="*/ 270 h 1700"/>
                <a:gd name="T116" fmla="*/ 102 w 1431"/>
                <a:gd name="T117" fmla="*/ 364 h 1700"/>
                <a:gd name="T118" fmla="*/ 80 w 1431"/>
                <a:gd name="T119" fmla="*/ 471 h 1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31" h="1700">
                  <a:moveTo>
                    <a:pt x="78" y="527"/>
                  </a:moveTo>
                  <a:lnTo>
                    <a:pt x="78" y="531"/>
                  </a:lnTo>
                  <a:lnTo>
                    <a:pt x="78" y="531"/>
                  </a:lnTo>
                  <a:lnTo>
                    <a:pt x="78" y="563"/>
                  </a:lnTo>
                  <a:lnTo>
                    <a:pt x="80" y="593"/>
                  </a:lnTo>
                  <a:lnTo>
                    <a:pt x="84" y="621"/>
                  </a:lnTo>
                  <a:lnTo>
                    <a:pt x="90" y="647"/>
                  </a:lnTo>
                  <a:lnTo>
                    <a:pt x="96" y="673"/>
                  </a:lnTo>
                  <a:lnTo>
                    <a:pt x="104" y="697"/>
                  </a:lnTo>
                  <a:lnTo>
                    <a:pt x="114" y="721"/>
                  </a:lnTo>
                  <a:lnTo>
                    <a:pt x="126" y="743"/>
                  </a:lnTo>
                  <a:lnTo>
                    <a:pt x="138" y="765"/>
                  </a:lnTo>
                  <a:lnTo>
                    <a:pt x="150" y="785"/>
                  </a:lnTo>
                  <a:lnTo>
                    <a:pt x="166" y="805"/>
                  </a:lnTo>
                  <a:lnTo>
                    <a:pt x="182" y="823"/>
                  </a:lnTo>
                  <a:lnTo>
                    <a:pt x="198" y="839"/>
                  </a:lnTo>
                  <a:lnTo>
                    <a:pt x="216" y="857"/>
                  </a:lnTo>
                  <a:lnTo>
                    <a:pt x="236" y="871"/>
                  </a:lnTo>
                  <a:lnTo>
                    <a:pt x="256" y="887"/>
                  </a:lnTo>
                  <a:lnTo>
                    <a:pt x="300" y="913"/>
                  </a:lnTo>
                  <a:lnTo>
                    <a:pt x="348" y="939"/>
                  </a:lnTo>
                  <a:lnTo>
                    <a:pt x="398" y="961"/>
                  </a:lnTo>
                  <a:lnTo>
                    <a:pt x="452" y="981"/>
                  </a:lnTo>
                  <a:lnTo>
                    <a:pt x="510" y="999"/>
                  </a:lnTo>
                  <a:lnTo>
                    <a:pt x="570" y="1017"/>
                  </a:lnTo>
                  <a:lnTo>
                    <a:pt x="632" y="1033"/>
                  </a:lnTo>
                  <a:lnTo>
                    <a:pt x="696" y="1047"/>
                  </a:lnTo>
                  <a:lnTo>
                    <a:pt x="696" y="1047"/>
                  </a:lnTo>
                  <a:lnTo>
                    <a:pt x="771" y="1067"/>
                  </a:lnTo>
                  <a:lnTo>
                    <a:pt x="833" y="1085"/>
                  </a:lnTo>
                  <a:lnTo>
                    <a:pt x="881" y="1101"/>
                  </a:lnTo>
                  <a:lnTo>
                    <a:pt x="901" y="1111"/>
                  </a:lnTo>
                  <a:lnTo>
                    <a:pt x="917" y="1119"/>
                  </a:lnTo>
                  <a:lnTo>
                    <a:pt x="931" y="1129"/>
                  </a:lnTo>
                  <a:lnTo>
                    <a:pt x="943" y="1139"/>
                  </a:lnTo>
                  <a:lnTo>
                    <a:pt x="953" y="1149"/>
                  </a:lnTo>
                  <a:lnTo>
                    <a:pt x="961" y="1159"/>
                  </a:lnTo>
                  <a:lnTo>
                    <a:pt x="965" y="1169"/>
                  </a:lnTo>
                  <a:lnTo>
                    <a:pt x="969" y="1181"/>
                  </a:lnTo>
                  <a:lnTo>
                    <a:pt x="971" y="1193"/>
                  </a:lnTo>
                  <a:lnTo>
                    <a:pt x="973" y="1205"/>
                  </a:lnTo>
                  <a:lnTo>
                    <a:pt x="973" y="1209"/>
                  </a:lnTo>
                  <a:lnTo>
                    <a:pt x="973" y="1209"/>
                  </a:lnTo>
                  <a:lnTo>
                    <a:pt x="971" y="1223"/>
                  </a:lnTo>
                  <a:lnTo>
                    <a:pt x="969" y="1235"/>
                  </a:lnTo>
                  <a:lnTo>
                    <a:pt x="965" y="1245"/>
                  </a:lnTo>
                  <a:lnTo>
                    <a:pt x="959" y="1257"/>
                  </a:lnTo>
                  <a:lnTo>
                    <a:pt x="953" y="1267"/>
                  </a:lnTo>
                  <a:lnTo>
                    <a:pt x="945" y="1275"/>
                  </a:lnTo>
                  <a:lnTo>
                    <a:pt x="935" y="1286"/>
                  </a:lnTo>
                  <a:lnTo>
                    <a:pt x="925" y="1292"/>
                  </a:lnTo>
                  <a:lnTo>
                    <a:pt x="911" y="1300"/>
                  </a:lnTo>
                  <a:lnTo>
                    <a:pt x="897" y="1306"/>
                  </a:lnTo>
                  <a:lnTo>
                    <a:pt x="883" y="1310"/>
                  </a:lnTo>
                  <a:lnTo>
                    <a:pt x="865" y="1316"/>
                  </a:lnTo>
                  <a:lnTo>
                    <a:pt x="827" y="1320"/>
                  </a:lnTo>
                  <a:lnTo>
                    <a:pt x="785" y="1322"/>
                  </a:lnTo>
                  <a:lnTo>
                    <a:pt x="785" y="1322"/>
                  </a:lnTo>
                  <a:lnTo>
                    <a:pt x="749" y="1322"/>
                  </a:lnTo>
                  <a:lnTo>
                    <a:pt x="714" y="1320"/>
                  </a:lnTo>
                  <a:lnTo>
                    <a:pt x="680" y="1316"/>
                  </a:lnTo>
                  <a:lnTo>
                    <a:pt x="644" y="1310"/>
                  </a:lnTo>
                  <a:lnTo>
                    <a:pt x="610" y="1304"/>
                  </a:lnTo>
                  <a:lnTo>
                    <a:pt x="576" y="1294"/>
                  </a:lnTo>
                  <a:lnTo>
                    <a:pt x="542" y="1284"/>
                  </a:lnTo>
                  <a:lnTo>
                    <a:pt x="508" y="1271"/>
                  </a:lnTo>
                  <a:lnTo>
                    <a:pt x="476" y="1259"/>
                  </a:lnTo>
                  <a:lnTo>
                    <a:pt x="442" y="1243"/>
                  </a:lnTo>
                  <a:lnTo>
                    <a:pt x="410" y="1227"/>
                  </a:lnTo>
                  <a:lnTo>
                    <a:pt x="378" y="1211"/>
                  </a:lnTo>
                  <a:lnTo>
                    <a:pt x="346" y="1191"/>
                  </a:lnTo>
                  <a:lnTo>
                    <a:pt x="314" y="1171"/>
                  </a:lnTo>
                  <a:lnTo>
                    <a:pt x="284" y="1149"/>
                  </a:lnTo>
                  <a:lnTo>
                    <a:pt x="254" y="1125"/>
                  </a:lnTo>
                  <a:lnTo>
                    <a:pt x="0" y="1428"/>
                  </a:lnTo>
                  <a:lnTo>
                    <a:pt x="0" y="1428"/>
                  </a:lnTo>
                  <a:lnTo>
                    <a:pt x="38" y="1462"/>
                  </a:lnTo>
                  <a:lnTo>
                    <a:pt x="80" y="1492"/>
                  </a:lnTo>
                  <a:lnTo>
                    <a:pt x="122" y="1520"/>
                  </a:lnTo>
                  <a:lnTo>
                    <a:pt x="164" y="1548"/>
                  </a:lnTo>
                  <a:lnTo>
                    <a:pt x="210" y="1572"/>
                  </a:lnTo>
                  <a:lnTo>
                    <a:pt x="256" y="1594"/>
                  </a:lnTo>
                  <a:lnTo>
                    <a:pt x="302" y="1614"/>
                  </a:lnTo>
                  <a:lnTo>
                    <a:pt x="352" y="1632"/>
                  </a:lnTo>
                  <a:lnTo>
                    <a:pt x="400" y="1648"/>
                  </a:lnTo>
                  <a:lnTo>
                    <a:pt x="452" y="1662"/>
                  </a:lnTo>
                  <a:lnTo>
                    <a:pt x="502" y="1674"/>
                  </a:lnTo>
                  <a:lnTo>
                    <a:pt x="554" y="1684"/>
                  </a:lnTo>
                  <a:lnTo>
                    <a:pt x="608" y="1690"/>
                  </a:lnTo>
                  <a:lnTo>
                    <a:pt x="660" y="1696"/>
                  </a:lnTo>
                  <a:lnTo>
                    <a:pt x="714" y="1700"/>
                  </a:lnTo>
                  <a:lnTo>
                    <a:pt x="769" y="1700"/>
                  </a:lnTo>
                  <a:lnTo>
                    <a:pt x="769" y="1700"/>
                  </a:lnTo>
                  <a:lnTo>
                    <a:pt x="841" y="1698"/>
                  </a:lnTo>
                  <a:lnTo>
                    <a:pt x="877" y="1696"/>
                  </a:lnTo>
                  <a:lnTo>
                    <a:pt x="911" y="1692"/>
                  </a:lnTo>
                  <a:lnTo>
                    <a:pt x="945" y="1686"/>
                  </a:lnTo>
                  <a:lnTo>
                    <a:pt x="977" y="1680"/>
                  </a:lnTo>
                  <a:lnTo>
                    <a:pt x="1009" y="1672"/>
                  </a:lnTo>
                  <a:lnTo>
                    <a:pt x="1039" y="1664"/>
                  </a:lnTo>
                  <a:lnTo>
                    <a:pt x="1069" y="1654"/>
                  </a:lnTo>
                  <a:lnTo>
                    <a:pt x="1099" y="1644"/>
                  </a:lnTo>
                  <a:lnTo>
                    <a:pt x="1127" y="1632"/>
                  </a:lnTo>
                  <a:lnTo>
                    <a:pt x="1153" y="1620"/>
                  </a:lnTo>
                  <a:lnTo>
                    <a:pt x="1179" y="1606"/>
                  </a:lnTo>
                  <a:lnTo>
                    <a:pt x="1203" y="1592"/>
                  </a:lnTo>
                  <a:lnTo>
                    <a:pt x="1227" y="1576"/>
                  </a:lnTo>
                  <a:lnTo>
                    <a:pt x="1249" y="1558"/>
                  </a:lnTo>
                  <a:lnTo>
                    <a:pt x="1271" y="1542"/>
                  </a:lnTo>
                  <a:lnTo>
                    <a:pt x="1291" y="1522"/>
                  </a:lnTo>
                  <a:lnTo>
                    <a:pt x="1309" y="1502"/>
                  </a:lnTo>
                  <a:lnTo>
                    <a:pt x="1327" y="1482"/>
                  </a:lnTo>
                  <a:lnTo>
                    <a:pt x="1343" y="1460"/>
                  </a:lnTo>
                  <a:lnTo>
                    <a:pt x="1357" y="1438"/>
                  </a:lnTo>
                  <a:lnTo>
                    <a:pt x="1371" y="1416"/>
                  </a:lnTo>
                  <a:lnTo>
                    <a:pt x="1383" y="1390"/>
                  </a:lnTo>
                  <a:lnTo>
                    <a:pt x="1395" y="1366"/>
                  </a:lnTo>
                  <a:lnTo>
                    <a:pt x="1405" y="1340"/>
                  </a:lnTo>
                  <a:lnTo>
                    <a:pt x="1413" y="1312"/>
                  </a:lnTo>
                  <a:lnTo>
                    <a:pt x="1419" y="1286"/>
                  </a:lnTo>
                  <a:lnTo>
                    <a:pt x="1425" y="1255"/>
                  </a:lnTo>
                  <a:lnTo>
                    <a:pt x="1429" y="1227"/>
                  </a:lnTo>
                  <a:lnTo>
                    <a:pt x="1431" y="1195"/>
                  </a:lnTo>
                  <a:lnTo>
                    <a:pt x="1431" y="1165"/>
                  </a:lnTo>
                  <a:lnTo>
                    <a:pt x="1431" y="1161"/>
                  </a:lnTo>
                  <a:lnTo>
                    <a:pt x="1431" y="1161"/>
                  </a:lnTo>
                  <a:lnTo>
                    <a:pt x="1431" y="1131"/>
                  </a:lnTo>
                  <a:lnTo>
                    <a:pt x="1429" y="1105"/>
                  </a:lnTo>
                  <a:lnTo>
                    <a:pt x="1425" y="1079"/>
                  </a:lnTo>
                  <a:lnTo>
                    <a:pt x="1421" y="1053"/>
                  </a:lnTo>
                  <a:lnTo>
                    <a:pt x="1415" y="1029"/>
                  </a:lnTo>
                  <a:lnTo>
                    <a:pt x="1407" y="1005"/>
                  </a:lnTo>
                  <a:lnTo>
                    <a:pt x="1399" y="983"/>
                  </a:lnTo>
                  <a:lnTo>
                    <a:pt x="1389" y="963"/>
                  </a:lnTo>
                  <a:lnTo>
                    <a:pt x="1377" y="941"/>
                  </a:lnTo>
                  <a:lnTo>
                    <a:pt x="1365" y="921"/>
                  </a:lnTo>
                  <a:lnTo>
                    <a:pt x="1353" y="903"/>
                  </a:lnTo>
                  <a:lnTo>
                    <a:pt x="1337" y="885"/>
                  </a:lnTo>
                  <a:lnTo>
                    <a:pt x="1321" y="867"/>
                  </a:lnTo>
                  <a:lnTo>
                    <a:pt x="1305" y="851"/>
                  </a:lnTo>
                  <a:lnTo>
                    <a:pt x="1287" y="835"/>
                  </a:lnTo>
                  <a:lnTo>
                    <a:pt x="1267" y="821"/>
                  </a:lnTo>
                  <a:lnTo>
                    <a:pt x="1225" y="791"/>
                  </a:lnTo>
                  <a:lnTo>
                    <a:pt x="1179" y="765"/>
                  </a:lnTo>
                  <a:lnTo>
                    <a:pt x="1129" y="743"/>
                  </a:lnTo>
                  <a:lnTo>
                    <a:pt x="1075" y="721"/>
                  </a:lnTo>
                  <a:lnTo>
                    <a:pt x="1017" y="701"/>
                  </a:lnTo>
                  <a:lnTo>
                    <a:pt x="955" y="681"/>
                  </a:lnTo>
                  <a:lnTo>
                    <a:pt x="889" y="665"/>
                  </a:lnTo>
                  <a:lnTo>
                    <a:pt x="819" y="649"/>
                  </a:lnTo>
                  <a:lnTo>
                    <a:pt x="819" y="649"/>
                  </a:lnTo>
                  <a:lnTo>
                    <a:pt x="743" y="631"/>
                  </a:lnTo>
                  <a:lnTo>
                    <a:pt x="680" y="613"/>
                  </a:lnTo>
                  <a:lnTo>
                    <a:pt x="630" y="595"/>
                  </a:lnTo>
                  <a:lnTo>
                    <a:pt x="610" y="587"/>
                  </a:lnTo>
                  <a:lnTo>
                    <a:pt x="594" y="579"/>
                  </a:lnTo>
                  <a:lnTo>
                    <a:pt x="578" y="569"/>
                  </a:lnTo>
                  <a:lnTo>
                    <a:pt x="566" y="559"/>
                  </a:lnTo>
                  <a:lnTo>
                    <a:pt x="556" y="549"/>
                  </a:lnTo>
                  <a:lnTo>
                    <a:pt x="550" y="539"/>
                  </a:lnTo>
                  <a:lnTo>
                    <a:pt x="544" y="527"/>
                  </a:lnTo>
                  <a:lnTo>
                    <a:pt x="540" y="515"/>
                  </a:lnTo>
                  <a:lnTo>
                    <a:pt x="538" y="503"/>
                  </a:lnTo>
                  <a:lnTo>
                    <a:pt x="536" y="489"/>
                  </a:lnTo>
                  <a:lnTo>
                    <a:pt x="536" y="485"/>
                  </a:lnTo>
                  <a:lnTo>
                    <a:pt x="536" y="485"/>
                  </a:lnTo>
                  <a:lnTo>
                    <a:pt x="538" y="475"/>
                  </a:lnTo>
                  <a:lnTo>
                    <a:pt x="540" y="463"/>
                  </a:lnTo>
                  <a:lnTo>
                    <a:pt x="542" y="453"/>
                  </a:lnTo>
                  <a:lnTo>
                    <a:pt x="548" y="443"/>
                  </a:lnTo>
                  <a:lnTo>
                    <a:pt x="552" y="435"/>
                  </a:lnTo>
                  <a:lnTo>
                    <a:pt x="560" y="425"/>
                  </a:lnTo>
                  <a:lnTo>
                    <a:pt x="568" y="416"/>
                  </a:lnTo>
                  <a:lnTo>
                    <a:pt x="578" y="410"/>
                  </a:lnTo>
                  <a:lnTo>
                    <a:pt x="588" y="402"/>
                  </a:lnTo>
                  <a:lnTo>
                    <a:pt x="600" y="396"/>
                  </a:lnTo>
                  <a:lnTo>
                    <a:pt x="614" y="392"/>
                  </a:lnTo>
                  <a:lnTo>
                    <a:pt x="628" y="386"/>
                  </a:lnTo>
                  <a:lnTo>
                    <a:pt x="662" y="380"/>
                  </a:lnTo>
                  <a:lnTo>
                    <a:pt x="702" y="378"/>
                  </a:lnTo>
                  <a:lnTo>
                    <a:pt x="702" y="378"/>
                  </a:lnTo>
                  <a:lnTo>
                    <a:pt x="728" y="380"/>
                  </a:lnTo>
                  <a:lnTo>
                    <a:pt x="755" y="380"/>
                  </a:lnTo>
                  <a:lnTo>
                    <a:pt x="783" y="384"/>
                  </a:lnTo>
                  <a:lnTo>
                    <a:pt x="813" y="388"/>
                  </a:lnTo>
                  <a:lnTo>
                    <a:pt x="869" y="402"/>
                  </a:lnTo>
                  <a:lnTo>
                    <a:pt x="929" y="420"/>
                  </a:lnTo>
                  <a:lnTo>
                    <a:pt x="987" y="443"/>
                  </a:lnTo>
                  <a:lnTo>
                    <a:pt x="1045" y="471"/>
                  </a:lnTo>
                  <a:lnTo>
                    <a:pt x="1103" y="503"/>
                  </a:lnTo>
                  <a:lnTo>
                    <a:pt x="1159" y="541"/>
                  </a:lnTo>
                  <a:lnTo>
                    <a:pt x="1387" y="220"/>
                  </a:lnTo>
                  <a:lnTo>
                    <a:pt x="1387" y="220"/>
                  </a:lnTo>
                  <a:lnTo>
                    <a:pt x="1353" y="192"/>
                  </a:lnTo>
                  <a:lnTo>
                    <a:pt x="1319" y="168"/>
                  </a:lnTo>
                  <a:lnTo>
                    <a:pt x="1283" y="146"/>
                  </a:lnTo>
                  <a:lnTo>
                    <a:pt x="1245" y="124"/>
                  </a:lnTo>
                  <a:lnTo>
                    <a:pt x="1207" y="106"/>
                  </a:lnTo>
                  <a:lnTo>
                    <a:pt x="1169" y="88"/>
                  </a:lnTo>
                  <a:lnTo>
                    <a:pt x="1129" y="70"/>
                  </a:lnTo>
                  <a:lnTo>
                    <a:pt x="1087" y="56"/>
                  </a:lnTo>
                  <a:lnTo>
                    <a:pt x="1045" y="44"/>
                  </a:lnTo>
                  <a:lnTo>
                    <a:pt x="1001" y="32"/>
                  </a:lnTo>
                  <a:lnTo>
                    <a:pt x="957" y="22"/>
                  </a:lnTo>
                  <a:lnTo>
                    <a:pt x="909" y="14"/>
                  </a:lnTo>
                  <a:lnTo>
                    <a:pt x="863" y="8"/>
                  </a:lnTo>
                  <a:lnTo>
                    <a:pt x="813" y="4"/>
                  </a:lnTo>
                  <a:lnTo>
                    <a:pt x="763" y="2"/>
                  </a:lnTo>
                  <a:lnTo>
                    <a:pt x="712" y="0"/>
                  </a:lnTo>
                  <a:lnTo>
                    <a:pt x="712" y="0"/>
                  </a:lnTo>
                  <a:lnTo>
                    <a:pt x="676" y="2"/>
                  </a:lnTo>
                  <a:lnTo>
                    <a:pt x="640" y="4"/>
                  </a:lnTo>
                  <a:lnTo>
                    <a:pt x="606" y="6"/>
                  </a:lnTo>
                  <a:lnTo>
                    <a:pt x="572" y="12"/>
                  </a:lnTo>
                  <a:lnTo>
                    <a:pt x="540" y="16"/>
                  </a:lnTo>
                  <a:lnTo>
                    <a:pt x="508" y="24"/>
                  </a:lnTo>
                  <a:lnTo>
                    <a:pt x="478" y="32"/>
                  </a:lnTo>
                  <a:lnTo>
                    <a:pt x="448" y="40"/>
                  </a:lnTo>
                  <a:lnTo>
                    <a:pt x="418" y="50"/>
                  </a:lnTo>
                  <a:lnTo>
                    <a:pt x="390" y="62"/>
                  </a:lnTo>
                  <a:lnTo>
                    <a:pt x="364" y="74"/>
                  </a:lnTo>
                  <a:lnTo>
                    <a:pt x="338" y="86"/>
                  </a:lnTo>
                  <a:lnTo>
                    <a:pt x="314" y="100"/>
                  </a:lnTo>
                  <a:lnTo>
                    <a:pt x="290" y="116"/>
                  </a:lnTo>
                  <a:lnTo>
                    <a:pt x="268" y="132"/>
                  </a:lnTo>
                  <a:lnTo>
                    <a:pt x="248" y="150"/>
                  </a:lnTo>
                  <a:lnTo>
                    <a:pt x="228" y="168"/>
                  </a:lnTo>
                  <a:lnTo>
                    <a:pt x="208" y="186"/>
                  </a:lnTo>
                  <a:lnTo>
                    <a:pt x="192" y="206"/>
                  </a:lnTo>
                  <a:lnTo>
                    <a:pt x="174" y="226"/>
                  </a:lnTo>
                  <a:lnTo>
                    <a:pt x="160" y="248"/>
                  </a:lnTo>
                  <a:lnTo>
                    <a:pt x="146" y="270"/>
                  </a:lnTo>
                  <a:lnTo>
                    <a:pt x="132" y="292"/>
                  </a:lnTo>
                  <a:lnTo>
                    <a:pt x="122" y="316"/>
                  </a:lnTo>
                  <a:lnTo>
                    <a:pt x="112" y="340"/>
                  </a:lnTo>
                  <a:lnTo>
                    <a:pt x="102" y="364"/>
                  </a:lnTo>
                  <a:lnTo>
                    <a:pt x="94" y="390"/>
                  </a:lnTo>
                  <a:lnTo>
                    <a:pt x="88" y="416"/>
                  </a:lnTo>
                  <a:lnTo>
                    <a:pt x="84" y="443"/>
                  </a:lnTo>
                  <a:lnTo>
                    <a:pt x="80" y="471"/>
                  </a:lnTo>
                  <a:lnTo>
                    <a:pt x="78" y="499"/>
                  </a:lnTo>
                  <a:lnTo>
                    <a:pt x="78" y="5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2" name="Freeform 31"/>
            <p:cNvSpPr>
              <a:spLocks noEditPoints="1"/>
            </p:cNvSpPr>
            <p:nvPr/>
          </p:nvSpPr>
          <p:spPr bwMode="auto">
            <a:xfrm>
              <a:off x="4835526" y="2071688"/>
              <a:ext cx="2200275" cy="2714625"/>
            </a:xfrm>
            <a:custGeom>
              <a:avLst/>
              <a:gdLst>
                <a:gd name="T0" fmla="*/ 670 w 1386"/>
                <a:gd name="T1" fmla="*/ 382 h 1710"/>
                <a:gd name="T2" fmla="*/ 700 w 1386"/>
                <a:gd name="T3" fmla="*/ 384 h 1710"/>
                <a:gd name="T4" fmla="*/ 754 w 1386"/>
                <a:gd name="T5" fmla="*/ 390 h 1710"/>
                <a:gd name="T6" fmla="*/ 802 w 1386"/>
                <a:gd name="T7" fmla="*/ 404 h 1710"/>
                <a:gd name="T8" fmla="*/ 844 w 1386"/>
                <a:gd name="T9" fmla="*/ 424 h 1710"/>
                <a:gd name="T10" fmla="*/ 878 w 1386"/>
                <a:gd name="T11" fmla="*/ 453 h 1710"/>
                <a:gd name="T12" fmla="*/ 904 w 1386"/>
                <a:gd name="T13" fmla="*/ 487 h 1710"/>
                <a:gd name="T14" fmla="*/ 922 w 1386"/>
                <a:gd name="T15" fmla="*/ 527 h 1710"/>
                <a:gd name="T16" fmla="*/ 930 w 1386"/>
                <a:gd name="T17" fmla="*/ 573 h 1710"/>
                <a:gd name="T18" fmla="*/ 932 w 1386"/>
                <a:gd name="T19" fmla="*/ 603 h 1710"/>
                <a:gd name="T20" fmla="*/ 930 w 1386"/>
                <a:gd name="T21" fmla="*/ 627 h 1710"/>
                <a:gd name="T22" fmla="*/ 922 w 1386"/>
                <a:gd name="T23" fmla="*/ 671 h 1710"/>
                <a:gd name="T24" fmla="*/ 904 w 1386"/>
                <a:gd name="T25" fmla="*/ 711 h 1710"/>
                <a:gd name="T26" fmla="*/ 878 w 1386"/>
                <a:gd name="T27" fmla="*/ 745 h 1710"/>
                <a:gd name="T28" fmla="*/ 844 w 1386"/>
                <a:gd name="T29" fmla="*/ 773 h 1710"/>
                <a:gd name="T30" fmla="*/ 804 w 1386"/>
                <a:gd name="T31" fmla="*/ 793 h 1710"/>
                <a:gd name="T32" fmla="*/ 756 w 1386"/>
                <a:gd name="T33" fmla="*/ 809 h 1710"/>
                <a:gd name="T34" fmla="*/ 700 w 1386"/>
                <a:gd name="T35" fmla="*/ 817 h 1710"/>
                <a:gd name="T36" fmla="*/ 456 w 1386"/>
                <a:gd name="T37" fmla="*/ 817 h 1710"/>
                <a:gd name="T38" fmla="*/ 0 w 1386"/>
                <a:gd name="T39" fmla="*/ 0 h 1710"/>
                <a:gd name="T40" fmla="*/ 456 w 1386"/>
                <a:gd name="T41" fmla="*/ 1710 h 1710"/>
                <a:gd name="T42" fmla="*/ 680 w 1386"/>
                <a:gd name="T43" fmla="*/ 1173 h 1710"/>
                <a:gd name="T44" fmla="*/ 718 w 1386"/>
                <a:gd name="T45" fmla="*/ 1173 h 1710"/>
                <a:gd name="T46" fmla="*/ 792 w 1386"/>
                <a:gd name="T47" fmla="*/ 1169 h 1710"/>
                <a:gd name="T48" fmla="*/ 864 w 1386"/>
                <a:gd name="T49" fmla="*/ 1159 h 1710"/>
                <a:gd name="T50" fmla="*/ 930 w 1386"/>
                <a:gd name="T51" fmla="*/ 1145 h 1710"/>
                <a:gd name="T52" fmla="*/ 994 w 1386"/>
                <a:gd name="T53" fmla="*/ 1125 h 1710"/>
                <a:gd name="T54" fmla="*/ 1054 w 1386"/>
                <a:gd name="T55" fmla="*/ 1103 h 1710"/>
                <a:gd name="T56" fmla="*/ 1110 w 1386"/>
                <a:gd name="T57" fmla="*/ 1073 h 1710"/>
                <a:gd name="T58" fmla="*/ 1162 w 1386"/>
                <a:gd name="T59" fmla="*/ 1041 h 1710"/>
                <a:gd name="T60" fmla="*/ 1210 w 1386"/>
                <a:gd name="T61" fmla="*/ 1005 h 1710"/>
                <a:gd name="T62" fmla="*/ 1252 w 1386"/>
                <a:gd name="T63" fmla="*/ 963 h 1710"/>
                <a:gd name="T64" fmla="*/ 1288 w 1386"/>
                <a:gd name="T65" fmla="*/ 915 h 1710"/>
                <a:gd name="T66" fmla="*/ 1320 w 1386"/>
                <a:gd name="T67" fmla="*/ 865 h 1710"/>
                <a:gd name="T68" fmla="*/ 1346 w 1386"/>
                <a:gd name="T69" fmla="*/ 811 h 1710"/>
                <a:gd name="T70" fmla="*/ 1366 w 1386"/>
                <a:gd name="T71" fmla="*/ 751 h 1710"/>
                <a:gd name="T72" fmla="*/ 1378 w 1386"/>
                <a:gd name="T73" fmla="*/ 687 h 1710"/>
                <a:gd name="T74" fmla="*/ 1386 w 1386"/>
                <a:gd name="T75" fmla="*/ 619 h 1710"/>
                <a:gd name="T76" fmla="*/ 1386 w 1386"/>
                <a:gd name="T77" fmla="*/ 577 h 1710"/>
                <a:gd name="T78" fmla="*/ 1386 w 1386"/>
                <a:gd name="T79" fmla="*/ 545 h 1710"/>
                <a:gd name="T80" fmla="*/ 1380 w 1386"/>
                <a:gd name="T81" fmla="*/ 479 h 1710"/>
                <a:gd name="T82" fmla="*/ 1368 w 1386"/>
                <a:gd name="T83" fmla="*/ 418 h 1710"/>
                <a:gd name="T84" fmla="*/ 1350 w 1386"/>
                <a:gd name="T85" fmla="*/ 360 h 1710"/>
                <a:gd name="T86" fmla="*/ 1326 w 1386"/>
                <a:gd name="T87" fmla="*/ 308 h 1710"/>
                <a:gd name="T88" fmla="*/ 1296 w 1386"/>
                <a:gd name="T89" fmla="*/ 258 h 1710"/>
                <a:gd name="T90" fmla="*/ 1262 w 1386"/>
                <a:gd name="T91" fmla="*/ 212 h 1710"/>
                <a:gd name="T92" fmla="*/ 1222 w 1386"/>
                <a:gd name="T93" fmla="*/ 172 h 1710"/>
                <a:gd name="T94" fmla="*/ 1178 w 1386"/>
                <a:gd name="T95" fmla="*/ 134 h 1710"/>
                <a:gd name="T96" fmla="*/ 1128 w 1386"/>
                <a:gd name="T97" fmla="*/ 102 h 1710"/>
                <a:gd name="T98" fmla="*/ 1074 w 1386"/>
                <a:gd name="T99" fmla="*/ 74 h 1710"/>
                <a:gd name="T100" fmla="*/ 1016 w 1386"/>
                <a:gd name="T101" fmla="*/ 50 h 1710"/>
                <a:gd name="T102" fmla="*/ 954 w 1386"/>
                <a:gd name="T103" fmla="*/ 30 h 1710"/>
                <a:gd name="T104" fmla="*/ 888 w 1386"/>
                <a:gd name="T105" fmla="*/ 16 h 1710"/>
                <a:gd name="T106" fmla="*/ 816 w 1386"/>
                <a:gd name="T107" fmla="*/ 6 h 1710"/>
                <a:gd name="T108" fmla="*/ 742 w 1386"/>
                <a:gd name="T109" fmla="*/ 0 h 1710"/>
                <a:gd name="T110" fmla="*/ 0 w 1386"/>
                <a:gd name="T111" fmla="*/ 0 h 1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86" h="1710">
                  <a:moveTo>
                    <a:pt x="456" y="382"/>
                  </a:moveTo>
                  <a:lnTo>
                    <a:pt x="670" y="382"/>
                  </a:lnTo>
                  <a:lnTo>
                    <a:pt x="670" y="382"/>
                  </a:lnTo>
                  <a:lnTo>
                    <a:pt x="700" y="384"/>
                  </a:lnTo>
                  <a:lnTo>
                    <a:pt x="728" y="386"/>
                  </a:lnTo>
                  <a:lnTo>
                    <a:pt x="754" y="390"/>
                  </a:lnTo>
                  <a:lnTo>
                    <a:pt x="780" y="396"/>
                  </a:lnTo>
                  <a:lnTo>
                    <a:pt x="802" y="404"/>
                  </a:lnTo>
                  <a:lnTo>
                    <a:pt x="824" y="414"/>
                  </a:lnTo>
                  <a:lnTo>
                    <a:pt x="844" y="424"/>
                  </a:lnTo>
                  <a:lnTo>
                    <a:pt x="862" y="439"/>
                  </a:lnTo>
                  <a:lnTo>
                    <a:pt x="878" y="453"/>
                  </a:lnTo>
                  <a:lnTo>
                    <a:pt x="892" y="469"/>
                  </a:lnTo>
                  <a:lnTo>
                    <a:pt x="904" y="487"/>
                  </a:lnTo>
                  <a:lnTo>
                    <a:pt x="914" y="507"/>
                  </a:lnTo>
                  <a:lnTo>
                    <a:pt x="922" y="527"/>
                  </a:lnTo>
                  <a:lnTo>
                    <a:pt x="928" y="549"/>
                  </a:lnTo>
                  <a:lnTo>
                    <a:pt x="930" y="573"/>
                  </a:lnTo>
                  <a:lnTo>
                    <a:pt x="932" y="599"/>
                  </a:lnTo>
                  <a:lnTo>
                    <a:pt x="932" y="603"/>
                  </a:lnTo>
                  <a:lnTo>
                    <a:pt x="932" y="603"/>
                  </a:lnTo>
                  <a:lnTo>
                    <a:pt x="930" y="627"/>
                  </a:lnTo>
                  <a:lnTo>
                    <a:pt x="928" y="649"/>
                  </a:lnTo>
                  <a:lnTo>
                    <a:pt x="922" y="671"/>
                  </a:lnTo>
                  <a:lnTo>
                    <a:pt x="914" y="691"/>
                  </a:lnTo>
                  <a:lnTo>
                    <a:pt x="904" y="711"/>
                  </a:lnTo>
                  <a:lnTo>
                    <a:pt x="892" y="727"/>
                  </a:lnTo>
                  <a:lnTo>
                    <a:pt x="878" y="745"/>
                  </a:lnTo>
                  <a:lnTo>
                    <a:pt x="862" y="759"/>
                  </a:lnTo>
                  <a:lnTo>
                    <a:pt x="844" y="773"/>
                  </a:lnTo>
                  <a:lnTo>
                    <a:pt x="824" y="783"/>
                  </a:lnTo>
                  <a:lnTo>
                    <a:pt x="804" y="793"/>
                  </a:lnTo>
                  <a:lnTo>
                    <a:pt x="780" y="801"/>
                  </a:lnTo>
                  <a:lnTo>
                    <a:pt x="756" y="809"/>
                  </a:lnTo>
                  <a:lnTo>
                    <a:pt x="728" y="813"/>
                  </a:lnTo>
                  <a:lnTo>
                    <a:pt x="700" y="817"/>
                  </a:lnTo>
                  <a:lnTo>
                    <a:pt x="672" y="817"/>
                  </a:lnTo>
                  <a:lnTo>
                    <a:pt x="456" y="817"/>
                  </a:lnTo>
                  <a:lnTo>
                    <a:pt x="456" y="382"/>
                  </a:lnTo>
                  <a:close/>
                  <a:moveTo>
                    <a:pt x="0" y="0"/>
                  </a:moveTo>
                  <a:lnTo>
                    <a:pt x="0" y="1710"/>
                  </a:lnTo>
                  <a:lnTo>
                    <a:pt x="456" y="1710"/>
                  </a:lnTo>
                  <a:lnTo>
                    <a:pt x="456" y="1173"/>
                  </a:lnTo>
                  <a:lnTo>
                    <a:pt x="680" y="1173"/>
                  </a:lnTo>
                  <a:lnTo>
                    <a:pt x="680" y="1173"/>
                  </a:lnTo>
                  <a:lnTo>
                    <a:pt x="718" y="1173"/>
                  </a:lnTo>
                  <a:lnTo>
                    <a:pt x="756" y="1171"/>
                  </a:lnTo>
                  <a:lnTo>
                    <a:pt x="792" y="1169"/>
                  </a:lnTo>
                  <a:lnTo>
                    <a:pt x="828" y="1163"/>
                  </a:lnTo>
                  <a:lnTo>
                    <a:pt x="864" y="1159"/>
                  </a:lnTo>
                  <a:lnTo>
                    <a:pt x="898" y="1153"/>
                  </a:lnTo>
                  <a:lnTo>
                    <a:pt x="930" y="1145"/>
                  </a:lnTo>
                  <a:lnTo>
                    <a:pt x="964" y="1135"/>
                  </a:lnTo>
                  <a:lnTo>
                    <a:pt x="994" y="1125"/>
                  </a:lnTo>
                  <a:lnTo>
                    <a:pt x="1026" y="1115"/>
                  </a:lnTo>
                  <a:lnTo>
                    <a:pt x="1054" y="1103"/>
                  </a:lnTo>
                  <a:lnTo>
                    <a:pt x="1084" y="1089"/>
                  </a:lnTo>
                  <a:lnTo>
                    <a:pt x="1110" y="1073"/>
                  </a:lnTo>
                  <a:lnTo>
                    <a:pt x="1138" y="1059"/>
                  </a:lnTo>
                  <a:lnTo>
                    <a:pt x="1162" y="1041"/>
                  </a:lnTo>
                  <a:lnTo>
                    <a:pt x="1186" y="1023"/>
                  </a:lnTo>
                  <a:lnTo>
                    <a:pt x="1210" y="1005"/>
                  </a:lnTo>
                  <a:lnTo>
                    <a:pt x="1232" y="983"/>
                  </a:lnTo>
                  <a:lnTo>
                    <a:pt x="1252" y="963"/>
                  </a:lnTo>
                  <a:lnTo>
                    <a:pt x="1270" y="939"/>
                  </a:lnTo>
                  <a:lnTo>
                    <a:pt x="1288" y="915"/>
                  </a:lnTo>
                  <a:lnTo>
                    <a:pt x="1304" y="891"/>
                  </a:lnTo>
                  <a:lnTo>
                    <a:pt x="1320" y="865"/>
                  </a:lnTo>
                  <a:lnTo>
                    <a:pt x="1334" y="839"/>
                  </a:lnTo>
                  <a:lnTo>
                    <a:pt x="1346" y="811"/>
                  </a:lnTo>
                  <a:lnTo>
                    <a:pt x="1356" y="781"/>
                  </a:lnTo>
                  <a:lnTo>
                    <a:pt x="1366" y="751"/>
                  </a:lnTo>
                  <a:lnTo>
                    <a:pt x="1372" y="719"/>
                  </a:lnTo>
                  <a:lnTo>
                    <a:pt x="1378" y="687"/>
                  </a:lnTo>
                  <a:lnTo>
                    <a:pt x="1382" y="653"/>
                  </a:lnTo>
                  <a:lnTo>
                    <a:pt x="1386" y="619"/>
                  </a:lnTo>
                  <a:lnTo>
                    <a:pt x="1386" y="583"/>
                  </a:lnTo>
                  <a:lnTo>
                    <a:pt x="1386" y="577"/>
                  </a:lnTo>
                  <a:lnTo>
                    <a:pt x="1386" y="577"/>
                  </a:lnTo>
                  <a:lnTo>
                    <a:pt x="1386" y="545"/>
                  </a:lnTo>
                  <a:lnTo>
                    <a:pt x="1384" y="511"/>
                  </a:lnTo>
                  <a:lnTo>
                    <a:pt x="1380" y="479"/>
                  </a:lnTo>
                  <a:lnTo>
                    <a:pt x="1374" y="449"/>
                  </a:lnTo>
                  <a:lnTo>
                    <a:pt x="1368" y="418"/>
                  </a:lnTo>
                  <a:lnTo>
                    <a:pt x="1360" y="388"/>
                  </a:lnTo>
                  <a:lnTo>
                    <a:pt x="1350" y="360"/>
                  </a:lnTo>
                  <a:lnTo>
                    <a:pt x="1338" y="334"/>
                  </a:lnTo>
                  <a:lnTo>
                    <a:pt x="1326" y="308"/>
                  </a:lnTo>
                  <a:lnTo>
                    <a:pt x="1312" y="282"/>
                  </a:lnTo>
                  <a:lnTo>
                    <a:pt x="1296" y="258"/>
                  </a:lnTo>
                  <a:lnTo>
                    <a:pt x="1280" y="234"/>
                  </a:lnTo>
                  <a:lnTo>
                    <a:pt x="1262" y="212"/>
                  </a:lnTo>
                  <a:lnTo>
                    <a:pt x="1242" y="192"/>
                  </a:lnTo>
                  <a:lnTo>
                    <a:pt x="1222" y="172"/>
                  </a:lnTo>
                  <a:lnTo>
                    <a:pt x="1200" y="152"/>
                  </a:lnTo>
                  <a:lnTo>
                    <a:pt x="1178" y="134"/>
                  </a:lnTo>
                  <a:lnTo>
                    <a:pt x="1154" y="118"/>
                  </a:lnTo>
                  <a:lnTo>
                    <a:pt x="1128" y="102"/>
                  </a:lnTo>
                  <a:lnTo>
                    <a:pt x="1102" y="86"/>
                  </a:lnTo>
                  <a:lnTo>
                    <a:pt x="1074" y="74"/>
                  </a:lnTo>
                  <a:lnTo>
                    <a:pt x="1046" y="60"/>
                  </a:lnTo>
                  <a:lnTo>
                    <a:pt x="1016" y="50"/>
                  </a:lnTo>
                  <a:lnTo>
                    <a:pt x="986" y="40"/>
                  </a:lnTo>
                  <a:lnTo>
                    <a:pt x="954" y="30"/>
                  </a:lnTo>
                  <a:lnTo>
                    <a:pt x="922" y="22"/>
                  </a:lnTo>
                  <a:lnTo>
                    <a:pt x="888" y="16"/>
                  </a:lnTo>
                  <a:lnTo>
                    <a:pt x="852" y="10"/>
                  </a:lnTo>
                  <a:lnTo>
                    <a:pt x="816" y="6"/>
                  </a:lnTo>
                  <a:lnTo>
                    <a:pt x="780" y="2"/>
                  </a:lnTo>
                  <a:lnTo>
                    <a:pt x="742" y="0"/>
                  </a:lnTo>
                  <a:lnTo>
                    <a:pt x="704"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sp>
          <p:nvSpPr>
            <p:cNvPr id="34" name="Freeform 33"/>
            <p:cNvSpPr>
              <a:spLocks noEditPoints="1"/>
            </p:cNvSpPr>
            <p:nvPr/>
          </p:nvSpPr>
          <p:spPr bwMode="auto">
            <a:xfrm>
              <a:off x="1671638" y="2071688"/>
              <a:ext cx="2805113" cy="2714625"/>
            </a:xfrm>
            <a:custGeom>
              <a:avLst/>
              <a:gdLst>
                <a:gd name="T0" fmla="*/ 468 w 1767"/>
                <a:gd name="T1" fmla="*/ 805 h 1710"/>
                <a:gd name="T2" fmla="*/ 512 w 1767"/>
                <a:gd name="T3" fmla="*/ 643 h 1710"/>
                <a:gd name="T4" fmla="*/ 608 w 1767"/>
                <a:gd name="T5" fmla="*/ 513 h 1710"/>
                <a:gd name="T6" fmla="*/ 750 w 1767"/>
                <a:gd name="T7" fmla="*/ 431 h 1710"/>
                <a:gd name="T8" fmla="*/ 880 w 1767"/>
                <a:gd name="T9" fmla="*/ 410 h 1710"/>
                <a:gd name="T10" fmla="*/ 1012 w 1767"/>
                <a:gd name="T11" fmla="*/ 433 h 1710"/>
                <a:gd name="T12" fmla="*/ 1156 w 1767"/>
                <a:gd name="T13" fmla="*/ 515 h 1710"/>
                <a:gd name="T14" fmla="*/ 1256 w 1767"/>
                <a:gd name="T15" fmla="*/ 647 h 1710"/>
                <a:gd name="T16" fmla="*/ 1300 w 1767"/>
                <a:gd name="T17" fmla="*/ 811 h 1710"/>
                <a:gd name="T18" fmla="*/ 1300 w 1767"/>
                <a:gd name="T19" fmla="*/ 903 h 1710"/>
                <a:gd name="T20" fmla="*/ 1256 w 1767"/>
                <a:gd name="T21" fmla="*/ 1065 h 1710"/>
                <a:gd name="T22" fmla="*/ 1160 w 1767"/>
                <a:gd name="T23" fmla="*/ 1195 h 1710"/>
                <a:gd name="T24" fmla="*/ 1018 w 1767"/>
                <a:gd name="T25" fmla="*/ 1277 h 1710"/>
                <a:gd name="T26" fmla="*/ 886 w 1767"/>
                <a:gd name="T27" fmla="*/ 1298 h 1710"/>
                <a:gd name="T28" fmla="*/ 754 w 1767"/>
                <a:gd name="T29" fmla="*/ 1277 h 1710"/>
                <a:gd name="T30" fmla="*/ 612 w 1767"/>
                <a:gd name="T31" fmla="*/ 1195 h 1710"/>
                <a:gd name="T32" fmla="*/ 514 w 1767"/>
                <a:gd name="T33" fmla="*/ 1063 h 1710"/>
                <a:gd name="T34" fmla="*/ 468 w 1767"/>
                <a:gd name="T35" fmla="*/ 899 h 1710"/>
                <a:gd name="T36" fmla="*/ 0 w 1767"/>
                <a:gd name="T37" fmla="*/ 859 h 1710"/>
                <a:gd name="T38" fmla="*/ 16 w 1767"/>
                <a:gd name="T39" fmla="*/ 1031 h 1710"/>
                <a:gd name="T40" fmla="*/ 66 w 1767"/>
                <a:gd name="T41" fmla="*/ 1191 h 1710"/>
                <a:gd name="T42" fmla="*/ 144 w 1767"/>
                <a:gd name="T43" fmla="*/ 1336 h 1710"/>
                <a:gd name="T44" fmla="*/ 250 w 1767"/>
                <a:gd name="T45" fmla="*/ 1462 h 1710"/>
                <a:gd name="T46" fmla="*/ 380 w 1767"/>
                <a:gd name="T47" fmla="*/ 1564 h 1710"/>
                <a:gd name="T48" fmla="*/ 530 w 1767"/>
                <a:gd name="T49" fmla="*/ 1642 h 1710"/>
                <a:gd name="T50" fmla="*/ 698 w 1767"/>
                <a:gd name="T51" fmla="*/ 1692 h 1710"/>
                <a:gd name="T52" fmla="*/ 880 w 1767"/>
                <a:gd name="T53" fmla="*/ 1710 h 1710"/>
                <a:gd name="T54" fmla="*/ 1020 w 1767"/>
                <a:gd name="T55" fmla="*/ 1700 h 1710"/>
                <a:gd name="T56" fmla="*/ 1192 w 1767"/>
                <a:gd name="T57" fmla="*/ 1658 h 1710"/>
                <a:gd name="T58" fmla="*/ 1348 w 1767"/>
                <a:gd name="T59" fmla="*/ 1586 h 1710"/>
                <a:gd name="T60" fmla="*/ 1483 w 1767"/>
                <a:gd name="T61" fmla="*/ 1488 h 1710"/>
                <a:gd name="T62" fmla="*/ 1595 w 1767"/>
                <a:gd name="T63" fmla="*/ 1366 h 1710"/>
                <a:gd name="T64" fmla="*/ 1681 w 1767"/>
                <a:gd name="T65" fmla="*/ 1225 h 1710"/>
                <a:gd name="T66" fmla="*/ 1739 w 1767"/>
                <a:gd name="T67" fmla="*/ 1067 h 1710"/>
                <a:gd name="T68" fmla="*/ 1765 w 1767"/>
                <a:gd name="T69" fmla="*/ 899 h 1710"/>
                <a:gd name="T70" fmla="*/ 1765 w 1767"/>
                <a:gd name="T71" fmla="*/ 807 h 1710"/>
                <a:gd name="T72" fmla="*/ 1739 w 1767"/>
                <a:gd name="T73" fmla="*/ 637 h 1710"/>
                <a:gd name="T74" fmla="*/ 1683 w 1767"/>
                <a:gd name="T75" fmla="*/ 481 h 1710"/>
                <a:gd name="T76" fmla="*/ 1597 w 1767"/>
                <a:gd name="T77" fmla="*/ 340 h 1710"/>
                <a:gd name="T78" fmla="*/ 1485 w 1767"/>
                <a:gd name="T79" fmla="*/ 220 h 1710"/>
                <a:gd name="T80" fmla="*/ 1352 w 1767"/>
                <a:gd name="T81" fmla="*/ 122 h 1710"/>
                <a:gd name="T82" fmla="*/ 1196 w 1767"/>
                <a:gd name="T83" fmla="*/ 52 h 1710"/>
                <a:gd name="T84" fmla="*/ 1024 w 1767"/>
                <a:gd name="T85" fmla="*/ 10 h 1710"/>
                <a:gd name="T86" fmla="*/ 886 w 1767"/>
                <a:gd name="T87" fmla="*/ 0 h 1710"/>
                <a:gd name="T88" fmla="*/ 702 w 1767"/>
                <a:gd name="T89" fmla="*/ 18 h 1710"/>
                <a:gd name="T90" fmla="*/ 534 w 1767"/>
                <a:gd name="T91" fmla="*/ 68 h 1710"/>
                <a:gd name="T92" fmla="*/ 382 w 1767"/>
                <a:gd name="T93" fmla="*/ 146 h 1710"/>
                <a:gd name="T94" fmla="*/ 252 w 1767"/>
                <a:gd name="T95" fmla="*/ 250 h 1710"/>
                <a:gd name="T96" fmla="*/ 146 w 1767"/>
                <a:gd name="T97" fmla="*/ 376 h 1710"/>
                <a:gd name="T98" fmla="*/ 66 w 1767"/>
                <a:gd name="T99" fmla="*/ 523 h 1710"/>
                <a:gd name="T100" fmla="*/ 16 w 1767"/>
                <a:gd name="T101" fmla="*/ 683 h 1710"/>
                <a:gd name="T102" fmla="*/ 0 w 1767"/>
                <a:gd name="T103" fmla="*/ 855 h 1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67" h="1710">
                  <a:moveTo>
                    <a:pt x="466" y="855"/>
                  </a:moveTo>
                  <a:lnTo>
                    <a:pt x="466" y="849"/>
                  </a:lnTo>
                  <a:lnTo>
                    <a:pt x="466" y="849"/>
                  </a:lnTo>
                  <a:lnTo>
                    <a:pt x="468" y="805"/>
                  </a:lnTo>
                  <a:lnTo>
                    <a:pt x="474" y="763"/>
                  </a:lnTo>
                  <a:lnTo>
                    <a:pt x="482" y="721"/>
                  </a:lnTo>
                  <a:lnTo>
                    <a:pt x="496" y="681"/>
                  </a:lnTo>
                  <a:lnTo>
                    <a:pt x="512" y="643"/>
                  </a:lnTo>
                  <a:lnTo>
                    <a:pt x="532" y="607"/>
                  </a:lnTo>
                  <a:lnTo>
                    <a:pt x="554" y="573"/>
                  </a:lnTo>
                  <a:lnTo>
                    <a:pt x="580" y="541"/>
                  </a:lnTo>
                  <a:lnTo>
                    <a:pt x="608" y="513"/>
                  </a:lnTo>
                  <a:lnTo>
                    <a:pt x="640" y="487"/>
                  </a:lnTo>
                  <a:lnTo>
                    <a:pt x="674" y="465"/>
                  </a:lnTo>
                  <a:lnTo>
                    <a:pt x="712" y="447"/>
                  </a:lnTo>
                  <a:lnTo>
                    <a:pt x="750" y="431"/>
                  </a:lnTo>
                  <a:lnTo>
                    <a:pt x="792" y="420"/>
                  </a:lnTo>
                  <a:lnTo>
                    <a:pt x="836" y="412"/>
                  </a:lnTo>
                  <a:lnTo>
                    <a:pt x="880" y="410"/>
                  </a:lnTo>
                  <a:lnTo>
                    <a:pt x="880" y="410"/>
                  </a:lnTo>
                  <a:lnTo>
                    <a:pt x="904" y="412"/>
                  </a:lnTo>
                  <a:lnTo>
                    <a:pt x="926" y="412"/>
                  </a:lnTo>
                  <a:lnTo>
                    <a:pt x="970" y="420"/>
                  </a:lnTo>
                  <a:lnTo>
                    <a:pt x="1012" y="433"/>
                  </a:lnTo>
                  <a:lnTo>
                    <a:pt x="1052" y="447"/>
                  </a:lnTo>
                  <a:lnTo>
                    <a:pt x="1090" y="467"/>
                  </a:lnTo>
                  <a:lnTo>
                    <a:pt x="1124" y="489"/>
                  </a:lnTo>
                  <a:lnTo>
                    <a:pt x="1156" y="515"/>
                  </a:lnTo>
                  <a:lnTo>
                    <a:pt x="1186" y="545"/>
                  </a:lnTo>
                  <a:lnTo>
                    <a:pt x="1212" y="577"/>
                  </a:lnTo>
                  <a:lnTo>
                    <a:pt x="1236" y="611"/>
                  </a:lnTo>
                  <a:lnTo>
                    <a:pt x="1256" y="647"/>
                  </a:lnTo>
                  <a:lnTo>
                    <a:pt x="1272" y="685"/>
                  </a:lnTo>
                  <a:lnTo>
                    <a:pt x="1286" y="725"/>
                  </a:lnTo>
                  <a:lnTo>
                    <a:pt x="1296" y="767"/>
                  </a:lnTo>
                  <a:lnTo>
                    <a:pt x="1300" y="811"/>
                  </a:lnTo>
                  <a:lnTo>
                    <a:pt x="1302" y="855"/>
                  </a:lnTo>
                  <a:lnTo>
                    <a:pt x="1302" y="859"/>
                  </a:lnTo>
                  <a:lnTo>
                    <a:pt x="1302" y="859"/>
                  </a:lnTo>
                  <a:lnTo>
                    <a:pt x="1300" y="903"/>
                  </a:lnTo>
                  <a:lnTo>
                    <a:pt x="1296" y="947"/>
                  </a:lnTo>
                  <a:lnTo>
                    <a:pt x="1286" y="987"/>
                  </a:lnTo>
                  <a:lnTo>
                    <a:pt x="1272" y="1027"/>
                  </a:lnTo>
                  <a:lnTo>
                    <a:pt x="1256" y="1065"/>
                  </a:lnTo>
                  <a:lnTo>
                    <a:pt x="1236" y="1103"/>
                  </a:lnTo>
                  <a:lnTo>
                    <a:pt x="1214" y="1137"/>
                  </a:lnTo>
                  <a:lnTo>
                    <a:pt x="1188" y="1167"/>
                  </a:lnTo>
                  <a:lnTo>
                    <a:pt x="1160" y="1195"/>
                  </a:lnTo>
                  <a:lnTo>
                    <a:pt x="1128" y="1221"/>
                  </a:lnTo>
                  <a:lnTo>
                    <a:pt x="1094" y="1243"/>
                  </a:lnTo>
                  <a:lnTo>
                    <a:pt x="1056" y="1263"/>
                  </a:lnTo>
                  <a:lnTo>
                    <a:pt x="1018" y="1277"/>
                  </a:lnTo>
                  <a:lnTo>
                    <a:pt x="976" y="1290"/>
                  </a:lnTo>
                  <a:lnTo>
                    <a:pt x="932" y="1296"/>
                  </a:lnTo>
                  <a:lnTo>
                    <a:pt x="886" y="1298"/>
                  </a:lnTo>
                  <a:lnTo>
                    <a:pt x="886" y="1298"/>
                  </a:lnTo>
                  <a:lnTo>
                    <a:pt x="862" y="1298"/>
                  </a:lnTo>
                  <a:lnTo>
                    <a:pt x="840" y="1296"/>
                  </a:lnTo>
                  <a:lnTo>
                    <a:pt x="796" y="1290"/>
                  </a:lnTo>
                  <a:lnTo>
                    <a:pt x="754" y="1277"/>
                  </a:lnTo>
                  <a:lnTo>
                    <a:pt x="716" y="1261"/>
                  </a:lnTo>
                  <a:lnTo>
                    <a:pt x="678" y="1243"/>
                  </a:lnTo>
                  <a:lnTo>
                    <a:pt x="644" y="1221"/>
                  </a:lnTo>
                  <a:lnTo>
                    <a:pt x="612" y="1195"/>
                  </a:lnTo>
                  <a:lnTo>
                    <a:pt x="582" y="1165"/>
                  </a:lnTo>
                  <a:lnTo>
                    <a:pt x="556" y="1133"/>
                  </a:lnTo>
                  <a:lnTo>
                    <a:pt x="534" y="1099"/>
                  </a:lnTo>
                  <a:lnTo>
                    <a:pt x="514" y="1063"/>
                  </a:lnTo>
                  <a:lnTo>
                    <a:pt x="496" y="1023"/>
                  </a:lnTo>
                  <a:lnTo>
                    <a:pt x="484" y="983"/>
                  </a:lnTo>
                  <a:lnTo>
                    <a:pt x="474" y="941"/>
                  </a:lnTo>
                  <a:lnTo>
                    <a:pt x="468" y="899"/>
                  </a:lnTo>
                  <a:lnTo>
                    <a:pt x="466" y="855"/>
                  </a:lnTo>
                  <a:close/>
                  <a:moveTo>
                    <a:pt x="0" y="855"/>
                  </a:moveTo>
                  <a:lnTo>
                    <a:pt x="0" y="859"/>
                  </a:lnTo>
                  <a:lnTo>
                    <a:pt x="0" y="859"/>
                  </a:lnTo>
                  <a:lnTo>
                    <a:pt x="0" y="903"/>
                  </a:lnTo>
                  <a:lnTo>
                    <a:pt x="4" y="947"/>
                  </a:lnTo>
                  <a:lnTo>
                    <a:pt x="10" y="989"/>
                  </a:lnTo>
                  <a:lnTo>
                    <a:pt x="16" y="1031"/>
                  </a:lnTo>
                  <a:lnTo>
                    <a:pt x="26" y="1073"/>
                  </a:lnTo>
                  <a:lnTo>
                    <a:pt x="38" y="1113"/>
                  </a:lnTo>
                  <a:lnTo>
                    <a:pt x="50" y="1153"/>
                  </a:lnTo>
                  <a:lnTo>
                    <a:pt x="66" y="1191"/>
                  </a:lnTo>
                  <a:lnTo>
                    <a:pt x="82" y="1229"/>
                  </a:lnTo>
                  <a:lnTo>
                    <a:pt x="102" y="1265"/>
                  </a:lnTo>
                  <a:lnTo>
                    <a:pt x="122" y="1302"/>
                  </a:lnTo>
                  <a:lnTo>
                    <a:pt x="144" y="1336"/>
                  </a:lnTo>
                  <a:lnTo>
                    <a:pt x="168" y="1370"/>
                  </a:lnTo>
                  <a:lnTo>
                    <a:pt x="194" y="1402"/>
                  </a:lnTo>
                  <a:lnTo>
                    <a:pt x="222" y="1432"/>
                  </a:lnTo>
                  <a:lnTo>
                    <a:pt x="250" y="1462"/>
                  </a:lnTo>
                  <a:lnTo>
                    <a:pt x="280" y="1490"/>
                  </a:lnTo>
                  <a:lnTo>
                    <a:pt x="312" y="1516"/>
                  </a:lnTo>
                  <a:lnTo>
                    <a:pt x="346" y="1542"/>
                  </a:lnTo>
                  <a:lnTo>
                    <a:pt x="380" y="1564"/>
                  </a:lnTo>
                  <a:lnTo>
                    <a:pt x="416" y="1586"/>
                  </a:lnTo>
                  <a:lnTo>
                    <a:pt x="452" y="1608"/>
                  </a:lnTo>
                  <a:lnTo>
                    <a:pt x="490" y="1626"/>
                  </a:lnTo>
                  <a:lnTo>
                    <a:pt x="530" y="1642"/>
                  </a:lnTo>
                  <a:lnTo>
                    <a:pt x="570" y="1658"/>
                  </a:lnTo>
                  <a:lnTo>
                    <a:pt x="612" y="1672"/>
                  </a:lnTo>
                  <a:lnTo>
                    <a:pt x="654" y="1682"/>
                  </a:lnTo>
                  <a:lnTo>
                    <a:pt x="698" y="1692"/>
                  </a:lnTo>
                  <a:lnTo>
                    <a:pt x="742" y="1700"/>
                  </a:lnTo>
                  <a:lnTo>
                    <a:pt x="788" y="1704"/>
                  </a:lnTo>
                  <a:lnTo>
                    <a:pt x="834" y="1708"/>
                  </a:lnTo>
                  <a:lnTo>
                    <a:pt x="880" y="1710"/>
                  </a:lnTo>
                  <a:lnTo>
                    <a:pt x="880" y="1710"/>
                  </a:lnTo>
                  <a:lnTo>
                    <a:pt x="928" y="1708"/>
                  </a:lnTo>
                  <a:lnTo>
                    <a:pt x="974" y="1704"/>
                  </a:lnTo>
                  <a:lnTo>
                    <a:pt x="1020" y="1700"/>
                  </a:lnTo>
                  <a:lnTo>
                    <a:pt x="1064" y="1692"/>
                  </a:lnTo>
                  <a:lnTo>
                    <a:pt x="1108" y="1682"/>
                  </a:lnTo>
                  <a:lnTo>
                    <a:pt x="1150" y="1670"/>
                  </a:lnTo>
                  <a:lnTo>
                    <a:pt x="1192" y="1658"/>
                  </a:lnTo>
                  <a:lnTo>
                    <a:pt x="1232" y="1642"/>
                  </a:lnTo>
                  <a:lnTo>
                    <a:pt x="1272" y="1624"/>
                  </a:lnTo>
                  <a:lnTo>
                    <a:pt x="1310" y="1606"/>
                  </a:lnTo>
                  <a:lnTo>
                    <a:pt x="1348" y="1586"/>
                  </a:lnTo>
                  <a:lnTo>
                    <a:pt x="1384" y="1564"/>
                  </a:lnTo>
                  <a:lnTo>
                    <a:pt x="1417" y="1540"/>
                  </a:lnTo>
                  <a:lnTo>
                    <a:pt x="1451" y="1514"/>
                  </a:lnTo>
                  <a:lnTo>
                    <a:pt x="1483" y="1488"/>
                  </a:lnTo>
                  <a:lnTo>
                    <a:pt x="1513" y="1460"/>
                  </a:lnTo>
                  <a:lnTo>
                    <a:pt x="1541" y="1430"/>
                  </a:lnTo>
                  <a:lnTo>
                    <a:pt x="1569" y="1398"/>
                  </a:lnTo>
                  <a:lnTo>
                    <a:pt x="1595" y="1366"/>
                  </a:lnTo>
                  <a:lnTo>
                    <a:pt x="1619" y="1332"/>
                  </a:lnTo>
                  <a:lnTo>
                    <a:pt x="1641" y="1298"/>
                  </a:lnTo>
                  <a:lnTo>
                    <a:pt x="1663" y="1261"/>
                  </a:lnTo>
                  <a:lnTo>
                    <a:pt x="1681" y="1225"/>
                  </a:lnTo>
                  <a:lnTo>
                    <a:pt x="1699" y="1187"/>
                  </a:lnTo>
                  <a:lnTo>
                    <a:pt x="1715" y="1149"/>
                  </a:lnTo>
                  <a:lnTo>
                    <a:pt x="1727" y="1109"/>
                  </a:lnTo>
                  <a:lnTo>
                    <a:pt x="1739" y="1067"/>
                  </a:lnTo>
                  <a:lnTo>
                    <a:pt x="1749" y="1027"/>
                  </a:lnTo>
                  <a:lnTo>
                    <a:pt x="1757" y="985"/>
                  </a:lnTo>
                  <a:lnTo>
                    <a:pt x="1761" y="941"/>
                  </a:lnTo>
                  <a:lnTo>
                    <a:pt x="1765" y="899"/>
                  </a:lnTo>
                  <a:lnTo>
                    <a:pt x="1767" y="855"/>
                  </a:lnTo>
                  <a:lnTo>
                    <a:pt x="1767" y="849"/>
                  </a:lnTo>
                  <a:lnTo>
                    <a:pt x="1767" y="849"/>
                  </a:lnTo>
                  <a:lnTo>
                    <a:pt x="1765" y="807"/>
                  </a:lnTo>
                  <a:lnTo>
                    <a:pt x="1761" y="763"/>
                  </a:lnTo>
                  <a:lnTo>
                    <a:pt x="1757" y="721"/>
                  </a:lnTo>
                  <a:lnTo>
                    <a:pt x="1749" y="679"/>
                  </a:lnTo>
                  <a:lnTo>
                    <a:pt x="1739" y="637"/>
                  </a:lnTo>
                  <a:lnTo>
                    <a:pt x="1729" y="597"/>
                  </a:lnTo>
                  <a:lnTo>
                    <a:pt x="1715" y="557"/>
                  </a:lnTo>
                  <a:lnTo>
                    <a:pt x="1699" y="519"/>
                  </a:lnTo>
                  <a:lnTo>
                    <a:pt x="1683" y="481"/>
                  </a:lnTo>
                  <a:lnTo>
                    <a:pt x="1663" y="445"/>
                  </a:lnTo>
                  <a:lnTo>
                    <a:pt x="1643" y="408"/>
                  </a:lnTo>
                  <a:lnTo>
                    <a:pt x="1621" y="374"/>
                  </a:lnTo>
                  <a:lnTo>
                    <a:pt x="1597" y="340"/>
                  </a:lnTo>
                  <a:lnTo>
                    <a:pt x="1571" y="308"/>
                  </a:lnTo>
                  <a:lnTo>
                    <a:pt x="1543" y="278"/>
                  </a:lnTo>
                  <a:lnTo>
                    <a:pt x="1515" y="248"/>
                  </a:lnTo>
                  <a:lnTo>
                    <a:pt x="1485" y="220"/>
                  </a:lnTo>
                  <a:lnTo>
                    <a:pt x="1453" y="194"/>
                  </a:lnTo>
                  <a:lnTo>
                    <a:pt x="1421" y="168"/>
                  </a:lnTo>
                  <a:lnTo>
                    <a:pt x="1388" y="144"/>
                  </a:lnTo>
                  <a:lnTo>
                    <a:pt x="1352" y="122"/>
                  </a:lnTo>
                  <a:lnTo>
                    <a:pt x="1314" y="102"/>
                  </a:lnTo>
                  <a:lnTo>
                    <a:pt x="1276" y="84"/>
                  </a:lnTo>
                  <a:lnTo>
                    <a:pt x="1236" y="66"/>
                  </a:lnTo>
                  <a:lnTo>
                    <a:pt x="1196" y="52"/>
                  </a:lnTo>
                  <a:lnTo>
                    <a:pt x="1154" y="38"/>
                  </a:lnTo>
                  <a:lnTo>
                    <a:pt x="1112" y="26"/>
                  </a:lnTo>
                  <a:lnTo>
                    <a:pt x="1068" y="18"/>
                  </a:lnTo>
                  <a:lnTo>
                    <a:pt x="1024" y="10"/>
                  </a:lnTo>
                  <a:lnTo>
                    <a:pt x="978" y="4"/>
                  </a:lnTo>
                  <a:lnTo>
                    <a:pt x="932" y="2"/>
                  </a:lnTo>
                  <a:lnTo>
                    <a:pt x="886" y="0"/>
                  </a:lnTo>
                  <a:lnTo>
                    <a:pt x="886" y="0"/>
                  </a:lnTo>
                  <a:lnTo>
                    <a:pt x="838" y="2"/>
                  </a:lnTo>
                  <a:lnTo>
                    <a:pt x="792" y="4"/>
                  </a:lnTo>
                  <a:lnTo>
                    <a:pt x="746" y="10"/>
                  </a:lnTo>
                  <a:lnTo>
                    <a:pt x="702" y="18"/>
                  </a:lnTo>
                  <a:lnTo>
                    <a:pt x="658" y="28"/>
                  </a:lnTo>
                  <a:lnTo>
                    <a:pt x="616" y="38"/>
                  </a:lnTo>
                  <a:lnTo>
                    <a:pt x="574" y="52"/>
                  </a:lnTo>
                  <a:lnTo>
                    <a:pt x="534" y="68"/>
                  </a:lnTo>
                  <a:lnTo>
                    <a:pt x="494" y="84"/>
                  </a:lnTo>
                  <a:lnTo>
                    <a:pt x="456" y="104"/>
                  </a:lnTo>
                  <a:lnTo>
                    <a:pt x="418" y="124"/>
                  </a:lnTo>
                  <a:lnTo>
                    <a:pt x="382" y="146"/>
                  </a:lnTo>
                  <a:lnTo>
                    <a:pt x="348" y="170"/>
                  </a:lnTo>
                  <a:lnTo>
                    <a:pt x="314" y="196"/>
                  </a:lnTo>
                  <a:lnTo>
                    <a:pt x="282" y="222"/>
                  </a:lnTo>
                  <a:lnTo>
                    <a:pt x="252" y="250"/>
                  </a:lnTo>
                  <a:lnTo>
                    <a:pt x="224" y="280"/>
                  </a:lnTo>
                  <a:lnTo>
                    <a:pt x="196" y="310"/>
                  </a:lnTo>
                  <a:lnTo>
                    <a:pt x="170" y="344"/>
                  </a:lnTo>
                  <a:lnTo>
                    <a:pt x="146" y="376"/>
                  </a:lnTo>
                  <a:lnTo>
                    <a:pt x="124" y="412"/>
                  </a:lnTo>
                  <a:lnTo>
                    <a:pt x="102" y="447"/>
                  </a:lnTo>
                  <a:lnTo>
                    <a:pt x="84" y="485"/>
                  </a:lnTo>
                  <a:lnTo>
                    <a:pt x="66" y="523"/>
                  </a:lnTo>
                  <a:lnTo>
                    <a:pt x="52" y="561"/>
                  </a:lnTo>
                  <a:lnTo>
                    <a:pt x="38" y="601"/>
                  </a:lnTo>
                  <a:lnTo>
                    <a:pt x="26" y="641"/>
                  </a:lnTo>
                  <a:lnTo>
                    <a:pt x="16" y="683"/>
                  </a:lnTo>
                  <a:lnTo>
                    <a:pt x="10" y="725"/>
                  </a:lnTo>
                  <a:lnTo>
                    <a:pt x="4" y="767"/>
                  </a:lnTo>
                  <a:lnTo>
                    <a:pt x="0" y="811"/>
                  </a:lnTo>
                  <a:lnTo>
                    <a:pt x="0" y="8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sp>
        <p:nvSpPr>
          <p:cNvPr id="35" name="TextBox 34">
            <a:extLst>
              <a:ext uri="{FF2B5EF4-FFF2-40B4-BE49-F238E27FC236}">
                <a16:creationId xmlns:a16="http://schemas.microsoft.com/office/drawing/2014/main" id="{9086B883-9DDE-4A8F-8D5B-D282D147CD60}"/>
              </a:ext>
            </a:extLst>
          </p:cNvPr>
          <p:cNvSpPr txBox="1"/>
          <p:nvPr/>
        </p:nvSpPr>
        <p:spPr>
          <a:xfrm>
            <a:off x="1893197" y="2179695"/>
            <a:ext cx="1000438"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0" i="0" u="none" strike="noStrike" kern="1200" cap="none" spc="1200" normalizeH="0" baseline="0" noProof="0" dirty="0">
                <a:ln>
                  <a:noFill/>
                </a:ln>
                <a:blipFill>
                  <a:blip r:embed="rId2"/>
                  <a:stretch>
                    <a:fillRect/>
                  </a:stretch>
                </a:blipFill>
                <a:effectLst/>
                <a:uLnTx/>
                <a:uFillTx/>
                <a:latin typeface="Lato Black" panose="020F0A02020204030203" pitchFamily="34" charset="0"/>
                <a:ea typeface="+mn-ea"/>
                <a:cs typeface="+mn-cs"/>
              </a:rPr>
              <a:t>0</a:t>
            </a:r>
          </a:p>
        </p:txBody>
      </p:sp>
      <p:sp>
        <p:nvSpPr>
          <p:cNvPr id="36" name="TextBox 35">
            <a:extLst>
              <a:ext uri="{FF2B5EF4-FFF2-40B4-BE49-F238E27FC236}">
                <a16:creationId xmlns:a16="http://schemas.microsoft.com/office/drawing/2014/main" id="{9086B883-9DDE-4A8F-8D5B-D282D147CD60}"/>
              </a:ext>
            </a:extLst>
          </p:cNvPr>
          <p:cNvSpPr txBox="1"/>
          <p:nvPr/>
        </p:nvSpPr>
        <p:spPr>
          <a:xfrm>
            <a:off x="5610357" y="2230130"/>
            <a:ext cx="1000438"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0" i="0" u="none" strike="noStrike" kern="1200" cap="none" spc="1200" normalizeH="0" baseline="0" noProof="0" dirty="0" smtClean="0">
                <a:ln>
                  <a:noFill/>
                </a:ln>
                <a:blipFill>
                  <a:blip r:embed="rId2"/>
                  <a:stretch>
                    <a:fillRect/>
                  </a:stretch>
                </a:blipFill>
                <a:effectLst/>
                <a:uLnTx/>
                <a:uFillTx/>
                <a:latin typeface="Lato Black" panose="020F0A02020204030203" pitchFamily="34" charset="0"/>
                <a:ea typeface="+mn-ea"/>
                <a:cs typeface="+mn-cs"/>
              </a:rPr>
              <a:t>1</a:t>
            </a:r>
            <a:endParaRPr kumimoji="0" lang="en-US" sz="9600" b="0" i="0" u="none" strike="noStrike" kern="1200" cap="none" spc="1200" normalizeH="0" baseline="0" noProof="0" dirty="0">
              <a:ln>
                <a:noFill/>
              </a:ln>
              <a:blipFill>
                <a:blip r:embed="rId2"/>
                <a:stretch>
                  <a:fillRect/>
                </a:stretch>
              </a:blipFill>
              <a:effectLst/>
              <a:uLnTx/>
              <a:uFillTx/>
              <a:latin typeface="Lato Black" panose="020F0A02020204030203" pitchFamily="34" charset="0"/>
              <a:ea typeface="+mn-ea"/>
              <a:cs typeface="+mn-cs"/>
            </a:endParaRPr>
          </a:p>
        </p:txBody>
      </p:sp>
      <p:sp>
        <p:nvSpPr>
          <p:cNvPr id="37" name="TextBox 36">
            <a:extLst>
              <a:ext uri="{FF2B5EF4-FFF2-40B4-BE49-F238E27FC236}">
                <a16:creationId xmlns:a16="http://schemas.microsoft.com/office/drawing/2014/main" id="{9086B883-9DDE-4A8F-8D5B-D282D147CD60}"/>
              </a:ext>
            </a:extLst>
          </p:cNvPr>
          <p:cNvSpPr txBox="1"/>
          <p:nvPr/>
        </p:nvSpPr>
        <p:spPr>
          <a:xfrm>
            <a:off x="9527463" y="2280121"/>
            <a:ext cx="1000438"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600" b="0" i="0" u="none" strike="noStrike" kern="1200" cap="none" spc="1200" normalizeH="0" baseline="0" noProof="0" dirty="0" smtClean="0">
                <a:ln>
                  <a:noFill/>
                </a:ln>
                <a:blipFill>
                  <a:blip r:embed="rId2"/>
                  <a:stretch>
                    <a:fillRect/>
                  </a:stretch>
                </a:blipFill>
                <a:effectLst/>
                <a:uLnTx/>
                <a:uFillTx/>
                <a:latin typeface="Lato Black" panose="020F0A02020204030203" pitchFamily="34" charset="0"/>
                <a:ea typeface="+mn-ea"/>
                <a:cs typeface="+mn-cs"/>
              </a:rPr>
              <a:t>2</a:t>
            </a:r>
            <a:endParaRPr kumimoji="0" lang="en-US" sz="9600" b="0" i="0" u="none" strike="noStrike" kern="1200" cap="none" spc="1200" normalizeH="0" baseline="0" noProof="0" dirty="0">
              <a:ln>
                <a:noFill/>
              </a:ln>
              <a:blipFill>
                <a:blip r:embed="rId2"/>
                <a:stretch>
                  <a:fillRect/>
                </a:stretch>
              </a:blipFill>
              <a:effectLst/>
              <a:uLnTx/>
              <a:uFillTx/>
              <a:latin typeface="Lato Black" panose="020F0A02020204030203" pitchFamily="34" charset="0"/>
              <a:ea typeface="+mn-ea"/>
              <a:cs typeface="+mn-cs"/>
            </a:endParaRPr>
          </a:p>
        </p:txBody>
      </p:sp>
      <p:pic>
        <p:nvPicPr>
          <p:cNvPr id="28" name="Picture 27"/>
          <p:cNvPicPr>
            <a:picLocks noChangeAspect="1"/>
          </p:cNvPicPr>
          <p:nvPr/>
        </p:nvPicPr>
        <p:blipFill>
          <a:blip r:embed="rId3"/>
          <a:stretch>
            <a:fillRect/>
          </a:stretch>
        </p:blipFill>
        <p:spPr>
          <a:xfrm>
            <a:off x="11510219" y="190367"/>
            <a:ext cx="285996" cy="267582"/>
          </a:xfrm>
          <a:prstGeom prst="rect">
            <a:avLst/>
          </a:prstGeom>
        </p:spPr>
      </p:pic>
    </p:spTree>
    <p:extLst>
      <p:ext uri="{BB962C8B-B14F-4D97-AF65-F5344CB8AC3E}">
        <p14:creationId xmlns:p14="http://schemas.microsoft.com/office/powerpoint/2010/main" val="409704988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895879090"/>
              </p:ext>
            </p:extLst>
          </p:nvPr>
        </p:nvGraphicFramePr>
        <p:xfrm>
          <a:off x="0" y="0"/>
          <a:ext cx="12192000" cy="685800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781180537"/>
                    </a:ext>
                  </a:extLst>
                </a:gridCol>
                <a:gridCol w="4064000">
                  <a:extLst>
                    <a:ext uri="{9D8B030D-6E8A-4147-A177-3AD203B41FA5}">
                      <a16:colId xmlns:a16="http://schemas.microsoft.com/office/drawing/2014/main" val="2107669394"/>
                    </a:ext>
                  </a:extLst>
                </a:gridCol>
                <a:gridCol w="4064000">
                  <a:extLst>
                    <a:ext uri="{9D8B030D-6E8A-4147-A177-3AD203B41FA5}">
                      <a16:colId xmlns:a16="http://schemas.microsoft.com/office/drawing/2014/main" val="3286062574"/>
                    </a:ext>
                  </a:extLst>
                </a:gridCol>
              </a:tblGrid>
              <a:tr h="448196">
                <a:tc>
                  <a:txBody>
                    <a:bodyPr/>
                    <a:lstStyle/>
                    <a:p>
                      <a:pPr algn="ctr"/>
                      <a:r>
                        <a:rPr lang="en-GB" dirty="0" smtClean="0"/>
                        <a:t>Implications of</a:t>
                      </a:r>
                      <a:r>
                        <a:rPr lang="en-GB" baseline="0" dirty="0" smtClean="0"/>
                        <a:t> Zero </a:t>
                      </a:r>
                      <a:r>
                        <a:rPr lang="en-GB" dirty="0" smtClean="0"/>
                        <a:t>Scenario</a:t>
                      </a:r>
                      <a:endParaRPr lang="en-GB" dirty="0"/>
                    </a:p>
                  </a:txBody>
                  <a:tcPr/>
                </a:tc>
                <a:tc>
                  <a:txBody>
                    <a:bodyPr/>
                    <a:lstStyle/>
                    <a:p>
                      <a:pPr algn="ctr"/>
                      <a:r>
                        <a:rPr lang="en-GB" dirty="0" smtClean="0"/>
                        <a:t>Implications of Scenario One</a:t>
                      </a:r>
                      <a:endParaRPr lang="en-GB" dirty="0"/>
                    </a:p>
                  </a:txBody>
                  <a:tcPr/>
                </a:tc>
                <a:tc>
                  <a:txBody>
                    <a:bodyPr/>
                    <a:lstStyle/>
                    <a:p>
                      <a:pPr algn="ctr"/>
                      <a:r>
                        <a:rPr lang="en-GB" dirty="0" smtClean="0"/>
                        <a:t>Implications</a:t>
                      </a:r>
                      <a:r>
                        <a:rPr lang="en-GB" baseline="0" dirty="0" smtClean="0"/>
                        <a:t> of </a:t>
                      </a:r>
                      <a:r>
                        <a:rPr lang="en-GB" dirty="0" smtClean="0"/>
                        <a:t>Scenario Two</a:t>
                      </a:r>
                      <a:endParaRPr lang="en-GB" dirty="0"/>
                    </a:p>
                  </a:txBody>
                  <a:tcPr/>
                </a:tc>
                <a:extLst>
                  <a:ext uri="{0D108BD9-81ED-4DB2-BD59-A6C34878D82A}">
                    <a16:rowId xmlns:a16="http://schemas.microsoft.com/office/drawing/2014/main" val="2013179556"/>
                  </a:ext>
                </a:extLst>
              </a:tr>
              <a:tr h="6409804">
                <a:tc>
                  <a:txBody>
                    <a:bodyPr/>
                    <a:lstStyle/>
                    <a:p>
                      <a:pPr marL="0" lvl="0" indent="0" algn="l">
                        <a:buFont typeface="Arial" panose="020B0604020202020204" pitchFamily="34" charset="0"/>
                        <a:buNone/>
                      </a:pPr>
                      <a:endParaRPr lang="en-GB" sz="1200" kern="1200" dirty="0" smtClean="0">
                        <a:solidFill>
                          <a:schemeClr val="tx2">
                            <a:lumMod val="75000"/>
                          </a:schemeClr>
                        </a:solidFill>
                        <a:effectLst/>
                        <a:latin typeface="+mn-lt"/>
                        <a:ea typeface="+mn-ea"/>
                        <a:cs typeface="+mn-cs"/>
                      </a:endParaRPr>
                    </a:p>
                    <a:p>
                      <a:pPr marL="0" lvl="0" indent="0" algn="l">
                        <a:buFont typeface="Arial" panose="020B0604020202020204" pitchFamily="34" charset="0"/>
                        <a:buNone/>
                      </a:pPr>
                      <a:endParaRPr lang="en-GB" sz="1200" kern="1200" dirty="0" smtClean="0">
                        <a:solidFill>
                          <a:schemeClr val="tx2">
                            <a:lumMod val="75000"/>
                          </a:schemeClr>
                        </a:solidFill>
                        <a:effectLst/>
                        <a:latin typeface="+mn-lt"/>
                        <a:ea typeface="+mn-ea"/>
                        <a:cs typeface="+mn-cs"/>
                      </a:endParaRPr>
                    </a:p>
                    <a:p>
                      <a:pPr marL="171450" lvl="0" indent="-171450" algn="l">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Legislation and decrees are likely to be a necessary but insufficient tool for long-term cultural change.</a:t>
                      </a:r>
                    </a:p>
                    <a:p>
                      <a:pPr marL="0" lvl="0" indent="0" algn="l">
                        <a:buFont typeface="Arial" panose="020B0604020202020204" pitchFamily="34" charset="0"/>
                        <a:buNone/>
                      </a:pPr>
                      <a:endParaRPr lang="en-GB" sz="1100" kern="1200" dirty="0" smtClean="0">
                        <a:solidFill>
                          <a:schemeClr val="tx2">
                            <a:lumMod val="75000"/>
                          </a:schemeClr>
                        </a:solidFill>
                        <a:effectLst/>
                        <a:latin typeface="+mn-lt"/>
                        <a:ea typeface="+mn-ea"/>
                        <a:cs typeface="+mn-cs"/>
                      </a:endParaRPr>
                    </a:p>
                    <a:p>
                      <a:pPr marL="171450" lvl="0" indent="-171450" algn="l">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Current “buy-in” to the innovation agenda is relatively weak, therefore maintaining engagement if and when settings more hostile to innovation arise may be</a:t>
                      </a:r>
                      <a:r>
                        <a:rPr lang="en-GB" sz="1100" kern="1200" baseline="0" dirty="0" smtClean="0">
                          <a:solidFill>
                            <a:schemeClr val="tx2">
                              <a:lumMod val="75000"/>
                            </a:schemeClr>
                          </a:solidFill>
                          <a:effectLst/>
                          <a:latin typeface="+mn-lt"/>
                          <a:ea typeface="+mn-ea"/>
                          <a:cs typeface="+mn-cs"/>
                        </a:rPr>
                        <a:t> </a:t>
                      </a:r>
                      <a:r>
                        <a:rPr lang="en-GB" sz="1100" kern="1200" dirty="0" smtClean="0">
                          <a:solidFill>
                            <a:schemeClr val="tx2">
                              <a:lumMod val="75000"/>
                            </a:schemeClr>
                          </a:solidFill>
                          <a:effectLst/>
                          <a:latin typeface="+mn-lt"/>
                          <a:ea typeface="+mn-ea"/>
                          <a:cs typeface="+mn-cs"/>
                        </a:rPr>
                        <a:t>optimistic. Support for innovation may dissipate outside of isolated areas where there is a sufficiently clear mandate and need for innovation</a:t>
                      </a:r>
                    </a:p>
                    <a:p>
                      <a:pPr marL="0" lvl="0" indent="0" algn="l">
                        <a:buFont typeface="Arial" panose="020B0604020202020204" pitchFamily="34" charset="0"/>
                        <a:buNone/>
                      </a:pPr>
                      <a:endParaRPr lang="en-GB" sz="1100" kern="1200" dirty="0" smtClean="0">
                        <a:solidFill>
                          <a:schemeClr val="tx2">
                            <a:lumMod val="75000"/>
                          </a:schemeClr>
                        </a:solidFill>
                        <a:effectLst/>
                        <a:latin typeface="+mn-lt"/>
                        <a:ea typeface="+mn-ea"/>
                        <a:cs typeface="+mn-cs"/>
                      </a:endParaRPr>
                    </a:p>
                    <a:p>
                      <a:pPr marL="171450" lvl="0" indent="-171450" algn="l">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Exploration of new business models and</a:t>
                      </a:r>
                      <a:r>
                        <a:rPr lang="en-GB" sz="1100" kern="1200" baseline="0" dirty="0" smtClean="0">
                          <a:solidFill>
                            <a:schemeClr val="tx2">
                              <a:lumMod val="75000"/>
                            </a:schemeClr>
                          </a:solidFill>
                          <a:effectLst/>
                          <a:latin typeface="+mn-lt"/>
                          <a:ea typeface="+mn-ea"/>
                          <a:cs typeface="+mn-cs"/>
                        </a:rPr>
                        <a:t> </a:t>
                      </a:r>
                      <a:r>
                        <a:rPr lang="en-GB" sz="1100" kern="1200" dirty="0" smtClean="0">
                          <a:solidFill>
                            <a:schemeClr val="tx2">
                              <a:lumMod val="75000"/>
                            </a:schemeClr>
                          </a:solidFill>
                          <a:effectLst/>
                          <a:latin typeface="+mn-lt"/>
                          <a:ea typeface="+mn-ea"/>
                          <a:cs typeface="+mn-cs"/>
                        </a:rPr>
                        <a:t>experimentation for big shifts is limited and may leave the Public Service of Brazil at risk of being caught out by unanticipated shifts in expectations or needs.</a:t>
                      </a:r>
                    </a:p>
                    <a:p>
                      <a:pPr marL="0" lvl="0" indent="0" algn="l">
                        <a:buFont typeface="Arial" panose="020B0604020202020204" pitchFamily="34" charset="0"/>
                        <a:buNone/>
                      </a:pPr>
                      <a:endParaRPr lang="en-GB" sz="1100" kern="1200" dirty="0" smtClean="0">
                        <a:solidFill>
                          <a:schemeClr val="tx2">
                            <a:lumMod val="75000"/>
                          </a:schemeClr>
                        </a:solidFill>
                        <a:effectLst/>
                        <a:latin typeface="+mn-lt"/>
                        <a:ea typeface="+mn-ea"/>
                        <a:cs typeface="+mn-cs"/>
                      </a:endParaRPr>
                    </a:p>
                    <a:p>
                      <a:pPr marL="171450" lvl="0" indent="-171450" algn="l">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An articulated agenda around innovation would be beneficial in helping public servants assess how innovation fits with any other stated agendas of government.</a:t>
                      </a:r>
                    </a:p>
                    <a:p>
                      <a:pPr marL="0" lvl="0" indent="0" algn="l">
                        <a:buFont typeface="Arial" panose="020B0604020202020204" pitchFamily="34" charset="0"/>
                        <a:buNone/>
                      </a:pPr>
                      <a:endParaRPr lang="en-GB" sz="1100" kern="1200" dirty="0" smtClean="0">
                        <a:solidFill>
                          <a:schemeClr val="tx2">
                            <a:lumMod val="75000"/>
                          </a:schemeClr>
                        </a:solidFill>
                        <a:effectLst/>
                        <a:latin typeface="+mn-lt"/>
                        <a:ea typeface="+mn-ea"/>
                        <a:cs typeface="+mn-cs"/>
                      </a:endParaRPr>
                    </a:p>
                    <a:p>
                      <a:pPr marL="171450" lvl="0" indent="-171450" algn="l">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The risk environment means that innovation is unlikely to be normalised without some investigation of how it fits with existing processes, working methods and behaviours, including in relation to procurement and compliance issues.</a:t>
                      </a:r>
                    </a:p>
                    <a:p>
                      <a:pPr marL="0" lvl="0" indent="0" algn="l">
                        <a:buFont typeface="Arial" panose="020B0604020202020204" pitchFamily="34" charset="0"/>
                        <a:buNone/>
                      </a:pPr>
                      <a:endParaRPr lang="en-GB" sz="1100" kern="1200" dirty="0" smtClean="0">
                        <a:solidFill>
                          <a:schemeClr val="tx2">
                            <a:lumMod val="75000"/>
                          </a:schemeClr>
                        </a:solidFill>
                        <a:effectLst/>
                        <a:latin typeface="+mn-lt"/>
                        <a:ea typeface="+mn-ea"/>
                        <a:cs typeface="+mn-cs"/>
                      </a:endParaRPr>
                    </a:p>
                    <a:p>
                      <a:pPr marL="171450" lvl="0" indent="-171450" algn="l">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The digital transformation will generate a lot of data about existing needs and issues. This may need to be complemented with “thick” qualitative data about emerging needs and unstated concerns shaping the upcoming or evolving expectations of government.</a:t>
                      </a:r>
                    </a:p>
                    <a:p>
                      <a:pPr algn="l"/>
                      <a:endParaRPr lang="en-GB" dirty="0"/>
                    </a:p>
                  </a:txBody>
                  <a:tcPr/>
                </a:tc>
                <a:tc>
                  <a:txBody>
                    <a:bodyPr/>
                    <a:lstStyle/>
                    <a:p>
                      <a:pPr marL="171450" lvl="0" indent="-171450">
                        <a:buFont typeface="Arial" panose="020B0604020202020204" pitchFamily="34" charset="0"/>
                        <a:buChar char="•"/>
                      </a:pPr>
                      <a:endParaRPr lang="en-GB" sz="1100" kern="1200" dirty="0" smtClean="0">
                        <a:solidFill>
                          <a:schemeClr val="tx2">
                            <a:lumMod val="75000"/>
                          </a:schemeClr>
                        </a:solidFill>
                        <a:effectLst/>
                        <a:latin typeface="+mn-lt"/>
                        <a:ea typeface="+mn-ea"/>
                        <a:cs typeface="+mn-cs"/>
                      </a:endParaRPr>
                    </a:p>
                    <a:p>
                      <a:pPr marL="171450" lvl="0" indent="-171450">
                        <a:buFont typeface="Arial" panose="020B0604020202020204" pitchFamily="34" charset="0"/>
                        <a:buChar char="•"/>
                      </a:pPr>
                      <a:endParaRPr lang="en-GB" sz="1100" kern="1200" dirty="0" smtClean="0">
                        <a:solidFill>
                          <a:schemeClr val="tx2">
                            <a:lumMod val="75000"/>
                          </a:schemeClr>
                        </a:solidFill>
                        <a:effectLst/>
                        <a:latin typeface="+mn-lt"/>
                        <a:ea typeface="+mn-ea"/>
                        <a:cs typeface="+mn-cs"/>
                      </a:endParaRPr>
                    </a:p>
                    <a:p>
                      <a:pPr marL="171450" lvl="0" indent="-171450">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As the level of innovation activity and support increases, the tensions with existing performance management and reporting will become clearer. For instance, demand may increase for developmental evaluation, which is more suited to dynamic, high-learning processes, than traditional post-hoc evaluations and reviews that presuppose a knowable preferred outcome.</a:t>
                      </a:r>
                    </a:p>
                    <a:p>
                      <a:pPr marL="0" lvl="0" indent="0">
                        <a:buFont typeface="Arial" panose="020B0604020202020204" pitchFamily="34" charset="0"/>
                        <a:buNone/>
                      </a:pPr>
                      <a:endParaRPr lang="en-GB" sz="1100" kern="1200" dirty="0" smtClean="0">
                        <a:solidFill>
                          <a:schemeClr val="tx2">
                            <a:lumMod val="75000"/>
                          </a:schemeClr>
                        </a:solidFill>
                        <a:effectLst/>
                        <a:latin typeface="+mn-lt"/>
                        <a:ea typeface="+mn-ea"/>
                        <a:cs typeface="+mn-cs"/>
                      </a:endParaRPr>
                    </a:p>
                    <a:p>
                      <a:pPr marL="171450" lvl="0" indent="-171450">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Competency in innovation, whether at an individual, team or organisational level, is not the same as integrating innovative activity into core structures and processes, which involves adjusting some fundamental elements of the Public Service as an institution, such as planning, budgeting, management, reporting and compliance.</a:t>
                      </a:r>
                    </a:p>
                    <a:p>
                      <a:pPr marL="0" lvl="0" indent="0">
                        <a:buFont typeface="Arial" panose="020B0604020202020204" pitchFamily="34" charset="0"/>
                        <a:buNone/>
                      </a:pPr>
                      <a:endParaRPr lang="en-GB" sz="1100" kern="1200" dirty="0" smtClean="0">
                        <a:solidFill>
                          <a:schemeClr val="tx2">
                            <a:lumMod val="75000"/>
                          </a:schemeClr>
                        </a:solidFill>
                        <a:effectLst/>
                        <a:latin typeface="+mn-lt"/>
                        <a:ea typeface="+mn-ea"/>
                        <a:cs typeface="+mn-cs"/>
                      </a:endParaRPr>
                    </a:p>
                    <a:p>
                      <a:pPr marL="171450" lvl="0" indent="-171450">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As innovation becomes more common, and more projects potentially interact with each other, the ramifications for the broader Public Service and its operations will require more active contemplation. The aggregation and interplay of differing innovations will have unexpected consequences that will require monitoring, management or mitigation.</a:t>
                      </a:r>
                    </a:p>
                    <a:p>
                      <a:pPr marL="0" lvl="0" indent="0">
                        <a:buFont typeface="Arial" panose="020B0604020202020204" pitchFamily="34" charset="0"/>
                        <a:buNone/>
                      </a:pPr>
                      <a:endParaRPr lang="en-GB" sz="1100" kern="1200" dirty="0" smtClean="0">
                        <a:solidFill>
                          <a:schemeClr val="tx2">
                            <a:lumMod val="75000"/>
                          </a:schemeClr>
                        </a:solidFill>
                        <a:effectLst/>
                        <a:latin typeface="+mn-lt"/>
                        <a:ea typeface="+mn-ea"/>
                        <a:cs typeface="+mn-cs"/>
                      </a:endParaRPr>
                    </a:p>
                    <a:p>
                      <a:pPr marL="171450" lvl="0" indent="-171450">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Competence in innovation will likely vary significantly across the Public Service, with some areas achieving greater sophistication than others. However, citizen and government expectations are unlikely to include a nuanced appreciation of varying capabilities.</a:t>
                      </a:r>
                    </a:p>
                    <a:p>
                      <a:pPr marL="0" lvl="0" indent="0">
                        <a:buFont typeface="Arial" panose="020B0604020202020204" pitchFamily="34" charset="0"/>
                        <a:buNone/>
                      </a:pPr>
                      <a:endParaRPr lang="en-GB" sz="1100" kern="1200" dirty="0" smtClean="0">
                        <a:solidFill>
                          <a:schemeClr val="tx2">
                            <a:lumMod val="75000"/>
                          </a:schemeClr>
                        </a:solidFill>
                        <a:effectLst/>
                        <a:latin typeface="+mn-lt"/>
                        <a:ea typeface="+mn-ea"/>
                        <a:cs typeface="+mn-cs"/>
                      </a:endParaRPr>
                    </a:p>
                    <a:p>
                      <a:pPr marL="171450" lvl="0" indent="-171450">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Governance of the public sector innovation system will need to prepare for crises requiring innovative responses, as well as potential push-back where innovation is felt to have surpassed citizen or government needs or expectations.</a:t>
                      </a:r>
                    </a:p>
                    <a:p>
                      <a:endParaRPr lang="en-GB" dirty="0"/>
                    </a:p>
                  </a:txBody>
                  <a:tcPr/>
                </a:tc>
                <a:tc>
                  <a:txBody>
                    <a:bodyPr/>
                    <a:lstStyle/>
                    <a:p>
                      <a:pPr marL="171450" lvl="0" indent="-171450">
                        <a:buFont typeface="Arial" panose="020B0604020202020204" pitchFamily="34" charset="0"/>
                        <a:buChar char="•"/>
                      </a:pPr>
                      <a:endParaRPr lang="en-GB" sz="1100" kern="1200" dirty="0" smtClean="0">
                        <a:solidFill>
                          <a:schemeClr val="tx2">
                            <a:lumMod val="75000"/>
                          </a:schemeClr>
                        </a:solidFill>
                        <a:effectLst/>
                        <a:latin typeface="+mn-lt"/>
                        <a:ea typeface="+mn-ea"/>
                        <a:cs typeface="+mn-cs"/>
                      </a:endParaRPr>
                    </a:p>
                    <a:p>
                      <a:pPr marL="0" lvl="0" indent="0">
                        <a:buFont typeface="Arial" panose="020B0604020202020204" pitchFamily="34" charset="0"/>
                        <a:buNone/>
                      </a:pPr>
                      <a:endParaRPr lang="en-GB" sz="1100" kern="1200" dirty="0" smtClean="0">
                        <a:solidFill>
                          <a:schemeClr val="tx2">
                            <a:lumMod val="75000"/>
                          </a:schemeClr>
                        </a:solidFill>
                        <a:effectLst/>
                        <a:latin typeface="+mn-lt"/>
                        <a:ea typeface="+mn-ea"/>
                        <a:cs typeface="+mn-cs"/>
                      </a:endParaRPr>
                    </a:p>
                    <a:p>
                      <a:pPr marL="171450" lvl="0" indent="-171450">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The core systems of government are often going to be slower to adapt than those at the edge. Accordingly, there is an ongoing risk that the overarching implications of individual innovations will be missed.</a:t>
                      </a:r>
                    </a:p>
                    <a:p>
                      <a:pPr marL="0" lvl="0" indent="0">
                        <a:buFont typeface="Arial" panose="020B0604020202020204" pitchFamily="34" charset="0"/>
                        <a:buNone/>
                      </a:pPr>
                      <a:endParaRPr lang="en-GB" sz="1100" kern="1200" dirty="0" smtClean="0">
                        <a:solidFill>
                          <a:schemeClr val="tx2">
                            <a:lumMod val="75000"/>
                          </a:schemeClr>
                        </a:solidFill>
                        <a:effectLst/>
                        <a:latin typeface="+mn-lt"/>
                        <a:ea typeface="+mn-ea"/>
                        <a:cs typeface="+mn-cs"/>
                      </a:endParaRPr>
                    </a:p>
                    <a:p>
                      <a:pPr marL="171450" lvl="0" indent="-171450">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Governance and stewardship of the public sector innovation system will have to incorporate processes for deliberating over and managing competing visions of the future that underpin differing innovations. Experimentation and congruence will be in tension, and the centre will need to monitor this situation.</a:t>
                      </a:r>
                    </a:p>
                    <a:p>
                      <a:pPr marL="0" lvl="0" indent="0">
                        <a:buFont typeface="Arial" panose="020B0604020202020204" pitchFamily="34" charset="0"/>
                        <a:buNone/>
                      </a:pPr>
                      <a:endParaRPr lang="en-GB" sz="1100" kern="1200" dirty="0" smtClean="0">
                        <a:solidFill>
                          <a:schemeClr val="tx2">
                            <a:lumMod val="75000"/>
                          </a:schemeClr>
                        </a:solidFill>
                        <a:effectLst/>
                        <a:latin typeface="+mn-lt"/>
                        <a:ea typeface="+mn-ea"/>
                        <a:cs typeface="+mn-cs"/>
                      </a:endParaRPr>
                    </a:p>
                    <a:p>
                      <a:pPr marL="171450" lvl="0" indent="-171450">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Individual innovations, either externally generated or internally created, will sometimes require radical rethinking of how government works. However, as these initiatives or projects will often emerge from line areas focused on specific contexts rather than the whole system, support for such radical rethinking will often need to come from elsewhere, including the centre.</a:t>
                      </a:r>
                    </a:p>
                    <a:p>
                      <a:pPr marL="0" lvl="0" indent="0">
                        <a:buFont typeface="Arial" panose="020B0604020202020204" pitchFamily="34" charset="0"/>
                        <a:buNone/>
                      </a:pPr>
                      <a:endParaRPr lang="en-GB" sz="1100" kern="1200" dirty="0" smtClean="0">
                        <a:solidFill>
                          <a:schemeClr val="tx2">
                            <a:lumMod val="75000"/>
                          </a:schemeClr>
                        </a:solidFill>
                        <a:effectLst/>
                        <a:latin typeface="+mn-lt"/>
                        <a:ea typeface="+mn-ea"/>
                        <a:cs typeface="+mn-cs"/>
                      </a:endParaRPr>
                    </a:p>
                    <a:p>
                      <a:pPr marL="171450" lvl="0" indent="-171450">
                        <a:buFont typeface="Arial" panose="020B0604020202020204" pitchFamily="34" charset="0"/>
                        <a:buChar char="•"/>
                      </a:pPr>
                      <a:r>
                        <a:rPr lang="en-GB" sz="1100" kern="1200" dirty="0" smtClean="0">
                          <a:solidFill>
                            <a:schemeClr val="tx2">
                              <a:lumMod val="75000"/>
                            </a:schemeClr>
                          </a:solidFill>
                          <a:effectLst/>
                          <a:latin typeface="+mn-lt"/>
                          <a:ea typeface="+mn-ea"/>
                          <a:cs typeface="+mn-cs"/>
                        </a:rPr>
                        <a:t>Maintaining engagement in the agenda will be challenging, particularly in the context of individual project failures or sub-optimal results, even when these are a necessary part of the portfolio learning required to make progress.</a:t>
                      </a:r>
                    </a:p>
                    <a:p>
                      <a:endParaRPr lang="en-GB" sz="1100" dirty="0">
                        <a:solidFill>
                          <a:schemeClr val="tx2">
                            <a:lumMod val="75000"/>
                          </a:schemeClr>
                        </a:solidFill>
                      </a:endParaRPr>
                    </a:p>
                  </a:txBody>
                  <a:tcPr/>
                </a:tc>
                <a:extLst>
                  <a:ext uri="{0D108BD9-81ED-4DB2-BD59-A6C34878D82A}">
                    <a16:rowId xmlns:a16="http://schemas.microsoft.com/office/drawing/2014/main" val="3497530654"/>
                  </a:ext>
                </a:extLst>
              </a:tr>
            </a:tbl>
          </a:graphicData>
        </a:graphic>
      </p:graphicFrame>
      <p:pic>
        <p:nvPicPr>
          <p:cNvPr id="3" name="Picture 2"/>
          <p:cNvPicPr>
            <a:picLocks noChangeAspect="1"/>
          </p:cNvPicPr>
          <p:nvPr/>
        </p:nvPicPr>
        <p:blipFill>
          <a:blip r:embed="rId2"/>
          <a:stretch>
            <a:fillRect/>
          </a:stretch>
        </p:blipFill>
        <p:spPr>
          <a:xfrm>
            <a:off x="11714205" y="85190"/>
            <a:ext cx="371402" cy="352203"/>
          </a:xfrm>
          <a:prstGeom prst="rect">
            <a:avLst/>
          </a:prstGeom>
        </p:spPr>
      </p:pic>
    </p:spTree>
    <p:extLst>
      <p:ext uri="{BB962C8B-B14F-4D97-AF65-F5344CB8AC3E}">
        <p14:creationId xmlns:p14="http://schemas.microsoft.com/office/powerpoint/2010/main" val="29578404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3119694" y="-455842"/>
            <a:ext cx="8665088" cy="7769684"/>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blipFill>
            <a:blip r:embed="rId2"/>
            <a:stretch>
              <a:fillRect/>
            </a:stretch>
          </a:bli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13" name="Group 12"/>
          <p:cNvGrpSpPr/>
          <p:nvPr/>
        </p:nvGrpSpPr>
        <p:grpSpPr>
          <a:xfrm>
            <a:off x="5232400" y="2449056"/>
            <a:ext cx="7068457" cy="3714214"/>
            <a:chOff x="5859227" y="1602648"/>
            <a:chExt cx="7068457" cy="3714214"/>
          </a:xfrm>
        </p:grpSpPr>
        <p:sp>
          <p:nvSpPr>
            <p:cNvPr id="78" name="TextBox 77">
              <a:extLst>
                <a:ext uri="{FF2B5EF4-FFF2-40B4-BE49-F238E27FC236}">
                  <a16:creationId xmlns:a16="http://schemas.microsoft.com/office/drawing/2014/main" id="{9F99E629-D198-47C2-BD25-8F19ED39F144}"/>
                </a:ext>
              </a:extLst>
            </p:cNvPr>
            <p:cNvSpPr txBox="1"/>
            <p:nvPr/>
          </p:nvSpPr>
          <p:spPr>
            <a:xfrm>
              <a:off x="8748301" y="1602648"/>
              <a:ext cx="1290311" cy="1015663"/>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300" normalizeH="0" baseline="0" noProof="0" dirty="0" smtClean="0">
                  <a:ln>
                    <a:noFill/>
                  </a:ln>
                  <a:blipFill>
                    <a:blip r:embed="rId2"/>
                    <a:stretch>
                      <a:fillRect/>
                    </a:stretch>
                  </a:blipFill>
                  <a:effectLst/>
                  <a:uLnTx/>
                  <a:uFillTx/>
                  <a:latin typeface="Lato Black" panose="020F0A02020204030203" pitchFamily="34" charset="0"/>
                  <a:ea typeface="+mn-ea"/>
                  <a:cs typeface="+mn-cs"/>
                </a:rPr>
                <a:t>07</a:t>
              </a:r>
              <a:endParaRPr kumimoji="0" lang="en-US" sz="6000" b="0" i="0" u="none" strike="noStrike" kern="1200" cap="none" spc="300" normalizeH="0" baseline="0" noProof="0" dirty="0">
                <a:ln>
                  <a:noFill/>
                </a:ln>
                <a:blipFill>
                  <a:blip r:embed="rId2"/>
                  <a:stretch>
                    <a:fillRect/>
                  </a:stretch>
                </a:blipFill>
                <a:effectLst/>
                <a:uLnTx/>
                <a:uFillTx/>
                <a:latin typeface="Lato Black" panose="020F0A02020204030203" pitchFamily="34" charset="0"/>
                <a:ea typeface="+mn-ea"/>
                <a:cs typeface="+mn-cs"/>
              </a:endParaRPr>
            </a:p>
          </p:txBody>
        </p:sp>
        <p:sp>
          <p:nvSpPr>
            <p:cNvPr id="25" name="Rectangle 24">
              <a:extLst>
                <a:ext uri="{FF2B5EF4-FFF2-40B4-BE49-F238E27FC236}">
                  <a16:creationId xmlns:a16="http://schemas.microsoft.com/office/drawing/2014/main" id="{2775AB82-19B5-4C54-840A-7ED9C6C3DE84}"/>
                </a:ext>
              </a:extLst>
            </p:cNvPr>
            <p:cNvSpPr/>
            <p:nvPr/>
          </p:nvSpPr>
          <p:spPr>
            <a:xfrm>
              <a:off x="5859227" y="3254759"/>
              <a:ext cx="7068457" cy="2062103"/>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3200" spc="300" dirty="0" smtClean="0">
                  <a:solidFill>
                    <a:srgbClr val="16222B">
                      <a:lumMod val="75000"/>
                      <a:lumOff val="25000"/>
                    </a:srgbClr>
                  </a:solidFill>
                  <a:latin typeface="Lato Black"/>
                </a:rPr>
                <a:t>WHAT MIGHT BE DONE TO ACHIEVE A DELIBERATE &amp; SYSTEMIC APPROACH TO INNOVATION?</a:t>
              </a:r>
              <a:endParaRPr kumimoji="0" lang="en-IN" sz="3200" b="0" i="0" u="none" strike="noStrike" kern="1200" cap="none" spc="300" normalizeH="0" baseline="0" noProof="0" dirty="0">
                <a:ln>
                  <a:noFill/>
                </a:ln>
                <a:solidFill>
                  <a:srgbClr val="16222B">
                    <a:lumMod val="75000"/>
                    <a:lumOff val="25000"/>
                  </a:srgbClr>
                </a:solidFill>
                <a:effectLst/>
                <a:uLnTx/>
                <a:uFillTx/>
                <a:latin typeface="Lato Black"/>
              </a:endParaRPr>
            </a:p>
          </p:txBody>
        </p:sp>
        <p:cxnSp>
          <p:nvCxnSpPr>
            <p:cNvPr id="10" name="Straight Connector 9"/>
            <p:cNvCxnSpPr/>
            <p:nvPr/>
          </p:nvCxnSpPr>
          <p:spPr>
            <a:xfrm>
              <a:off x="8907845" y="2546873"/>
              <a:ext cx="971222" cy="0"/>
            </a:xfrm>
            <a:prstGeom prst="line">
              <a:avLst/>
            </a:prstGeom>
            <a:ln w="34925" cap="rnd">
              <a:solidFill>
                <a:schemeClr val="accent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598149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3" name="Frame 32"/>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3" name="Group 2"/>
          <p:cNvGrpSpPr/>
          <p:nvPr/>
        </p:nvGrpSpPr>
        <p:grpSpPr>
          <a:xfrm>
            <a:off x="268856" y="1003958"/>
            <a:ext cx="11654287" cy="4770537"/>
            <a:chOff x="1116324" y="1098434"/>
            <a:chExt cx="10824142" cy="4770537"/>
          </a:xfrm>
        </p:grpSpPr>
        <p:sp>
          <p:nvSpPr>
            <p:cNvPr id="39" name="TextBox 38"/>
            <p:cNvSpPr txBox="1"/>
            <p:nvPr/>
          </p:nvSpPr>
          <p:spPr>
            <a:xfrm>
              <a:off x="1701925" y="2360573"/>
              <a:ext cx="952993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white"/>
                </a:solidFill>
                <a:effectLst/>
                <a:uLnTx/>
                <a:uFillTx/>
                <a:latin typeface="Lato"/>
                <a:ea typeface="+mn-ea"/>
                <a:cs typeface="+mn-cs"/>
              </a:endParaRPr>
            </a:p>
          </p:txBody>
        </p:sp>
        <p:sp>
          <p:nvSpPr>
            <p:cNvPr id="40" name="TextBox 39"/>
            <p:cNvSpPr txBox="1"/>
            <p:nvPr/>
          </p:nvSpPr>
          <p:spPr>
            <a:xfrm>
              <a:off x="1116324" y="1098434"/>
              <a:ext cx="10824142" cy="477053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smtClean="0">
                <a:ln>
                  <a:noFill/>
                </a:ln>
                <a:solidFill>
                  <a:prstClr val="white"/>
                </a:solidFill>
                <a:effectLst/>
                <a:uLnTx/>
                <a:uFillTx/>
                <a:latin typeface="Lato"/>
              </a:endParaRPr>
            </a:p>
            <a:p>
              <a:pPr lvl="0" algn="just">
                <a:defRPr/>
              </a:pPr>
              <a:r>
                <a:rPr lang="en-US" sz="1600" dirty="0" smtClean="0">
                  <a:solidFill>
                    <a:prstClr val="white"/>
                  </a:solidFill>
                </a:rPr>
                <a:t>Before looking at the opportunities for improvement, it is worth recognizing that </a:t>
              </a:r>
              <a:r>
                <a:rPr lang="en-US" sz="1600" dirty="0">
                  <a:solidFill>
                    <a:prstClr val="white"/>
                  </a:solidFill>
                </a:rPr>
                <a:t>those possibilities build on what has been achieved so far. This report should </a:t>
              </a:r>
              <a:r>
                <a:rPr lang="en-US" sz="1600" dirty="0" smtClean="0">
                  <a:solidFill>
                    <a:prstClr val="white"/>
                  </a:solidFill>
                </a:rPr>
                <a:t>be </a:t>
              </a:r>
              <a:r>
                <a:rPr lang="en-US" sz="1600" dirty="0">
                  <a:solidFill>
                    <a:prstClr val="white"/>
                  </a:solidFill>
                </a:rPr>
                <a:t>read as both a call for action </a:t>
              </a:r>
              <a:r>
                <a:rPr lang="en-US" sz="1600" i="1" dirty="0">
                  <a:solidFill>
                    <a:prstClr val="white"/>
                  </a:solidFill>
                </a:rPr>
                <a:t>and</a:t>
              </a:r>
              <a:r>
                <a:rPr lang="en-US" sz="1600" dirty="0">
                  <a:solidFill>
                    <a:prstClr val="white"/>
                  </a:solidFill>
                </a:rPr>
                <a:t> as an affirmation </a:t>
              </a:r>
              <a:r>
                <a:rPr lang="en-US" sz="1600" dirty="0" smtClean="0">
                  <a:solidFill>
                    <a:prstClr val="white"/>
                  </a:solidFill>
                </a:rPr>
                <a:t>of the </a:t>
              </a:r>
              <a:r>
                <a:rPr lang="en-US" sz="1600" dirty="0">
                  <a:solidFill>
                    <a:prstClr val="white"/>
                  </a:solidFill>
                </a:rPr>
                <a:t>efforts to date to promote and pursue public sector innovation as a means to improving the public sector. </a:t>
              </a:r>
              <a:endParaRPr kumimoji="0" lang="en-GB" sz="1600" b="0" i="0" u="none" strike="noStrike" kern="1200" cap="none" spc="0" normalizeH="0" baseline="0" noProof="0" dirty="0">
                <a:ln>
                  <a:noFill/>
                </a:ln>
                <a:solidFill>
                  <a:prstClr val="white"/>
                </a:solidFill>
                <a:effectLst/>
                <a:uLnTx/>
                <a:uFillTx/>
                <a:latin typeface="Lato"/>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smtClean="0">
                <a:ln>
                  <a:noFill/>
                </a:ln>
                <a:solidFill>
                  <a:srgbClr val="BE92BE"/>
                </a:solidFill>
                <a:effectLst/>
                <a:uLnTx/>
                <a:uFillTx/>
                <a:latin typeface="Lato"/>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600" b="1" noProof="0" dirty="0" smtClean="0">
                  <a:solidFill>
                    <a:srgbClr val="BE92BE"/>
                  </a:solidFill>
                  <a:latin typeface="Lato"/>
                </a:rPr>
                <a:t>Some key highlights of existing achievements: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BE92BE"/>
                </a:solidFill>
                <a:effectLst/>
                <a:uLnTx/>
                <a:uFillTx/>
                <a:latin typeface="Lato"/>
              </a:endParaRPr>
            </a:p>
            <a:p>
              <a:pPr marL="342900" marR="0" lvl="0" indent="-342900" algn="just" defTabSz="914400" rtl="0" eaLnBrk="1" fontAlgn="auto" latinLnBrk="0" hangingPunct="1">
                <a:lnSpc>
                  <a:spcPct val="100000"/>
                </a:lnSpc>
                <a:spcBef>
                  <a:spcPts val="0"/>
                </a:spcBef>
                <a:spcAft>
                  <a:spcPts val="0"/>
                </a:spcAft>
                <a:buClrTx/>
                <a:buSzTx/>
                <a:buFontTx/>
                <a:buAutoNum type="arabicPeriod"/>
                <a:tabLst/>
                <a:defRPr/>
              </a:pPr>
              <a:r>
                <a:rPr lang="en-US" sz="1600" b="1" dirty="0" smtClean="0">
                  <a:solidFill>
                    <a:schemeClr val="bg1"/>
                  </a:solidFill>
                </a:rPr>
                <a:t>Innovation awards:</a:t>
              </a:r>
              <a:r>
                <a:rPr lang="en-US" sz="1600" dirty="0" smtClean="0">
                  <a:solidFill>
                    <a:schemeClr val="bg1"/>
                  </a:solidFill>
                </a:rPr>
                <a:t> the awards provide a rich source of insight into innovation in Brazil. They underscore the value and importance of public sector innovation in delivering on the work of the public service, and function as an inspiration for others of what can be done.</a:t>
              </a:r>
            </a:p>
            <a:p>
              <a:pPr marL="342900" marR="0" lvl="0" indent="-342900" algn="just" defTabSz="914400" rtl="0" eaLnBrk="1" fontAlgn="auto" latinLnBrk="0" hangingPunct="1">
                <a:lnSpc>
                  <a:spcPct val="100000"/>
                </a:lnSpc>
                <a:spcBef>
                  <a:spcPts val="0"/>
                </a:spcBef>
                <a:spcAft>
                  <a:spcPts val="0"/>
                </a:spcAft>
                <a:buClrTx/>
                <a:buSzTx/>
                <a:buFontTx/>
                <a:buAutoNum type="arabicPeriod"/>
                <a:tabLst/>
                <a:defRPr/>
              </a:pPr>
              <a:r>
                <a:rPr lang="en-US" sz="1600" b="1" dirty="0" smtClean="0">
                  <a:solidFill>
                    <a:schemeClr val="bg1"/>
                  </a:solidFill>
                </a:rPr>
                <a:t>Establishment of </a:t>
              </a:r>
              <a:r>
                <a:rPr lang="en-US" sz="1600" b="1" dirty="0" err="1" smtClean="0">
                  <a:solidFill>
                    <a:schemeClr val="bg1"/>
                  </a:solidFill>
                </a:rPr>
                <a:t>InovaGov</a:t>
              </a:r>
              <a:r>
                <a:rPr lang="en-US" sz="1600" b="1" dirty="0" smtClean="0">
                  <a:solidFill>
                    <a:schemeClr val="bg1"/>
                  </a:solidFill>
                </a:rPr>
                <a:t>, </a:t>
              </a:r>
              <a:r>
                <a:rPr lang="en-US" sz="1600" b="1" dirty="0" err="1" smtClean="0">
                  <a:solidFill>
                    <a:schemeClr val="bg1"/>
                  </a:solidFill>
                </a:rPr>
                <a:t>iNights</a:t>
              </a:r>
              <a:r>
                <a:rPr lang="en-US" sz="1600" b="1" dirty="0" smtClean="0">
                  <a:solidFill>
                    <a:schemeClr val="bg1"/>
                  </a:solidFill>
                </a:rPr>
                <a:t> and Innovation Week:</a:t>
              </a:r>
              <a:r>
                <a:rPr lang="en-US" sz="1600" dirty="0" smtClean="0">
                  <a:solidFill>
                    <a:schemeClr val="bg1"/>
                  </a:solidFill>
                </a:rPr>
                <a:t> these initiatives have proven to be an important mechanism for helping to </a:t>
              </a:r>
              <a:r>
                <a:rPr lang="en-US" sz="1600" dirty="0" err="1" smtClean="0">
                  <a:solidFill>
                    <a:schemeClr val="bg1"/>
                  </a:solidFill>
                </a:rPr>
                <a:t>socialise</a:t>
              </a:r>
              <a:r>
                <a:rPr lang="en-US" sz="1600" dirty="0" smtClean="0">
                  <a:solidFill>
                    <a:schemeClr val="bg1"/>
                  </a:solidFill>
                </a:rPr>
                <a:t> innovation and connecting and empowering individuals and others across the system.</a:t>
              </a:r>
            </a:p>
            <a:p>
              <a:pPr marL="342900" marR="0" lvl="0" indent="-342900" algn="just" defTabSz="914400" rtl="0" eaLnBrk="1" fontAlgn="auto" latinLnBrk="0" hangingPunct="1">
                <a:lnSpc>
                  <a:spcPct val="100000"/>
                </a:lnSpc>
                <a:spcBef>
                  <a:spcPts val="0"/>
                </a:spcBef>
                <a:spcAft>
                  <a:spcPts val="0"/>
                </a:spcAft>
                <a:buClrTx/>
                <a:buSzTx/>
                <a:buFontTx/>
                <a:buAutoNum type="arabicPeriod"/>
                <a:tabLst/>
                <a:defRPr/>
              </a:pPr>
              <a:r>
                <a:rPr lang="en-US" sz="1600" b="1" dirty="0" smtClean="0">
                  <a:solidFill>
                    <a:schemeClr val="bg1"/>
                  </a:solidFill>
                </a:rPr>
                <a:t>Collaboration between the major actors:</a:t>
              </a:r>
              <a:r>
                <a:rPr lang="en-US" sz="1600" dirty="0" smtClean="0">
                  <a:solidFill>
                    <a:schemeClr val="bg1"/>
                  </a:solidFill>
                </a:rPr>
                <a:t> there is already a track record of collaboration between many of the major players within the system. By pooling efforts, they are helping to identify potential barriers, leveraging opportunities and working together to strengthen the innovation capacity of the public sector.</a:t>
              </a:r>
            </a:p>
            <a:p>
              <a:pPr marL="342900" marR="0" lvl="0" indent="-342900" algn="just" defTabSz="914400" rtl="0" eaLnBrk="1" fontAlgn="auto" latinLnBrk="0" hangingPunct="1">
                <a:lnSpc>
                  <a:spcPct val="100000"/>
                </a:lnSpc>
                <a:spcBef>
                  <a:spcPts val="0"/>
                </a:spcBef>
                <a:spcAft>
                  <a:spcPts val="0"/>
                </a:spcAft>
                <a:buClrTx/>
                <a:buSzTx/>
                <a:buFontTx/>
                <a:buAutoNum type="arabicPeriod"/>
                <a:tabLst/>
                <a:defRPr/>
              </a:pPr>
              <a:r>
                <a:rPr lang="en-US" sz="1600" b="1" dirty="0" smtClean="0">
                  <a:solidFill>
                    <a:schemeClr val="bg1"/>
                  </a:solidFill>
                </a:rPr>
                <a:t>Innovation labs:</a:t>
              </a:r>
              <a:r>
                <a:rPr lang="en-US" sz="1600" dirty="0" smtClean="0">
                  <a:solidFill>
                    <a:schemeClr val="bg1"/>
                  </a:solidFill>
                </a:rPr>
                <a:t> the various labs across the system have provided an important platform for testing new approaches and new thinking, exploring different ways of working, and building innovation sophistication and practice.</a:t>
              </a:r>
            </a:p>
            <a:p>
              <a:pPr marL="342900" marR="0" lvl="0" indent="-342900" algn="just" defTabSz="914400" rtl="0" eaLnBrk="1" fontAlgn="auto" latinLnBrk="0" hangingPunct="1">
                <a:lnSpc>
                  <a:spcPct val="100000"/>
                </a:lnSpc>
                <a:spcBef>
                  <a:spcPts val="0"/>
                </a:spcBef>
                <a:spcAft>
                  <a:spcPts val="0"/>
                </a:spcAft>
                <a:buClrTx/>
                <a:buSzTx/>
                <a:buFontTx/>
                <a:buAutoNum type="arabicPeriod"/>
                <a:tabLst/>
                <a:defRPr/>
              </a:pPr>
              <a:r>
                <a:rPr lang="en-US" sz="1600" b="1" dirty="0" smtClean="0">
                  <a:solidFill>
                    <a:schemeClr val="bg1"/>
                  </a:solidFill>
                </a:rPr>
                <a:t>Digital transformation agenda:</a:t>
              </a:r>
              <a:r>
                <a:rPr lang="en-US" sz="1600" dirty="0" smtClean="0">
                  <a:solidFill>
                    <a:schemeClr val="bg1"/>
                  </a:solidFill>
                </a:rPr>
                <a:t> the digital transformation has played an important role in highlighting the value that innovation can bring, as well as providing a model for the public sector of how system-level transformation can occur.</a:t>
              </a:r>
              <a:endParaRPr kumimoji="0" lang="en-GB" sz="1600" b="0" i="0" u="none" strike="noStrike" kern="1200" cap="none" spc="0" normalizeH="0" baseline="0" noProof="0" dirty="0" smtClean="0">
                <a:ln>
                  <a:noFill/>
                </a:ln>
                <a:solidFill>
                  <a:schemeClr val="bg1"/>
                </a:solidFill>
                <a:effectLst/>
                <a:uLnTx/>
                <a:uFillTx/>
                <a:latin typeface="Lato"/>
              </a:endParaRPr>
            </a:p>
          </p:txBody>
        </p:sp>
      </p:grpSp>
      <p:sp>
        <p:nvSpPr>
          <p:cNvPr id="17" name="TextBox 16">
            <a:extLst>
              <a:ext uri="{FF2B5EF4-FFF2-40B4-BE49-F238E27FC236}">
                <a16:creationId xmlns:a16="http://schemas.microsoft.com/office/drawing/2014/main" id="{9F99E629-D198-47C2-BD25-8F19ED39F144}"/>
              </a:ext>
            </a:extLst>
          </p:cNvPr>
          <p:cNvSpPr txBox="1"/>
          <p:nvPr/>
        </p:nvSpPr>
        <p:spPr>
          <a:xfrm>
            <a:off x="1856325" y="401419"/>
            <a:ext cx="8479373"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1" i="0" u="none" strike="noStrike" kern="1200" cap="none" spc="300" normalizeH="0" baseline="0" noProof="0" dirty="0" smtClean="0">
                <a:ln>
                  <a:noFill/>
                </a:ln>
                <a:solidFill>
                  <a:prstClr val="white"/>
                </a:solidFill>
                <a:effectLst/>
                <a:uLnTx/>
                <a:uFillTx/>
                <a:latin typeface="Lato Black" panose="020F0A02020204030203" pitchFamily="34" charset="0"/>
                <a:ea typeface="+mn-ea"/>
                <a:cs typeface="+mn-cs"/>
              </a:rPr>
              <a:t>ACKNOWLEDGING</a:t>
            </a:r>
            <a:r>
              <a:rPr kumimoji="0" lang="en-IN" sz="2800" b="1" i="0" u="none" strike="noStrike" kern="1200" cap="none" spc="300" normalizeH="0" noProof="0" dirty="0" smtClean="0">
                <a:ln>
                  <a:noFill/>
                </a:ln>
                <a:solidFill>
                  <a:prstClr val="white"/>
                </a:solidFill>
                <a:effectLst/>
                <a:uLnTx/>
                <a:uFillTx/>
                <a:latin typeface="Lato Black" panose="020F0A02020204030203" pitchFamily="34" charset="0"/>
                <a:ea typeface="+mn-ea"/>
                <a:cs typeface="+mn-cs"/>
              </a:rPr>
              <a:t> WHAT HAS BEEN ACHIEVED</a:t>
            </a:r>
            <a:endParaRPr kumimoji="0" lang="en-IN" sz="2800" b="1"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endParaRPr>
          </a:p>
        </p:txBody>
      </p:sp>
      <p:cxnSp>
        <p:nvCxnSpPr>
          <p:cNvPr id="18" name="Straight Connector 17">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a:stretch>
            <a:fillRect/>
          </a:stretch>
        </p:blipFill>
        <p:spPr>
          <a:xfrm>
            <a:off x="11355878" y="189371"/>
            <a:ext cx="490682" cy="465317"/>
          </a:xfrm>
          <a:prstGeom prst="rect">
            <a:avLst/>
          </a:prstGeom>
        </p:spPr>
      </p:pic>
    </p:spTree>
    <p:extLst>
      <p:ext uri="{BB962C8B-B14F-4D97-AF65-F5344CB8AC3E}">
        <p14:creationId xmlns:p14="http://schemas.microsoft.com/office/powerpoint/2010/main" val="41406931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72354" y="1095706"/>
            <a:ext cx="10618631" cy="4987840"/>
          </a:xfrm>
          <a:prstGeom prst="rect">
            <a:avLst/>
          </a:prstGeom>
        </p:spPr>
        <p:txBody>
          <a:bodyPr wrap="square">
            <a:spAutoFit/>
          </a:bodyPr>
          <a:lstStyle/>
          <a:p>
            <a:pPr marL="431800" marR="431800" lvl="0" indent="0" algn="just" defTabSz="914400" rtl="0" eaLnBrk="1" fontAlgn="auto" latinLnBrk="0" hangingPunct="1">
              <a:lnSpc>
                <a:spcPct val="100000"/>
              </a:lnSpc>
              <a:spcBef>
                <a:spcPts val="600"/>
              </a:spcBef>
              <a:spcAft>
                <a:spcPts val="600"/>
              </a:spcAft>
              <a:buClrTx/>
              <a:buSzTx/>
              <a:buFontTx/>
              <a:buNone/>
              <a:tabLst/>
              <a:defRPr/>
            </a:pPr>
            <a:r>
              <a:rPr kumimoji="0" lang="en-GB" sz="1600" b="0" i="0" u="none" strike="noStrike" kern="1200" cap="none" spc="0" normalizeH="0" baseline="0" noProof="0" dirty="0" smtClean="0">
                <a:ln>
                  <a:noFill/>
                </a:ln>
                <a:solidFill>
                  <a:srgbClr val="42617A"/>
                </a:solidFill>
                <a:effectLst/>
                <a:uLnTx/>
                <a:uFillTx/>
                <a:latin typeface="Lato"/>
                <a:ea typeface="SimSun" panose="02010600030101010101" pitchFamily="2" charset="-122"/>
                <a:cs typeface="+mn-cs"/>
              </a:rPr>
              <a:t>“</a:t>
            </a:r>
            <a:r>
              <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We are a group of innovators from diverse sectors of society (public, private, academic and third sector) that works for the continuous improvement of public services. We have the following principles to guide our actions:</a:t>
            </a:r>
          </a:p>
          <a:p>
            <a:pPr marL="342900" marR="431800" lvl="0" indent="-342900" algn="just" defTabSz="914400" rtl="0" eaLnBrk="1" fontAlgn="auto" latinLnBrk="0" hangingPunct="1">
              <a:lnSpc>
                <a:spcPct val="100000"/>
              </a:lnSpc>
              <a:spcBef>
                <a:spcPts val="0"/>
              </a:spcBef>
              <a:spcAft>
                <a:spcPts val="600"/>
              </a:spcAft>
              <a:buClrTx/>
              <a:buSzTx/>
              <a:buFont typeface="+mj-lt"/>
              <a:buAutoNum type="arabicPeriod"/>
              <a:tabLst>
                <a:tab pos="228600" algn="l"/>
                <a:tab pos="457200" algn="l"/>
              </a:tabLst>
              <a:defRPr/>
            </a:pPr>
            <a:r>
              <a:rPr kumimoji="0" lang="en-US" sz="1600" b="1"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Impact</a:t>
            </a:r>
            <a:r>
              <a:rPr kumimoji="0" lang="en-US"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 we innovate to improve people's lives and positively impact society.</a:t>
            </a:r>
            <a:endPar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endParaRPr>
          </a:p>
          <a:p>
            <a:pPr marL="342900" marR="431800" lvl="0" indent="-342900" algn="just" defTabSz="914400" rtl="0" eaLnBrk="1" fontAlgn="auto" latinLnBrk="0" hangingPunct="1">
              <a:lnSpc>
                <a:spcPct val="100000"/>
              </a:lnSpc>
              <a:spcBef>
                <a:spcPts val="0"/>
              </a:spcBef>
              <a:spcAft>
                <a:spcPts val="600"/>
              </a:spcAft>
              <a:buClrTx/>
              <a:buSzTx/>
              <a:buFont typeface="+mj-lt"/>
              <a:buAutoNum type="arabicPeriod"/>
              <a:tabLst>
                <a:tab pos="228600" algn="l"/>
                <a:tab pos="457200" algn="l"/>
              </a:tabLst>
              <a:defRPr/>
            </a:pPr>
            <a:r>
              <a:rPr kumimoji="0" lang="en-US" sz="1600" b="1"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Focus on people</a:t>
            </a:r>
            <a:r>
              <a:rPr kumimoji="0" lang="en-US"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 the users and beneficiaries of services are key to building and redesigning policies, programs and services, based on their wants and needs.</a:t>
            </a:r>
            <a:endPar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endParaRPr>
          </a:p>
          <a:p>
            <a:pPr marL="342900" marR="431800" lvl="0" indent="-342900" algn="just" defTabSz="914400" rtl="0" eaLnBrk="1" fontAlgn="auto" latinLnBrk="0" hangingPunct="1">
              <a:lnSpc>
                <a:spcPct val="100000"/>
              </a:lnSpc>
              <a:spcBef>
                <a:spcPts val="0"/>
              </a:spcBef>
              <a:spcAft>
                <a:spcPts val="600"/>
              </a:spcAft>
              <a:buClrTx/>
              <a:buSzTx/>
              <a:buFont typeface="+mj-lt"/>
              <a:buAutoNum type="arabicPeriod"/>
              <a:tabLst>
                <a:tab pos="228600" algn="l"/>
                <a:tab pos="457200" algn="l"/>
              </a:tabLst>
              <a:defRPr/>
            </a:pPr>
            <a:r>
              <a:rPr kumimoji="0" lang="en-US" sz="1600" b="1"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Connection</a:t>
            </a:r>
            <a:r>
              <a:rPr kumimoji="0" lang="en-US"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 We encourage the building of partnerships and the co-creation of solutions by agents from different sectors. We believe that innovation must happen in a network.</a:t>
            </a:r>
            <a:endPar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endParaRPr>
          </a:p>
          <a:p>
            <a:pPr marL="342900" marR="431800" lvl="0" indent="-342900" algn="just" defTabSz="914400" rtl="0" eaLnBrk="1" fontAlgn="auto" latinLnBrk="0" hangingPunct="1">
              <a:lnSpc>
                <a:spcPct val="100000"/>
              </a:lnSpc>
              <a:spcBef>
                <a:spcPts val="0"/>
              </a:spcBef>
              <a:spcAft>
                <a:spcPts val="600"/>
              </a:spcAft>
              <a:buClrTx/>
              <a:buSzTx/>
              <a:buFont typeface="+mj-lt"/>
              <a:buAutoNum type="arabicPeriod"/>
              <a:tabLst>
                <a:tab pos="228600" algn="l"/>
                <a:tab pos="457200" algn="l"/>
              </a:tabLst>
              <a:defRPr/>
            </a:pPr>
            <a:r>
              <a:rPr kumimoji="0" lang="en-US" sz="1600" b="1"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Agility</a:t>
            </a:r>
            <a:r>
              <a:rPr kumimoji="0" lang="en-US"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 We understand that small short-term deliveries add value and valuable learning to new steps.</a:t>
            </a:r>
            <a:endPar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endParaRPr>
          </a:p>
          <a:p>
            <a:pPr marL="342900" marR="431800" lvl="0" indent="-342900" algn="just" defTabSz="914400" rtl="0" eaLnBrk="1" fontAlgn="auto" latinLnBrk="0" hangingPunct="1">
              <a:lnSpc>
                <a:spcPct val="100000"/>
              </a:lnSpc>
              <a:spcBef>
                <a:spcPts val="0"/>
              </a:spcBef>
              <a:spcAft>
                <a:spcPts val="600"/>
              </a:spcAft>
              <a:buClrTx/>
              <a:buSzTx/>
              <a:buFont typeface="+mj-lt"/>
              <a:buAutoNum type="arabicPeriod"/>
              <a:tabLst>
                <a:tab pos="228600" algn="l"/>
                <a:tab pos="457200" algn="l"/>
              </a:tabLst>
              <a:defRPr/>
            </a:pPr>
            <a:r>
              <a:rPr kumimoji="0" lang="en-US" sz="1600" b="1"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Experimentation</a:t>
            </a:r>
            <a:r>
              <a:rPr kumimoji="0" lang="en-US"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 We value prototyping, experimentation and measurement of results. We recognize our right to fail and the obligation to learn from our mistakes.</a:t>
            </a:r>
            <a:endPar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endParaRPr>
          </a:p>
          <a:p>
            <a:pPr marL="342900" marR="431800" lvl="0" indent="-342900" algn="just" defTabSz="914400" rtl="0" eaLnBrk="1" fontAlgn="auto" latinLnBrk="0" hangingPunct="1">
              <a:lnSpc>
                <a:spcPct val="100000"/>
              </a:lnSpc>
              <a:spcBef>
                <a:spcPts val="0"/>
              </a:spcBef>
              <a:spcAft>
                <a:spcPts val="600"/>
              </a:spcAft>
              <a:buClrTx/>
              <a:buSzTx/>
              <a:buFont typeface="+mj-lt"/>
              <a:buAutoNum type="arabicPeriod"/>
              <a:tabLst>
                <a:tab pos="228600" algn="l"/>
                <a:tab pos="457200" algn="l"/>
              </a:tabLst>
              <a:defRPr/>
            </a:pPr>
            <a:r>
              <a:rPr kumimoji="0" lang="en-US" sz="1600" b="1"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Collaboration</a:t>
            </a:r>
            <a:r>
              <a:rPr kumimoji="0" lang="en-US"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 We share our experiences of successes and failures to learn together. We will seek to share people, tools, systems and other ways to solve public challenges.</a:t>
            </a:r>
            <a:endPar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endParaRPr>
          </a:p>
          <a:p>
            <a:pPr marL="342900" marR="431800" lvl="0" indent="-342900" algn="just" defTabSz="914400" rtl="0" eaLnBrk="1" fontAlgn="auto" latinLnBrk="0" hangingPunct="1">
              <a:lnSpc>
                <a:spcPct val="100000"/>
              </a:lnSpc>
              <a:spcBef>
                <a:spcPts val="0"/>
              </a:spcBef>
              <a:spcAft>
                <a:spcPts val="600"/>
              </a:spcAft>
              <a:buClrTx/>
              <a:buSzTx/>
              <a:buFont typeface="+mj-lt"/>
              <a:buAutoNum type="arabicPeriod"/>
              <a:tabLst>
                <a:tab pos="228600" algn="l"/>
                <a:tab pos="457200" algn="l"/>
              </a:tabLst>
              <a:defRPr/>
            </a:pPr>
            <a:r>
              <a:rPr kumimoji="0" lang="en-US"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rPr>
              <a:t>Finally ... we believe that innovation only exists if our ideas and intentions are transformed into action and results for citizens</a:t>
            </a:r>
            <a:r>
              <a:rPr kumimoji="0" lang="en-US" sz="1600" b="0" i="0" u="none" strike="noStrike" kern="1200" cap="none" spc="0" normalizeH="0" baseline="0" noProof="0" dirty="0" smtClean="0">
                <a:ln>
                  <a:noFill/>
                </a:ln>
                <a:solidFill>
                  <a:srgbClr val="42617A"/>
                </a:solidFill>
                <a:effectLst/>
                <a:uLnTx/>
                <a:uFillTx/>
                <a:latin typeface="Lato"/>
                <a:ea typeface="SimSun" panose="02010600030101010101" pitchFamily="2" charset="-122"/>
                <a:cs typeface="+mn-cs"/>
              </a:rPr>
              <a:t>!”</a:t>
            </a:r>
          </a:p>
          <a:p>
            <a:pPr marL="0" marR="431800" lvl="0" indent="0" algn="just" defTabSz="914400" rtl="0" eaLnBrk="1" fontAlgn="auto" latinLnBrk="0" hangingPunct="1">
              <a:lnSpc>
                <a:spcPct val="100000"/>
              </a:lnSpc>
              <a:spcBef>
                <a:spcPts val="0"/>
              </a:spcBef>
              <a:spcAft>
                <a:spcPts val="600"/>
              </a:spcAft>
              <a:buClrTx/>
              <a:buSzTx/>
              <a:buFontTx/>
              <a:buNone/>
              <a:tabLst>
                <a:tab pos="228600" algn="l"/>
                <a:tab pos="457200" algn="l"/>
              </a:tabLst>
              <a:defRPr/>
            </a:pPr>
            <a:endParaRPr kumimoji="0" lang="en-GB" sz="1600" b="0" i="0" u="none" strike="noStrike" kern="1200" cap="none" spc="0" normalizeH="0" baseline="0" noProof="0" dirty="0">
              <a:ln>
                <a:noFill/>
              </a:ln>
              <a:solidFill>
                <a:srgbClr val="42617A"/>
              </a:solidFill>
              <a:effectLst/>
              <a:uLnTx/>
              <a:uFillTx/>
              <a:latin typeface="Lato"/>
              <a:ea typeface="SimSun" panose="02010600030101010101" pitchFamily="2" charset="-122"/>
              <a:cs typeface="+mn-cs"/>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US" sz="1600" b="0" i="0"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 </a:t>
            </a:r>
            <a:r>
              <a:rPr kumimoji="0" lang="en-GB" sz="1600" b="0" i="1"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Source:</a:t>
            </a:r>
            <a:r>
              <a:rPr kumimoji="0" lang="en-GB" sz="1600" b="0" i="0"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 </a:t>
            </a:r>
            <a:r>
              <a:rPr kumimoji="0" lang="en-GB" sz="1600" b="0" i="0" u="none" strike="noStrike" kern="1200" cap="none" spc="0" normalizeH="0" baseline="0" noProof="0" dirty="0" err="1">
                <a:ln>
                  <a:noFill/>
                </a:ln>
                <a:solidFill>
                  <a:srgbClr val="42617A"/>
                </a:solidFill>
                <a:effectLst/>
                <a:uLnTx/>
                <a:uFillTx/>
                <a:latin typeface="Lato"/>
                <a:ea typeface="Calibri" panose="020F0502020204030204" pitchFamily="34" charset="0"/>
                <a:cs typeface="Times New Roman" panose="02020603050405020304" pitchFamily="18" charset="0"/>
              </a:rPr>
              <a:t>InovaGov</a:t>
            </a:r>
            <a:r>
              <a:rPr kumimoji="0" lang="en-GB" sz="1600" b="0" i="0"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 </a:t>
            </a:r>
            <a:r>
              <a:rPr kumimoji="0" lang="en-GB" sz="1600" b="0" i="0" u="sng"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hlinkClick r:id="rId2"/>
              </a:rPr>
              <a:t>http://inova.gov.br/quem-somos</a:t>
            </a:r>
            <a:r>
              <a:rPr kumimoji="0" lang="en-US" sz="1600" b="0" i="0"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rPr>
              <a:t>.</a:t>
            </a:r>
            <a:endParaRPr kumimoji="0" lang="en-GB" sz="1600" b="0" i="0" u="none" strike="noStrike" kern="1200" cap="none" spc="0" normalizeH="0" baseline="0" noProof="0" dirty="0">
              <a:ln>
                <a:noFill/>
              </a:ln>
              <a:solidFill>
                <a:srgbClr val="42617A"/>
              </a:solidFill>
              <a:effectLst/>
              <a:uLnTx/>
              <a:uFillTx/>
              <a:latin typeface="Lato"/>
              <a:ea typeface="Calibri" panose="020F0502020204030204" pitchFamily="34" charset="0"/>
              <a:cs typeface="Times New Roman" panose="02020603050405020304" pitchFamily="18" charset="0"/>
            </a:endParaRPr>
          </a:p>
        </p:txBody>
      </p:sp>
      <p:sp>
        <p:nvSpPr>
          <p:cNvPr id="4" name="Rectangle 3"/>
          <p:cNvSpPr/>
          <p:nvPr/>
        </p:nvSpPr>
        <p:spPr>
          <a:xfrm>
            <a:off x="373487" y="6555346"/>
            <a:ext cx="3412902" cy="1738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6" name="Rectangle 5"/>
          <p:cNvSpPr/>
          <p:nvPr/>
        </p:nvSpPr>
        <p:spPr>
          <a:xfrm>
            <a:off x="898851" y="120913"/>
            <a:ext cx="10495181" cy="523220"/>
          </a:xfrm>
          <a:prstGeom prst="rect">
            <a:avLst/>
          </a:prstGeom>
        </p:spPr>
        <p:txBody>
          <a:bodyPr wrap="none">
            <a:spAutoFit/>
          </a:bodyPr>
          <a:lstStyle/>
          <a:p>
            <a:pPr marL="431800" marR="431800" lvl="0" indent="0" algn="ctr" defTabSz="914400" rtl="0" eaLnBrk="1" fontAlgn="auto" latinLnBrk="0" hangingPunct="1">
              <a:lnSpc>
                <a:spcPct val="100000"/>
              </a:lnSpc>
              <a:spcBef>
                <a:spcPts val="1200"/>
              </a:spcBef>
              <a:spcAft>
                <a:spcPts val="1200"/>
              </a:spcAft>
              <a:buClrTx/>
              <a:buSzTx/>
              <a:buFontTx/>
              <a:buNone/>
              <a:tabLst>
                <a:tab pos="539750" algn="l"/>
                <a:tab pos="756285" algn="l"/>
                <a:tab pos="972185" algn="l"/>
              </a:tabLst>
              <a:defRPr/>
            </a:pPr>
            <a:r>
              <a:rPr kumimoji="0" lang="en-GB" sz="2800" b="0" i="0" u="none" strike="noStrike" kern="1200" cap="none" spc="0" normalizeH="0" baseline="0" noProof="0" dirty="0" smtClean="0">
                <a:ln>
                  <a:noFill/>
                </a:ln>
                <a:solidFill>
                  <a:srgbClr val="42617A"/>
                </a:solidFill>
                <a:effectLst/>
                <a:uLnTx/>
                <a:uFillTx/>
                <a:latin typeface="Lato Black"/>
                <a:ea typeface="Calibri" panose="020F0502020204030204" pitchFamily="34" charset="0"/>
                <a:cs typeface="+mn-cs"/>
              </a:rPr>
              <a:t>INOVAGOV PUBLIC SECTOR INNOVATION MANIFESTO</a:t>
            </a:r>
            <a:endParaRPr kumimoji="0" lang="en-GB" sz="2800" b="0" i="0" u="none" strike="noStrike" kern="1200" cap="none" spc="0" normalizeH="0" baseline="0" noProof="0" dirty="0">
              <a:ln>
                <a:noFill/>
              </a:ln>
              <a:solidFill>
                <a:srgbClr val="42617A"/>
              </a:solidFill>
              <a:effectLst/>
              <a:uLnTx/>
              <a:uFillTx/>
              <a:latin typeface="Lato Black"/>
              <a:ea typeface="Calibri" panose="020F0502020204030204" pitchFamily="34" charset="0"/>
              <a:cs typeface="+mn-cs"/>
            </a:endParaRPr>
          </a:p>
        </p:txBody>
      </p:sp>
      <p:sp>
        <p:nvSpPr>
          <p:cNvPr id="5" name="Rectangle 4"/>
          <p:cNvSpPr/>
          <p:nvPr/>
        </p:nvSpPr>
        <p:spPr>
          <a:xfrm>
            <a:off x="373487" y="850006"/>
            <a:ext cx="11545910" cy="5325414"/>
          </a:xfrm>
          <a:prstGeom prst="rect">
            <a:avLst/>
          </a:prstGeom>
          <a:solidFill>
            <a:srgbClr val="BE92BE">
              <a:alpha val="20000"/>
            </a:srgbClr>
          </a:solidFill>
          <a:ln>
            <a:solidFill>
              <a:srgbClr val="8B6A8B">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pic>
        <p:nvPicPr>
          <p:cNvPr id="7" name="Picture 6"/>
          <p:cNvPicPr>
            <a:picLocks noChangeAspect="1"/>
          </p:cNvPicPr>
          <p:nvPr/>
        </p:nvPicPr>
        <p:blipFill>
          <a:blip r:embed="rId3"/>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153844497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3" name="Frame 32"/>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3" name="Group 2"/>
          <p:cNvGrpSpPr/>
          <p:nvPr/>
        </p:nvGrpSpPr>
        <p:grpSpPr>
          <a:xfrm>
            <a:off x="565875" y="1047750"/>
            <a:ext cx="10824142" cy="5355312"/>
            <a:chOff x="1146422" y="1142226"/>
            <a:chExt cx="10824142" cy="5355312"/>
          </a:xfrm>
        </p:grpSpPr>
        <p:sp>
          <p:nvSpPr>
            <p:cNvPr id="39" name="TextBox 38"/>
            <p:cNvSpPr txBox="1"/>
            <p:nvPr/>
          </p:nvSpPr>
          <p:spPr>
            <a:xfrm>
              <a:off x="1701925" y="2360573"/>
              <a:ext cx="952993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white"/>
                </a:solidFill>
                <a:effectLst/>
                <a:uLnTx/>
                <a:uFillTx/>
                <a:latin typeface="Lato"/>
                <a:ea typeface="+mn-ea"/>
                <a:cs typeface="+mn-cs"/>
              </a:endParaRPr>
            </a:p>
          </p:txBody>
        </p:sp>
        <p:sp>
          <p:nvSpPr>
            <p:cNvPr id="40" name="TextBox 39"/>
            <p:cNvSpPr txBox="1"/>
            <p:nvPr/>
          </p:nvSpPr>
          <p:spPr>
            <a:xfrm>
              <a:off x="1146422" y="1142226"/>
              <a:ext cx="10824142" cy="535531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The report does not make recommendations – the innovation journey will continually alter depending on context, needs and ambitions. Instead it outlines a number of key areas of opportunity. The following are the suggested priority areas of action for the Brazilian public sector innovation system.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BE92BE"/>
                  </a:solidFill>
                  <a:effectLst/>
                  <a:uLnTx/>
                  <a:uFillTx/>
                  <a:latin typeface="Lato"/>
                  <a:ea typeface="+mn-ea"/>
                  <a:cs typeface="+mn-cs"/>
                </a:rPr>
                <a:t>Actions for the whole-of-system</a:t>
              </a:r>
              <a:endParaRPr kumimoji="0" lang="en-GB" sz="1800" b="0" i="0" u="none" strike="noStrike" kern="1200" cap="none" spc="0" normalizeH="0" baseline="0" noProof="0" dirty="0">
                <a:ln>
                  <a:noFill/>
                </a:ln>
                <a:solidFill>
                  <a:srgbClr val="BE92BE"/>
                </a:solidFill>
                <a:effectLst/>
                <a:uLnTx/>
                <a:uFillTx/>
                <a:latin typeface="Lato"/>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Establish </a:t>
              </a:r>
              <a:r>
                <a:rPr kumimoji="0" lang="en-GB" sz="1800" b="0" i="0" u="none" strike="noStrike" kern="1200" cap="none" spc="0" normalizeH="0" baseline="0" noProof="0" dirty="0">
                  <a:ln>
                    <a:noFill/>
                  </a:ln>
                  <a:solidFill>
                    <a:prstClr val="white"/>
                  </a:solidFill>
                  <a:effectLst/>
                  <a:uLnTx/>
                  <a:uFillTx/>
                  <a:latin typeface="Lato"/>
                  <a:ea typeface="+mn-ea"/>
                  <a:cs typeface="+mn-cs"/>
                </a:rPr>
                <a:t>an </a:t>
              </a:r>
              <a:r>
                <a:rPr kumimoji="0" lang="en-GB" sz="1800" b="1" i="0" u="none" strike="noStrike" kern="1200" cap="none" spc="0" normalizeH="0" baseline="0" noProof="0" dirty="0">
                  <a:ln>
                    <a:noFill/>
                  </a:ln>
                  <a:solidFill>
                    <a:prstClr val="white"/>
                  </a:solidFill>
                  <a:effectLst/>
                  <a:uLnTx/>
                  <a:uFillTx/>
                  <a:latin typeface="Lato"/>
                  <a:ea typeface="+mn-ea"/>
                  <a:cs typeface="+mn-cs"/>
                </a:rPr>
                <a:t>explicit agenda </a:t>
              </a:r>
              <a:r>
                <a:rPr kumimoji="0" lang="en-GB" sz="1800" b="0" i="0" u="none" strike="noStrike" kern="1200" cap="none" spc="0" normalizeH="0" baseline="0" noProof="0" dirty="0">
                  <a:ln>
                    <a:noFill/>
                  </a:ln>
                  <a:solidFill>
                    <a:prstClr val="white"/>
                  </a:solidFill>
                  <a:effectLst/>
                  <a:uLnTx/>
                  <a:uFillTx/>
                  <a:latin typeface="Lato"/>
                  <a:ea typeface="+mn-ea"/>
                  <a:cs typeface="+mn-cs"/>
                </a:rPr>
                <a:t>for public sector </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innovation.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1800" b="0" i="0" u="none" strike="noStrike" kern="1200" cap="none" spc="0" normalizeH="0" baseline="0" noProof="0" dirty="0">
                  <a:ln>
                    <a:noFill/>
                  </a:ln>
                  <a:solidFill>
                    <a:prstClr val="white"/>
                  </a:solidFill>
                  <a:effectLst/>
                  <a:uLnTx/>
                  <a:uFillTx/>
                  <a:latin typeface="Lato"/>
                  <a:ea typeface="+mn-ea"/>
                  <a:cs typeface="+mn-cs"/>
                </a:rPr>
                <a:t>Identify and strengthen </a:t>
              </a:r>
              <a:r>
                <a:rPr kumimoji="0" lang="en-GB" sz="1800" b="1" i="0" u="none" strike="noStrike" kern="1200" cap="none" spc="0" normalizeH="0" baseline="0" noProof="0" dirty="0">
                  <a:ln>
                    <a:noFill/>
                  </a:ln>
                  <a:solidFill>
                    <a:prstClr val="white"/>
                  </a:solidFill>
                  <a:effectLst/>
                  <a:uLnTx/>
                  <a:uFillTx/>
                  <a:latin typeface="Lato"/>
                  <a:ea typeface="+mn-ea"/>
                  <a:cs typeface="+mn-cs"/>
                </a:rPr>
                <a:t>structural drivers for innovation </a:t>
              </a:r>
              <a:r>
                <a:rPr kumimoji="0" lang="en-GB" sz="1800" b="0" i="0" u="none" strike="noStrike" kern="1200" cap="none" spc="0" normalizeH="0" baseline="0" noProof="0" dirty="0">
                  <a:ln>
                    <a:noFill/>
                  </a:ln>
                  <a:solidFill>
                    <a:prstClr val="white"/>
                  </a:solidFill>
                  <a:effectLst/>
                  <a:uLnTx/>
                  <a:uFillTx/>
                  <a:latin typeface="Lato"/>
                  <a:ea typeface="+mn-ea"/>
                  <a:cs typeface="+mn-cs"/>
                </a:rPr>
                <a:t>that help to ensure that the downsides and risks of innovation are balanced with the costs of not exploring new alternatives</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Establish </a:t>
              </a:r>
              <a:r>
                <a:rPr kumimoji="0" lang="en-GB" sz="1800" b="0" i="0" u="none" strike="noStrike" kern="1200" cap="none" spc="0" normalizeH="0" baseline="0" noProof="0" dirty="0">
                  <a:ln>
                    <a:noFill/>
                  </a:ln>
                  <a:solidFill>
                    <a:prstClr val="white"/>
                  </a:solidFill>
                  <a:effectLst/>
                  <a:uLnTx/>
                  <a:uFillTx/>
                  <a:latin typeface="Lato"/>
                  <a:ea typeface="+mn-ea"/>
                  <a:cs typeface="+mn-cs"/>
                </a:rPr>
                <a:t>an explicit </a:t>
              </a:r>
              <a:r>
                <a:rPr kumimoji="0" lang="en-GB" sz="1800" b="1" i="0" u="none" strike="noStrike" kern="1200" cap="none" spc="0" normalizeH="0" baseline="0" noProof="0" dirty="0">
                  <a:ln>
                    <a:noFill/>
                  </a:ln>
                  <a:solidFill>
                    <a:prstClr val="white"/>
                  </a:solidFill>
                  <a:effectLst/>
                  <a:uLnTx/>
                  <a:uFillTx/>
                  <a:latin typeface="Lato"/>
                  <a:ea typeface="+mn-ea"/>
                  <a:cs typeface="+mn-cs"/>
                </a:rPr>
                <a:t>responsibility for stewardship </a:t>
              </a:r>
              <a:r>
                <a:rPr kumimoji="0" lang="en-GB" sz="1800" b="0" i="0" u="none" strike="noStrike" kern="1200" cap="none" spc="0" normalizeH="0" baseline="0" noProof="0" dirty="0">
                  <a:ln>
                    <a:noFill/>
                  </a:ln>
                  <a:solidFill>
                    <a:prstClr val="white"/>
                  </a:solidFill>
                  <a:effectLst/>
                  <a:uLnTx/>
                  <a:uFillTx/>
                  <a:latin typeface="Lato"/>
                  <a:ea typeface="+mn-ea"/>
                  <a:cs typeface="+mn-cs"/>
                </a:rPr>
                <a:t>of the public sector innovation system</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endParaRPr kumimoji="0" lang="en-GB"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BE92BE"/>
                  </a:solidFill>
                  <a:effectLst/>
                  <a:uLnTx/>
                  <a:uFillTx/>
                  <a:latin typeface="Lato"/>
                  <a:ea typeface="+mn-ea"/>
                  <a:cs typeface="+mn-cs"/>
                </a:rPr>
                <a:t>Actions for central actors as a group</a:t>
              </a:r>
              <a:endParaRPr kumimoji="0" lang="en-GB" sz="1800" b="0" i="0" u="none" strike="noStrike" kern="1200" cap="none" spc="0" normalizeH="0" baseline="0" noProof="0" dirty="0">
                <a:ln>
                  <a:noFill/>
                </a:ln>
                <a:solidFill>
                  <a:srgbClr val="BE92B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4. Identify </a:t>
              </a:r>
              <a:r>
                <a:rPr kumimoji="0" lang="en-GB" sz="1800" b="0" i="0" u="none" strike="noStrike" kern="1200" cap="none" spc="0" normalizeH="0" baseline="0" noProof="0" dirty="0">
                  <a:ln>
                    <a:noFill/>
                  </a:ln>
                  <a:solidFill>
                    <a:prstClr val="white"/>
                  </a:solidFill>
                  <a:effectLst/>
                  <a:uLnTx/>
                  <a:uFillTx/>
                  <a:latin typeface="Lato"/>
                  <a:ea typeface="+mn-ea"/>
                  <a:cs typeface="+mn-cs"/>
                </a:rPr>
                <a:t>and articulate the roles of each of the </a:t>
              </a:r>
              <a:r>
                <a:rPr kumimoji="0" lang="en-GB" sz="1800" b="1" i="0" u="none" strike="noStrike" kern="1200" cap="none" spc="0" normalizeH="0" baseline="0" noProof="0" dirty="0">
                  <a:ln>
                    <a:noFill/>
                  </a:ln>
                  <a:solidFill>
                    <a:prstClr val="white"/>
                  </a:solidFill>
                  <a:effectLst/>
                  <a:uLnTx/>
                  <a:uFillTx/>
                  <a:latin typeface="Lato"/>
                  <a:ea typeface="+mn-ea"/>
                  <a:cs typeface="+mn-cs"/>
                </a:rPr>
                <a:t>major players in regard to the public sector innovation </a:t>
              </a:r>
              <a:r>
                <a:rPr kumimoji="0" lang="en-GB" sz="1800" b="0" i="0" u="none" strike="noStrike" kern="1200" cap="none" spc="0" normalizeH="0" baseline="0" noProof="0" dirty="0">
                  <a:ln>
                    <a:noFill/>
                  </a:ln>
                  <a:solidFill>
                    <a:prstClr val="white"/>
                  </a:solidFill>
                  <a:effectLst/>
                  <a:uLnTx/>
                  <a:uFillTx/>
                  <a:latin typeface="Lato"/>
                  <a:ea typeface="+mn-ea"/>
                  <a:cs typeface="+mn-cs"/>
                </a:rPr>
                <a:t>system and its functioning. </a:t>
              </a: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BE92BE"/>
                  </a:solidFill>
                  <a:effectLst/>
                  <a:uLnTx/>
                  <a:uFillTx/>
                  <a:latin typeface="Lato"/>
                  <a:ea typeface="+mn-ea"/>
                  <a:cs typeface="+mn-cs"/>
                </a:rPr>
                <a:t>Actions for the Ministry of Economy</a:t>
              </a:r>
              <a:endParaRPr kumimoji="0" lang="en-GB" sz="1800" b="0" i="0" u="none" strike="noStrike" kern="1200" cap="none" spc="0" normalizeH="0" baseline="0" noProof="0" dirty="0">
                <a:ln>
                  <a:noFill/>
                </a:ln>
                <a:solidFill>
                  <a:srgbClr val="BE92B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5. </a:t>
              </a:r>
              <a:r>
                <a:rPr kumimoji="0" lang="en-GB" sz="1800" b="0" i="0" u="none" strike="noStrike" kern="1200" cap="none" spc="0" normalizeH="0" baseline="0" noProof="0" dirty="0">
                  <a:ln>
                    <a:noFill/>
                  </a:ln>
                  <a:solidFill>
                    <a:prstClr val="white"/>
                  </a:solidFill>
                  <a:effectLst/>
                  <a:uLnTx/>
                  <a:uFillTx/>
                  <a:latin typeface="Lato"/>
                  <a:ea typeface="+mn-ea"/>
                  <a:cs typeface="+mn-cs"/>
                </a:rPr>
                <a:t>Articulate the links, overlaps and distinctions between the </a:t>
              </a:r>
              <a:r>
                <a:rPr kumimoji="0" lang="en-GB" sz="1800" b="1" i="0" u="none" strike="noStrike" kern="1200" cap="none" spc="0" normalizeH="0" baseline="0" noProof="0" dirty="0">
                  <a:ln>
                    <a:noFill/>
                  </a:ln>
                  <a:solidFill>
                    <a:prstClr val="white"/>
                  </a:solidFill>
                  <a:effectLst/>
                  <a:uLnTx/>
                  <a:uFillTx/>
                  <a:latin typeface="Lato"/>
                  <a:ea typeface="+mn-ea"/>
                  <a:cs typeface="+mn-cs"/>
                </a:rPr>
                <a:t>digital transformation and public sector innovation</a:t>
              </a:r>
              <a:r>
                <a:rPr kumimoji="0" lang="en-GB" sz="1800" b="0" i="0" u="none" strike="noStrike" kern="1200" cap="none" spc="0" normalizeH="0" baseline="0" noProof="0" dirty="0">
                  <a:ln>
                    <a:noFill/>
                  </a:ln>
                  <a:solidFill>
                    <a:prstClr val="white"/>
                  </a:solidFill>
                  <a:effectLst/>
                  <a:uLnTx/>
                  <a:uFillTx/>
                  <a:latin typeface="Lato"/>
                  <a:ea typeface="+mn-ea"/>
                  <a:cs typeface="+mn-cs"/>
                </a:rPr>
                <a:t>, in order to help clarify the dependencies and differences between the agendas. </a:t>
              </a: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p:txBody>
        </p:sp>
      </p:grpSp>
      <p:sp>
        <p:nvSpPr>
          <p:cNvPr id="17" name="TextBox 16">
            <a:extLst>
              <a:ext uri="{FF2B5EF4-FFF2-40B4-BE49-F238E27FC236}">
                <a16:creationId xmlns:a16="http://schemas.microsoft.com/office/drawing/2014/main" id="{9F99E629-D198-47C2-BD25-8F19ED39F144}"/>
              </a:ext>
            </a:extLst>
          </p:cNvPr>
          <p:cNvSpPr txBox="1"/>
          <p:nvPr/>
        </p:nvSpPr>
        <p:spPr>
          <a:xfrm>
            <a:off x="3049048" y="401419"/>
            <a:ext cx="6093912"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1" i="0" u="none" strike="noStrike" kern="1200" cap="none" spc="300" normalizeH="0" baseline="0" noProof="0" dirty="0" smtClean="0">
                <a:ln>
                  <a:noFill/>
                </a:ln>
                <a:solidFill>
                  <a:prstClr val="white"/>
                </a:solidFill>
                <a:effectLst/>
                <a:uLnTx/>
                <a:uFillTx/>
                <a:latin typeface="Lato" panose="020F0502020204030203"/>
              </a:rPr>
              <a:t>KEY AREAS OF OPPORTUNITY</a:t>
            </a:r>
            <a:endParaRPr kumimoji="0" lang="en-IN" sz="3200" b="1" i="0" u="none" strike="noStrike" kern="1200" cap="none" spc="300" normalizeH="0" baseline="0" noProof="0" dirty="0">
              <a:ln>
                <a:noFill/>
              </a:ln>
              <a:solidFill>
                <a:prstClr val="white"/>
              </a:solidFill>
              <a:effectLst/>
              <a:uLnTx/>
              <a:uFillTx/>
              <a:latin typeface="Lato" panose="020F0502020204030203"/>
            </a:endParaRPr>
          </a:p>
        </p:txBody>
      </p:sp>
      <p:cxnSp>
        <p:nvCxnSpPr>
          <p:cNvPr id="18" name="Straight Connector 17">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403913916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3" name="Frame 32"/>
          <p:cNvSpPr/>
          <p:nvPr/>
        </p:nvSpPr>
        <p:spPr>
          <a:xfrm>
            <a:off x="0" y="-28574"/>
            <a:ext cx="12192000" cy="6915149"/>
          </a:xfrm>
          <a:prstGeom prst="frame">
            <a:avLst>
              <a:gd name="adj1" fmla="val 148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3" name="Group 2"/>
          <p:cNvGrpSpPr/>
          <p:nvPr/>
        </p:nvGrpSpPr>
        <p:grpSpPr>
          <a:xfrm>
            <a:off x="673046" y="1343822"/>
            <a:ext cx="10824142" cy="4247317"/>
            <a:chOff x="974004" y="1220022"/>
            <a:chExt cx="10824142" cy="4247317"/>
          </a:xfrm>
        </p:grpSpPr>
        <p:sp>
          <p:nvSpPr>
            <p:cNvPr id="39" name="TextBox 38"/>
            <p:cNvSpPr txBox="1"/>
            <p:nvPr/>
          </p:nvSpPr>
          <p:spPr>
            <a:xfrm>
              <a:off x="1701925" y="2360573"/>
              <a:ext cx="952993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white"/>
                </a:solidFill>
                <a:effectLst/>
                <a:uLnTx/>
                <a:uFillTx/>
                <a:latin typeface="Lato"/>
                <a:ea typeface="+mn-ea"/>
                <a:cs typeface="+mn-cs"/>
              </a:endParaRPr>
            </a:p>
          </p:txBody>
        </p:sp>
        <p:sp>
          <p:nvSpPr>
            <p:cNvPr id="40" name="TextBox 39"/>
            <p:cNvSpPr txBox="1"/>
            <p:nvPr/>
          </p:nvSpPr>
          <p:spPr>
            <a:xfrm>
              <a:off x="974004" y="1220022"/>
              <a:ext cx="10824142" cy="42473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BE92BE"/>
                  </a:solidFill>
                  <a:effectLst/>
                  <a:uLnTx/>
                  <a:uFillTx/>
                  <a:latin typeface="Lato"/>
                  <a:ea typeface="+mn-ea"/>
                  <a:cs typeface="+mn-cs"/>
                </a:rPr>
                <a:t>Actions for control bodies</a:t>
              </a:r>
              <a:endParaRPr kumimoji="0" lang="en-GB" sz="1800" b="0" i="0" u="none" strike="noStrike" kern="1200" cap="none" spc="0" normalizeH="0" baseline="0" noProof="0" dirty="0">
                <a:ln>
                  <a:noFill/>
                </a:ln>
                <a:solidFill>
                  <a:srgbClr val="BE92B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smtClean="0">
                  <a:ln>
                    <a:noFill/>
                  </a:ln>
                  <a:solidFill>
                    <a:prstClr val="white"/>
                  </a:solidFill>
                  <a:effectLst/>
                  <a:uLnTx/>
                  <a:uFillTx/>
                  <a:latin typeface="Lato"/>
                  <a:ea typeface="+mn-ea"/>
                  <a:cs typeface="+mn-cs"/>
                </a:rPr>
                <a:t>6. </a:t>
              </a:r>
              <a:r>
                <a:rPr kumimoji="0" lang="en-GB" sz="1800" b="0" i="0" u="none" strike="noStrike" kern="1200" cap="none" spc="0" normalizeH="0" baseline="0" noProof="0" dirty="0">
                  <a:ln>
                    <a:noFill/>
                  </a:ln>
                  <a:solidFill>
                    <a:prstClr val="white"/>
                  </a:solidFill>
                  <a:effectLst/>
                  <a:uLnTx/>
                  <a:uFillTx/>
                  <a:latin typeface="Lato"/>
                  <a:ea typeface="+mn-ea"/>
                  <a:cs typeface="+mn-cs"/>
                </a:rPr>
                <a:t>Explicitly identify how control processes such as </a:t>
              </a:r>
              <a:r>
                <a:rPr kumimoji="0" lang="en-GB" sz="1800" b="1" i="0" u="none" strike="noStrike" kern="1200" cap="none" spc="0" normalizeH="0" baseline="0" noProof="0" dirty="0">
                  <a:ln>
                    <a:noFill/>
                  </a:ln>
                  <a:solidFill>
                    <a:prstClr val="white"/>
                  </a:solidFill>
                  <a:effectLst/>
                  <a:uLnTx/>
                  <a:uFillTx/>
                  <a:latin typeface="Lato"/>
                  <a:ea typeface="+mn-ea"/>
                  <a:cs typeface="+mn-cs"/>
                </a:rPr>
                <a:t>audit and risk management </a:t>
              </a:r>
              <a:r>
                <a:rPr kumimoji="0" lang="en-GB" sz="1800" b="0" i="0" u="none" strike="noStrike" kern="1200" cap="none" spc="0" normalizeH="0" baseline="0" noProof="0" dirty="0">
                  <a:ln>
                    <a:noFill/>
                  </a:ln>
                  <a:solidFill>
                    <a:prstClr val="white"/>
                  </a:solidFill>
                  <a:effectLst/>
                  <a:uLnTx/>
                  <a:uFillTx/>
                  <a:latin typeface="Lato"/>
                  <a:ea typeface="+mn-ea"/>
                  <a:cs typeface="+mn-cs"/>
                </a:rPr>
                <a:t>can support a focus on innovation. </a:t>
              </a: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BE92BE"/>
                  </a:solidFill>
                  <a:effectLst/>
                  <a:uLnTx/>
                  <a:uFillTx/>
                  <a:latin typeface="Lato"/>
                  <a:ea typeface="+mn-ea"/>
                  <a:cs typeface="+mn-cs"/>
                </a:rPr>
                <a:t>Actions for </a:t>
              </a:r>
              <a:r>
                <a:rPr kumimoji="0" lang="en-GB" sz="1800" b="1" i="0" u="none" strike="noStrike" kern="1200" cap="none" spc="0" normalizeH="0" baseline="0" noProof="0" dirty="0" smtClean="0">
                  <a:ln>
                    <a:noFill/>
                  </a:ln>
                  <a:solidFill>
                    <a:srgbClr val="BE92BE"/>
                  </a:solidFill>
                  <a:effectLst/>
                  <a:uLnTx/>
                  <a:uFillTx/>
                  <a:latin typeface="Lato"/>
                  <a:ea typeface="+mn-ea"/>
                  <a:cs typeface="+mn-cs"/>
                </a:rPr>
                <a:t>ENAP (School of Public Administration)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smtClean="0">
                  <a:ln>
                    <a:noFill/>
                  </a:ln>
                  <a:solidFill>
                    <a:prstClr val="white"/>
                  </a:solidFill>
                  <a:effectLst/>
                  <a:uLnTx/>
                  <a:uFillTx/>
                  <a:latin typeface="Lato"/>
                  <a:ea typeface="+mn-ea"/>
                  <a:cs typeface="+mn-cs"/>
                </a:rPr>
                <a:t>7. </a:t>
              </a:r>
              <a:r>
                <a:rPr kumimoji="0" lang="en-GB" sz="1800" b="0" i="0" u="none" strike="noStrike" kern="1200" cap="none" spc="0" normalizeH="0" baseline="0" noProof="0" dirty="0">
                  <a:ln>
                    <a:noFill/>
                  </a:ln>
                  <a:solidFill>
                    <a:prstClr val="white"/>
                  </a:solidFill>
                  <a:effectLst/>
                  <a:uLnTx/>
                  <a:uFillTx/>
                  <a:latin typeface="Lato"/>
                  <a:ea typeface="+mn-ea"/>
                  <a:cs typeface="+mn-cs"/>
                </a:rPr>
                <a:t>On behalf of </a:t>
              </a:r>
              <a:r>
                <a:rPr kumimoji="0" lang="en-GB" sz="1800" b="0" i="0" u="none" strike="noStrike" kern="1200" cap="none" spc="0" normalizeH="0" baseline="0" noProof="0" dirty="0" err="1">
                  <a:ln>
                    <a:noFill/>
                  </a:ln>
                  <a:solidFill>
                    <a:prstClr val="white"/>
                  </a:solidFill>
                  <a:effectLst/>
                  <a:uLnTx/>
                  <a:uFillTx/>
                  <a:latin typeface="Lato"/>
                  <a:ea typeface="+mn-ea"/>
                  <a:cs typeface="+mn-cs"/>
                </a:rPr>
                <a:t>InovaGov</a:t>
              </a:r>
              <a:r>
                <a:rPr kumimoji="0" lang="en-GB" sz="1800" b="0" i="0" u="none" strike="noStrike" kern="1200" cap="none" spc="0" normalizeH="0" baseline="0" noProof="0" dirty="0">
                  <a:ln>
                    <a:noFill/>
                  </a:ln>
                  <a:solidFill>
                    <a:prstClr val="white"/>
                  </a:solidFill>
                  <a:effectLst/>
                  <a:uLnTx/>
                  <a:uFillTx/>
                  <a:latin typeface="Lato"/>
                  <a:ea typeface="+mn-ea"/>
                  <a:cs typeface="+mn-cs"/>
                </a:rPr>
                <a:t>, </a:t>
              </a:r>
              <a:r>
                <a:rPr kumimoji="0" lang="en-GB" sz="1800" b="1" i="0" u="none" strike="noStrike" kern="1200" cap="none" spc="0" normalizeH="0" baseline="0" noProof="0" dirty="0">
                  <a:ln>
                    <a:noFill/>
                  </a:ln>
                  <a:solidFill>
                    <a:prstClr val="white"/>
                  </a:solidFill>
                  <a:effectLst/>
                  <a:uLnTx/>
                  <a:uFillTx/>
                  <a:latin typeface="Lato"/>
                  <a:ea typeface="+mn-ea"/>
                  <a:cs typeface="+mn-cs"/>
                </a:rPr>
                <a:t>partner with relevant actors across the ecosystem </a:t>
              </a:r>
              <a:r>
                <a:rPr kumimoji="0" lang="en-GB" sz="1800" b="0" i="0" u="none" strike="noStrike" kern="1200" cap="none" spc="0" normalizeH="0" baseline="0" noProof="0" dirty="0">
                  <a:ln>
                    <a:noFill/>
                  </a:ln>
                  <a:solidFill>
                    <a:prstClr val="white"/>
                  </a:solidFill>
                  <a:effectLst/>
                  <a:uLnTx/>
                  <a:uFillTx/>
                  <a:latin typeface="Lato"/>
                  <a:ea typeface="+mn-ea"/>
                  <a:cs typeface="+mn-cs"/>
                </a:rPr>
                <a:t>to develop an annual high-level commentary and sets of observations on the performance of the public sector innovation system at Innovation Week. </a:t>
              </a: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BE92BE"/>
                  </a:solidFill>
                  <a:effectLst/>
                  <a:uLnTx/>
                  <a:uFillTx/>
                  <a:latin typeface="Lato"/>
                  <a:ea typeface="+mn-ea"/>
                  <a:cs typeface="+mn-cs"/>
                </a:rPr>
                <a:t>Actions for other individual agencies as system actors</a:t>
              </a:r>
              <a:endParaRPr kumimoji="0" lang="en-GB" sz="1800" b="0" i="0" u="none" strike="noStrike" kern="1200" cap="none" spc="0" normalizeH="0" baseline="0" noProof="0" dirty="0">
                <a:ln>
                  <a:noFill/>
                </a:ln>
                <a:solidFill>
                  <a:srgbClr val="BE92B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8. </a:t>
              </a:r>
              <a:r>
                <a:rPr kumimoji="0" lang="en-GB" sz="1800" b="1" i="0" u="none" strike="noStrike" kern="1200" cap="none" spc="0" normalizeH="0" baseline="0" noProof="0" dirty="0">
                  <a:ln>
                    <a:noFill/>
                  </a:ln>
                  <a:solidFill>
                    <a:prstClr val="white"/>
                  </a:solidFill>
                  <a:effectLst/>
                  <a:uLnTx/>
                  <a:uFillTx/>
                  <a:latin typeface="Lato"/>
                  <a:ea typeface="+mn-ea"/>
                  <a:cs typeface="+mn-cs"/>
                </a:rPr>
                <a:t>Identify where innovation is needed </a:t>
              </a:r>
              <a:r>
                <a:rPr kumimoji="0" lang="en-GB" sz="1800" b="0" i="0" u="none" strike="noStrike" kern="1200" cap="none" spc="0" normalizeH="0" baseline="0" noProof="0" dirty="0">
                  <a:ln>
                    <a:noFill/>
                  </a:ln>
                  <a:solidFill>
                    <a:prstClr val="white"/>
                  </a:solidFill>
                  <a:effectLst/>
                  <a:uLnTx/>
                  <a:uFillTx/>
                  <a:latin typeface="Lato"/>
                  <a:ea typeface="+mn-ea"/>
                  <a:cs typeface="+mn-cs"/>
                </a:rPr>
                <a:t>in their operations or remits, and publicise their innovation priorities.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smtClean="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smtClean="0">
                  <a:ln>
                    <a:noFill/>
                  </a:ln>
                  <a:solidFill>
                    <a:prstClr val="white"/>
                  </a:solidFill>
                  <a:effectLst/>
                  <a:uLnTx/>
                  <a:uFillTx/>
                  <a:latin typeface="Lato"/>
                  <a:ea typeface="+mn-ea"/>
                  <a:cs typeface="+mn-cs"/>
                </a:rPr>
                <a:t>The full list of identified key areas of opportunity are detailed in Chapter 7 of the report.</a:t>
              </a:r>
              <a:endParaRPr kumimoji="0" lang="en-IN"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smtClean="0">
                <a:ln>
                  <a:noFill/>
                </a:ln>
                <a:solidFill>
                  <a:prstClr val="white"/>
                </a:solidFill>
                <a:effectLst/>
                <a:uLnTx/>
                <a:uFillTx/>
                <a:latin typeface="Lato"/>
                <a:ea typeface="+mn-ea"/>
                <a:cs typeface="+mn-cs"/>
              </a:endParaRPr>
            </a:p>
          </p:txBody>
        </p:sp>
      </p:grpSp>
      <p:sp>
        <p:nvSpPr>
          <p:cNvPr id="17" name="TextBox 16">
            <a:extLst>
              <a:ext uri="{FF2B5EF4-FFF2-40B4-BE49-F238E27FC236}">
                <a16:creationId xmlns:a16="http://schemas.microsoft.com/office/drawing/2014/main" id="{9F99E629-D198-47C2-BD25-8F19ED39F144}"/>
              </a:ext>
            </a:extLst>
          </p:cNvPr>
          <p:cNvSpPr txBox="1"/>
          <p:nvPr/>
        </p:nvSpPr>
        <p:spPr>
          <a:xfrm>
            <a:off x="3361052" y="452274"/>
            <a:ext cx="5469895"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1" i="0" u="none" strike="noStrike" kern="1200" cap="none" spc="300" normalizeH="0" baseline="0" noProof="0" dirty="0" smtClean="0">
                <a:ln>
                  <a:noFill/>
                </a:ln>
                <a:solidFill>
                  <a:prstClr val="white"/>
                </a:solidFill>
                <a:effectLst/>
                <a:uLnTx/>
                <a:uFillTx/>
                <a:ea typeface="+mn-ea"/>
                <a:cs typeface="+mn-cs"/>
              </a:rPr>
              <a:t>KEY AREAS OF OPPORTUNITY</a:t>
            </a:r>
            <a:endParaRPr kumimoji="0" lang="en-IN" sz="2800" b="1" i="0" u="none" strike="noStrike" kern="1200" cap="none" spc="300" normalizeH="0" baseline="0" noProof="0" dirty="0">
              <a:ln>
                <a:noFill/>
              </a:ln>
              <a:solidFill>
                <a:prstClr val="white"/>
              </a:solidFill>
              <a:effectLst/>
              <a:uLnTx/>
              <a:uFillTx/>
              <a:ea typeface="+mn-ea"/>
              <a:cs typeface="+mn-cs"/>
            </a:endParaRPr>
          </a:p>
        </p:txBody>
      </p:sp>
      <p:cxnSp>
        <p:nvCxnSpPr>
          <p:cNvPr id="18" name="Straight Connector 17">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274363555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Rectangle 5">
            <a:extLst>
              <a:ext uri="{FF2B5EF4-FFF2-40B4-BE49-F238E27FC236}">
                <a16:creationId xmlns:a16="http://schemas.microsoft.com/office/drawing/2014/main" id="{50E9558D-2917-413D-AD93-8FD519EA2281}"/>
              </a:ext>
            </a:extLst>
          </p:cNvPr>
          <p:cNvSpPr/>
          <p:nvPr/>
        </p:nvSpPr>
        <p:spPr>
          <a:xfrm>
            <a:off x="0" y="1938138"/>
            <a:ext cx="10001250" cy="3436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Lato"/>
              <a:ea typeface="+mn-ea"/>
              <a:cs typeface="+mn-cs"/>
            </a:endParaRPr>
          </a:p>
        </p:txBody>
      </p:sp>
      <p:pic>
        <p:nvPicPr>
          <p:cNvPr id="1026" name="Picture 2" descr="http://www.compareyourincome.org/img/oecd_logo.png">
            <a:extLst>
              <a:ext uri="{FF2B5EF4-FFF2-40B4-BE49-F238E27FC236}">
                <a16:creationId xmlns:a16="http://schemas.microsoft.com/office/drawing/2014/main" id="{A1D6DD67-20D2-41AE-934F-952AB47864E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79135" y="5440866"/>
            <a:ext cx="1034529" cy="31929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90946" y="2071054"/>
            <a:ext cx="9558816" cy="3139321"/>
          </a:xfrm>
          <a:prstGeom prst="rect">
            <a:avLst/>
          </a:prstGeom>
        </p:spPr>
        <p:txBody>
          <a:bodyPr wrap="square">
            <a:spAutoFit/>
          </a:bodyPr>
          <a:lstStyle/>
          <a:p>
            <a:pPr lvl="0"/>
            <a:r>
              <a:rPr lang="en-GB" b="1" noProof="0" dirty="0" smtClean="0">
                <a:solidFill>
                  <a:srgbClr val="939392"/>
                </a:solidFill>
              </a:rPr>
              <a:t>Further information:</a:t>
            </a:r>
          </a:p>
          <a:p>
            <a:pPr lvl="0"/>
            <a:r>
              <a:rPr lang="en-GB" dirty="0" smtClean="0">
                <a:solidFill>
                  <a:srgbClr val="939392"/>
                </a:solidFill>
              </a:rPr>
              <a:t>The full report,</a:t>
            </a:r>
            <a:r>
              <a:rPr lang="en-US" dirty="0">
                <a:solidFill>
                  <a:srgbClr val="939392"/>
                </a:solidFill>
              </a:rPr>
              <a:t> </a:t>
            </a:r>
            <a:r>
              <a:rPr lang="en-US" i="1" dirty="0">
                <a:solidFill>
                  <a:srgbClr val="939392"/>
                </a:solidFill>
              </a:rPr>
              <a:t>The Innovation System of the Public </a:t>
            </a:r>
            <a:r>
              <a:rPr lang="en-US" i="1" dirty="0" smtClean="0">
                <a:solidFill>
                  <a:srgbClr val="939392"/>
                </a:solidFill>
              </a:rPr>
              <a:t>Service </a:t>
            </a:r>
            <a:r>
              <a:rPr lang="en-US" i="1" dirty="0">
                <a:solidFill>
                  <a:srgbClr val="939392"/>
                </a:solidFill>
              </a:rPr>
              <a:t>of Brazil: An exploration of its past, present and future </a:t>
            </a:r>
            <a:r>
              <a:rPr lang="en-US" i="1" dirty="0" smtClean="0">
                <a:solidFill>
                  <a:srgbClr val="939392"/>
                </a:solidFill>
              </a:rPr>
              <a:t>journey</a:t>
            </a:r>
            <a:r>
              <a:rPr lang="en-GB" i="1" dirty="0" smtClean="0">
                <a:solidFill>
                  <a:srgbClr val="939392"/>
                </a:solidFill>
              </a:rPr>
              <a:t> </a:t>
            </a:r>
            <a:r>
              <a:rPr lang="en-GB" dirty="0" smtClean="0">
                <a:solidFill>
                  <a:srgbClr val="939392"/>
                </a:solidFill>
              </a:rPr>
              <a:t>contains more examples and case studies of innovation in the Brazilian public sector, as well as examples and experiences from other countries.</a:t>
            </a:r>
          </a:p>
          <a:p>
            <a:pPr lvl="0"/>
            <a:endParaRPr lang="en-GB" b="1" noProof="0" dirty="0" smtClean="0">
              <a:solidFill>
                <a:srgbClr val="939392"/>
              </a:solidFill>
            </a:endParaRPr>
          </a:p>
          <a:p>
            <a:pPr lvl="0"/>
            <a:r>
              <a:rPr lang="en-GB" noProof="0" dirty="0" smtClean="0">
                <a:solidFill>
                  <a:srgbClr val="939392"/>
                </a:solidFill>
              </a:rPr>
              <a:t>More information about the project, including the report, a highlights document, and a timeline of </a:t>
            </a:r>
            <a:r>
              <a:rPr lang="en-GB" noProof="0" dirty="0" err="1" smtClean="0">
                <a:solidFill>
                  <a:srgbClr val="939392"/>
                </a:solidFill>
              </a:rPr>
              <a:t>ke</a:t>
            </a:r>
            <a:r>
              <a:rPr lang="en-GB" dirty="0" smtClean="0">
                <a:solidFill>
                  <a:srgbClr val="939392"/>
                </a:solidFill>
              </a:rPr>
              <a:t>y developments and milestones in Brazil’s innovation journey can be found at</a:t>
            </a:r>
            <a:r>
              <a:rPr lang="en-GB" b="1" noProof="0" dirty="0" smtClean="0">
                <a:solidFill>
                  <a:srgbClr val="939392"/>
                </a:solidFill>
              </a:rPr>
              <a:t> </a:t>
            </a:r>
            <a:r>
              <a:rPr lang="en-GB" dirty="0" smtClean="0">
                <a:hlinkClick r:id="rId4"/>
              </a:rPr>
              <a:t>https://www.oecd-opsi.org/projects/country-studies/#Brazil</a:t>
            </a:r>
            <a:endParaRPr lang="en-GB" dirty="0" smtClean="0"/>
          </a:p>
          <a:p>
            <a:pPr lvl="0"/>
            <a:endParaRPr kumimoji="0" lang="en-GB" b="1" i="0" u="none" strike="noStrike" kern="1200" cap="none" spc="0" normalizeH="0" baseline="0" noProof="0" dirty="0">
              <a:ln>
                <a:noFill/>
              </a:ln>
              <a:solidFill>
                <a:srgbClr val="939392"/>
              </a:solidFill>
              <a:effectLst/>
              <a:uLnTx/>
              <a:uFillTx/>
            </a:endParaRPr>
          </a:p>
          <a:p>
            <a:pPr lvl="0"/>
            <a:r>
              <a:rPr lang="en-GB" noProof="0" dirty="0" smtClean="0">
                <a:solidFill>
                  <a:srgbClr val="939392"/>
                </a:solidFill>
              </a:rPr>
              <a:t>A companion report, </a:t>
            </a:r>
            <a:r>
              <a:rPr lang="en-US" i="1" dirty="0">
                <a:solidFill>
                  <a:srgbClr val="939392"/>
                </a:solidFill>
              </a:rPr>
              <a:t>Innovation skills and leadership in Brazil’s public </a:t>
            </a:r>
            <a:r>
              <a:rPr lang="en-US" i="1" dirty="0" smtClean="0">
                <a:solidFill>
                  <a:srgbClr val="939392"/>
                </a:solidFill>
              </a:rPr>
              <a:t>sector</a:t>
            </a:r>
            <a:r>
              <a:rPr lang="en-US" smtClean="0">
                <a:solidFill>
                  <a:srgbClr val="939392"/>
                </a:solidFill>
              </a:rPr>
              <a:t>, </a:t>
            </a:r>
            <a:r>
              <a:rPr lang="en-US" smtClean="0">
                <a:solidFill>
                  <a:srgbClr val="939392"/>
                </a:solidFill>
              </a:rPr>
              <a:t>can </a:t>
            </a:r>
            <a:r>
              <a:rPr lang="en-US" dirty="0" smtClean="0">
                <a:solidFill>
                  <a:srgbClr val="939392"/>
                </a:solidFill>
              </a:rPr>
              <a:t>be found on the </a:t>
            </a:r>
            <a:r>
              <a:rPr lang="en-US" smtClean="0">
                <a:solidFill>
                  <a:srgbClr val="939392"/>
                </a:solidFill>
              </a:rPr>
              <a:t>OECD website.</a:t>
            </a:r>
            <a:endParaRPr kumimoji="0" lang="en-GB" i="1" u="none" strike="noStrike" kern="1200" cap="none" spc="0" normalizeH="0" baseline="0" noProof="0" dirty="0">
              <a:ln>
                <a:noFill/>
              </a:ln>
              <a:solidFill>
                <a:srgbClr val="939392"/>
              </a:solidFill>
              <a:effectLst/>
              <a:uLnTx/>
              <a:uFillTx/>
            </a:endParaRPr>
          </a:p>
        </p:txBody>
      </p:sp>
    </p:spTree>
    <p:extLst>
      <p:ext uri="{BB962C8B-B14F-4D97-AF65-F5344CB8AC3E}">
        <p14:creationId xmlns:p14="http://schemas.microsoft.com/office/powerpoint/2010/main" val="16684444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3119694" y="-455842"/>
            <a:ext cx="8665088" cy="7769684"/>
          </a:xfrm>
          <a:custGeom>
            <a:avLst/>
            <a:gdLst>
              <a:gd name="T0" fmla="*/ 1143 w 5458"/>
              <a:gd name="T1" fmla="*/ 4588 h 4894"/>
              <a:gd name="T2" fmla="*/ 82 w 5458"/>
              <a:gd name="T3" fmla="*/ 2753 h 4894"/>
              <a:gd name="T4" fmla="*/ 82 w 5458"/>
              <a:gd name="T5" fmla="*/ 2753 h 4894"/>
              <a:gd name="T6" fmla="*/ 46 w 5458"/>
              <a:gd name="T7" fmla="*/ 2676 h 4894"/>
              <a:gd name="T8" fmla="*/ 20 w 5458"/>
              <a:gd name="T9" fmla="*/ 2605 h 4894"/>
              <a:gd name="T10" fmla="*/ 5 w 5458"/>
              <a:gd name="T11" fmla="*/ 2523 h 4894"/>
              <a:gd name="T12" fmla="*/ 0 w 5458"/>
              <a:gd name="T13" fmla="*/ 2447 h 4894"/>
              <a:gd name="T14" fmla="*/ 5 w 5458"/>
              <a:gd name="T15" fmla="*/ 2371 h 4894"/>
              <a:gd name="T16" fmla="*/ 20 w 5458"/>
              <a:gd name="T17" fmla="*/ 2289 h 4894"/>
              <a:gd name="T18" fmla="*/ 46 w 5458"/>
              <a:gd name="T19" fmla="*/ 2218 h 4894"/>
              <a:gd name="T20" fmla="*/ 82 w 5458"/>
              <a:gd name="T21" fmla="*/ 2141 h 4894"/>
              <a:gd name="T22" fmla="*/ 1143 w 5458"/>
              <a:gd name="T23" fmla="*/ 306 h 4894"/>
              <a:gd name="T24" fmla="*/ 1143 w 5458"/>
              <a:gd name="T25" fmla="*/ 306 h 4894"/>
              <a:gd name="T26" fmla="*/ 1189 w 5458"/>
              <a:gd name="T27" fmla="*/ 240 h 4894"/>
              <a:gd name="T28" fmla="*/ 1240 w 5458"/>
              <a:gd name="T29" fmla="*/ 178 h 4894"/>
              <a:gd name="T30" fmla="*/ 1301 w 5458"/>
              <a:gd name="T31" fmla="*/ 127 h 4894"/>
              <a:gd name="T32" fmla="*/ 1362 w 5458"/>
              <a:gd name="T33" fmla="*/ 82 h 4894"/>
              <a:gd name="T34" fmla="*/ 1433 w 5458"/>
              <a:gd name="T35" fmla="*/ 51 h 4894"/>
              <a:gd name="T36" fmla="*/ 1510 w 5458"/>
              <a:gd name="T37" fmla="*/ 25 h 4894"/>
              <a:gd name="T38" fmla="*/ 1586 w 5458"/>
              <a:gd name="T39" fmla="*/ 10 h 4894"/>
              <a:gd name="T40" fmla="*/ 1668 w 5458"/>
              <a:gd name="T41" fmla="*/ 0 h 4894"/>
              <a:gd name="T42" fmla="*/ 3790 w 5458"/>
              <a:gd name="T43" fmla="*/ 0 h 4894"/>
              <a:gd name="T44" fmla="*/ 3790 w 5458"/>
              <a:gd name="T45" fmla="*/ 0 h 4894"/>
              <a:gd name="T46" fmla="*/ 3872 w 5458"/>
              <a:gd name="T47" fmla="*/ 10 h 4894"/>
              <a:gd name="T48" fmla="*/ 3948 w 5458"/>
              <a:gd name="T49" fmla="*/ 25 h 4894"/>
              <a:gd name="T50" fmla="*/ 4025 w 5458"/>
              <a:gd name="T51" fmla="*/ 51 h 4894"/>
              <a:gd name="T52" fmla="*/ 4096 w 5458"/>
              <a:gd name="T53" fmla="*/ 82 h 4894"/>
              <a:gd name="T54" fmla="*/ 4157 w 5458"/>
              <a:gd name="T55" fmla="*/ 127 h 4894"/>
              <a:gd name="T56" fmla="*/ 4218 w 5458"/>
              <a:gd name="T57" fmla="*/ 178 h 4894"/>
              <a:gd name="T58" fmla="*/ 4269 w 5458"/>
              <a:gd name="T59" fmla="*/ 240 h 4894"/>
              <a:gd name="T60" fmla="*/ 4315 w 5458"/>
              <a:gd name="T61" fmla="*/ 306 h 4894"/>
              <a:gd name="T62" fmla="*/ 5376 w 5458"/>
              <a:gd name="T63" fmla="*/ 2141 h 4894"/>
              <a:gd name="T64" fmla="*/ 5376 w 5458"/>
              <a:gd name="T65" fmla="*/ 2141 h 4894"/>
              <a:gd name="T66" fmla="*/ 5412 w 5458"/>
              <a:gd name="T67" fmla="*/ 2218 h 4894"/>
              <a:gd name="T68" fmla="*/ 5438 w 5458"/>
              <a:gd name="T69" fmla="*/ 2289 h 4894"/>
              <a:gd name="T70" fmla="*/ 5453 w 5458"/>
              <a:gd name="T71" fmla="*/ 2371 h 4894"/>
              <a:gd name="T72" fmla="*/ 5458 w 5458"/>
              <a:gd name="T73" fmla="*/ 2447 h 4894"/>
              <a:gd name="T74" fmla="*/ 5453 w 5458"/>
              <a:gd name="T75" fmla="*/ 2523 h 4894"/>
              <a:gd name="T76" fmla="*/ 5438 w 5458"/>
              <a:gd name="T77" fmla="*/ 2605 h 4894"/>
              <a:gd name="T78" fmla="*/ 5412 w 5458"/>
              <a:gd name="T79" fmla="*/ 2676 h 4894"/>
              <a:gd name="T80" fmla="*/ 5376 w 5458"/>
              <a:gd name="T81" fmla="*/ 2753 h 4894"/>
              <a:gd name="T82" fmla="*/ 4315 w 5458"/>
              <a:gd name="T83" fmla="*/ 4588 h 4894"/>
              <a:gd name="T84" fmla="*/ 4315 w 5458"/>
              <a:gd name="T85" fmla="*/ 4588 h 4894"/>
              <a:gd name="T86" fmla="*/ 4269 w 5458"/>
              <a:gd name="T87" fmla="*/ 4654 h 4894"/>
              <a:gd name="T88" fmla="*/ 4218 w 5458"/>
              <a:gd name="T89" fmla="*/ 4716 h 4894"/>
              <a:gd name="T90" fmla="*/ 4157 w 5458"/>
              <a:gd name="T91" fmla="*/ 4767 h 4894"/>
              <a:gd name="T92" fmla="*/ 4096 w 5458"/>
              <a:gd name="T93" fmla="*/ 4812 h 4894"/>
              <a:gd name="T94" fmla="*/ 4025 w 5458"/>
              <a:gd name="T95" fmla="*/ 4843 h 4894"/>
              <a:gd name="T96" fmla="*/ 3948 w 5458"/>
              <a:gd name="T97" fmla="*/ 4869 h 4894"/>
              <a:gd name="T98" fmla="*/ 3872 w 5458"/>
              <a:gd name="T99" fmla="*/ 4884 h 4894"/>
              <a:gd name="T100" fmla="*/ 3790 w 5458"/>
              <a:gd name="T101" fmla="*/ 4894 h 4894"/>
              <a:gd name="T102" fmla="*/ 1668 w 5458"/>
              <a:gd name="T103" fmla="*/ 4894 h 4894"/>
              <a:gd name="T104" fmla="*/ 1668 w 5458"/>
              <a:gd name="T105" fmla="*/ 4894 h 4894"/>
              <a:gd name="T106" fmla="*/ 1586 w 5458"/>
              <a:gd name="T107" fmla="*/ 4884 h 4894"/>
              <a:gd name="T108" fmla="*/ 1510 w 5458"/>
              <a:gd name="T109" fmla="*/ 4869 h 4894"/>
              <a:gd name="T110" fmla="*/ 1433 w 5458"/>
              <a:gd name="T111" fmla="*/ 4843 h 4894"/>
              <a:gd name="T112" fmla="*/ 1362 w 5458"/>
              <a:gd name="T113" fmla="*/ 4812 h 4894"/>
              <a:gd name="T114" fmla="*/ 1301 w 5458"/>
              <a:gd name="T115" fmla="*/ 4767 h 4894"/>
              <a:gd name="T116" fmla="*/ 1240 w 5458"/>
              <a:gd name="T117" fmla="*/ 4716 h 4894"/>
              <a:gd name="T118" fmla="*/ 1189 w 5458"/>
              <a:gd name="T119" fmla="*/ 4654 h 4894"/>
              <a:gd name="T120" fmla="*/ 1143 w 5458"/>
              <a:gd name="T121" fmla="*/ 4588 h 4894"/>
              <a:gd name="T122" fmla="*/ 1143 w 5458"/>
              <a:gd name="T123" fmla="*/ 4588 h 4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58" h="4894">
                <a:moveTo>
                  <a:pt x="1143" y="4588"/>
                </a:moveTo>
                <a:lnTo>
                  <a:pt x="82" y="2753"/>
                </a:lnTo>
                <a:lnTo>
                  <a:pt x="82" y="2753"/>
                </a:lnTo>
                <a:lnTo>
                  <a:pt x="46" y="2676"/>
                </a:lnTo>
                <a:lnTo>
                  <a:pt x="20" y="2605"/>
                </a:lnTo>
                <a:lnTo>
                  <a:pt x="5" y="2523"/>
                </a:lnTo>
                <a:lnTo>
                  <a:pt x="0" y="2447"/>
                </a:lnTo>
                <a:lnTo>
                  <a:pt x="5" y="2371"/>
                </a:lnTo>
                <a:lnTo>
                  <a:pt x="20" y="2289"/>
                </a:lnTo>
                <a:lnTo>
                  <a:pt x="46" y="2218"/>
                </a:lnTo>
                <a:lnTo>
                  <a:pt x="82" y="2141"/>
                </a:lnTo>
                <a:lnTo>
                  <a:pt x="1143" y="306"/>
                </a:lnTo>
                <a:lnTo>
                  <a:pt x="1143" y="306"/>
                </a:lnTo>
                <a:lnTo>
                  <a:pt x="1189" y="240"/>
                </a:lnTo>
                <a:lnTo>
                  <a:pt x="1240" y="178"/>
                </a:lnTo>
                <a:lnTo>
                  <a:pt x="1301" y="127"/>
                </a:lnTo>
                <a:lnTo>
                  <a:pt x="1362" y="82"/>
                </a:lnTo>
                <a:lnTo>
                  <a:pt x="1433" y="51"/>
                </a:lnTo>
                <a:lnTo>
                  <a:pt x="1510" y="25"/>
                </a:lnTo>
                <a:lnTo>
                  <a:pt x="1586" y="10"/>
                </a:lnTo>
                <a:lnTo>
                  <a:pt x="1668" y="0"/>
                </a:lnTo>
                <a:lnTo>
                  <a:pt x="3790" y="0"/>
                </a:lnTo>
                <a:lnTo>
                  <a:pt x="3790" y="0"/>
                </a:lnTo>
                <a:lnTo>
                  <a:pt x="3872" y="10"/>
                </a:lnTo>
                <a:lnTo>
                  <a:pt x="3948" y="25"/>
                </a:lnTo>
                <a:lnTo>
                  <a:pt x="4025" y="51"/>
                </a:lnTo>
                <a:lnTo>
                  <a:pt x="4096" y="82"/>
                </a:lnTo>
                <a:lnTo>
                  <a:pt x="4157" y="127"/>
                </a:lnTo>
                <a:lnTo>
                  <a:pt x="4218" y="178"/>
                </a:lnTo>
                <a:lnTo>
                  <a:pt x="4269" y="240"/>
                </a:lnTo>
                <a:lnTo>
                  <a:pt x="4315" y="306"/>
                </a:lnTo>
                <a:lnTo>
                  <a:pt x="5376" y="2141"/>
                </a:lnTo>
                <a:lnTo>
                  <a:pt x="5376" y="2141"/>
                </a:lnTo>
                <a:lnTo>
                  <a:pt x="5412" y="2218"/>
                </a:lnTo>
                <a:lnTo>
                  <a:pt x="5438" y="2289"/>
                </a:lnTo>
                <a:lnTo>
                  <a:pt x="5453" y="2371"/>
                </a:lnTo>
                <a:lnTo>
                  <a:pt x="5458" y="2447"/>
                </a:lnTo>
                <a:lnTo>
                  <a:pt x="5453" y="2523"/>
                </a:lnTo>
                <a:lnTo>
                  <a:pt x="5438" y="2605"/>
                </a:lnTo>
                <a:lnTo>
                  <a:pt x="5412" y="2676"/>
                </a:lnTo>
                <a:lnTo>
                  <a:pt x="5376" y="2753"/>
                </a:lnTo>
                <a:lnTo>
                  <a:pt x="4315" y="4588"/>
                </a:lnTo>
                <a:lnTo>
                  <a:pt x="4315" y="4588"/>
                </a:lnTo>
                <a:lnTo>
                  <a:pt x="4269" y="4654"/>
                </a:lnTo>
                <a:lnTo>
                  <a:pt x="4218" y="4716"/>
                </a:lnTo>
                <a:lnTo>
                  <a:pt x="4157" y="4767"/>
                </a:lnTo>
                <a:lnTo>
                  <a:pt x="4096" y="4812"/>
                </a:lnTo>
                <a:lnTo>
                  <a:pt x="4025" y="4843"/>
                </a:lnTo>
                <a:lnTo>
                  <a:pt x="3948" y="4869"/>
                </a:lnTo>
                <a:lnTo>
                  <a:pt x="3872" y="4884"/>
                </a:lnTo>
                <a:lnTo>
                  <a:pt x="3790" y="4894"/>
                </a:lnTo>
                <a:lnTo>
                  <a:pt x="1668" y="4894"/>
                </a:lnTo>
                <a:lnTo>
                  <a:pt x="1668" y="4894"/>
                </a:lnTo>
                <a:lnTo>
                  <a:pt x="1586" y="4884"/>
                </a:lnTo>
                <a:lnTo>
                  <a:pt x="1510" y="4869"/>
                </a:lnTo>
                <a:lnTo>
                  <a:pt x="1433" y="4843"/>
                </a:lnTo>
                <a:lnTo>
                  <a:pt x="1362" y="4812"/>
                </a:lnTo>
                <a:lnTo>
                  <a:pt x="1301" y="4767"/>
                </a:lnTo>
                <a:lnTo>
                  <a:pt x="1240" y="4716"/>
                </a:lnTo>
                <a:lnTo>
                  <a:pt x="1189" y="4654"/>
                </a:lnTo>
                <a:lnTo>
                  <a:pt x="1143" y="4588"/>
                </a:lnTo>
                <a:lnTo>
                  <a:pt x="1143" y="4588"/>
                </a:lnTo>
                <a:close/>
              </a:path>
            </a:pathLst>
          </a:custGeom>
          <a:blipFill>
            <a:blip r:embed="rId2"/>
            <a:stretch>
              <a:fillRect/>
            </a:stretch>
          </a:bli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16222B"/>
              </a:solidFill>
              <a:effectLst/>
              <a:uLnTx/>
              <a:uFillTx/>
              <a:latin typeface="Lato"/>
              <a:ea typeface="+mn-ea"/>
              <a:cs typeface="+mn-cs"/>
            </a:endParaRPr>
          </a:p>
        </p:txBody>
      </p:sp>
      <p:grpSp>
        <p:nvGrpSpPr>
          <p:cNvPr id="13" name="Group 12"/>
          <p:cNvGrpSpPr/>
          <p:nvPr/>
        </p:nvGrpSpPr>
        <p:grpSpPr>
          <a:xfrm>
            <a:off x="6694915" y="2449056"/>
            <a:ext cx="4143428" cy="2462213"/>
            <a:chOff x="7321742" y="1602648"/>
            <a:chExt cx="4143428" cy="2462213"/>
          </a:xfrm>
        </p:grpSpPr>
        <p:sp>
          <p:nvSpPr>
            <p:cNvPr id="78" name="TextBox 77">
              <a:extLst>
                <a:ext uri="{FF2B5EF4-FFF2-40B4-BE49-F238E27FC236}">
                  <a16:creationId xmlns:a16="http://schemas.microsoft.com/office/drawing/2014/main" id="{9F99E629-D198-47C2-BD25-8F19ED39F144}"/>
                </a:ext>
              </a:extLst>
            </p:cNvPr>
            <p:cNvSpPr txBox="1"/>
            <p:nvPr/>
          </p:nvSpPr>
          <p:spPr>
            <a:xfrm>
              <a:off x="8748301" y="1602648"/>
              <a:ext cx="1290311" cy="1015663"/>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300" normalizeH="0" baseline="0" noProof="0" dirty="0">
                  <a:ln>
                    <a:noFill/>
                  </a:ln>
                  <a:blipFill>
                    <a:blip r:embed="rId2"/>
                    <a:stretch>
                      <a:fillRect/>
                    </a:stretch>
                  </a:blipFill>
                  <a:effectLst/>
                  <a:uLnTx/>
                  <a:uFillTx/>
                  <a:latin typeface="Lato Black" panose="020F0A02020204030203" pitchFamily="34" charset="0"/>
                  <a:ea typeface="+mn-ea"/>
                  <a:cs typeface="+mn-cs"/>
                </a:rPr>
                <a:t>01</a:t>
              </a:r>
            </a:p>
          </p:txBody>
        </p:sp>
        <p:sp>
          <p:nvSpPr>
            <p:cNvPr id="25" name="Rectangle 24">
              <a:extLst>
                <a:ext uri="{FF2B5EF4-FFF2-40B4-BE49-F238E27FC236}">
                  <a16:creationId xmlns:a16="http://schemas.microsoft.com/office/drawing/2014/main" id="{2775AB82-19B5-4C54-840A-7ED9C6C3DE84}"/>
                </a:ext>
              </a:extLst>
            </p:cNvPr>
            <p:cNvSpPr/>
            <p:nvPr/>
          </p:nvSpPr>
          <p:spPr>
            <a:xfrm>
              <a:off x="7321742" y="2618311"/>
              <a:ext cx="4143428" cy="144655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4400" b="0" i="0" u="none" strike="noStrike" kern="1200" cap="none" spc="300" normalizeH="0" baseline="0" noProof="0" dirty="0" smtClean="0">
                  <a:ln>
                    <a:noFill/>
                  </a:ln>
                  <a:solidFill>
                    <a:srgbClr val="16222B">
                      <a:lumMod val="75000"/>
                      <a:lumOff val="25000"/>
                    </a:srgbClr>
                  </a:solidFill>
                  <a:effectLst/>
                  <a:uLnTx/>
                  <a:uFillTx/>
                  <a:latin typeface="Lato Black"/>
                  <a:ea typeface="+mn-ea"/>
                  <a:cs typeface="+mn-cs"/>
                </a:rPr>
                <a:t>ABOUT THE REPORT</a:t>
              </a:r>
              <a:endParaRPr kumimoji="0" lang="en-IN" sz="4400" b="0" i="0" u="none" strike="noStrike" kern="1200" cap="none" spc="300" normalizeH="0" baseline="0" noProof="0" dirty="0">
                <a:ln>
                  <a:noFill/>
                </a:ln>
                <a:solidFill>
                  <a:srgbClr val="16222B">
                    <a:lumMod val="75000"/>
                    <a:lumOff val="25000"/>
                  </a:srgbClr>
                </a:solidFill>
                <a:effectLst/>
                <a:uLnTx/>
                <a:uFillTx/>
                <a:latin typeface="Lato Black"/>
                <a:ea typeface="+mn-ea"/>
                <a:cs typeface="+mn-cs"/>
              </a:endParaRPr>
            </a:p>
          </p:txBody>
        </p:sp>
        <p:cxnSp>
          <p:nvCxnSpPr>
            <p:cNvPr id="10" name="Straight Connector 9"/>
            <p:cNvCxnSpPr/>
            <p:nvPr/>
          </p:nvCxnSpPr>
          <p:spPr>
            <a:xfrm>
              <a:off x="8907845" y="2546873"/>
              <a:ext cx="971222" cy="0"/>
            </a:xfrm>
            <a:prstGeom prst="line">
              <a:avLst/>
            </a:prstGeom>
            <a:ln w="34925" cap="rnd">
              <a:solidFill>
                <a:schemeClr val="accent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2270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9F99E629-D198-47C2-BD25-8F19ED39F144}"/>
              </a:ext>
            </a:extLst>
          </p:cNvPr>
          <p:cNvSpPr txBox="1"/>
          <p:nvPr/>
        </p:nvSpPr>
        <p:spPr>
          <a:xfrm>
            <a:off x="0" y="-542009"/>
            <a:ext cx="141417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300" normalizeH="0" baseline="0" noProof="0" dirty="0">
                <a:ln>
                  <a:noFill/>
                </a:ln>
                <a:blipFill>
                  <a:blip r:embed="rId2"/>
                  <a:stretch>
                    <a:fillRect/>
                  </a:stretch>
                </a:blipFill>
                <a:effectLst/>
                <a:uLnTx/>
                <a:uFillTx/>
                <a:latin typeface="Lato Black" panose="020F0A02020204030203" pitchFamily="34" charset="0"/>
                <a:ea typeface="+mn-ea"/>
                <a:cs typeface="+mn-cs"/>
              </a:rPr>
              <a:t>Slide 09</a:t>
            </a:r>
          </a:p>
        </p:txBody>
      </p:sp>
      <p:sp>
        <p:nvSpPr>
          <p:cNvPr id="12" name="TextBox 11">
            <a:extLst>
              <a:ext uri="{FF2B5EF4-FFF2-40B4-BE49-F238E27FC236}">
                <a16:creationId xmlns:a16="http://schemas.microsoft.com/office/drawing/2014/main" id="{9F99E629-D198-47C2-BD25-8F19ED39F144}"/>
              </a:ext>
            </a:extLst>
          </p:cNvPr>
          <p:cNvSpPr txBox="1"/>
          <p:nvPr/>
        </p:nvSpPr>
        <p:spPr>
          <a:xfrm>
            <a:off x="3361609" y="401419"/>
            <a:ext cx="5468805"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600" b="0" i="0" u="none" strike="noStrike" kern="1200" cap="none" spc="300" normalizeH="0" baseline="0" noProof="0" dirty="0" smtClean="0">
                <a:ln>
                  <a:noFill/>
                </a:ln>
                <a:solidFill>
                  <a:prstClr val="white"/>
                </a:solidFill>
                <a:effectLst/>
                <a:uLnTx/>
                <a:uFillTx/>
                <a:latin typeface="Lato Black" panose="020F0A02020204030203" pitchFamily="34" charset="0"/>
                <a:ea typeface="+mn-ea"/>
                <a:cs typeface="+mn-cs"/>
              </a:rPr>
              <a:t>ABOUT THE REPORT</a:t>
            </a:r>
            <a:endParaRPr kumimoji="0" lang="en-US" sz="36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endParaRPr>
          </a:p>
        </p:txBody>
      </p:sp>
      <p:cxnSp>
        <p:nvCxnSpPr>
          <p:cNvPr id="13" name="Straight Connector 12">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F98AB9E-1742-4E0D-A87F-E2D0F0FA0821}"/>
              </a:ext>
            </a:extLst>
          </p:cNvPr>
          <p:cNvSpPr/>
          <p:nvPr/>
        </p:nvSpPr>
        <p:spPr>
          <a:xfrm>
            <a:off x="342280" y="1736299"/>
            <a:ext cx="11507440" cy="3416320"/>
          </a:xfrm>
          <a:prstGeom prst="rect">
            <a:avLst/>
          </a:prstGeom>
        </p:spPr>
        <p:txBody>
          <a:bodyPr wrap="square"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Lato"/>
                <a:ea typeface="+mn-ea"/>
                <a:cs typeface="+mn-cs"/>
              </a:rPr>
              <a:t>The study was undertaken by </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the </a:t>
            </a:r>
            <a:r>
              <a:rPr kumimoji="0" lang="en-US" sz="1800" b="0" i="0" u="none" strike="noStrike" kern="1200" cap="none" spc="0" normalizeH="0" baseline="0" noProof="0" dirty="0">
                <a:ln>
                  <a:noFill/>
                </a:ln>
                <a:solidFill>
                  <a:prstClr val="white"/>
                </a:solidFill>
                <a:effectLst/>
                <a:uLnTx/>
                <a:uFillTx/>
                <a:latin typeface="Lato"/>
                <a:ea typeface="+mn-ea"/>
                <a:cs typeface="+mn-cs"/>
              </a:rPr>
              <a:t>Observatory of Public Sector Innovation within the Public Governance Directorate of the </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OECD. The Observatory </a:t>
            </a:r>
            <a:r>
              <a:rPr lang="en-US" dirty="0" smtClean="0">
                <a:solidFill>
                  <a:prstClr val="white"/>
                </a:solidFill>
                <a:latin typeface="Lato"/>
              </a:rPr>
              <a:t>help</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s governments in taking a more deliberate, strategic and sophisticated approach to public sector innovation. The study was </a:t>
            </a:r>
            <a:r>
              <a:rPr kumimoji="0" lang="en-US" sz="1800" b="0" i="0" u="none" strike="noStrike" kern="1200" cap="none" spc="0" normalizeH="0" baseline="0" noProof="0" dirty="0">
                <a:ln>
                  <a:noFill/>
                </a:ln>
                <a:solidFill>
                  <a:prstClr val="white"/>
                </a:solidFill>
                <a:effectLst/>
                <a:uLnTx/>
                <a:uFillTx/>
                <a:latin typeface="Lato"/>
                <a:ea typeface="+mn-ea"/>
                <a:cs typeface="+mn-cs"/>
              </a:rPr>
              <a:t>supported by </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Brazil’s </a:t>
            </a:r>
            <a:r>
              <a:rPr kumimoji="0" lang="en-US" sz="1800" b="0" i="0" u="none" strike="noStrike" kern="1200" cap="none" spc="0" normalizeH="0" baseline="0" noProof="0" dirty="0">
                <a:ln>
                  <a:noFill/>
                </a:ln>
                <a:solidFill>
                  <a:prstClr val="white"/>
                </a:solidFill>
                <a:effectLst/>
                <a:uLnTx/>
                <a:uFillTx/>
                <a:latin typeface="Lato"/>
                <a:ea typeface="+mn-ea"/>
                <a:cs typeface="+mn-cs"/>
              </a:rPr>
              <a:t>Ministry of Economy, the National School of Public Administration, the Federal Court of Accounts and the Federal Justice </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Council.</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The study was undertaken </a:t>
            </a:r>
            <a:r>
              <a:rPr kumimoji="0" lang="en-GB" sz="1800" b="0" i="0" u="none" strike="noStrike" kern="1200" cap="none" spc="0" normalizeH="0" baseline="0" noProof="0" dirty="0">
                <a:ln>
                  <a:noFill/>
                </a:ln>
                <a:solidFill>
                  <a:prstClr val="white"/>
                </a:solidFill>
                <a:effectLst/>
                <a:uLnTx/>
                <a:uFillTx/>
                <a:latin typeface="Lato"/>
                <a:ea typeface="+mn-ea"/>
                <a:cs typeface="+mn-cs"/>
              </a:rPr>
              <a:t>between April 2018 and June </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2019, and officially launched </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during </a:t>
            </a:r>
            <a:r>
              <a:rPr lang="en-GB" dirty="0">
                <a:solidFill>
                  <a:prstClr val="white"/>
                </a:solidFill>
                <a:latin typeface="Lato"/>
              </a:rPr>
              <a:t>I</a:t>
            </a:r>
            <a:r>
              <a:rPr kumimoji="0" lang="en-GB" sz="1800" b="0" i="0" u="none" strike="noStrike" kern="1200" cap="none" spc="0" normalizeH="0" baseline="0" noProof="0" dirty="0" err="1" smtClean="0">
                <a:ln>
                  <a:noFill/>
                </a:ln>
                <a:solidFill>
                  <a:prstClr val="white"/>
                </a:solidFill>
                <a:effectLst/>
                <a:uLnTx/>
                <a:uFillTx/>
                <a:latin typeface="Lato"/>
                <a:ea typeface="+mn-ea"/>
                <a:cs typeface="+mn-cs"/>
              </a:rPr>
              <a:t>nnovation</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 </a:t>
            </a:r>
            <a:r>
              <a:rPr lang="en-GB" dirty="0">
                <a:solidFill>
                  <a:prstClr val="white"/>
                </a:solidFill>
                <a:latin typeface="Lato"/>
              </a:rPr>
              <a:t>W</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eek </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in Brazil on 7 November 2019.</a:t>
            </a:r>
            <a:endParaRPr kumimoji="0" lang="en-GB" sz="1800" b="0" i="0" u="none" strike="noStrike" kern="1200" cap="none" spc="0" normalizeH="0" baseline="0" noProof="0" dirty="0">
              <a:ln>
                <a:noFill/>
              </a:ln>
              <a:solidFill>
                <a:prstClr val="white"/>
              </a:solidFill>
              <a:effectLst/>
              <a:uLnTx/>
              <a:uFillTx/>
              <a:latin typeface="Lato"/>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The </a:t>
            </a:r>
            <a:r>
              <a:rPr kumimoji="0" lang="en-GB" sz="1800" b="0" i="0" u="none" strike="noStrike" kern="1200" cap="none" spc="0" normalizeH="0" baseline="0" noProof="0" dirty="0">
                <a:ln>
                  <a:noFill/>
                </a:ln>
                <a:solidFill>
                  <a:prstClr val="white"/>
                </a:solidFill>
                <a:effectLst/>
                <a:uLnTx/>
                <a:uFillTx/>
                <a:latin typeface="Lato"/>
                <a:ea typeface="+mn-ea"/>
                <a:cs typeface="+mn-cs"/>
              </a:rPr>
              <a:t>aim of </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the </a:t>
            </a:r>
            <a:r>
              <a:rPr kumimoji="0" lang="en-GB" sz="1800" b="0" i="0" u="none" strike="noStrike" kern="1200" cap="none" spc="0" normalizeH="0" baseline="0" noProof="0" dirty="0">
                <a:ln>
                  <a:noFill/>
                </a:ln>
                <a:solidFill>
                  <a:prstClr val="white"/>
                </a:solidFill>
                <a:effectLst/>
                <a:uLnTx/>
                <a:uFillTx/>
                <a:latin typeface="Lato"/>
                <a:ea typeface="+mn-ea"/>
                <a:cs typeface="+mn-cs"/>
              </a:rPr>
              <a:t>study </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was </a:t>
            </a:r>
            <a:r>
              <a:rPr kumimoji="0" lang="en-GB" sz="1800" b="0" i="0" u="none" strike="noStrike" kern="1200" cap="none" spc="0" normalizeH="0" baseline="0" noProof="0" dirty="0">
                <a:ln>
                  <a:noFill/>
                </a:ln>
                <a:solidFill>
                  <a:prstClr val="white"/>
                </a:solidFill>
                <a:effectLst/>
                <a:uLnTx/>
                <a:uFillTx/>
                <a:latin typeface="Lato"/>
                <a:ea typeface="+mn-ea"/>
                <a:cs typeface="+mn-cs"/>
              </a:rPr>
              <a:t>not to critique or provide an assessment or evaluation of the public sector innovation system within the Federal Public Service of Brazil, but rather to help the actors within the system understand </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the nature of the system they are operating within, </a:t>
            </a:r>
            <a:r>
              <a:rPr kumimoji="0" lang="en-GB" sz="1800" b="0" i="0" u="none" strike="noStrike" kern="1200" cap="none" spc="0" normalizeH="0" baseline="0" noProof="0" dirty="0">
                <a:ln>
                  <a:noFill/>
                </a:ln>
                <a:solidFill>
                  <a:prstClr val="white"/>
                </a:solidFill>
                <a:effectLst/>
                <a:uLnTx/>
                <a:uFillTx/>
                <a:latin typeface="Lato"/>
                <a:ea typeface="+mn-ea"/>
                <a:cs typeface="+mn-cs"/>
              </a:rPr>
              <a:t>and how to shape it to support the continually shifting ambitions and aims that come with a dynamic political </a:t>
            </a:r>
            <a:r>
              <a:rPr kumimoji="0" lang="en-GB" sz="1800" b="0" i="0" u="none" strike="noStrike" kern="1200" cap="none" spc="0" normalizeH="0" baseline="0" noProof="0" dirty="0" smtClean="0">
                <a:ln>
                  <a:noFill/>
                </a:ln>
                <a:solidFill>
                  <a:prstClr val="white"/>
                </a:solidFill>
                <a:effectLst/>
                <a:uLnTx/>
                <a:uFillTx/>
                <a:latin typeface="Lato"/>
                <a:ea typeface="+mn-ea"/>
                <a:cs typeface="+mn-cs"/>
              </a:rPr>
              <a:t>environment. </a:t>
            </a:r>
          </a:p>
        </p:txBody>
      </p:sp>
      <p:cxnSp>
        <p:nvCxnSpPr>
          <p:cNvPr id="59" name="Straight Connector 58">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336263" y="6585838"/>
            <a:ext cx="3769688" cy="168923"/>
          </a:xfrm>
          <a:prstGeom prst="rect">
            <a:avLst/>
          </a:prstGeom>
          <a:solidFill>
            <a:srgbClr val="7985B3"/>
          </a:solidFill>
          <a:ln>
            <a:solidFill>
              <a:srgbClr val="7A8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pic>
        <p:nvPicPr>
          <p:cNvPr id="9" name="Picture 8"/>
          <p:cNvPicPr>
            <a:picLocks noChangeAspect="1"/>
          </p:cNvPicPr>
          <p:nvPr/>
        </p:nvPicPr>
        <p:blipFill>
          <a:blip r:embed="rId3"/>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3174749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9F99E629-D198-47C2-BD25-8F19ED39F144}"/>
              </a:ext>
            </a:extLst>
          </p:cNvPr>
          <p:cNvSpPr txBox="1"/>
          <p:nvPr/>
        </p:nvSpPr>
        <p:spPr>
          <a:xfrm>
            <a:off x="0" y="-542009"/>
            <a:ext cx="141417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300" normalizeH="0" baseline="0" noProof="0" dirty="0">
                <a:ln>
                  <a:noFill/>
                </a:ln>
                <a:blipFill>
                  <a:blip r:embed="rId2"/>
                  <a:stretch>
                    <a:fillRect/>
                  </a:stretch>
                </a:blipFill>
                <a:effectLst/>
                <a:uLnTx/>
                <a:uFillTx/>
                <a:latin typeface="Lato Black" panose="020F0A02020204030203" pitchFamily="34" charset="0"/>
                <a:ea typeface="+mn-ea"/>
                <a:cs typeface="+mn-cs"/>
              </a:rPr>
              <a:t>Slide 09</a:t>
            </a:r>
          </a:p>
        </p:txBody>
      </p:sp>
      <p:sp>
        <p:nvSpPr>
          <p:cNvPr id="12" name="TextBox 11">
            <a:extLst>
              <a:ext uri="{FF2B5EF4-FFF2-40B4-BE49-F238E27FC236}">
                <a16:creationId xmlns:a16="http://schemas.microsoft.com/office/drawing/2014/main" id="{9F99E629-D198-47C2-BD25-8F19ED39F144}"/>
              </a:ext>
            </a:extLst>
          </p:cNvPr>
          <p:cNvSpPr txBox="1"/>
          <p:nvPr/>
        </p:nvSpPr>
        <p:spPr>
          <a:xfrm>
            <a:off x="3560703" y="401419"/>
            <a:ext cx="5070619"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600" b="0" i="0" u="none" strike="noStrike" kern="1200" cap="none" spc="300" normalizeH="0" baseline="0" noProof="0" dirty="0" smtClean="0">
                <a:ln>
                  <a:noFill/>
                </a:ln>
                <a:solidFill>
                  <a:prstClr val="white"/>
                </a:solidFill>
                <a:effectLst/>
                <a:uLnTx/>
                <a:uFillTx/>
                <a:latin typeface="Lato Black" panose="020F0A02020204030203" pitchFamily="34" charset="0"/>
                <a:ea typeface="+mn-ea"/>
                <a:cs typeface="+mn-cs"/>
              </a:rPr>
              <a:t>TERMS OF REFERENCE</a:t>
            </a:r>
            <a:endParaRPr kumimoji="0" lang="en-US" sz="3600" b="0" i="0" u="none" strike="noStrike" kern="1200" cap="none" spc="300" normalizeH="0" baseline="0" noProof="0" dirty="0">
              <a:ln>
                <a:noFill/>
              </a:ln>
              <a:solidFill>
                <a:prstClr val="white"/>
              </a:solidFill>
              <a:effectLst/>
              <a:uLnTx/>
              <a:uFillTx/>
              <a:latin typeface="Lato Black" panose="020F0A02020204030203" pitchFamily="34" charset="0"/>
              <a:ea typeface="+mn-ea"/>
              <a:cs typeface="+mn-cs"/>
            </a:endParaRPr>
          </a:p>
        </p:txBody>
      </p:sp>
      <p:cxnSp>
        <p:nvCxnSpPr>
          <p:cNvPr id="13" name="Straight Connector 12">
            <a:extLst>
              <a:ext uri="{FF2B5EF4-FFF2-40B4-BE49-F238E27FC236}">
                <a16:creationId xmlns:a16="http://schemas.microsoft.com/office/drawing/2014/main" id="{2D3452EC-B89C-4896-8A40-5E5A33ABD851}"/>
              </a:ext>
            </a:extLst>
          </p:cNvPr>
          <p:cNvCxnSpPr/>
          <p:nvPr/>
        </p:nvCxnSpPr>
        <p:spPr>
          <a:xfrm>
            <a:off x="5238750" y="1085850"/>
            <a:ext cx="17145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F98AB9E-1742-4E0D-A87F-E2D0F0FA0821}"/>
              </a:ext>
            </a:extLst>
          </p:cNvPr>
          <p:cNvSpPr/>
          <p:nvPr/>
        </p:nvSpPr>
        <p:spPr>
          <a:xfrm>
            <a:off x="336263" y="1392742"/>
            <a:ext cx="11507440" cy="4801314"/>
          </a:xfrm>
          <a:prstGeom prst="rect">
            <a:avLst/>
          </a:prstGeom>
        </p:spPr>
        <p:txBody>
          <a:bodyPr wrap="square"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Lato"/>
                <a:ea typeface="+mn-ea"/>
                <a:cs typeface="+mn-cs"/>
              </a:rPr>
              <a:t>The </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terms of reference for the study were for it to:</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Lato"/>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white"/>
                </a:solidFill>
                <a:effectLst/>
                <a:uLnTx/>
                <a:uFillTx/>
                <a:latin typeface="Lato"/>
                <a:ea typeface="+mn-ea"/>
                <a:cs typeface="+mn-cs"/>
              </a:rPr>
              <a:t>Map </a:t>
            </a:r>
            <a:r>
              <a:rPr kumimoji="0" lang="en-US" sz="1800" b="0" i="0" u="none" strike="noStrike" kern="1200" cap="none" spc="0" normalizeH="0" baseline="0" noProof="0" dirty="0">
                <a:ln>
                  <a:noFill/>
                </a:ln>
                <a:solidFill>
                  <a:prstClr val="white"/>
                </a:solidFill>
                <a:effectLst/>
                <a:uLnTx/>
                <a:uFillTx/>
                <a:latin typeface="Lato"/>
                <a:ea typeface="+mn-ea"/>
                <a:cs typeface="+mn-cs"/>
              </a:rPr>
              <a:t>the current state of and relevant actors within the innovation system(s) operating in the Public Service of Brazil, and how they intersect with systems of delivery, performance management and </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accountability.</a:t>
            </a:r>
          </a:p>
          <a:p>
            <a:pPr marR="0" lvl="0" algn="just" defTabSz="914400" rtl="0" eaLnBrk="1" fontAlgn="auto" latinLnBrk="0" hangingPunct="1">
              <a:lnSpc>
                <a:spcPct val="100000"/>
              </a:lnSpc>
              <a:spcBef>
                <a:spcPts val="0"/>
              </a:spcBef>
              <a:spcAft>
                <a:spcPts val="0"/>
              </a:spcAft>
              <a:buClrTx/>
              <a:buSzTx/>
              <a:tabLst/>
              <a:defRPr/>
            </a:pPr>
            <a:endParaRPr kumimoji="0" lang="en-US" sz="1800" b="0" i="0" u="none" strike="noStrike" kern="1200" cap="none" spc="0" normalizeH="0" baseline="0" noProof="0" dirty="0" smtClean="0">
              <a:ln>
                <a:noFill/>
              </a:ln>
              <a:solidFill>
                <a:prstClr val="white"/>
              </a:solidFill>
              <a:effectLst/>
              <a:uLnTx/>
              <a:uFillTx/>
              <a:latin typeface="Lato"/>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white"/>
                </a:solidFill>
                <a:effectLst/>
                <a:uLnTx/>
                <a:uFillTx/>
                <a:latin typeface="Lato"/>
                <a:ea typeface="+mn-ea"/>
                <a:cs typeface="+mn-cs"/>
              </a:rPr>
              <a:t>Understand </a:t>
            </a:r>
            <a:r>
              <a:rPr kumimoji="0" lang="en-US" sz="1800" b="0" i="0" u="none" strike="noStrike" kern="1200" cap="none" spc="0" normalizeH="0" baseline="0" noProof="0" dirty="0">
                <a:ln>
                  <a:noFill/>
                </a:ln>
                <a:solidFill>
                  <a:prstClr val="white"/>
                </a:solidFill>
                <a:effectLst/>
                <a:uLnTx/>
                <a:uFillTx/>
                <a:latin typeface="Lato"/>
                <a:ea typeface="+mn-ea"/>
                <a:cs typeface="+mn-cs"/>
              </a:rPr>
              <a:t>the characteristics, including strengths and weaknesses of the system, including identifying key enablers and barriers along the different stages of the public sector innovation </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life-cycle.</a:t>
            </a:r>
          </a:p>
          <a:p>
            <a:pPr marR="0" lvl="0" algn="just" defTabSz="914400" rtl="0" eaLnBrk="1" fontAlgn="auto" latinLnBrk="0" hangingPunct="1">
              <a:lnSpc>
                <a:spcPct val="100000"/>
              </a:lnSpc>
              <a:spcBef>
                <a:spcPts val="0"/>
              </a:spcBef>
              <a:spcAft>
                <a:spcPts val="0"/>
              </a:spcAft>
              <a:buClrTx/>
              <a:buSzTx/>
              <a:tabLst/>
              <a:defRPr/>
            </a:pPr>
            <a:endParaRPr kumimoji="0" lang="en-US" sz="1800" b="0" i="0" u="none" strike="noStrike" kern="1200" cap="none" spc="0" normalizeH="0" baseline="0" noProof="0" dirty="0" smtClean="0">
              <a:ln>
                <a:noFill/>
              </a:ln>
              <a:solidFill>
                <a:prstClr val="white"/>
              </a:solidFill>
              <a:effectLst/>
              <a:uLnTx/>
              <a:uFillTx/>
              <a:latin typeface="Lato"/>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white"/>
                </a:solidFill>
                <a:effectLst/>
                <a:uLnTx/>
                <a:uFillTx/>
                <a:latin typeface="Lato"/>
                <a:ea typeface="+mn-ea"/>
                <a:cs typeface="+mn-cs"/>
              </a:rPr>
              <a:t>Give </a:t>
            </a:r>
            <a:r>
              <a:rPr kumimoji="0" lang="en-US" sz="1800" b="0" i="0" u="none" strike="noStrike" kern="1200" cap="none" spc="0" normalizeH="0" baseline="0" noProof="0" dirty="0">
                <a:ln>
                  <a:noFill/>
                </a:ln>
                <a:solidFill>
                  <a:prstClr val="white"/>
                </a:solidFill>
                <a:effectLst/>
                <a:uLnTx/>
                <a:uFillTx/>
                <a:latin typeface="Lato"/>
                <a:ea typeface="+mn-ea"/>
                <a:cs typeface="+mn-cs"/>
              </a:rPr>
              <a:t>insight into the current narrative(s) around public sector innovation from across (and beyond) the Public Service of Brazil, and how this is affecting the practice of </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innovation.</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smtClean="0">
              <a:ln>
                <a:noFill/>
              </a:ln>
              <a:solidFill>
                <a:prstClr val="white"/>
              </a:solidFill>
              <a:effectLst/>
              <a:uLnTx/>
              <a:uFillTx/>
              <a:latin typeface="Lato"/>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white"/>
                </a:solidFill>
                <a:effectLst/>
                <a:uLnTx/>
                <a:uFillTx/>
                <a:latin typeface="Lato"/>
                <a:ea typeface="+mn-ea"/>
                <a:cs typeface="+mn-cs"/>
              </a:rPr>
              <a:t>Suggest </a:t>
            </a:r>
            <a:r>
              <a:rPr kumimoji="0" lang="en-US" sz="1800" b="0" i="0" u="none" strike="noStrike" kern="1200" cap="none" spc="0" normalizeH="0" baseline="0" noProof="0" dirty="0">
                <a:ln>
                  <a:noFill/>
                </a:ln>
                <a:solidFill>
                  <a:prstClr val="white"/>
                </a:solidFill>
                <a:effectLst/>
                <a:uLnTx/>
                <a:uFillTx/>
                <a:latin typeface="Lato"/>
                <a:ea typeface="+mn-ea"/>
                <a:cs typeface="+mn-cs"/>
              </a:rPr>
              <a:t>a framework for understanding the different components of the innovation system(s) operating in the Public Service of Brazil, and how they relate to each other and generate a dynamic effect in the </a:t>
            </a:r>
            <a:r>
              <a:rPr kumimoji="0" lang="en-US" sz="1800" b="0" i="0" u="none" strike="noStrike" kern="1200" cap="none" spc="0" normalizeH="0" baseline="0" noProof="0" dirty="0" smtClean="0">
                <a:ln>
                  <a:noFill/>
                </a:ln>
                <a:solidFill>
                  <a:prstClr val="white"/>
                </a:solidFill>
                <a:effectLst/>
                <a:uLnTx/>
                <a:uFillTx/>
                <a:latin typeface="Lato"/>
                <a:ea typeface="+mn-ea"/>
                <a:cs typeface="+mn-cs"/>
              </a:rPr>
              <a:t>system.</a:t>
            </a:r>
          </a:p>
          <a:p>
            <a:pPr marR="0" lvl="0" algn="just" defTabSz="914400" rtl="0" eaLnBrk="1" fontAlgn="auto" latinLnBrk="0" hangingPunct="1">
              <a:lnSpc>
                <a:spcPct val="100000"/>
              </a:lnSpc>
              <a:spcBef>
                <a:spcPts val="0"/>
              </a:spcBef>
              <a:spcAft>
                <a:spcPts val="0"/>
              </a:spcAft>
              <a:buClrTx/>
              <a:buSzTx/>
              <a:tabLst/>
              <a:defRPr/>
            </a:pPr>
            <a:endParaRPr kumimoji="0" lang="en-US" sz="1800" b="0" i="0" u="none" strike="noStrike" kern="1200" cap="none" spc="0" normalizeH="0" baseline="0" noProof="0" dirty="0" smtClean="0">
              <a:ln>
                <a:noFill/>
              </a:ln>
              <a:solidFill>
                <a:prstClr val="white"/>
              </a:solidFill>
              <a:effectLst/>
              <a:uLnTx/>
              <a:uFillTx/>
              <a:latin typeface="Lato"/>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white"/>
                </a:solidFill>
                <a:effectLst/>
                <a:uLnTx/>
                <a:uFillTx/>
                <a:latin typeface="Lato"/>
                <a:ea typeface="+mn-ea"/>
                <a:cs typeface="+mn-cs"/>
              </a:rPr>
              <a:t>Identify </a:t>
            </a:r>
            <a:r>
              <a:rPr kumimoji="0" lang="en-US" sz="1800" b="0" i="0" u="none" strike="noStrike" kern="1200" cap="none" spc="0" normalizeH="0" baseline="0" noProof="0" dirty="0">
                <a:ln>
                  <a:noFill/>
                </a:ln>
                <a:solidFill>
                  <a:prstClr val="white"/>
                </a:solidFill>
                <a:effectLst/>
                <a:uLnTx/>
                <a:uFillTx/>
                <a:latin typeface="Lato"/>
                <a:ea typeface="+mn-ea"/>
                <a:cs typeface="+mn-cs"/>
              </a:rPr>
              <a:t>areas where innovation effort has been undertaken, and point to priority areas for action that are likely to offer the best starting points for further intervention into the system.</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Lato"/>
              <a:ea typeface="+mn-ea"/>
              <a:cs typeface="+mn-cs"/>
            </a:endParaRPr>
          </a:p>
        </p:txBody>
      </p:sp>
      <p:cxnSp>
        <p:nvCxnSpPr>
          <p:cNvPr id="59" name="Straight Connector 58">
            <a:extLst>
              <a:ext uri="{FF2B5EF4-FFF2-40B4-BE49-F238E27FC236}">
                <a16:creationId xmlns:a16="http://schemas.microsoft.com/office/drawing/2014/main" id="{9E38933C-BFBD-4701-8593-063B40E1F409}"/>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5B3F794-9BD9-49A2-9130-04DDD229C965}"/>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336263" y="6585838"/>
            <a:ext cx="3769688" cy="168923"/>
          </a:xfrm>
          <a:prstGeom prst="rect">
            <a:avLst/>
          </a:prstGeom>
          <a:solidFill>
            <a:srgbClr val="7985B3"/>
          </a:solidFill>
          <a:ln>
            <a:solidFill>
              <a:srgbClr val="7A8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pic>
        <p:nvPicPr>
          <p:cNvPr id="9" name="Picture 8"/>
          <p:cNvPicPr>
            <a:picLocks noChangeAspect="1"/>
          </p:cNvPicPr>
          <p:nvPr/>
        </p:nvPicPr>
        <p:blipFill>
          <a:blip r:embed="rId3"/>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40349230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157"/>
          <p:cNvSpPr/>
          <p:nvPr/>
        </p:nvSpPr>
        <p:spPr>
          <a:xfrm>
            <a:off x="259757" y="5465544"/>
            <a:ext cx="4121045" cy="754594"/>
          </a:xfrm>
          <a:prstGeom prst="rect">
            <a:avLst/>
          </a:prstGeom>
          <a:solidFill>
            <a:srgbClr val="BE92BE">
              <a:alpha val="8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grpSp>
        <p:nvGrpSpPr>
          <p:cNvPr id="160" name="Group 159">
            <a:extLst>
              <a:ext uri="{FF2B5EF4-FFF2-40B4-BE49-F238E27FC236}">
                <a16:creationId xmlns:a16="http://schemas.microsoft.com/office/drawing/2014/main" id="{E0ACC2AD-6CF4-4EB9-A1B5-F967338E92EB}"/>
              </a:ext>
            </a:extLst>
          </p:cNvPr>
          <p:cNvGrpSpPr/>
          <p:nvPr/>
        </p:nvGrpSpPr>
        <p:grpSpPr>
          <a:xfrm flipH="1">
            <a:off x="6201197" y="1892630"/>
            <a:ext cx="1263710" cy="3477728"/>
            <a:chOff x="7880290" y="1097485"/>
            <a:chExt cx="1263710" cy="3477728"/>
          </a:xfrm>
        </p:grpSpPr>
        <p:cxnSp>
          <p:nvCxnSpPr>
            <p:cNvPr id="173" name="Straight Connector 172">
              <a:extLst>
                <a:ext uri="{FF2B5EF4-FFF2-40B4-BE49-F238E27FC236}">
                  <a16:creationId xmlns:a16="http://schemas.microsoft.com/office/drawing/2014/main" id="{896B26C2-E257-47DD-8CE4-06F494C7E6D8}"/>
                </a:ext>
              </a:extLst>
            </p:cNvPr>
            <p:cNvCxnSpPr>
              <a:cxnSpLocks/>
            </p:cNvCxnSpPr>
            <p:nvPr/>
          </p:nvCxnSpPr>
          <p:spPr>
            <a:xfrm flipV="1">
              <a:off x="9144000" y="1399579"/>
              <a:ext cx="0" cy="3175634"/>
            </a:xfrm>
            <a:prstGeom prst="line">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174" name="Arc 173">
              <a:extLst>
                <a:ext uri="{FF2B5EF4-FFF2-40B4-BE49-F238E27FC236}">
                  <a16:creationId xmlns:a16="http://schemas.microsoft.com/office/drawing/2014/main" id="{FA66184A-20A2-4EC7-B661-77FFBD8C1A59}"/>
                </a:ext>
              </a:extLst>
            </p:cNvPr>
            <p:cNvSpPr/>
            <p:nvPr/>
          </p:nvSpPr>
          <p:spPr>
            <a:xfrm>
              <a:off x="8547100" y="1097887"/>
              <a:ext cx="596900" cy="596900"/>
            </a:xfrm>
            <a:prstGeom prst="arc">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cxnSp>
          <p:nvCxnSpPr>
            <p:cNvPr id="175" name="Straight Connector 174">
              <a:extLst>
                <a:ext uri="{FF2B5EF4-FFF2-40B4-BE49-F238E27FC236}">
                  <a16:creationId xmlns:a16="http://schemas.microsoft.com/office/drawing/2014/main" id="{63BE8D90-6142-4379-8C88-E9897649F248}"/>
                </a:ext>
              </a:extLst>
            </p:cNvPr>
            <p:cNvCxnSpPr>
              <a:cxnSpLocks/>
            </p:cNvCxnSpPr>
            <p:nvPr/>
          </p:nvCxnSpPr>
          <p:spPr>
            <a:xfrm flipH="1">
              <a:off x="7880290" y="1097485"/>
              <a:ext cx="955736" cy="1688"/>
            </a:xfrm>
            <a:prstGeom prst="line">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grpSp>
        <p:nvGrpSpPr>
          <p:cNvPr id="161" name="Group 160">
            <a:extLst>
              <a:ext uri="{FF2B5EF4-FFF2-40B4-BE49-F238E27FC236}">
                <a16:creationId xmlns:a16="http://schemas.microsoft.com/office/drawing/2014/main" id="{CFABA6B5-09A7-4E86-B79F-C42A60CCC22C}"/>
              </a:ext>
            </a:extLst>
          </p:cNvPr>
          <p:cNvGrpSpPr/>
          <p:nvPr/>
        </p:nvGrpSpPr>
        <p:grpSpPr>
          <a:xfrm flipH="1">
            <a:off x="6402916" y="2730639"/>
            <a:ext cx="596900" cy="2550819"/>
            <a:chOff x="8345381" y="1935494"/>
            <a:chExt cx="596900" cy="2550819"/>
          </a:xfrm>
        </p:grpSpPr>
        <p:cxnSp>
          <p:nvCxnSpPr>
            <p:cNvPr id="168" name="Straight Connector 167">
              <a:extLst>
                <a:ext uri="{FF2B5EF4-FFF2-40B4-BE49-F238E27FC236}">
                  <a16:creationId xmlns:a16="http://schemas.microsoft.com/office/drawing/2014/main" id="{B47ECADA-C180-400C-A98F-8554BFC6C81D}"/>
                </a:ext>
              </a:extLst>
            </p:cNvPr>
            <p:cNvCxnSpPr>
              <a:cxnSpLocks/>
            </p:cNvCxnSpPr>
            <p:nvPr/>
          </p:nvCxnSpPr>
          <p:spPr>
            <a:xfrm flipH="1">
              <a:off x="8402681" y="1935494"/>
              <a:ext cx="231625" cy="0"/>
            </a:xfrm>
            <a:prstGeom prst="line">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nvGrpSpPr>
            <p:cNvPr id="169" name="Group 168">
              <a:extLst>
                <a:ext uri="{FF2B5EF4-FFF2-40B4-BE49-F238E27FC236}">
                  <a16:creationId xmlns:a16="http://schemas.microsoft.com/office/drawing/2014/main" id="{330059A4-5F99-40CB-BDB0-9697C020F1BD}"/>
                </a:ext>
              </a:extLst>
            </p:cNvPr>
            <p:cNvGrpSpPr/>
            <p:nvPr/>
          </p:nvGrpSpPr>
          <p:grpSpPr>
            <a:xfrm>
              <a:off x="8345381" y="1938277"/>
              <a:ext cx="596900" cy="2548036"/>
              <a:chOff x="8345381" y="1938277"/>
              <a:chExt cx="596900" cy="2548036"/>
            </a:xfrm>
          </p:grpSpPr>
          <p:cxnSp>
            <p:nvCxnSpPr>
              <p:cNvPr id="170" name="Straight Connector 169">
                <a:extLst>
                  <a:ext uri="{FF2B5EF4-FFF2-40B4-BE49-F238E27FC236}">
                    <a16:creationId xmlns:a16="http://schemas.microsoft.com/office/drawing/2014/main" id="{A78C0AD9-6348-4AB5-A21A-B95BDD164F18}"/>
                  </a:ext>
                </a:extLst>
              </p:cNvPr>
              <p:cNvCxnSpPr>
                <a:cxnSpLocks/>
                <a:endCxn id="171" idx="2"/>
              </p:cNvCxnSpPr>
              <p:nvPr/>
            </p:nvCxnSpPr>
            <p:spPr>
              <a:xfrm flipV="1">
                <a:off x="8942281" y="2236727"/>
                <a:ext cx="0" cy="2249586"/>
              </a:xfrm>
              <a:prstGeom prst="line">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171" name="Arc 170">
                <a:extLst>
                  <a:ext uri="{FF2B5EF4-FFF2-40B4-BE49-F238E27FC236}">
                    <a16:creationId xmlns:a16="http://schemas.microsoft.com/office/drawing/2014/main" id="{5CB88D3F-5E13-41DC-904E-5404BAFFB9BC}"/>
                  </a:ext>
                </a:extLst>
              </p:cNvPr>
              <p:cNvSpPr/>
              <p:nvPr/>
            </p:nvSpPr>
            <p:spPr>
              <a:xfrm>
                <a:off x="8345381" y="1938277"/>
                <a:ext cx="596900" cy="596900"/>
              </a:xfrm>
              <a:prstGeom prst="arc">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grpSp>
      <p:grpSp>
        <p:nvGrpSpPr>
          <p:cNvPr id="163" name="Group 162">
            <a:extLst>
              <a:ext uri="{FF2B5EF4-FFF2-40B4-BE49-F238E27FC236}">
                <a16:creationId xmlns:a16="http://schemas.microsoft.com/office/drawing/2014/main" id="{46068E92-909D-49A1-8173-1954C075CE10}"/>
              </a:ext>
            </a:extLst>
          </p:cNvPr>
          <p:cNvGrpSpPr/>
          <p:nvPr/>
        </p:nvGrpSpPr>
        <p:grpSpPr>
          <a:xfrm flipH="1">
            <a:off x="6593083" y="3722106"/>
            <a:ext cx="885825" cy="1810177"/>
            <a:chOff x="7866289" y="2926961"/>
            <a:chExt cx="885825" cy="1810177"/>
          </a:xfrm>
        </p:grpSpPr>
        <p:cxnSp>
          <p:nvCxnSpPr>
            <p:cNvPr id="165" name="Straight Connector 164">
              <a:extLst>
                <a:ext uri="{FF2B5EF4-FFF2-40B4-BE49-F238E27FC236}">
                  <a16:creationId xmlns:a16="http://schemas.microsoft.com/office/drawing/2014/main" id="{4E5E6A24-DBD1-42E2-8092-DB1C75034A97}"/>
                </a:ext>
              </a:extLst>
            </p:cNvPr>
            <p:cNvCxnSpPr>
              <a:cxnSpLocks/>
            </p:cNvCxnSpPr>
            <p:nvPr/>
          </p:nvCxnSpPr>
          <p:spPr>
            <a:xfrm flipV="1">
              <a:off x="8752114" y="3149639"/>
              <a:ext cx="0" cy="1587499"/>
            </a:xfrm>
            <a:prstGeom prst="line">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166" name="Arc 165">
              <a:extLst>
                <a:ext uri="{FF2B5EF4-FFF2-40B4-BE49-F238E27FC236}">
                  <a16:creationId xmlns:a16="http://schemas.microsoft.com/office/drawing/2014/main" id="{D2131450-60BD-44D6-BC1B-2B8EA2496AFF}"/>
                </a:ext>
              </a:extLst>
            </p:cNvPr>
            <p:cNvSpPr/>
            <p:nvPr/>
          </p:nvSpPr>
          <p:spPr>
            <a:xfrm>
              <a:off x="8155214" y="2931332"/>
              <a:ext cx="596900" cy="596900"/>
            </a:xfrm>
            <a:prstGeom prst="arc">
              <a:avLst/>
            </a:prstGeom>
            <a:ln w="25400" cap="rnd">
              <a:solidFill>
                <a:schemeClr val="accent2"/>
              </a:solidFill>
              <a:prstDash val="sysDash"/>
              <a:roun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cxnSp>
          <p:nvCxnSpPr>
            <p:cNvPr id="167" name="Straight Connector 166">
              <a:extLst>
                <a:ext uri="{FF2B5EF4-FFF2-40B4-BE49-F238E27FC236}">
                  <a16:creationId xmlns:a16="http://schemas.microsoft.com/office/drawing/2014/main" id="{27B60A0E-43D4-4DAC-B21F-CD1FC717A91B}"/>
                </a:ext>
              </a:extLst>
            </p:cNvPr>
            <p:cNvCxnSpPr/>
            <p:nvPr/>
          </p:nvCxnSpPr>
          <p:spPr>
            <a:xfrm flipH="1">
              <a:off x="7866289" y="2926961"/>
              <a:ext cx="577850" cy="0"/>
            </a:xfrm>
            <a:prstGeom prst="line">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grpSp>
        <p:nvGrpSpPr>
          <p:cNvPr id="110" name="Group 109">
            <a:extLst>
              <a:ext uri="{FF2B5EF4-FFF2-40B4-BE49-F238E27FC236}">
                <a16:creationId xmlns:a16="http://schemas.microsoft.com/office/drawing/2014/main" id="{3037CC36-4DBF-4741-9AA6-DA6C7999D595}"/>
              </a:ext>
            </a:extLst>
          </p:cNvPr>
          <p:cNvGrpSpPr/>
          <p:nvPr/>
        </p:nvGrpSpPr>
        <p:grpSpPr>
          <a:xfrm>
            <a:off x="4727595" y="1869770"/>
            <a:ext cx="1263710" cy="3477728"/>
            <a:chOff x="7880290" y="1097485"/>
            <a:chExt cx="1263710" cy="3477728"/>
          </a:xfrm>
        </p:grpSpPr>
        <p:cxnSp>
          <p:nvCxnSpPr>
            <p:cNvPr id="111" name="Straight Connector 110">
              <a:extLst>
                <a:ext uri="{FF2B5EF4-FFF2-40B4-BE49-F238E27FC236}">
                  <a16:creationId xmlns:a16="http://schemas.microsoft.com/office/drawing/2014/main" id="{9D53C6BE-4E19-478C-B341-360A6D32EBD0}"/>
                </a:ext>
              </a:extLst>
            </p:cNvPr>
            <p:cNvCxnSpPr>
              <a:cxnSpLocks/>
            </p:cNvCxnSpPr>
            <p:nvPr/>
          </p:nvCxnSpPr>
          <p:spPr>
            <a:xfrm flipV="1">
              <a:off x="9144000" y="1399579"/>
              <a:ext cx="0" cy="3175634"/>
            </a:xfrm>
            <a:prstGeom prst="line">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112" name="Arc 111">
              <a:extLst>
                <a:ext uri="{FF2B5EF4-FFF2-40B4-BE49-F238E27FC236}">
                  <a16:creationId xmlns:a16="http://schemas.microsoft.com/office/drawing/2014/main" id="{ABDD97F0-A31B-4E50-9D3D-8EA71D5AA48F}"/>
                </a:ext>
              </a:extLst>
            </p:cNvPr>
            <p:cNvSpPr/>
            <p:nvPr/>
          </p:nvSpPr>
          <p:spPr>
            <a:xfrm>
              <a:off x="8547100" y="1097887"/>
              <a:ext cx="596900" cy="596900"/>
            </a:xfrm>
            <a:prstGeom prst="arc">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cxnSp>
          <p:nvCxnSpPr>
            <p:cNvPr id="113" name="Straight Connector 112">
              <a:extLst>
                <a:ext uri="{FF2B5EF4-FFF2-40B4-BE49-F238E27FC236}">
                  <a16:creationId xmlns:a16="http://schemas.microsoft.com/office/drawing/2014/main" id="{D4D37607-AF02-4046-A6C5-230EECAE0F4F}"/>
                </a:ext>
              </a:extLst>
            </p:cNvPr>
            <p:cNvCxnSpPr>
              <a:cxnSpLocks/>
            </p:cNvCxnSpPr>
            <p:nvPr/>
          </p:nvCxnSpPr>
          <p:spPr>
            <a:xfrm flipH="1">
              <a:off x="7880290" y="1097485"/>
              <a:ext cx="955736" cy="1688"/>
            </a:xfrm>
            <a:prstGeom prst="line">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grpSp>
        <p:nvGrpSpPr>
          <p:cNvPr id="120" name="Group 119">
            <a:extLst>
              <a:ext uri="{FF2B5EF4-FFF2-40B4-BE49-F238E27FC236}">
                <a16:creationId xmlns:a16="http://schemas.microsoft.com/office/drawing/2014/main" id="{DDDEEE00-6B01-44E7-AC91-C6BB7C0C4E2D}"/>
              </a:ext>
            </a:extLst>
          </p:cNvPr>
          <p:cNvGrpSpPr/>
          <p:nvPr/>
        </p:nvGrpSpPr>
        <p:grpSpPr>
          <a:xfrm>
            <a:off x="5192686" y="2707779"/>
            <a:ext cx="596900" cy="2550819"/>
            <a:chOff x="8345381" y="1935494"/>
            <a:chExt cx="596900" cy="2550819"/>
          </a:xfrm>
        </p:grpSpPr>
        <p:cxnSp>
          <p:nvCxnSpPr>
            <p:cNvPr id="121" name="Straight Connector 120">
              <a:extLst>
                <a:ext uri="{FF2B5EF4-FFF2-40B4-BE49-F238E27FC236}">
                  <a16:creationId xmlns:a16="http://schemas.microsoft.com/office/drawing/2014/main" id="{1A17277A-68CE-41EE-B1BB-E0B5C97596E3}"/>
                </a:ext>
              </a:extLst>
            </p:cNvPr>
            <p:cNvCxnSpPr>
              <a:cxnSpLocks/>
            </p:cNvCxnSpPr>
            <p:nvPr/>
          </p:nvCxnSpPr>
          <p:spPr>
            <a:xfrm flipH="1">
              <a:off x="8402681" y="1935494"/>
              <a:ext cx="231625" cy="0"/>
            </a:xfrm>
            <a:prstGeom prst="line">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nvGrpSpPr>
            <p:cNvPr id="122" name="Group 121">
              <a:extLst>
                <a:ext uri="{FF2B5EF4-FFF2-40B4-BE49-F238E27FC236}">
                  <a16:creationId xmlns:a16="http://schemas.microsoft.com/office/drawing/2014/main" id="{B9D7941B-60C1-412B-9E08-BA5A85228DCD}"/>
                </a:ext>
              </a:extLst>
            </p:cNvPr>
            <p:cNvGrpSpPr/>
            <p:nvPr/>
          </p:nvGrpSpPr>
          <p:grpSpPr>
            <a:xfrm>
              <a:off x="8345381" y="1938277"/>
              <a:ext cx="596900" cy="2548036"/>
              <a:chOff x="8345381" y="1938277"/>
              <a:chExt cx="596900" cy="2548036"/>
            </a:xfrm>
          </p:grpSpPr>
          <p:cxnSp>
            <p:nvCxnSpPr>
              <p:cNvPr id="123" name="Straight Connector 122">
                <a:extLst>
                  <a:ext uri="{FF2B5EF4-FFF2-40B4-BE49-F238E27FC236}">
                    <a16:creationId xmlns:a16="http://schemas.microsoft.com/office/drawing/2014/main" id="{25AF5A8E-C13E-4F04-8C14-84314C364C0A}"/>
                  </a:ext>
                </a:extLst>
              </p:cNvPr>
              <p:cNvCxnSpPr>
                <a:cxnSpLocks/>
                <a:endCxn id="124" idx="2"/>
              </p:cNvCxnSpPr>
              <p:nvPr/>
            </p:nvCxnSpPr>
            <p:spPr>
              <a:xfrm flipV="1">
                <a:off x="8942281" y="2236727"/>
                <a:ext cx="0" cy="2249586"/>
              </a:xfrm>
              <a:prstGeom prst="line">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124" name="Arc 123">
                <a:extLst>
                  <a:ext uri="{FF2B5EF4-FFF2-40B4-BE49-F238E27FC236}">
                    <a16:creationId xmlns:a16="http://schemas.microsoft.com/office/drawing/2014/main" id="{A8C20FB1-2EA0-4B04-8082-4080CFA28AA0}"/>
                  </a:ext>
                </a:extLst>
              </p:cNvPr>
              <p:cNvSpPr/>
              <p:nvPr/>
            </p:nvSpPr>
            <p:spPr>
              <a:xfrm>
                <a:off x="8345381" y="1938277"/>
                <a:ext cx="596900" cy="596900"/>
              </a:xfrm>
              <a:prstGeom prst="arc">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grpSp>
      </p:grpSp>
      <p:grpSp>
        <p:nvGrpSpPr>
          <p:cNvPr id="127" name="Group 126">
            <a:extLst>
              <a:ext uri="{FF2B5EF4-FFF2-40B4-BE49-F238E27FC236}">
                <a16:creationId xmlns:a16="http://schemas.microsoft.com/office/drawing/2014/main" id="{58C79183-3991-48DE-B1AB-0A3CC8215021}"/>
              </a:ext>
            </a:extLst>
          </p:cNvPr>
          <p:cNvGrpSpPr/>
          <p:nvPr/>
        </p:nvGrpSpPr>
        <p:grpSpPr>
          <a:xfrm>
            <a:off x="4713594" y="3699246"/>
            <a:ext cx="885825" cy="1810177"/>
            <a:chOff x="7866289" y="2926961"/>
            <a:chExt cx="885825" cy="1810177"/>
          </a:xfrm>
        </p:grpSpPr>
        <p:cxnSp>
          <p:nvCxnSpPr>
            <p:cNvPr id="129" name="Straight Connector 128">
              <a:extLst>
                <a:ext uri="{FF2B5EF4-FFF2-40B4-BE49-F238E27FC236}">
                  <a16:creationId xmlns:a16="http://schemas.microsoft.com/office/drawing/2014/main" id="{57DEB748-69C0-4FDF-8602-6BCA97C3C3D1}"/>
                </a:ext>
              </a:extLst>
            </p:cNvPr>
            <p:cNvCxnSpPr>
              <a:cxnSpLocks/>
            </p:cNvCxnSpPr>
            <p:nvPr/>
          </p:nvCxnSpPr>
          <p:spPr>
            <a:xfrm flipV="1">
              <a:off x="8752114" y="3149639"/>
              <a:ext cx="0" cy="1587499"/>
            </a:xfrm>
            <a:prstGeom prst="line">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130" name="Arc 129">
              <a:extLst>
                <a:ext uri="{FF2B5EF4-FFF2-40B4-BE49-F238E27FC236}">
                  <a16:creationId xmlns:a16="http://schemas.microsoft.com/office/drawing/2014/main" id="{4360B356-438C-4D22-9E06-FA40A636D0CD}"/>
                </a:ext>
              </a:extLst>
            </p:cNvPr>
            <p:cNvSpPr/>
            <p:nvPr/>
          </p:nvSpPr>
          <p:spPr>
            <a:xfrm>
              <a:off x="8155214" y="2931332"/>
              <a:ext cx="596900" cy="596900"/>
            </a:xfrm>
            <a:prstGeom prst="arc">
              <a:avLst/>
            </a:prstGeom>
            <a:ln w="25400" cap="rnd">
              <a:solidFill>
                <a:schemeClr val="accent2"/>
              </a:solidFill>
              <a:prstDash val="sysDash"/>
              <a:roun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cxnSp>
          <p:nvCxnSpPr>
            <p:cNvPr id="131" name="Straight Connector 130">
              <a:extLst>
                <a:ext uri="{FF2B5EF4-FFF2-40B4-BE49-F238E27FC236}">
                  <a16:creationId xmlns:a16="http://schemas.microsoft.com/office/drawing/2014/main" id="{C92C73F5-A852-4E5E-9DA8-A8AD571739A3}"/>
                </a:ext>
              </a:extLst>
            </p:cNvPr>
            <p:cNvCxnSpPr/>
            <p:nvPr/>
          </p:nvCxnSpPr>
          <p:spPr>
            <a:xfrm flipH="1">
              <a:off x="7866289" y="2926961"/>
              <a:ext cx="577850" cy="0"/>
            </a:xfrm>
            <a:prstGeom prst="line">
              <a:avLst/>
            </a:prstGeom>
            <a:ln w="25400" cap="rnd">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sp>
        <p:nvSpPr>
          <p:cNvPr id="6" name="Rectangle 6">
            <a:extLst>
              <a:ext uri="{FF2B5EF4-FFF2-40B4-BE49-F238E27FC236}">
                <a16:creationId xmlns:a16="http://schemas.microsoft.com/office/drawing/2014/main" id="{C97C7F35-C7DF-4AE0-BE2B-755BBAAC520B}"/>
              </a:ext>
            </a:extLst>
          </p:cNvPr>
          <p:cNvSpPr>
            <a:spLocks noChangeArrowheads="1"/>
          </p:cNvSpPr>
          <p:nvPr/>
        </p:nvSpPr>
        <p:spPr bwMode="auto">
          <a:xfrm>
            <a:off x="2874818" y="360219"/>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7" name="Freeform 7">
            <a:extLst>
              <a:ext uri="{FF2B5EF4-FFF2-40B4-BE49-F238E27FC236}">
                <a16:creationId xmlns:a16="http://schemas.microsoft.com/office/drawing/2014/main" id="{14E4CD8A-6906-425E-B990-06BF5028CEE3}"/>
              </a:ext>
            </a:extLst>
          </p:cNvPr>
          <p:cNvSpPr>
            <a:spLocks/>
          </p:cNvSpPr>
          <p:nvPr/>
        </p:nvSpPr>
        <p:spPr bwMode="auto">
          <a:xfrm>
            <a:off x="4859807" y="4310931"/>
            <a:ext cx="2457999" cy="1646659"/>
          </a:xfrm>
          <a:custGeom>
            <a:avLst/>
            <a:gdLst>
              <a:gd name="T0" fmla="*/ 459 w 3075"/>
              <a:gd name="T1" fmla="*/ 0 h 2060"/>
              <a:gd name="T2" fmla="*/ 449 w 3075"/>
              <a:gd name="T3" fmla="*/ 0 h 2060"/>
              <a:gd name="T4" fmla="*/ 432 w 3075"/>
              <a:gd name="T5" fmla="*/ 4 h 2060"/>
              <a:gd name="T6" fmla="*/ 416 w 3075"/>
              <a:gd name="T7" fmla="*/ 11 h 2060"/>
              <a:gd name="T8" fmla="*/ 401 w 3075"/>
              <a:gd name="T9" fmla="*/ 21 h 2060"/>
              <a:gd name="T10" fmla="*/ 389 w 3075"/>
              <a:gd name="T11" fmla="*/ 33 h 2060"/>
              <a:gd name="T12" fmla="*/ 379 w 3075"/>
              <a:gd name="T13" fmla="*/ 48 h 2060"/>
              <a:gd name="T14" fmla="*/ 372 w 3075"/>
              <a:gd name="T15" fmla="*/ 64 h 2060"/>
              <a:gd name="T16" fmla="*/ 368 w 3075"/>
              <a:gd name="T17" fmla="*/ 83 h 2060"/>
              <a:gd name="T18" fmla="*/ 368 w 3075"/>
              <a:gd name="T19" fmla="*/ 1393 h 2060"/>
              <a:gd name="T20" fmla="*/ 368 w 3075"/>
              <a:gd name="T21" fmla="*/ 1395 h 2060"/>
              <a:gd name="T22" fmla="*/ 370 w 3075"/>
              <a:gd name="T23" fmla="*/ 1410 h 2060"/>
              <a:gd name="T24" fmla="*/ 368 w 3075"/>
              <a:gd name="T25" fmla="*/ 1395 h 2060"/>
              <a:gd name="T26" fmla="*/ 4 w 3075"/>
              <a:gd name="T27" fmla="*/ 2002 h 2060"/>
              <a:gd name="T28" fmla="*/ 6 w 3075"/>
              <a:gd name="T29" fmla="*/ 2013 h 2060"/>
              <a:gd name="T30" fmla="*/ 19 w 3075"/>
              <a:gd name="T31" fmla="*/ 2035 h 2060"/>
              <a:gd name="T32" fmla="*/ 39 w 3075"/>
              <a:gd name="T33" fmla="*/ 2050 h 2060"/>
              <a:gd name="T34" fmla="*/ 66 w 3075"/>
              <a:gd name="T35" fmla="*/ 2059 h 2060"/>
              <a:gd name="T36" fmla="*/ 2998 w 3075"/>
              <a:gd name="T37" fmla="*/ 2060 h 2060"/>
              <a:gd name="T38" fmla="*/ 3013 w 3075"/>
              <a:gd name="T39" fmla="*/ 2059 h 2060"/>
              <a:gd name="T40" fmla="*/ 3041 w 3075"/>
              <a:gd name="T41" fmla="*/ 2050 h 2060"/>
              <a:gd name="T42" fmla="*/ 3062 w 3075"/>
              <a:gd name="T43" fmla="*/ 2033 h 2060"/>
              <a:gd name="T44" fmla="*/ 3074 w 3075"/>
              <a:gd name="T45" fmla="*/ 2012 h 2060"/>
              <a:gd name="T46" fmla="*/ 1431 w 3075"/>
              <a:gd name="T47" fmla="*/ 2000 h 2060"/>
              <a:gd name="T48" fmla="*/ 2719 w 3075"/>
              <a:gd name="T49" fmla="*/ 1406 h 2060"/>
              <a:gd name="T50" fmla="*/ 2716 w 3075"/>
              <a:gd name="T51" fmla="*/ 1406 h 2060"/>
              <a:gd name="T52" fmla="*/ 2717 w 3075"/>
              <a:gd name="T53" fmla="*/ 92 h 2060"/>
              <a:gd name="T54" fmla="*/ 2717 w 3075"/>
              <a:gd name="T55" fmla="*/ 83 h 2060"/>
              <a:gd name="T56" fmla="*/ 2713 w 3075"/>
              <a:gd name="T57" fmla="*/ 64 h 2060"/>
              <a:gd name="T58" fmla="*/ 2706 w 3075"/>
              <a:gd name="T59" fmla="*/ 48 h 2060"/>
              <a:gd name="T60" fmla="*/ 2697 w 3075"/>
              <a:gd name="T61" fmla="*/ 33 h 2060"/>
              <a:gd name="T62" fmla="*/ 2685 w 3075"/>
              <a:gd name="T63" fmla="*/ 21 h 2060"/>
              <a:gd name="T64" fmla="*/ 2670 w 3075"/>
              <a:gd name="T65" fmla="*/ 11 h 2060"/>
              <a:gd name="T66" fmla="*/ 2654 w 3075"/>
              <a:gd name="T67" fmla="*/ 4 h 2060"/>
              <a:gd name="T68" fmla="*/ 2636 w 3075"/>
              <a:gd name="T69" fmla="*/ 0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5" h="2060">
                <a:moveTo>
                  <a:pt x="2627" y="0"/>
                </a:moveTo>
                <a:lnTo>
                  <a:pt x="459" y="0"/>
                </a:lnTo>
                <a:lnTo>
                  <a:pt x="459" y="0"/>
                </a:lnTo>
                <a:lnTo>
                  <a:pt x="449" y="0"/>
                </a:lnTo>
                <a:lnTo>
                  <a:pt x="440" y="2"/>
                </a:lnTo>
                <a:lnTo>
                  <a:pt x="432" y="4"/>
                </a:lnTo>
                <a:lnTo>
                  <a:pt x="424" y="7"/>
                </a:lnTo>
                <a:lnTo>
                  <a:pt x="416" y="11"/>
                </a:lnTo>
                <a:lnTo>
                  <a:pt x="409" y="15"/>
                </a:lnTo>
                <a:lnTo>
                  <a:pt x="401" y="21"/>
                </a:lnTo>
                <a:lnTo>
                  <a:pt x="395" y="27"/>
                </a:lnTo>
                <a:lnTo>
                  <a:pt x="389" y="33"/>
                </a:lnTo>
                <a:lnTo>
                  <a:pt x="383" y="41"/>
                </a:lnTo>
                <a:lnTo>
                  <a:pt x="379" y="48"/>
                </a:lnTo>
                <a:lnTo>
                  <a:pt x="375" y="56"/>
                </a:lnTo>
                <a:lnTo>
                  <a:pt x="372" y="64"/>
                </a:lnTo>
                <a:lnTo>
                  <a:pt x="370" y="73"/>
                </a:lnTo>
                <a:lnTo>
                  <a:pt x="368" y="83"/>
                </a:lnTo>
                <a:lnTo>
                  <a:pt x="368" y="92"/>
                </a:lnTo>
                <a:lnTo>
                  <a:pt x="368" y="1393"/>
                </a:lnTo>
                <a:lnTo>
                  <a:pt x="368" y="1393"/>
                </a:lnTo>
                <a:lnTo>
                  <a:pt x="368" y="1395"/>
                </a:lnTo>
                <a:lnTo>
                  <a:pt x="370" y="1393"/>
                </a:lnTo>
                <a:lnTo>
                  <a:pt x="370" y="1410"/>
                </a:lnTo>
                <a:lnTo>
                  <a:pt x="370" y="1410"/>
                </a:lnTo>
                <a:lnTo>
                  <a:pt x="368" y="1395"/>
                </a:lnTo>
                <a:lnTo>
                  <a:pt x="0" y="2002"/>
                </a:lnTo>
                <a:lnTo>
                  <a:pt x="4" y="2002"/>
                </a:lnTo>
                <a:lnTo>
                  <a:pt x="4" y="2002"/>
                </a:lnTo>
                <a:lnTo>
                  <a:pt x="6" y="2013"/>
                </a:lnTo>
                <a:lnTo>
                  <a:pt x="11" y="2024"/>
                </a:lnTo>
                <a:lnTo>
                  <a:pt x="19" y="2035"/>
                </a:lnTo>
                <a:lnTo>
                  <a:pt x="28" y="2043"/>
                </a:lnTo>
                <a:lnTo>
                  <a:pt x="39" y="2050"/>
                </a:lnTo>
                <a:lnTo>
                  <a:pt x="52" y="2055"/>
                </a:lnTo>
                <a:lnTo>
                  <a:pt x="66" y="2059"/>
                </a:lnTo>
                <a:lnTo>
                  <a:pt x="81" y="2060"/>
                </a:lnTo>
                <a:lnTo>
                  <a:pt x="2998" y="2060"/>
                </a:lnTo>
                <a:lnTo>
                  <a:pt x="2998" y="2060"/>
                </a:lnTo>
                <a:lnTo>
                  <a:pt x="3013" y="2059"/>
                </a:lnTo>
                <a:lnTo>
                  <a:pt x="3028" y="2055"/>
                </a:lnTo>
                <a:lnTo>
                  <a:pt x="3041" y="2050"/>
                </a:lnTo>
                <a:lnTo>
                  <a:pt x="3052" y="2041"/>
                </a:lnTo>
                <a:lnTo>
                  <a:pt x="3062" y="2033"/>
                </a:lnTo>
                <a:lnTo>
                  <a:pt x="3070" y="2023"/>
                </a:lnTo>
                <a:lnTo>
                  <a:pt x="3074" y="2012"/>
                </a:lnTo>
                <a:lnTo>
                  <a:pt x="3075" y="2000"/>
                </a:lnTo>
                <a:lnTo>
                  <a:pt x="1431" y="2000"/>
                </a:lnTo>
                <a:lnTo>
                  <a:pt x="3072" y="1997"/>
                </a:lnTo>
                <a:lnTo>
                  <a:pt x="2719" y="1406"/>
                </a:lnTo>
                <a:lnTo>
                  <a:pt x="2716" y="1406"/>
                </a:lnTo>
                <a:lnTo>
                  <a:pt x="2716" y="1406"/>
                </a:lnTo>
                <a:lnTo>
                  <a:pt x="2717" y="1393"/>
                </a:lnTo>
                <a:lnTo>
                  <a:pt x="2717" y="92"/>
                </a:lnTo>
                <a:lnTo>
                  <a:pt x="2717" y="92"/>
                </a:lnTo>
                <a:lnTo>
                  <a:pt x="2717" y="83"/>
                </a:lnTo>
                <a:lnTo>
                  <a:pt x="2716" y="73"/>
                </a:lnTo>
                <a:lnTo>
                  <a:pt x="2713" y="64"/>
                </a:lnTo>
                <a:lnTo>
                  <a:pt x="2711" y="56"/>
                </a:lnTo>
                <a:lnTo>
                  <a:pt x="2706" y="48"/>
                </a:lnTo>
                <a:lnTo>
                  <a:pt x="2702" y="41"/>
                </a:lnTo>
                <a:lnTo>
                  <a:pt x="2697" y="33"/>
                </a:lnTo>
                <a:lnTo>
                  <a:pt x="2690" y="27"/>
                </a:lnTo>
                <a:lnTo>
                  <a:pt x="2685" y="21"/>
                </a:lnTo>
                <a:lnTo>
                  <a:pt x="2678" y="15"/>
                </a:lnTo>
                <a:lnTo>
                  <a:pt x="2670" y="11"/>
                </a:lnTo>
                <a:lnTo>
                  <a:pt x="2662" y="7"/>
                </a:lnTo>
                <a:lnTo>
                  <a:pt x="2654" y="4"/>
                </a:lnTo>
                <a:lnTo>
                  <a:pt x="2646" y="2"/>
                </a:lnTo>
                <a:lnTo>
                  <a:pt x="2636" y="0"/>
                </a:lnTo>
                <a:lnTo>
                  <a:pt x="2627" y="0"/>
                </a:lnTo>
                <a:close/>
              </a:path>
            </a:pathLst>
          </a:custGeom>
          <a:solidFill>
            <a:srgbClr val="D7D2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8" name="Freeform 8">
            <a:extLst>
              <a:ext uri="{FF2B5EF4-FFF2-40B4-BE49-F238E27FC236}">
                <a16:creationId xmlns:a16="http://schemas.microsoft.com/office/drawing/2014/main" id="{B46AE0B9-1959-4973-8FED-E9DD76A7B3B1}"/>
              </a:ext>
            </a:extLst>
          </p:cNvPr>
          <p:cNvSpPr>
            <a:spLocks/>
          </p:cNvSpPr>
          <p:nvPr/>
        </p:nvSpPr>
        <p:spPr bwMode="auto">
          <a:xfrm>
            <a:off x="4859807" y="4310931"/>
            <a:ext cx="2457999" cy="1646659"/>
          </a:xfrm>
          <a:custGeom>
            <a:avLst/>
            <a:gdLst>
              <a:gd name="T0" fmla="*/ 459 w 3075"/>
              <a:gd name="T1" fmla="*/ 0 h 2060"/>
              <a:gd name="T2" fmla="*/ 449 w 3075"/>
              <a:gd name="T3" fmla="*/ 0 h 2060"/>
              <a:gd name="T4" fmla="*/ 432 w 3075"/>
              <a:gd name="T5" fmla="*/ 4 h 2060"/>
              <a:gd name="T6" fmla="*/ 416 w 3075"/>
              <a:gd name="T7" fmla="*/ 11 h 2060"/>
              <a:gd name="T8" fmla="*/ 401 w 3075"/>
              <a:gd name="T9" fmla="*/ 21 h 2060"/>
              <a:gd name="T10" fmla="*/ 389 w 3075"/>
              <a:gd name="T11" fmla="*/ 33 h 2060"/>
              <a:gd name="T12" fmla="*/ 379 w 3075"/>
              <a:gd name="T13" fmla="*/ 48 h 2060"/>
              <a:gd name="T14" fmla="*/ 372 w 3075"/>
              <a:gd name="T15" fmla="*/ 64 h 2060"/>
              <a:gd name="T16" fmla="*/ 368 w 3075"/>
              <a:gd name="T17" fmla="*/ 83 h 2060"/>
              <a:gd name="T18" fmla="*/ 368 w 3075"/>
              <a:gd name="T19" fmla="*/ 1393 h 2060"/>
              <a:gd name="T20" fmla="*/ 368 w 3075"/>
              <a:gd name="T21" fmla="*/ 1395 h 2060"/>
              <a:gd name="T22" fmla="*/ 370 w 3075"/>
              <a:gd name="T23" fmla="*/ 1410 h 2060"/>
              <a:gd name="T24" fmla="*/ 368 w 3075"/>
              <a:gd name="T25" fmla="*/ 1395 h 2060"/>
              <a:gd name="T26" fmla="*/ 4 w 3075"/>
              <a:gd name="T27" fmla="*/ 2002 h 2060"/>
              <a:gd name="T28" fmla="*/ 6 w 3075"/>
              <a:gd name="T29" fmla="*/ 2013 h 2060"/>
              <a:gd name="T30" fmla="*/ 19 w 3075"/>
              <a:gd name="T31" fmla="*/ 2035 h 2060"/>
              <a:gd name="T32" fmla="*/ 39 w 3075"/>
              <a:gd name="T33" fmla="*/ 2050 h 2060"/>
              <a:gd name="T34" fmla="*/ 66 w 3075"/>
              <a:gd name="T35" fmla="*/ 2059 h 2060"/>
              <a:gd name="T36" fmla="*/ 2998 w 3075"/>
              <a:gd name="T37" fmla="*/ 2060 h 2060"/>
              <a:gd name="T38" fmla="*/ 3013 w 3075"/>
              <a:gd name="T39" fmla="*/ 2059 h 2060"/>
              <a:gd name="T40" fmla="*/ 3041 w 3075"/>
              <a:gd name="T41" fmla="*/ 2050 h 2060"/>
              <a:gd name="T42" fmla="*/ 3062 w 3075"/>
              <a:gd name="T43" fmla="*/ 2033 h 2060"/>
              <a:gd name="T44" fmla="*/ 3074 w 3075"/>
              <a:gd name="T45" fmla="*/ 2012 h 2060"/>
              <a:gd name="T46" fmla="*/ 1431 w 3075"/>
              <a:gd name="T47" fmla="*/ 2000 h 2060"/>
              <a:gd name="T48" fmla="*/ 2719 w 3075"/>
              <a:gd name="T49" fmla="*/ 1406 h 2060"/>
              <a:gd name="T50" fmla="*/ 2716 w 3075"/>
              <a:gd name="T51" fmla="*/ 1406 h 2060"/>
              <a:gd name="T52" fmla="*/ 2717 w 3075"/>
              <a:gd name="T53" fmla="*/ 92 h 2060"/>
              <a:gd name="T54" fmla="*/ 2717 w 3075"/>
              <a:gd name="T55" fmla="*/ 83 h 2060"/>
              <a:gd name="T56" fmla="*/ 2713 w 3075"/>
              <a:gd name="T57" fmla="*/ 64 h 2060"/>
              <a:gd name="T58" fmla="*/ 2706 w 3075"/>
              <a:gd name="T59" fmla="*/ 48 h 2060"/>
              <a:gd name="T60" fmla="*/ 2697 w 3075"/>
              <a:gd name="T61" fmla="*/ 33 h 2060"/>
              <a:gd name="T62" fmla="*/ 2685 w 3075"/>
              <a:gd name="T63" fmla="*/ 21 h 2060"/>
              <a:gd name="T64" fmla="*/ 2670 w 3075"/>
              <a:gd name="T65" fmla="*/ 11 h 2060"/>
              <a:gd name="T66" fmla="*/ 2654 w 3075"/>
              <a:gd name="T67" fmla="*/ 4 h 2060"/>
              <a:gd name="T68" fmla="*/ 2636 w 3075"/>
              <a:gd name="T69" fmla="*/ 0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5" h="2060">
                <a:moveTo>
                  <a:pt x="2627" y="0"/>
                </a:moveTo>
                <a:lnTo>
                  <a:pt x="459" y="0"/>
                </a:lnTo>
                <a:lnTo>
                  <a:pt x="459" y="0"/>
                </a:lnTo>
                <a:lnTo>
                  <a:pt x="449" y="0"/>
                </a:lnTo>
                <a:lnTo>
                  <a:pt x="440" y="2"/>
                </a:lnTo>
                <a:lnTo>
                  <a:pt x="432" y="4"/>
                </a:lnTo>
                <a:lnTo>
                  <a:pt x="424" y="7"/>
                </a:lnTo>
                <a:lnTo>
                  <a:pt x="416" y="11"/>
                </a:lnTo>
                <a:lnTo>
                  <a:pt x="409" y="15"/>
                </a:lnTo>
                <a:lnTo>
                  <a:pt x="401" y="21"/>
                </a:lnTo>
                <a:lnTo>
                  <a:pt x="395" y="27"/>
                </a:lnTo>
                <a:lnTo>
                  <a:pt x="389" y="33"/>
                </a:lnTo>
                <a:lnTo>
                  <a:pt x="383" y="41"/>
                </a:lnTo>
                <a:lnTo>
                  <a:pt x="379" y="48"/>
                </a:lnTo>
                <a:lnTo>
                  <a:pt x="375" y="56"/>
                </a:lnTo>
                <a:lnTo>
                  <a:pt x="372" y="64"/>
                </a:lnTo>
                <a:lnTo>
                  <a:pt x="370" y="73"/>
                </a:lnTo>
                <a:lnTo>
                  <a:pt x="368" y="83"/>
                </a:lnTo>
                <a:lnTo>
                  <a:pt x="368" y="92"/>
                </a:lnTo>
                <a:lnTo>
                  <a:pt x="368" y="1393"/>
                </a:lnTo>
                <a:lnTo>
                  <a:pt x="368" y="1393"/>
                </a:lnTo>
                <a:lnTo>
                  <a:pt x="368" y="1395"/>
                </a:lnTo>
                <a:lnTo>
                  <a:pt x="370" y="1393"/>
                </a:lnTo>
                <a:lnTo>
                  <a:pt x="370" y="1410"/>
                </a:lnTo>
                <a:lnTo>
                  <a:pt x="370" y="1410"/>
                </a:lnTo>
                <a:lnTo>
                  <a:pt x="368" y="1395"/>
                </a:lnTo>
                <a:lnTo>
                  <a:pt x="0" y="2002"/>
                </a:lnTo>
                <a:lnTo>
                  <a:pt x="4" y="2002"/>
                </a:lnTo>
                <a:lnTo>
                  <a:pt x="4" y="2002"/>
                </a:lnTo>
                <a:lnTo>
                  <a:pt x="6" y="2013"/>
                </a:lnTo>
                <a:lnTo>
                  <a:pt x="11" y="2024"/>
                </a:lnTo>
                <a:lnTo>
                  <a:pt x="19" y="2035"/>
                </a:lnTo>
                <a:lnTo>
                  <a:pt x="28" y="2043"/>
                </a:lnTo>
                <a:lnTo>
                  <a:pt x="39" y="2050"/>
                </a:lnTo>
                <a:lnTo>
                  <a:pt x="52" y="2055"/>
                </a:lnTo>
                <a:lnTo>
                  <a:pt x="66" y="2059"/>
                </a:lnTo>
                <a:lnTo>
                  <a:pt x="81" y="2060"/>
                </a:lnTo>
                <a:lnTo>
                  <a:pt x="2998" y="2060"/>
                </a:lnTo>
                <a:lnTo>
                  <a:pt x="2998" y="2060"/>
                </a:lnTo>
                <a:lnTo>
                  <a:pt x="3013" y="2059"/>
                </a:lnTo>
                <a:lnTo>
                  <a:pt x="3028" y="2055"/>
                </a:lnTo>
                <a:lnTo>
                  <a:pt x="3041" y="2050"/>
                </a:lnTo>
                <a:lnTo>
                  <a:pt x="3052" y="2041"/>
                </a:lnTo>
                <a:lnTo>
                  <a:pt x="3062" y="2033"/>
                </a:lnTo>
                <a:lnTo>
                  <a:pt x="3070" y="2023"/>
                </a:lnTo>
                <a:lnTo>
                  <a:pt x="3074" y="2012"/>
                </a:lnTo>
                <a:lnTo>
                  <a:pt x="3075" y="2000"/>
                </a:lnTo>
                <a:lnTo>
                  <a:pt x="1431" y="2000"/>
                </a:lnTo>
                <a:lnTo>
                  <a:pt x="3072" y="1997"/>
                </a:lnTo>
                <a:lnTo>
                  <a:pt x="2719" y="1406"/>
                </a:lnTo>
                <a:lnTo>
                  <a:pt x="2716" y="1406"/>
                </a:lnTo>
                <a:lnTo>
                  <a:pt x="2716" y="1406"/>
                </a:lnTo>
                <a:lnTo>
                  <a:pt x="2717" y="1393"/>
                </a:lnTo>
                <a:lnTo>
                  <a:pt x="2717" y="92"/>
                </a:lnTo>
                <a:lnTo>
                  <a:pt x="2717" y="92"/>
                </a:lnTo>
                <a:lnTo>
                  <a:pt x="2717" y="83"/>
                </a:lnTo>
                <a:lnTo>
                  <a:pt x="2716" y="73"/>
                </a:lnTo>
                <a:lnTo>
                  <a:pt x="2713" y="64"/>
                </a:lnTo>
                <a:lnTo>
                  <a:pt x="2711" y="56"/>
                </a:lnTo>
                <a:lnTo>
                  <a:pt x="2706" y="48"/>
                </a:lnTo>
                <a:lnTo>
                  <a:pt x="2702" y="41"/>
                </a:lnTo>
                <a:lnTo>
                  <a:pt x="2697" y="33"/>
                </a:lnTo>
                <a:lnTo>
                  <a:pt x="2690" y="27"/>
                </a:lnTo>
                <a:lnTo>
                  <a:pt x="2685" y="21"/>
                </a:lnTo>
                <a:lnTo>
                  <a:pt x="2678" y="15"/>
                </a:lnTo>
                <a:lnTo>
                  <a:pt x="2670" y="11"/>
                </a:lnTo>
                <a:lnTo>
                  <a:pt x="2662" y="7"/>
                </a:lnTo>
                <a:lnTo>
                  <a:pt x="2654" y="4"/>
                </a:lnTo>
                <a:lnTo>
                  <a:pt x="2646" y="2"/>
                </a:lnTo>
                <a:lnTo>
                  <a:pt x="2636" y="0"/>
                </a:lnTo>
                <a:lnTo>
                  <a:pt x="26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9" name="Freeform 9">
            <a:extLst>
              <a:ext uri="{FF2B5EF4-FFF2-40B4-BE49-F238E27FC236}">
                <a16:creationId xmlns:a16="http://schemas.microsoft.com/office/drawing/2014/main" id="{10D6A82A-0A03-4432-8DC4-BABE44F6CA88}"/>
              </a:ext>
            </a:extLst>
          </p:cNvPr>
          <p:cNvSpPr>
            <a:spLocks/>
          </p:cNvSpPr>
          <p:nvPr/>
        </p:nvSpPr>
        <p:spPr bwMode="auto">
          <a:xfrm>
            <a:off x="5163560" y="4282954"/>
            <a:ext cx="1880869" cy="1175043"/>
          </a:xfrm>
          <a:custGeom>
            <a:avLst/>
            <a:gdLst>
              <a:gd name="T0" fmla="*/ 2353 w 2353"/>
              <a:gd name="T1" fmla="*/ 1380 h 1470"/>
              <a:gd name="T2" fmla="*/ 2352 w 2353"/>
              <a:gd name="T3" fmla="*/ 1397 h 1470"/>
              <a:gd name="T4" fmla="*/ 2347 w 2353"/>
              <a:gd name="T5" fmla="*/ 1415 h 1470"/>
              <a:gd name="T6" fmla="*/ 2339 w 2353"/>
              <a:gd name="T7" fmla="*/ 1430 h 1470"/>
              <a:gd name="T8" fmla="*/ 2328 w 2353"/>
              <a:gd name="T9" fmla="*/ 1443 h 1470"/>
              <a:gd name="T10" fmla="*/ 2314 w 2353"/>
              <a:gd name="T11" fmla="*/ 1454 h 1470"/>
              <a:gd name="T12" fmla="*/ 2298 w 2353"/>
              <a:gd name="T13" fmla="*/ 1462 h 1470"/>
              <a:gd name="T14" fmla="*/ 2282 w 2353"/>
              <a:gd name="T15" fmla="*/ 1468 h 1470"/>
              <a:gd name="T16" fmla="*/ 2263 w 2353"/>
              <a:gd name="T17" fmla="*/ 1470 h 1470"/>
              <a:gd name="T18" fmla="*/ 91 w 2353"/>
              <a:gd name="T19" fmla="*/ 1470 h 1470"/>
              <a:gd name="T20" fmla="*/ 73 w 2353"/>
              <a:gd name="T21" fmla="*/ 1468 h 1470"/>
              <a:gd name="T22" fmla="*/ 56 w 2353"/>
              <a:gd name="T23" fmla="*/ 1462 h 1470"/>
              <a:gd name="T24" fmla="*/ 41 w 2353"/>
              <a:gd name="T25" fmla="*/ 1454 h 1470"/>
              <a:gd name="T26" fmla="*/ 27 w 2353"/>
              <a:gd name="T27" fmla="*/ 1443 h 1470"/>
              <a:gd name="T28" fmla="*/ 17 w 2353"/>
              <a:gd name="T29" fmla="*/ 1430 h 1470"/>
              <a:gd name="T30" fmla="*/ 7 w 2353"/>
              <a:gd name="T31" fmla="*/ 1415 h 1470"/>
              <a:gd name="T32" fmla="*/ 3 w 2353"/>
              <a:gd name="T33" fmla="*/ 1397 h 1470"/>
              <a:gd name="T34" fmla="*/ 0 w 2353"/>
              <a:gd name="T35" fmla="*/ 1380 h 1470"/>
              <a:gd name="T36" fmla="*/ 0 w 2353"/>
              <a:gd name="T37" fmla="*/ 92 h 1470"/>
              <a:gd name="T38" fmla="*/ 3 w 2353"/>
              <a:gd name="T39" fmla="*/ 73 h 1470"/>
              <a:gd name="T40" fmla="*/ 7 w 2353"/>
              <a:gd name="T41" fmla="*/ 56 h 1470"/>
              <a:gd name="T42" fmla="*/ 17 w 2353"/>
              <a:gd name="T43" fmla="*/ 41 h 1470"/>
              <a:gd name="T44" fmla="*/ 27 w 2353"/>
              <a:gd name="T45" fmla="*/ 27 h 1470"/>
              <a:gd name="T46" fmla="*/ 41 w 2353"/>
              <a:gd name="T47" fmla="*/ 16 h 1470"/>
              <a:gd name="T48" fmla="*/ 56 w 2353"/>
              <a:gd name="T49" fmla="*/ 8 h 1470"/>
              <a:gd name="T50" fmla="*/ 73 w 2353"/>
              <a:gd name="T51" fmla="*/ 3 h 1470"/>
              <a:gd name="T52" fmla="*/ 91 w 2353"/>
              <a:gd name="T53" fmla="*/ 0 h 1470"/>
              <a:gd name="T54" fmla="*/ 2263 w 2353"/>
              <a:gd name="T55" fmla="*/ 0 h 1470"/>
              <a:gd name="T56" fmla="*/ 2282 w 2353"/>
              <a:gd name="T57" fmla="*/ 3 h 1470"/>
              <a:gd name="T58" fmla="*/ 2298 w 2353"/>
              <a:gd name="T59" fmla="*/ 8 h 1470"/>
              <a:gd name="T60" fmla="*/ 2314 w 2353"/>
              <a:gd name="T61" fmla="*/ 16 h 1470"/>
              <a:gd name="T62" fmla="*/ 2328 w 2353"/>
              <a:gd name="T63" fmla="*/ 27 h 1470"/>
              <a:gd name="T64" fmla="*/ 2339 w 2353"/>
              <a:gd name="T65" fmla="*/ 41 h 1470"/>
              <a:gd name="T66" fmla="*/ 2347 w 2353"/>
              <a:gd name="T67" fmla="*/ 56 h 1470"/>
              <a:gd name="T68" fmla="*/ 2352 w 2353"/>
              <a:gd name="T69" fmla="*/ 73 h 1470"/>
              <a:gd name="T70" fmla="*/ 2353 w 2353"/>
              <a:gd name="T71" fmla="*/ 92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53" h="1470">
                <a:moveTo>
                  <a:pt x="2353" y="1380"/>
                </a:moveTo>
                <a:lnTo>
                  <a:pt x="2353" y="1380"/>
                </a:lnTo>
                <a:lnTo>
                  <a:pt x="2353" y="1388"/>
                </a:lnTo>
                <a:lnTo>
                  <a:pt x="2352" y="1397"/>
                </a:lnTo>
                <a:lnTo>
                  <a:pt x="2349" y="1407"/>
                </a:lnTo>
                <a:lnTo>
                  <a:pt x="2347" y="1415"/>
                </a:lnTo>
                <a:lnTo>
                  <a:pt x="2343" y="1423"/>
                </a:lnTo>
                <a:lnTo>
                  <a:pt x="2339" y="1430"/>
                </a:lnTo>
                <a:lnTo>
                  <a:pt x="2333" y="1437"/>
                </a:lnTo>
                <a:lnTo>
                  <a:pt x="2328" y="1443"/>
                </a:lnTo>
                <a:lnTo>
                  <a:pt x="2321" y="1449"/>
                </a:lnTo>
                <a:lnTo>
                  <a:pt x="2314" y="1454"/>
                </a:lnTo>
                <a:lnTo>
                  <a:pt x="2306" y="1460"/>
                </a:lnTo>
                <a:lnTo>
                  <a:pt x="2298" y="1462"/>
                </a:lnTo>
                <a:lnTo>
                  <a:pt x="2290" y="1466"/>
                </a:lnTo>
                <a:lnTo>
                  <a:pt x="2282" y="1468"/>
                </a:lnTo>
                <a:lnTo>
                  <a:pt x="2272" y="1469"/>
                </a:lnTo>
                <a:lnTo>
                  <a:pt x="2263" y="1470"/>
                </a:lnTo>
                <a:lnTo>
                  <a:pt x="91" y="1470"/>
                </a:lnTo>
                <a:lnTo>
                  <a:pt x="91" y="1470"/>
                </a:lnTo>
                <a:lnTo>
                  <a:pt x="81" y="1469"/>
                </a:lnTo>
                <a:lnTo>
                  <a:pt x="73" y="1468"/>
                </a:lnTo>
                <a:lnTo>
                  <a:pt x="64" y="1466"/>
                </a:lnTo>
                <a:lnTo>
                  <a:pt x="56" y="1462"/>
                </a:lnTo>
                <a:lnTo>
                  <a:pt x="48" y="1460"/>
                </a:lnTo>
                <a:lnTo>
                  <a:pt x="41" y="1454"/>
                </a:lnTo>
                <a:lnTo>
                  <a:pt x="34" y="1449"/>
                </a:lnTo>
                <a:lnTo>
                  <a:pt x="27" y="1443"/>
                </a:lnTo>
                <a:lnTo>
                  <a:pt x="22" y="1437"/>
                </a:lnTo>
                <a:lnTo>
                  <a:pt x="17" y="1430"/>
                </a:lnTo>
                <a:lnTo>
                  <a:pt x="11" y="1423"/>
                </a:lnTo>
                <a:lnTo>
                  <a:pt x="7" y="1415"/>
                </a:lnTo>
                <a:lnTo>
                  <a:pt x="4" y="1407"/>
                </a:lnTo>
                <a:lnTo>
                  <a:pt x="3" y="1397"/>
                </a:lnTo>
                <a:lnTo>
                  <a:pt x="2" y="1388"/>
                </a:lnTo>
                <a:lnTo>
                  <a:pt x="0" y="1380"/>
                </a:lnTo>
                <a:lnTo>
                  <a:pt x="0" y="92"/>
                </a:lnTo>
                <a:lnTo>
                  <a:pt x="0" y="92"/>
                </a:lnTo>
                <a:lnTo>
                  <a:pt x="2" y="83"/>
                </a:lnTo>
                <a:lnTo>
                  <a:pt x="3" y="73"/>
                </a:lnTo>
                <a:lnTo>
                  <a:pt x="4" y="65"/>
                </a:lnTo>
                <a:lnTo>
                  <a:pt x="7" y="56"/>
                </a:lnTo>
                <a:lnTo>
                  <a:pt x="11" y="49"/>
                </a:lnTo>
                <a:lnTo>
                  <a:pt x="17" y="41"/>
                </a:lnTo>
                <a:lnTo>
                  <a:pt x="22" y="34"/>
                </a:lnTo>
                <a:lnTo>
                  <a:pt x="27" y="27"/>
                </a:lnTo>
                <a:lnTo>
                  <a:pt x="34" y="22"/>
                </a:lnTo>
                <a:lnTo>
                  <a:pt x="41" y="16"/>
                </a:lnTo>
                <a:lnTo>
                  <a:pt x="48" y="12"/>
                </a:lnTo>
                <a:lnTo>
                  <a:pt x="56" y="8"/>
                </a:lnTo>
                <a:lnTo>
                  <a:pt x="64" y="4"/>
                </a:lnTo>
                <a:lnTo>
                  <a:pt x="73" y="3"/>
                </a:lnTo>
                <a:lnTo>
                  <a:pt x="81" y="2"/>
                </a:lnTo>
                <a:lnTo>
                  <a:pt x="91" y="0"/>
                </a:lnTo>
                <a:lnTo>
                  <a:pt x="2263" y="0"/>
                </a:lnTo>
                <a:lnTo>
                  <a:pt x="2263" y="0"/>
                </a:lnTo>
                <a:lnTo>
                  <a:pt x="2272" y="2"/>
                </a:lnTo>
                <a:lnTo>
                  <a:pt x="2282" y="3"/>
                </a:lnTo>
                <a:lnTo>
                  <a:pt x="2290" y="4"/>
                </a:lnTo>
                <a:lnTo>
                  <a:pt x="2298" y="8"/>
                </a:lnTo>
                <a:lnTo>
                  <a:pt x="2306" y="12"/>
                </a:lnTo>
                <a:lnTo>
                  <a:pt x="2314" y="16"/>
                </a:lnTo>
                <a:lnTo>
                  <a:pt x="2321" y="22"/>
                </a:lnTo>
                <a:lnTo>
                  <a:pt x="2328" y="27"/>
                </a:lnTo>
                <a:lnTo>
                  <a:pt x="2333" y="34"/>
                </a:lnTo>
                <a:lnTo>
                  <a:pt x="2339" y="41"/>
                </a:lnTo>
                <a:lnTo>
                  <a:pt x="2343" y="49"/>
                </a:lnTo>
                <a:lnTo>
                  <a:pt x="2347" y="56"/>
                </a:lnTo>
                <a:lnTo>
                  <a:pt x="2349" y="65"/>
                </a:lnTo>
                <a:lnTo>
                  <a:pt x="2352" y="73"/>
                </a:lnTo>
                <a:lnTo>
                  <a:pt x="2353" y="83"/>
                </a:lnTo>
                <a:lnTo>
                  <a:pt x="2353" y="92"/>
                </a:lnTo>
                <a:lnTo>
                  <a:pt x="2353" y="138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0" name="Freeform 10">
            <a:extLst>
              <a:ext uri="{FF2B5EF4-FFF2-40B4-BE49-F238E27FC236}">
                <a16:creationId xmlns:a16="http://schemas.microsoft.com/office/drawing/2014/main" id="{A9030936-2BB4-4C4F-BEB8-07729A7CB909}"/>
              </a:ext>
            </a:extLst>
          </p:cNvPr>
          <p:cNvSpPr>
            <a:spLocks/>
          </p:cNvSpPr>
          <p:nvPr/>
        </p:nvSpPr>
        <p:spPr bwMode="auto">
          <a:xfrm>
            <a:off x="4869399" y="5394848"/>
            <a:ext cx="2459597" cy="471616"/>
          </a:xfrm>
          <a:custGeom>
            <a:avLst/>
            <a:gdLst>
              <a:gd name="T0" fmla="*/ 368 w 3077"/>
              <a:gd name="T1" fmla="*/ 4 h 590"/>
              <a:gd name="T2" fmla="*/ 0 w 3077"/>
              <a:gd name="T3" fmla="*/ 590 h 590"/>
              <a:gd name="T4" fmla="*/ 3077 w 3077"/>
              <a:gd name="T5" fmla="*/ 584 h 590"/>
              <a:gd name="T6" fmla="*/ 2723 w 3077"/>
              <a:gd name="T7" fmla="*/ 0 h 590"/>
              <a:gd name="T8" fmla="*/ 368 w 3077"/>
              <a:gd name="T9" fmla="*/ 4 h 590"/>
            </a:gdLst>
            <a:ahLst/>
            <a:cxnLst>
              <a:cxn ang="0">
                <a:pos x="T0" y="T1"/>
              </a:cxn>
              <a:cxn ang="0">
                <a:pos x="T2" y="T3"/>
              </a:cxn>
              <a:cxn ang="0">
                <a:pos x="T4" y="T5"/>
              </a:cxn>
              <a:cxn ang="0">
                <a:pos x="T6" y="T7"/>
              </a:cxn>
              <a:cxn ang="0">
                <a:pos x="T8" y="T9"/>
              </a:cxn>
            </a:cxnLst>
            <a:rect l="0" t="0" r="r" b="b"/>
            <a:pathLst>
              <a:path w="3077" h="590">
                <a:moveTo>
                  <a:pt x="368" y="4"/>
                </a:moveTo>
                <a:lnTo>
                  <a:pt x="0" y="590"/>
                </a:lnTo>
                <a:lnTo>
                  <a:pt x="3077" y="584"/>
                </a:lnTo>
                <a:lnTo>
                  <a:pt x="2723" y="0"/>
                </a:lnTo>
                <a:lnTo>
                  <a:pt x="368" y="4"/>
                </a:lnTo>
                <a:close/>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1" name="Freeform 11">
            <a:extLst>
              <a:ext uri="{FF2B5EF4-FFF2-40B4-BE49-F238E27FC236}">
                <a16:creationId xmlns:a16="http://schemas.microsoft.com/office/drawing/2014/main" id="{396B8535-C73E-4864-BBB2-78ADC1319CFD}"/>
              </a:ext>
            </a:extLst>
          </p:cNvPr>
          <p:cNvSpPr>
            <a:spLocks/>
          </p:cNvSpPr>
          <p:nvPr/>
        </p:nvSpPr>
        <p:spPr bwMode="auto">
          <a:xfrm>
            <a:off x="4872597" y="5864066"/>
            <a:ext cx="2459597" cy="48761"/>
          </a:xfrm>
          <a:custGeom>
            <a:avLst/>
            <a:gdLst>
              <a:gd name="T0" fmla="*/ 3077 w 3077"/>
              <a:gd name="T1" fmla="*/ 0 h 61"/>
              <a:gd name="T2" fmla="*/ 3077 w 3077"/>
              <a:gd name="T3" fmla="*/ 0 h 61"/>
              <a:gd name="T4" fmla="*/ 3077 w 3077"/>
              <a:gd name="T5" fmla="*/ 0 h 61"/>
              <a:gd name="T6" fmla="*/ 3075 w 3077"/>
              <a:gd name="T7" fmla="*/ 12 h 61"/>
              <a:gd name="T8" fmla="*/ 3070 w 3077"/>
              <a:gd name="T9" fmla="*/ 24 h 61"/>
              <a:gd name="T10" fmla="*/ 3063 w 3077"/>
              <a:gd name="T11" fmla="*/ 34 h 61"/>
              <a:gd name="T12" fmla="*/ 3054 w 3077"/>
              <a:gd name="T13" fmla="*/ 43 h 61"/>
              <a:gd name="T14" fmla="*/ 3041 w 3077"/>
              <a:gd name="T15" fmla="*/ 50 h 61"/>
              <a:gd name="T16" fmla="*/ 3029 w 3077"/>
              <a:gd name="T17" fmla="*/ 55 h 61"/>
              <a:gd name="T18" fmla="*/ 3014 w 3077"/>
              <a:gd name="T19" fmla="*/ 59 h 61"/>
              <a:gd name="T20" fmla="*/ 2998 w 3077"/>
              <a:gd name="T21" fmla="*/ 61 h 61"/>
              <a:gd name="T22" fmla="*/ 77 w 3077"/>
              <a:gd name="T23" fmla="*/ 61 h 61"/>
              <a:gd name="T24" fmla="*/ 77 w 3077"/>
              <a:gd name="T25" fmla="*/ 61 h 61"/>
              <a:gd name="T26" fmla="*/ 62 w 3077"/>
              <a:gd name="T27" fmla="*/ 59 h 61"/>
              <a:gd name="T28" fmla="*/ 47 w 3077"/>
              <a:gd name="T29" fmla="*/ 55 h 61"/>
              <a:gd name="T30" fmla="*/ 34 w 3077"/>
              <a:gd name="T31" fmla="*/ 50 h 61"/>
              <a:gd name="T32" fmla="*/ 22 w 3077"/>
              <a:gd name="T33" fmla="*/ 43 h 61"/>
              <a:gd name="T34" fmla="*/ 12 w 3077"/>
              <a:gd name="T35" fmla="*/ 34 h 61"/>
              <a:gd name="T36" fmla="*/ 5 w 3077"/>
              <a:gd name="T37" fmla="*/ 24 h 61"/>
              <a:gd name="T38" fmla="*/ 1 w 3077"/>
              <a:gd name="T39" fmla="*/ 12 h 61"/>
              <a:gd name="T40" fmla="*/ 0 w 3077"/>
              <a:gd name="T41" fmla="*/ 0 h 61"/>
              <a:gd name="T42" fmla="*/ 3077 w 3077"/>
              <a:gd name="T4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77" h="61">
                <a:moveTo>
                  <a:pt x="3077" y="0"/>
                </a:moveTo>
                <a:lnTo>
                  <a:pt x="3077" y="0"/>
                </a:lnTo>
                <a:lnTo>
                  <a:pt x="3077" y="0"/>
                </a:lnTo>
                <a:lnTo>
                  <a:pt x="3075" y="12"/>
                </a:lnTo>
                <a:lnTo>
                  <a:pt x="3070" y="24"/>
                </a:lnTo>
                <a:lnTo>
                  <a:pt x="3063" y="34"/>
                </a:lnTo>
                <a:lnTo>
                  <a:pt x="3054" y="43"/>
                </a:lnTo>
                <a:lnTo>
                  <a:pt x="3041" y="50"/>
                </a:lnTo>
                <a:lnTo>
                  <a:pt x="3029" y="55"/>
                </a:lnTo>
                <a:lnTo>
                  <a:pt x="3014" y="59"/>
                </a:lnTo>
                <a:lnTo>
                  <a:pt x="2998" y="61"/>
                </a:lnTo>
                <a:lnTo>
                  <a:pt x="77" y="61"/>
                </a:lnTo>
                <a:lnTo>
                  <a:pt x="77" y="61"/>
                </a:lnTo>
                <a:lnTo>
                  <a:pt x="62" y="59"/>
                </a:lnTo>
                <a:lnTo>
                  <a:pt x="47" y="55"/>
                </a:lnTo>
                <a:lnTo>
                  <a:pt x="34" y="50"/>
                </a:lnTo>
                <a:lnTo>
                  <a:pt x="22" y="43"/>
                </a:lnTo>
                <a:lnTo>
                  <a:pt x="12" y="34"/>
                </a:lnTo>
                <a:lnTo>
                  <a:pt x="5" y="24"/>
                </a:lnTo>
                <a:lnTo>
                  <a:pt x="1" y="12"/>
                </a:lnTo>
                <a:lnTo>
                  <a:pt x="0" y="0"/>
                </a:lnTo>
                <a:lnTo>
                  <a:pt x="3077"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2" name="Freeform 12">
            <a:extLst>
              <a:ext uri="{FF2B5EF4-FFF2-40B4-BE49-F238E27FC236}">
                <a16:creationId xmlns:a16="http://schemas.microsoft.com/office/drawing/2014/main" id="{AC25E9A7-24D3-433F-A08D-B8877B3953B6}"/>
              </a:ext>
            </a:extLst>
          </p:cNvPr>
          <p:cNvSpPr>
            <a:spLocks/>
          </p:cNvSpPr>
          <p:nvPr/>
        </p:nvSpPr>
        <p:spPr bwMode="auto">
          <a:xfrm>
            <a:off x="4872597" y="5864066"/>
            <a:ext cx="2459597" cy="48761"/>
          </a:xfrm>
          <a:custGeom>
            <a:avLst/>
            <a:gdLst>
              <a:gd name="T0" fmla="*/ 3077 w 3077"/>
              <a:gd name="T1" fmla="*/ 0 h 61"/>
              <a:gd name="T2" fmla="*/ 3077 w 3077"/>
              <a:gd name="T3" fmla="*/ 0 h 61"/>
              <a:gd name="T4" fmla="*/ 3077 w 3077"/>
              <a:gd name="T5" fmla="*/ 0 h 61"/>
              <a:gd name="T6" fmla="*/ 3075 w 3077"/>
              <a:gd name="T7" fmla="*/ 12 h 61"/>
              <a:gd name="T8" fmla="*/ 3070 w 3077"/>
              <a:gd name="T9" fmla="*/ 24 h 61"/>
              <a:gd name="T10" fmla="*/ 3063 w 3077"/>
              <a:gd name="T11" fmla="*/ 34 h 61"/>
              <a:gd name="T12" fmla="*/ 3054 w 3077"/>
              <a:gd name="T13" fmla="*/ 43 h 61"/>
              <a:gd name="T14" fmla="*/ 3041 w 3077"/>
              <a:gd name="T15" fmla="*/ 50 h 61"/>
              <a:gd name="T16" fmla="*/ 3029 w 3077"/>
              <a:gd name="T17" fmla="*/ 55 h 61"/>
              <a:gd name="T18" fmla="*/ 3014 w 3077"/>
              <a:gd name="T19" fmla="*/ 59 h 61"/>
              <a:gd name="T20" fmla="*/ 2998 w 3077"/>
              <a:gd name="T21" fmla="*/ 61 h 61"/>
              <a:gd name="T22" fmla="*/ 77 w 3077"/>
              <a:gd name="T23" fmla="*/ 61 h 61"/>
              <a:gd name="T24" fmla="*/ 77 w 3077"/>
              <a:gd name="T25" fmla="*/ 61 h 61"/>
              <a:gd name="T26" fmla="*/ 62 w 3077"/>
              <a:gd name="T27" fmla="*/ 59 h 61"/>
              <a:gd name="T28" fmla="*/ 47 w 3077"/>
              <a:gd name="T29" fmla="*/ 55 h 61"/>
              <a:gd name="T30" fmla="*/ 34 w 3077"/>
              <a:gd name="T31" fmla="*/ 50 h 61"/>
              <a:gd name="T32" fmla="*/ 22 w 3077"/>
              <a:gd name="T33" fmla="*/ 43 h 61"/>
              <a:gd name="T34" fmla="*/ 12 w 3077"/>
              <a:gd name="T35" fmla="*/ 34 h 61"/>
              <a:gd name="T36" fmla="*/ 5 w 3077"/>
              <a:gd name="T37" fmla="*/ 24 h 61"/>
              <a:gd name="T38" fmla="*/ 1 w 3077"/>
              <a:gd name="T39" fmla="*/ 12 h 61"/>
              <a:gd name="T40" fmla="*/ 0 w 3077"/>
              <a:gd name="T4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77" h="61">
                <a:moveTo>
                  <a:pt x="3077" y="0"/>
                </a:moveTo>
                <a:lnTo>
                  <a:pt x="3077" y="0"/>
                </a:lnTo>
                <a:lnTo>
                  <a:pt x="3077" y="0"/>
                </a:lnTo>
                <a:lnTo>
                  <a:pt x="3075" y="12"/>
                </a:lnTo>
                <a:lnTo>
                  <a:pt x="3070" y="24"/>
                </a:lnTo>
                <a:lnTo>
                  <a:pt x="3063" y="34"/>
                </a:lnTo>
                <a:lnTo>
                  <a:pt x="3054" y="43"/>
                </a:lnTo>
                <a:lnTo>
                  <a:pt x="3041" y="50"/>
                </a:lnTo>
                <a:lnTo>
                  <a:pt x="3029" y="55"/>
                </a:lnTo>
                <a:lnTo>
                  <a:pt x="3014" y="59"/>
                </a:lnTo>
                <a:lnTo>
                  <a:pt x="2998" y="61"/>
                </a:lnTo>
                <a:lnTo>
                  <a:pt x="77" y="61"/>
                </a:lnTo>
                <a:lnTo>
                  <a:pt x="77" y="61"/>
                </a:lnTo>
                <a:lnTo>
                  <a:pt x="62" y="59"/>
                </a:lnTo>
                <a:lnTo>
                  <a:pt x="47" y="55"/>
                </a:lnTo>
                <a:lnTo>
                  <a:pt x="34" y="50"/>
                </a:lnTo>
                <a:lnTo>
                  <a:pt x="22" y="43"/>
                </a:lnTo>
                <a:lnTo>
                  <a:pt x="12" y="34"/>
                </a:lnTo>
                <a:lnTo>
                  <a:pt x="5" y="24"/>
                </a:lnTo>
                <a:lnTo>
                  <a:pt x="1" y="1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5" name="Rectangle 15">
            <a:extLst>
              <a:ext uri="{FF2B5EF4-FFF2-40B4-BE49-F238E27FC236}">
                <a16:creationId xmlns:a16="http://schemas.microsoft.com/office/drawing/2014/main" id="{6CB11E14-B0CF-4A2D-928C-B9FDBDE13D49}"/>
              </a:ext>
            </a:extLst>
          </p:cNvPr>
          <p:cNvSpPr>
            <a:spLocks noChangeArrowheads="1"/>
          </p:cNvSpPr>
          <p:nvPr/>
        </p:nvSpPr>
        <p:spPr bwMode="auto">
          <a:xfrm>
            <a:off x="5254685" y="5545925"/>
            <a:ext cx="124698"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6" name="Rectangle 16">
            <a:extLst>
              <a:ext uri="{FF2B5EF4-FFF2-40B4-BE49-F238E27FC236}">
                <a16:creationId xmlns:a16="http://schemas.microsoft.com/office/drawing/2014/main" id="{27A6095E-E803-45BC-9F1C-CD36086E4C0F}"/>
              </a:ext>
            </a:extLst>
          </p:cNvPr>
          <p:cNvSpPr>
            <a:spLocks noChangeArrowheads="1"/>
          </p:cNvSpPr>
          <p:nvPr/>
        </p:nvSpPr>
        <p:spPr bwMode="auto">
          <a:xfrm>
            <a:off x="5257883" y="5626659"/>
            <a:ext cx="124698"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7" name="Rectangle 17">
            <a:extLst>
              <a:ext uri="{FF2B5EF4-FFF2-40B4-BE49-F238E27FC236}">
                <a16:creationId xmlns:a16="http://schemas.microsoft.com/office/drawing/2014/main" id="{5712D35D-D40D-40BB-BCB9-664C8DD3F978}"/>
              </a:ext>
            </a:extLst>
          </p:cNvPr>
          <p:cNvSpPr>
            <a:spLocks noChangeArrowheads="1"/>
          </p:cNvSpPr>
          <p:nvPr/>
        </p:nvSpPr>
        <p:spPr bwMode="auto">
          <a:xfrm>
            <a:off x="5321831" y="5472385"/>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8" name="Rectangle 18">
            <a:extLst>
              <a:ext uri="{FF2B5EF4-FFF2-40B4-BE49-F238E27FC236}">
                <a16:creationId xmlns:a16="http://schemas.microsoft.com/office/drawing/2014/main" id="{141B2FD3-5039-4888-AE78-6512D50E0B96}"/>
              </a:ext>
            </a:extLst>
          </p:cNvPr>
          <p:cNvSpPr>
            <a:spLocks noChangeArrowheads="1"/>
          </p:cNvSpPr>
          <p:nvPr/>
        </p:nvSpPr>
        <p:spPr bwMode="auto">
          <a:xfrm>
            <a:off x="5388176" y="5472385"/>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19" name="Rectangle 19">
            <a:extLst>
              <a:ext uri="{FF2B5EF4-FFF2-40B4-BE49-F238E27FC236}">
                <a16:creationId xmlns:a16="http://schemas.microsoft.com/office/drawing/2014/main" id="{35178D5E-536E-445F-9789-A539DC36A252}"/>
              </a:ext>
            </a:extLst>
          </p:cNvPr>
          <p:cNvSpPr>
            <a:spLocks noChangeArrowheads="1"/>
          </p:cNvSpPr>
          <p:nvPr/>
        </p:nvSpPr>
        <p:spPr bwMode="auto">
          <a:xfrm>
            <a:off x="5455322" y="5472385"/>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0" name="Rectangle 20">
            <a:extLst>
              <a:ext uri="{FF2B5EF4-FFF2-40B4-BE49-F238E27FC236}">
                <a16:creationId xmlns:a16="http://schemas.microsoft.com/office/drawing/2014/main" id="{66A1372B-9D0D-4699-A135-CC02D81C330F}"/>
              </a:ext>
            </a:extLst>
          </p:cNvPr>
          <p:cNvSpPr>
            <a:spLocks noChangeArrowheads="1"/>
          </p:cNvSpPr>
          <p:nvPr/>
        </p:nvSpPr>
        <p:spPr bwMode="auto">
          <a:xfrm>
            <a:off x="5522467" y="5472385"/>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1" name="Rectangle 21">
            <a:extLst>
              <a:ext uri="{FF2B5EF4-FFF2-40B4-BE49-F238E27FC236}">
                <a16:creationId xmlns:a16="http://schemas.microsoft.com/office/drawing/2014/main" id="{DFB86014-FCD1-4171-B2F3-2DDC5180D2F3}"/>
              </a:ext>
            </a:extLst>
          </p:cNvPr>
          <p:cNvSpPr>
            <a:spLocks noChangeArrowheads="1"/>
          </p:cNvSpPr>
          <p:nvPr/>
        </p:nvSpPr>
        <p:spPr bwMode="auto">
          <a:xfrm>
            <a:off x="5588813" y="5472385"/>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2" name="Rectangle 22">
            <a:extLst>
              <a:ext uri="{FF2B5EF4-FFF2-40B4-BE49-F238E27FC236}">
                <a16:creationId xmlns:a16="http://schemas.microsoft.com/office/drawing/2014/main" id="{698B1CC9-E01E-43B4-A21B-1871D1E55E00}"/>
              </a:ext>
            </a:extLst>
          </p:cNvPr>
          <p:cNvSpPr>
            <a:spLocks noChangeArrowheads="1"/>
          </p:cNvSpPr>
          <p:nvPr/>
        </p:nvSpPr>
        <p:spPr bwMode="auto">
          <a:xfrm>
            <a:off x="5655959" y="5472385"/>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3" name="Rectangle 23">
            <a:extLst>
              <a:ext uri="{FF2B5EF4-FFF2-40B4-BE49-F238E27FC236}">
                <a16:creationId xmlns:a16="http://schemas.microsoft.com/office/drawing/2014/main" id="{7FA92C8A-65C0-4381-AA21-D86FB1B2B325}"/>
              </a:ext>
            </a:extLst>
          </p:cNvPr>
          <p:cNvSpPr>
            <a:spLocks noChangeArrowheads="1"/>
          </p:cNvSpPr>
          <p:nvPr/>
        </p:nvSpPr>
        <p:spPr bwMode="auto">
          <a:xfrm>
            <a:off x="5723104" y="5472385"/>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4" name="Rectangle 24">
            <a:extLst>
              <a:ext uri="{FF2B5EF4-FFF2-40B4-BE49-F238E27FC236}">
                <a16:creationId xmlns:a16="http://schemas.microsoft.com/office/drawing/2014/main" id="{0EDDACF4-F4B7-47DF-83EE-43F526B1FCA1}"/>
              </a:ext>
            </a:extLst>
          </p:cNvPr>
          <p:cNvSpPr>
            <a:spLocks noChangeArrowheads="1"/>
          </p:cNvSpPr>
          <p:nvPr/>
        </p:nvSpPr>
        <p:spPr bwMode="auto">
          <a:xfrm>
            <a:off x="5789450" y="5472385"/>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5" name="Rectangle 25">
            <a:extLst>
              <a:ext uri="{FF2B5EF4-FFF2-40B4-BE49-F238E27FC236}">
                <a16:creationId xmlns:a16="http://schemas.microsoft.com/office/drawing/2014/main" id="{F2B73C10-3C1D-4A66-B982-4F692B94B92D}"/>
              </a:ext>
            </a:extLst>
          </p:cNvPr>
          <p:cNvSpPr>
            <a:spLocks noChangeArrowheads="1"/>
          </p:cNvSpPr>
          <p:nvPr/>
        </p:nvSpPr>
        <p:spPr bwMode="auto">
          <a:xfrm>
            <a:off x="5855796" y="5472385"/>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6" name="Rectangle 26">
            <a:extLst>
              <a:ext uri="{FF2B5EF4-FFF2-40B4-BE49-F238E27FC236}">
                <a16:creationId xmlns:a16="http://schemas.microsoft.com/office/drawing/2014/main" id="{06864F1E-FF5F-4EAD-9E64-26E22AF14359}"/>
              </a:ext>
            </a:extLst>
          </p:cNvPr>
          <p:cNvSpPr>
            <a:spLocks noChangeArrowheads="1"/>
          </p:cNvSpPr>
          <p:nvPr/>
        </p:nvSpPr>
        <p:spPr bwMode="auto">
          <a:xfrm>
            <a:off x="5922142" y="5472385"/>
            <a:ext cx="567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7" name="Rectangle 27">
            <a:extLst>
              <a:ext uri="{FF2B5EF4-FFF2-40B4-BE49-F238E27FC236}">
                <a16:creationId xmlns:a16="http://schemas.microsoft.com/office/drawing/2014/main" id="{B0774AF6-B4A8-4A13-A65D-22FA27C20407}"/>
              </a:ext>
            </a:extLst>
          </p:cNvPr>
          <p:cNvSpPr>
            <a:spLocks noChangeArrowheads="1"/>
          </p:cNvSpPr>
          <p:nvPr/>
        </p:nvSpPr>
        <p:spPr bwMode="auto">
          <a:xfrm>
            <a:off x="5989287" y="5472385"/>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8" name="Rectangle 28">
            <a:extLst>
              <a:ext uri="{FF2B5EF4-FFF2-40B4-BE49-F238E27FC236}">
                <a16:creationId xmlns:a16="http://schemas.microsoft.com/office/drawing/2014/main" id="{60EA1CDC-45B2-40E0-96E4-D76A1EB3463C}"/>
              </a:ext>
            </a:extLst>
          </p:cNvPr>
          <p:cNvSpPr>
            <a:spLocks noChangeArrowheads="1"/>
          </p:cNvSpPr>
          <p:nvPr/>
        </p:nvSpPr>
        <p:spPr bwMode="auto">
          <a:xfrm>
            <a:off x="6056432" y="5472385"/>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29" name="Rectangle 29">
            <a:extLst>
              <a:ext uri="{FF2B5EF4-FFF2-40B4-BE49-F238E27FC236}">
                <a16:creationId xmlns:a16="http://schemas.microsoft.com/office/drawing/2014/main" id="{8AD020DA-D180-4CC9-BE9C-DE4233EEC6F2}"/>
              </a:ext>
            </a:extLst>
          </p:cNvPr>
          <p:cNvSpPr>
            <a:spLocks noChangeArrowheads="1"/>
          </p:cNvSpPr>
          <p:nvPr/>
        </p:nvSpPr>
        <p:spPr bwMode="auto">
          <a:xfrm>
            <a:off x="6123578" y="5472385"/>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0" name="Rectangle 30">
            <a:extLst>
              <a:ext uri="{FF2B5EF4-FFF2-40B4-BE49-F238E27FC236}">
                <a16:creationId xmlns:a16="http://schemas.microsoft.com/office/drawing/2014/main" id="{F5427A69-2F4C-4D99-88F2-7D0E9116348E}"/>
              </a:ext>
            </a:extLst>
          </p:cNvPr>
          <p:cNvSpPr>
            <a:spLocks noChangeArrowheads="1"/>
          </p:cNvSpPr>
          <p:nvPr/>
        </p:nvSpPr>
        <p:spPr bwMode="auto">
          <a:xfrm>
            <a:off x="6189924" y="5472385"/>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1" name="Rectangle 31">
            <a:extLst>
              <a:ext uri="{FF2B5EF4-FFF2-40B4-BE49-F238E27FC236}">
                <a16:creationId xmlns:a16="http://schemas.microsoft.com/office/drawing/2014/main" id="{8CE86B3E-B55C-4891-B63D-7961720964D3}"/>
              </a:ext>
            </a:extLst>
          </p:cNvPr>
          <p:cNvSpPr>
            <a:spLocks noChangeArrowheads="1"/>
          </p:cNvSpPr>
          <p:nvPr/>
        </p:nvSpPr>
        <p:spPr bwMode="auto">
          <a:xfrm>
            <a:off x="6257069" y="5472385"/>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2" name="Rectangle 32">
            <a:extLst>
              <a:ext uri="{FF2B5EF4-FFF2-40B4-BE49-F238E27FC236}">
                <a16:creationId xmlns:a16="http://schemas.microsoft.com/office/drawing/2014/main" id="{96C7FF8B-95E2-4EAC-99E1-4DD249E7206D}"/>
              </a:ext>
            </a:extLst>
          </p:cNvPr>
          <p:cNvSpPr>
            <a:spLocks noChangeArrowheads="1"/>
          </p:cNvSpPr>
          <p:nvPr/>
        </p:nvSpPr>
        <p:spPr bwMode="auto">
          <a:xfrm>
            <a:off x="6324215" y="5472385"/>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3" name="Rectangle 33">
            <a:extLst>
              <a:ext uri="{FF2B5EF4-FFF2-40B4-BE49-F238E27FC236}">
                <a16:creationId xmlns:a16="http://schemas.microsoft.com/office/drawing/2014/main" id="{F2D9F24C-42F6-4F88-9938-6D7506ECF20B}"/>
              </a:ext>
            </a:extLst>
          </p:cNvPr>
          <p:cNvSpPr>
            <a:spLocks noChangeArrowheads="1"/>
          </p:cNvSpPr>
          <p:nvPr/>
        </p:nvSpPr>
        <p:spPr bwMode="auto">
          <a:xfrm>
            <a:off x="6389761" y="5472385"/>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4" name="Rectangle 34">
            <a:extLst>
              <a:ext uri="{FF2B5EF4-FFF2-40B4-BE49-F238E27FC236}">
                <a16:creationId xmlns:a16="http://schemas.microsoft.com/office/drawing/2014/main" id="{B1DAE482-5FC3-4C53-B0D1-B4A67911F089}"/>
              </a:ext>
            </a:extLst>
          </p:cNvPr>
          <p:cNvSpPr>
            <a:spLocks noChangeArrowheads="1"/>
          </p:cNvSpPr>
          <p:nvPr/>
        </p:nvSpPr>
        <p:spPr bwMode="auto">
          <a:xfrm>
            <a:off x="6456906" y="5472385"/>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5" name="Rectangle 35">
            <a:extLst>
              <a:ext uri="{FF2B5EF4-FFF2-40B4-BE49-F238E27FC236}">
                <a16:creationId xmlns:a16="http://schemas.microsoft.com/office/drawing/2014/main" id="{53FFA705-45D3-4896-B55F-81D7E30C7698}"/>
              </a:ext>
            </a:extLst>
          </p:cNvPr>
          <p:cNvSpPr>
            <a:spLocks noChangeArrowheads="1"/>
          </p:cNvSpPr>
          <p:nvPr/>
        </p:nvSpPr>
        <p:spPr bwMode="auto">
          <a:xfrm>
            <a:off x="6523252" y="5472385"/>
            <a:ext cx="567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6" name="Rectangle 36">
            <a:extLst>
              <a:ext uri="{FF2B5EF4-FFF2-40B4-BE49-F238E27FC236}">
                <a16:creationId xmlns:a16="http://schemas.microsoft.com/office/drawing/2014/main" id="{F0F486A6-25AF-435C-A927-66761A6FFACA}"/>
              </a:ext>
            </a:extLst>
          </p:cNvPr>
          <p:cNvSpPr>
            <a:spLocks noChangeArrowheads="1"/>
          </p:cNvSpPr>
          <p:nvPr/>
        </p:nvSpPr>
        <p:spPr bwMode="auto">
          <a:xfrm>
            <a:off x="6590398" y="5472385"/>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7" name="Rectangle 37">
            <a:extLst>
              <a:ext uri="{FF2B5EF4-FFF2-40B4-BE49-F238E27FC236}">
                <a16:creationId xmlns:a16="http://schemas.microsoft.com/office/drawing/2014/main" id="{04872503-3B9C-4E99-AEE3-D7C1C7F895AD}"/>
              </a:ext>
            </a:extLst>
          </p:cNvPr>
          <p:cNvSpPr>
            <a:spLocks noChangeArrowheads="1"/>
          </p:cNvSpPr>
          <p:nvPr/>
        </p:nvSpPr>
        <p:spPr bwMode="auto">
          <a:xfrm>
            <a:off x="6657543" y="5472385"/>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8" name="Rectangle 38">
            <a:extLst>
              <a:ext uri="{FF2B5EF4-FFF2-40B4-BE49-F238E27FC236}">
                <a16:creationId xmlns:a16="http://schemas.microsoft.com/office/drawing/2014/main" id="{0F02FC47-3A71-44AC-9E8F-1CF1B24E6D81}"/>
              </a:ext>
            </a:extLst>
          </p:cNvPr>
          <p:cNvSpPr>
            <a:spLocks noChangeArrowheads="1"/>
          </p:cNvSpPr>
          <p:nvPr/>
        </p:nvSpPr>
        <p:spPr bwMode="auto">
          <a:xfrm>
            <a:off x="6724688" y="5472385"/>
            <a:ext cx="54356"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39" name="Rectangle 39">
            <a:extLst>
              <a:ext uri="{FF2B5EF4-FFF2-40B4-BE49-F238E27FC236}">
                <a16:creationId xmlns:a16="http://schemas.microsoft.com/office/drawing/2014/main" id="{313B096D-440A-496B-AFE0-1BF2B55A17BB}"/>
              </a:ext>
            </a:extLst>
          </p:cNvPr>
          <p:cNvSpPr>
            <a:spLocks noChangeArrowheads="1"/>
          </p:cNvSpPr>
          <p:nvPr/>
        </p:nvSpPr>
        <p:spPr bwMode="auto">
          <a:xfrm>
            <a:off x="6791034" y="5472385"/>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40" name="Rectangle 40">
            <a:extLst>
              <a:ext uri="{FF2B5EF4-FFF2-40B4-BE49-F238E27FC236}">
                <a16:creationId xmlns:a16="http://schemas.microsoft.com/office/drawing/2014/main" id="{18DEE0D6-8A04-4858-B5DD-E6F820FCFC0E}"/>
              </a:ext>
            </a:extLst>
          </p:cNvPr>
          <p:cNvSpPr>
            <a:spLocks noChangeArrowheads="1"/>
          </p:cNvSpPr>
          <p:nvPr/>
        </p:nvSpPr>
        <p:spPr bwMode="auto">
          <a:xfrm>
            <a:off x="6858180" y="5472387"/>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42" name="Rectangle 42">
            <a:extLst>
              <a:ext uri="{FF2B5EF4-FFF2-40B4-BE49-F238E27FC236}">
                <a16:creationId xmlns:a16="http://schemas.microsoft.com/office/drawing/2014/main" id="{145779DE-3DAC-4A29-A0B7-359A6AA136F0}"/>
              </a:ext>
            </a:extLst>
          </p:cNvPr>
          <p:cNvSpPr>
            <a:spLocks noChangeArrowheads="1"/>
          </p:cNvSpPr>
          <p:nvPr/>
        </p:nvSpPr>
        <p:spPr bwMode="auto">
          <a:xfrm>
            <a:off x="5321831" y="5701800"/>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43" name="Rectangle 43">
            <a:extLst>
              <a:ext uri="{FF2B5EF4-FFF2-40B4-BE49-F238E27FC236}">
                <a16:creationId xmlns:a16="http://schemas.microsoft.com/office/drawing/2014/main" id="{64118CC3-EDFC-42CA-9FD8-CE6D5C5DC031}"/>
              </a:ext>
            </a:extLst>
          </p:cNvPr>
          <p:cNvSpPr>
            <a:spLocks noChangeArrowheads="1"/>
          </p:cNvSpPr>
          <p:nvPr/>
        </p:nvSpPr>
        <p:spPr bwMode="auto">
          <a:xfrm>
            <a:off x="5388176" y="5701800"/>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44" name="Rectangle 44">
            <a:extLst>
              <a:ext uri="{FF2B5EF4-FFF2-40B4-BE49-F238E27FC236}">
                <a16:creationId xmlns:a16="http://schemas.microsoft.com/office/drawing/2014/main" id="{A3D9756D-6922-4897-8E66-2C095F801620}"/>
              </a:ext>
            </a:extLst>
          </p:cNvPr>
          <p:cNvSpPr>
            <a:spLocks noChangeArrowheads="1"/>
          </p:cNvSpPr>
          <p:nvPr/>
        </p:nvSpPr>
        <p:spPr bwMode="auto">
          <a:xfrm>
            <a:off x="5455322" y="5701800"/>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45" name="Rectangle 45">
            <a:extLst>
              <a:ext uri="{FF2B5EF4-FFF2-40B4-BE49-F238E27FC236}">
                <a16:creationId xmlns:a16="http://schemas.microsoft.com/office/drawing/2014/main" id="{9B484236-D1BB-4019-BAED-3F96ACCDF2E9}"/>
              </a:ext>
            </a:extLst>
          </p:cNvPr>
          <p:cNvSpPr>
            <a:spLocks noChangeArrowheads="1"/>
          </p:cNvSpPr>
          <p:nvPr/>
        </p:nvSpPr>
        <p:spPr bwMode="auto">
          <a:xfrm>
            <a:off x="5522467" y="5701800"/>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46" name="Rectangle 46">
            <a:extLst>
              <a:ext uri="{FF2B5EF4-FFF2-40B4-BE49-F238E27FC236}">
                <a16:creationId xmlns:a16="http://schemas.microsoft.com/office/drawing/2014/main" id="{EE253967-C475-41E8-8253-1946333012DE}"/>
              </a:ext>
            </a:extLst>
          </p:cNvPr>
          <p:cNvSpPr>
            <a:spLocks noChangeArrowheads="1"/>
          </p:cNvSpPr>
          <p:nvPr/>
        </p:nvSpPr>
        <p:spPr bwMode="auto">
          <a:xfrm>
            <a:off x="5588813" y="5701800"/>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47" name="Rectangle 47">
            <a:extLst>
              <a:ext uri="{FF2B5EF4-FFF2-40B4-BE49-F238E27FC236}">
                <a16:creationId xmlns:a16="http://schemas.microsoft.com/office/drawing/2014/main" id="{83E28CDE-D65C-44E8-B5C6-0EBD1F517F6F}"/>
              </a:ext>
            </a:extLst>
          </p:cNvPr>
          <p:cNvSpPr>
            <a:spLocks noChangeArrowheads="1"/>
          </p:cNvSpPr>
          <p:nvPr/>
        </p:nvSpPr>
        <p:spPr bwMode="auto">
          <a:xfrm>
            <a:off x="5658356" y="5701800"/>
            <a:ext cx="851307"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48" name="Rectangle 48">
            <a:extLst>
              <a:ext uri="{FF2B5EF4-FFF2-40B4-BE49-F238E27FC236}">
                <a16:creationId xmlns:a16="http://schemas.microsoft.com/office/drawing/2014/main" id="{755D6B67-80F7-4BF5-9058-D57167E7D3D9}"/>
              </a:ext>
            </a:extLst>
          </p:cNvPr>
          <p:cNvSpPr>
            <a:spLocks noChangeArrowheads="1"/>
          </p:cNvSpPr>
          <p:nvPr/>
        </p:nvSpPr>
        <p:spPr bwMode="auto">
          <a:xfrm>
            <a:off x="6523252" y="5701800"/>
            <a:ext cx="567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49" name="Rectangle 49">
            <a:extLst>
              <a:ext uri="{FF2B5EF4-FFF2-40B4-BE49-F238E27FC236}">
                <a16:creationId xmlns:a16="http://schemas.microsoft.com/office/drawing/2014/main" id="{E9BBCB75-5DB9-41B0-9BB4-1BB78D2B5E0F}"/>
              </a:ext>
            </a:extLst>
          </p:cNvPr>
          <p:cNvSpPr>
            <a:spLocks noChangeArrowheads="1"/>
          </p:cNvSpPr>
          <p:nvPr/>
        </p:nvSpPr>
        <p:spPr bwMode="auto">
          <a:xfrm>
            <a:off x="6590398" y="5701800"/>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50" name="Rectangle 50">
            <a:extLst>
              <a:ext uri="{FF2B5EF4-FFF2-40B4-BE49-F238E27FC236}">
                <a16:creationId xmlns:a16="http://schemas.microsoft.com/office/drawing/2014/main" id="{6FD5AD2A-7AA1-49EA-9AC0-639B66E03A1C}"/>
              </a:ext>
            </a:extLst>
          </p:cNvPr>
          <p:cNvSpPr>
            <a:spLocks noChangeArrowheads="1"/>
          </p:cNvSpPr>
          <p:nvPr/>
        </p:nvSpPr>
        <p:spPr bwMode="auto">
          <a:xfrm>
            <a:off x="6657543" y="5701800"/>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51" name="Rectangle 51">
            <a:extLst>
              <a:ext uri="{FF2B5EF4-FFF2-40B4-BE49-F238E27FC236}">
                <a16:creationId xmlns:a16="http://schemas.microsoft.com/office/drawing/2014/main" id="{890A2C3B-AD79-49DD-A2B0-7D15881D5710}"/>
              </a:ext>
            </a:extLst>
          </p:cNvPr>
          <p:cNvSpPr>
            <a:spLocks noChangeArrowheads="1"/>
          </p:cNvSpPr>
          <p:nvPr/>
        </p:nvSpPr>
        <p:spPr bwMode="auto">
          <a:xfrm>
            <a:off x="6724688" y="5701800"/>
            <a:ext cx="54356"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52" name="Rectangle 52">
            <a:extLst>
              <a:ext uri="{FF2B5EF4-FFF2-40B4-BE49-F238E27FC236}">
                <a16:creationId xmlns:a16="http://schemas.microsoft.com/office/drawing/2014/main" id="{112B3997-9F40-41B0-84FB-44C1EC666DDD}"/>
              </a:ext>
            </a:extLst>
          </p:cNvPr>
          <p:cNvSpPr>
            <a:spLocks noChangeArrowheads="1"/>
          </p:cNvSpPr>
          <p:nvPr/>
        </p:nvSpPr>
        <p:spPr bwMode="auto">
          <a:xfrm>
            <a:off x="6791034" y="5701800"/>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53" name="Rectangle 53">
            <a:extLst>
              <a:ext uri="{FF2B5EF4-FFF2-40B4-BE49-F238E27FC236}">
                <a16:creationId xmlns:a16="http://schemas.microsoft.com/office/drawing/2014/main" id="{BE1FAF38-C9E6-4643-A4E4-AF1722587A28}"/>
              </a:ext>
            </a:extLst>
          </p:cNvPr>
          <p:cNvSpPr>
            <a:spLocks noChangeArrowheads="1"/>
          </p:cNvSpPr>
          <p:nvPr/>
        </p:nvSpPr>
        <p:spPr bwMode="auto">
          <a:xfrm>
            <a:off x="6858180" y="5701801"/>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54" name="Rectangle 54">
            <a:extLst>
              <a:ext uri="{FF2B5EF4-FFF2-40B4-BE49-F238E27FC236}">
                <a16:creationId xmlns:a16="http://schemas.microsoft.com/office/drawing/2014/main" id="{CA13ADA3-653D-430E-8379-33B038B5B553}"/>
              </a:ext>
            </a:extLst>
          </p:cNvPr>
          <p:cNvSpPr>
            <a:spLocks noChangeArrowheads="1"/>
          </p:cNvSpPr>
          <p:nvPr/>
        </p:nvSpPr>
        <p:spPr bwMode="auto">
          <a:xfrm>
            <a:off x="5388176" y="5545928"/>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55" name="Rectangle 55">
            <a:extLst>
              <a:ext uri="{FF2B5EF4-FFF2-40B4-BE49-F238E27FC236}">
                <a16:creationId xmlns:a16="http://schemas.microsoft.com/office/drawing/2014/main" id="{C905F825-D015-4662-97A9-892A6BA34B0F}"/>
              </a:ext>
            </a:extLst>
          </p:cNvPr>
          <p:cNvSpPr>
            <a:spLocks noChangeArrowheads="1"/>
          </p:cNvSpPr>
          <p:nvPr/>
        </p:nvSpPr>
        <p:spPr bwMode="auto">
          <a:xfrm>
            <a:off x="5455322" y="5545928"/>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56" name="Rectangle 56">
            <a:extLst>
              <a:ext uri="{FF2B5EF4-FFF2-40B4-BE49-F238E27FC236}">
                <a16:creationId xmlns:a16="http://schemas.microsoft.com/office/drawing/2014/main" id="{8EC729F4-02C7-445D-9952-0C152705EB9F}"/>
              </a:ext>
            </a:extLst>
          </p:cNvPr>
          <p:cNvSpPr>
            <a:spLocks noChangeArrowheads="1"/>
          </p:cNvSpPr>
          <p:nvPr/>
        </p:nvSpPr>
        <p:spPr bwMode="auto">
          <a:xfrm>
            <a:off x="5522467" y="5545928"/>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57" name="Rectangle 57">
            <a:extLst>
              <a:ext uri="{FF2B5EF4-FFF2-40B4-BE49-F238E27FC236}">
                <a16:creationId xmlns:a16="http://schemas.microsoft.com/office/drawing/2014/main" id="{752598BA-CBAF-4917-A1AE-8AEA33CEFCFB}"/>
              </a:ext>
            </a:extLst>
          </p:cNvPr>
          <p:cNvSpPr>
            <a:spLocks noChangeArrowheads="1"/>
          </p:cNvSpPr>
          <p:nvPr/>
        </p:nvSpPr>
        <p:spPr bwMode="auto">
          <a:xfrm>
            <a:off x="5588813" y="5545928"/>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58" name="Rectangle 58">
            <a:extLst>
              <a:ext uri="{FF2B5EF4-FFF2-40B4-BE49-F238E27FC236}">
                <a16:creationId xmlns:a16="http://schemas.microsoft.com/office/drawing/2014/main" id="{9E61D6C5-BADF-45EA-9965-67311826985B}"/>
              </a:ext>
            </a:extLst>
          </p:cNvPr>
          <p:cNvSpPr>
            <a:spLocks noChangeArrowheads="1"/>
          </p:cNvSpPr>
          <p:nvPr/>
        </p:nvSpPr>
        <p:spPr bwMode="auto">
          <a:xfrm>
            <a:off x="5655959" y="5545928"/>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59" name="Rectangle 59">
            <a:extLst>
              <a:ext uri="{FF2B5EF4-FFF2-40B4-BE49-F238E27FC236}">
                <a16:creationId xmlns:a16="http://schemas.microsoft.com/office/drawing/2014/main" id="{E3EB421C-9610-4339-B88B-531DBCEED5F5}"/>
              </a:ext>
            </a:extLst>
          </p:cNvPr>
          <p:cNvSpPr>
            <a:spLocks noChangeArrowheads="1"/>
          </p:cNvSpPr>
          <p:nvPr/>
        </p:nvSpPr>
        <p:spPr bwMode="auto">
          <a:xfrm>
            <a:off x="5723104" y="5545928"/>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60" name="Rectangle 60">
            <a:extLst>
              <a:ext uri="{FF2B5EF4-FFF2-40B4-BE49-F238E27FC236}">
                <a16:creationId xmlns:a16="http://schemas.microsoft.com/office/drawing/2014/main" id="{2FD08240-BC13-4B69-AD33-CFE93629C2E4}"/>
              </a:ext>
            </a:extLst>
          </p:cNvPr>
          <p:cNvSpPr>
            <a:spLocks noChangeArrowheads="1"/>
          </p:cNvSpPr>
          <p:nvPr/>
        </p:nvSpPr>
        <p:spPr bwMode="auto">
          <a:xfrm>
            <a:off x="5789450" y="5545928"/>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61" name="Rectangle 61">
            <a:extLst>
              <a:ext uri="{FF2B5EF4-FFF2-40B4-BE49-F238E27FC236}">
                <a16:creationId xmlns:a16="http://schemas.microsoft.com/office/drawing/2014/main" id="{2FA734D6-5A49-4916-8EB5-391A272332B9}"/>
              </a:ext>
            </a:extLst>
          </p:cNvPr>
          <p:cNvSpPr>
            <a:spLocks noChangeArrowheads="1"/>
          </p:cNvSpPr>
          <p:nvPr/>
        </p:nvSpPr>
        <p:spPr bwMode="auto">
          <a:xfrm>
            <a:off x="5855796" y="5545928"/>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62" name="Rectangle 62">
            <a:extLst>
              <a:ext uri="{FF2B5EF4-FFF2-40B4-BE49-F238E27FC236}">
                <a16:creationId xmlns:a16="http://schemas.microsoft.com/office/drawing/2014/main" id="{D3000646-4699-4732-B47C-D2F086F121C2}"/>
              </a:ext>
            </a:extLst>
          </p:cNvPr>
          <p:cNvSpPr>
            <a:spLocks noChangeArrowheads="1"/>
          </p:cNvSpPr>
          <p:nvPr/>
        </p:nvSpPr>
        <p:spPr bwMode="auto">
          <a:xfrm>
            <a:off x="5922142" y="5545928"/>
            <a:ext cx="567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63" name="Rectangle 63">
            <a:extLst>
              <a:ext uri="{FF2B5EF4-FFF2-40B4-BE49-F238E27FC236}">
                <a16:creationId xmlns:a16="http://schemas.microsoft.com/office/drawing/2014/main" id="{4F8E609B-828F-4B0E-87A1-31097A3E5C6F}"/>
              </a:ext>
            </a:extLst>
          </p:cNvPr>
          <p:cNvSpPr>
            <a:spLocks noChangeArrowheads="1"/>
          </p:cNvSpPr>
          <p:nvPr/>
        </p:nvSpPr>
        <p:spPr bwMode="auto">
          <a:xfrm>
            <a:off x="5989287" y="5545928"/>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64" name="Rectangle 64">
            <a:extLst>
              <a:ext uri="{FF2B5EF4-FFF2-40B4-BE49-F238E27FC236}">
                <a16:creationId xmlns:a16="http://schemas.microsoft.com/office/drawing/2014/main" id="{8A482A92-A3E7-4231-9338-5A791AFF002A}"/>
              </a:ext>
            </a:extLst>
          </p:cNvPr>
          <p:cNvSpPr>
            <a:spLocks noChangeArrowheads="1"/>
          </p:cNvSpPr>
          <p:nvPr/>
        </p:nvSpPr>
        <p:spPr bwMode="auto">
          <a:xfrm>
            <a:off x="6056432" y="5545928"/>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65" name="Rectangle 65">
            <a:extLst>
              <a:ext uri="{FF2B5EF4-FFF2-40B4-BE49-F238E27FC236}">
                <a16:creationId xmlns:a16="http://schemas.microsoft.com/office/drawing/2014/main" id="{CF784801-E41E-4449-8687-C8DAD23103F4}"/>
              </a:ext>
            </a:extLst>
          </p:cNvPr>
          <p:cNvSpPr>
            <a:spLocks noChangeArrowheads="1"/>
          </p:cNvSpPr>
          <p:nvPr/>
        </p:nvSpPr>
        <p:spPr bwMode="auto">
          <a:xfrm>
            <a:off x="6123578" y="5545928"/>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66" name="Rectangle 66">
            <a:extLst>
              <a:ext uri="{FF2B5EF4-FFF2-40B4-BE49-F238E27FC236}">
                <a16:creationId xmlns:a16="http://schemas.microsoft.com/office/drawing/2014/main" id="{1706D3DE-C35D-4070-8436-376ADB87060B}"/>
              </a:ext>
            </a:extLst>
          </p:cNvPr>
          <p:cNvSpPr>
            <a:spLocks noChangeArrowheads="1"/>
          </p:cNvSpPr>
          <p:nvPr/>
        </p:nvSpPr>
        <p:spPr bwMode="auto">
          <a:xfrm>
            <a:off x="6189924" y="5545928"/>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67" name="Rectangle 67">
            <a:extLst>
              <a:ext uri="{FF2B5EF4-FFF2-40B4-BE49-F238E27FC236}">
                <a16:creationId xmlns:a16="http://schemas.microsoft.com/office/drawing/2014/main" id="{40DCAB93-9F95-40F6-B423-A188CF1275E6}"/>
              </a:ext>
            </a:extLst>
          </p:cNvPr>
          <p:cNvSpPr>
            <a:spLocks noChangeArrowheads="1"/>
          </p:cNvSpPr>
          <p:nvPr/>
        </p:nvSpPr>
        <p:spPr bwMode="auto">
          <a:xfrm>
            <a:off x="6257069" y="5545928"/>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68" name="Rectangle 68">
            <a:extLst>
              <a:ext uri="{FF2B5EF4-FFF2-40B4-BE49-F238E27FC236}">
                <a16:creationId xmlns:a16="http://schemas.microsoft.com/office/drawing/2014/main" id="{1B0F5CBE-D659-4849-96F5-F14B8841538D}"/>
              </a:ext>
            </a:extLst>
          </p:cNvPr>
          <p:cNvSpPr>
            <a:spLocks noChangeArrowheads="1"/>
          </p:cNvSpPr>
          <p:nvPr/>
        </p:nvSpPr>
        <p:spPr bwMode="auto">
          <a:xfrm>
            <a:off x="6324215" y="5545928"/>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69" name="Rectangle 69">
            <a:extLst>
              <a:ext uri="{FF2B5EF4-FFF2-40B4-BE49-F238E27FC236}">
                <a16:creationId xmlns:a16="http://schemas.microsoft.com/office/drawing/2014/main" id="{B19F2FBE-7832-4141-A1CC-2567C1094D0D}"/>
              </a:ext>
            </a:extLst>
          </p:cNvPr>
          <p:cNvSpPr>
            <a:spLocks noChangeArrowheads="1"/>
          </p:cNvSpPr>
          <p:nvPr/>
        </p:nvSpPr>
        <p:spPr bwMode="auto">
          <a:xfrm>
            <a:off x="6389761" y="5545928"/>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70" name="Rectangle 70">
            <a:extLst>
              <a:ext uri="{FF2B5EF4-FFF2-40B4-BE49-F238E27FC236}">
                <a16:creationId xmlns:a16="http://schemas.microsoft.com/office/drawing/2014/main" id="{32BE790F-6268-4D99-9B67-D0A09DE6588D}"/>
              </a:ext>
            </a:extLst>
          </p:cNvPr>
          <p:cNvSpPr>
            <a:spLocks noChangeArrowheads="1"/>
          </p:cNvSpPr>
          <p:nvPr/>
        </p:nvSpPr>
        <p:spPr bwMode="auto">
          <a:xfrm>
            <a:off x="6456906" y="5545928"/>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71" name="Rectangle 71">
            <a:extLst>
              <a:ext uri="{FF2B5EF4-FFF2-40B4-BE49-F238E27FC236}">
                <a16:creationId xmlns:a16="http://schemas.microsoft.com/office/drawing/2014/main" id="{731620CE-613F-40E4-B89A-6EE0A01D475D}"/>
              </a:ext>
            </a:extLst>
          </p:cNvPr>
          <p:cNvSpPr>
            <a:spLocks noChangeArrowheads="1"/>
          </p:cNvSpPr>
          <p:nvPr/>
        </p:nvSpPr>
        <p:spPr bwMode="auto">
          <a:xfrm>
            <a:off x="6523252" y="5545928"/>
            <a:ext cx="567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72" name="Rectangle 72">
            <a:extLst>
              <a:ext uri="{FF2B5EF4-FFF2-40B4-BE49-F238E27FC236}">
                <a16:creationId xmlns:a16="http://schemas.microsoft.com/office/drawing/2014/main" id="{7DD077AD-B308-435D-BE4A-B22D7CA985BF}"/>
              </a:ext>
            </a:extLst>
          </p:cNvPr>
          <p:cNvSpPr>
            <a:spLocks noChangeArrowheads="1"/>
          </p:cNvSpPr>
          <p:nvPr/>
        </p:nvSpPr>
        <p:spPr bwMode="auto">
          <a:xfrm>
            <a:off x="6590398" y="5545928"/>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73" name="Rectangle 73">
            <a:extLst>
              <a:ext uri="{FF2B5EF4-FFF2-40B4-BE49-F238E27FC236}">
                <a16:creationId xmlns:a16="http://schemas.microsoft.com/office/drawing/2014/main" id="{B7CF8086-55B2-4526-8087-79204D52FBC3}"/>
              </a:ext>
            </a:extLst>
          </p:cNvPr>
          <p:cNvSpPr>
            <a:spLocks noChangeArrowheads="1"/>
          </p:cNvSpPr>
          <p:nvPr/>
        </p:nvSpPr>
        <p:spPr bwMode="auto">
          <a:xfrm>
            <a:off x="6657543" y="5545928"/>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74" name="Rectangle 74">
            <a:extLst>
              <a:ext uri="{FF2B5EF4-FFF2-40B4-BE49-F238E27FC236}">
                <a16:creationId xmlns:a16="http://schemas.microsoft.com/office/drawing/2014/main" id="{D3EBEC57-E83A-4DBF-836D-C93EEBAD9603}"/>
              </a:ext>
            </a:extLst>
          </p:cNvPr>
          <p:cNvSpPr>
            <a:spLocks noChangeArrowheads="1"/>
          </p:cNvSpPr>
          <p:nvPr/>
        </p:nvSpPr>
        <p:spPr bwMode="auto">
          <a:xfrm>
            <a:off x="6724688" y="5545928"/>
            <a:ext cx="54356"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75" name="Rectangle 75">
            <a:extLst>
              <a:ext uri="{FF2B5EF4-FFF2-40B4-BE49-F238E27FC236}">
                <a16:creationId xmlns:a16="http://schemas.microsoft.com/office/drawing/2014/main" id="{F41E4632-B577-425F-ABA4-CD60DCE50B4B}"/>
              </a:ext>
            </a:extLst>
          </p:cNvPr>
          <p:cNvSpPr>
            <a:spLocks noChangeArrowheads="1"/>
          </p:cNvSpPr>
          <p:nvPr/>
        </p:nvSpPr>
        <p:spPr bwMode="auto">
          <a:xfrm>
            <a:off x="6791034" y="5545928"/>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76" name="Rectangle 76">
            <a:extLst>
              <a:ext uri="{FF2B5EF4-FFF2-40B4-BE49-F238E27FC236}">
                <a16:creationId xmlns:a16="http://schemas.microsoft.com/office/drawing/2014/main" id="{05B70F68-C74F-41E7-84FD-107C0BC06A5D}"/>
              </a:ext>
            </a:extLst>
          </p:cNvPr>
          <p:cNvSpPr>
            <a:spLocks noChangeArrowheads="1"/>
          </p:cNvSpPr>
          <p:nvPr/>
        </p:nvSpPr>
        <p:spPr bwMode="auto">
          <a:xfrm>
            <a:off x="6858180" y="5545929"/>
            <a:ext cx="55155" cy="134291"/>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77" name="Rectangle 77">
            <a:extLst>
              <a:ext uri="{FF2B5EF4-FFF2-40B4-BE49-F238E27FC236}">
                <a16:creationId xmlns:a16="http://schemas.microsoft.com/office/drawing/2014/main" id="{D2E46DD4-10AE-4867-9031-EF2CCEF3D595}"/>
              </a:ext>
            </a:extLst>
          </p:cNvPr>
          <p:cNvSpPr>
            <a:spLocks noChangeArrowheads="1"/>
          </p:cNvSpPr>
          <p:nvPr/>
        </p:nvSpPr>
        <p:spPr bwMode="auto">
          <a:xfrm>
            <a:off x="5388176" y="5626663"/>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78" name="Rectangle 78">
            <a:extLst>
              <a:ext uri="{FF2B5EF4-FFF2-40B4-BE49-F238E27FC236}">
                <a16:creationId xmlns:a16="http://schemas.microsoft.com/office/drawing/2014/main" id="{FAD50A17-2C84-48DD-B224-EA1653128AFC}"/>
              </a:ext>
            </a:extLst>
          </p:cNvPr>
          <p:cNvSpPr>
            <a:spLocks noChangeArrowheads="1"/>
          </p:cNvSpPr>
          <p:nvPr/>
        </p:nvSpPr>
        <p:spPr bwMode="auto">
          <a:xfrm>
            <a:off x="5455322" y="5626663"/>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79" name="Rectangle 79">
            <a:extLst>
              <a:ext uri="{FF2B5EF4-FFF2-40B4-BE49-F238E27FC236}">
                <a16:creationId xmlns:a16="http://schemas.microsoft.com/office/drawing/2014/main" id="{C1FB9113-CBE9-49B0-8960-49B1F286A525}"/>
              </a:ext>
            </a:extLst>
          </p:cNvPr>
          <p:cNvSpPr>
            <a:spLocks noChangeArrowheads="1"/>
          </p:cNvSpPr>
          <p:nvPr/>
        </p:nvSpPr>
        <p:spPr bwMode="auto">
          <a:xfrm>
            <a:off x="5522467" y="5626663"/>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80" name="Rectangle 80">
            <a:extLst>
              <a:ext uri="{FF2B5EF4-FFF2-40B4-BE49-F238E27FC236}">
                <a16:creationId xmlns:a16="http://schemas.microsoft.com/office/drawing/2014/main" id="{BC5AFE6F-5694-4466-9326-EDAB8FCDE839}"/>
              </a:ext>
            </a:extLst>
          </p:cNvPr>
          <p:cNvSpPr>
            <a:spLocks noChangeArrowheads="1"/>
          </p:cNvSpPr>
          <p:nvPr/>
        </p:nvSpPr>
        <p:spPr bwMode="auto">
          <a:xfrm>
            <a:off x="5588813" y="5626663"/>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81" name="Rectangle 81">
            <a:extLst>
              <a:ext uri="{FF2B5EF4-FFF2-40B4-BE49-F238E27FC236}">
                <a16:creationId xmlns:a16="http://schemas.microsoft.com/office/drawing/2014/main" id="{DA3F64E4-2E2B-4FD6-BAB9-438901234251}"/>
              </a:ext>
            </a:extLst>
          </p:cNvPr>
          <p:cNvSpPr>
            <a:spLocks noChangeArrowheads="1"/>
          </p:cNvSpPr>
          <p:nvPr/>
        </p:nvSpPr>
        <p:spPr bwMode="auto">
          <a:xfrm>
            <a:off x="5655959" y="5626663"/>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82" name="Rectangle 82">
            <a:extLst>
              <a:ext uri="{FF2B5EF4-FFF2-40B4-BE49-F238E27FC236}">
                <a16:creationId xmlns:a16="http://schemas.microsoft.com/office/drawing/2014/main" id="{7229D2BB-3B40-46EA-964A-C1280C20196D}"/>
              </a:ext>
            </a:extLst>
          </p:cNvPr>
          <p:cNvSpPr>
            <a:spLocks noChangeArrowheads="1"/>
          </p:cNvSpPr>
          <p:nvPr/>
        </p:nvSpPr>
        <p:spPr bwMode="auto">
          <a:xfrm>
            <a:off x="5723104" y="5626663"/>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83" name="Rectangle 83">
            <a:extLst>
              <a:ext uri="{FF2B5EF4-FFF2-40B4-BE49-F238E27FC236}">
                <a16:creationId xmlns:a16="http://schemas.microsoft.com/office/drawing/2014/main" id="{4D48274A-0150-46AE-AEF2-FFF57452A39F}"/>
              </a:ext>
            </a:extLst>
          </p:cNvPr>
          <p:cNvSpPr>
            <a:spLocks noChangeArrowheads="1"/>
          </p:cNvSpPr>
          <p:nvPr/>
        </p:nvSpPr>
        <p:spPr bwMode="auto">
          <a:xfrm>
            <a:off x="5789450" y="5626663"/>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84" name="Rectangle 84">
            <a:extLst>
              <a:ext uri="{FF2B5EF4-FFF2-40B4-BE49-F238E27FC236}">
                <a16:creationId xmlns:a16="http://schemas.microsoft.com/office/drawing/2014/main" id="{C886BF9A-7981-46DD-A7D7-0977172A8DA5}"/>
              </a:ext>
            </a:extLst>
          </p:cNvPr>
          <p:cNvSpPr>
            <a:spLocks noChangeArrowheads="1"/>
          </p:cNvSpPr>
          <p:nvPr/>
        </p:nvSpPr>
        <p:spPr bwMode="auto">
          <a:xfrm>
            <a:off x="5855796" y="5626663"/>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85" name="Rectangle 85">
            <a:extLst>
              <a:ext uri="{FF2B5EF4-FFF2-40B4-BE49-F238E27FC236}">
                <a16:creationId xmlns:a16="http://schemas.microsoft.com/office/drawing/2014/main" id="{6AD21930-644F-46E3-8AA6-0698399A858E}"/>
              </a:ext>
            </a:extLst>
          </p:cNvPr>
          <p:cNvSpPr>
            <a:spLocks noChangeArrowheads="1"/>
          </p:cNvSpPr>
          <p:nvPr/>
        </p:nvSpPr>
        <p:spPr bwMode="auto">
          <a:xfrm>
            <a:off x="5922142" y="5626663"/>
            <a:ext cx="567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86" name="Rectangle 86">
            <a:extLst>
              <a:ext uri="{FF2B5EF4-FFF2-40B4-BE49-F238E27FC236}">
                <a16:creationId xmlns:a16="http://schemas.microsoft.com/office/drawing/2014/main" id="{EADBF3C3-E68C-40FE-B8B7-7864D15575F1}"/>
              </a:ext>
            </a:extLst>
          </p:cNvPr>
          <p:cNvSpPr>
            <a:spLocks noChangeArrowheads="1"/>
          </p:cNvSpPr>
          <p:nvPr/>
        </p:nvSpPr>
        <p:spPr bwMode="auto">
          <a:xfrm>
            <a:off x="5989287" y="5626663"/>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87" name="Rectangle 87">
            <a:extLst>
              <a:ext uri="{FF2B5EF4-FFF2-40B4-BE49-F238E27FC236}">
                <a16:creationId xmlns:a16="http://schemas.microsoft.com/office/drawing/2014/main" id="{28AB2C63-51C9-4A98-B2CD-EB5D88925EE5}"/>
              </a:ext>
            </a:extLst>
          </p:cNvPr>
          <p:cNvSpPr>
            <a:spLocks noChangeArrowheads="1"/>
          </p:cNvSpPr>
          <p:nvPr/>
        </p:nvSpPr>
        <p:spPr bwMode="auto">
          <a:xfrm>
            <a:off x="6056432" y="5626663"/>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88" name="Rectangle 88">
            <a:extLst>
              <a:ext uri="{FF2B5EF4-FFF2-40B4-BE49-F238E27FC236}">
                <a16:creationId xmlns:a16="http://schemas.microsoft.com/office/drawing/2014/main" id="{FF282ECF-8B54-4DAF-8D30-89BDD7C3FE65}"/>
              </a:ext>
            </a:extLst>
          </p:cNvPr>
          <p:cNvSpPr>
            <a:spLocks noChangeArrowheads="1"/>
          </p:cNvSpPr>
          <p:nvPr/>
        </p:nvSpPr>
        <p:spPr bwMode="auto">
          <a:xfrm>
            <a:off x="6123578" y="5626663"/>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89" name="Rectangle 89">
            <a:extLst>
              <a:ext uri="{FF2B5EF4-FFF2-40B4-BE49-F238E27FC236}">
                <a16:creationId xmlns:a16="http://schemas.microsoft.com/office/drawing/2014/main" id="{F6BFE0D7-BFA2-4FD4-A2B4-856360847BE5}"/>
              </a:ext>
            </a:extLst>
          </p:cNvPr>
          <p:cNvSpPr>
            <a:spLocks noChangeArrowheads="1"/>
          </p:cNvSpPr>
          <p:nvPr/>
        </p:nvSpPr>
        <p:spPr bwMode="auto">
          <a:xfrm>
            <a:off x="6189924" y="5626663"/>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90" name="Rectangle 90">
            <a:extLst>
              <a:ext uri="{FF2B5EF4-FFF2-40B4-BE49-F238E27FC236}">
                <a16:creationId xmlns:a16="http://schemas.microsoft.com/office/drawing/2014/main" id="{6DA3C091-B0C6-41EB-AEE3-52082A5693E9}"/>
              </a:ext>
            </a:extLst>
          </p:cNvPr>
          <p:cNvSpPr>
            <a:spLocks noChangeArrowheads="1"/>
          </p:cNvSpPr>
          <p:nvPr/>
        </p:nvSpPr>
        <p:spPr bwMode="auto">
          <a:xfrm>
            <a:off x="6257069" y="5626663"/>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91" name="Rectangle 91">
            <a:extLst>
              <a:ext uri="{FF2B5EF4-FFF2-40B4-BE49-F238E27FC236}">
                <a16:creationId xmlns:a16="http://schemas.microsoft.com/office/drawing/2014/main" id="{F3D4EE5A-45F1-4AD9-8271-F7E5F19447F3}"/>
              </a:ext>
            </a:extLst>
          </p:cNvPr>
          <p:cNvSpPr>
            <a:spLocks noChangeArrowheads="1"/>
          </p:cNvSpPr>
          <p:nvPr/>
        </p:nvSpPr>
        <p:spPr bwMode="auto">
          <a:xfrm>
            <a:off x="6324216" y="5626663"/>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92" name="Rectangle 92">
            <a:extLst>
              <a:ext uri="{FF2B5EF4-FFF2-40B4-BE49-F238E27FC236}">
                <a16:creationId xmlns:a16="http://schemas.microsoft.com/office/drawing/2014/main" id="{23C062F1-5BD3-471A-B4FE-7D899795FFDE}"/>
              </a:ext>
            </a:extLst>
          </p:cNvPr>
          <p:cNvSpPr>
            <a:spLocks noChangeArrowheads="1"/>
          </p:cNvSpPr>
          <p:nvPr/>
        </p:nvSpPr>
        <p:spPr bwMode="auto">
          <a:xfrm>
            <a:off x="6389762" y="5626663"/>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93" name="Rectangle 93">
            <a:extLst>
              <a:ext uri="{FF2B5EF4-FFF2-40B4-BE49-F238E27FC236}">
                <a16:creationId xmlns:a16="http://schemas.microsoft.com/office/drawing/2014/main" id="{9CDBF1DF-3DF9-48E7-8470-631DA76FF6E2}"/>
              </a:ext>
            </a:extLst>
          </p:cNvPr>
          <p:cNvSpPr>
            <a:spLocks noChangeArrowheads="1"/>
          </p:cNvSpPr>
          <p:nvPr/>
        </p:nvSpPr>
        <p:spPr bwMode="auto">
          <a:xfrm>
            <a:off x="6456908" y="5626663"/>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94" name="Rectangle 94">
            <a:extLst>
              <a:ext uri="{FF2B5EF4-FFF2-40B4-BE49-F238E27FC236}">
                <a16:creationId xmlns:a16="http://schemas.microsoft.com/office/drawing/2014/main" id="{D5A8D196-C154-41B5-B8AC-2A5895BB073A}"/>
              </a:ext>
            </a:extLst>
          </p:cNvPr>
          <p:cNvSpPr>
            <a:spLocks noChangeArrowheads="1"/>
          </p:cNvSpPr>
          <p:nvPr/>
        </p:nvSpPr>
        <p:spPr bwMode="auto">
          <a:xfrm>
            <a:off x="6523254" y="5626663"/>
            <a:ext cx="567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95" name="Rectangle 95">
            <a:extLst>
              <a:ext uri="{FF2B5EF4-FFF2-40B4-BE49-F238E27FC236}">
                <a16:creationId xmlns:a16="http://schemas.microsoft.com/office/drawing/2014/main" id="{9BE1EAA2-55B2-408A-BAF1-00C4733B8DCE}"/>
              </a:ext>
            </a:extLst>
          </p:cNvPr>
          <p:cNvSpPr>
            <a:spLocks noChangeArrowheads="1"/>
          </p:cNvSpPr>
          <p:nvPr/>
        </p:nvSpPr>
        <p:spPr bwMode="auto">
          <a:xfrm>
            <a:off x="6590400" y="5626663"/>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96" name="Rectangle 96">
            <a:extLst>
              <a:ext uri="{FF2B5EF4-FFF2-40B4-BE49-F238E27FC236}">
                <a16:creationId xmlns:a16="http://schemas.microsoft.com/office/drawing/2014/main" id="{572BDB7E-E794-45C1-8B12-2FEA69BBD9F5}"/>
              </a:ext>
            </a:extLst>
          </p:cNvPr>
          <p:cNvSpPr>
            <a:spLocks noChangeArrowheads="1"/>
          </p:cNvSpPr>
          <p:nvPr/>
        </p:nvSpPr>
        <p:spPr bwMode="auto">
          <a:xfrm>
            <a:off x="6657545" y="5626662"/>
            <a:ext cx="55954"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97" name="Rectangle 97">
            <a:extLst>
              <a:ext uri="{FF2B5EF4-FFF2-40B4-BE49-F238E27FC236}">
                <a16:creationId xmlns:a16="http://schemas.microsoft.com/office/drawing/2014/main" id="{092D33AA-CE4C-4DE8-9B14-B45BC1A1017F}"/>
              </a:ext>
            </a:extLst>
          </p:cNvPr>
          <p:cNvSpPr>
            <a:spLocks noChangeArrowheads="1"/>
          </p:cNvSpPr>
          <p:nvPr/>
        </p:nvSpPr>
        <p:spPr bwMode="auto">
          <a:xfrm>
            <a:off x="6724690" y="5626659"/>
            <a:ext cx="54356"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sp>
        <p:nvSpPr>
          <p:cNvPr id="98" name="Rectangle 98">
            <a:extLst>
              <a:ext uri="{FF2B5EF4-FFF2-40B4-BE49-F238E27FC236}">
                <a16:creationId xmlns:a16="http://schemas.microsoft.com/office/drawing/2014/main" id="{DAE5EC56-D170-4E60-B305-22A0D3F59D58}"/>
              </a:ext>
            </a:extLst>
          </p:cNvPr>
          <p:cNvSpPr>
            <a:spLocks noChangeArrowheads="1"/>
          </p:cNvSpPr>
          <p:nvPr/>
        </p:nvSpPr>
        <p:spPr bwMode="auto">
          <a:xfrm>
            <a:off x="6791048" y="5626649"/>
            <a:ext cx="55155" cy="58353"/>
          </a:xfrm>
          <a:prstGeom prst="rect">
            <a:avLst/>
          </a:prstGeom>
          <a:solidFill>
            <a:srgbClr val="7271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6222B"/>
              </a:solidFill>
              <a:effectLst/>
              <a:uLnTx/>
              <a:uFillTx/>
              <a:latin typeface="Lato"/>
              <a:ea typeface="+mn-ea"/>
              <a:cs typeface="+mn-cs"/>
            </a:endParaRPr>
          </a:p>
        </p:txBody>
      </p:sp>
      <p:cxnSp>
        <p:nvCxnSpPr>
          <p:cNvPr id="100" name="Straight Connector 99">
            <a:extLst>
              <a:ext uri="{FF2B5EF4-FFF2-40B4-BE49-F238E27FC236}">
                <a16:creationId xmlns:a16="http://schemas.microsoft.com/office/drawing/2014/main" id="{797C44A2-E75E-4ED9-A774-4C47C090B907}"/>
              </a:ext>
            </a:extLst>
          </p:cNvPr>
          <p:cNvCxnSpPr/>
          <p:nvPr/>
        </p:nvCxnSpPr>
        <p:spPr>
          <a:xfrm>
            <a:off x="4972050" y="577536"/>
            <a:ext cx="2247900" cy="0"/>
          </a:xfrm>
          <a:prstGeom prst="line">
            <a:avLst/>
          </a:prstGeom>
          <a:ln w="3175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3240EBE1-2232-4539-97C5-99205566CECB}"/>
              </a:ext>
            </a:extLst>
          </p:cNvPr>
          <p:cNvSpPr txBox="1"/>
          <p:nvPr/>
        </p:nvSpPr>
        <p:spPr>
          <a:xfrm>
            <a:off x="3794714" y="-17273"/>
            <a:ext cx="4673074"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600" b="0" i="0" u="none" strike="noStrike" kern="1200" cap="none" spc="600" normalizeH="0" baseline="0" noProof="0" dirty="0" smtClean="0">
                <a:ln>
                  <a:noFill/>
                </a:ln>
                <a:gradFill flip="none" rotWithShape="1">
                  <a:gsLst>
                    <a:gs pos="17000">
                      <a:srgbClr val="BE92BE"/>
                    </a:gs>
                    <a:gs pos="99000">
                      <a:srgbClr val="214965"/>
                    </a:gs>
                  </a:gsLst>
                  <a:lin ang="2700000" scaled="1"/>
                  <a:tileRect/>
                </a:gradFill>
                <a:effectLst/>
                <a:uLnTx/>
                <a:uFillTx/>
                <a:latin typeface="Lato Black"/>
                <a:ea typeface="+mn-ea"/>
                <a:cs typeface="+mn-cs"/>
              </a:rPr>
              <a:t>METHODOLOGY</a:t>
            </a:r>
            <a:endParaRPr kumimoji="0" lang="en-IN" sz="3600" b="0" i="0" u="none" strike="noStrike" kern="1200" cap="none" spc="600" normalizeH="0" baseline="0" noProof="0" dirty="0">
              <a:ln>
                <a:noFill/>
              </a:ln>
              <a:gradFill flip="none" rotWithShape="1">
                <a:gsLst>
                  <a:gs pos="17000">
                    <a:srgbClr val="BE92BE"/>
                  </a:gs>
                  <a:gs pos="99000">
                    <a:srgbClr val="214965"/>
                  </a:gs>
                </a:gsLst>
                <a:lin ang="2700000" scaled="1"/>
                <a:tileRect/>
              </a:gradFill>
              <a:effectLst/>
              <a:uLnTx/>
              <a:uFillTx/>
              <a:latin typeface="Lato Black"/>
              <a:ea typeface="+mn-ea"/>
              <a:cs typeface="+mn-cs"/>
            </a:endParaRPr>
          </a:p>
        </p:txBody>
      </p:sp>
      <p:cxnSp>
        <p:nvCxnSpPr>
          <p:cNvPr id="104" name="Straight Connector 103">
            <a:extLst>
              <a:ext uri="{FF2B5EF4-FFF2-40B4-BE49-F238E27FC236}">
                <a16:creationId xmlns:a16="http://schemas.microsoft.com/office/drawing/2014/main" id="{E2C5341C-A103-4FDF-9167-AC111878CE2D}"/>
              </a:ext>
            </a:extLst>
          </p:cNvPr>
          <p:cNvCxnSpPr/>
          <p:nvPr/>
        </p:nvCxnSpPr>
        <p:spPr>
          <a:xfrm flipH="1" flipV="1">
            <a:off x="395785"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52F47F1F-1417-4DA1-BDA8-3247914948C7}"/>
              </a:ext>
            </a:extLst>
          </p:cNvPr>
          <p:cNvCxnSpPr/>
          <p:nvPr/>
        </p:nvCxnSpPr>
        <p:spPr>
          <a:xfrm flipH="1" flipV="1">
            <a:off x="6796314" y="6482687"/>
            <a:ext cx="4999901"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6" name="Rectangle 105">
            <a:extLst>
              <a:ext uri="{FF2B5EF4-FFF2-40B4-BE49-F238E27FC236}">
                <a16:creationId xmlns:a16="http://schemas.microsoft.com/office/drawing/2014/main" id="{C2C2C93C-84CD-4F9B-A3EE-70CF4D4E2719}"/>
              </a:ext>
            </a:extLst>
          </p:cNvPr>
          <p:cNvSpPr/>
          <p:nvPr/>
        </p:nvSpPr>
        <p:spPr>
          <a:xfrm>
            <a:off x="328031" y="6543408"/>
            <a:ext cx="3384260" cy="23083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00" b="0" i="0" u="none" strike="noStrike" kern="1200" cap="none" spc="100" normalizeH="0" baseline="0" noProof="0" dirty="0">
                <a:ln>
                  <a:noFill/>
                </a:ln>
                <a:solidFill>
                  <a:prstClr val="white">
                    <a:lumMod val="50000"/>
                  </a:prstClr>
                </a:solidFill>
                <a:effectLst/>
                <a:uLnTx/>
                <a:uFillTx/>
                <a:latin typeface="Lato" panose="020F0502020204030203" pitchFamily="34" charset="0"/>
                <a:ea typeface="+mn-ea"/>
                <a:cs typeface="+mn-cs"/>
              </a:rPr>
              <a:t>REPLACE WITH TITLE OF THE PRESENTATION</a:t>
            </a:r>
            <a:endParaRPr kumimoji="0" lang="en-US" sz="2800" b="0" i="0" u="none" strike="noStrike" kern="1200" cap="none" spc="100" normalizeH="0" baseline="0" noProof="0" dirty="0">
              <a:ln>
                <a:noFill/>
              </a:ln>
              <a:solidFill>
                <a:prstClr val="white">
                  <a:lumMod val="50000"/>
                </a:prstClr>
              </a:solidFill>
              <a:effectLst/>
              <a:uLnTx/>
              <a:uFillTx/>
              <a:latin typeface="Lato"/>
              <a:ea typeface="+mn-ea"/>
              <a:cs typeface="+mn-cs"/>
            </a:endParaRPr>
          </a:p>
        </p:txBody>
      </p:sp>
      <p:sp>
        <p:nvSpPr>
          <p:cNvPr id="177" name="Oval 176">
            <a:extLst>
              <a:ext uri="{FF2B5EF4-FFF2-40B4-BE49-F238E27FC236}">
                <a16:creationId xmlns:a16="http://schemas.microsoft.com/office/drawing/2014/main" id="{0B1A1FB0-BCB6-4FAD-BEBB-03761EB83526}"/>
              </a:ext>
            </a:extLst>
          </p:cNvPr>
          <p:cNvSpPr/>
          <p:nvPr/>
        </p:nvSpPr>
        <p:spPr>
          <a:xfrm>
            <a:off x="4341646" y="1637807"/>
            <a:ext cx="463925" cy="463925"/>
          </a:xfrm>
          <a:prstGeom prst="ellipse">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effectLst>
            <a:outerShdw blurRad="57150" dist="19050" dir="5400000" algn="ctr" rotWithShape="0">
              <a:srgbClr val="000000">
                <a:alpha val="26000"/>
              </a:srgbClr>
            </a:outerShdw>
          </a:effectLst>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178" name="Oval 177">
            <a:extLst>
              <a:ext uri="{FF2B5EF4-FFF2-40B4-BE49-F238E27FC236}">
                <a16:creationId xmlns:a16="http://schemas.microsoft.com/office/drawing/2014/main" id="{8A4F9871-0C14-4528-92B7-9A9D3231E1FE}"/>
              </a:ext>
            </a:extLst>
          </p:cNvPr>
          <p:cNvSpPr/>
          <p:nvPr/>
        </p:nvSpPr>
        <p:spPr>
          <a:xfrm>
            <a:off x="4776785" y="2456608"/>
            <a:ext cx="463925" cy="463925"/>
          </a:xfrm>
          <a:prstGeom prst="ellipse">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effectLst>
            <a:outerShdw blurRad="57150" dist="19050" dir="5400000" algn="ctr" rotWithShape="0">
              <a:srgbClr val="000000">
                <a:alpha val="26000"/>
              </a:srgbClr>
            </a:outerShdw>
          </a:effectLst>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179" name="Oval 178">
            <a:extLst>
              <a:ext uri="{FF2B5EF4-FFF2-40B4-BE49-F238E27FC236}">
                <a16:creationId xmlns:a16="http://schemas.microsoft.com/office/drawing/2014/main" id="{F5D94C0F-064A-4A24-A8B1-9591FA0CBC64}"/>
              </a:ext>
            </a:extLst>
          </p:cNvPr>
          <p:cNvSpPr/>
          <p:nvPr/>
        </p:nvSpPr>
        <p:spPr>
          <a:xfrm>
            <a:off x="4390872" y="3467283"/>
            <a:ext cx="463925" cy="463925"/>
          </a:xfrm>
          <a:prstGeom prst="ellipse">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effectLst>
            <a:outerShdw blurRad="57150" dist="19050" dir="5400000" algn="ctr" rotWithShape="0">
              <a:srgbClr val="000000">
                <a:alpha val="26000"/>
              </a:srgbClr>
            </a:outerShdw>
          </a:effectLst>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180" name="Oval 179">
            <a:extLst>
              <a:ext uri="{FF2B5EF4-FFF2-40B4-BE49-F238E27FC236}">
                <a16:creationId xmlns:a16="http://schemas.microsoft.com/office/drawing/2014/main" id="{5FAD8584-FF88-4FD8-9FF9-D7FBEF176115}"/>
              </a:ext>
            </a:extLst>
          </p:cNvPr>
          <p:cNvSpPr/>
          <p:nvPr/>
        </p:nvSpPr>
        <p:spPr>
          <a:xfrm>
            <a:off x="7398136" y="1660667"/>
            <a:ext cx="463925" cy="463925"/>
          </a:xfrm>
          <a:prstGeom prst="ellipse">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effectLst>
            <a:outerShdw blurRad="57150" dist="19050" dir="5400000" algn="ctr" rotWithShape="0">
              <a:srgbClr val="000000">
                <a:alpha val="26000"/>
              </a:srgbClr>
            </a:outerShdw>
          </a:effectLst>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181" name="Oval 180">
            <a:extLst>
              <a:ext uri="{FF2B5EF4-FFF2-40B4-BE49-F238E27FC236}">
                <a16:creationId xmlns:a16="http://schemas.microsoft.com/office/drawing/2014/main" id="{CE0BB8E9-AB1F-499D-ADFB-60DEE2E37E4C}"/>
              </a:ext>
            </a:extLst>
          </p:cNvPr>
          <p:cNvSpPr/>
          <p:nvPr/>
        </p:nvSpPr>
        <p:spPr>
          <a:xfrm>
            <a:off x="6865989" y="2501864"/>
            <a:ext cx="463925" cy="463925"/>
          </a:xfrm>
          <a:prstGeom prst="ellipse">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effectLst>
            <a:outerShdw blurRad="57150" dist="19050" dir="5400000" algn="ctr" rotWithShape="0">
              <a:srgbClr val="000000">
                <a:alpha val="26000"/>
              </a:srgbClr>
            </a:outerShdw>
          </a:effectLst>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182" name="Oval 181">
            <a:extLst>
              <a:ext uri="{FF2B5EF4-FFF2-40B4-BE49-F238E27FC236}">
                <a16:creationId xmlns:a16="http://schemas.microsoft.com/office/drawing/2014/main" id="{B6C4A934-CCE6-4D1B-B5D7-90E721B53C61}"/>
              </a:ext>
            </a:extLst>
          </p:cNvPr>
          <p:cNvSpPr/>
          <p:nvPr/>
        </p:nvSpPr>
        <p:spPr>
          <a:xfrm>
            <a:off x="7426172" y="3479983"/>
            <a:ext cx="463925" cy="463925"/>
          </a:xfrm>
          <a:prstGeom prst="ellipse">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effectLst>
            <a:outerShdw blurRad="57150" dist="19050" dir="5400000" algn="ctr" rotWithShape="0">
              <a:srgbClr val="000000">
                <a:alpha val="26000"/>
              </a:srgbClr>
            </a:outerShdw>
          </a:effectLst>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Lato"/>
              <a:ea typeface="+mn-ea"/>
              <a:cs typeface="+mn-cs"/>
            </a:endParaRPr>
          </a:p>
        </p:txBody>
      </p:sp>
      <p:grpSp>
        <p:nvGrpSpPr>
          <p:cNvPr id="185" name="Group 184">
            <a:extLst>
              <a:ext uri="{FF2B5EF4-FFF2-40B4-BE49-F238E27FC236}">
                <a16:creationId xmlns:a16="http://schemas.microsoft.com/office/drawing/2014/main" id="{7DD9A519-775F-4207-8240-2559F0D527FD}"/>
              </a:ext>
            </a:extLst>
          </p:cNvPr>
          <p:cNvGrpSpPr/>
          <p:nvPr/>
        </p:nvGrpSpPr>
        <p:grpSpPr>
          <a:xfrm>
            <a:off x="7898787" y="1163070"/>
            <a:ext cx="3863533" cy="802551"/>
            <a:chOff x="8107974" y="1951632"/>
            <a:chExt cx="3863533" cy="778227"/>
          </a:xfrm>
        </p:grpSpPr>
        <p:sp>
          <p:nvSpPr>
            <p:cNvPr id="183" name="TextBox 182">
              <a:extLst>
                <a:ext uri="{FF2B5EF4-FFF2-40B4-BE49-F238E27FC236}">
                  <a16:creationId xmlns:a16="http://schemas.microsoft.com/office/drawing/2014/main" id="{B1ACE4EE-6C1D-4E4D-96A7-71D0936C5032}"/>
                </a:ext>
              </a:extLst>
            </p:cNvPr>
            <p:cNvSpPr txBox="1"/>
            <p:nvPr/>
          </p:nvSpPr>
          <p:spPr>
            <a:xfrm>
              <a:off x="8107974" y="2147885"/>
              <a:ext cx="3863533" cy="5819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BE92BE"/>
                  </a:solidFill>
                  <a:effectLst/>
                  <a:uLnTx/>
                  <a:uFillTx/>
                  <a:latin typeface="Lato Light" panose="020F0502020204030203"/>
                  <a:ea typeface="+mn-ea"/>
                  <a:cs typeface="+mn-cs"/>
                </a:rPr>
                <a:t>What are the outcomes of existing activities, interventions, policies and laws? How are they shaping the public sector innovation </a:t>
              </a:r>
              <a:r>
                <a:rPr kumimoji="0" lang="en-GB" sz="1100" b="0" i="0" u="none" strike="noStrike" kern="1200" cap="none" spc="0" normalizeH="0" baseline="0" noProof="0" dirty="0" smtClean="0">
                  <a:ln>
                    <a:noFill/>
                  </a:ln>
                  <a:solidFill>
                    <a:srgbClr val="BE92BE"/>
                  </a:solidFill>
                  <a:effectLst/>
                  <a:uLnTx/>
                  <a:uFillTx/>
                  <a:latin typeface="Lato Light" panose="020F0502020204030203"/>
                  <a:ea typeface="+mn-ea"/>
                  <a:cs typeface="+mn-cs"/>
                </a:rPr>
                <a:t>system ?</a:t>
              </a:r>
              <a:endParaRPr kumimoji="0" lang="en-IN" sz="1100" b="0" i="0" u="none" strike="noStrike" kern="1200" cap="none" spc="0" normalizeH="0" baseline="0" noProof="0" dirty="0">
                <a:ln>
                  <a:noFill/>
                </a:ln>
                <a:solidFill>
                  <a:srgbClr val="BE92BE"/>
                </a:solidFill>
                <a:effectLst/>
                <a:uLnTx/>
                <a:uFillTx/>
                <a:latin typeface="Lato Light" panose="020F0502020204030203"/>
                <a:ea typeface="Lato Light" panose="020F0502020204030203" pitchFamily="34" charset="0"/>
                <a:cs typeface="Lato Light" panose="020F0502020204030203" pitchFamily="34" charset="0"/>
              </a:endParaRPr>
            </a:p>
          </p:txBody>
        </p:sp>
        <p:sp>
          <p:nvSpPr>
            <p:cNvPr id="184" name="Rectangle 183">
              <a:extLst>
                <a:ext uri="{FF2B5EF4-FFF2-40B4-BE49-F238E27FC236}">
                  <a16:creationId xmlns:a16="http://schemas.microsoft.com/office/drawing/2014/main" id="{0976EFED-40A3-4A26-88A2-2A8BA87DA772}"/>
                </a:ext>
              </a:extLst>
            </p:cNvPr>
            <p:cNvSpPr/>
            <p:nvPr/>
          </p:nvSpPr>
          <p:spPr>
            <a:xfrm>
              <a:off x="8114555" y="1951632"/>
              <a:ext cx="3480696"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200" b="1" i="0" u="none" strike="noStrike" kern="1200" cap="none" spc="0" normalizeH="0" baseline="0" noProof="0" dirty="0" smtClean="0">
                  <a:ln>
                    <a:noFill/>
                  </a:ln>
                  <a:solidFill>
                    <a:srgbClr val="16222B">
                      <a:lumMod val="50000"/>
                      <a:lumOff val="50000"/>
                    </a:srgbClr>
                  </a:solidFill>
                  <a:effectLst/>
                  <a:uLnTx/>
                  <a:uFillTx/>
                  <a:latin typeface="Lato"/>
                  <a:ea typeface="+mn-ea"/>
                  <a:cs typeface="+mn-cs"/>
                </a:rPr>
                <a:t>APPRAISE THE PROGRESS MADE TO DATE</a:t>
              </a:r>
              <a:endParaRPr kumimoji="0" lang="en-US" sz="1200" b="1" i="0" u="none" strike="noStrike" kern="1200" cap="none" spc="0" normalizeH="0" baseline="0" noProof="0" dirty="0">
                <a:ln>
                  <a:noFill/>
                </a:ln>
                <a:solidFill>
                  <a:srgbClr val="16222B">
                    <a:lumMod val="50000"/>
                    <a:lumOff val="50000"/>
                  </a:srgbClr>
                </a:solidFill>
                <a:effectLst/>
                <a:uLnTx/>
                <a:uFillTx/>
                <a:latin typeface="Lato"/>
                <a:ea typeface="+mn-ea"/>
                <a:cs typeface="+mn-cs"/>
              </a:endParaRPr>
            </a:p>
          </p:txBody>
        </p:sp>
      </p:grpSp>
      <p:grpSp>
        <p:nvGrpSpPr>
          <p:cNvPr id="186" name="Group 185">
            <a:extLst>
              <a:ext uri="{FF2B5EF4-FFF2-40B4-BE49-F238E27FC236}">
                <a16:creationId xmlns:a16="http://schemas.microsoft.com/office/drawing/2014/main" id="{D3A70A08-2F3A-43A5-830A-A3FCF4C7942F}"/>
              </a:ext>
            </a:extLst>
          </p:cNvPr>
          <p:cNvGrpSpPr/>
          <p:nvPr/>
        </p:nvGrpSpPr>
        <p:grpSpPr>
          <a:xfrm>
            <a:off x="7283694" y="2223355"/>
            <a:ext cx="4325236" cy="1154006"/>
            <a:chOff x="8114555" y="1951632"/>
            <a:chExt cx="4325236" cy="1154006"/>
          </a:xfrm>
        </p:grpSpPr>
        <p:sp>
          <p:nvSpPr>
            <p:cNvPr id="187" name="TextBox 186">
              <a:extLst>
                <a:ext uri="{FF2B5EF4-FFF2-40B4-BE49-F238E27FC236}">
                  <a16:creationId xmlns:a16="http://schemas.microsoft.com/office/drawing/2014/main" id="{E76D6FEA-AEA9-4914-86D1-F17B95F1C6CE}"/>
                </a:ext>
              </a:extLst>
            </p:cNvPr>
            <p:cNvSpPr txBox="1"/>
            <p:nvPr/>
          </p:nvSpPr>
          <p:spPr>
            <a:xfrm>
              <a:off x="8159012" y="2336197"/>
              <a:ext cx="4280779"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BE92BE"/>
                  </a:solidFill>
                  <a:effectLst/>
                  <a:uLnTx/>
                  <a:uFillTx/>
                  <a:latin typeface="Lato Light" panose="020F0502020204030203"/>
                  <a:ea typeface="+mn-ea"/>
                  <a:cs typeface="+mn-cs"/>
                </a:rPr>
                <a:t>Three scenarios (continuing as is, dedicating new effort, and putting innovation at the centre) enable the investigation of different system dynamics and the examination of trade-offs and tensions within the </a:t>
              </a:r>
              <a:r>
                <a:rPr kumimoji="0" lang="en-GB" sz="1100" b="0" i="0" u="none" strike="noStrike" kern="1200" cap="none" spc="0" normalizeH="0" baseline="0" noProof="0" dirty="0" smtClean="0">
                  <a:ln>
                    <a:noFill/>
                  </a:ln>
                  <a:solidFill>
                    <a:srgbClr val="BE92BE"/>
                  </a:solidFill>
                  <a:effectLst/>
                  <a:uLnTx/>
                  <a:uFillTx/>
                  <a:latin typeface="Lato Light" panose="020F0502020204030203"/>
                  <a:ea typeface="+mn-ea"/>
                  <a:cs typeface="+mn-cs"/>
                </a:rPr>
                <a:t>system</a:t>
              </a:r>
              <a:r>
                <a:rPr kumimoji="0" lang="en-GB" sz="1100" b="0" i="0" u="none" strike="noStrike" kern="1200" cap="none" spc="0" normalizeH="0" baseline="0" noProof="0" dirty="0">
                  <a:ln>
                    <a:noFill/>
                  </a:ln>
                  <a:solidFill>
                    <a:srgbClr val="BE92BE"/>
                  </a:solidFill>
                  <a:effectLst/>
                  <a:uLnTx/>
                  <a:uFillTx/>
                  <a:latin typeface="Lato Light" panose="020F0502020204030203"/>
                  <a:ea typeface="+mn-ea"/>
                  <a:cs typeface="+mn-cs"/>
                </a:rPr>
                <a:t>.</a:t>
              </a:r>
              <a:endParaRPr kumimoji="0" lang="en-IN" sz="1100" b="0" i="0" u="none" strike="noStrike" kern="1200" cap="none" spc="0" normalizeH="0" baseline="0" noProof="0" dirty="0">
                <a:ln>
                  <a:noFill/>
                </a:ln>
                <a:solidFill>
                  <a:srgbClr val="BE92BE"/>
                </a:solidFill>
                <a:effectLst/>
                <a:uLnTx/>
                <a:uFillTx/>
                <a:latin typeface="Lato Light" panose="020F0502020204030203"/>
                <a:ea typeface="Lato Light" panose="020F0502020204030203" pitchFamily="34" charset="0"/>
                <a:cs typeface="Lato Light" panose="020F0502020204030203" pitchFamily="34" charset="0"/>
              </a:endParaRPr>
            </a:p>
          </p:txBody>
        </p:sp>
        <p:sp>
          <p:nvSpPr>
            <p:cNvPr id="188" name="Rectangle 187">
              <a:extLst>
                <a:ext uri="{FF2B5EF4-FFF2-40B4-BE49-F238E27FC236}">
                  <a16:creationId xmlns:a16="http://schemas.microsoft.com/office/drawing/2014/main" id="{8E0EEC3E-21E5-43D7-A8EC-8DF5C4DC1C64}"/>
                </a:ext>
              </a:extLst>
            </p:cNvPr>
            <p:cNvSpPr/>
            <p:nvPr/>
          </p:nvSpPr>
          <p:spPr>
            <a:xfrm>
              <a:off x="8114555" y="1951632"/>
              <a:ext cx="4264822"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799EBB"/>
                  </a:solidFill>
                  <a:effectLst/>
                  <a:uLnTx/>
                  <a:uFillTx/>
                  <a:latin typeface="Lato"/>
                  <a:ea typeface="+mn-ea"/>
                  <a:cs typeface="+mn-cs"/>
                </a:rPr>
                <a:t>HIGHLIGHT AND EXPLORE THE DYNAMIC NATURE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799EBB"/>
                  </a:solidFill>
                  <a:effectLst/>
                  <a:uLnTx/>
                  <a:uFillTx/>
                  <a:latin typeface="Lato"/>
                  <a:ea typeface="+mn-ea"/>
                  <a:cs typeface="+mn-cs"/>
                </a:rPr>
                <a:t>THE SYSTEM </a:t>
              </a:r>
              <a:endParaRPr kumimoji="0" lang="en-US" sz="1200" b="1" i="0" u="none" strike="noStrike" kern="1200" cap="none" spc="0" normalizeH="0" baseline="0" noProof="0" dirty="0">
                <a:ln>
                  <a:noFill/>
                </a:ln>
                <a:solidFill>
                  <a:srgbClr val="799EBB"/>
                </a:solidFill>
                <a:effectLst/>
                <a:uLnTx/>
                <a:uFillTx/>
                <a:latin typeface="Lato"/>
                <a:ea typeface="+mn-ea"/>
                <a:cs typeface="+mn-cs"/>
              </a:endParaRPr>
            </a:p>
          </p:txBody>
        </p:sp>
      </p:grpSp>
      <p:grpSp>
        <p:nvGrpSpPr>
          <p:cNvPr id="189" name="Group 188">
            <a:extLst>
              <a:ext uri="{FF2B5EF4-FFF2-40B4-BE49-F238E27FC236}">
                <a16:creationId xmlns:a16="http://schemas.microsoft.com/office/drawing/2014/main" id="{2664BA50-09E6-431F-B3B3-FECC051C777E}"/>
              </a:ext>
            </a:extLst>
          </p:cNvPr>
          <p:cNvGrpSpPr/>
          <p:nvPr/>
        </p:nvGrpSpPr>
        <p:grpSpPr>
          <a:xfrm>
            <a:off x="7553828" y="3559403"/>
            <a:ext cx="4455731" cy="2876179"/>
            <a:chOff x="7736410" y="2134263"/>
            <a:chExt cx="4455731" cy="2876179"/>
          </a:xfrm>
        </p:grpSpPr>
        <p:sp>
          <p:nvSpPr>
            <p:cNvPr id="190" name="TextBox 189">
              <a:extLst>
                <a:ext uri="{FF2B5EF4-FFF2-40B4-BE49-F238E27FC236}">
                  <a16:creationId xmlns:a16="http://schemas.microsoft.com/office/drawing/2014/main" id="{95836274-48F1-4167-A2F4-085A7DBC14C4}"/>
                </a:ext>
              </a:extLst>
            </p:cNvPr>
            <p:cNvSpPr txBox="1"/>
            <p:nvPr/>
          </p:nvSpPr>
          <p:spPr>
            <a:xfrm>
              <a:off x="7736410" y="3625447"/>
              <a:ext cx="4455731"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dirty="0">
                  <a:ln>
                    <a:noFill/>
                  </a:ln>
                  <a:solidFill>
                    <a:srgbClr val="BE92BE"/>
                  </a:solidFill>
                  <a:effectLst/>
                  <a:uLnTx/>
                  <a:uFillTx/>
                  <a:latin typeface="Lato"/>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dirty="0">
                  <a:ln>
                    <a:noFill/>
                  </a:ln>
                  <a:solidFill>
                    <a:srgbClr val="BE92BE"/>
                  </a:solidFill>
                  <a:effectLst/>
                  <a:uLnTx/>
                  <a:uFillTx/>
                  <a:latin typeface="Lato"/>
                  <a:ea typeface="+mn-ea"/>
                  <a:cs typeface="+mn-cs"/>
                </a:rPr>
                <a:t>While much of the content of this study describes the past or relates to a specific snapshot in time (primarily the year 2018), it </a:t>
              </a:r>
              <a:r>
                <a:rPr kumimoji="0" lang="en-GB" sz="1400" b="0" i="1" u="none" strike="noStrike" kern="1200" cap="none" spc="0" normalizeH="0" baseline="0" noProof="0" dirty="0" smtClean="0">
                  <a:ln>
                    <a:noFill/>
                  </a:ln>
                  <a:solidFill>
                    <a:srgbClr val="BE92BE"/>
                  </a:solidFill>
                  <a:effectLst/>
                  <a:uLnTx/>
                  <a:uFillTx/>
                  <a:latin typeface="Lato"/>
                  <a:ea typeface="+mn-ea"/>
                  <a:cs typeface="+mn-cs"/>
                </a:rPr>
                <a:t>is </a:t>
              </a:r>
              <a:r>
                <a:rPr kumimoji="0" lang="en-GB" sz="1400" b="0" i="1" u="none" strike="noStrike" kern="1200" cap="none" spc="0" normalizeH="0" baseline="0" noProof="0" dirty="0">
                  <a:ln>
                    <a:noFill/>
                  </a:ln>
                  <a:solidFill>
                    <a:srgbClr val="BE92BE"/>
                  </a:solidFill>
                  <a:effectLst/>
                  <a:uLnTx/>
                  <a:uFillTx/>
                  <a:latin typeface="Lato"/>
                  <a:ea typeface="+mn-ea"/>
                  <a:cs typeface="+mn-cs"/>
                </a:rPr>
                <a:t>intended to be of use for navigating the </a:t>
              </a:r>
              <a:r>
                <a:rPr kumimoji="0" lang="en-GB" sz="1400" b="0" i="1" u="none" strike="noStrike" kern="1200" cap="none" spc="0" normalizeH="0" baseline="0" noProof="0" dirty="0" smtClean="0">
                  <a:ln>
                    <a:noFill/>
                  </a:ln>
                  <a:solidFill>
                    <a:srgbClr val="BE92BE"/>
                  </a:solidFill>
                  <a:effectLst/>
                  <a:uLnTx/>
                  <a:uFillTx/>
                  <a:latin typeface="Lato"/>
                  <a:ea typeface="+mn-ea"/>
                  <a:cs typeface="+mn-cs"/>
                </a:rPr>
                <a:t>innovation journey on an ongoing basis.</a:t>
              </a:r>
              <a:endParaRPr kumimoji="0" lang="en-GB" sz="1400" b="0" i="1" u="none" strike="noStrike" kern="1200" cap="none" spc="0" normalizeH="0" baseline="0" noProof="0" dirty="0">
                <a:ln>
                  <a:noFill/>
                </a:ln>
                <a:solidFill>
                  <a:srgbClr val="BE92BE"/>
                </a:solidFill>
                <a:effectLst/>
                <a:uLnTx/>
                <a:uFillTx/>
                <a:latin typeface="Lato"/>
                <a:ea typeface="+mn-ea"/>
                <a:cs typeface="+mn-cs"/>
              </a:endParaRPr>
            </a:p>
          </p:txBody>
        </p:sp>
        <p:sp>
          <p:nvSpPr>
            <p:cNvPr id="191" name="Rectangle 190">
              <a:extLst>
                <a:ext uri="{FF2B5EF4-FFF2-40B4-BE49-F238E27FC236}">
                  <a16:creationId xmlns:a16="http://schemas.microsoft.com/office/drawing/2014/main" id="{7223589C-9AC0-4F03-836F-5A6CFAE8805A}"/>
                </a:ext>
              </a:extLst>
            </p:cNvPr>
            <p:cNvSpPr/>
            <p:nvPr/>
          </p:nvSpPr>
          <p:spPr>
            <a:xfrm>
              <a:off x="8070115" y="2134263"/>
              <a:ext cx="3928127"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799EBB"/>
                  </a:solidFill>
                  <a:effectLst/>
                  <a:uLnTx/>
                  <a:uFillTx/>
                  <a:latin typeface="Lato"/>
                  <a:ea typeface="+mn-ea"/>
                  <a:cs typeface="+mn-cs"/>
                </a:rPr>
                <a:t>IDENTIFY POTENTIAL AREAS FOR INTERVENTION</a:t>
              </a:r>
              <a:endParaRPr kumimoji="0" lang="en-GB" sz="1200" b="1" i="0" u="none" strike="noStrike" kern="1200" cap="none" spc="0" normalizeH="0" baseline="0" noProof="0" dirty="0">
                <a:ln>
                  <a:noFill/>
                </a:ln>
                <a:solidFill>
                  <a:srgbClr val="799EBB"/>
                </a:solidFill>
                <a:effectLst/>
                <a:uLnTx/>
                <a:uFillTx/>
                <a:latin typeface="Lato"/>
                <a:ea typeface="+mn-ea"/>
                <a:cs typeface="+mn-cs"/>
              </a:endParaRPr>
            </a:p>
          </p:txBody>
        </p:sp>
      </p:grpSp>
      <p:grpSp>
        <p:nvGrpSpPr>
          <p:cNvPr id="195" name="Group 194">
            <a:extLst>
              <a:ext uri="{FF2B5EF4-FFF2-40B4-BE49-F238E27FC236}">
                <a16:creationId xmlns:a16="http://schemas.microsoft.com/office/drawing/2014/main" id="{EB44EA1D-7A02-4A77-B449-E693579D3DBB}"/>
              </a:ext>
            </a:extLst>
          </p:cNvPr>
          <p:cNvGrpSpPr/>
          <p:nvPr/>
        </p:nvGrpSpPr>
        <p:grpSpPr>
          <a:xfrm>
            <a:off x="1506027" y="3376772"/>
            <a:ext cx="2839149" cy="1176681"/>
            <a:chOff x="2699716" y="3030740"/>
            <a:chExt cx="2839149" cy="1176681"/>
          </a:xfrm>
        </p:grpSpPr>
        <p:sp>
          <p:nvSpPr>
            <p:cNvPr id="193" name="TextBox 192">
              <a:extLst>
                <a:ext uri="{FF2B5EF4-FFF2-40B4-BE49-F238E27FC236}">
                  <a16:creationId xmlns:a16="http://schemas.microsoft.com/office/drawing/2014/main" id="{8FA34B81-7874-48AA-8C8B-D3C592DE2D7C}"/>
                </a:ext>
              </a:extLst>
            </p:cNvPr>
            <p:cNvSpPr txBox="1"/>
            <p:nvPr/>
          </p:nvSpPr>
          <p:spPr>
            <a:xfrm>
              <a:off x="2794919" y="3437980"/>
              <a:ext cx="2743946" cy="769441"/>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BE92BE"/>
                  </a:solidFill>
                  <a:effectLst/>
                  <a:uLnTx/>
                  <a:uFillTx/>
                  <a:latin typeface="Lato Light" panose="020F0502020204030203"/>
                  <a:ea typeface="+mn-ea"/>
                  <a:cs typeface="+mn-cs"/>
                </a:rPr>
                <a:t>and assess whether and to what extent the determinants model is applicable to the context of the Federal Public Service of Brazil.</a:t>
              </a:r>
              <a:endParaRPr kumimoji="0" lang="en-IN" sz="1100" b="0" i="0" u="none" strike="noStrike" kern="1200" cap="none" spc="0" normalizeH="0" baseline="0" noProof="0" dirty="0">
                <a:ln>
                  <a:noFill/>
                </a:ln>
                <a:solidFill>
                  <a:srgbClr val="BE92BE"/>
                </a:solidFill>
                <a:effectLst/>
                <a:uLnTx/>
                <a:uFillTx/>
                <a:latin typeface="Lato Light" panose="020F0502020204030203"/>
                <a:ea typeface="Lato Light" panose="020F0502020204030203" pitchFamily="34" charset="0"/>
                <a:cs typeface="Lato Light" panose="020F0502020204030203" pitchFamily="34" charset="0"/>
              </a:endParaRPr>
            </a:p>
          </p:txBody>
        </p:sp>
        <p:sp>
          <p:nvSpPr>
            <p:cNvPr id="194" name="Rectangle 193">
              <a:extLst>
                <a:ext uri="{FF2B5EF4-FFF2-40B4-BE49-F238E27FC236}">
                  <a16:creationId xmlns:a16="http://schemas.microsoft.com/office/drawing/2014/main" id="{7BD406C3-AC1B-47CA-B71E-6910E7A8B84B}"/>
                </a:ext>
              </a:extLst>
            </p:cNvPr>
            <p:cNvSpPr/>
            <p:nvPr/>
          </p:nvSpPr>
          <p:spPr>
            <a:xfrm>
              <a:off x="2699716" y="3030740"/>
              <a:ext cx="2820003" cy="461665"/>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799EBB"/>
                  </a:solidFill>
                  <a:effectLst/>
                  <a:uLnTx/>
                  <a:uFillTx/>
                  <a:latin typeface="Lato"/>
                  <a:ea typeface="+mn-ea"/>
                  <a:cs typeface="+mn-cs"/>
                </a:rPr>
                <a:t>REFLECT THE LIVED EXPERIENCE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799EBB"/>
                  </a:solidFill>
                  <a:effectLst/>
                  <a:uLnTx/>
                  <a:uFillTx/>
                  <a:latin typeface="Lato"/>
                  <a:ea typeface="+mn-ea"/>
                  <a:cs typeface="+mn-cs"/>
                </a:rPr>
                <a:t>OF INNOVATION</a:t>
              </a:r>
              <a:endParaRPr kumimoji="0" lang="en-US" sz="1200" b="1" i="0" u="none" strike="noStrike" kern="1200" cap="none" spc="0" normalizeH="0" baseline="0" noProof="0" dirty="0">
                <a:ln>
                  <a:noFill/>
                </a:ln>
                <a:solidFill>
                  <a:srgbClr val="799EBB"/>
                </a:solidFill>
                <a:effectLst/>
                <a:uLnTx/>
                <a:uFillTx/>
                <a:latin typeface="Lato"/>
                <a:ea typeface="+mn-ea"/>
                <a:cs typeface="+mn-cs"/>
              </a:endParaRPr>
            </a:p>
          </p:txBody>
        </p:sp>
      </p:grpSp>
      <p:grpSp>
        <p:nvGrpSpPr>
          <p:cNvPr id="196" name="Group 195">
            <a:extLst>
              <a:ext uri="{FF2B5EF4-FFF2-40B4-BE49-F238E27FC236}">
                <a16:creationId xmlns:a16="http://schemas.microsoft.com/office/drawing/2014/main" id="{BF501D3D-57A2-4154-ACC1-D7B7487FE33C}"/>
              </a:ext>
            </a:extLst>
          </p:cNvPr>
          <p:cNvGrpSpPr/>
          <p:nvPr/>
        </p:nvGrpSpPr>
        <p:grpSpPr>
          <a:xfrm>
            <a:off x="1911577" y="2320231"/>
            <a:ext cx="2765243" cy="955629"/>
            <a:chOff x="2775066" y="2939399"/>
            <a:chExt cx="2765243" cy="955629"/>
          </a:xfrm>
        </p:grpSpPr>
        <p:sp>
          <p:nvSpPr>
            <p:cNvPr id="197" name="TextBox 196">
              <a:extLst>
                <a:ext uri="{FF2B5EF4-FFF2-40B4-BE49-F238E27FC236}">
                  <a16:creationId xmlns:a16="http://schemas.microsoft.com/office/drawing/2014/main" id="{2A6BA3AC-7664-4C35-88C5-2B628B81250B}"/>
                </a:ext>
              </a:extLst>
            </p:cNvPr>
            <p:cNvSpPr txBox="1"/>
            <p:nvPr/>
          </p:nvSpPr>
          <p:spPr>
            <a:xfrm>
              <a:off x="2775066" y="3294864"/>
              <a:ext cx="2743946" cy="60016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BE92BE"/>
                  </a:solidFill>
                  <a:effectLst/>
                  <a:uLnTx/>
                  <a:uFillTx/>
                  <a:latin typeface="Lato Light" panose="020F0502020204030203"/>
                  <a:ea typeface="+mn-ea"/>
                  <a:cs typeface="+mn-cs"/>
                </a:rPr>
                <a:t>in order to support reflection on how and why public sector innovation occurs at a systemic </a:t>
              </a:r>
              <a:r>
                <a:rPr kumimoji="0" lang="en-GB" sz="1100" b="0" i="0" u="none" strike="noStrike" kern="1200" cap="none" spc="0" normalizeH="0" baseline="0" noProof="0" dirty="0" smtClean="0">
                  <a:ln>
                    <a:noFill/>
                  </a:ln>
                  <a:solidFill>
                    <a:srgbClr val="BE92BE"/>
                  </a:solidFill>
                  <a:effectLst/>
                  <a:uLnTx/>
                  <a:uFillTx/>
                  <a:latin typeface="Lato Light" panose="020F0502020204030203"/>
                  <a:ea typeface="+mn-ea"/>
                  <a:cs typeface="+mn-cs"/>
                </a:rPr>
                <a:t>level</a:t>
              </a:r>
              <a:r>
                <a:rPr kumimoji="0" lang="en-GB" sz="1100" b="0" i="0" u="none" strike="noStrike" kern="1200" cap="none" spc="0" normalizeH="0" baseline="0" noProof="0" dirty="0">
                  <a:ln>
                    <a:noFill/>
                  </a:ln>
                  <a:solidFill>
                    <a:srgbClr val="BE92BE"/>
                  </a:solidFill>
                  <a:effectLst/>
                  <a:uLnTx/>
                  <a:uFillTx/>
                  <a:latin typeface="Lato Light" panose="020F0502020204030203"/>
                  <a:ea typeface="+mn-ea"/>
                  <a:cs typeface="+mn-cs"/>
                </a:rPr>
                <a:t>.</a:t>
              </a:r>
              <a:endParaRPr kumimoji="0" lang="en-IN" sz="1100" b="0" i="0" u="none" strike="noStrike" kern="1200" cap="none" spc="0" normalizeH="0" baseline="0" noProof="0" dirty="0">
                <a:ln>
                  <a:noFill/>
                </a:ln>
                <a:solidFill>
                  <a:srgbClr val="BE92BE"/>
                </a:solidFill>
                <a:effectLst/>
                <a:uLnTx/>
                <a:uFillTx/>
                <a:latin typeface="Lato Light" panose="020F0502020204030203"/>
                <a:ea typeface="Lato Light" panose="020F0502020204030203" pitchFamily="34" charset="0"/>
                <a:cs typeface="Lato Light" panose="020F0502020204030203" pitchFamily="34" charset="0"/>
              </a:endParaRPr>
            </a:p>
          </p:txBody>
        </p:sp>
        <p:sp>
          <p:nvSpPr>
            <p:cNvPr id="198" name="Rectangle 197">
              <a:extLst>
                <a:ext uri="{FF2B5EF4-FFF2-40B4-BE49-F238E27FC236}">
                  <a16:creationId xmlns:a16="http://schemas.microsoft.com/office/drawing/2014/main" id="{3E750A3D-DED3-41CF-B3A2-4ADF192DAC3C}"/>
                </a:ext>
              </a:extLst>
            </p:cNvPr>
            <p:cNvSpPr/>
            <p:nvPr/>
          </p:nvSpPr>
          <p:spPr>
            <a:xfrm>
              <a:off x="2782824" y="2939399"/>
              <a:ext cx="2757485" cy="461665"/>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IN" sz="1200" b="1" i="0" u="none" strike="noStrike" kern="1200" cap="none" spc="0" normalizeH="0" baseline="0" noProof="0" dirty="0" smtClean="0">
                  <a:ln>
                    <a:noFill/>
                  </a:ln>
                  <a:solidFill>
                    <a:srgbClr val="16222B">
                      <a:lumMod val="50000"/>
                      <a:lumOff val="50000"/>
                    </a:srgbClr>
                  </a:solidFill>
                  <a:effectLst/>
                  <a:uLnTx/>
                  <a:uFillTx/>
                  <a:latin typeface="Lato"/>
                  <a:ea typeface="+mn-ea"/>
                  <a:cs typeface="+mn-cs"/>
                </a:rPr>
                <a:t>INTRODUCE THE DETERMINANTS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IN" sz="1200" b="1" i="0" u="none" strike="noStrike" kern="1200" cap="none" spc="0" normalizeH="0" baseline="0" noProof="0" dirty="0" smtClean="0">
                  <a:ln>
                    <a:noFill/>
                  </a:ln>
                  <a:solidFill>
                    <a:srgbClr val="16222B">
                      <a:lumMod val="50000"/>
                      <a:lumOff val="50000"/>
                    </a:srgbClr>
                  </a:solidFill>
                  <a:effectLst/>
                  <a:uLnTx/>
                  <a:uFillTx/>
                  <a:latin typeface="Lato"/>
                  <a:ea typeface="+mn-ea"/>
                  <a:cs typeface="+mn-cs"/>
                </a:rPr>
                <a:t>AND FACETS MODEL</a:t>
              </a:r>
              <a:endParaRPr kumimoji="0" lang="en-US" sz="1200" b="1" i="0" u="none" strike="noStrike" kern="1200" cap="none" spc="0" normalizeH="0" baseline="0" noProof="0" dirty="0">
                <a:ln>
                  <a:noFill/>
                </a:ln>
                <a:solidFill>
                  <a:srgbClr val="16222B">
                    <a:lumMod val="50000"/>
                    <a:lumOff val="50000"/>
                  </a:srgbClr>
                </a:solidFill>
                <a:effectLst/>
                <a:uLnTx/>
                <a:uFillTx/>
                <a:latin typeface="Lato"/>
                <a:ea typeface="+mn-ea"/>
                <a:cs typeface="+mn-cs"/>
              </a:endParaRPr>
            </a:p>
          </p:txBody>
        </p:sp>
      </p:grpSp>
      <p:grpSp>
        <p:nvGrpSpPr>
          <p:cNvPr id="199" name="Group 198">
            <a:extLst>
              <a:ext uri="{FF2B5EF4-FFF2-40B4-BE49-F238E27FC236}">
                <a16:creationId xmlns:a16="http://schemas.microsoft.com/office/drawing/2014/main" id="{C2E7E0C2-C1B4-40B1-AB3E-638D4EE1CCAD}"/>
              </a:ext>
            </a:extLst>
          </p:cNvPr>
          <p:cNvGrpSpPr/>
          <p:nvPr/>
        </p:nvGrpSpPr>
        <p:grpSpPr>
          <a:xfrm>
            <a:off x="998706" y="1560672"/>
            <a:ext cx="3263824" cy="637769"/>
            <a:chOff x="2255895" y="3030740"/>
            <a:chExt cx="3263824" cy="637769"/>
          </a:xfrm>
        </p:grpSpPr>
        <p:sp>
          <p:nvSpPr>
            <p:cNvPr id="200" name="TextBox 199">
              <a:extLst>
                <a:ext uri="{FF2B5EF4-FFF2-40B4-BE49-F238E27FC236}">
                  <a16:creationId xmlns:a16="http://schemas.microsoft.com/office/drawing/2014/main" id="{CFC15AB2-BFE4-445B-8199-9F95B2B7D322}"/>
                </a:ext>
              </a:extLst>
            </p:cNvPr>
            <p:cNvSpPr txBox="1"/>
            <p:nvPr/>
          </p:nvSpPr>
          <p:spPr>
            <a:xfrm>
              <a:off x="2255895" y="3237622"/>
              <a:ext cx="3263824" cy="43088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BE92BE"/>
                  </a:solidFill>
                  <a:effectLst/>
                  <a:uLnTx/>
                  <a:uFillTx/>
                  <a:latin typeface="Lato Light" panose="020F0502020204030203"/>
                  <a:ea typeface="+mn-ea"/>
                  <a:cs typeface="+mn-cs"/>
                </a:rPr>
                <a:t>of the public sector innovation system by determining which events and developments shaped the system</a:t>
              </a:r>
              <a:r>
                <a:rPr kumimoji="0" lang="en-IN" sz="1100" b="0" i="0" u="none" strike="noStrike" kern="1200" cap="none" spc="0" normalizeH="0" baseline="0" noProof="0" dirty="0" smtClean="0">
                  <a:ln>
                    <a:noFill/>
                  </a:ln>
                  <a:solidFill>
                    <a:srgbClr val="BE92BE"/>
                  </a:solidFill>
                  <a:effectLst/>
                  <a:uLnTx/>
                  <a:uFillTx/>
                  <a:latin typeface="Lato Light" panose="020F0502020204030203" pitchFamily="34" charset="0"/>
                  <a:ea typeface="Lato Light" panose="020F0502020204030203" pitchFamily="34" charset="0"/>
                  <a:cs typeface="Lato Light" panose="020F0502020204030203" pitchFamily="34" charset="0"/>
                </a:rPr>
                <a:t>. </a:t>
              </a:r>
              <a:endParaRPr kumimoji="0" lang="en-IN" sz="1100" b="0" i="0" u="none" strike="noStrike" kern="1200" cap="none" spc="0" normalizeH="0" baseline="0" noProof="0" dirty="0">
                <a:ln>
                  <a:noFill/>
                </a:ln>
                <a:solidFill>
                  <a:srgbClr val="BE92BE"/>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sp>
          <p:nvSpPr>
            <p:cNvPr id="201" name="Rectangle 200">
              <a:extLst>
                <a:ext uri="{FF2B5EF4-FFF2-40B4-BE49-F238E27FC236}">
                  <a16:creationId xmlns:a16="http://schemas.microsoft.com/office/drawing/2014/main" id="{0FAA2D11-CD06-4CDE-BA4D-1B28842209EC}"/>
                </a:ext>
              </a:extLst>
            </p:cNvPr>
            <p:cNvSpPr/>
            <p:nvPr/>
          </p:nvSpPr>
          <p:spPr>
            <a:xfrm>
              <a:off x="3067253" y="3030740"/>
              <a:ext cx="2452466"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IN" sz="1200" b="1" i="0" u="none" strike="noStrike" kern="1200" cap="none" spc="0" normalizeH="0" baseline="0" noProof="0" dirty="0" smtClean="0">
                  <a:ln>
                    <a:noFill/>
                  </a:ln>
                  <a:solidFill>
                    <a:srgbClr val="16222B">
                      <a:lumMod val="50000"/>
                      <a:lumOff val="50000"/>
                    </a:srgbClr>
                  </a:solidFill>
                  <a:effectLst/>
                  <a:uLnTx/>
                  <a:uFillTx/>
                  <a:latin typeface="Lato"/>
                  <a:ea typeface="+mn-ea"/>
                  <a:cs typeface="+mn-cs"/>
                </a:rPr>
                <a:t>RECONSTITUTE THE HISTORY</a:t>
              </a:r>
              <a:endParaRPr kumimoji="0" lang="en-US" sz="1200" b="1" i="0" u="none" strike="noStrike" kern="1200" cap="none" spc="0" normalizeH="0" baseline="0" noProof="0" dirty="0">
                <a:ln>
                  <a:noFill/>
                </a:ln>
                <a:solidFill>
                  <a:srgbClr val="16222B">
                    <a:lumMod val="50000"/>
                    <a:lumOff val="50000"/>
                  </a:srgbClr>
                </a:solidFill>
                <a:effectLst/>
                <a:uLnTx/>
                <a:uFillTx/>
                <a:latin typeface="Lato"/>
                <a:ea typeface="+mn-ea"/>
                <a:cs typeface="+mn-cs"/>
              </a:endParaRPr>
            </a:p>
          </p:txBody>
        </p:sp>
      </p:grpSp>
      <p:sp>
        <p:nvSpPr>
          <p:cNvPr id="326" name="Rectangle 325"/>
          <p:cNvSpPr/>
          <p:nvPr/>
        </p:nvSpPr>
        <p:spPr>
          <a:xfrm>
            <a:off x="321703" y="6533962"/>
            <a:ext cx="3486730" cy="1651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a:ea typeface="+mn-ea"/>
              <a:cs typeface="+mn-cs"/>
            </a:endParaRPr>
          </a:p>
        </p:txBody>
      </p:sp>
      <p:sp>
        <p:nvSpPr>
          <p:cNvPr id="2" name="TextBox 1"/>
          <p:cNvSpPr txBox="1"/>
          <p:nvPr/>
        </p:nvSpPr>
        <p:spPr>
          <a:xfrm>
            <a:off x="4416225" y="1672709"/>
            <a:ext cx="99235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1</a:t>
            </a:r>
            <a:endParaRPr kumimoji="0" lang="en-GB"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327" name="TextBox 326"/>
          <p:cNvSpPr txBox="1"/>
          <p:nvPr/>
        </p:nvSpPr>
        <p:spPr>
          <a:xfrm>
            <a:off x="4848881" y="2483856"/>
            <a:ext cx="99235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2</a:t>
            </a:r>
            <a:endParaRPr kumimoji="0" lang="en-GB"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328" name="TextBox 327"/>
          <p:cNvSpPr txBox="1"/>
          <p:nvPr/>
        </p:nvSpPr>
        <p:spPr>
          <a:xfrm>
            <a:off x="4467754" y="3505754"/>
            <a:ext cx="99235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3</a:t>
            </a:r>
            <a:endParaRPr kumimoji="0" lang="en-GB"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329" name="TextBox 328"/>
          <p:cNvSpPr txBox="1"/>
          <p:nvPr/>
        </p:nvSpPr>
        <p:spPr>
          <a:xfrm>
            <a:off x="7475431" y="1686760"/>
            <a:ext cx="99235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4</a:t>
            </a:r>
            <a:endParaRPr kumimoji="0" lang="en-GB"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330" name="TextBox 329"/>
          <p:cNvSpPr txBox="1"/>
          <p:nvPr/>
        </p:nvSpPr>
        <p:spPr>
          <a:xfrm>
            <a:off x="6951711" y="2537497"/>
            <a:ext cx="99235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5</a:t>
            </a:r>
            <a:endParaRPr kumimoji="0" lang="en-GB"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331" name="TextBox 330"/>
          <p:cNvSpPr txBox="1"/>
          <p:nvPr/>
        </p:nvSpPr>
        <p:spPr>
          <a:xfrm>
            <a:off x="7501301" y="3513236"/>
            <a:ext cx="99235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Lato"/>
                <a:ea typeface="+mn-ea"/>
                <a:cs typeface="+mn-cs"/>
              </a:rPr>
              <a:t>6</a:t>
            </a:r>
            <a:endParaRPr kumimoji="0" lang="en-GB"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3" name="TextBox 2"/>
          <p:cNvSpPr txBox="1"/>
          <p:nvPr/>
        </p:nvSpPr>
        <p:spPr>
          <a:xfrm>
            <a:off x="229434" y="5474248"/>
            <a:ext cx="4191818" cy="101566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white"/>
                </a:solidFill>
                <a:effectLst/>
                <a:uLnTx/>
                <a:uFillTx/>
                <a:latin typeface="Lato"/>
                <a:ea typeface="+mn-ea"/>
                <a:cs typeface="+mn-cs"/>
              </a:rPr>
              <a:t>I</a:t>
            </a:r>
            <a:r>
              <a:rPr kumimoji="0" lang="en-GB" sz="1400" b="0" i="0" u="none" strike="noStrike" kern="1200" cap="none" spc="0" normalizeH="0" baseline="0" noProof="0" dirty="0" smtClean="0">
                <a:ln>
                  <a:noFill/>
                </a:ln>
                <a:solidFill>
                  <a:prstClr val="white"/>
                </a:solidFill>
                <a:effectLst/>
                <a:uLnTx/>
                <a:uFillTx/>
                <a:latin typeface="Lato"/>
                <a:ea typeface="+mn-ea"/>
                <a:cs typeface="+mn-cs"/>
              </a:rPr>
              <a:t>nterviews and workshops with public servants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smtClean="0">
                <a:ln>
                  <a:noFill/>
                </a:ln>
                <a:solidFill>
                  <a:prstClr val="white"/>
                </a:solidFill>
                <a:effectLst/>
                <a:uLnTx/>
                <a:uFillTx/>
                <a:latin typeface="Lato"/>
                <a:ea typeface="+mn-ea"/>
                <a:cs typeface="+mn-cs"/>
              </a:rPr>
              <a:t>Survey: 2,500 respondents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smtClean="0">
                <a:ln>
                  <a:noFill/>
                </a:ln>
                <a:solidFill>
                  <a:prstClr val="white"/>
                </a:solidFill>
                <a:effectLst/>
                <a:uLnTx/>
                <a:uFillTx/>
                <a:latin typeface="Lato"/>
                <a:ea typeface="+mn-ea"/>
                <a:cs typeface="+mn-cs"/>
              </a:rPr>
              <a:t>Desktop research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srgbClr val="16222B"/>
              </a:solidFill>
              <a:effectLst/>
              <a:uLnTx/>
              <a:uFillTx/>
              <a:latin typeface="Lato"/>
              <a:ea typeface="+mn-ea"/>
              <a:cs typeface="+mn-cs"/>
            </a:endParaRPr>
          </a:p>
        </p:txBody>
      </p:sp>
      <p:sp>
        <p:nvSpPr>
          <p:cNvPr id="156" name="TextBox 155">
            <a:extLst>
              <a:ext uri="{FF2B5EF4-FFF2-40B4-BE49-F238E27FC236}">
                <a16:creationId xmlns:a16="http://schemas.microsoft.com/office/drawing/2014/main" id="{E76D6FEA-AEA9-4914-86D1-F17B95F1C6CE}"/>
              </a:ext>
            </a:extLst>
          </p:cNvPr>
          <p:cNvSpPr txBox="1"/>
          <p:nvPr/>
        </p:nvSpPr>
        <p:spPr>
          <a:xfrm>
            <a:off x="7912490" y="3872873"/>
            <a:ext cx="4097069" cy="9387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smtClean="0">
                <a:solidFill>
                  <a:srgbClr val="BE92BE"/>
                </a:solidFill>
                <a:latin typeface="Lato Light" panose="020F0502020204030203"/>
              </a:rPr>
              <a:t>A country’s innovation needs are dynamic and ever-changing. Therefore there is not one single set of answers as to what should be done. Rather, the need is to take a deliberate approach. A range of suggestions, including some priority areas, are identified for consideration in the next steps of the innovation journey.</a:t>
            </a:r>
            <a:endParaRPr kumimoji="0" lang="en-IN" sz="1100" b="0" i="0" u="none" strike="noStrike" kern="1200" cap="none" spc="0" normalizeH="0" baseline="0" noProof="0" dirty="0">
              <a:ln>
                <a:noFill/>
              </a:ln>
              <a:solidFill>
                <a:srgbClr val="BE92BE"/>
              </a:solidFill>
              <a:effectLst/>
              <a:uLnTx/>
              <a:uFillTx/>
              <a:latin typeface="Lato Light" panose="020F0502020204030203"/>
              <a:ea typeface="Lato Light" panose="020F0502020204030203" pitchFamily="34" charset="0"/>
              <a:cs typeface="Lato Light" panose="020F0502020204030203" pitchFamily="34" charset="0"/>
            </a:endParaRPr>
          </a:p>
        </p:txBody>
      </p:sp>
      <p:pic>
        <p:nvPicPr>
          <p:cNvPr id="157" name="Picture 156"/>
          <p:cNvPicPr>
            <a:picLocks noChangeAspect="1"/>
          </p:cNvPicPr>
          <p:nvPr/>
        </p:nvPicPr>
        <p:blipFill>
          <a:blip r:embed="rId2"/>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1153835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3868" y="31398"/>
            <a:ext cx="8748312"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42617A"/>
                </a:solidFill>
                <a:effectLst/>
                <a:uLnTx/>
                <a:uFillTx/>
                <a:latin typeface="Lato Black"/>
                <a:ea typeface="+mn-ea"/>
                <a:cs typeface="+mn-cs"/>
              </a:rPr>
              <a:t>REPORT</a:t>
            </a:r>
            <a:r>
              <a:rPr kumimoji="0" lang="en-GB" sz="2400" b="0" i="0" u="none" strike="noStrike" kern="1200" cap="none" spc="0" normalizeH="0" noProof="0" dirty="0" smtClean="0">
                <a:ln>
                  <a:noFill/>
                </a:ln>
                <a:solidFill>
                  <a:srgbClr val="42617A"/>
                </a:solidFill>
                <a:effectLst/>
                <a:uLnTx/>
                <a:uFillTx/>
                <a:latin typeface="Lato Black"/>
                <a:ea typeface="+mn-ea"/>
                <a:cs typeface="+mn-cs"/>
              </a:rPr>
              <a:t> STRUCTURE</a:t>
            </a:r>
            <a:endParaRPr kumimoji="0" lang="en-GB" sz="2400" b="0" i="0" u="none" strike="noStrike" kern="1200" cap="none" spc="0" normalizeH="0" baseline="0" noProof="0" dirty="0" smtClean="0">
              <a:ln>
                <a:noFill/>
              </a:ln>
              <a:solidFill>
                <a:srgbClr val="42617A"/>
              </a:solidFill>
              <a:effectLst/>
              <a:uLnTx/>
              <a:uFillTx/>
              <a:latin typeface="Lato Blac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 name="Rectangle 2"/>
          <p:cNvSpPr/>
          <p:nvPr/>
        </p:nvSpPr>
        <p:spPr>
          <a:xfrm>
            <a:off x="376543" y="6552217"/>
            <a:ext cx="3492795" cy="1860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ea typeface="+mn-ea"/>
              <a:cs typeface="+mn-cs"/>
            </a:endParaRPr>
          </a:p>
        </p:txBody>
      </p:sp>
      <p:sp>
        <p:nvSpPr>
          <p:cNvPr id="5" name="Rectangle 4"/>
          <p:cNvSpPr/>
          <p:nvPr/>
        </p:nvSpPr>
        <p:spPr>
          <a:xfrm>
            <a:off x="483079" y="583992"/>
            <a:ext cx="5391509" cy="1966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Chapter 1: Introduction</a:t>
            </a:r>
          </a:p>
          <a:p>
            <a:pPr marL="285750" indent="-285750" algn="just">
              <a:buFont typeface="Arial" panose="020B0604020202020204" pitchFamily="34" charset="0"/>
              <a:buChar char="•"/>
            </a:pPr>
            <a:r>
              <a:rPr lang="en-GB" sz="1400" dirty="0" smtClean="0"/>
              <a:t>Why is a focus on innovation needed?</a:t>
            </a:r>
          </a:p>
          <a:p>
            <a:pPr marL="285750" indent="-285750" algn="just">
              <a:buFont typeface="Arial" panose="020B0604020202020204" pitchFamily="34" charset="0"/>
              <a:buChar char="•"/>
            </a:pPr>
            <a:r>
              <a:rPr lang="en-GB" sz="1400" dirty="0" smtClean="0"/>
              <a:t>Why is a focus on innovation needed within the Public Service of Brazil?</a:t>
            </a:r>
            <a:endParaRPr lang="en-GB" sz="1400" dirty="0"/>
          </a:p>
        </p:txBody>
      </p:sp>
      <p:sp>
        <p:nvSpPr>
          <p:cNvPr id="6" name="Rectangle 5"/>
          <p:cNvSpPr/>
          <p:nvPr/>
        </p:nvSpPr>
        <p:spPr>
          <a:xfrm>
            <a:off x="6124754" y="583992"/>
            <a:ext cx="5063739" cy="196682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This chapter explains why a focus on public sector innovation is warranted in general terms, as well as in regard to the specific context of Brazil. It also presents an outline of the methodological steps and structure of the report.</a:t>
            </a:r>
            <a:endParaRPr lang="en-GB" sz="1400" dirty="0"/>
          </a:p>
        </p:txBody>
      </p:sp>
      <p:sp>
        <p:nvSpPr>
          <p:cNvPr id="23" name="Rectangle 22"/>
          <p:cNvSpPr/>
          <p:nvPr/>
        </p:nvSpPr>
        <p:spPr>
          <a:xfrm>
            <a:off x="483080" y="2677728"/>
            <a:ext cx="5391508" cy="1966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Chapter 2: Brazil’s historical innovation journey</a:t>
            </a:r>
          </a:p>
          <a:p>
            <a:pPr marL="285750" indent="-285750" algn="just">
              <a:buFont typeface="Arial" panose="020B0604020202020204" pitchFamily="34" charset="0"/>
              <a:buChar char="•"/>
            </a:pPr>
            <a:r>
              <a:rPr lang="en-GB" sz="1400" dirty="0" smtClean="0"/>
              <a:t>Tracing the innovation journey</a:t>
            </a:r>
          </a:p>
          <a:p>
            <a:pPr marL="285750" indent="-285750" algn="just">
              <a:buFont typeface="Arial" panose="020B0604020202020204" pitchFamily="34" charset="0"/>
              <a:buChar char="•"/>
            </a:pPr>
            <a:r>
              <a:rPr lang="en-GB" sz="1400" dirty="0" smtClean="0"/>
              <a:t>Four periods of reform</a:t>
            </a:r>
          </a:p>
          <a:p>
            <a:pPr marL="285750" indent="-285750" algn="just">
              <a:buFont typeface="Arial" panose="020B0604020202020204" pitchFamily="34" charset="0"/>
              <a:buChar char="•"/>
            </a:pPr>
            <a:r>
              <a:rPr lang="en-GB" sz="1400" dirty="0" smtClean="0"/>
              <a:t>Patterns and trends in the historical journey</a:t>
            </a:r>
          </a:p>
          <a:p>
            <a:pPr marL="285750" indent="-285750" algn="just">
              <a:buFont typeface="Arial" panose="020B0604020202020204" pitchFamily="34" charset="0"/>
              <a:buChar char="•"/>
            </a:pPr>
            <a:r>
              <a:rPr lang="en-GB" sz="1400" dirty="0" smtClean="0"/>
              <a:t>Implications of the historical journey</a:t>
            </a:r>
            <a:endParaRPr lang="en-GB" sz="1400" dirty="0"/>
          </a:p>
        </p:txBody>
      </p:sp>
      <p:sp>
        <p:nvSpPr>
          <p:cNvPr id="24" name="Rectangle 23"/>
          <p:cNvSpPr/>
          <p:nvPr/>
        </p:nvSpPr>
        <p:spPr>
          <a:xfrm>
            <a:off x="483080" y="4771465"/>
            <a:ext cx="5391508" cy="1966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Chapter 3: National public sector innovation systems</a:t>
            </a:r>
          </a:p>
          <a:p>
            <a:pPr marL="285750" indent="-285750" algn="just">
              <a:buFont typeface="Arial" panose="020B0604020202020204" pitchFamily="34" charset="0"/>
              <a:buChar char="•"/>
            </a:pPr>
            <a:r>
              <a:rPr lang="en-GB" sz="1400" dirty="0" smtClean="0"/>
              <a:t>What might cause a public sector innovation shortfall?</a:t>
            </a:r>
          </a:p>
          <a:p>
            <a:pPr marL="285750" indent="-285750" algn="just">
              <a:buFont typeface="Arial" panose="020B0604020202020204" pitchFamily="34" charset="0"/>
              <a:buChar char="•"/>
            </a:pPr>
            <a:r>
              <a:rPr lang="en-GB" sz="1400" dirty="0" smtClean="0"/>
              <a:t>How might an innovation shortfall be addressed?</a:t>
            </a:r>
          </a:p>
          <a:p>
            <a:pPr marL="285750" indent="-285750" algn="just">
              <a:buFont typeface="Arial" panose="020B0604020202020204" pitchFamily="34" charset="0"/>
              <a:buChar char="•"/>
            </a:pPr>
            <a:r>
              <a:rPr lang="en-GB" sz="1400" dirty="0" smtClean="0"/>
              <a:t>Existing knowledge about the innovation system</a:t>
            </a:r>
          </a:p>
          <a:p>
            <a:pPr marL="285750" indent="-285750" algn="just">
              <a:buFont typeface="Arial" panose="020B0604020202020204" pitchFamily="34" charset="0"/>
              <a:buChar char="•"/>
            </a:pPr>
            <a:r>
              <a:rPr lang="en-GB" sz="1400" dirty="0" smtClean="0"/>
              <a:t>Introducing the innovation determinants model</a:t>
            </a:r>
          </a:p>
          <a:p>
            <a:pPr marL="285750" indent="-285750" algn="just">
              <a:buFont typeface="Arial" panose="020B0604020202020204" pitchFamily="34" charset="0"/>
              <a:buChar char="•"/>
            </a:pPr>
            <a:r>
              <a:rPr lang="en-GB" sz="1400" dirty="0" smtClean="0"/>
              <a:t>Ensuring a suitable mix of innovation</a:t>
            </a:r>
          </a:p>
          <a:p>
            <a:pPr marL="285750" indent="-285750" algn="just">
              <a:buFont typeface="Arial" panose="020B0604020202020204" pitchFamily="34" charset="0"/>
              <a:buChar char="•"/>
            </a:pPr>
            <a:r>
              <a:rPr lang="en-GB" sz="1400" dirty="0" smtClean="0"/>
              <a:t>The need for system stewardship</a:t>
            </a:r>
          </a:p>
        </p:txBody>
      </p:sp>
      <p:sp>
        <p:nvSpPr>
          <p:cNvPr id="26" name="Rectangle 25"/>
          <p:cNvSpPr/>
          <p:nvPr/>
        </p:nvSpPr>
        <p:spPr>
          <a:xfrm>
            <a:off x="6124754" y="2677728"/>
            <a:ext cx="5063740" cy="196682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In order to understand what might be needed now and into the future, it is important to understand how previous developments led to the current context. This chapter explores the historical innovation journey, identifying relevant developments and milestones, and looks at themes and common threads within that history. </a:t>
            </a:r>
            <a:endParaRPr lang="en-GB" sz="1400" dirty="0"/>
          </a:p>
        </p:txBody>
      </p:sp>
      <p:sp>
        <p:nvSpPr>
          <p:cNvPr id="27" name="Rectangle 26"/>
          <p:cNvSpPr/>
          <p:nvPr/>
        </p:nvSpPr>
        <p:spPr>
          <a:xfrm>
            <a:off x="6124754" y="4771465"/>
            <a:ext cx="5063740" cy="196682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smtClean="0"/>
              <a:t>This chapter examines the reasons why an innovation “shortfall” might exist within the public sector and the consequent need for a deliberate and systemic approach to public sector innovation. It introduces the innovation determinants model and the innovation facets model, and explores the need for system stewardship. </a:t>
            </a:r>
            <a:endParaRPr lang="en-GB" sz="1400" dirty="0"/>
          </a:p>
        </p:txBody>
      </p:sp>
      <p:pic>
        <p:nvPicPr>
          <p:cNvPr id="4" name="Picture 3"/>
          <p:cNvPicPr>
            <a:picLocks noChangeAspect="1"/>
          </p:cNvPicPr>
          <p:nvPr/>
        </p:nvPicPr>
        <p:blipFill>
          <a:blip r:embed="rId2"/>
          <a:stretch>
            <a:fillRect/>
          </a:stretch>
        </p:blipFill>
        <p:spPr>
          <a:xfrm>
            <a:off x="11355878" y="183960"/>
            <a:ext cx="490682" cy="465317"/>
          </a:xfrm>
          <a:prstGeom prst="rect">
            <a:avLst/>
          </a:prstGeom>
        </p:spPr>
      </p:pic>
    </p:spTree>
    <p:extLst>
      <p:ext uri="{BB962C8B-B14F-4D97-AF65-F5344CB8AC3E}">
        <p14:creationId xmlns:p14="http://schemas.microsoft.com/office/powerpoint/2010/main" val="25219247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PSI v 1.0">
      <a:dk1>
        <a:srgbClr val="16222B"/>
      </a:dk1>
      <a:lt1>
        <a:sysClr val="window" lastClr="FFFFFF"/>
      </a:lt1>
      <a:dk2>
        <a:srgbClr val="4B4B4A"/>
      </a:dk2>
      <a:lt2>
        <a:srgbClr val="D7ADCE"/>
      </a:lt2>
      <a:accent1>
        <a:srgbClr val="BE92BE"/>
      </a:accent1>
      <a:accent2>
        <a:srgbClr val="7684B2"/>
      </a:accent2>
      <a:accent3>
        <a:srgbClr val="4E6891"/>
      </a:accent3>
      <a:accent4>
        <a:srgbClr val="34537F"/>
      </a:accent4>
      <a:accent5>
        <a:srgbClr val="214965"/>
      </a:accent5>
      <a:accent6>
        <a:srgbClr val="1D3748"/>
      </a:accent6>
      <a:hlink>
        <a:srgbClr val="0563C1"/>
      </a:hlink>
      <a:folHlink>
        <a:srgbClr val="954F72"/>
      </a:folHlink>
    </a:clrScheme>
    <a:fontScheme name="OPSI">
      <a:majorFont>
        <a:latin typeface="Lato Black"/>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PSI v 1.0">
      <a:dk1>
        <a:srgbClr val="16222B"/>
      </a:dk1>
      <a:lt1>
        <a:sysClr val="window" lastClr="FFFFFF"/>
      </a:lt1>
      <a:dk2>
        <a:srgbClr val="4B4B4A"/>
      </a:dk2>
      <a:lt2>
        <a:srgbClr val="D7ADCE"/>
      </a:lt2>
      <a:accent1>
        <a:srgbClr val="BE92BE"/>
      </a:accent1>
      <a:accent2>
        <a:srgbClr val="7684B2"/>
      </a:accent2>
      <a:accent3>
        <a:srgbClr val="4E6891"/>
      </a:accent3>
      <a:accent4>
        <a:srgbClr val="34537F"/>
      </a:accent4>
      <a:accent5>
        <a:srgbClr val="214965"/>
      </a:accent5>
      <a:accent6>
        <a:srgbClr val="1D3748"/>
      </a:accent6>
      <a:hlink>
        <a:srgbClr val="0563C1"/>
      </a:hlink>
      <a:folHlink>
        <a:srgbClr val="954F72"/>
      </a:folHlink>
    </a:clrScheme>
    <a:fontScheme name="OPSI">
      <a:majorFont>
        <a:latin typeface="Lato Black"/>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PSI v 1.0">
      <a:dk1>
        <a:srgbClr val="16222B"/>
      </a:dk1>
      <a:lt1>
        <a:sysClr val="window" lastClr="FFFFFF"/>
      </a:lt1>
      <a:dk2>
        <a:srgbClr val="4B4B4A"/>
      </a:dk2>
      <a:lt2>
        <a:srgbClr val="D7ADCE"/>
      </a:lt2>
      <a:accent1>
        <a:srgbClr val="BE92BE"/>
      </a:accent1>
      <a:accent2>
        <a:srgbClr val="7684B2"/>
      </a:accent2>
      <a:accent3>
        <a:srgbClr val="4E6891"/>
      </a:accent3>
      <a:accent4>
        <a:srgbClr val="34537F"/>
      </a:accent4>
      <a:accent5>
        <a:srgbClr val="214965"/>
      </a:accent5>
      <a:accent6>
        <a:srgbClr val="1D3748"/>
      </a:accent6>
      <a:hlink>
        <a:srgbClr val="0563C1"/>
      </a:hlink>
      <a:folHlink>
        <a:srgbClr val="954F72"/>
      </a:folHlink>
    </a:clrScheme>
    <a:fontScheme name="OPSI">
      <a:majorFont>
        <a:latin typeface="Lato Black"/>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PSI v 1.0">
      <a:dk1>
        <a:srgbClr val="16222B"/>
      </a:dk1>
      <a:lt1>
        <a:sysClr val="window" lastClr="FFFFFF"/>
      </a:lt1>
      <a:dk2>
        <a:srgbClr val="4B4B4A"/>
      </a:dk2>
      <a:lt2>
        <a:srgbClr val="D7ADCE"/>
      </a:lt2>
      <a:accent1>
        <a:srgbClr val="BE92BE"/>
      </a:accent1>
      <a:accent2>
        <a:srgbClr val="7684B2"/>
      </a:accent2>
      <a:accent3>
        <a:srgbClr val="4E6891"/>
      </a:accent3>
      <a:accent4>
        <a:srgbClr val="34537F"/>
      </a:accent4>
      <a:accent5>
        <a:srgbClr val="214965"/>
      </a:accent5>
      <a:accent6>
        <a:srgbClr val="1D3748"/>
      </a:accent6>
      <a:hlink>
        <a:srgbClr val="0563C1"/>
      </a:hlink>
      <a:folHlink>
        <a:srgbClr val="954F72"/>
      </a:folHlink>
    </a:clrScheme>
    <a:fontScheme name="OPSI">
      <a:majorFont>
        <a:latin typeface="Lato Black"/>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2597</TotalTime>
  <Words>8770</Words>
  <Application>Microsoft Office PowerPoint</Application>
  <PresentationFormat>Widescreen</PresentationFormat>
  <Paragraphs>546</Paragraphs>
  <Slides>48</Slides>
  <Notes>2</Notes>
  <HiddenSlides>0</HiddenSlides>
  <MMClips>0</MMClips>
  <ScaleCrop>false</ScaleCrop>
  <HeadingPairs>
    <vt:vector size="6" baseType="variant">
      <vt:variant>
        <vt:lpstr>Fonts Used</vt:lpstr>
      </vt:variant>
      <vt:variant>
        <vt:i4>12</vt:i4>
      </vt:variant>
      <vt:variant>
        <vt:lpstr>Theme</vt:lpstr>
      </vt:variant>
      <vt:variant>
        <vt:i4>5</vt:i4>
      </vt:variant>
      <vt:variant>
        <vt:lpstr>Slide Titles</vt:lpstr>
      </vt:variant>
      <vt:variant>
        <vt:i4>48</vt:i4>
      </vt:variant>
    </vt:vector>
  </HeadingPairs>
  <TitlesOfParts>
    <vt:vector size="65" baseType="lpstr">
      <vt:lpstr>SimSun</vt:lpstr>
      <vt:lpstr>apple color emoji</vt:lpstr>
      <vt:lpstr>Arial</vt:lpstr>
      <vt:lpstr>Arial</vt:lpstr>
      <vt:lpstr>Calibri</vt:lpstr>
      <vt:lpstr>Calibri Light</vt:lpstr>
      <vt:lpstr>helvetica neue</vt:lpstr>
      <vt:lpstr>Lato</vt:lpstr>
      <vt:lpstr>Lato Black</vt:lpstr>
      <vt:lpstr>Lato Light</vt:lpstr>
      <vt:lpstr>Symbol</vt:lpstr>
      <vt:lpstr>Times New Roman</vt:lpstr>
      <vt:lpstr>Office Theme</vt:lpstr>
      <vt:lpstr>1_Office Theme</vt:lpstr>
      <vt:lpstr>2_Office Theme</vt:lpstr>
      <vt:lpstr>3_Office Theme</vt:lpstr>
      <vt:lpstr>4_Office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OECD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ROBERTS Alex, GOV/RPS</dc:creator>
  <cp:lastModifiedBy>ROBERTS Alex, GOV/RPS</cp:lastModifiedBy>
  <cp:revision>73</cp:revision>
  <cp:lastPrinted>2019-10-18T13:10:03Z</cp:lastPrinted>
  <dcterms:created xsi:type="dcterms:W3CDTF">2019-10-18T11:49:22Z</dcterms:created>
  <dcterms:modified xsi:type="dcterms:W3CDTF">2019-10-29T15:12:24Z</dcterms:modified>
</cp:coreProperties>
</file>