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51" r:id="rId2"/>
  </p:sldMasterIdLst>
  <p:notesMasterIdLst>
    <p:notesMasterId r:id="rId34"/>
  </p:notesMasterIdLst>
  <p:sldIdLst>
    <p:sldId id="256" r:id="rId3"/>
    <p:sldId id="258" r:id="rId4"/>
    <p:sldId id="2022" r:id="rId5"/>
    <p:sldId id="260" r:id="rId6"/>
    <p:sldId id="261" r:id="rId7"/>
    <p:sldId id="262" r:id="rId8"/>
    <p:sldId id="263" r:id="rId9"/>
    <p:sldId id="264" r:id="rId10"/>
    <p:sldId id="265" r:id="rId11"/>
    <p:sldId id="259" r:id="rId12"/>
    <p:sldId id="270" r:id="rId13"/>
    <p:sldId id="2252" r:id="rId14"/>
    <p:sldId id="271" r:id="rId15"/>
    <p:sldId id="2253" r:id="rId16"/>
    <p:sldId id="2250" r:id="rId17"/>
    <p:sldId id="2255" r:id="rId18"/>
    <p:sldId id="272" r:id="rId19"/>
    <p:sldId id="2254" r:id="rId20"/>
    <p:sldId id="2262" r:id="rId21"/>
    <p:sldId id="273" r:id="rId22"/>
    <p:sldId id="2257" r:id="rId23"/>
    <p:sldId id="283" r:id="rId24"/>
    <p:sldId id="274" r:id="rId25"/>
    <p:sldId id="2258" r:id="rId26"/>
    <p:sldId id="275" r:id="rId27"/>
    <p:sldId id="276" r:id="rId28"/>
    <p:sldId id="277" r:id="rId29"/>
    <p:sldId id="2251" r:id="rId30"/>
    <p:sldId id="278" r:id="rId31"/>
    <p:sldId id="280" r:id="rId32"/>
    <p:sldId id="282" r:id="rId3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Open Sans" panose="020B0606030504020204" pitchFamily="34" charset="0"/>
      <p:regular r:id="rId39"/>
      <p:bold r:id="rId40"/>
      <p:italic r:id="rId41"/>
      <p:boldItalic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19F866A2-453B-184F-B79F-916D413689C4}">
          <p14:sldIdLst>
            <p14:sldId id="256"/>
            <p14:sldId id="258"/>
            <p14:sldId id="2022"/>
            <p14:sldId id="260"/>
            <p14:sldId id="261"/>
            <p14:sldId id="262"/>
            <p14:sldId id="263"/>
            <p14:sldId id="264"/>
            <p14:sldId id="265"/>
            <p14:sldId id="259"/>
            <p14:sldId id="270"/>
            <p14:sldId id="2252"/>
            <p14:sldId id="271"/>
            <p14:sldId id="2253"/>
            <p14:sldId id="2250"/>
            <p14:sldId id="2255"/>
            <p14:sldId id="272"/>
            <p14:sldId id="2254"/>
            <p14:sldId id="2262"/>
            <p14:sldId id="273"/>
            <p14:sldId id="2257"/>
            <p14:sldId id="283"/>
            <p14:sldId id="274"/>
            <p14:sldId id="2258"/>
            <p14:sldId id="275"/>
            <p14:sldId id="276"/>
            <p14:sldId id="277"/>
            <p14:sldId id="2251"/>
            <p14:sldId id="278"/>
            <p14:sldId id="280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4" roundtripDataSignature="AMtx7miFMDOVgTOsD0l5CWlzf1zMvxfs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ry Carter" initials="KC" lastIdx="6" clrIdx="0">
    <p:extLst>
      <p:ext uri="{19B8F6BF-5375-455C-9EA6-DF929625EA0E}">
        <p15:presenceInfo xmlns:p15="http://schemas.microsoft.com/office/powerpoint/2012/main" userId="S::kerry.carter@deliveryassociates.com::aeda4c41-c535-4241-8535-de764f75c8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95F"/>
    <a:srgbClr val="221E52"/>
    <a:srgbClr val="D4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8F43ED2-80B9-43D8-B411-2A7292F481E2}">
  <a:tblStyle styleId="{A8F43ED2-80B9-43D8-B411-2A7292F481E2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97"/>
    <p:restoredTop sz="94684"/>
  </p:normalViewPr>
  <p:slideViewPr>
    <p:cSldViewPr snapToGrid="0">
      <p:cViewPr varScale="1">
        <p:scale>
          <a:sx n="106" d="100"/>
          <a:sy n="106" d="100"/>
        </p:scale>
        <p:origin x="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kerry/Desktop/Trajectory%20graphs%20-%20Hun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kerry/Desktop/Trajectory%20graphs%20-%20Hunt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sharonpell/Desktop/92019%20Wellness%20Center%20Fundraising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351C75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solidFill>
                  <a:srgbClr val="2D295F"/>
                </a:solidFill>
              </a:rPr>
              <a:t>Training: % of workforce attended at least one voluntary training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3504401996232182E-2"/>
          <c:y val="0.1472716036319866"/>
          <c:w val="0.89897636763080491"/>
          <c:h val="0.63964823866551257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70CACB"/>
              </a:solidFill>
              <a:prstDash val="dash"/>
            </a:ln>
          </c:spPr>
          <c:marker>
            <c:symbol val="circle"/>
            <c:size val="10"/>
            <c:spPr>
              <a:solidFill>
                <a:srgbClr val="70CACB"/>
              </a:solidFill>
              <a:ln w="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wrap="square" lIns="36576" tIns="36576" rIns="38100" bIns="36576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Huntington!$G$2:$P$2</c:f>
              <c:strCache>
                <c:ptCount val="10"/>
                <c:pt idx="0">
                  <c:v>Q3'19</c:v>
                </c:pt>
                <c:pt idx="1">
                  <c:v>Q4'19</c:v>
                </c:pt>
                <c:pt idx="2">
                  <c:v>Q1'20</c:v>
                </c:pt>
                <c:pt idx="3">
                  <c:v>Q2'20</c:v>
                </c:pt>
                <c:pt idx="4">
                  <c:v>Q3'20</c:v>
                </c:pt>
                <c:pt idx="5">
                  <c:v>Q4'20</c:v>
                </c:pt>
                <c:pt idx="6">
                  <c:v>Q1'21</c:v>
                </c:pt>
                <c:pt idx="7">
                  <c:v>Q2'21</c:v>
                </c:pt>
                <c:pt idx="8">
                  <c:v>Q3'21</c:v>
                </c:pt>
                <c:pt idx="9">
                  <c:v>Q4'21</c:v>
                </c:pt>
              </c:strCache>
            </c:strRef>
          </c:cat>
          <c:val>
            <c:numRef>
              <c:f>Huntington!$G$3:$P$3</c:f>
              <c:numCache>
                <c:formatCode>0%</c:formatCode>
                <c:ptCount val="10"/>
                <c:pt idx="0">
                  <c:v>0.1</c:v>
                </c:pt>
                <c:pt idx="1">
                  <c:v>0.15</c:v>
                </c:pt>
                <c:pt idx="2">
                  <c:v>0.2</c:v>
                </c:pt>
                <c:pt idx="3">
                  <c:v>0.4</c:v>
                </c:pt>
                <c:pt idx="4">
                  <c:v>0.45</c:v>
                </c:pt>
                <c:pt idx="5">
                  <c:v>0.5</c:v>
                </c:pt>
                <c:pt idx="6">
                  <c:v>0.55000000000000004</c:v>
                </c:pt>
                <c:pt idx="7">
                  <c:v>0.6</c:v>
                </c:pt>
                <c:pt idx="8">
                  <c:v>0.65</c:v>
                </c:pt>
                <c:pt idx="9">
                  <c:v>0.7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016-D643-BD3C-674D86D1E04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96321904"/>
        <c:axId val="1021882368"/>
      </c:lineChart>
      <c:catAx>
        <c:axId val="129632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1882368"/>
        <c:crosses val="autoZero"/>
        <c:auto val="1"/>
        <c:lblAlgn val="ctr"/>
        <c:lblOffset val="100"/>
        <c:noMultiLvlLbl val="1"/>
      </c:catAx>
      <c:valAx>
        <c:axId val="1021882368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1296321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0"/>
    <c:extLst/>
  </c:chart>
  <c:spPr>
    <a:solidFill>
      <a:schemeClr val="bg1"/>
    </a:solidFill>
    <a:ln w="12700" cap="flat" cmpd="sng" algn="ctr">
      <a:solidFill>
        <a:srgbClr val="70CACB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351C75"/>
                </a:solidFill>
                <a:latin typeface="+mn-lt"/>
                <a:ea typeface="+mn-ea"/>
                <a:cs typeface="+mn-cs"/>
              </a:defRPr>
            </a:pPr>
            <a:r>
              <a:rPr lang="en-US" sz="1200"/>
              <a:t>% of first responders who have used the wellness centre in the last month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6.3504401996232182E-2"/>
          <c:y val="0.1472716036319866"/>
          <c:w val="0.89897636763080491"/>
          <c:h val="0.63964823866551257"/>
        </c:manualLayout>
      </c:layout>
      <c:lineChart>
        <c:grouping val="standard"/>
        <c:varyColors val="0"/>
        <c:ser>
          <c:idx val="0"/>
          <c:order val="0"/>
          <c:tx>
            <c:strRef>
              <c:f>Huntington!$F$7</c:f>
              <c:strCache>
                <c:ptCount val="1"/>
                <c:pt idx="0">
                  <c:v>Planned</c:v>
                </c:pt>
              </c:strCache>
            </c:strRef>
          </c:tx>
          <c:spPr>
            <a:ln>
              <a:solidFill>
                <a:srgbClr val="70CACB"/>
              </a:solidFill>
              <a:prstDash val="dash"/>
            </a:ln>
          </c:spPr>
          <c:marker>
            <c:symbol val="circle"/>
            <c:size val="10"/>
            <c:spPr>
              <a:solidFill>
                <a:srgbClr val="70CACB"/>
              </a:solidFill>
              <a:ln w="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wrap="square" lIns="36576" tIns="36576" rIns="38100" bIns="36576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Huntington!$G$2:$P$2</c:f>
              <c:strCache>
                <c:ptCount val="10"/>
                <c:pt idx="0">
                  <c:v>Q3'19</c:v>
                </c:pt>
                <c:pt idx="1">
                  <c:v>Q4'19</c:v>
                </c:pt>
                <c:pt idx="2">
                  <c:v>Q1'20</c:v>
                </c:pt>
                <c:pt idx="3">
                  <c:v>Q2'20</c:v>
                </c:pt>
                <c:pt idx="4">
                  <c:v>Q3'20</c:v>
                </c:pt>
                <c:pt idx="5">
                  <c:v>Q4'20</c:v>
                </c:pt>
                <c:pt idx="6">
                  <c:v>Q1'21</c:v>
                </c:pt>
                <c:pt idx="7">
                  <c:v>Q2'21</c:v>
                </c:pt>
                <c:pt idx="8">
                  <c:v>Q3'21</c:v>
                </c:pt>
                <c:pt idx="9">
                  <c:v>Q4'21</c:v>
                </c:pt>
              </c:strCache>
            </c:strRef>
          </c:cat>
          <c:val>
            <c:numRef>
              <c:f>Huntington!$G$7:$P$7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50</c:v>
                </c:pt>
                <c:pt idx="4">
                  <c:v>30</c:v>
                </c:pt>
                <c:pt idx="5">
                  <c:v>40</c:v>
                </c:pt>
                <c:pt idx="6">
                  <c:v>50</c:v>
                </c:pt>
                <c:pt idx="7">
                  <c:v>55</c:v>
                </c:pt>
                <c:pt idx="8">
                  <c:v>60</c:v>
                </c:pt>
                <c:pt idx="9">
                  <c:v>60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ED2-3E42-A8E6-9A261F32777F}"/>
            </c:ext>
          </c:extLst>
        </c:ser>
        <c:ser>
          <c:idx val="1"/>
          <c:order val="1"/>
          <c:tx>
            <c:strRef>
              <c:f>Huntington!$F$8</c:f>
              <c:strCache>
                <c:ptCount val="1"/>
                <c:pt idx="0">
                  <c:v>Actual</c:v>
                </c:pt>
              </c:strCache>
            </c:strRef>
          </c:tx>
          <c:spPr>
            <a:ln>
              <a:solidFill>
                <a:srgbClr val="351C75"/>
              </a:solidFill>
            </a:ln>
          </c:spPr>
          <c:marker>
            <c:symbol val="circle"/>
            <c:size val="10"/>
            <c:spPr>
              <a:solidFill>
                <a:srgbClr val="351C75"/>
              </a:solidFill>
              <a:ln>
                <a:noFill/>
              </a:ln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Huntington!$G$2:$P$2</c:f>
              <c:strCache>
                <c:ptCount val="10"/>
                <c:pt idx="0">
                  <c:v>Q3'19</c:v>
                </c:pt>
                <c:pt idx="1">
                  <c:v>Q4'19</c:v>
                </c:pt>
                <c:pt idx="2">
                  <c:v>Q1'20</c:v>
                </c:pt>
                <c:pt idx="3">
                  <c:v>Q2'20</c:v>
                </c:pt>
                <c:pt idx="4">
                  <c:v>Q3'20</c:v>
                </c:pt>
                <c:pt idx="5">
                  <c:v>Q4'20</c:v>
                </c:pt>
                <c:pt idx="6">
                  <c:v>Q1'21</c:v>
                </c:pt>
                <c:pt idx="7">
                  <c:v>Q2'21</c:v>
                </c:pt>
                <c:pt idx="8">
                  <c:v>Q3'21</c:v>
                </c:pt>
                <c:pt idx="9">
                  <c:v>Q4'21</c:v>
                </c:pt>
              </c:strCache>
            </c:strRef>
          </c:cat>
          <c:val>
            <c:numRef>
              <c:f>Huntington!$G$8:$P$8</c:f>
              <c:numCache>
                <c:formatCode>General</c:formatCode>
                <c:ptCount val="10"/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ED2-3E42-A8E6-9A261F32777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96321904"/>
        <c:axId val="1021882368"/>
      </c:lineChart>
      <c:catAx>
        <c:axId val="129632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21882368"/>
        <c:crosses val="autoZero"/>
        <c:auto val="1"/>
        <c:lblAlgn val="ctr"/>
        <c:lblOffset val="100"/>
        <c:noMultiLvlLbl val="1"/>
      </c:catAx>
      <c:valAx>
        <c:axId val="1021882368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129632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span"/>
    <c:showDLblsOverMax val="0"/>
    <c:extLst/>
  </c:chart>
  <c:spPr>
    <a:solidFill>
      <a:schemeClr val="bg1"/>
    </a:solidFill>
    <a:ln w="12700" cap="flat" cmpd="sng" algn="ctr">
      <a:solidFill>
        <a:srgbClr val="70CACB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Sheet1!$A$6</c:f>
              <c:strCache>
                <c:ptCount val="1"/>
                <c:pt idx="0">
                  <c:v>AT&amp;T Dontaion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0.16740521910388964"/>
                  <c:y val="1.360544217687060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AT&amp;T Donation $20,000.00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B0-4D4A-A4D7-AC8D76B74CAC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Sheet1!$B$6</c:f>
              <c:numCache>
                <c:formatCode>"$"#,##0.00</c:formatCode>
                <c:ptCount val="1"/>
                <c:pt idx="0">
                  <c:v>20000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B0-4D4A-A4D7-AC8D76B74CAC}"/>
            </c:ext>
          </c:extLst>
        </c:ser>
        <c:ser>
          <c:idx val="1"/>
          <c:order val="1"/>
          <c:tx>
            <c:strRef>
              <c:f>Sheet1!$A$7</c:f>
              <c:strCache>
                <c:ptCount val="1"/>
                <c:pt idx="0">
                  <c:v>Bloomberg Funds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3">
                  <a:shade val="9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0.20482520925652389"/>
                  <c:y val="-9.7181729834791061E-3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B0-4D4A-A4D7-AC8D76B74CAC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Sheet1!$B$7</c:f>
              <c:numCache>
                <c:formatCode>"$"#,##0.00</c:formatCode>
                <c:ptCount val="1"/>
                <c:pt idx="0">
                  <c:v>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DB0-4D4A-A4D7-AC8D76B74CAC}"/>
            </c:ext>
          </c:extLst>
        </c:ser>
        <c:ser>
          <c:idx val="2"/>
          <c:order val="2"/>
          <c:tx>
            <c:strRef>
              <c:f>Sheet1!$A$8</c:f>
              <c:strCache>
                <c:ptCount val="1"/>
                <c:pt idx="0">
                  <c:v>City of Huntington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lumMod val="110000"/>
                    <a:satMod val="105000"/>
                    <a:tint val="67000"/>
                  </a:schemeClr>
                </a:gs>
                <a:gs pos="50000">
                  <a:schemeClr val="accent5">
                    <a:lumMod val="105000"/>
                    <a:satMod val="103000"/>
                    <a:tint val="73000"/>
                  </a:schemeClr>
                </a:gs>
                <a:gs pos="100000">
                  <a:schemeClr val="accent5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5"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5">
                  <a:shade val="9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5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5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5">
                    <a:shade val="95000"/>
                  </a:schemeClr>
                </a:solidFill>
                <a:round/>
              </a:ln>
              <a:effectLst/>
              <a:sp3d contourW="9525">
                <a:contourClr>
                  <a:schemeClr val="accent5"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DB0-4D4A-A4D7-AC8D76B74CAC}"/>
              </c:ext>
            </c:extLst>
          </c:dPt>
          <c:dLbls>
            <c:dLbl>
              <c:idx val="0"/>
              <c:layout>
                <c:manualLayout>
                  <c:x val="0.2087641555883801"/>
                  <c:y val="-6.0252672497570388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B0-4D4A-A4D7-AC8D76B74CAC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Sheet1!$B$8</c:f>
              <c:numCache>
                <c:formatCode>"$"#,##0.00</c:formatCode>
                <c:ptCount val="1"/>
                <c:pt idx="0">
                  <c:v>250000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DB0-4D4A-A4D7-AC8D76B74CAC}"/>
            </c:ext>
          </c:extLst>
        </c:ser>
        <c:ser>
          <c:idx val="3"/>
          <c:order val="3"/>
          <c:tx>
            <c:strRef>
              <c:f>Sheet1!$A$9</c:f>
              <c:strCache>
                <c:ptCount val="1"/>
                <c:pt idx="0">
                  <c:v>Fundraising Goal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60000"/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60000"/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lumMod val="60000"/>
                  <a:shade val="9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60000"/>
                  <a:shade val="95000"/>
                </a:schemeClr>
              </a:contourClr>
            </a:sp3d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60000"/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60000"/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lumMod val="60000"/>
                    <a:shade val="95000"/>
                  </a:schemeClr>
                </a:solidFill>
                <a:round/>
              </a:ln>
              <a:effectLst/>
              <a:sp3d contourW="9525">
                <a:contourClr>
                  <a:schemeClr val="accent1">
                    <a:lumMod val="60000"/>
                    <a:shade val="9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2DB0-4D4A-A4D7-AC8D76B74CAC}"/>
              </c:ext>
            </c:extLst>
          </c:dPt>
          <c:dLbls>
            <c:dLbl>
              <c:idx val="0"/>
              <c:layout>
                <c:manualLayout>
                  <c:x val="-2.3633677991137442E-2"/>
                  <c:y val="-5.8309037900874633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DB0-4D4A-A4D7-AC8D76B74CAC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Sheet1!$B$9</c:f>
              <c:numCache>
                <c:formatCode>"$"#,##0.00</c:formatCode>
                <c:ptCount val="1"/>
                <c:pt idx="0">
                  <c:v>331610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DB0-4D4A-A4D7-AC8D76B74C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96895312"/>
        <c:axId val="396900408"/>
        <c:axId val="0"/>
      </c:bar3DChart>
      <c:catAx>
        <c:axId val="39689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6900408"/>
        <c:crosses val="autoZero"/>
        <c:auto val="1"/>
        <c:lblAlgn val="ctr"/>
        <c:lblOffset val="100"/>
        <c:noMultiLvlLbl val="0"/>
      </c:catAx>
      <c:valAx>
        <c:axId val="396900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$&quot;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689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9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0.774</cdr:x>
      <cdr:y>0.55831</cdr:y>
    </cdr:from>
    <cdr:to>
      <cdr:x>0.9808</cdr:x>
      <cdr:y>0.96064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91101" y="3648075"/>
          <a:ext cx="1333500" cy="2628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801009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45527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482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236203afd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6236203afd_1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g6236203afd_1_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90193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236203afd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6236203afd_1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g6236203afd_1_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404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236203afd_1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g6236203afd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885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236203afd_1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g6236203afd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4855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2" name="Google Shape;29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075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236203afd_1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g6236203afd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9939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76655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236203afd_1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g6236203afd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88588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11482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37784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6" name="Google Shape;3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1777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07598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6236203afd_1_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1" name="Google Shape;351;g6236203afd_1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24692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182880" algn="l" rtl="0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2000"/>
              <a:buChar char="•"/>
            </a:pPr>
            <a:r>
              <a:rPr lang="en-US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 hope you value the organic process we are using to help recommend policy changes and training moving forward. This is based on data, best practices, and input from employees.</a:t>
            </a:r>
            <a:endParaRPr sz="20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82880" algn="l" rtl="0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2000"/>
              <a:buChar char="•"/>
            </a:pPr>
            <a:r>
              <a:rPr lang="en-US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This is grassroots bottom up process instead of a top down approach.</a:t>
            </a:r>
            <a:endParaRPr sz="20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82880" algn="l" rtl="0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2000"/>
              <a:buChar char="•"/>
            </a:pPr>
            <a:r>
              <a:rPr lang="en-US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Gathering data but soon we are going to be able to demonstrate that this program is not a passing fad but is a true value to permeate throughout the department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357" name="Google Shape;35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87537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0132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73266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6236203afd_1_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g6236203afd_1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67906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9488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BE3AC-4401-CD48-A888-57910BFC144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399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76048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Add one more photo</a:t>
            </a:r>
            <a:endParaRPr dirty="0"/>
          </a:p>
        </p:txBody>
      </p:sp>
      <p:sp>
        <p:nvSpPr>
          <p:cNvPr id="135" name="Google Shape;13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4185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13208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First Lady of the United States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3208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NYC Thrive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3208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AT&amp;T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3208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City of Solutions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3208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City of Columbus Police Department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228600" lvl="0" indent="-132080" algn="l" rtl="0"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US Department of Health &amp; Human Services, Centers for Medicare and Medicaid Services </a:t>
            </a:r>
            <a:endParaRPr/>
          </a:p>
        </p:txBody>
      </p:sp>
      <p:sp>
        <p:nvSpPr>
          <p:cNvPr id="143" name="Google Shape;14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8142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Pic of Amy and Gabe’s anchor page </a:t>
            </a:r>
            <a:endParaRPr/>
          </a:p>
        </p:txBody>
      </p:sp>
      <p:sp>
        <p:nvSpPr>
          <p:cNvPr id="151" name="Google Shape;15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3359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1348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b="1"/>
              <a:t>Mayor how does that sound to you?</a:t>
            </a:r>
            <a:endParaRPr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b="1"/>
              <a:t>Anum/Eloisa</a:t>
            </a:r>
            <a:endParaRPr b="1"/>
          </a:p>
        </p:txBody>
      </p:sp>
      <p:sp>
        <p:nvSpPr>
          <p:cNvPr id="165" name="Google Shape;16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0028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4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5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Google Shape;17;p21"/>
          <p:cNvGraphicFramePr/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r:id="rId3" imgW="1588" imgH="1588" progId="TCLayout.ActiveDocument.1">
                  <p:embed/>
                </p:oleObj>
              </mc:Choice>
              <mc:Fallback>
                <p:oleObj r:id="rId3" imgW="1588" imgH="1588" progId="TCLayout.ActiveDocument.1">
                  <p:embed/>
                  <p:pic>
                    <p:nvPicPr>
                      <p:cNvPr id="17" name="Google Shape;17;p21"/>
                      <p:cNvPicPr preferRelativeResize="0"/>
                      <p:nvPr/>
                    </p:nvPicPr>
                    <p:blipFill rotWithShape="1">
                      <a:blip r:embed="rId4">
                        <a:alphaModFix/>
                      </a:blip>
                      <a:srcRect/>
                      <a:stretch/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Google Shape;18;p21" descr="PptCover-New-01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144142"/>
            <a:ext cx="9144000" cy="5713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1" descr="2017MayorsChallenge.png"/>
          <p:cNvPicPr preferRelativeResize="0"/>
          <p:nvPr/>
        </p:nvPicPr>
        <p:blipFill rotWithShape="1">
          <a:blip r:embed="rId6">
            <a:alphaModFix/>
          </a:blip>
          <a:srcRect t="32651"/>
          <a:stretch/>
        </p:blipFill>
        <p:spPr>
          <a:xfrm>
            <a:off x="628650" y="1655409"/>
            <a:ext cx="2886076" cy="83310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1"/>
          <p:cNvSpPr txBox="1">
            <a:spLocks noGrp="1"/>
          </p:cNvSpPr>
          <p:nvPr>
            <p:ph type="body" idx="1"/>
          </p:nvPr>
        </p:nvSpPr>
        <p:spPr>
          <a:xfrm>
            <a:off x="628649" y="2595893"/>
            <a:ext cx="4876394" cy="833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  <a:defRPr sz="3200" b="1">
                <a:solidFill>
                  <a:srgbClr val="70C9CB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1" name="Google Shape;21;p21" descr="MainLogos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8649" y="368650"/>
            <a:ext cx="1734823" cy="32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">
  <p:cSld name="Table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3"/>
          <p:cNvSpPr txBox="1">
            <a:spLocks noGrp="1"/>
          </p:cNvSpPr>
          <p:nvPr>
            <p:ph type="title"/>
          </p:nvPr>
        </p:nvSpPr>
        <p:spPr>
          <a:xfrm>
            <a:off x="629841" y="676355"/>
            <a:ext cx="7886700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3"/>
          <p:cNvSpPr txBox="1">
            <a:spLocks noGrp="1"/>
          </p:cNvSpPr>
          <p:nvPr>
            <p:ph type="body" idx="1"/>
          </p:nvPr>
        </p:nvSpPr>
        <p:spPr>
          <a:xfrm>
            <a:off x="629842" y="1360264"/>
            <a:ext cx="7884316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BE2133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6" name="Google Shape;86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4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4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38862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" name="Google Shape;93;p34"/>
          <p:cNvSpPr txBox="1">
            <a:spLocks noGrp="1"/>
          </p:cNvSpPr>
          <p:nvPr>
            <p:ph type="body" idx="2"/>
          </p:nvPr>
        </p:nvSpPr>
        <p:spPr>
          <a:xfrm>
            <a:off x="4629150" y="1360263"/>
            <a:ext cx="38862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0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 Out (Blue)">
  <p:cSld name="Call Out (Blue)">
    <p:bg>
      <p:bgPr>
        <a:solidFill>
          <a:srgbClr val="281B58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5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8" name="Google Shape;98;p35" descr="MainLogo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650" y="6377613"/>
            <a:ext cx="1734823" cy="32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opy Page">
  <p:cSld name="6_Copy Pag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" descr="MainLogosPurpl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4187" y="6283126"/>
            <a:ext cx="1767650" cy="379283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45169" y="385234"/>
            <a:ext cx="8367965" cy="817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560"/>
              </a:spcBef>
              <a:spcAft>
                <a:spcPts val="0"/>
              </a:spcAft>
              <a:buClr>
                <a:srgbClr val="281B58"/>
              </a:buClr>
              <a:buSzPts val="2800"/>
              <a:buNone/>
              <a:defRPr sz="2800" b="1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2"/>
          </p:nvPr>
        </p:nvSpPr>
        <p:spPr>
          <a:xfrm>
            <a:off x="444500" y="1202267"/>
            <a:ext cx="8369300" cy="379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Clr>
                <a:srgbClr val="BF2032"/>
              </a:buClr>
              <a:buSzPts val="1800"/>
              <a:buNone/>
              <a:defRPr sz="1800" b="1">
                <a:solidFill>
                  <a:srgbClr val="BF203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6945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p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5669818-E5F5-4B9B-93DE-C69D7F70D4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1" y="1908"/>
          <a:ext cx="1587" cy="1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5669818-E5F5-4B9B-93DE-C69D7F70D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908"/>
                        <a:ext cx="1587" cy="1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21656-46F1-47E7-A9CC-6F1DC48396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5169" y="385234"/>
            <a:ext cx="8367965" cy="817033"/>
          </a:xfrm>
        </p:spPr>
        <p:txBody>
          <a:bodyPr/>
          <a:lstStyle>
            <a:lvl1pPr marL="0" indent="0" algn="l" defTabSz="457200" rtl="0" eaLnBrk="1" latinLnBrk="0" hangingPunct="1">
              <a:buNone/>
              <a:defRPr lang="en-US" sz="2800" b="1" kern="1200" dirty="0" smtClean="0">
                <a:solidFill>
                  <a:srgbClr val="281B58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0BA8AC-2823-4A2D-A5A4-EF22347E3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500" y="1202267"/>
            <a:ext cx="8369300" cy="379096"/>
          </a:xfrm>
        </p:spPr>
        <p:txBody>
          <a:bodyPr/>
          <a:lstStyle>
            <a:lvl1pPr marL="0" indent="0">
              <a:buNone/>
              <a:defRPr lang="en-US" sz="1800" b="1" kern="1200" dirty="0" smtClean="0">
                <a:solidFill>
                  <a:srgbClr val="BF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Subtitle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145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p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5669818-E5F5-4B9B-93DE-C69D7F70D4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1" y="1908"/>
          <a:ext cx="1587" cy="1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5669818-E5F5-4B9B-93DE-C69D7F70D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908"/>
                        <a:ext cx="1587" cy="1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MainLogosPurple.png"/>
          <p:cNvPicPr>
            <a:picLocks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7" y="6283126"/>
            <a:ext cx="1767650" cy="37928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21656-46F1-47E7-A9CC-6F1DC48396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5169" y="385234"/>
            <a:ext cx="8367965" cy="817033"/>
          </a:xfrm>
        </p:spPr>
        <p:txBody>
          <a:bodyPr/>
          <a:lstStyle>
            <a:lvl1pPr marL="0" indent="0" algn="l" defTabSz="457200" rtl="0" eaLnBrk="1" latinLnBrk="0" hangingPunct="1">
              <a:buNone/>
              <a:defRPr lang="en-US" sz="2800" b="1" kern="1200" dirty="0" smtClean="0">
                <a:solidFill>
                  <a:srgbClr val="281B58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0BA8AC-2823-4A2D-A5A4-EF22347E3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500" y="1202267"/>
            <a:ext cx="8369300" cy="379096"/>
          </a:xfrm>
        </p:spPr>
        <p:txBody>
          <a:bodyPr/>
          <a:lstStyle>
            <a:lvl1pPr marL="0" indent="0">
              <a:buNone/>
              <a:defRPr lang="en-US" sz="1800" b="1" kern="1200" dirty="0" smtClean="0">
                <a:solidFill>
                  <a:srgbClr val="BF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Subtitle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722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p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5669818-E5F5-4B9B-93DE-C69D7F70D4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91" y="1908"/>
          <a:ext cx="1587" cy="1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"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5669818-E5F5-4B9B-93DE-C69D7F70D4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1" y="1908"/>
                        <a:ext cx="1587" cy="1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 descr="MainLogosPurple.png"/>
          <p:cNvPicPr>
            <a:picLocks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87" y="6283126"/>
            <a:ext cx="1767650" cy="379283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21656-46F1-47E7-A9CC-6F1DC48396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5169" y="385234"/>
            <a:ext cx="8367965" cy="817033"/>
          </a:xfrm>
        </p:spPr>
        <p:txBody>
          <a:bodyPr/>
          <a:lstStyle>
            <a:lvl1pPr marL="0" indent="0" algn="l" defTabSz="457200" rtl="0" eaLnBrk="1" latinLnBrk="0" hangingPunct="1">
              <a:buNone/>
              <a:defRPr lang="en-US" sz="2800" b="1" kern="1200" dirty="0" smtClean="0">
                <a:solidFill>
                  <a:srgbClr val="281B58"/>
                </a:solidFill>
                <a:latin typeface="Arial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0BA8AC-2823-4A2D-A5A4-EF22347E3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500" y="1202267"/>
            <a:ext cx="8369300" cy="379096"/>
          </a:xfrm>
        </p:spPr>
        <p:txBody>
          <a:bodyPr/>
          <a:lstStyle>
            <a:lvl1pPr marL="0" indent="0">
              <a:buNone/>
              <a:defRPr lang="en-US" sz="1800" b="1" kern="1200" dirty="0" smtClean="0">
                <a:solidFill>
                  <a:srgbClr val="BF203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Subtitle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27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">
  <p:cSld name="Closing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29" descr="PptCover-New-01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144142"/>
            <a:ext cx="9144000" cy="5713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29" descr="MainLogos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8649" y="368650"/>
            <a:ext cx="1734823" cy="32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9"/>
          <p:cNvSpPr/>
          <p:nvPr/>
        </p:nvSpPr>
        <p:spPr>
          <a:xfrm>
            <a:off x="628649" y="1474223"/>
            <a:ext cx="627974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bloomberg.org/mayorschallenge 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mayorschallenge@bloomberg.org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mayorschallenge@deliveryassociates.com</a:t>
            </a:r>
            <a:endParaRPr sz="18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5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ll Out (Teal)">
  <p:cSld name="Call Out (Teal)">
    <p:bg>
      <p:bgPr>
        <a:solidFill>
          <a:srgbClr val="70C9CB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6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 Content">
  <p:cSld name="Multi Conten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7"/>
          <p:cNvSpPr txBox="1">
            <a:spLocks noGrp="1"/>
          </p:cNvSpPr>
          <p:nvPr>
            <p:ph type="title"/>
          </p:nvPr>
        </p:nvSpPr>
        <p:spPr>
          <a:xfrm>
            <a:off x="629841" y="676355"/>
            <a:ext cx="7886700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body" idx="1"/>
          </p:nvPr>
        </p:nvSpPr>
        <p:spPr>
          <a:xfrm>
            <a:off x="629842" y="1360264"/>
            <a:ext cx="7884316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BE2133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2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4" name="Google Shape;54;p27"/>
          <p:cNvSpPr txBox="1">
            <a:spLocks noGrp="1"/>
          </p:cNvSpPr>
          <p:nvPr>
            <p:ph type="body" idx="2"/>
          </p:nvPr>
        </p:nvSpPr>
        <p:spPr>
          <a:xfrm>
            <a:off x="629841" y="2044173"/>
            <a:ext cx="1486126" cy="936625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7"/>
          <p:cNvSpPr txBox="1">
            <a:spLocks noGrp="1"/>
          </p:cNvSpPr>
          <p:nvPr>
            <p:ph type="body" idx="3"/>
          </p:nvPr>
        </p:nvSpPr>
        <p:spPr>
          <a:xfrm>
            <a:off x="629841" y="3041254"/>
            <a:ext cx="1486126" cy="1999282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7"/>
          <p:cNvSpPr txBox="1">
            <a:spLocks noGrp="1"/>
          </p:cNvSpPr>
          <p:nvPr>
            <p:ph type="body" idx="4"/>
          </p:nvPr>
        </p:nvSpPr>
        <p:spPr>
          <a:xfrm>
            <a:off x="629841" y="5100992"/>
            <a:ext cx="1486126" cy="936625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7"/>
          <p:cNvSpPr txBox="1">
            <a:spLocks noGrp="1"/>
          </p:cNvSpPr>
          <p:nvPr>
            <p:ph type="body" idx="5"/>
          </p:nvPr>
        </p:nvSpPr>
        <p:spPr>
          <a:xfrm>
            <a:off x="2115967" y="2044173"/>
            <a:ext cx="4194149" cy="9366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Font typeface="Arial"/>
              <a:buChar char="•"/>
              <a:defRPr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body" idx="6"/>
          </p:nvPr>
        </p:nvSpPr>
        <p:spPr>
          <a:xfrm>
            <a:off x="2115967" y="3041254"/>
            <a:ext cx="4194149" cy="199928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Font typeface="Arial"/>
              <a:buChar char="•"/>
              <a:defRPr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body" idx="7"/>
          </p:nvPr>
        </p:nvSpPr>
        <p:spPr>
          <a:xfrm>
            <a:off x="2115967" y="5100992"/>
            <a:ext cx="4194149" cy="93662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Font typeface="Arial"/>
              <a:buChar char="•"/>
              <a:defRPr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8"/>
          </p:nvPr>
        </p:nvSpPr>
        <p:spPr>
          <a:xfrm>
            <a:off x="6363015" y="2044172"/>
            <a:ext cx="2151144" cy="936625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 b="1"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7"/>
          <p:cNvSpPr txBox="1">
            <a:spLocks noGrp="1"/>
          </p:cNvSpPr>
          <p:nvPr>
            <p:ph type="body" idx="9"/>
          </p:nvPr>
        </p:nvSpPr>
        <p:spPr>
          <a:xfrm>
            <a:off x="6363015" y="3041252"/>
            <a:ext cx="2151143" cy="299636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Font typeface="Arial"/>
              <a:buChar char="•"/>
              <a:defRPr>
                <a:solidFill>
                  <a:srgbClr val="281B58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Progressive">
  <p:cSld name="Title and Content Progressiv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5280943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ighlight">
  <p:cSld name="Highligh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1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p31"/>
          <p:cNvSpPr txBox="1">
            <a:spLocks noGrp="1"/>
          </p:cNvSpPr>
          <p:nvPr>
            <p:ph type="body" idx="1"/>
          </p:nvPr>
        </p:nvSpPr>
        <p:spPr>
          <a:xfrm>
            <a:off x="1177290" y="1473980"/>
            <a:ext cx="7337817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body" idx="2"/>
          </p:nvPr>
        </p:nvSpPr>
        <p:spPr>
          <a:xfrm>
            <a:off x="1451610" y="2453365"/>
            <a:ext cx="7063497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body" idx="3"/>
          </p:nvPr>
        </p:nvSpPr>
        <p:spPr>
          <a:xfrm>
            <a:off x="1725930" y="3432750"/>
            <a:ext cx="6789177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body" idx="4"/>
          </p:nvPr>
        </p:nvSpPr>
        <p:spPr>
          <a:xfrm>
            <a:off x="2000250" y="4412135"/>
            <a:ext cx="6514857" cy="548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  <a:defRPr/>
            </a:lvl1pPr>
            <a:lvl2pPr marL="914400" lvl="1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martArt">
  <p:cSld name="SmartAr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2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3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2" name="Google Shape;82;p32"/>
          <p:cNvSpPr>
            <a:spLocks noGrp="1"/>
          </p:cNvSpPr>
          <p:nvPr>
            <p:ph type="dgm" idx="2"/>
          </p:nvPr>
        </p:nvSpPr>
        <p:spPr>
          <a:xfrm>
            <a:off x="628650" y="1360265"/>
            <a:ext cx="7886700" cy="4816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oleObject" Target="../embeddings/oleObject1.bin"/><Relationship Id="rId4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oogle Shape;10;p20"/>
          <p:cNvGraphicFramePr/>
          <p:nvPr/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r:id="rId5" imgW="1588" imgH="1588" progId="TCLayout.ActiveDocument.1">
                  <p:embed/>
                </p:oleObj>
              </mc:Choice>
              <mc:Fallback>
                <p:oleObj r:id="rId5" imgW="1588" imgH="1588" progId="TCLayout.ActiveDocument.1">
                  <p:embed/>
                  <p:pic>
                    <p:nvPicPr>
                      <p:cNvPr id="10" name="Google Shape;10;p20"/>
                      <p:cNvPicPr preferRelativeResize="0"/>
                      <p:nvPr/>
                    </p:nvPicPr>
                    <p:blipFill rotWithShape="1">
                      <a:blip r:embed="rId6">
                        <a:alphaModFix/>
                      </a:blip>
                      <a:srcRect/>
                      <a:stretch/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0CACB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0CACB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0CACB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0CAC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0CAC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A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20" descr="MainLogosPurpl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28650" y="6380878"/>
            <a:ext cx="1767650" cy="31606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2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  <a:defRPr sz="3200" b="1" i="0" u="none" strike="noStrike" cap="none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70C9CB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0C9C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" name="Google Shape;31;p22" descr="MainLogosPurple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28650" y="6380878"/>
            <a:ext cx="1767650" cy="31606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5" r:id="rId11"/>
    <p:sldLayoutId id="2147483666" r:id="rId12"/>
    <p:sldLayoutId id="2147483667" r:id="rId13"/>
    <p:sldLayoutId id="2147483668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"/>
          <p:cNvSpPr txBox="1">
            <a:spLocks noGrp="1"/>
          </p:cNvSpPr>
          <p:nvPr>
            <p:ph type="body" idx="1"/>
          </p:nvPr>
        </p:nvSpPr>
        <p:spPr>
          <a:xfrm>
            <a:off x="524477" y="2769513"/>
            <a:ext cx="6269862" cy="833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Huntington Progress Review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None/>
            </a:pP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A1B770-3E5B-BB42-86F5-9D2D05AB0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512" y="235458"/>
            <a:ext cx="3244596" cy="12912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/>
          <p:nvPr/>
        </p:nvSpPr>
        <p:spPr>
          <a:xfrm>
            <a:off x="360364" y="8064016"/>
            <a:ext cx="93598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Clr>
                <a:schemeClr val="dk1"/>
              </a:buClr>
              <a:buSzPts val="800"/>
              <a:buFont typeface="Arial"/>
              <a:buChar char="•"/>
            </a:pPr>
            <a:r>
              <a:rPr lang="en-GB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/ Footnote: Axiforma Regular 8pt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360364" y="8064016"/>
            <a:ext cx="9359899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Clr>
                <a:schemeClr val="dk1"/>
              </a:buClr>
              <a:buSzPts val="800"/>
              <a:buFont typeface="Arial"/>
              <a:buChar char="•"/>
            </a:pPr>
            <a:r>
              <a:rPr lang="en-GB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 / Footnote: Axiforma Regular 8pt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8062330" y="8461119"/>
            <a:ext cx="1732847" cy="1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05000"/>
              </a:lnSpc>
              <a:buClr>
                <a:schemeClr val="dk1"/>
              </a:buClr>
              <a:buSzPts val="700"/>
            </a:pPr>
            <a:r>
              <a:rPr lang="en-GB" sz="700" b="1">
                <a:solidFill>
                  <a:schemeClr val="dk1"/>
                </a:solidFill>
              </a:rPr>
              <a:t>© Copyright 2018. All rights reserved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125" name="Google Shape;125;p18"/>
          <p:cNvSpPr txBox="1"/>
          <p:nvPr/>
        </p:nvSpPr>
        <p:spPr>
          <a:xfrm>
            <a:off x="8214730" y="8613519"/>
            <a:ext cx="1732847" cy="1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lnSpc>
                <a:spcPct val="105000"/>
              </a:lnSpc>
              <a:buClr>
                <a:schemeClr val="dk1"/>
              </a:buClr>
              <a:buSzPts val="700"/>
            </a:pPr>
            <a:r>
              <a:rPr lang="en-GB" sz="700" b="1">
                <a:solidFill>
                  <a:schemeClr val="dk1"/>
                </a:solidFill>
              </a:rPr>
              <a:t>© Copyright 2018. All rights reserved</a:t>
            </a:r>
            <a:endParaRPr sz="700">
              <a:solidFill>
                <a:schemeClr val="dk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EE5B05-538D-BE45-88E0-B02B1A512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44787"/>
            <a:ext cx="7886700" cy="618772"/>
          </a:xfrm>
        </p:spPr>
        <p:txBody>
          <a:bodyPr/>
          <a:lstStyle/>
          <a:p>
            <a:r>
              <a:rPr lang="en-GB" dirty="0"/>
              <a:t>Several targets for December 2021 are still under development</a:t>
            </a:r>
            <a:br>
              <a:rPr lang="en-GB" dirty="0">
                <a:solidFill>
                  <a:srgbClr val="70CACB"/>
                </a:solidFill>
              </a:rPr>
            </a:br>
            <a:endParaRPr lang="en-US" dirty="0"/>
          </a:p>
        </p:txBody>
      </p:sp>
      <p:sp>
        <p:nvSpPr>
          <p:cNvPr id="127" name="Google Shape;127;p18"/>
          <p:cNvSpPr txBox="1">
            <a:spLocks noGrp="1"/>
          </p:cNvSpPr>
          <p:nvPr>
            <p:ph type="body" idx="4294967295"/>
          </p:nvPr>
        </p:nvSpPr>
        <p:spPr>
          <a:xfrm>
            <a:off x="774700" y="2247900"/>
            <a:ext cx="8369300" cy="31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SzPts val="1665"/>
            </a:pPr>
            <a:r>
              <a:rPr lang="en-GB" sz="1665"/>
              <a:t>	</a:t>
            </a:r>
            <a:endParaRPr/>
          </a:p>
        </p:txBody>
      </p:sp>
      <p:sp>
        <p:nvSpPr>
          <p:cNvPr id="128" name="Google Shape;128;p18"/>
          <p:cNvSpPr txBox="1"/>
          <p:nvPr/>
        </p:nvSpPr>
        <p:spPr>
          <a:xfrm>
            <a:off x="630449" y="2247882"/>
            <a:ext cx="7668220" cy="35274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1175" tIns="30575" rIns="61175" bIns="30575" anchor="t" anchorCtr="0">
            <a:noAutofit/>
          </a:bodyPr>
          <a:lstStyle/>
          <a:p>
            <a:pPr marL="285750" indent="-285750">
              <a:buClr>
                <a:srgbClr val="26323E"/>
              </a:buClr>
              <a:buSzPts val="1800"/>
              <a:buFont typeface="Arial"/>
              <a:buChar char="•"/>
            </a:pPr>
            <a:r>
              <a:rPr lang="en-GB" sz="1800" dirty="0">
                <a:solidFill>
                  <a:srgbClr val="26323E"/>
                </a:solidFill>
              </a:rPr>
              <a:t>The wellness and quality of the </a:t>
            </a:r>
            <a:r>
              <a:rPr lang="en-GB" sz="1800" b="1" dirty="0">
                <a:solidFill>
                  <a:srgbClr val="2D295F"/>
                </a:solidFill>
              </a:rPr>
              <a:t>professional life of first responders</a:t>
            </a:r>
            <a:endParaRPr dirty="0"/>
          </a:p>
          <a:p>
            <a:pPr marL="457200" lvl="1"/>
            <a:r>
              <a:rPr lang="en-GB" sz="1800" b="1" dirty="0">
                <a:solidFill>
                  <a:srgbClr val="2D295F"/>
                </a:solidFill>
              </a:rPr>
              <a:t>	</a:t>
            </a:r>
            <a:r>
              <a:rPr lang="en-GB" sz="1800" b="1" dirty="0">
                <a:solidFill>
                  <a:srgbClr val="70CACB"/>
                </a:solidFill>
              </a:rPr>
              <a:t>TBD (survey just collected for baseline)</a:t>
            </a:r>
            <a:endParaRPr dirty="0"/>
          </a:p>
          <a:p>
            <a:pPr marL="285750" indent="-171450">
              <a:buClr>
                <a:schemeClr val="dk1"/>
              </a:buClr>
              <a:buSzPts val="1800"/>
            </a:pPr>
            <a:endParaRPr sz="1800" dirty="0">
              <a:solidFill>
                <a:srgbClr val="26323E"/>
              </a:solidFill>
            </a:endParaRPr>
          </a:p>
          <a:p>
            <a:pPr marL="285750" indent="-171450">
              <a:buClr>
                <a:schemeClr val="dk1"/>
              </a:buClr>
              <a:buSzPts val="1800"/>
            </a:pPr>
            <a:endParaRPr sz="1800" dirty="0">
              <a:solidFill>
                <a:srgbClr val="26323E"/>
              </a:solidFill>
            </a:endParaRPr>
          </a:p>
          <a:p>
            <a:pPr marL="285750" indent="-285750">
              <a:buClr>
                <a:srgbClr val="26323E"/>
              </a:buClr>
              <a:buSzPts val="1800"/>
              <a:buFont typeface="Arial"/>
              <a:buChar char="•"/>
            </a:pPr>
            <a:r>
              <a:rPr lang="en-GB" sz="1800" b="1" dirty="0">
                <a:solidFill>
                  <a:srgbClr val="221E52"/>
                </a:solidFill>
              </a:rPr>
              <a:t>Utilization of wellness resources </a:t>
            </a:r>
            <a:r>
              <a:rPr lang="en-GB" sz="1800" dirty="0">
                <a:solidFill>
                  <a:srgbClr val="26323E"/>
                </a:solidFill>
              </a:rPr>
              <a:t>by first responders</a:t>
            </a:r>
            <a:endParaRPr dirty="0"/>
          </a:p>
          <a:p>
            <a:r>
              <a:rPr lang="en-GB" sz="1800" dirty="0">
                <a:solidFill>
                  <a:srgbClr val="26323E"/>
                </a:solidFill>
              </a:rPr>
              <a:t>	</a:t>
            </a:r>
            <a:r>
              <a:rPr lang="en-GB" sz="1800" b="1" dirty="0">
                <a:solidFill>
                  <a:srgbClr val="70CACB"/>
                </a:solidFill>
              </a:rPr>
              <a:t>60% </a:t>
            </a:r>
            <a:r>
              <a:rPr lang="en-GB" sz="1800" dirty="0">
                <a:solidFill>
                  <a:srgbClr val="70CACB"/>
                </a:solidFill>
              </a:rPr>
              <a:t>of first responders </a:t>
            </a:r>
            <a:r>
              <a:rPr lang="en-GB" sz="1800" b="1" dirty="0">
                <a:solidFill>
                  <a:srgbClr val="70CACB"/>
                </a:solidFill>
              </a:rPr>
              <a:t>using at least one mental and physical </a:t>
            </a:r>
            <a:endParaRPr dirty="0"/>
          </a:p>
          <a:p>
            <a:r>
              <a:rPr lang="en-GB" sz="1800" b="1" dirty="0">
                <a:solidFill>
                  <a:srgbClr val="70CACB"/>
                </a:solidFill>
              </a:rPr>
              <a:t>	health resource </a:t>
            </a:r>
            <a:r>
              <a:rPr lang="en-GB" sz="1800" dirty="0">
                <a:solidFill>
                  <a:srgbClr val="70CACB"/>
                </a:solidFill>
              </a:rPr>
              <a:t>each month</a:t>
            </a:r>
            <a:endParaRPr sz="1800" dirty="0">
              <a:solidFill>
                <a:srgbClr val="26323E"/>
              </a:solidFill>
            </a:endParaRPr>
          </a:p>
          <a:p>
            <a:pPr marL="285750" indent="-171450">
              <a:buClr>
                <a:schemeClr val="dk1"/>
              </a:buClr>
              <a:buSzPts val="1800"/>
            </a:pPr>
            <a:endParaRPr sz="1800" dirty="0">
              <a:solidFill>
                <a:srgbClr val="26323E"/>
              </a:solidFill>
            </a:endParaRPr>
          </a:p>
          <a:p>
            <a:pPr marL="285750" indent="-285750">
              <a:buClr>
                <a:srgbClr val="26323E"/>
              </a:buClr>
              <a:buSzPts val="1800"/>
              <a:buFont typeface="Arial"/>
              <a:buChar char="•"/>
            </a:pPr>
            <a:r>
              <a:rPr lang="en-GB" sz="1800" b="1" dirty="0">
                <a:solidFill>
                  <a:srgbClr val="221E52"/>
                </a:solidFill>
              </a:rPr>
              <a:t>Sick leave</a:t>
            </a:r>
            <a:r>
              <a:rPr lang="en-GB" sz="1800" dirty="0">
                <a:solidFill>
                  <a:srgbClr val="221E52"/>
                </a:solidFill>
              </a:rPr>
              <a:t> </a:t>
            </a:r>
            <a:r>
              <a:rPr lang="en-GB" sz="1800" dirty="0">
                <a:solidFill>
                  <a:srgbClr val="26323E"/>
                </a:solidFill>
              </a:rPr>
              <a:t>and </a:t>
            </a:r>
            <a:r>
              <a:rPr lang="en-GB" sz="1800" b="1" dirty="0">
                <a:solidFill>
                  <a:srgbClr val="221E52"/>
                </a:solidFill>
              </a:rPr>
              <a:t>retention</a:t>
            </a:r>
            <a:r>
              <a:rPr lang="en-GB" sz="1800" dirty="0">
                <a:solidFill>
                  <a:srgbClr val="26323E"/>
                </a:solidFill>
              </a:rPr>
              <a:t> rates at HPD and HFD</a:t>
            </a:r>
            <a:endParaRPr dirty="0"/>
          </a:p>
          <a:p>
            <a:pPr marL="285750" indent="-285750">
              <a:buClr>
                <a:srgbClr val="26323E"/>
              </a:buClr>
              <a:buSzPts val="1800"/>
              <a:buFont typeface="Arial"/>
              <a:buChar char="•"/>
            </a:pPr>
            <a:r>
              <a:rPr lang="en-GB" sz="1800" dirty="0">
                <a:solidFill>
                  <a:srgbClr val="26323E"/>
                </a:solidFill>
              </a:rPr>
              <a:t>	</a:t>
            </a:r>
            <a:r>
              <a:rPr lang="en-GB" sz="1800" dirty="0">
                <a:solidFill>
                  <a:srgbClr val="70CACB"/>
                </a:solidFill>
              </a:rPr>
              <a:t>Increase retention by decreasing </a:t>
            </a:r>
            <a:r>
              <a:rPr lang="en-GB" sz="1800" b="1" dirty="0">
                <a:solidFill>
                  <a:srgbClr val="70CACB"/>
                </a:solidFill>
              </a:rPr>
              <a:t>resignations from</a:t>
            </a:r>
            <a:endParaRPr sz="1800" b="1" dirty="0">
              <a:solidFill>
                <a:srgbClr val="70CACB"/>
              </a:solidFill>
            </a:endParaRPr>
          </a:p>
          <a:p>
            <a:pPr marL="457200"/>
            <a:r>
              <a:rPr lang="en-GB" sz="1800" dirty="0">
                <a:solidFill>
                  <a:srgbClr val="70CACB"/>
                </a:solidFill>
              </a:rPr>
              <a:t>      </a:t>
            </a:r>
            <a:r>
              <a:rPr lang="en-GB" sz="1800" b="1" dirty="0">
                <a:solidFill>
                  <a:srgbClr val="70CACB"/>
                </a:solidFill>
              </a:rPr>
              <a:t> 5% to 2% </a:t>
            </a:r>
            <a:r>
              <a:rPr lang="en-GB" sz="1800" dirty="0">
                <a:solidFill>
                  <a:srgbClr val="70CACB"/>
                </a:solidFill>
              </a:rPr>
              <a:t>of workforce per year (TBD)</a:t>
            </a:r>
          </a:p>
          <a:p>
            <a:pPr marL="457200"/>
            <a:r>
              <a:rPr lang="en-GB" sz="1800" b="1" dirty="0">
                <a:solidFill>
                  <a:srgbClr val="70CACB"/>
                </a:solidFill>
              </a:rPr>
              <a:t>	</a:t>
            </a:r>
            <a:r>
              <a:rPr lang="en-GB" sz="1800" b="1" dirty="0" err="1">
                <a:solidFill>
                  <a:srgbClr val="70CACB"/>
                </a:solidFill>
              </a:rPr>
              <a:t>Sickleave</a:t>
            </a:r>
            <a:r>
              <a:rPr lang="en-GB" sz="1800" b="1" dirty="0">
                <a:solidFill>
                  <a:srgbClr val="70CACB"/>
                </a:solidFill>
              </a:rPr>
              <a:t> TBD</a:t>
            </a:r>
            <a:endParaRPr sz="1800" b="1" dirty="0">
              <a:solidFill>
                <a:srgbClr val="26323E"/>
              </a:solidFill>
            </a:endParaRPr>
          </a:p>
          <a:p>
            <a:endParaRPr sz="1800" dirty="0">
              <a:solidFill>
                <a:srgbClr val="26323E"/>
              </a:solidFill>
            </a:endParaRPr>
          </a:p>
        </p:txBody>
      </p:sp>
      <p:sp>
        <p:nvSpPr>
          <p:cNvPr id="129" name="Google Shape;129;p18"/>
          <p:cNvSpPr/>
          <p:nvPr/>
        </p:nvSpPr>
        <p:spPr>
          <a:xfrm>
            <a:off x="1051201" y="2546870"/>
            <a:ext cx="490081" cy="3159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0CACB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8"/>
          <p:cNvSpPr/>
          <p:nvPr/>
        </p:nvSpPr>
        <p:spPr>
          <a:xfrm>
            <a:off x="1051200" y="3644314"/>
            <a:ext cx="490081" cy="31591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70CACB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970475" y="4794017"/>
            <a:ext cx="490200" cy="315900"/>
          </a:xfrm>
          <a:prstGeom prst="rightArrow">
            <a:avLst>
              <a:gd name="adj1" fmla="val 50000"/>
              <a:gd name="adj2" fmla="val 37266"/>
            </a:avLst>
          </a:prstGeom>
          <a:solidFill>
            <a:srgbClr val="70CACB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5396" y="3253131"/>
            <a:ext cx="610106" cy="632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9533" y="4283316"/>
            <a:ext cx="645073" cy="704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9533" y="2187963"/>
            <a:ext cx="640937" cy="6333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579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6236203afd_1_39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221E52"/>
                </a:solidFill>
              </a:rPr>
              <a:t>Workstreams have been developed further and measures of success defined (1 of 2)</a:t>
            </a:r>
            <a:endParaRPr sz="2400" dirty="0"/>
          </a:p>
        </p:txBody>
      </p:sp>
      <p:sp>
        <p:nvSpPr>
          <p:cNvPr id="283" name="Google Shape;283;g6236203afd_1_3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530BA6-4DA1-2E4F-A351-EDDB5A2C3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74091"/>
              </p:ext>
            </p:extLst>
          </p:nvPr>
        </p:nvGraphicFramePr>
        <p:xfrm>
          <a:off x="694943" y="1781498"/>
          <a:ext cx="7820407" cy="3403746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488267">
                  <a:extLst>
                    <a:ext uri="{9D8B030D-6E8A-4147-A177-3AD203B41FA5}">
                      <a16:colId xmlns:a16="http://schemas.microsoft.com/office/drawing/2014/main" val="3989541060"/>
                    </a:ext>
                  </a:extLst>
                </a:gridCol>
                <a:gridCol w="2666070">
                  <a:extLst>
                    <a:ext uri="{9D8B030D-6E8A-4147-A177-3AD203B41FA5}">
                      <a16:colId xmlns:a16="http://schemas.microsoft.com/office/drawing/2014/main" val="3267071394"/>
                    </a:ext>
                  </a:extLst>
                </a:gridCol>
                <a:gridCol w="2666070">
                  <a:extLst>
                    <a:ext uri="{9D8B030D-6E8A-4147-A177-3AD203B41FA5}">
                      <a16:colId xmlns:a16="http://schemas.microsoft.com/office/drawing/2014/main" val="3434908145"/>
                    </a:ext>
                  </a:extLst>
                </a:gridCol>
              </a:tblGrid>
              <a:tr h="364294">
                <a:tc>
                  <a:txBody>
                    <a:bodyPr/>
                    <a:lstStyle/>
                    <a:p>
                      <a:r>
                        <a:rPr lang="en-US" sz="1400" dirty="0"/>
                        <a:t>Workstreams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Goal by Dec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567078"/>
                  </a:ext>
                </a:extLst>
              </a:tr>
              <a:tr h="1233978">
                <a:tc>
                  <a:txBody>
                    <a:bodyPr/>
                    <a:lstStyle/>
                    <a:p>
                      <a:r>
                        <a:rPr lang="en-US" sz="1400" b="1" dirty="0"/>
                        <a:t>Educational Trainings for first responders related to all aspects of wellness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Getting ready to launch the Financial Wellness to HPD &amp; HFD next week.  Feedback from focus group was very positive.</a:t>
                      </a:r>
                      <a:endParaRPr lang="en-US" sz="1400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70% voluntary attendance in at least one training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951175"/>
                  </a:ext>
                </a:extLst>
              </a:tr>
              <a:tr h="1073954">
                <a:tc>
                  <a:txBody>
                    <a:bodyPr/>
                    <a:lstStyle/>
                    <a:p>
                      <a:r>
                        <a:rPr lang="en-US" sz="1400" b="1" dirty="0"/>
                        <a:t>Embed Wellness Coaches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Hired 1 of the 2 Wellness Coaches.  Planning on hiring a second Wellness Coach by Dec 2019</a:t>
                      </a:r>
                      <a:endParaRPr lang="en-US" sz="1400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200 contacts (digital and verbal) with wellness coaches each 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747698"/>
                  </a:ext>
                </a:extLst>
              </a:tr>
              <a:tr h="685543">
                <a:tc>
                  <a:txBody>
                    <a:bodyPr/>
                    <a:lstStyle/>
                    <a:p>
                      <a:r>
                        <a:rPr lang="en-US" sz="1400" b="1" dirty="0"/>
                        <a:t>Policy Change related to traumatic and stressful events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Researched and reviewed existing policies</a:t>
                      </a:r>
                      <a:endParaRPr lang="en-US" sz="1400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Three new policies implemented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10576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6236203afd_1_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2400" dirty="0">
                <a:solidFill>
                  <a:srgbClr val="221E52"/>
                </a:solidFill>
              </a:rPr>
              <a:t>Workstreams have been developed further and measures of success defined (1 of 2)</a:t>
            </a:r>
            <a:endParaRPr sz="2400" dirty="0"/>
          </a:p>
        </p:txBody>
      </p:sp>
      <p:sp>
        <p:nvSpPr>
          <p:cNvPr id="283" name="Google Shape;283;g6236203afd_1_3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9530BA6-4DA1-2E4F-A351-EDDB5A2C32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53460"/>
              </p:ext>
            </p:extLst>
          </p:nvPr>
        </p:nvGraphicFramePr>
        <p:xfrm>
          <a:off x="713232" y="1720773"/>
          <a:ext cx="7717536" cy="38709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455536">
                  <a:extLst>
                    <a:ext uri="{9D8B030D-6E8A-4147-A177-3AD203B41FA5}">
                      <a16:colId xmlns:a16="http://schemas.microsoft.com/office/drawing/2014/main" val="3989541060"/>
                    </a:ext>
                  </a:extLst>
                </a:gridCol>
                <a:gridCol w="2631000">
                  <a:extLst>
                    <a:ext uri="{9D8B030D-6E8A-4147-A177-3AD203B41FA5}">
                      <a16:colId xmlns:a16="http://schemas.microsoft.com/office/drawing/2014/main" val="3267071394"/>
                    </a:ext>
                  </a:extLst>
                </a:gridCol>
                <a:gridCol w="2631000">
                  <a:extLst>
                    <a:ext uri="{9D8B030D-6E8A-4147-A177-3AD203B41FA5}">
                      <a16:colId xmlns:a16="http://schemas.microsoft.com/office/drawing/2014/main" val="3434908145"/>
                    </a:ext>
                  </a:extLst>
                </a:gridCol>
              </a:tblGrid>
              <a:tr h="265672">
                <a:tc>
                  <a:txBody>
                    <a:bodyPr/>
                    <a:lstStyle/>
                    <a:p>
                      <a:r>
                        <a:rPr lang="en-US" sz="1400" dirty="0"/>
                        <a:t>Workstreams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Goal by Dec 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3567078"/>
                  </a:ext>
                </a:extLst>
              </a:tr>
              <a:tr h="767589">
                <a:tc>
                  <a:txBody>
                    <a:bodyPr/>
                    <a:lstStyle/>
                    <a:p>
                      <a:r>
                        <a:rPr lang="en-US" sz="1400" b="1" dirty="0"/>
                        <a:t>Media &amp; Publicity Strategy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Promoting the Compass project through multiple press events such as AT&amp;T Press Conference, Cities Thrive, City of Solutions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80% of first responders have login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994003"/>
                  </a:ext>
                </a:extLst>
              </a:tr>
              <a:tr h="594263">
                <a:tc>
                  <a:txBody>
                    <a:bodyPr/>
                    <a:lstStyle/>
                    <a:p>
                      <a:r>
                        <a:rPr lang="en-US" sz="1400" b="1" dirty="0"/>
                        <a:t>First Responder Wellness Center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Construction documents are completed and bid has been released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60% of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</a:rPr>
                        <a:t> first responders have used wellness center in past month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6658215"/>
                  </a:ext>
                </a:extLst>
              </a:tr>
              <a:tr h="767589">
                <a:tc>
                  <a:txBody>
                    <a:bodyPr/>
                    <a:lstStyle/>
                    <a:p>
                      <a:r>
                        <a:rPr lang="en-US" sz="1400" b="1" dirty="0"/>
                        <a:t>Activity Planning to encourage wellness and stress relieving activities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Continuing to provide at least 2 activities per month to promote various aspects of wellness e.g.  Paint &amp; Sip, Carter Caves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2 activities a month with 70% of places filled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804010"/>
                  </a:ext>
                </a:extLst>
              </a:tr>
              <a:tr h="594263">
                <a:tc>
                  <a:txBody>
                    <a:bodyPr/>
                    <a:lstStyle/>
                    <a:p>
                      <a:r>
                        <a:rPr lang="en-US" sz="1400" b="1" dirty="0"/>
                        <a:t>Data Systems to evaluate the success of the workstreams</a:t>
                      </a:r>
                      <a:endParaRPr lang="en-US" sz="1400" b="1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Administered baseline surveys to first responders and have had over 100 responses so far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221E5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240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740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6236203afd_1_27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We are now going deep dive into three workstreams</a:t>
            </a:r>
            <a:endParaRPr dirty="0"/>
          </a:p>
        </p:txBody>
      </p:sp>
      <p:sp>
        <p:nvSpPr>
          <p:cNvPr id="289" name="Google Shape;289;g6236203afd_1_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6236203afd_1_27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Training</a:t>
            </a:r>
            <a:endParaRPr dirty="0"/>
          </a:p>
        </p:txBody>
      </p:sp>
      <p:sp>
        <p:nvSpPr>
          <p:cNvPr id="289" name="Google Shape;289;g6236203afd_1_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5169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879FBC4A-41B9-4351-9FD4-EBDD22EF92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2269214"/>
              </p:ext>
            </p:extLst>
          </p:nvPr>
        </p:nvGraphicFramePr>
        <p:xfrm>
          <a:off x="521110" y="2156646"/>
          <a:ext cx="4886632" cy="3754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66C9D2-0458-8540-9A07-B35A7AB94B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Success of training will be measured by voluntary participation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5E230-024E-144C-8E9E-F4C1AF4EA8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Goal: 70% of first responders have attended at least one voluntary training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88F8C-B0FC-5A4B-9903-FCDDFBF2FDBE}"/>
              </a:ext>
            </a:extLst>
          </p:cNvPr>
          <p:cNvSpPr txBox="1"/>
          <p:nvPr/>
        </p:nvSpPr>
        <p:spPr>
          <a:xfrm>
            <a:off x="2349910" y="3926362"/>
            <a:ext cx="14600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Anticipated increase in engagement after wellness center opening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FA468-B4A3-C943-9045-29341EA8ADDC}"/>
              </a:ext>
            </a:extLst>
          </p:cNvPr>
          <p:cNvSpPr txBox="1"/>
          <p:nvPr/>
        </p:nvSpPr>
        <p:spPr>
          <a:xfrm>
            <a:off x="5545394" y="2156647"/>
            <a:ext cx="3077496" cy="3754874"/>
          </a:xfrm>
          <a:prstGeom prst="rect">
            <a:avLst/>
          </a:prstGeom>
          <a:noFill/>
          <a:ln>
            <a:solidFill>
              <a:srgbClr val="70CACB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starts in Oct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Anticipated increase in attendance after wellness center opening (e.g. with nutritional classes in the new kitchen)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189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759550" y="1522191"/>
            <a:ext cx="3177678" cy="3151071"/>
            <a:chOff x="3977059" y="462243"/>
            <a:chExt cx="4235801" cy="4200333"/>
          </a:xfrm>
        </p:grpSpPr>
        <p:sp>
          <p:nvSpPr>
            <p:cNvPr id="82" name="Chevron 81"/>
            <p:cNvSpPr/>
            <p:nvPr/>
          </p:nvSpPr>
          <p:spPr>
            <a:xfrm>
              <a:off x="3977059" y="3469827"/>
              <a:ext cx="4235801" cy="32495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249564" y="462243"/>
              <a:ext cx="2844191" cy="4200333"/>
              <a:chOff x="5249564" y="462243"/>
              <a:chExt cx="2844191" cy="4200333"/>
            </a:xfrm>
          </p:grpSpPr>
          <p:sp>
            <p:nvSpPr>
              <p:cNvPr id="137" name="TextBox 136"/>
              <p:cNvSpPr txBox="1"/>
              <p:nvPr/>
            </p:nvSpPr>
            <p:spPr>
              <a:xfrm>
                <a:off x="5249564" y="3862394"/>
                <a:ext cx="1502586" cy="800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3301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2020</a:t>
                </a: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6632473" y="462243"/>
                <a:ext cx="1461282" cy="28923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endPara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16123" y="633444"/>
            <a:ext cx="7886700" cy="618772"/>
          </a:xfrm>
        </p:spPr>
        <p:txBody>
          <a:bodyPr>
            <a:normAutofit/>
          </a:bodyPr>
          <a:lstStyle/>
          <a:p>
            <a:r>
              <a:rPr lang="en-IN" dirty="0"/>
              <a:t>Training </a:t>
            </a:r>
            <a:r>
              <a:rPr lang="en-IN" dirty="0" err="1"/>
              <a:t>workstream</a:t>
            </a:r>
            <a:r>
              <a:rPr lang="en-IN" dirty="0"/>
              <a:t> milestones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762240" y="3132361"/>
            <a:ext cx="1336808" cy="3067769"/>
            <a:chOff x="1032752" y="2620831"/>
            <a:chExt cx="1781948" cy="4089293"/>
          </a:xfrm>
        </p:grpSpPr>
        <p:sp>
          <p:nvSpPr>
            <p:cNvPr id="134" name="TextBox 133"/>
            <p:cNvSpPr txBox="1"/>
            <p:nvPr/>
          </p:nvSpPr>
          <p:spPr>
            <a:xfrm>
              <a:off x="1312114" y="2620831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1032752" y="6420890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33446" y="2820759"/>
            <a:ext cx="1127233" cy="949033"/>
            <a:chOff x="5321722" y="2040804"/>
            <a:chExt cx="1502586" cy="1265048"/>
          </a:xfrm>
        </p:grpSpPr>
        <p:sp>
          <p:nvSpPr>
            <p:cNvPr id="135" name="TextBox 134"/>
            <p:cNvSpPr txBox="1"/>
            <p:nvPr/>
          </p:nvSpPr>
          <p:spPr>
            <a:xfrm>
              <a:off x="5321722" y="2505670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2021</a:t>
              </a: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342374" y="2040804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96409" y="5627462"/>
            <a:ext cx="1641510" cy="915699"/>
            <a:chOff x="6793127" y="4063165"/>
            <a:chExt cx="2188110" cy="1220614"/>
          </a:xfrm>
        </p:grpSpPr>
        <p:sp>
          <p:nvSpPr>
            <p:cNvPr id="138" name="TextBox 137"/>
            <p:cNvSpPr txBox="1"/>
            <p:nvPr/>
          </p:nvSpPr>
          <p:spPr>
            <a:xfrm>
              <a:off x="7478651" y="4063165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6793127" y="4994545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Phase 2: 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43641" y="2623781"/>
            <a:ext cx="3240677" cy="3153724"/>
            <a:chOff x="741362" y="1942901"/>
            <a:chExt cx="4319778" cy="4203868"/>
          </a:xfrm>
        </p:grpSpPr>
        <p:sp>
          <p:nvSpPr>
            <p:cNvPr id="2" name="Chevron 1"/>
            <p:cNvSpPr/>
            <p:nvPr/>
          </p:nvSpPr>
          <p:spPr>
            <a:xfrm>
              <a:off x="741362" y="3470522"/>
              <a:ext cx="2965068" cy="308284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1763393" y="3583946"/>
              <a:ext cx="115175" cy="1151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690280" y="5746764"/>
              <a:ext cx="246243" cy="4000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IN" sz="135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6"/>
            <p:cNvSpPr>
              <a:spLocks noEditPoints="1"/>
            </p:cNvSpPr>
            <p:nvPr/>
          </p:nvSpPr>
          <p:spPr bwMode="auto">
            <a:xfrm>
              <a:off x="4560134" y="1942901"/>
              <a:ext cx="501006" cy="502346"/>
            </a:xfrm>
            <a:custGeom>
              <a:avLst/>
              <a:gdLst>
                <a:gd name="T0" fmla="*/ 1370 w 3359"/>
                <a:gd name="T1" fmla="*/ 1982 h 3362"/>
                <a:gd name="T2" fmla="*/ 1342 w 3359"/>
                <a:gd name="T3" fmla="*/ 2001 h 3362"/>
                <a:gd name="T4" fmla="*/ 1332 w 3359"/>
                <a:gd name="T5" fmla="*/ 2034 h 3362"/>
                <a:gd name="T6" fmla="*/ 2027 w 3359"/>
                <a:gd name="T7" fmla="*/ 3247 h 3362"/>
                <a:gd name="T8" fmla="*/ 2025 w 3359"/>
                <a:gd name="T9" fmla="*/ 2017 h 3362"/>
                <a:gd name="T10" fmla="*/ 2005 w 3359"/>
                <a:gd name="T11" fmla="*/ 1990 h 3362"/>
                <a:gd name="T12" fmla="*/ 1973 w 3359"/>
                <a:gd name="T13" fmla="*/ 1979 h 3362"/>
                <a:gd name="T14" fmla="*/ 2374 w 3359"/>
                <a:gd name="T15" fmla="*/ 424 h 3362"/>
                <a:gd name="T16" fmla="*/ 2722 w 3359"/>
                <a:gd name="T17" fmla="*/ 962 h 3362"/>
                <a:gd name="T18" fmla="*/ 2374 w 3359"/>
                <a:gd name="T19" fmla="*/ 424 h 3362"/>
                <a:gd name="T20" fmla="*/ 405 w 3359"/>
                <a:gd name="T21" fmla="*/ 1334 h 3362"/>
                <a:gd name="T22" fmla="*/ 1216 w 3359"/>
                <a:gd name="T23" fmla="*/ 3247 h 3362"/>
                <a:gd name="T24" fmla="*/ 1219 w 3359"/>
                <a:gd name="T25" fmla="*/ 2003 h 3362"/>
                <a:gd name="T26" fmla="*/ 1239 w 3359"/>
                <a:gd name="T27" fmla="*/ 1948 h 3362"/>
                <a:gd name="T28" fmla="*/ 1277 w 3359"/>
                <a:gd name="T29" fmla="*/ 1904 h 3362"/>
                <a:gd name="T30" fmla="*/ 1328 w 3359"/>
                <a:gd name="T31" fmla="*/ 1875 h 3362"/>
                <a:gd name="T32" fmla="*/ 1387 w 3359"/>
                <a:gd name="T33" fmla="*/ 1864 h 3362"/>
                <a:gd name="T34" fmla="*/ 2004 w 3359"/>
                <a:gd name="T35" fmla="*/ 1867 h 3362"/>
                <a:gd name="T36" fmla="*/ 2058 w 3359"/>
                <a:gd name="T37" fmla="*/ 1887 h 3362"/>
                <a:gd name="T38" fmla="*/ 2103 w 3359"/>
                <a:gd name="T39" fmla="*/ 1925 h 3362"/>
                <a:gd name="T40" fmla="*/ 2132 w 3359"/>
                <a:gd name="T41" fmla="*/ 1974 h 3362"/>
                <a:gd name="T42" fmla="*/ 2143 w 3359"/>
                <a:gd name="T43" fmla="*/ 2034 h 3362"/>
                <a:gd name="T44" fmla="*/ 2953 w 3359"/>
                <a:gd name="T45" fmla="*/ 3247 h 3362"/>
                <a:gd name="T46" fmla="*/ 2838 w 3359"/>
                <a:gd name="T47" fmla="*/ 1227 h 3362"/>
                <a:gd name="T48" fmla="*/ 1679 w 3359"/>
                <a:gd name="T49" fmla="*/ 157 h 3362"/>
                <a:gd name="T50" fmla="*/ 2258 w 3359"/>
                <a:gd name="T51" fmla="*/ 535 h 3362"/>
                <a:gd name="T52" fmla="*/ 2838 w 3359"/>
                <a:gd name="T53" fmla="*/ 309 h 3362"/>
                <a:gd name="T54" fmla="*/ 3341 w 3359"/>
                <a:gd name="T55" fmla="*/ 1534 h 3362"/>
                <a:gd name="T56" fmla="*/ 3357 w 3359"/>
                <a:gd name="T57" fmla="*/ 1559 h 3362"/>
                <a:gd name="T58" fmla="*/ 3358 w 3359"/>
                <a:gd name="T59" fmla="*/ 1589 h 3362"/>
                <a:gd name="T60" fmla="*/ 3344 w 3359"/>
                <a:gd name="T61" fmla="*/ 1616 h 3362"/>
                <a:gd name="T62" fmla="*/ 3317 w 3359"/>
                <a:gd name="T63" fmla="*/ 1632 h 3362"/>
                <a:gd name="T64" fmla="*/ 3287 w 3359"/>
                <a:gd name="T65" fmla="*/ 1633 h 3362"/>
                <a:gd name="T66" fmla="*/ 3262 w 3359"/>
                <a:gd name="T67" fmla="*/ 1618 h 3362"/>
                <a:gd name="T68" fmla="*/ 3069 w 3359"/>
                <a:gd name="T69" fmla="*/ 3362 h 3362"/>
                <a:gd name="T70" fmla="*/ 290 w 3359"/>
                <a:gd name="T71" fmla="*/ 1441 h 3362"/>
                <a:gd name="T72" fmla="*/ 85 w 3359"/>
                <a:gd name="T73" fmla="*/ 1627 h 3362"/>
                <a:gd name="T74" fmla="*/ 56 w 3359"/>
                <a:gd name="T75" fmla="*/ 1634 h 3362"/>
                <a:gd name="T76" fmla="*/ 28 w 3359"/>
                <a:gd name="T77" fmla="*/ 1625 h 3362"/>
                <a:gd name="T78" fmla="*/ 7 w 3359"/>
                <a:gd name="T79" fmla="*/ 1603 h 3362"/>
                <a:gd name="T80" fmla="*/ 0 w 3359"/>
                <a:gd name="T81" fmla="*/ 1574 h 3362"/>
                <a:gd name="T82" fmla="*/ 9 w 3359"/>
                <a:gd name="T83" fmla="*/ 1546 h 3362"/>
                <a:gd name="T84" fmla="*/ 1679 w 3359"/>
                <a:gd name="T85" fmla="*/ 0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59" h="3362">
                  <a:moveTo>
                    <a:pt x="1387" y="1979"/>
                  </a:moveTo>
                  <a:lnTo>
                    <a:pt x="1370" y="1982"/>
                  </a:lnTo>
                  <a:lnTo>
                    <a:pt x="1354" y="1990"/>
                  </a:lnTo>
                  <a:lnTo>
                    <a:pt x="1342" y="2001"/>
                  </a:lnTo>
                  <a:lnTo>
                    <a:pt x="1335" y="2017"/>
                  </a:lnTo>
                  <a:lnTo>
                    <a:pt x="1332" y="2034"/>
                  </a:lnTo>
                  <a:lnTo>
                    <a:pt x="1332" y="3247"/>
                  </a:lnTo>
                  <a:lnTo>
                    <a:pt x="2027" y="3247"/>
                  </a:lnTo>
                  <a:lnTo>
                    <a:pt x="2027" y="2034"/>
                  </a:lnTo>
                  <a:lnTo>
                    <a:pt x="2025" y="2017"/>
                  </a:lnTo>
                  <a:lnTo>
                    <a:pt x="2016" y="2001"/>
                  </a:lnTo>
                  <a:lnTo>
                    <a:pt x="2005" y="1990"/>
                  </a:lnTo>
                  <a:lnTo>
                    <a:pt x="1990" y="1982"/>
                  </a:lnTo>
                  <a:lnTo>
                    <a:pt x="1973" y="1979"/>
                  </a:lnTo>
                  <a:lnTo>
                    <a:pt x="1387" y="1979"/>
                  </a:lnTo>
                  <a:close/>
                  <a:moveTo>
                    <a:pt x="2374" y="424"/>
                  </a:moveTo>
                  <a:lnTo>
                    <a:pt x="2374" y="642"/>
                  </a:lnTo>
                  <a:lnTo>
                    <a:pt x="2722" y="962"/>
                  </a:lnTo>
                  <a:lnTo>
                    <a:pt x="2722" y="424"/>
                  </a:lnTo>
                  <a:lnTo>
                    <a:pt x="2374" y="424"/>
                  </a:lnTo>
                  <a:close/>
                  <a:moveTo>
                    <a:pt x="1679" y="157"/>
                  </a:moveTo>
                  <a:lnTo>
                    <a:pt x="405" y="1334"/>
                  </a:lnTo>
                  <a:lnTo>
                    <a:pt x="405" y="3247"/>
                  </a:lnTo>
                  <a:lnTo>
                    <a:pt x="1216" y="3247"/>
                  </a:lnTo>
                  <a:lnTo>
                    <a:pt x="1216" y="2034"/>
                  </a:lnTo>
                  <a:lnTo>
                    <a:pt x="1219" y="2003"/>
                  </a:lnTo>
                  <a:lnTo>
                    <a:pt x="1228" y="1974"/>
                  </a:lnTo>
                  <a:lnTo>
                    <a:pt x="1239" y="1948"/>
                  </a:lnTo>
                  <a:lnTo>
                    <a:pt x="1256" y="1925"/>
                  </a:lnTo>
                  <a:lnTo>
                    <a:pt x="1277" y="1904"/>
                  </a:lnTo>
                  <a:lnTo>
                    <a:pt x="1300" y="1887"/>
                  </a:lnTo>
                  <a:lnTo>
                    <a:pt x="1328" y="1875"/>
                  </a:lnTo>
                  <a:lnTo>
                    <a:pt x="1356" y="1867"/>
                  </a:lnTo>
                  <a:lnTo>
                    <a:pt x="1387" y="1864"/>
                  </a:lnTo>
                  <a:lnTo>
                    <a:pt x="1973" y="1864"/>
                  </a:lnTo>
                  <a:lnTo>
                    <a:pt x="2004" y="1867"/>
                  </a:lnTo>
                  <a:lnTo>
                    <a:pt x="2032" y="1875"/>
                  </a:lnTo>
                  <a:lnTo>
                    <a:pt x="2058" y="1887"/>
                  </a:lnTo>
                  <a:lnTo>
                    <a:pt x="2083" y="1904"/>
                  </a:lnTo>
                  <a:lnTo>
                    <a:pt x="2103" y="1925"/>
                  </a:lnTo>
                  <a:lnTo>
                    <a:pt x="2119" y="1948"/>
                  </a:lnTo>
                  <a:lnTo>
                    <a:pt x="2132" y="1974"/>
                  </a:lnTo>
                  <a:lnTo>
                    <a:pt x="2141" y="2003"/>
                  </a:lnTo>
                  <a:lnTo>
                    <a:pt x="2143" y="2034"/>
                  </a:lnTo>
                  <a:lnTo>
                    <a:pt x="2143" y="3247"/>
                  </a:lnTo>
                  <a:lnTo>
                    <a:pt x="2953" y="3247"/>
                  </a:lnTo>
                  <a:lnTo>
                    <a:pt x="2953" y="1334"/>
                  </a:lnTo>
                  <a:lnTo>
                    <a:pt x="2838" y="1227"/>
                  </a:lnTo>
                  <a:lnTo>
                    <a:pt x="2507" y="922"/>
                  </a:lnTo>
                  <a:lnTo>
                    <a:pt x="1679" y="157"/>
                  </a:lnTo>
                  <a:close/>
                  <a:moveTo>
                    <a:pt x="1679" y="0"/>
                  </a:moveTo>
                  <a:lnTo>
                    <a:pt x="2258" y="535"/>
                  </a:lnTo>
                  <a:lnTo>
                    <a:pt x="2258" y="309"/>
                  </a:lnTo>
                  <a:lnTo>
                    <a:pt x="2838" y="309"/>
                  </a:lnTo>
                  <a:lnTo>
                    <a:pt x="2838" y="1069"/>
                  </a:lnTo>
                  <a:lnTo>
                    <a:pt x="3341" y="1534"/>
                  </a:lnTo>
                  <a:lnTo>
                    <a:pt x="3350" y="1546"/>
                  </a:lnTo>
                  <a:lnTo>
                    <a:pt x="3357" y="1559"/>
                  </a:lnTo>
                  <a:lnTo>
                    <a:pt x="3359" y="1574"/>
                  </a:lnTo>
                  <a:lnTo>
                    <a:pt x="3358" y="1589"/>
                  </a:lnTo>
                  <a:lnTo>
                    <a:pt x="3352" y="1603"/>
                  </a:lnTo>
                  <a:lnTo>
                    <a:pt x="3344" y="1616"/>
                  </a:lnTo>
                  <a:lnTo>
                    <a:pt x="3331" y="1625"/>
                  </a:lnTo>
                  <a:lnTo>
                    <a:pt x="3317" y="1632"/>
                  </a:lnTo>
                  <a:lnTo>
                    <a:pt x="3302" y="1634"/>
                  </a:lnTo>
                  <a:lnTo>
                    <a:pt x="3287" y="1633"/>
                  </a:lnTo>
                  <a:lnTo>
                    <a:pt x="3273" y="1627"/>
                  </a:lnTo>
                  <a:lnTo>
                    <a:pt x="3262" y="1618"/>
                  </a:lnTo>
                  <a:lnTo>
                    <a:pt x="3069" y="1441"/>
                  </a:lnTo>
                  <a:lnTo>
                    <a:pt x="3069" y="3362"/>
                  </a:lnTo>
                  <a:lnTo>
                    <a:pt x="290" y="3362"/>
                  </a:lnTo>
                  <a:lnTo>
                    <a:pt x="290" y="1441"/>
                  </a:lnTo>
                  <a:lnTo>
                    <a:pt x="98" y="1618"/>
                  </a:lnTo>
                  <a:lnTo>
                    <a:pt x="85" y="1627"/>
                  </a:lnTo>
                  <a:lnTo>
                    <a:pt x="70" y="1633"/>
                  </a:lnTo>
                  <a:lnTo>
                    <a:pt x="56" y="1634"/>
                  </a:lnTo>
                  <a:lnTo>
                    <a:pt x="42" y="1632"/>
                  </a:lnTo>
                  <a:lnTo>
                    <a:pt x="28" y="1625"/>
                  </a:lnTo>
                  <a:lnTo>
                    <a:pt x="16" y="1616"/>
                  </a:lnTo>
                  <a:lnTo>
                    <a:pt x="7" y="1603"/>
                  </a:lnTo>
                  <a:lnTo>
                    <a:pt x="2" y="1589"/>
                  </a:lnTo>
                  <a:lnTo>
                    <a:pt x="0" y="1574"/>
                  </a:lnTo>
                  <a:lnTo>
                    <a:pt x="3" y="1559"/>
                  </a:lnTo>
                  <a:lnTo>
                    <a:pt x="9" y="1546"/>
                  </a:lnTo>
                  <a:lnTo>
                    <a:pt x="19" y="153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93791" y="1217292"/>
            <a:ext cx="1950768" cy="2738484"/>
            <a:chOff x="2666751" y="48760"/>
            <a:chExt cx="2600348" cy="3650362"/>
          </a:xfrm>
        </p:grpSpPr>
        <p:grpSp>
          <p:nvGrpSpPr>
            <p:cNvPr id="106" name="Group 105"/>
            <p:cNvGrpSpPr/>
            <p:nvPr/>
          </p:nvGrpSpPr>
          <p:grpSpPr>
            <a:xfrm rot="10800000">
              <a:off x="3900109" y="2494403"/>
              <a:ext cx="115176" cy="1204719"/>
              <a:chOff x="1672060" y="3475613"/>
              <a:chExt cx="115176" cy="1204719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>
                <a:off x="1729648" y="3537332"/>
                <a:ext cx="0" cy="1143000"/>
              </a:xfrm>
              <a:prstGeom prst="line">
                <a:avLst/>
              </a:prstGeom>
              <a:ln w="28575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Oval 108"/>
              <p:cNvSpPr/>
              <p:nvPr/>
            </p:nvSpPr>
            <p:spPr>
              <a:xfrm>
                <a:off x="1672060" y="3475613"/>
                <a:ext cx="115176" cy="115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3686354" y="1834843"/>
              <a:ext cx="561144" cy="610368"/>
              <a:chOff x="1065213" y="5067300"/>
              <a:chExt cx="814387" cy="885826"/>
            </a:xfrm>
            <a:solidFill>
              <a:schemeClr val="bg1"/>
            </a:solidFill>
          </p:grpSpPr>
          <p:sp>
            <p:nvSpPr>
              <p:cNvPr id="150" name="Freeform 41"/>
              <p:cNvSpPr>
                <a:spLocks noEditPoints="1"/>
              </p:cNvSpPr>
              <p:nvPr/>
            </p:nvSpPr>
            <p:spPr bwMode="auto">
              <a:xfrm>
                <a:off x="1195388" y="5199063"/>
                <a:ext cx="554037" cy="754063"/>
              </a:xfrm>
              <a:custGeom>
                <a:avLst/>
                <a:gdLst>
                  <a:gd name="T0" fmla="*/ 882 w 2093"/>
                  <a:gd name="T1" fmla="*/ 2543 h 2851"/>
                  <a:gd name="T2" fmla="*/ 924 w 2093"/>
                  <a:gd name="T3" fmla="*/ 2603 h 2851"/>
                  <a:gd name="T4" fmla="*/ 1172 w 2093"/>
                  <a:gd name="T5" fmla="*/ 2583 h 2851"/>
                  <a:gd name="T6" fmla="*/ 1231 w 2093"/>
                  <a:gd name="T7" fmla="*/ 2540 h 2851"/>
                  <a:gd name="T8" fmla="*/ 1045 w 2093"/>
                  <a:gd name="T9" fmla="*/ 123 h 2851"/>
                  <a:gd name="T10" fmla="*/ 755 w 2093"/>
                  <a:gd name="T11" fmla="*/ 171 h 2851"/>
                  <a:gd name="T12" fmla="*/ 502 w 2093"/>
                  <a:gd name="T13" fmla="*/ 303 h 2851"/>
                  <a:gd name="T14" fmla="*/ 301 w 2093"/>
                  <a:gd name="T15" fmla="*/ 505 h 2851"/>
                  <a:gd name="T16" fmla="*/ 170 w 2093"/>
                  <a:gd name="T17" fmla="*/ 759 h 2851"/>
                  <a:gd name="T18" fmla="*/ 123 w 2093"/>
                  <a:gd name="T19" fmla="*/ 1053 h 2851"/>
                  <a:gd name="T20" fmla="*/ 169 w 2093"/>
                  <a:gd name="T21" fmla="*/ 1343 h 2851"/>
                  <a:gd name="T22" fmla="*/ 298 w 2093"/>
                  <a:gd name="T23" fmla="*/ 1598 h 2851"/>
                  <a:gd name="T24" fmla="*/ 499 w 2093"/>
                  <a:gd name="T25" fmla="*/ 1802 h 2851"/>
                  <a:gd name="T26" fmla="*/ 758 w 2093"/>
                  <a:gd name="T27" fmla="*/ 1936 h 2851"/>
                  <a:gd name="T28" fmla="*/ 799 w 2093"/>
                  <a:gd name="T29" fmla="*/ 1979 h 2851"/>
                  <a:gd name="T30" fmla="*/ 1293 w 2093"/>
                  <a:gd name="T31" fmla="*/ 1994 h 2851"/>
                  <a:gd name="T32" fmla="*/ 1321 w 2093"/>
                  <a:gd name="T33" fmla="*/ 1942 h 2851"/>
                  <a:gd name="T34" fmla="*/ 1534 w 2093"/>
                  <a:gd name="T35" fmla="*/ 1842 h 2851"/>
                  <a:gd name="T36" fmla="*/ 1751 w 2093"/>
                  <a:gd name="T37" fmla="*/ 1655 h 2851"/>
                  <a:gd name="T38" fmla="*/ 1900 w 2093"/>
                  <a:gd name="T39" fmla="*/ 1411 h 2851"/>
                  <a:gd name="T40" fmla="*/ 1967 w 2093"/>
                  <a:gd name="T41" fmla="*/ 1128 h 2851"/>
                  <a:gd name="T42" fmla="*/ 1943 w 2093"/>
                  <a:gd name="T43" fmla="*/ 830 h 2851"/>
                  <a:gd name="T44" fmla="*/ 1831 w 2093"/>
                  <a:gd name="T45" fmla="*/ 564 h 2851"/>
                  <a:gd name="T46" fmla="*/ 1647 w 2093"/>
                  <a:gd name="T47" fmla="*/ 347 h 2851"/>
                  <a:gd name="T48" fmla="*/ 1405 w 2093"/>
                  <a:gd name="T49" fmla="*/ 197 h 2851"/>
                  <a:gd name="T50" fmla="*/ 1122 w 2093"/>
                  <a:gd name="T51" fmla="*/ 127 h 2851"/>
                  <a:gd name="T52" fmla="*/ 1208 w 2093"/>
                  <a:gd name="T53" fmla="*/ 12 h 2851"/>
                  <a:gd name="T54" fmla="*/ 1506 w 2093"/>
                  <a:gd name="T55" fmla="*/ 106 h 2851"/>
                  <a:gd name="T56" fmla="*/ 1759 w 2093"/>
                  <a:gd name="T57" fmla="*/ 282 h 2851"/>
                  <a:gd name="T58" fmla="*/ 1950 w 2093"/>
                  <a:gd name="T59" fmla="*/ 522 h 2851"/>
                  <a:gd name="T60" fmla="*/ 2065 w 2093"/>
                  <a:gd name="T61" fmla="*/ 812 h 2851"/>
                  <a:gd name="T62" fmla="*/ 2091 w 2093"/>
                  <a:gd name="T63" fmla="*/ 1130 h 2851"/>
                  <a:gd name="T64" fmla="*/ 2027 w 2093"/>
                  <a:gd name="T65" fmla="*/ 1425 h 2851"/>
                  <a:gd name="T66" fmla="*/ 1886 w 2093"/>
                  <a:gd name="T67" fmla="*/ 1684 h 2851"/>
                  <a:gd name="T68" fmla="*/ 1678 w 2093"/>
                  <a:gd name="T69" fmla="*/ 1893 h 2851"/>
                  <a:gd name="T70" fmla="*/ 1416 w 2093"/>
                  <a:gd name="T71" fmla="*/ 2039 h 2851"/>
                  <a:gd name="T72" fmla="*/ 1391 w 2093"/>
                  <a:gd name="T73" fmla="*/ 2652 h 2851"/>
                  <a:gd name="T74" fmla="*/ 1293 w 2093"/>
                  <a:gd name="T75" fmla="*/ 2789 h 2851"/>
                  <a:gd name="T76" fmla="*/ 1251 w 2093"/>
                  <a:gd name="T77" fmla="*/ 2848 h 2851"/>
                  <a:gd name="T78" fmla="*/ 825 w 2093"/>
                  <a:gd name="T79" fmla="*/ 2838 h 2851"/>
                  <a:gd name="T80" fmla="*/ 800 w 2093"/>
                  <a:gd name="T81" fmla="*/ 2665 h 2851"/>
                  <a:gd name="T82" fmla="*/ 689 w 2093"/>
                  <a:gd name="T83" fmla="*/ 2640 h 2851"/>
                  <a:gd name="T84" fmla="*/ 607 w 2093"/>
                  <a:gd name="T85" fmla="*/ 2009 h 2851"/>
                  <a:gd name="T86" fmla="*/ 357 w 2093"/>
                  <a:gd name="T87" fmla="*/ 1846 h 2851"/>
                  <a:gd name="T88" fmla="*/ 165 w 2093"/>
                  <a:gd name="T89" fmla="*/ 1622 h 2851"/>
                  <a:gd name="T90" fmla="*/ 43 w 2093"/>
                  <a:gd name="T91" fmla="*/ 1354 h 2851"/>
                  <a:gd name="T92" fmla="*/ 0 w 2093"/>
                  <a:gd name="T93" fmla="*/ 1053 h 2851"/>
                  <a:gd name="T94" fmla="*/ 48 w 2093"/>
                  <a:gd name="T95" fmla="*/ 736 h 2851"/>
                  <a:gd name="T96" fmla="*/ 184 w 2093"/>
                  <a:gd name="T97" fmla="*/ 456 h 2851"/>
                  <a:gd name="T98" fmla="*/ 393 w 2093"/>
                  <a:gd name="T99" fmla="*/ 231 h 2851"/>
                  <a:gd name="T100" fmla="*/ 657 w 2093"/>
                  <a:gd name="T101" fmla="*/ 75 h 2851"/>
                  <a:gd name="T102" fmla="*/ 965 w 2093"/>
                  <a:gd name="T103" fmla="*/ 3 h 2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3" h="2851">
                    <a:moveTo>
                      <a:pt x="800" y="2231"/>
                    </a:moveTo>
                    <a:lnTo>
                      <a:pt x="800" y="2540"/>
                    </a:lnTo>
                    <a:lnTo>
                      <a:pt x="862" y="2540"/>
                    </a:lnTo>
                    <a:lnTo>
                      <a:pt x="882" y="2543"/>
                    </a:lnTo>
                    <a:lnTo>
                      <a:pt x="899" y="2553"/>
                    </a:lnTo>
                    <a:lnTo>
                      <a:pt x="911" y="2566"/>
                    </a:lnTo>
                    <a:lnTo>
                      <a:pt x="921" y="2583"/>
                    </a:lnTo>
                    <a:lnTo>
                      <a:pt x="924" y="2603"/>
                    </a:lnTo>
                    <a:lnTo>
                      <a:pt x="924" y="2726"/>
                    </a:lnTo>
                    <a:lnTo>
                      <a:pt x="1169" y="2726"/>
                    </a:lnTo>
                    <a:lnTo>
                      <a:pt x="1169" y="2603"/>
                    </a:lnTo>
                    <a:lnTo>
                      <a:pt x="1172" y="2583"/>
                    </a:lnTo>
                    <a:lnTo>
                      <a:pt x="1182" y="2566"/>
                    </a:lnTo>
                    <a:lnTo>
                      <a:pt x="1194" y="2553"/>
                    </a:lnTo>
                    <a:lnTo>
                      <a:pt x="1211" y="2543"/>
                    </a:lnTo>
                    <a:lnTo>
                      <a:pt x="1231" y="2540"/>
                    </a:lnTo>
                    <a:lnTo>
                      <a:pt x="1293" y="2540"/>
                    </a:lnTo>
                    <a:lnTo>
                      <a:pt x="1293" y="2231"/>
                    </a:lnTo>
                    <a:lnTo>
                      <a:pt x="800" y="2231"/>
                    </a:lnTo>
                    <a:close/>
                    <a:moveTo>
                      <a:pt x="1045" y="123"/>
                    </a:moveTo>
                    <a:lnTo>
                      <a:pt x="971" y="127"/>
                    </a:lnTo>
                    <a:lnTo>
                      <a:pt x="896" y="136"/>
                    </a:lnTo>
                    <a:lnTo>
                      <a:pt x="825" y="151"/>
                    </a:lnTo>
                    <a:lnTo>
                      <a:pt x="755" y="171"/>
                    </a:lnTo>
                    <a:lnTo>
                      <a:pt x="688" y="197"/>
                    </a:lnTo>
                    <a:lnTo>
                      <a:pt x="623" y="228"/>
                    </a:lnTo>
                    <a:lnTo>
                      <a:pt x="561" y="263"/>
                    </a:lnTo>
                    <a:lnTo>
                      <a:pt x="502" y="303"/>
                    </a:lnTo>
                    <a:lnTo>
                      <a:pt x="446" y="347"/>
                    </a:lnTo>
                    <a:lnTo>
                      <a:pt x="394" y="396"/>
                    </a:lnTo>
                    <a:lnTo>
                      <a:pt x="345" y="449"/>
                    </a:lnTo>
                    <a:lnTo>
                      <a:pt x="301" y="505"/>
                    </a:lnTo>
                    <a:lnTo>
                      <a:pt x="261" y="564"/>
                    </a:lnTo>
                    <a:lnTo>
                      <a:pt x="226" y="626"/>
                    </a:lnTo>
                    <a:lnTo>
                      <a:pt x="195" y="692"/>
                    </a:lnTo>
                    <a:lnTo>
                      <a:pt x="170" y="759"/>
                    </a:lnTo>
                    <a:lnTo>
                      <a:pt x="150" y="830"/>
                    </a:lnTo>
                    <a:lnTo>
                      <a:pt x="136" y="903"/>
                    </a:lnTo>
                    <a:lnTo>
                      <a:pt x="126" y="977"/>
                    </a:lnTo>
                    <a:lnTo>
                      <a:pt x="123" y="1053"/>
                    </a:lnTo>
                    <a:lnTo>
                      <a:pt x="126" y="1128"/>
                    </a:lnTo>
                    <a:lnTo>
                      <a:pt x="135" y="1202"/>
                    </a:lnTo>
                    <a:lnTo>
                      <a:pt x="149" y="1274"/>
                    </a:lnTo>
                    <a:lnTo>
                      <a:pt x="169" y="1343"/>
                    </a:lnTo>
                    <a:lnTo>
                      <a:pt x="193" y="1411"/>
                    </a:lnTo>
                    <a:lnTo>
                      <a:pt x="224" y="1477"/>
                    </a:lnTo>
                    <a:lnTo>
                      <a:pt x="258" y="1539"/>
                    </a:lnTo>
                    <a:lnTo>
                      <a:pt x="298" y="1598"/>
                    </a:lnTo>
                    <a:lnTo>
                      <a:pt x="342" y="1655"/>
                    </a:lnTo>
                    <a:lnTo>
                      <a:pt x="391" y="1708"/>
                    </a:lnTo>
                    <a:lnTo>
                      <a:pt x="442" y="1756"/>
                    </a:lnTo>
                    <a:lnTo>
                      <a:pt x="499" y="1802"/>
                    </a:lnTo>
                    <a:lnTo>
                      <a:pt x="558" y="1842"/>
                    </a:lnTo>
                    <a:lnTo>
                      <a:pt x="621" y="1878"/>
                    </a:lnTo>
                    <a:lnTo>
                      <a:pt x="689" y="1910"/>
                    </a:lnTo>
                    <a:lnTo>
                      <a:pt x="758" y="1936"/>
                    </a:lnTo>
                    <a:lnTo>
                      <a:pt x="772" y="1942"/>
                    </a:lnTo>
                    <a:lnTo>
                      <a:pt x="784" y="1953"/>
                    </a:lnTo>
                    <a:lnTo>
                      <a:pt x="793" y="1965"/>
                    </a:lnTo>
                    <a:lnTo>
                      <a:pt x="799" y="1979"/>
                    </a:lnTo>
                    <a:lnTo>
                      <a:pt x="800" y="1994"/>
                    </a:lnTo>
                    <a:lnTo>
                      <a:pt x="800" y="2107"/>
                    </a:lnTo>
                    <a:lnTo>
                      <a:pt x="1293" y="2107"/>
                    </a:lnTo>
                    <a:lnTo>
                      <a:pt x="1293" y="1994"/>
                    </a:lnTo>
                    <a:lnTo>
                      <a:pt x="1294" y="1979"/>
                    </a:lnTo>
                    <a:lnTo>
                      <a:pt x="1300" y="1965"/>
                    </a:lnTo>
                    <a:lnTo>
                      <a:pt x="1309" y="1953"/>
                    </a:lnTo>
                    <a:lnTo>
                      <a:pt x="1321" y="1942"/>
                    </a:lnTo>
                    <a:lnTo>
                      <a:pt x="1335" y="1936"/>
                    </a:lnTo>
                    <a:lnTo>
                      <a:pt x="1404" y="1910"/>
                    </a:lnTo>
                    <a:lnTo>
                      <a:pt x="1471" y="1878"/>
                    </a:lnTo>
                    <a:lnTo>
                      <a:pt x="1534" y="1842"/>
                    </a:lnTo>
                    <a:lnTo>
                      <a:pt x="1594" y="1802"/>
                    </a:lnTo>
                    <a:lnTo>
                      <a:pt x="1651" y="1756"/>
                    </a:lnTo>
                    <a:lnTo>
                      <a:pt x="1702" y="1708"/>
                    </a:lnTo>
                    <a:lnTo>
                      <a:pt x="1751" y="1655"/>
                    </a:lnTo>
                    <a:lnTo>
                      <a:pt x="1795" y="1598"/>
                    </a:lnTo>
                    <a:lnTo>
                      <a:pt x="1835" y="1539"/>
                    </a:lnTo>
                    <a:lnTo>
                      <a:pt x="1869" y="1477"/>
                    </a:lnTo>
                    <a:lnTo>
                      <a:pt x="1900" y="1411"/>
                    </a:lnTo>
                    <a:lnTo>
                      <a:pt x="1924" y="1343"/>
                    </a:lnTo>
                    <a:lnTo>
                      <a:pt x="1944" y="1274"/>
                    </a:lnTo>
                    <a:lnTo>
                      <a:pt x="1958" y="1202"/>
                    </a:lnTo>
                    <a:lnTo>
                      <a:pt x="1967" y="1128"/>
                    </a:lnTo>
                    <a:lnTo>
                      <a:pt x="1970" y="1053"/>
                    </a:lnTo>
                    <a:lnTo>
                      <a:pt x="1967" y="977"/>
                    </a:lnTo>
                    <a:lnTo>
                      <a:pt x="1957" y="903"/>
                    </a:lnTo>
                    <a:lnTo>
                      <a:pt x="1943" y="830"/>
                    </a:lnTo>
                    <a:lnTo>
                      <a:pt x="1923" y="759"/>
                    </a:lnTo>
                    <a:lnTo>
                      <a:pt x="1898" y="692"/>
                    </a:lnTo>
                    <a:lnTo>
                      <a:pt x="1867" y="626"/>
                    </a:lnTo>
                    <a:lnTo>
                      <a:pt x="1831" y="564"/>
                    </a:lnTo>
                    <a:lnTo>
                      <a:pt x="1792" y="505"/>
                    </a:lnTo>
                    <a:lnTo>
                      <a:pt x="1747" y="449"/>
                    </a:lnTo>
                    <a:lnTo>
                      <a:pt x="1699" y="396"/>
                    </a:lnTo>
                    <a:lnTo>
                      <a:pt x="1647" y="347"/>
                    </a:lnTo>
                    <a:lnTo>
                      <a:pt x="1591" y="303"/>
                    </a:lnTo>
                    <a:lnTo>
                      <a:pt x="1532" y="263"/>
                    </a:lnTo>
                    <a:lnTo>
                      <a:pt x="1470" y="228"/>
                    </a:lnTo>
                    <a:lnTo>
                      <a:pt x="1405" y="197"/>
                    </a:lnTo>
                    <a:lnTo>
                      <a:pt x="1338" y="171"/>
                    </a:lnTo>
                    <a:lnTo>
                      <a:pt x="1268" y="151"/>
                    </a:lnTo>
                    <a:lnTo>
                      <a:pt x="1197" y="136"/>
                    </a:lnTo>
                    <a:lnTo>
                      <a:pt x="1122" y="127"/>
                    </a:lnTo>
                    <a:lnTo>
                      <a:pt x="1045" y="123"/>
                    </a:lnTo>
                    <a:close/>
                    <a:moveTo>
                      <a:pt x="1045" y="0"/>
                    </a:moveTo>
                    <a:lnTo>
                      <a:pt x="1128" y="3"/>
                    </a:lnTo>
                    <a:lnTo>
                      <a:pt x="1208" y="12"/>
                    </a:lnTo>
                    <a:lnTo>
                      <a:pt x="1286" y="27"/>
                    </a:lnTo>
                    <a:lnTo>
                      <a:pt x="1362" y="48"/>
                    </a:lnTo>
                    <a:lnTo>
                      <a:pt x="1436" y="75"/>
                    </a:lnTo>
                    <a:lnTo>
                      <a:pt x="1506" y="106"/>
                    </a:lnTo>
                    <a:lnTo>
                      <a:pt x="1574" y="143"/>
                    </a:lnTo>
                    <a:lnTo>
                      <a:pt x="1639" y="186"/>
                    </a:lnTo>
                    <a:lnTo>
                      <a:pt x="1700" y="231"/>
                    </a:lnTo>
                    <a:lnTo>
                      <a:pt x="1759" y="282"/>
                    </a:lnTo>
                    <a:lnTo>
                      <a:pt x="1813" y="337"/>
                    </a:lnTo>
                    <a:lnTo>
                      <a:pt x="1863" y="395"/>
                    </a:lnTo>
                    <a:lnTo>
                      <a:pt x="1909" y="456"/>
                    </a:lnTo>
                    <a:lnTo>
                      <a:pt x="1950" y="522"/>
                    </a:lnTo>
                    <a:lnTo>
                      <a:pt x="1987" y="590"/>
                    </a:lnTo>
                    <a:lnTo>
                      <a:pt x="2018" y="662"/>
                    </a:lnTo>
                    <a:lnTo>
                      <a:pt x="2044" y="736"/>
                    </a:lnTo>
                    <a:lnTo>
                      <a:pt x="2065" y="812"/>
                    </a:lnTo>
                    <a:lnTo>
                      <a:pt x="2081" y="890"/>
                    </a:lnTo>
                    <a:lnTo>
                      <a:pt x="2090" y="971"/>
                    </a:lnTo>
                    <a:lnTo>
                      <a:pt x="2093" y="1053"/>
                    </a:lnTo>
                    <a:lnTo>
                      <a:pt x="2091" y="1130"/>
                    </a:lnTo>
                    <a:lnTo>
                      <a:pt x="2082" y="1206"/>
                    </a:lnTo>
                    <a:lnTo>
                      <a:pt x="2069" y="1281"/>
                    </a:lnTo>
                    <a:lnTo>
                      <a:pt x="2050" y="1354"/>
                    </a:lnTo>
                    <a:lnTo>
                      <a:pt x="2027" y="1425"/>
                    </a:lnTo>
                    <a:lnTo>
                      <a:pt x="1998" y="1493"/>
                    </a:lnTo>
                    <a:lnTo>
                      <a:pt x="1965" y="1559"/>
                    </a:lnTo>
                    <a:lnTo>
                      <a:pt x="1928" y="1622"/>
                    </a:lnTo>
                    <a:lnTo>
                      <a:pt x="1886" y="1684"/>
                    </a:lnTo>
                    <a:lnTo>
                      <a:pt x="1840" y="1741"/>
                    </a:lnTo>
                    <a:lnTo>
                      <a:pt x="1789" y="1796"/>
                    </a:lnTo>
                    <a:lnTo>
                      <a:pt x="1736" y="1846"/>
                    </a:lnTo>
                    <a:lnTo>
                      <a:pt x="1678" y="1893"/>
                    </a:lnTo>
                    <a:lnTo>
                      <a:pt x="1617" y="1936"/>
                    </a:lnTo>
                    <a:lnTo>
                      <a:pt x="1553" y="1975"/>
                    </a:lnTo>
                    <a:lnTo>
                      <a:pt x="1486" y="2009"/>
                    </a:lnTo>
                    <a:lnTo>
                      <a:pt x="1416" y="2039"/>
                    </a:lnTo>
                    <a:lnTo>
                      <a:pt x="1416" y="2603"/>
                    </a:lnTo>
                    <a:lnTo>
                      <a:pt x="1413" y="2623"/>
                    </a:lnTo>
                    <a:lnTo>
                      <a:pt x="1404" y="2640"/>
                    </a:lnTo>
                    <a:lnTo>
                      <a:pt x="1391" y="2652"/>
                    </a:lnTo>
                    <a:lnTo>
                      <a:pt x="1374" y="2662"/>
                    </a:lnTo>
                    <a:lnTo>
                      <a:pt x="1354" y="2665"/>
                    </a:lnTo>
                    <a:lnTo>
                      <a:pt x="1293" y="2665"/>
                    </a:lnTo>
                    <a:lnTo>
                      <a:pt x="1293" y="2789"/>
                    </a:lnTo>
                    <a:lnTo>
                      <a:pt x="1290" y="2809"/>
                    </a:lnTo>
                    <a:lnTo>
                      <a:pt x="1280" y="2826"/>
                    </a:lnTo>
                    <a:lnTo>
                      <a:pt x="1268" y="2838"/>
                    </a:lnTo>
                    <a:lnTo>
                      <a:pt x="1251" y="2848"/>
                    </a:lnTo>
                    <a:lnTo>
                      <a:pt x="1231" y="2851"/>
                    </a:lnTo>
                    <a:lnTo>
                      <a:pt x="862" y="2851"/>
                    </a:lnTo>
                    <a:lnTo>
                      <a:pt x="842" y="2848"/>
                    </a:lnTo>
                    <a:lnTo>
                      <a:pt x="825" y="2838"/>
                    </a:lnTo>
                    <a:lnTo>
                      <a:pt x="812" y="2826"/>
                    </a:lnTo>
                    <a:lnTo>
                      <a:pt x="803" y="2809"/>
                    </a:lnTo>
                    <a:lnTo>
                      <a:pt x="800" y="2789"/>
                    </a:lnTo>
                    <a:lnTo>
                      <a:pt x="800" y="2665"/>
                    </a:lnTo>
                    <a:lnTo>
                      <a:pt x="739" y="2665"/>
                    </a:lnTo>
                    <a:lnTo>
                      <a:pt x="719" y="2662"/>
                    </a:lnTo>
                    <a:lnTo>
                      <a:pt x="702" y="2652"/>
                    </a:lnTo>
                    <a:lnTo>
                      <a:pt x="689" y="2640"/>
                    </a:lnTo>
                    <a:lnTo>
                      <a:pt x="680" y="2623"/>
                    </a:lnTo>
                    <a:lnTo>
                      <a:pt x="677" y="2603"/>
                    </a:lnTo>
                    <a:lnTo>
                      <a:pt x="677" y="2039"/>
                    </a:lnTo>
                    <a:lnTo>
                      <a:pt x="607" y="2009"/>
                    </a:lnTo>
                    <a:lnTo>
                      <a:pt x="540" y="1975"/>
                    </a:lnTo>
                    <a:lnTo>
                      <a:pt x="476" y="1936"/>
                    </a:lnTo>
                    <a:lnTo>
                      <a:pt x="415" y="1893"/>
                    </a:lnTo>
                    <a:lnTo>
                      <a:pt x="357" y="1846"/>
                    </a:lnTo>
                    <a:lnTo>
                      <a:pt x="303" y="1796"/>
                    </a:lnTo>
                    <a:lnTo>
                      <a:pt x="253" y="1741"/>
                    </a:lnTo>
                    <a:lnTo>
                      <a:pt x="207" y="1684"/>
                    </a:lnTo>
                    <a:lnTo>
                      <a:pt x="165" y="1622"/>
                    </a:lnTo>
                    <a:lnTo>
                      <a:pt x="128" y="1559"/>
                    </a:lnTo>
                    <a:lnTo>
                      <a:pt x="95" y="1493"/>
                    </a:lnTo>
                    <a:lnTo>
                      <a:pt x="66" y="1425"/>
                    </a:lnTo>
                    <a:lnTo>
                      <a:pt x="43" y="1354"/>
                    </a:lnTo>
                    <a:lnTo>
                      <a:pt x="24" y="1281"/>
                    </a:lnTo>
                    <a:lnTo>
                      <a:pt x="11" y="1206"/>
                    </a:lnTo>
                    <a:lnTo>
                      <a:pt x="2" y="1130"/>
                    </a:lnTo>
                    <a:lnTo>
                      <a:pt x="0" y="1053"/>
                    </a:lnTo>
                    <a:lnTo>
                      <a:pt x="3" y="971"/>
                    </a:lnTo>
                    <a:lnTo>
                      <a:pt x="12" y="890"/>
                    </a:lnTo>
                    <a:lnTo>
                      <a:pt x="27" y="812"/>
                    </a:lnTo>
                    <a:lnTo>
                      <a:pt x="48" y="736"/>
                    </a:lnTo>
                    <a:lnTo>
                      <a:pt x="75" y="662"/>
                    </a:lnTo>
                    <a:lnTo>
                      <a:pt x="106" y="590"/>
                    </a:lnTo>
                    <a:lnTo>
                      <a:pt x="143" y="522"/>
                    </a:lnTo>
                    <a:lnTo>
                      <a:pt x="184" y="456"/>
                    </a:lnTo>
                    <a:lnTo>
                      <a:pt x="230" y="395"/>
                    </a:lnTo>
                    <a:lnTo>
                      <a:pt x="280" y="337"/>
                    </a:lnTo>
                    <a:lnTo>
                      <a:pt x="334" y="282"/>
                    </a:lnTo>
                    <a:lnTo>
                      <a:pt x="393" y="231"/>
                    </a:lnTo>
                    <a:lnTo>
                      <a:pt x="454" y="186"/>
                    </a:lnTo>
                    <a:lnTo>
                      <a:pt x="519" y="143"/>
                    </a:lnTo>
                    <a:lnTo>
                      <a:pt x="587" y="106"/>
                    </a:lnTo>
                    <a:lnTo>
                      <a:pt x="657" y="75"/>
                    </a:lnTo>
                    <a:lnTo>
                      <a:pt x="731" y="48"/>
                    </a:lnTo>
                    <a:lnTo>
                      <a:pt x="807" y="27"/>
                    </a:lnTo>
                    <a:lnTo>
                      <a:pt x="885" y="12"/>
                    </a:lnTo>
                    <a:lnTo>
                      <a:pt x="965" y="3"/>
                    </a:lnTo>
                    <a:lnTo>
                      <a:pt x="10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1" name="Freeform 42"/>
              <p:cNvSpPr>
                <a:spLocks/>
              </p:cNvSpPr>
              <p:nvPr/>
            </p:nvSpPr>
            <p:spPr bwMode="auto">
              <a:xfrm>
                <a:off x="1455738" y="5067300"/>
                <a:ext cx="33337" cy="98425"/>
              </a:xfrm>
              <a:custGeom>
                <a:avLst/>
                <a:gdLst>
                  <a:gd name="T0" fmla="*/ 60 w 123"/>
                  <a:gd name="T1" fmla="*/ 0 h 372"/>
                  <a:gd name="T2" fmla="*/ 81 w 123"/>
                  <a:gd name="T3" fmla="*/ 3 h 372"/>
                  <a:gd name="T4" fmla="*/ 98 w 123"/>
                  <a:gd name="T5" fmla="*/ 12 h 372"/>
                  <a:gd name="T6" fmla="*/ 111 w 123"/>
                  <a:gd name="T7" fmla="*/ 26 h 372"/>
                  <a:gd name="T8" fmla="*/ 120 w 123"/>
                  <a:gd name="T9" fmla="*/ 43 h 372"/>
                  <a:gd name="T10" fmla="*/ 123 w 123"/>
                  <a:gd name="T11" fmla="*/ 62 h 372"/>
                  <a:gd name="T12" fmla="*/ 123 w 123"/>
                  <a:gd name="T13" fmla="*/ 310 h 372"/>
                  <a:gd name="T14" fmla="*/ 120 w 123"/>
                  <a:gd name="T15" fmla="*/ 330 h 372"/>
                  <a:gd name="T16" fmla="*/ 111 w 123"/>
                  <a:gd name="T17" fmla="*/ 347 h 372"/>
                  <a:gd name="T18" fmla="*/ 98 w 123"/>
                  <a:gd name="T19" fmla="*/ 359 h 372"/>
                  <a:gd name="T20" fmla="*/ 81 w 123"/>
                  <a:gd name="T21" fmla="*/ 369 h 372"/>
                  <a:gd name="T22" fmla="*/ 60 w 123"/>
                  <a:gd name="T23" fmla="*/ 372 h 372"/>
                  <a:gd name="T24" fmla="*/ 42 w 123"/>
                  <a:gd name="T25" fmla="*/ 369 h 372"/>
                  <a:gd name="T26" fmla="*/ 25 w 123"/>
                  <a:gd name="T27" fmla="*/ 359 h 372"/>
                  <a:gd name="T28" fmla="*/ 12 w 123"/>
                  <a:gd name="T29" fmla="*/ 347 h 372"/>
                  <a:gd name="T30" fmla="*/ 3 w 123"/>
                  <a:gd name="T31" fmla="*/ 330 h 372"/>
                  <a:gd name="T32" fmla="*/ 0 w 123"/>
                  <a:gd name="T33" fmla="*/ 310 h 372"/>
                  <a:gd name="T34" fmla="*/ 0 w 123"/>
                  <a:gd name="T35" fmla="*/ 62 h 372"/>
                  <a:gd name="T36" fmla="*/ 3 w 123"/>
                  <a:gd name="T37" fmla="*/ 43 h 372"/>
                  <a:gd name="T38" fmla="*/ 12 w 123"/>
                  <a:gd name="T39" fmla="*/ 26 h 372"/>
                  <a:gd name="T40" fmla="*/ 25 w 123"/>
                  <a:gd name="T41" fmla="*/ 12 h 372"/>
                  <a:gd name="T42" fmla="*/ 42 w 123"/>
                  <a:gd name="T43" fmla="*/ 3 h 372"/>
                  <a:gd name="T44" fmla="*/ 60 w 123"/>
                  <a:gd name="T4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3" h="372">
                    <a:moveTo>
                      <a:pt x="60" y="0"/>
                    </a:moveTo>
                    <a:lnTo>
                      <a:pt x="81" y="3"/>
                    </a:lnTo>
                    <a:lnTo>
                      <a:pt x="98" y="12"/>
                    </a:lnTo>
                    <a:lnTo>
                      <a:pt x="111" y="26"/>
                    </a:lnTo>
                    <a:lnTo>
                      <a:pt x="120" y="43"/>
                    </a:lnTo>
                    <a:lnTo>
                      <a:pt x="123" y="62"/>
                    </a:lnTo>
                    <a:lnTo>
                      <a:pt x="123" y="310"/>
                    </a:lnTo>
                    <a:lnTo>
                      <a:pt x="120" y="330"/>
                    </a:lnTo>
                    <a:lnTo>
                      <a:pt x="111" y="347"/>
                    </a:lnTo>
                    <a:lnTo>
                      <a:pt x="98" y="359"/>
                    </a:lnTo>
                    <a:lnTo>
                      <a:pt x="81" y="369"/>
                    </a:lnTo>
                    <a:lnTo>
                      <a:pt x="60" y="372"/>
                    </a:lnTo>
                    <a:lnTo>
                      <a:pt x="42" y="369"/>
                    </a:lnTo>
                    <a:lnTo>
                      <a:pt x="25" y="359"/>
                    </a:lnTo>
                    <a:lnTo>
                      <a:pt x="12" y="347"/>
                    </a:lnTo>
                    <a:lnTo>
                      <a:pt x="3" y="330"/>
                    </a:lnTo>
                    <a:lnTo>
                      <a:pt x="0" y="310"/>
                    </a:lnTo>
                    <a:lnTo>
                      <a:pt x="0" y="62"/>
                    </a:lnTo>
                    <a:lnTo>
                      <a:pt x="3" y="43"/>
                    </a:lnTo>
                    <a:lnTo>
                      <a:pt x="12" y="26"/>
                    </a:lnTo>
                    <a:lnTo>
                      <a:pt x="25" y="12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2" name="Freeform 43"/>
              <p:cNvSpPr>
                <a:spLocks/>
              </p:cNvSpPr>
              <p:nvPr/>
            </p:nvSpPr>
            <p:spPr bwMode="auto">
              <a:xfrm>
                <a:off x="1781175" y="5461000"/>
                <a:ext cx="98425" cy="33338"/>
              </a:xfrm>
              <a:custGeom>
                <a:avLst/>
                <a:gdLst>
                  <a:gd name="T0" fmla="*/ 60 w 369"/>
                  <a:gd name="T1" fmla="*/ 0 h 123"/>
                  <a:gd name="T2" fmla="*/ 307 w 369"/>
                  <a:gd name="T3" fmla="*/ 0 h 123"/>
                  <a:gd name="T4" fmla="*/ 326 w 369"/>
                  <a:gd name="T5" fmla="*/ 3 h 123"/>
                  <a:gd name="T6" fmla="*/ 344 w 369"/>
                  <a:gd name="T7" fmla="*/ 11 h 123"/>
                  <a:gd name="T8" fmla="*/ 356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6 w 369"/>
                  <a:gd name="T17" fmla="*/ 98 h 123"/>
                  <a:gd name="T18" fmla="*/ 344 w 369"/>
                  <a:gd name="T19" fmla="*/ 112 h 123"/>
                  <a:gd name="T20" fmla="*/ 326 w 369"/>
                  <a:gd name="T21" fmla="*/ 120 h 123"/>
                  <a:gd name="T22" fmla="*/ 307 w 369"/>
                  <a:gd name="T23" fmla="*/ 123 h 123"/>
                  <a:gd name="T24" fmla="*/ 60 w 369"/>
                  <a:gd name="T25" fmla="*/ 123 h 123"/>
                  <a:gd name="T26" fmla="*/ 42 w 369"/>
                  <a:gd name="T27" fmla="*/ 120 h 123"/>
                  <a:gd name="T28" fmla="*/ 25 w 369"/>
                  <a:gd name="T29" fmla="*/ 112 h 123"/>
                  <a:gd name="T30" fmla="*/ 11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1 w 369"/>
                  <a:gd name="T39" fmla="*/ 25 h 123"/>
                  <a:gd name="T40" fmla="*/ 25 w 369"/>
                  <a:gd name="T41" fmla="*/ 11 h 123"/>
                  <a:gd name="T42" fmla="*/ 42 w 369"/>
                  <a:gd name="T43" fmla="*/ 3 h 123"/>
                  <a:gd name="T44" fmla="*/ 60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0" y="0"/>
                    </a:moveTo>
                    <a:lnTo>
                      <a:pt x="307" y="0"/>
                    </a:lnTo>
                    <a:lnTo>
                      <a:pt x="326" y="3"/>
                    </a:lnTo>
                    <a:lnTo>
                      <a:pt x="344" y="11"/>
                    </a:lnTo>
                    <a:lnTo>
                      <a:pt x="356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6" y="98"/>
                    </a:lnTo>
                    <a:lnTo>
                      <a:pt x="344" y="112"/>
                    </a:lnTo>
                    <a:lnTo>
                      <a:pt x="326" y="120"/>
                    </a:lnTo>
                    <a:lnTo>
                      <a:pt x="307" y="123"/>
                    </a:lnTo>
                    <a:lnTo>
                      <a:pt x="60" y="123"/>
                    </a:lnTo>
                    <a:lnTo>
                      <a:pt x="42" y="120"/>
                    </a:lnTo>
                    <a:lnTo>
                      <a:pt x="25" y="112"/>
                    </a:lnTo>
                    <a:lnTo>
                      <a:pt x="11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1" y="25"/>
                    </a:lnTo>
                    <a:lnTo>
                      <a:pt x="25" y="11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3" name="Freeform 44"/>
              <p:cNvSpPr>
                <a:spLocks/>
              </p:cNvSpPr>
              <p:nvPr/>
            </p:nvSpPr>
            <p:spPr bwMode="auto">
              <a:xfrm>
                <a:off x="1065213" y="5461000"/>
                <a:ext cx="96837" cy="33338"/>
              </a:xfrm>
              <a:custGeom>
                <a:avLst/>
                <a:gdLst>
                  <a:gd name="T0" fmla="*/ 62 w 369"/>
                  <a:gd name="T1" fmla="*/ 0 h 123"/>
                  <a:gd name="T2" fmla="*/ 308 w 369"/>
                  <a:gd name="T3" fmla="*/ 0 h 123"/>
                  <a:gd name="T4" fmla="*/ 327 w 369"/>
                  <a:gd name="T5" fmla="*/ 3 h 123"/>
                  <a:gd name="T6" fmla="*/ 344 w 369"/>
                  <a:gd name="T7" fmla="*/ 11 h 123"/>
                  <a:gd name="T8" fmla="*/ 358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8 w 369"/>
                  <a:gd name="T17" fmla="*/ 98 h 123"/>
                  <a:gd name="T18" fmla="*/ 344 w 369"/>
                  <a:gd name="T19" fmla="*/ 112 h 123"/>
                  <a:gd name="T20" fmla="*/ 327 w 369"/>
                  <a:gd name="T21" fmla="*/ 120 h 123"/>
                  <a:gd name="T22" fmla="*/ 308 w 369"/>
                  <a:gd name="T23" fmla="*/ 123 h 123"/>
                  <a:gd name="T24" fmla="*/ 62 w 369"/>
                  <a:gd name="T25" fmla="*/ 123 h 123"/>
                  <a:gd name="T26" fmla="*/ 43 w 369"/>
                  <a:gd name="T27" fmla="*/ 120 h 123"/>
                  <a:gd name="T28" fmla="*/ 25 w 369"/>
                  <a:gd name="T29" fmla="*/ 112 h 123"/>
                  <a:gd name="T30" fmla="*/ 13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3 w 369"/>
                  <a:gd name="T39" fmla="*/ 25 h 123"/>
                  <a:gd name="T40" fmla="*/ 25 w 369"/>
                  <a:gd name="T41" fmla="*/ 11 h 123"/>
                  <a:gd name="T42" fmla="*/ 43 w 369"/>
                  <a:gd name="T43" fmla="*/ 3 h 123"/>
                  <a:gd name="T44" fmla="*/ 62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2" y="0"/>
                    </a:moveTo>
                    <a:lnTo>
                      <a:pt x="308" y="0"/>
                    </a:lnTo>
                    <a:lnTo>
                      <a:pt x="327" y="3"/>
                    </a:lnTo>
                    <a:lnTo>
                      <a:pt x="344" y="11"/>
                    </a:lnTo>
                    <a:lnTo>
                      <a:pt x="358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8" y="98"/>
                    </a:lnTo>
                    <a:lnTo>
                      <a:pt x="344" y="112"/>
                    </a:lnTo>
                    <a:lnTo>
                      <a:pt x="327" y="120"/>
                    </a:lnTo>
                    <a:lnTo>
                      <a:pt x="308" y="123"/>
                    </a:lnTo>
                    <a:lnTo>
                      <a:pt x="62" y="123"/>
                    </a:lnTo>
                    <a:lnTo>
                      <a:pt x="43" y="120"/>
                    </a:lnTo>
                    <a:lnTo>
                      <a:pt x="25" y="112"/>
                    </a:lnTo>
                    <a:lnTo>
                      <a:pt x="13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3" y="25"/>
                    </a:lnTo>
                    <a:lnTo>
                      <a:pt x="25" y="11"/>
                    </a:lnTo>
                    <a:lnTo>
                      <a:pt x="43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4" name="Freeform 45"/>
              <p:cNvSpPr>
                <a:spLocks/>
              </p:cNvSpPr>
              <p:nvPr/>
            </p:nvSpPr>
            <p:spPr bwMode="auto">
              <a:xfrm>
                <a:off x="1685925" y="5183188"/>
                <a:ext cx="79375" cy="79375"/>
              </a:xfrm>
              <a:custGeom>
                <a:avLst/>
                <a:gdLst>
                  <a:gd name="T0" fmla="*/ 236 w 297"/>
                  <a:gd name="T1" fmla="*/ 0 h 298"/>
                  <a:gd name="T2" fmla="*/ 250 w 297"/>
                  <a:gd name="T3" fmla="*/ 2 h 298"/>
                  <a:gd name="T4" fmla="*/ 265 w 297"/>
                  <a:gd name="T5" fmla="*/ 8 h 298"/>
                  <a:gd name="T6" fmla="*/ 279 w 297"/>
                  <a:gd name="T7" fmla="*/ 18 h 298"/>
                  <a:gd name="T8" fmla="*/ 289 w 297"/>
                  <a:gd name="T9" fmla="*/ 31 h 298"/>
                  <a:gd name="T10" fmla="*/ 294 w 297"/>
                  <a:gd name="T11" fmla="*/ 46 h 298"/>
                  <a:gd name="T12" fmla="*/ 297 w 297"/>
                  <a:gd name="T13" fmla="*/ 62 h 298"/>
                  <a:gd name="T14" fmla="*/ 294 w 297"/>
                  <a:gd name="T15" fmla="*/ 78 h 298"/>
                  <a:gd name="T16" fmla="*/ 289 w 297"/>
                  <a:gd name="T17" fmla="*/ 93 h 298"/>
                  <a:gd name="T18" fmla="*/ 279 w 297"/>
                  <a:gd name="T19" fmla="*/ 105 h 298"/>
                  <a:gd name="T20" fmla="*/ 105 w 297"/>
                  <a:gd name="T21" fmla="*/ 281 h 298"/>
                  <a:gd name="T22" fmla="*/ 92 w 297"/>
                  <a:gd name="T23" fmla="*/ 291 h 298"/>
                  <a:gd name="T24" fmla="*/ 77 w 297"/>
                  <a:gd name="T25" fmla="*/ 296 h 298"/>
                  <a:gd name="T26" fmla="*/ 62 w 297"/>
                  <a:gd name="T27" fmla="*/ 298 h 298"/>
                  <a:gd name="T28" fmla="*/ 46 w 297"/>
                  <a:gd name="T29" fmla="*/ 296 h 298"/>
                  <a:gd name="T30" fmla="*/ 31 w 297"/>
                  <a:gd name="T31" fmla="*/ 291 h 298"/>
                  <a:gd name="T32" fmla="*/ 17 w 297"/>
                  <a:gd name="T33" fmla="*/ 281 h 298"/>
                  <a:gd name="T34" fmla="*/ 8 w 297"/>
                  <a:gd name="T35" fmla="*/ 267 h 298"/>
                  <a:gd name="T36" fmla="*/ 2 w 297"/>
                  <a:gd name="T37" fmla="*/ 252 h 298"/>
                  <a:gd name="T38" fmla="*/ 0 w 297"/>
                  <a:gd name="T39" fmla="*/ 237 h 298"/>
                  <a:gd name="T40" fmla="*/ 2 w 297"/>
                  <a:gd name="T41" fmla="*/ 221 h 298"/>
                  <a:gd name="T42" fmla="*/ 8 w 297"/>
                  <a:gd name="T43" fmla="*/ 207 h 298"/>
                  <a:gd name="T44" fmla="*/ 17 w 297"/>
                  <a:gd name="T45" fmla="*/ 193 h 298"/>
                  <a:gd name="T46" fmla="*/ 192 w 297"/>
                  <a:gd name="T47" fmla="*/ 18 h 298"/>
                  <a:gd name="T48" fmla="*/ 205 w 297"/>
                  <a:gd name="T49" fmla="*/ 8 h 298"/>
                  <a:gd name="T50" fmla="*/ 220 w 297"/>
                  <a:gd name="T51" fmla="*/ 2 h 298"/>
                  <a:gd name="T52" fmla="*/ 236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236" y="0"/>
                    </a:moveTo>
                    <a:lnTo>
                      <a:pt x="250" y="2"/>
                    </a:lnTo>
                    <a:lnTo>
                      <a:pt x="265" y="8"/>
                    </a:lnTo>
                    <a:lnTo>
                      <a:pt x="279" y="18"/>
                    </a:lnTo>
                    <a:lnTo>
                      <a:pt x="289" y="31"/>
                    </a:lnTo>
                    <a:lnTo>
                      <a:pt x="294" y="46"/>
                    </a:lnTo>
                    <a:lnTo>
                      <a:pt x="297" y="62"/>
                    </a:lnTo>
                    <a:lnTo>
                      <a:pt x="294" y="78"/>
                    </a:lnTo>
                    <a:lnTo>
                      <a:pt x="289" y="93"/>
                    </a:lnTo>
                    <a:lnTo>
                      <a:pt x="279" y="105"/>
                    </a:lnTo>
                    <a:lnTo>
                      <a:pt x="105" y="281"/>
                    </a:lnTo>
                    <a:lnTo>
                      <a:pt x="92" y="291"/>
                    </a:lnTo>
                    <a:lnTo>
                      <a:pt x="77" y="296"/>
                    </a:lnTo>
                    <a:lnTo>
                      <a:pt x="62" y="298"/>
                    </a:lnTo>
                    <a:lnTo>
                      <a:pt x="46" y="296"/>
                    </a:lnTo>
                    <a:lnTo>
                      <a:pt x="31" y="291"/>
                    </a:lnTo>
                    <a:lnTo>
                      <a:pt x="17" y="281"/>
                    </a:lnTo>
                    <a:lnTo>
                      <a:pt x="8" y="267"/>
                    </a:lnTo>
                    <a:lnTo>
                      <a:pt x="2" y="252"/>
                    </a:lnTo>
                    <a:lnTo>
                      <a:pt x="0" y="237"/>
                    </a:lnTo>
                    <a:lnTo>
                      <a:pt x="2" y="221"/>
                    </a:lnTo>
                    <a:lnTo>
                      <a:pt x="8" y="207"/>
                    </a:lnTo>
                    <a:lnTo>
                      <a:pt x="17" y="193"/>
                    </a:lnTo>
                    <a:lnTo>
                      <a:pt x="192" y="18"/>
                    </a:lnTo>
                    <a:lnTo>
                      <a:pt x="205" y="8"/>
                    </a:lnTo>
                    <a:lnTo>
                      <a:pt x="220" y="2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5" name="Freeform 46"/>
              <p:cNvSpPr>
                <a:spLocks/>
              </p:cNvSpPr>
              <p:nvPr/>
            </p:nvSpPr>
            <p:spPr bwMode="auto">
              <a:xfrm>
                <a:off x="1179513" y="5692775"/>
                <a:ext cx="79375" cy="79375"/>
              </a:xfrm>
              <a:custGeom>
                <a:avLst/>
                <a:gdLst>
                  <a:gd name="T0" fmla="*/ 235 w 297"/>
                  <a:gd name="T1" fmla="*/ 0 h 300"/>
                  <a:gd name="T2" fmla="*/ 251 w 297"/>
                  <a:gd name="T3" fmla="*/ 3 h 300"/>
                  <a:gd name="T4" fmla="*/ 266 w 297"/>
                  <a:gd name="T5" fmla="*/ 9 h 300"/>
                  <a:gd name="T6" fmla="*/ 280 w 297"/>
                  <a:gd name="T7" fmla="*/ 19 h 300"/>
                  <a:gd name="T8" fmla="*/ 289 w 297"/>
                  <a:gd name="T9" fmla="*/ 32 h 300"/>
                  <a:gd name="T10" fmla="*/ 295 w 297"/>
                  <a:gd name="T11" fmla="*/ 47 h 300"/>
                  <a:gd name="T12" fmla="*/ 297 w 297"/>
                  <a:gd name="T13" fmla="*/ 63 h 300"/>
                  <a:gd name="T14" fmla="*/ 295 w 297"/>
                  <a:gd name="T15" fmla="*/ 79 h 300"/>
                  <a:gd name="T16" fmla="*/ 289 w 297"/>
                  <a:gd name="T17" fmla="*/ 93 h 300"/>
                  <a:gd name="T18" fmla="*/ 280 w 297"/>
                  <a:gd name="T19" fmla="*/ 106 h 300"/>
                  <a:gd name="T20" fmla="*/ 105 w 297"/>
                  <a:gd name="T21" fmla="*/ 281 h 300"/>
                  <a:gd name="T22" fmla="*/ 92 w 297"/>
                  <a:gd name="T23" fmla="*/ 292 h 300"/>
                  <a:gd name="T24" fmla="*/ 77 w 297"/>
                  <a:gd name="T25" fmla="*/ 298 h 300"/>
                  <a:gd name="T26" fmla="*/ 61 w 297"/>
                  <a:gd name="T27" fmla="*/ 300 h 300"/>
                  <a:gd name="T28" fmla="*/ 45 w 297"/>
                  <a:gd name="T29" fmla="*/ 298 h 300"/>
                  <a:gd name="T30" fmla="*/ 31 w 297"/>
                  <a:gd name="T31" fmla="*/ 292 h 300"/>
                  <a:gd name="T32" fmla="*/ 18 w 297"/>
                  <a:gd name="T33" fmla="*/ 281 h 300"/>
                  <a:gd name="T34" fmla="*/ 8 w 297"/>
                  <a:gd name="T35" fmla="*/ 269 h 300"/>
                  <a:gd name="T36" fmla="*/ 2 w 297"/>
                  <a:gd name="T37" fmla="*/ 254 h 300"/>
                  <a:gd name="T38" fmla="*/ 0 w 297"/>
                  <a:gd name="T39" fmla="*/ 238 h 300"/>
                  <a:gd name="T40" fmla="*/ 2 w 297"/>
                  <a:gd name="T41" fmla="*/ 222 h 300"/>
                  <a:gd name="T42" fmla="*/ 8 w 297"/>
                  <a:gd name="T43" fmla="*/ 207 h 300"/>
                  <a:gd name="T44" fmla="*/ 18 w 297"/>
                  <a:gd name="T45" fmla="*/ 195 h 300"/>
                  <a:gd name="T46" fmla="*/ 192 w 297"/>
                  <a:gd name="T47" fmla="*/ 19 h 300"/>
                  <a:gd name="T48" fmla="*/ 205 w 297"/>
                  <a:gd name="T49" fmla="*/ 9 h 300"/>
                  <a:gd name="T50" fmla="*/ 220 w 297"/>
                  <a:gd name="T51" fmla="*/ 3 h 300"/>
                  <a:gd name="T52" fmla="*/ 235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235" y="0"/>
                    </a:moveTo>
                    <a:lnTo>
                      <a:pt x="251" y="3"/>
                    </a:lnTo>
                    <a:lnTo>
                      <a:pt x="266" y="9"/>
                    </a:lnTo>
                    <a:lnTo>
                      <a:pt x="280" y="19"/>
                    </a:lnTo>
                    <a:lnTo>
                      <a:pt x="289" y="32"/>
                    </a:lnTo>
                    <a:lnTo>
                      <a:pt x="295" y="47"/>
                    </a:lnTo>
                    <a:lnTo>
                      <a:pt x="297" y="63"/>
                    </a:lnTo>
                    <a:lnTo>
                      <a:pt x="295" y="79"/>
                    </a:lnTo>
                    <a:lnTo>
                      <a:pt x="289" y="93"/>
                    </a:lnTo>
                    <a:lnTo>
                      <a:pt x="280" y="106"/>
                    </a:lnTo>
                    <a:lnTo>
                      <a:pt x="105" y="281"/>
                    </a:lnTo>
                    <a:lnTo>
                      <a:pt x="92" y="292"/>
                    </a:lnTo>
                    <a:lnTo>
                      <a:pt x="77" y="298"/>
                    </a:lnTo>
                    <a:lnTo>
                      <a:pt x="61" y="300"/>
                    </a:lnTo>
                    <a:lnTo>
                      <a:pt x="45" y="298"/>
                    </a:lnTo>
                    <a:lnTo>
                      <a:pt x="31" y="292"/>
                    </a:lnTo>
                    <a:lnTo>
                      <a:pt x="18" y="281"/>
                    </a:lnTo>
                    <a:lnTo>
                      <a:pt x="8" y="269"/>
                    </a:lnTo>
                    <a:lnTo>
                      <a:pt x="2" y="254"/>
                    </a:lnTo>
                    <a:lnTo>
                      <a:pt x="0" y="238"/>
                    </a:lnTo>
                    <a:lnTo>
                      <a:pt x="2" y="222"/>
                    </a:lnTo>
                    <a:lnTo>
                      <a:pt x="8" y="207"/>
                    </a:lnTo>
                    <a:lnTo>
                      <a:pt x="18" y="195"/>
                    </a:lnTo>
                    <a:lnTo>
                      <a:pt x="192" y="19"/>
                    </a:lnTo>
                    <a:lnTo>
                      <a:pt x="205" y="9"/>
                    </a:lnTo>
                    <a:lnTo>
                      <a:pt x="220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6" name="Freeform 47"/>
              <p:cNvSpPr>
                <a:spLocks/>
              </p:cNvSpPr>
              <p:nvPr/>
            </p:nvSpPr>
            <p:spPr bwMode="auto">
              <a:xfrm>
                <a:off x="1685925" y="5692775"/>
                <a:ext cx="79375" cy="79375"/>
              </a:xfrm>
              <a:custGeom>
                <a:avLst/>
                <a:gdLst>
                  <a:gd name="T0" fmla="*/ 62 w 297"/>
                  <a:gd name="T1" fmla="*/ 0 h 300"/>
                  <a:gd name="T2" fmla="*/ 77 w 297"/>
                  <a:gd name="T3" fmla="*/ 3 h 300"/>
                  <a:gd name="T4" fmla="*/ 92 w 297"/>
                  <a:gd name="T5" fmla="*/ 9 h 300"/>
                  <a:gd name="T6" fmla="*/ 105 w 297"/>
                  <a:gd name="T7" fmla="*/ 19 h 300"/>
                  <a:gd name="T8" fmla="*/ 279 w 297"/>
                  <a:gd name="T9" fmla="*/ 195 h 300"/>
                  <a:gd name="T10" fmla="*/ 289 w 297"/>
                  <a:gd name="T11" fmla="*/ 207 h 300"/>
                  <a:gd name="T12" fmla="*/ 294 w 297"/>
                  <a:gd name="T13" fmla="*/ 222 h 300"/>
                  <a:gd name="T14" fmla="*/ 297 w 297"/>
                  <a:gd name="T15" fmla="*/ 238 h 300"/>
                  <a:gd name="T16" fmla="*/ 294 w 297"/>
                  <a:gd name="T17" fmla="*/ 254 h 300"/>
                  <a:gd name="T18" fmla="*/ 289 w 297"/>
                  <a:gd name="T19" fmla="*/ 269 h 300"/>
                  <a:gd name="T20" fmla="*/ 279 w 297"/>
                  <a:gd name="T21" fmla="*/ 281 h 300"/>
                  <a:gd name="T22" fmla="*/ 266 w 297"/>
                  <a:gd name="T23" fmla="*/ 292 h 300"/>
                  <a:gd name="T24" fmla="*/ 251 w 297"/>
                  <a:gd name="T25" fmla="*/ 298 h 300"/>
                  <a:gd name="T26" fmla="*/ 236 w 297"/>
                  <a:gd name="T27" fmla="*/ 300 h 300"/>
                  <a:gd name="T28" fmla="*/ 220 w 297"/>
                  <a:gd name="T29" fmla="*/ 298 h 300"/>
                  <a:gd name="T30" fmla="*/ 205 w 297"/>
                  <a:gd name="T31" fmla="*/ 292 h 300"/>
                  <a:gd name="T32" fmla="*/ 192 w 297"/>
                  <a:gd name="T33" fmla="*/ 281 h 300"/>
                  <a:gd name="T34" fmla="*/ 17 w 297"/>
                  <a:gd name="T35" fmla="*/ 106 h 300"/>
                  <a:gd name="T36" fmla="*/ 8 w 297"/>
                  <a:gd name="T37" fmla="*/ 93 h 300"/>
                  <a:gd name="T38" fmla="*/ 2 w 297"/>
                  <a:gd name="T39" fmla="*/ 79 h 300"/>
                  <a:gd name="T40" fmla="*/ 0 w 297"/>
                  <a:gd name="T41" fmla="*/ 63 h 300"/>
                  <a:gd name="T42" fmla="*/ 2 w 297"/>
                  <a:gd name="T43" fmla="*/ 47 h 300"/>
                  <a:gd name="T44" fmla="*/ 8 w 297"/>
                  <a:gd name="T45" fmla="*/ 32 h 300"/>
                  <a:gd name="T46" fmla="*/ 17 w 297"/>
                  <a:gd name="T47" fmla="*/ 19 h 300"/>
                  <a:gd name="T48" fmla="*/ 31 w 297"/>
                  <a:gd name="T49" fmla="*/ 9 h 300"/>
                  <a:gd name="T50" fmla="*/ 46 w 297"/>
                  <a:gd name="T51" fmla="*/ 3 h 300"/>
                  <a:gd name="T52" fmla="*/ 62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62" y="0"/>
                    </a:moveTo>
                    <a:lnTo>
                      <a:pt x="77" y="3"/>
                    </a:lnTo>
                    <a:lnTo>
                      <a:pt x="92" y="9"/>
                    </a:lnTo>
                    <a:lnTo>
                      <a:pt x="105" y="19"/>
                    </a:lnTo>
                    <a:lnTo>
                      <a:pt x="279" y="195"/>
                    </a:lnTo>
                    <a:lnTo>
                      <a:pt x="289" y="207"/>
                    </a:lnTo>
                    <a:lnTo>
                      <a:pt x="294" y="222"/>
                    </a:lnTo>
                    <a:lnTo>
                      <a:pt x="297" y="238"/>
                    </a:lnTo>
                    <a:lnTo>
                      <a:pt x="294" y="254"/>
                    </a:lnTo>
                    <a:lnTo>
                      <a:pt x="289" y="269"/>
                    </a:lnTo>
                    <a:lnTo>
                      <a:pt x="279" y="281"/>
                    </a:lnTo>
                    <a:lnTo>
                      <a:pt x="266" y="292"/>
                    </a:lnTo>
                    <a:lnTo>
                      <a:pt x="251" y="298"/>
                    </a:lnTo>
                    <a:lnTo>
                      <a:pt x="236" y="300"/>
                    </a:lnTo>
                    <a:lnTo>
                      <a:pt x="220" y="298"/>
                    </a:lnTo>
                    <a:lnTo>
                      <a:pt x="205" y="292"/>
                    </a:lnTo>
                    <a:lnTo>
                      <a:pt x="192" y="281"/>
                    </a:lnTo>
                    <a:lnTo>
                      <a:pt x="17" y="106"/>
                    </a:lnTo>
                    <a:lnTo>
                      <a:pt x="8" y="93"/>
                    </a:lnTo>
                    <a:lnTo>
                      <a:pt x="2" y="79"/>
                    </a:lnTo>
                    <a:lnTo>
                      <a:pt x="0" y="63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7" y="19"/>
                    </a:lnTo>
                    <a:lnTo>
                      <a:pt x="31" y="9"/>
                    </a:lnTo>
                    <a:lnTo>
                      <a:pt x="46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7" name="Freeform 48"/>
              <p:cNvSpPr>
                <a:spLocks/>
              </p:cNvSpPr>
              <p:nvPr/>
            </p:nvSpPr>
            <p:spPr bwMode="auto">
              <a:xfrm>
                <a:off x="1179513" y="5183188"/>
                <a:ext cx="79375" cy="79375"/>
              </a:xfrm>
              <a:custGeom>
                <a:avLst/>
                <a:gdLst>
                  <a:gd name="T0" fmla="*/ 61 w 297"/>
                  <a:gd name="T1" fmla="*/ 0 h 298"/>
                  <a:gd name="T2" fmla="*/ 77 w 297"/>
                  <a:gd name="T3" fmla="*/ 2 h 298"/>
                  <a:gd name="T4" fmla="*/ 92 w 297"/>
                  <a:gd name="T5" fmla="*/ 8 h 298"/>
                  <a:gd name="T6" fmla="*/ 105 w 297"/>
                  <a:gd name="T7" fmla="*/ 18 h 298"/>
                  <a:gd name="T8" fmla="*/ 280 w 297"/>
                  <a:gd name="T9" fmla="*/ 193 h 298"/>
                  <a:gd name="T10" fmla="*/ 289 w 297"/>
                  <a:gd name="T11" fmla="*/ 207 h 298"/>
                  <a:gd name="T12" fmla="*/ 295 w 297"/>
                  <a:gd name="T13" fmla="*/ 221 h 298"/>
                  <a:gd name="T14" fmla="*/ 297 w 297"/>
                  <a:gd name="T15" fmla="*/ 237 h 298"/>
                  <a:gd name="T16" fmla="*/ 295 w 297"/>
                  <a:gd name="T17" fmla="*/ 252 h 298"/>
                  <a:gd name="T18" fmla="*/ 289 w 297"/>
                  <a:gd name="T19" fmla="*/ 267 h 298"/>
                  <a:gd name="T20" fmla="*/ 280 w 297"/>
                  <a:gd name="T21" fmla="*/ 281 h 298"/>
                  <a:gd name="T22" fmla="*/ 266 w 297"/>
                  <a:gd name="T23" fmla="*/ 291 h 298"/>
                  <a:gd name="T24" fmla="*/ 251 w 297"/>
                  <a:gd name="T25" fmla="*/ 296 h 298"/>
                  <a:gd name="T26" fmla="*/ 235 w 297"/>
                  <a:gd name="T27" fmla="*/ 298 h 298"/>
                  <a:gd name="T28" fmla="*/ 220 w 297"/>
                  <a:gd name="T29" fmla="*/ 296 h 298"/>
                  <a:gd name="T30" fmla="*/ 205 w 297"/>
                  <a:gd name="T31" fmla="*/ 291 h 298"/>
                  <a:gd name="T32" fmla="*/ 192 w 297"/>
                  <a:gd name="T33" fmla="*/ 281 h 298"/>
                  <a:gd name="T34" fmla="*/ 18 w 297"/>
                  <a:gd name="T35" fmla="*/ 105 h 298"/>
                  <a:gd name="T36" fmla="*/ 8 w 297"/>
                  <a:gd name="T37" fmla="*/ 93 h 298"/>
                  <a:gd name="T38" fmla="*/ 2 w 297"/>
                  <a:gd name="T39" fmla="*/ 78 h 298"/>
                  <a:gd name="T40" fmla="*/ 0 w 297"/>
                  <a:gd name="T41" fmla="*/ 62 h 298"/>
                  <a:gd name="T42" fmla="*/ 2 w 297"/>
                  <a:gd name="T43" fmla="*/ 46 h 298"/>
                  <a:gd name="T44" fmla="*/ 8 w 297"/>
                  <a:gd name="T45" fmla="*/ 31 h 298"/>
                  <a:gd name="T46" fmla="*/ 18 w 297"/>
                  <a:gd name="T47" fmla="*/ 18 h 298"/>
                  <a:gd name="T48" fmla="*/ 32 w 297"/>
                  <a:gd name="T49" fmla="*/ 8 h 298"/>
                  <a:gd name="T50" fmla="*/ 47 w 297"/>
                  <a:gd name="T51" fmla="*/ 2 h 298"/>
                  <a:gd name="T52" fmla="*/ 61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61" y="0"/>
                    </a:moveTo>
                    <a:lnTo>
                      <a:pt x="77" y="2"/>
                    </a:lnTo>
                    <a:lnTo>
                      <a:pt x="92" y="8"/>
                    </a:lnTo>
                    <a:lnTo>
                      <a:pt x="105" y="18"/>
                    </a:lnTo>
                    <a:lnTo>
                      <a:pt x="280" y="193"/>
                    </a:lnTo>
                    <a:lnTo>
                      <a:pt x="289" y="207"/>
                    </a:lnTo>
                    <a:lnTo>
                      <a:pt x="295" y="221"/>
                    </a:lnTo>
                    <a:lnTo>
                      <a:pt x="297" y="237"/>
                    </a:lnTo>
                    <a:lnTo>
                      <a:pt x="295" y="252"/>
                    </a:lnTo>
                    <a:lnTo>
                      <a:pt x="289" y="267"/>
                    </a:lnTo>
                    <a:lnTo>
                      <a:pt x="280" y="281"/>
                    </a:lnTo>
                    <a:lnTo>
                      <a:pt x="266" y="291"/>
                    </a:lnTo>
                    <a:lnTo>
                      <a:pt x="251" y="296"/>
                    </a:lnTo>
                    <a:lnTo>
                      <a:pt x="235" y="298"/>
                    </a:lnTo>
                    <a:lnTo>
                      <a:pt x="220" y="296"/>
                    </a:lnTo>
                    <a:lnTo>
                      <a:pt x="205" y="291"/>
                    </a:lnTo>
                    <a:lnTo>
                      <a:pt x="192" y="281"/>
                    </a:lnTo>
                    <a:lnTo>
                      <a:pt x="18" y="105"/>
                    </a:lnTo>
                    <a:lnTo>
                      <a:pt x="8" y="93"/>
                    </a:lnTo>
                    <a:lnTo>
                      <a:pt x="2" y="78"/>
                    </a:lnTo>
                    <a:lnTo>
                      <a:pt x="0" y="62"/>
                    </a:lnTo>
                    <a:lnTo>
                      <a:pt x="2" y="46"/>
                    </a:lnTo>
                    <a:lnTo>
                      <a:pt x="8" y="31"/>
                    </a:lnTo>
                    <a:lnTo>
                      <a:pt x="18" y="18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8" name="Freeform 49"/>
              <p:cNvSpPr>
                <a:spLocks/>
              </p:cNvSpPr>
              <p:nvPr/>
            </p:nvSpPr>
            <p:spPr bwMode="auto">
              <a:xfrm>
                <a:off x="1276350" y="5281613"/>
                <a:ext cx="212725" cy="212725"/>
              </a:xfrm>
              <a:custGeom>
                <a:avLst/>
                <a:gdLst>
                  <a:gd name="T0" fmla="*/ 737 w 800"/>
                  <a:gd name="T1" fmla="*/ 0 h 806"/>
                  <a:gd name="T2" fmla="*/ 758 w 800"/>
                  <a:gd name="T3" fmla="*/ 3 h 806"/>
                  <a:gd name="T4" fmla="*/ 775 w 800"/>
                  <a:gd name="T5" fmla="*/ 13 h 806"/>
                  <a:gd name="T6" fmla="*/ 788 w 800"/>
                  <a:gd name="T7" fmla="*/ 26 h 806"/>
                  <a:gd name="T8" fmla="*/ 797 w 800"/>
                  <a:gd name="T9" fmla="*/ 43 h 806"/>
                  <a:gd name="T10" fmla="*/ 800 w 800"/>
                  <a:gd name="T11" fmla="*/ 63 h 806"/>
                  <a:gd name="T12" fmla="*/ 797 w 800"/>
                  <a:gd name="T13" fmla="*/ 82 h 806"/>
                  <a:gd name="T14" fmla="*/ 788 w 800"/>
                  <a:gd name="T15" fmla="*/ 100 h 806"/>
                  <a:gd name="T16" fmla="*/ 775 w 800"/>
                  <a:gd name="T17" fmla="*/ 112 h 806"/>
                  <a:gd name="T18" fmla="*/ 758 w 800"/>
                  <a:gd name="T19" fmla="*/ 122 h 806"/>
                  <a:gd name="T20" fmla="*/ 737 w 800"/>
                  <a:gd name="T21" fmla="*/ 125 h 806"/>
                  <a:gd name="T22" fmla="*/ 676 w 800"/>
                  <a:gd name="T23" fmla="*/ 128 h 806"/>
                  <a:gd name="T24" fmla="*/ 615 w 800"/>
                  <a:gd name="T25" fmla="*/ 138 h 806"/>
                  <a:gd name="T26" fmla="*/ 556 w 800"/>
                  <a:gd name="T27" fmla="*/ 152 h 806"/>
                  <a:gd name="T28" fmla="*/ 499 w 800"/>
                  <a:gd name="T29" fmla="*/ 174 h 806"/>
                  <a:gd name="T30" fmla="*/ 446 w 800"/>
                  <a:gd name="T31" fmla="*/ 200 h 806"/>
                  <a:gd name="T32" fmla="*/ 394 w 800"/>
                  <a:gd name="T33" fmla="*/ 231 h 806"/>
                  <a:gd name="T34" fmla="*/ 347 w 800"/>
                  <a:gd name="T35" fmla="*/ 266 h 806"/>
                  <a:gd name="T36" fmla="*/ 303 w 800"/>
                  <a:gd name="T37" fmla="*/ 307 h 806"/>
                  <a:gd name="T38" fmla="*/ 263 w 800"/>
                  <a:gd name="T39" fmla="*/ 350 h 806"/>
                  <a:gd name="T40" fmla="*/ 228 w 800"/>
                  <a:gd name="T41" fmla="*/ 399 h 806"/>
                  <a:gd name="T42" fmla="*/ 197 w 800"/>
                  <a:gd name="T43" fmla="*/ 449 h 806"/>
                  <a:gd name="T44" fmla="*/ 172 w 800"/>
                  <a:gd name="T45" fmla="*/ 503 h 806"/>
                  <a:gd name="T46" fmla="*/ 151 w 800"/>
                  <a:gd name="T47" fmla="*/ 560 h 806"/>
                  <a:gd name="T48" fmla="*/ 135 w 800"/>
                  <a:gd name="T49" fmla="*/ 619 h 806"/>
                  <a:gd name="T50" fmla="*/ 126 w 800"/>
                  <a:gd name="T51" fmla="*/ 681 h 806"/>
                  <a:gd name="T52" fmla="*/ 122 w 800"/>
                  <a:gd name="T53" fmla="*/ 744 h 806"/>
                  <a:gd name="T54" fmla="*/ 119 w 800"/>
                  <a:gd name="T55" fmla="*/ 764 h 806"/>
                  <a:gd name="T56" fmla="*/ 111 w 800"/>
                  <a:gd name="T57" fmla="*/ 781 h 806"/>
                  <a:gd name="T58" fmla="*/ 97 w 800"/>
                  <a:gd name="T59" fmla="*/ 795 h 806"/>
                  <a:gd name="T60" fmla="*/ 80 w 800"/>
                  <a:gd name="T61" fmla="*/ 803 h 806"/>
                  <a:gd name="T62" fmla="*/ 62 w 800"/>
                  <a:gd name="T63" fmla="*/ 806 h 806"/>
                  <a:gd name="T64" fmla="*/ 42 w 800"/>
                  <a:gd name="T65" fmla="*/ 803 h 806"/>
                  <a:gd name="T66" fmla="*/ 25 w 800"/>
                  <a:gd name="T67" fmla="*/ 795 h 806"/>
                  <a:gd name="T68" fmla="*/ 11 w 800"/>
                  <a:gd name="T69" fmla="*/ 781 h 806"/>
                  <a:gd name="T70" fmla="*/ 3 w 800"/>
                  <a:gd name="T71" fmla="*/ 764 h 806"/>
                  <a:gd name="T72" fmla="*/ 0 w 800"/>
                  <a:gd name="T73" fmla="*/ 744 h 806"/>
                  <a:gd name="T74" fmla="*/ 3 w 800"/>
                  <a:gd name="T75" fmla="*/ 676 h 806"/>
                  <a:gd name="T76" fmla="*/ 11 w 800"/>
                  <a:gd name="T77" fmla="*/ 611 h 806"/>
                  <a:gd name="T78" fmla="*/ 26 w 800"/>
                  <a:gd name="T79" fmla="*/ 546 h 806"/>
                  <a:gd name="T80" fmla="*/ 46 w 800"/>
                  <a:gd name="T81" fmla="*/ 485 h 806"/>
                  <a:gd name="T82" fmla="*/ 71 w 800"/>
                  <a:gd name="T83" fmla="*/ 426 h 806"/>
                  <a:gd name="T84" fmla="*/ 100 w 800"/>
                  <a:gd name="T85" fmla="*/ 369 h 806"/>
                  <a:gd name="T86" fmla="*/ 135 w 800"/>
                  <a:gd name="T87" fmla="*/ 316 h 806"/>
                  <a:gd name="T88" fmla="*/ 174 w 800"/>
                  <a:gd name="T89" fmla="*/ 265 h 806"/>
                  <a:gd name="T90" fmla="*/ 216 w 800"/>
                  <a:gd name="T91" fmla="*/ 219 h 806"/>
                  <a:gd name="T92" fmla="*/ 263 w 800"/>
                  <a:gd name="T93" fmla="*/ 176 h 806"/>
                  <a:gd name="T94" fmla="*/ 312 w 800"/>
                  <a:gd name="T95" fmla="*/ 137 h 806"/>
                  <a:gd name="T96" fmla="*/ 366 w 800"/>
                  <a:gd name="T97" fmla="*/ 102 h 806"/>
                  <a:gd name="T98" fmla="*/ 422 w 800"/>
                  <a:gd name="T99" fmla="*/ 72 h 806"/>
                  <a:gd name="T100" fmla="*/ 481 w 800"/>
                  <a:gd name="T101" fmla="*/ 47 h 806"/>
                  <a:gd name="T102" fmla="*/ 542 w 800"/>
                  <a:gd name="T103" fmla="*/ 27 h 806"/>
                  <a:gd name="T104" fmla="*/ 606 w 800"/>
                  <a:gd name="T105" fmla="*/ 13 h 806"/>
                  <a:gd name="T106" fmla="*/ 671 w 800"/>
                  <a:gd name="T107" fmla="*/ 3 h 806"/>
                  <a:gd name="T108" fmla="*/ 737 w 800"/>
                  <a:gd name="T109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0" h="806">
                    <a:moveTo>
                      <a:pt x="737" y="0"/>
                    </a:moveTo>
                    <a:lnTo>
                      <a:pt x="758" y="3"/>
                    </a:lnTo>
                    <a:lnTo>
                      <a:pt x="775" y="13"/>
                    </a:lnTo>
                    <a:lnTo>
                      <a:pt x="788" y="26"/>
                    </a:lnTo>
                    <a:lnTo>
                      <a:pt x="797" y="43"/>
                    </a:lnTo>
                    <a:lnTo>
                      <a:pt x="800" y="63"/>
                    </a:lnTo>
                    <a:lnTo>
                      <a:pt x="797" y="82"/>
                    </a:lnTo>
                    <a:lnTo>
                      <a:pt x="788" y="100"/>
                    </a:lnTo>
                    <a:lnTo>
                      <a:pt x="775" y="112"/>
                    </a:lnTo>
                    <a:lnTo>
                      <a:pt x="758" y="122"/>
                    </a:lnTo>
                    <a:lnTo>
                      <a:pt x="737" y="125"/>
                    </a:lnTo>
                    <a:lnTo>
                      <a:pt x="676" y="128"/>
                    </a:lnTo>
                    <a:lnTo>
                      <a:pt x="615" y="138"/>
                    </a:lnTo>
                    <a:lnTo>
                      <a:pt x="556" y="152"/>
                    </a:lnTo>
                    <a:lnTo>
                      <a:pt x="499" y="174"/>
                    </a:lnTo>
                    <a:lnTo>
                      <a:pt x="446" y="200"/>
                    </a:lnTo>
                    <a:lnTo>
                      <a:pt x="394" y="231"/>
                    </a:lnTo>
                    <a:lnTo>
                      <a:pt x="347" y="266"/>
                    </a:lnTo>
                    <a:lnTo>
                      <a:pt x="303" y="307"/>
                    </a:lnTo>
                    <a:lnTo>
                      <a:pt x="263" y="350"/>
                    </a:lnTo>
                    <a:lnTo>
                      <a:pt x="228" y="399"/>
                    </a:lnTo>
                    <a:lnTo>
                      <a:pt x="197" y="449"/>
                    </a:lnTo>
                    <a:lnTo>
                      <a:pt x="172" y="503"/>
                    </a:lnTo>
                    <a:lnTo>
                      <a:pt x="151" y="560"/>
                    </a:lnTo>
                    <a:lnTo>
                      <a:pt x="135" y="619"/>
                    </a:lnTo>
                    <a:lnTo>
                      <a:pt x="126" y="681"/>
                    </a:lnTo>
                    <a:lnTo>
                      <a:pt x="122" y="744"/>
                    </a:lnTo>
                    <a:lnTo>
                      <a:pt x="119" y="764"/>
                    </a:lnTo>
                    <a:lnTo>
                      <a:pt x="111" y="781"/>
                    </a:lnTo>
                    <a:lnTo>
                      <a:pt x="97" y="795"/>
                    </a:lnTo>
                    <a:lnTo>
                      <a:pt x="80" y="803"/>
                    </a:lnTo>
                    <a:lnTo>
                      <a:pt x="62" y="806"/>
                    </a:lnTo>
                    <a:lnTo>
                      <a:pt x="42" y="803"/>
                    </a:lnTo>
                    <a:lnTo>
                      <a:pt x="25" y="795"/>
                    </a:lnTo>
                    <a:lnTo>
                      <a:pt x="11" y="781"/>
                    </a:lnTo>
                    <a:lnTo>
                      <a:pt x="3" y="764"/>
                    </a:lnTo>
                    <a:lnTo>
                      <a:pt x="0" y="744"/>
                    </a:lnTo>
                    <a:lnTo>
                      <a:pt x="3" y="676"/>
                    </a:lnTo>
                    <a:lnTo>
                      <a:pt x="11" y="611"/>
                    </a:lnTo>
                    <a:lnTo>
                      <a:pt x="26" y="546"/>
                    </a:lnTo>
                    <a:lnTo>
                      <a:pt x="46" y="485"/>
                    </a:lnTo>
                    <a:lnTo>
                      <a:pt x="71" y="426"/>
                    </a:lnTo>
                    <a:lnTo>
                      <a:pt x="100" y="369"/>
                    </a:lnTo>
                    <a:lnTo>
                      <a:pt x="135" y="316"/>
                    </a:lnTo>
                    <a:lnTo>
                      <a:pt x="174" y="265"/>
                    </a:lnTo>
                    <a:lnTo>
                      <a:pt x="216" y="219"/>
                    </a:lnTo>
                    <a:lnTo>
                      <a:pt x="263" y="176"/>
                    </a:lnTo>
                    <a:lnTo>
                      <a:pt x="312" y="137"/>
                    </a:lnTo>
                    <a:lnTo>
                      <a:pt x="366" y="102"/>
                    </a:lnTo>
                    <a:lnTo>
                      <a:pt x="422" y="72"/>
                    </a:lnTo>
                    <a:lnTo>
                      <a:pt x="481" y="47"/>
                    </a:lnTo>
                    <a:lnTo>
                      <a:pt x="542" y="27"/>
                    </a:lnTo>
                    <a:lnTo>
                      <a:pt x="606" y="13"/>
                    </a:lnTo>
                    <a:lnTo>
                      <a:pt x="671" y="3"/>
                    </a:lnTo>
                    <a:lnTo>
                      <a:pt x="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2666751" y="48760"/>
              <a:ext cx="2600348" cy="1230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b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May</a:t>
              </a:r>
            </a:p>
            <a:p>
              <a:pPr algn="ctr"/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Launch Mindfulness Curriculum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71547" y="3775304"/>
            <a:ext cx="4473737" cy="2250364"/>
            <a:chOff x="5843909" y="3477865"/>
            <a:chExt cx="5963432" cy="2999704"/>
          </a:xfrm>
        </p:grpSpPr>
        <p:sp>
          <p:nvSpPr>
            <p:cNvPr id="92" name="Chevron 91"/>
            <p:cNvSpPr/>
            <p:nvPr/>
          </p:nvSpPr>
          <p:spPr>
            <a:xfrm>
              <a:off x="7946422" y="3477865"/>
              <a:ext cx="3860919" cy="302045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9376327" y="3707250"/>
              <a:ext cx="991518" cy="1993136"/>
              <a:chOff x="5011563" y="3598917"/>
              <a:chExt cx="991518" cy="1993136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5011563" y="4600535"/>
                <a:ext cx="991518" cy="991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5507322" y="3598917"/>
                <a:ext cx="0" cy="1143001"/>
              </a:xfrm>
              <a:prstGeom prst="line">
                <a:avLst/>
              </a:prstGeom>
              <a:ln w="28575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Freeform 11"/>
            <p:cNvSpPr>
              <a:spLocks noEditPoints="1"/>
            </p:cNvSpPr>
            <p:nvPr/>
          </p:nvSpPr>
          <p:spPr bwMode="auto">
            <a:xfrm>
              <a:off x="5843909" y="4892785"/>
              <a:ext cx="501006" cy="498320"/>
            </a:xfrm>
            <a:custGeom>
              <a:avLst/>
              <a:gdLst>
                <a:gd name="T0" fmla="*/ 2029 w 3359"/>
                <a:gd name="T1" fmla="*/ 3060 h 3341"/>
                <a:gd name="T2" fmla="*/ 2343 w 3359"/>
                <a:gd name="T3" fmla="*/ 3079 h 3341"/>
                <a:gd name="T4" fmla="*/ 2714 w 3359"/>
                <a:gd name="T5" fmla="*/ 2704 h 3341"/>
                <a:gd name="T6" fmla="*/ 817 w 3359"/>
                <a:gd name="T7" fmla="*/ 2613 h 3341"/>
                <a:gd name="T8" fmla="*/ 852 w 3359"/>
                <a:gd name="T9" fmla="*/ 2989 h 3341"/>
                <a:gd name="T10" fmla="*/ 1476 w 3359"/>
                <a:gd name="T11" fmla="*/ 3212 h 3341"/>
                <a:gd name="T12" fmla="*/ 1041 w 3359"/>
                <a:gd name="T13" fmla="*/ 2632 h 3341"/>
                <a:gd name="T14" fmla="*/ 2034 w 3359"/>
                <a:gd name="T15" fmla="*/ 2871 h 3341"/>
                <a:gd name="T16" fmla="*/ 1947 w 3359"/>
                <a:gd name="T17" fmla="*/ 2438 h 3341"/>
                <a:gd name="T18" fmla="*/ 1208 w 3359"/>
                <a:gd name="T19" fmla="*/ 2476 h 3341"/>
                <a:gd name="T20" fmla="*/ 1465 w 3359"/>
                <a:gd name="T21" fmla="*/ 3037 h 3341"/>
                <a:gd name="T22" fmla="*/ 2515 w 3359"/>
                <a:gd name="T23" fmla="*/ 2038 h 3341"/>
                <a:gd name="T24" fmla="*/ 2695 w 3359"/>
                <a:gd name="T25" fmla="*/ 2561 h 3341"/>
                <a:gd name="T26" fmla="*/ 3118 w 3359"/>
                <a:gd name="T27" fmla="*/ 2280 h 3341"/>
                <a:gd name="T28" fmla="*/ 2547 w 3359"/>
                <a:gd name="T29" fmla="*/ 1728 h 3341"/>
                <a:gd name="T30" fmla="*/ 2297 w 3359"/>
                <a:gd name="T31" fmla="*/ 2395 h 3341"/>
                <a:gd name="T32" fmla="*/ 1737 w 3359"/>
                <a:gd name="T33" fmla="*/ 1728 h 3341"/>
                <a:gd name="T34" fmla="*/ 1062 w 3359"/>
                <a:gd name="T35" fmla="*/ 2395 h 3341"/>
                <a:gd name="T36" fmla="*/ 929 w 3359"/>
                <a:gd name="T37" fmla="*/ 1728 h 3341"/>
                <a:gd name="T38" fmla="*/ 241 w 3359"/>
                <a:gd name="T39" fmla="*/ 2280 h 3341"/>
                <a:gd name="T40" fmla="*/ 664 w 3359"/>
                <a:gd name="T41" fmla="*/ 2561 h 3341"/>
                <a:gd name="T42" fmla="*/ 843 w 3359"/>
                <a:gd name="T43" fmla="*/ 2038 h 3341"/>
                <a:gd name="T44" fmla="*/ 2065 w 3359"/>
                <a:gd name="T45" fmla="*/ 944 h 3341"/>
                <a:gd name="T46" fmla="*/ 2414 w 3359"/>
                <a:gd name="T47" fmla="*/ 1400 h 3341"/>
                <a:gd name="T48" fmla="*/ 1046 w 3359"/>
                <a:gd name="T49" fmla="*/ 992 h 3341"/>
                <a:gd name="T50" fmla="*/ 1621 w 3359"/>
                <a:gd name="T51" fmla="*/ 1613 h 3341"/>
                <a:gd name="T52" fmla="*/ 2845 w 3359"/>
                <a:gd name="T53" fmla="*/ 636 h 3341"/>
                <a:gd name="T54" fmla="*/ 2461 w 3359"/>
                <a:gd name="T55" fmla="*/ 1066 h 3341"/>
                <a:gd name="T56" fmla="*/ 3235 w 3359"/>
                <a:gd name="T57" fmla="*/ 1511 h 3341"/>
                <a:gd name="T58" fmla="*/ 3018 w 3359"/>
                <a:gd name="T59" fmla="*/ 866 h 3341"/>
                <a:gd name="T60" fmla="*/ 342 w 3359"/>
                <a:gd name="T61" fmla="*/ 866 h 3341"/>
                <a:gd name="T62" fmla="*/ 125 w 3359"/>
                <a:gd name="T63" fmla="*/ 1511 h 3341"/>
                <a:gd name="T64" fmla="*/ 899 w 3359"/>
                <a:gd name="T65" fmla="*/ 1066 h 3341"/>
                <a:gd name="T66" fmla="*/ 515 w 3359"/>
                <a:gd name="T67" fmla="*/ 636 h 3341"/>
                <a:gd name="T68" fmla="*/ 2228 w 3359"/>
                <a:gd name="T69" fmla="*/ 789 h 3341"/>
                <a:gd name="T70" fmla="*/ 1813 w 3359"/>
                <a:gd name="T71" fmla="*/ 222 h 3341"/>
                <a:gd name="T72" fmla="*/ 1283 w 3359"/>
                <a:gd name="T73" fmla="*/ 529 h 3341"/>
                <a:gd name="T74" fmla="*/ 1521 w 3359"/>
                <a:gd name="T75" fmla="*/ 857 h 3341"/>
                <a:gd name="T76" fmla="*/ 2174 w 3359"/>
                <a:gd name="T77" fmla="*/ 467 h 3341"/>
                <a:gd name="T78" fmla="*/ 2682 w 3359"/>
                <a:gd name="T79" fmla="*/ 599 h 3341"/>
                <a:gd name="T80" fmla="*/ 2322 w 3359"/>
                <a:gd name="T81" fmla="*/ 253 h 3341"/>
                <a:gd name="T82" fmla="*/ 1385 w 3359"/>
                <a:gd name="T83" fmla="*/ 143 h 3341"/>
                <a:gd name="T84" fmla="*/ 803 w 3359"/>
                <a:gd name="T85" fmla="*/ 383 h 3341"/>
                <a:gd name="T86" fmla="*/ 932 w 3359"/>
                <a:gd name="T87" fmla="*/ 720 h 3341"/>
                <a:gd name="T88" fmla="*/ 1396 w 3359"/>
                <a:gd name="T89" fmla="*/ 208 h 3341"/>
                <a:gd name="T90" fmla="*/ 2047 w 3359"/>
                <a:gd name="T91" fmla="*/ 41 h 3341"/>
                <a:gd name="T92" fmla="*/ 2681 w 3359"/>
                <a:gd name="T93" fmla="*/ 331 h 3341"/>
                <a:gd name="T94" fmla="*/ 3081 w 3359"/>
                <a:gd name="T95" fmla="*/ 751 h 3341"/>
                <a:gd name="T96" fmla="*/ 3332 w 3359"/>
                <a:gd name="T97" fmla="*/ 1372 h 3341"/>
                <a:gd name="T98" fmla="*/ 3308 w 3359"/>
                <a:gd name="T99" fmla="*/ 2081 h 3341"/>
                <a:gd name="T100" fmla="*/ 3000 w 3359"/>
                <a:gd name="T101" fmla="*/ 2702 h 3341"/>
                <a:gd name="T102" fmla="*/ 2867 w 3359"/>
                <a:gd name="T103" fmla="*/ 2851 h 3341"/>
                <a:gd name="T104" fmla="*/ 2314 w 3359"/>
                <a:gd name="T105" fmla="*/ 3217 h 3341"/>
                <a:gd name="T106" fmla="*/ 1737 w 3359"/>
                <a:gd name="T107" fmla="*/ 3340 h 3341"/>
                <a:gd name="T108" fmla="*/ 1325 w 3359"/>
                <a:gd name="T109" fmla="*/ 3303 h 3341"/>
                <a:gd name="T110" fmla="*/ 712 w 3359"/>
                <a:gd name="T111" fmla="*/ 3034 h 3341"/>
                <a:gd name="T112" fmla="*/ 424 w 3359"/>
                <a:gd name="T113" fmla="*/ 2778 h 3341"/>
                <a:gd name="T114" fmla="*/ 114 w 3359"/>
                <a:gd name="T115" fmla="*/ 2273 h 3341"/>
                <a:gd name="T116" fmla="*/ 3 w 3359"/>
                <a:gd name="T117" fmla="*/ 1570 h 3341"/>
                <a:gd name="T118" fmla="*/ 182 w 3359"/>
                <a:gd name="T119" fmla="*/ 915 h 3341"/>
                <a:gd name="T120" fmla="*/ 457 w 3359"/>
                <a:gd name="T121" fmla="*/ 527 h 3341"/>
                <a:gd name="T122" fmla="*/ 1023 w 3359"/>
                <a:gd name="T123" fmla="*/ 134 h 3341"/>
                <a:gd name="T124" fmla="*/ 1654 w 3359"/>
                <a:gd name="T125" fmla="*/ 1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9" h="3341">
                  <a:moveTo>
                    <a:pt x="2363" y="2539"/>
                  </a:moveTo>
                  <a:lnTo>
                    <a:pt x="2318" y="2632"/>
                  </a:lnTo>
                  <a:lnTo>
                    <a:pt x="2269" y="2723"/>
                  </a:lnTo>
                  <a:lnTo>
                    <a:pt x="2215" y="2811"/>
                  </a:lnTo>
                  <a:lnTo>
                    <a:pt x="2157" y="2897"/>
                  </a:lnTo>
                  <a:lnTo>
                    <a:pt x="2095" y="2980"/>
                  </a:lnTo>
                  <a:lnTo>
                    <a:pt x="2029" y="3060"/>
                  </a:lnTo>
                  <a:lnTo>
                    <a:pt x="1958" y="3138"/>
                  </a:lnTo>
                  <a:lnTo>
                    <a:pt x="1884" y="3212"/>
                  </a:lnTo>
                  <a:lnTo>
                    <a:pt x="1979" y="3196"/>
                  </a:lnTo>
                  <a:lnTo>
                    <a:pt x="2074" y="3175"/>
                  </a:lnTo>
                  <a:lnTo>
                    <a:pt x="2166" y="3148"/>
                  </a:lnTo>
                  <a:lnTo>
                    <a:pt x="2255" y="3117"/>
                  </a:lnTo>
                  <a:lnTo>
                    <a:pt x="2343" y="3079"/>
                  </a:lnTo>
                  <a:lnTo>
                    <a:pt x="2426" y="3036"/>
                  </a:lnTo>
                  <a:lnTo>
                    <a:pt x="2507" y="2989"/>
                  </a:lnTo>
                  <a:lnTo>
                    <a:pt x="2585" y="2938"/>
                  </a:lnTo>
                  <a:lnTo>
                    <a:pt x="2660" y="2881"/>
                  </a:lnTo>
                  <a:lnTo>
                    <a:pt x="2731" y="2820"/>
                  </a:lnTo>
                  <a:lnTo>
                    <a:pt x="2798" y="2756"/>
                  </a:lnTo>
                  <a:lnTo>
                    <a:pt x="2714" y="2704"/>
                  </a:lnTo>
                  <a:lnTo>
                    <a:pt x="2629" y="2656"/>
                  </a:lnTo>
                  <a:lnTo>
                    <a:pt x="2542" y="2613"/>
                  </a:lnTo>
                  <a:lnTo>
                    <a:pt x="2453" y="2573"/>
                  </a:lnTo>
                  <a:lnTo>
                    <a:pt x="2363" y="2539"/>
                  </a:lnTo>
                  <a:close/>
                  <a:moveTo>
                    <a:pt x="997" y="2539"/>
                  </a:moveTo>
                  <a:lnTo>
                    <a:pt x="907" y="2573"/>
                  </a:lnTo>
                  <a:lnTo>
                    <a:pt x="817" y="2613"/>
                  </a:lnTo>
                  <a:lnTo>
                    <a:pt x="730" y="2656"/>
                  </a:lnTo>
                  <a:lnTo>
                    <a:pt x="644" y="2704"/>
                  </a:lnTo>
                  <a:lnTo>
                    <a:pt x="561" y="2756"/>
                  </a:lnTo>
                  <a:lnTo>
                    <a:pt x="629" y="2820"/>
                  </a:lnTo>
                  <a:lnTo>
                    <a:pt x="700" y="2881"/>
                  </a:lnTo>
                  <a:lnTo>
                    <a:pt x="774" y="2938"/>
                  </a:lnTo>
                  <a:lnTo>
                    <a:pt x="852" y="2989"/>
                  </a:lnTo>
                  <a:lnTo>
                    <a:pt x="933" y="3036"/>
                  </a:lnTo>
                  <a:lnTo>
                    <a:pt x="1017" y="3079"/>
                  </a:lnTo>
                  <a:lnTo>
                    <a:pt x="1104" y="3117"/>
                  </a:lnTo>
                  <a:lnTo>
                    <a:pt x="1194" y="3148"/>
                  </a:lnTo>
                  <a:lnTo>
                    <a:pt x="1286" y="3175"/>
                  </a:lnTo>
                  <a:lnTo>
                    <a:pt x="1379" y="3196"/>
                  </a:lnTo>
                  <a:lnTo>
                    <a:pt x="1476" y="3212"/>
                  </a:lnTo>
                  <a:lnTo>
                    <a:pt x="1401" y="3138"/>
                  </a:lnTo>
                  <a:lnTo>
                    <a:pt x="1331" y="3060"/>
                  </a:lnTo>
                  <a:lnTo>
                    <a:pt x="1265" y="2979"/>
                  </a:lnTo>
                  <a:lnTo>
                    <a:pt x="1202" y="2897"/>
                  </a:lnTo>
                  <a:lnTo>
                    <a:pt x="1144" y="2811"/>
                  </a:lnTo>
                  <a:lnTo>
                    <a:pt x="1091" y="2722"/>
                  </a:lnTo>
                  <a:lnTo>
                    <a:pt x="1041" y="2632"/>
                  </a:lnTo>
                  <a:lnTo>
                    <a:pt x="997" y="2539"/>
                  </a:lnTo>
                  <a:close/>
                  <a:moveTo>
                    <a:pt x="1737" y="2421"/>
                  </a:moveTo>
                  <a:lnTo>
                    <a:pt x="1737" y="3189"/>
                  </a:lnTo>
                  <a:lnTo>
                    <a:pt x="1818" y="3115"/>
                  </a:lnTo>
                  <a:lnTo>
                    <a:pt x="1895" y="3037"/>
                  </a:lnTo>
                  <a:lnTo>
                    <a:pt x="1967" y="2955"/>
                  </a:lnTo>
                  <a:lnTo>
                    <a:pt x="2034" y="2871"/>
                  </a:lnTo>
                  <a:lnTo>
                    <a:pt x="2096" y="2783"/>
                  </a:lnTo>
                  <a:lnTo>
                    <a:pt x="2153" y="2692"/>
                  </a:lnTo>
                  <a:lnTo>
                    <a:pt x="2205" y="2598"/>
                  </a:lnTo>
                  <a:lnTo>
                    <a:pt x="2252" y="2502"/>
                  </a:lnTo>
                  <a:lnTo>
                    <a:pt x="2152" y="2476"/>
                  </a:lnTo>
                  <a:lnTo>
                    <a:pt x="2050" y="2454"/>
                  </a:lnTo>
                  <a:lnTo>
                    <a:pt x="1947" y="2438"/>
                  </a:lnTo>
                  <a:lnTo>
                    <a:pt x="1843" y="2428"/>
                  </a:lnTo>
                  <a:lnTo>
                    <a:pt x="1737" y="2421"/>
                  </a:lnTo>
                  <a:close/>
                  <a:moveTo>
                    <a:pt x="1621" y="2421"/>
                  </a:moveTo>
                  <a:lnTo>
                    <a:pt x="1516" y="2428"/>
                  </a:lnTo>
                  <a:lnTo>
                    <a:pt x="1413" y="2438"/>
                  </a:lnTo>
                  <a:lnTo>
                    <a:pt x="1310" y="2454"/>
                  </a:lnTo>
                  <a:lnTo>
                    <a:pt x="1208" y="2476"/>
                  </a:lnTo>
                  <a:lnTo>
                    <a:pt x="1108" y="2502"/>
                  </a:lnTo>
                  <a:lnTo>
                    <a:pt x="1154" y="2598"/>
                  </a:lnTo>
                  <a:lnTo>
                    <a:pt x="1207" y="2692"/>
                  </a:lnTo>
                  <a:lnTo>
                    <a:pt x="1263" y="2783"/>
                  </a:lnTo>
                  <a:lnTo>
                    <a:pt x="1326" y="2871"/>
                  </a:lnTo>
                  <a:lnTo>
                    <a:pt x="1393" y="2955"/>
                  </a:lnTo>
                  <a:lnTo>
                    <a:pt x="1465" y="3037"/>
                  </a:lnTo>
                  <a:lnTo>
                    <a:pt x="1540" y="3115"/>
                  </a:lnTo>
                  <a:lnTo>
                    <a:pt x="1621" y="3189"/>
                  </a:lnTo>
                  <a:lnTo>
                    <a:pt x="1621" y="2421"/>
                  </a:lnTo>
                  <a:close/>
                  <a:moveTo>
                    <a:pt x="2547" y="1728"/>
                  </a:moveTo>
                  <a:lnTo>
                    <a:pt x="2542" y="1833"/>
                  </a:lnTo>
                  <a:lnTo>
                    <a:pt x="2531" y="1935"/>
                  </a:lnTo>
                  <a:lnTo>
                    <a:pt x="2515" y="2038"/>
                  </a:lnTo>
                  <a:lnTo>
                    <a:pt x="2495" y="2138"/>
                  </a:lnTo>
                  <a:lnTo>
                    <a:pt x="2471" y="2238"/>
                  </a:lnTo>
                  <a:lnTo>
                    <a:pt x="2442" y="2335"/>
                  </a:lnTo>
                  <a:lnTo>
                    <a:pt x="2407" y="2432"/>
                  </a:lnTo>
                  <a:lnTo>
                    <a:pt x="2505" y="2469"/>
                  </a:lnTo>
                  <a:lnTo>
                    <a:pt x="2601" y="2512"/>
                  </a:lnTo>
                  <a:lnTo>
                    <a:pt x="2695" y="2561"/>
                  </a:lnTo>
                  <a:lnTo>
                    <a:pt x="2787" y="2613"/>
                  </a:lnTo>
                  <a:lnTo>
                    <a:pt x="2877" y="2669"/>
                  </a:lnTo>
                  <a:lnTo>
                    <a:pt x="2933" y="2598"/>
                  </a:lnTo>
                  <a:lnTo>
                    <a:pt x="2987" y="2523"/>
                  </a:lnTo>
                  <a:lnTo>
                    <a:pt x="3036" y="2445"/>
                  </a:lnTo>
                  <a:lnTo>
                    <a:pt x="3079" y="2364"/>
                  </a:lnTo>
                  <a:lnTo>
                    <a:pt x="3118" y="2280"/>
                  </a:lnTo>
                  <a:lnTo>
                    <a:pt x="3152" y="2193"/>
                  </a:lnTo>
                  <a:lnTo>
                    <a:pt x="3181" y="2104"/>
                  </a:lnTo>
                  <a:lnTo>
                    <a:pt x="3205" y="2013"/>
                  </a:lnTo>
                  <a:lnTo>
                    <a:pt x="3223" y="1920"/>
                  </a:lnTo>
                  <a:lnTo>
                    <a:pt x="3236" y="1825"/>
                  </a:lnTo>
                  <a:lnTo>
                    <a:pt x="3242" y="1728"/>
                  </a:lnTo>
                  <a:lnTo>
                    <a:pt x="2547" y="1728"/>
                  </a:lnTo>
                  <a:close/>
                  <a:moveTo>
                    <a:pt x="1737" y="1728"/>
                  </a:moveTo>
                  <a:lnTo>
                    <a:pt x="1737" y="2306"/>
                  </a:lnTo>
                  <a:lnTo>
                    <a:pt x="1852" y="2312"/>
                  </a:lnTo>
                  <a:lnTo>
                    <a:pt x="1966" y="2324"/>
                  </a:lnTo>
                  <a:lnTo>
                    <a:pt x="2077" y="2342"/>
                  </a:lnTo>
                  <a:lnTo>
                    <a:pt x="2188" y="2366"/>
                  </a:lnTo>
                  <a:lnTo>
                    <a:pt x="2297" y="2395"/>
                  </a:lnTo>
                  <a:lnTo>
                    <a:pt x="2335" y="2289"/>
                  </a:lnTo>
                  <a:lnTo>
                    <a:pt x="2367" y="2180"/>
                  </a:lnTo>
                  <a:lnTo>
                    <a:pt x="2392" y="2069"/>
                  </a:lnTo>
                  <a:lnTo>
                    <a:pt x="2411" y="1957"/>
                  </a:lnTo>
                  <a:lnTo>
                    <a:pt x="2425" y="1843"/>
                  </a:lnTo>
                  <a:lnTo>
                    <a:pt x="2431" y="1728"/>
                  </a:lnTo>
                  <a:lnTo>
                    <a:pt x="1737" y="1728"/>
                  </a:lnTo>
                  <a:close/>
                  <a:moveTo>
                    <a:pt x="929" y="1728"/>
                  </a:moveTo>
                  <a:lnTo>
                    <a:pt x="935" y="1843"/>
                  </a:lnTo>
                  <a:lnTo>
                    <a:pt x="949" y="1957"/>
                  </a:lnTo>
                  <a:lnTo>
                    <a:pt x="968" y="2069"/>
                  </a:lnTo>
                  <a:lnTo>
                    <a:pt x="993" y="2180"/>
                  </a:lnTo>
                  <a:lnTo>
                    <a:pt x="1024" y="2288"/>
                  </a:lnTo>
                  <a:lnTo>
                    <a:pt x="1062" y="2395"/>
                  </a:lnTo>
                  <a:lnTo>
                    <a:pt x="1172" y="2366"/>
                  </a:lnTo>
                  <a:lnTo>
                    <a:pt x="1282" y="2342"/>
                  </a:lnTo>
                  <a:lnTo>
                    <a:pt x="1394" y="2324"/>
                  </a:lnTo>
                  <a:lnTo>
                    <a:pt x="1508" y="2312"/>
                  </a:lnTo>
                  <a:lnTo>
                    <a:pt x="1621" y="2306"/>
                  </a:lnTo>
                  <a:lnTo>
                    <a:pt x="1621" y="1728"/>
                  </a:lnTo>
                  <a:lnTo>
                    <a:pt x="929" y="1728"/>
                  </a:lnTo>
                  <a:close/>
                  <a:moveTo>
                    <a:pt x="118" y="1728"/>
                  </a:moveTo>
                  <a:lnTo>
                    <a:pt x="124" y="1825"/>
                  </a:lnTo>
                  <a:lnTo>
                    <a:pt x="137" y="1920"/>
                  </a:lnTo>
                  <a:lnTo>
                    <a:pt x="155" y="2013"/>
                  </a:lnTo>
                  <a:lnTo>
                    <a:pt x="178" y="2104"/>
                  </a:lnTo>
                  <a:lnTo>
                    <a:pt x="207" y="2193"/>
                  </a:lnTo>
                  <a:lnTo>
                    <a:pt x="241" y="2280"/>
                  </a:lnTo>
                  <a:lnTo>
                    <a:pt x="280" y="2364"/>
                  </a:lnTo>
                  <a:lnTo>
                    <a:pt x="324" y="2445"/>
                  </a:lnTo>
                  <a:lnTo>
                    <a:pt x="373" y="2523"/>
                  </a:lnTo>
                  <a:lnTo>
                    <a:pt x="425" y="2598"/>
                  </a:lnTo>
                  <a:lnTo>
                    <a:pt x="483" y="2669"/>
                  </a:lnTo>
                  <a:lnTo>
                    <a:pt x="573" y="2613"/>
                  </a:lnTo>
                  <a:lnTo>
                    <a:pt x="664" y="2561"/>
                  </a:lnTo>
                  <a:lnTo>
                    <a:pt x="758" y="2512"/>
                  </a:lnTo>
                  <a:lnTo>
                    <a:pt x="855" y="2469"/>
                  </a:lnTo>
                  <a:lnTo>
                    <a:pt x="953" y="2432"/>
                  </a:lnTo>
                  <a:lnTo>
                    <a:pt x="918" y="2335"/>
                  </a:lnTo>
                  <a:lnTo>
                    <a:pt x="889" y="2238"/>
                  </a:lnTo>
                  <a:lnTo>
                    <a:pt x="863" y="2138"/>
                  </a:lnTo>
                  <a:lnTo>
                    <a:pt x="843" y="2038"/>
                  </a:lnTo>
                  <a:lnTo>
                    <a:pt x="829" y="1935"/>
                  </a:lnTo>
                  <a:lnTo>
                    <a:pt x="818" y="1833"/>
                  </a:lnTo>
                  <a:lnTo>
                    <a:pt x="813" y="1728"/>
                  </a:lnTo>
                  <a:lnTo>
                    <a:pt x="118" y="1728"/>
                  </a:lnTo>
                  <a:close/>
                  <a:moveTo>
                    <a:pt x="2276" y="894"/>
                  </a:moveTo>
                  <a:lnTo>
                    <a:pt x="2171" y="922"/>
                  </a:lnTo>
                  <a:lnTo>
                    <a:pt x="2065" y="944"/>
                  </a:lnTo>
                  <a:lnTo>
                    <a:pt x="1956" y="960"/>
                  </a:lnTo>
                  <a:lnTo>
                    <a:pt x="1848" y="972"/>
                  </a:lnTo>
                  <a:lnTo>
                    <a:pt x="1737" y="977"/>
                  </a:lnTo>
                  <a:lnTo>
                    <a:pt x="1737" y="1613"/>
                  </a:lnTo>
                  <a:lnTo>
                    <a:pt x="2431" y="1613"/>
                  </a:lnTo>
                  <a:lnTo>
                    <a:pt x="2425" y="1506"/>
                  </a:lnTo>
                  <a:lnTo>
                    <a:pt x="2414" y="1400"/>
                  </a:lnTo>
                  <a:lnTo>
                    <a:pt x="2397" y="1295"/>
                  </a:lnTo>
                  <a:lnTo>
                    <a:pt x="2374" y="1193"/>
                  </a:lnTo>
                  <a:lnTo>
                    <a:pt x="2347" y="1091"/>
                  </a:lnTo>
                  <a:lnTo>
                    <a:pt x="2314" y="992"/>
                  </a:lnTo>
                  <a:lnTo>
                    <a:pt x="2276" y="894"/>
                  </a:lnTo>
                  <a:close/>
                  <a:moveTo>
                    <a:pt x="1083" y="894"/>
                  </a:moveTo>
                  <a:lnTo>
                    <a:pt x="1046" y="992"/>
                  </a:lnTo>
                  <a:lnTo>
                    <a:pt x="1013" y="1091"/>
                  </a:lnTo>
                  <a:lnTo>
                    <a:pt x="984" y="1193"/>
                  </a:lnTo>
                  <a:lnTo>
                    <a:pt x="962" y="1295"/>
                  </a:lnTo>
                  <a:lnTo>
                    <a:pt x="945" y="1400"/>
                  </a:lnTo>
                  <a:lnTo>
                    <a:pt x="935" y="1506"/>
                  </a:lnTo>
                  <a:lnTo>
                    <a:pt x="929" y="1613"/>
                  </a:lnTo>
                  <a:lnTo>
                    <a:pt x="1621" y="1613"/>
                  </a:lnTo>
                  <a:lnTo>
                    <a:pt x="1621" y="977"/>
                  </a:lnTo>
                  <a:lnTo>
                    <a:pt x="1512" y="972"/>
                  </a:lnTo>
                  <a:lnTo>
                    <a:pt x="1402" y="960"/>
                  </a:lnTo>
                  <a:lnTo>
                    <a:pt x="1295" y="944"/>
                  </a:lnTo>
                  <a:lnTo>
                    <a:pt x="1189" y="922"/>
                  </a:lnTo>
                  <a:lnTo>
                    <a:pt x="1083" y="894"/>
                  </a:lnTo>
                  <a:close/>
                  <a:moveTo>
                    <a:pt x="2845" y="636"/>
                  </a:moveTo>
                  <a:lnTo>
                    <a:pt x="2758" y="689"/>
                  </a:lnTo>
                  <a:lnTo>
                    <a:pt x="2668" y="738"/>
                  </a:lnTo>
                  <a:lnTo>
                    <a:pt x="2576" y="782"/>
                  </a:lnTo>
                  <a:lnTo>
                    <a:pt x="2483" y="823"/>
                  </a:lnTo>
                  <a:lnTo>
                    <a:pt x="2388" y="859"/>
                  </a:lnTo>
                  <a:lnTo>
                    <a:pt x="2427" y="961"/>
                  </a:lnTo>
                  <a:lnTo>
                    <a:pt x="2461" y="1066"/>
                  </a:lnTo>
                  <a:lnTo>
                    <a:pt x="2489" y="1172"/>
                  </a:lnTo>
                  <a:lnTo>
                    <a:pt x="2512" y="1281"/>
                  </a:lnTo>
                  <a:lnTo>
                    <a:pt x="2529" y="1390"/>
                  </a:lnTo>
                  <a:lnTo>
                    <a:pt x="2541" y="1501"/>
                  </a:lnTo>
                  <a:lnTo>
                    <a:pt x="2547" y="1613"/>
                  </a:lnTo>
                  <a:lnTo>
                    <a:pt x="3242" y="1613"/>
                  </a:lnTo>
                  <a:lnTo>
                    <a:pt x="3235" y="1511"/>
                  </a:lnTo>
                  <a:lnTo>
                    <a:pt x="3222" y="1412"/>
                  </a:lnTo>
                  <a:lnTo>
                    <a:pt x="3202" y="1314"/>
                  </a:lnTo>
                  <a:lnTo>
                    <a:pt x="3176" y="1220"/>
                  </a:lnTo>
                  <a:lnTo>
                    <a:pt x="3144" y="1127"/>
                  </a:lnTo>
                  <a:lnTo>
                    <a:pt x="3107" y="1037"/>
                  </a:lnTo>
                  <a:lnTo>
                    <a:pt x="3065" y="950"/>
                  </a:lnTo>
                  <a:lnTo>
                    <a:pt x="3018" y="866"/>
                  </a:lnTo>
                  <a:lnTo>
                    <a:pt x="2965" y="785"/>
                  </a:lnTo>
                  <a:lnTo>
                    <a:pt x="2907" y="709"/>
                  </a:lnTo>
                  <a:lnTo>
                    <a:pt x="2845" y="636"/>
                  </a:lnTo>
                  <a:close/>
                  <a:moveTo>
                    <a:pt x="515" y="636"/>
                  </a:moveTo>
                  <a:lnTo>
                    <a:pt x="453" y="709"/>
                  </a:lnTo>
                  <a:lnTo>
                    <a:pt x="395" y="785"/>
                  </a:lnTo>
                  <a:lnTo>
                    <a:pt x="342" y="866"/>
                  </a:lnTo>
                  <a:lnTo>
                    <a:pt x="295" y="950"/>
                  </a:lnTo>
                  <a:lnTo>
                    <a:pt x="253" y="1037"/>
                  </a:lnTo>
                  <a:lnTo>
                    <a:pt x="215" y="1127"/>
                  </a:lnTo>
                  <a:lnTo>
                    <a:pt x="183" y="1220"/>
                  </a:lnTo>
                  <a:lnTo>
                    <a:pt x="158" y="1314"/>
                  </a:lnTo>
                  <a:lnTo>
                    <a:pt x="138" y="1412"/>
                  </a:lnTo>
                  <a:lnTo>
                    <a:pt x="125" y="1511"/>
                  </a:lnTo>
                  <a:lnTo>
                    <a:pt x="118" y="1613"/>
                  </a:lnTo>
                  <a:lnTo>
                    <a:pt x="813" y="1613"/>
                  </a:lnTo>
                  <a:lnTo>
                    <a:pt x="819" y="1501"/>
                  </a:lnTo>
                  <a:lnTo>
                    <a:pt x="831" y="1390"/>
                  </a:lnTo>
                  <a:lnTo>
                    <a:pt x="848" y="1281"/>
                  </a:lnTo>
                  <a:lnTo>
                    <a:pt x="871" y="1172"/>
                  </a:lnTo>
                  <a:lnTo>
                    <a:pt x="899" y="1066"/>
                  </a:lnTo>
                  <a:lnTo>
                    <a:pt x="933" y="961"/>
                  </a:lnTo>
                  <a:lnTo>
                    <a:pt x="972" y="859"/>
                  </a:lnTo>
                  <a:lnTo>
                    <a:pt x="877" y="823"/>
                  </a:lnTo>
                  <a:lnTo>
                    <a:pt x="783" y="782"/>
                  </a:lnTo>
                  <a:lnTo>
                    <a:pt x="692" y="738"/>
                  </a:lnTo>
                  <a:lnTo>
                    <a:pt x="602" y="689"/>
                  </a:lnTo>
                  <a:lnTo>
                    <a:pt x="515" y="636"/>
                  </a:lnTo>
                  <a:close/>
                  <a:moveTo>
                    <a:pt x="1737" y="153"/>
                  </a:moveTo>
                  <a:lnTo>
                    <a:pt x="1737" y="862"/>
                  </a:lnTo>
                  <a:lnTo>
                    <a:pt x="1837" y="857"/>
                  </a:lnTo>
                  <a:lnTo>
                    <a:pt x="1937" y="847"/>
                  </a:lnTo>
                  <a:lnTo>
                    <a:pt x="2035" y="831"/>
                  </a:lnTo>
                  <a:lnTo>
                    <a:pt x="2132" y="813"/>
                  </a:lnTo>
                  <a:lnTo>
                    <a:pt x="2228" y="789"/>
                  </a:lnTo>
                  <a:lnTo>
                    <a:pt x="2182" y="700"/>
                  </a:lnTo>
                  <a:lnTo>
                    <a:pt x="2131" y="613"/>
                  </a:lnTo>
                  <a:lnTo>
                    <a:pt x="2076" y="529"/>
                  </a:lnTo>
                  <a:lnTo>
                    <a:pt x="2016" y="448"/>
                  </a:lnTo>
                  <a:lnTo>
                    <a:pt x="1953" y="370"/>
                  </a:lnTo>
                  <a:lnTo>
                    <a:pt x="1886" y="294"/>
                  </a:lnTo>
                  <a:lnTo>
                    <a:pt x="1813" y="222"/>
                  </a:lnTo>
                  <a:lnTo>
                    <a:pt x="1737" y="153"/>
                  </a:lnTo>
                  <a:close/>
                  <a:moveTo>
                    <a:pt x="1621" y="153"/>
                  </a:moveTo>
                  <a:lnTo>
                    <a:pt x="1546" y="222"/>
                  </a:lnTo>
                  <a:lnTo>
                    <a:pt x="1474" y="294"/>
                  </a:lnTo>
                  <a:lnTo>
                    <a:pt x="1407" y="370"/>
                  </a:lnTo>
                  <a:lnTo>
                    <a:pt x="1342" y="448"/>
                  </a:lnTo>
                  <a:lnTo>
                    <a:pt x="1283" y="529"/>
                  </a:lnTo>
                  <a:lnTo>
                    <a:pt x="1229" y="613"/>
                  </a:lnTo>
                  <a:lnTo>
                    <a:pt x="1178" y="700"/>
                  </a:lnTo>
                  <a:lnTo>
                    <a:pt x="1132" y="789"/>
                  </a:lnTo>
                  <a:lnTo>
                    <a:pt x="1228" y="813"/>
                  </a:lnTo>
                  <a:lnTo>
                    <a:pt x="1325" y="831"/>
                  </a:lnTo>
                  <a:lnTo>
                    <a:pt x="1422" y="847"/>
                  </a:lnTo>
                  <a:lnTo>
                    <a:pt x="1521" y="857"/>
                  </a:lnTo>
                  <a:lnTo>
                    <a:pt x="1621" y="862"/>
                  </a:lnTo>
                  <a:lnTo>
                    <a:pt x="1621" y="153"/>
                  </a:lnTo>
                  <a:close/>
                  <a:moveTo>
                    <a:pt x="1884" y="129"/>
                  </a:moveTo>
                  <a:lnTo>
                    <a:pt x="1964" y="208"/>
                  </a:lnTo>
                  <a:lnTo>
                    <a:pt x="2038" y="291"/>
                  </a:lnTo>
                  <a:lnTo>
                    <a:pt x="2109" y="378"/>
                  </a:lnTo>
                  <a:lnTo>
                    <a:pt x="2174" y="467"/>
                  </a:lnTo>
                  <a:lnTo>
                    <a:pt x="2234" y="560"/>
                  </a:lnTo>
                  <a:lnTo>
                    <a:pt x="2290" y="656"/>
                  </a:lnTo>
                  <a:lnTo>
                    <a:pt x="2341" y="753"/>
                  </a:lnTo>
                  <a:lnTo>
                    <a:pt x="2428" y="720"/>
                  </a:lnTo>
                  <a:lnTo>
                    <a:pt x="2514" y="684"/>
                  </a:lnTo>
                  <a:lnTo>
                    <a:pt x="2599" y="644"/>
                  </a:lnTo>
                  <a:lnTo>
                    <a:pt x="2682" y="599"/>
                  </a:lnTo>
                  <a:lnTo>
                    <a:pt x="2763" y="551"/>
                  </a:lnTo>
                  <a:lnTo>
                    <a:pt x="2698" y="491"/>
                  </a:lnTo>
                  <a:lnTo>
                    <a:pt x="2628" y="436"/>
                  </a:lnTo>
                  <a:lnTo>
                    <a:pt x="2555" y="383"/>
                  </a:lnTo>
                  <a:lnTo>
                    <a:pt x="2481" y="336"/>
                  </a:lnTo>
                  <a:lnTo>
                    <a:pt x="2403" y="292"/>
                  </a:lnTo>
                  <a:lnTo>
                    <a:pt x="2322" y="253"/>
                  </a:lnTo>
                  <a:lnTo>
                    <a:pt x="2238" y="219"/>
                  </a:lnTo>
                  <a:lnTo>
                    <a:pt x="2153" y="188"/>
                  </a:lnTo>
                  <a:lnTo>
                    <a:pt x="2065" y="163"/>
                  </a:lnTo>
                  <a:lnTo>
                    <a:pt x="1975" y="143"/>
                  </a:lnTo>
                  <a:lnTo>
                    <a:pt x="1884" y="129"/>
                  </a:lnTo>
                  <a:close/>
                  <a:moveTo>
                    <a:pt x="1476" y="129"/>
                  </a:moveTo>
                  <a:lnTo>
                    <a:pt x="1385" y="143"/>
                  </a:lnTo>
                  <a:lnTo>
                    <a:pt x="1294" y="163"/>
                  </a:lnTo>
                  <a:lnTo>
                    <a:pt x="1207" y="188"/>
                  </a:lnTo>
                  <a:lnTo>
                    <a:pt x="1121" y="219"/>
                  </a:lnTo>
                  <a:lnTo>
                    <a:pt x="1038" y="253"/>
                  </a:lnTo>
                  <a:lnTo>
                    <a:pt x="957" y="292"/>
                  </a:lnTo>
                  <a:lnTo>
                    <a:pt x="879" y="336"/>
                  </a:lnTo>
                  <a:lnTo>
                    <a:pt x="803" y="383"/>
                  </a:lnTo>
                  <a:lnTo>
                    <a:pt x="732" y="436"/>
                  </a:lnTo>
                  <a:lnTo>
                    <a:pt x="662" y="491"/>
                  </a:lnTo>
                  <a:lnTo>
                    <a:pt x="597" y="551"/>
                  </a:lnTo>
                  <a:lnTo>
                    <a:pt x="678" y="599"/>
                  </a:lnTo>
                  <a:lnTo>
                    <a:pt x="760" y="644"/>
                  </a:lnTo>
                  <a:lnTo>
                    <a:pt x="845" y="684"/>
                  </a:lnTo>
                  <a:lnTo>
                    <a:pt x="932" y="720"/>
                  </a:lnTo>
                  <a:lnTo>
                    <a:pt x="1019" y="753"/>
                  </a:lnTo>
                  <a:lnTo>
                    <a:pt x="1070" y="656"/>
                  </a:lnTo>
                  <a:lnTo>
                    <a:pt x="1124" y="560"/>
                  </a:lnTo>
                  <a:lnTo>
                    <a:pt x="1186" y="467"/>
                  </a:lnTo>
                  <a:lnTo>
                    <a:pt x="1251" y="378"/>
                  </a:lnTo>
                  <a:lnTo>
                    <a:pt x="1321" y="291"/>
                  </a:lnTo>
                  <a:lnTo>
                    <a:pt x="1396" y="208"/>
                  </a:lnTo>
                  <a:lnTo>
                    <a:pt x="1476" y="129"/>
                  </a:lnTo>
                  <a:close/>
                  <a:moveTo>
                    <a:pt x="1679" y="0"/>
                  </a:moveTo>
                  <a:lnTo>
                    <a:pt x="1706" y="1"/>
                  </a:lnTo>
                  <a:lnTo>
                    <a:pt x="1738" y="2"/>
                  </a:lnTo>
                  <a:lnTo>
                    <a:pt x="1843" y="8"/>
                  </a:lnTo>
                  <a:lnTo>
                    <a:pt x="1946" y="22"/>
                  </a:lnTo>
                  <a:lnTo>
                    <a:pt x="2047" y="41"/>
                  </a:lnTo>
                  <a:lnTo>
                    <a:pt x="2146" y="66"/>
                  </a:lnTo>
                  <a:lnTo>
                    <a:pt x="2243" y="97"/>
                  </a:lnTo>
                  <a:lnTo>
                    <a:pt x="2336" y="134"/>
                  </a:lnTo>
                  <a:lnTo>
                    <a:pt x="2427" y="175"/>
                  </a:lnTo>
                  <a:lnTo>
                    <a:pt x="2515" y="222"/>
                  </a:lnTo>
                  <a:lnTo>
                    <a:pt x="2600" y="274"/>
                  </a:lnTo>
                  <a:lnTo>
                    <a:pt x="2681" y="331"/>
                  </a:lnTo>
                  <a:lnTo>
                    <a:pt x="2759" y="392"/>
                  </a:lnTo>
                  <a:lnTo>
                    <a:pt x="2832" y="458"/>
                  </a:lnTo>
                  <a:lnTo>
                    <a:pt x="2903" y="527"/>
                  </a:lnTo>
                  <a:lnTo>
                    <a:pt x="2903" y="528"/>
                  </a:lnTo>
                  <a:lnTo>
                    <a:pt x="2966" y="599"/>
                  </a:lnTo>
                  <a:lnTo>
                    <a:pt x="3026" y="673"/>
                  </a:lnTo>
                  <a:lnTo>
                    <a:pt x="3081" y="751"/>
                  </a:lnTo>
                  <a:lnTo>
                    <a:pt x="3131" y="831"/>
                  </a:lnTo>
                  <a:lnTo>
                    <a:pt x="3177" y="915"/>
                  </a:lnTo>
                  <a:lnTo>
                    <a:pt x="3219" y="1001"/>
                  </a:lnTo>
                  <a:lnTo>
                    <a:pt x="3255" y="1091"/>
                  </a:lnTo>
                  <a:lnTo>
                    <a:pt x="3286" y="1182"/>
                  </a:lnTo>
                  <a:lnTo>
                    <a:pt x="3311" y="1276"/>
                  </a:lnTo>
                  <a:lnTo>
                    <a:pt x="3332" y="1372"/>
                  </a:lnTo>
                  <a:lnTo>
                    <a:pt x="3347" y="1469"/>
                  </a:lnTo>
                  <a:lnTo>
                    <a:pt x="3356" y="1570"/>
                  </a:lnTo>
                  <a:lnTo>
                    <a:pt x="3359" y="1670"/>
                  </a:lnTo>
                  <a:lnTo>
                    <a:pt x="3356" y="1776"/>
                  </a:lnTo>
                  <a:lnTo>
                    <a:pt x="3346" y="1880"/>
                  </a:lnTo>
                  <a:lnTo>
                    <a:pt x="3330" y="1981"/>
                  </a:lnTo>
                  <a:lnTo>
                    <a:pt x="3308" y="2081"/>
                  </a:lnTo>
                  <a:lnTo>
                    <a:pt x="3280" y="2178"/>
                  </a:lnTo>
                  <a:lnTo>
                    <a:pt x="3246" y="2273"/>
                  </a:lnTo>
                  <a:lnTo>
                    <a:pt x="3207" y="2365"/>
                  </a:lnTo>
                  <a:lnTo>
                    <a:pt x="3163" y="2454"/>
                  </a:lnTo>
                  <a:lnTo>
                    <a:pt x="3113" y="2540"/>
                  </a:lnTo>
                  <a:lnTo>
                    <a:pt x="3059" y="2622"/>
                  </a:lnTo>
                  <a:lnTo>
                    <a:pt x="3000" y="2702"/>
                  </a:lnTo>
                  <a:lnTo>
                    <a:pt x="2936" y="2777"/>
                  </a:lnTo>
                  <a:lnTo>
                    <a:pt x="2936" y="2778"/>
                  </a:lnTo>
                  <a:lnTo>
                    <a:pt x="2934" y="2779"/>
                  </a:lnTo>
                  <a:lnTo>
                    <a:pt x="2934" y="2780"/>
                  </a:lnTo>
                  <a:lnTo>
                    <a:pt x="2933" y="2780"/>
                  </a:lnTo>
                  <a:lnTo>
                    <a:pt x="2932" y="2781"/>
                  </a:lnTo>
                  <a:lnTo>
                    <a:pt x="2867" y="2851"/>
                  </a:lnTo>
                  <a:lnTo>
                    <a:pt x="2798" y="2916"/>
                  </a:lnTo>
                  <a:lnTo>
                    <a:pt x="2725" y="2976"/>
                  </a:lnTo>
                  <a:lnTo>
                    <a:pt x="2649" y="3034"/>
                  </a:lnTo>
                  <a:lnTo>
                    <a:pt x="2570" y="3086"/>
                  </a:lnTo>
                  <a:lnTo>
                    <a:pt x="2487" y="3134"/>
                  </a:lnTo>
                  <a:lnTo>
                    <a:pt x="2402" y="3178"/>
                  </a:lnTo>
                  <a:lnTo>
                    <a:pt x="2314" y="3217"/>
                  </a:lnTo>
                  <a:lnTo>
                    <a:pt x="2224" y="3251"/>
                  </a:lnTo>
                  <a:lnTo>
                    <a:pt x="2130" y="3280"/>
                  </a:lnTo>
                  <a:lnTo>
                    <a:pt x="2035" y="3303"/>
                  </a:lnTo>
                  <a:lnTo>
                    <a:pt x="1937" y="3321"/>
                  </a:lnTo>
                  <a:lnTo>
                    <a:pt x="1838" y="3333"/>
                  </a:lnTo>
                  <a:lnTo>
                    <a:pt x="1738" y="3340"/>
                  </a:lnTo>
                  <a:lnTo>
                    <a:pt x="1737" y="3340"/>
                  </a:lnTo>
                  <a:lnTo>
                    <a:pt x="1706" y="3341"/>
                  </a:lnTo>
                  <a:lnTo>
                    <a:pt x="1679" y="3341"/>
                  </a:lnTo>
                  <a:lnTo>
                    <a:pt x="1654" y="3341"/>
                  </a:lnTo>
                  <a:lnTo>
                    <a:pt x="1621" y="3340"/>
                  </a:lnTo>
                  <a:lnTo>
                    <a:pt x="1521" y="3333"/>
                  </a:lnTo>
                  <a:lnTo>
                    <a:pt x="1422" y="3321"/>
                  </a:lnTo>
                  <a:lnTo>
                    <a:pt x="1325" y="3303"/>
                  </a:lnTo>
                  <a:lnTo>
                    <a:pt x="1230" y="3280"/>
                  </a:lnTo>
                  <a:lnTo>
                    <a:pt x="1137" y="3251"/>
                  </a:lnTo>
                  <a:lnTo>
                    <a:pt x="1047" y="3217"/>
                  </a:lnTo>
                  <a:lnTo>
                    <a:pt x="958" y="3178"/>
                  </a:lnTo>
                  <a:lnTo>
                    <a:pt x="873" y="3134"/>
                  </a:lnTo>
                  <a:lnTo>
                    <a:pt x="791" y="3087"/>
                  </a:lnTo>
                  <a:lnTo>
                    <a:pt x="712" y="3034"/>
                  </a:lnTo>
                  <a:lnTo>
                    <a:pt x="635" y="2977"/>
                  </a:lnTo>
                  <a:lnTo>
                    <a:pt x="562" y="2917"/>
                  </a:lnTo>
                  <a:lnTo>
                    <a:pt x="494" y="2852"/>
                  </a:lnTo>
                  <a:lnTo>
                    <a:pt x="428" y="2783"/>
                  </a:lnTo>
                  <a:lnTo>
                    <a:pt x="426" y="2781"/>
                  </a:lnTo>
                  <a:lnTo>
                    <a:pt x="424" y="2779"/>
                  </a:lnTo>
                  <a:lnTo>
                    <a:pt x="424" y="2778"/>
                  </a:lnTo>
                  <a:lnTo>
                    <a:pt x="423" y="2777"/>
                  </a:lnTo>
                  <a:lnTo>
                    <a:pt x="360" y="2702"/>
                  </a:lnTo>
                  <a:lnTo>
                    <a:pt x="301" y="2622"/>
                  </a:lnTo>
                  <a:lnTo>
                    <a:pt x="246" y="2540"/>
                  </a:lnTo>
                  <a:lnTo>
                    <a:pt x="197" y="2454"/>
                  </a:lnTo>
                  <a:lnTo>
                    <a:pt x="153" y="2365"/>
                  </a:lnTo>
                  <a:lnTo>
                    <a:pt x="114" y="2273"/>
                  </a:lnTo>
                  <a:lnTo>
                    <a:pt x="80" y="2178"/>
                  </a:lnTo>
                  <a:lnTo>
                    <a:pt x="52" y="2081"/>
                  </a:lnTo>
                  <a:lnTo>
                    <a:pt x="29" y="1981"/>
                  </a:lnTo>
                  <a:lnTo>
                    <a:pt x="14" y="1880"/>
                  </a:lnTo>
                  <a:lnTo>
                    <a:pt x="4" y="1776"/>
                  </a:lnTo>
                  <a:lnTo>
                    <a:pt x="0" y="1670"/>
                  </a:lnTo>
                  <a:lnTo>
                    <a:pt x="3" y="1570"/>
                  </a:lnTo>
                  <a:lnTo>
                    <a:pt x="13" y="1469"/>
                  </a:lnTo>
                  <a:lnTo>
                    <a:pt x="27" y="1372"/>
                  </a:lnTo>
                  <a:lnTo>
                    <a:pt x="47" y="1276"/>
                  </a:lnTo>
                  <a:lnTo>
                    <a:pt x="74" y="1182"/>
                  </a:lnTo>
                  <a:lnTo>
                    <a:pt x="105" y="1091"/>
                  </a:lnTo>
                  <a:lnTo>
                    <a:pt x="141" y="1001"/>
                  </a:lnTo>
                  <a:lnTo>
                    <a:pt x="182" y="915"/>
                  </a:lnTo>
                  <a:lnTo>
                    <a:pt x="228" y="831"/>
                  </a:lnTo>
                  <a:lnTo>
                    <a:pt x="279" y="751"/>
                  </a:lnTo>
                  <a:lnTo>
                    <a:pt x="334" y="673"/>
                  </a:lnTo>
                  <a:lnTo>
                    <a:pt x="393" y="599"/>
                  </a:lnTo>
                  <a:lnTo>
                    <a:pt x="456" y="528"/>
                  </a:lnTo>
                  <a:lnTo>
                    <a:pt x="457" y="528"/>
                  </a:lnTo>
                  <a:lnTo>
                    <a:pt x="457" y="527"/>
                  </a:lnTo>
                  <a:lnTo>
                    <a:pt x="527" y="458"/>
                  </a:lnTo>
                  <a:lnTo>
                    <a:pt x="601" y="392"/>
                  </a:lnTo>
                  <a:lnTo>
                    <a:pt x="679" y="331"/>
                  </a:lnTo>
                  <a:lnTo>
                    <a:pt x="760" y="274"/>
                  </a:lnTo>
                  <a:lnTo>
                    <a:pt x="844" y="222"/>
                  </a:lnTo>
                  <a:lnTo>
                    <a:pt x="933" y="175"/>
                  </a:lnTo>
                  <a:lnTo>
                    <a:pt x="1023" y="134"/>
                  </a:lnTo>
                  <a:lnTo>
                    <a:pt x="1117" y="97"/>
                  </a:lnTo>
                  <a:lnTo>
                    <a:pt x="1214" y="66"/>
                  </a:lnTo>
                  <a:lnTo>
                    <a:pt x="1313" y="41"/>
                  </a:lnTo>
                  <a:lnTo>
                    <a:pt x="1414" y="22"/>
                  </a:lnTo>
                  <a:lnTo>
                    <a:pt x="1517" y="8"/>
                  </a:lnTo>
                  <a:lnTo>
                    <a:pt x="1621" y="2"/>
                  </a:lnTo>
                  <a:lnTo>
                    <a:pt x="1654" y="1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8247285" y="5800637"/>
              <a:ext cx="3271840" cy="676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350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Launch Community Impact </a:t>
              </a:r>
            </a:p>
            <a:p>
              <a:pPr algn="ctr"/>
              <a:r>
                <a:rPr lang="en-IN" sz="1350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Curriculum</a:t>
              </a:r>
            </a:p>
          </p:txBody>
        </p:sp>
      </p:grpSp>
      <p:sp>
        <p:nvSpPr>
          <p:cNvPr id="117" name="Oval 116">
            <a:extLst>
              <a:ext uri="{FF2B5EF4-FFF2-40B4-BE49-F238E27FC236}">
                <a16:creationId xmlns:a16="http://schemas.microsoft.com/office/drawing/2014/main" id="{8D8A0836-2BE9-9E40-A35D-5908D1A88068}"/>
              </a:ext>
            </a:extLst>
          </p:cNvPr>
          <p:cNvSpPr/>
          <p:nvPr/>
        </p:nvSpPr>
        <p:spPr>
          <a:xfrm rot="10800000">
            <a:off x="3884276" y="2304938"/>
            <a:ext cx="743832" cy="7438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9F7DF1F3-FE1C-BF45-9FD7-6A444AA4CF1B}"/>
              </a:ext>
            </a:extLst>
          </p:cNvPr>
          <p:cNvSpPr txBox="1"/>
          <p:nvPr/>
        </p:nvSpPr>
        <p:spPr>
          <a:xfrm>
            <a:off x="971816" y="1309625"/>
            <a:ext cx="22300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b="1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</a:p>
          <a:p>
            <a:pPr algn="ctr"/>
            <a:r>
              <a:rPr lang="en-IN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Training Launches with </a:t>
            </a:r>
          </a:p>
          <a:p>
            <a:pPr algn="ctr"/>
            <a:r>
              <a:rPr lang="en-IN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Skills Curriculum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C7EFBD-C576-2D4C-81B0-17CED518DA2C}"/>
              </a:ext>
            </a:extLst>
          </p:cNvPr>
          <p:cNvCxnSpPr>
            <a:cxnSpLocks/>
          </p:cNvCxnSpPr>
          <p:nvPr/>
        </p:nvCxnSpPr>
        <p:spPr>
          <a:xfrm>
            <a:off x="2296144" y="2140622"/>
            <a:ext cx="0" cy="3392749"/>
          </a:xfrm>
          <a:prstGeom prst="line">
            <a:avLst/>
          </a:prstGeom>
          <a:ln w="12700">
            <a:solidFill>
              <a:srgbClr val="00206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D8A0836-2BE9-9E40-A35D-5908D1A88068}"/>
              </a:ext>
            </a:extLst>
          </p:cNvPr>
          <p:cNvSpPr/>
          <p:nvPr/>
        </p:nvSpPr>
        <p:spPr>
          <a:xfrm rot="10800000">
            <a:off x="2714613" y="4789539"/>
            <a:ext cx="743832" cy="7438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cxnSp>
        <p:nvCxnSpPr>
          <p:cNvPr id="52" name="Straight Connector 51"/>
          <p:cNvCxnSpPr/>
          <p:nvPr/>
        </p:nvCxnSpPr>
        <p:spPr>
          <a:xfrm rot="10800000">
            <a:off x="3064758" y="3979297"/>
            <a:ext cx="0" cy="857473"/>
          </a:xfrm>
          <a:prstGeom prst="line">
            <a:avLst/>
          </a:prstGeom>
          <a:ln w="28575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131031" y="5571628"/>
            <a:ext cx="203132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Launch Healthy Relationships </a:t>
            </a:r>
          </a:p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069A7BC-3138-084E-836F-EC8773D5BF03}"/>
              </a:ext>
            </a:extLst>
          </p:cNvPr>
          <p:cNvSpPr/>
          <p:nvPr/>
        </p:nvSpPr>
        <p:spPr>
          <a:xfrm>
            <a:off x="1688609" y="2324089"/>
            <a:ext cx="743832" cy="7438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177EE46-A745-D742-8F1A-BE48FE517ADA}"/>
              </a:ext>
            </a:extLst>
          </p:cNvPr>
          <p:cNvCxnSpPr/>
          <p:nvPr/>
        </p:nvCxnSpPr>
        <p:spPr>
          <a:xfrm>
            <a:off x="2060525" y="3067922"/>
            <a:ext cx="0" cy="857474"/>
          </a:xfrm>
          <a:prstGeom prst="line">
            <a:avLst/>
          </a:prstGeom>
          <a:ln w="28575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967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1"/>
          <p:cNvSpPr txBox="1">
            <a:spLocks noGrp="1"/>
          </p:cNvSpPr>
          <p:nvPr>
            <p:ph type="title"/>
          </p:nvPr>
        </p:nvSpPr>
        <p:spPr>
          <a:xfrm>
            <a:off x="629841" y="676355"/>
            <a:ext cx="7886700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/>
              <a:t>Training</a:t>
            </a:r>
            <a:endParaRPr/>
          </a:p>
        </p:txBody>
      </p:sp>
      <p:sp>
        <p:nvSpPr>
          <p:cNvPr id="295" name="Google Shape;295;p1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sp>
        <p:nvSpPr>
          <p:cNvPr id="296" name="Google Shape;296;p11"/>
          <p:cNvSpPr txBox="1">
            <a:spLocks noGrp="1"/>
          </p:cNvSpPr>
          <p:nvPr>
            <p:ph type="body" idx="2"/>
          </p:nvPr>
        </p:nvSpPr>
        <p:spPr>
          <a:xfrm>
            <a:off x="643065" y="1855832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Progress to date</a:t>
            </a:r>
            <a:endParaRPr dirty="0"/>
          </a:p>
        </p:txBody>
      </p:sp>
      <p:sp>
        <p:nvSpPr>
          <p:cNvPr id="297" name="Google Shape;297;p11"/>
          <p:cNvSpPr txBox="1">
            <a:spLocks noGrp="1"/>
          </p:cNvSpPr>
          <p:nvPr>
            <p:ph type="body" idx="3"/>
          </p:nvPr>
        </p:nvSpPr>
        <p:spPr>
          <a:xfrm>
            <a:off x="643065" y="2687386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Key next steps</a:t>
            </a:r>
            <a:endParaRPr dirty="0"/>
          </a:p>
        </p:txBody>
      </p:sp>
      <p:sp>
        <p:nvSpPr>
          <p:cNvPr id="298" name="Google Shape;298;p11"/>
          <p:cNvSpPr txBox="1">
            <a:spLocks noGrp="1"/>
          </p:cNvSpPr>
          <p:nvPr>
            <p:ph type="body" idx="4"/>
          </p:nvPr>
        </p:nvSpPr>
        <p:spPr>
          <a:xfrm>
            <a:off x="629841" y="4836888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Support</a:t>
            </a:r>
            <a:endParaRPr dirty="0"/>
          </a:p>
        </p:txBody>
      </p:sp>
      <p:sp>
        <p:nvSpPr>
          <p:cNvPr id="299" name="Google Shape;299;p11"/>
          <p:cNvSpPr txBox="1">
            <a:spLocks noGrp="1"/>
          </p:cNvSpPr>
          <p:nvPr>
            <p:ph type="body" idx="5"/>
          </p:nvPr>
        </p:nvSpPr>
        <p:spPr>
          <a:xfrm>
            <a:off x="2155639" y="3510457"/>
            <a:ext cx="6608046" cy="116472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lvl="0" indent="-18288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80"/>
              <a:buFont typeface="Arial"/>
              <a:buChar char="•"/>
            </a:pPr>
            <a:r>
              <a:rPr lang="en-US" sz="1400" dirty="0"/>
              <a:t>Buy in and attendance from first responders</a:t>
            </a:r>
            <a:endParaRPr sz="1400" dirty="0"/>
          </a:p>
          <a:p>
            <a:pPr marL="182880" lvl="0" indent="-18288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SzPts val="980"/>
              <a:buFont typeface="Arial"/>
              <a:buChar char="•"/>
            </a:pPr>
            <a:r>
              <a:rPr lang="en-US" sz="1400" dirty="0"/>
              <a:t>Fire dept training officer being deployed in 2020</a:t>
            </a:r>
            <a:endParaRPr sz="1400" dirty="0"/>
          </a:p>
          <a:p>
            <a:pPr marL="182880" lvl="0" indent="-18288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SzPts val="980"/>
              <a:buFont typeface="Arial"/>
              <a:buChar char="•"/>
            </a:pPr>
            <a:r>
              <a:rPr lang="en-US" sz="1400" dirty="0"/>
              <a:t>Budget restrictions – potential need to prioritize other training needs prior to wellness</a:t>
            </a:r>
            <a:endParaRPr sz="1400" dirty="0"/>
          </a:p>
          <a:p>
            <a:pPr marL="182880" lvl="0" indent="-18288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SzPts val="980"/>
              <a:buFont typeface="Arial"/>
              <a:buChar char="•"/>
            </a:pPr>
            <a:r>
              <a:rPr lang="en-US" sz="1400" dirty="0"/>
              <a:t>Varying cultures between police and fire – considerations for joint training</a:t>
            </a:r>
            <a:endParaRPr sz="1400" dirty="0"/>
          </a:p>
        </p:txBody>
      </p:sp>
      <p:sp>
        <p:nvSpPr>
          <p:cNvPr id="300" name="Google Shape;300;p11"/>
          <p:cNvSpPr txBox="1">
            <a:spLocks noGrp="1"/>
          </p:cNvSpPr>
          <p:nvPr>
            <p:ph type="body" idx="6"/>
          </p:nvPr>
        </p:nvSpPr>
        <p:spPr>
          <a:xfrm>
            <a:off x="2182087" y="1872032"/>
            <a:ext cx="6608046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Identified 4 curriculum streams and built timeline</a:t>
            </a:r>
            <a:endParaRPr dirty="0"/>
          </a:p>
          <a:p>
            <a:pPr marL="182880" lvl="0" indent="-18288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Financial wellness tested with focus group and to be provided next week in departments</a:t>
            </a:r>
            <a:endParaRPr dirty="0"/>
          </a:p>
        </p:txBody>
      </p:sp>
      <p:sp>
        <p:nvSpPr>
          <p:cNvPr id="301" name="Google Shape;301;p11"/>
          <p:cNvSpPr txBox="1">
            <a:spLocks noGrp="1"/>
          </p:cNvSpPr>
          <p:nvPr>
            <p:ph type="body" idx="7"/>
          </p:nvPr>
        </p:nvSpPr>
        <p:spPr>
          <a:xfrm>
            <a:off x="2182087" y="4846004"/>
            <a:ext cx="6634494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182880" indent="-182880">
              <a:lnSpc>
                <a:spcPct val="90000"/>
              </a:lnSpc>
              <a:buSzPts val="1400"/>
            </a:pPr>
            <a:r>
              <a:rPr lang="en-US" sz="1400" dirty="0"/>
              <a:t>Notify Compass team of new training officer for fire for planning &amp; continuity</a:t>
            </a:r>
            <a:endParaRPr sz="1400" dirty="0"/>
          </a:p>
          <a:p>
            <a:pPr marL="182880" indent="-182880">
              <a:lnSpc>
                <a:spcPct val="90000"/>
              </a:lnSpc>
              <a:buSzPts val="1400"/>
            </a:pPr>
            <a:r>
              <a:rPr lang="en-US" sz="1400" dirty="0"/>
              <a:t>Set up wellness training for sustainability (culture, budget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  <a:endParaRPr sz="1400" dirty="0"/>
          </a:p>
          <a:p>
            <a:pPr marL="182880" indent="-182880">
              <a:lnSpc>
                <a:spcPct val="90000"/>
              </a:lnSpc>
              <a:buSzPts val="1400"/>
            </a:pPr>
            <a:r>
              <a:rPr lang="en-US" sz="1400" dirty="0"/>
              <a:t>Encourage participation in your departments</a:t>
            </a:r>
            <a:endParaRPr sz="1400" dirty="0"/>
          </a:p>
        </p:txBody>
      </p:sp>
      <p:sp>
        <p:nvSpPr>
          <p:cNvPr id="302" name="Google Shape;302;p11"/>
          <p:cNvSpPr txBox="1"/>
          <p:nvPr/>
        </p:nvSpPr>
        <p:spPr>
          <a:xfrm>
            <a:off x="629841" y="3511985"/>
            <a:ext cx="1486126" cy="1164728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C9CB"/>
              </a:buClr>
              <a:buSzPts val="1800"/>
              <a:buFont typeface="Arial"/>
              <a:buNone/>
            </a:pPr>
            <a:r>
              <a:rPr lang="en-US" sz="1800" b="1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Challenges</a:t>
            </a:r>
            <a:endParaRPr dirty="0"/>
          </a:p>
        </p:txBody>
      </p:sp>
      <p:sp>
        <p:nvSpPr>
          <p:cNvPr id="303" name="Google Shape;303;p11"/>
          <p:cNvSpPr txBox="1"/>
          <p:nvPr/>
        </p:nvSpPr>
        <p:spPr>
          <a:xfrm>
            <a:off x="2168863" y="2695103"/>
            <a:ext cx="6634494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0"/>
              </a:spcBef>
              <a:buClr>
                <a:srgbClr val="70C9CB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281B58"/>
                </a:solidFill>
              </a:rPr>
              <a:t>Identify trainers for all curriculum</a:t>
            </a:r>
            <a:endParaRPr dirty="0">
              <a:solidFill>
                <a:srgbClr val="281B58"/>
              </a:solidFill>
            </a:endParaRPr>
          </a:p>
          <a:p>
            <a:pPr marL="182880" indent="-182880">
              <a:lnSpc>
                <a:spcPct val="90000"/>
              </a:lnSpc>
              <a:spcBef>
                <a:spcPts val="0"/>
              </a:spcBef>
              <a:buClr>
                <a:srgbClr val="70C9CB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281B58"/>
                </a:solidFill>
              </a:rPr>
              <a:t>Logistics and budget for all trainings</a:t>
            </a:r>
            <a:endParaRPr dirty="0">
              <a:solidFill>
                <a:srgbClr val="281B58"/>
              </a:solidFill>
            </a:endParaRPr>
          </a:p>
          <a:p>
            <a:pPr marL="182880" indent="-182880">
              <a:lnSpc>
                <a:spcPct val="90000"/>
              </a:lnSpc>
              <a:spcBef>
                <a:spcPts val="0"/>
              </a:spcBef>
              <a:buClr>
                <a:srgbClr val="70C9CB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281B58"/>
                </a:solidFill>
              </a:rPr>
              <a:t>Discuss and establish feedback mechanisms from first responders</a:t>
            </a:r>
            <a:endParaRPr dirty="0">
              <a:solidFill>
                <a:srgbClr val="281B58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 b="1" dirty="0">
              <a:solidFill>
                <a:srgbClr val="70CACB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281B58"/>
              </a:solidFill>
            </a:endParaRPr>
          </a:p>
        </p:txBody>
      </p:sp>
      <p:sp>
        <p:nvSpPr>
          <p:cNvPr id="304" name="Google Shape;304;p11"/>
          <p:cNvSpPr txBox="1"/>
          <p:nvPr/>
        </p:nvSpPr>
        <p:spPr>
          <a:xfrm>
            <a:off x="-601884" y="1747777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70CAC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6236203afd_1_27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Policy changes related to traumatic incidents and job induced stress</a:t>
            </a:r>
            <a:endParaRPr dirty="0"/>
          </a:p>
        </p:txBody>
      </p:sp>
      <p:sp>
        <p:nvSpPr>
          <p:cNvPr id="289" name="Google Shape;289;g6236203afd_1_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7813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759550" y="1522191"/>
            <a:ext cx="3177678" cy="3151071"/>
            <a:chOff x="3977059" y="462243"/>
            <a:chExt cx="4235801" cy="4200333"/>
          </a:xfrm>
        </p:grpSpPr>
        <p:sp>
          <p:nvSpPr>
            <p:cNvPr id="82" name="Chevron 81"/>
            <p:cNvSpPr/>
            <p:nvPr/>
          </p:nvSpPr>
          <p:spPr>
            <a:xfrm>
              <a:off x="3977059" y="3469827"/>
              <a:ext cx="4235801" cy="32495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249564" y="462243"/>
              <a:ext cx="2844191" cy="4200333"/>
              <a:chOff x="5249564" y="462243"/>
              <a:chExt cx="2844191" cy="4200333"/>
            </a:xfrm>
          </p:grpSpPr>
          <p:sp>
            <p:nvSpPr>
              <p:cNvPr id="137" name="TextBox 136"/>
              <p:cNvSpPr txBox="1"/>
              <p:nvPr/>
            </p:nvSpPr>
            <p:spPr>
              <a:xfrm>
                <a:off x="5249564" y="3862394"/>
                <a:ext cx="1502586" cy="800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3301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2020</a:t>
                </a: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6632473" y="462243"/>
                <a:ext cx="1461282" cy="28923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endPara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Policy </a:t>
            </a:r>
            <a:r>
              <a:rPr lang="en-IN" dirty="0" err="1"/>
              <a:t>workstream</a:t>
            </a:r>
            <a:r>
              <a:rPr lang="en-IN" dirty="0"/>
              <a:t> milestones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642959" y="3146037"/>
            <a:ext cx="1215527" cy="3054093"/>
            <a:chOff x="873752" y="2639061"/>
            <a:chExt cx="1620282" cy="4071063"/>
          </a:xfrm>
        </p:grpSpPr>
        <p:sp>
          <p:nvSpPr>
            <p:cNvPr id="134" name="TextBox 133"/>
            <p:cNvSpPr txBox="1"/>
            <p:nvPr/>
          </p:nvSpPr>
          <p:spPr>
            <a:xfrm>
              <a:off x="873752" y="2639061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2019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1032752" y="6420890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33446" y="2820759"/>
            <a:ext cx="1127233" cy="949033"/>
            <a:chOff x="5321722" y="2040804"/>
            <a:chExt cx="1502586" cy="1265048"/>
          </a:xfrm>
        </p:grpSpPr>
        <p:sp>
          <p:nvSpPr>
            <p:cNvPr id="135" name="TextBox 134"/>
            <p:cNvSpPr txBox="1"/>
            <p:nvPr/>
          </p:nvSpPr>
          <p:spPr>
            <a:xfrm>
              <a:off x="5321722" y="2505670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2021</a:t>
              </a: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342374" y="2040804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5410686" y="5627462"/>
            <a:ext cx="1127233" cy="600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301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340552" y="1167688"/>
            <a:ext cx="3443766" cy="2833381"/>
            <a:chOff x="470649" y="1950"/>
            <a:chExt cx="4590491" cy="3776856"/>
          </a:xfrm>
        </p:grpSpPr>
        <p:sp>
          <p:nvSpPr>
            <p:cNvPr id="2" name="Chevron 1"/>
            <p:cNvSpPr/>
            <p:nvPr/>
          </p:nvSpPr>
          <p:spPr>
            <a:xfrm>
              <a:off x="741362" y="3470522"/>
              <a:ext cx="2965068" cy="308284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763393" y="1266019"/>
              <a:ext cx="1041535" cy="2433103"/>
              <a:chOff x="1672060" y="1157686"/>
              <a:chExt cx="1041535" cy="2433103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1722077" y="1157686"/>
                <a:ext cx="991518" cy="99151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2267810" y="2174402"/>
                <a:ext cx="0" cy="1143000"/>
              </a:xfrm>
              <a:prstGeom prst="line">
                <a:avLst/>
              </a:prstGeom>
              <a:ln w="28575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1672060" y="3475613"/>
                <a:ext cx="115176" cy="115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70649" y="1950"/>
              <a:ext cx="3506493" cy="1230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35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Oct/Nov:</a:t>
              </a:r>
            </a:p>
            <a:p>
              <a:pPr algn="ctr"/>
              <a:r>
                <a:rPr lang="en-IN" sz="135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Draft first 2 policies </a:t>
              </a:r>
            </a:p>
            <a:p>
              <a:pPr algn="ctr"/>
              <a:r>
                <a:rPr lang="en-IN" sz="135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finalize with committee </a:t>
              </a:r>
            </a:p>
            <a:p>
              <a:pPr algn="ctr"/>
              <a:r>
                <a:rPr lang="en-IN" sz="135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and leadership</a:t>
              </a:r>
            </a:p>
          </p:txBody>
        </p:sp>
        <p:sp>
          <p:nvSpPr>
            <p:cNvPr id="139" name="Freeform 6"/>
            <p:cNvSpPr>
              <a:spLocks noEditPoints="1"/>
            </p:cNvSpPr>
            <p:nvPr/>
          </p:nvSpPr>
          <p:spPr bwMode="auto">
            <a:xfrm>
              <a:off x="4560134" y="1942901"/>
              <a:ext cx="501006" cy="502346"/>
            </a:xfrm>
            <a:custGeom>
              <a:avLst/>
              <a:gdLst>
                <a:gd name="T0" fmla="*/ 1370 w 3359"/>
                <a:gd name="T1" fmla="*/ 1982 h 3362"/>
                <a:gd name="T2" fmla="*/ 1342 w 3359"/>
                <a:gd name="T3" fmla="*/ 2001 h 3362"/>
                <a:gd name="T4" fmla="*/ 1332 w 3359"/>
                <a:gd name="T5" fmla="*/ 2034 h 3362"/>
                <a:gd name="T6" fmla="*/ 2027 w 3359"/>
                <a:gd name="T7" fmla="*/ 3247 h 3362"/>
                <a:gd name="T8" fmla="*/ 2025 w 3359"/>
                <a:gd name="T9" fmla="*/ 2017 h 3362"/>
                <a:gd name="T10" fmla="*/ 2005 w 3359"/>
                <a:gd name="T11" fmla="*/ 1990 h 3362"/>
                <a:gd name="T12" fmla="*/ 1973 w 3359"/>
                <a:gd name="T13" fmla="*/ 1979 h 3362"/>
                <a:gd name="T14" fmla="*/ 2374 w 3359"/>
                <a:gd name="T15" fmla="*/ 424 h 3362"/>
                <a:gd name="T16" fmla="*/ 2722 w 3359"/>
                <a:gd name="T17" fmla="*/ 962 h 3362"/>
                <a:gd name="T18" fmla="*/ 2374 w 3359"/>
                <a:gd name="T19" fmla="*/ 424 h 3362"/>
                <a:gd name="T20" fmla="*/ 405 w 3359"/>
                <a:gd name="T21" fmla="*/ 1334 h 3362"/>
                <a:gd name="T22" fmla="*/ 1216 w 3359"/>
                <a:gd name="T23" fmla="*/ 3247 h 3362"/>
                <a:gd name="T24" fmla="*/ 1219 w 3359"/>
                <a:gd name="T25" fmla="*/ 2003 h 3362"/>
                <a:gd name="T26" fmla="*/ 1239 w 3359"/>
                <a:gd name="T27" fmla="*/ 1948 h 3362"/>
                <a:gd name="T28" fmla="*/ 1277 w 3359"/>
                <a:gd name="T29" fmla="*/ 1904 h 3362"/>
                <a:gd name="T30" fmla="*/ 1328 w 3359"/>
                <a:gd name="T31" fmla="*/ 1875 h 3362"/>
                <a:gd name="T32" fmla="*/ 1387 w 3359"/>
                <a:gd name="T33" fmla="*/ 1864 h 3362"/>
                <a:gd name="T34" fmla="*/ 2004 w 3359"/>
                <a:gd name="T35" fmla="*/ 1867 h 3362"/>
                <a:gd name="T36" fmla="*/ 2058 w 3359"/>
                <a:gd name="T37" fmla="*/ 1887 h 3362"/>
                <a:gd name="T38" fmla="*/ 2103 w 3359"/>
                <a:gd name="T39" fmla="*/ 1925 h 3362"/>
                <a:gd name="T40" fmla="*/ 2132 w 3359"/>
                <a:gd name="T41" fmla="*/ 1974 h 3362"/>
                <a:gd name="T42" fmla="*/ 2143 w 3359"/>
                <a:gd name="T43" fmla="*/ 2034 h 3362"/>
                <a:gd name="T44" fmla="*/ 2953 w 3359"/>
                <a:gd name="T45" fmla="*/ 3247 h 3362"/>
                <a:gd name="T46" fmla="*/ 2838 w 3359"/>
                <a:gd name="T47" fmla="*/ 1227 h 3362"/>
                <a:gd name="T48" fmla="*/ 1679 w 3359"/>
                <a:gd name="T49" fmla="*/ 157 h 3362"/>
                <a:gd name="T50" fmla="*/ 2258 w 3359"/>
                <a:gd name="T51" fmla="*/ 535 h 3362"/>
                <a:gd name="T52" fmla="*/ 2838 w 3359"/>
                <a:gd name="T53" fmla="*/ 309 h 3362"/>
                <a:gd name="T54" fmla="*/ 3341 w 3359"/>
                <a:gd name="T55" fmla="*/ 1534 h 3362"/>
                <a:gd name="T56" fmla="*/ 3357 w 3359"/>
                <a:gd name="T57" fmla="*/ 1559 h 3362"/>
                <a:gd name="T58" fmla="*/ 3358 w 3359"/>
                <a:gd name="T59" fmla="*/ 1589 h 3362"/>
                <a:gd name="T60" fmla="*/ 3344 w 3359"/>
                <a:gd name="T61" fmla="*/ 1616 h 3362"/>
                <a:gd name="T62" fmla="*/ 3317 w 3359"/>
                <a:gd name="T63" fmla="*/ 1632 h 3362"/>
                <a:gd name="T64" fmla="*/ 3287 w 3359"/>
                <a:gd name="T65" fmla="*/ 1633 h 3362"/>
                <a:gd name="T66" fmla="*/ 3262 w 3359"/>
                <a:gd name="T67" fmla="*/ 1618 h 3362"/>
                <a:gd name="T68" fmla="*/ 3069 w 3359"/>
                <a:gd name="T69" fmla="*/ 3362 h 3362"/>
                <a:gd name="T70" fmla="*/ 290 w 3359"/>
                <a:gd name="T71" fmla="*/ 1441 h 3362"/>
                <a:gd name="T72" fmla="*/ 85 w 3359"/>
                <a:gd name="T73" fmla="*/ 1627 h 3362"/>
                <a:gd name="T74" fmla="*/ 56 w 3359"/>
                <a:gd name="T75" fmla="*/ 1634 h 3362"/>
                <a:gd name="T76" fmla="*/ 28 w 3359"/>
                <a:gd name="T77" fmla="*/ 1625 h 3362"/>
                <a:gd name="T78" fmla="*/ 7 w 3359"/>
                <a:gd name="T79" fmla="*/ 1603 h 3362"/>
                <a:gd name="T80" fmla="*/ 0 w 3359"/>
                <a:gd name="T81" fmla="*/ 1574 h 3362"/>
                <a:gd name="T82" fmla="*/ 9 w 3359"/>
                <a:gd name="T83" fmla="*/ 1546 h 3362"/>
                <a:gd name="T84" fmla="*/ 1679 w 3359"/>
                <a:gd name="T85" fmla="*/ 0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59" h="3362">
                  <a:moveTo>
                    <a:pt x="1387" y="1979"/>
                  </a:moveTo>
                  <a:lnTo>
                    <a:pt x="1370" y="1982"/>
                  </a:lnTo>
                  <a:lnTo>
                    <a:pt x="1354" y="1990"/>
                  </a:lnTo>
                  <a:lnTo>
                    <a:pt x="1342" y="2001"/>
                  </a:lnTo>
                  <a:lnTo>
                    <a:pt x="1335" y="2017"/>
                  </a:lnTo>
                  <a:lnTo>
                    <a:pt x="1332" y="2034"/>
                  </a:lnTo>
                  <a:lnTo>
                    <a:pt x="1332" y="3247"/>
                  </a:lnTo>
                  <a:lnTo>
                    <a:pt x="2027" y="3247"/>
                  </a:lnTo>
                  <a:lnTo>
                    <a:pt x="2027" y="2034"/>
                  </a:lnTo>
                  <a:lnTo>
                    <a:pt x="2025" y="2017"/>
                  </a:lnTo>
                  <a:lnTo>
                    <a:pt x="2016" y="2001"/>
                  </a:lnTo>
                  <a:lnTo>
                    <a:pt x="2005" y="1990"/>
                  </a:lnTo>
                  <a:lnTo>
                    <a:pt x="1990" y="1982"/>
                  </a:lnTo>
                  <a:lnTo>
                    <a:pt x="1973" y="1979"/>
                  </a:lnTo>
                  <a:lnTo>
                    <a:pt x="1387" y="1979"/>
                  </a:lnTo>
                  <a:close/>
                  <a:moveTo>
                    <a:pt x="2374" y="424"/>
                  </a:moveTo>
                  <a:lnTo>
                    <a:pt x="2374" y="642"/>
                  </a:lnTo>
                  <a:lnTo>
                    <a:pt x="2722" y="962"/>
                  </a:lnTo>
                  <a:lnTo>
                    <a:pt x="2722" y="424"/>
                  </a:lnTo>
                  <a:lnTo>
                    <a:pt x="2374" y="424"/>
                  </a:lnTo>
                  <a:close/>
                  <a:moveTo>
                    <a:pt x="1679" y="157"/>
                  </a:moveTo>
                  <a:lnTo>
                    <a:pt x="405" y="1334"/>
                  </a:lnTo>
                  <a:lnTo>
                    <a:pt x="405" y="3247"/>
                  </a:lnTo>
                  <a:lnTo>
                    <a:pt x="1216" y="3247"/>
                  </a:lnTo>
                  <a:lnTo>
                    <a:pt x="1216" y="2034"/>
                  </a:lnTo>
                  <a:lnTo>
                    <a:pt x="1219" y="2003"/>
                  </a:lnTo>
                  <a:lnTo>
                    <a:pt x="1228" y="1974"/>
                  </a:lnTo>
                  <a:lnTo>
                    <a:pt x="1239" y="1948"/>
                  </a:lnTo>
                  <a:lnTo>
                    <a:pt x="1256" y="1925"/>
                  </a:lnTo>
                  <a:lnTo>
                    <a:pt x="1277" y="1904"/>
                  </a:lnTo>
                  <a:lnTo>
                    <a:pt x="1300" y="1887"/>
                  </a:lnTo>
                  <a:lnTo>
                    <a:pt x="1328" y="1875"/>
                  </a:lnTo>
                  <a:lnTo>
                    <a:pt x="1356" y="1867"/>
                  </a:lnTo>
                  <a:lnTo>
                    <a:pt x="1387" y="1864"/>
                  </a:lnTo>
                  <a:lnTo>
                    <a:pt x="1973" y="1864"/>
                  </a:lnTo>
                  <a:lnTo>
                    <a:pt x="2004" y="1867"/>
                  </a:lnTo>
                  <a:lnTo>
                    <a:pt x="2032" y="1875"/>
                  </a:lnTo>
                  <a:lnTo>
                    <a:pt x="2058" y="1887"/>
                  </a:lnTo>
                  <a:lnTo>
                    <a:pt x="2083" y="1904"/>
                  </a:lnTo>
                  <a:lnTo>
                    <a:pt x="2103" y="1925"/>
                  </a:lnTo>
                  <a:lnTo>
                    <a:pt x="2119" y="1948"/>
                  </a:lnTo>
                  <a:lnTo>
                    <a:pt x="2132" y="1974"/>
                  </a:lnTo>
                  <a:lnTo>
                    <a:pt x="2141" y="2003"/>
                  </a:lnTo>
                  <a:lnTo>
                    <a:pt x="2143" y="2034"/>
                  </a:lnTo>
                  <a:lnTo>
                    <a:pt x="2143" y="3247"/>
                  </a:lnTo>
                  <a:lnTo>
                    <a:pt x="2953" y="3247"/>
                  </a:lnTo>
                  <a:lnTo>
                    <a:pt x="2953" y="1334"/>
                  </a:lnTo>
                  <a:lnTo>
                    <a:pt x="2838" y="1227"/>
                  </a:lnTo>
                  <a:lnTo>
                    <a:pt x="2507" y="922"/>
                  </a:lnTo>
                  <a:lnTo>
                    <a:pt x="1679" y="157"/>
                  </a:lnTo>
                  <a:close/>
                  <a:moveTo>
                    <a:pt x="1679" y="0"/>
                  </a:moveTo>
                  <a:lnTo>
                    <a:pt x="2258" y="535"/>
                  </a:lnTo>
                  <a:lnTo>
                    <a:pt x="2258" y="309"/>
                  </a:lnTo>
                  <a:lnTo>
                    <a:pt x="2838" y="309"/>
                  </a:lnTo>
                  <a:lnTo>
                    <a:pt x="2838" y="1069"/>
                  </a:lnTo>
                  <a:lnTo>
                    <a:pt x="3341" y="1534"/>
                  </a:lnTo>
                  <a:lnTo>
                    <a:pt x="3350" y="1546"/>
                  </a:lnTo>
                  <a:lnTo>
                    <a:pt x="3357" y="1559"/>
                  </a:lnTo>
                  <a:lnTo>
                    <a:pt x="3359" y="1574"/>
                  </a:lnTo>
                  <a:lnTo>
                    <a:pt x="3358" y="1589"/>
                  </a:lnTo>
                  <a:lnTo>
                    <a:pt x="3352" y="1603"/>
                  </a:lnTo>
                  <a:lnTo>
                    <a:pt x="3344" y="1616"/>
                  </a:lnTo>
                  <a:lnTo>
                    <a:pt x="3331" y="1625"/>
                  </a:lnTo>
                  <a:lnTo>
                    <a:pt x="3317" y="1632"/>
                  </a:lnTo>
                  <a:lnTo>
                    <a:pt x="3302" y="1634"/>
                  </a:lnTo>
                  <a:lnTo>
                    <a:pt x="3287" y="1633"/>
                  </a:lnTo>
                  <a:lnTo>
                    <a:pt x="3273" y="1627"/>
                  </a:lnTo>
                  <a:lnTo>
                    <a:pt x="3262" y="1618"/>
                  </a:lnTo>
                  <a:lnTo>
                    <a:pt x="3069" y="1441"/>
                  </a:lnTo>
                  <a:lnTo>
                    <a:pt x="3069" y="3362"/>
                  </a:lnTo>
                  <a:lnTo>
                    <a:pt x="290" y="3362"/>
                  </a:lnTo>
                  <a:lnTo>
                    <a:pt x="290" y="1441"/>
                  </a:lnTo>
                  <a:lnTo>
                    <a:pt x="98" y="1618"/>
                  </a:lnTo>
                  <a:lnTo>
                    <a:pt x="85" y="1627"/>
                  </a:lnTo>
                  <a:lnTo>
                    <a:pt x="70" y="1633"/>
                  </a:lnTo>
                  <a:lnTo>
                    <a:pt x="56" y="1634"/>
                  </a:lnTo>
                  <a:lnTo>
                    <a:pt x="42" y="1632"/>
                  </a:lnTo>
                  <a:lnTo>
                    <a:pt x="28" y="1625"/>
                  </a:lnTo>
                  <a:lnTo>
                    <a:pt x="16" y="1616"/>
                  </a:lnTo>
                  <a:lnTo>
                    <a:pt x="7" y="1603"/>
                  </a:lnTo>
                  <a:lnTo>
                    <a:pt x="2" y="1589"/>
                  </a:lnTo>
                  <a:lnTo>
                    <a:pt x="0" y="1574"/>
                  </a:lnTo>
                  <a:lnTo>
                    <a:pt x="3" y="1559"/>
                  </a:lnTo>
                  <a:lnTo>
                    <a:pt x="9" y="1546"/>
                  </a:lnTo>
                  <a:lnTo>
                    <a:pt x="19" y="153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195255" y="1167688"/>
            <a:ext cx="1925527" cy="2673710"/>
            <a:chOff x="2666268" y="135103"/>
            <a:chExt cx="2566701" cy="3564019"/>
          </a:xfrm>
        </p:grpSpPr>
        <p:grpSp>
          <p:nvGrpSpPr>
            <p:cNvPr id="106" name="Group 105"/>
            <p:cNvGrpSpPr/>
            <p:nvPr/>
          </p:nvGrpSpPr>
          <p:grpSpPr>
            <a:xfrm rot="10800000">
              <a:off x="3900109" y="2494403"/>
              <a:ext cx="115176" cy="1204719"/>
              <a:chOff x="1672060" y="3475613"/>
              <a:chExt cx="115176" cy="1204719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>
                <a:off x="1729648" y="3537332"/>
                <a:ext cx="0" cy="1143000"/>
              </a:xfrm>
              <a:prstGeom prst="line">
                <a:avLst/>
              </a:prstGeom>
              <a:ln w="28575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Oval 108"/>
              <p:cNvSpPr/>
              <p:nvPr/>
            </p:nvSpPr>
            <p:spPr>
              <a:xfrm>
                <a:off x="1672060" y="3475613"/>
                <a:ext cx="115176" cy="115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3686354" y="1834843"/>
              <a:ext cx="561144" cy="610368"/>
              <a:chOff x="1065213" y="5067300"/>
              <a:chExt cx="814387" cy="885826"/>
            </a:xfrm>
            <a:solidFill>
              <a:schemeClr val="bg1"/>
            </a:solidFill>
          </p:grpSpPr>
          <p:sp>
            <p:nvSpPr>
              <p:cNvPr id="150" name="Freeform 41"/>
              <p:cNvSpPr>
                <a:spLocks noEditPoints="1"/>
              </p:cNvSpPr>
              <p:nvPr/>
            </p:nvSpPr>
            <p:spPr bwMode="auto">
              <a:xfrm>
                <a:off x="1195388" y="5199063"/>
                <a:ext cx="554037" cy="754063"/>
              </a:xfrm>
              <a:custGeom>
                <a:avLst/>
                <a:gdLst>
                  <a:gd name="T0" fmla="*/ 882 w 2093"/>
                  <a:gd name="T1" fmla="*/ 2543 h 2851"/>
                  <a:gd name="T2" fmla="*/ 924 w 2093"/>
                  <a:gd name="T3" fmla="*/ 2603 h 2851"/>
                  <a:gd name="T4" fmla="*/ 1172 w 2093"/>
                  <a:gd name="T5" fmla="*/ 2583 h 2851"/>
                  <a:gd name="T6" fmla="*/ 1231 w 2093"/>
                  <a:gd name="T7" fmla="*/ 2540 h 2851"/>
                  <a:gd name="T8" fmla="*/ 1045 w 2093"/>
                  <a:gd name="T9" fmla="*/ 123 h 2851"/>
                  <a:gd name="T10" fmla="*/ 755 w 2093"/>
                  <a:gd name="T11" fmla="*/ 171 h 2851"/>
                  <a:gd name="T12" fmla="*/ 502 w 2093"/>
                  <a:gd name="T13" fmla="*/ 303 h 2851"/>
                  <a:gd name="T14" fmla="*/ 301 w 2093"/>
                  <a:gd name="T15" fmla="*/ 505 h 2851"/>
                  <a:gd name="T16" fmla="*/ 170 w 2093"/>
                  <a:gd name="T17" fmla="*/ 759 h 2851"/>
                  <a:gd name="T18" fmla="*/ 123 w 2093"/>
                  <a:gd name="T19" fmla="*/ 1053 h 2851"/>
                  <a:gd name="T20" fmla="*/ 169 w 2093"/>
                  <a:gd name="T21" fmla="*/ 1343 h 2851"/>
                  <a:gd name="T22" fmla="*/ 298 w 2093"/>
                  <a:gd name="T23" fmla="*/ 1598 h 2851"/>
                  <a:gd name="T24" fmla="*/ 499 w 2093"/>
                  <a:gd name="T25" fmla="*/ 1802 h 2851"/>
                  <a:gd name="T26" fmla="*/ 758 w 2093"/>
                  <a:gd name="T27" fmla="*/ 1936 h 2851"/>
                  <a:gd name="T28" fmla="*/ 799 w 2093"/>
                  <a:gd name="T29" fmla="*/ 1979 h 2851"/>
                  <a:gd name="T30" fmla="*/ 1293 w 2093"/>
                  <a:gd name="T31" fmla="*/ 1994 h 2851"/>
                  <a:gd name="T32" fmla="*/ 1321 w 2093"/>
                  <a:gd name="T33" fmla="*/ 1942 h 2851"/>
                  <a:gd name="T34" fmla="*/ 1534 w 2093"/>
                  <a:gd name="T35" fmla="*/ 1842 h 2851"/>
                  <a:gd name="T36" fmla="*/ 1751 w 2093"/>
                  <a:gd name="T37" fmla="*/ 1655 h 2851"/>
                  <a:gd name="T38" fmla="*/ 1900 w 2093"/>
                  <a:gd name="T39" fmla="*/ 1411 h 2851"/>
                  <a:gd name="T40" fmla="*/ 1967 w 2093"/>
                  <a:gd name="T41" fmla="*/ 1128 h 2851"/>
                  <a:gd name="T42" fmla="*/ 1943 w 2093"/>
                  <a:gd name="T43" fmla="*/ 830 h 2851"/>
                  <a:gd name="T44" fmla="*/ 1831 w 2093"/>
                  <a:gd name="T45" fmla="*/ 564 h 2851"/>
                  <a:gd name="T46" fmla="*/ 1647 w 2093"/>
                  <a:gd name="T47" fmla="*/ 347 h 2851"/>
                  <a:gd name="T48" fmla="*/ 1405 w 2093"/>
                  <a:gd name="T49" fmla="*/ 197 h 2851"/>
                  <a:gd name="T50" fmla="*/ 1122 w 2093"/>
                  <a:gd name="T51" fmla="*/ 127 h 2851"/>
                  <a:gd name="T52" fmla="*/ 1208 w 2093"/>
                  <a:gd name="T53" fmla="*/ 12 h 2851"/>
                  <a:gd name="T54" fmla="*/ 1506 w 2093"/>
                  <a:gd name="T55" fmla="*/ 106 h 2851"/>
                  <a:gd name="T56" fmla="*/ 1759 w 2093"/>
                  <a:gd name="T57" fmla="*/ 282 h 2851"/>
                  <a:gd name="T58" fmla="*/ 1950 w 2093"/>
                  <a:gd name="T59" fmla="*/ 522 h 2851"/>
                  <a:gd name="T60" fmla="*/ 2065 w 2093"/>
                  <a:gd name="T61" fmla="*/ 812 h 2851"/>
                  <a:gd name="T62" fmla="*/ 2091 w 2093"/>
                  <a:gd name="T63" fmla="*/ 1130 h 2851"/>
                  <a:gd name="T64" fmla="*/ 2027 w 2093"/>
                  <a:gd name="T65" fmla="*/ 1425 h 2851"/>
                  <a:gd name="T66" fmla="*/ 1886 w 2093"/>
                  <a:gd name="T67" fmla="*/ 1684 h 2851"/>
                  <a:gd name="T68" fmla="*/ 1678 w 2093"/>
                  <a:gd name="T69" fmla="*/ 1893 h 2851"/>
                  <a:gd name="T70" fmla="*/ 1416 w 2093"/>
                  <a:gd name="T71" fmla="*/ 2039 h 2851"/>
                  <a:gd name="T72" fmla="*/ 1391 w 2093"/>
                  <a:gd name="T73" fmla="*/ 2652 h 2851"/>
                  <a:gd name="T74" fmla="*/ 1293 w 2093"/>
                  <a:gd name="T75" fmla="*/ 2789 h 2851"/>
                  <a:gd name="T76" fmla="*/ 1251 w 2093"/>
                  <a:gd name="T77" fmla="*/ 2848 h 2851"/>
                  <a:gd name="T78" fmla="*/ 825 w 2093"/>
                  <a:gd name="T79" fmla="*/ 2838 h 2851"/>
                  <a:gd name="T80" fmla="*/ 800 w 2093"/>
                  <a:gd name="T81" fmla="*/ 2665 h 2851"/>
                  <a:gd name="T82" fmla="*/ 689 w 2093"/>
                  <a:gd name="T83" fmla="*/ 2640 h 2851"/>
                  <a:gd name="T84" fmla="*/ 607 w 2093"/>
                  <a:gd name="T85" fmla="*/ 2009 h 2851"/>
                  <a:gd name="T86" fmla="*/ 357 w 2093"/>
                  <a:gd name="T87" fmla="*/ 1846 h 2851"/>
                  <a:gd name="T88" fmla="*/ 165 w 2093"/>
                  <a:gd name="T89" fmla="*/ 1622 h 2851"/>
                  <a:gd name="T90" fmla="*/ 43 w 2093"/>
                  <a:gd name="T91" fmla="*/ 1354 h 2851"/>
                  <a:gd name="T92" fmla="*/ 0 w 2093"/>
                  <a:gd name="T93" fmla="*/ 1053 h 2851"/>
                  <a:gd name="T94" fmla="*/ 48 w 2093"/>
                  <a:gd name="T95" fmla="*/ 736 h 2851"/>
                  <a:gd name="T96" fmla="*/ 184 w 2093"/>
                  <a:gd name="T97" fmla="*/ 456 h 2851"/>
                  <a:gd name="T98" fmla="*/ 393 w 2093"/>
                  <a:gd name="T99" fmla="*/ 231 h 2851"/>
                  <a:gd name="T100" fmla="*/ 657 w 2093"/>
                  <a:gd name="T101" fmla="*/ 75 h 2851"/>
                  <a:gd name="T102" fmla="*/ 965 w 2093"/>
                  <a:gd name="T103" fmla="*/ 3 h 2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3" h="2851">
                    <a:moveTo>
                      <a:pt x="800" y="2231"/>
                    </a:moveTo>
                    <a:lnTo>
                      <a:pt x="800" y="2540"/>
                    </a:lnTo>
                    <a:lnTo>
                      <a:pt x="862" y="2540"/>
                    </a:lnTo>
                    <a:lnTo>
                      <a:pt x="882" y="2543"/>
                    </a:lnTo>
                    <a:lnTo>
                      <a:pt x="899" y="2553"/>
                    </a:lnTo>
                    <a:lnTo>
                      <a:pt x="911" y="2566"/>
                    </a:lnTo>
                    <a:lnTo>
                      <a:pt x="921" y="2583"/>
                    </a:lnTo>
                    <a:lnTo>
                      <a:pt x="924" y="2603"/>
                    </a:lnTo>
                    <a:lnTo>
                      <a:pt x="924" y="2726"/>
                    </a:lnTo>
                    <a:lnTo>
                      <a:pt x="1169" y="2726"/>
                    </a:lnTo>
                    <a:lnTo>
                      <a:pt x="1169" y="2603"/>
                    </a:lnTo>
                    <a:lnTo>
                      <a:pt x="1172" y="2583"/>
                    </a:lnTo>
                    <a:lnTo>
                      <a:pt x="1182" y="2566"/>
                    </a:lnTo>
                    <a:lnTo>
                      <a:pt x="1194" y="2553"/>
                    </a:lnTo>
                    <a:lnTo>
                      <a:pt x="1211" y="2543"/>
                    </a:lnTo>
                    <a:lnTo>
                      <a:pt x="1231" y="2540"/>
                    </a:lnTo>
                    <a:lnTo>
                      <a:pt x="1293" y="2540"/>
                    </a:lnTo>
                    <a:lnTo>
                      <a:pt x="1293" y="2231"/>
                    </a:lnTo>
                    <a:lnTo>
                      <a:pt x="800" y="2231"/>
                    </a:lnTo>
                    <a:close/>
                    <a:moveTo>
                      <a:pt x="1045" y="123"/>
                    </a:moveTo>
                    <a:lnTo>
                      <a:pt x="971" y="127"/>
                    </a:lnTo>
                    <a:lnTo>
                      <a:pt x="896" y="136"/>
                    </a:lnTo>
                    <a:lnTo>
                      <a:pt x="825" y="151"/>
                    </a:lnTo>
                    <a:lnTo>
                      <a:pt x="755" y="171"/>
                    </a:lnTo>
                    <a:lnTo>
                      <a:pt x="688" y="197"/>
                    </a:lnTo>
                    <a:lnTo>
                      <a:pt x="623" y="228"/>
                    </a:lnTo>
                    <a:lnTo>
                      <a:pt x="561" y="263"/>
                    </a:lnTo>
                    <a:lnTo>
                      <a:pt x="502" y="303"/>
                    </a:lnTo>
                    <a:lnTo>
                      <a:pt x="446" y="347"/>
                    </a:lnTo>
                    <a:lnTo>
                      <a:pt x="394" y="396"/>
                    </a:lnTo>
                    <a:lnTo>
                      <a:pt x="345" y="449"/>
                    </a:lnTo>
                    <a:lnTo>
                      <a:pt x="301" y="505"/>
                    </a:lnTo>
                    <a:lnTo>
                      <a:pt x="261" y="564"/>
                    </a:lnTo>
                    <a:lnTo>
                      <a:pt x="226" y="626"/>
                    </a:lnTo>
                    <a:lnTo>
                      <a:pt x="195" y="692"/>
                    </a:lnTo>
                    <a:lnTo>
                      <a:pt x="170" y="759"/>
                    </a:lnTo>
                    <a:lnTo>
                      <a:pt x="150" y="830"/>
                    </a:lnTo>
                    <a:lnTo>
                      <a:pt x="136" y="903"/>
                    </a:lnTo>
                    <a:lnTo>
                      <a:pt x="126" y="977"/>
                    </a:lnTo>
                    <a:lnTo>
                      <a:pt x="123" y="1053"/>
                    </a:lnTo>
                    <a:lnTo>
                      <a:pt x="126" y="1128"/>
                    </a:lnTo>
                    <a:lnTo>
                      <a:pt x="135" y="1202"/>
                    </a:lnTo>
                    <a:lnTo>
                      <a:pt x="149" y="1274"/>
                    </a:lnTo>
                    <a:lnTo>
                      <a:pt x="169" y="1343"/>
                    </a:lnTo>
                    <a:lnTo>
                      <a:pt x="193" y="1411"/>
                    </a:lnTo>
                    <a:lnTo>
                      <a:pt x="224" y="1477"/>
                    </a:lnTo>
                    <a:lnTo>
                      <a:pt x="258" y="1539"/>
                    </a:lnTo>
                    <a:lnTo>
                      <a:pt x="298" y="1598"/>
                    </a:lnTo>
                    <a:lnTo>
                      <a:pt x="342" y="1655"/>
                    </a:lnTo>
                    <a:lnTo>
                      <a:pt x="391" y="1708"/>
                    </a:lnTo>
                    <a:lnTo>
                      <a:pt x="442" y="1756"/>
                    </a:lnTo>
                    <a:lnTo>
                      <a:pt x="499" y="1802"/>
                    </a:lnTo>
                    <a:lnTo>
                      <a:pt x="558" y="1842"/>
                    </a:lnTo>
                    <a:lnTo>
                      <a:pt x="621" y="1878"/>
                    </a:lnTo>
                    <a:lnTo>
                      <a:pt x="689" y="1910"/>
                    </a:lnTo>
                    <a:lnTo>
                      <a:pt x="758" y="1936"/>
                    </a:lnTo>
                    <a:lnTo>
                      <a:pt x="772" y="1942"/>
                    </a:lnTo>
                    <a:lnTo>
                      <a:pt x="784" y="1953"/>
                    </a:lnTo>
                    <a:lnTo>
                      <a:pt x="793" y="1965"/>
                    </a:lnTo>
                    <a:lnTo>
                      <a:pt x="799" y="1979"/>
                    </a:lnTo>
                    <a:lnTo>
                      <a:pt x="800" y="1994"/>
                    </a:lnTo>
                    <a:lnTo>
                      <a:pt x="800" y="2107"/>
                    </a:lnTo>
                    <a:lnTo>
                      <a:pt x="1293" y="2107"/>
                    </a:lnTo>
                    <a:lnTo>
                      <a:pt x="1293" y="1994"/>
                    </a:lnTo>
                    <a:lnTo>
                      <a:pt x="1294" y="1979"/>
                    </a:lnTo>
                    <a:lnTo>
                      <a:pt x="1300" y="1965"/>
                    </a:lnTo>
                    <a:lnTo>
                      <a:pt x="1309" y="1953"/>
                    </a:lnTo>
                    <a:lnTo>
                      <a:pt x="1321" y="1942"/>
                    </a:lnTo>
                    <a:lnTo>
                      <a:pt x="1335" y="1936"/>
                    </a:lnTo>
                    <a:lnTo>
                      <a:pt x="1404" y="1910"/>
                    </a:lnTo>
                    <a:lnTo>
                      <a:pt x="1471" y="1878"/>
                    </a:lnTo>
                    <a:lnTo>
                      <a:pt x="1534" y="1842"/>
                    </a:lnTo>
                    <a:lnTo>
                      <a:pt x="1594" y="1802"/>
                    </a:lnTo>
                    <a:lnTo>
                      <a:pt x="1651" y="1756"/>
                    </a:lnTo>
                    <a:lnTo>
                      <a:pt x="1702" y="1708"/>
                    </a:lnTo>
                    <a:lnTo>
                      <a:pt x="1751" y="1655"/>
                    </a:lnTo>
                    <a:lnTo>
                      <a:pt x="1795" y="1598"/>
                    </a:lnTo>
                    <a:lnTo>
                      <a:pt x="1835" y="1539"/>
                    </a:lnTo>
                    <a:lnTo>
                      <a:pt x="1869" y="1477"/>
                    </a:lnTo>
                    <a:lnTo>
                      <a:pt x="1900" y="1411"/>
                    </a:lnTo>
                    <a:lnTo>
                      <a:pt x="1924" y="1343"/>
                    </a:lnTo>
                    <a:lnTo>
                      <a:pt x="1944" y="1274"/>
                    </a:lnTo>
                    <a:lnTo>
                      <a:pt x="1958" y="1202"/>
                    </a:lnTo>
                    <a:lnTo>
                      <a:pt x="1967" y="1128"/>
                    </a:lnTo>
                    <a:lnTo>
                      <a:pt x="1970" y="1053"/>
                    </a:lnTo>
                    <a:lnTo>
                      <a:pt x="1967" y="977"/>
                    </a:lnTo>
                    <a:lnTo>
                      <a:pt x="1957" y="903"/>
                    </a:lnTo>
                    <a:lnTo>
                      <a:pt x="1943" y="830"/>
                    </a:lnTo>
                    <a:lnTo>
                      <a:pt x="1923" y="759"/>
                    </a:lnTo>
                    <a:lnTo>
                      <a:pt x="1898" y="692"/>
                    </a:lnTo>
                    <a:lnTo>
                      <a:pt x="1867" y="626"/>
                    </a:lnTo>
                    <a:lnTo>
                      <a:pt x="1831" y="564"/>
                    </a:lnTo>
                    <a:lnTo>
                      <a:pt x="1792" y="505"/>
                    </a:lnTo>
                    <a:lnTo>
                      <a:pt x="1747" y="449"/>
                    </a:lnTo>
                    <a:lnTo>
                      <a:pt x="1699" y="396"/>
                    </a:lnTo>
                    <a:lnTo>
                      <a:pt x="1647" y="347"/>
                    </a:lnTo>
                    <a:lnTo>
                      <a:pt x="1591" y="303"/>
                    </a:lnTo>
                    <a:lnTo>
                      <a:pt x="1532" y="263"/>
                    </a:lnTo>
                    <a:lnTo>
                      <a:pt x="1470" y="228"/>
                    </a:lnTo>
                    <a:lnTo>
                      <a:pt x="1405" y="197"/>
                    </a:lnTo>
                    <a:lnTo>
                      <a:pt x="1338" y="171"/>
                    </a:lnTo>
                    <a:lnTo>
                      <a:pt x="1268" y="151"/>
                    </a:lnTo>
                    <a:lnTo>
                      <a:pt x="1197" y="136"/>
                    </a:lnTo>
                    <a:lnTo>
                      <a:pt x="1122" y="127"/>
                    </a:lnTo>
                    <a:lnTo>
                      <a:pt x="1045" y="123"/>
                    </a:lnTo>
                    <a:close/>
                    <a:moveTo>
                      <a:pt x="1045" y="0"/>
                    </a:moveTo>
                    <a:lnTo>
                      <a:pt x="1128" y="3"/>
                    </a:lnTo>
                    <a:lnTo>
                      <a:pt x="1208" y="12"/>
                    </a:lnTo>
                    <a:lnTo>
                      <a:pt x="1286" y="27"/>
                    </a:lnTo>
                    <a:lnTo>
                      <a:pt x="1362" y="48"/>
                    </a:lnTo>
                    <a:lnTo>
                      <a:pt x="1436" y="75"/>
                    </a:lnTo>
                    <a:lnTo>
                      <a:pt x="1506" y="106"/>
                    </a:lnTo>
                    <a:lnTo>
                      <a:pt x="1574" y="143"/>
                    </a:lnTo>
                    <a:lnTo>
                      <a:pt x="1639" y="186"/>
                    </a:lnTo>
                    <a:lnTo>
                      <a:pt x="1700" y="231"/>
                    </a:lnTo>
                    <a:lnTo>
                      <a:pt x="1759" y="282"/>
                    </a:lnTo>
                    <a:lnTo>
                      <a:pt x="1813" y="337"/>
                    </a:lnTo>
                    <a:lnTo>
                      <a:pt x="1863" y="395"/>
                    </a:lnTo>
                    <a:lnTo>
                      <a:pt x="1909" y="456"/>
                    </a:lnTo>
                    <a:lnTo>
                      <a:pt x="1950" y="522"/>
                    </a:lnTo>
                    <a:lnTo>
                      <a:pt x="1987" y="590"/>
                    </a:lnTo>
                    <a:lnTo>
                      <a:pt x="2018" y="662"/>
                    </a:lnTo>
                    <a:lnTo>
                      <a:pt x="2044" y="736"/>
                    </a:lnTo>
                    <a:lnTo>
                      <a:pt x="2065" y="812"/>
                    </a:lnTo>
                    <a:lnTo>
                      <a:pt x="2081" y="890"/>
                    </a:lnTo>
                    <a:lnTo>
                      <a:pt x="2090" y="971"/>
                    </a:lnTo>
                    <a:lnTo>
                      <a:pt x="2093" y="1053"/>
                    </a:lnTo>
                    <a:lnTo>
                      <a:pt x="2091" y="1130"/>
                    </a:lnTo>
                    <a:lnTo>
                      <a:pt x="2082" y="1206"/>
                    </a:lnTo>
                    <a:lnTo>
                      <a:pt x="2069" y="1281"/>
                    </a:lnTo>
                    <a:lnTo>
                      <a:pt x="2050" y="1354"/>
                    </a:lnTo>
                    <a:lnTo>
                      <a:pt x="2027" y="1425"/>
                    </a:lnTo>
                    <a:lnTo>
                      <a:pt x="1998" y="1493"/>
                    </a:lnTo>
                    <a:lnTo>
                      <a:pt x="1965" y="1559"/>
                    </a:lnTo>
                    <a:lnTo>
                      <a:pt x="1928" y="1622"/>
                    </a:lnTo>
                    <a:lnTo>
                      <a:pt x="1886" y="1684"/>
                    </a:lnTo>
                    <a:lnTo>
                      <a:pt x="1840" y="1741"/>
                    </a:lnTo>
                    <a:lnTo>
                      <a:pt x="1789" y="1796"/>
                    </a:lnTo>
                    <a:lnTo>
                      <a:pt x="1736" y="1846"/>
                    </a:lnTo>
                    <a:lnTo>
                      <a:pt x="1678" y="1893"/>
                    </a:lnTo>
                    <a:lnTo>
                      <a:pt x="1617" y="1936"/>
                    </a:lnTo>
                    <a:lnTo>
                      <a:pt x="1553" y="1975"/>
                    </a:lnTo>
                    <a:lnTo>
                      <a:pt x="1486" y="2009"/>
                    </a:lnTo>
                    <a:lnTo>
                      <a:pt x="1416" y="2039"/>
                    </a:lnTo>
                    <a:lnTo>
                      <a:pt x="1416" y="2603"/>
                    </a:lnTo>
                    <a:lnTo>
                      <a:pt x="1413" y="2623"/>
                    </a:lnTo>
                    <a:lnTo>
                      <a:pt x="1404" y="2640"/>
                    </a:lnTo>
                    <a:lnTo>
                      <a:pt x="1391" y="2652"/>
                    </a:lnTo>
                    <a:lnTo>
                      <a:pt x="1374" y="2662"/>
                    </a:lnTo>
                    <a:lnTo>
                      <a:pt x="1354" y="2665"/>
                    </a:lnTo>
                    <a:lnTo>
                      <a:pt x="1293" y="2665"/>
                    </a:lnTo>
                    <a:lnTo>
                      <a:pt x="1293" y="2789"/>
                    </a:lnTo>
                    <a:lnTo>
                      <a:pt x="1290" y="2809"/>
                    </a:lnTo>
                    <a:lnTo>
                      <a:pt x="1280" y="2826"/>
                    </a:lnTo>
                    <a:lnTo>
                      <a:pt x="1268" y="2838"/>
                    </a:lnTo>
                    <a:lnTo>
                      <a:pt x="1251" y="2848"/>
                    </a:lnTo>
                    <a:lnTo>
                      <a:pt x="1231" y="2851"/>
                    </a:lnTo>
                    <a:lnTo>
                      <a:pt x="862" y="2851"/>
                    </a:lnTo>
                    <a:lnTo>
                      <a:pt x="842" y="2848"/>
                    </a:lnTo>
                    <a:lnTo>
                      <a:pt x="825" y="2838"/>
                    </a:lnTo>
                    <a:lnTo>
                      <a:pt x="812" y="2826"/>
                    </a:lnTo>
                    <a:lnTo>
                      <a:pt x="803" y="2809"/>
                    </a:lnTo>
                    <a:lnTo>
                      <a:pt x="800" y="2789"/>
                    </a:lnTo>
                    <a:lnTo>
                      <a:pt x="800" y="2665"/>
                    </a:lnTo>
                    <a:lnTo>
                      <a:pt x="739" y="2665"/>
                    </a:lnTo>
                    <a:lnTo>
                      <a:pt x="719" y="2662"/>
                    </a:lnTo>
                    <a:lnTo>
                      <a:pt x="702" y="2652"/>
                    </a:lnTo>
                    <a:lnTo>
                      <a:pt x="689" y="2640"/>
                    </a:lnTo>
                    <a:lnTo>
                      <a:pt x="680" y="2623"/>
                    </a:lnTo>
                    <a:lnTo>
                      <a:pt x="677" y="2603"/>
                    </a:lnTo>
                    <a:lnTo>
                      <a:pt x="677" y="2039"/>
                    </a:lnTo>
                    <a:lnTo>
                      <a:pt x="607" y="2009"/>
                    </a:lnTo>
                    <a:lnTo>
                      <a:pt x="540" y="1975"/>
                    </a:lnTo>
                    <a:lnTo>
                      <a:pt x="476" y="1936"/>
                    </a:lnTo>
                    <a:lnTo>
                      <a:pt x="415" y="1893"/>
                    </a:lnTo>
                    <a:lnTo>
                      <a:pt x="357" y="1846"/>
                    </a:lnTo>
                    <a:lnTo>
                      <a:pt x="303" y="1796"/>
                    </a:lnTo>
                    <a:lnTo>
                      <a:pt x="253" y="1741"/>
                    </a:lnTo>
                    <a:lnTo>
                      <a:pt x="207" y="1684"/>
                    </a:lnTo>
                    <a:lnTo>
                      <a:pt x="165" y="1622"/>
                    </a:lnTo>
                    <a:lnTo>
                      <a:pt x="128" y="1559"/>
                    </a:lnTo>
                    <a:lnTo>
                      <a:pt x="95" y="1493"/>
                    </a:lnTo>
                    <a:lnTo>
                      <a:pt x="66" y="1425"/>
                    </a:lnTo>
                    <a:lnTo>
                      <a:pt x="43" y="1354"/>
                    </a:lnTo>
                    <a:lnTo>
                      <a:pt x="24" y="1281"/>
                    </a:lnTo>
                    <a:lnTo>
                      <a:pt x="11" y="1206"/>
                    </a:lnTo>
                    <a:lnTo>
                      <a:pt x="2" y="1130"/>
                    </a:lnTo>
                    <a:lnTo>
                      <a:pt x="0" y="1053"/>
                    </a:lnTo>
                    <a:lnTo>
                      <a:pt x="3" y="971"/>
                    </a:lnTo>
                    <a:lnTo>
                      <a:pt x="12" y="890"/>
                    </a:lnTo>
                    <a:lnTo>
                      <a:pt x="27" y="812"/>
                    </a:lnTo>
                    <a:lnTo>
                      <a:pt x="48" y="736"/>
                    </a:lnTo>
                    <a:lnTo>
                      <a:pt x="75" y="662"/>
                    </a:lnTo>
                    <a:lnTo>
                      <a:pt x="106" y="590"/>
                    </a:lnTo>
                    <a:lnTo>
                      <a:pt x="143" y="522"/>
                    </a:lnTo>
                    <a:lnTo>
                      <a:pt x="184" y="456"/>
                    </a:lnTo>
                    <a:lnTo>
                      <a:pt x="230" y="395"/>
                    </a:lnTo>
                    <a:lnTo>
                      <a:pt x="280" y="337"/>
                    </a:lnTo>
                    <a:lnTo>
                      <a:pt x="334" y="282"/>
                    </a:lnTo>
                    <a:lnTo>
                      <a:pt x="393" y="231"/>
                    </a:lnTo>
                    <a:lnTo>
                      <a:pt x="454" y="186"/>
                    </a:lnTo>
                    <a:lnTo>
                      <a:pt x="519" y="143"/>
                    </a:lnTo>
                    <a:lnTo>
                      <a:pt x="587" y="106"/>
                    </a:lnTo>
                    <a:lnTo>
                      <a:pt x="657" y="75"/>
                    </a:lnTo>
                    <a:lnTo>
                      <a:pt x="731" y="48"/>
                    </a:lnTo>
                    <a:lnTo>
                      <a:pt x="807" y="27"/>
                    </a:lnTo>
                    <a:lnTo>
                      <a:pt x="885" y="12"/>
                    </a:lnTo>
                    <a:lnTo>
                      <a:pt x="965" y="3"/>
                    </a:lnTo>
                    <a:lnTo>
                      <a:pt x="10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1" name="Freeform 42"/>
              <p:cNvSpPr>
                <a:spLocks/>
              </p:cNvSpPr>
              <p:nvPr/>
            </p:nvSpPr>
            <p:spPr bwMode="auto">
              <a:xfrm>
                <a:off x="1455738" y="5067300"/>
                <a:ext cx="33337" cy="98425"/>
              </a:xfrm>
              <a:custGeom>
                <a:avLst/>
                <a:gdLst>
                  <a:gd name="T0" fmla="*/ 60 w 123"/>
                  <a:gd name="T1" fmla="*/ 0 h 372"/>
                  <a:gd name="T2" fmla="*/ 81 w 123"/>
                  <a:gd name="T3" fmla="*/ 3 h 372"/>
                  <a:gd name="T4" fmla="*/ 98 w 123"/>
                  <a:gd name="T5" fmla="*/ 12 h 372"/>
                  <a:gd name="T6" fmla="*/ 111 w 123"/>
                  <a:gd name="T7" fmla="*/ 26 h 372"/>
                  <a:gd name="T8" fmla="*/ 120 w 123"/>
                  <a:gd name="T9" fmla="*/ 43 h 372"/>
                  <a:gd name="T10" fmla="*/ 123 w 123"/>
                  <a:gd name="T11" fmla="*/ 62 h 372"/>
                  <a:gd name="T12" fmla="*/ 123 w 123"/>
                  <a:gd name="T13" fmla="*/ 310 h 372"/>
                  <a:gd name="T14" fmla="*/ 120 w 123"/>
                  <a:gd name="T15" fmla="*/ 330 h 372"/>
                  <a:gd name="T16" fmla="*/ 111 w 123"/>
                  <a:gd name="T17" fmla="*/ 347 h 372"/>
                  <a:gd name="T18" fmla="*/ 98 w 123"/>
                  <a:gd name="T19" fmla="*/ 359 h 372"/>
                  <a:gd name="T20" fmla="*/ 81 w 123"/>
                  <a:gd name="T21" fmla="*/ 369 h 372"/>
                  <a:gd name="T22" fmla="*/ 60 w 123"/>
                  <a:gd name="T23" fmla="*/ 372 h 372"/>
                  <a:gd name="T24" fmla="*/ 42 w 123"/>
                  <a:gd name="T25" fmla="*/ 369 h 372"/>
                  <a:gd name="T26" fmla="*/ 25 w 123"/>
                  <a:gd name="T27" fmla="*/ 359 h 372"/>
                  <a:gd name="T28" fmla="*/ 12 w 123"/>
                  <a:gd name="T29" fmla="*/ 347 h 372"/>
                  <a:gd name="T30" fmla="*/ 3 w 123"/>
                  <a:gd name="T31" fmla="*/ 330 h 372"/>
                  <a:gd name="T32" fmla="*/ 0 w 123"/>
                  <a:gd name="T33" fmla="*/ 310 h 372"/>
                  <a:gd name="T34" fmla="*/ 0 w 123"/>
                  <a:gd name="T35" fmla="*/ 62 h 372"/>
                  <a:gd name="T36" fmla="*/ 3 w 123"/>
                  <a:gd name="T37" fmla="*/ 43 h 372"/>
                  <a:gd name="T38" fmla="*/ 12 w 123"/>
                  <a:gd name="T39" fmla="*/ 26 h 372"/>
                  <a:gd name="T40" fmla="*/ 25 w 123"/>
                  <a:gd name="T41" fmla="*/ 12 h 372"/>
                  <a:gd name="T42" fmla="*/ 42 w 123"/>
                  <a:gd name="T43" fmla="*/ 3 h 372"/>
                  <a:gd name="T44" fmla="*/ 60 w 123"/>
                  <a:gd name="T4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3" h="372">
                    <a:moveTo>
                      <a:pt x="60" y="0"/>
                    </a:moveTo>
                    <a:lnTo>
                      <a:pt x="81" y="3"/>
                    </a:lnTo>
                    <a:lnTo>
                      <a:pt x="98" y="12"/>
                    </a:lnTo>
                    <a:lnTo>
                      <a:pt x="111" y="26"/>
                    </a:lnTo>
                    <a:lnTo>
                      <a:pt x="120" y="43"/>
                    </a:lnTo>
                    <a:lnTo>
                      <a:pt x="123" y="62"/>
                    </a:lnTo>
                    <a:lnTo>
                      <a:pt x="123" y="310"/>
                    </a:lnTo>
                    <a:lnTo>
                      <a:pt x="120" y="330"/>
                    </a:lnTo>
                    <a:lnTo>
                      <a:pt x="111" y="347"/>
                    </a:lnTo>
                    <a:lnTo>
                      <a:pt x="98" y="359"/>
                    </a:lnTo>
                    <a:lnTo>
                      <a:pt x="81" y="369"/>
                    </a:lnTo>
                    <a:lnTo>
                      <a:pt x="60" y="372"/>
                    </a:lnTo>
                    <a:lnTo>
                      <a:pt x="42" y="369"/>
                    </a:lnTo>
                    <a:lnTo>
                      <a:pt x="25" y="359"/>
                    </a:lnTo>
                    <a:lnTo>
                      <a:pt x="12" y="347"/>
                    </a:lnTo>
                    <a:lnTo>
                      <a:pt x="3" y="330"/>
                    </a:lnTo>
                    <a:lnTo>
                      <a:pt x="0" y="310"/>
                    </a:lnTo>
                    <a:lnTo>
                      <a:pt x="0" y="62"/>
                    </a:lnTo>
                    <a:lnTo>
                      <a:pt x="3" y="43"/>
                    </a:lnTo>
                    <a:lnTo>
                      <a:pt x="12" y="26"/>
                    </a:lnTo>
                    <a:lnTo>
                      <a:pt x="25" y="12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2" name="Freeform 43"/>
              <p:cNvSpPr>
                <a:spLocks/>
              </p:cNvSpPr>
              <p:nvPr/>
            </p:nvSpPr>
            <p:spPr bwMode="auto">
              <a:xfrm>
                <a:off x="1781175" y="5461000"/>
                <a:ext cx="98425" cy="33338"/>
              </a:xfrm>
              <a:custGeom>
                <a:avLst/>
                <a:gdLst>
                  <a:gd name="T0" fmla="*/ 60 w 369"/>
                  <a:gd name="T1" fmla="*/ 0 h 123"/>
                  <a:gd name="T2" fmla="*/ 307 w 369"/>
                  <a:gd name="T3" fmla="*/ 0 h 123"/>
                  <a:gd name="T4" fmla="*/ 326 w 369"/>
                  <a:gd name="T5" fmla="*/ 3 h 123"/>
                  <a:gd name="T6" fmla="*/ 344 w 369"/>
                  <a:gd name="T7" fmla="*/ 11 h 123"/>
                  <a:gd name="T8" fmla="*/ 356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6 w 369"/>
                  <a:gd name="T17" fmla="*/ 98 h 123"/>
                  <a:gd name="T18" fmla="*/ 344 w 369"/>
                  <a:gd name="T19" fmla="*/ 112 h 123"/>
                  <a:gd name="T20" fmla="*/ 326 w 369"/>
                  <a:gd name="T21" fmla="*/ 120 h 123"/>
                  <a:gd name="T22" fmla="*/ 307 w 369"/>
                  <a:gd name="T23" fmla="*/ 123 h 123"/>
                  <a:gd name="T24" fmla="*/ 60 w 369"/>
                  <a:gd name="T25" fmla="*/ 123 h 123"/>
                  <a:gd name="T26" fmla="*/ 42 w 369"/>
                  <a:gd name="T27" fmla="*/ 120 h 123"/>
                  <a:gd name="T28" fmla="*/ 25 w 369"/>
                  <a:gd name="T29" fmla="*/ 112 h 123"/>
                  <a:gd name="T30" fmla="*/ 11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1 w 369"/>
                  <a:gd name="T39" fmla="*/ 25 h 123"/>
                  <a:gd name="T40" fmla="*/ 25 w 369"/>
                  <a:gd name="T41" fmla="*/ 11 h 123"/>
                  <a:gd name="T42" fmla="*/ 42 w 369"/>
                  <a:gd name="T43" fmla="*/ 3 h 123"/>
                  <a:gd name="T44" fmla="*/ 60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0" y="0"/>
                    </a:moveTo>
                    <a:lnTo>
                      <a:pt x="307" y="0"/>
                    </a:lnTo>
                    <a:lnTo>
                      <a:pt x="326" y="3"/>
                    </a:lnTo>
                    <a:lnTo>
                      <a:pt x="344" y="11"/>
                    </a:lnTo>
                    <a:lnTo>
                      <a:pt x="356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6" y="98"/>
                    </a:lnTo>
                    <a:lnTo>
                      <a:pt x="344" y="112"/>
                    </a:lnTo>
                    <a:lnTo>
                      <a:pt x="326" y="120"/>
                    </a:lnTo>
                    <a:lnTo>
                      <a:pt x="307" y="123"/>
                    </a:lnTo>
                    <a:lnTo>
                      <a:pt x="60" y="123"/>
                    </a:lnTo>
                    <a:lnTo>
                      <a:pt x="42" y="120"/>
                    </a:lnTo>
                    <a:lnTo>
                      <a:pt x="25" y="112"/>
                    </a:lnTo>
                    <a:lnTo>
                      <a:pt x="11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1" y="25"/>
                    </a:lnTo>
                    <a:lnTo>
                      <a:pt x="25" y="11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3" name="Freeform 44"/>
              <p:cNvSpPr>
                <a:spLocks/>
              </p:cNvSpPr>
              <p:nvPr/>
            </p:nvSpPr>
            <p:spPr bwMode="auto">
              <a:xfrm>
                <a:off x="1065213" y="5461000"/>
                <a:ext cx="96837" cy="33338"/>
              </a:xfrm>
              <a:custGeom>
                <a:avLst/>
                <a:gdLst>
                  <a:gd name="T0" fmla="*/ 62 w 369"/>
                  <a:gd name="T1" fmla="*/ 0 h 123"/>
                  <a:gd name="T2" fmla="*/ 308 w 369"/>
                  <a:gd name="T3" fmla="*/ 0 h 123"/>
                  <a:gd name="T4" fmla="*/ 327 w 369"/>
                  <a:gd name="T5" fmla="*/ 3 h 123"/>
                  <a:gd name="T6" fmla="*/ 344 w 369"/>
                  <a:gd name="T7" fmla="*/ 11 h 123"/>
                  <a:gd name="T8" fmla="*/ 358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8 w 369"/>
                  <a:gd name="T17" fmla="*/ 98 h 123"/>
                  <a:gd name="T18" fmla="*/ 344 w 369"/>
                  <a:gd name="T19" fmla="*/ 112 h 123"/>
                  <a:gd name="T20" fmla="*/ 327 w 369"/>
                  <a:gd name="T21" fmla="*/ 120 h 123"/>
                  <a:gd name="T22" fmla="*/ 308 w 369"/>
                  <a:gd name="T23" fmla="*/ 123 h 123"/>
                  <a:gd name="T24" fmla="*/ 62 w 369"/>
                  <a:gd name="T25" fmla="*/ 123 h 123"/>
                  <a:gd name="T26" fmla="*/ 43 w 369"/>
                  <a:gd name="T27" fmla="*/ 120 h 123"/>
                  <a:gd name="T28" fmla="*/ 25 w 369"/>
                  <a:gd name="T29" fmla="*/ 112 h 123"/>
                  <a:gd name="T30" fmla="*/ 13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3 w 369"/>
                  <a:gd name="T39" fmla="*/ 25 h 123"/>
                  <a:gd name="T40" fmla="*/ 25 w 369"/>
                  <a:gd name="T41" fmla="*/ 11 h 123"/>
                  <a:gd name="T42" fmla="*/ 43 w 369"/>
                  <a:gd name="T43" fmla="*/ 3 h 123"/>
                  <a:gd name="T44" fmla="*/ 62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2" y="0"/>
                    </a:moveTo>
                    <a:lnTo>
                      <a:pt x="308" y="0"/>
                    </a:lnTo>
                    <a:lnTo>
                      <a:pt x="327" y="3"/>
                    </a:lnTo>
                    <a:lnTo>
                      <a:pt x="344" y="11"/>
                    </a:lnTo>
                    <a:lnTo>
                      <a:pt x="358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8" y="98"/>
                    </a:lnTo>
                    <a:lnTo>
                      <a:pt x="344" y="112"/>
                    </a:lnTo>
                    <a:lnTo>
                      <a:pt x="327" y="120"/>
                    </a:lnTo>
                    <a:lnTo>
                      <a:pt x="308" y="123"/>
                    </a:lnTo>
                    <a:lnTo>
                      <a:pt x="62" y="123"/>
                    </a:lnTo>
                    <a:lnTo>
                      <a:pt x="43" y="120"/>
                    </a:lnTo>
                    <a:lnTo>
                      <a:pt x="25" y="112"/>
                    </a:lnTo>
                    <a:lnTo>
                      <a:pt x="13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3" y="25"/>
                    </a:lnTo>
                    <a:lnTo>
                      <a:pt x="25" y="11"/>
                    </a:lnTo>
                    <a:lnTo>
                      <a:pt x="43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4" name="Freeform 45"/>
              <p:cNvSpPr>
                <a:spLocks/>
              </p:cNvSpPr>
              <p:nvPr/>
            </p:nvSpPr>
            <p:spPr bwMode="auto">
              <a:xfrm>
                <a:off x="1685925" y="5183188"/>
                <a:ext cx="79375" cy="79375"/>
              </a:xfrm>
              <a:custGeom>
                <a:avLst/>
                <a:gdLst>
                  <a:gd name="T0" fmla="*/ 236 w 297"/>
                  <a:gd name="T1" fmla="*/ 0 h 298"/>
                  <a:gd name="T2" fmla="*/ 250 w 297"/>
                  <a:gd name="T3" fmla="*/ 2 h 298"/>
                  <a:gd name="T4" fmla="*/ 265 w 297"/>
                  <a:gd name="T5" fmla="*/ 8 h 298"/>
                  <a:gd name="T6" fmla="*/ 279 w 297"/>
                  <a:gd name="T7" fmla="*/ 18 h 298"/>
                  <a:gd name="T8" fmla="*/ 289 w 297"/>
                  <a:gd name="T9" fmla="*/ 31 h 298"/>
                  <a:gd name="T10" fmla="*/ 294 w 297"/>
                  <a:gd name="T11" fmla="*/ 46 h 298"/>
                  <a:gd name="T12" fmla="*/ 297 w 297"/>
                  <a:gd name="T13" fmla="*/ 62 h 298"/>
                  <a:gd name="T14" fmla="*/ 294 w 297"/>
                  <a:gd name="T15" fmla="*/ 78 h 298"/>
                  <a:gd name="T16" fmla="*/ 289 w 297"/>
                  <a:gd name="T17" fmla="*/ 93 h 298"/>
                  <a:gd name="T18" fmla="*/ 279 w 297"/>
                  <a:gd name="T19" fmla="*/ 105 h 298"/>
                  <a:gd name="T20" fmla="*/ 105 w 297"/>
                  <a:gd name="T21" fmla="*/ 281 h 298"/>
                  <a:gd name="T22" fmla="*/ 92 w 297"/>
                  <a:gd name="T23" fmla="*/ 291 h 298"/>
                  <a:gd name="T24" fmla="*/ 77 w 297"/>
                  <a:gd name="T25" fmla="*/ 296 h 298"/>
                  <a:gd name="T26" fmla="*/ 62 w 297"/>
                  <a:gd name="T27" fmla="*/ 298 h 298"/>
                  <a:gd name="T28" fmla="*/ 46 w 297"/>
                  <a:gd name="T29" fmla="*/ 296 h 298"/>
                  <a:gd name="T30" fmla="*/ 31 w 297"/>
                  <a:gd name="T31" fmla="*/ 291 h 298"/>
                  <a:gd name="T32" fmla="*/ 17 w 297"/>
                  <a:gd name="T33" fmla="*/ 281 h 298"/>
                  <a:gd name="T34" fmla="*/ 8 w 297"/>
                  <a:gd name="T35" fmla="*/ 267 h 298"/>
                  <a:gd name="T36" fmla="*/ 2 w 297"/>
                  <a:gd name="T37" fmla="*/ 252 h 298"/>
                  <a:gd name="T38" fmla="*/ 0 w 297"/>
                  <a:gd name="T39" fmla="*/ 237 h 298"/>
                  <a:gd name="T40" fmla="*/ 2 w 297"/>
                  <a:gd name="T41" fmla="*/ 221 h 298"/>
                  <a:gd name="T42" fmla="*/ 8 w 297"/>
                  <a:gd name="T43" fmla="*/ 207 h 298"/>
                  <a:gd name="T44" fmla="*/ 17 w 297"/>
                  <a:gd name="T45" fmla="*/ 193 h 298"/>
                  <a:gd name="T46" fmla="*/ 192 w 297"/>
                  <a:gd name="T47" fmla="*/ 18 h 298"/>
                  <a:gd name="T48" fmla="*/ 205 w 297"/>
                  <a:gd name="T49" fmla="*/ 8 h 298"/>
                  <a:gd name="T50" fmla="*/ 220 w 297"/>
                  <a:gd name="T51" fmla="*/ 2 h 298"/>
                  <a:gd name="T52" fmla="*/ 236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236" y="0"/>
                    </a:moveTo>
                    <a:lnTo>
                      <a:pt x="250" y="2"/>
                    </a:lnTo>
                    <a:lnTo>
                      <a:pt x="265" y="8"/>
                    </a:lnTo>
                    <a:lnTo>
                      <a:pt x="279" y="18"/>
                    </a:lnTo>
                    <a:lnTo>
                      <a:pt x="289" y="31"/>
                    </a:lnTo>
                    <a:lnTo>
                      <a:pt x="294" y="46"/>
                    </a:lnTo>
                    <a:lnTo>
                      <a:pt x="297" y="62"/>
                    </a:lnTo>
                    <a:lnTo>
                      <a:pt x="294" y="78"/>
                    </a:lnTo>
                    <a:lnTo>
                      <a:pt x="289" y="93"/>
                    </a:lnTo>
                    <a:lnTo>
                      <a:pt x="279" y="105"/>
                    </a:lnTo>
                    <a:lnTo>
                      <a:pt x="105" y="281"/>
                    </a:lnTo>
                    <a:lnTo>
                      <a:pt x="92" y="291"/>
                    </a:lnTo>
                    <a:lnTo>
                      <a:pt x="77" y="296"/>
                    </a:lnTo>
                    <a:lnTo>
                      <a:pt x="62" y="298"/>
                    </a:lnTo>
                    <a:lnTo>
                      <a:pt x="46" y="296"/>
                    </a:lnTo>
                    <a:lnTo>
                      <a:pt x="31" y="291"/>
                    </a:lnTo>
                    <a:lnTo>
                      <a:pt x="17" y="281"/>
                    </a:lnTo>
                    <a:lnTo>
                      <a:pt x="8" y="267"/>
                    </a:lnTo>
                    <a:lnTo>
                      <a:pt x="2" y="252"/>
                    </a:lnTo>
                    <a:lnTo>
                      <a:pt x="0" y="237"/>
                    </a:lnTo>
                    <a:lnTo>
                      <a:pt x="2" y="221"/>
                    </a:lnTo>
                    <a:lnTo>
                      <a:pt x="8" y="207"/>
                    </a:lnTo>
                    <a:lnTo>
                      <a:pt x="17" y="193"/>
                    </a:lnTo>
                    <a:lnTo>
                      <a:pt x="192" y="18"/>
                    </a:lnTo>
                    <a:lnTo>
                      <a:pt x="205" y="8"/>
                    </a:lnTo>
                    <a:lnTo>
                      <a:pt x="220" y="2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5" name="Freeform 46"/>
              <p:cNvSpPr>
                <a:spLocks/>
              </p:cNvSpPr>
              <p:nvPr/>
            </p:nvSpPr>
            <p:spPr bwMode="auto">
              <a:xfrm>
                <a:off x="1179513" y="5692775"/>
                <a:ext cx="79375" cy="79375"/>
              </a:xfrm>
              <a:custGeom>
                <a:avLst/>
                <a:gdLst>
                  <a:gd name="T0" fmla="*/ 235 w 297"/>
                  <a:gd name="T1" fmla="*/ 0 h 300"/>
                  <a:gd name="T2" fmla="*/ 251 w 297"/>
                  <a:gd name="T3" fmla="*/ 3 h 300"/>
                  <a:gd name="T4" fmla="*/ 266 w 297"/>
                  <a:gd name="T5" fmla="*/ 9 h 300"/>
                  <a:gd name="T6" fmla="*/ 280 w 297"/>
                  <a:gd name="T7" fmla="*/ 19 h 300"/>
                  <a:gd name="T8" fmla="*/ 289 w 297"/>
                  <a:gd name="T9" fmla="*/ 32 h 300"/>
                  <a:gd name="T10" fmla="*/ 295 w 297"/>
                  <a:gd name="T11" fmla="*/ 47 h 300"/>
                  <a:gd name="T12" fmla="*/ 297 w 297"/>
                  <a:gd name="T13" fmla="*/ 63 h 300"/>
                  <a:gd name="T14" fmla="*/ 295 w 297"/>
                  <a:gd name="T15" fmla="*/ 79 h 300"/>
                  <a:gd name="T16" fmla="*/ 289 w 297"/>
                  <a:gd name="T17" fmla="*/ 93 h 300"/>
                  <a:gd name="T18" fmla="*/ 280 w 297"/>
                  <a:gd name="T19" fmla="*/ 106 h 300"/>
                  <a:gd name="T20" fmla="*/ 105 w 297"/>
                  <a:gd name="T21" fmla="*/ 281 h 300"/>
                  <a:gd name="T22" fmla="*/ 92 w 297"/>
                  <a:gd name="T23" fmla="*/ 292 h 300"/>
                  <a:gd name="T24" fmla="*/ 77 w 297"/>
                  <a:gd name="T25" fmla="*/ 298 h 300"/>
                  <a:gd name="T26" fmla="*/ 61 w 297"/>
                  <a:gd name="T27" fmla="*/ 300 h 300"/>
                  <a:gd name="T28" fmla="*/ 45 w 297"/>
                  <a:gd name="T29" fmla="*/ 298 h 300"/>
                  <a:gd name="T30" fmla="*/ 31 w 297"/>
                  <a:gd name="T31" fmla="*/ 292 h 300"/>
                  <a:gd name="T32" fmla="*/ 18 w 297"/>
                  <a:gd name="T33" fmla="*/ 281 h 300"/>
                  <a:gd name="T34" fmla="*/ 8 w 297"/>
                  <a:gd name="T35" fmla="*/ 269 h 300"/>
                  <a:gd name="T36" fmla="*/ 2 w 297"/>
                  <a:gd name="T37" fmla="*/ 254 h 300"/>
                  <a:gd name="T38" fmla="*/ 0 w 297"/>
                  <a:gd name="T39" fmla="*/ 238 h 300"/>
                  <a:gd name="T40" fmla="*/ 2 w 297"/>
                  <a:gd name="T41" fmla="*/ 222 h 300"/>
                  <a:gd name="T42" fmla="*/ 8 w 297"/>
                  <a:gd name="T43" fmla="*/ 207 h 300"/>
                  <a:gd name="T44" fmla="*/ 18 w 297"/>
                  <a:gd name="T45" fmla="*/ 195 h 300"/>
                  <a:gd name="T46" fmla="*/ 192 w 297"/>
                  <a:gd name="T47" fmla="*/ 19 h 300"/>
                  <a:gd name="T48" fmla="*/ 205 w 297"/>
                  <a:gd name="T49" fmla="*/ 9 h 300"/>
                  <a:gd name="T50" fmla="*/ 220 w 297"/>
                  <a:gd name="T51" fmla="*/ 3 h 300"/>
                  <a:gd name="T52" fmla="*/ 235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235" y="0"/>
                    </a:moveTo>
                    <a:lnTo>
                      <a:pt x="251" y="3"/>
                    </a:lnTo>
                    <a:lnTo>
                      <a:pt x="266" y="9"/>
                    </a:lnTo>
                    <a:lnTo>
                      <a:pt x="280" y="19"/>
                    </a:lnTo>
                    <a:lnTo>
                      <a:pt x="289" y="32"/>
                    </a:lnTo>
                    <a:lnTo>
                      <a:pt x="295" y="47"/>
                    </a:lnTo>
                    <a:lnTo>
                      <a:pt x="297" y="63"/>
                    </a:lnTo>
                    <a:lnTo>
                      <a:pt x="295" y="79"/>
                    </a:lnTo>
                    <a:lnTo>
                      <a:pt x="289" y="93"/>
                    </a:lnTo>
                    <a:lnTo>
                      <a:pt x="280" y="106"/>
                    </a:lnTo>
                    <a:lnTo>
                      <a:pt x="105" y="281"/>
                    </a:lnTo>
                    <a:lnTo>
                      <a:pt x="92" y="292"/>
                    </a:lnTo>
                    <a:lnTo>
                      <a:pt x="77" y="298"/>
                    </a:lnTo>
                    <a:lnTo>
                      <a:pt x="61" y="300"/>
                    </a:lnTo>
                    <a:lnTo>
                      <a:pt x="45" y="298"/>
                    </a:lnTo>
                    <a:lnTo>
                      <a:pt x="31" y="292"/>
                    </a:lnTo>
                    <a:lnTo>
                      <a:pt x="18" y="281"/>
                    </a:lnTo>
                    <a:lnTo>
                      <a:pt x="8" y="269"/>
                    </a:lnTo>
                    <a:lnTo>
                      <a:pt x="2" y="254"/>
                    </a:lnTo>
                    <a:lnTo>
                      <a:pt x="0" y="238"/>
                    </a:lnTo>
                    <a:lnTo>
                      <a:pt x="2" y="222"/>
                    </a:lnTo>
                    <a:lnTo>
                      <a:pt x="8" y="207"/>
                    </a:lnTo>
                    <a:lnTo>
                      <a:pt x="18" y="195"/>
                    </a:lnTo>
                    <a:lnTo>
                      <a:pt x="192" y="19"/>
                    </a:lnTo>
                    <a:lnTo>
                      <a:pt x="205" y="9"/>
                    </a:lnTo>
                    <a:lnTo>
                      <a:pt x="220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6" name="Freeform 47"/>
              <p:cNvSpPr>
                <a:spLocks/>
              </p:cNvSpPr>
              <p:nvPr/>
            </p:nvSpPr>
            <p:spPr bwMode="auto">
              <a:xfrm>
                <a:off x="1685925" y="5692775"/>
                <a:ext cx="79375" cy="79375"/>
              </a:xfrm>
              <a:custGeom>
                <a:avLst/>
                <a:gdLst>
                  <a:gd name="T0" fmla="*/ 62 w 297"/>
                  <a:gd name="T1" fmla="*/ 0 h 300"/>
                  <a:gd name="T2" fmla="*/ 77 w 297"/>
                  <a:gd name="T3" fmla="*/ 3 h 300"/>
                  <a:gd name="T4" fmla="*/ 92 w 297"/>
                  <a:gd name="T5" fmla="*/ 9 h 300"/>
                  <a:gd name="T6" fmla="*/ 105 w 297"/>
                  <a:gd name="T7" fmla="*/ 19 h 300"/>
                  <a:gd name="T8" fmla="*/ 279 w 297"/>
                  <a:gd name="T9" fmla="*/ 195 h 300"/>
                  <a:gd name="T10" fmla="*/ 289 w 297"/>
                  <a:gd name="T11" fmla="*/ 207 h 300"/>
                  <a:gd name="T12" fmla="*/ 294 w 297"/>
                  <a:gd name="T13" fmla="*/ 222 h 300"/>
                  <a:gd name="T14" fmla="*/ 297 w 297"/>
                  <a:gd name="T15" fmla="*/ 238 h 300"/>
                  <a:gd name="T16" fmla="*/ 294 w 297"/>
                  <a:gd name="T17" fmla="*/ 254 h 300"/>
                  <a:gd name="T18" fmla="*/ 289 w 297"/>
                  <a:gd name="T19" fmla="*/ 269 h 300"/>
                  <a:gd name="T20" fmla="*/ 279 w 297"/>
                  <a:gd name="T21" fmla="*/ 281 h 300"/>
                  <a:gd name="T22" fmla="*/ 266 w 297"/>
                  <a:gd name="T23" fmla="*/ 292 h 300"/>
                  <a:gd name="T24" fmla="*/ 251 w 297"/>
                  <a:gd name="T25" fmla="*/ 298 h 300"/>
                  <a:gd name="T26" fmla="*/ 236 w 297"/>
                  <a:gd name="T27" fmla="*/ 300 h 300"/>
                  <a:gd name="T28" fmla="*/ 220 w 297"/>
                  <a:gd name="T29" fmla="*/ 298 h 300"/>
                  <a:gd name="T30" fmla="*/ 205 w 297"/>
                  <a:gd name="T31" fmla="*/ 292 h 300"/>
                  <a:gd name="T32" fmla="*/ 192 w 297"/>
                  <a:gd name="T33" fmla="*/ 281 h 300"/>
                  <a:gd name="T34" fmla="*/ 17 w 297"/>
                  <a:gd name="T35" fmla="*/ 106 h 300"/>
                  <a:gd name="T36" fmla="*/ 8 w 297"/>
                  <a:gd name="T37" fmla="*/ 93 h 300"/>
                  <a:gd name="T38" fmla="*/ 2 w 297"/>
                  <a:gd name="T39" fmla="*/ 79 h 300"/>
                  <a:gd name="T40" fmla="*/ 0 w 297"/>
                  <a:gd name="T41" fmla="*/ 63 h 300"/>
                  <a:gd name="T42" fmla="*/ 2 w 297"/>
                  <a:gd name="T43" fmla="*/ 47 h 300"/>
                  <a:gd name="T44" fmla="*/ 8 w 297"/>
                  <a:gd name="T45" fmla="*/ 32 h 300"/>
                  <a:gd name="T46" fmla="*/ 17 w 297"/>
                  <a:gd name="T47" fmla="*/ 19 h 300"/>
                  <a:gd name="T48" fmla="*/ 31 w 297"/>
                  <a:gd name="T49" fmla="*/ 9 h 300"/>
                  <a:gd name="T50" fmla="*/ 46 w 297"/>
                  <a:gd name="T51" fmla="*/ 3 h 300"/>
                  <a:gd name="T52" fmla="*/ 62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62" y="0"/>
                    </a:moveTo>
                    <a:lnTo>
                      <a:pt x="77" y="3"/>
                    </a:lnTo>
                    <a:lnTo>
                      <a:pt x="92" y="9"/>
                    </a:lnTo>
                    <a:lnTo>
                      <a:pt x="105" y="19"/>
                    </a:lnTo>
                    <a:lnTo>
                      <a:pt x="279" y="195"/>
                    </a:lnTo>
                    <a:lnTo>
                      <a:pt x="289" y="207"/>
                    </a:lnTo>
                    <a:lnTo>
                      <a:pt x="294" y="222"/>
                    </a:lnTo>
                    <a:lnTo>
                      <a:pt x="297" y="238"/>
                    </a:lnTo>
                    <a:lnTo>
                      <a:pt x="294" y="254"/>
                    </a:lnTo>
                    <a:lnTo>
                      <a:pt x="289" y="269"/>
                    </a:lnTo>
                    <a:lnTo>
                      <a:pt x="279" y="281"/>
                    </a:lnTo>
                    <a:lnTo>
                      <a:pt x="266" y="292"/>
                    </a:lnTo>
                    <a:lnTo>
                      <a:pt x="251" y="298"/>
                    </a:lnTo>
                    <a:lnTo>
                      <a:pt x="236" y="300"/>
                    </a:lnTo>
                    <a:lnTo>
                      <a:pt x="220" y="298"/>
                    </a:lnTo>
                    <a:lnTo>
                      <a:pt x="205" y="292"/>
                    </a:lnTo>
                    <a:lnTo>
                      <a:pt x="192" y="281"/>
                    </a:lnTo>
                    <a:lnTo>
                      <a:pt x="17" y="106"/>
                    </a:lnTo>
                    <a:lnTo>
                      <a:pt x="8" y="93"/>
                    </a:lnTo>
                    <a:lnTo>
                      <a:pt x="2" y="79"/>
                    </a:lnTo>
                    <a:lnTo>
                      <a:pt x="0" y="63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7" y="19"/>
                    </a:lnTo>
                    <a:lnTo>
                      <a:pt x="31" y="9"/>
                    </a:lnTo>
                    <a:lnTo>
                      <a:pt x="46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7" name="Freeform 48"/>
              <p:cNvSpPr>
                <a:spLocks/>
              </p:cNvSpPr>
              <p:nvPr/>
            </p:nvSpPr>
            <p:spPr bwMode="auto">
              <a:xfrm>
                <a:off x="1179513" y="5183188"/>
                <a:ext cx="79375" cy="79375"/>
              </a:xfrm>
              <a:custGeom>
                <a:avLst/>
                <a:gdLst>
                  <a:gd name="T0" fmla="*/ 61 w 297"/>
                  <a:gd name="T1" fmla="*/ 0 h 298"/>
                  <a:gd name="T2" fmla="*/ 77 w 297"/>
                  <a:gd name="T3" fmla="*/ 2 h 298"/>
                  <a:gd name="T4" fmla="*/ 92 w 297"/>
                  <a:gd name="T5" fmla="*/ 8 h 298"/>
                  <a:gd name="T6" fmla="*/ 105 w 297"/>
                  <a:gd name="T7" fmla="*/ 18 h 298"/>
                  <a:gd name="T8" fmla="*/ 280 w 297"/>
                  <a:gd name="T9" fmla="*/ 193 h 298"/>
                  <a:gd name="T10" fmla="*/ 289 w 297"/>
                  <a:gd name="T11" fmla="*/ 207 h 298"/>
                  <a:gd name="T12" fmla="*/ 295 w 297"/>
                  <a:gd name="T13" fmla="*/ 221 h 298"/>
                  <a:gd name="T14" fmla="*/ 297 w 297"/>
                  <a:gd name="T15" fmla="*/ 237 h 298"/>
                  <a:gd name="T16" fmla="*/ 295 w 297"/>
                  <a:gd name="T17" fmla="*/ 252 h 298"/>
                  <a:gd name="T18" fmla="*/ 289 w 297"/>
                  <a:gd name="T19" fmla="*/ 267 h 298"/>
                  <a:gd name="T20" fmla="*/ 280 w 297"/>
                  <a:gd name="T21" fmla="*/ 281 h 298"/>
                  <a:gd name="T22" fmla="*/ 266 w 297"/>
                  <a:gd name="T23" fmla="*/ 291 h 298"/>
                  <a:gd name="T24" fmla="*/ 251 w 297"/>
                  <a:gd name="T25" fmla="*/ 296 h 298"/>
                  <a:gd name="T26" fmla="*/ 235 w 297"/>
                  <a:gd name="T27" fmla="*/ 298 h 298"/>
                  <a:gd name="T28" fmla="*/ 220 w 297"/>
                  <a:gd name="T29" fmla="*/ 296 h 298"/>
                  <a:gd name="T30" fmla="*/ 205 w 297"/>
                  <a:gd name="T31" fmla="*/ 291 h 298"/>
                  <a:gd name="T32" fmla="*/ 192 w 297"/>
                  <a:gd name="T33" fmla="*/ 281 h 298"/>
                  <a:gd name="T34" fmla="*/ 18 w 297"/>
                  <a:gd name="T35" fmla="*/ 105 h 298"/>
                  <a:gd name="T36" fmla="*/ 8 w 297"/>
                  <a:gd name="T37" fmla="*/ 93 h 298"/>
                  <a:gd name="T38" fmla="*/ 2 w 297"/>
                  <a:gd name="T39" fmla="*/ 78 h 298"/>
                  <a:gd name="T40" fmla="*/ 0 w 297"/>
                  <a:gd name="T41" fmla="*/ 62 h 298"/>
                  <a:gd name="T42" fmla="*/ 2 w 297"/>
                  <a:gd name="T43" fmla="*/ 46 h 298"/>
                  <a:gd name="T44" fmla="*/ 8 w 297"/>
                  <a:gd name="T45" fmla="*/ 31 h 298"/>
                  <a:gd name="T46" fmla="*/ 18 w 297"/>
                  <a:gd name="T47" fmla="*/ 18 h 298"/>
                  <a:gd name="T48" fmla="*/ 32 w 297"/>
                  <a:gd name="T49" fmla="*/ 8 h 298"/>
                  <a:gd name="T50" fmla="*/ 47 w 297"/>
                  <a:gd name="T51" fmla="*/ 2 h 298"/>
                  <a:gd name="T52" fmla="*/ 61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61" y="0"/>
                    </a:moveTo>
                    <a:lnTo>
                      <a:pt x="77" y="2"/>
                    </a:lnTo>
                    <a:lnTo>
                      <a:pt x="92" y="8"/>
                    </a:lnTo>
                    <a:lnTo>
                      <a:pt x="105" y="18"/>
                    </a:lnTo>
                    <a:lnTo>
                      <a:pt x="280" y="193"/>
                    </a:lnTo>
                    <a:lnTo>
                      <a:pt x="289" y="207"/>
                    </a:lnTo>
                    <a:lnTo>
                      <a:pt x="295" y="221"/>
                    </a:lnTo>
                    <a:lnTo>
                      <a:pt x="297" y="237"/>
                    </a:lnTo>
                    <a:lnTo>
                      <a:pt x="295" y="252"/>
                    </a:lnTo>
                    <a:lnTo>
                      <a:pt x="289" y="267"/>
                    </a:lnTo>
                    <a:lnTo>
                      <a:pt x="280" y="281"/>
                    </a:lnTo>
                    <a:lnTo>
                      <a:pt x="266" y="291"/>
                    </a:lnTo>
                    <a:lnTo>
                      <a:pt x="251" y="296"/>
                    </a:lnTo>
                    <a:lnTo>
                      <a:pt x="235" y="298"/>
                    </a:lnTo>
                    <a:lnTo>
                      <a:pt x="220" y="296"/>
                    </a:lnTo>
                    <a:lnTo>
                      <a:pt x="205" y="291"/>
                    </a:lnTo>
                    <a:lnTo>
                      <a:pt x="192" y="281"/>
                    </a:lnTo>
                    <a:lnTo>
                      <a:pt x="18" y="105"/>
                    </a:lnTo>
                    <a:lnTo>
                      <a:pt x="8" y="93"/>
                    </a:lnTo>
                    <a:lnTo>
                      <a:pt x="2" y="78"/>
                    </a:lnTo>
                    <a:lnTo>
                      <a:pt x="0" y="62"/>
                    </a:lnTo>
                    <a:lnTo>
                      <a:pt x="2" y="46"/>
                    </a:lnTo>
                    <a:lnTo>
                      <a:pt x="8" y="31"/>
                    </a:lnTo>
                    <a:lnTo>
                      <a:pt x="18" y="18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8" name="Freeform 49"/>
              <p:cNvSpPr>
                <a:spLocks/>
              </p:cNvSpPr>
              <p:nvPr/>
            </p:nvSpPr>
            <p:spPr bwMode="auto">
              <a:xfrm>
                <a:off x="1276350" y="5281613"/>
                <a:ext cx="212725" cy="212725"/>
              </a:xfrm>
              <a:custGeom>
                <a:avLst/>
                <a:gdLst>
                  <a:gd name="T0" fmla="*/ 737 w 800"/>
                  <a:gd name="T1" fmla="*/ 0 h 806"/>
                  <a:gd name="T2" fmla="*/ 758 w 800"/>
                  <a:gd name="T3" fmla="*/ 3 h 806"/>
                  <a:gd name="T4" fmla="*/ 775 w 800"/>
                  <a:gd name="T5" fmla="*/ 13 h 806"/>
                  <a:gd name="T6" fmla="*/ 788 w 800"/>
                  <a:gd name="T7" fmla="*/ 26 h 806"/>
                  <a:gd name="T8" fmla="*/ 797 w 800"/>
                  <a:gd name="T9" fmla="*/ 43 h 806"/>
                  <a:gd name="T10" fmla="*/ 800 w 800"/>
                  <a:gd name="T11" fmla="*/ 63 h 806"/>
                  <a:gd name="T12" fmla="*/ 797 w 800"/>
                  <a:gd name="T13" fmla="*/ 82 h 806"/>
                  <a:gd name="T14" fmla="*/ 788 w 800"/>
                  <a:gd name="T15" fmla="*/ 100 h 806"/>
                  <a:gd name="T16" fmla="*/ 775 w 800"/>
                  <a:gd name="T17" fmla="*/ 112 h 806"/>
                  <a:gd name="T18" fmla="*/ 758 w 800"/>
                  <a:gd name="T19" fmla="*/ 122 h 806"/>
                  <a:gd name="T20" fmla="*/ 737 w 800"/>
                  <a:gd name="T21" fmla="*/ 125 h 806"/>
                  <a:gd name="T22" fmla="*/ 676 w 800"/>
                  <a:gd name="T23" fmla="*/ 128 h 806"/>
                  <a:gd name="T24" fmla="*/ 615 w 800"/>
                  <a:gd name="T25" fmla="*/ 138 h 806"/>
                  <a:gd name="T26" fmla="*/ 556 w 800"/>
                  <a:gd name="T27" fmla="*/ 152 h 806"/>
                  <a:gd name="T28" fmla="*/ 499 w 800"/>
                  <a:gd name="T29" fmla="*/ 174 h 806"/>
                  <a:gd name="T30" fmla="*/ 446 w 800"/>
                  <a:gd name="T31" fmla="*/ 200 h 806"/>
                  <a:gd name="T32" fmla="*/ 394 w 800"/>
                  <a:gd name="T33" fmla="*/ 231 h 806"/>
                  <a:gd name="T34" fmla="*/ 347 w 800"/>
                  <a:gd name="T35" fmla="*/ 266 h 806"/>
                  <a:gd name="T36" fmla="*/ 303 w 800"/>
                  <a:gd name="T37" fmla="*/ 307 h 806"/>
                  <a:gd name="T38" fmla="*/ 263 w 800"/>
                  <a:gd name="T39" fmla="*/ 350 h 806"/>
                  <a:gd name="T40" fmla="*/ 228 w 800"/>
                  <a:gd name="T41" fmla="*/ 399 h 806"/>
                  <a:gd name="T42" fmla="*/ 197 w 800"/>
                  <a:gd name="T43" fmla="*/ 449 h 806"/>
                  <a:gd name="T44" fmla="*/ 172 w 800"/>
                  <a:gd name="T45" fmla="*/ 503 h 806"/>
                  <a:gd name="T46" fmla="*/ 151 w 800"/>
                  <a:gd name="T47" fmla="*/ 560 h 806"/>
                  <a:gd name="T48" fmla="*/ 135 w 800"/>
                  <a:gd name="T49" fmla="*/ 619 h 806"/>
                  <a:gd name="T50" fmla="*/ 126 w 800"/>
                  <a:gd name="T51" fmla="*/ 681 h 806"/>
                  <a:gd name="T52" fmla="*/ 122 w 800"/>
                  <a:gd name="T53" fmla="*/ 744 h 806"/>
                  <a:gd name="T54" fmla="*/ 119 w 800"/>
                  <a:gd name="T55" fmla="*/ 764 h 806"/>
                  <a:gd name="T56" fmla="*/ 111 w 800"/>
                  <a:gd name="T57" fmla="*/ 781 h 806"/>
                  <a:gd name="T58" fmla="*/ 97 w 800"/>
                  <a:gd name="T59" fmla="*/ 795 h 806"/>
                  <a:gd name="T60" fmla="*/ 80 w 800"/>
                  <a:gd name="T61" fmla="*/ 803 h 806"/>
                  <a:gd name="T62" fmla="*/ 62 w 800"/>
                  <a:gd name="T63" fmla="*/ 806 h 806"/>
                  <a:gd name="T64" fmla="*/ 42 w 800"/>
                  <a:gd name="T65" fmla="*/ 803 h 806"/>
                  <a:gd name="T66" fmla="*/ 25 w 800"/>
                  <a:gd name="T67" fmla="*/ 795 h 806"/>
                  <a:gd name="T68" fmla="*/ 11 w 800"/>
                  <a:gd name="T69" fmla="*/ 781 h 806"/>
                  <a:gd name="T70" fmla="*/ 3 w 800"/>
                  <a:gd name="T71" fmla="*/ 764 h 806"/>
                  <a:gd name="T72" fmla="*/ 0 w 800"/>
                  <a:gd name="T73" fmla="*/ 744 h 806"/>
                  <a:gd name="T74" fmla="*/ 3 w 800"/>
                  <a:gd name="T75" fmla="*/ 676 h 806"/>
                  <a:gd name="T76" fmla="*/ 11 w 800"/>
                  <a:gd name="T77" fmla="*/ 611 h 806"/>
                  <a:gd name="T78" fmla="*/ 26 w 800"/>
                  <a:gd name="T79" fmla="*/ 546 h 806"/>
                  <a:gd name="T80" fmla="*/ 46 w 800"/>
                  <a:gd name="T81" fmla="*/ 485 h 806"/>
                  <a:gd name="T82" fmla="*/ 71 w 800"/>
                  <a:gd name="T83" fmla="*/ 426 h 806"/>
                  <a:gd name="T84" fmla="*/ 100 w 800"/>
                  <a:gd name="T85" fmla="*/ 369 h 806"/>
                  <a:gd name="T86" fmla="*/ 135 w 800"/>
                  <a:gd name="T87" fmla="*/ 316 h 806"/>
                  <a:gd name="T88" fmla="*/ 174 w 800"/>
                  <a:gd name="T89" fmla="*/ 265 h 806"/>
                  <a:gd name="T90" fmla="*/ 216 w 800"/>
                  <a:gd name="T91" fmla="*/ 219 h 806"/>
                  <a:gd name="T92" fmla="*/ 263 w 800"/>
                  <a:gd name="T93" fmla="*/ 176 h 806"/>
                  <a:gd name="T94" fmla="*/ 312 w 800"/>
                  <a:gd name="T95" fmla="*/ 137 h 806"/>
                  <a:gd name="T96" fmla="*/ 366 w 800"/>
                  <a:gd name="T97" fmla="*/ 102 h 806"/>
                  <a:gd name="T98" fmla="*/ 422 w 800"/>
                  <a:gd name="T99" fmla="*/ 72 h 806"/>
                  <a:gd name="T100" fmla="*/ 481 w 800"/>
                  <a:gd name="T101" fmla="*/ 47 h 806"/>
                  <a:gd name="T102" fmla="*/ 542 w 800"/>
                  <a:gd name="T103" fmla="*/ 27 h 806"/>
                  <a:gd name="T104" fmla="*/ 606 w 800"/>
                  <a:gd name="T105" fmla="*/ 13 h 806"/>
                  <a:gd name="T106" fmla="*/ 671 w 800"/>
                  <a:gd name="T107" fmla="*/ 3 h 806"/>
                  <a:gd name="T108" fmla="*/ 737 w 800"/>
                  <a:gd name="T109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0" h="806">
                    <a:moveTo>
                      <a:pt x="737" y="0"/>
                    </a:moveTo>
                    <a:lnTo>
                      <a:pt x="758" y="3"/>
                    </a:lnTo>
                    <a:lnTo>
                      <a:pt x="775" y="13"/>
                    </a:lnTo>
                    <a:lnTo>
                      <a:pt x="788" y="26"/>
                    </a:lnTo>
                    <a:lnTo>
                      <a:pt x="797" y="43"/>
                    </a:lnTo>
                    <a:lnTo>
                      <a:pt x="800" y="63"/>
                    </a:lnTo>
                    <a:lnTo>
                      <a:pt x="797" y="82"/>
                    </a:lnTo>
                    <a:lnTo>
                      <a:pt x="788" y="100"/>
                    </a:lnTo>
                    <a:lnTo>
                      <a:pt x="775" y="112"/>
                    </a:lnTo>
                    <a:lnTo>
                      <a:pt x="758" y="122"/>
                    </a:lnTo>
                    <a:lnTo>
                      <a:pt x="737" y="125"/>
                    </a:lnTo>
                    <a:lnTo>
                      <a:pt x="676" y="128"/>
                    </a:lnTo>
                    <a:lnTo>
                      <a:pt x="615" y="138"/>
                    </a:lnTo>
                    <a:lnTo>
                      <a:pt x="556" y="152"/>
                    </a:lnTo>
                    <a:lnTo>
                      <a:pt x="499" y="174"/>
                    </a:lnTo>
                    <a:lnTo>
                      <a:pt x="446" y="200"/>
                    </a:lnTo>
                    <a:lnTo>
                      <a:pt x="394" y="231"/>
                    </a:lnTo>
                    <a:lnTo>
                      <a:pt x="347" y="266"/>
                    </a:lnTo>
                    <a:lnTo>
                      <a:pt x="303" y="307"/>
                    </a:lnTo>
                    <a:lnTo>
                      <a:pt x="263" y="350"/>
                    </a:lnTo>
                    <a:lnTo>
                      <a:pt x="228" y="399"/>
                    </a:lnTo>
                    <a:lnTo>
                      <a:pt x="197" y="449"/>
                    </a:lnTo>
                    <a:lnTo>
                      <a:pt x="172" y="503"/>
                    </a:lnTo>
                    <a:lnTo>
                      <a:pt x="151" y="560"/>
                    </a:lnTo>
                    <a:lnTo>
                      <a:pt x="135" y="619"/>
                    </a:lnTo>
                    <a:lnTo>
                      <a:pt x="126" y="681"/>
                    </a:lnTo>
                    <a:lnTo>
                      <a:pt x="122" y="744"/>
                    </a:lnTo>
                    <a:lnTo>
                      <a:pt x="119" y="764"/>
                    </a:lnTo>
                    <a:lnTo>
                      <a:pt x="111" y="781"/>
                    </a:lnTo>
                    <a:lnTo>
                      <a:pt x="97" y="795"/>
                    </a:lnTo>
                    <a:lnTo>
                      <a:pt x="80" y="803"/>
                    </a:lnTo>
                    <a:lnTo>
                      <a:pt x="62" y="806"/>
                    </a:lnTo>
                    <a:lnTo>
                      <a:pt x="42" y="803"/>
                    </a:lnTo>
                    <a:lnTo>
                      <a:pt x="25" y="795"/>
                    </a:lnTo>
                    <a:lnTo>
                      <a:pt x="11" y="781"/>
                    </a:lnTo>
                    <a:lnTo>
                      <a:pt x="3" y="764"/>
                    </a:lnTo>
                    <a:lnTo>
                      <a:pt x="0" y="744"/>
                    </a:lnTo>
                    <a:lnTo>
                      <a:pt x="3" y="676"/>
                    </a:lnTo>
                    <a:lnTo>
                      <a:pt x="11" y="611"/>
                    </a:lnTo>
                    <a:lnTo>
                      <a:pt x="26" y="546"/>
                    </a:lnTo>
                    <a:lnTo>
                      <a:pt x="46" y="485"/>
                    </a:lnTo>
                    <a:lnTo>
                      <a:pt x="71" y="426"/>
                    </a:lnTo>
                    <a:lnTo>
                      <a:pt x="100" y="369"/>
                    </a:lnTo>
                    <a:lnTo>
                      <a:pt x="135" y="316"/>
                    </a:lnTo>
                    <a:lnTo>
                      <a:pt x="174" y="265"/>
                    </a:lnTo>
                    <a:lnTo>
                      <a:pt x="216" y="219"/>
                    </a:lnTo>
                    <a:lnTo>
                      <a:pt x="263" y="176"/>
                    </a:lnTo>
                    <a:lnTo>
                      <a:pt x="312" y="137"/>
                    </a:lnTo>
                    <a:lnTo>
                      <a:pt x="366" y="102"/>
                    </a:lnTo>
                    <a:lnTo>
                      <a:pt x="422" y="72"/>
                    </a:lnTo>
                    <a:lnTo>
                      <a:pt x="481" y="47"/>
                    </a:lnTo>
                    <a:lnTo>
                      <a:pt x="542" y="27"/>
                    </a:lnTo>
                    <a:lnTo>
                      <a:pt x="606" y="13"/>
                    </a:lnTo>
                    <a:lnTo>
                      <a:pt x="671" y="3"/>
                    </a:lnTo>
                    <a:lnTo>
                      <a:pt x="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2666268" y="135103"/>
              <a:ext cx="2566701" cy="1230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b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October:</a:t>
              </a:r>
            </a:p>
            <a:p>
              <a:pPr algn="ctr"/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Implement bi-annual</a:t>
              </a:r>
            </a:p>
            <a:p>
              <a:pPr algn="ctr"/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health checks policy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71547" y="3775304"/>
            <a:ext cx="4685526" cy="2042615"/>
            <a:chOff x="5843909" y="3477865"/>
            <a:chExt cx="6245741" cy="2722777"/>
          </a:xfrm>
        </p:grpSpPr>
        <p:sp>
          <p:nvSpPr>
            <p:cNvPr id="92" name="Chevron 91"/>
            <p:cNvSpPr/>
            <p:nvPr/>
          </p:nvSpPr>
          <p:spPr>
            <a:xfrm>
              <a:off x="7946422" y="3477865"/>
              <a:ext cx="3860919" cy="302045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9376327" y="3707250"/>
              <a:ext cx="991518" cy="1993136"/>
              <a:chOff x="5011563" y="3598917"/>
              <a:chExt cx="991518" cy="1993136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5011563" y="4600535"/>
                <a:ext cx="991518" cy="991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5507322" y="3598917"/>
                <a:ext cx="0" cy="1143001"/>
              </a:xfrm>
              <a:prstGeom prst="line">
                <a:avLst/>
              </a:prstGeom>
              <a:ln w="28575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Freeform 11"/>
            <p:cNvSpPr>
              <a:spLocks noEditPoints="1"/>
            </p:cNvSpPr>
            <p:nvPr/>
          </p:nvSpPr>
          <p:spPr bwMode="auto">
            <a:xfrm>
              <a:off x="5843909" y="4892785"/>
              <a:ext cx="501006" cy="498320"/>
            </a:xfrm>
            <a:custGeom>
              <a:avLst/>
              <a:gdLst>
                <a:gd name="T0" fmla="*/ 2029 w 3359"/>
                <a:gd name="T1" fmla="*/ 3060 h 3341"/>
                <a:gd name="T2" fmla="*/ 2343 w 3359"/>
                <a:gd name="T3" fmla="*/ 3079 h 3341"/>
                <a:gd name="T4" fmla="*/ 2714 w 3359"/>
                <a:gd name="T5" fmla="*/ 2704 h 3341"/>
                <a:gd name="T6" fmla="*/ 817 w 3359"/>
                <a:gd name="T7" fmla="*/ 2613 h 3341"/>
                <a:gd name="T8" fmla="*/ 852 w 3359"/>
                <a:gd name="T9" fmla="*/ 2989 h 3341"/>
                <a:gd name="T10" fmla="*/ 1476 w 3359"/>
                <a:gd name="T11" fmla="*/ 3212 h 3341"/>
                <a:gd name="T12" fmla="*/ 1041 w 3359"/>
                <a:gd name="T13" fmla="*/ 2632 h 3341"/>
                <a:gd name="T14" fmla="*/ 2034 w 3359"/>
                <a:gd name="T15" fmla="*/ 2871 h 3341"/>
                <a:gd name="T16" fmla="*/ 1947 w 3359"/>
                <a:gd name="T17" fmla="*/ 2438 h 3341"/>
                <a:gd name="T18" fmla="*/ 1208 w 3359"/>
                <a:gd name="T19" fmla="*/ 2476 h 3341"/>
                <a:gd name="T20" fmla="*/ 1465 w 3359"/>
                <a:gd name="T21" fmla="*/ 3037 h 3341"/>
                <a:gd name="T22" fmla="*/ 2515 w 3359"/>
                <a:gd name="T23" fmla="*/ 2038 h 3341"/>
                <a:gd name="T24" fmla="*/ 2695 w 3359"/>
                <a:gd name="T25" fmla="*/ 2561 h 3341"/>
                <a:gd name="T26" fmla="*/ 3118 w 3359"/>
                <a:gd name="T27" fmla="*/ 2280 h 3341"/>
                <a:gd name="T28" fmla="*/ 2547 w 3359"/>
                <a:gd name="T29" fmla="*/ 1728 h 3341"/>
                <a:gd name="T30" fmla="*/ 2297 w 3359"/>
                <a:gd name="T31" fmla="*/ 2395 h 3341"/>
                <a:gd name="T32" fmla="*/ 1737 w 3359"/>
                <a:gd name="T33" fmla="*/ 1728 h 3341"/>
                <a:gd name="T34" fmla="*/ 1062 w 3359"/>
                <a:gd name="T35" fmla="*/ 2395 h 3341"/>
                <a:gd name="T36" fmla="*/ 929 w 3359"/>
                <a:gd name="T37" fmla="*/ 1728 h 3341"/>
                <a:gd name="T38" fmla="*/ 241 w 3359"/>
                <a:gd name="T39" fmla="*/ 2280 h 3341"/>
                <a:gd name="T40" fmla="*/ 664 w 3359"/>
                <a:gd name="T41" fmla="*/ 2561 h 3341"/>
                <a:gd name="T42" fmla="*/ 843 w 3359"/>
                <a:gd name="T43" fmla="*/ 2038 h 3341"/>
                <a:gd name="T44" fmla="*/ 2065 w 3359"/>
                <a:gd name="T45" fmla="*/ 944 h 3341"/>
                <a:gd name="T46" fmla="*/ 2414 w 3359"/>
                <a:gd name="T47" fmla="*/ 1400 h 3341"/>
                <a:gd name="T48" fmla="*/ 1046 w 3359"/>
                <a:gd name="T49" fmla="*/ 992 h 3341"/>
                <a:gd name="T50" fmla="*/ 1621 w 3359"/>
                <a:gd name="T51" fmla="*/ 1613 h 3341"/>
                <a:gd name="T52" fmla="*/ 2845 w 3359"/>
                <a:gd name="T53" fmla="*/ 636 h 3341"/>
                <a:gd name="T54" fmla="*/ 2461 w 3359"/>
                <a:gd name="T55" fmla="*/ 1066 h 3341"/>
                <a:gd name="T56" fmla="*/ 3235 w 3359"/>
                <a:gd name="T57" fmla="*/ 1511 h 3341"/>
                <a:gd name="T58" fmla="*/ 3018 w 3359"/>
                <a:gd name="T59" fmla="*/ 866 h 3341"/>
                <a:gd name="T60" fmla="*/ 342 w 3359"/>
                <a:gd name="T61" fmla="*/ 866 h 3341"/>
                <a:gd name="T62" fmla="*/ 125 w 3359"/>
                <a:gd name="T63" fmla="*/ 1511 h 3341"/>
                <a:gd name="T64" fmla="*/ 899 w 3359"/>
                <a:gd name="T65" fmla="*/ 1066 h 3341"/>
                <a:gd name="T66" fmla="*/ 515 w 3359"/>
                <a:gd name="T67" fmla="*/ 636 h 3341"/>
                <a:gd name="T68" fmla="*/ 2228 w 3359"/>
                <a:gd name="T69" fmla="*/ 789 h 3341"/>
                <a:gd name="T70" fmla="*/ 1813 w 3359"/>
                <a:gd name="T71" fmla="*/ 222 h 3341"/>
                <a:gd name="T72" fmla="*/ 1283 w 3359"/>
                <a:gd name="T73" fmla="*/ 529 h 3341"/>
                <a:gd name="T74" fmla="*/ 1521 w 3359"/>
                <a:gd name="T75" fmla="*/ 857 h 3341"/>
                <a:gd name="T76" fmla="*/ 2174 w 3359"/>
                <a:gd name="T77" fmla="*/ 467 h 3341"/>
                <a:gd name="T78" fmla="*/ 2682 w 3359"/>
                <a:gd name="T79" fmla="*/ 599 h 3341"/>
                <a:gd name="T80" fmla="*/ 2322 w 3359"/>
                <a:gd name="T81" fmla="*/ 253 h 3341"/>
                <a:gd name="T82" fmla="*/ 1385 w 3359"/>
                <a:gd name="T83" fmla="*/ 143 h 3341"/>
                <a:gd name="T84" fmla="*/ 803 w 3359"/>
                <a:gd name="T85" fmla="*/ 383 h 3341"/>
                <a:gd name="T86" fmla="*/ 932 w 3359"/>
                <a:gd name="T87" fmla="*/ 720 h 3341"/>
                <a:gd name="T88" fmla="*/ 1396 w 3359"/>
                <a:gd name="T89" fmla="*/ 208 h 3341"/>
                <a:gd name="T90" fmla="*/ 2047 w 3359"/>
                <a:gd name="T91" fmla="*/ 41 h 3341"/>
                <a:gd name="T92" fmla="*/ 2681 w 3359"/>
                <a:gd name="T93" fmla="*/ 331 h 3341"/>
                <a:gd name="T94" fmla="*/ 3081 w 3359"/>
                <a:gd name="T95" fmla="*/ 751 h 3341"/>
                <a:gd name="T96" fmla="*/ 3332 w 3359"/>
                <a:gd name="T97" fmla="*/ 1372 h 3341"/>
                <a:gd name="T98" fmla="*/ 3308 w 3359"/>
                <a:gd name="T99" fmla="*/ 2081 h 3341"/>
                <a:gd name="T100" fmla="*/ 3000 w 3359"/>
                <a:gd name="T101" fmla="*/ 2702 h 3341"/>
                <a:gd name="T102" fmla="*/ 2867 w 3359"/>
                <a:gd name="T103" fmla="*/ 2851 h 3341"/>
                <a:gd name="T104" fmla="*/ 2314 w 3359"/>
                <a:gd name="T105" fmla="*/ 3217 h 3341"/>
                <a:gd name="T106" fmla="*/ 1737 w 3359"/>
                <a:gd name="T107" fmla="*/ 3340 h 3341"/>
                <a:gd name="T108" fmla="*/ 1325 w 3359"/>
                <a:gd name="T109" fmla="*/ 3303 h 3341"/>
                <a:gd name="T110" fmla="*/ 712 w 3359"/>
                <a:gd name="T111" fmla="*/ 3034 h 3341"/>
                <a:gd name="T112" fmla="*/ 424 w 3359"/>
                <a:gd name="T113" fmla="*/ 2778 h 3341"/>
                <a:gd name="T114" fmla="*/ 114 w 3359"/>
                <a:gd name="T115" fmla="*/ 2273 h 3341"/>
                <a:gd name="T116" fmla="*/ 3 w 3359"/>
                <a:gd name="T117" fmla="*/ 1570 h 3341"/>
                <a:gd name="T118" fmla="*/ 182 w 3359"/>
                <a:gd name="T119" fmla="*/ 915 h 3341"/>
                <a:gd name="T120" fmla="*/ 457 w 3359"/>
                <a:gd name="T121" fmla="*/ 527 h 3341"/>
                <a:gd name="T122" fmla="*/ 1023 w 3359"/>
                <a:gd name="T123" fmla="*/ 134 h 3341"/>
                <a:gd name="T124" fmla="*/ 1654 w 3359"/>
                <a:gd name="T125" fmla="*/ 1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9" h="3341">
                  <a:moveTo>
                    <a:pt x="2363" y="2539"/>
                  </a:moveTo>
                  <a:lnTo>
                    <a:pt x="2318" y="2632"/>
                  </a:lnTo>
                  <a:lnTo>
                    <a:pt x="2269" y="2723"/>
                  </a:lnTo>
                  <a:lnTo>
                    <a:pt x="2215" y="2811"/>
                  </a:lnTo>
                  <a:lnTo>
                    <a:pt x="2157" y="2897"/>
                  </a:lnTo>
                  <a:lnTo>
                    <a:pt x="2095" y="2980"/>
                  </a:lnTo>
                  <a:lnTo>
                    <a:pt x="2029" y="3060"/>
                  </a:lnTo>
                  <a:lnTo>
                    <a:pt x="1958" y="3138"/>
                  </a:lnTo>
                  <a:lnTo>
                    <a:pt x="1884" y="3212"/>
                  </a:lnTo>
                  <a:lnTo>
                    <a:pt x="1979" y="3196"/>
                  </a:lnTo>
                  <a:lnTo>
                    <a:pt x="2074" y="3175"/>
                  </a:lnTo>
                  <a:lnTo>
                    <a:pt x="2166" y="3148"/>
                  </a:lnTo>
                  <a:lnTo>
                    <a:pt x="2255" y="3117"/>
                  </a:lnTo>
                  <a:lnTo>
                    <a:pt x="2343" y="3079"/>
                  </a:lnTo>
                  <a:lnTo>
                    <a:pt x="2426" y="3036"/>
                  </a:lnTo>
                  <a:lnTo>
                    <a:pt x="2507" y="2989"/>
                  </a:lnTo>
                  <a:lnTo>
                    <a:pt x="2585" y="2938"/>
                  </a:lnTo>
                  <a:lnTo>
                    <a:pt x="2660" y="2881"/>
                  </a:lnTo>
                  <a:lnTo>
                    <a:pt x="2731" y="2820"/>
                  </a:lnTo>
                  <a:lnTo>
                    <a:pt x="2798" y="2756"/>
                  </a:lnTo>
                  <a:lnTo>
                    <a:pt x="2714" y="2704"/>
                  </a:lnTo>
                  <a:lnTo>
                    <a:pt x="2629" y="2656"/>
                  </a:lnTo>
                  <a:lnTo>
                    <a:pt x="2542" y="2613"/>
                  </a:lnTo>
                  <a:lnTo>
                    <a:pt x="2453" y="2573"/>
                  </a:lnTo>
                  <a:lnTo>
                    <a:pt x="2363" y="2539"/>
                  </a:lnTo>
                  <a:close/>
                  <a:moveTo>
                    <a:pt x="997" y="2539"/>
                  </a:moveTo>
                  <a:lnTo>
                    <a:pt x="907" y="2573"/>
                  </a:lnTo>
                  <a:lnTo>
                    <a:pt x="817" y="2613"/>
                  </a:lnTo>
                  <a:lnTo>
                    <a:pt x="730" y="2656"/>
                  </a:lnTo>
                  <a:lnTo>
                    <a:pt x="644" y="2704"/>
                  </a:lnTo>
                  <a:lnTo>
                    <a:pt x="561" y="2756"/>
                  </a:lnTo>
                  <a:lnTo>
                    <a:pt x="629" y="2820"/>
                  </a:lnTo>
                  <a:lnTo>
                    <a:pt x="700" y="2881"/>
                  </a:lnTo>
                  <a:lnTo>
                    <a:pt x="774" y="2938"/>
                  </a:lnTo>
                  <a:lnTo>
                    <a:pt x="852" y="2989"/>
                  </a:lnTo>
                  <a:lnTo>
                    <a:pt x="933" y="3036"/>
                  </a:lnTo>
                  <a:lnTo>
                    <a:pt x="1017" y="3079"/>
                  </a:lnTo>
                  <a:lnTo>
                    <a:pt x="1104" y="3117"/>
                  </a:lnTo>
                  <a:lnTo>
                    <a:pt x="1194" y="3148"/>
                  </a:lnTo>
                  <a:lnTo>
                    <a:pt x="1286" y="3175"/>
                  </a:lnTo>
                  <a:lnTo>
                    <a:pt x="1379" y="3196"/>
                  </a:lnTo>
                  <a:lnTo>
                    <a:pt x="1476" y="3212"/>
                  </a:lnTo>
                  <a:lnTo>
                    <a:pt x="1401" y="3138"/>
                  </a:lnTo>
                  <a:lnTo>
                    <a:pt x="1331" y="3060"/>
                  </a:lnTo>
                  <a:lnTo>
                    <a:pt x="1265" y="2979"/>
                  </a:lnTo>
                  <a:lnTo>
                    <a:pt x="1202" y="2897"/>
                  </a:lnTo>
                  <a:lnTo>
                    <a:pt x="1144" y="2811"/>
                  </a:lnTo>
                  <a:lnTo>
                    <a:pt x="1091" y="2722"/>
                  </a:lnTo>
                  <a:lnTo>
                    <a:pt x="1041" y="2632"/>
                  </a:lnTo>
                  <a:lnTo>
                    <a:pt x="997" y="2539"/>
                  </a:lnTo>
                  <a:close/>
                  <a:moveTo>
                    <a:pt x="1737" y="2421"/>
                  </a:moveTo>
                  <a:lnTo>
                    <a:pt x="1737" y="3189"/>
                  </a:lnTo>
                  <a:lnTo>
                    <a:pt x="1818" y="3115"/>
                  </a:lnTo>
                  <a:lnTo>
                    <a:pt x="1895" y="3037"/>
                  </a:lnTo>
                  <a:lnTo>
                    <a:pt x="1967" y="2955"/>
                  </a:lnTo>
                  <a:lnTo>
                    <a:pt x="2034" y="2871"/>
                  </a:lnTo>
                  <a:lnTo>
                    <a:pt x="2096" y="2783"/>
                  </a:lnTo>
                  <a:lnTo>
                    <a:pt x="2153" y="2692"/>
                  </a:lnTo>
                  <a:lnTo>
                    <a:pt x="2205" y="2598"/>
                  </a:lnTo>
                  <a:lnTo>
                    <a:pt x="2252" y="2502"/>
                  </a:lnTo>
                  <a:lnTo>
                    <a:pt x="2152" y="2476"/>
                  </a:lnTo>
                  <a:lnTo>
                    <a:pt x="2050" y="2454"/>
                  </a:lnTo>
                  <a:lnTo>
                    <a:pt x="1947" y="2438"/>
                  </a:lnTo>
                  <a:lnTo>
                    <a:pt x="1843" y="2428"/>
                  </a:lnTo>
                  <a:lnTo>
                    <a:pt x="1737" y="2421"/>
                  </a:lnTo>
                  <a:close/>
                  <a:moveTo>
                    <a:pt x="1621" y="2421"/>
                  </a:moveTo>
                  <a:lnTo>
                    <a:pt x="1516" y="2428"/>
                  </a:lnTo>
                  <a:lnTo>
                    <a:pt x="1413" y="2438"/>
                  </a:lnTo>
                  <a:lnTo>
                    <a:pt x="1310" y="2454"/>
                  </a:lnTo>
                  <a:lnTo>
                    <a:pt x="1208" y="2476"/>
                  </a:lnTo>
                  <a:lnTo>
                    <a:pt x="1108" y="2502"/>
                  </a:lnTo>
                  <a:lnTo>
                    <a:pt x="1154" y="2598"/>
                  </a:lnTo>
                  <a:lnTo>
                    <a:pt x="1207" y="2692"/>
                  </a:lnTo>
                  <a:lnTo>
                    <a:pt x="1263" y="2783"/>
                  </a:lnTo>
                  <a:lnTo>
                    <a:pt x="1326" y="2871"/>
                  </a:lnTo>
                  <a:lnTo>
                    <a:pt x="1393" y="2955"/>
                  </a:lnTo>
                  <a:lnTo>
                    <a:pt x="1465" y="3037"/>
                  </a:lnTo>
                  <a:lnTo>
                    <a:pt x="1540" y="3115"/>
                  </a:lnTo>
                  <a:lnTo>
                    <a:pt x="1621" y="3189"/>
                  </a:lnTo>
                  <a:lnTo>
                    <a:pt x="1621" y="2421"/>
                  </a:lnTo>
                  <a:close/>
                  <a:moveTo>
                    <a:pt x="2547" y="1728"/>
                  </a:moveTo>
                  <a:lnTo>
                    <a:pt x="2542" y="1833"/>
                  </a:lnTo>
                  <a:lnTo>
                    <a:pt x="2531" y="1935"/>
                  </a:lnTo>
                  <a:lnTo>
                    <a:pt x="2515" y="2038"/>
                  </a:lnTo>
                  <a:lnTo>
                    <a:pt x="2495" y="2138"/>
                  </a:lnTo>
                  <a:lnTo>
                    <a:pt x="2471" y="2238"/>
                  </a:lnTo>
                  <a:lnTo>
                    <a:pt x="2442" y="2335"/>
                  </a:lnTo>
                  <a:lnTo>
                    <a:pt x="2407" y="2432"/>
                  </a:lnTo>
                  <a:lnTo>
                    <a:pt x="2505" y="2469"/>
                  </a:lnTo>
                  <a:lnTo>
                    <a:pt x="2601" y="2512"/>
                  </a:lnTo>
                  <a:lnTo>
                    <a:pt x="2695" y="2561"/>
                  </a:lnTo>
                  <a:lnTo>
                    <a:pt x="2787" y="2613"/>
                  </a:lnTo>
                  <a:lnTo>
                    <a:pt x="2877" y="2669"/>
                  </a:lnTo>
                  <a:lnTo>
                    <a:pt x="2933" y="2598"/>
                  </a:lnTo>
                  <a:lnTo>
                    <a:pt x="2987" y="2523"/>
                  </a:lnTo>
                  <a:lnTo>
                    <a:pt x="3036" y="2445"/>
                  </a:lnTo>
                  <a:lnTo>
                    <a:pt x="3079" y="2364"/>
                  </a:lnTo>
                  <a:lnTo>
                    <a:pt x="3118" y="2280"/>
                  </a:lnTo>
                  <a:lnTo>
                    <a:pt x="3152" y="2193"/>
                  </a:lnTo>
                  <a:lnTo>
                    <a:pt x="3181" y="2104"/>
                  </a:lnTo>
                  <a:lnTo>
                    <a:pt x="3205" y="2013"/>
                  </a:lnTo>
                  <a:lnTo>
                    <a:pt x="3223" y="1920"/>
                  </a:lnTo>
                  <a:lnTo>
                    <a:pt x="3236" y="1825"/>
                  </a:lnTo>
                  <a:lnTo>
                    <a:pt x="3242" y="1728"/>
                  </a:lnTo>
                  <a:lnTo>
                    <a:pt x="2547" y="1728"/>
                  </a:lnTo>
                  <a:close/>
                  <a:moveTo>
                    <a:pt x="1737" y="1728"/>
                  </a:moveTo>
                  <a:lnTo>
                    <a:pt x="1737" y="2306"/>
                  </a:lnTo>
                  <a:lnTo>
                    <a:pt x="1852" y="2312"/>
                  </a:lnTo>
                  <a:lnTo>
                    <a:pt x="1966" y="2324"/>
                  </a:lnTo>
                  <a:lnTo>
                    <a:pt x="2077" y="2342"/>
                  </a:lnTo>
                  <a:lnTo>
                    <a:pt x="2188" y="2366"/>
                  </a:lnTo>
                  <a:lnTo>
                    <a:pt x="2297" y="2395"/>
                  </a:lnTo>
                  <a:lnTo>
                    <a:pt x="2335" y="2289"/>
                  </a:lnTo>
                  <a:lnTo>
                    <a:pt x="2367" y="2180"/>
                  </a:lnTo>
                  <a:lnTo>
                    <a:pt x="2392" y="2069"/>
                  </a:lnTo>
                  <a:lnTo>
                    <a:pt x="2411" y="1957"/>
                  </a:lnTo>
                  <a:lnTo>
                    <a:pt x="2425" y="1843"/>
                  </a:lnTo>
                  <a:lnTo>
                    <a:pt x="2431" y="1728"/>
                  </a:lnTo>
                  <a:lnTo>
                    <a:pt x="1737" y="1728"/>
                  </a:lnTo>
                  <a:close/>
                  <a:moveTo>
                    <a:pt x="929" y="1728"/>
                  </a:moveTo>
                  <a:lnTo>
                    <a:pt x="935" y="1843"/>
                  </a:lnTo>
                  <a:lnTo>
                    <a:pt x="949" y="1957"/>
                  </a:lnTo>
                  <a:lnTo>
                    <a:pt x="968" y="2069"/>
                  </a:lnTo>
                  <a:lnTo>
                    <a:pt x="993" y="2180"/>
                  </a:lnTo>
                  <a:lnTo>
                    <a:pt x="1024" y="2288"/>
                  </a:lnTo>
                  <a:lnTo>
                    <a:pt x="1062" y="2395"/>
                  </a:lnTo>
                  <a:lnTo>
                    <a:pt x="1172" y="2366"/>
                  </a:lnTo>
                  <a:lnTo>
                    <a:pt x="1282" y="2342"/>
                  </a:lnTo>
                  <a:lnTo>
                    <a:pt x="1394" y="2324"/>
                  </a:lnTo>
                  <a:lnTo>
                    <a:pt x="1508" y="2312"/>
                  </a:lnTo>
                  <a:lnTo>
                    <a:pt x="1621" y="2306"/>
                  </a:lnTo>
                  <a:lnTo>
                    <a:pt x="1621" y="1728"/>
                  </a:lnTo>
                  <a:lnTo>
                    <a:pt x="929" y="1728"/>
                  </a:lnTo>
                  <a:close/>
                  <a:moveTo>
                    <a:pt x="118" y="1728"/>
                  </a:moveTo>
                  <a:lnTo>
                    <a:pt x="124" y="1825"/>
                  </a:lnTo>
                  <a:lnTo>
                    <a:pt x="137" y="1920"/>
                  </a:lnTo>
                  <a:lnTo>
                    <a:pt x="155" y="2013"/>
                  </a:lnTo>
                  <a:lnTo>
                    <a:pt x="178" y="2104"/>
                  </a:lnTo>
                  <a:lnTo>
                    <a:pt x="207" y="2193"/>
                  </a:lnTo>
                  <a:lnTo>
                    <a:pt x="241" y="2280"/>
                  </a:lnTo>
                  <a:lnTo>
                    <a:pt x="280" y="2364"/>
                  </a:lnTo>
                  <a:lnTo>
                    <a:pt x="324" y="2445"/>
                  </a:lnTo>
                  <a:lnTo>
                    <a:pt x="373" y="2523"/>
                  </a:lnTo>
                  <a:lnTo>
                    <a:pt x="425" y="2598"/>
                  </a:lnTo>
                  <a:lnTo>
                    <a:pt x="483" y="2669"/>
                  </a:lnTo>
                  <a:lnTo>
                    <a:pt x="573" y="2613"/>
                  </a:lnTo>
                  <a:lnTo>
                    <a:pt x="664" y="2561"/>
                  </a:lnTo>
                  <a:lnTo>
                    <a:pt x="758" y="2512"/>
                  </a:lnTo>
                  <a:lnTo>
                    <a:pt x="855" y="2469"/>
                  </a:lnTo>
                  <a:lnTo>
                    <a:pt x="953" y="2432"/>
                  </a:lnTo>
                  <a:lnTo>
                    <a:pt x="918" y="2335"/>
                  </a:lnTo>
                  <a:lnTo>
                    <a:pt x="889" y="2238"/>
                  </a:lnTo>
                  <a:lnTo>
                    <a:pt x="863" y="2138"/>
                  </a:lnTo>
                  <a:lnTo>
                    <a:pt x="843" y="2038"/>
                  </a:lnTo>
                  <a:lnTo>
                    <a:pt x="829" y="1935"/>
                  </a:lnTo>
                  <a:lnTo>
                    <a:pt x="818" y="1833"/>
                  </a:lnTo>
                  <a:lnTo>
                    <a:pt x="813" y="1728"/>
                  </a:lnTo>
                  <a:lnTo>
                    <a:pt x="118" y="1728"/>
                  </a:lnTo>
                  <a:close/>
                  <a:moveTo>
                    <a:pt x="2276" y="894"/>
                  </a:moveTo>
                  <a:lnTo>
                    <a:pt x="2171" y="922"/>
                  </a:lnTo>
                  <a:lnTo>
                    <a:pt x="2065" y="944"/>
                  </a:lnTo>
                  <a:lnTo>
                    <a:pt x="1956" y="960"/>
                  </a:lnTo>
                  <a:lnTo>
                    <a:pt x="1848" y="972"/>
                  </a:lnTo>
                  <a:lnTo>
                    <a:pt x="1737" y="977"/>
                  </a:lnTo>
                  <a:lnTo>
                    <a:pt x="1737" y="1613"/>
                  </a:lnTo>
                  <a:lnTo>
                    <a:pt x="2431" y="1613"/>
                  </a:lnTo>
                  <a:lnTo>
                    <a:pt x="2425" y="1506"/>
                  </a:lnTo>
                  <a:lnTo>
                    <a:pt x="2414" y="1400"/>
                  </a:lnTo>
                  <a:lnTo>
                    <a:pt x="2397" y="1295"/>
                  </a:lnTo>
                  <a:lnTo>
                    <a:pt x="2374" y="1193"/>
                  </a:lnTo>
                  <a:lnTo>
                    <a:pt x="2347" y="1091"/>
                  </a:lnTo>
                  <a:lnTo>
                    <a:pt x="2314" y="992"/>
                  </a:lnTo>
                  <a:lnTo>
                    <a:pt x="2276" y="894"/>
                  </a:lnTo>
                  <a:close/>
                  <a:moveTo>
                    <a:pt x="1083" y="894"/>
                  </a:moveTo>
                  <a:lnTo>
                    <a:pt x="1046" y="992"/>
                  </a:lnTo>
                  <a:lnTo>
                    <a:pt x="1013" y="1091"/>
                  </a:lnTo>
                  <a:lnTo>
                    <a:pt x="984" y="1193"/>
                  </a:lnTo>
                  <a:lnTo>
                    <a:pt x="962" y="1295"/>
                  </a:lnTo>
                  <a:lnTo>
                    <a:pt x="945" y="1400"/>
                  </a:lnTo>
                  <a:lnTo>
                    <a:pt x="935" y="1506"/>
                  </a:lnTo>
                  <a:lnTo>
                    <a:pt x="929" y="1613"/>
                  </a:lnTo>
                  <a:lnTo>
                    <a:pt x="1621" y="1613"/>
                  </a:lnTo>
                  <a:lnTo>
                    <a:pt x="1621" y="977"/>
                  </a:lnTo>
                  <a:lnTo>
                    <a:pt x="1512" y="972"/>
                  </a:lnTo>
                  <a:lnTo>
                    <a:pt x="1402" y="960"/>
                  </a:lnTo>
                  <a:lnTo>
                    <a:pt x="1295" y="944"/>
                  </a:lnTo>
                  <a:lnTo>
                    <a:pt x="1189" y="922"/>
                  </a:lnTo>
                  <a:lnTo>
                    <a:pt x="1083" y="894"/>
                  </a:lnTo>
                  <a:close/>
                  <a:moveTo>
                    <a:pt x="2845" y="636"/>
                  </a:moveTo>
                  <a:lnTo>
                    <a:pt x="2758" y="689"/>
                  </a:lnTo>
                  <a:lnTo>
                    <a:pt x="2668" y="738"/>
                  </a:lnTo>
                  <a:lnTo>
                    <a:pt x="2576" y="782"/>
                  </a:lnTo>
                  <a:lnTo>
                    <a:pt x="2483" y="823"/>
                  </a:lnTo>
                  <a:lnTo>
                    <a:pt x="2388" y="859"/>
                  </a:lnTo>
                  <a:lnTo>
                    <a:pt x="2427" y="961"/>
                  </a:lnTo>
                  <a:lnTo>
                    <a:pt x="2461" y="1066"/>
                  </a:lnTo>
                  <a:lnTo>
                    <a:pt x="2489" y="1172"/>
                  </a:lnTo>
                  <a:lnTo>
                    <a:pt x="2512" y="1281"/>
                  </a:lnTo>
                  <a:lnTo>
                    <a:pt x="2529" y="1390"/>
                  </a:lnTo>
                  <a:lnTo>
                    <a:pt x="2541" y="1501"/>
                  </a:lnTo>
                  <a:lnTo>
                    <a:pt x="2547" y="1613"/>
                  </a:lnTo>
                  <a:lnTo>
                    <a:pt x="3242" y="1613"/>
                  </a:lnTo>
                  <a:lnTo>
                    <a:pt x="3235" y="1511"/>
                  </a:lnTo>
                  <a:lnTo>
                    <a:pt x="3222" y="1412"/>
                  </a:lnTo>
                  <a:lnTo>
                    <a:pt x="3202" y="1314"/>
                  </a:lnTo>
                  <a:lnTo>
                    <a:pt x="3176" y="1220"/>
                  </a:lnTo>
                  <a:lnTo>
                    <a:pt x="3144" y="1127"/>
                  </a:lnTo>
                  <a:lnTo>
                    <a:pt x="3107" y="1037"/>
                  </a:lnTo>
                  <a:lnTo>
                    <a:pt x="3065" y="950"/>
                  </a:lnTo>
                  <a:lnTo>
                    <a:pt x="3018" y="866"/>
                  </a:lnTo>
                  <a:lnTo>
                    <a:pt x="2965" y="785"/>
                  </a:lnTo>
                  <a:lnTo>
                    <a:pt x="2907" y="709"/>
                  </a:lnTo>
                  <a:lnTo>
                    <a:pt x="2845" y="636"/>
                  </a:lnTo>
                  <a:close/>
                  <a:moveTo>
                    <a:pt x="515" y="636"/>
                  </a:moveTo>
                  <a:lnTo>
                    <a:pt x="453" y="709"/>
                  </a:lnTo>
                  <a:lnTo>
                    <a:pt x="395" y="785"/>
                  </a:lnTo>
                  <a:lnTo>
                    <a:pt x="342" y="866"/>
                  </a:lnTo>
                  <a:lnTo>
                    <a:pt x="295" y="950"/>
                  </a:lnTo>
                  <a:lnTo>
                    <a:pt x="253" y="1037"/>
                  </a:lnTo>
                  <a:lnTo>
                    <a:pt x="215" y="1127"/>
                  </a:lnTo>
                  <a:lnTo>
                    <a:pt x="183" y="1220"/>
                  </a:lnTo>
                  <a:lnTo>
                    <a:pt x="158" y="1314"/>
                  </a:lnTo>
                  <a:lnTo>
                    <a:pt x="138" y="1412"/>
                  </a:lnTo>
                  <a:lnTo>
                    <a:pt x="125" y="1511"/>
                  </a:lnTo>
                  <a:lnTo>
                    <a:pt x="118" y="1613"/>
                  </a:lnTo>
                  <a:lnTo>
                    <a:pt x="813" y="1613"/>
                  </a:lnTo>
                  <a:lnTo>
                    <a:pt x="819" y="1501"/>
                  </a:lnTo>
                  <a:lnTo>
                    <a:pt x="831" y="1390"/>
                  </a:lnTo>
                  <a:lnTo>
                    <a:pt x="848" y="1281"/>
                  </a:lnTo>
                  <a:lnTo>
                    <a:pt x="871" y="1172"/>
                  </a:lnTo>
                  <a:lnTo>
                    <a:pt x="899" y="1066"/>
                  </a:lnTo>
                  <a:lnTo>
                    <a:pt x="933" y="961"/>
                  </a:lnTo>
                  <a:lnTo>
                    <a:pt x="972" y="859"/>
                  </a:lnTo>
                  <a:lnTo>
                    <a:pt x="877" y="823"/>
                  </a:lnTo>
                  <a:lnTo>
                    <a:pt x="783" y="782"/>
                  </a:lnTo>
                  <a:lnTo>
                    <a:pt x="692" y="738"/>
                  </a:lnTo>
                  <a:lnTo>
                    <a:pt x="602" y="689"/>
                  </a:lnTo>
                  <a:lnTo>
                    <a:pt x="515" y="636"/>
                  </a:lnTo>
                  <a:close/>
                  <a:moveTo>
                    <a:pt x="1737" y="153"/>
                  </a:moveTo>
                  <a:lnTo>
                    <a:pt x="1737" y="862"/>
                  </a:lnTo>
                  <a:lnTo>
                    <a:pt x="1837" y="857"/>
                  </a:lnTo>
                  <a:lnTo>
                    <a:pt x="1937" y="847"/>
                  </a:lnTo>
                  <a:lnTo>
                    <a:pt x="2035" y="831"/>
                  </a:lnTo>
                  <a:lnTo>
                    <a:pt x="2132" y="813"/>
                  </a:lnTo>
                  <a:lnTo>
                    <a:pt x="2228" y="789"/>
                  </a:lnTo>
                  <a:lnTo>
                    <a:pt x="2182" y="700"/>
                  </a:lnTo>
                  <a:lnTo>
                    <a:pt x="2131" y="613"/>
                  </a:lnTo>
                  <a:lnTo>
                    <a:pt x="2076" y="529"/>
                  </a:lnTo>
                  <a:lnTo>
                    <a:pt x="2016" y="448"/>
                  </a:lnTo>
                  <a:lnTo>
                    <a:pt x="1953" y="370"/>
                  </a:lnTo>
                  <a:lnTo>
                    <a:pt x="1886" y="294"/>
                  </a:lnTo>
                  <a:lnTo>
                    <a:pt x="1813" y="222"/>
                  </a:lnTo>
                  <a:lnTo>
                    <a:pt x="1737" y="153"/>
                  </a:lnTo>
                  <a:close/>
                  <a:moveTo>
                    <a:pt x="1621" y="153"/>
                  </a:moveTo>
                  <a:lnTo>
                    <a:pt x="1546" y="222"/>
                  </a:lnTo>
                  <a:lnTo>
                    <a:pt x="1474" y="294"/>
                  </a:lnTo>
                  <a:lnTo>
                    <a:pt x="1407" y="370"/>
                  </a:lnTo>
                  <a:lnTo>
                    <a:pt x="1342" y="448"/>
                  </a:lnTo>
                  <a:lnTo>
                    <a:pt x="1283" y="529"/>
                  </a:lnTo>
                  <a:lnTo>
                    <a:pt x="1229" y="613"/>
                  </a:lnTo>
                  <a:lnTo>
                    <a:pt x="1178" y="700"/>
                  </a:lnTo>
                  <a:lnTo>
                    <a:pt x="1132" y="789"/>
                  </a:lnTo>
                  <a:lnTo>
                    <a:pt x="1228" y="813"/>
                  </a:lnTo>
                  <a:lnTo>
                    <a:pt x="1325" y="831"/>
                  </a:lnTo>
                  <a:lnTo>
                    <a:pt x="1422" y="847"/>
                  </a:lnTo>
                  <a:lnTo>
                    <a:pt x="1521" y="857"/>
                  </a:lnTo>
                  <a:lnTo>
                    <a:pt x="1621" y="862"/>
                  </a:lnTo>
                  <a:lnTo>
                    <a:pt x="1621" y="153"/>
                  </a:lnTo>
                  <a:close/>
                  <a:moveTo>
                    <a:pt x="1884" y="129"/>
                  </a:moveTo>
                  <a:lnTo>
                    <a:pt x="1964" y="208"/>
                  </a:lnTo>
                  <a:lnTo>
                    <a:pt x="2038" y="291"/>
                  </a:lnTo>
                  <a:lnTo>
                    <a:pt x="2109" y="378"/>
                  </a:lnTo>
                  <a:lnTo>
                    <a:pt x="2174" y="467"/>
                  </a:lnTo>
                  <a:lnTo>
                    <a:pt x="2234" y="560"/>
                  </a:lnTo>
                  <a:lnTo>
                    <a:pt x="2290" y="656"/>
                  </a:lnTo>
                  <a:lnTo>
                    <a:pt x="2341" y="753"/>
                  </a:lnTo>
                  <a:lnTo>
                    <a:pt x="2428" y="720"/>
                  </a:lnTo>
                  <a:lnTo>
                    <a:pt x="2514" y="684"/>
                  </a:lnTo>
                  <a:lnTo>
                    <a:pt x="2599" y="644"/>
                  </a:lnTo>
                  <a:lnTo>
                    <a:pt x="2682" y="599"/>
                  </a:lnTo>
                  <a:lnTo>
                    <a:pt x="2763" y="551"/>
                  </a:lnTo>
                  <a:lnTo>
                    <a:pt x="2698" y="491"/>
                  </a:lnTo>
                  <a:lnTo>
                    <a:pt x="2628" y="436"/>
                  </a:lnTo>
                  <a:lnTo>
                    <a:pt x="2555" y="383"/>
                  </a:lnTo>
                  <a:lnTo>
                    <a:pt x="2481" y="336"/>
                  </a:lnTo>
                  <a:lnTo>
                    <a:pt x="2403" y="292"/>
                  </a:lnTo>
                  <a:lnTo>
                    <a:pt x="2322" y="253"/>
                  </a:lnTo>
                  <a:lnTo>
                    <a:pt x="2238" y="219"/>
                  </a:lnTo>
                  <a:lnTo>
                    <a:pt x="2153" y="188"/>
                  </a:lnTo>
                  <a:lnTo>
                    <a:pt x="2065" y="163"/>
                  </a:lnTo>
                  <a:lnTo>
                    <a:pt x="1975" y="143"/>
                  </a:lnTo>
                  <a:lnTo>
                    <a:pt x="1884" y="129"/>
                  </a:lnTo>
                  <a:close/>
                  <a:moveTo>
                    <a:pt x="1476" y="129"/>
                  </a:moveTo>
                  <a:lnTo>
                    <a:pt x="1385" y="143"/>
                  </a:lnTo>
                  <a:lnTo>
                    <a:pt x="1294" y="163"/>
                  </a:lnTo>
                  <a:lnTo>
                    <a:pt x="1207" y="188"/>
                  </a:lnTo>
                  <a:lnTo>
                    <a:pt x="1121" y="219"/>
                  </a:lnTo>
                  <a:lnTo>
                    <a:pt x="1038" y="253"/>
                  </a:lnTo>
                  <a:lnTo>
                    <a:pt x="957" y="292"/>
                  </a:lnTo>
                  <a:lnTo>
                    <a:pt x="879" y="336"/>
                  </a:lnTo>
                  <a:lnTo>
                    <a:pt x="803" y="383"/>
                  </a:lnTo>
                  <a:lnTo>
                    <a:pt x="732" y="436"/>
                  </a:lnTo>
                  <a:lnTo>
                    <a:pt x="662" y="491"/>
                  </a:lnTo>
                  <a:lnTo>
                    <a:pt x="597" y="551"/>
                  </a:lnTo>
                  <a:lnTo>
                    <a:pt x="678" y="599"/>
                  </a:lnTo>
                  <a:lnTo>
                    <a:pt x="760" y="644"/>
                  </a:lnTo>
                  <a:lnTo>
                    <a:pt x="845" y="684"/>
                  </a:lnTo>
                  <a:lnTo>
                    <a:pt x="932" y="720"/>
                  </a:lnTo>
                  <a:lnTo>
                    <a:pt x="1019" y="753"/>
                  </a:lnTo>
                  <a:lnTo>
                    <a:pt x="1070" y="656"/>
                  </a:lnTo>
                  <a:lnTo>
                    <a:pt x="1124" y="560"/>
                  </a:lnTo>
                  <a:lnTo>
                    <a:pt x="1186" y="467"/>
                  </a:lnTo>
                  <a:lnTo>
                    <a:pt x="1251" y="378"/>
                  </a:lnTo>
                  <a:lnTo>
                    <a:pt x="1321" y="291"/>
                  </a:lnTo>
                  <a:lnTo>
                    <a:pt x="1396" y="208"/>
                  </a:lnTo>
                  <a:lnTo>
                    <a:pt x="1476" y="129"/>
                  </a:lnTo>
                  <a:close/>
                  <a:moveTo>
                    <a:pt x="1679" y="0"/>
                  </a:moveTo>
                  <a:lnTo>
                    <a:pt x="1706" y="1"/>
                  </a:lnTo>
                  <a:lnTo>
                    <a:pt x="1738" y="2"/>
                  </a:lnTo>
                  <a:lnTo>
                    <a:pt x="1843" y="8"/>
                  </a:lnTo>
                  <a:lnTo>
                    <a:pt x="1946" y="22"/>
                  </a:lnTo>
                  <a:lnTo>
                    <a:pt x="2047" y="41"/>
                  </a:lnTo>
                  <a:lnTo>
                    <a:pt x="2146" y="66"/>
                  </a:lnTo>
                  <a:lnTo>
                    <a:pt x="2243" y="97"/>
                  </a:lnTo>
                  <a:lnTo>
                    <a:pt x="2336" y="134"/>
                  </a:lnTo>
                  <a:lnTo>
                    <a:pt x="2427" y="175"/>
                  </a:lnTo>
                  <a:lnTo>
                    <a:pt x="2515" y="222"/>
                  </a:lnTo>
                  <a:lnTo>
                    <a:pt x="2600" y="274"/>
                  </a:lnTo>
                  <a:lnTo>
                    <a:pt x="2681" y="331"/>
                  </a:lnTo>
                  <a:lnTo>
                    <a:pt x="2759" y="392"/>
                  </a:lnTo>
                  <a:lnTo>
                    <a:pt x="2832" y="458"/>
                  </a:lnTo>
                  <a:lnTo>
                    <a:pt x="2903" y="527"/>
                  </a:lnTo>
                  <a:lnTo>
                    <a:pt x="2903" y="528"/>
                  </a:lnTo>
                  <a:lnTo>
                    <a:pt x="2966" y="599"/>
                  </a:lnTo>
                  <a:lnTo>
                    <a:pt x="3026" y="673"/>
                  </a:lnTo>
                  <a:lnTo>
                    <a:pt x="3081" y="751"/>
                  </a:lnTo>
                  <a:lnTo>
                    <a:pt x="3131" y="831"/>
                  </a:lnTo>
                  <a:lnTo>
                    <a:pt x="3177" y="915"/>
                  </a:lnTo>
                  <a:lnTo>
                    <a:pt x="3219" y="1001"/>
                  </a:lnTo>
                  <a:lnTo>
                    <a:pt x="3255" y="1091"/>
                  </a:lnTo>
                  <a:lnTo>
                    <a:pt x="3286" y="1182"/>
                  </a:lnTo>
                  <a:lnTo>
                    <a:pt x="3311" y="1276"/>
                  </a:lnTo>
                  <a:lnTo>
                    <a:pt x="3332" y="1372"/>
                  </a:lnTo>
                  <a:lnTo>
                    <a:pt x="3347" y="1469"/>
                  </a:lnTo>
                  <a:lnTo>
                    <a:pt x="3356" y="1570"/>
                  </a:lnTo>
                  <a:lnTo>
                    <a:pt x="3359" y="1670"/>
                  </a:lnTo>
                  <a:lnTo>
                    <a:pt x="3356" y="1776"/>
                  </a:lnTo>
                  <a:lnTo>
                    <a:pt x="3346" y="1880"/>
                  </a:lnTo>
                  <a:lnTo>
                    <a:pt x="3330" y="1981"/>
                  </a:lnTo>
                  <a:lnTo>
                    <a:pt x="3308" y="2081"/>
                  </a:lnTo>
                  <a:lnTo>
                    <a:pt x="3280" y="2178"/>
                  </a:lnTo>
                  <a:lnTo>
                    <a:pt x="3246" y="2273"/>
                  </a:lnTo>
                  <a:lnTo>
                    <a:pt x="3207" y="2365"/>
                  </a:lnTo>
                  <a:lnTo>
                    <a:pt x="3163" y="2454"/>
                  </a:lnTo>
                  <a:lnTo>
                    <a:pt x="3113" y="2540"/>
                  </a:lnTo>
                  <a:lnTo>
                    <a:pt x="3059" y="2622"/>
                  </a:lnTo>
                  <a:lnTo>
                    <a:pt x="3000" y="2702"/>
                  </a:lnTo>
                  <a:lnTo>
                    <a:pt x="2936" y="2777"/>
                  </a:lnTo>
                  <a:lnTo>
                    <a:pt x="2936" y="2778"/>
                  </a:lnTo>
                  <a:lnTo>
                    <a:pt x="2934" y="2779"/>
                  </a:lnTo>
                  <a:lnTo>
                    <a:pt x="2934" y="2780"/>
                  </a:lnTo>
                  <a:lnTo>
                    <a:pt x="2933" y="2780"/>
                  </a:lnTo>
                  <a:lnTo>
                    <a:pt x="2932" y="2781"/>
                  </a:lnTo>
                  <a:lnTo>
                    <a:pt x="2867" y="2851"/>
                  </a:lnTo>
                  <a:lnTo>
                    <a:pt x="2798" y="2916"/>
                  </a:lnTo>
                  <a:lnTo>
                    <a:pt x="2725" y="2976"/>
                  </a:lnTo>
                  <a:lnTo>
                    <a:pt x="2649" y="3034"/>
                  </a:lnTo>
                  <a:lnTo>
                    <a:pt x="2570" y="3086"/>
                  </a:lnTo>
                  <a:lnTo>
                    <a:pt x="2487" y="3134"/>
                  </a:lnTo>
                  <a:lnTo>
                    <a:pt x="2402" y="3178"/>
                  </a:lnTo>
                  <a:lnTo>
                    <a:pt x="2314" y="3217"/>
                  </a:lnTo>
                  <a:lnTo>
                    <a:pt x="2224" y="3251"/>
                  </a:lnTo>
                  <a:lnTo>
                    <a:pt x="2130" y="3280"/>
                  </a:lnTo>
                  <a:lnTo>
                    <a:pt x="2035" y="3303"/>
                  </a:lnTo>
                  <a:lnTo>
                    <a:pt x="1937" y="3321"/>
                  </a:lnTo>
                  <a:lnTo>
                    <a:pt x="1838" y="3333"/>
                  </a:lnTo>
                  <a:lnTo>
                    <a:pt x="1738" y="3340"/>
                  </a:lnTo>
                  <a:lnTo>
                    <a:pt x="1737" y="3340"/>
                  </a:lnTo>
                  <a:lnTo>
                    <a:pt x="1706" y="3341"/>
                  </a:lnTo>
                  <a:lnTo>
                    <a:pt x="1679" y="3341"/>
                  </a:lnTo>
                  <a:lnTo>
                    <a:pt x="1654" y="3341"/>
                  </a:lnTo>
                  <a:lnTo>
                    <a:pt x="1621" y="3340"/>
                  </a:lnTo>
                  <a:lnTo>
                    <a:pt x="1521" y="3333"/>
                  </a:lnTo>
                  <a:lnTo>
                    <a:pt x="1422" y="3321"/>
                  </a:lnTo>
                  <a:lnTo>
                    <a:pt x="1325" y="3303"/>
                  </a:lnTo>
                  <a:lnTo>
                    <a:pt x="1230" y="3280"/>
                  </a:lnTo>
                  <a:lnTo>
                    <a:pt x="1137" y="3251"/>
                  </a:lnTo>
                  <a:lnTo>
                    <a:pt x="1047" y="3217"/>
                  </a:lnTo>
                  <a:lnTo>
                    <a:pt x="958" y="3178"/>
                  </a:lnTo>
                  <a:lnTo>
                    <a:pt x="873" y="3134"/>
                  </a:lnTo>
                  <a:lnTo>
                    <a:pt x="791" y="3087"/>
                  </a:lnTo>
                  <a:lnTo>
                    <a:pt x="712" y="3034"/>
                  </a:lnTo>
                  <a:lnTo>
                    <a:pt x="635" y="2977"/>
                  </a:lnTo>
                  <a:lnTo>
                    <a:pt x="562" y="2917"/>
                  </a:lnTo>
                  <a:lnTo>
                    <a:pt x="494" y="2852"/>
                  </a:lnTo>
                  <a:lnTo>
                    <a:pt x="428" y="2783"/>
                  </a:lnTo>
                  <a:lnTo>
                    <a:pt x="426" y="2781"/>
                  </a:lnTo>
                  <a:lnTo>
                    <a:pt x="424" y="2779"/>
                  </a:lnTo>
                  <a:lnTo>
                    <a:pt x="424" y="2778"/>
                  </a:lnTo>
                  <a:lnTo>
                    <a:pt x="423" y="2777"/>
                  </a:lnTo>
                  <a:lnTo>
                    <a:pt x="360" y="2702"/>
                  </a:lnTo>
                  <a:lnTo>
                    <a:pt x="301" y="2622"/>
                  </a:lnTo>
                  <a:lnTo>
                    <a:pt x="246" y="2540"/>
                  </a:lnTo>
                  <a:lnTo>
                    <a:pt x="197" y="2454"/>
                  </a:lnTo>
                  <a:lnTo>
                    <a:pt x="153" y="2365"/>
                  </a:lnTo>
                  <a:lnTo>
                    <a:pt x="114" y="2273"/>
                  </a:lnTo>
                  <a:lnTo>
                    <a:pt x="80" y="2178"/>
                  </a:lnTo>
                  <a:lnTo>
                    <a:pt x="52" y="2081"/>
                  </a:lnTo>
                  <a:lnTo>
                    <a:pt x="29" y="1981"/>
                  </a:lnTo>
                  <a:lnTo>
                    <a:pt x="14" y="1880"/>
                  </a:lnTo>
                  <a:lnTo>
                    <a:pt x="4" y="1776"/>
                  </a:lnTo>
                  <a:lnTo>
                    <a:pt x="0" y="1670"/>
                  </a:lnTo>
                  <a:lnTo>
                    <a:pt x="3" y="1570"/>
                  </a:lnTo>
                  <a:lnTo>
                    <a:pt x="13" y="1469"/>
                  </a:lnTo>
                  <a:lnTo>
                    <a:pt x="27" y="1372"/>
                  </a:lnTo>
                  <a:lnTo>
                    <a:pt x="47" y="1276"/>
                  </a:lnTo>
                  <a:lnTo>
                    <a:pt x="74" y="1182"/>
                  </a:lnTo>
                  <a:lnTo>
                    <a:pt x="105" y="1091"/>
                  </a:lnTo>
                  <a:lnTo>
                    <a:pt x="141" y="1001"/>
                  </a:lnTo>
                  <a:lnTo>
                    <a:pt x="182" y="915"/>
                  </a:lnTo>
                  <a:lnTo>
                    <a:pt x="228" y="831"/>
                  </a:lnTo>
                  <a:lnTo>
                    <a:pt x="279" y="751"/>
                  </a:lnTo>
                  <a:lnTo>
                    <a:pt x="334" y="673"/>
                  </a:lnTo>
                  <a:lnTo>
                    <a:pt x="393" y="599"/>
                  </a:lnTo>
                  <a:lnTo>
                    <a:pt x="456" y="528"/>
                  </a:lnTo>
                  <a:lnTo>
                    <a:pt x="457" y="528"/>
                  </a:lnTo>
                  <a:lnTo>
                    <a:pt x="457" y="527"/>
                  </a:lnTo>
                  <a:lnTo>
                    <a:pt x="527" y="458"/>
                  </a:lnTo>
                  <a:lnTo>
                    <a:pt x="601" y="392"/>
                  </a:lnTo>
                  <a:lnTo>
                    <a:pt x="679" y="331"/>
                  </a:lnTo>
                  <a:lnTo>
                    <a:pt x="760" y="274"/>
                  </a:lnTo>
                  <a:lnTo>
                    <a:pt x="844" y="222"/>
                  </a:lnTo>
                  <a:lnTo>
                    <a:pt x="933" y="175"/>
                  </a:lnTo>
                  <a:lnTo>
                    <a:pt x="1023" y="134"/>
                  </a:lnTo>
                  <a:lnTo>
                    <a:pt x="1117" y="97"/>
                  </a:lnTo>
                  <a:lnTo>
                    <a:pt x="1214" y="66"/>
                  </a:lnTo>
                  <a:lnTo>
                    <a:pt x="1313" y="41"/>
                  </a:lnTo>
                  <a:lnTo>
                    <a:pt x="1414" y="22"/>
                  </a:lnTo>
                  <a:lnTo>
                    <a:pt x="1517" y="8"/>
                  </a:lnTo>
                  <a:lnTo>
                    <a:pt x="1621" y="2"/>
                  </a:lnTo>
                  <a:lnTo>
                    <a:pt x="1654" y="1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7676770" y="5800637"/>
              <a:ext cx="4412880" cy="4000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350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Gather feedback and iterate policies </a:t>
              </a:r>
            </a:p>
          </p:txBody>
        </p:sp>
      </p:grpSp>
      <p:sp>
        <p:nvSpPr>
          <p:cNvPr id="117" name="Oval 116">
            <a:extLst>
              <a:ext uri="{FF2B5EF4-FFF2-40B4-BE49-F238E27FC236}">
                <a16:creationId xmlns:a16="http://schemas.microsoft.com/office/drawing/2014/main" id="{8D8A0836-2BE9-9E40-A35D-5908D1A88068}"/>
              </a:ext>
            </a:extLst>
          </p:cNvPr>
          <p:cNvSpPr/>
          <p:nvPr/>
        </p:nvSpPr>
        <p:spPr>
          <a:xfrm rot="10800000">
            <a:off x="4786103" y="2190560"/>
            <a:ext cx="743832" cy="7438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sp>
        <p:nvSpPr>
          <p:cNvPr id="118" name="Freeform 6">
            <a:extLst>
              <a:ext uri="{FF2B5EF4-FFF2-40B4-BE49-F238E27FC236}">
                <a16:creationId xmlns:a16="http://schemas.microsoft.com/office/drawing/2014/main" id="{25B8FE56-EC83-F941-B5B4-2EE85583771C}"/>
              </a:ext>
            </a:extLst>
          </p:cNvPr>
          <p:cNvSpPr>
            <a:spLocks noEditPoints="1"/>
          </p:cNvSpPr>
          <p:nvPr/>
        </p:nvSpPr>
        <p:spPr bwMode="auto">
          <a:xfrm>
            <a:off x="3458445" y="2450960"/>
            <a:ext cx="375852" cy="376858"/>
          </a:xfrm>
          <a:custGeom>
            <a:avLst/>
            <a:gdLst>
              <a:gd name="T0" fmla="*/ 1370 w 3359"/>
              <a:gd name="T1" fmla="*/ 1982 h 3362"/>
              <a:gd name="T2" fmla="*/ 1342 w 3359"/>
              <a:gd name="T3" fmla="*/ 2001 h 3362"/>
              <a:gd name="T4" fmla="*/ 1332 w 3359"/>
              <a:gd name="T5" fmla="*/ 2034 h 3362"/>
              <a:gd name="T6" fmla="*/ 2027 w 3359"/>
              <a:gd name="T7" fmla="*/ 3247 h 3362"/>
              <a:gd name="T8" fmla="*/ 2025 w 3359"/>
              <a:gd name="T9" fmla="*/ 2017 h 3362"/>
              <a:gd name="T10" fmla="*/ 2005 w 3359"/>
              <a:gd name="T11" fmla="*/ 1990 h 3362"/>
              <a:gd name="T12" fmla="*/ 1973 w 3359"/>
              <a:gd name="T13" fmla="*/ 1979 h 3362"/>
              <a:gd name="T14" fmla="*/ 2374 w 3359"/>
              <a:gd name="T15" fmla="*/ 424 h 3362"/>
              <a:gd name="T16" fmla="*/ 2722 w 3359"/>
              <a:gd name="T17" fmla="*/ 962 h 3362"/>
              <a:gd name="T18" fmla="*/ 2374 w 3359"/>
              <a:gd name="T19" fmla="*/ 424 h 3362"/>
              <a:gd name="T20" fmla="*/ 405 w 3359"/>
              <a:gd name="T21" fmla="*/ 1334 h 3362"/>
              <a:gd name="T22" fmla="*/ 1216 w 3359"/>
              <a:gd name="T23" fmla="*/ 3247 h 3362"/>
              <a:gd name="T24" fmla="*/ 1219 w 3359"/>
              <a:gd name="T25" fmla="*/ 2003 h 3362"/>
              <a:gd name="T26" fmla="*/ 1239 w 3359"/>
              <a:gd name="T27" fmla="*/ 1948 h 3362"/>
              <a:gd name="T28" fmla="*/ 1277 w 3359"/>
              <a:gd name="T29" fmla="*/ 1904 h 3362"/>
              <a:gd name="T30" fmla="*/ 1328 w 3359"/>
              <a:gd name="T31" fmla="*/ 1875 h 3362"/>
              <a:gd name="T32" fmla="*/ 1387 w 3359"/>
              <a:gd name="T33" fmla="*/ 1864 h 3362"/>
              <a:gd name="T34" fmla="*/ 2004 w 3359"/>
              <a:gd name="T35" fmla="*/ 1867 h 3362"/>
              <a:gd name="T36" fmla="*/ 2058 w 3359"/>
              <a:gd name="T37" fmla="*/ 1887 h 3362"/>
              <a:gd name="T38" fmla="*/ 2103 w 3359"/>
              <a:gd name="T39" fmla="*/ 1925 h 3362"/>
              <a:gd name="T40" fmla="*/ 2132 w 3359"/>
              <a:gd name="T41" fmla="*/ 1974 h 3362"/>
              <a:gd name="T42" fmla="*/ 2143 w 3359"/>
              <a:gd name="T43" fmla="*/ 2034 h 3362"/>
              <a:gd name="T44" fmla="*/ 2953 w 3359"/>
              <a:gd name="T45" fmla="*/ 3247 h 3362"/>
              <a:gd name="T46" fmla="*/ 2838 w 3359"/>
              <a:gd name="T47" fmla="*/ 1227 h 3362"/>
              <a:gd name="T48" fmla="*/ 1679 w 3359"/>
              <a:gd name="T49" fmla="*/ 157 h 3362"/>
              <a:gd name="T50" fmla="*/ 2258 w 3359"/>
              <a:gd name="T51" fmla="*/ 535 h 3362"/>
              <a:gd name="T52" fmla="*/ 2838 w 3359"/>
              <a:gd name="T53" fmla="*/ 309 h 3362"/>
              <a:gd name="T54" fmla="*/ 3341 w 3359"/>
              <a:gd name="T55" fmla="*/ 1534 h 3362"/>
              <a:gd name="T56" fmla="*/ 3357 w 3359"/>
              <a:gd name="T57" fmla="*/ 1559 h 3362"/>
              <a:gd name="T58" fmla="*/ 3358 w 3359"/>
              <a:gd name="T59" fmla="*/ 1589 h 3362"/>
              <a:gd name="T60" fmla="*/ 3344 w 3359"/>
              <a:gd name="T61" fmla="*/ 1616 h 3362"/>
              <a:gd name="T62" fmla="*/ 3317 w 3359"/>
              <a:gd name="T63" fmla="*/ 1632 h 3362"/>
              <a:gd name="T64" fmla="*/ 3287 w 3359"/>
              <a:gd name="T65" fmla="*/ 1633 h 3362"/>
              <a:gd name="T66" fmla="*/ 3262 w 3359"/>
              <a:gd name="T67" fmla="*/ 1618 h 3362"/>
              <a:gd name="T68" fmla="*/ 3069 w 3359"/>
              <a:gd name="T69" fmla="*/ 3362 h 3362"/>
              <a:gd name="T70" fmla="*/ 290 w 3359"/>
              <a:gd name="T71" fmla="*/ 1441 h 3362"/>
              <a:gd name="T72" fmla="*/ 85 w 3359"/>
              <a:gd name="T73" fmla="*/ 1627 h 3362"/>
              <a:gd name="T74" fmla="*/ 56 w 3359"/>
              <a:gd name="T75" fmla="*/ 1634 h 3362"/>
              <a:gd name="T76" fmla="*/ 28 w 3359"/>
              <a:gd name="T77" fmla="*/ 1625 h 3362"/>
              <a:gd name="T78" fmla="*/ 7 w 3359"/>
              <a:gd name="T79" fmla="*/ 1603 h 3362"/>
              <a:gd name="T80" fmla="*/ 0 w 3359"/>
              <a:gd name="T81" fmla="*/ 1574 h 3362"/>
              <a:gd name="T82" fmla="*/ 9 w 3359"/>
              <a:gd name="T83" fmla="*/ 1546 h 3362"/>
              <a:gd name="T84" fmla="*/ 1679 w 3359"/>
              <a:gd name="T85" fmla="*/ 0 h 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59" h="3362">
                <a:moveTo>
                  <a:pt x="1387" y="1979"/>
                </a:moveTo>
                <a:lnTo>
                  <a:pt x="1370" y="1982"/>
                </a:lnTo>
                <a:lnTo>
                  <a:pt x="1354" y="1990"/>
                </a:lnTo>
                <a:lnTo>
                  <a:pt x="1342" y="2001"/>
                </a:lnTo>
                <a:lnTo>
                  <a:pt x="1335" y="2017"/>
                </a:lnTo>
                <a:lnTo>
                  <a:pt x="1332" y="2034"/>
                </a:lnTo>
                <a:lnTo>
                  <a:pt x="1332" y="3247"/>
                </a:lnTo>
                <a:lnTo>
                  <a:pt x="2027" y="3247"/>
                </a:lnTo>
                <a:lnTo>
                  <a:pt x="2027" y="2034"/>
                </a:lnTo>
                <a:lnTo>
                  <a:pt x="2025" y="2017"/>
                </a:lnTo>
                <a:lnTo>
                  <a:pt x="2016" y="2001"/>
                </a:lnTo>
                <a:lnTo>
                  <a:pt x="2005" y="1990"/>
                </a:lnTo>
                <a:lnTo>
                  <a:pt x="1990" y="1982"/>
                </a:lnTo>
                <a:lnTo>
                  <a:pt x="1973" y="1979"/>
                </a:lnTo>
                <a:lnTo>
                  <a:pt x="1387" y="1979"/>
                </a:lnTo>
                <a:close/>
                <a:moveTo>
                  <a:pt x="2374" y="424"/>
                </a:moveTo>
                <a:lnTo>
                  <a:pt x="2374" y="642"/>
                </a:lnTo>
                <a:lnTo>
                  <a:pt x="2722" y="962"/>
                </a:lnTo>
                <a:lnTo>
                  <a:pt x="2722" y="424"/>
                </a:lnTo>
                <a:lnTo>
                  <a:pt x="2374" y="424"/>
                </a:lnTo>
                <a:close/>
                <a:moveTo>
                  <a:pt x="1679" y="157"/>
                </a:moveTo>
                <a:lnTo>
                  <a:pt x="405" y="1334"/>
                </a:lnTo>
                <a:lnTo>
                  <a:pt x="405" y="3247"/>
                </a:lnTo>
                <a:lnTo>
                  <a:pt x="1216" y="3247"/>
                </a:lnTo>
                <a:lnTo>
                  <a:pt x="1216" y="2034"/>
                </a:lnTo>
                <a:lnTo>
                  <a:pt x="1219" y="2003"/>
                </a:lnTo>
                <a:lnTo>
                  <a:pt x="1228" y="1974"/>
                </a:lnTo>
                <a:lnTo>
                  <a:pt x="1239" y="1948"/>
                </a:lnTo>
                <a:lnTo>
                  <a:pt x="1256" y="1925"/>
                </a:lnTo>
                <a:lnTo>
                  <a:pt x="1277" y="1904"/>
                </a:lnTo>
                <a:lnTo>
                  <a:pt x="1300" y="1887"/>
                </a:lnTo>
                <a:lnTo>
                  <a:pt x="1328" y="1875"/>
                </a:lnTo>
                <a:lnTo>
                  <a:pt x="1356" y="1867"/>
                </a:lnTo>
                <a:lnTo>
                  <a:pt x="1387" y="1864"/>
                </a:lnTo>
                <a:lnTo>
                  <a:pt x="1973" y="1864"/>
                </a:lnTo>
                <a:lnTo>
                  <a:pt x="2004" y="1867"/>
                </a:lnTo>
                <a:lnTo>
                  <a:pt x="2032" y="1875"/>
                </a:lnTo>
                <a:lnTo>
                  <a:pt x="2058" y="1887"/>
                </a:lnTo>
                <a:lnTo>
                  <a:pt x="2083" y="1904"/>
                </a:lnTo>
                <a:lnTo>
                  <a:pt x="2103" y="1925"/>
                </a:lnTo>
                <a:lnTo>
                  <a:pt x="2119" y="1948"/>
                </a:lnTo>
                <a:lnTo>
                  <a:pt x="2132" y="1974"/>
                </a:lnTo>
                <a:lnTo>
                  <a:pt x="2141" y="2003"/>
                </a:lnTo>
                <a:lnTo>
                  <a:pt x="2143" y="2034"/>
                </a:lnTo>
                <a:lnTo>
                  <a:pt x="2143" y="3247"/>
                </a:lnTo>
                <a:lnTo>
                  <a:pt x="2953" y="3247"/>
                </a:lnTo>
                <a:lnTo>
                  <a:pt x="2953" y="1334"/>
                </a:lnTo>
                <a:lnTo>
                  <a:pt x="2838" y="1227"/>
                </a:lnTo>
                <a:lnTo>
                  <a:pt x="2507" y="922"/>
                </a:lnTo>
                <a:lnTo>
                  <a:pt x="1679" y="157"/>
                </a:lnTo>
                <a:close/>
                <a:moveTo>
                  <a:pt x="1679" y="0"/>
                </a:moveTo>
                <a:lnTo>
                  <a:pt x="2258" y="535"/>
                </a:lnTo>
                <a:lnTo>
                  <a:pt x="2258" y="309"/>
                </a:lnTo>
                <a:lnTo>
                  <a:pt x="2838" y="309"/>
                </a:lnTo>
                <a:lnTo>
                  <a:pt x="2838" y="1069"/>
                </a:lnTo>
                <a:lnTo>
                  <a:pt x="3341" y="1534"/>
                </a:lnTo>
                <a:lnTo>
                  <a:pt x="3350" y="1546"/>
                </a:lnTo>
                <a:lnTo>
                  <a:pt x="3357" y="1559"/>
                </a:lnTo>
                <a:lnTo>
                  <a:pt x="3359" y="1574"/>
                </a:lnTo>
                <a:lnTo>
                  <a:pt x="3358" y="1589"/>
                </a:lnTo>
                <a:lnTo>
                  <a:pt x="3352" y="1603"/>
                </a:lnTo>
                <a:lnTo>
                  <a:pt x="3344" y="1616"/>
                </a:lnTo>
                <a:lnTo>
                  <a:pt x="3331" y="1625"/>
                </a:lnTo>
                <a:lnTo>
                  <a:pt x="3317" y="1632"/>
                </a:lnTo>
                <a:lnTo>
                  <a:pt x="3302" y="1634"/>
                </a:lnTo>
                <a:lnTo>
                  <a:pt x="3287" y="1633"/>
                </a:lnTo>
                <a:lnTo>
                  <a:pt x="3273" y="1627"/>
                </a:lnTo>
                <a:lnTo>
                  <a:pt x="3262" y="1618"/>
                </a:lnTo>
                <a:lnTo>
                  <a:pt x="3069" y="1441"/>
                </a:lnTo>
                <a:lnTo>
                  <a:pt x="3069" y="3362"/>
                </a:lnTo>
                <a:lnTo>
                  <a:pt x="290" y="3362"/>
                </a:lnTo>
                <a:lnTo>
                  <a:pt x="290" y="1441"/>
                </a:lnTo>
                <a:lnTo>
                  <a:pt x="98" y="1618"/>
                </a:lnTo>
                <a:lnTo>
                  <a:pt x="85" y="1627"/>
                </a:lnTo>
                <a:lnTo>
                  <a:pt x="70" y="1633"/>
                </a:lnTo>
                <a:lnTo>
                  <a:pt x="56" y="1634"/>
                </a:lnTo>
                <a:lnTo>
                  <a:pt x="42" y="1632"/>
                </a:lnTo>
                <a:lnTo>
                  <a:pt x="28" y="1625"/>
                </a:lnTo>
                <a:lnTo>
                  <a:pt x="16" y="1616"/>
                </a:lnTo>
                <a:lnTo>
                  <a:pt x="7" y="1603"/>
                </a:lnTo>
                <a:lnTo>
                  <a:pt x="2" y="1589"/>
                </a:lnTo>
                <a:lnTo>
                  <a:pt x="0" y="1574"/>
                </a:lnTo>
                <a:lnTo>
                  <a:pt x="3" y="1559"/>
                </a:lnTo>
                <a:lnTo>
                  <a:pt x="9" y="1546"/>
                </a:lnTo>
                <a:lnTo>
                  <a:pt x="19" y="1534"/>
                </a:lnTo>
                <a:lnTo>
                  <a:pt x="16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050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9F7DF1F3-FE1C-BF45-9FD7-6A444AA4CF1B}"/>
              </a:ext>
            </a:extLst>
          </p:cNvPr>
          <p:cNvSpPr txBox="1"/>
          <p:nvPr/>
        </p:nvSpPr>
        <p:spPr>
          <a:xfrm>
            <a:off x="1770191" y="5194706"/>
            <a:ext cx="7264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b="1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C7EFBD-C576-2D4C-81B0-17CED518DA2C}"/>
              </a:ext>
            </a:extLst>
          </p:cNvPr>
          <p:cNvCxnSpPr>
            <a:cxnSpLocks/>
            <a:endCxn id="175" idx="0"/>
          </p:cNvCxnSpPr>
          <p:nvPr/>
        </p:nvCxnSpPr>
        <p:spPr>
          <a:xfrm>
            <a:off x="2133431" y="2115987"/>
            <a:ext cx="1" cy="3078719"/>
          </a:xfrm>
          <a:prstGeom prst="line">
            <a:avLst/>
          </a:prstGeom>
          <a:ln w="12700">
            <a:solidFill>
              <a:srgbClr val="00206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8D8A0836-2BE9-9E40-A35D-5908D1A88068}"/>
              </a:ext>
            </a:extLst>
          </p:cNvPr>
          <p:cNvSpPr/>
          <p:nvPr/>
        </p:nvSpPr>
        <p:spPr>
          <a:xfrm rot="10800000">
            <a:off x="2798190" y="4698797"/>
            <a:ext cx="743832" cy="7438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cxnSp>
        <p:nvCxnSpPr>
          <p:cNvPr id="52" name="Straight Connector 51"/>
          <p:cNvCxnSpPr/>
          <p:nvPr/>
        </p:nvCxnSpPr>
        <p:spPr>
          <a:xfrm rot="10800000">
            <a:off x="3159065" y="3866508"/>
            <a:ext cx="0" cy="857473"/>
          </a:xfrm>
          <a:prstGeom prst="line">
            <a:avLst/>
          </a:prstGeom>
          <a:ln w="28575">
            <a:solidFill>
              <a:schemeClr val="accent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966891" y="5470626"/>
            <a:ext cx="24064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Jan: </a:t>
            </a:r>
          </a:p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 triggers</a:t>
            </a:r>
          </a:p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counselling and hours </a:t>
            </a:r>
          </a:p>
          <a:p>
            <a:pPr algn="ctr"/>
            <a:r>
              <a:rPr lang="en-IN" sz="13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wellness policies </a:t>
            </a:r>
          </a:p>
        </p:txBody>
      </p:sp>
    </p:spTree>
    <p:extLst>
      <p:ext uri="{BB962C8B-B14F-4D97-AF65-F5344CB8AC3E}">
        <p14:creationId xmlns:p14="http://schemas.microsoft.com/office/powerpoint/2010/main" val="1476464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 dirty="0"/>
              <a:t>Objectives of today</a:t>
            </a:r>
            <a:endParaRPr dirty="0"/>
          </a:p>
        </p:txBody>
      </p:sp>
      <p:sp>
        <p:nvSpPr>
          <p:cNvPr id="117" name="Google Shape;117;p3"/>
          <p:cNvSpPr txBox="1">
            <a:spLocks noGrp="1"/>
          </p:cNvSpPr>
          <p:nvPr>
            <p:ph type="body" idx="1"/>
          </p:nvPr>
        </p:nvSpPr>
        <p:spPr>
          <a:xfrm>
            <a:off x="628650" y="1472998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50"/>
              <a:buChar char="•"/>
            </a:pPr>
            <a:r>
              <a:rPr lang="en-US" sz="1850" dirty="0"/>
              <a:t>Review </a:t>
            </a:r>
            <a:r>
              <a:rPr lang="en-US" sz="1850" b="1" dirty="0"/>
              <a:t>how Compass is supporting Huntington’s goals to address the opioid crisis</a:t>
            </a:r>
            <a:endParaRPr sz="1850" dirty="0"/>
          </a:p>
          <a:p>
            <a:pPr marL="228600" lvl="0" indent="-6540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Char char="•"/>
            </a:pPr>
            <a:r>
              <a:rPr lang="en-US" sz="1850" dirty="0"/>
              <a:t>Review </a:t>
            </a:r>
            <a:r>
              <a:rPr lang="en-US" sz="1850" b="1" dirty="0"/>
              <a:t>key milestones </a:t>
            </a:r>
            <a:r>
              <a:rPr lang="en-US" sz="1850" dirty="0"/>
              <a:t>achieved</a:t>
            </a:r>
            <a:r>
              <a:rPr lang="en-US" sz="1850" b="1" dirty="0"/>
              <a:t> </a:t>
            </a:r>
            <a:r>
              <a:rPr lang="en-US" sz="1850" dirty="0"/>
              <a:t>to date</a:t>
            </a:r>
            <a:endParaRPr dirty="0"/>
          </a:p>
          <a:p>
            <a:pPr marL="228600" lvl="0" indent="-6540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Char char="•"/>
            </a:pPr>
            <a:r>
              <a:rPr lang="en-US" sz="1850" dirty="0"/>
              <a:t>Share knowledge of </a:t>
            </a:r>
            <a:r>
              <a:rPr lang="en-US" sz="1850" b="1" dirty="0"/>
              <a:t>measures for success </a:t>
            </a:r>
            <a:endParaRPr sz="1850" b="1" dirty="0"/>
          </a:p>
          <a:p>
            <a:pPr marL="22860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50" dirty="0"/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Char char="•"/>
            </a:pPr>
            <a:r>
              <a:rPr lang="en-US" sz="1850" dirty="0"/>
              <a:t>Provide a high level update on each action, deep diving into </a:t>
            </a:r>
            <a:r>
              <a:rPr lang="en-US" sz="1850" b="1" dirty="0"/>
              <a:t>3 workstreams where we could use your help </a:t>
            </a:r>
            <a:r>
              <a:rPr lang="en-US" sz="1850" dirty="0"/>
              <a:t>to accelerate impact!</a:t>
            </a:r>
            <a:endParaRPr dirty="0"/>
          </a:p>
          <a:p>
            <a:pPr marL="228600" lvl="0" indent="-6540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None/>
            </a:pPr>
            <a:endParaRPr sz="1850" dirty="0"/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Char char="•"/>
            </a:pPr>
            <a:r>
              <a:rPr lang="en-US" sz="1850" dirty="0"/>
              <a:t>Get your input on our approach to this and future meetings so we </a:t>
            </a:r>
            <a:r>
              <a:rPr lang="en-US" sz="1850" b="1" dirty="0"/>
              <a:t>effectively use your time to problem solve and drive long term delivery.</a:t>
            </a:r>
            <a:endParaRPr sz="1850" dirty="0"/>
          </a:p>
          <a:p>
            <a:pPr marL="228600" lvl="0" indent="-65404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None/>
            </a:pPr>
            <a:endParaRPr sz="1850" b="1" dirty="0"/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Char char="•"/>
            </a:pPr>
            <a:endParaRPr sz="1850" i="1" dirty="0"/>
          </a:p>
          <a:p>
            <a:pPr marL="4572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850"/>
              <a:buNone/>
            </a:pPr>
            <a:br>
              <a:rPr lang="en-US" sz="1850" dirty="0"/>
            </a:br>
            <a:endParaRPr sz="1850" dirty="0"/>
          </a:p>
        </p:txBody>
      </p:sp>
      <p:sp>
        <p:nvSpPr>
          <p:cNvPr id="118" name="Google Shape;118;p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2"/>
          <p:cNvSpPr txBox="1">
            <a:spLocks noGrp="1"/>
          </p:cNvSpPr>
          <p:nvPr>
            <p:ph type="title"/>
          </p:nvPr>
        </p:nvSpPr>
        <p:spPr>
          <a:xfrm>
            <a:off x="629841" y="676355"/>
            <a:ext cx="7886700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/>
              <a:t>Policy</a:t>
            </a:r>
            <a:endParaRPr/>
          </a:p>
        </p:txBody>
      </p:sp>
      <p:sp>
        <p:nvSpPr>
          <p:cNvPr id="312" name="Google Shape;312;p1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313" name="Google Shape;313;p12"/>
          <p:cNvSpPr txBox="1">
            <a:spLocks noGrp="1"/>
          </p:cNvSpPr>
          <p:nvPr>
            <p:ph type="body" idx="2"/>
          </p:nvPr>
        </p:nvSpPr>
        <p:spPr>
          <a:xfrm>
            <a:off x="629841" y="1728760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Progress to date</a:t>
            </a:r>
            <a:endParaRPr dirty="0"/>
          </a:p>
        </p:txBody>
      </p:sp>
      <p:sp>
        <p:nvSpPr>
          <p:cNvPr id="314" name="Google Shape;314;p12"/>
          <p:cNvSpPr txBox="1">
            <a:spLocks noGrp="1"/>
          </p:cNvSpPr>
          <p:nvPr>
            <p:ph type="body" idx="3"/>
          </p:nvPr>
        </p:nvSpPr>
        <p:spPr>
          <a:xfrm>
            <a:off x="629841" y="2613074"/>
            <a:ext cx="1486126" cy="884314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Key next steps</a:t>
            </a:r>
            <a:endParaRPr/>
          </a:p>
        </p:txBody>
      </p:sp>
      <p:sp>
        <p:nvSpPr>
          <p:cNvPr id="315" name="Google Shape;315;p12"/>
          <p:cNvSpPr txBox="1">
            <a:spLocks noGrp="1"/>
          </p:cNvSpPr>
          <p:nvPr>
            <p:ph type="body" idx="4"/>
          </p:nvPr>
        </p:nvSpPr>
        <p:spPr>
          <a:xfrm>
            <a:off x="656289" y="4661138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Support</a:t>
            </a:r>
            <a:endParaRPr dirty="0"/>
          </a:p>
        </p:txBody>
      </p:sp>
      <p:sp>
        <p:nvSpPr>
          <p:cNvPr id="316" name="Google Shape;316;p12"/>
          <p:cNvSpPr txBox="1">
            <a:spLocks noGrp="1"/>
          </p:cNvSpPr>
          <p:nvPr>
            <p:ph type="body" idx="5"/>
          </p:nvPr>
        </p:nvSpPr>
        <p:spPr>
          <a:xfrm>
            <a:off x="2214290" y="3715660"/>
            <a:ext cx="6608046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lvl="0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Project resource across multiple workstreams</a:t>
            </a:r>
            <a:endParaRPr dirty="0"/>
          </a:p>
          <a:p>
            <a:pPr marL="18288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Practicalities and logistics of implementing hour for wellness (e.g. cover)</a:t>
            </a:r>
            <a:endParaRPr dirty="0"/>
          </a:p>
        </p:txBody>
      </p:sp>
      <p:sp>
        <p:nvSpPr>
          <p:cNvPr id="317" name="Google Shape;317;p12"/>
          <p:cNvSpPr txBox="1">
            <a:spLocks noGrp="1"/>
          </p:cNvSpPr>
          <p:nvPr>
            <p:ph type="body" idx="6"/>
          </p:nvPr>
        </p:nvSpPr>
        <p:spPr>
          <a:xfrm>
            <a:off x="2142415" y="1743935"/>
            <a:ext cx="6608046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lvl="0" indent="-18288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80"/>
              <a:buFont typeface="Arial"/>
              <a:buChar char="•"/>
            </a:pPr>
            <a:r>
              <a:rPr lang="en-US" sz="1480" dirty="0"/>
              <a:t>Brainstormed and prioritized policies to implement </a:t>
            </a:r>
            <a:endParaRPr dirty="0"/>
          </a:p>
          <a:p>
            <a:pPr marL="182880" lvl="0" indent="-18288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SzPts val="1480"/>
              <a:buFont typeface="Arial"/>
              <a:buChar char="•"/>
            </a:pPr>
            <a:r>
              <a:rPr lang="en-US" sz="1480" dirty="0"/>
              <a:t>Researched and compiled policies from other cities</a:t>
            </a:r>
            <a:endParaRPr dirty="0"/>
          </a:p>
          <a:p>
            <a:pPr marL="182880" lvl="0" indent="-182880" algn="l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SzPts val="1480"/>
              <a:buFont typeface="Arial"/>
              <a:buChar char="•"/>
            </a:pPr>
            <a:r>
              <a:rPr lang="en-US" sz="1480" dirty="0"/>
              <a:t>Feedback from first responders on ‘trigger for counselling’ policy</a:t>
            </a:r>
            <a:endParaRPr dirty="0"/>
          </a:p>
        </p:txBody>
      </p:sp>
      <p:sp>
        <p:nvSpPr>
          <p:cNvPr id="318" name="Google Shape;318;p12"/>
          <p:cNvSpPr txBox="1">
            <a:spLocks noGrp="1"/>
          </p:cNvSpPr>
          <p:nvPr>
            <p:ph type="body" idx="7"/>
          </p:nvPr>
        </p:nvSpPr>
        <p:spPr>
          <a:xfrm>
            <a:off x="2214290" y="4661138"/>
            <a:ext cx="6634494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182880" indent="-182880">
              <a:buSzPts val="1400"/>
            </a:pPr>
            <a:r>
              <a:rPr lang="en-US" sz="1400" dirty="0"/>
              <a:t>If you receive feedback allow Compass team to review and provide input and justification for policy</a:t>
            </a:r>
          </a:p>
          <a:p>
            <a:pPr marL="182880" indent="-182880">
              <a:buSzPts val="1400"/>
            </a:pPr>
            <a:r>
              <a:rPr lang="en-US" sz="1400" dirty="0"/>
              <a:t>Assist in communicating and supporting policy changes</a:t>
            </a:r>
          </a:p>
        </p:txBody>
      </p:sp>
      <p:sp>
        <p:nvSpPr>
          <p:cNvPr id="319" name="Google Shape;319;p12"/>
          <p:cNvSpPr txBox="1"/>
          <p:nvPr/>
        </p:nvSpPr>
        <p:spPr>
          <a:xfrm>
            <a:off x="656289" y="3715660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C9CB"/>
              </a:buClr>
              <a:buSzPts val="1800"/>
              <a:buFont typeface="Arial"/>
              <a:buNone/>
            </a:pPr>
            <a:r>
              <a:rPr lang="en-US" sz="1800" b="1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Challenges</a:t>
            </a:r>
            <a:endParaRPr dirty="0"/>
          </a:p>
        </p:txBody>
      </p:sp>
      <p:sp>
        <p:nvSpPr>
          <p:cNvPr id="320" name="Google Shape;320;p12"/>
          <p:cNvSpPr txBox="1"/>
          <p:nvPr/>
        </p:nvSpPr>
        <p:spPr>
          <a:xfrm>
            <a:off x="2214290" y="2610316"/>
            <a:ext cx="6634494" cy="88707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1400"/>
              <a:buFont typeface="Arial"/>
              <a:buChar char="•"/>
            </a:pPr>
            <a:r>
              <a:rPr lang="en-US" sz="1400" i="0" u="none" strike="noStrike" cap="none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First draft of trigger and hours for wellness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1400"/>
              <a:buFont typeface="Arial"/>
              <a:buChar char="•"/>
            </a:pPr>
            <a:r>
              <a:rPr lang="en-US" sz="1400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Impact analysis for policies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1400"/>
              <a:buFont typeface="Arial"/>
              <a:buChar char="•"/>
            </a:pPr>
            <a:r>
              <a:rPr lang="en-US" sz="1400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Feedback from policy committees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1400"/>
              <a:buFont typeface="Arial"/>
              <a:buChar char="•"/>
            </a:pPr>
            <a:r>
              <a:rPr lang="en-US" sz="1400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Approval through governance and senior leadership</a:t>
            </a:r>
            <a:r>
              <a:rPr lang="en-US" sz="1400" i="0" u="none" strike="noStrike" cap="none" dirty="0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 b="1" i="0" u="none" strike="noStrike" cap="none" dirty="0">
              <a:solidFill>
                <a:srgbClr val="70CAC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12"/>
          <p:cNvSpPr txBox="1"/>
          <p:nvPr/>
        </p:nvSpPr>
        <p:spPr>
          <a:xfrm>
            <a:off x="-601884" y="1747777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70CAC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6236203afd_1_27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Wellness center</a:t>
            </a:r>
            <a:endParaRPr dirty="0"/>
          </a:p>
        </p:txBody>
      </p:sp>
      <p:sp>
        <p:nvSpPr>
          <p:cNvPr id="289" name="Google Shape;289;g6236203afd_1_2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6654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759550" y="1522191"/>
            <a:ext cx="3177678" cy="3151071"/>
            <a:chOff x="3977059" y="462243"/>
            <a:chExt cx="4235801" cy="4200333"/>
          </a:xfrm>
        </p:grpSpPr>
        <p:sp>
          <p:nvSpPr>
            <p:cNvPr id="82" name="Chevron 81"/>
            <p:cNvSpPr/>
            <p:nvPr/>
          </p:nvSpPr>
          <p:spPr>
            <a:xfrm>
              <a:off x="3977059" y="3469827"/>
              <a:ext cx="4235801" cy="324959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249564" y="462243"/>
              <a:ext cx="2844191" cy="4200333"/>
              <a:chOff x="5249564" y="462243"/>
              <a:chExt cx="2844191" cy="4200333"/>
            </a:xfrm>
          </p:grpSpPr>
          <p:sp>
            <p:nvSpPr>
              <p:cNvPr id="137" name="TextBox 136"/>
              <p:cNvSpPr txBox="1"/>
              <p:nvPr/>
            </p:nvSpPr>
            <p:spPr>
              <a:xfrm>
                <a:off x="5249564" y="3862394"/>
                <a:ext cx="1502586" cy="800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3301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2020</a:t>
                </a: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6632473" y="462243"/>
                <a:ext cx="1461282" cy="28923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endPara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/>
              <a:t>Wellness </a:t>
            </a:r>
            <a:r>
              <a:rPr lang="en-IN" dirty="0" err="1"/>
              <a:t>center</a:t>
            </a:r>
            <a:r>
              <a:rPr lang="en-IN" dirty="0"/>
              <a:t> workstream milestones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971816" y="3132361"/>
            <a:ext cx="1127232" cy="600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301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6833446" y="2820759"/>
            <a:ext cx="1127233" cy="949033"/>
            <a:chOff x="5321722" y="2040804"/>
            <a:chExt cx="1502586" cy="1265048"/>
          </a:xfrm>
        </p:grpSpPr>
        <p:sp>
          <p:nvSpPr>
            <p:cNvPr id="135" name="TextBox 134"/>
            <p:cNvSpPr txBox="1"/>
            <p:nvPr/>
          </p:nvSpPr>
          <p:spPr>
            <a:xfrm>
              <a:off x="5321722" y="2505670"/>
              <a:ext cx="1502586" cy="800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3301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2021</a:t>
              </a: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342374" y="2040804"/>
              <a:ext cx="1461282" cy="28923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5410686" y="5627462"/>
            <a:ext cx="1127233" cy="6002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301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43641" y="2623781"/>
            <a:ext cx="3240677" cy="3153724"/>
            <a:chOff x="741362" y="1942901"/>
            <a:chExt cx="4319778" cy="4203868"/>
          </a:xfrm>
        </p:grpSpPr>
        <p:sp>
          <p:nvSpPr>
            <p:cNvPr id="2" name="Chevron 1"/>
            <p:cNvSpPr/>
            <p:nvPr/>
          </p:nvSpPr>
          <p:spPr>
            <a:xfrm>
              <a:off x="741362" y="3470522"/>
              <a:ext cx="2965068" cy="308284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325222" y="3583946"/>
              <a:ext cx="991518" cy="2054854"/>
              <a:chOff x="1233889" y="3475613"/>
              <a:chExt cx="991518" cy="2054854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1233889" y="4538949"/>
                <a:ext cx="991518" cy="99151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1729648" y="3537332"/>
                <a:ext cx="0" cy="1143000"/>
              </a:xfrm>
              <a:prstGeom prst="line">
                <a:avLst/>
              </a:prstGeom>
              <a:ln w="28575">
                <a:solidFill>
                  <a:schemeClr val="accent1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Oval 20"/>
              <p:cNvSpPr/>
              <p:nvPr/>
            </p:nvSpPr>
            <p:spPr>
              <a:xfrm>
                <a:off x="1672060" y="3475613"/>
                <a:ext cx="115176" cy="115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812106" y="5746764"/>
              <a:ext cx="2002592" cy="4000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35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Design finalized</a:t>
              </a:r>
            </a:p>
          </p:txBody>
        </p:sp>
        <p:sp>
          <p:nvSpPr>
            <p:cNvPr id="139" name="Freeform 6"/>
            <p:cNvSpPr>
              <a:spLocks noEditPoints="1"/>
            </p:cNvSpPr>
            <p:nvPr/>
          </p:nvSpPr>
          <p:spPr bwMode="auto">
            <a:xfrm>
              <a:off x="4560134" y="1942901"/>
              <a:ext cx="501006" cy="502346"/>
            </a:xfrm>
            <a:custGeom>
              <a:avLst/>
              <a:gdLst>
                <a:gd name="T0" fmla="*/ 1370 w 3359"/>
                <a:gd name="T1" fmla="*/ 1982 h 3362"/>
                <a:gd name="T2" fmla="*/ 1342 w 3359"/>
                <a:gd name="T3" fmla="*/ 2001 h 3362"/>
                <a:gd name="T4" fmla="*/ 1332 w 3359"/>
                <a:gd name="T5" fmla="*/ 2034 h 3362"/>
                <a:gd name="T6" fmla="*/ 2027 w 3359"/>
                <a:gd name="T7" fmla="*/ 3247 h 3362"/>
                <a:gd name="T8" fmla="*/ 2025 w 3359"/>
                <a:gd name="T9" fmla="*/ 2017 h 3362"/>
                <a:gd name="T10" fmla="*/ 2005 w 3359"/>
                <a:gd name="T11" fmla="*/ 1990 h 3362"/>
                <a:gd name="T12" fmla="*/ 1973 w 3359"/>
                <a:gd name="T13" fmla="*/ 1979 h 3362"/>
                <a:gd name="T14" fmla="*/ 2374 w 3359"/>
                <a:gd name="T15" fmla="*/ 424 h 3362"/>
                <a:gd name="T16" fmla="*/ 2722 w 3359"/>
                <a:gd name="T17" fmla="*/ 962 h 3362"/>
                <a:gd name="T18" fmla="*/ 2374 w 3359"/>
                <a:gd name="T19" fmla="*/ 424 h 3362"/>
                <a:gd name="T20" fmla="*/ 405 w 3359"/>
                <a:gd name="T21" fmla="*/ 1334 h 3362"/>
                <a:gd name="T22" fmla="*/ 1216 w 3359"/>
                <a:gd name="T23" fmla="*/ 3247 h 3362"/>
                <a:gd name="T24" fmla="*/ 1219 w 3359"/>
                <a:gd name="T25" fmla="*/ 2003 h 3362"/>
                <a:gd name="T26" fmla="*/ 1239 w 3359"/>
                <a:gd name="T27" fmla="*/ 1948 h 3362"/>
                <a:gd name="T28" fmla="*/ 1277 w 3359"/>
                <a:gd name="T29" fmla="*/ 1904 h 3362"/>
                <a:gd name="T30" fmla="*/ 1328 w 3359"/>
                <a:gd name="T31" fmla="*/ 1875 h 3362"/>
                <a:gd name="T32" fmla="*/ 1387 w 3359"/>
                <a:gd name="T33" fmla="*/ 1864 h 3362"/>
                <a:gd name="T34" fmla="*/ 2004 w 3359"/>
                <a:gd name="T35" fmla="*/ 1867 h 3362"/>
                <a:gd name="T36" fmla="*/ 2058 w 3359"/>
                <a:gd name="T37" fmla="*/ 1887 h 3362"/>
                <a:gd name="T38" fmla="*/ 2103 w 3359"/>
                <a:gd name="T39" fmla="*/ 1925 h 3362"/>
                <a:gd name="T40" fmla="*/ 2132 w 3359"/>
                <a:gd name="T41" fmla="*/ 1974 h 3362"/>
                <a:gd name="T42" fmla="*/ 2143 w 3359"/>
                <a:gd name="T43" fmla="*/ 2034 h 3362"/>
                <a:gd name="T44" fmla="*/ 2953 w 3359"/>
                <a:gd name="T45" fmla="*/ 3247 h 3362"/>
                <a:gd name="T46" fmla="*/ 2838 w 3359"/>
                <a:gd name="T47" fmla="*/ 1227 h 3362"/>
                <a:gd name="T48" fmla="*/ 1679 w 3359"/>
                <a:gd name="T49" fmla="*/ 157 h 3362"/>
                <a:gd name="T50" fmla="*/ 2258 w 3359"/>
                <a:gd name="T51" fmla="*/ 535 h 3362"/>
                <a:gd name="T52" fmla="*/ 2838 w 3359"/>
                <a:gd name="T53" fmla="*/ 309 h 3362"/>
                <a:gd name="T54" fmla="*/ 3341 w 3359"/>
                <a:gd name="T55" fmla="*/ 1534 h 3362"/>
                <a:gd name="T56" fmla="*/ 3357 w 3359"/>
                <a:gd name="T57" fmla="*/ 1559 h 3362"/>
                <a:gd name="T58" fmla="*/ 3358 w 3359"/>
                <a:gd name="T59" fmla="*/ 1589 h 3362"/>
                <a:gd name="T60" fmla="*/ 3344 w 3359"/>
                <a:gd name="T61" fmla="*/ 1616 h 3362"/>
                <a:gd name="T62" fmla="*/ 3317 w 3359"/>
                <a:gd name="T63" fmla="*/ 1632 h 3362"/>
                <a:gd name="T64" fmla="*/ 3287 w 3359"/>
                <a:gd name="T65" fmla="*/ 1633 h 3362"/>
                <a:gd name="T66" fmla="*/ 3262 w 3359"/>
                <a:gd name="T67" fmla="*/ 1618 h 3362"/>
                <a:gd name="T68" fmla="*/ 3069 w 3359"/>
                <a:gd name="T69" fmla="*/ 3362 h 3362"/>
                <a:gd name="T70" fmla="*/ 290 w 3359"/>
                <a:gd name="T71" fmla="*/ 1441 h 3362"/>
                <a:gd name="T72" fmla="*/ 85 w 3359"/>
                <a:gd name="T73" fmla="*/ 1627 h 3362"/>
                <a:gd name="T74" fmla="*/ 56 w 3359"/>
                <a:gd name="T75" fmla="*/ 1634 h 3362"/>
                <a:gd name="T76" fmla="*/ 28 w 3359"/>
                <a:gd name="T77" fmla="*/ 1625 h 3362"/>
                <a:gd name="T78" fmla="*/ 7 w 3359"/>
                <a:gd name="T79" fmla="*/ 1603 h 3362"/>
                <a:gd name="T80" fmla="*/ 0 w 3359"/>
                <a:gd name="T81" fmla="*/ 1574 h 3362"/>
                <a:gd name="T82" fmla="*/ 9 w 3359"/>
                <a:gd name="T83" fmla="*/ 1546 h 3362"/>
                <a:gd name="T84" fmla="*/ 1679 w 3359"/>
                <a:gd name="T85" fmla="*/ 0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59" h="3362">
                  <a:moveTo>
                    <a:pt x="1387" y="1979"/>
                  </a:moveTo>
                  <a:lnTo>
                    <a:pt x="1370" y="1982"/>
                  </a:lnTo>
                  <a:lnTo>
                    <a:pt x="1354" y="1990"/>
                  </a:lnTo>
                  <a:lnTo>
                    <a:pt x="1342" y="2001"/>
                  </a:lnTo>
                  <a:lnTo>
                    <a:pt x="1335" y="2017"/>
                  </a:lnTo>
                  <a:lnTo>
                    <a:pt x="1332" y="2034"/>
                  </a:lnTo>
                  <a:lnTo>
                    <a:pt x="1332" y="3247"/>
                  </a:lnTo>
                  <a:lnTo>
                    <a:pt x="2027" y="3247"/>
                  </a:lnTo>
                  <a:lnTo>
                    <a:pt x="2027" y="2034"/>
                  </a:lnTo>
                  <a:lnTo>
                    <a:pt x="2025" y="2017"/>
                  </a:lnTo>
                  <a:lnTo>
                    <a:pt x="2016" y="2001"/>
                  </a:lnTo>
                  <a:lnTo>
                    <a:pt x="2005" y="1990"/>
                  </a:lnTo>
                  <a:lnTo>
                    <a:pt x="1990" y="1982"/>
                  </a:lnTo>
                  <a:lnTo>
                    <a:pt x="1973" y="1979"/>
                  </a:lnTo>
                  <a:lnTo>
                    <a:pt x="1387" y="1979"/>
                  </a:lnTo>
                  <a:close/>
                  <a:moveTo>
                    <a:pt x="2374" y="424"/>
                  </a:moveTo>
                  <a:lnTo>
                    <a:pt x="2374" y="642"/>
                  </a:lnTo>
                  <a:lnTo>
                    <a:pt x="2722" y="962"/>
                  </a:lnTo>
                  <a:lnTo>
                    <a:pt x="2722" y="424"/>
                  </a:lnTo>
                  <a:lnTo>
                    <a:pt x="2374" y="424"/>
                  </a:lnTo>
                  <a:close/>
                  <a:moveTo>
                    <a:pt x="1679" y="157"/>
                  </a:moveTo>
                  <a:lnTo>
                    <a:pt x="405" y="1334"/>
                  </a:lnTo>
                  <a:lnTo>
                    <a:pt x="405" y="3247"/>
                  </a:lnTo>
                  <a:lnTo>
                    <a:pt x="1216" y="3247"/>
                  </a:lnTo>
                  <a:lnTo>
                    <a:pt x="1216" y="2034"/>
                  </a:lnTo>
                  <a:lnTo>
                    <a:pt x="1219" y="2003"/>
                  </a:lnTo>
                  <a:lnTo>
                    <a:pt x="1228" y="1974"/>
                  </a:lnTo>
                  <a:lnTo>
                    <a:pt x="1239" y="1948"/>
                  </a:lnTo>
                  <a:lnTo>
                    <a:pt x="1256" y="1925"/>
                  </a:lnTo>
                  <a:lnTo>
                    <a:pt x="1277" y="1904"/>
                  </a:lnTo>
                  <a:lnTo>
                    <a:pt x="1300" y="1887"/>
                  </a:lnTo>
                  <a:lnTo>
                    <a:pt x="1328" y="1875"/>
                  </a:lnTo>
                  <a:lnTo>
                    <a:pt x="1356" y="1867"/>
                  </a:lnTo>
                  <a:lnTo>
                    <a:pt x="1387" y="1864"/>
                  </a:lnTo>
                  <a:lnTo>
                    <a:pt x="1973" y="1864"/>
                  </a:lnTo>
                  <a:lnTo>
                    <a:pt x="2004" y="1867"/>
                  </a:lnTo>
                  <a:lnTo>
                    <a:pt x="2032" y="1875"/>
                  </a:lnTo>
                  <a:lnTo>
                    <a:pt x="2058" y="1887"/>
                  </a:lnTo>
                  <a:lnTo>
                    <a:pt x="2083" y="1904"/>
                  </a:lnTo>
                  <a:lnTo>
                    <a:pt x="2103" y="1925"/>
                  </a:lnTo>
                  <a:lnTo>
                    <a:pt x="2119" y="1948"/>
                  </a:lnTo>
                  <a:lnTo>
                    <a:pt x="2132" y="1974"/>
                  </a:lnTo>
                  <a:lnTo>
                    <a:pt x="2141" y="2003"/>
                  </a:lnTo>
                  <a:lnTo>
                    <a:pt x="2143" y="2034"/>
                  </a:lnTo>
                  <a:lnTo>
                    <a:pt x="2143" y="3247"/>
                  </a:lnTo>
                  <a:lnTo>
                    <a:pt x="2953" y="3247"/>
                  </a:lnTo>
                  <a:lnTo>
                    <a:pt x="2953" y="1334"/>
                  </a:lnTo>
                  <a:lnTo>
                    <a:pt x="2838" y="1227"/>
                  </a:lnTo>
                  <a:lnTo>
                    <a:pt x="2507" y="922"/>
                  </a:lnTo>
                  <a:lnTo>
                    <a:pt x="1679" y="157"/>
                  </a:lnTo>
                  <a:close/>
                  <a:moveTo>
                    <a:pt x="1679" y="0"/>
                  </a:moveTo>
                  <a:lnTo>
                    <a:pt x="2258" y="535"/>
                  </a:lnTo>
                  <a:lnTo>
                    <a:pt x="2258" y="309"/>
                  </a:lnTo>
                  <a:lnTo>
                    <a:pt x="2838" y="309"/>
                  </a:lnTo>
                  <a:lnTo>
                    <a:pt x="2838" y="1069"/>
                  </a:lnTo>
                  <a:lnTo>
                    <a:pt x="3341" y="1534"/>
                  </a:lnTo>
                  <a:lnTo>
                    <a:pt x="3350" y="1546"/>
                  </a:lnTo>
                  <a:lnTo>
                    <a:pt x="3357" y="1559"/>
                  </a:lnTo>
                  <a:lnTo>
                    <a:pt x="3359" y="1574"/>
                  </a:lnTo>
                  <a:lnTo>
                    <a:pt x="3358" y="1589"/>
                  </a:lnTo>
                  <a:lnTo>
                    <a:pt x="3352" y="1603"/>
                  </a:lnTo>
                  <a:lnTo>
                    <a:pt x="3344" y="1616"/>
                  </a:lnTo>
                  <a:lnTo>
                    <a:pt x="3331" y="1625"/>
                  </a:lnTo>
                  <a:lnTo>
                    <a:pt x="3317" y="1632"/>
                  </a:lnTo>
                  <a:lnTo>
                    <a:pt x="3302" y="1634"/>
                  </a:lnTo>
                  <a:lnTo>
                    <a:pt x="3287" y="1633"/>
                  </a:lnTo>
                  <a:lnTo>
                    <a:pt x="3273" y="1627"/>
                  </a:lnTo>
                  <a:lnTo>
                    <a:pt x="3262" y="1618"/>
                  </a:lnTo>
                  <a:lnTo>
                    <a:pt x="3069" y="1441"/>
                  </a:lnTo>
                  <a:lnTo>
                    <a:pt x="3069" y="3362"/>
                  </a:lnTo>
                  <a:lnTo>
                    <a:pt x="290" y="3362"/>
                  </a:lnTo>
                  <a:lnTo>
                    <a:pt x="290" y="1441"/>
                  </a:lnTo>
                  <a:lnTo>
                    <a:pt x="98" y="1618"/>
                  </a:lnTo>
                  <a:lnTo>
                    <a:pt x="85" y="1627"/>
                  </a:lnTo>
                  <a:lnTo>
                    <a:pt x="70" y="1633"/>
                  </a:lnTo>
                  <a:lnTo>
                    <a:pt x="56" y="1634"/>
                  </a:lnTo>
                  <a:lnTo>
                    <a:pt x="42" y="1632"/>
                  </a:lnTo>
                  <a:lnTo>
                    <a:pt x="28" y="1625"/>
                  </a:lnTo>
                  <a:lnTo>
                    <a:pt x="16" y="1616"/>
                  </a:lnTo>
                  <a:lnTo>
                    <a:pt x="7" y="1603"/>
                  </a:lnTo>
                  <a:lnTo>
                    <a:pt x="2" y="1589"/>
                  </a:lnTo>
                  <a:lnTo>
                    <a:pt x="0" y="1574"/>
                  </a:lnTo>
                  <a:lnTo>
                    <a:pt x="3" y="1559"/>
                  </a:lnTo>
                  <a:lnTo>
                    <a:pt x="9" y="1546"/>
                  </a:lnTo>
                  <a:lnTo>
                    <a:pt x="19" y="153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178418" y="1480103"/>
            <a:ext cx="2117887" cy="2475673"/>
            <a:chOff x="2512958" y="399084"/>
            <a:chExt cx="2823114" cy="3300038"/>
          </a:xfrm>
        </p:grpSpPr>
        <p:grpSp>
          <p:nvGrpSpPr>
            <p:cNvPr id="106" name="Group 105"/>
            <p:cNvGrpSpPr/>
            <p:nvPr/>
          </p:nvGrpSpPr>
          <p:grpSpPr>
            <a:xfrm rot="10800000">
              <a:off x="3900109" y="2494403"/>
              <a:ext cx="115176" cy="1204719"/>
              <a:chOff x="1672060" y="3475613"/>
              <a:chExt cx="115176" cy="1204719"/>
            </a:xfrm>
          </p:grpSpPr>
          <p:cxnSp>
            <p:nvCxnSpPr>
              <p:cNvPr id="108" name="Straight Connector 107"/>
              <p:cNvCxnSpPr/>
              <p:nvPr/>
            </p:nvCxnSpPr>
            <p:spPr>
              <a:xfrm>
                <a:off x="1729648" y="3537332"/>
                <a:ext cx="0" cy="1143000"/>
              </a:xfrm>
              <a:prstGeom prst="line">
                <a:avLst/>
              </a:prstGeom>
              <a:ln w="28575">
                <a:solidFill>
                  <a:schemeClr val="accent2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Oval 108"/>
              <p:cNvSpPr/>
              <p:nvPr/>
            </p:nvSpPr>
            <p:spPr>
              <a:xfrm>
                <a:off x="1672060" y="3475613"/>
                <a:ext cx="115176" cy="1151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3686354" y="1834843"/>
              <a:ext cx="561144" cy="610368"/>
              <a:chOff x="1065213" y="5067300"/>
              <a:chExt cx="814387" cy="885826"/>
            </a:xfrm>
            <a:solidFill>
              <a:schemeClr val="bg1"/>
            </a:solidFill>
          </p:grpSpPr>
          <p:sp>
            <p:nvSpPr>
              <p:cNvPr id="150" name="Freeform 41"/>
              <p:cNvSpPr>
                <a:spLocks noEditPoints="1"/>
              </p:cNvSpPr>
              <p:nvPr/>
            </p:nvSpPr>
            <p:spPr bwMode="auto">
              <a:xfrm>
                <a:off x="1195388" y="5199063"/>
                <a:ext cx="554037" cy="754063"/>
              </a:xfrm>
              <a:custGeom>
                <a:avLst/>
                <a:gdLst>
                  <a:gd name="T0" fmla="*/ 882 w 2093"/>
                  <a:gd name="T1" fmla="*/ 2543 h 2851"/>
                  <a:gd name="T2" fmla="*/ 924 w 2093"/>
                  <a:gd name="T3" fmla="*/ 2603 h 2851"/>
                  <a:gd name="T4" fmla="*/ 1172 w 2093"/>
                  <a:gd name="T5" fmla="*/ 2583 h 2851"/>
                  <a:gd name="T6" fmla="*/ 1231 w 2093"/>
                  <a:gd name="T7" fmla="*/ 2540 h 2851"/>
                  <a:gd name="T8" fmla="*/ 1045 w 2093"/>
                  <a:gd name="T9" fmla="*/ 123 h 2851"/>
                  <a:gd name="T10" fmla="*/ 755 w 2093"/>
                  <a:gd name="T11" fmla="*/ 171 h 2851"/>
                  <a:gd name="T12" fmla="*/ 502 w 2093"/>
                  <a:gd name="T13" fmla="*/ 303 h 2851"/>
                  <a:gd name="T14" fmla="*/ 301 w 2093"/>
                  <a:gd name="T15" fmla="*/ 505 h 2851"/>
                  <a:gd name="T16" fmla="*/ 170 w 2093"/>
                  <a:gd name="T17" fmla="*/ 759 h 2851"/>
                  <a:gd name="T18" fmla="*/ 123 w 2093"/>
                  <a:gd name="T19" fmla="*/ 1053 h 2851"/>
                  <a:gd name="T20" fmla="*/ 169 w 2093"/>
                  <a:gd name="T21" fmla="*/ 1343 h 2851"/>
                  <a:gd name="T22" fmla="*/ 298 w 2093"/>
                  <a:gd name="T23" fmla="*/ 1598 h 2851"/>
                  <a:gd name="T24" fmla="*/ 499 w 2093"/>
                  <a:gd name="T25" fmla="*/ 1802 h 2851"/>
                  <a:gd name="T26" fmla="*/ 758 w 2093"/>
                  <a:gd name="T27" fmla="*/ 1936 h 2851"/>
                  <a:gd name="T28" fmla="*/ 799 w 2093"/>
                  <a:gd name="T29" fmla="*/ 1979 h 2851"/>
                  <a:gd name="T30" fmla="*/ 1293 w 2093"/>
                  <a:gd name="T31" fmla="*/ 1994 h 2851"/>
                  <a:gd name="T32" fmla="*/ 1321 w 2093"/>
                  <a:gd name="T33" fmla="*/ 1942 h 2851"/>
                  <a:gd name="T34" fmla="*/ 1534 w 2093"/>
                  <a:gd name="T35" fmla="*/ 1842 h 2851"/>
                  <a:gd name="T36" fmla="*/ 1751 w 2093"/>
                  <a:gd name="T37" fmla="*/ 1655 h 2851"/>
                  <a:gd name="T38" fmla="*/ 1900 w 2093"/>
                  <a:gd name="T39" fmla="*/ 1411 h 2851"/>
                  <a:gd name="T40" fmla="*/ 1967 w 2093"/>
                  <a:gd name="T41" fmla="*/ 1128 h 2851"/>
                  <a:gd name="T42" fmla="*/ 1943 w 2093"/>
                  <a:gd name="T43" fmla="*/ 830 h 2851"/>
                  <a:gd name="T44" fmla="*/ 1831 w 2093"/>
                  <a:gd name="T45" fmla="*/ 564 h 2851"/>
                  <a:gd name="T46" fmla="*/ 1647 w 2093"/>
                  <a:gd name="T47" fmla="*/ 347 h 2851"/>
                  <a:gd name="T48" fmla="*/ 1405 w 2093"/>
                  <a:gd name="T49" fmla="*/ 197 h 2851"/>
                  <a:gd name="T50" fmla="*/ 1122 w 2093"/>
                  <a:gd name="T51" fmla="*/ 127 h 2851"/>
                  <a:gd name="T52" fmla="*/ 1208 w 2093"/>
                  <a:gd name="T53" fmla="*/ 12 h 2851"/>
                  <a:gd name="T54" fmla="*/ 1506 w 2093"/>
                  <a:gd name="T55" fmla="*/ 106 h 2851"/>
                  <a:gd name="T56" fmla="*/ 1759 w 2093"/>
                  <a:gd name="T57" fmla="*/ 282 h 2851"/>
                  <a:gd name="T58" fmla="*/ 1950 w 2093"/>
                  <a:gd name="T59" fmla="*/ 522 h 2851"/>
                  <a:gd name="T60" fmla="*/ 2065 w 2093"/>
                  <a:gd name="T61" fmla="*/ 812 h 2851"/>
                  <a:gd name="T62" fmla="*/ 2091 w 2093"/>
                  <a:gd name="T63" fmla="*/ 1130 h 2851"/>
                  <a:gd name="T64" fmla="*/ 2027 w 2093"/>
                  <a:gd name="T65" fmla="*/ 1425 h 2851"/>
                  <a:gd name="T66" fmla="*/ 1886 w 2093"/>
                  <a:gd name="T67" fmla="*/ 1684 h 2851"/>
                  <a:gd name="T68" fmla="*/ 1678 w 2093"/>
                  <a:gd name="T69" fmla="*/ 1893 h 2851"/>
                  <a:gd name="T70" fmla="*/ 1416 w 2093"/>
                  <a:gd name="T71" fmla="*/ 2039 h 2851"/>
                  <a:gd name="T72" fmla="*/ 1391 w 2093"/>
                  <a:gd name="T73" fmla="*/ 2652 h 2851"/>
                  <a:gd name="T74" fmla="*/ 1293 w 2093"/>
                  <a:gd name="T75" fmla="*/ 2789 h 2851"/>
                  <a:gd name="T76" fmla="*/ 1251 w 2093"/>
                  <a:gd name="T77" fmla="*/ 2848 h 2851"/>
                  <a:gd name="T78" fmla="*/ 825 w 2093"/>
                  <a:gd name="T79" fmla="*/ 2838 h 2851"/>
                  <a:gd name="T80" fmla="*/ 800 w 2093"/>
                  <a:gd name="T81" fmla="*/ 2665 h 2851"/>
                  <a:gd name="T82" fmla="*/ 689 w 2093"/>
                  <a:gd name="T83" fmla="*/ 2640 h 2851"/>
                  <a:gd name="T84" fmla="*/ 607 w 2093"/>
                  <a:gd name="T85" fmla="*/ 2009 h 2851"/>
                  <a:gd name="T86" fmla="*/ 357 w 2093"/>
                  <a:gd name="T87" fmla="*/ 1846 h 2851"/>
                  <a:gd name="T88" fmla="*/ 165 w 2093"/>
                  <a:gd name="T89" fmla="*/ 1622 h 2851"/>
                  <a:gd name="T90" fmla="*/ 43 w 2093"/>
                  <a:gd name="T91" fmla="*/ 1354 h 2851"/>
                  <a:gd name="T92" fmla="*/ 0 w 2093"/>
                  <a:gd name="T93" fmla="*/ 1053 h 2851"/>
                  <a:gd name="T94" fmla="*/ 48 w 2093"/>
                  <a:gd name="T95" fmla="*/ 736 h 2851"/>
                  <a:gd name="T96" fmla="*/ 184 w 2093"/>
                  <a:gd name="T97" fmla="*/ 456 h 2851"/>
                  <a:gd name="T98" fmla="*/ 393 w 2093"/>
                  <a:gd name="T99" fmla="*/ 231 h 2851"/>
                  <a:gd name="T100" fmla="*/ 657 w 2093"/>
                  <a:gd name="T101" fmla="*/ 75 h 2851"/>
                  <a:gd name="T102" fmla="*/ 965 w 2093"/>
                  <a:gd name="T103" fmla="*/ 3 h 2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3" h="2851">
                    <a:moveTo>
                      <a:pt x="800" y="2231"/>
                    </a:moveTo>
                    <a:lnTo>
                      <a:pt x="800" y="2540"/>
                    </a:lnTo>
                    <a:lnTo>
                      <a:pt x="862" y="2540"/>
                    </a:lnTo>
                    <a:lnTo>
                      <a:pt x="882" y="2543"/>
                    </a:lnTo>
                    <a:lnTo>
                      <a:pt x="899" y="2553"/>
                    </a:lnTo>
                    <a:lnTo>
                      <a:pt x="911" y="2566"/>
                    </a:lnTo>
                    <a:lnTo>
                      <a:pt x="921" y="2583"/>
                    </a:lnTo>
                    <a:lnTo>
                      <a:pt x="924" y="2603"/>
                    </a:lnTo>
                    <a:lnTo>
                      <a:pt x="924" y="2726"/>
                    </a:lnTo>
                    <a:lnTo>
                      <a:pt x="1169" y="2726"/>
                    </a:lnTo>
                    <a:lnTo>
                      <a:pt x="1169" y="2603"/>
                    </a:lnTo>
                    <a:lnTo>
                      <a:pt x="1172" y="2583"/>
                    </a:lnTo>
                    <a:lnTo>
                      <a:pt x="1182" y="2566"/>
                    </a:lnTo>
                    <a:lnTo>
                      <a:pt x="1194" y="2553"/>
                    </a:lnTo>
                    <a:lnTo>
                      <a:pt x="1211" y="2543"/>
                    </a:lnTo>
                    <a:lnTo>
                      <a:pt x="1231" y="2540"/>
                    </a:lnTo>
                    <a:lnTo>
                      <a:pt x="1293" y="2540"/>
                    </a:lnTo>
                    <a:lnTo>
                      <a:pt x="1293" y="2231"/>
                    </a:lnTo>
                    <a:lnTo>
                      <a:pt x="800" y="2231"/>
                    </a:lnTo>
                    <a:close/>
                    <a:moveTo>
                      <a:pt x="1045" y="123"/>
                    </a:moveTo>
                    <a:lnTo>
                      <a:pt x="971" y="127"/>
                    </a:lnTo>
                    <a:lnTo>
                      <a:pt x="896" y="136"/>
                    </a:lnTo>
                    <a:lnTo>
                      <a:pt x="825" y="151"/>
                    </a:lnTo>
                    <a:lnTo>
                      <a:pt x="755" y="171"/>
                    </a:lnTo>
                    <a:lnTo>
                      <a:pt x="688" y="197"/>
                    </a:lnTo>
                    <a:lnTo>
                      <a:pt x="623" y="228"/>
                    </a:lnTo>
                    <a:lnTo>
                      <a:pt x="561" y="263"/>
                    </a:lnTo>
                    <a:lnTo>
                      <a:pt x="502" y="303"/>
                    </a:lnTo>
                    <a:lnTo>
                      <a:pt x="446" y="347"/>
                    </a:lnTo>
                    <a:lnTo>
                      <a:pt x="394" y="396"/>
                    </a:lnTo>
                    <a:lnTo>
                      <a:pt x="345" y="449"/>
                    </a:lnTo>
                    <a:lnTo>
                      <a:pt x="301" y="505"/>
                    </a:lnTo>
                    <a:lnTo>
                      <a:pt x="261" y="564"/>
                    </a:lnTo>
                    <a:lnTo>
                      <a:pt x="226" y="626"/>
                    </a:lnTo>
                    <a:lnTo>
                      <a:pt x="195" y="692"/>
                    </a:lnTo>
                    <a:lnTo>
                      <a:pt x="170" y="759"/>
                    </a:lnTo>
                    <a:lnTo>
                      <a:pt x="150" y="830"/>
                    </a:lnTo>
                    <a:lnTo>
                      <a:pt x="136" y="903"/>
                    </a:lnTo>
                    <a:lnTo>
                      <a:pt x="126" y="977"/>
                    </a:lnTo>
                    <a:lnTo>
                      <a:pt x="123" y="1053"/>
                    </a:lnTo>
                    <a:lnTo>
                      <a:pt x="126" y="1128"/>
                    </a:lnTo>
                    <a:lnTo>
                      <a:pt x="135" y="1202"/>
                    </a:lnTo>
                    <a:lnTo>
                      <a:pt x="149" y="1274"/>
                    </a:lnTo>
                    <a:lnTo>
                      <a:pt x="169" y="1343"/>
                    </a:lnTo>
                    <a:lnTo>
                      <a:pt x="193" y="1411"/>
                    </a:lnTo>
                    <a:lnTo>
                      <a:pt x="224" y="1477"/>
                    </a:lnTo>
                    <a:lnTo>
                      <a:pt x="258" y="1539"/>
                    </a:lnTo>
                    <a:lnTo>
                      <a:pt x="298" y="1598"/>
                    </a:lnTo>
                    <a:lnTo>
                      <a:pt x="342" y="1655"/>
                    </a:lnTo>
                    <a:lnTo>
                      <a:pt x="391" y="1708"/>
                    </a:lnTo>
                    <a:lnTo>
                      <a:pt x="442" y="1756"/>
                    </a:lnTo>
                    <a:lnTo>
                      <a:pt x="499" y="1802"/>
                    </a:lnTo>
                    <a:lnTo>
                      <a:pt x="558" y="1842"/>
                    </a:lnTo>
                    <a:lnTo>
                      <a:pt x="621" y="1878"/>
                    </a:lnTo>
                    <a:lnTo>
                      <a:pt x="689" y="1910"/>
                    </a:lnTo>
                    <a:lnTo>
                      <a:pt x="758" y="1936"/>
                    </a:lnTo>
                    <a:lnTo>
                      <a:pt x="772" y="1942"/>
                    </a:lnTo>
                    <a:lnTo>
                      <a:pt x="784" y="1953"/>
                    </a:lnTo>
                    <a:lnTo>
                      <a:pt x="793" y="1965"/>
                    </a:lnTo>
                    <a:lnTo>
                      <a:pt x="799" y="1979"/>
                    </a:lnTo>
                    <a:lnTo>
                      <a:pt x="800" y="1994"/>
                    </a:lnTo>
                    <a:lnTo>
                      <a:pt x="800" y="2107"/>
                    </a:lnTo>
                    <a:lnTo>
                      <a:pt x="1293" y="2107"/>
                    </a:lnTo>
                    <a:lnTo>
                      <a:pt x="1293" y="1994"/>
                    </a:lnTo>
                    <a:lnTo>
                      <a:pt x="1294" y="1979"/>
                    </a:lnTo>
                    <a:lnTo>
                      <a:pt x="1300" y="1965"/>
                    </a:lnTo>
                    <a:lnTo>
                      <a:pt x="1309" y="1953"/>
                    </a:lnTo>
                    <a:lnTo>
                      <a:pt x="1321" y="1942"/>
                    </a:lnTo>
                    <a:lnTo>
                      <a:pt x="1335" y="1936"/>
                    </a:lnTo>
                    <a:lnTo>
                      <a:pt x="1404" y="1910"/>
                    </a:lnTo>
                    <a:lnTo>
                      <a:pt x="1471" y="1878"/>
                    </a:lnTo>
                    <a:lnTo>
                      <a:pt x="1534" y="1842"/>
                    </a:lnTo>
                    <a:lnTo>
                      <a:pt x="1594" y="1802"/>
                    </a:lnTo>
                    <a:lnTo>
                      <a:pt x="1651" y="1756"/>
                    </a:lnTo>
                    <a:lnTo>
                      <a:pt x="1702" y="1708"/>
                    </a:lnTo>
                    <a:lnTo>
                      <a:pt x="1751" y="1655"/>
                    </a:lnTo>
                    <a:lnTo>
                      <a:pt x="1795" y="1598"/>
                    </a:lnTo>
                    <a:lnTo>
                      <a:pt x="1835" y="1539"/>
                    </a:lnTo>
                    <a:lnTo>
                      <a:pt x="1869" y="1477"/>
                    </a:lnTo>
                    <a:lnTo>
                      <a:pt x="1900" y="1411"/>
                    </a:lnTo>
                    <a:lnTo>
                      <a:pt x="1924" y="1343"/>
                    </a:lnTo>
                    <a:lnTo>
                      <a:pt x="1944" y="1274"/>
                    </a:lnTo>
                    <a:lnTo>
                      <a:pt x="1958" y="1202"/>
                    </a:lnTo>
                    <a:lnTo>
                      <a:pt x="1967" y="1128"/>
                    </a:lnTo>
                    <a:lnTo>
                      <a:pt x="1970" y="1053"/>
                    </a:lnTo>
                    <a:lnTo>
                      <a:pt x="1967" y="977"/>
                    </a:lnTo>
                    <a:lnTo>
                      <a:pt x="1957" y="903"/>
                    </a:lnTo>
                    <a:lnTo>
                      <a:pt x="1943" y="830"/>
                    </a:lnTo>
                    <a:lnTo>
                      <a:pt x="1923" y="759"/>
                    </a:lnTo>
                    <a:lnTo>
                      <a:pt x="1898" y="692"/>
                    </a:lnTo>
                    <a:lnTo>
                      <a:pt x="1867" y="626"/>
                    </a:lnTo>
                    <a:lnTo>
                      <a:pt x="1831" y="564"/>
                    </a:lnTo>
                    <a:lnTo>
                      <a:pt x="1792" y="505"/>
                    </a:lnTo>
                    <a:lnTo>
                      <a:pt x="1747" y="449"/>
                    </a:lnTo>
                    <a:lnTo>
                      <a:pt x="1699" y="396"/>
                    </a:lnTo>
                    <a:lnTo>
                      <a:pt x="1647" y="347"/>
                    </a:lnTo>
                    <a:lnTo>
                      <a:pt x="1591" y="303"/>
                    </a:lnTo>
                    <a:lnTo>
                      <a:pt x="1532" y="263"/>
                    </a:lnTo>
                    <a:lnTo>
                      <a:pt x="1470" y="228"/>
                    </a:lnTo>
                    <a:lnTo>
                      <a:pt x="1405" y="197"/>
                    </a:lnTo>
                    <a:lnTo>
                      <a:pt x="1338" y="171"/>
                    </a:lnTo>
                    <a:lnTo>
                      <a:pt x="1268" y="151"/>
                    </a:lnTo>
                    <a:lnTo>
                      <a:pt x="1197" y="136"/>
                    </a:lnTo>
                    <a:lnTo>
                      <a:pt x="1122" y="127"/>
                    </a:lnTo>
                    <a:lnTo>
                      <a:pt x="1045" y="123"/>
                    </a:lnTo>
                    <a:close/>
                    <a:moveTo>
                      <a:pt x="1045" y="0"/>
                    </a:moveTo>
                    <a:lnTo>
                      <a:pt x="1128" y="3"/>
                    </a:lnTo>
                    <a:lnTo>
                      <a:pt x="1208" y="12"/>
                    </a:lnTo>
                    <a:lnTo>
                      <a:pt x="1286" y="27"/>
                    </a:lnTo>
                    <a:lnTo>
                      <a:pt x="1362" y="48"/>
                    </a:lnTo>
                    <a:lnTo>
                      <a:pt x="1436" y="75"/>
                    </a:lnTo>
                    <a:lnTo>
                      <a:pt x="1506" y="106"/>
                    </a:lnTo>
                    <a:lnTo>
                      <a:pt x="1574" y="143"/>
                    </a:lnTo>
                    <a:lnTo>
                      <a:pt x="1639" y="186"/>
                    </a:lnTo>
                    <a:lnTo>
                      <a:pt x="1700" y="231"/>
                    </a:lnTo>
                    <a:lnTo>
                      <a:pt x="1759" y="282"/>
                    </a:lnTo>
                    <a:lnTo>
                      <a:pt x="1813" y="337"/>
                    </a:lnTo>
                    <a:lnTo>
                      <a:pt x="1863" y="395"/>
                    </a:lnTo>
                    <a:lnTo>
                      <a:pt x="1909" y="456"/>
                    </a:lnTo>
                    <a:lnTo>
                      <a:pt x="1950" y="522"/>
                    </a:lnTo>
                    <a:lnTo>
                      <a:pt x="1987" y="590"/>
                    </a:lnTo>
                    <a:lnTo>
                      <a:pt x="2018" y="662"/>
                    </a:lnTo>
                    <a:lnTo>
                      <a:pt x="2044" y="736"/>
                    </a:lnTo>
                    <a:lnTo>
                      <a:pt x="2065" y="812"/>
                    </a:lnTo>
                    <a:lnTo>
                      <a:pt x="2081" y="890"/>
                    </a:lnTo>
                    <a:lnTo>
                      <a:pt x="2090" y="971"/>
                    </a:lnTo>
                    <a:lnTo>
                      <a:pt x="2093" y="1053"/>
                    </a:lnTo>
                    <a:lnTo>
                      <a:pt x="2091" y="1130"/>
                    </a:lnTo>
                    <a:lnTo>
                      <a:pt x="2082" y="1206"/>
                    </a:lnTo>
                    <a:lnTo>
                      <a:pt x="2069" y="1281"/>
                    </a:lnTo>
                    <a:lnTo>
                      <a:pt x="2050" y="1354"/>
                    </a:lnTo>
                    <a:lnTo>
                      <a:pt x="2027" y="1425"/>
                    </a:lnTo>
                    <a:lnTo>
                      <a:pt x="1998" y="1493"/>
                    </a:lnTo>
                    <a:lnTo>
                      <a:pt x="1965" y="1559"/>
                    </a:lnTo>
                    <a:lnTo>
                      <a:pt x="1928" y="1622"/>
                    </a:lnTo>
                    <a:lnTo>
                      <a:pt x="1886" y="1684"/>
                    </a:lnTo>
                    <a:lnTo>
                      <a:pt x="1840" y="1741"/>
                    </a:lnTo>
                    <a:lnTo>
                      <a:pt x="1789" y="1796"/>
                    </a:lnTo>
                    <a:lnTo>
                      <a:pt x="1736" y="1846"/>
                    </a:lnTo>
                    <a:lnTo>
                      <a:pt x="1678" y="1893"/>
                    </a:lnTo>
                    <a:lnTo>
                      <a:pt x="1617" y="1936"/>
                    </a:lnTo>
                    <a:lnTo>
                      <a:pt x="1553" y="1975"/>
                    </a:lnTo>
                    <a:lnTo>
                      <a:pt x="1486" y="2009"/>
                    </a:lnTo>
                    <a:lnTo>
                      <a:pt x="1416" y="2039"/>
                    </a:lnTo>
                    <a:lnTo>
                      <a:pt x="1416" y="2603"/>
                    </a:lnTo>
                    <a:lnTo>
                      <a:pt x="1413" y="2623"/>
                    </a:lnTo>
                    <a:lnTo>
                      <a:pt x="1404" y="2640"/>
                    </a:lnTo>
                    <a:lnTo>
                      <a:pt x="1391" y="2652"/>
                    </a:lnTo>
                    <a:lnTo>
                      <a:pt x="1374" y="2662"/>
                    </a:lnTo>
                    <a:lnTo>
                      <a:pt x="1354" y="2665"/>
                    </a:lnTo>
                    <a:lnTo>
                      <a:pt x="1293" y="2665"/>
                    </a:lnTo>
                    <a:lnTo>
                      <a:pt x="1293" y="2789"/>
                    </a:lnTo>
                    <a:lnTo>
                      <a:pt x="1290" y="2809"/>
                    </a:lnTo>
                    <a:lnTo>
                      <a:pt x="1280" y="2826"/>
                    </a:lnTo>
                    <a:lnTo>
                      <a:pt x="1268" y="2838"/>
                    </a:lnTo>
                    <a:lnTo>
                      <a:pt x="1251" y="2848"/>
                    </a:lnTo>
                    <a:lnTo>
                      <a:pt x="1231" y="2851"/>
                    </a:lnTo>
                    <a:lnTo>
                      <a:pt x="862" y="2851"/>
                    </a:lnTo>
                    <a:lnTo>
                      <a:pt x="842" y="2848"/>
                    </a:lnTo>
                    <a:lnTo>
                      <a:pt x="825" y="2838"/>
                    </a:lnTo>
                    <a:lnTo>
                      <a:pt x="812" y="2826"/>
                    </a:lnTo>
                    <a:lnTo>
                      <a:pt x="803" y="2809"/>
                    </a:lnTo>
                    <a:lnTo>
                      <a:pt x="800" y="2789"/>
                    </a:lnTo>
                    <a:lnTo>
                      <a:pt x="800" y="2665"/>
                    </a:lnTo>
                    <a:lnTo>
                      <a:pt x="739" y="2665"/>
                    </a:lnTo>
                    <a:lnTo>
                      <a:pt x="719" y="2662"/>
                    </a:lnTo>
                    <a:lnTo>
                      <a:pt x="702" y="2652"/>
                    </a:lnTo>
                    <a:lnTo>
                      <a:pt x="689" y="2640"/>
                    </a:lnTo>
                    <a:lnTo>
                      <a:pt x="680" y="2623"/>
                    </a:lnTo>
                    <a:lnTo>
                      <a:pt x="677" y="2603"/>
                    </a:lnTo>
                    <a:lnTo>
                      <a:pt x="677" y="2039"/>
                    </a:lnTo>
                    <a:lnTo>
                      <a:pt x="607" y="2009"/>
                    </a:lnTo>
                    <a:lnTo>
                      <a:pt x="540" y="1975"/>
                    </a:lnTo>
                    <a:lnTo>
                      <a:pt x="476" y="1936"/>
                    </a:lnTo>
                    <a:lnTo>
                      <a:pt x="415" y="1893"/>
                    </a:lnTo>
                    <a:lnTo>
                      <a:pt x="357" y="1846"/>
                    </a:lnTo>
                    <a:lnTo>
                      <a:pt x="303" y="1796"/>
                    </a:lnTo>
                    <a:lnTo>
                      <a:pt x="253" y="1741"/>
                    </a:lnTo>
                    <a:lnTo>
                      <a:pt x="207" y="1684"/>
                    </a:lnTo>
                    <a:lnTo>
                      <a:pt x="165" y="1622"/>
                    </a:lnTo>
                    <a:lnTo>
                      <a:pt x="128" y="1559"/>
                    </a:lnTo>
                    <a:lnTo>
                      <a:pt x="95" y="1493"/>
                    </a:lnTo>
                    <a:lnTo>
                      <a:pt x="66" y="1425"/>
                    </a:lnTo>
                    <a:lnTo>
                      <a:pt x="43" y="1354"/>
                    </a:lnTo>
                    <a:lnTo>
                      <a:pt x="24" y="1281"/>
                    </a:lnTo>
                    <a:lnTo>
                      <a:pt x="11" y="1206"/>
                    </a:lnTo>
                    <a:lnTo>
                      <a:pt x="2" y="1130"/>
                    </a:lnTo>
                    <a:lnTo>
                      <a:pt x="0" y="1053"/>
                    </a:lnTo>
                    <a:lnTo>
                      <a:pt x="3" y="971"/>
                    </a:lnTo>
                    <a:lnTo>
                      <a:pt x="12" y="890"/>
                    </a:lnTo>
                    <a:lnTo>
                      <a:pt x="27" y="812"/>
                    </a:lnTo>
                    <a:lnTo>
                      <a:pt x="48" y="736"/>
                    </a:lnTo>
                    <a:lnTo>
                      <a:pt x="75" y="662"/>
                    </a:lnTo>
                    <a:lnTo>
                      <a:pt x="106" y="590"/>
                    </a:lnTo>
                    <a:lnTo>
                      <a:pt x="143" y="522"/>
                    </a:lnTo>
                    <a:lnTo>
                      <a:pt x="184" y="456"/>
                    </a:lnTo>
                    <a:lnTo>
                      <a:pt x="230" y="395"/>
                    </a:lnTo>
                    <a:lnTo>
                      <a:pt x="280" y="337"/>
                    </a:lnTo>
                    <a:lnTo>
                      <a:pt x="334" y="282"/>
                    </a:lnTo>
                    <a:lnTo>
                      <a:pt x="393" y="231"/>
                    </a:lnTo>
                    <a:lnTo>
                      <a:pt x="454" y="186"/>
                    </a:lnTo>
                    <a:lnTo>
                      <a:pt x="519" y="143"/>
                    </a:lnTo>
                    <a:lnTo>
                      <a:pt x="587" y="106"/>
                    </a:lnTo>
                    <a:lnTo>
                      <a:pt x="657" y="75"/>
                    </a:lnTo>
                    <a:lnTo>
                      <a:pt x="731" y="48"/>
                    </a:lnTo>
                    <a:lnTo>
                      <a:pt x="807" y="27"/>
                    </a:lnTo>
                    <a:lnTo>
                      <a:pt x="885" y="12"/>
                    </a:lnTo>
                    <a:lnTo>
                      <a:pt x="965" y="3"/>
                    </a:lnTo>
                    <a:lnTo>
                      <a:pt x="10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1" name="Freeform 42"/>
              <p:cNvSpPr>
                <a:spLocks/>
              </p:cNvSpPr>
              <p:nvPr/>
            </p:nvSpPr>
            <p:spPr bwMode="auto">
              <a:xfrm>
                <a:off x="1455738" y="5067300"/>
                <a:ext cx="33337" cy="98425"/>
              </a:xfrm>
              <a:custGeom>
                <a:avLst/>
                <a:gdLst>
                  <a:gd name="T0" fmla="*/ 60 w 123"/>
                  <a:gd name="T1" fmla="*/ 0 h 372"/>
                  <a:gd name="T2" fmla="*/ 81 w 123"/>
                  <a:gd name="T3" fmla="*/ 3 h 372"/>
                  <a:gd name="T4" fmla="*/ 98 w 123"/>
                  <a:gd name="T5" fmla="*/ 12 h 372"/>
                  <a:gd name="T6" fmla="*/ 111 w 123"/>
                  <a:gd name="T7" fmla="*/ 26 h 372"/>
                  <a:gd name="T8" fmla="*/ 120 w 123"/>
                  <a:gd name="T9" fmla="*/ 43 h 372"/>
                  <a:gd name="T10" fmla="*/ 123 w 123"/>
                  <a:gd name="T11" fmla="*/ 62 h 372"/>
                  <a:gd name="T12" fmla="*/ 123 w 123"/>
                  <a:gd name="T13" fmla="*/ 310 h 372"/>
                  <a:gd name="T14" fmla="*/ 120 w 123"/>
                  <a:gd name="T15" fmla="*/ 330 h 372"/>
                  <a:gd name="T16" fmla="*/ 111 w 123"/>
                  <a:gd name="T17" fmla="*/ 347 h 372"/>
                  <a:gd name="T18" fmla="*/ 98 w 123"/>
                  <a:gd name="T19" fmla="*/ 359 h 372"/>
                  <a:gd name="T20" fmla="*/ 81 w 123"/>
                  <a:gd name="T21" fmla="*/ 369 h 372"/>
                  <a:gd name="T22" fmla="*/ 60 w 123"/>
                  <a:gd name="T23" fmla="*/ 372 h 372"/>
                  <a:gd name="T24" fmla="*/ 42 w 123"/>
                  <a:gd name="T25" fmla="*/ 369 h 372"/>
                  <a:gd name="T26" fmla="*/ 25 w 123"/>
                  <a:gd name="T27" fmla="*/ 359 h 372"/>
                  <a:gd name="T28" fmla="*/ 12 w 123"/>
                  <a:gd name="T29" fmla="*/ 347 h 372"/>
                  <a:gd name="T30" fmla="*/ 3 w 123"/>
                  <a:gd name="T31" fmla="*/ 330 h 372"/>
                  <a:gd name="T32" fmla="*/ 0 w 123"/>
                  <a:gd name="T33" fmla="*/ 310 h 372"/>
                  <a:gd name="T34" fmla="*/ 0 w 123"/>
                  <a:gd name="T35" fmla="*/ 62 h 372"/>
                  <a:gd name="T36" fmla="*/ 3 w 123"/>
                  <a:gd name="T37" fmla="*/ 43 h 372"/>
                  <a:gd name="T38" fmla="*/ 12 w 123"/>
                  <a:gd name="T39" fmla="*/ 26 h 372"/>
                  <a:gd name="T40" fmla="*/ 25 w 123"/>
                  <a:gd name="T41" fmla="*/ 12 h 372"/>
                  <a:gd name="T42" fmla="*/ 42 w 123"/>
                  <a:gd name="T43" fmla="*/ 3 h 372"/>
                  <a:gd name="T44" fmla="*/ 60 w 123"/>
                  <a:gd name="T4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3" h="372">
                    <a:moveTo>
                      <a:pt x="60" y="0"/>
                    </a:moveTo>
                    <a:lnTo>
                      <a:pt x="81" y="3"/>
                    </a:lnTo>
                    <a:lnTo>
                      <a:pt x="98" y="12"/>
                    </a:lnTo>
                    <a:lnTo>
                      <a:pt x="111" y="26"/>
                    </a:lnTo>
                    <a:lnTo>
                      <a:pt x="120" y="43"/>
                    </a:lnTo>
                    <a:lnTo>
                      <a:pt x="123" y="62"/>
                    </a:lnTo>
                    <a:lnTo>
                      <a:pt x="123" y="310"/>
                    </a:lnTo>
                    <a:lnTo>
                      <a:pt x="120" y="330"/>
                    </a:lnTo>
                    <a:lnTo>
                      <a:pt x="111" y="347"/>
                    </a:lnTo>
                    <a:lnTo>
                      <a:pt x="98" y="359"/>
                    </a:lnTo>
                    <a:lnTo>
                      <a:pt x="81" y="369"/>
                    </a:lnTo>
                    <a:lnTo>
                      <a:pt x="60" y="372"/>
                    </a:lnTo>
                    <a:lnTo>
                      <a:pt x="42" y="369"/>
                    </a:lnTo>
                    <a:lnTo>
                      <a:pt x="25" y="359"/>
                    </a:lnTo>
                    <a:lnTo>
                      <a:pt x="12" y="347"/>
                    </a:lnTo>
                    <a:lnTo>
                      <a:pt x="3" y="330"/>
                    </a:lnTo>
                    <a:lnTo>
                      <a:pt x="0" y="310"/>
                    </a:lnTo>
                    <a:lnTo>
                      <a:pt x="0" y="62"/>
                    </a:lnTo>
                    <a:lnTo>
                      <a:pt x="3" y="43"/>
                    </a:lnTo>
                    <a:lnTo>
                      <a:pt x="12" y="26"/>
                    </a:lnTo>
                    <a:lnTo>
                      <a:pt x="25" y="12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2" name="Freeform 43"/>
              <p:cNvSpPr>
                <a:spLocks/>
              </p:cNvSpPr>
              <p:nvPr/>
            </p:nvSpPr>
            <p:spPr bwMode="auto">
              <a:xfrm>
                <a:off x="1781175" y="5461000"/>
                <a:ext cx="98425" cy="33338"/>
              </a:xfrm>
              <a:custGeom>
                <a:avLst/>
                <a:gdLst>
                  <a:gd name="T0" fmla="*/ 60 w 369"/>
                  <a:gd name="T1" fmla="*/ 0 h 123"/>
                  <a:gd name="T2" fmla="*/ 307 w 369"/>
                  <a:gd name="T3" fmla="*/ 0 h 123"/>
                  <a:gd name="T4" fmla="*/ 326 w 369"/>
                  <a:gd name="T5" fmla="*/ 3 h 123"/>
                  <a:gd name="T6" fmla="*/ 344 w 369"/>
                  <a:gd name="T7" fmla="*/ 11 h 123"/>
                  <a:gd name="T8" fmla="*/ 356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6 w 369"/>
                  <a:gd name="T17" fmla="*/ 98 h 123"/>
                  <a:gd name="T18" fmla="*/ 344 w 369"/>
                  <a:gd name="T19" fmla="*/ 112 h 123"/>
                  <a:gd name="T20" fmla="*/ 326 w 369"/>
                  <a:gd name="T21" fmla="*/ 120 h 123"/>
                  <a:gd name="T22" fmla="*/ 307 w 369"/>
                  <a:gd name="T23" fmla="*/ 123 h 123"/>
                  <a:gd name="T24" fmla="*/ 60 w 369"/>
                  <a:gd name="T25" fmla="*/ 123 h 123"/>
                  <a:gd name="T26" fmla="*/ 42 w 369"/>
                  <a:gd name="T27" fmla="*/ 120 h 123"/>
                  <a:gd name="T28" fmla="*/ 25 w 369"/>
                  <a:gd name="T29" fmla="*/ 112 h 123"/>
                  <a:gd name="T30" fmla="*/ 11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1 w 369"/>
                  <a:gd name="T39" fmla="*/ 25 h 123"/>
                  <a:gd name="T40" fmla="*/ 25 w 369"/>
                  <a:gd name="T41" fmla="*/ 11 h 123"/>
                  <a:gd name="T42" fmla="*/ 42 w 369"/>
                  <a:gd name="T43" fmla="*/ 3 h 123"/>
                  <a:gd name="T44" fmla="*/ 60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0" y="0"/>
                    </a:moveTo>
                    <a:lnTo>
                      <a:pt x="307" y="0"/>
                    </a:lnTo>
                    <a:lnTo>
                      <a:pt x="326" y="3"/>
                    </a:lnTo>
                    <a:lnTo>
                      <a:pt x="344" y="11"/>
                    </a:lnTo>
                    <a:lnTo>
                      <a:pt x="356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6" y="98"/>
                    </a:lnTo>
                    <a:lnTo>
                      <a:pt x="344" y="112"/>
                    </a:lnTo>
                    <a:lnTo>
                      <a:pt x="326" y="120"/>
                    </a:lnTo>
                    <a:lnTo>
                      <a:pt x="307" y="123"/>
                    </a:lnTo>
                    <a:lnTo>
                      <a:pt x="60" y="123"/>
                    </a:lnTo>
                    <a:lnTo>
                      <a:pt x="42" y="120"/>
                    </a:lnTo>
                    <a:lnTo>
                      <a:pt x="25" y="112"/>
                    </a:lnTo>
                    <a:lnTo>
                      <a:pt x="11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1" y="25"/>
                    </a:lnTo>
                    <a:lnTo>
                      <a:pt x="25" y="11"/>
                    </a:lnTo>
                    <a:lnTo>
                      <a:pt x="42" y="3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3" name="Freeform 44"/>
              <p:cNvSpPr>
                <a:spLocks/>
              </p:cNvSpPr>
              <p:nvPr/>
            </p:nvSpPr>
            <p:spPr bwMode="auto">
              <a:xfrm>
                <a:off x="1065213" y="5461000"/>
                <a:ext cx="96837" cy="33338"/>
              </a:xfrm>
              <a:custGeom>
                <a:avLst/>
                <a:gdLst>
                  <a:gd name="T0" fmla="*/ 62 w 369"/>
                  <a:gd name="T1" fmla="*/ 0 h 123"/>
                  <a:gd name="T2" fmla="*/ 308 w 369"/>
                  <a:gd name="T3" fmla="*/ 0 h 123"/>
                  <a:gd name="T4" fmla="*/ 327 w 369"/>
                  <a:gd name="T5" fmla="*/ 3 h 123"/>
                  <a:gd name="T6" fmla="*/ 344 w 369"/>
                  <a:gd name="T7" fmla="*/ 11 h 123"/>
                  <a:gd name="T8" fmla="*/ 358 w 369"/>
                  <a:gd name="T9" fmla="*/ 25 h 123"/>
                  <a:gd name="T10" fmla="*/ 366 w 369"/>
                  <a:gd name="T11" fmla="*/ 42 h 123"/>
                  <a:gd name="T12" fmla="*/ 369 w 369"/>
                  <a:gd name="T13" fmla="*/ 61 h 123"/>
                  <a:gd name="T14" fmla="*/ 366 w 369"/>
                  <a:gd name="T15" fmla="*/ 81 h 123"/>
                  <a:gd name="T16" fmla="*/ 358 w 369"/>
                  <a:gd name="T17" fmla="*/ 98 h 123"/>
                  <a:gd name="T18" fmla="*/ 344 w 369"/>
                  <a:gd name="T19" fmla="*/ 112 h 123"/>
                  <a:gd name="T20" fmla="*/ 327 w 369"/>
                  <a:gd name="T21" fmla="*/ 120 h 123"/>
                  <a:gd name="T22" fmla="*/ 308 w 369"/>
                  <a:gd name="T23" fmla="*/ 123 h 123"/>
                  <a:gd name="T24" fmla="*/ 62 w 369"/>
                  <a:gd name="T25" fmla="*/ 123 h 123"/>
                  <a:gd name="T26" fmla="*/ 43 w 369"/>
                  <a:gd name="T27" fmla="*/ 120 h 123"/>
                  <a:gd name="T28" fmla="*/ 25 w 369"/>
                  <a:gd name="T29" fmla="*/ 112 h 123"/>
                  <a:gd name="T30" fmla="*/ 13 w 369"/>
                  <a:gd name="T31" fmla="*/ 98 h 123"/>
                  <a:gd name="T32" fmla="*/ 3 w 369"/>
                  <a:gd name="T33" fmla="*/ 81 h 123"/>
                  <a:gd name="T34" fmla="*/ 0 w 369"/>
                  <a:gd name="T35" fmla="*/ 61 h 123"/>
                  <a:gd name="T36" fmla="*/ 3 w 369"/>
                  <a:gd name="T37" fmla="*/ 42 h 123"/>
                  <a:gd name="T38" fmla="*/ 13 w 369"/>
                  <a:gd name="T39" fmla="*/ 25 h 123"/>
                  <a:gd name="T40" fmla="*/ 25 w 369"/>
                  <a:gd name="T41" fmla="*/ 11 h 123"/>
                  <a:gd name="T42" fmla="*/ 43 w 369"/>
                  <a:gd name="T43" fmla="*/ 3 h 123"/>
                  <a:gd name="T44" fmla="*/ 62 w 369"/>
                  <a:gd name="T4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9" h="123">
                    <a:moveTo>
                      <a:pt x="62" y="0"/>
                    </a:moveTo>
                    <a:lnTo>
                      <a:pt x="308" y="0"/>
                    </a:lnTo>
                    <a:lnTo>
                      <a:pt x="327" y="3"/>
                    </a:lnTo>
                    <a:lnTo>
                      <a:pt x="344" y="11"/>
                    </a:lnTo>
                    <a:lnTo>
                      <a:pt x="358" y="25"/>
                    </a:lnTo>
                    <a:lnTo>
                      <a:pt x="366" y="42"/>
                    </a:lnTo>
                    <a:lnTo>
                      <a:pt x="369" y="61"/>
                    </a:lnTo>
                    <a:lnTo>
                      <a:pt x="366" y="81"/>
                    </a:lnTo>
                    <a:lnTo>
                      <a:pt x="358" y="98"/>
                    </a:lnTo>
                    <a:lnTo>
                      <a:pt x="344" y="112"/>
                    </a:lnTo>
                    <a:lnTo>
                      <a:pt x="327" y="120"/>
                    </a:lnTo>
                    <a:lnTo>
                      <a:pt x="308" y="123"/>
                    </a:lnTo>
                    <a:lnTo>
                      <a:pt x="62" y="123"/>
                    </a:lnTo>
                    <a:lnTo>
                      <a:pt x="43" y="120"/>
                    </a:lnTo>
                    <a:lnTo>
                      <a:pt x="25" y="112"/>
                    </a:lnTo>
                    <a:lnTo>
                      <a:pt x="13" y="98"/>
                    </a:lnTo>
                    <a:lnTo>
                      <a:pt x="3" y="81"/>
                    </a:lnTo>
                    <a:lnTo>
                      <a:pt x="0" y="61"/>
                    </a:lnTo>
                    <a:lnTo>
                      <a:pt x="3" y="42"/>
                    </a:lnTo>
                    <a:lnTo>
                      <a:pt x="13" y="25"/>
                    </a:lnTo>
                    <a:lnTo>
                      <a:pt x="25" y="11"/>
                    </a:lnTo>
                    <a:lnTo>
                      <a:pt x="43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4" name="Freeform 45"/>
              <p:cNvSpPr>
                <a:spLocks/>
              </p:cNvSpPr>
              <p:nvPr/>
            </p:nvSpPr>
            <p:spPr bwMode="auto">
              <a:xfrm>
                <a:off x="1685925" y="5183188"/>
                <a:ext cx="79375" cy="79375"/>
              </a:xfrm>
              <a:custGeom>
                <a:avLst/>
                <a:gdLst>
                  <a:gd name="T0" fmla="*/ 236 w 297"/>
                  <a:gd name="T1" fmla="*/ 0 h 298"/>
                  <a:gd name="T2" fmla="*/ 250 w 297"/>
                  <a:gd name="T3" fmla="*/ 2 h 298"/>
                  <a:gd name="T4" fmla="*/ 265 w 297"/>
                  <a:gd name="T5" fmla="*/ 8 h 298"/>
                  <a:gd name="T6" fmla="*/ 279 w 297"/>
                  <a:gd name="T7" fmla="*/ 18 h 298"/>
                  <a:gd name="T8" fmla="*/ 289 w 297"/>
                  <a:gd name="T9" fmla="*/ 31 h 298"/>
                  <a:gd name="T10" fmla="*/ 294 w 297"/>
                  <a:gd name="T11" fmla="*/ 46 h 298"/>
                  <a:gd name="T12" fmla="*/ 297 w 297"/>
                  <a:gd name="T13" fmla="*/ 62 h 298"/>
                  <a:gd name="T14" fmla="*/ 294 w 297"/>
                  <a:gd name="T15" fmla="*/ 78 h 298"/>
                  <a:gd name="T16" fmla="*/ 289 w 297"/>
                  <a:gd name="T17" fmla="*/ 93 h 298"/>
                  <a:gd name="T18" fmla="*/ 279 w 297"/>
                  <a:gd name="T19" fmla="*/ 105 h 298"/>
                  <a:gd name="T20" fmla="*/ 105 w 297"/>
                  <a:gd name="T21" fmla="*/ 281 h 298"/>
                  <a:gd name="T22" fmla="*/ 92 w 297"/>
                  <a:gd name="T23" fmla="*/ 291 h 298"/>
                  <a:gd name="T24" fmla="*/ 77 w 297"/>
                  <a:gd name="T25" fmla="*/ 296 h 298"/>
                  <a:gd name="T26" fmla="*/ 62 w 297"/>
                  <a:gd name="T27" fmla="*/ 298 h 298"/>
                  <a:gd name="T28" fmla="*/ 46 w 297"/>
                  <a:gd name="T29" fmla="*/ 296 h 298"/>
                  <a:gd name="T30" fmla="*/ 31 w 297"/>
                  <a:gd name="T31" fmla="*/ 291 h 298"/>
                  <a:gd name="T32" fmla="*/ 17 w 297"/>
                  <a:gd name="T33" fmla="*/ 281 h 298"/>
                  <a:gd name="T34" fmla="*/ 8 w 297"/>
                  <a:gd name="T35" fmla="*/ 267 h 298"/>
                  <a:gd name="T36" fmla="*/ 2 w 297"/>
                  <a:gd name="T37" fmla="*/ 252 h 298"/>
                  <a:gd name="T38" fmla="*/ 0 w 297"/>
                  <a:gd name="T39" fmla="*/ 237 h 298"/>
                  <a:gd name="T40" fmla="*/ 2 w 297"/>
                  <a:gd name="T41" fmla="*/ 221 h 298"/>
                  <a:gd name="T42" fmla="*/ 8 w 297"/>
                  <a:gd name="T43" fmla="*/ 207 h 298"/>
                  <a:gd name="T44" fmla="*/ 17 w 297"/>
                  <a:gd name="T45" fmla="*/ 193 h 298"/>
                  <a:gd name="T46" fmla="*/ 192 w 297"/>
                  <a:gd name="T47" fmla="*/ 18 h 298"/>
                  <a:gd name="T48" fmla="*/ 205 w 297"/>
                  <a:gd name="T49" fmla="*/ 8 h 298"/>
                  <a:gd name="T50" fmla="*/ 220 w 297"/>
                  <a:gd name="T51" fmla="*/ 2 h 298"/>
                  <a:gd name="T52" fmla="*/ 236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236" y="0"/>
                    </a:moveTo>
                    <a:lnTo>
                      <a:pt x="250" y="2"/>
                    </a:lnTo>
                    <a:lnTo>
                      <a:pt x="265" y="8"/>
                    </a:lnTo>
                    <a:lnTo>
                      <a:pt x="279" y="18"/>
                    </a:lnTo>
                    <a:lnTo>
                      <a:pt x="289" y="31"/>
                    </a:lnTo>
                    <a:lnTo>
                      <a:pt x="294" y="46"/>
                    </a:lnTo>
                    <a:lnTo>
                      <a:pt x="297" y="62"/>
                    </a:lnTo>
                    <a:lnTo>
                      <a:pt x="294" y="78"/>
                    </a:lnTo>
                    <a:lnTo>
                      <a:pt x="289" y="93"/>
                    </a:lnTo>
                    <a:lnTo>
                      <a:pt x="279" y="105"/>
                    </a:lnTo>
                    <a:lnTo>
                      <a:pt x="105" y="281"/>
                    </a:lnTo>
                    <a:lnTo>
                      <a:pt x="92" y="291"/>
                    </a:lnTo>
                    <a:lnTo>
                      <a:pt x="77" y="296"/>
                    </a:lnTo>
                    <a:lnTo>
                      <a:pt x="62" y="298"/>
                    </a:lnTo>
                    <a:lnTo>
                      <a:pt x="46" y="296"/>
                    </a:lnTo>
                    <a:lnTo>
                      <a:pt x="31" y="291"/>
                    </a:lnTo>
                    <a:lnTo>
                      <a:pt x="17" y="281"/>
                    </a:lnTo>
                    <a:lnTo>
                      <a:pt x="8" y="267"/>
                    </a:lnTo>
                    <a:lnTo>
                      <a:pt x="2" y="252"/>
                    </a:lnTo>
                    <a:lnTo>
                      <a:pt x="0" y="237"/>
                    </a:lnTo>
                    <a:lnTo>
                      <a:pt x="2" y="221"/>
                    </a:lnTo>
                    <a:lnTo>
                      <a:pt x="8" y="207"/>
                    </a:lnTo>
                    <a:lnTo>
                      <a:pt x="17" y="193"/>
                    </a:lnTo>
                    <a:lnTo>
                      <a:pt x="192" y="18"/>
                    </a:lnTo>
                    <a:lnTo>
                      <a:pt x="205" y="8"/>
                    </a:lnTo>
                    <a:lnTo>
                      <a:pt x="220" y="2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5" name="Freeform 46"/>
              <p:cNvSpPr>
                <a:spLocks/>
              </p:cNvSpPr>
              <p:nvPr/>
            </p:nvSpPr>
            <p:spPr bwMode="auto">
              <a:xfrm>
                <a:off x="1179513" y="5692775"/>
                <a:ext cx="79375" cy="79375"/>
              </a:xfrm>
              <a:custGeom>
                <a:avLst/>
                <a:gdLst>
                  <a:gd name="T0" fmla="*/ 235 w 297"/>
                  <a:gd name="T1" fmla="*/ 0 h 300"/>
                  <a:gd name="T2" fmla="*/ 251 w 297"/>
                  <a:gd name="T3" fmla="*/ 3 h 300"/>
                  <a:gd name="T4" fmla="*/ 266 w 297"/>
                  <a:gd name="T5" fmla="*/ 9 h 300"/>
                  <a:gd name="T6" fmla="*/ 280 w 297"/>
                  <a:gd name="T7" fmla="*/ 19 h 300"/>
                  <a:gd name="T8" fmla="*/ 289 w 297"/>
                  <a:gd name="T9" fmla="*/ 32 h 300"/>
                  <a:gd name="T10" fmla="*/ 295 w 297"/>
                  <a:gd name="T11" fmla="*/ 47 h 300"/>
                  <a:gd name="T12" fmla="*/ 297 w 297"/>
                  <a:gd name="T13" fmla="*/ 63 h 300"/>
                  <a:gd name="T14" fmla="*/ 295 w 297"/>
                  <a:gd name="T15" fmla="*/ 79 h 300"/>
                  <a:gd name="T16" fmla="*/ 289 w 297"/>
                  <a:gd name="T17" fmla="*/ 93 h 300"/>
                  <a:gd name="T18" fmla="*/ 280 w 297"/>
                  <a:gd name="T19" fmla="*/ 106 h 300"/>
                  <a:gd name="T20" fmla="*/ 105 w 297"/>
                  <a:gd name="T21" fmla="*/ 281 h 300"/>
                  <a:gd name="T22" fmla="*/ 92 w 297"/>
                  <a:gd name="T23" fmla="*/ 292 h 300"/>
                  <a:gd name="T24" fmla="*/ 77 w 297"/>
                  <a:gd name="T25" fmla="*/ 298 h 300"/>
                  <a:gd name="T26" fmla="*/ 61 w 297"/>
                  <a:gd name="T27" fmla="*/ 300 h 300"/>
                  <a:gd name="T28" fmla="*/ 45 w 297"/>
                  <a:gd name="T29" fmla="*/ 298 h 300"/>
                  <a:gd name="T30" fmla="*/ 31 w 297"/>
                  <a:gd name="T31" fmla="*/ 292 h 300"/>
                  <a:gd name="T32" fmla="*/ 18 w 297"/>
                  <a:gd name="T33" fmla="*/ 281 h 300"/>
                  <a:gd name="T34" fmla="*/ 8 w 297"/>
                  <a:gd name="T35" fmla="*/ 269 h 300"/>
                  <a:gd name="T36" fmla="*/ 2 w 297"/>
                  <a:gd name="T37" fmla="*/ 254 h 300"/>
                  <a:gd name="T38" fmla="*/ 0 w 297"/>
                  <a:gd name="T39" fmla="*/ 238 h 300"/>
                  <a:gd name="T40" fmla="*/ 2 w 297"/>
                  <a:gd name="T41" fmla="*/ 222 h 300"/>
                  <a:gd name="T42" fmla="*/ 8 w 297"/>
                  <a:gd name="T43" fmla="*/ 207 h 300"/>
                  <a:gd name="T44" fmla="*/ 18 w 297"/>
                  <a:gd name="T45" fmla="*/ 195 h 300"/>
                  <a:gd name="T46" fmla="*/ 192 w 297"/>
                  <a:gd name="T47" fmla="*/ 19 h 300"/>
                  <a:gd name="T48" fmla="*/ 205 w 297"/>
                  <a:gd name="T49" fmla="*/ 9 h 300"/>
                  <a:gd name="T50" fmla="*/ 220 w 297"/>
                  <a:gd name="T51" fmla="*/ 3 h 300"/>
                  <a:gd name="T52" fmla="*/ 235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235" y="0"/>
                    </a:moveTo>
                    <a:lnTo>
                      <a:pt x="251" y="3"/>
                    </a:lnTo>
                    <a:lnTo>
                      <a:pt x="266" y="9"/>
                    </a:lnTo>
                    <a:lnTo>
                      <a:pt x="280" y="19"/>
                    </a:lnTo>
                    <a:lnTo>
                      <a:pt x="289" y="32"/>
                    </a:lnTo>
                    <a:lnTo>
                      <a:pt x="295" y="47"/>
                    </a:lnTo>
                    <a:lnTo>
                      <a:pt x="297" y="63"/>
                    </a:lnTo>
                    <a:lnTo>
                      <a:pt x="295" y="79"/>
                    </a:lnTo>
                    <a:lnTo>
                      <a:pt x="289" y="93"/>
                    </a:lnTo>
                    <a:lnTo>
                      <a:pt x="280" y="106"/>
                    </a:lnTo>
                    <a:lnTo>
                      <a:pt x="105" y="281"/>
                    </a:lnTo>
                    <a:lnTo>
                      <a:pt x="92" y="292"/>
                    </a:lnTo>
                    <a:lnTo>
                      <a:pt x="77" y="298"/>
                    </a:lnTo>
                    <a:lnTo>
                      <a:pt x="61" y="300"/>
                    </a:lnTo>
                    <a:lnTo>
                      <a:pt x="45" y="298"/>
                    </a:lnTo>
                    <a:lnTo>
                      <a:pt x="31" y="292"/>
                    </a:lnTo>
                    <a:lnTo>
                      <a:pt x="18" y="281"/>
                    </a:lnTo>
                    <a:lnTo>
                      <a:pt x="8" y="269"/>
                    </a:lnTo>
                    <a:lnTo>
                      <a:pt x="2" y="254"/>
                    </a:lnTo>
                    <a:lnTo>
                      <a:pt x="0" y="238"/>
                    </a:lnTo>
                    <a:lnTo>
                      <a:pt x="2" y="222"/>
                    </a:lnTo>
                    <a:lnTo>
                      <a:pt x="8" y="207"/>
                    </a:lnTo>
                    <a:lnTo>
                      <a:pt x="18" y="195"/>
                    </a:lnTo>
                    <a:lnTo>
                      <a:pt x="192" y="19"/>
                    </a:lnTo>
                    <a:lnTo>
                      <a:pt x="205" y="9"/>
                    </a:lnTo>
                    <a:lnTo>
                      <a:pt x="220" y="3"/>
                    </a:lnTo>
                    <a:lnTo>
                      <a:pt x="2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6" name="Freeform 47"/>
              <p:cNvSpPr>
                <a:spLocks/>
              </p:cNvSpPr>
              <p:nvPr/>
            </p:nvSpPr>
            <p:spPr bwMode="auto">
              <a:xfrm>
                <a:off x="1685925" y="5692775"/>
                <a:ext cx="79375" cy="79375"/>
              </a:xfrm>
              <a:custGeom>
                <a:avLst/>
                <a:gdLst>
                  <a:gd name="T0" fmla="*/ 62 w 297"/>
                  <a:gd name="T1" fmla="*/ 0 h 300"/>
                  <a:gd name="T2" fmla="*/ 77 w 297"/>
                  <a:gd name="T3" fmla="*/ 3 h 300"/>
                  <a:gd name="T4" fmla="*/ 92 w 297"/>
                  <a:gd name="T5" fmla="*/ 9 h 300"/>
                  <a:gd name="T6" fmla="*/ 105 w 297"/>
                  <a:gd name="T7" fmla="*/ 19 h 300"/>
                  <a:gd name="T8" fmla="*/ 279 w 297"/>
                  <a:gd name="T9" fmla="*/ 195 h 300"/>
                  <a:gd name="T10" fmla="*/ 289 w 297"/>
                  <a:gd name="T11" fmla="*/ 207 h 300"/>
                  <a:gd name="T12" fmla="*/ 294 w 297"/>
                  <a:gd name="T13" fmla="*/ 222 h 300"/>
                  <a:gd name="T14" fmla="*/ 297 w 297"/>
                  <a:gd name="T15" fmla="*/ 238 h 300"/>
                  <a:gd name="T16" fmla="*/ 294 w 297"/>
                  <a:gd name="T17" fmla="*/ 254 h 300"/>
                  <a:gd name="T18" fmla="*/ 289 w 297"/>
                  <a:gd name="T19" fmla="*/ 269 h 300"/>
                  <a:gd name="T20" fmla="*/ 279 w 297"/>
                  <a:gd name="T21" fmla="*/ 281 h 300"/>
                  <a:gd name="T22" fmla="*/ 266 w 297"/>
                  <a:gd name="T23" fmla="*/ 292 h 300"/>
                  <a:gd name="T24" fmla="*/ 251 w 297"/>
                  <a:gd name="T25" fmla="*/ 298 h 300"/>
                  <a:gd name="T26" fmla="*/ 236 w 297"/>
                  <a:gd name="T27" fmla="*/ 300 h 300"/>
                  <a:gd name="T28" fmla="*/ 220 w 297"/>
                  <a:gd name="T29" fmla="*/ 298 h 300"/>
                  <a:gd name="T30" fmla="*/ 205 w 297"/>
                  <a:gd name="T31" fmla="*/ 292 h 300"/>
                  <a:gd name="T32" fmla="*/ 192 w 297"/>
                  <a:gd name="T33" fmla="*/ 281 h 300"/>
                  <a:gd name="T34" fmla="*/ 17 w 297"/>
                  <a:gd name="T35" fmla="*/ 106 h 300"/>
                  <a:gd name="T36" fmla="*/ 8 w 297"/>
                  <a:gd name="T37" fmla="*/ 93 h 300"/>
                  <a:gd name="T38" fmla="*/ 2 w 297"/>
                  <a:gd name="T39" fmla="*/ 79 h 300"/>
                  <a:gd name="T40" fmla="*/ 0 w 297"/>
                  <a:gd name="T41" fmla="*/ 63 h 300"/>
                  <a:gd name="T42" fmla="*/ 2 w 297"/>
                  <a:gd name="T43" fmla="*/ 47 h 300"/>
                  <a:gd name="T44" fmla="*/ 8 w 297"/>
                  <a:gd name="T45" fmla="*/ 32 h 300"/>
                  <a:gd name="T46" fmla="*/ 17 w 297"/>
                  <a:gd name="T47" fmla="*/ 19 h 300"/>
                  <a:gd name="T48" fmla="*/ 31 w 297"/>
                  <a:gd name="T49" fmla="*/ 9 h 300"/>
                  <a:gd name="T50" fmla="*/ 46 w 297"/>
                  <a:gd name="T51" fmla="*/ 3 h 300"/>
                  <a:gd name="T52" fmla="*/ 62 w 297"/>
                  <a:gd name="T53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300">
                    <a:moveTo>
                      <a:pt x="62" y="0"/>
                    </a:moveTo>
                    <a:lnTo>
                      <a:pt x="77" y="3"/>
                    </a:lnTo>
                    <a:lnTo>
                      <a:pt x="92" y="9"/>
                    </a:lnTo>
                    <a:lnTo>
                      <a:pt x="105" y="19"/>
                    </a:lnTo>
                    <a:lnTo>
                      <a:pt x="279" y="195"/>
                    </a:lnTo>
                    <a:lnTo>
                      <a:pt x="289" y="207"/>
                    </a:lnTo>
                    <a:lnTo>
                      <a:pt x="294" y="222"/>
                    </a:lnTo>
                    <a:lnTo>
                      <a:pt x="297" y="238"/>
                    </a:lnTo>
                    <a:lnTo>
                      <a:pt x="294" y="254"/>
                    </a:lnTo>
                    <a:lnTo>
                      <a:pt x="289" y="269"/>
                    </a:lnTo>
                    <a:lnTo>
                      <a:pt x="279" y="281"/>
                    </a:lnTo>
                    <a:lnTo>
                      <a:pt x="266" y="292"/>
                    </a:lnTo>
                    <a:lnTo>
                      <a:pt x="251" y="298"/>
                    </a:lnTo>
                    <a:lnTo>
                      <a:pt x="236" y="300"/>
                    </a:lnTo>
                    <a:lnTo>
                      <a:pt x="220" y="298"/>
                    </a:lnTo>
                    <a:lnTo>
                      <a:pt x="205" y="292"/>
                    </a:lnTo>
                    <a:lnTo>
                      <a:pt x="192" y="281"/>
                    </a:lnTo>
                    <a:lnTo>
                      <a:pt x="17" y="106"/>
                    </a:lnTo>
                    <a:lnTo>
                      <a:pt x="8" y="93"/>
                    </a:lnTo>
                    <a:lnTo>
                      <a:pt x="2" y="79"/>
                    </a:lnTo>
                    <a:lnTo>
                      <a:pt x="0" y="63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7" y="19"/>
                    </a:lnTo>
                    <a:lnTo>
                      <a:pt x="31" y="9"/>
                    </a:lnTo>
                    <a:lnTo>
                      <a:pt x="46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7" name="Freeform 48"/>
              <p:cNvSpPr>
                <a:spLocks/>
              </p:cNvSpPr>
              <p:nvPr/>
            </p:nvSpPr>
            <p:spPr bwMode="auto">
              <a:xfrm>
                <a:off x="1179513" y="5183188"/>
                <a:ext cx="79375" cy="79375"/>
              </a:xfrm>
              <a:custGeom>
                <a:avLst/>
                <a:gdLst>
                  <a:gd name="T0" fmla="*/ 61 w 297"/>
                  <a:gd name="T1" fmla="*/ 0 h 298"/>
                  <a:gd name="T2" fmla="*/ 77 w 297"/>
                  <a:gd name="T3" fmla="*/ 2 h 298"/>
                  <a:gd name="T4" fmla="*/ 92 w 297"/>
                  <a:gd name="T5" fmla="*/ 8 h 298"/>
                  <a:gd name="T6" fmla="*/ 105 w 297"/>
                  <a:gd name="T7" fmla="*/ 18 h 298"/>
                  <a:gd name="T8" fmla="*/ 280 w 297"/>
                  <a:gd name="T9" fmla="*/ 193 h 298"/>
                  <a:gd name="T10" fmla="*/ 289 w 297"/>
                  <a:gd name="T11" fmla="*/ 207 h 298"/>
                  <a:gd name="T12" fmla="*/ 295 w 297"/>
                  <a:gd name="T13" fmla="*/ 221 h 298"/>
                  <a:gd name="T14" fmla="*/ 297 w 297"/>
                  <a:gd name="T15" fmla="*/ 237 h 298"/>
                  <a:gd name="T16" fmla="*/ 295 w 297"/>
                  <a:gd name="T17" fmla="*/ 252 h 298"/>
                  <a:gd name="T18" fmla="*/ 289 w 297"/>
                  <a:gd name="T19" fmla="*/ 267 h 298"/>
                  <a:gd name="T20" fmla="*/ 280 w 297"/>
                  <a:gd name="T21" fmla="*/ 281 h 298"/>
                  <a:gd name="T22" fmla="*/ 266 w 297"/>
                  <a:gd name="T23" fmla="*/ 291 h 298"/>
                  <a:gd name="T24" fmla="*/ 251 w 297"/>
                  <a:gd name="T25" fmla="*/ 296 h 298"/>
                  <a:gd name="T26" fmla="*/ 235 w 297"/>
                  <a:gd name="T27" fmla="*/ 298 h 298"/>
                  <a:gd name="T28" fmla="*/ 220 w 297"/>
                  <a:gd name="T29" fmla="*/ 296 h 298"/>
                  <a:gd name="T30" fmla="*/ 205 w 297"/>
                  <a:gd name="T31" fmla="*/ 291 h 298"/>
                  <a:gd name="T32" fmla="*/ 192 w 297"/>
                  <a:gd name="T33" fmla="*/ 281 h 298"/>
                  <a:gd name="T34" fmla="*/ 18 w 297"/>
                  <a:gd name="T35" fmla="*/ 105 h 298"/>
                  <a:gd name="T36" fmla="*/ 8 w 297"/>
                  <a:gd name="T37" fmla="*/ 93 h 298"/>
                  <a:gd name="T38" fmla="*/ 2 w 297"/>
                  <a:gd name="T39" fmla="*/ 78 h 298"/>
                  <a:gd name="T40" fmla="*/ 0 w 297"/>
                  <a:gd name="T41" fmla="*/ 62 h 298"/>
                  <a:gd name="T42" fmla="*/ 2 w 297"/>
                  <a:gd name="T43" fmla="*/ 46 h 298"/>
                  <a:gd name="T44" fmla="*/ 8 w 297"/>
                  <a:gd name="T45" fmla="*/ 31 h 298"/>
                  <a:gd name="T46" fmla="*/ 18 w 297"/>
                  <a:gd name="T47" fmla="*/ 18 h 298"/>
                  <a:gd name="T48" fmla="*/ 32 w 297"/>
                  <a:gd name="T49" fmla="*/ 8 h 298"/>
                  <a:gd name="T50" fmla="*/ 47 w 297"/>
                  <a:gd name="T51" fmla="*/ 2 h 298"/>
                  <a:gd name="T52" fmla="*/ 61 w 297"/>
                  <a:gd name="T53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" h="298">
                    <a:moveTo>
                      <a:pt x="61" y="0"/>
                    </a:moveTo>
                    <a:lnTo>
                      <a:pt x="77" y="2"/>
                    </a:lnTo>
                    <a:lnTo>
                      <a:pt x="92" y="8"/>
                    </a:lnTo>
                    <a:lnTo>
                      <a:pt x="105" y="18"/>
                    </a:lnTo>
                    <a:lnTo>
                      <a:pt x="280" y="193"/>
                    </a:lnTo>
                    <a:lnTo>
                      <a:pt x="289" y="207"/>
                    </a:lnTo>
                    <a:lnTo>
                      <a:pt x="295" y="221"/>
                    </a:lnTo>
                    <a:lnTo>
                      <a:pt x="297" y="237"/>
                    </a:lnTo>
                    <a:lnTo>
                      <a:pt x="295" y="252"/>
                    </a:lnTo>
                    <a:lnTo>
                      <a:pt x="289" y="267"/>
                    </a:lnTo>
                    <a:lnTo>
                      <a:pt x="280" y="281"/>
                    </a:lnTo>
                    <a:lnTo>
                      <a:pt x="266" y="291"/>
                    </a:lnTo>
                    <a:lnTo>
                      <a:pt x="251" y="296"/>
                    </a:lnTo>
                    <a:lnTo>
                      <a:pt x="235" y="298"/>
                    </a:lnTo>
                    <a:lnTo>
                      <a:pt x="220" y="296"/>
                    </a:lnTo>
                    <a:lnTo>
                      <a:pt x="205" y="291"/>
                    </a:lnTo>
                    <a:lnTo>
                      <a:pt x="192" y="281"/>
                    </a:lnTo>
                    <a:lnTo>
                      <a:pt x="18" y="105"/>
                    </a:lnTo>
                    <a:lnTo>
                      <a:pt x="8" y="93"/>
                    </a:lnTo>
                    <a:lnTo>
                      <a:pt x="2" y="78"/>
                    </a:lnTo>
                    <a:lnTo>
                      <a:pt x="0" y="62"/>
                    </a:lnTo>
                    <a:lnTo>
                      <a:pt x="2" y="46"/>
                    </a:lnTo>
                    <a:lnTo>
                      <a:pt x="8" y="31"/>
                    </a:lnTo>
                    <a:lnTo>
                      <a:pt x="18" y="18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  <p:sp>
            <p:nvSpPr>
              <p:cNvPr id="158" name="Freeform 49"/>
              <p:cNvSpPr>
                <a:spLocks/>
              </p:cNvSpPr>
              <p:nvPr/>
            </p:nvSpPr>
            <p:spPr bwMode="auto">
              <a:xfrm>
                <a:off x="1276350" y="5281613"/>
                <a:ext cx="212725" cy="212725"/>
              </a:xfrm>
              <a:custGeom>
                <a:avLst/>
                <a:gdLst>
                  <a:gd name="T0" fmla="*/ 737 w 800"/>
                  <a:gd name="T1" fmla="*/ 0 h 806"/>
                  <a:gd name="T2" fmla="*/ 758 w 800"/>
                  <a:gd name="T3" fmla="*/ 3 h 806"/>
                  <a:gd name="T4" fmla="*/ 775 w 800"/>
                  <a:gd name="T5" fmla="*/ 13 h 806"/>
                  <a:gd name="T6" fmla="*/ 788 w 800"/>
                  <a:gd name="T7" fmla="*/ 26 h 806"/>
                  <a:gd name="T8" fmla="*/ 797 w 800"/>
                  <a:gd name="T9" fmla="*/ 43 h 806"/>
                  <a:gd name="T10" fmla="*/ 800 w 800"/>
                  <a:gd name="T11" fmla="*/ 63 h 806"/>
                  <a:gd name="T12" fmla="*/ 797 w 800"/>
                  <a:gd name="T13" fmla="*/ 82 h 806"/>
                  <a:gd name="T14" fmla="*/ 788 w 800"/>
                  <a:gd name="T15" fmla="*/ 100 h 806"/>
                  <a:gd name="T16" fmla="*/ 775 w 800"/>
                  <a:gd name="T17" fmla="*/ 112 h 806"/>
                  <a:gd name="T18" fmla="*/ 758 w 800"/>
                  <a:gd name="T19" fmla="*/ 122 h 806"/>
                  <a:gd name="T20" fmla="*/ 737 w 800"/>
                  <a:gd name="T21" fmla="*/ 125 h 806"/>
                  <a:gd name="T22" fmla="*/ 676 w 800"/>
                  <a:gd name="T23" fmla="*/ 128 h 806"/>
                  <a:gd name="T24" fmla="*/ 615 w 800"/>
                  <a:gd name="T25" fmla="*/ 138 h 806"/>
                  <a:gd name="T26" fmla="*/ 556 w 800"/>
                  <a:gd name="T27" fmla="*/ 152 h 806"/>
                  <a:gd name="T28" fmla="*/ 499 w 800"/>
                  <a:gd name="T29" fmla="*/ 174 h 806"/>
                  <a:gd name="T30" fmla="*/ 446 w 800"/>
                  <a:gd name="T31" fmla="*/ 200 h 806"/>
                  <a:gd name="T32" fmla="*/ 394 w 800"/>
                  <a:gd name="T33" fmla="*/ 231 h 806"/>
                  <a:gd name="T34" fmla="*/ 347 w 800"/>
                  <a:gd name="T35" fmla="*/ 266 h 806"/>
                  <a:gd name="T36" fmla="*/ 303 w 800"/>
                  <a:gd name="T37" fmla="*/ 307 h 806"/>
                  <a:gd name="T38" fmla="*/ 263 w 800"/>
                  <a:gd name="T39" fmla="*/ 350 h 806"/>
                  <a:gd name="T40" fmla="*/ 228 w 800"/>
                  <a:gd name="T41" fmla="*/ 399 h 806"/>
                  <a:gd name="T42" fmla="*/ 197 w 800"/>
                  <a:gd name="T43" fmla="*/ 449 h 806"/>
                  <a:gd name="T44" fmla="*/ 172 w 800"/>
                  <a:gd name="T45" fmla="*/ 503 h 806"/>
                  <a:gd name="T46" fmla="*/ 151 w 800"/>
                  <a:gd name="T47" fmla="*/ 560 h 806"/>
                  <a:gd name="T48" fmla="*/ 135 w 800"/>
                  <a:gd name="T49" fmla="*/ 619 h 806"/>
                  <a:gd name="T50" fmla="*/ 126 w 800"/>
                  <a:gd name="T51" fmla="*/ 681 h 806"/>
                  <a:gd name="T52" fmla="*/ 122 w 800"/>
                  <a:gd name="T53" fmla="*/ 744 h 806"/>
                  <a:gd name="T54" fmla="*/ 119 w 800"/>
                  <a:gd name="T55" fmla="*/ 764 h 806"/>
                  <a:gd name="T56" fmla="*/ 111 w 800"/>
                  <a:gd name="T57" fmla="*/ 781 h 806"/>
                  <a:gd name="T58" fmla="*/ 97 w 800"/>
                  <a:gd name="T59" fmla="*/ 795 h 806"/>
                  <a:gd name="T60" fmla="*/ 80 w 800"/>
                  <a:gd name="T61" fmla="*/ 803 h 806"/>
                  <a:gd name="T62" fmla="*/ 62 w 800"/>
                  <a:gd name="T63" fmla="*/ 806 h 806"/>
                  <a:gd name="T64" fmla="*/ 42 w 800"/>
                  <a:gd name="T65" fmla="*/ 803 h 806"/>
                  <a:gd name="T66" fmla="*/ 25 w 800"/>
                  <a:gd name="T67" fmla="*/ 795 h 806"/>
                  <a:gd name="T68" fmla="*/ 11 w 800"/>
                  <a:gd name="T69" fmla="*/ 781 h 806"/>
                  <a:gd name="T70" fmla="*/ 3 w 800"/>
                  <a:gd name="T71" fmla="*/ 764 h 806"/>
                  <a:gd name="T72" fmla="*/ 0 w 800"/>
                  <a:gd name="T73" fmla="*/ 744 h 806"/>
                  <a:gd name="T74" fmla="*/ 3 w 800"/>
                  <a:gd name="T75" fmla="*/ 676 h 806"/>
                  <a:gd name="T76" fmla="*/ 11 w 800"/>
                  <a:gd name="T77" fmla="*/ 611 h 806"/>
                  <a:gd name="T78" fmla="*/ 26 w 800"/>
                  <a:gd name="T79" fmla="*/ 546 h 806"/>
                  <a:gd name="T80" fmla="*/ 46 w 800"/>
                  <a:gd name="T81" fmla="*/ 485 h 806"/>
                  <a:gd name="T82" fmla="*/ 71 w 800"/>
                  <a:gd name="T83" fmla="*/ 426 h 806"/>
                  <a:gd name="T84" fmla="*/ 100 w 800"/>
                  <a:gd name="T85" fmla="*/ 369 h 806"/>
                  <a:gd name="T86" fmla="*/ 135 w 800"/>
                  <a:gd name="T87" fmla="*/ 316 h 806"/>
                  <a:gd name="T88" fmla="*/ 174 w 800"/>
                  <a:gd name="T89" fmla="*/ 265 h 806"/>
                  <a:gd name="T90" fmla="*/ 216 w 800"/>
                  <a:gd name="T91" fmla="*/ 219 h 806"/>
                  <a:gd name="T92" fmla="*/ 263 w 800"/>
                  <a:gd name="T93" fmla="*/ 176 h 806"/>
                  <a:gd name="T94" fmla="*/ 312 w 800"/>
                  <a:gd name="T95" fmla="*/ 137 h 806"/>
                  <a:gd name="T96" fmla="*/ 366 w 800"/>
                  <a:gd name="T97" fmla="*/ 102 h 806"/>
                  <a:gd name="T98" fmla="*/ 422 w 800"/>
                  <a:gd name="T99" fmla="*/ 72 h 806"/>
                  <a:gd name="T100" fmla="*/ 481 w 800"/>
                  <a:gd name="T101" fmla="*/ 47 h 806"/>
                  <a:gd name="T102" fmla="*/ 542 w 800"/>
                  <a:gd name="T103" fmla="*/ 27 h 806"/>
                  <a:gd name="T104" fmla="*/ 606 w 800"/>
                  <a:gd name="T105" fmla="*/ 13 h 806"/>
                  <a:gd name="T106" fmla="*/ 671 w 800"/>
                  <a:gd name="T107" fmla="*/ 3 h 806"/>
                  <a:gd name="T108" fmla="*/ 737 w 800"/>
                  <a:gd name="T109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0" h="806">
                    <a:moveTo>
                      <a:pt x="737" y="0"/>
                    </a:moveTo>
                    <a:lnTo>
                      <a:pt x="758" y="3"/>
                    </a:lnTo>
                    <a:lnTo>
                      <a:pt x="775" y="13"/>
                    </a:lnTo>
                    <a:lnTo>
                      <a:pt x="788" y="26"/>
                    </a:lnTo>
                    <a:lnTo>
                      <a:pt x="797" y="43"/>
                    </a:lnTo>
                    <a:lnTo>
                      <a:pt x="800" y="63"/>
                    </a:lnTo>
                    <a:lnTo>
                      <a:pt x="797" y="82"/>
                    </a:lnTo>
                    <a:lnTo>
                      <a:pt x="788" y="100"/>
                    </a:lnTo>
                    <a:lnTo>
                      <a:pt x="775" y="112"/>
                    </a:lnTo>
                    <a:lnTo>
                      <a:pt x="758" y="122"/>
                    </a:lnTo>
                    <a:lnTo>
                      <a:pt x="737" y="125"/>
                    </a:lnTo>
                    <a:lnTo>
                      <a:pt x="676" y="128"/>
                    </a:lnTo>
                    <a:lnTo>
                      <a:pt x="615" y="138"/>
                    </a:lnTo>
                    <a:lnTo>
                      <a:pt x="556" y="152"/>
                    </a:lnTo>
                    <a:lnTo>
                      <a:pt x="499" y="174"/>
                    </a:lnTo>
                    <a:lnTo>
                      <a:pt x="446" y="200"/>
                    </a:lnTo>
                    <a:lnTo>
                      <a:pt x="394" y="231"/>
                    </a:lnTo>
                    <a:lnTo>
                      <a:pt x="347" y="266"/>
                    </a:lnTo>
                    <a:lnTo>
                      <a:pt x="303" y="307"/>
                    </a:lnTo>
                    <a:lnTo>
                      <a:pt x="263" y="350"/>
                    </a:lnTo>
                    <a:lnTo>
                      <a:pt x="228" y="399"/>
                    </a:lnTo>
                    <a:lnTo>
                      <a:pt x="197" y="449"/>
                    </a:lnTo>
                    <a:lnTo>
                      <a:pt x="172" y="503"/>
                    </a:lnTo>
                    <a:lnTo>
                      <a:pt x="151" y="560"/>
                    </a:lnTo>
                    <a:lnTo>
                      <a:pt x="135" y="619"/>
                    </a:lnTo>
                    <a:lnTo>
                      <a:pt x="126" y="681"/>
                    </a:lnTo>
                    <a:lnTo>
                      <a:pt x="122" y="744"/>
                    </a:lnTo>
                    <a:lnTo>
                      <a:pt x="119" y="764"/>
                    </a:lnTo>
                    <a:lnTo>
                      <a:pt x="111" y="781"/>
                    </a:lnTo>
                    <a:lnTo>
                      <a:pt x="97" y="795"/>
                    </a:lnTo>
                    <a:lnTo>
                      <a:pt x="80" y="803"/>
                    </a:lnTo>
                    <a:lnTo>
                      <a:pt x="62" y="806"/>
                    </a:lnTo>
                    <a:lnTo>
                      <a:pt x="42" y="803"/>
                    </a:lnTo>
                    <a:lnTo>
                      <a:pt x="25" y="795"/>
                    </a:lnTo>
                    <a:lnTo>
                      <a:pt x="11" y="781"/>
                    </a:lnTo>
                    <a:lnTo>
                      <a:pt x="3" y="764"/>
                    </a:lnTo>
                    <a:lnTo>
                      <a:pt x="0" y="744"/>
                    </a:lnTo>
                    <a:lnTo>
                      <a:pt x="3" y="676"/>
                    </a:lnTo>
                    <a:lnTo>
                      <a:pt x="11" y="611"/>
                    </a:lnTo>
                    <a:lnTo>
                      <a:pt x="26" y="546"/>
                    </a:lnTo>
                    <a:lnTo>
                      <a:pt x="46" y="485"/>
                    </a:lnTo>
                    <a:lnTo>
                      <a:pt x="71" y="426"/>
                    </a:lnTo>
                    <a:lnTo>
                      <a:pt x="100" y="369"/>
                    </a:lnTo>
                    <a:lnTo>
                      <a:pt x="135" y="316"/>
                    </a:lnTo>
                    <a:lnTo>
                      <a:pt x="174" y="265"/>
                    </a:lnTo>
                    <a:lnTo>
                      <a:pt x="216" y="219"/>
                    </a:lnTo>
                    <a:lnTo>
                      <a:pt x="263" y="176"/>
                    </a:lnTo>
                    <a:lnTo>
                      <a:pt x="312" y="137"/>
                    </a:lnTo>
                    <a:lnTo>
                      <a:pt x="366" y="102"/>
                    </a:lnTo>
                    <a:lnTo>
                      <a:pt x="422" y="72"/>
                    </a:lnTo>
                    <a:lnTo>
                      <a:pt x="481" y="47"/>
                    </a:lnTo>
                    <a:lnTo>
                      <a:pt x="542" y="27"/>
                    </a:lnTo>
                    <a:lnTo>
                      <a:pt x="606" y="13"/>
                    </a:lnTo>
                    <a:lnTo>
                      <a:pt x="671" y="3"/>
                    </a:lnTo>
                    <a:lnTo>
                      <a:pt x="7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050"/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2512958" y="399084"/>
              <a:ext cx="2823114" cy="9538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b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June/July</a:t>
              </a:r>
            </a:p>
            <a:p>
              <a:pPr algn="ctr"/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Wellness </a:t>
              </a:r>
              <a:r>
                <a:rPr lang="en-IN" sz="1350" b="1" dirty="0" err="1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center</a:t>
              </a:r>
              <a:r>
                <a:rPr lang="en-IN" sz="135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opens!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71547" y="3775304"/>
            <a:ext cx="4473738" cy="2042615"/>
            <a:chOff x="5843909" y="3477865"/>
            <a:chExt cx="5963432" cy="2722777"/>
          </a:xfrm>
        </p:grpSpPr>
        <p:sp>
          <p:nvSpPr>
            <p:cNvPr id="92" name="Chevron 91"/>
            <p:cNvSpPr/>
            <p:nvPr/>
          </p:nvSpPr>
          <p:spPr>
            <a:xfrm>
              <a:off x="7946422" y="3477865"/>
              <a:ext cx="3860919" cy="302045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50">
                <a:solidFill>
                  <a:schemeClr val="tx1"/>
                </a:solidFill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9376327" y="3707250"/>
              <a:ext cx="991518" cy="1993136"/>
              <a:chOff x="5011563" y="3598917"/>
              <a:chExt cx="991518" cy="1993136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5011563" y="4600535"/>
                <a:ext cx="991518" cy="991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050"/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5507322" y="3598917"/>
                <a:ext cx="0" cy="1143001"/>
              </a:xfrm>
              <a:prstGeom prst="line">
                <a:avLst/>
              </a:prstGeom>
              <a:ln w="28575">
                <a:solidFill>
                  <a:schemeClr val="accent3"/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Freeform 11"/>
            <p:cNvSpPr>
              <a:spLocks noEditPoints="1"/>
            </p:cNvSpPr>
            <p:nvPr/>
          </p:nvSpPr>
          <p:spPr bwMode="auto">
            <a:xfrm>
              <a:off x="5843909" y="4892785"/>
              <a:ext cx="501006" cy="498320"/>
            </a:xfrm>
            <a:custGeom>
              <a:avLst/>
              <a:gdLst>
                <a:gd name="T0" fmla="*/ 2029 w 3359"/>
                <a:gd name="T1" fmla="*/ 3060 h 3341"/>
                <a:gd name="T2" fmla="*/ 2343 w 3359"/>
                <a:gd name="T3" fmla="*/ 3079 h 3341"/>
                <a:gd name="T4" fmla="*/ 2714 w 3359"/>
                <a:gd name="T5" fmla="*/ 2704 h 3341"/>
                <a:gd name="T6" fmla="*/ 817 w 3359"/>
                <a:gd name="T7" fmla="*/ 2613 h 3341"/>
                <a:gd name="T8" fmla="*/ 852 w 3359"/>
                <a:gd name="T9" fmla="*/ 2989 h 3341"/>
                <a:gd name="T10" fmla="*/ 1476 w 3359"/>
                <a:gd name="T11" fmla="*/ 3212 h 3341"/>
                <a:gd name="T12" fmla="*/ 1041 w 3359"/>
                <a:gd name="T13" fmla="*/ 2632 h 3341"/>
                <a:gd name="T14" fmla="*/ 2034 w 3359"/>
                <a:gd name="T15" fmla="*/ 2871 h 3341"/>
                <a:gd name="T16" fmla="*/ 1947 w 3359"/>
                <a:gd name="T17" fmla="*/ 2438 h 3341"/>
                <a:gd name="T18" fmla="*/ 1208 w 3359"/>
                <a:gd name="T19" fmla="*/ 2476 h 3341"/>
                <a:gd name="T20" fmla="*/ 1465 w 3359"/>
                <a:gd name="T21" fmla="*/ 3037 h 3341"/>
                <a:gd name="T22" fmla="*/ 2515 w 3359"/>
                <a:gd name="T23" fmla="*/ 2038 h 3341"/>
                <a:gd name="T24" fmla="*/ 2695 w 3359"/>
                <a:gd name="T25" fmla="*/ 2561 h 3341"/>
                <a:gd name="T26" fmla="*/ 3118 w 3359"/>
                <a:gd name="T27" fmla="*/ 2280 h 3341"/>
                <a:gd name="T28" fmla="*/ 2547 w 3359"/>
                <a:gd name="T29" fmla="*/ 1728 h 3341"/>
                <a:gd name="T30" fmla="*/ 2297 w 3359"/>
                <a:gd name="T31" fmla="*/ 2395 h 3341"/>
                <a:gd name="T32" fmla="*/ 1737 w 3359"/>
                <a:gd name="T33" fmla="*/ 1728 h 3341"/>
                <a:gd name="T34" fmla="*/ 1062 w 3359"/>
                <a:gd name="T35" fmla="*/ 2395 h 3341"/>
                <a:gd name="T36" fmla="*/ 929 w 3359"/>
                <a:gd name="T37" fmla="*/ 1728 h 3341"/>
                <a:gd name="T38" fmla="*/ 241 w 3359"/>
                <a:gd name="T39" fmla="*/ 2280 h 3341"/>
                <a:gd name="T40" fmla="*/ 664 w 3359"/>
                <a:gd name="T41" fmla="*/ 2561 h 3341"/>
                <a:gd name="T42" fmla="*/ 843 w 3359"/>
                <a:gd name="T43" fmla="*/ 2038 h 3341"/>
                <a:gd name="T44" fmla="*/ 2065 w 3359"/>
                <a:gd name="T45" fmla="*/ 944 h 3341"/>
                <a:gd name="T46" fmla="*/ 2414 w 3359"/>
                <a:gd name="T47" fmla="*/ 1400 h 3341"/>
                <a:gd name="T48" fmla="*/ 1046 w 3359"/>
                <a:gd name="T49" fmla="*/ 992 h 3341"/>
                <a:gd name="T50" fmla="*/ 1621 w 3359"/>
                <a:gd name="T51" fmla="*/ 1613 h 3341"/>
                <a:gd name="T52" fmla="*/ 2845 w 3359"/>
                <a:gd name="T53" fmla="*/ 636 h 3341"/>
                <a:gd name="T54" fmla="*/ 2461 w 3359"/>
                <a:gd name="T55" fmla="*/ 1066 h 3341"/>
                <a:gd name="T56" fmla="*/ 3235 w 3359"/>
                <a:gd name="T57" fmla="*/ 1511 h 3341"/>
                <a:gd name="T58" fmla="*/ 3018 w 3359"/>
                <a:gd name="T59" fmla="*/ 866 h 3341"/>
                <a:gd name="T60" fmla="*/ 342 w 3359"/>
                <a:gd name="T61" fmla="*/ 866 h 3341"/>
                <a:gd name="T62" fmla="*/ 125 w 3359"/>
                <a:gd name="T63" fmla="*/ 1511 h 3341"/>
                <a:gd name="T64" fmla="*/ 899 w 3359"/>
                <a:gd name="T65" fmla="*/ 1066 h 3341"/>
                <a:gd name="T66" fmla="*/ 515 w 3359"/>
                <a:gd name="T67" fmla="*/ 636 h 3341"/>
                <a:gd name="T68" fmla="*/ 2228 w 3359"/>
                <a:gd name="T69" fmla="*/ 789 h 3341"/>
                <a:gd name="T70" fmla="*/ 1813 w 3359"/>
                <a:gd name="T71" fmla="*/ 222 h 3341"/>
                <a:gd name="T72" fmla="*/ 1283 w 3359"/>
                <a:gd name="T73" fmla="*/ 529 h 3341"/>
                <a:gd name="T74" fmla="*/ 1521 w 3359"/>
                <a:gd name="T75" fmla="*/ 857 h 3341"/>
                <a:gd name="T76" fmla="*/ 2174 w 3359"/>
                <a:gd name="T77" fmla="*/ 467 h 3341"/>
                <a:gd name="T78" fmla="*/ 2682 w 3359"/>
                <a:gd name="T79" fmla="*/ 599 h 3341"/>
                <a:gd name="T80" fmla="*/ 2322 w 3359"/>
                <a:gd name="T81" fmla="*/ 253 h 3341"/>
                <a:gd name="T82" fmla="*/ 1385 w 3359"/>
                <a:gd name="T83" fmla="*/ 143 h 3341"/>
                <a:gd name="T84" fmla="*/ 803 w 3359"/>
                <a:gd name="T85" fmla="*/ 383 h 3341"/>
                <a:gd name="T86" fmla="*/ 932 w 3359"/>
                <a:gd name="T87" fmla="*/ 720 h 3341"/>
                <a:gd name="T88" fmla="*/ 1396 w 3359"/>
                <a:gd name="T89" fmla="*/ 208 h 3341"/>
                <a:gd name="T90" fmla="*/ 2047 w 3359"/>
                <a:gd name="T91" fmla="*/ 41 h 3341"/>
                <a:gd name="T92" fmla="*/ 2681 w 3359"/>
                <a:gd name="T93" fmla="*/ 331 h 3341"/>
                <a:gd name="T94" fmla="*/ 3081 w 3359"/>
                <a:gd name="T95" fmla="*/ 751 h 3341"/>
                <a:gd name="T96" fmla="*/ 3332 w 3359"/>
                <a:gd name="T97" fmla="*/ 1372 h 3341"/>
                <a:gd name="T98" fmla="*/ 3308 w 3359"/>
                <a:gd name="T99" fmla="*/ 2081 h 3341"/>
                <a:gd name="T100" fmla="*/ 3000 w 3359"/>
                <a:gd name="T101" fmla="*/ 2702 h 3341"/>
                <a:gd name="T102" fmla="*/ 2867 w 3359"/>
                <a:gd name="T103" fmla="*/ 2851 h 3341"/>
                <a:gd name="T104" fmla="*/ 2314 w 3359"/>
                <a:gd name="T105" fmla="*/ 3217 h 3341"/>
                <a:gd name="T106" fmla="*/ 1737 w 3359"/>
                <a:gd name="T107" fmla="*/ 3340 h 3341"/>
                <a:gd name="T108" fmla="*/ 1325 w 3359"/>
                <a:gd name="T109" fmla="*/ 3303 h 3341"/>
                <a:gd name="T110" fmla="*/ 712 w 3359"/>
                <a:gd name="T111" fmla="*/ 3034 h 3341"/>
                <a:gd name="T112" fmla="*/ 424 w 3359"/>
                <a:gd name="T113" fmla="*/ 2778 h 3341"/>
                <a:gd name="T114" fmla="*/ 114 w 3359"/>
                <a:gd name="T115" fmla="*/ 2273 h 3341"/>
                <a:gd name="T116" fmla="*/ 3 w 3359"/>
                <a:gd name="T117" fmla="*/ 1570 h 3341"/>
                <a:gd name="T118" fmla="*/ 182 w 3359"/>
                <a:gd name="T119" fmla="*/ 915 h 3341"/>
                <a:gd name="T120" fmla="*/ 457 w 3359"/>
                <a:gd name="T121" fmla="*/ 527 h 3341"/>
                <a:gd name="T122" fmla="*/ 1023 w 3359"/>
                <a:gd name="T123" fmla="*/ 134 h 3341"/>
                <a:gd name="T124" fmla="*/ 1654 w 3359"/>
                <a:gd name="T125" fmla="*/ 1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9" h="3341">
                  <a:moveTo>
                    <a:pt x="2363" y="2539"/>
                  </a:moveTo>
                  <a:lnTo>
                    <a:pt x="2318" y="2632"/>
                  </a:lnTo>
                  <a:lnTo>
                    <a:pt x="2269" y="2723"/>
                  </a:lnTo>
                  <a:lnTo>
                    <a:pt x="2215" y="2811"/>
                  </a:lnTo>
                  <a:lnTo>
                    <a:pt x="2157" y="2897"/>
                  </a:lnTo>
                  <a:lnTo>
                    <a:pt x="2095" y="2980"/>
                  </a:lnTo>
                  <a:lnTo>
                    <a:pt x="2029" y="3060"/>
                  </a:lnTo>
                  <a:lnTo>
                    <a:pt x="1958" y="3138"/>
                  </a:lnTo>
                  <a:lnTo>
                    <a:pt x="1884" y="3212"/>
                  </a:lnTo>
                  <a:lnTo>
                    <a:pt x="1979" y="3196"/>
                  </a:lnTo>
                  <a:lnTo>
                    <a:pt x="2074" y="3175"/>
                  </a:lnTo>
                  <a:lnTo>
                    <a:pt x="2166" y="3148"/>
                  </a:lnTo>
                  <a:lnTo>
                    <a:pt x="2255" y="3117"/>
                  </a:lnTo>
                  <a:lnTo>
                    <a:pt x="2343" y="3079"/>
                  </a:lnTo>
                  <a:lnTo>
                    <a:pt x="2426" y="3036"/>
                  </a:lnTo>
                  <a:lnTo>
                    <a:pt x="2507" y="2989"/>
                  </a:lnTo>
                  <a:lnTo>
                    <a:pt x="2585" y="2938"/>
                  </a:lnTo>
                  <a:lnTo>
                    <a:pt x="2660" y="2881"/>
                  </a:lnTo>
                  <a:lnTo>
                    <a:pt x="2731" y="2820"/>
                  </a:lnTo>
                  <a:lnTo>
                    <a:pt x="2798" y="2756"/>
                  </a:lnTo>
                  <a:lnTo>
                    <a:pt x="2714" y="2704"/>
                  </a:lnTo>
                  <a:lnTo>
                    <a:pt x="2629" y="2656"/>
                  </a:lnTo>
                  <a:lnTo>
                    <a:pt x="2542" y="2613"/>
                  </a:lnTo>
                  <a:lnTo>
                    <a:pt x="2453" y="2573"/>
                  </a:lnTo>
                  <a:lnTo>
                    <a:pt x="2363" y="2539"/>
                  </a:lnTo>
                  <a:close/>
                  <a:moveTo>
                    <a:pt x="997" y="2539"/>
                  </a:moveTo>
                  <a:lnTo>
                    <a:pt x="907" y="2573"/>
                  </a:lnTo>
                  <a:lnTo>
                    <a:pt x="817" y="2613"/>
                  </a:lnTo>
                  <a:lnTo>
                    <a:pt x="730" y="2656"/>
                  </a:lnTo>
                  <a:lnTo>
                    <a:pt x="644" y="2704"/>
                  </a:lnTo>
                  <a:lnTo>
                    <a:pt x="561" y="2756"/>
                  </a:lnTo>
                  <a:lnTo>
                    <a:pt x="629" y="2820"/>
                  </a:lnTo>
                  <a:lnTo>
                    <a:pt x="700" y="2881"/>
                  </a:lnTo>
                  <a:lnTo>
                    <a:pt x="774" y="2938"/>
                  </a:lnTo>
                  <a:lnTo>
                    <a:pt x="852" y="2989"/>
                  </a:lnTo>
                  <a:lnTo>
                    <a:pt x="933" y="3036"/>
                  </a:lnTo>
                  <a:lnTo>
                    <a:pt x="1017" y="3079"/>
                  </a:lnTo>
                  <a:lnTo>
                    <a:pt x="1104" y="3117"/>
                  </a:lnTo>
                  <a:lnTo>
                    <a:pt x="1194" y="3148"/>
                  </a:lnTo>
                  <a:lnTo>
                    <a:pt x="1286" y="3175"/>
                  </a:lnTo>
                  <a:lnTo>
                    <a:pt x="1379" y="3196"/>
                  </a:lnTo>
                  <a:lnTo>
                    <a:pt x="1476" y="3212"/>
                  </a:lnTo>
                  <a:lnTo>
                    <a:pt x="1401" y="3138"/>
                  </a:lnTo>
                  <a:lnTo>
                    <a:pt x="1331" y="3060"/>
                  </a:lnTo>
                  <a:lnTo>
                    <a:pt x="1265" y="2979"/>
                  </a:lnTo>
                  <a:lnTo>
                    <a:pt x="1202" y="2897"/>
                  </a:lnTo>
                  <a:lnTo>
                    <a:pt x="1144" y="2811"/>
                  </a:lnTo>
                  <a:lnTo>
                    <a:pt x="1091" y="2722"/>
                  </a:lnTo>
                  <a:lnTo>
                    <a:pt x="1041" y="2632"/>
                  </a:lnTo>
                  <a:lnTo>
                    <a:pt x="997" y="2539"/>
                  </a:lnTo>
                  <a:close/>
                  <a:moveTo>
                    <a:pt x="1737" y="2421"/>
                  </a:moveTo>
                  <a:lnTo>
                    <a:pt x="1737" y="3189"/>
                  </a:lnTo>
                  <a:lnTo>
                    <a:pt x="1818" y="3115"/>
                  </a:lnTo>
                  <a:lnTo>
                    <a:pt x="1895" y="3037"/>
                  </a:lnTo>
                  <a:lnTo>
                    <a:pt x="1967" y="2955"/>
                  </a:lnTo>
                  <a:lnTo>
                    <a:pt x="2034" y="2871"/>
                  </a:lnTo>
                  <a:lnTo>
                    <a:pt x="2096" y="2783"/>
                  </a:lnTo>
                  <a:lnTo>
                    <a:pt x="2153" y="2692"/>
                  </a:lnTo>
                  <a:lnTo>
                    <a:pt x="2205" y="2598"/>
                  </a:lnTo>
                  <a:lnTo>
                    <a:pt x="2252" y="2502"/>
                  </a:lnTo>
                  <a:lnTo>
                    <a:pt x="2152" y="2476"/>
                  </a:lnTo>
                  <a:lnTo>
                    <a:pt x="2050" y="2454"/>
                  </a:lnTo>
                  <a:lnTo>
                    <a:pt x="1947" y="2438"/>
                  </a:lnTo>
                  <a:lnTo>
                    <a:pt x="1843" y="2428"/>
                  </a:lnTo>
                  <a:lnTo>
                    <a:pt x="1737" y="2421"/>
                  </a:lnTo>
                  <a:close/>
                  <a:moveTo>
                    <a:pt x="1621" y="2421"/>
                  </a:moveTo>
                  <a:lnTo>
                    <a:pt x="1516" y="2428"/>
                  </a:lnTo>
                  <a:lnTo>
                    <a:pt x="1413" y="2438"/>
                  </a:lnTo>
                  <a:lnTo>
                    <a:pt x="1310" y="2454"/>
                  </a:lnTo>
                  <a:lnTo>
                    <a:pt x="1208" y="2476"/>
                  </a:lnTo>
                  <a:lnTo>
                    <a:pt x="1108" y="2502"/>
                  </a:lnTo>
                  <a:lnTo>
                    <a:pt x="1154" y="2598"/>
                  </a:lnTo>
                  <a:lnTo>
                    <a:pt x="1207" y="2692"/>
                  </a:lnTo>
                  <a:lnTo>
                    <a:pt x="1263" y="2783"/>
                  </a:lnTo>
                  <a:lnTo>
                    <a:pt x="1326" y="2871"/>
                  </a:lnTo>
                  <a:lnTo>
                    <a:pt x="1393" y="2955"/>
                  </a:lnTo>
                  <a:lnTo>
                    <a:pt x="1465" y="3037"/>
                  </a:lnTo>
                  <a:lnTo>
                    <a:pt x="1540" y="3115"/>
                  </a:lnTo>
                  <a:lnTo>
                    <a:pt x="1621" y="3189"/>
                  </a:lnTo>
                  <a:lnTo>
                    <a:pt x="1621" y="2421"/>
                  </a:lnTo>
                  <a:close/>
                  <a:moveTo>
                    <a:pt x="2547" y="1728"/>
                  </a:moveTo>
                  <a:lnTo>
                    <a:pt x="2542" y="1833"/>
                  </a:lnTo>
                  <a:lnTo>
                    <a:pt x="2531" y="1935"/>
                  </a:lnTo>
                  <a:lnTo>
                    <a:pt x="2515" y="2038"/>
                  </a:lnTo>
                  <a:lnTo>
                    <a:pt x="2495" y="2138"/>
                  </a:lnTo>
                  <a:lnTo>
                    <a:pt x="2471" y="2238"/>
                  </a:lnTo>
                  <a:lnTo>
                    <a:pt x="2442" y="2335"/>
                  </a:lnTo>
                  <a:lnTo>
                    <a:pt x="2407" y="2432"/>
                  </a:lnTo>
                  <a:lnTo>
                    <a:pt x="2505" y="2469"/>
                  </a:lnTo>
                  <a:lnTo>
                    <a:pt x="2601" y="2512"/>
                  </a:lnTo>
                  <a:lnTo>
                    <a:pt x="2695" y="2561"/>
                  </a:lnTo>
                  <a:lnTo>
                    <a:pt x="2787" y="2613"/>
                  </a:lnTo>
                  <a:lnTo>
                    <a:pt x="2877" y="2669"/>
                  </a:lnTo>
                  <a:lnTo>
                    <a:pt x="2933" y="2598"/>
                  </a:lnTo>
                  <a:lnTo>
                    <a:pt x="2987" y="2523"/>
                  </a:lnTo>
                  <a:lnTo>
                    <a:pt x="3036" y="2445"/>
                  </a:lnTo>
                  <a:lnTo>
                    <a:pt x="3079" y="2364"/>
                  </a:lnTo>
                  <a:lnTo>
                    <a:pt x="3118" y="2280"/>
                  </a:lnTo>
                  <a:lnTo>
                    <a:pt x="3152" y="2193"/>
                  </a:lnTo>
                  <a:lnTo>
                    <a:pt x="3181" y="2104"/>
                  </a:lnTo>
                  <a:lnTo>
                    <a:pt x="3205" y="2013"/>
                  </a:lnTo>
                  <a:lnTo>
                    <a:pt x="3223" y="1920"/>
                  </a:lnTo>
                  <a:lnTo>
                    <a:pt x="3236" y="1825"/>
                  </a:lnTo>
                  <a:lnTo>
                    <a:pt x="3242" y="1728"/>
                  </a:lnTo>
                  <a:lnTo>
                    <a:pt x="2547" y="1728"/>
                  </a:lnTo>
                  <a:close/>
                  <a:moveTo>
                    <a:pt x="1737" y="1728"/>
                  </a:moveTo>
                  <a:lnTo>
                    <a:pt x="1737" y="2306"/>
                  </a:lnTo>
                  <a:lnTo>
                    <a:pt x="1852" y="2312"/>
                  </a:lnTo>
                  <a:lnTo>
                    <a:pt x="1966" y="2324"/>
                  </a:lnTo>
                  <a:lnTo>
                    <a:pt x="2077" y="2342"/>
                  </a:lnTo>
                  <a:lnTo>
                    <a:pt x="2188" y="2366"/>
                  </a:lnTo>
                  <a:lnTo>
                    <a:pt x="2297" y="2395"/>
                  </a:lnTo>
                  <a:lnTo>
                    <a:pt x="2335" y="2289"/>
                  </a:lnTo>
                  <a:lnTo>
                    <a:pt x="2367" y="2180"/>
                  </a:lnTo>
                  <a:lnTo>
                    <a:pt x="2392" y="2069"/>
                  </a:lnTo>
                  <a:lnTo>
                    <a:pt x="2411" y="1957"/>
                  </a:lnTo>
                  <a:lnTo>
                    <a:pt x="2425" y="1843"/>
                  </a:lnTo>
                  <a:lnTo>
                    <a:pt x="2431" y="1728"/>
                  </a:lnTo>
                  <a:lnTo>
                    <a:pt x="1737" y="1728"/>
                  </a:lnTo>
                  <a:close/>
                  <a:moveTo>
                    <a:pt x="929" y="1728"/>
                  </a:moveTo>
                  <a:lnTo>
                    <a:pt x="935" y="1843"/>
                  </a:lnTo>
                  <a:lnTo>
                    <a:pt x="949" y="1957"/>
                  </a:lnTo>
                  <a:lnTo>
                    <a:pt x="968" y="2069"/>
                  </a:lnTo>
                  <a:lnTo>
                    <a:pt x="993" y="2180"/>
                  </a:lnTo>
                  <a:lnTo>
                    <a:pt x="1024" y="2288"/>
                  </a:lnTo>
                  <a:lnTo>
                    <a:pt x="1062" y="2395"/>
                  </a:lnTo>
                  <a:lnTo>
                    <a:pt x="1172" y="2366"/>
                  </a:lnTo>
                  <a:lnTo>
                    <a:pt x="1282" y="2342"/>
                  </a:lnTo>
                  <a:lnTo>
                    <a:pt x="1394" y="2324"/>
                  </a:lnTo>
                  <a:lnTo>
                    <a:pt x="1508" y="2312"/>
                  </a:lnTo>
                  <a:lnTo>
                    <a:pt x="1621" y="2306"/>
                  </a:lnTo>
                  <a:lnTo>
                    <a:pt x="1621" y="1728"/>
                  </a:lnTo>
                  <a:lnTo>
                    <a:pt x="929" y="1728"/>
                  </a:lnTo>
                  <a:close/>
                  <a:moveTo>
                    <a:pt x="118" y="1728"/>
                  </a:moveTo>
                  <a:lnTo>
                    <a:pt x="124" y="1825"/>
                  </a:lnTo>
                  <a:lnTo>
                    <a:pt x="137" y="1920"/>
                  </a:lnTo>
                  <a:lnTo>
                    <a:pt x="155" y="2013"/>
                  </a:lnTo>
                  <a:lnTo>
                    <a:pt x="178" y="2104"/>
                  </a:lnTo>
                  <a:lnTo>
                    <a:pt x="207" y="2193"/>
                  </a:lnTo>
                  <a:lnTo>
                    <a:pt x="241" y="2280"/>
                  </a:lnTo>
                  <a:lnTo>
                    <a:pt x="280" y="2364"/>
                  </a:lnTo>
                  <a:lnTo>
                    <a:pt x="324" y="2445"/>
                  </a:lnTo>
                  <a:lnTo>
                    <a:pt x="373" y="2523"/>
                  </a:lnTo>
                  <a:lnTo>
                    <a:pt x="425" y="2598"/>
                  </a:lnTo>
                  <a:lnTo>
                    <a:pt x="483" y="2669"/>
                  </a:lnTo>
                  <a:lnTo>
                    <a:pt x="573" y="2613"/>
                  </a:lnTo>
                  <a:lnTo>
                    <a:pt x="664" y="2561"/>
                  </a:lnTo>
                  <a:lnTo>
                    <a:pt x="758" y="2512"/>
                  </a:lnTo>
                  <a:lnTo>
                    <a:pt x="855" y="2469"/>
                  </a:lnTo>
                  <a:lnTo>
                    <a:pt x="953" y="2432"/>
                  </a:lnTo>
                  <a:lnTo>
                    <a:pt x="918" y="2335"/>
                  </a:lnTo>
                  <a:lnTo>
                    <a:pt x="889" y="2238"/>
                  </a:lnTo>
                  <a:lnTo>
                    <a:pt x="863" y="2138"/>
                  </a:lnTo>
                  <a:lnTo>
                    <a:pt x="843" y="2038"/>
                  </a:lnTo>
                  <a:lnTo>
                    <a:pt x="829" y="1935"/>
                  </a:lnTo>
                  <a:lnTo>
                    <a:pt x="818" y="1833"/>
                  </a:lnTo>
                  <a:lnTo>
                    <a:pt x="813" y="1728"/>
                  </a:lnTo>
                  <a:lnTo>
                    <a:pt x="118" y="1728"/>
                  </a:lnTo>
                  <a:close/>
                  <a:moveTo>
                    <a:pt x="2276" y="894"/>
                  </a:moveTo>
                  <a:lnTo>
                    <a:pt x="2171" y="922"/>
                  </a:lnTo>
                  <a:lnTo>
                    <a:pt x="2065" y="944"/>
                  </a:lnTo>
                  <a:lnTo>
                    <a:pt x="1956" y="960"/>
                  </a:lnTo>
                  <a:lnTo>
                    <a:pt x="1848" y="972"/>
                  </a:lnTo>
                  <a:lnTo>
                    <a:pt x="1737" y="977"/>
                  </a:lnTo>
                  <a:lnTo>
                    <a:pt x="1737" y="1613"/>
                  </a:lnTo>
                  <a:lnTo>
                    <a:pt x="2431" y="1613"/>
                  </a:lnTo>
                  <a:lnTo>
                    <a:pt x="2425" y="1506"/>
                  </a:lnTo>
                  <a:lnTo>
                    <a:pt x="2414" y="1400"/>
                  </a:lnTo>
                  <a:lnTo>
                    <a:pt x="2397" y="1295"/>
                  </a:lnTo>
                  <a:lnTo>
                    <a:pt x="2374" y="1193"/>
                  </a:lnTo>
                  <a:lnTo>
                    <a:pt x="2347" y="1091"/>
                  </a:lnTo>
                  <a:lnTo>
                    <a:pt x="2314" y="992"/>
                  </a:lnTo>
                  <a:lnTo>
                    <a:pt x="2276" y="894"/>
                  </a:lnTo>
                  <a:close/>
                  <a:moveTo>
                    <a:pt x="1083" y="894"/>
                  </a:moveTo>
                  <a:lnTo>
                    <a:pt x="1046" y="992"/>
                  </a:lnTo>
                  <a:lnTo>
                    <a:pt x="1013" y="1091"/>
                  </a:lnTo>
                  <a:lnTo>
                    <a:pt x="984" y="1193"/>
                  </a:lnTo>
                  <a:lnTo>
                    <a:pt x="962" y="1295"/>
                  </a:lnTo>
                  <a:lnTo>
                    <a:pt x="945" y="1400"/>
                  </a:lnTo>
                  <a:lnTo>
                    <a:pt x="935" y="1506"/>
                  </a:lnTo>
                  <a:lnTo>
                    <a:pt x="929" y="1613"/>
                  </a:lnTo>
                  <a:lnTo>
                    <a:pt x="1621" y="1613"/>
                  </a:lnTo>
                  <a:lnTo>
                    <a:pt x="1621" y="977"/>
                  </a:lnTo>
                  <a:lnTo>
                    <a:pt x="1512" y="972"/>
                  </a:lnTo>
                  <a:lnTo>
                    <a:pt x="1402" y="960"/>
                  </a:lnTo>
                  <a:lnTo>
                    <a:pt x="1295" y="944"/>
                  </a:lnTo>
                  <a:lnTo>
                    <a:pt x="1189" y="922"/>
                  </a:lnTo>
                  <a:lnTo>
                    <a:pt x="1083" y="894"/>
                  </a:lnTo>
                  <a:close/>
                  <a:moveTo>
                    <a:pt x="2845" y="636"/>
                  </a:moveTo>
                  <a:lnTo>
                    <a:pt x="2758" y="689"/>
                  </a:lnTo>
                  <a:lnTo>
                    <a:pt x="2668" y="738"/>
                  </a:lnTo>
                  <a:lnTo>
                    <a:pt x="2576" y="782"/>
                  </a:lnTo>
                  <a:lnTo>
                    <a:pt x="2483" y="823"/>
                  </a:lnTo>
                  <a:lnTo>
                    <a:pt x="2388" y="859"/>
                  </a:lnTo>
                  <a:lnTo>
                    <a:pt x="2427" y="961"/>
                  </a:lnTo>
                  <a:lnTo>
                    <a:pt x="2461" y="1066"/>
                  </a:lnTo>
                  <a:lnTo>
                    <a:pt x="2489" y="1172"/>
                  </a:lnTo>
                  <a:lnTo>
                    <a:pt x="2512" y="1281"/>
                  </a:lnTo>
                  <a:lnTo>
                    <a:pt x="2529" y="1390"/>
                  </a:lnTo>
                  <a:lnTo>
                    <a:pt x="2541" y="1501"/>
                  </a:lnTo>
                  <a:lnTo>
                    <a:pt x="2547" y="1613"/>
                  </a:lnTo>
                  <a:lnTo>
                    <a:pt x="3242" y="1613"/>
                  </a:lnTo>
                  <a:lnTo>
                    <a:pt x="3235" y="1511"/>
                  </a:lnTo>
                  <a:lnTo>
                    <a:pt x="3222" y="1412"/>
                  </a:lnTo>
                  <a:lnTo>
                    <a:pt x="3202" y="1314"/>
                  </a:lnTo>
                  <a:lnTo>
                    <a:pt x="3176" y="1220"/>
                  </a:lnTo>
                  <a:lnTo>
                    <a:pt x="3144" y="1127"/>
                  </a:lnTo>
                  <a:lnTo>
                    <a:pt x="3107" y="1037"/>
                  </a:lnTo>
                  <a:lnTo>
                    <a:pt x="3065" y="950"/>
                  </a:lnTo>
                  <a:lnTo>
                    <a:pt x="3018" y="866"/>
                  </a:lnTo>
                  <a:lnTo>
                    <a:pt x="2965" y="785"/>
                  </a:lnTo>
                  <a:lnTo>
                    <a:pt x="2907" y="709"/>
                  </a:lnTo>
                  <a:lnTo>
                    <a:pt x="2845" y="636"/>
                  </a:lnTo>
                  <a:close/>
                  <a:moveTo>
                    <a:pt x="515" y="636"/>
                  </a:moveTo>
                  <a:lnTo>
                    <a:pt x="453" y="709"/>
                  </a:lnTo>
                  <a:lnTo>
                    <a:pt x="395" y="785"/>
                  </a:lnTo>
                  <a:lnTo>
                    <a:pt x="342" y="866"/>
                  </a:lnTo>
                  <a:lnTo>
                    <a:pt x="295" y="950"/>
                  </a:lnTo>
                  <a:lnTo>
                    <a:pt x="253" y="1037"/>
                  </a:lnTo>
                  <a:lnTo>
                    <a:pt x="215" y="1127"/>
                  </a:lnTo>
                  <a:lnTo>
                    <a:pt x="183" y="1220"/>
                  </a:lnTo>
                  <a:lnTo>
                    <a:pt x="158" y="1314"/>
                  </a:lnTo>
                  <a:lnTo>
                    <a:pt x="138" y="1412"/>
                  </a:lnTo>
                  <a:lnTo>
                    <a:pt x="125" y="1511"/>
                  </a:lnTo>
                  <a:lnTo>
                    <a:pt x="118" y="1613"/>
                  </a:lnTo>
                  <a:lnTo>
                    <a:pt x="813" y="1613"/>
                  </a:lnTo>
                  <a:lnTo>
                    <a:pt x="819" y="1501"/>
                  </a:lnTo>
                  <a:lnTo>
                    <a:pt x="831" y="1390"/>
                  </a:lnTo>
                  <a:lnTo>
                    <a:pt x="848" y="1281"/>
                  </a:lnTo>
                  <a:lnTo>
                    <a:pt x="871" y="1172"/>
                  </a:lnTo>
                  <a:lnTo>
                    <a:pt x="899" y="1066"/>
                  </a:lnTo>
                  <a:lnTo>
                    <a:pt x="933" y="961"/>
                  </a:lnTo>
                  <a:lnTo>
                    <a:pt x="972" y="859"/>
                  </a:lnTo>
                  <a:lnTo>
                    <a:pt x="877" y="823"/>
                  </a:lnTo>
                  <a:lnTo>
                    <a:pt x="783" y="782"/>
                  </a:lnTo>
                  <a:lnTo>
                    <a:pt x="692" y="738"/>
                  </a:lnTo>
                  <a:lnTo>
                    <a:pt x="602" y="689"/>
                  </a:lnTo>
                  <a:lnTo>
                    <a:pt x="515" y="636"/>
                  </a:lnTo>
                  <a:close/>
                  <a:moveTo>
                    <a:pt x="1737" y="153"/>
                  </a:moveTo>
                  <a:lnTo>
                    <a:pt x="1737" y="862"/>
                  </a:lnTo>
                  <a:lnTo>
                    <a:pt x="1837" y="857"/>
                  </a:lnTo>
                  <a:lnTo>
                    <a:pt x="1937" y="847"/>
                  </a:lnTo>
                  <a:lnTo>
                    <a:pt x="2035" y="831"/>
                  </a:lnTo>
                  <a:lnTo>
                    <a:pt x="2132" y="813"/>
                  </a:lnTo>
                  <a:lnTo>
                    <a:pt x="2228" y="789"/>
                  </a:lnTo>
                  <a:lnTo>
                    <a:pt x="2182" y="700"/>
                  </a:lnTo>
                  <a:lnTo>
                    <a:pt x="2131" y="613"/>
                  </a:lnTo>
                  <a:lnTo>
                    <a:pt x="2076" y="529"/>
                  </a:lnTo>
                  <a:lnTo>
                    <a:pt x="2016" y="448"/>
                  </a:lnTo>
                  <a:lnTo>
                    <a:pt x="1953" y="370"/>
                  </a:lnTo>
                  <a:lnTo>
                    <a:pt x="1886" y="294"/>
                  </a:lnTo>
                  <a:lnTo>
                    <a:pt x="1813" y="222"/>
                  </a:lnTo>
                  <a:lnTo>
                    <a:pt x="1737" y="153"/>
                  </a:lnTo>
                  <a:close/>
                  <a:moveTo>
                    <a:pt x="1621" y="153"/>
                  </a:moveTo>
                  <a:lnTo>
                    <a:pt x="1546" y="222"/>
                  </a:lnTo>
                  <a:lnTo>
                    <a:pt x="1474" y="294"/>
                  </a:lnTo>
                  <a:lnTo>
                    <a:pt x="1407" y="370"/>
                  </a:lnTo>
                  <a:lnTo>
                    <a:pt x="1342" y="448"/>
                  </a:lnTo>
                  <a:lnTo>
                    <a:pt x="1283" y="529"/>
                  </a:lnTo>
                  <a:lnTo>
                    <a:pt x="1229" y="613"/>
                  </a:lnTo>
                  <a:lnTo>
                    <a:pt x="1178" y="700"/>
                  </a:lnTo>
                  <a:lnTo>
                    <a:pt x="1132" y="789"/>
                  </a:lnTo>
                  <a:lnTo>
                    <a:pt x="1228" y="813"/>
                  </a:lnTo>
                  <a:lnTo>
                    <a:pt x="1325" y="831"/>
                  </a:lnTo>
                  <a:lnTo>
                    <a:pt x="1422" y="847"/>
                  </a:lnTo>
                  <a:lnTo>
                    <a:pt x="1521" y="857"/>
                  </a:lnTo>
                  <a:lnTo>
                    <a:pt x="1621" y="862"/>
                  </a:lnTo>
                  <a:lnTo>
                    <a:pt x="1621" y="153"/>
                  </a:lnTo>
                  <a:close/>
                  <a:moveTo>
                    <a:pt x="1884" y="129"/>
                  </a:moveTo>
                  <a:lnTo>
                    <a:pt x="1964" y="208"/>
                  </a:lnTo>
                  <a:lnTo>
                    <a:pt x="2038" y="291"/>
                  </a:lnTo>
                  <a:lnTo>
                    <a:pt x="2109" y="378"/>
                  </a:lnTo>
                  <a:lnTo>
                    <a:pt x="2174" y="467"/>
                  </a:lnTo>
                  <a:lnTo>
                    <a:pt x="2234" y="560"/>
                  </a:lnTo>
                  <a:lnTo>
                    <a:pt x="2290" y="656"/>
                  </a:lnTo>
                  <a:lnTo>
                    <a:pt x="2341" y="753"/>
                  </a:lnTo>
                  <a:lnTo>
                    <a:pt x="2428" y="720"/>
                  </a:lnTo>
                  <a:lnTo>
                    <a:pt x="2514" y="684"/>
                  </a:lnTo>
                  <a:lnTo>
                    <a:pt x="2599" y="644"/>
                  </a:lnTo>
                  <a:lnTo>
                    <a:pt x="2682" y="599"/>
                  </a:lnTo>
                  <a:lnTo>
                    <a:pt x="2763" y="551"/>
                  </a:lnTo>
                  <a:lnTo>
                    <a:pt x="2698" y="491"/>
                  </a:lnTo>
                  <a:lnTo>
                    <a:pt x="2628" y="436"/>
                  </a:lnTo>
                  <a:lnTo>
                    <a:pt x="2555" y="383"/>
                  </a:lnTo>
                  <a:lnTo>
                    <a:pt x="2481" y="336"/>
                  </a:lnTo>
                  <a:lnTo>
                    <a:pt x="2403" y="292"/>
                  </a:lnTo>
                  <a:lnTo>
                    <a:pt x="2322" y="253"/>
                  </a:lnTo>
                  <a:lnTo>
                    <a:pt x="2238" y="219"/>
                  </a:lnTo>
                  <a:lnTo>
                    <a:pt x="2153" y="188"/>
                  </a:lnTo>
                  <a:lnTo>
                    <a:pt x="2065" y="163"/>
                  </a:lnTo>
                  <a:lnTo>
                    <a:pt x="1975" y="143"/>
                  </a:lnTo>
                  <a:lnTo>
                    <a:pt x="1884" y="129"/>
                  </a:lnTo>
                  <a:close/>
                  <a:moveTo>
                    <a:pt x="1476" y="129"/>
                  </a:moveTo>
                  <a:lnTo>
                    <a:pt x="1385" y="143"/>
                  </a:lnTo>
                  <a:lnTo>
                    <a:pt x="1294" y="163"/>
                  </a:lnTo>
                  <a:lnTo>
                    <a:pt x="1207" y="188"/>
                  </a:lnTo>
                  <a:lnTo>
                    <a:pt x="1121" y="219"/>
                  </a:lnTo>
                  <a:lnTo>
                    <a:pt x="1038" y="253"/>
                  </a:lnTo>
                  <a:lnTo>
                    <a:pt x="957" y="292"/>
                  </a:lnTo>
                  <a:lnTo>
                    <a:pt x="879" y="336"/>
                  </a:lnTo>
                  <a:lnTo>
                    <a:pt x="803" y="383"/>
                  </a:lnTo>
                  <a:lnTo>
                    <a:pt x="732" y="436"/>
                  </a:lnTo>
                  <a:lnTo>
                    <a:pt x="662" y="491"/>
                  </a:lnTo>
                  <a:lnTo>
                    <a:pt x="597" y="551"/>
                  </a:lnTo>
                  <a:lnTo>
                    <a:pt x="678" y="599"/>
                  </a:lnTo>
                  <a:lnTo>
                    <a:pt x="760" y="644"/>
                  </a:lnTo>
                  <a:lnTo>
                    <a:pt x="845" y="684"/>
                  </a:lnTo>
                  <a:lnTo>
                    <a:pt x="932" y="720"/>
                  </a:lnTo>
                  <a:lnTo>
                    <a:pt x="1019" y="753"/>
                  </a:lnTo>
                  <a:lnTo>
                    <a:pt x="1070" y="656"/>
                  </a:lnTo>
                  <a:lnTo>
                    <a:pt x="1124" y="560"/>
                  </a:lnTo>
                  <a:lnTo>
                    <a:pt x="1186" y="467"/>
                  </a:lnTo>
                  <a:lnTo>
                    <a:pt x="1251" y="378"/>
                  </a:lnTo>
                  <a:lnTo>
                    <a:pt x="1321" y="291"/>
                  </a:lnTo>
                  <a:lnTo>
                    <a:pt x="1396" y="208"/>
                  </a:lnTo>
                  <a:lnTo>
                    <a:pt x="1476" y="129"/>
                  </a:lnTo>
                  <a:close/>
                  <a:moveTo>
                    <a:pt x="1679" y="0"/>
                  </a:moveTo>
                  <a:lnTo>
                    <a:pt x="1706" y="1"/>
                  </a:lnTo>
                  <a:lnTo>
                    <a:pt x="1738" y="2"/>
                  </a:lnTo>
                  <a:lnTo>
                    <a:pt x="1843" y="8"/>
                  </a:lnTo>
                  <a:lnTo>
                    <a:pt x="1946" y="22"/>
                  </a:lnTo>
                  <a:lnTo>
                    <a:pt x="2047" y="41"/>
                  </a:lnTo>
                  <a:lnTo>
                    <a:pt x="2146" y="66"/>
                  </a:lnTo>
                  <a:lnTo>
                    <a:pt x="2243" y="97"/>
                  </a:lnTo>
                  <a:lnTo>
                    <a:pt x="2336" y="134"/>
                  </a:lnTo>
                  <a:lnTo>
                    <a:pt x="2427" y="175"/>
                  </a:lnTo>
                  <a:lnTo>
                    <a:pt x="2515" y="222"/>
                  </a:lnTo>
                  <a:lnTo>
                    <a:pt x="2600" y="274"/>
                  </a:lnTo>
                  <a:lnTo>
                    <a:pt x="2681" y="331"/>
                  </a:lnTo>
                  <a:lnTo>
                    <a:pt x="2759" y="392"/>
                  </a:lnTo>
                  <a:lnTo>
                    <a:pt x="2832" y="458"/>
                  </a:lnTo>
                  <a:lnTo>
                    <a:pt x="2903" y="527"/>
                  </a:lnTo>
                  <a:lnTo>
                    <a:pt x="2903" y="528"/>
                  </a:lnTo>
                  <a:lnTo>
                    <a:pt x="2966" y="599"/>
                  </a:lnTo>
                  <a:lnTo>
                    <a:pt x="3026" y="673"/>
                  </a:lnTo>
                  <a:lnTo>
                    <a:pt x="3081" y="751"/>
                  </a:lnTo>
                  <a:lnTo>
                    <a:pt x="3131" y="831"/>
                  </a:lnTo>
                  <a:lnTo>
                    <a:pt x="3177" y="915"/>
                  </a:lnTo>
                  <a:lnTo>
                    <a:pt x="3219" y="1001"/>
                  </a:lnTo>
                  <a:lnTo>
                    <a:pt x="3255" y="1091"/>
                  </a:lnTo>
                  <a:lnTo>
                    <a:pt x="3286" y="1182"/>
                  </a:lnTo>
                  <a:lnTo>
                    <a:pt x="3311" y="1276"/>
                  </a:lnTo>
                  <a:lnTo>
                    <a:pt x="3332" y="1372"/>
                  </a:lnTo>
                  <a:lnTo>
                    <a:pt x="3347" y="1469"/>
                  </a:lnTo>
                  <a:lnTo>
                    <a:pt x="3356" y="1570"/>
                  </a:lnTo>
                  <a:lnTo>
                    <a:pt x="3359" y="1670"/>
                  </a:lnTo>
                  <a:lnTo>
                    <a:pt x="3356" y="1776"/>
                  </a:lnTo>
                  <a:lnTo>
                    <a:pt x="3346" y="1880"/>
                  </a:lnTo>
                  <a:lnTo>
                    <a:pt x="3330" y="1981"/>
                  </a:lnTo>
                  <a:lnTo>
                    <a:pt x="3308" y="2081"/>
                  </a:lnTo>
                  <a:lnTo>
                    <a:pt x="3280" y="2178"/>
                  </a:lnTo>
                  <a:lnTo>
                    <a:pt x="3246" y="2273"/>
                  </a:lnTo>
                  <a:lnTo>
                    <a:pt x="3207" y="2365"/>
                  </a:lnTo>
                  <a:lnTo>
                    <a:pt x="3163" y="2454"/>
                  </a:lnTo>
                  <a:lnTo>
                    <a:pt x="3113" y="2540"/>
                  </a:lnTo>
                  <a:lnTo>
                    <a:pt x="3059" y="2622"/>
                  </a:lnTo>
                  <a:lnTo>
                    <a:pt x="3000" y="2702"/>
                  </a:lnTo>
                  <a:lnTo>
                    <a:pt x="2936" y="2777"/>
                  </a:lnTo>
                  <a:lnTo>
                    <a:pt x="2936" y="2778"/>
                  </a:lnTo>
                  <a:lnTo>
                    <a:pt x="2934" y="2779"/>
                  </a:lnTo>
                  <a:lnTo>
                    <a:pt x="2934" y="2780"/>
                  </a:lnTo>
                  <a:lnTo>
                    <a:pt x="2933" y="2780"/>
                  </a:lnTo>
                  <a:lnTo>
                    <a:pt x="2932" y="2781"/>
                  </a:lnTo>
                  <a:lnTo>
                    <a:pt x="2867" y="2851"/>
                  </a:lnTo>
                  <a:lnTo>
                    <a:pt x="2798" y="2916"/>
                  </a:lnTo>
                  <a:lnTo>
                    <a:pt x="2725" y="2976"/>
                  </a:lnTo>
                  <a:lnTo>
                    <a:pt x="2649" y="3034"/>
                  </a:lnTo>
                  <a:lnTo>
                    <a:pt x="2570" y="3086"/>
                  </a:lnTo>
                  <a:lnTo>
                    <a:pt x="2487" y="3134"/>
                  </a:lnTo>
                  <a:lnTo>
                    <a:pt x="2402" y="3178"/>
                  </a:lnTo>
                  <a:lnTo>
                    <a:pt x="2314" y="3217"/>
                  </a:lnTo>
                  <a:lnTo>
                    <a:pt x="2224" y="3251"/>
                  </a:lnTo>
                  <a:lnTo>
                    <a:pt x="2130" y="3280"/>
                  </a:lnTo>
                  <a:lnTo>
                    <a:pt x="2035" y="3303"/>
                  </a:lnTo>
                  <a:lnTo>
                    <a:pt x="1937" y="3321"/>
                  </a:lnTo>
                  <a:lnTo>
                    <a:pt x="1838" y="3333"/>
                  </a:lnTo>
                  <a:lnTo>
                    <a:pt x="1738" y="3340"/>
                  </a:lnTo>
                  <a:lnTo>
                    <a:pt x="1737" y="3340"/>
                  </a:lnTo>
                  <a:lnTo>
                    <a:pt x="1706" y="3341"/>
                  </a:lnTo>
                  <a:lnTo>
                    <a:pt x="1679" y="3341"/>
                  </a:lnTo>
                  <a:lnTo>
                    <a:pt x="1654" y="3341"/>
                  </a:lnTo>
                  <a:lnTo>
                    <a:pt x="1621" y="3340"/>
                  </a:lnTo>
                  <a:lnTo>
                    <a:pt x="1521" y="3333"/>
                  </a:lnTo>
                  <a:lnTo>
                    <a:pt x="1422" y="3321"/>
                  </a:lnTo>
                  <a:lnTo>
                    <a:pt x="1325" y="3303"/>
                  </a:lnTo>
                  <a:lnTo>
                    <a:pt x="1230" y="3280"/>
                  </a:lnTo>
                  <a:lnTo>
                    <a:pt x="1137" y="3251"/>
                  </a:lnTo>
                  <a:lnTo>
                    <a:pt x="1047" y="3217"/>
                  </a:lnTo>
                  <a:lnTo>
                    <a:pt x="958" y="3178"/>
                  </a:lnTo>
                  <a:lnTo>
                    <a:pt x="873" y="3134"/>
                  </a:lnTo>
                  <a:lnTo>
                    <a:pt x="791" y="3087"/>
                  </a:lnTo>
                  <a:lnTo>
                    <a:pt x="712" y="3034"/>
                  </a:lnTo>
                  <a:lnTo>
                    <a:pt x="635" y="2977"/>
                  </a:lnTo>
                  <a:lnTo>
                    <a:pt x="562" y="2917"/>
                  </a:lnTo>
                  <a:lnTo>
                    <a:pt x="494" y="2852"/>
                  </a:lnTo>
                  <a:lnTo>
                    <a:pt x="428" y="2783"/>
                  </a:lnTo>
                  <a:lnTo>
                    <a:pt x="426" y="2781"/>
                  </a:lnTo>
                  <a:lnTo>
                    <a:pt x="424" y="2779"/>
                  </a:lnTo>
                  <a:lnTo>
                    <a:pt x="424" y="2778"/>
                  </a:lnTo>
                  <a:lnTo>
                    <a:pt x="423" y="2777"/>
                  </a:lnTo>
                  <a:lnTo>
                    <a:pt x="360" y="2702"/>
                  </a:lnTo>
                  <a:lnTo>
                    <a:pt x="301" y="2622"/>
                  </a:lnTo>
                  <a:lnTo>
                    <a:pt x="246" y="2540"/>
                  </a:lnTo>
                  <a:lnTo>
                    <a:pt x="197" y="2454"/>
                  </a:lnTo>
                  <a:lnTo>
                    <a:pt x="153" y="2365"/>
                  </a:lnTo>
                  <a:lnTo>
                    <a:pt x="114" y="2273"/>
                  </a:lnTo>
                  <a:lnTo>
                    <a:pt x="80" y="2178"/>
                  </a:lnTo>
                  <a:lnTo>
                    <a:pt x="52" y="2081"/>
                  </a:lnTo>
                  <a:lnTo>
                    <a:pt x="29" y="1981"/>
                  </a:lnTo>
                  <a:lnTo>
                    <a:pt x="14" y="1880"/>
                  </a:lnTo>
                  <a:lnTo>
                    <a:pt x="4" y="1776"/>
                  </a:lnTo>
                  <a:lnTo>
                    <a:pt x="0" y="1670"/>
                  </a:lnTo>
                  <a:lnTo>
                    <a:pt x="3" y="1570"/>
                  </a:lnTo>
                  <a:lnTo>
                    <a:pt x="13" y="1469"/>
                  </a:lnTo>
                  <a:lnTo>
                    <a:pt x="27" y="1372"/>
                  </a:lnTo>
                  <a:lnTo>
                    <a:pt x="47" y="1276"/>
                  </a:lnTo>
                  <a:lnTo>
                    <a:pt x="74" y="1182"/>
                  </a:lnTo>
                  <a:lnTo>
                    <a:pt x="105" y="1091"/>
                  </a:lnTo>
                  <a:lnTo>
                    <a:pt x="141" y="1001"/>
                  </a:lnTo>
                  <a:lnTo>
                    <a:pt x="182" y="915"/>
                  </a:lnTo>
                  <a:lnTo>
                    <a:pt x="228" y="831"/>
                  </a:lnTo>
                  <a:lnTo>
                    <a:pt x="279" y="751"/>
                  </a:lnTo>
                  <a:lnTo>
                    <a:pt x="334" y="673"/>
                  </a:lnTo>
                  <a:lnTo>
                    <a:pt x="393" y="599"/>
                  </a:lnTo>
                  <a:lnTo>
                    <a:pt x="456" y="528"/>
                  </a:lnTo>
                  <a:lnTo>
                    <a:pt x="457" y="528"/>
                  </a:lnTo>
                  <a:lnTo>
                    <a:pt x="457" y="527"/>
                  </a:lnTo>
                  <a:lnTo>
                    <a:pt x="527" y="458"/>
                  </a:lnTo>
                  <a:lnTo>
                    <a:pt x="601" y="392"/>
                  </a:lnTo>
                  <a:lnTo>
                    <a:pt x="679" y="331"/>
                  </a:lnTo>
                  <a:lnTo>
                    <a:pt x="760" y="274"/>
                  </a:lnTo>
                  <a:lnTo>
                    <a:pt x="844" y="222"/>
                  </a:lnTo>
                  <a:lnTo>
                    <a:pt x="933" y="175"/>
                  </a:lnTo>
                  <a:lnTo>
                    <a:pt x="1023" y="134"/>
                  </a:lnTo>
                  <a:lnTo>
                    <a:pt x="1117" y="97"/>
                  </a:lnTo>
                  <a:lnTo>
                    <a:pt x="1214" y="66"/>
                  </a:lnTo>
                  <a:lnTo>
                    <a:pt x="1313" y="41"/>
                  </a:lnTo>
                  <a:lnTo>
                    <a:pt x="1414" y="22"/>
                  </a:lnTo>
                  <a:lnTo>
                    <a:pt x="1517" y="8"/>
                  </a:lnTo>
                  <a:lnTo>
                    <a:pt x="1621" y="2"/>
                  </a:lnTo>
                  <a:lnTo>
                    <a:pt x="1654" y="1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050"/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8298561" y="5800637"/>
              <a:ext cx="3169274" cy="4000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350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Classes continue in </a:t>
              </a:r>
              <a:r>
                <a:rPr lang="en-IN" sz="1350" b="1" dirty="0" err="1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center</a:t>
              </a:r>
              <a:endParaRPr lang="en-IN" sz="135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7" name="Oval 116">
            <a:extLst>
              <a:ext uri="{FF2B5EF4-FFF2-40B4-BE49-F238E27FC236}">
                <a16:creationId xmlns:a16="http://schemas.microsoft.com/office/drawing/2014/main" id="{8D8A0836-2BE9-9E40-A35D-5908D1A88068}"/>
              </a:ext>
            </a:extLst>
          </p:cNvPr>
          <p:cNvSpPr/>
          <p:nvPr/>
        </p:nvSpPr>
        <p:spPr>
          <a:xfrm rot="10800000">
            <a:off x="3884276" y="2304938"/>
            <a:ext cx="743832" cy="7438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50"/>
          </a:p>
        </p:txBody>
      </p:sp>
      <p:sp>
        <p:nvSpPr>
          <p:cNvPr id="118" name="Freeform 6">
            <a:extLst>
              <a:ext uri="{FF2B5EF4-FFF2-40B4-BE49-F238E27FC236}">
                <a16:creationId xmlns:a16="http://schemas.microsoft.com/office/drawing/2014/main" id="{25B8FE56-EC83-F941-B5B4-2EE85583771C}"/>
              </a:ext>
            </a:extLst>
          </p:cNvPr>
          <p:cNvSpPr>
            <a:spLocks noEditPoints="1"/>
          </p:cNvSpPr>
          <p:nvPr/>
        </p:nvSpPr>
        <p:spPr bwMode="auto">
          <a:xfrm>
            <a:off x="3458445" y="2450960"/>
            <a:ext cx="375852" cy="376858"/>
          </a:xfrm>
          <a:custGeom>
            <a:avLst/>
            <a:gdLst>
              <a:gd name="T0" fmla="*/ 1370 w 3359"/>
              <a:gd name="T1" fmla="*/ 1982 h 3362"/>
              <a:gd name="T2" fmla="*/ 1342 w 3359"/>
              <a:gd name="T3" fmla="*/ 2001 h 3362"/>
              <a:gd name="T4" fmla="*/ 1332 w 3359"/>
              <a:gd name="T5" fmla="*/ 2034 h 3362"/>
              <a:gd name="T6" fmla="*/ 2027 w 3359"/>
              <a:gd name="T7" fmla="*/ 3247 h 3362"/>
              <a:gd name="T8" fmla="*/ 2025 w 3359"/>
              <a:gd name="T9" fmla="*/ 2017 h 3362"/>
              <a:gd name="T10" fmla="*/ 2005 w 3359"/>
              <a:gd name="T11" fmla="*/ 1990 h 3362"/>
              <a:gd name="T12" fmla="*/ 1973 w 3359"/>
              <a:gd name="T13" fmla="*/ 1979 h 3362"/>
              <a:gd name="T14" fmla="*/ 2374 w 3359"/>
              <a:gd name="T15" fmla="*/ 424 h 3362"/>
              <a:gd name="T16" fmla="*/ 2722 w 3359"/>
              <a:gd name="T17" fmla="*/ 962 h 3362"/>
              <a:gd name="T18" fmla="*/ 2374 w 3359"/>
              <a:gd name="T19" fmla="*/ 424 h 3362"/>
              <a:gd name="T20" fmla="*/ 405 w 3359"/>
              <a:gd name="T21" fmla="*/ 1334 h 3362"/>
              <a:gd name="T22" fmla="*/ 1216 w 3359"/>
              <a:gd name="T23" fmla="*/ 3247 h 3362"/>
              <a:gd name="T24" fmla="*/ 1219 w 3359"/>
              <a:gd name="T25" fmla="*/ 2003 h 3362"/>
              <a:gd name="T26" fmla="*/ 1239 w 3359"/>
              <a:gd name="T27" fmla="*/ 1948 h 3362"/>
              <a:gd name="T28" fmla="*/ 1277 w 3359"/>
              <a:gd name="T29" fmla="*/ 1904 h 3362"/>
              <a:gd name="T30" fmla="*/ 1328 w 3359"/>
              <a:gd name="T31" fmla="*/ 1875 h 3362"/>
              <a:gd name="T32" fmla="*/ 1387 w 3359"/>
              <a:gd name="T33" fmla="*/ 1864 h 3362"/>
              <a:gd name="T34" fmla="*/ 2004 w 3359"/>
              <a:gd name="T35" fmla="*/ 1867 h 3362"/>
              <a:gd name="T36" fmla="*/ 2058 w 3359"/>
              <a:gd name="T37" fmla="*/ 1887 h 3362"/>
              <a:gd name="T38" fmla="*/ 2103 w 3359"/>
              <a:gd name="T39" fmla="*/ 1925 h 3362"/>
              <a:gd name="T40" fmla="*/ 2132 w 3359"/>
              <a:gd name="T41" fmla="*/ 1974 h 3362"/>
              <a:gd name="T42" fmla="*/ 2143 w 3359"/>
              <a:gd name="T43" fmla="*/ 2034 h 3362"/>
              <a:gd name="T44" fmla="*/ 2953 w 3359"/>
              <a:gd name="T45" fmla="*/ 3247 h 3362"/>
              <a:gd name="T46" fmla="*/ 2838 w 3359"/>
              <a:gd name="T47" fmla="*/ 1227 h 3362"/>
              <a:gd name="T48" fmla="*/ 1679 w 3359"/>
              <a:gd name="T49" fmla="*/ 157 h 3362"/>
              <a:gd name="T50" fmla="*/ 2258 w 3359"/>
              <a:gd name="T51" fmla="*/ 535 h 3362"/>
              <a:gd name="T52" fmla="*/ 2838 w 3359"/>
              <a:gd name="T53" fmla="*/ 309 h 3362"/>
              <a:gd name="T54" fmla="*/ 3341 w 3359"/>
              <a:gd name="T55" fmla="*/ 1534 h 3362"/>
              <a:gd name="T56" fmla="*/ 3357 w 3359"/>
              <a:gd name="T57" fmla="*/ 1559 h 3362"/>
              <a:gd name="T58" fmla="*/ 3358 w 3359"/>
              <a:gd name="T59" fmla="*/ 1589 h 3362"/>
              <a:gd name="T60" fmla="*/ 3344 w 3359"/>
              <a:gd name="T61" fmla="*/ 1616 h 3362"/>
              <a:gd name="T62" fmla="*/ 3317 w 3359"/>
              <a:gd name="T63" fmla="*/ 1632 h 3362"/>
              <a:gd name="T64" fmla="*/ 3287 w 3359"/>
              <a:gd name="T65" fmla="*/ 1633 h 3362"/>
              <a:gd name="T66" fmla="*/ 3262 w 3359"/>
              <a:gd name="T67" fmla="*/ 1618 h 3362"/>
              <a:gd name="T68" fmla="*/ 3069 w 3359"/>
              <a:gd name="T69" fmla="*/ 3362 h 3362"/>
              <a:gd name="T70" fmla="*/ 290 w 3359"/>
              <a:gd name="T71" fmla="*/ 1441 h 3362"/>
              <a:gd name="T72" fmla="*/ 85 w 3359"/>
              <a:gd name="T73" fmla="*/ 1627 h 3362"/>
              <a:gd name="T74" fmla="*/ 56 w 3359"/>
              <a:gd name="T75" fmla="*/ 1634 h 3362"/>
              <a:gd name="T76" fmla="*/ 28 w 3359"/>
              <a:gd name="T77" fmla="*/ 1625 h 3362"/>
              <a:gd name="T78" fmla="*/ 7 w 3359"/>
              <a:gd name="T79" fmla="*/ 1603 h 3362"/>
              <a:gd name="T80" fmla="*/ 0 w 3359"/>
              <a:gd name="T81" fmla="*/ 1574 h 3362"/>
              <a:gd name="T82" fmla="*/ 9 w 3359"/>
              <a:gd name="T83" fmla="*/ 1546 h 3362"/>
              <a:gd name="T84" fmla="*/ 1679 w 3359"/>
              <a:gd name="T85" fmla="*/ 0 h 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59" h="3362">
                <a:moveTo>
                  <a:pt x="1387" y="1979"/>
                </a:moveTo>
                <a:lnTo>
                  <a:pt x="1370" y="1982"/>
                </a:lnTo>
                <a:lnTo>
                  <a:pt x="1354" y="1990"/>
                </a:lnTo>
                <a:lnTo>
                  <a:pt x="1342" y="2001"/>
                </a:lnTo>
                <a:lnTo>
                  <a:pt x="1335" y="2017"/>
                </a:lnTo>
                <a:lnTo>
                  <a:pt x="1332" y="2034"/>
                </a:lnTo>
                <a:lnTo>
                  <a:pt x="1332" y="3247"/>
                </a:lnTo>
                <a:lnTo>
                  <a:pt x="2027" y="3247"/>
                </a:lnTo>
                <a:lnTo>
                  <a:pt x="2027" y="2034"/>
                </a:lnTo>
                <a:lnTo>
                  <a:pt x="2025" y="2017"/>
                </a:lnTo>
                <a:lnTo>
                  <a:pt x="2016" y="2001"/>
                </a:lnTo>
                <a:lnTo>
                  <a:pt x="2005" y="1990"/>
                </a:lnTo>
                <a:lnTo>
                  <a:pt x="1990" y="1982"/>
                </a:lnTo>
                <a:lnTo>
                  <a:pt x="1973" y="1979"/>
                </a:lnTo>
                <a:lnTo>
                  <a:pt x="1387" y="1979"/>
                </a:lnTo>
                <a:close/>
                <a:moveTo>
                  <a:pt x="2374" y="424"/>
                </a:moveTo>
                <a:lnTo>
                  <a:pt x="2374" y="642"/>
                </a:lnTo>
                <a:lnTo>
                  <a:pt x="2722" y="962"/>
                </a:lnTo>
                <a:lnTo>
                  <a:pt x="2722" y="424"/>
                </a:lnTo>
                <a:lnTo>
                  <a:pt x="2374" y="424"/>
                </a:lnTo>
                <a:close/>
                <a:moveTo>
                  <a:pt x="1679" y="157"/>
                </a:moveTo>
                <a:lnTo>
                  <a:pt x="405" y="1334"/>
                </a:lnTo>
                <a:lnTo>
                  <a:pt x="405" y="3247"/>
                </a:lnTo>
                <a:lnTo>
                  <a:pt x="1216" y="3247"/>
                </a:lnTo>
                <a:lnTo>
                  <a:pt x="1216" y="2034"/>
                </a:lnTo>
                <a:lnTo>
                  <a:pt x="1219" y="2003"/>
                </a:lnTo>
                <a:lnTo>
                  <a:pt x="1228" y="1974"/>
                </a:lnTo>
                <a:lnTo>
                  <a:pt x="1239" y="1948"/>
                </a:lnTo>
                <a:lnTo>
                  <a:pt x="1256" y="1925"/>
                </a:lnTo>
                <a:lnTo>
                  <a:pt x="1277" y="1904"/>
                </a:lnTo>
                <a:lnTo>
                  <a:pt x="1300" y="1887"/>
                </a:lnTo>
                <a:lnTo>
                  <a:pt x="1328" y="1875"/>
                </a:lnTo>
                <a:lnTo>
                  <a:pt x="1356" y="1867"/>
                </a:lnTo>
                <a:lnTo>
                  <a:pt x="1387" y="1864"/>
                </a:lnTo>
                <a:lnTo>
                  <a:pt x="1973" y="1864"/>
                </a:lnTo>
                <a:lnTo>
                  <a:pt x="2004" y="1867"/>
                </a:lnTo>
                <a:lnTo>
                  <a:pt x="2032" y="1875"/>
                </a:lnTo>
                <a:lnTo>
                  <a:pt x="2058" y="1887"/>
                </a:lnTo>
                <a:lnTo>
                  <a:pt x="2083" y="1904"/>
                </a:lnTo>
                <a:lnTo>
                  <a:pt x="2103" y="1925"/>
                </a:lnTo>
                <a:lnTo>
                  <a:pt x="2119" y="1948"/>
                </a:lnTo>
                <a:lnTo>
                  <a:pt x="2132" y="1974"/>
                </a:lnTo>
                <a:lnTo>
                  <a:pt x="2141" y="2003"/>
                </a:lnTo>
                <a:lnTo>
                  <a:pt x="2143" y="2034"/>
                </a:lnTo>
                <a:lnTo>
                  <a:pt x="2143" y="3247"/>
                </a:lnTo>
                <a:lnTo>
                  <a:pt x="2953" y="3247"/>
                </a:lnTo>
                <a:lnTo>
                  <a:pt x="2953" y="1334"/>
                </a:lnTo>
                <a:lnTo>
                  <a:pt x="2838" y="1227"/>
                </a:lnTo>
                <a:lnTo>
                  <a:pt x="2507" y="922"/>
                </a:lnTo>
                <a:lnTo>
                  <a:pt x="1679" y="157"/>
                </a:lnTo>
                <a:close/>
                <a:moveTo>
                  <a:pt x="1679" y="0"/>
                </a:moveTo>
                <a:lnTo>
                  <a:pt x="2258" y="535"/>
                </a:lnTo>
                <a:lnTo>
                  <a:pt x="2258" y="309"/>
                </a:lnTo>
                <a:lnTo>
                  <a:pt x="2838" y="309"/>
                </a:lnTo>
                <a:lnTo>
                  <a:pt x="2838" y="1069"/>
                </a:lnTo>
                <a:lnTo>
                  <a:pt x="3341" y="1534"/>
                </a:lnTo>
                <a:lnTo>
                  <a:pt x="3350" y="1546"/>
                </a:lnTo>
                <a:lnTo>
                  <a:pt x="3357" y="1559"/>
                </a:lnTo>
                <a:lnTo>
                  <a:pt x="3359" y="1574"/>
                </a:lnTo>
                <a:lnTo>
                  <a:pt x="3358" y="1589"/>
                </a:lnTo>
                <a:lnTo>
                  <a:pt x="3352" y="1603"/>
                </a:lnTo>
                <a:lnTo>
                  <a:pt x="3344" y="1616"/>
                </a:lnTo>
                <a:lnTo>
                  <a:pt x="3331" y="1625"/>
                </a:lnTo>
                <a:lnTo>
                  <a:pt x="3317" y="1632"/>
                </a:lnTo>
                <a:lnTo>
                  <a:pt x="3302" y="1634"/>
                </a:lnTo>
                <a:lnTo>
                  <a:pt x="3287" y="1633"/>
                </a:lnTo>
                <a:lnTo>
                  <a:pt x="3273" y="1627"/>
                </a:lnTo>
                <a:lnTo>
                  <a:pt x="3262" y="1618"/>
                </a:lnTo>
                <a:lnTo>
                  <a:pt x="3069" y="1441"/>
                </a:lnTo>
                <a:lnTo>
                  <a:pt x="3069" y="3362"/>
                </a:lnTo>
                <a:lnTo>
                  <a:pt x="290" y="3362"/>
                </a:lnTo>
                <a:lnTo>
                  <a:pt x="290" y="1441"/>
                </a:lnTo>
                <a:lnTo>
                  <a:pt x="98" y="1618"/>
                </a:lnTo>
                <a:lnTo>
                  <a:pt x="85" y="1627"/>
                </a:lnTo>
                <a:lnTo>
                  <a:pt x="70" y="1633"/>
                </a:lnTo>
                <a:lnTo>
                  <a:pt x="56" y="1634"/>
                </a:lnTo>
                <a:lnTo>
                  <a:pt x="42" y="1632"/>
                </a:lnTo>
                <a:lnTo>
                  <a:pt x="28" y="1625"/>
                </a:lnTo>
                <a:lnTo>
                  <a:pt x="16" y="1616"/>
                </a:lnTo>
                <a:lnTo>
                  <a:pt x="7" y="1603"/>
                </a:lnTo>
                <a:lnTo>
                  <a:pt x="2" y="1589"/>
                </a:lnTo>
                <a:lnTo>
                  <a:pt x="0" y="1574"/>
                </a:lnTo>
                <a:lnTo>
                  <a:pt x="3" y="1559"/>
                </a:lnTo>
                <a:lnTo>
                  <a:pt x="9" y="1546"/>
                </a:lnTo>
                <a:lnTo>
                  <a:pt x="19" y="1534"/>
                </a:lnTo>
                <a:lnTo>
                  <a:pt x="16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050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9F7DF1F3-FE1C-BF45-9FD7-6A444AA4CF1B}"/>
              </a:ext>
            </a:extLst>
          </p:cNvPr>
          <p:cNvSpPr txBox="1"/>
          <p:nvPr/>
        </p:nvSpPr>
        <p:spPr>
          <a:xfrm>
            <a:off x="1739910" y="1665556"/>
            <a:ext cx="7264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2000" b="1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C7EFBD-C576-2D4C-81B0-17CED518DA2C}"/>
              </a:ext>
            </a:extLst>
          </p:cNvPr>
          <p:cNvCxnSpPr/>
          <p:nvPr/>
        </p:nvCxnSpPr>
        <p:spPr>
          <a:xfrm>
            <a:off x="2099048" y="2187186"/>
            <a:ext cx="0" cy="3788864"/>
          </a:xfrm>
          <a:prstGeom prst="line">
            <a:avLst/>
          </a:prstGeom>
          <a:ln w="12700">
            <a:solidFill>
              <a:srgbClr val="00206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616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3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Wellness center blueprint and key components</a:t>
            </a:r>
            <a:endParaRPr dirty="0"/>
          </a:p>
        </p:txBody>
      </p:sp>
      <p:sp>
        <p:nvSpPr>
          <p:cNvPr id="329" name="Google Shape;329;p1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  <p:pic>
        <p:nvPicPr>
          <p:cNvPr id="330" name="Google Shape;33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650" y="1658700"/>
            <a:ext cx="6234901" cy="435607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31" name="Google Shape;331;p13"/>
          <p:cNvSpPr txBox="1"/>
          <p:nvPr/>
        </p:nvSpPr>
        <p:spPr>
          <a:xfrm>
            <a:off x="7157817" y="1631349"/>
            <a:ext cx="1769807" cy="438282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Nutrition 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Center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Wellness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Lounge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Quiet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Studio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Occupational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Health Space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Compass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Staff Office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Space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Gym with “First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Responder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Functional”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equipment</a:t>
            </a:r>
            <a:endParaRPr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B4B6DB91-6A42-634B-AB5C-ADE07EEEB977}"/>
              </a:ext>
            </a:extLst>
          </p:cNvPr>
          <p:cNvSpPr/>
          <p:nvPr/>
        </p:nvSpPr>
        <p:spPr>
          <a:xfrm rot="16200000">
            <a:off x="7175737" y="1886019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7">
            <a:extLst>
              <a:ext uri="{FF2B5EF4-FFF2-40B4-BE49-F238E27FC236}">
                <a16:creationId xmlns:a16="http://schemas.microsoft.com/office/drawing/2014/main" id="{DE570E9D-64A7-0349-8B66-50EAED041C1D}"/>
              </a:ext>
            </a:extLst>
          </p:cNvPr>
          <p:cNvSpPr/>
          <p:nvPr/>
        </p:nvSpPr>
        <p:spPr>
          <a:xfrm rot="16200000">
            <a:off x="7153586" y="2538113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00973569-2C28-6141-91B0-BB7D2B4FD41F}"/>
              </a:ext>
            </a:extLst>
          </p:cNvPr>
          <p:cNvSpPr/>
          <p:nvPr/>
        </p:nvSpPr>
        <p:spPr>
          <a:xfrm rot="16200000">
            <a:off x="7180637" y="3153645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riangle 9">
            <a:extLst>
              <a:ext uri="{FF2B5EF4-FFF2-40B4-BE49-F238E27FC236}">
                <a16:creationId xmlns:a16="http://schemas.microsoft.com/office/drawing/2014/main" id="{CA58B712-DEE3-294B-9BC5-373F682AA95C}"/>
              </a:ext>
            </a:extLst>
          </p:cNvPr>
          <p:cNvSpPr/>
          <p:nvPr/>
        </p:nvSpPr>
        <p:spPr>
          <a:xfrm rot="16200000">
            <a:off x="7173196" y="3694785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A85B99EF-FCE1-C74A-B9B9-7471CD52D394}"/>
              </a:ext>
            </a:extLst>
          </p:cNvPr>
          <p:cNvSpPr/>
          <p:nvPr/>
        </p:nvSpPr>
        <p:spPr>
          <a:xfrm rot="16200000">
            <a:off x="7153586" y="4359658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351093C1-EC18-2042-B6C2-B8A2159EEB11}"/>
              </a:ext>
            </a:extLst>
          </p:cNvPr>
          <p:cNvSpPr/>
          <p:nvPr/>
        </p:nvSpPr>
        <p:spPr>
          <a:xfrm rot="16200000">
            <a:off x="7111777" y="5199241"/>
            <a:ext cx="273955" cy="181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66C9D2-0458-8540-9A07-B35A7AB94B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Success of the wellness center will be measured by use in the last month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5E230-024E-144C-8E9E-F4C1AF4EA8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Goal: 60% of first responders to have used the center in the last month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DFA468-B4A3-C943-9045-29341EA8ADDC}"/>
              </a:ext>
            </a:extLst>
          </p:cNvPr>
          <p:cNvSpPr txBox="1"/>
          <p:nvPr/>
        </p:nvSpPr>
        <p:spPr>
          <a:xfrm>
            <a:off x="5545394" y="2156647"/>
            <a:ext cx="3077496" cy="3539430"/>
          </a:xfrm>
          <a:prstGeom prst="rect">
            <a:avLst/>
          </a:prstGeom>
          <a:noFill/>
          <a:ln>
            <a:solidFill>
              <a:srgbClr val="70CACB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Wellness center anticipated to open in June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Anticipated enthusiasm and good attendance on opening, then a drop off the following quarter.  Then steady increase to Dec 2021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DD5CC6-ACDA-774A-A679-AD96B5618D65}"/>
              </a:ext>
            </a:extLst>
          </p:cNvPr>
          <p:cNvSpPr txBox="1"/>
          <p:nvPr/>
        </p:nvSpPr>
        <p:spPr>
          <a:xfrm>
            <a:off x="2349910" y="3926362"/>
            <a:ext cx="14600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Anticipated increase in engagement after wellness center opening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CBA4B77-4EB8-4709-A9D5-C377D660DDEE}"/>
              </a:ext>
            </a:extLst>
          </p:cNvPr>
          <p:cNvGraphicFramePr>
            <a:graphicFrameLocks/>
          </p:cNvGraphicFramePr>
          <p:nvPr/>
        </p:nvGraphicFramePr>
        <p:xfrm>
          <a:off x="521110" y="2156647"/>
          <a:ext cx="4863690" cy="3542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6456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4"/>
          <p:cNvSpPr txBox="1">
            <a:spLocks noGrp="1"/>
          </p:cNvSpPr>
          <p:nvPr>
            <p:ph type="title"/>
          </p:nvPr>
        </p:nvSpPr>
        <p:spPr>
          <a:xfrm>
            <a:off x="629841" y="676355"/>
            <a:ext cx="7886700" cy="623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 dirty="0"/>
              <a:t>Wellness Center</a:t>
            </a:r>
            <a:endParaRPr dirty="0"/>
          </a:p>
        </p:txBody>
      </p:sp>
      <p:sp>
        <p:nvSpPr>
          <p:cNvPr id="337" name="Google Shape;337;p1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sp>
        <p:nvSpPr>
          <p:cNvPr id="338" name="Google Shape;338;p14"/>
          <p:cNvSpPr txBox="1">
            <a:spLocks noGrp="1"/>
          </p:cNvSpPr>
          <p:nvPr>
            <p:ph type="body" idx="2"/>
          </p:nvPr>
        </p:nvSpPr>
        <p:spPr>
          <a:xfrm>
            <a:off x="629841" y="1892593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Progress to date</a:t>
            </a:r>
            <a:endParaRPr dirty="0"/>
          </a:p>
        </p:txBody>
      </p:sp>
      <p:sp>
        <p:nvSpPr>
          <p:cNvPr id="339" name="Google Shape;339;p14"/>
          <p:cNvSpPr txBox="1">
            <a:spLocks noGrp="1"/>
          </p:cNvSpPr>
          <p:nvPr>
            <p:ph type="body" idx="3"/>
          </p:nvPr>
        </p:nvSpPr>
        <p:spPr>
          <a:xfrm>
            <a:off x="629841" y="2724147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/>
              <a:t>Key next steps</a:t>
            </a:r>
            <a:endParaRPr/>
          </a:p>
        </p:txBody>
      </p:sp>
      <p:sp>
        <p:nvSpPr>
          <p:cNvPr id="340" name="Google Shape;340;p14"/>
          <p:cNvSpPr txBox="1">
            <a:spLocks noGrp="1"/>
          </p:cNvSpPr>
          <p:nvPr>
            <p:ph type="body" idx="4"/>
          </p:nvPr>
        </p:nvSpPr>
        <p:spPr>
          <a:xfrm>
            <a:off x="682737" y="4382165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Support</a:t>
            </a:r>
            <a:endParaRPr dirty="0"/>
          </a:p>
        </p:txBody>
      </p:sp>
      <p:sp>
        <p:nvSpPr>
          <p:cNvPr id="341" name="Google Shape;341;p14"/>
          <p:cNvSpPr txBox="1">
            <a:spLocks noGrp="1"/>
          </p:cNvSpPr>
          <p:nvPr>
            <p:ph type="body" idx="5"/>
          </p:nvPr>
        </p:nvSpPr>
        <p:spPr>
          <a:xfrm>
            <a:off x="2168863" y="3555701"/>
            <a:ext cx="6608046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/>
          <a:p>
            <a:pPr marL="182880" indent="-182880">
              <a:lnSpc>
                <a:spcPct val="90000"/>
              </a:lnSpc>
              <a:buSzPts val="1400"/>
            </a:pPr>
            <a:r>
              <a:rPr lang="en-US" sz="1400" dirty="0"/>
              <a:t>The center requires $331k additional funding for build out by Dec 19 to open on time</a:t>
            </a:r>
            <a:endParaRPr sz="1400" dirty="0"/>
          </a:p>
          <a:p>
            <a:pPr marL="182880" indent="-182880">
              <a:lnSpc>
                <a:spcPct val="90000"/>
              </a:lnSpc>
              <a:buSzPts val="1400"/>
            </a:pPr>
            <a:r>
              <a:rPr lang="en-US" sz="1400" dirty="0"/>
              <a:t>Keycard access installed at HPD for first responders to access wellness center without entering through HPD services</a:t>
            </a:r>
            <a:endParaRPr sz="1400" dirty="0"/>
          </a:p>
        </p:txBody>
      </p:sp>
      <p:sp>
        <p:nvSpPr>
          <p:cNvPr id="342" name="Google Shape;342;p14"/>
          <p:cNvSpPr txBox="1">
            <a:spLocks noGrp="1"/>
          </p:cNvSpPr>
          <p:nvPr>
            <p:ph type="body" idx="6"/>
          </p:nvPr>
        </p:nvSpPr>
        <p:spPr>
          <a:xfrm>
            <a:off x="2142415" y="1892593"/>
            <a:ext cx="6608046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lvl="0" indent="-18288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Held multiple focus groups with first responders to determine equipment needs and spatial use</a:t>
            </a:r>
            <a:endParaRPr dirty="0"/>
          </a:p>
          <a:p>
            <a:pPr marL="182880" lvl="0" indent="-18288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US" sz="1400" dirty="0"/>
              <a:t>Finalized design with architects</a:t>
            </a:r>
            <a:endParaRPr dirty="0"/>
          </a:p>
        </p:txBody>
      </p:sp>
      <p:sp>
        <p:nvSpPr>
          <p:cNvPr id="343" name="Google Shape;343;p14"/>
          <p:cNvSpPr txBox="1">
            <a:spLocks noGrp="1"/>
          </p:cNvSpPr>
          <p:nvPr>
            <p:ph type="body" idx="7"/>
          </p:nvPr>
        </p:nvSpPr>
        <p:spPr>
          <a:xfrm>
            <a:off x="2168863" y="4382165"/>
            <a:ext cx="6634494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182880" indent="-182880">
              <a:lnSpc>
                <a:spcPct val="90000"/>
              </a:lnSpc>
              <a:spcBef>
                <a:spcPts val="0"/>
              </a:spcBef>
              <a:buSzPts val="1400"/>
            </a:pPr>
            <a:r>
              <a:rPr lang="en-US" sz="1400" dirty="0"/>
              <a:t>Fundraising assistance: support letter, joint meetings, reaching out to potential donors </a:t>
            </a:r>
            <a:endParaRPr sz="1400" dirty="0"/>
          </a:p>
        </p:txBody>
      </p:sp>
      <p:sp>
        <p:nvSpPr>
          <p:cNvPr id="344" name="Google Shape;344;p14"/>
          <p:cNvSpPr txBox="1"/>
          <p:nvPr/>
        </p:nvSpPr>
        <p:spPr>
          <a:xfrm>
            <a:off x="656289" y="3555701"/>
            <a:ext cx="1486126" cy="720000"/>
          </a:xfrm>
          <a:prstGeom prst="rect">
            <a:avLst/>
          </a:prstGeom>
          <a:solidFill>
            <a:srgbClr val="70C9CB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C9CB"/>
              </a:buClr>
              <a:buSzPts val="1800"/>
              <a:buFont typeface="Arial"/>
              <a:buNone/>
            </a:pPr>
            <a:r>
              <a:rPr lang="en-US" sz="1800" b="1">
                <a:solidFill>
                  <a:srgbClr val="281B58"/>
                </a:solidFill>
                <a:latin typeface="Arial"/>
                <a:ea typeface="Arial"/>
                <a:cs typeface="Arial"/>
                <a:sym typeface="Arial"/>
              </a:rPr>
              <a:t>Challenges</a:t>
            </a:r>
            <a:endParaRPr/>
          </a:p>
        </p:txBody>
      </p:sp>
      <p:sp>
        <p:nvSpPr>
          <p:cNvPr id="345" name="Google Shape;345;p14"/>
          <p:cNvSpPr txBox="1"/>
          <p:nvPr/>
        </p:nvSpPr>
        <p:spPr>
          <a:xfrm>
            <a:off x="2142415" y="2724147"/>
            <a:ext cx="6634494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2880" indent="-182880">
              <a:lnSpc>
                <a:spcPct val="90000"/>
              </a:lnSpc>
              <a:spcBef>
                <a:spcPts val="300"/>
              </a:spcBef>
              <a:buClr>
                <a:srgbClr val="70C9CB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281B58"/>
                </a:solidFill>
              </a:rPr>
              <a:t>Fundraising</a:t>
            </a:r>
          </a:p>
          <a:p>
            <a:pPr marL="182880" indent="-182880">
              <a:lnSpc>
                <a:spcPct val="90000"/>
              </a:lnSpc>
              <a:spcBef>
                <a:spcPts val="300"/>
              </a:spcBef>
              <a:buClr>
                <a:srgbClr val="70C9CB"/>
              </a:buClr>
              <a:buSzPts val="1400"/>
              <a:buFont typeface="Arial"/>
              <a:buChar char="•"/>
            </a:pPr>
            <a:r>
              <a:rPr lang="en-US" dirty="0">
                <a:solidFill>
                  <a:srgbClr val="281B58"/>
                </a:solidFill>
              </a:rPr>
              <a:t>Solicit for bids (pending funding)</a:t>
            </a:r>
            <a:endParaRPr dirty="0">
              <a:solidFill>
                <a:srgbClr val="281B58"/>
              </a:solidFill>
            </a:endParaRPr>
          </a:p>
        </p:txBody>
      </p:sp>
      <p:sp>
        <p:nvSpPr>
          <p:cNvPr id="346" name="Google Shape;346;p14"/>
          <p:cNvSpPr txBox="1"/>
          <p:nvPr/>
        </p:nvSpPr>
        <p:spPr>
          <a:xfrm>
            <a:off x="3214212" y="1479553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 b="1" i="0" u="none" strike="noStrike" cap="none">
              <a:solidFill>
                <a:srgbClr val="70CAC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6236203afd_1_60"/>
          <p:cNvSpPr txBox="1">
            <a:spLocks noGrp="1"/>
          </p:cNvSpPr>
          <p:nvPr>
            <p:ph type="title"/>
          </p:nvPr>
        </p:nvSpPr>
        <p:spPr>
          <a:xfrm>
            <a:off x="347546" y="506268"/>
            <a:ext cx="8322068" cy="6412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We need to raise $330k for the wellness center</a:t>
            </a:r>
            <a:endParaRPr dirty="0"/>
          </a:p>
        </p:txBody>
      </p:sp>
      <p:sp>
        <p:nvSpPr>
          <p:cNvPr id="354" name="Google Shape;354;g6236203afd_1_6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sp>
        <p:nvSpPr>
          <p:cNvPr id="2" name="AutoShape 2" descr="data:image/png;base64,iVBORw0KGgoAAAANSUhEUgAABQ4AAAWiCAYAAABS+X+hAAAgAElEQVR4XuzdDdA2ZV0//DUxwQRBAsMyUksSUfENFVHUEO0FFYsSMjUtcXp5GsvJp6f5N8005l9zbGzKuivfUsGkxDQ1FdQEX4BMI8VQEckUhRAiSlSsZ36be7b33ntee77s7rXHHp9zpinue889fsfnd1xXw5dj97jV6aef/t+FDwECBAgQIECAAAECBAgQIECAAAECBGoCtxIcWg8ECBAgQIAAAQIECBAgQIAAAQIECDQFBIfWBAECBAgQIECAAAECBAgQIECAAAEC+wgIDi0KAgQIECBAgAABAgQIECBAgAABAgQEh9YAAQIECBAgQIAAAQIECBAgQIAAAQLdAnYcdhu5ggABAgQIECBAgAABAgQIECBAgEB2AoLD7FpuwgQIECBAgAABAgQIECBAgAABAgS6BQSH3UauIECAAAECBAgQIECAAAECBAgQIJCdgOAwu5abMAECBAgQIECAAAECBAgQIECAAIFuAcFht5ErCBAgQIAAAQIECBAgQIAAAQIECGQnIDjMruUmTIAAAQIECBAgQIAAAQIECBAgQKBbQHDYbeQKAgQIECBAgAABAgQIECBAgAABAtkJCA6za7kJEyBAgAABAgQIECBAgAABAgQIEOgWEBx2G7mCAAECBAgQIECAAAECBAgQIECAQHYCgsPsWm7CBAgQIECAAAECBAgQIECAAAECBLoFBIfdRq4gQIAAAQIECBAgQIAAAQIECBAgkJ2A4DC7lpswAQIECBAgQIAAAQIECBAgQIAAgW4BwWG3kSsIECBAgAABAgQIECBAgAABAgQIZCcgOMyu5SZMgAABAgQIECBAgAABAgQIECBAoFtAcNht5AoCBAgQIECAAAECBAgQIECAAAEC2QkIDrNruQkTIECAAAECBAgQIECAAAECBAgQ6BYQHHYbuYIAAQIECBAgQIAAAQIECBAgQIBAdgKCw+xabsIECBAgQIAAAQIECBAgQIAAAQIEugUEh91GriBAgAABAgQIECBAgAABAgQIECCQnYDgMLuWmzABAgQIECBAgAABAgQIECBAgACBbgHBYbeRKwgQIECAAAECBAgQIECAAAECBAhkJyA4zK7lJkyAAAECBAgQIECAAAECBAgQIECgW0Bw2G3kCgIECBAgQIAAAQIECBAgQIAAAQLZCQgOs2u5CRMgQIAAAQIECBAgQIAAAQIECBDoFhAcdhu5ggABAgQIECBAgAABAgQIECBAgEB2AoLD7FpuwgQIECBAgAABAgQIECBAgAABAgS6BQSH3UauIECAAAECBAgQIECAAAECBAgQIJCdgOAwu5abMAECBAgQIECAAAECBAgQIECAAIFuAcFht5ErCBAgQIAAAQIECBAgQIAAAQIECGQnIDjMruUmTIAAAQIECBAgQIAAAQIECBAgQKBbQHDYbeQKAgQIECBAgAABAgQIECBAgAABAtkJCA6za7kJEyBAgAABAgQIECBAgAABAgQIEOgWEBx2G7mCAAECBAgQIECAAAECBAgQIECAQHYCgsPsWm7CBAgQIECAAAECBAgQIECAAAECBLoFBIfdRq4gQIAAAQIECBAgQIAAAQIECBAgkJ2A4DC7lpswAQIECBAgQIAAAQIECBAgQIAAgW4BwWG3kSsIECBAgAABAgQIECBAgAABAgQIZCcgOMyu5SZMgAABAgQIECBAgAABAgQIECBAoFtAcNht5AoCBAgQIECAAAECBAgQIECAAAEC2QkIDrNruQkTIECAAAECBAgQIECAAAECBAgQ6BYQHHYbuYIAAQIECBAgQIAAAQIECBAgQIBAdgKCw+xabsIECBAgQIAAAQIECBAgQIAAAQIEugUEh91GriBAgAABAgQIECBAgAABAgQIECCQnYDgMLuWmzABAgQIECBAgAABAgQIECBAgACBbgHBYbeRKwgQIECAAAECBAgQIECAAAECBAhkJyA4zK7lJkyAAAECBAgQIECAAAECBAgQIECgW0Bw2G3kCgIECBAgQIAAAQIECBAgQIAAAQLZCQgOs2u5CRMgQIAAAQIECBAgQIAAAQIECBDoFhAcdhu5ggABAgQIECBAgAABAgQIECBAgEB2AoLD7FpuwgQIECBAgAABAgQIECBAgAABAgS6BQSH3UauIECAAAECBAgQIECAAAECBAgQIJCdgOAwu5abMAECBAgQIECAAAECBAgQIECAAIFuAcFht5ErCBAgQIAAAQIECBAgQIAAAQIECGQnIDjMruUmTIAAAQIECBAgQIAAAQIECBAgQKBbQHDYbeQKAgQIECBAgAABAgQIECBAgAABAtkJCA6za7kJEyBAgAABAgQIECBAgAABAgQIEOgWEBx2G7mCAAECBAgQIECAAAECBAgQIECAQHYCgsPsWm7CBAgQIECAAAECBAgQIECAAAECBLoFBIfdRq4gQIAAAQIECBAgQIAAAQIECBAgkJ2A4DC7lpswAQIECBAgQIAAAQIECBAgQIAAgW4BwWG3kSsIECBAgAABAgQIECBAgAABAgQIZCcgOMyu5SZMgAABAgQIECBAgAABAgQIECBAoFtAcNht5AoCBAgQIECAAAECBAgQIECAAAEC2QkIDrNruQkTIECAQC4CJ510UnHKKacU+++/f/Hf//3fxRe+8IViz549xZe+9KWS4MwzzyyOPfbY4lu+5VuK//qv/youuuii4lWvelUuPOZJYDICd7vb3Yqf/umfLg477LDiVre6VXHjjTcWZ511VvGRj3xkMjUqhAABAgQIEMhTQHCYZ9/NmgABAgQyEHj84x9fPPaxjy3222+/crY33HBD8cpXvrL4p3/6p/Kfn/Oc5xTf//3fv5CIP//d3/3dDGRMkcC0BB7ykIcUp59+ehnyx+fmm28uzj777OJDH/rQ6IU+7WlPK4477rjy98bXv/714pJLLile/epXb1zHMcccU87t0EMPLe9x3XXXlXP72Mc+tvE9fZEAAQIECBAYT0BwOJ61kQgQIEAgYYFnP/vZ5e682A0Un6uvvrr4wz/8w8XuvfrUmruHYrffZz7zmeJFL3pRq8D3fM/3FM94xjOKww8/vLx/hAZveMMbive///1biQkOt+Jb+uUjjjiieMxjHlOGrne4wx0WwWyELF/+8peLv//7vy/+5m/+puyjz3YC1c9S/Gx0fWLX7Hve857yZye1z1SCw/hd9KxnPWsR8lW/637zN39zY9IIDU888cTF785bbrmleMc73lG8+c1v3vievkiAAAECBAiMJyA4HM/aSAQIECCQsMBTn/rU4vjjj1/8y+9//Md/FK973euKD3/4w/vMKnb5xSPCt7nNbRZ/9+///u/Fn/3ZnxWXXnrpPtc/7GEPK37iJ36iuO1tb1v+3U73XodQcLiOVve1sRvstNNOKx784Afv1dvmNyMovuaaa8oAa0q7qu53v/sVZ5xxRnHQQQeVJUeNL3/5y4vPfvaz3ZPfpSuagVpXGRG2x89Zap+pBIff933fVzzzmc8sDjnkkAVh/EeSbYLDpzzlKcUJJ5wgOExtUaqXAAECBAh8U0BwaCkQIECAAIEVBB71qEcVp5566iLci10z73znO4u/+qu/2ufbzZAxLojr3/72txd//dd/vc/1zR05X/ziF4sXvOAFW+9YExyu0NgVL4nQMN4Jec973nMRgHR9dWqPfjfDqeaj613z2Y2/Xyc4tOOwnw797M/+bLm7Oh5V/trXvlZ84AMfKB8t3vQTgXX8h5GDDz64vEX8fnv961+/eGXCpvf1PQIECBAgQGAcAcHhOM5GIUCAAIHEBeKx1Di8oPqX35jOP/zDPxQve9nL9pnZr/7qrxZ3v/vd9/nzv/u7vyv+5E/+ZJ8/b75rcNl91yUUHK4rtvz66H289y0Okqk+sYv0gx/8YBmsxK6s+9///kXsHj3qqKPKHYnb7tTqr/r/udMcgsO5PuY6lR2Hfa859yNAgAABAgTSFxAcpt9DMyBAgACBkQSagWCcUvzCF75wr52BbY/6VeW1XX+nO92p+IVf+IXy/Ybx6TMYERz2szAe9KAHlYc7fNu3fdvihv/6r/+69ICH+973vsWP/diPle87nNJhM4LDftbDEHcRHA6h6p4ECBAgQIBAHwKCwz4U3YMAAQIEshBoPlLc9t7C5iPNdZi262MXW7x37oADDigvbbsm3jf2Iz/yI+VjsvF/V7ve4jCOa6+9ttzx9q53vWufHmwbHNYPhKneh/cd3/EdRczxzne+c/Gt3/qtRbzPL2q++OKLi7e85S1LH6/edA4xqeq79773vYsDDzywnH+MG4ePRBj7vve9b5/TZ+91r3uVB5jEYQ/xmHEcOhOPst50003F5ZdfXrz73e8uD6xZ5fNzP/dzRYSB1eerX/1q8aY3vam8x7qfTR226UVzHSyr+bLLLite+tKX7vXXEWg94hGPKL7zO7+zfEy/cvzKV75SPmp63nnntTo+73nPK+5617uW97ryyiuLP/7jPy5+9Ed/tHSMdRPv8Yz1EoeZ7PRpBmrrBOsR9MfhKlFzfO+9731vcc455+w13BOf+MTipJNOKneIth1iFH8XfjH36Hsc6BHrJv48diHf7na3K+8ff/epT32qeOtb37p0XUUtP/zDP1x87/d+7+KVB+H4j//4j+Wa/PEf//GlpyrH474/+ZM/Wa7/6pHsj3/840XU/13f9V1lDZ///OeL17zmNeU7K+9xj3uUB5LEzucIvGN+cU3MMX5vXH/99eXPTKzh5iE+8Uh+PKocP2cx1kUXXVS86lWv2mddxO+BOCgo+lkZ/9u//VvxiU98onwlQ4wRn/q7NWP8eET+ta997eL9n21zi99n8Tuv/jMfdX/uc58r7x1zb/vEvaI3YVKt17broo6PfvSjxR/90R+t+yPsegIECBAgkJ2A4DC7lpswAQIECGwqEIejxLu6IoiKT9t7C+sHAXzjG98o4n/iX6yr65uniT7hCU8oTj755MXJvP/8z/9cPP/5z1+UGEHLk5/85OKOd7zj0rLjX4IjtDjrrLPKx2Orz7bBYf0R6viX/U9/+tOLd581i4kaIkiKfxFvBhHbzOGYY44pg9VDDz106fyvu+66MpiqDvkI0wgN64fTNL+86uPgbafMRnjx4he/eO13UG7jsE0v4p2b8Qh11yf6+zu/8zvlZbHGwz12W9Yfz27e4z//8z/LE6RjXdc/cZhGhErx+dKXvlREQHbkkUcu3g8Z6+XCCy8sA6SdPtsEh/UaYoy2g1OaNs3Hy+s/Q/HzHq8biFA6Ary2T4Rl9VCsuiYO1HnSk56016sO6t+/8cYbyxAy3isYn/gZivcKRrgXn6ZDhI2xNut1hHH8DojfFRG67bT+457Rgwj59uzZs9dabr46ofmuzqc//enlAUHL1kXc92//9m8X70Xs2k3Z/Ps4lTyCv2UnaceaO/fcc8v/YFD/rPJzX79+au8g7fr59PcECBAgQGC3BASHuyVvXAIECBBITqAtRIp33NV349QfZ46dePFIa7XzKibcfM9hfTdb/At37B6sToWN0CyCyPoJp8vQ4rsRJvzBH/zB4pI+g8O4f3xiZ9GyT9tusG3n8NznPreIx793+tQP+Yjxnva0py1ODl72vVVDg2aosWrg1Rx3W4d6mLNuL1bdcVgPU9ve6bjMMnYPRsh1ySWXLC6ph3bL6l3lBOQpBYeruAdAc21FgBo/58uCsDbXruAwamn+LFbfid2GqwTFMW78h43YNfrGN75xUcZOweEjH/nIMgCtToBftibqvV03OGybW3Oc2F0ZgWeE0vGJ+cbrASJ8XeUTY8Tv4j/90z9d5XLXECBAgACBrAUEh1m33+QJECBAYF2B5r9U13cINoPF+JfbePzzB37gBxa7c+rvOYxdXfFIZzz2G5943DF20lSPb/78z/98+ahe9Yjhv/zLv5QnOcdjwRFGxKOCsfOn2gEZAc7rXve64sMf/nB5vz6Dw8opwokIS+NR3Uc/+tHlbsnqMeu45oorrihe9KIXLVi3mcN97nOfInaEVbuqqt1tsZspwtQ4jCR2xMXOqjh0JnYcRnjQ9P7Lv/zL8rHIeLQ0vOK+UWfbwTbN9dA0XOdR2fq9tnGI+zTXXfzZur1Y9R2HzXc6xjjxuGqsy9iRF4/XR9+rR2SjluYOzuZuv6brTqeS16+dUnBY1RWP737yk58sT1SPtR+PGMcj/NWn+bqBCNri8dlb3/rW5SXx/UsvvbT8GYrvxePLdcuqtzvtOGz7vRWPCb/yla8s7xU7DuP3QYSYsfZjF198Ivj7wR/8wb12PsZj0i95yUsWt9wpOIwTlx/4wAeW11Y7nePnK372qp/H+DmL31HVSczrBofVveP3Xfw+jJ2U8Zh7PHZdhaXN35XN/wATj5OHb7zKIXyjhmoH5lVXXVXOt7kzet3/X+B6AgQIECCQi4DgMJdOmycBAgQI9CLQDKbqu92a7zeMHS0RqCx7h2EzGKvfq3mKczyOG7tjmu/l++Vf/uXyFN/4NMOYvoPDtkcE60FC1PDFL36xeMELXlD+S/m2c2gGDssM6o1tPnoauzB///d/f+PeNw0jsPjzP//z8rHXVT/bOsQ4zTBn3V7EPVYNDsMwHsuvAusLLrigDKTrn9jhFY/tVzvP6n2P65rBYYRMEQTFOwDj2niHXoS3EcDt9GnWvNO18bjvq1/96sW78/p+VDnGjtAvQrEI6KpP8+e+uUZ+/dd/vfju7/7uxfXNR90jBI/Hf+PnuArGunYcVj/v8Z6+eOdfPMp/l7vcpQx3uwKxen/jPs3Hs3cKDps7X9vWRrNH6waHba89aP6ubP6u+43f+I3yPZzxqQLUeAy7+jR3gseu7ghvfQgQIECAAIFuAcFht5ErCBAgQIDAQuABD3hAeUhBdcJufedL/fCUamda7NRadmpy7AqK3T/Ve83qu/Ue+9jHFqecckrne8qarak/Ith3cNj2eO9OY2w7h2bgFnON3Vyx4zEOdagOX6gbNOuJECJ2fsbBGBFyrPvpIzjc1iFq7nrvXFzT1e9Vg8Nm0LWKWT30juuboV0EhK94xStae7bT/dcJDpth2xDBYXOeUXtzndZ3pTZPWW++/6+a+7rhWowRPwOx22/dT3OdrBMcNkPHCFLj99b5559ffOQjH2ktZd25NftY3XSnftb/ris4bO7MXtfP9QQIECBAIDcBwWFuHTdfAgQIENhKoPl4cf2dd/Xdf/V/OW2eyls91hm7jB760IeW9TQDheYJzqsWPaXgsI85LHvXXgQn8Zh4PLpdDyziEe6f+ZmfKR/XbH6qE2zf9ra37XWIzE62fTyq3IfDWMFh23s8V1l7XcHhKu8zbBtnneBwjB2H6waHO/2Hhvp8+wrXqnvG76kTTjihiPHjcej452WHmawTHC57V2f8/ooTy2OXdRyUUw/1+5rbTsHhL/3SLxVHH310Of0IM+M/csSj5BEiNh9Vbh6mtMr6dg0BAgQIEMhZQHCYc/fNnQABAgQ2EmgGgbHj5g1veEPxrGc9a3H6b/1dhm3v3XvhC19Y/Mqv/MriEcbYZROPwMbhKPFZ9STc+gS+/vWvlyfcxqOL8enagdYVRnX9fdcYfcwhAo9nPvOZRQQWbcFHBIhx8uxrXvOaBUVcG++di8Mo2g5ziV2L8e60VR43bu4WXLZjbKeF1IfDtr2I+lbZcdi2y7Prh6R6DDneM1kdVrHKbr+u+7bVvM47JlepYZ1TlaOedYPDrtCsMui6ruvv65Z3u9vdyl3R8ejuTocZVd9ZJziM78Rj6k984hOXHkB0zTXXlL/L4t2KbT3segx7kx2HJ554YnHqqafu9b7VtvUVazV+X9QPtFplHbqGAAECBAjkLCA4zLn75k6AAAECGwk0A7nYwfKud72r/Jfp6qCS+mERzV1HsRvxzW9+816HFMS/bMe7+KrgpSvQWKXwqQWHzYBilTlU19zrXvcqHvOYxxQRijRPdI3ANMLSCE3rn7g+3tUXO66aoWOcdv3yl798n3dGNmtqvlst/v5Tn/pU8eIXv3jl8vvo5W4Fh+sEdXWQVUK7VQCndjjKtsFh81CPIYLDtoN0drJeNziMe8Xvucc97nHlQTnxjsbmz1f9AJKu0LPr76vad1pTsdP4zDPPLA+NWvaJ0DDqitAw5uxDgAABAgQIrCYgOFzNyVUECBAgQGAh0AyTIgyI05PjwIfY4dN8cX/8S/av/dqvLU5ejb+Pk4/j+ioEa55K2wz92t7b1dWS3Q4O+5hDc45hGac5x8nJt7/97Rd/Hf4vfelLW0kiTIj3SYZ39T7J6MHb3/72xe7MZZYx3nOf+9zy4InqEweTxImxcUjGKp8+HMYKDmM+zYAm3im57g4tweE7yv840NzBGY/RxvsA/+Iv/mKvpdM8bGbTXXnN/0hRnQAdJ5FXJytv847DtvV+j3vco3wcOP53FSDGawHOOuus8mekKxjs+vtVgsP6qeUxdvzHhPj9EPXEz3oEvpdcckn5Hxe6Do9Z5WfaNQQIECBAICcBwWFO3TZXAgQIEOhNoH6ARPzLeQR7sfMmPm0v328+3hzvADv44INbg8a4R1sA8L73va8MrFb97HZw2Mccls21+fh328Etze/WT1ZdZyfdk570pOKkk04qbn3rWy9uGScExynXbTuXIkCJ9xpGePHbv/3bvfRyiOCwHu7UrZprddXdmfV7TCE4bJrVDx+KWu973/uWfap+buPPmrvvun6G4js7HY7SfCdqXN88VbntvZybBoerPI7+hCc8oTj55JMXIfomOw6bP1t3utOd9joEql5/VzDY9fddweE973nPIt6Feoc73KG8dJXfBav+DnUdAQIECBAgUBSCQ6uAAAECBAhsIFA/2KT59eZjx/H3zQCi/p22oLFtp1sEUbEzMR6L/uxnP1sGHnEgwL3vfe8iTm+NXTW/9Vu/tbh1V+jRFUZ1/X3bvOqPcm47h3gMMoKdCGUvvfTScsdUzPt+97tfuYOwfgBKtWPzKU95SvHgBz+4uPLKK8tDUz760Y8WEZDFLsUI/6rTsMPyLW95S3mQQ9cnQpF4f2XzwJXqhOd4L2WEL/Fuxdg5Fj2JuVeBzLYOUd+2vYh7NIPceHQzDrN47WtfWzzoQQ8qD5WI9z7GSd+xg+w2t7lNSRPXRXgYp/jGXCMUirAs5hmPkH/7t397uSard2vGd6YQHDZPAI6ex/vt3vrWt5aP2EZ4Vt+1GnX3HRzGPeOwngc+8IGL9w2Gc6zXeA9gHEYT1rG26u8j3DQ4jHmdccYZi3f91eccwVo8vh+BadXbtjnvtNbiEJK73vWuRZySHT9f8T8HHHBAuWYiAKx2UNd/p3UFg11/X/18LltTze/H79/Xv/71xcc//vGuH21/T4AAAQIECKwgIDhcAcklBAgQIECgKdA8NKP+983HjttCm/r19YNU6n/+iEc8onzh/+1ud7uVGrBu6NEVRnX9fRTVFU5uM4dVT9SNR8Xf9KY3lcHWqgeRRLjwspe9bOV3nS07TXanxsSpz89//vPLS7ZxiO/30YsIQOORzvjfbZ9qp1YEnc9+9rPLcHCVwzXadm9OITh8+MMfXsRu0Z1+fiIUjU81z3V/huK7O+04jL+PoDsOKznwwAN3/DmOWqo6Ng0Oo7fxrr84GGXVzzo7Dld9f2Ls7vy93/u9MmTuCga7/r6ax7I11bWuI6j92te+Vj6y/MUvfrG44IILygDZhwABAgQIEFhNQHC4mpOrCBAgQIDAXgLLTp9d9g6ztkcWqxvGrq84kbbtEzvrYqdc7Orp+tSDqri2K9TrCqO6/n6VMeKaTefQ3D3VNv/mqcqx4/CEE07YMfBa51Tl+pjxCPJpp51Wvu9wp0AtAqB4FD3CzIsuumhxi00d4gZ99SIO8In1VN9xVhVYf8QzHp+NEDZ2l3WFh227N6cQHMa84hHWWEdtJ3LHz2q8GzN2TMYBOvEZIjisfgZit191eFJ9XcV6iSA7Hn+PXaHx2TQ4jO92hdTRr2984xuLWtYJDmPHYew03emzG6cqx07fCImbO0jb6oy+x8/luu/t7Pr96+8JECBAgMBcBQSHc+2seREgQIDA4AK/+Iu/WP5LdBVKRAAQJyy/5jWvKd+z1fz81E/9VPkYbf0R0AixImCKR0SXfeIk4XjU9qijjip3T1UHfMS/AEfA8OUvf7kMQGLHXQRW1ScColNOOaUMCKpw4hWveEX5uG98YmdSHBgS9ce94rHePXv2LL7f9fdxYdcY1c02nUOELbEjKcKdeAwyQqyYS8w7dmrGex/ru4fi8e0I6OK9ZwcddNDCOuZ30003FZdffnnp9JnPfGbj9RE72R760IeWJ7iGbfhFTbGr6dprry0PhIjDKNoOYdjUoc9exG7ZCJfueMc7Lnof6/C9731v8ba3vW0vlzb/uCDCp/D8/Oc/X1x44YXlI6v1T7xPMuZaHRYU9z7nnHPWNo/dek9+8pPL99fFvcI0HjE/77zzVr5XzPfEE09cnP4bYXOcXh5rJ+p63vOeVwak8YlH3F/4wheu/DMUF8bjxs94xjOKww8/fMca47HuWJsRPMfvgFgz4R4HJcUj82H9qEc9quxJ/PnrXve6hWs4xCPIsabjc+ONN5aHjzTdq8JjrB/6oR8qH4Gufm5ifcbPzHve857SowqFI7Csv+Jgp7W2bP2GabxS4BOf+ET5yHr991BX7V1/X81p2ZqKn8GnPe1pi99lqyyMOODojW98Y7n70IcAAQIECBDYWUBwaIUQIECAAAECBAgQIJCkwOMe97gykK3+g0yElnGIVLwyIj4R8Meu0whlq53bEdpG4B3v9/QhQIAAAQIEBIfWAAECBAgQIECAAAECMxSoPz697FURMe2+Hp+fIaEpESBAgACBHQXsOLRACBAgQIAAAQIECBBIUqD5/s94DP38888v32MYj7bHwVIL+qwAACAASURBVEbxeoH439VrHtY5VT1JFEUTIECAAIEeBQSHPWK6FQECBAgQIECAAAEC4wnEidURDHYd4lOv6Kqrripe8pKXtL6HdLzKjUSAAAECBNIQEBym0SdVEiBAgAABAgQIECDQEIh3GD796U8vjjzyyM7wMN5tGIdDveENb9jqgCRNIECAAAECOQkIDnPqtrkSIECAAAECBAgQmJlAnKwcJ0U/4AEPKA477LDFaecxzer0+auvvrr44Ac/6CTlmfXedAgQIEBgeAHB4fDGRiBAgAABAgQIECBAgAABAgQIECCQnIDgMLmWKZgAAQIECBAgQIAAAQIECBAgQIDA8AKCw+GNjUCAAAECBAgQIECAAAECBAgQIEAgOQHBYXItUzABAgQIECBAgAABAgQIECBAgACB4QUEh8MbG4EAAQIECBAgQIAAAQIECBAgQIBAcgKCw+RapmACBAgQIECAAAECBAgQIECAAAECwwsIDoc3NgIBAgQIECBAgAABAgQIECBAgACB5AQEh8m1TMEECBAgQIAAAQIECBAgQIAAAQIEhhcQHA5vbAQCBAgQIECAAAECBAgQIECAAAECyQkIDpNrmYIJECBAgAABAgQIECBAgAABAgQIDC8gOBze2AgECBAgQIAAAQIECBAgQIAAAQIEkhMQHCbXMgUTIECAAAECBAgQIECAAAECBAgQGF5AcDi8sREIECBAgAABAgQIECBAgAABAgQIJCcgOEyuZQomQIAAAQIECBAgQIAAAQIECBAgMLyA4HB4YyMQIECAAAECBAgQIECAAAECBAgQSE5AcJhcyxRMgAABAgQIECBAgAABAgQIECBAYHgBweHwxkYgQIAAAQIECBAgQIAAAQIECBAgkJyA4DC5limYAAECBAgQIECAAAECBAgQIECAwPACgsPhjY1AgAABAgQIECBAgAABAgQIECBAIDkBwWFyLVMwAQIECBAgQIAAAQIECBAgQIAAgeEFBIfDGxuBAAECBAgQIECAAAECBAgQIECAQHICgsPkWqZgAgQIECBAgAABAgQIECBAgAABAsMLCA6HNzYCAQIECBAgQIAAAQIECBAgQIAAgeQEBIfJtUzBBAgQIECAAAECBAgQIECAAAECBIYXEBwOb2wEAgQIECBAgAABAgQIECBAgAABAskJCA6Ta5mCCRAgQIAAAQIECBAgQIAAAQIECAwvIDgc3tgIBAgQIECAAAECBAgQIECAAAECBJITEBwm1zIFEyBAgAABAgQIECBAgAABAgQIEBheQHA4vLERCBAgQIAAAQIECBAgQIAAAQIECCQnIDhMrmUKJkCAAAECBAgQIECAAAECBAgQIDC8gOBweGMjECBAgAABAgQIECBAgAABAgQIEEhOQHCYXMsUTIAAAQIECBAgQIAAAQIECBAgQGB4AcHh8MZGIECAAAECBAgQIECAAAECBAgQIJCcgOAwuZYpmAABAgQIECBAgAABAgQIECBAgMDwAoLD4Y2NQIAAAQIECBAgQIAAAQIECBAgQCA5AcFhci1TMAECBAgQIECAAAECBAgQIECAAIHhBQSHwxsbgQABAgQIECBAgAABAgQIECBAgEByAoLD5FqmYAIECBAgQIAAAQIECBAgQIAAAQLDCwgOhzc2AgECBAgQIECAAAECBAgQIECAAIHkBASHybVMwQQIECBAgAABAgQIECBAgAABAgSGFxAcDm9sBAIECBAgQIAAAQIECBAgQIAAAQLJCQgOk2uZggkQIECAAAECBAgQIECAAAECBAgMLyA4HN7YCAQIECBAgAABAgQIECBAgAABAgSSExAcJtcyBRMgQIAAAQIECBAgQIAAAQIECBAYXkBwOLyxEQgQIECAAAECBAgQIECAAAECBAgkJyA4bGnZmWeeWdx4443F2WefnVxDFUyAAAECBAgQIECAAAECBAgQIECgDwHBYUPx8MMPL84444zisssuK975znf2YeweBAgQIECAAAECBAgQIECAAAECBJITEBzWWhY7DY844ojFn9x8883FOeecU1xxxRWLP2tec8MNNxRnnXVWcc011yyuOf3004ujjjpq8c9XX311sWfPnr0WxyrXtK2m5viXX375PjsjV7lmk/Hvfve7F6eddlqx//77l6XdcsstxXnnnVd86EMf2qvUVcZP7idFwQQIECBAgAABAgQIECBAgACBzAQEh0VRVLsMo/f1EDACsCuvvLLcedh2TRWkXX/99YtgMAK5+PMqUNv0mmWh4SGHHLIIMx/ykIcUJ510UhlsVo9VR81d16xSY3P8VeYR31ll/Mx+xkyXAAECBAgQIECAAAECBAgQIJCkgOCwKMqgL3bSXXXVVUvfa7jsmgjKDjjggDJwPPDAA1vvc/LJJxfHHXdcGSZee+21ndc0d/DFyqpCwosvvnivR6gjBDzyyCPLMPGwww4rg8Sdrol7tc21XmPb+PVxqh2YVZj6la98pQxOV6mxvnszyZ8YRRMgQIAAAQIECBAgQIAAAQIEMhEQHNaCw/rOwWb/23Ycrhqc1QO1OHSlLdxbFrpVdSwL9up/ftBBBy0Cynr4V78m7rfJ+PWAtP5Ydv3Pjz322M7x20LJTH7WTJMAAQIECBAgQIAAAQIECBAgkJSA4PCb7are+bfsvX1xWRXuxf8du/ruf//7F/EexOrx5mXhXn234nXXXdcarnXtemzb8VevKeo59NBDF7sP6zv76qFkfKfa/VgP8XYavxmQ1ld4va64b7X7cdn4DpxJ6veDYgkQIECAAAECBAgQIECAAIGMBQSHteZXAdt+++1X/mnboSb1A0KaIaPgUHCY8e+S0adeP4Bo9MENSIAAAQIECBAgQIAAAQKzF4gDaXP/CA6XrIDqZOB6eFj92Qc+8IHyPYPVLsXqGsGh4DD3Xyhjzl9wOKa2sQgQIECAAAECBAgQIJCfgOCwKASHO6z7+gnBsdPw+OOPL6rQsPpa/YTi+LOu9wd6x+GH8vtNY8YECBAgQIAAAQIECBAgQIAAgQQFBIdrBIdt7wZc5cTkeri47FTl+jXrnKpcDzeXnapcvyam23aqctf4be9YrB7brg6VWXbAS318pyon+FtCyQQIECBAgAABAgQIECBAgECWAoLDoigi/Dv66KMXh5zESqhCsAi6zj777MU/R/C3Z8+ecrG0nbQcIVkEeOedd14RAWAzXIvvrXJN87CSaqz999+/OOecc4qoq1njKtesOn6zxmqs+vybYeOq42f5k2bSBAgQIECAAAECBAgQIECAAIHEBASHtQDw4IMP3qt9zceSm4enxMU33HDDXoFjFcwdccQRi3vFM/ERPtY/1fsSqz9rXtMMBetBZb3OZo1VeLfTNavU2AwO62FqdXhMnChdhZjVPFYdP7GfE+USIECAAAECBAgQIECAAAECBLITEBzWWh67/E499dTiwgsvLHcL7uZn2UEru1mTsQkQIECAAAECBAgQIECAAAECBPIREBzWeh27/E444YTi3HPPLR8F3s1P7PiLT/VY9G7WYmwCBAgQIECAAAECBAgQIECAAIH8BASHE+z5lALMCfIoiQABAgQIECBAgAABAgQIECBAYAQBweEIyIYgQIAAAQIECBAgQIAAAQIECBAgkJqA4DC1jqmXAAECBAgQIECAAAECBAgQIECAwAgCgsMRkA1BgAABAgQIECBAgAABAgQIECBAIDUBwWFqHVMvAQIECBAgQIAAAQIECBAgQIAAgREEBIcjIBuCAAECBAgQIECAAAECBAgQIECAQGoCgsPUOqZeAgQIECBAgAABAgQIECBAgAABAiMICA5HQDYEAQIECBAgQIAAAQIECBAgQIAAgdQEBIepdUy9BAgQIECAAAECBAgQIECAAAECBEYQEByOgGwIAgQIECBAgAABAgQIECBAgAABAqkJCA5T65h6CRAgQIAAAQIECBAgQIAAAQIECIwgIDgcAdkQBAgQIECAAAECBAgQIECAAAECBFITEBym1jH1EiBAgAABAgQIECBAgAABAgQIEBhBQHA4ArIhCBAgQIAAAQIECBAgQIAAAQIECKQmIDhMrWPqJUCAAAECBAgQIECAAAECBAgQIDCCgOBwBGRDECBAgAABAgQIECBAgAABAgQIEEhNQHCYWsfUS4AAAQIECBAgQIAAAQIECBAgQGAEAcHhCMiGIECAAAECBAgQIECAAAECBAgQIJCagOAwtY6plwABAgQIECBAgAABAgQIECBAgMAIAoLDEZANQYAAAQIECBAgQIAAAQIECBAgQCA1AcFhah1TLwECBAgQIECAAAECBAgQIECAAIERBASHIyAbggABAgQIECBAgAABAgQIECBAgEBqAoLD1DqmXgIECBAgQIAAAQIECBAgQIAAAQIjCAgOR0A2BAECBAgQIECAAAECBAgQIECAAIHUBASHqXVMvQQIECBAgAABAgQIECBAgAABAgRGEBAcjoBsCAIECBAgQIAAAQIECBAgQIAAAQKpCQgOU+uYegkQIECAAAECBAgQIECAAAECBAiMICA4HAHZEAQIECBAgAABAgQIECBAgAABAgRSExAcptYx9RIgQIAAAQIECBAgQIAAAQIECBAYQUBwOAKyIQgQIECAAAECBAgQIECAAAECBAikJiA4TK1j6iVAgAABAgQIECBAgAABAgQIECAwgoDgcARkQxAgQIAAAQIECBAgQIAAAQIECBBITUBwmFrH1EuAAAECBAgQIECAAAECBAgQIEBgBAHB4QjIhiBAgAABAgQIECBAgAABAgQIECCQmoDgMLWOqZcAAQIECBAgQIAAAQIECBAgQIDACAKCwxGQDUGAAAECBAgQIECAAAECBAgQIEAgNQHBYWodUy8BAgQIECBAgAABAgQIECBAgACBEQQEhyMgG4IAAQIECBAgQIAAAQIECBAgQIBAagKCw9Q6pl4CBAgQIECAAAECBAgQIECAAAECIwgIDkdANgQBAgQIECBAgAABAgQIECBAgACB1AQEh6l1TL0ECBAgQIAAAQIECBAgQIAAAQIERhAQHI6AbAgCBAgQIECAAAECBAgQIECAAAECqQkIDlPrmHoJECBAgAABAgQIECBAgAABAgQIjCAgOBwB2RAECBAgQIAAAQIECBAgQIAAAQIEUhMQHKbWMfUSIECAAAECBAgQIECAAAECBAgQGEFAcDgCsiEIECBAgAABAgQIECBAgAABAgQIpCYgOEytY+olQIAAAQIECBAgQIAAAQIECBAgMIKA4HAEZEMQIECAAAECBAgQIECAAAECBAgQSE1AcJhax9RLgAABAgQIECBAgAABAgQIECBAYAQBweEIyIYgQIAAAQIECBAgQIAAAQIECBAgkJqA4DC1jqmXAAECBAgQIECAAAECBAgQIECAwAgCgsMRkA1BgAABAgQIECBAgAABAgQIECBAIDUBwWFqHVMvAQIECBAgQIAAAQIECBAgQIAAgREEBIcjIBuCAAECBAgQIECAAAECBAgQIECAQGoCgsPUOqZeAgQIECBAgAABAgQIECBAgAABAiMICA5HQDYEAQIECBAgQIAAAQIECBAgQIAAgdQEBIepdUy9BAgQIECAAAECBAgQIECAAAECBEYQEByOgGwIAgQIECBAgAABAgQIECBAgAABAqkJCA5T65h6CRAgQIAAAQIECBAgQIAAAQIECIwgIDgcAdkQBAgQIECAAAECBAgQIECAAAECBFITEBym1jH1EiBAgAABAgQIECBAgAABAgQIEBhBQHA4ArIhCBAgQIAAAQIECBAgQIAAAQIECKQmIDhMrWPqJUCAAAECBAgQIECAAAECBAgQIDCCgOBwBGRDECBAgAABAgQIECBAgAABAgQIEEhNQHCYWsfUS4AAAQIECBAgQIAAAQIECBAgQGAEAcHhCMiGIECAAAECBAgQIECAAAECBAgQIJCagOAwtY6plwABAgQIECBAgAABAgQIECBAgMAIAoLDEZANQYAAAQIECBAgQIAAAQIECBAgQCA1AcFhah1TLwECBAgQIECAAAECBAgQIECAAIERBASHIyAbggABAgQIECBAgAABAgQIECBAgEBqAoLD1DqmXgIECBAgQIAAAQIECBAgQIAAAQIjCAgOR0A2BAECBAgQIECAAAECBAgQIECAAIHUBASHqXVMvQQIECBAgAABAgQIECBAgAABAgRGEBAcjoBsCAIECBAgQIAAAQIECBAgQIAAAQKpCQgOU+uYegkQIECAAAECBAgQIECAAAECBAiMICA4HAHZEAQIECBAgAABAgQIECBAgAABAgRSExAcptYx9RIgQIAAAQIECBAgQIAAAQIECBAYQUBwOAKyIQgQIECAAAECBAgQIECAAAECBAikJiA4TK1j6iVAgAABAgQIECBAgAABAgQIECAwgoDgcARkQxAgQIAAAQIECBAgQIAAAQIECBBITUBwmFrH1EuAAAECBAgQIECAAAECBAgQIEBgBAHB4QjIhiBAgAABAgQIECBAgAABAgQIECCQmoDgMLWOqZcAAQIECBAgQIAAAQIECBAgQIDACAKCwxGQDUGAAAECBAgQIECAAAECBAgQIEAgNQHBYWodUy8BAgQIECBAgAABAgQIECBAgACBEQQEhyMgG4IAAQIECBAgQIAAAQIECBAgQIBAagKCw9Q6pl4CBAgQIECAAAECBAgQIECAAAECIwgIDkdANgQBAgQIECBAgAABAgQIECBAgACB1AQEh6l1TL0ECBAgQIAAAQIECBAgQIAAAQIERhAQHI6AbAgCBAgQIECAAAECBAgQIECAAAECqQkIDlPrmHoJECBAgAABAgQIECBAgAABAgQIjCAgOBwB2RAECBAgQIAAAQIECBAgQIAAAQIEUhMQHKbWMfUSIECAAAECBAgQIECAAAECBAgQGEFAcDgCsiEIECBAgAABAgQIECBAgAABAgQIpCYgOEytY+olQIAAAQIECBAgQIAAAQIECBAgMIKA4HAEZEMQIECAAAECBAgQIECAAAECBAgQSE1AcJhax9RLgAABAgQIECBAgAABAgQIECBAYAQBweEIyIYgQIAAAQIECBAgQIAAAQIECBAgkJqA4DC1jqmXAAECBAgQIECAAAECBAgQIECAwAgCgsMRkA1BgAABAgQIECBAgAABAgQIECBAIDUBwWFqHVMvAQIECBAgQIAAAQIECBAgQIAAgREEBIcjIBuCAAECBAgQIECAAAECBAgQIECAQGoCgsPUOqZeAgQIECBAgAABAgQIECBAgAABAiMICA5HQDYEAQIECBAgQIAAAQIECBAgQIAAgdQEBIepdUy9BAgQIECAAAECBAgQIECAAAECBEYQEByOgGwIAgQIECBAgAABAgQIECBAgAABAqkJCA5T65h6CRAgQIAAAQIECBAgQIAAAQIECIwgIDgcAdkQBAgQIECAAAECBAgQIECAAAECBFITEBym1jH1EiBAgAABAgQIECBAgAABAgQIEBhBQHA4ArIhCBAgQIAAAQIECBAgQIAAAQIECKQmIDhMrWPqJUCAAAECBAgQIECAAAECBAgQIDCCgOBwBGRDECBAgAABAgQIECBAgAABAgQIEEhNQHCYWsfUS4AAAQIECBAgQIAAAQIECBAgQGAEAcHhCMiGIECAAAECBAgQIECAAAECBAgQIJCagOAwtY6plwABAgQIECBAgAABAgQIECBAgMAIAoLDEZANQYAAAQIECBAgQIAAAQIECBAgQCA1AcFhah1TLwECBAgQIECAAAECBAgQIECAAIERBASHIyAbggABAgQIECBAgAABAgQIECBAgEBqAoLD1DqmXgIECBAgQIAAAQIECBAgQIAAAQIjCAgOR0A2BAECBAgQIECAAAECBAgQIECAAIHUBASHqXVMvQQIECBAgAABAgQIECBAgAABAgRGEBAcjoBsCAIECBAgQIAAAQIECBAgQIAAAQKpCQgOU+uYegkQIECAAAECBAgQIECAAAECBAiMICA4HAHZEAQIECBAgAABAgQIECBAgAABAgRSExAcptYx9RIgQIAAAQIECBAgQIAAAQIECBAYQUBwOAKyIQgQIECAAAECBAgQIECAAAECBAikJiA4TK1j6iVAgAABAgQIECBAgAABAgQIECAwgoDgcARkQxAgQIAAAQIECBAgQIAAAQIECBBITUBwmFrH1EuAAAECBAgQIECAAAECBAgQIEBgBAHB4QjIhiBAgAABAgQIECBAgAABAgQIECCQmoDgMLWOqZcAAQIECBAgQIAAAQIECBAgQIDACAKCwxGQDUGAAAECBAgQIECAAAECBAgQIEAgNQHBYWodUy8BAgQIECBAgAABAgQIECBAgACBEQQEhyMgG4IAAQIECBAgQIAAAQIECBAgQIBAagKCw9Q6pl4CBAgQIECAAAECBAgQIECAAAECIwgIDkdANgQBAgQIECBAgAABAgQIECBAgACB1AQEh6l1TL0ECBAgQIAAAQIECBAgQIAAAQIERhAQHI6AbAgCBAgQIECAAAECBAgQIECAAAECqQkIDlPrmHoJECBAgAABAgQIECBAgAABAgQIjCAgOBwB2RAECBAgQIAAAQIECBAgQIAAAQIEUhMQHKbWMfUSIECAAAECBAgQIECAAAECBAgQGEFAcDgCsiEIECBAgAABAgQIECBAgAABAgQIpCYgOEytY+olQIAAAQIECBAgQIAAAQIECBAgMIKA4HAEZEMQIECAAAECBAgQIECAAAECBAgQSE1AcJhax9RLgAABAgQIECBAgAABAgQIECBAYAQBweEIyIYgQIAAAQIECBAgQIAAAQIECBAgkJqA4DC1jqmXAAECBAgQIECAAAECBAgQIECAwAgCgsMRkA1BgAABAgQIECBAgAABAgQIECBAIDUBwWFqHVMvAQIECBAgQIAAAQIECBAgQIAAgREEBIcjIBuCAAECBAgQIECAAAECBAgQIECAQGoCgsPUOqZeAgQIECBAgAABAgQIECBAgAABAiMICA5HQDYEAQIECBAgQIAAAQIECBAgQIAAgdQEBIepdUy9BAgQIECAAAECBAgQIECAAAECBEYQEByOgGwIAgQIECBAgAABAgQIECBAgAABAqkJCA5T65h6CRAgQIAAAQIECBAgQIAAAQIECIwgIDgcAdkQBAgQIECAAAECBAgQIECAAAECBFITEBym1jH1EiBAgAABAgQIECBAgAABAgQIEBhBQHA4ArIhCBAgQIAAAQIECBAgQIAAAQIECKQmIDhMrWPqJUCAAAECBAgQIECAAAECBAgQIDCCgOBwBGRDECBAgAABAgQIECBAgAABAgQIEEhNQHCYWsfUS4AAAQIECBAgQIAAAQIECBAgQGAEAcHhCMiGIECAAAECBAgQIECAAAECBAgQIJCagOAwtY6plwABAgQIECBAgAABAgQIECBAgMAIAoLDEZANQYAAAQIECBAgQIAAAQIECBAgQCA1AcFhah1TLwECBAgQIECAAAECBAgQIECAAIERBASHIyAbggABAgQIECBAgAABAgQIECBAgEBqAoLD1DqmXgIECBAgQIAAAQIECBAgQIAAAQIjCAgOR0A2BAECBAgQIECAAAECBAgQIECAAIHUBASHqXVMvQQIECBAgAABAgQIECBAgAABAgRGEBAcjoBsCAIECBAgQIAAAQIECBAgQIAAAQKpCQgOU+uYegkQIECAAAECBAgQIECAAAECBAiMICA4HAHZEAQIECBAgAABAgQIECBAgAABAgRSExAcptYx9RIgQIAAAQIECBAgQIAAAQIECBAYQUBwOAKyIQgQIECAAAECBAgQIECAAAECBAikJiA4TK1j6iVAgAABAgQIECBAgAABAgQIECAwgoDgcARkQxAgQIAAAQIECBAgQIAAAQIECBBITUBwmFrH1EuAAAECBAgQIECAAAECBAgQIEBgBAHB4QjIhiBAgAABAgQIECBAgAABAgQIECCQmoDgMLWOqZcAAQIECBAgQIAAAQIECBAgQIDACAKCwxGQDUGAAAECBAgQIECAAAECBAgQIEAgNQHBYWodUy8BAgQIECBAgAABAgQIECBAgACBEQQEhyMgG4IAAQIECBAgQIAAAQIECBAgQIBAagKCw9Q6pl4CBAgQIECAAAECBAgQIECAAAECIwgIDkdANgQBAgQIECBAgAABAgQIECBAgACB1AQEh6l1TL0ECBAgQIAAAQIECBAgQIAAAQIERhAQHI6AbAgCBAgQIECAAAECBAgQIECAAAECqQkIDlPrmHoJECBAgAABAgQIECBAgAABAgQIjCAgOBwB2RAECBAgQIAAAQIECBAgQIAAAQIEUhMQHKbWMfUSIECAAAECBAgQIECAAAECBAgQGEFAcDgCsiEIECBAgAABAgQIECBAgAABAgQIpCYgOEytY+olQIAAAQIECBAgQIAAAQIECBAgMIKA4HAEZEMQIECAAAECBAgQIECAAAECBAgQSE1AcJhax9RLgAABAgQIECBAgAABAgQIECBAYAQBweEIyIYgQIAAAQIECBAgQIAAAQIECBAgkJqA4DC1jqmXAAECBAisKPCjx19XxP/4ECBAgAABAvkIvPcj3yj++Px75jNhMyVAYFABweGgvG5OgAABAgR2R0BouDvuRiVAgAABArspEKHh1Vd9tHjLp0/fzTKMTYDAjAQEhzNqpqkQIECAAIEQEBpaBwQIECBAID+BKjSMmQsO8+u/GRMYSkBwOJSs+xIgQIAAgV0QEBruArohCRAgQIDALgvUQ0PB4S43w/AEZiYgOJxZQ02HAAECBPIVEBrm23szJ0CAAIF8BZqhoeAw37Vg5gSGEBAcDqHqngQIECBAYGQBoeHI4IYjQIAAAQITEGgLDQWHE2iMEgjMSEBwOKNmmgoBAgQI5CkgNMyz72ZNgAABAnkLuW21OQAAIABJREFULAsNBYd5rwuzJ9C3gOCwb1H3I0CAAAECIwoIDUfENhQBAgQIEJiIwE6hoeBwIk1SBoGZCAgOZ9JI0yBAgACB/ASEhvn13IwJECBAgEBXaCg4tEYIEOhTQHDYp6Z7ESBAgACBkQSEhiNBG4YAAQIECExIYJXQUHA4oYYphcAMBASHM2iiKRAgQIBAXgJCw7z6bbYECBAgQCAEVg0NBYfWCwECfQoIDvvUdC8CBAgQIDCwgNBwYGC3J0CAAAECExRYJzQUHE6wgUoikLCA4DDh5imdAAECBPISEBrm1W+zJUCAAAECIbBuaCg4tG4IEOhTQHDYp6Z7ESBAgACBgQSEhgPBui0BAgQIEJiwwCahoeBwwg1VGoEEBQSHCTZNyQQIECCQl4DQMK9+my0BAgQIEAiBTUNDwaH1Q4BAnwKCwz413YsAAQIECPQsIDTsGdTtCBAgQIBAAgLbhIaCwwQarEQCCQkIDhNqllIJECBAIC8BoWFe/TZbAgQIECAQAtuGhoJD64gAgT4FBId9aroXAQIECBDoSUBo2BOk2xAgQIAAgYQE+ggNBYcJNVypBBIQEBwm0CQlEiBAgEBeAkLDvPpttgQIECBAIAT6Cg0Fh9YTAQJ9CggO+9R0LwIECBAgsKWA0HBLQF8nQIAAAQIJCvQZGgoOE1wASiYwYQHB4YSbozQCBAgQyEtAaJhXv82WAAECBAiEQN+hoeDQuiJAoE8BwWGfmu5FgAABAgQ2FBAabgjnawQIECBAIGGBIUJDwWHCC0LpBCYoIDicYFOURIAAAQJ5CQgN8+q32RIgQIAAgRAYKjQUHFpfBAj0KSA47FPTvQgQIECAwJoCQsM1wVxOgAABAgRmIDBkaCg4nMECMQUCExIQHE6oGUohQIAAgbwEhIZ59dtsCRAgQIBACAwdGgoOrTMCBPoUEBz2qeleBAgQIEBgRQGh4YpQLiNAgAABAjMSGCM0FBzOaMGYCoEJCAgOJ9AEJRAgQIBAXgJCw7z6bbYECBAgQCAExgoNBYfWGwECfQoIDvvUdC8CBAgQINAhIDS0RAgQIECAQH4CY4aGgsP81pcZExhSQHA4pK57EyBAgACBmoDQ0HIgQIAAAQL5CYwdGgoO81tjZkxgSAHB4ZC67k2AAAECBL4pIDS0FAgQIECAQH4CuxEaCg7zW2dmTGBIAcHhkLruTYAAAQIEiqIQGloGBAgQIEAgP4HdCg0Fh/mtNTMmMKSA4HBIXfcmQIAAgewFhIbZLwEABAgQIJChwG6GhoLDDBecKRMYUEBwOCCuWxMgQIBA3gJCw7z7b/YECBAgkKfAboeGgsM8151ZExhKQHA4lKz7EiBAgEDWAkLDrNtv8gQIECCQqcAUQkPBYaaLz7QJDCQgOBwI1m0JECBAIF8BoWG+vTdzAgQIEMhXYCqhoeAw3zVo5gSGEBAcDqHqngQIECCQrYDQMNvWmzgBAgQIZCwwpdBQcJjxQjR1AgMICA4HQHVLAgQIEMhTQGiYZ9/NmgABAgTyFphaaCg4zHs9mj2BvgUEh32Luh8BAgQIZCkgNMyy7SZNgAABApkLTDE0FBxmvihNn0DPAoLDnkHdjgABAgTyExAa5tdzMyZAgAABAlMNDQWH1iYBAn0KCA771HQvAgQIEMhOQGiYXctNmAABAgQIFFMODQWHFigBAn0KCA771HQvAgQIEMhKQGiYVbtNlgABAgQIlAJTDw0FhxYqAQJ9CggO+9R0LwIECBDIRkBomE2rTZQAAQIECCwEUggNBYcWLAECfQoIDvvUdC8CBAgQyEJAaJhFm02SAAECBAjsJZBKaCg4tHAJEOhTQHDYp6Z7ESBAgMDsBYSGs2+xCRIgQIAAgX0EUgoNBYcWMAECfQoIDvvUdC8CBAgQmLWA0HDW7TU5AgQIECDQKpBaaCg4tJAJEOhTQHDYp6Z7ESBAgMBsBYSGs22tiREgQIAAgaUCKYaGgkMLmgCBPgUEh31quhcBAgQIzFJAaDjLtpoUAQIECBDYUSDV0FBwaGETINCngOCwT033IkCAAIHZCQgNZ9dSEyJAgAABAp0CKYeGgsPO9rqAAIE1BASHa2C5lAABAgTyEhAa5tVvsyVAgAABAiGQemgoOLSOCRDoU0Bw2KemexEgQIDAbASEhrNppYkQIECAAIGVBeYQGgoOV263CwkQWEFAcLgCkksIECBAIC8BoWFe/TZbAgQIECAQAnMJDQWH1jMBAn0KCA771HQvAgQIEEheQGiYfAtNgAABAgQIrC0wp9BQcLh2+32BAIEdBASHlgcBAgQIEPimgNDQUiBAgAABAvkJzC00FBzmt4bNmMCQAoLDIXXdmwABAgSSERAaJtMqhRIgQIAAgd4E5hgaCg57Wx5uRIBAURSCQ8uAAAECBLIXEBpmvwQAECBAgECGAnMNDQWHGS5mUyYwoIDgcEBctyZAgACB6QsIDaffIxUSIECAAIG+BeYcGgoO+14t7kcgbwHBYd79N3sCBAhkLSA0zLr9Jk+AAAECmQrMPTQUHGa6sE2bwEACgsOBYN2WAAECBKYtIDScdn9UR4AAAQIEhhDIITQUHA6xctyTQL4CgsN8e2/mBAgQyFZAaJht602cAAECBDIWyCU0FBxmvMhNncAAAoLDAVDdkgABAgSmKyA0nG5vVEaAAAECBIYSyCk0FBwOtYrcl0CeAoLDPPtu1gQIEMhSQGiYZdtNmgABAgQyF8gtNBQcZr7gTZ9AzwKCw55B3Y4AAQIEpikgNJxmX1RFgAABAgSGFMgxNBQcDrmi3JtAfgKCw5aen3nmmcWNN95YnH322fmtCDMmQIDADAWEhjNsqikRIECAAIEOgVxDQ8GhHw0CBPoUEBw2NA8//PDijDPOKC677LLine98Z5/W7kWAAAECuyAgNNwFdEMSIECAAIFdFsg5NBQc7vLiMzyBmQkIDmsNjZ2GRxxxxOJPbr755uKcc84prrjiisWfVcHiwQcfvPizq6++utizZ8/in08//fTiqKOOWvr38RerXNO21po1Xn755fvsjFzlmk3Gv/vd716cdtppxf7771+WdssttxTnnXde8aEPfWivUlcZf2Y/R6ZDgMBEBYSGE22MsggQIECAwIACuYeGgsMBF5dbE8hQQHBYFEUVBkb/zzrrrOKaa64pl0IEYFdeeeVi52EVnF1//fV7BYX1dROBXFxXBWpt31nlmmWh4SGHHLIIMx/ykIcUJ510UhlsVo9VR81d12wy/irzqMy6xs/w58yUCRDYBQGh4S6gG5IAAQIECOyygNDwfxrwlk+fvsudMDwBAnMREBwWRRn0xU66q666asf3GkYod8ABB+wVLtYXwrL7nHzyycVxxx1XhonXXntt61j1a5o7+GKMKiS8+OKL93qEOkLAI488sgwTDzvssDJI3OmauFfbXLvGr49T7cCsAtevfOUrZZC6So313Ztz+SEyDwIEpicgNJxeT1REgAABAgSGFhAa/q+w4HDo1eb+BPIREBzWgsOddhKuEi4uC87qfx6HrrSFe8u+Wy3FZcFe/c8POuigRUBZDx/r18T9Nhl/WWha//Njjz22c/y2UDSfHzczJUBgDAGh4RjKxiBAgAABAtMSEBru3Q/B4bTWp2oIpCwgOPxm96p3/i17b18V7MWOwWXvQVwW7tVDx+uuu641XOsKJtt2/EXp9cDx0EMPXew+rO/sq18T36l2P9ZDvJ3Gb+4srC/4el1x32r347LxHTiT8q+LadVef4/otCpTzW4KnHjUJ4tH3uPy3SzB2AQIECBAgMDIAhdfftviik98YORRpz3cJ2/9m9MuUHUEEhGIcyVy/wgOayugCtj222+/8k/rh55Uf3fTTTctHlWuArU4LCQeFY7wrSuUExw6qTr3Xzp9zV9w2JfkfO4jNJxPL82EAAECBAisKiA0bJcSHK66glxHYGcBwWFRCA6XrJHqZOAqPFz2KPEqjwrbcfg/h7g0373oFxQBAgT6EvB4cl+S7kOAAAECBNIR8Hjy8l55VDmddaxSAlMXEBzu0KH6CcXLDh6J4PD4448vPvCBDxSrvL9wlWvaHuf1jsOp/yipjwCB3RIQGu6WvHEJECBAgMDuCQgNd7YXHO7e2jQygbkJCA5XDA7jsjiNuHmASrzjL3YU7nRi8rrXrHOq8irhZv2aah7NE6TrNbaN3/aOxWonZWWybFdmfXynKs/tV4j5ENhdAaHh7vobnQABAgQI7IaA0LBbXXDYbeQKAgRWExAcFkURu/mOPvroxbsLg64KwSLoOvvss0vNZrhWPzBlz5495TURksXuxAgSI4BrhmurXtM8rKT5PsWoq1njKtesOn5zHm1zbXqsOv5qS9NVBAgQ2FlAaGiFECBAgACB/ASEhqv1XHC4mpOrCBDoFhAcFkVRBV4HH3zwXmLx+HHzseHq3YfVhfGizCpYrP6sj2vagsu2Ops1rnJNFR7WT4duzqMZHNbD1OrwmJtvvrk8FKa+i3DV8buXpisIECCwXEBoaHUQIECAAIH8BISGq/dccLi6lSsJENhZQHBY84ldfqeeempx4YUXlrsFd/Oz7J2Gu1mTsQkQIDAFAaHhFLqgBgIECBAgMK6A0HA9b8Hhel6uJkBguYDgsGYTu/xOOOGE4txzz91rF91uLKDY8Ref6hHo3ajBmAQIEJiagNBwah1RDwECBAgQGF5AaLi+seBwfTPfIECgXUBwOMGVMaUAc4I8SiJAIFMBoWGmjTdtAgQIEMhaQGi4WfsFh5u5+RYBAvsKCA6tCgIECBCYvIDQcPItUiABAgQIEOhdQGi4OangcHM73yRAYG8BwaEVQYAAAQKTFhAaTro9iiNAgAABAoMICA23YxUcbufn2wQI/K+A4NBqIECAAIHJCggNJ9sahREgQIAAgcEEhIbb0woOtzd0BwIE/kdAcGglECBAgMAkBYSGk2yLoggQIECAwKACQsN+eAWH/Ti6CwECgkNrgAABAgQmKCA0nGBTlESAAAECBAYWEBr2Byw47M/SnQjkLmDHYe4rwPwJECAwMQGh4cQaohwCBAgQIDCCgNCwX2TBYb+e7kYgZwHBYc7dN3cCBAhMTEBoOLGGKIcAAQIECIwgIDTsH1lw2L+pOxLIVUBwmGvnzZsAAQITExAaTqwhyiFAgAABAiMICA2HQRYcDuPqrgRyFBAc5th1cyZAgMDEBISGE2uIcggQIECAwAgCQsPhkAWHw9m6M4HcBASHuXXcfAkQIDAxAaHhxBqiHAIECBAgMIKA0HBYZMHhsL7uTiAnAcFhTt02VwIECExMQGg4sYYohwABAgQIjCAgNBweWXA4vLERCOQiIDjMpdPmSYAAgYkJCA0n1hDlECBAgACBEQSEhiMgF0UhOBzH2SgEchAQHObQZXMkQIDAxASEhhNriHIIECBAgMAIAkLDEZC/OYTgcDxrIxGYu4DgcO4dNj8CBAhMTEBoOLGGKIcAAQIECIwgIDQcAbk2hOBwXG+jEZizgOBwzt01NwIECExMQGg4sYYohwABAgQIjCAgNBwBuTGE4HB8cyMSmKuA4HCunTUvAgQITExAaDixhiiHAAECBAiMICA0HAG5ZQjB4e64G5XAHAUEh3PsqjkRIEBgYgJCw4k1RDkECBAgQGAEAaHhCMhLhhAc7p69kQnMTUBwOLeOmg8BAgQmJiA0nFhDlEOAAAECBEYQEBqOgLzDEILD3fU3OoE5CQgO59RNcyFAgMDEBISGE2uIcggQIECAwAgCQsMRkDuGEBzufg9UQGAuAoLDuXTSPAgQIDAxAaHhxBqiHAIECBAgMIKA0HAE5BWGEByugOQSAgRWEhAcrsTkIgIECBBYR0BouI6WawkQIECAwDwEhIbT6aPgcDq9UAmB1AUEh6l3UP0ECBCYmIDQcGINUQ4BAgQIEBhBQGg4AvIaQwgO18ByKQECOwoIDi0QAgQIEOhNQGjYG6UbESBAgACBZASEhtNrleBwej1REYFUBQSHqXZO3QQIEJiYgNBwYg1RDgECBAgQGEFAaDgC8gZDCA43QPMVAgRaBQSHFgYBAgQIbC0gNNya0A0IECBAgEByAkLD6bZMcDjd3qiMQGoCgsPUOqZeAgQITExAaDixhiiHAAECBAiMICA0HAF5iyEEh1vg+SoBAnsJCA4tCAIECBDYWEBouDGdLxIgQIAAgWQFhIbTb53gcPo9UiGBVAQEh6l0Sp0ECBCYmIDQcGINUQ4BAgQIEBhBQGg4AnIPQwgOe0B0CwIESgHBoYVAgAABAmsLCA3XJvMFAgQIECCQvIDQMJ0WCg7T6ZVKCUxdQHA49Q6pjwABAhMTEBpOrCHKIUCAAAECIwgIDUdA7nEIwWGPmG5FIHMBwWHmC8D0CRAgsI6A0HAdLdcSIECAAIF5CAgN0+uj4DC9nqmYwFQFBIdT7Yy6CBAgMDEBoeHEGqIcAgQIECAwgoDQcATkAYYQHA6A6pYEMhUQHGbaeNMmQIDAOgJCw3W0XEuAAAECBOYhIDRMt4+Cw3R7p3ICUxMQHE6tI+ohQIDAxASEhhNriHIIECBAgMAIAkLDEZAHHEJwOCCuWxPITEBwmFnDTZcAAQLrCAgN19FyLQECBAgQmIeA0DD9PgoO0++hGRCYioDgcCqdUAcBAgQmJiA0nFhDlEOAAAECBEYQEBqOgDzCEILDEZANQSATAcFhJo02TQIECKwjIDRcR8u1BAgQIEBgHgJCw3n0MWYhOJxPL82EwG4LCA53uwPGJ0CAwMQEhIYTa4hyCBAgQIDACAJCwxGQRxxCcDgitqEIzFxAcDjzBpseAQIE1hEQGq6j5VoCBAgQIDAPAaHhPPpYn4XgcH49NSMCuyUgONwteeMSIEBgYgJCw4k1RDkECBAgQGAEAaHhCMi7MITgcBfQDUlgpgKCw5k21rQIECCwjoDQcB0t1xIgQIAAgXkICA3n0ce2WQgO59tbMyMwtoDgcGxx4xEgQGBiAkLDiTVEOQQIECBAYAQBoeEIyLs4hOBwF/ENTWBmAoLDmTXUdAgQILCOgNBwHS3XEiBAgACBeQgIDefRx51mITicf4/NkMBYAoLDsaSNQ4AAgYkJCA0n1hDlECBAgACBEQSEhiMgT2AIweEEmqAEAjMREBzOpJGmQYAAgXUEhIbraLmWAAECBAjMQ0BoOI8+rjILweEqSq4hQGAVAcHhKkquIUCAwIwEhIYzaqapECBAgACBFQWEhitCzeQyweFMGmkaBCYgIDicQBOUQIAAgbEEhIZjSRuHAAECBAhMR0BoOJ1ejFWJ4HAsaeMQmL+A4HD+PTZDAgQIlAJCQwuBAAECBAjkJyA0zK/nMWPBYZ59N2sCQwgIDodQdU8CBAhMTEBoOLGGKIcAAQIECIwgIDQcAXmiQwgOJ9oYZRFIUEBwmGDTlEyAAIF1BISG62i5lgABAgQIzENAaDiPPm46C8HhpnK+R4BAU0BwaE0QIEBg5gJnnXn2zGdoegQIECBAgEBT4OzzmeQsIDjMufvmTqBfAcFhv57uRoAAgckJCA4n1xIFESBAgACBwQUEh4MTT3oAweGk26M4AkkJCA6TapdiCRAgsL6A4HB9M98gQIAAAQKpCwgOU+/gdvULDrfz820CBP5XQHBoNRAgQGDmAoLDmTfY9AgQIECAQIuA4DDvZSE4zLv/Zk+gTwHBYZ+a7kWAAIEJCggOJ9gUJREgQIAAgYEFBIcDA0/89oLDiTdIeQQSEhAcJtQspRIgQGATAcHhJmq+Q4AAAQIE0hYQHKbdv22rFxxuK+j7BAhUAoJDa4EAAQIzFxAczrzBpkeAAAECBFoEBId5LwvBYd79N3sCfQoIDvvUdC8CBAhMUEBwOMGmKIkAAQIECAwsIDgcGHjitxccTrxByiOQkIDgMKFmKZUAAQKbCAgON1HzHQI7C/zbV/YvfvcdDy9++uGXFEceegMuAgQITE5AcDi5loxakOBwVG6DEZi1gOBw1u01OQIECBSF4NAqINC/wFXXHVy88oIHFc957AXFHQ64uf8B3JEAAQJbCggOtwRM/OuCw8QbqHwCExIQHE6oGUohQIDAEAKCwyFU3TNXgdhp+Ftv/oHiCzcctCA46ehPF894+CWLf/6bj92j+LP3P2Dxz3c++Mbi/zz+/L0Cxggef/uvH138+823XVz3//7Qe4v73OXqfWgv/dwRxf992yOLpz7sw8XjjvnkSvSr3v8VFzyouOgzdyn+vx95d+vOyfj78y773sWYq9TQHLtt/k3HA/f/6tIaVpqwiwgQ2EdAcJj3ohAc5t1/syfQp4DgsE9N9yJAgMAEBQSHE2yKkpIUqAKxUx/wsUWAFwHYnvc+uDjzkReVwWBc85aPHl387IkXF7fd75aiCsgOP+im4pce8/7yz756y37Fn/ztccUpx162COvaAry47qXveljx0X++c+m1SmgX11VB47IgMq6ph3vLQruo6bIvHL4IPdvm32xk2zXN+1QmR9/5mkXgGmHruR8+RniY5E+GoqcqIDicamfGqUtwOI6zUQjkICA4zKHL5kiAQNYCgsOs22/yPQpEIPcH737o2uFWhGLnffz79tl1WC+tCtx+/tEfXOw6rAK3/+ek9xe/d97DipPu9anOHYdVKLfTtfXg7oHf8y+tc2qrJ+rtmkvU/K833W4RksZ3mjW13aMKSb/99v+51+7NHtvnVgSyExAcZtfyvSYsOMy7/2ZPoE8BwWGfmu5FgACBCQoIDifYFCUlKbDKTr62iTV33LVds9O9VwkDq3uuG24uu37dP4/xl4V/zT9vCxfj+8v+PMnFomgCExAQHE6gCbtYguBwF/ENTWBmAoLDmTXUdAgQINAUEBxaEwT6Eag/Onzsd39hr111y0ZY5f2EbY8z1++3TnBY7eaLR6OrR5zjXs33MHYFjct2Fi7biRj326nOKhR89qMuKv7oPQ8u2nYWdu1m7KeL7kIgHwHBYT69bpup4DDv/ps9gT4FBId9aroXAQIEJiggOJxgU5SUtEDz8JPmuwSrsLCaZNu7CZuHg+wURK4bHMbBLPUxq7DvwXf73D6PAS/bWSg4THqJKp5AKSA4zHshCA7z7r/ZE+hTQHDYp6Z7ESBAYIICgsMJNkVJsxCoh3/LDiKpronTk5edXBwY1enFO4WMq7zjcFngt+wxYMHhLJaiSRBoFRAc5r0wBId599/sCfQpIDjsU9O9CBAgMEEBweEEm6Kk2Qi0nRDcnNwqpxFXj0HHd6vTl6v7rLvjsO0glmXvWVz3XYY7vUPROw5ns6xNZCYCgsOZNHLDaQgON4TzNQIE9hEQHFoUBAgQmLmA4HDmDTa9XRWYWnDYdsjKTqHksiBw2bsMuw56advZ2AxO23ZFruK4q402OIEEBQSHCTatx5IFhz1iuhWBzAUEh5kvANMnQGD+AoLD+ffYDMcRiFDszof8W/G4Yz65GDBCsHM/fMziMeT45y9cf4fFuwSr0O6Kaw5dXBNB2isveFDxnMdeUNzhgJvLe1XvTVz3UeVm8NcWElb3bnucellwWN3nmhtvX/yfx59f1tkMANuuaTsMphk2tr1zsek4TkeNQmDeAoLDefe3a3aCwy4hf0+AwKoCgsNVpVxHgACBRAUEh4k2TtmTE6gCr3hfYfW588E3LoK1+LPmoSfxZ81r4s+qdxrWJ9kM9tquad6vLXBr1nDg/l/d6/2KbTVWddRPX66fIl39fb3GtuAwrmseDtN28EvTss1ocgtAQQQSExAcJtawnssVHPYM6nYEMhYQHGbcfFMnQCAPAcFhHn02y/EEIhiLwK75LsLxKvjfkZYderIbtRiTAIFpCQgOp9WPsasRHI4tbjwC8xUQHM63t2ZGgACBUkBwaCEQ6Feg+Thyv3df/W7VzsGnHv/3xX3ucvXqX3QlAQJZCAgOs2jz0kkKDvPuv9kT6FNAcNinpnsRIEBgggKCwwk2RUkEehCYSoDZw1TcggCBAQQEhwOgJnRLwWFCzVIqgYkLCA4n3iDlESBAYFsBweG2gr5PgAABAgTSExAcptezPisWHPap6V4E8hYQHObdf7MnQCADAcFhBk02RQIECBAg0BAQHOa9JASHefff7An0KSA47FPTvQgQIDBBAcHhBJuiJAIECBAgMLCA4HBg4InfXnA48QYpj0BCAoLDhJqlVAIECGwiIDjcRM13CBAgQIBA2gKCw7T7t231gsNtBX2fAIFKQHBoLRAgQGDmAoLDmTfY9AgQIECAQIuA4DDvZSE4zLv/Zk+gTwHBYZ+a7kWAAIEJCggOJ9gUJREgQIAAgYEFBIcDA0/89oLDiTdIeQQSEhAcJtQspRIgQGATAcHhJmq+Q4AAAQIE0hYQHKbdv22rFxxuK+j7BAhUAoJDa4EAAQIzFxAczrzBpkeAAAECBFoEBId5LwvBYd79N3sCfQoIDvvUdC8CBAhMUEBwOMGmKIkAAQIECAwsIDgcGHjitxccTrxByiOQkIDgMKFmKZUAAQKbCAgON1HzHQIECBAgkLaA4DDt/m1bveBwW0HfJ0CgEhAcWgsECBCYuYDgcOYNNj0CBAgQINAiIDjMe1kIDvPuv9kT6FNAcNinpnsRIEBgggKCwwk2RUkECBAgQGBgAcHhwMATv73gcOINUh6BhAQEhwk1S6kECBDYREBwuIma7xAgQIAAgbQFBIdp92/b6gWH2wr6PgEClYDg0FogQIDAzAUEhzNvsOkRIECAAIEWAcFh3stCcJh3/82eQJ8CgsM+Nd2LAAECExQQHE6wKUoiQIAAAQIDCwgOBwae+O0FhxNvkPIIJCQgOEyoWUolQIDAJgKCw03UfIcAAQIECKQtIDhMu3/bVi843FbQ9wkQqAQEh9YCAQIEZi4gOJx5g02PAAECBAi0CAgO814WgsO8+2/2BPoUEBz2qeleBAgQmKCA4HBO3kJdAAAgAElEQVSCTVESAQIECBAYWEBwODDwxG8vOJx4g5RHICEBwWFCzVIqAQIENhEQHG6i5jsECBAgQCBtAcFh2v3btnrB4baCvk+AQCUgOLQWCBAgMHMBweHMG2x6BAgQIECgRUBwmPeyEBzm3X+zJ9CngOCwT033IkCAwAQFBIcTbIqSCBAgQIDAwAKCw4GBJ357weHEG6Q8AgkJCA4TapZSCRAgsImA4HATNd8hQIAAAQJpCwgO0+7fttULDrcV9H0CBCoBwaG1QIAAgZkLCA5n3mDTI0CAAAECLQKCw7yXheAw7/6bPYE+BQSHfWq6FwECBCYoIDicYFOURIAAAQIEBhYQHA4MPPHbCw4n3iDlEUhIQHCYULOUSoAAgU0EBIebqPkOAQIECBBIW0BwmHb/tq1ecLitoO8TIFAJCA6tBQIECMxcQHA48wabHgECBAgQaBEQHOa9LASHefff7An0KSA47FPTvQgQIDBBAcHhBJuiJAIECBAgMLCA4HBg4InfXnA48QYpj0BCAoLDhJqlVAIECGwiIDjcRM13CBAgQIBA2gKCw7T7t231gsNtBX2fAIFKQHBoLRAgQGDmAoLDmTfY9AgQIECAQIuA4DDvZSE4zLv/Zk+gTwHBYZ+a7kWAAIEJCggOJ9gUJREgQIAAgYEFBIcDA0/89oLDiTdIeQQSEhAcJtQspRIgQGATAcHhJmq+Q4AAAQIE0hYQHKbdv22rFxxuK+j7BAhUAoJDa4EAAQIzFxAczrzBpkeAAAECBFoEBId5LwvBYd79N3sCfQoIDvvUdC8CBAhMUEBwOMGmKIkAAQIECAwsIDgcGHjitxccTrxByiOQkIDgMKFmKZUAAQKbCAgON1HzHQIECBAgkLaA4DDt/m1bveBwW0HfJ0CgEhAcWgsECBCYuYDgcOYNNj0CBAgQINAiIDjMe1kIDvPuv9kT6FNAcNinpnsRIEBgggKCwwk2RUkECBAgQGBgAcHhwMATv73gcOINUh6BhAQEhwk1S6kECBDYREBwuIma7xAgQIAAgbQFBIdp92/b6gWH2wr6PgEClYDg0FogQIDAzAUEhzNvsOkRIECAAIEWAcFh3stCcJh3/82eQJ8CgsM+Nd2LAAECExQQHE6wKUoiQIAAAQIDCwgOBwae+O0FhxNvkPIIJCQgOEyoWUolQIDAJgKCw03UfIcAAQIECKQtIDhMu3/bVi843FbQ9wkQqAQEh9YCAQIEZi4gOJx5g02PAAECBAi0CAgO814WgsO8+2/2BPoUEBz2qeleBAgQmKCA4HCCTVESAQIECBAYWEBwODDwxG8vOJx4g5RHICEBwWFCzVIqAQIENhEQHG6i5jsECBAgQCBtAcFh2v3btnrB4baCvk+AQCUgOLQWCBAgMHMBweHMG2x6BAgQIECgRUBwmPeyEBzm3X+zJ9CngOCwT033IkCAwAQFBIcTbIqSCBAgQIDAwAKCw4GBJ357weHEG6Q8AgkJCA4TapZSCRAgsImA4HATNd8hQIAAAQJpCwgO0+7fttULDrcV9H0CBCoBwaG1QIAAgZkLCA5n3mDTI0CAAAECLQKCw7yXheAw7/6bPYE+BQSHfWq6FwECBCYoIDicYFOURIAAAQIEBhYQHA4MPPHbCw4n3iDlEUhIQHCYULOUSoAAgU0EBIebqPkOAQIECBBIW0BwmHb/tq1ecLitoO8TIFAJCA6tBQIECMxcQHA48wabHgECBAgQaBEQHOa9LASHefff7An0KSA47FPTvQgQIDBBAcHhBJuiJAIECBAgMLCA4HBg4InfXnA48QYpj0BCAoLDhJqlVAIECGwiIDjcRM13CBAgQIBA2gKCw7T7t231gsNtBX2fAIFKQHBoLRAgQGDmAoLDmTfY9AgQIECAQIuA4DDvZSE4zLv/Zk+gTwHBYZ+a7kWAAIEJCggOJ9gUJREgQIAAgYEFBIcDA0/89oLDiTdIeQQSEhAcJtQspRIgQGATAcHhJmq+Q4AAAQIE0hYQHKbdv22rFxxuK+j7BAhUAoJDa4EAAQIzFxAczrzBpkeAAAECBFoEBId5LwvBYd79N3sCfQoIDvvUdC8CBAhMUEBwOMGmKIkAAQIECAwsIDgcGHjitxccTrxByiOQkIDgMKFmKZUAAQKbCAgON1Hznf+fvfvptfasEju9TblUpoQQBPHH6VKohCiUGJFBLAsxqAEiYw8oCWY94jP0qPtr+AvgAQPmiCg1QAihyiSKSCgFuV1dKQpbBIRasUu4cWu/5nm93+3nnLPP/WfvtdZ9MYu9n2ev+1r3W4p+On4PAQIECBDILSAc5t5f7/TCYa+g5wkQ2ASEQ3eBAAECxQWEw+ILdjwCBAgQILAjIByufS2Ew7X37/QERgoIhyM1vYsAAQIBBYTDgEsxEgECBAgQmCwgHE4GDv564TD4goxHIJGAcJhoWUYlQIBAi4Bw2KLmGQIECBAgkFtAOMy9v97phcNeQc8TILAJCIfuAgECBIoLCIfFF+x4BAgQIEBgR0A4XPtaCIdr79/pCYwUEA5HanoXAQIEAgoIhwGXYiQCBAgQIDBZQDicDBz89cJh8AUZj0AiAeEw0bKMSoAAgRYB4bBFzTMECBAgQCC3gHCYe3+90wuHvYKeJ0BgExAO3QUCBAgUFxAOiy/Y8QgQIECAwI6AcLj2tRAO196/0xMYKSAcjtT0LgIECAQUEA4DLsVIBAgQIEBgsoBwOBk4+OuFw+ALMh6BRALCYaJlGZUAAQItAsJhi5pnCBAgQIBAbgHhMPf+eqcXDnsFPU+AwCYgHLoLBAgQKC4gHBZfsOMRIECAAIEdAeFw7WshHK69f6cnMFJAOByp6V0ECBAIKCAcBlyKkQgQIECAwGQB4XAycPDXC4fBF2Q8AokEhMNEyzIqAQIEWgSEwxY1zxAgQIAAgdwCwmHu/fVOLxz2CnqeAIFNQDh0FwgQIFBcQDgsvmDHI0CAAAECOwLC4drXQjhce/9OT2CkgHA4UtO7CBAgEFBAOAy4FCMRIECAAIHJAsLhZODgrxcOgy/IeAQSCQiHiZZlVAIECLQICIctap4hQIAAAQK5BYTD3PvrnV447BX0PAECm4Bw6C4QIECguIBwWHzBjkeAAAECBHYEhMO1r4VwuPb+nZ7ASAHhcKSmdxEgQCCggHAYcClGIkCAAAECkwWEw8nAwV8vHAZfkPEIJBIQDhMty6gECBBoERAOW9Q8Q4AAAQIEcgsIh7n31zu9cNgr6HkCBDYB4dBdIECAQHEB4bD4gh2PAAECBAjsCAiHa18L4XDt/Ts9gZECwuFITe8iQIBAQAHhMOBSjESAAAECBCYLCIeTgYO/XjgMviDjEUgkIBwmWpZRCRAg0CIgHLaoeYYAAQIECOQWEA5z7693euGwV9DzBAhsAsKhu0CAAIHiAsJh8QU7HgECBAgQ2BEQDte+FsLh2vt3egIjBYTDkZreRYAAgYACwmHApRiJAAECBAhMFhAOJwMHf71wGHxBxiOQSEA4TLQsoxIgQKBFQDhsUfMMAQIECBDILSAc5t5f7/TCYa+g5wkQ2ASEQ3eBAAECxQWEw+ILdjwCBAgQILAjIByufS2Ew7X37/QERgoIhyM1vYsAAQIBBYTDgEsxEgECBAgQmCwgHE4GDv564TD4goxHIJGAcJhoWUYlQIBAi4Bw2KLmGQIECBAgkFtAOMy9v97phcNeQc8TILAJCIfuAgECBIoLCIfFF+x4BAgQIEBgR0A4XPtaCIdr79/pCYwUEA5HanoXAQIEAgoIhwGXYiQCBAgQIDBZQDicDBz89cJh8AUZj0AiAeEw0bKMSoAAgRYB4bBFzTMECBAgQCC3gHCYe3+90wuHvYKeJ0BgExAO3QUCBAgUFxAOiy/Y8QgQIECAwI6AcLj2tRAO196/0xMYKSAcjtT0LgIECAQUEA4DLsVIBAgQIEBgsoBwOBk4+OuFw+ALMh6BRALCYaJlGZUAAQItAsJhi5pnCBAgQIBAbgHhMPf+eqcXDnsFPU+AwCYgHLoLBAgQKC4gHBZfsOMRIECAAIEdAeFw7WshHK69f6cnMFJAOByp6V0ECBAIKCAcBlyKkQgQIECAwGQB4XAycPDXC4fBF2Q8AokEhMNEyzIqAQIEWgSEwxY1zxAgQIAAgdwCwmHu/fVOLxz2CnqeAIFNQDh0FwgQIFBcQDgsvmDHI0CAAAECOwLC4drXQjhce/9OT2CkgHA4UtO7CBAgEFBAOAy4FCMRIECAAIHJAsLhZODgrxcOgy/IeAQSCQiHiZZlVAIECLQICIctap4hQIAAAQK5BYTD3PvrnV447BX0PAECm4Bw6C4QIECguIBwWHzBjkeAAAECBHYEhMO1r4VwuPb+nZ7ASAHhcKSmdxEgQCCggHAYcClGIkCAAAECkwWEw8nAwV8vHAZfkPEIJBIQDhMty6gECBBoERAOW9Q8Q4AAAQIEcgsIh7n31zu9cNgr6HkCBDYB4dBdIECAQHEB4bD4gh2PAAECBAjsCAiHa18L4XDt/Ts9gZECwuFITe8iQIBAQAHhMOBSjESAAAECBCYLCIeTgYO/XjgMviDjEUgkIBwmWpZRCRAg0CIgHLaoeYYAAQIECOQWEA5z7693euGwV9DzBAhsAsKhu0CAAIHiAsJh8QU7HgECBAgQ2BEQDte+FsLh2vt3egIjBYTDkZreRYAAgYACwmHApRiJAAECBAhMFhAOJwMHf71wGHxBxiOQSEA4TLQsoxIgQKBFQDhsUfMMAQIECBDILSAc5t5f7/TCYa+g5wkQ2ASEQ3eBAAECxQWEw+ILdjwCBAgQILAjIByufS2Ew7X37/QERgoIhyM1vYsAAQIBBYTDgEsxEgECBAgQmCwgHE4GDv564TD4goxHIJGAcJhoWUYlQIBAi4Bw2KLmGQIECBAgkFtAOMy9v97phcNeQc8TILAJCIfuAgECBIoLCIfFF+x4BAgQIEBgR0A4XPtaCIdr79/pCYwUEA5HanoXAQIEAgoIhwGXYiQCBAgQIDBZQDicDBz89cJh8AUZj0AiAeEw0bKMSoAAgRYB4bBFzTMECBAgQCC3gHCYe3+90wuHvYKeJ0BgExAO3QUCBAgUFxAOiy/Y8QgQIECAwI6AcLj2tRAO196/0xMYKSAcjtT0LgIECAQUEA4DLsVIBAgQIEBgsoBwOBk4+OuFw+ALMh6BRALCYaJlGZUAAQItAsJhi5pnCBAgQIBAbgHhMPf+eqcXDnsFPU+AwCYgHLoLBAgQKC4gHBZfsOMRIECAAIEdAeFw7WshHK69f6cnMFJAOByp6V0ECBAIKCAcBlyKkQgQIECAwGQB4XAycPDXC4fBF2Q8AokEhMNEyzIqAQIEWgSEwxY1zxAgQIAAgdwCwmHu/fVOLxz2CnqeAIFNQDh0FwgQIFBcQDgsvmDHI0CAAAECOwLC4drXQjhce/9OT2CkgHA4UtO7CBAgEFBAOAy4FCMRIECAAIHJAsLhZODgrxcOgy/IeAQSCQiHiZZlVAIECLQICIctap4hQIAAAQK5BYTD3PvrnV447BX0PAECm4Bw6C4QIECguIBwWHzBjkeAAAECBHYEhMO1r4VwuPb+nZ7ASAHhcKSmdxEgQCCggHAYcClGIkCAAAECkwWEw8nAwV8vHAZfkPEIJBIQDhMty6gECBBoERAOW9Q8Q4AAAQIEcgsIh7n31zu9cNgr6HkCBDYB4dBdIECAQHEB4bD4gh2PAAECBAjsCAiHa18L4XDt/Ts9gZECwuFITe8iQIBAQAHhMOBSjESAAAECBCYLCIeTgYO/XjgMviDjEUgkIBwmWpZRCRAg0CIgHLaoeYYAAQIECOQWEA5z7693euGwV9DzBAhsAsKhu0CAAIHiAsJh8QU7HgECBAgQ2BEQDte+FsLh2vt3egIjBYTDkZreRYAAgYACwmHApRiJAAECBAhMFhAOJwMHf71wGHxBxiOQSEA4TLQsoxIgQKBFQDhsUfMMAQIECBDILSAc5t5f7/TCYa+g5wkQ2ASEQ3eBAAECxQWEw+ILdjwCBAgQILAjIByufS2Ew7X37/QERgoIhyM1vYsAAQIBBYTDgEsxEgECBAgQmCwgHE4GDv564TD4goxHIJGAcJhoWUYlQIBAi4Bw2KLmGQIECBAgkFtAOMy9v97phcNeQc8TILAJCIfuAgECBIoLCIfFF+x4BAgQIEBgR0A4XPtaCIdr79/pCYwUEA5HanoXAQIEAgoIhwGXYiQCBAgQIDBZQDicDBz89cJh8AUZj0AiAeEw0bKMSoAAgRYB4bBFzTMECBAgQCC3gHCYe3+90wuHvYKeJ0BgExAO3QUCBAgUFxAOiy/Y8QgQIECAwI6AcLj2tRAO196/0xMYKSAcjtT0LgIECAQUEA4DLsVIBAgQIEBgsoBwOBk4+OuFw+ALMh6BRALCYaJlGZUAAQItAsJhi5pnCBAgQIBAbgHhMPf+eqcXDnsFPU+AwCYgHLoLBAgQKC4gHBZfsOMRIECAAIEdAeFw7WshHK69f6cnMFJAOByp6V0ECBAIKCAcBlyKkQgQIECAwGQB4XAycPDXC4fBF2Q8AokEhMNEyzIqAQIEWgSEwxY1zxAgQIAAgdwCwmHu/fVOLxz2CnqeAIFNQDh0FwgQIFBcQDgsvmDHI0CAAAECOwLC4drXQjhce/9OT2CkgHA4UtO7CBAgEFBAOAy4FCMRIECAAIHJAsLhZODgrxcOgy/IeAQSCQiHiZZlVAIECLQICIctap4hQIAAAQK5BYTD3PvrnV447BX0PAECm4Bw6C4QIECguIBwWHzBjkeAAAECBHYEhMO1r4VwuPb+nZ7ASAHhcKSmdxEgQCCggHAYcClGIkCAAAECkwWEw8nAwV8vHAZfkPEIJBIQDhMty6gECBBoERAOW9Q8Q4AAAQIEcgsIh7n31zu9cNgr6HkCBDYB4dBdIECAQHEB4bD4gh2PAAECBAjsCAiHa18L4XDt/Ts9gZECwuFITe8iQIBAQAHhMOBSjESAAAECBCYLCIeTgYO/XjgMviDjEUgkIBwmWpZRCRAg0CIgHLaoeYYAAQIECOQWEA5z7693euGwV9DzBAhsAsKhu0CAAIHiAsJh8QU7HgECBAgQ2BEQDte+FsLh2vt3egIjBYTDkZreRYAAgYACwmHApRiJAAECBAhMFhAOJwMHf71wGHxBxiOQSEA4TLQsoxIgQKBFQDhsUfMMAQIECBDILSAc5t5f7/TCYa+g5wkQ2ASEQ3eBAAECxQWEw+ILdjwCBAgQILAjIByufS2Ew7X37/QERgoIhyM1vYsAAQIBBYTDgEsxEgECBAgQmCwgHE4GDv564TD4goxHIJGAcJhoWUYlQIBAi4Bw2KLmGQIECBAgkFtAOMy9v97phcNeQc8TILAJCIfuAgECBIoLCIfFF+x4BAgQIEBgR0A4XPtaCIdr79/pCYwUEA5HanoXAQIEAgoIhwGXYiQCBAgQIDBZQDicDBz89cJh8AUZj0AiAeEw0bKMSoAAgRYB4bBFzTMECBAgQCC3gHCYe3+90wuHvYKeJ0BgExAO3QUCBAgUFxAOiy/Y8QgQIECAwI6AcLj2tRAO196/0xMYKSAcjtT0LgIECAQUEA4DLsVIBAgQIEBgsoBwOBk4+OuFw+ALMh6BRALCYaJlGZUAAQItAsJhi5pnCBAgQIBAbgHhMPf+eqcXDnsFPU+AwCYgHLoLBAgQKC4gHBZfsOMRIECAAIEdAeFw7WshHK69f6cnMFJAOByp6V0ECBAIKCAcBlyKkQgQIECAwGQB4XAycPDXC4fBF2Q8AokEhMNEyzIqAQIEWgSEwxY1zxAgQIAAgdwCwmHu/fVOLxz2CnqeAIFNQDh0FwgQIFBcQDgsvmDHI0CAAAECOwLC4drXQjhce/9OT2CkgHA4UtO7CBAgEFBAOAy4FCMRIECAAIHJAsLhZODgrxcOgy/IeAQSCQiHiZZlVAIECLQICIctap4hQIAAAQK5BYTD3PvrnV447BX0PAECm4Bw6C4QIECguIBwWHzBjkeAAAECBHYEhMO1r4VwuPb+nZ7ASAHhcKSmdxEgQCCggHAYcClGIkCAAAECkwWEw8nAwV8vHAZfkPEIJBIQDhMty6gECBBoERAOW9Q8Q4AAAQIEcgsIh7n31zu9cNgr6HkCBDYB4dBdIECAQHEB4bD4gh2PAAECBAjsCAiHa18L4XDt/Ts9gZECwuFITe8iQIBAQAHhMOBSjESAAAECBCYLCIeTgYO/XjgMviDjEUgkIBwmWpZRCRAg0CIgHLaoeYYAAQIECOQWEA5z7693euGwV9DzBAhsAsKhu0CAAIHiAsJh8QU7HgECBAgQ2BEQDte+FsLh2vt3egIjBYTDkZreRYAAgYACwmHApRiJAAECBAhMFhAOJwMHf71wGHxBxiOQSEA4TLQsoxIgQKBFQDhsUfMMAQIECBDILSAc5t5f7/TCYa+g5wkQ2ASEQ3eBAAECxQWEw+ILdjwCBAgQILAjIByufS2Ew7X37/QERgoIhyM1vYsAAQIBBYTDgEsxEgECBAgQmCwgHE4GDv564TD4goxHIJGAcLizrG9/+9uH3/72t4fXXnst0SqNSoAAgX0B4dDNIECAAAEC6wkIh+vt/PTEwuHa+3d6AiMFhMMzzc985jOHb33rW4ef/vSnh+9///sjrb2LAAECNxEQDm/C7ksJECBAgMBNBYTDm/Lf/MuFw5uvwAAEyggIhyerPP6k4Ysvvvj0n7zzzjuH7373u4ef//znH1r49tnf/OY3h+985zuHN9988+lnvvnNbx6++MUvPv1//+IXvzi8+uqrz7zjks/s3bLzGX/2s5996CcjL/lMy/d/4QtfOHzjG984vPDCC09Ge/fddw8/+MEPDj/+8Y+fGfWS7y/zJ8hBCCQQEA4TLMmIBAgQIEBgsIBwOBg02euEw2QLMy6BwALC4eFw2H7K8Lin0wh4DGCvv/76h37y8OWXXz785V/+5ZO1HuPi6TPHIHcMbFtQ22Lbr3/966fx8JLP3BUNP/nJTz6Nmcc5vva1rz0Jm9t/Vn2c+aHPtHz/Jec4znzJ9wf+82A0AiUFhMOSa3UoAgQIECBwr4BwuPYFEQ7X3r/TExgpIBweDk9C3/En6d54440H/17DLTL+8pe/PHz84x8/fPSjH30aDu96z9e//vXDSy+99CQmvvXWW7vfdfqZ85/gOy58i4Q/+clPngmZxwj4+c9//klM/PSnP/0kJN73meO79s760Peffs/2E5ibxdtvv/0kil4y495Pb4680N5FgMCHBYRDt4IAAQIECKwnIByut/PTEwuHa+/f6QmMFBAOT8Lh6U8F3oV8DGif/exnn8TCV1555ZlweFc4O/3nx1+6shf37np2m+OusHf6z48hcwuUp/Hx9DPH97V8//EnCU8j6TbX6T//8pe//OD370XRkRfauwgQEA7dAQIECBAgQOBwEA7XvgXC4dr7d3oCIwWEwz9obn/n311/b9/xY9t/ovzXf/3XT/5ev/OYdlfcO/1JxF/96le7ce2hn3rc+4m/baYtBH7qU596+tOHpz/Zdxolj8/sxcX7vv/8JwtPL+DpXMf3bj/9eNf3+4UzI//4rv2u079HdG2Jh0//f/7l//Xwh3yCAAECBAgQKCUgHJZa56MP87d/5P//92g0DxDYETj+XonV/yccntyALbA9//zzT/7p6S812YtnwuHhIByu/n9Cbnd+4fBye+HwciufJECAAAECVQSEwyqbbDuHcNjm5ikC5wLC4eEgHN7x52L7zcBbPNz7iT/hUDj0f1YJZBDwdxxm2JIZCRAgQIDAWAHhcKxntrf5T5Wzbcy8BOIKCIf37Ob0NwQf/3PgF1988c5PHyv08TcwP/T3B/o7Dn8c90+DyQgUFRAOiy7WsQgQIECAwD0CwuHa10M4XHv/Tk9gpIBweGE43PttwOc/cXjX3xN4/GnF47+777cqn37mMb9V+TRu3vVblU8/czzu3m9Vfuj7937icjvv9ktl7voFL6ff77cqj/zj610ELhMQDi9z8ikCBAgQIFBJQDistM3Hn0U4fLyZJwgQ2BcQDg+Hw/GXmnzpS1968puS33zzzSdSWwQ7hq7XXnttV2/vNw0f/9kx4B0j4TEAnse144su+cx5hNz+jsUXXnjh8N3vfvdwnOt8xks+c+n3n8+4fddbb711ePXVV594nMfGS7/fH0YCBK4rIBxe19u3ESBAgACBCALCYYQt3G4G4fB29r6ZQDUB4fBwOGzB6xOf+MQz+/3Rj350uO+3AO+Fwy3Mnf5nzcf/jPk8Pm5/h+L2heef2QuXe3Oez3jJZy6Z8TwcnsbU7ZfHvPPOO08j5naOS7+/2h8k5yEQWUA4jLwdsxEgQIAAgTkCwuEc1yxvFQ6zbMqcBOILCIcnOzr+lN8rr7xy+OEPf/jkpwVv+b/jT0G+9NJLT39y8Zaz+G4CBHILCIe592d6AgQIECDQIiActqjVeUY4rLNLJyFwawHh8GQDx5/y++pXv3r43ve+9+Q/Bb7l/44/8Xf83/afBd9yFt9NgEBuAeEw9/5MT4AAAQIEWgSEwxa1Os8Ih3V26SQEbi0gHN56AzvfHylgBuQxEgECjxQQDh8J5uMECBAgQKCAgHBYYIkdRxAOO/A8SoDAMwLCoQtBgACB4gLCYfEFOx4BAgQIENgREA7XvhbC4dr7d3oCIwWEw5Ga3kWAAIGAAsJhwKUYiQABAgQITBYQDicDB3+9cBh8QcYjkEhAOEy0LKMSIECgRUA4bFHzDAECBAgQyC0gHObeX+/0wmGvoOcJENgEhEN3gQABAsUFhMPiC3Y8AgQIECCwIyAcrn0thMO19+/0BEYKCIcjNb2LAAECAQWEw4BLMRIBAgQIEJgsIBxOBg7+euEw+IKMRyCRgHCYaFlGJUCAQHM/cB0AACAASURBVIuAcNii5hkCBAgQIJBbQDjMvb/e6YXDXkHPEyCwCQiH7gIBAgSKCwiHxRfseAQIECBAYEdAOFz7WgiHa+/f6QmMFBAOR2p6FwECBAIKCIcBl2IkAgQIECAwWUA4nAwc/PXCYfAFGY9AIgHhMNGyjEqAAIEWAeGwRc0zBAgQIEAgt4BwmHt/vdMLh72CnidAYBMQDt0FAgQIFBcQDosv2PEIECBAgMCOgHC49rUQDtfev9MTGCkgHI7U9C4CBAgEFBAOAy7FSAQIECBAYLKAcDgZOPjrhcPgCzIegUQCwmGiZRmVAAECLQLCYYuaZwgQIECAQG4B4TD3/nqnFw57BT1PgMAmIBy6CwQIECguIBwWX7DjESBAgACBHQHhcO1rIRyuvX+nJzBSQDgcqeldBAgQCCggHAZcipEIECBAgMBkAeFwMnDw1wuHwRdkPAKJBITDRMsyKgECBFoEhMMWNc8QIECAAIHcAsJh7v31Ti8c9gp6ngCBTUA4dBcIECBQXEA4LL5gxyNAgAABAjsCwuHa10I4XHv/Tk9gpIBwOFLTuwgQIBBQQDgMuBQjESBAgACByQLC4WTg4K8XDoMvyHgEEgkIh4mWZVQCBAi0CAiHLWqeIUCAAAECuQWEw9z7651eOOwV9DwBApuAcOguECBAoLiAcFh8wY5HgAABAgR2BITDta+FcLj2/p2ewEgB4XCkpncRIEAgoIBwGHApRiJAgAABApMFhMPJwMFfLxwGX5DxCCQSEA4TLcuoBAgQaBEQDlvUPEOAAAECBHILCIe599c7vXDYK+h5AgQ2AeHQXSBAgEBxAeGw+IIdjwABAgQI7AgIh2tfC+Fw7f07PYGRAsLhSE3vIkCAQEAB4TDgUoxEgAABAgQmCwiHk4GDv144DL4g4xFIJCAcJlqWUQkQINAiIBy2qHmGAAECBAjkFhAOc++vd3rhsFfQ8wQIbALCobtAgACB4gLCYfEFOx4BAgQIENgREA7XvhbC4dr7d3oCIwWEw5Ga3kWAAIGAAsJhwKUYiQABAgQITBYQDicDB3+9cBh8QcYjkEhAOEy0LKMSIECgRUA4bFHzDAECBAgQyC0gHObeX+/0wmGvoOcJENgEhEN3gQABAsUFhMPiC3Y8AgQIECCwIyAcrn0thMO19+/0BEYKCIcjNb2LAAECAQWEw4BLMRIBAgQIEJgsIBxOBg7+euEw+IKMRyCRgHCYaFlGJUCAQIuAcNii5hkCBAgQIJBbQDjMvb/e6YXDXkHPEyCwCQiH7gIBAgSKCwiHxRfseAQIECBAYEdAOFz7WgiHa+/f6QmMFBAOR2p6FwECBAIKCIcBl2IkAgQIECAwWUA4nAwc/PXCYfAFGY9AIgHhMNGyjEqAAIEWAeGwRc0zBAgQIEAgt4BwmHt/vdMLh72CnidAYBMQDt0FAgQIFBcQDosv2PEIECBAgMCOgHC49rUQDtfev9MTGCkgHI7U9C4CBAgEFBAOAy7FSAQIECBAYLKAcDgZOPjrhcPgCzIegUQCwmGiZRmVAAECLQLCYYuaZwgQIECAQG4B4TD3/nqnFw57BT1PgMAmIBy6CwQIECguIBwWX7DjESBAgACBHQHhcO1rIRyuvX+nJzBSQDgcqeldBAgQCCggHAZcipEIECBAgMBkAeFwMnDw1wuHwRdkPAKJBITDRMsyKgECBFoEhMMWNc8QIECAAIHcAsJh7v31Ti8c9gp6ngCBTUA4dBcIECBQXEA4LL5gxyNAgAABAjsCwuHa10I4XHv/Tk9gpIBwOFLTuwgQIBBQQDgMuBQjESBAgACByQLC4WTg4K8XDoMvyHgEEgkIh4mWZVQCBAi0CAiHLWqeIUCAAAECuQWEw9z7651eOOwV9DwBApuAcOguECBAoLiAcFh8wY5HgAABAgR2BITDta+FcLj2/p2ewEgB4XCkpncRIEAgoIBwGHApRiJAgAABApMFhMPJwMFfLxwGX5DxCCQSEA4TLcuoBAgQaBEQDlvUPEOAAAECBHILCIe599c7vXDYK+h5AgQ2AeHQXSBAgEBxAeGw+IIdjwABAgQI7AgIh2tfC+Fw7f07PYGRAsLhSE3vIkCAQEAB4TDgUoxEgAABAgQmCwiHk4GDv144DL4g4xFIJCAcJlqWUQkQINAiIBy2qHmGAAECBAjkFhAOc++vd3rhsFfQ8wQIbALCobtAgACB4gLCYfEFOx4BAgQIENgREA7XvhbC4dr7d3oCIwWEw5Ga3kWAAIGAAsJhwKUYiQABAgQITBYQDicDB3+9cBh8QcYjkEhAOEy0LKMSIECgRUA4bFHzDAECBAgQyC0gHObeX+/0wmGvoOcJENgEhEN3gQABAsUFhMPiC3Y8AgQIECCwIyAcrn0thMO19+/0BEYKCIcjNb2LAAECAQWEw4BLMRIBAgQIEJgsIBxOBg7+euEw+IKMRyCRgHCYaFlGJUCAQIuAcNii5hkCBAgQIJBbQDjMvb/e6YXDXkHPEyCwCQiH7gIBAgSKCwiHxRfseAQIECBAYEdAOFz7WgiHa+/f6QmMFBAOR2p6FwECBAIKCIcBl2IkAgQIECAwWUA4nAwc/PXCYfAFGY9AIgHhMNGyjEqAAIEWAeGwRc0zBAgQIEAgt4BwmHt/vdMLh72CnidAYBMQDt0FAgQIFBcQDosv2PEIECBAgMCOgHC49rUQDtfev9MTGCkgHI7U9C4CBAgEFBAOAy7FSAQIECBAYLKAcDgZOPjrhcPgCzIegUQCwmGiZRmVAAECLQLCYYuaZwgQIECAQG4B4TD3/nqnFw57BT1PgMAmIBy6CwQIECguIBwWX7DjESBAgACBHQHhcO1rIRyuvX+nJzBSQDgcqeldBAgQCCggHAZcipEIECBAgMBkAeFwMnDw1wuHwRdkPAKJBITDRMsyKgECBFoEhMMWNc8QIECAAIHcAsJh7v31Ti8c9gp6ngCBTUA4dBcIECBQXEA4LL5gxyNAgAABAjsCwuHa10I4XHv/Tk9gpIBwOFLTuwgQIBBQQDgMuBQjESBAgACByQLC4WTg4K8XDoMvyHgEEgkIh4mWZVQCBAi0CAiHLWqeIUCAAAECuQWEw9z7651eOOwV9DwBApuAcOguECBAoLiAcFh8wY5HgAABAgR2BITDta+FcLj2/p2ewEgB4XCkpncRIEAgoIBwGHApRiJAgAABApMFhMPJwMFfLxwGX5DxCCQSEA4TLcuoBAgQaBEQDlvUPEOAAAECBHILCIe599c7vXDYK+h5AgQ2AeHQXSBAgEBxAeGw+IIdjwABAgQI7AgIh2tfC+Fw7f07PYGRAsLhSE3vIkCAQEAB4TDgUoxEgAABAgQmCwiHk4GDv144DL4g4xFIJCAcJlqWUQkQINAiIBy2qHmGAAECBAjkFhAOc++vd3rhsFfQ8wQIbALCobtAgACB4gLCYfEFOx4BAgQIENgREA7XvhbC4dr7d3oCIwWEw5Ga3kWAAIGAAsJhwKUYiQABAgQITBYQDicDB3+9cBh8QcYjkEhAOEy0LKMSIECgRUA4bFHzDAECBAgQyC0gHObeX+/0wmGvoOcJENgEhEN3gQABAsUFhMPiC3Y8AgQIECCwIyAcrn0thMO19+/0BEYKCIcjNb2LAAECAQWEw4BLMRIBAgQIEJgsIBxOBg7+euEw+IKMRyCRgHCYaFlGJUCAQIuAcNii5hkCBAgQIJBbQDjMvb/e6YXDXkHPEyCwCQiH7gIBAgSKCwiHxRfseAQIECBAYEdAOFz7WgiHa+/f6QmMFBAOR2p6FwECBAIKCIcBl2IkAgQIECAwWUA4nAwc/PXCYfAFGY9AIgHhMNGyjEqAAIEWAeGwRc0zBAgQIEAgt4BwmHt/vdMLh72CnidAYBMQDt0FAgQIFBcQDosv2PEIECBAgMCOgHC49rUQDtfev9MTGCkgHI7U9C4CBAgEFBAOAy7FSAQIECBAYLKAcDgZOPjrhcPgCzIegUQCwmGiZRmVAAECLQLCYYuaZwgQIECAQG4B4TD3/nqnFw57BT1PgMAmIBy6CwQIECguIBwWX7DjESBAgACBHQHhcO1rIRyuvX+nJzBSQDgcqeldBAgQCCggHAZcipEIECBAgMBkAeFwMnDw1wuHwRdkPAKJBITDRMsyKgECBFoEhMMWNc8QIECAAIHcAsJh7v31Ti8c9gp6ngCBTUA4dBcIECBQXEA4LL5gxyNAgAABAjsCwuHa10I4XHv/Tk9gpIBwOFLTuwgQIBBQQDgMuBQjESBAgACByQLC4WTg4K8XDoMvyHgEEgkIh4mWZVQCBAi0CAiHLWqeIUCAAAECuQWEw9z7651eOOwV9DwBApuAcOguECBAoLiAcFh8wY5HgAABAgR2BITDta+FcLj2/p2ewEgB4XCkpncRIEAgoIBwGHApRiJAgAABApMFhMPJwMFfLxwGX5DxCCQSEA4TLcuoBAgQaBEQDlvUPEOAAAECBHILCIe599c7vXDYK+h5AgQ2AeHQXSBAgEBxAeGw+IIdjwABAgQI7AgIh2tfC+Fw7f07PYGRAsLhSE3vIkCAQEAB4TDgUoxEgAABAgQmCwiHk4GDv144DL4g4xFIJCAcJlqWUQkQINAiIBy2qHmGAAECBAjkFhAOc++vd3rhsFfQ8wQIbALCobtAgACB4gLCYfEFOx4BAgQIENgREA7XvhbC4dr7d3oCIwWEw5Ga3kWAAIGAAsJhwKUYiQABAgQITBYQDicDB3+9cBh8QcYjkEhAOEy0LKMSIECgRUA4bFHzDAECBAgQyC0gHObeX+/0wmGvoOcJENgEhEN3gQABAsUFhMPiC3Y8AgQIECCwIyAcrn0thMO19+/0BEYKCIcjNb2LAAECAQWEw4BLMRIBAgQIEJgsIBxOBg78+v/8kX97eONv/yLwhEYjQCCTgHCYaVtmJUCAQIOAcNiA5hECBAgQIJBcQDhMvsDG8Y/R8LXXXzh85Xd/3vgGjxEgQOBZAeHQjSBAgEBxAeGw+IIdjwABAgQI7AgIh+tdiy0aHk8uHK63fycmMEtAOJwl670ECBAIIiAcBlmEMQgQIECAwBUFhMMrYgf4qtNoKBwGWIgRCBQSEA4LLdNRCBAgsCcgHLoXBAgQIEBgPQHhcJ2dn0dD4XCd3TspgWsICIfXUPYdBAgQuKGAcHhDfF9NgAABAgRuJCAc3gj+yl+7Fw2FwysvwdcRKC4gHBZfsOMRIEBAOHQHCBAgQIDAegLCYf2d3xUNhcP6u3dCAtcUEA6vqe27CBAgcAMB4fAG6L6SAAECBAjcWEA4vPECJn/9fdFQOJyM7/UEFhMQDhdbuOMSILCegHC43s6dmAABAgQICId178BD0VA4rLt7JyNwCwHh8BbqvpMAAQJXFBAOr4jtqwgQIECAQBAB4TDIIgaPcUk0FA4Ho3sdgcUFhMPFL4DjEyBQX0A4rL9jJyRAgAABAucCwmG9O3FpNBQO6+3eiQjcUkA4vKW+7yZAgMAVBITDKyD7CgIECBAgEExAOAy2kM5xHhMNhcNObI8TIPCMgHDoQhAgQKC4gHBYfMGOR4AAAQIEdgSEwzrX4rHRUDiss3snIRBBQDiMsAUzECBAYKKAcDgR16sJECBAgEBQAeEw6GIeOVZLNBQOH4ns4wQI3CsgHLogBAgQKC4gHBZfsOMRIECAAIEdAeEw/7VojYbCYf7dOwGBSALCYaRtmIUAAQITBITDCaheSYAAAQIEggsIh8EX9MB4PdFQOMy9e9MTiCYgHEbbiHkIECAwWEA4HAzqdQQIECBAIIGAcJhgSXeM2BsNhcO8uzc5gYgCwmHErZiJAAECAwWEw4GYXkWAAAECBJIICIdJFnU25ohoKBzm3L2pCUQVEA6jbsZcBAgQGCQgHA6C9BoCBAgQIJBIQDhMtKw/jDoqGgqH+XZvYgKRBYTDyNsxGwECBAYICIcDEL2CAAECBAgkExAOcy1sZDQUDnPt3rQEogsIh9E3ZD4CBAh0CgiHnYAeJ0CAAAECCQWEwzxLGx0NhcM8uzcpgQwCwmGGLZmRAAECHQLCYQeeRwkQIECAQFIB4TDH4mZEQ+Ewx+5NSSCLgHCYZVPmJECAQKOAcNgI5zECBAgQIJBYQDiMv7xZ0VA4jL97ExLIJCAcZtqWWQkQINAgIBw2oHmEAAECBAgkFxAOYy9wZjQUDmPv3nQEsgkIh9k2Zl4CBAg8UkA4fCSYjxMgQIAAgQICwmHcJc6OhsJh3N2bjEBGAeEw49bMTIAAgUcICIePwPJRAgQIECBQREA4jLnIa0RD4TDm7k1FIKuAcJh1c+YmQIDAhQLC4YVQPkaAAAECBAoJCIfxlnmtaCgcxtu9iQhkFhAOM2/P7AQIELhAQDi8AMlHCBAgQIBAMQHhMNZCrxkNhcNYuzcNgewCwmH2DZqfAAECDwgIh64IAQIECBBYT0A4jLPza0dD4TDO7k1CoIKAcFhhi85AgACBewSEQ9eDAAECBAisJyAcxtj5LaKhcBhj96YgUEVAOKyySecgQIDAHQLCoatBgAABAgTWExAOb7/zW0VD4fD2uzcBgUoCwmGlbToLAQIEdgSEQ9eCAAECBAisJyAc3nbnt4yGwuFtd+/bCVQTEA6rbdR5CBAgcCYgHLoSBAgQIEBgPQHh8HY7v3U0FA5vt3vfTKCigHBYcavORIAAgRMB4dB1IECAAAEC6wkIh7fZeYRoKBzeZve+lUBVAeGw6madiwABAn8QEA5dBQIECBAgsJ6AcHj9nUeJhsLh9XfvGwlUFhAOK2/X2QgQIHA4HIRD14AAAQIECKwnIBxed+eRoqFweN3d+zYC1QWEw+obdj4CBJYXEA6XvwIACBAgQGBBAeHwekuPFg2Fw+vt3jcRWEFAOFxhy85IgMDSAsLh0ut3eAIECBBYVEA4vM7iI0ZD4fA6u/ctBFYREA5X2bRzEiCwrIBwuOzqHZwAAQIEFhYQDucvP2o0FA7n7943EFhJQDhcadvOSoDAkgLC4ZJrd2gCBAgQWFxAOJx7ASJHQ+Fw7u69ncBqAsLhaht3XgIElhMQDpdbuQMTIECAAIGDcDjvEkSPhsLhvN17M4EVBYTDFbfuzAQILCUgHC61boclQIAAAQJPBITDORchQzQUDufs3lsJrCogHK66eecmQGAZAeFwmVU7KAECBAgQeCogHI6/DFmioXA4fvfeSGBlAeFw5e07OwECSwgIh0us2SEJECBAgMAzAsLh2AuRKRoKh2N3720EVhcQDle/Ac5PgEB5AeGw/IodkAABAgQIfEhAOBx3KbJFQ+Fw3O69iQCBw0E4dAsIECBQXEA4LL5gxyNAgAABAjsCwuGYa5ExGgqHY3bvLQQIvC8gHLoJBAgQKC4gHBZfsOMRIECAAAHhcModyBoNhcMp18FLCSwrIBwuu3oHJ0BgFQHhcJVNOycBAgQIEPhAwE8c9t2GzNFQOOzbvacJEHhWQDh0IwgQIFBcQDgsvmDHI0CAAAECOwLCYfu1yB4NhcP23XuSAIEPCwiHbgUBAgSKCwiHxRfseAQIECBAQDgcdgcqREPhcNh18CICBPwdh+4AAQIE6gsIh/V37IQECBAgQOBcwE8cPv5OVImGwuHjd+8JAgTuFvATh24HAQIEigsIh8UX7HgECBAgQGBHQDh83LWoFA2Fw8ft3qcJELhfQDh0QwgQIFBcQDgsvmDHI0CAAAECwmHXHagWDYXDruvgYQIEzgSEQ1eCAAECxQWEw+ILdjwCBAgQICAcNt+BitFQOGy+Dh4kQGBHQDh0LQgQIFBcQDgsvmDHI0CAAAECwmHTHagaDYXDpuvgIQIE7hAQDl0NAgQIFBcQDosv2PEIECBAgIBw+Og7UDkaCoePvg4eIEDgHgHh0PUgQIBAcQHhsPiCHY8AAQIECAiHj7oD1aOhcPio6+DDBAg8ICAcuiIECBAoLiAcFl+w4xEgQIAAAeHw4juwQjQUDi++Dj5IgMAFAsLhBUg+QoAAgcwCwmHm7ZmdAAECBAi0Cbz2H9qeq/zUKtFQOKx8i52NwPUFhMPrm/tGAgQIXFVAOLwqty8jQIAAAQIhBITDZ9ewUjQUDkP8ETQEgTICwmGZVToIAQIE9gWEQzeDAAECBAisJyAcfrDz1aKhcLjen3cnJjBTQDicqevdBAgQCCAgHAZYghEIECBAgMCVBYTD98FXjIbC4ZX/sPk6AsUFhMPiC3Y8AgQICIfuAAECBAgQWE9AOFw3GgqH6/15d2ICMwWEw5m63k2AAIEAAsJhgCUYgQABAgQIXFlg9XC46k8abtfsK7/78yvfOF9HgEBVAeGw6madiwABAn8QEA5dBQIECBAgsJ7AyuFw9Wh4vO3C4Xp/5p2YwCwB4XCWrPcSIEAgiIBwGGQRxiBAgAABAlcUWDUciobvXzLh8Ip/2HwVgeICwmHxBTseAQIEhEN3gAABAgQIrCewYjgUDT+458Lhen/mnZjALAHhcJas9xIgQCCIgHAYZBHGIECAAAECVxRYLRyKhs9eLuHwin/YfBWB4gLCYfEFOx4BAgSEQ3eAAAECBAisJ7BSOBQNP3y/hcP1/sw7MYFZAsLhLFnvJUCAQBAB4TDIIoxBgAABAgSuKLBKOBQN9y+VcHjFP2y+ikBxAeGw+IIdjwABAsKhO0CAAAECBNYTWCEcioZ332vhcL0/805MYJaAcDhL1nsJECAQREA4DLIIYxAgQIAAgSsKVA+HouH9l0k4vOIfNl9FoLiAcFh8wY5HgAAB4dAdIECAAAEC6wlUDoei4cP3WTh82MgnCBC4TEA4vMzJpwgQIJBWQDhMuzqDEyBAgACBZoGq4VA0vOxKCIeXOfkUAQIPCwiHDxv5BAECBFILCIep12d4AgQIECDQJFAxHIqGl18F4fByK58kQOB+AeHQDSFAgEBxAeGw+IIdjwABAgQI7AhUC4ei4eOuuXD4OC+fJkDgbgHh0O0gQIBAcQHhsPiCHY8AAQIECBQPh6Lh46+4cPh4M08QILAvIBy6GQQIECguIBwWX7DjESBAgACBwuFQNGy73sJhm5unCBD4sIBw6FYQIECguIBwWHzBjkeAAAECBIqGQ9Gw/WoLh+12niRA4FkB4dCNIECAQHEB4bD4gh2PAAECBAgUDIeiYd+1Fg77/DxNgMAHAsKh20CAAIHiAsJh8QU7HgECBAgQKBYORcP+Ky0c9ht6AwEC7wsIh24CAQIEigsIh8UX7HgECBAgQKBQOBQNx1xn4XCMo7cQICAcugMECBAoLyAcll+xAxIgQIAAgQ8JvPYf8qGIhuN2JhyOs/QmAqsL+InD1W+A8xMgUF5AOCy/YgckQIAAAQLpw6FoOPYSC4djPb2NwMoCwuHK23d2AgSWEBAOl1izQxIgQIAAgWcEMv3EoWg4/vIKh+NNvZHAqgLC4aqbd24CBJYREA6XWbWDEiBAgACBpwJZwqFoOOfSCodzXL2VwIoCwuGKW3dmAgSWEhAOl1q3wxIgQIAAgScCGcKhaDjvsgqH82y9mcBqAsLhaht3XgIElhMQDpdbuQMTIECAAIHw4VA0nHtJhcO5vt5OYCUB4XClbTsrAQJLCgiHS67doQkQIEBgcYHIP3EoGs6/nMLhfGPfQGAVAeFwlU07JwECywoIh8uu3sEJECBAYGGBqOFQNLzOpRQOr+PsWwisICAcrrBlZyRAYGkB4XDp9Ts8AQIECCwqEDEciobXu4zC4fWsfROB6gLCYfUNOx8BAssLCIfLXwEABAgQILCgQLRwKBpe9xIKh9f19m0EKgsIh5W362wECBA4HA7CoWtAgAABAgTWE4gUDkXD698/4fD65r6RQFUB4bDqZp2LAAECfxAQDl0FAgQIECCwnkCUcCga3ubuCYe3cfetBCoKCIcVt+pMBAgQOBEQDl0HAgQIECCwnkCEcCga3u7eCYe3s/fNBKoJCIfVNuo8BAgQOBMQDl0JAgQIECCwnsCtw6FoeNs7Jxze1t+3E6gkIBxW2qazECBAYEdAOHQtCBAgQIDAegK3DIei4e3vm3B4+x2YgEAVAeGwyiadgwABAncICIeuBgECBAgQWE/gVuFQNIxx14TDGHswBYEKAsJhhS06AwECBO4REA5dDwIECBAgsJ7ALcKhaBjnngmHcXZhEgLZBYTD7Bs0PwECBB4QEA5dEQIECBAgsJ7AtcOhaBjrjgmHsfZhGgKZBYTDzNszOwECBC4QEA4vQPIRAgQIECBQTOCa4VA0jHd5hMN4OzERgawCwmHWzZmbAAECFwoIhxdC+RgBAgQIECgkcK1wKBrGvDTCYcy9mIpARgHhMOPWzEyAAIFHCAiHj8DyUQIECBAgUETgGuFQNIx7WYTDuLsxGYFsAsJhto2ZlwABAo8UEA4fCebjBAgQIECggMDscCgaxr4kwmHs/ZiOQCYB4TDTtsxKgACBBgHhsAHNIwQIECBAILnAzHAoGsa/HMJh/B2ZkEAWAeEwy6bMSYAAgUYB4bARzmMECBAgQCCxwKxwKBrmuBTCYY49mZJABgHhMMOWzEiAAIEOAeGwA8+jBAgQIEAgqcCMcCga5rkMwmGeXZmUQHQB4TD6hsxHgACBTgHhsBPQ4wQIECBAIKHA6HAoGua6BMJhrn2ZlkBkAeEw8nbMRoAAgQECwuEARK8gQIAAAQLJBEaGQ9Ew2fIPh4NwmG9nJiYQVUA4jLoZcxEgQGCQgHA4CNJrCBAgQIBAIoFR4VA0TLT0k1GFw5x7MzWBiALCYcStmIkAAQIDBYTDgZheRYAAAQIEkgiMCIeiYZJl74wpHObdnckJRBMQDqNtxDwECBAYLCAcDgb1OgIECBAgkECgNxyKhgmWfM+IwmHu/ZmeQCQB4TDSNsxCgACBCQLC4QRUryRAgAABAsEFesKhaBh8uReMJxxegOQjBAhcJCAcXsTkQwQIgmHBygAAIABJREFUEMgrIBzm3Z3JCRAgQIBAq0BrOBQNW8VjPSccxtqHaQhkFhAOM2/P7AQIELhAQDi8AMlHCBAgQIBAMYGWcCga1rkEwmGdXToJgVsLCIe33oDvJ0CAwGQB4XAysNcTIECAAIGAAo8Nh6JhwCV2jCQcduB5lACBZwSEQxeCAAECxQWEw+ILdjwCBAgQILAj8JhwKBrWu0LCYb2dOhGBWwkIh7eS970ECBC4koBweCVoX0OAAAECBAIJXBoORcNASxs4inA4ENOrCCwuIBwufgEcnwCB+gLCYf0dOyEBAgQIEDgXuCQcioZ1741wWHe3Tkbg2gLC4bXFfR8BAgSuLCAcXhnc1xEgQIAAgQACD4VD0TDAkiaOIBxOxPVqAosJCIeLLdxxCRBYT0A4XG/nTkyAAAECBO4Lh6Jh/fshHNbfsRMSuJaAcHgtad9DgACBGwkIhzeC97UECBAgQOCGAneFQ9Hwhku54lcLh1fE9lUEigsIh8UX7HgECBAQDt0BAgQIECCwnsBeOBQN17kHwuE6u3ZSArMFhMPZwt5PgACBGwsIhzdegK8nQIAAAQI3EDgPh6LhDZZww68UDm+I76sJFBMQDost1HEIECBwLiAcuhMECBAgQGA9gdNwKBqut3/hcL2dOzGBWQLC4SxZ7yVAgEAQAeEwyCKMQYAAAQIEriiwhUPR8Irogb5KOAy0DKMQSC4gHCZfoPEJECDwkIBw+JCQf0+AAAECBOoJHMOhaFhvr5eeSDi8VMrnCBB4SEA4fEjIvydAgEByAeEw+QKNT4AAAQIEGgT+j//4bw+vvf5Cw5MeqSAgHFbYojMQiCEgHMbYgykIECAwTeCnL/9+2ru9mAABAgQIEIgp8Jv/9HcxBzPVVQSEw6sw+xICSwgIh0us2SEJEFhZQDhcefvOToAAAQKrCgiHq27+/XML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0gs8/7vD4c/+9iOHf/yXvz+886fpj+MABAgUFBAOCy71EUcSDh+B5aMECNwrIBy6IAQIECguIBwWX7Dj3UTghf91OHzu9Y8c/v7f/P7w7h/fZARfSoAAgXsFhMO1L4hwuPb+nZ7ASAHhcKSmdxEgQCCggHAYcClGSitw/EnDz//0I4c/efuDI/z6s+8dfvEv33v6D/7ZPz53+Nz//dzT//f/+4n3Dn//b947/P4jHzzz4uvPHT75yw8+c/w3/9/zh8MbX3r2JxjPP/ePf/7e4X9+7oPv2oM8n3HvvZd85vjulu8/RtWj0R+9+/50//TR9891Glgv/f60F8XgBAIICIcBlnDDEYTDG+L7agLFBITDYgt1HAIECJwLCIfuBIExAlsQe+vPPoh3xwD2z3/+3OEfvvDekzB2/Myn/uG5wy/+1fuhcHvm7Y89Gw+PQe6P/+nwoaB4OunxM3/62+eeRre97z8/2Rbk/tfHP4iZx5D56b9//z3H/6z6ks9s0fCx37834/k5Lv3+MVvzFgLrCgiH6+7+eHLhcO39Oz2BkQLC4UhN7yJAgEBAAeEw4FKMlFLgY7957vC//fcPAtylhziGs4//6tnnHgqHW4D7H//6vcPxJxa3/x0j4PEnFc9/gu++f/+R3x//PsbnDr/7k8OTn4zce8f5Z1q/f+9cWyg8/mTm8aclL/n+S219jgCBuwWEw7Vvh3C49v6dnsBIAeFwpKZ3ESBAIKCAcBhwKUZKKXAMh//ivz13+Lu/eDbmPXSYlnB4V6R8KF7eFSRP//ln39j/acfTzxx/0nAvkt73/efxcXM5/+eXzHj6n3U/5OvfEyCwLyAcrn0zhMO19+/0BEYKCIcjNb2LAAECAQWEw4BLMVJKgS2AHePZ3t9buHeo7Znjvzv9ew73/o7D0yB5108W3vWTgMf33xXujv9ue9//8xe/P3zu9Q9++vB05tPvPP6E5N5PNt73/ec/WXj67i0W/sO/fu/wz//7w9/vF86k/CNi6GACwmGwhVx5HOHwyuC+jkBhAeGw8HIdjQABAkcB4dA9IDBW4PyXn9z3E4iX/pTi9s7tl58Ih2N35m0EVhQQDlfc+gdnFg7X3r/TExgpIByO1PQuAgQIBBQQDgMuxUglBE5/M/BePNx+Ou+3n3r2ty7vHf78JxM/8ebjf+LPTxyWuFYOQWCYgHA4jDLli4TDlGszNIGQAsJhyLUYigABAuMEhMNxlt5E4Fxg7zcEHz9z129Tvk+w9+8YPL77kr8/0N9x6B4TWENAOFxjz3edUjhce/9OT2CkgHA4UtO7CBAgEFBAOAy4FCOVEdgLh9s/+92fvPfM32t436Ev/a3GxzB4/MUlj/mtyucz7v1n0OefuevvMnzo+/fC5faut/7s7t+qfFeALXNRHITADQSEwxugB/pK4TDQMoxCILmAcJh8gcYnQIDAQwLC4UNC/j2BywSOUeyfPno4/M/Pvff0gWOE+/Tfvx/y3vnTw+GSaHj8ew//2T9++JelHH8hyfaeLST+8T99EAnPA9xxiPPfcrz3n0efz3jJZy75/r3PbH+n4/Z3NR5nPI+Nl3z/ZRvxKQIE7hMQDte+H8Lh2vt3egIjBYTDkZreRYAAgYACwmHApRgppcAWvP7o3Q/GP4bE05/+O//FKacH/fVn3/+7Dk9/O/P278/fc/zne587/7sUz6Pg8bnzOffefclnHvr+vXC4xcx/8d+ee3r0vd9Afcn3p7wkhiYQSEA4DLSMG4wiHN4A3VcSKCogHBZdrGMRIEBgExAO3QUCYwX2fmJw7Ddc/ra7/k7Dy9/gkwQIVBUQDqtu9rJzCYeXOfkUAQIPCwiHDxv5BAECBFILCIep12f4gALHn/L7k7cPT3568Jb/2/6z6F9+/r3D8af6/I8AAQKnAsLh2vdBOFx7/05PYKSAcDhS07sIECAQUEA4DLgUIxEYIBAlYA44ilcQIDBBQDicgJrolcJhomUZlUBwAeEw+IKMR4AAgV4B4bBX0PMECBAgQCCfgHCYb2cjJxYOR2p6F4G1BYTDtffv9AQILCAgHC6wZEckQIAAAQJnAsLh2ldCOFx7/05PYKSAcLij+e1vf/vw29/+9vDaa6+NtPYuAgQI3ERAOLwJuy8lQIAAAQI3FRAOb8p/8y8XDm++AgMQKCMgHJ6t8jOf+czhW9/61uGnP/3p4fvf/36ZRTsIAQLrCgiH6+7eyQkQIEBgXQHhcN3dH08uHK69f6cnMFJAODzRPP6k4Ysvvvj0n7zzzjuH7373u4ef//znT/7Zyy+/fPja1752eP7555/8v999993DD37wg8OPf/zjZ3byzW9+8/DFL37x6T/7xS9+cXj11Vcf/Zm9RZ/P+LOf/exDPxl5yWcumfH8+7/whS8cvvGNbxxeeOGFe89/yfePvMTeRYDA/QLCoRtCgAABAgTWExAO19v56YmFw7X37/QERgoIh4fDYfspwyPsd77zncObb775xPgYwF5//fUnP3l4/Mxf/dVfHf7mb/7mSSjcnvnYxz72TDw8BrljYNuC4hbbfv3rXz+Nh5d85q5o+MlPfvJpzNxC5jFsbv9Z9XHmhz7T8v2XnGMze+j7R15g7yJA4GEB4fBhI58gQIAAAQLVBITDaht93HmEw8d5+TQBAncLCIeHw5PQd/xJujfeeONRf6/h17/+9cNXvvKVw/ZTf3e95/i5l1566UlMfOutt3a/6/Qz5z/BeFzfFgl/8pOfPPOfUB8j4Oc///knMfHTn/70k5+IvO8zx3ftnfWh7z/9nu0nMLd4+vbbbz+JopfMuD3rDyUBAtcTEA6vZ+2bCBAgQIBAFAHhMMombjOHcHgbd99KoKKAcHgSDk9/KvCSZZ+Hw7vC2ek/P/7Slb24d9ez2xx3hb3Tf/7xj3/8aaA8jY+nnzm+r+X7jz/J+NGPfvSZn8g8vuv0n3/5y19+8Pv3ougl1j5DgEC7gHDYbudJAgQIECCQVUA4zLq5MXMLh2McvYUAgcNBOPzDLdj+zr+7/t7Cvcty/p/83hX3Tn8S8Ve/+tVuXHvopx73fuLvONNpcPzUpz719KcPT3+y7/Qzx2e2n348jXj3ff/5TxaeWpzOdXzv9tOPd32/Xzjj/+yMEjj9e0RHvbPqe773yf9a9WjORYAAAQIECNwhIByufTX+93/179cGcHoCgwSO/4Xp6v8TDk9uwPkvP9n7pSbbx/f+zj/hUDhc/f+gXPP8wuHl2sLh5VY+SYAAAQIEqggIh1U22XYO4bDNzVMEzgWEQz9xeOefiu03A+/Fw+0n8I6/Xfj0ty4Lh8Kh/zNLIKKA/1Q54lbMRIAAAQIE5goIh3N9o7/df6ocfUPmI5BHwE8c3rOr899QfPzoXb9N+fjv/B2H/o7DPH/0TbqSgHC40radlQABAgQIvC8gHK59E4TDtffv9ARGCgiHjwyHx5h4/O3Fx9+QfP6LPu76ewJP/y7Eu36r8vnfl3g+1l1R8jRu3vVblU8/c3zv3m9Vfuj79/6OxfP/XPuSGf1W5ZF/fL2LwGUCwuFlTj5FgAABAgQqCQiHlbb5+LMIh4838wQBAvsCwuHhcDj+J8Zf+tKXnvmNwVsEO4au11577YnefdFw4z3/zN7fhXjJZ84j5N5/Hn0+4yWf2TvHJTNu33UMn6+++uqT457Hxku/3x9GAgSuKyAcXtfbtxEgQIAAgQgCwmGELdxuBuHwdva+mUA1AeHw5D8//sQnPvHMfn/0ox8dtt8CfP6LU04/+M477zzzdx1ufz/i9pnjX6a5xcfTwPjiiy8+fc35Z/bC5RbmTuc8nfH4sks+s8XD+75/L5KeG5yf+zHfX+0PkvMQiCwgHEbejtkIECBAgMAcAeFwjmuWtwqHWTZlTgLxBYTDkx0df/LulVdeOfzwhz/80H+GfO1V3vWLVq49h+8jQCC/gHCYf4dOQIAAAQIEHisgHD5WrNbnhcNa+3QaArcUEA5P9I8/UffVr3718L3vfe9w67+L7/gTf8f/bf9Z8C0vie8mQCC3gHCYe3+mJ0CAAAECLQLCYYtanWeEwzq7dBICtxYQDm+9gZ3vjxQwA/IYiQCBRwoIh48E83ECBAgQIFBAQDgssMSOIwiHHXgeJUDgGQHh0IU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1cvZEfAAAgAElEQVT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drXwvhcO39Oz2BkQLC4UhN7yJAgEBAAeEw4FKMRIAAAQIEJgsIh5OBg79eOAy+IOMRSCQgHCZallEJECDQIiActqh5hgABAgQI5BYQDnPvr3d64bBX0PMECGwCwqG7QIAAgeICwmHxBTseAQIECBDYERAO174WwuHa+3d6AiMFhMORmt5FgACBgALCYcClGIkAAQIECEwWEA4nAwd/vXAYfEHGI5BIQDhMtCyjEiBAoEVAOGxR8wwBAgQIEMgtIBzm3l/v9MJhr6DnCRDYBIRDd4EAAQLFBYTD4gt2PAIECBAgsCMgHK59LYTDtffv9ARGCgiHIzW9iwABAgEFhMOASzESAQIECBCYLCAcTgYO/nrhMPiCjEcgkYBwmGhZRiVAgECLgHDYouYZAgQIECCQW0A4zL2/3umFw15BzxMgsAkIh+4CAQIEigsIh8UX7HgECBAgQGBHQDhc+1oIh2vv3+kJjBQQDkdqehcBAgQCCgiHAZdiJAIECBAgMFlAOJwMHPz1wmHwBRmPQCIB4TDRsoxKgACBFgHhsEXNMwQIECBAILeAcJh7f73TC4e9gp4nQGATEA7dBQIECBQXEA6LL9jxCBAgQIDAjoBwuPa1EA7X3r/TExgpIByO1PQuAgQIBBQQDgMuxUgECBAgQGCygHA4GTj464XD4AsyHoFEAsJhomUZlQABAi0CwmGLmmcIECBAgEBuAeEw9/56pxcOewU9T4DAJiAcugsECBAoLiAcFl+w4xEgQIAAgR0B4XDtayEcrr1/pycwUkA4HKnpXQQIEAgoIBwGXIqRCBAgQIDAZAHhcDJw8NcLh8EXZDwCiQSEw0TLMioBAgRaBITDFjXPECBAgACB3ALCYe799U4vHPYKep4AgU1AOHQXCBAgUFxAOCy+YMcjQIAAAQI7AsLh2tdCOFx7/05PYKSAcDhS07sIECAQUEA4DLgUIxEgQIAAgckCwuFk4OCvFw6DL8h4BBIJCIeJlmVUAgQItAgIhy1qniFAgAABArkFhMPc++udXjjsFfQ8AQKbgHDoLhAgQKC4gHBYfMGOR4AAAQIEdgSEw7WvhXC49v6dnsBIAeFwpKZ3ESBAIKCAcBhwKUYiQIAAAQKTBYTDycDBXy8cBl+Q8QgkEhAOEy3LqAQIEGgREA5b1DxDgAABAgRyCwiHuffXO71w2CvoeQIENgHh0F0gQIBAcQHhsPiCHY8AAQIECOwICIfrXovPvv3vDl94/q11AZycAIGhAsLhUE4vI0CAQDwB4TDeTkxEgAABAgRmCwiHs4Vjvv8YDd/6m88eXn75v8Qc0FQECKQTEA7TrczABAgQeJyAcPg4L58mQIAAAQIVBITDClt83Bm2aHh8Sjh8nJ1PEyBwt4Bw6HYQIECguIBwWHzBjkeAAAECBHYEhMO1rsVpNBQO19q90xKYLSAczhb2fgIECNxYQDi88QJ8PQECBAgQuIGAcHgD9Bt95Xk0FA5vtAhfS6CogHBYdLGORYAAgU1AOHQXCBAgQIDAegLC4Ro734uGwuEau3dKAtcSEA6vJe17CBAgcCMB4fBG8L6WAAECBAjcUEA4vCH+lb76rmgoHF5pAb6GwCICwuEii3ZMAgTWFRAO1929kxMgQIDAugLCYe3d3xcNhcPau3c6AtcWEA6vLe77CBAgcGUB4fDK4L6OAAECBAgEEBAOAyxh0ggPRUPhcBK81xJYVEA4XHTxjk2AwDoCwuE6u3ZSAgQIECCwCQiHNe/CJdFQOKy5e6cicCsB4fBW8r6XAAECVxIQDq8E7WsIECBAgEAgAeEw0DIGjXJpNBQOB4F7DQECTwSEQxeBAAECxQWEw+ILdjwCBAgQILAjIBzWuhaPiYbCYa3dOw2BWwsIh7fegO8nQIDAZAHhcDKw1xMgQIAAgYACwmHApTSO9NhoKBw2QnuMAIFdAeHQxSBAgEBxAeGw+IIdjwABAgQI7AgIhzWuRUs0FA5r7N4pCEQREA6jbMIcBAgQmCQgHE6C9VoCBAgQIBBYQDgMvJwLR2uNhsLhhcA+RoDARQLC4UVMPkSAAIG8AsJh3t2ZnAABAgQItAoIh61yMZ7riYbCYYwdmoJAFQHhsMomnYMAAQJ3CAiHrgYBAgQIEFhPQDjMu/PeaCgc5t29yQlEFBAOI27FTAQIEBgoIBwOxPQqAgQIECCQREA4TLKoszFHREPhMOfuTU0gqoBwGHUz5iJAgMAgAeFwEKTXECBAgACBRALCYaJl/WHUUdFQOMy3exMTiCwgHEbejtkIECAwQEA4HIDoFQQIECBAIJmAcJhrYSOjoXCYa/emJRBdQDiMviHzESBAoFNAOOwE9DgBAgQIEEgoIBzmWdroaCgc5tm9SQlkEBAOM2zJjAQIEOgQEA478DxKgAABAgSSCgiHORY3IxoKhzl2b0oCWQSEwyybMicBAgQaBYTDRjiPESBAgACBxALCYfzlzYqGwmH83ZuQQCYB4TDTtsxKgACBBgHhsAHNIwQIECBAILmAcBh7gTOjoXAYe/emI5BNQDjMtjHzEiBA4JECwuEjwXycAAECBAgUEBAO4y5xdjQUDuPu3mQEMgoIhxm3ZmYCBAg8QkA4fASWjxIgQIAAgSICwmHMRV4jGgqHMXdvKgJZBYTDrJszNwECBC4UEA4vhPIxAgQIECBQSEA4jLfMa0VD4TDe7k1EILOAcJh5e2YnQIDABQLC4QVIPkKAAAECBIoJCIexFnrNaCgcxtq9aQhkFxAOs2/Q/AQIEHhAQDh0RQgQIECAwHoCwmGcnV87GgqHcXZvEgIVBITDClt0BgIECNwjIBy6HgQIECBAYD0B4TDGzm8RDYXDGLs3BYEqAsJhlU06BwECBO4QEA5dDQIECBAgsJ6AcHj7nd8qGgqHt9+9CQhUEhAOK23TWQgQILAjIBy6FgQIECBAYD0B4fC2O79lNBQOb7t7306gmoBwWG2jzkOAAIEzAeHQlSBAgAABAusJCIe32/mto6FweLvd+2YCFQWEw4pbdSYCBAicCAiHrgMBAgQIEFhPQDi8zc4jREPh8Da7960EqgoIh1U361wECBD4g4Bw6CoQIECAAIH1BITD6+88SjQUDq+/e99IoLKAcFh5u85GgACBw+EgHLoGBAgQIEBgPQHh8Lo7jxQNhcPr7t63EaguIBxW37DzESCwvIBwuPwVAECAAAECCwoIh9dberRoKBxeb/e+icAKAsLhClt2RgIElhYQDpdev8MTIECAwKICwuF1Fh8xGgqH19m9byGwioBwuMqmnZMAgWUFhMNlV+/gBAgQILCwgHA4f/lRo6FwOH/3voHASgLC4UrbdlYCBJYUEA6XXLtDEyBAgMDiAsLh3AsQORoKh3N37+0EVhMQDlfbuPMSILCcgHC43ModmAABAgQIHITDeZcgejQUDuft3psJrCggHK64dWcmQGApAeFwqXU7LAECBAgQeCIgHM65CBmioXA4Z/feSmBVAeFw1c07NwECywgIh8us2kEJECBAgMBTAeFw/GXIEg2Fw/G790YCKwsIhytv39kJEFhCQDhcYs0OSYAAAQIEnhEQDsdeiEzRUDgcu3tvI7C6gHC4+g1wfgIEygsIh+VX7IAECBAgQOBDAsLhuEuRLRoKh+N2700ECBwOwqFbQIAAgeICwmHxBTseAQIECBDYERAOx1yLjNFQOByze28hQOB9AeHQTSBAgEBxAeGw+IIdjwABAgQICIdT7kDWaCgcTrkOXkpgWQHhcNnVOzgBAqsICIerbNo5CRAgQIDABwJ+4rDvNmSOhsJh3+49TYDAswLCoRtBgACB4gLCYfEFOx4BAgQIENgREA7br0X2aCgctu/ekwQIfFhAOHQrCBAgUFxAOCy+YMcjQIAAAQLC4bA7UCEaCofDroMXESDg7zh0BwgQIFBfQDisv2MnJECAAAEC5wJ+4vDxd6JKNBQOH797TxAgcLeAnzh0OwgQIFBcQDgsvmDHI0CAAAECOwLC4eOuRaVoKBw+bvc+TYDA/QLCoRtCgACB4gLCYfEFOx4BAgQIEBAOu+5AtWgoHHZdBw8TIHAmIBy6EgQIECguIBwWX7DjESBAgAAB4bD5DlSMhsJh83XwIAECOwLCoWtBgACB4gLCYfEFOx4BAgQIEBAOm+5A1WgoHDZdBw8RIHCHgHDoahAgQKC4gHBYfMGOR4AAAQIEhMNH34HK0VA4fPR18AABAvcICIeuBwECBIoLCIfFF+x4BAgQIEBAOHzUHageDYXDR10HHyZA4AEB4dAVIUCAQHEB4bD4gh2PAAECBAgIhxffgRWioXB48XXwQQIELhAQDi9A8hECBAhkFhAOM2/P7AQIECBAoE3gN//p79oeLPzUKtFQOCx8iR2NwA0EhMMboPtKAgQIXFNAOLymtu8iQIAAAQIxBITDZ/ewUjQUDmP8GTQFgSoCwmGVTToHAQIE7hAQDl0NAgQIECCwnoBw+MHO///27jbWqirNE/hCBKGgRWxfShoCI4WtZUFjaYM4GksHSqPRkVjQUhqMRkOZ+TCZT9WZZDKTTDKZb5OZpFNFNBodbRwto6PR0ZLxJVAglIy2toViY0mgtX0pEVoKBCkme9uHPlzP5Z5779n7rLXX7yT9YXCftZ7n96zTnfxnnXtyCw0Fh/l93nVMoEoBwWGVutYmQIBABAKCwwiGoAQCBAgQIFCzgODwa/AcQ0PBYc0fNtsRaLiA4LDhA9YeAQIEBIfOAAECBAgQyE9AcJhvaCg4zO/zrmMCVQoIDqvUtTYBAgQiEBAcRjAEJRAgQIAAgZoFcg8Oc71p2DpmF1/8tzWfONsRINBUAcFhUyerLwIECPyTgODQUSBAgAABAvkJ5Bwc5h4aFqddcJjfZ17HBKoSEBxWJWtdAgQIRCIgOIxkEMogQIAAAQI1CuQaHAoNvz5kgsMaP2y2ItBwAcFhwwesPQIECAgOnQECBAgQIJCfQI7BodDwn8+54DC/z7yOCVQlIDisSta6BAgQiERAcBjJIJRBgAABAgRqFMgtOBQaHnu4BIc1fthsRaDhAoLDhg9YewQIEBAcOgMECBAgQCA/gZyCw1O/uiZ8vvGE/IY8SMcTvjMjzD/t//AgQIBATwQEhz1htAgBAgTiFRAcxjsblREgQIAAgaoEcgkOhYbHnqAiNNx6+MSw4synqjpa1iVAIDMBwWFmA9cuAQL5CQgO85u5jgkQIECAQA7BodCwc2hY/Kvg0P8OIECgVwKCw15JWocAAQKRCggOIx2MsggQIECAQIUCTQ8OhYaDh4aCwwo/WJYmkKGA4DDDoWuZAIG8BASHec1btwQIECBAoBBocnAoNDx+aCg49L8DCBDopYDgsJea1iJAgECEAoLDCIeiJAIECBAgULFAU4NDoeHQoaHgsOIPl+UJZCYgOMxs4NolQCA/AcFhfjPXMQECBAgQaGJwKDTsLjQUHPr8EyDQSwHBYS81rUWAAIEIBQSHEQ5FSQQIECBAoGKBpgWHQsPuQ0PBYcUfLssTyExAcJjZwLVLgEB+AoLD/GauYwIECBAg0KTgUGg4vNBQcOjzT4BALwUEh73UtBYBAgQiFBAcRjgUJREgQIAAgYoFmhIcCg2HHxoKDiv+cFmeQGYCgsPMBq5dAgTyExAc5jdzHRMgQIAAgSYEh0LDkYWGgkOffwIEeikgOOylprUIECAQoYDgMMKhKIkAAQIECFQskHpwKDQceWgoOKz4w2V5ApkJCA4zG7h2CRDIT0BwmN/MdUyAAAECBFIODoWGowsNBYc+/wQI9FJAcNhLTWsRIEAgQgHBYYRDURIBAgQIEKhYINXgUGg4+tBQcFjxh8vyBDITEBxmNnDtEiCQn4DgML+Z65gAAQIECKQYHAoNexMaCg59/gkQ6KWA4LCXmtYiQIBAhAKCwwiHoiQCBAgQIFCxQGrBodCwd6Gh4LDiD5flCWQmIDjMbODaJUAgPwHBYX4z1zEBAgQIEEgpOBQa9jY0FBz6/BMg0EsBwWEvNa1FgACBCAUEhxEORUkECBAgQKBigVSCQ6Fh70NDwWHFHy7LE8hMQHCY2cC1S4BAfgKCw/xmrmMCBAgQIJBCcCg0rCY0FBz6/BMg0EsBwWEvNSNba9WqVWHv3r1hzZo1kVWmHAIE6hQQHNapbS8CBAgQIBCHQOzBodCwutBQcBjHZ1AVBJoiIDhsyiQH9HHGGWeEH//4x+E3v/lN+OUvf9nQLrVFgEA3AoLDbpQ8Q4AAAQIEmiUQc3AoNKw2NBQcNuuzrBsC/RYQHPZ7AhXsX9w0POuss46ufODAgfDoo4+G7du3H/23FStWhD/90z89+v/+8MMPw+rVq49bzezZs8OyZcvChAkTyue++uqrsHbt2vDKK68c876B+7/zzjtuPVYwZ0sS6FZAcNitlOcIECBAgEBzBGINDoWG1YeGgsPmfI51QiAGAcFhDFPoUQ2tW4bFcn/9138dPv7443LlIsj77W9/e/TmYREaFiFgK/RrBYK7d+8eNDzs9MzAdVp7TZ069WhQefHFF4fFixeXoaWvTPdo0JYhMEwBweEwwTxOgAABAgQaIBBjcCg0rCc0FBw24AOsBQIRCQgOIxrGaEtphXs7duwYNKQb7Jkf/vCHYcGCBR1vEJb/h2fFijBz5sxjbi62gsr9+/eXgWMrJNy8efMxX4/u9N7R9ur9BAh0LyA47N7KkwQIECBAoCkCsQWHQsP6QkPBYVM+xfogEIeA4DCOOfSkim5uDg4W7g32763CiluLEydOPOYmY/Hf2v99/vz5HcPHoULJnjRvEQIEBhUQHDocBAgQIEAgP4GYgkOhYb2hoeAwv8+7jglUKSA4rFK3D2u3/nbhYH9/cLAQ73i3FQfeLGxvq/02YXFjceCtxOLZoULJPjDZkkBWAoLDrMatWQIECBAgUArEEhwKDesPDQWH/pcAAQK9FBAc9lIzkrVaQd2JJ55YVtT+wyeCw0iGpIxRCxR/x9OrO4H5/+Om7h70FAECBAgQINAYgRiCQ6Hhscdp+qLvh3X/sLvyM/afVs4N//HW71W+jw0I5CDw4x//OIc2j9uj4LDhR6D1C8et8FBw2PCBZ9Se4LD7YQsOu7fyJAECBAgQaIpAv4NDoaHQsCmfJX3kLSA4DEFwmMFnoAgPW790fPrpp5e/cjzwB0yG+jqxv3GYwUHRYmMFfFW5saPVGAECBAgQGFSgn8Gh0PDYsUz4zoyw9fDX3war8vW9ydvC3EnvVLmFtQkQyFBAcJjB0NuDw6LdZcuWhYG/vFz8rcLi7xyuXbs2vPLKK99Q6fTLyAN/jGWw8LF9/+3bt2cgrsWqBa699tpwzTXXVL1NY9a/4n/e1ZheNEKAAAECBAh0J9Cv4FBoeOx8pi2cH3718Z7uhjaKp366/Duh+B8vAgR6J/D000+HZ555pncLJrqS4DDRwXUqu/ga8ne/+91jfvm4FeYVgd2aNWvKtxVBXnHzsBUSdvo15oHPtNb55JNPwurVq8t1BoaNrR9RmTBhQnj00UdDsWen/RtErpU+CFx33XXh6quv7sPO6W4pOEx3dionQIAAAQIjFehHcCg0FBqO9Lx6H4HYBJ566qnw7LPPxlZWX+oRHPaFvZpNW8HdKaeccswGGzZsCL/85S+P+bfW3z5s/eM777xzNFjsFC4W/zbwR1cOHDhwNCBsrdOphk77VyNg1aYLXH/99eGqq65qeps9709w2HNSCxIgQIAAgegF6g4OhYZCw+g/FAok0KXAk08+GZ577rkun27+Y4LDBs64uEG4dOnSsH79+o5fO25gy1rKQOCGG24IS5YsyaDT3rcoOOy9qRUJECBAgEDsAnUGh0JDoWHsnwf1EehW4IknngjPP/98t49n8ZzgsIFjLm4GXnrppeHxxx8vvy7sRSB1gSIIL37Ux2tkAoLDkbl5FwECBAgQSFmgruBQaCg0TPlzonYC7QJFhlL8STevYwUEh04EAQJRC9x4443hyiuvjLrG2IsTHMY+IfURIECAAIHeC9QRHAoNhYa9P7lWJNAfgcceeyy88MIL/dk88l0Fh5EPSHkEchb40Y9+FK644oqcCXrSu+CwJ4wWIUCAAAECSQlUHRwKDYWGSX0gFEvgOALFj7u+9NJLjAYREBw6GgQIRCmwfPnycPnll0dZW2pFCQ5Tm5h6CRAgQIDA6AWqDA6FhkLD0Z9QKxCIQ+CRRx4JL7/8chzFRFqF4DDSwSiLQM4CN910U7jssstyJuhp74LDnnJajAABAgQIJCFQVXAoNBQaJvEBUCSBLgQefvjhsG7dui6ezPsRwWHe89c9gegEVqxYUf64j1fvBASHvbO0EgECBAgQSEWgiuBQaCg0TOX8q5PAUAJr1qwJ69evH+ox/z2EIDh0DAgQiEbg5ptvDpdcckk09TSlEMFhUyapDwIECBAg0L1Ar4NDoaHQsPvT50kCcQs89NBDYcOGDXEXGVF1gsOIhqEUAjkL3HLLLWHRokU5E1TWu+CwMloLEyBAgACBaAV6GRwKDYWG0R50hREYpsCDDz4YNm7cOMx35f244DDv+eueQBQCK1euDAsXLoyiliYWIThs4lT1RIAAAQIEji/Qq+BQaCg09Fkj0BSBBx54IGzatKkp7dTWh+CwNmobESDQSeDWW28NCxYsgFOhgOCwQlxLEyBAgACBSAV6ERwKDYWGkR5vZREYtsD9998fNm/ePOz3eYO/cegMECDQR4HbbrstXHTRRX2sII+tBYd5zFmXBAgQIECgXWC0waHQUGjoE0WgKQL33XdfePXVV5vSTu19uHFYO7kNCRAoBG6//fZw4YUXwqhBQHBYA7ItCBAgQIBAZAKjCQ6FhkLDyI6zcgiMWODee+8NW7ZsGfH7vdGNQ2eAAIE+CNxxxx3hggsu6MPOeW4pOMxz7romQIAAgbwFRhocCg2Fhnl/cnTfJIF77rknvPbaa01qqS+9uHHYF3abEshX4M477wzz58/PF6APnQsO+4BuSwIECBAg0GeBkQSHQkOhYZ+Pre0J9Ezg7rvvDpXRoekAACAASURBVK+//nrP1st5IcFhztPXO4GaBVatWhXmzZtX8662Exw6AwQIECBAID+B4QaHQkOhYX6fEh03VWD16tXhjTfeaGp7tfclOKyd3IYE8hT4yU9+EubOnZtn833uWnDY5wHYngABAgQI9EFgOMGh0FBo2IcjaksClQj8/Oc/D2+++WYla+e6qOAw18nrm0BNAmPGjAl33XVXOP/882va0TYDBQSHzgQBAgQIEMhPoNvgUGgoNMzv06HjJgocOXIk/OxnPwtvvfVWE9vra0+Cw77y25xAswXGjh1bhobnnXdesxuNvDvBYeQDUh4BAgQIEKhAoJvgUGgoNKzg6FmSQO0Chw8fLkPDrVu31r53DhsKDnOYsh4J9EFg3Lhxofh68rnnntuH3W3ZLiA4dB4IECBAgEB+AkMFh0JDoWF+nwodN1Hg0KFDofh68ttvv93E9qLoSXAYxRgUQaBZAuPHjy9vGp5zzjnNaizRbgSHiQ5O2QQIECBAYBQCxwsOhYZCw1EcLW8lEI3AwYMHy5uG27Zti6amJhYiOGziVPVEoI8CEyZMKG8azpkzp49V2LpdQHDoPBAgQIAAgfwEBgsOhYZCw/w+DTpuosCBAwfKm4bvvvtuE9uLqifBYVTjUAyBtAUmTpxY3jScPXt22o00rHrBYcMGqh0CBAgQINCFQKfgUGgoNOzi6HiEQPQC+/fvL28abt++Pfpam1Cg4LAJU9QDgQgEJk2aVN40PPvssyOoRgntAoJD54EAAQIECOQnMDA4FBoKDfP7FOi4iQL79u0rbxq+9957TWwvyp4Eh1GORVEE0hKYPHlyedNw1qxZaRWeSbWCw0wGrU0CBAgQINAm0B4cCg2Fhj4cBJog8MUXX5Q3Dd9///0mtJNMD4LDZEalUAJxCpx88snlTcOZM2fGWaCqguDQISBAgAABAvkJtIJDoaHQML/Tr+MmCuzdu7e8abhjx44mthd1T4LDqMejOAJxC0yZMqW8aThjxoy4C828OsFh5gdA+wQIECCQpUARHAoNhYZZHn5NN05gz5495U3DnTt3Nq63FBoSHKYwJTUSiFBg6tSp5U3D6dOnR1idktoFBIfOAwECBAgQyE/ghE3fC59vPCG/xgfpeNrC+eFXH++p3OOny78Tiv/xIkCgNwK7d+8ubxru2rWrNwtaZdgCgsNhk3kDAQKnnnpqedNw2rRpMBIQWLLEHw5OYExKJECAAAECPRX47LPnerpeyosJDVOentpzFvjss8/Km4YffPBBzgx9711w2PcRKIBAWgKnnXZaedPwrLPOSqvwjKsVHGY8fK0TIECAQLYCgsOvRy80zPYjoPHEBT799NPypuGHH36YeCfply84TH+GOiBQm8Dpp59e3jQ888wza9vTRqMXEByO3tAKBAgQIEAgNQHBodAwtTOrXgItgU8++aS8afjRRx9BiUBAcBjBEJRAIAWBIiwsQsMiPPRKS0BwmNa8VEuAAAECBHohkHtw6KZhL06RNQjUL1CEhUVoWISHXnEICA7jmIMqCEQtUHwtufh6cvE1Za/0BASH6c1MxQQIECBAYLQCOQeHQsPRnh7vJ9AfgeJrycXXk4uvKXvFIyA4jGcWKiEQpUDxAyjFTcPiB1G80hQQHKY5N1UTIECAAIHRCOQaHAoNR3NqvJdA/wSKH0ApbhoWP4jiFZeA4DCueaiGQFQC06dPL28aTp06Naq6FDM8AcHh8Lw8TYAAAQIEmiCQY3AoNGzCydVDjgK7du0qbxru3r07x/aj71lwGP2IFEigPwIzZswobxpOmTKlPwXYtWcCgsOeUVqIAAECBAgkI5BbcCg0TOZoKpTAMQI7d+4sbxru2bOHTKQCgsNIB6MsAv0UmDlzZnnT8OSTT+5nGfbukYDgsEeQliEwhMApp/y/cNJJn4WPPlrMigABAn0XyCk4FBr2/bgpgMCIBHbs2FHeNNy7d++I3u9N9QgIDutxtguBZARmzZpV3jScPHlyMjUr9PgCgkMnhEA9AmeeuTZ8+eWp4fPPv1/PhnYhQIDAcQRyCQ6Fhj4GBNIUeP/998ubhl988UWaDWRUteAwo2FrlcBQAmeffXZ503DSpElDPeq/JyQgOExoWEpNUqC4aXjGGS8erf3w4Ylh165l4csvTy//beB/bz34939/Y9i3b9bR95100idh+vRHw9ix+8t/O3jw1LBz51+Ew4e/dVyXIrCcMuVvjj7z8cdXfCO8HFjDnj1/9o2bkd0806mQXu2f5PAVTSBigRyCQ6FhxAdQaQSOI/Dee++VNw337dvHKQEBwWECQ1IigToEZs+eXd40nDhxYh3b2aNGAcFhjdi2yk6gCM0mTtx5TMBXBHDFq3XzsPh/n3LK3xw3BGyFhr/73cVH39dp7YHAA5/ptE6x/x//8StHw8yxY38fZsz4X2H//hlHw8NunhksNGzvf6T7Z3dwNEygBoGmB4dCwxoOkS0IVCCwffv28qbh/v1f/3+UesUvIDiMf0YqJFC5wJw5c8qbhhMmTKh8LxvULyA4rN/cjnkInHDCoXDWWU+Fr746+bh/17Cb4LAIAE88cW/48MPrwh/+MK4EbAV8n3/+Zx2//twK6f7hH6455uZi+37FOkVIOHCNSZPeD9/+9jNlmPjVV5OGfKZ1e7J9sr3av9PaeZwgXRKoVqDJwaHQsNqzY3UCVQm8++675U3DAwcOVLWFdSsQEBxWgGpJAikJnHPOOeVNw/Hjx6dUtlqHISA4HAaWRwkMQ6AVHBZvaQ/8Bi4xVHA4WAA5VDDZHv61h2/t/17UUnz9eWC42B76FcHhUM+0f6W61V+v9u+09jDG4FECBAYRaGpwKDR05AmkKbBt27bypuHBgwfTbCDjqgWHGQ9f6wTOPffc8qbhuHFf327xaqaA4LCZc9VVHAJFePYnf/JYWczAv1nYqrDT3zhs/zuEx7tZ2OkmYvu6nb4C3R4KFs+2bha2h4vtex46dOqQz3T6wZfBAtHh7u/HZOI4y6ponkATg0OhYfPOqY7yEHj77bfLm4aHDh3Ko+GGdSk4bNhAtUOgW4HzzjuvvGk4duzYbt/iuUQFBIeJDk7ZyQi0Qrjx4z8ra963718c9wZiK2xs/UCJ4NCvUCdz2BWalEDTgkOhYVLHT7EEjgps3bq1vGl4+PBhKokKCA4THZyyCYxG4Pzzzy9DwzFjxoxmGe9NREBwmMiglNkIgdbtwqHCw/YfNSka7/R3CIt/d+OwEcdCEwT6ItCk4FBo2JcjZFMCoxZ46623ytDwyJEjo17LAv0TEBz2z97OBPoiMHfu3PLryV75CAgO85m1TuMQGPgLxZ2qav+a75Ej4zr+yIq/cRjHPFVBIFWBpgSHQsNUT6C6cxd48803y68ne6UvIDhMf4Y6INC1wLx588KqVau6ft6DzRAQHDZjjrpIR6Cb4HDgTcJONwtbfyvwd7+7eFi/qtzNbcb2Ggf7VeWh+hjsV5WHu79fVU7nbKs0LYEmBIdCw7TOnGoJtATeeOONsHr1aiANERAcNmSQ2iAwlMD8+fPDnXfeOdRj/nsDBQSHDRyqlqIQKIKzM85YGz744F+Hw4e/VdbU+nuF+/fPCB99tDh0eqb1deb2H1Np/d3D9h9NaQ/givUH/i3E1o3EceP2hJ07/6KsoVPYWKwzefK2sGvXslCEdANrLOru5pmBNfZy/ygGqggCDRNIPTgUGjbsQGonG4HXX3893H333dn0m0OjgsMcpqzH7AUuuOCCcMcdd2TvkCuA4DDXyeu7DoEicJsy5W+O2ao9/GuFcu3PHD488WiI1/7G9l9oLv594N9J7BQKtsK7SZN+e3SpTr/uPLDOgTV2qnPgM53CzV7uX8e87EEgJ4GUg0OhYU4nVa9NEnjttdfCPffc06SW9BJCEBw6BgQaLnDhhReG22+/veFdau94AoJD54NAtQKt8Ozzz78f9u2bVdlmRXD37W8/0zF0rGxTCxMgkKxAqsGh0DDZI6fwzAW2bNkS7r333swVmtm+4LCZc9UVgVLgoosuCrfddhuNzAUEh5kfAO1XLlB89XfatP8dPv54cflV4Kpexa3B4lV8BdqLAAECQwmkGBwKDYeaqv9OIE6BV199Ndx3331xFqeqUQsIDkdNaAECcQosWLAg3HrrrXEWp6paBQSHtXLbjEAlAp3+VmIlG1mUAIHGCKQWHAoNG3P0NJKZwObNm8P999+fWdd5tSs4zGveus1EYOHChWHlypWZdKvNoQQEh0MJ+e8ECBAgQKB5AikFh0LD5p0/HeUhsGnTpvDAAw/k0WzGXQoOMx6+1pspsGjRonDLLbc0szldjUhAcDgiNm8iQIAAAQJJC6QSHAoNkz5mis9YYOPGjeHBBx/MWCCf1gWH+cxapxkIXHLJJeHmm2/OoFMtDkdAcDgcLc8SIECAAIFmCKQQHAoNm3HWdJGfwIYNG8JDDz2UX+OZdiw4zHTw2m6ewKWXXhpWrFjRvMZ0NGoBweGoCS1AgAABAgSSE4g9OBQaJnekFEygFFi/fn1Ys2YNjYwEBIcZDVurzRW47LLLwk033dTcBnU2KgHB4aj4vJkAAQIECCQpEHNwKDRM8kgpmkBYt25dePjhh0lkJiA4zGzg2m2ewOWXXx6WL1/evMZ01DMBwWHPKC1EgAABAgSSEYg1OBQaJnOEFErgGIGXX345PPLII1QyFBAcZjh0LTdH4Ac/+EFYtmxZcxrSSSUCgsNKWC1KgAABAgSiFogxOBQaRn1kFEdgUIEXX3wx/OIXvyCUqYDgMNPBazt9gSuvvDLceOON6Teig8oFBIeVE9uAAAECBAhEJxBbcCg0jO6IKIhAVwIvvPBCeOyxx7p61kPNFBAcNnOuumq4wOLFi8PSpUsb3qX2eiUgOOyVpHUIECBAgEA6AjEFh0LDdM6NSgm0C6xduzY8/vjjUDIXEBxmfgC0n57AkiVLwg033JBe4Srum4DgsG/0NiZAgAABAn0TiCU4FBr27QjYmMCoBJ5//vnwxBNPjGoNb26GgOCwGXPURSYCV111Vbj++usz6VabvRIQHPZK0joECBAgQCAdgRiCQ6FhOudFpQTaBZ577rnw5JNPQiFQCggOHQQCiQhcffXV4brrrkukWmXGJCA4jGkaaiFAgAABAvUI9Ds4FBrWM2e7EOi1wLPPPhueeuqpXi9rvYQFBIcJD0/p+Qhcc8014dprr82nYZ32VEBw2FNOixEgQIAAgSQE+hkcCg2TOCKKJPANgWeeeSY8/fTTZAgcIyA4dCAIRC5QBIZFcOhFYKQCgsORynkfAQIECBBIV6BfwaHQMN0zo/K8BYrAsAgOvQgMFBAcOhMEIhYovppcfEXZi8BoBASHo9HzXgIECBAgkKZAP4JDoWGaZ0XVBIqvJhdfUfYi0ElAcOhcEIhUoPgRlOLHULwIjFZAcDhaQe8nQIAAAQLpCdQdHAoN0zsjKiZQCBQ/glL8GIoXgcEEBIfOBoEIBW644YawZMmSCCtTUooCgsMUp6ZmAgQIECAwOoE6g0Oh4ehm5d0E+iXwxBNPhOeff75f29s3EQHBYSKDUmY+AkuXLg2LFy/Op2GdVi4gOKyc2AYECBAgQCA6gbqCQ6FhdKNXEIGuBB5//PGwdu3arp71UN4CgsO856/7yARuvPHGcOWVV0ZWlXJSFxAcpj5B9RMgQIAAgeEL1BEcCg2HPxfvIBCDwGOPPRZeeOGFGEpRQwICgsMEhqTEPAR+9KMfhSuuuCKPZnVZq4DgsFZumxEgQIAAgSgEqg4OhYZRjFkRBIYt8Oijj4aXXnpp2O/zhnwFBIf5zl7nEQksX748XH755RFVpJQmCQgOmzRNvRAgQIAAge4EqgwOhYbdzcBTBGITeOSRR8LLL78cW1nqiVxAcBj5gJTXfIGbbropXHbZZc1vVId9ExAc9o3exgQIECBAoG8CVQWHQsO+jdTGBEYl8PDDD4d169aNag1vzlNAcJjn3HUdicCKFSvCpZdeGkk1ymiqgOCwqZPVFwECBAgQGFygiuBQaOjEEUhTYM2aNWH9+vVpFq/qvgsIDvs+AgXkKnDzzTeHSy65JNf29V2jgOCwRmxbESBAgACBSAR6HRwKDSMZrDIIDFPgoYceChs2bBjmuzxO4J8FBIdOA4E+CNxyyy1h0aJFfdjZljkKCA5znLqeCRAgQCB3gV4Gh0LD3E+T/lMVePDBB8PGjRtTLV/dkQgIDiMZhDLyEVi5cmVYuHBhPg3rtO8CgsO+j0ABBAgQIECgdoFeBYdCw9pHZ0MCPRF44IEHwqZNm3qylkXyFhAc5j1/3dcscOutt4YFCxbUvKvtchcQHOZ+AvRPgAABAjkK9CI4FBrmeHL03ASB+++/P2zevLkJreghAgHBYQRDUEIeArfddlu46KKL8mhWl1EJCA6jGodiCBAgQIBALQKjDQ6FhrWMySYEei5w3333hVdffbXn61owXwHBYb6z13mNArfffnu48MILa9zRVgT+WUBw6DQQIECAAIH8BEYTHAoN8zsvOm6GwL333hu2bNnSjGZ0EY2A4DCaUSikqQJ33HFHuOCCC5ranr4SEBAcJjAkJRIgQIAAgR4LjDQ4FBr2eBCWI1CTwD333BNee+21mnazTU4CgsOcpq3X2gXuvPPOMH/+/Nr3tSGBdgHBofNAgAABAgTyExhJcCg0zO+c6LgZAnfffXd4/fXXm9GMLqITEBxGNxIFNUVg1apVYd68eU1pRx8JCwgOEx6e0gkQIECAwAgFhhscCg1HCO1tBPossHr16vDGG2/0uQrbN1lAcNjk6eqtbwI/+clPwty5c/u2v40JtAsIDp0HAgQIECCQn8BwgkOhYX7nQ8fNEPj5z38e3nzzzWY0o4toBQSH0Y5GYSkKjBkzJtx1113h/PPPT7F8NTdUQHDY0MFqiwABAgQIHEeg2+BQaOgYEUhP4MiRI+FnP/tZeOutt9IrXsXJCQgOkxuZgmMVGDt2bBkannfeebGWqK5MBQSHmQ5e2wQIECCQtUA3waHQMOsjovlEBQ4fPlyGhlu3bk20A2WnJiA4TG1i6o1SYNy4caH4evK5554bZX2KyltAcJj3/HVPgAABAnkKDBUcCg3zPBe6Tlvg0KFDofh68ttvv512I6pPSkBwmNS4FBujwPjx48ubhuecc06M5amJQBAcOgQECBAgQCA/geMFh0LD/M6DjtMXOHjwYHnTcNu2bek3o4OkBASHSY1LsbEJTJgwobxpOGfOnNhKUw+BowKCQ4eBAAECBAjkJzBYcCg0zO8s6Dh9gQMHDpQ3Dd999930m9FBcgKCw+RGpuBYBCZOnFjeNJw9e3YsJamDQEcBwaGDQYAAAQIE8hPoFBwKDfM7BzpOX2D//v3lTcPt27en34wOkhQQHCY5NkX3W2DSpEnlTcOzzz6736XYn8CQAoLDIYk8QIAAAQIEGicwMDgUGjZuxBrKQGDfvn3lTcP33nsvg261GKuA4DDWyagrWoHJkyeXNw1nzZoVbY0KI9AuIDh0HggQIECAQH4C7cGh0DC/+es4fYEvvviivGn4/vvvp9+MDpIWEBwmPT7F1y1w8sknlzcNZ86cWffW9iMwYgHB4YjpvJEAAQIECCQr0AoOhYbJjlDhGQvs3bu3vGm4Y8eOjBW0HouA4DCWSagjeoEpU6aUNw1nzJgRfa0KJNAuIDh0HggQIECAQH4CRXAoNMxv7jpOX2DPnj3lTcOdO3em34wOGiEgOGzEGDVRtcDUqVPLm4bTp0+veivrE+i5gOCw56QWJECAAAEC0QtMmPNR+NXHeyqv86fLvxOK//EiQGD0Art37y5vGu7atWv0i1mBQI8EBIc9grRMcwVOPfXU8qbhtGnTmtukzhotcOpfTm10f5ojQIAAAQIEOgj83ZrKWYSGlRPbICOBzz77rLxp+MEHH2TUtVZTEBAcpjAlNfZN4LTTTitvGp511ll9q8HGBEYrIDgcraD3EyBAgACBBAUqDg6FhgmeCSVHK/Dpp5+WNw0//PDDaGtUWL4CgsN8Z6/zIQROP/308qbhmWeeyYpA0gKCw6THp3gCBAgQIDAygQqDQ6HhyEbiXQQ6CXzyySflTcOPPvoIEIEoBQSHUY5FUf0WKMLCIjQswkMvAqkLCA5Tn6D6CRAgQIDACAQqCg6FhiOYhbcQGESgCAuL0LAID70IxCogOIx1Murqm0DxteTi68nF15S9CDRBQHDYhCnqgQABAgQIDFOgguBQaDjMGXicwHEEiq8lF19PLr6m7EUgZgHBYczTUVvtAsUPoBQ3DYsfRPEi0BQBwWFTJqmP2AXOOfhsmPKHD8KvJ9wee6nqI0AgB4EeB4dCwxwOjR7rEih+AKW4aVj8IIoXgdgFBIexT0h9tQlMnz69vGk4dapfoK0N3Ua1CAgOa2G2CYHw5wfuDXtOmBa2jb+aBgECBPov0MPgUGjY/3GqoDkCu3btKm8a7t69uzlN6aTRAoLDRo9Xc90KzJgxo7xpOGXKlG7f4jkCyQgIDpMZlUITFShuGl745QNHq/9yzB+FF77178PnJ8ws/23CkT3hX/3+P4eT//DB0WdemviX4cMT5x3T8Sl/2BGu/P1/CScd+cfy3/eeMC3832/9h3BgzPH/b1MRWH7n0Nqja205aeU3wsuBNf7duMXfuBnZzTOdRtSr/RMdv7IJxCvQo+BQaBjviFWWnsDOnTvLm4Z79uxJr3gVZysgOMx29BpvCcycObO8aXjyySdDIdBIAcFhI8eqqUgEitDsjMO/OSbgKwK44tW6eVg8s+vEi44Gha2grT08bIWGfzt+6THvG7j2wLYH7t9pnaKe7x18/GiY2QoyPx773aPhYTfPDBYattc40v0jGacyCDRLoAfBodCwWUdCN/0V2LFjR3nTcO/evf0txO4EhikgOBwmmMebJTBr1qzypuHkyZOb1ZhuCLQJCA4dBwLVCJx45MvwLw/89/D7MacN6+8atsK1nScuPPq+IgD81pFPw68m/Nvw1ZiTyoJbAd+74xZ3/Ppza52NE/7NMbcXixBwzqG1ZZhZvIrbjgPXOOurN8KiA39VhokHxpwy5DOt25Ptkr3av9Pa1UzMqgQyExhlcCg0zOy8aLdSgffff7+8afjFF19Uuo/FCVQhIDisQtWaSQicffbZ5U3DSZMmJVGvIgmMVEBwOFI57yNwfIFWcFg81R74DeU2MDgcLIAcKphsD//aw7f2fy9qKb7+PDBcbA/99p8wZchnBn6tuli3V/t3WnsoQ/+dAIEuBEYRHAoNu/D1CIEuBd57773ypuG+ffu6fIfHCMQlIDiMax6qqUlg9uzZ5U3DiRMn1rSjbQj0T0Bw2D97OzdfoAjPfrD/v5aNdvq7hZ0EWu9pPX+8m4WdbiK21my/Wdj+dxDbQ8Hi2dbNwvZwsX3Pfzxh2pDPdPrBl17t78dkmv850WGfBEYYHAoN+zQv2zZSYPv27eVNw/379zeyP03lISA4zGPOumwTmDNnTnnTcMKECVwIZCEgOMxizJrso8DAHz/54MT5g95A7HRLUXDoV6j7eHxt3WSBEQSHQsMmHwi91S3w7rvvljcNDxw4UPfW9iPQUwHBYU85LRa7wDnnnFPeNBw/fnzspaqPQM8EBIc9o7QQgSEFWr9MPFh4WNwgnPHVpo6/utzpbxm6cTgkuQcIEBhMYJjBodDQUSLQO4Ft27aVNw0PHjzYu0WtRKBPAoLDPsHbtn6Bc889t7xpOG7cuPo3tyOBPgoIDvuIb+ssBQb+QnELodOvKRf/zd84nJflOdE0gcoFhhEcCg0rn4YNMhJ4++23y5uGhw4dyqhrrTZZQHDY5Onq7ajAeeedV940HDt2LBUC2QkIDrMbuYb7LNApOGzdRBzs7yB2ulnY+luFfzt+6bB+VblY64zDvznuryq31zjYryoPFoC2eAf7VeXh7u9Xlft8YG3fXIEug0OhYXOPgM7qF9i6dWt50/Dw4cP1b25HAhUJCA4rgrVsPALnn39+GRqOGTMmnqJUQqBGAcFhjdi2ykqgCM7+/MB9Yd3EfxdaP07S+nuFH4/9bvj1hNtLj6FCw+KZ1g+mbDlp5dGQsD2AK9Yf+LcQWzcVJ//h4zIkLJ7pFDYO/Hp0pxq7eWZgjb3cP6uDo1kCdQl0ERwKDesahn1yEHjrrbfK0PDIkSM5tKvHjAQEhxkNO8dW586dW3492YtAzgKCw5ynr/eqBVpfP27fpz38G/jDKe3PfTnmj475W4ftv9BcPDfw7yR2CgVb4d20r14/unSnW40D62yvsfXGoZ7pFG72cv+qZ2V9AtkJDBEcCg2zOxEarlDgzTffLL+e7EWgiQKCwyZOVU+lwLx588KqVatoEMheQHCY/REAULFAKzzbNu7q8OGJ1f29viK4W3Tgr44JGytuzfIECKQscJzgUGiY8mDVHpvAG2+8EVavXh1bWeoh0DMBwWHPKC0Uk8D8+fPDnXfeGVNJaiHQNwHBYd/obZyJQHGr8LL9/y38esJtocq/11fcCCxera9AZ8KrTQIERiowSHAoNBwpqPcR+KbA66+/Hu6++240BBotIDhs9HjzbO6CCy4Id9xxR57N65pABwHBoWNBIH2BTn9PMf2udECAQKUCHYJDoWGl4hbPTOC1114L99xzT2ZdazdHAcFhjlNvcM8XXnhhuP32r/8YvRcBAl8LCA6dBAIECBAgkKHAgOBQaJjhGdByZQJbtmwJ99779TcBvAg0XUBw2PQJZ9TfRRddFG677baMOtYqge4EBIfdOXmKAAECBAg0SqAtOBQaNmqymumzwKuvvhruu+++PldhewL1CQgO67O2U4UCCxYsCLfeemuFO1iaQLoCgsN0Z6dyAgQIECAwYoF/Cg6FhiMW9EYC3xDYvHlzuP/++8kQyEpAcJjVuJvZ7MKFC8PKw9i+JQAACk9JREFUlSub2ZyuCPRAQHDYA0RLECBAgACB1AT+bk0QGqY2NPXGLLBp06bwwAMPxFyi2ghUIiA4rITVonUJLFq0KNxyyy11bWcfAkkKCA6THJuiCRAgQIDAqAR++v1fl8GhFwECoxfYuHFjePDBB0e/kBUIJCggOExwaEr+WuCSSy4JN998Mw4CBAgQIECAAAECBAgQIFCJwIYNG8JDDz1UydoWJZCCgOAwhSmp8RsCl156aVixYgUZAgQIECBAgAABAgQIECBQicD69evDmjVrKlnbogRSERAcpjIpdR4VuOyyy8JNN91EhAABAgQIECBAgAABAgQIVCKwbt268PDDD1eytkUJpCQgOExpWmoNl19+eVi+fDkJAgQIECBAgAABAgQIECBQicDLL78cHnnkkUrWtiiB1AQEh6lNLON6f/CDH4Rly5ZlLKB1AgQIECBAgAABAgQIEKhS4MUXXwy/+MUvqtzC2gSSEhAcJjWufIu98sorw4033pgvgM4JECBAgAABAgQIECBAoFKBF154ITz22GOV7mFxAqkJCA5Tm1iG9S5evDgsXbo0w861TIAAAQIECBAgQIAAAQJ1CKxduzY8/vjjdWxlDwJJCQgOkxpXfsUuWbIk3HDDDfk1rmMCBAgQIECAAAECBAgQqEXg+eefD0888UQte9mEQGoCgsPUJpZRvVdddVW4/vrrM+pYqwQIECBAgAABAgQIECBQp8Bzzz0XnnzyyTq3tBeBpAQEh0mNK59ir7766nDdddfl07BOCRAgQIAAAQIECBAgQKBWgWeffTY89dRTte5pMwKpCQgOU5tYBvVec8014dprr82gUy0SIECAAAECBAgQIECAQD8EnnnmmfD000/3Y2t7EkhKQHCY1LgUS4AAAQIECBAgQIAAAQIECBAgQKAeAcFhPc52IUCAAAECBAgQIECAAAECBAgQIJCUgOAwqXEplgABAgQIECBAgAABAgQIECBAgEA9AoLDepztQoAAAQIECBAgQIAAAQIECBAgQCApAcFhUuNSLAECBAgQIECAAAECBAgQIECAAIF6BASH9TjbhQABAgQIECBAgAABAgQIECBAgEBSAoLDpMalWAIECBAgQIAAAQIECBAgQIAAAQL1CAgO63G2CwECBAgQIECAAAECBAgQIECAAIGkBASHSY1LsQQIECBAgAABAgQIECBAgAABAgTqERAc1uNsFwIECBAgQIAAAQIECBAgQIAAAQJJCQgOkxqXYgkQIECAAAECBAgQIECAAAECBAjUIyA4rMfZLgQIECBAgAABAgQIECBAgAABAgSSEhAcJjUuxRIgQIAAAQIECBAgQIAAAQIECBCoR0BwWI+zXQgQIECAAAECBAgQIECAAAECBAgkJSA4TGpciiVAgAABAgQIECBAgAABAgQIECBQj4DgsB5nuxAgQIAAAQIECBAgQIAAAQIECBBISkBwmNS4FEuAAAECBAgQIECAAAECBAgQIECgHgHBYT3OdiFAgAABAgQIECBAgAABAgQIECCQlIDgMKlxKZYAAQIECBAgQIAAAQIECBAgQIBAPQKCw3qc7UKAAAECBAgQIECAAAECBAgQIEAgKQHBYVLjUiwBAgQIECBAgAABAgQIECBAgACBegQEh/U424UAAQIECBAgQIAAAQIECBAgQIBAUgKCw6TGpVgCBAgQIECAAAECBAgQIECAAAEC9QgIDutxtgsBAgQIECBAgAABAgQIECBAgACBpAQEh0mNS7EECBAgQIAAAQIECBAgQIAAAQIE6hEQHNbjbBcCBAgQIECAAAECBAgQIECAAAECSQkIDpMal2IJECBAgAABAgQIECBAgAABAgQI1CMgOKzH2S4ECBAgQIAAAQIECBAgQIAAAQIEkhIQHCY1LsUSIECAAAECBAgQIECAAAECBAgQqEdAcFiPs10IECBAgAABAgQIECBAgAABAgQIJCUgOExqXIolQIAAAQIECBAgQIAAAQIECBAgUI+A4LAeZ7sQIECAAAECBAgQIECAAAECBAgQSEpAcJjUuBRLgAABAgQIECBAgAABAgQIECBAoB4BwWE9znYhQIAAAQIECBAgQIAAAQIECBAgkJSA4DCpcSmWAAECBAgQIECAAAECBAgQIECAQD0CgsN6nO1CgAABAgQIECBAgAABAgQIECBAICkBwWFS41IsAQIECBAgQIAAAQIECBAgQIAAgXoEBIf1ONuFAAECBAgQIECAAAECBAgQIECAQFICgsOkxqVYAgQIECBAgAABAgQIECBAgAABAvUICA7rcbYLAQIECBAgQIAAAQIECBAgQIAAgaQEBIdJjUuxBAgQIECAAAECBAgQIECAAAECBOoREBzW42wXAgQIECBAgAABAgQIECBAgAABAkkJCA6TGpdiCRAgQIAAAQIECBAgQIAAAQIECNQjIDisx9kuBAgQIECAAAECBAgQIECAAAECBJISEBwmNS7FEiBAgAABAgQIECBAgAABAgQIEKhHQHBYj7NdCBAgQIAAAQIECBAgQIAAAQIECCQlIDhMalyKJUCAAAECBAgQIECAAAECBAgQIFCPgOCwHme7ECBAgAABAgQIECBAgAABAgQIEEhKQHCY1LgUS4AAAQIECBAgQIAAAQIECBAgQKAeAcFhPc52IUCAAAECBAgQIECAAAECBAgQIJCUgOAwqXEplgABAgQIECBAgAABAgQIECBAgEA9AoLDepztQoAAAQIECBAgQIAAAQIECBAgQCApAcFhUuNSLAECBAgQIECAAAECBAgQIECAAIF6BASH9TjbhQABAgQIECBAgAABAgQIECBAgEBSAoLDpMalWAIECBAgQIAAAQIECBAgQIAAAQL1CAgO63G2CwECBAgQIECAAAECBAgQIECAAIGkBASHSY1LsQQIECBAgAABAgQIECBAgAABAgTqERAc1uNsFwIECBAgQIAAAQIECBAgQIAAAQJJCQgOkxqXYgkQIECAAAECBAgQIECAAAECBAjUIyA4rMfZLgQIECBAgAABAgQIECBAgAABAgSSEhAcJjUuxRIgQIAAAQIECBAgQIAAAQIECBCoR0BwWI+zXQgQIECAAAECBAgQIECAAAECBAgkJSA4TGpciiVAgAABAgQIECBAgAABAgQIECBQj4DgsB5nuxAgQIAAAQIECBAgQIAAAQIECBBISkBwmNS4FEuAAAECBAgQIECAAAECBAgQIECgHgHBYT3OdiFAgAABAgQIECBAgAABAgQIECCQlIDgMKlxKZYAAQIECBAgQIAAAQIECBAgQIBAPQKCw3qc7UKAAAECBAgQIECAAAECBAgQIEAgKQHBYVLjUiwBAgQIECBAgAABAgQIECBAgACBegQEh/U424UAAQIECBAgQIAAAQIECBAgQIBAUgKCw6TGpVgCBAgQIECAAAECBAgQIECAAAEC9QgIDutxtgsBAgQIECBAgAABAgQIECBAgACBpAQEh0mNS7EECBAgQIAAAQIECBAgQIAAAQIE6hH4/9c0Coix9ehyAAAAAElFTkSuQmCC"/>
          <p:cNvSpPr>
            <a:spLocks noChangeAspect="1" noChangeArrowheads="1"/>
          </p:cNvSpPr>
          <p:nvPr/>
        </p:nvSpPr>
        <p:spPr bwMode="auto">
          <a:xfrm>
            <a:off x="1251043" y="1147536"/>
            <a:ext cx="3465811" cy="346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249099"/>
              </p:ext>
            </p:extLst>
          </p:nvPr>
        </p:nvGraphicFramePr>
        <p:xfrm>
          <a:off x="1530510" y="1322305"/>
          <a:ext cx="5956140" cy="5216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5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 dirty="0"/>
              <a:t>We would value your support</a:t>
            </a:r>
            <a:endParaRPr dirty="0"/>
          </a:p>
        </p:txBody>
      </p:sp>
      <p:sp>
        <p:nvSpPr>
          <p:cNvPr id="360" name="Google Shape;360;p15"/>
          <p:cNvSpPr txBox="1">
            <a:spLocks noGrp="1"/>
          </p:cNvSpPr>
          <p:nvPr>
            <p:ph type="body" idx="1"/>
          </p:nvPr>
        </p:nvSpPr>
        <p:spPr>
          <a:xfrm>
            <a:off x="628650" y="1360264"/>
            <a:ext cx="7886700" cy="4816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55000" lnSpcReduction="20000"/>
          </a:bodyPr>
          <a:lstStyle/>
          <a:p>
            <a:pPr marL="228600" lvl="0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endParaRPr lang="en-US" sz="3800" b="1" dirty="0">
              <a:solidFill>
                <a:srgbClr val="281B58"/>
              </a:solidFill>
            </a:endParaRPr>
          </a:p>
          <a:p>
            <a:pPr marL="228600" lvl="0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3800" b="1" dirty="0">
                <a:solidFill>
                  <a:srgbClr val="281B58"/>
                </a:solidFill>
              </a:rPr>
              <a:t>Fundraising</a:t>
            </a:r>
            <a:endParaRPr sz="3800" b="1" dirty="0">
              <a:solidFill>
                <a:srgbClr val="281B58"/>
              </a:solidFill>
            </a:endParaRPr>
          </a:p>
          <a:p>
            <a:pPr marL="685800" lvl="1" indent="-1955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3800" dirty="0">
                <a:solidFill>
                  <a:srgbClr val="281B58"/>
                </a:solidFill>
              </a:rPr>
              <a:t>Fundraising support letter from the Mayor for when we talk to potential donors</a:t>
            </a:r>
            <a:endParaRPr sz="3800" dirty="0">
              <a:solidFill>
                <a:srgbClr val="281B58"/>
              </a:solidFill>
            </a:endParaRPr>
          </a:p>
          <a:p>
            <a:pPr marL="685800" lvl="1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3800" dirty="0">
                <a:solidFill>
                  <a:srgbClr val="281B58"/>
                </a:solidFill>
              </a:rPr>
              <a:t>Joint meetings with Police and Fire Chiefs for fundraising </a:t>
            </a:r>
          </a:p>
          <a:p>
            <a:pPr marL="685800" lvl="1" indent="-1828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3800" dirty="0">
                <a:solidFill>
                  <a:srgbClr val="281B58"/>
                </a:solidFill>
              </a:rPr>
              <a:t>Help communicate the monetary and emotional value of the project to potential donors (ex. Highmark)</a:t>
            </a:r>
          </a:p>
          <a:p>
            <a:pPr marL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lang="en-US" sz="3800" b="1" dirty="0">
              <a:solidFill>
                <a:srgbClr val="281B58"/>
              </a:solidFill>
            </a:endParaRPr>
          </a:p>
          <a:p>
            <a:pPr marL="228600" lvl="0" indent="-18288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</a:pPr>
            <a:r>
              <a:rPr lang="en-US" sz="3800" b="1" dirty="0">
                <a:solidFill>
                  <a:srgbClr val="281B58"/>
                </a:solidFill>
              </a:rPr>
              <a:t>Chiefs support of wellness policy changes</a:t>
            </a:r>
          </a:p>
          <a:p>
            <a:pPr marL="685800" lvl="1" indent="-182880">
              <a:buClr>
                <a:schemeClr val="accent1"/>
              </a:buClr>
              <a:buSzPts val="2000"/>
            </a:pPr>
            <a:r>
              <a:rPr lang="en-US" sz="3800" dirty="0">
                <a:solidFill>
                  <a:srgbClr val="281B58"/>
                </a:solidFill>
              </a:rPr>
              <a:t>Assist in communicating and supporting policy changes</a:t>
            </a:r>
          </a:p>
          <a:p>
            <a:pPr marL="685800" lvl="1" indent="-182880">
              <a:buClr>
                <a:schemeClr val="accent1"/>
              </a:buClr>
              <a:buSzPts val="2000"/>
            </a:pPr>
            <a:r>
              <a:rPr lang="en-US" sz="3800" dirty="0">
                <a:solidFill>
                  <a:srgbClr val="281B58"/>
                </a:solidFill>
              </a:rPr>
              <a:t>As you receive feedback, please forward to the Compass team so they can continue the policy development process </a:t>
            </a:r>
          </a:p>
          <a:p>
            <a:pPr marL="685800" lvl="1" indent="-182880">
              <a:buClr>
                <a:schemeClr val="accent1"/>
              </a:buClr>
              <a:buSzPts val="2000"/>
            </a:pPr>
            <a:r>
              <a:rPr lang="en-US" sz="3800" dirty="0">
                <a:solidFill>
                  <a:srgbClr val="281B58"/>
                </a:solidFill>
              </a:rPr>
              <a:t>Any future proposed changes should continue to include the Compass process </a:t>
            </a:r>
            <a:endParaRPr sz="3800" dirty="0">
              <a:solidFill>
                <a:srgbClr val="281B58"/>
              </a:solidFill>
            </a:endParaRPr>
          </a:p>
          <a:p>
            <a:pPr marL="22860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3800" b="1" dirty="0">
              <a:solidFill>
                <a:srgbClr val="281B58"/>
              </a:solidFill>
            </a:endParaRPr>
          </a:p>
          <a:p>
            <a:pPr marL="228600" lvl="0" indent="-55879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sp>
        <p:nvSpPr>
          <p:cNvPr id="361" name="Google Shape;361;p1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B769E-A0FD-EF40-A35E-3EF9EE02D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would value your support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620119-BFE3-3F4D-8D37-E9A35D1EE7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9B0339-2B7C-904D-AA47-A10D15A47C86}"/>
              </a:ext>
            </a:extLst>
          </p:cNvPr>
          <p:cNvSpPr txBox="1"/>
          <p:nvPr/>
        </p:nvSpPr>
        <p:spPr>
          <a:xfrm>
            <a:off x="747253" y="1750143"/>
            <a:ext cx="74921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281B58"/>
                </a:solidFill>
              </a:rPr>
              <a:t>Continue to </a:t>
            </a:r>
            <a:r>
              <a:rPr lang="en-US" sz="2100" b="1" dirty="0">
                <a:solidFill>
                  <a:srgbClr val="281B58"/>
                </a:solidFill>
              </a:rPr>
              <a:t>champion the culture shift </a:t>
            </a:r>
            <a:r>
              <a:rPr lang="en-US" sz="2100" dirty="0">
                <a:solidFill>
                  <a:srgbClr val="281B58"/>
                </a:solidFill>
              </a:rPr>
              <a:t>towards holistic wellness in your departments by setting an example and incorporating and encouraging wellness daily </a:t>
            </a:r>
          </a:p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endParaRPr lang="en-US" sz="2100" dirty="0">
              <a:solidFill>
                <a:srgbClr val="281B58"/>
              </a:solidFill>
            </a:endParaRPr>
          </a:p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281B58"/>
                </a:solidFill>
              </a:rPr>
              <a:t>When faced with a dilemma or crisis how can </a:t>
            </a:r>
            <a:r>
              <a:rPr lang="en-US" sz="2100" b="1" dirty="0">
                <a:solidFill>
                  <a:srgbClr val="281B58"/>
                </a:solidFill>
              </a:rPr>
              <a:t>Compass be a resource</a:t>
            </a:r>
            <a:r>
              <a:rPr lang="en-US" sz="2100" dirty="0">
                <a:solidFill>
                  <a:srgbClr val="281B58"/>
                </a:solidFill>
              </a:rPr>
              <a:t>?</a:t>
            </a:r>
          </a:p>
          <a:p>
            <a:pPr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</a:pPr>
            <a:endParaRPr lang="en-US" sz="2100" dirty="0">
              <a:solidFill>
                <a:srgbClr val="281B58"/>
              </a:solidFill>
            </a:endParaRPr>
          </a:p>
          <a:p>
            <a:pPr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</a:pPr>
            <a:endParaRPr lang="en-US" sz="2100" dirty="0">
              <a:solidFill>
                <a:srgbClr val="281B58"/>
              </a:solidFill>
            </a:endParaRPr>
          </a:p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281B58"/>
                </a:solidFill>
              </a:rPr>
              <a:t>Continue to </a:t>
            </a:r>
            <a:r>
              <a:rPr lang="en-US" sz="2100" b="1" dirty="0">
                <a:solidFill>
                  <a:srgbClr val="281B58"/>
                </a:solidFill>
              </a:rPr>
              <a:t>share news </a:t>
            </a:r>
            <a:r>
              <a:rPr lang="en-US" sz="2100" dirty="0">
                <a:solidFill>
                  <a:srgbClr val="281B58"/>
                </a:solidFill>
              </a:rPr>
              <a:t>about the Compass project at speaking &amp; press engagements</a:t>
            </a:r>
          </a:p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endParaRPr lang="en-US" sz="2100" dirty="0">
              <a:solidFill>
                <a:srgbClr val="281B58"/>
              </a:solidFill>
            </a:endParaRPr>
          </a:p>
          <a:p>
            <a:pPr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</a:pPr>
            <a:endParaRPr lang="en-US" sz="2100" dirty="0">
              <a:solidFill>
                <a:srgbClr val="281B58"/>
              </a:solidFill>
            </a:endParaRPr>
          </a:p>
          <a:p>
            <a:pPr marL="342900" indent="-342900">
              <a:lnSpc>
                <a:spcPct val="80000"/>
              </a:lnSpc>
              <a:buClr>
                <a:schemeClr val="accent5">
                  <a:lumMod val="75000"/>
                </a:schemeClr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281B58"/>
                </a:solidFill>
              </a:rPr>
              <a:t>To continue our focus on </a:t>
            </a:r>
            <a:r>
              <a:rPr lang="en-US" sz="2100" b="1" dirty="0">
                <a:solidFill>
                  <a:srgbClr val="281B58"/>
                </a:solidFill>
              </a:rPr>
              <a:t>future sustainability </a:t>
            </a:r>
            <a:r>
              <a:rPr lang="en-US" sz="2100" dirty="0">
                <a:solidFill>
                  <a:srgbClr val="281B58"/>
                </a:solidFill>
              </a:rPr>
              <a:t>by identifying funds in the budget to dedicate to wellness and Compass</a:t>
            </a:r>
          </a:p>
        </p:txBody>
      </p:sp>
    </p:spTree>
    <p:extLst>
      <p:ext uri="{BB962C8B-B14F-4D97-AF65-F5344CB8AC3E}">
        <p14:creationId xmlns:p14="http://schemas.microsoft.com/office/powerpoint/2010/main" val="2261492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6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/>
              <a:t>Questions?</a:t>
            </a:r>
            <a:endParaRPr/>
          </a:p>
        </p:txBody>
      </p:sp>
      <p:sp>
        <p:nvSpPr>
          <p:cNvPr id="367" name="Google Shape;367;p1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5">
            <a:extLst>
              <a:ext uri="{FF2B5EF4-FFF2-40B4-BE49-F238E27FC236}">
                <a16:creationId xmlns:a16="http://schemas.microsoft.com/office/drawing/2014/main" id="{E5156CB4-9A5D-4978-93D4-8C8CB57C2262}"/>
              </a:ext>
            </a:extLst>
          </p:cNvPr>
          <p:cNvSpPr txBox="1">
            <a:spLocks/>
          </p:cNvSpPr>
          <p:nvPr/>
        </p:nvSpPr>
        <p:spPr>
          <a:xfrm>
            <a:off x="360364" y="8064016"/>
            <a:ext cx="9359899" cy="123111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/>
              <a:t>Source / Footnote: </a:t>
            </a:r>
            <a:r>
              <a:rPr lang="en-GB" sz="800" dirty="0" err="1"/>
              <a:t>Axiforma</a:t>
            </a:r>
            <a:r>
              <a:rPr lang="en-GB" sz="800"/>
              <a:t> Regular 8pt</a:t>
            </a:r>
            <a:endParaRPr lang="en-GB" sz="800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DA58579-AC4D-4A85-9CE8-8F999756A152}"/>
              </a:ext>
            </a:extLst>
          </p:cNvPr>
          <p:cNvSpPr txBox="1">
            <a:spLocks/>
          </p:cNvSpPr>
          <p:nvPr/>
        </p:nvSpPr>
        <p:spPr>
          <a:xfrm>
            <a:off x="360364" y="8064016"/>
            <a:ext cx="9359899" cy="123111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/>
              <a:t>Source / Footnote: Axiforma Regular 8pt</a:t>
            </a:r>
            <a:endParaRPr lang="en-GB" sz="800" dirty="0"/>
          </a:p>
        </p:txBody>
      </p:sp>
      <p:sp>
        <p:nvSpPr>
          <p:cNvPr id="9" name="Inhaltsplatzhalter 4">
            <a:extLst>
              <a:ext uri="{FF2B5EF4-FFF2-40B4-BE49-F238E27FC236}">
                <a16:creationId xmlns:a16="http://schemas.microsoft.com/office/drawing/2014/main" id="{A42D0CDF-8AD4-4EE0-AA86-51D8617B5CEB}"/>
              </a:ext>
            </a:extLst>
          </p:cNvPr>
          <p:cNvSpPr txBox="1">
            <a:spLocks/>
          </p:cNvSpPr>
          <p:nvPr/>
        </p:nvSpPr>
        <p:spPr>
          <a:xfrm>
            <a:off x="8062330" y="8461119"/>
            <a:ext cx="1381789" cy="1085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>
                <a:latin typeface="Axiforma ExtraBold" panose="00000900000000000000" pitchFamily="50" charset="0"/>
              </a:rPr>
              <a:t>© Copyright 2018. All rights reserved</a:t>
            </a:r>
            <a:endParaRPr lang="en-GB" sz="700" dirty="0">
              <a:latin typeface="Axiforma ExtraBold" panose="00000900000000000000" pitchFamily="50" charset="0"/>
            </a:endParaRPr>
          </a:p>
        </p:txBody>
      </p:sp>
      <p:sp>
        <p:nvSpPr>
          <p:cNvPr id="11" name="Inhaltsplatzhalter 4">
            <a:extLst>
              <a:ext uri="{FF2B5EF4-FFF2-40B4-BE49-F238E27FC236}">
                <a16:creationId xmlns:a16="http://schemas.microsoft.com/office/drawing/2014/main" id="{43FB0D1C-FBBD-4B81-B65A-E831755A196D}"/>
              </a:ext>
            </a:extLst>
          </p:cNvPr>
          <p:cNvSpPr txBox="1">
            <a:spLocks/>
          </p:cNvSpPr>
          <p:nvPr/>
        </p:nvSpPr>
        <p:spPr>
          <a:xfrm>
            <a:off x="8214730" y="8613519"/>
            <a:ext cx="1381789" cy="1085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5000"/>
              </a:lnSpc>
            </a:pPr>
            <a:r>
              <a:rPr lang="en-GB" sz="700" b="1" dirty="0">
                <a:latin typeface="Axiforma ExtraBold" panose="00000900000000000000" pitchFamily="50" charset="0"/>
              </a:rPr>
              <a:t>© Copyright 2018. All rights reserved</a:t>
            </a:r>
            <a:endParaRPr lang="en-GB" sz="700" dirty="0">
              <a:latin typeface="Axiforma ExtraBold" panose="00000900000000000000" pitchFamily="50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1DE014-0AC2-EF47-982B-9F2D25B90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Our project addresses compassion fatigue by promoting physical and mental wellness in first responders</a:t>
            </a:r>
            <a:endParaRPr lang="en-US" dirty="0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BD367F28-9AE7-41DC-A295-358749F44C7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8637" y="1726201"/>
            <a:ext cx="8201025" cy="457200"/>
          </a:xfrm>
        </p:spPr>
        <p:txBody>
          <a:bodyPr>
            <a:noAutofit/>
          </a:bodyPr>
          <a:lstStyle/>
          <a:p>
            <a:pPr marL="101600" indent="0">
              <a:buNone/>
            </a:pPr>
            <a:r>
              <a:rPr lang="en-US" sz="1400" b="1" dirty="0">
                <a:solidFill>
                  <a:srgbClr val="C00000"/>
                </a:solidFill>
              </a:rPr>
              <a:t>Vision: Address compassion fatigue by engaging first responders to develop self-care, training, and mental health resources for overcoming empathy depletion that impacts personal, professional, and community wellbeing.</a:t>
            </a:r>
          </a:p>
          <a:p>
            <a:endParaRPr lang="en-GB" sz="1100" dirty="0">
              <a:solidFill>
                <a:srgbClr val="BF0A00"/>
              </a:solidFill>
            </a:endParaRPr>
          </a:p>
        </p:txBody>
      </p:sp>
      <p:pic>
        <p:nvPicPr>
          <p:cNvPr id="14" name="Google Shape;155;p9">
            <a:extLst>
              <a:ext uri="{FF2B5EF4-FFF2-40B4-BE49-F238E27FC236}">
                <a16:creationId xmlns:a16="http://schemas.microsoft.com/office/drawing/2014/main" id="{6BACBEA6-4350-0940-88C0-331B8563C13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40734" r="4020"/>
          <a:stretch/>
        </p:blipFill>
        <p:spPr>
          <a:xfrm>
            <a:off x="613376" y="2791968"/>
            <a:ext cx="8031549" cy="2795552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E03C572-7166-594B-A1AD-56CA145905CF}"/>
              </a:ext>
            </a:extLst>
          </p:cNvPr>
          <p:cNvSpPr/>
          <p:nvPr/>
        </p:nvSpPr>
        <p:spPr>
          <a:xfrm>
            <a:off x="3925824" y="2791968"/>
            <a:ext cx="1316736" cy="12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CB60F4-4B98-FB44-A353-C72B678F8A51}"/>
              </a:ext>
            </a:extLst>
          </p:cNvPr>
          <p:cNvSpPr/>
          <p:nvPr/>
        </p:nvSpPr>
        <p:spPr>
          <a:xfrm>
            <a:off x="4149280" y="5390384"/>
            <a:ext cx="4495645" cy="197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0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6236203afd_1_66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3200"/>
              <a:buFont typeface="Arial"/>
              <a:buNone/>
            </a:pPr>
            <a:r>
              <a:rPr lang="en-US"/>
              <a:t>Thank you for your time!</a:t>
            </a:r>
            <a:endParaRPr/>
          </a:p>
        </p:txBody>
      </p:sp>
      <p:sp>
        <p:nvSpPr>
          <p:cNvPr id="379" name="Google Shape;379;g6236203afd_1_6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252E8DD-DB7B-164D-AE73-AB62316C0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704" y="247650"/>
            <a:ext cx="3244596" cy="12912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/>
              <a:t>Good progress has been made since we last met in May</a:t>
            </a:r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The wellness center has been designed with local architects and first responders</a:t>
            </a:r>
            <a:endParaRPr dirty="0"/>
          </a:p>
        </p:txBody>
      </p:sp>
      <p:sp>
        <p:nvSpPr>
          <p:cNvPr id="138" name="Google Shape;138;p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39" name="Google Shape;139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650" y="1537255"/>
            <a:ext cx="4208700" cy="2512126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</p:pic>
      <p:pic>
        <p:nvPicPr>
          <p:cNvPr id="140" name="Google Shape;140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875" y="3672350"/>
            <a:ext cx="3839079" cy="2512128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/>
              <a:t>There has been interest in the project by many other cities and leaders</a:t>
            </a:r>
            <a:endParaRPr/>
          </a:p>
        </p:txBody>
      </p:sp>
      <p:sp>
        <p:nvSpPr>
          <p:cNvPr id="146" name="Google Shape;146;p8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147" name="Google Shape;147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300" y="1556480"/>
            <a:ext cx="7671500" cy="4466367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 dirty="0"/>
              <a:t>The new wellness coach has been hired and introduced alongside the program in a “wellness launch”</a:t>
            </a:r>
            <a:endParaRPr dirty="0"/>
          </a:p>
        </p:txBody>
      </p:sp>
      <p:sp>
        <p:nvSpPr>
          <p:cNvPr id="154" name="Google Shape;154;p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155" name="Google Shape;155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0791" y="1673895"/>
            <a:ext cx="5332288" cy="3550138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91" y="2573998"/>
            <a:ext cx="1444592" cy="1845027"/>
          </a:xfrm>
          <a:prstGeom prst="rect">
            <a:avLst/>
          </a:prstGeom>
          <a:ln w="57150">
            <a:solidFill>
              <a:srgbClr val="221E52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01DFB8-E38A-954D-BCD0-5EA28C4B67DD}"/>
              </a:ext>
            </a:extLst>
          </p:cNvPr>
          <p:cNvSpPr txBox="1"/>
          <p:nvPr/>
        </p:nvSpPr>
        <p:spPr>
          <a:xfrm>
            <a:off x="1541124" y="5598120"/>
            <a:ext cx="6431622" cy="523220"/>
          </a:xfrm>
          <a:prstGeom prst="rect">
            <a:avLst/>
          </a:prstGeom>
          <a:noFill/>
          <a:ln w="57150">
            <a:solidFill>
              <a:srgbClr val="221E5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281B58"/>
                </a:solidFill>
              </a:rPr>
              <a:t>We are administering surveys to obtain baseline data on mental health, coping skills, perception of self as a helper, and  overall wellness.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0"/>
          <p:cNvSpPr txBox="1">
            <a:spLocks noGrp="1"/>
          </p:cNvSpPr>
          <p:nvPr>
            <p:ph type="title"/>
          </p:nvPr>
        </p:nvSpPr>
        <p:spPr>
          <a:xfrm>
            <a:off x="628650" y="2494318"/>
            <a:ext cx="7886700" cy="934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Arial"/>
              <a:buNone/>
            </a:pPr>
            <a:r>
              <a:rPr lang="en-US" sz="2880"/>
              <a:t>We are now going to take stock of the project as a whole </a:t>
            </a:r>
            <a:br>
              <a:rPr lang="en-US" sz="2880"/>
            </a:br>
            <a:br>
              <a:rPr lang="en-US" sz="2880"/>
            </a:br>
            <a:r>
              <a:rPr lang="en-US" sz="2880"/>
              <a:t> We would appreciate your support to help us make the maximum impact for first responders and the community</a:t>
            </a:r>
            <a:endParaRPr/>
          </a:p>
        </p:txBody>
      </p:sp>
      <p:sp>
        <p:nvSpPr>
          <p:cNvPr id="161" name="Google Shape;161;p1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"/>
          <p:cNvSpPr/>
          <p:nvPr/>
        </p:nvSpPr>
        <p:spPr>
          <a:xfrm>
            <a:off x="687238" y="2487737"/>
            <a:ext cx="3614700" cy="2646300"/>
          </a:xfrm>
          <a:prstGeom prst="rect">
            <a:avLst/>
          </a:prstGeom>
          <a:noFill/>
          <a:ln w="19050" cap="flat" cmpd="sng">
            <a:solidFill>
              <a:srgbClr val="295A87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highlight>
                <a:srgbClr val="80808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"/>
          <p:cNvSpPr/>
          <p:nvPr/>
        </p:nvSpPr>
        <p:spPr>
          <a:xfrm>
            <a:off x="858688" y="2991449"/>
            <a:ext cx="3443400" cy="20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Focus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on the top priorities - areas that will make a difference</a:t>
            </a:r>
            <a:endParaRPr sz="1350" b="1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42925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Honesty and transparency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in diagnosing barriers to progress</a:t>
            </a:r>
            <a:endParaRPr sz="1350" b="1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542925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Char char="•"/>
            </a:pP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Use of </a:t>
            </a: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data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to help monitor performance</a:t>
            </a: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9" name="Google Shape;169;p4"/>
          <p:cNvSpPr txBox="1"/>
          <p:nvPr/>
        </p:nvSpPr>
        <p:spPr>
          <a:xfrm>
            <a:off x="687238" y="2487750"/>
            <a:ext cx="3614700" cy="50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What we promise you</a:t>
            </a:r>
            <a:endParaRPr sz="135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0" name="Google Shape;170;p4"/>
          <p:cNvSpPr/>
          <p:nvPr/>
        </p:nvSpPr>
        <p:spPr>
          <a:xfrm>
            <a:off x="4841900" y="2487673"/>
            <a:ext cx="3614700" cy="2646300"/>
          </a:xfrm>
          <a:prstGeom prst="rect">
            <a:avLst/>
          </a:prstGeom>
          <a:noFill/>
          <a:ln w="19050" cap="flat" cmpd="sng">
            <a:solidFill>
              <a:srgbClr val="295A87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highlight>
                <a:srgbClr val="808080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4"/>
          <p:cNvSpPr/>
          <p:nvPr/>
        </p:nvSpPr>
        <p:spPr>
          <a:xfrm>
            <a:off x="4927550" y="3044619"/>
            <a:ext cx="3443400" cy="20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Quarterly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350" b="1" i="0" u="none" strike="noStrike" cap="none" dirty="0" err="1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stocktakes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w/Compass team, Mayor + City leadership</a:t>
            </a: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71525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 pitchFamily="34" charset="0"/>
              <a:buChar char="•"/>
            </a:pP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Willingness to</a:t>
            </a: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 prioritize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and </a:t>
            </a: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problem solve</a:t>
            </a:r>
            <a:endParaRPr sz="1350" b="1" i="0" u="none" strike="noStrike" cap="none" dirty="0">
              <a:solidFill>
                <a:schemeClr val="accen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771525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 pitchFamily="34" charset="0"/>
              <a:buChar char="•"/>
            </a:pP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350" b="1" i="0" u="none" strike="noStrike" cap="none" dirty="0">
                <a:solidFill>
                  <a:schemeClr val="accent1"/>
                </a:solidFill>
                <a:latin typeface="Open Sans"/>
                <a:ea typeface="Open Sans"/>
                <a:cs typeface="Open Sans"/>
                <a:sym typeface="Open Sans"/>
              </a:rPr>
              <a:t>Your ideas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 on how we can leverage </a:t>
            </a:r>
            <a:r>
              <a:rPr lang="en-US" sz="1350" b="1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your leadership </a:t>
            </a:r>
            <a:r>
              <a:rPr lang="en-US" sz="1350" b="1" i="0" u="none" strike="noStrike" cap="none" dirty="0">
                <a:solidFill>
                  <a:srgbClr val="262626"/>
                </a:solidFill>
                <a:latin typeface="Open Sans"/>
                <a:ea typeface="Open Sans"/>
                <a:cs typeface="Open Sans"/>
                <a:sym typeface="Open Sans"/>
              </a:rPr>
              <a:t>support to overcome barriers to progress and achieve goals</a:t>
            </a:r>
            <a:endParaRPr sz="1350" b="1" i="0" u="none" strike="noStrike" cap="none" dirty="0">
              <a:solidFill>
                <a:srgbClr val="26262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2" name="Google Shape;172;p4"/>
          <p:cNvSpPr txBox="1"/>
          <p:nvPr/>
        </p:nvSpPr>
        <p:spPr>
          <a:xfrm>
            <a:off x="4841900" y="2487666"/>
            <a:ext cx="3614700" cy="50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5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What we hope to get from you</a:t>
            </a:r>
            <a:endParaRPr sz="135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3" name="Google Shape;173;p4"/>
          <p:cNvSpPr txBox="1">
            <a:spLocks noGrp="1"/>
          </p:cNvSpPr>
          <p:nvPr>
            <p:ph type="title"/>
          </p:nvPr>
        </p:nvSpPr>
        <p:spPr>
          <a:xfrm>
            <a:off x="628650" y="681037"/>
            <a:ext cx="7886700" cy="618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81B58"/>
              </a:buClr>
              <a:buSzPts val="2880"/>
              <a:buFont typeface="Open Sans"/>
              <a:buNone/>
            </a:pPr>
            <a:r>
              <a:rPr lang="en-US" sz="2400" dirty="0">
                <a:latin typeface="Open Sans"/>
                <a:ea typeface="Open Sans"/>
                <a:cs typeface="Open Sans"/>
                <a:sym typeface="Open Sans"/>
              </a:rPr>
              <a:t>We hope to use our approach of quarterly progress reviews as an opportunity for this type of problem solving</a:t>
            </a:r>
            <a:endParaRPr sz="240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itle and Closing Slides">
  <a:themeElements>
    <a:clrScheme name="Mayors Challenge Template">
      <a:dk1>
        <a:srgbClr val="000000"/>
      </a:dk1>
      <a:lt1>
        <a:srgbClr val="FFFFFF"/>
      </a:lt1>
      <a:dk2>
        <a:srgbClr val="281B58"/>
      </a:dk2>
      <a:lt2>
        <a:srgbClr val="FFFFFF"/>
      </a:lt2>
      <a:accent1>
        <a:srgbClr val="70C9CB"/>
      </a:accent1>
      <a:accent2>
        <a:srgbClr val="BE2133"/>
      </a:accent2>
      <a:accent3>
        <a:srgbClr val="281B58"/>
      </a:accent3>
      <a:accent4>
        <a:srgbClr val="FFFFFF"/>
      </a:accent4>
      <a:accent5>
        <a:srgbClr val="70C9CB"/>
      </a:accent5>
      <a:accent6>
        <a:srgbClr val="BE2133"/>
      </a:accent6>
      <a:hlink>
        <a:srgbClr val="FFFFFF"/>
      </a:hlink>
      <a:folHlink>
        <a:srgbClr val="70C9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bP Logo Bottom">
  <a:themeElements>
    <a:clrScheme name="Mayors Challenge Template">
      <a:dk1>
        <a:srgbClr val="000000"/>
      </a:dk1>
      <a:lt1>
        <a:srgbClr val="FFFFFF"/>
      </a:lt1>
      <a:dk2>
        <a:srgbClr val="281B58"/>
      </a:dk2>
      <a:lt2>
        <a:srgbClr val="FFFFFF"/>
      </a:lt2>
      <a:accent1>
        <a:srgbClr val="70C9CB"/>
      </a:accent1>
      <a:accent2>
        <a:srgbClr val="BE2133"/>
      </a:accent2>
      <a:accent3>
        <a:srgbClr val="281B58"/>
      </a:accent3>
      <a:accent4>
        <a:srgbClr val="FFFFFF"/>
      </a:accent4>
      <a:accent5>
        <a:srgbClr val="70C9CB"/>
      </a:accent5>
      <a:accent6>
        <a:srgbClr val="BE2133"/>
      </a:accent6>
      <a:hlink>
        <a:srgbClr val="FFFFFF"/>
      </a:hlink>
      <a:folHlink>
        <a:srgbClr val="70C9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1711</Words>
  <Application>Microsoft Macintosh PowerPoint</Application>
  <PresentationFormat>On-screen Show (4:3)</PresentationFormat>
  <Paragraphs>299</Paragraphs>
  <Slides>31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Open Sans</vt:lpstr>
      <vt:lpstr>Calibri</vt:lpstr>
      <vt:lpstr>Arial</vt:lpstr>
      <vt:lpstr>Axiforma ExtraBold</vt:lpstr>
      <vt:lpstr>Title and Closing Slides</vt:lpstr>
      <vt:lpstr>BbP Logo Bottom</vt:lpstr>
      <vt:lpstr>TCLayout.ActiveDocument.1</vt:lpstr>
      <vt:lpstr>think-cell Slide</vt:lpstr>
      <vt:lpstr>PowerPoint Presentation</vt:lpstr>
      <vt:lpstr>Objectives of today</vt:lpstr>
      <vt:lpstr>Our project addresses compassion fatigue by promoting physical and mental wellness in first responders</vt:lpstr>
      <vt:lpstr>Good progress has been made since we last met in May</vt:lpstr>
      <vt:lpstr>The wellness center has been designed with local architects and first responders</vt:lpstr>
      <vt:lpstr>There has been interest in the project by many other cities and leaders</vt:lpstr>
      <vt:lpstr>The new wellness coach has been hired and introduced alongside the program in a “wellness launch”</vt:lpstr>
      <vt:lpstr>We are now going to take stock of the project as a whole    We would appreciate your support to help us make the maximum impact for first responders and the community</vt:lpstr>
      <vt:lpstr>We hope to use our approach of quarterly progress reviews as an opportunity for this type of problem solving</vt:lpstr>
      <vt:lpstr>Several targets for December 2021 are still under development </vt:lpstr>
      <vt:lpstr>Workstreams have been developed further and measures of success defined (1 of 2)</vt:lpstr>
      <vt:lpstr>Workstreams have been developed further and measures of success defined (1 of 2)</vt:lpstr>
      <vt:lpstr>We are now going deep dive into three workstreams</vt:lpstr>
      <vt:lpstr>Training</vt:lpstr>
      <vt:lpstr>PowerPoint Presentation</vt:lpstr>
      <vt:lpstr>Training workstream milestones</vt:lpstr>
      <vt:lpstr>Training</vt:lpstr>
      <vt:lpstr>Policy changes related to traumatic incidents and job induced stress</vt:lpstr>
      <vt:lpstr>Policy workstream milestones</vt:lpstr>
      <vt:lpstr>Policy</vt:lpstr>
      <vt:lpstr>Wellness center</vt:lpstr>
      <vt:lpstr>Wellness center workstream milestones</vt:lpstr>
      <vt:lpstr>Wellness center blueprint and key components</vt:lpstr>
      <vt:lpstr>PowerPoint Presentation</vt:lpstr>
      <vt:lpstr>Wellness Center</vt:lpstr>
      <vt:lpstr>We need to raise $330k for the wellness center</vt:lpstr>
      <vt:lpstr>We would value your support</vt:lpstr>
      <vt:lpstr>We would value your support</vt:lpstr>
      <vt:lpstr>Questions?</vt:lpstr>
      <vt:lpstr>Thank you for your time!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Kerry Carter</dc:creator>
  <cp:lastModifiedBy>Kerry Carter</cp:lastModifiedBy>
  <cp:revision>66</cp:revision>
  <dcterms:created xsi:type="dcterms:W3CDTF">2019-10-04T22:16:38Z</dcterms:created>
  <dcterms:modified xsi:type="dcterms:W3CDTF">2019-10-21T19:48:55Z</dcterms:modified>
</cp:coreProperties>
</file>