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7"/>
  </p:notesMasterIdLst>
  <p:sldIdLst>
    <p:sldId id="312" r:id="rId2"/>
    <p:sldId id="318" r:id="rId3"/>
    <p:sldId id="331" r:id="rId4"/>
    <p:sldId id="295" r:id="rId5"/>
    <p:sldId id="325" r:id="rId6"/>
    <p:sldId id="326" r:id="rId7"/>
    <p:sldId id="329" r:id="rId8"/>
    <p:sldId id="330" r:id="rId9"/>
    <p:sldId id="321" r:id="rId10"/>
    <p:sldId id="327" r:id="rId11"/>
    <p:sldId id="320" r:id="rId12"/>
    <p:sldId id="322" r:id="rId13"/>
    <p:sldId id="323" r:id="rId14"/>
    <p:sldId id="324" r:id="rId15"/>
    <p:sldId id="319" r:id="rId16"/>
  </p:sldIdLst>
  <p:sldSz cx="9144000" cy="5143500" type="screen16x9"/>
  <p:notesSz cx="6858000" cy="9144000"/>
  <p:embeddedFontLst>
    <p:embeddedFont>
      <p:font typeface="Montserrat" panose="00000500000000000000" pitchFamily="2" charset="0"/>
      <p:regular r:id="rId18"/>
      <p:bold r:id="rId19"/>
      <p:italic r:id="rId20"/>
      <p:boldItalic r:id="rId21"/>
    </p:embeddedFont>
    <p:embeddedFont>
      <p:font typeface="Lato" panose="020B0604020202020204" charset="0"/>
      <p:regular r:id="rId22"/>
      <p:bold r:id="rId23"/>
      <p:italic r:id="rId24"/>
      <p:boldItalic r:id="rId25"/>
    </p:embeddedFont>
    <p:embeddedFont>
      <p:font typeface="Calibri" panose="020F0502020204030204" pitchFamily="34" charset="0"/>
      <p:regular r:id="rId26"/>
      <p:bold r:id="rId27"/>
      <p:italic r:id="rId28"/>
      <p:boldItalic r:id="rId29"/>
    </p:embeddedFont>
    <p:embeddedFont>
      <p:font typeface="Gulim" panose="020B0600000101010101" pitchFamily="34" charset="-127"/>
      <p:regular r:id="rId30"/>
    </p:embeddedFont>
    <p:embeddedFont>
      <p:font typeface="Aharoni" panose="02010803020104030203" pitchFamily="2" charset="-79"/>
      <p:bold r:id="rId31"/>
    </p:embeddedFont>
  </p:embeddedFontLst>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39">
          <p15:clr>
            <a:srgbClr val="A4A3A4"/>
          </p15:clr>
        </p15:guide>
        <p15:guide id="2" pos="5759">
          <p15:clr>
            <a:srgbClr val="A4A3A4"/>
          </p15:clr>
        </p15:guide>
        <p15:guide id="3" pos="3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46"/>
    <a:srgbClr val="FFFFFF"/>
    <a:srgbClr val="32B7E0"/>
    <a:srgbClr val="0099FF"/>
    <a:srgbClr val="3399FF"/>
    <a:srgbClr val="005BC0"/>
    <a:srgbClr val="1945A7"/>
    <a:srgbClr val="1A8B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217" autoAdjust="0"/>
  </p:normalViewPr>
  <p:slideViewPr>
    <p:cSldViewPr showGuides="1">
      <p:cViewPr varScale="1">
        <p:scale>
          <a:sx n="90" d="100"/>
          <a:sy n="90" d="100"/>
        </p:scale>
        <p:origin x="816" y="78"/>
      </p:cViewPr>
      <p:guideLst>
        <p:guide orient="horz" pos="3239"/>
        <p:guide pos="5759"/>
        <p:guide pos="340"/>
      </p:guideLst>
    </p:cSldViewPr>
  </p:slideViewPr>
  <p:notesTextViewPr>
    <p:cViewPr>
      <p:scale>
        <a:sx n="33" d="100"/>
        <a:sy n="33" d="100"/>
      </p:scale>
      <p:origin x="0" y="0"/>
    </p:cViewPr>
  </p:notesTextViewPr>
  <p:sorterViewPr>
    <p:cViewPr>
      <p:scale>
        <a:sx n="100" d="100"/>
        <a:sy n="100" d="100"/>
      </p:scale>
      <p:origin x="0" y="0"/>
    </p:cViewPr>
  </p:sorterViewPr>
  <p:notesViewPr>
    <p:cSldViewPr>
      <p:cViewPr varScale="1">
        <p:scale>
          <a:sx n="92" d="100"/>
          <a:sy n="92" d="100"/>
        </p:scale>
        <p:origin x="-3720"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9AEC51-5B65-44CA-A643-5553D3C99A35}" type="datetimeFigureOut">
              <a:rPr lang="pt-PT" smtClean="0"/>
              <a:t>04-12-2019</a:t>
            </a:fld>
            <a:endParaRPr lang="pt-PT"/>
          </a:p>
        </p:txBody>
      </p:sp>
      <p:sp>
        <p:nvSpPr>
          <p:cNvPr id="4" name="Marcador de Posição da Imagem do Diapositivo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6" name="Marcador de Posição do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68BA45-8813-4E3F-8933-2CA19E544F21}" type="slidenum">
              <a:rPr lang="pt-PT" smtClean="0"/>
              <a:t>‹nº›</a:t>
            </a:fld>
            <a:endParaRPr lang="pt-PT"/>
          </a:p>
        </p:txBody>
      </p:sp>
    </p:spTree>
    <p:extLst>
      <p:ext uri="{BB962C8B-B14F-4D97-AF65-F5344CB8AC3E}">
        <p14:creationId xmlns:p14="http://schemas.microsoft.com/office/powerpoint/2010/main" val="1634050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autenticacao.gov.pt/"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EB68BA45-8813-4E3F-8933-2CA19E544F21}" type="slidenum">
              <a:rPr lang="pt-PT" smtClean="0"/>
              <a:t>1</a:t>
            </a:fld>
            <a:endParaRPr lang="pt-PT"/>
          </a:p>
        </p:txBody>
      </p:sp>
    </p:spTree>
    <p:extLst>
      <p:ext uri="{BB962C8B-B14F-4D97-AF65-F5344CB8AC3E}">
        <p14:creationId xmlns:p14="http://schemas.microsoft.com/office/powerpoint/2010/main" val="1313775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smtClean="0"/>
              <a:t>154 Milhões = acumulado</a:t>
            </a:r>
            <a:endParaRPr lang="pt-PT" dirty="0"/>
          </a:p>
        </p:txBody>
      </p:sp>
      <p:sp>
        <p:nvSpPr>
          <p:cNvPr id="4" name="Marcador de Posição do Número do Diapositivo 3"/>
          <p:cNvSpPr>
            <a:spLocks noGrp="1"/>
          </p:cNvSpPr>
          <p:nvPr>
            <p:ph type="sldNum" sz="quarter" idx="10"/>
          </p:nvPr>
        </p:nvSpPr>
        <p:spPr/>
        <p:txBody>
          <a:bodyPr/>
          <a:lstStyle/>
          <a:p>
            <a:fld id="{EB68BA45-8813-4E3F-8933-2CA19E544F21}" type="slidenum">
              <a:rPr lang="pt-PT" smtClean="0"/>
              <a:t>10</a:t>
            </a:fld>
            <a:endParaRPr lang="pt-PT"/>
          </a:p>
        </p:txBody>
      </p:sp>
    </p:spTree>
    <p:extLst>
      <p:ext uri="{BB962C8B-B14F-4D97-AF65-F5344CB8AC3E}">
        <p14:creationId xmlns:p14="http://schemas.microsoft.com/office/powerpoint/2010/main" val="36133823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baseline="0" dirty="0" smtClean="0"/>
              <a:t>154 Milhões = acumulado</a:t>
            </a:r>
            <a:r>
              <a:rPr lang="en-US" sz="1200" kern="1200" baseline="0" dirty="0" smtClean="0">
                <a:solidFill>
                  <a:schemeClr val="tx1"/>
                </a:solidFill>
                <a:effectLst/>
                <a:latin typeface="+mn-lt"/>
                <a:ea typeface="+mn-ea"/>
                <a:cs typeface="+mn-cs"/>
              </a:rPr>
              <a:t>In order to authenticate themselves, the stakeholders can provide their email address and associate a password to it, or they can authenticate through </a:t>
            </a:r>
            <a:r>
              <a:rPr lang="en-US" sz="1200" u="sng" kern="1200" baseline="0" dirty="0" smtClean="0">
                <a:solidFill>
                  <a:schemeClr val="tx1"/>
                </a:solidFill>
                <a:effectLst/>
                <a:latin typeface="+mn-lt"/>
                <a:ea typeface="+mn-ea"/>
                <a:cs typeface="+mn-cs"/>
                <a:hlinkClick r:id="rId3"/>
              </a:rPr>
              <a:t>autenticação.gov,</a:t>
            </a:r>
            <a:r>
              <a:rPr lang="en-US" sz="1200" kern="1200" baseline="0" dirty="0" smtClean="0">
                <a:solidFill>
                  <a:schemeClr val="tx1"/>
                </a:solidFill>
                <a:effectLst/>
                <a:latin typeface="+mn-lt"/>
                <a:ea typeface="+mn-ea"/>
                <a:cs typeface="+mn-cs"/>
              </a:rPr>
              <a:t> using the Citizen’s Card or the Digital Mobile Key (DMK). The DMK is the National ID mobile solution that allows citizens to electronically identify themselves in most all the public websites, but also from some private companies, through their smartphones, tablets or laptops.</a:t>
            </a:r>
            <a:endParaRPr lang="pt-PT" sz="1200" kern="1200" baseline="0" dirty="0" smtClean="0">
              <a:solidFill>
                <a:schemeClr val="tx1"/>
              </a:solidFill>
              <a:effectLst/>
              <a:latin typeface="+mn-lt"/>
              <a:ea typeface="+mn-ea"/>
              <a:cs typeface="+mn-cs"/>
            </a:endParaRPr>
          </a:p>
          <a:p>
            <a:endParaRPr lang="pt-PT" dirty="0"/>
          </a:p>
        </p:txBody>
      </p:sp>
      <p:sp>
        <p:nvSpPr>
          <p:cNvPr id="4" name="Marcador de Posição do Número do Diapositivo 3"/>
          <p:cNvSpPr>
            <a:spLocks noGrp="1"/>
          </p:cNvSpPr>
          <p:nvPr>
            <p:ph type="sldNum" sz="quarter" idx="10"/>
          </p:nvPr>
        </p:nvSpPr>
        <p:spPr/>
        <p:txBody>
          <a:bodyPr/>
          <a:lstStyle/>
          <a:p>
            <a:fld id="{EB68BA45-8813-4E3F-8933-2CA19E544F21}" type="slidenum">
              <a:rPr lang="pt-PT" smtClean="0"/>
              <a:t>11</a:t>
            </a:fld>
            <a:endParaRPr lang="pt-PT"/>
          </a:p>
        </p:txBody>
      </p:sp>
    </p:spTree>
    <p:extLst>
      <p:ext uri="{BB962C8B-B14F-4D97-AF65-F5344CB8AC3E}">
        <p14:creationId xmlns:p14="http://schemas.microsoft.com/office/powerpoint/2010/main" val="36133823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smtClean="0"/>
              <a:t>154 Milhões = acumulado</a:t>
            </a:r>
            <a:endParaRPr lang="pt-PT" dirty="0"/>
          </a:p>
        </p:txBody>
      </p:sp>
      <p:sp>
        <p:nvSpPr>
          <p:cNvPr id="4" name="Marcador de Posição do Número do Diapositivo 3"/>
          <p:cNvSpPr>
            <a:spLocks noGrp="1"/>
          </p:cNvSpPr>
          <p:nvPr>
            <p:ph type="sldNum" sz="quarter" idx="10"/>
          </p:nvPr>
        </p:nvSpPr>
        <p:spPr/>
        <p:txBody>
          <a:bodyPr/>
          <a:lstStyle/>
          <a:p>
            <a:fld id="{EB68BA45-8813-4E3F-8933-2CA19E544F21}" type="slidenum">
              <a:rPr lang="pt-PT" smtClean="0"/>
              <a:t>12</a:t>
            </a:fld>
            <a:endParaRPr lang="pt-PT"/>
          </a:p>
        </p:txBody>
      </p:sp>
    </p:spTree>
    <p:extLst>
      <p:ext uri="{BB962C8B-B14F-4D97-AF65-F5344CB8AC3E}">
        <p14:creationId xmlns:p14="http://schemas.microsoft.com/office/powerpoint/2010/main" val="36133823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smtClean="0"/>
              <a:t>154 Milhões = acumulado</a:t>
            </a:r>
            <a:endParaRPr lang="pt-PT" dirty="0"/>
          </a:p>
        </p:txBody>
      </p:sp>
      <p:sp>
        <p:nvSpPr>
          <p:cNvPr id="4" name="Marcador de Posição do Número do Diapositivo 3"/>
          <p:cNvSpPr>
            <a:spLocks noGrp="1"/>
          </p:cNvSpPr>
          <p:nvPr>
            <p:ph type="sldNum" sz="quarter" idx="10"/>
          </p:nvPr>
        </p:nvSpPr>
        <p:spPr/>
        <p:txBody>
          <a:bodyPr/>
          <a:lstStyle/>
          <a:p>
            <a:fld id="{EB68BA45-8813-4E3F-8933-2CA19E544F21}" type="slidenum">
              <a:rPr lang="pt-PT" smtClean="0"/>
              <a:t>13</a:t>
            </a:fld>
            <a:endParaRPr lang="pt-PT"/>
          </a:p>
        </p:txBody>
      </p:sp>
    </p:spTree>
    <p:extLst>
      <p:ext uri="{BB962C8B-B14F-4D97-AF65-F5344CB8AC3E}">
        <p14:creationId xmlns:p14="http://schemas.microsoft.com/office/powerpoint/2010/main" val="36133823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smtClean="0"/>
              <a:t>154 Milhões = acumulado</a:t>
            </a:r>
            <a:endParaRPr lang="pt-PT" dirty="0"/>
          </a:p>
        </p:txBody>
      </p:sp>
      <p:sp>
        <p:nvSpPr>
          <p:cNvPr id="4" name="Marcador de Posição do Número do Diapositivo 3"/>
          <p:cNvSpPr>
            <a:spLocks noGrp="1"/>
          </p:cNvSpPr>
          <p:nvPr>
            <p:ph type="sldNum" sz="quarter" idx="10"/>
          </p:nvPr>
        </p:nvSpPr>
        <p:spPr/>
        <p:txBody>
          <a:bodyPr/>
          <a:lstStyle/>
          <a:p>
            <a:fld id="{EB68BA45-8813-4E3F-8933-2CA19E544F21}" type="slidenum">
              <a:rPr lang="pt-PT" smtClean="0"/>
              <a:t>14</a:t>
            </a:fld>
            <a:endParaRPr lang="pt-PT"/>
          </a:p>
        </p:txBody>
      </p:sp>
    </p:spTree>
    <p:extLst>
      <p:ext uri="{BB962C8B-B14F-4D97-AF65-F5344CB8AC3E}">
        <p14:creationId xmlns:p14="http://schemas.microsoft.com/office/powerpoint/2010/main" val="3613382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EB68BA45-8813-4E3F-8933-2CA19E544F21}" type="slidenum">
              <a:rPr lang="pt-PT" smtClean="0"/>
              <a:t>2</a:t>
            </a:fld>
            <a:endParaRPr lang="pt-PT"/>
          </a:p>
        </p:txBody>
      </p:sp>
    </p:spTree>
    <p:extLst>
      <p:ext uri="{BB962C8B-B14F-4D97-AF65-F5344CB8AC3E}">
        <p14:creationId xmlns:p14="http://schemas.microsoft.com/office/powerpoint/2010/main" val="3464425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EB68BA45-8813-4E3F-8933-2CA19E544F21}" type="slidenum">
              <a:rPr lang="pt-PT" smtClean="0"/>
              <a:t>3</a:t>
            </a:fld>
            <a:endParaRPr lang="pt-PT"/>
          </a:p>
        </p:txBody>
      </p:sp>
    </p:spTree>
    <p:extLst>
      <p:ext uri="{BB962C8B-B14F-4D97-AF65-F5344CB8AC3E}">
        <p14:creationId xmlns:p14="http://schemas.microsoft.com/office/powerpoint/2010/main" val="1063688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smtClean="0"/>
              <a:t>154 Milhões = acumulado</a:t>
            </a:r>
            <a:endParaRPr lang="pt-PT" dirty="0"/>
          </a:p>
        </p:txBody>
      </p:sp>
      <p:sp>
        <p:nvSpPr>
          <p:cNvPr id="4" name="Marcador de Posição do Número do Diapositivo 3"/>
          <p:cNvSpPr>
            <a:spLocks noGrp="1"/>
          </p:cNvSpPr>
          <p:nvPr>
            <p:ph type="sldNum" sz="quarter" idx="10"/>
          </p:nvPr>
        </p:nvSpPr>
        <p:spPr/>
        <p:txBody>
          <a:bodyPr/>
          <a:lstStyle/>
          <a:p>
            <a:fld id="{EB68BA45-8813-4E3F-8933-2CA19E544F21}" type="slidenum">
              <a:rPr lang="pt-PT" smtClean="0"/>
              <a:t>4</a:t>
            </a:fld>
            <a:endParaRPr lang="pt-PT"/>
          </a:p>
        </p:txBody>
      </p:sp>
    </p:spTree>
    <p:extLst>
      <p:ext uri="{BB962C8B-B14F-4D97-AF65-F5344CB8AC3E}">
        <p14:creationId xmlns:p14="http://schemas.microsoft.com/office/powerpoint/2010/main" val="3613382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smtClean="0"/>
              <a:t>154 Milhões = acumulado</a:t>
            </a:r>
            <a:endParaRPr lang="pt-PT" dirty="0"/>
          </a:p>
        </p:txBody>
      </p:sp>
      <p:sp>
        <p:nvSpPr>
          <p:cNvPr id="4" name="Marcador de Posição do Número do Diapositivo 3"/>
          <p:cNvSpPr>
            <a:spLocks noGrp="1"/>
          </p:cNvSpPr>
          <p:nvPr>
            <p:ph type="sldNum" sz="quarter" idx="10"/>
          </p:nvPr>
        </p:nvSpPr>
        <p:spPr/>
        <p:txBody>
          <a:bodyPr/>
          <a:lstStyle/>
          <a:p>
            <a:fld id="{EB68BA45-8813-4E3F-8933-2CA19E544F21}" type="slidenum">
              <a:rPr lang="pt-PT" smtClean="0"/>
              <a:t>5</a:t>
            </a:fld>
            <a:endParaRPr lang="pt-PT"/>
          </a:p>
        </p:txBody>
      </p:sp>
    </p:spTree>
    <p:extLst>
      <p:ext uri="{BB962C8B-B14F-4D97-AF65-F5344CB8AC3E}">
        <p14:creationId xmlns:p14="http://schemas.microsoft.com/office/powerpoint/2010/main" val="36133823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smtClean="0"/>
              <a:t>154 Milhões = acumulado</a:t>
            </a:r>
            <a:endParaRPr lang="pt-PT" dirty="0"/>
          </a:p>
        </p:txBody>
      </p:sp>
      <p:sp>
        <p:nvSpPr>
          <p:cNvPr id="4" name="Marcador de Posição do Número do Diapositivo 3"/>
          <p:cNvSpPr>
            <a:spLocks noGrp="1"/>
          </p:cNvSpPr>
          <p:nvPr>
            <p:ph type="sldNum" sz="quarter" idx="10"/>
          </p:nvPr>
        </p:nvSpPr>
        <p:spPr/>
        <p:txBody>
          <a:bodyPr/>
          <a:lstStyle/>
          <a:p>
            <a:fld id="{EB68BA45-8813-4E3F-8933-2CA19E544F21}" type="slidenum">
              <a:rPr lang="pt-PT" smtClean="0"/>
              <a:t>6</a:t>
            </a:fld>
            <a:endParaRPr lang="pt-PT"/>
          </a:p>
        </p:txBody>
      </p:sp>
    </p:spTree>
    <p:extLst>
      <p:ext uri="{BB962C8B-B14F-4D97-AF65-F5344CB8AC3E}">
        <p14:creationId xmlns:p14="http://schemas.microsoft.com/office/powerpoint/2010/main" val="36133823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smtClean="0"/>
              <a:t>154 Milhões = acumulado</a:t>
            </a:r>
            <a:endParaRPr lang="pt-PT" dirty="0"/>
          </a:p>
        </p:txBody>
      </p:sp>
      <p:sp>
        <p:nvSpPr>
          <p:cNvPr id="4" name="Marcador de Posição do Número do Diapositivo 3"/>
          <p:cNvSpPr>
            <a:spLocks noGrp="1"/>
          </p:cNvSpPr>
          <p:nvPr>
            <p:ph type="sldNum" sz="quarter" idx="10"/>
          </p:nvPr>
        </p:nvSpPr>
        <p:spPr/>
        <p:txBody>
          <a:bodyPr/>
          <a:lstStyle/>
          <a:p>
            <a:fld id="{EB68BA45-8813-4E3F-8933-2CA19E544F21}" type="slidenum">
              <a:rPr lang="pt-PT" smtClean="0"/>
              <a:t>7</a:t>
            </a:fld>
            <a:endParaRPr lang="pt-PT"/>
          </a:p>
        </p:txBody>
      </p:sp>
    </p:spTree>
    <p:extLst>
      <p:ext uri="{BB962C8B-B14F-4D97-AF65-F5344CB8AC3E}">
        <p14:creationId xmlns:p14="http://schemas.microsoft.com/office/powerpoint/2010/main" val="36133823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smtClean="0"/>
              <a:t>154 Milhões = acumulado</a:t>
            </a:r>
            <a:endParaRPr lang="pt-PT" dirty="0"/>
          </a:p>
        </p:txBody>
      </p:sp>
      <p:sp>
        <p:nvSpPr>
          <p:cNvPr id="4" name="Marcador de Posição do Número do Diapositivo 3"/>
          <p:cNvSpPr>
            <a:spLocks noGrp="1"/>
          </p:cNvSpPr>
          <p:nvPr>
            <p:ph type="sldNum" sz="quarter" idx="10"/>
          </p:nvPr>
        </p:nvSpPr>
        <p:spPr/>
        <p:txBody>
          <a:bodyPr/>
          <a:lstStyle/>
          <a:p>
            <a:fld id="{EB68BA45-8813-4E3F-8933-2CA19E544F21}" type="slidenum">
              <a:rPr lang="pt-PT" smtClean="0"/>
              <a:t>8</a:t>
            </a:fld>
            <a:endParaRPr lang="pt-PT"/>
          </a:p>
        </p:txBody>
      </p:sp>
    </p:spTree>
    <p:extLst>
      <p:ext uri="{BB962C8B-B14F-4D97-AF65-F5344CB8AC3E}">
        <p14:creationId xmlns:p14="http://schemas.microsoft.com/office/powerpoint/2010/main" val="36133823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smtClean="0"/>
              <a:t>154 Milhões = acumulado</a:t>
            </a:r>
            <a:endParaRPr lang="pt-PT" dirty="0"/>
          </a:p>
        </p:txBody>
      </p:sp>
      <p:sp>
        <p:nvSpPr>
          <p:cNvPr id="4" name="Marcador de Posição do Número do Diapositivo 3"/>
          <p:cNvSpPr>
            <a:spLocks noGrp="1"/>
          </p:cNvSpPr>
          <p:nvPr>
            <p:ph type="sldNum" sz="quarter" idx="10"/>
          </p:nvPr>
        </p:nvSpPr>
        <p:spPr/>
        <p:txBody>
          <a:bodyPr/>
          <a:lstStyle/>
          <a:p>
            <a:fld id="{EB68BA45-8813-4E3F-8933-2CA19E544F21}" type="slidenum">
              <a:rPr lang="pt-PT" smtClean="0"/>
              <a:t>9</a:t>
            </a:fld>
            <a:endParaRPr lang="pt-PT"/>
          </a:p>
        </p:txBody>
      </p:sp>
    </p:spTree>
    <p:extLst>
      <p:ext uri="{BB962C8B-B14F-4D97-AF65-F5344CB8AC3E}">
        <p14:creationId xmlns:p14="http://schemas.microsoft.com/office/powerpoint/2010/main" val="36133823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1597819"/>
            <a:ext cx="7772400" cy="1102519"/>
          </a:xfrm>
        </p:spPr>
        <p:txBody>
          <a:bodyPr/>
          <a:lstStyle/>
          <a:p>
            <a:r>
              <a:rPr lang="pt-PT" smtClean="0"/>
              <a:t>Clique para editar o estilo</a:t>
            </a:r>
            <a:endParaRPr lang="pt-PT"/>
          </a:p>
        </p:txBody>
      </p:sp>
      <p:sp>
        <p:nvSpPr>
          <p:cNvPr id="3" name="Subtítulo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p>
            <a:fld id="{DDDA36AC-2918-4174-A809-273426A6EA04}" type="datetimeFigureOut">
              <a:rPr lang="pt-PT" smtClean="0"/>
              <a:t>04-12-2019</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F733E9A1-B629-4FDD-AA5B-3E7124D2B384}" type="slidenum">
              <a:rPr lang="pt-PT" smtClean="0"/>
              <a:t>‹nº›</a:t>
            </a:fld>
            <a:endParaRPr lang="pt-PT"/>
          </a:p>
        </p:txBody>
      </p:sp>
    </p:spTree>
    <p:extLst>
      <p:ext uri="{BB962C8B-B14F-4D97-AF65-F5344CB8AC3E}">
        <p14:creationId xmlns:p14="http://schemas.microsoft.com/office/powerpoint/2010/main" val="24126757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DDDA36AC-2918-4174-A809-273426A6EA04}" type="datetimeFigureOut">
              <a:rPr lang="pt-PT" smtClean="0"/>
              <a:t>04-12-2019</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F733E9A1-B629-4FDD-AA5B-3E7124D2B384}" type="slidenum">
              <a:rPr lang="pt-PT" smtClean="0"/>
              <a:t>‹nº›</a:t>
            </a:fld>
            <a:endParaRPr lang="pt-PT"/>
          </a:p>
        </p:txBody>
      </p:sp>
    </p:spTree>
    <p:extLst>
      <p:ext uri="{BB962C8B-B14F-4D97-AF65-F5344CB8AC3E}">
        <p14:creationId xmlns:p14="http://schemas.microsoft.com/office/powerpoint/2010/main" val="2470009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154781"/>
            <a:ext cx="2057400" cy="3290888"/>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154781"/>
            <a:ext cx="6019800" cy="3290888"/>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DDDA36AC-2918-4174-A809-273426A6EA04}" type="datetimeFigureOut">
              <a:rPr lang="pt-PT" smtClean="0"/>
              <a:t>04-12-2019</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F733E9A1-B629-4FDD-AA5B-3E7124D2B384}" type="slidenum">
              <a:rPr lang="pt-PT" smtClean="0"/>
              <a:t>‹nº›</a:t>
            </a:fld>
            <a:endParaRPr lang="pt-PT"/>
          </a:p>
        </p:txBody>
      </p:sp>
    </p:spTree>
    <p:extLst>
      <p:ext uri="{BB962C8B-B14F-4D97-AF65-F5344CB8AC3E}">
        <p14:creationId xmlns:p14="http://schemas.microsoft.com/office/powerpoint/2010/main" val="571867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DDDA36AC-2918-4174-A809-273426A6EA04}" type="datetimeFigureOut">
              <a:rPr lang="pt-PT" smtClean="0"/>
              <a:t>04-12-2019</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F733E9A1-B629-4FDD-AA5B-3E7124D2B384}" type="slidenum">
              <a:rPr lang="pt-PT" smtClean="0"/>
              <a:t>‹nº›</a:t>
            </a:fld>
            <a:endParaRPr lang="pt-PT"/>
          </a:p>
        </p:txBody>
      </p:sp>
    </p:spTree>
    <p:extLst>
      <p:ext uri="{BB962C8B-B14F-4D97-AF65-F5344CB8AC3E}">
        <p14:creationId xmlns:p14="http://schemas.microsoft.com/office/powerpoint/2010/main" val="557157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3305176"/>
            <a:ext cx="7772400" cy="1021556"/>
          </a:xfr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p>
            <a:fld id="{DDDA36AC-2918-4174-A809-273426A6EA04}" type="datetimeFigureOut">
              <a:rPr lang="pt-PT" smtClean="0"/>
              <a:t>04-12-2019</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F733E9A1-B629-4FDD-AA5B-3E7124D2B384}" type="slidenum">
              <a:rPr lang="pt-PT" smtClean="0"/>
              <a:t>‹nº›</a:t>
            </a:fld>
            <a:endParaRPr lang="pt-PT"/>
          </a:p>
        </p:txBody>
      </p:sp>
    </p:spTree>
    <p:extLst>
      <p:ext uri="{BB962C8B-B14F-4D97-AF65-F5344CB8AC3E}">
        <p14:creationId xmlns:p14="http://schemas.microsoft.com/office/powerpoint/2010/main" val="681801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4"/>
          <p:cNvSpPr>
            <a:spLocks noGrp="1"/>
          </p:cNvSpPr>
          <p:nvPr>
            <p:ph type="dt" sz="half" idx="10"/>
          </p:nvPr>
        </p:nvSpPr>
        <p:spPr/>
        <p:txBody>
          <a:bodyPr/>
          <a:lstStyle/>
          <a:p>
            <a:fld id="{DDDA36AC-2918-4174-A809-273426A6EA04}" type="datetimeFigureOut">
              <a:rPr lang="pt-PT" smtClean="0"/>
              <a:t>04-12-2019</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F733E9A1-B629-4FDD-AA5B-3E7124D2B384}" type="slidenum">
              <a:rPr lang="pt-PT" smtClean="0"/>
              <a:t>‹nº›</a:t>
            </a:fld>
            <a:endParaRPr lang="pt-PT"/>
          </a:p>
        </p:txBody>
      </p:sp>
    </p:spTree>
    <p:extLst>
      <p:ext uri="{BB962C8B-B14F-4D97-AF65-F5344CB8AC3E}">
        <p14:creationId xmlns:p14="http://schemas.microsoft.com/office/powerpoint/2010/main" val="20557756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05979"/>
            <a:ext cx="8229600" cy="857250"/>
          </a:xfrm>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6"/>
          <p:cNvSpPr>
            <a:spLocks noGrp="1"/>
          </p:cNvSpPr>
          <p:nvPr>
            <p:ph type="dt" sz="half" idx="10"/>
          </p:nvPr>
        </p:nvSpPr>
        <p:spPr/>
        <p:txBody>
          <a:bodyPr/>
          <a:lstStyle/>
          <a:p>
            <a:fld id="{DDDA36AC-2918-4174-A809-273426A6EA04}" type="datetimeFigureOut">
              <a:rPr lang="pt-PT" smtClean="0"/>
              <a:t>04-12-2019</a:t>
            </a:fld>
            <a:endParaRPr lang="pt-PT"/>
          </a:p>
        </p:txBody>
      </p:sp>
      <p:sp>
        <p:nvSpPr>
          <p:cNvPr id="8" name="Marcador de Posição do Rodapé 7"/>
          <p:cNvSpPr>
            <a:spLocks noGrp="1"/>
          </p:cNvSpPr>
          <p:nvPr>
            <p:ph type="ftr" sz="quarter" idx="11"/>
          </p:nvPr>
        </p:nvSpPr>
        <p:spPr/>
        <p:txBody>
          <a:bodyPr/>
          <a:lstStyle/>
          <a:p>
            <a:endParaRPr lang="pt-PT"/>
          </a:p>
        </p:txBody>
      </p:sp>
      <p:sp>
        <p:nvSpPr>
          <p:cNvPr id="9" name="Marcador de Posição do Número do Diapositivo 8"/>
          <p:cNvSpPr>
            <a:spLocks noGrp="1"/>
          </p:cNvSpPr>
          <p:nvPr>
            <p:ph type="sldNum" sz="quarter" idx="12"/>
          </p:nvPr>
        </p:nvSpPr>
        <p:spPr/>
        <p:txBody>
          <a:bodyPr/>
          <a:lstStyle/>
          <a:p>
            <a:fld id="{F733E9A1-B629-4FDD-AA5B-3E7124D2B384}" type="slidenum">
              <a:rPr lang="pt-PT" smtClean="0"/>
              <a:t>‹nº›</a:t>
            </a:fld>
            <a:endParaRPr lang="pt-PT"/>
          </a:p>
        </p:txBody>
      </p:sp>
    </p:spTree>
    <p:extLst>
      <p:ext uri="{BB962C8B-B14F-4D97-AF65-F5344CB8AC3E}">
        <p14:creationId xmlns:p14="http://schemas.microsoft.com/office/powerpoint/2010/main" val="20669192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2"/>
          <p:cNvSpPr>
            <a:spLocks noGrp="1"/>
          </p:cNvSpPr>
          <p:nvPr>
            <p:ph type="dt" sz="half" idx="10"/>
          </p:nvPr>
        </p:nvSpPr>
        <p:spPr/>
        <p:txBody>
          <a:bodyPr/>
          <a:lstStyle/>
          <a:p>
            <a:fld id="{DDDA36AC-2918-4174-A809-273426A6EA04}" type="datetimeFigureOut">
              <a:rPr lang="pt-PT" smtClean="0"/>
              <a:t>04-12-2019</a:t>
            </a:fld>
            <a:endParaRPr lang="pt-PT"/>
          </a:p>
        </p:txBody>
      </p:sp>
      <p:sp>
        <p:nvSpPr>
          <p:cNvPr id="4" name="Marcador de Posição do Rodapé 3"/>
          <p:cNvSpPr>
            <a:spLocks noGrp="1"/>
          </p:cNvSpPr>
          <p:nvPr>
            <p:ph type="ftr" sz="quarter" idx="11"/>
          </p:nvPr>
        </p:nvSpPr>
        <p:spPr/>
        <p:txBody>
          <a:bodyPr/>
          <a:lstStyle/>
          <a:p>
            <a:endParaRPr lang="pt-PT"/>
          </a:p>
        </p:txBody>
      </p:sp>
      <p:sp>
        <p:nvSpPr>
          <p:cNvPr id="5" name="Marcador de Posição do Número do Diapositivo 4"/>
          <p:cNvSpPr>
            <a:spLocks noGrp="1"/>
          </p:cNvSpPr>
          <p:nvPr>
            <p:ph type="sldNum" sz="quarter" idx="12"/>
          </p:nvPr>
        </p:nvSpPr>
        <p:spPr/>
        <p:txBody>
          <a:bodyPr/>
          <a:lstStyle/>
          <a:p>
            <a:fld id="{F733E9A1-B629-4FDD-AA5B-3E7124D2B384}" type="slidenum">
              <a:rPr lang="pt-PT" smtClean="0"/>
              <a:t>‹nº›</a:t>
            </a:fld>
            <a:endParaRPr lang="pt-PT"/>
          </a:p>
        </p:txBody>
      </p:sp>
    </p:spTree>
    <p:extLst>
      <p:ext uri="{BB962C8B-B14F-4D97-AF65-F5344CB8AC3E}">
        <p14:creationId xmlns:p14="http://schemas.microsoft.com/office/powerpoint/2010/main" val="35257114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p>
            <a:fld id="{DDDA36AC-2918-4174-A809-273426A6EA04}" type="datetimeFigureOut">
              <a:rPr lang="pt-PT" smtClean="0"/>
              <a:t>04-12-2019</a:t>
            </a:fld>
            <a:endParaRPr lang="pt-PT"/>
          </a:p>
        </p:txBody>
      </p:sp>
      <p:sp>
        <p:nvSpPr>
          <p:cNvPr id="3" name="Marcador de Posição do Rodapé 2"/>
          <p:cNvSpPr>
            <a:spLocks noGrp="1"/>
          </p:cNvSpPr>
          <p:nvPr>
            <p:ph type="ftr" sz="quarter" idx="11"/>
          </p:nvPr>
        </p:nvSpPr>
        <p:spPr/>
        <p:txBody>
          <a:bodyPr/>
          <a:lstStyle/>
          <a:p>
            <a:endParaRPr lang="pt-PT"/>
          </a:p>
        </p:txBody>
      </p:sp>
      <p:sp>
        <p:nvSpPr>
          <p:cNvPr id="4" name="Marcador de Posição do Número do Diapositivo 3"/>
          <p:cNvSpPr>
            <a:spLocks noGrp="1"/>
          </p:cNvSpPr>
          <p:nvPr>
            <p:ph type="sldNum" sz="quarter" idx="12"/>
          </p:nvPr>
        </p:nvSpPr>
        <p:spPr/>
        <p:txBody>
          <a:bodyPr/>
          <a:lstStyle/>
          <a:p>
            <a:fld id="{F733E9A1-B629-4FDD-AA5B-3E7124D2B384}" type="slidenum">
              <a:rPr lang="pt-PT" smtClean="0"/>
              <a:t>‹nº›</a:t>
            </a:fld>
            <a:endParaRPr lang="pt-PT"/>
          </a:p>
        </p:txBody>
      </p:sp>
    </p:spTree>
    <p:extLst>
      <p:ext uri="{BB962C8B-B14F-4D97-AF65-F5344CB8AC3E}">
        <p14:creationId xmlns:p14="http://schemas.microsoft.com/office/powerpoint/2010/main" val="25252142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1" y="204787"/>
            <a:ext cx="3008313" cy="871538"/>
          </a:xfr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fld id="{DDDA36AC-2918-4174-A809-273426A6EA04}" type="datetimeFigureOut">
              <a:rPr lang="pt-PT" smtClean="0"/>
              <a:t>04-12-2019</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F733E9A1-B629-4FDD-AA5B-3E7124D2B384}" type="slidenum">
              <a:rPr lang="pt-PT" smtClean="0"/>
              <a:t>‹nº›</a:t>
            </a:fld>
            <a:endParaRPr lang="pt-PT"/>
          </a:p>
        </p:txBody>
      </p:sp>
    </p:spTree>
    <p:extLst>
      <p:ext uri="{BB962C8B-B14F-4D97-AF65-F5344CB8AC3E}">
        <p14:creationId xmlns:p14="http://schemas.microsoft.com/office/powerpoint/2010/main" val="39918494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3600450"/>
            <a:ext cx="5486400" cy="425054"/>
          </a:xfr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Marcador de Posição do Texto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fld id="{DDDA36AC-2918-4174-A809-273426A6EA04}" type="datetimeFigureOut">
              <a:rPr lang="pt-PT" smtClean="0"/>
              <a:t>04-12-2019</a:t>
            </a:fld>
            <a:endParaRPr lang="pt-PT"/>
          </a:p>
        </p:txBody>
      </p:sp>
      <p:sp>
        <p:nvSpPr>
          <p:cNvPr id="6" name="Marcador de Posição do Rodapé 5"/>
          <p:cNvSpPr>
            <a:spLocks noGrp="1"/>
          </p:cNvSpPr>
          <p:nvPr>
            <p:ph type="ftr" sz="quarter" idx="11"/>
          </p:nvPr>
        </p:nvSpPr>
        <p:spPr/>
        <p:txBody>
          <a:bodyPr/>
          <a:lstStyle/>
          <a:p>
            <a:endParaRPr lang="pt-PT"/>
          </a:p>
        </p:txBody>
      </p:sp>
      <p:sp>
        <p:nvSpPr>
          <p:cNvPr id="7" name="Marcador de Posição do Número do Diapositivo 6"/>
          <p:cNvSpPr>
            <a:spLocks noGrp="1"/>
          </p:cNvSpPr>
          <p:nvPr>
            <p:ph type="sldNum" sz="quarter" idx="12"/>
          </p:nvPr>
        </p:nvSpPr>
        <p:spPr/>
        <p:txBody>
          <a:bodyPr/>
          <a:lstStyle/>
          <a:p>
            <a:fld id="{F733E9A1-B629-4FDD-AA5B-3E7124D2B384}" type="slidenum">
              <a:rPr lang="pt-PT" smtClean="0"/>
              <a:t>‹nº›</a:t>
            </a:fld>
            <a:endParaRPr lang="pt-PT"/>
          </a:p>
        </p:txBody>
      </p:sp>
    </p:spTree>
    <p:extLst>
      <p:ext uri="{BB962C8B-B14F-4D97-AF65-F5344CB8AC3E}">
        <p14:creationId xmlns:p14="http://schemas.microsoft.com/office/powerpoint/2010/main" val="9780594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Título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pt-PT" smtClean="0"/>
              <a:t>Clique para editar o estilo</a:t>
            </a:r>
            <a:endParaRPr lang="pt-PT"/>
          </a:p>
        </p:txBody>
      </p:sp>
      <p:sp>
        <p:nvSpPr>
          <p:cNvPr id="3" name="Marcador de Posição do Texto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DDA36AC-2918-4174-A809-273426A6EA04}" type="datetimeFigureOut">
              <a:rPr lang="pt-PT" smtClean="0"/>
              <a:t>04-12-2019</a:t>
            </a:fld>
            <a:endParaRPr lang="pt-PT"/>
          </a:p>
        </p:txBody>
      </p:sp>
      <p:sp>
        <p:nvSpPr>
          <p:cNvPr id="5" name="Marcador de Posição do Rodapé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Marcador de Posição do Número do Diapositivo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733E9A1-B629-4FDD-AA5B-3E7124D2B384}" type="slidenum">
              <a:rPr lang="pt-PT" smtClean="0"/>
              <a:t>‹nº›</a:t>
            </a:fld>
            <a:endParaRPr lang="pt-PT"/>
          </a:p>
        </p:txBody>
      </p:sp>
    </p:spTree>
    <p:extLst>
      <p:ext uri="{BB962C8B-B14F-4D97-AF65-F5344CB8AC3E}">
        <p14:creationId xmlns:p14="http://schemas.microsoft.com/office/powerpoint/2010/main" val="15693896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dados.gov.pt/pt/" TargetMode="External"/><Relationship Id="rId3" Type="http://schemas.openxmlformats.org/officeDocument/2006/relationships/hyperlink" Target="https://www.youtube.com/watch?v=QA_irj9XoMw&amp;t=7s" TargetMode="External"/><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hyperlink" Target="https://www.youtube.com/watch?v=JY4SVihE1Kg" TargetMode="External"/><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www.autenticacao.gov.pt/"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hyperlink" Target="https://shifter.pt/2018/05/governo-dados-abertos/"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hyperlink" Target="https://www.pcguia.pt/2018/05/ja-esta-disponivel-nova-versao-do-portal-dados-gov/"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pcguia.pt/2018/05/ja-esta-disponivel-nova-versao-do-portal-dados-gov/"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hyperlink" Target="https://tek.sapo.pt/noticias/internet/artigos/mais-dados-abertos-da-administracao-publica-disponiveis-com-novo-portal"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ângulo 4"/>
          <p:cNvSpPr/>
          <p:nvPr/>
        </p:nvSpPr>
        <p:spPr>
          <a:xfrm>
            <a:off x="1587" y="32629"/>
            <a:ext cx="9142413" cy="51435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 name="Rectângulo 1"/>
          <p:cNvSpPr/>
          <p:nvPr/>
        </p:nvSpPr>
        <p:spPr>
          <a:xfrm>
            <a:off x="2540010" y="4547151"/>
            <a:ext cx="3744416" cy="338106"/>
          </a:xfrm>
          <a:prstGeom prst="rect">
            <a:avLst/>
          </a:prstGeom>
        </p:spPr>
        <p:txBody>
          <a:bodyPr wrap="square">
            <a:spAutoFit/>
          </a:bodyPr>
          <a:lstStyle/>
          <a:p>
            <a:pPr algn="ctr">
              <a:lnSpc>
                <a:spcPct val="150000"/>
              </a:lnSpc>
            </a:pPr>
            <a:r>
              <a:rPr lang="pt-PT" sz="1200" u="sng" dirty="0" smtClean="0">
                <a:solidFill>
                  <a:schemeClr val="bg1"/>
                </a:solidFill>
                <a:latin typeface="Montserrat" pitchFamily="2" charset="0"/>
                <a:ea typeface="Lato" pitchFamily="34" charset="0"/>
                <a:cs typeface="Lato" pitchFamily="34" charset="0"/>
                <a:hlinkClick r:id="rId3"/>
              </a:rPr>
              <a:t>PORTUGAL TODAY VIDEO</a:t>
            </a:r>
            <a:endParaRPr lang="pt-PT" sz="1200" u="sng" dirty="0">
              <a:solidFill>
                <a:schemeClr val="bg1"/>
              </a:solidFill>
              <a:latin typeface="Montserrat" pitchFamily="2" charset="0"/>
              <a:ea typeface="Lato" pitchFamily="34" charset="0"/>
              <a:cs typeface="Lato" pitchFamily="34" charset="0"/>
            </a:endParaRPr>
          </a:p>
        </p:txBody>
      </p:sp>
      <p:sp>
        <p:nvSpPr>
          <p:cNvPr id="3" name="AutoShape 2" descr="Resultado de imagem para FACEBOOK WHIT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sp>
        <p:nvSpPr>
          <p:cNvPr id="4" name="AutoShape 4" descr="Resultado de imagem para FACEBOOK WHIT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pic>
        <p:nvPicPr>
          <p:cNvPr id="1036" name="Picture 12" descr="Resultado de imagem para YOUTUBE WHITE">
            <a:hlinkClick r:id="rId4"/>
          </p:cNvPr>
          <p:cNvPicPr>
            <a:picLocks noChangeAspect="1" noChangeArrowheads="1"/>
          </p:cNvPicPr>
          <p:nvPr/>
        </p:nvPicPr>
        <p:blipFill>
          <a:blip r:embed="rId5" cstate="email">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3986840" y="4220061"/>
            <a:ext cx="882288" cy="35862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Z:\100 - Templates AMA\LOGOS\LOGO_AMA_EN_sem fundo.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3059832" y="238149"/>
            <a:ext cx="2304256" cy="665352"/>
          </a:xfrm>
          <a:prstGeom prst="rect">
            <a:avLst/>
          </a:prstGeom>
          <a:noFill/>
          <a:extLst>
            <a:ext uri="{909E8E84-426E-40DD-AFC4-6F175D3DCCD1}">
              <a14:hiddenFill xmlns:a14="http://schemas.microsoft.com/office/drawing/2010/main">
                <a:solidFill>
                  <a:srgbClr val="FFFFFF"/>
                </a:solidFill>
              </a14:hiddenFill>
            </a:ext>
          </a:extLst>
        </p:spPr>
      </p:pic>
      <p:sp>
        <p:nvSpPr>
          <p:cNvPr id="8" name="AutoShape 2" descr="Resultado de imagem para morocco fla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sp>
        <p:nvSpPr>
          <p:cNvPr id="9" name="AutoShape 4" descr="Resultado de imagem para morocco fla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t-PT"/>
          </a:p>
        </p:txBody>
      </p:sp>
      <p:pic>
        <p:nvPicPr>
          <p:cNvPr id="11" name="Picture 2">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2151" y="1118930"/>
            <a:ext cx="7812360" cy="29708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95612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32297" y="-39856"/>
            <a:ext cx="5867896" cy="5141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2" name="TextBox 45"/>
          <p:cNvSpPr txBox="1"/>
          <p:nvPr/>
        </p:nvSpPr>
        <p:spPr>
          <a:xfrm>
            <a:off x="611560" y="346495"/>
            <a:ext cx="4248199" cy="461665"/>
          </a:xfrm>
          <a:prstGeom prst="rect">
            <a:avLst/>
          </a:prstGeom>
          <a:noFill/>
        </p:spPr>
        <p:txBody>
          <a:bodyPr wrap="square" rtlCol="0">
            <a:spAutoFit/>
          </a:bodyPr>
          <a:lstStyle/>
          <a:p>
            <a:pPr>
              <a:lnSpc>
                <a:spcPct val="150000"/>
              </a:lnSpc>
            </a:pPr>
            <a:r>
              <a:rPr lang="pt-PT" sz="1600" dirty="0">
                <a:solidFill>
                  <a:schemeClr val="bg1"/>
                </a:solidFill>
                <a:latin typeface="Montserrat" pitchFamily="2" charset="0"/>
                <a:ea typeface="Lato" pitchFamily="34" charset="0"/>
                <a:cs typeface="Lato" pitchFamily="34" charset="0"/>
              </a:rPr>
              <a:t>8</a:t>
            </a:r>
            <a:r>
              <a:rPr lang="pt-PT" sz="1600" dirty="0" smtClean="0">
                <a:solidFill>
                  <a:schemeClr val="bg1"/>
                </a:solidFill>
                <a:latin typeface="Montserrat" pitchFamily="2" charset="0"/>
                <a:ea typeface="Lato" pitchFamily="34" charset="0"/>
                <a:cs typeface="Lato" pitchFamily="34" charset="0"/>
              </a:rPr>
              <a:t>. </a:t>
            </a:r>
            <a:r>
              <a:rPr lang="en-US" sz="1600" dirty="0" smtClean="0">
                <a:solidFill>
                  <a:schemeClr val="bg1"/>
                </a:solidFill>
                <a:latin typeface="Montserrat" pitchFamily="2" charset="0"/>
                <a:ea typeface="Lato" pitchFamily="34" charset="0"/>
                <a:cs typeface="Lato" pitchFamily="34" charset="0"/>
              </a:rPr>
              <a:t>dados.gov: A User </a:t>
            </a:r>
            <a:r>
              <a:rPr lang="en-US" sz="1600" dirty="0">
                <a:solidFill>
                  <a:schemeClr val="bg1"/>
                </a:solidFill>
                <a:latin typeface="Montserrat" pitchFamily="2" charset="0"/>
                <a:ea typeface="Lato" pitchFamily="34" charset="0"/>
                <a:cs typeface="Lato" pitchFamily="34" charset="0"/>
              </a:rPr>
              <a:t>D</a:t>
            </a:r>
            <a:r>
              <a:rPr lang="en-US" sz="1600" dirty="0" smtClean="0">
                <a:solidFill>
                  <a:schemeClr val="bg1"/>
                </a:solidFill>
                <a:latin typeface="Montserrat" pitchFamily="2" charset="0"/>
                <a:ea typeface="Lato" pitchFamily="34" charset="0"/>
                <a:cs typeface="Lato" pitchFamily="34" charset="0"/>
              </a:rPr>
              <a:t>riven </a:t>
            </a:r>
            <a:r>
              <a:rPr lang="en-US" sz="1600" dirty="0">
                <a:solidFill>
                  <a:schemeClr val="bg1"/>
                </a:solidFill>
                <a:latin typeface="Montserrat" pitchFamily="2" charset="0"/>
                <a:ea typeface="Lato" pitchFamily="34" charset="0"/>
                <a:cs typeface="Lato" pitchFamily="34" charset="0"/>
              </a:rPr>
              <a:t>A</a:t>
            </a:r>
            <a:r>
              <a:rPr lang="en-US" sz="1600" dirty="0" smtClean="0">
                <a:solidFill>
                  <a:schemeClr val="bg1"/>
                </a:solidFill>
                <a:latin typeface="Montserrat" pitchFamily="2" charset="0"/>
                <a:ea typeface="Lato" pitchFamily="34" charset="0"/>
                <a:cs typeface="Lato" pitchFamily="34" charset="0"/>
              </a:rPr>
              <a:t>pproach</a:t>
            </a:r>
            <a:endParaRPr lang="pt-PT" sz="1200" dirty="0">
              <a:solidFill>
                <a:schemeClr val="bg1"/>
              </a:solidFill>
              <a:ea typeface="Lato" pitchFamily="34" charset="0"/>
              <a:cs typeface="Lato" pitchFamily="34" charset="0"/>
            </a:endParaRPr>
          </a:p>
        </p:txBody>
      </p:sp>
      <p:sp>
        <p:nvSpPr>
          <p:cNvPr id="8" name="Rectângulo 7"/>
          <p:cNvSpPr/>
          <p:nvPr/>
        </p:nvSpPr>
        <p:spPr>
          <a:xfrm>
            <a:off x="395536" y="432048"/>
            <a:ext cx="72144" cy="46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7" name="CaixaDeTexto 6"/>
          <p:cNvSpPr txBox="1"/>
          <p:nvPr/>
        </p:nvSpPr>
        <p:spPr>
          <a:xfrm>
            <a:off x="827584" y="2130991"/>
            <a:ext cx="3456384" cy="400110"/>
          </a:xfrm>
          <a:prstGeom prst="rect">
            <a:avLst/>
          </a:prstGeom>
          <a:noFill/>
        </p:spPr>
        <p:txBody>
          <a:bodyPr wrap="square" rtlCol="0">
            <a:spAutoFit/>
          </a:bodyPr>
          <a:lstStyle/>
          <a:p>
            <a:r>
              <a:rPr lang="pt-PT" sz="2000" b="1" dirty="0" smtClean="0">
                <a:solidFill>
                  <a:schemeClr val="bg1"/>
                </a:solidFill>
                <a:latin typeface="+mj-lt"/>
                <a:ea typeface="Gulim" pitchFamily="34" charset="-127"/>
                <a:cs typeface="Aharoni" pitchFamily="2" charset="-79"/>
              </a:rPr>
              <a:t>A </a:t>
            </a:r>
            <a:r>
              <a:rPr lang="pt-PT" sz="2000" b="1" dirty="0" err="1" smtClean="0">
                <a:solidFill>
                  <a:schemeClr val="bg1"/>
                </a:solidFill>
                <a:latin typeface="+mj-lt"/>
                <a:ea typeface="Gulim" pitchFamily="34" charset="-127"/>
                <a:cs typeface="Aharoni" pitchFamily="2" charset="-79"/>
              </a:rPr>
              <a:t>interactive</a:t>
            </a:r>
            <a:r>
              <a:rPr lang="pt-PT" sz="2000" b="1" dirty="0" smtClean="0">
                <a:solidFill>
                  <a:schemeClr val="bg1"/>
                </a:solidFill>
                <a:latin typeface="+mj-lt"/>
                <a:ea typeface="Gulim" pitchFamily="34" charset="-127"/>
                <a:cs typeface="Aharoni" pitchFamily="2" charset="-79"/>
              </a:rPr>
              <a:t> Portal</a:t>
            </a:r>
            <a:endParaRPr lang="pt-PT" sz="2000" b="1" dirty="0">
              <a:solidFill>
                <a:schemeClr val="bg1">
                  <a:lumMod val="50000"/>
                </a:schemeClr>
              </a:solidFill>
              <a:latin typeface="+mj-lt"/>
              <a:ea typeface="Gulim" pitchFamily="34" charset="-127"/>
              <a:cs typeface="Aharoni" pitchFamily="2" charset="-79"/>
            </a:endParaRPr>
          </a:p>
        </p:txBody>
      </p:sp>
      <p:sp>
        <p:nvSpPr>
          <p:cNvPr id="20" name="Rectângulo 19"/>
          <p:cNvSpPr/>
          <p:nvPr/>
        </p:nvSpPr>
        <p:spPr>
          <a:xfrm rot="5400000">
            <a:off x="6204165" y="217502"/>
            <a:ext cx="72144" cy="4601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Rectângulo 20"/>
          <p:cNvSpPr/>
          <p:nvPr/>
        </p:nvSpPr>
        <p:spPr>
          <a:xfrm rot="5400000">
            <a:off x="6204165" y="4484938"/>
            <a:ext cx="72144" cy="4601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087" t="6635" r="17960"/>
          <a:stretch/>
        </p:blipFill>
        <p:spPr bwMode="auto">
          <a:xfrm>
            <a:off x="4211960" y="771550"/>
            <a:ext cx="4646141" cy="387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26477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27420" y="-17038"/>
            <a:ext cx="5867896" cy="5141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2" name="TextBox 45"/>
          <p:cNvSpPr txBox="1"/>
          <p:nvPr/>
        </p:nvSpPr>
        <p:spPr>
          <a:xfrm>
            <a:off x="611560" y="346495"/>
            <a:ext cx="4248199" cy="830997"/>
          </a:xfrm>
          <a:prstGeom prst="rect">
            <a:avLst/>
          </a:prstGeom>
          <a:noFill/>
        </p:spPr>
        <p:txBody>
          <a:bodyPr wrap="square" rtlCol="0">
            <a:spAutoFit/>
          </a:bodyPr>
          <a:lstStyle/>
          <a:p>
            <a:pPr>
              <a:lnSpc>
                <a:spcPct val="150000"/>
              </a:lnSpc>
            </a:pPr>
            <a:r>
              <a:rPr lang="pt-PT" sz="1600" dirty="0">
                <a:solidFill>
                  <a:schemeClr val="bg1"/>
                </a:solidFill>
                <a:latin typeface="Montserrat" pitchFamily="2" charset="0"/>
                <a:ea typeface="Lato" pitchFamily="34" charset="0"/>
                <a:cs typeface="Lato" pitchFamily="34" charset="0"/>
              </a:rPr>
              <a:t>9</a:t>
            </a:r>
            <a:r>
              <a:rPr lang="pt-PT" sz="1600" dirty="0" smtClean="0">
                <a:solidFill>
                  <a:schemeClr val="bg1"/>
                </a:solidFill>
                <a:latin typeface="Montserrat" pitchFamily="2" charset="0"/>
                <a:ea typeface="Lato" pitchFamily="34" charset="0"/>
                <a:cs typeface="Lato" pitchFamily="34" charset="0"/>
              </a:rPr>
              <a:t>. </a:t>
            </a:r>
            <a:r>
              <a:rPr lang="en-US" sz="1600" dirty="0" smtClean="0">
                <a:solidFill>
                  <a:schemeClr val="bg1"/>
                </a:solidFill>
                <a:latin typeface="Montserrat" pitchFamily="2" charset="0"/>
                <a:ea typeface="Lato" pitchFamily="34" charset="0"/>
                <a:cs typeface="Lato" pitchFamily="34" charset="0"/>
              </a:rPr>
              <a:t>dados.gov: Secure Authentication System</a:t>
            </a:r>
            <a:endParaRPr lang="pt-PT" sz="1200" dirty="0">
              <a:solidFill>
                <a:schemeClr val="bg1"/>
              </a:solidFill>
              <a:ea typeface="Lato" pitchFamily="34" charset="0"/>
              <a:cs typeface="Lato" pitchFamily="34" charset="0"/>
            </a:endParaRPr>
          </a:p>
        </p:txBody>
      </p:sp>
      <p:sp>
        <p:nvSpPr>
          <p:cNvPr id="8" name="Rectângulo 7"/>
          <p:cNvSpPr/>
          <p:nvPr/>
        </p:nvSpPr>
        <p:spPr>
          <a:xfrm>
            <a:off x="395536" y="432048"/>
            <a:ext cx="72144" cy="46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7" name="CaixaDeTexto 6"/>
          <p:cNvSpPr txBox="1"/>
          <p:nvPr/>
        </p:nvSpPr>
        <p:spPr>
          <a:xfrm>
            <a:off x="179512" y="1491630"/>
            <a:ext cx="2952328" cy="3231654"/>
          </a:xfrm>
          <a:prstGeom prst="rect">
            <a:avLst/>
          </a:prstGeom>
          <a:noFill/>
        </p:spPr>
        <p:txBody>
          <a:bodyPr wrap="square" rtlCol="0">
            <a:spAutoFit/>
          </a:bodyPr>
          <a:lstStyle/>
          <a:p>
            <a:pPr>
              <a:lnSpc>
                <a:spcPct val="150000"/>
              </a:lnSpc>
            </a:pPr>
            <a:r>
              <a:rPr lang="pt-PT" sz="1600" b="1" dirty="0" err="1" smtClean="0">
                <a:solidFill>
                  <a:schemeClr val="bg1"/>
                </a:solidFill>
                <a:latin typeface="+mj-lt"/>
                <a:ea typeface="Gulim" pitchFamily="34" charset="-127"/>
                <a:cs typeface="Aharoni" pitchFamily="2" charset="-79"/>
              </a:rPr>
              <a:t>The</a:t>
            </a:r>
            <a:r>
              <a:rPr lang="pt-PT" sz="1600" b="1" dirty="0" smtClean="0">
                <a:solidFill>
                  <a:schemeClr val="bg1"/>
                </a:solidFill>
                <a:latin typeface="+mj-lt"/>
                <a:ea typeface="Gulim" pitchFamily="34" charset="-127"/>
                <a:cs typeface="Aharoni" pitchFamily="2" charset="-79"/>
              </a:rPr>
              <a:t> </a:t>
            </a:r>
            <a:r>
              <a:rPr lang="pt-PT" sz="1600" b="1" dirty="0" err="1" smtClean="0">
                <a:solidFill>
                  <a:schemeClr val="bg1"/>
                </a:solidFill>
                <a:latin typeface="+mj-lt"/>
                <a:ea typeface="Gulim" pitchFamily="34" charset="-127"/>
                <a:cs typeface="Aharoni" pitchFamily="2" charset="-79"/>
              </a:rPr>
              <a:t>users</a:t>
            </a:r>
            <a:r>
              <a:rPr lang="pt-PT" sz="1600" b="1" dirty="0" smtClean="0">
                <a:solidFill>
                  <a:schemeClr val="bg1"/>
                </a:solidFill>
                <a:latin typeface="+mj-lt"/>
                <a:ea typeface="Gulim" pitchFamily="34" charset="-127"/>
                <a:cs typeface="Aharoni" pitchFamily="2" charset="-79"/>
              </a:rPr>
              <a:t> </a:t>
            </a:r>
            <a:r>
              <a:rPr lang="en-US" sz="1600" dirty="0"/>
              <a:t> </a:t>
            </a:r>
            <a:r>
              <a:rPr lang="en-US" sz="1600" b="1" dirty="0">
                <a:solidFill>
                  <a:schemeClr val="bg1"/>
                </a:solidFill>
                <a:latin typeface="+mj-lt"/>
                <a:ea typeface="Gulim" pitchFamily="34" charset="-127"/>
                <a:cs typeface="Aharoni" pitchFamily="2" charset="-79"/>
              </a:rPr>
              <a:t>can provide their email address and associate a password to it, or they can authenticate through </a:t>
            </a:r>
            <a:r>
              <a:rPr lang="en-US" sz="1600" u="sng" dirty="0" smtClean="0">
                <a:hlinkClick r:id="rId3"/>
              </a:rPr>
              <a:t>autenticação.gov</a:t>
            </a:r>
            <a:r>
              <a:rPr lang="en-US" sz="1600" u="sng" dirty="0">
                <a:hlinkClick r:id="rId3"/>
              </a:rPr>
              <a:t>,</a:t>
            </a:r>
            <a:r>
              <a:rPr lang="en-US" sz="1600" dirty="0"/>
              <a:t> </a:t>
            </a:r>
            <a:r>
              <a:rPr lang="en-US" sz="1600" b="1" dirty="0">
                <a:solidFill>
                  <a:schemeClr val="bg1"/>
                </a:solidFill>
                <a:latin typeface="+mj-lt"/>
                <a:ea typeface="Gulim" pitchFamily="34" charset="-127"/>
                <a:cs typeface="Aharoni" pitchFamily="2" charset="-79"/>
              </a:rPr>
              <a:t>using the Citizen’s Card or the Digital Mobile Key (DMK). </a:t>
            </a:r>
            <a:endParaRPr lang="pt-PT" sz="1600" b="1" dirty="0">
              <a:solidFill>
                <a:schemeClr val="bg1"/>
              </a:solidFill>
              <a:latin typeface="+mj-lt"/>
              <a:ea typeface="Gulim" pitchFamily="34" charset="-127"/>
              <a:cs typeface="Aharoni" pitchFamily="2" charset="-79"/>
            </a:endParaRPr>
          </a:p>
          <a:p>
            <a:endParaRPr lang="pt-PT" b="1" dirty="0" smtClean="0">
              <a:solidFill>
                <a:schemeClr val="bg1"/>
              </a:solidFill>
              <a:latin typeface="+mj-lt"/>
              <a:ea typeface="Gulim" pitchFamily="34" charset="-127"/>
              <a:cs typeface="Aharoni" pitchFamily="2" charset="-79"/>
            </a:endParaRPr>
          </a:p>
          <a:p>
            <a:endParaRPr lang="pt-PT" b="1" dirty="0">
              <a:solidFill>
                <a:schemeClr val="bg1">
                  <a:lumMod val="50000"/>
                </a:schemeClr>
              </a:solidFill>
              <a:latin typeface="+mj-lt"/>
              <a:ea typeface="Gulim" pitchFamily="34" charset="-127"/>
              <a:cs typeface="Aharoni" pitchFamily="2" charset="-79"/>
            </a:endParaRPr>
          </a:p>
        </p:txBody>
      </p:sp>
      <p:sp>
        <p:nvSpPr>
          <p:cNvPr id="20" name="Rectângulo 19"/>
          <p:cNvSpPr/>
          <p:nvPr/>
        </p:nvSpPr>
        <p:spPr>
          <a:xfrm rot="5400000">
            <a:off x="6204165" y="217502"/>
            <a:ext cx="72144" cy="4601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Rectângulo 20"/>
          <p:cNvSpPr/>
          <p:nvPr/>
        </p:nvSpPr>
        <p:spPr>
          <a:xfrm rot="5400000">
            <a:off x="6204165" y="4484938"/>
            <a:ext cx="72144" cy="4601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754" t="3447" r="19556" b="34025"/>
          <a:stretch/>
        </p:blipFill>
        <p:spPr bwMode="auto">
          <a:xfrm>
            <a:off x="3131840" y="1221759"/>
            <a:ext cx="6004295" cy="2790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0211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249" y="0"/>
            <a:ext cx="5867896" cy="5141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2" name="TextBox 45"/>
          <p:cNvSpPr txBox="1"/>
          <p:nvPr/>
        </p:nvSpPr>
        <p:spPr>
          <a:xfrm>
            <a:off x="611560" y="346495"/>
            <a:ext cx="4248199" cy="461665"/>
          </a:xfrm>
          <a:prstGeom prst="rect">
            <a:avLst/>
          </a:prstGeom>
          <a:noFill/>
        </p:spPr>
        <p:txBody>
          <a:bodyPr wrap="square" rtlCol="0">
            <a:spAutoFit/>
          </a:bodyPr>
          <a:lstStyle/>
          <a:p>
            <a:pPr>
              <a:lnSpc>
                <a:spcPct val="150000"/>
              </a:lnSpc>
            </a:pPr>
            <a:r>
              <a:rPr lang="pt-PT" sz="1600" dirty="0" smtClean="0">
                <a:solidFill>
                  <a:schemeClr val="bg1"/>
                </a:solidFill>
                <a:latin typeface="Montserrat" pitchFamily="2" charset="0"/>
                <a:ea typeface="Lato" pitchFamily="34" charset="0"/>
                <a:cs typeface="Lato" pitchFamily="34" charset="0"/>
              </a:rPr>
              <a:t>10. </a:t>
            </a:r>
            <a:r>
              <a:rPr lang="en-US" sz="1600" dirty="0" smtClean="0">
                <a:solidFill>
                  <a:schemeClr val="bg1"/>
                </a:solidFill>
                <a:latin typeface="Montserrat" pitchFamily="2" charset="0"/>
                <a:ea typeface="Lato" pitchFamily="34" charset="0"/>
                <a:cs typeface="Lato" pitchFamily="34" charset="0"/>
              </a:rPr>
              <a:t>dados.gov Media Coverage</a:t>
            </a:r>
            <a:endParaRPr lang="pt-PT" sz="1200" dirty="0">
              <a:solidFill>
                <a:schemeClr val="bg1"/>
              </a:solidFill>
              <a:ea typeface="Lato" pitchFamily="34" charset="0"/>
              <a:cs typeface="Lato" pitchFamily="34" charset="0"/>
            </a:endParaRPr>
          </a:p>
        </p:txBody>
      </p:sp>
      <p:sp>
        <p:nvSpPr>
          <p:cNvPr id="8" name="Rectângulo 7"/>
          <p:cNvSpPr/>
          <p:nvPr/>
        </p:nvSpPr>
        <p:spPr>
          <a:xfrm>
            <a:off x="395536" y="432048"/>
            <a:ext cx="72144" cy="46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7" name="CaixaDeTexto 6"/>
          <p:cNvSpPr txBox="1"/>
          <p:nvPr/>
        </p:nvSpPr>
        <p:spPr>
          <a:xfrm>
            <a:off x="179512" y="1275607"/>
            <a:ext cx="4176464" cy="2893100"/>
          </a:xfrm>
          <a:prstGeom prst="rect">
            <a:avLst/>
          </a:prstGeom>
          <a:noFill/>
        </p:spPr>
        <p:txBody>
          <a:bodyPr wrap="square" rtlCol="0">
            <a:spAutoFit/>
          </a:bodyPr>
          <a:lstStyle/>
          <a:p>
            <a:r>
              <a:rPr lang="pt-PT" sz="2000" b="1" dirty="0" smtClean="0">
                <a:solidFill>
                  <a:schemeClr val="bg1"/>
                </a:solidFill>
                <a:latin typeface="+mj-lt"/>
                <a:ea typeface="Gulim" pitchFamily="34" charset="-127"/>
                <a:cs typeface="Aharoni" pitchFamily="2" charset="-79"/>
              </a:rPr>
              <a:t>“Portuguese </a:t>
            </a:r>
            <a:r>
              <a:rPr lang="pt-PT" sz="2000" b="1" dirty="0" err="1" smtClean="0">
                <a:solidFill>
                  <a:schemeClr val="bg1"/>
                </a:solidFill>
                <a:latin typeface="+mj-lt"/>
                <a:ea typeface="Gulim" pitchFamily="34" charset="-127"/>
                <a:cs typeface="Aharoni" pitchFamily="2" charset="-79"/>
              </a:rPr>
              <a:t>Government</a:t>
            </a:r>
            <a:r>
              <a:rPr lang="pt-PT" sz="2000" b="1" dirty="0" smtClean="0">
                <a:solidFill>
                  <a:schemeClr val="bg1"/>
                </a:solidFill>
                <a:latin typeface="+mj-lt"/>
                <a:ea typeface="Gulim" pitchFamily="34" charset="-127"/>
                <a:cs typeface="Aharoni" pitchFamily="2" charset="-79"/>
              </a:rPr>
              <a:t> </a:t>
            </a:r>
            <a:r>
              <a:rPr lang="pt-PT" sz="2000" b="1" dirty="0" err="1" smtClean="0">
                <a:solidFill>
                  <a:schemeClr val="bg1"/>
                </a:solidFill>
                <a:latin typeface="+mj-lt"/>
                <a:ea typeface="Gulim" pitchFamily="34" charset="-127"/>
                <a:cs typeface="Aharoni" pitchFamily="2" charset="-79"/>
              </a:rPr>
              <a:t>renews</a:t>
            </a:r>
            <a:r>
              <a:rPr lang="pt-PT" sz="2000" b="1" dirty="0" smtClean="0">
                <a:solidFill>
                  <a:schemeClr val="bg1"/>
                </a:solidFill>
                <a:latin typeface="+mj-lt"/>
                <a:ea typeface="Gulim" pitchFamily="34" charset="-127"/>
                <a:cs typeface="Aharoni" pitchFamily="2" charset="-79"/>
              </a:rPr>
              <a:t> </a:t>
            </a:r>
            <a:r>
              <a:rPr lang="pt-PT" sz="2000" b="1" dirty="0" err="1" smtClean="0">
                <a:solidFill>
                  <a:schemeClr val="bg1"/>
                </a:solidFill>
                <a:latin typeface="+mj-lt"/>
                <a:ea typeface="Gulim" pitchFamily="34" charset="-127"/>
                <a:cs typeface="Aharoni" pitchFamily="2" charset="-79"/>
              </a:rPr>
              <a:t>its</a:t>
            </a:r>
            <a:r>
              <a:rPr lang="pt-PT" sz="2000" b="1" dirty="0" smtClean="0">
                <a:solidFill>
                  <a:schemeClr val="bg1"/>
                </a:solidFill>
                <a:latin typeface="+mj-lt"/>
                <a:ea typeface="Gulim" pitchFamily="34" charset="-127"/>
                <a:cs typeface="Aharoni" pitchFamily="2" charset="-79"/>
              </a:rPr>
              <a:t> open data central </a:t>
            </a:r>
            <a:r>
              <a:rPr lang="pt-PT" sz="2000" b="1" dirty="0" err="1" smtClean="0">
                <a:solidFill>
                  <a:schemeClr val="bg1"/>
                </a:solidFill>
                <a:latin typeface="+mj-lt"/>
                <a:ea typeface="Gulim" pitchFamily="34" charset="-127"/>
                <a:cs typeface="Aharoni" pitchFamily="2" charset="-79"/>
              </a:rPr>
              <a:t>plataform</a:t>
            </a:r>
            <a:r>
              <a:rPr lang="pt-PT" sz="2000" b="1" dirty="0" smtClean="0">
                <a:solidFill>
                  <a:schemeClr val="bg1"/>
                </a:solidFill>
                <a:latin typeface="+mj-lt"/>
                <a:ea typeface="Gulim" pitchFamily="34" charset="-127"/>
                <a:cs typeface="Aharoni" pitchFamily="2" charset="-79"/>
              </a:rPr>
              <a:t>”</a:t>
            </a:r>
          </a:p>
          <a:p>
            <a:endParaRPr lang="pt-PT" sz="2000" b="1" dirty="0">
              <a:solidFill>
                <a:schemeClr val="bg1"/>
              </a:solidFill>
              <a:latin typeface="+mj-lt"/>
              <a:ea typeface="Gulim" pitchFamily="34" charset="-127"/>
              <a:cs typeface="Aharoni" pitchFamily="2" charset="-79"/>
            </a:endParaRPr>
          </a:p>
          <a:p>
            <a:r>
              <a:rPr lang="pt-PT" sz="1400" b="1" dirty="0" smtClean="0">
                <a:solidFill>
                  <a:schemeClr val="bg1"/>
                </a:solidFill>
                <a:latin typeface="+mj-lt"/>
                <a:ea typeface="Gulim" pitchFamily="34" charset="-127"/>
                <a:cs typeface="Aharoni" pitchFamily="2" charset="-79"/>
              </a:rPr>
              <a:t>14th </a:t>
            </a:r>
            <a:r>
              <a:rPr lang="pt-PT" sz="1400" b="1" dirty="0" err="1" smtClean="0">
                <a:solidFill>
                  <a:schemeClr val="bg1"/>
                </a:solidFill>
                <a:latin typeface="+mj-lt"/>
                <a:ea typeface="Gulim" pitchFamily="34" charset="-127"/>
                <a:cs typeface="Aharoni" pitchFamily="2" charset="-79"/>
              </a:rPr>
              <a:t>May</a:t>
            </a:r>
            <a:r>
              <a:rPr lang="pt-PT" sz="1400" b="1" dirty="0" smtClean="0">
                <a:solidFill>
                  <a:schemeClr val="bg1"/>
                </a:solidFill>
                <a:latin typeface="+mj-lt"/>
                <a:ea typeface="Gulim" pitchFamily="34" charset="-127"/>
                <a:cs typeface="Aharoni" pitchFamily="2" charset="-79"/>
              </a:rPr>
              <a:t> 2018</a:t>
            </a:r>
          </a:p>
          <a:p>
            <a:endParaRPr lang="pt-PT" sz="1400" b="1" dirty="0">
              <a:solidFill>
                <a:schemeClr val="bg1"/>
              </a:solidFill>
              <a:latin typeface="+mj-lt"/>
              <a:ea typeface="Gulim" pitchFamily="34" charset="-127"/>
              <a:cs typeface="Aharoni" pitchFamily="2" charset="-79"/>
            </a:endParaRPr>
          </a:p>
          <a:p>
            <a:r>
              <a:rPr lang="pt-PT" sz="1400" b="1" dirty="0" smtClean="0">
                <a:solidFill>
                  <a:schemeClr val="bg1"/>
                </a:solidFill>
                <a:latin typeface="+mj-lt"/>
                <a:ea typeface="Gulim" pitchFamily="34" charset="-127"/>
                <a:cs typeface="Aharoni" pitchFamily="2" charset="-79"/>
              </a:rPr>
              <a:t>Source: </a:t>
            </a:r>
            <a:r>
              <a:rPr lang="pt-PT" sz="1400" b="1" dirty="0" smtClean="0">
                <a:solidFill>
                  <a:schemeClr val="bg1"/>
                </a:solidFill>
                <a:latin typeface="+mj-lt"/>
                <a:ea typeface="Gulim" pitchFamily="34" charset="-127"/>
                <a:cs typeface="Aharoni" pitchFamily="2" charset="-79"/>
                <a:hlinkClick r:id="rId3"/>
              </a:rPr>
              <a:t>Shifter.pt</a:t>
            </a:r>
            <a:endParaRPr lang="pt-PT" sz="1400" b="1" dirty="0" smtClean="0">
              <a:solidFill>
                <a:schemeClr val="bg1"/>
              </a:solidFill>
              <a:latin typeface="+mj-lt"/>
              <a:ea typeface="Gulim" pitchFamily="34" charset="-127"/>
              <a:cs typeface="Aharoni" pitchFamily="2" charset="-79"/>
            </a:endParaRPr>
          </a:p>
          <a:p>
            <a:endParaRPr lang="pt-PT" sz="2000" b="1" dirty="0" smtClean="0">
              <a:solidFill>
                <a:schemeClr val="bg1"/>
              </a:solidFill>
              <a:latin typeface="+mj-lt"/>
              <a:ea typeface="Gulim" pitchFamily="34" charset="-127"/>
              <a:cs typeface="Aharoni" pitchFamily="2" charset="-79"/>
            </a:endParaRPr>
          </a:p>
          <a:p>
            <a:endParaRPr lang="pt-PT" sz="2000" b="1" dirty="0">
              <a:solidFill>
                <a:schemeClr val="bg1"/>
              </a:solidFill>
              <a:latin typeface="+mj-lt"/>
              <a:ea typeface="Gulim" pitchFamily="34" charset="-127"/>
              <a:cs typeface="Aharoni" pitchFamily="2" charset="-79"/>
            </a:endParaRPr>
          </a:p>
          <a:p>
            <a:endParaRPr lang="pt-PT" sz="2000" b="1" dirty="0" smtClean="0">
              <a:solidFill>
                <a:schemeClr val="bg1"/>
              </a:solidFill>
              <a:latin typeface="+mj-lt"/>
              <a:ea typeface="Gulim" pitchFamily="34" charset="-127"/>
              <a:cs typeface="Aharoni" pitchFamily="2" charset="-79"/>
            </a:endParaRPr>
          </a:p>
          <a:p>
            <a:endParaRPr lang="pt-PT" sz="2000" b="1" dirty="0">
              <a:solidFill>
                <a:schemeClr val="bg1">
                  <a:lumMod val="50000"/>
                </a:schemeClr>
              </a:solidFill>
              <a:latin typeface="+mj-lt"/>
              <a:ea typeface="Gulim" pitchFamily="34" charset="-127"/>
              <a:cs typeface="Aharoni" pitchFamily="2" charset="-79"/>
            </a:endParaRPr>
          </a:p>
        </p:txBody>
      </p:sp>
      <p:sp>
        <p:nvSpPr>
          <p:cNvPr id="20" name="Rectângulo 19"/>
          <p:cNvSpPr/>
          <p:nvPr/>
        </p:nvSpPr>
        <p:spPr>
          <a:xfrm rot="5400000">
            <a:off x="6204165" y="217502"/>
            <a:ext cx="72144" cy="4601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Rectângulo 20"/>
          <p:cNvSpPr/>
          <p:nvPr/>
        </p:nvSpPr>
        <p:spPr>
          <a:xfrm rot="5400000">
            <a:off x="6204165" y="4484938"/>
            <a:ext cx="72144" cy="4601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Picture 2">
            <a:hlinkClick r:id="rId4"/>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948" t="3372" r="41466"/>
          <a:stretch/>
        </p:blipFill>
        <p:spPr bwMode="auto">
          <a:xfrm>
            <a:off x="4397123" y="549893"/>
            <a:ext cx="4351341" cy="4497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14560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249" y="-7107"/>
            <a:ext cx="5867896" cy="5141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2" name="TextBox 45"/>
          <p:cNvSpPr txBox="1"/>
          <p:nvPr/>
        </p:nvSpPr>
        <p:spPr>
          <a:xfrm>
            <a:off x="611560" y="346495"/>
            <a:ext cx="4248199" cy="461665"/>
          </a:xfrm>
          <a:prstGeom prst="rect">
            <a:avLst/>
          </a:prstGeom>
          <a:noFill/>
        </p:spPr>
        <p:txBody>
          <a:bodyPr wrap="square" rtlCol="0">
            <a:spAutoFit/>
          </a:bodyPr>
          <a:lstStyle/>
          <a:p>
            <a:pPr>
              <a:lnSpc>
                <a:spcPct val="150000"/>
              </a:lnSpc>
            </a:pPr>
            <a:r>
              <a:rPr lang="pt-PT" sz="1600" dirty="0" smtClean="0">
                <a:solidFill>
                  <a:schemeClr val="bg1"/>
                </a:solidFill>
                <a:latin typeface="Montserrat" pitchFamily="2" charset="0"/>
                <a:ea typeface="Lato" pitchFamily="34" charset="0"/>
                <a:cs typeface="Lato" pitchFamily="34" charset="0"/>
              </a:rPr>
              <a:t>10. </a:t>
            </a:r>
            <a:r>
              <a:rPr lang="en-US" sz="1600" dirty="0" smtClean="0">
                <a:solidFill>
                  <a:schemeClr val="bg1"/>
                </a:solidFill>
                <a:latin typeface="Montserrat" pitchFamily="2" charset="0"/>
                <a:ea typeface="Lato" pitchFamily="34" charset="0"/>
                <a:cs typeface="Lato" pitchFamily="34" charset="0"/>
              </a:rPr>
              <a:t>dados.gov Media Coverage</a:t>
            </a:r>
            <a:endParaRPr lang="pt-PT" sz="1200" dirty="0">
              <a:solidFill>
                <a:schemeClr val="bg1"/>
              </a:solidFill>
              <a:ea typeface="Lato" pitchFamily="34" charset="0"/>
              <a:cs typeface="Lato" pitchFamily="34" charset="0"/>
            </a:endParaRPr>
          </a:p>
        </p:txBody>
      </p:sp>
      <p:sp>
        <p:nvSpPr>
          <p:cNvPr id="8" name="Rectângulo 7"/>
          <p:cNvSpPr/>
          <p:nvPr/>
        </p:nvSpPr>
        <p:spPr>
          <a:xfrm>
            <a:off x="395536" y="432048"/>
            <a:ext cx="72144" cy="46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7" name="CaixaDeTexto 6"/>
          <p:cNvSpPr txBox="1"/>
          <p:nvPr/>
        </p:nvSpPr>
        <p:spPr>
          <a:xfrm>
            <a:off x="179512" y="1275607"/>
            <a:ext cx="3585819" cy="2893100"/>
          </a:xfrm>
          <a:prstGeom prst="rect">
            <a:avLst/>
          </a:prstGeom>
          <a:noFill/>
        </p:spPr>
        <p:txBody>
          <a:bodyPr wrap="square" rtlCol="0">
            <a:spAutoFit/>
          </a:bodyPr>
          <a:lstStyle/>
          <a:p>
            <a:r>
              <a:rPr lang="pt-PT" sz="2000" b="1" dirty="0" smtClean="0">
                <a:solidFill>
                  <a:schemeClr val="bg1"/>
                </a:solidFill>
                <a:latin typeface="+mj-lt"/>
                <a:ea typeface="Gulim" pitchFamily="34" charset="-127"/>
                <a:cs typeface="Aharoni" pitchFamily="2" charset="-79"/>
              </a:rPr>
              <a:t>“New </a:t>
            </a:r>
            <a:r>
              <a:rPr lang="pt-PT" sz="2000" b="1" dirty="0" err="1" smtClean="0">
                <a:solidFill>
                  <a:schemeClr val="bg1"/>
                </a:solidFill>
                <a:latin typeface="+mj-lt"/>
                <a:ea typeface="Gulim" pitchFamily="34" charset="-127"/>
                <a:cs typeface="Aharoni" pitchFamily="2" charset="-79"/>
              </a:rPr>
              <a:t>version</a:t>
            </a:r>
            <a:r>
              <a:rPr lang="pt-PT" sz="2000" b="1" dirty="0" smtClean="0">
                <a:solidFill>
                  <a:schemeClr val="bg1"/>
                </a:solidFill>
                <a:latin typeface="+mj-lt"/>
                <a:ea typeface="Gulim" pitchFamily="34" charset="-127"/>
                <a:cs typeface="Aharoni" pitchFamily="2" charset="-79"/>
              </a:rPr>
              <a:t> </a:t>
            </a:r>
            <a:r>
              <a:rPr lang="pt-PT" sz="2000" b="1" dirty="0" err="1" smtClean="0">
                <a:solidFill>
                  <a:schemeClr val="bg1"/>
                </a:solidFill>
                <a:latin typeface="+mj-lt"/>
                <a:ea typeface="Gulim" pitchFamily="34" charset="-127"/>
                <a:cs typeface="Aharoni" pitchFamily="2" charset="-79"/>
              </a:rPr>
              <a:t>of</a:t>
            </a:r>
            <a:r>
              <a:rPr lang="pt-PT" sz="2000" b="1" dirty="0" smtClean="0">
                <a:solidFill>
                  <a:schemeClr val="bg1"/>
                </a:solidFill>
                <a:latin typeface="+mj-lt"/>
                <a:ea typeface="Gulim" pitchFamily="34" charset="-127"/>
                <a:cs typeface="Aharoni" pitchFamily="2" charset="-79"/>
              </a:rPr>
              <a:t>  </a:t>
            </a:r>
            <a:r>
              <a:rPr lang="pt-PT" sz="2000" b="1" dirty="0" err="1" smtClean="0">
                <a:solidFill>
                  <a:schemeClr val="bg1"/>
                </a:solidFill>
                <a:latin typeface="+mj-lt"/>
                <a:ea typeface="Gulim" pitchFamily="34" charset="-127"/>
                <a:cs typeface="Aharoni" pitchFamily="2" charset="-79"/>
              </a:rPr>
              <a:t>the</a:t>
            </a:r>
            <a:r>
              <a:rPr lang="pt-PT" sz="2000" b="1" dirty="0" smtClean="0">
                <a:solidFill>
                  <a:schemeClr val="bg1"/>
                </a:solidFill>
                <a:latin typeface="+mj-lt"/>
                <a:ea typeface="Gulim" pitchFamily="34" charset="-127"/>
                <a:cs typeface="Aharoni" pitchFamily="2" charset="-79"/>
              </a:rPr>
              <a:t> dados.gov portal </a:t>
            </a:r>
            <a:r>
              <a:rPr lang="pt-PT" sz="2000" b="1" dirty="0" err="1" smtClean="0">
                <a:solidFill>
                  <a:schemeClr val="bg1"/>
                </a:solidFill>
                <a:latin typeface="+mj-lt"/>
                <a:ea typeface="Gulim" pitchFamily="34" charset="-127"/>
                <a:cs typeface="Aharoni" pitchFamily="2" charset="-79"/>
              </a:rPr>
              <a:t>already</a:t>
            </a:r>
            <a:r>
              <a:rPr lang="pt-PT" sz="2000" b="1" dirty="0" smtClean="0">
                <a:solidFill>
                  <a:schemeClr val="bg1"/>
                </a:solidFill>
                <a:latin typeface="+mj-lt"/>
                <a:ea typeface="Gulim" pitchFamily="34" charset="-127"/>
                <a:cs typeface="Aharoni" pitchFamily="2" charset="-79"/>
              </a:rPr>
              <a:t> </a:t>
            </a:r>
            <a:r>
              <a:rPr lang="pt-PT" sz="2000" b="1" dirty="0" err="1" smtClean="0">
                <a:solidFill>
                  <a:schemeClr val="bg1"/>
                </a:solidFill>
                <a:latin typeface="+mj-lt"/>
                <a:ea typeface="Gulim" pitchFamily="34" charset="-127"/>
                <a:cs typeface="Aharoni" pitchFamily="2" charset="-79"/>
              </a:rPr>
              <a:t>available</a:t>
            </a:r>
            <a:r>
              <a:rPr lang="pt-PT" sz="2000" b="1" dirty="0" smtClean="0">
                <a:solidFill>
                  <a:schemeClr val="bg1"/>
                </a:solidFill>
                <a:latin typeface="+mj-lt"/>
                <a:ea typeface="Gulim" pitchFamily="34" charset="-127"/>
                <a:cs typeface="Aharoni" pitchFamily="2" charset="-79"/>
              </a:rPr>
              <a:t>”</a:t>
            </a:r>
          </a:p>
          <a:p>
            <a:endParaRPr lang="pt-PT" sz="2000" b="1" dirty="0">
              <a:solidFill>
                <a:schemeClr val="bg1"/>
              </a:solidFill>
              <a:latin typeface="+mj-lt"/>
              <a:ea typeface="Gulim" pitchFamily="34" charset="-127"/>
              <a:cs typeface="Aharoni" pitchFamily="2" charset="-79"/>
            </a:endParaRPr>
          </a:p>
          <a:p>
            <a:r>
              <a:rPr lang="pt-PT" sz="1400" b="1" dirty="0" smtClean="0">
                <a:solidFill>
                  <a:schemeClr val="bg1"/>
                </a:solidFill>
                <a:latin typeface="+mj-lt"/>
                <a:ea typeface="Gulim" pitchFamily="34" charset="-127"/>
                <a:cs typeface="Aharoni" pitchFamily="2" charset="-79"/>
              </a:rPr>
              <a:t>29th </a:t>
            </a:r>
            <a:r>
              <a:rPr lang="pt-PT" sz="1400" b="1" dirty="0" err="1" smtClean="0">
                <a:solidFill>
                  <a:schemeClr val="bg1"/>
                </a:solidFill>
                <a:latin typeface="+mj-lt"/>
                <a:ea typeface="Gulim" pitchFamily="34" charset="-127"/>
                <a:cs typeface="Aharoni" pitchFamily="2" charset="-79"/>
              </a:rPr>
              <a:t>May</a:t>
            </a:r>
            <a:r>
              <a:rPr lang="pt-PT" sz="1400" b="1" dirty="0" smtClean="0">
                <a:solidFill>
                  <a:schemeClr val="bg1"/>
                </a:solidFill>
                <a:latin typeface="+mj-lt"/>
                <a:ea typeface="Gulim" pitchFamily="34" charset="-127"/>
                <a:cs typeface="Aharoni" pitchFamily="2" charset="-79"/>
              </a:rPr>
              <a:t> 2018</a:t>
            </a:r>
          </a:p>
          <a:p>
            <a:endParaRPr lang="pt-PT" sz="1400" b="1" dirty="0">
              <a:solidFill>
                <a:schemeClr val="bg1"/>
              </a:solidFill>
              <a:latin typeface="+mj-lt"/>
              <a:ea typeface="Gulim" pitchFamily="34" charset="-127"/>
              <a:cs typeface="Aharoni" pitchFamily="2" charset="-79"/>
            </a:endParaRPr>
          </a:p>
          <a:p>
            <a:r>
              <a:rPr lang="pt-PT" sz="1400" b="1" dirty="0" smtClean="0">
                <a:solidFill>
                  <a:schemeClr val="bg1"/>
                </a:solidFill>
                <a:latin typeface="+mj-lt"/>
                <a:ea typeface="Gulim" pitchFamily="34" charset="-127"/>
                <a:cs typeface="Aharoni" pitchFamily="2" charset="-79"/>
                <a:hlinkClick r:id="rId3"/>
              </a:rPr>
              <a:t>Source: PC Guia</a:t>
            </a:r>
            <a:endParaRPr lang="pt-PT" sz="1400" b="1" dirty="0" smtClean="0">
              <a:solidFill>
                <a:schemeClr val="bg1"/>
              </a:solidFill>
              <a:latin typeface="+mj-lt"/>
              <a:ea typeface="Gulim" pitchFamily="34" charset="-127"/>
              <a:cs typeface="Aharoni" pitchFamily="2" charset="-79"/>
            </a:endParaRPr>
          </a:p>
          <a:p>
            <a:endParaRPr lang="pt-PT" sz="2000" b="1" dirty="0" smtClean="0">
              <a:solidFill>
                <a:schemeClr val="bg1"/>
              </a:solidFill>
              <a:latin typeface="+mj-lt"/>
              <a:ea typeface="Gulim" pitchFamily="34" charset="-127"/>
              <a:cs typeface="Aharoni" pitchFamily="2" charset="-79"/>
            </a:endParaRPr>
          </a:p>
          <a:p>
            <a:endParaRPr lang="pt-PT" sz="2000" b="1" dirty="0">
              <a:solidFill>
                <a:schemeClr val="bg1"/>
              </a:solidFill>
              <a:latin typeface="+mj-lt"/>
              <a:ea typeface="Gulim" pitchFamily="34" charset="-127"/>
              <a:cs typeface="Aharoni" pitchFamily="2" charset="-79"/>
            </a:endParaRPr>
          </a:p>
          <a:p>
            <a:endParaRPr lang="pt-PT" sz="2000" b="1" dirty="0" smtClean="0">
              <a:solidFill>
                <a:schemeClr val="bg1"/>
              </a:solidFill>
              <a:latin typeface="+mj-lt"/>
              <a:ea typeface="Gulim" pitchFamily="34" charset="-127"/>
              <a:cs typeface="Aharoni" pitchFamily="2" charset="-79"/>
            </a:endParaRPr>
          </a:p>
          <a:p>
            <a:endParaRPr lang="pt-PT" sz="2000" b="1" dirty="0">
              <a:solidFill>
                <a:schemeClr val="bg1">
                  <a:lumMod val="50000"/>
                </a:schemeClr>
              </a:solidFill>
              <a:latin typeface="+mj-lt"/>
              <a:ea typeface="Gulim" pitchFamily="34" charset="-127"/>
              <a:cs typeface="Aharoni" pitchFamily="2" charset="-79"/>
            </a:endParaRPr>
          </a:p>
        </p:txBody>
      </p:sp>
      <p:sp>
        <p:nvSpPr>
          <p:cNvPr id="20" name="Rectângulo 19"/>
          <p:cNvSpPr/>
          <p:nvPr/>
        </p:nvSpPr>
        <p:spPr>
          <a:xfrm rot="5400000">
            <a:off x="6204165" y="217502"/>
            <a:ext cx="72144" cy="4601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Rectângulo 20"/>
          <p:cNvSpPr/>
          <p:nvPr/>
        </p:nvSpPr>
        <p:spPr>
          <a:xfrm rot="5400000">
            <a:off x="6204165" y="4484938"/>
            <a:ext cx="72144" cy="4601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912" r="22069" b="9885"/>
          <a:stretch/>
        </p:blipFill>
        <p:spPr bwMode="auto">
          <a:xfrm>
            <a:off x="3765331" y="892208"/>
            <a:ext cx="5409971" cy="3405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40236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249" y="-7107"/>
            <a:ext cx="5867896" cy="5141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2" name="TextBox 45"/>
          <p:cNvSpPr txBox="1"/>
          <p:nvPr/>
        </p:nvSpPr>
        <p:spPr>
          <a:xfrm>
            <a:off x="611560" y="346495"/>
            <a:ext cx="4248199" cy="461665"/>
          </a:xfrm>
          <a:prstGeom prst="rect">
            <a:avLst/>
          </a:prstGeom>
          <a:noFill/>
        </p:spPr>
        <p:txBody>
          <a:bodyPr wrap="square" rtlCol="0">
            <a:spAutoFit/>
          </a:bodyPr>
          <a:lstStyle/>
          <a:p>
            <a:pPr>
              <a:lnSpc>
                <a:spcPct val="150000"/>
              </a:lnSpc>
            </a:pPr>
            <a:r>
              <a:rPr lang="pt-PT" sz="1600" dirty="0" smtClean="0">
                <a:solidFill>
                  <a:schemeClr val="bg1"/>
                </a:solidFill>
                <a:latin typeface="Montserrat" pitchFamily="2" charset="0"/>
                <a:ea typeface="Lato" pitchFamily="34" charset="0"/>
                <a:cs typeface="Lato" pitchFamily="34" charset="0"/>
              </a:rPr>
              <a:t>10. </a:t>
            </a:r>
            <a:r>
              <a:rPr lang="en-US" sz="1600" dirty="0" smtClean="0">
                <a:solidFill>
                  <a:schemeClr val="bg1"/>
                </a:solidFill>
                <a:latin typeface="Montserrat" pitchFamily="2" charset="0"/>
                <a:ea typeface="Lato" pitchFamily="34" charset="0"/>
                <a:cs typeface="Lato" pitchFamily="34" charset="0"/>
              </a:rPr>
              <a:t>dados.gov Media Coverage</a:t>
            </a:r>
            <a:endParaRPr lang="pt-PT" sz="1200" dirty="0">
              <a:solidFill>
                <a:schemeClr val="bg1"/>
              </a:solidFill>
              <a:ea typeface="Lato" pitchFamily="34" charset="0"/>
              <a:cs typeface="Lato" pitchFamily="34" charset="0"/>
            </a:endParaRPr>
          </a:p>
        </p:txBody>
      </p:sp>
      <p:sp>
        <p:nvSpPr>
          <p:cNvPr id="8" name="Rectângulo 7"/>
          <p:cNvSpPr/>
          <p:nvPr/>
        </p:nvSpPr>
        <p:spPr>
          <a:xfrm>
            <a:off x="395536" y="432048"/>
            <a:ext cx="72144" cy="46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7" name="CaixaDeTexto 6"/>
          <p:cNvSpPr txBox="1"/>
          <p:nvPr/>
        </p:nvSpPr>
        <p:spPr>
          <a:xfrm>
            <a:off x="179512" y="1275607"/>
            <a:ext cx="3585819" cy="3200876"/>
          </a:xfrm>
          <a:prstGeom prst="rect">
            <a:avLst/>
          </a:prstGeom>
          <a:noFill/>
        </p:spPr>
        <p:txBody>
          <a:bodyPr wrap="square" rtlCol="0">
            <a:spAutoFit/>
          </a:bodyPr>
          <a:lstStyle/>
          <a:p>
            <a:r>
              <a:rPr lang="pt-PT" sz="2000" b="1" dirty="0" smtClean="0">
                <a:solidFill>
                  <a:schemeClr val="bg1"/>
                </a:solidFill>
                <a:latin typeface="+mj-lt"/>
                <a:ea typeface="Gulim" pitchFamily="34" charset="-127"/>
                <a:cs typeface="Aharoni" pitchFamily="2" charset="-79"/>
              </a:rPr>
              <a:t>“More </a:t>
            </a:r>
            <a:r>
              <a:rPr lang="pt-PT" sz="2000" b="1" dirty="0" err="1" smtClean="0">
                <a:solidFill>
                  <a:schemeClr val="bg1"/>
                </a:solidFill>
                <a:latin typeface="+mj-lt"/>
                <a:ea typeface="Gulim" pitchFamily="34" charset="-127"/>
                <a:cs typeface="Aharoni" pitchFamily="2" charset="-79"/>
              </a:rPr>
              <a:t>public</a:t>
            </a:r>
            <a:r>
              <a:rPr lang="pt-PT" sz="2000" b="1" dirty="0" smtClean="0">
                <a:solidFill>
                  <a:schemeClr val="bg1"/>
                </a:solidFill>
                <a:latin typeface="+mj-lt"/>
                <a:ea typeface="Gulim" pitchFamily="34" charset="-127"/>
                <a:cs typeface="Aharoni" pitchFamily="2" charset="-79"/>
              </a:rPr>
              <a:t> </a:t>
            </a:r>
            <a:r>
              <a:rPr lang="pt-PT" sz="2000" b="1" dirty="0" err="1" smtClean="0">
                <a:solidFill>
                  <a:schemeClr val="bg1"/>
                </a:solidFill>
                <a:latin typeface="+mj-lt"/>
                <a:ea typeface="Gulim" pitchFamily="34" charset="-127"/>
                <a:cs typeface="Aharoni" pitchFamily="2" charset="-79"/>
              </a:rPr>
              <a:t>administration</a:t>
            </a:r>
            <a:r>
              <a:rPr lang="pt-PT" sz="2000" b="1" dirty="0" smtClean="0">
                <a:solidFill>
                  <a:schemeClr val="bg1"/>
                </a:solidFill>
                <a:latin typeface="+mj-lt"/>
                <a:ea typeface="Gulim" pitchFamily="34" charset="-127"/>
                <a:cs typeface="Aharoni" pitchFamily="2" charset="-79"/>
              </a:rPr>
              <a:t>  open data </a:t>
            </a:r>
            <a:r>
              <a:rPr lang="pt-PT" sz="2000" b="1" dirty="0" err="1" smtClean="0">
                <a:solidFill>
                  <a:schemeClr val="bg1"/>
                </a:solidFill>
                <a:latin typeface="+mj-lt"/>
                <a:ea typeface="Gulim" pitchFamily="34" charset="-127"/>
                <a:cs typeface="Aharoni" pitchFamily="2" charset="-79"/>
              </a:rPr>
              <a:t>available</a:t>
            </a:r>
            <a:r>
              <a:rPr lang="pt-PT" sz="2000" b="1" dirty="0" smtClean="0">
                <a:solidFill>
                  <a:schemeClr val="bg1"/>
                </a:solidFill>
                <a:latin typeface="+mj-lt"/>
                <a:ea typeface="Gulim" pitchFamily="34" charset="-127"/>
                <a:cs typeface="Aharoni" pitchFamily="2" charset="-79"/>
              </a:rPr>
              <a:t> in </a:t>
            </a:r>
            <a:r>
              <a:rPr lang="pt-PT" sz="2000" b="1" dirty="0" err="1" smtClean="0">
                <a:solidFill>
                  <a:schemeClr val="bg1"/>
                </a:solidFill>
                <a:latin typeface="+mj-lt"/>
                <a:ea typeface="Gulim" pitchFamily="34" charset="-127"/>
                <a:cs typeface="Aharoni" pitchFamily="2" charset="-79"/>
              </a:rPr>
              <a:t>the</a:t>
            </a:r>
            <a:r>
              <a:rPr lang="pt-PT" sz="2000" b="1" dirty="0" smtClean="0">
                <a:solidFill>
                  <a:schemeClr val="bg1"/>
                </a:solidFill>
                <a:latin typeface="+mj-lt"/>
                <a:ea typeface="Gulim" pitchFamily="34" charset="-127"/>
                <a:cs typeface="Aharoni" pitchFamily="2" charset="-79"/>
              </a:rPr>
              <a:t> </a:t>
            </a:r>
            <a:r>
              <a:rPr lang="pt-PT" sz="2000" b="1" dirty="0" err="1" smtClean="0">
                <a:solidFill>
                  <a:schemeClr val="bg1"/>
                </a:solidFill>
                <a:latin typeface="+mj-lt"/>
                <a:ea typeface="Gulim" pitchFamily="34" charset="-127"/>
                <a:cs typeface="Aharoni" pitchFamily="2" charset="-79"/>
              </a:rPr>
              <a:t>new</a:t>
            </a:r>
            <a:r>
              <a:rPr lang="pt-PT" sz="2000" b="1" dirty="0" smtClean="0">
                <a:solidFill>
                  <a:schemeClr val="bg1"/>
                </a:solidFill>
                <a:latin typeface="+mj-lt"/>
                <a:ea typeface="Gulim" pitchFamily="34" charset="-127"/>
                <a:cs typeface="Aharoni" pitchFamily="2" charset="-79"/>
              </a:rPr>
              <a:t> Portal”</a:t>
            </a:r>
          </a:p>
          <a:p>
            <a:endParaRPr lang="pt-PT" sz="2000" b="1" dirty="0">
              <a:solidFill>
                <a:schemeClr val="bg1"/>
              </a:solidFill>
              <a:latin typeface="+mj-lt"/>
              <a:ea typeface="Gulim" pitchFamily="34" charset="-127"/>
              <a:cs typeface="Aharoni" pitchFamily="2" charset="-79"/>
            </a:endParaRPr>
          </a:p>
          <a:p>
            <a:r>
              <a:rPr lang="pt-PT" sz="1400" b="1" dirty="0" smtClean="0">
                <a:solidFill>
                  <a:schemeClr val="bg1"/>
                </a:solidFill>
                <a:latin typeface="+mj-lt"/>
                <a:ea typeface="Gulim" pitchFamily="34" charset="-127"/>
                <a:cs typeface="Aharoni" pitchFamily="2" charset="-79"/>
              </a:rPr>
              <a:t>28th </a:t>
            </a:r>
            <a:r>
              <a:rPr lang="pt-PT" sz="1400" b="1" dirty="0" err="1" smtClean="0">
                <a:solidFill>
                  <a:schemeClr val="bg1"/>
                </a:solidFill>
                <a:latin typeface="+mj-lt"/>
                <a:ea typeface="Gulim" pitchFamily="34" charset="-127"/>
                <a:cs typeface="Aharoni" pitchFamily="2" charset="-79"/>
              </a:rPr>
              <a:t>May</a:t>
            </a:r>
            <a:r>
              <a:rPr lang="pt-PT" sz="1400" b="1" dirty="0" smtClean="0">
                <a:solidFill>
                  <a:schemeClr val="bg1"/>
                </a:solidFill>
                <a:latin typeface="+mj-lt"/>
                <a:ea typeface="Gulim" pitchFamily="34" charset="-127"/>
                <a:cs typeface="Aharoni" pitchFamily="2" charset="-79"/>
              </a:rPr>
              <a:t> 2018</a:t>
            </a:r>
          </a:p>
          <a:p>
            <a:endParaRPr lang="pt-PT" sz="1400" b="1" dirty="0">
              <a:solidFill>
                <a:schemeClr val="bg1"/>
              </a:solidFill>
              <a:latin typeface="+mj-lt"/>
              <a:ea typeface="Gulim" pitchFamily="34" charset="-127"/>
              <a:cs typeface="Aharoni" pitchFamily="2" charset="-79"/>
            </a:endParaRPr>
          </a:p>
          <a:p>
            <a:r>
              <a:rPr lang="pt-PT" sz="1400" b="1" dirty="0" smtClean="0">
                <a:solidFill>
                  <a:schemeClr val="bg1"/>
                </a:solidFill>
                <a:latin typeface="+mj-lt"/>
                <a:ea typeface="Gulim" pitchFamily="34" charset="-127"/>
                <a:cs typeface="Aharoni" pitchFamily="2" charset="-79"/>
                <a:hlinkClick r:id="rId3"/>
              </a:rPr>
              <a:t>Source: </a:t>
            </a:r>
            <a:r>
              <a:rPr lang="pt-PT" sz="1400" b="1" dirty="0" err="1" smtClean="0">
                <a:solidFill>
                  <a:schemeClr val="bg1"/>
                </a:solidFill>
                <a:latin typeface="+mj-lt"/>
                <a:ea typeface="Gulim" pitchFamily="34" charset="-127"/>
                <a:cs typeface="Aharoni" pitchFamily="2" charset="-79"/>
                <a:hlinkClick r:id="rId3"/>
              </a:rPr>
              <a:t>SapoTEK</a:t>
            </a:r>
            <a:endParaRPr lang="pt-PT" sz="1400" b="1" dirty="0" smtClean="0">
              <a:solidFill>
                <a:schemeClr val="bg1"/>
              </a:solidFill>
              <a:latin typeface="+mj-lt"/>
              <a:ea typeface="Gulim" pitchFamily="34" charset="-127"/>
              <a:cs typeface="Aharoni" pitchFamily="2" charset="-79"/>
            </a:endParaRPr>
          </a:p>
          <a:p>
            <a:endParaRPr lang="pt-PT" sz="2000" b="1" dirty="0" smtClean="0">
              <a:solidFill>
                <a:schemeClr val="bg1"/>
              </a:solidFill>
              <a:latin typeface="+mj-lt"/>
              <a:ea typeface="Gulim" pitchFamily="34" charset="-127"/>
              <a:cs typeface="Aharoni" pitchFamily="2" charset="-79"/>
            </a:endParaRPr>
          </a:p>
          <a:p>
            <a:endParaRPr lang="pt-PT" sz="2000" b="1" dirty="0">
              <a:solidFill>
                <a:schemeClr val="bg1"/>
              </a:solidFill>
              <a:latin typeface="+mj-lt"/>
              <a:ea typeface="Gulim" pitchFamily="34" charset="-127"/>
              <a:cs typeface="Aharoni" pitchFamily="2" charset="-79"/>
            </a:endParaRPr>
          </a:p>
          <a:p>
            <a:endParaRPr lang="pt-PT" sz="2000" b="1" dirty="0" smtClean="0">
              <a:solidFill>
                <a:schemeClr val="bg1"/>
              </a:solidFill>
              <a:latin typeface="+mj-lt"/>
              <a:ea typeface="Gulim" pitchFamily="34" charset="-127"/>
              <a:cs typeface="Aharoni" pitchFamily="2" charset="-79"/>
            </a:endParaRPr>
          </a:p>
          <a:p>
            <a:endParaRPr lang="pt-PT" sz="2000" b="1" dirty="0">
              <a:solidFill>
                <a:schemeClr val="bg1">
                  <a:lumMod val="50000"/>
                </a:schemeClr>
              </a:solidFill>
              <a:latin typeface="+mj-lt"/>
              <a:ea typeface="Gulim" pitchFamily="34" charset="-127"/>
              <a:cs typeface="Aharoni" pitchFamily="2" charset="-79"/>
            </a:endParaRPr>
          </a:p>
        </p:txBody>
      </p:sp>
      <p:sp>
        <p:nvSpPr>
          <p:cNvPr id="20" name="Rectângulo 19"/>
          <p:cNvSpPr/>
          <p:nvPr/>
        </p:nvSpPr>
        <p:spPr>
          <a:xfrm rot="5400000">
            <a:off x="6204165" y="217502"/>
            <a:ext cx="72144" cy="4601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Rectângulo 20"/>
          <p:cNvSpPr/>
          <p:nvPr/>
        </p:nvSpPr>
        <p:spPr>
          <a:xfrm rot="5400000">
            <a:off x="6204165" y="4484938"/>
            <a:ext cx="72144" cy="4601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4099"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122" t="3241" r="22687" b="8268"/>
          <a:stretch/>
        </p:blipFill>
        <p:spPr bwMode="auto">
          <a:xfrm>
            <a:off x="3995936" y="646002"/>
            <a:ext cx="5104406" cy="3725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18326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249" y="-23918"/>
            <a:ext cx="9143751" cy="516741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5" name="Imagem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39176" y="1851670"/>
            <a:ext cx="4065894" cy="1174028"/>
          </a:xfrm>
          <a:prstGeom prst="rect">
            <a:avLst/>
          </a:prstGeom>
        </p:spPr>
      </p:pic>
      <p:pic>
        <p:nvPicPr>
          <p:cNvPr id="7" name="Imagem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16648" y="4659982"/>
            <a:ext cx="1296144" cy="356148"/>
          </a:xfrm>
          <a:prstGeom prst="rect">
            <a:avLst/>
          </a:prstGeom>
        </p:spPr>
      </p:pic>
    </p:spTree>
    <p:extLst>
      <p:ext uri="{BB962C8B-B14F-4D97-AF65-F5344CB8AC3E}">
        <p14:creationId xmlns:p14="http://schemas.microsoft.com/office/powerpoint/2010/main" val="12905812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ângulo 4"/>
          <p:cNvSpPr/>
          <p:nvPr/>
        </p:nvSpPr>
        <p:spPr>
          <a:xfrm>
            <a:off x="0" y="0"/>
            <a:ext cx="9142413" cy="51435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 name="Rectângulo 1"/>
          <p:cNvSpPr/>
          <p:nvPr/>
        </p:nvSpPr>
        <p:spPr>
          <a:xfrm>
            <a:off x="6260045" y="2931790"/>
            <a:ext cx="1656184" cy="79208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1" name="Rectângulo 10"/>
          <p:cNvSpPr/>
          <p:nvPr/>
        </p:nvSpPr>
        <p:spPr>
          <a:xfrm>
            <a:off x="827584" y="2931790"/>
            <a:ext cx="1944216" cy="79208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7077" y="-2036762"/>
            <a:ext cx="4151060" cy="1140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8" name="Group 17"/>
          <p:cNvGrpSpPr/>
          <p:nvPr/>
        </p:nvGrpSpPr>
        <p:grpSpPr>
          <a:xfrm>
            <a:off x="1187625" y="267494"/>
            <a:ext cx="7634197" cy="624714"/>
            <a:chOff x="1187625" y="267494"/>
            <a:chExt cx="7634197" cy="624714"/>
          </a:xfrm>
        </p:grpSpPr>
        <p:sp>
          <p:nvSpPr>
            <p:cNvPr id="19" name="TextBox 45"/>
            <p:cNvSpPr txBox="1"/>
            <p:nvPr/>
          </p:nvSpPr>
          <p:spPr>
            <a:xfrm>
              <a:off x="1331913" y="267494"/>
              <a:ext cx="7489909" cy="461665"/>
            </a:xfrm>
            <a:prstGeom prst="rect">
              <a:avLst/>
            </a:prstGeom>
            <a:noFill/>
          </p:spPr>
          <p:txBody>
            <a:bodyPr wrap="square" rtlCol="0">
              <a:spAutoFit/>
            </a:bodyPr>
            <a:lstStyle/>
            <a:p>
              <a:pPr>
                <a:lnSpc>
                  <a:spcPct val="150000"/>
                </a:lnSpc>
              </a:pPr>
              <a:r>
                <a:rPr lang="pt-PT" sz="1600" dirty="0" smtClean="0">
                  <a:solidFill>
                    <a:schemeClr val="bg1"/>
                  </a:solidFill>
                  <a:latin typeface="Montserrat" pitchFamily="2" charset="0"/>
                  <a:ea typeface="Lato" pitchFamily="34" charset="0"/>
                  <a:cs typeface="Lato" pitchFamily="34" charset="0"/>
                </a:rPr>
                <a:t>1. dados.gov: </a:t>
              </a:r>
              <a:r>
                <a:rPr lang="pt-PT" sz="1600" dirty="0" err="1" smtClean="0">
                  <a:solidFill>
                    <a:schemeClr val="bg1"/>
                  </a:solidFill>
                  <a:latin typeface="Montserrat" pitchFamily="2" charset="0"/>
                  <a:ea typeface="Lato" pitchFamily="34" charset="0"/>
                  <a:cs typeface="Lato" pitchFamily="34" charset="0"/>
                </a:rPr>
                <a:t>Creating</a:t>
              </a:r>
              <a:r>
                <a:rPr lang="pt-PT" sz="1600" dirty="0" smtClean="0">
                  <a:solidFill>
                    <a:schemeClr val="bg1"/>
                  </a:solidFill>
                  <a:latin typeface="Montserrat" pitchFamily="2" charset="0"/>
                  <a:ea typeface="Lato" pitchFamily="34" charset="0"/>
                  <a:cs typeface="Lato" pitchFamily="34" charset="0"/>
                </a:rPr>
                <a:t> </a:t>
              </a:r>
              <a:r>
                <a:rPr lang="pt-PT" sz="1600" dirty="0" err="1" smtClean="0">
                  <a:solidFill>
                    <a:schemeClr val="bg1"/>
                  </a:solidFill>
                  <a:latin typeface="Montserrat" pitchFamily="2" charset="0"/>
                  <a:ea typeface="Lato" pitchFamily="34" charset="0"/>
                  <a:cs typeface="Lato" pitchFamily="34" charset="0"/>
                </a:rPr>
                <a:t>Value</a:t>
              </a:r>
              <a:endParaRPr lang="pt-PT" sz="1600" dirty="0">
                <a:solidFill>
                  <a:schemeClr val="bg1"/>
                </a:solidFill>
                <a:latin typeface="Montserrat" pitchFamily="2" charset="0"/>
                <a:ea typeface="Lato" pitchFamily="34" charset="0"/>
                <a:cs typeface="Lato" pitchFamily="34" charset="0"/>
              </a:endParaRPr>
            </a:p>
          </p:txBody>
        </p:sp>
        <p:sp>
          <p:nvSpPr>
            <p:cNvPr id="20" name="Rectângulo 7"/>
            <p:cNvSpPr/>
            <p:nvPr/>
          </p:nvSpPr>
          <p:spPr>
            <a:xfrm>
              <a:off x="1187625" y="432048"/>
              <a:ext cx="72144" cy="46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924" y="1275606"/>
            <a:ext cx="8602563" cy="2756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71504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ângulo 4"/>
          <p:cNvSpPr/>
          <p:nvPr/>
        </p:nvSpPr>
        <p:spPr>
          <a:xfrm>
            <a:off x="0" y="0"/>
            <a:ext cx="9142413" cy="51435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 name="Rectângulo 1"/>
          <p:cNvSpPr/>
          <p:nvPr/>
        </p:nvSpPr>
        <p:spPr>
          <a:xfrm>
            <a:off x="6260045" y="2931790"/>
            <a:ext cx="1656184" cy="79208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1" name="Rectângulo 10"/>
          <p:cNvSpPr/>
          <p:nvPr/>
        </p:nvSpPr>
        <p:spPr>
          <a:xfrm>
            <a:off x="793379" y="2869012"/>
            <a:ext cx="1944216" cy="79208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18" name="Group 17"/>
          <p:cNvGrpSpPr/>
          <p:nvPr/>
        </p:nvGrpSpPr>
        <p:grpSpPr>
          <a:xfrm>
            <a:off x="1187625" y="267494"/>
            <a:ext cx="7634197" cy="624714"/>
            <a:chOff x="1187625" y="267494"/>
            <a:chExt cx="7634197" cy="624714"/>
          </a:xfrm>
        </p:grpSpPr>
        <p:sp>
          <p:nvSpPr>
            <p:cNvPr id="19" name="TextBox 45"/>
            <p:cNvSpPr txBox="1"/>
            <p:nvPr/>
          </p:nvSpPr>
          <p:spPr>
            <a:xfrm>
              <a:off x="1331913" y="267494"/>
              <a:ext cx="7489909" cy="461665"/>
            </a:xfrm>
            <a:prstGeom prst="rect">
              <a:avLst/>
            </a:prstGeom>
            <a:noFill/>
          </p:spPr>
          <p:txBody>
            <a:bodyPr wrap="square" rtlCol="0">
              <a:spAutoFit/>
            </a:bodyPr>
            <a:lstStyle/>
            <a:p>
              <a:pPr>
                <a:lnSpc>
                  <a:spcPct val="150000"/>
                </a:lnSpc>
              </a:pPr>
              <a:r>
                <a:rPr lang="pt-PT" sz="1600" dirty="0" smtClean="0">
                  <a:solidFill>
                    <a:schemeClr val="bg1"/>
                  </a:solidFill>
                  <a:latin typeface="Montserrat" pitchFamily="2" charset="0"/>
                  <a:ea typeface="Lato" pitchFamily="34" charset="0"/>
                  <a:cs typeface="Lato" pitchFamily="34" charset="0"/>
                </a:rPr>
                <a:t>1. dados.gov: </a:t>
              </a:r>
              <a:r>
                <a:rPr lang="pt-PT" sz="1600" dirty="0" err="1" smtClean="0">
                  <a:solidFill>
                    <a:schemeClr val="bg1"/>
                  </a:solidFill>
                  <a:latin typeface="Montserrat" pitchFamily="2" charset="0"/>
                  <a:ea typeface="Lato" pitchFamily="34" charset="0"/>
                  <a:cs typeface="Lato" pitchFamily="34" charset="0"/>
                </a:rPr>
                <a:t>Creating</a:t>
              </a:r>
              <a:r>
                <a:rPr lang="pt-PT" sz="1600" dirty="0" smtClean="0">
                  <a:solidFill>
                    <a:schemeClr val="bg1"/>
                  </a:solidFill>
                  <a:latin typeface="Montserrat" pitchFamily="2" charset="0"/>
                  <a:ea typeface="Lato" pitchFamily="34" charset="0"/>
                  <a:cs typeface="Lato" pitchFamily="34" charset="0"/>
                </a:rPr>
                <a:t> </a:t>
              </a:r>
              <a:r>
                <a:rPr lang="pt-PT" sz="1600" dirty="0" err="1" smtClean="0">
                  <a:solidFill>
                    <a:schemeClr val="bg1"/>
                  </a:solidFill>
                  <a:latin typeface="Montserrat" pitchFamily="2" charset="0"/>
                  <a:ea typeface="Lato" pitchFamily="34" charset="0"/>
                  <a:cs typeface="Lato" pitchFamily="34" charset="0"/>
                </a:rPr>
                <a:t>Value</a:t>
              </a:r>
              <a:endParaRPr lang="pt-PT" sz="1600" dirty="0">
                <a:solidFill>
                  <a:schemeClr val="bg1"/>
                </a:solidFill>
                <a:latin typeface="Montserrat" pitchFamily="2" charset="0"/>
                <a:ea typeface="Lato" pitchFamily="34" charset="0"/>
                <a:cs typeface="Lato" pitchFamily="34" charset="0"/>
              </a:endParaRPr>
            </a:p>
          </p:txBody>
        </p:sp>
        <p:sp>
          <p:nvSpPr>
            <p:cNvPr id="20" name="Rectângulo 7"/>
            <p:cNvSpPr/>
            <p:nvPr/>
          </p:nvSpPr>
          <p:spPr>
            <a:xfrm>
              <a:off x="1187625" y="432048"/>
              <a:ext cx="72144" cy="46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grpSp>
        <p:nvGrpSpPr>
          <p:cNvPr id="24" name="Grupo 23"/>
          <p:cNvGrpSpPr/>
          <p:nvPr/>
        </p:nvGrpSpPr>
        <p:grpSpPr>
          <a:xfrm>
            <a:off x="611560" y="1319175"/>
            <a:ext cx="7779882" cy="3118336"/>
            <a:chOff x="611560" y="1319175"/>
            <a:chExt cx="7779882" cy="3118336"/>
          </a:xfrm>
        </p:grpSpPr>
        <p:sp>
          <p:nvSpPr>
            <p:cNvPr id="4" name="Retângulo 3"/>
            <p:cNvSpPr/>
            <p:nvPr/>
          </p:nvSpPr>
          <p:spPr>
            <a:xfrm>
              <a:off x="611560" y="1347614"/>
              <a:ext cx="1368152" cy="29523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2" name="Retângulo 11"/>
            <p:cNvSpPr/>
            <p:nvPr/>
          </p:nvSpPr>
          <p:spPr>
            <a:xfrm>
              <a:off x="2796943" y="1347614"/>
              <a:ext cx="1368152" cy="29523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Retângulo 12"/>
            <p:cNvSpPr/>
            <p:nvPr/>
          </p:nvSpPr>
          <p:spPr>
            <a:xfrm>
              <a:off x="4976473" y="1322133"/>
              <a:ext cx="1368152" cy="29523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4" name="Retângulo 13"/>
            <p:cNvSpPr/>
            <p:nvPr/>
          </p:nvSpPr>
          <p:spPr>
            <a:xfrm>
              <a:off x="7023290" y="1319175"/>
              <a:ext cx="1368152" cy="295232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6" name="CaixaDeTexto 5"/>
            <p:cNvSpPr txBox="1"/>
            <p:nvPr/>
          </p:nvSpPr>
          <p:spPr>
            <a:xfrm>
              <a:off x="683568" y="1510664"/>
              <a:ext cx="1224136" cy="461665"/>
            </a:xfrm>
            <a:prstGeom prst="rect">
              <a:avLst/>
            </a:prstGeom>
            <a:noFill/>
          </p:spPr>
          <p:txBody>
            <a:bodyPr wrap="square" rtlCol="0">
              <a:spAutoFit/>
            </a:bodyPr>
            <a:lstStyle/>
            <a:p>
              <a:pPr algn="ctr"/>
              <a:r>
                <a:rPr lang="pt-PT" sz="1200" b="1" dirty="0" smtClean="0">
                  <a:solidFill>
                    <a:schemeClr val="accent6"/>
                  </a:solidFill>
                </a:rPr>
                <a:t>Public Administration</a:t>
              </a:r>
              <a:endParaRPr lang="pt-PT" sz="1200" b="1" dirty="0">
                <a:solidFill>
                  <a:schemeClr val="accent6"/>
                </a:solidFill>
              </a:endParaRPr>
            </a:p>
          </p:txBody>
        </p:sp>
        <p:pic>
          <p:nvPicPr>
            <p:cNvPr id="8" name="Imagem 7"/>
            <p:cNvPicPr>
              <a:picLocks noChangeAspect="1"/>
            </p:cNvPicPr>
            <p:nvPr/>
          </p:nvPicPr>
          <p:blipFill>
            <a:blip r:embed="rId3"/>
            <a:stretch>
              <a:fillRect/>
            </a:stretch>
          </p:blipFill>
          <p:spPr>
            <a:xfrm>
              <a:off x="694887" y="2971714"/>
              <a:ext cx="1122034" cy="789371"/>
            </a:xfrm>
            <a:prstGeom prst="rect">
              <a:avLst/>
            </a:prstGeom>
            <a:ln>
              <a:noFill/>
            </a:ln>
            <a:effectLst>
              <a:softEdge rad="112500"/>
            </a:effectLst>
          </p:spPr>
        </p:pic>
        <p:sp>
          <p:nvSpPr>
            <p:cNvPr id="21" name="CaixaDeTexto 20"/>
            <p:cNvSpPr txBox="1"/>
            <p:nvPr/>
          </p:nvSpPr>
          <p:spPr>
            <a:xfrm>
              <a:off x="2868951" y="1510664"/>
              <a:ext cx="1224136" cy="276999"/>
            </a:xfrm>
            <a:prstGeom prst="rect">
              <a:avLst/>
            </a:prstGeom>
            <a:noFill/>
          </p:spPr>
          <p:txBody>
            <a:bodyPr wrap="square" rtlCol="0">
              <a:spAutoFit/>
            </a:bodyPr>
            <a:lstStyle/>
            <a:p>
              <a:pPr algn="ctr"/>
              <a:r>
                <a:rPr lang="pt-PT" sz="1200" b="1" dirty="0" smtClean="0">
                  <a:solidFill>
                    <a:schemeClr val="accent2"/>
                  </a:solidFill>
                </a:rPr>
                <a:t>Data Portal</a:t>
              </a:r>
              <a:endParaRPr lang="pt-PT" sz="1200" b="1" dirty="0">
                <a:solidFill>
                  <a:schemeClr val="accent2"/>
                </a:solidFill>
              </a:endParaRPr>
            </a:p>
          </p:txBody>
        </p:sp>
        <p:pic>
          <p:nvPicPr>
            <p:cNvPr id="9" name="Imagem 8"/>
            <p:cNvPicPr>
              <a:picLocks noChangeAspect="1"/>
            </p:cNvPicPr>
            <p:nvPr/>
          </p:nvPicPr>
          <p:blipFill>
            <a:blip r:embed="rId4"/>
            <a:stretch>
              <a:fillRect/>
            </a:stretch>
          </p:blipFill>
          <p:spPr>
            <a:xfrm>
              <a:off x="3091585" y="3039753"/>
              <a:ext cx="872414" cy="752299"/>
            </a:xfrm>
            <a:prstGeom prst="rect">
              <a:avLst/>
            </a:prstGeom>
            <a:ln>
              <a:noFill/>
            </a:ln>
            <a:effectLst>
              <a:softEdge rad="112500"/>
            </a:effectLst>
          </p:spPr>
        </p:pic>
        <p:sp>
          <p:nvSpPr>
            <p:cNvPr id="22" name="CaixaDeTexto 21"/>
            <p:cNvSpPr txBox="1"/>
            <p:nvPr/>
          </p:nvSpPr>
          <p:spPr>
            <a:xfrm>
              <a:off x="5076867" y="1510664"/>
              <a:ext cx="1224136" cy="461665"/>
            </a:xfrm>
            <a:prstGeom prst="rect">
              <a:avLst/>
            </a:prstGeom>
            <a:noFill/>
          </p:spPr>
          <p:txBody>
            <a:bodyPr wrap="square" rtlCol="0">
              <a:spAutoFit/>
            </a:bodyPr>
            <a:lstStyle/>
            <a:p>
              <a:pPr algn="ctr"/>
              <a:r>
                <a:rPr lang="pt-PT" sz="1200" b="1" dirty="0" err="1" smtClean="0">
                  <a:solidFill>
                    <a:srgbClr val="32B7E0"/>
                  </a:solidFill>
                </a:rPr>
                <a:t>Reusers</a:t>
              </a:r>
              <a:r>
                <a:rPr lang="pt-PT" sz="1200" b="1" dirty="0" smtClean="0">
                  <a:solidFill>
                    <a:srgbClr val="32B7E0"/>
                  </a:solidFill>
                </a:rPr>
                <a:t> </a:t>
              </a:r>
              <a:r>
                <a:rPr lang="pt-PT" sz="1200" b="1" dirty="0" err="1" smtClean="0">
                  <a:solidFill>
                    <a:srgbClr val="32B7E0"/>
                  </a:solidFill>
                </a:rPr>
                <a:t>Community</a:t>
              </a:r>
              <a:endParaRPr lang="pt-PT" sz="1200" b="1" dirty="0">
                <a:solidFill>
                  <a:srgbClr val="32B7E0"/>
                </a:solidFill>
              </a:endParaRPr>
            </a:p>
          </p:txBody>
        </p:sp>
        <p:pic>
          <p:nvPicPr>
            <p:cNvPr id="10" name="Imagem 9"/>
            <p:cNvPicPr>
              <a:picLocks noChangeAspect="1"/>
            </p:cNvPicPr>
            <p:nvPr/>
          </p:nvPicPr>
          <p:blipFill>
            <a:blip r:embed="rId5"/>
            <a:stretch>
              <a:fillRect/>
            </a:stretch>
          </p:blipFill>
          <p:spPr>
            <a:xfrm>
              <a:off x="5308447" y="3006020"/>
              <a:ext cx="828821" cy="1034514"/>
            </a:xfrm>
            <a:prstGeom prst="rect">
              <a:avLst/>
            </a:prstGeom>
          </p:spPr>
        </p:pic>
        <p:sp>
          <p:nvSpPr>
            <p:cNvPr id="23" name="CaixaDeTexto 22"/>
            <p:cNvSpPr txBox="1"/>
            <p:nvPr/>
          </p:nvSpPr>
          <p:spPr>
            <a:xfrm>
              <a:off x="7151846" y="1510664"/>
              <a:ext cx="1224136" cy="276999"/>
            </a:xfrm>
            <a:prstGeom prst="rect">
              <a:avLst/>
            </a:prstGeom>
            <a:noFill/>
          </p:spPr>
          <p:txBody>
            <a:bodyPr wrap="square" rtlCol="0">
              <a:spAutoFit/>
            </a:bodyPr>
            <a:lstStyle/>
            <a:p>
              <a:pPr algn="ctr"/>
              <a:r>
                <a:rPr lang="pt-PT" sz="1200" b="1" dirty="0" err="1" smtClean="0">
                  <a:solidFill>
                    <a:schemeClr val="accent5">
                      <a:lumMod val="50000"/>
                    </a:schemeClr>
                  </a:solidFill>
                </a:rPr>
                <a:t>Citizens</a:t>
              </a:r>
              <a:endParaRPr lang="pt-PT" sz="1200" b="1" dirty="0">
                <a:solidFill>
                  <a:schemeClr val="accent5">
                    <a:lumMod val="50000"/>
                  </a:schemeClr>
                </a:solidFill>
              </a:endParaRPr>
            </a:p>
          </p:txBody>
        </p:sp>
        <p:pic>
          <p:nvPicPr>
            <p:cNvPr id="15" name="Imagem 14"/>
            <p:cNvPicPr>
              <a:picLocks noChangeAspect="1"/>
            </p:cNvPicPr>
            <p:nvPr/>
          </p:nvPicPr>
          <p:blipFill>
            <a:blip r:embed="rId6"/>
            <a:stretch>
              <a:fillRect/>
            </a:stretch>
          </p:blipFill>
          <p:spPr>
            <a:xfrm>
              <a:off x="7155923" y="3075805"/>
              <a:ext cx="1150742" cy="717667"/>
            </a:xfrm>
            <a:prstGeom prst="rect">
              <a:avLst/>
            </a:prstGeom>
            <a:ln>
              <a:noFill/>
            </a:ln>
            <a:effectLst>
              <a:softEdge rad="112500"/>
            </a:effectLst>
          </p:spPr>
        </p:pic>
        <p:sp>
          <p:nvSpPr>
            <p:cNvPr id="16" name="Nota de aviso retangular 15"/>
            <p:cNvSpPr/>
            <p:nvPr/>
          </p:nvSpPr>
          <p:spPr>
            <a:xfrm>
              <a:off x="1907704" y="2067694"/>
              <a:ext cx="1029373" cy="1008111"/>
            </a:xfrm>
            <a:prstGeom prst="wedgeRectCallout">
              <a:avLst>
                <a:gd name="adj1" fmla="val 59922"/>
                <a:gd name="adj2" fmla="val -26936"/>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pt-PT" sz="1100" b="1" dirty="0" err="1" smtClean="0"/>
                <a:t>Dissemination</a:t>
              </a:r>
              <a:r>
                <a:rPr lang="pt-PT" sz="1100" b="1" dirty="0" smtClean="0"/>
                <a:t> </a:t>
              </a:r>
              <a:r>
                <a:rPr lang="pt-PT" sz="1100" b="1" dirty="0" err="1" smtClean="0"/>
                <a:t>and</a:t>
              </a:r>
              <a:r>
                <a:rPr lang="pt-PT" sz="1100" b="1" dirty="0" smtClean="0"/>
                <a:t> </a:t>
              </a:r>
            </a:p>
            <a:p>
              <a:pPr algn="ctr"/>
              <a:r>
                <a:rPr lang="pt-PT" sz="1100" b="1" dirty="0" err="1" smtClean="0"/>
                <a:t>Availabilty</a:t>
              </a:r>
              <a:r>
                <a:rPr lang="pt-PT" sz="1100" b="1" dirty="0" smtClean="0"/>
                <a:t> </a:t>
              </a:r>
              <a:endParaRPr lang="pt-PT" sz="1100" b="1" dirty="0"/>
            </a:p>
          </p:txBody>
        </p:sp>
        <p:sp>
          <p:nvSpPr>
            <p:cNvPr id="25" name="Nota de aviso retangular 24"/>
            <p:cNvSpPr/>
            <p:nvPr/>
          </p:nvSpPr>
          <p:spPr>
            <a:xfrm>
              <a:off x="3851920" y="2067693"/>
              <a:ext cx="1405382" cy="1008112"/>
            </a:xfrm>
            <a:custGeom>
              <a:avLst/>
              <a:gdLst>
                <a:gd name="connsiteX0" fmla="*/ 0 w 1007381"/>
                <a:gd name="connsiteY0" fmla="*/ 0 h 1008111"/>
                <a:gd name="connsiteX1" fmla="*/ 587639 w 1007381"/>
                <a:gd name="connsiteY1" fmla="*/ 0 h 1008111"/>
                <a:gd name="connsiteX2" fmla="*/ 587639 w 1007381"/>
                <a:gd name="connsiteY2" fmla="*/ 0 h 1008111"/>
                <a:gd name="connsiteX3" fmla="*/ 839484 w 1007381"/>
                <a:gd name="connsiteY3" fmla="*/ 0 h 1008111"/>
                <a:gd name="connsiteX4" fmla="*/ 1007381 w 1007381"/>
                <a:gd name="connsiteY4" fmla="*/ 0 h 1008111"/>
                <a:gd name="connsiteX5" fmla="*/ 1007381 w 1007381"/>
                <a:gd name="connsiteY5" fmla="*/ 168019 h 1008111"/>
                <a:gd name="connsiteX6" fmla="*/ 1107333 w 1007381"/>
                <a:gd name="connsiteY6" fmla="*/ 232511 h 1008111"/>
                <a:gd name="connsiteX7" fmla="*/ 1007381 w 1007381"/>
                <a:gd name="connsiteY7" fmla="*/ 420046 h 1008111"/>
                <a:gd name="connsiteX8" fmla="*/ 1007381 w 1007381"/>
                <a:gd name="connsiteY8" fmla="*/ 1008111 h 1008111"/>
                <a:gd name="connsiteX9" fmla="*/ 839484 w 1007381"/>
                <a:gd name="connsiteY9" fmla="*/ 1008111 h 1008111"/>
                <a:gd name="connsiteX10" fmla="*/ 587639 w 1007381"/>
                <a:gd name="connsiteY10" fmla="*/ 1008111 h 1008111"/>
                <a:gd name="connsiteX11" fmla="*/ 587639 w 1007381"/>
                <a:gd name="connsiteY11" fmla="*/ 1008111 h 1008111"/>
                <a:gd name="connsiteX12" fmla="*/ 0 w 1007381"/>
                <a:gd name="connsiteY12" fmla="*/ 1008111 h 1008111"/>
                <a:gd name="connsiteX13" fmla="*/ 0 w 1007381"/>
                <a:gd name="connsiteY13" fmla="*/ 420046 h 1008111"/>
                <a:gd name="connsiteX14" fmla="*/ 0 w 1007381"/>
                <a:gd name="connsiteY14" fmla="*/ 168019 h 1008111"/>
                <a:gd name="connsiteX15" fmla="*/ 0 w 1007381"/>
                <a:gd name="connsiteY15" fmla="*/ 168019 h 1008111"/>
                <a:gd name="connsiteX16" fmla="*/ 0 w 1007381"/>
                <a:gd name="connsiteY16" fmla="*/ 0 h 1008111"/>
                <a:gd name="connsiteX0" fmla="*/ 217409 w 1324742"/>
                <a:gd name="connsiteY0" fmla="*/ 0 h 1008111"/>
                <a:gd name="connsiteX1" fmla="*/ 805048 w 1324742"/>
                <a:gd name="connsiteY1" fmla="*/ 0 h 1008111"/>
                <a:gd name="connsiteX2" fmla="*/ 805048 w 1324742"/>
                <a:gd name="connsiteY2" fmla="*/ 0 h 1008111"/>
                <a:gd name="connsiteX3" fmla="*/ 1056893 w 1324742"/>
                <a:gd name="connsiteY3" fmla="*/ 0 h 1008111"/>
                <a:gd name="connsiteX4" fmla="*/ 1224790 w 1324742"/>
                <a:gd name="connsiteY4" fmla="*/ 0 h 1008111"/>
                <a:gd name="connsiteX5" fmla="*/ 1224790 w 1324742"/>
                <a:gd name="connsiteY5" fmla="*/ 168019 h 1008111"/>
                <a:gd name="connsiteX6" fmla="*/ 1324742 w 1324742"/>
                <a:gd name="connsiteY6" fmla="*/ 232511 h 1008111"/>
                <a:gd name="connsiteX7" fmla="*/ 1224790 w 1324742"/>
                <a:gd name="connsiteY7" fmla="*/ 420046 h 1008111"/>
                <a:gd name="connsiteX8" fmla="*/ 1224790 w 1324742"/>
                <a:gd name="connsiteY8" fmla="*/ 1008111 h 1008111"/>
                <a:gd name="connsiteX9" fmla="*/ 1056893 w 1324742"/>
                <a:gd name="connsiteY9" fmla="*/ 1008111 h 1008111"/>
                <a:gd name="connsiteX10" fmla="*/ 805048 w 1324742"/>
                <a:gd name="connsiteY10" fmla="*/ 1008111 h 1008111"/>
                <a:gd name="connsiteX11" fmla="*/ 805048 w 1324742"/>
                <a:gd name="connsiteY11" fmla="*/ 1008111 h 1008111"/>
                <a:gd name="connsiteX12" fmla="*/ 217409 w 1324742"/>
                <a:gd name="connsiteY12" fmla="*/ 1008111 h 1008111"/>
                <a:gd name="connsiteX13" fmla="*/ 217409 w 1324742"/>
                <a:gd name="connsiteY13" fmla="*/ 420046 h 1008111"/>
                <a:gd name="connsiteX14" fmla="*/ 217409 w 1324742"/>
                <a:gd name="connsiteY14" fmla="*/ 168019 h 1008111"/>
                <a:gd name="connsiteX15" fmla="*/ 0 w 1324742"/>
                <a:gd name="connsiteY15" fmla="*/ 193596 h 1008111"/>
                <a:gd name="connsiteX16" fmla="*/ 217409 w 1324742"/>
                <a:gd name="connsiteY16" fmla="*/ 0 h 1008111"/>
                <a:gd name="connsiteX0" fmla="*/ 217409 w 1324742"/>
                <a:gd name="connsiteY0" fmla="*/ 0 h 1008111"/>
                <a:gd name="connsiteX1" fmla="*/ 805048 w 1324742"/>
                <a:gd name="connsiteY1" fmla="*/ 0 h 1008111"/>
                <a:gd name="connsiteX2" fmla="*/ 805048 w 1324742"/>
                <a:gd name="connsiteY2" fmla="*/ 0 h 1008111"/>
                <a:gd name="connsiteX3" fmla="*/ 1056893 w 1324742"/>
                <a:gd name="connsiteY3" fmla="*/ 0 h 1008111"/>
                <a:gd name="connsiteX4" fmla="*/ 1224790 w 1324742"/>
                <a:gd name="connsiteY4" fmla="*/ 0 h 1008111"/>
                <a:gd name="connsiteX5" fmla="*/ 1224790 w 1324742"/>
                <a:gd name="connsiteY5" fmla="*/ 168019 h 1008111"/>
                <a:gd name="connsiteX6" fmla="*/ 1324742 w 1324742"/>
                <a:gd name="connsiteY6" fmla="*/ 232511 h 1008111"/>
                <a:gd name="connsiteX7" fmla="*/ 1224790 w 1324742"/>
                <a:gd name="connsiteY7" fmla="*/ 420046 h 1008111"/>
                <a:gd name="connsiteX8" fmla="*/ 1224790 w 1324742"/>
                <a:gd name="connsiteY8" fmla="*/ 1008111 h 1008111"/>
                <a:gd name="connsiteX9" fmla="*/ 1056893 w 1324742"/>
                <a:gd name="connsiteY9" fmla="*/ 1008111 h 1008111"/>
                <a:gd name="connsiteX10" fmla="*/ 805048 w 1324742"/>
                <a:gd name="connsiteY10" fmla="*/ 1008111 h 1008111"/>
                <a:gd name="connsiteX11" fmla="*/ 805048 w 1324742"/>
                <a:gd name="connsiteY11" fmla="*/ 1008111 h 1008111"/>
                <a:gd name="connsiteX12" fmla="*/ 217409 w 1324742"/>
                <a:gd name="connsiteY12" fmla="*/ 1008111 h 1008111"/>
                <a:gd name="connsiteX13" fmla="*/ 217409 w 1324742"/>
                <a:gd name="connsiteY13" fmla="*/ 420046 h 1008111"/>
                <a:gd name="connsiteX14" fmla="*/ 217409 w 1324742"/>
                <a:gd name="connsiteY14" fmla="*/ 238357 h 1008111"/>
                <a:gd name="connsiteX15" fmla="*/ 0 w 1324742"/>
                <a:gd name="connsiteY15" fmla="*/ 193596 h 1008111"/>
                <a:gd name="connsiteX16" fmla="*/ 217409 w 1324742"/>
                <a:gd name="connsiteY16" fmla="*/ 0 h 1008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24742" h="1008111">
                  <a:moveTo>
                    <a:pt x="217409" y="0"/>
                  </a:moveTo>
                  <a:lnTo>
                    <a:pt x="805048" y="0"/>
                  </a:lnTo>
                  <a:lnTo>
                    <a:pt x="805048" y="0"/>
                  </a:lnTo>
                  <a:lnTo>
                    <a:pt x="1056893" y="0"/>
                  </a:lnTo>
                  <a:lnTo>
                    <a:pt x="1224790" y="0"/>
                  </a:lnTo>
                  <a:lnTo>
                    <a:pt x="1224790" y="168019"/>
                  </a:lnTo>
                  <a:lnTo>
                    <a:pt x="1324742" y="232511"/>
                  </a:lnTo>
                  <a:lnTo>
                    <a:pt x="1224790" y="420046"/>
                  </a:lnTo>
                  <a:lnTo>
                    <a:pt x="1224790" y="1008111"/>
                  </a:lnTo>
                  <a:lnTo>
                    <a:pt x="1056893" y="1008111"/>
                  </a:lnTo>
                  <a:lnTo>
                    <a:pt x="805048" y="1008111"/>
                  </a:lnTo>
                  <a:lnTo>
                    <a:pt x="805048" y="1008111"/>
                  </a:lnTo>
                  <a:lnTo>
                    <a:pt x="217409" y="1008111"/>
                  </a:lnTo>
                  <a:lnTo>
                    <a:pt x="217409" y="420046"/>
                  </a:lnTo>
                  <a:lnTo>
                    <a:pt x="217409" y="238357"/>
                  </a:lnTo>
                  <a:lnTo>
                    <a:pt x="0" y="193596"/>
                  </a:lnTo>
                  <a:lnTo>
                    <a:pt x="217409" y="0"/>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pt-PT" sz="1100" b="1" dirty="0" err="1" smtClean="0"/>
                <a:t>Sharing</a:t>
              </a:r>
              <a:r>
                <a:rPr lang="pt-PT" sz="1100" b="1" dirty="0" smtClean="0"/>
                <a:t> / </a:t>
              </a:r>
              <a:r>
                <a:rPr lang="pt-PT" sz="1100" b="1" dirty="0" err="1" smtClean="0"/>
                <a:t>Consumption</a:t>
              </a:r>
              <a:endParaRPr lang="pt-PT" sz="1100" b="1" dirty="0"/>
            </a:p>
          </p:txBody>
        </p:sp>
        <p:sp>
          <p:nvSpPr>
            <p:cNvPr id="26" name="Nota de aviso retangular 24"/>
            <p:cNvSpPr/>
            <p:nvPr/>
          </p:nvSpPr>
          <p:spPr>
            <a:xfrm>
              <a:off x="5941986" y="2028399"/>
              <a:ext cx="1405382" cy="1008112"/>
            </a:xfrm>
            <a:custGeom>
              <a:avLst/>
              <a:gdLst>
                <a:gd name="connsiteX0" fmla="*/ 0 w 1007381"/>
                <a:gd name="connsiteY0" fmla="*/ 0 h 1008111"/>
                <a:gd name="connsiteX1" fmla="*/ 587639 w 1007381"/>
                <a:gd name="connsiteY1" fmla="*/ 0 h 1008111"/>
                <a:gd name="connsiteX2" fmla="*/ 587639 w 1007381"/>
                <a:gd name="connsiteY2" fmla="*/ 0 h 1008111"/>
                <a:gd name="connsiteX3" fmla="*/ 839484 w 1007381"/>
                <a:gd name="connsiteY3" fmla="*/ 0 h 1008111"/>
                <a:gd name="connsiteX4" fmla="*/ 1007381 w 1007381"/>
                <a:gd name="connsiteY4" fmla="*/ 0 h 1008111"/>
                <a:gd name="connsiteX5" fmla="*/ 1007381 w 1007381"/>
                <a:gd name="connsiteY5" fmla="*/ 168019 h 1008111"/>
                <a:gd name="connsiteX6" fmla="*/ 1107333 w 1007381"/>
                <a:gd name="connsiteY6" fmla="*/ 232511 h 1008111"/>
                <a:gd name="connsiteX7" fmla="*/ 1007381 w 1007381"/>
                <a:gd name="connsiteY7" fmla="*/ 420046 h 1008111"/>
                <a:gd name="connsiteX8" fmla="*/ 1007381 w 1007381"/>
                <a:gd name="connsiteY8" fmla="*/ 1008111 h 1008111"/>
                <a:gd name="connsiteX9" fmla="*/ 839484 w 1007381"/>
                <a:gd name="connsiteY9" fmla="*/ 1008111 h 1008111"/>
                <a:gd name="connsiteX10" fmla="*/ 587639 w 1007381"/>
                <a:gd name="connsiteY10" fmla="*/ 1008111 h 1008111"/>
                <a:gd name="connsiteX11" fmla="*/ 587639 w 1007381"/>
                <a:gd name="connsiteY11" fmla="*/ 1008111 h 1008111"/>
                <a:gd name="connsiteX12" fmla="*/ 0 w 1007381"/>
                <a:gd name="connsiteY12" fmla="*/ 1008111 h 1008111"/>
                <a:gd name="connsiteX13" fmla="*/ 0 w 1007381"/>
                <a:gd name="connsiteY13" fmla="*/ 420046 h 1008111"/>
                <a:gd name="connsiteX14" fmla="*/ 0 w 1007381"/>
                <a:gd name="connsiteY14" fmla="*/ 168019 h 1008111"/>
                <a:gd name="connsiteX15" fmla="*/ 0 w 1007381"/>
                <a:gd name="connsiteY15" fmla="*/ 168019 h 1008111"/>
                <a:gd name="connsiteX16" fmla="*/ 0 w 1007381"/>
                <a:gd name="connsiteY16" fmla="*/ 0 h 1008111"/>
                <a:gd name="connsiteX0" fmla="*/ 217409 w 1324742"/>
                <a:gd name="connsiteY0" fmla="*/ 0 h 1008111"/>
                <a:gd name="connsiteX1" fmla="*/ 805048 w 1324742"/>
                <a:gd name="connsiteY1" fmla="*/ 0 h 1008111"/>
                <a:gd name="connsiteX2" fmla="*/ 805048 w 1324742"/>
                <a:gd name="connsiteY2" fmla="*/ 0 h 1008111"/>
                <a:gd name="connsiteX3" fmla="*/ 1056893 w 1324742"/>
                <a:gd name="connsiteY3" fmla="*/ 0 h 1008111"/>
                <a:gd name="connsiteX4" fmla="*/ 1224790 w 1324742"/>
                <a:gd name="connsiteY4" fmla="*/ 0 h 1008111"/>
                <a:gd name="connsiteX5" fmla="*/ 1224790 w 1324742"/>
                <a:gd name="connsiteY5" fmla="*/ 168019 h 1008111"/>
                <a:gd name="connsiteX6" fmla="*/ 1324742 w 1324742"/>
                <a:gd name="connsiteY6" fmla="*/ 232511 h 1008111"/>
                <a:gd name="connsiteX7" fmla="*/ 1224790 w 1324742"/>
                <a:gd name="connsiteY7" fmla="*/ 420046 h 1008111"/>
                <a:gd name="connsiteX8" fmla="*/ 1224790 w 1324742"/>
                <a:gd name="connsiteY8" fmla="*/ 1008111 h 1008111"/>
                <a:gd name="connsiteX9" fmla="*/ 1056893 w 1324742"/>
                <a:gd name="connsiteY9" fmla="*/ 1008111 h 1008111"/>
                <a:gd name="connsiteX10" fmla="*/ 805048 w 1324742"/>
                <a:gd name="connsiteY10" fmla="*/ 1008111 h 1008111"/>
                <a:gd name="connsiteX11" fmla="*/ 805048 w 1324742"/>
                <a:gd name="connsiteY11" fmla="*/ 1008111 h 1008111"/>
                <a:gd name="connsiteX12" fmla="*/ 217409 w 1324742"/>
                <a:gd name="connsiteY12" fmla="*/ 1008111 h 1008111"/>
                <a:gd name="connsiteX13" fmla="*/ 217409 w 1324742"/>
                <a:gd name="connsiteY13" fmla="*/ 420046 h 1008111"/>
                <a:gd name="connsiteX14" fmla="*/ 217409 w 1324742"/>
                <a:gd name="connsiteY14" fmla="*/ 168019 h 1008111"/>
                <a:gd name="connsiteX15" fmla="*/ 0 w 1324742"/>
                <a:gd name="connsiteY15" fmla="*/ 193596 h 1008111"/>
                <a:gd name="connsiteX16" fmla="*/ 217409 w 1324742"/>
                <a:gd name="connsiteY16" fmla="*/ 0 h 1008111"/>
                <a:gd name="connsiteX0" fmla="*/ 217409 w 1324742"/>
                <a:gd name="connsiteY0" fmla="*/ 0 h 1008111"/>
                <a:gd name="connsiteX1" fmla="*/ 805048 w 1324742"/>
                <a:gd name="connsiteY1" fmla="*/ 0 h 1008111"/>
                <a:gd name="connsiteX2" fmla="*/ 805048 w 1324742"/>
                <a:gd name="connsiteY2" fmla="*/ 0 h 1008111"/>
                <a:gd name="connsiteX3" fmla="*/ 1056893 w 1324742"/>
                <a:gd name="connsiteY3" fmla="*/ 0 h 1008111"/>
                <a:gd name="connsiteX4" fmla="*/ 1224790 w 1324742"/>
                <a:gd name="connsiteY4" fmla="*/ 0 h 1008111"/>
                <a:gd name="connsiteX5" fmla="*/ 1224790 w 1324742"/>
                <a:gd name="connsiteY5" fmla="*/ 168019 h 1008111"/>
                <a:gd name="connsiteX6" fmla="*/ 1324742 w 1324742"/>
                <a:gd name="connsiteY6" fmla="*/ 232511 h 1008111"/>
                <a:gd name="connsiteX7" fmla="*/ 1224790 w 1324742"/>
                <a:gd name="connsiteY7" fmla="*/ 420046 h 1008111"/>
                <a:gd name="connsiteX8" fmla="*/ 1224790 w 1324742"/>
                <a:gd name="connsiteY8" fmla="*/ 1008111 h 1008111"/>
                <a:gd name="connsiteX9" fmla="*/ 1056893 w 1324742"/>
                <a:gd name="connsiteY9" fmla="*/ 1008111 h 1008111"/>
                <a:gd name="connsiteX10" fmla="*/ 805048 w 1324742"/>
                <a:gd name="connsiteY10" fmla="*/ 1008111 h 1008111"/>
                <a:gd name="connsiteX11" fmla="*/ 805048 w 1324742"/>
                <a:gd name="connsiteY11" fmla="*/ 1008111 h 1008111"/>
                <a:gd name="connsiteX12" fmla="*/ 217409 w 1324742"/>
                <a:gd name="connsiteY12" fmla="*/ 1008111 h 1008111"/>
                <a:gd name="connsiteX13" fmla="*/ 217409 w 1324742"/>
                <a:gd name="connsiteY13" fmla="*/ 420046 h 1008111"/>
                <a:gd name="connsiteX14" fmla="*/ 217409 w 1324742"/>
                <a:gd name="connsiteY14" fmla="*/ 238357 h 1008111"/>
                <a:gd name="connsiteX15" fmla="*/ 0 w 1324742"/>
                <a:gd name="connsiteY15" fmla="*/ 193596 h 1008111"/>
                <a:gd name="connsiteX16" fmla="*/ 217409 w 1324742"/>
                <a:gd name="connsiteY16" fmla="*/ 0 h 1008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24742" h="1008111">
                  <a:moveTo>
                    <a:pt x="217409" y="0"/>
                  </a:moveTo>
                  <a:lnTo>
                    <a:pt x="805048" y="0"/>
                  </a:lnTo>
                  <a:lnTo>
                    <a:pt x="805048" y="0"/>
                  </a:lnTo>
                  <a:lnTo>
                    <a:pt x="1056893" y="0"/>
                  </a:lnTo>
                  <a:lnTo>
                    <a:pt x="1224790" y="0"/>
                  </a:lnTo>
                  <a:lnTo>
                    <a:pt x="1224790" y="168019"/>
                  </a:lnTo>
                  <a:lnTo>
                    <a:pt x="1324742" y="232511"/>
                  </a:lnTo>
                  <a:lnTo>
                    <a:pt x="1224790" y="420046"/>
                  </a:lnTo>
                  <a:lnTo>
                    <a:pt x="1224790" y="1008111"/>
                  </a:lnTo>
                  <a:lnTo>
                    <a:pt x="1056893" y="1008111"/>
                  </a:lnTo>
                  <a:lnTo>
                    <a:pt x="805048" y="1008111"/>
                  </a:lnTo>
                  <a:lnTo>
                    <a:pt x="805048" y="1008111"/>
                  </a:lnTo>
                  <a:lnTo>
                    <a:pt x="217409" y="1008111"/>
                  </a:lnTo>
                  <a:lnTo>
                    <a:pt x="217409" y="420046"/>
                  </a:lnTo>
                  <a:lnTo>
                    <a:pt x="217409" y="238357"/>
                  </a:lnTo>
                  <a:lnTo>
                    <a:pt x="0" y="193596"/>
                  </a:lnTo>
                  <a:lnTo>
                    <a:pt x="217409" y="0"/>
                  </a:lnTo>
                  <a:close/>
                </a:path>
              </a:pathLst>
            </a:cu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pt-PT" sz="1100" b="1" dirty="0" err="1" smtClean="0"/>
                <a:t>Value</a:t>
              </a:r>
              <a:r>
                <a:rPr lang="pt-PT" sz="1100" b="1" dirty="0" smtClean="0"/>
                <a:t> </a:t>
              </a:r>
            </a:p>
            <a:p>
              <a:pPr algn="ctr"/>
              <a:r>
                <a:rPr lang="pt-PT" sz="1100" b="1" dirty="0" smtClean="0"/>
                <a:t>(</a:t>
              </a:r>
              <a:r>
                <a:rPr lang="pt-PT" sz="1100" b="1" dirty="0" err="1" smtClean="0"/>
                <a:t>Services</a:t>
              </a:r>
              <a:r>
                <a:rPr lang="pt-PT" sz="1100" b="1" dirty="0" smtClean="0"/>
                <a:t> </a:t>
              </a:r>
              <a:r>
                <a:rPr lang="pt-PT" sz="1100" b="1" dirty="0" err="1" smtClean="0"/>
                <a:t>and</a:t>
              </a:r>
              <a:r>
                <a:rPr lang="pt-PT" sz="1100" b="1" dirty="0" smtClean="0"/>
                <a:t> </a:t>
              </a:r>
              <a:r>
                <a:rPr lang="pt-PT" sz="1100" b="1" dirty="0" err="1" smtClean="0"/>
                <a:t>Platforms</a:t>
              </a:r>
              <a:r>
                <a:rPr lang="pt-PT" sz="1100" b="1" dirty="0" smtClean="0"/>
                <a:t>)</a:t>
              </a:r>
              <a:endParaRPr lang="pt-PT" sz="1100" b="1" dirty="0"/>
            </a:p>
          </p:txBody>
        </p:sp>
        <p:sp>
          <p:nvSpPr>
            <p:cNvPr id="17" name="CaixaDeTexto 16"/>
            <p:cNvSpPr txBox="1"/>
            <p:nvPr/>
          </p:nvSpPr>
          <p:spPr>
            <a:xfrm>
              <a:off x="1043608" y="4114346"/>
              <a:ext cx="6944629" cy="323165"/>
            </a:xfrm>
            <a:prstGeom prst="rect">
              <a:avLst/>
            </a:prstGeom>
            <a:gradFill flip="none" rotWithShape="1">
              <a:gsLst>
                <a:gs pos="0">
                  <a:schemeClr val="tx2">
                    <a:lumMod val="50000"/>
                  </a:schemeClr>
                </a:gs>
                <a:gs pos="48000">
                  <a:schemeClr val="accent5">
                    <a:lumMod val="97000"/>
                    <a:lumOff val="3000"/>
                  </a:schemeClr>
                </a:gs>
                <a:gs pos="100000">
                  <a:schemeClr val="accent5">
                    <a:lumMod val="60000"/>
                    <a:lumOff val="40000"/>
                  </a:schemeClr>
                </a:gs>
              </a:gsLst>
              <a:path path="circle">
                <a:fillToRect l="100000" t="100000"/>
              </a:path>
              <a:tileRect r="-100000" b="-100000"/>
            </a:gradFill>
            <a:ln w="28575">
              <a:solidFill>
                <a:schemeClr val="tx2"/>
              </a:solidFill>
            </a:ln>
          </p:spPr>
          <p:txBody>
            <a:bodyPr wrap="square" rtlCol="0">
              <a:spAutoFit/>
            </a:bodyPr>
            <a:lstStyle/>
            <a:p>
              <a:pPr algn="ctr"/>
              <a:r>
                <a:rPr lang="pt-PT" sz="1500" b="1" dirty="0" err="1" smtClean="0">
                  <a:solidFill>
                    <a:schemeClr val="bg1"/>
                  </a:solidFill>
                </a:rPr>
                <a:t>Transparency</a:t>
              </a:r>
              <a:r>
                <a:rPr lang="pt-PT" sz="1500" b="1" dirty="0" smtClean="0">
                  <a:solidFill>
                    <a:schemeClr val="bg1"/>
                  </a:solidFill>
                </a:rPr>
                <a:t>, </a:t>
              </a:r>
              <a:r>
                <a:rPr lang="pt-PT" sz="1500" b="1" dirty="0" err="1" smtClean="0">
                  <a:solidFill>
                    <a:schemeClr val="bg1"/>
                  </a:solidFill>
                </a:rPr>
                <a:t>Information</a:t>
              </a:r>
              <a:r>
                <a:rPr lang="pt-PT" sz="1500" b="1" dirty="0" smtClean="0">
                  <a:solidFill>
                    <a:schemeClr val="bg1"/>
                  </a:solidFill>
                </a:rPr>
                <a:t>, </a:t>
              </a:r>
              <a:r>
                <a:rPr lang="pt-PT" sz="1500" b="1" dirty="0" err="1" smtClean="0">
                  <a:solidFill>
                    <a:schemeClr val="bg1"/>
                  </a:solidFill>
                </a:rPr>
                <a:t>Confidence</a:t>
              </a:r>
              <a:r>
                <a:rPr lang="pt-PT" sz="1500" b="1" dirty="0" smtClean="0">
                  <a:solidFill>
                    <a:schemeClr val="bg1"/>
                  </a:solidFill>
                </a:rPr>
                <a:t>, </a:t>
              </a:r>
              <a:r>
                <a:rPr lang="pt-PT" sz="1500" b="1" dirty="0" err="1" smtClean="0">
                  <a:solidFill>
                    <a:schemeClr val="bg1"/>
                  </a:solidFill>
                </a:rPr>
                <a:t>Accountability</a:t>
              </a:r>
              <a:r>
                <a:rPr lang="pt-PT" sz="1500" b="1" dirty="0" smtClean="0">
                  <a:solidFill>
                    <a:schemeClr val="bg1"/>
                  </a:solidFill>
                </a:rPr>
                <a:t> </a:t>
              </a:r>
              <a:endParaRPr lang="pt-PT" sz="1500" b="1" dirty="0">
                <a:solidFill>
                  <a:schemeClr val="bg1"/>
                </a:solidFill>
              </a:endParaRPr>
            </a:p>
          </p:txBody>
        </p:sp>
      </p:grpSp>
    </p:spTree>
    <p:extLst>
      <p:ext uri="{BB962C8B-B14F-4D97-AF65-F5344CB8AC3E}">
        <p14:creationId xmlns:p14="http://schemas.microsoft.com/office/powerpoint/2010/main" val="9268566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249" y="-1"/>
            <a:ext cx="5867896" cy="5141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2" name="TextBox 45"/>
          <p:cNvSpPr txBox="1"/>
          <p:nvPr/>
        </p:nvSpPr>
        <p:spPr>
          <a:xfrm>
            <a:off x="611560" y="346495"/>
            <a:ext cx="4248199" cy="461665"/>
          </a:xfrm>
          <a:prstGeom prst="rect">
            <a:avLst/>
          </a:prstGeom>
          <a:noFill/>
        </p:spPr>
        <p:txBody>
          <a:bodyPr wrap="square" rtlCol="0">
            <a:spAutoFit/>
          </a:bodyPr>
          <a:lstStyle/>
          <a:p>
            <a:pPr>
              <a:lnSpc>
                <a:spcPct val="150000"/>
              </a:lnSpc>
            </a:pPr>
            <a:r>
              <a:rPr lang="pt-PT" sz="1600" dirty="0">
                <a:solidFill>
                  <a:schemeClr val="bg1"/>
                </a:solidFill>
                <a:latin typeface="Montserrat" pitchFamily="2" charset="0"/>
                <a:ea typeface="Lato" pitchFamily="34" charset="0"/>
                <a:cs typeface="Lato" pitchFamily="34" charset="0"/>
              </a:rPr>
              <a:t>2</a:t>
            </a:r>
            <a:r>
              <a:rPr lang="pt-PT" sz="1600" dirty="0" smtClean="0">
                <a:solidFill>
                  <a:schemeClr val="bg1"/>
                </a:solidFill>
                <a:latin typeface="Montserrat" pitchFamily="2" charset="0"/>
                <a:ea typeface="Lato" pitchFamily="34" charset="0"/>
                <a:cs typeface="Lato" pitchFamily="34" charset="0"/>
              </a:rPr>
              <a:t>. </a:t>
            </a:r>
            <a:r>
              <a:rPr lang="en-US" sz="1600" dirty="0" smtClean="0">
                <a:solidFill>
                  <a:schemeClr val="bg1"/>
                </a:solidFill>
                <a:latin typeface="Montserrat" pitchFamily="2" charset="0"/>
                <a:ea typeface="Lato" pitchFamily="34" charset="0"/>
                <a:cs typeface="Lato" pitchFamily="34" charset="0"/>
              </a:rPr>
              <a:t>dados.gov : Partners</a:t>
            </a:r>
            <a:endParaRPr lang="pt-PT" sz="1200" dirty="0">
              <a:solidFill>
                <a:schemeClr val="bg1"/>
              </a:solidFill>
              <a:ea typeface="Lato" pitchFamily="34" charset="0"/>
              <a:cs typeface="Lato" pitchFamily="34" charset="0"/>
            </a:endParaRPr>
          </a:p>
        </p:txBody>
      </p:sp>
      <p:sp>
        <p:nvSpPr>
          <p:cNvPr id="8" name="Rectângulo 7"/>
          <p:cNvSpPr/>
          <p:nvPr/>
        </p:nvSpPr>
        <p:spPr>
          <a:xfrm>
            <a:off x="395536" y="432048"/>
            <a:ext cx="72144" cy="46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7" name="CaixaDeTexto 6"/>
          <p:cNvSpPr txBox="1"/>
          <p:nvPr/>
        </p:nvSpPr>
        <p:spPr>
          <a:xfrm>
            <a:off x="755576" y="1810472"/>
            <a:ext cx="2638713" cy="584775"/>
          </a:xfrm>
          <a:prstGeom prst="rect">
            <a:avLst/>
          </a:prstGeom>
          <a:noFill/>
        </p:spPr>
        <p:txBody>
          <a:bodyPr wrap="square" rtlCol="0">
            <a:spAutoFit/>
          </a:bodyPr>
          <a:lstStyle/>
          <a:p>
            <a:r>
              <a:rPr lang="pt-PT" sz="3200" b="1" dirty="0" smtClean="0">
                <a:solidFill>
                  <a:schemeClr val="bg1"/>
                </a:solidFill>
                <a:latin typeface="+mj-lt"/>
                <a:ea typeface="Gulim" pitchFamily="34" charset="-127"/>
                <a:cs typeface="Aharoni" pitchFamily="2" charset="-79"/>
              </a:rPr>
              <a:t>84</a:t>
            </a:r>
            <a:r>
              <a:rPr lang="pt-PT" sz="3200" b="1" dirty="0" smtClean="0">
                <a:solidFill>
                  <a:schemeClr val="bg1"/>
                </a:solidFill>
                <a:latin typeface="+mj-lt"/>
                <a:ea typeface="Gulim" pitchFamily="34" charset="-127"/>
                <a:cs typeface="Aharoni" pitchFamily="2" charset="-79"/>
              </a:rPr>
              <a:t> </a:t>
            </a:r>
            <a:r>
              <a:rPr lang="en-US" sz="1600" dirty="0" smtClean="0">
                <a:solidFill>
                  <a:schemeClr val="bg1"/>
                </a:solidFill>
                <a:latin typeface="+mj-lt"/>
                <a:ea typeface="Gulim" pitchFamily="34" charset="-127"/>
                <a:cs typeface="Aharoni" pitchFamily="2" charset="-79"/>
              </a:rPr>
              <a:t>Suppliers</a:t>
            </a:r>
            <a:endParaRPr lang="pt-PT" sz="1600" b="1" dirty="0">
              <a:solidFill>
                <a:schemeClr val="bg1">
                  <a:lumMod val="50000"/>
                </a:schemeClr>
              </a:solidFill>
              <a:latin typeface="+mj-lt"/>
              <a:ea typeface="Gulim" pitchFamily="34" charset="-127"/>
              <a:cs typeface="Aharoni" pitchFamily="2" charset="-79"/>
            </a:endParaRPr>
          </a:p>
        </p:txBody>
      </p:sp>
      <p:sp>
        <p:nvSpPr>
          <p:cNvPr id="20" name="Rectângulo 19"/>
          <p:cNvSpPr/>
          <p:nvPr/>
        </p:nvSpPr>
        <p:spPr>
          <a:xfrm rot="5400000">
            <a:off x="6204165" y="217502"/>
            <a:ext cx="72144" cy="4601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Rectângulo 20"/>
          <p:cNvSpPr/>
          <p:nvPr/>
        </p:nvSpPr>
        <p:spPr>
          <a:xfrm rot="5400000">
            <a:off x="6204165" y="4484938"/>
            <a:ext cx="72144" cy="4601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8960" t="6796" r="20105" b="3044"/>
          <a:stretch/>
        </p:blipFill>
        <p:spPr bwMode="auto">
          <a:xfrm>
            <a:off x="3544462" y="267494"/>
            <a:ext cx="5599538" cy="4660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14308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249" y="-1051"/>
            <a:ext cx="5867896" cy="5141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2" name="TextBox 45"/>
          <p:cNvSpPr txBox="1"/>
          <p:nvPr/>
        </p:nvSpPr>
        <p:spPr>
          <a:xfrm>
            <a:off x="611560" y="346495"/>
            <a:ext cx="4248199" cy="461665"/>
          </a:xfrm>
          <a:prstGeom prst="rect">
            <a:avLst/>
          </a:prstGeom>
          <a:noFill/>
        </p:spPr>
        <p:txBody>
          <a:bodyPr wrap="square" rtlCol="0">
            <a:spAutoFit/>
          </a:bodyPr>
          <a:lstStyle/>
          <a:p>
            <a:pPr>
              <a:lnSpc>
                <a:spcPct val="150000"/>
              </a:lnSpc>
            </a:pPr>
            <a:r>
              <a:rPr lang="pt-PT" sz="1600" dirty="0">
                <a:solidFill>
                  <a:schemeClr val="bg1"/>
                </a:solidFill>
                <a:latin typeface="Montserrat" pitchFamily="2" charset="0"/>
                <a:ea typeface="Lato" pitchFamily="34" charset="0"/>
                <a:cs typeface="Lato" pitchFamily="34" charset="0"/>
              </a:rPr>
              <a:t>3</a:t>
            </a:r>
            <a:r>
              <a:rPr lang="pt-PT" sz="1600" dirty="0" smtClean="0">
                <a:solidFill>
                  <a:schemeClr val="bg1"/>
                </a:solidFill>
                <a:latin typeface="Montserrat" pitchFamily="2" charset="0"/>
                <a:ea typeface="Lato" pitchFamily="34" charset="0"/>
                <a:cs typeface="Lato" pitchFamily="34" charset="0"/>
              </a:rPr>
              <a:t>. </a:t>
            </a:r>
            <a:r>
              <a:rPr lang="en-US" sz="1600" dirty="0" smtClean="0">
                <a:solidFill>
                  <a:schemeClr val="bg1"/>
                </a:solidFill>
                <a:latin typeface="Montserrat" pitchFamily="2" charset="0"/>
                <a:ea typeface="Lato" pitchFamily="34" charset="0"/>
                <a:cs typeface="Lato" pitchFamily="34" charset="0"/>
              </a:rPr>
              <a:t>dados.gov:  Datasets</a:t>
            </a:r>
            <a:endParaRPr lang="pt-PT" sz="1200" dirty="0">
              <a:solidFill>
                <a:schemeClr val="bg1"/>
              </a:solidFill>
              <a:ea typeface="Lato" pitchFamily="34" charset="0"/>
              <a:cs typeface="Lato" pitchFamily="34" charset="0"/>
            </a:endParaRPr>
          </a:p>
        </p:txBody>
      </p:sp>
      <p:sp>
        <p:nvSpPr>
          <p:cNvPr id="8" name="Rectângulo 7"/>
          <p:cNvSpPr/>
          <p:nvPr/>
        </p:nvSpPr>
        <p:spPr>
          <a:xfrm>
            <a:off x="395536" y="432048"/>
            <a:ext cx="72144" cy="46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7" name="CaixaDeTexto 6"/>
          <p:cNvSpPr txBox="1"/>
          <p:nvPr/>
        </p:nvSpPr>
        <p:spPr>
          <a:xfrm>
            <a:off x="755576" y="1810472"/>
            <a:ext cx="2638713" cy="830997"/>
          </a:xfrm>
          <a:prstGeom prst="rect">
            <a:avLst/>
          </a:prstGeom>
          <a:noFill/>
        </p:spPr>
        <p:txBody>
          <a:bodyPr wrap="square" rtlCol="0">
            <a:spAutoFit/>
          </a:bodyPr>
          <a:lstStyle/>
          <a:p>
            <a:r>
              <a:rPr lang="pt-PT" sz="3200" b="1" dirty="0" smtClean="0">
                <a:solidFill>
                  <a:schemeClr val="bg1"/>
                </a:solidFill>
                <a:latin typeface="+mj-lt"/>
                <a:ea typeface="Gulim" pitchFamily="34" charset="-127"/>
                <a:cs typeface="Aharoni" pitchFamily="2" charset="-79"/>
              </a:rPr>
              <a:t>2.210 </a:t>
            </a:r>
            <a:r>
              <a:rPr lang="en-US" sz="1600" dirty="0" smtClean="0">
                <a:solidFill>
                  <a:schemeClr val="bg1"/>
                </a:solidFill>
                <a:latin typeface="+mj-lt"/>
                <a:ea typeface="Gulim" pitchFamily="34" charset="-127"/>
                <a:cs typeface="Aharoni" pitchFamily="2" charset="-79"/>
              </a:rPr>
              <a:t>datasets and growing</a:t>
            </a:r>
            <a:endParaRPr lang="pt-PT" sz="1600" b="1" dirty="0">
              <a:solidFill>
                <a:schemeClr val="bg1">
                  <a:lumMod val="50000"/>
                </a:schemeClr>
              </a:solidFill>
              <a:latin typeface="+mj-lt"/>
              <a:ea typeface="Gulim" pitchFamily="34" charset="-127"/>
              <a:cs typeface="Aharoni" pitchFamily="2" charset="-79"/>
            </a:endParaRPr>
          </a:p>
        </p:txBody>
      </p:sp>
      <p:sp>
        <p:nvSpPr>
          <p:cNvPr id="20" name="Rectângulo 19"/>
          <p:cNvSpPr/>
          <p:nvPr/>
        </p:nvSpPr>
        <p:spPr>
          <a:xfrm rot="5400000">
            <a:off x="6204165" y="217502"/>
            <a:ext cx="72144" cy="4601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Rectângulo 20"/>
          <p:cNvSpPr/>
          <p:nvPr/>
        </p:nvSpPr>
        <p:spPr>
          <a:xfrm rot="5400000">
            <a:off x="6204165" y="4484938"/>
            <a:ext cx="72144" cy="4601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4" name="Imagem 3"/>
          <p:cNvPicPr>
            <a:picLocks noChangeAspect="1"/>
          </p:cNvPicPr>
          <p:nvPr/>
        </p:nvPicPr>
        <p:blipFill>
          <a:blip r:embed="rId3"/>
          <a:stretch>
            <a:fillRect/>
          </a:stretch>
        </p:blipFill>
        <p:spPr>
          <a:xfrm>
            <a:off x="3394289" y="701226"/>
            <a:ext cx="5749711" cy="4117873"/>
          </a:xfrm>
          <a:prstGeom prst="rect">
            <a:avLst/>
          </a:prstGeom>
        </p:spPr>
      </p:pic>
    </p:spTree>
    <p:extLst>
      <p:ext uri="{BB962C8B-B14F-4D97-AF65-F5344CB8AC3E}">
        <p14:creationId xmlns:p14="http://schemas.microsoft.com/office/powerpoint/2010/main" val="7574677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249" y="-1051"/>
            <a:ext cx="5867896" cy="5141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2" name="TextBox 45"/>
          <p:cNvSpPr txBox="1"/>
          <p:nvPr/>
        </p:nvSpPr>
        <p:spPr>
          <a:xfrm>
            <a:off x="611560" y="346495"/>
            <a:ext cx="4248199" cy="461665"/>
          </a:xfrm>
          <a:prstGeom prst="rect">
            <a:avLst/>
          </a:prstGeom>
          <a:noFill/>
        </p:spPr>
        <p:txBody>
          <a:bodyPr wrap="square" rtlCol="0">
            <a:spAutoFit/>
          </a:bodyPr>
          <a:lstStyle/>
          <a:p>
            <a:pPr>
              <a:lnSpc>
                <a:spcPct val="150000"/>
              </a:lnSpc>
            </a:pPr>
            <a:r>
              <a:rPr lang="pt-PT" sz="1600" dirty="0">
                <a:solidFill>
                  <a:schemeClr val="bg1"/>
                </a:solidFill>
                <a:latin typeface="Montserrat" pitchFamily="2" charset="0"/>
                <a:ea typeface="Lato" pitchFamily="34" charset="0"/>
                <a:cs typeface="Lato" pitchFamily="34" charset="0"/>
              </a:rPr>
              <a:t>4</a:t>
            </a:r>
            <a:r>
              <a:rPr lang="pt-PT" sz="1600" dirty="0" smtClean="0">
                <a:solidFill>
                  <a:schemeClr val="bg1"/>
                </a:solidFill>
                <a:latin typeface="Montserrat" pitchFamily="2" charset="0"/>
                <a:ea typeface="Lato" pitchFamily="34" charset="0"/>
                <a:cs typeface="Lato" pitchFamily="34" charset="0"/>
              </a:rPr>
              <a:t>. </a:t>
            </a:r>
            <a:r>
              <a:rPr lang="en-US" sz="1600" dirty="0" smtClean="0">
                <a:solidFill>
                  <a:schemeClr val="bg1"/>
                </a:solidFill>
                <a:latin typeface="Montserrat" pitchFamily="2" charset="0"/>
                <a:ea typeface="Lato" pitchFamily="34" charset="0"/>
                <a:cs typeface="Lato" pitchFamily="34" charset="0"/>
              </a:rPr>
              <a:t>dados.gov : Data Reuse</a:t>
            </a:r>
            <a:endParaRPr lang="pt-PT" sz="1200" dirty="0">
              <a:solidFill>
                <a:schemeClr val="bg1"/>
              </a:solidFill>
              <a:ea typeface="Lato" pitchFamily="34" charset="0"/>
              <a:cs typeface="Lato" pitchFamily="34" charset="0"/>
            </a:endParaRPr>
          </a:p>
        </p:txBody>
      </p:sp>
      <p:sp>
        <p:nvSpPr>
          <p:cNvPr id="8" name="Rectângulo 7"/>
          <p:cNvSpPr/>
          <p:nvPr/>
        </p:nvSpPr>
        <p:spPr>
          <a:xfrm>
            <a:off x="395536" y="432048"/>
            <a:ext cx="72144" cy="46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7" name="CaixaDeTexto 6"/>
          <p:cNvSpPr txBox="1"/>
          <p:nvPr/>
        </p:nvSpPr>
        <p:spPr>
          <a:xfrm>
            <a:off x="74600" y="1563638"/>
            <a:ext cx="2638713" cy="830997"/>
          </a:xfrm>
          <a:prstGeom prst="rect">
            <a:avLst/>
          </a:prstGeom>
          <a:noFill/>
        </p:spPr>
        <p:txBody>
          <a:bodyPr wrap="square" rtlCol="0">
            <a:spAutoFit/>
          </a:bodyPr>
          <a:lstStyle/>
          <a:p>
            <a:r>
              <a:rPr lang="pt-PT" sz="1600" b="1" dirty="0" smtClean="0">
                <a:solidFill>
                  <a:schemeClr val="bg1"/>
                </a:solidFill>
                <a:latin typeface="+mj-lt"/>
                <a:ea typeface="Gulim" pitchFamily="34" charset="-127"/>
                <a:cs typeface="Aharoni" pitchFamily="2" charset="-79"/>
              </a:rPr>
              <a:t>A portal </a:t>
            </a:r>
            <a:r>
              <a:rPr lang="pt-PT" sz="1600" b="1" dirty="0" err="1" smtClean="0">
                <a:solidFill>
                  <a:schemeClr val="bg1"/>
                </a:solidFill>
                <a:latin typeface="+mj-lt"/>
                <a:ea typeface="Gulim" pitchFamily="34" charset="-127"/>
                <a:cs typeface="Aharoni" pitchFamily="2" charset="-79"/>
              </a:rPr>
              <a:t>where</a:t>
            </a:r>
            <a:r>
              <a:rPr lang="pt-PT" sz="1600" b="1" dirty="0" smtClean="0">
                <a:solidFill>
                  <a:schemeClr val="bg1"/>
                </a:solidFill>
                <a:latin typeface="+mj-lt"/>
                <a:ea typeface="Gulim" pitchFamily="34" charset="-127"/>
                <a:cs typeface="Aharoni" pitchFamily="2" charset="-79"/>
              </a:rPr>
              <a:t> </a:t>
            </a:r>
            <a:r>
              <a:rPr lang="pt-PT" sz="1600" b="1" dirty="0" err="1" smtClean="0">
                <a:solidFill>
                  <a:schemeClr val="bg1"/>
                </a:solidFill>
                <a:latin typeface="+mj-lt"/>
                <a:ea typeface="Gulim" pitchFamily="34" charset="-127"/>
                <a:cs typeface="Aharoni" pitchFamily="2" charset="-79"/>
              </a:rPr>
              <a:t>any</a:t>
            </a:r>
            <a:r>
              <a:rPr lang="pt-PT" sz="1600" b="1" dirty="0" smtClean="0">
                <a:solidFill>
                  <a:schemeClr val="bg1"/>
                </a:solidFill>
                <a:latin typeface="+mj-lt"/>
                <a:ea typeface="Gulim" pitchFamily="34" charset="-127"/>
                <a:cs typeface="Aharoni" pitchFamily="2" charset="-79"/>
              </a:rPr>
              <a:t> </a:t>
            </a:r>
            <a:r>
              <a:rPr lang="pt-PT" sz="1600" b="1" dirty="0" err="1" smtClean="0">
                <a:solidFill>
                  <a:schemeClr val="bg1"/>
                </a:solidFill>
                <a:latin typeface="+mj-lt"/>
                <a:ea typeface="Gulim" pitchFamily="34" charset="-127"/>
                <a:cs typeface="Aharoni" pitchFamily="2" charset="-79"/>
              </a:rPr>
              <a:t>stakeholder</a:t>
            </a:r>
            <a:r>
              <a:rPr lang="pt-PT" sz="1600" b="1" dirty="0" smtClean="0">
                <a:solidFill>
                  <a:schemeClr val="bg1"/>
                </a:solidFill>
                <a:latin typeface="+mj-lt"/>
                <a:ea typeface="Gulim" pitchFamily="34" charset="-127"/>
                <a:cs typeface="Aharoni" pitchFamily="2" charset="-79"/>
              </a:rPr>
              <a:t> can reuse </a:t>
            </a:r>
            <a:r>
              <a:rPr lang="pt-PT" sz="1600" b="1" dirty="0" err="1" smtClean="0">
                <a:solidFill>
                  <a:schemeClr val="bg1"/>
                </a:solidFill>
                <a:latin typeface="+mj-lt"/>
                <a:ea typeface="Gulim" pitchFamily="34" charset="-127"/>
                <a:cs typeface="Aharoni" pitchFamily="2" charset="-79"/>
              </a:rPr>
              <a:t>and</a:t>
            </a:r>
            <a:r>
              <a:rPr lang="pt-PT" sz="1600" b="1" dirty="0" smtClean="0">
                <a:solidFill>
                  <a:schemeClr val="bg1"/>
                </a:solidFill>
                <a:latin typeface="+mj-lt"/>
                <a:ea typeface="Gulim" pitchFamily="34" charset="-127"/>
                <a:cs typeface="Aharoni" pitchFamily="2" charset="-79"/>
              </a:rPr>
              <a:t> </a:t>
            </a:r>
            <a:r>
              <a:rPr lang="pt-PT" sz="1600" b="1" dirty="0" err="1" smtClean="0">
                <a:solidFill>
                  <a:schemeClr val="bg1"/>
                </a:solidFill>
                <a:latin typeface="+mj-lt"/>
                <a:ea typeface="Gulim" pitchFamily="34" charset="-127"/>
                <a:cs typeface="Aharoni" pitchFamily="2" charset="-79"/>
              </a:rPr>
              <a:t>publish</a:t>
            </a:r>
            <a:r>
              <a:rPr lang="pt-PT" sz="1600" b="1" dirty="0" smtClean="0">
                <a:solidFill>
                  <a:schemeClr val="bg1"/>
                </a:solidFill>
                <a:latin typeface="+mj-lt"/>
                <a:ea typeface="Gulim" pitchFamily="34" charset="-127"/>
                <a:cs typeface="Aharoni" pitchFamily="2" charset="-79"/>
              </a:rPr>
              <a:t> data</a:t>
            </a:r>
            <a:endParaRPr lang="pt-PT" sz="1600" b="1" dirty="0">
              <a:solidFill>
                <a:schemeClr val="bg1"/>
              </a:solidFill>
              <a:latin typeface="+mj-lt"/>
              <a:ea typeface="Gulim" pitchFamily="34" charset="-127"/>
              <a:cs typeface="Aharoni" pitchFamily="2" charset="-79"/>
            </a:endParaRPr>
          </a:p>
        </p:txBody>
      </p:sp>
      <p:sp>
        <p:nvSpPr>
          <p:cNvPr id="20" name="Rectângulo 19"/>
          <p:cNvSpPr/>
          <p:nvPr/>
        </p:nvSpPr>
        <p:spPr>
          <a:xfrm rot="5400000">
            <a:off x="6204165" y="217502"/>
            <a:ext cx="72144" cy="4601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Rectângulo 20"/>
          <p:cNvSpPr/>
          <p:nvPr/>
        </p:nvSpPr>
        <p:spPr>
          <a:xfrm rot="5400000">
            <a:off x="6204165" y="4484938"/>
            <a:ext cx="72144" cy="4601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0"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873" r="1379" b="4559"/>
          <a:stretch/>
        </p:blipFill>
        <p:spPr bwMode="auto">
          <a:xfrm>
            <a:off x="2652245" y="808160"/>
            <a:ext cx="6431797" cy="3395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53917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249" y="-1051"/>
            <a:ext cx="5867896" cy="5141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2" name="TextBox 45"/>
          <p:cNvSpPr txBox="1"/>
          <p:nvPr/>
        </p:nvSpPr>
        <p:spPr>
          <a:xfrm>
            <a:off x="611560" y="346495"/>
            <a:ext cx="4248199" cy="461665"/>
          </a:xfrm>
          <a:prstGeom prst="rect">
            <a:avLst/>
          </a:prstGeom>
          <a:noFill/>
        </p:spPr>
        <p:txBody>
          <a:bodyPr wrap="square" rtlCol="0">
            <a:spAutoFit/>
          </a:bodyPr>
          <a:lstStyle/>
          <a:p>
            <a:pPr>
              <a:lnSpc>
                <a:spcPct val="150000"/>
              </a:lnSpc>
            </a:pPr>
            <a:r>
              <a:rPr lang="pt-PT" sz="1600" dirty="0">
                <a:solidFill>
                  <a:schemeClr val="bg1"/>
                </a:solidFill>
                <a:latin typeface="Montserrat" pitchFamily="2" charset="0"/>
                <a:ea typeface="Lato" pitchFamily="34" charset="0"/>
                <a:cs typeface="Lato" pitchFamily="34" charset="0"/>
              </a:rPr>
              <a:t>5</a:t>
            </a:r>
            <a:r>
              <a:rPr lang="pt-PT" sz="1600" dirty="0" smtClean="0">
                <a:solidFill>
                  <a:schemeClr val="bg1"/>
                </a:solidFill>
                <a:latin typeface="Montserrat" pitchFamily="2" charset="0"/>
                <a:ea typeface="Lato" pitchFamily="34" charset="0"/>
                <a:cs typeface="Lato" pitchFamily="34" charset="0"/>
              </a:rPr>
              <a:t>. </a:t>
            </a:r>
            <a:r>
              <a:rPr lang="en-US" sz="1600" dirty="0" smtClean="0">
                <a:solidFill>
                  <a:schemeClr val="bg1"/>
                </a:solidFill>
                <a:latin typeface="Montserrat" pitchFamily="2" charset="0"/>
                <a:ea typeface="Lato" pitchFamily="34" charset="0"/>
                <a:cs typeface="Lato" pitchFamily="34" charset="0"/>
              </a:rPr>
              <a:t>dados.gov : Updated Portal</a:t>
            </a:r>
            <a:endParaRPr lang="pt-PT" sz="1200" dirty="0">
              <a:solidFill>
                <a:schemeClr val="bg1"/>
              </a:solidFill>
              <a:ea typeface="Lato" pitchFamily="34" charset="0"/>
              <a:cs typeface="Lato" pitchFamily="34" charset="0"/>
            </a:endParaRPr>
          </a:p>
        </p:txBody>
      </p:sp>
      <p:sp>
        <p:nvSpPr>
          <p:cNvPr id="8" name="Rectângulo 7"/>
          <p:cNvSpPr/>
          <p:nvPr/>
        </p:nvSpPr>
        <p:spPr>
          <a:xfrm>
            <a:off x="395536" y="432048"/>
            <a:ext cx="72144" cy="46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7" name="CaixaDeTexto 6"/>
          <p:cNvSpPr txBox="1"/>
          <p:nvPr/>
        </p:nvSpPr>
        <p:spPr>
          <a:xfrm>
            <a:off x="74600" y="1563638"/>
            <a:ext cx="2638713" cy="338554"/>
          </a:xfrm>
          <a:prstGeom prst="rect">
            <a:avLst/>
          </a:prstGeom>
          <a:noFill/>
        </p:spPr>
        <p:txBody>
          <a:bodyPr wrap="square" rtlCol="0">
            <a:spAutoFit/>
          </a:bodyPr>
          <a:lstStyle/>
          <a:p>
            <a:r>
              <a:rPr lang="pt-PT" sz="1600" b="1" dirty="0" err="1" smtClean="0">
                <a:solidFill>
                  <a:schemeClr val="bg1"/>
                </a:solidFill>
                <a:latin typeface="+mj-lt"/>
                <a:ea typeface="Gulim" pitchFamily="34" charset="-127"/>
                <a:cs typeface="Aharoni" pitchFamily="2" charset="-79"/>
              </a:rPr>
              <a:t>Several</a:t>
            </a:r>
            <a:r>
              <a:rPr lang="pt-PT" sz="1600" b="1" dirty="0" smtClean="0">
                <a:solidFill>
                  <a:schemeClr val="bg1"/>
                </a:solidFill>
                <a:latin typeface="+mj-lt"/>
                <a:ea typeface="Gulim" pitchFamily="34" charset="-127"/>
                <a:cs typeface="Aharoni" pitchFamily="2" charset="-79"/>
              </a:rPr>
              <a:t> </a:t>
            </a:r>
            <a:r>
              <a:rPr lang="pt-PT" sz="1600" b="1" dirty="0" err="1" smtClean="0">
                <a:solidFill>
                  <a:schemeClr val="bg1"/>
                </a:solidFill>
                <a:latin typeface="+mj-lt"/>
                <a:ea typeface="Gulim" pitchFamily="34" charset="-127"/>
                <a:cs typeface="Aharoni" pitchFamily="2" charset="-79"/>
              </a:rPr>
              <a:t>available</a:t>
            </a:r>
            <a:r>
              <a:rPr lang="pt-PT" sz="1600" b="1" dirty="0" smtClean="0">
                <a:solidFill>
                  <a:schemeClr val="bg1"/>
                </a:solidFill>
                <a:latin typeface="+mj-lt"/>
                <a:ea typeface="Gulim" pitchFamily="34" charset="-127"/>
                <a:cs typeface="Aharoni" pitchFamily="2" charset="-79"/>
              </a:rPr>
              <a:t> </a:t>
            </a:r>
            <a:r>
              <a:rPr lang="pt-PT" sz="1600" b="1" dirty="0" err="1" smtClean="0">
                <a:solidFill>
                  <a:schemeClr val="bg1"/>
                </a:solidFill>
                <a:latin typeface="+mj-lt"/>
                <a:ea typeface="Gulim" pitchFamily="34" charset="-127"/>
                <a:cs typeface="Aharoni" pitchFamily="2" charset="-79"/>
              </a:rPr>
              <a:t>dashboards</a:t>
            </a:r>
            <a:endParaRPr lang="pt-PT" sz="1600" b="1" dirty="0" smtClean="0">
              <a:solidFill>
                <a:schemeClr val="bg1"/>
              </a:solidFill>
              <a:latin typeface="+mj-lt"/>
              <a:ea typeface="Gulim" pitchFamily="34" charset="-127"/>
              <a:cs typeface="Aharoni" pitchFamily="2" charset="-79"/>
            </a:endParaRPr>
          </a:p>
        </p:txBody>
      </p:sp>
      <p:sp>
        <p:nvSpPr>
          <p:cNvPr id="20" name="Rectângulo 19"/>
          <p:cNvSpPr/>
          <p:nvPr/>
        </p:nvSpPr>
        <p:spPr>
          <a:xfrm rot="5400000">
            <a:off x="6204165" y="217502"/>
            <a:ext cx="72144" cy="4601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Rectângulo 20"/>
          <p:cNvSpPr/>
          <p:nvPr/>
        </p:nvSpPr>
        <p:spPr>
          <a:xfrm rot="5400000">
            <a:off x="6204165" y="4484938"/>
            <a:ext cx="72144" cy="4601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4" name="Imagem 3"/>
          <p:cNvPicPr>
            <a:picLocks noChangeAspect="1"/>
          </p:cNvPicPr>
          <p:nvPr/>
        </p:nvPicPr>
        <p:blipFill>
          <a:blip r:embed="rId3"/>
          <a:stretch>
            <a:fillRect/>
          </a:stretch>
        </p:blipFill>
        <p:spPr>
          <a:xfrm>
            <a:off x="3129048" y="808159"/>
            <a:ext cx="5907448" cy="4003291"/>
          </a:xfrm>
          <a:prstGeom prst="rect">
            <a:avLst/>
          </a:prstGeom>
        </p:spPr>
      </p:pic>
    </p:spTree>
    <p:extLst>
      <p:ext uri="{BB962C8B-B14F-4D97-AF65-F5344CB8AC3E}">
        <p14:creationId xmlns:p14="http://schemas.microsoft.com/office/powerpoint/2010/main" val="7044183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249" y="14474"/>
            <a:ext cx="5867896" cy="5141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2" name="TextBox 45"/>
          <p:cNvSpPr txBox="1"/>
          <p:nvPr/>
        </p:nvSpPr>
        <p:spPr>
          <a:xfrm>
            <a:off x="395536" y="346495"/>
            <a:ext cx="4248199" cy="461665"/>
          </a:xfrm>
          <a:prstGeom prst="rect">
            <a:avLst/>
          </a:prstGeom>
          <a:noFill/>
        </p:spPr>
        <p:txBody>
          <a:bodyPr wrap="square" rtlCol="0">
            <a:spAutoFit/>
          </a:bodyPr>
          <a:lstStyle/>
          <a:p>
            <a:pPr>
              <a:lnSpc>
                <a:spcPct val="150000"/>
              </a:lnSpc>
            </a:pPr>
            <a:r>
              <a:rPr lang="pt-PT" sz="1600" dirty="0">
                <a:solidFill>
                  <a:schemeClr val="bg1"/>
                </a:solidFill>
                <a:latin typeface="Montserrat" pitchFamily="2" charset="0"/>
                <a:ea typeface="Lato" pitchFamily="34" charset="0"/>
                <a:cs typeface="Lato" pitchFamily="34" charset="0"/>
              </a:rPr>
              <a:t>6</a:t>
            </a:r>
            <a:r>
              <a:rPr lang="pt-PT" sz="1600" dirty="0" smtClean="0">
                <a:solidFill>
                  <a:schemeClr val="bg1"/>
                </a:solidFill>
                <a:latin typeface="Montserrat" pitchFamily="2" charset="0"/>
                <a:ea typeface="Lato" pitchFamily="34" charset="0"/>
                <a:cs typeface="Lato" pitchFamily="34" charset="0"/>
              </a:rPr>
              <a:t>. </a:t>
            </a:r>
            <a:r>
              <a:rPr lang="en-US" sz="1600" dirty="0" smtClean="0">
                <a:solidFill>
                  <a:schemeClr val="bg1"/>
                </a:solidFill>
                <a:latin typeface="Montserrat" pitchFamily="2" charset="0"/>
                <a:ea typeface="Lato" pitchFamily="34" charset="0"/>
                <a:cs typeface="Lato" pitchFamily="34" charset="0"/>
              </a:rPr>
              <a:t>dados.gov : Dataset diversity</a:t>
            </a:r>
          </a:p>
        </p:txBody>
      </p:sp>
      <p:sp>
        <p:nvSpPr>
          <p:cNvPr id="8" name="Rectângulo 7"/>
          <p:cNvSpPr/>
          <p:nvPr/>
        </p:nvSpPr>
        <p:spPr>
          <a:xfrm>
            <a:off x="395536" y="432048"/>
            <a:ext cx="72144" cy="46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7" name="CaixaDeTexto 6"/>
          <p:cNvSpPr txBox="1"/>
          <p:nvPr/>
        </p:nvSpPr>
        <p:spPr>
          <a:xfrm>
            <a:off x="74600" y="1563638"/>
            <a:ext cx="2638713" cy="584775"/>
          </a:xfrm>
          <a:prstGeom prst="rect">
            <a:avLst/>
          </a:prstGeom>
          <a:noFill/>
        </p:spPr>
        <p:txBody>
          <a:bodyPr wrap="square" rtlCol="0">
            <a:spAutoFit/>
          </a:bodyPr>
          <a:lstStyle/>
          <a:p>
            <a:r>
              <a:rPr lang="pt-PT" sz="1600" b="1" dirty="0" err="1" smtClean="0">
                <a:solidFill>
                  <a:schemeClr val="bg1"/>
                </a:solidFill>
                <a:latin typeface="+mj-lt"/>
                <a:ea typeface="Gulim" pitchFamily="34" charset="-127"/>
                <a:cs typeface="Aharoni" pitchFamily="2" charset="-79"/>
              </a:rPr>
              <a:t>Several</a:t>
            </a:r>
            <a:r>
              <a:rPr lang="pt-PT" sz="1600" b="1" dirty="0" smtClean="0">
                <a:solidFill>
                  <a:schemeClr val="bg1"/>
                </a:solidFill>
                <a:latin typeface="+mj-lt"/>
                <a:ea typeface="Gulim" pitchFamily="34" charset="-127"/>
                <a:cs typeface="Aharoni" pitchFamily="2" charset="-79"/>
              </a:rPr>
              <a:t> </a:t>
            </a:r>
            <a:r>
              <a:rPr lang="pt-PT" sz="1600" b="1" dirty="0" err="1" smtClean="0">
                <a:solidFill>
                  <a:schemeClr val="bg1"/>
                </a:solidFill>
                <a:latin typeface="+mj-lt"/>
                <a:ea typeface="Gulim" pitchFamily="34" charset="-127"/>
                <a:cs typeface="Aharoni" pitchFamily="2" charset="-79"/>
              </a:rPr>
              <a:t>thematic</a:t>
            </a:r>
            <a:r>
              <a:rPr lang="pt-PT" sz="1600" b="1" dirty="0" smtClean="0">
                <a:solidFill>
                  <a:schemeClr val="bg1"/>
                </a:solidFill>
                <a:latin typeface="+mj-lt"/>
                <a:ea typeface="Gulim" pitchFamily="34" charset="-127"/>
                <a:cs typeface="Aharoni" pitchFamily="2" charset="-79"/>
              </a:rPr>
              <a:t> </a:t>
            </a:r>
            <a:r>
              <a:rPr lang="pt-PT" sz="1600" b="1" dirty="0" err="1" smtClean="0">
                <a:solidFill>
                  <a:schemeClr val="bg1"/>
                </a:solidFill>
                <a:latin typeface="+mj-lt"/>
                <a:ea typeface="Gulim" pitchFamily="34" charset="-127"/>
                <a:cs typeface="Aharoni" pitchFamily="2" charset="-79"/>
              </a:rPr>
              <a:t>areas</a:t>
            </a:r>
            <a:r>
              <a:rPr lang="pt-PT" sz="1600" b="1" dirty="0" smtClean="0">
                <a:solidFill>
                  <a:schemeClr val="bg1"/>
                </a:solidFill>
                <a:latin typeface="+mj-lt"/>
                <a:ea typeface="Gulim" pitchFamily="34" charset="-127"/>
                <a:cs typeface="Aharoni" pitchFamily="2" charset="-79"/>
              </a:rPr>
              <a:t> </a:t>
            </a:r>
            <a:r>
              <a:rPr lang="pt-PT" sz="1600" b="1" dirty="0" err="1" smtClean="0">
                <a:solidFill>
                  <a:schemeClr val="bg1"/>
                </a:solidFill>
                <a:latin typeface="+mj-lt"/>
                <a:ea typeface="Gulim" pitchFamily="34" charset="-127"/>
                <a:cs typeface="Aharoni" pitchFamily="2" charset="-79"/>
              </a:rPr>
              <a:t>covered</a:t>
            </a:r>
            <a:endParaRPr lang="pt-PT" sz="1600" b="1" dirty="0" smtClean="0">
              <a:solidFill>
                <a:schemeClr val="bg1"/>
              </a:solidFill>
              <a:latin typeface="+mj-lt"/>
              <a:ea typeface="Gulim" pitchFamily="34" charset="-127"/>
              <a:cs typeface="Aharoni" pitchFamily="2" charset="-79"/>
            </a:endParaRPr>
          </a:p>
        </p:txBody>
      </p:sp>
      <p:sp>
        <p:nvSpPr>
          <p:cNvPr id="20" name="Rectângulo 19"/>
          <p:cNvSpPr/>
          <p:nvPr/>
        </p:nvSpPr>
        <p:spPr>
          <a:xfrm rot="5400000">
            <a:off x="6204165" y="217502"/>
            <a:ext cx="72144" cy="4601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Rectângulo 20"/>
          <p:cNvSpPr/>
          <p:nvPr/>
        </p:nvSpPr>
        <p:spPr>
          <a:xfrm rot="5400000">
            <a:off x="6204165" y="4484938"/>
            <a:ext cx="72144" cy="4601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3" name="Imagem 2"/>
          <p:cNvPicPr>
            <a:picLocks noChangeAspect="1"/>
          </p:cNvPicPr>
          <p:nvPr/>
        </p:nvPicPr>
        <p:blipFill>
          <a:blip r:embed="rId3"/>
          <a:stretch>
            <a:fillRect/>
          </a:stretch>
        </p:blipFill>
        <p:spPr>
          <a:xfrm>
            <a:off x="3340432" y="808160"/>
            <a:ext cx="5799610" cy="4171008"/>
          </a:xfrm>
          <a:prstGeom prst="rect">
            <a:avLst/>
          </a:prstGeom>
        </p:spPr>
      </p:pic>
    </p:spTree>
    <p:extLst>
      <p:ext uri="{BB962C8B-B14F-4D97-AF65-F5344CB8AC3E}">
        <p14:creationId xmlns:p14="http://schemas.microsoft.com/office/powerpoint/2010/main" val="41589882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ângulo 1"/>
          <p:cNvSpPr/>
          <p:nvPr/>
        </p:nvSpPr>
        <p:spPr>
          <a:xfrm>
            <a:off x="249" y="-20538"/>
            <a:ext cx="5867896" cy="5141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2" name="TextBox 45"/>
          <p:cNvSpPr txBox="1"/>
          <p:nvPr/>
        </p:nvSpPr>
        <p:spPr>
          <a:xfrm>
            <a:off x="611560" y="346495"/>
            <a:ext cx="4248199" cy="461665"/>
          </a:xfrm>
          <a:prstGeom prst="rect">
            <a:avLst/>
          </a:prstGeom>
          <a:noFill/>
        </p:spPr>
        <p:txBody>
          <a:bodyPr wrap="square" rtlCol="0">
            <a:spAutoFit/>
          </a:bodyPr>
          <a:lstStyle/>
          <a:p>
            <a:pPr>
              <a:lnSpc>
                <a:spcPct val="150000"/>
              </a:lnSpc>
            </a:pPr>
            <a:r>
              <a:rPr lang="pt-PT" sz="1600" dirty="0">
                <a:solidFill>
                  <a:schemeClr val="bg1"/>
                </a:solidFill>
                <a:latin typeface="Montserrat" pitchFamily="2" charset="0"/>
                <a:ea typeface="Lato" pitchFamily="34" charset="0"/>
                <a:cs typeface="Lato" pitchFamily="34" charset="0"/>
              </a:rPr>
              <a:t>7</a:t>
            </a:r>
            <a:r>
              <a:rPr lang="pt-PT" sz="1600" dirty="0" smtClean="0">
                <a:solidFill>
                  <a:schemeClr val="bg1"/>
                </a:solidFill>
                <a:latin typeface="Montserrat" pitchFamily="2" charset="0"/>
                <a:ea typeface="Lato" pitchFamily="34" charset="0"/>
                <a:cs typeface="Lato" pitchFamily="34" charset="0"/>
              </a:rPr>
              <a:t>. </a:t>
            </a:r>
            <a:r>
              <a:rPr lang="en-US" sz="1600" dirty="0" smtClean="0">
                <a:solidFill>
                  <a:schemeClr val="bg1"/>
                </a:solidFill>
                <a:latin typeface="Montserrat" pitchFamily="2" charset="0"/>
                <a:ea typeface="Lato" pitchFamily="34" charset="0"/>
                <a:cs typeface="Lato" pitchFamily="34" charset="0"/>
              </a:rPr>
              <a:t>dados.gov: </a:t>
            </a:r>
            <a:r>
              <a:rPr lang="en-US" sz="1600" dirty="0">
                <a:solidFill>
                  <a:schemeClr val="bg1"/>
                </a:solidFill>
                <a:latin typeface="Montserrat" pitchFamily="2" charset="0"/>
                <a:ea typeface="Lato" pitchFamily="34" charset="0"/>
                <a:cs typeface="Lato" pitchFamily="34" charset="0"/>
              </a:rPr>
              <a:t> </a:t>
            </a:r>
            <a:r>
              <a:rPr lang="en-US" sz="1600" dirty="0" smtClean="0">
                <a:solidFill>
                  <a:schemeClr val="bg1"/>
                </a:solidFill>
                <a:latin typeface="Montserrat" pitchFamily="2" charset="0"/>
                <a:ea typeface="Lato" pitchFamily="34" charset="0"/>
                <a:cs typeface="Lato" pitchFamily="34" charset="0"/>
              </a:rPr>
              <a:t>Quality Stamp</a:t>
            </a:r>
            <a:endParaRPr lang="pt-PT" sz="1200" dirty="0">
              <a:solidFill>
                <a:schemeClr val="bg1"/>
              </a:solidFill>
              <a:ea typeface="Lato" pitchFamily="34" charset="0"/>
              <a:cs typeface="Lato" pitchFamily="34" charset="0"/>
            </a:endParaRPr>
          </a:p>
        </p:txBody>
      </p:sp>
      <p:sp>
        <p:nvSpPr>
          <p:cNvPr id="8" name="Rectângulo 7"/>
          <p:cNvSpPr/>
          <p:nvPr/>
        </p:nvSpPr>
        <p:spPr>
          <a:xfrm>
            <a:off x="395536" y="432048"/>
            <a:ext cx="72144" cy="460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7" name="CaixaDeTexto 6"/>
          <p:cNvSpPr txBox="1"/>
          <p:nvPr/>
        </p:nvSpPr>
        <p:spPr>
          <a:xfrm>
            <a:off x="755576" y="1810472"/>
            <a:ext cx="4104183" cy="1323439"/>
          </a:xfrm>
          <a:prstGeom prst="rect">
            <a:avLst/>
          </a:prstGeom>
          <a:noFill/>
        </p:spPr>
        <p:txBody>
          <a:bodyPr wrap="square" rtlCol="0">
            <a:spAutoFit/>
          </a:bodyPr>
          <a:lstStyle/>
          <a:p>
            <a:r>
              <a:rPr lang="pt-PT" sz="2000" b="1" dirty="0" err="1" smtClean="0">
                <a:solidFill>
                  <a:schemeClr val="bg1"/>
                </a:solidFill>
                <a:latin typeface="+mj-lt"/>
                <a:ea typeface="Gulim" pitchFamily="34" charset="-127"/>
                <a:cs typeface="Aharoni" pitchFamily="2" charset="-79"/>
              </a:rPr>
              <a:t>Quality</a:t>
            </a:r>
            <a:r>
              <a:rPr lang="pt-PT" sz="2000" b="1" dirty="0" smtClean="0">
                <a:solidFill>
                  <a:schemeClr val="bg1"/>
                </a:solidFill>
                <a:latin typeface="+mj-lt"/>
                <a:ea typeface="Gulim" pitchFamily="34" charset="-127"/>
                <a:cs typeface="Aharoni" pitchFamily="2" charset="-79"/>
              </a:rPr>
              <a:t> </a:t>
            </a:r>
            <a:r>
              <a:rPr lang="pt-PT" sz="2000" b="1" dirty="0" err="1" smtClean="0">
                <a:solidFill>
                  <a:schemeClr val="bg1"/>
                </a:solidFill>
                <a:latin typeface="+mj-lt"/>
                <a:ea typeface="Gulim" pitchFamily="34" charset="-127"/>
                <a:cs typeface="Aharoni" pitchFamily="2" charset="-79"/>
              </a:rPr>
              <a:t>Assurance</a:t>
            </a:r>
            <a:r>
              <a:rPr lang="pt-PT" sz="2000" b="1" dirty="0" smtClean="0">
                <a:solidFill>
                  <a:schemeClr val="bg1"/>
                </a:solidFill>
                <a:latin typeface="+mj-lt"/>
                <a:ea typeface="Gulim" pitchFamily="34" charset="-127"/>
                <a:cs typeface="Aharoni" pitchFamily="2" charset="-79"/>
              </a:rPr>
              <a:t>:</a:t>
            </a:r>
          </a:p>
          <a:p>
            <a:endParaRPr lang="pt-PT" sz="2000" b="1" dirty="0">
              <a:solidFill>
                <a:schemeClr val="bg1"/>
              </a:solidFill>
              <a:latin typeface="+mj-lt"/>
              <a:ea typeface="Gulim" pitchFamily="34" charset="-127"/>
              <a:cs typeface="Aharoni" pitchFamily="2" charset="-79"/>
            </a:endParaRPr>
          </a:p>
          <a:p>
            <a:endParaRPr lang="pt-PT" sz="2000" b="1" dirty="0" smtClean="0">
              <a:solidFill>
                <a:schemeClr val="bg1"/>
              </a:solidFill>
              <a:latin typeface="+mj-lt"/>
              <a:ea typeface="Gulim" pitchFamily="34" charset="-127"/>
              <a:cs typeface="Aharoni" pitchFamily="2" charset="-79"/>
            </a:endParaRPr>
          </a:p>
          <a:p>
            <a:r>
              <a:rPr lang="pt-PT" sz="2000" b="1" dirty="0" smtClean="0">
                <a:solidFill>
                  <a:schemeClr val="bg1"/>
                </a:solidFill>
                <a:latin typeface="+mj-lt"/>
                <a:ea typeface="Gulim" pitchFamily="34" charset="-127"/>
                <a:cs typeface="Aharoni" pitchFamily="2" charset="-79"/>
              </a:rPr>
              <a:t>                  </a:t>
            </a:r>
            <a:r>
              <a:rPr lang="pt-PT" sz="2000" b="1" dirty="0" err="1" smtClean="0">
                <a:solidFill>
                  <a:schemeClr val="bg1"/>
                </a:solidFill>
                <a:latin typeface="+mj-lt"/>
                <a:ea typeface="Gulim" pitchFamily="34" charset="-127"/>
                <a:cs typeface="Aharoni" pitchFamily="2" charset="-79"/>
              </a:rPr>
              <a:t>Certified</a:t>
            </a:r>
            <a:r>
              <a:rPr lang="pt-PT" sz="2000" b="1" dirty="0" smtClean="0">
                <a:solidFill>
                  <a:schemeClr val="bg1"/>
                </a:solidFill>
                <a:latin typeface="+mj-lt"/>
                <a:ea typeface="Gulim" pitchFamily="34" charset="-127"/>
                <a:cs typeface="Aharoni" pitchFamily="2" charset="-79"/>
              </a:rPr>
              <a:t> </a:t>
            </a:r>
            <a:r>
              <a:rPr lang="pt-PT" sz="2000" b="1" dirty="0" err="1" smtClean="0">
                <a:solidFill>
                  <a:schemeClr val="bg1"/>
                </a:solidFill>
                <a:latin typeface="+mj-lt"/>
                <a:ea typeface="Gulim" pitchFamily="34" charset="-127"/>
                <a:cs typeface="Aharoni" pitchFamily="2" charset="-79"/>
              </a:rPr>
              <a:t>Supplier</a:t>
            </a:r>
            <a:r>
              <a:rPr lang="pt-PT" sz="2000" b="1" dirty="0" smtClean="0">
                <a:solidFill>
                  <a:schemeClr val="bg1"/>
                </a:solidFill>
                <a:latin typeface="+mj-lt"/>
                <a:ea typeface="Gulim" pitchFamily="34" charset="-127"/>
                <a:cs typeface="Aharoni" pitchFamily="2" charset="-79"/>
              </a:rPr>
              <a:t> </a:t>
            </a:r>
            <a:r>
              <a:rPr lang="pt-PT" sz="2000" b="1" dirty="0" err="1" smtClean="0">
                <a:solidFill>
                  <a:schemeClr val="bg1"/>
                </a:solidFill>
                <a:latin typeface="+mj-lt"/>
                <a:ea typeface="Gulim" pitchFamily="34" charset="-127"/>
                <a:cs typeface="Aharoni" pitchFamily="2" charset="-79"/>
              </a:rPr>
              <a:t>Stamp</a:t>
            </a:r>
            <a:endParaRPr lang="pt-PT" sz="2000" b="1" dirty="0">
              <a:solidFill>
                <a:schemeClr val="bg1"/>
              </a:solidFill>
              <a:latin typeface="+mj-lt"/>
              <a:ea typeface="Gulim" pitchFamily="34" charset="-127"/>
              <a:cs typeface="Aharoni" pitchFamily="2" charset="-79"/>
            </a:endParaRPr>
          </a:p>
        </p:txBody>
      </p:sp>
      <p:sp>
        <p:nvSpPr>
          <p:cNvPr id="20" name="Rectângulo 19"/>
          <p:cNvSpPr/>
          <p:nvPr/>
        </p:nvSpPr>
        <p:spPr>
          <a:xfrm rot="5400000">
            <a:off x="6204165" y="217502"/>
            <a:ext cx="72144" cy="4601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Rectângulo 20"/>
          <p:cNvSpPr/>
          <p:nvPr/>
        </p:nvSpPr>
        <p:spPr>
          <a:xfrm rot="5400000">
            <a:off x="6204165" y="4484938"/>
            <a:ext cx="72144" cy="4601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7110" y="1267134"/>
            <a:ext cx="2617853"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6096455"/>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3660</TotalTime>
  <Words>356</Words>
  <Application>Microsoft Office PowerPoint</Application>
  <PresentationFormat>Apresentação no Ecrã (16:9)</PresentationFormat>
  <Paragraphs>81</Paragraphs>
  <Slides>15</Slides>
  <Notes>14</Notes>
  <HiddenSlides>1</HiddenSlides>
  <MMClips>0</MMClips>
  <ScaleCrop>false</ScaleCrop>
  <HeadingPairs>
    <vt:vector size="6" baseType="variant">
      <vt:variant>
        <vt:lpstr>Tipos de letra usados</vt:lpstr>
      </vt:variant>
      <vt:variant>
        <vt:i4>6</vt:i4>
      </vt:variant>
      <vt:variant>
        <vt:lpstr>Tema</vt:lpstr>
      </vt:variant>
      <vt:variant>
        <vt:i4>1</vt:i4>
      </vt:variant>
      <vt:variant>
        <vt:lpstr>Títulos dos diapositivos</vt:lpstr>
      </vt:variant>
      <vt:variant>
        <vt:i4>15</vt:i4>
      </vt:variant>
    </vt:vector>
  </HeadingPairs>
  <TitlesOfParts>
    <vt:vector size="22" baseType="lpstr">
      <vt:lpstr>Montserrat</vt:lpstr>
      <vt:lpstr>Lato</vt:lpstr>
      <vt:lpstr>Calibri</vt:lpstr>
      <vt:lpstr>Gulim</vt:lpstr>
      <vt:lpstr>Aharoni</vt:lpstr>
      <vt:lpstr>Arial</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Maria Inês Nuno</dc:creator>
  <cp:lastModifiedBy>PT - AMA 2</cp:lastModifiedBy>
  <cp:revision>219</cp:revision>
  <dcterms:created xsi:type="dcterms:W3CDTF">2017-10-20T12:41:12Z</dcterms:created>
  <dcterms:modified xsi:type="dcterms:W3CDTF">2019-12-04T18:03:50Z</dcterms:modified>
</cp:coreProperties>
</file>