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282" r:id="rId4"/>
    <p:sldId id="317" r:id="rId5"/>
    <p:sldId id="283" r:id="rId6"/>
    <p:sldId id="313" r:id="rId7"/>
    <p:sldId id="322" r:id="rId8"/>
    <p:sldId id="307" r:id="rId9"/>
    <p:sldId id="329" r:id="rId10"/>
  </p:sldIdLst>
  <p:sldSz cx="9144000" cy="6858000" type="screen4x3"/>
  <p:notesSz cx="6858000" cy="9144000"/>
  <p:embeddedFontLst>
    <p:embeddedFont>
      <p:font typeface="Wingdings 2" pitchFamily="18" charset="2"/>
      <p:regular r:id="rId13"/>
    </p:embeddedFont>
    <p:embeddedFont>
      <p:font typeface="나눔고딕 ExtraBold" charset="-127"/>
      <p:bold r:id="rId14"/>
    </p:embeddedFont>
    <p:embeddedFont>
      <p:font typeface="Georgia" pitchFamily="18" charset="0"/>
      <p:regular r:id="rId15"/>
      <p:bold r:id="rId16"/>
      <p:italic r:id="rId17"/>
      <p:boldItalic r:id="rId18"/>
    </p:embeddedFont>
    <p:embeddedFont>
      <p:font typeface="맑은 고딕" pitchFamily="50" charset="-127"/>
      <p:regular r:id="rId19"/>
      <p:bold r:id="rId20"/>
    </p:embeddedFont>
    <p:embeddedFont>
      <p:font typeface="나눔고딕" charset="-127"/>
      <p:regular r:id="rId21"/>
    </p:embeddedFont>
    <p:embeddedFont>
      <p:font typeface="HY견고딕" pitchFamily="18" charset="-127"/>
      <p:regular r:id="rId22"/>
    </p:embeddedFont>
    <p:embeddedFont>
      <p:font typeface="HY헤드라인M" pitchFamily="18" charset="-127"/>
      <p:regular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9304" autoAdjust="0"/>
    <p:restoredTop sz="82096" autoAdjust="0"/>
  </p:normalViewPr>
  <p:slideViewPr>
    <p:cSldViewPr>
      <p:cViewPr>
        <p:scale>
          <a:sx n="95" d="100"/>
          <a:sy n="95" d="100"/>
        </p:scale>
        <p:origin x="-941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31760-860D-4782-A76D-21835F1E3697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81D16-4495-420B-9177-625FEA92C1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544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92F67-9696-4AC3-BADD-64681B8EC2A9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AFEBD-9FBE-4910-982E-2CDCFD7876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3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lang="ko-KR" altLang="en-US" dirty="0" smtClean="0"/>
              <a:t>본 발표자료에 대한 설명을 드립니다</a:t>
            </a:r>
            <a:r>
              <a:rPr lang="en-US" altLang="ko-KR" dirty="0" smtClean="0"/>
              <a:t>. 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안녕하십니까</a:t>
            </a:r>
            <a:r>
              <a:rPr lang="en-US" altLang="ko-KR" dirty="0" smtClean="0"/>
              <a:t>?</a:t>
            </a:r>
            <a:r>
              <a:rPr lang="ko-KR" altLang="en-US" dirty="0" smtClean="0"/>
              <a:t> 정보기술계약과 </a:t>
            </a:r>
            <a:r>
              <a:rPr lang="ko-KR" altLang="en-US" dirty="0" err="1" smtClean="0"/>
              <a:t>고운혁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주무관입니다</a:t>
            </a:r>
            <a:r>
              <a:rPr lang="en-US" altLang="ko-KR" dirty="0" smtClean="0"/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지금부터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조달청 제안 평가 플랫폼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개방확대</a:t>
            </a:r>
            <a:r>
              <a:rPr lang="ko-KR" altLang="en-US" baseline="0" dirty="0" smtClean="0"/>
              <a:t> 주제로 </a:t>
            </a:r>
            <a:r>
              <a:rPr lang="ko-KR" altLang="en-US" baseline="0" dirty="0" err="1" smtClean="0"/>
              <a:t>말씀드립니다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13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먼저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현황으로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2018</a:t>
            </a:r>
            <a:r>
              <a:rPr lang="ko-KR" altLang="en-US" dirty="0" smtClean="0"/>
              <a:t>년 나라장터를 통해 제안서를 접수 받은  입찰 </a:t>
            </a:r>
            <a:r>
              <a:rPr lang="ko-KR" altLang="en-US" dirty="0" err="1" smtClean="0"/>
              <a:t>공고건은</a:t>
            </a:r>
            <a:endParaRPr lang="en-US" altLang="ko-KR" dirty="0" smtClean="0"/>
          </a:p>
          <a:p>
            <a:r>
              <a:rPr lang="ko-KR" altLang="en-US" dirty="0" smtClean="0"/>
              <a:t>연간 총 </a:t>
            </a:r>
            <a:r>
              <a:rPr lang="en-US" altLang="ko-KR" dirty="0" smtClean="0"/>
              <a:t>7</a:t>
            </a:r>
            <a:r>
              <a:rPr lang="ko-KR" altLang="en-US" dirty="0" smtClean="0"/>
              <a:t>만여건 이상으로 </a:t>
            </a:r>
            <a:endParaRPr lang="en-US" altLang="ko-KR" dirty="0" smtClean="0"/>
          </a:p>
          <a:p>
            <a:r>
              <a:rPr lang="ko-KR" altLang="en-US" baseline="0" dirty="0" smtClean="0"/>
              <a:t>제안서를 제출 받아 평가의 과정을 통해 계약을 체결합니다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212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대부분 요청하는 입찰서류로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제안서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발표자료 각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부와</a:t>
            </a:r>
            <a:r>
              <a:rPr lang="en-US" altLang="ko-KR" dirty="0" smtClean="0"/>
              <a:t> CD2</a:t>
            </a:r>
            <a:r>
              <a:rPr lang="ko-KR" altLang="en-US" dirty="0" smtClean="0"/>
              <a:t>매를 </a:t>
            </a:r>
            <a:r>
              <a:rPr lang="en-US" altLang="ko-KR" dirty="0" smtClean="0"/>
              <a:t> 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계약공무원에게 직접 대면제출로 요청하고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43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최근 정책환경 변화로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국가기관 </a:t>
            </a:r>
            <a:r>
              <a:rPr lang="en-US" altLang="ko-KR" dirty="0" smtClean="0"/>
              <a:t>12</a:t>
            </a:r>
            <a:r>
              <a:rPr lang="ko-KR" altLang="en-US" dirty="0" err="1" smtClean="0"/>
              <a:t>개은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세종시로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공공기관 </a:t>
            </a:r>
            <a:r>
              <a:rPr lang="en-US" altLang="ko-KR" dirty="0" smtClean="0"/>
              <a:t>154</a:t>
            </a:r>
            <a:r>
              <a:rPr lang="ko-KR" altLang="en-US" dirty="0" smtClean="0"/>
              <a:t>개는 지방혁신도시로 이전하였습니다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조달업체는 제안서 제출 및 </a:t>
            </a:r>
            <a:r>
              <a:rPr lang="ko-KR" altLang="en-US" dirty="0" err="1" smtClean="0"/>
              <a:t>기술평가하러</a:t>
            </a:r>
            <a:r>
              <a:rPr lang="ko-KR" altLang="en-US" dirty="0" smtClean="0"/>
              <a:t>  </a:t>
            </a:r>
            <a:endParaRPr lang="en-US" altLang="ko-KR" dirty="0" smtClean="0"/>
          </a:p>
          <a:p>
            <a:r>
              <a:rPr lang="ko-KR" altLang="en-US" dirty="0" smtClean="0"/>
              <a:t>서울에서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제주까지도 </a:t>
            </a:r>
            <a:r>
              <a:rPr lang="ko-KR" altLang="en-US" baseline="0" dirty="0" err="1" smtClean="0"/>
              <a:t>가야합니다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b="1" baseline="0" dirty="0" smtClean="0"/>
              <a:t>(</a:t>
            </a:r>
            <a:r>
              <a:rPr lang="ko-KR" altLang="en-US" b="1" baseline="0" dirty="0" smtClean="0"/>
              <a:t>클릭</a:t>
            </a:r>
            <a:r>
              <a:rPr lang="en-US" altLang="ko-KR" b="1" baseline="0" dirty="0" smtClean="0"/>
              <a:t>)  </a:t>
            </a:r>
            <a:r>
              <a:rPr lang="ko-KR" altLang="en-US" baseline="0" dirty="0" smtClean="0"/>
              <a:t>보시는 도표와 같이 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발주기관 지역과 다른 </a:t>
            </a:r>
            <a:r>
              <a:rPr lang="ko-KR" altLang="en-US" baseline="0" dirty="0" err="1" smtClean="0"/>
              <a:t>타지역</a:t>
            </a:r>
            <a:r>
              <a:rPr lang="ko-KR" altLang="en-US" baseline="0" dirty="0" smtClean="0"/>
              <a:t> 입찰자 비율이 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전체 </a:t>
            </a:r>
            <a:r>
              <a:rPr lang="en-US" altLang="ko-KR" baseline="0" dirty="0" smtClean="0"/>
              <a:t>8</a:t>
            </a:r>
            <a:r>
              <a:rPr lang="ko-KR" altLang="en-US" baseline="0" dirty="0" smtClean="0"/>
              <a:t>만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천여 건 중에 </a:t>
            </a:r>
            <a:r>
              <a:rPr lang="en-US" altLang="ko-KR" baseline="0" dirty="0" smtClean="0"/>
              <a:t>60%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5</a:t>
            </a:r>
            <a:r>
              <a:rPr lang="ko-KR" altLang="en-US" baseline="0" dirty="0" err="1" smtClean="0"/>
              <a:t>만건이나</a:t>
            </a:r>
            <a:r>
              <a:rPr lang="ko-KR" altLang="en-US" baseline="0" dirty="0" smtClean="0"/>
              <a:t> 되어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="1" baseline="0" dirty="0" smtClean="0"/>
              <a:t>조달기업은 더 많은 출장비용 필요하게 </a:t>
            </a:r>
            <a:r>
              <a:rPr lang="ko-KR" altLang="en-US" baseline="0" dirty="0" smtClean="0"/>
              <a:t>되었습니다</a:t>
            </a:r>
            <a:r>
              <a:rPr lang="en-US" altLang="ko-KR" baseline="0" dirty="0" smtClean="0"/>
              <a:t>. 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420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환경변화에 따른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문제점으로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제안서 인쇄비용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출장비용 등 입찰비용이 막대합니다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대면제출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발표는 계약공무원과 불필요한 사전접촉으로 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 </a:t>
            </a:r>
            <a:r>
              <a:rPr lang="ko-KR" altLang="en-US" baseline="0" dirty="0" smtClean="0"/>
              <a:t>갑을 환경에 노출됩니다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셋째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지방에 있는 오프라인 수기평가는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평가위원의 고른 섭외가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어렵고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집계오류</a:t>
            </a:r>
            <a:r>
              <a:rPr lang="en-US" altLang="ko-KR" baseline="0" dirty="0" smtClean="0"/>
              <a:t>,  </a:t>
            </a:r>
            <a:r>
              <a:rPr lang="ko-KR" altLang="en-US" baseline="0" dirty="0" smtClean="0"/>
              <a:t>점수 미공개 등 평가 공정성 등에서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문제점을 가지고 있습니다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   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68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문제점에 대한 </a:t>
            </a:r>
            <a:r>
              <a:rPr lang="ko-KR" altLang="en-US" baseline="0" dirty="0" smtClean="0"/>
              <a:t> 조달청의 개선</a:t>
            </a:r>
            <a:r>
              <a:rPr lang="ko-KR" altLang="en-US" dirty="0" smtClean="0"/>
              <a:t> 노력으로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오프라인 제안서 제출</a:t>
            </a:r>
            <a:r>
              <a:rPr lang="ko-KR" altLang="en-US" baseline="0" dirty="0" smtClean="0"/>
              <a:t> 및 평가를 온라인으로 전면 개방하여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인쇄비용은 </a:t>
            </a:r>
            <a:r>
              <a:rPr lang="en-US" altLang="ko-KR" baseline="0" dirty="0" smtClean="0"/>
              <a:t>0</a:t>
            </a:r>
            <a:r>
              <a:rPr lang="ko-KR" altLang="en-US" baseline="0" dirty="0" smtClean="0"/>
              <a:t>원으로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aseline="0" dirty="0" smtClean="0"/>
              <a:t>비대면 입찰서 제출로 인하여 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갑질</a:t>
            </a:r>
            <a:r>
              <a:rPr lang="ko-KR" altLang="en-US" baseline="0" dirty="0" smtClean="0"/>
              <a:t> 환경 차단에 노력하였습니다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18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시범사업을 통해  </a:t>
            </a:r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표준화된 시스템으로 기능을 개선하였습니다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dirty="0" smtClean="0"/>
              <a:t>한편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시스템 사용자 </a:t>
            </a:r>
            <a:r>
              <a:rPr lang="ko-KR" altLang="en-US" dirty="0" err="1" smtClean="0"/>
              <a:t>권역별</a:t>
            </a:r>
            <a:r>
              <a:rPr lang="ko-KR" altLang="en-US" dirty="0" smtClean="0"/>
              <a:t> 교육과</a:t>
            </a:r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조달교육원에 정규교육 과정을 제공하였습니다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407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이런 적극행정의 노력으로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시스템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제도 개선 시점인 </a:t>
            </a:r>
            <a:r>
              <a:rPr lang="en-US" altLang="ko-KR" baseline="0" dirty="0" smtClean="0"/>
              <a:t>‘18</a:t>
            </a:r>
            <a:r>
              <a:rPr lang="ko-KR" altLang="en-US" baseline="0" dirty="0" smtClean="0"/>
              <a:t>년 하반기부터</a:t>
            </a:r>
            <a:endParaRPr lang="en-US" altLang="ko-KR" baseline="0" dirty="0" smtClean="0"/>
          </a:p>
          <a:p>
            <a:r>
              <a:rPr lang="ko-KR" altLang="en-US" dirty="0" smtClean="0"/>
              <a:t>제안서</a:t>
            </a:r>
            <a:r>
              <a:rPr lang="ko-KR" altLang="en-US" baseline="0" dirty="0" smtClean="0"/>
              <a:t> 온라인 </a:t>
            </a:r>
            <a:r>
              <a:rPr lang="ko-KR" altLang="en-US" baseline="0" dirty="0" err="1" smtClean="0"/>
              <a:t>제출건은</a:t>
            </a:r>
            <a:r>
              <a:rPr lang="ko-KR" altLang="en-US" baseline="0" dirty="0" smtClean="0"/>
              <a:t> 대폭 증가되어</a:t>
            </a:r>
            <a:r>
              <a:rPr lang="en-US" altLang="ko-KR" baseline="0" dirty="0" smtClean="0"/>
              <a:t>,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인쇄비용과 출장비용으로 총 </a:t>
            </a:r>
            <a:r>
              <a:rPr lang="en-US" altLang="ko-KR" baseline="0" dirty="0" smtClean="0"/>
              <a:t>640</a:t>
            </a:r>
            <a:r>
              <a:rPr lang="ko-KR" altLang="en-US" baseline="0" dirty="0" err="1" smtClean="0"/>
              <a:t>억원의</a:t>
            </a:r>
            <a:r>
              <a:rPr lang="ko-KR" altLang="en-US" baseline="0" dirty="0" smtClean="0"/>
              <a:t> 비용절감이 되었습니다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875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7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dirty="0" smtClean="0"/>
              <a:t>마스터 부제목 스타일 편집</a:t>
            </a:r>
            <a:endParaRPr kumimoji="0" lang="en-US" dirty="0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256" y="213998"/>
            <a:ext cx="8627216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bg1"/>
              </a:buClr>
              <a:defRPr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defRPr>
            </a:lvl1pPr>
            <a:lvl2pPr>
              <a:buClr>
                <a:schemeClr val="bg1"/>
              </a:buClr>
              <a:buFont typeface="Wingdings" pitchFamily="2" charset="2"/>
              <a:buChar char="ü"/>
              <a:defRPr kumimoji="0" lang="ko-KR" altLang="en-US" sz="2000" b="1" kern="1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428736"/>
            <a:ext cx="8833104" cy="8572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93514" y="1571612"/>
            <a:ext cx="404018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ln>
                  <a:solidFill>
                    <a:srgbClr val="FFFF00"/>
                  </a:solidFill>
                  <a:prstDash val="dash"/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 hasCustomPrompt="1"/>
          </p:nvPr>
        </p:nvSpPr>
        <p:spPr>
          <a:xfrm>
            <a:off x="301752" y="2471383"/>
            <a:ext cx="4041648" cy="3818404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cs typeface="+mn-cs"/>
              </a:rPr>
              <a:t>감사</a:t>
            </a:r>
            <a:endParaRPr lang="en-US" altLang="ko-KR" dirty="0" smtClean="0"/>
          </a:p>
          <a:p>
            <a:pPr lvl="0" eaLnBrk="1" latinLnBrk="0" hangingPunct="1"/>
            <a:r>
              <a:rPr lang="ko-KR" altLang="en-US" dirty="0" err="1" smtClean="0"/>
              <a:t>이제터</a:t>
            </a:r>
            <a:r>
              <a:rPr lang="ko-KR" altLang="en-US" dirty="0" smtClean="0"/>
              <a:t>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 hasCustomPrompt="1"/>
          </p:nvPr>
        </p:nvSpPr>
        <p:spPr>
          <a:xfrm>
            <a:off x="4800600" y="2471383"/>
            <a:ext cx="4038600" cy="3822192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8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0" name="타원 29"/>
          <p:cNvSpPr/>
          <p:nvPr userDrawn="1"/>
        </p:nvSpPr>
        <p:spPr>
          <a:xfrm>
            <a:off x="4332972" y="1142984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195375"/>
            <a:ext cx="46672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텍스트 개체 틀 2"/>
          <p:cNvSpPr>
            <a:spLocks noGrp="1"/>
          </p:cNvSpPr>
          <p:nvPr>
            <p:ph type="body" idx="12"/>
          </p:nvPr>
        </p:nvSpPr>
        <p:spPr>
          <a:xfrm>
            <a:off x="4857752" y="1571612"/>
            <a:ext cx="400052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Rec%2009-13-19_002_screen_video_sys_audio.av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85984" y="3643314"/>
            <a:ext cx="4320480" cy="1800200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 </a:t>
            </a:r>
            <a:endParaRPr lang="en-US" altLang="ko-KR" sz="2000" dirty="0" smtClean="0"/>
          </a:p>
          <a:p>
            <a:r>
              <a:rPr lang="en-US" altLang="ko-KR" sz="2400" dirty="0">
                <a:solidFill>
                  <a:schemeClr val="bg1"/>
                </a:solidFill>
              </a:rPr>
              <a:t>Republic of Korea</a:t>
            </a:r>
            <a:br>
              <a:rPr lang="en-US" altLang="ko-KR" sz="2400" dirty="0">
                <a:solidFill>
                  <a:schemeClr val="bg1"/>
                </a:solidFill>
              </a:rPr>
            </a:br>
            <a:r>
              <a:rPr lang="en-US" altLang="ko-KR" sz="2400" dirty="0" smtClean="0">
                <a:solidFill>
                  <a:schemeClr val="bg1"/>
                </a:solidFill>
              </a:rPr>
              <a:t>“PPS”</a:t>
            </a:r>
            <a:endParaRPr lang="ko-KR" altLang="en-US" sz="2000" b="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2376264"/>
          </a:xfrm>
        </p:spPr>
        <p:txBody>
          <a:bodyPr anchor="ctr">
            <a:noAutofit/>
          </a:bodyPr>
          <a:lstStyle/>
          <a:p>
            <a:r>
              <a:rPr lang="en-US" altLang="ko-KR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Broadening </a:t>
            </a:r>
            <a:r>
              <a:rPr lang="en-US" altLang="ko-KR" sz="3200" b="1" dirty="0">
                <a:solidFill>
                  <a:schemeClr val="bg1"/>
                </a:solidFill>
              </a:rPr>
              <a:t>Access to Public Procurement Service : Online Proposal and Evaluation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Platform(e-ordering system) </a:t>
            </a:r>
            <a:r>
              <a:rPr lang="en-US" altLang="ko-KR" sz="32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8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544" y="3070701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- </a:t>
            </a:r>
            <a:r>
              <a:rPr lang="en-US" altLang="ko-KR" dirty="0">
                <a:solidFill>
                  <a:schemeClr val="bg1"/>
                </a:solidFill>
              </a:rPr>
              <a:t>Expect to save KRW 140 billion annually when using all public </a:t>
            </a:r>
            <a:r>
              <a:rPr lang="en-US" altLang="ko-KR" dirty="0" smtClean="0">
                <a:solidFill>
                  <a:schemeClr val="bg1"/>
                </a:solidFill>
              </a:rPr>
              <a:t>institutions -</a:t>
            </a:r>
            <a:endParaRPr lang="en-US" altLang="ko-KR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 </a:t>
            </a:r>
            <a:endParaRPr lang="ko-KR" altLang="en-US" b="1" dirty="0">
              <a:solidFill>
                <a:schemeClr val="bg1"/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467301" y="2727160"/>
            <a:ext cx="2823607" cy="27425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Proposals, evaluations and cases?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(Concept) The bidding process through evaluation after receiving the proposal (standard) from the government bidding, and announced more than 70,000 bids per year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ko-KR" altLang="en-US" dirty="0">
              <a:effectLst/>
            </a:endParaRPr>
          </a:p>
        </p:txBody>
      </p:sp>
      <p:sp>
        <p:nvSpPr>
          <p:cNvPr id="102" name="양쪽 모서리가 둥근 사각형 101"/>
          <p:cNvSpPr/>
          <p:nvPr/>
        </p:nvSpPr>
        <p:spPr>
          <a:xfrm rot="10800000" flipV="1">
            <a:off x="611560" y="3197574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협상계약</a:t>
            </a:r>
            <a:r>
              <a:rPr lang="en-US" altLang="ko-KR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*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7" name="양쪽 모서리가 둥근 사각형 106"/>
          <p:cNvSpPr/>
          <p:nvPr/>
        </p:nvSpPr>
        <p:spPr>
          <a:xfrm rot="10800000" flipV="1">
            <a:off x="3500138" y="3811261"/>
            <a:ext cx="1431901" cy="734111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Bidding </a:t>
            </a:r>
            <a:r>
              <a:rPr lang="en-US" altLang="ko-KR" dirty="0" smtClean="0">
                <a:solidFill>
                  <a:schemeClr val="bg1"/>
                </a:solidFill>
              </a:rPr>
              <a:t>Notice 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pPr algn="ctr"/>
            <a:r>
              <a:rPr kumimoji="1" lang="en-US" altLang="ko-KR" sz="1400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en-US" altLang="ko-KR" sz="1400" dirty="0" smtClean="0">
                <a:solidFill>
                  <a:schemeClr val="bg1"/>
                </a:solidFill>
              </a:rPr>
              <a:t>Official)</a:t>
            </a:r>
            <a:endParaRPr kumimoji="1" lang="ko-KR" altLang="en-US" sz="1400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9" name="양쪽 모서리가 둥근 사각형 198"/>
          <p:cNvSpPr/>
          <p:nvPr/>
        </p:nvSpPr>
        <p:spPr>
          <a:xfrm rot="10800000" flipV="1">
            <a:off x="611560" y="4274300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단계경쟁 입찰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0" name="양쪽 모서리가 둥근 사각형 199"/>
          <p:cNvSpPr/>
          <p:nvPr/>
        </p:nvSpPr>
        <p:spPr>
          <a:xfrm rot="10800000" flipV="1">
            <a:off x="611560" y="3734342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규격가격동시입찰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1" name="양쪽 모서리가 둥근 사각형 200"/>
          <p:cNvSpPr/>
          <p:nvPr/>
        </p:nvSpPr>
        <p:spPr>
          <a:xfrm rot="10800000" flipV="1">
            <a:off x="611560" y="4818298"/>
            <a:ext cx="1613911" cy="50706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외자협상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4625858" y="2643182"/>
            <a:ext cx="1963893" cy="74890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kern="0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400" dirty="0"/>
              <a:t>Submit proposal</a:t>
            </a: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dirty="0"/>
              <a:t>Venture </a:t>
            </a:r>
            <a:r>
              <a:rPr lang="en-US" altLang="ko-KR" sz="1400" dirty="0" smtClean="0"/>
              <a:t>business)</a:t>
            </a:r>
            <a:endParaRPr lang="en-US" altLang="ko-KR" sz="14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6605876" y="3571876"/>
            <a:ext cx="1709440" cy="542571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2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200" dirty="0"/>
              <a:t>Proposal Evaluation</a:t>
            </a:r>
            <a:r>
              <a:rPr lang="en-US" altLang="ko-KR" sz="1100" dirty="0"/>
              <a:t>, </a:t>
            </a:r>
            <a:r>
              <a:rPr lang="en-US" altLang="ko-KR" sz="1100" dirty="0" smtClean="0"/>
              <a:t>(Evaluation Committee)</a:t>
            </a:r>
            <a:endParaRPr lang="en-US" altLang="ko-KR" sz="1100" dirty="0"/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sz="1400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41" name="양쪽 모서리가 둥근 사각형 40"/>
          <p:cNvSpPr/>
          <p:nvPr/>
        </p:nvSpPr>
        <p:spPr>
          <a:xfrm rot="10800000" flipV="1">
            <a:off x="6653440" y="4947437"/>
            <a:ext cx="1619812" cy="50405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Contract</a:t>
            </a:r>
          </a:p>
        </p:txBody>
      </p:sp>
      <p:cxnSp>
        <p:nvCxnSpPr>
          <p:cNvPr id="6" name="꺾인 연결선 5"/>
          <p:cNvCxnSpPr>
            <a:stCxn id="107" idx="3"/>
            <a:endCxn id="38" idx="1"/>
          </p:cNvCxnSpPr>
          <p:nvPr/>
        </p:nvCxnSpPr>
        <p:spPr>
          <a:xfrm rot="5400000" flipH="1" flipV="1">
            <a:off x="4024160" y="3209563"/>
            <a:ext cx="793626" cy="409770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38" idx="3"/>
            <a:endCxn id="39" idx="0"/>
          </p:cNvCxnSpPr>
          <p:nvPr/>
        </p:nvCxnSpPr>
        <p:spPr>
          <a:xfrm>
            <a:off x="6589751" y="3017635"/>
            <a:ext cx="870845" cy="554241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057" y="3507278"/>
            <a:ext cx="534039" cy="534039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435" y="4545373"/>
            <a:ext cx="1164878" cy="1164878"/>
          </a:xfrm>
          <a:prstGeom prst="rect">
            <a:avLst/>
          </a:prstGeom>
        </p:spPr>
      </p:pic>
      <p:grpSp>
        <p:nvGrpSpPr>
          <p:cNvPr id="32" name="그룹 276"/>
          <p:cNvGrpSpPr/>
          <p:nvPr/>
        </p:nvGrpSpPr>
        <p:grpSpPr>
          <a:xfrm>
            <a:off x="8244408" y="2787198"/>
            <a:ext cx="695292" cy="714375"/>
            <a:chOff x="974304" y="7256462"/>
            <a:chExt cx="937534" cy="857228"/>
          </a:xfrm>
        </p:grpSpPr>
        <p:sp>
          <p:nvSpPr>
            <p:cNvPr id="33" name="직사각형 32"/>
            <p:cNvSpPr/>
            <p:nvPr/>
          </p:nvSpPr>
          <p:spPr>
            <a:xfrm>
              <a:off x="1014385" y="7818233"/>
              <a:ext cx="897453" cy="2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ctr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000" b="1" kern="0" dirty="0" smtClean="0">
                  <a:solidFill>
                    <a:srgbClr val="000000"/>
                  </a:solidFill>
                  <a:latin typeface="나눔고딕 ExtraBold" pitchFamily="50" charset="-127"/>
                  <a:ea typeface="나눔고딕 ExtraBold" pitchFamily="50" charset="-127"/>
                </a:rPr>
                <a:t>평가위원</a:t>
              </a:r>
              <a:endParaRPr kumimoji="0" lang="ko-KR" altLang="en-US" sz="1000" b="1" kern="0" dirty="0">
                <a:solidFill>
                  <a:srgbClr val="00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grpSp>
          <p:nvGrpSpPr>
            <p:cNvPr id="34" name="그룹 5"/>
            <p:cNvGrpSpPr/>
            <p:nvPr/>
          </p:nvGrpSpPr>
          <p:grpSpPr>
            <a:xfrm>
              <a:off x="974304" y="7256462"/>
              <a:ext cx="850732" cy="504105"/>
              <a:chOff x="-2045146" y="7493958"/>
              <a:chExt cx="850732" cy="504105"/>
            </a:xfrm>
          </p:grpSpPr>
          <p:pic>
            <p:nvPicPr>
              <p:cNvPr id="35" name="Picture 6" descr="MCj04326210000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flipH="1">
                <a:off x="-2045146" y="7571026"/>
                <a:ext cx="422275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" descr="C:\Documents and Settings\성원\Local Settings\Temporary Internet Files\Content.IE5\3PZ8LD36\MC900432626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-1834008" y="7493958"/>
                <a:ext cx="429564" cy="428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성원\Local Settings\Temporary Internet Files\Content.IE5\UBULZ14N\MC900432622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flipH="1">
                <a:off x="-1619226" y="7573251"/>
                <a:ext cx="424812" cy="424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2331493" y="3228194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42,754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1493" y="431339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1,841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1493" y="377440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25,597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1493" y="485758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28" y="5672281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</a:rPr>
              <a:t> * ‘18</a:t>
            </a:r>
            <a:r>
              <a:rPr lang="ko-KR" altLang="en-US" sz="1200" dirty="0" smtClean="0">
                <a:solidFill>
                  <a:schemeClr val="bg1"/>
                </a:solidFill>
              </a:rPr>
              <a:t>년도 </a:t>
            </a:r>
            <a:r>
              <a:rPr lang="ko-KR" altLang="en-US" sz="1200" dirty="0">
                <a:solidFill>
                  <a:schemeClr val="bg1"/>
                </a:solidFill>
              </a:rPr>
              <a:t>나라장터 </a:t>
            </a:r>
            <a:r>
              <a:rPr lang="ko-KR" altLang="en-US" sz="1200" dirty="0" smtClean="0">
                <a:solidFill>
                  <a:schemeClr val="bg1"/>
                </a:solidFill>
              </a:rPr>
              <a:t>입찰공고 현황 </a:t>
            </a:r>
            <a:r>
              <a:rPr lang="en-US" altLang="ko-KR" sz="1200" dirty="0" smtClean="0">
                <a:solidFill>
                  <a:schemeClr val="bg1"/>
                </a:solidFill>
              </a:rPr>
              <a:t>: </a:t>
            </a:r>
            <a:r>
              <a:rPr lang="ko-KR" altLang="en-US" sz="1200" dirty="0" smtClean="0">
                <a:solidFill>
                  <a:schemeClr val="bg1"/>
                </a:solidFill>
              </a:rPr>
              <a:t>총</a:t>
            </a:r>
            <a:r>
              <a:rPr lang="en-US" altLang="ko-KR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70,223</a:t>
            </a:r>
            <a:r>
              <a:rPr lang="ko-KR" altLang="en-US" sz="1200" dirty="0">
                <a:solidFill>
                  <a:schemeClr val="bg1"/>
                </a:solidFill>
              </a:rPr>
              <a:t>건 </a:t>
            </a:r>
            <a:r>
              <a:rPr lang="en-US" altLang="ko-KR" sz="1200" dirty="0">
                <a:solidFill>
                  <a:schemeClr val="bg1"/>
                </a:solidFill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</a:rPr>
              <a:t>재공고</a:t>
            </a:r>
            <a:r>
              <a:rPr lang="ko-KR" altLang="en-US" sz="1200" dirty="0">
                <a:solidFill>
                  <a:schemeClr val="bg1"/>
                </a:solidFill>
              </a:rPr>
              <a:t>  포함</a:t>
            </a:r>
            <a:r>
              <a:rPr lang="en-US" altLang="ko-KR" sz="1200" dirty="0">
                <a:solidFill>
                  <a:schemeClr val="bg1"/>
                </a:solidFill>
              </a:rPr>
              <a:t>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직선 화살표 연결선 12"/>
          <p:cNvCxnSpPr>
            <a:stCxn id="39" idx="2"/>
            <a:endCxn id="41" idx="3"/>
          </p:cNvCxnSpPr>
          <p:nvPr/>
        </p:nvCxnSpPr>
        <p:spPr>
          <a:xfrm>
            <a:off x="7460596" y="4114447"/>
            <a:ext cx="2750" cy="83299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56" y="3892575"/>
            <a:ext cx="534039" cy="534039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137" y="4011334"/>
            <a:ext cx="534039" cy="534039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97" y="3363262"/>
            <a:ext cx="534039" cy="534039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95" y="3435270"/>
            <a:ext cx="534039" cy="534039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19" y="3608781"/>
            <a:ext cx="534039" cy="534039"/>
          </a:xfrm>
          <a:prstGeom prst="rect">
            <a:avLst/>
          </a:prstGeom>
        </p:spPr>
      </p:pic>
      <p:sp>
        <p:nvSpPr>
          <p:cNvPr id="15" name="굽은 화살표 14"/>
          <p:cNvSpPr/>
          <p:nvPr/>
        </p:nvSpPr>
        <p:spPr>
          <a:xfrm rot="10800000">
            <a:off x="4847108" y="4745707"/>
            <a:ext cx="1093044" cy="705786"/>
          </a:xfrm>
          <a:prstGeom prst="bentArrow">
            <a:avLst/>
          </a:prstGeom>
          <a:gradFill flip="none" rotWithShape="1">
            <a:gsLst>
              <a:gs pos="2000">
                <a:schemeClr val="accent1">
                  <a:shade val="30000"/>
                  <a:satMod val="115000"/>
                  <a:alpha val="29000"/>
                </a:schemeClr>
              </a:gs>
              <a:gs pos="37000">
                <a:schemeClr val="accent1">
                  <a:shade val="67500"/>
                  <a:satMod val="115000"/>
                </a:schemeClr>
              </a:gs>
              <a:gs pos="52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7797" y="482803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submission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굽은 화살표 18"/>
          <p:cNvSpPr/>
          <p:nvPr/>
        </p:nvSpPr>
        <p:spPr>
          <a:xfrm rot="10800000">
            <a:off x="8316415" y="3525328"/>
            <a:ext cx="403148" cy="48600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15316" y="403843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attend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833191"/>
            <a:ext cx="1503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Bidding 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type&gt;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95735" y="2833191"/>
            <a:ext cx="1008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Number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402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(Bidding documents) Request for 10 copies including proposal, summary, and presentation materials, 2 CDs</a:t>
            </a:r>
          </a:p>
          <a:p>
            <a:pPr marL="560070" lvl="1" indent="-285750" fontAlgn="base" latinLnBrk="0"/>
            <a:endParaRPr lang="en-US" altLang="ko-KR" sz="1800" b="0" spc="-10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ko-KR" sz="1800" dirty="0"/>
              <a:t>(Face-to-face </a:t>
            </a:r>
            <a:r>
              <a:rPr lang="en-US" altLang="ko-KR" sz="1800" dirty="0" smtClean="0"/>
              <a:t>submission) Visit </a:t>
            </a:r>
            <a:r>
              <a:rPr lang="en-US" altLang="ko-KR" sz="1800" dirty="0"/>
              <a:t>the client and submit it face to face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(Status) Still print, face-to-face?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3571900" cy="237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802" y="3429000"/>
            <a:ext cx="372226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1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To bid / evaluate to </a:t>
            </a:r>
            <a:r>
              <a:rPr lang="en-US" altLang="ko-KR" dirty="0" err="1"/>
              <a:t>Jeju</a:t>
            </a:r>
            <a:r>
              <a:rPr lang="en-US" altLang="ko-KR" dirty="0"/>
              <a:t> Island!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(Environmental change) Local transfer of national and public </a:t>
            </a:r>
            <a:r>
              <a:rPr lang="en-US" altLang="ko-KR" dirty="0" smtClean="0"/>
              <a:t>institutions</a:t>
            </a:r>
          </a:p>
          <a:p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/>
              <a:t>Completed relocation to 12 central ministries, including the Ministry of Public Administration and Security and the Ministry of Science, Technology and Information</a:t>
            </a:r>
            <a:r>
              <a:rPr lang="en-US" altLang="ko-KR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>
                <a:solidFill>
                  <a:schemeClr val="bg1">
                    <a:lumMod val="95000"/>
                    <a:lumOff val="5000"/>
                  </a:schemeClr>
                </a:solidFill>
              </a:rPr>
              <a:t>Local transfer of public institutions to 154 regional innovation cities (completed 154), additional 122 reviews</a:t>
            </a:r>
          </a:p>
          <a:p>
            <a:pPr marL="560070" lvl="1" indent="-285750" fontAlgn="base" latinLnBrk="0"/>
            <a:endParaRPr lang="en-US" alt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359659" y="4927611"/>
            <a:ext cx="790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타 지 역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(60%)</a:t>
            </a:r>
            <a:endParaRPr lang="ko-KR" altLang="en-US" sz="12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/>
              <a:t>(Bidding cost) Proposal printing costs and travel expenses are huge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Proposal design, printing cost, bookbinding cost, etc. minimum 100 ~ 5 million won (per case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At least 100,000 won per person in travel expenses including daily expenses and food expenses (per person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endParaRPr lang="en-US" altLang="ko-KR" sz="1000" dirty="0"/>
          </a:p>
          <a:p>
            <a:r>
              <a:rPr lang="en-US" altLang="ko-KR" dirty="0"/>
              <a:t>(Concerned about) Face-to-face submission and contact with public officials (pre)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Exposure to absurd environments, including unfair behavior and transparency</a:t>
            </a:r>
          </a:p>
          <a:p>
            <a:endParaRPr lang="en-US" altLang="ko-KR" sz="1800" spc="-50" dirty="0" smtClean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endParaRPr lang="en-US" altLang="ko-KR" sz="800" spc="-5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r>
              <a:rPr lang="en-US" altLang="ko-KR" dirty="0"/>
              <a:t>(Site evaluation) Offline handwriting evaluation reduces evaluation fairness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Difficulty in selecting the </a:t>
            </a:r>
            <a:r>
              <a:rPr lang="en-US" altLang="ko-KR" dirty="0" smtClean="0">
                <a:solidFill>
                  <a:schemeClr val="accent1">
                    <a:lumMod val="75000"/>
                  </a:schemeClr>
                </a:solidFill>
              </a:rPr>
              <a:t>evaluator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Aggregation of scores reduces the fairness of the evaluation by probable errors and closed</a:t>
            </a:r>
            <a:endParaRPr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en-US" altLang="ko-KR" spc="-10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ko-KR" altLang="en-US" sz="2000" spc="-10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20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 Improvement efforts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(Printing cost) Proposal printing cost 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dirty="0"/>
              <a:t>Print </a:t>
            </a:r>
            <a:r>
              <a:rPr lang="en-US" altLang="ko-KR" dirty="0" smtClean="0"/>
              <a:t>zero</a:t>
            </a:r>
          </a:p>
          <a:p>
            <a:endParaRPr lang="en-US" altLang="ko-KR" sz="600" spc="-100" dirty="0" smtClean="0">
              <a:solidFill>
                <a:srgbClr val="FF0000"/>
              </a:solidFill>
            </a:endParaRPr>
          </a:p>
          <a:p>
            <a:r>
              <a:rPr lang="en-US" altLang="ko-KR" dirty="0"/>
              <a:t>(Concerns about irrationality) Blocking civil servants' transition to non-face-to-face bidding</a:t>
            </a:r>
          </a:p>
          <a:p>
            <a:pPr lvl="1"/>
            <a:endParaRPr lang="en-US" altLang="ko-KR" sz="900" dirty="0">
              <a:solidFill>
                <a:srgbClr val="FF0000"/>
              </a:solidFill>
            </a:endParaRPr>
          </a:p>
          <a:p>
            <a:r>
              <a:rPr lang="en-US" altLang="ko-KR" dirty="0"/>
              <a:t>(On-site evaluation) Proposal review and presentation (PT) online image evaluation</a:t>
            </a:r>
          </a:p>
          <a:p>
            <a:endParaRPr lang="ko-KR" altLang="en-US" dirty="0">
              <a:solidFill>
                <a:srgbClr val="FF000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81236" y="3936151"/>
            <a:ext cx="2448272" cy="2426082"/>
            <a:chOff x="481236" y="4507274"/>
            <a:chExt cx="2448272" cy="167612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481236" y="4507274"/>
              <a:ext cx="2448272" cy="1411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11560" y="5970766"/>
              <a:ext cx="2232248" cy="2126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Printing cost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- &gt;  Zero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145532" y="3936153"/>
            <a:ext cx="2664296" cy="2445175"/>
            <a:chOff x="3145532" y="4509119"/>
            <a:chExt cx="2664296" cy="169654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532" y="4509119"/>
              <a:ext cx="2664296" cy="1409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275856" y="5970766"/>
              <a:ext cx="2448272" cy="2349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/>
                <a:t>Non- face-to-face</a:t>
              </a:r>
              <a:r>
                <a:rPr lang="ko-KR" altLang="en-US" sz="1600" b="1" dirty="0" smtClean="0">
                  <a:solidFill>
                    <a:srgbClr val="FFFF00"/>
                  </a:solidFill>
                </a:rPr>
                <a:t> </a:t>
              </a:r>
              <a:r>
                <a:rPr lang="en-US" altLang="ko-KR" sz="16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6012160" y="3918134"/>
            <a:ext cx="2736304" cy="2414399"/>
            <a:chOff x="6012160" y="4509118"/>
            <a:chExt cx="2736304" cy="167519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5852" y="4509118"/>
              <a:ext cx="2650604" cy="1409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012160" y="5970766"/>
              <a:ext cx="2736304" cy="213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00"/>
                  </a:solidFill>
                </a:rPr>
                <a:t>offline-&gt; </a:t>
              </a:r>
              <a:r>
                <a:rPr lang="en-US" altLang="ko-KR" sz="1400" dirty="0" smtClean="0"/>
                <a:t>Online evaluation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</p:spTree>
    <p:extLst>
      <p:ext uri="{BB962C8B-B14F-4D97-AF65-F5344CB8AC3E}">
        <p14:creationId xmlns:p14="http://schemas.microsoft.com/office/powerpoint/2010/main" val="131168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Innovation activity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[Education Promotion] Training and Promotion of Pilot Projects and System Users</a:t>
            </a:r>
          </a:p>
          <a:p>
            <a:pPr lvl="1"/>
            <a:r>
              <a:rPr lang="en-US" altLang="ko-KR" sz="1050" dirty="0">
                <a:effectLst/>
              </a:rPr>
              <a:t>District education centered on local innovation cities (6) Collective education and promotion (more than 1,500 attendees</a:t>
            </a:r>
            <a:r>
              <a:rPr lang="en-US" altLang="ko-KR" sz="1050" dirty="0" smtClean="0">
                <a:effectLst/>
              </a:rPr>
              <a:t>)</a:t>
            </a:r>
            <a:r>
              <a:rPr lang="en-US" altLang="ko-KR" sz="1050" dirty="0">
                <a:effectLst/>
              </a:rPr>
              <a:t> </a:t>
            </a:r>
            <a:endParaRPr lang="en-US" altLang="ko-KR" sz="1050" dirty="0" smtClean="0">
              <a:effectLst/>
            </a:endParaRPr>
          </a:p>
          <a:p>
            <a:pPr lvl="1"/>
            <a:r>
              <a:rPr lang="en-US" altLang="ko-KR" sz="1050" dirty="0" smtClean="0">
                <a:effectLst/>
              </a:rPr>
              <a:t>Opening </a:t>
            </a:r>
            <a:r>
              <a:rPr lang="en-US" altLang="ko-KR" sz="1050" dirty="0">
                <a:effectLst/>
              </a:rPr>
              <a:t>of the Procurement Training Center's regular training course (e-ordering system) (9 times a year)</a:t>
            </a:r>
          </a:p>
          <a:p>
            <a:pPr lvl="1"/>
            <a:endParaRPr lang="ko-KR" altLang="en-US" sz="1050" dirty="0">
              <a:effectLst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07" y="2798068"/>
            <a:ext cx="8001056" cy="164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0876" y="4533565"/>
            <a:ext cx="2560910" cy="168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26" y="4501276"/>
            <a:ext cx="2562390" cy="171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71" y="4507805"/>
            <a:ext cx="2736304" cy="170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937" y="2824358"/>
            <a:ext cx="259307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[Quality Performance] 'Billing cost of 64 billion won after 18 years</a:t>
            </a:r>
          </a:p>
          <a:p>
            <a:pPr lvl="2"/>
            <a:r>
              <a:rPr lang="en-US" altLang="ko-KR" sz="1800" dirty="0"/>
              <a:t>Online submission of negotiation contract proposals has increased significantly since the time of system </a:t>
            </a:r>
            <a:r>
              <a:rPr lang="en-US" altLang="ko-KR" dirty="0"/>
              <a:t>improvement ('August 18).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                          </a:t>
            </a:r>
          </a:p>
          <a:p>
            <a:r>
              <a:rPr lang="en-US" altLang="ko-KR" sz="2000" dirty="0" smtClean="0"/>
              <a:t> </a:t>
            </a:r>
            <a:r>
              <a:rPr lang="ko-KR" altLang="en-US" sz="2000" b="0" dirty="0" smtClean="0">
                <a:effectLst/>
              </a:rPr>
              <a:t>절감 사례</a:t>
            </a:r>
            <a:r>
              <a:rPr lang="en-US" altLang="ko-KR" sz="2000" b="0" dirty="0" smtClean="0">
                <a:effectLst/>
              </a:rPr>
              <a:t>(</a:t>
            </a:r>
            <a:r>
              <a:rPr lang="ko-KR" altLang="en-US" sz="2000" b="0" dirty="0" smtClean="0">
                <a:effectLst/>
                <a:hlinkClick r:id="rId3" action="ppaction://hlinkfile"/>
              </a:rPr>
              <a:t>영상 클릭</a:t>
            </a:r>
            <a:r>
              <a:rPr lang="en-US" altLang="ko-KR" sz="2000" b="0" dirty="0" smtClean="0">
                <a:effectLst/>
              </a:rPr>
              <a:t>)</a:t>
            </a:r>
            <a:endParaRPr lang="ko-KR" altLang="en-US" sz="2000" b="0" dirty="0">
              <a:effectLst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5720" y="2804868"/>
            <a:ext cx="4000528" cy="3000396"/>
          </a:xfrm>
          <a:prstGeom prst="rect">
            <a:avLst/>
          </a:prstGeom>
          <a:gradFill>
            <a:gsLst>
              <a:gs pos="31000">
                <a:schemeClr val="accent1">
                  <a:tint val="66000"/>
                  <a:satMod val="160000"/>
                  <a:alpha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258" y="3019182"/>
            <a:ext cx="3495675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2800" dirty="0"/>
              <a:t>(Major achievements) Bidding cost reduced 64 billion won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969820" y="3516968"/>
            <a:ext cx="3817022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600" dirty="0"/>
              <a:t>Print cost </a:t>
            </a:r>
            <a:r>
              <a:rPr lang="en-US" altLang="ko-KR" sz="1600" dirty="0" smtClean="0"/>
              <a:t>reduction </a:t>
            </a:r>
            <a:r>
              <a:rPr lang="en-US" altLang="ko-KR" sz="16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582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*</a:t>
            </a: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200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</a:t>
            </a: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58296,000,000</a:t>
            </a:r>
            <a:r>
              <a:rPr lang="ko-KR" altLang="en-US" sz="1200" spc="-100" dirty="0" smtClean="0">
                <a:solidFill>
                  <a:srgbClr val="000000"/>
                </a:solidFill>
                <a:latin typeface="맑은 고딕"/>
              </a:rPr>
              <a:t>원</a:t>
            </a:r>
            <a:endParaRPr lang="en-US" altLang="ko-KR" sz="1200" spc="-100" dirty="0" smtClean="0">
              <a:solidFill>
                <a:srgbClr val="000000"/>
              </a:solidFill>
              <a:latin typeface="맑은 고딕"/>
            </a:endParaRPr>
          </a:p>
          <a:p>
            <a:pPr lvl="1" fontAlgn="base">
              <a:buFont typeface="Wingdings" pitchFamily="2" charset="2"/>
              <a:buChar char="ü"/>
            </a:pPr>
            <a:endParaRPr lang="en-US" altLang="ko-KR" sz="1200" dirty="0" smtClean="0">
              <a:solidFill>
                <a:srgbClr val="000000"/>
              </a:solidFill>
              <a:latin typeface="맑은 고딕"/>
            </a:endParaRPr>
          </a:p>
          <a:p>
            <a:pPr fontAlgn="base">
              <a:buFont typeface="Wingdings" pitchFamily="2" charset="2"/>
              <a:buChar char="§"/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</a:t>
            </a:r>
            <a:r>
              <a:rPr lang="en-US" altLang="ko-KR" sz="2000" dirty="0"/>
              <a:t>Travel cost </a:t>
            </a:r>
            <a:r>
              <a:rPr lang="en-US" altLang="ko-KR" sz="2000" dirty="0" smtClean="0"/>
              <a:t>savings 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**</a:t>
            </a:r>
            <a:endParaRPr lang="en-US" altLang="ko-KR" sz="1200" b="1" dirty="0" smtClean="0">
              <a:solidFill>
                <a:srgbClr val="FF0000"/>
              </a:solidFill>
              <a:latin typeface="맑은 고딕"/>
              <a:ea typeface="나눔고딕" pitchFamily="50" charset="-127"/>
            </a:endParaRP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10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* 2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5,829,600,000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</a:p>
          <a:p>
            <a:pPr fontAlgn="base">
              <a:buFont typeface="Wingdings" pitchFamily="2" charset="2"/>
              <a:buChar char="ü"/>
            </a:pPr>
            <a:endParaRPr lang="en-US" altLang="ko-KR" sz="1200" spc="-1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1450" indent="-171450" fontAlgn="base">
              <a:buFont typeface="Wingdings" pitchFamily="2" charset="2"/>
              <a:buChar char="v"/>
            </a:pP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‘18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 19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월말 까지 현황</a:t>
            </a:r>
          </a:p>
        </p:txBody>
      </p:sp>
      <p:sp>
        <p:nvSpPr>
          <p:cNvPr id="17" name="자유형 16"/>
          <p:cNvSpPr/>
          <p:nvPr/>
        </p:nvSpPr>
        <p:spPr>
          <a:xfrm>
            <a:off x="1360160" y="3447810"/>
            <a:ext cx="1859280" cy="1191578"/>
          </a:xfrm>
          <a:custGeom>
            <a:avLst/>
            <a:gdLst>
              <a:gd name="connsiteX0" fmla="*/ 0 w 1859280"/>
              <a:gd name="connsiteY0" fmla="*/ 1120140 h 1120140"/>
              <a:gd name="connsiteX1" fmla="*/ 944880 w 1859280"/>
              <a:gd name="connsiteY1" fmla="*/ 685800 h 1120140"/>
              <a:gd name="connsiteX2" fmla="*/ 1737360 w 1859280"/>
              <a:gd name="connsiteY2" fmla="*/ 76200 h 1120140"/>
              <a:gd name="connsiteX3" fmla="*/ 1638300 w 1859280"/>
              <a:gd name="connsiteY3" fmla="*/ 22860 h 1120140"/>
              <a:gd name="connsiteX4" fmla="*/ 1836420 w 1859280"/>
              <a:gd name="connsiteY4" fmla="*/ 0 h 1120140"/>
              <a:gd name="connsiteX5" fmla="*/ 1859280 w 1859280"/>
              <a:gd name="connsiteY5" fmla="*/ 152400 h 1120140"/>
              <a:gd name="connsiteX6" fmla="*/ 1775460 w 1859280"/>
              <a:gd name="connsiteY6" fmla="*/ 106680 h 1120140"/>
              <a:gd name="connsiteX7" fmla="*/ 982980 w 1859280"/>
              <a:gd name="connsiteY7" fmla="*/ 708660 h 1120140"/>
              <a:gd name="connsiteX8" fmla="*/ 0 w 1859280"/>
              <a:gd name="connsiteY8" fmla="*/ 1120140 h 112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9280" h="1120140">
                <a:moveTo>
                  <a:pt x="0" y="1120140"/>
                </a:moveTo>
                <a:lnTo>
                  <a:pt x="944880" y="685800"/>
                </a:lnTo>
                <a:lnTo>
                  <a:pt x="1737360" y="76200"/>
                </a:lnTo>
                <a:lnTo>
                  <a:pt x="1638300" y="22860"/>
                </a:lnTo>
                <a:lnTo>
                  <a:pt x="1836420" y="0"/>
                </a:lnTo>
                <a:lnTo>
                  <a:pt x="1859280" y="152400"/>
                </a:lnTo>
                <a:lnTo>
                  <a:pt x="1775460" y="106680"/>
                </a:lnTo>
                <a:lnTo>
                  <a:pt x="982980" y="708660"/>
                </a:lnTo>
                <a:lnTo>
                  <a:pt x="0" y="112014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1550966" y="4366034"/>
            <a:ext cx="1720204" cy="686750"/>
          </a:xfrm>
          <a:custGeom>
            <a:avLst/>
            <a:gdLst>
              <a:gd name="connsiteX0" fmla="*/ 0 w 1722120"/>
              <a:gd name="connsiteY0" fmla="*/ 586740 h 586740"/>
              <a:gd name="connsiteX1" fmla="*/ 906780 w 1722120"/>
              <a:gd name="connsiteY1" fmla="*/ 358140 h 586740"/>
              <a:gd name="connsiteX2" fmla="*/ 1569720 w 1722120"/>
              <a:gd name="connsiteY2" fmla="*/ 76200 h 586740"/>
              <a:gd name="connsiteX3" fmla="*/ 1516380 w 1722120"/>
              <a:gd name="connsiteY3" fmla="*/ 0 h 586740"/>
              <a:gd name="connsiteX4" fmla="*/ 1722120 w 1722120"/>
              <a:gd name="connsiteY4" fmla="*/ 7620 h 586740"/>
              <a:gd name="connsiteX5" fmla="*/ 1653540 w 1722120"/>
              <a:gd name="connsiteY5" fmla="*/ 182880 h 586740"/>
              <a:gd name="connsiteX6" fmla="*/ 1607820 w 1722120"/>
              <a:gd name="connsiteY6" fmla="*/ 121920 h 586740"/>
              <a:gd name="connsiteX7" fmla="*/ 937260 w 1722120"/>
              <a:gd name="connsiteY7" fmla="*/ 396240 h 586740"/>
              <a:gd name="connsiteX8" fmla="*/ 0 w 1722120"/>
              <a:gd name="connsiteY8" fmla="*/ 586740 h 58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2120" h="586740">
                <a:moveTo>
                  <a:pt x="0" y="586740"/>
                </a:moveTo>
                <a:lnTo>
                  <a:pt x="906780" y="358140"/>
                </a:lnTo>
                <a:lnTo>
                  <a:pt x="1569720" y="76200"/>
                </a:lnTo>
                <a:lnTo>
                  <a:pt x="1516380" y="0"/>
                </a:lnTo>
                <a:lnTo>
                  <a:pt x="1722120" y="7620"/>
                </a:lnTo>
                <a:lnTo>
                  <a:pt x="1653540" y="182880"/>
                </a:lnTo>
                <a:lnTo>
                  <a:pt x="1607820" y="121920"/>
                </a:lnTo>
                <a:lnTo>
                  <a:pt x="937260" y="396240"/>
                </a:lnTo>
                <a:lnTo>
                  <a:pt x="0" y="58674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876438"/>
            <a:ext cx="5524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오른쪽 화살표 11"/>
          <p:cNvSpPr/>
          <p:nvPr/>
        </p:nvSpPr>
        <p:spPr>
          <a:xfrm>
            <a:off x="4500562" y="3947876"/>
            <a:ext cx="28575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05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899592" y="332656"/>
            <a:ext cx="7596062" cy="1693912"/>
          </a:xfrm>
        </p:spPr>
        <p:txBody>
          <a:bodyPr anchor="ctr">
            <a:normAutofit/>
          </a:bodyPr>
          <a:lstStyle/>
          <a:p>
            <a:r>
              <a:rPr lang="en-US" altLang="ko-KR" sz="3200" dirty="0" smtClean="0">
                <a:solidFill>
                  <a:schemeClr val="tx1"/>
                </a:solidFill>
              </a:rPr>
              <a:t> </a:t>
            </a:r>
            <a:endParaRPr lang="en-US" altLang="ko-KR" sz="3200" dirty="0">
              <a:solidFill>
                <a:schemeClr val="tx1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738560" y="3429000"/>
            <a:ext cx="7772400" cy="80392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thanks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4977</TotalTime>
  <Words>830</Words>
  <Application>Microsoft Office PowerPoint</Application>
  <PresentationFormat>화면 슬라이드 쇼(4:3)</PresentationFormat>
  <Paragraphs>157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5" baseType="lpstr">
      <vt:lpstr>굴림</vt:lpstr>
      <vt:lpstr>Arial</vt:lpstr>
      <vt:lpstr>Wingdings 2</vt:lpstr>
      <vt:lpstr>바탕</vt:lpstr>
      <vt:lpstr>나눔고딕 ExtraBold</vt:lpstr>
      <vt:lpstr>Georgia</vt:lpstr>
      <vt:lpstr>맑은 고딕</vt:lpstr>
      <vt:lpstr>KoPub돋움체 Bold</vt:lpstr>
      <vt:lpstr>나눔고딕</vt:lpstr>
      <vt:lpstr>HY견고딕</vt:lpstr>
      <vt:lpstr>KoPub돋움체 Light</vt:lpstr>
      <vt:lpstr>Symbol</vt:lpstr>
      <vt:lpstr>Wingdings</vt:lpstr>
      <vt:lpstr>돋움</vt:lpstr>
      <vt:lpstr>HY헤드라인M</vt:lpstr>
      <vt:lpstr>중앙</vt:lpstr>
      <vt:lpstr> Broadening Access to Public Procurement Service : Online Proposal and Evaluation Platform(e-ordering system)  </vt:lpstr>
      <vt:lpstr>(Status) Proposals, evaluations and cases?</vt:lpstr>
      <vt:lpstr>(Status) Still print, face-to-face?</vt:lpstr>
      <vt:lpstr>(Status) To bid / evaluate to Jeju Island!</vt:lpstr>
      <vt:lpstr>(problem)</vt:lpstr>
      <vt:lpstr>(Problem) Improvement efforts</vt:lpstr>
      <vt:lpstr>Innovation activity</vt:lpstr>
      <vt:lpstr>(Major achievements) Bidding cost reduced 64 billion won</vt:lpstr>
      <vt:lpstr>thanks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구매업무 협의 (조달)  정보  공유/개방 추진으로 발주기관 공공조달 업무지원 및 우리청 업무 경감</dc:title>
  <dc:creator>e-발주</dc:creator>
  <cp:lastModifiedBy>USER</cp:lastModifiedBy>
  <cp:revision>322</cp:revision>
  <cp:lastPrinted>2019-09-15T10:14:29Z</cp:lastPrinted>
  <dcterms:created xsi:type="dcterms:W3CDTF">2019-05-25T00:16:16Z</dcterms:created>
  <dcterms:modified xsi:type="dcterms:W3CDTF">2019-12-13T13:58:51Z</dcterms:modified>
</cp:coreProperties>
</file>