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68" r:id="rId1"/>
  </p:sldMasterIdLst>
  <p:notesMasterIdLst>
    <p:notesMasterId r:id="rId19"/>
  </p:notesMasterIdLst>
  <p:handoutMasterIdLst>
    <p:handoutMasterId r:id="rId20"/>
  </p:handoutMasterIdLst>
  <p:sldIdLst>
    <p:sldId id="256" r:id="rId2"/>
    <p:sldId id="327" r:id="rId3"/>
    <p:sldId id="277" r:id="rId4"/>
    <p:sldId id="282" r:id="rId5"/>
    <p:sldId id="317" r:id="rId6"/>
    <p:sldId id="283" r:id="rId7"/>
    <p:sldId id="313" r:id="rId8"/>
    <p:sldId id="319" r:id="rId9"/>
    <p:sldId id="320" r:id="rId10"/>
    <p:sldId id="321" r:id="rId11"/>
    <p:sldId id="322" r:id="rId12"/>
    <p:sldId id="307" r:id="rId13"/>
    <p:sldId id="324" r:id="rId14"/>
    <p:sldId id="270" r:id="rId15"/>
    <p:sldId id="288" r:id="rId16"/>
    <p:sldId id="316" r:id="rId17"/>
    <p:sldId id="329" r:id="rId18"/>
  </p:sldIdLst>
  <p:sldSz cx="9144000" cy="6858000" type="screen4x3"/>
  <p:notesSz cx="6858000" cy="9144000"/>
  <p:embeddedFontLst>
    <p:embeddedFont>
      <p:font typeface="Wingdings 2" pitchFamily="18" charset="2"/>
      <p:regular r:id="rId21"/>
    </p:embeddedFont>
    <p:embeddedFont>
      <p:font typeface="나눔고딕 ExtraBold" charset="-127"/>
      <p:bold r:id="rId22"/>
    </p:embeddedFont>
    <p:embeddedFont>
      <p:font typeface="Georgia" pitchFamily="18" charset="0"/>
      <p:regular r:id="rId23"/>
      <p:bold r:id="rId24"/>
      <p:italic r:id="rId25"/>
      <p:boldItalic r:id="rId26"/>
    </p:embeddedFont>
    <p:embeddedFont>
      <p:font typeface="HY견명조" pitchFamily="18" charset="-127"/>
      <p:regular r:id="rId27"/>
    </p:embeddedFont>
    <p:embeddedFont>
      <p:font typeface="맑은 고딕" pitchFamily="50" charset="-127"/>
      <p:regular r:id="rId28"/>
      <p:bold r:id="rId29"/>
    </p:embeddedFont>
    <p:embeddedFont>
      <p:font typeface="나눔고딕" charset="-127"/>
      <p:regular r:id="rId30"/>
    </p:embeddedFont>
    <p:embeddedFont>
      <p:font typeface="HY견고딕" pitchFamily="18" charset="-127"/>
      <p:regular r:id="rId31"/>
    </p:embeddedFont>
    <p:embeddedFont>
      <p:font typeface="Baskerville Old Face" pitchFamily="18" charset="0"/>
      <p:regular r:id="rId32"/>
    </p:embeddedFont>
    <p:embeddedFont>
      <p:font typeface="Arial Narrow" pitchFamily="34" charset="0"/>
      <p:regular r:id="rId33"/>
      <p:bold r:id="rId34"/>
      <p:italic r:id="rId35"/>
      <p:boldItalic r:id="rId36"/>
    </p:embeddedFont>
    <p:embeddedFont>
      <p:font typeface="HY궁서B" pitchFamily="18" charset="-127"/>
      <p:regular r:id="rId37"/>
    </p:embeddedFont>
    <p:embeddedFont>
      <p:font typeface="HY헤드라인M" pitchFamily="18" charset="-127"/>
      <p:regular r:id="rId38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05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9304" autoAdjust="0"/>
    <p:restoredTop sz="82096" autoAdjust="0"/>
  </p:normalViewPr>
  <p:slideViewPr>
    <p:cSldViewPr>
      <p:cViewPr varScale="1">
        <p:scale>
          <a:sx n="87" d="100"/>
          <a:sy n="87" d="100"/>
        </p:scale>
        <p:origin x="-1181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7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9" Type="http://schemas.openxmlformats.org/officeDocument/2006/relationships/presProps" Target="presProps.xml"/><Relationship Id="rId21" Type="http://schemas.openxmlformats.org/officeDocument/2006/relationships/font" Target="fonts/font1.fntdata"/><Relationship Id="rId34" Type="http://schemas.openxmlformats.org/officeDocument/2006/relationships/font" Target="fonts/font14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font" Target="fonts/font9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openxmlformats.org/officeDocument/2006/relationships/font" Target="fonts/font17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font" Target="fonts/font16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font" Target="fonts/font15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font" Target="fonts/font13.fntdata"/><Relationship Id="rId38" Type="http://schemas.openxmlformats.org/officeDocument/2006/relationships/font" Target="fonts/font18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331760-860D-4782-A76D-21835F1E3697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81D16-4495-420B-9177-625FEA92C15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85449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92F67-9696-4AC3-BADD-64681B8EC2A9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AFEBD-9FBE-4910-982E-2CDCFD7876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2593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itchFamily="18" charset="2"/>
              <a:buChar char="Þ"/>
              <a:tabLst/>
              <a:defRPr/>
            </a:pPr>
            <a:r>
              <a:rPr lang="ko-KR" altLang="en-US" dirty="0" smtClean="0"/>
              <a:t>본 발표자료에 대한 설명을 드립니다</a:t>
            </a:r>
            <a:r>
              <a:rPr lang="en-US" altLang="ko-KR" dirty="0" smtClean="0"/>
              <a:t>. </a:t>
            </a:r>
          </a:p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itchFamily="18" charset="2"/>
              <a:buChar char="Þ"/>
              <a:tabLst/>
              <a:defRPr/>
            </a:pPr>
            <a:endParaRPr lang="en-US" altLang="ko-KR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안녕하십니까</a:t>
            </a:r>
            <a:r>
              <a:rPr lang="en-US" altLang="ko-KR" dirty="0" smtClean="0"/>
              <a:t>?</a:t>
            </a:r>
            <a:r>
              <a:rPr lang="ko-KR" altLang="en-US" dirty="0" smtClean="0"/>
              <a:t> 정보기술계약과 </a:t>
            </a:r>
            <a:r>
              <a:rPr lang="ko-KR" altLang="en-US" dirty="0" err="1" smtClean="0"/>
              <a:t>고운혁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주무관입니다</a:t>
            </a:r>
            <a:r>
              <a:rPr lang="en-US" altLang="ko-KR" dirty="0" smtClean="0"/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지금부터 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조달청 제안 평가 플랫폼</a:t>
            </a:r>
            <a:r>
              <a:rPr lang="en-US" altLang="ko-KR" dirty="0" smtClean="0"/>
              <a:t>” </a:t>
            </a:r>
            <a:r>
              <a:rPr lang="ko-KR" altLang="en-US" dirty="0" smtClean="0"/>
              <a:t>개방확대</a:t>
            </a:r>
            <a:r>
              <a:rPr lang="ko-KR" altLang="en-US" baseline="0" dirty="0" smtClean="0"/>
              <a:t> 주제로 </a:t>
            </a:r>
            <a:r>
              <a:rPr lang="ko-KR" altLang="en-US" baseline="0" dirty="0" err="1" smtClean="0"/>
              <a:t>말씀드립니다</a:t>
            </a:r>
            <a:r>
              <a:rPr lang="en-US" altLang="ko-KR" baseline="0" dirty="0" smtClean="0"/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01373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둘째로</a:t>
            </a:r>
            <a:r>
              <a:rPr lang="en-US" altLang="ko-KR" dirty="0" smtClean="0"/>
              <a:t>,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지방이전 공공기관 </a:t>
            </a:r>
            <a:r>
              <a:rPr lang="en-US" altLang="ko-KR" dirty="0" smtClean="0"/>
              <a:t>5</a:t>
            </a:r>
            <a:r>
              <a:rPr lang="ko-KR" altLang="en-US" dirty="0" smtClean="0"/>
              <a:t>곳과 평가시스템 이용을 위한 업무협약을 추진하고</a:t>
            </a:r>
            <a:r>
              <a:rPr lang="en-US" altLang="ko-KR" dirty="0" smtClean="0"/>
              <a:t>,</a:t>
            </a:r>
          </a:p>
          <a:p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26389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시범사업을 통해  </a:t>
            </a:r>
            <a:r>
              <a:rPr lang="en-US" altLang="ko-KR" baseline="0" dirty="0" smtClean="0"/>
              <a:t> </a:t>
            </a:r>
          </a:p>
          <a:p>
            <a:r>
              <a:rPr lang="ko-KR" altLang="en-US" baseline="0" dirty="0" smtClean="0"/>
              <a:t>표준화된 시스템으로 기능을 개선하였습니다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ko-KR" altLang="en-US" dirty="0" smtClean="0"/>
              <a:t>한편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시스템 사용자 </a:t>
            </a:r>
            <a:r>
              <a:rPr lang="ko-KR" altLang="en-US" dirty="0" err="1" smtClean="0"/>
              <a:t>권역별</a:t>
            </a:r>
            <a:r>
              <a:rPr lang="ko-KR" altLang="en-US" dirty="0" smtClean="0"/>
              <a:t> 교육과</a:t>
            </a:r>
            <a:r>
              <a:rPr lang="en-US" altLang="ko-KR" dirty="0" smtClean="0"/>
              <a:t> </a:t>
            </a:r>
          </a:p>
          <a:p>
            <a:r>
              <a:rPr lang="ko-KR" altLang="en-US" dirty="0" smtClean="0"/>
              <a:t>조달교육원에 정규교육 과정을 제공하였습니다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44076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이런 적극행정의 노력으로 </a:t>
            </a:r>
            <a:endParaRPr lang="en-US" altLang="ko-KR" baseline="0" dirty="0" smtClean="0"/>
          </a:p>
          <a:p>
            <a:r>
              <a:rPr lang="ko-KR" altLang="en-US" baseline="0" dirty="0" smtClean="0"/>
              <a:t>시스템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제도 개선 시점인 </a:t>
            </a:r>
            <a:r>
              <a:rPr lang="en-US" altLang="ko-KR" baseline="0" dirty="0" smtClean="0"/>
              <a:t>‘18</a:t>
            </a:r>
            <a:r>
              <a:rPr lang="ko-KR" altLang="en-US" baseline="0" dirty="0" smtClean="0"/>
              <a:t>년 하반기부터</a:t>
            </a:r>
            <a:endParaRPr lang="en-US" altLang="ko-KR" baseline="0" dirty="0" smtClean="0"/>
          </a:p>
          <a:p>
            <a:r>
              <a:rPr lang="ko-KR" altLang="en-US" dirty="0" smtClean="0"/>
              <a:t>제안서</a:t>
            </a:r>
            <a:r>
              <a:rPr lang="ko-KR" altLang="en-US" baseline="0" dirty="0" smtClean="0"/>
              <a:t> 온라인 </a:t>
            </a:r>
            <a:r>
              <a:rPr lang="ko-KR" altLang="en-US" baseline="0" dirty="0" err="1" smtClean="0"/>
              <a:t>제출건은</a:t>
            </a:r>
            <a:r>
              <a:rPr lang="ko-KR" altLang="en-US" baseline="0" dirty="0" smtClean="0"/>
              <a:t> 대폭 증가되어</a:t>
            </a:r>
            <a:r>
              <a:rPr lang="en-US" altLang="ko-KR" baseline="0" dirty="0" smtClean="0"/>
              <a:t>,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baseline="0" dirty="0" smtClean="0"/>
              <a:t>인쇄비용과 출장비용으로 총 </a:t>
            </a:r>
            <a:r>
              <a:rPr lang="en-US" altLang="ko-KR" baseline="0" dirty="0" smtClean="0"/>
              <a:t>640</a:t>
            </a:r>
            <a:r>
              <a:rPr lang="ko-KR" altLang="en-US" baseline="0" dirty="0" err="1" smtClean="0"/>
              <a:t>억원의</a:t>
            </a:r>
            <a:r>
              <a:rPr lang="ko-KR" altLang="en-US" baseline="0" dirty="0" smtClean="0"/>
              <a:t> 비용절감이 되었습니다</a:t>
            </a:r>
            <a:r>
              <a:rPr lang="en-US" altLang="ko-KR" baseline="0" dirty="0" smtClean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78754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조달청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제안평가 플랫폼</a:t>
            </a:r>
            <a:r>
              <a:rPr lang="en-US" altLang="ko-KR" dirty="0" smtClean="0"/>
              <a:t>” </a:t>
            </a:r>
            <a:r>
              <a:rPr lang="ko-KR" altLang="en-US" dirty="0" smtClean="0"/>
              <a:t>민간에  전면 개방을 통하여</a:t>
            </a:r>
            <a:endParaRPr lang="en-US" altLang="ko-KR" dirty="0" smtClean="0"/>
          </a:p>
          <a:p>
            <a:endParaRPr lang="en-US" altLang="ko-KR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종합적인 추진성과로</a:t>
            </a:r>
            <a:r>
              <a:rPr lang="en-US" altLang="ko-KR" dirty="0" smtClean="0"/>
              <a:t>,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 smtClean="0"/>
          </a:p>
          <a:p>
            <a:r>
              <a:rPr lang="ko-KR" altLang="en-US" dirty="0" smtClean="0"/>
              <a:t>국민은 인쇄비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출장비 등 입찰비용은 최소화되고</a:t>
            </a:r>
            <a:r>
              <a:rPr lang="en-US" altLang="ko-KR" dirty="0" smtClean="0"/>
              <a:t>,</a:t>
            </a:r>
          </a:p>
          <a:p>
            <a:r>
              <a:rPr lang="ko-KR" altLang="en-US" dirty="0" smtClean="0"/>
              <a:t>발주기관은 평가위원 교섭이 용이해졌으며</a:t>
            </a:r>
            <a:r>
              <a:rPr lang="en-US" altLang="ko-KR" dirty="0" smtClean="0"/>
              <a:t>,</a:t>
            </a:r>
          </a:p>
          <a:p>
            <a:r>
              <a:rPr lang="ko-KR" altLang="en-US" dirty="0" smtClean="0"/>
              <a:t>공무원 비 접촉으로 갑을 환경이 차단되어</a:t>
            </a:r>
            <a:endParaRPr lang="en-US" altLang="ko-KR" dirty="0" smtClean="0"/>
          </a:p>
          <a:p>
            <a:r>
              <a:rPr lang="ko-KR" altLang="en-US" dirty="0" smtClean="0"/>
              <a:t>공공입찰의 공정성을 확보하였습니다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한편</a:t>
            </a:r>
            <a:r>
              <a:rPr lang="en-US" altLang="ko-KR" dirty="0" smtClean="0"/>
              <a:t>,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자체조달의 모든 입찰방식에 적용하면</a:t>
            </a:r>
            <a:endParaRPr lang="en-US" altLang="ko-KR" baseline="0" dirty="0" smtClean="0"/>
          </a:p>
          <a:p>
            <a:r>
              <a:rPr lang="ko-KR" altLang="en-US" baseline="0" dirty="0" smtClean="0"/>
              <a:t>협상계약에  최소 매년 </a:t>
            </a:r>
            <a:r>
              <a:rPr lang="en-US" altLang="ko-KR" baseline="0" dirty="0" smtClean="0"/>
              <a:t>1,400</a:t>
            </a:r>
            <a:r>
              <a:rPr lang="ko-KR" altLang="en-US" baseline="0" dirty="0" err="1" smtClean="0"/>
              <a:t>억원</a:t>
            </a:r>
            <a:r>
              <a:rPr lang="ko-KR" altLang="en-US" baseline="0" dirty="0" smtClean="0"/>
              <a:t> 비용절감 효과를 기대할 수 있습니다</a:t>
            </a:r>
            <a:r>
              <a:rPr lang="en-US" altLang="ko-KR" baseline="0" dirty="0" smtClean="0"/>
              <a:t>. </a:t>
            </a:r>
          </a:p>
          <a:p>
            <a:endParaRPr lang="en-US" altLang="ko-KR" baseline="0" dirty="0" smtClean="0"/>
          </a:p>
          <a:p>
            <a:pPr fontAlgn="base" latinLnBrk="1"/>
            <a:r>
              <a:rPr lang="ko-KR" alt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비용 절감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(1,400</a:t>
            </a:r>
            <a:r>
              <a:rPr lang="ko-KR" alt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억원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altLang="ko-K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연간 협상계약 입찰 총 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43,000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건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×1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건 평균 </a:t>
            </a:r>
            <a:r>
              <a:rPr lang="ko-KR" alt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응찰자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수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(2.78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개 사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)×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인쇄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․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출장비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최소 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120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만원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fontAlgn="base" latinLnBrk="1"/>
            <a:r>
              <a:rPr lang="en-US" altLang="ko-K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‣43,000 × 2.78 × 120</a:t>
            </a:r>
            <a:r>
              <a:rPr lang="ko-KR" alt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만원 </a:t>
            </a:r>
            <a:r>
              <a:rPr lang="en-US" altLang="ko-K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 1,434</a:t>
            </a:r>
            <a:r>
              <a:rPr lang="ko-KR" alt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억 </a:t>
            </a:r>
            <a:r>
              <a:rPr lang="en-US" altLang="ko-K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4,800</a:t>
            </a:r>
            <a:r>
              <a:rPr lang="ko-KR" alt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만원</a:t>
            </a:r>
            <a:endParaRPr lang="ko-KR" alt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altLang="ko-KR" baseline="0" dirty="0" smtClean="0"/>
          </a:p>
          <a:p>
            <a:r>
              <a:rPr lang="en-US" altLang="ko-KR" dirty="0" smtClean="0"/>
              <a:t> </a:t>
            </a:r>
          </a:p>
          <a:p>
            <a:r>
              <a:rPr lang="ko-KR" altLang="en-US" dirty="0" smtClean="0"/>
              <a:t> </a:t>
            </a:r>
            <a:r>
              <a:rPr lang="en-US" altLang="ko-KR" dirty="0" smtClean="0"/>
              <a:t> </a:t>
            </a:r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94199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마무리입니다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제가 생각하는 적극행정이란</a:t>
            </a:r>
            <a:r>
              <a:rPr lang="en-US" altLang="ko-KR" dirty="0" smtClean="0"/>
              <a:t>?</a:t>
            </a:r>
          </a:p>
          <a:p>
            <a:r>
              <a:rPr lang="ko-KR" altLang="en-US" dirty="0" smtClean="0"/>
              <a:t>국민이 손이 미치지 않은  가려운 곳을 </a:t>
            </a:r>
            <a:endParaRPr lang="en-US" altLang="ko-KR" dirty="0" smtClean="0"/>
          </a:p>
          <a:p>
            <a:r>
              <a:rPr lang="ko-KR" altLang="en-US" dirty="0" smtClean="0"/>
              <a:t>긁어주는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효자손</a:t>
            </a:r>
            <a:r>
              <a:rPr lang="en-US" altLang="ko-KR" dirty="0" smtClean="0"/>
              <a:t>＂</a:t>
            </a:r>
            <a:r>
              <a:rPr lang="ko-KR" altLang="en-US" dirty="0" smtClean="0"/>
              <a:t>과 같다고 생각합니다</a:t>
            </a:r>
            <a:r>
              <a:rPr lang="en-US" altLang="ko-KR" dirty="0" smtClean="0"/>
              <a:t>.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85189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왜냐하면</a:t>
            </a:r>
            <a:r>
              <a:rPr lang="en-US" altLang="ko-KR" dirty="0" smtClean="0"/>
              <a:t>, </a:t>
            </a:r>
          </a:p>
          <a:p>
            <a:r>
              <a:rPr lang="ko-KR" altLang="en-US" dirty="0" smtClean="0"/>
              <a:t>다음과 같은 국민의 고충사례와 같이 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SW</a:t>
            </a:r>
            <a:r>
              <a:rPr lang="ko-KR" altLang="en-US" dirty="0" smtClean="0"/>
              <a:t>사업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평가위원 섭외가 안되어</a:t>
            </a:r>
            <a:r>
              <a:rPr lang="en-US" altLang="ko-KR" baseline="0" dirty="0" smtClean="0"/>
              <a:t>, </a:t>
            </a:r>
          </a:p>
          <a:p>
            <a:r>
              <a:rPr lang="ko-KR" altLang="en-US" baseline="0" dirty="0" smtClean="0"/>
              <a:t>제안서를 들고 서울로 올라가서 평가하는 </a:t>
            </a:r>
            <a:endParaRPr lang="en-US" altLang="ko-KR" baseline="0" dirty="0" smtClean="0"/>
          </a:p>
          <a:p>
            <a:r>
              <a:rPr lang="ko-KR" altLang="en-US" baseline="0" dirty="0" smtClean="0"/>
              <a:t>김천혁신도시 공공기관 평가담당자도 있었으며</a:t>
            </a:r>
            <a:r>
              <a:rPr lang="en-US" altLang="ko-KR" baseline="0" dirty="0" smtClean="0"/>
              <a:t>,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서울에서 제주도까지 입찰서를 제출해야만 하는 </a:t>
            </a:r>
            <a:endParaRPr lang="en-US" altLang="ko-KR" dirty="0" smtClean="0"/>
          </a:p>
          <a:p>
            <a:r>
              <a:rPr lang="en-US" altLang="ko-KR" dirty="0" smtClean="0"/>
              <a:t>SW</a:t>
            </a:r>
            <a:r>
              <a:rPr lang="ko-KR" altLang="en-US" dirty="0" smtClean="0"/>
              <a:t>업체 입찰담당자의 어려움을  들을 수 있었습니다</a:t>
            </a:r>
            <a:r>
              <a:rPr lang="en-US" altLang="ko-KR" dirty="0" smtClean="0"/>
              <a:t>. </a:t>
            </a:r>
          </a:p>
          <a:p>
            <a:r>
              <a:rPr lang="en-US" altLang="ko-KR" dirty="0" smtClean="0"/>
              <a:t>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78482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저희 조달청에서는 </a:t>
            </a:r>
            <a:endParaRPr lang="en-US" altLang="ko-KR" dirty="0" smtClean="0"/>
          </a:p>
          <a:p>
            <a:r>
              <a:rPr lang="ko-KR" altLang="en-US" dirty="0" smtClean="0"/>
              <a:t>이런 국민의 고충을 적극 해결한 노력의 결과로</a:t>
            </a:r>
            <a:r>
              <a:rPr lang="en-US" altLang="ko-KR" dirty="0" smtClean="0"/>
              <a:t>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대부분</a:t>
            </a:r>
            <a:r>
              <a:rPr lang="ko-KR" altLang="en-US" baseline="0" dirty="0" smtClean="0"/>
              <a:t> 조달업체에서</a:t>
            </a:r>
            <a:r>
              <a:rPr lang="en-US" altLang="ko-KR" baseline="0" dirty="0" smtClean="0"/>
              <a:t>, </a:t>
            </a:r>
          </a:p>
          <a:p>
            <a:endParaRPr lang="en-US" altLang="ko-KR" baseline="0" dirty="0" smtClean="0"/>
          </a:p>
          <a:p>
            <a:r>
              <a:rPr lang="en-US" altLang="ko-KR" baseline="0" dirty="0" smtClean="0"/>
              <a:t>“</a:t>
            </a:r>
            <a:r>
              <a:rPr lang="ko-KR" altLang="en-US" baseline="0" dirty="0" smtClean="0"/>
              <a:t>시간과 </a:t>
            </a:r>
            <a:r>
              <a:rPr lang="ko-KR" altLang="en-US" baseline="0" dirty="0" err="1" smtClean="0"/>
              <a:t>비용면에서</a:t>
            </a:r>
            <a:r>
              <a:rPr lang="ko-KR" altLang="en-US" baseline="0" dirty="0" smtClean="0"/>
              <a:t> 확실히 만족하다</a:t>
            </a:r>
            <a:r>
              <a:rPr lang="en-US" altLang="ko-KR" baseline="0" dirty="0" smtClean="0"/>
              <a:t>” </a:t>
            </a:r>
            <a:r>
              <a:rPr lang="ko-KR" altLang="en-US" baseline="0" dirty="0" smtClean="0"/>
              <a:t>는</a:t>
            </a:r>
            <a:endParaRPr lang="en-US" altLang="ko-KR" baseline="0" dirty="0" smtClean="0"/>
          </a:p>
          <a:p>
            <a:r>
              <a:rPr lang="ko-KR" altLang="en-US" baseline="0" dirty="0" smtClean="0"/>
              <a:t>다수 의견을 볼 수 있었으며</a:t>
            </a:r>
            <a:r>
              <a:rPr lang="en-US" altLang="ko-KR" baseline="0" dirty="0" smtClean="0"/>
              <a:t>, 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한편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지난 </a:t>
            </a:r>
            <a:r>
              <a:rPr lang="en-US" altLang="ko-KR" baseline="0" dirty="0" smtClean="0"/>
              <a:t>5</a:t>
            </a:r>
            <a:r>
              <a:rPr lang="ko-KR" altLang="en-US" baseline="0" dirty="0" smtClean="0"/>
              <a:t>월 조달청장 주관</a:t>
            </a:r>
            <a:r>
              <a:rPr lang="en-US" altLang="ko-KR" baseline="0" dirty="0" smtClean="0"/>
              <a:t>, SW</a:t>
            </a:r>
            <a:r>
              <a:rPr lang="ko-KR" altLang="en-US" baseline="0" dirty="0" smtClean="0"/>
              <a:t>사업 규제개선 간담회 현장에서는</a:t>
            </a:r>
            <a:endParaRPr lang="en-US" altLang="ko-KR" baseline="0" dirty="0" smtClean="0"/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제안서 제본비용으로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연간 </a:t>
            </a:r>
            <a:r>
              <a:rPr lang="en-US" altLang="ko-KR" baseline="0" dirty="0" smtClean="0"/>
              <a:t>1.5</a:t>
            </a:r>
            <a:r>
              <a:rPr lang="ko-KR" altLang="en-US" baseline="0" dirty="0" smtClean="0"/>
              <a:t>억을 절감했다며</a:t>
            </a:r>
            <a:r>
              <a:rPr lang="en-US" altLang="ko-KR" baseline="0" dirty="0" smtClean="0"/>
              <a:t>,  </a:t>
            </a:r>
          </a:p>
          <a:p>
            <a:r>
              <a:rPr lang="ko-KR" altLang="en-US" baseline="0" dirty="0" smtClean="0"/>
              <a:t>더 빨리 모든 공공기관이 사용하도록 시스템을 조기 개방</a:t>
            </a:r>
            <a:r>
              <a:rPr lang="en-US" altLang="ko-KR" baseline="0" dirty="0" smtClean="0"/>
              <a:t>/</a:t>
            </a:r>
            <a:r>
              <a:rPr lang="ko-KR" altLang="en-US" baseline="0" dirty="0" smtClean="0"/>
              <a:t>확대를 요청하였습니다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이와 관련하여</a:t>
            </a:r>
            <a:r>
              <a:rPr lang="en-US" altLang="ko-KR" baseline="0" dirty="0" smtClean="0"/>
              <a:t>,  </a:t>
            </a:r>
            <a:r>
              <a:rPr lang="ko-KR" altLang="en-US" baseline="0" dirty="0" smtClean="0"/>
              <a:t>중소기업 대표님의 목소리를 끝으로 들으면서 </a:t>
            </a:r>
            <a:endParaRPr lang="en-US" altLang="ko-KR" baseline="0" dirty="0" smtClean="0"/>
          </a:p>
          <a:p>
            <a:r>
              <a:rPr lang="ko-KR" altLang="en-US" baseline="0" dirty="0" smtClean="0"/>
              <a:t>발표를 마치겠습니다</a:t>
            </a:r>
            <a:r>
              <a:rPr lang="en-US" altLang="ko-KR" baseline="0" dirty="0" smtClean="0"/>
              <a:t>.   </a:t>
            </a:r>
          </a:p>
          <a:p>
            <a:endParaRPr lang="en-US" altLang="ko-KR" baseline="0" dirty="0" smtClean="0"/>
          </a:p>
          <a:p>
            <a:endParaRPr lang="en-US" altLang="ko-KR" baseline="0" dirty="0" smtClean="0"/>
          </a:p>
          <a:p>
            <a:endParaRPr lang="en-US" altLang="ko-KR" baseline="0" dirty="0" smtClean="0"/>
          </a:p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03619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5776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순서는 현황</a:t>
            </a:r>
            <a:r>
              <a:rPr lang="en-US" altLang="ko-KR" dirty="0" smtClean="0"/>
              <a:t>, </a:t>
            </a:r>
            <a:r>
              <a:rPr lang="ko-KR" altLang="en-US" dirty="0" smtClean="0"/>
              <a:t>문제점</a:t>
            </a:r>
            <a:r>
              <a:rPr lang="en-US" altLang="ko-KR" dirty="0" smtClean="0"/>
              <a:t>, </a:t>
            </a:r>
            <a:r>
              <a:rPr lang="ko-KR" altLang="en-US" dirty="0" smtClean="0"/>
              <a:t>추진방향</a:t>
            </a:r>
            <a:r>
              <a:rPr lang="en-US" altLang="ko-KR" dirty="0" smtClean="0"/>
              <a:t>, </a:t>
            </a:r>
            <a:r>
              <a:rPr lang="ko-KR" altLang="en-US" dirty="0" smtClean="0"/>
              <a:t>추진성과</a:t>
            </a:r>
            <a:r>
              <a:rPr lang="en-US" altLang="ko-KR" dirty="0" smtClean="0"/>
              <a:t>, </a:t>
            </a:r>
            <a:r>
              <a:rPr lang="ko-KR" altLang="en-US" dirty="0" smtClean="0"/>
              <a:t>마무리 순서로 </a:t>
            </a:r>
            <a:r>
              <a:rPr lang="ko-KR" altLang="en-US" dirty="0" err="1" smtClean="0"/>
              <a:t>말씀드립니다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 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5658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먼저</a:t>
            </a:r>
            <a:r>
              <a:rPr lang="en-US" altLang="ko-KR" dirty="0" smtClean="0"/>
              <a:t>, </a:t>
            </a:r>
            <a:r>
              <a:rPr lang="ko-KR" altLang="en-US" dirty="0" smtClean="0"/>
              <a:t>현황으로</a:t>
            </a:r>
            <a:r>
              <a:rPr lang="en-US" altLang="ko-KR" dirty="0" smtClean="0"/>
              <a:t>, 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2018</a:t>
            </a:r>
            <a:r>
              <a:rPr lang="ko-KR" altLang="en-US" dirty="0" smtClean="0"/>
              <a:t>년 나라장터를 통해 제안서를 접수 받은  입찰 </a:t>
            </a:r>
            <a:r>
              <a:rPr lang="ko-KR" altLang="en-US" dirty="0" err="1" smtClean="0"/>
              <a:t>공고건은</a:t>
            </a:r>
            <a:endParaRPr lang="en-US" altLang="ko-KR" dirty="0" smtClean="0"/>
          </a:p>
          <a:p>
            <a:r>
              <a:rPr lang="ko-KR" altLang="en-US" dirty="0" smtClean="0"/>
              <a:t>연간 총 </a:t>
            </a:r>
            <a:r>
              <a:rPr lang="en-US" altLang="ko-KR" dirty="0" smtClean="0"/>
              <a:t>7</a:t>
            </a:r>
            <a:r>
              <a:rPr lang="ko-KR" altLang="en-US" dirty="0" smtClean="0"/>
              <a:t>만여건 이상으로 </a:t>
            </a:r>
            <a:endParaRPr lang="en-US" altLang="ko-KR" dirty="0" smtClean="0"/>
          </a:p>
          <a:p>
            <a:r>
              <a:rPr lang="ko-KR" altLang="en-US" baseline="0" dirty="0" smtClean="0"/>
              <a:t>제안서를 제출 받아 평가의 과정을 통해 계약을 체결합니다</a:t>
            </a:r>
            <a:r>
              <a:rPr lang="en-US" altLang="ko-KR" baseline="0" dirty="0" smtClean="0"/>
              <a:t>. </a:t>
            </a:r>
          </a:p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32125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그러나</a:t>
            </a:r>
            <a:r>
              <a:rPr lang="en-US" altLang="ko-KR" dirty="0" smtClean="0"/>
              <a:t>, </a:t>
            </a:r>
          </a:p>
          <a:p>
            <a:r>
              <a:rPr lang="ko-KR" altLang="en-US" dirty="0" smtClean="0"/>
              <a:t>대부분 요청하는 입찰서류로</a:t>
            </a:r>
            <a:r>
              <a:rPr lang="en-US" altLang="ko-KR" dirty="0" smtClean="0"/>
              <a:t>,  </a:t>
            </a:r>
          </a:p>
          <a:p>
            <a:r>
              <a:rPr lang="ko-KR" altLang="en-US" dirty="0" smtClean="0"/>
              <a:t>제안서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요약서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발표자료 각 </a:t>
            </a:r>
            <a:r>
              <a:rPr lang="en-US" altLang="ko-KR" dirty="0" smtClean="0"/>
              <a:t>10</a:t>
            </a:r>
            <a:r>
              <a:rPr lang="ko-KR" altLang="en-US" dirty="0" smtClean="0"/>
              <a:t>부와</a:t>
            </a:r>
            <a:r>
              <a:rPr lang="en-US" altLang="ko-KR" dirty="0" smtClean="0"/>
              <a:t> CD2</a:t>
            </a:r>
            <a:r>
              <a:rPr lang="ko-KR" altLang="en-US" dirty="0" smtClean="0"/>
              <a:t>매를 </a:t>
            </a:r>
            <a:r>
              <a:rPr lang="en-US" altLang="ko-KR" dirty="0" smtClean="0"/>
              <a:t> </a:t>
            </a:r>
            <a:endParaRPr lang="en-US" altLang="ko-KR" baseline="0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baseline="0" dirty="0" smtClean="0"/>
              <a:t>계약공무원에게 직접 대면제출로 요청하고 있습니다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0435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최근 정책환경 변화로</a:t>
            </a:r>
            <a:r>
              <a:rPr lang="en-US" altLang="ko-KR" dirty="0" smtClean="0"/>
              <a:t>,  </a:t>
            </a:r>
          </a:p>
          <a:p>
            <a:r>
              <a:rPr lang="ko-KR" altLang="en-US" dirty="0" smtClean="0"/>
              <a:t>국가기관 </a:t>
            </a:r>
            <a:r>
              <a:rPr lang="en-US" altLang="ko-KR" dirty="0" smtClean="0"/>
              <a:t>12</a:t>
            </a:r>
            <a:r>
              <a:rPr lang="ko-KR" altLang="en-US" dirty="0" err="1" smtClean="0"/>
              <a:t>개은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세종시로</a:t>
            </a:r>
            <a:r>
              <a:rPr lang="en-US" altLang="ko-KR" dirty="0" smtClean="0"/>
              <a:t>, </a:t>
            </a:r>
          </a:p>
          <a:p>
            <a:r>
              <a:rPr lang="ko-KR" altLang="en-US" dirty="0" smtClean="0"/>
              <a:t>공공기관 </a:t>
            </a:r>
            <a:r>
              <a:rPr lang="en-US" altLang="ko-KR" dirty="0" smtClean="0"/>
              <a:t>154</a:t>
            </a:r>
            <a:r>
              <a:rPr lang="ko-KR" altLang="en-US" dirty="0" smtClean="0"/>
              <a:t>개는 지방혁신도시로 이전하였습니다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그러나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조달업체는 제안서 제출 및 </a:t>
            </a:r>
            <a:r>
              <a:rPr lang="ko-KR" altLang="en-US" dirty="0" err="1" smtClean="0"/>
              <a:t>기술평가하러</a:t>
            </a:r>
            <a:r>
              <a:rPr lang="ko-KR" altLang="en-US" dirty="0" smtClean="0"/>
              <a:t>  </a:t>
            </a:r>
            <a:endParaRPr lang="en-US" altLang="ko-KR" dirty="0" smtClean="0"/>
          </a:p>
          <a:p>
            <a:r>
              <a:rPr lang="ko-KR" altLang="en-US" dirty="0" smtClean="0"/>
              <a:t>서울에서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제주까지도 </a:t>
            </a:r>
            <a:r>
              <a:rPr lang="ko-KR" altLang="en-US" baseline="0" dirty="0" err="1" smtClean="0"/>
              <a:t>가야합니다</a:t>
            </a:r>
            <a:r>
              <a:rPr lang="en-US" altLang="ko-KR" baseline="0" dirty="0" smtClean="0"/>
              <a:t>. </a:t>
            </a:r>
          </a:p>
          <a:p>
            <a:endParaRPr lang="en-US" altLang="ko-KR" baseline="0" dirty="0" smtClean="0"/>
          </a:p>
          <a:p>
            <a:r>
              <a:rPr lang="en-US" altLang="ko-KR" b="1" baseline="0" dirty="0" smtClean="0"/>
              <a:t>(</a:t>
            </a:r>
            <a:r>
              <a:rPr lang="ko-KR" altLang="en-US" b="1" baseline="0" dirty="0" smtClean="0"/>
              <a:t>클릭</a:t>
            </a:r>
            <a:r>
              <a:rPr lang="en-US" altLang="ko-KR" b="1" baseline="0" dirty="0" smtClean="0"/>
              <a:t>)  </a:t>
            </a:r>
            <a:r>
              <a:rPr lang="ko-KR" altLang="en-US" baseline="0" dirty="0" smtClean="0"/>
              <a:t>보시는 도표와 같이 </a:t>
            </a:r>
            <a:endParaRPr lang="en-US" altLang="ko-KR" baseline="0" dirty="0" smtClean="0"/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발주기관 지역과 다른 </a:t>
            </a:r>
            <a:r>
              <a:rPr lang="ko-KR" altLang="en-US" baseline="0" dirty="0" err="1" smtClean="0"/>
              <a:t>타지역</a:t>
            </a:r>
            <a:r>
              <a:rPr lang="ko-KR" altLang="en-US" baseline="0" dirty="0" smtClean="0"/>
              <a:t> 입찰자 비율이  </a:t>
            </a:r>
            <a:endParaRPr lang="en-US" altLang="ko-KR" baseline="0" dirty="0" smtClean="0"/>
          </a:p>
          <a:p>
            <a:r>
              <a:rPr lang="ko-KR" altLang="en-US" baseline="0" dirty="0" smtClean="0"/>
              <a:t>전체 </a:t>
            </a:r>
            <a:r>
              <a:rPr lang="en-US" altLang="ko-KR" baseline="0" dirty="0" smtClean="0"/>
              <a:t>8</a:t>
            </a:r>
            <a:r>
              <a:rPr lang="ko-KR" altLang="en-US" baseline="0" dirty="0" smtClean="0"/>
              <a:t>만</a:t>
            </a:r>
            <a:r>
              <a:rPr lang="en-US" altLang="ko-KR" baseline="0" dirty="0" smtClean="0"/>
              <a:t>4</a:t>
            </a:r>
            <a:r>
              <a:rPr lang="ko-KR" altLang="en-US" baseline="0" dirty="0" smtClean="0"/>
              <a:t>천여 건 중에 </a:t>
            </a:r>
            <a:r>
              <a:rPr lang="en-US" altLang="ko-KR" baseline="0" dirty="0" smtClean="0"/>
              <a:t>60%</a:t>
            </a:r>
            <a:r>
              <a:rPr lang="ko-KR" altLang="en-US" baseline="0" dirty="0" smtClean="0"/>
              <a:t>인 </a:t>
            </a:r>
            <a:r>
              <a:rPr lang="en-US" altLang="ko-KR" baseline="0" dirty="0" smtClean="0"/>
              <a:t>5</a:t>
            </a:r>
            <a:r>
              <a:rPr lang="ko-KR" altLang="en-US" baseline="0" dirty="0" err="1" smtClean="0"/>
              <a:t>만건이나</a:t>
            </a:r>
            <a:r>
              <a:rPr lang="ko-KR" altLang="en-US" baseline="0" dirty="0" smtClean="0"/>
              <a:t> 되어</a:t>
            </a:r>
            <a:r>
              <a:rPr lang="en-US" altLang="ko-KR" baseline="0" dirty="0" smtClean="0"/>
              <a:t>, </a:t>
            </a:r>
          </a:p>
          <a:p>
            <a:r>
              <a:rPr lang="ko-KR" altLang="en-US" b="1" baseline="0" dirty="0" smtClean="0"/>
              <a:t>조달기업은 더 많은 출장비용 필요하게 </a:t>
            </a:r>
            <a:r>
              <a:rPr lang="ko-KR" altLang="en-US" baseline="0" dirty="0" smtClean="0"/>
              <a:t>되었습니다</a:t>
            </a:r>
            <a:r>
              <a:rPr lang="en-US" altLang="ko-KR" baseline="0" dirty="0" smtClean="0"/>
              <a:t>. </a:t>
            </a:r>
            <a:r>
              <a:rPr lang="en-US" altLang="ko-KR" dirty="0" smtClean="0"/>
              <a:t> 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2420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이런 환경변화에 따른</a:t>
            </a:r>
            <a:r>
              <a:rPr lang="en-US" altLang="ko-KR" dirty="0" smtClean="0"/>
              <a:t>,  </a:t>
            </a:r>
            <a:r>
              <a:rPr lang="ko-KR" altLang="en-US" dirty="0" smtClean="0"/>
              <a:t>문제점으로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첫째</a:t>
            </a:r>
            <a:r>
              <a:rPr lang="en-US" altLang="ko-KR" dirty="0" smtClean="0"/>
              <a:t>,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제안서 인쇄비용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출장비용 등 입찰비용이 막대합니다</a:t>
            </a:r>
            <a:r>
              <a:rPr lang="en-US" altLang="ko-KR" baseline="0" dirty="0" smtClean="0"/>
              <a:t>. </a:t>
            </a:r>
          </a:p>
          <a:p>
            <a:r>
              <a:rPr lang="ko-KR" altLang="en-US" baseline="0" dirty="0" smtClean="0"/>
              <a:t>둘째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대면제출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발표는 계약공무원과 불필요한 사전접촉으로 </a:t>
            </a:r>
            <a:endParaRPr lang="en-US" altLang="ko-KR" baseline="0" dirty="0" smtClean="0"/>
          </a:p>
          <a:p>
            <a:r>
              <a:rPr lang="en-US" altLang="ko-KR" baseline="0" dirty="0" smtClean="0"/>
              <a:t>        </a:t>
            </a:r>
            <a:r>
              <a:rPr lang="ko-KR" altLang="en-US" baseline="0" dirty="0" smtClean="0"/>
              <a:t>갑을 환경에 노출됩니다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셋째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지방에 있는 오프라인 수기평가는</a:t>
            </a:r>
            <a:endParaRPr lang="en-US" altLang="ko-KR" baseline="0" dirty="0" smtClean="0"/>
          </a:p>
          <a:p>
            <a:r>
              <a:rPr lang="en-US" altLang="ko-KR" baseline="0" dirty="0" smtClean="0"/>
              <a:t>       </a:t>
            </a:r>
            <a:r>
              <a:rPr lang="ko-KR" altLang="en-US" baseline="0" dirty="0" smtClean="0"/>
              <a:t> 평가위원의 고른 섭외가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어렵고</a:t>
            </a:r>
            <a:endParaRPr lang="en-US" altLang="ko-KR" baseline="0" dirty="0" smtClean="0"/>
          </a:p>
          <a:p>
            <a:r>
              <a:rPr lang="en-US" altLang="ko-KR" baseline="0" dirty="0" smtClean="0"/>
              <a:t>       </a:t>
            </a:r>
            <a:r>
              <a:rPr lang="ko-KR" altLang="en-US" baseline="0" dirty="0" smtClean="0"/>
              <a:t> 집계오류</a:t>
            </a:r>
            <a:r>
              <a:rPr lang="en-US" altLang="ko-KR" baseline="0" dirty="0" smtClean="0"/>
              <a:t>,  </a:t>
            </a:r>
            <a:r>
              <a:rPr lang="ko-KR" altLang="en-US" baseline="0" dirty="0" smtClean="0"/>
              <a:t>점수 미공개 등 평가 공정성 등에서</a:t>
            </a:r>
            <a:endParaRPr lang="en-US" altLang="ko-KR" baseline="0" dirty="0" smtClean="0"/>
          </a:p>
          <a:p>
            <a:r>
              <a:rPr lang="en-US" altLang="ko-KR" baseline="0" dirty="0" smtClean="0"/>
              <a:t>       </a:t>
            </a:r>
            <a:r>
              <a:rPr lang="ko-KR" altLang="en-US" baseline="0" dirty="0" smtClean="0"/>
              <a:t> 문제점을 가지고 있습니다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smtClean="0"/>
              <a:t>       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46832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이런 문제점에 대한 </a:t>
            </a:r>
            <a:r>
              <a:rPr lang="ko-KR" altLang="en-US" baseline="0" dirty="0" smtClean="0"/>
              <a:t> 조달청의 개선</a:t>
            </a:r>
            <a:r>
              <a:rPr lang="ko-KR" altLang="en-US" dirty="0" smtClean="0"/>
              <a:t> 노력으로</a:t>
            </a:r>
            <a:r>
              <a:rPr lang="en-US" altLang="ko-KR" dirty="0" smtClean="0"/>
              <a:t>,</a:t>
            </a:r>
          </a:p>
          <a:p>
            <a:r>
              <a:rPr lang="en-US" altLang="ko-KR" dirty="0" smtClean="0"/>
              <a:t> </a:t>
            </a:r>
          </a:p>
          <a:p>
            <a:r>
              <a:rPr lang="ko-KR" altLang="en-US" dirty="0" smtClean="0"/>
              <a:t>오프라인 제안서 제출</a:t>
            </a:r>
            <a:r>
              <a:rPr lang="ko-KR" altLang="en-US" baseline="0" dirty="0" smtClean="0"/>
              <a:t> 및 평가를 온라인으로 전면 개방하여</a:t>
            </a:r>
            <a:r>
              <a:rPr lang="en-US" altLang="ko-KR" baseline="0" dirty="0" smtClean="0"/>
              <a:t> </a:t>
            </a:r>
          </a:p>
          <a:p>
            <a:r>
              <a:rPr lang="en-US" altLang="ko-KR" baseline="0" dirty="0" smtClean="0"/>
              <a:t> </a:t>
            </a:r>
          </a:p>
          <a:p>
            <a:r>
              <a:rPr lang="ko-KR" altLang="en-US" baseline="0" dirty="0" smtClean="0"/>
              <a:t>인쇄비용은 </a:t>
            </a:r>
            <a:r>
              <a:rPr lang="en-US" altLang="ko-KR" baseline="0" dirty="0" smtClean="0"/>
              <a:t>0</a:t>
            </a:r>
            <a:r>
              <a:rPr lang="ko-KR" altLang="en-US" baseline="0" dirty="0" smtClean="0"/>
              <a:t>원으로</a:t>
            </a:r>
            <a:r>
              <a:rPr lang="en-US" altLang="ko-KR" baseline="0" dirty="0" smtClean="0"/>
              <a:t>, </a:t>
            </a:r>
          </a:p>
          <a:p>
            <a:r>
              <a:rPr lang="ko-KR" altLang="en-US" baseline="0" dirty="0" smtClean="0"/>
              <a:t>비대면 입찰서 제출로 인하여 </a:t>
            </a:r>
            <a:endParaRPr lang="en-US" altLang="ko-KR" baseline="0" dirty="0" smtClean="0"/>
          </a:p>
          <a:p>
            <a:r>
              <a:rPr lang="ko-KR" altLang="en-US" baseline="0" dirty="0" err="1" smtClean="0"/>
              <a:t>갑질</a:t>
            </a:r>
            <a:r>
              <a:rPr lang="ko-KR" altLang="en-US" baseline="0" dirty="0" smtClean="0"/>
              <a:t> 환경 차단에 노력하였습니다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57182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세부추진 내용으로</a:t>
            </a:r>
            <a:r>
              <a:rPr lang="en-US" altLang="ko-KR" dirty="0" smtClean="0"/>
              <a:t>, 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1. </a:t>
            </a:r>
            <a:r>
              <a:rPr lang="ko-KR" altLang="en-US" dirty="0" smtClean="0"/>
              <a:t>제안서 온라인 제출 평가 법제도 개선</a:t>
            </a:r>
            <a:r>
              <a:rPr lang="en-US" altLang="ko-KR" dirty="0" smtClean="0"/>
              <a:t> </a:t>
            </a:r>
          </a:p>
          <a:p>
            <a:r>
              <a:rPr lang="en-US" altLang="ko-KR" dirty="0" smtClean="0"/>
              <a:t>2. </a:t>
            </a:r>
            <a:r>
              <a:rPr lang="ko-KR" altLang="en-US" dirty="0" smtClean="0"/>
              <a:t>지방이전 공공기관과 업무협약과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시범사업을 실시하여</a:t>
            </a:r>
            <a:r>
              <a:rPr lang="en-US" altLang="ko-KR" dirty="0" smtClean="0"/>
              <a:t>, </a:t>
            </a:r>
          </a:p>
          <a:p>
            <a:r>
              <a:rPr lang="en-US" altLang="ko-KR" dirty="0" smtClean="0"/>
              <a:t>3. </a:t>
            </a:r>
            <a:r>
              <a:rPr lang="ko-KR" altLang="en-US" dirty="0" smtClean="0"/>
              <a:t>모든 기관이 사용할 수 있도록</a:t>
            </a:r>
            <a:r>
              <a:rPr lang="en-US" altLang="ko-KR" dirty="0" smtClean="0"/>
              <a:t> </a:t>
            </a:r>
            <a:r>
              <a:rPr lang="ko-KR" altLang="en-US" dirty="0" smtClean="0"/>
              <a:t>시스템 사용자 교육</a:t>
            </a:r>
            <a:r>
              <a:rPr lang="en-US" altLang="ko-KR" dirty="0" smtClean="0"/>
              <a:t>/</a:t>
            </a:r>
            <a:r>
              <a:rPr lang="ko-KR" altLang="en-US" dirty="0" smtClean="0"/>
              <a:t>홍보를 추진하였습니다</a:t>
            </a:r>
            <a:r>
              <a:rPr lang="en-US" altLang="ko-KR" dirty="0" smtClean="0"/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82842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첫째로</a:t>
            </a:r>
            <a:r>
              <a:rPr lang="en-US" altLang="ko-KR" dirty="0" smtClean="0"/>
              <a:t>,   </a:t>
            </a:r>
            <a:r>
              <a:rPr lang="ko-KR" altLang="en-US" dirty="0" smtClean="0"/>
              <a:t>법제도 개선사항입니다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pPr marL="171450" indent="-171450">
              <a:buFontTx/>
              <a:buChar char="-"/>
            </a:pPr>
            <a:r>
              <a:rPr lang="ko-KR" altLang="en-US" baseline="0" dirty="0" smtClean="0"/>
              <a:t>협상에 의한 계약체결기준 계약예규를 개정하여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제안서 전자적 제출을 의무화 하였고</a:t>
            </a:r>
            <a:r>
              <a:rPr lang="en-US" altLang="ko-KR" baseline="0" dirty="0" smtClean="0"/>
              <a:t>, </a:t>
            </a:r>
          </a:p>
          <a:p>
            <a:pPr marL="171450" indent="-171450">
              <a:buFontTx/>
              <a:buChar char="-"/>
            </a:pPr>
            <a:r>
              <a:rPr lang="ko-KR" altLang="en-US" baseline="0" dirty="0" smtClean="0"/>
              <a:t>모든 공공기관이 사용할 수 있도록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조달청 </a:t>
            </a:r>
            <a:r>
              <a:rPr lang="en-US" altLang="ko-KR" baseline="0" dirty="0" smtClean="0"/>
              <a:t>e-</a:t>
            </a:r>
            <a:r>
              <a:rPr lang="ko-KR" altLang="en-US" baseline="0" dirty="0" smtClean="0"/>
              <a:t>발주시스템 제안평가 부분 이용약관을 제정하였습니다</a:t>
            </a:r>
            <a:r>
              <a:rPr lang="en-US" altLang="ko-KR" baseline="0" dirty="0" smtClean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6359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직사각형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dirty="0" smtClean="0"/>
              <a:t>마스터 부제목 스타일 편집</a:t>
            </a:r>
            <a:endParaRPr kumimoji="0" lang="en-US" dirty="0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직사각형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직사각형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직사각형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직사각형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직선 연결선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타원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타원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타원 9"/>
          <p:cNvSpPr/>
          <p:nvPr userDrawn="1"/>
        </p:nvSpPr>
        <p:spPr>
          <a:xfrm>
            <a:off x="4316496" y="1008346"/>
            <a:ext cx="500066" cy="50006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3256" y="213998"/>
            <a:ext cx="8627216" cy="758952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algn="l">
              <a:defRPr kumimoji="0" lang="en-US" sz="3600" b="1" kern="120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>
            <a:lvl1pPr>
              <a:buClr>
                <a:schemeClr val="bg1"/>
              </a:buClr>
              <a:defRPr lang="ko-KR" altLang="en-US" sz="2400" b="1" kern="12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defRPr>
            </a:lvl1pPr>
            <a:lvl2pPr>
              <a:buClr>
                <a:schemeClr val="bg1"/>
              </a:buClr>
              <a:buFont typeface="Wingdings" pitchFamily="2" charset="2"/>
              <a:buChar char="ü"/>
              <a:defRPr kumimoji="0" lang="ko-KR" altLang="en-US" sz="2000" b="1" kern="1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>
              <a:defRPr>
                <a:solidFill>
                  <a:schemeClr val="bg1">
                    <a:lumMod val="95000"/>
                    <a:lumOff val="5000"/>
                  </a:schemeClr>
                </a:solidFill>
                <a:latin typeface="KoPub돋움체 Bold" pitchFamily="18" charset="-127"/>
                <a:ea typeface="KoPub돋움체 Bold" pitchFamily="18" charset="-127"/>
              </a:defRPr>
            </a:lvl3pPr>
            <a:lvl4pPr>
              <a:defRPr>
                <a:solidFill>
                  <a:schemeClr val="bg1">
                    <a:lumMod val="95000"/>
                    <a:lumOff val="5000"/>
                  </a:schemeClr>
                </a:solidFill>
                <a:latin typeface="KoPub돋움체 Bold" pitchFamily="18" charset="-127"/>
                <a:ea typeface="KoPub돋움체 Bold" pitchFamily="18" charset="-127"/>
              </a:defRPr>
            </a:lvl4pPr>
            <a:lvl5pPr>
              <a:defRPr>
                <a:solidFill>
                  <a:schemeClr val="bg1">
                    <a:lumMod val="95000"/>
                    <a:lumOff val="5000"/>
                  </a:schemeClr>
                </a:solidFill>
                <a:latin typeface="KoPub돋움체 Bold" pitchFamily="18" charset="-127"/>
                <a:ea typeface="KoPub돋움체 Bold" pitchFamily="18" charset="-127"/>
              </a:defRPr>
            </a:lvl5pPr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349448" y="1038594"/>
            <a:ext cx="466725" cy="447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직사각형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직사각형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3" name="직사각형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직사각형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타원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타원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12" name="내용 개체 틀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제목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algn="l">
              <a:defRPr kumimoji="0" lang="en-US" sz="3600" b="1" kern="120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4316496" y="1008346"/>
            <a:ext cx="500066" cy="50006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349448" y="1038594"/>
            <a:ext cx="466725" cy="447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선 연결선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직사각형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직사각형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직사각형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152400" y="1428736"/>
            <a:ext cx="8833104" cy="85726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직사각형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93514" y="1571612"/>
            <a:ext cx="4040188" cy="542486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kumimoji="0" lang="ko-KR" altLang="en-US" sz="1800" b="1" kern="1200" dirty="0" smtClean="0">
                <a:ln>
                  <a:solidFill>
                    <a:srgbClr val="FFFF00"/>
                  </a:solidFill>
                  <a:prstDash val="dash"/>
                </a:ln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5" name="직선 연결선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내용 개체 틀 23"/>
          <p:cNvSpPr>
            <a:spLocks noGrp="1"/>
          </p:cNvSpPr>
          <p:nvPr>
            <p:ph sz="quarter" idx="2" hasCustomPrompt="1"/>
          </p:nvPr>
        </p:nvSpPr>
        <p:spPr>
          <a:xfrm>
            <a:off x="301752" y="2471383"/>
            <a:ext cx="4041648" cy="3818404"/>
          </a:xfrm>
        </p:spPr>
        <p:txBody>
          <a:bodyPr/>
          <a:lstStyle>
            <a:lvl1pPr>
              <a:defRPr kumimoji="0" lang="ko-KR" altLang="en-US" sz="2400" b="1" kern="12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+mn-ea"/>
                <a:cs typeface="+mn-cs"/>
              </a:defRPr>
            </a:lvl1pPr>
          </a:lstStyle>
          <a:p>
            <a:pPr lvl="0" eaLnBrk="1" latinLnBrk="0" hangingPunct="1"/>
            <a:r>
              <a:rPr kumimoji="0" lang="ko-KR" altLang="en-US" sz="2400" b="1" kern="12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cs typeface="+mn-cs"/>
              </a:rPr>
              <a:t>감사</a:t>
            </a:r>
            <a:endParaRPr lang="en-US" altLang="ko-KR" dirty="0" smtClean="0"/>
          </a:p>
          <a:p>
            <a:pPr lvl="0" eaLnBrk="1" latinLnBrk="0" hangingPunct="1"/>
            <a:r>
              <a:rPr lang="ko-KR" altLang="en-US" dirty="0" err="1" smtClean="0"/>
              <a:t>이제터</a:t>
            </a:r>
            <a:r>
              <a:rPr lang="ko-KR" altLang="en-US" dirty="0" smtClean="0"/>
              <a:t>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26" name="내용 개체 틀 25"/>
          <p:cNvSpPr>
            <a:spLocks noGrp="1"/>
          </p:cNvSpPr>
          <p:nvPr>
            <p:ph sz="quarter" idx="4" hasCustomPrompt="1"/>
          </p:nvPr>
        </p:nvSpPr>
        <p:spPr>
          <a:xfrm>
            <a:off x="4800600" y="2471383"/>
            <a:ext cx="4038600" cy="3822192"/>
          </a:xfrm>
        </p:spPr>
        <p:txBody>
          <a:bodyPr/>
          <a:lstStyle>
            <a:lvl1pPr>
              <a:defRPr kumimoji="0" lang="ko-KR" altLang="en-US" sz="2400" b="1" kern="12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+mn-ea"/>
                <a:cs typeface="+mn-cs"/>
              </a:defRPr>
            </a:lvl1pPr>
          </a:lstStyle>
          <a:p>
            <a:pPr lvl="0" eaLnBrk="1" latinLnBrk="0" hangingPunct="1"/>
            <a:r>
              <a:rPr lang="ko-KR" altLang="en-US" dirty="0" smtClean="0"/>
              <a:t>합니다</a:t>
            </a:r>
            <a:r>
              <a:rPr lang="en-US" altLang="ko-KR" dirty="0" smtClean="0"/>
              <a:t>. </a:t>
            </a:r>
          </a:p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28" name="제목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algn="l">
              <a:defRPr kumimoji="0" lang="en-US" sz="3600" b="1" kern="120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30" name="타원 29"/>
          <p:cNvSpPr/>
          <p:nvPr userDrawn="1"/>
        </p:nvSpPr>
        <p:spPr>
          <a:xfrm>
            <a:off x="4332972" y="1142984"/>
            <a:ext cx="500066" cy="50006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349448" y="1195375"/>
            <a:ext cx="466725" cy="44767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텍스트 개체 틀 2"/>
          <p:cNvSpPr>
            <a:spLocks noGrp="1"/>
          </p:cNvSpPr>
          <p:nvPr>
            <p:ph type="body" idx="12"/>
          </p:nvPr>
        </p:nvSpPr>
        <p:spPr>
          <a:xfrm>
            <a:off x="4857752" y="1571612"/>
            <a:ext cx="4000528" cy="542486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kumimoji="0" lang="ko-KR" altLang="en-US" sz="1800" b="1" kern="12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직사각형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직사각형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직사각형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직사각형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직사각형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내용 개체 틀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10" name="타원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타원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1" name="직사각형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선 연결선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직사각형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직사각형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타원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타원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22" name="직사각형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7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타원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타원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dirty="0" smtClean="0"/>
              <a:t>둘째 수준</a:t>
            </a:r>
          </a:p>
          <a:p>
            <a:pPr lvl="2" eaLnBrk="1" latinLnBrk="0" hangingPunct="1"/>
            <a:r>
              <a:rPr kumimoji="0" lang="ko-KR" altLang="en-US" dirty="0" smtClean="0"/>
              <a:t>셋째 수준</a:t>
            </a:r>
          </a:p>
          <a:p>
            <a:pPr lvl="3" eaLnBrk="1" latinLnBrk="0" hangingPunct="1"/>
            <a:r>
              <a:rPr kumimoji="0" lang="ko-KR" altLang="en-US" dirty="0" smtClean="0"/>
              <a:t>넷째 수준</a:t>
            </a:r>
          </a:p>
          <a:p>
            <a:pPr lvl="4" eaLnBrk="1" latinLnBrk="0" hangingPunct="1"/>
            <a:r>
              <a:rPr kumimoji="0" lang="ko-KR" altLang="en-US" dirty="0" smtClean="0"/>
              <a:t>다섯째 수준</a:t>
            </a:r>
            <a:endParaRPr kumimoji="0"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latinLnBrk="1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1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1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1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1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Rec%2009-13-19_002_screen_video_sys_audio.avi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285984" y="3643314"/>
            <a:ext cx="4320480" cy="1800200"/>
          </a:xfrm>
        </p:spPr>
        <p:txBody>
          <a:bodyPr>
            <a:normAutofit lnSpcReduction="10000"/>
          </a:bodyPr>
          <a:lstStyle/>
          <a:p>
            <a:r>
              <a:rPr lang="ko-KR" altLang="en-US" dirty="0" smtClean="0"/>
              <a:t> </a:t>
            </a:r>
            <a:endParaRPr lang="en-US" altLang="ko-KR" sz="2400" dirty="0" smtClean="0"/>
          </a:p>
          <a:p>
            <a:r>
              <a:rPr lang="ko-KR" altLang="en-US" sz="2800" b="0" dirty="0" smtClean="0">
                <a:solidFill>
                  <a:schemeClr val="bg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조달청 신기술서비스국</a:t>
            </a:r>
            <a:endParaRPr lang="en-US" altLang="ko-KR" sz="2800" b="0" dirty="0" smtClean="0">
              <a:solidFill>
                <a:schemeClr val="bg2">
                  <a:lumMod val="7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sz="2800" b="0" dirty="0" smtClean="0">
                <a:solidFill>
                  <a:schemeClr val="bg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정보기술계약과</a:t>
            </a:r>
            <a:endParaRPr lang="en-US" altLang="ko-KR" sz="2800" b="0" dirty="0" smtClean="0">
              <a:solidFill>
                <a:schemeClr val="bg2">
                  <a:lumMod val="7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sz="2800" b="0" dirty="0" smtClean="0">
                <a:solidFill>
                  <a:schemeClr val="bg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800" b="0" dirty="0" smtClean="0">
                <a:solidFill>
                  <a:schemeClr val="bg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800" b="0" dirty="0" err="1" smtClean="0">
                <a:solidFill>
                  <a:schemeClr val="bg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고운혁</a:t>
            </a:r>
            <a:r>
              <a:rPr lang="en-US" altLang="ko-KR" sz="2800" b="0" dirty="0" smtClean="0">
                <a:solidFill>
                  <a:schemeClr val="bg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) </a:t>
            </a:r>
            <a:endParaRPr lang="ko-KR" altLang="en-US" sz="2400" b="0" dirty="0">
              <a:solidFill>
                <a:schemeClr val="bg2">
                  <a:lumMod val="7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2376264"/>
          </a:xfrm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조달청</a:t>
            </a:r>
            <a:r>
              <a:rPr lang="en-US" altLang="ko-KR" sz="3200" b="1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,『</a:t>
            </a:r>
            <a:r>
              <a:rPr lang="ko-KR" altLang="en-US" sz="3200" b="1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제안</a:t>
            </a:r>
            <a:r>
              <a:rPr lang="en-US" altLang="ko-KR" sz="3200" b="1" spc="-1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/</a:t>
            </a:r>
            <a:r>
              <a:rPr lang="ko-KR" altLang="en-US" sz="3200" b="1" spc="-1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평가 플랫폼</a:t>
            </a:r>
            <a:r>
              <a:rPr lang="en-US" altLang="ko-KR" sz="3200" b="1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』</a:t>
            </a:r>
            <a:r>
              <a:rPr lang="ko-KR" altLang="en-US" sz="3200" b="1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민간 개방</a:t>
            </a:r>
            <a:r>
              <a:rPr lang="ko-KR" altLang="en-US" sz="3200" b="1" spc="-1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⋅</a:t>
            </a:r>
            <a:r>
              <a:rPr lang="ko-KR" altLang="en-US" sz="3200" b="1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확대로</a:t>
            </a:r>
            <a:r>
              <a:rPr lang="ko-KR" altLang="en-US" sz="3200" b="1" spc="-13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en-US" altLang="ko-KR" sz="3200" b="1" dirty="0" smtClean="0">
                <a:solidFill>
                  <a:srgbClr val="FF0000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“</a:t>
            </a:r>
            <a:r>
              <a:rPr lang="ko-KR" altLang="en-US" sz="3200" b="1" dirty="0">
                <a:solidFill>
                  <a:srgbClr val="FF0000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입찰비용 </a:t>
            </a:r>
            <a:r>
              <a:rPr lang="ko-KR" altLang="en-US" sz="3200" b="1" dirty="0" smtClean="0">
                <a:solidFill>
                  <a:srgbClr val="FF0000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절감</a:t>
            </a:r>
            <a:r>
              <a:rPr lang="en-US" altLang="ko-KR" sz="3200" b="1" dirty="0" smtClean="0">
                <a:solidFill>
                  <a:srgbClr val="FF0000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(640</a:t>
            </a:r>
            <a:r>
              <a:rPr lang="ko-KR" altLang="en-US" sz="3200" b="1" dirty="0" smtClean="0">
                <a:solidFill>
                  <a:srgbClr val="FF0000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억</a:t>
            </a:r>
            <a:r>
              <a:rPr lang="en-US" altLang="ko-KR" sz="3200" b="1" dirty="0" smtClean="0">
                <a:solidFill>
                  <a:srgbClr val="FF0000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)”, “</a:t>
            </a:r>
            <a:r>
              <a:rPr lang="ko-KR" altLang="en-US" sz="3200" b="1" dirty="0" err="1" smtClean="0">
                <a:solidFill>
                  <a:srgbClr val="FF0000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갑질행위</a:t>
            </a:r>
            <a:r>
              <a:rPr lang="ko-KR" altLang="en-US" sz="3200" b="1" dirty="0" smtClean="0">
                <a:solidFill>
                  <a:srgbClr val="FF0000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ko-KR" altLang="en-US" sz="3200" b="1" dirty="0">
                <a:solidFill>
                  <a:srgbClr val="FF0000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차단 </a:t>
            </a:r>
            <a:r>
              <a:rPr lang="en-US" altLang="ko-KR" sz="3200" b="1" dirty="0" smtClean="0">
                <a:solidFill>
                  <a:srgbClr val="FF0000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!!”</a:t>
            </a:r>
            <a:endParaRPr lang="ko-KR" altLang="en-US" sz="3200" b="1" spc="-13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683568" y="2656900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- </a:t>
            </a:r>
            <a:r>
              <a:rPr lang="ko-KR" altLang="en-US" b="1" dirty="0">
                <a:solidFill>
                  <a:srgbClr val="FF0000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rPr>
              <a:t>모든 공공기관 활용할 경우</a:t>
            </a:r>
            <a:r>
              <a:rPr lang="en-US" altLang="ko-KR" b="1" dirty="0">
                <a:solidFill>
                  <a:srgbClr val="FF0000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rPr>
              <a:t>, </a:t>
            </a:r>
            <a:r>
              <a:rPr lang="ko-KR" altLang="en-US" b="1" dirty="0">
                <a:solidFill>
                  <a:srgbClr val="FF0000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rPr>
              <a:t> 연간 </a:t>
            </a:r>
            <a:r>
              <a:rPr lang="en-US" altLang="ko-KR" b="1" dirty="0">
                <a:solidFill>
                  <a:srgbClr val="FF0000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rPr>
              <a:t>14,000</a:t>
            </a:r>
            <a:r>
              <a:rPr lang="ko-KR" altLang="en-US" b="1" dirty="0">
                <a:solidFill>
                  <a:srgbClr val="FF0000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rPr>
              <a:t>억 비용절감 기대 </a:t>
            </a:r>
            <a:r>
              <a:rPr lang="en-US" altLang="ko-KR" b="1" dirty="0">
                <a:solidFill>
                  <a:srgbClr val="FF0000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rPr>
              <a:t>- </a:t>
            </a:r>
            <a:endParaRPr lang="ko-KR" altLang="en-US" b="1" dirty="0">
              <a:solidFill>
                <a:srgbClr val="FF0000"/>
              </a:solidFill>
              <a:effectLst>
                <a:outerShdw blurRad="12700" dist="25400" dir="2700000" algn="tl" rotWithShape="0">
                  <a:schemeClr val="bg1"/>
                </a:outerShdw>
              </a:effectLst>
              <a:latin typeface="나눔고딕 ExtraBold" panose="020D0904000000000000" pitchFamily="50" charset="-127"/>
              <a:ea typeface="나눔고딕 ExtraBold" panose="020D0904000000000000" pitchFamily="50" charset="-127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추진내용</a:t>
            </a:r>
            <a:r>
              <a:rPr altLang="ko-KR" smtClean="0"/>
              <a:t>-2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spc="-100" dirty="0" smtClean="0"/>
              <a:t>[</a:t>
            </a:r>
            <a:r>
              <a:rPr lang="ko-KR" altLang="en-US" spc="-100" dirty="0" smtClean="0">
                <a:solidFill>
                  <a:srgbClr val="0070C0"/>
                </a:solidFill>
              </a:rPr>
              <a:t>업무협약</a:t>
            </a:r>
            <a:r>
              <a:rPr lang="en-US" altLang="ko-KR" spc="-100" dirty="0" smtClean="0"/>
              <a:t>] </a:t>
            </a:r>
            <a:r>
              <a:rPr spc="-100" dirty="0" smtClean="0"/>
              <a:t>지방 공공기관과 업무협약</a:t>
            </a:r>
            <a:r>
              <a:rPr lang="en-US" altLang="ko-KR" spc="-100" dirty="0" smtClean="0"/>
              <a:t>(</a:t>
            </a:r>
            <a:r>
              <a:rPr lang="en-US" altLang="ko-KR" spc="-100" dirty="0" smtClean="0">
                <a:effectLst/>
              </a:rPr>
              <a:t>MOU</a:t>
            </a:r>
            <a:r>
              <a:rPr lang="en-US" altLang="ko-KR" spc="-100" dirty="0" smtClean="0"/>
              <a:t>)</a:t>
            </a:r>
            <a:endParaRPr spc="-100" dirty="0" smtClean="0"/>
          </a:p>
          <a:p>
            <a:pPr lvl="1">
              <a:lnSpc>
                <a:spcPct val="150000"/>
              </a:lnSpc>
            </a:pPr>
            <a:r>
              <a:rPr sz="1800" b="0" dirty="0" smtClean="0"/>
              <a:t>제안</a:t>
            </a:r>
            <a:r>
              <a:rPr lang="en-US" altLang="ko-KR" sz="1800" b="0" dirty="0" smtClean="0"/>
              <a:t>/</a:t>
            </a:r>
            <a:r>
              <a:rPr sz="1800" b="0" dirty="0" smtClean="0"/>
              <a:t>평가 공동활용 위한 지방이전 공공기관</a:t>
            </a:r>
            <a:r>
              <a:rPr lang="en-US" altLang="ko-KR" sz="1800" b="0" dirty="0" smtClean="0"/>
              <a:t>(5</a:t>
            </a:r>
            <a:r>
              <a:rPr sz="1800" b="0" dirty="0" smtClean="0"/>
              <a:t>곳</a:t>
            </a:r>
            <a:r>
              <a:rPr lang="en-US" altLang="ko-KR" sz="1800" b="0" dirty="0" smtClean="0"/>
              <a:t>)</a:t>
            </a:r>
            <a:r>
              <a:rPr sz="1800" b="0" dirty="0" smtClean="0"/>
              <a:t>과 업무협약 </a:t>
            </a:r>
          </a:p>
          <a:p>
            <a:pPr lvl="1">
              <a:lnSpc>
                <a:spcPct val="150000"/>
              </a:lnSpc>
            </a:pPr>
            <a:r>
              <a:rPr sz="1800" b="0" dirty="0" smtClean="0"/>
              <a:t>시범사업 과정을 통해 시스템 개선 </a:t>
            </a:r>
            <a:r>
              <a:rPr sz="1800" b="0" dirty="0" smtClean="0">
                <a:sym typeface="Wingdings" panose="05000000000000000000" pitchFamily="2" charset="2"/>
              </a:rPr>
              <a:t></a:t>
            </a:r>
            <a:r>
              <a:rPr sz="1800" b="0" dirty="0" smtClean="0"/>
              <a:t> 공공</a:t>
            </a:r>
            <a:r>
              <a:rPr lang="en-US" altLang="ko-KR" sz="1800" b="0" dirty="0" smtClean="0"/>
              <a:t>/</a:t>
            </a:r>
            <a:r>
              <a:rPr sz="1800" b="0" dirty="0" smtClean="0"/>
              <a:t>민간에 전면개방</a:t>
            </a:r>
            <a:r>
              <a:rPr lang="en-US" altLang="ko-KR" sz="1800" b="0" dirty="0" smtClean="0"/>
              <a:t>(’19.10~)</a:t>
            </a:r>
          </a:p>
          <a:p>
            <a:pPr>
              <a:lnSpc>
                <a:spcPct val="150000"/>
              </a:lnSpc>
            </a:pPr>
            <a:endParaRPr lang="ko-KR" altLang="en-U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223075"/>
            <a:ext cx="35719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223075"/>
            <a:ext cx="3786214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직사각형 14"/>
          <p:cNvSpPr/>
          <p:nvPr/>
        </p:nvSpPr>
        <p:spPr>
          <a:xfrm>
            <a:off x="285720" y="5580529"/>
            <a:ext cx="84296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ko-KR" altLang="en-US" sz="1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정보통신산업진흥원</a:t>
            </a:r>
            <a:r>
              <a:rPr lang="en-US" altLang="ko-KR" sz="1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한국에너지공단</a:t>
            </a:r>
            <a:r>
              <a:rPr lang="en-US" altLang="ko-KR" sz="1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한국교통안전공단</a:t>
            </a:r>
            <a:r>
              <a:rPr lang="en-US" altLang="ko-KR" sz="1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방송통신전파진흥원</a:t>
            </a:r>
            <a:r>
              <a:rPr lang="en-US" altLang="ko-KR" sz="1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한국과학창의재단 </a:t>
            </a:r>
          </a:p>
          <a:p>
            <a:pPr lvl="1"/>
            <a:endParaRPr lang="ko-KR" alt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추진내용</a:t>
            </a:r>
            <a:r>
              <a:rPr altLang="ko-KR" smtClean="0"/>
              <a:t>-3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/>
              <a:t>[</a:t>
            </a:r>
            <a:r>
              <a:rPr dirty="0">
                <a:solidFill>
                  <a:srgbClr val="0070C0"/>
                </a:solidFill>
              </a:rPr>
              <a:t>교육 홍보</a:t>
            </a:r>
            <a:r>
              <a:rPr lang="en-US" altLang="ko-KR" dirty="0"/>
              <a:t>] </a:t>
            </a:r>
            <a:r>
              <a:rPr lang="ko-KR" altLang="en-US" dirty="0" smtClean="0"/>
              <a:t>시범사업 및 시스템 </a:t>
            </a:r>
            <a:r>
              <a:rPr dirty="0" smtClean="0"/>
              <a:t>사용자 </a:t>
            </a:r>
            <a:r>
              <a:rPr dirty="0"/>
              <a:t>교육 및 홍보 </a:t>
            </a:r>
          </a:p>
          <a:p>
            <a:pPr lvl="1"/>
            <a:r>
              <a:rPr sz="1800" b="0" dirty="0"/>
              <a:t>지방혁신도시 중심 권역</a:t>
            </a:r>
            <a:r>
              <a:rPr lang="en-US" altLang="ko-KR" sz="1800" b="0" dirty="0"/>
              <a:t>(6</a:t>
            </a:r>
            <a:r>
              <a:rPr sz="1800" b="0" dirty="0"/>
              <a:t>개</a:t>
            </a:r>
            <a:r>
              <a:rPr lang="en-US" altLang="ko-KR" sz="1800" b="0" dirty="0"/>
              <a:t>) </a:t>
            </a:r>
            <a:r>
              <a:rPr sz="1800" b="0" dirty="0" err="1"/>
              <a:t>집체교육</a:t>
            </a:r>
            <a:r>
              <a:rPr sz="1800" b="0" dirty="0"/>
              <a:t> 및 홍보</a:t>
            </a:r>
            <a:r>
              <a:rPr lang="en-US" altLang="ko-KR" sz="1800" b="0" dirty="0"/>
              <a:t>(1,500</a:t>
            </a:r>
            <a:r>
              <a:rPr sz="1800" b="0" dirty="0"/>
              <a:t>명 이상 참석</a:t>
            </a:r>
            <a:r>
              <a:rPr lang="en-US" altLang="ko-KR" sz="1800" b="0" dirty="0"/>
              <a:t>)</a:t>
            </a:r>
          </a:p>
          <a:p>
            <a:pPr lvl="1"/>
            <a:r>
              <a:rPr sz="1800" b="0" dirty="0"/>
              <a:t>조달교육원 정규교육 </a:t>
            </a:r>
            <a:r>
              <a:rPr sz="1800" b="0" dirty="0" smtClean="0"/>
              <a:t>과정</a:t>
            </a:r>
            <a:r>
              <a:rPr lang="en-US" sz="1800" b="0" dirty="0" smtClean="0"/>
              <a:t>(e-</a:t>
            </a:r>
            <a:r>
              <a:rPr lang="ko-KR" altLang="en-US" sz="1800" b="0" dirty="0" smtClean="0"/>
              <a:t>발주시스템</a:t>
            </a:r>
            <a:r>
              <a:rPr lang="en-US" altLang="ko-KR" sz="1800" b="0" dirty="0" smtClean="0"/>
              <a:t>)</a:t>
            </a:r>
            <a:r>
              <a:rPr sz="1800" b="0" dirty="0" smtClean="0"/>
              <a:t> </a:t>
            </a:r>
            <a:r>
              <a:rPr sz="1800" b="0" dirty="0"/>
              <a:t>개설</a:t>
            </a:r>
            <a:r>
              <a:rPr lang="en-US" altLang="ko-KR" sz="1800" b="0" dirty="0"/>
              <a:t>(</a:t>
            </a:r>
            <a:r>
              <a:rPr sz="1800" b="0" dirty="0" smtClean="0"/>
              <a:t>년 </a:t>
            </a:r>
            <a:r>
              <a:rPr lang="en-US" altLang="ko-KR" sz="1800" b="0" dirty="0" smtClean="0"/>
              <a:t>9</a:t>
            </a:r>
            <a:r>
              <a:rPr sz="1800" b="0" dirty="0"/>
              <a:t>회</a:t>
            </a:r>
            <a:r>
              <a:rPr lang="en-US" altLang="ko-KR" sz="1800" b="0" dirty="0" smtClean="0"/>
              <a:t>) </a:t>
            </a:r>
            <a:endParaRPr sz="1800" b="0" dirty="0"/>
          </a:p>
          <a:p>
            <a:endParaRPr lang="ko-KR" altLang="en-US" dirty="0"/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707" y="2798068"/>
            <a:ext cx="8001056" cy="1644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0876" y="4533565"/>
            <a:ext cx="2560910" cy="1680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26" y="4501276"/>
            <a:ext cx="2562390" cy="171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471" y="4507805"/>
            <a:ext cx="2736304" cy="1706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937" y="2824358"/>
            <a:ext cx="2593070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[</a:t>
            </a:r>
            <a:r>
              <a:rPr lang="ko-KR" altLang="en-US" dirty="0" smtClean="0">
                <a:solidFill>
                  <a:srgbClr val="0070C0"/>
                </a:solidFill>
              </a:rPr>
              <a:t>정량성과</a:t>
            </a:r>
            <a:r>
              <a:rPr lang="en-US" altLang="ko-KR" dirty="0" smtClean="0"/>
              <a:t>] ‘18</a:t>
            </a:r>
            <a:r>
              <a:rPr dirty="0" smtClean="0"/>
              <a:t>년 이후 </a:t>
            </a:r>
            <a:r>
              <a:rPr lang="ko-KR" altLang="en-US" dirty="0" smtClean="0"/>
              <a:t>입찰비용 </a:t>
            </a:r>
            <a:r>
              <a:rPr altLang="en-US" dirty="0" smtClean="0"/>
              <a:t>총 </a:t>
            </a:r>
            <a:r>
              <a:rPr lang="en-US" altLang="ko-KR" dirty="0" smtClean="0">
                <a:solidFill>
                  <a:srgbClr val="FF0000"/>
                </a:solidFill>
              </a:rPr>
              <a:t>640</a:t>
            </a:r>
            <a:r>
              <a:rPr lang="ko-KR" altLang="en-US" dirty="0" smtClean="0">
                <a:solidFill>
                  <a:srgbClr val="FF0000"/>
                </a:solidFill>
              </a:rPr>
              <a:t>억</a:t>
            </a:r>
            <a:r>
              <a:rPr lang="en-US" altLang="ko-KR" dirty="0" smtClean="0"/>
              <a:t> </a:t>
            </a:r>
            <a:r>
              <a:rPr lang="ko-KR" altLang="en-US" dirty="0" smtClean="0"/>
              <a:t>절감</a:t>
            </a:r>
            <a:endParaRPr lang="en-US" altLang="ko-KR" dirty="0" smtClean="0"/>
          </a:p>
          <a:p>
            <a:pPr lvl="1"/>
            <a:r>
              <a:rPr altLang="en-US" b="0" spc="-100" dirty="0" smtClean="0"/>
              <a:t>협상계약 </a:t>
            </a:r>
            <a:r>
              <a:rPr lang="ko-KR" altLang="en-US" b="0" spc="-100" dirty="0" smtClean="0"/>
              <a:t>제안서 온라인 제출은 제도개선 시점</a:t>
            </a:r>
            <a:r>
              <a:rPr lang="en-US" altLang="ko-KR" sz="1800" b="0" spc="-100" dirty="0" smtClean="0"/>
              <a:t>(‘18</a:t>
            </a:r>
            <a:r>
              <a:rPr lang="ko-KR" altLang="en-US" sz="1800" b="0" spc="-100" dirty="0" smtClean="0"/>
              <a:t>년</a:t>
            </a:r>
            <a:r>
              <a:rPr lang="en-US" altLang="ko-KR" sz="1800" b="0" spc="-100" dirty="0" smtClean="0"/>
              <a:t>8</a:t>
            </a:r>
            <a:r>
              <a:rPr lang="ko-KR" altLang="en-US" sz="1800" b="0" spc="-100" dirty="0" smtClean="0"/>
              <a:t>월</a:t>
            </a:r>
            <a:r>
              <a:rPr lang="en-US" altLang="ko-KR" sz="1800" b="0" spc="-100" dirty="0" smtClean="0"/>
              <a:t>) </a:t>
            </a:r>
            <a:r>
              <a:rPr lang="ko-KR" altLang="en-US" b="0" spc="-100" dirty="0" smtClean="0"/>
              <a:t>이후 대폭증가</a:t>
            </a:r>
            <a:endParaRPr lang="en-US" altLang="ko-KR" b="0" spc="-100" dirty="0" smtClean="0"/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                           </a:t>
            </a:r>
          </a:p>
          <a:p>
            <a:r>
              <a:rPr lang="en-US" altLang="ko-KR" sz="2000" dirty="0" smtClean="0"/>
              <a:t> </a:t>
            </a:r>
            <a:r>
              <a:rPr lang="ko-KR" altLang="en-US" sz="2000" b="0" dirty="0" smtClean="0">
                <a:effectLst/>
              </a:rPr>
              <a:t>절감 사례</a:t>
            </a:r>
            <a:r>
              <a:rPr lang="en-US" altLang="ko-KR" sz="2000" b="0" dirty="0" smtClean="0">
                <a:effectLst/>
              </a:rPr>
              <a:t>(</a:t>
            </a:r>
            <a:r>
              <a:rPr lang="ko-KR" altLang="en-US" sz="2000" b="0" dirty="0" smtClean="0">
                <a:effectLst/>
                <a:hlinkClick r:id="rId3" action="ppaction://hlinkfile"/>
              </a:rPr>
              <a:t>영상 클릭</a:t>
            </a:r>
            <a:r>
              <a:rPr lang="en-US" altLang="ko-KR" sz="2000" b="0" dirty="0" smtClean="0">
                <a:effectLst/>
              </a:rPr>
              <a:t>)</a:t>
            </a:r>
            <a:endParaRPr lang="ko-KR" altLang="en-US" sz="2000" b="0" dirty="0">
              <a:effectLst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85720" y="2428868"/>
            <a:ext cx="4000528" cy="3000396"/>
          </a:xfrm>
          <a:prstGeom prst="rect">
            <a:avLst/>
          </a:prstGeom>
          <a:gradFill>
            <a:gsLst>
              <a:gs pos="31000">
                <a:schemeClr val="accent1">
                  <a:tint val="66000"/>
                  <a:satMod val="160000"/>
                  <a:alpha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2258" y="2643182"/>
            <a:ext cx="3495675" cy="2524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(</a:t>
            </a:r>
            <a:r>
              <a:rPr lang="ko-KR" altLang="en-US" dirty="0" smtClean="0">
                <a:solidFill>
                  <a:srgbClr val="FF0000"/>
                </a:solidFill>
              </a:rPr>
              <a:t>주요성과</a:t>
            </a:r>
            <a:r>
              <a:rPr lang="en-US" altLang="ko-KR" dirty="0" smtClean="0">
                <a:solidFill>
                  <a:srgbClr val="FF0000"/>
                </a:solidFill>
              </a:rPr>
              <a:t>) </a:t>
            </a:r>
            <a:r>
              <a:rPr lang="ko-KR" altLang="en-US" dirty="0" smtClean="0"/>
              <a:t>입찰비용 </a:t>
            </a:r>
            <a:r>
              <a:rPr lang="en-US" altLang="ko-KR" dirty="0" smtClean="0"/>
              <a:t>349</a:t>
            </a:r>
            <a:r>
              <a:rPr lang="ko-KR" altLang="en-US" dirty="0" smtClean="0"/>
              <a:t>억 절감</a:t>
            </a:r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285720" y="5500702"/>
            <a:ext cx="8501122" cy="720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/>
            <a:r>
              <a:rPr lang="en-US" altLang="ko-KR" sz="1400" dirty="0" smtClean="0">
                <a:solidFill>
                  <a:srgbClr val="000000"/>
                </a:solidFill>
                <a:latin typeface="맑은 고딕"/>
              </a:rPr>
              <a:t>*  </a:t>
            </a:r>
            <a:r>
              <a:rPr lang="ko-KR" altLang="en-US" sz="1400" dirty="0" smtClean="0">
                <a:solidFill>
                  <a:srgbClr val="000000"/>
                </a:solidFill>
                <a:latin typeface="맑은 고딕"/>
              </a:rPr>
              <a:t>제안서</a:t>
            </a:r>
            <a:r>
              <a:rPr lang="en-US" altLang="ko-KR" sz="1400" dirty="0">
                <a:solidFill>
                  <a:srgbClr val="000000"/>
                </a:solidFill>
                <a:latin typeface="맑은 고딕"/>
              </a:rPr>
              <a:t>(250</a:t>
            </a:r>
            <a:r>
              <a:rPr lang="ko-KR" altLang="en-US" sz="1400" dirty="0">
                <a:solidFill>
                  <a:srgbClr val="000000"/>
                </a:solidFill>
                <a:latin typeface="맑은 고딕"/>
              </a:rPr>
              <a:t>쪽</a:t>
            </a:r>
            <a:r>
              <a:rPr lang="en-US" altLang="ko-KR" sz="1400" dirty="0">
                <a:solidFill>
                  <a:srgbClr val="000000"/>
                </a:solidFill>
                <a:latin typeface="맑은 고딕"/>
              </a:rPr>
              <a:t>), </a:t>
            </a:r>
            <a:r>
              <a:rPr lang="ko-KR" altLang="en-US" sz="1400" dirty="0">
                <a:solidFill>
                  <a:srgbClr val="000000"/>
                </a:solidFill>
                <a:latin typeface="맑은 고딕"/>
              </a:rPr>
              <a:t>요약서</a:t>
            </a:r>
            <a:r>
              <a:rPr lang="en-US" altLang="ko-KR" sz="1400" dirty="0">
                <a:solidFill>
                  <a:srgbClr val="000000"/>
                </a:solidFill>
                <a:latin typeface="맑은 고딕"/>
              </a:rPr>
              <a:t>(50</a:t>
            </a:r>
            <a:r>
              <a:rPr lang="ko-KR" altLang="en-US" sz="1400" dirty="0">
                <a:solidFill>
                  <a:srgbClr val="000000"/>
                </a:solidFill>
                <a:latin typeface="맑은 고딕"/>
              </a:rPr>
              <a:t>쪽</a:t>
            </a:r>
            <a:r>
              <a:rPr lang="en-US" altLang="ko-KR" sz="1400" dirty="0">
                <a:solidFill>
                  <a:srgbClr val="000000"/>
                </a:solidFill>
                <a:latin typeface="맑은 고딕"/>
              </a:rPr>
              <a:t>), </a:t>
            </a:r>
            <a:r>
              <a:rPr lang="ko-KR" altLang="en-US" sz="1400" dirty="0">
                <a:solidFill>
                  <a:srgbClr val="000000"/>
                </a:solidFill>
                <a:latin typeface="맑은 고딕"/>
              </a:rPr>
              <a:t>발표자료</a:t>
            </a:r>
            <a:r>
              <a:rPr lang="en-US" altLang="ko-KR" sz="1400" dirty="0">
                <a:solidFill>
                  <a:srgbClr val="000000"/>
                </a:solidFill>
                <a:latin typeface="맑은 고딕"/>
              </a:rPr>
              <a:t>(50</a:t>
            </a:r>
            <a:r>
              <a:rPr lang="ko-KR" altLang="en-US" sz="1400" dirty="0">
                <a:solidFill>
                  <a:srgbClr val="000000"/>
                </a:solidFill>
                <a:latin typeface="맑은 고딕"/>
              </a:rPr>
              <a:t>쪽</a:t>
            </a:r>
            <a:r>
              <a:rPr lang="en-US" altLang="ko-KR" sz="1400" dirty="0">
                <a:solidFill>
                  <a:srgbClr val="000000"/>
                </a:solidFill>
                <a:latin typeface="맑은 고딕"/>
              </a:rPr>
              <a:t>) </a:t>
            </a:r>
            <a:r>
              <a:rPr lang="ko-KR" altLang="en-US" sz="1400" dirty="0">
                <a:solidFill>
                  <a:srgbClr val="000000"/>
                </a:solidFill>
                <a:latin typeface="맑은 고딕"/>
              </a:rPr>
              <a:t>각 </a:t>
            </a:r>
            <a:r>
              <a:rPr lang="en-US" altLang="ko-KR" sz="1400" dirty="0">
                <a:solidFill>
                  <a:srgbClr val="000000"/>
                </a:solidFill>
                <a:latin typeface="맑은 고딕"/>
              </a:rPr>
              <a:t>10</a:t>
            </a:r>
            <a:r>
              <a:rPr lang="ko-KR" altLang="en-US" sz="1400" dirty="0">
                <a:solidFill>
                  <a:srgbClr val="000000"/>
                </a:solidFill>
                <a:latin typeface="맑은 고딕"/>
              </a:rPr>
              <a:t>부씩 </a:t>
            </a:r>
            <a:r>
              <a:rPr lang="ko-KR" altLang="en-US" sz="1400" dirty="0" smtClean="0">
                <a:solidFill>
                  <a:srgbClr val="000000"/>
                </a:solidFill>
                <a:latin typeface="맑은 고딕"/>
              </a:rPr>
              <a:t>제안서 최소 인쇄비용 </a:t>
            </a:r>
            <a:r>
              <a:rPr lang="en-US" altLang="ko-KR" sz="1400" dirty="0" smtClean="0">
                <a:solidFill>
                  <a:srgbClr val="000000"/>
                </a:solidFill>
                <a:latin typeface="맑은 고딕"/>
              </a:rPr>
              <a:t>200</a:t>
            </a:r>
            <a:r>
              <a:rPr lang="ko-KR" altLang="en-US" sz="1400" dirty="0" smtClean="0">
                <a:solidFill>
                  <a:srgbClr val="000000"/>
                </a:solidFill>
                <a:latin typeface="맑은 고딕"/>
              </a:rPr>
              <a:t>만원↑</a:t>
            </a:r>
            <a:endParaRPr lang="ko-KR" altLang="en-US" sz="1400" dirty="0">
              <a:solidFill>
                <a:srgbClr val="000000"/>
              </a:solidFill>
              <a:latin typeface="맑은 고딕"/>
            </a:endParaRPr>
          </a:p>
          <a:p>
            <a:pPr fontAlgn="base"/>
            <a:r>
              <a:rPr lang="ko-KR" altLang="en-US" sz="1400" dirty="0">
                <a:solidFill>
                  <a:srgbClr val="000000"/>
                </a:solidFill>
                <a:latin typeface="맑은 고딕"/>
              </a:rPr>
              <a:t>** 입찰현장</a:t>
            </a:r>
            <a:r>
              <a:rPr lang="en-US" altLang="ko-KR" sz="1400" dirty="0">
                <a:solidFill>
                  <a:srgbClr val="000000"/>
                </a:solidFill>
                <a:latin typeface="맑은 고딕"/>
              </a:rPr>
              <a:t>, </a:t>
            </a:r>
            <a:r>
              <a:rPr lang="ko-KR" altLang="en-US" sz="1400" dirty="0">
                <a:solidFill>
                  <a:srgbClr val="000000"/>
                </a:solidFill>
                <a:latin typeface="맑은 고딕"/>
              </a:rPr>
              <a:t>현장설명</a:t>
            </a:r>
            <a:r>
              <a:rPr lang="en-US" altLang="ko-KR" sz="1400" dirty="0">
                <a:solidFill>
                  <a:srgbClr val="000000"/>
                </a:solidFill>
                <a:latin typeface="맑은 고딕"/>
              </a:rPr>
              <a:t>, </a:t>
            </a:r>
            <a:r>
              <a:rPr lang="ko-KR" altLang="en-US" sz="1400" dirty="0">
                <a:solidFill>
                  <a:srgbClr val="000000"/>
                </a:solidFill>
                <a:latin typeface="맑은 고딕"/>
              </a:rPr>
              <a:t>제안발표 등 </a:t>
            </a:r>
            <a:r>
              <a:rPr lang="ko-KR" altLang="en-US" sz="1400" dirty="0" smtClean="0">
                <a:solidFill>
                  <a:srgbClr val="000000"/>
                </a:solidFill>
                <a:latin typeface="맑은 고딕"/>
              </a:rPr>
              <a:t>일비</a:t>
            </a:r>
            <a:r>
              <a:rPr lang="en-US" altLang="ko-KR" sz="1400" dirty="0">
                <a:solidFill>
                  <a:srgbClr val="000000"/>
                </a:solidFill>
                <a:latin typeface="맑은 고딕"/>
              </a:rPr>
              <a:t>, </a:t>
            </a:r>
            <a:r>
              <a:rPr lang="ko-KR" altLang="en-US" sz="1400" dirty="0">
                <a:solidFill>
                  <a:srgbClr val="000000"/>
                </a:solidFill>
                <a:latin typeface="맑은 고딕"/>
              </a:rPr>
              <a:t>식비</a:t>
            </a:r>
            <a:r>
              <a:rPr lang="en-US" altLang="ko-KR" sz="1400" dirty="0">
                <a:solidFill>
                  <a:srgbClr val="000000"/>
                </a:solidFill>
                <a:latin typeface="맑은 고딕"/>
              </a:rPr>
              <a:t>, </a:t>
            </a:r>
            <a:r>
              <a:rPr lang="ko-KR" altLang="en-US" sz="1400" dirty="0" smtClean="0">
                <a:solidFill>
                  <a:srgbClr val="000000"/>
                </a:solidFill>
                <a:latin typeface="맑은 고딕"/>
              </a:rPr>
              <a:t>교통비로 </a:t>
            </a:r>
            <a:r>
              <a:rPr lang="en-US" altLang="ko-KR" sz="1400" dirty="0">
                <a:solidFill>
                  <a:srgbClr val="000000"/>
                </a:solidFill>
                <a:latin typeface="맑은 고딕"/>
              </a:rPr>
              <a:t>1</a:t>
            </a:r>
            <a:r>
              <a:rPr lang="ko-KR" altLang="en-US" sz="1400" dirty="0">
                <a:solidFill>
                  <a:srgbClr val="000000"/>
                </a:solidFill>
                <a:latin typeface="맑은 고딕"/>
              </a:rPr>
              <a:t>인당 최소 </a:t>
            </a:r>
            <a:r>
              <a:rPr lang="en-US" altLang="ko-KR" sz="1400" dirty="0">
                <a:solidFill>
                  <a:srgbClr val="000000"/>
                </a:solidFill>
                <a:latin typeface="맑은 고딕"/>
              </a:rPr>
              <a:t>10</a:t>
            </a:r>
            <a:r>
              <a:rPr lang="ko-KR" altLang="en-US" sz="1400" dirty="0">
                <a:solidFill>
                  <a:srgbClr val="000000"/>
                </a:solidFill>
                <a:latin typeface="맑은 고딕"/>
              </a:rPr>
              <a:t>만원 </a:t>
            </a:r>
            <a:r>
              <a:rPr lang="ko-KR" altLang="en-US" sz="1400" dirty="0" smtClean="0">
                <a:solidFill>
                  <a:srgbClr val="000000"/>
                </a:solidFill>
                <a:latin typeface="맑은 고딕"/>
              </a:rPr>
              <a:t>지출 </a:t>
            </a:r>
            <a:endParaRPr lang="ko-KR" altLang="en-US" sz="1400" dirty="0">
              <a:solidFill>
                <a:srgbClr val="000000"/>
              </a:solidFill>
              <a:latin typeface="맑은 고딕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4969820" y="3140968"/>
            <a:ext cx="3817022" cy="16312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fontAlgn="base">
              <a:buFont typeface="Wingdings" pitchFamily="2" charset="2"/>
              <a:buChar char="§"/>
            </a:pPr>
            <a:r>
              <a:rPr lang="ko-KR" altLang="en-US" sz="14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20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인쇄비용 절감</a:t>
            </a:r>
            <a:r>
              <a:rPr lang="en-US" altLang="ko-KR" sz="20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</a:t>
            </a:r>
            <a:r>
              <a:rPr lang="ko-KR" altLang="en-US" sz="20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액</a:t>
            </a:r>
            <a:r>
              <a:rPr lang="en-US" altLang="ko-KR" sz="20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) </a:t>
            </a:r>
            <a:r>
              <a:rPr lang="en-US" altLang="ko-KR" sz="2000" b="1" dirty="0" smtClean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en-US" altLang="ko-KR" sz="2000" b="1" dirty="0" smtClean="0">
                <a:solidFill>
                  <a:srgbClr val="FF0000"/>
                </a:solidFill>
                <a:latin typeface="맑은 고딕"/>
                <a:ea typeface="나눔고딕" pitchFamily="50" charset="-127"/>
              </a:rPr>
              <a:t>582</a:t>
            </a:r>
            <a:r>
              <a:rPr lang="ko-KR" altLang="en-US" sz="2000" b="1" dirty="0" err="1" smtClean="0">
                <a:solidFill>
                  <a:srgbClr val="FF0000"/>
                </a:solidFill>
                <a:latin typeface="맑은 고딕"/>
                <a:ea typeface="나눔고딕" pitchFamily="50" charset="-127"/>
              </a:rPr>
              <a:t>억원</a:t>
            </a:r>
            <a:r>
              <a:rPr lang="en-US" altLang="ko-KR" sz="2000" b="1" dirty="0" smtClean="0">
                <a:solidFill>
                  <a:srgbClr val="000000"/>
                </a:solidFill>
                <a:latin typeface="맑은 고딕"/>
                <a:ea typeface="나눔고딕" pitchFamily="50" charset="-127"/>
              </a:rPr>
              <a:t>*</a:t>
            </a:r>
          </a:p>
          <a:p>
            <a:pPr fontAlgn="base">
              <a:buFont typeface="Wingdings" pitchFamily="2" charset="2"/>
              <a:buChar char="ü"/>
            </a:pPr>
            <a:r>
              <a:rPr lang="en-US" altLang="ko-KR" sz="12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총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29,148 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건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* 200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만원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= </a:t>
            </a:r>
            <a:r>
              <a:rPr lang="en-US" altLang="ko-KR" sz="1200" spc="-100" dirty="0" smtClean="0">
                <a:solidFill>
                  <a:srgbClr val="000000"/>
                </a:solidFill>
                <a:latin typeface="맑은 고딕"/>
              </a:rPr>
              <a:t>58296,000,000</a:t>
            </a:r>
            <a:r>
              <a:rPr lang="ko-KR" altLang="en-US" sz="1200" spc="-100" dirty="0" smtClean="0">
                <a:solidFill>
                  <a:srgbClr val="000000"/>
                </a:solidFill>
                <a:latin typeface="맑은 고딕"/>
              </a:rPr>
              <a:t>원</a:t>
            </a:r>
            <a:endParaRPr lang="en-US" altLang="ko-KR" sz="1200" spc="-100" dirty="0" smtClean="0">
              <a:solidFill>
                <a:srgbClr val="000000"/>
              </a:solidFill>
              <a:latin typeface="맑은 고딕"/>
            </a:endParaRPr>
          </a:p>
          <a:p>
            <a:pPr lvl="1" fontAlgn="base">
              <a:buFont typeface="Wingdings" pitchFamily="2" charset="2"/>
              <a:buChar char="ü"/>
            </a:pPr>
            <a:endParaRPr lang="en-US" altLang="ko-KR" sz="1200" dirty="0" smtClean="0">
              <a:solidFill>
                <a:srgbClr val="000000"/>
              </a:solidFill>
              <a:latin typeface="맑은 고딕"/>
            </a:endParaRPr>
          </a:p>
          <a:p>
            <a:pPr fontAlgn="base">
              <a:buFont typeface="Wingdings" pitchFamily="2" charset="2"/>
              <a:buChar char="§"/>
            </a:pPr>
            <a:r>
              <a:rPr lang="en-US" altLang="ko-KR" sz="1200" b="1" dirty="0" smtClean="0">
                <a:solidFill>
                  <a:srgbClr val="000000"/>
                </a:solidFill>
                <a:latin typeface="맑은 고딕"/>
                <a:ea typeface="나눔고딕" pitchFamily="50" charset="-127"/>
              </a:rPr>
              <a:t> </a:t>
            </a:r>
            <a:r>
              <a:rPr lang="ko-KR" altLang="en-US" sz="2000" b="1" dirty="0" smtClean="0">
                <a:solidFill>
                  <a:srgbClr val="000000"/>
                </a:solidFill>
                <a:latin typeface="맑은 고딕"/>
                <a:ea typeface="나눔고딕" pitchFamily="50" charset="-127"/>
              </a:rPr>
              <a:t>출장비용 절감</a:t>
            </a:r>
            <a:r>
              <a:rPr lang="en-US" altLang="ko-KR" sz="2000" b="1" dirty="0" smtClean="0">
                <a:solidFill>
                  <a:srgbClr val="000000"/>
                </a:solidFill>
                <a:latin typeface="맑은 고딕"/>
                <a:ea typeface="나눔고딕" pitchFamily="50" charset="-127"/>
              </a:rPr>
              <a:t>(</a:t>
            </a:r>
            <a:r>
              <a:rPr lang="ko-KR" altLang="en-US" sz="2000" b="1" dirty="0" smtClean="0">
                <a:solidFill>
                  <a:srgbClr val="000000"/>
                </a:solidFill>
                <a:latin typeface="맑은 고딕"/>
                <a:ea typeface="나눔고딕" pitchFamily="50" charset="-127"/>
              </a:rPr>
              <a:t>액</a:t>
            </a:r>
            <a:r>
              <a:rPr lang="en-US" altLang="ko-KR" sz="2000" b="1" dirty="0" smtClean="0">
                <a:solidFill>
                  <a:srgbClr val="000000"/>
                </a:solidFill>
                <a:latin typeface="맑은 고딕"/>
                <a:ea typeface="나눔고딕" pitchFamily="50" charset="-127"/>
              </a:rPr>
              <a:t>) : </a:t>
            </a:r>
            <a:r>
              <a:rPr lang="en-US" altLang="ko-KR" sz="2000" b="1" dirty="0" smtClean="0">
                <a:solidFill>
                  <a:srgbClr val="FF0000"/>
                </a:solidFill>
                <a:latin typeface="맑은 고딕"/>
                <a:ea typeface="나눔고딕" pitchFamily="50" charset="-127"/>
              </a:rPr>
              <a:t>58</a:t>
            </a:r>
            <a:r>
              <a:rPr lang="ko-KR" altLang="en-US" sz="2000" b="1" dirty="0" smtClean="0">
                <a:solidFill>
                  <a:srgbClr val="FF0000"/>
                </a:solidFill>
                <a:latin typeface="맑은 고딕"/>
                <a:ea typeface="나눔고딕" pitchFamily="50" charset="-127"/>
              </a:rPr>
              <a:t>억원</a:t>
            </a:r>
            <a:r>
              <a:rPr lang="en-US" altLang="ko-KR" sz="2000" b="1" dirty="0" smtClean="0">
                <a:solidFill>
                  <a:srgbClr val="FF0000"/>
                </a:solidFill>
                <a:latin typeface="맑은 고딕"/>
                <a:ea typeface="나눔고딕" pitchFamily="50" charset="-127"/>
              </a:rPr>
              <a:t>**</a:t>
            </a:r>
            <a:endParaRPr lang="en-US" altLang="ko-KR" sz="1200" b="1" dirty="0" smtClean="0">
              <a:solidFill>
                <a:srgbClr val="FF0000"/>
              </a:solidFill>
              <a:latin typeface="맑은 고딕"/>
              <a:ea typeface="나눔고딕" pitchFamily="50" charset="-127"/>
            </a:endParaRPr>
          </a:p>
          <a:p>
            <a:pPr fontAlgn="base">
              <a:buFont typeface="Wingdings" pitchFamily="2" charset="2"/>
              <a:buChar char="ü"/>
            </a:pPr>
            <a:r>
              <a:rPr lang="en-US" altLang="ko-KR" sz="1200" spc="-100" dirty="0" smtClean="0">
                <a:solidFill>
                  <a:srgbClr val="000000"/>
                </a:solidFill>
                <a:latin typeface="맑은 고딕"/>
              </a:rPr>
              <a:t> 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총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29,148 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건 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* 10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만원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* 2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인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= 5,829,600,000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원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  </a:t>
            </a:r>
          </a:p>
          <a:p>
            <a:pPr fontAlgn="base">
              <a:buFont typeface="Wingdings" pitchFamily="2" charset="2"/>
              <a:buChar char="ü"/>
            </a:pPr>
            <a:endParaRPr lang="en-US" altLang="ko-KR" sz="1200" spc="-100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pPr marL="171450" indent="-171450" fontAlgn="base">
              <a:buFont typeface="Wingdings" pitchFamily="2" charset="2"/>
              <a:buChar char="v"/>
            </a:pP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‘18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년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월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~ 19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년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6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월말 까지 현황</a:t>
            </a:r>
          </a:p>
        </p:txBody>
      </p:sp>
      <p:sp>
        <p:nvSpPr>
          <p:cNvPr id="17" name="자유형 16"/>
          <p:cNvSpPr/>
          <p:nvPr/>
        </p:nvSpPr>
        <p:spPr>
          <a:xfrm>
            <a:off x="1360160" y="3071810"/>
            <a:ext cx="1859280" cy="1191578"/>
          </a:xfrm>
          <a:custGeom>
            <a:avLst/>
            <a:gdLst>
              <a:gd name="connsiteX0" fmla="*/ 0 w 1859280"/>
              <a:gd name="connsiteY0" fmla="*/ 1120140 h 1120140"/>
              <a:gd name="connsiteX1" fmla="*/ 944880 w 1859280"/>
              <a:gd name="connsiteY1" fmla="*/ 685800 h 1120140"/>
              <a:gd name="connsiteX2" fmla="*/ 1737360 w 1859280"/>
              <a:gd name="connsiteY2" fmla="*/ 76200 h 1120140"/>
              <a:gd name="connsiteX3" fmla="*/ 1638300 w 1859280"/>
              <a:gd name="connsiteY3" fmla="*/ 22860 h 1120140"/>
              <a:gd name="connsiteX4" fmla="*/ 1836420 w 1859280"/>
              <a:gd name="connsiteY4" fmla="*/ 0 h 1120140"/>
              <a:gd name="connsiteX5" fmla="*/ 1859280 w 1859280"/>
              <a:gd name="connsiteY5" fmla="*/ 152400 h 1120140"/>
              <a:gd name="connsiteX6" fmla="*/ 1775460 w 1859280"/>
              <a:gd name="connsiteY6" fmla="*/ 106680 h 1120140"/>
              <a:gd name="connsiteX7" fmla="*/ 982980 w 1859280"/>
              <a:gd name="connsiteY7" fmla="*/ 708660 h 1120140"/>
              <a:gd name="connsiteX8" fmla="*/ 0 w 1859280"/>
              <a:gd name="connsiteY8" fmla="*/ 1120140 h 112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9280" h="1120140">
                <a:moveTo>
                  <a:pt x="0" y="1120140"/>
                </a:moveTo>
                <a:lnTo>
                  <a:pt x="944880" y="685800"/>
                </a:lnTo>
                <a:lnTo>
                  <a:pt x="1737360" y="76200"/>
                </a:lnTo>
                <a:lnTo>
                  <a:pt x="1638300" y="22860"/>
                </a:lnTo>
                <a:lnTo>
                  <a:pt x="1836420" y="0"/>
                </a:lnTo>
                <a:lnTo>
                  <a:pt x="1859280" y="152400"/>
                </a:lnTo>
                <a:lnTo>
                  <a:pt x="1775460" y="106680"/>
                </a:lnTo>
                <a:lnTo>
                  <a:pt x="982980" y="708660"/>
                </a:lnTo>
                <a:lnTo>
                  <a:pt x="0" y="112014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자유형 18"/>
          <p:cNvSpPr/>
          <p:nvPr/>
        </p:nvSpPr>
        <p:spPr>
          <a:xfrm>
            <a:off x="1550966" y="3990034"/>
            <a:ext cx="1720204" cy="686750"/>
          </a:xfrm>
          <a:custGeom>
            <a:avLst/>
            <a:gdLst>
              <a:gd name="connsiteX0" fmla="*/ 0 w 1722120"/>
              <a:gd name="connsiteY0" fmla="*/ 586740 h 586740"/>
              <a:gd name="connsiteX1" fmla="*/ 906780 w 1722120"/>
              <a:gd name="connsiteY1" fmla="*/ 358140 h 586740"/>
              <a:gd name="connsiteX2" fmla="*/ 1569720 w 1722120"/>
              <a:gd name="connsiteY2" fmla="*/ 76200 h 586740"/>
              <a:gd name="connsiteX3" fmla="*/ 1516380 w 1722120"/>
              <a:gd name="connsiteY3" fmla="*/ 0 h 586740"/>
              <a:gd name="connsiteX4" fmla="*/ 1722120 w 1722120"/>
              <a:gd name="connsiteY4" fmla="*/ 7620 h 586740"/>
              <a:gd name="connsiteX5" fmla="*/ 1653540 w 1722120"/>
              <a:gd name="connsiteY5" fmla="*/ 182880 h 586740"/>
              <a:gd name="connsiteX6" fmla="*/ 1607820 w 1722120"/>
              <a:gd name="connsiteY6" fmla="*/ 121920 h 586740"/>
              <a:gd name="connsiteX7" fmla="*/ 937260 w 1722120"/>
              <a:gd name="connsiteY7" fmla="*/ 396240 h 586740"/>
              <a:gd name="connsiteX8" fmla="*/ 0 w 1722120"/>
              <a:gd name="connsiteY8" fmla="*/ 586740 h 586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22120" h="586740">
                <a:moveTo>
                  <a:pt x="0" y="586740"/>
                </a:moveTo>
                <a:lnTo>
                  <a:pt x="906780" y="358140"/>
                </a:lnTo>
                <a:lnTo>
                  <a:pt x="1569720" y="76200"/>
                </a:lnTo>
                <a:lnTo>
                  <a:pt x="1516380" y="0"/>
                </a:lnTo>
                <a:lnTo>
                  <a:pt x="1722120" y="7620"/>
                </a:lnTo>
                <a:lnTo>
                  <a:pt x="1653540" y="182880"/>
                </a:lnTo>
                <a:lnTo>
                  <a:pt x="1607820" y="121920"/>
                </a:lnTo>
                <a:lnTo>
                  <a:pt x="937260" y="396240"/>
                </a:lnTo>
                <a:lnTo>
                  <a:pt x="0" y="586740"/>
                </a:lnTo>
                <a:close/>
              </a:path>
            </a:pathLst>
          </a:cu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3500438"/>
            <a:ext cx="552449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오른쪽 화살표 11"/>
          <p:cNvSpPr/>
          <p:nvPr/>
        </p:nvSpPr>
        <p:spPr>
          <a:xfrm>
            <a:off x="4500562" y="3571876"/>
            <a:ext cx="285752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8054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내용 개체 틀 40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altLang="ko-KR" sz="2400" b="1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sz="2400" b="1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개선 이전</a:t>
            </a:r>
            <a:r>
              <a:rPr lang="en-US" altLang="ko-KR" sz="2400" b="1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-</a:t>
            </a:r>
            <a:endParaRPr lang="ko-KR" altLang="en-US" sz="2400" b="1" dirty="0" smtClean="0">
              <a:solidFill>
                <a:srgbClr val="0070C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half" idx="2"/>
          </p:nvPr>
        </p:nvSpPr>
        <p:spPr>
          <a:noFill/>
        </p:spPr>
        <p:txBody>
          <a:bodyPr anchor="t">
            <a:normAutofit/>
          </a:bodyPr>
          <a:lstStyle/>
          <a:p>
            <a:pPr lvl="0" algn="ctr">
              <a:buClr>
                <a:srgbClr val="D16349"/>
              </a:buClr>
              <a:buNone/>
            </a:pPr>
            <a:r>
              <a:rPr lang="en-US" altLang="ko-KR" sz="2400" b="1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sz="2400" b="1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개선 이후</a:t>
            </a:r>
            <a:r>
              <a:rPr lang="en-US" altLang="ko-KR" sz="2400" b="1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-</a:t>
            </a:r>
            <a:endParaRPr lang="ko-KR" altLang="en-US" sz="2400" b="1" dirty="0" smtClean="0">
              <a:solidFill>
                <a:srgbClr val="0070C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(</a:t>
            </a:r>
            <a:r>
              <a:rPr lang="ko-KR" altLang="en-US" dirty="0" smtClean="0">
                <a:solidFill>
                  <a:srgbClr val="FF0000"/>
                </a:solidFill>
              </a:rPr>
              <a:t>추진성과</a:t>
            </a:r>
            <a:r>
              <a:rPr lang="en-US" altLang="ko-KR" dirty="0" smtClean="0">
                <a:solidFill>
                  <a:srgbClr val="FF0000"/>
                </a:solidFill>
              </a:rPr>
              <a:t>)</a:t>
            </a:r>
            <a:r>
              <a:rPr lang="ko-KR" altLang="en-US" dirty="0" smtClean="0">
                <a:solidFill>
                  <a:srgbClr val="FF0000"/>
                </a:solidFill>
              </a:rPr>
              <a:t> </a:t>
            </a:r>
            <a:r>
              <a:rPr lang="ko-KR" altLang="en-US" dirty="0" smtClean="0"/>
              <a:t>개선 전후 비교 </a:t>
            </a:r>
            <a:r>
              <a:rPr lang="en-US" altLang="ko-KR" sz="2000" dirty="0" smtClean="0">
                <a:solidFill>
                  <a:srgbClr val="FF0000"/>
                </a:solidFill>
              </a:rPr>
              <a:t>(</a:t>
            </a:r>
            <a:r>
              <a:rPr lang="ko-KR" altLang="en-US" sz="2000" dirty="0" smtClean="0">
                <a:solidFill>
                  <a:srgbClr val="FF0000"/>
                </a:solidFill>
              </a:rPr>
              <a:t>연 </a:t>
            </a:r>
            <a:r>
              <a:rPr lang="en-US" altLang="ko-KR" sz="2000" dirty="0" smtClean="0">
                <a:solidFill>
                  <a:srgbClr val="FF0000"/>
                </a:solidFill>
              </a:rPr>
              <a:t>1,400</a:t>
            </a:r>
            <a:r>
              <a:rPr lang="ko-KR" altLang="en-US" sz="2000" dirty="0" smtClean="0">
                <a:solidFill>
                  <a:srgbClr val="FF0000"/>
                </a:solidFill>
              </a:rPr>
              <a:t>억 비용절감</a:t>
            </a:r>
            <a:r>
              <a:rPr lang="en-US" altLang="ko-KR" sz="2000" dirty="0" smtClean="0">
                <a:solidFill>
                  <a:srgbClr val="FF0000"/>
                </a:solidFill>
              </a:rPr>
              <a:t>)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642910" y="2000240"/>
            <a:ext cx="3429024" cy="500066"/>
          </a:xfrm>
          <a:prstGeom prst="roundRect">
            <a:avLst>
              <a:gd name="adj" fmla="val 8624"/>
            </a:avLst>
          </a:prstGeom>
          <a:solidFill>
            <a:schemeClr val="tx2"/>
          </a:solidFill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7969" tIns="48984" rIns="97969" bIns="4898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79488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공공입찰 </a:t>
            </a:r>
            <a:r>
              <a:rPr lang="en-US" altLang="ko-KR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- </a:t>
            </a: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제본</a:t>
            </a:r>
            <a:r>
              <a:rPr lang="en-US" altLang="ko-KR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/</a:t>
            </a: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인쇄비</a:t>
            </a:r>
            <a:r>
              <a:rPr lang="en-US" altLang="ko-KR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, </a:t>
            </a: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출장비가 막대</a:t>
            </a:r>
            <a:endParaRPr lang="ko-KR" altLang="en-US" sz="1400" b="1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bg1"/>
              </a:solidFill>
              <a:latin typeface="Arial Narrow" panose="020B060602020203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642910" y="2803918"/>
            <a:ext cx="3429024" cy="500066"/>
          </a:xfrm>
          <a:prstGeom prst="roundRect">
            <a:avLst>
              <a:gd name="adj" fmla="val 8624"/>
            </a:avLst>
          </a:prstGeom>
          <a:solidFill>
            <a:schemeClr val="tx2"/>
          </a:solidFill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7969" tIns="48984" rIns="97969" bIns="4898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just" defTabSz="979488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지방 공공기관은</a:t>
            </a:r>
            <a:r>
              <a:rPr lang="en-US" altLang="ko-KR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 </a:t>
            </a: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평가위원 교섭이 어려움</a:t>
            </a:r>
            <a:endParaRPr lang="ko-KR" altLang="en-US" sz="1400" b="1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bg1"/>
              </a:solidFill>
              <a:latin typeface="Arial Narrow" panose="020B060602020203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642910" y="3607596"/>
            <a:ext cx="3429024" cy="500066"/>
          </a:xfrm>
          <a:prstGeom prst="roundRect">
            <a:avLst>
              <a:gd name="adj" fmla="val 8624"/>
            </a:avLst>
          </a:prstGeom>
          <a:solidFill>
            <a:schemeClr val="tx2"/>
          </a:solidFill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7969" tIns="48984" rIns="97969" bIns="4898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79488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제안</a:t>
            </a:r>
            <a:r>
              <a:rPr lang="ko-KR" altLang="en-US" sz="1400" b="1" dirty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서 </a:t>
            </a: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대면제출 발표로</a:t>
            </a:r>
            <a:r>
              <a:rPr lang="en-US" altLang="ko-KR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 </a:t>
            </a: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공무원 </a:t>
            </a:r>
            <a:r>
              <a:rPr lang="ko-KR" altLang="en-US" sz="1400" b="1" dirty="0" err="1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갑질우려</a:t>
            </a:r>
            <a:endParaRPr lang="ko-KR" altLang="en-US" sz="1400" b="1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bg1"/>
              </a:solidFill>
              <a:latin typeface="Arial Narrow" panose="020B060602020203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642910" y="4411274"/>
            <a:ext cx="3429024" cy="500066"/>
          </a:xfrm>
          <a:prstGeom prst="roundRect">
            <a:avLst>
              <a:gd name="adj" fmla="val 8624"/>
            </a:avLst>
          </a:prstGeom>
          <a:solidFill>
            <a:schemeClr val="tx2"/>
          </a:solidFill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7969" tIns="48984" rIns="97969" bIns="4898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79488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spc="-100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오프라인  수기평가의 공정성</a:t>
            </a:r>
            <a:r>
              <a:rPr lang="en-US" altLang="ko-KR" sz="1400" b="1" spc="-100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, </a:t>
            </a:r>
            <a:r>
              <a:rPr lang="ko-KR" altLang="en-US" sz="1400" b="1" spc="-100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신뢰성 저하</a:t>
            </a:r>
            <a:endParaRPr lang="ko-KR" altLang="en-US" sz="1400" b="1" spc="-100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bg1"/>
              </a:solidFill>
              <a:latin typeface="Arial Narrow" panose="020B060602020203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642910" y="5214950"/>
            <a:ext cx="3429024" cy="500066"/>
          </a:xfrm>
          <a:prstGeom prst="roundRect">
            <a:avLst>
              <a:gd name="adj" fmla="val 8624"/>
            </a:avLst>
          </a:prstGeom>
          <a:solidFill>
            <a:schemeClr val="tx2"/>
          </a:solidFill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7969" tIns="48984" rIns="97969" bIns="4898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79488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중앙조달 </a:t>
            </a:r>
            <a:r>
              <a:rPr lang="en-US" altLang="ko-KR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- </a:t>
            </a: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협상계약 입찰에만 이용</a:t>
            </a:r>
            <a:endParaRPr lang="ko-KR" altLang="en-US" sz="1400" b="1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bg1"/>
              </a:solidFill>
              <a:latin typeface="Arial Narrow" panose="020B060602020203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117377" y="2000240"/>
            <a:ext cx="3429024" cy="636672"/>
          </a:xfrm>
          <a:prstGeom prst="roundRect">
            <a:avLst>
              <a:gd name="adj" fmla="val 8624"/>
            </a:avLst>
          </a:prstGeom>
          <a:solidFill>
            <a:schemeClr val="accent6">
              <a:lumMod val="50000"/>
            </a:schemeClr>
          </a:solidFill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7969" tIns="48984" rIns="97969" bIns="4898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79488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입찰서류  </a:t>
            </a:r>
            <a:r>
              <a:rPr lang="en-US" altLang="ko-KR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Paperless</a:t>
            </a: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로 인쇄비 </a:t>
            </a:r>
            <a:r>
              <a:rPr lang="en-US" altLang="ko-KR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Zero</a:t>
            </a: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化</a:t>
            </a:r>
            <a:r>
              <a:rPr lang="en-US" altLang="ko-KR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 (0</a:t>
            </a: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원</a:t>
            </a:r>
            <a:r>
              <a:rPr lang="en-US" altLang="ko-KR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)</a:t>
            </a:r>
          </a:p>
          <a:p>
            <a:pPr marL="285750" marR="0" lvl="0" indent="-285750" defTabSz="979488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altLang="ko-KR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2018</a:t>
            </a: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년 이후 </a:t>
            </a:r>
            <a:r>
              <a:rPr lang="en-US" altLang="ko-KR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640</a:t>
            </a: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억 정도 비용절감</a:t>
            </a:r>
            <a:endParaRPr lang="ko-KR" altLang="en-US" sz="1400" b="1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tx1"/>
              </a:solidFill>
              <a:latin typeface="Arial Narrow" panose="020B060602020203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117377" y="2755528"/>
            <a:ext cx="3429024" cy="1160868"/>
          </a:xfrm>
          <a:prstGeom prst="roundRect">
            <a:avLst>
              <a:gd name="adj" fmla="val 8624"/>
            </a:avLst>
          </a:prstGeom>
          <a:solidFill>
            <a:schemeClr val="accent6">
              <a:lumMod val="50000"/>
            </a:schemeClr>
          </a:solidFill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7969" tIns="48984" rIns="97969" bIns="4898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79488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제안서 온라인 제출 및 </a:t>
            </a:r>
            <a:r>
              <a:rPr lang="en-US" altLang="ko-KR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(</a:t>
            </a: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화상</a:t>
            </a:r>
            <a:r>
              <a:rPr lang="en-US" altLang="ko-KR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)</a:t>
            </a: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평가 </a:t>
            </a:r>
            <a:r>
              <a:rPr lang="ko-KR" altLang="en-US" sz="1400" b="1" dirty="0" err="1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이용시</a:t>
            </a:r>
            <a:endParaRPr lang="en-US" altLang="ko-KR" sz="1400" b="1" dirty="0" smtClean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tx1"/>
              </a:solidFill>
              <a:latin typeface="Arial Narrow" panose="020B0606020202030204" pitchFamily="34" charset="0"/>
              <a:ea typeface="맑은 고딕" panose="020B0503020000020004" pitchFamily="50" charset="-127"/>
            </a:endParaRPr>
          </a:p>
          <a:p>
            <a:pPr defTabSz="979488" latinLnBrk="0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n-US" altLang="ko-KR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 </a:t>
            </a: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평가위원 교섭 용이하고</a:t>
            </a:r>
            <a:r>
              <a:rPr lang="en-US" altLang="ko-KR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,</a:t>
            </a: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 </a:t>
            </a:r>
            <a:endParaRPr lang="en-US" altLang="ko-KR" sz="1400" b="1" dirty="0" smtClean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tx1"/>
              </a:solidFill>
              <a:latin typeface="Arial Narrow" panose="020B0606020202030204" pitchFamily="34" charset="0"/>
              <a:ea typeface="맑은 고딕" panose="020B0503020000020004" pitchFamily="50" charset="-127"/>
            </a:endParaRPr>
          </a:p>
          <a:p>
            <a:pPr defTabSz="979488" latinLnBrk="0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공무원 </a:t>
            </a:r>
            <a:r>
              <a:rPr lang="ko-KR" altLang="en-US" sz="1400" b="1" dirty="0" err="1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비접촉으로</a:t>
            </a: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 </a:t>
            </a:r>
            <a:r>
              <a:rPr lang="ko-KR" altLang="en-US" sz="1400" b="1" dirty="0" err="1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갑질차단</a:t>
            </a: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 가능</a:t>
            </a:r>
            <a:r>
              <a:rPr lang="en-US" altLang="ko-KR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!</a:t>
            </a:r>
          </a:p>
        </p:txBody>
      </p:sp>
      <p:sp>
        <p:nvSpPr>
          <p:cNvPr id="16" name="모서리가 둥근 직사각형 15"/>
          <p:cNvSpPr/>
          <p:nvPr/>
        </p:nvSpPr>
        <p:spPr>
          <a:xfrm>
            <a:off x="5117377" y="4011904"/>
            <a:ext cx="3429024" cy="857256"/>
          </a:xfrm>
          <a:prstGeom prst="roundRect">
            <a:avLst>
              <a:gd name="adj" fmla="val 8624"/>
            </a:avLst>
          </a:prstGeom>
          <a:solidFill>
            <a:schemeClr val="accent6">
              <a:lumMod val="50000"/>
            </a:schemeClr>
          </a:solidFill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7969" tIns="48984" rIns="97969" bIns="4898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79488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조달청 평가플랫폼 공동 활용하여</a:t>
            </a:r>
            <a:endParaRPr lang="en-US" altLang="ko-KR" sz="1400" b="1" dirty="0" smtClean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tx1"/>
              </a:solidFill>
              <a:latin typeface="Arial Narrow" panose="020B0606020202030204" pitchFamily="34" charset="0"/>
              <a:ea typeface="맑은 고딕" panose="020B0503020000020004" pitchFamily="50" charset="-127"/>
            </a:endParaRPr>
          </a:p>
          <a:p>
            <a:pPr defTabSz="979488" latinLnBrk="0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전자평가 및 점수공개로 공정성 증가</a:t>
            </a:r>
            <a:endParaRPr lang="ko-KR" altLang="en-US" sz="1400" b="1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tx1"/>
              </a:solidFill>
              <a:latin typeface="Arial Narrow" panose="020B060602020203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5117377" y="5000636"/>
            <a:ext cx="3429024" cy="857256"/>
          </a:xfrm>
          <a:prstGeom prst="roundRect">
            <a:avLst>
              <a:gd name="adj" fmla="val 8624"/>
            </a:avLst>
          </a:prstGeom>
          <a:solidFill>
            <a:schemeClr val="accent6">
              <a:lumMod val="50000"/>
            </a:schemeClr>
          </a:solidFill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7969" tIns="48984" rIns="97969" bIns="4898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defTabSz="979488" latinLnBrk="0">
              <a:spcBef>
                <a:spcPct val="50000"/>
              </a:spcBef>
              <a:defRPr/>
            </a:pPr>
            <a:r>
              <a:rPr lang="ko-KR" altLang="en-US" sz="1400" b="1" dirty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모든 발주기관</a:t>
            </a:r>
            <a:r>
              <a:rPr lang="en-US" altLang="ko-KR" sz="1400" b="1" dirty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, </a:t>
            </a:r>
            <a:r>
              <a:rPr lang="ko-KR" altLang="en-US" sz="1400" b="1" dirty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입찰방식까지 적용확대</a:t>
            </a:r>
            <a:endParaRPr lang="en-US" altLang="ko-KR" sz="1400" b="1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tx1"/>
              </a:solidFill>
              <a:latin typeface="Arial Narrow" panose="020B0606020202030204" pitchFamily="34" charset="0"/>
              <a:ea typeface="맑은 고딕" panose="020B0503020000020004" pitchFamily="50" charset="-127"/>
            </a:endParaRPr>
          </a:p>
          <a:p>
            <a:pPr marL="285750" indent="-285750" defTabSz="979488" latinLnBrk="0">
              <a:spcBef>
                <a:spcPct val="50000"/>
              </a:spcBef>
              <a:buFont typeface="Wingdings" panose="05000000000000000000" pitchFamily="2" charset="2"/>
              <a:buChar char="ü"/>
              <a:defRPr/>
            </a:pPr>
            <a:r>
              <a:rPr lang="ko-KR" altLang="en-US" sz="1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협상계약에 </a:t>
            </a:r>
            <a:r>
              <a:rPr lang="en-US" altLang="ko-KR" sz="1400" b="1" dirty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1,400</a:t>
            </a:r>
            <a:r>
              <a:rPr lang="ko-KR" altLang="en-US" sz="1400" b="1" dirty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억 규모 예산 절감</a:t>
            </a:r>
            <a:endParaRPr lang="en-US" altLang="ko-KR" sz="1400" b="1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tx1"/>
              </a:solidFill>
              <a:latin typeface="Arial Narrow" panose="020B060602020203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285720" y="2071678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①</a:t>
            </a:r>
            <a:endParaRPr lang="ko-KR" altLang="en-US" dirty="0"/>
          </a:p>
        </p:txBody>
      </p:sp>
      <p:sp>
        <p:nvSpPr>
          <p:cNvPr id="22" name="직사각형 21"/>
          <p:cNvSpPr/>
          <p:nvPr/>
        </p:nvSpPr>
        <p:spPr>
          <a:xfrm>
            <a:off x="285720" y="2857496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②</a:t>
            </a:r>
            <a:endParaRPr lang="ko-KR" altLang="en-US" dirty="0"/>
          </a:p>
        </p:txBody>
      </p:sp>
      <p:sp>
        <p:nvSpPr>
          <p:cNvPr id="23" name="직사각형 22"/>
          <p:cNvSpPr/>
          <p:nvPr/>
        </p:nvSpPr>
        <p:spPr>
          <a:xfrm>
            <a:off x="285720" y="364331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③</a:t>
            </a:r>
            <a:endParaRPr lang="ko-KR" altLang="en-US" dirty="0"/>
          </a:p>
        </p:txBody>
      </p:sp>
      <p:sp>
        <p:nvSpPr>
          <p:cNvPr id="24" name="직사각형 23"/>
          <p:cNvSpPr/>
          <p:nvPr/>
        </p:nvSpPr>
        <p:spPr>
          <a:xfrm>
            <a:off x="285720" y="4488428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④</a:t>
            </a:r>
            <a:endParaRPr lang="ko-KR" altLang="en-US" dirty="0"/>
          </a:p>
        </p:txBody>
      </p:sp>
      <p:sp>
        <p:nvSpPr>
          <p:cNvPr id="25" name="직사각형 24"/>
          <p:cNvSpPr/>
          <p:nvPr/>
        </p:nvSpPr>
        <p:spPr>
          <a:xfrm>
            <a:off x="285720" y="5214950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⑤</a:t>
            </a:r>
            <a:endParaRPr lang="ko-KR" altLang="en-US" dirty="0"/>
          </a:p>
        </p:txBody>
      </p:sp>
      <p:cxnSp>
        <p:nvCxnSpPr>
          <p:cNvPr id="27" name="직선 화살표 연결선 26"/>
          <p:cNvCxnSpPr>
            <a:stCxn id="6" idx="3"/>
            <a:endCxn id="13" idx="1"/>
          </p:cNvCxnSpPr>
          <p:nvPr/>
        </p:nvCxnSpPr>
        <p:spPr>
          <a:xfrm>
            <a:off x="4071934" y="2250273"/>
            <a:ext cx="1045443" cy="68303"/>
          </a:xfrm>
          <a:prstGeom prst="straightConnector1">
            <a:avLst/>
          </a:prstGeom>
          <a:ln w="28575">
            <a:prstDash val="sys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>
            <a:stCxn id="9" idx="3"/>
            <a:endCxn id="14" idx="1"/>
          </p:cNvCxnSpPr>
          <p:nvPr/>
        </p:nvCxnSpPr>
        <p:spPr>
          <a:xfrm>
            <a:off x="4071934" y="3053951"/>
            <a:ext cx="1045443" cy="282011"/>
          </a:xfrm>
          <a:prstGeom prst="straightConnector1">
            <a:avLst/>
          </a:prstGeom>
          <a:ln w="28575">
            <a:prstDash val="sys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직선 화살표 연결선 30"/>
          <p:cNvCxnSpPr>
            <a:stCxn id="10" idx="3"/>
            <a:endCxn id="14" idx="1"/>
          </p:cNvCxnSpPr>
          <p:nvPr/>
        </p:nvCxnSpPr>
        <p:spPr>
          <a:xfrm flipV="1">
            <a:off x="4071934" y="3335962"/>
            <a:ext cx="1045443" cy="521667"/>
          </a:xfrm>
          <a:prstGeom prst="straightConnector1">
            <a:avLst/>
          </a:prstGeom>
          <a:ln w="28575">
            <a:prstDash val="sys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직선 화살표 연결선 32"/>
          <p:cNvCxnSpPr>
            <a:stCxn id="11" idx="3"/>
            <a:endCxn id="16" idx="1"/>
          </p:cNvCxnSpPr>
          <p:nvPr/>
        </p:nvCxnSpPr>
        <p:spPr>
          <a:xfrm flipV="1">
            <a:off x="4071934" y="4440532"/>
            <a:ext cx="1045443" cy="220775"/>
          </a:xfrm>
          <a:prstGeom prst="straightConnector1">
            <a:avLst/>
          </a:prstGeom>
          <a:ln w="28575">
            <a:prstDash val="sys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직선 화살표 연결선 34"/>
          <p:cNvCxnSpPr>
            <a:stCxn id="12" idx="3"/>
            <a:endCxn id="17" idx="1"/>
          </p:cNvCxnSpPr>
          <p:nvPr/>
        </p:nvCxnSpPr>
        <p:spPr>
          <a:xfrm flipV="1">
            <a:off x="4071934" y="5429264"/>
            <a:ext cx="1045443" cy="35719"/>
          </a:xfrm>
          <a:prstGeom prst="straightConnector1">
            <a:avLst/>
          </a:prstGeom>
          <a:ln w="28575">
            <a:prstDash val="sys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직사각형 46"/>
          <p:cNvSpPr/>
          <p:nvPr/>
        </p:nvSpPr>
        <p:spPr>
          <a:xfrm>
            <a:off x="4357686" y="2071678"/>
            <a:ext cx="428628" cy="3571900"/>
          </a:xfrm>
          <a:prstGeom prst="rect">
            <a:avLst/>
          </a:prstGeom>
          <a:solidFill>
            <a:srgbClr val="FFC000">
              <a:alpha val="65000"/>
            </a:srgbClr>
          </a:solidFill>
          <a:ln>
            <a:prstDash val="dashDot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조달청 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itchFamily="18" charset="-127"/>
              <a:ea typeface="HY견명조" pitchFamily="18" charset="-127"/>
            </a:endParaRPr>
          </a:p>
          <a:p>
            <a:pPr algn="ctr"/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 </a:t>
            </a: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제안평가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itchFamily="18" charset="-127"/>
              <a:ea typeface="HY견명조" pitchFamily="18" charset="-127"/>
            </a:endParaRP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 플랫폼 </a:t>
            </a:r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 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itchFamily="18" charset="-127"/>
              <a:ea typeface="HY견명조" pitchFamily="18" charset="-127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17" grpId="0" animBg="1"/>
      <p:bldP spid="4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idx="1"/>
          </p:nvPr>
        </p:nvSpPr>
        <p:spPr>
          <a:xfrm>
            <a:off x="467544" y="3068960"/>
            <a:ext cx="8496944" cy="1857388"/>
          </a:xfrm>
        </p:spPr>
        <p:txBody>
          <a:bodyPr>
            <a:normAutofit fontScale="85000" lnSpcReduction="20000"/>
          </a:bodyPr>
          <a:lstStyle/>
          <a:p>
            <a:endParaRPr lang="en-US" altLang="ko-KR" sz="3200" cap="none" dirty="0" smtClean="0">
              <a:solidFill>
                <a:srgbClr val="0070C0"/>
              </a:solidFill>
              <a:effectLst>
                <a:outerShdw blurRad="12700" dist="25400" dir="2700000" algn="tl" rotWithShape="0">
                  <a:schemeClr val="bg1"/>
                </a:outerShdw>
              </a:effectLst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>
              <a:lnSpc>
                <a:spcPct val="170000"/>
              </a:lnSpc>
            </a:pPr>
            <a:r>
              <a:rPr lang="ko-KR" altLang="en-US" sz="3200" cap="none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HY궁서B" pitchFamily="18" charset="-127"/>
                <a:ea typeface="HY궁서B" pitchFamily="18" charset="-127"/>
              </a:rPr>
              <a:t>국민의 손이 미치지 않은 </a:t>
            </a:r>
            <a:r>
              <a:rPr lang="ko-KR" altLang="en-US" sz="3200" cap="none" dirty="0" smtClean="0">
                <a:solidFill>
                  <a:srgbClr val="0070C0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HY궁서B" pitchFamily="18" charset="-127"/>
                <a:ea typeface="HY궁서B" pitchFamily="18" charset="-127"/>
              </a:rPr>
              <a:t>가려운 곳</a:t>
            </a:r>
            <a:r>
              <a:rPr lang="ko-KR" altLang="en-US" sz="3200" cap="none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HY궁서B" pitchFamily="18" charset="-127"/>
                <a:ea typeface="HY궁서B" pitchFamily="18" charset="-127"/>
              </a:rPr>
              <a:t>을 긁어주는 </a:t>
            </a:r>
            <a:r>
              <a:rPr lang="en-US" altLang="ko-KR" sz="3200" cap="none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HY궁서B" pitchFamily="18" charset="-127"/>
                <a:ea typeface="HY궁서B" pitchFamily="18" charset="-127"/>
              </a:rPr>
              <a:t>“</a:t>
            </a:r>
            <a:r>
              <a:rPr lang="ko-KR" altLang="en-US" sz="3200" cap="none" dirty="0" smtClean="0">
                <a:solidFill>
                  <a:srgbClr val="FF0000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HY궁서B" pitchFamily="18" charset="-127"/>
                <a:ea typeface="HY궁서B" pitchFamily="18" charset="-127"/>
              </a:rPr>
              <a:t>효자</a:t>
            </a:r>
            <a:r>
              <a:rPr lang="en-US" altLang="ko-KR" sz="3200" cap="none" dirty="0" smtClean="0">
                <a:solidFill>
                  <a:srgbClr val="FF0000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HY궁서B" pitchFamily="18" charset="-127"/>
                <a:ea typeface="HY궁서B" pitchFamily="18" charset="-127"/>
              </a:rPr>
              <a:t>(</a:t>
            </a:r>
            <a:r>
              <a:rPr lang="ko-KR" altLang="en-US" sz="3200" cap="none" dirty="0" smtClean="0">
                <a:solidFill>
                  <a:srgbClr val="FF0000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HY궁서B" pitchFamily="18" charset="-127"/>
                <a:ea typeface="HY궁서B" pitchFamily="18" charset="-127"/>
              </a:rPr>
              <a:t>孝子</a:t>
            </a:r>
            <a:r>
              <a:rPr lang="en-US" altLang="ko-KR" sz="3200" cap="none" dirty="0" smtClean="0">
                <a:solidFill>
                  <a:srgbClr val="FF0000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HY궁서B" pitchFamily="18" charset="-127"/>
                <a:ea typeface="HY궁서B" pitchFamily="18" charset="-127"/>
              </a:rPr>
              <a:t>)</a:t>
            </a:r>
            <a:r>
              <a:rPr lang="ko-KR" altLang="en-US" sz="3200" cap="none" dirty="0" smtClean="0">
                <a:solidFill>
                  <a:srgbClr val="FF0000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HY궁서B" pitchFamily="18" charset="-127"/>
                <a:ea typeface="HY궁서B" pitchFamily="18" charset="-127"/>
              </a:rPr>
              <a:t>손</a:t>
            </a:r>
            <a:r>
              <a:rPr lang="en-US" altLang="ko-KR" sz="3200" cap="none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HY궁서B" pitchFamily="18" charset="-127"/>
                <a:ea typeface="HY궁서B" pitchFamily="18" charset="-127"/>
              </a:rPr>
              <a:t>”</a:t>
            </a:r>
            <a:r>
              <a:rPr lang="ko-KR" altLang="en-US" sz="3200" cap="none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HY궁서B" pitchFamily="18" charset="-127"/>
                <a:ea typeface="HY궁서B" pitchFamily="18" charset="-127"/>
              </a:rPr>
              <a:t>과 같다고 생각합니다</a:t>
            </a:r>
            <a:r>
              <a:rPr lang="en-US" altLang="ko-KR" sz="3200" cap="none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HY궁서B" pitchFamily="18" charset="-127"/>
                <a:ea typeface="HY궁서B" pitchFamily="18" charset="-127"/>
              </a:rPr>
              <a:t>. </a:t>
            </a:r>
            <a:endParaRPr lang="ko-KR" altLang="en-US" sz="3200" cap="none" dirty="0">
              <a:solidFill>
                <a:schemeClr val="accent5">
                  <a:lumMod val="50000"/>
                </a:schemeClr>
              </a:solidFill>
              <a:effectLst>
                <a:outerShdw blurRad="12700" dist="25400" dir="2700000" algn="tl" rotWithShape="0">
                  <a:schemeClr val="bg1"/>
                </a:outerShdw>
              </a:effectLst>
              <a:latin typeface="HY궁서B" pitchFamily="18" charset="-127"/>
              <a:ea typeface="HY궁서B" pitchFamily="18" charset="-127"/>
            </a:endParaRP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ko-KR" sz="40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ko-KR" altLang="en-US" sz="40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마무리</a:t>
            </a:r>
            <a:r>
              <a:rPr lang="en-US" altLang="ko-KR" sz="40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  <a:br>
              <a:rPr lang="en-US" altLang="ko-KR" sz="40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</a:br>
            <a:r>
              <a:rPr lang="ko-KR" altLang="en-US" sz="40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제가 생각하는 </a:t>
            </a:r>
            <a:r>
              <a:rPr lang="en-US" altLang="ko-KR" sz="40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“</a:t>
            </a:r>
            <a:r>
              <a:rPr lang="ko-KR" altLang="en-US" sz="40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적극행정</a:t>
            </a:r>
            <a:r>
              <a:rPr lang="en-US" altLang="ko-KR" sz="40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”</a:t>
            </a:r>
            <a:r>
              <a:rPr lang="ko-KR" altLang="en-US" sz="40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이란</a:t>
            </a:r>
            <a:r>
              <a:rPr lang="en-US" altLang="ko-KR" sz="40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159325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Why? </a:t>
            </a:r>
            <a:r>
              <a:rPr lang="ko-KR" altLang="en-US" dirty="0" smtClean="0"/>
              <a:t>고충사례</a:t>
            </a:r>
            <a:endParaRPr lang="ko-KR" alt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01625" y="265102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467543" y="1628800"/>
            <a:ext cx="8271197" cy="144016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2000" b="1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[</a:t>
            </a:r>
            <a:r>
              <a:rPr lang="ko-KR" altLang="en-US" sz="2000" b="1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사례</a:t>
            </a:r>
            <a:r>
              <a:rPr lang="en-US" altLang="ko-KR" sz="2000" b="1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1]  “ SW</a:t>
            </a:r>
            <a:r>
              <a:rPr lang="ko-KR" altLang="en-US" sz="2000" b="1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사업 평가위원 섭외에 한숨부터 나와요</a:t>
            </a:r>
            <a:r>
              <a:rPr lang="en-US" altLang="ko-KR" sz="2000" b="1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!!”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ko-KR" altLang="en-US" sz="2000" b="1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회사</a:t>
            </a:r>
            <a:r>
              <a:rPr lang="ko-KR" altLang="en-US" sz="2000" b="1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가 </a:t>
            </a:r>
            <a:r>
              <a:rPr lang="ko-KR" altLang="en-US" sz="2000" b="1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서울에 </a:t>
            </a:r>
            <a:r>
              <a:rPr lang="ko-KR" altLang="en-US" sz="2000" b="1" dirty="0" err="1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있을땐</a:t>
            </a:r>
            <a:r>
              <a:rPr lang="en-US" altLang="ko-KR" sz="2000" b="1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, </a:t>
            </a:r>
            <a:r>
              <a:rPr lang="ko-KR" altLang="en-US" sz="2000" b="1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평가위원 섭외가 쉽고 </a:t>
            </a:r>
            <a:r>
              <a:rPr lang="ko-KR" altLang="en-US" sz="2000" b="1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해당 분야 전문가도 많았으나</a:t>
            </a:r>
            <a:r>
              <a:rPr lang="en-US" altLang="ko-KR" sz="2000" b="1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, </a:t>
            </a:r>
            <a:r>
              <a:rPr lang="ko-KR" altLang="en-US" sz="2000" b="1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현재는 </a:t>
            </a:r>
            <a:r>
              <a:rPr lang="en-US" altLang="ko-KR" sz="2000" b="1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“</a:t>
            </a:r>
            <a:r>
              <a:rPr lang="ko-KR" altLang="en-US" sz="2000" b="1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근처</a:t>
            </a:r>
            <a:r>
              <a:rPr lang="ko-KR" altLang="en-US" sz="2000" b="1" u="sng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 </a:t>
            </a:r>
            <a:r>
              <a:rPr lang="ko-KR" altLang="en-US" sz="2000" b="1" u="sng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평가위원들만 계속 </a:t>
            </a:r>
            <a:r>
              <a:rPr lang="ko-KR" altLang="en-US" sz="2000" b="1" u="sng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섭외가 된다</a:t>
            </a:r>
            <a:r>
              <a:rPr lang="en-US" altLang="ko-KR" sz="2000" b="1" u="sng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”</a:t>
            </a:r>
            <a:r>
              <a:rPr lang="ko-KR" altLang="en-US" sz="2000" b="1" u="sng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 하여 </a:t>
            </a:r>
            <a:r>
              <a:rPr lang="ko-KR" altLang="en-US" sz="2000" b="1" u="sng" dirty="0" err="1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일부업체</a:t>
            </a:r>
            <a:r>
              <a:rPr lang="ko-KR" altLang="en-US" sz="2000" b="1" u="sng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 민원 </a:t>
            </a:r>
            <a:r>
              <a:rPr lang="en-US" altLang="ko-KR" sz="2000" b="1" u="sng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 </a:t>
            </a:r>
            <a:r>
              <a:rPr lang="en-US" altLang="ko-KR" sz="2000" b="1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    </a:t>
            </a:r>
            <a:r>
              <a:rPr lang="en-US" altLang="ko-KR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1F05B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(</a:t>
            </a:r>
            <a:r>
              <a:rPr lang="ko-KR" altLang="en-US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1F05B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원주혁신도시  </a:t>
            </a:r>
            <a:r>
              <a:rPr lang="en-US" altLang="ko-KR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1F05B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00</a:t>
            </a:r>
            <a:r>
              <a:rPr lang="ko-KR" altLang="en-US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1F05B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공단  정</a:t>
            </a:r>
            <a:r>
              <a:rPr lang="en-US" altLang="ko-KR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1F05B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00  </a:t>
            </a:r>
            <a:r>
              <a:rPr lang="ko-KR" altLang="en-US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1F05B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대리</a:t>
            </a:r>
            <a:r>
              <a:rPr lang="en-US" altLang="ko-KR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1F05B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)</a:t>
            </a:r>
            <a:endParaRPr lang="ko-KR" altLang="en-US" b="1" spc="-50" dirty="0">
              <a:ln>
                <a:solidFill>
                  <a:srgbClr val="00A4E0">
                    <a:alpha val="0"/>
                  </a:srgbClr>
                </a:solidFill>
              </a:ln>
              <a:solidFill>
                <a:srgbClr val="1F05BB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74440" y="4797152"/>
            <a:ext cx="8271197" cy="1313172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[</a:t>
            </a:r>
            <a:r>
              <a:rPr lang="ko-KR" altLang="en-US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사례</a:t>
            </a:r>
            <a:r>
              <a:rPr lang="en-US" altLang="ko-KR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3]  “</a:t>
            </a:r>
            <a:r>
              <a:rPr lang="ko-KR" altLang="en-US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제주도 </a:t>
            </a:r>
            <a:r>
              <a:rPr lang="en-US" altLang="ko-KR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A</a:t>
            </a:r>
            <a:r>
              <a:rPr lang="ko-KR" altLang="en-US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공공기관 입찰은 힘들어요</a:t>
            </a:r>
            <a:r>
              <a:rPr lang="en-US" altLang="ko-KR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!!” </a:t>
            </a:r>
          </a:p>
          <a:p>
            <a:pPr marL="285750" indent="-285750" algn="just" fontAlgn="base">
              <a:buFont typeface="Wingdings" pitchFamily="2" charset="2"/>
              <a:buChar char="ü"/>
            </a:pPr>
            <a:r>
              <a:rPr lang="ko-KR" altLang="en-US" sz="2000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제주도 </a:t>
            </a:r>
            <a:r>
              <a:rPr lang="en-US" altLang="ko-KR" sz="2000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A</a:t>
            </a:r>
            <a:r>
              <a:rPr lang="ko-KR" altLang="en-US" sz="2000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공공기관 </a:t>
            </a:r>
            <a:r>
              <a:rPr lang="ko-KR" altLang="en-US" sz="2000" b="1" spc="-50" dirty="0" err="1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신용카드밴</a:t>
            </a:r>
            <a:r>
              <a:rPr lang="en-US" altLang="ko-KR" sz="2000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(Van)</a:t>
            </a:r>
            <a:r>
              <a:rPr lang="ko-KR" altLang="en-US" sz="2000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사업 입찰 당일</a:t>
            </a:r>
            <a:r>
              <a:rPr lang="en-US" altLang="ko-KR" sz="2000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, </a:t>
            </a:r>
            <a:r>
              <a:rPr lang="ko-KR" altLang="en-US" sz="2000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강풍으로 비행기가 제시간에 뜨지 못해 입찰마감 후에 </a:t>
            </a:r>
            <a:r>
              <a:rPr lang="ko-KR" altLang="en-US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 도착했다</a:t>
            </a:r>
            <a:r>
              <a:rPr lang="en-US" altLang="ko-KR" sz="2000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. </a:t>
            </a:r>
            <a:r>
              <a:rPr lang="en-US" altLang="ko-KR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 </a:t>
            </a:r>
            <a:r>
              <a:rPr lang="en-US" altLang="ko-KR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1F05B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(</a:t>
            </a:r>
            <a:r>
              <a:rPr lang="ko-KR" altLang="en-US" b="1" spc="-50" dirty="0" err="1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1F05B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신용카드밴</a:t>
            </a:r>
            <a:r>
              <a:rPr lang="en-US" altLang="ko-KR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1F05B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  </a:t>
            </a:r>
            <a:r>
              <a:rPr lang="ko-KR" altLang="en-US" b="1" spc="-50" dirty="0" err="1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1F05B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입찰팀</a:t>
            </a:r>
            <a:r>
              <a:rPr lang="ko-KR" altLang="en-US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1F05B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  천</a:t>
            </a:r>
            <a:r>
              <a:rPr lang="en-US" altLang="ko-KR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1F05B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00 </a:t>
            </a:r>
            <a:r>
              <a:rPr lang="ko-KR" altLang="en-US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1F05B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대리</a:t>
            </a:r>
            <a:r>
              <a:rPr lang="en-US" altLang="ko-KR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1F05B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)</a:t>
            </a:r>
            <a:endParaRPr lang="ko-KR" altLang="en-US" b="1" spc="-50" dirty="0">
              <a:ln>
                <a:solidFill>
                  <a:srgbClr val="00A4E0">
                    <a:alpha val="0"/>
                  </a:srgbClr>
                </a:solidFill>
              </a:ln>
              <a:solidFill>
                <a:srgbClr val="1F05BB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67542" y="3212976"/>
            <a:ext cx="8271197" cy="136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[</a:t>
            </a:r>
            <a:r>
              <a:rPr lang="ko-KR" altLang="en-US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사례</a:t>
            </a:r>
            <a:r>
              <a:rPr lang="en-US" altLang="ko-KR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2]  “</a:t>
            </a:r>
            <a:r>
              <a:rPr lang="ko-KR" altLang="en-US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제안접수는 김천</a:t>
            </a:r>
            <a:r>
              <a:rPr lang="en-US" altLang="ko-KR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..</a:t>
            </a:r>
            <a:r>
              <a:rPr lang="ko-KR" altLang="en-US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 제안평가는 서울에서</a:t>
            </a:r>
            <a:r>
              <a:rPr lang="en-US" altLang="ko-KR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..”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ko-KR" altLang="en-US" sz="2000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저희는</a:t>
            </a:r>
            <a:r>
              <a:rPr lang="en-US" altLang="ko-KR" sz="2000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 </a:t>
            </a:r>
            <a:r>
              <a:rPr lang="ko-KR" altLang="en-US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김천에서 입찰서를 접수하지만</a:t>
            </a:r>
            <a:r>
              <a:rPr lang="en-US" altLang="ko-KR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, </a:t>
            </a:r>
            <a:r>
              <a:rPr lang="ko-KR" altLang="en-US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제안평가는 서울에서 합니다</a:t>
            </a:r>
            <a:r>
              <a:rPr lang="en-US" altLang="ko-KR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.  </a:t>
            </a:r>
            <a:r>
              <a:rPr lang="ko-KR" altLang="en-US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제안서류 </a:t>
            </a:r>
            <a:r>
              <a:rPr lang="en-US" altLang="ko-KR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10</a:t>
            </a:r>
            <a:r>
              <a:rPr lang="ko-KR" altLang="en-US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박스를 </a:t>
            </a:r>
            <a:r>
              <a:rPr lang="ko-KR" altLang="en-US" sz="2000" b="1" spc="-50" dirty="0" err="1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카트에</a:t>
            </a:r>
            <a:r>
              <a:rPr lang="ko-KR" altLang="en-US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 싣고 서울 </a:t>
            </a:r>
            <a:r>
              <a:rPr lang="ko-KR" altLang="en-US" sz="2000" b="1" spc="-50" dirty="0" err="1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평가장으로</a:t>
            </a:r>
            <a:r>
              <a:rPr lang="ko-KR" altLang="en-US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 옮겨서 평가하는데  힘들어 죽습니다</a:t>
            </a:r>
            <a:r>
              <a:rPr lang="en-US" altLang="ko-KR" sz="2000" b="1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.  </a:t>
            </a:r>
            <a:r>
              <a:rPr lang="en-US" altLang="ko-KR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1F05B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(</a:t>
            </a:r>
            <a:r>
              <a:rPr lang="ko-KR" altLang="en-US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1F05B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김천혁신도시  </a:t>
            </a:r>
            <a:r>
              <a:rPr lang="en-US" altLang="ko-KR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1F05B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00</a:t>
            </a:r>
            <a:r>
              <a:rPr lang="ko-KR" altLang="en-US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1F05B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공단  제</a:t>
            </a:r>
            <a:r>
              <a:rPr lang="en-US" altLang="ko-KR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1F05B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00  </a:t>
            </a:r>
            <a:r>
              <a:rPr lang="ko-KR" altLang="en-US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1F05B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과장</a:t>
            </a:r>
            <a:r>
              <a:rPr lang="en-US" altLang="ko-KR" b="1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1F05BB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)</a:t>
            </a:r>
            <a:endParaRPr lang="ko-KR" altLang="en-US" sz="1400" dirty="0">
              <a:solidFill>
                <a:srgbClr val="1F05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39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Output ? </a:t>
            </a:r>
            <a:r>
              <a:rPr lang="ko-KR" altLang="en-US" dirty="0" smtClean="0"/>
              <a:t>업계반응 </a:t>
            </a:r>
            <a:r>
              <a:rPr lang="en-US" altLang="ko-KR" sz="2400" dirty="0" smtClean="0"/>
              <a:t>– </a:t>
            </a:r>
            <a:r>
              <a:rPr lang="ko-KR" altLang="en-US" sz="2400" dirty="0" smtClean="0"/>
              <a:t>사용자 설문조사</a:t>
            </a:r>
            <a:endParaRPr lang="ko-KR" alt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01625" y="265102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467543" y="1628799"/>
            <a:ext cx="8271197" cy="441160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ko-KR" altLang="en-US" sz="2400" b="1" dirty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제안서 온라인 제출 및 온라인 평가에 따른</a:t>
            </a:r>
            <a:r>
              <a:rPr lang="en-US" altLang="ko-KR" sz="2400" b="1" dirty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ko-KR" altLang="en-US" sz="2400" b="1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설문조사</a:t>
            </a:r>
            <a:r>
              <a:rPr lang="en-US" altLang="ko-KR" sz="2400" b="1" dirty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ko-KR" altLang="en-US" sz="2400" b="1" dirty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의견</a:t>
            </a:r>
            <a:r>
              <a:rPr lang="en-US" altLang="ko-KR" sz="2400" b="1" dirty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endParaRPr lang="en-US" altLang="ko-KR" sz="2000" b="1" dirty="0" smtClean="0">
              <a:ln>
                <a:solidFill>
                  <a:srgbClr val="00A4E0">
                    <a:alpha val="0"/>
                  </a:srgbClr>
                </a:solidFill>
              </a:ln>
              <a:solidFill>
                <a:srgbClr val="C0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charset="0"/>
            </a:endParaRP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ko-KR" altLang="en-US" sz="2000" b="1" u="sng" dirty="0">
                <a:solidFill>
                  <a:srgbClr val="FF0000"/>
                </a:solidFill>
              </a:rPr>
              <a:t>비용감소</a:t>
            </a:r>
            <a:r>
              <a:rPr lang="ko-KR" altLang="en-US" sz="2000" b="1" dirty="0">
                <a:solidFill>
                  <a:srgbClr val="FF0000"/>
                </a:solidFill>
              </a:rPr>
              <a:t> 측면이 확실히 </a:t>
            </a:r>
            <a:r>
              <a:rPr lang="ko-KR" altLang="en-US" sz="2000" b="1" dirty="0">
                <a:solidFill>
                  <a:schemeClr val="bg1"/>
                </a:solidFill>
              </a:rPr>
              <a:t>있으며</a:t>
            </a:r>
            <a:r>
              <a:rPr lang="en-US" altLang="ko-KR" sz="2000" b="1" dirty="0"/>
              <a:t>, </a:t>
            </a:r>
            <a:r>
              <a:rPr lang="ko-KR" altLang="en-US" sz="2000" b="1" u="sng" dirty="0">
                <a:solidFill>
                  <a:srgbClr val="FF0000"/>
                </a:solidFill>
              </a:rPr>
              <a:t>제안서 온라인 제출로 인한 </a:t>
            </a:r>
            <a:r>
              <a:rPr lang="ko-KR" altLang="en-US" sz="2000" b="1" u="sng" dirty="0" smtClean="0">
                <a:solidFill>
                  <a:srgbClr val="FF0000"/>
                </a:solidFill>
              </a:rPr>
              <a:t>시간절약 </a:t>
            </a:r>
            <a:r>
              <a:rPr lang="ko-KR" altLang="en-US" sz="2000" b="1" dirty="0" smtClean="0"/>
              <a:t>측면 </a:t>
            </a:r>
            <a:r>
              <a:rPr lang="ko-KR" altLang="en-US" sz="2000" b="1" dirty="0"/>
              <a:t>또한 </a:t>
            </a:r>
            <a:r>
              <a:rPr lang="ko-KR" altLang="en-US" sz="2000" b="1" dirty="0" smtClean="0"/>
              <a:t>개선된 사항이라 생각되어집니다</a:t>
            </a:r>
            <a:r>
              <a:rPr lang="en-US" altLang="ko-KR" sz="2000" b="1" dirty="0" smtClean="0"/>
              <a:t>. </a:t>
            </a:r>
            <a:r>
              <a:rPr lang="en-US" altLang="ko-KR" sz="2000" b="1" dirty="0"/>
              <a:t>2019-09-12 </a:t>
            </a:r>
            <a:r>
              <a:rPr lang="ko-KR" altLang="en-US" sz="2000" b="1" dirty="0"/>
              <a:t>오후 </a:t>
            </a:r>
            <a:r>
              <a:rPr lang="en-US" altLang="ko-KR" sz="2000" b="1" dirty="0"/>
              <a:t>8:19 </a:t>
            </a:r>
            <a:endParaRPr lang="en-US" altLang="ko-KR" sz="2000" b="1" dirty="0" smtClean="0"/>
          </a:p>
          <a:p>
            <a:pPr marL="800100" lvl="1" indent="-342900">
              <a:buFont typeface="Wingdings" panose="05000000000000000000" pitchFamily="2" charset="2"/>
              <a:buChar char="ü"/>
            </a:pPr>
            <a:endParaRPr lang="en-US" altLang="ko-KR" sz="1200" b="1" dirty="0" smtClean="0"/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ko-KR" altLang="en-US" sz="2000" b="1" u="sng" dirty="0" smtClean="0"/>
              <a:t>기업 </a:t>
            </a:r>
            <a:r>
              <a:rPr lang="ko-KR" altLang="en-US" sz="2000" b="1" u="sng" dirty="0"/>
              <a:t>입장에서 매우 매우 </a:t>
            </a:r>
            <a:r>
              <a:rPr lang="ko-KR" altLang="en-US" sz="2000" b="1" dirty="0"/>
              <a:t>만족합니다</a:t>
            </a:r>
            <a:r>
              <a:rPr lang="en-US" altLang="ko-KR" sz="2000" b="1" dirty="0"/>
              <a:t>. </a:t>
            </a:r>
            <a:r>
              <a:rPr lang="en-US" altLang="ko-KR" sz="2000" b="1" dirty="0" smtClean="0"/>
              <a:t> </a:t>
            </a:r>
            <a:r>
              <a:rPr lang="ko-KR" altLang="en-US" sz="2000" b="1" dirty="0" smtClean="0">
                <a:solidFill>
                  <a:srgbClr val="FF0000"/>
                </a:solidFill>
              </a:rPr>
              <a:t>시간과 </a:t>
            </a:r>
            <a:r>
              <a:rPr lang="ko-KR" altLang="en-US" sz="2000" b="1" dirty="0">
                <a:solidFill>
                  <a:srgbClr val="FF0000"/>
                </a:solidFill>
              </a:rPr>
              <a:t>비용 모두 세이브</a:t>
            </a:r>
            <a:r>
              <a:rPr lang="ko-KR" altLang="en-US" sz="2000" b="1" dirty="0"/>
              <a:t>되고 좋습니다 </a:t>
            </a:r>
            <a:r>
              <a:rPr lang="ko-KR" altLang="en-US" sz="2000" b="1" dirty="0" smtClean="0"/>
              <a:t> </a:t>
            </a:r>
            <a:r>
              <a:rPr lang="en-US" altLang="ko-KR" sz="2000" b="1" dirty="0" smtClean="0"/>
              <a:t>2019-09-12 </a:t>
            </a:r>
            <a:r>
              <a:rPr lang="ko-KR" altLang="en-US" sz="2000" b="1" dirty="0"/>
              <a:t>오전 </a:t>
            </a:r>
            <a:r>
              <a:rPr lang="en-US" altLang="ko-KR" sz="2000" b="1" dirty="0"/>
              <a:t>8:48 </a:t>
            </a:r>
            <a:endParaRPr lang="en-US" altLang="ko-KR" sz="2000" b="1" dirty="0" smtClean="0"/>
          </a:p>
          <a:p>
            <a:pPr marL="800100" lvl="1" indent="-342900">
              <a:buFont typeface="Wingdings" panose="05000000000000000000" pitchFamily="2" charset="2"/>
              <a:buChar char="ü"/>
            </a:pPr>
            <a:endParaRPr lang="en-US" altLang="ko-KR" sz="1100" b="1" dirty="0" smtClean="0"/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altLang="ko-KR" sz="20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2000" b="1" dirty="0" smtClean="0">
                <a:solidFill>
                  <a:srgbClr val="FF0000"/>
                </a:solidFill>
              </a:rPr>
              <a:t>온라인 평가</a:t>
            </a:r>
            <a:r>
              <a:rPr lang="en-US" altLang="ko-KR" sz="2000" b="1" dirty="0" smtClean="0">
                <a:solidFill>
                  <a:srgbClr val="FF0000"/>
                </a:solidFill>
              </a:rPr>
              <a:t>) </a:t>
            </a:r>
            <a:r>
              <a:rPr lang="ko-KR" altLang="en-US" sz="2000" b="1" dirty="0" smtClean="0">
                <a:solidFill>
                  <a:srgbClr val="FF0000"/>
                </a:solidFill>
              </a:rPr>
              <a:t>심사위원의 </a:t>
            </a:r>
            <a:r>
              <a:rPr lang="ko-KR" altLang="en-US" sz="2000" b="1" dirty="0">
                <a:solidFill>
                  <a:srgbClr val="FF0000"/>
                </a:solidFill>
              </a:rPr>
              <a:t>공정성을 </a:t>
            </a:r>
            <a:r>
              <a:rPr lang="ko-KR" altLang="en-US" sz="2000" b="1" dirty="0"/>
              <a:t>느낄 수 있음 오프라인 제안서 평가는 일부 비정상적 평가가 나오는 경우 많음 </a:t>
            </a:r>
            <a:r>
              <a:rPr lang="en-US" altLang="ko-KR" sz="2000" b="1" dirty="0"/>
              <a:t>2019-09-11 </a:t>
            </a:r>
            <a:r>
              <a:rPr lang="ko-KR" altLang="en-US" sz="2000" b="1" dirty="0"/>
              <a:t>오후 </a:t>
            </a:r>
            <a:r>
              <a:rPr lang="en-US" altLang="ko-KR" sz="2000" b="1" dirty="0"/>
              <a:t>4:02 </a:t>
            </a:r>
            <a:endParaRPr lang="en-US" altLang="ko-KR" sz="2000" b="1" dirty="0" smtClean="0"/>
          </a:p>
          <a:p>
            <a:pPr marL="800100" lvl="1" indent="-342900">
              <a:buFont typeface="Wingdings" panose="05000000000000000000" pitchFamily="2" charset="2"/>
              <a:buChar char="ü"/>
            </a:pPr>
            <a:endParaRPr lang="en-US" altLang="ko-KR" sz="1100" b="1" dirty="0" smtClean="0"/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ko-KR" altLang="en-US" sz="2000" b="1" dirty="0"/>
              <a:t>제본작업에 수반되는 </a:t>
            </a:r>
            <a:r>
              <a:rPr lang="ko-KR" altLang="en-US" sz="2000" b="1" u="sng" dirty="0">
                <a:solidFill>
                  <a:srgbClr val="FF0000"/>
                </a:solidFill>
              </a:rPr>
              <a:t>인건비와 재료비를 많이 절감 </a:t>
            </a:r>
            <a:r>
              <a:rPr lang="ko-KR" altLang="en-US" sz="2000" b="1" dirty="0"/>
              <a:t>할 수 있습니다</a:t>
            </a:r>
            <a:r>
              <a:rPr lang="en-US" altLang="ko-KR" sz="2000" b="1" dirty="0"/>
              <a:t>. 2019-09-11 </a:t>
            </a:r>
            <a:r>
              <a:rPr lang="ko-KR" altLang="en-US" sz="2000" b="1" dirty="0"/>
              <a:t>오후 </a:t>
            </a:r>
            <a:r>
              <a:rPr lang="en-US" altLang="ko-KR" sz="2000" b="1" dirty="0" smtClean="0"/>
              <a:t>4:00 </a:t>
            </a:r>
          </a:p>
          <a:p>
            <a:endParaRPr lang="en-US" altLang="ko-KR" sz="2000" b="1" dirty="0" smtClean="0">
              <a:ln>
                <a:solidFill>
                  <a:srgbClr val="00A4E0">
                    <a:alpha val="0"/>
                  </a:srgbClr>
                </a:solidFill>
              </a:ln>
              <a:solidFill>
                <a:srgbClr val="C0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altLang="ko-KR" sz="2000" b="1" dirty="0">
              <a:ln>
                <a:solidFill>
                  <a:srgbClr val="00A4E0">
                    <a:alpha val="0"/>
                  </a:srgbClr>
                </a:solidFill>
              </a:ln>
              <a:solidFill>
                <a:srgbClr val="C0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altLang="ko-KR" sz="2000" b="1" dirty="0" smtClean="0">
              <a:ln>
                <a:solidFill>
                  <a:srgbClr val="00A4E0">
                    <a:alpha val="0"/>
                  </a:srgbClr>
                </a:solidFill>
              </a:ln>
              <a:solidFill>
                <a:srgbClr val="C0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altLang="ko-KR" sz="2000" b="1" dirty="0">
              <a:ln>
                <a:solidFill>
                  <a:srgbClr val="00A4E0">
                    <a:alpha val="0"/>
                  </a:srgbClr>
                </a:solidFill>
              </a:ln>
              <a:solidFill>
                <a:srgbClr val="C0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altLang="ko-KR" sz="2000" b="1" dirty="0" smtClean="0">
              <a:ln>
                <a:solidFill>
                  <a:srgbClr val="00A4E0">
                    <a:alpha val="0"/>
                  </a:srgbClr>
                </a:solidFill>
              </a:ln>
              <a:solidFill>
                <a:srgbClr val="C0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altLang="ko-KR" sz="2000" b="1" dirty="0" smtClean="0">
              <a:ln>
                <a:solidFill>
                  <a:srgbClr val="00A4E0">
                    <a:alpha val="0"/>
                  </a:srgbClr>
                </a:solidFill>
              </a:ln>
              <a:solidFill>
                <a:srgbClr val="C0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altLang="ko-KR" sz="2000" b="1" dirty="0">
              <a:ln>
                <a:solidFill>
                  <a:srgbClr val="00A4E0">
                    <a:alpha val="0"/>
                  </a:srgbClr>
                </a:solidFill>
              </a:ln>
              <a:solidFill>
                <a:srgbClr val="C0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charset="0"/>
            </a:endParaRPr>
          </a:p>
          <a:p>
            <a:r>
              <a:rPr lang="en-US" altLang="ko-KR" sz="2000" b="1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 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04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idx="1"/>
          </p:nvPr>
        </p:nvSpPr>
        <p:spPr>
          <a:xfrm>
            <a:off x="899592" y="332656"/>
            <a:ext cx="7596062" cy="1693912"/>
          </a:xfrm>
        </p:spPr>
        <p:txBody>
          <a:bodyPr anchor="ctr">
            <a:normAutofit/>
          </a:bodyPr>
          <a:lstStyle/>
          <a:p>
            <a:r>
              <a:rPr lang="ko-KR" altLang="en-US" sz="3200" dirty="0" smtClean="0">
                <a:solidFill>
                  <a:schemeClr val="tx1"/>
                </a:solidFill>
              </a:rPr>
              <a:t>국민의 효자</a:t>
            </a:r>
            <a:r>
              <a:rPr lang="en-US" altLang="ko-KR" sz="3200" dirty="0" smtClean="0">
                <a:solidFill>
                  <a:schemeClr val="tx1"/>
                </a:solidFill>
              </a:rPr>
              <a:t>(</a:t>
            </a:r>
            <a:r>
              <a:rPr lang="ko-KR" altLang="en-US" sz="3200" dirty="0" smtClean="0">
                <a:solidFill>
                  <a:schemeClr val="tx1"/>
                </a:solidFill>
              </a:rPr>
              <a:t>孝子</a:t>
            </a:r>
            <a:r>
              <a:rPr lang="en-US" altLang="ko-KR" sz="3200" dirty="0" smtClean="0">
                <a:solidFill>
                  <a:schemeClr val="tx1"/>
                </a:solidFill>
              </a:rPr>
              <a:t>)</a:t>
            </a:r>
            <a:r>
              <a:rPr lang="ko-KR" altLang="en-US" sz="3200" dirty="0" smtClean="0">
                <a:solidFill>
                  <a:schemeClr val="tx1"/>
                </a:solidFill>
              </a:rPr>
              <a:t>손이 되도록 </a:t>
            </a:r>
            <a:endParaRPr lang="en-US" altLang="ko-KR" sz="3200" dirty="0" smtClean="0">
              <a:solidFill>
                <a:schemeClr val="tx1"/>
              </a:solidFill>
            </a:endParaRPr>
          </a:p>
          <a:p>
            <a:r>
              <a:rPr lang="ko-KR" altLang="en-US" sz="3200" dirty="0" smtClean="0">
                <a:solidFill>
                  <a:schemeClr val="tx1"/>
                </a:solidFill>
              </a:rPr>
              <a:t>노력하겠습니다</a:t>
            </a:r>
            <a:r>
              <a:rPr lang="en-US" altLang="ko-KR" sz="32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738560" y="3429000"/>
            <a:ext cx="7772400" cy="803920"/>
          </a:xfrm>
        </p:spPr>
        <p:txBody>
          <a:bodyPr/>
          <a:lstStyle/>
          <a:p>
            <a:r>
              <a:rPr lang="ko-KR" altLang="en-US" dirty="0" smtClean="0">
                <a:solidFill>
                  <a:srgbClr val="0070C0"/>
                </a:solidFill>
              </a:rPr>
              <a:t>감사합니다</a:t>
            </a:r>
            <a:r>
              <a:rPr lang="en-US" altLang="ko-KR" dirty="0" smtClean="0">
                <a:solidFill>
                  <a:srgbClr val="0070C0"/>
                </a:solidFill>
              </a:rPr>
              <a:t>.</a:t>
            </a:r>
            <a:endParaRPr lang="ko-KR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11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37592" y="2708920"/>
            <a:ext cx="2362200" cy="990600"/>
          </a:xfrm>
        </p:spPr>
        <p:txBody>
          <a:bodyPr anchor="ctr"/>
          <a:lstStyle/>
          <a:p>
            <a:pPr algn="ctr"/>
            <a:r>
              <a:rPr lang="en-US" altLang="ko-KR" sz="3200" dirty="0" smtClean="0"/>
              <a:t>- </a:t>
            </a:r>
            <a:r>
              <a:rPr lang="ko-KR" altLang="en-US" sz="3200" dirty="0" smtClean="0"/>
              <a:t>순  서</a:t>
            </a:r>
            <a:r>
              <a:rPr lang="en-US" altLang="ko-KR" sz="3200" dirty="0" smtClean="0"/>
              <a:t>-</a:t>
            </a:r>
            <a:endParaRPr lang="ko-KR" altLang="en-US" sz="3200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211960" y="1772816"/>
            <a:ext cx="2362200" cy="3849291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ko-KR" altLang="en-US" sz="3200" dirty="0" smtClean="0">
                <a:solidFill>
                  <a:srgbClr val="0070C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현황</a:t>
            </a:r>
            <a:endParaRPr lang="en-US" altLang="ko-KR" sz="3200" dirty="0" smtClean="0">
              <a:solidFill>
                <a:srgbClr val="0070C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3200" dirty="0" smtClean="0">
                <a:solidFill>
                  <a:srgbClr val="0070C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문제점 </a:t>
            </a:r>
            <a:endParaRPr lang="en-US" altLang="ko-KR" sz="3200" dirty="0" smtClean="0">
              <a:solidFill>
                <a:srgbClr val="0070C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3200" dirty="0" smtClean="0">
                <a:solidFill>
                  <a:srgbClr val="0070C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추진방향</a:t>
            </a:r>
            <a:endParaRPr lang="en-US" altLang="ko-KR" sz="3200" dirty="0" smtClean="0">
              <a:solidFill>
                <a:srgbClr val="0070C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3200" dirty="0" smtClean="0">
                <a:solidFill>
                  <a:srgbClr val="0070C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추진성과</a:t>
            </a:r>
            <a:endParaRPr lang="en-US" altLang="ko-KR" sz="3200" dirty="0" smtClean="0">
              <a:solidFill>
                <a:srgbClr val="0070C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3200" dirty="0" smtClean="0">
                <a:solidFill>
                  <a:srgbClr val="0070C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마무리  </a:t>
            </a:r>
            <a:endParaRPr lang="en-US" altLang="ko-KR" sz="3200" dirty="0" smtClean="0">
              <a:solidFill>
                <a:srgbClr val="0070C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직사각형 19"/>
          <p:cNvSpPr/>
          <p:nvPr/>
        </p:nvSpPr>
        <p:spPr>
          <a:xfrm>
            <a:off x="467301" y="2727160"/>
            <a:ext cx="2823607" cy="27425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(</a:t>
            </a:r>
            <a:r>
              <a:rPr lang="ko-KR" altLang="en-US" dirty="0" smtClean="0">
                <a:solidFill>
                  <a:srgbClr val="FF0000"/>
                </a:solidFill>
              </a:rPr>
              <a:t>현황</a:t>
            </a:r>
            <a:r>
              <a:rPr lang="en-US" altLang="ko-KR" dirty="0" smtClean="0">
                <a:solidFill>
                  <a:srgbClr val="FF0000"/>
                </a:solidFill>
              </a:rPr>
              <a:t>) </a:t>
            </a:r>
            <a:r>
              <a:rPr lang="ko-KR" altLang="en-US" dirty="0" smtClean="0"/>
              <a:t>제안</a:t>
            </a:r>
            <a:r>
              <a:rPr lang="en-US" altLang="ko-KR" dirty="0" smtClean="0"/>
              <a:t>·</a:t>
            </a:r>
            <a:r>
              <a:rPr lang="ko-KR" altLang="en-US" dirty="0" smtClean="0"/>
              <a:t>평가 </a:t>
            </a:r>
            <a:r>
              <a:rPr lang="ko-KR" altLang="en-US" sz="2000" dirty="0" smtClean="0"/>
              <a:t>그리고</a:t>
            </a:r>
            <a:r>
              <a:rPr altLang="ko-KR" dirty="0" smtClean="0"/>
              <a:t> </a:t>
            </a:r>
            <a:r>
              <a:rPr lang="ko-KR" altLang="en-US" dirty="0" smtClean="0"/>
              <a:t>건수</a:t>
            </a:r>
            <a:r>
              <a:rPr altLang="ko-KR" dirty="0" smtClean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>
                <a:effectLst/>
              </a:rPr>
              <a:t>(</a:t>
            </a:r>
            <a:r>
              <a:rPr dirty="0" smtClean="0">
                <a:solidFill>
                  <a:srgbClr val="0070C0"/>
                </a:solidFill>
                <a:effectLst/>
              </a:rPr>
              <a:t>개</a:t>
            </a:r>
            <a:r>
              <a:rPr dirty="0">
                <a:solidFill>
                  <a:srgbClr val="0070C0"/>
                </a:solidFill>
                <a:effectLst/>
              </a:rPr>
              <a:t>념</a:t>
            </a:r>
            <a:r>
              <a:rPr lang="en-US" altLang="ko-KR" dirty="0" smtClean="0">
                <a:effectLst/>
              </a:rPr>
              <a:t>) </a:t>
            </a:r>
            <a:r>
              <a:rPr lang="ko-KR" altLang="en-US" dirty="0" smtClean="0">
                <a:effectLst/>
              </a:rPr>
              <a:t>정부</a:t>
            </a:r>
            <a:r>
              <a:rPr altLang="en-US" dirty="0" smtClean="0">
                <a:effectLst/>
              </a:rPr>
              <a:t>입찰</a:t>
            </a:r>
            <a:r>
              <a:rPr lang="en-US" altLang="ko-KR" dirty="0" smtClean="0">
                <a:effectLst/>
              </a:rPr>
              <a:t> </a:t>
            </a:r>
            <a:r>
              <a:rPr altLang="en-US" dirty="0" smtClean="0">
                <a:effectLst/>
              </a:rPr>
              <a:t>에</a:t>
            </a:r>
            <a:r>
              <a:rPr lang="ko-KR" altLang="en-US" dirty="0" smtClean="0">
                <a:effectLst/>
              </a:rPr>
              <a:t> </a:t>
            </a:r>
            <a:r>
              <a:rPr lang="ko-KR" altLang="en-US" dirty="0" smtClean="0">
                <a:solidFill>
                  <a:srgbClr val="0070C0"/>
                </a:solidFill>
                <a:effectLst/>
              </a:rPr>
              <a:t>제안</a:t>
            </a:r>
            <a:r>
              <a:rPr dirty="0" smtClean="0">
                <a:solidFill>
                  <a:srgbClr val="0070C0"/>
                </a:solidFill>
                <a:effectLst/>
              </a:rPr>
              <a:t>서</a:t>
            </a:r>
            <a:r>
              <a:rPr lang="en-US" altLang="ko-KR" dirty="0">
                <a:solidFill>
                  <a:srgbClr val="0070C0"/>
                </a:solidFill>
                <a:effectLst/>
              </a:rPr>
              <a:t> (</a:t>
            </a:r>
            <a:r>
              <a:rPr dirty="0" smtClean="0">
                <a:solidFill>
                  <a:srgbClr val="0070C0"/>
                </a:solidFill>
                <a:effectLst/>
              </a:rPr>
              <a:t>규격</a:t>
            </a:r>
            <a:r>
              <a:rPr lang="ko-KR" altLang="en-US" dirty="0" smtClean="0">
                <a:solidFill>
                  <a:srgbClr val="0070C0"/>
                </a:solidFill>
                <a:effectLst/>
              </a:rPr>
              <a:t>서</a:t>
            </a:r>
            <a:r>
              <a:rPr lang="en-US" altLang="ko-KR" dirty="0" smtClean="0">
                <a:solidFill>
                  <a:srgbClr val="0070C0"/>
                </a:solidFill>
                <a:effectLst/>
              </a:rPr>
              <a:t>) </a:t>
            </a:r>
            <a:r>
              <a:rPr dirty="0" smtClean="0">
                <a:solidFill>
                  <a:srgbClr val="0070C0"/>
                </a:solidFill>
                <a:effectLst/>
              </a:rPr>
              <a:t>를 받아 </a:t>
            </a:r>
            <a:r>
              <a:rPr altLang="en-US" dirty="0" smtClean="0">
                <a:solidFill>
                  <a:srgbClr val="0070C0"/>
                </a:solidFill>
                <a:effectLst/>
              </a:rPr>
              <a:t>평가를 통한</a:t>
            </a:r>
            <a:r>
              <a:rPr lang="ko-KR" altLang="en-US" dirty="0" smtClean="0">
                <a:solidFill>
                  <a:srgbClr val="0070C0"/>
                </a:solidFill>
                <a:effectLst/>
              </a:rPr>
              <a:t> </a:t>
            </a:r>
            <a:r>
              <a:rPr altLang="en-US" dirty="0" smtClean="0">
                <a:solidFill>
                  <a:srgbClr val="0070C0"/>
                </a:solidFill>
                <a:effectLst/>
              </a:rPr>
              <a:t>입찰심사 과정</a:t>
            </a:r>
            <a:r>
              <a:rPr lang="ko-KR" altLang="en-US" dirty="0" smtClean="0">
                <a:effectLst/>
              </a:rPr>
              <a:t>으로</a:t>
            </a:r>
            <a:r>
              <a:rPr lang="en-US" altLang="ko-KR" dirty="0" smtClean="0">
                <a:effectLst/>
              </a:rPr>
              <a:t>, </a:t>
            </a:r>
            <a:r>
              <a:rPr lang="en-US" altLang="en-US" dirty="0" smtClean="0">
                <a:effectLst/>
              </a:rPr>
              <a:t> </a:t>
            </a:r>
            <a:r>
              <a:rPr altLang="en-US" dirty="0" smtClean="0">
                <a:solidFill>
                  <a:srgbClr val="FF0000"/>
                </a:solidFill>
                <a:effectLst/>
              </a:rPr>
              <a:t>연간 </a:t>
            </a:r>
            <a:r>
              <a:rPr lang="en-US" altLang="en-US" dirty="0" smtClean="0">
                <a:solidFill>
                  <a:srgbClr val="FF0000"/>
                </a:solidFill>
                <a:effectLst/>
              </a:rPr>
              <a:t>7</a:t>
            </a:r>
            <a:r>
              <a:rPr altLang="en-US" dirty="0" smtClean="0">
                <a:solidFill>
                  <a:srgbClr val="FF0000"/>
                </a:solidFill>
                <a:effectLst/>
              </a:rPr>
              <a:t>만여건 이상 </a:t>
            </a:r>
            <a:r>
              <a:rPr lang="ko-KR" altLang="en-US" dirty="0" smtClean="0">
                <a:solidFill>
                  <a:srgbClr val="FF0000"/>
                </a:solidFill>
                <a:effectLst/>
              </a:rPr>
              <a:t>입찰공고</a:t>
            </a:r>
            <a:endParaRPr lang="en-US" altLang="ko-KR" dirty="0">
              <a:solidFill>
                <a:srgbClr val="FF0000"/>
              </a:solidFill>
              <a:effectLst/>
            </a:endParaRPr>
          </a:p>
          <a:p>
            <a:pPr marL="0" indent="0">
              <a:buNone/>
            </a:pPr>
            <a:endParaRPr lang="ko-KR" altLang="en-US" dirty="0">
              <a:effectLst/>
            </a:endParaRPr>
          </a:p>
        </p:txBody>
      </p:sp>
      <p:sp>
        <p:nvSpPr>
          <p:cNvPr id="102" name="양쪽 모서리가 둥근 사각형 101"/>
          <p:cNvSpPr/>
          <p:nvPr/>
        </p:nvSpPr>
        <p:spPr>
          <a:xfrm rot="10800000" flipV="1">
            <a:off x="611560" y="3197574"/>
            <a:ext cx="1613911" cy="435412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EAEAEA"/>
          </a:solidFill>
          <a:ln>
            <a:solidFill>
              <a:schemeClr val="bg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협상계약</a:t>
            </a:r>
            <a:r>
              <a:rPr lang="en-US" altLang="ko-KR" sz="1400" b="1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*</a:t>
            </a:r>
            <a:endParaRPr lang="ko-KR" altLang="en-US" sz="1400" b="1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7" name="양쪽 모서리가 둥근 사각형 106"/>
          <p:cNvSpPr/>
          <p:nvPr/>
        </p:nvSpPr>
        <p:spPr>
          <a:xfrm rot="10800000" flipV="1">
            <a:off x="3500139" y="3811262"/>
            <a:ext cx="1431901" cy="632120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tx2">
              <a:lumMod val="90000"/>
            </a:schemeClr>
          </a:solidFill>
          <a:ln>
            <a:solidFill>
              <a:schemeClr val="bg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67361"/>
            <a:r>
              <a:rPr kumimoji="1" lang="ko-KR" altLang="en-US" b="1" spc="-53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입찰공고</a:t>
            </a:r>
            <a:endParaRPr kumimoji="1" lang="en-US" altLang="ko-KR" b="1" spc="-53" dirty="0" smtClean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ctr" defTabSz="1067361"/>
            <a:r>
              <a:rPr kumimoji="1" lang="en-US" altLang="ko-KR" b="1" spc="-53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kumimoji="1" lang="ko-KR" altLang="en-US" b="1" spc="-53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나라장터</a:t>
            </a:r>
            <a:r>
              <a:rPr kumimoji="1" lang="en-US" altLang="ko-KR" b="1" spc="-53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  <a:endParaRPr kumimoji="1" lang="ko-KR" altLang="en-US" b="1" spc="-53" dirty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99" name="양쪽 모서리가 둥근 사각형 198"/>
          <p:cNvSpPr/>
          <p:nvPr/>
        </p:nvSpPr>
        <p:spPr>
          <a:xfrm rot="10800000" flipV="1">
            <a:off x="611560" y="4274300"/>
            <a:ext cx="1613911" cy="435412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EAEAEA"/>
          </a:solidFill>
          <a:ln>
            <a:solidFill>
              <a:schemeClr val="bg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2</a:t>
            </a:r>
            <a:r>
              <a:rPr lang="ko-KR" altLang="en-US" sz="14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단계경쟁 입찰</a:t>
            </a:r>
            <a:endParaRPr lang="ko-KR" altLang="en-US" sz="1400" b="1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00" name="양쪽 모서리가 둥근 사각형 199"/>
          <p:cNvSpPr/>
          <p:nvPr/>
        </p:nvSpPr>
        <p:spPr>
          <a:xfrm rot="10800000" flipV="1">
            <a:off x="611560" y="3734342"/>
            <a:ext cx="1613911" cy="435412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EAEAEA"/>
          </a:solidFill>
          <a:ln>
            <a:solidFill>
              <a:schemeClr val="bg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규격가격동시입찰</a:t>
            </a:r>
            <a:endParaRPr lang="ko-KR" altLang="en-US" sz="1400" b="1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01" name="양쪽 모서리가 둥근 사각형 200"/>
          <p:cNvSpPr/>
          <p:nvPr/>
        </p:nvSpPr>
        <p:spPr>
          <a:xfrm rot="10800000" flipV="1">
            <a:off x="611560" y="4818298"/>
            <a:ext cx="1613911" cy="507060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EAEAEA"/>
          </a:solidFill>
          <a:ln>
            <a:solidFill>
              <a:schemeClr val="bg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외자협상</a:t>
            </a:r>
            <a:endParaRPr lang="ko-KR" altLang="en-US" sz="1400" b="1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="" xmlns:a16="http://schemas.microsoft.com/office/drawing/2014/main" id="{8B0A3897-0E7E-4DEB-995B-428F65F1CE5E}"/>
              </a:ext>
            </a:extLst>
          </p:cNvPr>
          <p:cNvSpPr/>
          <p:nvPr/>
        </p:nvSpPr>
        <p:spPr>
          <a:xfrm>
            <a:off x="4625858" y="2643182"/>
            <a:ext cx="1963893" cy="748905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endParaRPr lang="en-US" altLang="ko-KR" sz="1600" b="1" kern="0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r>
              <a:rPr lang="ko-KR" altLang="en-US" sz="1600" b="1" dirty="0" smtClean="0">
                <a:solidFill>
                  <a:schemeClr val="tx1"/>
                </a:solidFill>
                <a:latin typeface="KoPub돋움체 Light" pitchFamily="18" charset="-127"/>
                <a:ea typeface="KoPub돋움체 Light" pitchFamily="18" charset="-127"/>
              </a:rPr>
              <a:t> </a:t>
            </a:r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 algn="ctr"/>
            <a:r>
              <a:rPr lang="ko-KR" altLang="en-US" sz="1600" b="1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제안서</a:t>
            </a:r>
            <a:r>
              <a:rPr lang="en-US" altLang="ko-KR" sz="1600" b="1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600" b="1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규격</a:t>
            </a:r>
            <a:r>
              <a:rPr lang="en-US" altLang="ko-KR" sz="1600" b="1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) </a:t>
            </a:r>
          </a:p>
          <a:p>
            <a:pPr algn="ctr"/>
            <a:r>
              <a:rPr lang="en-US" altLang="ko-KR" sz="1600" b="1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600" b="1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조달업체</a:t>
            </a:r>
            <a:r>
              <a:rPr lang="en-US" altLang="ko-KR" sz="1600" b="1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buFont typeface="Wingdings" pitchFamily="2" charset="2"/>
              <a:buChar char="v"/>
            </a:pPr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>
              <a:buFont typeface="Wingdings" pitchFamily="2" charset="2"/>
              <a:buChar char="v"/>
            </a:pPr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>
              <a:buFont typeface="Wingdings" pitchFamily="2" charset="2"/>
              <a:buChar char="v"/>
            </a:pPr>
            <a:endParaRPr lang="en-US" altLang="ko-KR" sz="1600" b="1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 algn="ctr"/>
            <a:endParaRPr lang="ko-KR" altLang="en-US" u="sng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="" xmlns:a16="http://schemas.microsoft.com/office/drawing/2014/main" id="{8B0A3897-0E7E-4DEB-995B-428F65F1CE5E}"/>
              </a:ext>
            </a:extLst>
          </p:cNvPr>
          <p:cNvSpPr/>
          <p:nvPr/>
        </p:nvSpPr>
        <p:spPr>
          <a:xfrm>
            <a:off x="6605876" y="3571876"/>
            <a:ext cx="1619812" cy="542571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endParaRPr lang="en-US" altLang="ko-KR" sz="1600" b="1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r>
              <a:rPr lang="ko-KR" altLang="en-US" sz="1600" b="1" dirty="0" smtClean="0">
                <a:solidFill>
                  <a:schemeClr val="tx1"/>
                </a:solidFill>
                <a:latin typeface="KoPub돋움체 Light" pitchFamily="18" charset="-127"/>
                <a:ea typeface="KoPub돋움체 Light" pitchFamily="18" charset="-127"/>
              </a:rPr>
              <a:t> </a:t>
            </a:r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 algn="ctr"/>
            <a:r>
              <a:rPr lang="ko-KR" altLang="en-US" sz="1600" b="1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제안평가</a:t>
            </a:r>
            <a:endParaRPr lang="en-US" altLang="ko-KR" sz="1600" b="1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en-US" altLang="ko-KR" sz="1600" b="1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600" b="1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평가위원</a:t>
            </a:r>
            <a:r>
              <a:rPr lang="en-US" altLang="ko-KR" sz="1600" b="1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)</a:t>
            </a:r>
            <a:endParaRPr lang="en-US" altLang="ko-KR" sz="1600" b="1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buFont typeface="Wingdings" pitchFamily="2" charset="2"/>
              <a:buChar char="v"/>
            </a:pPr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>
              <a:buFont typeface="Wingdings" pitchFamily="2" charset="2"/>
              <a:buChar char="v"/>
            </a:pPr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>
              <a:buFont typeface="Wingdings" pitchFamily="2" charset="2"/>
              <a:buChar char="v"/>
            </a:pPr>
            <a:endParaRPr lang="en-US" altLang="ko-KR" sz="1600" b="1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 algn="ctr"/>
            <a:endParaRPr lang="ko-KR" altLang="en-US" u="sng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41" name="양쪽 모서리가 둥근 사각형 40"/>
          <p:cNvSpPr/>
          <p:nvPr/>
        </p:nvSpPr>
        <p:spPr>
          <a:xfrm rot="10800000" flipV="1">
            <a:off x="6605314" y="4947437"/>
            <a:ext cx="1619812" cy="504056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tx2">
              <a:lumMod val="90000"/>
            </a:schemeClr>
          </a:solidFill>
          <a:ln>
            <a:solidFill>
              <a:schemeClr val="bg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67361"/>
            <a:r>
              <a:rPr kumimoji="1" lang="ko-KR" altLang="en-US" b="1" spc="-53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계약체결</a:t>
            </a:r>
            <a:endParaRPr kumimoji="1" lang="ko-KR" altLang="en-US" b="1" spc="-53" dirty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cxnSp>
        <p:nvCxnSpPr>
          <p:cNvPr id="6" name="꺾인 연결선 5"/>
          <p:cNvCxnSpPr>
            <a:stCxn id="107" idx="3"/>
            <a:endCxn id="38" idx="1"/>
          </p:cNvCxnSpPr>
          <p:nvPr/>
        </p:nvCxnSpPr>
        <p:spPr>
          <a:xfrm rot="5400000" flipH="1" flipV="1">
            <a:off x="4024160" y="3209565"/>
            <a:ext cx="793627" cy="409769"/>
          </a:xfrm>
          <a:prstGeom prst="bentConnector2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꺾인 연결선 15"/>
          <p:cNvCxnSpPr>
            <a:stCxn id="38" idx="3"/>
            <a:endCxn id="39" idx="0"/>
          </p:cNvCxnSpPr>
          <p:nvPr/>
        </p:nvCxnSpPr>
        <p:spPr>
          <a:xfrm>
            <a:off x="6589751" y="3017635"/>
            <a:ext cx="826031" cy="554241"/>
          </a:xfrm>
          <a:prstGeom prst="bentConnector2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0" name="그림 6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057" y="3507278"/>
            <a:ext cx="534039" cy="534039"/>
          </a:xfrm>
          <a:prstGeom prst="rect">
            <a:avLst/>
          </a:prstGeom>
        </p:spPr>
      </p:pic>
      <p:pic>
        <p:nvPicPr>
          <p:cNvPr id="73" name="그림 7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435" y="4545373"/>
            <a:ext cx="1164878" cy="1164878"/>
          </a:xfrm>
          <a:prstGeom prst="rect">
            <a:avLst/>
          </a:prstGeom>
        </p:spPr>
      </p:pic>
      <p:grpSp>
        <p:nvGrpSpPr>
          <p:cNvPr id="32" name="그룹 276"/>
          <p:cNvGrpSpPr/>
          <p:nvPr/>
        </p:nvGrpSpPr>
        <p:grpSpPr>
          <a:xfrm>
            <a:off x="8244408" y="2787198"/>
            <a:ext cx="695292" cy="714375"/>
            <a:chOff x="974304" y="7256462"/>
            <a:chExt cx="937534" cy="857228"/>
          </a:xfrm>
        </p:grpSpPr>
        <p:sp>
          <p:nvSpPr>
            <p:cNvPr id="33" name="직사각형 32"/>
            <p:cNvSpPr/>
            <p:nvPr/>
          </p:nvSpPr>
          <p:spPr>
            <a:xfrm>
              <a:off x="1014385" y="7818233"/>
              <a:ext cx="897453" cy="2954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ctr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1000" b="1" kern="0" dirty="0" smtClean="0">
                  <a:solidFill>
                    <a:srgbClr val="000000"/>
                  </a:solidFill>
                  <a:latin typeface="나눔고딕 ExtraBold" pitchFamily="50" charset="-127"/>
                  <a:ea typeface="나눔고딕 ExtraBold" pitchFamily="50" charset="-127"/>
                </a:rPr>
                <a:t>평가위원</a:t>
              </a:r>
              <a:endParaRPr kumimoji="0" lang="ko-KR" altLang="en-US" sz="1000" b="1" kern="0" dirty="0">
                <a:solidFill>
                  <a:srgbClr val="00000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grpSp>
          <p:nvGrpSpPr>
            <p:cNvPr id="34" name="그룹 5"/>
            <p:cNvGrpSpPr/>
            <p:nvPr/>
          </p:nvGrpSpPr>
          <p:grpSpPr>
            <a:xfrm>
              <a:off x="974304" y="7256462"/>
              <a:ext cx="850732" cy="504105"/>
              <a:chOff x="-2045146" y="7493958"/>
              <a:chExt cx="850732" cy="504105"/>
            </a:xfrm>
          </p:grpSpPr>
          <p:pic>
            <p:nvPicPr>
              <p:cNvPr id="35" name="Picture 6" descr="MCj04326210000[1]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flipH="1">
                <a:off x="-2045146" y="7571026"/>
                <a:ext cx="422275" cy="4270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" name="Picture 3" descr="C:\Documents and Settings\성원\Local Settings\Temporary Internet Files\Content.IE5\3PZ8LD36\MC900432626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 flipH="1">
                <a:off x="-1834008" y="7493958"/>
                <a:ext cx="429564" cy="4286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" name="Picture 2" descr="C:\Documents and Settings\성원\Local Settings\Temporary Internet Files\Content.IE5\UBULZ14N\MC900432622[1]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 flipH="1">
                <a:off x="-1619226" y="7573251"/>
                <a:ext cx="424812" cy="4248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5" name="TextBox 4"/>
          <p:cNvSpPr txBox="1"/>
          <p:nvPr/>
        </p:nvSpPr>
        <p:spPr>
          <a:xfrm>
            <a:off x="2331493" y="3228194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42,754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31493" y="4313391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1,841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31493" y="3774408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25,597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31493" y="4857586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31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3528" y="5672281"/>
            <a:ext cx="4608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chemeClr val="bg1"/>
                </a:solidFill>
              </a:rPr>
              <a:t> * ‘18</a:t>
            </a:r>
            <a:r>
              <a:rPr lang="ko-KR" altLang="en-US" sz="1200" dirty="0" smtClean="0">
                <a:solidFill>
                  <a:schemeClr val="bg1"/>
                </a:solidFill>
              </a:rPr>
              <a:t>년도 </a:t>
            </a:r>
            <a:r>
              <a:rPr lang="ko-KR" altLang="en-US" sz="1200" dirty="0">
                <a:solidFill>
                  <a:schemeClr val="bg1"/>
                </a:solidFill>
              </a:rPr>
              <a:t>나라장터 </a:t>
            </a:r>
            <a:r>
              <a:rPr lang="ko-KR" altLang="en-US" sz="1200" dirty="0" smtClean="0">
                <a:solidFill>
                  <a:schemeClr val="bg1"/>
                </a:solidFill>
              </a:rPr>
              <a:t>입찰공고 현황 </a:t>
            </a:r>
            <a:r>
              <a:rPr lang="en-US" altLang="ko-KR" sz="1200" dirty="0" smtClean="0">
                <a:solidFill>
                  <a:schemeClr val="bg1"/>
                </a:solidFill>
              </a:rPr>
              <a:t>: </a:t>
            </a:r>
            <a:r>
              <a:rPr lang="ko-KR" altLang="en-US" sz="1200" dirty="0" smtClean="0">
                <a:solidFill>
                  <a:schemeClr val="bg1"/>
                </a:solidFill>
              </a:rPr>
              <a:t>총</a:t>
            </a:r>
            <a:r>
              <a:rPr lang="en-US" altLang="ko-KR" sz="1200" dirty="0" smtClean="0">
                <a:solidFill>
                  <a:schemeClr val="bg1"/>
                </a:solidFill>
              </a:rPr>
              <a:t> </a:t>
            </a:r>
            <a:r>
              <a:rPr lang="en-US" altLang="ko-KR" sz="1200" b="1" dirty="0" smtClean="0">
                <a:solidFill>
                  <a:schemeClr val="bg1"/>
                </a:solidFill>
              </a:rPr>
              <a:t>70,223</a:t>
            </a:r>
            <a:r>
              <a:rPr lang="ko-KR" altLang="en-US" sz="1200" dirty="0">
                <a:solidFill>
                  <a:schemeClr val="bg1"/>
                </a:solidFill>
              </a:rPr>
              <a:t>건 </a:t>
            </a:r>
            <a:r>
              <a:rPr lang="en-US" altLang="ko-KR" sz="1200" dirty="0">
                <a:solidFill>
                  <a:schemeClr val="bg1"/>
                </a:solidFill>
              </a:rPr>
              <a:t>(</a:t>
            </a:r>
            <a:r>
              <a:rPr lang="ko-KR" altLang="en-US" sz="1200" dirty="0" err="1">
                <a:solidFill>
                  <a:schemeClr val="bg1"/>
                </a:solidFill>
              </a:rPr>
              <a:t>재공고</a:t>
            </a:r>
            <a:r>
              <a:rPr lang="ko-KR" altLang="en-US" sz="1200" dirty="0">
                <a:solidFill>
                  <a:schemeClr val="bg1"/>
                </a:solidFill>
              </a:rPr>
              <a:t>  포함</a:t>
            </a:r>
            <a:r>
              <a:rPr lang="en-US" altLang="ko-KR" sz="1200" dirty="0">
                <a:solidFill>
                  <a:schemeClr val="bg1"/>
                </a:solidFill>
              </a:rPr>
              <a:t>)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cxnSp>
        <p:nvCxnSpPr>
          <p:cNvPr id="13" name="직선 화살표 연결선 12"/>
          <p:cNvCxnSpPr>
            <a:stCxn id="39" idx="2"/>
            <a:endCxn id="41" idx="3"/>
          </p:cNvCxnSpPr>
          <p:nvPr/>
        </p:nvCxnSpPr>
        <p:spPr>
          <a:xfrm flipH="1">
            <a:off x="7415220" y="4114447"/>
            <a:ext cx="562" cy="832990"/>
          </a:xfrm>
          <a:prstGeom prst="straightConnector1">
            <a:avLst/>
          </a:prstGeom>
          <a:ln w="28575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그림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456" y="3892575"/>
            <a:ext cx="534039" cy="534039"/>
          </a:xfrm>
          <a:prstGeom prst="rect">
            <a:avLst/>
          </a:prstGeom>
        </p:spPr>
      </p:pic>
      <p:pic>
        <p:nvPicPr>
          <p:cNvPr id="44" name="그림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137" y="4011334"/>
            <a:ext cx="534039" cy="534039"/>
          </a:xfrm>
          <a:prstGeom prst="rect">
            <a:avLst/>
          </a:prstGeom>
        </p:spPr>
      </p:pic>
      <p:pic>
        <p:nvPicPr>
          <p:cNvPr id="45" name="그림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097" y="3363262"/>
            <a:ext cx="534039" cy="534039"/>
          </a:xfrm>
          <a:prstGeom prst="rect">
            <a:avLst/>
          </a:prstGeom>
        </p:spPr>
      </p:pic>
      <p:pic>
        <p:nvPicPr>
          <p:cNvPr id="47" name="그림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095" y="3435270"/>
            <a:ext cx="534039" cy="534039"/>
          </a:xfrm>
          <a:prstGeom prst="rect">
            <a:avLst/>
          </a:prstGeom>
        </p:spPr>
      </p:pic>
      <p:pic>
        <p:nvPicPr>
          <p:cNvPr id="49" name="그림 4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719" y="3608781"/>
            <a:ext cx="534039" cy="534039"/>
          </a:xfrm>
          <a:prstGeom prst="rect">
            <a:avLst/>
          </a:prstGeom>
        </p:spPr>
      </p:pic>
      <p:sp>
        <p:nvSpPr>
          <p:cNvPr id="15" name="굽은 화살표 14"/>
          <p:cNvSpPr/>
          <p:nvPr/>
        </p:nvSpPr>
        <p:spPr>
          <a:xfrm rot="10800000">
            <a:off x="4847108" y="4745707"/>
            <a:ext cx="1093044" cy="705786"/>
          </a:xfrm>
          <a:prstGeom prst="bentArrow">
            <a:avLst/>
          </a:prstGeom>
          <a:gradFill flip="none" rotWithShape="1">
            <a:gsLst>
              <a:gs pos="2000">
                <a:schemeClr val="accent1">
                  <a:shade val="30000"/>
                  <a:satMod val="115000"/>
                  <a:alpha val="29000"/>
                </a:schemeClr>
              </a:gs>
              <a:gs pos="37000">
                <a:schemeClr val="accent1">
                  <a:shade val="67500"/>
                  <a:satMod val="115000"/>
                </a:schemeClr>
              </a:gs>
              <a:gs pos="52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77797" y="482803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R" altLang="en-US" b="1" spc="-53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제출</a:t>
            </a:r>
          </a:p>
        </p:txBody>
      </p:sp>
      <p:sp>
        <p:nvSpPr>
          <p:cNvPr id="19" name="굽은 화살표 18"/>
          <p:cNvSpPr/>
          <p:nvPr/>
        </p:nvSpPr>
        <p:spPr>
          <a:xfrm rot="10800000">
            <a:off x="8316415" y="3525328"/>
            <a:ext cx="403148" cy="48600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315316" y="4038436"/>
            <a:ext cx="62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R" altLang="en-US" b="1" spc="-53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참석</a:t>
            </a:r>
            <a:endParaRPr kumimoji="1" lang="ko-KR" altLang="en-US" b="1" spc="-53" dirty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2833191"/>
            <a:ext cx="10951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&lt;</a:t>
            </a:r>
            <a:r>
              <a:rPr lang="ko-KR" altLang="en-US" sz="14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입찰방식</a:t>
            </a:r>
            <a:r>
              <a:rPr lang="en-US" altLang="ko-KR" sz="14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&gt;</a:t>
            </a:r>
            <a:endParaRPr lang="ko-KR" altLang="en-US" sz="1400" b="1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195736" y="2833191"/>
            <a:ext cx="10951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&lt;</a:t>
            </a:r>
            <a:r>
              <a:rPr lang="ko-KR" altLang="en-US" sz="14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공고건수</a:t>
            </a:r>
            <a:r>
              <a:rPr lang="en-US" altLang="ko-KR" sz="14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&gt;</a:t>
            </a:r>
            <a:endParaRPr lang="ko-KR" altLang="en-US" sz="1400" b="1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354023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spc="-100" dirty="0" smtClean="0"/>
              <a:t>(</a:t>
            </a:r>
            <a:r>
              <a:rPr lang="ko-KR" altLang="en-US" spc="-100" dirty="0" smtClean="0"/>
              <a:t>입찰</a:t>
            </a:r>
            <a:r>
              <a:rPr spc="-100" dirty="0" smtClean="0"/>
              <a:t>서류</a:t>
            </a:r>
            <a:r>
              <a:rPr lang="en-US" altLang="ko-KR" spc="-100" dirty="0" smtClean="0"/>
              <a:t>)</a:t>
            </a:r>
            <a:r>
              <a:rPr lang="ko-KR" altLang="en-US" spc="-100" dirty="0" smtClean="0"/>
              <a:t>  </a:t>
            </a:r>
            <a:r>
              <a:rPr spc="-100" dirty="0" smtClean="0">
                <a:ln>
                  <a:solidFill>
                    <a:srgbClr val="00A4E0">
                      <a:alpha val="0"/>
                    </a:srgbClr>
                  </a:solidFill>
                </a:ln>
                <a:effectLst/>
                <a:cs typeface="Arial" charset="0"/>
              </a:rPr>
              <a:t>제안서</a:t>
            </a:r>
            <a:r>
              <a:rPr lang="en-US" altLang="ko-KR" spc="-100" dirty="0">
                <a:ln>
                  <a:solidFill>
                    <a:srgbClr val="00A4E0">
                      <a:alpha val="0"/>
                    </a:srgbClr>
                  </a:solidFill>
                </a:ln>
                <a:effectLst/>
                <a:cs typeface="Arial" charset="0"/>
              </a:rPr>
              <a:t>, </a:t>
            </a:r>
            <a:r>
              <a:rPr spc="-100" dirty="0">
                <a:ln>
                  <a:solidFill>
                    <a:srgbClr val="00A4E0">
                      <a:alpha val="0"/>
                    </a:srgbClr>
                  </a:solidFill>
                </a:ln>
                <a:effectLst/>
                <a:cs typeface="Arial" charset="0"/>
              </a:rPr>
              <a:t>요약서</a:t>
            </a:r>
            <a:r>
              <a:rPr lang="en-US" altLang="ko-KR" spc="-100" dirty="0">
                <a:ln>
                  <a:solidFill>
                    <a:srgbClr val="00A4E0">
                      <a:alpha val="0"/>
                    </a:srgbClr>
                  </a:solidFill>
                </a:ln>
                <a:effectLst/>
                <a:cs typeface="Arial" charset="0"/>
              </a:rPr>
              <a:t>, </a:t>
            </a:r>
            <a:r>
              <a:rPr spc="-100" dirty="0">
                <a:ln>
                  <a:solidFill>
                    <a:srgbClr val="00A4E0">
                      <a:alpha val="0"/>
                    </a:srgbClr>
                  </a:solidFill>
                </a:ln>
                <a:effectLst/>
                <a:cs typeface="Arial" charset="0"/>
              </a:rPr>
              <a:t>발표자료 </a:t>
            </a:r>
            <a:r>
              <a:rPr spc="-100" dirty="0" smtClean="0">
                <a:ln>
                  <a:solidFill>
                    <a:srgbClr val="00A4E0">
                      <a:alpha val="0"/>
                    </a:srgbClr>
                  </a:solidFill>
                </a:ln>
                <a:effectLst/>
                <a:cs typeface="Arial" charset="0"/>
              </a:rPr>
              <a:t>등 </a:t>
            </a:r>
            <a:r>
              <a:rPr lang="en-US" altLang="ko-KR" spc="-100" dirty="0" smtClean="0">
                <a:ln>
                  <a:solidFill>
                    <a:srgbClr val="00A4E0">
                      <a:alpha val="0"/>
                    </a:srgbClr>
                  </a:solidFill>
                </a:ln>
                <a:effectLst/>
                <a:cs typeface="Arial" charset="0"/>
              </a:rPr>
              <a:t>10</a:t>
            </a:r>
            <a:r>
              <a:rPr spc="-100" dirty="0">
                <a:ln>
                  <a:solidFill>
                    <a:srgbClr val="00A4E0">
                      <a:alpha val="0"/>
                    </a:srgbClr>
                  </a:solidFill>
                </a:ln>
                <a:effectLst/>
                <a:cs typeface="Arial" charset="0"/>
              </a:rPr>
              <a:t>부</a:t>
            </a:r>
            <a:r>
              <a:rPr lang="en-US" altLang="ko-KR" spc="-100" dirty="0">
                <a:ln>
                  <a:solidFill>
                    <a:srgbClr val="00A4E0">
                      <a:alpha val="0"/>
                    </a:srgbClr>
                  </a:solidFill>
                </a:ln>
                <a:effectLst/>
                <a:cs typeface="Arial" charset="0"/>
              </a:rPr>
              <a:t>, CD2</a:t>
            </a:r>
            <a:r>
              <a:rPr spc="-100" dirty="0">
                <a:ln>
                  <a:solidFill>
                    <a:srgbClr val="00A4E0">
                      <a:alpha val="0"/>
                    </a:srgbClr>
                  </a:solidFill>
                </a:ln>
                <a:effectLst/>
                <a:cs typeface="Arial" charset="0"/>
              </a:rPr>
              <a:t>개 등 </a:t>
            </a:r>
            <a:r>
              <a:rPr spc="-100" dirty="0" smtClean="0">
                <a:ln>
                  <a:solidFill>
                    <a:srgbClr val="00A4E0">
                      <a:alpha val="0"/>
                    </a:srgbClr>
                  </a:solidFill>
                </a:ln>
                <a:effectLst/>
                <a:cs typeface="Arial" charset="0"/>
              </a:rPr>
              <a:t>요구</a:t>
            </a:r>
            <a:endParaRPr lang="en-US" sz="1800" spc="-100" dirty="0" smtClean="0">
              <a:effectLst/>
            </a:endParaRPr>
          </a:p>
          <a:p>
            <a:pPr marL="560070" lvl="1" indent="-285750" fontAlgn="base" latinLnBrk="0"/>
            <a:endParaRPr lang="en-US" altLang="ko-KR" sz="1800" b="0" spc="-100" dirty="0">
              <a:ln>
                <a:solidFill>
                  <a:srgbClr val="00A4E0">
                    <a:alpha val="0"/>
                  </a:srgbClr>
                </a:solidFill>
              </a:ln>
              <a:cs typeface="Arial" charset="0"/>
            </a:endParaRPr>
          </a:p>
          <a:p>
            <a:pPr lvl="1" fontAlgn="base" latinLnBrk="0">
              <a:buFont typeface="Wingdings" pitchFamily="2" charset="2"/>
              <a:buChar char="Ø"/>
            </a:pPr>
            <a:r>
              <a:rPr lang="en-US" altLang="ko-KR" sz="24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cs typeface="Arial" charset="0"/>
              </a:rPr>
              <a:t>(</a:t>
            </a:r>
            <a:r>
              <a:rPr lang="ko-KR" altLang="en-US" sz="2400" spc="-50" dirty="0">
                <a:ln>
                  <a:solidFill>
                    <a:srgbClr val="00A4E0">
                      <a:alpha val="0"/>
                    </a:srgbClr>
                  </a:solidFill>
                </a:ln>
                <a:cs typeface="Arial" charset="0"/>
              </a:rPr>
              <a:t>대면제출</a:t>
            </a:r>
            <a:r>
              <a:rPr lang="en-US" altLang="ko-KR" sz="2400" spc="-50" dirty="0">
                <a:ln>
                  <a:solidFill>
                    <a:srgbClr val="00A4E0">
                      <a:alpha val="0"/>
                    </a:srgbClr>
                  </a:solidFill>
                </a:ln>
                <a:cs typeface="Arial" charset="0"/>
              </a:rPr>
              <a:t>) </a:t>
            </a:r>
            <a:r>
              <a:rPr lang="ko-KR" altLang="en-US" sz="2400" b="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cs typeface="Arial" charset="0"/>
              </a:rPr>
              <a:t>발주기관을 찾아가 </a:t>
            </a:r>
            <a:r>
              <a:rPr lang="ko-KR" altLang="en-US" sz="24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cs typeface="Arial" charset="0"/>
              </a:rPr>
              <a:t>직접 대면하여 제출</a:t>
            </a:r>
            <a:endParaRPr lang="en-US" altLang="ko-KR" sz="28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(</a:t>
            </a:r>
            <a:r>
              <a:rPr lang="ko-KR" altLang="en-US" dirty="0" smtClean="0">
                <a:solidFill>
                  <a:srgbClr val="FF0000"/>
                </a:solidFill>
              </a:rPr>
              <a:t>현황</a:t>
            </a:r>
            <a:r>
              <a:rPr lang="en-US" altLang="ko-KR" dirty="0" smtClean="0">
                <a:solidFill>
                  <a:srgbClr val="FF0000"/>
                </a:solidFill>
              </a:rPr>
              <a:t>)</a:t>
            </a:r>
            <a:r>
              <a:rPr lang="ko-KR" altLang="en-US" dirty="0" smtClean="0">
                <a:solidFill>
                  <a:srgbClr val="FF0000"/>
                </a:solidFill>
              </a:rPr>
              <a:t> </a:t>
            </a:r>
            <a:r>
              <a:rPr lang="ko-KR" altLang="en-US" dirty="0" smtClean="0"/>
              <a:t>아직도 인쇄</a:t>
            </a:r>
            <a:r>
              <a:rPr altLang="ko-KR" dirty="0" smtClean="0"/>
              <a:t>, </a:t>
            </a:r>
            <a:r>
              <a:rPr lang="ko-KR" altLang="en-US" dirty="0" smtClean="0"/>
              <a:t>대면제출</a:t>
            </a:r>
            <a:r>
              <a:rPr altLang="ko-KR" dirty="0" smtClean="0"/>
              <a:t>?</a:t>
            </a:r>
            <a:endParaRPr lang="ko-KR" altLang="en-US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3429000"/>
            <a:ext cx="3571900" cy="2376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802" y="3429000"/>
            <a:ext cx="3722264" cy="235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719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ko-KR" dirty="0" smtClean="0">
                <a:solidFill>
                  <a:srgbClr val="FF0000"/>
                </a:solidFill>
              </a:rPr>
              <a:t>(</a:t>
            </a:r>
            <a:r>
              <a:rPr lang="ko-KR" altLang="en-US" dirty="0" smtClean="0">
                <a:solidFill>
                  <a:srgbClr val="FF0000"/>
                </a:solidFill>
              </a:rPr>
              <a:t>현황</a:t>
            </a:r>
            <a:r>
              <a:rPr altLang="ko-KR" dirty="0" smtClean="0">
                <a:solidFill>
                  <a:srgbClr val="FF0000"/>
                </a:solidFill>
              </a:rPr>
              <a:t>) </a:t>
            </a:r>
            <a:r>
              <a:rPr lang="ko-KR" altLang="en-US" dirty="0" smtClean="0"/>
              <a:t>입찰</a:t>
            </a:r>
            <a:r>
              <a:rPr altLang="ko-KR" dirty="0" smtClean="0"/>
              <a:t>/</a:t>
            </a:r>
            <a:r>
              <a:rPr lang="ko-KR" altLang="en-US" dirty="0" smtClean="0"/>
              <a:t>평가하러 제주도 까지</a:t>
            </a:r>
            <a:r>
              <a:rPr altLang="ko-KR" dirty="0" smtClean="0"/>
              <a:t>!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dirty="0" smtClean="0"/>
              <a:t>(</a:t>
            </a:r>
            <a:r>
              <a:rPr dirty="0">
                <a:solidFill>
                  <a:srgbClr val="0070C0"/>
                </a:solidFill>
              </a:rPr>
              <a:t>환경변화</a:t>
            </a:r>
            <a:r>
              <a:rPr lang="en-US" altLang="ko-KR" dirty="0"/>
              <a:t>) </a:t>
            </a:r>
            <a:r>
              <a:rPr dirty="0"/>
              <a:t>국가기관</a:t>
            </a:r>
            <a:r>
              <a:rPr lang="en-US" altLang="ko-KR" dirty="0"/>
              <a:t>, </a:t>
            </a:r>
            <a:r>
              <a:rPr dirty="0"/>
              <a:t>공공기관 지방이전 계속 진행 中</a:t>
            </a:r>
            <a:endParaRPr lang="en-US" altLang="ko-KR" dirty="0"/>
          </a:p>
          <a:p>
            <a:pPr marL="560070" lvl="1" indent="-285750" fontAlgn="base" latinLnBrk="0"/>
            <a:r>
              <a:rPr sz="1800" b="0" spc="-50" dirty="0" err="1">
                <a:ln>
                  <a:solidFill>
                    <a:srgbClr val="00A4E0">
                      <a:alpha val="0"/>
                    </a:srgbClr>
                  </a:solidFill>
                </a:ln>
                <a:cs typeface="Arial" charset="0"/>
              </a:rPr>
              <a:t>행정안전부</a:t>
            </a:r>
            <a:r>
              <a:rPr lang="en-US" altLang="ko-KR" sz="1800" b="0" spc="-50" dirty="0">
                <a:ln>
                  <a:solidFill>
                    <a:srgbClr val="00A4E0">
                      <a:alpha val="0"/>
                    </a:srgbClr>
                  </a:solidFill>
                </a:ln>
                <a:cs typeface="Arial" charset="0"/>
              </a:rPr>
              <a:t>, </a:t>
            </a:r>
            <a:r>
              <a:rPr sz="1800" b="0" spc="-50" dirty="0">
                <a:ln>
                  <a:solidFill>
                    <a:srgbClr val="00A4E0">
                      <a:alpha val="0"/>
                    </a:srgbClr>
                  </a:solidFill>
                </a:ln>
                <a:cs typeface="Arial" charset="0"/>
              </a:rPr>
              <a:t>과학기술정통부 등 </a:t>
            </a:r>
            <a:r>
              <a:rPr lang="en-US" altLang="ko-KR" sz="1800" b="0" spc="-50" dirty="0">
                <a:ln>
                  <a:solidFill>
                    <a:srgbClr val="00A4E0">
                      <a:alpha val="0"/>
                    </a:srgbClr>
                  </a:solidFill>
                </a:ln>
                <a:cs typeface="Arial" charset="0"/>
              </a:rPr>
              <a:t>12</a:t>
            </a:r>
            <a:r>
              <a:rPr sz="1800" b="0" spc="-50" dirty="0">
                <a:ln>
                  <a:solidFill>
                    <a:srgbClr val="00A4E0">
                      <a:alpha val="0"/>
                    </a:srgbClr>
                  </a:solidFill>
                </a:ln>
                <a:cs typeface="Arial" charset="0"/>
              </a:rPr>
              <a:t>개 </a:t>
            </a:r>
            <a:r>
              <a:rPr sz="1800" b="0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cs typeface="Arial" charset="0"/>
              </a:rPr>
              <a:t>중앙부처  </a:t>
            </a:r>
            <a:r>
              <a:rPr lang="en-US" altLang="ko-KR" sz="1800" b="0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cs typeface="Arial" charset="0"/>
              </a:rPr>
              <a:t>‘</a:t>
            </a:r>
            <a:r>
              <a:rPr sz="1800" b="0" spc="-50" dirty="0" err="1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cs typeface="Arial" charset="0"/>
              </a:rPr>
              <a:t>세종시</a:t>
            </a:r>
            <a:r>
              <a:rPr lang="en-US" altLang="ko-KR" sz="1800" b="0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cs typeface="Arial" charset="0"/>
              </a:rPr>
              <a:t>’</a:t>
            </a:r>
            <a:r>
              <a:rPr sz="1800" b="0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cs typeface="Arial" charset="0"/>
              </a:rPr>
              <a:t>로 이전 완료</a:t>
            </a:r>
            <a:endParaRPr lang="en-US" altLang="ko-KR" sz="1800" b="0" spc="-50" dirty="0">
              <a:ln>
                <a:solidFill>
                  <a:srgbClr val="00A4E0">
                    <a:alpha val="0"/>
                  </a:srgbClr>
                </a:solidFill>
              </a:ln>
              <a:solidFill>
                <a:srgbClr val="FF0000"/>
              </a:solidFill>
              <a:cs typeface="Arial" charset="0"/>
            </a:endParaRPr>
          </a:p>
          <a:p>
            <a:pPr marL="560070" lvl="1" indent="-285750" fontAlgn="base" latinLnBrk="0"/>
            <a:r>
              <a:rPr sz="1800" b="0" spc="-110" dirty="0">
                <a:ln>
                  <a:solidFill>
                    <a:srgbClr val="00A4E0">
                      <a:alpha val="0"/>
                    </a:srgbClr>
                  </a:solidFill>
                </a:ln>
                <a:cs typeface="Arial" charset="0"/>
              </a:rPr>
              <a:t>지방혁신도시</a:t>
            </a:r>
            <a:r>
              <a:rPr lang="en-US" altLang="ko-KR" sz="1800" b="0" spc="-110" dirty="0">
                <a:ln>
                  <a:solidFill>
                    <a:srgbClr val="00A4E0">
                      <a:alpha val="0"/>
                    </a:srgbClr>
                  </a:solidFill>
                </a:ln>
                <a:cs typeface="Arial" charset="0"/>
              </a:rPr>
              <a:t>(10</a:t>
            </a:r>
            <a:r>
              <a:rPr sz="1800" b="0" spc="-110" dirty="0">
                <a:ln>
                  <a:solidFill>
                    <a:srgbClr val="00A4E0">
                      <a:alpha val="0"/>
                    </a:srgbClr>
                  </a:solidFill>
                </a:ln>
                <a:cs typeface="Arial" charset="0"/>
              </a:rPr>
              <a:t>개</a:t>
            </a:r>
            <a:r>
              <a:rPr lang="en-US" altLang="ko-KR" sz="1800" b="0" spc="-110" dirty="0">
                <a:ln>
                  <a:solidFill>
                    <a:srgbClr val="00A4E0">
                      <a:alpha val="0"/>
                    </a:srgbClr>
                  </a:solidFill>
                </a:ln>
                <a:cs typeface="Arial" charset="0"/>
              </a:rPr>
              <a:t>)</a:t>
            </a:r>
            <a:r>
              <a:rPr sz="1800" b="0" spc="-110" dirty="0">
                <a:ln>
                  <a:solidFill>
                    <a:srgbClr val="00A4E0">
                      <a:alpha val="0"/>
                    </a:srgbClr>
                  </a:solidFill>
                </a:ln>
                <a:cs typeface="Arial" charset="0"/>
              </a:rPr>
              <a:t>로 </a:t>
            </a:r>
            <a:r>
              <a:rPr sz="1800" b="0" spc="-11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cs typeface="Arial" charset="0"/>
              </a:rPr>
              <a:t>공공기관 지방이전</a:t>
            </a:r>
            <a:r>
              <a:rPr lang="en-US" altLang="ko-KR" sz="1800" b="0" spc="-11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cs typeface="Arial" charset="0"/>
              </a:rPr>
              <a:t>(154</a:t>
            </a:r>
            <a:r>
              <a:rPr sz="1800" b="0" spc="-11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cs typeface="Arial" charset="0"/>
              </a:rPr>
              <a:t>개 완료</a:t>
            </a:r>
            <a:r>
              <a:rPr lang="en-US" altLang="ko-KR" sz="1800" b="0" spc="-11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cs typeface="Arial" charset="0"/>
              </a:rPr>
              <a:t>), </a:t>
            </a:r>
            <a:r>
              <a:rPr sz="1800" b="0" spc="-11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cs typeface="Arial" charset="0"/>
              </a:rPr>
              <a:t>향후 </a:t>
            </a:r>
            <a:r>
              <a:rPr lang="en-US" altLang="ko-KR" sz="1800" b="0" spc="-11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cs typeface="Arial" charset="0"/>
              </a:rPr>
              <a:t>122</a:t>
            </a:r>
            <a:r>
              <a:rPr sz="1800" b="0" spc="-11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cs typeface="Arial" charset="0"/>
              </a:rPr>
              <a:t>개 추가 </a:t>
            </a:r>
            <a:r>
              <a:rPr sz="1800" b="0" spc="-11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cs typeface="Arial" charset="0"/>
              </a:rPr>
              <a:t>검토</a:t>
            </a:r>
            <a:endParaRPr lang="en-US" sz="1800" b="0" spc="-110" dirty="0" smtClean="0">
              <a:ln>
                <a:solidFill>
                  <a:srgbClr val="00A4E0">
                    <a:alpha val="0"/>
                  </a:srgbClr>
                </a:solidFill>
              </a:ln>
              <a:solidFill>
                <a:srgbClr val="FF0000"/>
              </a:solidFill>
              <a:cs typeface="Arial" charset="0"/>
            </a:endParaRPr>
          </a:p>
          <a:p>
            <a:pPr marL="560070" lvl="1" indent="-285750" fontAlgn="base" latinLnBrk="0"/>
            <a:endParaRPr lang="en-US" sz="1100" b="0" spc="-110" dirty="0" smtClean="0">
              <a:ln>
                <a:solidFill>
                  <a:srgbClr val="00A4E0">
                    <a:alpha val="0"/>
                  </a:srgbClr>
                </a:solidFill>
              </a:ln>
              <a:cs typeface="Arial" charset="0"/>
            </a:endParaRPr>
          </a:p>
          <a:p>
            <a:pPr marL="560070" lvl="1" indent="-285750" fontAlgn="base" latinLnBrk="0"/>
            <a:endParaRPr lang="en-US" sz="600" b="0" spc="-110" dirty="0">
              <a:ln>
                <a:solidFill>
                  <a:srgbClr val="00A4E0">
                    <a:alpha val="0"/>
                  </a:srgbClr>
                </a:solidFill>
              </a:ln>
              <a:cs typeface="Arial" charset="0"/>
            </a:endParaRPr>
          </a:p>
          <a:p>
            <a:r>
              <a:rPr lang="en-US" dirty="0" smtClean="0"/>
              <a:t>(</a:t>
            </a:r>
            <a:r>
              <a:rPr dirty="0" smtClean="0">
                <a:solidFill>
                  <a:srgbClr val="0070C0"/>
                </a:solidFill>
              </a:rPr>
              <a:t>입찰비율</a:t>
            </a:r>
            <a:r>
              <a:rPr lang="en-US" dirty="0" smtClean="0"/>
              <a:t>) </a:t>
            </a:r>
            <a:r>
              <a:rPr lang="ko-KR" altLang="en-US" dirty="0" smtClean="0"/>
              <a:t>발주기관 지역과 다른 </a:t>
            </a:r>
            <a:r>
              <a:rPr lang="ko-KR" altLang="en-US" dirty="0" err="1" smtClean="0"/>
              <a:t>타지역</a:t>
            </a:r>
            <a:r>
              <a:rPr lang="ko-KR" altLang="en-US" dirty="0" smtClean="0"/>
              <a:t> </a:t>
            </a:r>
            <a:r>
              <a:rPr dirty="0" smtClean="0"/>
              <a:t>입찰</a:t>
            </a:r>
            <a:r>
              <a:rPr lang="ko-KR" altLang="en-US" dirty="0" smtClean="0"/>
              <a:t>자 </a:t>
            </a:r>
            <a:r>
              <a:rPr dirty="0" smtClean="0"/>
              <a:t>비율</a:t>
            </a:r>
            <a:r>
              <a:rPr lang="en-US" dirty="0" smtClean="0"/>
              <a:t>(</a:t>
            </a:r>
            <a:r>
              <a:rPr lang="en-US" altLang="ko-KR" dirty="0" smtClean="0"/>
              <a:t>60%)</a:t>
            </a:r>
            <a:endParaRPr dirty="0"/>
          </a:p>
          <a:p>
            <a:pPr marL="560070" lvl="1" indent="-285750" fontAlgn="base" latinLnBrk="0"/>
            <a:endParaRPr lang="en-US" altLang="en-US" dirty="0" smtClean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17032"/>
            <a:ext cx="2762834" cy="235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708" y="5431544"/>
            <a:ext cx="596094" cy="519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851920" y="4029452"/>
            <a:ext cx="4692490" cy="1415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20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조달업체 </a:t>
            </a:r>
            <a:r>
              <a:rPr lang="en-US" altLang="ko-KR" sz="20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제안서</a:t>
            </a:r>
            <a:r>
              <a:rPr lang="en-US" altLang="ko-KR" sz="20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20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제출 건 </a:t>
            </a:r>
            <a:r>
              <a:rPr lang="en-US" altLang="ko-KR" sz="20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20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84,998</a:t>
            </a:r>
            <a:r>
              <a:rPr lang="ko-KR" altLang="en-US" sz="20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건</a:t>
            </a:r>
            <a:r>
              <a:rPr lang="ko-KR" altLang="en-US" sz="20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20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20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sz="20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sz="20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타  지 역 </a:t>
            </a:r>
            <a:r>
              <a:rPr lang="en-US" altLang="ko-KR" sz="20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</a:t>
            </a:r>
            <a:r>
              <a:rPr lang="ko-KR" altLang="en-US" sz="20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51,067</a:t>
            </a:r>
            <a:r>
              <a:rPr lang="ko-KR" altLang="en-US" sz="20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건</a:t>
            </a:r>
            <a:r>
              <a:rPr lang="en-US" altLang="ko-KR" sz="20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(60%)</a:t>
            </a:r>
            <a:endParaRPr lang="en-US" altLang="ko-KR" sz="2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0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  - </a:t>
            </a:r>
            <a:r>
              <a:rPr lang="ko-KR" altLang="en-US" sz="20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동일지역 </a:t>
            </a:r>
            <a:r>
              <a:rPr lang="en-US" altLang="ko-KR" sz="20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:</a:t>
            </a:r>
            <a:r>
              <a:rPr lang="ko-KR" altLang="en-US" sz="20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33,931</a:t>
            </a:r>
            <a:r>
              <a:rPr lang="ko-KR" altLang="en-US" sz="20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건</a:t>
            </a:r>
            <a:r>
              <a:rPr lang="en-US" altLang="ko-KR" sz="20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(40%)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ko-KR" altLang="en-US" sz="16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온라인 </a:t>
            </a:r>
            <a:r>
              <a:rPr lang="ko-KR" altLang="en-US" sz="1600" dirty="0" err="1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제출건</a:t>
            </a:r>
            <a:r>
              <a:rPr lang="ko-KR" altLang="en-US" sz="16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: 29,148</a:t>
            </a:r>
            <a:r>
              <a:rPr lang="ko-KR" altLang="en-US" sz="16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건</a:t>
            </a:r>
            <a:endParaRPr lang="ko-KR" altLang="en-US" sz="2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자유형 8"/>
          <p:cNvSpPr/>
          <p:nvPr/>
        </p:nvSpPr>
        <p:spPr>
          <a:xfrm>
            <a:off x="683568" y="3863898"/>
            <a:ext cx="2004254" cy="2087051"/>
          </a:xfrm>
          <a:custGeom>
            <a:avLst/>
            <a:gdLst>
              <a:gd name="connsiteX0" fmla="*/ 363557 w 1556826"/>
              <a:gd name="connsiteY0" fmla="*/ 187286 h 1696597"/>
              <a:gd name="connsiteX1" fmla="*/ 363557 w 1556826"/>
              <a:gd name="connsiteY1" fmla="*/ 187286 h 1696597"/>
              <a:gd name="connsiteX2" fmla="*/ 429658 w 1556826"/>
              <a:gd name="connsiteY2" fmla="*/ 110168 h 1696597"/>
              <a:gd name="connsiteX3" fmla="*/ 473726 w 1556826"/>
              <a:gd name="connsiteY3" fmla="*/ 88135 h 1696597"/>
              <a:gd name="connsiteX4" fmla="*/ 539827 w 1556826"/>
              <a:gd name="connsiteY4" fmla="*/ 44067 h 1696597"/>
              <a:gd name="connsiteX5" fmla="*/ 672029 w 1556826"/>
              <a:gd name="connsiteY5" fmla="*/ 11017 h 1696597"/>
              <a:gd name="connsiteX6" fmla="*/ 727114 w 1556826"/>
              <a:gd name="connsiteY6" fmla="*/ 0 h 1696597"/>
              <a:gd name="connsiteX7" fmla="*/ 848299 w 1556826"/>
              <a:gd name="connsiteY7" fmla="*/ 11017 h 1696597"/>
              <a:gd name="connsiteX8" fmla="*/ 914400 w 1556826"/>
              <a:gd name="connsiteY8" fmla="*/ 33050 h 1696597"/>
              <a:gd name="connsiteX9" fmla="*/ 947451 w 1556826"/>
              <a:gd name="connsiteY9" fmla="*/ 66101 h 1696597"/>
              <a:gd name="connsiteX10" fmla="*/ 980502 w 1556826"/>
              <a:gd name="connsiteY10" fmla="*/ 77118 h 1696597"/>
              <a:gd name="connsiteX11" fmla="*/ 1013552 w 1556826"/>
              <a:gd name="connsiteY11" fmla="*/ 99152 h 1696597"/>
              <a:gd name="connsiteX12" fmla="*/ 1035586 w 1556826"/>
              <a:gd name="connsiteY12" fmla="*/ 132202 h 1696597"/>
              <a:gd name="connsiteX13" fmla="*/ 1101687 w 1556826"/>
              <a:gd name="connsiteY13" fmla="*/ 154236 h 1696597"/>
              <a:gd name="connsiteX14" fmla="*/ 1134738 w 1556826"/>
              <a:gd name="connsiteY14" fmla="*/ 220337 h 1696597"/>
              <a:gd name="connsiteX15" fmla="*/ 1167788 w 1556826"/>
              <a:gd name="connsiteY15" fmla="*/ 286438 h 1696597"/>
              <a:gd name="connsiteX16" fmla="*/ 1189822 w 1556826"/>
              <a:gd name="connsiteY16" fmla="*/ 374573 h 1696597"/>
              <a:gd name="connsiteX17" fmla="*/ 1178805 w 1556826"/>
              <a:gd name="connsiteY17" fmla="*/ 550843 h 1696597"/>
              <a:gd name="connsiteX18" fmla="*/ 1211856 w 1556826"/>
              <a:gd name="connsiteY18" fmla="*/ 760164 h 1696597"/>
              <a:gd name="connsiteX19" fmla="*/ 1244906 w 1556826"/>
              <a:gd name="connsiteY19" fmla="*/ 782197 h 1696597"/>
              <a:gd name="connsiteX20" fmla="*/ 1299991 w 1556826"/>
              <a:gd name="connsiteY20" fmla="*/ 870332 h 1696597"/>
              <a:gd name="connsiteX21" fmla="*/ 1366092 w 1556826"/>
              <a:gd name="connsiteY21" fmla="*/ 947450 h 1696597"/>
              <a:gd name="connsiteX22" fmla="*/ 1443210 w 1556826"/>
              <a:gd name="connsiteY22" fmla="*/ 1035585 h 1696597"/>
              <a:gd name="connsiteX23" fmla="*/ 1454227 w 1556826"/>
              <a:gd name="connsiteY23" fmla="*/ 1068636 h 1696597"/>
              <a:gd name="connsiteX24" fmla="*/ 1509311 w 1556826"/>
              <a:gd name="connsiteY24" fmla="*/ 1134737 h 1696597"/>
              <a:gd name="connsiteX25" fmla="*/ 1531345 w 1556826"/>
              <a:gd name="connsiteY25" fmla="*/ 1200838 h 1696597"/>
              <a:gd name="connsiteX26" fmla="*/ 1542362 w 1556826"/>
              <a:gd name="connsiteY26" fmla="*/ 1299990 h 1696597"/>
              <a:gd name="connsiteX27" fmla="*/ 1553379 w 1556826"/>
              <a:gd name="connsiteY27" fmla="*/ 1333041 h 1696597"/>
              <a:gd name="connsiteX28" fmla="*/ 1509311 w 1556826"/>
              <a:gd name="connsiteY28" fmla="*/ 1520327 h 1696597"/>
              <a:gd name="connsiteX29" fmla="*/ 1465244 w 1556826"/>
              <a:gd name="connsiteY29" fmla="*/ 1531344 h 1696597"/>
              <a:gd name="connsiteX30" fmla="*/ 1344058 w 1556826"/>
              <a:gd name="connsiteY30" fmla="*/ 1597446 h 1696597"/>
              <a:gd name="connsiteX31" fmla="*/ 1311008 w 1556826"/>
              <a:gd name="connsiteY31" fmla="*/ 1630496 h 1696597"/>
              <a:gd name="connsiteX32" fmla="*/ 1244906 w 1556826"/>
              <a:gd name="connsiteY32" fmla="*/ 1652530 h 1696597"/>
              <a:gd name="connsiteX33" fmla="*/ 1211856 w 1556826"/>
              <a:gd name="connsiteY33" fmla="*/ 1663547 h 1696597"/>
              <a:gd name="connsiteX34" fmla="*/ 1167788 w 1556826"/>
              <a:gd name="connsiteY34" fmla="*/ 1685580 h 1696597"/>
              <a:gd name="connsiteX35" fmla="*/ 1090670 w 1556826"/>
              <a:gd name="connsiteY35" fmla="*/ 1696597 h 1696597"/>
              <a:gd name="connsiteX36" fmla="*/ 903384 w 1556826"/>
              <a:gd name="connsiteY36" fmla="*/ 1685580 h 1696597"/>
              <a:gd name="connsiteX37" fmla="*/ 815249 w 1556826"/>
              <a:gd name="connsiteY37" fmla="*/ 1663547 h 1696597"/>
              <a:gd name="connsiteX38" fmla="*/ 738131 w 1556826"/>
              <a:gd name="connsiteY38" fmla="*/ 1630496 h 1696597"/>
              <a:gd name="connsiteX39" fmla="*/ 649996 w 1556826"/>
              <a:gd name="connsiteY39" fmla="*/ 1586429 h 1696597"/>
              <a:gd name="connsiteX40" fmla="*/ 341523 w 1556826"/>
              <a:gd name="connsiteY40" fmla="*/ 1542361 h 1696597"/>
              <a:gd name="connsiteX41" fmla="*/ 275422 w 1556826"/>
              <a:gd name="connsiteY41" fmla="*/ 1520327 h 1696597"/>
              <a:gd name="connsiteX42" fmla="*/ 187287 w 1556826"/>
              <a:gd name="connsiteY42" fmla="*/ 1509311 h 1696597"/>
              <a:gd name="connsiteX43" fmla="*/ 143220 w 1556826"/>
              <a:gd name="connsiteY43" fmla="*/ 1432192 h 1696597"/>
              <a:gd name="connsiteX44" fmla="*/ 110169 w 1556826"/>
              <a:gd name="connsiteY44" fmla="*/ 1355074 h 1696597"/>
              <a:gd name="connsiteX45" fmla="*/ 99152 w 1556826"/>
              <a:gd name="connsiteY45" fmla="*/ 1277956 h 1696597"/>
              <a:gd name="connsiteX46" fmla="*/ 88135 w 1556826"/>
              <a:gd name="connsiteY46" fmla="*/ 1189821 h 1696597"/>
              <a:gd name="connsiteX47" fmla="*/ 66102 w 1556826"/>
              <a:gd name="connsiteY47" fmla="*/ 1123720 h 1696597"/>
              <a:gd name="connsiteX48" fmla="*/ 55085 w 1556826"/>
              <a:gd name="connsiteY48" fmla="*/ 1090670 h 1696597"/>
              <a:gd name="connsiteX49" fmla="*/ 22034 w 1556826"/>
              <a:gd name="connsiteY49" fmla="*/ 1046602 h 1696597"/>
              <a:gd name="connsiteX50" fmla="*/ 11017 w 1556826"/>
              <a:gd name="connsiteY50" fmla="*/ 925417 h 1696597"/>
              <a:gd name="connsiteX51" fmla="*/ 0 w 1556826"/>
              <a:gd name="connsiteY51" fmla="*/ 826265 h 1696597"/>
              <a:gd name="connsiteX52" fmla="*/ 11017 w 1556826"/>
              <a:gd name="connsiteY52" fmla="*/ 462708 h 1696597"/>
              <a:gd name="connsiteX53" fmla="*/ 22034 w 1556826"/>
              <a:gd name="connsiteY53" fmla="*/ 418641 h 1696597"/>
              <a:gd name="connsiteX54" fmla="*/ 33051 w 1556826"/>
              <a:gd name="connsiteY54" fmla="*/ 363556 h 1696597"/>
              <a:gd name="connsiteX55" fmla="*/ 77118 w 1556826"/>
              <a:gd name="connsiteY55" fmla="*/ 297455 h 1696597"/>
              <a:gd name="connsiteX56" fmla="*/ 88135 w 1556826"/>
              <a:gd name="connsiteY56" fmla="*/ 253388 h 1696597"/>
              <a:gd name="connsiteX57" fmla="*/ 154237 w 1556826"/>
              <a:gd name="connsiteY57" fmla="*/ 198303 h 1696597"/>
              <a:gd name="connsiteX58" fmla="*/ 187287 w 1556826"/>
              <a:gd name="connsiteY58" fmla="*/ 176270 h 1696597"/>
              <a:gd name="connsiteX59" fmla="*/ 253388 w 1556826"/>
              <a:gd name="connsiteY59" fmla="*/ 154236 h 1696597"/>
              <a:gd name="connsiteX60" fmla="*/ 418641 w 1556826"/>
              <a:gd name="connsiteY60" fmla="*/ 176270 h 1696597"/>
              <a:gd name="connsiteX61" fmla="*/ 363557 w 1556826"/>
              <a:gd name="connsiteY61" fmla="*/ 187286 h 1696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1556826" h="1696597">
                <a:moveTo>
                  <a:pt x="363557" y="187286"/>
                </a:moveTo>
                <a:lnTo>
                  <a:pt x="363557" y="187286"/>
                </a:lnTo>
                <a:cubicBezTo>
                  <a:pt x="385591" y="161580"/>
                  <a:pt x="404492" y="132817"/>
                  <a:pt x="429658" y="110168"/>
                </a:cubicBezTo>
                <a:cubicBezTo>
                  <a:pt x="441865" y="99182"/>
                  <a:pt x="459643" y="96585"/>
                  <a:pt x="473726" y="88135"/>
                </a:cubicBezTo>
                <a:cubicBezTo>
                  <a:pt x="496434" y="74511"/>
                  <a:pt x="513860" y="49260"/>
                  <a:pt x="539827" y="44067"/>
                </a:cubicBezTo>
                <a:cubicBezTo>
                  <a:pt x="668719" y="18288"/>
                  <a:pt x="508956" y="51784"/>
                  <a:pt x="672029" y="11017"/>
                </a:cubicBezTo>
                <a:cubicBezTo>
                  <a:pt x="690195" y="6476"/>
                  <a:pt x="708752" y="3672"/>
                  <a:pt x="727114" y="0"/>
                </a:cubicBezTo>
                <a:cubicBezTo>
                  <a:pt x="767509" y="3672"/>
                  <a:pt x="808355" y="3968"/>
                  <a:pt x="848299" y="11017"/>
                </a:cubicBezTo>
                <a:cubicBezTo>
                  <a:pt x="871171" y="15053"/>
                  <a:pt x="914400" y="33050"/>
                  <a:pt x="914400" y="33050"/>
                </a:cubicBezTo>
                <a:cubicBezTo>
                  <a:pt x="925417" y="44067"/>
                  <a:pt x="934487" y="57459"/>
                  <a:pt x="947451" y="66101"/>
                </a:cubicBezTo>
                <a:cubicBezTo>
                  <a:pt x="957114" y="72543"/>
                  <a:pt x="970115" y="71924"/>
                  <a:pt x="980502" y="77118"/>
                </a:cubicBezTo>
                <a:cubicBezTo>
                  <a:pt x="992345" y="83039"/>
                  <a:pt x="1002535" y="91807"/>
                  <a:pt x="1013552" y="99152"/>
                </a:cubicBezTo>
                <a:cubicBezTo>
                  <a:pt x="1020897" y="110169"/>
                  <a:pt x="1024358" y="125185"/>
                  <a:pt x="1035586" y="132202"/>
                </a:cubicBezTo>
                <a:cubicBezTo>
                  <a:pt x="1055281" y="144511"/>
                  <a:pt x="1101687" y="154236"/>
                  <a:pt x="1101687" y="154236"/>
                </a:cubicBezTo>
                <a:cubicBezTo>
                  <a:pt x="1164823" y="248937"/>
                  <a:pt x="1089134" y="129127"/>
                  <a:pt x="1134738" y="220337"/>
                </a:cubicBezTo>
                <a:cubicBezTo>
                  <a:pt x="1164820" y="280503"/>
                  <a:pt x="1151174" y="225520"/>
                  <a:pt x="1167788" y="286438"/>
                </a:cubicBezTo>
                <a:cubicBezTo>
                  <a:pt x="1175756" y="315653"/>
                  <a:pt x="1189822" y="374573"/>
                  <a:pt x="1189822" y="374573"/>
                </a:cubicBezTo>
                <a:cubicBezTo>
                  <a:pt x="1186150" y="433330"/>
                  <a:pt x="1178805" y="491972"/>
                  <a:pt x="1178805" y="550843"/>
                </a:cubicBezTo>
                <a:cubicBezTo>
                  <a:pt x="1178805" y="592304"/>
                  <a:pt x="1168735" y="708419"/>
                  <a:pt x="1211856" y="760164"/>
                </a:cubicBezTo>
                <a:cubicBezTo>
                  <a:pt x="1220332" y="770336"/>
                  <a:pt x="1233889" y="774853"/>
                  <a:pt x="1244906" y="782197"/>
                </a:cubicBezTo>
                <a:cubicBezTo>
                  <a:pt x="1271127" y="860860"/>
                  <a:pt x="1247615" y="835416"/>
                  <a:pt x="1299991" y="870332"/>
                </a:cubicBezTo>
                <a:cubicBezTo>
                  <a:pt x="1367608" y="971758"/>
                  <a:pt x="1259225" y="813865"/>
                  <a:pt x="1366092" y="947450"/>
                </a:cubicBezTo>
                <a:cubicBezTo>
                  <a:pt x="1439537" y="1039257"/>
                  <a:pt x="1377108" y="991519"/>
                  <a:pt x="1443210" y="1035585"/>
                </a:cubicBezTo>
                <a:cubicBezTo>
                  <a:pt x="1446882" y="1046602"/>
                  <a:pt x="1447785" y="1058973"/>
                  <a:pt x="1454227" y="1068636"/>
                </a:cubicBezTo>
                <a:cubicBezTo>
                  <a:pt x="1488824" y="1120531"/>
                  <a:pt x="1485279" y="1080664"/>
                  <a:pt x="1509311" y="1134737"/>
                </a:cubicBezTo>
                <a:cubicBezTo>
                  <a:pt x="1518744" y="1155961"/>
                  <a:pt x="1531345" y="1200838"/>
                  <a:pt x="1531345" y="1200838"/>
                </a:cubicBezTo>
                <a:cubicBezTo>
                  <a:pt x="1535017" y="1233889"/>
                  <a:pt x="1536895" y="1267188"/>
                  <a:pt x="1542362" y="1299990"/>
                </a:cubicBezTo>
                <a:cubicBezTo>
                  <a:pt x="1544271" y="1311445"/>
                  <a:pt x="1553379" y="1321428"/>
                  <a:pt x="1553379" y="1333041"/>
                </a:cubicBezTo>
                <a:cubicBezTo>
                  <a:pt x="1553379" y="1397358"/>
                  <a:pt x="1575143" y="1482709"/>
                  <a:pt x="1509311" y="1520327"/>
                </a:cubicBezTo>
                <a:cubicBezTo>
                  <a:pt x="1496165" y="1527839"/>
                  <a:pt x="1479933" y="1527672"/>
                  <a:pt x="1465244" y="1531344"/>
                </a:cubicBezTo>
                <a:cubicBezTo>
                  <a:pt x="1382688" y="1586382"/>
                  <a:pt x="1423730" y="1565577"/>
                  <a:pt x="1344058" y="1597446"/>
                </a:cubicBezTo>
                <a:cubicBezTo>
                  <a:pt x="1333041" y="1608463"/>
                  <a:pt x="1324627" y="1622930"/>
                  <a:pt x="1311008" y="1630496"/>
                </a:cubicBezTo>
                <a:cubicBezTo>
                  <a:pt x="1290705" y="1641775"/>
                  <a:pt x="1266940" y="1645185"/>
                  <a:pt x="1244906" y="1652530"/>
                </a:cubicBezTo>
                <a:cubicBezTo>
                  <a:pt x="1233889" y="1656202"/>
                  <a:pt x="1222243" y="1658354"/>
                  <a:pt x="1211856" y="1663547"/>
                </a:cubicBezTo>
                <a:cubicBezTo>
                  <a:pt x="1197167" y="1670891"/>
                  <a:pt x="1183632" y="1681259"/>
                  <a:pt x="1167788" y="1685580"/>
                </a:cubicBezTo>
                <a:cubicBezTo>
                  <a:pt x="1142736" y="1692412"/>
                  <a:pt x="1116376" y="1692925"/>
                  <a:pt x="1090670" y="1696597"/>
                </a:cubicBezTo>
                <a:cubicBezTo>
                  <a:pt x="1028241" y="1692925"/>
                  <a:pt x="965475" y="1693031"/>
                  <a:pt x="903384" y="1685580"/>
                </a:cubicBezTo>
                <a:cubicBezTo>
                  <a:pt x="873317" y="1681972"/>
                  <a:pt x="815249" y="1663547"/>
                  <a:pt x="815249" y="1663547"/>
                </a:cubicBezTo>
                <a:cubicBezTo>
                  <a:pt x="694951" y="1583349"/>
                  <a:pt x="880405" y="1701632"/>
                  <a:pt x="738131" y="1630496"/>
                </a:cubicBezTo>
                <a:cubicBezTo>
                  <a:pt x="625770" y="1574316"/>
                  <a:pt x="758203" y="1613481"/>
                  <a:pt x="649996" y="1586429"/>
                </a:cubicBezTo>
                <a:cubicBezTo>
                  <a:pt x="548874" y="1485307"/>
                  <a:pt x="650804" y="1572292"/>
                  <a:pt x="341523" y="1542361"/>
                </a:cubicBezTo>
                <a:cubicBezTo>
                  <a:pt x="318405" y="1540124"/>
                  <a:pt x="298132" y="1525193"/>
                  <a:pt x="275422" y="1520327"/>
                </a:cubicBezTo>
                <a:cubicBezTo>
                  <a:pt x="246472" y="1514124"/>
                  <a:pt x="216665" y="1512983"/>
                  <a:pt x="187287" y="1509311"/>
                </a:cubicBezTo>
                <a:cubicBezTo>
                  <a:pt x="169020" y="1481911"/>
                  <a:pt x="155202" y="1464145"/>
                  <a:pt x="143220" y="1432192"/>
                </a:cubicBezTo>
                <a:cubicBezTo>
                  <a:pt x="112733" y="1350892"/>
                  <a:pt x="154820" y="1422050"/>
                  <a:pt x="110169" y="1355074"/>
                </a:cubicBezTo>
                <a:cubicBezTo>
                  <a:pt x="106497" y="1329368"/>
                  <a:pt x="102584" y="1303695"/>
                  <a:pt x="99152" y="1277956"/>
                </a:cubicBezTo>
                <a:cubicBezTo>
                  <a:pt x="95239" y="1248609"/>
                  <a:pt x="94338" y="1218771"/>
                  <a:pt x="88135" y="1189821"/>
                </a:cubicBezTo>
                <a:cubicBezTo>
                  <a:pt x="83269" y="1167111"/>
                  <a:pt x="73446" y="1145754"/>
                  <a:pt x="66102" y="1123720"/>
                </a:cubicBezTo>
                <a:cubicBezTo>
                  <a:pt x="62430" y="1112703"/>
                  <a:pt x="62053" y="1099960"/>
                  <a:pt x="55085" y="1090670"/>
                </a:cubicBezTo>
                <a:lnTo>
                  <a:pt x="22034" y="1046602"/>
                </a:lnTo>
                <a:cubicBezTo>
                  <a:pt x="18362" y="1006207"/>
                  <a:pt x="15053" y="965777"/>
                  <a:pt x="11017" y="925417"/>
                </a:cubicBezTo>
                <a:cubicBezTo>
                  <a:pt x="7708" y="892328"/>
                  <a:pt x="0" y="859519"/>
                  <a:pt x="0" y="826265"/>
                </a:cubicBezTo>
                <a:cubicBezTo>
                  <a:pt x="0" y="705024"/>
                  <a:pt x="4473" y="583773"/>
                  <a:pt x="11017" y="462708"/>
                </a:cubicBezTo>
                <a:cubicBezTo>
                  <a:pt x="11834" y="447589"/>
                  <a:pt x="18749" y="433422"/>
                  <a:pt x="22034" y="418641"/>
                </a:cubicBezTo>
                <a:cubicBezTo>
                  <a:pt x="26096" y="400362"/>
                  <a:pt x="25302" y="380603"/>
                  <a:pt x="33051" y="363556"/>
                </a:cubicBezTo>
                <a:cubicBezTo>
                  <a:pt x="44009" y="339448"/>
                  <a:pt x="77118" y="297455"/>
                  <a:pt x="77118" y="297455"/>
                </a:cubicBezTo>
                <a:cubicBezTo>
                  <a:pt x="80790" y="282766"/>
                  <a:pt x="81364" y="266931"/>
                  <a:pt x="88135" y="253388"/>
                </a:cubicBezTo>
                <a:cubicBezTo>
                  <a:pt x="119235" y="191190"/>
                  <a:pt x="109408" y="220717"/>
                  <a:pt x="154237" y="198303"/>
                </a:cubicBezTo>
                <a:cubicBezTo>
                  <a:pt x="166080" y="192382"/>
                  <a:pt x="175188" y="181647"/>
                  <a:pt x="187287" y="176270"/>
                </a:cubicBezTo>
                <a:cubicBezTo>
                  <a:pt x="208511" y="166837"/>
                  <a:pt x="253388" y="154236"/>
                  <a:pt x="253388" y="154236"/>
                </a:cubicBezTo>
                <a:cubicBezTo>
                  <a:pt x="374049" y="181050"/>
                  <a:pt x="318683" y="176270"/>
                  <a:pt x="418641" y="176270"/>
                </a:cubicBezTo>
                <a:lnTo>
                  <a:pt x="363557" y="1872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974" b="89744" l="2837" r="9645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45" y="3850445"/>
            <a:ext cx="1865977" cy="2194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359659" y="4927611"/>
            <a:ext cx="790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dirty="0" smtClean="0"/>
              <a:t>타 지 역</a:t>
            </a:r>
            <a:endParaRPr lang="en-US" altLang="ko-KR" sz="1200" b="1" dirty="0" smtClean="0"/>
          </a:p>
          <a:p>
            <a:r>
              <a:rPr lang="en-US" altLang="ko-KR" sz="1200" b="1" dirty="0" smtClean="0"/>
              <a:t>(60%)</a:t>
            </a:r>
            <a:endParaRPr lang="ko-KR" altLang="en-US" sz="1200" b="1" dirty="0"/>
          </a:p>
        </p:txBody>
      </p:sp>
      <p:sp>
        <p:nvSpPr>
          <p:cNvPr id="12" name="직사각형 11"/>
          <p:cNvSpPr/>
          <p:nvPr/>
        </p:nvSpPr>
        <p:spPr>
          <a:xfrm>
            <a:off x="3779912" y="5589240"/>
            <a:ext cx="49685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altLang="ko-KR" sz="1200" dirty="0" smtClean="0">
                <a:solidFill>
                  <a:schemeClr val="bg1"/>
                </a:solidFill>
              </a:rPr>
              <a:t> (</a:t>
            </a:r>
            <a:r>
              <a:rPr lang="ko-KR" altLang="en-US" sz="1200" dirty="0" smtClean="0">
                <a:solidFill>
                  <a:schemeClr val="bg1"/>
                </a:solidFill>
              </a:rPr>
              <a:t>대상</a:t>
            </a:r>
            <a:r>
              <a:rPr lang="en-US" altLang="ko-KR" sz="1200" dirty="0" smtClean="0">
                <a:solidFill>
                  <a:schemeClr val="bg1"/>
                </a:solidFill>
              </a:rPr>
              <a:t>) </a:t>
            </a:r>
            <a:r>
              <a:rPr lang="en-US" altLang="ko-KR" sz="1200" dirty="0" smtClean="0">
                <a:solidFill>
                  <a:schemeClr val="bg1"/>
                </a:solidFill>
                <a:latin typeface="Baskerville Old Face" pitchFamily="18" charset="0"/>
              </a:rPr>
              <a:t> ‘</a:t>
            </a:r>
            <a:r>
              <a:rPr lang="en-US" altLang="ko-KR" sz="1200" dirty="0">
                <a:solidFill>
                  <a:schemeClr val="bg1"/>
                </a:solidFill>
                <a:latin typeface="Baskerville Old Face" pitchFamily="18" charset="0"/>
              </a:rPr>
              <a:t>18</a:t>
            </a:r>
            <a:r>
              <a:rPr lang="ko-KR" altLang="en-US" sz="1200" dirty="0">
                <a:solidFill>
                  <a:schemeClr val="bg1"/>
                </a:solidFill>
                <a:latin typeface="Baskerville Old Face" pitchFamily="18" charset="0"/>
              </a:rPr>
              <a:t>년 </a:t>
            </a:r>
            <a:r>
              <a:rPr lang="ko-KR" altLang="en-US" sz="1200" dirty="0" smtClean="0">
                <a:solidFill>
                  <a:schemeClr val="bg1"/>
                </a:solidFill>
                <a:latin typeface="Baskerville Old Face" pitchFamily="18" charset="0"/>
              </a:rPr>
              <a:t>이후부터</a:t>
            </a:r>
            <a:r>
              <a:rPr lang="en-US" altLang="ko-KR" sz="1200" dirty="0" smtClean="0">
                <a:solidFill>
                  <a:schemeClr val="bg1"/>
                </a:solidFill>
                <a:latin typeface="Baskerville Old Face" pitchFamily="18" charset="0"/>
              </a:rPr>
              <a:t> 19</a:t>
            </a:r>
            <a:r>
              <a:rPr lang="ko-KR" altLang="en-US" sz="1200" dirty="0" smtClean="0">
                <a:solidFill>
                  <a:schemeClr val="bg1"/>
                </a:solidFill>
                <a:latin typeface="Baskerville Old Face" pitchFamily="18" charset="0"/>
              </a:rPr>
              <a:t>년 상반기 까지</a:t>
            </a:r>
            <a:r>
              <a:rPr lang="en-US" altLang="ko-KR" sz="1200" dirty="0" smtClean="0">
                <a:solidFill>
                  <a:schemeClr val="bg1"/>
                </a:solidFill>
                <a:latin typeface="Baskerville Old Face" pitchFamily="18" charset="0"/>
              </a:rPr>
              <a:t>  </a:t>
            </a:r>
            <a:r>
              <a:rPr lang="ko-KR" altLang="en-US" sz="1200" dirty="0" err="1" smtClean="0">
                <a:solidFill>
                  <a:schemeClr val="bg1"/>
                </a:solidFill>
                <a:latin typeface="Baskerville Old Face" pitchFamily="18" charset="0"/>
              </a:rPr>
              <a:t>협상계약중</a:t>
            </a:r>
            <a:r>
              <a:rPr lang="ko-KR" altLang="en-US" sz="1200" dirty="0" smtClean="0">
                <a:solidFill>
                  <a:schemeClr val="bg1"/>
                </a:solidFill>
                <a:latin typeface="Baskerville Old Face" pitchFamily="18" charset="0"/>
              </a:rPr>
              <a:t> 제안서 </a:t>
            </a:r>
            <a:r>
              <a:rPr lang="ko-KR" altLang="en-US" sz="1200" dirty="0" err="1" smtClean="0">
                <a:solidFill>
                  <a:schemeClr val="bg1"/>
                </a:solidFill>
                <a:latin typeface="Baskerville Old Face" pitchFamily="18" charset="0"/>
              </a:rPr>
              <a:t>제출건</a:t>
            </a:r>
            <a:endParaRPr lang="en-US" altLang="ko-KR" sz="1200" dirty="0">
              <a:solidFill>
                <a:schemeClr val="bg1"/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(</a:t>
            </a:r>
            <a:r>
              <a:rPr lang="ko-KR" altLang="en-US" dirty="0" smtClean="0">
                <a:solidFill>
                  <a:srgbClr val="FF0000"/>
                </a:solidFill>
              </a:rPr>
              <a:t>문제점</a:t>
            </a:r>
            <a:r>
              <a:rPr lang="en-US" altLang="ko-KR" dirty="0" smtClean="0">
                <a:solidFill>
                  <a:srgbClr val="FF0000"/>
                </a:solidFill>
              </a:rPr>
              <a:t>)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rgbClr val="0070C0"/>
                </a:solidFill>
              </a:rPr>
              <a:t>입찰비용</a:t>
            </a:r>
            <a:r>
              <a:rPr lang="en-US" altLang="ko-KR" dirty="0" smtClean="0"/>
              <a:t>) </a:t>
            </a:r>
            <a:r>
              <a:rPr lang="ko-KR" altLang="en-US" dirty="0" smtClean="0"/>
              <a:t>제안</a:t>
            </a:r>
            <a:r>
              <a:rPr lang="ko-KR" altLang="en-US" dirty="0"/>
              <a:t>서 </a:t>
            </a:r>
            <a:r>
              <a:rPr lang="ko-KR" altLang="en-US" dirty="0" smtClean="0"/>
              <a:t>인쇄비 및 출장</a:t>
            </a:r>
            <a:r>
              <a:rPr lang="en-US" altLang="ko-KR" dirty="0" smtClean="0"/>
              <a:t> </a:t>
            </a:r>
            <a:r>
              <a:rPr lang="ko-KR" altLang="en-US" dirty="0" smtClean="0"/>
              <a:t>비용이 막대 </a:t>
            </a:r>
            <a:endParaRPr lang="en-US" altLang="ko-KR" dirty="0" smtClean="0"/>
          </a:p>
          <a:p>
            <a:pPr lvl="1"/>
            <a:r>
              <a:rPr lang="ko-KR" altLang="en-US" sz="18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제안서</a:t>
            </a:r>
            <a:r>
              <a:rPr lang="en-US" altLang="ko-KR" sz="18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 </a:t>
            </a:r>
            <a:r>
              <a:rPr lang="ko-KR" altLang="en-US" sz="18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디자인</a:t>
            </a:r>
            <a:r>
              <a:rPr lang="en-US" altLang="ko-KR" sz="18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, </a:t>
            </a:r>
            <a:r>
              <a:rPr lang="ko-KR" altLang="en-US" sz="18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인쇄비</a:t>
            </a:r>
            <a:r>
              <a:rPr lang="en-US" altLang="ko-KR" sz="18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, </a:t>
            </a:r>
            <a:r>
              <a:rPr sz="1800" spc="-50" dirty="0" err="1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제본비</a:t>
            </a:r>
            <a:r>
              <a:rPr sz="18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 등 최소 </a:t>
            </a:r>
            <a:r>
              <a:rPr lang="en-US" sz="18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100 ~ 500</a:t>
            </a:r>
            <a:r>
              <a:rPr sz="18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만원 이상 </a:t>
            </a:r>
            <a:r>
              <a:rPr lang="en-US" sz="18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(1</a:t>
            </a:r>
            <a:r>
              <a:rPr lang="ko-KR" altLang="en-US" sz="18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건당</a:t>
            </a:r>
            <a:r>
              <a:rPr lang="en-US" altLang="ko-KR" sz="18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)</a:t>
            </a:r>
            <a:endParaRPr lang="en-US" sz="1800" spc="-50" dirty="0" smtClean="0">
              <a:ln>
                <a:solidFill>
                  <a:srgbClr val="00A4E0">
                    <a:alpha val="0"/>
                  </a:srgbClr>
                </a:solidFill>
              </a:ln>
              <a:solidFill>
                <a:srgbClr val="FF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charset="0"/>
            </a:endParaRPr>
          </a:p>
          <a:p>
            <a:pPr lvl="1"/>
            <a:r>
              <a:rPr sz="1800" spc="-50" dirty="0" err="1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일비</a:t>
            </a:r>
            <a:r>
              <a:rPr lang="en-US" altLang="ko-KR" sz="18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, </a:t>
            </a:r>
            <a:r>
              <a:rPr sz="18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식비 등  포함하여 </a:t>
            </a:r>
            <a:r>
              <a:rPr lang="ko-KR" altLang="en-US" sz="1800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출장비로</a:t>
            </a:r>
            <a:r>
              <a:rPr sz="18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 </a:t>
            </a:r>
            <a:r>
              <a:rPr lang="en-US" altLang="ko-KR" sz="18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1</a:t>
            </a:r>
            <a:r>
              <a:rPr sz="18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인당 최소 </a:t>
            </a:r>
            <a:r>
              <a:rPr lang="en-US" altLang="ko-KR" sz="18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10</a:t>
            </a:r>
            <a:r>
              <a:rPr sz="18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만원 이상</a:t>
            </a:r>
            <a:r>
              <a:rPr lang="en-US" sz="18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(1</a:t>
            </a:r>
            <a:r>
              <a:rPr lang="ko-KR" altLang="en-US" sz="18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인당</a:t>
            </a:r>
            <a:r>
              <a:rPr lang="en-US" altLang="ko-KR" sz="1800"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)</a:t>
            </a:r>
            <a:endParaRPr sz="1800" spc="-50" dirty="0" smtClean="0">
              <a:ln>
                <a:solidFill>
                  <a:srgbClr val="00A4E0">
                    <a:alpha val="0"/>
                  </a:srgbClr>
                </a:solidFill>
              </a:ln>
              <a:solidFill>
                <a:srgbClr val="FF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charset="0"/>
            </a:endParaRPr>
          </a:p>
          <a:p>
            <a:pPr lvl="1"/>
            <a:endParaRPr lang="en-US" altLang="ko-KR" sz="1600" dirty="0" smtClean="0"/>
          </a:p>
          <a:p>
            <a:pPr lvl="1"/>
            <a:endParaRPr lang="en-US" altLang="ko-KR" sz="1000" dirty="0"/>
          </a:p>
          <a:p>
            <a:r>
              <a:rPr lang="en-US" altLang="ko-KR" dirty="0" smtClean="0"/>
              <a:t>(</a:t>
            </a:r>
            <a:r>
              <a:rPr lang="ko-KR" altLang="en-US" dirty="0" err="1" smtClean="0">
                <a:solidFill>
                  <a:srgbClr val="0070C0"/>
                </a:solidFill>
              </a:rPr>
              <a:t>갑질우려</a:t>
            </a:r>
            <a:r>
              <a:rPr lang="en-US" altLang="ko-KR" dirty="0" smtClean="0"/>
              <a:t>) </a:t>
            </a:r>
            <a:r>
              <a:rPr dirty="0" smtClean="0"/>
              <a:t>대면제출</a:t>
            </a:r>
            <a:r>
              <a:rPr lang="en-US" dirty="0" smtClean="0"/>
              <a:t>,</a:t>
            </a:r>
            <a:r>
              <a:rPr dirty="0" smtClean="0"/>
              <a:t> </a:t>
            </a:r>
            <a:r>
              <a:rPr altLang="en-US" spc="-100" dirty="0" smtClean="0"/>
              <a:t>제안</a:t>
            </a:r>
            <a:r>
              <a:rPr lang="en-US" altLang="en-US" spc="-100" dirty="0" smtClean="0"/>
              <a:t>(</a:t>
            </a:r>
            <a:r>
              <a:rPr lang="en-US" altLang="ko-KR" spc="-100" dirty="0" smtClean="0"/>
              <a:t>PT)</a:t>
            </a:r>
            <a:r>
              <a:rPr lang="ko-KR" altLang="en-US" spc="-100" dirty="0" smtClean="0"/>
              <a:t>발표</a:t>
            </a:r>
            <a:r>
              <a:rPr altLang="en-US" spc="-100" dirty="0" smtClean="0"/>
              <a:t>로</a:t>
            </a:r>
            <a:r>
              <a:rPr lang="ko-KR" altLang="en-US" spc="-100" dirty="0" smtClean="0"/>
              <a:t> 공무원 </a:t>
            </a:r>
            <a:r>
              <a:rPr lang="en-US" altLang="ko-KR" spc="-100" dirty="0" smtClean="0"/>
              <a:t>(</a:t>
            </a:r>
            <a:r>
              <a:rPr altLang="en-US" spc="-100" dirty="0" smtClean="0"/>
              <a:t>사전</a:t>
            </a:r>
            <a:r>
              <a:rPr lang="en-US" altLang="en-US" spc="-100" dirty="0" smtClean="0"/>
              <a:t>)</a:t>
            </a:r>
            <a:r>
              <a:rPr altLang="en-US" spc="-100" dirty="0" smtClean="0"/>
              <a:t>접</a:t>
            </a:r>
            <a:r>
              <a:rPr lang="ko-KR" altLang="en-US" spc="-100" dirty="0" smtClean="0"/>
              <a:t>촉 </a:t>
            </a:r>
            <a:endParaRPr lang="en-US" altLang="ko-KR" spc="-100" dirty="0" smtClean="0"/>
          </a:p>
          <a:p>
            <a:pPr lvl="1"/>
            <a:r>
              <a:rPr lang="ko-KR" altLang="en-US" sz="1800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불공정 행위 및 투명성 저해 등 </a:t>
            </a:r>
            <a:r>
              <a:rPr lang="ko-KR" altLang="en-US" sz="1800" spc="-50" dirty="0" err="1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甲乙환경에</a:t>
            </a:r>
            <a:r>
              <a:rPr lang="ko-KR" altLang="en-US" sz="1800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 노출</a:t>
            </a:r>
            <a:r>
              <a:rPr lang="en-US" altLang="ko-KR" sz="1800"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   </a:t>
            </a:r>
          </a:p>
          <a:p>
            <a:endParaRPr lang="en-US" altLang="ko-KR" sz="1800" spc="-50" dirty="0" smtClean="0">
              <a:ln>
                <a:solidFill>
                  <a:srgbClr val="00A4E0">
                    <a:alpha val="0"/>
                  </a:srgbClr>
                </a:solidFill>
              </a:ln>
              <a:cs typeface="Arial" charset="0"/>
            </a:endParaRPr>
          </a:p>
          <a:p>
            <a:endParaRPr lang="en-US" altLang="ko-KR" sz="800" spc="-50" dirty="0">
              <a:ln>
                <a:solidFill>
                  <a:srgbClr val="00A4E0">
                    <a:alpha val="0"/>
                  </a:srgbClr>
                </a:solidFill>
              </a:ln>
              <a:cs typeface="Arial" charset="0"/>
            </a:endParaRPr>
          </a:p>
          <a:p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rgbClr val="0070C0"/>
                </a:solidFill>
              </a:rPr>
              <a:t>현장평가</a:t>
            </a:r>
            <a:r>
              <a:rPr lang="en-US" altLang="ko-KR" dirty="0" smtClean="0"/>
              <a:t>) </a:t>
            </a:r>
            <a:r>
              <a:rPr dirty="0" smtClean="0"/>
              <a:t>오프라인 수기평가</a:t>
            </a:r>
            <a:r>
              <a:rPr lang="ko-KR" altLang="en-US" dirty="0" smtClean="0"/>
              <a:t>는 </a:t>
            </a:r>
            <a:r>
              <a:rPr lang="ko-KR" altLang="en-US" dirty="0" smtClean="0">
                <a:sym typeface="Wingdings" panose="05000000000000000000" pitchFamily="2" charset="2"/>
              </a:rPr>
              <a:t>평가</a:t>
            </a:r>
            <a:r>
              <a:rPr lang="ko-KR" altLang="en-US" dirty="0" smtClean="0"/>
              <a:t> 공정성 저하  </a:t>
            </a:r>
            <a:endParaRPr lang="en-US" dirty="0" smtClean="0"/>
          </a:p>
          <a:p>
            <a:pPr lvl="1"/>
            <a:r>
              <a:rPr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평가위원의 </a:t>
            </a:r>
            <a:r>
              <a:rPr spc="-5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고른 섭외가 </a:t>
            </a:r>
            <a:r>
              <a:rPr spc="-5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어려움</a:t>
            </a:r>
            <a:endParaRPr lang="en-US" spc="-50" dirty="0" smtClean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charset="0"/>
            </a:endParaRPr>
          </a:p>
          <a:p>
            <a:pPr lvl="1"/>
            <a:r>
              <a:rPr lang="ko-KR" altLang="en-US" spc="-10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평가점수 집계는 오류가능성 </a:t>
            </a:r>
            <a:r>
              <a:rPr lang="en-US" altLang="ko-KR" spc="-10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,</a:t>
            </a:r>
            <a:r>
              <a:rPr lang="ko-KR" altLang="en-US" spc="-10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 </a:t>
            </a:r>
            <a:r>
              <a:rPr lang="ko-KR" altLang="en-US" spc="-10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 점수 비공개로</a:t>
            </a:r>
            <a:r>
              <a:rPr lang="en-US" altLang="ko-KR" spc="-10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  <a:sym typeface="Wingdings" panose="05000000000000000000" pitchFamily="2" charset="2"/>
              </a:rPr>
              <a:t> </a:t>
            </a:r>
            <a:r>
              <a:rPr lang="ko-KR" altLang="en-US" spc="-100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 평가 </a:t>
            </a:r>
            <a:r>
              <a:rPr lang="ko-KR" altLang="en-US" spc="-100" dirty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charset="0"/>
              </a:rPr>
              <a:t>공정성 저하</a:t>
            </a:r>
          </a:p>
          <a:p>
            <a:pPr lvl="1"/>
            <a:endParaRPr spc="-50" dirty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charset="0"/>
            </a:endParaRPr>
          </a:p>
          <a:p>
            <a:pPr lvl="1"/>
            <a:endParaRPr lang="en-US" altLang="ko-KR" spc="-100" dirty="0" smtClean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charset="0"/>
            </a:endParaRPr>
          </a:p>
          <a:p>
            <a:pPr lvl="1"/>
            <a:endParaRPr lang="ko-KR" altLang="en-US" sz="2000" spc="-100" dirty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bg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620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(</a:t>
            </a:r>
            <a:r>
              <a:rPr lang="ko-KR" altLang="en-US" dirty="0" smtClean="0">
                <a:solidFill>
                  <a:srgbClr val="FF0000"/>
                </a:solidFill>
              </a:rPr>
              <a:t>문제점</a:t>
            </a:r>
            <a:r>
              <a:rPr lang="en-US" altLang="ko-KR" dirty="0" smtClean="0">
                <a:solidFill>
                  <a:srgbClr val="FF0000"/>
                </a:solidFill>
              </a:rPr>
              <a:t>) </a:t>
            </a:r>
            <a:r>
              <a:rPr lang="ko-KR" altLang="en-US" dirty="0"/>
              <a:t>개선노력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spc="-100" dirty="0" smtClean="0"/>
              <a:t>(</a:t>
            </a:r>
            <a:r>
              <a:rPr lang="ko-KR" altLang="en-US" spc="-100" dirty="0" smtClean="0"/>
              <a:t>인쇄비용</a:t>
            </a:r>
            <a:r>
              <a:rPr lang="en-US" altLang="ko-KR" spc="-100" dirty="0" smtClean="0"/>
              <a:t>)  </a:t>
            </a:r>
            <a:r>
              <a:rPr lang="ko-KR" altLang="en-US" spc="-100" dirty="0" smtClean="0">
                <a:solidFill>
                  <a:srgbClr val="FF0000"/>
                </a:solidFill>
              </a:rPr>
              <a:t>제안서 인쇄비 </a:t>
            </a:r>
            <a:r>
              <a:rPr lang="en-US" altLang="ko-KR" spc="-100" dirty="0" smtClean="0">
                <a:solidFill>
                  <a:srgbClr val="FF0000"/>
                </a:solidFill>
              </a:rPr>
              <a:t>0</a:t>
            </a:r>
            <a:r>
              <a:rPr lang="ko-KR" altLang="en-US" spc="-100" dirty="0" smtClean="0">
                <a:solidFill>
                  <a:srgbClr val="FF0000"/>
                </a:solidFill>
              </a:rPr>
              <a:t>원  </a:t>
            </a:r>
            <a:r>
              <a:rPr lang="en-US" altLang="ko-KR" spc="-100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ko-KR" altLang="en-US" spc="-100" dirty="0" smtClean="0">
                <a:solidFill>
                  <a:srgbClr val="FF0000"/>
                </a:solidFill>
              </a:rPr>
              <a:t> 출력 </a:t>
            </a:r>
            <a:r>
              <a:rPr lang="en-US" altLang="ko-KR" spc="100" dirty="0" smtClean="0">
                <a:solidFill>
                  <a:srgbClr val="FF0000"/>
                </a:solidFill>
              </a:rPr>
              <a:t>ZERO </a:t>
            </a:r>
            <a:r>
              <a:rPr lang="ko-KR" altLang="en-US" spc="100" dirty="0" smtClean="0">
                <a:solidFill>
                  <a:srgbClr val="FF0000"/>
                </a:solidFill>
              </a:rPr>
              <a:t>化</a:t>
            </a:r>
            <a:endParaRPr lang="en-US" altLang="ko-KR" spc="-100" dirty="0" smtClean="0">
              <a:solidFill>
                <a:srgbClr val="FF0000"/>
              </a:solidFill>
            </a:endParaRPr>
          </a:p>
          <a:p>
            <a:pPr lvl="1"/>
            <a:endParaRPr lang="en-US" altLang="ko-KR" sz="600" spc="-100" dirty="0" smtClean="0">
              <a:solidFill>
                <a:srgbClr val="FF0000"/>
              </a:solidFill>
            </a:endParaRPr>
          </a:p>
          <a:p>
            <a:r>
              <a:rPr lang="en-US" altLang="ko-KR" dirty="0" smtClean="0"/>
              <a:t>(</a:t>
            </a:r>
            <a:r>
              <a:rPr lang="ko-KR" altLang="en-US" dirty="0" err="1" smtClean="0"/>
              <a:t>갑질우려</a:t>
            </a:r>
            <a:r>
              <a:rPr lang="en-US" altLang="ko-KR" dirty="0" smtClean="0"/>
              <a:t>)  </a:t>
            </a:r>
            <a:r>
              <a:rPr lang="ko-KR" altLang="en-US" dirty="0" smtClean="0"/>
              <a:t>공무원 </a:t>
            </a:r>
            <a:r>
              <a:rPr lang="ko-KR" altLang="en-US" spc="-100" dirty="0" err="1" smtClean="0">
                <a:solidFill>
                  <a:srgbClr val="FF0000"/>
                </a:solidFill>
              </a:rPr>
              <a:t>갑질</a:t>
            </a:r>
            <a:r>
              <a:rPr lang="ko-KR" altLang="en-US" spc="-100" dirty="0" smtClean="0">
                <a:solidFill>
                  <a:srgbClr val="FF0000"/>
                </a:solidFill>
              </a:rPr>
              <a:t> 차단은  </a:t>
            </a:r>
            <a:r>
              <a:rPr lang="en-US" altLang="ko-KR" spc="-100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ko-KR" altLang="en-US" spc="-100" dirty="0" smtClean="0">
                <a:solidFill>
                  <a:srgbClr val="FF0000"/>
                </a:solidFill>
              </a:rPr>
              <a:t> </a:t>
            </a:r>
            <a:r>
              <a:rPr lang="ko-KR" altLang="en-US" spc="-100" dirty="0">
                <a:solidFill>
                  <a:srgbClr val="FF0000"/>
                </a:solidFill>
              </a:rPr>
              <a:t>비대면 </a:t>
            </a:r>
            <a:r>
              <a:rPr lang="ko-KR" altLang="en-US" spc="-100" dirty="0" smtClean="0">
                <a:solidFill>
                  <a:srgbClr val="FF0000"/>
                </a:solidFill>
              </a:rPr>
              <a:t>입찰로 전환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 lvl="1"/>
            <a:endParaRPr lang="en-US" altLang="ko-KR" sz="900" dirty="0">
              <a:solidFill>
                <a:srgbClr val="FF0000"/>
              </a:solidFill>
            </a:endParaRPr>
          </a:p>
          <a:p>
            <a:r>
              <a:rPr lang="en-US" altLang="ko-KR" dirty="0" smtClean="0"/>
              <a:t>(</a:t>
            </a:r>
            <a:r>
              <a:rPr lang="ko-KR" altLang="en-US" dirty="0" smtClean="0"/>
              <a:t>현장평가</a:t>
            </a:r>
            <a:r>
              <a:rPr lang="en-US" altLang="ko-KR" dirty="0" smtClean="0"/>
              <a:t>) </a:t>
            </a:r>
            <a:r>
              <a:rPr lang="ko-KR" altLang="en-US" dirty="0" smtClean="0"/>
              <a:t> 제안심사와  발표</a:t>
            </a:r>
            <a:r>
              <a:rPr lang="en-US" altLang="ko-KR" dirty="0" smtClean="0"/>
              <a:t>(PT)</a:t>
            </a:r>
            <a:r>
              <a:rPr lang="ko-KR" altLang="en-US" dirty="0" smtClean="0"/>
              <a:t>는 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olidFill>
                  <a:srgbClr val="FF0000"/>
                </a:solidFill>
              </a:rPr>
              <a:t>온라인 화상평가  </a:t>
            </a:r>
            <a:endParaRPr lang="en-US" altLang="ko-KR" sz="2400" dirty="0" smtClean="0">
              <a:solidFill>
                <a:srgbClr val="FF0000"/>
              </a:solidFill>
            </a:endParaRPr>
          </a:p>
          <a:p>
            <a:endParaRPr lang="ko-KR" altLang="en-US" dirty="0">
              <a:solidFill>
                <a:srgbClr val="FF0000"/>
              </a:solidFill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481236" y="3477637"/>
            <a:ext cx="2448272" cy="2563791"/>
            <a:chOff x="481236" y="4507274"/>
            <a:chExt cx="2448272" cy="1771269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V="1">
              <a:off x="481236" y="4507274"/>
              <a:ext cx="2448272" cy="14112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611560" y="5970766"/>
              <a:ext cx="223224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rgbClr val="FFFF00"/>
                  </a:solidFill>
                </a:rPr>
                <a:t>제안서 출력  </a:t>
              </a:r>
              <a:r>
                <a:rPr lang="en-US" altLang="ko-KR" sz="1400" b="1" dirty="0" smtClean="0">
                  <a:solidFill>
                    <a:srgbClr val="FFFF00"/>
                  </a:solidFill>
                </a:rPr>
                <a:t>- &gt;  Zero</a:t>
              </a:r>
              <a:r>
                <a:rPr lang="ko-KR" altLang="en-US" sz="1400" b="1" dirty="0" smtClean="0">
                  <a:solidFill>
                    <a:srgbClr val="FFFF00"/>
                  </a:solidFill>
                </a:rPr>
                <a:t>화</a:t>
              </a:r>
              <a:endParaRPr lang="ko-KR" altLang="en-US" sz="14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3145532" y="3477638"/>
            <a:ext cx="2664296" cy="2594568"/>
            <a:chOff x="3145532" y="4509119"/>
            <a:chExt cx="2664296" cy="1800201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5532" y="4509119"/>
              <a:ext cx="2664296" cy="1409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3275856" y="5970766"/>
              <a:ext cx="238398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>
                  <a:solidFill>
                    <a:srgbClr val="FFFF00"/>
                  </a:solidFill>
                </a:rPr>
                <a:t>대면 </a:t>
              </a:r>
              <a:r>
                <a:rPr lang="en-US" altLang="ko-KR" sz="1600" b="1" dirty="0" smtClean="0">
                  <a:solidFill>
                    <a:srgbClr val="FFFF00"/>
                  </a:solidFill>
                </a:rPr>
                <a:t>-&gt; </a:t>
              </a:r>
              <a:r>
                <a:rPr lang="ko-KR" altLang="en-US" sz="1600" b="1" dirty="0" smtClean="0">
                  <a:solidFill>
                    <a:srgbClr val="FFFF00"/>
                  </a:solidFill>
                </a:rPr>
                <a:t>비대면 전자제출</a:t>
              </a:r>
              <a:endParaRPr lang="ko-KR" altLang="en-US" sz="16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6025852" y="3477637"/>
            <a:ext cx="2650604" cy="2594568"/>
            <a:chOff x="6025852" y="4509118"/>
            <a:chExt cx="2650604" cy="1800202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5852" y="4509118"/>
              <a:ext cx="2650604" cy="1409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6156176" y="5970766"/>
              <a:ext cx="238398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>
                  <a:solidFill>
                    <a:srgbClr val="FFFF00"/>
                  </a:solidFill>
                </a:rPr>
                <a:t>오프라인 </a:t>
              </a:r>
              <a:r>
                <a:rPr lang="en-US" altLang="ko-KR" sz="1600" b="1" dirty="0" smtClean="0">
                  <a:solidFill>
                    <a:srgbClr val="FFFF00"/>
                  </a:solidFill>
                </a:rPr>
                <a:t>-&gt; </a:t>
              </a:r>
              <a:r>
                <a:rPr lang="ko-KR" altLang="en-US" sz="1600" b="1" dirty="0" smtClean="0">
                  <a:solidFill>
                    <a:srgbClr val="FFFF00"/>
                  </a:solidFill>
                </a:rPr>
                <a:t>온라인 평가</a:t>
              </a:r>
              <a:endParaRPr lang="ko-KR" altLang="en-US" sz="1600" b="1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16896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추진내용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323528" y="1844824"/>
            <a:ext cx="855393" cy="1015659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정책</a:t>
            </a:r>
            <a:endParaRPr lang="en-US" altLang="ko-KR" sz="1600" b="1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bg1"/>
              </a:solidFill>
              <a:latin typeface="Arial Narrow" panose="020B0606020202030204" pitchFamily="34" charset="0"/>
              <a:ea typeface="맑은 고딕" panose="020B0503020000020004" pitchFamily="50" charset="-127"/>
            </a:endParaRPr>
          </a:p>
          <a:p>
            <a:pPr algn="ctr"/>
            <a:r>
              <a:rPr lang="ko-KR" altLang="en-US" sz="1600" b="1" dirty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비전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1297272" y="1844824"/>
            <a:ext cx="7451192" cy="101565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조달청</a:t>
            </a:r>
            <a:r>
              <a:rPr lang="en-US" altLang="ko-KR" sz="2400" b="1" dirty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, [</a:t>
            </a:r>
            <a:r>
              <a:rPr lang="ko-KR" altLang="en-US" sz="2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제안</a:t>
            </a:r>
            <a:r>
              <a:rPr lang="en-US" altLang="ko-KR" sz="2400" dirty="0" smtClean="0"/>
              <a:t> · </a:t>
            </a:r>
            <a:r>
              <a:rPr lang="ko-KR" altLang="en-US" sz="2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평가 플랫폼</a:t>
            </a:r>
            <a:r>
              <a:rPr lang="en-US" altLang="ko-KR" sz="2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]</a:t>
            </a:r>
            <a:r>
              <a:rPr lang="ko-KR" altLang="en-US" sz="2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  공공</a:t>
            </a:r>
            <a:r>
              <a:rPr lang="en-US" altLang="ko-KR" sz="2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/</a:t>
            </a:r>
            <a:r>
              <a:rPr lang="ko-KR" altLang="en-US" sz="2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민간 개방</a:t>
            </a:r>
            <a:r>
              <a:rPr lang="en-US" altLang="ko-KR" sz="2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·</a:t>
            </a:r>
            <a:r>
              <a:rPr lang="ko-KR" altLang="en-US" sz="2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확대로</a:t>
            </a:r>
            <a:endParaRPr lang="en-US" altLang="ko-KR" sz="2400" b="1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tx1"/>
              </a:solidFill>
              <a:latin typeface="Arial Narrow" panose="020B0606020202030204" pitchFamily="34" charset="0"/>
              <a:ea typeface="맑은 고딕" panose="020B0503020000020004" pitchFamily="50" charset="-127"/>
            </a:endParaRPr>
          </a:p>
          <a:p>
            <a:pPr algn="ctr"/>
            <a:r>
              <a:rPr lang="ko-KR" altLang="en-US" sz="2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rgbClr val="FFC0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입찰비용 대폭절감</a:t>
            </a:r>
            <a:r>
              <a:rPr lang="en-US" altLang="ko-KR" sz="2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rgbClr val="FFC0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!! </a:t>
            </a:r>
            <a:r>
              <a:rPr lang="ko-KR" altLang="en-US" sz="2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rgbClr val="FFC0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 </a:t>
            </a:r>
            <a:r>
              <a:rPr lang="ko-KR" altLang="en-US" sz="2400" b="1" dirty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rgbClr val="FFC0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갑질행위 </a:t>
            </a:r>
            <a:r>
              <a:rPr lang="ko-KR" altLang="en-US" sz="24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rgbClr val="FFC0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전면차단</a:t>
            </a:r>
            <a:r>
              <a:rPr lang="en-US" altLang="ko-KR" sz="2400" b="1" dirty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rgbClr val="FFC0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!!</a:t>
            </a:r>
            <a:endParaRPr lang="ko-KR" altLang="en-US" sz="2400" b="1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rgbClr val="FFC000"/>
              </a:solidFill>
              <a:latin typeface="Arial Narrow" panose="020B060602020203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23528" y="3862542"/>
            <a:ext cx="855393" cy="863878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추진</a:t>
            </a:r>
            <a:endParaRPr lang="en-US" altLang="ko-KR" sz="1600" b="1" dirty="0" smtClean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bg1"/>
              </a:solidFill>
              <a:latin typeface="Arial Narrow" panose="020B0606020202030204" pitchFamily="34" charset="0"/>
              <a:ea typeface="맑은 고딕" panose="020B0503020000020004" pitchFamily="50" charset="-127"/>
            </a:endParaRPr>
          </a:p>
          <a:p>
            <a:pPr algn="ctr"/>
            <a:r>
              <a:rPr lang="ko-KR" altLang="en-US" sz="1600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내용</a:t>
            </a:r>
            <a:endParaRPr lang="ko-KR" altLang="en-US" sz="1600" b="1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bg1"/>
              </a:solidFill>
              <a:latin typeface="Arial Narrow" panose="020B060602020203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23528" y="4814623"/>
            <a:ext cx="855393" cy="120666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추진</a:t>
            </a:r>
            <a:endParaRPr lang="en-US" altLang="ko-KR" sz="1600" b="1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chemeClr val="bg1"/>
              </a:solidFill>
              <a:latin typeface="Arial Narrow" panose="020B0606020202030204" pitchFamily="34" charset="0"/>
              <a:ea typeface="맑은 고딕" panose="020B0503020000020004" pitchFamily="50" charset="-127"/>
            </a:endParaRPr>
          </a:p>
          <a:p>
            <a:pPr algn="ctr"/>
            <a:r>
              <a:rPr lang="ko-KR" altLang="en-US" sz="1600" b="1" dirty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과제</a:t>
            </a:r>
          </a:p>
        </p:txBody>
      </p:sp>
      <p:sp>
        <p:nvSpPr>
          <p:cNvPr id="10" name="양쪽 모서리가 둥근 사각형 9"/>
          <p:cNvSpPr/>
          <p:nvPr/>
        </p:nvSpPr>
        <p:spPr>
          <a:xfrm>
            <a:off x="1295092" y="3861048"/>
            <a:ext cx="2453797" cy="846383"/>
          </a:xfrm>
          <a:prstGeom prst="round2Same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rgbClr val="FFFF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제안서 온라인 </a:t>
            </a:r>
            <a:endParaRPr lang="en-US" altLang="ko-KR" b="1" dirty="0" smtClean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rgbClr val="FFFF00"/>
              </a:solidFill>
              <a:latin typeface="Arial Narrow" panose="020B0606020202030204" pitchFamily="34" charset="0"/>
              <a:ea typeface="맑은 고딕" panose="020B0503020000020004" pitchFamily="50" charset="-127"/>
            </a:endParaRPr>
          </a:p>
          <a:p>
            <a:pPr algn="ctr"/>
            <a:r>
              <a:rPr lang="ko-KR" altLang="en-US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rgbClr val="FFFF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제출</a:t>
            </a:r>
            <a:r>
              <a:rPr lang="en-US" altLang="ko-KR" b="1" dirty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rgbClr val="FFFF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/</a:t>
            </a:r>
            <a:r>
              <a:rPr lang="ko-KR" altLang="en-US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rgbClr val="FFFF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평가 </a:t>
            </a:r>
            <a:r>
              <a:rPr lang="ko-KR" altLang="en-US" b="1" dirty="0" err="1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rgbClr val="FFFF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법제도개선</a:t>
            </a:r>
            <a:r>
              <a:rPr lang="ko-KR" altLang="en-US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rgbClr val="FFFF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 </a:t>
            </a:r>
            <a:endParaRPr lang="ko-KR" altLang="en-US" b="1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rgbClr val="FFFF00"/>
              </a:solidFill>
              <a:latin typeface="Arial Narrow" panose="020B060602020203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11" name="양쪽 모서리가 둥근 사각형 10"/>
          <p:cNvSpPr/>
          <p:nvPr/>
        </p:nvSpPr>
        <p:spPr>
          <a:xfrm>
            <a:off x="3794853" y="3861048"/>
            <a:ext cx="2453823" cy="846383"/>
          </a:xfrm>
          <a:prstGeom prst="round2Same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rgbClr val="FFFF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시스템 개방 업무협약</a:t>
            </a:r>
            <a:r>
              <a:rPr lang="en-US" altLang="ko-KR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rgbClr val="FFFF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(</a:t>
            </a:r>
            <a:r>
              <a:rPr lang="en-US" altLang="ko-KR" b="1" dirty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rgbClr val="FFFF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MOU</a:t>
            </a:r>
            <a:r>
              <a:rPr lang="en-US" altLang="ko-KR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rgbClr val="FFFF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) </a:t>
            </a:r>
            <a:r>
              <a:rPr lang="ko-KR" altLang="en-US" b="1" dirty="0" smtClean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rgbClr val="FFFF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시범사업 </a:t>
            </a:r>
            <a:r>
              <a:rPr lang="ko-KR" altLang="en-US" b="1" dirty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rgbClr val="FFFF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추진</a:t>
            </a:r>
          </a:p>
        </p:txBody>
      </p:sp>
      <p:sp>
        <p:nvSpPr>
          <p:cNvPr id="12" name="양쪽 모서리가 둥근 사각형 11"/>
          <p:cNvSpPr/>
          <p:nvPr/>
        </p:nvSpPr>
        <p:spPr>
          <a:xfrm>
            <a:off x="6294641" y="3861048"/>
            <a:ext cx="2453823" cy="846383"/>
          </a:xfrm>
          <a:prstGeom prst="round2Same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rgbClr val="FFFF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시스템 오픈</a:t>
            </a:r>
            <a:endParaRPr lang="en-US" altLang="ko-KR" b="1" dirty="0">
              <a:ln w="3175">
                <a:solidFill>
                  <a:schemeClr val="tx1">
                    <a:lumMod val="85000"/>
                    <a:lumOff val="15000"/>
                    <a:alpha val="5000"/>
                  </a:schemeClr>
                </a:solidFill>
              </a:ln>
              <a:solidFill>
                <a:srgbClr val="FFFF00"/>
              </a:solidFill>
              <a:latin typeface="Arial Narrow" panose="020B0606020202030204" pitchFamily="34" charset="0"/>
              <a:ea typeface="맑은 고딕" panose="020B0503020000020004" pitchFamily="50" charset="-127"/>
            </a:endParaRPr>
          </a:p>
          <a:p>
            <a:pPr algn="ctr"/>
            <a:r>
              <a:rPr lang="ko-KR" altLang="en-US" b="1" dirty="0">
                <a:ln w="3175">
                  <a:solidFill>
                    <a:schemeClr val="tx1">
                      <a:lumMod val="85000"/>
                      <a:lumOff val="15000"/>
                      <a:alpha val="5000"/>
                    </a:schemeClr>
                  </a:solidFill>
                </a:ln>
                <a:solidFill>
                  <a:srgbClr val="FFFF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사용자 교육 및 홍보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1295091" y="4803864"/>
            <a:ext cx="2453823" cy="1206665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b="1" dirty="0" smtClean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① 제안서류 온라인제출</a:t>
            </a:r>
            <a:r>
              <a:rPr lang="en-US" altLang="ko-KR" sz="16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en-US" altLang="ko-KR" sz="1600" b="1" dirty="0" smtClean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  </a:t>
            </a:r>
          </a:p>
          <a:p>
            <a:r>
              <a:rPr lang="en-US" altLang="ko-KR" sz="16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en-US" altLang="ko-KR" sz="1600" b="1" dirty="0" smtClean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  </a:t>
            </a:r>
            <a:r>
              <a:rPr lang="ko-KR" altLang="en-US" sz="1600" b="1" dirty="0" smtClean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법제도 개선</a:t>
            </a:r>
            <a:endParaRPr lang="en-US" altLang="ko-KR" sz="1600" b="1" dirty="0" smtClean="0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② 시스템 이용약관 개정</a:t>
            </a:r>
            <a:endParaRPr lang="ko-KR" altLang="en-US" sz="1600" b="1" dirty="0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794853" y="4813129"/>
            <a:ext cx="2453823" cy="1206665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b="1" dirty="0" smtClean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③ 지방이전 공공기관과</a:t>
            </a:r>
            <a:endParaRPr lang="en-US" altLang="ko-KR" sz="1600" b="1" dirty="0" smtClean="0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   업무협약</a:t>
            </a:r>
            <a:r>
              <a:rPr lang="en-US" altLang="ko-KR" sz="1600" dirty="0" smtClean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(MOU)</a:t>
            </a: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④ 시범사업 추진</a:t>
            </a:r>
            <a:endParaRPr lang="ko-KR" altLang="en-US" sz="1600" b="1" dirty="0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288758" y="4813343"/>
            <a:ext cx="2453823" cy="1206665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b="1" dirty="0" smtClean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⑤ 제안 평가시스템 오픈</a:t>
            </a:r>
            <a:endParaRPr lang="en-US" altLang="ko-KR" sz="1600" b="1" dirty="0" smtClean="0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⑥ 시스템 사용 교육 홍보</a:t>
            </a:r>
            <a:endParaRPr lang="ko-KR" altLang="en-US" sz="1600" b="1" dirty="0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6" name="Freeform 70"/>
          <p:cNvSpPr>
            <a:spLocks/>
          </p:cNvSpPr>
          <p:nvPr/>
        </p:nvSpPr>
        <p:spPr bwMode="auto">
          <a:xfrm rot="10800000" flipV="1">
            <a:off x="3203847" y="2924944"/>
            <a:ext cx="3464482" cy="864096"/>
          </a:xfrm>
          <a:custGeom>
            <a:avLst/>
            <a:gdLst>
              <a:gd name="T0" fmla="*/ 0 w 3840"/>
              <a:gd name="T1" fmla="*/ 1 h 672"/>
              <a:gd name="T2" fmla="*/ 1 w 3840"/>
              <a:gd name="T3" fmla="*/ 1 h 672"/>
              <a:gd name="T4" fmla="*/ 1 w 3840"/>
              <a:gd name="T5" fmla="*/ 1 h 672"/>
              <a:gd name="T6" fmla="*/ 1 w 3840"/>
              <a:gd name="T7" fmla="*/ 1 h 672"/>
              <a:gd name="T8" fmla="*/ 1 w 3840"/>
              <a:gd name="T9" fmla="*/ 0 h 672"/>
              <a:gd name="T10" fmla="*/ 1 w 3840"/>
              <a:gd name="T11" fmla="*/ 1 h 672"/>
              <a:gd name="T12" fmla="*/ 1 w 3840"/>
              <a:gd name="T13" fmla="*/ 1 h 672"/>
              <a:gd name="T14" fmla="*/ 1 w 3840"/>
              <a:gd name="T15" fmla="*/ 1 h 672"/>
              <a:gd name="T16" fmla="*/ 1 w 3840"/>
              <a:gd name="T17" fmla="*/ 1 h 6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840"/>
              <a:gd name="T28" fmla="*/ 0 h 672"/>
              <a:gd name="T29" fmla="*/ 3840 w 3840"/>
              <a:gd name="T30" fmla="*/ 672 h 6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840" h="672">
                <a:moveTo>
                  <a:pt x="0" y="672"/>
                </a:moveTo>
                <a:cubicBezTo>
                  <a:pt x="158" y="634"/>
                  <a:pt x="700" y="524"/>
                  <a:pt x="948" y="444"/>
                </a:cubicBezTo>
                <a:cubicBezTo>
                  <a:pt x="1196" y="364"/>
                  <a:pt x="1470" y="234"/>
                  <a:pt x="1488" y="192"/>
                </a:cubicBezTo>
                <a:lnTo>
                  <a:pt x="1056" y="192"/>
                </a:lnTo>
                <a:lnTo>
                  <a:pt x="1920" y="0"/>
                </a:lnTo>
                <a:lnTo>
                  <a:pt x="2736" y="192"/>
                </a:lnTo>
                <a:lnTo>
                  <a:pt x="2352" y="192"/>
                </a:lnTo>
                <a:cubicBezTo>
                  <a:pt x="2361" y="230"/>
                  <a:pt x="2542" y="340"/>
                  <a:pt x="2790" y="420"/>
                </a:cubicBezTo>
                <a:cubicBezTo>
                  <a:pt x="3038" y="500"/>
                  <a:pt x="3621" y="619"/>
                  <a:pt x="3840" y="672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추진내용</a:t>
            </a:r>
            <a:r>
              <a:rPr altLang="ko-KR" smtClean="0"/>
              <a:t>-1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kern="1000" spc="-100" dirty="0"/>
              <a:t>[</a:t>
            </a:r>
            <a:r>
              <a:rPr kern="1000" spc="-100" dirty="0">
                <a:solidFill>
                  <a:srgbClr val="0070C0"/>
                </a:solidFill>
              </a:rPr>
              <a:t>법제도 개선</a:t>
            </a:r>
            <a:r>
              <a:rPr lang="en-US" altLang="ko-KR" kern="1000" spc="-100" dirty="0"/>
              <a:t>] </a:t>
            </a:r>
            <a:r>
              <a:rPr kern="1000" spc="-100" dirty="0"/>
              <a:t>제안서  온라인 제출 의무화</a:t>
            </a:r>
            <a:r>
              <a:rPr lang="en-US" altLang="ko-KR" kern="1000" spc="-100" dirty="0"/>
              <a:t>, </a:t>
            </a:r>
            <a:r>
              <a:rPr kern="1000" spc="-100" dirty="0"/>
              <a:t>평가관련 제도 정비</a:t>
            </a:r>
            <a:endParaRPr lang="en-US" altLang="ko-KR" kern="1000" spc="-100" dirty="0"/>
          </a:p>
          <a:p>
            <a:pPr lvl="1">
              <a:lnSpc>
                <a:spcPct val="150000"/>
              </a:lnSpc>
            </a:pPr>
            <a:r>
              <a:rPr lang="en-US" altLang="ko-KR" sz="1800" spc="-100" dirty="0"/>
              <a:t>(</a:t>
            </a:r>
            <a:r>
              <a:rPr sz="1800" spc="-100" dirty="0"/>
              <a:t>계약예규</a:t>
            </a:r>
            <a:r>
              <a:rPr lang="en-US" altLang="ko-KR" sz="1800" spc="-100" dirty="0"/>
              <a:t>) </a:t>
            </a:r>
            <a:r>
              <a:rPr sz="1800" spc="-100" dirty="0"/>
              <a:t>「협상에 의한 계약체결기준」 </a:t>
            </a:r>
            <a:r>
              <a:rPr sz="1800" spc="-100" dirty="0">
                <a:solidFill>
                  <a:srgbClr val="FF0000"/>
                </a:solidFill>
              </a:rPr>
              <a:t>제</a:t>
            </a:r>
            <a:r>
              <a:rPr lang="en-US" altLang="ko-KR" sz="1800" spc="-100" dirty="0">
                <a:solidFill>
                  <a:srgbClr val="FF0000"/>
                </a:solidFill>
              </a:rPr>
              <a:t>6</a:t>
            </a:r>
            <a:r>
              <a:rPr sz="1800" spc="-100" dirty="0">
                <a:solidFill>
                  <a:srgbClr val="FF0000"/>
                </a:solidFill>
              </a:rPr>
              <a:t>조</a:t>
            </a:r>
            <a:r>
              <a:rPr lang="en-US" altLang="ko-KR" sz="1800" spc="-100" dirty="0">
                <a:solidFill>
                  <a:srgbClr val="FF0000"/>
                </a:solidFill>
              </a:rPr>
              <a:t>(</a:t>
            </a:r>
            <a:r>
              <a:rPr sz="1800" spc="-100" dirty="0">
                <a:solidFill>
                  <a:srgbClr val="FF0000"/>
                </a:solidFill>
              </a:rPr>
              <a:t>제안서 등 제출</a:t>
            </a:r>
            <a:r>
              <a:rPr lang="en-US" altLang="ko-KR" sz="1800" spc="-100" dirty="0">
                <a:solidFill>
                  <a:srgbClr val="FF0000"/>
                </a:solidFill>
              </a:rPr>
              <a:t>) </a:t>
            </a:r>
            <a:r>
              <a:rPr sz="1800" spc="-100" dirty="0"/>
              <a:t>개정</a:t>
            </a:r>
            <a:r>
              <a:rPr lang="en-US" altLang="ko-KR" sz="1800" spc="-100" dirty="0"/>
              <a:t>(‘18.6.4.)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(</a:t>
            </a:r>
            <a:r>
              <a:rPr lang="ko-KR" altLang="en-US" sz="1800" dirty="0" smtClean="0"/>
              <a:t>이용약관</a:t>
            </a:r>
            <a:r>
              <a:rPr lang="en-US" altLang="ko-KR" sz="1800" dirty="0" smtClean="0"/>
              <a:t>) </a:t>
            </a:r>
            <a:r>
              <a:rPr sz="1800" dirty="0" smtClean="0"/>
              <a:t>조달청 </a:t>
            </a:r>
            <a:r>
              <a:rPr lang="en-US" altLang="ko-KR" sz="1800" dirty="0"/>
              <a:t>e-</a:t>
            </a:r>
            <a:r>
              <a:rPr sz="1800" dirty="0"/>
              <a:t>발주시스템 </a:t>
            </a:r>
            <a:r>
              <a:rPr sz="1800" dirty="0">
                <a:solidFill>
                  <a:srgbClr val="FF0000"/>
                </a:solidFill>
              </a:rPr>
              <a:t>제안평가 부분 </a:t>
            </a:r>
            <a:r>
              <a:rPr sz="1800" dirty="0" smtClean="0">
                <a:solidFill>
                  <a:srgbClr val="FF0000"/>
                </a:solidFill>
              </a:rPr>
              <a:t>이용에 약관 </a:t>
            </a:r>
            <a:r>
              <a:rPr sz="1800" dirty="0"/>
              <a:t>제정</a:t>
            </a:r>
            <a:r>
              <a:rPr lang="en-US" altLang="ko-KR" sz="1800" dirty="0"/>
              <a:t>(‘18.9.14.) </a:t>
            </a:r>
          </a:p>
          <a:p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519818"/>
            <a:ext cx="3714776" cy="2357454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519818"/>
            <a:ext cx="3642198" cy="2357454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971072" y="4509120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(</a:t>
            </a:r>
            <a:r>
              <a:rPr lang="ko-KR" altLang="en-US" b="1" dirty="0" smtClean="0">
                <a:solidFill>
                  <a:srgbClr val="FF0000"/>
                </a:solidFill>
              </a:rPr>
              <a:t>계약예규</a:t>
            </a:r>
            <a:r>
              <a:rPr lang="en-US" altLang="ko-KR" b="1" dirty="0" smtClean="0">
                <a:solidFill>
                  <a:srgbClr val="FF0000"/>
                </a:solidFill>
              </a:rPr>
              <a:t>)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96730" y="4509120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(</a:t>
            </a:r>
            <a:r>
              <a:rPr lang="ko-KR" altLang="en-US" b="1" dirty="0" smtClean="0">
                <a:solidFill>
                  <a:srgbClr val="FF0000"/>
                </a:solidFill>
              </a:rPr>
              <a:t>이용약관</a:t>
            </a:r>
            <a:r>
              <a:rPr lang="en-US" altLang="ko-KR" b="1" dirty="0" smtClean="0">
                <a:solidFill>
                  <a:srgbClr val="FF0000"/>
                </a:solidFill>
              </a:rPr>
              <a:t>)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중앙">
  <a:themeElements>
    <a:clrScheme name="중앙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중앙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중앙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4916</TotalTime>
  <Words>1743</Words>
  <Application>Microsoft Office PowerPoint</Application>
  <PresentationFormat>화면 슬라이드 쇼(4:3)</PresentationFormat>
  <Paragraphs>334</Paragraphs>
  <Slides>17</Slides>
  <Notes>17</Notes>
  <HiddenSlides>0</HiddenSlides>
  <MMClips>0</MMClips>
  <ScaleCrop>false</ScaleCrop>
  <HeadingPairs>
    <vt:vector size="6" baseType="variant">
      <vt:variant>
        <vt:lpstr>사용한 글꼴</vt:lpstr>
      </vt:variant>
      <vt:variant>
        <vt:i4>19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37" baseType="lpstr">
      <vt:lpstr>굴림</vt:lpstr>
      <vt:lpstr>Arial</vt:lpstr>
      <vt:lpstr>Wingdings 2</vt:lpstr>
      <vt:lpstr>바탕</vt:lpstr>
      <vt:lpstr>나눔고딕 ExtraBold</vt:lpstr>
      <vt:lpstr>Georgia</vt:lpstr>
      <vt:lpstr>HY견명조</vt:lpstr>
      <vt:lpstr>맑은 고딕</vt:lpstr>
      <vt:lpstr>나눔고딕</vt:lpstr>
      <vt:lpstr>KoPub돋움체 Bold</vt:lpstr>
      <vt:lpstr>HY견고딕</vt:lpstr>
      <vt:lpstr>KoPub돋움체 Light</vt:lpstr>
      <vt:lpstr>Symbol</vt:lpstr>
      <vt:lpstr>Baskerville Old Face</vt:lpstr>
      <vt:lpstr>Arial Narrow</vt:lpstr>
      <vt:lpstr>Wingdings</vt:lpstr>
      <vt:lpstr>돋움</vt:lpstr>
      <vt:lpstr>HY궁서B</vt:lpstr>
      <vt:lpstr>HY헤드라인M</vt:lpstr>
      <vt:lpstr>중앙</vt:lpstr>
      <vt:lpstr>조달청,『제안/평가 플랫폼』민간 개방⋅확대로  “입찰비용 절감(640억)”, “갑질행위 차단 !!”</vt:lpstr>
      <vt:lpstr>- 순  서-</vt:lpstr>
      <vt:lpstr>(현황) 제안·평가 그리고 건수?</vt:lpstr>
      <vt:lpstr>(현황) 아직도 인쇄, 대면제출?</vt:lpstr>
      <vt:lpstr>(현황) 입찰/평가하러 제주도 까지!</vt:lpstr>
      <vt:lpstr>(문제점)</vt:lpstr>
      <vt:lpstr>(문제점) 개선노력</vt:lpstr>
      <vt:lpstr>추진내용</vt:lpstr>
      <vt:lpstr>추진내용-1</vt:lpstr>
      <vt:lpstr>추진내용-2</vt:lpstr>
      <vt:lpstr>추진내용-3</vt:lpstr>
      <vt:lpstr>(주요성과) 입찰비용 349억 절감</vt:lpstr>
      <vt:lpstr>(추진성과) 개선 전후 비교 (연 1,400억 비용절감)</vt:lpstr>
      <vt:lpstr>(마무리) 제가 생각하는 “적극행정”이란? </vt:lpstr>
      <vt:lpstr>Why? 고충사례</vt:lpstr>
      <vt:lpstr>Output ? 업계반응 – 사용자 설문조사</vt:lpstr>
      <vt:lpstr>감사합니다.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구매업무 협의 (조달)  정보  공유/개방 추진으로 발주기관 공공조달 업무지원 및 우리청 업무 경감</dc:title>
  <dc:creator>e-발주</dc:creator>
  <cp:lastModifiedBy>USER</cp:lastModifiedBy>
  <cp:revision>317</cp:revision>
  <cp:lastPrinted>2019-09-15T10:14:29Z</cp:lastPrinted>
  <dcterms:created xsi:type="dcterms:W3CDTF">2019-05-25T00:16:16Z</dcterms:created>
  <dcterms:modified xsi:type="dcterms:W3CDTF">2019-12-13T13:58:33Z</dcterms:modified>
</cp:coreProperties>
</file>