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7" r:id="rId4"/>
    <p:sldMasterId id="2147483668" r:id="rId5"/>
  </p:sldMasterIdLst>
  <p:notesMasterIdLst>
    <p:notesMasterId r:id="rId42"/>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Lst>
  <p:sldSz cx="24384000" cy="13716000"/>
  <p:notesSz cx="6858000" cy="9144000"/>
  <p:embeddedFontLst>
    <p:embeddedFont>
      <p:font typeface="Calibri" panose="020F0502020204030204" pitchFamily="34" charset="0"/>
      <p:regular r:id="rId43"/>
      <p:bold r:id="rId44"/>
      <p:italic r:id="rId45"/>
      <p:boldItalic r:id="rId46"/>
    </p:embeddedFont>
    <p:embeddedFont>
      <p:font typeface="Helvetica Neue" panose="020B0604020202020204" charset="0"/>
      <p:regular r:id="rId47"/>
      <p:bold r:id="rId48"/>
      <p:italic r:id="rId49"/>
      <p:boldItalic r:id="rId50"/>
    </p:embeddedFont>
    <p:embeddedFont>
      <p:font typeface="Proxima Nova" panose="020B0604020202020204" charset="0"/>
      <p:regular r:id="rId51"/>
      <p:bold r:id="rId52"/>
      <p:italic r:id="rId53"/>
      <p:boldItalic r:id="rId54"/>
    </p:embeddedFont>
    <p:embeddedFont>
      <p:font typeface="Proxima Nova Semibold" panose="020B0604020202020204" charset="0"/>
      <p:regular r:id="rId55"/>
      <p:bold r:id="rId56"/>
      <p:boldItalic r:id="rId57"/>
    </p:embeddedFont>
    <p:embeddedFont>
      <p:font typeface="Roboto" panose="020B0604020202020204" charset="0"/>
      <p:regular r:id="rId58"/>
      <p:bold r:id="rId59"/>
      <p:italic r:id="rId60"/>
      <p:boldItalic r:id="rId6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34" d="100"/>
          <a:sy n="34" d="100"/>
        </p:scale>
        <p:origin x="756" y="4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notesMaster" Target="notesMasters/notesMaster1.xml"/><Relationship Id="rId47" Type="http://schemas.openxmlformats.org/officeDocument/2006/relationships/font" Target="fonts/font5.fntdata"/><Relationship Id="rId50" Type="http://schemas.openxmlformats.org/officeDocument/2006/relationships/font" Target="fonts/font8.fntdata"/><Relationship Id="rId55" Type="http://schemas.openxmlformats.org/officeDocument/2006/relationships/font" Target="fonts/font13.fntdata"/><Relationship Id="rId63"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font" Target="fonts/font12.fntdata"/><Relationship Id="rId62"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font" Target="fonts/font3.fntdata"/><Relationship Id="rId53" Type="http://schemas.openxmlformats.org/officeDocument/2006/relationships/font" Target="fonts/font11.fntdata"/><Relationship Id="rId58" Type="http://schemas.openxmlformats.org/officeDocument/2006/relationships/font" Target="fonts/font16.fntdata"/><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font" Target="fonts/font7.fntdata"/><Relationship Id="rId57" Type="http://schemas.openxmlformats.org/officeDocument/2006/relationships/font" Target="fonts/font15.fntdata"/><Relationship Id="rId61" Type="http://schemas.openxmlformats.org/officeDocument/2006/relationships/font" Target="fonts/font19.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font" Target="fonts/font2.fntdata"/><Relationship Id="rId52" Type="http://schemas.openxmlformats.org/officeDocument/2006/relationships/font" Target="fonts/font10.fntdata"/><Relationship Id="rId60" Type="http://schemas.openxmlformats.org/officeDocument/2006/relationships/font" Target="fonts/font18.fntdata"/><Relationship Id="rId65"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font" Target="fonts/font1.fntdata"/><Relationship Id="rId48" Type="http://schemas.openxmlformats.org/officeDocument/2006/relationships/font" Target="fonts/font6.fntdata"/><Relationship Id="rId56" Type="http://schemas.openxmlformats.org/officeDocument/2006/relationships/font" Target="fonts/font14.fntdata"/><Relationship Id="rId64"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font" Target="fonts/font9.fntdata"/><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font" Target="fonts/font4.fntdata"/><Relationship Id="rId59" Type="http://schemas.openxmlformats.org/officeDocument/2006/relationships/font" Target="fonts/font17.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91425" rIns="91425" bIns="91425" anchor="t" anchorCtr="0">
            <a:noAutofit/>
          </a:bodyPr>
          <a:lstStyle>
            <a:lvl1pPr marL="457200" marR="0" lvl="0" indent="-228600" algn="l" rtl="0">
              <a:lnSpc>
                <a:spcPct val="117999"/>
              </a:lnSpc>
              <a:spcBef>
                <a:spcPts val="0"/>
              </a:spcBef>
              <a:spcAft>
                <a:spcPts val="0"/>
              </a:spcAft>
              <a:buSzPts val="1400"/>
              <a:buNone/>
              <a:defRPr sz="3000" b="0" i="0" u="none" strike="noStrike" cap="none">
                <a:latin typeface="Helvetica Neue"/>
                <a:ea typeface="Helvetica Neue"/>
                <a:cs typeface="Helvetica Neue"/>
                <a:sym typeface="Helvetica Neue"/>
              </a:defRPr>
            </a:lvl1pPr>
            <a:lvl2pPr marL="914400" marR="0" lvl="1" indent="-228600" algn="l" rtl="0">
              <a:lnSpc>
                <a:spcPct val="117999"/>
              </a:lnSpc>
              <a:spcBef>
                <a:spcPts val="0"/>
              </a:spcBef>
              <a:spcAft>
                <a:spcPts val="0"/>
              </a:spcAft>
              <a:buSzPts val="1400"/>
              <a:buNone/>
              <a:defRPr sz="3000" b="0" i="0" u="none" strike="noStrike" cap="none">
                <a:latin typeface="Helvetica Neue"/>
                <a:ea typeface="Helvetica Neue"/>
                <a:cs typeface="Helvetica Neue"/>
                <a:sym typeface="Helvetica Neue"/>
              </a:defRPr>
            </a:lvl2pPr>
            <a:lvl3pPr marL="1371600" marR="0" lvl="2" indent="-228600" algn="l" rtl="0">
              <a:lnSpc>
                <a:spcPct val="117999"/>
              </a:lnSpc>
              <a:spcBef>
                <a:spcPts val="0"/>
              </a:spcBef>
              <a:spcAft>
                <a:spcPts val="0"/>
              </a:spcAft>
              <a:buSzPts val="1400"/>
              <a:buNone/>
              <a:defRPr sz="3000" b="0" i="0" u="none" strike="noStrike" cap="none">
                <a:latin typeface="Helvetica Neue"/>
                <a:ea typeface="Helvetica Neue"/>
                <a:cs typeface="Helvetica Neue"/>
                <a:sym typeface="Helvetica Neue"/>
              </a:defRPr>
            </a:lvl3pPr>
            <a:lvl4pPr marL="1828800" marR="0" lvl="3" indent="-228600" algn="l" rtl="0">
              <a:lnSpc>
                <a:spcPct val="117999"/>
              </a:lnSpc>
              <a:spcBef>
                <a:spcPts val="0"/>
              </a:spcBef>
              <a:spcAft>
                <a:spcPts val="0"/>
              </a:spcAft>
              <a:buSzPts val="1400"/>
              <a:buNone/>
              <a:defRPr sz="3000" b="0" i="0" u="none" strike="noStrike" cap="none">
                <a:latin typeface="Helvetica Neue"/>
                <a:ea typeface="Helvetica Neue"/>
                <a:cs typeface="Helvetica Neue"/>
                <a:sym typeface="Helvetica Neue"/>
              </a:defRPr>
            </a:lvl4pPr>
            <a:lvl5pPr marL="2286000" marR="0" lvl="4" indent="-228600" algn="l" rtl="0">
              <a:lnSpc>
                <a:spcPct val="117999"/>
              </a:lnSpc>
              <a:spcBef>
                <a:spcPts val="0"/>
              </a:spcBef>
              <a:spcAft>
                <a:spcPts val="0"/>
              </a:spcAft>
              <a:buSzPts val="1400"/>
              <a:buNone/>
              <a:defRPr sz="3000" b="0" i="0" u="none" strike="noStrike" cap="none">
                <a:latin typeface="Helvetica Neue"/>
                <a:ea typeface="Helvetica Neue"/>
                <a:cs typeface="Helvetica Neue"/>
                <a:sym typeface="Helvetica Neue"/>
              </a:defRPr>
            </a:lvl5pPr>
            <a:lvl6pPr marL="2743200" marR="0" lvl="5" indent="-228600" algn="l" rtl="0">
              <a:lnSpc>
                <a:spcPct val="117999"/>
              </a:lnSpc>
              <a:spcBef>
                <a:spcPts val="0"/>
              </a:spcBef>
              <a:spcAft>
                <a:spcPts val="0"/>
              </a:spcAft>
              <a:buSzPts val="1400"/>
              <a:buNone/>
              <a:defRPr sz="3000" b="0" i="0" u="none" strike="noStrike" cap="none">
                <a:latin typeface="Helvetica Neue"/>
                <a:ea typeface="Helvetica Neue"/>
                <a:cs typeface="Helvetica Neue"/>
                <a:sym typeface="Helvetica Neue"/>
              </a:defRPr>
            </a:lvl6pPr>
            <a:lvl7pPr marL="3200400" marR="0" lvl="6" indent="-228600" algn="l" rtl="0">
              <a:lnSpc>
                <a:spcPct val="117999"/>
              </a:lnSpc>
              <a:spcBef>
                <a:spcPts val="0"/>
              </a:spcBef>
              <a:spcAft>
                <a:spcPts val="0"/>
              </a:spcAft>
              <a:buSzPts val="1400"/>
              <a:buNone/>
              <a:defRPr sz="3000" b="0" i="0" u="none" strike="noStrike" cap="none">
                <a:latin typeface="Helvetica Neue"/>
                <a:ea typeface="Helvetica Neue"/>
                <a:cs typeface="Helvetica Neue"/>
                <a:sym typeface="Helvetica Neue"/>
              </a:defRPr>
            </a:lvl7pPr>
            <a:lvl8pPr marL="3657600" marR="0" lvl="7" indent="-228600" algn="l" rtl="0">
              <a:lnSpc>
                <a:spcPct val="117999"/>
              </a:lnSpc>
              <a:spcBef>
                <a:spcPts val="0"/>
              </a:spcBef>
              <a:spcAft>
                <a:spcPts val="0"/>
              </a:spcAft>
              <a:buSzPts val="1400"/>
              <a:buNone/>
              <a:defRPr sz="3000" b="0" i="0" u="none" strike="noStrike" cap="none">
                <a:latin typeface="Helvetica Neue"/>
                <a:ea typeface="Helvetica Neue"/>
                <a:cs typeface="Helvetica Neue"/>
                <a:sym typeface="Helvetica Neue"/>
              </a:defRPr>
            </a:lvl8pPr>
            <a:lvl9pPr marL="4114800" marR="0" lvl="8" indent="-228600" algn="l" rtl="0">
              <a:lnSpc>
                <a:spcPct val="117999"/>
              </a:lnSpc>
              <a:spcBef>
                <a:spcPts val="0"/>
              </a:spcBef>
              <a:spcAft>
                <a:spcPts val="0"/>
              </a:spcAft>
              <a:buSzPts val="1400"/>
              <a:buNone/>
              <a:defRPr sz="3000" b="0" i="0" u="none" strike="noStrike" cap="none">
                <a:latin typeface="Helvetica Neue"/>
                <a:ea typeface="Helvetica Neue"/>
                <a:cs typeface="Helvetica Neue"/>
                <a:sym typeface="Helvetica Neue"/>
              </a:defRPr>
            </a:lvl9pPr>
          </a:lstStyle>
          <a:p>
            <a:endParaRPr/>
          </a:p>
        </p:txBody>
      </p:sp>
    </p:spTree>
    <p:extLst>
      <p:ext uri="{BB962C8B-B14F-4D97-AF65-F5344CB8AC3E}">
        <p14:creationId xmlns:p14="http://schemas.microsoft.com/office/powerpoint/2010/main" val="293337138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83" name="Google Shape;183;p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None/>
            </a:pPr>
            <a:r>
              <a:rPr lang="en-US" sz="1400" b="1" i="0" u="none" strike="noStrike" cap="none">
                <a:latin typeface="Helvetica Neue"/>
                <a:ea typeface="Helvetica Neue"/>
                <a:cs typeface="Helvetica Neue"/>
                <a:sym typeface="Helvetica Neue"/>
              </a:rPr>
              <a:t>Opening page:</a:t>
            </a:r>
            <a:r>
              <a:rPr lang="en-US" sz="1400" b="0" i="0" u="none" strike="noStrike" cap="none">
                <a:latin typeface="Helvetica Neue"/>
                <a:ea typeface="Helvetica Neue"/>
                <a:cs typeface="Helvetica Neue"/>
                <a:sym typeface="Helvetica Neue"/>
              </a:rPr>
              <a:t> Keep the text hierarchy here. Title 120pt / Subtitle 72pt / Speaker 36pt</a:t>
            </a:r>
            <a:endParaRPr sz="1400"/>
          </a:p>
        </p:txBody>
      </p:sp>
    </p:spTree>
    <p:extLst>
      <p:ext uri="{BB962C8B-B14F-4D97-AF65-F5344CB8AC3E}">
        <p14:creationId xmlns:p14="http://schemas.microsoft.com/office/powerpoint/2010/main" val="5473135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g3fddd6fd8f_0_3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72" name="Google Shape;272;g3fddd6fd8f_0_370: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None/>
            </a:pPr>
            <a:endParaRPr/>
          </a:p>
        </p:txBody>
      </p:sp>
    </p:spTree>
    <p:extLst>
      <p:ext uri="{BB962C8B-B14F-4D97-AF65-F5344CB8AC3E}">
        <p14:creationId xmlns:p14="http://schemas.microsoft.com/office/powerpoint/2010/main" val="22298016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3fddd6fd8f_0_4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77" name="Google Shape;277;g3fddd6fd8f_0_42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None/>
            </a:pPr>
            <a:r>
              <a:rPr lang="en-US" sz="3000" b="0" i="0" u="none" strike="noStrike" cap="none">
                <a:latin typeface="Helvetica Neue"/>
                <a:ea typeface="Helvetica Neue"/>
                <a:cs typeface="Helvetica Neue"/>
                <a:sym typeface="Helvetica Neue"/>
              </a:rPr>
              <a:t>Over the past 7 years we have honed our experience into not only providing service design expertise but ensuring our processes take organisations on the journey. Together we want to build design capacity across the organisation.</a:t>
            </a:r>
            <a:endParaRPr/>
          </a:p>
        </p:txBody>
      </p:sp>
    </p:spTree>
    <p:extLst>
      <p:ext uri="{BB962C8B-B14F-4D97-AF65-F5344CB8AC3E}">
        <p14:creationId xmlns:p14="http://schemas.microsoft.com/office/powerpoint/2010/main" val="19036714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g3fddd6fd8f_0_4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86" name="Google Shape;286;g3fddd6fd8f_0_42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None/>
            </a:pPr>
            <a:r>
              <a:rPr lang="en-US" sz="3000" b="0" i="0" u="none" strike="noStrike" cap="none">
                <a:latin typeface="Helvetica Neue"/>
                <a:ea typeface="Helvetica Neue"/>
                <a:cs typeface="Helvetica Neue"/>
                <a:sym typeface="Helvetica Neue"/>
              </a:rPr>
              <a:t>Over the past 7 years we have honed our experience into not only providing service design expertise but ensuring our processes take organisations on the journey. Together we want to build design capacity across the organisation.</a:t>
            </a:r>
            <a:endParaRPr/>
          </a:p>
        </p:txBody>
      </p:sp>
    </p:spTree>
    <p:extLst>
      <p:ext uri="{BB962C8B-B14F-4D97-AF65-F5344CB8AC3E}">
        <p14:creationId xmlns:p14="http://schemas.microsoft.com/office/powerpoint/2010/main" val="8131376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g3fddd6fd8f_0_6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91" name="Google Shape;291;g3fddd6fd8f_0_600: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None/>
            </a:pPr>
            <a:r>
              <a:rPr lang="en-US" sz="3000" b="1" i="0" u="none" strike="noStrike" cap="none">
                <a:latin typeface="Helvetica Neue"/>
                <a:ea typeface="Helvetica Neue"/>
                <a:cs typeface="Helvetica Neue"/>
                <a:sym typeface="Helvetica Neue"/>
              </a:rPr>
              <a:t>Page 2:</a:t>
            </a:r>
            <a:r>
              <a:rPr lang="en-US" sz="3000" b="0" i="0" u="none" strike="noStrike" cap="none">
                <a:latin typeface="Helvetica Neue"/>
                <a:ea typeface="Helvetica Neue"/>
                <a:cs typeface="Helvetica Neue"/>
                <a:sym typeface="Helvetica Neue"/>
              </a:rPr>
              <a:t> In bold and at 90pt (paragraph style called ‘</a:t>
            </a:r>
            <a:r>
              <a:rPr lang="en-US" sz="3000" b="1" i="0" u="none" strike="noStrike" cap="none">
                <a:latin typeface="Helvetica Neue"/>
                <a:ea typeface="Helvetica Neue"/>
                <a:cs typeface="Helvetica Neue"/>
                <a:sym typeface="Helvetica Neue"/>
              </a:rPr>
              <a:t>Large Statements/Opening Question</a:t>
            </a:r>
            <a:r>
              <a:rPr lang="en-US" sz="3000" b="0" i="0" u="none" strike="noStrike" cap="none">
                <a:latin typeface="Helvetica Neue"/>
                <a:ea typeface="Helvetica Neue"/>
                <a:cs typeface="Helvetica Neue"/>
                <a:sym typeface="Helvetica Neue"/>
              </a:rPr>
              <a:t>’ within text formatting), try opening presentation by asking your audience a simple, short question. </a:t>
            </a:r>
            <a:endParaRPr/>
          </a:p>
        </p:txBody>
      </p:sp>
    </p:spTree>
    <p:extLst>
      <p:ext uri="{BB962C8B-B14F-4D97-AF65-F5344CB8AC3E}">
        <p14:creationId xmlns:p14="http://schemas.microsoft.com/office/powerpoint/2010/main" val="3346079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g3fddd6fd8f_0_6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96" name="Google Shape;296;g3fddd6fd8f_0_60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None/>
            </a:pPr>
            <a:r>
              <a:rPr lang="en-US" sz="3000" b="1" i="0" u="none" strike="noStrike" cap="none">
                <a:latin typeface="Helvetica Neue"/>
                <a:ea typeface="Helvetica Neue"/>
                <a:cs typeface="Helvetica Neue"/>
                <a:sym typeface="Helvetica Neue"/>
              </a:rPr>
              <a:t>Page 2:</a:t>
            </a:r>
            <a:r>
              <a:rPr lang="en-US" sz="3000" b="0" i="0" u="none" strike="noStrike" cap="none">
                <a:latin typeface="Helvetica Neue"/>
                <a:ea typeface="Helvetica Neue"/>
                <a:cs typeface="Helvetica Neue"/>
                <a:sym typeface="Helvetica Neue"/>
              </a:rPr>
              <a:t> In bold and at 90pt (paragraph style called ‘</a:t>
            </a:r>
            <a:r>
              <a:rPr lang="en-US" sz="3000" b="1" i="0" u="none" strike="noStrike" cap="none">
                <a:latin typeface="Helvetica Neue"/>
                <a:ea typeface="Helvetica Neue"/>
                <a:cs typeface="Helvetica Neue"/>
                <a:sym typeface="Helvetica Neue"/>
              </a:rPr>
              <a:t>Large Statements/Opening Question</a:t>
            </a:r>
            <a:r>
              <a:rPr lang="en-US" sz="3000" b="0" i="0" u="none" strike="noStrike" cap="none">
                <a:latin typeface="Helvetica Neue"/>
                <a:ea typeface="Helvetica Neue"/>
                <a:cs typeface="Helvetica Neue"/>
                <a:sym typeface="Helvetica Neue"/>
              </a:rPr>
              <a:t>’ within text formatting), try opening presentation by asking your audience a simple, short question. </a:t>
            </a:r>
            <a:endParaRPr/>
          </a:p>
        </p:txBody>
      </p:sp>
    </p:spTree>
    <p:extLst>
      <p:ext uri="{BB962C8B-B14F-4D97-AF65-F5344CB8AC3E}">
        <p14:creationId xmlns:p14="http://schemas.microsoft.com/office/powerpoint/2010/main" val="29160470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g3fddd6fd8f_0_173:notes"/>
          <p:cNvSpPr>
            <a:spLocks noGrp="1" noRot="1" noChangeAspect="1"/>
          </p:cNvSpPr>
          <p:nvPr>
            <p:ph type="sldImg" idx="2"/>
          </p:nvPr>
        </p:nvSpPr>
        <p:spPr>
          <a:xfrm>
            <a:off x="503238" y="585788"/>
            <a:ext cx="5214937" cy="29337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1" name="Google Shape;301;g3fddd6fd8f_0_173:notes"/>
          <p:cNvSpPr txBox="1">
            <a:spLocks noGrp="1"/>
          </p:cNvSpPr>
          <p:nvPr>
            <p:ph type="body" idx="1"/>
          </p:nvPr>
        </p:nvSpPr>
        <p:spPr>
          <a:xfrm>
            <a:off x="622119" y="3714558"/>
            <a:ext cx="4977000" cy="3519000"/>
          </a:xfrm>
          <a:prstGeom prst="rect">
            <a:avLst/>
          </a:prstGeom>
          <a:noFill/>
          <a:ln>
            <a:noFill/>
          </a:ln>
        </p:spPr>
        <p:txBody>
          <a:bodyPr spcFirstLastPara="1" wrap="square" lIns="81350" tIns="81350" rIns="81350" bIns="81350" anchor="ctr" anchorCtr="0">
            <a:noAutofit/>
          </a:bodyPr>
          <a:lstStyle/>
          <a:p>
            <a:pPr marL="0" lvl="0" indent="0" algn="l" rtl="0">
              <a:spcBef>
                <a:spcPts val="0"/>
              </a:spcBef>
              <a:spcAft>
                <a:spcPts val="0"/>
              </a:spcAft>
              <a:buNone/>
            </a:pPr>
            <a:r>
              <a:rPr lang="en-US" sz="1300">
                <a:solidFill>
                  <a:srgbClr val="575756"/>
                </a:solidFill>
                <a:highlight>
                  <a:srgbClr val="EBEBEB"/>
                </a:highlight>
              </a:rPr>
              <a:t>He discovered that a cold caller had sold her a non-existent call blocking service for £600. Having fallen victim to one scam she was now being targeted by others. She felt too embarrassed to tell anyone and simply stopped answering the phone.</a:t>
            </a:r>
            <a:endParaRPr sz="1200"/>
          </a:p>
        </p:txBody>
      </p:sp>
    </p:spTree>
    <p:extLst>
      <p:ext uri="{BB962C8B-B14F-4D97-AF65-F5344CB8AC3E}">
        <p14:creationId xmlns:p14="http://schemas.microsoft.com/office/powerpoint/2010/main" val="34832109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g3ee2310510_3_17:notes"/>
          <p:cNvSpPr>
            <a:spLocks noGrp="1" noRot="1" noChangeAspect="1"/>
          </p:cNvSpPr>
          <p:nvPr>
            <p:ph type="sldImg" idx="2"/>
          </p:nvPr>
        </p:nvSpPr>
        <p:spPr>
          <a:xfrm>
            <a:off x="503238" y="585788"/>
            <a:ext cx="5214937" cy="29337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6" name="Google Shape;346;g3ee2310510_3_17:notes"/>
          <p:cNvSpPr txBox="1">
            <a:spLocks noGrp="1"/>
          </p:cNvSpPr>
          <p:nvPr>
            <p:ph type="body" idx="1"/>
          </p:nvPr>
        </p:nvSpPr>
        <p:spPr>
          <a:xfrm>
            <a:off x="622119" y="3714558"/>
            <a:ext cx="4977000" cy="3519000"/>
          </a:xfrm>
          <a:prstGeom prst="rect">
            <a:avLst/>
          </a:prstGeom>
          <a:noFill/>
          <a:ln>
            <a:noFill/>
          </a:ln>
        </p:spPr>
        <p:txBody>
          <a:bodyPr spcFirstLastPara="1" wrap="square" lIns="81350" tIns="81350" rIns="81350" bIns="81350" anchor="ctr" anchorCtr="0">
            <a:noAutofit/>
          </a:bodyPr>
          <a:lstStyle/>
          <a:p>
            <a:pPr marL="0" lvl="0" indent="0" algn="l" rtl="0">
              <a:spcBef>
                <a:spcPts val="0"/>
              </a:spcBef>
              <a:spcAft>
                <a:spcPts val="0"/>
              </a:spcAft>
              <a:buNone/>
            </a:pPr>
            <a:r>
              <a:rPr lang="en-US" sz="1300">
                <a:solidFill>
                  <a:srgbClr val="575756"/>
                </a:solidFill>
                <a:highlight>
                  <a:srgbClr val="EBEBEB"/>
                </a:highlight>
              </a:rPr>
              <a:t>He discovered that a cold caller had sold her a non-existent call blocking service for £600. Having fallen victim to one scam she was now being targeted by others. She felt too embarrassed to tell anyone and simply stopped answering the phone.</a:t>
            </a:r>
            <a:endParaRPr sz="1200"/>
          </a:p>
        </p:txBody>
      </p:sp>
    </p:spTree>
    <p:extLst>
      <p:ext uri="{BB962C8B-B14F-4D97-AF65-F5344CB8AC3E}">
        <p14:creationId xmlns:p14="http://schemas.microsoft.com/office/powerpoint/2010/main" val="29691463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9"/>
        <p:cNvGrpSpPr/>
        <p:nvPr/>
      </p:nvGrpSpPr>
      <p:grpSpPr>
        <a:xfrm>
          <a:off x="0" y="0"/>
          <a:ext cx="0" cy="0"/>
          <a:chOff x="0" y="0"/>
          <a:chExt cx="0" cy="0"/>
        </a:xfrm>
      </p:grpSpPr>
      <p:sp>
        <p:nvSpPr>
          <p:cNvPr id="390" name="Google Shape;390;g3ee2310510_3_66:notes"/>
          <p:cNvSpPr>
            <a:spLocks noGrp="1" noRot="1" noChangeAspect="1"/>
          </p:cNvSpPr>
          <p:nvPr>
            <p:ph type="sldImg" idx="2"/>
          </p:nvPr>
        </p:nvSpPr>
        <p:spPr>
          <a:xfrm>
            <a:off x="503238" y="585788"/>
            <a:ext cx="5214937" cy="29337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1" name="Google Shape;391;g3ee2310510_3_66:notes"/>
          <p:cNvSpPr txBox="1">
            <a:spLocks noGrp="1"/>
          </p:cNvSpPr>
          <p:nvPr>
            <p:ph type="body" idx="1"/>
          </p:nvPr>
        </p:nvSpPr>
        <p:spPr>
          <a:xfrm>
            <a:off x="622119" y="3714558"/>
            <a:ext cx="4977000" cy="3519000"/>
          </a:xfrm>
          <a:prstGeom prst="rect">
            <a:avLst/>
          </a:prstGeom>
          <a:noFill/>
          <a:ln>
            <a:noFill/>
          </a:ln>
        </p:spPr>
        <p:txBody>
          <a:bodyPr spcFirstLastPara="1" wrap="square" lIns="81350" tIns="81350" rIns="81350" bIns="81350" anchor="ctr" anchorCtr="0">
            <a:noAutofit/>
          </a:bodyPr>
          <a:lstStyle/>
          <a:p>
            <a:pPr marL="0" lvl="0" indent="0" algn="l" rtl="0">
              <a:spcBef>
                <a:spcPts val="0"/>
              </a:spcBef>
              <a:spcAft>
                <a:spcPts val="0"/>
              </a:spcAft>
              <a:buNone/>
            </a:pPr>
            <a:r>
              <a:rPr lang="en-US" sz="1300">
                <a:solidFill>
                  <a:srgbClr val="575756"/>
                </a:solidFill>
                <a:highlight>
                  <a:srgbClr val="EBEBEB"/>
                </a:highlight>
              </a:rPr>
              <a:t>He discovered that a cold caller had sold her a non-existent call blocking service for £600. Having fallen victim to one scam she was now being targeted by others. She felt too embarrassed to tell anyone and simply stopped answering the phone.</a:t>
            </a:r>
            <a:endParaRPr sz="1200"/>
          </a:p>
        </p:txBody>
      </p:sp>
    </p:spTree>
    <p:extLst>
      <p:ext uri="{BB962C8B-B14F-4D97-AF65-F5344CB8AC3E}">
        <p14:creationId xmlns:p14="http://schemas.microsoft.com/office/powerpoint/2010/main" val="8380069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Google Shape;435;g3ee2310510_3_117:notes"/>
          <p:cNvSpPr>
            <a:spLocks noGrp="1" noRot="1" noChangeAspect="1"/>
          </p:cNvSpPr>
          <p:nvPr>
            <p:ph type="sldImg" idx="2"/>
          </p:nvPr>
        </p:nvSpPr>
        <p:spPr>
          <a:xfrm>
            <a:off x="503238" y="585788"/>
            <a:ext cx="5214937" cy="29337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6" name="Google Shape;436;g3ee2310510_3_117:notes"/>
          <p:cNvSpPr txBox="1">
            <a:spLocks noGrp="1"/>
          </p:cNvSpPr>
          <p:nvPr>
            <p:ph type="body" idx="1"/>
          </p:nvPr>
        </p:nvSpPr>
        <p:spPr>
          <a:xfrm>
            <a:off x="622119" y="3714558"/>
            <a:ext cx="4977000" cy="3519000"/>
          </a:xfrm>
          <a:prstGeom prst="rect">
            <a:avLst/>
          </a:prstGeom>
          <a:noFill/>
          <a:ln>
            <a:noFill/>
          </a:ln>
        </p:spPr>
        <p:txBody>
          <a:bodyPr spcFirstLastPara="1" wrap="square" lIns="81350" tIns="81350" rIns="81350" bIns="81350" anchor="ctr" anchorCtr="0">
            <a:noAutofit/>
          </a:bodyPr>
          <a:lstStyle/>
          <a:p>
            <a:pPr marL="0" lvl="0" indent="0" algn="l" rtl="0">
              <a:spcBef>
                <a:spcPts val="0"/>
              </a:spcBef>
              <a:spcAft>
                <a:spcPts val="0"/>
              </a:spcAft>
              <a:buNone/>
            </a:pPr>
            <a:r>
              <a:rPr lang="en-US" sz="1300">
                <a:solidFill>
                  <a:srgbClr val="575756"/>
                </a:solidFill>
                <a:highlight>
                  <a:srgbClr val="EBEBEB"/>
                </a:highlight>
              </a:rPr>
              <a:t>He discovered that a cold caller had sold her a non-existent call blocking service for £600. Having fallen victim to one scam she was now being targeted by others. She felt too embarrassed to tell anyone and simply stopped answering the phone.</a:t>
            </a:r>
            <a:endParaRPr sz="1200"/>
          </a:p>
        </p:txBody>
      </p:sp>
    </p:spTree>
    <p:extLst>
      <p:ext uri="{BB962C8B-B14F-4D97-AF65-F5344CB8AC3E}">
        <p14:creationId xmlns:p14="http://schemas.microsoft.com/office/powerpoint/2010/main" val="6654957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9"/>
        <p:cNvGrpSpPr/>
        <p:nvPr/>
      </p:nvGrpSpPr>
      <p:grpSpPr>
        <a:xfrm>
          <a:off x="0" y="0"/>
          <a:ext cx="0" cy="0"/>
          <a:chOff x="0" y="0"/>
          <a:chExt cx="0" cy="0"/>
        </a:xfrm>
      </p:grpSpPr>
      <p:sp>
        <p:nvSpPr>
          <p:cNvPr id="480" name="Google Shape;480;g3fddd6fd8f_0_4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81" name="Google Shape;481;g3fddd6fd8f_0_41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None/>
            </a:pPr>
            <a:r>
              <a:rPr lang="en-US" sz="3000" b="1" i="0" u="none" strike="noStrike" cap="none">
                <a:latin typeface="Helvetica Neue"/>
                <a:ea typeface="Helvetica Neue"/>
                <a:cs typeface="Helvetica Neue"/>
                <a:sym typeface="Helvetica Neue"/>
              </a:rPr>
              <a:t>Page 2:</a:t>
            </a:r>
            <a:r>
              <a:rPr lang="en-US" sz="3000" b="0" i="0" u="none" strike="noStrike" cap="none">
                <a:latin typeface="Helvetica Neue"/>
                <a:ea typeface="Helvetica Neue"/>
                <a:cs typeface="Helvetica Neue"/>
                <a:sym typeface="Helvetica Neue"/>
              </a:rPr>
              <a:t> In bold and at 90pt (paragraph style called ‘</a:t>
            </a:r>
            <a:r>
              <a:rPr lang="en-US" sz="3000" b="1" i="0" u="none" strike="noStrike" cap="none">
                <a:latin typeface="Helvetica Neue"/>
                <a:ea typeface="Helvetica Neue"/>
                <a:cs typeface="Helvetica Neue"/>
                <a:sym typeface="Helvetica Neue"/>
              </a:rPr>
              <a:t>Large Statements/Opening Question</a:t>
            </a:r>
            <a:r>
              <a:rPr lang="en-US" sz="3000" b="0" i="0" u="none" strike="noStrike" cap="none">
                <a:latin typeface="Helvetica Neue"/>
                <a:ea typeface="Helvetica Neue"/>
                <a:cs typeface="Helvetica Neue"/>
                <a:sym typeface="Helvetica Neue"/>
              </a:rPr>
              <a:t>’ within text formatting), try opening presentation by asking your audience a simple, short question. </a:t>
            </a:r>
            <a:endParaRPr/>
          </a:p>
        </p:txBody>
      </p:sp>
    </p:spTree>
    <p:extLst>
      <p:ext uri="{BB962C8B-B14F-4D97-AF65-F5344CB8AC3E}">
        <p14:creationId xmlns:p14="http://schemas.microsoft.com/office/powerpoint/2010/main" val="11770336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3fddd6fd8f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88" name="Google Shape;188;g3fddd6fd8f_0_10: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None/>
            </a:pPr>
            <a:r>
              <a:rPr lang="en-US" sz="1800" b="1" i="0" u="none" strike="noStrike" cap="none">
                <a:latin typeface="Helvetica Neue"/>
                <a:ea typeface="Helvetica Neue"/>
                <a:cs typeface="Helvetica Neue"/>
                <a:sym typeface="Helvetica Neue"/>
              </a:rPr>
              <a:t>Pixelated image - not suitable</a:t>
            </a:r>
            <a:endParaRPr sz="1800"/>
          </a:p>
        </p:txBody>
      </p:sp>
    </p:spTree>
    <p:extLst>
      <p:ext uri="{BB962C8B-B14F-4D97-AF65-F5344CB8AC3E}">
        <p14:creationId xmlns:p14="http://schemas.microsoft.com/office/powerpoint/2010/main" val="19384932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4"/>
        <p:cNvGrpSpPr/>
        <p:nvPr/>
      </p:nvGrpSpPr>
      <p:grpSpPr>
        <a:xfrm>
          <a:off x="0" y="0"/>
          <a:ext cx="0" cy="0"/>
          <a:chOff x="0" y="0"/>
          <a:chExt cx="0" cy="0"/>
        </a:xfrm>
      </p:grpSpPr>
      <p:sp>
        <p:nvSpPr>
          <p:cNvPr id="485" name="Google Shape;485;g3fddd6fd8f_0_5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86" name="Google Shape;486;g3fddd6fd8f_0_58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None/>
            </a:pPr>
            <a:r>
              <a:rPr lang="en-US" sz="3000" b="0" i="0" u="none" strike="noStrike" cap="none">
                <a:latin typeface="Helvetica Neue"/>
                <a:ea typeface="Helvetica Neue"/>
                <a:cs typeface="Helvetica Neue"/>
                <a:sym typeface="Helvetica Neue"/>
              </a:rPr>
              <a:t>Over the past 7 years we have honed our experience into not only providing service design expertise but ensuring our processes take organisations on the journey. Together we want to build design capacity across the organisation.</a:t>
            </a:r>
            <a:endParaRPr/>
          </a:p>
        </p:txBody>
      </p:sp>
    </p:spTree>
    <p:extLst>
      <p:ext uri="{BB962C8B-B14F-4D97-AF65-F5344CB8AC3E}">
        <p14:creationId xmlns:p14="http://schemas.microsoft.com/office/powerpoint/2010/main" val="29845172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0"/>
        <p:cNvGrpSpPr/>
        <p:nvPr/>
      </p:nvGrpSpPr>
      <p:grpSpPr>
        <a:xfrm>
          <a:off x="0" y="0"/>
          <a:ext cx="0" cy="0"/>
          <a:chOff x="0" y="0"/>
          <a:chExt cx="0" cy="0"/>
        </a:xfrm>
      </p:grpSpPr>
      <p:sp>
        <p:nvSpPr>
          <p:cNvPr id="491" name="Google Shape;491;g3ef5e3f3cc_3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92" name="Google Shape;492;g3ef5e3f3cc_3_2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None/>
            </a:pPr>
            <a:endParaRPr/>
          </a:p>
        </p:txBody>
      </p:sp>
    </p:spTree>
    <p:extLst>
      <p:ext uri="{BB962C8B-B14F-4D97-AF65-F5344CB8AC3E}">
        <p14:creationId xmlns:p14="http://schemas.microsoft.com/office/powerpoint/2010/main" val="30302157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6"/>
        <p:cNvGrpSpPr/>
        <p:nvPr/>
      </p:nvGrpSpPr>
      <p:grpSpPr>
        <a:xfrm>
          <a:off x="0" y="0"/>
          <a:ext cx="0" cy="0"/>
          <a:chOff x="0" y="0"/>
          <a:chExt cx="0" cy="0"/>
        </a:xfrm>
      </p:grpSpPr>
      <p:sp>
        <p:nvSpPr>
          <p:cNvPr id="527" name="Google Shape;527;g3fddd6fd8f_0_3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528" name="Google Shape;528;g3fddd6fd8f_0_397: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None/>
            </a:pPr>
            <a:r>
              <a:rPr lang="en-US" sz="3000" b="1" i="0" u="none" strike="noStrike" cap="none">
                <a:latin typeface="Helvetica Neue"/>
                <a:ea typeface="Helvetica Neue"/>
                <a:cs typeface="Helvetica Neue"/>
                <a:sym typeface="Helvetica Neue"/>
              </a:rPr>
              <a:t>Notes:</a:t>
            </a:r>
            <a:r>
              <a:rPr lang="en-US" sz="3000" b="0" i="0" u="none" strike="noStrike" cap="none">
                <a:latin typeface="Helvetica Neue"/>
                <a:ea typeface="Helvetica Neue"/>
                <a:cs typeface="Helvetica Neue"/>
                <a:sym typeface="Helvetica Neue"/>
              </a:rPr>
              <a:t> Make sure this is checked over by someone. Fresh eyes! </a:t>
            </a:r>
            <a:endParaRPr/>
          </a:p>
          <a:p>
            <a:pPr marL="0" marR="0" lvl="0" indent="0" algn="l" rtl="0">
              <a:lnSpc>
                <a:spcPct val="117999"/>
              </a:lnSpc>
              <a:spcBef>
                <a:spcPts val="0"/>
              </a:spcBef>
              <a:spcAft>
                <a:spcPts val="0"/>
              </a:spcAft>
              <a:buNone/>
            </a:pPr>
            <a:r>
              <a:rPr lang="en-US" sz="3000" b="1" i="0" u="none" strike="noStrike" cap="none">
                <a:latin typeface="Helvetica Neue"/>
                <a:ea typeface="Helvetica Neue"/>
                <a:cs typeface="Helvetica Neue"/>
                <a:sym typeface="Helvetica Neue"/>
              </a:rPr>
              <a:t>Check master slide for common misspellings </a:t>
            </a:r>
            <a:endParaRPr/>
          </a:p>
        </p:txBody>
      </p:sp>
    </p:spTree>
    <p:extLst>
      <p:ext uri="{BB962C8B-B14F-4D97-AF65-F5344CB8AC3E}">
        <p14:creationId xmlns:p14="http://schemas.microsoft.com/office/powerpoint/2010/main" val="33352702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3"/>
        <p:cNvGrpSpPr/>
        <p:nvPr/>
      </p:nvGrpSpPr>
      <p:grpSpPr>
        <a:xfrm>
          <a:off x="0" y="0"/>
          <a:ext cx="0" cy="0"/>
          <a:chOff x="0" y="0"/>
          <a:chExt cx="0" cy="0"/>
        </a:xfrm>
      </p:grpSpPr>
      <p:sp>
        <p:nvSpPr>
          <p:cNvPr id="534" name="Google Shape;534;g3fddd6fd8f_0_4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535" name="Google Shape;535;g3fddd6fd8f_0_439: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None/>
            </a:pPr>
            <a:r>
              <a:rPr lang="en-US" sz="3000" b="1" i="0" u="none" strike="noStrike" cap="none">
                <a:latin typeface="Helvetica Neue"/>
                <a:ea typeface="Helvetica Neue"/>
                <a:cs typeface="Helvetica Neue"/>
                <a:sym typeface="Helvetica Neue"/>
              </a:rPr>
              <a:t>Notes:</a:t>
            </a:r>
            <a:r>
              <a:rPr lang="en-US" sz="3000" b="0" i="0" u="none" strike="noStrike" cap="none">
                <a:latin typeface="Helvetica Neue"/>
                <a:ea typeface="Helvetica Neue"/>
                <a:cs typeface="Helvetica Neue"/>
                <a:sym typeface="Helvetica Neue"/>
              </a:rPr>
              <a:t> Make sure this is checked over by someone. Fresh eyes! </a:t>
            </a:r>
            <a:endParaRPr/>
          </a:p>
          <a:p>
            <a:pPr marL="0" marR="0" lvl="0" indent="0" algn="l" rtl="0">
              <a:lnSpc>
                <a:spcPct val="117999"/>
              </a:lnSpc>
              <a:spcBef>
                <a:spcPts val="0"/>
              </a:spcBef>
              <a:spcAft>
                <a:spcPts val="0"/>
              </a:spcAft>
              <a:buNone/>
            </a:pPr>
            <a:r>
              <a:rPr lang="en-US" sz="3000" b="1" i="0" u="none" strike="noStrike" cap="none">
                <a:latin typeface="Helvetica Neue"/>
                <a:ea typeface="Helvetica Neue"/>
                <a:cs typeface="Helvetica Neue"/>
                <a:sym typeface="Helvetica Neue"/>
              </a:rPr>
              <a:t>Check master slide for common misspellings </a:t>
            </a:r>
            <a:endParaRPr/>
          </a:p>
        </p:txBody>
      </p:sp>
    </p:spTree>
    <p:extLst>
      <p:ext uri="{BB962C8B-B14F-4D97-AF65-F5344CB8AC3E}">
        <p14:creationId xmlns:p14="http://schemas.microsoft.com/office/powerpoint/2010/main" val="14438914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0"/>
        <p:cNvGrpSpPr/>
        <p:nvPr/>
      </p:nvGrpSpPr>
      <p:grpSpPr>
        <a:xfrm>
          <a:off x="0" y="0"/>
          <a:ext cx="0" cy="0"/>
          <a:chOff x="0" y="0"/>
          <a:chExt cx="0" cy="0"/>
        </a:xfrm>
      </p:grpSpPr>
      <p:sp>
        <p:nvSpPr>
          <p:cNvPr id="541" name="Google Shape;541;g3fddd6fd8f_0_4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542" name="Google Shape;542;g3fddd6fd8f_0_44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None/>
            </a:pPr>
            <a:r>
              <a:rPr lang="en-US" sz="3000" b="1" i="0" u="none" strike="noStrike" cap="none">
                <a:latin typeface="Helvetica Neue"/>
                <a:ea typeface="Helvetica Neue"/>
                <a:cs typeface="Helvetica Neue"/>
                <a:sym typeface="Helvetica Neue"/>
              </a:rPr>
              <a:t>Notes:</a:t>
            </a:r>
            <a:r>
              <a:rPr lang="en-US" sz="3000" b="0" i="0" u="none" strike="noStrike" cap="none">
                <a:latin typeface="Helvetica Neue"/>
                <a:ea typeface="Helvetica Neue"/>
                <a:cs typeface="Helvetica Neue"/>
                <a:sym typeface="Helvetica Neue"/>
              </a:rPr>
              <a:t> Make sure this is checked over by someone. Fresh eyes! </a:t>
            </a:r>
            <a:endParaRPr/>
          </a:p>
          <a:p>
            <a:pPr marL="0" marR="0" lvl="0" indent="0" algn="l" rtl="0">
              <a:lnSpc>
                <a:spcPct val="117999"/>
              </a:lnSpc>
              <a:spcBef>
                <a:spcPts val="0"/>
              </a:spcBef>
              <a:spcAft>
                <a:spcPts val="0"/>
              </a:spcAft>
              <a:buNone/>
            </a:pPr>
            <a:r>
              <a:rPr lang="en-US" sz="3000" b="1" i="0" u="none" strike="noStrike" cap="none">
                <a:latin typeface="Helvetica Neue"/>
                <a:ea typeface="Helvetica Neue"/>
                <a:cs typeface="Helvetica Neue"/>
                <a:sym typeface="Helvetica Neue"/>
              </a:rPr>
              <a:t>Check master slide for common misspellings </a:t>
            </a:r>
            <a:endParaRPr/>
          </a:p>
        </p:txBody>
      </p:sp>
    </p:spTree>
    <p:extLst>
      <p:ext uri="{BB962C8B-B14F-4D97-AF65-F5344CB8AC3E}">
        <p14:creationId xmlns:p14="http://schemas.microsoft.com/office/powerpoint/2010/main" val="26198215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7"/>
        <p:cNvGrpSpPr/>
        <p:nvPr/>
      </p:nvGrpSpPr>
      <p:grpSpPr>
        <a:xfrm>
          <a:off x="0" y="0"/>
          <a:ext cx="0" cy="0"/>
          <a:chOff x="0" y="0"/>
          <a:chExt cx="0" cy="0"/>
        </a:xfrm>
      </p:grpSpPr>
      <p:sp>
        <p:nvSpPr>
          <p:cNvPr id="548" name="Google Shape;548;g3fddd6fd8f_0_5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549" name="Google Shape;549;g3fddd6fd8f_0_53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None/>
            </a:pPr>
            <a:r>
              <a:rPr lang="en-US" sz="3000" b="1" i="0" u="none" strike="noStrike" cap="none">
                <a:latin typeface="Helvetica Neue"/>
                <a:ea typeface="Helvetica Neue"/>
                <a:cs typeface="Helvetica Neue"/>
                <a:sym typeface="Helvetica Neue"/>
              </a:rPr>
              <a:t>Notes:</a:t>
            </a:r>
            <a:r>
              <a:rPr lang="en-US" sz="3000" b="0" i="0" u="none" strike="noStrike" cap="none">
                <a:latin typeface="Helvetica Neue"/>
                <a:ea typeface="Helvetica Neue"/>
                <a:cs typeface="Helvetica Neue"/>
                <a:sym typeface="Helvetica Neue"/>
              </a:rPr>
              <a:t> Make sure this is checked over by someone. Fresh eyes! </a:t>
            </a:r>
            <a:endParaRPr/>
          </a:p>
          <a:p>
            <a:pPr marL="0" marR="0" lvl="0" indent="0" algn="l" rtl="0">
              <a:lnSpc>
                <a:spcPct val="117999"/>
              </a:lnSpc>
              <a:spcBef>
                <a:spcPts val="0"/>
              </a:spcBef>
              <a:spcAft>
                <a:spcPts val="0"/>
              </a:spcAft>
              <a:buNone/>
            </a:pPr>
            <a:r>
              <a:rPr lang="en-US" sz="3000" b="1" i="0" u="none" strike="noStrike" cap="none">
                <a:latin typeface="Helvetica Neue"/>
                <a:ea typeface="Helvetica Neue"/>
                <a:cs typeface="Helvetica Neue"/>
                <a:sym typeface="Helvetica Neue"/>
              </a:rPr>
              <a:t>Check master slide for common misspellings </a:t>
            </a:r>
            <a:endParaRPr/>
          </a:p>
        </p:txBody>
      </p:sp>
    </p:spTree>
    <p:extLst>
      <p:ext uri="{BB962C8B-B14F-4D97-AF65-F5344CB8AC3E}">
        <p14:creationId xmlns:p14="http://schemas.microsoft.com/office/powerpoint/2010/main" val="19792154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7"/>
        <p:cNvGrpSpPr/>
        <p:nvPr/>
      </p:nvGrpSpPr>
      <p:grpSpPr>
        <a:xfrm>
          <a:off x="0" y="0"/>
          <a:ext cx="0" cy="0"/>
          <a:chOff x="0" y="0"/>
          <a:chExt cx="0" cy="0"/>
        </a:xfrm>
      </p:grpSpPr>
      <p:sp>
        <p:nvSpPr>
          <p:cNvPr id="558" name="Google Shape;558;g3fddd6fd8f_0_5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559" name="Google Shape;559;g3fddd6fd8f_0_51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None/>
            </a:pPr>
            <a:endParaRPr b="1"/>
          </a:p>
        </p:txBody>
      </p:sp>
    </p:spTree>
    <p:extLst>
      <p:ext uri="{BB962C8B-B14F-4D97-AF65-F5344CB8AC3E}">
        <p14:creationId xmlns:p14="http://schemas.microsoft.com/office/powerpoint/2010/main" val="151445707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6"/>
        <p:cNvGrpSpPr/>
        <p:nvPr/>
      </p:nvGrpSpPr>
      <p:grpSpPr>
        <a:xfrm>
          <a:off x="0" y="0"/>
          <a:ext cx="0" cy="0"/>
          <a:chOff x="0" y="0"/>
          <a:chExt cx="0" cy="0"/>
        </a:xfrm>
      </p:grpSpPr>
      <p:sp>
        <p:nvSpPr>
          <p:cNvPr id="567" name="Google Shape;567;g3fddd6fd8f_0_4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568" name="Google Shape;568;g3fddd6fd8f_0_45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596900" marR="139700" lvl="0" indent="-298450" algn="l" rtl="0">
              <a:lnSpc>
                <a:spcPct val="115000"/>
              </a:lnSpc>
              <a:spcBef>
                <a:spcPts val="0"/>
              </a:spcBef>
              <a:spcAft>
                <a:spcPts val="0"/>
              </a:spcAft>
              <a:buClr>
                <a:srgbClr val="4D94A6"/>
              </a:buClr>
              <a:buSzPts val="1100"/>
              <a:buChar char="●"/>
            </a:pPr>
            <a:r>
              <a:rPr lang="en-US" sz="1100">
                <a:solidFill>
                  <a:srgbClr val="4D94A6"/>
                </a:solidFill>
                <a:latin typeface="Arial"/>
                <a:ea typeface="Arial"/>
                <a:cs typeface="Arial"/>
                <a:sym typeface="Arial"/>
              </a:rPr>
              <a:t>Highlight the scale of the problem by getting communities and the nation talking about scams.</a:t>
            </a:r>
            <a:endParaRPr sz="1100">
              <a:solidFill>
                <a:srgbClr val="4D94A6"/>
              </a:solidFill>
              <a:latin typeface="Arial"/>
              <a:ea typeface="Arial"/>
              <a:cs typeface="Arial"/>
              <a:sym typeface="Arial"/>
            </a:endParaRPr>
          </a:p>
          <a:p>
            <a:pPr marL="596900" marR="139700" lvl="0" indent="-298450" algn="l" rtl="0">
              <a:lnSpc>
                <a:spcPct val="115000"/>
              </a:lnSpc>
              <a:spcBef>
                <a:spcPts val="0"/>
              </a:spcBef>
              <a:spcAft>
                <a:spcPts val="0"/>
              </a:spcAft>
              <a:buClr>
                <a:srgbClr val="4D94A6"/>
              </a:buClr>
              <a:buSzPts val="1100"/>
              <a:buChar char="●"/>
            </a:pPr>
            <a:r>
              <a:rPr lang="en-US" sz="1100">
                <a:solidFill>
                  <a:srgbClr val="4D94A6"/>
                </a:solidFill>
                <a:latin typeface="Arial"/>
                <a:ea typeface="Arial"/>
                <a:cs typeface="Arial"/>
                <a:sym typeface="Arial"/>
              </a:rPr>
              <a:t>Change the perceptions of why people become scam victims.</a:t>
            </a:r>
            <a:endParaRPr sz="1100">
              <a:solidFill>
                <a:srgbClr val="4D94A6"/>
              </a:solidFill>
              <a:latin typeface="Arial"/>
              <a:ea typeface="Arial"/>
              <a:cs typeface="Arial"/>
              <a:sym typeface="Arial"/>
            </a:endParaRPr>
          </a:p>
          <a:p>
            <a:pPr marL="596900" marR="139700" lvl="0" indent="-298450" algn="l" rtl="0">
              <a:lnSpc>
                <a:spcPct val="115000"/>
              </a:lnSpc>
              <a:spcBef>
                <a:spcPts val="0"/>
              </a:spcBef>
              <a:spcAft>
                <a:spcPts val="0"/>
              </a:spcAft>
              <a:buClr>
                <a:srgbClr val="4D94A6"/>
              </a:buClr>
              <a:buSzPts val="1100"/>
              <a:buChar char="●"/>
            </a:pPr>
            <a:r>
              <a:rPr lang="en-US" sz="1100">
                <a:solidFill>
                  <a:srgbClr val="4D94A6"/>
                </a:solidFill>
                <a:latin typeface="Arial"/>
                <a:ea typeface="Arial"/>
                <a:cs typeface="Arial"/>
                <a:sym typeface="Arial"/>
              </a:rPr>
              <a:t>Prevent people from becoming or continuing to be a scam victim by providing more adequate support.</a:t>
            </a:r>
            <a:endParaRPr sz="1100">
              <a:solidFill>
                <a:srgbClr val="4D94A6"/>
              </a:solidFill>
              <a:latin typeface="Arial"/>
              <a:ea typeface="Arial"/>
              <a:cs typeface="Arial"/>
              <a:sym typeface="Arial"/>
            </a:endParaRPr>
          </a:p>
          <a:p>
            <a:pPr marL="596900" marR="139700" lvl="0" indent="-298450" algn="l" rtl="0">
              <a:lnSpc>
                <a:spcPct val="115000"/>
              </a:lnSpc>
              <a:spcBef>
                <a:spcPts val="0"/>
              </a:spcBef>
              <a:spcAft>
                <a:spcPts val="0"/>
              </a:spcAft>
              <a:buClr>
                <a:srgbClr val="4D94A6"/>
              </a:buClr>
              <a:buSzPts val="1100"/>
              <a:buChar char="●"/>
            </a:pPr>
            <a:r>
              <a:rPr lang="en-US" sz="1100">
                <a:solidFill>
                  <a:srgbClr val="4D94A6"/>
                </a:solidFill>
                <a:latin typeface="Arial"/>
                <a:ea typeface="Arial"/>
                <a:cs typeface="Arial"/>
                <a:sym typeface="Arial"/>
              </a:rPr>
              <a:t>Recruit people to join the fight against scams to make this a scam-free nation</a:t>
            </a:r>
            <a:endParaRPr sz="1200">
              <a:solidFill>
                <a:srgbClr val="4D94A6"/>
              </a:solidFill>
              <a:latin typeface="Roboto"/>
              <a:ea typeface="Roboto"/>
              <a:cs typeface="Roboto"/>
              <a:sym typeface="Roboto"/>
            </a:endParaRPr>
          </a:p>
          <a:p>
            <a:pPr marL="0" marR="0" lvl="0" indent="0" algn="l" rtl="0">
              <a:lnSpc>
                <a:spcPct val="117999"/>
              </a:lnSpc>
              <a:spcBef>
                <a:spcPts val="1100"/>
              </a:spcBef>
              <a:spcAft>
                <a:spcPts val="0"/>
              </a:spcAft>
              <a:buNone/>
            </a:pPr>
            <a:endParaRPr/>
          </a:p>
        </p:txBody>
      </p:sp>
    </p:spTree>
    <p:extLst>
      <p:ext uri="{BB962C8B-B14F-4D97-AF65-F5344CB8AC3E}">
        <p14:creationId xmlns:p14="http://schemas.microsoft.com/office/powerpoint/2010/main" val="122166817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5"/>
        <p:cNvGrpSpPr/>
        <p:nvPr/>
      </p:nvGrpSpPr>
      <p:grpSpPr>
        <a:xfrm>
          <a:off x="0" y="0"/>
          <a:ext cx="0" cy="0"/>
          <a:chOff x="0" y="0"/>
          <a:chExt cx="0" cy="0"/>
        </a:xfrm>
      </p:grpSpPr>
      <p:sp>
        <p:nvSpPr>
          <p:cNvPr id="576" name="Google Shape;576;g3fddd6fd8f_0_4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577" name="Google Shape;577;g3fddd6fd8f_0_46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None/>
            </a:pPr>
            <a:endParaRPr/>
          </a:p>
        </p:txBody>
      </p:sp>
    </p:spTree>
    <p:extLst>
      <p:ext uri="{BB962C8B-B14F-4D97-AF65-F5344CB8AC3E}">
        <p14:creationId xmlns:p14="http://schemas.microsoft.com/office/powerpoint/2010/main" val="23108512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6"/>
        <p:cNvGrpSpPr/>
        <p:nvPr/>
      </p:nvGrpSpPr>
      <p:grpSpPr>
        <a:xfrm>
          <a:off x="0" y="0"/>
          <a:ext cx="0" cy="0"/>
          <a:chOff x="0" y="0"/>
          <a:chExt cx="0" cy="0"/>
        </a:xfrm>
      </p:grpSpPr>
      <p:sp>
        <p:nvSpPr>
          <p:cNvPr id="587" name="Google Shape;587;g3fddd6fd8f_0_48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588" name="Google Shape;588;g3fddd6fd8f_0_48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None/>
            </a:pPr>
            <a:endParaRPr/>
          </a:p>
        </p:txBody>
      </p:sp>
    </p:spTree>
    <p:extLst>
      <p:ext uri="{BB962C8B-B14F-4D97-AF65-F5344CB8AC3E}">
        <p14:creationId xmlns:p14="http://schemas.microsoft.com/office/powerpoint/2010/main" val="4620917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3fddd6fd8f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95" name="Google Shape;195;g3fddd6fd8f_0_2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None/>
            </a:pPr>
            <a:endParaRPr sz="3000" b="0" i="0" u="none" strike="noStrike" cap="none">
              <a:latin typeface="Helvetica Neue"/>
              <a:ea typeface="Helvetica Neue"/>
              <a:cs typeface="Helvetica Neue"/>
              <a:sym typeface="Helvetica Neue"/>
            </a:endParaRPr>
          </a:p>
          <a:p>
            <a:pPr marL="0" marR="0" lvl="0" indent="0" algn="l" rtl="0">
              <a:lnSpc>
                <a:spcPct val="117999"/>
              </a:lnSpc>
              <a:spcBef>
                <a:spcPts val="0"/>
              </a:spcBef>
              <a:spcAft>
                <a:spcPts val="0"/>
              </a:spcAft>
              <a:buNone/>
            </a:pPr>
            <a:r>
              <a:rPr lang="en-US" sz="3000" b="0" i="0" u="none" strike="noStrike" cap="none">
                <a:latin typeface="Helvetica Neue"/>
                <a:ea typeface="Helvetica Neue"/>
                <a:cs typeface="Helvetica Neue"/>
                <a:sym typeface="Helvetica Neue"/>
              </a:rPr>
              <a:t>We spend time researching in homes, work places and on the street to understand what they need and how they like to access it.  </a:t>
            </a:r>
            <a:endParaRPr/>
          </a:p>
          <a:p>
            <a:pPr marL="0" marR="0" lvl="0" indent="0" algn="l" rtl="0">
              <a:lnSpc>
                <a:spcPct val="117999"/>
              </a:lnSpc>
              <a:spcBef>
                <a:spcPts val="0"/>
              </a:spcBef>
              <a:spcAft>
                <a:spcPts val="0"/>
              </a:spcAft>
              <a:buNone/>
            </a:pPr>
            <a:endParaRPr sz="3000" b="0" i="0" u="none" strike="noStrike" cap="none">
              <a:latin typeface="Helvetica Neue"/>
              <a:ea typeface="Helvetica Neue"/>
              <a:cs typeface="Helvetica Neue"/>
              <a:sym typeface="Helvetica Neue"/>
            </a:endParaRPr>
          </a:p>
          <a:p>
            <a:pPr marL="0" marR="0" lvl="0" indent="0" algn="l" rtl="0">
              <a:lnSpc>
                <a:spcPct val="117999"/>
              </a:lnSpc>
              <a:spcBef>
                <a:spcPts val="0"/>
              </a:spcBef>
              <a:spcAft>
                <a:spcPts val="0"/>
              </a:spcAft>
              <a:buNone/>
            </a:pPr>
            <a:r>
              <a:rPr lang="en-US" sz="3000" b="0" i="0" u="none" strike="noStrike" cap="none">
                <a:latin typeface="Helvetica Neue"/>
                <a:ea typeface="Helvetica Neue"/>
                <a:cs typeface="Helvetica Neue"/>
                <a:sym typeface="Helvetica Neue"/>
              </a:rPr>
              <a:t>Staff are service users too. We spend time researching internal systems to understand if how the service being delivered can be improved and made more efficient. </a:t>
            </a:r>
            <a:endParaRPr/>
          </a:p>
        </p:txBody>
      </p:sp>
    </p:spTree>
    <p:extLst>
      <p:ext uri="{BB962C8B-B14F-4D97-AF65-F5344CB8AC3E}">
        <p14:creationId xmlns:p14="http://schemas.microsoft.com/office/powerpoint/2010/main" val="428818109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0"/>
        <p:cNvGrpSpPr/>
        <p:nvPr/>
      </p:nvGrpSpPr>
      <p:grpSpPr>
        <a:xfrm>
          <a:off x="0" y="0"/>
          <a:ext cx="0" cy="0"/>
          <a:chOff x="0" y="0"/>
          <a:chExt cx="0" cy="0"/>
        </a:xfrm>
      </p:grpSpPr>
      <p:sp>
        <p:nvSpPr>
          <p:cNvPr id="601" name="Google Shape;601;g3fddd6fd8f_0_4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02" name="Google Shape;602;g3fddd6fd8f_0_49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None/>
            </a:pPr>
            <a:endParaRPr/>
          </a:p>
        </p:txBody>
      </p:sp>
    </p:spTree>
    <p:extLst>
      <p:ext uri="{BB962C8B-B14F-4D97-AF65-F5344CB8AC3E}">
        <p14:creationId xmlns:p14="http://schemas.microsoft.com/office/powerpoint/2010/main" val="83071996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4"/>
        <p:cNvGrpSpPr/>
        <p:nvPr/>
      </p:nvGrpSpPr>
      <p:grpSpPr>
        <a:xfrm>
          <a:off x="0" y="0"/>
          <a:ext cx="0" cy="0"/>
          <a:chOff x="0" y="0"/>
          <a:chExt cx="0" cy="0"/>
        </a:xfrm>
      </p:grpSpPr>
      <p:sp>
        <p:nvSpPr>
          <p:cNvPr id="615" name="Google Shape;615;g3ef5e3f3cc_3_3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16" name="Google Shape;616;g3ef5e3f3cc_3_32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None/>
            </a:pPr>
            <a:endParaRPr/>
          </a:p>
        </p:txBody>
      </p:sp>
    </p:spTree>
    <p:extLst>
      <p:ext uri="{BB962C8B-B14F-4D97-AF65-F5344CB8AC3E}">
        <p14:creationId xmlns:p14="http://schemas.microsoft.com/office/powerpoint/2010/main" val="181084261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7"/>
        <p:cNvGrpSpPr/>
        <p:nvPr/>
      </p:nvGrpSpPr>
      <p:grpSpPr>
        <a:xfrm>
          <a:off x="0" y="0"/>
          <a:ext cx="0" cy="0"/>
          <a:chOff x="0" y="0"/>
          <a:chExt cx="0" cy="0"/>
        </a:xfrm>
      </p:grpSpPr>
      <p:sp>
        <p:nvSpPr>
          <p:cNvPr id="628" name="Google Shape;628;g3ef5e3f3cc_3_17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29" name="Google Shape;629;g3ef5e3f3cc_3_179: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None/>
            </a:pPr>
            <a:endParaRPr/>
          </a:p>
        </p:txBody>
      </p:sp>
    </p:spTree>
    <p:extLst>
      <p:ext uri="{BB962C8B-B14F-4D97-AF65-F5344CB8AC3E}">
        <p14:creationId xmlns:p14="http://schemas.microsoft.com/office/powerpoint/2010/main" val="34039955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9"/>
        <p:cNvGrpSpPr/>
        <p:nvPr/>
      </p:nvGrpSpPr>
      <p:grpSpPr>
        <a:xfrm>
          <a:off x="0" y="0"/>
          <a:ext cx="0" cy="0"/>
          <a:chOff x="0" y="0"/>
          <a:chExt cx="0" cy="0"/>
        </a:xfrm>
      </p:grpSpPr>
      <p:sp>
        <p:nvSpPr>
          <p:cNvPr id="690" name="Google Shape;690;g3fddd6fd8f_0_4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91" name="Google Shape;691;g3fddd6fd8f_0_47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None/>
            </a:pPr>
            <a:r>
              <a:rPr lang="en-US" sz="3000" b="1" i="0" u="none" strike="noStrike" cap="none">
                <a:latin typeface="Helvetica Neue"/>
                <a:ea typeface="Helvetica Neue"/>
                <a:cs typeface="Helvetica Neue"/>
                <a:sym typeface="Helvetica Neue"/>
              </a:rPr>
              <a:t>Page 2:</a:t>
            </a:r>
            <a:r>
              <a:rPr lang="en-US" sz="3000" b="0" i="0" u="none" strike="noStrike" cap="none">
                <a:latin typeface="Helvetica Neue"/>
                <a:ea typeface="Helvetica Neue"/>
                <a:cs typeface="Helvetica Neue"/>
                <a:sym typeface="Helvetica Neue"/>
              </a:rPr>
              <a:t> In bold and at 90pt (paragraph style called ‘</a:t>
            </a:r>
            <a:r>
              <a:rPr lang="en-US" sz="3000" b="1" i="0" u="none" strike="noStrike" cap="none">
                <a:latin typeface="Helvetica Neue"/>
                <a:ea typeface="Helvetica Neue"/>
                <a:cs typeface="Helvetica Neue"/>
                <a:sym typeface="Helvetica Neue"/>
              </a:rPr>
              <a:t>Large Statements/Opening Question</a:t>
            </a:r>
            <a:r>
              <a:rPr lang="en-US" sz="3000" b="0" i="0" u="none" strike="noStrike" cap="none">
                <a:latin typeface="Helvetica Neue"/>
                <a:ea typeface="Helvetica Neue"/>
                <a:cs typeface="Helvetica Neue"/>
                <a:sym typeface="Helvetica Neue"/>
              </a:rPr>
              <a:t>’ within text formatting), try opening presentation by asking your audience a simple, short question. </a:t>
            </a:r>
            <a:endParaRPr/>
          </a:p>
        </p:txBody>
      </p:sp>
    </p:spTree>
    <p:extLst>
      <p:ext uri="{BB962C8B-B14F-4D97-AF65-F5344CB8AC3E}">
        <p14:creationId xmlns:p14="http://schemas.microsoft.com/office/powerpoint/2010/main" val="151990299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4"/>
        <p:cNvGrpSpPr/>
        <p:nvPr/>
      </p:nvGrpSpPr>
      <p:grpSpPr>
        <a:xfrm>
          <a:off x="0" y="0"/>
          <a:ext cx="0" cy="0"/>
          <a:chOff x="0" y="0"/>
          <a:chExt cx="0" cy="0"/>
        </a:xfrm>
      </p:grpSpPr>
      <p:sp>
        <p:nvSpPr>
          <p:cNvPr id="695" name="Google Shape;695;g3fddd6fd8f_0_5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96" name="Google Shape;696;g3fddd6fd8f_0_57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None/>
            </a:pPr>
            <a:r>
              <a:rPr lang="en-US" sz="3000" b="0" i="0" u="none" strike="noStrike" cap="none">
                <a:latin typeface="Helvetica Neue"/>
                <a:ea typeface="Helvetica Neue"/>
                <a:cs typeface="Helvetica Neue"/>
                <a:sym typeface="Helvetica Neue"/>
              </a:rPr>
              <a:t>Over the past 7 years we have honed our experience into not only providing service design expertise but ensuring our processes take organisations on the journey. Together we want to build design capacity across the organisation.</a:t>
            </a:r>
            <a:endParaRPr/>
          </a:p>
        </p:txBody>
      </p:sp>
    </p:spTree>
    <p:extLst>
      <p:ext uri="{BB962C8B-B14F-4D97-AF65-F5344CB8AC3E}">
        <p14:creationId xmlns:p14="http://schemas.microsoft.com/office/powerpoint/2010/main" val="303037498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5"/>
        <p:cNvGrpSpPr/>
        <p:nvPr/>
      </p:nvGrpSpPr>
      <p:grpSpPr>
        <a:xfrm>
          <a:off x="0" y="0"/>
          <a:ext cx="0" cy="0"/>
          <a:chOff x="0" y="0"/>
          <a:chExt cx="0" cy="0"/>
        </a:xfrm>
      </p:grpSpPr>
      <p:sp>
        <p:nvSpPr>
          <p:cNvPr id="706" name="Google Shape;706;g3fddd6fd8f_0_5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07" name="Google Shape;707;g3fddd6fd8f_0_57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None/>
            </a:pPr>
            <a:r>
              <a:rPr lang="en-US" sz="3000" b="0" i="0" u="none" strike="noStrike" cap="none">
                <a:latin typeface="Helvetica Neue"/>
                <a:ea typeface="Helvetica Neue"/>
                <a:cs typeface="Helvetica Neue"/>
                <a:sym typeface="Helvetica Neue"/>
              </a:rPr>
              <a:t>Over the past 7 years we have honed our experience into not only providing service design expertise but ensuring our processes take organisations on the journey. Together we want to build design capacity across the organisation.</a:t>
            </a:r>
            <a:endParaRPr/>
          </a:p>
        </p:txBody>
      </p:sp>
    </p:spTree>
    <p:extLst>
      <p:ext uri="{BB962C8B-B14F-4D97-AF65-F5344CB8AC3E}">
        <p14:creationId xmlns:p14="http://schemas.microsoft.com/office/powerpoint/2010/main" val="219298521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0"/>
        <p:cNvGrpSpPr/>
        <p:nvPr/>
      </p:nvGrpSpPr>
      <p:grpSpPr>
        <a:xfrm>
          <a:off x="0" y="0"/>
          <a:ext cx="0" cy="0"/>
          <a:chOff x="0" y="0"/>
          <a:chExt cx="0" cy="0"/>
        </a:xfrm>
      </p:grpSpPr>
      <p:sp>
        <p:nvSpPr>
          <p:cNvPr id="711" name="Google Shape;711;g3fddd6fd8f_0_5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12" name="Google Shape;712;g3fddd6fd8f_0_58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None/>
            </a:pPr>
            <a:r>
              <a:rPr lang="en-US" sz="3000" b="1" i="0" u="none" strike="noStrike" cap="none">
                <a:latin typeface="Helvetica Neue"/>
                <a:ea typeface="Helvetica Neue"/>
                <a:cs typeface="Helvetica Neue"/>
                <a:sym typeface="Helvetica Neue"/>
              </a:rPr>
              <a:t>Page 2:</a:t>
            </a:r>
            <a:r>
              <a:rPr lang="en-US" sz="3000" b="0" i="0" u="none" strike="noStrike" cap="none">
                <a:latin typeface="Helvetica Neue"/>
                <a:ea typeface="Helvetica Neue"/>
                <a:cs typeface="Helvetica Neue"/>
                <a:sym typeface="Helvetica Neue"/>
              </a:rPr>
              <a:t> In bold and at 90pt (paragraph style called ‘</a:t>
            </a:r>
            <a:r>
              <a:rPr lang="en-US" sz="3000" b="1" i="0" u="none" strike="noStrike" cap="none">
                <a:latin typeface="Helvetica Neue"/>
                <a:ea typeface="Helvetica Neue"/>
                <a:cs typeface="Helvetica Neue"/>
                <a:sym typeface="Helvetica Neue"/>
              </a:rPr>
              <a:t>Large Statements/Opening Question</a:t>
            </a:r>
            <a:r>
              <a:rPr lang="en-US" sz="3000" b="0" i="0" u="none" strike="noStrike" cap="none">
                <a:latin typeface="Helvetica Neue"/>
                <a:ea typeface="Helvetica Neue"/>
                <a:cs typeface="Helvetica Neue"/>
                <a:sym typeface="Helvetica Neue"/>
              </a:rPr>
              <a:t>’ within text formatting), try opening presentation by asking your audience a simple, short question. </a:t>
            </a:r>
            <a:endParaRPr/>
          </a:p>
        </p:txBody>
      </p:sp>
    </p:spTree>
    <p:extLst>
      <p:ext uri="{BB962C8B-B14F-4D97-AF65-F5344CB8AC3E}">
        <p14:creationId xmlns:p14="http://schemas.microsoft.com/office/powerpoint/2010/main" val="9568426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3fddd6fd8f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02" name="Google Shape;202;g3fddd6fd8f_0_39: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None/>
            </a:pPr>
            <a:endParaRPr sz="3000" b="0" i="0" u="none" strike="noStrike" cap="none">
              <a:latin typeface="Helvetica Neue"/>
              <a:ea typeface="Helvetica Neue"/>
              <a:cs typeface="Helvetica Neue"/>
              <a:sym typeface="Helvetica Neue"/>
            </a:endParaRPr>
          </a:p>
          <a:p>
            <a:pPr marL="0" marR="0" lvl="0" indent="0" algn="l" rtl="0">
              <a:lnSpc>
                <a:spcPct val="117999"/>
              </a:lnSpc>
              <a:spcBef>
                <a:spcPts val="0"/>
              </a:spcBef>
              <a:spcAft>
                <a:spcPts val="0"/>
              </a:spcAft>
              <a:buNone/>
            </a:pPr>
            <a:r>
              <a:rPr lang="en-US" sz="3000" b="0" i="0" u="none" strike="noStrike" cap="none">
                <a:latin typeface="Helvetica Neue"/>
                <a:ea typeface="Helvetica Neue"/>
                <a:cs typeface="Helvetica Neue"/>
                <a:sym typeface="Helvetica Neue"/>
              </a:rPr>
              <a:t>We spend time researching in homes, work places and on the street to understand what they need and how they like to access it.  </a:t>
            </a:r>
            <a:endParaRPr/>
          </a:p>
          <a:p>
            <a:pPr marL="0" marR="0" lvl="0" indent="0" algn="l" rtl="0">
              <a:lnSpc>
                <a:spcPct val="117999"/>
              </a:lnSpc>
              <a:spcBef>
                <a:spcPts val="0"/>
              </a:spcBef>
              <a:spcAft>
                <a:spcPts val="0"/>
              </a:spcAft>
              <a:buNone/>
            </a:pPr>
            <a:endParaRPr sz="3000" b="0" i="0" u="none" strike="noStrike" cap="none">
              <a:latin typeface="Helvetica Neue"/>
              <a:ea typeface="Helvetica Neue"/>
              <a:cs typeface="Helvetica Neue"/>
              <a:sym typeface="Helvetica Neue"/>
            </a:endParaRPr>
          </a:p>
          <a:p>
            <a:pPr marL="0" marR="0" lvl="0" indent="0" algn="l" rtl="0">
              <a:lnSpc>
                <a:spcPct val="117999"/>
              </a:lnSpc>
              <a:spcBef>
                <a:spcPts val="0"/>
              </a:spcBef>
              <a:spcAft>
                <a:spcPts val="0"/>
              </a:spcAft>
              <a:buNone/>
            </a:pPr>
            <a:r>
              <a:rPr lang="en-US" sz="3000" b="0" i="0" u="none" strike="noStrike" cap="none">
                <a:latin typeface="Helvetica Neue"/>
                <a:ea typeface="Helvetica Neue"/>
                <a:cs typeface="Helvetica Neue"/>
                <a:sym typeface="Helvetica Neue"/>
              </a:rPr>
              <a:t>Staff are service users too. We spend time researching internal systems to understand if how the service being delivered can be improved and made more efficient. </a:t>
            </a:r>
            <a:endParaRPr/>
          </a:p>
        </p:txBody>
      </p:sp>
    </p:spTree>
    <p:extLst>
      <p:ext uri="{BB962C8B-B14F-4D97-AF65-F5344CB8AC3E}">
        <p14:creationId xmlns:p14="http://schemas.microsoft.com/office/powerpoint/2010/main" val="5377709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1bb66df07f_0_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09" name="Google Shape;209;g1bb66df07f_0_47: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None/>
            </a:pPr>
            <a:endParaRPr/>
          </a:p>
        </p:txBody>
      </p:sp>
    </p:spTree>
    <p:extLst>
      <p:ext uri="{BB962C8B-B14F-4D97-AF65-F5344CB8AC3E}">
        <p14:creationId xmlns:p14="http://schemas.microsoft.com/office/powerpoint/2010/main" val="684519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3fddd6fd8f_0_1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14" name="Google Shape;214;g3fddd6fd8f_0_16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None/>
            </a:pPr>
            <a:endParaRPr/>
          </a:p>
        </p:txBody>
      </p:sp>
    </p:spTree>
    <p:extLst>
      <p:ext uri="{BB962C8B-B14F-4D97-AF65-F5344CB8AC3E}">
        <p14:creationId xmlns:p14="http://schemas.microsoft.com/office/powerpoint/2010/main" val="38145720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3fddd6fd8f_0_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20" name="Google Shape;220;g3fddd6fd8f_0_99: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None/>
            </a:pPr>
            <a:endParaRPr/>
          </a:p>
        </p:txBody>
      </p:sp>
    </p:spTree>
    <p:extLst>
      <p:ext uri="{BB962C8B-B14F-4D97-AF65-F5344CB8AC3E}">
        <p14:creationId xmlns:p14="http://schemas.microsoft.com/office/powerpoint/2010/main" val="20349717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3fddd6fd8f_0_1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39" name="Google Shape;239;g3fddd6fd8f_0_14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None/>
            </a:pPr>
            <a:endParaRPr/>
          </a:p>
        </p:txBody>
      </p:sp>
    </p:spTree>
    <p:extLst>
      <p:ext uri="{BB962C8B-B14F-4D97-AF65-F5344CB8AC3E}">
        <p14:creationId xmlns:p14="http://schemas.microsoft.com/office/powerpoint/2010/main" val="1399080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g3ef5e3f3cc_3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46" name="Google Shape;246;g3ef5e3f3cc_3_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None/>
            </a:pPr>
            <a:endParaRPr/>
          </a:p>
        </p:txBody>
      </p:sp>
    </p:spTree>
    <p:extLst>
      <p:ext uri="{BB962C8B-B14F-4D97-AF65-F5344CB8AC3E}">
        <p14:creationId xmlns:p14="http://schemas.microsoft.com/office/powerpoint/2010/main" val="34237556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png"/><Relationship Id="rId18" Type="http://schemas.openxmlformats.org/officeDocument/2006/relationships/image" Target="../media/image21.png"/><Relationship Id="rId26" Type="http://schemas.openxmlformats.org/officeDocument/2006/relationships/image" Target="../media/image29.png"/><Relationship Id="rId3" Type="http://schemas.openxmlformats.org/officeDocument/2006/relationships/image" Target="../media/image6.png"/><Relationship Id="rId21" Type="http://schemas.openxmlformats.org/officeDocument/2006/relationships/image" Target="../media/image24.png"/><Relationship Id="rId34" Type="http://schemas.openxmlformats.org/officeDocument/2006/relationships/image" Target="../media/image37.png"/><Relationship Id="rId7" Type="http://schemas.openxmlformats.org/officeDocument/2006/relationships/image" Target="../media/image10.png"/><Relationship Id="rId12" Type="http://schemas.openxmlformats.org/officeDocument/2006/relationships/image" Target="../media/image15.png"/><Relationship Id="rId17" Type="http://schemas.openxmlformats.org/officeDocument/2006/relationships/image" Target="../media/image20.png"/><Relationship Id="rId25" Type="http://schemas.openxmlformats.org/officeDocument/2006/relationships/image" Target="../media/image28.png"/><Relationship Id="rId33" Type="http://schemas.openxmlformats.org/officeDocument/2006/relationships/image" Target="../media/image36.png"/><Relationship Id="rId2" Type="http://schemas.openxmlformats.org/officeDocument/2006/relationships/image" Target="../media/image5.png"/><Relationship Id="rId16" Type="http://schemas.openxmlformats.org/officeDocument/2006/relationships/image" Target="../media/image19.png"/><Relationship Id="rId20" Type="http://schemas.openxmlformats.org/officeDocument/2006/relationships/image" Target="../media/image23.png"/><Relationship Id="rId29"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9.png"/><Relationship Id="rId11" Type="http://schemas.openxmlformats.org/officeDocument/2006/relationships/image" Target="../media/image14.png"/><Relationship Id="rId24" Type="http://schemas.openxmlformats.org/officeDocument/2006/relationships/image" Target="../media/image27.png"/><Relationship Id="rId32" Type="http://schemas.openxmlformats.org/officeDocument/2006/relationships/image" Target="../media/image35.png"/><Relationship Id="rId5" Type="http://schemas.openxmlformats.org/officeDocument/2006/relationships/image" Target="../media/image8.png"/><Relationship Id="rId15" Type="http://schemas.openxmlformats.org/officeDocument/2006/relationships/image" Target="../media/image18.png"/><Relationship Id="rId23" Type="http://schemas.openxmlformats.org/officeDocument/2006/relationships/image" Target="../media/image26.png"/><Relationship Id="rId28" Type="http://schemas.openxmlformats.org/officeDocument/2006/relationships/image" Target="../media/image31.png"/><Relationship Id="rId36" Type="http://schemas.openxmlformats.org/officeDocument/2006/relationships/image" Target="../media/image2.png"/><Relationship Id="rId10" Type="http://schemas.openxmlformats.org/officeDocument/2006/relationships/image" Target="../media/image13.png"/><Relationship Id="rId19" Type="http://schemas.openxmlformats.org/officeDocument/2006/relationships/image" Target="../media/image22.png"/><Relationship Id="rId31" Type="http://schemas.openxmlformats.org/officeDocument/2006/relationships/image" Target="../media/image34.png"/><Relationship Id="rId4" Type="http://schemas.openxmlformats.org/officeDocument/2006/relationships/image" Target="../media/image7.png"/><Relationship Id="rId9" Type="http://schemas.openxmlformats.org/officeDocument/2006/relationships/image" Target="../media/image12.png"/><Relationship Id="rId14" Type="http://schemas.openxmlformats.org/officeDocument/2006/relationships/image" Target="../media/image17.png"/><Relationship Id="rId22" Type="http://schemas.openxmlformats.org/officeDocument/2006/relationships/image" Target="../media/image25.png"/><Relationship Id="rId27" Type="http://schemas.openxmlformats.org/officeDocument/2006/relationships/image" Target="../media/image30.png"/><Relationship Id="rId30" Type="http://schemas.openxmlformats.org/officeDocument/2006/relationships/image" Target="../media/image33.png"/><Relationship Id="rId35" Type="http://schemas.openxmlformats.org/officeDocument/2006/relationships/image" Target="../media/image38.png"/></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45.png"/><Relationship Id="rId13" Type="http://schemas.openxmlformats.org/officeDocument/2006/relationships/image" Target="../media/image50.png"/><Relationship Id="rId3" Type="http://schemas.openxmlformats.org/officeDocument/2006/relationships/image" Target="../media/image40.png"/><Relationship Id="rId7" Type="http://schemas.openxmlformats.org/officeDocument/2006/relationships/image" Target="../media/image44.png"/><Relationship Id="rId12" Type="http://schemas.openxmlformats.org/officeDocument/2006/relationships/image" Target="../media/image49.png"/><Relationship Id="rId2" Type="http://schemas.openxmlformats.org/officeDocument/2006/relationships/image" Target="../media/image39.png"/><Relationship Id="rId1" Type="http://schemas.openxmlformats.org/officeDocument/2006/relationships/slideMaster" Target="../slideMasters/slideMaster1.xml"/><Relationship Id="rId6" Type="http://schemas.openxmlformats.org/officeDocument/2006/relationships/image" Target="../media/image43.png"/><Relationship Id="rId11" Type="http://schemas.openxmlformats.org/officeDocument/2006/relationships/image" Target="../media/image48.png"/><Relationship Id="rId5" Type="http://schemas.openxmlformats.org/officeDocument/2006/relationships/image" Target="../media/image42.png"/><Relationship Id="rId15" Type="http://schemas.openxmlformats.org/officeDocument/2006/relationships/image" Target="../media/image2.png"/><Relationship Id="rId10" Type="http://schemas.openxmlformats.org/officeDocument/2006/relationships/image" Target="../media/image47.png"/><Relationship Id="rId4" Type="http://schemas.openxmlformats.org/officeDocument/2006/relationships/image" Target="../media/image41.png"/><Relationship Id="rId9" Type="http://schemas.openxmlformats.org/officeDocument/2006/relationships/image" Target="../media/image46.png"/><Relationship Id="rId14" Type="http://schemas.openxmlformats.org/officeDocument/2006/relationships/image" Target="../media/image51.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Snook Red" type="title">
  <p:cSld name="TITLE">
    <p:spTree>
      <p:nvGrpSpPr>
        <p:cNvPr id="1" name="Shape 6"/>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matchingName="Snook Delivery">
  <p:cSld name="Snook Delivery">
    <p:bg>
      <p:bgPr>
        <a:solidFill>
          <a:srgbClr val="7E2264"/>
        </a:solidFill>
        <a:effectLst/>
      </p:bgPr>
    </p:bg>
    <p:spTree>
      <p:nvGrpSpPr>
        <p:cNvPr id="1" name="Shape 52"/>
        <p:cNvGrpSpPr/>
        <p:nvPr/>
      </p:nvGrpSpPr>
      <p:grpSpPr>
        <a:xfrm>
          <a:off x="0" y="0"/>
          <a:ext cx="0" cy="0"/>
          <a:chOff x="0" y="0"/>
          <a:chExt cx="0" cy="0"/>
        </a:xfrm>
      </p:grpSpPr>
      <p:sp>
        <p:nvSpPr>
          <p:cNvPr id="53" name="Google Shape;53;p11"/>
          <p:cNvSpPr/>
          <p:nvPr/>
        </p:nvSpPr>
        <p:spPr>
          <a:xfrm>
            <a:off x="1261380" y="12458244"/>
            <a:ext cx="9182870" cy="578795"/>
          </a:xfrm>
          <a:prstGeom prst="rect">
            <a:avLst/>
          </a:prstGeom>
          <a:noFill/>
          <a:ln w="25400" cap="flat" cmpd="sng">
            <a:solidFill>
              <a:srgbClr val="FFFFFF"/>
            </a:solidFill>
            <a:prstDash val="solid"/>
            <a:miter lim="8000"/>
            <a:headEnd type="none" w="sm" len="sm"/>
            <a:tailEnd type="none" w="sm" len="sm"/>
          </a:ln>
        </p:spPr>
        <p:txBody>
          <a:bodyPr spcFirstLastPara="1" wrap="square" lIns="71425" tIns="71425" rIns="71425" bIns="71425" anchor="ctr" anchorCtr="0">
            <a:noAutofit/>
          </a:bodyPr>
          <a:lstStyle/>
          <a:p>
            <a:pPr marL="0" marR="0" lvl="0" indent="0" algn="l" rtl="0">
              <a:lnSpc>
                <a:spcPct val="100000"/>
              </a:lnSpc>
              <a:spcBef>
                <a:spcPts val="0"/>
              </a:spcBef>
              <a:spcAft>
                <a:spcPts val="0"/>
              </a:spcAft>
              <a:buClr>
                <a:srgbClr val="FFFFFF"/>
              </a:buClr>
              <a:buFont typeface="Proxima Nova"/>
              <a:buNone/>
            </a:pPr>
            <a:endParaRPr sz="3600" b="1" i="0" u="none" strike="noStrike" cap="none">
              <a:solidFill>
                <a:srgbClr val="FFFFFF"/>
              </a:solidFill>
              <a:latin typeface="Proxima Nova"/>
              <a:ea typeface="Proxima Nova"/>
              <a:cs typeface="Proxima Nova"/>
              <a:sym typeface="Proxima Nova"/>
            </a:endParaRPr>
          </a:p>
        </p:txBody>
      </p:sp>
      <p:cxnSp>
        <p:nvCxnSpPr>
          <p:cNvPr id="54" name="Google Shape;54;p11"/>
          <p:cNvCxnSpPr/>
          <p:nvPr/>
        </p:nvCxnSpPr>
        <p:spPr>
          <a:xfrm>
            <a:off x="7054647" y="12454567"/>
            <a:ext cx="1" cy="586150"/>
          </a:xfrm>
          <a:prstGeom prst="straightConnector1">
            <a:avLst/>
          </a:prstGeom>
          <a:noFill/>
          <a:ln w="25400" cap="flat" cmpd="sng">
            <a:solidFill>
              <a:srgbClr val="FFFFFF"/>
            </a:solidFill>
            <a:prstDash val="solid"/>
            <a:miter lim="8000"/>
            <a:headEnd type="none" w="sm" len="sm"/>
            <a:tailEnd type="none" w="sm" len="sm"/>
          </a:ln>
        </p:spPr>
      </p:cxnSp>
      <p:cxnSp>
        <p:nvCxnSpPr>
          <p:cNvPr id="55" name="Google Shape;55;p11"/>
          <p:cNvCxnSpPr/>
          <p:nvPr/>
        </p:nvCxnSpPr>
        <p:spPr>
          <a:xfrm>
            <a:off x="22030170" y="12451605"/>
            <a:ext cx="1" cy="592075"/>
          </a:xfrm>
          <a:prstGeom prst="straightConnector1">
            <a:avLst/>
          </a:prstGeom>
          <a:noFill/>
          <a:ln w="25400" cap="flat" cmpd="sng">
            <a:solidFill>
              <a:srgbClr val="FFFFFF"/>
            </a:solidFill>
            <a:prstDash val="solid"/>
            <a:miter lim="8000"/>
            <a:headEnd type="none" w="sm" len="sm"/>
            <a:tailEnd type="none" w="sm" len="sm"/>
          </a:ln>
        </p:spPr>
      </p:cxnSp>
      <p:sp>
        <p:nvSpPr>
          <p:cNvPr id="56" name="Google Shape;56;p11"/>
          <p:cNvSpPr/>
          <p:nvPr/>
        </p:nvSpPr>
        <p:spPr>
          <a:xfrm>
            <a:off x="19125506" y="12458244"/>
            <a:ext cx="4610750" cy="578795"/>
          </a:xfrm>
          <a:prstGeom prst="rect">
            <a:avLst/>
          </a:prstGeom>
          <a:noFill/>
          <a:ln w="25400" cap="flat" cmpd="sng">
            <a:solidFill>
              <a:srgbClr val="FFFFFF"/>
            </a:solidFill>
            <a:prstDash val="solid"/>
            <a:miter lim="8000"/>
            <a:headEnd type="none" w="sm" len="sm"/>
            <a:tailEnd type="none" w="sm" len="sm"/>
          </a:ln>
        </p:spPr>
        <p:txBody>
          <a:bodyPr spcFirstLastPara="1" wrap="square" lIns="71425" tIns="71425" rIns="71425" bIns="71425" anchor="ctr" anchorCtr="0">
            <a:noAutofit/>
          </a:bodyPr>
          <a:lstStyle/>
          <a:p>
            <a:pPr marL="0" marR="0" lvl="0" indent="0" algn="l" rtl="0">
              <a:lnSpc>
                <a:spcPct val="100000"/>
              </a:lnSpc>
              <a:spcBef>
                <a:spcPts val="0"/>
              </a:spcBef>
              <a:spcAft>
                <a:spcPts val="0"/>
              </a:spcAft>
              <a:buClr>
                <a:srgbClr val="FFFFFF"/>
              </a:buClr>
              <a:buFont typeface="Proxima Nova"/>
              <a:buNone/>
            </a:pPr>
            <a:endParaRPr sz="3600" b="1" i="0" u="none" strike="noStrike" cap="none">
              <a:solidFill>
                <a:srgbClr val="FFFFFF"/>
              </a:solidFill>
              <a:latin typeface="Proxima Nova"/>
              <a:ea typeface="Proxima Nova"/>
              <a:cs typeface="Proxima Nova"/>
              <a:sym typeface="Proxima Nova"/>
            </a:endParaRPr>
          </a:p>
        </p:txBody>
      </p:sp>
      <p:pic>
        <p:nvPicPr>
          <p:cNvPr id="57" name="Google Shape;57;p11"/>
          <p:cNvPicPr preferRelativeResize="0"/>
          <p:nvPr/>
        </p:nvPicPr>
        <p:blipFill rotWithShape="1">
          <a:blip r:embed="rId2">
            <a:alphaModFix/>
          </a:blip>
          <a:srcRect l="17784" t="30938" r="17792" b="30945"/>
          <a:stretch/>
        </p:blipFill>
        <p:spPr>
          <a:xfrm>
            <a:off x="22282623" y="12598007"/>
            <a:ext cx="1192237" cy="299357"/>
          </a:xfrm>
          <a:prstGeom prst="rect">
            <a:avLst/>
          </a:prstGeom>
          <a:noFill/>
          <a:ln>
            <a:noFill/>
          </a:ln>
        </p:spPr>
      </p:pic>
      <p:sp>
        <p:nvSpPr>
          <p:cNvPr id="58" name="Google Shape;58;p11"/>
          <p:cNvSpPr/>
          <p:nvPr/>
        </p:nvSpPr>
        <p:spPr>
          <a:xfrm>
            <a:off x="7684019" y="12511104"/>
            <a:ext cx="2030350" cy="447676"/>
          </a:xfrm>
          <a:prstGeom prst="rect">
            <a:avLst/>
          </a:prstGeom>
          <a:noFill/>
          <a:ln>
            <a:noFill/>
          </a:ln>
        </p:spPr>
        <p:txBody>
          <a:bodyPr spcFirstLastPara="1" wrap="square" lIns="71425" tIns="71425" rIns="71425" bIns="71425" anchor="ctr" anchorCtr="0">
            <a:noAutofit/>
          </a:bodyPr>
          <a:lstStyle/>
          <a:p>
            <a:pPr marL="0" marR="0" lvl="0" indent="0" algn="l" rtl="0">
              <a:lnSpc>
                <a:spcPct val="100000"/>
              </a:lnSpc>
              <a:spcBef>
                <a:spcPts val="0"/>
              </a:spcBef>
              <a:spcAft>
                <a:spcPts val="0"/>
              </a:spcAft>
              <a:buClr>
                <a:srgbClr val="FFFFFF"/>
              </a:buClr>
              <a:buFont typeface="Proxima Nova"/>
              <a:buNone/>
            </a:pPr>
            <a:r>
              <a:rPr lang="en-US" sz="2000" b="0" i="0" u="none" strike="noStrike" cap="none">
                <a:solidFill>
                  <a:srgbClr val="FFFFFF"/>
                </a:solidFill>
                <a:latin typeface="Proxima Nova"/>
                <a:ea typeface="Proxima Nova"/>
                <a:cs typeface="Proxima Nova"/>
                <a:sym typeface="Proxima Nova"/>
              </a:rPr>
              <a:t>Presentation title</a:t>
            </a:r>
            <a:endParaRPr/>
          </a:p>
        </p:txBody>
      </p:sp>
      <p:sp>
        <p:nvSpPr>
          <p:cNvPr id="59" name="Google Shape;59;p11"/>
          <p:cNvSpPr/>
          <p:nvPr/>
        </p:nvSpPr>
        <p:spPr>
          <a:xfrm>
            <a:off x="2331806" y="12523804"/>
            <a:ext cx="3609468" cy="447676"/>
          </a:xfrm>
          <a:prstGeom prst="rect">
            <a:avLst/>
          </a:prstGeom>
          <a:noFill/>
          <a:ln>
            <a:noFill/>
          </a:ln>
        </p:spPr>
        <p:txBody>
          <a:bodyPr spcFirstLastPara="1" wrap="square" lIns="71425" tIns="71425" rIns="71425" bIns="71425" anchor="ctr" anchorCtr="0">
            <a:noAutofit/>
          </a:bodyPr>
          <a:lstStyle/>
          <a:p>
            <a:pPr marL="0" marR="0" lvl="0" indent="0" algn="l" rtl="0">
              <a:lnSpc>
                <a:spcPct val="100000"/>
              </a:lnSpc>
              <a:spcBef>
                <a:spcPts val="0"/>
              </a:spcBef>
              <a:spcAft>
                <a:spcPts val="0"/>
              </a:spcAft>
              <a:buClr>
                <a:srgbClr val="FFFFFF"/>
              </a:buClr>
              <a:buFont typeface="Proxima Nova"/>
              <a:buNone/>
            </a:pPr>
            <a:r>
              <a:rPr lang="en-US" sz="2000" b="0" i="0" u="none" strike="noStrike" cap="none">
                <a:solidFill>
                  <a:srgbClr val="FFFFFF"/>
                </a:solidFill>
                <a:latin typeface="Proxima Nova"/>
                <a:ea typeface="Proxima Nova"/>
                <a:cs typeface="Proxima Nova"/>
                <a:sym typeface="Proxima Nova"/>
              </a:rPr>
              <a:t>Speaker name | @twitterhandle</a:t>
            </a:r>
            <a:endParaRPr/>
          </a:p>
        </p:txBody>
      </p:sp>
      <p:sp>
        <p:nvSpPr>
          <p:cNvPr id="60" name="Google Shape;60;p11"/>
          <p:cNvSpPr/>
          <p:nvPr/>
        </p:nvSpPr>
        <p:spPr>
          <a:xfrm>
            <a:off x="19699284" y="12523804"/>
            <a:ext cx="1723772" cy="447676"/>
          </a:xfrm>
          <a:prstGeom prst="rect">
            <a:avLst/>
          </a:prstGeom>
          <a:noFill/>
          <a:ln>
            <a:noFill/>
          </a:ln>
        </p:spPr>
        <p:txBody>
          <a:bodyPr spcFirstLastPara="1" wrap="square" lIns="71425" tIns="71425" rIns="71425" bIns="71425" anchor="ctr" anchorCtr="0">
            <a:noAutofit/>
          </a:bodyPr>
          <a:lstStyle/>
          <a:p>
            <a:pPr marL="0" marR="0" lvl="0" indent="0" algn="l" rtl="0">
              <a:lnSpc>
                <a:spcPct val="100000"/>
              </a:lnSpc>
              <a:spcBef>
                <a:spcPts val="0"/>
              </a:spcBef>
              <a:spcAft>
                <a:spcPts val="0"/>
              </a:spcAft>
              <a:buClr>
                <a:srgbClr val="FFFFFF"/>
              </a:buClr>
              <a:buFont typeface="Proxima Nova"/>
              <a:buNone/>
            </a:pPr>
            <a:r>
              <a:rPr lang="en-US" sz="2000" b="0" i="0" u="none" strike="noStrike" cap="none">
                <a:solidFill>
                  <a:srgbClr val="FFFFFF"/>
                </a:solidFill>
                <a:latin typeface="Proxima Nova"/>
                <a:ea typeface="Proxima Nova"/>
                <a:cs typeface="Proxima Nova"/>
                <a:sym typeface="Proxima Nova"/>
              </a:rPr>
              <a:t>@wearesnook</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matchingName="Snook Coaching">
  <p:cSld name="Snook Coaching">
    <p:bg>
      <p:bgPr>
        <a:solidFill>
          <a:srgbClr val="00815C"/>
        </a:solidFill>
        <a:effectLst/>
      </p:bgPr>
    </p:bg>
    <p:spTree>
      <p:nvGrpSpPr>
        <p:cNvPr id="1" name="Shape 61"/>
        <p:cNvGrpSpPr/>
        <p:nvPr/>
      </p:nvGrpSpPr>
      <p:grpSpPr>
        <a:xfrm>
          <a:off x="0" y="0"/>
          <a:ext cx="0" cy="0"/>
          <a:chOff x="0" y="0"/>
          <a:chExt cx="0" cy="0"/>
        </a:xfrm>
      </p:grpSpPr>
      <p:sp>
        <p:nvSpPr>
          <p:cNvPr id="62" name="Google Shape;62;p12"/>
          <p:cNvSpPr/>
          <p:nvPr/>
        </p:nvSpPr>
        <p:spPr>
          <a:xfrm>
            <a:off x="1261380" y="12458244"/>
            <a:ext cx="9182870" cy="578795"/>
          </a:xfrm>
          <a:prstGeom prst="rect">
            <a:avLst/>
          </a:prstGeom>
          <a:noFill/>
          <a:ln w="25400" cap="flat" cmpd="sng">
            <a:solidFill>
              <a:srgbClr val="FFFFFF"/>
            </a:solidFill>
            <a:prstDash val="solid"/>
            <a:miter lim="8000"/>
            <a:headEnd type="none" w="sm" len="sm"/>
            <a:tailEnd type="none" w="sm" len="sm"/>
          </a:ln>
        </p:spPr>
        <p:txBody>
          <a:bodyPr spcFirstLastPara="1" wrap="square" lIns="71425" tIns="71425" rIns="71425" bIns="71425" anchor="ctr" anchorCtr="0">
            <a:noAutofit/>
          </a:bodyPr>
          <a:lstStyle/>
          <a:p>
            <a:pPr marL="0" marR="0" lvl="0" indent="0" algn="l" rtl="0">
              <a:lnSpc>
                <a:spcPct val="100000"/>
              </a:lnSpc>
              <a:spcBef>
                <a:spcPts val="0"/>
              </a:spcBef>
              <a:spcAft>
                <a:spcPts val="0"/>
              </a:spcAft>
              <a:buClr>
                <a:srgbClr val="FFFFFF"/>
              </a:buClr>
              <a:buFont typeface="Proxima Nova"/>
              <a:buNone/>
            </a:pPr>
            <a:endParaRPr sz="3600" b="1" i="0" u="none" strike="noStrike" cap="none">
              <a:solidFill>
                <a:srgbClr val="FFFFFF"/>
              </a:solidFill>
              <a:latin typeface="Proxima Nova"/>
              <a:ea typeface="Proxima Nova"/>
              <a:cs typeface="Proxima Nova"/>
              <a:sym typeface="Proxima Nova"/>
            </a:endParaRPr>
          </a:p>
        </p:txBody>
      </p:sp>
      <p:cxnSp>
        <p:nvCxnSpPr>
          <p:cNvPr id="63" name="Google Shape;63;p12"/>
          <p:cNvCxnSpPr/>
          <p:nvPr/>
        </p:nvCxnSpPr>
        <p:spPr>
          <a:xfrm>
            <a:off x="7054647" y="12454567"/>
            <a:ext cx="1" cy="586150"/>
          </a:xfrm>
          <a:prstGeom prst="straightConnector1">
            <a:avLst/>
          </a:prstGeom>
          <a:noFill/>
          <a:ln w="25400" cap="flat" cmpd="sng">
            <a:solidFill>
              <a:srgbClr val="FFFFFF"/>
            </a:solidFill>
            <a:prstDash val="solid"/>
            <a:miter lim="8000"/>
            <a:headEnd type="none" w="sm" len="sm"/>
            <a:tailEnd type="none" w="sm" len="sm"/>
          </a:ln>
        </p:spPr>
      </p:cxnSp>
      <p:cxnSp>
        <p:nvCxnSpPr>
          <p:cNvPr id="64" name="Google Shape;64;p12"/>
          <p:cNvCxnSpPr/>
          <p:nvPr/>
        </p:nvCxnSpPr>
        <p:spPr>
          <a:xfrm>
            <a:off x="22030170" y="12451605"/>
            <a:ext cx="1" cy="592075"/>
          </a:xfrm>
          <a:prstGeom prst="straightConnector1">
            <a:avLst/>
          </a:prstGeom>
          <a:noFill/>
          <a:ln w="25400" cap="flat" cmpd="sng">
            <a:solidFill>
              <a:srgbClr val="FFFFFF"/>
            </a:solidFill>
            <a:prstDash val="solid"/>
            <a:miter lim="8000"/>
            <a:headEnd type="none" w="sm" len="sm"/>
            <a:tailEnd type="none" w="sm" len="sm"/>
          </a:ln>
        </p:spPr>
      </p:cxnSp>
      <p:sp>
        <p:nvSpPr>
          <p:cNvPr id="65" name="Google Shape;65;p12"/>
          <p:cNvSpPr/>
          <p:nvPr/>
        </p:nvSpPr>
        <p:spPr>
          <a:xfrm>
            <a:off x="19125506" y="12458244"/>
            <a:ext cx="4610750" cy="578795"/>
          </a:xfrm>
          <a:prstGeom prst="rect">
            <a:avLst/>
          </a:prstGeom>
          <a:noFill/>
          <a:ln w="25400" cap="flat" cmpd="sng">
            <a:solidFill>
              <a:srgbClr val="FFFFFF"/>
            </a:solidFill>
            <a:prstDash val="solid"/>
            <a:miter lim="8000"/>
            <a:headEnd type="none" w="sm" len="sm"/>
            <a:tailEnd type="none" w="sm" len="sm"/>
          </a:ln>
        </p:spPr>
        <p:txBody>
          <a:bodyPr spcFirstLastPara="1" wrap="square" lIns="71425" tIns="71425" rIns="71425" bIns="71425" anchor="ctr" anchorCtr="0">
            <a:noAutofit/>
          </a:bodyPr>
          <a:lstStyle/>
          <a:p>
            <a:pPr marL="0" marR="0" lvl="0" indent="0" algn="l" rtl="0">
              <a:lnSpc>
                <a:spcPct val="100000"/>
              </a:lnSpc>
              <a:spcBef>
                <a:spcPts val="0"/>
              </a:spcBef>
              <a:spcAft>
                <a:spcPts val="0"/>
              </a:spcAft>
              <a:buClr>
                <a:srgbClr val="FFFFFF"/>
              </a:buClr>
              <a:buFont typeface="Proxima Nova"/>
              <a:buNone/>
            </a:pPr>
            <a:endParaRPr sz="3600" b="1" i="0" u="none" strike="noStrike" cap="none">
              <a:solidFill>
                <a:srgbClr val="FFFFFF"/>
              </a:solidFill>
              <a:latin typeface="Proxima Nova"/>
              <a:ea typeface="Proxima Nova"/>
              <a:cs typeface="Proxima Nova"/>
              <a:sym typeface="Proxima Nova"/>
            </a:endParaRPr>
          </a:p>
        </p:txBody>
      </p:sp>
      <p:pic>
        <p:nvPicPr>
          <p:cNvPr id="66" name="Google Shape;66;p12"/>
          <p:cNvPicPr preferRelativeResize="0"/>
          <p:nvPr/>
        </p:nvPicPr>
        <p:blipFill rotWithShape="1">
          <a:blip r:embed="rId2">
            <a:alphaModFix/>
          </a:blip>
          <a:srcRect l="17784" t="30938" r="17792" b="30945"/>
          <a:stretch/>
        </p:blipFill>
        <p:spPr>
          <a:xfrm>
            <a:off x="22282623" y="12598007"/>
            <a:ext cx="1192237" cy="299357"/>
          </a:xfrm>
          <a:prstGeom prst="rect">
            <a:avLst/>
          </a:prstGeom>
          <a:noFill/>
          <a:ln>
            <a:noFill/>
          </a:ln>
        </p:spPr>
      </p:pic>
      <p:sp>
        <p:nvSpPr>
          <p:cNvPr id="67" name="Google Shape;67;p12"/>
          <p:cNvSpPr/>
          <p:nvPr/>
        </p:nvSpPr>
        <p:spPr>
          <a:xfrm>
            <a:off x="7684019" y="12511104"/>
            <a:ext cx="2030350" cy="447676"/>
          </a:xfrm>
          <a:prstGeom prst="rect">
            <a:avLst/>
          </a:prstGeom>
          <a:noFill/>
          <a:ln>
            <a:noFill/>
          </a:ln>
        </p:spPr>
        <p:txBody>
          <a:bodyPr spcFirstLastPara="1" wrap="square" lIns="71425" tIns="71425" rIns="71425" bIns="71425" anchor="ctr" anchorCtr="0">
            <a:noAutofit/>
          </a:bodyPr>
          <a:lstStyle/>
          <a:p>
            <a:pPr marL="0" marR="0" lvl="0" indent="0" algn="l" rtl="0">
              <a:lnSpc>
                <a:spcPct val="100000"/>
              </a:lnSpc>
              <a:spcBef>
                <a:spcPts val="0"/>
              </a:spcBef>
              <a:spcAft>
                <a:spcPts val="0"/>
              </a:spcAft>
              <a:buClr>
                <a:srgbClr val="FFFFFF"/>
              </a:buClr>
              <a:buFont typeface="Proxima Nova"/>
              <a:buNone/>
            </a:pPr>
            <a:r>
              <a:rPr lang="en-US" sz="2000" b="0" i="0" u="none" strike="noStrike" cap="none">
                <a:solidFill>
                  <a:srgbClr val="FFFFFF"/>
                </a:solidFill>
                <a:latin typeface="Proxima Nova"/>
                <a:ea typeface="Proxima Nova"/>
                <a:cs typeface="Proxima Nova"/>
                <a:sym typeface="Proxima Nova"/>
              </a:rPr>
              <a:t>Presentation title</a:t>
            </a:r>
            <a:endParaRPr/>
          </a:p>
        </p:txBody>
      </p:sp>
      <p:sp>
        <p:nvSpPr>
          <p:cNvPr id="68" name="Google Shape;68;p12"/>
          <p:cNvSpPr/>
          <p:nvPr/>
        </p:nvSpPr>
        <p:spPr>
          <a:xfrm>
            <a:off x="2331806" y="12523804"/>
            <a:ext cx="3609468" cy="447676"/>
          </a:xfrm>
          <a:prstGeom prst="rect">
            <a:avLst/>
          </a:prstGeom>
          <a:noFill/>
          <a:ln>
            <a:noFill/>
          </a:ln>
        </p:spPr>
        <p:txBody>
          <a:bodyPr spcFirstLastPara="1" wrap="square" lIns="71425" tIns="71425" rIns="71425" bIns="71425" anchor="ctr" anchorCtr="0">
            <a:noAutofit/>
          </a:bodyPr>
          <a:lstStyle/>
          <a:p>
            <a:pPr marL="0" marR="0" lvl="0" indent="0" algn="l" rtl="0">
              <a:lnSpc>
                <a:spcPct val="100000"/>
              </a:lnSpc>
              <a:spcBef>
                <a:spcPts val="0"/>
              </a:spcBef>
              <a:spcAft>
                <a:spcPts val="0"/>
              </a:spcAft>
              <a:buClr>
                <a:srgbClr val="FFFFFF"/>
              </a:buClr>
              <a:buFont typeface="Proxima Nova"/>
              <a:buNone/>
            </a:pPr>
            <a:r>
              <a:rPr lang="en-US" sz="2000" b="0" i="0" u="none" strike="noStrike" cap="none">
                <a:solidFill>
                  <a:srgbClr val="FFFFFF"/>
                </a:solidFill>
                <a:latin typeface="Proxima Nova"/>
                <a:ea typeface="Proxima Nova"/>
                <a:cs typeface="Proxima Nova"/>
                <a:sym typeface="Proxima Nova"/>
              </a:rPr>
              <a:t>Speaker name | @twitterhandle</a:t>
            </a:r>
            <a:endParaRPr/>
          </a:p>
        </p:txBody>
      </p:sp>
      <p:sp>
        <p:nvSpPr>
          <p:cNvPr id="69" name="Google Shape;69;p12"/>
          <p:cNvSpPr/>
          <p:nvPr/>
        </p:nvSpPr>
        <p:spPr>
          <a:xfrm>
            <a:off x="19699284" y="12523804"/>
            <a:ext cx="1723772" cy="447676"/>
          </a:xfrm>
          <a:prstGeom prst="rect">
            <a:avLst/>
          </a:prstGeom>
          <a:noFill/>
          <a:ln>
            <a:noFill/>
          </a:ln>
        </p:spPr>
        <p:txBody>
          <a:bodyPr spcFirstLastPara="1" wrap="square" lIns="71425" tIns="71425" rIns="71425" bIns="71425" anchor="ctr" anchorCtr="0">
            <a:noAutofit/>
          </a:bodyPr>
          <a:lstStyle/>
          <a:p>
            <a:pPr marL="0" marR="0" lvl="0" indent="0" algn="l" rtl="0">
              <a:lnSpc>
                <a:spcPct val="100000"/>
              </a:lnSpc>
              <a:spcBef>
                <a:spcPts val="0"/>
              </a:spcBef>
              <a:spcAft>
                <a:spcPts val="0"/>
              </a:spcAft>
              <a:buClr>
                <a:srgbClr val="FFFFFF"/>
              </a:buClr>
              <a:buFont typeface="Proxima Nova"/>
              <a:buNone/>
            </a:pPr>
            <a:r>
              <a:rPr lang="en-US" sz="2000" b="0" i="0" u="none" strike="noStrike" cap="none">
                <a:solidFill>
                  <a:srgbClr val="FFFFFF"/>
                </a:solidFill>
                <a:latin typeface="Proxima Nova"/>
                <a:ea typeface="Proxima Nova"/>
                <a:cs typeface="Proxima Nova"/>
                <a:sym typeface="Proxima Nova"/>
              </a:rPr>
              <a:t>@wearesnook</a:t>
            </a: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Snook Events">
  <p:cSld name="Snook Events">
    <p:bg>
      <p:bgPr>
        <a:solidFill>
          <a:srgbClr val="7BD7C5"/>
        </a:solidFill>
        <a:effectLst/>
      </p:bgPr>
    </p:bg>
    <p:spTree>
      <p:nvGrpSpPr>
        <p:cNvPr id="1" name="Shape 70"/>
        <p:cNvGrpSpPr/>
        <p:nvPr/>
      </p:nvGrpSpPr>
      <p:grpSpPr>
        <a:xfrm>
          <a:off x="0" y="0"/>
          <a:ext cx="0" cy="0"/>
          <a:chOff x="0" y="0"/>
          <a:chExt cx="0" cy="0"/>
        </a:xfrm>
      </p:grpSpPr>
      <p:sp>
        <p:nvSpPr>
          <p:cNvPr id="71" name="Google Shape;71;p13"/>
          <p:cNvSpPr/>
          <p:nvPr/>
        </p:nvSpPr>
        <p:spPr>
          <a:xfrm>
            <a:off x="1261380" y="12458244"/>
            <a:ext cx="9182870" cy="578795"/>
          </a:xfrm>
          <a:prstGeom prst="rect">
            <a:avLst/>
          </a:prstGeom>
          <a:noFill/>
          <a:ln w="25400" cap="flat" cmpd="sng">
            <a:solidFill>
              <a:srgbClr val="FFFFFF"/>
            </a:solidFill>
            <a:prstDash val="solid"/>
            <a:miter lim="8000"/>
            <a:headEnd type="none" w="sm" len="sm"/>
            <a:tailEnd type="none" w="sm" len="sm"/>
          </a:ln>
        </p:spPr>
        <p:txBody>
          <a:bodyPr spcFirstLastPara="1" wrap="square" lIns="71425" tIns="71425" rIns="71425" bIns="71425" anchor="ctr" anchorCtr="0">
            <a:noAutofit/>
          </a:bodyPr>
          <a:lstStyle/>
          <a:p>
            <a:pPr marL="0" marR="0" lvl="0" indent="0" algn="l" rtl="0">
              <a:lnSpc>
                <a:spcPct val="100000"/>
              </a:lnSpc>
              <a:spcBef>
                <a:spcPts val="0"/>
              </a:spcBef>
              <a:spcAft>
                <a:spcPts val="0"/>
              </a:spcAft>
              <a:buClr>
                <a:srgbClr val="FFFFFF"/>
              </a:buClr>
              <a:buFont typeface="Proxima Nova"/>
              <a:buNone/>
            </a:pPr>
            <a:endParaRPr sz="3600" b="1" i="0" u="none" strike="noStrike" cap="none">
              <a:solidFill>
                <a:srgbClr val="FFFFFF"/>
              </a:solidFill>
              <a:latin typeface="Proxima Nova"/>
              <a:ea typeface="Proxima Nova"/>
              <a:cs typeface="Proxima Nova"/>
              <a:sym typeface="Proxima Nova"/>
            </a:endParaRPr>
          </a:p>
        </p:txBody>
      </p:sp>
      <p:cxnSp>
        <p:nvCxnSpPr>
          <p:cNvPr id="72" name="Google Shape;72;p13"/>
          <p:cNvCxnSpPr/>
          <p:nvPr/>
        </p:nvCxnSpPr>
        <p:spPr>
          <a:xfrm>
            <a:off x="7054647" y="12454567"/>
            <a:ext cx="1" cy="586150"/>
          </a:xfrm>
          <a:prstGeom prst="straightConnector1">
            <a:avLst/>
          </a:prstGeom>
          <a:noFill/>
          <a:ln w="25400" cap="flat" cmpd="sng">
            <a:solidFill>
              <a:srgbClr val="FFFFFF"/>
            </a:solidFill>
            <a:prstDash val="solid"/>
            <a:miter lim="8000"/>
            <a:headEnd type="none" w="sm" len="sm"/>
            <a:tailEnd type="none" w="sm" len="sm"/>
          </a:ln>
        </p:spPr>
      </p:cxnSp>
      <p:cxnSp>
        <p:nvCxnSpPr>
          <p:cNvPr id="73" name="Google Shape;73;p13"/>
          <p:cNvCxnSpPr/>
          <p:nvPr/>
        </p:nvCxnSpPr>
        <p:spPr>
          <a:xfrm>
            <a:off x="22030170" y="12451605"/>
            <a:ext cx="1" cy="592075"/>
          </a:xfrm>
          <a:prstGeom prst="straightConnector1">
            <a:avLst/>
          </a:prstGeom>
          <a:noFill/>
          <a:ln w="25400" cap="flat" cmpd="sng">
            <a:solidFill>
              <a:srgbClr val="FFFFFF"/>
            </a:solidFill>
            <a:prstDash val="solid"/>
            <a:miter lim="8000"/>
            <a:headEnd type="none" w="sm" len="sm"/>
            <a:tailEnd type="none" w="sm" len="sm"/>
          </a:ln>
        </p:spPr>
      </p:cxnSp>
      <p:sp>
        <p:nvSpPr>
          <p:cNvPr id="74" name="Google Shape;74;p13"/>
          <p:cNvSpPr/>
          <p:nvPr/>
        </p:nvSpPr>
        <p:spPr>
          <a:xfrm>
            <a:off x="19125506" y="12458244"/>
            <a:ext cx="4610750" cy="578795"/>
          </a:xfrm>
          <a:prstGeom prst="rect">
            <a:avLst/>
          </a:prstGeom>
          <a:noFill/>
          <a:ln w="25400" cap="flat" cmpd="sng">
            <a:solidFill>
              <a:srgbClr val="FFFFFF"/>
            </a:solidFill>
            <a:prstDash val="solid"/>
            <a:miter lim="8000"/>
            <a:headEnd type="none" w="sm" len="sm"/>
            <a:tailEnd type="none" w="sm" len="sm"/>
          </a:ln>
        </p:spPr>
        <p:txBody>
          <a:bodyPr spcFirstLastPara="1" wrap="square" lIns="71425" tIns="71425" rIns="71425" bIns="71425" anchor="ctr" anchorCtr="0">
            <a:noAutofit/>
          </a:bodyPr>
          <a:lstStyle/>
          <a:p>
            <a:pPr marL="0" marR="0" lvl="0" indent="0" algn="l" rtl="0">
              <a:lnSpc>
                <a:spcPct val="100000"/>
              </a:lnSpc>
              <a:spcBef>
                <a:spcPts val="0"/>
              </a:spcBef>
              <a:spcAft>
                <a:spcPts val="0"/>
              </a:spcAft>
              <a:buClr>
                <a:srgbClr val="FFFFFF"/>
              </a:buClr>
              <a:buFont typeface="Proxima Nova"/>
              <a:buNone/>
            </a:pPr>
            <a:endParaRPr sz="3600" b="1" i="0" u="none" strike="noStrike" cap="none">
              <a:solidFill>
                <a:srgbClr val="FFFFFF"/>
              </a:solidFill>
              <a:latin typeface="Proxima Nova"/>
              <a:ea typeface="Proxima Nova"/>
              <a:cs typeface="Proxima Nova"/>
              <a:sym typeface="Proxima Nova"/>
            </a:endParaRPr>
          </a:p>
        </p:txBody>
      </p:sp>
      <p:pic>
        <p:nvPicPr>
          <p:cNvPr id="75" name="Google Shape;75;p13"/>
          <p:cNvPicPr preferRelativeResize="0"/>
          <p:nvPr/>
        </p:nvPicPr>
        <p:blipFill rotWithShape="1">
          <a:blip r:embed="rId2">
            <a:alphaModFix/>
          </a:blip>
          <a:srcRect l="17784" t="30938" r="17792" b="30945"/>
          <a:stretch/>
        </p:blipFill>
        <p:spPr>
          <a:xfrm>
            <a:off x="22282623" y="12598007"/>
            <a:ext cx="1192237" cy="299357"/>
          </a:xfrm>
          <a:prstGeom prst="rect">
            <a:avLst/>
          </a:prstGeom>
          <a:noFill/>
          <a:ln>
            <a:noFill/>
          </a:ln>
        </p:spPr>
      </p:pic>
      <p:sp>
        <p:nvSpPr>
          <p:cNvPr id="76" name="Google Shape;76;p13"/>
          <p:cNvSpPr/>
          <p:nvPr/>
        </p:nvSpPr>
        <p:spPr>
          <a:xfrm>
            <a:off x="7684019" y="12511104"/>
            <a:ext cx="2030350" cy="447676"/>
          </a:xfrm>
          <a:prstGeom prst="rect">
            <a:avLst/>
          </a:prstGeom>
          <a:noFill/>
          <a:ln>
            <a:noFill/>
          </a:ln>
        </p:spPr>
        <p:txBody>
          <a:bodyPr spcFirstLastPara="1" wrap="square" lIns="71425" tIns="71425" rIns="71425" bIns="71425" anchor="ctr" anchorCtr="0">
            <a:noAutofit/>
          </a:bodyPr>
          <a:lstStyle/>
          <a:p>
            <a:pPr marL="0" marR="0" lvl="0" indent="0" algn="l" rtl="0">
              <a:lnSpc>
                <a:spcPct val="100000"/>
              </a:lnSpc>
              <a:spcBef>
                <a:spcPts val="0"/>
              </a:spcBef>
              <a:spcAft>
                <a:spcPts val="0"/>
              </a:spcAft>
              <a:buClr>
                <a:srgbClr val="FFFFFF"/>
              </a:buClr>
              <a:buFont typeface="Proxima Nova"/>
              <a:buNone/>
            </a:pPr>
            <a:r>
              <a:rPr lang="en-US" sz="2000" b="0" i="0" u="none" strike="noStrike" cap="none">
                <a:solidFill>
                  <a:srgbClr val="FFFFFF"/>
                </a:solidFill>
                <a:latin typeface="Proxima Nova"/>
                <a:ea typeface="Proxima Nova"/>
                <a:cs typeface="Proxima Nova"/>
                <a:sym typeface="Proxima Nova"/>
              </a:rPr>
              <a:t>Presentation title</a:t>
            </a:r>
            <a:endParaRPr/>
          </a:p>
        </p:txBody>
      </p:sp>
      <p:sp>
        <p:nvSpPr>
          <p:cNvPr id="77" name="Google Shape;77;p13"/>
          <p:cNvSpPr/>
          <p:nvPr/>
        </p:nvSpPr>
        <p:spPr>
          <a:xfrm>
            <a:off x="2331806" y="12523804"/>
            <a:ext cx="3609468" cy="447676"/>
          </a:xfrm>
          <a:prstGeom prst="rect">
            <a:avLst/>
          </a:prstGeom>
          <a:noFill/>
          <a:ln>
            <a:noFill/>
          </a:ln>
        </p:spPr>
        <p:txBody>
          <a:bodyPr spcFirstLastPara="1" wrap="square" lIns="71425" tIns="71425" rIns="71425" bIns="71425" anchor="ctr" anchorCtr="0">
            <a:noAutofit/>
          </a:bodyPr>
          <a:lstStyle/>
          <a:p>
            <a:pPr marL="0" marR="0" lvl="0" indent="0" algn="l" rtl="0">
              <a:lnSpc>
                <a:spcPct val="100000"/>
              </a:lnSpc>
              <a:spcBef>
                <a:spcPts val="0"/>
              </a:spcBef>
              <a:spcAft>
                <a:spcPts val="0"/>
              </a:spcAft>
              <a:buClr>
                <a:srgbClr val="FFFFFF"/>
              </a:buClr>
              <a:buFont typeface="Proxima Nova"/>
              <a:buNone/>
            </a:pPr>
            <a:r>
              <a:rPr lang="en-US" sz="2000" b="0" i="0" u="none" strike="noStrike" cap="none">
                <a:solidFill>
                  <a:srgbClr val="FFFFFF"/>
                </a:solidFill>
                <a:latin typeface="Proxima Nova"/>
                <a:ea typeface="Proxima Nova"/>
                <a:cs typeface="Proxima Nova"/>
                <a:sym typeface="Proxima Nova"/>
              </a:rPr>
              <a:t>Speaker name | @twitterhandle</a:t>
            </a:r>
            <a:endParaRPr/>
          </a:p>
        </p:txBody>
      </p:sp>
      <p:sp>
        <p:nvSpPr>
          <p:cNvPr id="78" name="Google Shape;78;p13"/>
          <p:cNvSpPr/>
          <p:nvPr/>
        </p:nvSpPr>
        <p:spPr>
          <a:xfrm>
            <a:off x="19699284" y="12523804"/>
            <a:ext cx="1723772" cy="447676"/>
          </a:xfrm>
          <a:prstGeom prst="rect">
            <a:avLst/>
          </a:prstGeom>
          <a:noFill/>
          <a:ln>
            <a:noFill/>
          </a:ln>
        </p:spPr>
        <p:txBody>
          <a:bodyPr spcFirstLastPara="1" wrap="square" lIns="71425" tIns="71425" rIns="71425" bIns="71425" anchor="ctr" anchorCtr="0">
            <a:noAutofit/>
          </a:bodyPr>
          <a:lstStyle/>
          <a:p>
            <a:pPr marL="0" marR="0" lvl="0" indent="0" algn="l" rtl="0">
              <a:lnSpc>
                <a:spcPct val="100000"/>
              </a:lnSpc>
              <a:spcBef>
                <a:spcPts val="0"/>
              </a:spcBef>
              <a:spcAft>
                <a:spcPts val="0"/>
              </a:spcAft>
              <a:buClr>
                <a:srgbClr val="FFFFFF"/>
              </a:buClr>
              <a:buFont typeface="Proxima Nova"/>
              <a:buNone/>
            </a:pPr>
            <a:r>
              <a:rPr lang="en-US" sz="2000" b="0" i="0" u="none" strike="noStrike" cap="none">
                <a:solidFill>
                  <a:srgbClr val="FFFFFF"/>
                </a:solidFill>
                <a:latin typeface="Proxima Nova"/>
                <a:ea typeface="Proxima Nova"/>
                <a:cs typeface="Proxima Nova"/>
                <a:sym typeface="Proxima Nova"/>
              </a:rPr>
              <a:t>@wearesnook</a:t>
            </a: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matchingName="DOUBLE CHECK">
  <p:cSld name="DOUBLE CHECK">
    <p:bg>
      <p:bgPr>
        <a:solidFill>
          <a:srgbClr val="FAFAFA"/>
        </a:solidFill>
        <a:effectLst/>
      </p:bgPr>
    </p:bg>
    <p:spTree>
      <p:nvGrpSpPr>
        <p:cNvPr id="1" name="Shape 79"/>
        <p:cNvGrpSpPr/>
        <p:nvPr/>
      </p:nvGrpSpPr>
      <p:grpSpPr>
        <a:xfrm>
          <a:off x="0" y="0"/>
          <a:ext cx="0" cy="0"/>
          <a:chOff x="0" y="0"/>
          <a:chExt cx="0" cy="0"/>
        </a:xfrm>
      </p:grpSpPr>
      <p:sp>
        <p:nvSpPr>
          <p:cNvPr id="80" name="Google Shape;80;p14"/>
          <p:cNvSpPr/>
          <p:nvPr/>
        </p:nvSpPr>
        <p:spPr>
          <a:xfrm>
            <a:off x="1261380" y="12458244"/>
            <a:ext cx="9182870" cy="578795"/>
          </a:xfrm>
          <a:prstGeom prst="rect">
            <a:avLst/>
          </a:prstGeom>
          <a:noFill/>
          <a:ln w="25400" cap="flat" cmpd="sng">
            <a:solidFill>
              <a:srgbClr val="BD1917"/>
            </a:solidFill>
            <a:prstDash val="solid"/>
            <a:miter lim="8000"/>
            <a:headEnd type="none" w="sm" len="sm"/>
            <a:tailEnd type="none" w="sm" len="sm"/>
          </a:ln>
        </p:spPr>
        <p:txBody>
          <a:bodyPr spcFirstLastPara="1" wrap="square" lIns="71425" tIns="71425" rIns="71425" bIns="71425" anchor="ctr" anchorCtr="0">
            <a:noAutofit/>
          </a:bodyPr>
          <a:lstStyle/>
          <a:p>
            <a:pPr marL="0" marR="0" lvl="0" indent="0" algn="l" rtl="0">
              <a:lnSpc>
                <a:spcPct val="100000"/>
              </a:lnSpc>
              <a:spcBef>
                <a:spcPts val="0"/>
              </a:spcBef>
              <a:spcAft>
                <a:spcPts val="0"/>
              </a:spcAft>
              <a:buClr>
                <a:srgbClr val="FFFFFF"/>
              </a:buClr>
              <a:buFont typeface="Proxima Nova"/>
              <a:buNone/>
            </a:pPr>
            <a:endParaRPr sz="3600" b="1" i="0" u="none" strike="noStrike" cap="none">
              <a:solidFill>
                <a:srgbClr val="FFFFFF"/>
              </a:solidFill>
              <a:latin typeface="Proxima Nova"/>
              <a:ea typeface="Proxima Nova"/>
              <a:cs typeface="Proxima Nova"/>
              <a:sym typeface="Proxima Nova"/>
            </a:endParaRPr>
          </a:p>
        </p:txBody>
      </p:sp>
      <p:cxnSp>
        <p:nvCxnSpPr>
          <p:cNvPr id="81" name="Google Shape;81;p14"/>
          <p:cNvCxnSpPr/>
          <p:nvPr/>
        </p:nvCxnSpPr>
        <p:spPr>
          <a:xfrm>
            <a:off x="7054647" y="12454567"/>
            <a:ext cx="1" cy="586150"/>
          </a:xfrm>
          <a:prstGeom prst="straightConnector1">
            <a:avLst/>
          </a:prstGeom>
          <a:noFill/>
          <a:ln w="25400" cap="flat" cmpd="sng">
            <a:solidFill>
              <a:srgbClr val="BB1917"/>
            </a:solidFill>
            <a:prstDash val="solid"/>
            <a:miter lim="8000"/>
            <a:headEnd type="none" w="sm" len="sm"/>
            <a:tailEnd type="none" w="sm" len="sm"/>
          </a:ln>
        </p:spPr>
      </p:cxnSp>
      <p:sp>
        <p:nvSpPr>
          <p:cNvPr id="82" name="Google Shape;82;p14"/>
          <p:cNvSpPr/>
          <p:nvPr/>
        </p:nvSpPr>
        <p:spPr>
          <a:xfrm>
            <a:off x="7684019" y="12511104"/>
            <a:ext cx="2030350" cy="447676"/>
          </a:xfrm>
          <a:prstGeom prst="rect">
            <a:avLst/>
          </a:prstGeom>
          <a:noFill/>
          <a:ln>
            <a:noFill/>
          </a:ln>
        </p:spPr>
        <p:txBody>
          <a:bodyPr spcFirstLastPara="1" wrap="square" lIns="71425" tIns="71425" rIns="71425" bIns="71425" anchor="ctr" anchorCtr="0">
            <a:noAutofit/>
          </a:bodyPr>
          <a:lstStyle/>
          <a:p>
            <a:pPr marL="0" marR="0" lvl="0" indent="0" algn="l" rtl="0">
              <a:lnSpc>
                <a:spcPct val="100000"/>
              </a:lnSpc>
              <a:spcBef>
                <a:spcPts val="0"/>
              </a:spcBef>
              <a:spcAft>
                <a:spcPts val="0"/>
              </a:spcAft>
              <a:buClr>
                <a:srgbClr val="BD1217"/>
              </a:buClr>
              <a:buFont typeface="Proxima Nova"/>
              <a:buNone/>
            </a:pPr>
            <a:r>
              <a:rPr lang="en-US" sz="2000" b="0" i="0" u="none" strike="noStrike" cap="none">
                <a:solidFill>
                  <a:srgbClr val="BD1217"/>
                </a:solidFill>
                <a:latin typeface="Proxima Nova"/>
                <a:ea typeface="Proxima Nova"/>
                <a:cs typeface="Proxima Nova"/>
                <a:sym typeface="Proxima Nova"/>
              </a:rPr>
              <a:t>Presentation title</a:t>
            </a:r>
            <a:endParaRPr/>
          </a:p>
        </p:txBody>
      </p:sp>
      <p:sp>
        <p:nvSpPr>
          <p:cNvPr id="83" name="Google Shape;83;p14"/>
          <p:cNvSpPr/>
          <p:nvPr/>
        </p:nvSpPr>
        <p:spPr>
          <a:xfrm>
            <a:off x="2331806" y="12523804"/>
            <a:ext cx="3609468" cy="447676"/>
          </a:xfrm>
          <a:prstGeom prst="rect">
            <a:avLst/>
          </a:prstGeom>
          <a:noFill/>
          <a:ln>
            <a:noFill/>
          </a:ln>
        </p:spPr>
        <p:txBody>
          <a:bodyPr spcFirstLastPara="1" wrap="square" lIns="71425" tIns="71425" rIns="71425" bIns="71425" anchor="ctr" anchorCtr="0">
            <a:noAutofit/>
          </a:bodyPr>
          <a:lstStyle/>
          <a:p>
            <a:pPr marL="0" marR="0" lvl="0" indent="0" algn="l" rtl="0">
              <a:lnSpc>
                <a:spcPct val="100000"/>
              </a:lnSpc>
              <a:spcBef>
                <a:spcPts val="0"/>
              </a:spcBef>
              <a:spcAft>
                <a:spcPts val="0"/>
              </a:spcAft>
              <a:buClr>
                <a:srgbClr val="BD1217"/>
              </a:buClr>
              <a:buFont typeface="Proxima Nova"/>
              <a:buNone/>
            </a:pPr>
            <a:r>
              <a:rPr lang="en-US" sz="2000" b="0" i="0" u="none" strike="noStrike" cap="none">
                <a:solidFill>
                  <a:srgbClr val="BD1217"/>
                </a:solidFill>
                <a:latin typeface="Proxima Nova"/>
                <a:ea typeface="Proxima Nova"/>
                <a:cs typeface="Proxima Nova"/>
                <a:sym typeface="Proxima Nova"/>
              </a:rPr>
              <a:t>Speaker name | @twitterhandle</a:t>
            </a:r>
            <a:endParaRPr/>
          </a:p>
        </p:txBody>
      </p:sp>
      <p:sp>
        <p:nvSpPr>
          <p:cNvPr id="84" name="Google Shape;84;p14"/>
          <p:cNvSpPr/>
          <p:nvPr/>
        </p:nvSpPr>
        <p:spPr>
          <a:xfrm>
            <a:off x="1276002" y="2303197"/>
            <a:ext cx="10865744" cy="7788276"/>
          </a:xfrm>
          <a:prstGeom prst="rect">
            <a:avLst/>
          </a:prstGeom>
          <a:noFill/>
          <a:ln>
            <a:noFill/>
          </a:ln>
        </p:spPr>
        <p:txBody>
          <a:bodyPr spcFirstLastPara="1" wrap="square" lIns="71425" tIns="71425" rIns="71425" bIns="71425" anchor="ctr" anchorCtr="0">
            <a:noAutofit/>
          </a:bodyPr>
          <a:lstStyle/>
          <a:p>
            <a:pPr marL="0" marR="0" lvl="0" indent="0" algn="l" rtl="0">
              <a:lnSpc>
                <a:spcPct val="100000"/>
              </a:lnSpc>
              <a:spcBef>
                <a:spcPts val="0"/>
              </a:spcBef>
              <a:spcAft>
                <a:spcPts val="0"/>
              </a:spcAft>
              <a:buClr>
                <a:srgbClr val="BD1217"/>
              </a:buClr>
              <a:buFont typeface="Proxima Nova"/>
              <a:buNone/>
            </a:pPr>
            <a:r>
              <a:rPr lang="en-US" sz="3600" b="1" i="0" u="none" strike="noStrike" cap="none">
                <a:solidFill>
                  <a:srgbClr val="BD1217"/>
                </a:solidFill>
                <a:latin typeface="Proxima Nova"/>
                <a:ea typeface="Proxima Nova"/>
                <a:cs typeface="Proxima Nova"/>
                <a:sym typeface="Proxima Nova"/>
              </a:rPr>
              <a:t>Please ensure we spell the below in the right way.</a:t>
            </a:r>
            <a:endParaRPr/>
          </a:p>
          <a:p>
            <a:pPr marL="0" marR="0" lvl="0" indent="0" algn="l" rtl="0">
              <a:lnSpc>
                <a:spcPct val="100000"/>
              </a:lnSpc>
              <a:spcBef>
                <a:spcPts val="0"/>
              </a:spcBef>
              <a:spcAft>
                <a:spcPts val="0"/>
              </a:spcAft>
              <a:buClr>
                <a:srgbClr val="BD1217"/>
              </a:buClr>
              <a:buFont typeface="Proxima Nova"/>
              <a:buNone/>
            </a:pPr>
            <a:endParaRPr sz="3600" b="1" i="0" u="none" strike="noStrike" cap="none">
              <a:solidFill>
                <a:srgbClr val="BD1217"/>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BD1217"/>
              </a:buClr>
              <a:buFont typeface="Proxima Nova"/>
              <a:buNone/>
            </a:pPr>
            <a:r>
              <a:rPr lang="en-US" sz="3600" b="0" i="0" u="none" strike="noStrike" cap="none">
                <a:solidFill>
                  <a:srgbClr val="BD1217"/>
                </a:solidFill>
                <a:latin typeface="Proxima Nova"/>
                <a:ea typeface="Proxima Nova"/>
                <a:cs typeface="Proxima Nova"/>
                <a:sym typeface="Proxima Nova"/>
              </a:rPr>
              <a:t>multidisciplinary</a:t>
            </a:r>
            <a:endParaRPr/>
          </a:p>
          <a:p>
            <a:pPr marL="0" marR="0" lvl="0" indent="0" algn="l" rtl="0">
              <a:lnSpc>
                <a:spcPct val="100000"/>
              </a:lnSpc>
              <a:spcBef>
                <a:spcPts val="0"/>
              </a:spcBef>
              <a:spcAft>
                <a:spcPts val="0"/>
              </a:spcAft>
              <a:buClr>
                <a:srgbClr val="BD1217"/>
              </a:buClr>
              <a:buFont typeface="Proxima Nova"/>
              <a:buNone/>
            </a:pPr>
            <a:r>
              <a:rPr lang="en-US" sz="3600" b="0" i="0" u="none" strike="noStrike" cap="none">
                <a:solidFill>
                  <a:srgbClr val="BD1217"/>
                </a:solidFill>
                <a:latin typeface="Proxima Nova"/>
                <a:ea typeface="Proxima Nova"/>
                <a:cs typeface="Proxima Nova"/>
                <a:sym typeface="Proxima Nova"/>
              </a:rPr>
              <a:t>award-winning</a:t>
            </a:r>
            <a:endParaRPr/>
          </a:p>
          <a:p>
            <a:pPr marL="0" marR="0" lvl="0" indent="0" algn="l" rtl="0">
              <a:lnSpc>
                <a:spcPct val="100000"/>
              </a:lnSpc>
              <a:spcBef>
                <a:spcPts val="0"/>
              </a:spcBef>
              <a:spcAft>
                <a:spcPts val="0"/>
              </a:spcAft>
              <a:buClr>
                <a:srgbClr val="BD1217"/>
              </a:buClr>
              <a:buFont typeface="Proxima Nova"/>
              <a:buNone/>
            </a:pPr>
            <a:r>
              <a:rPr lang="en-US" sz="3600" b="0" i="0" u="none" strike="noStrike" cap="none">
                <a:solidFill>
                  <a:srgbClr val="BD1217"/>
                </a:solidFill>
                <a:latin typeface="Proxima Nova"/>
                <a:ea typeface="Proxima Nova"/>
                <a:cs typeface="Proxima Nova"/>
                <a:sym typeface="Proxima Nova"/>
              </a:rPr>
              <a:t>design thinking</a:t>
            </a:r>
            <a:endParaRPr/>
          </a:p>
          <a:p>
            <a:pPr marL="0" marR="0" lvl="0" indent="0" algn="l" rtl="0">
              <a:lnSpc>
                <a:spcPct val="100000"/>
              </a:lnSpc>
              <a:spcBef>
                <a:spcPts val="0"/>
              </a:spcBef>
              <a:spcAft>
                <a:spcPts val="0"/>
              </a:spcAft>
              <a:buClr>
                <a:srgbClr val="BD1217"/>
              </a:buClr>
              <a:buFont typeface="Proxima Nova"/>
              <a:buNone/>
            </a:pPr>
            <a:r>
              <a:rPr lang="en-US" sz="3600" b="0" i="0" u="none" strike="noStrike" cap="none">
                <a:solidFill>
                  <a:srgbClr val="BD1217"/>
                </a:solidFill>
                <a:latin typeface="Proxima Nova"/>
                <a:ea typeface="Proxima Nova"/>
                <a:cs typeface="Proxima Nova"/>
                <a:sym typeface="Proxima Nova"/>
              </a:rPr>
              <a:t>human-centred (note: it’s human-centered in American English)</a:t>
            </a:r>
            <a:endParaRPr/>
          </a:p>
          <a:p>
            <a:pPr marL="0" marR="0" lvl="0" indent="0" algn="l" rtl="0">
              <a:lnSpc>
                <a:spcPct val="100000"/>
              </a:lnSpc>
              <a:spcBef>
                <a:spcPts val="0"/>
              </a:spcBef>
              <a:spcAft>
                <a:spcPts val="0"/>
              </a:spcAft>
              <a:buClr>
                <a:srgbClr val="BD1217"/>
              </a:buClr>
              <a:buFont typeface="Proxima Nova"/>
              <a:buNone/>
            </a:pPr>
            <a:r>
              <a:rPr lang="en-US" sz="3600" b="0" i="0" u="none" strike="noStrike" cap="none">
                <a:solidFill>
                  <a:srgbClr val="BD1217"/>
                </a:solidFill>
                <a:latin typeface="Proxima Nova"/>
                <a:ea typeface="Proxima Nova"/>
                <a:cs typeface="Proxima Nova"/>
                <a:sym typeface="Proxima Nova"/>
              </a:rPr>
              <a:t>person-centred</a:t>
            </a:r>
            <a:endParaRPr/>
          </a:p>
          <a:p>
            <a:pPr marL="0" marR="0" lvl="0" indent="0" algn="l" rtl="0">
              <a:lnSpc>
                <a:spcPct val="100000"/>
              </a:lnSpc>
              <a:spcBef>
                <a:spcPts val="0"/>
              </a:spcBef>
              <a:spcAft>
                <a:spcPts val="0"/>
              </a:spcAft>
              <a:buClr>
                <a:srgbClr val="BD1217"/>
              </a:buClr>
              <a:buFont typeface="Proxima Nova"/>
              <a:buNone/>
            </a:pPr>
            <a:r>
              <a:rPr lang="en-US" sz="3600" b="0" i="0" u="none" strike="noStrike" cap="none">
                <a:solidFill>
                  <a:srgbClr val="BD1217"/>
                </a:solidFill>
                <a:latin typeface="Proxima Nova"/>
                <a:ea typeface="Proxima Nova"/>
                <a:cs typeface="Proxima Nova"/>
                <a:sym typeface="Proxima Nova"/>
              </a:rPr>
              <a:t>We Are Snook</a:t>
            </a:r>
            <a:endParaRPr/>
          </a:p>
          <a:p>
            <a:pPr marL="0" marR="0" lvl="0" indent="0" algn="l" rtl="0">
              <a:lnSpc>
                <a:spcPct val="100000"/>
              </a:lnSpc>
              <a:spcBef>
                <a:spcPts val="0"/>
              </a:spcBef>
              <a:spcAft>
                <a:spcPts val="0"/>
              </a:spcAft>
              <a:buClr>
                <a:srgbClr val="BD1217"/>
              </a:buClr>
              <a:buFont typeface="Proxima Nova"/>
              <a:buNone/>
            </a:pPr>
            <a:r>
              <a:rPr lang="en-US" sz="3600" b="0" i="0" u="none" strike="noStrike" cap="none">
                <a:solidFill>
                  <a:srgbClr val="BD1217"/>
                </a:solidFill>
                <a:latin typeface="Proxima Nova"/>
                <a:ea typeface="Proxima Nova"/>
                <a:cs typeface="Proxima Nova"/>
                <a:sym typeface="Proxima Nova"/>
              </a:rPr>
              <a:t>We Are Snook Ltd</a:t>
            </a:r>
            <a:endParaRPr/>
          </a:p>
          <a:p>
            <a:pPr marL="0" marR="0" lvl="0" indent="0" algn="l" rtl="0">
              <a:lnSpc>
                <a:spcPct val="100000"/>
              </a:lnSpc>
              <a:spcBef>
                <a:spcPts val="0"/>
              </a:spcBef>
              <a:spcAft>
                <a:spcPts val="0"/>
              </a:spcAft>
              <a:buClr>
                <a:srgbClr val="BD1217"/>
              </a:buClr>
              <a:buFont typeface="Proxima Nova"/>
              <a:buNone/>
            </a:pPr>
            <a:r>
              <a:rPr lang="en-US" sz="3600" b="0" i="0" u="none" strike="noStrike" cap="none">
                <a:solidFill>
                  <a:srgbClr val="BD1217"/>
                </a:solidFill>
                <a:latin typeface="Proxima Nova"/>
                <a:ea typeface="Proxima Nova"/>
                <a:cs typeface="Proxima Nova"/>
                <a:sym typeface="Proxima Nova"/>
              </a:rPr>
              <a:t>end-to-end</a:t>
            </a:r>
            <a:endParaRPr/>
          </a:p>
          <a:p>
            <a:pPr marL="0" marR="0" lvl="0" indent="0" algn="l" rtl="0">
              <a:lnSpc>
                <a:spcPct val="100000"/>
              </a:lnSpc>
              <a:spcBef>
                <a:spcPts val="0"/>
              </a:spcBef>
              <a:spcAft>
                <a:spcPts val="0"/>
              </a:spcAft>
              <a:buClr>
                <a:srgbClr val="BD1217"/>
              </a:buClr>
              <a:buFont typeface="Proxima Nova"/>
              <a:buNone/>
            </a:pPr>
            <a:endParaRPr sz="3600" b="0" i="0" u="none" strike="noStrike" cap="none">
              <a:solidFill>
                <a:srgbClr val="BD1217"/>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BD1217"/>
              </a:buClr>
              <a:buFont typeface="Proxima Nova"/>
              <a:buNone/>
            </a:pPr>
            <a:endParaRPr sz="3600" b="0" i="0" u="none" strike="noStrike" cap="none">
              <a:solidFill>
                <a:srgbClr val="BD1217"/>
              </a:solidFill>
              <a:latin typeface="Proxima Nova"/>
              <a:ea typeface="Proxima Nova"/>
              <a:cs typeface="Proxima Nova"/>
              <a:sym typeface="Proxima Nova"/>
            </a:endParaRPr>
          </a:p>
        </p:txBody>
      </p:sp>
      <p:sp>
        <p:nvSpPr>
          <p:cNvPr id="85" name="Google Shape;85;p14"/>
          <p:cNvSpPr/>
          <p:nvPr/>
        </p:nvSpPr>
        <p:spPr>
          <a:xfrm>
            <a:off x="13216267" y="3401747"/>
            <a:ext cx="9593331" cy="5057776"/>
          </a:xfrm>
          <a:prstGeom prst="rect">
            <a:avLst/>
          </a:prstGeom>
          <a:noFill/>
          <a:ln>
            <a:noFill/>
          </a:ln>
        </p:spPr>
        <p:txBody>
          <a:bodyPr spcFirstLastPara="1" wrap="square" lIns="71425" tIns="71425" rIns="71425" bIns="71425" anchor="ctr" anchorCtr="0">
            <a:noAutofit/>
          </a:bodyPr>
          <a:lstStyle/>
          <a:p>
            <a:pPr marL="0" marR="0" lvl="0" indent="0" algn="l" rtl="0">
              <a:lnSpc>
                <a:spcPct val="100000"/>
              </a:lnSpc>
              <a:spcBef>
                <a:spcPts val="0"/>
              </a:spcBef>
              <a:spcAft>
                <a:spcPts val="0"/>
              </a:spcAft>
              <a:buClr>
                <a:srgbClr val="BD1217"/>
              </a:buClr>
              <a:buFont typeface="Proxima Nova"/>
              <a:buNone/>
            </a:pPr>
            <a:r>
              <a:rPr lang="en-US" sz="3600" b="0" i="0" u="none" strike="noStrike" cap="none">
                <a:solidFill>
                  <a:srgbClr val="BD1217"/>
                </a:solidFill>
                <a:latin typeface="Proxima Nova"/>
                <a:ea typeface="Proxima Nova"/>
                <a:cs typeface="Proxima Nova"/>
                <a:sym typeface="Proxima Nova"/>
              </a:rPr>
              <a:t>one-to-one</a:t>
            </a:r>
            <a:endParaRPr/>
          </a:p>
          <a:p>
            <a:pPr marL="0" marR="0" lvl="0" indent="0" algn="l" rtl="0">
              <a:lnSpc>
                <a:spcPct val="100000"/>
              </a:lnSpc>
              <a:spcBef>
                <a:spcPts val="0"/>
              </a:spcBef>
              <a:spcAft>
                <a:spcPts val="0"/>
              </a:spcAft>
              <a:buClr>
                <a:srgbClr val="BD1217"/>
              </a:buClr>
              <a:buFont typeface="Proxima Nova"/>
              <a:buNone/>
            </a:pPr>
            <a:r>
              <a:rPr lang="en-US" sz="3600" b="0" i="0" u="none" strike="noStrike" cap="none">
                <a:solidFill>
                  <a:srgbClr val="BD1217"/>
                </a:solidFill>
                <a:latin typeface="Proxima Nova"/>
                <a:ea typeface="Proxima Nova"/>
                <a:cs typeface="Proxima Nova"/>
                <a:sym typeface="Proxima Nova"/>
              </a:rPr>
              <a:t>day-to-day</a:t>
            </a:r>
            <a:endParaRPr/>
          </a:p>
          <a:p>
            <a:pPr marL="0" marR="0" lvl="0" indent="0" algn="l" rtl="0">
              <a:lnSpc>
                <a:spcPct val="100000"/>
              </a:lnSpc>
              <a:spcBef>
                <a:spcPts val="0"/>
              </a:spcBef>
              <a:spcAft>
                <a:spcPts val="0"/>
              </a:spcAft>
              <a:buClr>
                <a:srgbClr val="BD1217"/>
              </a:buClr>
              <a:buFont typeface="Proxima Nova"/>
              <a:buNone/>
            </a:pPr>
            <a:r>
              <a:rPr lang="en-US" sz="3600" b="0" i="0" u="none" strike="noStrike" cap="none">
                <a:solidFill>
                  <a:srgbClr val="BD1217"/>
                </a:solidFill>
                <a:latin typeface="Proxima Nova"/>
                <a:ea typeface="Proxima Nova"/>
                <a:cs typeface="Proxima Nova"/>
                <a:sym typeface="Proxima Nova"/>
              </a:rPr>
              <a:t>long-term</a:t>
            </a:r>
            <a:endParaRPr/>
          </a:p>
          <a:p>
            <a:pPr marL="0" marR="0" lvl="0" indent="0" algn="l" rtl="0">
              <a:lnSpc>
                <a:spcPct val="100000"/>
              </a:lnSpc>
              <a:spcBef>
                <a:spcPts val="0"/>
              </a:spcBef>
              <a:spcAft>
                <a:spcPts val="0"/>
              </a:spcAft>
              <a:buClr>
                <a:srgbClr val="BD1217"/>
              </a:buClr>
              <a:buFont typeface="Proxima Nova"/>
              <a:buNone/>
            </a:pPr>
            <a:r>
              <a:rPr lang="en-US" sz="3600" b="0" i="0" u="none" strike="noStrike" cap="none">
                <a:solidFill>
                  <a:srgbClr val="BD1217"/>
                </a:solidFill>
                <a:latin typeface="Proxima Nova"/>
                <a:ea typeface="Proxima Nova"/>
                <a:cs typeface="Proxima Nova"/>
                <a:sym typeface="Proxima Nova"/>
              </a:rPr>
              <a:t>part-time</a:t>
            </a:r>
            <a:endParaRPr/>
          </a:p>
          <a:p>
            <a:pPr marL="0" marR="0" lvl="0" indent="0" algn="l" rtl="0">
              <a:lnSpc>
                <a:spcPct val="100000"/>
              </a:lnSpc>
              <a:spcBef>
                <a:spcPts val="0"/>
              </a:spcBef>
              <a:spcAft>
                <a:spcPts val="0"/>
              </a:spcAft>
              <a:buClr>
                <a:srgbClr val="BD1217"/>
              </a:buClr>
              <a:buFont typeface="Proxima Nova"/>
              <a:buNone/>
            </a:pPr>
            <a:r>
              <a:rPr lang="en-US" sz="3600" b="0" i="0" u="none" strike="noStrike" cap="none">
                <a:solidFill>
                  <a:srgbClr val="BD1217"/>
                </a:solidFill>
                <a:latin typeface="Proxima Nova"/>
                <a:ea typeface="Proxima Nova"/>
                <a:cs typeface="Proxima Nova"/>
                <a:sym typeface="Proxima Nova"/>
              </a:rPr>
              <a:t>hands-on</a:t>
            </a:r>
            <a:endParaRPr/>
          </a:p>
          <a:p>
            <a:pPr marL="0" marR="0" lvl="0" indent="0" algn="l" rtl="0">
              <a:lnSpc>
                <a:spcPct val="100000"/>
              </a:lnSpc>
              <a:spcBef>
                <a:spcPts val="0"/>
              </a:spcBef>
              <a:spcAft>
                <a:spcPts val="0"/>
              </a:spcAft>
              <a:buClr>
                <a:srgbClr val="BD1217"/>
              </a:buClr>
              <a:buFont typeface="Proxima Nova"/>
              <a:buNone/>
            </a:pPr>
            <a:r>
              <a:rPr lang="en-US" sz="3600" b="0" i="0" u="none" strike="noStrike" cap="none">
                <a:solidFill>
                  <a:srgbClr val="BD1217"/>
                </a:solidFill>
                <a:latin typeface="Proxima Nova"/>
                <a:ea typeface="Proxima Nova"/>
                <a:cs typeface="Proxima Nova"/>
                <a:sym typeface="Proxima Nova"/>
              </a:rPr>
              <a:t>a design-led approach</a:t>
            </a:r>
            <a:endParaRPr/>
          </a:p>
          <a:p>
            <a:pPr marL="0" marR="0" lvl="0" indent="0" algn="l" rtl="0">
              <a:lnSpc>
                <a:spcPct val="100000"/>
              </a:lnSpc>
              <a:spcBef>
                <a:spcPts val="0"/>
              </a:spcBef>
              <a:spcAft>
                <a:spcPts val="0"/>
              </a:spcAft>
              <a:buClr>
                <a:srgbClr val="BD1217"/>
              </a:buClr>
              <a:buFont typeface="Proxima Nova"/>
              <a:buNone/>
            </a:pPr>
            <a:r>
              <a:rPr lang="en-US" sz="3600" b="0" i="0" u="none" strike="noStrike" cap="none">
                <a:solidFill>
                  <a:srgbClr val="BD1217"/>
                </a:solidFill>
                <a:latin typeface="Proxima Nova"/>
                <a:ea typeface="Proxima Nova"/>
                <a:cs typeface="Proxima Nova"/>
                <a:sym typeface="Proxima Nova"/>
              </a:rPr>
              <a:t>co-design</a:t>
            </a:r>
            <a:endParaRPr/>
          </a:p>
          <a:p>
            <a:pPr marL="0" marR="0" lvl="0" indent="0" algn="l" rtl="0">
              <a:lnSpc>
                <a:spcPct val="100000"/>
              </a:lnSpc>
              <a:spcBef>
                <a:spcPts val="0"/>
              </a:spcBef>
              <a:spcAft>
                <a:spcPts val="0"/>
              </a:spcAft>
              <a:buClr>
                <a:srgbClr val="BD1217"/>
              </a:buClr>
              <a:buFont typeface="Proxima Nova"/>
              <a:buNone/>
            </a:pPr>
            <a:r>
              <a:rPr lang="en-US" sz="3600" b="0" i="0" u="none" strike="noStrike" cap="none">
                <a:solidFill>
                  <a:srgbClr val="BD1217"/>
                </a:solidFill>
                <a:latin typeface="Proxima Nova"/>
                <a:ea typeface="Proxima Nova"/>
                <a:cs typeface="Proxima Nova"/>
                <a:sym typeface="Proxima Nova"/>
              </a:rPr>
              <a:t>co-create</a:t>
            </a:r>
            <a:endParaRPr/>
          </a:p>
          <a:p>
            <a:pPr marL="0" marR="0" lvl="0" indent="0" algn="l" rtl="0">
              <a:lnSpc>
                <a:spcPct val="100000"/>
              </a:lnSpc>
              <a:spcBef>
                <a:spcPts val="0"/>
              </a:spcBef>
              <a:spcAft>
                <a:spcPts val="0"/>
              </a:spcAft>
              <a:buClr>
                <a:srgbClr val="BD1217"/>
              </a:buClr>
              <a:buFont typeface="Proxima Nova"/>
              <a:buNone/>
            </a:pPr>
            <a:r>
              <a:rPr lang="en-US" sz="3600" b="0" i="0" u="none" strike="noStrike" cap="none">
                <a:solidFill>
                  <a:srgbClr val="BD1217"/>
                </a:solidFill>
                <a:latin typeface="Proxima Nova"/>
                <a:ea typeface="Proxima Nova"/>
                <a:cs typeface="Proxima Nova"/>
                <a:sym typeface="Proxima Nova"/>
              </a:rPr>
              <a:t>co-</a:t>
            </a:r>
            <a:endParaRPr/>
          </a:p>
        </p:txBody>
      </p:sp>
      <p:sp>
        <p:nvSpPr>
          <p:cNvPr id="86" name="Google Shape;86;p14"/>
          <p:cNvSpPr/>
          <p:nvPr/>
        </p:nvSpPr>
        <p:spPr>
          <a:xfrm>
            <a:off x="22048575" y="12442800"/>
            <a:ext cx="1693200" cy="586200"/>
          </a:xfrm>
          <a:prstGeom prst="rect">
            <a:avLst/>
          </a:prstGeom>
          <a:solidFill>
            <a:srgbClr val="BB1917"/>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7;p14"/>
          <p:cNvSpPr/>
          <p:nvPr/>
        </p:nvSpPr>
        <p:spPr>
          <a:xfrm>
            <a:off x="19112806" y="12458244"/>
            <a:ext cx="4610700" cy="578700"/>
          </a:xfrm>
          <a:prstGeom prst="rect">
            <a:avLst/>
          </a:prstGeom>
          <a:noFill/>
          <a:ln w="25400" cap="flat" cmpd="sng">
            <a:solidFill>
              <a:srgbClr val="BC1917"/>
            </a:solidFill>
            <a:prstDash val="solid"/>
            <a:miter lim="8000"/>
            <a:headEnd type="none" w="sm" len="sm"/>
            <a:tailEnd type="none" w="sm" len="sm"/>
          </a:ln>
        </p:spPr>
        <p:txBody>
          <a:bodyPr spcFirstLastPara="1" wrap="square" lIns="71425" tIns="71425" rIns="71425" bIns="71425" anchor="ctr" anchorCtr="0">
            <a:noAutofit/>
          </a:bodyPr>
          <a:lstStyle/>
          <a:p>
            <a:pPr marL="0" marR="0" lvl="0" indent="0" algn="l" rtl="0">
              <a:lnSpc>
                <a:spcPct val="100000"/>
              </a:lnSpc>
              <a:spcBef>
                <a:spcPts val="0"/>
              </a:spcBef>
              <a:spcAft>
                <a:spcPts val="0"/>
              </a:spcAft>
              <a:buClr>
                <a:srgbClr val="FFFFFF"/>
              </a:buClr>
              <a:buFont typeface="Proxima Nova"/>
              <a:buNone/>
            </a:pPr>
            <a:endParaRPr sz="3600" b="1" i="0" u="none" strike="noStrike" cap="none">
              <a:solidFill>
                <a:srgbClr val="FFFFFF"/>
              </a:solidFill>
              <a:latin typeface="Proxima Nova"/>
              <a:ea typeface="Proxima Nova"/>
              <a:cs typeface="Proxima Nova"/>
              <a:sym typeface="Proxima Nova"/>
            </a:endParaRPr>
          </a:p>
        </p:txBody>
      </p:sp>
      <p:sp>
        <p:nvSpPr>
          <p:cNvPr id="88" name="Google Shape;88;p14"/>
          <p:cNvSpPr/>
          <p:nvPr/>
        </p:nvSpPr>
        <p:spPr>
          <a:xfrm>
            <a:off x="19699284" y="12523804"/>
            <a:ext cx="1723800" cy="447600"/>
          </a:xfrm>
          <a:prstGeom prst="rect">
            <a:avLst/>
          </a:prstGeom>
          <a:noFill/>
          <a:ln>
            <a:noFill/>
          </a:ln>
        </p:spPr>
        <p:txBody>
          <a:bodyPr spcFirstLastPara="1" wrap="square" lIns="71425" tIns="71425" rIns="71425" bIns="71425" anchor="ctr" anchorCtr="0">
            <a:noAutofit/>
          </a:bodyPr>
          <a:lstStyle/>
          <a:p>
            <a:pPr marL="0" marR="0" lvl="0" indent="0" algn="l" rtl="0">
              <a:lnSpc>
                <a:spcPct val="100000"/>
              </a:lnSpc>
              <a:spcBef>
                <a:spcPts val="0"/>
              </a:spcBef>
              <a:spcAft>
                <a:spcPts val="0"/>
              </a:spcAft>
              <a:buClr>
                <a:srgbClr val="BD1217"/>
              </a:buClr>
              <a:buFont typeface="Proxima Nova"/>
              <a:buNone/>
            </a:pPr>
            <a:r>
              <a:rPr lang="en-US" sz="2000" b="0" i="0" u="none" strike="noStrike" cap="none">
                <a:solidFill>
                  <a:srgbClr val="BD1217"/>
                </a:solidFill>
                <a:latin typeface="Proxima Nova"/>
                <a:ea typeface="Proxima Nova"/>
                <a:cs typeface="Proxima Nova"/>
                <a:sym typeface="Proxima Nova"/>
              </a:rPr>
              <a:t>@wearesnook</a:t>
            </a:r>
            <a:endParaRPr/>
          </a:p>
        </p:txBody>
      </p:sp>
      <p:pic>
        <p:nvPicPr>
          <p:cNvPr id="89" name="Google Shape;89;p14"/>
          <p:cNvPicPr preferRelativeResize="0"/>
          <p:nvPr/>
        </p:nvPicPr>
        <p:blipFill rotWithShape="1">
          <a:blip r:embed="rId2">
            <a:alphaModFix/>
          </a:blip>
          <a:srcRect l="17782" t="30938" r="17788" b="30941"/>
          <a:stretch/>
        </p:blipFill>
        <p:spPr>
          <a:xfrm>
            <a:off x="22216333" y="12573086"/>
            <a:ext cx="1289100" cy="323700"/>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Grid">
  <p:cSld name="CUSTOM">
    <p:bg>
      <p:bgPr>
        <a:noFill/>
        <a:effectLst/>
      </p:bgPr>
    </p:bg>
    <p:spTree>
      <p:nvGrpSpPr>
        <p:cNvPr id="1" name="Shape 90"/>
        <p:cNvGrpSpPr/>
        <p:nvPr/>
      </p:nvGrpSpPr>
      <p:grpSpPr>
        <a:xfrm>
          <a:off x="0" y="0"/>
          <a:ext cx="0" cy="0"/>
          <a:chOff x="0" y="0"/>
          <a:chExt cx="0" cy="0"/>
        </a:xfrm>
      </p:grpSpPr>
      <p:pic>
        <p:nvPicPr>
          <p:cNvPr id="91" name="Google Shape;91;p15"/>
          <p:cNvPicPr preferRelativeResize="0"/>
          <p:nvPr/>
        </p:nvPicPr>
        <p:blipFill>
          <a:blip r:embed="rId2">
            <a:alphaModFix/>
          </a:blip>
          <a:stretch>
            <a:fillRect/>
          </a:stretch>
        </p:blipFill>
        <p:spPr>
          <a:xfrm>
            <a:off x="0" y="0"/>
            <a:ext cx="24383996" cy="13713892"/>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matchingName="Snook assets">
  <p:cSld name="Snook assets">
    <p:bg>
      <p:bgPr>
        <a:solidFill>
          <a:srgbClr val="FAFAFA"/>
        </a:solidFill>
        <a:effectLst/>
      </p:bgPr>
    </p:bg>
    <p:spTree>
      <p:nvGrpSpPr>
        <p:cNvPr id="1" name="Shape 92"/>
        <p:cNvGrpSpPr/>
        <p:nvPr/>
      </p:nvGrpSpPr>
      <p:grpSpPr>
        <a:xfrm>
          <a:off x="0" y="0"/>
          <a:ext cx="0" cy="0"/>
          <a:chOff x="0" y="0"/>
          <a:chExt cx="0" cy="0"/>
        </a:xfrm>
      </p:grpSpPr>
      <p:sp>
        <p:nvSpPr>
          <p:cNvPr id="93" name="Google Shape;93;p16"/>
          <p:cNvSpPr/>
          <p:nvPr/>
        </p:nvSpPr>
        <p:spPr>
          <a:xfrm>
            <a:off x="19112806" y="12458244"/>
            <a:ext cx="4610700" cy="578700"/>
          </a:xfrm>
          <a:prstGeom prst="rect">
            <a:avLst/>
          </a:prstGeom>
          <a:noFill/>
          <a:ln w="25400" cap="flat" cmpd="sng">
            <a:solidFill>
              <a:srgbClr val="BC1917"/>
            </a:solidFill>
            <a:prstDash val="solid"/>
            <a:miter lim="8000"/>
            <a:headEnd type="none" w="sm" len="sm"/>
            <a:tailEnd type="none" w="sm" len="sm"/>
          </a:ln>
        </p:spPr>
        <p:txBody>
          <a:bodyPr spcFirstLastPara="1" wrap="square" lIns="71425" tIns="71425" rIns="71425" bIns="71425" anchor="ctr" anchorCtr="0">
            <a:noAutofit/>
          </a:bodyPr>
          <a:lstStyle/>
          <a:p>
            <a:pPr marL="0" marR="0" lvl="0" indent="0" algn="l" rtl="0">
              <a:lnSpc>
                <a:spcPct val="100000"/>
              </a:lnSpc>
              <a:spcBef>
                <a:spcPts val="0"/>
              </a:spcBef>
              <a:spcAft>
                <a:spcPts val="0"/>
              </a:spcAft>
              <a:buClr>
                <a:srgbClr val="FFFFFF"/>
              </a:buClr>
              <a:buFont typeface="Proxima Nova"/>
              <a:buNone/>
            </a:pPr>
            <a:endParaRPr sz="3600" b="1" i="0" u="none" strike="noStrike" cap="none">
              <a:solidFill>
                <a:srgbClr val="FFFFFF"/>
              </a:solidFill>
              <a:latin typeface="Proxima Nova"/>
              <a:ea typeface="Proxima Nova"/>
              <a:cs typeface="Proxima Nova"/>
              <a:sym typeface="Proxima Nova"/>
            </a:endParaRPr>
          </a:p>
        </p:txBody>
      </p:sp>
      <p:sp>
        <p:nvSpPr>
          <p:cNvPr id="94" name="Google Shape;94;p16"/>
          <p:cNvSpPr/>
          <p:nvPr/>
        </p:nvSpPr>
        <p:spPr>
          <a:xfrm>
            <a:off x="984316" y="11057319"/>
            <a:ext cx="22960874" cy="1192080"/>
          </a:xfrm>
          <a:prstGeom prst="rect">
            <a:avLst/>
          </a:prstGeom>
          <a:blipFill rotWithShape="1">
            <a:blip r:embed="rId2">
              <a:alphaModFix/>
            </a:blip>
            <a:stretch>
              <a:fillRect/>
            </a:stretch>
          </a:blipFill>
          <a:ln>
            <a:noFill/>
          </a:ln>
        </p:spPr>
        <p:txBody>
          <a:bodyPr spcFirstLastPara="1" wrap="square" lIns="71425" tIns="71425" rIns="71425" bIns="71425" anchor="ctr" anchorCtr="0">
            <a:noAutofit/>
          </a:bodyPr>
          <a:lstStyle/>
          <a:p>
            <a:pPr marL="0" marR="0" lvl="0" indent="0" algn="l" rtl="0">
              <a:lnSpc>
                <a:spcPct val="100000"/>
              </a:lnSpc>
              <a:spcBef>
                <a:spcPts val="0"/>
              </a:spcBef>
              <a:spcAft>
                <a:spcPts val="0"/>
              </a:spcAft>
              <a:buClr>
                <a:srgbClr val="FFFFFF"/>
              </a:buClr>
              <a:buFont typeface="Proxima Nova"/>
              <a:buNone/>
            </a:pPr>
            <a:endParaRPr sz="3600" b="1" i="0" u="none" strike="noStrike" cap="none">
              <a:solidFill>
                <a:srgbClr val="FFFFFF"/>
              </a:solidFill>
              <a:latin typeface="Proxima Nova"/>
              <a:ea typeface="Proxima Nova"/>
              <a:cs typeface="Proxima Nova"/>
              <a:sym typeface="Proxima Nova"/>
            </a:endParaRPr>
          </a:p>
        </p:txBody>
      </p:sp>
      <p:sp>
        <p:nvSpPr>
          <p:cNvPr id="95" name="Google Shape;95;p16"/>
          <p:cNvSpPr/>
          <p:nvPr/>
        </p:nvSpPr>
        <p:spPr>
          <a:xfrm>
            <a:off x="20908167" y="3160996"/>
            <a:ext cx="2420410" cy="1660344"/>
          </a:xfrm>
          <a:prstGeom prst="rect">
            <a:avLst/>
          </a:prstGeom>
          <a:blipFill rotWithShape="1">
            <a:blip r:embed="rId2">
              <a:alphaModFix/>
            </a:blip>
            <a:stretch>
              <a:fillRect/>
            </a:stretch>
          </a:blipFill>
          <a:ln>
            <a:noFill/>
          </a:ln>
        </p:spPr>
        <p:txBody>
          <a:bodyPr spcFirstLastPara="1" wrap="square" lIns="71425" tIns="71425" rIns="71425" bIns="71425" anchor="ctr" anchorCtr="0">
            <a:noAutofit/>
          </a:bodyPr>
          <a:lstStyle/>
          <a:p>
            <a:pPr marL="0" marR="0" lvl="0" indent="0" algn="l" rtl="0">
              <a:lnSpc>
                <a:spcPct val="100000"/>
              </a:lnSpc>
              <a:spcBef>
                <a:spcPts val="0"/>
              </a:spcBef>
              <a:spcAft>
                <a:spcPts val="0"/>
              </a:spcAft>
              <a:buClr>
                <a:srgbClr val="FFFFFF"/>
              </a:buClr>
              <a:buFont typeface="Proxima Nova"/>
              <a:buNone/>
            </a:pPr>
            <a:endParaRPr sz="3600" b="1" i="0" u="none" strike="noStrike" cap="none">
              <a:solidFill>
                <a:srgbClr val="FFFFFF"/>
              </a:solidFill>
              <a:latin typeface="Proxima Nova"/>
              <a:ea typeface="Proxima Nova"/>
              <a:cs typeface="Proxima Nova"/>
              <a:sym typeface="Proxima Nova"/>
            </a:endParaRPr>
          </a:p>
        </p:txBody>
      </p:sp>
      <p:sp>
        <p:nvSpPr>
          <p:cNvPr id="96" name="Google Shape;96;p16"/>
          <p:cNvSpPr/>
          <p:nvPr/>
        </p:nvSpPr>
        <p:spPr>
          <a:xfrm>
            <a:off x="1172633" y="1185333"/>
            <a:ext cx="14142908" cy="1780845"/>
          </a:xfrm>
          <a:prstGeom prst="rect">
            <a:avLst/>
          </a:prstGeom>
          <a:blipFill rotWithShape="1">
            <a:blip r:embed="rId2">
              <a:alphaModFix/>
            </a:blip>
            <a:stretch>
              <a:fillRect/>
            </a:stretch>
          </a:blipFill>
          <a:ln>
            <a:noFill/>
          </a:ln>
        </p:spPr>
        <p:txBody>
          <a:bodyPr spcFirstLastPara="1" wrap="square" lIns="71425" tIns="71425" rIns="71425" bIns="71425" anchor="ctr" anchorCtr="0">
            <a:noAutofit/>
          </a:bodyPr>
          <a:lstStyle/>
          <a:p>
            <a:pPr marL="0" marR="0" lvl="0" indent="0" algn="l" rtl="0">
              <a:lnSpc>
                <a:spcPct val="100000"/>
              </a:lnSpc>
              <a:spcBef>
                <a:spcPts val="0"/>
              </a:spcBef>
              <a:spcAft>
                <a:spcPts val="0"/>
              </a:spcAft>
              <a:buClr>
                <a:srgbClr val="FFFFFF"/>
              </a:buClr>
              <a:buFont typeface="Proxima Nova"/>
              <a:buNone/>
            </a:pPr>
            <a:endParaRPr sz="3600" b="1" i="0" u="none" strike="noStrike" cap="none">
              <a:solidFill>
                <a:srgbClr val="FFFFFF"/>
              </a:solidFill>
              <a:latin typeface="Proxima Nova"/>
              <a:ea typeface="Proxima Nova"/>
              <a:cs typeface="Proxima Nova"/>
              <a:sym typeface="Proxima Nova"/>
            </a:endParaRPr>
          </a:p>
        </p:txBody>
      </p:sp>
      <p:sp>
        <p:nvSpPr>
          <p:cNvPr id="97" name="Google Shape;97;p16"/>
          <p:cNvSpPr/>
          <p:nvPr/>
        </p:nvSpPr>
        <p:spPr>
          <a:xfrm>
            <a:off x="1261380" y="12458244"/>
            <a:ext cx="9182870" cy="578795"/>
          </a:xfrm>
          <a:prstGeom prst="rect">
            <a:avLst/>
          </a:prstGeom>
          <a:noFill/>
          <a:ln w="25400" cap="flat" cmpd="sng">
            <a:solidFill>
              <a:srgbClr val="BD1917"/>
            </a:solidFill>
            <a:prstDash val="solid"/>
            <a:miter lim="8000"/>
            <a:headEnd type="none" w="sm" len="sm"/>
            <a:tailEnd type="none" w="sm" len="sm"/>
          </a:ln>
        </p:spPr>
        <p:txBody>
          <a:bodyPr spcFirstLastPara="1" wrap="square" lIns="71425" tIns="71425" rIns="71425" bIns="71425" anchor="ctr" anchorCtr="0">
            <a:noAutofit/>
          </a:bodyPr>
          <a:lstStyle/>
          <a:p>
            <a:pPr marL="0" marR="0" lvl="0" indent="0" algn="l" rtl="0">
              <a:lnSpc>
                <a:spcPct val="100000"/>
              </a:lnSpc>
              <a:spcBef>
                <a:spcPts val="0"/>
              </a:spcBef>
              <a:spcAft>
                <a:spcPts val="0"/>
              </a:spcAft>
              <a:buClr>
                <a:srgbClr val="FFFFFF"/>
              </a:buClr>
              <a:buFont typeface="Proxima Nova"/>
              <a:buNone/>
            </a:pPr>
            <a:endParaRPr sz="3600" b="1" i="0" u="none" strike="noStrike" cap="none">
              <a:solidFill>
                <a:srgbClr val="FFFFFF"/>
              </a:solidFill>
              <a:latin typeface="Proxima Nova"/>
              <a:ea typeface="Proxima Nova"/>
              <a:cs typeface="Proxima Nova"/>
              <a:sym typeface="Proxima Nova"/>
            </a:endParaRPr>
          </a:p>
        </p:txBody>
      </p:sp>
      <p:cxnSp>
        <p:nvCxnSpPr>
          <p:cNvPr id="98" name="Google Shape;98;p16"/>
          <p:cNvCxnSpPr/>
          <p:nvPr/>
        </p:nvCxnSpPr>
        <p:spPr>
          <a:xfrm>
            <a:off x="7054647" y="12454567"/>
            <a:ext cx="1" cy="586150"/>
          </a:xfrm>
          <a:prstGeom prst="straightConnector1">
            <a:avLst/>
          </a:prstGeom>
          <a:noFill/>
          <a:ln w="25400" cap="flat" cmpd="sng">
            <a:solidFill>
              <a:srgbClr val="BB1917"/>
            </a:solidFill>
            <a:prstDash val="solid"/>
            <a:miter lim="8000"/>
            <a:headEnd type="none" w="sm" len="sm"/>
            <a:tailEnd type="none" w="sm" len="sm"/>
          </a:ln>
        </p:spPr>
      </p:cxnSp>
      <p:pic>
        <p:nvPicPr>
          <p:cNvPr id="99" name="Google Shape;99;p16"/>
          <p:cNvPicPr preferRelativeResize="0"/>
          <p:nvPr/>
        </p:nvPicPr>
        <p:blipFill rotWithShape="1">
          <a:blip r:embed="rId3">
            <a:alphaModFix/>
          </a:blip>
          <a:srcRect/>
          <a:stretch/>
        </p:blipFill>
        <p:spPr>
          <a:xfrm>
            <a:off x="13644142" y="1299435"/>
            <a:ext cx="1532005" cy="1532004"/>
          </a:xfrm>
          <a:prstGeom prst="rect">
            <a:avLst/>
          </a:prstGeom>
          <a:noFill/>
          <a:ln>
            <a:noFill/>
          </a:ln>
        </p:spPr>
      </p:pic>
      <p:pic>
        <p:nvPicPr>
          <p:cNvPr id="100" name="Google Shape;100;p16"/>
          <p:cNvPicPr preferRelativeResize="0"/>
          <p:nvPr/>
        </p:nvPicPr>
        <p:blipFill rotWithShape="1">
          <a:blip r:embed="rId4">
            <a:alphaModFix/>
          </a:blip>
          <a:srcRect/>
          <a:stretch/>
        </p:blipFill>
        <p:spPr>
          <a:xfrm>
            <a:off x="11143062" y="1299435"/>
            <a:ext cx="1532005" cy="1532004"/>
          </a:xfrm>
          <a:prstGeom prst="rect">
            <a:avLst/>
          </a:prstGeom>
          <a:noFill/>
          <a:ln>
            <a:noFill/>
          </a:ln>
        </p:spPr>
      </p:pic>
      <p:pic>
        <p:nvPicPr>
          <p:cNvPr id="101" name="Google Shape;101;p16"/>
          <p:cNvPicPr preferRelativeResize="0"/>
          <p:nvPr/>
        </p:nvPicPr>
        <p:blipFill rotWithShape="1">
          <a:blip r:embed="rId5">
            <a:alphaModFix/>
          </a:blip>
          <a:srcRect/>
          <a:stretch/>
        </p:blipFill>
        <p:spPr>
          <a:xfrm>
            <a:off x="8684104" y="1295202"/>
            <a:ext cx="1540472" cy="1540471"/>
          </a:xfrm>
          <a:prstGeom prst="rect">
            <a:avLst/>
          </a:prstGeom>
          <a:noFill/>
          <a:ln>
            <a:noFill/>
          </a:ln>
        </p:spPr>
      </p:pic>
      <p:pic>
        <p:nvPicPr>
          <p:cNvPr id="102" name="Google Shape;102;p16"/>
          <p:cNvPicPr preferRelativeResize="0"/>
          <p:nvPr/>
        </p:nvPicPr>
        <p:blipFill rotWithShape="1">
          <a:blip r:embed="rId6">
            <a:alphaModFix/>
          </a:blip>
          <a:srcRect/>
          <a:stretch/>
        </p:blipFill>
        <p:spPr>
          <a:xfrm>
            <a:off x="3729592" y="1295202"/>
            <a:ext cx="1540471" cy="1540471"/>
          </a:xfrm>
          <a:prstGeom prst="rect">
            <a:avLst/>
          </a:prstGeom>
          <a:noFill/>
          <a:ln>
            <a:noFill/>
          </a:ln>
        </p:spPr>
      </p:pic>
      <p:pic>
        <p:nvPicPr>
          <p:cNvPr id="103" name="Google Shape;103;p16"/>
          <p:cNvPicPr preferRelativeResize="0"/>
          <p:nvPr/>
        </p:nvPicPr>
        <p:blipFill rotWithShape="1">
          <a:blip r:embed="rId7">
            <a:alphaModFix/>
          </a:blip>
          <a:srcRect/>
          <a:stretch/>
        </p:blipFill>
        <p:spPr>
          <a:xfrm>
            <a:off x="1316592" y="1286735"/>
            <a:ext cx="1540471" cy="1540471"/>
          </a:xfrm>
          <a:prstGeom prst="rect">
            <a:avLst/>
          </a:prstGeom>
          <a:noFill/>
          <a:ln>
            <a:noFill/>
          </a:ln>
        </p:spPr>
      </p:pic>
      <p:pic>
        <p:nvPicPr>
          <p:cNvPr id="104" name="Google Shape;104;p16"/>
          <p:cNvPicPr preferRelativeResize="0"/>
          <p:nvPr/>
        </p:nvPicPr>
        <p:blipFill rotWithShape="1">
          <a:blip r:embed="rId8">
            <a:alphaModFix/>
          </a:blip>
          <a:srcRect/>
          <a:stretch/>
        </p:blipFill>
        <p:spPr>
          <a:xfrm>
            <a:off x="6233614" y="1299435"/>
            <a:ext cx="1532004" cy="1532004"/>
          </a:xfrm>
          <a:prstGeom prst="rect">
            <a:avLst/>
          </a:prstGeom>
          <a:noFill/>
          <a:ln>
            <a:noFill/>
          </a:ln>
        </p:spPr>
      </p:pic>
      <p:pic>
        <p:nvPicPr>
          <p:cNvPr id="105" name="Google Shape;105;p16"/>
          <p:cNvPicPr preferRelativeResize="0"/>
          <p:nvPr/>
        </p:nvPicPr>
        <p:blipFill rotWithShape="1">
          <a:blip r:embed="rId9">
            <a:alphaModFix/>
          </a:blip>
          <a:srcRect/>
          <a:stretch/>
        </p:blipFill>
        <p:spPr>
          <a:xfrm>
            <a:off x="11180342" y="3216234"/>
            <a:ext cx="1532005" cy="1532004"/>
          </a:xfrm>
          <a:prstGeom prst="rect">
            <a:avLst/>
          </a:prstGeom>
          <a:noFill/>
          <a:ln>
            <a:noFill/>
          </a:ln>
        </p:spPr>
      </p:pic>
      <p:pic>
        <p:nvPicPr>
          <p:cNvPr id="106" name="Google Shape;106;p16"/>
          <p:cNvPicPr preferRelativeResize="0"/>
          <p:nvPr/>
        </p:nvPicPr>
        <p:blipFill rotWithShape="1">
          <a:blip r:embed="rId10">
            <a:alphaModFix/>
          </a:blip>
          <a:srcRect/>
          <a:stretch/>
        </p:blipFill>
        <p:spPr>
          <a:xfrm>
            <a:off x="8685534" y="3210626"/>
            <a:ext cx="1537612" cy="1537612"/>
          </a:xfrm>
          <a:prstGeom prst="rect">
            <a:avLst/>
          </a:prstGeom>
          <a:noFill/>
          <a:ln>
            <a:noFill/>
          </a:ln>
        </p:spPr>
      </p:pic>
      <p:pic>
        <p:nvPicPr>
          <p:cNvPr id="107" name="Google Shape;107;p16"/>
          <p:cNvPicPr preferRelativeResize="0"/>
          <p:nvPr/>
        </p:nvPicPr>
        <p:blipFill rotWithShape="1">
          <a:blip r:embed="rId11">
            <a:alphaModFix/>
          </a:blip>
          <a:srcRect/>
          <a:stretch/>
        </p:blipFill>
        <p:spPr>
          <a:xfrm>
            <a:off x="13641413" y="3216234"/>
            <a:ext cx="1532004" cy="1532004"/>
          </a:xfrm>
          <a:prstGeom prst="rect">
            <a:avLst/>
          </a:prstGeom>
          <a:noFill/>
          <a:ln>
            <a:noFill/>
          </a:ln>
        </p:spPr>
      </p:pic>
      <p:pic>
        <p:nvPicPr>
          <p:cNvPr id="108" name="Google Shape;108;p16"/>
          <p:cNvPicPr preferRelativeResize="0"/>
          <p:nvPr/>
        </p:nvPicPr>
        <p:blipFill rotWithShape="1">
          <a:blip r:embed="rId12">
            <a:alphaModFix/>
          </a:blip>
          <a:srcRect/>
          <a:stretch/>
        </p:blipFill>
        <p:spPr>
          <a:xfrm>
            <a:off x="6224464" y="3216234"/>
            <a:ext cx="1532004" cy="1532004"/>
          </a:xfrm>
          <a:prstGeom prst="rect">
            <a:avLst/>
          </a:prstGeom>
          <a:noFill/>
          <a:ln>
            <a:noFill/>
          </a:ln>
        </p:spPr>
      </p:pic>
      <p:pic>
        <p:nvPicPr>
          <p:cNvPr id="109" name="Google Shape;109;p16"/>
          <p:cNvPicPr preferRelativeResize="0"/>
          <p:nvPr/>
        </p:nvPicPr>
        <p:blipFill rotWithShape="1">
          <a:blip r:embed="rId13">
            <a:alphaModFix/>
          </a:blip>
          <a:srcRect/>
          <a:stretch/>
        </p:blipFill>
        <p:spPr>
          <a:xfrm>
            <a:off x="3732386" y="3221666"/>
            <a:ext cx="1534883" cy="1534882"/>
          </a:xfrm>
          <a:prstGeom prst="rect">
            <a:avLst/>
          </a:prstGeom>
          <a:noFill/>
          <a:ln>
            <a:noFill/>
          </a:ln>
        </p:spPr>
      </p:pic>
      <p:pic>
        <p:nvPicPr>
          <p:cNvPr id="110" name="Google Shape;110;p16"/>
          <p:cNvPicPr preferRelativeResize="0"/>
          <p:nvPr/>
        </p:nvPicPr>
        <p:blipFill rotWithShape="1">
          <a:blip r:embed="rId14">
            <a:alphaModFix/>
          </a:blip>
          <a:srcRect/>
          <a:stretch/>
        </p:blipFill>
        <p:spPr>
          <a:xfrm>
            <a:off x="1268586" y="3230099"/>
            <a:ext cx="1532005" cy="1532005"/>
          </a:xfrm>
          <a:prstGeom prst="rect">
            <a:avLst/>
          </a:prstGeom>
          <a:noFill/>
          <a:ln>
            <a:noFill/>
          </a:ln>
        </p:spPr>
      </p:pic>
      <p:pic>
        <p:nvPicPr>
          <p:cNvPr id="111" name="Google Shape;111;p16"/>
          <p:cNvPicPr preferRelativeResize="0"/>
          <p:nvPr/>
        </p:nvPicPr>
        <p:blipFill rotWithShape="1">
          <a:blip r:embed="rId15">
            <a:alphaModFix/>
          </a:blip>
          <a:srcRect/>
          <a:stretch/>
        </p:blipFill>
        <p:spPr>
          <a:xfrm>
            <a:off x="11167381" y="5128203"/>
            <a:ext cx="1557926" cy="1557926"/>
          </a:xfrm>
          <a:prstGeom prst="rect">
            <a:avLst/>
          </a:prstGeom>
          <a:noFill/>
          <a:ln>
            <a:noFill/>
          </a:ln>
        </p:spPr>
      </p:pic>
      <p:pic>
        <p:nvPicPr>
          <p:cNvPr id="112" name="Google Shape;112;p16"/>
          <p:cNvPicPr preferRelativeResize="0"/>
          <p:nvPr/>
        </p:nvPicPr>
        <p:blipFill rotWithShape="1">
          <a:blip r:embed="rId16">
            <a:alphaModFix/>
          </a:blip>
          <a:srcRect/>
          <a:stretch/>
        </p:blipFill>
        <p:spPr>
          <a:xfrm>
            <a:off x="8688337" y="5141164"/>
            <a:ext cx="1532005" cy="1532004"/>
          </a:xfrm>
          <a:prstGeom prst="rect">
            <a:avLst/>
          </a:prstGeom>
          <a:noFill/>
          <a:ln>
            <a:noFill/>
          </a:ln>
        </p:spPr>
      </p:pic>
      <p:pic>
        <p:nvPicPr>
          <p:cNvPr id="113" name="Google Shape;113;p16"/>
          <p:cNvPicPr preferRelativeResize="0"/>
          <p:nvPr/>
        </p:nvPicPr>
        <p:blipFill rotWithShape="1">
          <a:blip r:embed="rId17">
            <a:alphaModFix/>
          </a:blip>
          <a:srcRect/>
          <a:stretch/>
        </p:blipFill>
        <p:spPr>
          <a:xfrm>
            <a:off x="13641413" y="5141164"/>
            <a:ext cx="1532004" cy="1532004"/>
          </a:xfrm>
          <a:prstGeom prst="rect">
            <a:avLst/>
          </a:prstGeom>
          <a:noFill/>
          <a:ln>
            <a:noFill/>
          </a:ln>
        </p:spPr>
      </p:pic>
      <p:pic>
        <p:nvPicPr>
          <p:cNvPr id="114" name="Google Shape;114;p16"/>
          <p:cNvPicPr preferRelativeResize="0"/>
          <p:nvPr/>
        </p:nvPicPr>
        <p:blipFill rotWithShape="1">
          <a:blip r:embed="rId18">
            <a:alphaModFix/>
          </a:blip>
          <a:srcRect/>
          <a:stretch/>
        </p:blipFill>
        <p:spPr>
          <a:xfrm>
            <a:off x="6231679" y="5139490"/>
            <a:ext cx="1535873" cy="1535873"/>
          </a:xfrm>
          <a:prstGeom prst="rect">
            <a:avLst/>
          </a:prstGeom>
          <a:noFill/>
          <a:ln>
            <a:noFill/>
          </a:ln>
        </p:spPr>
      </p:pic>
      <p:pic>
        <p:nvPicPr>
          <p:cNvPr id="115" name="Google Shape;115;p16"/>
          <p:cNvPicPr preferRelativeResize="0"/>
          <p:nvPr/>
        </p:nvPicPr>
        <p:blipFill rotWithShape="1">
          <a:blip r:embed="rId19">
            <a:alphaModFix/>
          </a:blip>
          <a:srcRect/>
          <a:stretch/>
        </p:blipFill>
        <p:spPr>
          <a:xfrm>
            <a:off x="3746938" y="5154538"/>
            <a:ext cx="1505778" cy="1505777"/>
          </a:xfrm>
          <a:prstGeom prst="rect">
            <a:avLst/>
          </a:prstGeom>
          <a:noFill/>
          <a:ln>
            <a:noFill/>
          </a:ln>
        </p:spPr>
      </p:pic>
      <p:pic>
        <p:nvPicPr>
          <p:cNvPr id="116" name="Google Shape;116;p16"/>
          <p:cNvPicPr preferRelativeResize="0"/>
          <p:nvPr/>
        </p:nvPicPr>
        <p:blipFill rotWithShape="1">
          <a:blip r:embed="rId20">
            <a:alphaModFix/>
          </a:blip>
          <a:srcRect/>
          <a:stretch/>
        </p:blipFill>
        <p:spPr>
          <a:xfrm>
            <a:off x="1268586" y="5141424"/>
            <a:ext cx="1532005" cy="1532005"/>
          </a:xfrm>
          <a:prstGeom prst="rect">
            <a:avLst/>
          </a:prstGeom>
          <a:noFill/>
          <a:ln>
            <a:noFill/>
          </a:ln>
        </p:spPr>
      </p:pic>
      <p:pic>
        <p:nvPicPr>
          <p:cNvPr id="117" name="Google Shape;117;p16"/>
          <p:cNvPicPr preferRelativeResize="0"/>
          <p:nvPr/>
        </p:nvPicPr>
        <p:blipFill rotWithShape="1">
          <a:blip r:embed="rId21">
            <a:alphaModFix/>
          </a:blip>
          <a:srcRect/>
          <a:stretch/>
        </p:blipFill>
        <p:spPr>
          <a:xfrm>
            <a:off x="11154791" y="7049947"/>
            <a:ext cx="1532005" cy="1532004"/>
          </a:xfrm>
          <a:prstGeom prst="rect">
            <a:avLst/>
          </a:prstGeom>
          <a:noFill/>
          <a:ln>
            <a:noFill/>
          </a:ln>
        </p:spPr>
      </p:pic>
      <p:pic>
        <p:nvPicPr>
          <p:cNvPr id="118" name="Google Shape;118;p16"/>
          <p:cNvPicPr preferRelativeResize="0"/>
          <p:nvPr/>
        </p:nvPicPr>
        <p:blipFill rotWithShape="1">
          <a:blip r:embed="rId22">
            <a:alphaModFix/>
          </a:blip>
          <a:srcRect/>
          <a:stretch/>
        </p:blipFill>
        <p:spPr>
          <a:xfrm>
            <a:off x="8674472" y="7049947"/>
            <a:ext cx="1532004" cy="1532004"/>
          </a:xfrm>
          <a:prstGeom prst="rect">
            <a:avLst/>
          </a:prstGeom>
          <a:noFill/>
          <a:ln>
            <a:noFill/>
          </a:ln>
        </p:spPr>
      </p:pic>
      <p:pic>
        <p:nvPicPr>
          <p:cNvPr id="119" name="Google Shape;119;p16"/>
          <p:cNvPicPr preferRelativeResize="0"/>
          <p:nvPr/>
        </p:nvPicPr>
        <p:blipFill rotWithShape="1">
          <a:blip r:embed="rId23">
            <a:alphaModFix/>
          </a:blip>
          <a:srcRect/>
          <a:stretch/>
        </p:blipFill>
        <p:spPr>
          <a:xfrm>
            <a:off x="13629372" y="7052997"/>
            <a:ext cx="1556082" cy="1556082"/>
          </a:xfrm>
          <a:prstGeom prst="rect">
            <a:avLst/>
          </a:prstGeom>
          <a:noFill/>
          <a:ln>
            <a:noFill/>
          </a:ln>
        </p:spPr>
      </p:pic>
      <p:pic>
        <p:nvPicPr>
          <p:cNvPr id="120" name="Google Shape;120;p16"/>
          <p:cNvPicPr preferRelativeResize="0"/>
          <p:nvPr/>
        </p:nvPicPr>
        <p:blipFill rotWithShape="1">
          <a:blip r:embed="rId24">
            <a:alphaModFix/>
          </a:blip>
          <a:srcRect/>
          <a:stretch/>
        </p:blipFill>
        <p:spPr>
          <a:xfrm>
            <a:off x="6237577" y="7078149"/>
            <a:ext cx="1505778" cy="1505778"/>
          </a:xfrm>
          <a:prstGeom prst="rect">
            <a:avLst/>
          </a:prstGeom>
          <a:noFill/>
          <a:ln>
            <a:noFill/>
          </a:ln>
        </p:spPr>
      </p:pic>
      <p:pic>
        <p:nvPicPr>
          <p:cNvPr id="121" name="Google Shape;121;p16"/>
          <p:cNvPicPr preferRelativeResize="0"/>
          <p:nvPr/>
        </p:nvPicPr>
        <p:blipFill rotWithShape="1">
          <a:blip r:embed="rId25">
            <a:alphaModFix/>
          </a:blip>
          <a:srcRect/>
          <a:stretch/>
        </p:blipFill>
        <p:spPr>
          <a:xfrm>
            <a:off x="3743209" y="7078149"/>
            <a:ext cx="1513236" cy="1513236"/>
          </a:xfrm>
          <a:prstGeom prst="rect">
            <a:avLst/>
          </a:prstGeom>
          <a:noFill/>
          <a:ln>
            <a:noFill/>
          </a:ln>
        </p:spPr>
      </p:pic>
      <p:pic>
        <p:nvPicPr>
          <p:cNvPr id="122" name="Google Shape;122;p16"/>
          <p:cNvPicPr preferRelativeResize="0"/>
          <p:nvPr/>
        </p:nvPicPr>
        <p:blipFill rotWithShape="1">
          <a:blip r:embed="rId26">
            <a:alphaModFix/>
          </a:blip>
          <a:srcRect/>
          <a:stretch/>
        </p:blipFill>
        <p:spPr>
          <a:xfrm>
            <a:off x="1285205" y="7049947"/>
            <a:ext cx="1532005" cy="1532004"/>
          </a:xfrm>
          <a:prstGeom prst="rect">
            <a:avLst/>
          </a:prstGeom>
          <a:noFill/>
          <a:ln>
            <a:noFill/>
          </a:ln>
        </p:spPr>
      </p:pic>
      <p:pic>
        <p:nvPicPr>
          <p:cNvPr id="123" name="Google Shape;123;p16"/>
          <p:cNvPicPr preferRelativeResize="0"/>
          <p:nvPr/>
        </p:nvPicPr>
        <p:blipFill rotWithShape="1">
          <a:blip r:embed="rId27">
            <a:alphaModFix/>
          </a:blip>
          <a:srcRect/>
          <a:stretch/>
        </p:blipFill>
        <p:spPr>
          <a:xfrm>
            <a:off x="17773814" y="2658035"/>
            <a:ext cx="3609914" cy="1532004"/>
          </a:xfrm>
          <a:prstGeom prst="rect">
            <a:avLst/>
          </a:prstGeom>
          <a:noFill/>
          <a:ln>
            <a:noFill/>
          </a:ln>
        </p:spPr>
      </p:pic>
      <p:pic>
        <p:nvPicPr>
          <p:cNvPr id="124" name="Google Shape;124;p16"/>
          <p:cNvPicPr preferRelativeResize="0"/>
          <p:nvPr/>
        </p:nvPicPr>
        <p:blipFill rotWithShape="1">
          <a:blip r:embed="rId28">
            <a:alphaModFix/>
          </a:blip>
          <a:srcRect/>
          <a:stretch/>
        </p:blipFill>
        <p:spPr>
          <a:xfrm>
            <a:off x="15557789" y="1884273"/>
            <a:ext cx="3079528" cy="3079528"/>
          </a:xfrm>
          <a:prstGeom prst="rect">
            <a:avLst/>
          </a:prstGeom>
          <a:noFill/>
          <a:ln>
            <a:noFill/>
          </a:ln>
        </p:spPr>
      </p:pic>
      <p:pic>
        <p:nvPicPr>
          <p:cNvPr id="125" name="Google Shape;125;p16"/>
          <p:cNvPicPr preferRelativeResize="0"/>
          <p:nvPr/>
        </p:nvPicPr>
        <p:blipFill rotWithShape="1">
          <a:blip r:embed="rId29">
            <a:alphaModFix/>
          </a:blip>
          <a:srcRect/>
          <a:stretch/>
        </p:blipFill>
        <p:spPr>
          <a:xfrm>
            <a:off x="16053230" y="1281443"/>
            <a:ext cx="1594282" cy="1594282"/>
          </a:xfrm>
          <a:prstGeom prst="rect">
            <a:avLst/>
          </a:prstGeom>
          <a:noFill/>
          <a:ln>
            <a:noFill/>
          </a:ln>
        </p:spPr>
      </p:pic>
      <p:pic>
        <p:nvPicPr>
          <p:cNvPr id="126" name="Google Shape;126;p16"/>
          <p:cNvPicPr preferRelativeResize="0"/>
          <p:nvPr/>
        </p:nvPicPr>
        <p:blipFill rotWithShape="1">
          <a:blip r:embed="rId30">
            <a:alphaModFix/>
          </a:blip>
          <a:srcRect/>
          <a:stretch/>
        </p:blipFill>
        <p:spPr>
          <a:xfrm>
            <a:off x="18524594" y="1306843"/>
            <a:ext cx="1532004" cy="1532004"/>
          </a:xfrm>
          <a:prstGeom prst="rect">
            <a:avLst/>
          </a:prstGeom>
          <a:noFill/>
          <a:ln>
            <a:noFill/>
          </a:ln>
        </p:spPr>
      </p:pic>
      <p:pic>
        <p:nvPicPr>
          <p:cNvPr id="127" name="Google Shape;127;p16"/>
          <p:cNvPicPr preferRelativeResize="0"/>
          <p:nvPr/>
        </p:nvPicPr>
        <p:blipFill rotWithShape="1">
          <a:blip r:embed="rId31">
            <a:alphaModFix/>
          </a:blip>
          <a:srcRect/>
          <a:stretch/>
        </p:blipFill>
        <p:spPr>
          <a:xfrm>
            <a:off x="20986466" y="1302560"/>
            <a:ext cx="1546391" cy="1546391"/>
          </a:xfrm>
          <a:prstGeom prst="rect">
            <a:avLst/>
          </a:prstGeom>
          <a:noFill/>
          <a:ln>
            <a:noFill/>
          </a:ln>
        </p:spPr>
      </p:pic>
      <p:pic>
        <p:nvPicPr>
          <p:cNvPr id="128" name="Google Shape;128;p16"/>
          <p:cNvPicPr preferRelativeResize="0"/>
          <p:nvPr/>
        </p:nvPicPr>
        <p:blipFill rotWithShape="1">
          <a:blip r:embed="rId32">
            <a:alphaModFix/>
          </a:blip>
          <a:srcRect/>
          <a:stretch/>
        </p:blipFill>
        <p:spPr>
          <a:xfrm>
            <a:off x="15458016" y="2835157"/>
            <a:ext cx="3374373" cy="3374373"/>
          </a:xfrm>
          <a:prstGeom prst="rect">
            <a:avLst/>
          </a:prstGeom>
          <a:noFill/>
          <a:ln>
            <a:noFill/>
          </a:ln>
        </p:spPr>
      </p:pic>
      <p:pic>
        <p:nvPicPr>
          <p:cNvPr id="129" name="Google Shape;129;p16"/>
          <p:cNvPicPr preferRelativeResize="0"/>
          <p:nvPr/>
        </p:nvPicPr>
        <p:blipFill rotWithShape="1">
          <a:blip r:embed="rId33">
            <a:alphaModFix/>
          </a:blip>
          <a:srcRect/>
          <a:stretch/>
        </p:blipFill>
        <p:spPr>
          <a:xfrm>
            <a:off x="17782416" y="3777462"/>
            <a:ext cx="3670993" cy="1557926"/>
          </a:xfrm>
          <a:prstGeom prst="rect">
            <a:avLst/>
          </a:prstGeom>
          <a:noFill/>
          <a:ln>
            <a:noFill/>
          </a:ln>
        </p:spPr>
      </p:pic>
      <p:pic>
        <p:nvPicPr>
          <p:cNvPr id="130" name="Google Shape;130;p16"/>
          <p:cNvPicPr preferRelativeResize="0"/>
          <p:nvPr/>
        </p:nvPicPr>
        <p:blipFill rotWithShape="1">
          <a:blip r:embed="rId34">
            <a:alphaModFix/>
          </a:blip>
          <a:srcRect/>
          <a:stretch/>
        </p:blipFill>
        <p:spPr>
          <a:xfrm>
            <a:off x="20300027" y="3812587"/>
            <a:ext cx="3548115" cy="1505778"/>
          </a:xfrm>
          <a:prstGeom prst="rect">
            <a:avLst/>
          </a:prstGeom>
          <a:noFill/>
          <a:ln>
            <a:noFill/>
          </a:ln>
        </p:spPr>
      </p:pic>
      <p:pic>
        <p:nvPicPr>
          <p:cNvPr id="131" name="Google Shape;131;p16"/>
          <p:cNvPicPr preferRelativeResize="0"/>
          <p:nvPr/>
        </p:nvPicPr>
        <p:blipFill rotWithShape="1">
          <a:blip r:embed="rId35">
            <a:alphaModFix/>
          </a:blip>
          <a:srcRect/>
          <a:stretch/>
        </p:blipFill>
        <p:spPr>
          <a:xfrm>
            <a:off x="20251289" y="2670995"/>
            <a:ext cx="3609914" cy="1532005"/>
          </a:xfrm>
          <a:prstGeom prst="rect">
            <a:avLst/>
          </a:prstGeom>
          <a:noFill/>
          <a:ln>
            <a:noFill/>
          </a:ln>
        </p:spPr>
      </p:pic>
      <p:sp>
        <p:nvSpPr>
          <p:cNvPr id="132" name="Google Shape;132;p16"/>
          <p:cNvSpPr/>
          <p:nvPr/>
        </p:nvSpPr>
        <p:spPr>
          <a:xfrm>
            <a:off x="1261380" y="11391444"/>
            <a:ext cx="9182870" cy="578795"/>
          </a:xfrm>
          <a:prstGeom prst="rect">
            <a:avLst/>
          </a:prstGeom>
          <a:noFill/>
          <a:ln w="25400" cap="flat" cmpd="sng">
            <a:solidFill>
              <a:srgbClr val="FFFFFF"/>
            </a:solidFill>
            <a:prstDash val="solid"/>
            <a:miter lim="8000"/>
            <a:headEnd type="none" w="sm" len="sm"/>
            <a:tailEnd type="none" w="sm" len="sm"/>
          </a:ln>
        </p:spPr>
        <p:txBody>
          <a:bodyPr spcFirstLastPara="1" wrap="square" lIns="71425" tIns="71425" rIns="71425" bIns="71425" anchor="ctr" anchorCtr="0">
            <a:noAutofit/>
          </a:bodyPr>
          <a:lstStyle/>
          <a:p>
            <a:pPr marL="0" marR="0" lvl="0" indent="0" algn="l" rtl="0">
              <a:lnSpc>
                <a:spcPct val="100000"/>
              </a:lnSpc>
              <a:spcBef>
                <a:spcPts val="0"/>
              </a:spcBef>
              <a:spcAft>
                <a:spcPts val="0"/>
              </a:spcAft>
              <a:buClr>
                <a:srgbClr val="FFFFFF"/>
              </a:buClr>
              <a:buFont typeface="Proxima Nova"/>
              <a:buNone/>
            </a:pPr>
            <a:endParaRPr sz="3600" b="1" i="0" u="none" strike="noStrike" cap="none">
              <a:solidFill>
                <a:srgbClr val="FFFFFF"/>
              </a:solidFill>
              <a:latin typeface="Proxima Nova"/>
              <a:ea typeface="Proxima Nova"/>
              <a:cs typeface="Proxima Nova"/>
              <a:sym typeface="Proxima Nova"/>
            </a:endParaRPr>
          </a:p>
        </p:txBody>
      </p:sp>
      <p:cxnSp>
        <p:nvCxnSpPr>
          <p:cNvPr id="133" name="Google Shape;133;p16"/>
          <p:cNvCxnSpPr/>
          <p:nvPr/>
        </p:nvCxnSpPr>
        <p:spPr>
          <a:xfrm>
            <a:off x="7054647" y="11387767"/>
            <a:ext cx="1" cy="586150"/>
          </a:xfrm>
          <a:prstGeom prst="straightConnector1">
            <a:avLst/>
          </a:prstGeom>
          <a:noFill/>
          <a:ln w="25400" cap="flat" cmpd="sng">
            <a:solidFill>
              <a:srgbClr val="FFFFFF"/>
            </a:solidFill>
            <a:prstDash val="solid"/>
            <a:miter lim="8000"/>
            <a:headEnd type="none" w="sm" len="sm"/>
            <a:tailEnd type="none" w="sm" len="sm"/>
          </a:ln>
        </p:spPr>
      </p:cxnSp>
      <p:cxnSp>
        <p:nvCxnSpPr>
          <p:cNvPr id="134" name="Google Shape;134;p16"/>
          <p:cNvCxnSpPr/>
          <p:nvPr/>
        </p:nvCxnSpPr>
        <p:spPr>
          <a:xfrm>
            <a:off x="22030170" y="11384805"/>
            <a:ext cx="1" cy="592075"/>
          </a:xfrm>
          <a:prstGeom prst="straightConnector1">
            <a:avLst/>
          </a:prstGeom>
          <a:noFill/>
          <a:ln w="25400" cap="flat" cmpd="sng">
            <a:solidFill>
              <a:srgbClr val="FFFFFF"/>
            </a:solidFill>
            <a:prstDash val="solid"/>
            <a:miter lim="8000"/>
            <a:headEnd type="none" w="sm" len="sm"/>
            <a:tailEnd type="none" w="sm" len="sm"/>
          </a:ln>
        </p:spPr>
      </p:cxnSp>
      <p:sp>
        <p:nvSpPr>
          <p:cNvPr id="135" name="Google Shape;135;p16"/>
          <p:cNvSpPr/>
          <p:nvPr/>
        </p:nvSpPr>
        <p:spPr>
          <a:xfrm>
            <a:off x="19125506" y="11391444"/>
            <a:ext cx="4610750" cy="578795"/>
          </a:xfrm>
          <a:prstGeom prst="rect">
            <a:avLst/>
          </a:prstGeom>
          <a:noFill/>
          <a:ln w="25400" cap="flat" cmpd="sng">
            <a:solidFill>
              <a:srgbClr val="FFFFFF"/>
            </a:solidFill>
            <a:prstDash val="solid"/>
            <a:miter lim="8000"/>
            <a:headEnd type="none" w="sm" len="sm"/>
            <a:tailEnd type="none" w="sm" len="sm"/>
          </a:ln>
        </p:spPr>
        <p:txBody>
          <a:bodyPr spcFirstLastPara="1" wrap="square" lIns="71425" tIns="71425" rIns="71425" bIns="71425" anchor="ctr" anchorCtr="0">
            <a:noAutofit/>
          </a:bodyPr>
          <a:lstStyle/>
          <a:p>
            <a:pPr marL="0" marR="0" lvl="0" indent="0" algn="l" rtl="0">
              <a:lnSpc>
                <a:spcPct val="100000"/>
              </a:lnSpc>
              <a:spcBef>
                <a:spcPts val="0"/>
              </a:spcBef>
              <a:spcAft>
                <a:spcPts val="0"/>
              </a:spcAft>
              <a:buClr>
                <a:srgbClr val="FFFFFF"/>
              </a:buClr>
              <a:buFont typeface="Proxima Nova"/>
              <a:buNone/>
            </a:pPr>
            <a:endParaRPr sz="3600" b="1" i="0" u="none" strike="noStrike" cap="none">
              <a:solidFill>
                <a:srgbClr val="FFFFFF"/>
              </a:solidFill>
              <a:latin typeface="Proxima Nova"/>
              <a:ea typeface="Proxima Nova"/>
              <a:cs typeface="Proxima Nova"/>
              <a:sym typeface="Proxima Nova"/>
            </a:endParaRPr>
          </a:p>
        </p:txBody>
      </p:sp>
      <p:pic>
        <p:nvPicPr>
          <p:cNvPr id="136" name="Google Shape;136;p16"/>
          <p:cNvPicPr preferRelativeResize="0"/>
          <p:nvPr/>
        </p:nvPicPr>
        <p:blipFill rotWithShape="1">
          <a:blip r:embed="rId36">
            <a:alphaModFix/>
          </a:blip>
          <a:srcRect l="17784" t="30938" r="17792" b="30945"/>
          <a:stretch/>
        </p:blipFill>
        <p:spPr>
          <a:xfrm>
            <a:off x="22282623" y="11531207"/>
            <a:ext cx="1192237" cy="299357"/>
          </a:xfrm>
          <a:prstGeom prst="rect">
            <a:avLst/>
          </a:prstGeom>
          <a:noFill/>
          <a:ln>
            <a:noFill/>
          </a:ln>
        </p:spPr>
      </p:pic>
      <p:sp>
        <p:nvSpPr>
          <p:cNvPr id="137" name="Google Shape;137;p16"/>
          <p:cNvSpPr/>
          <p:nvPr/>
        </p:nvSpPr>
        <p:spPr>
          <a:xfrm>
            <a:off x="7684019" y="11444304"/>
            <a:ext cx="2030350" cy="447676"/>
          </a:xfrm>
          <a:prstGeom prst="rect">
            <a:avLst/>
          </a:prstGeom>
          <a:noFill/>
          <a:ln>
            <a:noFill/>
          </a:ln>
        </p:spPr>
        <p:txBody>
          <a:bodyPr spcFirstLastPara="1" wrap="square" lIns="71425" tIns="71425" rIns="71425" bIns="71425" anchor="ctr" anchorCtr="0">
            <a:noAutofit/>
          </a:bodyPr>
          <a:lstStyle/>
          <a:p>
            <a:pPr marL="0" marR="0" lvl="0" indent="0" algn="l" rtl="0">
              <a:lnSpc>
                <a:spcPct val="100000"/>
              </a:lnSpc>
              <a:spcBef>
                <a:spcPts val="0"/>
              </a:spcBef>
              <a:spcAft>
                <a:spcPts val="0"/>
              </a:spcAft>
              <a:buClr>
                <a:srgbClr val="FFFFFF"/>
              </a:buClr>
              <a:buFont typeface="Proxima Nova"/>
              <a:buNone/>
            </a:pPr>
            <a:r>
              <a:rPr lang="en-US" sz="2000" b="0" i="0" u="none" strike="noStrike" cap="none">
                <a:solidFill>
                  <a:srgbClr val="FFFFFF"/>
                </a:solidFill>
                <a:latin typeface="Proxima Nova"/>
                <a:ea typeface="Proxima Nova"/>
                <a:cs typeface="Proxima Nova"/>
                <a:sym typeface="Proxima Nova"/>
              </a:rPr>
              <a:t>Presentation title</a:t>
            </a:r>
            <a:endParaRPr/>
          </a:p>
        </p:txBody>
      </p:sp>
      <p:sp>
        <p:nvSpPr>
          <p:cNvPr id="138" name="Google Shape;138;p16"/>
          <p:cNvSpPr/>
          <p:nvPr/>
        </p:nvSpPr>
        <p:spPr>
          <a:xfrm>
            <a:off x="2331806" y="11457004"/>
            <a:ext cx="3609468" cy="447676"/>
          </a:xfrm>
          <a:prstGeom prst="rect">
            <a:avLst/>
          </a:prstGeom>
          <a:noFill/>
          <a:ln>
            <a:noFill/>
          </a:ln>
        </p:spPr>
        <p:txBody>
          <a:bodyPr spcFirstLastPara="1" wrap="square" lIns="71425" tIns="71425" rIns="71425" bIns="71425" anchor="ctr" anchorCtr="0">
            <a:noAutofit/>
          </a:bodyPr>
          <a:lstStyle/>
          <a:p>
            <a:pPr marL="0" marR="0" lvl="0" indent="0" algn="l" rtl="0">
              <a:lnSpc>
                <a:spcPct val="100000"/>
              </a:lnSpc>
              <a:spcBef>
                <a:spcPts val="0"/>
              </a:spcBef>
              <a:spcAft>
                <a:spcPts val="0"/>
              </a:spcAft>
              <a:buClr>
                <a:srgbClr val="FFFFFF"/>
              </a:buClr>
              <a:buFont typeface="Proxima Nova"/>
              <a:buNone/>
            </a:pPr>
            <a:r>
              <a:rPr lang="en-US" sz="2000" b="0" i="0" u="none" strike="noStrike" cap="none">
                <a:solidFill>
                  <a:srgbClr val="FFFFFF"/>
                </a:solidFill>
                <a:latin typeface="Proxima Nova"/>
                <a:ea typeface="Proxima Nova"/>
                <a:cs typeface="Proxima Nova"/>
                <a:sym typeface="Proxima Nova"/>
              </a:rPr>
              <a:t>Speaker name | @twitterhandle</a:t>
            </a:r>
            <a:endParaRPr/>
          </a:p>
        </p:txBody>
      </p:sp>
      <p:sp>
        <p:nvSpPr>
          <p:cNvPr id="139" name="Google Shape;139;p16"/>
          <p:cNvSpPr/>
          <p:nvPr/>
        </p:nvSpPr>
        <p:spPr>
          <a:xfrm>
            <a:off x="19699284" y="11457004"/>
            <a:ext cx="1723772" cy="447676"/>
          </a:xfrm>
          <a:prstGeom prst="rect">
            <a:avLst/>
          </a:prstGeom>
          <a:noFill/>
          <a:ln>
            <a:noFill/>
          </a:ln>
        </p:spPr>
        <p:txBody>
          <a:bodyPr spcFirstLastPara="1" wrap="square" lIns="71425" tIns="71425" rIns="71425" bIns="71425" anchor="ctr" anchorCtr="0">
            <a:noAutofit/>
          </a:bodyPr>
          <a:lstStyle/>
          <a:p>
            <a:pPr marL="0" marR="0" lvl="0" indent="0" algn="l" rtl="0">
              <a:lnSpc>
                <a:spcPct val="100000"/>
              </a:lnSpc>
              <a:spcBef>
                <a:spcPts val="0"/>
              </a:spcBef>
              <a:spcAft>
                <a:spcPts val="0"/>
              </a:spcAft>
              <a:buClr>
                <a:srgbClr val="FFFFFF"/>
              </a:buClr>
              <a:buFont typeface="Proxima Nova"/>
              <a:buNone/>
            </a:pPr>
            <a:r>
              <a:rPr lang="en-US" sz="2000" b="0" i="0" u="none" strike="noStrike" cap="none">
                <a:solidFill>
                  <a:srgbClr val="FFFFFF"/>
                </a:solidFill>
                <a:latin typeface="Proxima Nova"/>
                <a:ea typeface="Proxima Nova"/>
                <a:cs typeface="Proxima Nova"/>
                <a:sym typeface="Proxima Nova"/>
              </a:rPr>
              <a:t>@wearesnook</a:t>
            </a:r>
            <a:endParaRPr/>
          </a:p>
        </p:txBody>
      </p:sp>
      <p:sp>
        <p:nvSpPr>
          <p:cNvPr id="140" name="Google Shape;140;p16"/>
          <p:cNvSpPr/>
          <p:nvPr/>
        </p:nvSpPr>
        <p:spPr>
          <a:xfrm>
            <a:off x="7684019" y="12511104"/>
            <a:ext cx="2030350" cy="447676"/>
          </a:xfrm>
          <a:prstGeom prst="rect">
            <a:avLst/>
          </a:prstGeom>
          <a:noFill/>
          <a:ln>
            <a:noFill/>
          </a:ln>
        </p:spPr>
        <p:txBody>
          <a:bodyPr spcFirstLastPara="1" wrap="square" lIns="71425" tIns="71425" rIns="71425" bIns="71425" anchor="ctr" anchorCtr="0">
            <a:noAutofit/>
          </a:bodyPr>
          <a:lstStyle/>
          <a:p>
            <a:pPr marL="0" marR="0" lvl="0" indent="0" algn="l" rtl="0">
              <a:lnSpc>
                <a:spcPct val="100000"/>
              </a:lnSpc>
              <a:spcBef>
                <a:spcPts val="0"/>
              </a:spcBef>
              <a:spcAft>
                <a:spcPts val="0"/>
              </a:spcAft>
              <a:buClr>
                <a:srgbClr val="BD1217"/>
              </a:buClr>
              <a:buFont typeface="Proxima Nova"/>
              <a:buNone/>
            </a:pPr>
            <a:r>
              <a:rPr lang="en-US" sz="2000" b="0" i="0" u="none" strike="noStrike" cap="none">
                <a:solidFill>
                  <a:srgbClr val="BD1217"/>
                </a:solidFill>
                <a:latin typeface="Proxima Nova"/>
                <a:ea typeface="Proxima Nova"/>
                <a:cs typeface="Proxima Nova"/>
                <a:sym typeface="Proxima Nova"/>
              </a:rPr>
              <a:t>Presentation title</a:t>
            </a:r>
            <a:endParaRPr/>
          </a:p>
        </p:txBody>
      </p:sp>
      <p:sp>
        <p:nvSpPr>
          <p:cNvPr id="141" name="Google Shape;141;p16"/>
          <p:cNvSpPr/>
          <p:nvPr/>
        </p:nvSpPr>
        <p:spPr>
          <a:xfrm>
            <a:off x="2331806" y="12523804"/>
            <a:ext cx="3609468" cy="447676"/>
          </a:xfrm>
          <a:prstGeom prst="rect">
            <a:avLst/>
          </a:prstGeom>
          <a:noFill/>
          <a:ln>
            <a:noFill/>
          </a:ln>
        </p:spPr>
        <p:txBody>
          <a:bodyPr spcFirstLastPara="1" wrap="square" lIns="71425" tIns="71425" rIns="71425" bIns="71425" anchor="ctr" anchorCtr="0">
            <a:noAutofit/>
          </a:bodyPr>
          <a:lstStyle/>
          <a:p>
            <a:pPr marL="0" marR="0" lvl="0" indent="0" algn="l" rtl="0">
              <a:lnSpc>
                <a:spcPct val="100000"/>
              </a:lnSpc>
              <a:spcBef>
                <a:spcPts val="0"/>
              </a:spcBef>
              <a:spcAft>
                <a:spcPts val="0"/>
              </a:spcAft>
              <a:buClr>
                <a:srgbClr val="BD1217"/>
              </a:buClr>
              <a:buFont typeface="Proxima Nova"/>
              <a:buNone/>
            </a:pPr>
            <a:r>
              <a:rPr lang="en-US" sz="2000" b="0" i="0" u="none" strike="noStrike" cap="none">
                <a:solidFill>
                  <a:srgbClr val="BD1217"/>
                </a:solidFill>
                <a:latin typeface="Proxima Nova"/>
                <a:ea typeface="Proxima Nova"/>
                <a:cs typeface="Proxima Nova"/>
                <a:sym typeface="Proxima Nova"/>
              </a:rPr>
              <a:t>Speaker name | @twitterhandle</a:t>
            </a:r>
            <a:endParaRPr/>
          </a:p>
        </p:txBody>
      </p:sp>
      <p:sp>
        <p:nvSpPr>
          <p:cNvPr id="142" name="Google Shape;142;p16"/>
          <p:cNvSpPr/>
          <p:nvPr/>
        </p:nvSpPr>
        <p:spPr>
          <a:xfrm>
            <a:off x="19699284" y="12523804"/>
            <a:ext cx="1723772" cy="447676"/>
          </a:xfrm>
          <a:prstGeom prst="rect">
            <a:avLst/>
          </a:prstGeom>
          <a:noFill/>
          <a:ln>
            <a:noFill/>
          </a:ln>
        </p:spPr>
        <p:txBody>
          <a:bodyPr spcFirstLastPara="1" wrap="square" lIns="71425" tIns="71425" rIns="71425" bIns="71425" anchor="ctr" anchorCtr="0">
            <a:noAutofit/>
          </a:bodyPr>
          <a:lstStyle/>
          <a:p>
            <a:pPr marL="0" marR="0" lvl="0" indent="0" algn="l" rtl="0">
              <a:lnSpc>
                <a:spcPct val="100000"/>
              </a:lnSpc>
              <a:spcBef>
                <a:spcPts val="0"/>
              </a:spcBef>
              <a:spcAft>
                <a:spcPts val="0"/>
              </a:spcAft>
              <a:buClr>
                <a:srgbClr val="BD1217"/>
              </a:buClr>
              <a:buFont typeface="Proxima Nova"/>
              <a:buNone/>
            </a:pPr>
            <a:r>
              <a:rPr lang="en-US" sz="2000" b="0" i="0" u="none" strike="noStrike" cap="none">
                <a:solidFill>
                  <a:srgbClr val="BD1217"/>
                </a:solidFill>
                <a:latin typeface="Proxima Nova"/>
                <a:ea typeface="Proxima Nova"/>
                <a:cs typeface="Proxima Nova"/>
                <a:sym typeface="Proxima Nova"/>
              </a:rPr>
              <a:t>@wearesnook</a:t>
            </a:r>
            <a:endParaRPr/>
          </a:p>
        </p:txBody>
      </p:sp>
      <p:pic>
        <p:nvPicPr>
          <p:cNvPr id="143" name="Google Shape;143;p16"/>
          <p:cNvPicPr preferRelativeResize="0"/>
          <p:nvPr/>
        </p:nvPicPr>
        <p:blipFill rotWithShape="1">
          <a:blip r:embed="rId29">
            <a:alphaModFix/>
          </a:blip>
          <a:srcRect t="34483" b="36613"/>
          <a:stretch/>
        </p:blipFill>
        <p:spPr>
          <a:xfrm>
            <a:off x="15987550" y="5154548"/>
            <a:ext cx="3309526" cy="956576"/>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nook Colour palette">
  <p:cSld name="CUSTOM_1">
    <p:bg>
      <p:bgPr>
        <a:solidFill>
          <a:srgbClr val="FFFFFF"/>
        </a:solidFill>
        <a:effectLst/>
      </p:bgPr>
    </p:bg>
    <p:spTree>
      <p:nvGrpSpPr>
        <p:cNvPr id="1" name="Shape 144"/>
        <p:cNvGrpSpPr/>
        <p:nvPr/>
      </p:nvGrpSpPr>
      <p:grpSpPr>
        <a:xfrm>
          <a:off x="0" y="0"/>
          <a:ext cx="0" cy="0"/>
          <a:chOff x="0" y="0"/>
          <a:chExt cx="0" cy="0"/>
        </a:xfrm>
      </p:grpSpPr>
      <p:sp>
        <p:nvSpPr>
          <p:cNvPr id="145" name="Google Shape;145;p17"/>
          <p:cNvSpPr/>
          <p:nvPr/>
        </p:nvSpPr>
        <p:spPr>
          <a:xfrm>
            <a:off x="8572806" y="6993466"/>
            <a:ext cx="1765200" cy="2553300"/>
          </a:xfrm>
          <a:prstGeom prst="rect">
            <a:avLst/>
          </a:prstGeom>
          <a:solidFill>
            <a:srgbClr val="1D1D1B"/>
          </a:solidFill>
          <a:ln>
            <a:noFill/>
          </a:ln>
        </p:spPr>
        <p:txBody>
          <a:bodyPr spcFirstLastPara="1" wrap="square" lIns="71425" tIns="71425" rIns="71425" bIns="71425" anchor="ctr" anchorCtr="0">
            <a:noAutofit/>
          </a:bodyPr>
          <a:lstStyle/>
          <a:p>
            <a:pPr marL="0" marR="0" lvl="0" indent="0" algn="l" rtl="0">
              <a:lnSpc>
                <a:spcPct val="100000"/>
              </a:lnSpc>
              <a:spcBef>
                <a:spcPts val="0"/>
              </a:spcBef>
              <a:spcAft>
                <a:spcPts val="0"/>
              </a:spcAft>
              <a:buClr>
                <a:srgbClr val="FFFFFF"/>
              </a:buClr>
              <a:buFont typeface="Proxima Nova"/>
              <a:buNone/>
            </a:pPr>
            <a:endParaRPr sz="3600" b="1" i="0" u="none" strike="noStrike" cap="none">
              <a:solidFill>
                <a:srgbClr val="FFFFFF"/>
              </a:solidFill>
              <a:latin typeface="Proxima Nova"/>
              <a:ea typeface="Proxima Nova"/>
              <a:cs typeface="Proxima Nova"/>
              <a:sym typeface="Proxima Nova"/>
            </a:endParaRPr>
          </a:p>
        </p:txBody>
      </p:sp>
      <p:sp>
        <p:nvSpPr>
          <p:cNvPr id="146" name="Google Shape;146;p17"/>
          <p:cNvSpPr/>
          <p:nvPr/>
        </p:nvSpPr>
        <p:spPr>
          <a:xfrm>
            <a:off x="11036606" y="6993466"/>
            <a:ext cx="1765200" cy="2553300"/>
          </a:xfrm>
          <a:prstGeom prst="rect">
            <a:avLst/>
          </a:prstGeom>
          <a:solidFill>
            <a:srgbClr val="A6AAA9"/>
          </a:solidFill>
          <a:ln>
            <a:noFill/>
          </a:ln>
        </p:spPr>
        <p:txBody>
          <a:bodyPr spcFirstLastPara="1" wrap="square" lIns="71425" tIns="71425" rIns="71425" bIns="71425" anchor="ctr" anchorCtr="0">
            <a:noAutofit/>
          </a:bodyPr>
          <a:lstStyle/>
          <a:p>
            <a:pPr marL="0" marR="0" lvl="0" indent="0" algn="l" rtl="0">
              <a:lnSpc>
                <a:spcPct val="100000"/>
              </a:lnSpc>
              <a:spcBef>
                <a:spcPts val="0"/>
              </a:spcBef>
              <a:spcAft>
                <a:spcPts val="0"/>
              </a:spcAft>
              <a:buClr>
                <a:srgbClr val="FFFFFF"/>
              </a:buClr>
              <a:buFont typeface="Proxima Nova"/>
              <a:buNone/>
            </a:pPr>
            <a:endParaRPr sz="3600" b="1" i="0" u="none" strike="noStrike" cap="none">
              <a:solidFill>
                <a:srgbClr val="FFFFFF"/>
              </a:solidFill>
              <a:latin typeface="Proxima Nova"/>
              <a:ea typeface="Proxima Nova"/>
              <a:cs typeface="Proxima Nova"/>
              <a:sym typeface="Proxima Nova"/>
            </a:endParaRPr>
          </a:p>
        </p:txBody>
      </p:sp>
      <p:pic>
        <p:nvPicPr>
          <p:cNvPr id="147" name="Google Shape;147;p17"/>
          <p:cNvPicPr preferRelativeResize="0"/>
          <p:nvPr/>
        </p:nvPicPr>
        <p:blipFill rotWithShape="1">
          <a:blip r:embed="rId2">
            <a:alphaModFix/>
          </a:blip>
          <a:srcRect/>
          <a:stretch/>
        </p:blipFill>
        <p:spPr>
          <a:xfrm>
            <a:off x="8579135" y="3138105"/>
            <a:ext cx="1797900" cy="2610900"/>
          </a:xfrm>
          <a:prstGeom prst="rect">
            <a:avLst/>
          </a:prstGeom>
          <a:noFill/>
          <a:ln>
            <a:noFill/>
          </a:ln>
        </p:spPr>
      </p:pic>
      <p:pic>
        <p:nvPicPr>
          <p:cNvPr id="148" name="Google Shape;148;p17"/>
          <p:cNvPicPr preferRelativeResize="0"/>
          <p:nvPr/>
        </p:nvPicPr>
        <p:blipFill rotWithShape="1">
          <a:blip r:embed="rId3">
            <a:alphaModFix/>
          </a:blip>
          <a:srcRect/>
          <a:stretch/>
        </p:blipFill>
        <p:spPr>
          <a:xfrm>
            <a:off x="3661621" y="3149277"/>
            <a:ext cx="1765200" cy="2563200"/>
          </a:xfrm>
          <a:prstGeom prst="rect">
            <a:avLst/>
          </a:prstGeom>
          <a:noFill/>
          <a:ln>
            <a:noFill/>
          </a:ln>
        </p:spPr>
      </p:pic>
      <p:pic>
        <p:nvPicPr>
          <p:cNvPr id="149" name="Google Shape;149;p17"/>
          <p:cNvPicPr preferRelativeResize="0"/>
          <p:nvPr/>
        </p:nvPicPr>
        <p:blipFill rotWithShape="1">
          <a:blip r:embed="rId4">
            <a:alphaModFix/>
          </a:blip>
          <a:srcRect/>
          <a:stretch/>
        </p:blipFill>
        <p:spPr>
          <a:xfrm>
            <a:off x="6124223" y="3132528"/>
            <a:ext cx="1788000" cy="2596800"/>
          </a:xfrm>
          <a:prstGeom prst="rect">
            <a:avLst/>
          </a:prstGeom>
          <a:noFill/>
          <a:ln>
            <a:noFill/>
          </a:ln>
        </p:spPr>
      </p:pic>
      <p:pic>
        <p:nvPicPr>
          <p:cNvPr id="150" name="Google Shape;150;p17"/>
          <p:cNvPicPr preferRelativeResize="0"/>
          <p:nvPr/>
        </p:nvPicPr>
        <p:blipFill rotWithShape="1">
          <a:blip r:embed="rId5">
            <a:alphaModFix/>
          </a:blip>
          <a:srcRect/>
          <a:stretch/>
        </p:blipFill>
        <p:spPr>
          <a:xfrm>
            <a:off x="1195608" y="3156022"/>
            <a:ext cx="1755900" cy="2549700"/>
          </a:xfrm>
          <a:prstGeom prst="rect">
            <a:avLst/>
          </a:prstGeom>
          <a:noFill/>
          <a:ln>
            <a:noFill/>
          </a:ln>
        </p:spPr>
      </p:pic>
      <p:pic>
        <p:nvPicPr>
          <p:cNvPr id="151" name="Google Shape;151;p17"/>
          <p:cNvPicPr preferRelativeResize="0"/>
          <p:nvPr/>
        </p:nvPicPr>
        <p:blipFill rotWithShape="1">
          <a:blip r:embed="rId6">
            <a:alphaModFix/>
          </a:blip>
          <a:srcRect/>
          <a:stretch/>
        </p:blipFill>
        <p:spPr>
          <a:xfrm>
            <a:off x="11064524" y="3145228"/>
            <a:ext cx="1788000" cy="2596800"/>
          </a:xfrm>
          <a:prstGeom prst="rect">
            <a:avLst/>
          </a:prstGeom>
          <a:noFill/>
          <a:ln>
            <a:noFill/>
          </a:ln>
        </p:spPr>
      </p:pic>
      <p:pic>
        <p:nvPicPr>
          <p:cNvPr id="152" name="Google Shape;152;p17"/>
          <p:cNvPicPr preferRelativeResize="0"/>
          <p:nvPr/>
        </p:nvPicPr>
        <p:blipFill rotWithShape="1">
          <a:blip r:embed="rId7">
            <a:alphaModFix/>
          </a:blip>
          <a:srcRect/>
          <a:stretch/>
        </p:blipFill>
        <p:spPr>
          <a:xfrm>
            <a:off x="15988842" y="3157929"/>
            <a:ext cx="1770600" cy="2571300"/>
          </a:xfrm>
          <a:prstGeom prst="rect">
            <a:avLst/>
          </a:prstGeom>
          <a:noFill/>
          <a:ln>
            <a:noFill/>
          </a:ln>
        </p:spPr>
      </p:pic>
      <p:pic>
        <p:nvPicPr>
          <p:cNvPr id="153" name="Google Shape;153;p17"/>
          <p:cNvPicPr preferRelativeResize="0"/>
          <p:nvPr/>
        </p:nvPicPr>
        <p:blipFill rotWithShape="1">
          <a:blip r:embed="rId8">
            <a:alphaModFix/>
          </a:blip>
          <a:srcRect/>
          <a:stretch/>
        </p:blipFill>
        <p:spPr>
          <a:xfrm>
            <a:off x="13541780" y="3157928"/>
            <a:ext cx="1770600" cy="2571300"/>
          </a:xfrm>
          <a:prstGeom prst="rect">
            <a:avLst/>
          </a:prstGeom>
          <a:noFill/>
          <a:ln>
            <a:noFill/>
          </a:ln>
        </p:spPr>
      </p:pic>
      <p:pic>
        <p:nvPicPr>
          <p:cNvPr id="154" name="Google Shape;154;p17"/>
          <p:cNvPicPr preferRelativeResize="0"/>
          <p:nvPr/>
        </p:nvPicPr>
        <p:blipFill rotWithShape="1">
          <a:blip r:embed="rId9">
            <a:alphaModFix/>
          </a:blip>
          <a:srcRect/>
          <a:stretch/>
        </p:blipFill>
        <p:spPr>
          <a:xfrm>
            <a:off x="6131226" y="7009803"/>
            <a:ext cx="1770600" cy="2571300"/>
          </a:xfrm>
          <a:prstGeom prst="rect">
            <a:avLst/>
          </a:prstGeom>
          <a:noFill/>
          <a:ln>
            <a:noFill/>
          </a:ln>
        </p:spPr>
      </p:pic>
      <p:pic>
        <p:nvPicPr>
          <p:cNvPr id="155" name="Google Shape;155;p17"/>
          <p:cNvPicPr preferRelativeResize="0"/>
          <p:nvPr/>
        </p:nvPicPr>
        <p:blipFill rotWithShape="1">
          <a:blip r:embed="rId10">
            <a:alphaModFix/>
          </a:blip>
          <a:srcRect/>
          <a:stretch/>
        </p:blipFill>
        <p:spPr>
          <a:xfrm>
            <a:off x="1195608" y="7020597"/>
            <a:ext cx="1755900" cy="2549700"/>
          </a:xfrm>
          <a:prstGeom prst="rect">
            <a:avLst/>
          </a:prstGeom>
          <a:noFill/>
          <a:ln>
            <a:noFill/>
          </a:ln>
        </p:spPr>
      </p:pic>
      <p:pic>
        <p:nvPicPr>
          <p:cNvPr id="156" name="Google Shape;156;p17"/>
          <p:cNvPicPr preferRelativeResize="0"/>
          <p:nvPr/>
        </p:nvPicPr>
        <p:blipFill rotWithShape="1">
          <a:blip r:embed="rId11">
            <a:alphaModFix/>
          </a:blip>
          <a:srcRect/>
          <a:stretch/>
        </p:blipFill>
        <p:spPr>
          <a:xfrm>
            <a:off x="8584040" y="6984403"/>
            <a:ext cx="1788000" cy="2596800"/>
          </a:xfrm>
          <a:prstGeom prst="rect">
            <a:avLst/>
          </a:prstGeom>
          <a:noFill/>
          <a:ln>
            <a:noFill/>
          </a:ln>
        </p:spPr>
      </p:pic>
      <p:pic>
        <p:nvPicPr>
          <p:cNvPr id="157" name="Google Shape;157;p17"/>
          <p:cNvPicPr preferRelativeResize="0"/>
          <p:nvPr/>
        </p:nvPicPr>
        <p:blipFill rotWithShape="1">
          <a:blip r:embed="rId12">
            <a:alphaModFix/>
          </a:blip>
          <a:srcRect/>
          <a:stretch/>
        </p:blipFill>
        <p:spPr>
          <a:xfrm>
            <a:off x="3636221" y="7001153"/>
            <a:ext cx="1765200" cy="2563200"/>
          </a:xfrm>
          <a:prstGeom prst="rect">
            <a:avLst/>
          </a:prstGeom>
          <a:noFill/>
          <a:ln>
            <a:noFill/>
          </a:ln>
        </p:spPr>
      </p:pic>
      <p:pic>
        <p:nvPicPr>
          <p:cNvPr id="158" name="Google Shape;158;p17"/>
          <p:cNvPicPr preferRelativeResize="0"/>
          <p:nvPr/>
        </p:nvPicPr>
        <p:blipFill rotWithShape="1">
          <a:blip r:embed="rId13">
            <a:alphaModFix/>
          </a:blip>
          <a:srcRect/>
          <a:stretch/>
        </p:blipFill>
        <p:spPr>
          <a:xfrm>
            <a:off x="11062006" y="7001153"/>
            <a:ext cx="1765200" cy="2563200"/>
          </a:xfrm>
          <a:prstGeom prst="rect">
            <a:avLst/>
          </a:prstGeom>
          <a:noFill/>
          <a:ln>
            <a:noFill/>
          </a:ln>
        </p:spPr>
      </p:pic>
      <p:sp>
        <p:nvSpPr>
          <p:cNvPr id="159" name="Google Shape;159;p17"/>
          <p:cNvSpPr/>
          <p:nvPr/>
        </p:nvSpPr>
        <p:spPr>
          <a:xfrm>
            <a:off x="1262438" y="1099822"/>
            <a:ext cx="16923000" cy="1781100"/>
          </a:xfrm>
          <a:prstGeom prst="rect">
            <a:avLst/>
          </a:prstGeom>
          <a:noFill/>
          <a:ln>
            <a:noFill/>
          </a:ln>
        </p:spPr>
        <p:txBody>
          <a:bodyPr spcFirstLastPara="1" wrap="square" lIns="71425" tIns="71425" rIns="71425" bIns="71425" anchor="ctr" anchorCtr="0">
            <a:noAutofit/>
          </a:bodyPr>
          <a:lstStyle/>
          <a:p>
            <a:pPr marL="0" marR="0" lvl="0" indent="0" algn="l" rtl="0">
              <a:lnSpc>
                <a:spcPct val="100000"/>
              </a:lnSpc>
              <a:spcBef>
                <a:spcPts val="0"/>
              </a:spcBef>
              <a:spcAft>
                <a:spcPts val="0"/>
              </a:spcAft>
              <a:buClr>
                <a:srgbClr val="7E7E7F"/>
              </a:buClr>
              <a:buFont typeface="Proxima Nova"/>
              <a:buNone/>
            </a:pPr>
            <a:r>
              <a:rPr lang="en-US" sz="3600" b="0" i="0" u="none" strike="noStrike" cap="none">
                <a:solidFill>
                  <a:srgbClr val="7E7E7F"/>
                </a:solidFill>
                <a:latin typeface="Proxima Nova"/>
                <a:ea typeface="Proxima Nova"/>
                <a:cs typeface="Proxima Nova"/>
                <a:sym typeface="Proxima Nova"/>
              </a:rPr>
              <a:t>These are the Snook colours for reference. All colours are saved in the colour palette to use - see screen shot. Pure white is not used as a background colour - use the Snook white.</a:t>
            </a:r>
            <a:endParaRPr/>
          </a:p>
        </p:txBody>
      </p:sp>
      <p:pic>
        <p:nvPicPr>
          <p:cNvPr id="160" name="Google Shape;160;p17"/>
          <p:cNvPicPr preferRelativeResize="0"/>
          <p:nvPr/>
        </p:nvPicPr>
        <p:blipFill rotWithShape="1">
          <a:blip r:embed="rId14">
            <a:alphaModFix/>
          </a:blip>
          <a:srcRect l="487" t="1089" b="2478"/>
          <a:stretch/>
        </p:blipFill>
        <p:spPr>
          <a:xfrm>
            <a:off x="18552319" y="1357669"/>
            <a:ext cx="5179200" cy="9164700"/>
          </a:xfrm>
          <a:prstGeom prst="rect">
            <a:avLst/>
          </a:prstGeom>
          <a:noFill/>
          <a:ln>
            <a:noFill/>
          </a:ln>
        </p:spPr>
      </p:pic>
      <p:sp>
        <p:nvSpPr>
          <p:cNvPr id="161" name="Google Shape;161;p17"/>
          <p:cNvSpPr/>
          <p:nvPr/>
        </p:nvSpPr>
        <p:spPr>
          <a:xfrm>
            <a:off x="1261380" y="12458244"/>
            <a:ext cx="9183000" cy="578700"/>
          </a:xfrm>
          <a:prstGeom prst="rect">
            <a:avLst/>
          </a:prstGeom>
          <a:noFill/>
          <a:ln w="25400" cap="flat" cmpd="sng">
            <a:solidFill>
              <a:srgbClr val="BD1917"/>
            </a:solidFill>
            <a:prstDash val="solid"/>
            <a:miter lim="8000"/>
            <a:headEnd type="none" w="sm" len="sm"/>
            <a:tailEnd type="none" w="sm" len="sm"/>
          </a:ln>
        </p:spPr>
        <p:txBody>
          <a:bodyPr spcFirstLastPara="1" wrap="square" lIns="71425" tIns="71425" rIns="71425" bIns="71425" anchor="ctr" anchorCtr="0">
            <a:noAutofit/>
          </a:bodyPr>
          <a:lstStyle/>
          <a:p>
            <a:pPr marL="0" marR="0" lvl="0" indent="0" algn="l" rtl="0">
              <a:lnSpc>
                <a:spcPct val="100000"/>
              </a:lnSpc>
              <a:spcBef>
                <a:spcPts val="0"/>
              </a:spcBef>
              <a:spcAft>
                <a:spcPts val="0"/>
              </a:spcAft>
              <a:buClr>
                <a:srgbClr val="FFFFFF"/>
              </a:buClr>
              <a:buFont typeface="Proxima Nova"/>
              <a:buNone/>
            </a:pPr>
            <a:endParaRPr sz="3600" b="1" i="0" u="none" strike="noStrike" cap="none">
              <a:solidFill>
                <a:srgbClr val="FFFFFF"/>
              </a:solidFill>
              <a:latin typeface="Proxima Nova"/>
              <a:ea typeface="Proxima Nova"/>
              <a:cs typeface="Proxima Nova"/>
              <a:sym typeface="Proxima Nova"/>
            </a:endParaRPr>
          </a:p>
        </p:txBody>
      </p:sp>
      <p:cxnSp>
        <p:nvCxnSpPr>
          <p:cNvPr id="162" name="Google Shape;162;p17"/>
          <p:cNvCxnSpPr/>
          <p:nvPr/>
        </p:nvCxnSpPr>
        <p:spPr>
          <a:xfrm>
            <a:off x="7054647" y="12454567"/>
            <a:ext cx="0" cy="586200"/>
          </a:xfrm>
          <a:prstGeom prst="straightConnector1">
            <a:avLst/>
          </a:prstGeom>
          <a:noFill/>
          <a:ln w="25400" cap="flat" cmpd="sng">
            <a:solidFill>
              <a:srgbClr val="BB1917"/>
            </a:solidFill>
            <a:prstDash val="solid"/>
            <a:miter lim="8000"/>
            <a:headEnd type="none" w="sm" len="sm"/>
            <a:tailEnd type="none" w="sm" len="sm"/>
          </a:ln>
        </p:spPr>
      </p:cxnSp>
      <p:sp>
        <p:nvSpPr>
          <p:cNvPr id="163" name="Google Shape;163;p17"/>
          <p:cNvSpPr/>
          <p:nvPr/>
        </p:nvSpPr>
        <p:spPr>
          <a:xfrm>
            <a:off x="7684019" y="12511104"/>
            <a:ext cx="2030400" cy="447600"/>
          </a:xfrm>
          <a:prstGeom prst="rect">
            <a:avLst/>
          </a:prstGeom>
          <a:noFill/>
          <a:ln>
            <a:noFill/>
          </a:ln>
        </p:spPr>
        <p:txBody>
          <a:bodyPr spcFirstLastPara="1" wrap="square" lIns="71425" tIns="71425" rIns="71425" bIns="71425" anchor="ctr" anchorCtr="0">
            <a:noAutofit/>
          </a:bodyPr>
          <a:lstStyle/>
          <a:p>
            <a:pPr marL="0" marR="0" lvl="0" indent="0" algn="l" rtl="0">
              <a:lnSpc>
                <a:spcPct val="100000"/>
              </a:lnSpc>
              <a:spcBef>
                <a:spcPts val="0"/>
              </a:spcBef>
              <a:spcAft>
                <a:spcPts val="0"/>
              </a:spcAft>
              <a:buClr>
                <a:srgbClr val="BD1217"/>
              </a:buClr>
              <a:buFont typeface="Proxima Nova"/>
              <a:buNone/>
            </a:pPr>
            <a:r>
              <a:rPr lang="en-US" sz="2000" b="0" i="0" u="none" strike="noStrike" cap="none">
                <a:solidFill>
                  <a:srgbClr val="BD1217"/>
                </a:solidFill>
                <a:latin typeface="Proxima Nova"/>
                <a:ea typeface="Proxima Nova"/>
                <a:cs typeface="Proxima Nova"/>
                <a:sym typeface="Proxima Nova"/>
              </a:rPr>
              <a:t>Presentation title</a:t>
            </a:r>
            <a:endParaRPr/>
          </a:p>
        </p:txBody>
      </p:sp>
      <p:sp>
        <p:nvSpPr>
          <p:cNvPr id="164" name="Google Shape;164;p17"/>
          <p:cNvSpPr/>
          <p:nvPr/>
        </p:nvSpPr>
        <p:spPr>
          <a:xfrm>
            <a:off x="2331806" y="12523804"/>
            <a:ext cx="3609600" cy="447600"/>
          </a:xfrm>
          <a:prstGeom prst="rect">
            <a:avLst/>
          </a:prstGeom>
          <a:noFill/>
          <a:ln>
            <a:noFill/>
          </a:ln>
        </p:spPr>
        <p:txBody>
          <a:bodyPr spcFirstLastPara="1" wrap="square" lIns="71425" tIns="71425" rIns="71425" bIns="71425" anchor="ctr" anchorCtr="0">
            <a:noAutofit/>
          </a:bodyPr>
          <a:lstStyle/>
          <a:p>
            <a:pPr marL="0" marR="0" lvl="0" indent="0" algn="l" rtl="0">
              <a:lnSpc>
                <a:spcPct val="100000"/>
              </a:lnSpc>
              <a:spcBef>
                <a:spcPts val="0"/>
              </a:spcBef>
              <a:spcAft>
                <a:spcPts val="0"/>
              </a:spcAft>
              <a:buClr>
                <a:srgbClr val="BD1217"/>
              </a:buClr>
              <a:buFont typeface="Proxima Nova"/>
              <a:buNone/>
            </a:pPr>
            <a:r>
              <a:rPr lang="en-US" sz="2000" b="0" i="0" u="none" strike="noStrike" cap="none">
                <a:solidFill>
                  <a:srgbClr val="BD1217"/>
                </a:solidFill>
                <a:latin typeface="Proxima Nova"/>
                <a:ea typeface="Proxima Nova"/>
                <a:cs typeface="Proxima Nova"/>
                <a:sym typeface="Proxima Nova"/>
              </a:rPr>
              <a:t>Speaker name | @twitterhandle</a:t>
            </a:r>
            <a:endParaRPr/>
          </a:p>
        </p:txBody>
      </p:sp>
      <p:sp>
        <p:nvSpPr>
          <p:cNvPr id="165" name="Google Shape;165;p17"/>
          <p:cNvSpPr/>
          <p:nvPr/>
        </p:nvSpPr>
        <p:spPr>
          <a:xfrm>
            <a:off x="22048575" y="12442800"/>
            <a:ext cx="1693200" cy="586200"/>
          </a:xfrm>
          <a:prstGeom prst="rect">
            <a:avLst/>
          </a:prstGeom>
          <a:solidFill>
            <a:srgbClr val="BB1917"/>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166;p17"/>
          <p:cNvSpPr/>
          <p:nvPr/>
        </p:nvSpPr>
        <p:spPr>
          <a:xfrm>
            <a:off x="19112806" y="12458244"/>
            <a:ext cx="4610700" cy="578700"/>
          </a:xfrm>
          <a:prstGeom prst="rect">
            <a:avLst/>
          </a:prstGeom>
          <a:noFill/>
          <a:ln w="25400" cap="flat" cmpd="sng">
            <a:solidFill>
              <a:srgbClr val="BC1917"/>
            </a:solidFill>
            <a:prstDash val="solid"/>
            <a:miter lim="8000"/>
            <a:headEnd type="none" w="sm" len="sm"/>
            <a:tailEnd type="none" w="sm" len="sm"/>
          </a:ln>
        </p:spPr>
        <p:txBody>
          <a:bodyPr spcFirstLastPara="1" wrap="square" lIns="71425" tIns="71425" rIns="71425" bIns="71425" anchor="ctr" anchorCtr="0">
            <a:noAutofit/>
          </a:bodyPr>
          <a:lstStyle/>
          <a:p>
            <a:pPr marL="0" marR="0" lvl="0" indent="0" algn="l" rtl="0">
              <a:lnSpc>
                <a:spcPct val="100000"/>
              </a:lnSpc>
              <a:spcBef>
                <a:spcPts val="0"/>
              </a:spcBef>
              <a:spcAft>
                <a:spcPts val="0"/>
              </a:spcAft>
              <a:buClr>
                <a:srgbClr val="FFFFFF"/>
              </a:buClr>
              <a:buFont typeface="Proxima Nova"/>
              <a:buNone/>
            </a:pPr>
            <a:endParaRPr sz="3600" b="1" i="0" u="none" strike="noStrike" cap="none">
              <a:solidFill>
                <a:srgbClr val="FFFFFF"/>
              </a:solidFill>
              <a:latin typeface="Proxima Nova"/>
              <a:ea typeface="Proxima Nova"/>
              <a:cs typeface="Proxima Nova"/>
              <a:sym typeface="Proxima Nova"/>
            </a:endParaRPr>
          </a:p>
        </p:txBody>
      </p:sp>
      <p:sp>
        <p:nvSpPr>
          <p:cNvPr id="167" name="Google Shape;167;p17"/>
          <p:cNvSpPr/>
          <p:nvPr/>
        </p:nvSpPr>
        <p:spPr>
          <a:xfrm>
            <a:off x="19699284" y="12523804"/>
            <a:ext cx="1723800" cy="447600"/>
          </a:xfrm>
          <a:prstGeom prst="rect">
            <a:avLst/>
          </a:prstGeom>
          <a:noFill/>
          <a:ln>
            <a:noFill/>
          </a:ln>
        </p:spPr>
        <p:txBody>
          <a:bodyPr spcFirstLastPara="1" wrap="square" lIns="71425" tIns="71425" rIns="71425" bIns="71425" anchor="ctr" anchorCtr="0">
            <a:noAutofit/>
          </a:bodyPr>
          <a:lstStyle/>
          <a:p>
            <a:pPr marL="0" marR="0" lvl="0" indent="0" algn="l" rtl="0">
              <a:lnSpc>
                <a:spcPct val="100000"/>
              </a:lnSpc>
              <a:spcBef>
                <a:spcPts val="0"/>
              </a:spcBef>
              <a:spcAft>
                <a:spcPts val="0"/>
              </a:spcAft>
              <a:buClr>
                <a:srgbClr val="BD1217"/>
              </a:buClr>
              <a:buFont typeface="Proxima Nova"/>
              <a:buNone/>
            </a:pPr>
            <a:r>
              <a:rPr lang="en-US" sz="2000" b="0" i="0" u="none" strike="noStrike" cap="none">
                <a:solidFill>
                  <a:srgbClr val="BD1217"/>
                </a:solidFill>
                <a:latin typeface="Proxima Nova"/>
                <a:ea typeface="Proxima Nova"/>
                <a:cs typeface="Proxima Nova"/>
                <a:sym typeface="Proxima Nova"/>
              </a:rPr>
              <a:t>@wearesnook</a:t>
            </a:r>
            <a:endParaRPr/>
          </a:p>
        </p:txBody>
      </p:sp>
      <p:pic>
        <p:nvPicPr>
          <p:cNvPr id="168" name="Google Shape;168;p17"/>
          <p:cNvPicPr preferRelativeResize="0"/>
          <p:nvPr/>
        </p:nvPicPr>
        <p:blipFill rotWithShape="1">
          <a:blip r:embed="rId15">
            <a:alphaModFix/>
          </a:blip>
          <a:srcRect l="17782" t="30938" r="17788" b="30941"/>
          <a:stretch/>
        </p:blipFill>
        <p:spPr>
          <a:xfrm>
            <a:off x="22216333" y="12573086"/>
            <a:ext cx="1289100" cy="323700"/>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70"/>
        <p:cNvGrpSpPr/>
        <p:nvPr/>
      </p:nvGrpSpPr>
      <p:grpSpPr>
        <a:xfrm>
          <a:off x="0" y="0"/>
          <a:ext cx="0" cy="0"/>
          <a:chOff x="0" y="0"/>
          <a:chExt cx="0" cy="0"/>
        </a:xfrm>
      </p:grpSpPr>
      <p:sp>
        <p:nvSpPr>
          <p:cNvPr id="171" name="Google Shape;171;p19"/>
          <p:cNvSpPr/>
          <p:nvPr/>
        </p:nvSpPr>
        <p:spPr>
          <a:xfrm>
            <a:off x="-990225" y="12476675"/>
            <a:ext cx="26071800" cy="1471500"/>
          </a:xfrm>
          <a:prstGeom prst="rect">
            <a:avLst/>
          </a:prstGeom>
          <a:solidFill>
            <a:srgbClr val="FEE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72" name="Google Shape;172;p19"/>
          <p:cNvPicPr preferRelativeResize="0"/>
          <p:nvPr/>
        </p:nvPicPr>
        <p:blipFill rotWithShape="1">
          <a:blip r:embed="rId2">
            <a:alphaModFix/>
          </a:blip>
          <a:srcRect l="2620" t="22821" r="57247"/>
          <a:stretch/>
        </p:blipFill>
        <p:spPr>
          <a:xfrm>
            <a:off x="16693800" y="12600477"/>
            <a:ext cx="4724551" cy="926275"/>
          </a:xfrm>
          <a:prstGeom prst="rect">
            <a:avLst/>
          </a:prstGeom>
          <a:noFill/>
          <a:ln w="9525" cap="flat" cmpd="sng">
            <a:solidFill>
              <a:srgbClr val="FEE533"/>
            </a:solidFill>
            <a:prstDash val="solid"/>
            <a:round/>
            <a:headEnd type="none" w="sm" len="sm"/>
            <a:tailEnd type="none" w="sm" len="sm"/>
          </a:ln>
        </p:spPr>
      </p:pic>
      <p:pic>
        <p:nvPicPr>
          <p:cNvPr id="173" name="Google Shape;173;p19"/>
          <p:cNvPicPr preferRelativeResize="0"/>
          <p:nvPr/>
        </p:nvPicPr>
        <p:blipFill>
          <a:blip r:embed="rId3">
            <a:alphaModFix/>
          </a:blip>
          <a:stretch>
            <a:fillRect/>
          </a:stretch>
        </p:blipFill>
        <p:spPr>
          <a:xfrm>
            <a:off x="21677224" y="12819957"/>
            <a:ext cx="1403000" cy="263775"/>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ustom Layout 1">
  <p:cSld name="CUSTOM">
    <p:spTree>
      <p:nvGrpSpPr>
        <p:cNvPr id="1" name="Shape 174"/>
        <p:cNvGrpSpPr/>
        <p:nvPr/>
      </p:nvGrpSpPr>
      <p:grpSpPr>
        <a:xfrm>
          <a:off x="0" y="0"/>
          <a:ext cx="0" cy="0"/>
          <a:chOff x="0" y="0"/>
          <a:chExt cx="0" cy="0"/>
        </a:xfrm>
      </p:grpSpPr>
      <p:pic>
        <p:nvPicPr>
          <p:cNvPr id="175" name="Google Shape;175;p20"/>
          <p:cNvPicPr preferRelativeResize="0"/>
          <p:nvPr/>
        </p:nvPicPr>
        <p:blipFill>
          <a:blip r:embed="rId2">
            <a:alphaModFix amt="40000"/>
          </a:blip>
          <a:stretch>
            <a:fillRect/>
          </a:stretch>
        </p:blipFill>
        <p:spPr>
          <a:xfrm>
            <a:off x="0" y="0"/>
            <a:ext cx="24383996" cy="13713892"/>
          </a:xfrm>
          <a:prstGeom prst="rect">
            <a:avLst/>
          </a:prstGeom>
          <a:noFill/>
          <a:ln>
            <a:noFill/>
          </a:ln>
        </p:spPr>
      </p:pic>
      <p:sp>
        <p:nvSpPr>
          <p:cNvPr id="176" name="Google Shape;176;p20"/>
          <p:cNvSpPr/>
          <p:nvPr/>
        </p:nvSpPr>
        <p:spPr>
          <a:xfrm>
            <a:off x="-990225" y="12476675"/>
            <a:ext cx="26071800" cy="1471500"/>
          </a:xfrm>
          <a:prstGeom prst="rect">
            <a:avLst/>
          </a:prstGeom>
          <a:solidFill>
            <a:srgbClr val="FEE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77" name="Google Shape;177;p20"/>
          <p:cNvPicPr preferRelativeResize="0"/>
          <p:nvPr/>
        </p:nvPicPr>
        <p:blipFill rotWithShape="1">
          <a:blip r:embed="rId3">
            <a:alphaModFix/>
          </a:blip>
          <a:srcRect l="2620" t="22821" r="57247"/>
          <a:stretch/>
        </p:blipFill>
        <p:spPr>
          <a:xfrm>
            <a:off x="16693800" y="12600477"/>
            <a:ext cx="4724551" cy="926275"/>
          </a:xfrm>
          <a:prstGeom prst="rect">
            <a:avLst/>
          </a:prstGeom>
          <a:noFill/>
          <a:ln w="9525" cap="flat" cmpd="sng">
            <a:solidFill>
              <a:srgbClr val="FEE533"/>
            </a:solidFill>
            <a:prstDash val="solid"/>
            <a:round/>
            <a:headEnd type="none" w="sm" len="sm"/>
            <a:tailEnd type="none" w="sm" len="sm"/>
          </a:ln>
        </p:spPr>
      </p:pic>
      <p:pic>
        <p:nvPicPr>
          <p:cNvPr id="178" name="Google Shape;178;p20"/>
          <p:cNvPicPr preferRelativeResize="0"/>
          <p:nvPr/>
        </p:nvPicPr>
        <p:blipFill>
          <a:blip r:embed="rId4">
            <a:alphaModFix/>
          </a:blip>
          <a:stretch>
            <a:fillRect/>
          </a:stretch>
        </p:blipFill>
        <p:spPr>
          <a:xfrm>
            <a:off x="21677224" y="12819957"/>
            <a:ext cx="1403000" cy="263775"/>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slide 1">
  <p:cSld name="TITLE_1">
    <p:spTree>
      <p:nvGrpSpPr>
        <p:cNvPr id="1" name="Shape 179"/>
        <p:cNvGrpSpPr/>
        <p:nvPr/>
      </p:nvGrpSpPr>
      <p:grpSpPr>
        <a:xfrm>
          <a:off x="0" y="0"/>
          <a:ext cx="0" cy="0"/>
          <a:chOff x="0" y="0"/>
          <a:chExt cx="0" cy="0"/>
        </a:xfrm>
      </p:grpSpPr>
      <p:pic>
        <p:nvPicPr>
          <p:cNvPr id="180" name="Google Shape;180;p21"/>
          <p:cNvPicPr preferRelativeResize="0"/>
          <p:nvPr/>
        </p:nvPicPr>
        <p:blipFill>
          <a:blip r:embed="rId2">
            <a:alphaModFix/>
          </a:blip>
          <a:stretch>
            <a:fillRect/>
          </a:stretch>
        </p:blipFill>
        <p:spPr>
          <a:xfrm rot="5400000">
            <a:off x="7806210" y="-2813301"/>
            <a:ext cx="13799956" cy="19426554"/>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Grid Snook Red">
  <p:cSld name="TITLE_1">
    <p:spTree>
      <p:nvGrpSpPr>
        <p:cNvPr id="1" name="Shape 7"/>
        <p:cNvGrpSpPr/>
        <p:nvPr/>
      </p:nvGrpSpPr>
      <p:grpSpPr>
        <a:xfrm>
          <a:off x="0" y="0"/>
          <a:ext cx="0" cy="0"/>
          <a:chOff x="0" y="0"/>
          <a:chExt cx="0" cy="0"/>
        </a:xfrm>
      </p:grpSpPr>
      <p:pic>
        <p:nvPicPr>
          <p:cNvPr id="8" name="Google Shape;8;p3"/>
          <p:cNvPicPr preferRelativeResize="0"/>
          <p:nvPr/>
        </p:nvPicPr>
        <p:blipFill>
          <a:blip r:embed="rId2">
            <a:alphaModFix amt="40000"/>
          </a:blip>
          <a:stretch>
            <a:fillRect/>
          </a:stretch>
        </p:blipFill>
        <p:spPr>
          <a:xfrm>
            <a:off x="0" y="0"/>
            <a:ext cx="24383996" cy="13713892"/>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White background" type="tx">
  <p:cSld name="TITLE_AND_BODY">
    <p:bg>
      <p:bgPr>
        <a:solidFill>
          <a:srgbClr val="FFFFFF"/>
        </a:solidFill>
        <a:effectLst/>
      </p:bgPr>
    </p:bg>
    <p:spTree>
      <p:nvGrpSpPr>
        <p:cNvPr id="1" name="Shape 9"/>
        <p:cNvGrpSpPr/>
        <p:nvPr/>
      </p:nvGrpSpPr>
      <p:grpSpPr>
        <a:xfrm>
          <a:off x="0" y="0"/>
          <a:ext cx="0" cy="0"/>
          <a:chOff x="0" y="0"/>
          <a:chExt cx="0" cy="0"/>
        </a:xfrm>
      </p:grpSpPr>
      <p:pic>
        <p:nvPicPr>
          <p:cNvPr id="10" name="Google Shape;10;p4"/>
          <p:cNvPicPr preferRelativeResize="0"/>
          <p:nvPr/>
        </p:nvPicPr>
        <p:blipFill rotWithShape="1">
          <a:blip r:embed="rId2">
            <a:alphaModFix/>
          </a:blip>
          <a:srcRect l="17782" t="30938" r="17788" b="30941"/>
          <a:stretch/>
        </p:blipFill>
        <p:spPr>
          <a:xfrm>
            <a:off x="22216333" y="12573086"/>
            <a:ext cx="1289100" cy="323700"/>
          </a:xfrm>
          <a:prstGeom prst="rect">
            <a:avLst/>
          </a:prstGeom>
          <a:noFill/>
          <a:ln>
            <a:noFill/>
          </a:ln>
        </p:spPr>
      </p:pic>
      <p:sp>
        <p:nvSpPr>
          <p:cNvPr id="11" name="Google Shape;11;p4"/>
          <p:cNvSpPr/>
          <p:nvPr/>
        </p:nvSpPr>
        <p:spPr>
          <a:xfrm>
            <a:off x="-990225" y="12476675"/>
            <a:ext cx="26071800" cy="1471500"/>
          </a:xfrm>
          <a:prstGeom prst="rect">
            <a:avLst/>
          </a:prstGeom>
          <a:solidFill>
            <a:srgbClr val="FEE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2" name="Google Shape;12;p4"/>
          <p:cNvPicPr preferRelativeResize="0"/>
          <p:nvPr/>
        </p:nvPicPr>
        <p:blipFill rotWithShape="1">
          <a:blip r:embed="rId3">
            <a:alphaModFix/>
          </a:blip>
          <a:srcRect l="2620" t="22821" r="57247"/>
          <a:stretch/>
        </p:blipFill>
        <p:spPr>
          <a:xfrm>
            <a:off x="16693800" y="12600477"/>
            <a:ext cx="4724551" cy="926275"/>
          </a:xfrm>
          <a:prstGeom prst="rect">
            <a:avLst/>
          </a:prstGeom>
          <a:noFill/>
          <a:ln w="9525" cap="flat" cmpd="sng">
            <a:solidFill>
              <a:srgbClr val="FEE533"/>
            </a:solidFill>
            <a:prstDash val="solid"/>
            <a:round/>
            <a:headEnd type="none" w="sm" len="sm"/>
            <a:tailEnd type="none" w="sm" len="sm"/>
          </a:ln>
        </p:spPr>
      </p:pic>
      <p:pic>
        <p:nvPicPr>
          <p:cNvPr id="13" name="Google Shape;13;p4"/>
          <p:cNvPicPr preferRelativeResize="0"/>
          <p:nvPr/>
        </p:nvPicPr>
        <p:blipFill>
          <a:blip r:embed="rId4">
            <a:alphaModFix/>
          </a:blip>
          <a:stretch>
            <a:fillRect/>
          </a:stretch>
        </p:blipFill>
        <p:spPr>
          <a:xfrm>
            <a:off x="21677224" y="12819957"/>
            <a:ext cx="1403000" cy="263775"/>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White background 1">
  <p:cSld name="TITLE_AND_BODY_1">
    <p:bg>
      <p:bgPr>
        <a:solidFill>
          <a:srgbClr val="F4F7F7"/>
        </a:solidFill>
        <a:effectLst/>
      </p:bgPr>
    </p:bg>
    <p:spTree>
      <p:nvGrpSpPr>
        <p:cNvPr id="1" name="Shape 14"/>
        <p:cNvGrpSpPr/>
        <p:nvPr/>
      </p:nvGrpSpPr>
      <p:grpSpPr>
        <a:xfrm>
          <a:off x="0" y="0"/>
          <a:ext cx="0" cy="0"/>
          <a:chOff x="0" y="0"/>
          <a:chExt cx="0" cy="0"/>
        </a:xfrm>
      </p:grpSpPr>
      <p:pic>
        <p:nvPicPr>
          <p:cNvPr id="15" name="Google Shape;15;p5"/>
          <p:cNvPicPr preferRelativeResize="0"/>
          <p:nvPr/>
        </p:nvPicPr>
        <p:blipFill>
          <a:blip r:embed="rId2">
            <a:alphaModFix amt="40000"/>
          </a:blip>
          <a:stretch>
            <a:fillRect/>
          </a:stretch>
        </p:blipFill>
        <p:spPr>
          <a:xfrm>
            <a:off x="0" y="0"/>
            <a:ext cx="24383996" cy="13713892"/>
          </a:xfrm>
          <a:prstGeom prst="rect">
            <a:avLst/>
          </a:prstGeom>
          <a:noFill/>
          <a:ln>
            <a:noFill/>
          </a:ln>
        </p:spPr>
      </p:pic>
      <p:sp>
        <p:nvSpPr>
          <p:cNvPr id="16" name="Google Shape;16;p5"/>
          <p:cNvSpPr/>
          <p:nvPr/>
        </p:nvSpPr>
        <p:spPr>
          <a:xfrm>
            <a:off x="-990225" y="12476675"/>
            <a:ext cx="26071800" cy="1471500"/>
          </a:xfrm>
          <a:prstGeom prst="rect">
            <a:avLst/>
          </a:prstGeom>
          <a:solidFill>
            <a:srgbClr val="FEE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7" name="Google Shape;17;p5"/>
          <p:cNvPicPr preferRelativeResize="0"/>
          <p:nvPr/>
        </p:nvPicPr>
        <p:blipFill rotWithShape="1">
          <a:blip r:embed="rId3">
            <a:alphaModFix/>
          </a:blip>
          <a:srcRect l="2620" t="22821" r="57247"/>
          <a:stretch/>
        </p:blipFill>
        <p:spPr>
          <a:xfrm>
            <a:off x="16693800" y="12600477"/>
            <a:ext cx="4724551" cy="926275"/>
          </a:xfrm>
          <a:prstGeom prst="rect">
            <a:avLst/>
          </a:prstGeom>
          <a:noFill/>
          <a:ln w="9525" cap="flat" cmpd="sng">
            <a:solidFill>
              <a:srgbClr val="FEE533"/>
            </a:solidFill>
            <a:prstDash val="solid"/>
            <a:round/>
            <a:headEnd type="none" w="sm" len="sm"/>
            <a:tailEnd type="none" w="sm" len="sm"/>
          </a:ln>
        </p:spPr>
      </p:pic>
      <p:pic>
        <p:nvPicPr>
          <p:cNvPr id="18" name="Google Shape;18;p5"/>
          <p:cNvPicPr preferRelativeResize="0"/>
          <p:nvPr/>
        </p:nvPicPr>
        <p:blipFill>
          <a:blip r:embed="rId4">
            <a:alphaModFix/>
          </a:blip>
          <a:stretch>
            <a:fillRect/>
          </a:stretch>
        </p:blipFill>
        <p:spPr>
          <a:xfrm>
            <a:off x="21677224" y="12819957"/>
            <a:ext cx="1403000" cy="263775"/>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Blank">
  <p:cSld name="Blank">
    <p:bg>
      <p:bgPr>
        <a:solidFill>
          <a:srgbClr val="F4F7F7"/>
        </a:solidFill>
        <a:effectLst/>
      </p:bgPr>
    </p:bg>
    <p:spTree>
      <p:nvGrpSpPr>
        <p:cNvPr id="1" name="Shape 19"/>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White / Half Image slide">
  <p:cSld name="White / Half Image slide">
    <p:bg>
      <p:bgPr>
        <a:solidFill>
          <a:srgbClr val="F4F7F7"/>
        </a:solidFill>
        <a:effectLst/>
      </p:bgPr>
    </p:bg>
    <p:spTree>
      <p:nvGrpSpPr>
        <p:cNvPr id="1" name="Shape 20"/>
        <p:cNvGrpSpPr/>
        <p:nvPr/>
      </p:nvGrpSpPr>
      <p:grpSpPr>
        <a:xfrm>
          <a:off x="0" y="0"/>
          <a:ext cx="0" cy="0"/>
          <a:chOff x="0" y="0"/>
          <a:chExt cx="0" cy="0"/>
        </a:xfrm>
      </p:grpSpPr>
      <p:sp>
        <p:nvSpPr>
          <p:cNvPr id="21" name="Google Shape;21;p7"/>
          <p:cNvSpPr/>
          <p:nvPr/>
        </p:nvSpPr>
        <p:spPr>
          <a:xfrm>
            <a:off x="1261380" y="12458244"/>
            <a:ext cx="9182870" cy="578795"/>
          </a:xfrm>
          <a:prstGeom prst="rect">
            <a:avLst/>
          </a:prstGeom>
          <a:noFill/>
          <a:ln w="25400" cap="flat" cmpd="sng">
            <a:solidFill>
              <a:srgbClr val="BD1917"/>
            </a:solidFill>
            <a:prstDash val="solid"/>
            <a:miter lim="8000"/>
            <a:headEnd type="none" w="sm" len="sm"/>
            <a:tailEnd type="none" w="sm" len="sm"/>
          </a:ln>
        </p:spPr>
        <p:txBody>
          <a:bodyPr spcFirstLastPara="1" wrap="square" lIns="71425" tIns="71425" rIns="71425" bIns="71425" anchor="ctr" anchorCtr="0">
            <a:noAutofit/>
          </a:bodyPr>
          <a:lstStyle/>
          <a:p>
            <a:pPr marL="0" marR="0" lvl="0" indent="0" algn="l" rtl="0">
              <a:lnSpc>
                <a:spcPct val="100000"/>
              </a:lnSpc>
              <a:spcBef>
                <a:spcPts val="0"/>
              </a:spcBef>
              <a:spcAft>
                <a:spcPts val="0"/>
              </a:spcAft>
              <a:buClr>
                <a:srgbClr val="FFFFFF"/>
              </a:buClr>
              <a:buFont typeface="Proxima Nova"/>
              <a:buNone/>
            </a:pPr>
            <a:endParaRPr sz="3600" b="1" i="0" u="none" strike="noStrike" cap="none">
              <a:solidFill>
                <a:srgbClr val="FFFFFF"/>
              </a:solidFill>
              <a:latin typeface="Proxima Nova"/>
              <a:ea typeface="Proxima Nova"/>
              <a:cs typeface="Proxima Nova"/>
              <a:sym typeface="Proxima Nova"/>
            </a:endParaRPr>
          </a:p>
        </p:txBody>
      </p:sp>
      <p:cxnSp>
        <p:nvCxnSpPr>
          <p:cNvPr id="22" name="Google Shape;22;p7"/>
          <p:cNvCxnSpPr/>
          <p:nvPr/>
        </p:nvCxnSpPr>
        <p:spPr>
          <a:xfrm>
            <a:off x="7054647" y="12454567"/>
            <a:ext cx="1" cy="586150"/>
          </a:xfrm>
          <a:prstGeom prst="straightConnector1">
            <a:avLst/>
          </a:prstGeom>
          <a:noFill/>
          <a:ln w="25400" cap="flat" cmpd="sng">
            <a:solidFill>
              <a:srgbClr val="BB1917"/>
            </a:solidFill>
            <a:prstDash val="solid"/>
            <a:miter lim="8000"/>
            <a:headEnd type="none" w="sm" len="sm"/>
            <a:tailEnd type="none" w="sm" len="sm"/>
          </a:ln>
        </p:spPr>
      </p:cxnSp>
      <p:sp>
        <p:nvSpPr>
          <p:cNvPr id="23" name="Google Shape;23;p7"/>
          <p:cNvSpPr/>
          <p:nvPr/>
        </p:nvSpPr>
        <p:spPr>
          <a:xfrm>
            <a:off x="7684019" y="12511104"/>
            <a:ext cx="2030350" cy="447676"/>
          </a:xfrm>
          <a:prstGeom prst="rect">
            <a:avLst/>
          </a:prstGeom>
          <a:noFill/>
          <a:ln>
            <a:noFill/>
          </a:ln>
        </p:spPr>
        <p:txBody>
          <a:bodyPr spcFirstLastPara="1" wrap="square" lIns="71425" tIns="71425" rIns="71425" bIns="71425" anchor="ctr" anchorCtr="0">
            <a:noAutofit/>
          </a:bodyPr>
          <a:lstStyle/>
          <a:p>
            <a:pPr marL="0" marR="0" lvl="0" indent="0" algn="l" rtl="0">
              <a:lnSpc>
                <a:spcPct val="100000"/>
              </a:lnSpc>
              <a:spcBef>
                <a:spcPts val="0"/>
              </a:spcBef>
              <a:spcAft>
                <a:spcPts val="0"/>
              </a:spcAft>
              <a:buClr>
                <a:srgbClr val="BD1217"/>
              </a:buClr>
              <a:buFont typeface="Proxima Nova"/>
              <a:buNone/>
            </a:pPr>
            <a:r>
              <a:rPr lang="en-US" sz="2000" b="0" i="0" u="none" strike="noStrike" cap="none">
                <a:solidFill>
                  <a:srgbClr val="BD1217"/>
                </a:solidFill>
                <a:latin typeface="Proxima Nova"/>
                <a:ea typeface="Proxima Nova"/>
                <a:cs typeface="Proxima Nova"/>
                <a:sym typeface="Proxima Nova"/>
              </a:rPr>
              <a:t>Presentation title</a:t>
            </a:r>
            <a:endParaRPr/>
          </a:p>
        </p:txBody>
      </p:sp>
      <p:sp>
        <p:nvSpPr>
          <p:cNvPr id="24" name="Google Shape;24;p7"/>
          <p:cNvSpPr/>
          <p:nvPr/>
        </p:nvSpPr>
        <p:spPr>
          <a:xfrm>
            <a:off x="2331806" y="12523804"/>
            <a:ext cx="3609468" cy="447676"/>
          </a:xfrm>
          <a:prstGeom prst="rect">
            <a:avLst/>
          </a:prstGeom>
          <a:noFill/>
          <a:ln>
            <a:noFill/>
          </a:ln>
        </p:spPr>
        <p:txBody>
          <a:bodyPr spcFirstLastPara="1" wrap="square" lIns="71425" tIns="71425" rIns="71425" bIns="71425" anchor="ctr" anchorCtr="0">
            <a:noAutofit/>
          </a:bodyPr>
          <a:lstStyle/>
          <a:p>
            <a:pPr marL="0" marR="0" lvl="0" indent="0" algn="l" rtl="0">
              <a:lnSpc>
                <a:spcPct val="100000"/>
              </a:lnSpc>
              <a:spcBef>
                <a:spcPts val="0"/>
              </a:spcBef>
              <a:spcAft>
                <a:spcPts val="0"/>
              </a:spcAft>
              <a:buClr>
                <a:srgbClr val="BD1217"/>
              </a:buClr>
              <a:buFont typeface="Proxima Nova"/>
              <a:buNone/>
            </a:pPr>
            <a:r>
              <a:rPr lang="en-US" sz="2000" b="0" i="0" u="none" strike="noStrike" cap="none">
                <a:solidFill>
                  <a:srgbClr val="BD1217"/>
                </a:solidFill>
                <a:latin typeface="Proxima Nova"/>
                <a:ea typeface="Proxima Nova"/>
                <a:cs typeface="Proxima Nova"/>
                <a:sym typeface="Proxima Nova"/>
              </a:rPr>
              <a:t>Speaker name | @twitterhandle</a:t>
            </a: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matchingName="Snook Research ">
  <p:cSld name="Snook Research ">
    <p:bg>
      <p:bgPr>
        <a:solidFill>
          <a:srgbClr val="ECA400"/>
        </a:solidFill>
        <a:effectLst/>
      </p:bgPr>
    </p:bg>
    <p:spTree>
      <p:nvGrpSpPr>
        <p:cNvPr id="1" name="Shape 25"/>
        <p:cNvGrpSpPr/>
        <p:nvPr/>
      </p:nvGrpSpPr>
      <p:grpSpPr>
        <a:xfrm>
          <a:off x="0" y="0"/>
          <a:ext cx="0" cy="0"/>
          <a:chOff x="0" y="0"/>
          <a:chExt cx="0" cy="0"/>
        </a:xfrm>
      </p:grpSpPr>
      <p:sp>
        <p:nvSpPr>
          <p:cNvPr id="26" name="Google Shape;26;p8"/>
          <p:cNvSpPr/>
          <p:nvPr/>
        </p:nvSpPr>
        <p:spPr>
          <a:xfrm>
            <a:off x="1261380" y="12458244"/>
            <a:ext cx="9182870" cy="578795"/>
          </a:xfrm>
          <a:prstGeom prst="rect">
            <a:avLst/>
          </a:prstGeom>
          <a:noFill/>
          <a:ln w="25400" cap="flat" cmpd="sng">
            <a:solidFill>
              <a:srgbClr val="FFFFFF"/>
            </a:solidFill>
            <a:prstDash val="solid"/>
            <a:miter lim="8000"/>
            <a:headEnd type="none" w="sm" len="sm"/>
            <a:tailEnd type="none" w="sm" len="sm"/>
          </a:ln>
        </p:spPr>
        <p:txBody>
          <a:bodyPr spcFirstLastPara="1" wrap="square" lIns="71425" tIns="71425" rIns="71425" bIns="71425" anchor="ctr" anchorCtr="0">
            <a:noAutofit/>
          </a:bodyPr>
          <a:lstStyle/>
          <a:p>
            <a:pPr marL="0" marR="0" lvl="0" indent="0" algn="l" rtl="0">
              <a:lnSpc>
                <a:spcPct val="100000"/>
              </a:lnSpc>
              <a:spcBef>
                <a:spcPts val="0"/>
              </a:spcBef>
              <a:spcAft>
                <a:spcPts val="0"/>
              </a:spcAft>
              <a:buClr>
                <a:srgbClr val="FFFFFF"/>
              </a:buClr>
              <a:buFont typeface="Proxima Nova"/>
              <a:buNone/>
            </a:pPr>
            <a:endParaRPr sz="3600" b="1" i="0" u="none" strike="noStrike" cap="none">
              <a:solidFill>
                <a:srgbClr val="FFFFFF"/>
              </a:solidFill>
              <a:latin typeface="Proxima Nova"/>
              <a:ea typeface="Proxima Nova"/>
              <a:cs typeface="Proxima Nova"/>
              <a:sym typeface="Proxima Nova"/>
            </a:endParaRPr>
          </a:p>
        </p:txBody>
      </p:sp>
      <p:cxnSp>
        <p:nvCxnSpPr>
          <p:cNvPr id="27" name="Google Shape;27;p8"/>
          <p:cNvCxnSpPr/>
          <p:nvPr/>
        </p:nvCxnSpPr>
        <p:spPr>
          <a:xfrm>
            <a:off x="7054647" y="12454567"/>
            <a:ext cx="1" cy="586150"/>
          </a:xfrm>
          <a:prstGeom prst="straightConnector1">
            <a:avLst/>
          </a:prstGeom>
          <a:noFill/>
          <a:ln w="25400" cap="flat" cmpd="sng">
            <a:solidFill>
              <a:srgbClr val="FFFFFF"/>
            </a:solidFill>
            <a:prstDash val="solid"/>
            <a:miter lim="8000"/>
            <a:headEnd type="none" w="sm" len="sm"/>
            <a:tailEnd type="none" w="sm" len="sm"/>
          </a:ln>
        </p:spPr>
      </p:cxnSp>
      <p:cxnSp>
        <p:nvCxnSpPr>
          <p:cNvPr id="28" name="Google Shape;28;p8"/>
          <p:cNvCxnSpPr/>
          <p:nvPr/>
        </p:nvCxnSpPr>
        <p:spPr>
          <a:xfrm>
            <a:off x="22030170" y="12451605"/>
            <a:ext cx="1" cy="592075"/>
          </a:xfrm>
          <a:prstGeom prst="straightConnector1">
            <a:avLst/>
          </a:prstGeom>
          <a:noFill/>
          <a:ln w="25400" cap="flat" cmpd="sng">
            <a:solidFill>
              <a:srgbClr val="FFFFFF"/>
            </a:solidFill>
            <a:prstDash val="solid"/>
            <a:miter lim="8000"/>
            <a:headEnd type="none" w="sm" len="sm"/>
            <a:tailEnd type="none" w="sm" len="sm"/>
          </a:ln>
        </p:spPr>
      </p:cxnSp>
      <p:sp>
        <p:nvSpPr>
          <p:cNvPr id="29" name="Google Shape;29;p8"/>
          <p:cNvSpPr/>
          <p:nvPr/>
        </p:nvSpPr>
        <p:spPr>
          <a:xfrm>
            <a:off x="19125506" y="12458244"/>
            <a:ext cx="4610750" cy="578795"/>
          </a:xfrm>
          <a:prstGeom prst="rect">
            <a:avLst/>
          </a:prstGeom>
          <a:noFill/>
          <a:ln w="25400" cap="flat" cmpd="sng">
            <a:solidFill>
              <a:srgbClr val="FFFFFF"/>
            </a:solidFill>
            <a:prstDash val="solid"/>
            <a:miter lim="8000"/>
            <a:headEnd type="none" w="sm" len="sm"/>
            <a:tailEnd type="none" w="sm" len="sm"/>
          </a:ln>
        </p:spPr>
        <p:txBody>
          <a:bodyPr spcFirstLastPara="1" wrap="square" lIns="71425" tIns="71425" rIns="71425" bIns="71425" anchor="ctr" anchorCtr="0">
            <a:noAutofit/>
          </a:bodyPr>
          <a:lstStyle/>
          <a:p>
            <a:pPr marL="0" marR="0" lvl="0" indent="0" algn="l" rtl="0">
              <a:lnSpc>
                <a:spcPct val="100000"/>
              </a:lnSpc>
              <a:spcBef>
                <a:spcPts val="0"/>
              </a:spcBef>
              <a:spcAft>
                <a:spcPts val="0"/>
              </a:spcAft>
              <a:buClr>
                <a:srgbClr val="FFFFFF"/>
              </a:buClr>
              <a:buFont typeface="Proxima Nova"/>
              <a:buNone/>
            </a:pPr>
            <a:endParaRPr sz="3600" b="1" i="0" u="none" strike="noStrike" cap="none">
              <a:solidFill>
                <a:srgbClr val="FFFFFF"/>
              </a:solidFill>
              <a:latin typeface="Proxima Nova"/>
              <a:ea typeface="Proxima Nova"/>
              <a:cs typeface="Proxima Nova"/>
              <a:sym typeface="Proxima Nova"/>
            </a:endParaRPr>
          </a:p>
        </p:txBody>
      </p:sp>
      <p:pic>
        <p:nvPicPr>
          <p:cNvPr id="30" name="Google Shape;30;p8"/>
          <p:cNvPicPr preferRelativeResize="0"/>
          <p:nvPr/>
        </p:nvPicPr>
        <p:blipFill rotWithShape="1">
          <a:blip r:embed="rId2">
            <a:alphaModFix/>
          </a:blip>
          <a:srcRect l="17784" t="30938" r="17792" b="30945"/>
          <a:stretch/>
        </p:blipFill>
        <p:spPr>
          <a:xfrm>
            <a:off x="22282623" y="12598007"/>
            <a:ext cx="1192237" cy="299357"/>
          </a:xfrm>
          <a:prstGeom prst="rect">
            <a:avLst/>
          </a:prstGeom>
          <a:noFill/>
          <a:ln>
            <a:noFill/>
          </a:ln>
        </p:spPr>
      </p:pic>
      <p:sp>
        <p:nvSpPr>
          <p:cNvPr id="31" name="Google Shape;31;p8"/>
          <p:cNvSpPr/>
          <p:nvPr/>
        </p:nvSpPr>
        <p:spPr>
          <a:xfrm>
            <a:off x="7684019" y="12511104"/>
            <a:ext cx="2030350" cy="447676"/>
          </a:xfrm>
          <a:prstGeom prst="rect">
            <a:avLst/>
          </a:prstGeom>
          <a:noFill/>
          <a:ln>
            <a:noFill/>
          </a:ln>
        </p:spPr>
        <p:txBody>
          <a:bodyPr spcFirstLastPara="1" wrap="square" lIns="71425" tIns="71425" rIns="71425" bIns="71425" anchor="ctr" anchorCtr="0">
            <a:noAutofit/>
          </a:bodyPr>
          <a:lstStyle/>
          <a:p>
            <a:pPr marL="0" marR="0" lvl="0" indent="0" algn="l" rtl="0">
              <a:lnSpc>
                <a:spcPct val="100000"/>
              </a:lnSpc>
              <a:spcBef>
                <a:spcPts val="0"/>
              </a:spcBef>
              <a:spcAft>
                <a:spcPts val="0"/>
              </a:spcAft>
              <a:buClr>
                <a:srgbClr val="FFFFFF"/>
              </a:buClr>
              <a:buFont typeface="Proxima Nova"/>
              <a:buNone/>
            </a:pPr>
            <a:r>
              <a:rPr lang="en-US" sz="2000" b="0" i="0" u="none" strike="noStrike" cap="none">
                <a:solidFill>
                  <a:srgbClr val="FFFFFF"/>
                </a:solidFill>
                <a:latin typeface="Proxima Nova"/>
                <a:ea typeface="Proxima Nova"/>
                <a:cs typeface="Proxima Nova"/>
                <a:sym typeface="Proxima Nova"/>
              </a:rPr>
              <a:t>Presentation title</a:t>
            </a:r>
            <a:endParaRPr/>
          </a:p>
        </p:txBody>
      </p:sp>
      <p:sp>
        <p:nvSpPr>
          <p:cNvPr id="32" name="Google Shape;32;p8"/>
          <p:cNvSpPr/>
          <p:nvPr/>
        </p:nvSpPr>
        <p:spPr>
          <a:xfrm>
            <a:off x="2331806" y="12523804"/>
            <a:ext cx="3609468" cy="447676"/>
          </a:xfrm>
          <a:prstGeom prst="rect">
            <a:avLst/>
          </a:prstGeom>
          <a:noFill/>
          <a:ln>
            <a:noFill/>
          </a:ln>
        </p:spPr>
        <p:txBody>
          <a:bodyPr spcFirstLastPara="1" wrap="square" lIns="71425" tIns="71425" rIns="71425" bIns="71425" anchor="ctr" anchorCtr="0">
            <a:noAutofit/>
          </a:bodyPr>
          <a:lstStyle/>
          <a:p>
            <a:pPr marL="0" marR="0" lvl="0" indent="0" algn="l" rtl="0">
              <a:lnSpc>
                <a:spcPct val="100000"/>
              </a:lnSpc>
              <a:spcBef>
                <a:spcPts val="0"/>
              </a:spcBef>
              <a:spcAft>
                <a:spcPts val="0"/>
              </a:spcAft>
              <a:buClr>
                <a:srgbClr val="FFFFFF"/>
              </a:buClr>
              <a:buFont typeface="Proxima Nova"/>
              <a:buNone/>
            </a:pPr>
            <a:r>
              <a:rPr lang="en-US" sz="2000" b="0" i="0" u="none" strike="noStrike" cap="none">
                <a:solidFill>
                  <a:srgbClr val="FFFFFF"/>
                </a:solidFill>
                <a:latin typeface="Proxima Nova"/>
                <a:ea typeface="Proxima Nova"/>
                <a:cs typeface="Proxima Nova"/>
                <a:sym typeface="Proxima Nova"/>
              </a:rPr>
              <a:t>Speaker name | @twitterhandle</a:t>
            </a:r>
            <a:endParaRPr/>
          </a:p>
        </p:txBody>
      </p:sp>
      <p:sp>
        <p:nvSpPr>
          <p:cNvPr id="33" name="Google Shape;33;p8"/>
          <p:cNvSpPr/>
          <p:nvPr/>
        </p:nvSpPr>
        <p:spPr>
          <a:xfrm>
            <a:off x="19699284" y="12523804"/>
            <a:ext cx="1723772" cy="447676"/>
          </a:xfrm>
          <a:prstGeom prst="rect">
            <a:avLst/>
          </a:prstGeom>
          <a:noFill/>
          <a:ln>
            <a:noFill/>
          </a:ln>
        </p:spPr>
        <p:txBody>
          <a:bodyPr spcFirstLastPara="1" wrap="square" lIns="71425" tIns="71425" rIns="71425" bIns="71425" anchor="ctr" anchorCtr="0">
            <a:noAutofit/>
          </a:bodyPr>
          <a:lstStyle/>
          <a:p>
            <a:pPr marL="0" marR="0" lvl="0" indent="0" algn="l" rtl="0">
              <a:lnSpc>
                <a:spcPct val="100000"/>
              </a:lnSpc>
              <a:spcBef>
                <a:spcPts val="0"/>
              </a:spcBef>
              <a:spcAft>
                <a:spcPts val="0"/>
              </a:spcAft>
              <a:buClr>
                <a:srgbClr val="FFFFFF"/>
              </a:buClr>
              <a:buFont typeface="Proxima Nova"/>
              <a:buNone/>
            </a:pPr>
            <a:r>
              <a:rPr lang="en-US" sz="2000" b="0" i="0" u="none" strike="noStrike" cap="none">
                <a:solidFill>
                  <a:srgbClr val="FFFFFF"/>
                </a:solidFill>
                <a:latin typeface="Proxima Nova"/>
                <a:ea typeface="Proxima Nova"/>
                <a:cs typeface="Proxima Nova"/>
                <a:sym typeface="Proxima Nova"/>
              </a:rPr>
              <a:t>@wearesnook</a:t>
            </a: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Snook Design">
  <p:cSld name="Snook Design">
    <p:bg>
      <p:bgPr>
        <a:solidFill>
          <a:srgbClr val="5798F5"/>
        </a:solidFill>
        <a:effectLst/>
      </p:bgPr>
    </p:bg>
    <p:spTree>
      <p:nvGrpSpPr>
        <p:cNvPr id="1" name="Shape 34"/>
        <p:cNvGrpSpPr/>
        <p:nvPr/>
      </p:nvGrpSpPr>
      <p:grpSpPr>
        <a:xfrm>
          <a:off x="0" y="0"/>
          <a:ext cx="0" cy="0"/>
          <a:chOff x="0" y="0"/>
          <a:chExt cx="0" cy="0"/>
        </a:xfrm>
      </p:grpSpPr>
      <p:sp>
        <p:nvSpPr>
          <p:cNvPr id="35" name="Google Shape;35;p9"/>
          <p:cNvSpPr/>
          <p:nvPr/>
        </p:nvSpPr>
        <p:spPr>
          <a:xfrm>
            <a:off x="1261380" y="12458244"/>
            <a:ext cx="9182870" cy="578795"/>
          </a:xfrm>
          <a:prstGeom prst="rect">
            <a:avLst/>
          </a:prstGeom>
          <a:noFill/>
          <a:ln w="25400" cap="flat" cmpd="sng">
            <a:solidFill>
              <a:srgbClr val="FFFFFF"/>
            </a:solidFill>
            <a:prstDash val="solid"/>
            <a:miter lim="8000"/>
            <a:headEnd type="none" w="sm" len="sm"/>
            <a:tailEnd type="none" w="sm" len="sm"/>
          </a:ln>
        </p:spPr>
        <p:txBody>
          <a:bodyPr spcFirstLastPara="1" wrap="square" lIns="71425" tIns="71425" rIns="71425" bIns="71425" anchor="ctr" anchorCtr="0">
            <a:noAutofit/>
          </a:bodyPr>
          <a:lstStyle/>
          <a:p>
            <a:pPr marL="0" marR="0" lvl="0" indent="0" algn="l" rtl="0">
              <a:lnSpc>
                <a:spcPct val="100000"/>
              </a:lnSpc>
              <a:spcBef>
                <a:spcPts val="0"/>
              </a:spcBef>
              <a:spcAft>
                <a:spcPts val="0"/>
              </a:spcAft>
              <a:buClr>
                <a:srgbClr val="FFFFFF"/>
              </a:buClr>
              <a:buFont typeface="Proxima Nova"/>
              <a:buNone/>
            </a:pPr>
            <a:endParaRPr sz="3600" b="1" i="0" u="none" strike="noStrike" cap="none">
              <a:solidFill>
                <a:srgbClr val="FFFFFF"/>
              </a:solidFill>
              <a:latin typeface="Proxima Nova"/>
              <a:ea typeface="Proxima Nova"/>
              <a:cs typeface="Proxima Nova"/>
              <a:sym typeface="Proxima Nova"/>
            </a:endParaRPr>
          </a:p>
        </p:txBody>
      </p:sp>
      <p:cxnSp>
        <p:nvCxnSpPr>
          <p:cNvPr id="36" name="Google Shape;36;p9"/>
          <p:cNvCxnSpPr/>
          <p:nvPr/>
        </p:nvCxnSpPr>
        <p:spPr>
          <a:xfrm>
            <a:off x="7054647" y="12454567"/>
            <a:ext cx="1" cy="586150"/>
          </a:xfrm>
          <a:prstGeom prst="straightConnector1">
            <a:avLst/>
          </a:prstGeom>
          <a:noFill/>
          <a:ln w="25400" cap="flat" cmpd="sng">
            <a:solidFill>
              <a:srgbClr val="FFFFFF"/>
            </a:solidFill>
            <a:prstDash val="solid"/>
            <a:miter lim="8000"/>
            <a:headEnd type="none" w="sm" len="sm"/>
            <a:tailEnd type="none" w="sm" len="sm"/>
          </a:ln>
        </p:spPr>
      </p:cxnSp>
      <p:cxnSp>
        <p:nvCxnSpPr>
          <p:cNvPr id="37" name="Google Shape;37;p9"/>
          <p:cNvCxnSpPr/>
          <p:nvPr/>
        </p:nvCxnSpPr>
        <p:spPr>
          <a:xfrm>
            <a:off x="22030170" y="12451605"/>
            <a:ext cx="1" cy="592075"/>
          </a:xfrm>
          <a:prstGeom prst="straightConnector1">
            <a:avLst/>
          </a:prstGeom>
          <a:noFill/>
          <a:ln w="25400" cap="flat" cmpd="sng">
            <a:solidFill>
              <a:srgbClr val="FFFFFF"/>
            </a:solidFill>
            <a:prstDash val="solid"/>
            <a:miter lim="8000"/>
            <a:headEnd type="none" w="sm" len="sm"/>
            <a:tailEnd type="none" w="sm" len="sm"/>
          </a:ln>
        </p:spPr>
      </p:cxnSp>
      <p:sp>
        <p:nvSpPr>
          <p:cNvPr id="38" name="Google Shape;38;p9"/>
          <p:cNvSpPr/>
          <p:nvPr/>
        </p:nvSpPr>
        <p:spPr>
          <a:xfrm>
            <a:off x="19125506" y="12458244"/>
            <a:ext cx="4610750" cy="578795"/>
          </a:xfrm>
          <a:prstGeom prst="rect">
            <a:avLst/>
          </a:prstGeom>
          <a:noFill/>
          <a:ln w="25400" cap="flat" cmpd="sng">
            <a:solidFill>
              <a:srgbClr val="FFFFFF"/>
            </a:solidFill>
            <a:prstDash val="solid"/>
            <a:miter lim="8000"/>
            <a:headEnd type="none" w="sm" len="sm"/>
            <a:tailEnd type="none" w="sm" len="sm"/>
          </a:ln>
        </p:spPr>
        <p:txBody>
          <a:bodyPr spcFirstLastPara="1" wrap="square" lIns="71425" tIns="71425" rIns="71425" bIns="71425" anchor="ctr" anchorCtr="0">
            <a:noAutofit/>
          </a:bodyPr>
          <a:lstStyle/>
          <a:p>
            <a:pPr marL="0" marR="0" lvl="0" indent="0" algn="l" rtl="0">
              <a:lnSpc>
                <a:spcPct val="100000"/>
              </a:lnSpc>
              <a:spcBef>
                <a:spcPts val="0"/>
              </a:spcBef>
              <a:spcAft>
                <a:spcPts val="0"/>
              </a:spcAft>
              <a:buClr>
                <a:srgbClr val="FFFFFF"/>
              </a:buClr>
              <a:buFont typeface="Proxima Nova"/>
              <a:buNone/>
            </a:pPr>
            <a:endParaRPr sz="3600" b="1" i="0" u="none" strike="noStrike" cap="none">
              <a:solidFill>
                <a:srgbClr val="FFFFFF"/>
              </a:solidFill>
              <a:latin typeface="Proxima Nova"/>
              <a:ea typeface="Proxima Nova"/>
              <a:cs typeface="Proxima Nova"/>
              <a:sym typeface="Proxima Nova"/>
            </a:endParaRPr>
          </a:p>
        </p:txBody>
      </p:sp>
      <p:pic>
        <p:nvPicPr>
          <p:cNvPr id="39" name="Google Shape;39;p9"/>
          <p:cNvPicPr preferRelativeResize="0"/>
          <p:nvPr/>
        </p:nvPicPr>
        <p:blipFill rotWithShape="1">
          <a:blip r:embed="rId2">
            <a:alphaModFix/>
          </a:blip>
          <a:srcRect l="17784" t="30938" r="17792" b="30945"/>
          <a:stretch/>
        </p:blipFill>
        <p:spPr>
          <a:xfrm>
            <a:off x="22282623" y="12598007"/>
            <a:ext cx="1192237" cy="299357"/>
          </a:xfrm>
          <a:prstGeom prst="rect">
            <a:avLst/>
          </a:prstGeom>
          <a:noFill/>
          <a:ln>
            <a:noFill/>
          </a:ln>
        </p:spPr>
      </p:pic>
      <p:sp>
        <p:nvSpPr>
          <p:cNvPr id="40" name="Google Shape;40;p9"/>
          <p:cNvSpPr/>
          <p:nvPr/>
        </p:nvSpPr>
        <p:spPr>
          <a:xfrm>
            <a:off x="7684019" y="12511104"/>
            <a:ext cx="2030350" cy="447676"/>
          </a:xfrm>
          <a:prstGeom prst="rect">
            <a:avLst/>
          </a:prstGeom>
          <a:noFill/>
          <a:ln>
            <a:noFill/>
          </a:ln>
        </p:spPr>
        <p:txBody>
          <a:bodyPr spcFirstLastPara="1" wrap="square" lIns="71425" tIns="71425" rIns="71425" bIns="71425" anchor="ctr" anchorCtr="0">
            <a:noAutofit/>
          </a:bodyPr>
          <a:lstStyle/>
          <a:p>
            <a:pPr marL="0" marR="0" lvl="0" indent="0" algn="l" rtl="0">
              <a:lnSpc>
                <a:spcPct val="100000"/>
              </a:lnSpc>
              <a:spcBef>
                <a:spcPts val="0"/>
              </a:spcBef>
              <a:spcAft>
                <a:spcPts val="0"/>
              </a:spcAft>
              <a:buClr>
                <a:srgbClr val="FFFFFF"/>
              </a:buClr>
              <a:buFont typeface="Proxima Nova"/>
              <a:buNone/>
            </a:pPr>
            <a:r>
              <a:rPr lang="en-US" sz="2000" b="0" i="0" u="none" strike="noStrike" cap="none">
                <a:solidFill>
                  <a:srgbClr val="FFFFFF"/>
                </a:solidFill>
                <a:latin typeface="Proxima Nova"/>
                <a:ea typeface="Proxima Nova"/>
                <a:cs typeface="Proxima Nova"/>
                <a:sym typeface="Proxima Nova"/>
              </a:rPr>
              <a:t>Presentation title</a:t>
            </a:r>
            <a:endParaRPr/>
          </a:p>
        </p:txBody>
      </p:sp>
      <p:sp>
        <p:nvSpPr>
          <p:cNvPr id="41" name="Google Shape;41;p9"/>
          <p:cNvSpPr/>
          <p:nvPr/>
        </p:nvSpPr>
        <p:spPr>
          <a:xfrm>
            <a:off x="2331806" y="12523804"/>
            <a:ext cx="3609468" cy="447676"/>
          </a:xfrm>
          <a:prstGeom prst="rect">
            <a:avLst/>
          </a:prstGeom>
          <a:noFill/>
          <a:ln>
            <a:noFill/>
          </a:ln>
        </p:spPr>
        <p:txBody>
          <a:bodyPr spcFirstLastPara="1" wrap="square" lIns="71425" tIns="71425" rIns="71425" bIns="71425" anchor="ctr" anchorCtr="0">
            <a:noAutofit/>
          </a:bodyPr>
          <a:lstStyle/>
          <a:p>
            <a:pPr marL="0" marR="0" lvl="0" indent="0" algn="l" rtl="0">
              <a:lnSpc>
                <a:spcPct val="100000"/>
              </a:lnSpc>
              <a:spcBef>
                <a:spcPts val="0"/>
              </a:spcBef>
              <a:spcAft>
                <a:spcPts val="0"/>
              </a:spcAft>
              <a:buClr>
                <a:srgbClr val="FFFFFF"/>
              </a:buClr>
              <a:buFont typeface="Proxima Nova"/>
              <a:buNone/>
            </a:pPr>
            <a:r>
              <a:rPr lang="en-US" sz="2000" b="0" i="0" u="none" strike="noStrike" cap="none">
                <a:solidFill>
                  <a:srgbClr val="FFFFFF"/>
                </a:solidFill>
                <a:latin typeface="Proxima Nova"/>
                <a:ea typeface="Proxima Nova"/>
                <a:cs typeface="Proxima Nova"/>
                <a:sym typeface="Proxima Nova"/>
              </a:rPr>
              <a:t>Speaker name | @twitterhandle</a:t>
            </a:r>
            <a:endParaRPr/>
          </a:p>
        </p:txBody>
      </p:sp>
      <p:sp>
        <p:nvSpPr>
          <p:cNvPr id="42" name="Google Shape;42;p9"/>
          <p:cNvSpPr/>
          <p:nvPr/>
        </p:nvSpPr>
        <p:spPr>
          <a:xfrm>
            <a:off x="19699284" y="12523804"/>
            <a:ext cx="1723772" cy="447676"/>
          </a:xfrm>
          <a:prstGeom prst="rect">
            <a:avLst/>
          </a:prstGeom>
          <a:noFill/>
          <a:ln>
            <a:noFill/>
          </a:ln>
        </p:spPr>
        <p:txBody>
          <a:bodyPr spcFirstLastPara="1" wrap="square" lIns="71425" tIns="71425" rIns="71425" bIns="71425" anchor="ctr" anchorCtr="0">
            <a:noAutofit/>
          </a:bodyPr>
          <a:lstStyle/>
          <a:p>
            <a:pPr marL="0" marR="0" lvl="0" indent="0" algn="l" rtl="0">
              <a:lnSpc>
                <a:spcPct val="100000"/>
              </a:lnSpc>
              <a:spcBef>
                <a:spcPts val="0"/>
              </a:spcBef>
              <a:spcAft>
                <a:spcPts val="0"/>
              </a:spcAft>
              <a:buClr>
                <a:srgbClr val="FFFFFF"/>
              </a:buClr>
              <a:buFont typeface="Proxima Nova"/>
              <a:buNone/>
            </a:pPr>
            <a:r>
              <a:rPr lang="en-US" sz="2000" b="0" i="0" u="none" strike="noStrike" cap="none">
                <a:solidFill>
                  <a:srgbClr val="FFFFFF"/>
                </a:solidFill>
                <a:latin typeface="Proxima Nova"/>
                <a:ea typeface="Proxima Nova"/>
                <a:cs typeface="Proxima Nova"/>
                <a:sym typeface="Proxima Nova"/>
              </a:rPr>
              <a:t>@wearesnook</a:t>
            </a: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Snook Strategy">
  <p:cSld name="Snook Strategy">
    <p:bg>
      <p:bgPr>
        <a:solidFill>
          <a:srgbClr val="1C559C"/>
        </a:solidFill>
        <a:effectLst/>
      </p:bgPr>
    </p:bg>
    <p:spTree>
      <p:nvGrpSpPr>
        <p:cNvPr id="1" name="Shape 43"/>
        <p:cNvGrpSpPr/>
        <p:nvPr/>
      </p:nvGrpSpPr>
      <p:grpSpPr>
        <a:xfrm>
          <a:off x="0" y="0"/>
          <a:ext cx="0" cy="0"/>
          <a:chOff x="0" y="0"/>
          <a:chExt cx="0" cy="0"/>
        </a:xfrm>
      </p:grpSpPr>
      <p:sp>
        <p:nvSpPr>
          <p:cNvPr id="44" name="Google Shape;44;p10"/>
          <p:cNvSpPr/>
          <p:nvPr/>
        </p:nvSpPr>
        <p:spPr>
          <a:xfrm>
            <a:off x="1261380" y="12458244"/>
            <a:ext cx="9182870" cy="578795"/>
          </a:xfrm>
          <a:prstGeom prst="rect">
            <a:avLst/>
          </a:prstGeom>
          <a:noFill/>
          <a:ln w="25400" cap="flat" cmpd="sng">
            <a:solidFill>
              <a:srgbClr val="FFFFFF"/>
            </a:solidFill>
            <a:prstDash val="solid"/>
            <a:miter lim="8000"/>
            <a:headEnd type="none" w="sm" len="sm"/>
            <a:tailEnd type="none" w="sm" len="sm"/>
          </a:ln>
        </p:spPr>
        <p:txBody>
          <a:bodyPr spcFirstLastPara="1" wrap="square" lIns="71425" tIns="71425" rIns="71425" bIns="71425" anchor="ctr" anchorCtr="0">
            <a:noAutofit/>
          </a:bodyPr>
          <a:lstStyle/>
          <a:p>
            <a:pPr marL="0" marR="0" lvl="0" indent="0" algn="l" rtl="0">
              <a:lnSpc>
                <a:spcPct val="100000"/>
              </a:lnSpc>
              <a:spcBef>
                <a:spcPts val="0"/>
              </a:spcBef>
              <a:spcAft>
                <a:spcPts val="0"/>
              </a:spcAft>
              <a:buClr>
                <a:srgbClr val="FFFFFF"/>
              </a:buClr>
              <a:buFont typeface="Proxima Nova"/>
              <a:buNone/>
            </a:pPr>
            <a:endParaRPr sz="3600" b="1" i="0" u="none" strike="noStrike" cap="none">
              <a:solidFill>
                <a:srgbClr val="FFFFFF"/>
              </a:solidFill>
              <a:latin typeface="Proxima Nova"/>
              <a:ea typeface="Proxima Nova"/>
              <a:cs typeface="Proxima Nova"/>
              <a:sym typeface="Proxima Nova"/>
            </a:endParaRPr>
          </a:p>
        </p:txBody>
      </p:sp>
      <p:cxnSp>
        <p:nvCxnSpPr>
          <p:cNvPr id="45" name="Google Shape;45;p10"/>
          <p:cNvCxnSpPr/>
          <p:nvPr/>
        </p:nvCxnSpPr>
        <p:spPr>
          <a:xfrm>
            <a:off x="7054647" y="12454567"/>
            <a:ext cx="1" cy="586150"/>
          </a:xfrm>
          <a:prstGeom prst="straightConnector1">
            <a:avLst/>
          </a:prstGeom>
          <a:noFill/>
          <a:ln w="25400" cap="flat" cmpd="sng">
            <a:solidFill>
              <a:srgbClr val="FFFFFF"/>
            </a:solidFill>
            <a:prstDash val="solid"/>
            <a:miter lim="8000"/>
            <a:headEnd type="none" w="sm" len="sm"/>
            <a:tailEnd type="none" w="sm" len="sm"/>
          </a:ln>
        </p:spPr>
      </p:cxnSp>
      <p:cxnSp>
        <p:nvCxnSpPr>
          <p:cNvPr id="46" name="Google Shape;46;p10"/>
          <p:cNvCxnSpPr/>
          <p:nvPr/>
        </p:nvCxnSpPr>
        <p:spPr>
          <a:xfrm>
            <a:off x="22030170" y="12451605"/>
            <a:ext cx="1" cy="592075"/>
          </a:xfrm>
          <a:prstGeom prst="straightConnector1">
            <a:avLst/>
          </a:prstGeom>
          <a:noFill/>
          <a:ln w="25400" cap="flat" cmpd="sng">
            <a:solidFill>
              <a:srgbClr val="FFFFFF"/>
            </a:solidFill>
            <a:prstDash val="solid"/>
            <a:miter lim="8000"/>
            <a:headEnd type="none" w="sm" len="sm"/>
            <a:tailEnd type="none" w="sm" len="sm"/>
          </a:ln>
        </p:spPr>
      </p:cxnSp>
      <p:sp>
        <p:nvSpPr>
          <p:cNvPr id="47" name="Google Shape;47;p10"/>
          <p:cNvSpPr/>
          <p:nvPr/>
        </p:nvSpPr>
        <p:spPr>
          <a:xfrm>
            <a:off x="19125506" y="12458244"/>
            <a:ext cx="4610750" cy="578795"/>
          </a:xfrm>
          <a:prstGeom prst="rect">
            <a:avLst/>
          </a:prstGeom>
          <a:noFill/>
          <a:ln w="25400" cap="flat" cmpd="sng">
            <a:solidFill>
              <a:srgbClr val="FFFFFF"/>
            </a:solidFill>
            <a:prstDash val="solid"/>
            <a:miter lim="8000"/>
            <a:headEnd type="none" w="sm" len="sm"/>
            <a:tailEnd type="none" w="sm" len="sm"/>
          </a:ln>
        </p:spPr>
        <p:txBody>
          <a:bodyPr spcFirstLastPara="1" wrap="square" lIns="71425" tIns="71425" rIns="71425" bIns="71425" anchor="ctr" anchorCtr="0">
            <a:noAutofit/>
          </a:bodyPr>
          <a:lstStyle/>
          <a:p>
            <a:pPr marL="0" marR="0" lvl="0" indent="0" algn="l" rtl="0">
              <a:lnSpc>
                <a:spcPct val="100000"/>
              </a:lnSpc>
              <a:spcBef>
                <a:spcPts val="0"/>
              </a:spcBef>
              <a:spcAft>
                <a:spcPts val="0"/>
              </a:spcAft>
              <a:buClr>
                <a:srgbClr val="FFFFFF"/>
              </a:buClr>
              <a:buFont typeface="Proxima Nova"/>
              <a:buNone/>
            </a:pPr>
            <a:endParaRPr sz="3600" b="1" i="0" u="none" strike="noStrike" cap="none">
              <a:solidFill>
                <a:srgbClr val="FFFFFF"/>
              </a:solidFill>
              <a:latin typeface="Proxima Nova"/>
              <a:ea typeface="Proxima Nova"/>
              <a:cs typeface="Proxima Nova"/>
              <a:sym typeface="Proxima Nova"/>
            </a:endParaRPr>
          </a:p>
        </p:txBody>
      </p:sp>
      <p:pic>
        <p:nvPicPr>
          <p:cNvPr id="48" name="Google Shape;48;p10"/>
          <p:cNvPicPr preferRelativeResize="0"/>
          <p:nvPr/>
        </p:nvPicPr>
        <p:blipFill rotWithShape="1">
          <a:blip r:embed="rId2">
            <a:alphaModFix/>
          </a:blip>
          <a:srcRect l="17784" t="30938" r="17792" b="30945"/>
          <a:stretch/>
        </p:blipFill>
        <p:spPr>
          <a:xfrm>
            <a:off x="22282623" y="12598007"/>
            <a:ext cx="1192237" cy="299357"/>
          </a:xfrm>
          <a:prstGeom prst="rect">
            <a:avLst/>
          </a:prstGeom>
          <a:noFill/>
          <a:ln>
            <a:noFill/>
          </a:ln>
        </p:spPr>
      </p:pic>
      <p:sp>
        <p:nvSpPr>
          <p:cNvPr id="49" name="Google Shape;49;p10"/>
          <p:cNvSpPr/>
          <p:nvPr/>
        </p:nvSpPr>
        <p:spPr>
          <a:xfrm>
            <a:off x="7684019" y="12511104"/>
            <a:ext cx="2030350" cy="447676"/>
          </a:xfrm>
          <a:prstGeom prst="rect">
            <a:avLst/>
          </a:prstGeom>
          <a:noFill/>
          <a:ln>
            <a:noFill/>
          </a:ln>
        </p:spPr>
        <p:txBody>
          <a:bodyPr spcFirstLastPara="1" wrap="square" lIns="71425" tIns="71425" rIns="71425" bIns="71425" anchor="ctr" anchorCtr="0">
            <a:noAutofit/>
          </a:bodyPr>
          <a:lstStyle/>
          <a:p>
            <a:pPr marL="0" marR="0" lvl="0" indent="0" algn="l" rtl="0">
              <a:lnSpc>
                <a:spcPct val="100000"/>
              </a:lnSpc>
              <a:spcBef>
                <a:spcPts val="0"/>
              </a:spcBef>
              <a:spcAft>
                <a:spcPts val="0"/>
              </a:spcAft>
              <a:buClr>
                <a:srgbClr val="FFFFFF"/>
              </a:buClr>
              <a:buFont typeface="Proxima Nova"/>
              <a:buNone/>
            </a:pPr>
            <a:r>
              <a:rPr lang="en-US" sz="2000" b="0" i="0" u="none" strike="noStrike" cap="none">
                <a:solidFill>
                  <a:srgbClr val="FFFFFF"/>
                </a:solidFill>
                <a:latin typeface="Proxima Nova"/>
                <a:ea typeface="Proxima Nova"/>
                <a:cs typeface="Proxima Nova"/>
                <a:sym typeface="Proxima Nova"/>
              </a:rPr>
              <a:t>Presentation title</a:t>
            </a:r>
            <a:endParaRPr/>
          </a:p>
        </p:txBody>
      </p:sp>
      <p:sp>
        <p:nvSpPr>
          <p:cNvPr id="50" name="Google Shape;50;p10"/>
          <p:cNvSpPr/>
          <p:nvPr/>
        </p:nvSpPr>
        <p:spPr>
          <a:xfrm>
            <a:off x="2331806" y="12523804"/>
            <a:ext cx="3609468" cy="447676"/>
          </a:xfrm>
          <a:prstGeom prst="rect">
            <a:avLst/>
          </a:prstGeom>
          <a:noFill/>
          <a:ln>
            <a:noFill/>
          </a:ln>
        </p:spPr>
        <p:txBody>
          <a:bodyPr spcFirstLastPara="1" wrap="square" lIns="71425" tIns="71425" rIns="71425" bIns="71425" anchor="ctr" anchorCtr="0">
            <a:noAutofit/>
          </a:bodyPr>
          <a:lstStyle/>
          <a:p>
            <a:pPr marL="0" marR="0" lvl="0" indent="0" algn="l" rtl="0">
              <a:lnSpc>
                <a:spcPct val="100000"/>
              </a:lnSpc>
              <a:spcBef>
                <a:spcPts val="0"/>
              </a:spcBef>
              <a:spcAft>
                <a:spcPts val="0"/>
              </a:spcAft>
              <a:buClr>
                <a:srgbClr val="FFFFFF"/>
              </a:buClr>
              <a:buFont typeface="Proxima Nova"/>
              <a:buNone/>
            </a:pPr>
            <a:r>
              <a:rPr lang="en-US" sz="2000" b="0" i="0" u="none" strike="noStrike" cap="none">
                <a:solidFill>
                  <a:srgbClr val="FFFFFF"/>
                </a:solidFill>
                <a:latin typeface="Proxima Nova"/>
                <a:ea typeface="Proxima Nova"/>
                <a:cs typeface="Proxima Nova"/>
                <a:sym typeface="Proxima Nova"/>
              </a:rPr>
              <a:t>Speaker name | @twitterhandle</a:t>
            </a:r>
            <a:endParaRPr/>
          </a:p>
        </p:txBody>
      </p:sp>
      <p:sp>
        <p:nvSpPr>
          <p:cNvPr id="51" name="Google Shape;51;p10"/>
          <p:cNvSpPr/>
          <p:nvPr/>
        </p:nvSpPr>
        <p:spPr>
          <a:xfrm>
            <a:off x="19699284" y="12523804"/>
            <a:ext cx="1723772" cy="447676"/>
          </a:xfrm>
          <a:prstGeom prst="rect">
            <a:avLst/>
          </a:prstGeom>
          <a:noFill/>
          <a:ln>
            <a:noFill/>
          </a:ln>
        </p:spPr>
        <p:txBody>
          <a:bodyPr spcFirstLastPara="1" wrap="square" lIns="71425" tIns="71425" rIns="71425" bIns="71425" anchor="ctr" anchorCtr="0">
            <a:noAutofit/>
          </a:bodyPr>
          <a:lstStyle/>
          <a:p>
            <a:pPr marL="0" marR="0" lvl="0" indent="0" algn="l" rtl="0">
              <a:lnSpc>
                <a:spcPct val="100000"/>
              </a:lnSpc>
              <a:spcBef>
                <a:spcPts val="0"/>
              </a:spcBef>
              <a:spcAft>
                <a:spcPts val="0"/>
              </a:spcAft>
              <a:buClr>
                <a:srgbClr val="FFFFFF"/>
              </a:buClr>
              <a:buFont typeface="Proxima Nova"/>
              <a:buNone/>
            </a:pPr>
            <a:r>
              <a:rPr lang="en-US" sz="2000" b="0" i="0" u="none" strike="noStrike" cap="none">
                <a:solidFill>
                  <a:srgbClr val="FFFFFF"/>
                </a:solidFill>
                <a:latin typeface="Proxima Nova"/>
                <a:ea typeface="Proxima Nova"/>
                <a:cs typeface="Proxima Nova"/>
                <a:sym typeface="Proxima Nova"/>
              </a:rPr>
              <a:t>@wearesnook</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Layout" Target="../slideLayouts/slideLayout18.xml"/><Relationship Id="rId1" Type="http://schemas.openxmlformats.org/officeDocument/2006/relationships/slideLayout" Target="../slideLayouts/slideLayout17.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BD1917"/>
        </a:solid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169"/>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64" r:id="rId1"/>
    <p:sldLayoutId id="2147483665" r:id="rId2"/>
    <p:sldLayoutId id="2147483666"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58.png"/><Relationship Id="rId7" Type="http://schemas.openxmlformats.org/officeDocument/2006/relationships/image" Target="../media/image62.png"/><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2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72.png"/></Relationships>
</file>

<file path=ppt/slides/_rels/slide26.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openxmlformats.org/officeDocument/2006/relationships/image" Target="../media/image71.png"/></Relationships>
</file>

<file path=ppt/slides/_rels/slide27.xml.rels><?xml version="1.0" encoding="UTF-8" standalone="yes"?>
<Relationships xmlns="http://schemas.openxmlformats.org/package/2006/relationships"><Relationship Id="rId3" Type="http://schemas.openxmlformats.org/officeDocument/2006/relationships/hyperlink" Target="https://www.friendsagainstscams.org.uk/article.php/217/scam_marshals" TargetMode="External"/><Relationship Id="rId2" Type="http://schemas.openxmlformats.org/officeDocument/2006/relationships/notesSlide" Target="../notesSlides/notesSlide27.xml"/><Relationship Id="rId1" Type="http://schemas.openxmlformats.org/officeDocument/2006/relationships/slideLayout" Target="../slideLayouts/slideLayout3.xml"/><Relationship Id="rId5" Type="http://schemas.openxmlformats.org/officeDocument/2006/relationships/image" Target="../media/image75.png"/><Relationship Id="rId4" Type="http://schemas.openxmlformats.org/officeDocument/2006/relationships/image" Target="../media/image74.png"/></Relationships>
</file>

<file path=ppt/slides/_rels/slide28.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28.xml"/><Relationship Id="rId1" Type="http://schemas.openxmlformats.org/officeDocument/2006/relationships/slideLayout" Target="../slideLayouts/slideLayout3.xml"/><Relationship Id="rId6" Type="http://schemas.openxmlformats.org/officeDocument/2006/relationships/image" Target="../media/image79.jpg"/><Relationship Id="rId5" Type="http://schemas.openxmlformats.org/officeDocument/2006/relationships/image" Target="../media/image78.jpg"/><Relationship Id="rId4" Type="http://schemas.openxmlformats.org/officeDocument/2006/relationships/image" Target="../media/image77.png"/></Relationships>
</file>

<file path=ppt/slides/_rels/slide29.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8" Type="http://schemas.openxmlformats.org/officeDocument/2006/relationships/image" Target="../media/image85.jpg"/><Relationship Id="rId3" Type="http://schemas.openxmlformats.org/officeDocument/2006/relationships/image" Target="../media/image80.jpg"/><Relationship Id="rId7" Type="http://schemas.openxmlformats.org/officeDocument/2006/relationships/image" Target="../media/image84.jpg"/><Relationship Id="rId2" Type="http://schemas.openxmlformats.org/officeDocument/2006/relationships/notesSlide" Target="../notesSlides/notesSlide30.xml"/><Relationship Id="rId1" Type="http://schemas.openxmlformats.org/officeDocument/2006/relationships/slideLayout" Target="../slideLayouts/slideLayout3.xml"/><Relationship Id="rId6" Type="http://schemas.openxmlformats.org/officeDocument/2006/relationships/image" Target="../media/image83.png"/><Relationship Id="rId5" Type="http://schemas.openxmlformats.org/officeDocument/2006/relationships/image" Target="../media/image82.jpg"/><Relationship Id="rId4" Type="http://schemas.openxmlformats.org/officeDocument/2006/relationships/image" Target="../media/image81.jpg"/></Relationships>
</file>

<file path=ppt/slides/_rels/slide31.xml.rels><?xml version="1.0" encoding="UTF-8" standalone="yes"?>
<Relationships xmlns="http://schemas.openxmlformats.org/package/2006/relationships"><Relationship Id="rId3" Type="http://schemas.openxmlformats.org/officeDocument/2006/relationships/image" Target="../media/image86.png"/><Relationship Id="rId7" Type="http://schemas.openxmlformats.org/officeDocument/2006/relationships/image" Target="../media/image90.png"/><Relationship Id="rId2" Type="http://schemas.openxmlformats.org/officeDocument/2006/relationships/notesSlide" Target="../notesSlides/notesSlide31.xml"/><Relationship Id="rId1" Type="http://schemas.openxmlformats.org/officeDocument/2006/relationships/slideLayout" Target="../slideLayouts/slideLayout3.xml"/><Relationship Id="rId6" Type="http://schemas.openxmlformats.org/officeDocument/2006/relationships/image" Target="../media/image89.jpg"/><Relationship Id="rId5" Type="http://schemas.openxmlformats.org/officeDocument/2006/relationships/image" Target="../media/image88.jpg"/><Relationship Id="rId4" Type="http://schemas.openxmlformats.org/officeDocument/2006/relationships/image" Target="../media/image87.jp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91.jpg"/><Relationship Id="rId2" Type="http://schemas.openxmlformats.org/officeDocument/2006/relationships/notesSlide" Target="../notesSlides/notesSlide34.xml"/><Relationship Id="rId1" Type="http://schemas.openxmlformats.org/officeDocument/2006/relationships/slideLayout" Target="../slideLayouts/slideLayout3.xml"/><Relationship Id="rId4" Type="http://schemas.openxmlformats.org/officeDocument/2006/relationships/image" Target="../media/image92.jp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58.png"/><Relationship Id="rId7" Type="http://schemas.openxmlformats.org/officeDocument/2006/relationships/image" Target="../media/image62.pn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EE533"/>
        </a:solidFill>
        <a:effectLst/>
      </p:bgPr>
    </p:bg>
    <p:spTree>
      <p:nvGrpSpPr>
        <p:cNvPr id="1" name="Shape 184"/>
        <p:cNvGrpSpPr/>
        <p:nvPr/>
      </p:nvGrpSpPr>
      <p:grpSpPr>
        <a:xfrm>
          <a:off x="0" y="0"/>
          <a:ext cx="0" cy="0"/>
          <a:chOff x="0" y="0"/>
          <a:chExt cx="0" cy="0"/>
        </a:xfrm>
      </p:grpSpPr>
      <p:sp>
        <p:nvSpPr>
          <p:cNvPr id="185" name="Google Shape;185;p22"/>
          <p:cNvSpPr/>
          <p:nvPr/>
        </p:nvSpPr>
        <p:spPr>
          <a:xfrm>
            <a:off x="1242248" y="3325818"/>
            <a:ext cx="16934400" cy="61032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FFFFFF"/>
              </a:buClr>
              <a:buFont typeface="Proxima Nova"/>
              <a:buNone/>
            </a:pPr>
            <a:r>
              <a:rPr lang="en-US" sz="12000" b="1">
                <a:solidFill>
                  <a:srgbClr val="434343"/>
                </a:solidFill>
                <a:latin typeface="Proxima Nova"/>
                <a:ea typeface="Proxima Nova"/>
                <a:cs typeface="Proxima Nova"/>
                <a:sym typeface="Proxima Nova"/>
              </a:rPr>
              <a:t>Neighbourhood watch</a:t>
            </a:r>
            <a:endParaRPr>
              <a:solidFill>
                <a:srgbClr val="434343"/>
              </a:solidFill>
            </a:endParaRPr>
          </a:p>
          <a:p>
            <a:pPr marL="0" marR="0" lvl="0" indent="0" algn="l" rtl="0">
              <a:lnSpc>
                <a:spcPct val="100000"/>
              </a:lnSpc>
              <a:spcBef>
                <a:spcPts val="0"/>
              </a:spcBef>
              <a:spcAft>
                <a:spcPts val="0"/>
              </a:spcAft>
              <a:buClr>
                <a:srgbClr val="FFFFFF"/>
              </a:buClr>
              <a:buFont typeface="Proxima Nova"/>
              <a:buNone/>
            </a:pPr>
            <a:r>
              <a:rPr lang="en-US" sz="7200" b="1">
                <a:solidFill>
                  <a:srgbClr val="434343"/>
                </a:solidFill>
                <a:latin typeface="Proxima Nova"/>
                <a:ea typeface="Proxima Nova"/>
                <a:cs typeface="Proxima Nova"/>
                <a:sym typeface="Proxima Nova"/>
              </a:rPr>
              <a:t>Communities that care: </a:t>
            </a:r>
            <a:r>
              <a:rPr lang="en-US" sz="7200">
                <a:solidFill>
                  <a:srgbClr val="434343"/>
                </a:solidFill>
                <a:latin typeface="Proxima Nova"/>
                <a:ea typeface="Proxima Nova"/>
                <a:cs typeface="Proxima Nova"/>
                <a:sym typeface="Proxima Nova"/>
              </a:rPr>
              <a:t>A community based approach to fraud prevention</a:t>
            </a:r>
            <a:endParaRPr>
              <a:solidFill>
                <a:srgbClr val="434343"/>
              </a:solidFill>
            </a:endParaRPr>
          </a:p>
          <a:p>
            <a:pPr marL="0" marR="0" lvl="0" indent="0" algn="l" rtl="0">
              <a:lnSpc>
                <a:spcPct val="100000"/>
              </a:lnSpc>
              <a:spcBef>
                <a:spcPts val="0"/>
              </a:spcBef>
              <a:spcAft>
                <a:spcPts val="0"/>
              </a:spcAft>
              <a:buClr>
                <a:srgbClr val="FFFFFF"/>
              </a:buClr>
              <a:buFont typeface="Proxima Nova"/>
              <a:buNone/>
            </a:pPr>
            <a:endParaRPr sz="7200" b="1" i="0" u="none" strike="noStrike" cap="none">
              <a:solidFill>
                <a:srgbClr val="434343"/>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FFFFFF"/>
              </a:buClr>
              <a:buFont typeface="Proxima Nova"/>
              <a:buNone/>
            </a:pPr>
            <a:r>
              <a:rPr lang="en-US" sz="3600">
                <a:solidFill>
                  <a:srgbClr val="434343"/>
                </a:solidFill>
                <a:latin typeface="Proxima Nova"/>
                <a:ea typeface="Proxima Nova"/>
                <a:cs typeface="Proxima Nova"/>
                <a:sym typeface="Proxima Nova"/>
              </a:rPr>
              <a:t>August 2019</a:t>
            </a:r>
            <a:endParaRPr>
              <a:solidFill>
                <a:srgbClr val="434343"/>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EE533"/>
        </a:solidFill>
        <a:effectLst/>
      </p:bgPr>
    </p:bg>
    <p:spTree>
      <p:nvGrpSpPr>
        <p:cNvPr id="1" name="Shape 273"/>
        <p:cNvGrpSpPr/>
        <p:nvPr/>
      </p:nvGrpSpPr>
      <p:grpSpPr>
        <a:xfrm>
          <a:off x="0" y="0"/>
          <a:ext cx="0" cy="0"/>
          <a:chOff x="0" y="0"/>
          <a:chExt cx="0" cy="0"/>
        </a:xfrm>
      </p:grpSpPr>
      <p:sp>
        <p:nvSpPr>
          <p:cNvPr id="274" name="Google Shape;274;p31"/>
          <p:cNvSpPr/>
          <p:nvPr/>
        </p:nvSpPr>
        <p:spPr>
          <a:xfrm>
            <a:off x="1253225" y="5375175"/>
            <a:ext cx="14420100" cy="68694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FFFFFF"/>
              </a:buClr>
              <a:buFont typeface="Proxima Nova"/>
              <a:buNone/>
            </a:pPr>
            <a:r>
              <a:rPr lang="en-US" sz="9000" b="1">
                <a:solidFill>
                  <a:srgbClr val="434343"/>
                </a:solidFill>
                <a:latin typeface="Proxima Nova"/>
                <a:ea typeface="Proxima Nova"/>
                <a:cs typeface="Proxima Nova"/>
                <a:sym typeface="Proxima Nova"/>
              </a:rPr>
              <a:t>User research</a:t>
            </a:r>
            <a:endParaRPr>
              <a:solidFill>
                <a:srgbClr val="434343"/>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32"/>
          <p:cNvSpPr/>
          <p:nvPr/>
        </p:nvSpPr>
        <p:spPr>
          <a:xfrm>
            <a:off x="619513" y="4351525"/>
            <a:ext cx="6690900" cy="8766000"/>
          </a:xfrm>
          <a:prstGeom prst="rect">
            <a:avLst/>
          </a:prstGeom>
          <a:noFill/>
          <a:ln>
            <a:noFill/>
          </a:ln>
        </p:spPr>
        <p:txBody>
          <a:bodyPr spcFirstLastPara="1" wrap="square" lIns="71425" tIns="71425" rIns="71425" bIns="71425" anchor="t" anchorCtr="0">
            <a:noAutofit/>
          </a:bodyPr>
          <a:lstStyle/>
          <a:p>
            <a:pPr marL="0" marR="0" lvl="0" indent="0" algn="ctr" rtl="0">
              <a:lnSpc>
                <a:spcPct val="100000"/>
              </a:lnSpc>
              <a:spcBef>
                <a:spcPts val="0"/>
              </a:spcBef>
              <a:spcAft>
                <a:spcPts val="0"/>
              </a:spcAft>
              <a:buClr>
                <a:srgbClr val="BD1217"/>
              </a:buClr>
              <a:buFont typeface="Proxima Nova"/>
              <a:buNone/>
            </a:pPr>
            <a:r>
              <a:rPr lang="en-US" sz="25000" b="1">
                <a:solidFill>
                  <a:srgbClr val="FEE533"/>
                </a:solidFill>
                <a:latin typeface="Proxima Nova"/>
                <a:ea typeface="Proxima Nova"/>
                <a:cs typeface="Proxima Nova"/>
                <a:sym typeface="Proxima Nova"/>
              </a:rPr>
              <a:t>5</a:t>
            </a:r>
            <a:endParaRPr sz="25000">
              <a:solidFill>
                <a:srgbClr val="FEE533"/>
              </a:solidFill>
            </a:endParaRPr>
          </a:p>
          <a:p>
            <a:pPr marL="0" marR="0" lvl="0" indent="0" algn="ctr" rtl="0">
              <a:lnSpc>
                <a:spcPct val="100000"/>
              </a:lnSpc>
              <a:spcBef>
                <a:spcPts val="0"/>
              </a:spcBef>
              <a:spcAft>
                <a:spcPts val="0"/>
              </a:spcAft>
              <a:buClr>
                <a:srgbClr val="1D1D1B"/>
              </a:buClr>
              <a:buFont typeface="Proxima Nova"/>
              <a:buNone/>
            </a:pPr>
            <a:r>
              <a:rPr lang="en-US" sz="4800">
                <a:solidFill>
                  <a:srgbClr val="434343"/>
                </a:solidFill>
                <a:latin typeface="Proxima Nova"/>
                <a:ea typeface="Proxima Nova"/>
                <a:cs typeface="Proxima Nova"/>
                <a:sym typeface="Proxima Nova"/>
              </a:rPr>
              <a:t>Older people with experience of fraud</a:t>
            </a:r>
            <a:endParaRPr sz="4800">
              <a:solidFill>
                <a:srgbClr val="434343"/>
              </a:solidFill>
            </a:endParaRPr>
          </a:p>
          <a:p>
            <a:pPr marL="0" marR="0" lvl="0" indent="0" algn="l" rtl="0">
              <a:lnSpc>
                <a:spcPct val="100000"/>
              </a:lnSpc>
              <a:spcBef>
                <a:spcPts val="0"/>
              </a:spcBef>
              <a:spcAft>
                <a:spcPts val="0"/>
              </a:spcAft>
              <a:buClr>
                <a:srgbClr val="BD1917"/>
              </a:buClr>
              <a:buFont typeface="Proxima Nova"/>
              <a:buNone/>
            </a:pPr>
            <a:endParaRPr sz="3600" b="0" i="0" u="none" strike="noStrike" cap="none">
              <a:solidFill>
                <a:srgbClr val="FFFFFF"/>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BD1917"/>
              </a:buClr>
              <a:buFont typeface="Proxima Nova"/>
              <a:buNone/>
            </a:pPr>
            <a:endParaRPr sz="3600" b="0" i="0" u="none" strike="noStrike" cap="none">
              <a:solidFill>
                <a:srgbClr val="FFFFFF"/>
              </a:solidFill>
              <a:latin typeface="Proxima Nova"/>
              <a:ea typeface="Proxima Nova"/>
              <a:cs typeface="Proxima Nova"/>
              <a:sym typeface="Proxima Nova"/>
            </a:endParaRPr>
          </a:p>
        </p:txBody>
      </p:sp>
      <p:sp>
        <p:nvSpPr>
          <p:cNvPr id="280" name="Google Shape;280;p32"/>
          <p:cNvSpPr/>
          <p:nvPr/>
        </p:nvSpPr>
        <p:spPr>
          <a:xfrm>
            <a:off x="12059500" y="4298275"/>
            <a:ext cx="5597400" cy="4502700"/>
          </a:xfrm>
          <a:prstGeom prst="rect">
            <a:avLst/>
          </a:prstGeom>
          <a:noFill/>
          <a:ln>
            <a:noFill/>
          </a:ln>
        </p:spPr>
        <p:txBody>
          <a:bodyPr spcFirstLastPara="1" wrap="square" lIns="71425" tIns="71425" rIns="71425" bIns="71425" anchor="t" anchorCtr="0">
            <a:noAutofit/>
          </a:bodyPr>
          <a:lstStyle/>
          <a:p>
            <a:pPr marL="0" marR="0" lvl="0" indent="0" algn="ctr" rtl="0">
              <a:lnSpc>
                <a:spcPct val="100000"/>
              </a:lnSpc>
              <a:spcBef>
                <a:spcPts val="0"/>
              </a:spcBef>
              <a:spcAft>
                <a:spcPts val="0"/>
              </a:spcAft>
              <a:buClr>
                <a:srgbClr val="BD1217"/>
              </a:buClr>
              <a:buFont typeface="Proxima Nova"/>
              <a:buNone/>
            </a:pPr>
            <a:r>
              <a:rPr lang="en-US" sz="25000" b="1">
                <a:solidFill>
                  <a:srgbClr val="FEE533"/>
                </a:solidFill>
                <a:latin typeface="Proxima Nova"/>
                <a:ea typeface="Proxima Nova"/>
                <a:cs typeface="Proxima Nova"/>
                <a:sym typeface="Proxima Nova"/>
              </a:rPr>
              <a:t>8</a:t>
            </a:r>
            <a:endParaRPr sz="25000">
              <a:solidFill>
                <a:srgbClr val="FEE533"/>
              </a:solidFill>
            </a:endParaRPr>
          </a:p>
          <a:p>
            <a:pPr marL="0" marR="0" lvl="0" indent="0" algn="ctr" rtl="0">
              <a:lnSpc>
                <a:spcPct val="100000"/>
              </a:lnSpc>
              <a:spcBef>
                <a:spcPts val="0"/>
              </a:spcBef>
              <a:spcAft>
                <a:spcPts val="0"/>
              </a:spcAft>
              <a:buClr>
                <a:srgbClr val="1D1D1B"/>
              </a:buClr>
              <a:buFont typeface="Proxima Nova"/>
              <a:buNone/>
            </a:pPr>
            <a:r>
              <a:rPr lang="en-US" sz="4800">
                <a:solidFill>
                  <a:srgbClr val="434343"/>
                </a:solidFill>
                <a:latin typeface="Proxima Nova"/>
                <a:ea typeface="Proxima Nova"/>
                <a:cs typeface="Proxima Nova"/>
                <a:sym typeface="Proxima Nova"/>
              </a:rPr>
              <a:t>Neighbourhood watch volunteers</a:t>
            </a:r>
            <a:endParaRPr sz="4800">
              <a:solidFill>
                <a:srgbClr val="434343"/>
              </a:solidFill>
            </a:endParaRPr>
          </a:p>
          <a:p>
            <a:pPr marL="0" marR="0" lvl="0" indent="0" algn="l" rtl="0">
              <a:lnSpc>
                <a:spcPct val="100000"/>
              </a:lnSpc>
              <a:spcBef>
                <a:spcPts val="0"/>
              </a:spcBef>
              <a:spcAft>
                <a:spcPts val="0"/>
              </a:spcAft>
              <a:buClr>
                <a:srgbClr val="BD1917"/>
              </a:buClr>
              <a:buFont typeface="Proxima Nova"/>
              <a:buNone/>
            </a:pPr>
            <a:endParaRPr sz="3600" b="0" i="0" u="none" strike="noStrike" cap="none">
              <a:solidFill>
                <a:srgbClr val="434343"/>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BD1917"/>
              </a:buClr>
              <a:buFont typeface="Proxima Nova"/>
              <a:buNone/>
            </a:pPr>
            <a:endParaRPr sz="3600" b="0" i="0" u="none" strike="noStrike" cap="none">
              <a:solidFill>
                <a:srgbClr val="FFFFFF"/>
              </a:solidFill>
              <a:latin typeface="Proxima Nova"/>
              <a:ea typeface="Proxima Nova"/>
              <a:cs typeface="Proxima Nova"/>
              <a:sym typeface="Proxima Nova"/>
            </a:endParaRPr>
          </a:p>
        </p:txBody>
      </p:sp>
      <p:sp>
        <p:nvSpPr>
          <p:cNvPr id="281" name="Google Shape;281;p32"/>
          <p:cNvSpPr/>
          <p:nvPr/>
        </p:nvSpPr>
        <p:spPr>
          <a:xfrm>
            <a:off x="16652600" y="4298275"/>
            <a:ext cx="8016000" cy="8766000"/>
          </a:xfrm>
          <a:prstGeom prst="rect">
            <a:avLst/>
          </a:prstGeom>
          <a:noFill/>
          <a:ln>
            <a:noFill/>
          </a:ln>
        </p:spPr>
        <p:txBody>
          <a:bodyPr spcFirstLastPara="1" wrap="square" lIns="71425" tIns="71425" rIns="71425" bIns="71425" anchor="t" anchorCtr="0">
            <a:noAutofit/>
          </a:bodyPr>
          <a:lstStyle/>
          <a:p>
            <a:pPr marL="0" marR="0" lvl="0" indent="0" algn="ctr" rtl="0">
              <a:lnSpc>
                <a:spcPct val="100000"/>
              </a:lnSpc>
              <a:spcBef>
                <a:spcPts val="0"/>
              </a:spcBef>
              <a:spcAft>
                <a:spcPts val="0"/>
              </a:spcAft>
              <a:buClr>
                <a:srgbClr val="BD1217"/>
              </a:buClr>
              <a:buFont typeface="Proxima Nova"/>
              <a:buNone/>
            </a:pPr>
            <a:r>
              <a:rPr lang="en-US" sz="25000" b="1">
                <a:solidFill>
                  <a:srgbClr val="FEE533"/>
                </a:solidFill>
                <a:latin typeface="Proxima Nova"/>
                <a:ea typeface="Proxima Nova"/>
                <a:cs typeface="Proxima Nova"/>
                <a:sym typeface="Proxima Nova"/>
              </a:rPr>
              <a:t>2</a:t>
            </a:r>
            <a:endParaRPr sz="25000">
              <a:solidFill>
                <a:srgbClr val="FEE533"/>
              </a:solidFill>
            </a:endParaRPr>
          </a:p>
          <a:p>
            <a:pPr marL="0" marR="0" lvl="0" indent="0" algn="ctr" rtl="0">
              <a:lnSpc>
                <a:spcPct val="100000"/>
              </a:lnSpc>
              <a:spcBef>
                <a:spcPts val="0"/>
              </a:spcBef>
              <a:spcAft>
                <a:spcPts val="0"/>
              </a:spcAft>
              <a:buClr>
                <a:srgbClr val="1D1D1B"/>
              </a:buClr>
              <a:buFont typeface="Proxima Nova"/>
              <a:buNone/>
            </a:pPr>
            <a:r>
              <a:rPr lang="en-US" sz="4800">
                <a:solidFill>
                  <a:srgbClr val="434343"/>
                </a:solidFill>
                <a:latin typeface="Proxima Nova"/>
                <a:ea typeface="Proxima Nova"/>
                <a:cs typeface="Proxima Nova"/>
                <a:sym typeface="Proxima Nova"/>
              </a:rPr>
              <a:t>Police / SNTS</a:t>
            </a:r>
            <a:endParaRPr sz="4800" b="0" i="0" u="none" strike="noStrike" cap="none">
              <a:solidFill>
                <a:srgbClr val="FFFFFF"/>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BD1917"/>
              </a:buClr>
              <a:buFont typeface="Proxima Nova"/>
              <a:buNone/>
            </a:pPr>
            <a:endParaRPr sz="3600" b="0" i="0" u="none" strike="noStrike" cap="none">
              <a:solidFill>
                <a:srgbClr val="FFFFFF"/>
              </a:solidFill>
              <a:latin typeface="Proxima Nova"/>
              <a:ea typeface="Proxima Nova"/>
              <a:cs typeface="Proxima Nova"/>
              <a:sym typeface="Proxima Nova"/>
            </a:endParaRPr>
          </a:p>
        </p:txBody>
      </p:sp>
      <p:sp>
        <p:nvSpPr>
          <p:cNvPr id="282" name="Google Shape;282;p32"/>
          <p:cNvSpPr/>
          <p:nvPr/>
        </p:nvSpPr>
        <p:spPr>
          <a:xfrm>
            <a:off x="1457725" y="1693975"/>
            <a:ext cx="10368900" cy="1842300"/>
          </a:xfrm>
          <a:prstGeom prst="rect">
            <a:avLst/>
          </a:prstGeom>
          <a:noFill/>
          <a:ln>
            <a:noFill/>
          </a:ln>
        </p:spPr>
        <p:txBody>
          <a:bodyPr spcFirstLastPara="1" wrap="square" lIns="71425" tIns="71425" rIns="71425" bIns="71425" anchor="t" anchorCtr="0">
            <a:noAutofit/>
          </a:bodyPr>
          <a:lstStyle/>
          <a:p>
            <a:pPr marL="0" marR="0" lvl="0" indent="0" algn="l" rtl="0">
              <a:lnSpc>
                <a:spcPct val="100000"/>
              </a:lnSpc>
              <a:spcBef>
                <a:spcPts val="0"/>
              </a:spcBef>
              <a:spcAft>
                <a:spcPts val="0"/>
              </a:spcAft>
              <a:buClr>
                <a:srgbClr val="BD1217"/>
              </a:buClr>
              <a:buFont typeface="Proxima Nova"/>
              <a:buNone/>
            </a:pPr>
            <a:r>
              <a:rPr lang="en-US" sz="7000" b="1">
                <a:solidFill>
                  <a:srgbClr val="434343"/>
                </a:solidFill>
                <a:latin typeface="Proxima Nova"/>
                <a:ea typeface="Proxima Nova"/>
                <a:cs typeface="Proxima Nova"/>
                <a:sym typeface="Proxima Nova"/>
              </a:rPr>
              <a:t>We spoke to</a:t>
            </a:r>
            <a:endParaRPr>
              <a:solidFill>
                <a:srgbClr val="434343"/>
              </a:solidFill>
            </a:endParaRPr>
          </a:p>
          <a:p>
            <a:pPr marL="0" lvl="0" indent="0" algn="l" rtl="0">
              <a:lnSpc>
                <a:spcPct val="115000"/>
              </a:lnSpc>
              <a:spcBef>
                <a:spcPts val="0"/>
              </a:spcBef>
              <a:spcAft>
                <a:spcPts val="0"/>
              </a:spcAft>
              <a:buNone/>
            </a:pPr>
            <a:endParaRPr sz="3000">
              <a:solidFill>
                <a:srgbClr val="1D1D1B"/>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BD1917"/>
              </a:buClr>
              <a:buFont typeface="Proxima Nova"/>
              <a:buNone/>
            </a:pPr>
            <a:endParaRPr sz="3600" b="0" i="0" u="none" strike="noStrike" cap="none">
              <a:solidFill>
                <a:srgbClr val="FFFFFF"/>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BD1917"/>
              </a:buClr>
              <a:buFont typeface="Proxima Nova"/>
              <a:buNone/>
            </a:pPr>
            <a:endParaRPr sz="3600" b="0" i="0" u="none" strike="noStrike" cap="none">
              <a:solidFill>
                <a:srgbClr val="FFFFFF"/>
              </a:solidFill>
              <a:latin typeface="Proxima Nova"/>
              <a:ea typeface="Proxima Nova"/>
              <a:cs typeface="Proxima Nova"/>
              <a:sym typeface="Proxima Nova"/>
            </a:endParaRPr>
          </a:p>
        </p:txBody>
      </p:sp>
      <p:sp>
        <p:nvSpPr>
          <p:cNvPr id="283" name="Google Shape;283;p32"/>
          <p:cNvSpPr/>
          <p:nvPr/>
        </p:nvSpPr>
        <p:spPr>
          <a:xfrm>
            <a:off x="5561975" y="4298275"/>
            <a:ext cx="8016000" cy="8766000"/>
          </a:xfrm>
          <a:prstGeom prst="rect">
            <a:avLst/>
          </a:prstGeom>
          <a:noFill/>
          <a:ln>
            <a:noFill/>
          </a:ln>
        </p:spPr>
        <p:txBody>
          <a:bodyPr spcFirstLastPara="1" wrap="square" lIns="71425" tIns="71425" rIns="71425" bIns="71425" anchor="t" anchorCtr="0">
            <a:noAutofit/>
          </a:bodyPr>
          <a:lstStyle/>
          <a:p>
            <a:pPr marL="0" marR="0" lvl="0" indent="0" algn="ctr" rtl="0">
              <a:lnSpc>
                <a:spcPct val="100000"/>
              </a:lnSpc>
              <a:spcBef>
                <a:spcPts val="0"/>
              </a:spcBef>
              <a:spcAft>
                <a:spcPts val="0"/>
              </a:spcAft>
              <a:buClr>
                <a:srgbClr val="BD1217"/>
              </a:buClr>
              <a:buFont typeface="Proxima Nova"/>
              <a:buNone/>
            </a:pPr>
            <a:r>
              <a:rPr lang="en-US" sz="25000" b="1">
                <a:solidFill>
                  <a:srgbClr val="FEE533"/>
                </a:solidFill>
                <a:latin typeface="Proxima Nova"/>
                <a:ea typeface="Proxima Nova"/>
                <a:cs typeface="Proxima Nova"/>
                <a:sym typeface="Proxima Nova"/>
              </a:rPr>
              <a:t>2</a:t>
            </a:r>
            <a:endParaRPr sz="25000">
              <a:solidFill>
                <a:srgbClr val="FEE533"/>
              </a:solidFill>
            </a:endParaRPr>
          </a:p>
          <a:p>
            <a:pPr marL="0" marR="0" lvl="0" indent="0" algn="ctr" rtl="0">
              <a:lnSpc>
                <a:spcPct val="100000"/>
              </a:lnSpc>
              <a:spcBef>
                <a:spcPts val="0"/>
              </a:spcBef>
              <a:spcAft>
                <a:spcPts val="0"/>
              </a:spcAft>
              <a:buClr>
                <a:srgbClr val="1D1D1B"/>
              </a:buClr>
              <a:buFont typeface="Proxima Nova"/>
              <a:buNone/>
            </a:pPr>
            <a:r>
              <a:rPr lang="en-US" sz="4800">
                <a:solidFill>
                  <a:srgbClr val="434343"/>
                </a:solidFill>
                <a:latin typeface="Proxima Nova"/>
                <a:ea typeface="Proxima Nova"/>
                <a:cs typeface="Proxima Nova"/>
                <a:sym typeface="Proxima Nova"/>
              </a:rPr>
              <a:t>Supporters</a:t>
            </a:r>
            <a:endParaRPr sz="4800" b="0" i="0" u="none" strike="noStrike" cap="none">
              <a:solidFill>
                <a:srgbClr val="FFFFFF"/>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BD1917"/>
              </a:buClr>
              <a:buFont typeface="Proxima Nova"/>
              <a:buNone/>
            </a:pPr>
            <a:endParaRPr sz="3600" b="0" i="0" u="none" strike="noStrike" cap="none">
              <a:solidFill>
                <a:srgbClr val="FFFFFF"/>
              </a:solidFill>
              <a:latin typeface="Proxima Nova"/>
              <a:ea typeface="Proxima Nova"/>
              <a:cs typeface="Proxima Nova"/>
              <a:sym typeface="Proxima Nov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p33"/>
          <p:cNvSpPr/>
          <p:nvPr/>
        </p:nvSpPr>
        <p:spPr>
          <a:xfrm>
            <a:off x="1266725" y="3558550"/>
            <a:ext cx="13315800" cy="7014900"/>
          </a:xfrm>
          <a:prstGeom prst="rect">
            <a:avLst/>
          </a:prstGeom>
          <a:noFill/>
          <a:ln>
            <a:noFill/>
          </a:ln>
        </p:spPr>
        <p:txBody>
          <a:bodyPr spcFirstLastPara="1" wrap="square" lIns="71425" tIns="71425" rIns="71425" bIns="71425" anchor="t" anchorCtr="0">
            <a:noAutofit/>
          </a:bodyPr>
          <a:lstStyle/>
          <a:p>
            <a:pPr marL="0" marR="0" lvl="0" indent="0" algn="l" rtl="0">
              <a:lnSpc>
                <a:spcPct val="100000"/>
              </a:lnSpc>
              <a:spcBef>
                <a:spcPts val="0"/>
              </a:spcBef>
              <a:spcAft>
                <a:spcPts val="0"/>
              </a:spcAft>
              <a:buClr>
                <a:srgbClr val="BD1217"/>
              </a:buClr>
              <a:buFont typeface="Proxima Nova"/>
              <a:buNone/>
            </a:pPr>
            <a:r>
              <a:rPr lang="en-US" sz="7000" b="1">
                <a:solidFill>
                  <a:srgbClr val="434343"/>
                </a:solidFill>
                <a:latin typeface="Proxima Nova"/>
                <a:ea typeface="Proxima Nova"/>
                <a:cs typeface="Proxima Nova"/>
                <a:sym typeface="Proxima Nova"/>
              </a:rPr>
              <a:t>Overview of the research</a:t>
            </a:r>
            <a:endParaRPr>
              <a:solidFill>
                <a:srgbClr val="434343"/>
              </a:solidFill>
            </a:endParaRPr>
          </a:p>
          <a:p>
            <a:pPr marL="0" marR="0" lvl="0" indent="0" algn="l" rtl="0">
              <a:lnSpc>
                <a:spcPct val="100000"/>
              </a:lnSpc>
              <a:spcBef>
                <a:spcPts val="0"/>
              </a:spcBef>
              <a:spcAft>
                <a:spcPts val="0"/>
              </a:spcAft>
              <a:buClr>
                <a:srgbClr val="1D1D1B"/>
              </a:buClr>
              <a:buFont typeface="Proxima Nova"/>
              <a:buNone/>
            </a:pPr>
            <a:endParaRPr sz="3000">
              <a:solidFill>
                <a:srgbClr val="1D1D1B"/>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r>
              <a:rPr lang="en-US" sz="4800">
                <a:solidFill>
                  <a:srgbClr val="1D1D1B"/>
                </a:solidFill>
                <a:latin typeface="Proxima Nova Semibold"/>
                <a:ea typeface="Proxima Nova Semibold"/>
                <a:cs typeface="Proxima Nova Semibold"/>
                <a:sym typeface="Proxima Nova Semibold"/>
              </a:rPr>
              <a:t>In 1:1 interviews:</a:t>
            </a:r>
            <a:endParaRPr sz="4800">
              <a:solidFill>
                <a:srgbClr val="1D1D1B"/>
              </a:solidFill>
              <a:latin typeface="Proxima Nova Semibold"/>
              <a:ea typeface="Proxima Nova Semibold"/>
              <a:cs typeface="Proxima Nova Semibold"/>
              <a:sym typeface="Proxima Nova Semibold"/>
            </a:endParaRPr>
          </a:p>
          <a:p>
            <a:pPr marL="0" marR="0" lvl="0" indent="0" algn="l" rtl="0">
              <a:lnSpc>
                <a:spcPct val="100000"/>
              </a:lnSpc>
              <a:spcBef>
                <a:spcPts val="0"/>
              </a:spcBef>
              <a:spcAft>
                <a:spcPts val="0"/>
              </a:spcAft>
              <a:buClr>
                <a:srgbClr val="1D1D1B"/>
              </a:buClr>
              <a:buFont typeface="Proxima Nova"/>
              <a:buNone/>
            </a:pPr>
            <a:r>
              <a:rPr lang="en-US" sz="4800">
                <a:solidFill>
                  <a:srgbClr val="1D1D1B"/>
                </a:solidFill>
                <a:latin typeface="Proxima Nova"/>
                <a:ea typeface="Proxima Nova"/>
                <a:cs typeface="Proxima Nova"/>
                <a:sym typeface="Proxima Nova"/>
              </a:rPr>
              <a:t>We asked elderly participants about their knowledge of Neighbourhood Watch, experiences around fraud and any practical and emotional support they had received or needed.</a:t>
            </a:r>
            <a:endParaRPr sz="4800">
              <a:solidFill>
                <a:srgbClr val="1D1D1B"/>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endParaRPr sz="2400">
              <a:solidFill>
                <a:srgbClr val="1D1D1B"/>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r>
              <a:rPr lang="en-US" sz="4800">
                <a:solidFill>
                  <a:srgbClr val="1D1D1B"/>
                </a:solidFill>
                <a:latin typeface="Proxima Nova"/>
                <a:ea typeface="Proxima Nova"/>
                <a:cs typeface="Proxima Nova"/>
                <a:sym typeface="Proxima Nova"/>
              </a:rPr>
              <a:t>We asked volunteers about their roles, needs and expectations.</a:t>
            </a:r>
            <a:endParaRPr sz="4800">
              <a:solidFill>
                <a:srgbClr val="1D1D1B"/>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endParaRPr sz="4800">
              <a:solidFill>
                <a:srgbClr val="1D1D1B"/>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BD1917"/>
              </a:buClr>
              <a:buFont typeface="Proxima Nova"/>
              <a:buNone/>
            </a:pPr>
            <a:endParaRPr sz="3600" b="0" i="0" u="none" strike="noStrike" cap="none">
              <a:solidFill>
                <a:srgbClr val="FFFFFF"/>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BD1917"/>
              </a:buClr>
              <a:buFont typeface="Proxima Nova"/>
              <a:buNone/>
            </a:pPr>
            <a:endParaRPr sz="3600" b="0" i="0" u="none" strike="noStrike" cap="none">
              <a:solidFill>
                <a:srgbClr val="FFFFFF"/>
              </a:solidFill>
              <a:latin typeface="Proxima Nova"/>
              <a:ea typeface="Proxima Nova"/>
              <a:cs typeface="Proxima Nova"/>
              <a:sym typeface="Proxima Nov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EE533"/>
        </a:solidFill>
        <a:effectLst/>
      </p:bgPr>
    </p:bg>
    <p:spTree>
      <p:nvGrpSpPr>
        <p:cNvPr id="1" name="Shape 292"/>
        <p:cNvGrpSpPr/>
        <p:nvPr/>
      </p:nvGrpSpPr>
      <p:grpSpPr>
        <a:xfrm>
          <a:off x="0" y="0"/>
          <a:ext cx="0" cy="0"/>
          <a:chOff x="0" y="0"/>
          <a:chExt cx="0" cy="0"/>
        </a:xfrm>
      </p:grpSpPr>
      <p:sp>
        <p:nvSpPr>
          <p:cNvPr id="293" name="Google Shape;293;p34"/>
          <p:cNvSpPr/>
          <p:nvPr/>
        </p:nvSpPr>
        <p:spPr>
          <a:xfrm>
            <a:off x="1266725" y="3047550"/>
            <a:ext cx="19802100" cy="7014900"/>
          </a:xfrm>
          <a:prstGeom prst="rect">
            <a:avLst/>
          </a:prstGeom>
          <a:noFill/>
          <a:ln>
            <a:noFill/>
          </a:ln>
        </p:spPr>
        <p:txBody>
          <a:bodyPr spcFirstLastPara="1" wrap="square" lIns="71425" tIns="71425" rIns="71425" bIns="71425" anchor="t" anchorCtr="0">
            <a:noAutofit/>
          </a:bodyPr>
          <a:lstStyle/>
          <a:p>
            <a:pPr marL="0" marR="0" lvl="0" indent="0" algn="l" rtl="0">
              <a:lnSpc>
                <a:spcPct val="100000"/>
              </a:lnSpc>
              <a:spcBef>
                <a:spcPts val="0"/>
              </a:spcBef>
              <a:spcAft>
                <a:spcPts val="0"/>
              </a:spcAft>
              <a:buClr>
                <a:srgbClr val="BD1217"/>
              </a:buClr>
              <a:buFont typeface="Proxima Nova"/>
              <a:buNone/>
            </a:pPr>
            <a:r>
              <a:rPr lang="en-US" sz="7000" b="1">
                <a:solidFill>
                  <a:srgbClr val="434343"/>
                </a:solidFill>
                <a:latin typeface="Proxima Nova"/>
                <a:ea typeface="Proxima Nova"/>
                <a:cs typeface="Proxima Nova"/>
                <a:sym typeface="Proxima Nova"/>
              </a:rPr>
              <a:t>Older person</a:t>
            </a:r>
            <a:endParaRPr sz="7000" b="1">
              <a:solidFill>
                <a:srgbClr val="434343"/>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BD1217"/>
              </a:buClr>
              <a:buFont typeface="Proxima Nova"/>
              <a:buNone/>
            </a:pPr>
            <a:endParaRPr sz="1800" b="1">
              <a:solidFill>
                <a:srgbClr val="434343"/>
              </a:solidFill>
              <a:latin typeface="Proxima Nova"/>
              <a:ea typeface="Proxima Nova"/>
              <a:cs typeface="Proxima Nova"/>
              <a:sym typeface="Proxima Nova"/>
            </a:endParaRPr>
          </a:p>
          <a:p>
            <a:pPr marL="0" lvl="0" indent="0" algn="l" rtl="0">
              <a:lnSpc>
                <a:spcPct val="115000"/>
              </a:lnSpc>
              <a:spcBef>
                <a:spcPts val="0"/>
              </a:spcBef>
              <a:spcAft>
                <a:spcPts val="0"/>
              </a:spcAft>
              <a:buClr>
                <a:srgbClr val="000000"/>
              </a:buClr>
              <a:buSzPts val="1100"/>
              <a:buFont typeface="Arial"/>
              <a:buNone/>
            </a:pPr>
            <a:r>
              <a:rPr lang="en-US" sz="4000" b="1">
                <a:solidFill>
                  <a:srgbClr val="434343"/>
                </a:solidFill>
                <a:latin typeface="Proxima Nova"/>
                <a:ea typeface="Proxima Nova"/>
                <a:cs typeface="Proxima Nova"/>
                <a:sym typeface="Proxima Nova"/>
              </a:rPr>
              <a:t>Holistic support</a:t>
            </a:r>
            <a:endParaRPr sz="4000" b="1">
              <a:solidFill>
                <a:srgbClr val="434343"/>
              </a:solidFill>
              <a:latin typeface="Proxima Nova"/>
              <a:ea typeface="Proxima Nova"/>
              <a:cs typeface="Proxima Nova"/>
              <a:sym typeface="Proxima Nova"/>
            </a:endParaRPr>
          </a:p>
          <a:p>
            <a:pPr marL="0" lvl="0" indent="0" algn="l" rtl="0">
              <a:lnSpc>
                <a:spcPct val="115000"/>
              </a:lnSpc>
              <a:spcBef>
                <a:spcPts val="0"/>
              </a:spcBef>
              <a:spcAft>
                <a:spcPts val="0"/>
              </a:spcAft>
              <a:buClr>
                <a:srgbClr val="000000"/>
              </a:buClr>
              <a:buSzPts val="1100"/>
              <a:buFont typeface="Arial"/>
              <a:buNone/>
            </a:pPr>
            <a:r>
              <a:rPr lang="en-US" sz="4000">
                <a:solidFill>
                  <a:srgbClr val="434343"/>
                </a:solidFill>
                <a:latin typeface="Proxima Nova"/>
                <a:ea typeface="Proxima Nova"/>
                <a:cs typeface="Proxima Nova"/>
                <a:sym typeface="Proxima Nova"/>
              </a:rPr>
              <a:t>How can I feel comfortable to ask for help without fear of being seen as foolish or unable to cope</a:t>
            </a:r>
            <a:endParaRPr sz="4000">
              <a:solidFill>
                <a:srgbClr val="434343"/>
              </a:solidFill>
              <a:latin typeface="Proxima Nova"/>
              <a:ea typeface="Proxima Nova"/>
              <a:cs typeface="Proxima Nova"/>
              <a:sym typeface="Proxima Nova"/>
            </a:endParaRPr>
          </a:p>
          <a:p>
            <a:pPr marL="0" lvl="0" indent="0" algn="l" rtl="0">
              <a:lnSpc>
                <a:spcPct val="115000"/>
              </a:lnSpc>
              <a:spcBef>
                <a:spcPts val="0"/>
              </a:spcBef>
              <a:spcAft>
                <a:spcPts val="0"/>
              </a:spcAft>
              <a:buClr>
                <a:srgbClr val="000000"/>
              </a:buClr>
              <a:buSzPts val="1100"/>
              <a:buFont typeface="Arial"/>
              <a:buNone/>
            </a:pPr>
            <a:endParaRPr sz="2400">
              <a:solidFill>
                <a:srgbClr val="434343"/>
              </a:solidFill>
              <a:latin typeface="Proxima Nova"/>
              <a:ea typeface="Proxima Nova"/>
              <a:cs typeface="Proxima Nova"/>
              <a:sym typeface="Proxima Nova"/>
            </a:endParaRPr>
          </a:p>
          <a:p>
            <a:pPr marL="0" lvl="0" indent="0" algn="l" rtl="0">
              <a:lnSpc>
                <a:spcPct val="115000"/>
              </a:lnSpc>
              <a:spcBef>
                <a:spcPts val="0"/>
              </a:spcBef>
              <a:spcAft>
                <a:spcPts val="0"/>
              </a:spcAft>
              <a:buClr>
                <a:srgbClr val="000000"/>
              </a:buClr>
              <a:buSzPts val="1100"/>
              <a:buFont typeface="Arial"/>
              <a:buNone/>
            </a:pPr>
            <a:r>
              <a:rPr lang="en-US" sz="4000" b="1">
                <a:solidFill>
                  <a:srgbClr val="434343"/>
                </a:solidFill>
                <a:latin typeface="Proxima Nova"/>
                <a:ea typeface="Proxima Nova"/>
                <a:cs typeface="Proxima Nova"/>
                <a:sym typeface="Proxima Nova"/>
              </a:rPr>
              <a:t>Learning about fraud</a:t>
            </a:r>
            <a:endParaRPr sz="4000" b="1">
              <a:solidFill>
                <a:srgbClr val="434343"/>
              </a:solidFill>
              <a:latin typeface="Proxima Nova"/>
              <a:ea typeface="Proxima Nova"/>
              <a:cs typeface="Proxima Nova"/>
              <a:sym typeface="Proxima Nova"/>
            </a:endParaRPr>
          </a:p>
          <a:p>
            <a:pPr marL="0" lvl="0" indent="0" algn="l" rtl="0">
              <a:lnSpc>
                <a:spcPct val="115000"/>
              </a:lnSpc>
              <a:spcBef>
                <a:spcPts val="0"/>
              </a:spcBef>
              <a:spcAft>
                <a:spcPts val="0"/>
              </a:spcAft>
              <a:buClr>
                <a:srgbClr val="000000"/>
              </a:buClr>
              <a:buSzPts val="1100"/>
              <a:buFont typeface="Arial"/>
              <a:buNone/>
            </a:pPr>
            <a:r>
              <a:rPr lang="en-US" sz="4000">
                <a:solidFill>
                  <a:srgbClr val="434343"/>
                </a:solidFill>
                <a:latin typeface="Proxima Nova"/>
                <a:ea typeface="Proxima Nova"/>
                <a:cs typeface="Proxima Nova"/>
                <a:sym typeface="Proxima Nova"/>
              </a:rPr>
              <a:t>How can I find out more in a simple, concise and easy to understand way</a:t>
            </a:r>
            <a:endParaRPr sz="4000">
              <a:solidFill>
                <a:srgbClr val="434343"/>
              </a:solidFill>
              <a:latin typeface="Proxima Nova"/>
              <a:ea typeface="Proxima Nova"/>
              <a:cs typeface="Proxima Nova"/>
              <a:sym typeface="Proxima Nova"/>
            </a:endParaRPr>
          </a:p>
          <a:p>
            <a:pPr marL="0" lvl="0" indent="0" algn="l" rtl="0">
              <a:lnSpc>
                <a:spcPct val="115000"/>
              </a:lnSpc>
              <a:spcBef>
                <a:spcPts val="0"/>
              </a:spcBef>
              <a:spcAft>
                <a:spcPts val="0"/>
              </a:spcAft>
              <a:buClr>
                <a:srgbClr val="000000"/>
              </a:buClr>
              <a:buSzPts val="1100"/>
              <a:buFont typeface="Arial"/>
              <a:buNone/>
            </a:pPr>
            <a:endParaRPr sz="2400">
              <a:solidFill>
                <a:srgbClr val="434343"/>
              </a:solidFill>
              <a:latin typeface="Proxima Nova"/>
              <a:ea typeface="Proxima Nova"/>
              <a:cs typeface="Proxima Nova"/>
              <a:sym typeface="Proxima Nova"/>
            </a:endParaRPr>
          </a:p>
          <a:p>
            <a:pPr marL="0" lvl="0" indent="0" algn="l" rtl="0">
              <a:lnSpc>
                <a:spcPct val="115000"/>
              </a:lnSpc>
              <a:spcBef>
                <a:spcPts val="0"/>
              </a:spcBef>
              <a:spcAft>
                <a:spcPts val="0"/>
              </a:spcAft>
              <a:buClr>
                <a:srgbClr val="000000"/>
              </a:buClr>
              <a:buSzPts val="1100"/>
              <a:buFont typeface="Arial"/>
              <a:buNone/>
            </a:pPr>
            <a:r>
              <a:rPr lang="en-US" sz="4000" b="1">
                <a:solidFill>
                  <a:srgbClr val="434343"/>
                </a:solidFill>
                <a:latin typeface="Proxima Nova"/>
                <a:ea typeface="Proxima Nova"/>
                <a:cs typeface="Proxima Nova"/>
                <a:sym typeface="Proxima Nova"/>
              </a:rPr>
              <a:t>Appropriate communication</a:t>
            </a:r>
            <a:endParaRPr sz="4000" b="1">
              <a:solidFill>
                <a:srgbClr val="434343"/>
              </a:solidFill>
              <a:latin typeface="Proxima Nova"/>
              <a:ea typeface="Proxima Nova"/>
              <a:cs typeface="Proxima Nova"/>
              <a:sym typeface="Proxima Nova"/>
            </a:endParaRPr>
          </a:p>
          <a:p>
            <a:pPr marL="0" lvl="0" indent="0" algn="l" rtl="0">
              <a:lnSpc>
                <a:spcPct val="115000"/>
              </a:lnSpc>
              <a:spcBef>
                <a:spcPts val="0"/>
              </a:spcBef>
              <a:spcAft>
                <a:spcPts val="0"/>
              </a:spcAft>
              <a:buClr>
                <a:srgbClr val="000000"/>
              </a:buClr>
              <a:buSzPts val="1100"/>
              <a:buFont typeface="Arial"/>
              <a:buNone/>
            </a:pPr>
            <a:r>
              <a:rPr lang="en-US" sz="4000">
                <a:solidFill>
                  <a:srgbClr val="434343"/>
                </a:solidFill>
                <a:latin typeface="Proxima Nova"/>
                <a:ea typeface="Proxima Nova"/>
                <a:cs typeface="Proxima Nova"/>
                <a:sym typeface="Proxima Nova"/>
              </a:rPr>
              <a:t>How can I become and remain informed without email and access to the internet</a:t>
            </a:r>
            <a:endParaRPr sz="4000">
              <a:solidFill>
                <a:srgbClr val="434343"/>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BD1917"/>
              </a:buClr>
              <a:buFont typeface="Proxima Nova"/>
              <a:buNone/>
            </a:pPr>
            <a:endParaRPr sz="3600" b="0" i="0" u="none" strike="noStrike" cap="none">
              <a:solidFill>
                <a:srgbClr val="434343"/>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BD1917"/>
              </a:buClr>
              <a:buFont typeface="Proxima Nova"/>
              <a:buNone/>
            </a:pPr>
            <a:endParaRPr sz="3600" b="0" i="0" u="none" strike="noStrike" cap="none">
              <a:solidFill>
                <a:srgbClr val="434343"/>
              </a:solidFill>
              <a:latin typeface="Proxima Nova"/>
              <a:ea typeface="Proxima Nova"/>
              <a:cs typeface="Proxima Nova"/>
              <a:sym typeface="Proxima Nov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EE533"/>
        </a:solidFill>
        <a:effectLst/>
      </p:bgPr>
    </p:bg>
    <p:spTree>
      <p:nvGrpSpPr>
        <p:cNvPr id="1" name="Shape 297"/>
        <p:cNvGrpSpPr/>
        <p:nvPr/>
      </p:nvGrpSpPr>
      <p:grpSpPr>
        <a:xfrm>
          <a:off x="0" y="0"/>
          <a:ext cx="0" cy="0"/>
          <a:chOff x="0" y="0"/>
          <a:chExt cx="0" cy="0"/>
        </a:xfrm>
      </p:grpSpPr>
      <p:sp>
        <p:nvSpPr>
          <p:cNvPr id="298" name="Google Shape;298;p35"/>
          <p:cNvSpPr/>
          <p:nvPr/>
        </p:nvSpPr>
        <p:spPr>
          <a:xfrm>
            <a:off x="1266725" y="3047550"/>
            <a:ext cx="20105400" cy="7014900"/>
          </a:xfrm>
          <a:prstGeom prst="rect">
            <a:avLst/>
          </a:prstGeom>
          <a:noFill/>
          <a:ln>
            <a:noFill/>
          </a:ln>
        </p:spPr>
        <p:txBody>
          <a:bodyPr spcFirstLastPara="1" wrap="square" lIns="71425" tIns="71425" rIns="71425" bIns="71425" anchor="t" anchorCtr="0">
            <a:noAutofit/>
          </a:bodyPr>
          <a:lstStyle/>
          <a:p>
            <a:pPr marL="0" marR="0" lvl="0" indent="0" algn="l" rtl="0">
              <a:lnSpc>
                <a:spcPct val="100000"/>
              </a:lnSpc>
              <a:spcBef>
                <a:spcPts val="0"/>
              </a:spcBef>
              <a:spcAft>
                <a:spcPts val="0"/>
              </a:spcAft>
              <a:buClr>
                <a:srgbClr val="BD1217"/>
              </a:buClr>
              <a:buFont typeface="Proxima Nova"/>
              <a:buNone/>
            </a:pPr>
            <a:r>
              <a:rPr lang="en-US" sz="7000" b="1">
                <a:solidFill>
                  <a:srgbClr val="434343"/>
                </a:solidFill>
                <a:latin typeface="Proxima Nova"/>
                <a:ea typeface="Proxima Nova"/>
                <a:cs typeface="Proxima Nova"/>
                <a:sym typeface="Proxima Nova"/>
              </a:rPr>
              <a:t>Supporter</a:t>
            </a:r>
            <a:endParaRPr sz="7000" b="1">
              <a:solidFill>
                <a:srgbClr val="434343"/>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BD1217"/>
              </a:buClr>
              <a:buFont typeface="Proxima Nova"/>
              <a:buNone/>
            </a:pPr>
            <a:endParaRPr sz="1800" b="1">
              <a:solidFill>
                <a:srgbClr val="434343"/>
              </a:solidFill>
              <a:latin typeface="Proxima Nova"/>
              <a:ea typeface="Proxima Nova"/>
              <a:cs typeface="Proxima Nova"/>
              <a:sym typeface="Proxima Nova"/>
            </a:endParaRPr>
          </a:p>
          <a:p>
            <a:pPr marL="0" lvl="0" indent="0" algn="l" rtl="0">
              <a:lnSpc>
                <a:spcPct val="115000"/>
              </a:lnSpc>
              <a:spcBef>
                <a:spcPts val="0"/>
              </a:spcBef>
              <a:spcAft>
                <a:spcPts val="0"/>
              </a:spcAft>
              <a:buClr>
                <a:srgbClr val="000000"/>
              </a:buClr>
              <a:buSzPts val="1100"/>
              <a:buFont typeface="Arial"/>
              <a:buNone/>
            </a:pPr>
            <a:r>
              <a:rPr lang="en-US" sz="4000" b="1">
                <a:solidFill>
                  <a:srgbClr val="434343"/>
                </a:solidFill>
                <a:latin typeface="Proxima Nova"/>
                <a:ea typeface="Proxima Nova"/>
                <a:cs typeface="Proxima Nova"/>
                <a:sym typeface="Proxima Nova"/>
              </a:rPr>
              <a:t>Offering support</a:t>
            </a:r>
            <a:endParaRPr sz="4000" b="1">
              <a:solidFill>
                <a:srgbClr val="434343"/>
              </a:solidFill>
              <a:latin typeface="Proxima Nova"/>
              <a:ea typeface="Proxima Nova"/>
              <a:cs typeface="Proxima Nova"/>
              <a:sym typeface="Proxima Nova"/>
            </a:endParaRPr>
          </a:p>
          <a:p>
            <a:pPr marL="0" lvl="0" indent="0" algn="l" rtl="0">
              <a:lnSpc>
                <a:spcPct val="115000"/>
              </a:lnSpc>
              <a:spcBef>
                <a:spcPts val="0"/>
              </a:spcBef>
              <a:spcAft>
                <a:spcPts val="0"/>
              </a:spcAft>
              <a:buClr>
                <a:srgbClr val="000000"/>
              </a:buClr>
              <a:buSzPts val="1100"/>
              <a:buFont typeface="Arial"/>
              <a:buNone/>
            </a:pPr>
            <a:r>
              <a:rPr lang="en-US" sz="4000">
                <a:solidFill>
                  <a:srgbClr val="434343"/>
                </a:solidFill>
                <a:latin typeface="Proxima Nova"/>
                <a:ea typeface="Proxima Nova"/>
                <a:cs typeface="Proxima Nova"/>
                <a:sym typeface="Proxima Nova"/>
              </a:rPr>
              <a:t>How can I offer support to family/friends/neighbours who may not know they are at risk</a:t>
            </a:r>
            <a:endParaRPr sz="4000" b="1">
              <a:solidFill>
                <a:srgbClr val="434343"/>
              </a:solidFill>
              <a:latin typeface="Proxima Nova"/>
              <a:ea typeface="Proxima Nova"/>
              <a:cs typeface="Proxima Nova"/>
              <a:sym typeface="Proxima Nova"/>
            </a:endParaRPr>
          </a:p>
          <a:p>
            <a:pPr marL="0" lvl="0" indent="0" algn="l" rtl="0">
              <a:lnSpc>
                <a:spcPct val="115000"/>
              </a:lnSpc>
              <a:spcBef>
                <a:spcPts val="0"/>
              </a:spcBef>
              <a:spcAft>
                <a:spcPts val="0"/>
              </a:spcAft>
              <a:buClr>
                <a:srgbClr val="000000"/>
              </a:buClr>
              <a:buSzPts val="1100"/>
              <a:buFont typeface="Arial"/>
              <a:buNone/>
            </a:pPr>
            <a:endParaRPr sz="2400" b="1">
              <a:solidFill>
                <a:srgbClr val="434343"/>
              </a:solidFill>
              <a:latin typeface="Proxima Nova"/>
              <a:ea typeface="Proxima Nova"/>
              <a:cs typeface="Proxima Nova"/>
              <a:sym typeface="Proxima Nova"/>
            </a:endParaRPr>
          </a:p>
          <a:p>
            <a:pPr marL="0" lvl="0" indent="0" algn="l" rtl="0">
              <a:lnSpc>
                <a:spcPct val="115000"/>
              </a:lnSpc>
              <a:spcBef>
                <a:spcPts val="0"/>
              </a:spcBef>
              <a:spcAft>
                <a:spcPts val="0"/>
              </a:spcAft>
              <a:buClr>
                <a:srgbClr val="000000"/>
              </a:buClr>
              <a:buSzPts val="1100"/>
              <a:buFont typeface="Arial"/>
              <a:buNone/>
            </a:pPr>
            <a:r>
              <a:rPr lang="en-US" sz="4000" b="1">
                <a:solidFill>
                  <a:srgbClr val="434343"/>
                </a:solidFill>
                <a:latin typeface="Proxima Nova"/>
                <a:ea typeface="Proxima Nova"/>
                <a:cs typeface="Proxima Nova"/>
                <a:sym typeface="Proxima Nova"/>
              </a:rPr>
              <a:t>Fraud confidence</a:t>
            </a:r>
            <a:endParaRPr sz="4000" b="1">
              <a:solidFill>
                <a:srgbClr val="434343"/>
              </a:solidFill>
              <a:latin typeface="Proxima Nova"/>
              <a:ea typeface="Proxima Nova"/>
              <a:cs typeface="Proxima Nova"/>
              <a:sym typeface="Proxima Nova"/>
            </a:endParaRPr>
          </a:p>
          <a:p>
            <a:pPr marL="0" lvl="0" indent="0" algn="l" rtl="0">
              <a:lnSpc>
                <a:spcPct val="115000"/>
              </a:lnSpc>
              <a:spcBef>
                <a:spcPts val="0"/>
              </a:spcBef>
              <a:spcAft>
                <a:spcPts val="0"/>
              </a:spcAft>
              <a:buClr>
                <a:srgbClr val="000000"/>
              </a:buClr>
              <a:buSzPts val="1100"/>
              <a:buFont typeface="Arial"/>
              <a:buNone/>
            </a:pPr>
            <a:r>
              <a:rPr lang="en-US" sz="4000">
                <a:solidFill>
                  <a:srgbClr val="434343"/>
                </a:solidFill>
                <a:latin typeface="Proxima Nova"/>
                <a:ea typeface="Proxima Nova"/>
                <a:cs typeface="Proxima Nova"/>
                <a:sym typeface="Proxima Nova"/>
              </a:rPr>
              <a:t>How can I feel confident with the information I am passing on</a:t>
            </a:r>
            <a:endParaRPr sz="4000">
              <a:solidFill>
                <a:srgbClr val="434343"/>
              </a:solidFill>
              <a:latin typeface="Proxima Nova"/>
              <a:ea typeface="Proxima Nova"/>
              <a:cs typeface="Proxima Nova"/>
              <a:sym typeface="Proxima Nova"/>
            </a:endParaRPr>
          </a:p>
          <a:p>
            <a:pPr marL="0" lvl="0" indent="0" algn="l" rtl="0">
              <a:lnSpc>
                <a:spcPct val="115000"/>
              </a:lnSpc>
              <a:spcBef>
                <a:spcPts val="0"/>
              </a:spcBef>
              <a:spcAft>
                <a:spcPts val="0"/>
              </a:spcAft>
              <a:buClr>
                <a:srgbClr val="000000"/>
              </a:buClr>
              <a:buSzPts val="1100"/>
              <a:buFont typeface="Arial"/>
              <a:buNone/>
            </a:pPr>
            <a:endParaRPr sz="2400">
              <a:solidFill>
                <a:srgbClr val="434343"/>
              </a:solidFill>
              <a:latin typeface="Proxima Nova"/>
              <a:ea typeface="Proxima Nova"/>
              <a:cs typeface="Proxima Nova"/>
              <a:sym typeface="Proxima Nova"/>
            </a:endParaRPr>
          </a:p>
          <a:p>
            <a:pPr marL="0" lvl="0" indent="0" algn="l" rtl="0">
              <a:lnSpc>
                <a:spcPct val="115000"/>
              </a:lnSpc>
              <a:spcBef>
                <a:spcPts val="0"/>
              </a:spcBef>
              <a:spcAft>
                <a:spcPts val="0"/>
              </a:spcAft>
              <a:buClr>
                <a:srgbClr val="000000"/>
              </a:buClr>
              <a:buSzPts val="1100"/>
              <a:buFont typeface="Arial"/>
              <a:buNone/>
            </a:pPr>
            <a:r>
              <a:rPr lang="en-US" sz="4000" b="1">
                <a:solidFill>
                  <a:srgbClr val="434343"/>
                </a:solidFill>
                <a:latin typeface="Proxima Nova"/>
                <a:ea typeface="Proxima Nova"/>
                <a:cs typeface="Proxima Nova"/>
                <a:sym typeface="Proxima Nova"/>
              </a:rPr>
              <a:t>Sensitive conversations</a:t>
            </a:r>
            <a:endParaRPr sz="4000" b="1">
              <a:solidFill>
                <a:srgbClr val="434343"/>
              </a:solidFill>
              <a:latin typeface="Proxima Nova"/>
              <a:ea typeface="Proxima Nova"/>
              <a:cs typeface="Proxima Nova"/>
              <a:sym typeface="Proxima Nova"/>
            </a:endParaRPr>
          </a:p>
          <a:p>
            <a:pPr marL="0" lvl="0" indent="0" algn="l" rtl="0">
              <a:lnSpc>
                <a:spcPct val="115000"/>
              </a:lnSpc>
              <a:spcBef>
                <a:spcPts val="0"/>
              </a:spcBef>
              <a:spcAft>
                <a:spcPts val="0"/>
              </a:spcAft>
              <a:buClr>
                <a:srgbClr val="000000"/>
              </a:buClr>
              <a:buSzPts val="1100"/>
              <a:buFont typeface="Arial"/>
              <a:buNone/>
            </a:pPr>
            <a:r>
              <a:rPr lang="en-US" sz="4000">
                <a:solidFill>
                  <a:srgbClr val="434343"/>
                </a:solidFill>
                <a:latin typeface="Proxima Nova"/>
                <a:ea typeface="Proxima Nova"/>
                <a:cs typeface="Proxima Nova"/>
                <a:sym typeface="Proxima Nova"/>
              </a:rPr>
              <a:t>How can I initiate difficult conversations without frightening or seeming patronising </a:t>
            </a:r>
            <a:endParaRPr sz="4000">
              <a:solidFill>
                <a:srgbClr val="434343"/>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BD1917"/>
              </a:buClr>
              <a:buFont typeface="Proxima Nova"/>
              <a:buNone/>
            </a:pPr>
            <a:endParaRPr sz="3600" b="0" i="0" u="none" strike="noStrike" cap="none">
              <a:solidFill>
                <a:srgbClr val="434343"/>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BD1917"/>
              </a:buClr>
              <a:buFont typeface="Proxima Nova"/>
              <a:buNone/>
            </a:pPr>
            <a:endParaRPr sz="3600" b="0" i="0" u="none" strike="noStrike" cap="none">
              <a:solidFill>
                <a:srgbClr val="434343"/>
              </a:solidFill>
              <a:latin typeface="Proxima Nova"/>
              <a:ea typeface="Proxima Nova"/>
              <a:cs typeface="Proxima Nova"/>
              <a:sym typeface="Proxima Nov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pic>
        <p:nvPicPr>
          <p:cNvPr id="303" name="Google Shape;303;p36"/>
          <p:cNvPicPr preferRelativeResize="0"/>
          <p:nvPr/>
        </p:nvPicPr>
        <p:blipFill rotWithShape="1">
          <a:blip r:embed="rId3">
            <a:alphaModFix/>
          </a:blip>
          <a:srcRect l="3778" r="1766"/>
          <a:stretch/>
        </p:blipFill>
        <p:spPr>
          <a:xfrm>
            <a:off x="697325" y="1305825"/>
            <a:ext cx="7617578" cy="5178800"/>
          </a:xfrm>
          <a:prstGeom prst="rect">
            <a:avLst/>
          </a:prstGeom>
          <a:noFill/>
          <a:ln w="38100" cap="flat" cmpd="sng">
            <a:solidFill>
              <a:srgbClr val="FEE533"/>
            </a:solidFill>
            <a:prstDash val="solid"/>
            <a:round/>
            <a:headEnd type="none" w="sm" len="sm"/>
            <a:tailEnd type="none" w="sm" len="sm"/>
          </a:ln>
        </p:spPr>
      </p:pic>
      <p:sp>
        <p:nvSpPr>
          <p:cNvPr id="304" name="Google Shape;304;p36"/>
          <p:cNvSpPr txBox="1"/>
          <p:nvPr/>
        </p:nvSpPr>
        <p:spPr>
          <a:xfrm>
            <a:off x="603224" y="6404202"/>
            <a:ext cx="4872900" cy="1011300"/>
          </a:xfrm>
          <a:prstGeom prst="rect">
            <a:avLst/>
          </a:prstGeom>
          <a:noFill/>
          <a:ln>
            <a:noFill/>
          </a:ln>
        </p:spPr>
        <p:txBody>
          <a:bodyPr spcFirstLastPara="1" wrap="square" lIns="194300" tIns="194300" rIns="194300" bIns="194300" anchor="b" anchorCtr="0">
            <a:noAutofit/>
          </a:bodyPr>
          <a:lstStyle/>
          <a:p>
            <a:pPr marL="0" lvl="0" indent="0" algn="l" rtl="0">
              <a:spcBef>
                <a:spcPts val="0"/>
              </a:spcBef>
              <a:spcAft>
                <a:spcPts val="0"/>
              </a:spcAft>
              <a:buNone/>
            </a:pPr>
            <a:r>
              <a:rPr lang="en-US" sz="3000" b="1">
                <a:solidFill>
                  <a:srgbClr val="434343"/>
                </a:solidFill>
                <a:latin typeface="Proxima Nova"/>
                <a:ea typeface="Proxima Nova"/>
                <a:cs typeface="Proxima Nova"/>
                <a:sym typeface="Proxima Nova"/>
              </a:rPr>
              <a:t>Name:</a:t>
            </a:r>
            <a:endParaRPr sz="3000" b="1">
              <a:solidFill>
                <a:srgbClr val="434343"/>
              </a:solidFill>
              <a:latin typeface="Proxima Nova"/>
              <a:ea typeface="Proxima Nova"/>
              <a:cs typeface="Proxima Nova"/>
              <a:sym typeface="Proxima Nova"/>
            </a:endParaRPr>
          </a:p>
        </p:txBody>
      </p:sp>
      <p:sp>
        <p:nvSpPr>
          <p:cNvPr id="305" name="Google Shape;305;p36"/>
          <p:cNvSpPr txBox="1"/>
          <p:nvPr/>
        </p:nvSpPr>
        <p:spPr>
          <a:xfrm>
            <a:off x="527014" y="247423"/>
            <a:ext cx="7075200" cy="1011300"/>
          </a:xfrm>
          <a:prstGeom prst="rect">
            <a:avLst/>
          </a:prstGeom>
          <a:noFill/>
          <a:ln>
            <a:noFill/>
          </a:ln>
        </p:spPr>
        <p:txBody>
          <a:bodyPr spcFirstLastPara="1" wrap="square" lIns="194300" tIns="194300" rIns="194300" bIns="194300" anchor="t" anchorCtr="0">
            <a:noAutofit/>
          </a:bodyPr>
          <a:lstStyle/>
          <a:p>
            <a:pPr marL="0" lvl="0" indent="0" algn="l" rtl="0">
              <a:spcBef>
                <a:spcPts val="0"/>
              </a:spcBef>
              <a:spcAft>
                <a:spcPts val="0"/>
              </a:spcAft>
              <a:buNone/>
            </a:pPr>
            <a:r>
              <a:rPr lang="en-US" sz="3800">
                <a:solidFill>
                  <a:srgbClr val="434343"/>
                </a:solidFill>
                <a:latin typeface="Proxima Nova"/>
                <a:ea typeface="Proxima Nova"/>
                <a:cs typeface="Proxima Nova"/>
                <a:sym typeface="Proxima Nova"/>
              </a:rPr>
              <a:t>Personas</a:t>
            </a:r>
            <a:endParaRPr sz="3800">
              <a:solidFill>
                <a:srgbClr val="434343"/>
              </a:solidFill>
              <a:latin typeface="Proxima Nova"/>
              <a:ea typeface="Proxima Nova"/>
              <a:cs typeface="Proxima Nova"/>
              <a:sym typeface="Proxima Nova"/>
            </a:endParaRPr>
          </a:p>
        </p:txBody>
      </p:sp>
      <p:sp>
        <p:nvSpPr>
          <p:cNvPr id="306" name="Google Shape;306;p36"/>
          <p:cNvSpPr txBox="1"/>
          <p:nvPr/>
        </p:nvSpPr>
        <p:spPr>
          <a:xfrm>
            <a:off x="5552262" y="6404202"/>
            <a:ext cx="1418700" cy="1011300"/>
          </a:xfrm>
          <a:prstGeom prst="rect">
            <a:avLst/>
          </a:prstGeom>
          <a:noFill/>
          <a:ln>
            <a:noFill/>
          </a:ln>
        </p:spPr>
        <p:txBody>
          <a:bodyPr spcFirstLastPara="1" wrap="square" lIns="194300" tIns="194300" rIns="194300" bIns="194300" anchor="b" anchorCtr="0">
            <a:noAutofit/>
          </a:bodyPr>
          <a:lstStyle/>
          <a:p>
            <a:pPr marL="0" lvl="0" indent="0" algn="r" rtl="0">
              <a:spcBef>
                <a:spcPts val="0"/>
              </a:spcBef>
              <a:spcAft>
                <a:spcPts val="0"/>
              </a:spcAft>
              <a:buNone/>
            </a:pPr>
            <a:r>
              <a:rPr lang="en-US" sz="3000" b="1">
                <a:solidFill>
                  <a:srgbClr val="434343"/>
                </a:solidFill>
                <a:latin typeface="Proxima Nova"/>
                <a:ea typeface="Proxima Nova"/>
                <a:cs typeface="Proxima Nova"/>
                <a:sym typeface="Proxima Nova"/>
              </a:rPr>
              <a:t>Age:</a:t>
            </a:r>
            <a:endParaRPr sz="3000" b="1">
              <a:solidFill>
                <a:srgbClr val="434343"/>
              </a:solidFill>
              <a:latin typeface="Proxima Nova"/>
              <a:ea typeface="Proxima Nova"/>
              <a:cs typeface="Proxima Nova"/>
              <a:sym typeface="Proxima Nova"/>
            </a:endParaRPr>
          </a:p>
        </p:txBody>
      </p:sp>
      <p:sp>
        <p:nvSpPr>
          <p:cNvPr id="307" name="Google Shape;307;p36"/>
          <p:cNvSpPr txBox="1"/>
          <p:nvPr/>
        </p:nvSpPr>
        <p:spPr>
          <a:xfrm>
            <a:off x="603224" y="7618594"/>
            <a:ext cx="1506600" cy="483300"/>
          </a:xfrm>
          <a:prstGeom prst="rect">
            <a:avLst/>
          </a:prstGeom>
          <a:noFill/>
          <a:ln>
            <a:noFill/>
          </a:ln>
        </p:spPr>
        <p:txBody>
          <a:bodyPr spcFirstLastPara="1" wrap="square" lIns="194300" tIns="194300" rIns="194300" bIns="194300" anchor="b" anchorCtr="0">
            <a:noAutofit/>
          </a:bodyPr>
          <a:lstStyle/>
          <a:p>
            <a:pPr marL="0" lvl="0" indent="0" algn="l" rtl="0">
              <a:spcBef>
                <a:spcPts val="0"/>
              </a:spcBef>
              <a:spcAft>
                <a:spcPts val="0"/>
              </a:spcAft>
              <a:buNone/>
            </a:pPr>
            <a:r>
              <a:rPr lang="en-US" sz="3000" b="1">
                <a:solidFill>
                  <a:srgbClr val="434343"/>
                </a:solidFill>
                <a:latin typeface="Proxima Nova"/>
                <a:ea typeface="Proxima Nova"/>
                <a:cs typeface="Proxima Nova"/>
                <a:sym typeface="Proxima Nova"/>
              </a:rPr>
              <a:t>Lives:</a:t>
            </a:r>
            <a:endParaRPr sz="3000" b="1">
              <a:solidFill>
                <a:srgbClr val="434343"/>
              </a:solidFill>
              <a:latin typeface="Proxima Nova"/>
              <a:ea typeface="Proxima Nova"/>
              <a:cs typeface="Proxima Nova"/>
              <a:sym typeface="Proxima Nova"/>
            </a:endParaRPr>
          </a:p>
        </p:txBody>
      </p:sp>
      <p:sp>
        <p:nvSpPr>
          <p:cNvPr id="308" name="Google Shape;308;p36"/>
          <p:cNvSpPr txBox="1"/>
          <p:nvPr/>
        </p:nvSpPr>
        <p:spPr>
          <a:xfrm>
            <a:off x="5944310" y="7463975"/>
            <a:ext cx="2370600" cy="576900"/>
          </a:xfrm>
          <a:prstGeom prst="rect">
            <a:avLst/>
          </a:prstGeom>
          <a:noFill/>
          <a:ln w="38100" cap="flat" cmpd="sng">
            <a:solidFill>
              <a:srgbClr val="FEE533"/>
            </a:solidFill>
            <a:prstDash val="solid"/>
            <a:round/>
            <a:headEnd type="none" w="sm" len="sm"/>
            <a:tailEnd type="none" w="sm" len="sm"/>
          </a:ln>
        </p:spPr>
        <p:txBody>
          <a:bodyPr spcFirstLastPara="1" wrap="square" lIns="194300" tIns="194300" rIns="194300" bIns="194300" anchor="ctr" anchorCtr="0">
            <a:noAutofit/>
          </a:bodyPr>
          <a:lstStyle/>
          <a:p>
            <a:pPr marL="0" lvl="0" indent="0" algn="ctr" rtl="0">
              <a:spcBef>
                <a:spcPts val="0"/>
              </a:spcBef>
              <a:spcAft>
                <a:spcPts val="0"/>
              </a:spcAft>
              <a:buNone/>
            </a:pPr>
            <a:r>
              <a:rPr lang="en-US" sz="2400">
                <a:solidFill>
                  <a:srgbClr val="434343"/>
                </a:solidFill>
                <a:latin typeface="Proxima Nova"/>
                <a:ea typeface="Proxima Nova"/>
                <a:cs typeface="Proxima Nova"/>
                <a:sym typeface="Proxima Nova"/>
              </a:rPr>
              <a:t>Victim</a:t>
            </a:r>
            <a:endParaRPr sz="2400">
              <a:solidFill>
                <a:srgbClr val="434343"/>
              </a:solidFill>
              <a:latin typeface="Proxima Nova"/>
              <a:ea typeface="Proxima Nova"/>
              <a:cs typeface="Proxima Nova"/>
              <a:sym typeface="Proxima Nova"/>
            </a:endParaRPr>
          </a:p>
        </p:txBody>
      </p:sp>
      <p:sp>
        <p:nvSpPr>
          <p:cNvPr id="309" name="Google Shape;309;p36"/>
          <p:cNvSpPr txBox="1"/>
          <p:nvPr/>
        </p:nvSpPr>
        <p:spPr>
          <a:xfrm>
            <a:off x="8727812" y="9800032"/>
            <a:ext cx="9341700" cy="1011300"/>
          </a:xfrm>
          <a:prstGeom prst="rect">
            <a:avLst/>
          </a:prstGeom>
          <a:noFill/>
          <a:ln>
            <a:noFill/>
          </a:ln>
        </p:spPr>
        <p:txBody>
          <a:bodyPr spcFirstLastPara="1" wrap="square" lIns="194300" tIns="194300" rIns="194300" bIns="194300" anchor="b" anchorCtr="0">
            <a:noAutofit/>
          </a:bodyPr>
          <a:lstStyle/>
          <a:p>
            <a:pPr marL="0" lvl="0" indent="0" algn="l" rtl="0">
              <a:spcBef>
                <a:spcPts val="0"/>
              </a:spcBef>
              <a:spcAft>
                <a:spcPts val="0"/>
              </a:spcAft>
              <a:buNone/>
            </a:pPr>
            <a:r>
              <a:rPr lang="en-US" sz="3000" b="1">
                <a:solidFill>
                  <a:srgbClr val="434343"/>
                </a:solidFill>
                <a:latin typeface="Proxima Nova"/>
                <a:ea typeface="Proxima Nova"/>
                <a:cs typeface="Proxima Nova"/>
                <a:sym typeface="Proxima Nova"/>
              </a:rPr>
              <a:t>Scale of tech knowledge?</a:t>
            </a:r>
            <a:endParaRPr sz="3000" b="1">
              <a:solidFill>
                <a:srgbClr val="434343"/>
              </a:solidFill>
              <a:latin typeface="Proxima Nova"/>
              <a:ea typeface="Proxima Nova"/>
              <a:cs typeface="Proxima Nova"/>
              <a:sym typeface="Proxima Nova"/>
            </a:endParaRPr>
          </a:p>
        </p:txBody>
      </p:sp>
      <p:sp>
        <p:nvSpPr>
          <p:cNvPr id="310" name="Google Shape;310;p36"/>
          <p:cNvSpPr txBox="1"/>
          <p:nvPr/>
        </p:nvSpPr>
        <p:spPr>
          <a:xfrm>
            <a:off x="10717200" y="11254375"/>
            <a:ext cx="4872900" cy="667200"/>
          </a:xfrm>
          <a:prstGeom prst="rect">
            <a:avLst/>
          </a:prstGeom>
          <a:noFill/>
          <a:ln>
            <a:noFill/>
          </a:ln>
        </p:spPr>
        <p:txBody>
          <a:bodyPr spcFirstLastPara="1" wrap="square" lIns="194300" tIns="194300" rIns="194300" bIns="194300" anchor="t" anchorCtr="0">
            <a:noAutofit/>
          </a:bodyPr>
          <a:lstStyle/>
          <a:p>
            <a:pPr marL="0" lvl="0" indent="0" algn="ctr" rtl="0">
              <a:spcBef>
                <a:spcPts val="0"/>
              </a:spcBef>
              <a:spcAft>
                <a:spcPts val="0"/>
              </a:spcAft>
              <a:buNone/>
            </a:pPr>
            <a:r>
              <a:rPr lang="en-US" sz="2100">
                <a:solidFill>
                  <a:srgbClr val="434343"/>
                </a:solidFill>
                <a:latin typeface="Proxima Nova"/>
                <a:ea typeface="Proxima Nova"/>
                <a:cs typeface="Proxima Nova"/>
                <a:sym typeface="Proxima Nova"/>
              </a:rPr>
              <a:t>No interest or knowledge in technology / Other people do it for me</a:t>
            </a:r>
            <a:endParaRPr sz="2100">
              <a:solidFill>
                <a:srgbClr val="434343"/>
              </a:solidFill>
              <a:latin typeface="Proxima Nova"/>
              <a:ea typeface="Proxima Nova"/>
              <a:cs typeface="Proxima Nova"/>
              <a:sym typeface="Proxima Nova"/>
            </a:endParaRPr>
          </a:p>
        </p:txBody>
      </p:sp>
      <p:sp>
        <p:nvSpPr>
          <p:cNvPr id="311" name="Google Shape;311;p36"/>
          <p:cNvSpPr txBox="1"/>
          <p:nvPr/>
        </p:nvSpPr>
        <p:spPr>
          <a:xfrm>
            <a:off x="18597504" y="11254377"/>
            <a:ext cx="3750600" cy="667200"/>
          </a:xfrm>
          <a:prstGeom prst="rect">
            <a:avLst/>
          </a:prstGeom>
          <a:noFill/>
          <a:ln>
            <a:noFill/>
          </a:ln>
        </p:spPr>
        <p:txBody>
          <a:bodyPr spcFirstLastPara="1" wrap="square" lIns="194300" tIns="194300" rIns="194300" bIns="194300" anchor="t" anchorCtr="0">
            <a:noAutofit/>
          </a:bodyPr>
          <a:lstStyle/>
          <a:p>
            <a:pPr marL="0" lvl="0" indent="0" algn="ctr" rtl="0">
              <a:spcBef>
                <a:spcPts val="0"/>
              </a:spcBef>
              <a:spcAft>
                <a:spcPts val="0"/>
              </a:spcAft>
              <a:buNone/>
            </a:pPr>
            <a:r>
              <a:rPr lang="en-US" sz="2100">
                <a:solidFill>
                  <a:srgbClr val="434343"/>
                </a:solidFill>
                <a:latin typeface="Proxima Nova"/>
                <a:ea typeface="Proxima Nova"/>
                <a:cs typeface="Proxima Nova"/>
                <a:sym typeface="Proxima Nova"/>
              </a:rPr>
              <a:t>Very active and confident with technology</a:t>
            </a:r>
            <a:endParaRPr sz="2100">
              <a:solidFill>
                <a:srgbClr val="434343"/>
              </a:solidFill>
              <a:latin typeface="Proxima Nova"/>
              <a:ea typeface="Proxima Nova"/>
              <a:cs typeface="Proxima Nova"/>
              <a:sym typeface="Proxima Nova"/>
            </a:endParaRPr>
          </a:p>
        </p:txBody>
      </p:sp>
      <p:cxnSp>
        <p:nvCxnSpPr>
          <p:cNvPr id="312" name="Google Shape;312;p36"/>
          <p:cNvCxnSpPr/>
          <p:nvPr/>
        </p:nvCxnSpPr>
        <p:spPr>
          <a:xfrm rot="10800000">
            <a:off x="12969500" y="10939309"/>
            <a:ext cx="7479000" cy="0"/>
          </a:xfrm>
          <a:prstGeom prst="straightConnector1">
            <a:avLst/>
          </a:prstGeom>
          <a:noFill/>
          <a:ln w="38100" cap="flat" cmpd="sng">
            <a:solidFill>
              <a:srgbClr val="FEE533"/>
            </a:solidFill>
            <a:prstDash val="solid"/>
            <a:round/>
            <a:headEnd type="oval" w="med" len="med"/>
            <a:tailEnd type="oval" w="med" len="med"/>
          </a:ln>
        </p:spPr>
      </p:cxnSp>
      <p:sp>
        <p:nvSpPr>
          <p:cNvPr id="313" name="Google Shape;313;p36"/>
          <p:cNvSpPr/>
          <p:nvPr/>
        </p:nvSpPr>
        <p:spPr>
          <a:xfrm>
            <a:off x="16668918" y="10835523"/>
            <a:ext cx="232500" cy="224700"/>
          </a:xfrm>
          <a:prstGeom prst="ellipse">
            <a:avLst/>
          </a:prstGeom>
          <a:solidFill>
            <a:srgbClr val="FEE533"/>
          </a:solidFill>
          <a:ln w="9525" cap="flat" cmpd="sng">
            <a:solidFill>
              <a:srgbClr val="FEE533"/>
            </a:solidFill>
            <a:prstDash val="solid"/>
            <a:round/>
            <a:headEnd type="none" w="sm" len="sm"/>
            <a:tailEnd type="none" w="sm" len="sm"/>
          </a:ln>
        </p:spPr>
        <p:txBody>
          <a:bodyPr spcFirstLastPara="1" wrap="square" lIns="194300" tIns="194300" rIns="194300" bIns="194300" anchor="ctr" anchorCtr="0">
            <a:noAutofit/>
          </a:bodyPr>
          <a:lstStyle/>
          <a:p>
            <a:pPr marL="0" lvl="0" indent="0" algn="l" rtl="0">
              <a:spcBef>
                <a:spcPts val="0"/>
              </a:spcBef>
              <a:spcAft>
                <a:spcPts val="0"/>
              </a:spcAft>
              <a:buNone/>
            </a:pPr>
            <a:endParaRPr/>
          </a:p>
        </p:txBody>
      </p:sp>
      <p:cxnSp>
        <p:nvCxnSpPr>
          <p:cNvPr id="314" name="Google Shape;314;p36"/>
          <p:cNvCxnSpPr/>
          <p:nvPr/>
        </p:nvCxnSpPr>
        <p:spPr>
          <a:xfrm>
            <a:off x="15205020" y="10831935"/>
            <a:ext cx="0" cy="224700"/>
          </a:xfrm>
          <a:prstGeom prst="straightConnector1">
            <a:avLst/>
          </a:prstGeom>
          <a:noFill/>
          <a:ln w="19050" cap="flat" cmpd="sng">
            <a:solidFill>
              <a:srgbClr val="FEE533"/>
            </a:solidFill>
            <a:prstDash val="solid"/>
            <a:round/>
            <a:headEnd type="none" w="med" len="med"/>
            <a:tailEnd type="none" w="med" len="med"/>
          </a:ln>
        </p:spPr>
      </p:cxnSp>
      <p:cxnSp>
        <p:nvCxnSpPr>
          <p:cNvPr id="315" name="Google Shape;315;p36"/>
          <p:cNvCxnSpPr/>
          <p:nvPr/>
        </p:nvCxnSpPr>
        <p:spPr>
          <a:xfrm>
            <a:off x="18394660" y="10831935"/>
            <a:ext cx="0" cy="224700"/>
          </a:xfrm>
          <a:prstGeom prst="straightConnector1">
            <a:avLst/>
          </a:prstGeom>
          <a:noFill/>
          <a:ln w="19050" cap="flat" cmpd="sng">
            <a:solidFill>
              <a:srgbClr val="FEE533"/>
            </a:solidFill>
            <a:prstDash val="solid"/>
            <a:round/>
            <a:headEnd type="none" w="med" len="med"/>
            <a:tailEnd type="none" w="med" len="med"/>
          </a:ln>
        </p:spPr>
      </p:cxnSp>
      <p:cxnSp>
        <p:nvCxnSpPr>
          <p:cNvPr id="316" name="Google Shape;316;p36"/>
          <p:cNvCxnSpPr/>
          <p:nvPr/>
        </p:nvCxnSpPr>
        <p:spPr>
          <a:xfrm>
            <a:off x="16024776" y="10831935"/>
            <a:ext cx="0" cy="224700"/>
          </a:xfrm>
          <a:prstGeom prst="straightConnector1">
            <a:avLst/>
          </a:prstGeom>
          <a:noFill/>
          <a:ln w="19050" cap="flat" cmpd="sng">
            <a:solidFill>
              <a:srgbClr val="FEE533"/>
            </a:solidFill>
            <a:prstDash val="solid"/>
            <a:round/>
            <a:headEnd type="none" w="med" len="med"/>
            <a:tailEnd type="none" w="med" len="med"/>
          </a:ln>
        </p:spPr>
      </p:cxnSp>
      <p:cxnSp>
        <p:nvCxnSpPr>
          <p:cNvPr id="317" name="Google Shape;317;p36"/>
          <p:cNvCxnSpPr/>
          <p:nvPr/>
        </p:nvCxnSpPr>
        <p:spPr>
          <a:xfrm>
            <a:off x="14347868" y="10831935"/>
            <a:ext cx="0" cy="224700"/>
          </a:xfrm>
          <a:prstGeom prst="straightConnector1">
            <a:avLst/>
          </a:prstGeom>
          <a:noFill/>
          <a:ln w="19050" cap="flat" cmpd="sng">
            <a:solidFill>
              <a:srgbClr val="FEE533"/>
            </a:solidFill>
            <a:prstDash val="solid"/>
            <a:round/>
            <a:headEnd type="none" w="med" len="med"/>
            <a:tailEnd type="none" w="med" len="med"/>
          </a:ln>
        </p:spPr>
      </p:cxnSp>
      <p:cxnSp>
        <p:nvCxnSpPr>
          <p:cNvPr id="318" name="Google Shape;318;p36"/>
          <p:cNvCxnSpPr/>
          <p:nvPr/>
        </p:nvCxnSpPr>
        <p:spPr>
          <a:xfrm>
            <a:off x="19233115" y="10831935"/>
            <a:ext cx="0" cy="224700"/>
          </a:xfrm>
          <a:prstGeom prst="straightConnector1">
            <a:avLst/>
          </a:prstGeom>
          <a:noFill/>
          <a:ln w="19050" cap="flat" cmpd="sng">
            <a:solidFill>
              <a:srgbClr val="FEE533"/>
            </a:solidFill>
            <a:prstDash val="solid"/>
            <a:round/>
            <a:headEnd type="none" w="med" len="med"/>
            <a:tailEnd type="none" w="med" len="med"/>
          </a:ln>
        </p:spPr>
      </p:cxnSp>
      <p:cxnSp>
        <p:nvCxnSpPr>
          <p:cNvPr id="319" name="Google Shape;319;p36"/>
          <p:cNvCxnSpPr/>
          <p:nvPr/>
        </p:nvCxnSpPr>
        <p:spPr>
          <a:xfrm>
            <a:off x="17556206" y="10831935"/>
            <a:ext cx="0" cy="224700"/>
          </a:xfrm>
          <a:prstGeom prst="straightConnector1">
            <a:avLst/>
          </a:prstGeom>
          <a:noFill/>
          <a:ln w="19050" cap="flat" cmpd="sng">
            <a:solidFill>
              <a:srgbClr val="FEE533"/>
            </a:solidFill>
            <a:prstDash val="solid"/>
            <a:round/>
            <a:headEnd type="none" w="med" len="med"/>
            <a:tailEnd type="none" w="med" len="med"/>
          </a:ln>
        </p:spPr>
      </p:cxnSp>
      <p:sp>
        <p:nvSpPr>
          <p:cNvPr id="320" name="Google Shape;320;p36"/>
          <p:cNvSpPr txBox="1"/>
          <p:nvPr/>
        </p:nvSpPr>
        <p:spPr>
          <a:xfrm>
            <a:off x="15209207" y="11254377"/>
            <a:ext cx="3197100" cy="667200"/>
          </a:xfrm>
          <a:prstGeom prst="rect">
            <a:avLst/>
          </a:prstGeom>
          <a:noFill/>
          <a:ln>
            <a:noFill/>
          </a:ln>
        </p:spPr>
        <p:txBody>
          <a:bodyPr spcFirstLastPara="1" wrap="square" lIns="194300" tIns="194300" rIns="194300" bIns="194300" anchor="t" anchorCtr="0">
            <a:noAutofit/>
          </a:bodyPr>
          <a:lstStyle/>
          <a:p>
            <a:pPr marL="0" lvl="0" indent="0" algn="ctr" rtl="0">
              <a:spcBef>
                <a:spcPts val="0"/>
              </a:spcBef>
              <a:spcAft>
                <a:spcPts val="0"/>
              </a:spcAft>
              <a:buNone/>
            </a:pPr>
            <a:r>
              <a:rPr lang="en-US" sz="2100">
                <a:solidFill>
                  <a:srgbClr val="434343"/>
                </a:solidFill>
                <a:latin typeface="Proxima Nova"/>
                <a:ea typeface="Proxima Nova"/>
                <a:cs typeface="Proxima Nova"/>
                <a:sym typeface="Proxima Nova"/>
              </a:rPr>
              <a:t>Okay and vaguely confident</a:t>
            </a:r>
            <a:endParaRPr sz="2100">
              <a:solidFill>
                <a:srgbClr val="434343"/>
              </a:solidFill>
              <a:latin typeface="Proxima Nova"/>
              <a:ea typeface="Proxima Nova"/>
              <a:cs typeface="Proxima Nova"/>
              <a:sym typeface="Proxima Nova"/>
            </a:endParaRPr>
          </a:p>
        </p:txBody>
      </p:sp>
      <p:sp>
        <p:nvSpPr>
          <p:cNvPr id="321" name="Google Shape;321;p36"/>
          <p:cNvSpPr txBox="1"/>
          <p:nvPr/>
        </p:nvSpPr>
        <p:spPr>
          <a:xfrm>
            <a:off x="8710262" y="7959680"/>
            <a:ext cx="2056500" cy="1521300"/>
          </a:xfrm>
          <a:prstGeom prst="rect">
            <a:avLst/>
          </a:prstGeom>
          <a:noFill/>
          <a:ln>
            <a:noFill/>
          </a:ln>
        </p:spPr>
        <p:txBody>
          <a:bodyPr spcFirstLastPara="1" wrap="square" lIns="194300" tIns="194300" rIns="194300" bIns="194300" anchor="b" anchorCtr="0">
            <a:noAutofit/>
          </a:bodyPr>
          <a:lstStyle/>
          <a:p>
            <a:pPr marL="0" lvl="0" indent="0" algn="l" rtl="0">
              <a:spcBef>
                <a:spcPts val="0"/>
              </a:spcBef>
              <a:spcAft>
                <a:spcPts val="0"/>
              </a:spcAft>
              <a:buNone/>
            </a:pPr>
            <a:r>
              <a:rPr lang="en-US" sz="3000" b="1">
                <a:solidFill>
                  <a:srgbClr val="434343"/>
                </a:solidFill>
                <a:latin typeface="Proxima Nova"/>
                <a:ea typeface="Proxima Nova"/>
                <a:cs typeface="Proxima Nova"/>
                <a:sym typeface="Proxima Nova"/>
              </a:rPr>
              <a:t>They would say:</a:t>
            </a:r>
            <a:endParaRPr sz="3000" b="1">
              <a:solidFill>
                <a:srgbClr val="434343"/>
              </a:solidFill>
              <a:latin typeface="Proxima Nova"/>
              <a:ea typeface="Proxima Nova"/>
              <a:cs typeface="Proxima Nova"/>
              <a:sym typeface="Proxima Nova"/>
            </a:endParaRPr>
          </a:p>
        </p:txBody>
      </p:sp>
      <p:sp>
        <p:nvSpPr>
          <p:cNvPr id="322" name="Google Shape;322;p36"/>
          <p:cNvSpPr txBox="1"/>
          <p:nvPr/>
        </p:nvSpPr>
        <p:spPr>
          <a:xfrm>
            <a:off x="12715308" y="7854966"/>
            <a:ext cx="1053600" cy="1011300"/>
          </a:xfrm>
          <a:prstGeom prst="rect">
            <a:avLst/>
          </a:prstGeom>
          <a:noFill/>
          <a:ln>
            <a:noFill/>
          </a:ln>
        </p:spPr>
        <p:txBody>
          <a:bodyPr spcFirstLastPara="1" wrap="square" lIns="194300" tIns="194300" rIns="194300" bIns="194300" anchor="t" anchorCtr="0">
            <a:noAutofit/>
          </a:bodyPr>
          <a:lstStyle/>
          <a:p>
            <a:pPr marL="0" lvl="0" indent="0" algn="l" rtl="0">
              <a:spcBef>
                <a:spcPts val="0"/>
              </a:spcBef>
              <a:spcAft>
                <a:spcPts val="0"/>
              </a:spcAft>
              <a:buNone/>
            </a:pPr>
            <a:r>
              <a:rPr lang="en-US" sz="10200">
                <a:solidFill>
                  <a:srgbClr val="434343"/>
                </a:solidFill>
                <a:latin typeface="Proxima Nova"/>
                <a:ea typeface="Proxima Nova"/>
                <a:cs typeface="Proxima Nova"/>
                <a:sym typeface="Proxima Nova"/>
              </a:rPr>
              <a:t>“</a:t>
            </a:r>
            <a:endParaRPr sz="10200">
              <a:solidFill>
                <a:srgbClr val="434343"/>
              </a:solidFill>
              <a:latin typeface="Proxima Nova"/>
              <a:ea typeface="Proxima Nova"/>
              <a:cs typeface="Proxima Nova"/>
              <a:sym typeface="Proxima Nova"/>
            </a:endParaRPr>
          </a:p>
        </p:txBody>
      </p:sp>
      <p:sp>
        <p:nvSpPr>
          <p:cNvPr id="323" name="Google Shape;323;p36"/>
          <p:cNvSpPr txBox="1"/>
          <p:nvPr/>
        </p:nvSpPr>
        <p:spPr>
          <a:xfrm>
            <a:off x="8656155" y="944835"/>
            <a:ext cx="1809000" cy="1011300"/>
          </a:xfrm>
          <a:prstGeom prst="rect">
            <a:avLst/>
          </a:prstGeom>
          <a:noFill/>
          <a:ln>
            <a:noFill/>
          </a:ln>
        </p:spPr>
        <p:txBody>
          <a:bodyPr spcFirstLastPara="1" wrap="square" lIns="194300" tIns="194300" rIns="194300" bIns="194300" anchor="b" anchorCtr="0">
            <a:noAutofit/>
          </a:bodyPr>
          <a:lstStyle/>
          <a:p>
            <a:pPr marL="0" lvl="0" indent="0" algn="l" rtl="0">
              <a:spcBef>
                <a:spcPts val="0"/>
              </a:spcBef>
              <a:spcAft>
                <a:spcPts val="0"/>
              </a:spcAft>
              <a:buNone/>
            </a:pPr>
            <a:r>
              <a:rPr lang="en-US" sz="3000" b="1">
                <a:solidFill>
                  <a:srgbClr val="434343"/>
                </a:solidFill>
                <a:latin typeface="Proxima Nova"/>
                <a:ea typeface="Proxima Nova"/>
                <a:cs typeface="Proxima Nova"/>
                <a:sym typeface="Proxima Nova"/>
              </a:rPr>
              <a:t>Needs: </a:t>
            </a:r>
            <a:endParaRPr sz="3000" b="1">
              <a:solidFill>
                <a:srgbClr val="434343"/>
              </a:solidFill>
              <a:latin typeface="Proxima Nova"/>
              <a:ea typeface="Proxima Nova"/>
              <a:cs typeface="Proxima Nova"/>
              <a:sym typeface="Proxima Nova"/>
            </a:endParaRPr>
          </a:p>
        </p:txBody>
      </p:sp>
      <p:sp>
        <p:nvSpPr>
          <p:cNvPr id="324" name="Google Shape;324;p36"/>
          <p:cNvSpPr txBox="1"/>
          <p:nvPr/>
        </p:nvSpPr>
        <p:spPr>
          <a:xfrm>
            <a:off x="18240279" y="9750017"/>
            <a:ext cx="5426100" cy="1011300"/>
          </a:xfrm>
          <a:prstGeom prst="rect">
            <a:avLst/>
          </a:prstGeom>
          <a:noFill/>
          <a:ln>
            <a:noFill/>
          </a:ln>
        </p:spPr>
        <p:txBody>
          <a:bodyPr spcFirstLastPara="1" wrap="square" lIns="194300" tIns="194300" rIns="194300" bIns="194300" anchor="b" anchorCtr="0">
            <a:noAutofit/>
          </a:bodyPr>
          <a:lstStyle/>
          <a:p>
            <a:pPr marL="0" lvl="0" indent="0" algn="r" rtl="0">
              <a:spcBef>
                <a:spcPts val="0"/>
              </a:spcBef>
              <a:spcAft>
                <a:spcPts val="0"/>
              </a:spcAft>
              <a:buNone/>
            </a:pPr>
            <a:r>
              <a:rPr lang="en-US" sz="2100">
                <a:solidFill>
                  <a:srgbClr val="434343"/>
                </a:solidFill>
                <a:latin typeface="Proxima Nova"/>
                <a:ea typeface="Proxima Nova"/>
                <a:cs typeface="Proxima Nova"/>
                <a:sym typeface="Proxima Nova"/>
              </a:rPr>
              <a:t>Circle where they are on the scale</a:t>
            </a:r>
            <a:endParaRPr sz="2100">
              <a:solidFill>
                <a:srgbClr val="434343"/>
              </a:solidFill>
              <a:latin typeface="Proxima Nova"/>
              <a:ea typeface="Proxima Nova"/>
              <a:cs typeface="Proxima Nova"/>
              <a:sym typeface="Proxima Nova"/>
            </a:endParaRPr>
          </a:p>
        </p:txBody>
      </p:sp>
      <p:sp>
        <p:nvSpPr>
          <p:cNvPr id="325" name="Google Shape;325;p36"/>
          <p:cNvSpPr txBox="1"/>
          <p:nvPr/>
        </p:nvSpPr>
        <p:spPr>
          <a:xfrm>
            <a:off x="2113611" y="6421475"/>
            <a:ext cx="3368100" cy="1011300"/>
          </a:xfrm>
          <a:prstGeom prst="rect">
            <a:avLst/>
          </a:prstGeom>
          <a:noFill/>
          <a:ln>
            <a:noFill/>
          </a:ln>
        </p:spPr>
        <p:txBody>
          <a:bodyPr spcFirstLastPara="1" wrap="square" lIns="194300" tIns="194300" rIns="194300" bIns="194300" anchor="b" anchorCtr="0">
            <a:noAutofit/>
          </a:bodyPr>
          <a:lstStyle/>
          <a:p>
            <a:pPr marL="0" lvl="0" indent="0" algn="l" rtl="0">
              <a:spcBef>
                <a:spcPts val="0"/>
              </a:spcBef>
              <a:spcAft>
                <a:spcPts val="0"/>
              </a:spcAft>
              <a:buNone/>
            </a:pPr>
            <a:r>
              <a:rPr lang="en-US" sz="2400">
                <a:solidFill>
                  <a:srgbClr val="434343"/>
                </a:solidFill>
                <a:latin typeface="Proxima Nova"/>
                <a:ea typeface="Proxima Nova"/>
                <a:cs typeface="Proxima Nova"/>
                <a:sym typeface="Proxima Nova"/>
              </a:rPr>
              <a:t>Bert</a:t>
            </a:r>
            <a:endParaRPr sz="2400">
              <a:solidFill>
                <a:srgbClr val="434343"/>
              </a:solidFill>
              <a:latin typeface="Proxima Nova"/>
              <a:ea typeface="Proxima Nova"/>
              <a:cs typeface="Proxima Nova"/>
              <a:sym typeface="Proxima Nova"/>
            </a:endParaRPr>
          </a:p>
        </p:txBody>
      </p:sp>
      <p:sp>
        <p:nvSpPr>
          <p:cNvPr id="326" name="Google Shape;326;p36"/>
          <p:cNvSpPr txBox="1"/>
          <p:nvPr/>
        </p:nvSpPr>
        <p:spPr>
          <a:xfrm>
            <a:off x="7063897" y="6345283"/>
            <a:ext cx="946200" cy="1011300"/>
          </a:xfrm>
          <a:prstGeom prst="rect">
            <a:avLst/>
          </a:prstGeom>
          <a:noFill/>
          <a:ln>
            <a:noFill/>
          </a:ln>
        </p:spPr>
        <p:txBody>
          <a:bodyPr spcFirstLastPara="1" wrap="square" lIns="194300" tIns="194300" rIns="194300" bIns="194300" anchor="b" anchorCtr="0">
            <a:noAutofit/>
          </a:bodyPr>
          <a:lstStyle/>
          <a:p>
            <a:pPr marL="0" lvl="0" indent="0" algn="l" rtl="0">
              <a:spcBef>
                <a:spcPts val="0"/>
              </a:spcBef>
              <a:spcAft>
                <a:spcPts val="0"/>
              </a:spcAft>
              <a:buNone/>
            </a:pPr>
            <a:r>
              <a:rPr lang="en-US" sz="2400">
                <a:solidFill>
                  <a:srgbClr val="434343"/>
                </a:solidFill>
                <a:latin typeface="Proxima Nova"/>
                <a:ea typeface="Proxima Nova"/>
                <a:cs typeface="Proxima Nova"/>
                <a:sym typeface="Proxima Nova"/>
              </a:rPr>
              <a:t>92</a:t>
            </a:r>
            <a:endParaRPr sz="2400">
              <a:solidFill>
                <a:srgbClr val="434343"/>
              </a:solidFill>
              <a:latin typeface="Proxima Nova"/>
              <a:ea typeface="Proxima Nova"/>
              <a:cs typeface="Proxima Nova"/>
              <a:sym typeface="Proxima Nova"/>
            </a:endParaRPr>
          </a:p>
        </p:txBody>
      </p:sp>
      <p:sp>
        <p:nvSpPr>
          <p:cNvPr id="327" name="Google Shape;327;p36"/>
          <p:cNvSpPr txBox="1"/>
          <p:nvPr/>
        </p:nvSpPr>
        <p:spPr>
          <a:xfrm>
            <a:off x="2148345" y="7072046"/>
            <a:ext cx="5018700" cy="1011300"/>
          </a:xfrm>
          <a:prstGeom prst="rect">
            <a:avLst/>
          </a:prstGeom>
          <a:noFill/>
          <a:ln>
            <a:noFill/>
          </a:ln>
        </p:spPr>
        <p:txBody>
          <a:bodyPr spcFirstLastPara="1" wrap="square" lIns="194300" tIns="194300" rIns="194300" bIns="194300" anchor="b" anchorCtr="0">
            <a:noAutofit/>
          </a:bodyPr>
          <a:lstStyle/>
          <a:p>
            <a:pPr marL="0" lvl="0" indent="0" algn="l" rtl="0">
              <a:spcBef>
                <a:spcPts val="0"/>
              </a:spcBef>
              <a:spcAft>
                <a:spcPts val="0"/>
              </a:spcAft>
              <a:buNone/>
            </a:pPr>
            <a:r>
              <a:rPr lang="en-US" sz="2400">
                <a:solidFill>
                  <a:srgbClr val="434343"/>
                </a:solidFill>
                <a:latin typeface="Proxima Nova"/>
                <a:ea typeface="Proxima Nova"/>
                <a:cs typeface="Proxima Nova"/>
                <a:sym typeface="Proxima Nova"/>
              </a:rPr>
              <a:t>Clevedon, Bristol</a:t>
            </a:r>
            <a:endParaRPr sz="2400">
              <a:solidFill>
                <a:srgbClr val="434343"/>
              </a:solidFill>
              <a:latin typeface="Proxima Nova"/>
              <a:ea typeface="Proxima Nova"/>
              <a:cs typeface="Proxima Nova"/>
              <a:sym typeface="Proxima Nova"/>
            </a:endParaRPr>
          </a:p>
        </p:txBody>
      </p:sp>
      <p:sp>
        <p:nvSpPr>
          <p:cNvPr id="328" name="Google Shape;328;p36"/>
          <p:cNvSpPr txBox="1"/>
          <p:nvPr/>
        </p:nvSpPr>
        <p:spPr>
          <a:xfrm>
            <a:off x="603225" y="8171600"/>
            <a:ext cx="1677600" cy="576900"/>
          </a:xfrm>
          <a:prstGeom prst="rect">
            <a:avLst/>
          </a:prstGeom>
          <a:noFill/>
          <a:ln>
            <a:noFill/>
          </a:ln>
        </p:spPr>
        <p:txBody>
          <a:bodyPr spcFirstLastPara="1" wrap="square" lIns="194300" tIns="194300" rIns="194300" bIns="194300" anchor="b" anchorCtr="0">
            <a:noAutofit/>
          </a:bodyPr>
          <a:lstStyle/>
          <a:p>
            <a:pPr marL="0" lvl="0" indent="0" algn="l" rtl="0">
              <a:spcBef>
                <a:spcPts val="0"/>
              </a:spcBef>
              <a:spcAft>
                <a:spcPts val="0"/>
              </a:spcAft>
              <a:buNone/>
            </a:pPr>
            <a:r>
              <a:rPr lang="en-US" sz="3000" b="1">
                <a:solidFill>
                  <a:srgbClr val="434343"/>
                </a:solidFill>
                <a:latin typeface="Proxima Nova"/>
                <a:ea typeface="Proxima Nova"/>
                <a:cs typeface="Proxima Nova"/>
                <a:sym typeface="Proxima Nova"/>
              </a:rPr>
              <a:t>About:</a:t>
            </a:r>
            <a:endParaRPr sz="3000" b="1">
              <a:solidFill>
                <a:srgbClr val="434343"/>
              </a:solidFill>
              <a:latin typeface="Proxima Nova"/>
              <a:ea typeface="Proxima Nova"/>
              <a:cs typeface="Proxima Nova"/>
              <a:sym typeface="Proxima Nova"/>
            </a:endParaRPr>
          </a:p>
        </p:txBody>
      </p:sp>
      <p:sp>
        <p:nvSpPr>
          <p:cNvPr id="329" name="Google Shape;329;p36"/>
          <p:cNvSpPr txBox="1"/>
          <p:nvPr/>
        </p:nvSpPr>
        <p:spPr>
          <a:xfrm>
            <a:off x="2140733" y="7981100"/>
            <a:ext cx="6174000" cy="2592000"/>
          </a:xfrm>
          <a:prstGeom prst="rect">
            <a:avLst/>
          </a:prstGeom>
          <a:noFill/>
          <a:ln>
            <a:noFill/>
          </a:ln>
        </p:spPr>
        <p:txBody>
          <a:bodyPr spcFirstLastPara="1" wrap="square" lIns="194300" tIns="194300" rIns="194300" bIns="194300" anchor="t" anchorCtr="0">
            <a:noAutofit/>
          </a:bodyPr>
          <a:lstStyle/>
          <a:p>
            <a:pPr marL="0" lvl="0" indent="0" algn="l" rtl="0">
              <a:lnSpc>
                <a:spcPct val="115000"/>
              </a:lnSpc>
              <a:spcBef>
                <a:spcPts val="0"/>
              </a:spcBef>
              <a:spcAft>
                <a:spcPts val="0"/>
              </a:spcAft>
              <a:buNone/>
            </a:pPr>
            <a:r>
              <a:rPr lang="en-US" sz="2400">
                <a:solidFill>
                  <a:srgbClr val="434343"/>
                </a:solidFill>
                <a:latin typeface="Proxima Nova"/>
                <a:ea typeface="Proxima Nova"/>
                <a:cs typeface="Proxima Nova"/>
                <a:sym typeface="Proxima Nova"/>
              </a:rPr>
              <a:t>Recently widowed and lives alone. Keen gardener, energetic and independant. Uses his iPad to FaceTime his grandchildren. </a:t>
            </a:r>
            <a:endParaRPr sz="2400">
              <a:solidFill>
                <a:srgbClr val="434343"/>
              </a:solidFill>
              <a:latin typeface="Proxima Nova"/>
              <a:ea typeface="Proxima Nova"/>
              <a:cs typeface="Proxima Nova"/>
              <a:sym typeface="Proxima Nova"/>
            </a:endParaRPr>
          </a:p>
        </p:txBody>
      </p:sp>
      <p:sp>
        <p:nvSpPr>
          <p:cNvPr id="330" name="Google Shape;330;p36"/>
          <p:cNvSpPr txBox="1"/>
          <p:nvPr/>
        </p:nvSpPr>
        <p:spPr>
          <a:xfrm>
            <a:off x="13391075" y="8187825"/>
            <a:ext cx="7272900" cy="1219800"/>
          </a:xfrm>
          <a:prstGeom prst="rect">
            <a:avLst/>
          </a:prstGeom>
          <a:noFill/>
          <a:ln>
            <a:noFill/>
          </a:ln>
        </p:spPr>
        <p:txBody>
          <a:bodyPr spcFirstLastPara="1" wrap="square" lIns="194300" tIns="194300" rIns="194300" bIns="194300" anchor="t" anchorCtr="0">
            <a:noAutofit/>
          </a:bodyPr>
          <a:lstStyle/>
          <a:p>
            <a:pPr marL="0" lvl="0" indent="0" algn="l" rtl="0">
              <a:lnSpc>
                <a:spcPct val="115000"/>
              </a:lnSpc>
              <a:spcBef>
                <a:spcPts val="0"/>
              </a:spcBef>
              <a:spcAft>
                <a:spcPts val="0"/>
              </a:spcAft>
              <a:buNone/>
            </a:pPr>
            <a:r>
              <a:rPr lang="en-US" sz="3000" b="1">
                <a:solidFill>
                  <a:srgbClr val="434343"/>
                </a:solidFill>
                <a:latin typeface="Proxima Nova"/>
                <a:ea typeface="Proxima Nova"/>
                <a:cs typeface="Proxima Nova"/>
                <a:sym typeface="Proxima Nova"/>
              </a:rPr>
              <a:t>I’m sorry you’ve had to help me with this… it was foolish of me. I’ll be fine!</a:t>
            </a:r>
            <a:endParaRPr sz="3000" b="1">
              <a:solidFill>
                <a:srgbClr val="434343"/>
              </a:solidFill>
              <a:latin typeface="Proxima Nova"/>
              <a:ea typeface="Proxima Nova"/>
              <a:cs typeface="Proxima Nova"/>
              <a:sym typeface="Proxima Nova"/>
            </a:endParaRPr>
          </a:p>
        </p:txBody>
      </p:sp>
      <p:sp>
        <p:nvSpPr>
          <p:cNvPr id="331" name="Google Shape;331;p36"/>
          <p:cNvSpPr txBox="1"/>
          <p:nvPr/>
        </p:nvSpPr>
        <p:spPr>
          <a:xfrm>
            <a:off x="19825732" y="8727280"/>
            <a:ext cx="1677600" cy="1169700"/>
          </a:xfrm>
          <a:prstGeom prst="rect">
            <a:avLst/>
          </a:prstGeom>
          <a:noFill/>
          <a:ln>
            <a:noFill/>
          </a:ln>
        </p:spPr>
        <p:txBody>
          <a:bodyPr spcFirstLastPara="1" wrap="square" lIns="194300" tIns="194300" rIns="194300" bIns="194300" anchor="ctr" anchorCtr="0">
            <a:noAutofit/>
          </a:bodyPr>
          <a:lstStyle/>
          <a:p>
            <a:pPr marL="0" lvl="0" indent="0" algn="l" rtl="0">
              <a:spcBef>
                <a:spcPts val="0"/>
              </a:spcBef>
              <a:spcAft>
                <a:spcPts val="0"/>
              </a:spcAft>
              <a:buNone/>
            </a:pPr>
            <a:r>
              <a:rPr lang="en-US" sz="10200">
                <a:solidFill>
                  <a:srgbClr val="434343"/>
                </a:solidFill>
                <a:latin typeface="Proxima Nova"/>
                <a:ea typeface="Proxima Nova"/>
                <a:cs typeface="Proxima Nova"/>
                <a:sym typeface="Proxima Nova"/>
              </a:rPr>
              <a:t>”</a:t>
            </a:r>
            <a:endParaRPr sz="3000"/>
          </a:p>
        </p:txBody>
      </p:sp>
      <p:sp>
        <p:nvSpPr>
          <p:cNvPr id="332" name="Google Shape;332;p36"/>
          <p:cNvSpPr/>
          <p:nvPr/>
        </p:nvSpPr>
        <p:spPr>
          <a:xfrm>
            <a:off x="14911199" y="10643050"/>
            <a:ext cx="602700" cy="576900"/>
          </a:xfrm>
          <a:prstGeom prst="ellipse">
            <a:avLst/>
          </a:prstGeom>
          <a:noFill/>
          <a:ln w="9525" cap="flat" cmpd="sng">
            <a:solidFill>
              <a:schemeClr val="dk2"/>
            </a:solidFill>
            <a:prstDash val="solid"/>
            <a:round/>
            <a:headEnd type="none" w="sm" len="sm"/>
            <a:tailEnd type="none" w="sm" len="sm"/>
          </a:ln>
        </p:spPr>
        <p:txBody>
          <a:bodyPr spcFirstLastPara="1" wrap="square" lIns="194300" tIns="194300" rIns="194300" bIns="194300" anchor="ctr" anchorCtr="0">
            <a:noAutofit/>
          </a:bodyPr>
          <a:lstStyle/>
          <a:p>
            <a:pPr marL="0" lvl="0" indent="0" algn="l" rtl="0">
              <a:spcBef>
                <a:spcPts val="0"/>
              </a:spcBef>
              <a:spcAft>
                <a:spcPts val="0"/>
              </a:spcAft>
              <a:buNone/>
            </a:pPr>
            <a:endParaRPr/>
          </a:p>
        </p:txBody>
      </p:sp>
      <p:sp>
        <p:nvSpPr>
          <p:cNvPr id="333" name="Google Shape;333;p36"/>
          <p:cNvSpPr txBox="1"/>
          <p:nvPr/>
        </p:nvSpPr>
        <p:spPr>
          <a:xfrm>
            <a:off x="11014250" y="1223550"/>
            <a:ext cx="12129900" cy="2592000"/>
          </a:xfrm>
          <a:prstGeom prst="rect">
            <a:avLst/>
          </a:prstGeom>
          <a:noFill/>
          <a:ln>
            <a:noFill/>
          </a:ln>
        </p:spPr>
        <p:txBody>
          <a:bodyPr spcFirstLastPara="1" wrap="square" lIns="194300" tIns="194300" rIns="194300" bIns="194300" anchor="t" anchorCtr="0">
            <a:noAutofit/>
          </a:bodyPr>
          <a:lstStyle/>
          <a:p>
            <a:pPr marL="977900" lvl="0" indent="-647700" algn="l" rtl="0">
              <a:lnSpc>
                <a:spcPct val="100000"/>
              </a:lnSpc>
              <a:spcBef>
                <a:spcPts val="0"/>
              </a:spcBef>
              <a:spcAft>
                <a:spcPts val="0"/>
              </a:spcAft>
              <a:buClr>
                <a:srgbClr val="434343"/>
              </a:buClr>
              <a:buSzPts val="2400"/>
              <a:buFont typeface="Proxima Nova"/>
              <a:buChar char="●"/>
            </a:pPr>
            <a:r>
              <a:rPr lang="en-US" sz="2400">
                <a:solidFill>
                  <a:srgbClr val="434343"/>
                </a:solidFill>
                <a:latin typeface="Proxima Nova"/>
                <a:ea typeface="Proxima Nova"/>
                <a:cs typeface="Proxima Nova"/>
                <a:sym typeface="Proxima Nova"/>
              </a:rPr>
              <a:t>To understand how to be more vigilant</a:t>
            </a:r>
            <a:endParaRPr sz="2400">
              <a:solidFill>
                <a:srgbClr val="434343"/>
              </a:solidFill>
              <a:latin typeface="Proxima Nova"/>
              <a:ea typeface="Proxima Nova"/>
              <a:cs typeface="Proxima Nova"/>
              <a:sym typeface="Proxima Nova"/>
            </a:endParaRPr>
          </a:p>
          <a:p>
            <a:pPr marL="977900" lvl="0" indent="-647700" algn="l" rtl="0">
              <a:lnSpc>
                <a:spcPct val="100000"/>
              </a:lnSpc>
              <a:spcBef>
                <a:spcPts val="0"/>
              </a:spcBef>
              <a:spcAft>
                <a:spcPts val="0"/>
              </a:spcAft>
              <a:buClr>
                <a:srgbClr val="434343"/>
              </a:buClr>
              <a:buSzPts val="2400"/>
              <a:buChar char="●"/>
            </a:pPr>
            <a:r>
              <a:rPr lang="en-US" sz="2400">
                <a:solidFill>
                  <a:srgbClr val="434343"/>
                </a:solidFill>
              </a:rPr>
              <a:t>To view </a:t>
            </a:r>
            <a:r>
              <a:rPr lang="en-US" sz="2400">
                <a:solidFill>
                  <a:srgbClr val="434343"/>
                </a:solidFill>
                <a:highlight>
                  <a:srgbClr val="FFFFFF"/>
                </a:highlight>
              </a:rPr>
              <a:t>speaking out as a way of preventing fraud and not a sign of weakness</a:t>
            </a:r>
            <a:endParaRPr sz="2400">
              <a:solidFill>
                <a:srgbClr val="434343"/>
              </a:solidFill>
            </a:endParaRPr>
          </a:p>
          <a:p>
            <a:pPr marL="977900" lvl="0" indent="-647700" algn="l" rtl="0">
              <a:lnSpc>
                <a:spcPct val="100000"/>
              </a:lnSpc>
              <a:spcBef>
                <a:spcPts val="0"/>
              </a:spcBef>
              <a:spcAft>
                <a:spcPts val="0"/>
              </a:spcAft>
              <a:buClr>
                <a:srgbClr val="434343"/>
              </a:buClr>
              <a:buSzPts val="2400"/>
              <a:buFont typeface="Proxima Nova"/>
              <a:buChar char="●"/>
            </a:pPr>
            <a:r>
              <a:rPr lang="en-US" sz="2400">
                <a:solidFill>
                  <a:srgbClr val="434343"/>
                </a:solidFill>
                <a:latin typeface="Proxima Nova"/>
                <a:ea typeface="Proxima Nova"/>
                <a:cs typeface="Proxima Nova"/>
                <a:sym typeface="Proxima Nova"/>
              </a:rPr>
              <a:t>To have a trusted support to hand/a phone call away</a:t>
            </a:r>
            <a:endParaRPr sz="2400">
              <a:solidFill>
                <a:srgbClr val="434343"/>
              </a:solidFill>
              <a:latin typeface="Proxima Nova"/>
              <a:ea typeface="Proxima Nova"/>
              <a:cs typeface="Proxima Nova"/>
              <a:sym typeface="Proxima Nova"/>
            </a:endParaRPr>
          </a:p>
          <a:p>
            <a:pPr marL="977900" lvl="0" indent="0" algn="l" rtl="0">
              <a:lnSpc>
                <a:spcPct val="100000"/>
              </a:lnSpc>
              <a:spcBef>
                <a:spcPts val="0"/>
              </a:spcBef>
              <a:spcAft>
                <a:spcPts val="0"/>
              </a:spcAft>
              <a:buNone/>
            </a:pPr>
            <a:endParaRPr sz="2400">
              <a:solidFill>
                <a:srgbClr val="434343"/>
              </a:solidFill>
              <a:latin typeface="Proxima Nova"/>
              <a:ea typeface="Proxima Nova"/>
              <a:cs typeface="Proxima Nova"/>
              <a:sym typeface="Proxima Nova"/>
            </a:endParaRPr>
          </a:p>
        </p:txBody>
      </p:sp>
      <p:sp>
        <p:nvSpPr>
          <p:cNvPr id="334" name="Google Shape;334;p36"/>
          <p:cNvSpPr txBox="1"/>
          <p:nvPr/>
        </p:nvSpPr>
        <p:spPr>
          <a:xfrm>
            <a:off x="603224" y="9301934"/>
            <a:ext cx="1506600" cy="1011300"/>
          </a:xfrm>
          <a:prstGeom prst="rect">
            <a:avLst/>
          </a:prstGeom>
          <a:noFill/>
          <a:ln>
            <a:noFill/>
          </a:ln>
        </p:spPr>
        <p:txBody>
          <a:bodyPr spcFirstLastPara="1" wrap="square" lIns="194300" tIns="194300" rIns="194300" bIns="194300" anchor="b" anchorCtr="0">
            <a:noAutofit/>
          </a:bodyPr>
          <a:lstStyle/>
          <a:p>
            <a:pPr marL="0" lvl="0" indent="0" algn="l" rtl="0">
              <a:spcBef>
                <a:spcPts val="0"/>
              </a:spcBef>
              <a:spcAft>
                <a:spcPts val="0"/>
              </a:spcAft>
              <a:buNone/>
            </a:pPr>
            <a:r>
              <a:rPr lang="en-US" sz="3000" b="1">
                <a:solidFill>
                  <a:srgbClr val="434343"/>
                </a:solidFill>
                <a:latin typeface="Proxima Nova"/>
                <a:ea typeface="Proxima Nova"/>
                <a:cs typeface="Proxima Nova"/>
                <a:sym typeface="Proxima Nova"/>
              </a:rPr>
              <a:t>Story:</a:t>
            </a:r>
            <a:endParaRPr sz="3000" b="1">
              <a:solidFill>
                <a:srgbClr val="434343"/>
              </a:solidFill>
              <a:latin typeface="Proxima Nova"/>
              <a:ea typeface="Proxima Nova"/>
              <a:cs typeface="Proxima Nova"/>
              <a:sym typeface="Proxima Nova"/>
            </a:endParaRPr>
          </a:p>
        </p:txBody>
      </p:sp>
      <p:sp>
        <p:nvSpPr>
          <p:cNvPr id="335" name="Google Shape;335;p36"/>
          <p:cNvSpPr txBox="1"/>
          <p:nvPr/>
        </p:nvSpPr>
        <p:spPr>
          <a:xfrm>
            <a:off x="2108181" y="9587400"/>
            <a:ext cx="6174000" cy="2592000"/>
          </a:xfrm>
          <a:prstGeom prst="rect">
            <a:avLst/>
          </a:prstGeom>
          <a:noFill/>
          <a:ln>
            <a:noFill/>
          </a:ln>
        </p:spPr>
        <p:txBody>
          <a:bodyPr spcFirstLastPara="1" wrap="square" lIns="194300" tIns="194300" rIns="194300" bIns="194300" anchor="t" anchorCtr="0">
            <a:noAutofit/>
          </a:bodyPr>
          <a:lstStyle/>
          <a:p>
            <a:pPr marL="0" lvl="0" indent="0" algn="l" rtl="0">
              <a:lnSpc>
                <a:spcPct val="115000"/>
              </a:lnSpc>
              <a:spcBef>
                <a:spcPts val="0"/>
              </a:spcBef>
              <a:spcAft>
                <a:spcPts val="0"/>
              </a:spcAft>
              <a:buNone/>
            </a:pPr>
            <a:r>
              <a:rPr lang="en-US" sz="2400">
                <a:solidFill>
                  <a:srgbClr val="434343"/>
                </a:solidFill>
                <a:latin typeface="Proxima Nova"/>
                <a:ea typeface="Proxima Nova"/>
                <a:cs typeface="Proxima Nova"/>
                <a:sym typeface="Proxima Nova"/>
              </a:rPr>
              <a:t>A cold caller sold Bert a non-existent call blocking service for £600. Having fallen victim to one scam, he was now being targeted by others. Whilst his son was visiting the phone rang and he realised his father had been avoiding phone calls.</a:t>
            </a:r>
            <a:endParaRPr sz="2400">
              <a:solidFill>
                <a:srgbClr val="434343"/>
              </a:solidFill>
              <a:latin typeface="Proxima Nova"/>
              <a:ea typeface="Proxima Nova"/>
              <a:cs typeface="Proxima Nova"/>
              <a:sym typeface="Proxima Nova"/>
            </a:endParaRPr>
          </a:p>
        </p:txBody>
      </p:sp>
      <p:sp>
        <p:nvSpPr>
          <p:cNvPr id="336" name="Google Shape;336;p36"/>
          <p:cNvSpPr txBox="1"/>
          <p:nvPr/>
        </p:nvSpPr>
        <p:spPr>
          <a:xfrm>
            <a:off x="8656155" y="2984001"/>
            <a:ext cx="1809000" cy="1011300"/>
          </a:xfrm>
          <a:prstGeom prst="rect">
            <a:avLst/>
          </a:prstGeom>
          <a:noFill/>
          <a:ln>
            <a:noFill/>
          </a:ln>
        </p:spPr>
        <p:txBody>
          <a:bodyPr spcFirstLastPara="1" wrap="square" lIns="194300" tIns="194300" rIns="194300" bIns="194300" anchor="b" anchorCtr="0">
            <a:noAutofit/>
          </a:bodyPr>
          <a:lstStyle/>
          <a:p>
            <a:pPr marL="0" lvl="0" indent="0" algn="l" rtl="0">
              <a:spcBef>
                <a:spcPts val="0"/>
              </a:spcBef>
              <a:spcAft>
                <a:spcPts val="0"/>
              </a:spcAft>
              <a:buNone/>
            </a:pPr>
            <a:r>
              <a:rPr lang="en-US" sz="3000" b="1">
                <a:solidFill>
                  <a:srgbClr val="434343"/>
                </a:solidFill>
                <a:latin typeface="Proxima Nova"/>
                <a:ea typeface="Proxima Nova"/>
                <a:cs typeface="Proxima Nova"/>
                <a:sym typeface="Proxima Nova"/>
              </a:rPr>
              <a:t>Wants:</a:t>
            </a:r>
            <a:endParaRPr sz="3000" b="1">
              <a:solidFill>
                <a:srgbClr val="434343"/>
              </a:solidFill>
              <a:latin typeface="Proxima Nova"/>
              <a:ea typeface="Proxima Nova"/>
              <a:cs typeface="Proxima Nova"/>
              <a:sym typeface="Proxima Nova"/>
            </a:endParaRPr>
          </a:p>
        </p:txBody>
      </p:sp>
      <p:sp>
        <p:nvSpPr>
          <p:cNvPr id="337" name="Google Shape;337;p36"/>
          <p:cNvSpPr txBox="1"/>
          <p:nvPr/>
        </p:nvSpPr>
        <p:spPr>
          <a:xfrm>
            <a:off x="11014250" y="3262725"/>
            <a:ext cx="12129900" cy="2592000"/>
          </a:xfrm>
          <a:prstGeom prst="rect">
            <a:avLst/>
          </a:prstGeom>
          <a:noFill/>
          <a:ln>
            <a:noFill/>
          </a:ln>
        </p:spPr>
        <p:txBody>
          <a:bodyPr spcFirstLastPara="1" wrap="square" lIns="194300" tIns="194300" rIns="194300" bIns="194300" anchor="t" anchorCtr="0">
            <a:noAutofit/>
          </a:bodyPr>
          <a:lstStyle/>
          <a:p>
            <a:pPr marL="977900" lvl="0" indent="-647700" algn="l" rtl="0">
              <a:lnSpc>
                <a:spcPct val="100000"/>
              </a:lnSpc>
              <a:spcBef>
                <a:spcPts val="0"/>
              </a:spcBef>
              <a:spcAft>
                <a:spcPts val="0"/>
              </a:spcAft>
              <a:buClr>
                <a:srgbClr val="434343"/>
              </a:buClr>
              <a:buSzPts val="2400"/>
              <a:buFont typeface="Proxima Nova"/>
              <a:buChar char="●"/>
            </a:pPr>
            <a:r>
              <a:rPr lang="en-US" sz="2400">
                <a:solidFill>
                  <a:srgbClr val="434343"/>
                </a:solidFill>
                <a:latin typeface="Proxima Nova"/>
                <a:ea typeface="Proxima Nova"/>
                <a:cs typeface="Proxima Nova"/>
                <a:sym typeface="Proxima Nova"/>
              </a:rPr>
              <a:t>To remain independent and dignified</a:t>
            </a:r>
            <a:endParaRPr sz="2400">
              <a:solidFill>
                <a:srgbClr val="434343"/>
              </a:solidFill>
              <a:latin typeface="Proxima Nova"/>
              <a:ea typeface="Proxima Nova"/>
              <a:cs typeface="Proxima Nova"/>
              <a:sym typeface="Proxima Nova"/>
            </a:endParaRPr>
          </a:p>
          <a:p>
            <a:pPr marL="977900" lvl="0" indent="-647700" algn="l" rtl="0">
              <a:lnSpc>
                <a:spcPct val="100000"/>
              </a:lnSpc>
              <a:spcBef>
                <a:spcPts val="0"/>
              </a:spcBef>
              <a:spcAft>
                <a:spcPts val="0"/>
              </a:spcAft>
              <a:buClr>
                <a:srgbClr val="434343"/>
              </a:buClr>
              <a:buSzPts val="2400"/>
              <a:buFont typeface="Proxima Nova"/>
              <a:buChar char="●"/>
            </a:pPr>
            <a:r>
              <a:rPr lang="en-US" sz="2400">
                <a:solidFill>
                  <a:srgbClr val="434343"/>
                </a:solidFill>
                <a:latin typeface="Proxima Nova"/>
                <a:ea typeface="Proxima Nova"/>
                <a:cs typeface="Proxima Nova"/>
                <a:sym typeface="Proxima Nova"/>
              </a:rPr>
              <a:t>Old fashioned, personalised communication, help from somebody he trusts</a:t>
            </a:r>
            <a:endParaRPr sz="2400">
              <a:solidFill>
                <a:srgbClr val="434343"/>
              </a:solidFill>
              <a:latin typeface="Proxima Nova"/>
              <a:ea typeface="Proxima Nova"/>
              <a:cs typeface="Proxima Nova"/>
              <a:sym typeface="Proxima Nova"/>
            </a:endParaRPr>
          </a:p>
          <a:p>
            <a:pPr marL="977900" lvl="0" indent="-647700" algn="l" rtl="0">
              <a:lnSpc>
                <a:spcPct val="100000"/>
              </a:lnSpc>
              <a:spcBef>
                <a:spcPts val="0"/>
              </a:spcBef>
              <a:spcAft>
                <a:spcPts val="0"/>
              </a:spcAft>
              <a:buClr>
                <a:srgbClr val="434343"/>
              </a:buClr>
              <a:buSzPts val="2400"/>
              <a:buFont typeface="Proxima Nova"/>
              <a:buChar char="●"/>
            </a:pPr>
            <a:r>
              <a:rPr lang="en-US" sz="2400">
                <a:solidFill>
                  <a:srgbClr val="434343"/>
                </a:solidFill>
                <a:latin typeface="Proxima Nova"/>
                <a:ea typeface="Proxima Nova"/>
                <a:cs typeface="Proxima Nova"/>
                <a:sym typeface="Proxima Nova"/>
              </a:rPr>
              <a:t>To know only what he needs to so he is not overwhelmed</a:t>
            </a:r>
            <a:endParaRPr sz="2400">
              <a:solidFill>
                <a:srgbClr val="434343"/>
              </a:solidFill>
              <a:latin typeface="Proxima Nova"/>
              <a:ea typeface="Proxima Nova"/>
              <a:cs typeface="Proxima Nova"/>
              <a:sym typeface="Proxima Nova"/>
            </a:endParaRPr>
          </a:p>
          <a:p>
            <a:pPr marL="977900" lvl="0" indent="-647700" algn="l" rtl="0">
              <a:lnSpc>
                <a:spcPct val="100000"/>
              </a:lnSpc>
              <a:spcBef>
                <a:spcPts val="0"/>
              </a:spcBef>
              <a:spcAft>
                <a:spcPts val="0"/>
              </a:spcAft>
              <a:buClr>
                <a:srgbClr val="434343"/>
              </a:buClr>
              <a:buSzPts val="2400"/>
              <a:buFont typeface="Proxima Nova"/>
              <a:buChar char="●"/>
            </a:pPr>
            <a:r>
              <a:rPr lang="en-US" sz="2400">
                <a:solidFill>
                  <a:srgbClr val="434343"/>
                </a:solidFill>
                <a:latin typeface="Proxima Nova"/>
                <a:ea typeface="Proxima Nova"/>
                <a:cs typeface="Proxima Nova"/>
                <a:sym typeface="Proxima Nova"/>
              </a:rPr>
              <a:t>Not be patronised or made to feel stupid or foolish</a:t>
            </a:r>
            <a:endParaRPr sz="2400">
              <a:solidFill>
                <a:srgbClr val="434343"/>
              </a:solidFill>
              <a:latin typeface="Proxima Nova"/>
              <a:ea typeface="Proxima Nova"/>
              <a:cs typeface="Proxima Nova"/>
              <a:sym typeface="Proxima Nova"/>
            </a:endParaRPr>
          </a:p>
        </p:txBody>
      </p:sp>
      <p:sp>
        <p:nvSpPr>
          <p:cNvPr id="338" name="Google Shape;338;p36"/>
          <p:cNvSpPr txBox="1"/>
          <p:nvPr/>
        </p:nvSpPr>
        <p:spPr>
          <a:xfrm>
            <a:off x="8656155" y="5579291"/>
            <a:ext cx="2056500" cy="1011300"/>
          </a:xfrm>
          <a:prstGeom prst="rect">
            <a:avLst/>
          </a:prstGeom>
          <a:noFill/>
          <a:ln>
            <a:noFill/>
          </a:ln>
        </p:spPr>
        <p:txBody>
          <a:bodyPr spcFirstLastPara="1" wrap="square" lIns="194300" tIns="194300" rIns="194300" bIns="194300" anchor="b" anchorCtr="0">
            <a:noAutofit/>
          </a:bodyPr>
          <a:lstStyle/>
          <a:p>
            <a:pPr marL="0" lvl="0" indent="0" algn="l" rtl="0">
              <a:spcBef>
                <a:spcPts val="0"/>
              </a:spcBef>
              <a:spcAft>
                <a:spcPts val="0"/>
              </a:spcAft>
              <a:buNone/>
            </a:pPr>
            <a:r>
              <a:rPr lang="en-US" sz="3000" b="1">
                <a:solidFill>
                  <a:srgbClr val="434343"/>
                </a:solidFill>
                <a:latin typeface="Proxima Nova"/>
                <a:ea typeface="Proxima Nova"/>
                <a:cs typeface="Proxima Nova"/>
                <a:sym typeface="Proxima Nova"/>
              </a:rPr>
              <a:t>Pain</a:t>
            </a:r>
            <a:endParaRPr sz="3000" b="1">
              <a:solidFill>
                <a:srgbClr val="434343"/>
              </a:solidFill>
              <a:latin typeface="Proxima Nova"/>
              <a:ea typeface="Proxima Nova"/>
              <a:cs typeface="Proxima Nova"/>
              <a:sym typeface="Proxima Nova"/>
            </a:endParaRPr>
          </a:p>
          <a:p>
            <a:pPr marL="0" lvl="0" indent="0" algn="l" rtl="0">
              <a:spcBef>
                <a:spcPts val="0"/>
              </a:spcBef>
              <a:spcAft>
                <a:spcPts val="0"/>
              </a:spcAft>
              <a:buNone/>
            </a:pPr>
            <a:r>
              <a:rPr lang="en-US" sz="3000" b="1">
                <a:solidFill>
                  <a:srgbClr val="434343"/>
                </a:solidFill>
                <a:latin typeface="Proxima Nova"/>
                <a:ea typeface="Proxima Nova"/>
                <a:cs typeface="Proxima Nova"/>
                <a:sym typeface="Proxima Nova"/>
              </a:rPr>
              <a:t>points:</a:t>
            </a:r>
            <a:endParaRPr sz="3000" b="1">
              <a:solidFill>
                <a:srgbClr val="434343"/>
              </a:solidFill>
              <a:latin typeface="Proxima Nova"/>
              <a:ea typeface="Proxima Nova"/>
              <a:cs typeface="Proxima Nova"/>
              <a:sym typeface="Proxima Nova"/>
            </a:endParaRPr>
          </a:p>
        </p:txBody>
      </p:sp>
      <p:sp>
        <p:nvSpPr>
          <p:cNvPr id="339" name="Google Shape;339;p36"/>
          <p:cNvSpPr txBox="1"/>
          <p:nvPr/>
        </p:nvSpPr>
        <p:spPr>
          <a:xfrm>
            <a:off x="11014250" y="5342700"/>
            <a:ext cx="12129900" cy="2592000"/>
          </a:xfrm>
          <a:prstGeom prst="rect">
            <a:avLst/>
          </a:prstGeom>
          <a:noFill/>
          <a:ln>
            <a:noFill/>
          </a:ln>
        </p:spPr>
        <p:txBody>
          <a:bodyPr spcFirstLastPara="1" wrap="square" lIns="194300" tIns="194300" rIns="194300" bIns="194300" anchor="t" anchorCtr="0">
            <a:noAutofit/>
          </a:bodyPr>
          <a:lstStyle/>
          <a:p>
            <a:pPr marL="977900" lvl="0" indent="-647700" algn="l" rtl="0">
              <a:lnSpc>
                <a:spcPct val="100000"/>
              </a:lnSpc>
              <a:spcBef>
                <a:spcPts val="0"/>
              </a:spcBef>
              <a:spcAft>
                <a:spcPts val="0"/>
              </a:spcAft>
              <a:buClr>
                <a:srgbClr val="434343"/>
              </a:buClr>
              <a:buSzPts val="2400"/>
              <a:buFont typeface="Proxima Nova"/>
              <a:buChar char="●"/>
            </a:pPr>
            <a:r>
              <a:rPr lang="en-US" sz="2400">
                <a:solidFill>
                  <a:srgbClr val="434343"/>
                </a:solidFill>
                <a:latin typeface="Proxima Nova"/>
                <a:ea typeface="Proxima Nova"/>
                <a:cs typeface="Proxima Nova"/>
                <a:sym typeface="Proxima Nova"/>
              </a:rPr>
              <a:t>Doubt in himself and loss of confidence</a:t>
            </a:r>
            <a:endParaRPr sz="2400">
              <a:solidFill>
                <a:srgbClr val="434343"/>
              </a:solidFill>
              <a:latin typeface="Proxima Nova"/>
              <a:ea typeface="Proxima Nova"/>
              <a:cs typeface="Proxima Nova"/>
              <a:sym typeface="Proxima Nova"/>
            </a:endParaRPr>
          </a:p>
          <a:p>
            <a:pPr marL="977900" lvl="0" indent="-647700" algn="l" rtl="0">
              <a:lnSpc>
                <a:spcPct val="100000"/>
              </a:lnSpc>
              <a:spcBef>
                <a:spcPts val="0"/>
              </a:spcBef>
              <a:spcAft>
                <a:spcPts val="0"/>
              </a:spcAft>
              <a:buClr>
                <a:srgbClr val="434343"/>
              </a:buClr>
              <a:buSzPts val="2400"/>
              <a:buFont typeface="Proxima Nova"/>
              <a:buChar char="●"/>
            </a:pPr>
            <a:r>
              <a:rPr lang="en-US" sz="2400">
                <a:solidFill>
                  <a:srgbClr val="434343"/>
                </a:solidFill>
                <a:latin typeface="Proxima Nova"/>
                <a:ea typeface="Proxima Nova"/>
                <a:cs typeface="Proxima Nova"/>
                <a:sym typeface="Proxima Nova"/>
              </a:rPr>
              <a:t>Avoiding phone calls of “unpleasant people selling things that don’t exist”. This adds to feelings of isolation</a:t>
            </a:r>
            <a:endParaRPr sz="2400">
              <a:solidFill>
                <a:srgbClr val="434343"/>
              </a:solidFill>
              <a:latin typeface="Proxima Nova"/>
              <a:ea typeface="Proxima Nova"/>
              <a:cs typeface="Proxima Nova"/>
              <a:sym typeface="Proxima Nova"/>
            </a:endParaRPr>
          </a:p>
          <a:p>
            <a:pPr marL="977900" lvl="0" indent="-647700" algn="l" rtl="0">
              <a:lnSpc>
                <a:spcPct val="100000"/>
              </a:lnSpc>
              <a:spcBef>
                <a:spcPts val="0"/>
              </a:spcBef>
              <a:spcAft>
                <a:spcPts val="0"/>
              </a:spcAft>
              <a:buClr>
                <a:srgbClr val="434343"/>
              </a:buClr>
              <a:buSzPts val="2400"/>
              <a:buFont typeface="Proxima Nova"/>
              <a:buChar char="●"/>
            </a:pPr>
            <a:r>
              <a:rPr lang="en-US" sz="2400">
                <a:solidFill>
                  <a:srgbClr val="434343"/>
                </a:solidFill>
                <a:latin typeface="Proxima Nova"/>
                <a:ea typeface="Proxima Nova"/>
                <a:cs typeface="Proxima Nova"/>
                <a:sym typeface="Proxima Nova"/>
              </a:rPr>
              <a:t>Worry relatives won’t be able to get through if he doesn’t pick up his phone</a:t>
            </a:r>
            <a:endParaRPr sz="2400">
              <a:solidFill>
                <a:srgbClr val="434343"/>
              </a:solidFill>
              <a:latin typeface="Proxima Nova"/>
              <a:ea typeface="Proxima Nova"/>
              <a:cs typeface="Proxima Nova"/>
              <a:sym typeface="Proxima Nova"/>
            </a:endParaRPr>
          </a:p>
          <a:p>
            <a:pPr marL="977900" lvl="0" indent="-647700" algn="l" rtl="0">
              <a:spcBef>
                <a:spcPts val="0"/>
              </a:spcBef>
              <a:spcAft>
                <a:spcPts val="0"/>
              </a:spcAft>
              <a:buClr>
                <a:srgbClr val="434343"/>
              </a:buClr>
              <a:buSzPts val="2400"/>
              <a:buFont typeface="Proxima Nova"/>
              <a:buChar char="●"/>
            </a:pPr>
            <a:r>
              <a:rPr lang="en-US" sz="2400">
                <a:solidFill>
                  <a:srgbClr val="434343"/>
                </a:solidFill>
                <a:latin typeface="Proxima Nova"/>
                <a:ea typeface="Proxima Nova"/>
                <a:cs typeface="Proxima Nova"/>
                <a:sym typeface="Proxima Nova"/>
              </a:rPr>
              <a:t>Worried about being without cash for 5 days after his bank cancelled his card</a:t>
            </a:r>
            <a:endParaRPr sz="2400">
              <a:solidFill>
                <a:srgbClr val="434343"/>
              </a:solidFill>
              <a:latin typeface="Proxima Nova"/>
              <a:ea typeface="Proxima Nova"/>
              <a:cs typeface="Proxima Nova"/>
              <a:sym typeface="Proxima Nova"/>
            </a:endParaRPr>
          </a:p>
          <a:p>
            <a:pPr marL="977900" lvl="0" indent="0" algn="l" rtl="0">
              <a:lnSpc>
                <a:spcPct val="100000"/>
              </a:lnSpc>
              <a:spcBef>
                <a:spcPts val="0"/>
              </a:spcBef>
              <a:spcAft>
                <a:spcPts val="0"/>
              </a:spcAft>
              <a:buNone/>
            </a:pPr>
            <a:endParaRPr sz="2400">
              <a:solidFill>
                <a:srgbClr val="434343"/>
              </a:solidFill>
              <a:latin typeface="Proxima Nova"/>
              <a:ea typeface="Proxima Nova"/>
              <a:cs typeface="Proxima Nova"/>
              <a:sym typeface="Proxima Nova"/>
            </a:endParaRPr>
          </a:p>
          <a:p>
            <a:pPr marL="977900" lvl="0" indent="0" algn="l" rtl="0">
              <a:lnSpc>
                <a:spcPct val="100000"/>
              </a:lnSpc>
              <a:spcBef>
                <a:spcPts val="0"/>
              </a:spcBef>
              <a:spcAft>
                <a:spcPts val="0"/>
              </a:spcAft>
              <a:buNone/>
            </a:pPr>
            <a:endParaRPr sz="2400">
              <a:solidFill>
                <a:srgbClr val="434343"/>
              </a:solidFill>
              <a:latin typeface="Proxima Nova"/>
              <a:ea typeface="Proxima Nova"/>
              <a:cs typeface="Proxima Nova"/>
              <a:sym typeface="Proxima Nova"/>
            </a:endParaRPr>
          </a:p>
        </p:txBody>
      </p:sp>
      <p:cxnSp>
        <p:nvCxnSpPr>
          <p:cNvPr id="340" name="Google Shape;340;p36"/>
          <p:cNvCxnSpPr/>
          <p:nvPr/>
        </p:nvCxnSpPr>
        <p:spPr>
          <a:xfrm rot="10800000">
            <a:off x="8727790" y="5202004"/>
            <a:ext cx="14298900" cy="0"/>
          </a:xfrm>
          <a:prstGeom prst="straightConnector1">
            <a:avLst/>
          </a:prstGeom>
          <a:noFill/>
          <a:ln w="28575" cap="flat" cmpd="sng">
            <a:solidFill>
              <a:srgbClr val="FEE533"/>
            </a:solidFill>
            <a:prstDash val="solid"/>
            <a:round/>
            <a:headEnd type="none" w="med" len="med"/>
            <a:tailEnd type="none" w="med" len="med"/>
          </a:ln>
        </p:spPr>
      </p:cxnSp>
      <p:cxnSp>
        <p:nvCxnSpPr>
          <p:cNvPr id="341" name="Google Shape;341;p36"/>
          <p:cNvCxnSpPr/>
          <p:nvPr/>
        </p:nvCxnSpPr>
        <p:spPr>
          <a:xfrm rot="10800000">
            <a:off x="8727790" y="3045817"/>
            <a:ext cx="14298900" cy="0"/>
          </a:xfrm>
          <a:prstGeom prst="straightConnector1">
            <a:avLst/>
          </a:prstGeom>
          <a:noFill/>
          <a:ln w="28575" cap="flat" cmpd="sng">
            <a:solidFill>
              <a:srgbClr val="FEE533"/>
            </a:solidFill>
            <a:prstDash val="solid"/>
            <a:round/>
            <a:headEnd type="none" w="med" len="med"/>
            <a:tailEnd type="none" w="med" len="med"/>
          </a:ln>
        </p:spPr>
      </p:cxnSp>
      <p:cxnSp>
        <p:nvCxnSpPr>
          <p:cNvPr id="342" name="Google Shape;342;p36"/>
          <p:cNvCxnSpPr/>
          <p:nvPr/>
        </p:nvCxnSpPr>
        <p:spPr>
          <a:xfrm rot="10800000">
            <a:off x="8727775" y="7713200"/>
            <a:ext cx="14416500" cy="0"/>
          </a:xfrm>
          <a:prstGeom prst="straightConnector1">
            <a:avLst/>
          </a:prstGeom>
          <a:noFill/>
          <a:ln w="28575" cap="flat" cmpd="sng">
            <a:solidFill>
              <a:srgbClr val="FEE533"/>
            </a:solidFill>
            <a:prstDash val="solid"/>
            <a:round/>
            <a:headEnd type="none" w="med" len="med"/>
            <a:tailEnd type="none" w="med" len="med"/>
          </a:ln>
        </p:spPr>
      </p:cxnSp>
      <p:cxnSp>
        <p:nvCxnSpPr>
          <p:cNvPr id="343" name="Google Shape;343;p36"/>
          <p:cNvCxnSpPr/>
          <p:nvPr/>
        </p:nvCxnSpPr>
        <p:spPr>
          <a:xfrm rot="10800000">
            <a:off x="8727775" y="9846800"/>
            <a:ext cx="14416500" cy="0"/>
          </a:xfrm>
          <a:prstGeom prst="straightConnector1">
            <a:avLst/>
          </a:prstGeom>
          <a:noFill/>
          <a:ln w="28575" cap="flat" cmpd="sng">
            <a:solidFill>
              <a:srgbClr val="FEE533"/>
            </a:solidFill>
            <a:prstDash val="solid"/>
            <a:round/>
            <a:headEnd type="none" w="med" len="med"/>
            <a:tailEnd type="none" w="med" len="med"/>
          </a:ln>
        </p:spPr>
      </p:cxn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pic>
        <p:nvPicPr>
          <p:cNvPr id="348" name="Google Shape;348;p37"/>
          <p:cNvPicPr preferRelativeResize="0"/>
          <p:nvPr/>
        </p:nvPicPr>
        <p:blipFill rotWithShape="1">
          <a:blip r:embed="rId3">
            <a:alphaModFix/>
          </a:blip>
          <a:srcRect l="2691" t="11142" r="38787" b="29173"/>
          <a:stretch/>
        </p:blipFill>
        <p:spPr>
          <a:xfrm>
            <a:off x="697325" y="1305825"/>
            <a:ext cx="7617575" cy="5178801"/>
          </a:xfrm>
          <a:prstGeom prst="rect">
            <a:avLst/>
          </a:prstGeom>
          <a:noFill/>
          <a:ln w="38100" cap="flat" cmpd="sng">
            <a:solidFill>
              <a:srgbClr val="FEE533"/>
            </a:solidFill>
            <a:prstDash val="solid"/>
            <a:round/>
            <a:headEnd type="none" w="sm" len="sm"/>
            <a:tailEnd type="none" w="sm" len="sm"/>
          </a:ln>
        </p:spPr>
      </p:pic>
      <p:sp>
        <p:nvSpPr>
          <p:cNvPr id="349" name="Google Shape;349;p37"/>
          <p:cNvSpPr txBox="1"/>
          <p:nvPr/>
        </p:nvSpPr>
        <p:spPr>
          <a:xfrm>
            <a:off x="603224" y="6404202"/>
            <a:ext cx="4872900" cy="1011300"/>
          </a:xfrm>
          <a:prstGeom prst="rect">
            <a:avLst/>
          </a:prstGeom>
          <a:noFill/>
          <a:ln>
            <a:noFill/>
          </a:ln>
        </p:spPr>
        <p:txBody>
          <a:bodyPr spcFirstLastPara="1" wrap="square" lIns="194300" tIns="194300" rIns="194300" bIns="194300" anchor="b" anchorCtr="0">
            <a:noAutofit/>
          </a:bodyPr>
          <a:lstStyle/>
          <a:p>
            <a:pPr marL="0" lvl="0" indent="0" algn="l" rtl="0">
              <a:spcBef>
                <a:spcPts val="0"/>
              </a:spcBef>
              <a:spcAft>
                <a:spcPts val="0"/>
              </a:spcAft>
              <a:buNone/>
            </a:pPr>
            <a:r>
              <a:rPr lang="en-US" sz="3000" b="1">
                <a:solidFill>
                  <a:srgbClr val="434343"/>
                </a:solidFill>
                <a:latin typeface="Proxima Nova"/>
                <a:ea typeface="Proxima Nova"/>
                <a:cs typeface="Proxima Nova"/>
                <a:sym typeface="Proxima Nova"/>
              </a:rPr>
              <a:t>Name:</a:t>
            </a:r>
            <a:endParaRPr sz="3000" b="1">
              <a:solidFill>
                <a:srgbClr val="434343"/>
              </a:solidFill>
              <a:latin typeface="Proxima Nova"/>
              <a:ea typeface="Proxima Nova"/>
              <a:cs typeface="Proxima Nova"/>
              <a:sym typeface="Proxima Nova"/>
            </a:endParaRPr>
          </a:p>
        </p:txBody>
      </p:sp>
      <p:sp>
        <p:nvSpPr>
          <p:cNvPr id="350" name="Google Shape;350;p37"/>
          <p:cNvSpPr txBox="1"/>
          <p:nvPr/>
        </p:nvSpPr>
        <p:spPr>
          <a:xfrm>
            <a:off x="527014" y="247423"/>
            <a:ext cx="7075200" cy="1011300"/>
          </a:xfrm>
          <a:prstGeom prst="rect">
            <a:avLst/>
          </a:prstGeom>
          <a:noFill/>
          <a:ln>
            <a:noFill/>
          </a:ln>
        </p:spPr>
        <p:txBody>
          <a:bodyPr spcFirstLastPara="1" wrap="square" lIns="194300" tIns="194300" rIns="194300" bIns="194300" anchor="t" anchorCtr="0">
            <a:noAutofit/>
          </a:bodyPr>
          <a:lstStyle/>
          <a:p>
            <a:pPr marL="0" lvl="0" indent="0" algn="l" rtl="0">
              <a:spcBef>
                <a:spcPts val="0"/>
              </a:spcBef>
              <a:spcAft>
                <a:spcPts val="0"/>
              </a:spcAft>
              <a:buNone/>
            </a:pPr>
            <a:r>
              <a:rPr lang="en-US" sz="3800">
                <a:solidFill>
                  <a:srgbClr val="434343"/>
                </a:solidFill>
                <a:latin typeface="Proxima Nova"/>
                <a:ea typeface="Proxima Nova"/>
                <a:cs typeface="Proxima Nova"/>
                <a:sym typeface="Proxima Nova"/>
              </a:rPr>
              <a:t>Personas</a:t>
            </a:r>
            <a:endParaRPr sz="3800">
              <a:solidFill>
                <a:srgbClr val="434343"/>
              </a:solidFill>
              <a:latin typeface="Proxima Nova"/>
              <a:ea typeface="Proxima Nova"/>
              <a:cs typeface="Proxima Nova"/>
              <a:sym typeface="Proxima Nova"/>
            </a:endParaRPr>
          </a:p>
        </p:txBody>
      </p:sp>
      <p:sp>
        <p:nvSpPr>
          <p:cNvPr id="351" name="Google Shape;351;p37"/>
          <p:cNvSpPr txBox="1"/>
          <p:nvPr/>
        </p:nvSpPr>
        <p:spPr>
          <a:xfrm>
            <a:off x="5552262" y="6404202"/>
            <a:ext cx="1418700" cy="1011300"/>
          </a:xfrm>
          <a:prstGeom prst="rect">
            <a:avLst/>
          </a:prstGeom>
          <a:noFill/>
          <a:ln>
            <a:noFill/>
          </a:ln>
        </p:spPr>
        <p:txBody>
          <a:bodyPr spcFirstLastPara="1" wrap="square" lIns="194300" tIns="194300" rIns="194300" bIns="194300" anchor="b" anchorCtr="0">
            <a:noAutofit/>
          </a:bodyPr>
          <a:lstStyle/>
          <a:p>
            <a:pPr marL="0" lvl="0" indent="0" algn="r" rtl="0">
              <a:spcBef>
                <a:spcPts val="0"/>
              </a:spcBef>
              <a:spcAft>
                <a:spcPts val="0"/>
              </a:spcAft>
              <a:buNone/>
            </a:pPr>
            <a:r>
              <a:rPr lang="en-US" sz="3000" b="1">
                <a:solidFill>
                  <a:srgbClr val="434343"/>
                </a:solidFill>
                <a:latin typeface="Proxima Nova"/>
                <a:ea typeface="Proxima Nova"/>
                <a:cs typeface="Proxima Nova"/>
                <a:sym typeface="Proxima Nova"/>
              </a:rPr>
              <a:t>Age:</a:t>
            </a:r>
            <a:endParaRPr sz="3000" b="1">
              <a:solidFill>
                <a:srgbClr val="434343"/>
              </a:solidFill>
              <a:latin typeface="Proxima Nova"/>
              <a:ea typeface="Proxima Nova"/>
              <a:cs typeface="Proxima Nova"/>
              <a:sym typeface="Proxima Nova"/>
            </a:endParaRPr>
          </a:p>
        </p:txBody>
      </p:sp>
      <p:sp>
        <p:nvSpPr>
          <p:cNvPr id="352" name="Google Shape;352;p37"/>
          <p:cNvSpPr txBox="1"/>
          <p:nvPr/>
        </p:nvSpPr>
        <p:spPr>
          <a:xfrm>
            <a:off x="603224" y="7618594"/>
            <a:ext cx="1506600" cy="483300"/>
          </a:xfrm>
          <a:prstGeom prst="rect">
            <a:avLst/>
          </a:prstGeom>
          <a:noFill/>
          <a:ln>
            <a:noFill/>
          </a:ln>
        </p:spPr>
        <p:txBody>
          <a:bodyPr spcFirstLastPara="1" wrap="square" lIns="194300" tIns="194300" rIns="194300" bIns="194300" anchor="b" anchorCtr="0">
            <a:noAutofit/>
          </a:bodyPr>
          <a:lstStyle/>
          <a:p>
            <a:pPr marL="0" lvl="0" indent="0" algn="l" rtl="0">
              <a:spcBef>
                <a:spcPts val="0"/>
              </a:spcBef>
              <a:spcAft>
                <a:spcPts val="0"/>
              </a:spcAft>
              <a:buNone/>
            </a:pPr>
            <a:r>
              <a:rPr lang="en-US" sz="3000" b="1">
                <a:solidFill>
                  <a:srgbClr val="434343"/>
                </a:solidFill>
                <a:latin typeface="Proxima Nova"/>
                <a:ea typeface="Proxima Nova"/>
                <a:cs typeface="Proxima Nova"/>
                <a:sym typeface="Proxima Nova"/>
              </a:rPr>
              <a:t>Lives:</a:t>
            </a:r>
            <a:endParaRPr sz="3000" b="1">
              <a:solidFill>
                <a:srgbClr val="434343"/>
              </a:solidFill>
              <a:latin typeface="Proxima Nova"/>
              <a:ea typeface="Proxima Nova"/>
              <a:cs typeface="Proxima Nova"/>
              <a:sym typeface="Proxima Nova"/>
            </a:endParaRPr>
          </a:p>
        </p:txBody>
      </p:sp>
      <p:sp>
        <p:nvSpPr>
          <p:cNvPr id="353" name="Google Shape;353;p37"/>
          <p:cNvSpPr txBox="1"/>
          <p:nvPr/>
        </p:nvSpPr>
        <p:spPr>
          <a:xfrm>
            <a:off x="5944310" y="7463975"/>
            <a:ext cx="2370600" cy="576900"/>
          </a:xfrm>
          <a:prstGeom prst="rect">
            <a:avLst/>
          </a:prstGeom>
          <a:noFill/>
          <a:ln w="38100" cap="flat" cmpd="sng">
            <a:solidFill>
              <a:srgbClr val="FEE533"/>
            </a:solidFill>
            <a:prstDash val="solid"/>
            <a:round/>
            <a:headEnd type="none" w="sm" len="sm"/>
            <a:tailEnd type="none" w="sm" len="sm"/>
          </a:ln>
        </p:spPr>
        <p:txBody>
          <a:bodyPr spcFirstLastPara="1" wrap="square" lIns="194300" tIns="194300" rIns="194300" bIns="194300" anchor="ctr" anchorCtr="0">
            <a:noAutofit/>
          </a:bodyPr>
          <a:lstStyle/>
          <a:p>
            <a:pPr marL="0" lvl="0" indent="0" algn="ctr" rtl="0">
              <a:spcBef>
                <a:spcPts val="0"/>
              </a:spcBef>
              <a:spcAft>
                <a:spcPts val="0"/>
              </a:spcAft>
              <a:buNone/>
            </a:pPr>
            <a:r>
              <a:rPr lang="en-US" sz="2400">
                <a:solidFill>
                  <a:srgbClr val="434343"/>
                </a:solidFill>
                <a:latin typeface="Proxima Nova"/>
                <a:ea typeface="Proxima Nova"/>
                <a:cs typeface="Proxima Nova"/>
                <a:sym typeface="Proxima Nova"/>
              </a:rPr>
              <a:t>Supporter</a:t>
            </a:r>
            <a:endParaRPr sz="2400">
              <a:solidFill>
                <a:srgbClr val="434343"/>
              </a:solidFill>
              <a:latin typeface="Proxima Nova"/>
              <a:ea typeface="Proxima Nova"/>
              <a:cs typeface="Proxima Nova"/>
              <a:sym typeface="Proxima Nova"/>
            </a:endParaRPr>
          </a:p>
        </p:txBody>
      </p:sp>
      <p:sp>
        <p:nvSpPr>
          <p:cNvPr id="354" name="Google Shape;354;p37"/>
          <p:cNvSpPr txBox="1"/>
          <p:nvPr/>
        </p:nvSpPr>
        <p:spPr>
          <a:xfrm>
            <a:off x="8727812" y="9800032"/>
            <a:ext cx="9341700" cy="1011300"/>
          </a:xfrm>
          <a:prstGeom prst="rect">
            <a:avLst/>
          </a:prstGeom>
          <a:noFill/>
          <a:ln>
            <a:noFill/>
          </a:ln>
        </p:spPr>
        <p:txBody>
          <a:bodyPr spcFirstLastPara="1" wrap="square" lIns="194300" tIns="194300" rIns="194300" bIns="194300" anchor="b" anchorCtr="0">
            <a:noAutofit/>
          </a:bodyPr>
          <a:lstStyle/>
          <a:p>
            <a:pPr marL="0" lvl="0" indent="0" algn="l" rtl="0">
              <a:spcBef>
                <a:spcPts val="0"/>
              </a:spcBef>
              <a:spcAft>
                <a:spcPts val="0"/>
              </a:spcAft>
              <a:buNone/>
            </a:pPr>
            <a:r>
              <a:rPr lang="en-US" sz="3000" b="1">
                <a:solidFill>
                  <a:srgbClr val="434343"/>
                </a:solidFill>
                <a:latin typeface="Proxima Nova"/>
                <a:ea typeface="Proxima Nova"/>
                <a:cs typeface="Proxima Nova"/>
                <a:sym typeface="Proxima Nova"/>
              </a:rPr>
              <a:t>Scale of tech knowledge?</a:t>
            </a:r>
            <a:endParaRPr sz="3000" b="1">
              <a:solidFill>
                <a:srgbClr val="434343"/>
              </a:solidFill>
              <a:latin typeface="Proxima Nova"/>
              <a:ea typeface="Proxima Nova"/>
              <a:cs typeface="Proxima Nova"/>
              <a:sym typeface="Proxima Nova"/>
            </a:endParaRPr>
          </a:p>
        </p:txBody>
      </p:sp>
      <p:sp>
        <p:nvSpPr>
          <p:cNvPr id="355" name="Google Shape;355;p37"/>
          <p:cNvSpPr txBox="1"/>
          <p:nvPr/>
        </p:nvSpPr>
        <p:spPr>
          <a:xfrm>
            <a:off x="10717200" y="11254375"/>
            <a:ext cx="4872900" cy="667200"/>
          </a:xfrm>
          <a:prstGeom prst="rect">
            <a:avLst/>
          </a:prstGeom>
          <a:noFill/>
          <a:ln>
            <a:noFill/>
          </a:ln>
        </p:spPr>
        <p:txBody>
          <a:bodyPr spcFirstLastPara="1" wrap="square" lIns="194300" tIns="194300" rIns="194300" bIns="194300" anchor="t" anchorCtr="0">
            <a:noAutofit/>
          </a:bodyPr>
          <a:lstStyle/>
          <a:p>
            <a:pPr marL="0" lvl="0" indent="0" algn="ctr" rtl="0">
              <a:spcBef>
                <a:spcPts val="0"/>
              </a:spcBef>
              <a:spcAft>
                <a:spcPts val="0"/>
              </a:spcAft>
              <a:buNone/>
            </a:pPr>
            <a:r>
              <a:rPr lang="en-US" sz="2100">
                <a:solidFill>
                  <a:srgbClr val="434343"/>
                </a:solidFill>
                <a:latin typeface="Proxima Nova"/>
                <a:ea typeface="Proxima Nova"/>
                <a:cs typeface="Proxima Nova"/>
                <a:sym typeface="Proxima Nova"/>
              </a:rPr>
              <a:t>No interest or knowledge in technology / Other people do it for me</a:t>
            </a:r>
            <a:endParaRPr sz="2100">
              <a:solidFill>
                <a:srgbClr val="434343"/>
              </a:solidFill>
              <a:latin typeface="Proxima Nova"/>
              <a:ea typeface="Proxima Nova"/>
              <a:cs typeface="Proxima Nova"/>
              <a:sym typeface="Proxima Nova"/>
            </a:endParaRPr>
          </a:p>
        </p:txBody>
      </p:sp>
      <p:sp>
        <p:nvSpPr>
          <p:cNvPr id="356" name="Google Shape;356;p37"/>
          <p:cNvSpPr txBox="1"/>
          <p:nvPr/>
        </p:nvSpPr>
        <p:spPr>
          <a:xfrm>
            <a:off x="18597504" y="11254377"/>
            <a:ext cx="3750600" cy="667200"/>
          </a:xfrm>
          <a:prstGeom prst="rect">
            <a:avLst/>
          </a:prstGeom>
          <a:noFill/>
          <a:ln>
            <a:noFill/>
          </a:ln>
        </p:spPr>
        <p:txBody>
          <a:bodyPr spcFirstLastPara="1" wrap="square" lIns="194300" tIns="194300" rIns="194300" bIns="194300" anchor="t" anchorCtr="0">
            <a:noAutofit/>
          </a:bodyPr>
          <a:lstStyle/>
          <a:p>
            <a:pPr marL="0" lvl="0" indent="0" algn="ctr" rtl="0">
              <a:spcBef>
                <a:spcPts val="0"/>
              </a:spcBef>
              <a:spcAft>
                <a:spcPts val="0"/>
              </a:spcAft>
              <a:buNone/>
            </a:pPr>
            <a:r>
              <a:rPr lang="en-US" sz="2100">
                <a:solidFill>
                  <a:srgbClr val="434343"/>
                </a:solidFill>
                <a:latin typeface="Proxima Nova"/>
                <a:ea typeface="Proxima Nova"/>
                <a:cs typeface="Proxima Nova"/>
                <a:sym typeface="Proxima Nova"/>
              </a:rPr>
              <a:t>Very active and confident with technology</a:t>
            </a:r>
            <a:endParaRPr sz="2100">
              <a:solidFill>
                <a:srgbClr val="434343"/>
              </a:solidFill>
              <a:latin typeface="Proxima Nova"/>
              <a:ea typeface="Proxima Nova"/>
              <a:cs typeface="Proxima Nova"/>
              <a:sym typeface="Proxima Nova"/>
            </a:endParaRPr>
          </a:p>
        </p:txBody>
      </p:sp>
      <p:cxnSp>
        <p:nvCxnSpPr>
          <p:cNvPr id="357" name="Google Shape;357;p37"/>
          <p:cNvCxnSpPr/>
          <p:nvPr/>
        </p:nvCxnSpPr>
        <p:spPr>
          <a:xfrm rot="10800000">
            <a:off x="12969500" y="10939309"/>
            <a:ext cx="7479000" cy="0"/>
          </a:xfrm>
          <a:prstGeom prst="straightConnector1">
            <a:avLst/>
          </a:prstGeom>
          <a:noFill/>
          <a:ln w="38100" cap="flat" cmpd="sng">
            <a:solidFill>
              <a:srgbClr val="FEE533"/>
            </a:solidFill>
            <a:prstDash val="solid"/>
            <a:round/>
            <a:headEnd type="oval" w="med" len="med"/>
            <a:tailEnd type="oval" w="med" len="med"/>
          </a:ln>
        </p:spPr>
      </p:cxnSp>
      <p:sp>
        <p:nvSpPr>
          <p:cNvPr id="358" name="Google Shape;358;p37"/>
          <p:cNvSpPr/>
          <p:nvPr/>
        </p:nvSpPr>
        <p:spPr>
          <a:xfrm>
            <a:off x="16668918" y="10835523"/>
            <a:ext cx="232500" cy="224700"/>
          </a:xfrm>
          <a:prstGeom prst="ellipse">
            <a:avLst/>
          </a:prstGeom>
          <a:solidFill>
            <a:srgbClr val="FEE533"/>
          </a:solidFill>
          <a:ln w="9525" cap="flat" cmpd="sng">
            <a:solidFill>
              <a:srgbClr val="FEE533"/>
            </a:solidFill>
            <a:prstDash val="solid"/>
            <a:round/>
            <a:headEnd type="none" w="sm" len="sm"/>
            <a:tailEnd type="none" w="sm" len="sm"/>
          </a:ln>
        </p:spPr>
        <p:txBody>
          <a:bodyPr spcFirstLastPara="1" wrap="square" lIns="194300" tIns="194300" rIns="194300" bIns="194300" anchor="ctr" anchorCtr="0">
            <a:noAutofit/>
          </a:bodyPr>
          <a:lstStyle/>
          <a:p>
            <a:pPr marL="0" lvl="0" indent="0" algn="l" rtl="0">
              <a:spcBef>
                <a:spcPts val="0"/>
              </a:spcBef>
              <a:spcAft>
                <a:spcPts val="0"/>
              </a:spcAft>
              <a:buNone/>
            </a:pPr>
            <a:endParaRPr/>
          </a:p>
        </p:txBody>
      </p:sp>
      <p:cxnSp>
        <p:nvCxnSpPr>
          <p:cNvPr id="359" name="Google Shape;359;p37"/>
          <p:cNvCxnSpPr/>
          <p:nvPr/>
        </p:nvCxnSpPr>
        <p:spPr>
          <a:xfrm>
            <a:off x="15205020" y="10831935"/>
            <a:ext cx="0" cy="224700"/>
          </a:xfrm>
          <a:prstGeom prst="straightConnector1">
            <a:avLst/>
          </a:prstGeom>
          <a:noFill/>
          <a:ln w="19050" cap="flat" cmpd="sng">
            <a:solidFill>
              <a:srgbClr val="FEE533"/>
            </a:solidFill>
            <a:prstDash val="solid"/>
            <a:round/>
            <a:headEnd type="none" w="med" len="med"/>
            <a:tailEnd type="none" w="med" len="med"/>
          </a:ln>
        </p:spPr>
      </p:cxnSp>
      <p:cxnSp>
        <p:nvCxnSpPr>
          <p:cNvPr id="360" name="Google Shape;360;p37"/>
          <p:cNvCxnSpPr/>
          <p:nvPr/>
        </p:nvCxnSpPr>
        <p:spPr>
          <a:xfrm>
            <a:off x="18394660" y="10831935"/>
            <a:ext cx="0" cy="224700"/>
          </a:xfrm>
          <a:prstGeom prst="straightConnector1">
            <a:avLst/>
          </a:prstGeom>
          <a:noFill/>
          <a:ln w="19050" cap="flat" cmpd="sng">
            <a:solidFill>
              <a:srgbClr val="FEE533"/>
            </a:solidFill>
            <a:prstDash val="solid"/>
            <a:round/>
            <a:headEnd type="none" w="med" len="med"/>
            <a:tailEnd type="none" w="med" len="med"/>
          </a:ln>
        </p:spPr>
      </p:cxnSp>
      <p:cxnSp>
        <p:nvCxnSpPr>
          <p:cNvPr id="361" name="Google Shape;361;p37"/>
          <p:cNvCxnSpPr/>
          <p:nvPr/>
        </p:nvCxnSpPr>
        <p:spPr>
          <a:xfrm>
            <a:off x="16024776" y="10831935"/>
            <a:ext cx="0" cy="224700"/>
          </a:xfrm>
          <a:prstGeom prst="straightConnector1">
            <a:avLst/>
          </a:prstGeom>
          <a:noFill/>
          <a:ln w="19050" cap="flat" cmpd="sng">
            <a:solidFill>
              <a:srgbClr val="FEE533"/>
            </a:solidFill>
            <a:prstDash val="solid"/>
            <a:round/>
            <a:headEnd type="none" w="med" len="med"/>
            <a:tailEnd type="none" w="med" len="med"/>
          </a:ln>
        </p:spPr>
      </p:cxnSp>
      <p:cxnSp>
        <p:nvCxnSpPr>
          <p:cNvPr id="362" name="Google Shape;362;p37"/>
          <p:cNvCxnSpPr/>
          <p:nvPr/>
        </p:nvCxnSpPr>
        <p:spPr>
          <a:xfrm>
            <a:off x="14347868" y="10831935"/>
            <a:ext cx="0" cy="224700"/>
          </a:xfrm>
          <a:prstGeom prst="straightConnector1">
            <a:avLst/>
          </a:prstGeom>
          <a:noFill/>
          <a:ln w="19050" cap="flat" cmpd="sng">
            <a:solidFill>
              <a:srgbClr val="FEE533"/>
            </a:solidFill>
            <a:prstDash val="solid"/>
            <a:round/>
            <a:headEnd type="none" w="med" len="med"/>
            <a:tailEnd type="none" w="med" len="med"/>
          </a:ln>
        </p:spPr>
      </p:cxnSp>
      <p:cxnSp>
        <p:nvCxnSpPr>
          <p:cNvPr id="363" name="Google Shape;363;p37"/>
          <p:cNvCxnSpPr/>
          <p:nvPr/>
        </p:nvCxnSpPr>
        <p:spPr>
          <a:xfrm>
            <a:off x="19233115" y="10831935"/>
            <a:ext cx="0" cy="224700"/>
          </a:xfrm>
          <a:prstGeom prst="straightConnector1">
            <a:avLst/>
          </a:prstGeom>
          <a:noFill/>
          <a:ln w="19050" cap="flat" cmpd="sng">
            <a:solidFill>
              <a:srgbClr val="FEE533"/>
            </a:solidFill>
            <a:prstDash val="solid"/>
            <a:round/>
            <a:headEnd type="none" w="med" len="med"/>
            <a:tailEnd type="none" w="med" len="med"/>
          </a:ln>
        </p:spPr>
      </p:cxnSp>
      <p:cxnSp>
        <p:nvCxnSpPr>
          <p:cNvPr id="364" name="Google Shape;364;p37"/>
          <p:cNvCxnSpPr/>
          <p:nvPr/>
        </p:nvCxnSpPr>
        <p:spPr>
          <a:xfrm>
            <a:off x="17556206" y="10831935"/>
            <a:ext cx="0" cy="224700"/>
          </a:xfrm>
          <a:prstGeom prst="straightConnector1">
            <a:avLst/>
          </a:prstGeom>
          <a:noFill/>
          <a:ln w="19050" cap="flat" cmpd="sng">
            <a:solidFill>
              <a:srgbClr val="FEE533"/>
            </a:solidFill>
            <a:prstDash val="solid"/>
            <a:round/>
            <a:headEnd type="none" w="med" len="med"/>
            <a:tailEnd type="none" w="med" len="med"/>
          </a:ln>
        </p:spPr>
      </p:cxnSp>
      <p:sp>
        <p:nvSpPr>
          <p:cNvPr id="365" name="Google Shape;365;p37"/>
          <p:cNvSpPr txBox="1"/>
          <p:nvPr/>
        </p:nvSpPr>
        <p:spPr>
          <a:xfrm>
            <a:off x="15209207" y="11254377"/>
            <a:ext cx="3197100" cy="667200"/>
          </a:xfrm>
          <a:prstGeom prst="rect">
            <a:avLst/>
          </a:prstGeom>
          <a:noFill/>
          <a:ln>
            <a:noFill/>
          </a:ln>
        </p:spPr>
        <p:txBody>
          <a:bodyPr spcFirstLastPara="1" wrap="square" lIns="194300" tIns="194300" rIns="194300" bIns="194300" anchor="t" anchorCtr="0">
            <a:noAutofit/>
          </a:bodyPr>
          <a:lstStyle/>
          <a:p>
            <a:pPr marL="0" lvl="0" indent="0" algn="ctr" rtl="0">
              <a:spcBef>
                <a:spcPts val="0"/>
              </a:spcBef>
              <a:spcAft>
                <a:spcPts val="0"/>
              </a:spcAft>
              <a:buNone/>
            </a:pPr>
            <a:r>
              <a:rPr lang="en-US" sz="2100">
                <a:solidFill>
                  <a:srgbClr val="434343"/>
                </a:solidFill>
                <a:latin typeface="Proxima Nova"/>
                <a:ea typeface="Proxima Nova"/>
                <a:cs typeface="Proxima Nova"/>
                <a:sym typeface="Proxima Nova"/>
              </a:rPr>
              <a:t>Okay and vaguely confident</a:t>
            </a:r>
            <a:endParaRPr sz="2100">
              <a:solidFill>
                <a:srgbClr val="434343"/>
              </a:solidFill>
              <a:latin typeface="Proxima Nova"/>
              <a:ea typeface="Proxima Nova"/>
              <a:cs typeface="Proxima Nova"/>
              <a:sym typeface="Proxima Nova"/>
            </a:endParaRPr>
          </a:p>
        </p:txBody>
      </p:sp>
      <p:sp>
        <p:nvSpPr>
          <p:cNvPr id="366" name="Google Shape;366;p37"/>
          <p:cNvSpPr txBox="1"/>
          <p:nvPr/>
        </p:nvSpPr>
        <p:spPr>
          <a:xfrm>
            <a:off x="8710262" y="7959680"/>
            <a:ext cx="2056500" cy="1521300"/>
          </a:xfrm>
          <a:prstGeom prst="rect">
            <a:avLst/>
          </a:prstGeom>
          <a:noFill/>
          <a:ln>
            <a:noFill/>
          </a:ln>
        </p:spPr>
        <p:txBody>
          <a:bodyPr spcFirstLastPara="1" wrap="square" lIns="194300" tIns="194300" rIns="194300" bIns="194300" anchor="b" anchorCtr="0">
            <a:noAutofit/>
          </a:bodyPr>
          <a:lstStyle/>
          <a:p>
            <a:pPr marL="0" lvl="0" indent="0" algn="l" rtl="0">
              <a:spcBef>
                <a:spcPts val="0"/>
              </a:spcBef>
              <a:spcAft>
                <a:spcPts val="0"/>
              </a:spcAft>
              <a:buNone/>
            </a:pPr>
            <a:r>
              <a:rPr lang="en-US" sz="3000" b="1">
                <a:solidFill>
                  <a:srgbClr val="434343"/>
                </a:solidFill>
                <a:latin typeface="Proxima Nova"/>
                <a:ea typeface="Proxima Nova"/>
                <a:cs typeface="Proxima Nova"/>
                <a:sym typeface="Proxima Nova"/>
              </a:rPr>
              <a:t>They would say:</a:t>
            </a:r>
            <a:endParaRPr sz="3000" b="1">
              <a:solidFill>
                <a:srgbClr val="434343"/>
              </a:solidFill>
              <a:latin typeface="Proxima Nova"/>
              <a:ea typeface="Proxima Nova"/>
              <a:cs typeface="Proxima Nova"/>
              <a:sym typeface="Proxima Nova"/>
            </a:endParaRPr>
          </a:p>
        </p:txBody>
      </p:sp>
      <p:sp>
        <p:nvSpPr>
          <p:cNvPr id="367" name="Google Shape;367;p37"/>
          <p:cNvSpPr txBox="1"/>
          <p:nvPr/>
        </p:nvSpPr>
        <p:spPr>
          <a:xfrm>
            <a:off x="11877108" y="7778766"/>
            <a:ext cx="1053600" cy="1011300"/>
          </a:xfrm>
          <a:prstGeom prst="rect">
            <a:avLst/>
          </a:prstGeom>
          <a:noFill/>
          <a:ln>
            <a:noFill/>
          </a:ln>
        </p:spPr>
        <p:txBody>
          <a:bodyPr spcFirstLastPara="1" wrap="square" lIns="194300" tIns="194300" rIns="194300" bIns="194300" anchor="t" anchorCtr="0">
            <a:noAutofit/>
          </a:bodyPr>
          <a:lstStyle/>
          <a:p>
            <a:pPr marL="0" lvl="0" indent="0" algn="l" rtl="0">
              <a:spcBef>
                <a:spcPts val="0"/>
              </a:spcBef>
              <a:spcAft>
                <a:spcPts val="0"/>
              </a:spcAft>
              <a:buNone/>
            </a:pPr>
            <a:r>
              <a:rPr lang="en-US" sz="10200">
                <a:solidFill>
                  <a:srgbClr val="434343"/>
                </a:solidFill>
                <a:latin typeface="Proxima Nova"/>
                <a:ea typeface="Proxima Nova"/>
                <a:cs typeface="Proxima Nova"/>
                <a:sym typeface="Proxima Nova"/>
              </a:rPr>
              <a:t>“</a:t>
            </a:r>
            <a:endParaRPr sz="10200">
              <a:solidFill>
                <a:srgbClr val="434343"/>
              </a:solidFill>
              <a:latin typeface="Proxima Nova"/>
              <a:ea typeface="Proxima Nova"/>
              <a:cs typeface="Proxima Nova"/>
              <a:sym typeface="Proxima Nova"/>
            </a:endParaRPr>
          </a:p>
        </p:txBody>
      </p:sp>
      <p:sp>
        <p:nvSpPr>
          <p:cNvPr id="368" name="Google Shape;368;p37"/>
          <p:cNvSpPr txBox="1"/>
          <p:nvPr/>
        </p:nvSpPr>
        <p:spPr>
          <a:xfrm>
            <a:off x="8656155" y="944835"/>
            <a:ext cx="1809000" cy="1011300"/>
          </a:xfrm>
          <a:prstGeom prst="rect">
            <a:avLst/>
          </a:prstGeom>
          <a:noFill/>
          <a:ln>
            <a:noFill/>
          </a:ln>
        </p:spPr>
        <p:txBody>
          <a:bodyPr spcFirstLastPara="1" wrap="square" lIns="194300" tIns="194300" rIns="194300" bIns="194300" anchor="b" anchorCtr="0">
            <a:noAutofit/>
          </a:bodyPr>
          <a:lstStyle/>
          <a:p>
            <a:pPr marL="0" lvl="0" indent="0" algn="l" rtl="0">
              <a:spcBef>
                <a:spcPts val="0"/>
              </a:spcBef>
              <a:spcAft>
                <a:spcPts val="0"/>
              </a:spcAft>
              <a:buNone/>
            </a:pPr>
            <a:r>
              <a:rPr lang="en-US" sz="3000" b="1">
                <a:solidFill>
                  <a:srgbClr val="434343"/>
                </a:solidFill>
                <a:latin typeface="Proxima Nova"/>
                <a:ea typeface="Proxima Nova"/>
                <a:cs typeface="Proxima Nova"/>
                <a:sym typeface="Proxima Nova"/>
              </a:rPr>
              <a:t>Needs: </a:t>
            </a:r>
            <a:endParaRPr sz="3000" b="1">
              <a:solidFill>
                <a:srgbClr val="434343"/>
              </a:solidFill>
              <a:latin typeface="Proxima Nova"/>
              <a:ea typeface="Proxima Nova"/>
              <a:cs typeface="Proxima Nova"/>
              <a:sym typeface="Proxima Nova"/>
            </a:endParaRPr>
          </a:p>
        </p:txBody>
      </p:sp>
      <p:sp>
        <p:nvSpPr>
          <p:cNvPr id="369" name="Google Shape;369;p37"/>
          <p:cNvSpPr txBox="1"/>
          <p:nvPr/>
        </p:nvSpPr>
        <p:spPr>
          <a:xfrm>
            <a:off x="18240279" y="9750017"/>
            <a:ext cx="5426100" cy="1011300"/>
          </a:xfrm>
          <a:prstGeom prst="rect">
            <a:avLst/>
          </a:prstGeom>
          <a:noFill/>
          <a:ln>
            <a:noFill/>
          </a:ln>
        </p:spPr>
        <p:txBody>
          <a:bodyPr spcFirstLastPara="1" wrap="square" lIns="194300" tIns="194300" rIns="194300" bIns="194300" anchor="b" anchorCtr="0">
            <a:noAutofit/>
          </a:bodyPr>
          <a:lstStyle/>
          <a:p>
            <a:pPr marL="0" lvl="0" indent="0" algn="r" rtl="0">
              <a:spcBef>
                <a:spcPts val="0"/>
              </a:spcBef>
              <a:spcAft>
                <a:spcPts val="0"/>
              </a:spcAft>
              <a:buNone/>
            </a:pPr>
            <a:r>
              <a:rPr lang="en-US" sz="2100">
                <a:solidFill>
                  <a:srgbClr val="434343"/>
                </a:solidFill>
                <a:latin typeface="Proxima Nova"/>
                <a:ea typeface="Proxima Nova"/>
                <a:cs typeface="Proxima Nova"/>
                <a:sym typeface="Proxima Nova"/>
              </a:rPr>
              <a:t>Circle where they are on the scale</a:t>
            </a:r>
            <a:endParaRPr sz="2100">
              <a:solidFill>
                <a:srgbClr val="434343"/>
              </a:solidFill>
              <a:latin typeface="Proxima Nova"/>
              <a:ea typeface="Proxima Nova"/>
              <a:cs typeface="Proxima Nova"/>
              <a:sym typeface="Proxima Nova"/>
            </a:endParaRPr>
          </a:p>
        </p:txBody>
      </p:sp>
      <p:sp>
        <p:nvSpPr>
          <p:cNvPr id="370" name="Google Shape;370;p37"/>
          <p:cNvSpPr txBox="1"/>
          <p:nvPr/>
        </p:nvSpPr>
        <p:spPr>
          <a:xfrm>
            <a:off x="2113611" y="6421475"/>
            <a:ext cx="3368100" cy="1011300"/>
          </a:xfrm>
          <a:prstGeom prst="rect">
            <a:avLst/>
          </a:prstGeom>
          <a:noFill/>
          <a:ln>
            <a:noFill/>
          </a:ln>
        </p:spPr>
        <p:txBody>
          <a:bodyPr spcFirstLastPara="1" wrap="square" lIns="194300" tIns="194300" rIns="194300" bIns="194300" anchor="b" anchorCtr="0">
            <a:noAutofit/>
          </a:bodyPr>
          <a:lstStyle/>
          <a:p>
            <a:pPr marL="0" lvl="0" indent="0" algn="l" rtl="0">
              <a:spcBef>
                <a:spcPts val="0"/>
              </a:spcBef>
              <a:spcAft>
                <a:spcPts val="0"/>
              </a:spcAft>
              <a:buNone/>
            </a:pPr>
            <a:r>
              <a:rPr lang="en-US" sz="2400">
                <a:solidFill>
                  <a:srgbClr val="434343"/>
                </a:solidFill>
                <a:latin typeface="Proxima Nova"/>
                <a:ea typeface="Proxima Nova"/>
                <a:cs typeface="Proxima Nova"/>
                <a:sym typeface="Proxima Nova"/>
              </a:rPr>
              <a:t>Andy </a:t>
            </a:r>
            <a:endParaRPr sz="2400">
              <a:solidFill>
                <a:srgbClr val="434343"/>
              </a:solidFill>
              <a:latin typeface="Proxima Nova"/>
              <a:ea typeface="Proxima Nova"/>
              <a:cs typeface="Proxima Nova"/>
              <a:sym typeface="Proxima Nova"/>
            </a:endParaRPr>
          </a:p>
        </p:txBody>
      </p:sp>
      <p:sp>
        <p:nvSpPr>
          <p:cNvPr id="371" name="Google Shape;371;p37"/>
          <p:cNvSpPr txBox="1"/>
          <p:nvPr/>
        </p:nvSpPr>
        <p:spPr>
          <a:xfrm>
            <a:off x="7063897" y="6345283"/>
            <a:ext cx="946200" cy="1011300"/>
          </a:xfrm>
          <a:prstGeom prst="rect">
            <a:avLst/>
          </a:prstGeom>
          <a:noFill/>
          <a:ln>
            <a:noFill/>
          </a:ln>
        </p:spPr>
        <p:txBody>
          <a:bodyPr spcFirstLastPara="1" wrap="square" lIns="194300" tIns="194300" rIns="194300" bIns="194300" anchor="b" anchorCtr="0">
            <a:noAutofit/>
          </a:bodyPr>
          <a:lstStyle/>
          <a:p>
            <a:pPr marL="0" lvl="0" indent="0" algn="l" rtl="0">
              <a:spcBef>
                <a:spcPts val="0"/>
              </a:spcBef>
              <a:spcAft>
                <a:spcPts val="0"/>
              </a:spcAft>
              <a:buNone/>
            </a:pPr>
            <a:r>
              <a:rPr lang="en-US" sz="2400">
                <a:solidFill>
                  <a:srgbClr val="434343"/>
                </a:solidFill>
                <a:latin typeface="Proxima Nova"/>
                <a:ea typeface="Proxima Nova"/>
                <a:cs typeface="Proxima Nova"/>
                <a:sym typeface="Proxima Nova"/>
              </a:rPr>
              <a:t>56</a:t>
            </a:r>
            <a:endParaRPr sz="2400">
              <a:solidFill>
                <a:srgbClr val="434343"/>
              </a:solidFill>
              <a:latin typeface="Proxima Nova"/>
              <a:ea typeface="Proxima Nova"/>
              <a:cs typeface="Proxima Nova"/>
              <a:sym typeface="Proxima Nova"/>
            </a:endParaRPr>
          </a:p>
        </p:txBody>
      </p:sp>
      <p:sp>
        <p:nvSpPr>
          <p:cNvPr id="372" name="Google Shape;372;p37"/>
          <p:cNvSpPr txBox="1"/>
          <p:nvPr/>
        </p:nvSpPr>
        <p:spPr>
          <a:xfrm>
            <a:off x="2148345" y="7072046"/>
            <a:ext cx="5018700" cy="1011300"/>
          </a:xfrm>
          <a:prstGeom prst="rect">
            <a:avLst/>
          </a:prstGeom>
          <a:noFill/>
          <a:ln>
            <a:noFill/>
          </a:ln>
        </p:spPr>
        <p:txBody>
          <a:bodyPr spcFirstLastPara="1" wrap="square" lIns="194300" tIns="194300" rIns="194300" bIns="194300" anchor="b" anchorCtr="0">
            <a:noAutofit/>
          </a:bodyPr>
          <a:lstStyle/>
          <a:p>
            <a:pPr marL="0" lvl="0" indent="0" algn="l" rtl="0">
              <a:spcBef>
                <a:spcPts val="0"/>
              </a:spcBef>
              <a:spcAft>
                <a:spcPts val="0"/>
              </a:spcAft>
              <a:buNone/>
            </a:pPr>
            <a:r>
              <a:rPr lang="en-US" sz="2400">
                <a:solidFill>
                  <a:srgbClr val="434343"/>
                </a:solidFill>
                <a:latin typeface="Proxima Nova"/>
                <a:ea typeface="Proxima Nova"/>
                <a:cs typeface="Proxima Nova"/>
                <a:sym typeface="Proxima Nova"/>
              </a:rPr>
              <a:t>London</a:t>
            </a:r>
            <a:endParaRPr sz="2400">
              <a:solidFill>
                <a:srgbClr val="434343"/>
              </a:solidFill>
              <a:latin typeface="Proxima Nova"/>
              <a:ea typeface="Proxima Nova"/>
              <a:cs typeface="Proxima Nova"/>
              <a:sym typeface="Proxima Nova"/>
            </a:endParaRPr>
          </a:p>
        </p:txBody>
      </p:sp>
      <p:sp>
        <p:nvSpPr>
          <p:cNvPr id="373" name="Google Shape;373;p37"/>
          <p:cNvSpPr txBox="1"/>
          <p:nvPr/>
        </p:nvSpPr>
        <p:spPr>
          <a:xfrm>
            <a:off x="603225" y="8324000"/>
            <a:ext cx="1677600" cy="576900"/>
          </a:xfrm>
          <a:prstGeom prst="rect">
            <a:avLst/>
          </a:prstGeom>
          <a:noFill/>
          <a:ln>
            <a:noFill/>
          </a:ln>
        </p:spPr>
        <p:txBody>
          <a:bodyPr spcFirstLastPara="1" wrap="square" lIns="194300" tIns="194300" rIns="194300" bIns="194300" anchor="b" anchorCtr="0">
            <a:noAutofit/>
          </a:bodyPr>
          <a:lstStyle/>
          <a:p>
            <a:pPr marL="0" lvl="0" indent="0" algn="l" rtl="0">
              <a:lnSpc>
                <a:spcPct val="100000"/>
              </a:lnSpc>
              <a:spcBef>
                <a:spcPts val="0"/>
              </a:spcBef>
              <a:spcAft>
                <a:spcPts val="0"/>
              </a:spcAft>
              <a:buNone/>
            </a:pPr>
            <a:r>
              <a:rPr lang="en-US" sz="3000" b="1">
                <a:solidFill>
                  <a:srgbClr val="434343"/>
                </a:solidFill>
                <a:latin typeface="Proxima Nova"/>
                <a:ea typeface="Proxima Nova"/>
                <a:cs typeface="Proxima Nova"/>
                <a:sym typeface="Proxima Nova"/>
              </a:rPr>
              <a:t>About:</a:t>
            </a:r>
            <a:endParaRPr sz="3000" b="1">
              <a:solidFill>
                <a:srgbClr val="434343"/>
              </a:solidFill>
              <a:latin typeface="Proxima Nova"/>
              <a:ea typeface="Proxima Nova"/>
              <a:cs typeface="Proxima Nova"/>
              <a:sym typeface="Proxima Nova"/>
            </a:endParaRPr>
          </a:p>
        </p:txBody>
      </p:sp>
      <p:sp>
        <p:nvSpPr>
          <p:cNvPr id="374" name="Google Shape;374;p37"/>
          <p:cNvSpPr txBox="1"/>
          <p:nvPr/>
        </p:nvSpPr>
        <p:spPr>
          <a:xfrm>
            <a:off x="2140733" y="8133500"/>
            <a:ext cx="6174000" cy="2592000"/>
          </a:xfrm>
          <a:prstGeom prst="rect">
            <a:avLst/>
          </a:prstGeom>
          <a:noFill/>
          <a:ln>
            <a:noFill/>
          </a:ln>
        </p:spPr>
        <p:txBody>
          <a:bodyPr spcFirstLastPara="1" wrap="square" lIns="194300" tIns="194300" rIns="194300" bIns="1943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2400">
                <a:solidFill>
                  <a:srgbClr val="434343"/>
                </a:solidFill>
                <a:latin typeface="Proxima Nova"/>
                <a:ea typeface="Proxima Nova"/>
                <a:cs typeface="Proxima Nova"/>
                <a:sym typeface="Proxima Nova"/>
              </a:rPr>
              <a:t>Family man with grown up kids, working in London, tech confident. Lives an hour away from his elderly father, worries about him and he and his wife try to visit often.</a:t>
            </a:r>
            <a:endParaRPr sz="2400">
              <a:solidFill>
                <a:srgbClr val="434343"/>
              </a:solidFill>
              <a:latin typeface="Proxima Nova"/>
              <a:ea typeface="Proxima Nova"/>
              <a:cs typeface="Proxima Nova"/>
              <a:sym typeface="Proxima Nova"/>
            </a:endParaRPr>
          </a:p>
          <a:p>
            <a:pPr marL="0" lvl="0" indent="0" algn="l" rtl="0">
              <a:lnSpc>
                <a:spcPct val="100000"/>
              </a:lnSpc>
              <a:spcBef>
                <a:spcPts val="0"/>
              </a:spcBef>
              <a:spcAft>
                <a:spcPts val="0"/>
              </a:spcAft>
              <a:buClr>
                <a:schemeClr val="dk1"/>
              </a:buClr>
              <a:buSzPts val="1100"/>
              <a:buFont typeface="Arial"/>
              <a:buNone/>
            </a:pPr>
            <a:endParaRPr sz="2400">
              <a:solidFill>
                <a:srgbClr val="434343"/>
              </a:solidFill>
              <a:latin typeface="Proxima Nova"/>
              <a:ea typeface="Proxima Nova"/>
              <a:cs typeface="Proxima Nova"/>
              <a:sym typeface="Proxima Nova"/>
            </a:endParaRPr>
          </a:p>
          <a:p>
            <a:pPr marL="0" lvl="0" indent="0" algn="l" rtl="0">
              <a:lnSpc>
                <a:spcPct val="100000"/>
              </a:lnSpc>
              <a:spcBef>
                <a:spcPts val="0"/>
              </a:spcBef>
              <a:spcAft>
                <a:spcPts val="0"/>
              </a:spcAft>
              <a:buNone/>
            </a:pPr>
            <a:endParaRPr sz="2400">
              <a:solidFill>
                <a:srgbClr val="434343"/>
              </a:solidFill>
              <a:latin typeface="Proxima Nova"/>
              <a:ea typeface="Proxima Nova"/>
              <a:cs typeface="Proxima Nova"/>
              <a:sym typeface="Proxima Nova"/>
            </a:endParaRPr>
          </a:p>
        </p:txBody>
      </p:sp>
      <p:sp>
        <p:nvSpPr>
          <p:cNvPr id="375" name="Google Shape;375;p37"/>
          <p:cNvSpPr txBox="1"/>
          <p:nvPr/>
        </p:nvSpPr>
        <p:spPr>
          <a:xfrm>
            <a:off x="12610900" y="8187825"/>
            <a:ext cx="8180700" cy="1219800"/>
          </a:xfrm>
          <a:prstGeom prst="rect">
            <a:avLst/>
          </a:prstGeom>
          <a:noFill/>
          <a:ln>
            <a:noFill/>
          </a:ln>
        </p:spPr>
        <p:txBody>
          <a:bodyPr spcFirstLastPara="1" wrap="square" lIns="194300" tIns="194300" rIns="194300" bIns="194300"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3000" b="1">
                <a:solidFill>
                  <a:srgbClr val="434343"/>
                </a:solidFill>
                <a:latin typeface="Proxima Nova"/>
                <a:ea typeface="Proxima Nova"/>
                <a:cs typeface="Proxima Nova"/>
                <a:sym typeface="Proxima Nova"/>
              </a:rPr>
              <a:t>Don’t worry dad, it’s very common. We’ll sort it out so you stop receiving so many calls</a:t>
            </a:r>
            <a:endParaRPr sz="3000" b="1">
              <a:solidFill>
                <a:srgbClr val="434343"/>
              </a:solidFill>
              <a:latin typeface="Proxima Nova"/>
              <a:ea typeface="Proxima Nova"/>
              <a:cs typeface="Proxima Nova"/>
              <a:sym typeface="Proxima Nova"/>
            </a:endParaRPr>
          </a:p>
        </p:txBody>
      </p:sp>
      <p:sp>
        <p:nvSpPr>
          <p:cNvPr id="376" name="Google Shape;376;p37"/>
          <p:cNvSpPr txBox="1"/>
          <p:nvPr/>
        </p:nvSpPr>
        <p:spPr>
          <a:xfrm>
            <a:off x="20359132" y="8727280"/>
            <a:ext cx="1677600" cy="1169700"/>
          </a:xfrm>
          <a:prstGeom prst="rect">
            <a:avLst/>
          </a:prstGeom>
          <a:noFill/>
          <a:ln>
            <a:noFill/>
          </a:ln>
        </p:spPr>
        <p:txBody>
          <a:bodyPr spcFirstLastPara="1" wrap="square" lIns="194300" tIns="194300" rIns="194300" bIns="194300" anchor="ctr" anchorCtr="0">
            <a:noAutofit/>
          </a:bodyPr>
          <a:lstStyle/>
          <a:p>
            <a:pPr marL="0" lvl="0" indent="0" algn="l" rtl="0">
              <a:spcBef>
                <a:spcPts val="0"/>
              </a:spcBef>
              <a:spcAft>
                <a:spcPts val="0"/>
              </a:spcAft>
              <a:buNone/>
            </a:pPr>
            <a:r>
              <a:rPr lang="en-US" sz="10200">
                <a:solidFill>
                  <a:srgbClr val="434343"/>
                </a:solidFill>
                <a:latin typeface="Proxima Nova"/>
                <a:ea typeface="Proxima Nova"/>
                <a:cs typeface="Proxima Nova"/>
                <a:sym typeface="Proxima Nova"/>
              </a:rPr>
              <a:t>”</a:t>
            </a:r>
            <a:endParaRPr sz="3000"/>
          </a:p>
        </p:txBody>
      </p:sp>
      <p:sp>
        <p:nvSpPr>
          <p:cNvPr id="377" name="Google Shape;377;p37"/>
          <p:cNvSpPr/>
          <p:nvPr/>
        </p:nvSpPr>
        <p:spPr>
          <a:xfrm>
            <a:off x="18543924" y="10643050"/>
            <a:ext cx="602700" cy="576900"/>
          </a:xfrm>
          <a:prstGeom prst="ellipse">
            <a:avLst/>
          </a:prstGeom>
          <a:noFill/>
          <a:ln w="9525" cap="flat" cmpd="sng">
            <a:solidFill>
              <a:schemeClr val="dk2"/>
            </a:solidFill>
            <a:prstDash val="solid"/>
            <a:round/>
            <a:headEnd type="none" w="sm" len="sm"/>
            <a:tailEnd type="none" w="sm" len="sm"/>
          </a:ln>
        </p:spPr>
        <p:txBody>
          <a:bodyPr spcFirstLastPara="1" wrap="square" lIns="194300" tIns="194300" rIns="194300" bIns="194300" anchor="ctr" anchorCtr="0">
            <a:noAutofit/>
          </a:bodyPr>
          <a:lstStyle/>
          <a:p>
            <a:pPr marL="0" lvl="0" indent="0" algn="l" rtl="0">
              <a:spcBef>
                <a:spcPts val="0"/>
              </a:spcBef>
              <a:spcAft>
                <a:spcPts val="0"/>
              </a:spcAft>
              <a:buNone/>
            </a:pPr>
            <a:endParaRPr/>
          </a:p>
        </p:txBody>
      </p:sp>
      <p:sp>
        <p:nvSpPr>
          <p:cNvPr id="378" name="Google Shape;378;p37"/>
          <p:cNvSpPr txBox="1"/>
          <p:nvPr/>
        </p:nvSpPr>
        <p:spPr>
          <a:xfrm>
            <a:off x="11014250" y="1223550"/>
            <a:ext cx="12129900" cy="2592000"/>
          </a:xfrm>
          <a:prstGeom prst="rect">
            <a:avLst/>
          </a:prstGeom>
          <a:noFill/>
          <a:ln>
            <a:noFill/>
          </a:ln>
        </p:spPr>
        <p:txBody>
          <a:bodyPr spcFirstLastPara="1" wrap="square" lIns="194300" tIns="194300" rIns="194300" bIns="194300" anchor="t" anchorCtr="0">
            <a:noAutofit/>
          </a:bodyPr>
          <a:lstStyle/>
          <a:p>
            <a:pPr marL="457200" lvl="0" indent="-381000" algn="l" rtl="0">
              <a:lnSpc>
                <a:spcPct val="100000"/>
              </a:lnSpc>
              <a:spcBef>
                <a:spcPts val="0"/>
              </a:spcBef>
              <a:spcAft>
                <a:spcPts val="0"/>
              </a:spcAft>
              <a:buClr>
                <a:srgbClr val="434343"/>
              </a:buClr>
              <a:buSzPts val="2400"/>
              <a:buFont typeface="Proxima Nova"/>
              <a:buChar char="●"/>
            </a:pPr>
            <a:r>
              <a:rPr lang="en-US" sz="2400">
                <a:solidFill>
                  <a:srgbClr val="434343"/>
                </a:solidFill>
                <a:latin typeface="Proxima Nova"/>
                <a:ea typeface="Proxima Nova"/>
                <a:cs typeface="Proxima Nova"/>
                <a:sym typeface="Proxima Nova"/>
              </a:rPr>
              <a:t>To be aware of fraud, the likelihood of his elderly father being targeted and how he can help</a:t>
            </a:r>
            <a:endParaRPr sz="2400">
              <a:solidFill>
                <a:srgbClr val="434343"/>
              </a:solidFill>
              <a:latin typeface="Proxima Nova"/>
              <a:ea typeface="Proxima Nova"/>
              <a:cs typeface="Proxima Nova"/>
              <a:sym typeface="Proxima Nova"/>
            </a:endParaRPr>
          </a:p>
          <a:p>
            <a:pPr marL="457200" lvl="0" indent="-381000" algn="l" rtl="0">
              <a:lnSpc>
                <a:spcPct val="100000"/>
              </a:lnSpc>
              <a:spcBef>
                <a:spcPts val="0"/>
              </a:spcBef>
              <a:spcAft>
                <a:spcPts val="0"/>
              </a:spcAft>
              <a:buClr>
                <a:srgbClr val="434343"/>
              </a:buClr>
              <a:buSzPts val="2400"/>
              <a:buFont typeface="Proxima Nova"/>
              <a:buChar char="●"/>
            </a:pPr>
            <a:r>
              <a:rPr lang="en-US" sz="2400">
                <a:solidFill>
                  <a:srgbClr val="434343"/>
                </a:solidFill>
                <a:latin typeface="Proxima Nova"/>
                <a:ea typeface="Proxima Nova"/>
                <a:cs typeface="Proxima Nova"/>
                <a:sym typeface="Proxima Nova"/>
              </a:rPr>
              <a:t>To know what to do if he suspects his father is being targeted by fraudsters</a:t>
            </a:r>
            <a:endParaRPr sz="2400">
              <a:solidFill>
                <a:srgbClr val="434343"/>
              </a:solidFill>
              <a:latin typeface="Proxima Nova"/>
              <a:ea typeface="Proxima Nova"/>
              <a:cs typeface="Proxima Nova"/>
              <a:sym typeface="Proxima Nova"/>
            </a:endParaRPr>
          </a:p>
          <a:p>
            <a:pPr marL="457200" lvl="0" indent="-381000" algn="l" rtl="0">
              <a:lnSpc>
                <a:spcPct val="100000"/>
              </a:lnSpc>
              <a:spcBef>
                <a:spcPts val="0"/>
              </a:spcBef>
              <a:spcAft>
                <a:spcPts val="0"/>
              </a:spcAft>
              <a:buClr>
                <a:srgbClr val="434343"/>
              </a:buClr>
              <a:buSzPts val="2400"/>
              <a:buFont typeface="Proxima Nova"/>
              <a:buChar char="●"/>
            </a:pPr>
            <a:r>
              <a:rPr lang="en-US" sz="2400">
                <a:solidFill>
                  <a:srgbClr val="434343"/>
                </a:solidFill>
                <a:latin typeface="Proxima Nova"/>
                <a:ea typeface="Proxima Nova"/>
                <a:cs typeface="Proxima Nova"/>
                <a:sym typeface="Proxima Nova"/>
              </a:rPr>
              <a:t>To know how to support him and report it if he is a victim</a:t>
            </a:r>
            <a:endParaRPr sz="2400">
              <a:solidFill>
                <a:srgbClr val="434343"/>
              </a:solidFill>
              <a:latin typeface="Proxima Nova"/>
              <a:ea typeface="Proxima Nova"/>
              <a:cs typeface="Proxima Nova"/>
              <a:sym typeface="Proxima Nova"/>
            </a:endParaRPr>
          </a:p>
        </p:txBody>
      </p:sp>
      <p:sp>
        <p:nvSpPr>
          <p:cNvPr id="379" name="Google Shape;379;p37"/>
          <p:cNvSpPr txBox="1"/>
          <p:nvPr/>
        </p:nvSpPr>
        <p:spPr>
          <a:xfrm>
            <a:off x="603224" y="9682934"/>
            <a:ext cx="1506600" cy="1011300"/>
          </a:xfrm>
          <a:prstGeom prst="rect">
            <a:avLst/>
          </a:prstGeom>
          <a:noFill/>
          <a:ln>
            <a:noFill/>
          </a:ln>
        </p:spPr>
        <p:txBody>
          <a:bodyPr spcFirstLastPara="1" wrap="square" lIns="194300" tIns="194300" rIns="194300" bIns="194300" anchor="b" anchorCtr="0">
            <a:noAutofit/>
          </a:bodyPr>
          <a:lstStyle/>
          <a:p>
            <a:pPr marL="0" lvl="0" indent="0" algn="l" rtl="0">
              <a:lnSpc>
                <a:spcPct val="100000"/>
              </a:lnSpc>
              <a:spcBef>
                <a:spcPts val="0"/>
              </a:spcBef>
              <a:spcAft>
                <a:spcPts val="0"/>
              </a:spcAft>
              <a:buNone/>
            </a:pPr>
            <a:r>
              <a:rPr lang="en-US" sz="3000" b="1">
                <a:solidFill>
                  <a:srgbClr val="434343"/>
                </a:solidFill>
                <a:latin typeface="Proxima Nova"/>
                <a:ea typeface="Proxima Nova"/>
                <a:cs typeface="Proxima Nova"/>
                <a:sym typeface="Proxima Nova"/>
              </a:rPr>
              <a:t>Story:</a:t>
            </a:r>
            <a:endParaRPr sz="3000" b="1">
              <a:solidFill>
                <a:srgbClr val="434343"/>
              </a:solidFill>
              <a:latin typeface="Proxima Nova"/>
              <a:ea typeface="Proxima Nova"/>
              <a:cs typeface="Proxima Nova"/>
              <a:sym typeface="Proxima Nova"/>
            </a:endParaRPr>
          </a:p>
        </p:txBody>
      </p:sp>
      <p:sp>
        <p:nvSpPr>
          <p:cNvPr id="380" name="Google Shape;380;p37"/>
          <p:cNvSpPr txBox="1"/>
          <p:nvPr/>
        </p:nvSpPr>
        <p:spPr>
          <a:xfrm>
            <a:off x="2108181" y="9892200"/>
            <a:ext cx="6174000" cy="2592000"/>
          </a:xfrm>
          <a:prstGeom prst="rect">
            <a:avLst/>
          </a:prstGeom>
          <a:noFill/>
          <a:ln>
            <a:noFill/>
          </a:ln>
        </p:spPr>
        <p:txBody>
          <a:bodyPr spcFirstLastPara="1" wrap="square" lIns="194300" tIns="194300" rIns="194300" bIns="194300" anchor="t" anchorCtr="0">
            <a:noAutofit/>
          </a:bodyPr>
          <a:lstStyle/>
          <a:p>
            <a:pPr marL="0" lvl="0" indent="0" algn="l" rtl="0">
              <a:lnSpc>
                <a:spcPct val="100000"/>
              </a:lnSpc>
              <a:spcBef>
                <a:spcPts val="0"/>
              </a:spcBef>
              <a:spcAft>
                <a:spcPts val="0"/>
              </a:spcAft>
              <a:buNone/>
            </a:pPr>
            <a:r>
              <a:rPr lang="en-US" sz="2400">
                <a:solidFill>
                  <a:srgbClr val="434343"/>
                </a:solidFill>
                <a:latin typeface="Proxima Nova"/>
                <a:ea typeface="Proxima Nova"/>
                <a:cs typeface="Proxima Nova"/>
                <a:sym typeface="Proxima Nova"/>
              </a:rPr>
              <a:t>Whilst visiting his Father he noticed that he was receiving a lot of calls and not answering them or hanging up quickly saying: “unpleasant people are trying to sell me things that don’t exist”.</a:t>
            </a:r>
            <a:endParaRPr sz="2400">
              <a:solidFill>
                <a:srgbClr val="434343"/>
              </a:solidFill>
              <a:latin typeface="Proxima Nova"/>
              <a:ea typeface="Proxima Nova"/>
              <a:cs typeface="Proxima Nova"/>
              <a:sym typeface="Proxima Nova"/>
            </a:endParaRPr>
          </a:p>
        </p:txBody>
      </p:sp>
      <p:sp>
        <p:nvSpPr>
          <p:cNvPr id="381" name="Google Shape;381;p37"/>
          <p:cNvSpPr txBox="1"/>
          <p:nvPr/>
        </p:nvSpPr>
        <p:spPr>
          <a:xfrm>
            <a:off x="8656155" y="2984001"/>
            <a:ext cx="1809000" cy="1011300"/>
          </a:xfrm>
          <a:prstGeom prst="rect">
            <a:avLst/>
          </a:prstGeom>
          <a:noFill/>
          <a:ln>
            <a:noFill/>
          </a:ln>
        </p:spPr>
        <p:txBody>
          <a:bodyPr spcFirstLastPara="1" wrap="square" lIns="194300" tIns="194300" rIns="194300" bIns="194300" anchor="b" anchorCtr="0">
            <a:noAutofit/>
          </a:bodyPr>
          <a:lstStyle/>
          <a:p>
            <a:pPr marL="0" lvl="0" indent="0" algn="l" rtl="0">
              <a:spcBef>
                <a:spcPts val="0"/>
              </a:spcBef>
              <a:spcAft>
                <a:spcPts val="0"/>
              </a:spcAft>
              <a:buNone/>
            </a:pPr>
            <a:r>
              <a:rPr lang="en-US" sz="3000" b="1">
                <a:solidFill>
                  <a:srgbClr val="434343"/>
                </a:solidFill>
                <a:latin typeface="Proxima Nova"/>
                <a:ea typeface="Proxima Nova"/>
                <a:cs typeface="Proxima Nova"/>
                <a:sym typeface="Proxima Nova"/>
              </a:rPr>
              <a:t>Wants:</a:t>
            </a:r>
            <a:endParaRPr sz="3000" b="1">
              <a:solidFill>
                <a:srgbClr val="434343"/>
              </a:solidFill>
              <a:latin typeface="Proxima Nova"/>
              <a:ea typeface="Proxima Nova"/>
              <a:cs typeface="Proxima Nova"/>
              <a:sym typeface="Proxima Nova"/>
            </a:endParaRPr>
          </a:p>
        </p:txBody>
      </p:sp>
      <p:sp>
        <p:nvSpPr>
          <p:cNvPr id="382" name="Google Shape;382;p37"/>
          <p:cNvSpPr txBox="1"/>
          <p:nvPr/>
        </p:nvSpPr>
        <p:spPr>
          <a:xfrm>
            <a:off x="11014250" y="3262725"/>
            <a:ext cx="12129900" cy="2592000"/>
          </a:xfrm>
          <a:prstGeom prst="rect">
            <a:avLst/>
          </a:prstGeom>
          <a:noFill/>
          <a:ln>
            <a:noFill/>
          </a:ln>
        </p:spPr>
        <p:txBody>
          <a:bodyPr spcFirstLastPara="1" wrap="square" lIns="194300" tIns="194300" rIns="194300" bIns="194300" anchor="t" anchorCtr="0">
            <a:noAutofit/>
          </a:bodyPr>
          <a:lstStyle/>
          <a:p>
            <a:pPr marL="977900" lvl="0" indent="-647700" algn="l" rtl="0">
              <a:lnSpc>
                <a:spcPct val="100000"/>
              </a:lnSpc>
              <a:spcBef>
                <a:spcPts val="0"/>
              </a:spcBef>
              <a:spcAft>
                <a:spcPts val="0"/>
              </a:spcAft>
              <a:buClr>
                <a:srgbClr val="434343"/>
              </a:buClr>
              <a:buSzPts val="2400"/>
              <a:buFont typeface="Proxima Nova"/>
              <a:buChar char="●"/>
            </a:pPr>
            <a:r>
              <a:rPr lang="en-US" sz="2400">
                <a:solidFill>
                  <a:srgbClr val="434343"/>
                </a:solidFill>
                <a:latin typeface="Proxima Nova"/>
                <a:ea typeface="Proxima Nova"/>
                <a:cs typeface="Proxima Nova"/>
                <a:sym typeface="Proxima Nova"/>
              </a:rPr>
              <a:t>To know he there is a friendly face in his father’s community that can be there when he is not</a:t>
            </a:r>
            <a:endParaRPr sz="2400">
              <a:solidFill>
                <a:srgbClr val="434343"/>
              </a:solidFill>
              <a:latin typeface="Proxima Nova"/>
              <a:ea typeface="Proxima Nova"/>
              <a:cs typeface="Proxima Nova"/>
              <a:sym typeface="Proxima Nova"/>
            </a:endParaRPr>
          </a:p>
          <a:p>
            <a:pPr marL="977900" lvl="0" indent="-647700" algn="l" rtl="0">
              <a:lnSpc>
                <a:spcPct val="100000"/>
              </a:lnSpc>
              <a:spcBef>
                <a:spcPts val="0"/>
              </a:spcBef>
              <a:spcAft>
                <a:spcPts val="0"/>
              </a:spcAft>
              <a:buClr>
                <a:srgbClr val="434343"/>
              </a:buClr>
              <a:buSzPts val="2400"/>
              <a:buFont typeface="Proxima Nova"/>
              <a:buChar char="●"/>
            </a:pPr>
            <a:r>
              <a:rPr lang="en-US" sz="2400">
                <a:solidFill>
                  <a:srgbClr val="434343"/>
                </a:solidFill>
                <a:latin typeface="Proxima Nova"/>
                <a:ea typeface="Proxima Nova"/>
                <a:cs typeface="Proxima Nova"/>
                <a:sym typeface="Proxima Nova"/>
              </a:rPr>
              <a:t>To know how to facilitate a conversation with him without being patronising and what information to pass on</a:t>
            </a:r>
            <a:endParaRPr sz="2400">
              <a:solidFill>
                <a:srgbClr val="434343"/>
              </a:solidFill>
              <a:latin typeface="Proxima Nova"/>
              <a:ea typeface="Proxima Nova"/>
              <a:cs typeface="Proxima Nova"/>
              <a:sym typeface="Proxima Nova"/>
            </a:endParaRPr>
          </a:p>
        </p:txBody>
      </p:sp>
      <p:sp>
        <p:nvSpPr>
          <p:cNvPr id="383" name="Google Shape;383;p37"/>
          <p:cNvSpPr txBox="1"/>
          <p:nvPr/>
        </p:nvSpPr>
        <p:spPr>
          <a:xfrm>
            <a:off x="8656155" y="5579291"/>
            <a:ext cx="2056500" cy="1011300"/>
          </a:xfrm>
          <a:prstGeom prst="rect">
            <a:avLst/>
          </a:prstGeom>
          <a:noFill/>
          <a:ln>
            <a:noFill/>
          </a:ln>
        </p:spPr>
        <p:txBody>
          <a:bodyPr spcFirstLastPara="1" wrap="square" lIns="194300" tIns="194300" rIns="194300" bIns="194300" anchor="b" anchorCtr="0">
            <a:noAutofit/>
          </a:bodyPr>
          <a:lstStyle/>
          <a:p>
            <a:pPr marL="0" lvl="0" indent="0" algn="l" rtl="0">
              <a:spcBef>
                <a:spcPts val="0"/>
              </a:spcBef>
              <a:spcAft>
                <a:spcPts val="0"/>
              </a:spcAft>
              <a:buNone/>
            </a:pPr>
            <a:r>
              <a:rPr lang="en-US" sz="3000" b="1">
                <a:solidFill>
                  <a:srgbClr val="434343"/>
                </a:solidFill>
                <a:latin typeface="Proxima Nova"/>
                <a:ea typeface="Proxima Nova"/>
                <a:cs typeface="Proxima Nova"/>
                <a:sym typeface="Proxima Nova"/>
              </a:rPr>
              <a:t>Pain</a:t>
            </a:r>
            <a:endParaRPr sz="3000" b="1">
              <a:solidFill>
                <a:srgbClr val="434343"/>
              </a:solidFill>
              <a:latin typeface="Proxima Nova"/>
              <a:ea typeface="Proxima Nova"/>
              <a:cs typeface="Proxima Nova"/>
              <a:sym typeface="Proxima Nova"/>
            </a:endParaRPr>
          </a:p>
          <a:p>
            <a:pPr marL="0" lvl="0" indent="0" algn="l" rtl="0">
              <a:spcBef>
                <a:spcPts val="0"/>
              </a:spcBef>
              <a:spcAft>
                <a:spcPts val="0"/>
              </a:spcAft>
              <a:buNone/>
            </a:pPr>
            <a:r>
              <a:rPr lang="en-US" sz="3000" b="1">
                <a:solidFill>
                  <a:srgbClr val="434343"/>
                </a:solidFill>
                <a:latin typeface="Proxima Nova"/>
                <a:ea typeface="Proxima Nova"/>
                <a:cs typeface="Proxima Nova"/>
                <a:sym typeface="Proxima Nova"/>
              </a:rPr>
              <a:t>points:</a:t>
            </a:r>
            <a:endParaRPr sz="3000" b="1">
              <a:solidFill>
                <a:srgbClr val="434343"/>
              </a:solidFill>
              <a:latin typeface="Proxima Nova"/>
              <a:ea typeface="Proxima Nova"/>
              <a:cs typeface="Proxima Nova"/>
              <a:sym typeface="Proxima Nova"/>
            </a:endParaRPr>
          </a:p>
        </p:txBody>
      </p:sp>
      <p:sp>
        <p:nvSpPr>
          <p:cNvPr id="384" name="Google Shape;384;p37"/>
          <p:cNvSpPr txBox="1"/>
          <p:nvPr/>
        </p:nvSpPr>
        <p:spPr>
          <a:xfrm>
            <a:off x="11014250" y="5342700"/>
            <a:ext cx="12129900" cy="2592000"/>
          </a:xfrm>
          <a:prstGeom prst="rect">
            <a:avLst/>
          </a:prstGeom>
          <a:noFill/>
          <a:ln>
            <a:noFill/>
          </a:ln>
        </p:spPr>
        <p:txBody>
          <a:bodyPr spcFirstLastPara="1" wrap="square" lIns="194300" tIns="194300" rIns="194300" bIns="194300" anchor="t" anchorCtr="0">
            <a:noAutofit/>
          </a:bodyPr>
          <a:lstStyle/>
          <a:p>
            <a:pPr marL="457200" lvl="0" indent="-381000" algn="l" rtl="0">
              <a:lnSpc>
                <a:spcPct val="100000"/>
              </a:lnSpc>
              <a:spcBef>
                <a:spcPts val="0"/>
              </a:spcBef>
              <a:spcAft>
                <a:spcPts val="0"/>
              </a:spcAft>
              <a:buClr>
                <a:srgbClr val="434343"/>
              </a:buClr>
              <a:buSzPts val="2400"/>
              <a:buFont typeface="Proxima Nova"/>
              <a:buChar char="●"/>
            </a:pPr>
            <a:r>
              <a:rPr lang="en-US" sz="2400">
                <a:solidFill>
                  <a:srgbClr val="434343"/>
                </a:solidFill>
                <a:latin typeface="Proxima Nova"/>
                <a:ea typeface="Proxima Nova"/>
                <a:cs typeface="Proxima Nova"/>
                <a:sym typeface="Proxima Nova"/>
              </a:rPr>
              <a:t>Lives far away from his dad and is aware he cannot always be on hand to help with the little things each day</a:t>
            </a:r>
            <a:endParaRPr sz="2400">
              <a:solidFill>
                <a:srgbClr val="434343"/>
              </a:solidFill>
              <a:latin typeface="Proxima Nova"/>
              <a:ea typeface="Proxima Nova"/>
              <a:cs typeface="Proxima Nova"/>
              <a:sym typeface="Proxima Nova"/>
            </a:endParaRPr>
          </a:p>
          <a:p>
            <a:pPr marL="457200" lvl="0" indent="-381000" algn="l" rtl="0">
              <a:lnSpc>
                <a:spcPct val="100000"/>
              </a:lnSpc>
              <a:spcBef>
                <a:spcPts val="0"/>
              </a:spcBef>
              <a:spcAft>
                <a:spcPts val="0"/>
              </a:spcAft>
              <a:buClr>
                <a:srgbClr val="434343"/>
              </a:buClr>
              <a:buSzPts val="2400"/>
              <a:buFont typeface="Proxima Nova"/>
              <a:buChar char="●"/>
            </a:pPr>
            <a:r>
              <a:rPr lang="en-US" sz="2400">
                <a:solidFill>
                  <a:srgbClr val="434343"/>
                </a:solidFill>
                <a:latin typeface="Proxima Nova"/>
                <a:ea typeface="Proxima Nova"/>
                <a:cs typeface="Proxima Nova"/>
                <a:sym typeface="Proxima Nova"/>
              </a:rPr>
              <a:t>Getting his father to open up emotionally to him or his wife about what is worrying him</a:t>
            </a:r>
            <a:endParaRPr sz="2400">
              <a:solidFill>
                <a:srgbClr val="434343"/>
              </a:solidFill>
              <a:latin typeface="Proxima Nova"/>
              <a:ea typeface="Proxima Nova"/>
              <a:cs typeface="Proxima Nova"/>
              <a:sym typeface="Proxima Nova"/>
            </a:endParaRPr>
          </a:p>
          <a:p>
            <a:pPr marL="457200" lvl="0" indent="-381000" algn="l" rtl="0">
              <a:lnSpc>
                <a:spcPct val="100000"/>
              </a:lnSpc>
              <a:spcBef>
                <a:spcPts val="0"/>
              </a:spcBef>
              <a:spcAft>
                <a:spcPts val="0"/>
              </a:spcAft>
              <a:buClr>
                <a:srgbClr val="434343"/>
              </a:buClr>
              <a:buSzPts val="2400"/>
              <a:buFont typeface="Proxima Nova"/>
              <a:buChar char="●"/>
            </a:pPr>
            <a:r>
              <a:rPr lang="en-US" sz="2400">
                <a:solidFill>
                  <a:srgbClr val="434343"/>
                </a:solidFill>
                <a:latin typeface="Proxima Nova"/>
                <a:ea typeface="Proxima Nova"/>
                <a:cs typeface="Proxima Nova"/>
                <a:sym typeface="Proxima Nova"/>
              </a:rPr>
              <a:t>Offering him help or advice without coming across patronising</a:t>
            </a:r>
            <a:endParaRPr sz="2400">
              <a:solidFill>
                <a:srgbClr val="434343"/>
              </a:solidFill>
              <a:latin typeface="Proxima Nova"/>
              <a:ea typeface="Proxima Nova"/>
              <a:cs typeface="Proxima Nova"/>
              <a:sym typeface="Proxima Nova"/>
            </a:endParaRPr>
          </a:p>
        </p:txBody>
      </p:sp>
      <p:cxnSp>
        <p:nvCxnSpPr>
          <p:cNvPr id="385" name="Google Shape;385;p37"/>
          <p:cNvCxnSpPr/>
          <p:nvPr/>
        </p:nvCxnSpPr>
        <p:spPr>
          <a:xfrm rot="10800000">
            <a:off x="8727790" y="5202004"/>
            <a:ext cx="14298900" cy="0"/>
          </a:xfrm>
          <a:prstGeom prst="straightConnector1">
            <a:avLst/>
          </a:prstGeom>
          <a:noFill/>
          <a:ln w="28575" cap="flat" cmpd="sng">
            <a:solidFill>
              <a:srgbClr val="FEE533"/>
            </a:solidFill>
            <a:prstDash val="solid"/>
            <a:round/>
            <a:headEnd type="none" w="med" len="med"/>
            <a:tailEnd type="none" w="med" len="med"/>
          </a:ln>
        </p:spPr>
      </p:cxnSp>
      <p:cxnSp>
        <p:nvCxnSpPr>
          <p:cNvPr id="386" name="Google Shape;386;p37"/>
          <p:cNvCxnSpPr/>
          <p:nvPr/>
        </p:nvCxnSpPr>
        <p:spPr>
          <a:xfrm rot="10800000">
            <a:off x="8727790" y="3045817"/>
            <a:ext cx="14298900" cy="0"/>
          </a:xfrm>
          <a:prstGeom prst="straightConnector1">
            <a:avLst/>
          </a:prstGeom>
          <a:noFill/>
          <a:ln w="28575" cap="flat" cmpd="sng">
            <a:solidFill>
              <a:srgbClr val="FEE533"/>
            </a:solidFill>
            <a:prstDash val="solid"/>
            <a:round/>
            <a:headEnd type="none" w="med" len="med"/>
            <a:tailEnd type="none" w="med" len="med"/>
          </a:ln>
        </p:spPr>
      </p:cxnSp>
      <p:cxnSp>
        <p:nvCxnSpPr>
          <p:cNvPr id="387" name="Google Shape;387;p37"/>
          <p:cNvCxnSpPr/>
          <p:nvPr/>
        </p:nvCxnSpPr>
        <p:spPr>
          <a:xfrm rot="10800000">
            <a:off x="8727775" y="7713200"/>
            <a:ext cx="14416500" cy="0"/>
          </a:xfrm>
          <a:prstGeom prst="straightConnector1">
            <a:avLst/>
          </a:prstGeom>
          <a:noFill/>
          <a:ln w="28575" cap="flat" cmpd="sng">
            <a:solidFill>
              <a:srgbClr val="FEE533"/>
            </a:solidFill>
            <a:prstDash val="solid"/>
            <a:round/>
            <a:headEnd type="none" w="med" len="med"/>
            <a:tailEnd type="none" w="med" len="med"/>
          </a:ln>
        </p:spPr>
      </p:cxnSp>
      <p:cxnSp>
        <p:nvCxnSpPr>
          <p:cNvPr id="388" name="Google Shape;388;p37"/>
          <p:cNvCxnSpPr/>
          <p:nvPr/>
        </p:nvCxnSpPr>
        <p:spPr>
          <a:xfrm rot="10800000">
            <a:off x="8727775" y="9846800"/>
            <a:ext cx="14416500" cy="0"/>
          </a:xfrm>
          <a:prstGeom prst="straightConnector1">
            <a:avLst/>
          </a:prstGeom>
          <a:noFill/>
          <a:ln w="28575" cap="flat" cmpd="sng">
            <a:solidFill>
              <a:srgbClr val="FEE533"/>
            </a:solidFill>
            <a:prstDash val="solid"/>
            <a:round/>
            <a:headEnd type="none" w="med" len="med"/>
            <a:tailEnd type="none" w="med" len="med"/>
          </a:ln>
        </p:spPr>
      </p:cxn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92"/>
        <p:cNvGrpSpPr/>
        <p:nvPr/>
      </p:nvGrpSpPr>
      <p:grpSpPr>
        <a:xfrm>
          <a:off x="0" y="0"/>
          <a:ext cx="0" cy="0"/>
          <a:chOff x="0" y="0"/>
          <a:chExt cx="0" cy="0"/>
        </a:xfrm>
      </p:grpSpPr>
      <p:pic>
        <p:nvPicPr>
          <p:cNvPr id="393" name="Google Shape;393;p38"/>
          <p:cNvPicPr preferRelativeResize="0"/>
          <p:nvPr/>
        </p:nvPicPr>
        <p:blipFill rotWithShape="1">
          <a:blip r:embed="rId3">
            <a:alphaModFix/>
          </a:blip>
          <a:srcRect l="23722" t="20052" r="23722" b="26359"/>
          <a:stretch/>
        </p:blipFill>
        <p:spPr>
          <a:xfrm>
            <a:off x="697325" y="1305825"/>
            <a:ext cx="7617573" cy="5178796"/>
          </a:xfrm>
          <a:prstGeom prst="rect">
            <a:avLst/>
          </a:prstGeom>
          <a:noFill/>
          <a:ln w="38100" cap="flat" cmpd="sng">
            <a:solidFill>
              <a:srgbClr val="FEE533"/>
            </a:solidFill>
            <a:prstDash val="solid"/>
            <a:round/>
            <a:headEnd type="none" w="sm" len="sm"/>
            <a:tailEnd type="none" w="sm" len="sm"/>
          </a:ln>
        </p:spPr>
      </p:pic>
      <p:sp>
        <p:nvSpPr>
          <p:cNvPr id="394" name="Google Shape;394;p38"/>
          <p:cNvSpPr txBox="1"/>
          <p:nvPr/>
        </p:nvSpPr>
        <p:spPr>
          <a:xfrm>
            <a:off x="603224" y="6404202"/>
            <a:ext cx="4872900" cy="1011300"/>
          </a:xfrm>
          <a:prstGeom prst="rect">
            <a:avLst/>
          </a:prstGeom>
          <a:noFill/>
          <a:ln>
            <a:noFill/>
          </a:ln>
        </p:spPr>
        <p:txBody>
          <a:bodyPr spcFirstLastPara="1" wrap="square" lIns="194300" tIns="194300" rIns="194300" bIns="194300" anchor="b" anchorCtr="0">
            <a:noAutofit/>
          </a:bodyPr>
          <a:lstStyle/>
          <a:p>
            <a:pPr marL="0" lvl="0" indent="0" algn="l" rtl="0">
              <a:spcBef>
                <a:spcPts val="0"/>
              </a:spcBef>
              <a:spcAft>
                <a:spcPts val="0"/>
              </a:spcAft>
              <a:buNone/>
            </a:pPr>
            <a:r>
              <a:rPr lang="en-US" sz="3000" b="1">
                <a:solidFill>
                  <a:srgbClr val="434343"/>
                </a:solidFill>
                <a:latin typeface="Proxima Nova"/>
                <a:ea typeface="Proxima Nova"/>
                <a:cs typeface="Proxima Nova"/>
                <a:sym typeface="Proxima Nova"/>
              </a:rPr>
              <a:t>Name:</a:t>
            </a:r>
            <a:endParaRPr sz="3000" b="1">
              <a:solidFill>
                <a:srgbClr val="434343"/>
              </a:solidFill>
              <a:latin typeface="Proxima Nova"/>
              <a:ea typeface="Proxima Nova"/>
              <a:cs typeface="Proxima Nova"/>
              <a:sym typeface="Proxima Nova"/>
            </a:endParaRPr>
          </a:p>
        </p:txBody>
      </p:sp>
      <p:sp>
        <p:nvSpPr>
          <p:cNvPr id="395" name="Google Shape;395;p38"/>
          <p:cNvSpPr txBox="1"/>
          <p:nvPr/>
        </p:nvSpPr>
        <p:spPr>
          <a:xfrm>
            <a:off x="527014" y="247423"/>
            <a:ext cx="7075200" cy="1011300"/>
          </a:xfrm>
          <a:prstGeom prst="rect">
            <a:avLst/>
          </a:prstGeom>
          <a:noFill/>
          <a:ln>
            <a:noFill/>
          </a:ln>
        </p:spPr>
        <p:txBody>
          <a:bodyPr spcFirstLastPara="1" wrap="square" lIns="194300" tIns="194300" rIns="194300" bIns="194300" anchor="t" anchorCtr="0">
            <a:noAutofit/>
          </a:bodyPr>
          <a:lstStyle/>
          <a:p>
            <a:pPr marL="0" lvl="0" indent="0" algn="l" rtl="0">
              <a:spcBef>
                <a:spcPts val="0"/>
              </a:spcBef>
              <a:spcAft>
                <a:spcPts val="0"/>
              </a:spcAft>
              <a:buNone/>
            </a:pPr>
            <a:r>
              <a:rPr lang="en-US" sz="3800">
                <a:solidFill>
                  <a:srgbClr val="434343"/>
                </a:solidFill>
                <a:latin typeface="Proxima Nova"/>
                <a:ea typeface="Proxima Nova"/>
                <a:cs typeface="Proxima Nova"/>
                <a:sym typeface="Proxima Nova"/>
              </a:rPr>
              <a:t>Personas</a:t>
            </a:r>
            <a:endParaRPr sz="3800">
              <a:solidFill>
                <a:srgbClr val="434343"/>
              </a:solidFill>
              <a:latin typeface="Proxima Nova"/>
              <a:ea typeface="Proxima Nova"/>
              <a:cs typeface="Proxima Nova"/>
              <a:sym typeface="Proxima Nova"/>
            </a:endParaRPr>
          </a:p>
        </p:txBody>
      </p:sp>
      <p:sp>
        <p:nvSpPr>
          <p:cNvPr id="396" name="Google Shape;396;p38"/>
          <p:cNvSpPr txBox="1"/>
          <p:nvPr/>
        </p:nvSpPr>
        <p:spPr>
          <a:xfrm>
            <a:off x="5552262" y="6404202"/>
            <a:ext cx="1418700" cy="1011300"/>
          </a:xfrm>
          <a:prstGeom prst="rect">
            <a:avLst/>
          </a:prstGeom>
          <a:noFill/>
          <a:ln>
            <a:noFill/>
          </a:ln>
        </p:spPr>
        <p:txBody>
          <a:bodyPr spcFirstLastPara="1" wrap="square" lIns="194300" tIns="194300" rIns="194300" bIns="194300" anchor="b" anchorCtr="0">
            <a:noAutofit/>
          </a:bodyPr>
          <a:lstStyle/>
          <a:p>
            <a:pPr marL="0" lvl="0" indent="0" algn="r" rtl="0">
              <a:spcBef>
                <a:spcPts val="0"/>
              </a:spcBef>
              <a:spcAft>
                <a:spcPts val="0"/>
              </a:spcAft>
              <a:buNone/>
            </a:pPr>
            <a:r>
              <a:rPr lang="en-US" sz="3000" b="1">
                <a:solidFill>
                  <a:srgbClr val="434343"/>
                </a:solidFill>
                <a:latin typeface="Proxima Nova"/>
                <a:ea typeface="Proxima Nova"/>
                <a:cs typeface="Proxima Nova"/>
                <a:sym typeface="Proxima Nova"/>
              </a:rPr>
              <a:t>Age:</a:t>
            </a:r>
            <a:endParaRPr sz="3000" b="1">
              <a:solidFill>
                <a:srgbClr val="434343"/>
              </a:solidFill>
              <a:latin typeface="Proxima Nova"/>
              <a:ea typeface="Proxima Nova"/>
              <a:cs typeface="Proxima Nova"/>
              <a:sym typeface="Proxima Nova"/>
            </a:endParaRPr>
          </a:p>
        </p:txBody>
      </p:sp>
      <p:sp>
        <p:nvSpPr>
          <p:cNvPr id="397" name="Google Shape;397;p38"/>
          <p:cNvSpPr txBox="1"/>
          <p:nvPr/>
        </p:nvSpPr>
        <p:spPr>
          <a:xfrm>
            <a:off x="603224" y="7618594"/>
            <a:ext cx="1506600" cy="483300"/>
          </a:xfrm>
          <a:prstGeom prst="rect">
            <a:avLst/>
          </a:prstGeom>
          <a:noFill/>
          <a:ln>
            <a:noFill/>
          </a:ln>
        </p:spPr>
        <p:txBody>
          <a:bodyPr spcFirstLastPara="1" wrap="square" lIns="194300" tIns="194300" rIns="194300" bIns="194300" anchor="b" anchorCtr="0">
            <a:noAutofit/>
          </a:bodyPr>
          <a:lstStyle/>
          <a:p>
            <a:pPr marL="0" lvl="0" indent="0" algn="l" rtl="0">
              <a:spcBef>
                <a:spcPts val="0"/>
              </a:spcBef>
              <a:spcAft>
                <a:spcPts val="0"/>
              </a:spcAft>
              <a:buNone/>
            </a:pPr>
            <a:r>
              <a:rPr lang="en-US" sz="3000" b="1">
                <a:solidFill>
                  <a:srgbClr val="434343"/>
                </a:solidFill>
                <a:latin typeface="Proxima Nova"/>
                <a:ea typeface="Proxima Nova"/>
                <a:cs typeface="Proxima Nova"/>
                <a:sym typeface="Proxima Nova"/>
              </a:rPr>
              <a:t>Lives:</a:t>
            </a:r>
            <a:endParaRPr sz="3000" b="1">
              <a:solidFill>
                <a:srgbClr val="434343"/>
              </a:solidFill>
              <a:latin typeface="Proxima Nova"/>
              <a:ea typeface="Proxima Nova"/>
              <a:cs typeface="Proxima Nova"/>
              <a:sym typeface="Proxima Nova"/>
            </a:endParaRPr>
          </a:p>
        </p:txBody>
      </p:sp>
      <p:sp>
        <p:nvSpPr>
          <p:cNvPr id="398" name="Google Shape;398;p38"/>
          <p:cNvSpPr txBox="1"/>
          <p:nvPr/>
        </p:nvSpPr>
        <p:spPr>
          <a:xfrm>
            <a:off x="5944310" y="7463975"/>
            <a:ext cx="2370600" cy="576900"/>
          </a:xfrm>
          <a:prstGeom prst="rect">
            <a:avLst/>
          </a:prstGeom>
          <a:noFill/>
          <a:ln w="38100" cap="flat" cmpd="sng">
            <a:solidFill>
              <a:srgbClr val="FEE533"/>
            </a:solidFill>
            <a:prstDash val="solid"/>
            <a:round/>
            <a:headEnd type="none" w="sm" len="sm"/>
            <a:tailEnd type="none" w="sm" len="sm"/>
          </a:ln>
        </p:spPr>
        <p:txBody>
          <a:bodyPr spcFirstLastPara="1" wrap="square" lIns="194300" tIns="194300" rIns="194300" bIns="194300" anchor="ctr" anchorCtr="0">
            <a:noAutofit/>
          </a:bodyPr>
          <a:lstStyle/>
          <a:p>
            <a:pPr marL="0" lvl="0" indent="0" algn="ctr" rtl="0">
              <a:spcBef>
                <a:spcPts val="0"/>
              </a:spcBef>
              <a:spcAft>
                <a:spcPts val="0"/>
              </a:spcAft>
              <a:buNone/>
            </a:pPr>
            <a:r>
              <a:rPr lang="en-US" sz="2400">
                <a:solidFill>
                  <a:srgbClr val="434343"/>
                </a:solidFill>
                <a:latin typeface="Proxima Nova"/>
                <a:ea typeface="Proxima Nova"/>
                <a:cs typeface="Proxima Nova"/>
                <a:sym typeface="Proxima Nova"/>
              </a:rPr>
              <a:t>Coordinator</a:t>
            </a:r>
            <a:endParaRPr sz="2400">
              <a:solidFill>
                <a:srgbClr val="434343"/>
              </a:solidFill>
              <a:latin typeface="Proxima Nova"/>
              <a:ea typeface="Proxima Nova"/>
              <a:cs typeface="Proxima Nova"/>
              <a:sym typeface="Proxima Nova"/>
            </a:endParaRPr>
          </a:p>
        </p:txBody>
      </p:sp>
      <p:sp>
        <p:nvSpPr>
          <p:cNvPr id="399" name="Google Shape;399;p38"/>
          <p:cNvSpPr txBox="1"/>
          <p:nvPr/>
        </p:nvSpPr>
        <p:spPr>
          <a:xfrm>
            <a:off x="8727812" y="9800032"/>
            <a:ext cx="9341700" cy="1011300"/>
          </a:xfrm>
          <a:prstGeom prst="rect">
            <a:avLst/>
          </a:prstGeom>
          <a:noFill/>
          <a:ln>
            <a:noFill/>
          </a:ln>
        </p:spPr>
        <p:txBody>
          <a:bodyPr spcFirstLastPara="1" wrap="square" lIns="194300" tIns="194300" rIns="194300" bIns="194300" anchor="b" anchorCtr="0">
            <a:noAutofit/>
          </a:bodyPr>
          <a:lstStyle/>
          <a:p>
            <a:pPr marL="0" lvl="0" indent="0" algn="l" rtl="0">
              <a:spcBef>
                <a:spcPts val="0"/>
              </a:spcBef>
              <a:spcAft>
                <a:spcPts val="0"/>
              </a:spcAft>
              <a:buNone/>
            </a:pPr>
            <a:r>
              <a:rPr lang="en-US" sz="3000" b="1">
                <a:solidFill>
                  <a:srgbClr val="434343"/>
                </a:solidFill>
                <a:latin typeface="Proxima Nova"/>
                <a:ea typeface="Proxima Nova"/>
                <a:cs typeface="Proxima Nova"/>
                <a:sym typeface="Proxima Nova"/>
              </a:rPr>
              <a:t>Scale of tech knowledge?</a:t>
            </a:r>
            <a:endParaRPr sz="3000" b="1">
              <a:solidFill>
                <a:srgbClr val="434343"/>
              </a:solidFill>
              <a:latin typeface="Proxima Nova"/>
              <a:ea typeface="Proxima Nova"/>
              <a:cs typeface="Proxima Nova"/>
              <a:sym typeface="Proxima Nova"/>
            </a:endParaRPr>
          </a:p>
        </p:txBody>
      </p:sp>
      <p:sp>
        <p:nvSpPr>
          <p:cNvPr id="400" name="Google Shape;400;p38"/>
          <p:cNvSpPr txBox="1"/>
          <p:nvPr/>
        </p:nvSpPr>
        <p:spPr>
          <a:xfrm>
            <a:off x="10717200" y="11254375"/>
            <a:ext cx="4872900" cy="667200"/>
          </a:xfrm>
          <a:prstGeom prst="rect">
            <a:avLst/>
          </a:prstGeom>
          <a:noFill/>
          <a:ln>
            <a:noFill/>
          </a:ln>
        </p:spPr>
        <p:txBody>
          <a:bodyPr spcFirstLastPara="1" wrap="square" lIns="194300" tIns="194300" rIns="194300" bIns="194300" anchor="t" anchorCtr="0">
            <a:noAutofit/>
          </a:bodyPr>
          <a:lstStyle/>
          <a:p>
            <a:pPr marL="0" lvl="0" indent="0" algn="ctr" rtl="0">
              <a:spcBef>
                <a:spcPts val="0"/>
              </a:spcBef>
              <a:spcAft>
                <a:spcPts val="0"/>
              </a:spcAft>
              <a:buNone/>
            </a:pPr>
            <a:r>
              <a:rPr lang="en-US" sz="2100">
                <a:solidFill>
                  <a:srgbClr val="434343"/>
                </a:solidFill>
                <a:latin typeface="Proxima Nova"/>
                <a:ea typeface="Proxima Nova"/>
                <a:cs typeface="Proxima Nova"/>
                <a:sym typeface="Proxima Nova"/>
              </a:rPr>
              <a:t>No interest or knowledge in technology / Other people do it for me</a:t>
            </a:r>
            <a:endParaRPr sz="2100">
              <a:solidFill>
                <a:srgbClr val="434343"/>
              </a:solidFill>
              <a:latin typeface="Proxima Nova"/>
              <a:ea typeface="Proxima Nova"/>
              <a:cs typeface="Proxima Nova"/>
              <a:sym typeface="Proxima Nova"/>
            </a:endParaRPr>
          </a:p>
        </p:txBody>
      </p:sp>
      <p:sp>
        <p:nvSpPr>
          <p:cNvPr id="401" name="Google Shape;401;p38"/>
          <p:cNvSpPr txBox="1"/>
          <p:nvPr/>
        </p:nvSpPr>
        <p:spPr>
          <a:xfrm>
            <a:off x="18597504" y="11254377"/>
            <a:ext cx="3750600" cy="667200"/>
          </a:xfrm>
          <a:prstGeom prst="rect">
            <a:avLst/>
          </a:prstGeom>
          <a:noFill/>
          <a:ln>
            <a:noFill/>
          </a:ln>
        </p:spPr>
        <p:txBody>
          <a:bodyPr spcFirstLastPara="1" wrap="square" lIns="194300" tIns="194300" rIns="194300" bIns="194300" anchor="t" anchorCtr="0">
            <a:noAutofit/>
          </a:bodyPr>
          <a:lstStyle/>
          <a:p>
            <a:pPr marL="0" lvl="0" indent="0" algn="ctr" rtl="0">
              <a:spcBef>
                <a:spcPts val="0"/>
              </a:spcBef>
              <a:spcAft>
                <a:spcPts val="0"/>
              </a:spcAft>
              <a:buNone/>
            </a:pPr>
            <a:r>
              <a:rPr lang="en-US" sz="2100">
                <a:solidFill>
                  <a:srgbClr val="434343"/>
                </a:solidFill>
                <a:latin typeface="Proxima Nova"/>
                <a:ea typeface="Proxima Nova"/>
                <a:cs typeface="Proxima Nova"/>
                <a:sym typeface="Proxima Nova"/>
              </a:rPr>
              <a:t>Very active and confident with technology</a:t>
            </a:r>
            <a:endParaRPr sz="2100">
              <a:solidFill>
                <a:srgbClr val="434343"/>
              </a:solidFill>
              <a:latin typeface="Proxima Nova"/>
              <a:ea typeface="Proxima Nova"/>
              <a:cs typeface="Proxima Nova"/>
              <a:sym typeface="Proxima Nova"/>
            </a:endParaRPr>
          </a:p>
        </p:txBody>
      </p:sp>
      <p:cxnSp>
        <p:nvCxnSpPr>
          <p:cNvPr id="402" name="Google Shape;402;p38"/>
          <p:cNvCxnSpPr/>
          <p:nvPr/>
        </p:nvCxnSpPr>
        <p:spPr>
          <a:xfrm rot="10800000">
            <a:off x="12969500" y="10939309"/>
            <a:ext cx="7479000" cy="0"/>
          </a:xfrm>
          <a:prstGeom prst="straightConnector1">
            <a:avLst/>
          </a:prstGeom>
          <a:noFill/>
          <a:ln w="38100" cap="flat" cmpd="sng">
            <a:solidFill>
              <a:srgbClr val="FEE533"/>
            </a:solidFill>
            <a:prstDash val="solid"/>
            <a:round/>
            <a:headEnd type="oval" w="med" len="med"/>
            <a:tailEnd type="oval" w="med" len="med"/>
          </a:ln>
        </p:spPr>
      </p:cxnSp>
      <p:sp>
        <p:nvSpPr>
          <p:cNvPr id="403" name="Google Shape;403;p38"/>
          <p:cNvSpPr/>
          <p:nvPr/>
        </p:nvSpPr>
        <p:spPr>
          <a:xfrm>
            <a:off x="16668918" y="10835523"/>
            <a:ext cx="232500" cy="224700"/>
          </a:xfrm>
          <a:prstGeom prst="ellipse">
            <a:avLst/>
          </a:prstGeom>
          <a:solidFill>
            <a:srgbClr val="FEE533"/>
          </a:solidFill>
          <a:ln w="9525" cap="flat" cmpd="sng">
            <a:solidFill>
              <a:srgbClr val="FEE533"/>
            </a:solidFill>
            <a:prstDash val="solid"/>
            <a:round/>
            <a:headEnd type="none" w="sm" len="sm"/>
            <a:tailEnd type="none" w="sm" len="sm"/>
          </a:ln>
        </p:spPr>
        <p:txBody>
          <a:bodyPr spcFirstLastPara="1" wrap="square" lIns="194300" tIns="194300" rIns="194300" bIns="194300" anchor="ctr" anchorCtr="0">
            <a:noAutofit/>
          </a:bodyPr>
          <a:lstStyle/>
          <a:p>
            <a:pPr marL="0" lvl="0" indent="0" algn="l" rtl="0">
              <a:spcBef>
                <a:spcPts val="0"/>
              </a:spcBef>
              <a:spcAft>
                <a:spcPts val="0"/>
              </a:spcAft>
              <a:buNone/>
            </a:pPr>
            <a:endParaRPr/>
          </a:p>
        </p:txBody>
      </p:sp>
      <p:cxnSp>
        <p:nvCxnSpPr>
          <p:cNvPr id="404" name="Google Shape;404;p38"/>
          <p:cNvCxnSpPr/>
          <p:nvPr/>
        </p:nvCxnSpPr>
        <p:spPr>
          <a:xfrm>
            <a:off x="15205020" y="10831935"/>
            <a:ext cx="0" cy="224700"/>
          </a:xfrm>
          <a:prstGeom prst="straightConnector1">
            <a:avLst/>
          </a:prstGeom>
          <a:noFill/>
          <a:ln w="19050" cap="flat" cmpd="sng">
            <a:solidFill>
              <a:srgbClr val="FEE533"/>
            </a:solidFill>
            <a:prstDash val="solid"/>
            <a:round/>
            <a:headEnd type="none" w="med" len="med"/>
            <a:tailEnd type="none" w="med" len="med"/>
          </a:ln>
        </p:spPr>
      </p:cxnSp>
      <p:cxnSp>
        <p:nvCxnSpPr>
          <p:cNvPr id="405" name="Google Shape;405;p38"/>
          <p:cNvCxnSpPr/>
          <p:nvPr/>
        </p:nvCxnSpPr>
        <p:spPr>
          <a:xfrm>
            <a:off x="18394660" y="10831935"/>
            <a:ext cx="0" cy="224700"/>
          </a:xfrm>
          <a:prstGeom prst="straightConnector1">
            <a:avLst/>
          </a:prstGeom>
          <a:noFill/>
          <a:ln w="19050" cap="flat" cmpd="sng">
            <a:solidFill>
              <a:srgbClr val="FEE533"/>
            </a:solidFill>
            <a:prstDash val="solid"/>
            <a:round/>
            <a:headEnd type="none" w="med" len="med"/>
            <a:tailEnd type="none" w="med" len="med"/>
          </a:ln>
        </p:spPr>
      </p:cxnSp>
      <p:cxnSp>
        <p:nvCxnSpPr>
          <p:cNvPr id="406" name="Google Shape;406;p38"/>
          <p:cNvCxnSpPr/>
          <p:nvPr/>
        </p:nvCxnSpPr>
        <p:spPr>
          <a:xfrm>
            <a:off x="16024776" y="10831935"/>
            <a:ext cx="0" cy="224700"/>
          </a:xfrm>
          <a:prstGeom prst="straightConnector1">
            <a:avLst/>
          </a:prstGeom>
          <a:noFill/>
          <a:ln w="19050" cap="flat" cmpd="sng">
            <a:solidFill>
              <a:srgbClr val="FEE533"/>
            </a:solidFill>
            <a:prstDash val="solid"/>
            <a:round/>
            <a:headEnd type="none" w="med" len="med"/>
            <a:tailEnd type="none" w="med" len="med"/>
          </a:ln>
        </p:spPr>
      </p:cxnSp>
      <p:cxnSp>
        <p:nvCxnSpPr>
          <p:cNvPr id="407" name="Google Shape;407;p38"/>
          <p:cNvCxnSpPr/>
          <p:nvPr/>
        </p:nvCxnSpPr>
        <p:spPr>
          <a:xfrm>
            <a:off x="14347868" y="10831935"/>
            <a:ext cx="0" cy="224700"/>
          </a:xfrm>
          <a:prstGeom prst="straightConnector1">
            <a:avLst/>
          </a:prstGeom>
          <a:noFill/>
          <a:ln w="19050" cap="flat" cmpd="sng">
            <a:solidFill>
              <a:srgbClr val="FEE533"/>
            </a:solidFill>
            <a:prstDash val="solid"/>
            <a:round/>
            <a:headEnd type="none" w="med" len="med"/>
            <a:tailEnd type="none" w="med" len="med"/>
          </a:ln>
        </p:spPr>
      </p:cxnSp>
      <p:cxnSp>
        <p:nvCxnSpPr>
          <p:cNvPr id="408" name="Google Shape;408;p38"/>
          <p:cNvCxnSpPr/>
          <p:nvPr/>
        </p:nvCxnSpPr>
        <p:spPr>
          <a:xfrm>
            <a:off x="19233115" y="10831935"/>
            <a:ext cx="0" cy="224700"/>
          </a:xfrm>
          <a:prstGeom prst="straightConnector1">
            <a:avLst/>
          </a:prstGeom>
          <a:noFill/>
          <a:ln w="19050" cap="flat" cmpd="sng">
            <a:solidFill>
              <a:srgbClr val="FEE533"/>
            </a:solidFill>
            <a:prstDash val="solid"/>
            <a:round/>
            <a:headEnd type="none" w="med" len="med"/>
            <a:tailEnd type="none" w="med" len="med"/>
          </a:ln>
        </p:spPr>
      </p:cxnSp>
      <p:cxnSp>
        <p:nvCxnSpPr>
          <p:cNvPr id="409" name="Google Shape;409;p38"/>
          <p:cNvCxnSpPr/>
          <p:nvPr/>
        </p:nvCxnSpPr>
        <p:spPr>
          <a:xfrm>
            <a:off x="17556206" y="10831935"/>
            <a:ext cx="0" cy="224700"/>
          </a:xfrm>
          <a:prstGeom prst="straightConnector1">
            <a:avLst/>
          </a:prstGeom>
          <a:noFill/>
          <a:ln w="19050" cap="flat" cmpd="sng">
            <a:solidFill>
              <a:srgbClr val="FEE533"/>
            </a:solidFill>
            <a:prstDash val="solid"/>
            <a:round/>
            <a:headEnd type="none" w="med" len="med"/>
            <a:tailEnd type="none" w="med" len="med"/>
          </a:ln>
        </p:spPr>
      </p:cxnSp>
      <p:sp>
        <p:nvSpPr>
          <p:cNvPr id="410" name="Google Shape;410;p38"/>
          <p:cNvSpPr txBox="1"/>
          <p:nvPr/>
        </p:nvSpPr>
        <p:spPr>
          <a:xfrm>
            <a:off x="15209207" y="11254377"/>
            <a:ext cx="3197100" cy="667200"/>
          </a:xfrm>
          <a:prstGeom prst="rect">
            <a:avLst/>
          </a:prstGeom>
          <a:noFill/>
          <a:ln>
            <a:noFill/>
          </a:ln>
        </p:spPr>
        <p:txBody>
          <a:bodyPr spcFirstLastPara="1" wrap="square" lIns="194300" tIns="194300" rIns="194300" bIns="194300" anchor="t" anchorCtr="0">
            <a:noAutofit/>
          </a:bodyPr>
          <a:lstStyle/>
          <a:p>
            <a:pPr marL="0" lvl="0" indent="0" algn="ctr" rtl="0">
              <a:spcBef>
                <a:spcPts val="0"/>
              </a:spcBef>
              <a:spcAft>
                <a:spcPts val="0"/>
              </a:spcAft>
              <a:buNone/>
            </a:pPr>
            <a:r>
              <a:rPr lang="en-US" sz="2100">
                <a:solidFill>
                  <a:srgbClr val="434343"/>
                </a:solidFill>
                <a:latin typeface="Proxima Nova"/>
                <a:ea typeface="Proxima Nova"/>
                <a:cs typeface="Proxima Nova"/>
                <a:sym typeface="Proxima Nova"/>
              </a:rPr>
              <a:t>Okay and vaguely confident</a:t>
            </a:r>
            <a:endParaRPr sz="2100">
              <a:solidFill>
                <a:srgbClr val="434343"/>
              </a:solidFill>
              <a:latin typeface="Proxima Nova"/>
              <a:ea typeface="Proxima Nova"/>
              <a:cs typeface="Proxima Nova"/>
              <a:sym typeface="Proxima Nova"/>
            </a:endParaRPr>
          </a:p>
        </p:txBody>
      </p:sp>
      <p:sp>
        <p:nvSpPr>
          <p:cNvPr id="411" name="Google Shape;411;p38"/>
          <p:cNvSpPr txBox="1"/>
          <p:nvPr/>
        </p:nvSpPr>
        <p:spPr>
          <a:xfrm>
            <a:off x="8710262" y="7959680"/>
            <a:ext cx="2056500" cy="1521300"/>
          </a:xfrm>
          <a:prstGeom prst="rect">
            <a:avLst/>
          </a:prstGeom>
          <a:noFill/>
          <a:ln>
            <a:noFill/>
          </a:ln>
        </p:spPr>
        <p:txBody>
          <a:bodyPr spcFirstLastPara="1" wrap="square" lIns="194300" tIns="194300" rIns="194300" bIns="194300" anchor="b" anchorCtr="0">
            <a:noAutofit/>
          </a:bodyPr>
          <a:lstStyle/>
          <a:p>
            <a:pPr marL="0" lvl="0" indent="0" algn="l" rtl="0">
              <a:spcBef>
                <a:spcPts val="0"/>
              </a:spcBef>
              <a:spcAft>
                <a:spcPts val="0"/>
              </a:spcAft>
              <a:buNone/>
            </a:pPr>
            <a:r>
              <a:rPr lang="en-US" sz="3000" b="1">
                <a:solidFill>
                  <a:srgbClr val="434343"/>
                </a:solidFill>
                <a:latin typeface="Proxima Nova"/>
                <a:ea typeface="Proxima Nova"/>
                <a:cs typeface="Proxima Nova"/>
                <a:sym typeface="Proxima Nova"/>
              </a:rPr>
              <a:t>They would say:</a:t>
            </a:r>
            <a:endParaRPr sz="3000" b="1">
              <a:solidFill>
                <a:srgbClr val="434343"/>
              </a:solidFill>
              <a:latin typeface="Proxima Nova"/>
              <a:ea typeface="Proxima Nova"/>
              <a:cs typeface="Proxima Nova"/>
              <a:sym typeface="Proxima Nova"/>
            </a:endParaRPr>
          </a:p>
        </p:txBody>
      </p:sp>
      <p:sp>
        <p:nvSpPr>
          <p:cNvPr id="412" name="Google Shape;412;p38"/>
          <p:cNvSpPr txBox="1"/>
          <p:nvPr/>
        </p:nvSpPr>
        <p:spPr>
          <a:xfrm>
            <a:off x="11953308" y="8007366"/>
            <a:ext cx="1053600" cy="1011300"/>
          </a:xfrm>
          <a:prstGeom prst="rect">
            <a:avLst/>
          </a:prstGeom>
          <a:noFill/>
          <a:ln>
            <a:noFill/>
          </a:ln>
        </p:spPr>
        <p:txBody>
          <a:bodyPr spcFirstLastPara="1" wrap="square" lIns="194300" tIns="194300" rIns="194300" bIns="194300" anchor="t" anchorCtr="0">
            <a:noAutofit/>
          </a:bodyPr>
          <a:lstStyle/>
          <a:p>
            <a:pPr marL="0" lvl="0" indent="0" algn="l" rtl="0">
              <a:spcBef>
                <a:spcPts val="0"/>
              </a:spcBef>
              <a:spcAft>
                <a:spcPts val="0"/>
              </a:spcAft>
              <a:buNone/>
            </a:pPr>
            <a:r>
              <a:rPr lang="en-US" sz="10200">
                <a:solidFill>
                  <a:srgbClr val="434343"/>
                </a:solidFill>
                <a:latin typeface="Proxima Nova"/>
                <a:ea typeface="Proxima Nova"/>
                <a:cs typeface="Proxima Nova"/>
                <a:sym typeface="Proxima Nova"/>
              </a:rPr>
              <a:t>“</a:t>
            </a:r>
            <a:endParaRPr sz="10200">
              <a:solidFill>
                <a:srgbClr val="434343"/>
              </a:solidFill>
              <a:latin typeface="Proxima Nova"/>
              <a:ea typeface="Proxima Nova"/>
              <a:cs typeface="Proxima Nova"/>
              <a:sym typeface="Proxima Nova"/>
            </a:endParaRPr>
          </a:p>
        </p:txBody>
      </p:sp>
      <p:sp>
        <p:nvSpPr>
          <p:cNvPr id="413" name="Google Shape;413;p38"/>
          <p:cNvSpPr txBox="1"/>
          <p:nvPr/>
        </p:nvSpPr>
        <p:spPr>
          <a:xfrm>
            <a:off x="8656155" y="944835"/>
            <a:ext cx="1809000" cy="1011300"/>
          </a:xfrm>
          <a:prstGeom prst="rect">
            <a:avLst/>
          </a:prstGeom>
          <a:noFill/>
          <a:ln>
            <a:noFill/>
          </a:ln>
        </p:spPr>
        <p:txBody>
          <a:bodyPr spcFirstLastPara="1" wrap="square" lIns="194300" tIns="194300" rIns="194300" bIns="194300" anchor="b" anchorCtr="0">
            <a:noAutofit/>
          </a:bodyPr>
          <a:lstStyle/>
          <a:p>
            <a:pPr marL="0" lvl="0" indent="0" algn="l" rtl="0">
              <a:spcBef>
                <a:spcPts val="0"/>
              </a:spcBef>
              <a:spcAft>
                <a:spcPts val="0"/>
              </a:spcAft>
              <a:buNone/>
            </a:pPr>
            <a:r>
              <a:rPr lang="en-US" sz="3000" b="1">
                <a:solidFill>
                  <a:srgbClr val="434343"/>
                </a:solidFill>
                <a:latin typeface="Proxima Nova"/>
                <a:ea typeface="Proxima Nova"/>
                <a:cs typeface="Proxima Nova"/>
                <a:sym typeface="Proxima Nova"/>
              </a:rPr>
              <a:t>Needs: </a:t>
            </a:r>
            <a:endParaRPr sz="3000" b="1">
              <a:solidFill>
                <a:srgbClr val="434343"/>
              </a:solidFill>
              <a:latin typeface="Proxima Nova"/>
              <a:ea typeface="Proxima Nova"/>
              <a:cs typeface="Proxima Nova"/>
              <a:sym typeface="Proxima Nova"/>
            </a:endParaRPr>
          </a:p>
        </p:txBody>
      </p:sp>
      <p:sp>
        <p:nvSpPr>
          <p:cNvPr id="414" name="Google Shape;414;p38"/>
          <p:cNvSpPr txBox="1"/>
          <p:nvPr/>
        </p:nvSpPr>
        <p:spPr>
          <a:xfrm>
            <a:off x="18240279" y="9750017"/>
            <a:ext cx="5426100" cy="1011300"/>
          </a:xfrm>
          <a:prstGeom prst="rect">
            <a:avLst/>
          </a:prstGeom>
          <a:noFill/>
          <a:ln>
            <a:noFill/>
          </a:ln>
        </p:spPr>
        <p:txBody>
          <a:bodyPr spcFirstLastPara="1" wrap="square" lIns="194300" tIns="194300" rIns="194300" bIns="194300" anchor="b" anchorCtr="0">
            <a:noAutofit/>
          </a:bodyPr>
          <a:lstStyle/>
          <a:p>
            <a:pPr marL="0" lvl="0" indent="0" algn="r" rtl="0">
              <a:spcBef>
                <a:spcPts val="0"/>
              </a:spcBef>
              <a:spcAft>
                <a:spcPts val="0"/>
              </a:spcAft>
              <a:buNone/>
            </a:pPr>
            <a:r>
              <a:rPr lang="en-US" sz="2100">
                <a:solidFill>
                  <a:srgbClr val="434343"/>
                </a:solidFill>
                <a:latin typeface="Proxima Nova"/>
                <a:ea typeface="Proxima Nova"/>
                <a:cs typeface="Proxima Nova"/>
                <a:sym typeface="Proxima Nova"/>
              </a:rPr>
              <a:t>Circle where they are on the scale</a:t>
            </a:r>
            <a:endParaRPr sz="2100">
              <a:solidFill>
                <a:srgbClr val="434343"/>
              </a:solidFill>
              <a:latin typeface="Proxima Nova"/>
              <a:ea typeface="Proxima Nova"/>
              <a:cs typeface="Proxima Nova"/>
              <a:sym typeface="Proxima Nova"/>
            </a:endParaRPr>
          </a:p>
        </p:txBody>
      </p:sp>
      <p:sp>
        <p:nvSpPr>
          <p:cNvPr id="415" name="Google Shape;415;p38"/>
          <p:cNvSpPr txBox="1"/>
          <p:nvPr/>
        </p:nvSpPr>
        <p:spPr>
          <a:xfrm>
            <a:off x="2113611" y="6421475"/>
            <a:ext cx="3368100" cy="1011300"/>
          </a:xfrm>
          <a:prstGeom prst="rect">
            <a:avLst/>
          </a:prstGeom>
          <a:noFill/>
          <a:ln>
            <a:noFill/>
          </a:ln>
        </p:spPr>
        <p:txBody>
          <a:bodyPr spcFirstLastPara="1" wrap="square" lIns="194300" tIns="194300" rIns="194300" bIns="194300" anchor="b" anchorCtr="0">
            <a:noAutofit/>
          </a:bodyPr>
          <a:lstStyle/>
          <a:p>
            <a:pPr marL="0" lvl="0" indent="0" algn="l" rtl="0">
              <a:spcBef>
                <a:spcPts val="0"/>
              </a:spcBef>
              <a:spcAft>
                <a:spcPts val="0"/>
              </a:spcAft>
              <a:buNone/>
            </a:pPr>
            <a:r>
              <a:rPr lang="en-US" sz="2400">
                <a:solidFill>
                  <a:srgbClr val="434343"/>
                </a:solidFill>
                <a:latin typeface="Proxima Nova"/>
                <a:ea typeface="Proxima Nova"/>
                <a:cs typeface="Proxima Nova"/>
                <a:sym typeface="Proxima Nova"/>
              </a:rPr>
              <a:t>Jo </a:t>
            </a:r>
            <a:endParaRPr sz="2400">
              <a:solidFill>
                <a:srgbClr val="434343"/>
              </a:solidFill>
              <a:latin typeface="Proxima Nova"/>
              <a:ea typeface="Proxima Nova"/>
              <a:cs typeface="Proxima Nova"/>
              <a:sym typeface="Proxima Nova"/>
            </a:endParaRPr>
          </a:p>
        </p:txBody>
      </p:sp>
      <p:sp>
        <p:nvSpPr>
          <p:cNvPr id="416" name="Google Shape;416;p38"/>
          <p:cNvSpPr txBox="1"/>
          <p:nvPr/>
        </p:nvSpPr>
        <p:spPr>
          <a:xfrm>
            <a:off x="7063897" y="6345283"/>
            <a:ext cx="946200" cy="1011300"/>
          </a:xfrm>
          <a:prstGeom prst="rect">
            <a:avLst/>
          </a:prstGeom>
          <a:noFill/>
          <a:ln>
            <a:noFill/>
          </a:ln>
        </p:spPr>
        <p:txBody>
          <a:bodyPr spcFirstLastPara="1" wrap="square" lIns="194300" tIns="194300" rIns="194300" bIns="194300" anchor="b" anchorCtr="0">
            <a:noAutofit/>
          </a:bodyPr>
          <a:lstStyle/>
          <a:p>
            <a:pPr marL="0" lvl="0" indent="0" algn="l" rtl="0">
              <a:spcBef>
                <a:spcPts val="0"/>
              </a:spcBef>
              <a:spcAft>
                <a:spcPts val="0"/>
              </a:spcAft>
              <a:buNone/>
            </a:pPr>
            <a:r>
              <a:rPr lang="en-US" sz="2400">
                <a:solidFill>
                  <a:srgbClr val="434343"/>
                </a:solidFill>
                <a:latin typeface="Proxima Nova"/>
                <a:ea typeface="Proxima Nova"/>
                <a:cs typeface="Proxima Nova"/>
                <a:sym typeface="Proxima Nova"/>
              </a:rPr>
              <a:t>60</a:t>
            </a:r>
            <a:endParaRPr sz="2400">
              <a:solidFill>
                <a:srgbClr val="434343"/>
              </a:solidFill>
              <a:latin typeface="Proxima Nova"/>
              <a:ea typeface="Proxima Nova"/>
              <a:cs typeface="Proxima Nova"/>
              <a:sym typeface="Proxima Nova"/>
            </a:endParaRPr>
          </a:p>
        </p:txBody>
      </p:sp>
      <p:sp>
        <p:nvSpPr>
          <p:cNvPr id="417" name="Google Shape;417;p38"/>
          <p:cNvSpPr txBox="1"/>
          <p:nvPr/>
        </p:nvSpPr>
        <p:spPr>
          <a:xfrm>
            <a:off x="2148350" y="7506448"/>
            <a:ext cx="5018700" cy="576900"/>
          </a:xfrm>
          <a:prstGeom prst="rect">
            <a:avLst/>
          </a:prstGeom>
          <a:noFill/>
          <a:ln>
            <a:noFill/>
          </a:ln>
        </p:spPr>
        <p:txBody>
          <a:bodyPr spcFirstLastPara="1" wrap="square" lIns="194300" tIns="194300" rIns="194300" bIns="194300" anchor="b" anchorCtr="0">
            <a:noAutofit/>
          </a:bodyPr>
          <a:lstStyle/>
          <a:p>
            <a:pPr marL="0" lvl="0" indent="0" algn="l" rtl="0">
              <a:spcBef>
                <a:spcPts val="0"/>
              </a:spcBef>
              <a:spcAft>
                <a:spcPts val="0"/>
              </a:spcAft>
              <a:buNone/>
            </a:pPr>
            <a:r>
              <a:rPr lang="en-US" sz="2400">
                <a:solidFill>
                  <a:srgbClr val="434343"/>
                </a:solidFill>
                <a:latin typeface="Proxima Nova"/>
                <a:ea typeface="Proxima Nova"/>
                <a:cs typeface="Proxima Nova"/>
                <a:sym typeface="Proxima Nova"/>
              </a:rPr>
              <a:t>Manton, Rutland</a:t>
            </a:r>
            <a:endParaRPr sz="2400">
              <a:solidFill>
                <a:srgbClr val="434343"/>
              </a:solidFill>
              <a:latin typeface="Proxima Nova"/>
              <a:ea typeface="Proxima Nova"/>
              <a:cs typeface="Proxima Nova"/>
              <a:sym typeface="Proxima Nova"/>
            </a:endParaRPr>
          </a:p>
        </p:txBody>
      </p:sp>
      <p:sp>
        <p:nvSpPr>
          <p:cNvPr id="418" name="Google Shape;418;p38"/>
          <p:cNvSpPr txBox="1"/>
          <p:nvPr/>
        </p:nvSpPr>
        <p:spPr>
          <a:xfrm>
            <a:off x="603225" y="8324000"/>
            <a:ext cx="1677600" cy="576900"/>
          </a:xfrm>
          <a:prstGeom prst="rect">
            <a:avLst/>
          </a:prstGeom>
          <a:noFill/>
          <a:ln>
            <a:noFill/>
          </a:ln>
        </p:spPr>
        <p:txBody>
          <a:bodyPr spcFirstLastPara="1" wrap="square" lIns="194300" tIns="194300" rIns="194300" bIns="194300" anchor="b" anchorCtr="0">
            <a:noAutofit/>
          </a:bodyPr>
          <a:lstStyle/>
          <a:p>
            <a:pPr marL="0" lvl="0" indent="0" algn="l" rtl="0">
              <a:lnSpc>
                <a:spcPct val="100000"/>
              </a:lnSpc>
              <a:spcBef>
                <a:spcPts val="0"/>
              </a:spcBef>
              <a:spcAft>
                <a:spcPts val="0"/>
              </a:spcAft>
              <a:buNone/>
            </a:pPr>
            <a:r>
              <a:rPr lang="en-US" sz="3000" b="1">
                <a:solidFill>
                  <a:srgbClr val="434343"/>
                </a:solidFill>
                <a:latin typeface="Proxima Nova"/>
                <a:ea typeface="Proxima Nova"/>
                <a:cs typeface="Proxima Nova"/>
                <a:sym typeface="Proxima Nova"/>
              </a:rPr>
              <a:t>About:</a:t>
            </a:r>
            <a:endParaRPr sz="3000" b="1">
              <a:solidFill>
                <a:srgbClr val="434343"/>
              </a:solidFill>
              <a:latin typeface="Proxima Nova"/>
              <a:ea typeface="Proxima Nova"/>
              <a:cs typeface="Proxima Nova"/>
              <a:sym typeface="Proxima Nova"/>
            </a:endParaRPr>
          </a:p>
        </p:txBody>
      </p:sp>
      <p:sp>
        <p:nvSpPr>
          <p:cNvPr id="419" name="Google Shape;419;p38"/>
          <p:cNvSpPr txBox="1"/>
          <p:nvPr/>
        </p:nvSpPr>
        <p:spPr>
          <a:xfrm>
            <a:off x="2140733" y="8133500"/>
            <a:ext cx="6174000" cy="2592000"/>
          </a:xfrm>
          <a:prstGeom prst="rect">
            <a:avLst/>
          </a:prstGeom>
          <a:noFill/>
          <a:ln>
            <a:noFill/>
          </a:ln>
        </p:spPr>
        <p:txBody>
          <a:bodyPr spcFirstLastPara="1" wrap="square" lIns="194300" tIns="194300" rIns="194300" bIns="194300" anchor="t" anchorCtr="0">
            <a:noAutofit/>
          </a:bodyPr>
          <a:lstStyle/>
          <a:p>
            <a:pPr marL="0" lvl="0" indent="0" algn="l" rtl="0">
              <a:lnSpc>
                <a:spcPct val="100000"/>
              </a:lnSpc>
              <a:spcBef>
                <a:spcPts val="0"/>
              </a:spcBef>
              <a:spcAft>
                <a:spcPts val="0"/>
              </a:spcAft>
              <a:buNone/>
            </a:pPr>
            <a:r>
              <a:rPr lang="en-US" sz="2400">
                <a:solidFill>
                  <a:srgbClr val="434343"/>
                </a:solidFill>
                <a:latin typeface="Proxima Nova"/>
                <a:ea typeface="Proxima Nova"/>
                <a:cs typeface="Proxima Nova"/>
                <a:sym typeface="Proxima Nova"/>
              </a:rPr>
              <a:t>Recently retired teacher, active member of the community and has lived in the village 27 years. Her children have left home and elderly mother lives nearby.</a:t>
            </a:r>
            <a:endParaRPr sz="2400">
              <a:solidFill>
                <a:srgbClr val="434343"/>
              </a:solidFill>
              <a:latin typeface="Proxima Nova"/>
              <a:ea typeface="Proxima Nova"/>
              <a:cs typeface="Proxima Nova"/>
              <a:sym typeface="Proxima Nova"/>
            </a:endParaRPr>
          </a:p>
        </p:txBody>
      </p:sp>
      <p:sp>
        <p:nvSpPr>
          <p:cNvPr id="420" name="Google Shape;420;p38"/>
          <p:cNvSpPr txBox="1"/>
          <p:nvPr/>
        </p:nvSpPr>
        <p:spPr>
          <a:xfrm>
            <a:off x="12610900" y="8187825"/>
            <a:ext cx="8180700" cy="1219800"/>
          </a:xfrm>
          <a:prstGeom prst="rect">
            <a:avLst/>
          </a:prstGeom>
          <a:noFill/>
          <a:ln>
            <a:noFill/>
          </a:ln>
        </p:spPr>
        <p:txBody>
          <a:bodyPr spcFirstLastPara="1" wrap="square" lIns="194300" tIns="194300" rIns="194300" bIns="194300" anchor="t" anchorCtr="0">
            <a:noAutofit/>
          </a:bodyPr>
          <a:lstStyle/>
          <a:p>
            <a:pPr marL="0" lvl="0" indent="0" algn="l" rtl="0">
              <a:lnSpc>
                <a:spcPct val="115000"/>
              </a:lnSpc>
              <a:spcBef>
                <a:spcPts val="0"/>
              </a:spcBef>
              <a:spcAft>
                <a:spcPts val="0"/>
              </a:spcAft>
              <a:buNone/>
            </a:pPr>
            <a:r>
              <a:rPr lang="en-US" sz="3000" b="1">
                <a:solidFill>
                  <a:srgbClr val="434343"/>
                </a:solidFill>
                <a:latin typeface="Proxima Nova"/>
                <a:ea typeface="Proxima Nova"/>
                <a:cs typeface="Proxima Nova"/>
                <a:sym typeface="Proxima Nova"/>
              </a:rPr>
              <a:t>We send alerts but only pass on what feels right as we don’t want to scare the elderly</a:t>
            </a:r>
            <a:endParaRPr sz="3000" b="1">
              <a:solidFill>
                <a:srgbClr val="434343"/>
              </a:solidFill>
              <a:latin typeface="Proxima Nova"/>
              <a:ea typeface="Proxima Nova"/>
              <a:cs typeface="Proxima Nova"/>
              <a:sym typeface="Proxima Nova"/>
            </a:endParaRPr>
          </a:p>
        </p:txBody>
      </p:sp>
      <p:sp>
        <p:nvSpPr>
          <p:cNvPr id="421" name="Google Shape;421;p38"/>
          <p:cNvSpPr txBox="1"/>
          <p:nvPr/>
        </p:nvSpPr>
        <p:spPr>
          <a:xfrm>
            <a:off x="19978132" y="8727280"/>
            <a:ext cx="1677600" cy="1169700"/>
          </a:xfrm>
          <a:prstGeom prst="rect">
            <a:avLst/>
          </a:prstGeom>
          <a:noFill/>
          <a:ln>
            <a:noFill/>
          </a:ln>
        </p:spPr>
        <p:txBody>
          <a:bodyPr spcFirstLastPara="1" wrap="square" lIns="194300" tIns="194300" rIns="194300" bIns="194300" anchor="ctr" anchorCtr="0">
            <a:noAutofit/>
          </a:bodyPr>
          <a:lstStyle/>
          <a:p>
            <a:pPr marL="0" lvl="0" indent="0" algn="l" rtl="0">
              <a:spcBef>
                <a:spcPts val="0"/>
              </a:spcBef>
              <a:spcAft>
                <a:spcPts val="0"/>
              </a:spcAft>
              <a:buNone/>
            </a:pPr>
            <a:r>
              <a:rPr lang="en-US" sz="10200">
                <a:solidFill>
                  <a:srgbClr val="434343"/>
                </a:solidFill>
                <a:latin typeface="Proxima Nova"/>
                <a:ea typeface="Proxima Nova"/>
                <a:cs typeface="Proxima Nova"/>
                <a:sym typeface="Proxima Nova"/>
              </a:rPr>
              <a:t>”</a:t>
            </a:r>
            <a:endParaRPr sz="3000"/>
          </a:p>
        </p:txBody>
      </p:sp>
      <p:sp>
        <p:nvSpPr>
          <p:cNvPr id="422" name="Google Shape;422;p38"/>
          <p:cNvSpPr/>
          <p:nvPr/>
        </p:nvSpPr>
        <p:spPr>
          <a:xfrm>
            <a:off x="16486524" y="10643050"/>
            <a:ext cx="602700" cy="576900"/>
          </a:xfrm>
          <a:prstGeom prst="ellipse">
            <a:avLst/>
          </a:prstGeom>
          <a:noFill/>
          <a:ln w="9525" cap="flat" cmpd="sng">
            <a:solidFill>
              <a:schemeClr val="dk2"/>
            </a:solidFill>
            <a:prstDash val="solid"/>
            <a:round/>
            <a:headEnd type="none" w="sm" len="sm"/>
            <a:tailEnd type="none" w="sm" len="sm"/>
          </a:ln>
        </p:spPr>
        <p:txBody>
          <a:bodyPr spcFirstLastPara="1" wrap="square" lIns="194300" tIns="194300" rIns="194300" bIns="194300" anchor="ctr" anchorCtr="0">
            <a:noAutofit/>
          </a:bodyPr>
          <a:lstStyle/>
          <a:p>
            <a:pPr marL="0" lvl="0" indent="0" algn="l" rtl="0">
              <a:spcBef>
                <a:spcPts val="0"/>
              </a:spcBef>
              <a:spcAft>
                <a:spcPts val="0"/>
              </a:spcAft>
              <a:buNone/>
            </a:pPr>
            <a:endParaRPr/>
          </a:p>
        </p:txBody>
      </p:sp>
      <p:sp>
        <p:nvSpPr>
          <p:cNvPr id="423" name="Google Shape;423;p38"/>
          <p:cNvSpPr txBox="1"/>
          <p:nvPr/>
        </p:nvSpPr>
        <p:spPr>
          <a:xfrm>
            <a:off x="11014250" y="1223550"/>
            <a:ext cx="12129900" cy="2592000"/>
          </a:xfrm>
          <a:prstGeom prst="rect">
            <a:avLst/>
          </a:prstGeom>
          <a:noFill/>
          <a:ln>
            <a:noFill/>
          </a:ln>
        </p:spPr>
        <p:txBody>
          <a:bodyPr spcFirstLastPara="1" wrap="square" lIns="194300" tIns="194300" rIns="194300" bIns="194300" anchor="t" anchorCtr="0">
            <a:noAutofit/>
          </a:bodyPr>
          <a:lstStyle/>
          <a:p>
            <a:pPr marL="457200" lvl="0" indent="-381000" algn="l" rtl="0">
              <a:lnSpc>
                <a:spcPct val="100000"/>
              </a:lnSpc>
              <a:spcBef>
                <a:spcPts val="0"/>
              </a:spcBef>
              <a:spcAft>
                <a:spcPts val="0"/>
              </a:spcAft>
              <a:buClr>
                <a:srgbClr val="434343"/>
              </a:buClr>
              <a:buSzPts val="2400"/>
              <a:buFont typeface="Proxima Nova"/>
              <a:buChar char="●"/>
            </a:pPr>
            <a:r>
              <a:rPr lang="en-US" sz="2400">
                <a:solidFill>
                  <a:srgbClr val="434343"/>
                </a:solidFill>
                <a:latin typeface="Proxima Nova"/>
                <a:ea typeface="Proxima Nova"/>
                <a:cs typeface="Proxima Nova"/>
                <a:sym typeface="Proxima Nova"/>
              </a:rPr>
              <a:t>The time, resources and tools to facilitate appropriate face-to-face conversations with vulnerable elderly residents</a:t>
            </a:r>
            <a:endParaRPr sz="2400">
              <a:solidFill>
                <a:srgbClr val="434343"/>
              </a:solidFill>
              <a:latin typeface="Proxima Nova"/>
              <a:ea typeface="Proxima Nova"/>
              <a:cs typeface="Proxima Nova"/>
              <a:sym typeface="Proxima Nova"/>
            </a:endParaRPr>
          </a:p>
          <a:p>
            <a:pPr marL="457200" lvl="0" indent="-381000" algn="l" rtl="0">
              <a:lnSpc>
                <a:spcPct val="100000"/>
              </a:lnSpc>
              <a:spcBef>
                <a:spcPts val="0"/>
              </a:spcBef>
              <a:spcAft>
                <a:spcPts val="0"/>
              </a:spcAft>
              <a:buClr>
                <a:srgbClr val="434343"/>
              </a:buClr>
              <a:buSzPts val="2400"/>
              <a:buFont typeface="Proxima Nova"/>
              <a:buChar char="●"/>
            </a:pPr>
            <a:r>
              <a:rPr lang="en-US" sz="2400">
                <a:solidFill>
                  <a:srgbClr val="434343"/>
                </a:solidFill>
                <a:latin typeface="Proxima Nova"/>
                <a:ea typeface="Proxima Nova"/>
                <a:cs typeface="Proxima Nova"/>
                <a:sym typeface="Proxima Nova"/>
              </a:rPr>
              <a:t>A strong NHW chair, network and support</a:t>
            </a:r>
            <a:endParaRPr sz="2400">
              <a:solidFill>
                <a:srgbClr val="434343"/>
              </a:solidFill>
              <a:latin typeface="Proxima Nova"/>
              <a:ea typeface="Proxima Nova"/>
              <a:cs typeface="Proxima Nova"/>
              <a:sym typeface="Proxima Nova"/>
            </a:endParaRPr>
          </a:p>
          <a:p>
            <a:pPr marL="457200" lvl="0" indent="-381000" algn="l" rtl="0">
              <a:lnSpc>
                <a:spcPct val="100000"/>
              </a:lnSpc>
              <a:spcBef>
                <a:spcPts val="0"/>
              </a:spcBef>
              <a:spcAft>
                <a:spcPts val="0"/>
              </a:spcAft>
              <a:buClr>
                <a:srgbClr val="434343"/>
              </a:buClr>
              <a:buSzPts val="2400"/>
              <a:buFont typeface="Proxima Nova"/>
              <a:buChar char="●"/>
            </a:pPr>
            <a:r>
              <a:rPr lang="en-US" sz="2400">
                <a:solidFill>
                  <a:srgbClr val="434343"/>
                </a:solidFill>
                <a:latin typeface="Proxima Nova"/>
                <a:ea typeface="Proxima Nova"/>
                <a:cs typeface="Proxima Nova"/>
                <a:sym typeface="Proxima Nova"/>
              </a:rPr>
              <a:t>Respect from and a strong relationship with the police</a:t>
            </a:r>
            <a:endParaRPr sz="2400">
              <a:solidFill>
                <a:srgbClr val="434343"/>
              </a:solidFill>
              <a:latin typeface="Proxima Nova"/>
              <a:ea typeface="Proxima Nova"/>
              <a:cs typeface="Proxima Nova"/>
              <a:sym typeface="Proxima Nova"/>
            </a:endParaRPr>
          </a:p>
        </p:txBody>
      </p:sp>
      <p:sp>
        <p:nvSpPr>
          <p:cNvPr id="424" name="Google Shape;424;p38"/>
          <p:cNvSpPr txBox="1"/>
          <p:nvPr/>
        </p:nvSpPr>
        <p:spPr>
          <a:xfrm>
            <a:off x="603224" y="9530534"/>
            <a:ext cx="1506600" cy="1011300"/>
          </a:xfrm>
          <a:prstGeom prst="rect">
            <a:avLst/>
          </a:prstGeom>
          <a:noFill/>
          <a:ln>
            <a:noFill/>
          </a:ln>
        </p:spPr>
        <p:txBody>
          <a:bodyPr spcFirstLastPara="1" wrap="square" lIns="194300" tIns="194300" rIns="194300" bIns="194300" anchor="b" anchorCtr="0">
            <a:noAutofit/>
          </a:bodyPr>
          <a:lstStyle/>
          <a:p>
            <a:pPr marL="0" lvl="0" indent="0" algn="l" rtl="0">
              <a:lnSpc>
                <a:spcPct val="100000"/>
              </a:lnSpc>
              <a:spcBef>
                <a:spcPts val="0"/>
              </a:spcBef>
              <a:spcAft>
                <a:spcPts val="0"/>
              </a:spcAft>
              <a:buNone/>
            </a:pPr>
            <a:r>
              <a:rPr lang="en-US" sz="3000" b="1">
                <a:solidFill>
                  <a:srgbClr val="434343"/>
                </a:solidFill>
                <a:latin typeface="Proxima Nova"/>
                <a:ea typeface="Proxima Nova"/>
                <a:cs typeface="Proxima Nova"/>
                <a:sym typeface="Proxima Nova"/>
              </a:rPr>
              <a:t>Story:</a:t>
            </a:r>
            <a:endParaRPr sz="3000" b="1">
              <a:solidFill>
                <a:srgbClr val="434343"/>
              </a:solidFill>
              <a:latin typeface="Proxima Nova"/>
              <a:ea typeface="Proxima Nova"/>
              <a:cs typeface="Proxima Nova"/>
              <a:sym typeface="Proxima Nova"/>
            </a:endParaRPr>
          </a:p>
        </p:txBody>
      </p:sp>
      <p:sp>
        <p:nvSpPr>
          <p:cNvPr id="425" name="Google Shape;425;p38"/>
          <p:cNvSpPr txBox="1"/>
          <p:nvPr/>
        </p:nvSpPr>
        <p:spPr>
          <a:xfrm>
            <a:off x="2108181" y="9816000"/>
            <a:ext cx="6174000" cy="2592000"/>
          </a:xfrm>
          <a:prstGeom prst="rect">
            <a:avLst/>
          </a:prstGeom>
          <a:noFill/>
          <a:ln>
            <a:noFill/>
          </a:ln>
        </p:spPr>
        <p:txBody>
          <a:bodyPr spcFirstLastPara="1" wrap="square" lIns="194300" tIns="194300" rIns="194300" bIns="194300" anchor="t" anchorCtr="0">
            <a:noAutofit/>
          </a:bodyPr>
          <a:lstStyle/>
          <a:p>
            <a:pPr marL="0" lvl="0" indent="0" algn="l" rtl="0">
              <a:lnSpc>
                <a:spcPct val="100000"/>
              </a:lnSpc>
              <a:spcBef>
                <a:spcPts val="0"/>
              </a:spcBef>
              <a:spcAft>
                <a:spcPts val="0"/>
              </a:spcAft>
              <a:buNone/>
            </a:pPr>
            <a:r>
              <a:rPr lang="en-US" sz="2400">
                <a:solidFill>
                  <a:srgbClr val="434343"/>
                </a:solidFill>
                <a:latin typeface="Proxima Nova"/>
                <a:ea typeface="Proxima Nova"/>
                <a:cs typeface="Proxima Nova"/>
                <a:sym typeface="Proxima Nova"/>
              </a:rPr>
              <a:t>Jo looks after 20 or so houses on her street. She has introduced herself, taken emails from residents and now forwards on newsletters, updates or alerts. She is a friendly go-to face for older residents.</a:t>
            </a:r>
            <a:endParaRPr sz="2400">
              <a:solidFill>
                <a:srgbClr val="434343"/>
              </a:solidFill>
              <a:latin typeface="Proxima Nova"/>
              <a:ea typeface="Proxima Nova"/>
              <a:cs typeface="Proxima Nova"/>
              <a:sym typeface="Proxima Nova"/>
            </a:endParaRPr>
          </a:p>
        </p:txBody>
      </p:sp>
      <p:sp>
        <p:nvSpPr>
          <p:cNvPr id="426" name="Google Shape;426;p38"/>
          <p:cNvSpPr txBox="1"/>
          <p:nvPr/>
        </p:nvSpPr>
        <p:spPr>
          <a:xfrm>
            <a:off x="8656155" y="2984001"/>
            <a:ext cx="1809000" cy="1011300"/>
          </a:xfrm>
          <a:prstGeom prst="rect">
            <a:avLst/>
          </a:prstGeom>
          <a:noFill/>
          <a:ln>
            <a:noFill/>
          </a:ln>
        </p:spPr>
        <p:txBody>
          <a:bodyPr spcFirstLastPara="1" wrap="square" lIns="194300" tIns="194300" rIns="194300" bIns="194300" anchor="b" anchorCtr="0">
            <a:noAutofit/>
          </a:bodyPr>
          <a:lstStyle/>
          <a:p>
            <a:pPr marL="0" lvl="0" indent="0" algn="l" rtl="0">
              <a:spcBef>
                <a:spcPts val="0"/>
              </a:spcBef>
              <a:spcAft>
                <a:spcPts val="0"/>
              </a:spcAft>
              <a:buNone/>
            </a:pPr>
            <a:r>
              <a:rPr lang="en-US" sz="3000" b="1">
                <a:solidFill>
                  <a:srgbClr val="434343"/>
                </a:solidFill>
                <a:latin typeface="Proxima Nova"/>
                <a:ea typeface="Proxima Nova"/>
                <a:cs typeface="Proxima Nova"/>
                <a:sym typeface="Proxima Nova"/>
              </a:rPr>
              <a:t>Wants:</a:t>
            </a:r>
            <a:endParaRPr sz="3000" b="1">
              <a:solidFill>
                <a:srgbClr val="434343"/>
              </a:solidFill>
              <a:latin typeface="Proxima Nova"/>
              <a:ea typeface="Proxima Nova"/>
              <a:cs typeface="Proxima Nova"/>
              <a:sym typeface="Proxima Nova"/>
            </a:endParaRPr>
          </a:p>
        </p:txBody>
      </p:sp>
      <p:sp>
        <p:nvSpPr>
          <p:cNvPr id="427" name="Google Shape;427;p38"/>
          <p:cNvSpPr txBox="1"/>
          <p:nvPr/>
        </p:nvSpPr>
        <p:spPr>
          <a:xfrm>
            <a:off x="11014250" y="3262725"/>
            <a:ext cx="12129900" cy="2592000"/>
          </a:xfrm>
          <a:prstGeom prst="rect">
            <a:avLst/>
          </a:prstGeom>
          <a:noFill/>
          <a:ln>
            <a:noFill/>
          </a:ln>
        </p:spPr>
        <p:txBody>
          <a:bodyPr spcFirstLastPara="1" wrap="square" lIns="194300" tIns="194300" rIns="194300" bIns="194300" anchor="t" anchorCtr="0">
            <a:noAutofit/>
          </a:bodyPr>
          <a:lstStyle/>
          <a:p>
            <a:pPr marL="977900" lvl="0" indent="-647700" algn="l" rtl="0">
              <a:lnSpc>
                <a:spcPct val="100000"/>
              </a:lnSpc>
              <a:spcBef>
                <a:spcPts val="0"/>
              </a:spcBef>
              <a:spcAft>
                <a:spcPts val="0"/>
              </a:spcAft>
              <a:buClr>
                <a:srgbClr val="434343"/>
              </a:buClr>
              <a:buSzPts val="2400"/>
              <a:buFont typeface="Proxima Nova"/>
              <a:buChar char="●"/>
            </a:pPr>
            <a:r>
              <a:rPr lang="en-US" sz="2400">
                <a:solidFill>
                  <a:srgbClr val="434343"/>
                </a:solidFill>
                <a:latin typeface="Proxima Nova"/>
                <a:ea typeface="Proxima Nova"/>
                <a:cs typeface="Proxima Nova"/>
                <a:sym typeface="Proxima Nova"/>
              </a:rPr>
              <a:t>To foster a welcoming and friendly environment</a:t>
            </a:r>
            <a:endParaRPr sz="2400">
              <a:solidFill>
                <a:srgbClr val="434343"/>
              </a:solidFill>
              <a:latin typeface="Proxima Nova"/>
              <a:ea typeface="Proxima Nova"/>
              <a:cs typeface="Proxima Nova"/>
              <a:sym typeface="Proxima Nova"/>
            </a:endParaRPr>
          </a:p>
          <a:p>
            <a:pPr marL="977900" lvl="0" indent="-647700" algn="l" rtl="0">
              <a:lnSpc>
                <a:spcPct val="100000"/>
              </a:lnSpc>
              <a:spcBef>
                <a:spcPts val="0"/>
              </a:spcBef>
              <a:spcAft>
                <a:spcPts val="0"/>
              </a:spcAft>
              <a:buClr>
                <a:srgbClr val="434343"/>
              </a:buClr>
              <a:buSzPts val="2400"/>
              <a:buFont typeface="Proxima Nova"/>
              <a:buChar char="●"/>
            </a:pPr>
            <a:r>
              <a:rPr lang="en-US" sz="2400">
                <a:solidFill>
                  <a:srgbClr val="434343"/>
                </a:solidFill>
                <a:latin typeface="Proxima Nova"/>
                <a:ea typeface="Proxima Nova"/>
                <a:cs typeface="Proxima Nova"/>
                <a:sym typeface="Proxima Nova"/>
              </a:rPr>
              <a:t>Build trust with isolated elderly neighbours and offer the face-to-face emotional support that they need</a:t>
            </a:r>
            <a:endParaRPr sz="2400">
              <a:solidFill>
                <a:srgbClr val="434343"/>
              </a:solidFill>
              <a:latin typeface="Proxima Nova"/>
              <a:ea typeface="Proxima Nova"/>
              <a:cs typeface="Proxima Nova"/>
              <a:sym typeface="Proxima Nova"/>
            </a:endParaRPr>
          </a:p>
          <a:p>
            <a:pPr marL="977900" lvl="0" indent="-647700" algn="l" rtl="0">
              <a:lnSpc>
                <a:spcPct val="100000"/>
              </a:lnSpc>
              <a:spcBef>
                <a:spcPts val="0"/>
              </a:spcBef>
              <a:spcAft>
                <a:spcPts val="0"/>
              </a:spcAft>
              <a:buClr>
                <a:srgbClr val="434343"/>
              </a:buClr>
              <a:buSzPts val="2400"/>
              <a:buFont typeface="Proxima Nova"/>
              <a:buChar char="●"/>
            </a:pPr>
            <a:r>
              <a:rPr lang="en-US" sz="2400">
                <a:solidFill>
                  <a:srgbClr val="434343"/>
                </a:solidFill>
                <a:latin typeface="Proxima Nova"/>
                <a:ea typeface="Proxima Nova"/>
                <a:cs typeface="Proxima Nova"/>
                <a:sym typeface="Proxima Nova"/>
              </a:rPr>
              <a:t>The confidence to teach others about fraud</a:t>
            </a:r>
            <a:endParaRPr sz="2400">
              <a:solidFill>
                <a:srgbClr val="434343"/>
              </a:solidFill>
              <a:latin typeface="Proxima Nova"/>
              <a:ea typeface="Proxima Nova"/>
              <a:cs typeface="Proxima Nova"/>
              <a:sym typeface="Proxima Nova"/>
            </a:endParaRPr>
          </a:p>
        </p:txBody>
      </p:sp>
      <p:sp>
        <p:nvSpPr>
          <p:cNvPr id="428" name="Google Shape;428;p38"/>
          <p:cNvSpPr txBox="1"/>
          <p:nvPr/>
        </p:nvSpPr>
        <p:spPr>
          <a:xfrm>
            <a:off x="8656155" y="5579291"/>
            <a:ext cx="2056500" cy="1011300"/>
          </a:xfrm>
          <a:prstGeom prst="rect">
            <a:avLst/>
          </a:prstGeom>
          <a:noFill/>
          <a:ln>
            <a:noFill/>
          </a:ln>
        </p:spPr>
        <p:txBody>
          <a:bodyPr spcFirstLastPara="1" wrap="square" lIns="194300" tIns="194300" rIns="194300" bIns="194300" anchor="b" anchorCtr="0">
            <a:noAutofit/>
          </a:bodyPr>
          <a:lstStyle/>
          <a:p>
            <a:pPr marL="0" lvl="0" indent="0" algn="l" rtl="0">
              <a:spcBef>
                <a:spcPts val="0"/>
              </a:spcBef>
              <a:spcAft>
                <a:spcPts val="0"/>
              </a:spcAft>
              <a:buNone/>
            </a:pPr>
            <a:r>
              <a:rPr lang="en-US" sz="3000" b="1">
                <a:solidFill>
                  <a:srgbClr val="434343"/>
                </a:solidFill>
                <a:latin typeface="Proxima Nova"/>
                <a:ea typeface="Proxima Nova"/>
                <a:cs typeface="Proxima Nova"/>
                <a:sym typeface="Proxima Nova"/>
              </a:rPr>
              <a:t>Pain</a:t>
            </a:r>
            <a:endParaRPr sz="3000" b="1">
              <a:solidFill>
                <a:srgbClr val="434343"/>
              </a:solidFill>
              <a:latin typeface="Proxima Nova"/>
              <a:ea typeface="Proxima Nova"/>
              <a:cs typeface="Proxima Nova"/>
              <a:sym typeface="Proxima Nova"/>
            </a:endParaRPr>
          </a:p>
          <a:p>
            <a:pPr marL="0" lvl="0" indent="0" algn="l" rtl="0">
              <a:spcBef>
                <a:spcPts val="0"/>
              </a:spcBef>
              <a:spcAft>
                <a:spcPts val="0"/>
              </a:spcAft>
              <a:buNone/>
            </a:pPr>
            <a:r>
              <a:rPr lang="en-US" sz="3000" b="1">
                <a:solidFill>
                  <a:srgbClr val="434343"/>
                </a:solidFill>
                <a:latin typeface="Proxima Nova"/>
                <a:ea typeface="Proxima Nova"/>
                <a:cs typeface="Proxima Nova"/>
                <a:sym typeface="Proxima Nova"/>
              </a:rPr>
              <a:t>points:</a:t>
            </a:r>
            <a:endParaRPr sz="3000" b="1">
              <a:solidFill>
                <a:srgbClr val="434343"/>
              </a:solidFill>
              <a:latin typeface="Proxima Nova"/>
              <a:ea typeface="Proxima Nova"/>
              <a:cs typeface="Proxima Nova"/>
              <a:sym typeface="Proxima Nova"/>
            </a:endParaRPr>
          </a:p>
        </p:txBody>
      </p:sp>
      <p:sp>
        <p:nvSpPr>
          <p:cNvPr id="429" name="Google Shape;429;p38"/>
          <p:cNvSpPr txBox="1"/>
          <p:nvPr/>
        </p:nvSpPr>
        <p:spPr>
          <a:xfrm>
            <a:off x="11014250" y="5342700"/>
            <a:ext cx="12129900" cy="2592000"/>
          </a:xfrm>
          <a:prstGeom prst="rect">
            <a:avLst/>
          </a:prstGeom>
          <a:noFill/>
          <a:ln>
            <a:noFill/>
          </a:ln>
        </p:spPr>
        <p:txBody>
          <a:bodyPr spcFirstLastPara="1" wrap="square" lIns="194300" tIns="194300" rIns="194300" bIns="194300" anchor="t" anchorCtr="0">
            <a:noAutofit/>
          </a:bodyPr>
          <a:lstStyle/>
          <a:p>
            <a:pPr marL="457200" lvl="0" indent="-381000" algn="l" rtl="0">
              <a:lnSpc>
                <a:spcPct val="100000"/>
              </a:lnSpc>
              <a:spcBef>
                <a:spcPts val="0"/>
              </a:spcBef>
              <a:spcAft>
                <a:spcPts val="0"/>
              </a:spcAft>
              <a:buClr>
                <a:srgbClr val="434343"/>
              </a:buClr>
              <a:buSzPts val="2400"/>
              <a:buFont typeface="Proxima Nova"/>
              <a:buChar char="●"/>
            </a:pPr>
            <a:r>
              <a:rPr lang="en-US" sz="2400">
                <a:solidFill>
                  <a:srgbClr val="434343"/>
                </a:solidFill>
                <a:latin typeface="Proxima Nova"/>
                <a:ea typeface="Proxima Nova"/>
                <a:cs typeface="Proxima Nova"/>
                <a:sym typeface="Proxima Nova"/>
              </a:rPr>
              <a:t>Reaching older victims who don’t speak out</a:t>
            </a:r>
            <a:endParaRPr sz="2400">
              <a:solidFill>
                <a:srgbClr val="434343"/>
              </a:solidFill>
              <a:latin typeface="Proxima Nova"/>
              <a:ea typeface="Proxima Nova"/>
              <a:cs typeface="Proxima Nova"/>
              <a:sym typeface="Proxima Nova"/>
            </a:endParaRPr>
          </a:p>
          <a:p>
            <a:pPr marL="457200" lvl="0" indent="-381000" algn="l" rtl="0">
              <a:lnSpc>
                <a:spcPct val="100000"/>
              </a:lnSpc>
              <a:spcBef>
                <a:spcPts val="0"/>
              </a:spcBef>
              <a:spcAft>
                <a:spcPts val="0"/>
              </a:spcAft>
              <a:buClr>
                <a:srgbClr val="434343"/>
              </a:buClr>
              <a:buSzPts val="2400"/>
              <a:buFont typeface="Proxima Nova"/>
              <a:buChar char="●"/>
            </a:pPr>
            <a:r>
              <a:rPr lang="en-US" sz="2400">
                <a:solidFill>
                  <a:srgbClr val="434343"/>
                </a:solidFill>
                <a:latin typeface="Proxima Nova"/>
                <a:ea typeface="Proxima Nova"/>
                <a:cs typeface="Proxima Nova"/>
                <a:sym typeface="Proxima Nova"/>
              </a:rPr>
              <a:t>Lack of knowledge around the latest, up-to-date and local cases of fraud</a:t>
            </a:r>
            <a:endParaRPr sz="2400">
              <a:solidFill>
                <a:srgbClr val="434343"/>
              </a:solidFill>
              <a:latin typeface="Proxima Nova"/>
              <a:ea typeface="Proxima Nova"/>
              <a:cs typeface="Proxima Nova"/>
              <a:sym typeface="Proxima Nova"/>
            </a:endParaRPr>
          </a:p>
          <a:p>
            <a:pPr marL="457200" lvl="0" indent="-381000" algn="l" rtl="0">
              <a:lnSpc>
                <a:spcPct val="100000"/>
              </a:lnSpc>
              <a:spcBef>
                <a:spcPts val="0"/>
              </a:spcBef>
              <a:spcAft>
                <a:spcPts val="0"/>
              </a:spcAft>
              <a:buClr>
                <a:srgbClr val="434343"/>
              </a:buClr>
              <a:buSzPts val="2400"/>
              <a:buFont typeface="Proxima Nova"/>
              <a:buChar char="●"/>
            </a:pPr>
            <a:r>
              <a:rPr lang="en-US" sz="2400">
                <a:solidFill>
                  <a:srgbClr val="434343"/>
                </a:solidFill>
                <a:latin typeface="Proxima Nova"/>
                <a:ea typeface="Proxima Nova"/>
                <a:cs typeface="Proxima Nova"/>
                <a:sym typeface="Proxima Nova"/>
              </a:rPr>
              <a:t>Knowing what information to pass on. Filtering wordy and overwhelming 40 page support guides</a:t>
            </a:r>
            <a:endParaRPr sz="2400">
              <a:solidFill>
                <a:srgbClr val="434343"/>
              </a:solidFill>
              <a:latin typeface="Proxima Nova"/>
              <a:ea typeface="Proxima Nova"/>
              <a:cs typeface="Proxima Nova"/>
              <a:sym typeface="Proxima Nova"/>
            </a:endParaRPr>
          </a:p>
        </p:txBody>
      </p:sp>
      <p:cxnSp>
        <p:nvCxnSpPr>
          <p:cNvPr id="430" name="Google Shape;430;p38"/>
          <p:cNvCxnSpPr/>
          <p:nvPr/>
        </p:nvCxnSpPr>
        <p:spPr>
          <a:xfrm rot="10800000">
            <a:off x="8727790" y="5202004"/>
            <a:ext cx="14298900" cy="0"/>
          </a:xfrm>
          <a:prstGeom prst="straightConnector1">
            <a:avLst/>
          </a:prstGeom>
          <a:noFill/>
          <a:ln w="28575" cap="flat" cmpd="sng">
            <a:solidFill>
              <a:srgbClr val="FEE533"/>
            </a:solidFill>
            <a:prstDash val="solid"/>
            <a:round/>
            <a:headEnd type="none" w="med" len="med"/>
            <a:tailEnd type="none" w="med" len="med"/>
          </a:ln>
        </p:spPr>
      </p:cxnSp>
      <p:cxnSp>
        <p:nvCxnSpPr>
          <p:cNvPr id="431" name="Google Shape;431;p38"/>
          <p:cNvCxnSpPr/>
          <p:nvPr/>
        </p:nvCxnSpPr>
        <p:spPr>
          <a:xfrm rot="10800000">
            <a:off x="8727790" y="3045817"/>
            <a:ext cx="14298900" cy="0"/>
          </a:xfrm>
          <a:prstGeom prst="straightConnector1">
            <a:avLst/>
          </a:prstGeom>
          <a:noFill/>
          <a:ln w="28575" cap="flat" cmpd="sng">
            <a:solidFill>
              <a:srgbClr val="FEE533"/>
            </a:solidFill>
            <a:prstDash val="solid"/>
            <a:round/>
            <a:headEnd type="none" w="med" len="med"/>
            <a:tailEnd type="none" w="med" len="med"/>
          </a:ln>
        </p:spPr>
      </p:cxnSp>
      <p:cxnSp>
        <p:nvCxnSpPr>
          <p:cNvPr id="432" name="Google Shape;432;p38"/>
          <p:cNvCxnSpPr/>
          <p:nvPr/>
        </p:nvCxnSpPr>
        <p:spPr>
          <a:xfrm rot="10800000">
            <a:off x="8727775" y="7713200"/>
            <a:ext cx="14416500" cy="0"/>
          </a:xfrm>
          <a:prstGeom prst="straightConnector1">
            <a:avLst/>
          </a:prstGeom>
          <a:noFill/>
          <a:ln w="28575" cap="flat" cmpd="sng">
            <a:solidFill>
              <a:srgbClr val="FEE533"/>
            </a:solidFill>
            <a:prstDash val="solid"/>
            <a:round/>
            <a:headEnd type="none" w="med" len="med"/>
            <a:tailEnd type="none" w="med" len="med"/>
          </a:ln>
        </p:spPr>
      </p:cxnSp>
      <p:cxnSp>
        <p:nvCxnSpPr>
          <p:cNvPr id="433" name="Google Shape;433;p38"/>
          <p:cNvCxnSpPr/>
          <p:nvPr/>
        </p:nvCxnSpPr>
        <p:spPr>
          <a:xfrm rot="10800000">
            <a:off x="8727775" y="9846800"/>
            <a:ext cx="14416500" cy="0"/>
          </a:xfrm>
          <a:prstGeom prst="straightConnector1">
            <a:avLst/>
          </a:prstGeom>
          <a:noFill/>
          <a:ln w="28575" cap="flat" cmpd="sng">
            <a:solidFill>
              <a:srgbClr val="FEE533"/>
            </a:solidFill>
            <a:prstDash val="solid"/>
            <a:round/>
            <a:headEnd type="none" w="med" len="med"/>
            <a:tailEnd type="none" w="med" len="med"/>
          </a:ln>
        </p:spPr>
      </p:cxn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37"/>
        <p:cNvGrpSpPr/>
        <p:nvPr/>
      </p:nvGrpSpPr>
      <p:grpSpPr>
        <a:xfrm>
          <a:off x="0" y="0"/>
          <a:ext cx="0" cy="0"/>
          <a:chOff x="0" y="0"/>
          <a:chExt cx="0" cy="0"/>
        </a:xfrm>
      </p:grpSpPr>
      <p:pic>
        <p:nvPicPr>
          <p:cNvPr id="438" name="Google Shape;438;p39"/>
          <p:cNvPicPr preferRelativeResize="0"/>
          <p:nvPr/>
        </p:nvPicPr>
        <p:blipFill rotWithShape="1">
          <a:blip r:embed="rId3">
            <a:alphaModFix/>
          </a:blip>
          <a:srcRect l="10549" t="6227" r="10549" b="13308"/>
          <a:stretch/>
        </p:blipFill>
        <p:spPr>
          <a:xfrm>
            <a:off x="697325" y="1305825"/>
            <a:ext cx="7617573" cy="5178796"/>
          </a:xfrm>
          <a:prstGeom prst="rect">
            <a:avLst/>
          </a:prstGeom>
          <a:noFill/>
          <a:ln w="38100" cap="flat" cmpd="sng">
            <a:solidFill>
              <a:srgbClr val="FEE533"/>
            </a:solidFill>
            <a:prstDash val="solid"/>
            <a:round/>
            <a:headEnd type="none" w="sm" len="sm"/>
            <a:tailEnd type="none" w="sm" len="sm"/>
          </a:ln>
        </p:spPr>
      </p:pic>
      <p:sp>
        <p:nvSpPr>
          <p:cNvPr id="439" name="Google Shape;439;p39"/>
          <p:cNvSpPr txBox="1"/>
          <p:nvPr/>
        </p:nvSpPr>
        <p:spPr>
          <a:xfrm>
            <a:off x="603224" y="6404202"/>
            <a:ext cx="4872900" cy="1011300"/>
          </a:xfrm>
          <a:prstGeom prst="rect">
            <a:avLst/>
          </a:prstGeom>
          <a:noFill/>
          <a:ln>
            <a:noFill/>
          </a:ln>
        </p:spPr>
        <p:txBody>
          <a:bodyPr spcFirstLastPara="1" wrap="square" lIns="194300" tIns="194300" rIns="194300" bIns="194300" anchor="b" anchorCtr="0">
            <a:noAutofit/>
          </a:bodyPr>
          <a:lstStyle/>
          <a:p>
            <a:pPr marL="0" lvl="0" indent="0" algn="l" rtl="0">
              <a:spcBef>
                <a:spcPts val="0"/>
              </a:spcBef>
              <a:spcAft>
                <a:spcPts val="0"/>
              </a:spcAft>
              <a:buNone/>
            </a:pPr>
            <a:r>
              <a:rPr lang="en-US" sz="3000" b="1">
                <a:solidFill>
                  <a:srgbClr val="434343"/>
                </a:solidFill>
                <a:latin typeface="Proxima Nova"/>
                <a:ea typeface="Proxima Nova"/>
                <a:cs typeface="Proxima Nova"/>
                <a:sym typeface="Proxima Nova"/>
              </a:rPr>
              <a:t>Name:</a:t>
            </a:r>
            <a:endParaRPr sz="3000" b="1">
              <a:solidFill>
                <a:srgbClr val="434343"/>
              </a:solidFill>
              <a:latin typeface="Proxima Nova"/>
              <a:ea typeface="Proxima Nova"/>
              <a:cs typeface="Proxima Nova"/>
              <a:sym typeface="Proxima Nova"/>
            </a:endParaRPr>
          </a:p>
        </p:txBody>
      </p:sp>
      <p:sp>
        <p:nvSpPr>
          <p:cNvPr id="440" name="Google Shape;440;p39"/>
          <p:cNvSpPr txBox="1"/>
          <p:nvPr/>
        </p:nvSpPr>
        <p:spPr>
          <a:xfrm>
            <a:off x="527014" y="247423"/>
            <a:ext cx="7075200" cy="1011300"/>
          </a:xfrm>
          <a:prstGeom prst="rect">
            <a:avLst/>
          </a:prstGeom>
          <a:noFill/>
          <a:ln>
            <a:noFill/>
          </a:ln>
        </p:spPr>
        <p:txBody>
          <a:bodyPr spcFirstLastPara="1" wrap="square" lIns="194300" tIns="194300" rIns="194300" bIns="194300" anchor="t" anchorCtr="0">
            <a:noAutofit/>
          </a:bodyPr>
          <a:lstStyle/>
          <a:p>
            <a:pPr marL="0" lvl="0" indent="0" algn="l" rtl="0">
              <a:spcBef>
                <a:spcPts val="0"/>
              </a:spcBef>
              <a:spcAft>
                <a:spcPts val="0"/>
              </a:spcAft>
              <a:buNone/>
            </a:pPr>
            <a:r>
              <a:rPr lang="en-US" sz="3800">
                <a:solidFill>
                  <a:srgbClr val="434343"/>
                </a:solidFill>
                <a:latin typeface="Proxima Nova"/>
                <a:ea typeface="Proxima Nova"/>
                <a:cs typeface="Proxima Nova"/>
                <a:sym typeface="Proxima Nova"/>
              </a:rPr>
              <a:t>Personas</a:t>
            </a:r>
            <a:endParaRPr sz="3800">
              <a:solidFill>
                <a:srgbClr val="434343"/>
              </a:solidFill>
              <a:latin typeface="Proxima Nova"/>
              <a:ea typeface="Proxima Nova"/>
              <a:cs typeface="Proxima Nova"/>
              <a:sym typeface="Proxima Nova"/>
            </a:endParaRPr>
          </a:p>
        </p:txBody>
      </p:sp>
      <p:sp>
        <p:nvSpPr>
          <p:cNvPr id="441" name="Google Shape;441;p39"/>
          <p:cNvSpPr txBox="1"/>
          <p:nvPr/>
        </p:nvSpPr>
        <p:spPr>
          <a:xfrm>
            <a:off x="5552262" y="6404202"/>
            <a:ext cx="1418700" cy="1011300"/>
          </a:xfrm>
          <a:prstGeom prst="rect">
            <a:avLst/>
          </a:prstGeom>
          <a:noFill/>
          <a:ln>
            <a:noFill/>
          </a:ln>
        </p:spPr>
        <p:txBody>
          <a:bodyPr spcFirstLastPara="1" wrap="square" lIns="194300" tIns="194300" rIns="194300" bIns="194300" anchor="b" anchorCtr="0">
            <a:noAutofit/>
          </a:bodyPr>
          <a:lstStyle/>
          <a:p>
            <a:pPr marL="0" lvl="0" indent="0" algn="r" rtl="0">
              <a:spcBef>
                <a:spcPts val="0"/>
              </a:spcBef>
              <a:spcAft>
                <a:spcPts val="0"/>
              </a:spcAft>
              <a:buNone/>
            </a:pPr>
            <a:r>
              <a:rPr lang="en-US" sz="3000" b="1">
                <a:solidFill>
                  <a:srgbClr val="434343"/>
                </a:solidFill>
                <a:latin typeface="Proxima Nova"/>
                <a:ea typeface="Proxima Nova"/>
                <a:cs typeface="Proxima Nova"/>
                <a:sym typeface="Proxima Nova"/>
              </a:rPr>
              <a:t>Age:</a:t>
            </a:r>
            <a:endParaRPr sz="3000" b="1">
              <a:solidFill>
                <a:srgbClr val="434343"/>
              </a:solidFill>
              <a:latin typeface="Proxima Nova"/>
              <a:ea typeface="Proxima Nova"/>
              <a:cs typeface="Proxima Nova"/>
              <a:sym typeface="Proxima Nova"/>
            </a:endParaRPr>
          </a:p>
        </p:txBody>
      </p:sp>
      <p:sp>
        <p:nvSpPr>
          <p:cNvPr id="442" name="Google Shape;442;p39"/>
          <p:cNvSpPr txBox="1"/>
          <p:nvPr/>
        </p:nvSpPr>
        <p:spPr>
          <a:xfrm>
            <a:off x="603224" y="7618594"/>
            <a:ext cx="1506600" cy="483300"/>
          </a:xfrm>
          <a:prstGeom prst="rect">
            <a:avLst/>
          </a:prstGeom>
          <a:noFill/>
          <a:ln>
            <a:noFill/>
          </a:ln>
        </p:spPr>
        <p:txBody>
          <a:bodyPr spcFirstLastPara="1" wrap="square" lIns="194300" tIns="194300" rIns="194300" bIns="194300" anchor="b" anchorCtr="0">
            <a:noAutofit/>
          </a:bodyPr>
          <a:lstStyle/>
          <a:p>
            <a:pPr marL="0" lvl="0" indent="0" algn="l" rtl="0">
              <a:spcBef>
                <a:spcPts val="0"/>
              </a:spcBef>
              <a:spcAft>
                <a:spcPts val="0"/>
              </a:spcAft>
              <a:buNone/>
            </a:pPr>
            <a:r>
              <a:rPr lang="en-US" sz="3000" b="1">
                <a:solidFill>
                  <a:srgbClr val="434343"/>
                </a:solidFill>
                <a:latin typeface="Proxima Nova"/>
                <a:ea typeface="Proxima Nova"/>
                <a:cs typeface="Proxima Nova"/>
                <a:sym typeface="Proxima Nova"/>
              </a:rPr>
              <a:t>Lives:</a:t>
            </a:r>
            <a:endParaRPr sz="3000" b="1">
              <a:solidFill>
                <a:srgbClr val="434343"/>
              </a:solidFill>
              <a:latin typeface="Proxima Nova"/>
              <a:ea typeface="Proxima Nova"/>
              <a:cs typeface="Proxima Nova"/>
              <a:sym typeface="Proxima Nova"/>
            </a:endParaRPr>
          </a:p>
        </p:txBody>
      </p:sp>
      <p:sp>
        <p:nvSpPr>
          <p:cNvPr id="443" name="Google Shape;443;p39"/>
          <p:cNvSpPr txBox="1"/>
          <p:nvPr/>
        </p:nvSpPr>
        <p:spPr>
          <a:xfrm>
            <a:off x="5944310" y="7463975"/>
            <a:ext cx="2370600" cy="576900"/>
          </a:xfrm>
          <a:prstGeom prst="rect">
            <a:avLst/>
          </a:prstGeom>
          <a:noFill/>
          <a:ln w="38100" cap="flat" cmpd="sng">
            <a:solidFill>
              <a:srgbClr val="FEE533"/>
            </a:solidFill>
            <a:prstDash val="solid"/>
            <a:round/>
            <a:headEnd type="none" w="sm" len="sm"/>
            <a:tailEnd type="none" w="sm" len="sm"/>
          </a:ln>
        </p:spPr>
        <p:txBody>
          <a:bodyPr spcFirstLastPara="1" wrap="square" lIns="194300" tIns="194300" rIns="194300" bIns="194300" anchor="ctr" anchorCtr="0">
            <a:noAutofit/>
          </a:bodyPr>
          <a:lstStyle/>
          <a:p>
            <a:pPr marL="0" lvl="0" indent="0" algn="ctr" rtl="0">
              <a:spcBef>
                <a:spcPts val="0"/>
              </a:spcBef>
              <a:spcAft>
                <a:spcPts val="0"/>
              </a:spcAft>
              <a:buNone/>
            </a:pPr>
            <a:r>
              <a:rPr lang="en-US" sz="2400">
                <a:solidFill>
                  <a:srgbClr val="434343"/>
                </a:solidFill>
                <a:latin typeface="Proxima Nova"/>
                <a:ea typeface="Proxima Nova"/>
                <a:cs typeface="Proxima Nova"/>
                <a:sym typeface="Proxima Nova"/>
              </a:rPr>
              <a:t>Coordinator</a:t>
            </a:r>
            <a:endParaRPr sz="2400">
              <a:solidFill>
                <a:srgbClr val="434343"/>
              </a:solidFill>
              <a:latin typeface="Proxima Nova"/>
              <a:ea typeface="Proxima Nova"/>
              <a:cs typeface="Proxima Nova"/>
              <a:sym typeface="Proxima Nova"/>
            </a:endParaRPr>
          </a:p>
        </p:txBody>
      </p:sp>
      <p:sp>
        <p:nvSpPr>
          <p:cNvPr id="444" name="Google Shape;444;p39"/>
          <p:cNvSpPr txBox="1"/>
          <p:nvPr/>
        </p:nvSpPr>
        <p:spPr>
          <a:xfrm>
            <a:off x="8727812" y="9800032"/>
            <a:ext cx="9341700" cy="1011300"/>
          </a:xfrm>
          <a:prstGeom prst="rect">
            <a:avLst/>
          </a:prstGeom>
          <a:noFill/>
          <a:ln>
            <a:noFill/>
          </a:ln>
        </p:spPr>
        <p:txBody>
          <a:bodyPr spcFirstLastPara="1" wrap="square" lIns="194300" tIns="194300" rIns="194300" bIns="194300" anchor="b" anchorCtr="0">
            <a:noAutofit/>
          </a:bodyPr>
          <a:lstStyle/>
          <a:p>
            <a:pPr marL="0" lvl="0" indent="0" algn="l" rtl="0">
              <a:spcBef>
                <a:spcPts val="0"/>
              </a:spcBef>
              <a:spcAft>
                <a:spcPts val="0"/>
              </a:spcAft>
              <a:buNone/>
            </a:pPr>
            <a:r>
              <a:rPr lang="en-US" sz="3000" b="1">
                <a:solidFill>
                  <a:srgbClr val="434343"/>
                </a:solidFill>
                <a:latin typeface="Proxima Nova"/>
                <a:ea typeface="Proxima Nova"/>
                <a:cs typeface="Proxima Nova"/>
                <a:sym typeface="Proxima Nova"/>
              </a:rPr>
              <a:t>Scale of tech knowledge?</a:t>
            </a:r>
            <a:endParaRPr sz="3000" b="1">
              <a:solidFill>
                <a:srgbClr val="434343"/>
              </a:solidFill>
              <a:latin typeface="Proxima Nova"/>
              <a:ea typeface="Proxima Nova"/>
              <a:cs typeface="Proxima Nova"/>
              <a:sym typeface="Proxima Nova"/>
            </a:endParaRPr>
          </a:p>
        </p:txBody>
      </p:sp>
      <p:sp>
        <p:nvSpPr>
          <p:cNvPr id="445" name="Google Shape;445;p39"/>
          <p:cNvSpPr txBox="1"/>
          <p:nvPr/>
        </p:nvSpPr>
        <p:spPr>
          <a:xfrm>
            <a:off x="10717200" y="11254375"/>
            <a:ext cx="4872900" cy="667200"/>
          </a:xfrm>
          <a:prstGeom prst="rect">
            <a:avLst/>
          </a:prstGeom>
          <a:noFill/>
          <a:ln>
            <a:noFill/>
          </a:ln>
        </p:spPr>
        <p:txBody>
          <a:bodyPr spcFirstLastPara="1" wrap="square" lIns="194300" tIns="194300" rIns="194300" bIns="194300" anchor="t" anchorCtr="0">
            <a:noAutofit/>
          </a:bodyPr>
          <a:lstStyle/>
          <a:p>
            <a:pPr marL="0" lvl="0" indent="0" algn="ctr" rtl="0">
              <a:spcBef>
                <a:spcPts val="0"/>
              </a:spcBef>
              <a:spcAft>
                <a:spcPts val="0"/>
              </a:spcAft>
              <a:buNone/>
            </a:pPr>
            <a:r>
              <a:rPr lang="en-US" sz="2100">
                <a:solidFill>
                  <a:srgbClr val="434343"/>
                </a:solidFill>
                <a:latin typeface="Proxima Nova"/>
                <a:ea typeface="Proxima Nova"/>
                <a:cs typeface="Proxima Nova"/>
                <a:sym typeface="Proxima Nova"/>
              </a:rPr>
              <a:t>No interest or knowledge in technology / Other people do it for me</a:t>
            </a:r>
            <a:endParaRPr sz="2100">
              <a:solidFill>
                <a:srgbClr val="434343"/>
              </a:solidFill>
              <a:latin typeface="Proxima Nova"/>
              <a:ea typeface="Proxima Nova"/>
              <a:cs typeface="Proxima Nova"/>
              <a:sym typeface="Proxima Nova"/>
            </a:endParaRPr>
          </a:p>
        </p:txBody>
      </p:sp>
      <p:sp>
        <p:nvSpPr>
          <p:cNvPr id="446" name="Google Shape;446;p39"/>
          <p:cNvSpPr txBox="1"/>
          <p:nvPr/>
        </p:nvSpPr>
        <p:spPr>
          <a:xfrm>
            <a:off x="18597504" y="11254377"/>
            <a:ext cx="3750600" cy="667200"/>
          </a:xfrm>
          <a:prstGeom prst="rect">
            <a:avLst/>
          </a:prstGeom>
          <a:noFill/>
          <a:ln>
            <a:noFill/>
          </a:ln>
        </p:spPr>
        <p:txBody>
          <a:bodyPr spcFirstLastPara="1" wrap="square" lIns="194300" tIns="194300" rIns="194300" bIns="194300" anchor="t" anchorCtr="0">
            <a:noAutofit/>
          </a:bodyPr>
          <a:lstStyle/>
          <a:p>
            <a:pPr marL="0" lvl="0" indent="0" algn="ctr" rtl="0">
              <a:spcBef>
                <a:spcPts val="0"/>
              </a:spcBef>
              <a:spcAft>
                <a:spcPts val="0"/>
              </a:spcAft>
              <a:buNone/>
            </a:pPr>
            <a:r>
              <a:rPr lang="en-US" sz="2100">
                <a:solidFill>
                  <a:srgbClr val="434343"/>
                </a:solidFill>
                <a:latin typeface="Proxima Nova"/>
                <a:ea typeface="Proxima Nova"/>
                <a:cs typeface="Proxima Nova"/>
                <a:sym typeface="Proxima Nova"/>
              </a:rPr>
              <a:t>Very active and confident with technology</a:t>
            </a:r>
            <a:endParaRPr sz="2100">
              <a:solidFill>
                <a:srgbClr val="434343"/>
              </a:solidFill>
              <a:latin typeface="Proxima Nova"/>
              <a:ea typeface="Proxima Nova"/>
              <a:cs typeface="Proxima Nova"/>
              <a:sym typeface="Proxima Nova"/>
            </a:endParaRPr>
          </a:p>
        </p:txBody>
      </p:sp>
      <p:cxnSp>
        <p:nvCxnSpPr>
          <p:cNvPr id="447" name="Google Shape;447;p39"/>
          <p:cNvCxnSpPr/>
          <p:nvPr/>
        </p:nvCxnSpPr>
        <p:spPr>
          <a:xfrm rot="10800000">
            <a:off x="12969500" y="10939309"/>
            <a:ext cx="7479000" cy="0"/>
          </a:xfrm>
          <a:prstGeom prst="straightConnector1">
            <a:avLst/>
          </a:prstGeom>
          <a:noFill/>
          <a:ln w="38100" cap="flat" cmpd="sng">
            <a:solidFill>
              <a:srgbClr val="FEE533"/>
            </a:solidFill>
            <a:prstDash val="solid"/>
            <a:round/>
            <a:headEnd type="oval" w="med" len="med"/>
            <a:tailEnd type="oval" w="med" len="med"/>
          </a:ln>
        </p:spPr>
      </p:cxnSp>
      <p:sp>
        <p:nvSpPr>
          <p:cNvPr id="448" name="Google Shape;448;p39"/>
          <p:cNvSpPr/>
          <p:nvPr/>
        </p:nvSpPr>
        <p:spPr>
          <a:xfrm>
            <a:off x="16668918" y="10835523"/>
            <a:ext cx="232500" cy="224700"/>
          </a:xfrm>
          <a:prstGeom prst="ellipse">
            <a:avLst/>
          </a:prstGeom>
          <a:solidFill>
            <a:srgbClr val="FEE533"/>
          </a:solidFill>
          <a:ln w="9525" cap="flat" cmpd="sng">
            <a:solidFill>
              <a:srgbClr val="FEE533"/>
            </a:solidFill>
            <a:prstDash val="solid"/>
            <a:round/>
            <a:headEnd type="none" w="sm" len="sm"/>
            <a:tailEnd type="none" w="sm" len="sm"/>
          </a:ln>
        </p:spPr>
        <p:txBody>
          <a:bodyPr spcFirstLastPara="1" wrap="square" lIns="194300" tIns="194300" rIns="194300" bIns="194300" anchor="ctr" anchorCtr="0">
            <a:noAutofit/>
          </a:bodyPr>
          <a:lstStyle/>
          <a:p>
            <a:pPr marL="0" lvl="0" indent="0" algn="l" rtl="0">
              <a:spcBef>
                <a:spcPts val="0"/>
              </a:spcBef>
              <a:spcAft>
                <a:spcPts val="0"/>
              </a:spcAft>
              <a:buNone/>
            </a:pPr>
            <a:endParaRPr/>
          </a:p>
        </p:txBody>
      </p:sp>
      <p:cxnSp>
        <p:nvCxnSpPr>
          <p:cNvPr id="449" name="Google Shape;449;p39"/>
          <p:cNvCxnSpPr/>
          <p:nvPr/>
        </p:nvCxnSpPr>
        <p:spPr>
          <a:xfrm>
            <a:off x="15205020" y="10831935"/>
            <a:ext cx="0" cy="224700"/>
          </a:xfrm>
          <a:prstGeom prst="straightConnector1">
            <a:avLst/>
          </a:prstGeom>
          <a:noFill/>
          <a:ln w="19050" cap="flat" cmpd="sng">
            <a:solidFill>
              <a:srgbClr val="FEE533"/>
            </a:solidFill>
            <a:prstDash val="solid"/>
            <a:round/>
            <a:headEnd type="none" w="med" len="med"/>
            <a:tailEnd type="none" w="med" len="med"/>
          </a:ln>
        </p:spPr>
      </p:cxnSp>
      <p:cxnSp>
        <p:nvCxnSpPr>
          <p:cNvPr id="450" name="Google Shape;450;p39"/>
          <p:cNvCxnSpPr/>
          <p:nvPr/>
        </p:nvCxnSpPr>
        <p:spPr>
          <a:xfrm>
            <a:off x="18394660" y="10831935"/>
            <a:ext cx="0" cy="224700"/>
          </a:xfrm>
          <a:prstGeom prst="straightConnector1">
            <a:avLst/>
          </a:prstGeom>
          <a:noFill/>
          <a:ln w="19050" cap="flat" cmpd="sng">
            <a:solidFill>
              <a:srgbClr val="FEE533"/>
            </a:solidFill>
            <a:prstDash val="solid"/>
            <a:round/>
            <a:headEnd type="none" w="med" len="med"/>
            <a:tailEnd type="none" w="med" len="med"/>
          </a:ln>
        </p:spPr>
      </p:cxnSp>
      <p:cxnSp>
        <p:nvCxnSpPr>
          <p:cNvPr id="451" name="Google Shape;451;p39"/>
          <p:cNvCxnSpPr/>
          <p:nvPr/>
        </p:nvCxnSpPr>
        <p:spPr>
          <a:xfrm>
            <a:off x="16024776" y="10831935"/>
            <a:ext cx="0" cy="224700"/>
          </a:xfrm>
          <a:prstGeom prst="straightConnector1">
            <a:avLst/>
          </a:prstGeom>
          <a:noFill/>
          <a:ln w="19050" cap="flat" cmpd="sng">
            <a:solidFill>
              <a:srgbClr val="FEE533"/>
            </a:solidFill>
            <a:prstDash val="solid"/>
            <a:round/>
            <a:headEnd type="none" w="med" len="med"/>
            <a:tailEnd type="none" w="med" len="med"/>
          </a:ln>
        </p:spPr>
      </p:cxnSp>
      <p:cxnSp>
        <p:nvCxnSpPr>
          <p:cNvPr id="452" name="Google Shape;452;p39"/>
          <p:cNvCxnSpPr/>
          <p:nvPr/>
        </p:nvCxnSpPr>
        <p:spPr>
          <a:xfrm>
            <a:off x="14347868" y="10831935"/>
            <a:ext cx="0" cy="224700"/>
          </a:xfrm>
          <a:prstGeom prst="straightConnector1">
            <a:avLst/>
          </a:prstGeom>
          <a:noFill/>
          <a:ln w="19050" cap="flat" cmpd="sng">
            <a:solidFill>
              <a:srgbClr val="FEE533"/>
            </a:solidFill>
            <a:prstDash val="solid"/>
            <a:round/>
            <a:headEnd type="none" w="med" len="med"/>
            <a:tailEnd type="none" w="med" len="med"/>
          </a:ln>
        </p:spPr>
      </p:cxnSp>
      <p:cxnSp>
        <p:nvCxnSpPr>
          <p:cNvPr id="453" name="Google Shape;453;p39"/>
          <p:cNvCxnSpPr/>
          <p:nvPr/>
        </p:nvCxnSpPr>
        <p:spPr>
          <a:xfrm>
            <a:off x="19233115" y="10831935"/>
            <a:ext cx="0" cy="224700"/>
          </a:xfrm>
          <a:prstGeom prst="straightConnector1">
            <a:avLst/>
          </a:prstGeom>
          <a:noFill/>
          <a:ln w="19050" cap="flat" cmpd="sng">
            <a:solidFill>
              <a:srgbClr val="FEE533"/>
            </a:solidFill>
            <a:prstDash val="solid"/>
            <a:round/>
            <a:headEnd type="none" w="med" len="med"/>
            <a:tailEnd type="none" w="med" len="med"/>
          </a:ln>
        </p:spPr>
      </p:cxnSp>
      <p:cxnSp>
        <p:nvCxnSpPr>
          <p:cNvPr id="454" name="Google Shape;454;p39"/>
          <p:cNvCxnSpPr/>
          <p:nvPr/>
        </p:nvCxnSpPr>
        <p:spPr>
          <a:xfrm>
            <a:off x="17556206" y="10831935"/>
            <a:ext cx="0" cy="224700"/>
          </a:xfrm>
          <a:prstGeom prst="straightConnector1">
            <a:avLst/>
          </a:prstGeom>
          <a:noFill/>
          <a:ln w="19050" cap="flat" cmpd="sng">
            <a:solidFill>
              <a:srgbClr val="FEE533"/>
            </a:solidFill>
            <a:prstDash val="solid"/>
            <a:round/>
            <a:headEnd type="none" w="med" len="med"/>
            <a:tailEnd type="none" w="med" len="med"/>
          </a:ln>
        </p:spPr>
      </p:cxnSp>
      <p:sp>
        <p:nvSpPr>
          <p:cNvPr id="455" name="Google Shape;455;p39"/>
          <p:cNvSpPr txBox="1"/>
          <p:nvPr/>
        </p:nvSpPr>
        <p:spPr>
          <a:xfrm>
            <a:off x="15209207" y="11254377"/>
            <a:ext cx="3197100" cy="667200"/>
          </a:xfrm>
          <a:prstGeom prst="rect">
            <a:avLst/>
          </a:prstGeom>
          <a:noFill/>
          <a:ln>
            <a:noFill/>
          </a:ln>
        </p:spPr>
        <p:txBody>
          <a:bodyPr spcFirstLastPara="1" wrap="square" lIns="194300" tIns="194300" rIns="194300" bIns="194300" anchor="t" anchorCtr="0">
            <a:noAutofit/>
          </a:bodyPr>
          <a:lstStyle/>
          <a:p>
            <a:pPr marL="0" lvl="0" indent="0" algn="ctr" rtl="0">
              <a:spcBef>
                <a:spcPts val="0"/>
              </a:spcBef>
              <a:spcAft>
                <a:spcPts val="0"/>
              </a:spcAft>
              <a:buNone/>
            </a:pPr>
            <a:r>
              <a:rPr lang="en-US" sz="2100">
                <a:solidFill>
                  <a:srgbClr val="434343"/>
                </a:solidFill>
                <a:latin typeface="Proxima Nova"/>
                <a:ea typeface="Proxima Nova"/>
                <a:cs typeface="Proxima Nova"/>
                <a:sym typeface="Proxima Nova"/>
              </a:rPr>
              <a:t>Okay and vaguely confident</a:t>
            </a:r>
            <a:endParaRPr sz="2100">
              <a:solidFill>
                <a:srgbClr val="434343"/>
              </a:solidFill>
              <a:latin typeface="Proxima Nova"/>
              <a:ea typeface="Proxima Nova"/>
              <a:cs typeface="Proxima Nova"/>
              <a:sym typeface="Proxima Nova"/>
            </a:endParaRPr>
          </a:p>
        </p:txBody>
      </p:sp>
      <p:sp>
        <p:nvSpPr>
          <p:cNvPr id="456" name="Google Shape;456;p39"/>
          <p:cNvSpPr txBox="1"/>
          <p:nvPr/>
        </p:nvSpPr>
        <p:spPr>
          <a:xfrm>
            <a:off x="8710262" y="7959680"/>
            <a:ext cx="2056500" cy="1521300"/>
          </a:xfrm>
          <a:prstGeom prst="rect">
            <a:avLst/>
          </a:prstGeom>
          <a:noFill/>
          <a:ln>
            <a:noFill/>
          </a:ln>
        </p:spPr>
        <p:txBody>
          <a:bodyPr spcFirstLastPara="1" wrap="square" lIns="194300" tIns="194300" rIns="194300" bIns="194300" anchor="b" anchorCtr="0">
            <a:noAutofit/>
          </a:bodyPr>
          <a:lstStyle/>
          <a:p>
            <a:pPr marL="0" lvl="0" indent="0" algn="l" rtl="0">
              <a:spcBef>
                <a:spcPts val="0"/>
              </a:spcBef>
              <a:spcAft>
                <a:spcPts val="0"/>
              </a:spcAft>
              <a:buNone/>
            </a:pPr>
            <a:r>
              <a:rPr lang="en-US" sz="3000" b="1">
                <a:solidFill>
                  <a:srgbClr val="434343"/>
                </a:solidFill>
                <a:latin typeface="Proxima Nova"/>
                <a:ea typeface="Proxima Nova"/>
                <a:cs typeface="Proxima Nova"/>
                <a:sym typeface="Proxima Nova"/>
              </a:rPr>
              <a:t>They would say:</a:t>
            </a:r>
            <a:endParaRPr sz="3000" b="1">
              <a:solidFill>
                <a:srgbClr val="434343"/>
              </a:solidFill>
              <a:latin typeface="Proxima Nova"/>
              <a:ea typeface="Proxima Nova"/>
              <a:cs typeface="Proxima Nova"/>
              <a:sym typeface="Proxima Nova"/>
            </a:endParaRPr>
          </a:p>
        </p:txBody>
      </p:sp>
      <p:sp>
        <p:nvSpPr>
          <p:cNvPr id="457" name="Google Shape;457;p39"/>
          <p:cNvSpPr txBox="1"/>
          <p:nvPr/>
        </p:nvSpPr>
        <p:spPr>
          <a:xfrm>
            <a:off x="12105708" y="7778766"/>
            <a:ext cx="1053600" cy="1011300"/>
          </a:xfrm>
          <a:prstGeom prst="rect">
            <a:avLst/>
          </a:prstGeom>
          <a:noFill/>
          <a:ln>
            <a:noFill/>
          </a:ln>
        </p:spPr>
        <p:txBody>
          <a:bodyPr spcFirstLastPara="1" wrap="square" lIns="194300" tIns="194300" rIns="194300" bIns="194300" anchor="t" anchorCtr="0">
            <a:noAutofit/>
          </a:bodyPr>
          <a:lstStyle/>
          <a:p>
            <a:pPr marL="0" lvl="0" indent="0" algn="l" rtl="0">
              <a:spcBef>
                <a:spcPts val="0"/>
              </a:spcBef>
              <a:spcAft>
                <a:spcPts val="0"/>
              </a:spcAft>
              <a:buNone/>
            </a:pPr>
            <a:r>
              <a:rPr lang="en-US" sz="10200">
                <a:solidFill>
                  <a:srgbClr val="434343"/>
                </a:solidFill>
                <a:latin typeface="Proxima Nova"/>
                <a:ea typeface="Proxima Nova"/>
                <a:cs typeface="Proxima Nova"/>
                <a:sym typeface="Proxima Nova"/>
              </a:rPr>
              <a:t>“</a:t>
            </a:r>
            <a:endParaRPr sz="10200">
              <a:solidFill>
                <a:srgbClr val="434343"/>
              </a:solidFill>
              <a:latin typeface="Proxima Nova"/>
              <a:ea typeface="Proxima Nova"/>
              <a:cs typeface="Proxima Nova"/>
              <a:sym typeface="Proxima Nova"/>
            </a:endParaRPr>
          </a:p>
        </p:txBody>
      </p:sp>
      <p:sp>
        <p:nvSpPr>
          <p:cNvPr id="458" name="Google Shape;458;p39"/>
          <p:cNvSpPr txBox="1"/>
          <p:nvPr/>
        </p:nvSpPr>
        <p:spPr>
          <a:xfrm>
            <a:off x="8656155" y="944835"/>
            <a:ext cx="1809000" cy="1011300"/>
          </a:xfrm>
          <a:prstGeom prst="rect">
            <a:avLst/>
          </a:prstGeom>
          <a:noFill/>
          <a:ln>
            <a:noFill/>
          </a:ln>
        </p:spPr>
        <p:txBody>
          <a:bodyPr spcFirstLastPara="1" wrap="square" lIns="194300" tIns="194300" rIns="194300" bIns="194300" anchor="b" anchorCtr="0">
            <a:noAutofit/>
          </a:bodyPr>
          <a:lstStyle/>
          <a:p>
            <a:pPr marL="0" lvl="0" indent="0" algn="l" rtl="0">
              <a:spcBef>
                <a:spcPts val="0"/>
              </a:spcBef>
              <a:spcAft>
                <a:spcPts val="0"/>
              </a:spcAft>
              <a:buNone/>
            </a:pPr>
            <a:r>
              <a:rPr lang="en-US" sz="3000" b="1">
                <a:solidFill>
                  <a:srgbClr val="434343"/>
                </a:solidFill>
                <a:latin typeface="Proxima Nova"/>
                <a:ea typeface="Proxima Nova"/>
                <a:cs typeface="Proxima Nova"/>
                <a:sym typeface="Proxima Nova"/>
              </a:rPr>
              <a:t>Needs: </a:t>
            </a:r>
            <a:endParaRPr sz="3000" b="1">
              <a:solidFill>
                <a:srgbClr val="434343"/>
              </a:solidFill>
              <a:latin typeface="Proxima Nova"/>
              <a:ea typeface="Proxima Nova"/>
              <a:cs typeface="Proxima Nova"/>
              <a:sym typeface="Proxima Nova"/>
            </a:endParaRPr>
          </a:p>
        </p:txBody>
      </p:sp>
      <p:sp>
        <p:nvSpPr>
          <p:cNvPr id="459" name="Google Shape;459;p39"/>
          <p:cNvSpPr txBox="1"/>
          <p:nvPr/>
        </p:nvSpPr>
        <p:spPr>
          <a:xfrm>
            <a:off x="18240279" y="9750017"/>
            <a:ext cx="5426100" cy="1011300"/>
          </a:xfrm>
          <a:prstGeom prst="rect">
            <a:avLst/>
          </a:prstGeom>
          <a:noFill/>
          <a:ln>
            <a:noFill/>
          </a:ln>
        </p:spPr>
        <p:txBody>
          <a:bodyPr spcFirstLastPara="1" wrap="square" lIns="194300" tIns="194300" rIns="194300" bIns="194300" anchor="b" anchorCtr="0">
            <a:noAutofit/>
          </a:bodyPr>
          <a:lstStyle/>
          <a:p>
            <a:pPr marL="0" lvl="0" indent="0" algn="r" rtl="0">
              <a:spcBef>
                <a:spcPts val="0"/>
              </a:spcBef>
              <a:spcAft>
                <a:spcPts val="0"/>
              </a:spcAft>
              <a:buNone/>
            </a:pPr>
            <a:r>
              <a:rPr lang="en-US" sz="2100">
                <a:solidFill>
                  <a:srgbClr val="434343"/>
                </a:solidFill>
                <a:latin typeface="Proxima Nova"/>
                <a:ea typeface="Proxima Nova"/>
                <a:cs typeface="Proxima Nova"/>
                <a:sym typeface="Proxima Nova"/>
              </a:rPr>
              <a:t>Circle where they are on the scale</a:t>
            </a:r>
            <a:endParaRPr sz="2100">
              <a:solidFill>
                <a:srgbClr val="434343"/>
              </a:solidFill>
              <a:latin typeface="Proxima Nova"/>
              <a:ea typeface="Proxima Nova"/>
              <a:cs typeface="Proxima Nova"/>
              <a:sym typeface="Proxima Nova"/>
            </a:endParaRPr>
          </a:p>
        </p:txBody>
      </p:sp>
      <p:sp>
        <p:nvSpPr>
          <p:cNvPr id="460" name="Google Shape;460;p39"/>
          <p:cNvSpPr txBox="1"/>
          <p:nvPr/>
        </p:nvSpPr>
        <p:spPr>
          <a:xfrm>
            <a:off x="2113611" y="6421475"/>
            <a:ext cx="3368100" cy="1011300"/>
          </a:xfrm>
          <a:prstGeom prst="rect">
            <a:avLst/>
          </a:prstGeom>
          <a:noFill/>
          <a:ln>
            <a:noFill/>
          </a:ln>
        </p:spPr>
        <p:txBody>
          <a:bodyPr spcFirstLastPara="1" wrap="square" lIns="194300" tIns="194300" rIns="194300" bIns="194300" anchor="b" anchorCtr="0">
            <a:noAutofit/>
          </a:bodyPr>
          <a:lstStyle/>
          <a:p>
            <a:pPr marL="0" lvl="0" indent="0" algn="l" rtl="0">
              <a:spcBef>
                <a:spcPts val="0"/>
              </a:spcBef>
              <a:spcAft>
                <a:spcPts val="0"/>
              </a:spcAft>
              <a:buNone/>
            </a:pPr>
            <a:r>
              <a:rPr lang="en-US" sz="2400">
                <a:solidFill>
                  <a:srgbClr val="434343"/>
                </a:solidFill>
                <a:latin typeface="Proxima Nova"/>
                <a:ea typeface="Proxima Nova"/>
                <a:cs typeface="Proxima Nova"/>
                <a:sym typeface="Proxima Nova"/>
              </a:rPr>
              <a:t>Jim </a:t>
            </a:r>
            <a:endParaRPr sz="2400">
              <a:solidFill>
                <a:srgbClr val="434343"/>
              </a:solidFill>
              <a:latin typeface="Proxima Nova"/>
              <a:ea typeface="Proxima Nova"/>
              <a:cs typeface="Proxima Nova"/>
              <a:sym typeface="Proxima Nova"/>
            </a:endParaRPr>
          </a:p>
        </p:txBody>
      </p:sp>
      <p:sp>
        <p:nvSpPr>
          <p:cNvPr id="461" name="Google Shape;461;p39"/>
          <p:cNvSpPr txBox="1"/>
          <p:nvPr/>
        </p:nvSpPr>
        <p:spPr>
          <a:xfrm>
            <a:off x="7063897" y="6345283"/>
            <a:ext cx="946200" cy="1011300"/>
          </a:xfrm>
          <a:prstGeom prst="rect">
            <a:avLst/>
          </a:prstGeom>
          <a:noFill/>
          <a:ln>
            <a:noFill/>
          </a:ln>
        </p:spPr>
        <p:txBody>
          <a:bodyPr spcFirstLastPara="1" wrap="square" lIns="194300" tIns="194300" rIns="194300" bIns="194300" anchor="b" anchorCtr="0">
            <a:noAutofit/>
          </a:bodyPr>
          <a:lstStyle/>
          <a:p>
            <a:pPr marL="0" lvl="0" indent="0" algn="l" rtl="0">
              <a:spcBef>
                <a:spcPts val="0"/>
              </a:spcBef>
              <a:spcAft>
                <a:spcPts val="0"/>
              </a:spcAft>
              <a:buNone/>
            </a:pPr>
            <a:r>
              <a:rPr lang="en-US" sz="2400">
                <a:solidFill>
                  <a:srgbClr val="434343"/>
                </a:solidFill>
                <a:latin typeface="Proxima Nova"/>
                <a:ea typeface="Proxima Nova"/>
                <a:cs typeface="Proxima Nova"/>
                <a:sym typeface="Proxima Nova"/>
              </a:rPr>
              <a:t>62</a:t>
            </a:r>
            <a:endParaRPr sz="2400">
              <a:solidFill>
                <a:srgbClr val="434343"/>
              </a:solidFill>
              <a:latin typeface="Proxima Nova"/>
              <a:ea typeface="Proxima Nova"/>
              <a:cs typeface="Proxima Nova"/>
              <a:sym typeface="Proxima Nova"/>
            </a:endParaRPr>
          </a:p>
        </p:txBody>
      </p:sp>
      <p:sp>
        <p:nvSpPr>
          <p:cNvPr id="462" name="Google Shape;462;p39"/>
          <p:cNvSpPr txBox="1"/>
          <p:nvPr/>
        </p:nvSpPr>
        <p:spPr>
          <a:xfrm>
            <a:off x="2148350" y="7506448"/>
            <a:ext cx="5018700" cy="576900"/>
          </a:xfrm>
          <a:prstGeom prst="rect">
            <a:avLst/>
          </a:prstGeom>
          <a:noFill/>
          <a:ln>
            <a:noFill/>
          </a:ln>
        </p:spPr>
        <p:txBody>
          <a:bodyPr spcFirstLastPara="1" wrap="square" lIns="194300" tIns="194300" rIns="194300" bIns="194300" anchor="b" anchorCtr="0">
            <a:noAutofit/>
          </a:bodyPr>
          <a:lstStyle/>
          <a:p>
            <a:pPr marL="0" lvl="0" indent="0" algn="l" rtl="0">
              <a:spcBef>
                <a:spcPts val="0"/>
              </a:spcBef>
              <a:spcAft>
                <a:spcPts val="0"/>
              </a:spcAft>
              <a:buNone/>
            </a:pPr>
            <a:r>
              <a:rPr lang="en-US" sz="2400">
                <a:solidFill>
                  <a:srgbClr val="434343"/>
                </a:solidFill>
                <a:latin typeface="Proxima Nova"/>
                <a:ea typeface="Proxima Nova"/>
                <a:cs typeface="Proxima Nova"/>
                <a:sym typeface="Proxima Nova"/>
              </a:rPr>
              <a:t>Manton, Rutland</a:t>
            </a:r>
            <a:endParaRPr sz="2400">
              <a:solidFill>
                <a:srgbClr val="434343"/>
              </a:solidFill>
              <a:latin typeface="Proxima Nova"/>
              <a:ea typeface="Proxima Nova"/>
              <a:cs typeface="Proxima Nova"/>
              <a:sym typeface="Proxima Nova"/>
            </a:endParaRPr>
          </a:p>
        </p:txBody>
      </p:sp>
      <p:sp>
        <p:nvSpPr>
          <p:cNvPr id="463" name="Google Shape;463;p39"/>
          <p:cNvSpPr txBox="1"/>
          <p:nvPr/>
        </p:nvSpPr>
        <p:spPr>
          <a:xfrm>
            <a:off x="603225" y="8324000"/>
            <a:ext cx="1677600" cy="576900"/>
          </a:xfrm>
          <a:prstGeom prst="rect">
            <a:avLst/>
          </a:prstGeom>
          <a:noFill/>
          <a:ln>
            <a:noFill/>
          </a:ln>
        </p:spPr>
        <p:txBody>
          <a:bodyPr spcFirstLastPara="1" wrap="square" lIns="194300" tIns="194300" rIns="194300" bIns="194300" anchor="b" anchorCtr="0">
            <a:noAutofit/>
          </a:bodyPr>
          <a:lstStyle/>
          <a:p>
            <a:pPr marL="0" lvl="0" indent="0" algn="l" rtl="0">
              <a:lnSpc>
                <a:spcPct val="100000"/>
              </a:lnSpc>
              <a:spcBef>
                <a:spcPts val="0"/>
              </a:spcBef>
              <a:spcAft>
                <a:spcPts val="0"/>
              </a:spcAft>
              <a:buNone/>
            </a:pPr>
            <a:r>
              <a:rPr lang="en-US" sz="3000" b="1">
                <a:solidFill>
                  <a:srgbClr val="434343"/>
                </a:solidFill>
                <a:latin typeface="Proxima Nova"/>
                <a:ea typeface="Proxima Nova"/>
                <a:cs typeface="Proxima Nova"/>
                <a:sym typeface="Proxima Nova"/>
              </a:rPr>
              <a:t>About:</a:t>
            </a:r>
            <a:endParaRPr sz="3000" b="1">
              <a:solidFill>
                <a:srgbClr val="434343"/>
              </a:solidFill>
              <a:latin typeface="Proxima Nova"/>
              <a:ea typeface="Proxima Nova"/>
              <a:cs typeface="Proxima Nova"/>
              <a:sym typeface="Proxima Nova"/>
            </a:endParaRPr>
          </a:p>
        </p:txBody>
      </p:sp>
      <p:sp>
        <p:nvSpPr>
          <p:cNvPr id="464" name="Google Shape;464;p39"/>
          <p:cNvSpPr txBox="1"/>
          <p:nvPr/>
        </p:nvSpPr>
        <p:spPr>
          <a:xfrm>
            <a:off x="2140733" y="8133500"/>
            <a:ext cx="6174000" cy="2592000"/>
          </a:xfrm>
          <a:prstGeom prst="rect">
            <a:avLst/>
          </a:prstGeom>
          <a:noFill/>
          <a:ln>
            <a:noFill/>
          </a:ln>
        </p:spPr>
        <p:txBody>
          <a:bodyPr spcFirstLastPara="1" wrap="square" lIns="194300" tIns="194300" rIns="194300" bIns="194300" anchor="t" anchorCtr="0">
            <a:noAutofit/>
          </a:bodyPr>
          <a:lstStyle/>
          <a:p>
            <a:pPr marL="0" lvl="0" indent="0" algn="l" rtl="0">
              <a:lnSpc>
                <a:spcPct val="100000"/>
              </a:lnSpc>
              <a:spcBef>
                <a:spcPts val="0"/>
              </a:spcBef>
              <a:spcAft>
                <a:spcPts val="0"/>
              </a:spcAft>
              <a:buNone/>
            </a:pPr>
            <a:r>
              <a:rPr lang="en-US" sz="2400">
                <a:solidFill>
                  <a:srgbClr val="434343"/>
                </a:solidFill>
                <a:latin typeface="Proxima Nova"/>
                <a:ea typeface="Proxima Nova"/>
                <a:cs typeface="Proxima Nova"/>
                <a:sym typeface="Proxima Nova"/>
              </a:rPr>
              <a:t>Local farmer and an active member of the community. A go to man who helps with odd jobs and practical advice. Hears a lot in the pub and knows a lot of people.</a:t>
            </a:r>
            <a:endParaRPr sz="2400">
              <a:solidFill>
                <a:srgbClr val="434343"/>
              </a:solidFill>
              <a:latin typeface="Proxima Nova"/>
              <a:ea typeface="Proxima Nova"/>
              <a:cs typeface="Proxima Nova"/>
              <a:sym typeface="Proxima Nova"/>
            </a:endParaRPr>
          </a:p>
        </p:txBody>
      </p:sp>
      <p:sp>
        <p:nvSpPr>
          <p:cNvPr id="465" name="Google Shape;465;p39"/>
          <p:cNvSpPr txBox="1"/>
          <p:nvPr/>
        </p:nvSpPr>
        <p:spPr>
          <a:xfrm>
            <a:off x="12763300" y="8187825"/>
            <a:ext cx="7311600" cy="1219800"/>
          </a:xfrm>
          <a:prstGeom prst="rect">
            <a:avLst/>
          </a:prstGeom>
          <a:noFill/>
          <a:ln>
            <a:noFill/>
          </a:ln>
        </p:spPr>
        <p:txBody>
          <a:bodyPr spcFirstLastPara="1" wrap="square" lIns="194300" tIns="194300" rIns="194300" bIns="194300" anchor="t" anchorCtr="0">
            <a:noAutofit/>
          </a:bodyPr>
          <a:lstStyle/>
          <a:p>
            <a:pPr marL="0" lvl="0" indent="0" algn="l" rtl="0">
              <a:lnSpc>
                <a:spcPct val="115000"/>
              </a:lnSpc>
              <a:spcBef>
                <a:spcPts val="0"/>
              </a:spcBef>
              <a:spcAft>
                <a:spcPts val="0"/>
              </a:spcAft>
              <a:buNone/>
            </a:pPr>
            <a:r>
              <a:rPr lang="en-US" sz="3000" b="1">
                <a:solidFill>
                  <a:srgbClr val="434343"/>
                </a:solidFill>
                <a:latin typeface="Proxima Nova"/>
                <a:ea typeface="Proxima Nova"/>
                <a:cs typeface="Proxima Nova"/>
                <a:sym typeface="Proxima Nova"/>
              </a:rPr>
              <a:t>We all have different strengths in the group, I don’t tend to do door knocking</a:t>
            </a:r>
            <a:endParaRPr sz="3000" b="1">
              <a:solidFill>
                <a:srgbClr val="434343"/>
              </a:solidFill>
              <a:latin typeface="Proxima Nova"/>
              <a:ea typeface="Proxima Nova"/>
              <a:cs typeface="Proxima Nova"/>
              <a:sym typeface="Proxima Nova"/>
            </a:endParaRPr>
          </a:p>
        </p:txBody>
      </p:sp>
      <p:sp>
        <p:nvSpPr>
          <p:cNvPr id="466" name="Google Shape;466;p39"/>
          <p:cNvSpPr txBox="1"/>
          <p:nvPr/>
        </p:nvSpPr>
        <p:spPr>
          <a:xfrm>
            <a:off x="19597132" y="8727280"/>
            <a:ext cx="1677600" cy="1169700"/>
          </a:xfrm>
          <a:prstGeom prst="rect">
            <a:avLst/>
          </a:prstGeom>
          <a:noFill/>
          <a:ln>
            <a:noFill/>
          </a:ln>
        </p:spPr>
        <p:txBody>
          <a:bodyPr spcFirstLastPara="1" wrap="square" lIns="194300" tIns="194300" rIns="194300" bIns="194300" anchor="ctr" anchorCtr="0">
            <a:noAutofit/>
          </a:bodyPr>
          <a:lstStyle/>
          <a:p>
            <a:pPr marL="0" lvl="0" indent="0" algn="l" rtl="0">
              <a:spcBef>
                <a:spcPts val="0"/>
              </a:spcBef>
              <a:spcAft>
                <a:spcPts val="0"/>
              </a:spcAft>
              <a:buNone/>
            </a:pPr>
            <a:r>
              <a:rPr lang="en-US" sz="10200">
                <a:solidFill>
                  <a:srgbClr val="434343"/>
                </a:solidFill>
                <a:latin typeface="Proxima Nova"/>
                <a:ea typeface="Proxima Nova"/>
                <a:cs typeface="Proxima Nova"/>
                <a:sym typeface="Proxima Nova"/>
              </a:rPr>
              <a:t>”</a:t>
            </a:r>
            <a:endParaRPr sz="3000"/>
          </a:p>
        </p:txBody>
      </p:sp>
      <p:sp>
        <p:nvSpPr>
          <p:cNvPr id="467" name="Google Shape;467;p39"/>
          <p:cNvSpPr/>
          <p:nvPr/>
        </p:nvSpPr>
        <p:spPr>
          <a:xfrm>
            <a:off x="17248524" y="10643050"/>
            <a:ext cx="602700" cy="576900"/>
          </a:xfrm>
          <a:prstGeom prst="ellipse">
            <a:avLst/>
          </a:prstGeom>
          <a:noFill/>
          <a:ln w="9525" cap="flat" cmpd="sng">
            <a:solidFill>
              <a:schemeClr val="dk2"/>
            </a:solidFill>
            <a:prstDash val="solid"/>
            <a:round/>
            <a:headEnd type="none" w="sm" len="sm"/>
            <a:tailEnd type="none" w="sm" len="sm"/>
          </a:ln>
        </p:spPr>
        <p:txBody>
          <a:bodyPr spcFirstLastPara="1" wrap="square" lIns="194300" tIns="194300" rIns="194300" bIns="194300" anchor="ctr" anchorCtr="0">
            <a:noAutofit/>
          </a:bodyPr>
          <a:lstStyle/>
          <a:p>
            <a:pPr marL="0" lvl="0" indent="0" algn="l" rtl="0">
              <a:spcBef>
                <a:spcPts val="0"/>
              </a:spcBef>
              <a:spcAft>
                <a:spcPts val="0"/>
              </a:spcAft>
              <a:buNone/>
            </a:pPr>
            <a:endParaRPr/>
          </a:p>
        </p:txBody>
      </p:sp>
      <p:sp>
        <p:nvSpPr>
          <p:cNvPr id="468" name="Google Shape;468;p39"/>
          <p:cNvSpPr txBox="1"/>
          <p:nvPr/>
        </p:nvSpPr>
        <p:spPr>
          <a:xfrm>
            <a:off x="11014250" y="1223550"/>
            <a:ext cx="12129900" cy="2592000"/>
          </a:xfrm>
          <a:prstGeom prst="rect">
            <a:avLst/>
          </a:prstGeom>
          <a:noFill/>
          <a:ln>
            <a:noFill/>
          </a:ln>
        </p:spPr>
        <p:txBody>
          <a:bodyPr spcFirstLastPara="1" wrap="square" lIns="194300" tIns="194300" rIns="194300" bIns="194300" anchor="t" anchorCtr="0">
            <a:noAutofit/>
          </a:bodyPr>
          <a:lstStyle/>
          <a:p>
            <a:pPr marL="457200" lvl="0" indent="-381000" algn="l" rtl="0">
              <a:lnSpc>
                <a:spcPct val="100000"/>
              </a:lnSpc>
              <a:spcBef>
                <a:spcPts val="0"/>
              </a:spcBef>
              <a:spcAft>
                <a:spcPts val="0"/>
              </a:spcAft>
              <a:buClr>
                <a:srgbClr val="434343"/>
              </a:buClr>
              <a:buSzPts val="2400"/>
              <a:buFont typeface="Proxima Nova"/>
              <a:buChar char="●"/>
            </a:pPr>
            <a:r>
              <a:rPr lang="en-US" sz="2400">
                <a:solidFill>
                  <a:srgbClr val="434343"/>
                </a:solidFill>
                <a:latin typeface="Proxima Nova"/>
                <a:ea typeface="Proxima Nova"/>
                <a:cs typeface="Proxima Nova"/>
                <a:sym typeface="Proxima Nova"/>
              </a:rPr>
              <a:t>Specific tasks that he can help with but don’t take up too much of his time</a:t>
            </a:r>
            <a:endParaRPr sz="2400">
              <a:solidFill>
                <a:srgbClr val="434343"/>
              </a:solidFill>
              <a:latin typeface="Proxima Nova"/>
              <a:ea typeface="Proxima Nova"/>
              <a:cs typeface="Proxima Nova"/>
              <a:sym typeface="Proxima Nova"/>
            </a:endParaRPr>
          </a:p>
          <a:p>
            <a:pPr marL="457200" lvl="0" indent="-381000" algn="l" rtl="0">
              <a:lnSpc>
                <a:spcPct val="100000"/>
              </a:lnSpc>
              <a:spcBef>
                <a:spcPts val="0"/>
              </a:spcBef>
              <a:spcAft>
                <a:spcPts val="0"/>
              </a:spcAft>
              <a:buClr>
                <a:srgbClr val="434343"/>
              </a:buClr>
              <a:buSzPts val="2400"/>
              <a:buFont typeface="Proxima Nova"/>
              <a:buChar char="●"/>
            </a:pPr>
            <a:r>
              <a:rPr lang="en-US" sz="2400">
                <a:solidFill>
                  <a:srgbClr val="434343"/>
                </a:solidFill>
                <a:latin typeface="Proxima Nova"/>
                <a:ea typeface="Proxima Nova"/>
                <a:cs typeface="Proxima Nova"/>
                <a:sym typeface="Proxima Nova"/>
              </a:rPr>
              <a:t>A quick easy way to feed back local intelligence to the lead coordinator</a:t>
            </a:r>
            <a:endParaRPr sz="2400">
              <a:solidFill>
                <a:srgbClr val="434343"/>
              </a:solidFill>
              <a:latin typeface="Proxima Nova"/>
              <a:ea typeface="Proxima Nova"/>
              <a:cs typeface="Proxima Nova"/>
              <a:sym typeface="Proxima Nova"/>
            </a:endParaRPr>
          </a:p>
        </p:txBody>
      </p:sp>
      <p:sp>
        <p:nvSpPr>
          <p:cNvPr id="469" name="Google Shape;469;p39"/>
          <p:cNvSpPr txBox="1"/>
          <p:nvPr/>
        </p:nvSpPr>
        <p:spPr>
          <a:xfrm>
            <a:off x="603224" y="9530534"/>
            <a:ext cx="1506600" cy="1011300"/>
          </a:xfrm>
          <a:prstGeom prst="rect">
            <a:avLst/>
          </a:prstGeom>
          <a:noFill/>
          <a:ln>
            <a:noFill/>
          </a:ln>
        </p:spPr>
        <p:txBody>
          <a:bodyPr spcFirstLastPara="1" wrap="square" lIns="194300" tIns="194300" rIns="194300" bIns="194300" anchor="b" anchorCtr="0">
            <a:noAutofit/>
          </a:bodyPr>
          <a:lstStyle/>
          <a:p>
            <a:pPr marL="0" lvl="0" indent="0" algn="l" rtl="0">
              <a:lnSpc>
                <a:spcPct val="100000"/>
              </a:lnSpc>
              <a:spcBef>
                <a:spcPts val="0"/>
              </a:spcBef>
              <a:spcAft>
                <a:spcPts val="0"/>
              </a:spcAft>
              <a:buNone/>
            </a:pPr>
            <a:r>
              <a:rPr lang="en-US" sz="3000" b="1">
                <a:solidFill>
                  <a:srgbClr val="434343"/>
                </a:solidFill>
                <a:latin typeface="Proxima Nova"/>
                <a:ea typeface="Proxima Nova"/>
                <a:cs typeface="Proxima Nova"/>
                <a:sym typeface="Proxima Nova"/>
              </a:rPr>
              <a:t>Story:</a:t>
            </a:r>
            <a:endParaRPr sz="3000" b="1">
              <a:solidFill>
                <a:srgbClr val="434343"/>
              </a:solidFill>
              <a:latin typeface="Proxima Nova"/>
              <a:ea typeface="Proxima Nova"/>
              <a:cs typeface="Proxima Nova"/>
              <a:sym typeface="Proxima Nova"/>
            </a:endParaRPr>
          </a:p>
        </p:txBody>
      </p:sp>
      <p:sp>
        <p:nvSpPr>
          <p:cNvPr id="470" name="Google Shape;470;p39"/>
          <p:cNvSpPr txBox="1"/>
          <p:nvPr/>
        </p:nvSpPr>
        <p:spPr>
          <a:xfrm>
            <a:off x="2108181" y="9816000"/>
            <a:ext cx="6174000" cy="2592000"/>
          </a:xfrm>
          <a:prstGeom prst="rect">
            <a:avLst/>
          </a:prstGeom>
          <a:noFill/>
          <a:ln>
            <a:noFill/>
          </a:ln>
        </p:spPr>
        <p:txBody>
          <a:bodyPr spcFirstLastPara="1" wrap="square" lIns="194300" tIns="194300" rIns="194300" bIns="194300" anchor="t" anchorCtr="0">
            <a:noAutofit/>
          </a:bodyPr>
          <a:lstStyle/>
          <a:p>
            <a:pPr marL="0" lvl="0" indent="0" algn="l" rtl="0">
              <a:lnSpc>
                <a:spcPct val="100000"/>
              </a:lnSpc>
              <a:spcBef>
                <a:spcPts val="0"/>
              </a:spcBef>
              <a:spcAft>
                <a:spcPts val="0"/>
              </a:spcAft>
              <a:buNone/>
            </a:pPr>
            <a:r>
              <a:rPr lang="en-US" sz="2400">
                <a:solidFill>
                  <a:srgbClr val="434343"/>
                </a:solidFill>
                <a:latin typeface="Proxima Nova"/>
                <a:ea typeface="Proxima Nova"/>
                <a:cs typeface="Proxima Nova"/>
                <a:sym typeface="Proxima Nova"/>
              </a:rPr>
              <a:t>Used to be more involved but women seem to get a better response at the door. He goes to the meetings and helps his wife when she needs it by passing along relevant emails and getting involved with the odd leaflet drop. </a:t>
            </a:r>
            <a:endParaRPr sz="2400">
              <a:solidFill>
                <a:srgbClr val="434343"/>
              </a:solidFill>
              <a:latin typeface="Proxima Nova"/>
              <a:ea typeface="Proxima Nova"/>
              <a:cs typeface="Proxima Nova"/>
              <a:sym typeface="Proxima Nova"/>
            </a:endParaRPr>
          </a:p>
        </p:txBody>
      </p:sp>
      <p:sp>
        <p:nvSpPr>
          <p:cNvPr id="471" name="Google Shape;471;p39"/>
          <p:cNvSpPr txBox="1"/>
          <p:nvPr/>
        </p:nvSpPr>
        <p:spPr>
          <a:xfrm>
            <a:off x="8656155" y="2984001"/>
            <a:ext cx="1809000" cy="1011300"/>
          </a:xfrm>
          <a:prstGeom prst="rect">
            <a:avLst/>
          </a:prstGeom>
          <a:noFill/>
          <a:ln>
            <a:noFill/>
          </a:ln>
        </p:spPr>
        <p:txBody>
          <a:bodyPr spcFirstLastPara="1" wrap="square" lIns="194300" tIns="194300" rIns="194300" bIns="194300" anchor="b" anchorCtr="0">
            <a:noAutofit/>
          </a:bodyPr>
          <a:lstStyle/>
          <a:p>
            <a:pPr marL="0" lvl="0" indent="0" algn="l" rtl="0">
              <a:spcBef>
                <a:spcPts val="0"/>
              </a:spcBef>
              <a:spcAft>
                <a:spcPts val="0"/>
              </a:spcAft>
              <a:buNone/>
            </a:pPr>
            <a:r>
              <a:rPr lang="en-US" sz="3000" b="1">
                <a:solidFill>
                  <a:srgbClr val="434343"/>
                </a:solidFill>
                <a:latin typeface="Proxima Nova"/>
                <a:ea typeface="Proxima Nova"/>
                <a:cs typeface="Proxima Nova"/>
                <a:sym typeface="Proxima Nova"/>
              </a:rPr>
              <a:t>Wants:</a:t>
            </a:r>
            <a:endParaRPr sz="3000" b="1">
              <a:solidFill>
                <a:srgbClr val="434343"/>
              </a:solidFill>
              <a:latin typeface="Proxima Nova"/>
              <a:ea typeface="Proxima Nova"/>
              <a:cs typeface="Proxima Nova"/>
              <a:sym typeface="Proxima Nova"/>
            </a:endParaRPr>
          </a:p>
        </p:txBody>
      </p:sp>
      <p:sp>
        <p:nvSpPr>
          <p:cNvPr id="472" name="Google Shape;472;p39"/>
          <p:cNvSpPr txBox="1"/>
          <p:nvPr/>
        </p:nvSpPr>
        <p:spPr>
          <a:xfrm>
            <a:off x="11014250" y="3262725"/>
            <a:ext cx="12129900" cy="2592000"/>
          </a:xfrm>
          <a:prstGeom prst="rect">
            <a:avLst/>
          </a:prstGeom>
          <a:noFill/>
          <a:ln>
            <a:noFill/>
          </a:ln>
        </p:spPr>
        <p:txBody>
          <a:bodyPr spcFirstLastPara="1" wrap="square" lIns="194300" tIns="194300" rIns="194300" bIns="194300" anchor="t" anchorCtr="0">
            <a:noAutofit/>
          </a:bodyPr>
          <a:lstStyle/>
          <a:p>
            <a:pPr marL="977900" lvl="0" indent="-647700" algn="l" rtl="0">
              <a:lnSpc>
                <a:spcPct val="100000"/>
              </a:lnSpc>
              <a:spcBef>
                <a:spcPts val="0"/>
              </a:spcBef>
              <a:spcAft>
                <a:spcPts val="0"/>
              </a:spcAft>
              <a:buClr>
                <a:srgbClr val="434343"/>
              </a:buClr>
              <a:buSzPts val="2400"/>
              <a:buFont typeface="Proxima Nova"/>
              <a:buChar char="●"/>
            </a:pPr>
            <a:r>
              <a:rPr lang="en-US" sz="2400">
                <a:solidFill>
                  <a:srgbClr val="434343"/>
                </a:solidFill>
                <a:latin typeface="Proxima Nova"/>
                <a:ea typeface="Proxima Nova"/>
                <a:cs typeface="Proxima Nova"/>
                <a:sym typeface="Proxima Nova"/>
              </a:rPr>
              <a:t>To send factual emails and leaflets that give practical advice on how to stay safe</a:t>
            </a:r>
            <a:endParaRPr sz="2400">
              <a:solidFill>
                <a:srgbClr val="434343"/>
              </a:solidFill>
              <a:latin typeface="Proxima Nova"/>
              <a:ea typeface="Proxima Nova"/>
              <a:cs typeface="Proxima Nova"/>
              <a:sym typeface="Proxima Nova"/>
            </a:endParaRPr>
          </a:p>
          <a:p>
            <a:pPr marL="977900" lvl="0" indent="-647700" algn="l" rtl="0">
              <a:lnSpc>
                <a:spcPct val="100000"/>
              </a:lnSpc>
              <a:spcBef>
                <a:spcPts val="0"/>
              </a:spcBef>
              <a:spcAft>
                <a:spcPts val="0"/>
              </a:spcAft>
              <a:buClr>
                <a:srgbClr val="434343"/>
              </a:buClr>
              <a:buSzPts val="2400"/>
              <a:buFont typeface="Proxima Nova"/>
              <a:buChar char="●"/>
            </a:pPr>
            <a:r>
              <a:rPr lang="en-US" sz="2400">
                <a:solidFill>
                  <a:srgbClr val="434343"/>
                </a:solidFill>
                <a:latin typeface="Proxima Nova"/>
                <a:ea typeface="Proxima Nova"/>
                <a:cs typeface="Proxima Nova"/>
                <a:sym typeface="Proxima Nova"/>
              </a:rPr>
              <a:t>Report anything out of the ordinary to the group and know the chair will act on it and has a good relationship with the police</a:t>
            </a:r>
            <a:endParaRPr sz="2400">
              <a:solidFill>
                <a:srgbClr val="434343"/>
              </a:solidFill>
              <a:latin typeface="Proxima Nova"/>
              <a:ea typeface="Proxima Nova"/>
              <a:cs typeface="Proxima Nova"/>
              <a:sym typeface="Proxima Nova"/>
            </a:endParaRPr>
          </a:p>
        </p:txBody>
      </p:sp>
      <p:sp>
        <p:nvSpPr>
          <p:cNvPr id="473" name="Google Shape;473;p39"/>
          <p:cNvSpPr txBox="1"/>
          <p:nvPr/>
        </p:nvSpPr>
        <p:spPr>
          <a:xfrm>
            <a:off x="8656155" y="5579291"/>
            <a:ext cx="2056500" cy="1011300"/>
          </a:xfrm>
          <a:prstGeom prst="rect">
            <a:avLst/>
          </a:prstGeom>
          <a:noFill/>
          <a:ln>
            <a:noFill/>
          </a:ln>
        </p:spPr>
        <p:txBody>
          <a:bodyPr spcFirstLastPara="1" wrap="square" lIns="194300" tIns="194300" rIns="194300" bIns="194300" anchor="b" anchorCtr="0">
            <a:noAutofit/>
          </a:bodyPr>
          <a:lstStyle/>
          <a:p>
            <a:pPr marL="0" lvl="0" indent="0" algn="l" rtl="0">
              <a:spcBef>
                <a:spcPts val="0"/>
              </a:spcBef>
              <a:spcAft>
                <a:spcPts val="0"/>
              </a:spcAft>
              <a:buNone/>
            </a:pPr>
            <a:r>
              <a:rPr lang="en-US" sz="3000" b="1">
                <a:solidFill>
                  <a:srgbClr val="434343"/>
                </a:solidFill>
                <a:latin typeface="Proxima Nova"/>
                <a:ea typeface="Proxima Nova"/>
                <a:cs typeface="Proxima Nova"/>
                <a:sym typeface="Proxima Nova"/>
              </a:rPr>
              <a:t>Pain</a:t>
            </a:r>
            <a:endParaRPr sz="3000" b="1">
              <a:solidFill>
                <a:srgbClr val="434343"/>
              </a:solidFill>
              <a:latin typeface="Proxima Nova"/>
              <a:ea typeface="Proxima Nova"/>
              <a:cs typeface="Proxima Nova"/>
              <a:sym typeface="Proxima Nova"/>
            </a:endParaRPr>
          </a:p>
          <a:p>
            <a:pPr marL="0" lvl="0" indent="0" algn="l" rtl="0">
              <a:spcBef>
                <a:spcPts val="0"/>
              </a:spcBef>
              <a:spcAft>
                <a:spcPts val="0"/>
              </a:spcAft>
              <a:buNone/>
            </a:pPr>
            <a:r>
              <a:rPr lang="en-US" sz="3000" b="1">
                <a:solidFill>
                  <a:srgbClr val="434343"/>
                </a:solidFill>
                <a:latin typeface="Proxima Nova"/>
                <a:ea typeface="Proxima Nova"/>
                <a:cs typeface="Proxima Nova"/>
                <a:sym typeface="Proxima Nova"/>
              </a:rPr>
              <a:t>points:</a:t>
            </a:r>
            <a:endParaRPr sz="3000" b="1">
              <a:solidFill>
                <a:srgbClr val="434343"/>
              </a:solidFill>
              <a:latin typeface="Proxima Nova"/>
              <a:ea typeface="Proxima Nova"/>
              <a:cs typeface="Proxima Nova"/>
              <a:sym typeface="Proxima Nova"/>
            </a:endParaRPr>
          </a:p>
        </p:txBody>
      </p:sp>
      <p:sp>
        <p:nvSpPr>
          <p:cNvPr id="474" name="Google Shape;474;p39"/>
          <p:cNvSpPr txBox="1"/>
          <p:nvPr/>
        </p:nvSpPr>
        <p:spPr>
          <a:xfrm>
            <a:off x="11014250" y="5342700"/>
            <a:ext cx="12129900" cy="2592000"/>
          </a:xfrm>
          <a:prstGeom prst="rect">
            <a:avLst/>
          </a:prstGeom>
          <a:noFill/>
          <a:ln>
            <a:noFill/>
          </a:ln>
        </p:spPr>
        <p:txBody>
          <a:bodyPr spcFirstLastPara="1" wrap="square" lIns="194300" tIns="194300" rIns="194300" bIns="194300" anchor="t" anchorCtr="0">
            <a:noAutofit/>
          </a:bodyPr>
          <a:lstStyle/>
          <a:p>
            <a:pPr marL="457200" lvl="0" indent="-381000" algn="l" rtl="0">
              <a:lnSpc>
                <a:spcPct val="100000"/>
              </a:lnSpc>
              <a:spcBef>
                <a:spcPts val="0"/>
              </a:spcBef>
              <a:spcAft>
                <a:spcPts val="0"/>
              </a:spcAft>
              <a:buClr>
                <a:srgbClr val="434343"/>
              </a:buClr>
              <a:buSzPts val="2400"/>
              <a:buFont typeface="Proxima Nova"/>
              <a:buChar char="●"/>
            </a:pPr>
            <a:r>
              <a:rPr lang="en-US" sz="2400">
                <a:solidFill>
                  <a:srgbClr val="434343"/>
                </a:solidFill>
                <a:latin typeface="Proxima Nova"/>
                <a:ea typeface="Proxima Nova"/>
                <a:cs typeface="Proxima Nova"/>
                <a:sym typeface="Proxima Nova"/>
              </a:rPr>
              <a:t>Cold calling on neighbours doors to initiate a face-to-face chat - he doesn’t know what to say</a:t>
            </a:r>
            <a:endParaRPr sz="2400">
              <a:solidFill>
                <a:srgbClr val="434343"/>
              </a:solidFill>
              <a:latin typeface="Proxima Nova"/>
              <a:ea typeface="Proxima Nova"/>
              <a:cs typeface="Proxima Nova"/>
              <a:sym typeface="Proxima Nova"/>
            </a:endParaRPr>
          </a:p>
          <a:p>
            <a:pPr marL="457200" lvl="0" indent="-381000" algn="l" rtl="0">
              <a:lnSpc>
                <a:spcPct val="100000"/>
              </a:lnSpc>
              <a:spcBef>
                <a:spcPts val="0"/>
              </a:spcBef>
              <a:spcAft>
                <a:spcPts val="0"/>
              </a:spcAft>
              <a:buClr>
                <a:srgbClr val="434343"/>
              </a:buClr>
              <a:buSzPts val="2400"/>
              <a:buFont typeface="Proxima Nova"/>
              <a:buChar char="●"/>
            </a:pPr>
            <a:r>
              <a:rPr lang="en-US" sz="2400">
                <a:solidFill>
                  <a:srgbClr val="434343"/>
                </a:solidFill>
                <a:latin typeface="Proxima Nova"/>
                <a:ea typeface="Proxima Nova"/>
                <a:cs typeface="Proxima Nova"/>
                <a:sym typeface="Proxima Nova"/>
              </a:rPr>
              <a:t>Lack of knowledge around the latest advice to be giving</a:t>
            </a:r>
            <a:endParaRPr sz="2400">
              <a:solidFill>
                <a:srgbClr val="434343"/>
              </a:solidFill>
              <a:latin typeface="Proxima Nova"/>
              <a:ea typeface="Proxima Nova"/>
              <a:cs typeface="Proxima Nova"/>
              <a:sym typeface="Proxima Nova"/>
            </a:endParaRPr>
          </a:p>
          <a:p>
            <a:pPr marL="457200" lvl="0" indent="-381000" algn="l" rtl="0">
              <a:lnSpc>
                <a:spcPct val="100000"/>
              </a:lnSpc>
              <a:spcBef>
                <a:spcPts val="0"/>
              </a:spcBef>
              <a:spcAft>
                <a:spcPts val="0"/>
              </a:spcAft>
              <a:buClr>
                <a:srgbClr val="434343"/>
              </a:buClr>
              <a:buSzPts val="2400"/>
              <a:buFont typeface="Proxima Nova"/>
              <a:buChar char="●"/>
            </a:pPr>
            <a:r>
              <a:rPr lang="en-US" sz="2400">
                <a:solidFill>
                  <a:srgbClr val="434343"/>
                </a:solidFill>
                <a:latin typeface="Proxima Nova"/>
                <a:ea typeface="Proxima Nova"/>
                <a:cs typeface="Proxima Nova"/>
                <a:sym typeface="Proxima Nova"/>
              </a:rPr>
              <a:t>Unnecessary NHW meetings can feel like a WI group</a:t>
            </a:r>
            <a:endParaRPr sz="2400">
              <a:solidFill>
                <a:srgbClr val="434343"/>
              </a:solidFill>
              <a:latin typeface="Proxima Nova"/>
              <a:ea typeface="Proxima Nova"/>
              <a:cs typeface="Proxima Nova"/>
              <a:sym typeface="Proxima Nova"/>
            </a:endParaRPr>
          </a:p>
          <a:p>
            <a:pPr marL="457200" lvl="0" indent="-381000" algn="l" rtl="0">
              <a:lnSpc>
                <a:spcPct val="100000"/>
              </a:lnSpc>
              <a:spcBef>
                <a:spcPts val="0"/>
              </a:spcBef>
              <a:spcAft>
                <a:spcPts val="0"/>
              </a:spcAft>
              <a:buClr>
                <a:srgbClr val="434343"/>
              </a:buClr>
              <a:buSzPts val="2400"/>
              <a:buFont typeface="Proxima Nova"/>
              <a:buChar char="●"/>
            </a:pPr>
            <a:r>
              <a:rPr lang="en-US" sz="2400">
                <a:solidFill>
                  <a:srgbClr val="434343"/>
                </a:solidFill>
                <a:latin typeface="Proxima Nova"/>
                <a:ea typeface="Proxima Nova"/>
                <a:cs typeface="Proxima Nova"/>
                <a:sym typeface="Proxima Nova"/>
              </a:rPr>
              <a:t>Knowing the best way to offer advice to a wide variety of people in the village</a:t>
            </a:r>
            <a:endParaRPr sz="2400">
              <a:solidFill>
                <a:srgbClr val="434343"/>
              </a:solidFill>
              <a:latin typeface="Proxima Nova"/>
              <a:ea typeface="Proxima Nova"/>
              <a:cs typeface="Proxima Nova"/>
              <a:sym typeface="Proxima Nova"/>
            </a:endParaRPr>
          </a:p>
        </p:txBody>
      </p:sp>
      <p:cxnSp>
        <p:nvCxnSpPr>
          <p:cNvPr id="475" name="Google Shape;475;p39"/>
          <p:cNvCxnSpPr/>
          <p:nvPr/>
        </p:nvCxnSpPr>
        <p:spPr>
          <a:xfrm rot="10800000">
            <a:off x="8727790" y="5202004"/>
            <a:ext cx="14298900" cy="0"/>
          </a:xfrm>
          <a:prstGeom prst="straightConnector1">
            <a:avLst/>
          </a:prstGeom>
          <a:noFill/>
          <a:ln w="28575" cap="flat" cmpd="sng">
            <a:solidFill>
              <a:srgbClr val="FEE533"/>
            </a:solidFill>
            <a:prstDash val="solid"/>
            <a:round/>
            <a:headEnd type="none" w="med" len="med"/>
            <a:tailEnd type="none" w="med" len="med"/>
          </a:ln>
        </p:spPr>
      </p:cxnSp>
      <p:cxnSp>
        <p:nvCxnSpPr>
          <p:cNvPr id="476" name="Google Shape;476;p39"/>
          <p:cNvCxnSpPr/>
          <p:nvPr/>
        </p:nvCxnSpPr>
        <p:spPr>
          <a:xfrm rot="10800000">
            <a:off x="8727790" y="3045817"/>
            <a:ext cx="14298900" cy="0"/>
          </a:xfrm>
          <a:prstGeom prst="straightConnector1">
            <a:avLst/>
          </a:prstGeom>
          <a:noFill/>
          <a:ln w="28575" cap="flat" cmpd="sng">
            <a:solidFill>
              <a:srgbClr val="FEE533"/>
            </a:solidFill>
            <a:prstDash val="solid"/>
            <a:round/>
            <a:headEnd type="none" w="med" len="med"/>
            <a:tailEnd type="none" w="med" len="med"/>
          </a:ln>
        </p:spPr>
      </p:cxnSp>
      <p:cxnSp>
        <p:nvCxnSpPr>
          <p:cNvPr id="477" name="Google Shape;477;p39"/>
          <p:cNvCxnSpPr/>
          <p:nvPr/>
        </p:nvCxnSpPr>
        <p:spPr>
          <a:xfrm rot="10800000">
            <a:off x="8727775" y="7713200"/>
            <a:ext cx="14416500" cy="0"/>
          </a:xfrm>
          <a:prstGeom prst="straightConnector1">
            <a:avLst/>
          </a:prstGeom>
          <a:noFill/>
          <a:ln w="28575" cap="flat" cmpd="sng">
            <a:solidFill>
              <a:srgbClr val="FEE533"/>
            </a:solidFill>
            <a:prstDash val="solid"/>
            <a:round/>
            <a:headEnd type="none" w="med" len="med"/>
            <a:tailEnd type="none" w="med" len="med"/>
          </a:ln>
        </p:spPr>
      </p:cxnSp>
      <p:cxnSp>
        <p:nvCxnSpPr>
          <p:cNvPr id="478" name="Google Shape;478;p39"/>
          <p:cNvCxnSpPr/>
          <p:nvPr/>
        </p:nvCxnSpPr>
        <p:spPr>
          <a:xfrm rot="10800000">
            <a:off x="8727775" y="9846800"/>
            <a:ext cx="14416500" cy="0"/>
          </a:xfrm>
          <a:prstGeom prst="straightConnector1">
            <a:avLst/>
          </a:prstGeom>
          <a:noFill/>
          <a:ln w="28575" cap="flat" cmpd="sng">
            <a:solidFill>
              <a:srgbClr val="FEE533"/>
            </a:solidFill>
            <a:prstDash val="solid"/>
            <a:round/>
            <a:headEnd type="none" w="med" len="med"/>
            <a:tailEnd type="none" w="med" len="med"/>
          </a:ln>
        </p:spPr>
      </p:cxn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EE533"/>
        </a:solidFill>
        <a:effectLst/>
      </p:bgPr>
    </p:bg>
    <p:spTree>
      <p:nvGrpSpPr>
        <p:cNvPr id="1" name="Shape 482"/>
        <p:cNvGrpSpPr/>
        <p:nvPr/>
      </p:nvGrpSpPr>
      <p:grpSpPr>
        <a:xfrm>
          <a:off x="0" y="0"/>
          <a:ext cx="0" cy="0"/>
          <a:chOff x="0" y="0"/>
          <a:chExt cx="0" cy="0"/>
        </a:xfrm>
      </p:grpSpPr>
      <p:sp>
        <p:nvSpPr>
          <p:cNvPr id="483" name="Google Shape;483;p40"/>
          <p:cNvSpPr/>
          <p:nvPr/>
        </p:nvSpPr>
        <p:spPr>
          <a:xfrm>
            <a:off x="1253225" y="5375175"/>
            <a:ext cx="14420100" cy="68694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FFFFFF"/>
              </a:buClr>
              <a:buFont typeface="Proxima Nova"/>
              <a:buNone/>
            </a:pPr>
            <a:r>
              <a:rPr lang="en-US" sz="9000" b="1">
                <a:solidFill>
                  <a:srgbClr val="434343"/>
                </a:solidFill>
                <a:latin typeface="Proxima Nova"/>
                <a:ea typeface="Proxima Nova"/>
                <a:cs typeface="Proxima Nova"/>
                <a:sym typeface="Proxima Nova"/>
              </a:rPr>
              <a:t>Prototypes</a:t>
            </a:r>
            <a:endParaRPr>
              <a:solidFill>
                <a:srgbClr val="434343"/>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pic>
        <p:nvPicPr>
          <p:cNvPr id="190" name="Google Shape;190;p23"/>
          <p:cNvPicPr preferRelativeResize="0"/>
          <p:nvPr/>
        </p:nvPicPr>
        <p:blipFill rotWithShape="1">
          <a:blip r:embed="rId3">
            <a:alphaModFix/>
          </a:blip>
          <a:srcRect l="-959" t="21035" b="2023"/>
          <a:stretch/>
        </p:blipFill>
        <p:spPr>
          <a:xfrm>
            <a:off x="-237300" y="-284750"/>
            <a:ext cx="25071600" cy="12738900"/>
          </a:xfrm>
          <a:prstGeom prst="rect">
            <a:avLst/>
          </a:prstGeom>
          <a:noFill/>
          <a:ln>
            <a:noFill/>
          </a:ln>
        </p:spPr>
      </p:pic>
      <p:sp>
        <p:nvSpPr>
          <p:cNvPr id="191" name="Google Shape;191;p23"/>
          <p:cNvSpPr/>
          <p:nvPr/>
        </p:nvSpPr>
        <p:spPr>
          <a:xfrm>
            <a:off x="0" y="-711900"/>
            <a:ext cx="24834300" cy="13166100"/>
          </a:xfrm>
          <a:prstGeom prst="rect">
            <a:avLst/>
          </a:prstGeom>
          <a:solidFill>
            <a:srgbClr val="000000">
              <a:alpha val="60000"/>
            </a:srgbClr>
          </a:solidFill>
          <a:ln w="25400" cap="flat" cmpd="sng">
            <a:solidFill>
              <a:srgbClr val="53585F">
                <a:alpha val="60000"/>
              </a:srgbClr>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Font typeface="Arial"/>
              <a:buNone/>
            </a:pPr>
            <a:endParaRPr sz="3600" b="1" i="0" u="none" strike="noStrike" cap="none">
              <a:solidFill>
                <a:srgbClr val="000000"/>
              </a:solidFill>
              <a:latin typeface="Arial"/>
              <a:ea typeface="Arial"/>
              <a:cs typeface="Arial"/>
              <a:sym typeface="Arial"/>
            </a:endParaRPr>
          </a:p>
        </p:txBody>
      </p:sp>
      <p:sp>
        <p:nvSpPr>
          <p:cNvPr id="192" name="Google Shape;192;p23"/>
          <p:cNvSpPr/>
          <p:nvPr/>
        </p:nvSpPr>
        <p:spPr>
          <a:xfrm>
            <a:off x="935325" y="3007325"/>
            <a:ext cx="18381000" cy="7421100"/>
          </a:xfrm>
          <a:prstGeom prst="rect">
            <a:avLst/>
          </a:prstGeom>
          <a:noFill/>
          <a:ln>
            <a:noFill/>
          </a:ln>
        </p:spPr>
        <p:txBody>
          <a:bodyPr spcFirstLastPara="1" wrap="square" lIns="243775" tIns="243775" rIns="243775" bIns="243775" anchor="t" anchorCtr="0">
            <a:noAutofit/>
          </a:bodyPr>
          <a:lstStyle/>
          <a:p>
            <a:pPr marL="0" lvl="0" indent="0" algn="l" rtl="0">
              <a:spcBef>
                <a:spcPts val="0"/>
              </a:spcBef>
              <a:spcAft>
                <a:spcPts val="0"/>
              </a:spcAft>
              <a:buClr>
                <a:srgbClr val="000000"/>
              </a:buClr>
              <a:buSzPts val="1100"/>
              <a:buFont typeface="Arial"/>
              <a:buNone/>
            </a:pPr>
            <a:r>
              <a:rPr lang="en-US" sz="7200" b="1">
                <a:solidFill>
                  <a:srgbClr val="FFFFFF"/>
                </a:solidFill>
                <a:latin typeface="Proxima Nova"/>
                <a:ea typeface="Proxima Nova"/>
                <a:cs typeface="Proxima Nova"/>
                <a:sym typeface="Proxima Nova"/>
              </a:rPr>
              <a:t>53% of over 65s</a:t>
            </a:r>
            <a:r>
              <a:rPr lang="en-US" sz="7200">
                <a:solidFill>
                  <a:srgbClr val="FFFFFF"/>
                </a:solidFill>
                <a:latin typeface="Proxima Nova"/>
                <a:ea typeface="Proxima Nova"/>
                <a:cs typeface="Proxima Nova"/>
                <a:sym typeface="Proxima Nova"/>
              </a:rPr>
              <a:t> have been victims of fraud</a:t>
            </a:r>
            <a:endParaRPr sz="7200">
              <a:solidFill>
                <a:srgbClr val="FFFFFF"/>
              </a:solidFill>
              <a:latin typeface="Proxima Nova"/>
              <a:ea typeface="Proxima Nova"/>
              <a:cs typeface="Proxima Nova"/>
              <a:sym typeface="Proxima Nova"/>
            </a:endParaRPr>
          </a:p>
          <a:p>
            <a:pPr marL="0" lvl="0" indent="0" algn="l" rtl="0">
              <a:spcBef>
                <a:spcPts val="0"/>
              </a:spcBef>
              <a:spcAft>
                <a:spcPts val="0"/>
              </a:spcAft>
              <a:buClr>
                <a:srgbClr val="000000"/>
              </a:buClr>
              <a:buSzPts val="1100"/>
              <a:buFont typeface="Arial"/>
              <a:buNone/>
            </a:pPr>
            <a:endParaRPr sz="7200">
              <a:solidFill>
                <a:srgbClr val="FFFFFF"/>
              </a:solidFill>
              <a:latin typeface="Proxima Nova"/>
              <a:ea typeface="Proxima Nova"/>
              <a:cs typeface="Proxima Nova"/>
              <a:sym typeface="Proxima Nova"/>
            </a:endParaRPr>
          </a:p>
          <a:p>
            <a:pPr marL="0" lvl="0" indent="0" algn="l" rtl="0">
              <a:spcBef>
                <a:spcPts val="0"/>
              </a:spcBef>
              <a:spcAft>
                <a:spcPts val="0"/>
              </a:spcAft>
              <a:buClr>
                <a:srgbClr val="000000"/>
              </a:buClr>
              <a:buSzPts val="1100"/>
              <a:buFont typeface="Arial"/>
              <a:buNone/>
            </a:pPr>
            <a:r>
              <a:rPr lang="en-US" sz="7200">
                <a:solidFill>
                  <a:srgbClr val="FFFFFF"/>
                </a:solidFill>
                <a:latin typeface="Proxima Nova"/>
                <a:ea typeface="Proxima Nova"/>
                <a:cs typeface="Proxima Nova"/>
                <a:sym typeface="Proxima Nova"/>
              </a:rPr>
              <a:t>Older people are </a:t>
            </a:r>
            <a:r>
              <a:rPr lang="en-US" sz="7200" b="1">
                <a:solidFill>
                  <a:srgbClr val="FFFFFF"/>
                </a:solidFill>
                <a:latin typeface="Proxima Nova"/>
                <a:ea typeface="Proxima Nova"/>
                <a:cs typeface="Proxima Nova"/>
                <a:sym typeface="Proxima Nova"/>
              </a:rPr>
              <a:t>54 times</a:t>
            </a:r>
            <a:r>
              <a:rPr lang="en-US" sz="7200">
                <a:solidFill>
                  <a:srgbClr val="FFFFFF"/>
                </a:solidFill>
                <a:latin typeface="Proxima Nova"/>
                <a:ea typeface="Proxima Nova"/>
                <a:cs typeface="Proxima Nova"/>
                <a:sym typeface="Proxima Nova"/>
              </a:rPr>
              <a:t> more likely to be a victim of fraud or computer misuse than they are robbery</a:t>
            </a:r>
            <a:endParaRPr sz="7200">
              <a:solidFill>
                <a:srgbClr val="FFFFFF"/>
              </a:solidFill>
              <a:latin typeface="Proxima Nova"/>
              <a:ea typeface="Proxima Nova"/>
              <a:cs typeface="Proxima Nova"/>
              <a:sym typeface="Proxima Nova"/>
            </a:endParaRPr>
          </a:p>
          <a:p>
            <a:pPr marL="0" lvl="0" indent="0" algn="l" rtl="0">
              <a:spcBef>
                <a:spcPts val="0"/>
              </a:spcBef>
              <a:spcAft>
                <a:spcPts val="0"/>
              </a:spcAft>
              <a:buClr>
                <a:srgbClr val="000000"/>
              </a:buClr>
              <a:buSzPts val="1100"/>
              <a:buFont typeface="Arial"/>
              <a:buNone/>
            </a:pPr>
            <a:endParaRPr sz="7200">
              <a:solidFill>
                <a:srgbClr val="FFFFFF"/>
              </a:solidFill>
              <a:latin typeface="Proxima Nova"/>
              <a:ea typeface="Proxima Nova"/>
              <a:cs typeface="Proxima Nova"/>
              <a:sym typeface="Proxima Nova"/>
            </a:endParaRPr>
          </a:p>
          <a:p>
            <a:pPr marL="0" lvl="0" indent="0" algn="l" rtl="0">
              <a:spcBef>
                <a:spcPts val="0"/>
              </a:spcBef>
              <a:spcAft>
                <a:spcPts val="0"/>
              </a:spcAft>
              <a:buClr>
                <a:srgbClr val="BD1217"/>
              </a:buClr>
              <a:buFont typeface="Proxima Nova"/>
              <a:buNone/>
            </a:pPr>
            <a:endParaRPr sz="7000">
              <a:solidFill>
                <a:srgbClr val="BD1217"/>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FFFFFF"/>
              </a:buClr>
              <a:buFont typeface="Proxima Nova"/>
              <a:buNone/>
            </a:pPr>
            <a:endParaRPr sz="9000" b="1">
              <a:solidFill>
                <a:srgbClr val="FFFFFF"/>
              </a:solidFill>
              <a:latin typeface="Proxima Nova"/>
              <a:ea typeface="Proxima Nova"/>
              <a:cs typeface="Proxima Nova"/>
              <a:sym typeface="Proxima Nova"/>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87"/>
        <p:cNvGrpSpPr/>
        <p:nvPr/>
      </p:nvGrpSpPr>
      <p:grpSpPr>
        <a:xfrm>
          <a:off x="0" y="0"/>
          <a:ext cx="0" cy="0"/>
          <a:chOff x="0" y="0"/>
          <a:chExt cx="0" cy="0"/>
        </a:xfrm>
      </p:grpSpPr>
      <p:pic>
        <p:nvPicPr>
          <p:cNvPr id="488" name="Google Shape;488;p41"/>
          <p:cNvPicPr preferRelativeResize="0"/>
          <p:nvPr/>
        </p:nvPicPr>
        <p:blipFill rotWithShape="1">
          <a:blip r:embed="rId3">
            <a:alphaModFix/>
          </a:blip>
          <a:srcRect t="11762" b="11755"/>
          <a:stretch/>
        </p:blipFill>
        <p:spPr>
          <a:xfrm>
            <a:off x="12160575" y="0"/>
            <a:ext cx="12223424" cy="12464777"/>
          </a:xfrm>
          <a:prstGeom prst="rect">
            <a:avLst/>
          </a:prstGeom>
          <a:noFill/>
          <a:ln>
            <a:noFill/>
          </a:ln>
        </p:spPr>
      </p:pic>
      <p:sp>
        <p:nvSpPr>
          <p:cNvPr id="489" name="Google Shape;489;p41"/>
          <p:cNvSpPr/>
          <p:nvPr/>
        </p:nvSpPr>
        <p:spPr>
          <a:xfrm>
            <a:off x="1266725" y="3841375"/>
            <a:ext cx="9075900" cy="7014900"/>
          </a:xfrm>
          <a:prstGeom prst="rect">
            <a:avLst/>
          </a:prstGeom>
          <a:noFill/>
          <a:ln>
            <a:noFill/>
          </a:ln>
        </p:spPr>
        <p:txBody>
          <a:bodyPr spcFirstLastPara="1" wrap="square" lIns="71425" tIns="71425" rIns="71425" bIns="71425" anchor="t" anchorCtr="0">
            <a:noAutofit/>
          </a:bodyPr>
          <a:lstStyle/>
          <a:p>
            <a:pPr marL="0" marR="0" lvl="0" indent="0" algn="l" rtl="0">
              <a:lnSpc>
                <a:spcPct val="100000"/>
              </a:lnSpc>
              <a:spcBef>
                <a:spcPts val="0"/>
              </a:spcBef>
              <a:spcAft>
                <a:spcPts val="0"/>
              </a:spcAft>
              <a:buClr>
                <a:srgbClr val="BD1217"/>
              </a:buClr>
              <a:buFont typeface="Proxima Nova"/>
              <a:buNone/>
            </a:pPr>
            <a:r>
              <a:rPr lang="en-US" sz="7000" b="1">
                <a:solidFill>
                  <a:srgbClr val="434343"/>
                </a:solidFill>
                <a:latin typeface="Proxima Nova"/>
                <a:ea typeface="Proxima Nova"/>
                <a:cs typeface="Proxima Nova"/>
                <a:sym typeface="Proxima Nova"/>
              </a:rPr>
              <a:t>Co-design workshops</a:t>
            </a:r>
            <a:endParaRPr>
              <a:solidFill>
                <a:srgbClr val="434343"/>
              </a:solidFill>
            </a:endParaRPr>
          </a:p>
          <a:p>
            <a:pPr marL="0" marR="0" lvl="0" indent="0" algn="l" rtl="0">
              <a:lnSpc>
                <a:spcPct val="100000"/>
              </a:lnSpc>
              <a:spcBef>
                <a:spcPts val="0"/>
              </a:spcBef>
              <a:spcAft>
                <a:spcPts val="0"/>
              </a:spcAft>
              <a:buClr>
                <a:srgbClr val="1D1D1B"/>
              </a:buClr>
              <a:buFont typeface="Proxima Nova"/>
              <a:buNone/>
            </a:pPr>
            <a:endParaRPr sz="3000">
              <a:solidFill>
                <a:srgbClr val="1D1D1B"/>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r>
              <a:rPr lang="en-US" sz="4800">
                <a:solidFill>
                  <a:srgbClr val="1D1D1B"/>
                </a:solidFill>
                <a:latin typeface="Proxima Nova"/>
                <a:ea typeface="Proxima Nova"/>
                <a:cs typeface="Proxima Nova"/>
                <a:sym typeface="Proxima Nova"/>
              </a:rPr>
              <a:t>Through co-design workshops we created ideas of how Neighbourhood Watch could support these personas </a:t>
            </a:r>
            <a:endParaRPr sz="4800">
              <a:solidFill>
                <a:srgbClr val="1D1D1B"/>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r>
              <a:rPr lang="en-US" sz="4800">
                <a:solidFill>
                  <a:srgbClr val="1D1D1B"/>
                </a:solidFill>
                <a:latin typeface="Proxima Nova"/>
                <a:ea typeface="Proxima Nova"/>
                <a:cs typeface="Proxima Nova"/>
                <a:sym typeface="Proxima Nova"/>
              </a:rPr>
              <a:t>at various stages of their </a:t>
            </a:r>
            <a:endParaRPr sz="4800">
              <a:solidFill>
                <a:srgbClr val="1D1D1B"/>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r>
              <a:rPr lang="en-US" sz="4800">
                <a:solidFill>
                  <a:srgbClr val="1D1D1B"/>
                </a:solidFill>
                <a:latin typeface="Proxima Nova"/>
                <a:ea typeface="Proxima Nova"/>
                <a:cs typeface="Proxima Nova"/>
                <a:sym typeface="Proxima Nova"/>
              </a:rPr>
              <a:t>fraud journey.</a:t>
            </a:r>
            <a:endParaRPr sz="4800"/>
          </a:p>
          <a:p>
            <a:pPr marL="0" marR="0" lvl="0" indent="0" algn="l" rtl="0">
              <a:lnSpc>
                <a:spcPct val="100000"/>
              </a:lnSpc>
              <a:spcBef>
                <a:spcPts val="0"/>
              </a:spcBef>
              <a:spcAft>
                <a:spcPts val="0"/>
              </a:spcAft>
              <a:buClr>
                <a:srgbClr val="BD1917"/>
              </a:buClr>
              <a:buFont typeface="Proxima Nova"/>
              <a:buNone/>
            </a:pPr>
            <a:endParaRPr sz="3600" b="0" i="0" u="none" strike="noStrike" cap="none">
              <a:solidFill>
                <a:srgbClr val="FFFFFF"/>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BD1917"/>
              </a:buClr>
              <a:buFont typeface="Proxima Nova"/>
              <a:buNone/>
            </a:pPr>
            <a:endParaRPr sz="3600" b="0" i="0" u="none" strike="noStrike" cap="none">
              <a:solidFill>
                <a:srgbClr val="FFFFFF"/>
              </a:solidFill>
              <a:latin typeface="Proxima Nova"/>
              <a:ea typeface="Proxima Nova"/>
              <a:cs typeface="Proxima Nova"/>
              <a:sym typeface="Proxima Nova"/>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493"/>
        <p:cNvGrpSpPr/>
        <p:nvPr/>
      </p:nvGrpSpPr>
      <p:grpSpPr>
        <a:xfrm>
          <a:off x="0" y="0"/>
          <a:ext cx="0" cy="0"/>
          <a:chOff x="0" y="0"/>
          <a:chExt cx="0" cy="0"/>
        </a:xfrm>
      </p:grpSpPr>
      <p:sp>
        <p:nvSpPr>
          <p:cNvPr id="494" name="Google Shape;494;p42"/>
          <p:cNvSpPr/>
          <p:nvPr/>
        </p:nvSpPr>
        <p:spPr>
          <a:xfrm>
            <a:off x="12503650" y="1661125"/>
            <a:ext cx="9769800" cy="9723300"/>
          </a:xfrm>
          <a:prstGeom prst="ellipse">
            <a:avLst/>
          </a:prstGeom>
          <a:solidFill>
            <a:srgbClr val="FFFF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5" name="Google Shape;495;p42"/>
          <p:cNvSpPr/>
          <p:nvPr/>
        </p:nvSpPr>
        <p:spPr>
          <a:xfrm>
            <a:off x="14498152" y="3646064"/>
            <a:ext cx="5781000" cy="5753400"/>
          </a:xfrm>
          <a:prstGeom prst="ellipse">
            <a:avLst/>
          </a:prstGeom>
          <a:solidFill>
            <a:srgbClr val="FFFF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6" name="Google Shape;496;p42"/>
          <p:cNvSpPr/>
          <p:nvPr/>
        </p:nvSpPr>
        <p:spPr>
          <a:xfrm>
            <a:off x="1266725" y="2884600"/>
            <a:ext cx="9507900" cy="7014900"/>
          </a:xfrm>
          <a:prstGeom prst="rect">
            <a:avLst/>
          </a:prstGeom>
          <a:noFill/>
          <a:ln>
            <a:noFill/>
          </a:ln>
        </p:spPr>
        <p:txBody>
          <a:bodyPr spcFirstLastPara="1" wrap="square" lIns="71425" tIns="71425" rIns="71425" bIns="71425" anchor="t" anchorCtr="0">
            <a:noAutofit/>
          </a:bodyPr>
          <a:lstStyle/>
          <a:p>
            <a:pPr marL="0" marR="0" lvl="0" indent="0" algn="l" rtl="0">
              <a:lnSpc>
                <a:spcPct val="100000"/>
              </a:lnSpc>
              <a:spcBef>
                <a:spcPts val="0"/>
              </a:spcBef>
              <a:spcAft>
                <a:spcPts val="0"/>
              </a:spcAft>
              <a:buClr>
                <a:srgbClr val="BD1217"/>
              </a:buClr>
              <a:buFont typeface="Proxima Nova"/>
              <a:buNone/>
            </a:pPr>
            <a:r>
              <a:rPr lang="en-US" sz="7000" b="1">
                <a:solidFill>
                  <a:srgbClr val="434343"/>
                </a:solidFill>
                <a:latin typeface="Proxima Nova"/>
                <a:ea typeface="Proxima Nova"/>
                <a:cs typeface="Proxima Nova"/>
                <a:sym typeface="Proxima Nova"/>
              </a:rPr>
              <a:t>A joined up </a:t>
            </a:r>
            <a:endParaRPr sz="7000" b="1">
              <a:solidFill>
                <a:srgbClr val="434343"/>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BD1217"/>
              </a:buClr>
              <a:buFont typeface="Proxima Nova"/>
              <a:buNone/>
            </a:pPr>
            <a:r>
              <a:rPr lang="en-US" sz="7000" b="1">
                <a:solidFill>
                  <a:srgbClr val="434343"/>
                </a:solidFill>
                <a:latin typeface="Proxima Nova"/>
                <a:ea typeface="Proxima Nova"/>
                <a:cs typeface="Proxima Nova"/>
                <a:sym typeface="Proxima Nova"/>
              </a:rPr>
              <a:t>support network</a:t>
            </a:r>
            <a:endParaRPr>
              <a:solidFill>
                <a:srgbClr val="434343"/>
              </a:solidFill>
            </a:endParaRPr>
          </a:p>
          <a:p>
            <a:pPr marL="0" marR="0" lvl="0" indent="0" algn="l" rtl="0">
              <a:lnSpc>
                <a:spcPct val="100000"/>
              </a:lnSpc>
              <a:spcBef>
                <a:spcPts val="0"/>
              </a:spcBef>
              <a:spcAft>
                <a:spcPts val="0"/>
              </a:spcAft>
              <a:buClr>
                <a:srgbClr val="1D1D1B"/>
              </a:buClr>
              <a:buFont typeface="Proxima Nova"/>
              <a:buNone/>
            </a:pPr>
            <a:endParaRPr sz="1800">
              <a:solidFill>
                <a:srgbClr val="1D1D1B"/>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r>
              <a:rPr lang="en-US" sz="4800">
                <a:solidFill>
                  <a:srgbClr val="1D1D1B"/>
                </a:solidFill>
                <a:latin typeface="Proxima Nova"/>
                <a:ea typeface="Proxima Nova"/>
                <a:cs typeface="Proxima Nova"/>
                <a:sym typeface="Proxima Nova"/>
              </a:rPr>
              <a:t>A </a:t>
            </a:r>
            <a:r>
              <a:rPr lang="en-US" sz="4800" u="sng">
                <a:solidFill>
                  <a:srgbClr val="1D1D1B"/>
                </a:solidFill>
                <a:latin typeface="Proxima Nova"/>
                <a:ea typeface="Proxima Nova"/>
                <a:cs typeface="Proxima Nova"/>
                <a:sym typeface="Proxima Nova"/>
              </a:rPr>
              <a:t>useful contact list</a:t>
            </a:r>
            <a:r>
              <a:rPr lang="en-US" sz="4800">
                <a:solidFill>
                  <a:srgbClr val="1D1D1B"/>
                </a:solidFill>
                <a:latin typeface="Proxima Nova"/>
                <a:ea typeface="Proxima Nova"/>
                <a:cs typeface="Proxima Nova"/>
                <a:sym typeface="Proxima Nova"/>
              </a:rPr>
              <a:t> that the NHW coordinators receive from the police when they are setting up a group, makes sure they link up with partners such as Trading Standards who provide information and training on fraud and encourage a Scam Marshall role.</a:t>
            </a:r>
            <a:endParaRPr sz="4800">
              <a:solidFill>
                <a:srgbClr val="1D1D1B"/>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BD1917"/>
              </a:buClr>
              <a:buFont typeface="Proxima Nova"/>
              <a:buNone/>
            </a:pPr>
            <a:endParaRPr sz="3600" b="0" i="0" u="none" strike="noStrike" cap="none">
              <a:solidFill>
                <a:srgbClr val="FFFFFF"/>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BD1917"/>
              </a:buClr>
              <a:buFont typeface="Proxima Nova"/>
              <a:buNone/>
            </a:pPr>
            <a:endParaRPr sz="3600" b="0" i="0" u="none" strike="noStrike" cap="none">
              <a:solidFill>
                <a:srgbClr val="FFFFFF"/>
              </a:solidFill>
              <a:latin typeface="Proxima Nova"/>
              <a:ea typeface="Proxima Nova"/>
              <a:cs typeface="Proxima Nova"/>
              <a:sym typeface="Proxima Nova"/>
            </a:endParaRPr>
          </a:p>
        </p:txBody>
      </p:sp>
      <p:sp>
        <p:nvSpPr>
          <p:cNvPr id="497" name="Google Shape;497;p42"/>
          <p:cNvSpPr/>
          <p:nvPr/>
        </p:nvSpPr>
        <p:spPr>
          <a:xfrm>
            <a:off x="16479550" y="5654125"/>
            <a:ext cx="1818000" cy="1737300"/>
          </a:xfrm>
          <a:prstGeom prst="ellipse">
            <a:avLst/>
          </a:prstGeom>
          <a:solidFill>
            <a:srgbClr val="FEE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ECA400"/>
              </a:solidFill>
            </a:endParaRPr>
          </a:p>
        </p:txBody>
      </p:sp>
      <p:pic>
        <p:nvPicPr>
          <p:cNvPr id="498" name="Google Shape;498;p42" descr="Snook_Icons [Recovered] Black-85.png"/>
          <p:cNvPicPr preferRelativeResize="0"/>
          <p:nvPr/>
        </p:nvPicPr>
        <p:blipFill rotWithShape="1">
          <a:blip r:embed="rId3">
            <a:alphaModFix/>
          </a:blip>
          <a:srcRect t="5885" b="5876"/>
          <a:stretch/>
        </p:blipFill>
        <p:spPr>
          <a:xfrm>
            <a:off x="16640950" y="5753941"/>
            <a:ext cx="1446300" cy="1276184"/>
          </a:xfrm>
          <a:prstGeom prst="rect">
            <a:avLst/>
          </a:prstGeom>
          <a:noFill/>
          <a:ln>
            <a:noFill/>
          </a:ln>
        </p:spPr>
      </p:pic>
      <p:pic>
        <p:nvPicPr>
          <p:cNvPr id="499" name="Google Shape;499;p42" descr="Snook_Icons [Recovered] Black-80.png"/>
          <p:cNvPicPr preferRelativeResize="0"/>
          <p:nvPr/>
        </p:nvPicPr>
        <p:blipFill rotWithShape="1">
          <a:blip r:embed="rId4">
            <a:alphaModFix/>
          </a:blip>
          <a:srcRect t="4379" b="4388"/>
          <a:stretch/>
        </p:blipFill>
        <p:spPr>
          <a:xfrm>
            <a:off x="16582882" y="3733787"/>
            <a:ext cx="1446286" cy="1319500"/>
          </a:xfrm>
          <a:prstGeom prst="rect">
            <a:avLst/>
          </a:prstGeom>
          <a:noFill/>
          <a:ln>
            <a:noFill/>
          </a:ln>
        </p:spPr>
      </p:pic>
      <p:pic>
        <p:nvPicPr>
          <p:cNvPr id="500" name="Google Shape;500;p42" descr="Snook_Icons [Recovered] Black-94.png"/>
          <p:cNvPicPr preferRelativeResize="0"/>
          <p:nvPr/>
        </p:nvPicPr>
        <p:blipFill rotWithShape="1">
          <a:blip r:embed="rId5">
            <a:alphaModFix/>
          </a:blip>
          <a:srcRect t="3488" b="3488"/>
          <a:stretch/>
        </p:blipFill>
        <p:spPr>
          <a:xfrm>
            <a:off x="17995650" y="6624862"/>
            <a:ext cx="1584050" cy="1473550"/>
          </a:xfrm>
          <a:prstGeom prst="rect">
            <a:avLst/>
          </a:prstGeom>
          <a:noFill/>
          <a:ln>
            <a:noFill/>
          </a:ln>
        </p:spPr>
      </p:pic>
      <p:sp>
        <p:nvSpPr>
          <p:cNvPr id="501" name="Google Shape;501;p42"/>
          <p:cNvSpPr txBox="1"/>
          <p:nvPr/>
        </p:nvSpPr>
        <p:spPr>
          <a:xfrm>
            <a:off x="16734925" y="6890125"/>
            <a:ext cx="1282500" cy="348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a:t>Barry, 91</a:t>
            </a:r>
            <a:endParaRPr/>
          </a:p>
        </p:txBody>
      </p:sp>
      <p:sp>
        <p:nvSpPr>
          <p:cNvPr id="502" name="Google Shape;502;p42"/>
          <p:cNvSpPr txBox="1"/>
          <p:nvPr/>
        </p:nvSpPr>
        <p:spPr>
          <a:xfrm>
            <a:off x="17941225" y="7973588"/>
            <a:ext cx="1692900" cy="348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a:t>Friend/neighbour</a:t>
            </a:r>
            <a:endParaRPr/>
          </a:p>
        </p:txBody>
      </p:sp>
      <p:sp>
        <p:nvSpPr>
          <p:cNvPr id="503" name="Google Shape;503;p42"/>
          <p:cNvSpPr txBox="1"/>
          <p:nvPr/>
        </p:nvSpPr>
        <p:spPr>
          <a:xfrm>
            <a:off x="16624855" y="5087038"/>
            <a:ext cx="1446300" cy="348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a:t>Daughter / Family member</a:t>
            </a:r>
            <a:endParaRPr/>
          </a:p>
        </p:txBody>
      </p:sp>
      <p:pic>
        <p:nvPicPr>
          <p:cNvPr id="504" name="Google Shape;504;p42" descr="Snook_Icons [Recovered] Black-80.png"/>
          <p:cNvPicPr preferRelativeResize="0"/>
          <p:nvPr/>
        </p:nvPicPr>
        <p:blipFill rotWithShape="1">
          <a:blip r:embed="rId4">
            <a:alphaModFix/>
          </a:blip>
          <a:srcRect t="4379" b="4388"/>
          <a:stretch/>
        </p:blipFill>
        <p:spPr>
          <a:xfrm>
            <a:off x="19190482" y="8557550"/>
            <a:ext cx="1446286" cy="1319500"/>
          </a:xfrm>
          <a:prstGeom prst="rect">
            <a:avLst/>
          </a:prstGeom>
          <a:noFill/>
          <a:ln>
            <a:noFill/>
          </a:ln>
        </p:spPr>
      </p:pic>
      <p:sp>
        <p:nvSpPr>
          <p:cNvPr id="505" name="Google Shape;505;p42"/>
          <p:cNvSpPr txBox="1"/>
          <p:nvPr/>
        </p:nvSpPr>
        <p:spPr>
          <a:xfrm>
            <a:off x="18604850" y="9834600"/>
            <a:ext cx="2504400" cy="6366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a:t>NHW volunteer </a:t>
            </a:r>
            <a:endParaRPr/>
          </a:p>
          <a:p>
            <a:pPr marL="0" lvl="0" indent="0" algn="ctr" rtl="0">
              <a:spcBef>
                <a:spcPts val="0"/>
              </a:spcBef>
              <a:spcAft>
                <a:spcPts val="0"/>
              </a:spcAft>
              <a:buNone/>
            </a:pPr>
            <a:r>
              <a:rPr lang="en-US"/>
              <a:t>for elderly</a:t>
            </a:r>
            <a:endParaRPr/>
          </a:p>
          <a:p>
            <a:pPr marL="0" lvl="0" indent="0" algn="l" rtl="0">
              <a:spcBef>
                <a:spcPts val="0"/>
              </a:spcBef>
              <a:spcAft>
                <a:spcPts val="0"/>
              </a:spcAft>
              <a:buNone/>
            </a:pPr>
            <a:endParaRPr/>
          </a:p>
        </p:txBody>
      </p:sp>
      <p:pic>
        <p:nvPicPr>
          <p:cNvPr id="506" name="Google Shape;506;p42" descr="Snook_Icons [Recovered] Black-80.png"/>
          <p:cNvPicPr preferRelativeResize="0"/>
          <p:nvPr/>
        </p:nvPicPr>
        <p:blipFill rotWithShape="1">
          <a:blip r:embed="rId4">
            <a:alphaModFix/>
          </a:blip>
          <a:srcRect t="4379" b="4388"/>
          <a:stretch/>
        </p:blipFill>
        <p:spPr>
          <a:xfrm>
            <a:off x="15155057" y="6603625"/>
            <a:ext cx="1446286" cy="1319500"/>
          </a:xfrm>
          <a:prstGeom prst="rect">
            <a:avLst/>
          </a:prstGeom>
          <a:noFill/>
          <a:ln>
            <a:noFill/>
          </a:ln>
        </p:spPr>
      </p:pic>
      <p:sp>
        <p:nvSpPr>
          <p:cNvPr id="507" name="Google Shape;507;p42"/>
          <p:cNvSpPr txBox="1"/>
          <p:nvPr/>
        </p:nvSpPr>
        <p:spPr>
          <a:xfrm>
            <a:off x="14819073" y="7923125"/>
            <a:ext cx="2101200" cy="348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a:t>Scam Marshall</a:t>
            </a:r>
            <a:endParaRPr/>
          </a:p>
        </p:txBody>
      </p:sp>
      <p:pic>
        <p:nvPicPr>
          <p:cNvPr id="508" name="Google Shape;508;p42"/>
          <p:cNvPicPr preferRelativeResize="0"/>
          <p:nvPr/>
        </p:nvPicPr>
        <p:blipFill>
          <a:blip r:embed="rId6">
            <a:alphaModFix/>
          </a:blip>
          <a:stretch>
            <a:fillRect/>
          </a:stretch>
        </p:blipFill>
        <p:spPr>
          <a:xfrm>
            <a:off x="16500200" y="586675"/>
            <a:ext cx="1692900" cy="1692900"/>
          </a:xfrm>
          <a:prstGeom prst="rect">
            <a:avLst/>
          </a:prstGeom>
          <a:noFill/>
          <a:ln>
            <a:noFill/>
          </a:ln>
        </p:spPr>
      </p:pic>
      <p:sp>
        <p:nvSpPr>
          <p:cNvPr id="509" name="Google Shape;509;p42"/>
          <p:cNvSpPr txBox="1"/>
          <p:nvPr/>
        </p:nvSpPr>
        <p:spPr>
          <a:xfrm>
            <a:off x="16656618" y="2217200"/>
            <a:ext cx="1446300" cy="348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a:t>Police / SNT</a:t>
            </a:r>
            <a:endParaRPr/>
          </a:p>
        </p:txBody>
      </p:sp>
      <p:pic>
        <p:nvPicPr>
          <p:cNvPr id="510" name="Google Shape;510;p42"/>
          <p:cNvPicPr preferRelativeResize="0"/>
          <p:nvPr/>
        </p:nvPicPr>
        <p:blipFill>
          <a:blip r:embed="rId6">
            <a:alphaModFix/>
          </a:blip>
          <a:stretch>
            <a:fillRect/>
          </a:stretch>
        </p:blipFill>
        <p:spPr>
          <a:xfrm>
            <a:off x="21792913" y="2628788"/>
            <a:ext cx="1692900" cy="1692900"/>
          </a:xfrm>
          <a:prstGeom prst="rect">
            <a:avLst/>
          </a:prstGeom>
          <a:noFill/>
          <a:ln>
            <a:noFill/>
          </a:ln>
        </p:spPr>
      </p:pic>
      <p:sp>
        <p:nvSpPr>
          <p:cNvPr id="511" name="Google Shape;511;p42"/>
          <p:cNvSpPr txBox="1"/>
          <p:nvPr/>
        </p:nvSpPr>
        <p:spPr>
          <a:xfrm>
            <a:off x="21949331" y="4259313"/>
            <a:ext cx="1446300" cy="348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a:t>Action Fraud</a:t>
            </a:r>
            <a:endParaRPr/>
          </a:p>
        </p:txBody>
      </p:sp>
      <p:pic>
        <p:nvPicPr>
          <p:cNvPr id="512" name="Google Shape;512;p42" descr="Snook_Icons_Black-59.png"/>
          <p:cNvPicPr preferRelativeResize="0"/>
          <p:nvPr/>
        </p:nvPicPr>
        <p:blipFill rotWithShape="1">
          <a:blip r:embed="rId7">
            <a:alphaModFix/>
          </a:blip>
          <a:srcRect t="15978" b="5349"/>
          <a:stretch/>
        </p:blipFill>
        <p:spPr>
          <a:xfrm>
            <a:off x="11291496" y="2800209"/>
            <a:ext cx="1692875" cy="1331781"/>
          </a:xfrm>
          <a:prstGeom prst="rect">
            <a:avLst/>
          </a:prstGeom>
          <a:noFill/>
          <a:ln>
            <a:noFill/>
          </a:ln>
        </p:spPr>
      </p:pic>
      <p:sp>
        <p:nvSpPr>
          <p:cNvPr id="513" name="Google Shape;513;p42"/>
          <p:cNvSpPr txBox="1"/>
          <p:nvPr/>
        </p:nvSpPr>
        <p:spPr>
          <a:xfrm>
            <a:off x="11414793" y="4207575"/>
            <a:ext cx="1446300" cy="348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a:t>Bank</a:t>
            </a:r>
            <a:endParaRPr/>
          </a:p>
        </p:txBody>
      </p:sp>
      <p:pic>
        <p:nvPicPr>
          <p:cNvPr id="514" name="Google Shape;514;p42" descr="Snook_Icons [Recovered] Black-80.png"/>
          <p:cNvPicPr preferRelativeResize="0"/>
          <p:nvPr/>
        </p:nvPicPr>
        <p:blipFill rotWithShape="1">
          <a:blip r:embed="rId4">
            <a:alphaModFix/>
          </a:blip>
          <a:srcRect t="4379" b="4388"/>
          <a:stretch/>
        </p:blipFill>
        <p:spPr>
          <a:xfrm>
            <a:off x="20121519" y="6890125"/>
            <a:ext cx="1446286" cy="1319500"/>
          </a:xfrm>
          <a:prstGeom prst="rect">
            <a:avLst/>
          </a:prstGeom>
          <a:noFill/>
          <a:ln>
            <a:noFill/>
          </a:ln>
        </p:spPr>
      </p:pic>
      <p:sp>
        <p:nvSpPr>
          <p:cNvPr id="515" name="Google Shape;515;p42"/>
          <p:cNvSpPr txBox="1"/>
          <p:nvPr/>
        </p:nvSpPr>
        <p:spPr>
          <a:xfrm>
            <a:off x="20087293" y="8243375"/>
            <a:ext cx="1446300" cy="348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a:t>NHW local</a:t>
            </a:r>
            <a:endParaRPr/>
          </a:p>
          <a:p>
            <a:pPr marL="0" lvl="0" indent="0" algn="ctr" rtl="0">
              <a:spcBef>
                <a:spcPts val="0"/>
              </a:spcBef>
              <a:spcAft>
                <a:spcPts val="0"/>
              </a:spcAft>
              <a:buNone/>
            </a:pPr>
            <a:r>
              <a:rPr lang="en-US"/>
              <a:t>Coordinator</a:t>
            </a:r>
            <a:endParaRPr/>
          </a:p>
        </p:txBody>
      </p:sp>
      <p:pic>
        <p:nvPicPr>
          <p:cNvPr id="516" name="Google Shape;516;p42"/>
          <p:cNvPicPr preferRelativeResize="0"/>
          <p:nvPr/>
        </p:nvPicPr>
        <p:blipFill>
          <a:blip r:embed="rId6">
            <a:alphaModFix/>
          </a:blip>
          <a:stretch>
            <a:fillRect/>
          </a:stretch>
        </p:blipFill>
        <p:spPr>
          <a:xfrm>
            <a:off x="13728513" y="8086813"/>
            <a:ext cx="1692900" cy="1692900"/>
          </a:xfrm>
          <a:prstGeom prst="rect">
            <a:avLst/>
          </a:prstGeom>
          <a:noFill/>
          <a:ln>
            <a:noFill/>
          </a:ln>
        </p:spPr>
      </p:pic>
      <p:sp>
        <p:nvSpPr>
          <p:cNvPr id="517" name="Google Shape;517;p42"/>
          <p:cNvSpPr txBox="1"/>
          <p:nvPr/>
        </p:nvSpPr>
        <p:spPr>
          <a:xfrm>
            <a:off x="13884931" y="9793538"/>
            <a:ext cx="1446300" cy="348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a:t>Local Trading Standards</a:t>
            </a:r>
            <a:endParaRPr/>
          </a:p>
        </p:txBody>
      </p:sp>
      <p:pic>
        <p:nvPicPr>
          <p:cNvPr id="518" name="Google Shape;518;p42"/>
          <p:cNvPicPr preferRelativeResize="0"/>
          <p:nvPr/>
        </p:nvPicPr>
        <p:blipFill>
          <a:blip r:embed="rId6">
            <a:alphaModFix/>
          </a:blip>
          <a:stretch>
            <a:fillRect/>
          </a:stretch>
        </p:blipFill>
        <p:spPr>
          <a:xfrm>
            <a:off x="12058725" y="9682188"/>
            <a:ext cx="1692900" cy="1692900"/>
          </a:xfrm>
          <a:prstGeom prst="rect">
            <a:avLst/>
          </a:prstGeom>
          <a:noFill/>
          <a:ln>
            <a:noFill/>
          </a:ln>
        </p:spPr>
      </p:pic>
      <p:sp>
        <p:nvSpPr>
          <p:cNvPr id="519" name="Google Shape;519;p42"/>
          <p:cNvSpPr txBox="1"/>
          <p:nvPr/>
        </p:nvSpPr>
        <p:spPr>
          <a:xfrm>
            <a:off x="12058726" y="11384425"/>
            <a:ext cx="1692900" cy="348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a:t>National Trading Standards</a:t>
            </a:r>
            <a:endParaRPr/>
          </a:p>
        </p:txBody>
      </p:sp>
      <p:cxnSp>
        <p:nvCxnSpPr>
          <p:cNvPr id="520" name="Google Shape;520;p42"/>
          <p:cNvCxnSpPr/>
          <p:nvPr/>
        </p:nvCxnSpPr>
        <p:spPr>
          <a:xfrm flipH="1">
            <a:off x="15140869" y="8322499"/>
            <a:ext cx="580200" cy="823500"/>
          </a:xfrm>
          <a:prstGeom prst="straightConnector1">
            <a:avLst/>
          </a:prstGeom>
          <a:noFill/>
          <a:ln w="38100" cap="flat" cmpd="sng">
            <a:solidFill>
              <a:srgbClr val="FEE533"/>
            </a:solidFill>
            <a:prstDash val="solid"/>
            <a:round/>
            <a:headEnd type="stealth" w="med" len="med"/>
            <a:tailEnd type="triangle" w="med" len="med"/>
          </a:ln>
        </p:spPr>
      </p:cxnSp>
      <p:cxnSp>
        <p:nvCxnSpPr>
          <p:cNvPr id="521" name="Google Shape;521;p42"/>
          <p:cNvCxnSpPr/>
          <p:nvPr/>
        </p:nvCxnSpPr>
        <p:spPr>
          <a:xfrm flipH="1">
            <a:off x="13502844" y="10170312"/>
            <a:ext cx="580200" cy="823500"/>
          </a:xfrm>
          <a:prstGeom prst="straightConnector1">
            <a:avLst/>
          </a:prstGeom>
          <a:noFill/>
          <a:ln w="38100" cap="flat" cmpd="sng">
            <a:solidFill>
              <a:srgbClr val="FEE533"/>
            </a:solidFill>
            <a:prstDash val="solid"/>
            <a:round/>
            <a:headEnd type="stealth" w="med" len="med"/>
            <a:tailEnd type="triangle" w="med" len="med"/>
          </a:ln>
        </p:spPr>
      </p:cxnSp>
      <p:cxnSp>
        <p:nvCxnSpPr>
          <p:cNvPr id="522" name="Google Shape;522;p42"/>
          <p:cNvCxnSpPr/>
          <p:nvPr/>
        </p:nvCxnSpPr>
        <p:spPr>
          <a:xfrm rot="10800000">
            <a:off x="16767925" y="7945238"/>
            <a:ext cx="1020900" cy="50400"/>
          </a:xfrm>
          <a:prstGeom prst="straightConnector1">
            <a:avLst/>
          </a:prstGeom>
          <a:noFill/>
          <a:ln w="38100" cap="flat" cmpd="sng">
            <a:solidFill>
              <a:srgbClr val="FEE533"/>
            </a:solidFill>
            <a:prstDash val="solid"/>
            <a:round/>
            <a:headEnd type="none" w="med" len="med"/>
            <a:tailEnd type="triangle" w="med" len="med"/>
          </a:ln>
        </p:spPr>
      </p:cxnSp>
      <p:cxnSp>
        <p:nvCxnSpPr>
          <p:cNvPr id="523" name="Google Shape;523;p42"/>
          <p:cNvCxnSpPr>
            <a:endCxn id="507" idx="3"/>
          </p:cNvCxnSpPr>
          <p:nvPr/>
        </p:nvCxnSpPr>
        <p:spPr>
          <a:xfrm rot="10800000">
            <a:off x="16920273" y="8097575"/>
            <a:ext cx="2377800" cy="1352400"/>
          </a:xfrm>
          <a:prstGeom prst="straightConnector1">
            <a:avLst/>
          </a:prstGeom>
          <a:noFill/>
          <a:ln w="38100" cap="flat" cmpd="sng">
            <a:solidFill>
              <a:srgbClr val="FEE533"/>
            </a:solidFill>
            <a:prstDash val="solid"/>
            <a:round/>
            <a:headEnd type="triangle" w="med" len="med"/>
            <a:tailEnd type="triangle" w="med" len="med"/>
          </a:ln>
        </p:spPr>
      </p:cxnSp>
      <p:cxnSp>
        <p:nvCxnSpPr>
          <p:cNvPr id="524" name="Google Shape;524;p42"/>
          <p:cNvCxnSpPr/>
          <p:nvPr/>
        </p:nvCxnSpPr>
        <p:spPr>
          <a:xfrm flipH="1">
            <a:off x="20626393" y="8770475"/>
            <a:ext cx="368100" cy="885900"/>
          </a:xfrm>
          <a:prstGeom prst="straightConnector1">
            <a:avLst/>
          </a:prstGeom>
          <a:noFill/>
          <a:ln w="38100" cap="flat" cmpd="sng">
            <a:solidFill>
              <a:srgbClr val="FEE533"/>
            </a:solidFill>
            <a:prstDash val="solid"/>
            <a:round/>
            <a:headEnd type="none" w="med" len="med"/>
            <a:tailEnd type="triangle" w="med" len="med"/>
          </a:ln>
        </p:spPr>
      </p:cxnSp>
      <p:cxnSp>
        <p:nvCxnSpPr>
          <p:cNvPr id="525" name="Google Shape;525;p42"/>
          <p:cNvCxnSpPr>
            <a:stCxn id="515" idx="1"/>
            <a:endCxn id="502" idx="3"/>
          </p:cNvCxnSpPr>
          <p:nvPr/>
        </p:nvCxnSpPr>
        <p:spPr>
          <a:xfrm rot="10800000">
            <a:off x="19633993" y="8148125"/>
            <a:ext cx="453300" cy="269700"/>
          </a:xfrm>
          <a:prstGeom prst="straightConnector1">
            <a:avLst/>
          </a:prstGeom>
          <a:noFill/>
          <a:ln w="28575" cap="flat" cmpd="sng">
            <a:solidFill>
              <a:srgbClr val="FEE533"/>
            </a:solidFill>
            <a:prstDash val="solid"/>
            <a:round/>
            <a:headEnd type="triangle" w="med" len="med"/>
            <a:tailEnd type="triangle" w="med" len="med"/>
          </a:ln>
        </p:spPr>
      </p:cxn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529"/>
        <p:cNvGrpSpPr/>
        <p:nvPr/>
      </p:nvGrpSpPr>
      <p:grpSpPr>
        <a:xfrm>
          <a:off x="0" y="0"/>
          <a:ext cx="0" cy="0"/>
          <a:chOff x="0" y="0"/>
          <a:chExt cx="0" cy="0"/>
        </a:xfrm>
      </p:grpSpPr>
      <p:sp>
        <p:nvSpPr>
          <p:cNvPr id="530" name="Google Shape;530;p43"/>
          <p:cNvSpPr/>
          <p:nvPr/>
        </p:nvSpPr>
        <p:spPr>
          <a:xfrm>
            <a:off x="1423225" y="293825"/>
            <a:ext cx="10880100" cy="11334300"/>
          </a:xfrm>
          <a:prstGeom prst="rect">
            <a:avLst/>
          </a:prstGeom>
          <a:noFill/>
          <a:ln>
            <a:noFill/>
          </a:ln>
        </p:spPr>
        <p:txBody>
          <a:bodyPr spcFirstLastPara="1" wrap="square" lIns="71425" tIns="71425" rIns="71425" bIns="71425" anchor="t" anchorCtr="0">
            <a:noAutofit/>
          </a:bodyPr>
          <a:lstStyle/>
          <a:p>
            <a:pPr marL="0" marR="0" lvl="0" indent="0" algn="l" rtl="0">
              <a:lnSpc>
                <a:spcPct val="100000"/>
              </a:lnSpc>
              <a:spcBef>
                <a:spcPts val="0"/>
              </a:spcBef>
              <a:spcAft>
                <a:spcPts val="0"/>
              </a:spcAft>
              <a:buClr>
                <a:srgbClr val="BD1217"/>
              </a:buClr>
              <a:buFont typeface="Proxima Nova"/>
              <a:buNone/>
            </a:pPr>
            <a:endParaRPr sz="7000" b="1">
              <a:solidFill>
                <a:srgbClr val="434343"/>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BD1217"/>
              </a:buClr>
              <a:buFont typeface="Proxima Nova"/>
              <a:buNone/>
            </a:pPr>
            <a:endParaRPr sz="7000" b="1">
              <a:solidFill>
                <a:srgbClr val="434343"/>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BD1217"/>
              </a:buClr>
              <a:buFont typeface="Proxima Nova"/>
              <a:buNone/>
            </a:pPr>
            <a:endParaRPr sz="7000" b="1">
              <a:solidFill>
                <a:srgbClr val="434343"/>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r>
              <a:rPr lang="en-US" sz="3000">
                <a:highlight>
                  <a:srgbClr val="FFFFFF"/>
                </a:highlight>
                <a:latin typeface="Proxima Nova"/>
                <a:ea typeface="Proxima Nova"/>
                <a:cs typeface="Proxima Nova"/>
                <a:sym typeface="Proxima Nova"/>
              </a:rPr>
              <a:t>ID badges issued by police (DBS approved?) that volunteers can wear whilst out and about or at meetings to prove their identity. </a:t>
            </a:r>
            <a:endParaRPr sz="3000">
              <a:highlight>
                <a:srgbClr val="FFFFFF"/>
              </a:highlight>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endParaRPr sz="3000">
              <a:highlight>
                <a:srgbClr val="FFFFFF"/>
              </a:highlight>
              <a:latin typeface="Proxima Nova"/>
              <a:ea typeface="Proxima Nova"/>
              <a:cs typeface="Proxima Nova"/>
              <a:sym typeface="Proxima Nova"/>
            </a:endParaRPr>
          </a:p>
          <a:p>
            <a:pPr marL="0" lvl="0" indent="0" algn="l" rtl="0">
              <a:spcBef>
                <a:spcPts val="0"/>
              </a:spcBef>
              <a:spcAft>
                <a:spcPts val="0"/>
              </a:spcAft>
              <a:buClr>
                <a:srgbClr val="1D1D1B"/>
              </a:buClr>
              <a:buFont typeface="Proxima Nova"/>
              <a:buNone/>
            </a:pPr>
            <a:r>
              <a:rPr lang="en-US" sz="3600" b="1">
                <a:solidFill>
                  <a:srgbClr val="ECA400"/>
                </a:solidFill>
                <a:highlight>
                  <a:srgbClr val="FFFFFF"/>
                </a:highlight>
                <a:latin typeface="Proxima Nova"/>
                <a:ea typeface="Proxima Nova"/>
                <a:cs typeface="Proxima Nova"/>
                <a:sym typeface="Proxima Nova"/>
              </a:rPr>
              <a:t>We believe that…</a:t>
            </a:r>
            <a:endParaRPr sz="3600" b="1">
              <a:solidFill>
                <a:srgbClr val="ECA400"/>
              </a:solidFill>
              <a:highlight>
                <a:srgbClr val="FFFFFF"/>
              </a:highlight>
              <a:latin typeface="Proxima Nova"/>
              <a:ea typeface="Proxima Nova"/>
              <a:cs typeface="Proxima Nova"/>
              <a:sym typeface="Proxima Nova"/>
            </a:endParaRPr>
          </a:p>
          <a:p>
            <a:pPr marL="0" lvl="0" indent="0" algn="l" rtl="0">
              <a:spcBef>
                <a:spcPts val="0"/>
              </a:spcBef>
              <a:spcAft>
                <a:spcPts val="0"/>
              </a:spcAft>
              <a:buClr>
                <a:srgbClr val="1D1D1B"/>
              </a:buClr>
              <a:buFont typeface="Proxima Nova"/>
              <a:buNone/>
            </a:pPr>
            <a:r>
              <a:rPr lang="en-US" sz="3000">
                <a:highlight>
                  <a:srgbClr val="FFFFFF"/>
                </a:highlight>
                <a:latin typeface="Proxima Nova"/>
                <a:ea typeface="Proxima Nova"/>
                <a:cs typeface="Proxima Nova"/>
                <a:sym typeface="Proxima Nova"/>
              </a:rPr>
              <a:t>This will give coordinators confidence to cold call and </a:t>
            </a:r>
            <a:endParaRPr sz="3000">
              <a:highlight>
                <a:srgbClr val="FFFFFF"/>
              </a:highlight>
              <a:latin typeface="Proxima Nova"/>
              <a:ea typeface="Proxima Nova"/>
              <a:cs typeface="Proxima Nova"/>
              <a:sym typeface="Proxima Nova"/>
            </a:endParaRPr>
          </a:p>
          <a:p>
            <a:pPr marL="0" lvl="0" indent="0" algn="l" rtl="0">
              <a:spcBef>
                <a:spcPts val="0"/>
              </a:spcBef>
              <a:spcAft>
                <a:spcPts val="0"/>
              </a:spcAft>
              <a:buClr>
                <a:srgbClr val="1D1D1B"/>
              </a:buClr>
              <a:buFont typeface="Proxima Nova"/>
              <a:buNone/>
            </a:pPr>
            <a:r>
              <a:rPr lang="en-US" sz="3000">
                <a:highlight>
                  <a:srgbClr val="FFFFFF"/>
                </a:highlight>
                <a:latin typeface="Proxima Nova"/>
                <a:ea typeface="Proxima Nova"/>
                <a:cs typeface="Proxima Nova"/>
                <a:sym typeface="Proxima Nova"/>
              </a:rPr>
              <a:t>reassure residents that they are working with the police </a:t>
            </a:r>
            <a:endParaRPr sz="3000">
              <a:highlight>
                <a:srgbClr val="FFFFFF"/>
              </a:highlight>
              <a:latin typeface="Proxima Nova"/>
              <a:ea typeface="Proxima Nova"/>
              <a:cs typeface="Proxima Nova"/>
              <a:sym typeface="Proxima Nova"/>
            </a:endParaRPr>
          </a:p>
          <a:p>
            <a:pPr marL="0" lvl="0" indent="0" algn="l" rtl="0">
              <a:spcBef>
                <a:spcPts val="0"/>
              </a:spcBef>
              <a:spcAft>
                <a:spcPts val="0"/>
              </a:spcAft>
              <a:buClr>
                <a:srgbClr val="1D1D1B"/>
              </a:buClr>
              <a:buFont typeface="Proxima Nova"/>
              <a:buNone/>
            </a:pPr>
            <a:r>
              <a:rPr lang="en-US" sz="3000">
                <a:highlight>
                  <a:srgbClr val="FFFFFF"/>
                </a:highlight>
                <a:latin typeface="Proxima Nova"/>
                <a:ea typeface="Proxima Nova"/>
                <a:cs typeface="Proxima Nova"/>
                <a:sym typeface="Proxima Nova"/>
              </a:rPr>
              <a:t>and can be trusted.</a:t>
            </a:r>
            <a:endParaRPr sz="3000">
              <a:highlight>
                <a:srgbClr val="FFFFFF"/>
              </a:highlight>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endParaRPr sz="3000">
              <a:highlight>
                <a:srgbClr val="FFFFFF"/>
              </a:highlight>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r>
              <a:rPr lang="en-US" sz="3600" b="1">
                <a:solidFill>
                  <a:srgbClr val="ECA400"/>
                </a:solidFill>
                <a:latin typeface="Proxima Nova"/>
                <a:ea typeface="Proxima Nova"/>
                <a:cs typeface="Proxima Nova"/>
                <a:sym typeface="Proxima Nova"/>
              </a:rPr>
              <a:t>To find out this is true we will…</a:t>
            </a:r>
            <a:endParaRPr sz="3600" b="1">
              <a:solidFill>
                <a:srgbClr val="ECA400"/>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r>
              <a:rPr lang="en-US" sz="3000">
                <a:solidFill>
                  <a:srgbClr val="1D1D1B"/>
                </a:solidFill>
                <a:latin typeface="Proxima Nova"/>
                <a:ea typeface="Proxima Nova"/>
                <a:cs typeface="Proxima Nova"/>
                <a:sym typeface="Proxima Nova"/>
              </a:rPr>
              <a:t>Give badges to coordinators/volunteers to wear whilst visiting residents or out and about in Cheddington village</a:t>
            </a:r>
            <a:endParaRPr sz="3000">
              <a:solidFill>
                <a:srgbClr val="1D1D1B"/>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endParaRPr sz="3000">
              <a:solidFill>
                <a:srgbClr val="1D1D1B"/>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r>
              <a:rPr lang="en-US" sz="3600" b="1">
                <a:solidFill>
                  <a:srgbClr val="ECA400"/>
                </a:solidFill>
                <a:latin typeface="Proxima Nova"/>
                <a:ea typeface="Proxima Nova"/>
                <a:cs typeface="Proxima Nova"/>
                <a:sym typeface="Proxima Nova"/>
              </a:rPr>
              <a:t>And measure…</a:t>
            </a:r>
            <a:endParaRPr sz="3600" b="1">
              <a:solidFill>
                <a:srgbClr val="ECA400"/>
              </a:solidFill>
              <a:latin typeface="Proxima Nova"/>
              <a:ea typeface="Proxima Nova"/>
              <a:cs typeface="Proxima Nova"/>
              <a:sym typeface="Proxima Nova"/>
            </a:endParaRPr>
          </a:p>
          <a:p>
            <a:pPr marL="457200" lvl="0" indent="-419100" algn="l" rtl="0">
              <a:spcBef>
                <a:spcPts val="0"/>
              </a:spcBef>
              <a:spcAft>
                <a:spcPts val="0"/>
              </a:spcAft>
              <a:buClr>
                <a:srgbClr val="1D1D1B"/>
              </a:buClr>
              <a:buSzPts val="3000"/>
              <a:buFont typeface="Proxima Nova"/>
              <a:buChar char="●"/>
            </a:pPr>
            <a:r>
              <a:rPr lang="en-US" sz="3000">
                <a:solidFill>
                  <a:srgbClr val="1D1D1B"/>
                </a:solidFill>
                <a:latin typeface="Proxima Nova"/>
                <a:ea typeface="Proxima Nova"/>
                <a:cs typeface="Proxima Nova"/>
                <a:sym typeface="Proxima Nova"/>
              </a:rPr>
              <a:t>The cold calling response when the same volunteer is wearing a badge and not wearing a badge</a:t>
            </a:r>
            <a:endParaRPr sz="3000">
              <a:solidFill>
                <a:srgbClr val="1D1D1B"/>
              </a:solidFill>
              <a:latin typeface="Proxima Nova"/>
              <a:ea typeface="Proxima Nova"/>
              <a:cs typeface="Proxima Nova"/>
              <a:sym typeface="Proxima Nova"/>
            </a:endParaRPr>
          </a:p>
          <a:p>
            <a:pPr marL="457200" lvl="0" indent="-419100" algn="l" rtl="0">
              <a:spcBef>
                <a:spcPts val="0"/>
              </a:spcBef>
              <a:spcAft>
                <a:spcPts val="0"/>
              </a:spcAft>
              <a:buClr>
                <a:srgbClr val="1D1D1B"/>
              </a:buClr>
              <a:buSzPts val="3000"/>
              <a:buFont typeface="Proxima Nova"/>
              <a:buChar char="●"/>
            </a:pPr>
            <a:r>
              <a:rPr lang="en-US" sz="3000">
                <a:solidFill>
                  <a:srgbClr val="1D1D1B"/>
                </a:solidFill>
                <a:latin typeface="Proxima Nova"/>
                <a:ea typeface="Proxima Nova"/>
                <a:cs typeface="Proxima Nova"/>
                <a:sym typeface="Proxima Nova"/>
              </a:rPr>
              <a:t>How often volunteers are approached and asked </a:t>
            </a:r>
            <a:endParaRPr sz="3000">
              <a:solidFill>
                <a:srgbClr val="1D1D1B"/>
              </a:solidFill>
              <a:latin typeface="Proxima Nova"/>
              <a:ea typeface="Proxima Nova"/>
              <a:cs typeface="Proxima Nova"/>
              <a:sym typeface="Proxima Nova"/>
            </a:endParaRPr>
          </a:p>
          <a:p>
            <a:pPr marL="457200" lvl="0" indent="0" algn="l" rtl="0">
              <a:spcBef>
                <a:spcPts val="0"/>
              </a:spcBef>
              <a:spcAft>
                <a:spcPts val="0"/>
              </a:spcAft>
              <a:buNone/>
            </a:pPr>
            <a:r>
              <a:rPr lang="en-US" sz="3000">
                <a:solidFill>
                  <a:srgbClr val="1D1D1B"/>
                </a:solidFill>
                <a:latin typeface="Proxima Nova"/>
                <a:ea typeface="Proxima Nova"/>
                <a:cs typeface="Proxima Nova"/>
                <a:sym typeface="Proxima Nova"/>
              </a:rPr>
              <a:t>questions whilst wearing the badge</a:t>
            </a:r>
            <a:endParaRPr sz="3000">
              <a:solidFill>
                <a:srgbClr val="1D1D1B"/>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BD1917"/>
              </a:buClr>
              <a:buFont typeface="Proxima Nova"/>
              <a:buNone/>
            </a:pPr>
            <a:endParaRPr sz="3600" b="0" i="0" u="none" strike="noStrike" cap="none">
              <a:solidFill>
                <a:srgbClr val="FFFFFF"/>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BD1917"/>
              </a:buClr>
              <a:buFont typeface="Proxima Nova"/>
              <a:buNone/>
            </a:pPr>
            <a:endParaRPr sz="3600" b="0" i="0" u="none" strike="noStrike" cap="none">
              <a:solidFill>
                <a:srgbClr val="FFFFFF"/>
              </a:solidFill>
              <a:latin typeface="Proxima Nova"/>
              <a:ea typeface="Proxima Nova"/>
              <a:cs typeface="Proxima Nova"/>
              <a:sym typeface="Proxima Nova"/>
            </a:endParaRPr>
          </a:p>
        </p:txBody>
      </p:sp>
      <p:sp>
        <p:nvSpPr>
          <p:cNvPr id="531" name="Google Shape;531;p43"/>
          <p:cNvSpPr txBox="1"/>
          <p:nvPr/>
        </p:nvSpPr>
        <p:spPr>
          <a:xfrm>
            <a:off x="1347025" y="1941896"/>
            <a:ext cx="9624900" cy="19794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7000" b="1">
                <a:solidFill>
                  <a:srgbClr val="434343"/>
                </a:solidFill>
                <a:latin typeface="Proxima Nova"/>
                <a:ea typeface="Proxima Nova"/>
                <a:cs typeface="Proxima Nova"/>
                <a:sym typeface="Proxima Nova"/>
              </a:rPr>
              <a:t>Coordinator ID Badges</a:t>
            </a:r>
            <a:endParaRPr sz="7000" b="1">
              <a:solidFill>
                <a:srgbClr val="434343"/>
              </a:solidFill>
              <a:latin typeface="Proxima Nova"/>
              <a:ea typeface="Proxima Nova"/>
              <a:cs typeface="Proxima Nova"/>
              <a:sym typeface="Proxima Nova"/>
            </a:endParaRPr>
          </a:p>
        </p:txBody>
      </p:sp>
      <p:pic>
        <p:nvPicPr>
          <p:cNvPr id="532" name="Google Shape;532;p43"/>
          <p:cNvPicPr preferRelativeResize="0"/>
          <p:nvPr/>
        </p:nvPicPr>
        <p:blipFill rotWithShape="1">
          <a:blip r:embed="rId3">
            <a:alphaModFix/>
          </a:blip>
          <a:srcRect b="11824"/>
          <a:stretch/>
        </p:blipFill>
        <p:spPr>
          <a:xfrm>
            <a:off x="15868225" y="7604050"/>
            <a:ext cx="6029351" cy="3369676"/>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36"/>
        <p:cNvGrpSpPr/>
        <p:nvPr/>
      </p:nvGrpSpPr>
      <p:grpSpPr>
        <a:xfrm>
          <a:off x="0" y="0"/>
          <a:ext cx="0" cy="0"/>
          <a:chOff x="0" y="0"/>
          <a:chExt cx="0" cy="0"/>
        </a:xfrm>
      </p:grpSpPr>
      <p:sp>
        <p:nvSpPr>
          <p:cNvPr id="537" name="Google Shape;537;p44"/>
          <p:cNvSpPr/>
          <p:nvPr/>
        </p:nvSpPr>
        <p:spPr>
          <a:xfrm>
            <a:off x="1486900" y="141425"/>
            <a:ext cx="10611300" cy="11334300"/>
          </a:xfrm>
          <a:prstGeom prst="rect">
            <a:avLst/>
          </a:prstGeom>
          <a:noFill/>
          <a:ln>
            <a:noFill/>
          </a:ln>
        </p:spPr>
        <p:txBody>
          <a:bodyPr spcFirstLastPara="1" wrap="square" lIns="71425" tIns="71425" rIns="71425" bIns="71425" anchor="t" anchorCtr="0">
            <a:noAutofit/>
          </a:bodyPr>
          <a:lstStyle/>
          <a:p>
            <a:pPr marL="0" marR="0" lvl="0" indent="0" algn="l" rtl="0">
              <a:lnSpc>
                <a:spcPct val="100000"/>
              </a:lnSpc>
              <a:spcBef>
                <a:spcPts val="0"/>
              </a:spcBef>
              <a:spcAft>
                <a:spcPts val="0"/>
              </a:spcAft>
              <a:buClr>
                <a:srgbClr val="BD1217"/>
              </a:buClr>
              <a:buFont typeface="Proxima Nova"/>
              <a:buNone/>
            </a:pPr>
            <a:endParaRPr sz="7000" b="1">
              <a:solidFill>
                <a:srgbClr val="434343"/>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BD1217"/>
              </a:buClr>
              <a:buFont typeface="Proxima Nova"/>
              <a:buNone/>
            </a:pPr>
            <a:endParaRPr sz="7000" b="1">
              <a:solidFill>
                <a:srgbClr val="434343"/>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BD1217"/>
              </a:buClr>
              <a:buFont typeface="Proxima Nova"/>
              <a:buNone/>
            </a:pPr>
            <a:endParaRPr sz="7000" b="1">
              <a:solidFill>
                <a:srgbClr val="434343"/>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r>
              <a:rPr lang="en-US" sz="3000">
                <a:highlight>
                  <a:srgbClr val="FFFFFF"/>
                </a:highlight>
                <a:latin typeface="Proxima Nova"/>
                <a:ea typeface="Proxima Nova"/>
                <a:cs typeface="Proxima Nova"/>
                <a:sym typeface="Proxima Nova"/>
              </a:rPr>
              <a:t>Calling cards that can be left with an elderly resident with emergency contact number of their local volunteer/fraud marshall. [Space to write in their next of kin numbers?]</a:t>
            </a:r>
            <a:endParaRPr sz="3000">
              <a:highlight>
                <a:srgbClr val="FFFFFF"/>
              </a:highlight>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endParaRPr sz="3000">
              <a:highlight>
                <a:srgbClr val="FFFFFF"/>
              </a:highlight>
              <a:latin typeface="Proxima Nova"/>
              <a:ea typeface="Proxima Nova"/>
              <a:cs typeface="Proxima Nova"/>
              <a:sym typeface="Proxima Nova"/>
            </a:endParaRPr>
          </a:p>
          <a:p>
            <a:pPr marL="0" lvl="0" indent="0" algn="l" rtl="0">
              <a:spcBef>
                <a:spcPts val="0"/>
              </a:spcBef>
              <a:spcAft>
                <a:spcPts val="0"/>
              </a:spcAft>
              <a:buClr>
                <a:srgbClr val="1D1D1B"/>
              </a:buClr>
              <a:buFont typeface="Proxima Nova"/>
              <a:buNone/>
            </a:pPr>
            <a:r>
              <a:rPr lang="en-US" sz="3600" b="1">
                <a:solidFill>
                  <a:srgbClr val="ECA400"/>
                </a:solidFill>
                <a:highlight>
                  <a:srgbClr val="FFFFFF"/>
                </a:highlight>
                <a:latin typeface="Proxima Nova"/>
                <a:ea typeface="Proxima Nova"/>
                <a:cs typeface="Proxima Nova"/>
                <a:sym typeface="Proxima Nova"/>
              </a:rPr>
              <a:t>We believe that…</a:t>
            </a:r>
            <a:endParaRPr sz="3600" b="1">
              <a:solidFill>
                <a:srgbClr val="ECA400"/>
              </a:solidFill>
              <a:highlight>
                <a:srgbClr val="FFFFFF"/>
              </a:highlight>
              <a:latin typeface="Proxima Nova"/>
              <a:ea typeface="Proxima Nova"/>
              <a:cs typeface="Proxima Nova"/>
              <a:sym typeface="Proxima Nova"/>
            </a:endParaRPr>
          </a:p>
          <a:p>
            <a:pPr marL="0" lvl="0" indent="0" algn="l" rtl="0">
              <a:spcBef>
                <a:spcPts val="0"/>
              </a:spcBef>
              <a:spcAft>
                <a:spcPts val="0"/>
              </a:spcAft>
              <a:buClr>
                <a:srgbClr val="1D1D1B"/>
              </a:buClr>
              <a:buFont typeface="Proxima Nova"/>
              <a:buNone/>
            </a:pPr>
            <a:r>
              <a:rPr lang="en-US" sz="3000">
                <a:highlight>
                  <a:srgbClr val="FFFFFF"/>
                </a:highlight>
                <a:latin typeface="Proxima Nova"/>
                <a:ea typeface="Proxima Nova"/>
                <a:cs typeface="Proxima Nova"/>
                <a:sym typeface="Proxima Nova"/>
              </a:rPr>
              <a:t>This will encourage elderly residents to call when they are unsure or have questions about fraud.</a:t>
            </a:r>
            <a:endParaRPr sz="3000">
              <a:highlight>
                <a:srgbClr val="FFFFFF"/>
              </a:highlight>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endParaRPr sz="3000">
              <a:highlight>
                <a:srgbClr val="FFFFFF"/>
              </a:highlight>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r>
              <a:rPr lang="en-US" sz="3600" b="1">
                <a:solidFill>
                  <a:srgbClr val="ECA400"/>
                </a:solidFill>
                <a:latin typeface="Proxima Nova"/>
                <a:ea typeface="Proxima Nova"/>
                <a:cs typeface="Proxima Nova"/>
                <a:sym typeface="Proxima Nova"/>
              </a:rPr>
              <a:t>To find out this is true we will…</a:t>
            </a:r>
            <a:endParaRPr sz="3600" b="1">
              <a:solidFill>
                <a:srgbClr val="ECA400"/>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r>
              <a:rPr lang="en-US" sz="3000">
                <a:solidFill>
                  <a:srgbClr val="1D1D1B"/>
                </a:solidFill>
                <a:latin typeface="Proxima Nova"/>
                <a:ea typeface="Proxima Nova"/>
                <a:cs typeface="Proxima Nova"/>
                <a:sym typeface="Proxima Nova"/>
              </a:rPr>
              <a:t>Give coordinators/volunteers in Cheddington calling cards to leave with people in their area and encourage vulnerable elderly residents to leave by their phone in case of emergency</a:t>
            </a:r>
            <a:endParaRPr sz="3000">
              <a:solidFill>
                <a:srgbClr val="1D1D1B"/>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endParaRPr sz="3000">
              <a:solidFill>
                <a:srgbClr val="1D1D1B"/>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r>
              <a:rPr lang="en-US" sz="3600" b="1">
                <a:solidFill>
                  <a:srgbClr val="ECA400"/>
                </a:solidFill>
                <a:latin typeface="Proxima Nova"/>
                <a:ea typeface="Proxima Nova"/>
                <a:cs typeface="Proxima Nova"/>
                <a:sym typeface="Proxima Nova"/>
              </a:rPr>
              <a:t>And measure…</a:t>
            </a:r>
            <a:endParaRPr sz="3600" b="1">
              <a:solidFill>
                <a:srgbClr val="ECA400"/>
              </a:solidFill>
              <a:latin typeface="Proxima Nova"/>
              <a:ea typeface="Proxima Nova"/>
              <a:cs typeface="Proxima Nova"/>
              <a:sym typeface="Proxima Nova"/>
            </a:endParaRPr>
          </a:p>
          <a:p>
            <a:pPr marL="457200" lvl="0" indent="-419100" algn="l" rtl="0">
              <a:spcBef>
                <a:spcPts val="0"/>
              </a:spcBef>
              <a:spcAft>
                <a:spcPts val="0"/>
              </a:spcAft>
              <a:buClr>
                <a:srgbClr val="1D1D1B"/>
              </a:buClr>
              <a:buSzPts val="3000"/>
              <a:buFont typeface="Proxima Nova"/>
              <a:buChar char="●"/>
            </a:pPr>
            <a:r>
              <a:rPr lang="en-US" sz="3000">
                <a:solidFill>
                  <a:srgbClr val="1D1D1B"/>
                </a:solidFill>
                <a:latin typeface="Proxima Nova"/>
                <a:ea typeface="Proxima Nova"/>
                <a:cs typeface="Proxima Nova"/>
                <a:sym typeface="Proxima Nova"/>
              </a:rPr>
              <a:t>Improved awareness of the right person to contact</a:t>
            </a:r>
            <a:endParaRPr sz="3000">
              <a:solidFill>
                <a:srgbClr val="1D1D1B"/>
              </a:solidFill>
              <a:latin typeface="Proxima Nova"/>
              <a:ea typeface="Proxima Nova"/>
              <a:cs typeface="Proxima Nova"/>
              <a:sym typeface="Proxima Nova"/>
            </a:endParaRPr>
          </a:p>
          <a:p>
            <a:pPr marL="457200" lvl="0" indent="-419100" algn="l" rtl="0">
              <a:spcBef>
                <a:spcPts val="0"/>
              </a:spcBef>
              <a:spcAft>
                <a:spcPts val="0"/>
              </a:spcAft>
              <a:buClr>
                <a:srgbClr val="1D1D1B"/>
              </a:buClr>
              <a:buSzPts val="3000"/>
              <a:buFont typeface="Proxima Nova"/>
              <a:buChar char="●"/>
            </a:pPr>
            <a:r>
              <a:rPr lang="en-US" sz="3000">
                <a:solidFill>
                  <a:srgbClr val="1D1D1B"/>
                </a:solidFill>
                <a:latin typeface="Proxima Nova"/>
                <a:ea typeface="Proxima Nova"/>
                <a:cs typeface="Proxima Nova"/>
                <a:sym typeface="Proxima Nova"/>
              </a:rPr>
              <a:t>Increased recognition and acknowledgement of local coordinator </a:t>
            </a:r>
            <a:endParaRPr sz="3000">
              <a:solidFill>
                <a:srgbClr val="1D1D1B"/>
              </a:solidFill>
              <a:latin typeface="Proxima Nova"/>
              <a:ea typeface="Proxima Nova"/>
              <a:cs typeface="Proxima Nova"/>
              <a:sym typeface="Proxima Nova"/>
            </a:endParaRPr>
          </a:p>
          <a:p>
            <a:pPr marL="457200" lvl="0" indent="-419100" algn="l" rtl="0">
              <a:spcBef>
                <a:spcPts val="0"/>
              </a:spcBef>
              <a:spcAft>
                <a:spcPts val="0"/>
              </a:spcAft>
              <a:buClr>
                <a:srgbClr val="1D1D1B"/>
              </a:buClr>
              <a:buSzPts val="3000"/>
              <a:buFont typeface="Proxima Nova"/>
              <a:buChar char="●"/>
            </a:pPr>
            <a:r>
              <a:rPr lang="en-US" sz="3000">
                <a:solidFill>
                  <a:srgbClr val="1D1D1B"/>
                </a:solidFill>
                <a:latin typeface="Proxima Nova"/>
                <a:ea typeface="Proxima Nova"/>
                <a:cs typeface="Proxima Nova"/>
                <a:sym typeface="Proxima Nova"/>
              </a:rPr>
              <a:t>Increased calls to local coordinator in an emergency</a:t>
            </a:r>
            <a:endParaRPr sz="3000">
              <a:solidFill>
                <a:srgbClr val="1D1D1B"/>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BD1917"/>
              </a:buClr>
              <a:buFont typeface="Proxima Nova"/>
              <a:buNone/>
            </a:pPr>
            <a:endParaRPr sz="3600" b="0" i="0" u="none" strike="noStrike" cap="none">
              <a:solidFill>
                <a:srgbClr val="FFFFFF"/>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BD1917"/>
              </a:buClr>
              <a:buFont typeface="Proxima Nova"/>
              <a:buNone/>
            </a:pPr>
            <a:endParaRPr sz="3600" b="0" i="0" u="none" strike="noStrike" cap="none">
              <a:solidFill>
                <a:srgbClr val="FFFFFF"/>
              </a:solidFill>
              <a:latin typeface="Proxima Nova"/>
              <a:ea typeface="Proxima Nova"/>
              <a:cs typeface="Proxima Nova"/>
              <a:sym typeface="Proxima Nova"/>
            </a:endParaRPr>
          </a:p>
        </p:txBody>
      </p:sp>
      <p:sp>
        <p:nvSpPr>
          <p:cNvPr id="538" name="Google Shape;538;p44"/>
          <p:cNvSpPr txBox="1"/>
          <p:nvPr/>
        </p:nvSpPr>
        <p:spPr>
          <a:xfrm>
            <a:off x="1396150" y="1789500"/>
            <a:ext cx="11491500" cy="19794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7000" b="1">
                <a:solidFill>
                  <a:srgbClr val="434343"/>
                </a:solidFill>
                <a:latin typeface="Proxima Nova"/>
                <a:ea typeface="Proxima Nova"/>
                <a:cs typeface="Proxima Nova"/>
                <a:sym typeface="Proxima Nova"/>
              </a:rPr>
              <a:t>Coordinator calling cards</a:t>
            </a:r>
            <a:endParaRPr sz="7000" b="1">
              <a:solidFill>
                <a:srgbClr val="434343"/>
              </a:solidFill>
              <a:latin typeface="Proxima Nova"/>
              <a:ea typeface="Proxima Nova"/>
              <a:cs typeface="Proxima Nova"/>
              <a:sym typeface="Proxima Nova"/>
            </a:endParaRPr>
          </a:p>
        </p:txBody>
      </p:sp>
      <p:pic>
        <p:nvPicPr>
          <p:cNvPr id="539" name="Google Shape;539;p44"/>
          <p:cNvPicPr preferRelativeResize="0"/>
          <p:nvPr/>
        </p:nvPicPr>
        <p:blipFill rotWithShape="1">
          <a:blip r:embed="rId3">
            <a:alphaModFix/>
          </a:blip>
          <a:srcRect l="260" t="-3500" r="-260" b="3499"/>
          <a:stretch/>
        </p:blipFill>
        <p:spPr>
          <a:xfrm>
            <a:off x="13493800" y="5173525"/>
            <a:ext cx="10438125" cy="648432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43"/>
        <p:cNvGrpSpPr/>
        <p:nvPr/>
      </p:nvGrpSpPr>
      <p:grpSpPr>
        <a:xfrm>
          <a:off x="0" y="0"/>
          <a:ext cx="0" cy="0"/>
          <a:chOff x="0" y="0"/>
          <a:chExt cx="0" cy="0"/>
        </a:xfrm>
      </p:grpSpPr>
      <p:sp>
        <p:nvSpPr>
          <p:cNvPr id="544" name="Google Shape;544;p45"/>
          <p:cNvSpPr/>
          <p:nvPr/>
        </p:nvSpPr>
        <p:spPr>
          <a:xfrm>
            <a:off x="1423225" y="65225"/>
            <a:ext cx="10788900" cy="11334300"/>
          </a:xfrm>
          <a:prstGeom prst="rect">
            <a:avLst/>
          </a:prstGeom>
          <a:noFill/>
          <a:ln>
            <a:noFill/>
          </a:ln>
        </p:spPr>
        <p:txBody>
          <a:bodyPr spcFirstLastPara="1" wrap="square" lIns="71425" tIns="71425" rIns="71425" bIns="71425" anchor="t" anchorCtr="0">
            <a:noAutofit/>
          </a:bodyPr>
          <a:lstStyle/>
          <a:p>
            <a:pPr marL="0" marR="0" lvl="0" indent="0" algn="l" rtl="0">
              <a:lnSpc>
                <a:spcPct val="100000"/>
              </a:lnSpc>
              <a:spcBef>
                <a:spcPts val="0"/>
              </a:spcBef>
              <a:spcAft>
                <a:spcPts val="0"/>
              </a:spcAft>
              <a:buClr>
                <a:srgbClr val="BD1217"/>
              </a:buClr>
              <a:buFont typeface="Proxima Nova"/>
              <a:buNone/>
            </a:pPr>
            <a:endParaRPr sz="7000" b="1">
              <a:solidFill>
                <a:srgbClr val="434343"/>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BD1217"/>
              </a:buClr>
              <a:buFont typeface="Proxima Nova"/>
              <a:buNone/>
            </a:pPr>
            <a:endParaRPr sz="7000" b="1">
              <a:solidFill>
                <a:srgbClr val="434343"/>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BD1217"/>
              </a:buClr>
              <a:buFont typeface="Proxima Nova"/>
              <a:buNone/>
            </a:pPr>
            <a:endParaRPr sz="7000" b="1">
              <a:solidFill>
                <a:srgbClr val="434343"/>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r>
              <a:rPr lang="en-US" sz="3000">
                <a:highlight>
                  <a:srgbClr val="FFFFFF"/>
                </a:highlight>
                <a:latin typeface="Proxima Nova"/>
                <a:ea typeface="Proxima Nova"/>
                <a:cs typeface="Proxima Nova"/>
                <a:sym typeface="Proxima Nova"/>
              </a:rPr>
              <a:t>Each coordinator should get an official Neighbourhood </a:t>
            </a:r>
            <a:endParaRPr sz="3000">
              <a:highlight>
                <a:srgbClr val="FFFFFF"/>
              </a:highlight>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r>
              <a:rPr lang="en-US" sz="3000">
                <a:highlight>
                  <a:srgbClr val="FFFFFF"/>
                </a:highlight>
                <a:latin typeface="Proxima Nova"/>
                <a:ea typeface="Proxima Nova"/>
                <a:cs typeface="Proxima Nova"/>
                <a:sym typeface="Proxima Nova"/>
              </a:rPr>
              <a:t>Watch email address to communicate with residents and </a:t>
            </a:r>
            <a:endParaRPr sz="3000">
              <a:highlight>
                <a:srgbClr val="FFFFFF"/>
              </a:highlight>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r>
              <a:rPr lang="en-US" sz="3000">
                <a:highlight>
                  <a:srgbClr val="FFFFFF"/>
                </a:highlight>
                <a:latin typeface="Proxima Nova"/>
                <a:ea typeface="Proxima Nova"/>
                <a:cs typeface="Proxima Nova"/>
                <a:sym typeface="Proxima Nova"/>
              </a:rPr>
              <a:t>each other. A local group email list could be created for all </a:t>
            </a:r>
            <a:endParaRPr sz="3000">
              <a:highlight>
                <a:srgbClr val="FFFFFF"/>
              </a:highlight>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r>
              <a:rPr lang="en-US" sz="3000">
                <a:highlight>
                  <a:srgbClr val="FFFFFF"/>
                </a:highlight>
                <a:latin typeface="Proxima Nova"/>
                <a:ea typeface="Proxima Nova"/>
                <a:cs typeface="Proxima Nova"/>
                <a:sym typeface="Proxima Nova"/>
              </a:rPr>
              <a:t>volunteers in the area.</a:t>
            </a:r>
            <a:endParaRPr sz="3000">
              <a:highlight>
                <a:srgbClr val="FFFFFF"/>
              </a:highlight>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endParaRPr sz="3000">
              <a:highlight>
                <a:srgbClr val="FFFFFF"/>
              </a:highlight>
              <a:latin typeface="Proxima Nova"/>
              <a:ea typeface="Proxima Nova"/>
              <a:cs typeface="Proxima Nova"/>
              <a:sym typeface="Proxima Nova"/>
            </a:endParaRPr>
          </a:p>
          <a:p>
            <a:pPr marL="0" lvl="0" indent="0" algn="l" rtl="0">
              <a:spcBef>
                <a:spcPts val="0"/>
              </a:spcBef>
              <a:spcAft>
                <a:spcPts val="0"/>
              </a:spcAft>
              <a:buClr>
                <a:srgbClr val="1D1D1B"/>
              </a:buClr>
              <a:buFont typeface="Proxima Nova"/>
              <a:buNone/>
            </a:pPr>
            <a:r>
              <a:rPr lang="en-US" sz="3600" b="1">
                <a:solidFill>
                  <a:srgbClr val="ECA400"/>
                </a:solidFill>
                <a:highlight>
                  <a:srgbClr val="FFFFFF"/>
                </a:highlight>
                <a:latin typeface="Proxima Nova"/>
                <a:ea typeface="Proxima Nova"/>
                <a:cs typeface="Proxima Nova"/>
                <a:sym typeface="Proxima Nova"/>
              </a:rPr>
              <a:t>We believe that…</a:t>
            </a:r>
            <a:endParaRPr sz="3600" b="1">
              <a:solidFill>
                <a:srgbClr val="ECA400"/>
              </a:solidFill>
              <a:highlight>
                <a:srgbClr val="FFFFFF"/>
              </a:highlight>
              <a:latin typeface="Proxima Nova"/>
              <a:ea typeface="Proxima Nova"/>
              <a:cs typeface="Proxima Nova"/>
              <a:sym typeface="Proxima Nova"/>
            </a:endParaRPr>
          </a:p>
          <a:p>
            <a:pPr marL="0" lvl="0" indent="0" algn="l" rtl="0">
              <a:spcBef>
                <a:spcPts val="0"/>
              </a:spcBef>
              <a:spcAft>
                <a:spcPts val="0"/>
              </a:spcAft>
              <a:buClr>
                <a:srgbClr val="1D1D1B"/>
              </a:buClr>
              <a:buFont typeface="Proxima Nova"/>
              <a:buNone/>
            </a:pPr>
            <a:r>
              <a:rPr lang="en-US" sz="3000">
                <a:highlight>
                  <a:srgbClr val="FFFFFF"/>
                </a:highlight>
                <a:latin typeface="Proxima Nova"/>
                <a:ea typeface="Proxima Nova"/>
                <a:cs typeface="Proxima Nova"/>
                <a:sym typeface="Proxima Nova"/>
              </a:rPr>
              <a:t>This will give coordinators a sense of authority and reassure residents that they are working with the police and can be trusted.</a:t>
            </a:r>
            <a:endParaRPr sz="3000">
              <a:highlight>
                <a:srgbClr val="FFFFFF"/>
              </a:highlight>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endParaRPr sz="3000">
              <a:highlight>
                <a:srgbClr val="FFFFFF"/>
              </a:highlight>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r>
              <a:rPr lang="en-US" sz="3600" b="1">
                <a:solidFill>
                  <a:srgbClr val="ECA400"/>
                </a:solidFill>
                <a:latin typeface="Proxima Nova"/>
                <a:ea typeface="Proxima Nova"/>
                <a:cs typeface="Proxima Nova"/>
                <a:sym typeface="Proxima Nova"/>
              </a:rPr>
              <a:t>To find out this is true we will…</a:t>
            </a:r>
            <a:endParaRPr sz="3600" b="1">
              <a:solidFill>
                <a:srgbClr val="ECA400"/>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r>
              <a:rPr lang="en-US" sz="3000">
                <a:solidFill>
                  <a:srgbClr val="1D1D1B"/>
                </a:solidFill>
                <a:latin typeface="Proxima Nova"/>
                <a:ea typeface="Proxima Nova"/>
                <a:cs typeface="Proxima Nova"/>
                <a:sym typeface="Proxima Nova"/>
              </a:rPr>
              <a:t>Send the emails from NHW email addresses including those that require a response</a:t>
            </a:r>
            <a:endParaRPr sz="3000">
              <a:solidFill>
                <a:srgbClr val="1D1D1B"/>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endParaRPr sz="3000">
              <a:solidFill>
                <a:srgbClr val="1D1D1B"/>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r>
              <a:rPr lang="en-US" sz="3600" b="1">
                <a:solidFill>
                  <a:srgbClr val="ECA400"/>
                </a:solidFill>
                <a:latin typeface="Proxima Nova"/>
                <a:ea typeface="Proxima Nova"/>
                <a:cs typeface="Proxima Nova"/>
                <a:sym typeface="Proxima Nova"/>
              </a:rPr>
              <a:t>And measure…</a:t>
            </a:r>
            <a:endParaRPr sz="3600" b="1">
              <a:solidFill>
                <a:srgbClr val="ECA400"/>
              </a:solidFill>
              <a:latin typeface="Proxima Nova"/>
              <a:ea typeface="Proxima Nova"/>
              <a:cs typeface="Proxima Nova"/>
              <a:sym typeface="Proxima Nova"/>
            </a:endParaRPr>
          </a:p>
          <a:p>
            <a:pPr marL="457200" lvl="0" indent="-419100" algn="l" rtl="0">
              <a:spcBef>
                <a:spcPts val="0"/>
              </a:spcBef>
              <a:spcAft>
                <a:spcPts val="0"/>
              </a:spcAft>
              <a:buClr>
                <a:srgbClr val="1D1D1B"/>
              </a:buClr>
              <a:buSzPts val="3000"/>
              <a:buFont typeface="Proxima Nova"/>
              <a:buChar char="●"/>
            </a:pPr>
            <a:r>
              <a:rPr lang="en-US" sz="3000">
                <a:solidFill>
                  <a:srgbClr val="1D1D1B"/>
                </a:solidFill>
                <a:latin typeface="Proxima Nova"/>
                <a:ea typeface="Proxima Nova"/>
                <a:cs typeface="Proxima Nova"/>
                <a:sym typeface="Proxima Nova"/>
              </a:rPr>
              <a:t>Increased number of people opening the email</a:t>
            </a:r>
            <a:endParaRPr sz="3000">
              <a:solidFill>
                <a:srgbClr val="1D1D1B"/>
              </a:solidFill>
              <a:latin typeface="Proxima Nova"/>
              <a:ea typeface="Proxima Nova"/>
              <a:cs typeface="Proxima Nova"/>
              <a:sym typeface="Proxima Nova"/>
            </a:endParaRPr>
          </a:p>
          <a:p>
            <a:pPr marL="457200" lvl="0" indent="-419100" algn="l" rtl="0">
              <a:spcBef>
                <a:spcPts val="0"/>
              </a:spcBef>
              <a:spcAft>
                <a:spcPts val="0"/>
              </a:spcAft>
              <a:buClr>
                <a:srgbClr val="1D1D1B"/>
              </a:buClr>
              <a:buSzPts val="3000"/>
              <a:buFont typeface="Proxima Nova"/>
              <a:buChar char="●"/>
            </a:pPr>
            <a:r>
              <a:rPr lang="en-US" sz="3000">
                <a:solidFill>
                  <a:srgbClr val="1D1D1B"/>
                </a:solidFill>
                <a:latin typeface="Proxima Nova"/>
                <a:ea typeface="Proxima Nova"/>
                <a:cs typeface="Proxima Nova"/>
                <a:sym typeface="Proxima Nova"/>
              </a:rPr>
              <a:t>Increased response rate for messages needing a response</a:t>
            </a:r>
            <a:endParaRPr sz="3000">
              <a:solidFill>
                <a:srgbClr val="1D1D1B"/>
              </a:solidFill>
              <a:latin typeface="Proxima Nova"/>
              <a:ea typeface="Proxima Nova"/>
              <a:cs typeface="Proxima Nova"/>
              <a:sym typeface="Proxima Nova"/>
            </a:endParaRPr>
          </a:p>
          <a:p>
            <a:pPr marL="457200" lvl="0" indent="-419100" algn="l" rtl="0">
              <a:spcBef>
                <a:spcPts val="0"/>
              </a:spcBef>
              <a:spcAft>
                <a:spcPts val="0"/>
              </a:spcAft>
              <a:buClr>
                <a:srgbClr val="1D1D1B"/>
              </a:buClr>
              <a:buSzPts val="3000"/>
              <a:buFont typeface="Proxima Nova"/>
              <a:buChar char="●"/>
            </a:pPr>
            <a:r>
              <a:rPr lang="en-US" sz="3000">
                <a:solidFill>
                  <a:srgbClr val="1D1D1B"/>
                </a:solidFill>
                <a:latin typeface="Proxima Nova"/>
                <a:ea typeface="Proxima Nova"/>
                <a:cs typeface="Proxima Nova"/>
                <a:sym typeface="Proxima Nova"/>
              </a:rPr>
              <a:t>Increased willingness to exchange details</a:t>
            </a:r>
            <a:endParaRPr sz="3000">
              <a:solidFill>
                <a:srgbClr val="1D1D1B"/>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BD1917"/>
              </a:buClr>
              <a:buFont typeface="Proxima Nova"/>
              <a:buNone/>
            </a:pPr>
            <a:endParaRPr sz="3600" b="0" i="0" u="none" strike="noStrike" cap="none">
              <a:solidFill>
                <a:srgbClr val="FFFFFF"/>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BD1917"/>
              </a:buClr>
              <a:buFont typeface="Proxima Nova"/>
              <a:buNone/>
            </a:pPr>
            <a:endParaRPr sz="3600" b="0" i="0" u="none" strike="noStrike" cap="none">
              <a:solidFill>
                <a:srgbClr val="FFFFFF"/>
              </a:solidFill>
              <a:latin typeface="Proxima Nova"/>
              <a:ea typeface="Proxima Nova"/>
              <a:cs typeface="Proxima Nova"/>
              <a:sym typeface="Proxima Nova"/>
            </a:endParaRPr>
          </a:p>
        </p:txBody>
      </p:sp>
      <p:sp>
        <p:nvSpPr>
          <p:cNvPr id="545" name="Google Shape;545;p45"/>
          <p:cNvSpPr txBox="1"/>
          <p:nvPr/>
        </p:nvSpPr>
        <p:spPr>
          <a:xfrm>
            <a:off x="1347025" y="1713300"/>
            <a:ext cx="12146700" cy="19794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7000" b="1">
                <a:solidFill>
                  <a:srgbClr val="434343"/>
                </a:solidFill>
                <a:latin typeface="Proxima Nova"/>
                <a:ea typeface="Proxima Nova"/>
                <a:cs typeface="Proxima Nova"/>
                <a:sym typeface="Proxima Nova"/>
              </a:rPr>
              <a:t>Coordinator Email addresses</a:t>
            </a:r>
            <a:endParaRPr sz="7000" b="1">
              <a:solidFill>
                <a:srgbClr val="434343"/>
              </a:solidFill>
              <a:latin typeface="Proxima Nova"/>
              <a:ea typeface="Proxima Nova"/>
              <a:cs typeface="Proxima Nova"/>
              <a:sym typeface="Proxima Nova"/>
            </a:endParaRPr>
          </a:p>
        </p:txBody>
      </p:sp>
      <p:pic>
        <p:nvPicPr>
          <p:cNvPr id="546" name="Google Shape;546;p45"/>
          <p:cNvPicPr preferRelativeResize="0"/>
          <p:nvPr/>
        </p:nvPicPr>
        <p:blipFill rotWithShape="1">
          <a:blip r:embed="rId3">
            <a:alphaModFix/>
          </a:blip>
          <a:srcRect r="19426"/>
          <a:stretch/>
        </p:blipFill>
        <p:spPr>
          <a:xfrm>
            <a:off x="13949400" y="1846950"/>
            <a:ext cx="10434602" cy="9746349"/>
          </a:xfrm>
          <a:prstGeom prst="rect">
            <a:avLst/>
          </a:prstGeom>
          <a:noFill/>
          <a:ln w="19050" cap="flat" cmpd="sng">
            <a:solidFill>
              <a:srgbClr val="434343"/>
            </a:solidFill>
            <a:prstDash val="solid"/>
            <a:round/>
            <a:headEnd type="none" w="sm" len="sm"/>
            <a:tailEnd type="none" w="sm" len="sm"/>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50"/>
        <p:cNvGrpSpPr/>
        <p:nvPr/>
      </p:nvGrpSpPr>
      <p:grpSpPr>
        <a:xfrm>
          <a:off x="0" y="0"/>
          <a:ext cx="0" cy="0"/>
          <a:chOff x="0" y="0"/>
          <a:chExt cx="0" cy="0"/>
        </a:xfrm>
      </p:grpSpPr>
      <p:sp>
        <p:nvSpPr>
          <p:cNvPr id="551" name="Google Shape;551;p46"/>
          <p:cNvSpPr/>
          <p:nvPr/>
        </p:nvSpPr>
        <p:spPr>
          <a:xfrm>
            <a:off x="13796800" y="906550"/>
            <a:ext cx="9554700" cy="11517600"/>
          </a:xfrm>
          <a:prstGeom prst="rect">
            <a:avLst/>
          </a:prstGeom>
          <a:solidFill>
            <a:srgbClr val="FFFFFF"/>
          </a:solidFill>
          <a:ln w="9525" cap="flat" cmpd="sng">
            <a:solidFill>
              <a:srgbClr val="99999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2" name="Google Shape;552;p46"/>
          <p:cNvSpPr/>
          <p:nvPr/>
        </p:nvSpPr>
        <p:spPr>
          <a:xfrm>
            <a:off x="1423225" y="-289175"/>
            <a:ext cx="11905500" cy="11334300"/>
          </a:xfrm>
          <a:prstGeom prst="rect">
            <a:avLst/>
          </a:prstGeom>
          <a:noFill/>
          <a:ln>
            <a:noFill/>
          </a:ln>
        </p:spPr>
        <p:txBody>
          <a:bodyPr spcFirstLastPara="1" wrap="square" lIns="71425" tIns="71425" rIns="71425" bIns="71425" anchor="t" anchorCtr="0">
            <a:noAutofit/>
          </a:bodyPr>
          <a:lstStyle/>
          <a:p>
            <a:pPr marL="0" marR="0" lvl="0" indent="0" algn="l" rtl="0">
              <a:lnSpc>
                <a:spcPct val="100000"/>
              </a:lnSpc>
              <a:spcBef>
                <a:spcPts val="0"/>
              </a:spcBef>
              <a:spcAft>
                <a:spcPts val="0"/>
              </a:spcAft>
              <a:buClr>
                <a:srgbClr val="BD1217"/>
              </a:buClr>
              <a:buFont typeface="Proxima Nova"/>
              <a:buNone/>
            </a:pPr>
            <a:endParaRPr sz="7000" b="1">
              <a:solidFill>
                <a:srgbClr val="434343"/>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BD1217"/>
              </a:buClr>
              <a:buFont typeface="Proxima Nova"/>
              <a:buNone/>
            </a:pPr>
            <a:endParaRPr sz="7000" b="1">
              <a:solidFill>
                <a:srgbClr val="434343"/>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BD1217"/>
              </a:buClr>
              <a:buFont typeface="Proxima Nova"/>
              <a:buNone/>
            </a:pPr>
            <a:endParaRPr sz="7000" b="1">
              <a:solidFill>
                <a:srgbClr val="434343"/>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r>
              <a:rPr lang="en-US" sz="3000">
                <a:highlight>
                  <a:srgbClr val="FFFFFF"/>
                </a:highlight>
                <a:latin typeface="Proxima Nova"/>
                <a:ea typeface="Proxima Nova"/>
                <a:cs typeface="Proxima Nova"/>
                <a:sym typeface="Proxima Nova"/>
              </a:rPr>
              <a:t>A list of local agencies, partners and contacts on sign up from </a:t>
            </a:r>
            <a:endParaRPr sz="3000">
              <a:highlight>
                <a:srgbClr val="FFFFFF"/>
              </a:highlight>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r>
              <a:rPr lang="en-US" sz="3000">
                <a:highlight>
                  <a:srgbClr val="FFFFFF"/>
                </a:highlight>
                <a:latin typeface="Proxima Nova"/>
                <a:ea typeface="Proxima Nova"/>
                <a:cs typeface="Proxima Nova"/>
                <a:sym typeface="Proxima Nova"/>
              </a:rPr>
              <a:t>the Police. Local and national contacts with some information </a:t>
            </a:r>
            <a:endParaRPr sz="3000">
              <a:highlight>
                <a:srgbClr val="FFFFFF"/>
              </a:highlight>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r>
              <a:rPr lang="en-US" sz="3000">
                <a:highlight>
                  <a:srgbClr val="FFFFFF"/>
                </a:highlight>
                <a:latin typeface="Proxima Nova"/>
                <a:ea typeface="Proxima Nova"/>
                <a:cs typeface="Proxima Nova"/>
                <a:sym typeface="Proxima Nova"/>
              </a:rPr>
              <a:t>on who they are and when they might be useful. [</a:t>
            </a:r>
            <a:r>
              <a:rPr lang="en-US" sz="3000">
                <a:solidFill>
                  <a:srgbClr val="434343"/>
                </a:solidFill>
                <a:highlight>
                  <a:schemeClr val="dk1"/>
                </a:highlight>
                <a:latin typeface="Proxima Nova"/>
                <a:ea typeface="Proxima Nova"/>
                <a:cs typeface="Proxima Nova"/>
                <a:sym typeface="Proxima Nova"/>
              </a:rPr>
              <a:t>Email, printed leaflet]</a:t>
            </a:r>
            <a:endParaRPr sz="3000">
              <a:highlight>
                <a:srgbClr val="FFFFFF"/>
              </a:highlight>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endParaRPr sz="3000">
              <a:highlight>
                <a:srgbClr val="FFFFFF"/>
              </a:highlight>
              <a:latin typeface="Proxima Nova"/>
              <a:ea typeface="Proxima Nova"/>
              <a:cs typeface="Proxima Nova"/>
              <a:sym typeface="Proxima Nova"/>
            </a:endParaRPr>
          </a:p>
          <a:p>
            <a:pPr marL="0" lvl="0" indent="0" algn="l" rtl="0">
              <a:spcBef>
                <a:spcPts val="0"/>
              </a:spcBef>
              <a:spcAft>
                <a:spcPts val="0"/>
              </a:spcAft>
              <a:buClr>
                <a:srgbClr val="1D1D1B"/>
              </a:buClr>
              <a:buFont typeface="Proxima Nova"/>
              <a:buNone/>
            </a:pPr>
            <a:r>
              <a:rPr lang="en-US" sz="3600" b="1">
                <a:solidFill>
                  <a:srgbClr val="ECA400"/>
                </a:solidFill>
                <a:highlight>
                  <a:srgbClr val="FFFFFF"/>
                </a:highlight>
                <a:latin typeface="Proxima Nova"/>
                <a:ea typeface="Proxima Nova"/>
                <a:cs typeface="Proxima Nova"/>
                <a:sym typeface="Proxima Nova"/>
              </a:rPr>
              <a:t>We believe that…</a:t>
            </a:r>
            <a:endParaRPr sz="3600" b="1">
              <a:solidFill>
                <a:srgbClr val="ECA400"/>
              </a:solidFill>
              <a:highlight>
                <a:srgbClr val="FFFFFF"/>
              </a:highlight>
              <a:latin typeface="Proxima Nova"/>
              <a:ea typeface="Proxima Nova"/>
              <a:cs typeface="Proxima Nova"/>
              <a:sym typeface="Proxima Nova"/>
            </a:endParaRPr>
          </a:p>
          <a:p>
            <a:pPr marL="0" lvl="0" indent="0" algn="l" rtl="0">
              <a:spcBef>
                <a:spcPts val="0"/>
              </a:spcBef>
              <a:spcAft>
                <a:spcPts val="0"/>
              </a:spcAft>
              <a:buClr>
                <a:srgbClr val="1D1D1B"/>
              </a:buClr>
              <a:buFont typeface="Proxima Nova"/>
              <a:buNone/>
            </a:pPr>
            <a:r>
              <a:rPr lang="en-US" sz="3000">
                <a:highlight>
                  <a:srgbClr val="FFFFFF"/>
                </a:highlight>
                <a:latin typeface="Proxima Nova"/>
                <a:ea typeface="Proxima Nova"/>
                <a:cs typeface="Proxima Nova"/>
                <a:sym typeface="Proxima Nova"/>
              </a:rPr>
              <a:t>Neighbourhood Watch groups are often unaware of other local </a:t>
            </a:r>
            <a:endParaRPr sz="3000">
              <a:highlight>
                <a:srgbClr val="FFFFFF"/>
              </a:highlight>
              <a:latin typeface="Proxima Nova"/>
              <a:ea typeface="Proxima Nova"/>
              <a:cs typeface="Proxima Nova"/>
              <a:sym typeface="Proxima Nova"/>
            </a:endParaRPr>
          </a:p>
          <a:p>
            <a:pPr marL="0" lvl="0" indent="0" algn="l" rtl="0">
              <a:spcBef>
                <a:spcPts val="0"/>
              </a:spcBef>
              <a:spcAft>
                <a:spcPts val="0"/>
              </a:spcAft>
              <a:buClr>
                <a:srgbClr val="1D1D1B"/>
              </a:buClr>
              <a:buFont typeface="Proxima Nova"/>
              <a:buNone/>
            </a:pPr>
            <a:r>
              <a:rPr lang="en-US" sz="3000">
                <a:highlight>
                  <a:srgbClr val="FFFFFF"/>
                </a:highlight>
                <a:latin typeface="Proxima Nova"/>
                <a:ea typeface="Proxima Nova"/>
                <a:cs typeface="Proxima Nova"/>
                <a:sym typeface="Proxima Nova"/>
              </a:rPr>
              <a:t>groups nearby that may be useful to them or people in their area. </a:t>
            </a:r>
            <a:endParaRPr sz="3000">
              <a:highlight>
                <a:srgbClr val="FFFFFF"/>
              </a:highlight>
              <a:latin typeface="Proxima Nova"/>
              <a:ea typeface="Proxima Nova"/>
              <a:cs typeface="Proxima Nova"/>
              <a:sym typeface="Proxima Nova"/>
            </a:endParaRPr>
          </a:p>
          <a:p>
            <a:pPr marL="0" lvl="0" indent="0" algn="l" rtl="0">
              <a:spcBef>
                <a:spcPts val="0"/>
              </a:spcBef>
              <a:spcAft>
                <a:spcPts val="0"/>
              </a:spcAft>
              <a:buClr>
                <a:srgbClr val="1D1D1B"/>
              </a:buClr>
              <a:buFont typeface="Proxima Nova"/>
              <a:buNone/>
            </a:pPr>
            <a:r>
              <a:rPr lang="en-US" sz="3000">
                <a:highlight>
                  <a:srgbClr val="FFFFFF"/>
                </a:highlight>
                <a:latin typeface="Proxima Nova"/>
                <a:ea typeface="Proxima Nova"/>
                <a:cs typeface="Proxima Nova"/>
                <a:sym typeface="Proxima Nova"/>
              </a:rPr>
              <a:t>As groups are created from the ground up, they would benefit </a:t>
            </a:r>
            <a:endParaRPr sz="3000">
              <a:highlight>
                <a:srgbClr val="FFFFFF"/>
              </a:highlight>
              <a:latin typeface="Proxima Nova"/>
              <a:ea typeface="Proxima Nova"/>
              <a:cs typeface="Proxima Nova"/>
              <a:sym typeface="Proxima Nova"/>
            </a:endParaRPr>
          </a:p>
          <a:p>
            <a:pPr marL="0" lvl="0" indent="0" algn="l" rtl="0">
              <a:spcBef>
                <a:spcPts val="0"/>
              </a:spcBef>
              <a:spcAft>
                <a:spcPts val="0"/>
              </a:spcAft>
              <a:buClr>
                <a:srgbClr val="1D1D1B"/>
              </a:buClr>
              <a:buFont typeface="Proxima Nova"/>
              <a:buNone/>
            </a:pPr>
            <a:r>
              <a:rPr lang="en-US" sz="3000">
                <a:highlight>
                  <a:srgbClr val="FFFFFF"/>
                </a:highlight>
                <a:latin typeface="Proxima Nova"/>
                <a:ea typeface="Proxima Nova"/>
                <a:cs typeface="Proxima Nova"/>
                <a:sym typeface="Proxima Nova"/>
              </a:rPr>
              <a:t>from more advice and guidance from NHW and the police, </a:t>
            </a:r>
            <a:endParaRPr sz="3000">
              <a:highlight>
                <a:srgbClr val="FFFFFF"/>
              </a:highlight>
              <a:latin typeface="Proxima Nova"/>
              <a:ea typeface="Proxima Nova"/>
              <a:cs typeface="Proxima Nova"/>
              <a:sym typeface="Proxima Nova"/>
            </a:endParaRPr>
          </a:p>
          <a:p>
            <a:pPr marL="0" lvl="0" indent="0" algn="l" rtl="0">
              <a:spcBef>
                <a:spcPts val="0"/>
              </a:spcBef>
              <a:spcAft>
                <a:spcPts val="0"/>
              </a:spcAft>
              <a:buClr>
                <a:srgbClr val="1D1D1B"/>
              </a:buClr>
              <a:buFont typeface="Proxima Nova"/>
              <a:buNone/>
            </a:pPr>
            <a:r>
              <a:rPr lang="en-US" sz="3000">
                <a:highlight>
                  <a:srgbClr val="FFFFFF"/>
                </a:highlight>
                <a:latin typeface="Proxima Nova"/>
                <a:ea typeface="Proxima Nova"/>
                <a:cs typeface="Proxima Nova"/>
                <a:sym typeface="Proxima Nova"/>
              </a:rPr>
              <a:t>particularly new groups.</a:t>
            </a:r>
            <a:endParaRPr sz="3600" b="1">
              <a:solidFill>
                <a:srgbClr val="ECA400"/>
              </a:solidFill>
              <a:highlight>
                <a:srgbClr val="FFFFFF"/>
              </a:highlight>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endParaRPr sz="3000">
              <a:highlight>
                <a:srgbClr val="FFFFFF"/>
              </a:highlight>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r>
              <a:rPr lang="en-US" sz="3600" b="1">
                <a:solidFill>
                  <a:srgbClr val="ECA400"/>
                </a:solidFill>
                <a:latin typeface="Proxima Nova"/>
                <a:ea typeface="Proxima Nova"/>
                <a:cs typeface="Proxima Nova"/>
                <a:sym typeface="Proxima Nova"/>
              </a:rPr>
              <a:t>To find out this is true we will…</a:t>
            </a:r>
            <a:endParaRPr sz="3600" b="1">
              <a:solidFill>
                <a:srgbClr val="ECA400"/>
              </a:solidFill>
              <a:latin typeface="Proxima Nova"/>
              <a:ea typeface="Proxima Nova"/>
              <a:cs typeface="Proxima Nova"/>
              <a:sym typeface="Proxima Nova"/>
            </a:endParaRPr>
          </a:p>
          <a:p>
            <a:pPr marL="0" lvl="0" indent="0" algn="l" rtl="0">
              <a:spcBef>
                <a:spcPts val="0"/>
              </a:spcBef>
              <a:spcAft>
                <a:spcPts val="0"/>
              </a:spcAft>
              <a:buClr>
                <a:srgbClr val="1D1D1B"/>
              </a:buClr>
              <a:buFont typeface="Proxima Nova"/>
              <a:buNone/>
            </a:pPr>
            <a:r>
              <a:rPr lang="en-US" sz="3000">
                <a:solidFill>
                  <a:srgbClr val="1D1D1B"/>
                </a:solidFill>
                <a:latin typeface="Proxima Nova"/>
                <a:ea typeface="Proxima Nova"/>
                <a:cs typeface="Proxima Nova"/>
                <a:sym typeface="Proxima Nova"/>
              </a:rPr>
              <a:t>Create a list with the police contact in Aylesbury and get feedback from volunteers in Cheddington Village.</a:t>
            </a:r>
            <a:endParaRPr sz="3000">
              <a:solidFill>
                <a:srgbClr val="1D1D1B"/>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endParaRPr sz="3000">
              <a:solidFill>
                <a:srgbClr val="1D1D1B"/>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r>
              <a:rPr lang="en-US" sz="3600" b="1">
                <a:solidFill>
                  <a:srgbClr val="ECA400"/>
                </a:solidFill>
                <a:latin typeface="Proxima Nova"/>
                <a:ea typeface="Proxima Nova"/>
                <a:cs typeface="Proxima Nova"/>
                <a:sym typeface="Proxima Nova"/>
              </a:rPr>
              <a:t>And measure…</a:t>
            </a:r>
            <a:endParaRPr sz="3600" b="1">
              <a:solidFill>
                <a:srgbClr val="ECA400"/>
              </a:solidFill>
              <a:latin typeface="Proxima Nova"/>
              <a:ea typeface="Proxima Nova"/>
              <a:cs typeface="Proxima Nova"/>
              <a:sym typeface="Proxima Nova"/>
            </a:endParaRPr>
          </a:p>
          <a:p>
            <a:pPr marL="457200" lvl="0" indent="-419100" algn="l" rtl="0">
              <a:spcBef>
                <a:spcPts val="0"/>
              </a:spcBef>
              <a:spcAft>
                <a:spcPts val="0"/>
              </a:spcAft>
              <a:buClr>
                <a:srgbClr val="1D1D1B"/>
              </a:buClr>
              <a:buSzPts val="3000"/>
              <a:buFont typeface="Proxima Nova"/>
              <a:buChar char="●"/>
            </a:pPr>
            <a:r>
              <a:rPr lang="en-US" sz="3000">
                <a:solidFill>
                  <a:srgbClr val="1D1D1B"/>
                </a:solidFill>
                <a:latin typeface="Proxima Nova"/>
                <a:ea typeface="Proxima Nova"/>
                <a:cs typeface="Proxima Nova"/>
                <a:sym typeface="Proxima Nova"/>
              </a:rPr>
              <a:t>How many local groups police are aware of that volunteers are not </a:t>
            </a:r>
            <a:endParaRPr sz="3000">
              <a:solidFill>
                <a:srgbClr val="1D1D1B"/>
              </a:solidFill>
              <a:latin typeface="Proxima Nova"/>
              <a:ea typeface="Proxima Nova"/>
              <a:cs typeface="Proxima Nova"/>
              <a:sym typeface="Proxima Nova"/>
            </a:endParaRPr>
          </a:p>
          <a:p>
            <a:pPr marL="457200" lvl="0" indent="-419100" algn="l" rtl="0">
              <a:spcBef>
                <a:spcPts val="0"/>
              </a:spcBef>
              <a:spcAft>
                <a:spcPts val="0"/>
              </a:spcAft>
              <a:buClr>
                <a:srgbClr val="1D1D1B"/>
              </a:buClr>
              <a:buSzPts val="3000"/>
              <a:buFont typeface="Proxima Nova"/>
              <a:buChar char="●"/>
            </a:pPr>
            <a:r>
              <a:rPr lang="en-US" sz="3000">
                <a:solidFill>
                  <a:srgbClr val="1D1D1B"/>
                </a:solidFill>
                <a:latin typeface="Proxima Nova"/>
                <a:ea typeface="Proxima Nova"/>
                <a:cs typeface="Proxima Nova"/>
                <a:sym typeface="Proxima Nova"/>
              </a:rPr>
              <a:t>How many volunteers are passing on or refering to partners/agencies</a:t>
            </a:r>
            <a:endParaRPr sz="3000">
              <a:solidFill>
                <a:srgbClr val="1D1D1B"/>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BD1917"/>
              </a:buClr>
              <a:buFont typeface="Proxima Nova"/>
              <a:buNone/>
            </a:pPr>
            <a:endParaRPr sz="3600" b="0" i="0" u="none" strike="noStrike" cap="none">
              <a:solidFill>
                <a:srgbClr val="FFFFFF"/>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BD1917"/>
              </a:buClr>
              <a:buFont typeface="Proxima Nova"/>
              <a:buNone/>
            </a:pPr>
            <a:endParaRPr sz="3600" b="0" i="0" u="none" strike="noStrike" cap="none">
              <a:solidFill>
                <a:srgbClr val="FFFFFF"/>
              </a:solidFill>
              <a:latin typeface="Proxima Nova"/>
              <a:ea typeface="Proxima Nova"/>
              <a:cs typeface="Proxima Nova"/>
              <a:sym typeface="Proxima Nova"/>
            </a:endParaRPr>
          </a:p>
        </p:txBody>
      </p:sp>
      <p:sp>
        <p:nvSpPr>
          <p:cNvPr id="553" name="Google Shape;553;p46"/>
          <p:cNvSpPr txBox="1"/>
          <p:nvPr/>
        </p:nvSpPr>
        <p:spPr>
          <a:xfrm>
            <a:off x="1347025" y="1587497"/>
            <a:ext cx="12146700" cy="1614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7000" b="1">
                <a:solidFill>
                  <a:srgbClr val="434343"/>
                </a:solidFill>
                <a:latin typeface="Proxima Nova"/>
                <a:ea typeface="Proxima Nova"/>
                <a:cs typeface="Proxima Nova"/>
                <a:sym typeface="Proxima Nova"/>
              </a:rPr>
              <a:t>Useful contacts list</a:t>
            </a:r>
            <a:endParaRPr sz="7000" b="1">
              <a:solidFill>
                <a:srgbClr val="434343"/>
              </a:solidFill>
              <a:latin typeface="Proxima Nova"/>
              <a:ea typeface="Proxima Nova"/>
              <a:cs typeface="Proxima Nova"/>
              <a:sym typeface="Proxima Nova"/>
            </a:endParaRPr>
          </a:p>
        </p:txBody>
      </p:sp>
      <p:pic>
        <p:nvPicPr>
          <p:cNvPr id="554" name="Google Shape;554;p46"/>
          <p:cNvPicPr preferRelativeResize="0"/>
          <p:nvPr/>
        </p:nvPicPr>
        <p:blipFill>
          <a:blip r:embed="rId3">
            <a:alphaModFix/>
          </a:blip>
          <a:stretch>
            <a:fillRect/>
          </a:stretch>
        </p:blipFill>
        <p:spPr>
          <a:xfrm>
            <a:off x="13796800" y="906538"/>
            <a:ext cx="9554727" cy="4050125"/>
          </a:xfrm>
          <a:prstGeom prst="rect">
            <a:avLst/>
          </a:prstGeom>
          <a:noFill/>
          <a:ln>
            <a:noFill/>
          </a:ln>
        </p:spPr>
      </p:pic>
      <p:sp>
        <p:nvSpPr>
          <p:cNvPr id="555" name="Google Shape;555;p46"/>
          <p:cNvSpPr/>
          <p:nvPr/>
        </p:nvSpPr>
        <p:spPr>
          <a:xfrm>
            <a:off x="14867425" y="1941900"/>
            <a:ext cx="7130700" cy="55332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556" name="Google Shape;556;p46"/>
          <p:cNvPicPr preferRelativeResize="0"/>
          <p:nvPr/>
        </p:nvPicPr>
        <p:blipFill>
          <a:blip r:embed="rId4">
            <a:alphaModFix/>
          </a:blip>
          <a:stretch>
            <a:fillRect/>
          </a:stretch>
        </p:blipFill>
        <p:spPr>
          <a:xfrm>
            <a:off x="14272475" y="1941900"/>
            <a:ext cx="7595600" cy="8987475"/>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560"/>
        <p:cNvGrpSpPr/>
        <p:nvPr/>
      </p:nvGrpSpPr>
      <p:grpSpPr>
        <a:xfrm>
          <a:off x="0" y="0"/>
          <a:ext cx="0" cy="0"/>
          <a:chOff x="0" y="0"/>
          <a:chExt cx="0" cy="0"/>
        </a:xfrm>
      </p:grpSpPr>
      <p:sp>
        <p:nvSpPr>
          <p:cNvPr id="561" name="Google Shape;561;p47"/>
          <p:cNvSpPr/>
          <p:nvPr/>
        </p:nvSpPr>
        <p:spPr>
          <a:xfrm>
            <a:off x="14939075" y="658275"/>
            <a:ext cx="7924500" cy="11664900"/>
          </a:xfrm>
          <a:prstGeom prst="rect">
            <a:avLst/>
          </a:prstGeom>
          <a:solidFill>
            <a:srgbClr val="FFFFFF"/>
          </a:solidFill>
          <a:ln w="9525" cap="flat" cmpd="sng">
            <a:solidFill>
              <a:srgbClr val="99999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2" name="Google Shape;562;p47"/>
          <p:cNvSpPr/>
          <p:nvPr/>
        </p:nvSpPr>
        <p:spPr>
          <a:xfrm>
            <a:off x="1423225" y="-10975"/>
            <a:ext cx="12313200" cy="11334300"/>
          </a:xfrm>
          <a:prstGeom prst="rect">
            <a:avLst/>
          </a:prstGeom>
          <a:noFill/>
          <a:ln>
            <a:noFill/>
          </a:ln>
        </p:spPr>
        <p:txBody>
          <a:bodyPr spcFirstLastPara="1" wrap="square" lIns="71425" tIns="71425" rIns="71425" bIns="71425" anchor="t" anchorCtr="0">
            <a:noAutofit/>
          </a:bodyPr>
          <a:lstStyle/>
          <a:p>
            <a:pPr marL="0" marR="0" lvl="0" indent="0" algn="l" rtl="0">
              <a:lnSpc>
                <a:spcPct val="100000"/>
              </a:lnSpc>
              <a:spcBef>
                <a:spcPts val="0"/>
              </a:spcBef>
              <a:spcAft>
                <a:spcPts val="0"/>
              </a:spcAft>
              <a:buClr>
                <a:srgbClr val="BD1217"/>
              </a:buClr>
              <a:buFont typeface="Proxima Nova"/>
              <a:buNone/>
            </a:pPr>
            <a:endParaRPr sz="7000" b="1">
              <a:solidFill>
                <a:srgbClr val="434343"/>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BD1217"/>
              </a:buClr>
              <a:buFont typeface="Proxima Nova"/>
              <a:buNone/>
            </a:pPr>
            <a:endParaRPr sz="7000" b="1">
              <a:solidFill>
                <a:srgbClr val="434343"/>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BD1217"/>
              </a:buClr>
              <a:buFont typeface="Proxima Nova"/>
              <a:buNone/>
            </a:pPr>
            <a:endParaRPr sz="7000" b="1">
              <a:solidFill>
                <a:srgbClr val="434343"/>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r>
              <a:rPr lang="en-US" sz="3000">
                <a:solidFill>
                  <a:srgbClr val="434343"/>
                </a:solidFill>
                <a:highlight>
                  <a:srgbClr val="FFFFFF"/>
                </a:highlight>
                <a:latin typeface="Proxima Nova"/>
                <a:ea typeface="Proxima Nova"/>
                <a:cs typeface="Proxima Nova"/>
                <a:sym typeface="Proxima Nova"/>
              </a:rPr>
              <a:t>Top 10 scams list from the key contact in the Police (NHW &amp; Community Messaging Coordinator) produced for/with the Neighbourhood Watch lead coordinator. Updated every quarter(?) or as the scams change. [Email, social media, printed leaflet]</a:t>
            </a:r>
            <a:endParaRPr sz="3000">
              <a:solidFill>
                <a:srgbClr val="434343"/>
              </a:solidFill>
              <a:highlight>
                <a:srgbClr val="FFFFFF"/>
              </a:highlight>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endParaRPr sz="3000">
              <a:highlight>
                <a:srgbClr val="FFFFFF"/>
              </a:highlight>
              <a:latin typeface="Proxima Nova"/>
              <a:ea typeface="Proxima Nova"/>
              <a:cs typeface="Proxima Nova"/>
              <a:sym typeface="Proxima Nova"/>
            </a:endParaRPr>
          </a:p>
          <a:p>
            <a:pPr marL="0" lvl="0" indent="0" algn="l" rtl="0">
              <a:spcBef>
                <a:spcPts val="0"/>
              </a:spcBef>
              <a:spcAft>
                <a:spcPts val="0"/>
              </a:spcAft>
              <a:buClr>
                <a:srgbClr val="1D1D1B"/>
              </a:buClr>
              <a:buFont typeface="Proxima Nova"/>
              <a:buNone/>
            </a:pPr>
            <a:r>
              <a:rPr lang="en-US" sz="3600" b="1">
                <a:solidFill>
                  <a:srgbClr val="ECA400"/>
                </a:solidFill>
                <a:highlight>
                  <a:srgbClr val="FFFFFF"/>
                </a:highlight>
                <a:latin typeface="Proxima Nova"/>
                <a:ea typeface="Proxima Nova"/>
                <a:cs typeface="Proxima Nova"/>
                <a:sym typeface="Proxima Nova"/>
              </a:rPr>
              <a:t>We believe that…</a:t>
            </a:r>
            <a:endParaRPr sz="3600" b="1">
              <a:solidFill>
                <a:srgbClr val="ECA400"/>
              </a:solidFill>
              <a:highlight>
                <a:srgbClr val="FFFFFF"/>
              </a:highlight>
              <a:latin typeface="Proxima Nova"/>
              <a:ea typeface="Proxima Nova"/>
              <a:cs typeface="Proxima Nova"/>
              <a:sym typeface="Proxima Nova"/>
            </a:endParaRPr>
          </a:p>
          <a:p>
            <a:pPr marL="0" lvl="0" indent="0" algn="l" rtl="0">
              <a:spcBef>
                <a:spcPts val="0"/>
              </a:spcBef>
              <a:spcAft>
                <a:spcPts val="0"/>
              </a:spcAft>
              <a:buClr>
                <a:srgbClr val="1D1D1B"/>
              </a:buClr>
              <a:buFont typeface="Proxima Nova"/>
              <a:buNone/>
            </a:pPr>
            <a:r>
              <a:rPr lang="en-US" sz="3000">
                <a:highlight>
                  <a:srgbClr val="FFFFFF"/>
                </a:highlight>
                <a:latin typeface="Proxima Nova"/>
                <a:ea typeface="Proxima Nova"/>
                <a:cs typeface="Proxima Nova"/>
                <a:sym typeface="Proxima Nova"/>
              </a:rPr>
              <a:t>Being aware of the latest scams mean that NHW coordinators can prompt and remind people to be aware and stay safe. All people including the vulnerable elderly residents can keep an eye out for the most common scams going around.</a:t>
            </a:r>
            <a:endParaRPr sz="3000">
              <a:highlight>
                <a:srgbClr val="FFFFFF"/>
              </a:highlight>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endParaRPr sz="3000">
              <a:highlight>
                <a:srgbClr val="FFFFFF"/>
              </a:highlight>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r>
              <a:rPr lang="en-US" sz="3600" b="1">
                <a:solidFill>
                  <a:srgbClr val="ECA400"/>
                </a:solidFill>
                <a:latin typeface="Proxima Nova"/>
                <a:ea typeface="Proxima Nova"/>
                <a:cs typeface="Proxima Nova"/>
                <a:sym typeface="Proxima Nova"/>
              </a:rPr>
              <a:t>To find out this is true we will…</a:t>
            </a:r>
            <a:endParaRPr sz="3600" b="1">
              <a:solidFill>
                <a:srgbClr val="ECA400"/>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r>
              <a:rPr lang="en-US" sz="3000">
                <a:solidFill>
                  <a:srgbClr val="1D1D1B"/>
                </a:solidFill>
                <a:latin typeface="Proxima Nova"/>
                <a:ea typeface="Proxima Nova"/>
                <a:cs typeface="Proxima Nova"/>
                <a:sym typeface="Proxima Nova"/>
              </a:rPr>
              <a:t>Create one with the police contact in Aylesbury and volunteers in Cheddington Village. Circulate and send to members of the village.</a:t>
            </a:r>
            <a:endParaRPr sz="3000">
              <a:solidFill>
                <a:srgbClr val="1D1D1B"/>
              </a:solidFill>
              <a:highlight>
                <a:srgbClr val="FF0000"/>
              </a:highlight>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endParaRPr sz="3000">
              <a:solidFill>
                <a:srgbClr val="1D1D1B"/>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r>
              <a:rPr lang="en-US" sz="3600" b="1">
                <a:solidFill>
                  <a:srgbClr val="ECA400"/>
                </a:solidFill>
                <a:latin typeface="Proxima Nova"/>
                <a:ea typeface="Proxima Nova"/>
                <a:cs typeface="Proxima Nova"/>
                <a:sym typeface="Proxima Nova"/>
              </a:rPr>
              <a:t>And measure…</a:t>
            </a:r>
            <a:endParaRPr sz="3600" b="1">
              <a:solidFill>
                <a:srgbClr val="ECA400"/>
              </a:solidFill>
              <a:latin typeface="Proxima Nova"/>
              <a:ea typeface="Proxima Nova"/>
              <a:cs typeface="Proxima Nova"/>
              <a:sym typeface="Proxima Nova"/>
            </a:endParaRPr>
          </a:p>
          <a:p>
            <a:pPr marL="457200" lvl="0" indent="-419100" algn="l" rtl="0">
              <a:spcBef>
                <a:spcPts val="0"/>
              </a:spcBef>
              <a:spcAft>
                <a:spcPts val="0"/>
              </a:spcAft>
              <a:buClr>
                <a:srgbClr val="1D1D1B"/>
              </a:buClr>
              <a:buSzPts val="3000"/>
              <a:buFont typeface="Proxima Nova"/>
              <a:buChar char="●"/>
            </a:pPr>
            <a:r>
              <a:rPr lang="en-US" sz="3000">
                <a:solidFill>
                  <a:srgbClr val="1D1D1B"/>
                </a:solidFill>
                <a:latin typeface="Proxima Nova"/>
                <a:ea typeface="Proxima Nova"/>
                <a:cs typeface="Proxima Nova"/>
                <a:sym typeface="Proxima Nova"/>
              </a:rPr>
              <a:t>Positive response by website, email and leaflet drop</a:t>
            </a:r>
            <a:endParaRPr sz="3000">
              <a:solidFill>
                <a:srgbClr val="1D1D1B"/>
              </a:solidFill>
              <a:latin typeface="Proxima Nova"/>
              <a:ea typeface="Proxima Nova"/>
              <a:cs typeface="Proxima Nova"/>
              <a:sym typeface="Proxima Nova"/>
            </a:endParaRPr>
          </a:p>
          <a:p>
            <a:pPr marL="457200" lvl="0" indent="-419100" algn="l" rtl="0">
              <a:spcBef>
                <a:spcPts val="0"/>
              </a:spcBef>
              <a:spcAft>
                <a:spcPts val="0"/>
              </a:spcAft>
              <a:buClr>
                <a:srgbClr val="1D1D1B"/>
              </a:buClr>
              <a:buSzPts val="3000"/>
              <a:buFont typeface="Proxima Nova"/>
              <a:buChar char="●"/>
            </a:pPr>
            <a:r>
              <a:rPr lang="en-US" sz="3000">
                <a:solidFill>
                  <a:srgbClr val="1D1D1B"/>
                </a:solidFill>
                <a:latin typeface="Proxima Nova"/>
                <a:ea typeface="Proxima Nova"/>
                <a:cs typeface="Proxima Nova"/>
                <a:sym typeface="Proxima Nova"/>
              </a:rPr>
              <a:t>Increased Fraud discussion and questions</a:t>
            </a:r>
            <a:endParaRPr sz="3000">
              <a:solidFill>
                <a:srgbClr val="1D1D1B"/>
              </a:solidFill>
              <a:latin typeface="Proxima Nova"/>
              <a:ea typeface="Proxima Nova"/>
              <a:cs typeface="Proxima Nova"/>
              <a:sym typeface="Proxima Nova"/>
            </a:endParaRPr>
          </a:p>
        </p:txBody>
      </p:sp>
      <p:sp>
        <p:nvSpPr>
          <p:cNvPr id="563" name="Google Shape;563;p47"/>
          <p:cNvSpPr txBox="1"/>
          <p:nvPr/>
        </p:nvSpPr>
        <p:spPr>
          <a:xfrm>
            <a:off x="1423225" y="2076900"/>
            <a:ext cx="12146700" cy="11499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7000" b="1">
                <a:solidFill>
                  <a:srgbClr val="434343"/>
                </a:solidFill>
                <a:latin typeface="Proxima Nova"/>
                <a:ea typeface="Proxima Nova"/>
                <a:cs typeface="Proxima Nova"/>
                <a:sym typeface="Proxima Nova"/>
              </a:rPr>
              <a:t>Scams to look out for</a:t>
            </a:r>
            <a:endParaRPr sz="7000" b="1">
              <a:solidFill>
                <a:srgbClr val="434343"/>
              </a:solidFill>
              <a:latin typeface="Proxima Nova"/>
              <a:ea typeface="Proxima Nova"/>
              <a:cs typeface="Proxima Nova"/>
              <a:sym typeface="Proxima Nova"/>
            </a:endParaRPr>
          </a:p>
        </p:txBody>
      </p:sp>
      <p:pic>
        <p:nvPicPr>
          <p:cNvPr id="564" name="Google Shape;564;p47"/>
          <p:cNvPicPr preferRelativeResize="0"/>
          <p:nvPr/>
        </p:nvPicPr>
        <p:blipFill>
          <a:blip r:embed="rId3">
            <a:alphaModFix/>
          </a:blip>
          <a:stretch>
            <a:fillRect/>
          </a:stretch>
        </p:blipFill>
        <p:spPr>
          <a:xfrm>
            <a:off x="14939075" y="998550"/>
            <a:ext cx="7924550" cy="11136776"/>
          </a:xfrm>
          <a:prstGeom prst="rect">
            <a:avLst/>
          </a:prstGeom>
          <a:noFill/>
          <a:ln>
            <a:noFill/>
          </a:ln>
        </p:spPr>
      </p:pic>
      <p:pic>
        <p:nvPicPr>
          <p:cNvPr id="565" name="Google Shape;565;p47"/>
          <p:cNvPicPr preferRelativeResize="0"/>
          <p:nvPr/>
        </p:nvPicPr>
        <p:blipFill rotWithShape="1">
          <a:blip r:embed="rId4">
            <a:alphaModFix/>
          </a:blip>
          <a:srcRect b="78179"/>
          <a:stretch/>
        </p:blipFill>
        <p:spPr>
          <a:xfrm>
            <a:off x="14939075" y="658275"/>
            <a:ext cx="7924539" cy="732965"/>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569"/>
        <p:cNvGrpSpPr/>
        <p:nvPr/>
      </p:nvGrpSpPr>
      <p:grpSpPr>
        <a:xfrm>
          <a:off x="0" y="0"/>
          <a:ext cx="0" cy="0"/>
          <a:chOff x="0" y="0"/>
          <a:chExt cx="0" cy="0"/>
        </a:xfrm>
      </p:grpSpPr>
      <p:sp>
        <p:nvSpPr>
          <p:cNvPr id="570" name="Google Shape;570;p48"/>
          <p:cNvSpPr/>
          <p:nvPr/>
        </p:nvSpPr>
        <p:spPr>
          <a:xfrm>
            <a:off x="1423225" y="-315775"/>
            <a:ext cx="11890500" cy="11334300"/>
          </a:xfrm>
          <a:prstGeom prst="rect">
            <a:avLst/>
          </a:prstGeom>
          <a:noFill/>
          <a:ln>
            <a:noFill/>
          </a:ln>
        </p:spPr>
        <p:txBody>
          <a:bodyPr spcFirstLastPara="1" wrap="square" lIns="71425" tIns="71425" rIns="71425" bIns="71425" anchor="t" anchorCtr="0">
            <a:noAutofit/>
          </a:bodyPr>
          <a:lstStyle/>
          <a:p>
            <a:pPr marL="0" marR="0" lvl="0" indent="0" algn="l" rtl="0">
              <a:lnSpc>
                <a:spcPct val="100000"/>
              </a:lnSpc>
              <a:spcBef>
                <a:spcPts val="0"/>
              </a:spcBef>
              <a:spcAft>
                <a:spcPts val="0"/>
              </a:spcAft>
              <a:buClr>
                <a:srgbClr val="BD1217"/>
              </a:buClr>
              <a:buFont typeface="Proxima Nova"/>
              <a:buNone/>
            </a:pPr>
            <a:endParaRPr sz="7000" b="1">
              <a:solidFill>
                <a:srgbClr val="434343"/>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BD1217"/>
              </a:buClr>
              <a:buFont typeface="Proxima Nova"/>
              <a:buNone/>
            </a:pPr>
            <a:endParaRPr sz="7000" b="1">
              <a:solidFill>
                <a:srgbClr val="434343"/>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endParaRPr sz="7000" b="1">
              <a:solidFill>
                <a:srgbClr val="434343"/>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r>
              <a:rPr lang="en-US" sz="3000">
                <a:highlight>
                  <a:srgbClr val="FFFFFF"/>
                </a:highlight>
                <a:latin typeface="Proxima Nova"/>
                <a:ea typeface="Proxima Nova"/>
                <a:cs typeface="Proxima Nova"/>
                <a:sym typeface="Proxima Nova"/>
              </a:rPr>
              <a:t>Linking in with Trading Standards to create a village “</a:t>
            </a:r>
            <a:r>
              <a:rPr lang="en-US" sz="3000" u="sng">
                <a:solidFill>
                  <a:schemeClr val="hlink"/>
                </a:solidFill>
                <a:highlight>
                  <a:srgbClr val="FFFFFF"/>
                </a:highlight>
                <a:latin typeface="Proxima Nova"/>
                <a:ea typeface="Proxima Nova"/>
                <a:cs typeface="Proxima Nova"/>
                <a:sym typeface="Proxima Nova"/>
                <a:hlinkClick r:id="rId3"/>
              </a:rPr>
              <a:t>Scam marshall</a:t>
            </a:r>
            <a:r>
              <a:rPr lang="en-US" sz="3000">
                <a:highlight>
                  <a:srgbClr val="FFFFFF"/>
                </a:highlight>
                <a:latin typeface="Proxima Nova"/>
                <a:ea typeface="Proxima Nova"/>
                <a:cs typeface="Proxima Nova"/>
                <a:sym typeface="Proxima Nova"/>
              </a:rPr>
              <a:t>” role. A volunteer who has been targeted and now wants to share their own experiences and help others to recognise and report scams, acting as the go-to-person about fraud related issues. Tap in to fraud training</a:t>
            </a:r>
            <a:endParaRPr sz="3000">
              <a:highlight>
                <a:srgbClr val="FFFFFF"/>
              </a:highlight>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endParaRPr sz="3000">
              <a:highlight>
                <a:srgbClr val="FFFFFF"/>
              </a:highlight>
              <a:latin typeface="Proxima Nova"/>
              <a:ea typeface="Proxima Nova"/>
              <a:cs typeface="Proxima Nova"/>
              <a:sym typeface="Proxima Nova"/>
            </a:endParaRPr>
          </a:p>
          <a:p>
            <a:pPr marL="0" lvl="0" indent="0" algn="l" rtl="0">
              <a:spcBef>
                <a:spcPts val="0"/>
              </a:spcBef>
              <a:spcAft>
                <a:spcPts val="0"/>
              </a:spcAft>
              <a:buClr>
                <a:srgbClr val="1D1D1B"/>
              </a:buClr>
              <a:buFont typeface="Proxima Nova"/>
              <a:buNone/>
            </a:pPr>
            <a:r>
              <a:rPr lang="en-US" sz="3600" b="1">
                <a:solidFill>
                  <a:srgbClr val="ECA400"/>
                </a:solidFill>
                <a:highlight>
                  <a:srgbClr val="FFFFFF"/>
                </a:highlight>
                <a:latin typeface="Proxima Nova"/>
                <a:ea typeface="Proxima Nova"/>
                <a:cs typeface="Proxima Nova"/>
                <a:sym typeface="Proxima Nova"/>
              </a:rPr>
              <a:t>We believe that…</a:t>
            </a:r>
            <a:endParaRPr sz="3600" b="1">
              <a:solidFill>
                <a:srgbClr val="ECA400"/>
              </a:solidFill>
              <a:highlight>
                <a:srgbClr val="FFFFFF"/>
              </a:highlight>
              <a:latin typeface="Proxima Nova"/>
              <a:ea typeface="Proxima Nova"/>
              <a:cs typeface="Proxima Nova"/>
              <a:sym typeface="Proxima Nova"/>
            </a:endParaRPr>
          </a:p>
          <a:p>
            <a:pPr marL="0" lvl="0" indent="0" algn="l" rtl="0">
              <a:spcBef>
                <a:spcPts val="0"/>
              </a:spcBef>
              <a:spcAft>
                <a:spcPts val="0"/>
              </a:spcAft>
              <a:buClr>
                <a:srgbClr val="1D1D1B"/>
              </a:buClr>
              <a:buFont typeface="Proxima Nova"/>
              <a:buNone/>
            </a:pPr>
            <a:r>
              <a:rPr lang="en-US" sz="3000">
                <a:highlight>
                  <a:srgbClr val="FFFFFF"/>
                </a:highlight>
                <a:latin typeface="Proxima Nova"/>
                <a:ea typeface="Proxima Nova"/>
                <a:cs typeface="Proxima Nova"/>
                <a:sym typeface="Proxima Nova"/>
              </a:rPr>
              <a:t>This will highlight the importance of fraud. It will give the </a:t>
            </a:r>
            <a:endParaRPr sz="3000">
              <a:highlight>
                <a:srgbClr val="FFFFFF"/>
              </a:highlight>
              <a:latin typeface="Proxima Nova"/>
              <a:ea typeface="Proxima Nova"/>
              <a:cs typeface="Proxima Nova"/>
              <a:sym typeface="Proxima Nova"/>
            </a:endParaRPr>
          </a:p>
          <a:p>
            <a:pPr marL="0" lvl="0" indent="0" algn="l" rtl="0">
              <a:spcBef>
                <a:spcPts val="0"/>
              </a:spcBef>
              <a:spcAft>
                <a:spcPts val="0"/>
              </a:spcAft>
              <a:buClr>
                <a:srgbClr val="1D1D1B"/>
              </a:buClr>
              <a:buFont typeface="Proxima Nova"/>
              <a:buNone/>
            </a:pPr>
            <a:r>
              <a:rPr lang="en-US" sz="3000">
                <a:highlight>
                  <a:srgbClr val="FFFFFF"/>
                </a:highlight>
                <a:latin typeface="Proxima Nova"/>
                <a:ea typeface="Proxima Nova"/>
                <a:cs typeface="Proxima Nova"/>
                <a:sym typeface="Proxima Nova"/>
              </a:rPr>
              <a:t>community a go-to friendly face who they can build up </a:t>
            </a:r>
            <a:endParaRPr sz="3000">
              <a:highlight>
                <a:srgbClr val="FFFFFF"/>
              </a:highlight>
              <a:latin typeface="Proxima Nova"/>
              <a:ea typeface="Proxima Nova"/>
              <a:cs typeface="Proxima Nova"/>
              <a:sym typeface="Proxima Nova"/>
            </a:endParaRPr>
          </a:p>
          <a:p>
            <a:pPr marL="0" lvl="0" indent="0" algn="l" rtl="0">
              <a:spcBef>
                <a:spcPts val="0"/>
              </a:spcBef>
              <a:spcAft>
                <a:spcPts val="0"/>
              </a:spcAft>
              <a:buClr>
                <a:srgbClr val="1D1D1B"/>
              </a:buClr>
              <a:buFont typeface="Proxima Nova"/>
              <a:buNone/>
            </a:pPr>
            <a:r>
              <a:rPr lang="en-US" sz="3000">
                <a:highlight>
                  <a:srgbClr val="FFFFFF"/>
                </a:highlight>
                <a:latin typeface="Proxima Nova"/>
                <a:ea typeface="Proxima Nova"/>
                <a:cs typeface="Proxima Nova"/>
                <a:sym typeface="Proxima Nova"/>
              </a:rPr>
              <a:t>trust with and allow the chosen volunteer to have a clear </a:t>
            </a:r>
            <a:endParaRPr sz="3000">
              <a:highlight>
                <a:srgbClr val="FFFFFF"/>
              </a:highlight>
              <a:latin typeface="Proxima Nova"/>
              <a:ea typeface="Proxima Nova"/>
              <a:cs typeface="Proxima Nova"/>
              <a:sym typeface="Proxima Nova"/>
            </a:endParaRPr>
          </a:p>
          <a:p>
            <a:pPr marL="0" lvl="0" indent="0" algn="l" rtl="0">
              <a:spcBef>
                <a:spcPts val="0"/>
              </a:spcBef>
              <a:spcAft>
                <a:spcPts val="0"/>
              </a:spcAft>
              <a:buClr>
                <a:srgbClr val="1D1D1B"/>
              </a:buClr>
              <a:buFont typeface="Proxima Nova"/>
              <a:buNone/>
            </a:pPr>
            <a:r>
              <a:rPr lang="en-US" sz="3000">
                <a:highlight>
                  <a:srgbClr val="FFFFFF"/>
                </a:highlight>
                <a:latin typeface="Proxima Nova"/>
                <a:ea typeface="Proxima Nova"/>
                <a:cs typeface="Proxima Nova"/>
                <a:sym typeface="Proxima Nova"/>
              </a:rPr>
              <a:t>focus and hone their skills.</a:t>
            </a:r>
            <a:endParaRPr sz="3000">
              <a:highlight>
                <a:srgbClr val="FFFFFF"/>
              </a:highlight>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endParaRPr sz="3000">
              <a:highlight>
                <a:srgbClr val="FFFFFF"/>
              </a:highlight>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r>
              <a:rPr lang="en-US" sz="3600" b="1">
                <a:solidFill>
                  <a:srgbClr val="ECA400"/>
                </a:solidFill>
                <a:latin typeface="Proxima Nova"/>
                <a:ea typeface="Proxima Nova"/>
                <a:cs typeface="Proxima Nova"/>
                <a:sym typeface="Proxima Nova"/>
              </a:rPr>
              <a:t>To find out this is true we will…</a:t>
            </a:r>
            <a:endParaRPr sz="3600" b="1">
              <a:solidFill>
                <a:srgbClr val="ECA400"/>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r>
              <a:rPr lang="en-US" sz="3000">
                <a:solidFill>
                  <a:srgbClr val="1D1D1B"/>
                </a:solidFill>
                <a:latin typeface="Proxima Nova"/>
                <a:ea typeface="Proxima Nova"/>
                <a:cs typeface="Proxima Nova"/>
                <a:sym typeface="Proxima Nova"/>
              </a:rPr>
              <a:t>Trial a ‘scam marshall’ role in Cheddington village.</a:t>
            </a:r>
            <a:endParaRPr sz="3000">
              <a:solidFill>
                <a:srgbClr val="1D1D1B"/>
              </a:solidFill>
              <a:highlight>
                <a:srgbClr val="FF0000"/>
              </a:highlight>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endParaRPr sz="3000">
              <a:solidFill>
                <a:srgbClr val="1D1D1B"/>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r>
              <a:rPr lang="en-US" sz="3600" b="1">
                <a:solidFill>
                  <a:srgbClr val="ECA400"/>
                </a:solidFill>
                <a:latin typeface="Proxima Nova"/>
                <a:ea typeface="Proxima Nova"/>
                <a:cs typeface="Proxima Nova"/>
                <a:sym typeface="Proxima Nova"/>
              </a:rPr>
              <a:t>And measure…</a:t>
            </a:r>
            <a:endParaRPr sz="3600" b="1">
              <a:solidFill>
                <a:srgbClr val="ECA400"/>
              </a:solidFill>
              <a:latin typeface="Proxima Nova"/>
              <a:ea typeface="Proxima Nova"/>
              <a:cs typeface="Proxima Nova"/>
              <a:sym typeface="Proxima Nova"/>
            </a:endParaRPr>
          </a:p>
          <a:p>
            <a:pPr marL="457200" lvl="0" indent="-419100" algn="l" rtl="0">
              <a:spcBef>
                <a:spcPts val="0"/>
              </a:spcBef>
              <a:spcAft>
                <a:spcPts val="0"/>
              </a:spcAft>
              <a:buClr>
                <a:srgbClr val="1D1D1B"/>
              </a:buClr>
              <a:buSzPts val="3000"/>
              <a:buFont typeface="Proxima Nova"/>
              <a:buChar char="●"/>
            </a:pPr>
            <a:r>
              <a:rPr lang="en-US" sz="3000">
                <a:solidFill>
                  <a:srgbClr val="1D1D1B"/>
                </a:solidFill>
                <a:latin typeface="Proxima Nova"/>
                <a:ea typeface="Proxima Nova"/>
                <a:cs typeface="Proxima Nova"/>
                <a:sym typeface="Proxima Nova"/>
              </a:rPr>
              <a:t>How many people put themselves forward as a </a:t>
            </a:r>
            <a:endParaRPr sz="3000">
              <a:solidFill>
                <a:srgbClr val="1D1D1B"/>
              </a:solidFill>
              <a:latin typeface="Proxima Nova"/>
              <a:ea typeface="Proxima Nova"/>
              <a:cs typeface="Proxima Nova"/>
              <a:sym typeface="Proxima Nova"/>
            </a:endParaRPr>
          </a:p>
          <a:p>
            <a:pPr marL="457200" lvl="0" indent="0" algn="l" rtl="0">
              <a:spcBef>
                <a:spcPts val="0"/>
              </a:spcBef>
              <a:spcAft>
                <a:spcPts val="0"/>
              </a:spcAft>
              <a:buNone/>
            </a:pPr>
            <a:r>
              <a:rPr lang="en-US" sz="3000">
                <a:solidFill>
                  <a:srgbClr val="1D1D1B"/>
                </a:solidFill>
                <a:latin typeface="Proxima Nova"/>
                <a:ea typeface="Proxima Nova"/>
                <a:cs typeface="Proxima Nova"/>
                <a:sym typeface="Proxima Nova"/>
              </a:rPr>
              <a:t>marshall.</a:t>
            </a:r>
            <a:endParaRPr sz="3000">
              <a:solidFill>
                <a:srgbClr val="1D1D1B"/>
              </a:solidFill>
              <a:latin typeface="Proxima Nova"/>
              <a:ea typeface="Proxima Nova"/>
              <a:cs typeface="Proxima Nova"/>
              <a:sym typeface="Proxima Nova"/>
            </a:endParaRPr>
          </a:p>
          <a:p>
            <a:pPr marL="457200" lvl="0" indent="-419100" algn="l" rtl="0">
              <a:spcBef>
                <a:spcPts val="0"/>
              </a:spcBef>
              <a:spcAft>
                <a:spcPts val="0"/>
              </a:spcAft>
              <a:buClr>
                <a:srgbClr val="1D1D1B"/>
              </a:buClr>
              <a:buSzPts val="3000"/>
              <a:buFont typeface="Proxima Nova"/>
              <a:buChar char="●"/>
            </a:pPr>
            <a:r>
              <a:rPr lang="en-US" sz="3000">
                <a:solidFill>
                  <a:srgbClr val="1D1D1B"/>
                </a:solidFill>
                <a:latin typeface="Proxima Nova"/>
                <a:ea typeface="Proxima Nova"/>
                <a:cs typeface="Proxima Nova"/>
                <a:sym typeface="Proxima Nova"/>
              </a:rPr>
              <a:t>How many people come forward with questions and </a:t>
            </a:r>
            <a:endParaRPr sz="3000">
              <a:solidFill>
                <a:srgbClr val="1D1D1B"/>
              </a:solidFill>
              <a:latin typeface="Proxima Nova"/>
              <a:ea typeface="Proxima Nova"/>
              <a:cs typeface="Proxima Nova"/>
              <a:sym typeface="Proxima Nova"/>
            </a:endParaRPr>
          </a:p>
          <a:p>
            <a:pPr marL="457200" lvl="0" indent="-419100" algn="l" rtl="0">
              <a:spcBef>
                <a:spcPts val="0"/>
              </a:spcBef>
              <a:spcAft>
                <a:spcPts val="0"/>
              </a:spcAft>
              <a:buClr>
                <a:srgbClr val="1D1D1B"/>
              </a:buClr>
              <a:buSzPts val="3000"/>
              <a:buFont typeface="Proxima Nova"/>
              <a:buChar char="●"/>
            </a:pPr>
            <a:r>
              <a:rPr lang="en-US" sz="3000">
                <a:solidFill>
                  <a:srgbClr val="1D1D1B"/>
                </a:solidFill>
                <a:latin typeface="Proxima Nova"/>
                <a:ea typeface="Proxima Nova"/>
                <a:cs typeface="Proxima Nova"/>
                <a:sym typeface="Proxima Nova"/>
              </a:rPr>
              <a:t>experiences relating to fraud.</a:t>
            </a:r>
            <a:endParaRPr sz="3000">
              <a:solidFill>
                <a:srgbClr val="1D1D1B"/>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BD1917"/>
              </a:buClr>
              <a:buFont typeface="Proxima Nova"/>
              <a:buNone/>
            </a:pPr>
            <a:endParaRPr sz="3600" b="0" i="0" u="none" strike="noStrike" cap="none">
              <a:solidFill>
                <a:srgbClr val="FFFFFF"/>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BD1917"/>
              </a:buClr>
              <a:buFont typeface="Proxima Nova"/>
              <a:buNone/>
            </a:pPr>
            <a:endParaRPr sz="3600" b="0" i="0" u="none" strike="noStrike" cap="none">
              <a:solidFill>
                <a:srgbClr val="FFFFFF"/>
              </a:solidFill>
              <a:latin typeface="Proxima Nova"/>
              <a:ea typeface="Proxima Nova"/>
              <a:cs typeface="Proxima Nova"/>
              <a:sym typeface="Proxima Nova"/>
            </a:endParaRPr>
          </a:p>
        </p:txBody>
      </p:sp>
      <p:sp>
        <p:nvSpPr>
          <p:cNvPr id="571" name="Google Shape;571;p48"/>
          <p:cNvSpPr txBox="1"/>
          <p:nvPr/>
        </p:nvSpPr>
        <p:spPr>
          <a:xfrm>
            <a:off x="1423225" y="1332300"/>
            <a:ext cx="12146700" cy="1449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7000" b="1">
                <a:solidFill>
                  <a:srgbClr val="434343"/>
                </a:solidFill>
                <a:latin typeface="Proxima Nova"/>
                <a:ea typeface="Proxima Nova"/>
                <a:cs typeface="Proxima Nova"/>
                <a:sym typeface="Proxima Nova"/>
              </a:rPr>
              <a:t>Scam Marshall volunteer role</a:t>
            </a:r>
            <a:endParaRPr sz="7000" b="1">
              <a:solidFill>
                <a:srgbClr val="434343"/>
              </a:solidFill>
              <a:latin typeface="Proxima Nova"/>
              <a:ea typeface="Proxima Nova"/>
              <a:cs typeface="Proxima Nova"/>
              <a:sym typeface="Proxima Nova"/>
            </a:endParaRPr>
          </a:p>
        </p:txBody>
      </p:sp>
      <p:pic>
        <p:nvPicPr>
          <p:cNvPr id="572" name="Google Shape;572;p48"/>
          <p:cNvPicPr preferRelativeResize="0"/>
          <p:nvPr/>
        </p:nvPicPr>
        <p:blipFill>
          <a:blip r:embed="rId4">
            <a:alphaModFix/>
          </a:blip>
          <a:stretch>
            <a:fillRect/>
          </a:stretch>
        </p:blipFill>
        <p:spPr>
          <a:xfrm>
            <a:off x="15954025" y="1175275"/>
            <a:ext cx="7998800" cy="9199725"/>
          </a:xfrm>
          <a:prstGeom prst="rect">
            <a:avLst/>
          </a:prstGeom>
          <a:noFill/>
          <a:ln>
            <a:noFill/>
          </a:ln>
        </p:spPr>
      </p:pic>
      <p:pic>
        <p:nvPicPr>
          <p:cNvPr id="573" name="Google Shape;573;p48"/>
          <p:cNvPicPr preferRelativeResize="0"/>
          <p:nvPr/>
        </p:nvPicPr>
        <p:blipFill>
          <a:blip r:embed="rId5">
            <a:alphaModFix/>
          </a:blip>
          <a:stretch>
            <a:fillRect/>
          </a:stretch>
        </p:blipFill>
        <p:spPr>
          <a:xfrm>
            <a:off x="11923774" y="7239325"/>
            <a:ext cx="4549926" cy="4428925"/>
          </a:xfrm>
          <a:prstGeom prst="rect">
            <a:avLst/>
          </a:prstGeom>
          <a:noFill/>
          <a:ln>
            <a:noFill/>
          </a:ln>
        </p:spPr>
      </p:pic>
      <p:sp>
        <p:nvSpPr>
          <p:cNvPr id="574" name="Google Shape;574;p48"/>
          <p:cNvSpPr/>
          <p:nvPr/>
        </p:nvSpPr>
        <p:spPr>
          <a:xfrm>
            <a:off x="14263425" y="1175275"/>
            <a:ext cx="2004900" cy="74856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578"/>
        <p:cNvGrpSpPr/>
        <p:nvPr/>
      </p:nvGrpSpPr>
      <p:grpSpPr>
        <a:xfrm>
          <a:off x="0" y="0"/>
          <a:ext cx="0" cy="0"/>
          <a:chOff x="0" y="0"/>
          <a:chExt cx="0" cy="0"/>
        </a:xfrm>
      </p:grpSpPr>
      <p:sp>
        <p:nvSpPr>
          <p:cNvPr id="579" name="Google Shape;579;p49"/>
          <p:cNvSpPr/>
          <p:nvPr/>
        </p:nvSpPr>
        <p:spPr>
          <a:xfrm>
            <a:off x="18739050" y="7155275"/>
            <a:ext cx="4938300" cy="4585500"/>
          </a:xfrm>
          <a:prstGeom prst="rect">
            <a:avLst/>
          </a:prstGeom>
          <a:solidFill>
            <a:srgbClr val="FFFFFF"/>
          </a:solidFill>
          <a:ln w="9525" cap="flat" cmpd="sng">
            <a:solidFill>
              <a:srgbClr val="66666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0" name="Google Shape;580;p49"/>
          <p:cNvSpPr/>
          <p:nvPr/>
        </p:nvSpPr>
        <p:spPr>
          <a:xfrm>
            <a:off x="1423225" y="-304800"/>
            <a:ext cx="10059900" cy="11334300"/>
          </a:xfrm>
          <a:prstGeom prst="rect">
            <a:avLst/>
          </a:prstGeom>
          <a:noFill/>
          <a:ln>
            <a:noFill/>
          </a:ln>
        </p:spPr>
        <p:txBody>
          <a:bodyPr spcFirstLastPara="1" wrap="square" lIns="71425" tIns="71425" rIns="71425" bIns="71425" anchor="t" anchorCtr="0">
            <a:noAutofit/>
          </a:bodyPr>
          <a:lstStyle/>
          <a:p>
            <a:pPr marL="0" marR="0" lvl="0" indent="0" algn="l" rtl="0">
              <a:lnSpc>
                <a:spcPct val="100000"/>
              </a:lnSpc>
              <a:spcBef>
                <a:spcPts val="0"/>
              </a:spcBef>
              <a:spcAft>
                <a:spcPts val="0"/>
              </a:spcAft>
              <a:buClr>
                <a:srgbClr val="BD1217"/>
              </a:buClr>
              <a:buFont typeface="Proxima Nova"/>
              <a:buNone/>
            </a:pPr>
            <a:endParaRPr sz="7000" b="1">
              <a:solidFill>
                <a:srgbClr val="434343"/>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BD1217"/>
              </a:buClr>
              <a:buFont typeface="Proxima Nova"/>
              <a:buNone/>
            </a:pPr>
            <a:endParaRPr sz="7000" b="1">
              <a:solidFill>
                <a:srgbClr val="434343"/>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BD1217"/>
              </a:buClr>
              <a:buFont typeface="Proxima Nova"/>
              <a:buNone/>
            </a:pPr>
            <a:endParaRPr sz="7000" b="1">
              <a:solidFill>
                <a:srgbClr val="434343"/>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r>
              <a:rPr lang="en-US" sz="3000">
                <a:highlight>
                  <a:srgbClr val="FFFFFF"/>
                </a:highlight>
                <a:latin typeface="Proxima Nova"/>
                <a:ea typeface="Proxima Nova"/>
                <a:cs typeface="Proxima Nova"/>
                <a:sym typeface="Proxima Nova"/>
              </a:rPr>
              <a:t>Run by the Scam Marsall. People who have been targeted or just those who want to raise awareness can join a ‘Friend against fraud’ group. Wearing a badge will encourage discussion about fraud. Option to meet up to discuss any concerns, learn how to stay safe and help raise awareness.</a:t>
            </a:r>
            <a:endParaRPr sz="3000">
              <a:highlight>
                <a:srgbClr val="FFFFFF"/>
              </a:highlight>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endParaRPr sz="2500">
              <a:highlight>
                <a:srgbClr val="FFFFFF"/>
              </a:highlight>
              <a:latin typeface="Proxima Nova"/>
              <a:ea typeface="Proxima Nova"/>
              <a:cs typeface="Proxima Nova"/>
              <a:sym typeface="Proxima Nova"/>
            </a:endParaRPr>
          </a:p>
          <a:p>
            <a:pPr marL="0" lvl="0" indent="0" algn="l" rtl="0">
              <a:spcBef>
                <a:spcPts val="0"/>
              </a:spcBef>
              <a:spcAft>
                <a:spcPts val="0"/>
              </a:spcAft>
              <a:buClr>
                <a:srgbClr val="1D1D1B"/>
              </a:buClr>
              <a:buFont typeface="Proxima Nova"/>
              <a:buNone/>
            </a:pPr>
            <a:r>
              <a:rPr lang="en-US" sz="3600" b="1">
                <a:solidFill>
                  <a:srgbClr val="ECA400"/>
                </a:solidFill>
                <a:highlight>
                  <a:srgbClr val="FFFFFF"/>
                </a:highlight>
                <a:latin typeface="Proxima Nova"/>
                <a:ea typeface="Proxima Nova"/>
                <a:cs typeface="Proxima Nova"/>
                <a:sym typeface="Proxima Nova"/>
              </a:rPr>
              <a:t>We believe that…</a:t>
            </a:r>
            <a:endParaRPr sz="3600" b="1">
              <a:solidFill>
                <a:srgbClr val="ECA400"/>
              </a:solidFill>
              <a:highlight>
                <a:srgbClr val="FFFFFF"/>
              </a:highlight>
              <a:latin typeface="Proxima Nova"/>
              <a:ea typeface="Proxima Nova"/>
              <a:cs typeface="Proxima Nova"/>
              <a:sym typeface="Proxima Nova"/>
            </a:endParaRPr>
          </a:p>
          <a:p>
            <a:pPr marL="0" lvl="0" indent="0" algn="l" rtl="0">
              <a:spcBef>
                <a:spcPts val="0"/>
              </a:spcBef>
              <a:spcAft>
                <a:spcPts val="0"/>
              </a:spcAft>
              <a:buClr>
                <a:srgbClr val="1D1D1B"/>
              </a:buClr>
              <a:buFont typeface="Proxima Nova"/>
              <a:buNone/>
            </a:pPr>
            <a:r>
              <a:rPr lang="en-US" sz="3000">
                <a:highlight>
                  <a:srgbClr val="FFFFFF"/>
                </a:highlight>
                <a:latin typeface="Proxima Nova"/>
                <a:ea typeface="Proxima Nova"/>
                <a:cs typeface="Proxima Nova"/>
                <a:sym typeface="Proxima Nova"/>
              </a:rPr>
              <a:t>Being targeted or a victim of fraud can cause a loss of confidence, increase in isolation and anxiety. A social group with a badge will encourage people to ask questions.</a:t>
            </a:r>
            <a:endParaRPr sz="3000">
              <a:highlight>
                <a:srgbClr val="FFFFFF"/>
              </a:highlight>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endParaRPr sz="2500">
              <a:highlight>
                <a:srgbClr val="FFFFFF"/>
              </a:highlight>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r>
              <a:rPr lang="en-US" sz="3600" b="1">
                <a:solidFill>
                  <a:srgbClr val="ECA400"/>
                </a:solidFill>
                <a:latin typeface="Proxima Nova"/>
                <a:ea typeface="Proxima Nova"/>
                <a:cs typeface="Proxima Nova"/>
                <a:sym typeface="Proxima Nova"/>
              </a:rPr>
              <a:t>To find out this is true we will…</a:t>
            </a:r>
            <a:endParaRPr sz="3600" b="1">
              <a:solidFill>
                <a:srgbClr val="ECA400"/>
              </a:solidFill>
              <a:latin typeface="Proxima Nova"/>
              <a:ea typeface="Proxima Nova"/>
              <a:cs typeface="Proxima Nova"/>
              <a:sym typeface="Proxima Nova"/>
            </a:endParaRPr>
          </a:p>
          <a:p>
            <a:pPr marL="0" lvl="0" indent="0" algn="l" rtl="0">
              <a:spcBef>
                <a:spcPts val="0"/>
              </a:spcBef>
              <a:spcAft>
                <a:spcPts val="0"/>
              </a:spcAft>
              <a:buClr>
                <a:srgbClr val="1D1D1B"/>
              </a:buClr>
              <a:buFont typeface="Proxima Nova"/>
              <a:buNone/>
            </a:pPr>
            <a:r>
              <a:rPr lang="en-US" sz="3000">
                <a:solidFill>
                  <a:srgbClr val="1D1D1B"/>
                </a:solidFill>
                <a:latin typeface="Proxima Nova"/>
                <a:ea typeface="Proxima Nova"/>
                <a:cs typeface="Proxima Nova"/>
                <a:sym typeface="Proxima Nova"/>
              </a:rPr>
              <a:t>Trial an event of some kind hosted by the ‘Scam marshall’ launching the ‘friends against scams’ group and badges.</a:t>
            </a:r>
            <a:endParaRPr sz="3000">
              <a:solidFill>
                <a:srgbClr val="1D1D1B"/>
              </a:solidFill>
              <a:highlight>
                <a:srgbClr val="FF0000"/>
              </a:highlight>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endParaRPr sz="2500">
              <a:solidFill>
                <a:srgbClr val="1D1D1B"/>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r>
              <a:rPr lang="en-US" sz="3600" b="1">
                <a:solidFill>
                  <a:srgbClr val="ECA400"/>
                </a:solidFill>
                <a:latin typeface="Proxima Nova"/>
                <a:ea typeface="Proxima Nova"/>
                <a:cs typeface="Proxima Nova"/>
                <a:sym typeface="Proxima Nova"/>
              </a:rPr>
              <a:t>And measure…</a:t>
            </a:r>
            <a:endParaRPr sz="3600" b="1">
              <a:solidFill>
                <a:srgbClr val="ECA400"/>
              </a:solidFill>
              <a:latin typeface="Proxima Nova"/>
              <a:ea typeface="Proxima Nova"/>
              <a:cs typeface="Proxima Nova"/>
              <a:sym typeface="Proxima Nova"/>
            </a:endParaRPr>
          </a:p>
          <a:p>
            <a:pPr marL="457200" lvl="0" indent="-419100" algn="l" rtl="0">
              <a:spcBef>
                <a:spcPts val="0"/>
              </a:spcBef>
              <a:spcAft>
                <a:spcPts val="0"/>
              </a:spcAft>
              <a:buClr>
                <a:srgbClr val="1D1D1B"/>
              </a:buClr>
              <a:buSzPts val="3000"/>
              <a:buFont typeface="Proxima Nova"/>
              <a:buChar char="●"/>
            </a:pPr>
            <a:r>
              <a:rPr lang="en-US" sz="3000">
                <a:solidFill>
                  <a:srgbClr val="1D1D1B"/>
                </a:solidFill>
                <a:latin typeface="Proxima Nova"/>
                <a:ea typeface="Proxima Nova"/>
                <a:cs typeface="Proxima Nova"/>
                <a:sym typeface="Proxima Nova"/>
              </a:rPr>
              <a:t>How many attendees come to events, invite others and request badges.</a:t>
            </a:r>
            <a:endParaRPr sz="3000">
              <a:solidFill>
                <a:srgbClr val="1D1D1B"/>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BD1917"/>
              </a:buClr>
              <a:buFont typeface="Proxima Nova"/>
              <a:buNone/>
            </a:pPr>
            <a:endParaRPr sz="3600" b="0" i="0" u="none" strike="noStrike" cap="none">
              <a:solidFill>
                <a:srgbClr val="FFFFFF"/>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BD1917"/>
              </a:buClr>
              <a:buFont typeface="Proxima Nova"/>
              <a:buNone/>
            </a:pPr>
            <a:endParaRPr sz="3600" b="0" i="0" u="none" strike="noStrike" cap="none">
              <a:solidFill>
                <a:srgbClr val="FFFFFF"/>
              </a:solidFill>
              <a:latin typeface="Proxima Nova"/>
              <a:ea typeface="Proxima Nova"/>
              <a:cs typeface="Proxima Nova"/>
              <a:sym typeface="Proxima Nova"/>
            </a:endParaRPr>
          </a:p>
        </p:txBody>
      </p:sp>
      <p:sp>
        <p:nvSpPr>
          <p:cNvPr id="581" name="Google Shape;581;p49"/>
          <p:cNvSpPr txBox="1"/>
          <p:nvPr/>
        </p:nvSpPr>
        <p:spPr>
          <a:xfrm>
            <a:off x="1809575" y="1451100"/>
            <a:ext cx="12146700" cy="19794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7000" b="1">
                <a:solidFill>
                  <a:srgbClr val="434343"/>
                </a:solidFill>
                <a:latin typeface="Proxima Nova"/>
                <a:ea typeface="Proxima Nova"/>
                <a:cs typeface="Proxima Nova"/>
                <a:sym typeface="Proxima Nova"/>
              </a:rPr>
              <a:t>Friends against fraud group</a:t>
            </a:r>
            <a:endParaRPr sz="7000" b="1">
              <a:solidFill>
                <a:srgbClr val="434343"/>
              </a:solidFill>
              <a:latin typeface="Proxima Nova"/>
              <a:ea typeface="Proxima Nova"/>
              <a:cs typeface="Proxima Nova"/>
              <a:sym typeface="Proxima Nova"/>
            </a:endParaRPr>
          </a:p>
        </p:txBody>
      </p:sp>
      <p:pic>
        <p:nvPicPr>
          <p:cNvPr id="582" name="Google Shape;582;p49"/>
          <p:cNvPicPr preferRelativeResize="0"/>
          <p:nvPr/>
        </p:nvPicPr>
        <p:blipFill rotWithShape="1">
          <a:blip r:embed="rId3">
            <a:alphaModFix/>
          </a:blip>
          <a:srcRect l="1916" r="2242"/>
          <a:stretch/>
        </p:blipFill>
        <p:spPr>
          <a:xfrm>
            <a:off x="13493714" y="4951325"/>
            <a:ext cx="3030750" cy="2019300"/>
          </a:xfrm>
          <a:prstGeom prst="rect">
            <a:avLst/>
          </a:prstGeom>
          <a:noFill/>
          <a:ln>
            <a:noFill/>
          </a:ln>
        </p:spPr>
      </p:pic>
      <p:pic>
        <p:nvPicPr>
          <p:cNvPr id="583" name="Google Shape;583;p49"/>
          <p:cNvPicPr preferRelativeResize="0"/>
          <p:nvPr/>
        </p:nvPicPr>
        <p:blipFill>
          <a:blip r:embed="rId4">
            <a:alphaModFix/>
          </a:blip>
          <a:stretch>
            <a:fillRect/>
          </a:stretch>
        </p:blipFill>
        <p:spPr>
          <a:xfrm>
            <a:off x="18817425" y="7495400"/>
            <a:ext cx="4781550" cy="3905250"/>
          </a:xfrm>
          <a:prstGeom prst="rect">
            <a:avLst/>
          </a:prstGeom>
          <a:noFill/>
          <a:ln>
            <a:noFill/>
          </a:ln>
        </p:spPr>
      </p:pic>
      <p:pic>
        <p:nvPicPr>
          <p:cNvPr id="584" name="Google Shape;584;p49"/>
          <p:cNvPicPr preferRelativeResize="0"/>
          <p:nvPr/>
        </p:nvPicPr>
        <p:blipFill>
          <a:blip r:embed="rId5">
            <a:alphaModFix/>
          </a:blip>
          <a:stretch>
            <a:fillRect/>
          </a:stretch>
        </p:blipFill>
        <p:spPr>
          <a:xfrm>
            <a:off x="16630125" y="2952550"/>
            <a:ext cx="7122126" cy="4018066"/>
          </a:xfrm>
          <a:prstGeom prst="rect">
            <a:avLst/>
          </a:prstGeom>
          <a:noFill/>
          <a:ln>
            <a:noFill/>
          </a:ln>
        </p:spPr>
      </p:pic>
      <p:pic>
        <p:nvPicPr>
          <p:cNvPr id="585" name="Google Shape;585;p49"/>
          <p:cNvPicPr preferRelativeResize="0"/>
          <p:nvPr/>
        </p:nvPicPr>
        <p:blipFill>
          <a:blip r:embed="rId6">
            <a:alphaModFix/>
          </a:blip>
          <a:stretch>
            <a:fillRect/>
          </a:stretch>
        </p:blipFill>
        <p:spPr>
          <a:xfrm>
            <a:off x="12753601" y="7155275"/>
            <a:ext cx="5734949" cy="3739373"/>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589"/>
        <p:cNvGrpSpPr/>
        <p:nvPr/>
      </p:nvGrpSpPr>
      <p:grpSpPr>
        <a:xfrm>
          <a:off x="0" y="0"/>
          <a:ext cx="0" cy="0"/>
          <a:chOff x="0" y="0"/>
          <a:chExt cx="0" cy="0"/>
        </a:xfrm>
      </p:grpSpPr>
      <p:sp>
        <p:nvSpPr>
          <p:cNvPr id="590" name="Google Shape;590;p50"/>
          <p:cNvSpPr/>
          <p:nvPr/>
        </p:nvSpPr>
        <p:spPr>
          <a:xfrm>
            <a:off x="13796800" y="906550"/>
            <a:ext cx="9554700" cy="11517600"/>
          </a:xfrm>
          <a:prstGeom prst="rect">
            <a:avLst/>
          </a:prstGeom>
          <a:solidFill>
            <a:srgbClr val="FFFFFF"/>
          </a:solidFill>
          <a:ln w="9525" cap="flat" cmpd="sng">
            <a:solidFill>
              <a:srgbClr val="99999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1" name="Google Shape;591;p50"/>
          <p:cNvSpPr/>
          <p:nvPr/>
        </p:nvSpPr>
        <p:spPr>
          <a:xfrm>
            <a:off x="1423225" y="-457200"/>
            <a:ext cx="10693500" cy="11334300"/>
          </a:xfrm>
          <a:prstGeom prst="rect">
            <a:avLst/>
          </a:prstGeom>
          <a:noFill/>
          <a:ln>
            <a:noFill/>
          </a:ln>
        </p:spPr>
        <p:txBody>
          <a:bodyPr spcFirstLastPara="1" wrap="square" lIns="71425" tIns="71425" rIns="71425" bIns="71425" anchor="t" anchorCtr="0">
            <a:noAutofit/>
          </a:bodyPr>
          <a:lstStyle/>
          <a:p>
            <a:pPr marL="0" marR="0" lvl="0" indent="0" algn="l" rtl="0">
              <a:lnSpc>
                <a:spcPct val="100000"/>
              </a:lnSpc>
              <a:spcBef>
                <a:spcPts val="0"/>
              </a:spcBef>
              <a:spcAft>
                <a:spcPts val="0"/>
              </a:spcAft>
              <a:buClr>
                <a:srgbClr val="BD1217"/>
              </a:buClr>
              <a:buFont typeface="Proxima Nova"/>
              <a:buNone/>
            </a:pPr>
            <a:endParaRPr sz="7000" b="1">
              <a:solidFill>
                <a:srgbClr val="434343"/>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BD1217"/>
              </a:buClr>
              <a:buFont typeface="Proxima Nova"/>
              <a:buNone/>
            </a:pPr>
            <a:endParaRPr sz="7000" b="1">
              <a:solidFill>
                <a:srgbClr val="434343"/>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BD1217"/>
              </a:buClr>
              <a:buFont typeface="Proxima Nova"/>
              <a:buNone/>
            </a:pPr>
            <a:endParaRPr sz="7000" b="1">
              <a:solidFill>
                <a:srgbClr val="434343"/>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r>
              <a:rPr lang="en-US" sz="3000">
                <a:highlight>
                  <a:srgbClr val="FFFFFF"/>
                </a:highlight>
                <a:latin typeface="Proxima Nova"/>
                <a:ea typeface="Proxima Nova"/>
                <a:cs typeface="Proxima Nova"/>
                <a:sym typeface="Proxima Nova"/>
              </a:rPr>
              <a:t>A toolkit encouraging and supporting people to look out for their vulnerable friend, relative or neighbour who may be at risk of falling victim to scams. The kit can help to initiate a difficult conversation, offering emotional and practical advice without being frightening or patronising. </a:t>
            </a:r>
            <a:endParaRPr sz="3000">
              <a:highlight>
                <a:srgbClr val="FFFFFF"/>
              </a:highlight>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endParaRPr sz="3000">
              <a:highlight>
                <a:srgbClr val="FFFFFF"/>
              </a:highlight>
              <a:latin typeface="Proxima Nova"/>
              <a:ea typeface="Proxima Nova"/>
              <a:cs typeface="Proxima Nova"/>
              <a:sym typeface="Proxima Nova"/>
            </a:endParaRPr>
          </a:p>
          <a:p>
            <a:pPr marL="0" lvl="0" indent="0" algn="l" rtl="0">
              <a:spcBef>
                <a:spcPts val="0"/>
              </a:spcBef>
              <a:spcAft>
                <a:spcPts val="0"/>
              </a:spcAft>
              <a:buClr>
                <a:srgbClr val="1D1D1B"/>
              </a:buClr>
              <a:buFont typeface="Proxima Nova"/>
              <a:buNone/>
            </a:pPr>
            <a:r>
              <a:rPr lang="en-US" sz="3600" b="1">
                <a:solidFill>
                  <a:srgbClr val="ECA400"/>
                </a:solidFill>
                <a:highlight>
                  <a:srgbClr val="FFFFFF"/>
                </a:highlight>
                <a:latin typeface="Proxima Nova"/>
                <a:ea typeface="Proxima Nova"/>
                <a:cs typeface="Proxima Nova"/>
                <a:sym typeface="Proxima Nova"/>
              </a:rPr>
              <a:t>We believe that…</a:t>
            </a:r>
            <a:endParaRPr sz="3600" b="1">
              <a:solidFill>
                <a:srgbClr val="ECA400"/>
              </a:solidFill>
              <a:highlight>
                <a:srgbClr val="FFFFFF"/>
              </a:highlight>
              <a:latin typeface="Proxima Nova"/>
              <a:ea typeface="Proxima Nova"/>
              <a:cs typeface="Proxima Nova"/>
              <a:sym typeface="Proxima Nova"/>
            </a:endParaRPr>
          </a:p>
          <a:p>
            <a:pPr marL="0" lvl="0" indent="0" algn="l" rtl="0">
              <a:spcBef>
                <a:spcPts val="0"/>
              </a:spcBef>
              <a:spcAft>
                <a:spcPts val="0"/>
              </a:spcAft>
              <a:buClr>
                <a:srgbClr val="1D1D1B"/>
              </a:buClr>
              <a:buFont typeface="Proxima Nova"/>
              <a:buNone/>
            </a:pPr>
            <a:r>
              <a:rPr lang="en-US" sz="3000">
                <a:highlight>
                  <a:srgbClr val="FFFFFF"/>
                </a:highlight>
                <a:latin typeface="Proxima Nova"/>
                <a:ea typeface="Proxima Nova"/>
                <a:cs typeface="Proxima Nova"/>
                <a:sym typeface="Proxima Nova"/>
              </a:rPr>
              <a:t>57% of people worry about an older friend or family member but many don’t know how to approach the conversation and worry it will frighten them.</a:t>
            </a:r>
            <a:endParaRPr sz="3000">
              <a:highlight>
                <a:srgbClr val="FFFFFF"/>
              </a:highlight>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endParaRPr sz="2500">
              <a:highlight>
                <a:srgbClr val="FFFFFF"/>
              </a:highlight>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r>
              <a:rPr lang="en-US" sz="3600" b="1">
                <a:solidFill>
                  <a:srgbClr val="ECA400"/>
                </a:solidFill>
                <a:latin typeface="Proxima Nova"/>
                <a:ea typeface="Proxima Nova"/>
                <a:cs typeface="Proxima Nova"/>
                <a:sym typeface="Proxima Nova"/>
              </a:rPr>
              <a:t>To find out this is true we will…</a:t>
            </a:r>
            <a:endParaRPr sz="3600" b="1">
              <a:solidFill>
                <a:srgbClr val="ECA400"/>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r>
              <a:rPr lang="en-US" sz="3000">
                <a:solidFill>
                  <a:srgbClr val="1D1D1B"/>
                </a:solidFill>
                <a:latin typeface="Proxima Nova"/>
                <a:ea typeface="Proxima Nova"/>
                <a:cs typeface="Proxima Nova"/>
                <a:sym typeface="Proxima Nova"/>
              </a:rPr>
              <a:t>Simulate a conversation between a family member and then a NHW volunteer with an elderly person in their home, using the packs</a:t>
            </a:r>
            <a:endParaRPr sz="3000">
              <a:solidFill>
                <a:srgbClr val="1D1D1B"/>
              </a:solidFill>
              <a:highlight>
                <a:srgbClr val="FF0000"/>
              </a:highlight>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endParaRPr sz="2500">
              <a:solidFill>
                <a:srgbClr val="1D1D1B"/>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r>
              <a:rPr lang="en-US" sz="3600" b="1">
                <a:solidFill>
                  <a:srgbClr val="ECA400"/>
                </a:solidFill>
                <a:latin typeface="Proxima Nova"/>
                <a:ea typeface="Proxima Nova"/>
                <a:cs typeface="Proxima Nova"/>
                <a:sym typeface="Proxima Nova"/>
              </a:rPr>
              <a:t>And measure…</a:t>
            </a:r>
            <a:endParaRPr sz="3600" b="1">
              <a:solidFill>
                <a:srgbClr val="ECA400"/>
              </a:solidFill>
              <a:latin typeface="Proxima Nova"/>
              <a:ea typeface="Proxima Nova"/>
              <a:cs typeface="Proxima Nova"/>
              <a:sym typeface="Proxima Nova"/>
            </a:endParaRPr>
          </a:p>
          <a:p>
            <a:pPr marL="457200" lvl="0" indent="-419100" algn="l" rtl="0">
              <a:spcBef>
                <a:spcPts val="0"/>
              </a:spcBef>
              <a:spcAft>
                <a:spcPts val="0"/>
              </a:spcAft>
              <a:buClr>
                <a:srgbClr val="1D1D1B"/>
              </a:buClr>
              <a:buSzPts val="3000"/>
              <a:buFont typeface="Proxima Nova"/>
              <a:buChar char="●"/>
            </a:pPr>
            <a:r>
              <a:rPr lang="en-US" sz="3000">
                <a:solidFill>
                  <a:srgbClr val="1D1D1B"/>
                </a:solidFill>
                <a:latin typeface="Proxima Nova"/>
                <a:ea typeface="Proxima Nova"/>
                <a:cs typeface="Proxima Nova"/>
                <a:sym typeface="Proxima Nova"/>
              </a:rPr>
              <a:t>How many people agree to use the stickers in their home</a:t>
            </a:r>
            <a:endParaRPr sz="3000">
              <a:solidFill>
                <a:srgbClr val="1D1D1B"/>
              </a:solidFill>
              <a:latin typeface="Proxima Nova"/>
              <a:ea typeface="Proxima Nova"/>
              <a:cs typeface="Proxima Nova"/>
              <a:sym typeface="Proxima Nova"/>
            </a:endParaRPr>
          </a:p>
          <a:p>
            <a:pPr marL="457200" lvl="0" indent="-419100" algn="l" rtl="0">
              <a:spcBef>
                <a:spcPts val="0"/>
              </a:spcBef>
              <a:spcAft>
                <a:spcPts val="0"/>
              </a:spcAft>
              <a:buClr>
                <a:srgbClr val="1D1D1B"/>
              </a:buClr>
              <a:buSzPts val="3000"/>
              <a:buFont typeface="Proxima Nova"/>
              <a:buChar char="●"/>
            </a:pPr>
            <a:r>
              <a:rPr lang="en-US" sz="3000">
                <a:solidFill>
                  <a:srgbClr val="1D1D1B"/>
                </a:solidFill>
                <a:latin typeface="Proxima Nova"/>
                <a:ea typeface="Proxima Nova"/>
                <a:cs typeface="Proxima Nova"/>
                <a:sym typeface="Proxima Nova"/>
              </a:rPr>
              <a:t>How many people report an increase in awareness of fraud</a:t>
            </a:r>
            <a:endParaRPr sz="3000">
              <a:solidFill>
                <a:srgbClr val="1D1D1B"/>
              </a:solidFill>
              <a:latin typeface="Proxima Nova"/>
              <a:ea typeface="Proxima Nova"/>
              <a:cs typeface="Proxima Nova"/>
              <a:sym typeface="Proxima Nova"/>
            </a:endParaRPr>
          </a:p>
          <a:p>
            <a:pPr marL="457200" lvl="0" indent="-419100" algn="l" rtl="0">
              <a:spcBef>
                <a:spcPts val="0"/>
              </a:spcBef>
              <a:spcAft>
                <a:spcPts val="0"/>
              </a:spcAft>
              <a:buClr>
                <a:srgbClr val="1D1D1B"/>
              </a:buClr>
              <a:buSzPts val="3000"/>
              <a:buFont typeface="Proxima Nova"/>
              <a:buChar char="●"/>
            </a:pPr>
            <a:r>
              <a:rPr lang="en-US" sz="3000">
                <a:solidFill>
                  <a:srgbClr val="1D1D1B"/>
                </a:solidFill>
                <a:latin typeface="Proxima Nova"/>
                <a:ea typeface="Proxima Nova"/>
                <a:cs typeface="Proxima Nova"/>
                <a:sym typeface="Proxima Nova"/>
              </a:rPr>
              <a:t>How many packs are requested</a:t>
            </a:r>
            <a:endParaRPr sz="3000">
              <a:solidFill>
                <a:srgbClr val="1D1D1B"/>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BD1917"/>
              </a:buClr>
              <a:buFont typeface="Proxima Nova"/>
              <a:buNone/>
            </a:pPr>
            <a:endParaRPr sz="3600" b="0" i="0" u="none" strike="noStrike" cap="none">
              <a:solidFill>
                <a:srgbClr val="FFFFFF"/>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BD1917"/>
              </a:buClr>
              <a:buFont typeface="Proxima Nova"/>
              <a:buNone/>
            </a:pPr>
            <a:endParaRPr sz="3600" b="0" i="0" u="none" strike="noStrike" cap="none">
              <a:solidFill>
                <a:srgbClr val="FFFFFF"/>
              </a:solidFill>
              <a:latin typeface="Proxima Nova"/>
              <a:ea typeface="Proxima Nova"/>
              <a:cs typeface="Proxima Nova"/>
              <a:sym typeface="Proxima Nova"/>
            </a:endParaRPr>
          </a:p>
        </p:txBody>
      </p:sp>
      <p:sp>
        <p:nvSpPr>
          <p:cNvPr id="592" name="Google Shape;592;p50"/>
          <p:cNvSpPr txBox="1"/>
          <p:nvPr/>
        </p:nvSpPr>
        <p:spPr>
          <a:xfrm>
            <a:off x="1347025" y="1190875"/>
            <a:ext cx="12146700" cy="19794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7000" b="1">
                <a:solidFill>
                  <a:srgbClr val="434343"/>
                </a:solidFill>
                <a:latin typeface="Proxima Nova"/>
                <a:ea typeface="Proxima Nova"/>
                <a:cs typeface="Proxima Nova"/>
                <a:sym typeface="Proxima Nova"/>
              </a:rPr>
              <a:t>‘Talk about fraud’ toolkit</a:t>
            </a:r>
            <a:endParaRPr sz="7000" b="1">
              <a:solidFill>
                <a:srgbClr val="434343"/>
              </a:solidFill>
              <a:latin typeface="Proxima Nova"/>
              <a:ea typeface="Proxima Nova"/>
              <a:cs typeface="Proxima Nova"/>
              <a:sym typeface="Proxima Nova"/>
            </a:endParaRPr>
          </a:p>
        </p:txBody>
      </p:sp>
      <p:pic>
        <p:nvPicPr>
          <p:cNvPr id="593" name="Google Shape;593;p50"/>
          <p:cNvPicPr preferRelativeResize="0"/>
          <p:nvPr/>
        </p:nvPicPr>
        <p:blipFill>
          <a:blip r:embed="rId3">
            <a:alphaModFix/>
          </a:blip>
          <a:stretch>
            <a:fillRect/>
          </a:stretch>
        </p:blipFill>
        <p:spPr>
          <a:xfrm>
            <a:off x="13796800" y="906538"/>
            <a:ext cx="9554727" cy="4050125"/>
          </a:xfrm>
          <a:prstGeom prst="rect">
            <a:avLst/>
          </a:prstGeom>
          <a:noFill/>
          <a:ln>
            <a:noFill/>
          </a:ln>
        </p:spPr>
      </p:pic>
      <p:sp>
        <p:nvSpPr>
          <p:cNvPr id="594" name="Google Shape;594;p50"/>
          <p:cNvSpPr/>
          <p:nvPr/>
        </p:nvSpPr>
        <p:spPr>
          <a:xfrm>
            <a:off x="15029025" y="5374300"/>
            <a:ext cx="6969000" cy="21009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5" name="Google Shape;595;p50"/>
          <p:cNvSpPr/>
          <p:nvPr/>
        </p:nvSpPr>
        <p:spPr>
          <a:xfrm>
            <a:off x="15029025" y="7627525"/>
            <a:ext cx="6969000" cy="21009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6" name="Google Shape;596;p50"/>
          <p:cNvSpPr/>
          <p:nvPr/>
        </p:nvSpPr>
        <p:spPr>
          <a:xfrm>
            <a:off x="15029025" y="9880750"/>
            <a:ext cx="6969000" cy="21009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7" name="Google Shape;597;p50"/>
          <p:cNvSpPr txBox="1"/>
          <p:nvPr/>
        </p:nvSpPr>
        <p:spPr>
          <a:xfrm>
            <a:off x="15029025" y="9880750"/>
            <a:ext cx="6969000" cy="2100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u="sng">
                <a:latin typeface="Proxima Nova"/>
                <a:ea typeface="Proxima Nova"/>
                <a:cs typeface="Proxima Nova"/>
                <a:sym typeface="Proxima Nova"/>
              </a:rPr>
              <a:t>Download ‘tea for 2 pack’</a:t>
            </a:r>
            <a:endParaRPr b="1" u="sng">
              <a:latin typeface="Proxima Nova"/>
              <a:ea typeface="Proxima Nova"/>
              <a:cs typeface="Proxima Nova"/>
              <a:sym typeface="Proxima Nova"/>
            </a:endParaRPr>
          </a:p>
        </p:txBody>
      </p:sp>
      <p:sp>
        <p:nvSpPr>
          <p:cNvPr id="598" name="Google Shape;598;p50"/>
          <p:cNvSpPr txBox="1"/>
          <p:nvPr/>
        </p:nvSpPr>
        <p:spPr>
          <a:xfrm>
            <a:off x="15029025" y="7627525"/>
            <a:ext cx="6969000" cy="2100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a:latin typeface="Proxima Nova Semibold"/>
                <a:ea typeface="Proxima Nova Semibold"/>
                <a:cs typeface="Proxima Nova Semibold"/>
                <a:sym typeface="Proxima Nova Semibold"/>
              </a:rPr>
              <a:t>Show don’t tell:</a:t>
            </a:r>
            <a:endParaRPr sz="3000">
              <a:latin typeface="Proxima Nova Semibold"/>
              <a:ea typeface="Proxima Nova Semibold"/>
              <a:cs typeface="Proxima Nova Semibold"/>
              <a:sym typeface="Proxima Nova Semibold"/>
            </a:endParaRPr>
          </a:p>
          <a:p>
            <a:pPr marL="0" lvl="0" indent="0" algn="ctr" rtl="0">
              <a:spcBef>
                <a:spcPts val="0"/>
              </a:spcBef>
              <a:spcAft>
                <a:spcPts val="0"/>
              </a:spcAft>
              <a:buNone/>
            </a:pPr>
            <a:r>
              <a:rPr lang="en-US" sz="2400">
                <a:latin typeface="Proxima Nova"/>
                <a:ea typeface="Proxima Nova"/>
                <a:cs typeface="Proxima Nova"/>
                <a:sym typeface="Proxima Nova"/>
              </a:rPr>
              <a:t>Friendly hero video, contemporaries </a:t>
            </a:r>
            <a:endParaRPr sz="2400">
              <a:latin typeface="Proxima Nova"/>
              <a:ea typeface="Proxima Nova"/>
              <a:cs typeface="Proxima Nova"/>
              <a:sym typeface="Proxima Nova"/>
            </a:endParaRPr>
          </a:p>
          <a:p>
            <a:pPr marL="0" lvl="0" indent="0" algn="ctr" rtl="0">
              <a:spcBef>
                <a:spcPts val="0"/>
              </a:spcBef>
              <a:spcAft>
                <a:spcPts val="0"/>
              </a:spcAft>
              <a:buNone/>
            </a:pPr>
            <a:r>
              <a:rPr lang="en-US" sz="2400">
                <a:latin typeface="Proxima Nova"/>
                <a:ea typeface="Proxima Nova"/>
                <a:cs typeface="Proxima Nova"/>
                <a:sym typeface="Proxima Nova"/>
              </a:rPr>
              <a:t>discussing experiences honestly</a:t>
            </a:r>
            <a:endParaRPr sz="2400">
              <a:latin typeface="Proxima Nova"/>
              <a:ea typeface="Proxima Nova"/>
              <a:cs typeface="Proxima Nova"/>
              <a:sym typeface="Proxima Nova"/>
            </a:endParaRPr>
          </a:p>
          <a:p>
            <a:pPr marL="0" lvl="0" indent="0" algn="ctr" rtl="0">
              <a:spcBef>
                <a:spcPts val="0"/>
              </a:spcBef>
              <a:spcAft>
                <a:spcPts val="0"/>
              </a:spcAft>
              <a:buNone/>
            </a:pPr>
            <a:endParaRPr sz="1100">
              <a:latin typeface="Proxima Nova"/>
              <a:ea typeface="Proxima Nova"/>
              <a:cs typeface="Proxima Nova"/>
              <a:sym typeface="Proxima Nova"/>
            </a:endParaRPr>
          </a:p>
        </p:txBody>
      </p:sp>
      <p:sp>
        <p:nvSpPr>
          <p:cNvPr id="599" name="Google Shape;599;p50"/>
          <p:cNvSpPr txBox="1"/>
          <p:nvPr/>
        </p:nvSpPr>
        <p:spPr>
          <a:xfrm>
            <a:off x="15029025" y="5374300"/>
            <a:ext cx="6969000" cy="2100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a:latin typeface="Proxima Nova Semibold"/>
                <a:ea typeface="Proxima Nova Semibold"/>
                <a:cs typeface="Proxima Nova Semibold"/>
                <a:sym typeface="Proxima Nova Semibold"/>
              </a:rPr>
              <a:t>Where to start:</a:t>
            </a:r>
            <a:endParaRPr sz="3000">
              <a:latin typeface="Proxima Nova Semibold"/>
              <a:ea typeface="Proxima Nova Semibold"/>
              <a:cs typeface="Proxima Nova Semibold"/>
              <a:sym typeface="Proxima Nova Semibold"/>
            </a:endParaRPr>
          </a:p>
          <a:p>
            <a:pPr marL="0" lvl="0" indent="0" algn="ctr" rtl="0">
              <a:spcBef>
                <a:spcPts val="0"/>
              </a:spcBef>
              <a:spcAft>
                <a:spcPts val="0"/>
              </a:spcAft>
              <a:buNone/>
            </a:pPr>
            <a:r>
              <a:rPr lang="en-US" sz="2400">
                <a:latin typeface="Proxima Nova"/>
                <a:ea typeface="Proxima Nova"/>
                <a:cs typeface="Proxima Nova"/>
                <a:sym typeface="Proxima Nova"/>
              </a:rPr>
              <a:t>Initiating a non scary chat</a:t>
            </a:r>
            <a:endParaRPr sz="2400">
              <a:latin typeface="Proxima Nova"/>
              <a:ea typeface="Proxima Nova"/>
              <a:cs typeface="Proxima Nova"/>
              <a:sym typeface="Proxima Nov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pic>
        <p:nvPicPr>
          <p:cNvPr id="197" name="Google Shape;197;p24"/>
          <p:cNvPicPr preferRelativeResize="0"/>
          <p:nvPr/>
        </p:nvPicPr>
        <p:blipFill rotWithShape="1">
          <a:blip r:embed="rId3">
            <a:alphaModFix/>
          </a:blip>
          <a:srcRect t="22806" r="4725" b="10509"/>
          <a:stretch/>
        </p:blipFill>
        <p:spPr>
          <a:xfrm>
            <a:off x="0" y="-332225"/>
            <a:ext cx="24384000" cy="12799200"/>
          </a:xfrm>
          <a:prstGeom prst="rect">
            <a:avLst/>
          </a:prstGeom>
          <a:noFill/>
          <a:ln>
            <a:noFill/>
          </a:ln>
        </p:spPr>
      </p:pic>
      <p:sp>
        <p:nvSpPr>
          <p:cNvPr id="198" name="Google Shape;198;p24"/>
          <p:cNvSpPr/>
          <p:nvPr/>
        </p:nvSpPr>
        <p:spPr>
          <a:xfrm>
            <a:off x="-237300" y="-616925"/>
            <a:ext cx="24916500" cy="13083900"/>
          </a:xfrm>
          <a:prstGeom prst="rect">
            <a:avLst/>
          </a:prstGeom>
          <a:solidFill>
            <a:srgbClr val="000000">
              <a:alpha val="60000"/>
            </a:srgbClr>
          </a:solidFill>
          <a:ln w="25400" cap="flat" cmpd="sng">
            <a:solidFill>
              <a:srgbClr val="53585F">
                <a:alpha val="60000"/>
              </a:srgbClr>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Font typeface="Arial"/>
              <a:buNone/>
            </a:pPr>
            <a:endParaRPr sz="3600" b="1" i="0" u="none" strike="noStrike" cap="none">
              <a:solidFill>
                <a:srgbClr val="000000"/>
              </a:solidFill>
              <a:latin typeface="Arial"/>
              <a:ea typeface="Arial"/>
              <a:cs typeface="Arial"/>
              <a:sym typeface="Arial"/>
            </a:endParaRPr>
          </a:p>
        </p:txBody>
      </p:sp>
      <p:sp>
        <p:nvSpPr>
          <p:cNvPr id="199" name="Google Shape;199;p24"/>
          <p:cNvSpPr/>
          <p:nvPr/>
        </p:nvSpPr>
        <p:spPr>
          <a:xfrm>
            <a:off x="956575" y="3451200"/>
            <a:ext cx="12865500" cy="5973900"/>
          </a:xfrm>
          <a:prstGeom prst="rect">
            <a:avLst/>
          </a:prstGeom>
          <a:noFill/>
          <a:ln>
            <a:noFill/>
          </a:ln>
        </p:spPr>
        <p:txBody>
          <a:bodyPr spcFirstLastPara="1" wrap="square" lIns="243775" tIns="243775" rIns="243775" bIns="243775" anchor="t" anchorCtr="0">
            <a:noAutofit/>
          </a:bodyPr>
          <a:lstStyle/>
          <a:p>
            <a:pPr marL="0" lvl="0" indent="0" algn="l" rtl="0">
              <a:spcBef>
                <a:spcPts val="0"/>
              </a:spcBef>
              <a:spcAft>
                <a:spcPts val="0"/>
              </a:spcAft>
              <a:buClr>
                <a:srgbClr val="000000"/>
              </a:buClr>
              <a:buSzPts val="1100"/>
              <a:buFont typeface="Arial"/>
              <a:buNone/>
            </a:pPr>
            <a:r>
              <a:rPr lang="en-US" sz="7200">
                <a:solidFill>
                  <a:srgbClr val="FFFFFF"/>
                </a:solidFill>
                <a:latin typeface="Proxima Nova"/>
                <a:ea typeface="Proxima Nova"/>
                <a:cs typeface="Proxima Nova"/>
                <a:sym typeface="Proxima Nova"/>
              </a:rPr>
              <a:t>Long term impacts, especially for older people include </a:t>
            </a:r>
            <a:endParaRPr sz="7200">
              <a:solidFill>
                <a:srgbClr val="FFFFFF"/>
              </a:solidFill>
              <a:latin typeface="Proxima Nova"/>
              <a:ea typeface="Proxima Nova"/>
              <a:cs typeface="Proxima Nova"/>
              <a:sym typeface="Proxima Nova"/>
            </a:endParaRPr>
          </a:p>
          <a:p>
            <a:pPr marL="0" lvl="0" indent="0" algn="l" rtl="0">
              <a:spcBef>
                <a:spcPts val="0"/>
              </a:spcBef>
              <a:spcAft>
                <a:spcPts val="0"/>
              </a:spcAft>
              <a:buClr>
                <a:srgbClr val="000000"/>
              </a:buClr>
              <a:buSzPts val="1100"/>
              <a:buFont typeface="Arial"/>
              <a:buNone/>
            </a:pPr>
            <a:r>
              <a:rPr lang="en-US" sz="7200" b="1">
                <a:solidFill>
                  <a:srgbClr val="FFFFFF"/>
                </a:solidFill>
                <a:latin typeface="Proxima Nova"/>
                <a:ea typeface="Proxima Nova"/>
                <a:cs typeface="Proxima Nova"/>
                <a:sym typeface="Proxima Nova"/>
              </a:rPr>
              <a:t>anxiety (82%), isolation (39%), lose confidence (79%)</a:t>
            </a:r>
            <a:endParaRPr sz="7200" b="1">
              <a:solidFill>
                <a:srgbClr val="FFFFFF"/>
              </a:solidFill>
              <a:latin typeface="Proxima Nova"/>
              <a:ea typeface="Proxima Nova"/>
              <a:cs typeface="Proxima Nova"/>
              <a:sym typeface="Proxima Nova"/>
            </a:endParaRPr>
          </a:p>
          <a:p>
            <a:pPr marL="0" lvl="0" indent="0" algn="l" rtl="0">
              <a:spcBef>
                <a:spcPts val="0"/>
              </a:spcBef>
              <a:spcAft>
                <a:spcPts val="0"/>
              </a:spcAft>
              <a:buClr>
                <a:srgbClr val="BD1217"/>
              </a:buClr>
              <a:buFont typeface="Proxima Nova"/>
              <a:buNone/>
            </a:pPr>
            <a:endParaRPr sz="7000">
              <a:solidFill>
                <a:srgbClr val="BD1217"/>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FFFFFF"/>
              </a:buClr>
              <a:buFont typeface="Proxima Nova"/>
              <a:buNone/>
            </a:pPr>
            <a:endParaRPr sz="9000" b="1">
              <a:solidFill>
                <a:srgbClr val="FFFFFF"/>
              </a:solidFill>
              <a:latin typeface="Proxima Nova"/>
              <a:ea typeface="Proxima Nova"/>
              <a:cs typeface="Proxima Nova"/>
              <a:sym typeface="Proxima Nova"/>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603"/>
        <p:cNvGrpSpPr/>
        <p:nvPr/>
      </p:nvGrpSpPr>
      <p:grpSpPr>
        <a:xfrm>
          <a:off x="0" y="0"/>
          <a:ext cx="0" cy="0"/>
          <a:chOff x="0" y="0"/>
          <a:chExt cx="0" cy="0"/>
        </a:xfrm>
      </p:grpSpPr>
      <p:sp>
        <p:nvSpPr>
          <p:cNvPr id="604" name="Google Shape;604;p51"/>
          <p:cNvSpPr txBox="1"/>
          <p:nvPr/>
        </p:nvSpPr>
        <p:spPr>
          <a:xfrm>
            <a:off x="1347025" y="1941900"/>
            <a:ext cx="12146700" cy="19794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7000" b="1">
                <a:solidFill>
                  <a:srgbClr val="434343"/>
                </a:solidFill>
                <a:latin typeface="Proxima Nova"/>
                <a:ea typeface="Proxima Nova"/>
                <a:cs typeface="Proxima Nova"/>
                <a:sym typeface="Proxima Nova"/>
              </a:rPr>
              <a:t>‘Talk about fraud’ toolkit</a:t>
            </a:r>
            <a:endParaRPr sz="7000" b="1">
              <a:solidFill>
                <a:srgbClr val="434343"/>
              </a:solidFill>
              <a:latin typeface="Proxima Nova"/>
              <a:ea typeface="Proxima Nova"/>
              <a:cs typeface="Proxima Nova"/>
              <a:sym typeface="Proxima Nova"/>
            </a:endParaRPr>
          </a:p>
        </p:txBody>
      </p:sp>
      <p:sp>
        <p:nvSpPr>
          <p:cNvPr id="605" name="Google Shape;605;p51"/>
          <p:cNvSpPr txBox="1"/>
          <p:nvPr/>
        </p:nvSpPr>
        <p:spPr>
          <a:xfrm>
            <a:off x="1184575" y="10000475"/>
            <a:ext cx="6493800" cy="3000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a:highlight>
                  <a:srgbClr val="FFFFFF"/>
                </a:highlight>
                <a:latin typeface="Proxima Nova"/>
                <a:ea typeface="Proxima Nova"/>
                <a:cs typeface="Proxima Nova"/>
                <a:sym typeface="Proxima Nova"/>
              </a:rPr>
              <a:t>‘Tea for 2’ teabags with ice breaker and conversation tips</a:t>
            </a:r>
            <a:endParaRPr/>
          </a:p>
        </p:txBody>
      </p:sp>
      <p:sp>
        <p:nvSpPr>
          <p:cNvPr id="606" name="Google Shape;606;p51"/>
          <p:cNvSpPr txBox="1"/>
          <p:nvPr/>
        </p:nvSpPr>
        <p:spPr>
          <a:xfrm>
            <a:off x="18593600" y="10000475"/>
            <a:ext cx="5404500" cy="3000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a:highlight>
                  <a:srgbClr val="FFFFFF"/>
                </a:highlight>
                <a:latin typeface="Proxima Nova"/>
                <a:ea typeface="Proxima Nova"/>
                <a:cs typeface="Proxima Nova"/>
                <a:sym typeface="Proxima Nova"/>
              </a:rPr>
              <a:t>Simple, concise booklet to leave with the elderly person to read more information. Contacts on the back</a:t>
            </a:r>
            <a:endParaRPr/>
          </a:p>
        </p:txBody>
      </p:sp>
      <p:sp>
        <p:nvSpPr>
          <p:cNvPr id="607" name="Google Shape;607;p51"/>
          <p:cNvSpPr txBox="1"/>
          <p:nvPr/>
        </p:nvSpPr>
        <p:spPr>
          <a:xfrm>
            <a:off x="8935949" y="10129275"/>
            <a:ext cx="9426600" cy="3000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a:highlight>
                  <a:srgbClr val="FFFFFF"/>
                </a:highlight>
                <a:latin typeface="Proxima Nova"/>
                <a:ea typeface="Proxima Nova"/>
                <a:cs typeface="Proxima Nova"/>
                <a:sym typeface="Proxima Nova"/>
              </a:rPr>
              <a:t>Reminder stickers to place round the home together</a:t>
            </a:r>
            <a:endParaRPr sz="3000">
              <a:highlight>
                <a:srgbClr val="FFFFFF"/>
              </a:highlight>
              <a:latin typeface="Proxima Nova"/>
              <a:ea typeface="Proxima Nova"/>
              <a:cs typeface="Proxima Nova"/>
              <a:sym typeface="Proxima Nova"/>
            </a:endParaRPr>
          </a:p>
          <a:p>
            <a:pPr marL="0" lvl="0" indent="0" algn="l" rtl="0">
              <a:spcBef>
                <a:spcPts val="0"/>
              </a:spcBef>
              <a:spcAft>
                <a:spcPts val="0"/>
              </a:spcAft>
              <a:buNone/>
            </a:pPr>
            <a:r>
              <a:rPr lang="en-US" sz="3000">
                <a:highlight>
                  <a:srgbClr val="FFFFFF"/>
                </a:highlight>
                <a:latin typeface="Proxima Nova"/>
                <a:ea typeface="Proxima Nova"/>
                <a:cs typeface="Proxima Nova"/>
                <a:sym typeface="Proxima Nova"/>
              </a:rPr>
              <a:t>[Say “i’m with someone at the moment can I take your name and number and i’ll call you back” Tell someone you trust]</a:t>
            </a:r>
            <a:endParaRPr sz="3000">
              <a:highlight>
                <a:srgbClr val="FFFFFF"/>
              </a:highlight>
              <a:latin typeface="Proxima Nova"/>
              <a:ea typeface="Proxima Nova"/>
              <a:cs typeface="Proxima Nova"/>
              <a:sym typeface="Proxima Nova"/>
            </a:endParaRPr>
          </a:p>
        </p:txBody>
      </p:sp>
      <p:pic>
        <p:nvPicPr>
          <p:cNvPr id="608" name="Google Shape;608;p51"/>
          <p:cNvPicPr preferRelativeResize="0"/>
          <p:nvPr/>
        </p:nvPicPr>
        <p:blipFill rotWithShape="1">
          <a:blip r:embed="rId3">
            <a:alphaModFix/>
          </a:blip>
          <a:srcRect l="7219" t="8095" r="12115" b="14654"/>
          <a:stretch/>
        </p:blipFill>
        <p:spPr>
          <a:xfrm>
            <a:off x="1260775" y="3921300"/>
            <a:ext cx="4556400" cy="5817900"/>
          </a:xfrm>
          <a:prstGeom prst="rect">
            <a:avLst/>
          </a:prstGeom>
          <a:noFill/>
          <a:ln>
            <a:noFill/>
          </a:ln>
        </p:spPr>
      </p:pic>
      <p:pic>
        <p:nvPicPr>
          <p:cNvPr id="609" name="Google Shape;609;p51"/>
          <p:cNvPicPr preferRelativeResize="0"/>
          <p:nvPr/>
        </p:nvPicPr>
        <p:blipFill rotWithShape="1">
          <a:blip r:embed="rId4">
            <a:alphaModFix/>
          </a:blip>
          <a:srcRect r="21685"/>
          <a:stretch/>
        </p:blipFill>
        <p:spPr>
          <a:xfrm>
            <a:off x="8742777" y="3921300"/>
            <a:ext cx="4556400" cy="5817900"/>
          </a:xfrm>
          <a:prstGeom prst="rect">
            <a:avLst/>
          </a:prstGeom>
          <a:noFill/>
          <a:ln>
            <a:noFill/>
          </a:ln>
        </p:spPr>
      </p:pic>
      <p:pic>
        <p:nvPicPr>
          <p:cNvPr id="610" name="Google Shape;610;p51"/>
          <p:cNvPicPr preferRelativeResize="0"/>
          <p:nvPr/>
        </p:nvPicPr>
        <p:blipFill rotWithShape="1">
          <a:blip r:embed="rId5">
            <a:alphaModFix/>
          </a:blip>
          <a:srcRect l="8143" t="-2436" r="11308" b="9422"/>
          <a:stretch/>
        </p:blipFill>
        <p:spPr>
          <a:xfrm>
            <a:off x="13536963" y="3921300"/>
            <a:ext cx="4251388" cy="5817904"/>
          </a:xfrm>
          <a:prstGeom prst="rect">
            <a:avLst/>
          </a:prstGeom>
          <a:noFill/>
          <a:ln>
            <a:noFill/>
          </a:ln>
        </p:spPr>
      </p:pic>
      <p:pic>
        <p:nvPicPr>
          <p:cNvPr id="611" name="Google Shape;611;p51"/>
          <p:cNvPicPr preferRelativeResize="0"/>
          <p:nvPr/>
        </p:nvPicPr>
        <p:blipFill>
          <a:blip r:embed="rId6">
            <a:alphaModFix/>
          </a:blip>
          <a:stretch>
            <a:fillRect/>
          </a:stretch>
        </p:blipFill>
        <p:spPr>
          <a:xfrm>
            <a:off x="6111463" y="3921300"/>
            <a:ext cx="1855813" cy="5817901"/>
          </a:xfrm>
          <a:prstGeom prst="rect">
            <a:avLst/>
          </a:prstGeom>
          <a:noFill/>
          <a:ln w="19050" cap="flat" cmpd="sng">
            <a:solidFill>
              <a:schemeClr val="dk2"/>
            </a:solidFill>
            <a:prstDash val="solid"/>
            <a:round/>
            <a:headEnd type="none" w="sm" len="sm"/>
            <a:tailEnd type="none" w="sm" len="sm"/>
          </a:ln>
        </p:spPr>
      </p:pic>
      <p:pic>
        <p:nvPicPr>
          <p:cNvPr id="612" name="Google Shape;612;p51"/>
          <p:cNvPicPr preferRelativeResize="0"/>
          <p:nvPr/>
        </p:nvPicPr>
        <p:blipFill rotWithShape="1">
          <a:blip r:embed="rId7">
            <a:alphaModFix/>
          </a:blip>
          <a:srcRect l="12121" t="15925" r="15034" b="11289"/>
          <a:stretch/>
        </p:blipFill>
        <p:spPr>
          <a:xfrm>
            <a:off x="18657763" y="5315350"/>
            <a:ext cx="4427824" cy="4423847"/>
          </a:xfrm>
          <a:prstGeom prst="rect">
            <a:avLst/>
          </a:prstGeom>
          <a:noFill/>
          <a:ln>
            <a:noFill/>
          </a:ln>
        </p:spPr>
      </p:pic>
      <p:pic>
        <p:nvPicPr>
          <p:cNvPr id="613" name="Google Shape;613;p51"/>
          <p:cNvPicPr preferRelativeResize="0"/>
          <p:nvPr/>
        </p:nvPicPr>
        <p:blipFill>
          <a:blip r:embed="rId8">
            <a:alphaModFix/>
          </a:blip>
          <a:stretch>
            <a:fillRect/>
          </a:stretch>
        </p:blipFill>
        <p:spPr>
          <a:xfrm>
            <a:off x="18657775" y="1865700"/>
            <a:ext cx="4427804" cy="3320841"/>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617"/>
        <p:cNvGrpSpPr/>
        <p:nvPr/>
      </p:nvGrpSpPr>
      <p:grpSpPr>
        <a:xfrm>
          <a:off x="0" y="0"/>
          <a:ext cx="0" cy="0"/>
          <a:chOff x="0" y="0"/>
          <a:chExt cx="0" cy="0"/>
        </a:xfrm>
      </p:grpSpPr>
      <p:sp>
        <p:nvSpPr>
          <p:cNvPr id="618" name="Google Shape;618;p52"/>
          <p:cNvSpPr txBox="1"/>
          <p:nvPr/>
        </p:nvSpPr>
        <p:spPr>
          <a:xfrm>
            <a:off x="1347025" y="1941900"/>
            <a:ext cx="12146700" cy="19794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7000" b="1">
                <a:solidFill>
                  <a:srgbClr val="434343"/>
                </a:solidFill>
                <a:latin typeface="Proxima Nova"/>
                <a:ea typeface="Proxima Nova"/>
                <a:cs typeface="Proxima Nova"/>
                <a:sym typeface="Proxima Nova"/>
              </a:rPr>
              <a:t>‘Hero’ short video</a:t>
            </a:r>
            <a:endParaRPr sz="7000" b="1">
              <a:solidFill>
                <a:srgbClr val="434343"/>
              </a:solidFill>
              <a:latin typeface="Proxima Nova"/>
              <a:ea typeface="Proxima Nova"/>
              <a:cs typeface="Proxima Nova"/>
              <a:sym typeface="Proxima Nova"/>
            </a:endParaRPr>
          </a:p>
        </p:txBody>
      </p:sp>
      <p:sp>
        <p:nvSpPr>
          <p:cNvPr id="619" name="Google Shape;619;p52"/>
          <p:cNvSpPr txBox="1"/>
          <p:nvPr/>
        </p:nvSpPr>
        <p:spPr>
          <a:xfrm>
            <a:off x="730225" y="9009350"/>
            <a:ext cx="6570300" cy="3000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a:highlight>
                  <a:srgbClr val="FFFFFF"/>
                </a:highlight>
                <a:latin typeface="Proxima Nova"/>
                <a:ea typeface="Proxima Nova"/>
                <a:cs typeface="Proxima Nova"/>
                <a:sym typeface="Proxima Nova"/>
              </a:rPr>
              <a:t>When explaining fraud to elderly relatives neighbours or friends, it’s a good idea to show not tell. </a:t>
            </a:r>
            <a:r>
              <a:rPr lang="en-US" sz="3000">
                <a:highlight>
                  <a:schemeClr val="dk1"/>
                </a:highlight>
                <a:latin typeface="Proxima Nova"/>
                <a:ea typeface="Proxima Nova"/>
                <a:cs typeface="Proxima Nova"/>
                <a:sym typeface="Proxima Nova"/>
              </a:rPr>
              <a:t>It can also be beneficial hearing from </a:t>
            </a:r>
            <a:r>
              <a:rPr lang="en-US" sz="3000" b="1">
                <a:highlight>
                  <a:schemeClr val="dk1"/>
                </a:highlight>
                <a:latin typeface="Proxima Nova"/>
                <a:ea typeface="Proxima Nova"/>
                <a:cs typeface="Proxima Nova"/>
                <a:sym typeface="Proxima Nova"/>
              </a:rPr>
              <a:t>a person of the same age</a:t>
            </a:r>
            <a:r>
              <a:rPr lang="en-US" sz="3000">
                <a:highlight>
                  <a:schemeClr val="dk1"/>
                </a:highlight>
                <a:latin typeface="Proxima Nova"/>
                <a:ea typeface="Proxima Nova"/>
                <a:cs typeface="Proxima Nova"/>
                <a:sym typeface="Proxima Nova"/>
              </a:rPr>
              <a:t> rather than someone of authority of younger.</a:t>
            </a:r>
            <a:endParaRPr/>
          </a:p>
          <a:p>
            <a:pPr marL="0" lvl="0" indent="0" algn="l" rtl="0">
              <a:spcBef>
                <a:spcPts val="0"/>
              </a:spcBef>
              <a:spcAft>
                <a:spcPts val="0"/>
              </a:spcAft>
              <a:buNone/>
            </a:pPr>
            <a:endParaRPr sz="3000">
              <a:highlight>
                <a:srgbClr val="FFFFFF"/>
              </a:highlight>
              <a:latin typeface="Proxima Nova"/>
              <a:ea typeface="Proxima Nova"/>
              <a:cs typeface="Proxima Nova"/>
              <a:sym typeface="Proxima Nova"/>
            </a:endParaRPr>
          </a:p>
        </p:txBody>
      </p:sp>
      <p:pic>
        <p:nvPicPr>
          <p:cNvPr id="620" name="Google Shape;620;p52" descr="Image result for ELDERLY PEOPLE TALKING TO CAMERA"/>
          <p:cNvPicPr preferRelativeResize="0"/>
          <p:nvPr/>
        </p:nvPicPr>
        <p:blipFill>
          <a:blip r:embed="rId3">
            <a:alphaModFix/>
          </a:blip>
          <a:stretch>
            <a:fillRect/>
          </a:stretch>
        </p:blipFill>
        <p:spPr>
          <a:xfrm>
            <a:off x="654026" y="4358452"/>
            <a:ext cx="7752216" cy="4350494"/>
          </a:xfrm>
          <a:prstGeom prst="rect">
            <a:avLst/>
          </a:prstGeom>
          <a:noFill/>
          <a:ln>
            <a:noFill/>
          </a:ln>
        </p:spPr>
      </p:pic>
      <p:pic>
        <p:nvPicPr>
          <p:cNvPr id="621" name="Google Shape;621;p52" descr="Related image"/>
          <p:cNvPicPr preferRelativeResize="0"/>
          <p:nvPr/>
        </p:nvPicPr>
        <p:blipFill>
          <a:blip r:embed="rId4">
            <a:alphaModFix/>
          </a:blip>
          <a:stretch>
            <a:fillRect/>
          </a:stretch>
        </p:blipFill>
        <p:spPr>
          <a:xfrm>
            <a:off x="16912807" y="4346889"/>
            <a:ext cx="6570233" cy="4373614"/>
          </a:xfrm>
          <a:prstGeom prst="rect">
            <a:avLst/>
          </a:prstGeom>
          <a:noFill/>
          <a:ln>
            <a:noFill/>
          </a:ln>
        </p:spPr>
      </p:pic>
      <p:pic>
        <p:nvPicPr>
          <p:cNvPr id="622" name="Google Shape;622;p52" descr="Image result for ELDERLY PERSON talking with granddaughter"/>
          <p:cNvPicPr preferRelativeResize="0"/>
          <p:nvPr/>
        </p:nvPicPr>
        <p:blipFill>
          <a:blip r:embed="rId5">
            <a:alphaModFix/>
          </a:blip>
          <a:stretch>
            <a:fillRect/>
          </a:stretch>
        </p:blipFill>
        <p:spPr>
          <a:xfrm>
            <a:off x="8755944" y="4346889"/>
            <a:ext cx="7752200" cy="4373625"/>
          </a:xfrm>
          <a:prstGeom prst="rect">
            <a:avLst/>
          </a:prstGeom>
          <a:noFill/>
          <a:ln>
            <a:noFill/>
          </a:ln>
        </p:spPr>
      </p:pic>
      <p:sp>
        <p:nvSpPr>
          <p:cNvPr id="623" name="Google Shape;623;p52"/>
          <p:cNvSpPr txBox="1"/>
          <p:nvPr/>
        </p:nvSpPr>
        <p:spPr>
          <a:xfrm>
            <a:off x="8755950" y="8705975"/>
            <a:ext cx="6759300" cy="3000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3000" b="1">
                <a:highlight>
                  <a:schemeClr val="dk1"/>
                </a:highlight>
                <a:latin typeface="Proxima Nova"/>
                <a:ea typeface="Proxima Nova"/>
                <a:cs typeface="Proxima Nova"/>
                <a:sym typeface="Proxima Nova"/>
              </a:rPr>
              <a:t>Natural, friendly and empowering</a:t>
            </a:r>
            <a:r>
              <a:rPr lang="en-US" sz="3000">
                <a:highlight>
                  <a:schemeClr val="dk1"/>
                </a:highlight>
                <a:latin typeface="Proxima Nova"/>
                <a:ea typeface="Proxima Nova"/>
                <a:cs typeface="Proxima Nova"/>
                <a:sym typeface="Proxima Nova"/>
              </a:rPr>
              <a:t> short clips from a diverse range of independent and confident elderly people with a range of confidence relating to fraud </a:t>
            </a:r>
            <a:endParaRPr/>
          </a:p>
        </p:txBody>
      </p:sp>
      <p:sp>
        <p:nvSpPr>
          <p:cNvPr id="624" name="Google Shape;624;p52"/>
          <p:cNvSpPr txBox="1"/>
          <p:nvPr/>
        </p:nvSpPr>
        <p:spPr>
          <a:xfrm>
            <a:off x="16970675" y="8720500"/>
            <a:ext cx="6759300" cy="3000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3000" b="1">
                <a:highlight>
                  <a:schemeClr val="dk1"/>
                </a:highlight>
                <a:latin typeface="Proxima Nova"/>
                <a:ea typeface="Proxima Nova"/>
                <a:cs typeface="Proxima Nova"/>
                <a:sym typeface="Proxima Nova"/>
              </a:rPr>
              <a:t>Message: </a:t>
            </a:r>
            <a:endParaRPr sz="3000" b="1">
              <a:highlight>
                <a:schemeClr val="dk1"/>
              </a:highlight>
              <a:latin typeface="Proxima Nova"/>
              <a:ea typeface="Proxima Nova"/>
              <a:cs typeface="Proxima Nova"/>
              <a:sym typeface="Proxima Nova"/>
            </a:endParaRPr>
          </a:p>
          <a:p>
            <a:pPr marL="0" lvl="0" indent="0" algn="l" rtl="0">
              <a:spcBef>
                <a:spcPts val="0"/>
              </a:spcBef>
              <a:spcAft>
                <a:spcPts val="0"/>
              </a:spcAft>
              <a:buNone/>
            </a:pPr>
            <a:r>
              <a:rPr lang="en-US" sz="3000">
                <a:highlight>
                  <a:schemeClr val="dk1"/>
                </a:highlight>
                <a:latin typeface="Proxima Nova"/>
                <a:ea typeface="Proxima Nova"/>
                <a:cs typeface="Proxima Nova"/>
                <a:sym typeface="Proxima Nova"/>
              </a:rPr>
              <a:t>It happens to everyone</a:t>
            </a:r>
            <a:endParaRPr sz="3000">
              <a:highlight>
                <a:schemeClr val="dk1"/>
              </a:highlight>
              <a:latin typeface="Proxima Nova"/>
              <a:ea typeface="Proxima Nova"/>
              <a:cs typeface="Proxima Nova"/>
              <a:sym typeface="Proxima Nova"/>
            </a:endParaRPr>
          </a:p>
          <a:p>
            <a:pPr marL="0" lvl="0" indent="0" algn="l" rtl="0">
              <a:spcBef>
                <a:spcPts val="0"/>
              </a:spcBef>
              <a:spcAft>
                <a:spcPts val="0"/>
              </a:spcAft>
              <a:buNone/>
            </a:pPr>
            <a:r>
              <a:rPr lang="en-US" sz="3000">
                <a:highlight>
                  <a:schemeClr val="dk1"/>
                </a:highlight>
                <a:latin typeface="Proxima Nova"/>
                <a:ea typeface="Proxima Nova"/>
                <a:cs typeface="Proxima Nova"/>
                <a:sym typeface="Proxima Nova"/>
              </a:rPr>
              <a:t>It is extremely common not ‘foolish’</a:t>
            </a:r>
            <a:endParaRPr sz="3000">
              <a:highlight>
                <a:schemeClr val="dk1"/>
              </a:highlight>
              <a:latin typeface="Proxima Nova"/>
              <a:ea typeface="Proxima Nova"/>
              <a:cs typeface="Proxima Nova"/>
              <a:sym typeface="Proxima Nova"/>
            </a:endParaRPr>
          </a:p>
          <a:p>
            <a:pPr marL="0" lvl="0" indent="0" algn="l" rtl="0">
              <a:spcBef>
                <a:spcPts val="0"/>
              </a:spcBef>
              <a:spcAft>
                <a:spcPts val="0"/>
              </a:spcAft>
              <a:buNone/>
            </a:pPr>
            <a:r>
              <a:rPr lang="en-US" sz="3000">
                <a:highlight>
                  <a:schemeClr val="dk1"/>
                </a:highlight>
                <a:latin typeface="Proxima Nova"/>
                <a:ea typeface="Proxima Nova"/>
                <a:cs typeface="Proxima Nova"/>
                <a:sym typeface="Proxima Nova"/>
              </a:rPr>
              <a:t>Don’t suffer in silence</a:t>
            </a:r>
            <a:endParaRPr sz="3000">
              <a:highlight>
                <a:schemeClr val="dk1"/>
              </a:highlight>
              <a:latin typeface="Proxima Nova"/>
              <a:ea typeface="Proxima Nova"/>
              <a:cs typeface="Proxima Nova"/>
              <a:sym typeface="Proxima Nova"/>
            </a:endParaRPr>
          </a:p>
          <a:p>
            <a:pPr marL="0" lvl="0" indent="0" algn="l" rtl="0">
              <a:spcBef>
                <a:spcPts val="0"/>
              </a:spcBef>
              <a:spcAft>
                <a:spcPts val="0"/>
              </a:spcAft>
              <a:buNone/>
            </a:pPr>
            <a:r>
              <a:rPr lang="en-US" sz="3000">
                <a:highlight>
                  <a:schemeClr val="dk1"/>
                </a:highlight>
                <a:latin typeface="Proxima Nova"/>
                <a:ea typeface="Proxima Nova"/>
                <a:cs typeface="Proxima Nova"/>
                <a:sym typeface="Proxima Nova"/>
              </a:rPr>
              <a:t>There’s lots of support near you</a:t>
            </a:r>
            <a:endParaRPr sz="3000">
              <a:highlight>
                <a:schemeClr val="dk1"/>
              </a:highlight>
              <a:latin typeface="Proxima Nova"/>
              <a:ea typeface="Proxima Nova"/>
              <a:cs typeface="Proxima Nova"/>
              <a:sym typeface="Proxima Nova"/>
            </a:endParaRPr>
          </a:p>
        </p:txBody>
      </p:sp>
      <p:pic>
        <p:nvPicPr>
          <p:cNvPr id="625" name="Google Shape;625;p52" descr="Image result for elderly person talking about fraud"/>
          <p:cNvPicPr preferRelativeResize="0"/>
          <p:nvPr/>
        </p:nvPicPr>
        <p:blipFill>
          <a:blip r:embed="rId6">
            <a:alphaModFix/>
          </a:blip>
          <a:stretch>
            <a:fillRect/>
          </a:stretch>
        </p:blipFill>
        <p:spPr>
          <a:xfrm>
            <a:off x="16951302" y="619895"/>
            <a:ext cx="6570300" cy="3589154"/>
          </a:xfrm>
          <a:prstGeom prst="rect">
            <a:avLst/>
          </a:prstGeom>
          <a:noFill/>
          <a:ln>
            <a:noFill/>
          </a:ln>
        </p:spPr>
      </p:pic>
      <p:pic>
        <p:nvPicPr>
          <p:cNvPr id="626" name="Google Shape;626;p52"/>
          <p:cNvPicPr preferRelativeResize="0"/>
          <p:nvPr/>
        </p:nvPicPr>
        <p:blipFill>
          <a:blip r:embed="rId7">
            <a:alphaModFix/>
          </a:blip>
          <a:stretch>
            <a:fillRect/>
          </a:stretch>
        </p:blipFill>
        <p:spPr>
          <a:xfrm>
            <a:off x="882625" y="7353569"/>
            <a:ext cx="1423426" cy="1044451"/>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630"/>
        <p:cNvGrpSpPr/>
        <p:nvPr/>
      </p:nvGrpSpPr>
      <p:grpSpPr>
        <a:xfrm>
          <a:off x="0" y="0"/>
          <a:ext cx="0" cy="0"/>
          <a:chOff x="0" y="0"/>
          <a:chExt cx="0" cy="0"/>
        </a:xfrm>
      </p:grpSpPr>
      <p:sp>
        <p:nvSpPr>
          <p:cNvPr id="631" name="Google Shape;631;p53"/>
          <p:cNvSpPr/>
          <p:nvPr/>
        </p:nvSpPr>
        <p:spPr>
          <a:xfrm>
            <a:off x="19567950" y="7183650"/>
            <a:ext cx="3000000" cy="2215500"/>
          </a:xfrm>
          <a:prstGeom prst="rect">
            <a:avLst/>
          </a:prstGeom>
          <a:solidFill>
            <a:srgbClr val="FFFFFF"/>
          </a:solidFill>
          <a:ln w="9525" cap="flat" cmpd="sng">
            <a:solidFill>
              <a:srgbClr val="CCCCC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 name="Google Shape;632;p53"/>
          <p:cNvSpPr/>
          <p:nvPr/>
        </p:nvSpPr>
        <p:spPr>
          <a:xfrm>
            <a:off x="16214025" y="7154650"/>
            <a:ext cx="3000000" cy="2215500"/>
          </a:xfrm>
          <a:prstGeom prst="rect">
            <a:avLst/>
          </a:prstGeom>
          <a:solidFill>
            <a:srgbClr val="FFFFFF"/>
          </a:solidFill>
          <a:ln w="9525" cap="flat" cmpd="sng">
            <a:solidFill>
              <a:srgbClr val="CCCCC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3" name="Google Shape;633;p53"/>
          <p:cNvSpPr/>
          <p:nvPr/>
        </p:nvSpPr>
        <p:spPr>
          <a:xfrm>
            <a:off x="19541825" y="4799850"/>
            <a:ext cx="3000000" cy="2215500"/>
          </a:xfrm>
          <a:prstGeom prst="rect">
            <a:avLst/>
          </a:prstGeom>
          <a:solidFill>
            <a:srgbClr val="FFFFFF"/>
          </a:solidFill>
          <a:ln w="9525" cap="flat" cmpd="sng">
            <a:solidFill>
              <a:srgbClr val="CCCCC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4" name="Google Shape;634;p53"/>
          <p:cNvSpPr/>
          <p:nvPr/>
        </p:nvSpPr>
        <p:spPr>
          <a:xfrm>
            <a:off x="19551874" y="2130588"/>
            <a:ext cx="3000000" cy="2466900"/>
          </a:xfrm>
          <a:prstGeom prst="rect">
            <a:avLst/>
          </a:prstGeom>
          <a:solidFill>
            <a:srgbClr val="FFFFFF"/>
          </a:solidFill>
          <a:ln w="9525" cap="flat" cmpd="sng">
            <a:solidFill>
              <a:srgbClr val="CCCCC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5" name="Google Shape;635;p53"/>
          <p:cNvSpPr/>
          <p:nvPr/>
        </p:nvSpPr>
        <p:spPr>
          <a:xfrm>
            <a:off x="16139349" y="2130588"/>
            <a:ext cx="3000000" cy="2466900"/>
          </a:xfrm>
          <a:prstGeom prst="rect">
            <a:avLst/>
          </a:prstGeom>
          <a:solidFill>
            <a:srgbClr val="FFFFFF"/>
          </a:solidFill>
          <a:ln w="9525" cap="flat" cmpd="sng">
            <a:solidFill>
              <a:srgbClr val="CCCCC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6" name="Google Shape;636;p53"/>
          <p:cNvSpPr/>
          <p:nvPr/>
        </p:nvSpPr>
        <p:spPr>
          <a:xfrm>
            <a:off x="12741974" y="2098388"/>
            <a:ext cx="3000000" cy="2466900"/>
          </a:xfrm>
          <a:prstGeom prst="rect">
            <a:avLst/>
          </a:prstGeom>
          <a:solidFill>
            <a:srgbClr val="FFFFFF"/>
          </a:solidFill>
          <a:ln w="9525" cap="flat" cmpd="sng">
            <a:solidFill>
              <a:srgbClr val="CCCCC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7" name="Google Shape;637;p53"/>
          <p:cNvSpPr/>
          <p:nvPr/>
        </p:nvSpPr>
        <p:spPr>
          <a:xfrm>
            <a:off x="12763200" y="7198700"/>
            <a:ext cx="3000000" cy="2215500"/>
          </a:xfrm>
          <a:prstGeom prst="rect">
            <a:avLst/>
          </a:prstGeom>
          <a:solidFill>
            <a:srgbClr val="FFFFFF"/>
          </a:solidFill>
          <a:ln w="9525" cap="flat" cmpd="sng">
            <a:solidFill>
              <a:srgbClr val="CCCCC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8" name="Google Shape;638;p53"/>
          <p:cNvSpPr/>
          <p:nvPr/>
        </p:nvSpPr>
        <p:spPr>
          <a:xfrm>
            <a:off x="9170288" y="7186450"/>
            <a:ext cx="3207900" cy="2215500"/>
          </a:xfrm>
          <a:prstGeom prst="rect">
            <a:avLst/>
          </a:prstGeom>
          <a:solidFill>
            <a:srgbClr val="FFFFFF"/>
          </a:solidFill>
          <a:ln w="9525" cap="flat" cmpd="sng">
            <a:solidFill>
              <a:srgbClr val="CCCCC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9" name="Google Shape;639;p53"/>
          <p:cNvSpPr/>
          <p:nvPr/>
        </p:nvSpPr>
        <p:spPr>
          <a:xfrm>
            <a:off x="9177200" y="2098388"/>
            <a:ext cx="3197700" cy="2466900"/>
          </a:xfrm>
          <a:prstGeom prst="rect">
            <a:avLst/>
          </a:prstGeom>
          <a:solidFill>
            <a:srgbClr val="FFFFFF"/>
          </a:solidFill>
          <a:ln w="9525" cap="flat" cmpd="sng">
            <a:solidFill>
              <a:srgbClr val="CCCCC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0" name="Google Shape;640;p53"/>
          <p:cNvSpPr/>
          <p:nvPr/>
        </p:nvSpPr>
        <p:spPr>
          <a:xfrm>
            <a:off x="5573000" y="2091338"/>
            <a:ext cx="3197700" cy="2466900"/>
          </a:xfrm>
          <a:prstGeom prst="rect">
            <a:avLst/>
          </a:prstGeom>
          <a:solidFill>
            <a:srgbClr val="FFFFFF"/>
          </a:solidFill>
          <a:ln w="9525" cap="flat" cmpd="sng">
            <a:solidFill>
              <a:srgbClr val="CCCCC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1" name="Google Shape;641;p53"/>
          <p:cNvSpPr/>
          <p:nvPr/>
        </p:nvSpPr>
        <p:spPr>
          <a:xfrm>
            <a:off x="5610275" y="4722025"/>
            <a:ext cx="3207900" cy="2215500"/>
          </a:xfrm>
          <a:prstGeom prst="rect">
            <a:avLst/>
          </a:prstGeom>
          <a:solidFill>
            <a:srgbClr val="FFFFFF"/>
          </a:solidFill>
          <a:ln w="9525" cap="flat" cmpd="sng">
            <a:solidFill>
              <a:srgbClr val="CCCCC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2" name="Google Shape;642;p53"/>
          <p:cNvSpPr/>
          <p:nvPr/>
        </p:nvSpPr>
        <p:spPr>
          <a:xfrm>
            <a:off x="5593075" y="7129700"/>
            <a:ext cx="3197700" cy="2215500"/>
          </a:xfrm>
          <a:prstGeom prst="rect">
            <a:avLst/>
          </a:prstGeom>
          <a:solidFill>
            <a:srgbClr val="FFFFFF"/>
          </a:solidFill>
          <a:ln w="9525" cap="flat" cmpd="sng">
            <a:solidFill>
              <a:srgbClr val="CCCCC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3" name="Google Shape;643;p53"/>
          <p:cNvSpPr/>
          <p:nvPr/>
        </p:nvSpPr>
        <p:spPr>
          <a:xfrm>
            <a:off x="1951975" y="2098387"/>
            <a:ext cx="3197700" cy="2466900"/>
          </a:xfrm>
          <a:prstGeom prst="rect">
            <a:avLst/>
          </a:prstGeom>
          <a:solidFill>
            <a:srgbClr val="FFFFFF"/>
          </a:solidFill>
          <a:ln w="9525" cap="flat" cmpd="sng">
            <a:solidFill>
              <a:srgbClr val="CCCCC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4" name="Google Shape;644;p53"/>
          <p:cNvSpPr/>
          <p:nvPr/>
        </p:nvSpPr>
        <p:spPr>
          <a:xfrm>
            <a:off x="1951975" y="4747347"/>
            <a:ext cx="3197700" cy="2215500"/>
          </a:xfrm>
          <a:prstGeom prst="rect">
            <a:avLst/>
          </a:prstGeom>
          <a:solidFill>
            <a:srgbClr val="FFFFFF"/>
          </a:solidFill>
          <a:ln w="9525" cap="flat" cmpd="sng">
            <a:solidFill>
              <a:srgbClr val="CCCCC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5" name="Google Shape;645;p53"/>
          <p:cNvSpPr/>
          <p:nvPr/>
        </p:nvSpPr>
        <p:spPr>
          <a:xfrm>
            <a:off x="1987050" y="1216475"/>
            <a:ext cx="3207900" cy="952800"/>
          </a:xfrm>
          <a:prstGeom prst="homePlate">
            <a:avLst>
              <a:gd name="adj" fmla="val 50000"/>
            </a:avLst>
          </a:prstGeom>
          <a:solidFill>
            <a:srgbClr val="FEE533"/>
          </a:solidFill>
          <a:ln w="76200" cap="flat" cmpd="sng">
            <a:solidFill>
              <a:srgbClr val="43434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ECA400"/>
              </a:solidFill>
              <a:highlight>
                <a:srgbClr val="E69138"/>
              </a:highlight>
            </a:endParaRPr>
          </a:p>
        </p:txBody>
      </p:sp>
      <p:sp>
        <p:nvSpPr>
          <p:cNvPr id="646" name="Google Shape;646;p53"/>
          <p:cNvSpPr txBox="1"/>
          <p:nvPr/>
        </p:nvSpPr>
        <p:spPr>
          <a:xfrm>
            <a:off x="2210476" y="229138"/>
            <a:ext cx="2368500" cy="3000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3600" b="1">
                <a:solidFill>
                  <a:srgbClr val="434343"/>
                </a:solidFill>
                <a:latin typeface="Proxima Nova"/>
                <a:ea typeface="Proxima Nova"/>
                <a:cs typeface="Proxima Nova"/>
                <a:sym typeface="Proxima Nova"/>
              </a:rPr>
              <a:t>Unaware</a:t>
            </a:r>
            <a:endParaRPr sz="3600" b="1">
              <a:solidFill>
                <a:srgbClr val="434343"/>
              </a:solidFill>
            </a:endParaRPr>
          </a:p>
        </p:txBody>
      </p:sp>
      <p:sp>
        <p:nvSpPr>
          <p:cNvPr id="647" name="Google Shape;647;p53"/>
          <p:cNvSpPr/>
          <p:nvPr/>
        </p:nvSpPr>
        <p:spPr>
          <a:xfrm>
            <a:off x="5653550" y="1210025"/>
            <a:ext cx="3207900" cy="952800"/>
          </a:xfrm>
          <a:prstGeom prst="homePlate">
            <a:avLst>
              <a:gd name="adj" fmla="val 50000"/>
            </a:avLst>
          </a:prstGeom>
          <a:solidFill>
            <a:srgbClr val="FEE533"/>
          </a:solidFill>
          <a:ln w="76200" cap="flat" cmpd="sng">
            <a:solidFill>
              <a:srgbClr val="43434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ECA400"/>
              </a:solidFill>
              <a:highlight>
                <a:srgbClr val="E69138"/>
              </a:highlight>
            </a:endParaRPr>
          </a:p>
        </p:txBody>
      </p:sp>
      <p:sp>
        <p:nvSpPr>
          <p:cNvPr id="648" name="Google Shape;648;p53"/>
          <p:cNvSpPr txBox="1"/>
          <p:nvPr/>
        </p:nvSpPr>
        <p:spPr>
          <a:xfrm>
            <a:off x="5876976" y="222688"/>
            <a:ext cx="2631900" cy="3000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3600" b="1">
                <a:solidFill>
                  <a:srgbClr val="434343"/>
                </a:solidFill>
                <a:latin typeface="Proxima Nova"/>
                <a:ea typeface="Proxima Nova"/>
                <a:cs typeface="Proxima Nova"/>
                <a:sym typeface="Proxima Nova"/>
              </a:rPr>
              <a:t>Aware</a:t>
            </a:r>
            <a:endParaRPr sz="3600" b="1">
              <a:solidFill>
                <a:srgbClr val="434343"/>
              </a:solidFill>
            </a:endParaRPr>
          </a:p>
        </p:txBody>
      </p:sp>
      <p:sp>
        <p:nvSpPr>
          <p:cNvPr id="649" name="Google Shape;649;p53"/>
          <p:cNvSpPr/>
          <p:nvPr/>
        </p:nvSpPr>
        <p:spPr>
          <a:xfrm>
            <a:off x="9283825" y="1171350"/>
            <a:ext cx="3000000" cy="952800"/>
          </a:xfrm>
          <a:prstGeom prst="homePlate">
            <a:avLst>
              <a:gd name="adj" fmla="val 50000"/>
            </a:avLst>
          </a:prstGeom>
          <a:solidFill>
            <a:srgbClr val="FEE533"/>
          </a:solidFill>
          <a:ln w="76200" cap="flat" cmpd="sng">
            <a:solidFill>
              <a:srgbClr val="43434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ECA400"/>
              </a:solidFill>
              <a:highlight>
                <a:srgbClr val="E69138"/>
              </a:highlight>
            </a:endParaRPr>
          </a:p>
        </p:txBody>
      </p:sp>
      <p:sp>
        <p:nvSpPr>
          <p:cNvPr id="650" name="Google Shape;650;p53"/>
          <p:cNvSpPr txBox="1"/>
          <p:nvPr/>
        </p:nvSpPr>
        <p:spPr>
          <a:xfrm>
            <a:off x="9507225" y="1064073"/>
            <a:ext cx="3000000" cy="11127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3600" b="1">
                <a:solidFill>
                  <a:srgbClr val="434343"/>
                </a:solidFill>
                <a:latin typeface="Proxima Nova"/>
                <a:ea typeface="Proxima Nova"/>
                <a:cs typeface="Proxima Nova"/>
                <a:sym typeface="Proxima Nova"/>
              </a:rPr>
              <a:t>Targeted</a:t>
            </a:r>
            <a:endParaRPr sz="3600" b="1">
              <a:solidFill>
                <a:srgbClr val="434343"/>
              </a:solidFill>
            </a:endParaRPr>
          </a:p>
        </p:txBody>
      </p:sp>
      <p:sp>
        <p:nvSpPr>
          <p:cNvPr id="651" name="Google Shape;651;p53"/>
          <p:cNvSpPr/>
          <p:nvPr/>
        </p:nvSpPr>
        <p:spPr>
          <a:xfrm>
            <a:off x="12683575" y="1175250"/>
            <a:ext cx="3000000" cy="952800"/>
          </a:xfrm>
          <a:prstGeom prst="homePlate">
            <a:avLst>
              <a:gd name="adj" fmla="val 50000"/>
            </a:avLst>
          </a:prstGeom>
          <a:solidFill>
            <a:srgbClr val="FEE533"/>
          </a:solidFill>
          <a:ln w="76200" cap="flat" cmpd="sng">
            <a:solidFill>
              <a:srgbClr val="43434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ECA400"/>
              </a:solidFill>
              <a:highlight>
                <a:srgbClr val="E69138"/>
              </a:highlight>
            </a:endParaRPr>
          </a:p>
        </p:txBody>
      </p:sp>
      <p:sp>
        <p:nvSpPr>
          <p:cNvPr id="652" name="Google Shape;652;p53"/>
          <p:cNvSpPr txBox="1"/>
          <p:nvPr/>
        </p:nvSpPr>
        <p:spPr>
          <a:xfrm>
            <a:off x="12906975" y="1162047"/>
            <a:ext cx="3000000" cy="952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3600" b="1">
                <a:solidFill>
                  <a:srgbClr val="434343"/>
                </a:solidFill>
                <a:latin typeface="Proxima Nova"/>
                <a:ea typeface="Proxima Nova"/>
                <a:cs typeface="Proxima Nova"/>
                <a:sym typeface="Proxima Nova"/>
              </a:rPr>
              <a:t>Report</a:t>
            </a:r>
            <a:endParaRPr sz="3600" b="1">
              <a:solidFill>
                <a:srgbClr val="434343"/>
              </a:solidFill>
            </a:endParaRPr>
          </a:p>
        </p:txBody>
      </p:sp>
      <p:sp>
        <p:nvSpPr>
          <p:cNvPr id="653" name="Google Shape;653;p53"/>
          <p:cNvSpPr/>
          <p:nvPr/>
        </p:nvSpPr>
        <p:spPr>
          <a:xfrm>
            <a:off x="16164725" y="1175250"/>
            <a:ext cx="3207900" cy="952800"/>
          </a:xfrm>
          <a:prstGeom prst="homePlate">
            <a:avLst>
              <a:gd name="adj" fmla="val 50000"/>
            </a:avLst>
          </a:prstGeom>
          <a:solidFill>
            <a:srgbClr val="FEE533"/>
          </a:solidFill>
          <a:ln w="76200" cap="flat" cmpd="sng">
            <a:solidFill>
              <a:srgbClr val="43434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ECA400"/>
              </a:solidFill>
              <a:highlight>
                <a:srgbClr val="E69138"/>
              </a:highlight>
            </a:endParaRPr>
          </a:p>
        </p:txBody>
      </p:sp>
      <p:sp>
        <p:nvSpPr>
          <p:cNvPr id="654" name="Google Shape;654;p53"/>
          <p:cNvSpPr txBox="1"/>
          <p:nvPr/>
        </p:nvSpPr>
        <p:spPr>
          <a:xfrm>
            <a:off x="16388125" y="1246175"/>
            <a:ext cx="3000000" cy="714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3600" b="1">
                <a:solidFill>
                  <a:srgbClr val="434343"/>
                </a:solidFill>
                <a:latin typeface="Proxima Nova"/>
                <a:ea typeface="Proxima Nova"/>
                <a:cs typeface="Proxima Nova"/>
                <a:sym typeface="Proxima Nova"/>
              </a:rPr>
              <a:t>Aftermath</a:t>
            </a:r>
            <a:endParaRPr sz="3600" b="1">
              <a:solidFill>
                <a:srgbClr val="434343"/>
              </a:solidFill>
            </a:endParaRPr>
          </a:p>
        </p:txBody>
      </p:sp>
      <p:sp>
        <p:nvSpPr>
          <p:cNvPr id="655" name="Google Shape;655;p53"/>
          <p:cNvSpPr/>
          <p:nvPr/>
        </p:nvSpPr>
        <p:spPr>
          <a:xfrm>
            <a:off x="19640675" y="1140275"/>
            <a:ext cx="3000000" cy="952800"/>
          </a:xfrm>
          <a:prstGeom prst="homePlate">
            <a:avLst>
              <a:gd name="adj" fmla="val 50000"/>
            </a:avLst>
          </a:prstGeom>
          <a:solidFill>
            <a:srgbClr val="FEE533"/>
          </a:solidFill>
          <a:ln w="76200" cap="flat" cmpd="sng">
            <a:solidFill>
              <a:srgbClr val="43434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ECA400"/>
              </a:solidFill>
              <a:highlight>
                <a:srgbClr val="E69138"/>
              </a:highlight>
            </a:endParaRPr>
          </a:p>
        </p:txBody>
      </p:sp>
      <p:sp>
        <p:nvSpPr>
          <p:cNvPr id="656" name="Google Shape;656;p53"/>
          <p:cNvSpPr txBox="1"/>
          <p:nvPr/>
        </p:nvSpPr>
        <p:spPr>
          <a:xfrm>
            <a:off x="19853775" y="1126925"/>
            <a:ext cx="3000000" cy="952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3600" b="1">
                <a:solidFill>
                  <a:srgbClr val="434343"/>
                </a:solidFill>
                <a:latin typeface="Proxima Nova"/>
                <a:ea typeface="Proxima Nova"/>
                <a:cs typeface="Proxima Nova"/>
                <a:sym typeface="Proxima Nova"/>
              </a:rPr>
              <a:t>Know</a:t>
            </a:r>
            <a:endParaRPr sz="3600" b="1">
              <a:solidFill>
                <a:srgbClr val="434343"/>
              </a:solidFill>
            </a:endParaRPr>
          </a:p>
        </p:txBody>
      </p:sp>
      <p:sp>
        <p:nvSpPr>
          <p:cNvPr id="657" name="Google Shape;657;p53"/>
          <p:cNvSpPr txBox="1"/>
          <p:nvPr/>
        </p:nvSpPr>
        <p:spPr>
          <a:xfrm>
            <a:off x="9427100" y="2282988"/>
            <a:ext cx="2856600" cy="246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800">
                <a:solidFill>
                  <a:srgbClr val="434343"/>
                </a:solidFill>
                <a:latin typeface="Proxima Nova"/>
                <a:ea typeface="Proxima Nova"/>
                <a:cs typeface="Proxima Nova"/>
                <a:sym typeface="Proxima Nova"/>
              </a:rPr>
              <a:t>Bert receives another call asking for some personal details, the sticker reminds him he shouldn't give them out. He uses the </a:t>
            </a:r>
            <a:r>
              <a:rPr lang="en-US" sz="1800" b="1" u="sng">
                <a:solidFill>
                  <a:srgbClr val="434343"/>
                </a:solidFill>
                <a:latin typeface="Proxima Nova"/>
                <a:ea typeface="Proxima Nova"/>
                <a:cs typeface="Proxima Nova"/>
                <a:sym typeface="Proxima Nova"/>
              </a:rPr>
              <a:t>sticker</a:t>
            </a:r>
            <a:r>
              <a:rPr lang="en-US" sz="1800">
                <a:solidFill>
                  <a:srgbClr val="434343"/>
                </a:solidFill>
                <a:latin typeface="Proxima Nova"/>
                <a:ea typeface="Proxima Nova"/>
                <a:cs typeface="Proxima Nova"/>
                <a:sym typeface="Proxima Nova"/>
              </a:rPr>
              <a:t> as a prompt and ends the call.</a:t>
            </a:r>
            <a:endParaRPr sz="1800">
              <a:solidFill>
                <a:srgbClr val="434343"/>
              </a:solidFill>
              <a:latin typeface="Proxima Nova"/>
              <a:ea typeface="Proxima Nova"/>
              <a:cs typeface="Proxima Nova"/>
              <a:sym typeface="Proxima Nova"/>
            </a:endParaRPr>
          </a:p>
          <a:p>
            <a:pPr marL="0" lvl="0" indent="0" algn="l" rtl="0">
              <a:spcBef>
                <a:spcPts val="0"/>
              </a:spcBef>
              <a:spcAft>
                <a:spcPts val="0"/>
              </a:spcAft>
              <a:buNone/>
            </a:pPr>
            <a:endParaRPr sz="2400" b="1">
              <a:solidFill>
                <a:srgbClr val="ECA400"/>
              </a:solidFill>
              <a:latin typeface="Proxima Nova"/>
              <a:ea typeface="Proxima Nova"/>
              <a:cs typeface="Proxima Nova"/>
              <a:sym typeface="Proxima Nova"/>
            </a:endParaRPr>
          </a:p>
        </p:txBody>
      </p:sp>
      <p:sp>
        <p:nvSpPr>
          <p:cNvPr id="658" name="Google Shape;658;p53"/>
          <p:cNvSpPr txBox="1"/>
          <p:nvPr/>
        </p:nvSpPr>
        <p:spPr>
          <a:xfrm>
            <a:off x="19757250" y="2326963"/>
            <a:ext cx="2631900" cy="2215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800">
                <a:solidFill>
                  <a:srgbClr val="434343"/>
                </a:solidFill>
                <a:latin typeface="Proxima Nova"/>
                <a:ea typeface="Proxima Nova"/>
                <a:cs typeface="Proxima Nova"/>
                <a:sym typeface="Proxima Nova"/>
              </a:rPr>
              <a:t>Bert receives a </a:t>
            </a:r>
            <a:r>
              <a:rPr lang="en-US" sz="1800" b="1" u="sng">
                <a:solidFill>
                  <a:srgbClr val="434343"/>
                </a:solidFill>
                <a:latin typeface="Proxima Nova"/>
                <a:ea typeface="Proxima Nova"/>
                <a:cs typeface="Proxima Nova"/>
                <a:sym typeface="Proxima Nova"/>
              </a:rPr>
              <a:t>‘friend against scam’ badge.</a:t>
            </a:r>
            <a:endParaRPr sz="1800" b="1" u="sng">
              <a:solidFill>
                <a:srgbClr val="434343"/>
              </a:solidFill>
              <a:latin typeface="Proxima Nova"/>
              <a:ea typeface="Proxima Nova"/>
              <a:cs typeface="Proxima Nova"/>
              <a:sym typeface="Proxima Nova"/>
            </a:endParaRPr>
          </a:p>
          <a:p>
            <a:pPr marL="0" lvl="0" indent="0" algn="l" rtl="0">
              <a:spcBef>
                <a:spcPts val="0"/>
              </a:spcBef>
              <a:spcAft>
                <a:spcPts val="0"/>
              </a:spcAft>
              <a:buNone/>
            </a:pPr>
            <a:r>
              <a:rPr lang="en-US" sz="1800">
                <a:solidFill>
                  <a:srgbClr val="434343"/>
                </a:solidFill>
                <a:latin typeface="Proxima Nova"/>
                <a:ea typeface="Proxima Nova"/>
                <a:cs typeface="Proxima Nova"/>
                <a:sym typeface="Proxima Nova"/>
              </a:rPr>
              <a:t>He shares a leaflet with his neighbour and invites them to come along to the next coffee morning</a:t>
            </a:r>
            <a:endParaRPr sz="2400" b="1">
              <a:latin typeface="Proxima Nova"/>
              <a:ea typeface="Proxima Nova"/>
              <a:cs typeface="Proxima Nova"/>
              <a:sym typeface="Proxima Nova"/>
            </a:endParaRPr>
          </a:p>
        </p:txBody>
      </p:sp>
      <p:sp>
        <p:nvSpPr>
          <p:cNvPr id="659" name="Google Shape;659;p53"/>
          <p:cNvSpPr txBox="1"/>
          <p:nvPr/>
        </p:nvSpPr>
        <p:spPr>
          <a:xfrm>
            <a:off x="16358800" y="7340696"/>
            <a:ext cx="2606700" cy="184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800">
                <a:solidFill>
                  <a:srgbClr val="434343"/>
                </a:solidFill>
                <a:latin typeface="Proxima Nova"/>
                <a:ea typeface="Proxima Nova"/>
                <a:cs typeface="Proxima Nova"/>
                <a:sym typeface="Proxima Nova"/>
              </a:rPr>
              <a:t>The scam marshall works closely with the elderly NHW coordinator and they make sure he gets a visit to check he is ok.</a:t>
            </a:r>
            <a:endParaRPr sz="2400" b="1">
              <a:latin typeface="Proxima Nova"/>
              <a:ea typeface="Proxima Nova"/>
              <a:cs typeface="Proxima Nova"/>
              <a:sym typeface="Proxima Nova"/>
            </a:endParaRPr>
          </a:p>
        </p:txBody>
      </p:sp>
      <p:sp>
        <p:nvSpPr>
          <p:cNvPr id="660" name="Google Shape;660;p53"/>
          <p:cNvSpPr txBox="1"/>
          <p:nvPr/>
        </p:nvSpPr>
        <p:spPr>
          <a:xfrm>
            <a:off x="12943113" y="2256288"/>
            <a:ext cx="2856600" cy="2215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800">
                <a:solidFill>
                  <a:srgbClr val="434343"/>
                </a:solidFill>
                <a:latin typeface="Proxima Nova"/>
                <a:ea typeface="Proxima Nova"/>
                <a:cs typeface="Proxima Nova"/>
                <a:sym typeface="Proxima Nova"/>
              </a:rPr>
              <a:t>Bert goes to the coffee morning. He takes along some mail and tells the </a:t>
            </a:r>
            <a:r>
              <a:rPr lang="en-US" sz="1800" b="1" u="sng">
                <a:solidFill>
                  <a:srgbClr val="434343"/>
                </a:solidFill>
                <a:latin typeface="Proxima Nova"/>
                <a:ea typeface="Proxima Nova"/>
                <a:cs typeface="Proxima Nova"/>
                <a:sym typeface="Proxima Nova"/>
              </a:rPr>
              <a:t>scam marshall</a:t>
            </a:r>
            <a:r>
              <a:rPr lang="en-US" sz="1800">
                <a:solidFill>
                  <a:srgbClr val="434343"/>
                </a:solidFill>
                <a:latin typeface="Proxima Nova"/>
                <a:ea typeface="Proxima Nova"/>
                <a:cs typeface="Proxima Nova"/>
                <a:sym typeface="Proxima Nova"/>
              </a:rPr>
              <a:t> about the phone calls who asks for some details and offers to report it for him.</a:t>
            </a:r>
            <a:endParaRPr sz="2400" b="1">
              <a:solidFill>
                <a:srgbClr val="ECA400"/>
              </a:solidFill>
              <a:latin typeface="Proxima Nova"/>
              <a:ea typeface="Proxima Nova"/>
              <a:cs typeface="Proxima Nova"/>
              <a:sym typeface="Proxima Nova"/>
            </a:endParaRPr>
          </a:p>
        </p:txBody>
      </p:sp>
      <p:sp>
        <p:nvSpPr>
          <p:cNvPr id="661" name="Google Shape;661;p53"/>
          <p:cNvSpPr/>
          <p:nvPr/>
        </p:nvSpPr>
        <p:spPr>
          <a:xfrm>
            <a:off x="1992150" y="7119125"/>
            <a:ext cx="3197700" cy="2215500"/>
          </a:xfrm>
          <a:prstGeom prst="rect">
            <a:avLst/>
          </a:prstGeom>
          <a:solidFill>
            <a:srgbClr val="FFFFFF"/>
          </a:solidFill>
          <a:ln w="9525" cap="flat" cmpd="sng">
            <a:solidFill>
              <a:srgbClr val="CCCCC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2" name="Google Shape;662;p53"/>
          <p:cNvSpPr txBox="1"/>
          <p:nvPr/>
        </p:nvSpPr>
        <p:spPr>
          <a:xfrm>
            <a:off x="2247475" y="4943725"/>
            <a:ext cx="2606700" cy="1638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sz="1800">
                <a:solidFill>
                  <a:srgbClr val="434343"/>
                </a:solidFill>
                <a:latin typeface="Proxima Nova"/>
                <a:ea typeface="Proxima Nova"/>
                <a:cs typeface="Proxima Nova"/>
                <a:sym typeface="Proxima Nova"/>
              </a:rPr>
              <a:t>Andy becomes aware Bert is recieving scam calls and uses the the </a:t>
            </a:r>
            <a:r>
              <a:rPr lang="en-US" sz="1800" b="1" u="sng">
                <a:solidFill>
                  <a:srgbClr val="434343"/>
                </a:solidFill>
                <a:latin typeface="Proxima Nova"/>
                <a:ea typeface="Proxima Nova"/>
                <a:cs typeface="Proxima Nova"/>
                <a:sym typeface="Proxima Nova"/>
              </a:rPr>
              <a:t>‘Talk about fraud kit </a:t>
            </a:r>
            <a:r>
              <a:rPr lang="en-US" sz="1800">
                <a:solidFill>
                  <a:srgbClr val="434343"/>
                </a:solidFill>
                <a:latin typeface="Proxima Nova"/>
                <a:ea typeface="Proxima Nova"/>
                <a:cs typeface="Proxima Nova"/>
                <a:sym typeface="Proxima Nova"/>
              </a:rPr>
              <a:t>to discuss this with Bert</a:t>
            </a:r>
            <a:endParaRPr sz="2400" b="1">
              <a:solidFill>
                <a:srgbClr val="434343"/>
              </a:solidFill>
              <a:latin typeface="Proxima Nova"/>
              <a:ea typeface="Proxima Nova"/>
              <a:cs typeface="Proxima Nova"/>
              <a:sym typeface="Proxima Nova"/>
            </a:endParaRPr>
          </a:p>
        </p:txBody>
      </p:sp>
      <p:sp>
        <p:nvSpPr>
          <p:cNvPr id="663" name="Google Shape;663;p53"/>
          <p:cNvSpPr txBox="1"/>
          <p:nvPr/>
        </p:nvSpPr>
        <p:spPr>
          <a:xfrm>
            <a:off x="5812375" y="7264499"/>
            <a:ext cx="2606700" cy="1479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1800">
                <a:solidFill>
                  <a:srgbClr val="434343"/>
                </a:solidFill>
                <a:latin typeface="Proxima Nova"/>
                <a:ea typeface="Proxima Nova"/>
                <a:cs typeface="Proxima Nova"/>
                <a:sym typeface="Proxima Nova"/>
              </a:rPr>
              <a:t>Scam marshall drops a leaflet about a </a:t>
            </a:r>
            <a:r>
              <a:rPr lang="en-US" sz="1800" b="1" u="sng">
                <a:solidFill>
                  <a:srgbClr val="434343"/>
                </a:solidFill>
                <a:latin typeface="Proxima Nova"/>
                <a:ea typeface="Proxima Nova"/>
                <a:cs typeface="Proxima Nova"/>
                <a:sym typeface="Proxima Nova"/>
              </a:rPr>
              <a:t>coffee morning for ‘friends against fraud</a:t>
            </a:r>
            <a:endParaRPr b="1" u="sng"/>
          </a:p>
        </p:txBody>
      </p:sp>
      <p:sp>
        <p:nvSpPr>
          <p:cNvPr id="664" name="Google Shape;664;p53"/>
          <p:cNvSpPr txBox="1"/>
          <p:nvPr/>
        </p:nvSpPr>
        <p:spPr>
          <a:xfrm>
            <a:off x="2247325" y="7264511"/>
            <a:ext cx="2606700" cy="1842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sz="1800">
                <a:solidFill>
                  <a:srgbClr val="434343"/>
                </a:solidFill>
                <a:latin typeface="Proxima Nova"/>
                <a:ea typeface="Proxima Nova"/>
                <a:cs typeface="Proxima Nova"/>
                <a:sym typeface="Proxima Nova"/>
              </a:rPr>
              <a:t>Scam Marshall sends emails, posts, flyers and works with NHW coordinators to identify those who may benefit from being called on.</a:t>
            </a:r>
            <a:endParaRPr sz="2400" b="1">
              <a:solidFill>
                <a:srgbClr val="434343"/>
              </a:solidFill>
              <a:latin typeface="Proxima Nova"/>
              <a:ea typeface="Proxima Nova"/>
              <a:cs typeface="Proxima Nova"/>
              <a:sym typeface="Proxima Nova"/>
            </a:endParaRPr>
          </a:p>
        </p:txBody>
      </p:sp>
      <p:sp>
        <p:nvSpPr>
          <p:cNvPr id="665" name="Google Shape;665;p53"/>
          <p:cNvSpPr txBox="1"/>
          <p:nvPr/>
        </p:nvSpPr>
        <p:spPr>
          <a:xfrm>
            <a:off x="2225875" y="2395688"/>
            <a:ext cx="2606700" cy="13764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1800" b="1">
                <a:solidFill>
                  <a:srgbClr val="434343"/>
                </a:solidFill>
                <a:latin typeface="Proxima Nova"/>
                <a:ea typeface="Proxima Nova"/>
                <a:cs typeface="Proxima Nova"/>
                <a:sym typeface="Proxima Nova"/>
              </a:rPr>
              <a:t>Bert, 91</a:t>
            </a:r>
            <a:r>
              <a:rPr lang="en-US" sz="1800">
                <a:solidFill>
                  <a:srgbClr val="434343"/>
                </a:solidFill>
                <a:latin typeface="Proxima Nova"/>
                <a:ea typeface="Proxima Nova"/>
                <a:cs typeface="Proxima Nova"/>
                <a:sym typeface="Proxima Nova"/>
              </a:rPr>
              <a:t> talks about  Fraud with his son Andy. There is a lot to remember but the </a:t>
            </a:r>
            <a:r>
              <a:rPr lang="en-US" sz="1800" b="1" u="sng">
                <a:solidFill>
                  <a:srgbClr val="434343"/>
                </a:solidFill>
                <a:latin typeface="Proxima Nova"/>
                <a:ea typeface="Proxima Nova"/>
                <a:cs typeface="Proxima Nova"/>
                <a:sym typeface="Proxima Nova"/>
              </a:rPr>
              <a:t>stickers</a:t>
            </a:r>
            <a:r>
              <a:rPr lang="en-US" sz="1800">
                <a:solidFill>
                  <a:srgbClr val="434343"/>
                </a:solidFill>
                <a:latin typeface="Proxima Nova"/>
                <a:ea typeface="Proxima Nova"/>
                <a:cs typeface="Proxima Nova"/>
                <a:sym typeface="Proxima Nova"/>
              </a:rPr>
              <a:t> might help.</a:t>
            </a:r>
            <a:endParaRPr sz="2400" b="1">
              <a:solidFill>
                <a:srgbClr val="434343"/>
              </a:solidFill>
              <a:latin typeface="Proxima Nova"/>
              <a:ea typeface="Proxima Nova"/>
              <a:cs typeface="Proxima Nova"/>
              <a:sym typeface="Proxima Nova"/>
            </a:endParaRPr>
          </a:p>
        </p:txBody>
      </p:sp>
      <p:sp>
        <p:nvSpPr>
          <p:cNvPr id="666" name="Google Shape;666;p53"/>
          <p:cNvSpPr/>
          <p:nvPr/>
        </p:nvSpPr>
        <p:spPr>
          <a:xfrm>
            <a:off x="1438754" y="4673700"/>
            <a:ext cx="264300" cy="2215500"/>
          </a:xfrm>
          <a:prstGeom prst="rect">
            <a:avLst/>
          </a:prstGeom>
          <a:solidFill>
            <a:srgbClr val="434343"/>
          </a:solidFill>
          <a:ln w="9525" cap="flat" cmpd="sng">
            <a:solidFill>
              <a:srgbClr val="CCCCC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7" name="Google Shape;667;p53"/>
          <p:cNvSpPr/>
          <p:nvPr/>
        </p:nvSpPr>
        <p:spPr>
          <a:xfrm>
            <a:off x="1438754" y="2089100"/>
            <a:ext cx="264300" cy="2466900"/>
          </a:xfrm>
          <a:prstGeom prst="rect">
            <a:avLst/>
          </a:prstGeom>
          <a:solidFill>
            <a:srgbClr val="434343"/>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FFFF"/>
              </a:solidFill>
            </a:endParaRPr>
          </a:p>
        </p:txBody>
      </p:sp>
      <p:sp>
        <p:nvSpPr>
          <p:cNvPr id="668" name="Google Shape;668;p53"/>
          <p:cNvSpPr/>
          <p:nvPr/>
        </p:nvSpPr>
        <p:spPr>
          <a:xfrm>
            <a:off x="1447191" y="7082049"/>
            <a:ext cx="264300" cy="2215500"/>
          </a:xfrm>
          <a:prstGeom prst="rect">
            <a:avLst/>
          </a:prstGeom>
          <a:solidFill>
            <a:srgbClr val="434343"/>
          </a:solidFill>
          <a:ln w="9525" cap="flat" cmpd="sng">
            <a:solidFill>
              <a:srgbClr val="CCCCC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9" name="Google Shape;669;p53"/>
          <p:cNvSpPr txBox="1"/>
          <p:nvPr/>
        </p:nvSpPr>
        <p:spPr>
          <a:xfrm>
            <a:off x="5868525" y="4944150"/>
            <a:ext cx="2368500" cy="1638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sz="1800">
                <a:solidFill>
                  <a:srgbClr val="434343"/>
                </a:solidFill>
                <a:latin typeface="Proxima Nova"/>
                <a:ea typeface="Proxima Nova"/>
                <a:cs typeface="Proxima Nova"/>
                <a:sym typeface="Proxima Nova"/>
              </a:rPr>
              <a:t>Andy checks in with Bert occasionally when he calls to see how he is</a:t>
            </a:r>
            <a:endParaRPr sz="2400" b="1">
              <a:solidFill>
                <a:srgbClr val="434343"/>
              </a:solidFill>
              <a:latin typeface="Proxima Nova"/>
              <a:ea typeface="Proxima Nova"/>
              <a:cs typeface="Proxima Nova"/>
              <a:sym typeface="Proxima Nova"/>
            </a:endParaRPr>
          </a:p>
        </p:txBody>
      </p:sp>
      <p:sp>
        <p:nvSpPr>
          <p:cNvPr id="670" name="Google Shape;670;p53"/>
          <p:cNvSpPr txBox="1"/>
          <p:nvPr/>
        </p:nvSpPr>
        <p:spPr>
          <a:xfrm>
            <a:off x="5811350" y="2643650"/>
            <a:ext cx="2631900" cy="13764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1800">
                <a:solidFill>
                  <a:srgbClr val="666666"/>
                </a:solidFill>
                <a:latin typeface="Proxima Nova"/>
                <a:ea typeface="Proxima Nova"/>
                <a:cs typeface="Proxima Nova"/>
                <a:sym typeface="Proxima Nova"/>
              </a:rPr>
              <a:t>Bert</a:t>
            </a:r>
            <a:r>
              <a:rPr lang="en-US" sz="1800" b="1">
                <a:solidFill>
                  <a:srgbClr val="666666"/>
                </a:solidFill>
                <a:latin typeface="Proxima Nova"/>
                <a:ea typeface="Proxima Nova"/>
                <a:cs typeface="Proxima Nova"/>
                <a:sym typeface="Proxima Nova"/>
              </a:rPr>
              <a:t> </a:t>
            </a:r>
            <a:r>
              <a:rPr lang="en-US" sz="1800">
                <a:solidFill>
                  <a:srgbClr val="666666"/>
                </a:solidFill>
                <a:latin typeface="Proxima Nova"/>
                <a:ea typeface="Proxima Nova"/>
                <a:cs typeface="Proxima Nova"/>
                <a:sym typeface="Proxima Nova"/>
              </a:rPr>
              <a:t>reads </a:t>
            </a:r>
            <a:r>
              <a:rPr lang="en-US" sz="1800" b="1" u="sng">
                <a:solidFill>
                  <a:srgbClr val="666666"/>
                </a:solidFill>
                <a:latin typeface="Proxima Nova"/>
                <a:ea typeface="Proxima Nova"/>
                <a:cs typeface="Proxima Nova"/>
                <a:sym typeface="Proxima Nova"/>
              </a:rPr>
              <a:t>the booklet </a:t>
            </a:r>
            <a:r>
              <a:rPr lang="en-US" sz="1800">
                <a:solidFill>
                  <a:srgbClr val="666666"/>
                </a:solidFill>
                <a:latin typeface="Proxima Nova"/>
                <a:ea typeface="Proxima Nova"/>
                <a:cs typeface="Proxima Nova"/>
                <a:sym typeface="Proxima Nova"/>
              </a:rPr>
              <a:t>he is left with to find out more. It’s a little worrying but he has the contact numbers for any questions - he doesn't like to bother his son.</a:t>
            </a:r>
            <a:endParaRPr sz="2400" b="1">
              <a:solidFill>
                <a:srgbClr val="ECA400"/>
              </a:solidFill>
              <a:latin typeface="Proxima Nova"/>
              <a:ea typeface="Proxima Nova"/>
              <a:cs typeface="Proxima Nova"/>
              <a:sym typeface="Proxima Nova"/>
            </a:endParaRPr>
          </a:p>
        </p:txBody>
      </p:sp>
      <p:sp>
        <p:nvSpPr>
          <p:cNvPr id="671" name="Google Shape;671;p53"/>
          <p:cNvSpPr txBox="1"/>
          <p:nvPr/>
        </p:nvSpPr>
        <p:spPr>
          <a:xfrm>
            <a:off x="16397950" y="2233538"/>
            <a:ext cx="2631900" cy="1989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solidFill>
                <a:srgbClr val="434343"/>
              </a:solidFill>
              <a:latin typeface="Proxima Nova"/>
              <a:ea typeface="Proxima Nova"/>
              <a:cs typeface="Proxima Nova"/>
              <a:sym typeface="Proxima Nova"/>
            </a:endParaRPr>
          </a:p>
          <a:p>
            <a:pPr marL="0" lvl="0" indent="0" algn="l" rtl="0">
              <a:spcBef>
                <a:spcPts val="0"/>
              </a:spcBef>
              <a:spcAft>
                <a:spcPts val="0"/>
              </a:spcAft>
              <a:buNone/>
            </a:pPr>
            <a:endParaRPr sz="1800">
              <a:solidFill>
                <a:srgbClr val="434343"/>
              </a:solidFill>
              <a:latin typeface="Proxima Nova"/>
              <a:ea typeface="Proxima Nova"/>
              <a:cs typeface="Proxima Nova"/>
              <a:sym typeface="Proxima Nova"/>
            </a:endParaRPr>
          </a:p>
          <a:p>
            <a:pPr marL="0" lvl="0" indent="0" algn="l" rtl="0">
              <a:spcBef>
                <a:spcPts val="0"/>
              </a:spcBef>
              <a:spcAft>
                <a:spcPts val="0"/>
              </a:spcAft>
              <a:buNone/>
            </a:pPr>
            <a:r>
              <a:rPr lang="en-US" sz="1800">
                <a:solidFill>
                  <a:srgbClr val="434343"/>
                </a:solidFill>
                <a:latin typeface="Proxima Nova"/>
                <a:ea typeface="Proxima Nova"/>
                <a:cs typeface="Proxima Nova"/>
                <a:sym typeface="Proxima Nova"/>
              </a:rPr>
              <a:t>Bert saves up any mail he is unsure about and takes it to the scam marshall along with notes about unusual calls or emails. He feels supported.</a:t>
            </a:r>
            <a:endParaRPr sz="1800">
              <a:solidFill>
                <a:srgbClr val="434343"/>
              </a:solidFill>
              <a:latin typeface="Proxima Nova"/>
              <a:ea typeface="Proxima Nova"/>
              <a:cs typeface="Proxima Nova"/>
              <a:sym typeface="Proxima Nova"/>
            </a:endParaRPr>
          </a:p>
          <a:p>
            <a:pPr marL="0" lvl="0" indent="0" algn="l" rtl="0">
              <a:spcBef>
                <a:spcPts val="0"/>
              </a:spcBef>
              <a:spcAft>
                <a:spcPts val="0"/>
              </a:spcAft>
              <a:buNone/>
            </a:pPr>
            <a:endParaRPr sz="1800">
              <a:solidFill>
                <a:srgbClr val="434343"/>
              </a:solidFill>
              <a:latin typeface="Proxima Nova"/>
              <a:ea typeface="Proxima Nova"/>
              <a:cs typeface="Proxima Nova"/>
              <a:sym typeface="Proxima Nova"/>
            </a:endParaRPr>
          </a:p>
        </p:txBody>
      </p:sp>
      <p:sp>
        <p:nvSpPr>
          <p:cNvPr id="672" name="Google Shape;672;p53"/>
          <p:cNvSpPr txBox="1"/>
          <p:nvPr/>
        </p:nvSpPr>
        <p:spPr>
          <a:xfrm>
            <a:off x="19755150" y="7293900"/>
            <a:ext cx="2606700" cy="1842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1800">
                <a:solidFill>
                  <a:srgbClr val="434343"/>
                </a:solidFill>
                <a:latin typeface="Proxima Nova"/>
                <a:ea typeface="Proxima Nova"/>
                <a:cs typeface="Proxima Nova"/>
                <a:sym typeface="Proxima Nova"/>
              </a:rPr>
              <a:t>Scam Marshall drops round </a:t>
            </a:r>
            <a:r>
              <a:rPr lang="en-US" sz="1800" b="1" u="sng">
                <a:solidFill>
                  <a:srgbClr val="434343"/>
                </a:solidFill>
                <a:latin typeface="Proxima Nova"/>
                <a:ea typeface="Proxima Nova"/>
                <a:cs typeface="Proxima Nova"/>
                <a:sym typeface="Proxima Nova"/>
              </a:rPr>
              <a:t>a list of scams to watch out for</a:t>
            </a:r>
            <a:r>
              <a:rPr lang="en-US" sz="1800">
                <a:solidFill>
                  <a:srgbClr val="434343"/>
                </a:solidFill>
                <a:latin typeface="Proxima Nova"/>
                <a:ea typeface="Proxima Nova"/>
                <a:cs typeface="Proxima Nova"/>
                <a:sym typeface="Proxima Nova"/>
              </a:rPr>
              <a:t> every so often which Bert sticks up near his desk.</a:t>
            </a:r>
            <a:endParaRPr/>
          </a:p>
        </p:txBody>
      </p:sp>
      <p:sp>
        <p:nvSpPr>
          <p:cNvPr id="673" name="Google Shape;673;p53"/>
          <p:cNvSpPr/>
          <p:nvPr/>
        </p:nvSpPr>
        <p:spPr>
          <a:xfrm>
            <a:off x="9157201" y="4730025"/>
            <a:ext cx="3197700" cy="2215500"/>
          </a:xfrm>
          <a:prstGeom prst="rect">
            <a:avLst/>
          </a:prstGeom>
          <a:solidFill>
            <a:srgbClr val="FFFFFF"/>
          </a:solidFill>
          <a:ln w="9525" cap="flat" cmpd="sng">
            <a:solidFill>
              <a:srgbClr val="CCCCC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4" name="Google Shape;674;p53"/>
          <p:cNvSpPr/>
          <p:nvPr/>
        </p:nvSpPr>
        <p:spPr>
          <a:xfrm>
            <a:off x="12779125" y="4736150"/>
            <a:ext cx="3000000" cy="2215500"/>
          </a:xfrm>
          <a:prstGeom prst="rect">
            <a:avLst/>
          </a:prstGeom>
          <a:solidFill>
            <a:srgbClr val="FFFFFF"/>
          </a:solidFill>
          <a:ln w="9525" cap="flat" cmpd="sng">
            <a:solidFill>
              <a:srgbClr val="CCCCC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5" name="Google Shape;675;p53"/>
          <p:cNvSpPr/>
          <p:nvPr/>
        </p:nvSpPr>
        <p:spPr>
          <a:xfrm>
            <a:off x="16183125" y="4747050"/>
            <a:ext cx="3000000" cy="2215500"/>
          </a:xfrm>
          <a:prstGeom prst="rect">
            <a:avLst/>
          </a:prstGeom>
          <a:solidFill>
            <a:srgbClr val="FFFFFF"/>
          </a:solidFill>
          <a:ln w="9525" cap="flat" cmpd="sng">
            <a:solidFill>
              <a:srgbClr val="CCCCC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6" name="Google Shape;676;p53"/>
          <p:cNvSpPr txBox="1"/>
          <p:nvPr/>
        </p:nvSpPr>
        <p:spPr>
          <a:xfrm>
            <a:off x="16357125" y="4942775"/>
            <a:ext cx="2368500" cy="1638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sz="1800">
                <a:solidFill>
                  <a:srgbClr val="666666"/>
                </a:solidFill>
                <a:latin typeface="Proxima Nova"/>
                <a:ea typeface="Proxima Nova"/>
                <a:cs typeface="Proxima Nova"/>
                <a:sym typeface="Proxima Nova"/>
              </a:rPr>
              <a:t>Andy checks in and reminds him to speak to NHW coordinator if he needs anything</a:t>
            </a:r>
            <a:endParaRPr sz="2400" b="1">
              <a:solidFill>
                <a:srgbClr val="ECA400"/>
              </a:solidFill>
              <a:latin typeface="Proxima Nova"/>
              <a:ea typeface="Proxima Nova"/>
              <a:cs typeface="Proxima Nova"/>
              <a:sym typeface="Proxima Nova"/>
            </a:endParaRPr>
          </a:p>
        </p:txBody>
      </p:sp>
      <p:sp>
        <p:nvSpPr>
          <p:cNvPr id="677" name="Google Shape;677;p53"/>
          <p:cNvSpPr txBox="1"/>
          <p:nvPr/>
        </p:nvSpPr>
        <p:spPr>
          <a:xfrm>
            <a:off x="12978300" y="7351100"/>
            <a:ext cx="2631900" cy="2215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800">
                <a:solidFill>
                  <a:srgbClr val="434343"/>
                </a:solidFill>
                <a:latin typeface="Proxima Nova"/>
                <a:ea typeface="Proxima Nova"/>
                <a:cs typeface="Proxima Nova"/>
                <a:sym typeface="Proxima Nova"/>
              </a:rPr>
              <a:t>Scam marshall runs a coffee morning to check over any mail and answer questions. He passes on any scams to Trading Standards</a:t>
            </a:r>
            <a:endParaRPr sz="2400">
              <a:solidFill>
                <a:srgbClr val="ECA400"/>
              </a:solidFill>
              <a:latin typeface="Proxima Nova"/>
              <a:ea typeface="Proxima Nova"/>
              <a:cs typeface="Proxima Nova"/>
              <a:sym typeface="Proxima Nova"/>
            </a:endParaRPr>
          </a:p>
        </p:txBody>
      </p:sp>
      <p:sp>
        <p:nvSpPr>
          <p:cNvPr id="678" name="Google Shape;678;p53"/>
          <p:cNvSpPr txBox="1"/>
          <p:nvPr/>
        </p:nvSpPr>
        <p:spPr>
          <a:xfrm>
            <a:off x="13046663" y="4948700"/>
            <a:ext cx="2368500" cy="1638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sz="1800">
                <a:solidFill>
                  <a:srgbClr val="666666"/>
                </a:solidFill>
                <a:latin typeface="Proxima Nova"/>
                <a:ea typeface="Proxima Nova"/>
                <a:cs typeface="Proxima Nova"/>
                <a:sym typeface="Proxima Nova"/>
              </a:rPr>
              <a:t>Andy hears from Bert that he has been targeted and helps him report it to Action Fraud.</a:t>
            </a:r>
            <a:endParaRPr sz="2400" b="1">
              <a:solidFill>
                <a:srgbClr val="ECA400"/>
              </a:solidFill>
              <a:latin typeface="Proxima Nova"/>
              <a:ea typeface="Proxima Nova"/>
              <a:cs typeface="Proxima Nova"/>
              <a:sym typeface="Proxima Nova"/>
            </a:endParaRPr>
          </a:p>
        </p:txBody>
      </p:sp>
      <p:sp>
        <p:nvSpPr>
          <p:cNvPr id="679" name="Google Shape;679;p53"/>
          <p:cNvSpPr/>
          <p:nvPr/>
        </p:nvSpPr>
        <p:spPr>
          <a:xfrm>
            <a:off x="16214025" y="9562250"/>
            <a:ext cx="3000000" cy="2215500"/>
          </a:xfrm>
          <a:prstGeom prst="rect">
            <a:avLst/>
          </a:prstGeom>
          <a:solidFill>
            <a:srgbClr val="FFFFFF"/>
          </a:solidFill>
          <a:ln w="9525" cap="flat" cmpd="sng">
            <a:solidFill>
              <a:srgbClr val="CCCCC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0" name="Google Shape;680;p53"/>
          <p:cNvSpPr txBox="1"/>
          <p:nvPr/>
        </p:nvSpPr>
        <p:spPr>
          <a:xfrm>
            <a:off x="16358800" y="9748296"/>
            <a:ext cx="2606700" cy="184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800">
                <a:solidFill>
                  <a:srgbClr val="434343"/>
                </a:solidFill>
                <a:latin typeface="Proxima Nova"/>
                <a:ea typeface="Proxima Nova"/>
                <a:cs typeface="Proxima Nova"/>
                <a:sym typeface="Proxima Nova"/>
              </a:rPr>
              <a:t>The NHW coordinator works closely with the scam marshall they make sure he gets a visit to check he is ok.</a:t>
            </a:r>
            <a:endParaRPr sz="2400" b="1">
              <a:latin typeface="Proxima Nova"/>
              <a:ea typeface="Proxima Nova"/>
              <a:cs typeface="Proxima Nova"/>
              <a:sym typeface="Proxima Nova"/>
            </a:endParaRPr>
          </a:p>
        </p:txBody>
      </p:sp>
      <p:sp>
        <p:nvSpPr>
          <p:cNvPr id="681" name="Google Shape;681;p53"/>
          <p:cNvSpPr/>
          <p:nvPr/>
        </p:nvSpPr>
        <p:spPr>
          <a:xfrm>
            <a:off x="1447191" y="9490400"/>
            <a:ext cx="264300" cy="2215500"/>
          </a:xfrm>
          <a:prstGeom prst="rect">
            <a:avLst/>
          </a:prstGeom>
          <a:solidFill>
            <a:srgbClr val="434343"/>
          </a:solidFill>
          <a:ln w="9525" cap="flat" cmpd="sng">
            <a:solidFill>
              <a:srgbClr val="CCCCC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2" name="Google Shape;682;p53"/>
          <p:cNvSpPr/>
          <p:nvPr/>
        </p:nvSpPr>
        <p:spPr>
          <a:xfrm>
            <a:off x="1992150" y="9567100"/>
            <a:ext cx="3197700" cy="2215500"/>
          </a:xfrm>
          <a:prstGeom prst="rect">
            <a:avLst/>
          </a:prstGeom>
          <a:solidFill>
            <a:srgbClr val="FFFFFF"/>
          </a:solidFill>
          <a:ln w="9525" cap="flat" cmpd="sng">
            <a:solidFill>
              <a:srgbClr val="CCCCC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3" name="Google Shape;683;p53"/>
          <p:cNvSpPr txBox="1"/>
          <p:nvPr/>
        </p:nvSpPr>
        <p:spPr>
          <a:xfrm>
            <a:off x="2211450" y="9643425"/>
            <a:ext cx="3000000" cy="22155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sz="1800">
                <a:solidFill>
                  <a:srgbClr val="434343"/>
                </a:solidFill>
                <a:latin typeface="Proxima Nova"/>
                <a:ea typeface="Proxima Nova"/>
                <a:cs typeface="Proxima Nova"/>
                <a:sym typeface="Proxima Nova"/>
              </a:rPr>
              <a:t>Local or elderly NHW coordinator completes online training and</a:t>
            </a:r>
            <a:endParaRPr sz="1800">
              <a:solidFill>
                <a:srgbClr val="434343"/>
              </a:solidFill>
              <a:latin typeface="Proxima Nova"/>
              <a:ea typeface="Proxima Nova"/>
              <a:cs typeface="Proxima Nova"/>
              <a:sym typeface="Proxima Nova"/>
            </a:endParaRPr>
          </a:p>
          <a:p>
            <a:pPr marL="0" lvl="0" indent="0" algn="l" rtl="0">
              <a:lnSpc>
                <a:spcPct val="100000"/>
              </a:lnSpc>
              <a:spcBef>
                <a:spcPts val="0"/>
              </a:spcBef>
              <a:spcAft>
                <a:spcPts val="0"/>
              </a:spcAft>
              <a:buNone/>
            </a:pPr>
            <a:r>
              <a:rPr lang="en-US" sz="1800">
                <a:solidFill>
                  <a:srgbClr val="434343"/>
                </a:solidFill>
                <a:latin typeface="Proxima Nova"/>
                <a:ea typeface="Proxima Nova"/>
                <a:cs typeface="Proxima Nova"/>
                <a:sym typeface="Proxima Nova"/>
              </a:rPr>
              <a:t>identifies those that could benefit from the Scam Marshall or ‘Talk about Fraud kit</a:t>
            </a:r>
            <a:endParaRPr sz="2400">
              <a:solidFill>
                <a:srgbClr val="434343"/>
              </a:solidFill>
              <a:latin typeface="Proxima Nova"/>
              <a:ea typeface="Proxima Nova"/>
              <a:cs typeface="Proxima Nova"/>
              <a:sym typeface="Proxima Nova"/>
            </a:endParaRPr>
          </a:p>
        </p:txBody>
      </p:sp>
      <p:sp>
        <p:nvSpPr>
          <p:cNvPr id="684" name="Google Shape;684;p53"/>
          <p:cNvSpPr/>
          <p:nvPr/>
        </p:nvSpPr>
        <p:spPr>
          <a:xfrm>
            <a:off x="9170363" y="9642875"/>
            <a:ext cx="3207900" cy="2215500"/>
          </a:xfrm>
          <a:prstGeom prst="rect">
            <a:avLst/>
          </a:prstGeom>
          <a:solidFill>
            <a:srgbClr val="FFFFFF"/>
          </a:solidFill>
          <a:ln w="9525" cap="flat" cmpd="sng">
            <a:solidFill>
              <a:srgbClr val="CCCCC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5" name="Google Shape;685;p53"/>
          <p:cNvSpPr txBox="1"/>
          <p:nvPr/>
        </p:nvSpPr>
        <p:spPr>
          <a:xfrm>
            <a:off x="9380575" y="9779775"/>
            <a:ext cx="2368500" cy="1638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sz="1800">
                <a:solidFill>
                  <a:srgbClr val="666666"/>
                </a:solidFill>
                <a:latin typeface="Proxima Nova"/>
                <a:ea typeface="Proxima Nova"/>
                <a:cs typeface="Proxima Nova"/>
                <a:sym typeface="Proxima Nova"/>
              </a:rPr>
              <a:t>Local NHW coordinator passes Bert in the street and asks how he is doing</a:t>
            </a:r>
            <a:endParaRPr sz="1800">
              <a:solidFill>
                <a:srgbClr val="666666"/>
              </a:solidFill>
              <a:latin typeface="Proxima Nova"/>
              <a:ea typeface="Proxima Nova"/>
              <a:cs typeface="Proxima Nova"/>
              <a:sym typeface="Proxima Nova"/>
            </a:endParaRPr>
          </a:p>
        </p:txBody>
      </p:sp>
      <p:sp>
        <p:nvSpPr>
          <p:cNvPr id="686" name="Google Shape;686;p53"/>
          <p:cNvSpPr/>
          <p:nvPr/>
        </p:nvSpPr>
        <p:spPr>
          <a:xfrm>
            <a:off x="5576150" y="9613575"/>
            <a:ext cx="3207900" cy="2215500"/>
          </a:xfrm>
          <a:prstGeom prst="rect">
            <a:avLst/>
          </a:prstGeom>
          <a:solidFill>
            <a:srgbClr val="FFFFFF"/>
          </a:solidFill>
          <a:ln w="9525" cap="flat" cmpd="sng">
            <a:solidFill>
              <a:srgbClr val="CCCCC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7" name="Google Shape;687;p53"/>
          <p:cNvSpPr/>
          <p:nvPr/>
        </p:nvSpPr>
        <p:spPr>
          <a:xfrm>
            <a:off x="12823899" y="9661250"/>
            <a:ext cx="3000000" cy="2215500"/>
          </a:xfrm>
          <a:prstGeom prst="rect">
            <a:avLst/>
          </a:prstGeom>
          <a:solidFill>
            <a:srgbClr val="FFFFFF"/>
          </a:solidFill>
          <a:ln w="9525" cap="flat" cmpd="sng">
            <a:solidFill>
              <a:srgbClr val="CCCCC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8" name="Google Shape;688;p53"/>
          <p:cNvSpPr/>
          <p:nvPr/>
        </p:nvSpPr>
        <p:spPr>
          <a:xfrm>
            <a:off x="19604149" y="9567450"/>
            <a:ext cx="3000000" cy="2215500"/>
          </a:xfrm>
          <a:prstGeom prst="rect">
            <a:avLst/>
          </a:prstGeom>
          <a:solidFill>
            <a:srgbClr val="FFFFFF"/>
          </a:solidFill>
          <a:ln w="9525" cap="flat" cmpd="sng">
            <a:solidFill>
              <a:srgbClr val="CCCCC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EE533"/>
        </a:solidFill>
        <a:effectLst/>
      </p:bgPr>
    </p:bg>
    <p:spTree>
      <p:nvGrpSpPr>
        <p:cNvPr id="1" name="Shape 692"/>
        <p:cNvGrpSpPr/>
        <p:nvPr/>
      </p:nvGrpSpPr>
      <p:grpSpPr>
        <a:xfrm>
          <a:off x="0" y="0"/>
          <a:ext cx="0" cy="0"/>
          <a:chOff x="0" y="0"/>
          <a:chExt cx="0" cy="0"/>
        </a:xfrm>
      </p:grpSpPr>
      <p:sp>
        <p:nvSpPr>
          <p:cNvPr id="693" name="Google Shape;693;p54"/>
          <p:cNvSpPr/>
          <p:nvPr/>
        </p:nvSpPr>
        <p:spPr>
          <a:xfrm>
            <a:off x="1253225" y="5375175"/>
            <a:ext cx="14420100" cy="68694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FFFFFF"/>
              </a:buClr>
              <a:buFont typeface="Proxima Nova"/>
              <a:buNone/>
            </a:pPr>
            <a:r>
              <a:rPr lang="en-US" sz="9000" b="1">
                <a:solidFill>
                  <a:srgbClr val="434343"/>
                </a:solidFill>
                <a:latin typeface="Proxima Nova"/>
                <a:ea typeface="Proxima Nova"/>
                <a:cs typeface="Proxima Nova"/>
                <a:sym typeface="Proxima Nova"/>
              </a:rPr>
              <a:t>What’s next</a:t>
            </a:r>
            <a:endParaRPr>
              <a:solidFill>
                <a:srgbClr val="434343"/>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697"/>
        <p:cNvGrpSpPr/>
        <p:nvPr/>
      </p:nvGrpSpPr>
      <p:grpSpPr>
        <a:xfrm>
          <a:off x="0" y="0"/>
          <a:ext cx="0" cy="0"/>
          <a:chOff x="0" y="0"/>
          <a:chExt cx="0" cy="0"/>
        </a:xfrm>
      </p:grpSpPr>
      <p:sp>
        <p:nvSpPr>
          <p:cNvPr id="698" name="Google Shape;698;p55"/>
          <p:cNvSpPr/>
          <p:nvPr/>
        </p:nvSpPr>
        <p:spPr>
          <a:xfrm>
            <a:off x="1266725" y="2815325"/>
            <a:ext cx="9601200" cy="7014900"/>
          </a:xfrm>
          <a:prstGeom prst="rect">
            <a:avLst/>
          </a:prstGeom>
          <a:noFill/>
          <a:ln>
            <a:noFill/>
          </a:ln>
        </p:spPr>
        <p:txBody>
          <a:bodyPr spcFirstLastPara="1" wrap="square" lIns="71425" tIns="71425" rIns="71425" bIns="71425" anchor="t" anchorCtr="0">
            <a:noAutofit/>
          </a:bodyPr>
          <a:lstStyle/>
          <a:p>
            <a:pPr marL="0" marR="0" lvl="0" indent="0" algn="l" rtl="0">
              <a:lnSpc>
                <a:spcPct val="100000"/>
              </a:lnSpc>
              <a:spcBef>
                <a:spcPts val="0"/>
              </a:spcBef>
              <a:spcAft>
                <a:spcPts val="0"/>
              </a:spcAft>
              <a:buClr>
                <a:srgbClr val="BD1217"/>
              </a:buClr>
              <a:buFont typeface="Proxima Nova"/>
              <a:buNone/>
            </a:pPr>
            <a:r>
              <a:rPr lang="en-US" sz="7000" b="1">
                <a:solidFill>
                  <a:srgbClr val="434343"/>
                </a:solidFill>
                <a:latin typeface="Proxima Nova"/>
                <a:ea typeface="Proxima Nova"/>
                <a:cs typeface="Proxima Nova"/>
                <a:sym typeface="Proxima Nova"/>
              </a:rPr>
              <a:t>Prototype testing</a:t>
            </a:r>
            <a:endParaRPr>
              <a:solidFill>
                <a:srgbClr val="434343"/>
              </a:solidFill>
            </a:endParaRPr>
          </a:p>
          <a:p>
            <a:pPr marL="0" lvl="0" indent="0" algn="l" rtl="0">
              <a:lnSpc>
                <a:spcPct val="115000"/>
              </a:lnSpc>
              <a:spcBef>
                <a:spcPts val="0"/>
              </a:spcBef>
              <a:spcAft>
                <a:spcPts val="0"/>
              </a:spcAft>
              <a:buClr>
                <a:srgbClr val="000000"/>
              </a:buClr>
              <a:buSzPts val="1100"/>
              <a:buFont typeface="Arial"/>
              <a:buNone/>
            </a:pPr>
            <a:endParaRPr sz="3000"/>
          </a:p>
          <a:p>
            <a:pPr marL="0" lvl="0" indent="0" algn="l" rtl="0">
              <a:lnSpc>
                <a:spcPct val="115000"/>
              </a:lnSpc>
              <a:spcBef>
                <a:spcPts val="0"/>
              </a:spcBef>
              <a:spcAft>
                <a:spcPts val="0"/>
              </a:spcAft>
              <a:buClr>
                <a:srgbClr val="000000"/>
              </a:buClr>
              <a:buSzPts val="1100"/>
              <a:buFont typeface="Arial"/>
              <a:buNone/>
            </a:pPr>
            <a:r>
              <a:rPr lang="en-US" sz="3000">
                <a:latin typeface="Proxima Nova"/>
                <a:ea typeface="Proxima Nova"/>
                <a:cs typeface="Proxima Nova"/>
                <a:sym typeface="Proxima Nova"/>
              </a:rPr>
              <a:t>We will build up these ideas, show participants some early concepts for feedback and test conversations between the volunteer and elderly person.</a:t>
            </a:r>
            <a:endParaRPr sz="3000">
              <a:latin typeface="Proxima Nova"/>
              <a:ea typeface="Proxima Nova"/>
              <a:cs typeface="Proxima Nova"/>
              <a:sym typeface="Proxima Nova"/>
            </a:endParaRPr>
          </a:p>
          <a:p>
            <a:pPr marL="0" lvl="0" indent="0" algn="l" rtl="0">
              <a:lnSpc>
                <a:spcPct val="115000"/>
              </a:lnSpc>
              <a:spcBef>
                <a:spcPts val="0"/>
              </a:spcBef>
              <a:spcAft>
                <a:spcPts val="0"/>
              </a:spcAft>
              <a:buClr>
                <a:srgbClr val="000000"/>
              </a:buClr>
              <a:buSzPts val="1100"/>
              <a:buFont typeface="Arial"/>
              <a:buNone/>
            </a:pPr>
            <a:endParaRPr sz="3000">
              <a:latin typeface="Proxima Nova"/>
              <a:ea typeface="Proxima Nova"/>
              <a:cs typeface="Proxima Nova"/>
              <a:sym typeface="Proxima Nova"/>
            </a:endParaRPr>
          </a:p>
          <a:p>
            <a:pPr marL="0" lvl="0" indent="0" algn="l" rtl="0">
              <a:lnSpc>
                <a:spcPct val="115000"/>
              </a:lnSpc>
              <a:spcBef>
                <a:spcPts val="0"/>
              </a:spcBef>
              <a:spcAft>
                <a:spcPts val="0"/>
              </a:spcAft>
              <a:buClr>
                <a:srgbClr val="000000"/>
              </a:buClr>
              <a:buSzPts val="1100"/>
              <a:buFont typeface="Arial"/>
              <a:buNone/>
            </a:pPr>
            <a:r>
              <a:rPr lang="en-US" sz="3000" b="1">
                <a:latin typeface="Proxima Nova"/>
                <a:ea typeface="Proxima Nova"/>
                <a:cs typeface="Proxima Nova"/>
                <a:sym typeface="Proxima Nova"/>
              </a:rPr>
              <a:t>Elderly participants:</a:t>
            </a:r>
            <a:r>
              <a:rPr lang="en-US" sz="3000">
                <a:latin typeface="Proxima Nova"/>
                <a:ea typeface="Proxima Nova"/>
                <a:cs typeface="Proxima Nova"/>
                <a:sym typeface="Proxima Nova"/>
              </a:rPr>
              <a:t> Scams to look out for list, friends against fraud group information, ‘talk about fraud’ toolkit including tea bags, stickers and the booklet.</a:t>
            </a:r>
            <a:endParaRPr sz="3000">
              <a:latin typeface="Proxima Nova"/>
              <a:ea typeface="Proxima Nova"/>
              <a:cs typeface="Proxima Nova"/>
              <a:sym typeface="Proxima Nova"/>
            </a:endParaRPr>
          </a:p>
          <a:p>
            <a:pPr marL="0" lvl="0" indent="0" algn="l" rtl="0">
              <a:lnSpc>
                <a:spcPct val="115000"/>
              </a:lnSpc>
              <a:spcBef>
                <a:spcPts val="0"/>
              </a:spcBef>
              <a:spcAft>
                <a:spcPts val="0"/>
              </a:spcAft>
              <a:buClr>
                <a:srgbClr val="000000"/>
              </a:buClr>
              <a:buSzPts val="1100"/>
              <a:buFont typeface="Arial"/>
              <a:buNone/>
            </a:pPr>
            <a:endParaRPr sz="3000">
              <a:latin typeface="Proxima Nova"/>
              <a:ea typeface="Proxima Nova"/>
              <a:cs typeface="Proxima Nova"/>
              <a:sym typeface="Proxima Nova"/>
            </a:endParaRPr>
          </a:p>
          <a:p>
            <a:pPr marL="0" lvl="0" indent="0" algn="l" rtl="0">
              <a:lnSpc>
                <a:spcPct val="115000"/>
              </a:lnSpc>
              <a:spcBef>
                <a:spcPts val="0"/>
              </a:spcBef>
              <a:spcAft>
                <a:spcPts val="0"/>
              </a:spcAft>
              <a:buClr>
                <a:srgbClr val="000000"/>
              </a:buClr>
              <a:buSzPts val="1100"/>
              <a:buFont typeface="Arial"/>
              <a:buNone/>
            </a:pPr>
            <a:r>
              <a:rPr lang="en-US" sz="3000">
                <a:latin typeface="Proxima Nova Semibold"/>
                <a:ea typeface="Proxima Nova Semibold"/>
                <a:cs typeface="Proxima Nova Semibold"/>
                <a:sym typeface="Proxima Nova Semibold"/>
              </a:rPr>
              <a:t>NHW volunteer participants:</a:t>
            </a:r>
            <a:r>
              <a:rPr lang="en-US" sz="3000">
                <a:latin typeface="Proxima Nova"/>
                <a:ea typeface="Proxima Nova"/>
                <a:cs typeface="Proxima Nova"/>
                <a:sym typeface="Proxima Nova"/>
              </a:rPr>
              <a:t> badges, calling cards, useful contacts list and scame to look out for list</a:t>
            </a:r>
            <a:endParaRPr sz="3000">
              <a:latin typeface="Proxima Nova"/>
              <a:ea typeface="Proxima Nova"/>
              <a:cs typeface="Proxima Nova"/>
              <a:sym typeface="Proxima Nova"/>
            </a:endParaRPr>
          </a:p>
          <a:p>
            <a:pPr marL="0" lvl="0" indent="0" algn="l" rtl="0">
              <a:lnSpc>
                <a:spcPct val="115000"/>
              </a:lnSpc>
              <a:spcBef>
                <a:spcPts val="0"/>
              </a:spcBef>
              <a:spcAft>
                <a:spcPts val="0"/>
              </a:spcAft>
              <a:buClr>
                <a:srgbClr val="000000"/>
              </a:buClr>
              <a:buSzPts val="1100"/>
              <a:buFont typeface="Arial"/>
              <a:buNone/>
            </a:pPr>
            <a:endParaRPr sz="3000">
              <a:latin typeface="Proxima Nova"/>
              <a:ea typeface="Proxima Nova"/>
              <a:cs typeface="Proxima Nova"/>
              <a:sym typeface="Proxima Nova"/>
            </a:endParaRPr>
          </a:p>
          <a:p>
            <a:pPr marL="0" lvl="0" indent="0" algn="l" rtl="0">
              <a:lnSpc>
                <a:spcPct val="115000"/>
              </a:lnSpc>
              <a:spcBef>
                <a:spcPts val="0"/>
              </a:spcBef>
              <a:spcAft>
                <a:spcPts val="0"/>
              </a:spcAft>
              <a:buClr>
                <a:srgbClr val="000000"/>
              </a:buClr>
              <a:buSzPts val="1100"/>
              <a:buFont typeface="Arial"/>
              <a:buNone/>
            </a:pPr>
            <a:r>
              <a:rPr lang="en-US" sz="3000" b="1">
                <a:latin typeface="Proxima Nova"/>
                <a:ea typeface="Proxima Nova"/>
                <a:cs typeface="Proxima Nova"/>
                <a:sym typeface="Proxima Nova"/>
              </a:rPr>
              <a:t>After this we will leave the more established ideas with the Cheddington coordinators to trial for 3 months.</a:t>
            </a:r>
            <a:endParaRPr sz="3000" b="1">
              <a:latin typeface="Proxima Nova"/>
              <a:ea typeface="Proxima Nova"/>
              <a:cs typeface="Proxima Nova"/>
              <a:sym typeface="Proxima Nova"/>
            </a:endParaRPr>
          </a:p>
          <a:p>
            <a:pPr marL="0" lvl="0" indent="0" algn="l" rtl="0">
              <a:lnSpc>
                <a:spcPct val="115000"/>
              </a:lnSpc>
              <a:spcBef>
                <a:spcPts val="0"/>
              </a:spcBef>
              <a:spcAft>
                <a:spcPts val="0"/>
              </a:spcAft>
              <a:buClr>
                <a:srgbClr val="000000"/>
              </a:buClr>
              <a:buSzPts val="1100"/>
              <a:buFont typeface="Arial"/>
              <a:buNone/>
            </a:pPr>
            <a:endParaRPr sz="3000"/>
          </a:p>
          <a:p>
            <a:pPr marL="0" marR="0" lvl="0" indent="0" algn="l" rtl="0">
              <a:lnSpc>
                <a:spcPct val="100000"/>
              </a:lnSpc>
              <a:spcBef>
                <a:spcPts val="0"/>
              </a:spcBef>
              <a:spcAft>
                <a:spcPts val="0"/>
              </a:spcAft>
              <a:buClr>
                <a:srgbClr val="1D1D1B"/>
              </a:buClr>
              <a:buFont typeface="Proxima Nova"/>
              <a:buNone/>
            </a:pPr>
            <a:endParaRPr sz="5000">
              <a:solidFill>
                <a:srgbClr val="1D1D1B"/>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BD1917"/>
              </a:buClr>
              <a:buFont typeface="Proxima Nova"/>
              <a:buNone/>
            </a:pPr>
            <a:endParaRPr sz="3600" b="0" i="0" u="none" strike="noStrike" cap="none">
              <a:solidFill>
                <a:srgbClr val="FFFFFF"/>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BD1917"/>
              </a:buClr>
              <a:buFont typeface="Proxima Nova"/>
              <a:buNone/>
            </a:pPr>
            <a:endParaRPr sz="3600" b="0" i="0" u="none" strike="noStrike" cap="none">
              <a:solidFill>
                <a:srgbClr val="FFFFFF"/>
              </a:solidFill>
              <a:latin typeface="Proxima Nova"/>
              <a:ea typeface="Proxima Nova"/>
              <a:cs typeface="Proxima Nova"/>
              <a:sym typeface="Proxima Nova"/>
            </a:endParaRPr>
          </a:p>
        </p:txBody>
      </p:sp>
      <p:sp>
        <p:nvSpPr>
          <p:cNvPr id="699" name="Google Shape;699;p55"/>
          <p:cNvSpPr/>
          <p:nvPr/>
        </p:nvSpPr>
        <p:spPr>
          <a:xfrm>
            <a:off x="14979550" y="4365475"/>
            <a:ext cx="5131200" cy="2503500"/>
          </a:xfrm>
          <a:prstGeom prst="rect">
            <a:avLst/>
          </a:prstGeom>
          <a:solidFill>
            <a:srgbClr val="FFFFFF"/>
          </a:solidFill>
          <a:ln w="9525" cap="flat" cmpd="sng">
            <a:solidFill>
              <a:srgbClr val="99999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700" name="Google Shape;700;p55"/>
          <p:cNvPicPr preferRelativeResize="0"/>
          <p:nvPr/>
        </p:nvPicPr>
        <p:blipFill>
          <a:blip r:embed="rId3">
            <a:alphaModFix/>
          </a:blip>
          <a:stretch>
            <a:fillRect/>
          </a:stretch>
        </p:blipFill>
        <p:spPr>
          <a:xfrm>
            <a:off x="15310873" y="4622152"/>
            <a:ext cx="1950988" cy="1950996"/>
          </a:xfrm>
          <a:prstGeom prst="rect">
            <a:avLst/>
          </a:prstGeom>
          <a:noFill/>
          <a:ln>
            <a:noFill/>
          </a:ln>
        </p:spPr>
      </p:pic>
      <p:sp>
        <p:nvSpPr>
          <p:cNvPr id="701" name="Google Shape;701;p55"/>
          <p:cNvSpPr txBox="1"/>
          <p:nvPr/>
        </p:nvSpPr>
        <p:spPr>
          <a:xfrm>
            <a:off x="17486953" y="5463050"/>
            <a:ext cx="3319800" cy="773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a:t>Cheddington</a:t>
            </a:r>
            <a:endParaRPr sz="2400"/>
          </a:p>
          <a:p>
            <a:pPr marL="0" lvl="0" indent="0" algn="l" rtl="0">
              <a:spcBef>
                <a:spcPts val="0"/>
              </a:spcBef>
              <a:spcAft>
                <a:spcPts val="0"/>
              </a:spcAft>
              <a:buNone/>
            </a:pPr>
            <a:endParaRPr sz="2400"/>
          </a:p>
          <a:p>
            <a:pPr marL="0" lvl="0" indent="0" algn="l" rtl="0">
              <a:spcBef>
                <a:spcPts val="0"/>
              </a:spcBef>
              <a:spcAft>
                <a:spcPts val="0"/>
              </a:spcAft>
              <a:buNone/>
            </a:pPr>
            <a:r>
              <a:rPr lang="en-US">
                <a:solidFill>
                  <a:srgbClr val="666666"/>
                </a:solidFill>
              </a:rPr>
              <a:t>[police approval stamp]</a:t>
            </a:r>
            <a:endParaRPr>
              <a:solidFill>
                <a:srgbClr val="666666"/>
              </a:solidFill>
            </a:endParaRPr>
          </a:p>
        </p:txBody>
      </p:sp>
      <p:pic>
        <p:nvPicPr>
          <p:cNvPr id="702" name="Google Shape;702;p55"/>
          <p:cNvPicPr preferRelativeResize="0"/>
          <p:nvPr/>
        </p:nvPicPr>
        <p:blipFill>
          <a:blip r:embed="rId4">
            <a:alphaModFix/>
          </a:blip>
          <a:stretch>
            <a:fillRect/>
          </a:stretch>
        </p:blipFill>
        <p:spPr>
          <a:xfrm>
            <a:off x="18301100" y="7238825"/>
            <a:ext cx="4464775" cy="3789875"/>
          </a:xfrm>
          <a:prstGeom prst="rect">
            <a:avLst/>
          </a:prstGeom>
          <a:noFill/>
          <a:ln>
            <a:noFill/>
          </a:ln>
        </p:spPr>
      </p:pic>
      <p:sp>
        <p:nvSpPr>
          <p:cNvPr id="703" name="Google Shape;703;p55"/>
          <p:cNvSpPr/>
          <p:nvPr/>
        </p:nvSpPr>
        <p:spPr>
          <a:xfrm>
            <a:off x="12342525" y="4263301"/>
            <a:ext cx="2300572" cy="1484693"/>
          </a:xfrm>
          <a:custGeom>
            <a:avLst/>
            <a:gdLst/>
            <a:ahLst/>
            <a:cxnLst/>
            <a:rect l="l" t="t" r="r" b="b"/>
            <a:pathLst>
              <a:path w="163219" h="66863" extrusionOk="0">
                <a:moveTo>
                  <a:pt x="0" y="0"/>
                </a:moveTo>
                <a:cubicBezTo>
                  <a:pt x="10504" y="9966"/>
                  <a:pt x="35822" y="48750"/>
                  <a:pt x="63025" y="59793"/>
                </a:cubicBezTo>
                <a:cubicBezTo>
                  <a:pt x="90228" y="70836"/>
                  <a:pt x="146520" y="65180"/>
                  <a:pt x="163219" y="66257"/>
                </a:cubicBezTo>
              </a:path>
            </a:pathLst>
          </a:custGeom>
          <a:noFill/>
          <a:ln w="38100" cap="flat" cmpd="sng">
            <a:solidFill>
              <a:schemeClr val="dk2"/>
            </a:solidFill>
            <a:prstDash val="solid"/>
            <a:round/>
            <a:headEnd type="none" w="med" len="med"/>
            <a:tailEnd type="stealth" w="med" len="med"/>
          </a:ln>
        </p:spPr>
      </p:sp>
      <p:sp>
        <p:nvSpPr>
          <p:cNvPr id="704" name="Google Shape;704;p55"/>
          <p:cNvSpPr/>
          <p:nvPr/>
        </p:nvSpPr>
        <p:spPr>
          <a:xfrm>
            <a:off x="15674475" y="7566951"/>
            <a:ext cx="2300572" cy="1484693"/>
          </a:xfrm>
          <a:custGeom>
            <a:avLst/>
            <a:gdLst/>
            <a:ahLst/>
            <a:cxnLst/>
            <a:rect l="l" t="t" r="r" b="b"/>
            <a:pathLst>
              <a:path w="163219" h="66863" extrusionOk="0">
                <a:moveTo>
                  <a:pt x="0" y="0"/>
                </a:moveTo>
                <a:cubicBezTo>
                  <a:pt x="10504" y="9966"/>
                  <a:pt x="35822" y="48750"/>
                  <a:pt x="63025" y="59793"/>
                </a:cubicBezTo>
                <a:cubicBezTo>
                  <a:pt x="90228" y="70836"/>
                  <a:pt x="146520" y="65180"/>
                  <a:pt x="163219" y="66257"/>
                </a:cubicBezTo>
              </a:path>
            </a:pathLst>
          </a:custGeom>
          <a:noFill/>
          <a:ln w="38100" cap="flat" cmpd="sng">
            <a:solidFill>
              <a:schemeClr val="dk2"/>
            </a:solidFill>
            <a:prstDash val="solid"/>
            <a:round/>
            <a:headEnd type="none" w="med" len="med"/>
            <a:tailEnd type="stealth" w="med" len="med"/>
          </a:ln>
        </p:spPr>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708"/>
        <p:cNvGrpSpPr/>
        <p:nvPr/>
      </p:nvGrpSpPr>
      <p:grpSpPr>
        <a:xfrm>
          <a:off x="0" y="0"/>
          <a:ext cx="0" cy="0"/>
          <a:chOff x="0" y="0"/>
          <a:chExt cx="0" cy="0"/>
        </a:xfrm>
      </p:grpSpPr>
      <p:sp>
        <p:nvSpPr>
          <p:cNvPr id="709" name="Google Shape;709;p56"/>
          <p:cNvSpPr/>
          <p:nvPr/>
        </p:nvSpPr>
        <p:spPr>
          <a:xfrm>
            <a:off x="1266725" y="3502950"/>
            <a:ext cx="18408300" cy="7014900"/>
          </a:xfrm>
          <a:prstGeom prst="rect">
            <a:avLst/>
          </a:prstGeom>
          <a:noFill/>
          <a:ln>
            <a:noFill/>
          </a:ln>
        </p:spPr>
        <p:txBody>
          <a:bodyPr spcFirstLastPara="1" wrap="square" lIns="71425" tIns="71425" rIns="71425" bIns="71425" anchor="t" anchorCtr="0">
            <a:noAutofit/>
          </a:bodyPr>
          <a:lstStyle/>
          <a:p>
            <a:pPr marL="0" marR="0" lvl="0" indent="0" algn="l" rtl="0">
              <a:lnSpc>
                <a:spcPct val="100000"/>
              </a:lnSpc>
              <a:spcBef>
                <a:spcPts val="0"/>
              </a:spcBef>
              <a:spcAft>
                <a:spcPts val="0"/>
              </a:spcAft>
              <a:buClr>
                <a:srgbClr val="BD1217"/>
              </a:buClr>
              <a:buFont typeface="Proxima Nova"/>
              <a:buNone/>
            </a:pPr>
            <a:r>
              <a:rPr lang="en-US" sz="7000" b="1">
                <a:solidFill>
                  <a:srgbClr val="434343"/>
                </a:solidFill>
                <a:latin typeface="Proxima Nova"/>
                <a:ea typeface="Proxima Nova"/>
                <a:cs typeface="Proxima Nova"/>
                <a:sym typeface="Proxima Nova"/>
              </a:rPr>
              <a:t>Questions</a:t>
            </a:r>
            <a:endParaRPr>
              <a:solidFill>
                <a:srgbClr val="434343"/>
              </a:solidFill>
            </a:endParaRPr>
          </a:p>
          <a:p>
            <a:pPr marL="0" lvl="0" indent="0" algn="l" rtl="0">
              <a:lnSpc>
                <a:spcPct val="115000"/>
              </a:lnSpc>
              <a:spcBef>
                <a:spcPts val="0"/>
              </a:spcBef>
              <a:spcAft>
                <a:spcPts val="0"/>
              </a:spcAft>
              <a:buClr>
                <a:srgbClr val="000000"/>
              </a:buClr>
              <a:buSzPts val="1100"/>
              <a:buFont typeface="Arial"/>
              <a:buNone/>
            </a:pPr>
            <a:endParaRPr sz="3000"/>
          </a:p>
          <a:p>
            <a:pPr marL="0" lvl="0" indent="0" algn="l" rtl="0">
              <a:lnSpc>
                <a:spcPct val="150000"/>
              </a:lnSpc>
              <a:spcBef>
                <a:spcPts val="0"/>
              </a:spcBef>
              <a:spcAft>
                <a:spcPts val="0"/>
              </a:spcAft>
              <a:buNone/>
            </a:pPr>
            <a:r>
              <a:rPr lang="en-US" sz="4800">
                <a:latin typeface="Proxima Nova"/>
                <a:ea typeface="Proxima Nova"/>
                <a:cs typeface="Proxima Nova"/>
                <a:sym typeface="Proxima Nova"/>
              </a:rPr>
              <a:t>Wrapping up the project: </a:t>
            </a:r>
            <a:endParaRPr sz="4800">
              <a:latin typeface="Proxima Nova"/>
              <a:ea typeface="Proxima Nova"/>
              <a:cs typeface="Proxima Nova"/>
              <a:sym typeface="Proxima Nova"/>
            </a:endParaRPr>
          </a:p>
          <a:p>
            <a:pPr marL="0" lvl="0" indent="0" algn="l" rtl="0">
              <a:lnSpc>
                <a:spcPct val="150000"/>
              </a:lnSpc>
              <a:spcBef>
                <a:spcPts val="0"/>
              </a:spcBef>
              <a:spcAft>
                <a:spcPts val="0"/>
              </a:spcAft>
              <a:buNone/>
            </a:pPr>
            <a:r>
              <a:rPr lang="en-US" sz="4800">
                <a:latin typeface="Proxima Nova"/>
                <a:ea typeface="Proxima Nova"/>
                <a:cs typeface="Proxima Nova"/>
                <a:sym typeface="Proxima Nova"/>
              </a:rPr>
              <a:t>Is there a time pressure to begin the 3 months of testing? </a:t>
            </a:r>
            <a:endParaRPr sz="4800">
              <a:latin typeface="Proxima Nova"/>
              <a:ea typeface="Proxima Nova"/>
              <a:cs typeface="Proxima Nova"/>
              <a:sym typeface="Proxima Nova"/>
            </a:endParaRPr>
          </a:p>
          <a:p>
            <a:pPr marL="0" lvl="0" indent="0" algn="l" rtl="0">
              <a:lnSpc>
                <a:spcPct val="150000"/>
              </a:lnSpc>
              <a:spcBef>
                <a:spcPts val="0"/>
              </a:spcBef>
              <a:spcAft>
                <a:spcPts val="0"/>
              </a:spcAft>
              <a:buNone/>
            </a:pPr>
            <a:r>
              <a:rPr lang="en-US" sz="4800">
                <a:latin typeface="Proxima Nova"/>
                <a:ea typeface="Proxima Nova"/>
                <a:cs typeface="Proxima Nova"/>
                <a:sym typeface="Proxima Nova"/>
              </a:rPr>
              <a:t>What is your vision about what you want to test and where?</a:t>
            </a:r>
            <a:endParaRPr sz="4800">
              <a:latin typeface="Proxima Nova"/>
              <a:ea typeface="Proxima Nova"/>
              <a:cs typeface="Proxima Nova"/>
              <a:sym typeface="Proxima Nova"/>
            </a:endParaRPr>
          </a:p>
          <a:p>
            <a:pPr marL="0" lvl="0" indent="0" algn="l" rtl="0">
              <a:lnSpc>
                <a:spcPct val="150000"/>
              </a:lnSpc>
              <a:spcBef>
                <a:spcPts val="0"/>
              </a:spcBef>
              <a:spcAft>
                <a:spcPts val="0"/>
              </a:spcAft>
              <a:buNone/>
            </a:pPr>
            <a:r>
              <a:rPr lang="en-US" sz="4800">
                <a:latin typeface="Proxima Nova"/>
                <a:ea typeface="Proxima Nova"/>
                <a:cs typeface="Proxima Nova"/>
                <a:sym typeface="Proxima Nova"/>
              </a:rPr>
              <a:t>What does success look like to you at the end of this phase? </a:t>
            </a:r>
            <a:endParaRPr sz="4800">
              <a:latin typeface="Proxima Nova"/>
              <a:ea typeface="Proxima Nova"/>
              <a:cs typeface="Proxima Nova"/>
              <a:sym typeface="Proxima Nova"/>
            </a:endParaRPr>
          </a:p>
          <a:p>
            <a:pPr marL="0" lvl="0" indent="0" algn="l" rtl="0">
              <a:lnSpc>
                <a:spcPct val="150000"/>
              </a:lnSpc>
              <a:spcBef>
                <a:spcPts val="0"/>
              </a:spcBef>
              <a:spcAft>
                <a:spcPts val="0"/>
              </a:spcAft>
              <a:buNone/>
            </a:pPr>
            <a:r>
              <a:rPr lang="en-US" sz="4800">
                <a:latin typeface="Proxima Nova"/>
                <a:ea typeface="Proxima Nova"/>
                <a:cs typeface="Proxima Nova"/>
                <a:sym typeface="Proxima Nova"/>
              </a:rPr>
              <a:t>How do you see this rolling out to different areas?</a:t>
            </a:r>
            <a:endParaRPr sz="4800">
              <a:latin typeface="Proxima Nova"/>
              <a:ea typeface="Proxima Nova"/>
              <a:cs typeface="Proxima Nova"/>
              <a:sym typeface="Proxima Nova"/>
            </a:endParaRPr>
          </a:p>
          <a:p>
            <a:pPr marL="0" marR="0" lvl="0" indent="0" algn="l" rtl="0">
              <a:lnSpc>
                <a:spcPct val="100000"/>
              </a:lnSpc>
              <a:spcBef>
                <a:spcPts val="0"/>
              </a:spcBef>
              <a:spcAft>
                <a:spcPts val="0"/>
              </a:spcAft>
              <a:buNone/>
            </a:pPr>
            <a:endParaRPr sz="5000">
              <a:solidFill>
                <a:srgbClr val="1D1D1B"/>
              </a:solidFill>
              <a:latin typeface="Proxima Nova"/>
              <a:ea typeface="Proxima Nova"/>
              <a:cs typeface="Proxima Nova"/>
              <a:sym typeface="Proxima Nova"/>
            </a:endParaRPr>
          </a:p>
          <a:p>
            <a:pPr marL="0" marR="0" lvl="0" indent="0" algn="l" rtl="0">
              <a:lnSpc>
                <a:spcPct val="100000"/>
              </a:lnSpc>
              <a:spcBef>
                <a:spcPts val="0"/>
              </a:spcBef>
              <a:spcAft>
                <a:spcPts val="0"/>
              </a:spcAft>
              <a:buNone/>
            </a:pPr>
            <a:endParaRPr sz="3600" b="0" i="0" u="none" strike="noStrike" cap="none">
              <a:solidFill>
                <a:srgbClr val="FFFFFF"/>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BD1917"/>
              </a:buClr>
              <a:buFont typeface="Proxima Nova"/>
              <a:buNone/>
            </a:pPr>
            <a:endParaRPr sz="3600" b="0" i="0" u="none" strike="noStrike" cap="none">
              <a:solidFill>
                <a:srgbClr val="FFFFFF"/>
              </a:solidFill>
              <a:latin typeface="Proxima Nova"/>
              <a:ea typeface="Proxima Nova"/>
              <a:cs typeface="Proxima Nova"/>
              <a:sym typeface="Proxima Nova"/>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FEE533"/>
        </a:solidFill>
        <a:effectLst/>
      </p:bgPr>
    </p:bg>
    <p:spTree>
      <p:nvGrpSpPr>
        <p:cNvPr id="1" name="Shape 713"/>
        <p:cNvGrpSpPr/>
        <p:nvPr/>
      </p:nvGrpSpPr>
      <p:grpSpPr>
        <a:xfrm>
          <a:off x="0" y="0"/>
          <a:ext cx="0" cy="0"/>
          <a:chOff x="0" y="0"/>
          <a:chExt cx="0" cy="0"/>
        </a:xfrm>
      </p:grpSpPr>
      <p:sp>
        <p:nvSpPr>
          <p:cNvPr id="714" name="Google Shape;714;p57"/>
          <p:cNvSpPr/>
          <p:nvPr/>
        </p:nvSpPr>
        <p:spPr>
          <a:xfrm>
            <a:off x="1253225" y="5375175"/>
            <a:ext cx="14420100" cy="68694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FFFFFF"/>
              </a:buClr>
              <a:buFont typeface="Proxima Nova"/>
              <a:buNone/>
            </a:pPr>
            <a:r>
              <a:rPr lang="en-US" sz="9000" b="1">
                <a:solidFill>
                  <a:srgbClr val="434343"/>
                </a:solidFill>
                <a:latin typeface="Proxima Nova"/>
                <a:ea typeface="Proxima Nova"/>
                <a:cs typeface="Proxima Nova"/>
                <a:sym typeface="Proxima Nova"/>
              </a:rPr>
              <a:t>Thank you</a:t>
            </a:r>
            <a:endParaRPr sz="9000" b="1">
              <a:solidFill>
                <a:srgbClr val="434343"/>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FFFFFF"/>
              </a:buClr>
              <a:buFont typeface="Proxima Nova"/>
              <a:buNone/>
            </a:pPr>
            <a:endParaRPr sz="3000" b="1">
              <a:solidFill>
                <a:srgbClr val="434343"/>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FFFFFF"/>
              </a:buClr>
              <a:buFont typeface="Proxima Nova"/>
              <a:buNone/>
            </a:pPr>
            <a:r>
              <a:rPr lang="en-US" sz="3000" b="1">
                <a:solidFill>
                  <a:srgbClr val="434343"/>
                </a:solidFill>
                <a:latin typeface="Proxima Nova"/>
                <a:ea typeface="Proxima Nova"/>
                <a:cs typeface="Proxima Nova"/>
                <a:sym typeface="Proxima Nova"/>
              </a:rPr>
              <a:t>Rachel and Marie</a:t>
            </a:r>
            <a:endParaRPr sz="3000" b="1">
              <a:solidFill>
                <a:srgbClr val="434343"/>
              </a:solidFill>
              <a:latin typeface="Proxima Nova"/>
              <a:ea typeface="Proxima Nova"/>
              <a:cs typeface="Proxima Nova"/>
              <a:sym typeface="Proxima Nov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pic>
        <p:nvPicPr>
          <p:cNvPr id="204" name="Google Shape;204;p25"/>
          <p:cNvPicPr preferRelativeResize="0"/>
          <p:nvPr/>
        </p:nvPicPr>
        <p:blipFill rotWithShape="1">
          <a:blip r:embed="rId3">
            <a:alphaModFix/>
          </a:blip>
          <a:srcRect t="50929" r="4716" b="15974"/>
          <a:stretch/>
        </p:blipFill>
        <p:spPr>
          <a:xfrm>
            <a:off x="0" y="-237300"/>
            <a:ext cx="24384000" cy="12704700"/>
          </a:xfrm>
          <a:prstGeom prst="rect">
            <a:avLst/>
          </a:prstGeom>
          <a:noFill/>
          <a:ln>
            <a:noFill/>
          </a:ln>
        </p:spPr>
      </p:pic>
      <p:sp>
        <p:nvSpPr>
          <p:cNvPr id="205" name="Google Shape;205;p25"/>
          <p:cNvSpPr/>
          <p:nvPr/>
        </p:nvSpPr>
        <p:spPr>
          <a:xfrm>
            <a:off x="0" y="-616975"/>
            <a:ext cx="24726900" cy="13084200"/>
          </a:xfrm>
          <a:prstGeom prst="rect">
            <a:avLst/>
          </a:prstGeom>
          <a:solidFill>
            <a:srgbClr val="000000">
              <a:alpha val="60000"/>
            </a:srgbClr>
          </a:solidFill>
          <a:ln w="25400" cap="flat" cmpd="sng">
            <a:solidFill>
              <a:srgbClr val="53585F">
                <a:alpha val="60000"/>
              </a:srgbClr>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Font typeface="Arial"/>
              <a:buNone/>
            </a:pPr>
            <a:endParaRPr sz="3600" b="1" i="0" u="none" strike="noStrike" cap="none">
              <a:solidFill>
                <a:srgbClr val="000000"/>
              </a:solidFill>
              <a:latin typeface="Arial"/>
              <a:ea typeface="Arial"/>
              <a:cs typeface="Arial"/>
              <a:sym typeface="Arial"/>
            </a:endParaRPr>
          </a:p>
        </p:txBody>
      </p:sp>
      <p:sp>
        <p:nvSpPr>
          <p:cNvPr id="206" name="Google Shape;206;p25"/>
          <p:cNvSpPr/>
          <p:nvPr/>
        </p:nvSpPr>
        <p:spPr>
          <a:xfrm>
            <a:off x="1261375" y="1167725"/>
            <a:ext cx="18651600" cy="8964300"/>
          </a:xfrm>
          <a:prstGeom prst="rect">
            <a:avLst/>
          </a:prstGeom>
          <a:noFill/>
          <a:ln>
            <a:noFill/>
          </a:ln>
        </p:spPr>
        <p:txBody>
          <a:bodyPr spcFirstLastPara="1" wrap="square" lIns="243775" tIns="243775" rIns="243775" bIns="243775" anchor="t" anchorCtr="0">
            <a:noAutofit/>
          </a:bodyPr>
          <a:lstStyle/>
          <a:p>
            <a:pPr marL="0" lvl="0" indent="0" algn="l" rtl="0">
              <a:spcBef>
                <a:spcPts val="0"/>
              </a:spcBef>
              <a:spcAft>
                <a:spcPts val="0"/>
              </a:spcAft>
              <a:buClr>
                <a:srgbClr val="000000"/>
              </a:buClr>
              <a:buSzPts val="1100"/>
              <a:buFont typeface="Arial"/>
              <a:buNone/>
            </a:pPr>
            <a:r>
              <a:rPr lang="en-US" sz="7000" b="1">
                <a:solidFill>
                  <a:srgbClr val="FFFFFF"/>
                </a:solidFill>
                <a:latin typeface="Proxima Nova"/>
                <a:ea typeface="Proxima Nova"/>
                <a:cs typeface="Proxima Nova"/>
                <a:sym typeface="Proxima Nova"/>
              </a:rPr>
              <a:t>18% wouldn’t tell a friend</a:t>
            </a:r>
            <a:r>
              <a:rPr lang="en-US" sz="7000">
                <a:solidFill>
                  <a:srgbClr val="FFFFFF"/>
                </a:solidFill>
                <a:latin typeface="Proxima Nova"/>
                <a:ea typeface="Proxima Nova"/>
                <a:cs typeface="Proxima Nova"/>
                <a:sym typeface="Proxima Nova"/>
              </a:rPr>
              <a:t> of family member if they had been scammed</a:t>
            </a:r>
            <a:endParaRPr sz="7000">
              <a:solidFill>
                <a:srgbClr val="FFFFFF"/>
              </a:solidFill>
              <a:latin typeface="Proxima Nova"/>
              <a:ea typeface="Proxima Nova"/>
              <a:cs typeface="Proxima Nova"/>
              <a:sym typeface="Proxima Nova"/>
            </a:endParaRPr>
          </a:p>
          <a:p>
            <a:pPr marL="0" lvl="0" indent="0" algn="l" rtl="0">
              <a:spcBef>
                <a:spcPts val="0"/>
              </a:spcBef>
              <a:spcAft>
                <a:spcPts val="0"/>
              </a:spcAft>
              <a:buClr>
                <a:srgbClr val="000000"/>
              </a:buClr>
              <a:buSzPts val="1100"/>
              <a:buFont typeface="Arial"/>
              <a:buNone/>
            </a:pPr>
            <a:endParaRPr sz="7000">
              <a:solidFill>
                <a:srgbClr val="FFFFFF"/>
              </a:solidFill>
              <a:latin typeface="Proxima Nova"/>
              <a:ea typeface="Proxima Nova"/>
              <a:cs typeface="Proxima Nova"/>
              <a:sym typeface="Proxima Nova"/>
            </a:endParaRPr>
          </a:p>
          <a:p>
            <a:pPr marL="0" lvl="0" indent="0" algn="l" rtl="0">
              <a:spcBef>
                <a:spcPts val="0"/>
              </a:spcBef>
              <a:spcAft>
                <a:spcPts val="0"/>
              </a:spcAft>
              <a:buClr>
                <a:srgbClr val="000000"/>
              </a:buClr>
              <a:buSzPts val="1100"/>
              <a:buFont typeface="Arial"/>
              <a:buNone/>
            </a:pPr>
            <a:r>
              <a:rPr lang="en-US" sz="7000" b="1">
                <a:solidFill>
                  <a:srgbClr val="FFFFFF"/>
                </a:solidFill>
                <a:latin typeface="Proxima Nova"/>
                <a:ea typeface="Proxima Nova"/>
                <a:cs typeface="Proxima Nova"/>
                <a:sym typeface="Proxima Nova"/>
              </a:rPr>
              <a:t>36% are unwilling to talk</a:t>
            </a:r>
            <a:r>
              <a:rPr lang="en-US" sz="7000">
                <a:solidFill>
                  <a:srgbClr val="FFFFFF"/>
                </a:solidFill>
                <a:latin typeface="Proxima Nova"/>
                <a:ea typeface="Proxima Nova"/>
                <a:cs typeface="Proxima Nova"/>
                <a:sym typeface="Proxima Nova"/>
              </a:rPr>
              <a:t> about their personal finances with loved ones. 79% would rather discuss death than money matters</a:t>
            </a:r>
            <a:endParaRPr sz="7000">
              <a:solidFill>
                <a:srgbClr val="FFFFFF"/>
              </a:solidFill>
              <a:latin typeface="Proxima Nova"/>
              <a:ea typeface="Proxima Nova"/>
              <a:cs typeface="Proxima Nova"/>
              <a:sym typeface="Proxima Nova"/>
            </a:endParaRPr>
          </a:p>
          <a:p>
            <a:pPr marL="0" lvl="0" indent="0" algn="l" rtl="0">
              <a:spcBef>
                <a:spcPts val="0"/>
              </a:spcBef>
              <a:spcAft>
                <a:spcPts val="0"/>
              </a:spcAft>
              <a:buClr>
                <a:srgbClr val="000000"/>
              </a:buClr>
              <a:buSzPts val="1100"/>
              <a:buFont typeface="Arial"/>
              <a:buNone/>
            </a:pPr>
            <a:endParaRPr sz="7000">
              <a:solidFill>
                <a:srgbClr val="FFFFFF"/>
              </a:solidFill>
              <a:latin typeface="Proxima Nova"/>
              <a:ea typeface="Proxima Nova"/>
              <a:cs typeface="Proxima Nova"/>
              <a:sym typeface="Proxima Nova"/>
            </a:endParaRPr>
          </a:p>
          <a:p>
            <a:pPr marL="0" lvl="0" indent="0" algn="l" rtl="0">
              <a:spcBef>
                <a:spcPts val="0"/>
              </a:spcBef>
              <a:spcAft>
                <a:spcPts val="0"/>
              </a:spcAft>
              <a:buClr>
                <a:srgbClr val="000000"/>
              </a:buClr>
              <a:buSzPts val="1100"/>
              <a:buFont typeface="Arial"/>
              <a:buNone/>
            </a:pPr>
            <a:r>
              <a:rPr lang="en-US" sz="7000" b="1">
                <a:solidFill>
                  <a:srgbClr val="FFFFFF"/>
                </a:solidFill>
                <a:latin typeface="Proxima Nova"/>
                <a:ea typeface="Proxima Nova"/>
                <a:cs typeface="Proxima Nova"/>
                <a:sym typeface="Proxima Nova"/>
              </a:rPr>
              <a:t>57% of people worry about an older friend</a:t>
            </a:r>
            <a:r>
              <a:rPr lang="en-US" sz="7000">
                <a:solidFill>
                  <a:srgbClr val="FFFFFF"/>
                </a:solidFill>
                <a:latin typeface="Proxima Nova"/>
                <a:ea typeface="Proxima Nova"/>
                <a:cs typeface="Proxima Nova"/>
                <a:sym typeface="Proxima Nova"/>
              </a:rPr>
              <a:t> or family member falling victim to a scam or fraud</a:t>
            </a:r>
            <a:endParaRPr sz="9000" b="1">
              <a:solidFill>
                <a:srgbClr val="FFFFFF"/>
              </a:solidFill>
              <a:latin typeface="Proxima Nova"/>
              <a:ea typeface="Proxima Nova"/>
              <a:cs typeface="Proxima Nova"/>
              <a:sym typeface="Proxima Nov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EE533"/>
        </a:solidFill>
        <a:effectLst/>
      </p:bgPr>
    </p:bg>
    <p:spTree>
      <p:nvGrpSpPr>
        <p:cNvPr id="1" name="Shape 210"/>
        <p:cNvGrpSpPr/>
        <p:nvPr/>
      </p:nvGrpSpPr>
      <p:grpSpPr>
        <a:xfrm>
          <a:off x="0" y="0"/>
          <a:ext cx="0" cy="0"/>
          <a:chOff x="0" y="0"/>
          <a:chExt cx="0" cy="0"/>
        </a:xfrm>
      </p:grpSpPr>
      <p:sp>
        <p:nvSpPr>
          <p:cNvPr id="211" name="Google Shape;211;p26"/>
          <p:cNvSpPr/>
          <p:nvPr/>
        </p:nvSpPr>
        <p:spPr>
          <a:xfrm>
            <a:off x="1253225" y="3164400"/>
            <a:ext cx="17610300" cy="73872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Clr>
                <a:srgbClr val="BD1217"/>
              </a:buClr>
              <a:buFont typeface="Proxima Nova"/>
              <a:buNone/>
            </a:pPr>
            <a:r>
              <a:rPr lang="en-US" sz="7200">
                <a:solidFill>
                  <a:srgbClr val="434343"/>
                </a:solidFill>
                <a:latin typeface="Proxima Nova"/>
                <a:ea typeface="Proxima Nova"/>
                <a:cs typeface="Proxima Nova"/>
                <a:sym typeface="Proxima Nova"/>
              </a:rPr>
              <a:t>How might we train</a:t>
            </a:r>
            <a:r>
              <a:rPr lang="en-US" sz="7200" b="1">
                <a:solidFill>
                  <a:srgbClr val="434343"/>
                </a:solidFill>
                <a:latin typeface="Proxima Nova"/>
                <a:ea typeface="Proxima Nova"/>
                <a:cs typeface="Proxima Nova"/>
                <a:sym typeface="Proxima Nova"/>
              </a:rPr>
              <a:t> NHW volunteers</a:t>
            </a:r>
            <a:r>
              <a:rPr lang="en-US" sz="7200">
                <a:solidFill>
                  <a:srgbClr val="434343"/>
                </a:solidFill>
                <a:latin typeface="Proxima Nova"/>
                <a:ea typeface="Proxima Nova"/>
                <a:cs typeface="Proxima Nova"/>
                <a:sym typeface="Proxima Nova"/>
              </a:rPr>
              <a:t> from existing schemes to advise and encourage older people (aged 65+) to </a:t>
            </a:r>
            <a:r>
              <a:rPr lang="en-US" sz="7200" b="1">
                <a:solidFill>
                  <a:srgbClr val="434343"/>
                </a:solidFill>
                <a:latin typeface="Proxima Nova"/>
                <a:ea typeface="Proxima Nova"/>
                <a:cs typeface="Proxima Nova"/>
                <a:sym typeface="Proxima Nova"/>
              </a:rPr>
              <a:t>better protect themselves</a:t>
            </a:r>
            <a:r>
              <a:rPr lang="en-US" sz="7200">
                <a:solidFill>
                  <a:srgbClr val="434343"/>
                </a:solidFill>
                <a:latin typeface="Proxima Nova"/>
                <a:ea typeface="Proxima Nova"/>
                <a:cs typeface="Proxima Nova"/>
                <a:sym typeface="Proxima Nova"/>
              </a:rPr>
              <a:t> from fraudsters and give </a:t>
            </a:r>
            <a:r>
              <a:rPr lang="en-US" sz="7200" b="1">
                <a:solidFill>
                  <a:srgbClr val="434343"/>
                </a:solidFill>
                <a:latin typeface="Proxima Nova"/>
                <a:ea typeface="Proxima Nova"/>
                <a:cs typeface="Proxima Nova"/>
                <a:sym typeface="Proxima Nova"/>
              </a:rPr>
              <a:t>practical and emotional support</a:t>
            </a:r>
            <a:r>
              <a:rPr lang="en-US" sz="7200">
                <a:solidFill>
                  <a:srgbClr val="434343"/>
                </a:solidFill>
                <a:latin typeface="Proxima Nova"/>
                <a:ea typeface="Proxima Nova"/>
                <a:cs typeface="Proxima Nova"/>
                <a:sym typeface="Proxima Nova"/>
              </a:rPr>
              <a:t> to older people who are victims of fraud and their support circle?</a:t>
            </a:r>
            <a:endParaRPr sz="7200" b="1">
              <a:solidFill>
                <a:srgbClr val="434343"/>
              </a:solidFill>
              <a:latin typeface="Calibri"/>
              <a:ea typeface="Calibri"/>
              <a:cs typeface="Calibri"/>
              <a:sym typeface="Calibri"/>
            </a:endParaRPr>
          </a:p>
          <a:p>
            <a:pPr marL="0" marR="0" lvl="0" indent="0" algn="l" rtl="0">
              <a:lnSpc>
                <a:spcPct val="100000"/>
              </a:lnSpc>
              <a:spcBef>
                <a:spcPts val="0"/>
              </a:spcBef>
              <a:spcAft>
                <a:spcPts val="0"/>
              </a:spcAft>
              <a:buClr>
                <a:srgbClr val="FFFFFF"/>
              </a:buClr>
              <a:buFont typeface="Proxima Nova"/>
              <a:buNone/>
            </a:pPr>
            <a:endParaRPr sz="9000" b="1">
              <a:solidFill>
                <a:srgbClr val="434343"/>
              </a:solidFill>
              <a:latin typeface="Proxima Nova"/>
              <a:ea typeface="Proxima Nova"/>
              <a:cs typeface="Proxima Nova"/>
              <a:sym typeface="Proxima Nov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27"/>
          <p:cNvSpPr/>
          <p:nvPr/>
        </p:nvSpPr>
        <p:spPr>
          <a:xfrm>
            <a:off x="1266725" y="3350550"/>
            <a:ext cx="9864000" cy="7014900"/>
          </a:xfrm>
          <a:prstGeom prst="rect">
            <a:avLst/>
          </a:prstGeom>
          <a:noFill/>
          <a:ln>
            <a:noFill/>
          </a:ln>
        </p:spPr>
        <p:txBody>
          <a:bodyPr spcFirstLastPara="1" wrap="square" lIns="71425" tIns="71425" rIns="71425" bIns="71425" anchor="t" anchorCtr="0">
            <a:noAutofit/>
          </a:bodyPr>
          <a:lstStyle/>
          <a:p>
            <a:pPr marL="0" marR="0" lvl="0" indent="0" algn="l" rtl="0">
              <a:lnSpc>
                <a:spcPct val="100000"/>
              </a:lnSpc>
              <a:spcBef>
                <a:spcPts val="0"/>
              </a:spcBef>
              <a:spcAft>
                <a:spcPts val="0"/>
              </a:spcAft>
              <a:buClr>
                <a:srgbClr val="BD1217"/>
              </a:buClr>
              <a:buFont typeface="Proxima Nova"/>
              <a:buNone/>
            </a:pPr>
            <a:r>
              <a:rPr lang="en-US" sz="7000" b="1">
                <a:solidFill>
                  <a:srgbClr val="434343"/>
                </a:solidFill>
                <a:latin typeface="Proxima Nova"/>
                <a:ea typeface="Proxima Nova"/>
                <a:cs typeface="Proxima Nova"/>
                <a:sym typeface="Proxima Nova"/>
              </a:rPr>
              <a:t>Research with schemes</a:t>
            </a:r>
            <a:endParaRPr>
              <a:solidFill>
                <a:srgbClr val="434343"/>
              </a:solidFill>
            </a:endParaRPr>
          </a:p>
          <a:p>
            <a:pPr marL="0" marR="0" lvl="0" indent="0" algn="l" rtl="0">
              <a:lnSpc>
                <a:spcPct val="100000"/>
              </a:lnSpc>
              <a:spcBef>
                <a:spcPts val="0"/>
              </a:spcBef>
              <a:spcAft>
                <a:spcPts val="0"/>
              </a:spcAft>
              <a:buClr>
                <a:srgbClr val="1D1D1B"/>
              </a:buClr>
              <a:buFont typeface="Proxima Nova"/>
              <a:buNone/>
            </a:pPr>
            <a:r>
              <a:rPr lang="en-US" sz="5000">
                <a:solidFill>
                  <a:srgbClr val="1D1D1B"/>
                </a:solidFill>
                <a:latin typeface="Proxima Nova"/>
                <a:ea typeface="Proxima Nova"/>
                <a:cs typeface="Proxima Nova"/>
                <a:sym typeface="Proxima Nova"/>
              </a:rPr>
              <a:t>In line with the 2018-2021 strategy, we will focus on supporting and developing existing ‘strong’ Neighbourhood Watch schemes (eg. Cheddington village) as a priority before extending the reach to new areas of high crime or deprivation.</a:t>
            </a:r>
            <a:endParaRPr/>
          </a:p>
          <a:p>
            <a:pPr marL="0" marR="0" lvl="0" indent="0" algn="l" rtl="0">
              <a:lnSpc>
                <a:spcPct val="100000"/>
              </a:lnSpc>
              <a:spcBef>
                <a:spcPts val="0"/>
              </a:spcBef>
              <a:spcAft>
                <a:spcPts val="0"/>
              </a:spcAft>
              <a:buClr>
                <a:srgbClr val="BD1917"/>
              </a:buClr>
              <a:buFont typeface="Proxima Nova"/>
              <a:buNone/>
            </a:pPr>
            <a:endParaRPr sz="3600" b="0" i="0" u="none" strike="noStrike" cap="none">
              <a:solidFill>
                <a:srgbClr val="FFFFFF"/>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BD1917"/>
              </a:buClr>
              <a:buFont typeface="Proxima Nova"/>
              <a:buNone/>
            </a:pPr>
            <a:endParaRPr sz="3600" b="0" i="0" u="none" strike="noStrike" cap="none">
              <a:solidFill>
                <a:srgbClr val="FFFFFF"/>
              </a:solidFill>
              <a:latin typeface="Proxima Nova"/>
              <a:ea typeface="Proxima Nova"/>
              <a:cs typeface="Proxima Nova"/>
              <a:sym typeface="Proxima Nova"/>
            </a:endParaRPr>
          </a:p>
        </p:txBody>
      </p:sp>
      <p:pic>
        <p:nvPicPr>
          <p:cNvPr id="217" name="Google Shape;217;p27"/>
          <p:cNvPicPr preferRelativeResize="0"/>
          <p:nvPr/>
        </p:nvPicPr>
        <p:blipFill rotWithShape="1">
          <a:blip r:embed="rId3">
            <a:alphaModFix/>
          </a:blip>
          <a:srcRect l="15985" t="5500" r="11123" b="4034"/>
          <a:stretch/>
        </p:blipFill>
        <p:spPr>
          <a:xfrm>
            <a:off x="11859825" y="1"/>
            <a:ext cx="12524172" cy="12499824"/>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28"/>
          <p:cNvSpPr/>
          <p:nvPr/>
        </p:nvSpPr>
        <p:spPr>
          <a:xfrm>
            <a:off x="11167562" y="3297300"/>
            <a:ext cx="3801600" cy="1397100"/>
          </a:xfrm>
          <a:prstGeom prst="homePlate">
            <a:avLst>
              <a:gd name="adj" fmla="val 50000"/>
            </a:avLst>
          </a:prstGeom>
          <a:solidFill>
            <a:srgbClr val="FEE533"/>
          </a:solidFill>
          <a:ln w="76200" cap="flat" cmpd="sng">
            <a:solidFill>
              <a:srgbClr val="43434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ECA400"/>
              </a:solidFill>
              <a:highlight>
                <a:srgbClr val="E69138"/>
              </a:highlight>
            </a:endParaRPr>
          </a:p>
        </p:txBody>
      </p:sp>
      <p:sp>
        <p:nvSpPr>
          <p:cNvPr id="223" name="Google Shape;223;p28"/>
          <p:cNvSpPr/>
          <p:nvPr/>
        </p:nvSpPr>
        <p:spPr>
          <a:xfrm>
            <a:off x="15465847" y="3297300"/>
            <a:ext cx="3801600" cy="1397100"/>
          </a:xfrm>
          <a:prstGeom prst="homePlate">
            <a:avLst>
              <a:gd name="adj" fmla="val 50000"/>
            </a:avLst>
          </a:prstGeom>
          <a:solidFill>
            <a:srgbClr val="FEE533"/>
          </a:solidFill>
          <a:ln w="76200" cap="flat" cmpd="sng">
            <a:solidFill>
              <a:srgbClr val="43434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224;p28"/>
          <p:cNvSpPr/>
          <p:nvPr/>
        </p:nvSpPr>
        <p:spPr>
          <a:xfrm>
            <a:off x="11122361" y="6228200"/>
            <a:ext cx="3801600" cy="1397100"/>
          </a:xfrm>
          <a:prstGeom prst="homePlate">
            <a:avLst>
              <a:gd name="adj" fmla="val 50000"/>
            </a:avLst>
          </a:prstGeom>
          <a:solidFill>
            <a:srgbClr val="FEE533"/>
          </a:solidFill>
          <a:ln w="76200" cap="flat" cmpd="sng">
            <a:solidFill>
              <a:srgbClr val="43434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225;p28"/>
          <p:cNvSpPr/>
          <p:nvPr/>
        </p:nvSpPr>
        <p:spPr>
          <a:xfrm>
            <a:off x="15446709" y="6228200"/>
            <a:ext cx="3801600" cy="1397100"/>
          </a:xfrm>
          <a:prstGeom prst="homePlate">
            <a:avLst>
              <a:gd name="adj" fmla="val 50000"/>
            </a:avLst>
          </a:prstGeom>
          <a:solidFill>
            <a:srgbClr val="FEE533"/>
          </a:solidFill>
          <a:ln w="76200" cap="flat" cmpd="sng">
            <a:solidFill>
              <a:srgbClr val="43434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226;p28"/>
          <p:cNvSpPr/>
          <p:nvPr/>
        </p:nvSpPr>
        <p:spPr>
          <a:xfrm>
            <a:off x="11167547" y="9129400"/>
            <a:ext cx="3801600" cy="1397100"/>
          </a:xfrm>
          <a:prstGeom prst="homePlate">
            <a:avLst>
              <a:gd name="adj" fmla="val 50000"/>
            </a:avLst>
          </a:prstGeom>
          <a:solidFill>
            <a:srgbClr val="FEE533"/>
          </a:solidFill>
          <a:ln w="76200" cap="flat" cmpd="sng">
            <a:solidFill>
              <a:srgbClr val="43434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28"/>
          <p:cNvSpPr/>
          <p:nvPr/>
        </p:nvSpPr>
        <p:spPr>
          <a:xfrm>
            <a:off x="19730892" y="6228200"/>
            <a:ext cx="3801600" cy="1397100"/>
          </a:xfrm>
          <a:prstGeom prst="homePlate">
            <a:avLst>
              <a:gd name="adj" fmla="val 50000"/>
            </a:avLst>
          </a:prstGeom>
          <a:solidFill>
            <a:srgbClr val="FEE533"/>
          </a:solidFill>
          <a:ln w="76200" cap="flat" cmpd="sng">
            <a:solidFill>
              <a:srgbClr val="43434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228;p28"/>
          <p:cNvSpPr txBox="1"/>
          <p:nvPr/>
        </p:nvSpPr>
        <p:spPr>
          <a:xfrm>
            <a:off x="11395904" y="2495850"/>
            <a:ext cx="3000000" cy="3000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5000" b="1">
                <a:solidFill>
                  <a:srgbClr val="434343"/>
                </a:solidFill>
                <a:latin typeface="Proxima Nova"/>
                <a:ea typeface="Proxima Nova"/>
                <a:cs typeface="Proxima Nova"/>
                <a:sym typeface="Proxima Nova"/>
              </a:rPr>
              <a:t>Unaware</a:t>
            </a:r>
            <a:endParaRPr b="1">
              <a:solidFill>
                <a:srgbClr val="434343"/>
              </a:solidFill>
            </a:endParaRPr>
          </a:p>
        </p:txBody>
      </p:sp>
      <p:sp>
        <p:nvSpPr>
          <p:cNvPr id="229" name="Google Shape;229;p28"/>
          <p:cNvSpPr txBox="1"/>
          <p:nvPr/>
        </p:nvSpPr>
        <p:spPr>
          <a:xfrm>
            <a:off x="15709104" y="2419650"/>
            <a:ext cx="3000000" cy="3000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5000" b="1">
                <a:solidFill>
                  <a:srgbClr val="434343"/>
                </a:solidFill>
                <a:latin typeface="Proxima Nova"/>
                <a:ea typeface="Proxima Nova"/>
                <a:cs typeface="Proxima Nova"/>
                <a:sym typeface="Proxima Nova"/>
              </a:rPr>
              <a:t>Aware</a:t>
            </a:r>
            <a:endParaRPr b="1">
              <a:solidFill>
                <a:srgbClr val="434343"/>
              </a:solidFill>
            </a:endParaRPr>
          </a:p>
        </p:txBody>
      </p:sp>
      <p:sp>
        <p:nvSpPr>
          <p:cNvPr id="230" name="Google Shape;230;p28"/>
          <p:cNvSpPr txBox="1"/>
          <p:nvPr/>
        </p:nvSpPr>
        <p:spPr>
          <a:xfrm>
            <a:off x="11298125" y="5411900"/>
            <a:ext cx="3000000" cy="3000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5000" b="1">
                <a:solidFill>
                  <a:srgbClr val="434343"/>
                </a:solidFill>
                <a:latin typeface="Proxima Nova"/>
                <a:ea typeface="Proxima Nova"/>
                <a:cs typeface="Proxima Nova"/>
                <a:sym typeface="Proxima Nova"/>
              </a:rPr>
              <a:t>Targeted</a:t>
            </a:r>
            <a:endParaRPr b="1">
              <a:solidFill>
                <a:srgbClr val="434343"/>
              </a:solidFill>
            </a:endParaRPr>
          </a:p>
        </p:txBody>
      </p:sp>
      <p:sp>
        <p:nvSpPr>
          <p:cNvPr id="231" name="Google Shape;231;p28"/>
          <p:cNvSpPr txBox="1"/>
          <p:nvPr/>
        </p:nvSpPr>
        <p:spPr>
          <a:xfrm>
            <a:off x="15712904" y="5373800"/>
            <a:ext cx="3000000" cy="3000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5000" b="1">
                <a:solidFill>
                  <a:srgbClr val="434343"/>
                </a:solidFill>
                <a:latin typeface="Proxima Nova"/>
                <a:ea typeface="Proxima Nova"/>
                <a:cs typeface="Proxima Nova"/>
                <a:sym typeface="Proxima Nova"/>
              </a:rPr>
              <a:t>Crime</a:t>
            </a:r>
            <a:endParaRPr b="1">
              <a:solidFill>
                <a:srgbClr val="434343"/>
              </a:solidFill>
            </a:endParaRPr>
          </a:p>
        </p:txBody>
      </p:sp>
      <p:sp>
        <p:nvSpPr>
          <p:cNvPr id="232" name="Google Shape;232;p28"/>
          <p:cNvSpPr txBox="1"/>
          <p:nvPr/>
        </p:nvSpPr>
        <p:spPr>
          <a:xfrm>
            <a:off x="11334604" y="8251750"/>
            <a:ext cx="3207900" cy="3000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5000" b="1">
                <a:solidFill>
                  <a:srgbClr val="434343"/>
                </a:solidFill>
                <a:latin typeface="Proxima Nova"/>
                <a:ea typeface="Proxima Nova"/>
                <a:cs typeface="Proxima Nova"/>
                <a:sym typeface="Proxima Nova"/>
              </a:rPr>
              <a:t>Aftermath</a:t>
            </a:r>
            <a:endParaRPr b="1">
              <a:solidFill>
                <a:srgbClr val="434343"/>
              </a:solidFill>
            </a:endParaRPr>
          </a:p>
        </p:txBody>
      </p:sp>
      <p:sp>
        <p:nvSpPr>
          <p:cNvPr id="233" name="Google Shape;233;p28"/>
          <p:cNvSpPr txBox="1"/>
          <p:nvPr/>
        </p:nvSpPr>
        <p:spPr>
          <a:xfrm>
            <a:off x="19975275" y="5411900"/>
            <a:ext cx="3000000" cy="3000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5000" b="1">
                <a:solidFill>
                  <a:srgbClr val="434343"/>
                </a:solidFill>
                <a:latin typeface="Proxima Nova"/>
                <a:ea typeface="Proxima Nova"/>
                <a:cs typeface="Proxima Nova"/>
                <a:sym typeface="Proxima Nova"/>
              </a:rPr>
              <a:t>Report</a:t>
            </a:r>
            <a:endParaRPr b="1">
              <a:solidFill>
                <a:srgbClr val="434343"/>
              </a:solidFill>
            </a:endParaRPr>
          </a:p>
        </p:txBody>
      </p:sp>
      <p:sp>
        <p:nvSpPr>
          <p:cNvPr id="234" name="Google Shape;234;p28"/>
          <p:cNvSpPr/>
          <p:nvPr/>
        </p:nvSpPr>
        <p:spPr>
          <a:xfrm>
            <a:off x="1266725" y="3841375"/>
            <a:ext cx="7823400" cy="7014900"/>
          </a:xfrm>
          <a:prstGeom prst="rect">
            <a:avLst/>
          </a:prstGeom>
          <a:noFill/>
          <a:ln>
            <a:noFill/>
          </a:ln>
        </p:spPr>
        <p:txBody>
          <a:bodyPr spcFirstLastPara="1" wrap="square" lIns="71425" tIns="71425" rIns="71425" bIns="71425" anchor="t" anchorCtr="0">
            <a:noAutofit/>
          </a:bodyPr>
          <a:lstStyle/>
          <a:p>
            <a:pPr marL="0" marR="0" lvl="0" indent="0" algn="l" rtl="0">
              <a:lnSpc>
                <a:spcPct val="100000"/>
              </a:lnSpc>
              <a:spcBef>
                <a:spcPts val="0"/>
              </a:spcBef>
              <a:spcAft>
                <a:spcPts val="0"/>
              </a:spcAft>
              <a:buClr>
                <a:srgbClr val="BD1217"/>
              </a:buClr>
              <a:buFont typeface="Proxima Nova"/>
              <a:buNone/>
            </a:pPr>
            <a:r>
              <a:rPr lang="en-US" sz="7000" b="1">
                <a:solidFill>
                  <a:srgbClr val="434343"/>
                </a:solidFill>
                <a:latin typeface="Proxima Nova"/>
                <a:ea typeface="Proxima Nova"/>
                <a:cs typeface="Proxima Nova"/>
                <a:sym typeface="Proxima Nova"/>
              </a:rPr>
              <a:t>Areas of opportunity</a:t>
            </a:r>
            <a:endParaRPr>
              <a:solidFill>
                <a:srgbClr val="434343"/>
              </a:solidFill>
            </a:endParaRPr>
          </a:p>
          <a:p>
            <a:pPr marL="0" marR="0" lvl="0" indent="0" algn="l" rtl="0">
              <a:lnSpc>
                <a:spcPct val="100000"/>
              </a:lnSpc>
              <a:spcBef>
                <a:spcPts val="0"/>
              </a:spcBef>
              <a:spcAft>
                <a:spcPts val="0"/>
              </a:spcAft>
              <a:buClr>
                <a:srgbClr val="1D1D1B"/>
              </a:buClr>
              <a:buFont typeface="Proxima Nova"/>
              <a:buNone/>
            </a:pPr>
            <a:r>
              <a:rPr lang="en-US" sz="5000">
                <a:solidFill>
                  <a:srgbClr val="1D1D1B"/>
                </a:solidFill>
                <a:latin typeface="Proxima Nova"/>
                <a:ea typeface="Proxima Nova"/>
                <a:cs typeface="Proxima Nova"/>
                <a:sym typeface="Proxima Nova"/>
              </a:rPr>
              <a:t>We will focus on prevention and aftercare as the main points where the elderly require the most support.</a:t>
            </a:r>
            <a:endParaRPr/>
          </a:p>
          <a:p>
            <a:pPr marL="0" marR="0" lvl="0" indent="0" algn="l" rtl="0">
              <a:lnSpc>
                <a:spcPct val="100000"/>
              </a:lnSpc>
              <a:spcBef>
                <a:spcPts val="0"/>
              </a:spcBef>
              <a:spcAft>
                <a:spcPts val="0"/>
              </a:spcAft>
              <a:buClr>
                <a:srgbClr val="BD1917"/>
              </a:buClr>
              <a:buFont typeface="Proxima Nova"/>
              <a:buNone/>
            </a:pPr>
            <a:endParaRPr sz="3600" b="0" i="0" u="none" strike="noStrike" cap="none">
              <a:solidFill>
                <a:srgbClr val="FFFFFF"/>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BD1917"/>
              </a:buClr>
              <a:buFont typeface="Proxima Nova"/>
              <a:buNone/>
            </a:pPr>
            <a:endParaRPr sz="3600" b="0" i="0" u="none" strike="noStrike" cap="none">
              <a:solidFill>
                <a:srgbClr val="FFFFFF"/>
              </a:solidFill>
              <a:latin typeface="Proxima Nova"/>
              <a:ea typeface="Proxima Nova"/>
              <a:cs typeface="Proxima Nova"/>
              <a:sym typeface="Proxima Nova"/>
            </a:endParaRPr>
          </a:p>
        </p:txBody>
      </p:sp>
      <p:sp>
        <p:nvSpPr>
          <p:cNvPr id="235" name="Google Shape;235;p28"/>
          <p:cNvSpPr/>
          <p:nvPr/>
        </p:nvSpPr>
        <p:spPr>
          <a:xfrm>
            <a:off x="15523332" y="9053207"/>
            <a:ext cx="3801600" cy="1397100"/>
          </a:xfrm>
          <a:prstGeom prst="homePlate">
            <a:avLst>
              <a:gd name="adj" fmla="val 50000"/>
            </a:avLst>
          </a:prstGeom>
          <a:solidFill>
            <a:srgbClr val="FEE533"/>
          </a:solidFill>
          <a:ln w="76200" cap="flat" cmpd="sng">
            <a:solidFill>
              <a:srgbClr val="43434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236;p28"/>
          <p:cNvSpPr txBox="1"/>
          <p:nvPr/>
        </p:nvSpPr>
        <p:spPr>
          <a:xfrm>
            <a:off x="15799329" y="8175557"/>
            <a:ext cx="3000000" cy="3000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5000" b="1">
                <a:solidFill>
                  <a:srgbClr val="434343"/>
                </a:solidFill>
                <a:latin typeface="Proxima Nova"/>
                <a:ea typeface="Proxima Nova"/>
                <a:cs typeface="Proxima Nova"/>
                <a:sym typeface="Proxima Nova"/>
              </a:rPr>
              <a:t>Know</a:t>
            </a:r>
            <a:endParaRPr b="1">
              <a:solidFill>
                <a:srgbClr val="434343"/>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29"/>
          <p:cNvSpPr/>
          <p:nvPr/>
        </p:nvSpPr>
        <p:spPr>
          <a:xfrm>
            <a:off x="1266725" y="3437350"/>
            <a:ext cx="9574800" cy="7014900"/>
          </a:xfrm>
          <a:prstGeom prst="rect">
            <a:avLst/>
          </a:prstGeom>
          <a:noFill/>
          <a:ln>
            <a:noFill/>
          </a:ln>
        </p:spPr>
        <p:txBody>
          <a:bodyPr spcFirstLastPara="1" wrap="square" lIns="71425" tIns="71425" rIns="71425" bIns="71425" anchor="t" anchorCtr="0">
            <a:noAutofit/>
          </a:bodyPr>
          <a:lstStyle/>
          <a:p>
            <a:pPr marL="0" marR="0" lvl="0" indent="0" algn="l" rtl="0">
              <a:lnSpc>
                <a:spcPct val="100000"/>
              </a:lnSpc>
              <a:spcBef>
                <a:spcPts val="0"/>
              </a:spcBef>
              <a:spcAft>
                <a:spcPts val="0"/>
              </a:spcAft>
              <a:buClr>
                <a:srgbClr val="BD1217"/>
              </a:buClr>
              <a:buFont typeface="Proxima Nova"/>
              <a:buNone/>
            </a:pPr>
            <a:r>
              <a:rPr lang="en-US" sz="7000" b="1">
                <a:solidFill>
                  <a:srgbClr val="434343"/>
                </a:solidFill>
                <a:latin typeface="Proxima Nova"/>
                <a:ea typeface="Proxima Nova"/>
                <a:cs typeface="Proxima Nova"/>
                <a:sym typeface="Proxima Nova"/>
              </a:rPr>
              <a:t>Higher risk groups</a:t>
            </a:r>
            <a:endParaRPr>
              <a:solidFill>
                <a:srgbClr val="434343"/>
              </a:solidFill>
            </a:endParaRPr>
          </a:p>
          <a:p>
            <a:pPr marL="0" marR="0" lvl="0" indent="0" algn="l" rtl="0">
              <a:lnSpc>
                <a:spcPct val="100000"/>
              </a:lnSpc>
              <a:spcBef>
                <a:spcPts val="0"/>
              </a:spcBef>
              <a:spcAft>
                <a:spcPts val="0"/>
              </a:spcAft>
              <a:buClr>
                <a:srgbClr val="1D1D1B"/>
              </a:buClr>
              <a:buFont typeface="Proxima Nova"/>
              <a:buNone/>
            </a:pPr>
            <a:r>
              <a:rPr lang="en-US" sz="5000">
                <a:solidFill>
                  <a:srgbClr val="1D1D1B"/>
                </a:solidFill>
                <a:latin typeface="Proxima Nova"/>
                <a:ea typeface="Proxima Nova"/>
                <a:cs typeface="Proxima Nova"/>
                <a:sym typeface="Proxima Nova"/>
              </a:rPr>
              <a:t>People aged 75/80+</a:t>
            </a:r>
            <a:endParaRPr sz="5000">
              <a:solidFill>
                <a:srgbClr val="1D1D1B"/>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r>
              <a:rPr lang="en-US" sz="5000">
                <a:solidFill>
                  <a:srgbClr val="1D1D1B"/>
                </a:solidFill>
                <a:latin typeface="Proxima Nova"/>
                <a:ea typeface="Proxima Nova"/>
                <a:cs typeface="Proxima Nova"/>
                <a:sym typeface="Proxima Nova"/>
              </a:rPr>
              <a:t>This group often miss out on village email alerts and online information, advice and guidance, preferring face-to-face communication.</a:t>
            </a:r>
            <a:endParaRPr/>
          </a:p>
          <a:p>
            <a:pPr marL="0" marR="0" lvl="0" indent="0" algn="l" rtl="0">
              <a:lnSpc>
                <a:spcPct val="100000"/>
              </a:lnSpc>
              <a:spcBef>
                <a:spcPts val="0"/>
              </a:spcBef>
              <a:spcAft>
                <a:spcPts val="0"/>
              </a:spcAft>
              <a:buClr>
                <a:srgbClr val="BD1917"/>
              </a:buClr>
              <a:buFont typeface="Proxima Nova"/>
              <a:buNone/>
            </a:pPr>
            <a:endParaRPr sz="3600" b="0" i="0" u="none" strike="noStrike" cap="none">
              <a:solidFill>
                <a:srgbClr val="FFFFFF"/>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BD1917"/>
              </a:buClr>
              <a:buFont typeface="Proxima Nova"/>
              <a:buNone/>
            </a:pPr>
            <a:endParaRPr sz="3600" b="0" i="0" u="none" strike="noStrike" cap="none">
              <a:solidFill>
                <a:srgbClr val="FFFFFF"/>
              </a:solidFill>
              <a:latin typeface="Proxima Nova"/>
              <a:ea typeface="Proxima Nova"/>
              <a:cs typeface="Proxima Nova"/>
              <a:sym typeface="Proxima Nova"/>
            </a:endParaRPr>
          </a:p>
        </p:txBody>
      </p:sp>
      <p:pic>
        <p:nvPicPr>
          <p:cNvPr id="242" name="Google Shape;242;p29"/>
          <p:cNvPicPr preferRelativeResize="0"/>
          <p:nvPr/>
        </p:nvPicPr>
        <p:blipFill rotWithShape="1">
          <a:blip r:embed="rId3">
            <a:alphaModFix/>
          </a:blip>
          <a:srcRect l="20815" r="14901"/>
          <a:stretch/>
        </p:blipFill>
        <p:spPr>
          <a:xfrm>
            <a:off x="12201848" y="-356200"/>
            <a:ext cx="12405053" cy="12861774"/>
          </a:xfrm>
          <a:prstGeom prst="rect">
            <a:avLst/>
          </a:prstGeom>
          <a:noFill/>
          <a:ln>
            <a:noFill/>
          </a:ln>
        </p:spPr>
      </p:pic>
      <p:sp>
        <p:nvSpPr>
          <p:cNvPr id="243" name="Google Shape;243;p29"/>
          <p:cNvSpPr txBox="1"/>
          <p:nvPr/>
        </p:nvSpPr>
        <p:spPr>
          <a:xfrm>
            <a:off x="808025" y="8731150"/>
            <a:ext cx="9271800" cy="3000000"/>
          </a:xfrm>
          <a:prstGeom prst="rect">
            <a:avLst/>
          </a:prstGeom>
          <a:noFill/>
          <a:ln>
            <a:noFill/>
          </a:ln>
        </p:spPr>
        <p:txBody>
          <a:bodyPr spcFirstLastPara="1" wrap="square" lIns="91425" tIns="91425" rIns="91425" bIns="91425" anchor="ctr" anchorCtr="0">
            <a:noAutofit/>
          </a:bodyPr>
          <a:lstStyle/>
          <a:p>
            <a:pPr marL="457200" lvl="0" indent="0" algn="l" rtl="0">
              <a:lnSpc>
                <a:spcPct val="115000"/>
              </a:lnSpc>
              <a:spcBef>
                <a:spcPts val="0"/>
              </a:spcBef>
              <a:spcAft>
                <a:spcPts val="0"/>
              </a:spcAft>
              <a:buNone/>
            </a:pPr>
            <a:r>
              <a:rPr lang="en-US" sz="3000">
                <a:solidFill>
                  <a:srgbClr val="999999"/>
                </a:solidFill>
                <a:highlight>
                  <a:srgbClr val="FFFFFF"/>
                </a:highlight>
                <a:latin typeface="Proxima Nova"/>
                <a:ea typeface="Proxima Nova"/>
                <a:cs typeface="Proxima Nova"/>
                <a:sym typeface="Proxima Nova"/>
              </a:rPr>
              <a:t>*Through raising awareness with this group, we believe other groups will be successfully signposted to existing support</a:t>
            </a:r>
            <a:endParaRPr sz="3000">
              <a:solidFill>
                <a:srgbClr val="999999"/>
              </a:solidFill>
              <a:highlight>
                <a:srgbClr val="FFFFFF"/>
              </a:highlight>
              <a:latin typeface="Proxima Nova"/>
              <a:ea typeface="Proxima Nova"/>
              <a:cs typeface="Proxima Nova"/>
              <a:sym typeface="Proxima Nov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47"/>
        <p:cNvGrpSpPr/>
        <p:nvPr/>
      </p:nvGrpSpPr>
      <p:grpSpPr>
        <a:xfrm>
          <a:off x="0" y="0"/>
          <a:ext cx="0" cy="0"/>
          <a:chOff x="0" y="0"/>
          <a:chExt cx="0" cy="0"/>
        </a:xfrm>
      </p:grpSpPr>
      <p:sp>
        <p:nvSpPr>
          <p:cNvPr id="248" name="Google Shape;248;p30"/>
          <p:cNvSpPr/>
          <p:nvPr/>
        </p:nvSpPr>
        <p:spPr>
          <a:xfrm>
            <a:off x="12503650" y="1661125"/>
            <a:ext cx="9769800" cy="9723300"/>
          </a:xfrm>
          <a:prstGeom prst="ellipse">
            <a:avLst/>
          </a:prstGeom>
          <a:solidFill>
            <a:srgbClr val="FFFF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249;p30"/>
          <p:cNvSpPr/>
          <p:nvPr/>
        </p:nvSpPr>
        <p:spPr>
          <a:xfrm>
            <a:off x="14498152" y="3646064"/>
            <a:ext cx="5781000" cy="5753400"/>
          </a:xfrm>
          <a:prstGeom prst="ellipse">
            <a:avLst/>
          </a:prstGeom>
          <a:solidFill>
            <a:srgbClr val="FFFF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250;p30"/>
          <p:cNvSpPr/>
          <p:nvPr/>
        </p:nvSpPr>
        <p:spPr>
          <a:xfrm>
            <a:off x="1266725" y="3176100"/>
            <a:ext cx="10024800" cy="7014900"/>
          </a:xfrm>
          <a:prstGeom prst="rect">
            <a:avLst/>
          </a:prstGeom>
          <a:noFill/>
          <a:ln>
            <a:noFill/>
          </a:ln>
        </p:spPr>
        <p:txBody>
          <a:bodyPr spcFirstLastPara="1" wrap="square" lIns="71425" tIns="71425" rIns="71425" bIns="71425" anchor="t" anchorCtr="0">
            <a:noAutofit/>
          </a:bodyPr>
          <a:lstStyle/>
          <a:p>
            <a:pPr marL="0" marR="0" lvl="0" indent="0" algn="l" rtl="0">
              <a:lnSpc>
                <a:spcPct val="100000"/>
              </a:lnSpc>
              <a:spcBef>
                <a:spcPts val="0"/>
              </a:spcBef>
              <a:spcAft>
                <a:spcPts val="0"/>
              </a:spcAft>
              <a:buClr>
                <a:srgbClr val="BD1217"/>
              </a:buClr>
              <a:buFont typeface="Proxima Nova"/>
              <a:buNone/>
            </a:pPr>
            <a:r>
              <a:rPr lang="en-US" sz="7000" b="1">
                <a:solidFill>
                  <a:srgbClr val="434343"/>
                </a:solidFill>
                <a:latin typeface="Proxima Nova"/>
                <a:ea typeface="Proxima Nova"/>
                <a:cs typeface="Proxima Nova"/>
                <a:sym typeface="Proxima Nova"/>
              </a:rPr>
              <a:t>Mapping the </a:t>
            </a:r>
            <a:endParaRPr sz="7000" b="1">
              <a:solidFill>
                <a:srgbClr val="434343"/>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BD1217"/>
              </a:buClr>
              <a:buFont typeface="Proxima Nova"/>
              <a:buNone/>
            </a:pPr>
            <a:r>
              <a:rPr lang="en-US" sz="7000" b="1">
                <a:solidFill>
                  <a:srgbClr val="434343"/>
                </a:solidFill>
                <a:latin typeface="Proxima Nova"/>
                <a:ea typeface="Proxima Nova"/>
                <a:cs typeface="Proxima Nova"/>
                <a:sym typeface="Proxima Nova"/>
              </a:rPr>
              <a:t>support network</a:t>
            </a:r>
            <a:endParaRPr>
              <a:solidFill>
                <a:srgbClr val="434343"/>
              </a:solidFill>
            </a:endParaRPr>
          </a:p>
          <a:p>
            <a:pPr marL="0" marR="0" lvl="0" indent="0" algn="l" rtl="0">
              <a:lnSpc>
                <a:spcPct val="100000"/>
              </a:lnSpc>
              <a:spcBef>
                <a:spcPts val="0"/>
              </a:spcBef>
              <a:spcAft>
                <a:spcPts val="0"/>
              </a:spcAft>
              <a:buClr>
                <a:srgbClr val="1D1D1B"/>
              </a:buClr>
              <a:buFont typeface="Proxima Nova"/>
              <a:buNone/>
            </a:pPr>
            <a:endParaRPr sz="1800">
              <a:solidFill>
                <a:srgbClr val="1D1D1B"/>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1D1D1B"/>
              </a:buClr>
              <a:buFont typeface="Proxima Nova"/>
              <a:buNone/>
            </a:pPr>
            <a:r>
              <a:rPr lang="en-US" sz="5000">
                <a:solidFill>
                  <a:srgbClr val="1D1D1B"/>
                </a:solidFill>
                <a:latin typeface="Proxima Nova"/>
                <a:ea typeface="Proxima Nova"/>
                <a:cs typeface="Proxima Nova"/>
                <a:sym typeface="Proxima Nova"/>
              </a:rPr>
              <a:t>If family aren’t nearby, or the elderly person doesn’t feel comfortable talking to them it is often a neighbour/passer by/visitor that picks up on something unusual and lets the family (or/and local NHW Watch coordinator) know.</a:t>
            </a:r>
            <a:endParaRPr/>
          </a:p>
          <a:p>
            <a:pPr marL="0" marR="0" lvl="0" indent="0" algn="l" rtl="0">
              <a:lnSpc>
                <a:spcPct val="100000"/>
              </a:lnSpc>
              <a:spcBef>
                <a:spcPts val="0"/>
              </a:spcBef>
              <a:spcAft>
                <a:spcPts val="0"/>
              </a:spcAft>
              <a:buClr>
                <a:srgbClr val="BD1917"/>
              </a:buClr>
              <a:buFont typeface="Proxima Nova"/>
              <a:buNone/>
            </a:pPr>
            <a:endParaRPr sz="3600" b="0" i="0" u="none" strike="noStrike" cap="none">
              <a:solidFill>
                <a:srgbClr val="FFFFFF"/>
              </a:solidFill>
              <a:latin typeface="Proxima Nova"/>
              <a:ea typeface="Proxima Nova"/>
              <a:cs typeface="Proxima Nova"/>
              <a:sym typeface="Proxima Nova"/>
            </a:endParaRPr>
          </a:p>
          <a:p>
            <a:pPr marL="0" marR="0" lvl="0" indent="0" algn="l" rtl="0">
              <a:lnSpc>
                <a:spcPct val="100000"/>
              </a:lnSpc>
              <a:spcBef>
                <a:spcPts val="0"/>
              </a:spcBef>
              <a:spcAft>
                <a:spcPts val="0"/>
              </a:spcAft>
              <a:buClr>
                <a:srgbClr val="BD1917"/>
              </a:buClr>
              <a:buFont typeface="Proxima Nova"/>
              <a:buNone/>
            </a:pPr>
            <a:endParaRPr sz="3600" b="0" i="0" u="none" strike="noStrike" cap="none">
              <a:solidFill>
                <a:srgbClr val="FFFFFF"/>
              </a:solidFill>
              <a:latin typeface="Proxima Nova"/>
              <a:ea typeface="Proxima Nova"/>
              <a:cs typeface="Proxima Nova"/>
              <a:sym typeface="Proxima Nova"/>
            </a:endParaRPr>
          </a:p>
        </p:txBody>
      </p:sp>
      <p:sp>
        <p:nvSpPr>
          <p:cNvPr id="251" name="Google Shape;251;p30"/>
          <p:cNvSpPr/>
          <p:nvPr/>
        </p:nvSpPr>
        <p:spPr>
          <a:xfrm>
            <a:off x="16479550" y="5654125"/>
            <a:ext cx="1818000" cy="1737300"/>
          </a:xfrm>
          <a:prstGeom prst="ellipse">
            <a:avLst/>
          </a:prstGeom>
          <a:solidFill>
            <a:srgbClr val="FEE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ECA400"/>
              </a:solidFill>
            </a:endParaRPr>
          </a:p>
        </p:txBody>
      </p:sp>
      <p:pic>
        <p:nvPicPr>
          <p:cNvPr id="252" name="Google Shape;252;p30" descr="Snook_Icons [Recovered] Black-85.png"/>
          <p:cNvPicPr preferRelativeResize="0"/>
          <p:nvPr/>
        </p:nvPicPr>
        <p:blipFill rotWithShape="1">
          <a:blip r:embed="rId3">
            <a:alphaModFix/>
          </a:blip>
          <a:srcRect t="5885" b="5876"/>
          <a:stretch/>
        </p:blipFill>
        <p:spPr>
          <a:xfrm>
            <a:off x="16640950" y="5753941"/>
            <a:ext cx="1446300" cy="1276184"/>
          </a:xfrm>
          <a:prstGeom prst="rect">
            <a:avLst/>
          </a:prstGeom>
          <a:noFill/>
          <a:ln>
            <a:noFill/>
          </a:ln>
        </p:spPr>
      </p:pic>
      <p:pic>
        <p:nvPicPr>
          <p:cNvPr id="253" name="Google Shape;253;p30" descr="Snook_Icons [Recovered] Black-80.png"/>
          <p:cNvPicPr preferRelativeResize="0"/>
          <p:nvPr/>
        </p:nvPicPr>
        <p:blipFill rotWithShape="1">
          <a:blip r:embed="rId4">
            <a:alphaModFix/>
          </a:blip>
          <a:srcRect t="4379" b="4388"/>
          <a:stretch/>
        </p:blipFill>
        <p:spPr>
          <a:xfrm>
            <a:off x="14785257" y="5961975"/>
            <a:ext cx="1446286" cy="1319500"/>
          </a:xfrm>
          <a:prstGeom prst="rect">
            <a:avLst/>
          </a:prstGeom>
          <a:noFill/>
          <a:ln>
            <a:noFill/>
          </a:ln>
        </p:spPr>
      </p:pic>
      <p:pic>
        <p:nvPicPr>
          <p:cNvPr id="254" name="Google Shape;254;p30" descr="Snook_Icons [Recovered] Black-94.png"/>
          <p:cNvPicPr preferRelativeResize="0"/>
          <p:nvPr/>
        </p:nvPicPr>
        <p:blipFill rotWithShape="1">
          <a:blip r:embed="rId5">
            <a:alphaModFix/>
          </a:blip>
          <a:srcRect t="3488" b="3488"/>
          <a:stretch/>
        </p:blipFill>
        <p:spPr>
          <a:xfrm>
            <a:off x="16596625" y="3812237"/>
            <a:ext cx="1584050" cy="1473550"/>
          </a:xfrm>
          <a:prstGeom prst="rect">
            <a:avLst/>
          </a:prstGeom>
          <a:noFill/>
          <a:ln>
            <a:noFill/>
          </a:ln>
        </p:spPr>
      </p:pic>
      <p:sp>
        <p:nvSpPr>
          <p:cNvPr id="255" name="Google Shape;255;p30"/>
          <p:cNvSpPr txBox="1"/>
          <p:nvPr/>
        </p:nvSpPr>
        <p:spPr>
          <a:xfrm>
            <a:off x="16734925" y="6890125"/>
            <a:ext cx="1282500" cy="348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a:t>Barry, 91</a:t>
            </a:r>
            <a:endParaRPr/>
          </a:p>
        </p:txBody>
      </p:sp>
      <p:sp>
        <p:nvSpPr>
          <p:cNvPr id="256" name="Google Shape;256;p30"/>
          <p:cNvSpPr txBox="1"/>
          <p:nvPr/>
        </p:nvSpPr>
        <p:spPr>
          <a:xfrm>
            <a:off x="16542200" y="5160963"/>
            <a:ext cx="1692900" cy="348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a:t>Friend/neighbour</a:t>
            </a:r>
            <a:endParaRPr/>
          </a:p>
        </p:txBody>
      </p:sp>
      <p:sp>
        <p:nvSpPr>
          <p:cNvPr id="257" name="Google Shape;257;p30"/>
          <p:cNvSpPr txBox="1"/>
          <p:nvPr/>
        </p:nvSpPr>
        <p:spPr>
          <a:xfrm>
            <a:off x="14827230" y="7315225"/>
            <a:ext cx="1446300" cy="348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a:t>Daughter / Family member</a:t>
            </a:r>
            <a:endParaRPr/>
          </a:p>
        </p:txBody>
      </p:sp>
      <p:pic>
        <p:nvPicPr>
          <p:cNvPr id="258" name="Google Shape;258;p30" descr="Snook_Icons [Recovered] Black-80.png"/>
          <p:cNvPicPr preferRelativeResize="0"/>
          <p:nvPr/>
        </p:nvPicPr>
        <p:blipFill rotWithShape="1">
          <a:blip r:embed="rId4">
            <a:alphaModFix/>
          </a:blip>
          <a:srcRect t="4379" b="4388"/>
          <a:stretch/>
        </p:blipFill>
        <p:spPr>
          <a:xfrm>
            <a:off x="14484582" y="8738375"/>
            <a:ext cx="1446286" cy="1319500"/>
          </a:xfrm>
          <a:prstGeom prst="rect">
            <a:avLst/>
          </a:prstGeom>
          <a:noFill/>
          <a:ln>
            <a:noFill/>
          </a:ln>
        </p:spPr>
      </p:pic>
      <p:sp>
        <p:nvSpPr>
          <p:cNvPr id="259" name="Google Shape;259;p30"/>
          <p:cNvSpPr txBox="1"/>
          <p:nvPr/>
        </p:nvSpPr>
        <p:spPr>
          <a:xfrm>
            <a:off x="13975150" y="10015425"/>
            <a:ext cx="2504400" cy="6366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a:t>NHW volunteer </a:t>
            </a:r>
            <a:endParaRPr/>
          </a:p>
          <a:p>
            <a:pPr marL="0" lvl="0" indent="0" algn="ctr" rtl="0">
              <a:spcBef>
                <a:spcPts val="0"/>
              </a:spcBef>
              <a:spcAft>
                <a:spcPts val="0"/>
              </a:spcAft>
              <a:buNone/>
            </a:pPr>
            <a:r>
              <a:rPr lang="en-US"/>
              <a:t>for elderly</a:t>
            </a:r>
            <a:endParaRPr/>
          </a:p>
          <a:p>
            <a:pPr marL="0" lvl="0" indent="0" algn="l" rtl="0">
              <a:spcBef>
                <a:spcPts val="0"/>
              </a:spcBef>
              <a:spcAft>
                <a:spcPts val="0"/>
              </a:spcAft>
              <a:buNone/>
            </a:pPr>
            <a:endParaRPr/>
          </a:p>
        </p:txBody>
      </p:sp>
      <p:pic>
        <p:nvPicPr>
          <p:cNvPr id="260" name="Google Shape;260;p30" descr="Snook_Icons [Recovered] Black-80.png"/>
          <p:cNvPicPr preferRelativeResize="0"/>
          <p:nvPr/>
        </p:nvPicPr>
        <p:blipFill rotWithShape="1">
          <a:blip r:embed="rId4">
            <a:alphaModFix/>
          </a:blip>
          <a:srcRect t="4379" b="4388"/>
          <a:stretch/>
        </p:blipFill>
        <p:spPr>
          <a:xfrm>
            <a:off x="18299232" y="6023800"/>
            <a:ext cx="1446286" cy="1319500"/>
          </a:xfrm>
          <a:prstGeom prst="rect">
            <a:avLst/>
          </a:prstGeom>
          <a:noFill/>
          <a:ln>
            <a:noFill/>
          </a:ln>
        </p:spPr>
      </p:pic>
      <p:sp>
        <p:nvSpPr>
          <p:cNvPr id="261" name="Google Shape;261;p30"/>
          <p:cNvSpPr txBox="1"/>
          <p:nvPr/>
        </p:nvSpPr>
        <p:spPr>
          <a:xfrm>
            <a:off x="17963248" y="7343300"/>
            <a:ext cx="2101200" cy="348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a:t>Visitor (cleaner/ Gardner)</a:t>
            </a:r>
            <a:endParaRPr/>
          </a:p>
        </p:txBody>
      </p:sp>
      <p:pic>
        <p:nvPicPr>
          <p:cNvPr id="262" name="Google Shape;262;p30"/>
          <p:cNvPicPr preferRelativeResize="0"/>
          <p:nvPr/>
        </p:nvPicPr>
        <p:blipFill>
          <a:blip r:embed="rId6">
            <a:alphaModFix/>
          </a:blip>
          <a:stretch>
            <a:fillRect/>
          </a:stretch>
        </p:blipFill>
        <p:spPr>
          <a:xfrm>
            <a:off x="16500200" y="586675"/>
            <a:ext cx="1692900" cy="1692900"/>
          </a:xfrm>
          <a:prstGeom prst="rect">
            <a:avLst/>
          </a:prstGeom>
          <a:noFill/>
          <a:ln>
            <a:noFill/>
          </a:ln>
        </p:spPr>
      </p:pic>
      <p:sp>
        <p:nvSpPr>
          <p:cNvPr id="263" name="Google Shape;263;p30"/>
          <p:cNvSpPr txBox="1"/>
          <p:nvPr/>
        </p:nvSpPr>
        <p:spPr>
          <a:xfrm>
            <a:off x="16656618" y="2217200"/>
            <a:ext cx="1446300" cy="348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a:t>Police / SNT</a:t>
            </a:r>
            <a:endParaRPr/>
          </a:p>
        </p:txBody>
      </p:sp>
      <p:pic>
        <p:nvPicPr>
          <p:cNvPr id="264" name="Google Shape;264;p30"/>
          <p:cNvPicPr preferRelativeResize="0"/>
          <p:nvPr/>
        </p:nvPicPr>
        <p:blipFill>
          <a:blip r:embed="rId6">
            <a:alphaModFix/>
          </a:blip>
          <a:stretch>
            <a:fillRect/>
          </a:stretch>
        </p:blipFill>
        <p:spPr>
          <a:xfrm>
            <a:off x="21792913" y="2628788"/>
            <a:ext cx="1692900" cy="1692900"/>
          </a:xfrm>
          <a:prstGeom prst="rect">
            <a:avLst/>
          </a:prstGeom>
          <a:noFill/>
          <a:ln>
            <a:noFill/>
          </a:ln>
        </p:spPr>
      </p:pic>
      <p:sp>
        <p:nvSpPr>
          <p:cNvPr id="265" name="Google Shape;265;p30"/>
          <p:cNvSpPr txBox="1"/>
          <p:nvPr/>
        </p:nvSpPr>
        <p:spPr>
          <a:xfrm>
            <a:off x="21949331" y="4259313"/>
            <a:ext cx="1446300" cy="348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a:t>Action Fraud</a:t>
            </a:r>
            <a:endParaRPr/>
          </a:p>
        </p:txBody>
      </p:sp>
      <p:pic>
        <p:nvPicPr>
          <p:cNvPr id="266" name="Google Shape;266;p30" descr="Snook_Icons_Black-59.png"/>
          <p:cNvPicPr preferRelativeResize="0"/>
          <p:nvPr/>
        </p:nvPicPr>
        <p:blipFill rotWithShape="1">
          <a:blip r:embed="rId7">
            <a:alphaModFix/>
          </a:blip>
          <a:srcRect t="15978" b="5349"/>
          <a:stretch/>
        </p:blipFill>
        <p:spPr>
          <a:xfrm>
            <a:off x="11291496" y="2800209"/>
            <a:ext cx="1692875" cy="1331781"/>
          </a:xfrm>
          <a:prstGeom prst="rect">
            <a:avLst/>
          </a:prstGeom>
          <a:noFill/>
          <a:ln>
            <a:noFill/>
          </a:ln>
        </p:spPr>
      </p:pic>
      <p:sp>
        <p:nvSpPr>
          <p:cNvPr id="267" name="Google Shape;267;p30"/>
          <p:cNvSpPr txBox="1"/>
          <p:nvPr/>
        </p:nvSpPr>
        <p:spPr>
          <a:xfrm>
            <a:off x="11414793" y="4207575"/>
            <a:ext cx="1446300" cy="348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a:t>Bank</a:t>
            </a:r>
            <a:endParaRPr/>
          </a:p>
        </p:txBody>
      </p:sp>
      <p:pic>
        <p:nvPicPr>
          <p:cNvPr id="268" name="Google Shape;268;p30" descr="Snook_Icons [Recovered] Black-80.png"/>
          <p:cNvPicPr preferRelativeResize="0"/>
          <p:nvPr/>
        </p:nvPicPr>
        <p:blipFill rotWithShape="1">
          <a:blip r:embed="rId4">
            <a:alphaModFix/>
          </a:blip>
          <a:srcRect t="4379" b="4388"/>
          <a:stretch/>
        </p:blipFill>
        <p:spPr>
          <a:xfrm>
            <a:off x="18790869" y="8738375"/>
            <a:ext cx="1446286" cy="1319500"/>
          </a:xfrm>
          <a:prstGeom prst="rect">
            <a:avLst/>
          </a:prstGeom>
          <a:noFill/>
          <a:ln>
            <a:noFill/>
          </a:ln>
        </p:spPr>
      </p:pic>
      <p:sp>
        <p:nvSpPr>
          <p:cNvPr id="269" name="Google Shape;269;p30"/>
          <p:cNvSpPr txBox="1"/>
          <p:nvPr/>
        </p:nvSpPr>
        <p:spPr>
          <a:xfrm>
            <a:off x="18756643" y="10091625"/>
            <a:ext cx="1446300" cy="348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a:t>NHW</a:t>
            </a:r>
            <a:endParaRPr/>
          </a:p>
          <a:p>
            <a:pPr marL="0" lvl="0" indent="0" algn="ctr" rtl="0">
              <a:spcBef>
                <a:spcPts val="0"/>
              </a:spcBef>
              <a:spcAft>
                <a:spcPts val="0"/>
              </a:spcAft>
              <a:buNone/>
            </a:pPr>
            <a:r>
              <a:rPr lang="en-US"/>
              <a:t>Coordinator</a:t>
            </a:r>
            <a:endParaRPr/>
          </a:p>
        </p:txBody>
      </p:sp>
    </p:spTree>
  </p:cSld>
  <p:clrMapOvr>
    <a:masterClrMapping/>
  </p:clrMapOvr>
</p:sld>
</file>

<file path=ppt/theme/theme1.xml><?xml version="1.0" encoding="utf-8"?>
<a:theme xmlns:a="http://schemas.openxmlformats.org/drawingml/2006/main" name="Master">
  <a:themeElements>
    <a:clrScheme name="White">
      <a:dk1>
        <a:srgbClr val="FFFFFF"/>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C0D04547551624B846D21AB5BEFB30D" ma:contentTypeVersion="11" ma:contentTypeDescription="Create a new document." ma:contentTypeScope="" ma:versionID="333a4dfe75cce6adbb108bbce61cbd0a">
  <xsd:schema xmlns:xsd="http://www.w3.org/2001/XMLSchema" xmlns:xs="http://www.w3.org/2001/XMLSchema" xmlns:p="http://schemas.microsoft.com/office/2006/metadata/properties" xmlns:ns2="e2b4769b-1392-4857-bf80-02d79cea6f97" xmlns:ns3="e5b2ecf0-566a-428b-ad9c-28fac7176d45" targetNamespace="http://schemas.microsoft.com/office/2006/metadata/properties" ma:root="true" ma:fieldsID="6810bacc23002a80c04f0f152fec73d9" ns2:_="" ns3:_="">
    <xsd:import namespace="e2b4769b-1392-4857-bf80-02d79cea6f97"/>
    <xsd:import namespace="e5b2ecf0-566a-428b-ad9c-28fac7176d45"/>
    <xsd:element name="properties">
      <xsd:complexType>
        <xsd:sequence>
          <xsd:element name="documentManagement">
            <xsd:complexType>
              <xsd:all>
                <xsd:element ref="ns2:SharedWithUsers" minOccurs="0"/>
                <xsd:element ref="ns2:SharingHintHash"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2b4769b-1392-4857-bf80-02d79cea6f97"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ingHintHash" ma:index="9" nillable="true" ma:displayName="Sharing Hint Hash" ma:internalName="SharingHintHash" ma:readOnly="true">
      <xsd:simpleType>
        <xsd:restriction base="dms:Text"/>
      </xsd:simpleType>
    </xsd:element>
    <xsd:element name="SharedWithDetails" ma:index="1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5b2ecf0-566a-428b-ad9c-28fac7176d45"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AutoTags" ma:index="14" nillable="true" ma:displayName="MediaServiceAutoTags" ma:description="" ma:internalName="MediaServiceAutoTags" ma:readOnly="true">
      <xsd:simpleType>
        <xsd:restriction base="dms:Text"/>
      </xsd:simpleType>
    </xsd:element>
    <xsd:element name="MediaServiceLocation" ma:index="15" nillable="true" ma:displayName="MediaServiceLocation" ma:description="" ma:internalName="MediaServiceLocatio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CFE5B00-C87F-4B05-B2F0-895A7111C92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2b4769b-1392-4857-bf80-02d79cea6f97"/>
    <ds:schemaRef ds:uri="e5b2ecf0-566a-428b-ad9c-28fac7176d4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B74F9F8-E9EA-4A61-B196-6F49CC4458A3}">
  <ds:schemaRefs>
    <ds:schemaRef ds:uri="http://schemas.microsoft.com/sharepoint/v3/contenttype/forms"/>
  </ds:schemaRefs>
</ds:datastoreItem>
</file>

<file path=customXml/itemProps3.xml><?xml version="1.0" encoding="utf-8"?>
<ds:datastoreItem xmlns:ds="http://schemas.openxmlformats.org/officeDocument/2006/customXml" ds:itemID="{29E501CA-E429-4CAD-8E7F-B1E11D4E7747}">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e5b2ecf0-566a-428b-ad9c-28fac7176d45"/>
    <ds:schemaRef ds:uri="e2b4769b-1392-4857-bf80-02d79cea6f97"/>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4</TotalTime>
  <Words>4399</Words>
  <Application>Microsoft Office PowerPoint</Application>
  <PresentationFormat>Custom</PresentationFormat>
  <Paragraphs>491</Paragraphs>
  <Slides>36</Slides>
  <Notes>36</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36</vt:i4>
      </vt:variant>
    </vt:vector>
  </HeadingPairs>
  <TitlesOfParts>
    <vt:vector size="44" baseType="lpstr">
      <vt:lpstr>Calibri</vt:lpstr>
      <vt:lpstr>Helvetica Neue</vt:lpstr>
      <vt:lpstr>Proxima Nova</vt:lpstr>
      <vt:lpstr>Arial</vt:lpstr>
      <vt:lpstr>Proxima Nova Semibold</vt:lpstr>
      <vt:lpstr>Roboto</vt:lpstr>
      <vt:lpstr>Master</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Jayne Pascoe</dc:creator>
  <cp:lastModifiedBy>Jayne</cp:lastModifiedBy>
  <cp:revision>2</cp:revision>
  <dcterms:modified xsi:type="dcterms:W3CDTF">2019-12-09T13:17:01Z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0x010100FC0D04547551624B846D21AB5BEFB30D</vt:lpwstr>
  </property>
</Properties>
</file>