
<file path=[Content_Types].xml><?xml version="1.0" encoding="utf-8"?>
<Types xmlns="http://schemas.openxmlformats.org/package/2006/content-types">
  <Default Extension="mpeg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9" r:id="rId4"/>
    <p:sldId id="260" r:id="rId5"/>
    <p:sldId id="261" r:id="rId6"/>
    <p:sldId id="266" r:id="rId7"/>
    <p:sldId id="258" r:id="rId8"/>
    <p:sldId id="262" r:id="rId9"/>
    <p:sldId id="272" r:id="rId10"/>
    <p:sldId id="264" r:id="rId11"/>
    <p:sldId id="268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C0C"/>
    <a:srgbClr val="E1E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9" autoAdjust="0"/>
    <p:restoredTop sz="94702" autoAdjust="0"/>
  </p:normalViewPr>
  <p:slideViewPr>
    <p:cSldViewPr>
      <p:cViewPr>
        <p:scale>
          <a:sx n="77" d="100"/>
          <a:sy n="77" d="100"/>
        </p:scale>
        <p:origin x="-9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CE0B4DD-E12C-43C6-878C-EAE025CB48F4}" type="datetimeFigureOut">
              <a:rPr lang="es-ES" smtClean="0"/>
              <a:t>09/12/2019</a:t>
            </a:fld>
            <a:endParaRPr lang="es-ES" dirty="0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28764E-F241-4885-A70F-8889C561CE96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eg"/><Relationship Id="rId1" Type="http://schemas.microsoft.com/office/2007/relationships/media" Target="../media/media1.mpe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6876256" y="6093296"/>
            <a:ext cx="1614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Valencia </a:t>
            </a:r>
            <a:r>
              <a:rPr lang="es-ES" dirty="0" err="1">
                <a:solidFill>
                  <a:schemeClr val="bg1"/>
                </a:solidFill>
              </a:rPr>
              <a:t>Spain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8769" cy="6881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Resultado de imagen de tgss&quot;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201622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6228184" y="5577479"/>
            <a:ext cx="26953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Valencia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7041305" y="6286812"/>
            <a:ext cx="106910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Spain</a:t>
            </a:r>
            <a:endParaRPr lang="es-ES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7" name="test 4.mpe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4568" y="4959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1000"/>
    </mc:Choice>
    <mc:Fallback xmlns="">
      <p:transition spd="slow" advClick="0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8588" y="2099912"/>
            <a:ext cx="9126323" cy="377736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2290266"/>
          </a:xfrm>
        </p:spPr>
        <p:txBody>
          <a:bodyPr>
            <a:normAutofit fontScale="90000"/>
          </a:bodyPr>
          <a:lstStyle/>
          <a:p>
            <a:r>
              <a:rPr lang="en-GB" i="1" dirty="0" smtClean="0">
                <a:effectLst/>
              </a:rPr>
              <a:t>This </a:t>
            </a:r>
            <a:r>
              <a:rPr lang="en-GB" i="1" dirty="0">
                <a:effectLst/>
              </a:rPr>
              <a:t>project is designed to evolve with the times, not to stagnate and become obsolete.</a:t>
            </a:r>
            <a:r>
              <a:rPr lang="es-ES" dirty="0">
                <a:effectLst/>
              </a:rPr>
              <a:t/>
            </a:r>
            <a:br>
              <a:rPr lang="es-ES" dirty="0">
                <a:effectLst/>
              </a:rPr>
            </a:br>
            <a:r>
              <a:rPr lang="es-ES" dirty="0"/>
              <a:t/>
            </a:r>
            <a:br>
              <a:rPr lang="es-ES" dirty="0"/>
            </a:b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2545123" y="6321252"/>
            <a:ext cx="411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Officials of the Citizen Assistance Unit</a:t>
            </a:r>
            <a:endParaRPr lang="es-ES" b="1" dirty="0"/>
          </a:p>
        </p:txBody>
      </p:sp>
      <p:pic>
        <p:nvPicPr>
          <p:cNvPr id="7" name="Picture 6" descr="Resultado de imagen de tgss&quot;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95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Resultado de imagen de tgs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2204169" cy="216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411760" y="4941168"/>
            <a:ext cx="504445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s-ES" sz="3600" b="1" dirty="0">
                <a:solidFill>
                  <a:srgbClr val="FF0000"/>
                </a:solidFill>
              </a:rPr>
              <a:t>Thanks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45332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0" fill="hold">
                                          <p:stCondLst>
                                            <p:cond delay="3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17" y="25047"/>
            <a:ext cx="9166840" cy="683295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932040" y="188640"/>
            <a:ext cx="3923928" cy="1099697"/>
          </a:xfr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s-ES" sz="6000" b="1" dirty="0" smtClean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 BLANCA" pitchFamily="2" charset="0"/>
              </a:rPr>
              <a:t>  ESPAÑA</a:t>
            </a:r>
            <a:endParaRPr lang="es-ES" sz="6000" b="1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 BLANCA" pitchFamily="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-1" y="4221088"/>
            <a:ext cx="8964489" cy="2040632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AR ESSENCE" pitchFamily="2" charset="0"/>
              </a:rPr>
              <a:t>General Treasury of the Social </a:t>
            </a:r>
            <a:r>
              <a:rPr lang="en-US" sz="4400" b="1" dirty="0" smtClean="0">
                <a:solidFill>
                  <a:srgbClr val="FF0000"/>
                </a:solidFill>
                <a:latin typeface="AR ESSENCE" pitchFamily="2" charset="0"/>
              </a:rPr>
              <a:t>Security</a:t>
            </a:r>
          </a:p>
          <a:p>
            <a:pPr algn="ctr"/>
            <a:r>
              <a:rPr lang="es-ES" sz="3600" b="1" dirty="0" smtClean="0">
                <a:solidFill>
                  <a:srgbClr val="FF0000"/>
                </a:solidFill>
                <a:latin typeface="AR ESSENCE" pitchFamily="2" charset="0"/>
              </a:rPr>
              <a:t>VALENCIA</a:t>
            </a:r>
            <a:endParaRPr lang="es-ES" sz="3600" b="1" dirty="0">
              <a:solidFill>
                <a:srgbClr val="FF0000"/>
              </a:solidFill>
              <a:latin typeface="AR ESSENC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06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is Spanish Social Security?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323528" y="1832848"/>
            <a:ext cx="334443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smtClean="0"/>
              <a:t>The </a:t>
            </a:r>
            <a:r>
              <a:rPr lang="en-US" i="1" dirty="0"/>
              <a:t>Spanish social security system aims to protect the population against adverse circumstances that may arise at any point in life.  </a:t>
            </a:r>
            <a:r>
              <a:rPr lang="es-ES" i="1" dirty="0"/>
              <a:t>It is funded by contributions from employers and employees. </a:t>
            </a:r>
            <a:endParaRPr lang="es-ES" dirty="0"/>
          </a:p>
          <a:p>
            <a:pPr algn="just"/>
            <a:endParaRPr lang="en-US" dirty="0"/>
          </a:p>
          <a:p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323528" y="3140968"/>
            <a:ext cx="828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8" name="7 Rectángulo"/>
          <p:cNvSpPr/>
          <p:nvPr/>
        </p:nvSpPr>
        <p:spPr>
          <a:xfrm>
            <a:off x="4716016" y="4249024"/>
            <a:ext cx="36724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i="1" dirty="0" smtClean="0"/>
              <a:t>The </a:t>
            </a:r>
            <a:r>
              <a:rPr lang="en-GB" i="1" dirty="0"/>
              <a:t>Social Security Department can be contacted via a publicly accessible website: a virtual help desk, known as the ‘</a:t>
            </a:r>
            <a:r>
              <a:rPr lang="en-GB" i="1" dirty="0" err="1"/>
              <a:t>Sede</a:t>
            </a:r>
            <a:r>
              <a:rPr lang="en-GB" i="1" dirty="0"/>
              <a:t> </a:t>
            </a:r>
            <a:r>
              <a:rPr lang="en-GB" i="1" dirty="0" err="1"/>
              <a:t>Electrónica</a:t>
            </a:r>
            <a:r>
              <a:rPr lang="en-GB" i="1" dirty="0"/>
              <a:t>’ (Virtual Gateway), where people can resolve problems and manage their affairs.</a:t>
            </a:r>
            <a:endParaRPr lang="es-ES" dirty="0"/>
          </a:p>
          <a:p>
            <a:pPr algn="just"/>
            <a:endParaRPr lang="en-US" dirty="0"/>
          </a:p>
          <a:p>
            <a:pPr algn="just"/>
            <a:endParaRPr lang="es-ES" dirty="0"/>
          </a:p>
        </p:txBody>
      </p:sp>
      <p:pic>
        <p:nvPicPr>
          <p:cNvPr id="10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02473"/>
            <a:ext cx="3275409" cy="178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55" y="4363410"/>
            <a:ext cx="2987377" cy="184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6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000"/>
    </mc:Choice>
    <mc:Fallback xmlns="">
      <p:transition spd="slow" advClick="0" advTm="2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42" presetClass="entr" presetSubtype="0" fill="hold" grpId="0" nodeType="afterEffect" nodePh="1">
                                  <p:stCondLst>
                                    <p:cond delay="300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91680" y="365760"/>
            <a:ext cx="6984776" cy="548640"/>
          </a:xfrm>
        </p:spPr>
        <p:txBody>
          <a:bodyPr>
            <a:normAutofit fontScale="90000"/>
          </a:bodyPr>
          <a:lstStyle/>
          <a:p>
            <a:r>
              <a:rPr lang="es-ES" dirty="0"/>
              <a:t>Electronic Headquarters Social Security</a:t>
            </a:r>
          </a:p>
        </p:txBody>
      </p:sp>
      <p:sp>
        <p:nvSpPr>
          <p:cNvPr id="4" name="3 Rectángulo"/>
          <p:cNvSpPr/>
          <p:nvPr/>
        </p:nvSpPr>
        <p:spPr>
          <a:xfrm>
            <a:off x="539552" y="1556792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/>
              <a:t>Who is this service for?</a:t>
            </a:r>
          </a:p>
          <a:p>
            <a:r>
              <a:rPr lang="en-US" i="1" dirty="0" smtClean="0"/>
              <a:t>For </a:t>
            </a:r>
            <a:r>
              <a:rPr lang="en-US" i="1" dirty="0"/>
              <a:t>all citizens and companies that want to or must interact with Social Security via the Internet</a:t>
            </a:r>
            <a:r>
              <a:rPr lang="en-US" dirty="0"/>
              <a:t>.</a:t>
            </a:r>
            <a:endParaRPr lang="es-ES" dirty="0"/>
          </a:p>
        </p:txBody>
      </p:sp>
      <p:pic>
        <p:nvPicPr>
          <p:cNvPr id="9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409" y="2480122"/>
            <a:ext cx="5905190" cy="428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61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000"/>
    </mc:Choice>
    <mc:Fallback xmlns="">
      <p:transition spd="slow"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91680" y="365760"/>
            <a:ext cx="665222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The problem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788024" y="1916832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/>
              <a:t>People </a:t>
            </a:r>
            <a:r>
              <a:rPr lang="en-GB" i="1" dirty="0"/>
              <a:t>who for whatever reason are unable to access new technologies or lack the necessary skills.</a:t>
            </a:r>
            <a:endParaRPr lang="es-ES" dirty="0"/>
          </a:p>
          <a:p>
            <a:endParaRPr lang="en-US" dirty="0"/>
          </a:p>
          <a:p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827584" y="4581128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 smtClean="0"/>
              <a:t>Older </a:t>
            </a:r>
            <a:r>
              <a:rPr lang="en-GB" i="1" dirty="0"/>
              <a:t>civil servants and continual reductions in staff headcount.</a:t>
            </a:r>
            <a:endParaRPr lang="es-ES" dirty="0"/>
          </a:p>
          <a:p>
            <a:endParaRPr lang="en-US" dirty="0"/>
          </a:p>
          <a:p>
            <a:endParaRPr lang="es-ES" dirty="0"/>
          </a:p>
        </p:txBody>
      </p:sp>
      <p:pic>
        <p:nvPicPr>
          <p:cNvPr id="8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1957"/>
            <a:ext cx="3445835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76809"/>
            <a:ext cx="4090588" cy="218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7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91680" y="365760"/>
            <a:ext cx="665222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smtClean="0"/>
              <a:t>SOLUTION</a:t>
            </a:r>
            <a:endParaRPr lang="es-E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073899"/>
            <a:ext cx="4338076" cy="578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539552" y="1844824"/>
            <a:ext cx="3681414" cy="3816424"/>
          </a:xfrm>
          <a:prstGeom prst="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 sz="5400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 JULIAN" pitchFamily="2" charset="0"/>
              </a:rPr>
              <a:t>Citizen Assistance Unit</a:t>
            </a:r>
          </a:p>
        </p:txBody>
      </p:sp>
      <p:pic>
        <p:nvPicPr>
          <p:cNvPr id="8" name="Picture 6" descr="Resultado de imagen de tgss&quot;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19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547664" y="144463"/>
            <a:ext cx="7200800" cy="841248"/>
          </a:xfrm>
        </p:spPr>
        <p:txBody>
          <a:bodyPr/>
          <a:lstStyle/>
          <a:p>
            <a:pPr algn="ctr"/>
            <a:r>
              <a:rPr lang="es-ES" dirty="0" err="1"/>
              <a:t>what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 </a:t>
            </a:r>
            <a:r>
              <a:rPr lang="es-ES" dirty="0" err="1"/>
              <a:t>intend</a:t>
            </a:r>
            <a:r>
              <a:rPr lang="es-ES" dirty="0"/>
              <a:t>  CAU?</a:t>
            </a:r>
          </a:p>
        </p:txBody>
      </p:sp>
      <p:sp>
        <p:nvSpPr>
          <p:cNvPr id="9" name="8 Rectángulo"/>
          <p:cNvSpPr/>
          <p:nvPr/>
        </p:nvSpPr>
        <p:spPr>
          <a:xfrm>
            <a:off x="611560" y="4653136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 smtClean="0"/>
              <a:t>The </a:t>
            </a:r>
            <a:r>
              <a:rPr lang="en-GB" i="1" dirty="0"/>
              <a:t>Citizens’ Assistance Unit’s objective is to enable people to themselves access their employment record or check their current social security contribution status.</a:t>
            </a:r>
            <a:endParaRPr lang="es-ES" dirty="0"/>
          </a:p>
          <a:p>
            <a:endParaRPr lang="en-US" i="1" dirty="0"/>
          </a:p>
          <a:p>
            <a:endParaRPr lang="es-ES" i="1" dirty="0"/>
          </a:p>
        </p:txBody>
      </p:sp>
      <p:pic>
        <p:nvPicPr>
          <p:cNvPr id="7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727646" y="1226544"/>
            <a:ext cx="5400675" cy="3054350"/>
            <a:chOff x="107472638" y="108655519"/>
            <a:chExt cx="5401524" cy="3054361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72638" y="108655519"/>
              <a:ext cx="5401524" cy="3054361"/>
            </a:xfrm>
            <a:prstGeom prst="rect">
              <a:avLst/>
            </a:prstGeom>
            <a:noFill/>
            <a:ln w="63500" algn="in">
              <a:solidFill>
                <a:srgbClr val="F2F2F2"/>
              </a:solidFill>
              <a:miter lim="800000"/>
              <a:headEnd/>
              <a:tailEnd/>
            </a:ln>
            <a:effectLst>
              <a:outerShdw dist="99190" dir="3011666" algn="ctr" rotWithShape="0">
                <a:srgbClr val="B2B2B2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07551959" y="108871473"/>
              <a:ext cx="1412112" cy="613459"/>
            </a:xfrm>
            <a:prstGeom prst="rect">
              <a:avLst/>
            </a:prstGeom>
            <a:solidFill>
              <a:srgbClr val="E431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08032309" y="111400542"/>
              <a:ext cx="937549" cy="219919"/>
            </a:xfrm>
            <a:prstGeom prst="rect">
              <a:avLst/>
            </a:prstGeom>
            <a:solidFill>
              <a:srgbClr val="E4312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56128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3000"/>
    </mc:Choice>
    <mc:Fallback xmlns="">
      <p:transition spd="slow" advClick="0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7704" y="365760"/>
            <a:ext cx="6436196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AS IT DOES?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44463" y="1484784"/>
            <a:ext cx="87480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/>
              <a:t> </a:t>
            </a:r>
          </a:p>
          <a:p>
            <a:r>
              <a:rPr lang="en-GB" i="1" dirty="0" smtClean="0"/>
              <a:t>Usually </a:t>
            </a:r>
            <a:r>
              <a:rPr lang="en-GB" i="1" dirty="0"/>
              <a:t>the service begins at the enquiry desk where the procedure required by the person is identified</a:t>
            </a:r>
            <a:r>
              <a:rPr lang="en-GB" i="1" dirty="0" smtClean="0"/>
              <a:t>.</a:t>
            </a:r>
          </a:p>
          <a:p>
            <a:endParaRPr lang="es-ES" dirty="0"/>
          </a:p>
          <a:p>
            <a:r>
              <a:rPr lang="en-GB" i="1" dirty="0"/>
              <a:t>People are then provided with the necessary equipment to perform their procedures at dedicated user-stations</a:t>
            </a:r>
            <a:r>
              <a:rPr lang="en-GB" i="1" dirty="0" smtClean="0"/>
              <a:t>.</a:t>
            </a:r>
          </a:p>
          <a:p>
            <a:endParaRPr lang="es-ES" dirty="0"/>
          </a:p>
          <a:p>
            <a:r>
              <a:rPr lang="en-GB" i="1" dirty="0"/>
              <a:t>Help will be given where needed to guide people through the desired procedure, showing them how to use the applications on mobile devices (smartphones and tablets).</a:t>
            </a:r>
            <a:endParaRPr lang="es-ES" dirty="0"/>
          </a:p>
          <a:p>
            <a:endParaRPr lang="en-US" i="1" dirty="0"/>
          </a:p>
          <a:p>
            <a:r>
              <a:rPr lang="es-ES" i="1" dirty="0"/>
              <a:t> </a:t>
            </a:r>
          </a:p>
        </p:txBody>
      </p:sp>
      <p:pic>
        <p:nvPicPr>
          <p:cNvPr id="7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1"/>
          <a:stretch/>
        </p:blipFill>
        <p:spPr>
          <a:xfrm>
            <a:off x="5220072" y="4624105"/>
            <a:ext cx="3499201" cy="1836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Imagen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24105"/>
            <a:ext cx="3456384" cy="1944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26978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000"/>
    </mc:Choice>
    <mc:Fallback xmlns="">
      <p:transition spd="slow" advClick="0" advTm="2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91680" y="365760"/>
            <a:ext cx="665222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RESULTS ACHIEVED</a:t>
            </a:r>
          </a:p>
        </p:txBody>
      </p:sp>
      <p:sp>
        <p:nvSpPr>
          <p:cNvPr id="8" name="7 Rectángulo"/>
          <p:cNvSpPr/>
          <p:nvPr/>
        </p:nvSpPr>
        <p:spPr>
          <a:xfrm>
            <a:off x="827584" y="1628800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Since the creation of the </a:t>
            </a:r>
            <a:r>
              <a:rPr lang="en-US" i="1" dirty="0" smtClean="0"/>
              <a:t>CAU </a:t>
            </a:r>
            <a:r>
              <a:rPr lang="en-US" i="1" dirty="0"/>
              <a:t>it has been appreciated</a:t>
            </a:r>
            <a:r>
              <a:rPr lang="en-US" i="1" dirty="0" smtClean="0"/>
              <a:t>;</a:t>
            </a:r>
          </a:p>
          <a:p>
            <a:endParaRPr lang="en-US" i="1" dirty="0"/>
          </a:p>
          <a:p>
            <a:pPr algn="just"/>
            <a:r>
              <a:rPr lang="en-US" i="1" dirty="0"/>
              <a:t>1- </a:t>
            </a:r>
            <a:r>
              <a:rPr lang="en-US" i="1" dirty="0" smtClean="0"/>
              <a:t>Decrease </a:t>
            </a:r>
            <a:r>
              <a:rPr lang="en-US" i="1" dirty="0"/>
              <a:t>in the people </a:t>
            </a:r>
            <a:r>
              <a:rPr lang="en-US" i="1" dirty="0" smtClean="0"/>
              <a:t>served</a:t>
            </a:r>
            <a:endParaRPr lang="en-US" i="1" dirty="0"/>
          </a:p>
          <a:p>
            <a:pPr algn="just"/>
            <a:r>
              <a:rPr lang="en-US" i="1" dirty="0" smtClean="0"/>
              <a:t>2- Iincrease </a:t>
            </a:r>
            <a:r>
              <a:rPr lang="en-US" i="1" dirty="0"/>
              <a:t>in the number of procedures made by the citizens themselves</a:t>
            </a:r>
            <a:r>
              <a:rPr lang="en-US" i="1" dirty="0" smtClean="0"/>
              <a:t>.</a:t>
            </a:r>
          </a:p>
          <a:p>
            <a:pPr algn="just"/>
            <a:endParaRPr lang="en-US" dirty="0"/>
          </a:p>
          <a:p>
            <a:pPr algn="just"/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107504" y="3934742"/>
            <a:ext cx="33122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/>
          </a:p>
          <a:p>
            <a:pPr algn="just"/>
            <a:r>
              <a:rPr lang="en-US" i="1" dirty="0"/>
              <a:t>The very existence of the unit suggests the expansion of similar offices throughout the field of the General Treasury of Social Security (TGSS). </a:t>
            </a:r>
            <a:endParaRPr lang="es-ES" i="1" dirty="0"/>
          </a:p>
        </p:txBody>
      </p:sp>
      <p:pic>
        <p:nvPicPr>
          <p:cNvPr id="6" name="Picture 6" descr="Resultado de imagen de tgss&quot;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99392"/>
            <a:ext cx="1512169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095524"/>
            <a:ext cx="540067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54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4000"/>
    </mc:Choice>
    <mc:Fallback xmlns="">
      <p:transition spd="slow"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1501</TotalTime>
  <Words>269</Words>
  <Application>Microsoft Office PowerPoint</Application>
  <PresentationFormat>Presentación en pantalla (4:3)</PresentationFormat>
  <Paragraphs>38</Paragraphs>
  <Slides>11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Viajes</vt:lpstr>
      <vt:lpstr>Presentación de PowerPoint</vt:lpstr>
      <vt:lpstr>  ESPAÑA</vt:lpstr>
      <vt:lpstr>What is Spanish Social Security?</vt:lpstr>
      <vt:lpstr>Electronic Headquarters Social Security</vt:lpstr>
      <vt:lpstr>The problem</vt:lpstr>
      <vt:lpstr>SOLUTION</vt:lpstr>
      <vt:lpstr>what you intend  CAU?</vt:lpstr>
      <vt:lpstr>AS IT DOES?</vt:lpstr>
      <vt:lpstr>RESULTS ACHIEVED</vt:lpstr>
      <vt:lpstr>This project is designed to evolve with the times, not to stagnate and become obsolete.  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ESPAÑA</dc:title>
  <dc:creator>Jasine</dc:creator>
  <cp:lastModifiedBy>GISS</cp:lastModifiedBy>
  <cp:revision>100</cp:revision>
  <dcterms:created xsi:type="dcterms:W3CDTF">2019-11-20T05:25:45Z</dcterms:created>
  <dcterms:modified xsi:type="dcterms:W3CDTF">2019-12-09T07:12:05Z</dcterms:modified>
</cp:coreProperties>
</file>