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34"/>
  </p:notesMasterIdLst>
  <p:sldIdLst>
    <p:sldId id="406" r:id="rId5"/>
    <p:sldId id="407" r:id="rId6"/>
    <p:sldId id="408" r:id="rId7"/>
    <p:sldId id="409" r:id="rId8"/>
    <p:sldId id="410" r:id="rId9"/>
    <p:sldId id="411" r:id="rId10"/>
    <p:sldId id="272" r:id="rId11"/>
    <p:sldId id="399" r:id="rId12"/>
    <p:sldId id="400" r:id="rId13"/>
    <p:sldId id="401" r:id="rId14"/>
    <p:sldId id="402" r:id="rId15"/>
    <p:sldId id="403" r:id="rId16"/>
    <p:sldId id="404" r:id="rId17"/>
    <p:sldId id="405" r:id="rId18"/>
    <p:sldId id="256" r:id="rId19"/>
    <p:sldId id="257" r:id="rId20"/>
    <p:sldId id="258" r:id="rId21"/>
    <p:sldId id="259" r:id="rId22"/>
    <p:sldId id="260" r:id="rId23"/>
    <p:sldId id="261" r:id="rId24"/>
    <p:sldId id="262" r:id="rId25"/>
    <p:sldId id="263" r:id="rId26"/>
    <p:sldId id="264" r:id="rId27"/>
    <p:sldId id="265" r:id="rId28"/>
    <p:sldId id="266" r:id="rId29"/>
    <p:sldId id="268" r:id="rId30"/>
    <p:sldId id="269" r:id="rId31"/>
    <p:sldId id="270" r:id="rId32"/>
    <p:sldId id="271" r:id="rId33"/>
  </p:sldIdLst>
  <p:sldSz cx="9144000" cy="5143500" type="screen16x9"/>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1pPr>
    <a:lvl2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2pPr>
    <a:lvl3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3pPr>
    <a:lvl4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4pPr>
    <a:lvl5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5pPr>
    <a:lvl6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6pPr>
    <a:lvl7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7pPr>
    <a:lvl8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8pPr>
    <a:lvl9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334C"/>
    <a:srgbClr val="09D9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E73C9E-62DA-9B08-8F8A-88D4B8D95299}" v="1" dt="2019-05-21T06:49:51.595"/>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E2CD"/>
          </a:solidFill>
        </a:fill>
      </a:tcStyle>
    </a:wholeTbl>
    <a:band2H>
      <a:tcTxStyle/>
      <a:tcStyle>
        <a:tcBdr/>
        <a:fill>
          <a:solidFill>
            <a:srgbClr val="FF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5DBDE"/>
          </a:solidFill>
        </a:fill>
      </a:tcStyle>
    </a:wholeTbl>
    <a:band2H>
      <a:tcTxStyle/>
      <a:tcStyle>
        <a:tcBdr/>
        <a:fill>
          <a:solidFill>
            <a:srgbClr val="EBEEEF"/>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8FFCD"/>
          </a:solidFill>
        </a:fill>
      </a:tcStyle>
    </a:wholeTbl>
    <a:band2H>
      <a:tcTxStyle/>
      <a:tcStyle>
        <a:tcBdr/>
        <a:fill>
          <a:solidFill>
            <a:srgbClr val="FCFF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0" d="100"/>
          <a:sy n="80" d="100"/>
        </p:scale>
        <p:origin x="808" y="4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6" name="Shape 106"/>
          <p:cNvSpPr>
            <a:spLocks noGrp="1" noRot="1" noChangeAspect="1"/>
          </p:cNvSpPr>
          <p:nvPr>
            <p:ph type="sldImg"/>
          </p:nvPr>
        </p:nvSpPr>
        <p:spPr>
          <a:xfrm>
            <a:off x="1143000" y="685800"/>
            <a:ext cx="4572000" cy="3429000"/>
          </a:xfrm>
          <a:prstGeom prst="rect">
            <a:avLst/>
          </a:prstGeom>
        </p:spPr>
        <p:txBody>
          <a:bodyPr/>
          <a:lstStyle/>
          <a:p>
            <a:endParaRPr/>
          </a:p>
        </p:txBody>
      </p:sp>
      <p:sp>
        <p:nvSpPr>
          <p:cNvPr id="107" name="Shape 10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400">
        <a:latin typeface="+mj-lt"/>
        <a:ea typeface="+mj-ea"/>
        <a:cs typeface="+mj-cs"/>
        <a:sym typeface="Arial"/>
      </a:defRPr>
    </a:lvl1pPr>
    <a:lvl2pPr indent="228600" latinLnBrk="0">
      <a:defRPr sz="1400">
        <a:latin typeface="+mj-lt"/>
        <a:ea typeface="+mj-ea"/>
        <a:cs typeface="+mj-cs"/>
        <a:sym typeface="Arial"/>
      </a:defRPr>
    </a:lvl2pPr>
    <a:lvl3pPr indent="457200" latinLnBrk="0">
      <a:defRPr sz="1400">
        <a:latin typeface="+mj-lt"/>
        <a:ea typeface="+mj-ea"/>
        <a:cs typeface="+mj-cs"/>
        <a:sym typeface="Arial"/>
      </a:defRPr>
    </a:lvl3pPr>
    <a:lvl4pPr indent="685800" latinLnBrk="0">
      <a:defRPr sz="1400">
        <a:latin typeface="+mj-lt"/>
        <a:ea typeface="+mj-ea"/>
        <a:cs typeface="+mj-cs"/>
        <a:sym typeface="Arial"/>
      </a:defRPr>
    </a:lvl4pPr>
    <a:lvl5pPr indent="914400" latinLnBrk="0">
      <a:defRPr sz="1400">
        <a:latin typeface="+mj-lt"/>
        <a:ea typeface="+mj-ea"/>
        <a:cs typeface="+mj-cs"/>
        <a:sym typeface="Arial"/>
      </a:defRPr>
    </a:lvl5pPr>
    <a:lvl6pPr indent="1143000" latinLnBrk="0">
      <a:defRPr sz="1400">
        <a:latin typeface="+mj-lt"/>
        <a:ea typeface="+mj-ea"/>
        <a:cs typeface="+mj-cs"/>
        <a:sym typeface="Arial"/>
      </a:defRPr>
    </a:lvl6pPr>
    <a:lvl7pPr indent="1371600" latinLnBrk="0">
      <a:defRPr sz="1400">
        <a:latin typeface="+mj-lt"/>
        <a:ea typeface="+mj-ea"/>
        <a:cs typeface="+mj-cs"/>
        <a:sym typeface="Arial"/>
      </a:defRPr>
    </a:lvl7pPr>
    <a:lvl8pPr indent="1600200" latinLnBrk="0">
      <a:defRPr sz="1400">
        <a:latin typeface="+mj-lt"/>
        <a:ea typeface="+mj-ea"/>
        <a:cs typeface="+mj-cs"/>
        <a:sym typeface="Arial"/>
      </a:defRPr>
    </a:lvl8pPr>
    <a:lvl9pPr indent="1828800" latinLnBrk="0">
      <a:defRPr sz="1400">
        <a:latin typeface="+mj-lt"/>
        <a:ea typeface="+mj-ea"/>
        <a:cs typeface="+mj-cs"/>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4f1c1e8992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4f1c1e8992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4f1c1e8992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4f1c1e8992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4efc3b578f_0_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 name="Google Shape;62;g4efc3b578f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4efc3b578f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4efc3b578f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4f19d47e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4f19d47e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4f19d47e9f_0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 name="Google Shape;105;g4f19d47e9f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4efc3b578f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4efc3b578f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4f1c1e8992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4f1c1e8992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4f1c1e8992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 name="Google Shape;101;g4f1c1e8992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p:spTree>
      <p:nvGrpSpPr>
        <p:cNvPr id="1" name=""/>
        <p:cNvGrpSpPr/>
        <p:nvPr/>
      </p:nvGrpSpPr>
      <p:grpSpPr>
        <a:xfrm>
          <a:off x="0" y="0"/>
          <a:ext cx="0" cy="0"/>
          <a:chOff x="0" y="0"/>
          <a:chExt cx="0" cy="0"/>
        </a:xfrm>
      </p:grpSpPr>
      <p:sp>
        <p:nvSpPr>
          <p:cNvPr id="11" name="Texto del título"/>
          <p:cNvSpPr txBox="1">
            <a:spLocks noGrp="1"/>
          </p:cNvSpPr>
          <p:nvPr>
            <p:ph type="title"/>
          </p:nvPr>
        </p:nvSpPr>
        <p:spPr>
          <a:xfrm>
            <a:off x="311708" y="744574"/>
            <a:ext cx="8520601" cy="2052601"/>
          </a:xfrm>
          <a:prstGeom prst="rect">
            <a:avLst/>
          </a:prstGeom>
        </p:spPr>
        <p:txBody>
          <a:bodyPr anchor="b"/>
          <a:lstStyle>
            <a:lvl1pPr algn="ctr">
              <a:defRPr sz="5200"/>
            </a:lvl1pPr>
          </a:lstStyle>
          <a:p>
            <a:r>
              <a:t>Texto del título</a:t>
            </a:r>
          </a:p>
        </p:txBody>
      </p:sp>
      <p:sp>
        <p:nvSpPr>
          <p:cNvPr id="12" name="Nivel de texto 1…"/>
          <p:cNvSpPr txBox="1">
            <a:spLocks noGrp="1"/>
          </p:cNvSpPr>
          <p:nvPr>
            <p:ph type="body" sz="quarter" idx="1"/>
          </p:nvPr>
        </p:nvSpPr>
        <p:spPr>
          <a:xfrm>
            <a:off x="311699" y="2834125"/>
            <a:ext cx="8520602" cy="792601"/>
          </a:xfrm>
          <a:prstGeom prst="rect">
            <a:avLst/>
          </a:prstGeom>
        </p:spPr>
        <p:txBody>
          <a:bodyPr/>
          <a:lstStyle>
            <a:lvl1pPr marL="342900" indent="-228600" algn="ctr">
              <a:lnSpc>
                <a:spcPct val="100000"/>
              </a:lnSpc>
              <a:buClrTx/>
              <a:buSzTx/>
              <a:buFontTx/>
              <a:buNone/>
              <a:defRPr sz="2800"/>
            </a:lvl1pPr>
            <a:lvl2pPr marL="342900" indent="254000" algn="ctr">
              <a:lnSpc>
                <a:spcPct val="100000"/>
              </a:lnSpc>
              <a:buClrTx/>
              <a:buSzTx/>
              <a:buFontTx/>
              <a:buNone/>
              <a:defRPr sz="2800"/>
            </a:lvl2pPr>
            <a:lvl3pPr marL="342900" indent="711200" algn="ctr">
              <a:lnSpc>
                <a:spcPct val="100000"/>
              </a:lnSpc>
              <a:buClrTx/>
              <a:buSzTx/>
              <a:buFontTx/>
              <a:buNone/>
              <a:defRPr sz="2800"/>
            </a:lvl3pPr>
            <a:lvl4pPr marL="342900" indent="1168400" algn="ctr">
              <a:lnSpc>
                <a:spcPct val="100000"/>
              </a:lnSpc>
              <a:buClrTx/>
              <a:buSzTx/>
              <a:buFontTx/>
              <a:buNone/>
              <a:defRPr sz="2800"/>
            </a:lvl4pPr>
            <a:lvl5pPr marL="342900" indent="1625600" algn="ctr">
              <a:lnSpc>
                <a:spcPct val="100000"/>
              </a:lnSpc>
              <a:buClrTx/>
              <a:buSzTx/>
              <a:buFontTx/>
              <a:buNone/>
              <a:defRPr sz="2800"/>
            </a:lvl5pPr>
          </a:lstStyle>
          <a:p>
            <a:r>
              <a:t>Nivel de texto 1</a:t>
            </a:r>
          </a:p>
          <a:p>
            <a:pPr lvl="1"/>
            <a:r>
              <a:t>Nivel de texto 2</a:t>
            </a:r>
          </a:p>
          <a:p>
            <a:pPr lvl="2"/>
            <a:r>
              <a:t>Nivel de texto 3</a:t>
            </a:r>
          </a:p>
          <a:p>
            <a:pPr lvl="3"/>
            <a:r>
              <a:t>Nivel de texto 4</a:t>
            </a:r>
          </a:p>
          <a:p>
            <a:pPr lvl="4"/>
            <a:r>
              <a:t>Nivel de texto 5</a:t>
            </a:r>
          </a:p>
        </p:txBody>
      </p:sp>
      <p:sp>
        <p:nvSpPr>
          <p:cNvPr id="13"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BIG_NUMBER">
    <p:spTree>
      <p:nvGrpSpPr>
        <p:cNvPr id="1" name=""/>
        <p:cNvGrpSpPr/>
        <p:nvPr/>
      </p:nvGrpSpPr>
      <p:grpSpPr>
        <a:xfrm>
          <a:off x="0" y="0"/>
          <a:ext cx="0" cy="0"/>
          <a:chOff x="0" y="0"/>
          <a:chExt cx="0" cy="0"/>
        </a:xfrm>
      </p:grpSpPr>
      <p:sp>
        <p:nvSpPr>
          <p:cNvPr id="91" name="Texto del título"/>
          <p:cNvSpPr txBox="1">
            <a:spLocks noGrp="1"/>
          </p:cNvSpPr>
          <p:nvPr>
            <p:ph type="title"/>
          </p:nvPr>
        </p:nvSpPr>
        <p:spPr>
          <a:xfrm>
            <a:off x="311699" y="1106125"/>
            <a:ext cx="8520602" cy="1963500"/>
          </a:xfrm>
          <a:prstGeom prst="rect">
            <a:avLst/>
          </a:prstGeom>
        </p:spPr>
        <p:txBody>
          <a:bodyPr anchor="b"/>
          <a:lstStyle>
            <a:lvl1pPr algn="ctr">
              <a:defRPr sz="12000"/>
            </a:lvl1pPr>
          </a:lstStyle>
          <a:p>
            <a:r>
              <a:t>Texto del título</a:t>
            </a:r>
          </a:p>
        </p:txBody>
      </p:sp>
      <p:sp>
        <p:nvSpPr>
          <p:cNvPr id="92" name="Nivel de texto 1…"/>
          <p:cNvSpPr txBox="1">
            <a:spLocks noGrp="1"/>
          </p:cNvSpPr>
          <p:nvPr>
            <p:ph type="body" sz="half" idx="1"/>
          </p:nvPr>
        </p:nvSpPr>
        <p:spPr>
          <a:xfrm>
            <a:off x="311699" y="3152225"/>
            <a:ext cx="8520602" cy="1300800"/>
          </a:xfrm>
          <a:prstGeom prst="rect">
            <a:avLst/>
          </a:prstGeom>
        </p:spPr>
        <p:txBody>
          <a:bodyPr/>
          <a:lstStyle>
            <a:lvl1pPr algn="ctr"/>
            <a:lvl2pPr algn="ctr"/>
            <a:lvl3pPr algn="ctr"/>
            <a:lvl4pPr algn="ctr"/>
            <a:lvl5pPr algn="ctr"/>
          </a:lstStyle>
          <a:p>
            <a:r>
              <a:t>Nivel de texto 1</a:t>
            </a:r>
          </a:p>
          <a:p>
            <a:pPr lvl="1"/>
            <a:r>
              <a:t>Nivel de texto 2</a:t>
            </a:r>
          </a:p>
          <a:p>
            <a:pPr lvl="2"/>
            <a:r>
              <a:t>Nivel de texto 3</a:t>
            </a:r>
          </a:p>
          <a:p>
            <a:pPr lvl="3"/>
            <a:r>
              <a:t>Nivel de texto 4</a:t>
            </a:r>
          </a:p>
          <a:p>
            <a:pPr lvl="4"/>
            <a:r>
              <a:t>Nivel de texto 5</a:t>
            </a:r>
          </a:p>
        </p:txBody>
      </p:sp>
      <p:sp>
        <p:nvSpPr>
          <p:cNvPr id="93"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00"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0160829-B2B7-474D-A0EB-F066131FC293}"/>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CAA09BC-E9E6-4E69-BD3A-175EC19BD55F}"/>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43BB9D81-6251-4386-BEB3-A592F270C1FD}"/>
              </a:ext>
            </a:extLst>
          </p:cNvPr>
          <p:cNvSpPr>
            <a:spLocks noGrp="1"/>
          </p:cNvSpPr>
          <p:nvPr>
            <p:ph type="dt" sz="half" idx="10"/>
          </p:nvPr>
        </p:nvSpPr>
        <p:spPr/>
        <p:txBody>
          <a:bodyPr/>
          <a:lstStyle/>
          <a:p>
            <a:fld id="{8DC69A3C-4BAA-41A0-A07A-74175DF41B43}" type="datetimeFigureOut">
              <a:rPr lang="es-CO" smtClean="0"/>
              <a:t>15/12/2019</a:t>
            </a:fld>
            <a:endParaRPr lang="es-CO"/>
          </a:p>
        </p:txBody>
      </p:sp>
      <p:sp>
        <p:nvSpPr>
          <p:cNvPr id="5" name="Marcador de pie de página 4">
            <a:extLst>
              <a:ext uri="{FF2B5EF4-FFF2-40B4-BE49-F238E27FC236}">
                <a16:creationId xmlns:a16="http://schemas.microsoft.com/office/drawing/2014/main" id="{6DB6B3FC-5C28-4618-9D46-6B5E70AC2297}"/>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3A114DE2-70CD-4D2C-A868-54538ED31348}"/>
              </a:ext>
            </a:extLst>
          </p:cNvPr>
          <p:cNvSpPr>
            <a:spLocks noGrp="1"/>
          </p:cNvSpPr>
          <p:nvPr>
            <p:ph type="sldNum" sz="quarter" idx="12"/>
          </p:nvPr>
        </p:nvSpPr>
        <p:spPr/>
        <p:txBody>
          <a:bodyPr/>
          <a:lstStyle/>
          <a:p>
            <a:fld id="{6A14AC36-8B21-4F63-AE51-1878A7767112}" type="slidenum">
              <a:rPr lang="es-CO" smtClean="0"/>
              <a:t>‹#›</a:t>
            </a:fld>
            <a:endParaRPr lang="es-CO"/>
          </a:p>
        </p:txBody>
      </p:sp>
    </p:spTree>
    <p:extLst>
      <p:ext uri="{BB962C8B-B14F-4D97-AF65-F5344CB8AC3E}">
        <p14:creationId xmlns:p14="http://schemas.microsoft.com/office/powerpoint/2010/main" val="17475700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1_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a:t>
            </a:fld>
            <a:endParaRPr/>
          </a:p>
        </p:txBody>
      </p:sp>
    </p:spTree>
    <p:extLst>
      <p:ext uri="{BB962C8B-B14F-4D97-AF65-F5344CB8AC3E}">
        <p14:creationId xmlns:p14="http://schemas.microsoft.com/office/powerpoint/2010/main" val="26891133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SECTION_HEADER">
    <p:spTree>
      <p:nvGrpSpPr>
        <p:cNvPr id="1" name=""/>
        <p:cNvGrpSpPr/>
        <p:nvPr/>
      </p:nvGrpSpPr>
      <p:grpSpPr>
        <a:xfrm>
          <a:off x="0" y="0"/>
          <a:ext cx="0" cy="0"/>
          <a:chOff x="0" y="0"/>
          <a:chExt cx="0" cy="0"/>
        </a:xfrm>
      </p:grpSpPr>
      <p:sp>
        <p:nvSpPr>
          <p:cNvPr id="20" name="Texto del título"/>
          <p:cNvSpPr txBox="1">
            <a:spLocks noGrp="1"/>
          </p:cNvSpPr>
          <p:nvPr>
            <p:ph type="title"/>
          </p:nvPr>
        </p:nvSpPr>
        <p:spPr>
          <a:xfrm>
            <a:off x="311699" y="2150849"/>
            <a:ext cx="8520602" cy="841801"/>
          </a:xfrm>
          <a:prstGeom prst="rect">
            <a:avLst/>
          </a:prstGeom>
        </p:spPr>
        <p:txBody>
          <a:bodyPr anchor="ctr"/>
          <a:lstStyle>
            <a:lvl1pPr algn="ctr">
              <a:defRPr sz="3600"/>
            </a:lvl1pPr>
          </a:lstStyle>
          <a:p>
            <a:r>
              <a:t>Texto del título</a:t>
            </a:r>
          </a:p>
        </p:txBody>
      </p:sp>
      <p:sp>
        <p:nvSpPr>
          <p:cNvPr id="21"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_AND_BODY">
    <p:spTree>
      <p:nvGrpSpPr>
        <p:cNvPr id="1" name=""/>
        <p:cNvGrpSpPr/>
        <p:nvPr/>
      </p:nvGrpSpPr>
      <p:grpSpPr>
        <a:xfrm>
          <a:off x="0" y="0"/>
          <a:ext cx="0" cy="0"/>
          <a:chOff x="0" y="0"/>
          <a:chExt cx="0" cy="0"/>
        </a:xfrm>
      </p:grpSpPr>
      <p:sp>
        <p:nvSpPr>
          <p:cNvPr id="28" name="Texto del título"/>
          <p:cNvSpPr txBox="1">
            <a:spLocks noGrp="1"/>
          </p:cNvSpPr>
          <p:nvPr>
            <p:ph type="title"/>
          </p:nvPr>
        </p:nvSpPr>
        <p:spPr>
          <a:prstGeom prst="rect">
            <a:avLst/>
          </a:prstGeom>
        </p:spPr>
        <p:txBody>
          <a:bodyPr/>
          <a:lstStyle/>
          <a:p>
            <a:r>
              <a:t>Texto del título</a:t>
            </a:r>
          </a:p>
        </p:txBody>
      </p:sp>
      <p:sp>
        <p:nvSpPr>
          <p:cNvPr id="29" name="Nivel de texto 1…"/>
          <p:cNvSpPr txBox="1">
            <a:spLocks noGrp="1"/>
          </p:cNvSpPr>
          <p:nvPr>
            <p:ph type="body" idx="1"/>
          </p:nvPr>
        </p:nvSpPr>
        <p:spPr>
          <a:prstGeom prst="rect">
            <a:avLst/>
          </a:prstGeom>
        </p:spPr>
        <p:txBody>
          <a:bodyPr/>
          <a:lstStyle/>
          <a:p>
            <a:r>
              <a:t>Nivel de texto 1</a:t>
            </a:r>
          </a:p>
          <a:p>
            <a:pPr lvl="1"/>
            <a:r>
              <a:t>Nivel de texto 2</a:t>
            </a:r>
          </a:p>
          <a:p>
            <a:pPr lvl="2"/>
            <a:r>
              <a:t>Nivel de texto 3</a:t>
            </a:r>
          </a:p>
          <a:p>
            <a:pPr lvl="3"/>
            <a:r>
              <a:t>Nivel de texto 4</a:t>
            </a:r>
          </a:p>
          <a:p>
            <a:pPr lvl="4"/>
            <a:r>
              <a:t>Nivel de texto 5</a:t>
            </a:r>
          </a:p>
        </p:txBody>
      </p:sp>
      <p:sp>
        <p:nvSpPr>
          <p:cNvPr id="30"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_AND_TWO_COLUMNS">
    <p:spTree>
      <p:nvGrpSpPr>
        <p:cNvPr id="1" name=""/>
        <p:cNvGrpSpPr/>
        <p:nvPr/>
      </p:nvGrpSpPr>
      <p:grpSpPr>
        <a:xfrm>
          <a:off x="0" y="0"/>
          <a:ext cx="0" cy="0"/>
          <a:chOff x="0" y="0"/>
          <a:chExt cx="0" cy="0"/>
        </a:xfrm>
      </p:grpSpPr>
      <p:sp>
        <p:nvSpPr>
          <p:cNvPr id="37" name="Texto del título"/>
          <p:cNvSpPr txBox="1">
            <a:spLocks noGrp="1"/>
          </p:cNvSpPr>
          <p:nvPr>
            <p:ph type="title"/>
          </p:nvPr>
        </p:nvSpPr>
        <p:spPr>
          <a:prstGeom prst="rect">
            <a:avLst/>
          </a:prstGeom>
        </p:spPr>
        <p:txBody>
          <a:bodyPr/>
          <a:lstStyle/>
          <a:p>
            <a:r>
              <a:t>Texto del título</a:t>
            </a:r>
          </a:p>
        </p:txBody>
      </p:sp>
      <p:sp>
        <p:nvSpPr>
          <p:cNvPr id="38" name="Nivel de texto 1…"/>
          <p:cNvSpPr txBox="1">
            <a:spLocks noGrp="1"/>
          </p:cNvSpPr>
          <p:nvPr>
            <p:ph type="body" sz="half" idx="1"/>
          </p:nvPr>
        </p:nvSpPr>
        <p:spPr>
          <a:xfrm>
            <a:off x="311699" y="1152475"/>
            <a:ext cx="3999902" cy="3416400"/>
          </a:xfrm>
          <a:prstGeom prst="rect">
            <a:avLst/>
          </a:prstGeom>
        </p:spPr>
        <p:txBody>
          <a:bodyPr/>
          <a:lstStyle>
            <a:lvl1pPr indent="-317500">
              <a:buSzPts val="1400"/>
              <a:defRPr sz="1400"/>
            </a:lvl1pPr>
            <a:lvl2pPr marL="965200" indent="-355600">
              <a:buSzPts val="1400"/>
              <a:defRPr sz="1400"/>
            </a:lvl2pPr>
            <a:lvl3pPr marL="1422400" indent="-355600">
              <a:buSzPts val="1400"/>
              <a:defRPr sz="1400"/>
            </a:lvl3pPr>
            <a:lvl4pPr marL="1879600" indent="-355600">
              <a:buSzPts val="1400"/>
              <a:defRPr sz="1400"/>
            </a:lvl4pPr>
            <a:lvl5pPr marL="2336800" indent="-355600">
              <a:buSzPts val="1400"/>
              <a:defRPr sz="1400"/>
            </a:lvl5pPr>
          </a:lstStyle>
          <a:p>
            <a:r>
              <a:t>Nivel de texto 1</a:t>
            </a:r>
          </a:p>
          <a:p>
            <a:pPr lvl="1"/>
            <a:r>
              <a:t>Nivel de texto 2</a:t>
            </a:r>
          </a:p>
          <a:p>
            <a:pPr lvl="2"/>
            <a:r>
              <a:t>Nivel de texto 3</a:t>
            </a:r>
          </a:p>
          <a:p>
            <a:pPr lvl="3"/>
            <a:r>
              <a:t>Nivel de texto 4</a:t>
            </a:r>
          </a:p>
          <a:p>
            <a:pPr lvl="4"/>
            <a:r>
              <a:t>Nivel de texto 5</a:t>
            </a:r>
          </a:p>
        </p:txBody>
      </p:sp>
      <p:sp>
        <p:nvSpPr>
          <p:cNvPr id="39" name="Google Shape;23;p5"/>
          <p:cNvSpPr txBox="1">
            <a:spLocks noGrp="1"/>
          </p:cNvSpPr>
          <p:nvPr>
            <p:ph type="body" sz="half" idx="13"/>
          </p:nvPr>
        </p:nvSpPr>
        <p:spPr>
          <a:xfrm>
            <a:off x="4832399" y="1152475"/>
            <a:ext cx="3999902" cy="3416400"/>
          </a:xfrm>
          <a:prstGeom prst="rect">
            <a:avLst/>
          </a:prstGeom>
        </p:spPr>
        <p:txBody>
          <a:bodyPr/>
          <a:lstStyle/>
          <a:p>
            <a:pPr indent="-317500">
              <a:buSzPts val="1400"/>
              <a:defRPr sz="1400"/>
            </a:pPr>
            <a:endParaRPr/>
          </a:p>
        </p:txBody>
      </p:sp>
      <p:sp>
        <p:nvSpPr>
          <p:cNvPr id="40"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_ONLY">
    <p:spTree>
      <p:nvGrpSpPr>
        <p:cNvPr id="1" name=""/>
        <p:cNvGrpSpPr/>
        <p:nvPr/>
      </p:nvGrpSpPr>
      <p:grpSpPr>
        <a:xfrm>
          <a:off x="0" y="0"/>
          <a:ext cx="0" cy="0"/>
          <a:chOff x="0" y="0"/>
          <a:chExt cx="0" cy="0"/>
        </a:xfrm>
      </p:grpSpPr>
      <p:sp>
        <p:nvSpPr>
          <p:cNvPr id="47" name="Texto del título"/>
          <p:cNvSpPr txBox="1">
            <a:spLocks noGrp="1"/>
          </p:cNvSpPr>
          <p:nvPr>
            <p:ph type="title"/>
          </p:nvPr>
        </p:nvSpPr>
        <p:spPr>
          <a:prstGeom prst="rect">
            <a:avLst/>
          </a:prstGeom>
        </p:spPr>
        <p:txBody>
          <a:bodyPr/>
          <a:lstStyle/>
          <a:p>
            <a:r>
              <a:t>Texto del título</a:t>
            </a:r>
          </a:p>
        </p:txBody>
      </p:sp>
      <p:sp>
        <p:nvSpPr>
          <p:cNvPr id="48"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ONE_COLUMN_TEXT">
    <p:spTree>
      <p:nvGrpSpPr>
        <p:cNvPr id="1" name=""/>
        <p:cNvGrpSpPr/>
        <p:nvPr/>
      </p:nvGrpSpPr>
      <p:grpSpPr>
        <a:xfrm>
          <a:off x="0" y="0"/>
          <a:ext cx="0" cy="0"/>
          <a:chOff x="0" y="0"/>
          <a:chExt cx="0" cy="0"/>
        </a:xfrm>
      </p:grpSpPr>
      <p:sp>
        <p:nvSpPr>
          <p:cNvPr id="55" name="Texto del título"/>
          <p:cNvSpPr txBox="1">
            <a:spLocks noGrp="1"/>
          </p:cNvSpPr>
          <p:nvPr>
            <p:ph type="title"/>
          </p:nvPr>
        </p:nvSpPr>
        <p:spPr>
          <a:xfrm>
            <a:off x="311699" y="555600"/>
            <a:ext cx="2808001" cy="755700"/>
          </a:xfrm>
          <a:prstGeom prst="rect">
            <a:avLst/>
          </a:prstGeom>
        </p:spPr>
        <p:txBody>
          <a:bodyPr anchor="b"/>
          <a:lstStyle>
            <a:lvl1pPr>
              <a:defRPr sz="2400"/>
            </a:lvl1pPr>
          </a:lstStyle>
          <a:p>
            <a:r>
              <a:t>Texto del título</a:t>
            </a:r>
          </a:p>
        </p:txBody>
      </p:sp>
      <p:sp>
        <p:nvSpPr>
          <p:cNvPr id="56" name="Nivel de texto 1…"/>
          <p:cNvSpPr txBox="1">
            <a:spLocks noGrp="1"/>
          </p:cNvSpPr>
          <p:nvPr>
            <p:ph type="body" sz="quarter" idx="1"/>
          </p:nvPr>
        </p:nvSpPr>
        <p:spPr>
          <a:xfrm>
            <a:off x="311699" y="1389599"/>
            <a:ext cx="2808001" cy="3179401"/>
          </a:xfrm>
          <a:prstGeom prst="rect">
            <a:avLst/>
          </a:prstGeom>
        </p:spPr>
        <p:txBody>
          <a:bodyPr/>
          <a:lstStyle>
            <a:lvl1pPr indent="-304800">
              <a:buSzPts val="1200"/>
              <a:defRPr sz="1200"/>
            </a:lvl1pPr>
            <a:lvl2pPr marL="914400" indent="-304800">
              <a:buSzPts val="1200"/>
              <a:defRPr sz="1200"/>
            </a:lvl2pPr>
            <a:lvl3pPr marL="1371600" indent="-304800">
              <a:buSzPts val="1200"/>
              <a:defRPr sz="1200"/>
            </a:lvl3pPr>
            <a:lvl4pPr marL="1828800" indent="-304800">
              <a:buSzPts val="1200"/>
              <a:defRPr sz="1200"/>
            </a:lvl4pPr>
            <a:lvl5pPr marL="2286000" indent="-304800">
              <a:buSzPts val="1200"/>
              <a:defRPr sz="1200"/>
            </a:lvl5pPr>
          </a:lstStyle>
          <a:p>
            <a:r>
              <a:t>Nivel de texto 1</a:t>
            </a:r>
          </a:p>
          <a:p>
            <a:pPr lvl="1"/>
            <a:r>
              <a:t>Nivel de texto 2</a:t>
            </a:r>
          </a:p>
          <a:p>
            <a:pPr lvl="2"/>
            <a:r>
              <a:t>Nivel de texto 3</a:t>
            </a:r>
          </a:p>
          <a:p>
            <a:pPr lvl="3"/>
            <a:r>
              <a:t>Nivel de texto 4</a:t>
            </a:r>
          </a:p>
          <a:p>
            <a:pPr lvl="4"/>
            <a:r>
              <a:t>Nivel de texto 5</a:t>
            </a:r>
          </a:p>
        </p:txBody>
      </p:sp>
      <p:sp>
        <p:nvSpPr>
          <p:cNvPr id="57"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MAIN_POINT">
    <p:spTree>
      <p:nvGrpSpPr>
        <p:cNvPr id="1" name=""/>
        <p:cNvGrpSpPr/>
        <p:nvPr/>
      </p:nvGrpSpPr>
      <p:grpSpPr>
        <a:xfrm>
          <a:off x="0" y="0"/>
          <a:ext cx="0" cy="0"/>
          <a:chOff x="0" y="0"/>
          <a:chExt cx="0" cy="0"/>
        </a:xfrm>
      </p:grpSpPr>
      <p:sp>
        <p:nvSpPr>
          <p:cNvPr id="64" name="Texto del título"/>
          <p:cNvSpPr txBox="1">
            <a:spLocks noGrp="1"/>
          </p:cNvSpPr>
          <p:nvPr>
            <p:ph type="title"/>
          </p:nvPr>
        </p:nvSpPr>
        <p:spPr>
          <a:xfrm>
            <a:off x="490250" y="450149"/>
            <a:ext cx="6367801" cy="4090801"/>
          </a:xfrm>
          <a:prstGeom prst="rect">
            <a:avLst/>
          </a:prstGeom>
        </p:spPr>
        <p:txBody>
          <a:bodyPr anchor="ctr"/>
          <a:lstStyle>
            <a:lvl1pPr>
              <a:defRPr sz="4800"/>
            </a:lvl1pPr>
          </a:lstStyle>
          <a:p>
            <a:r>
              <a:t>Texto del título</a:t>
            </a:r>
          </a:p>
        </p:txBody>
      </p:sp>
      <p:sp>
        <p:nvSpPr>
          <p:cNvPr id="65"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SECTION_TITLE_AND_DESCRIPTION">
    <p:spTree>
      <p:nvGrpSpPr>
        <p:cNvPr id="1" name=""/>
        <p:cNvGrpSpPr/>
        <p:nvPr/>
      </p:nvGrpSpPr>
      <p:grpSpPr>
        <a:xfrm>
          <a:off x="0" y="0"/>
          <a:ext cx="0" cy="0"/>
          <a:chOff x="0" y="0"/>
          <a:chExt cx="0" cy="0"/>
        </a:xfrm>
      </p:grpSpPr>
      <p:sp>
        <p:nvSpPr>
          <p:cNvPr id="72" name="Google Shape;36;p9"/>
          <p:cNvSpPr/>
          <p:nvPr/>
        </p:nvSpPr>
        <p:spPr>
          <a:xfrm>
            <a:off x="4572000" y="-125"/>
            <a:ext cx="4572000" cy="5143501"/>
          </a:xfrm>
          <a:prstGeom prst="rect">
            <a:avLst/>
          </a:prstGeom>
          <a:solidFill>
            <a:srgbClr val="EEEEEE"/>
          </a:solidFill>
          <a:ln w="12700">
            <a:miter lim="400000"/>
          </a:ln>
        </p:spPr>
        <p:txBody>
          <a:bodyPr lIns="45719" rIns="45719" anchor="ctr"/>
          <a:lstStyle/>
          <a:p>
            <a:endParaRPr/>
          </a:p>
        </p:txBody>
      </p:sp>
      <p:sp>
        <p:nvSpPr>
          <p:cNvPr id="73" name="Texto del título"/>
          <p:cNvSpPr txBox="1">
            <a:spLocks noGrp="1"/>
          </p:cNvSpPr>
          <p:nvPr>
            <p:ph type="title"/>
          </p:nvPr>
        </p:nvSpPr>
        <p:spPr>
          <a:xfrm>
            <a:off x="265500" y="1233175"/>
            <a:ext cx="4045200" cy="1482301"/>
          </a:xfrm>
          <a:prstGeom prst="rect">
            <a:avLst/>
          </a:prstGeom>
        </p:spPr>
        <p:txBody>
          <a:bodyPr anchor="b"/>
          <a:lstStyle>
            <a:lvl1pPr algn="ctr">
              <a:defRPr sz="4200"/>
            </a:lvl1pPr>
          </a:lstStyle>
          <a:p>
            <a:r>
              <a:t>Texto del título</a:t>
            </a:r>
          </a:p>
        </p:txBody>
      </p:sp>
      <p:sp>
        <p:nvSpPr>
          <p:cNvPr id="74" name="Nivel de texto 1…"/>
          <p:cNvSpPr txBox="1">
            <a:spLocks noGrp="1"/>
          </p:cNvSpPr>
          <p:nvPr>
            <p:ph type="body" sz="quarter" idx="1"/>
          </p:nvPr>
        </p:nvSpPr>
        <p:spPr>
          <a:xfrm>
            <a:off x="265500" y="2803075"/>
            <a:ext cx="4045200" cy="1235101"/>
          </a:xfrm>
          <a:prstGeom prst="rect">
            <a:avLst/>
          </a:prstGeom>
        </p:spPr>
        <p:txBody>
          <a:bodyPr/>
          <a:lstStyle>
            <a:lvl1pPr marL="342900" indent="-228600" algn="ctr">
              <a:lnSpc>
                <a:spcPct val="100000"/>
              </a:lnSpc>
              <a:buClrTx/>
              <a:buSzTx/>
              <a:buFontTx/>
              <a:buNone/>
              <a:defRPr sz="2100"/>
            </a:lvl1pPr>
            <a:lvl2pPr marL="342900" indent="254000" algn="ctr">
              <a:lnSpc>
                <a:spcPct val="100000"/>
              </a:lnSpc>
              <a:buClrTx/>
              <a:buSzTx/>
              <a:buFontTx/>
              <a:buNone/>
              <a:defRPr sz="2100"/>
            </a:lvl2pPr>
            <a:lvl3pPr marL="342900" indent="711200" algn="ctr">
              <a:lnSpc>
                <a:spcPct val="100000"/>
              </a:lnSpc>
              <a:buClrTx/>
              <a:buSzTx/>
              <a:buFontTx/>
              <a:buNone/>
              <a:defRPr sz="2100"/>
            </a:lvl3pPr>
            <a:lvl4pPr marL="342900" indent="1168400" algn="ctr">
              <a:lnSpc>
                <a:spcPct val="100000"/>
              </a:lnSpc>
              <a:buClrTx/>
              <a:buSzTx/>
              <a:buFontTx/>
              <a:buNone/>
              <a:defRPr sz="2100"/>
            </a:lvl4pPr>
            <a:lvl5pPr marL="342900" indent="1625600" algn="ctr">
              <a:lnSpc>
                <a:spcPct val="100000"/>
              </a:lnSpc>
              <a:buClrTx/>
              <a:buSzTx/>
              <a:buFontTx/>
              <a:buNone/>
              <a:defRPr sz="2100"/>
            </a:lvl5pPr>
          </a:lstStyle>
          <a:p>
            <a:r>
              <a:t>Nivel de texto 1</a:t>
            </a:r>
          </a:p>
          <a:p>
            <a:pPr lvl="1"/>
            <a:r>
              <a:t>Nivel de texto 2</a:t>
            </a:r>
          </a:p>
          <a:p>
            <a:pPr lvl="2"/>
            <a:r>
              <a:t>Nivel de texto 3</a:t>
            </a:r>
          </a:p>
          <a:p>
            <a:pPr lvl="3"/>
            <a:r>
              <a:t>Nivel de texto 4</a:t>
            </a:r>
          </a:p>
          <a:p>
            <a:pPr lvl="4"/>
            <a:r>
              <a:t>Nivel de texto 5</a:t>
            </a:r>
          </a:p>
        </p:txBody>
      </p:sp>
      <p:sp>
        <p:nvSpPr>
          <p:cNvPr id="75" name="Google Shape;39;p9"/>
          <p:cNvSpPr txBox="1">
            <a:spLocks noGrp="1"/>
          </p:cNvSpPr>
          <p:nvPr>
            <p:ph type="body" sz="half" idx="13"/>
          </p:nvPr>
        </p:nvSpPr>
        <p:spPr>
          <a:xfrm>
            <a:off x="4939500" y="724074"/>
            <a:ext cx="3837000" cy="3695102"/>
          </a:xfrm>
          <a:prstGeom prst="rect">
            <a:avLst/>
          </a:prstGeom>
        </p:spPr>
        <p:txBody>
          <a:bodyPr anchor="ctr"/>
          <a:lstStyle/>
          <a:p>
            <a:endParaRPr/>
          </a:p>
        </p:txBody>
      </p:sp>
      <p:sp>
        <p:nvSpPr>
          <p:cNvPr id="76"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CAPTION_ONLY">
    <p:spTree>
      <p:nvGrpSpPr>
        <p:cNvPr id="1" name=""/>
        <p:cNvGrpSpPr/>
        <p:nvPr/>
      </p:nvGrpSpPr>
      <p:grpSpPr>
        <a:xfrm>
          <a:off x="0" y="0"/>
          <a:ext cx="0" cy="0"/>
          <a:chOff x="0" y="0"/>
          <a:chExt cx="0" cy="0"/>
        </a:xfrm>
      </p:grpSpPr>
      <p:sp>
        <p:nvSpPr>
          <p:cNvPr id="83" name="Nivel de texto 1…"/>
          <p:cNvSpPr txBox="1">
            <a:spLocks noGrp="1"/>
          </p:cNvSpPr>
          <p:nvPr>
            <p:ph type="body" sz="quarter" idx="1"/>
          </p:nvPr>
        </p:nvSpPr>
        <p:spPr>
          <a:xfrm>
            <a:off x="311699" y="4230575"/>
            <a:ext cx="5998802" cy="605101"/>
          </a:xfrm>
          <a:prstGeom prst="rect">
            <a:avLst/>
          </a:prstGeom>
        </p:spPr>
        <p:txBody>
          <a:bodyPr anchor="ctr"/>
          <a:lstStyle>
            <a:lvl1pPr marL="228600" indent="0">
              <a:lnSpc>
                <a:spcPct val="100000"/>
              </a:lnSpc>
              <a:buClrTx/>
              <a:buSzTx/>
              <a:buFontTx/>
              <a:buNone/>
            </a:lvl1pPr>
            <a:lvl2pPr>
              <a:lnSpc>
                <a:spcPct val="100000"/>
              </a:lnSpc>
              <a:buClrTx/>
              <a:buFontTx/>
            </a:lvl2pPr>
            <a:lvl3pPr>
              <a:lnSpc>
                <a:spcPct val="100000"/>
              </a:lnSpc>
              <a:buClrTx/>
              <a:buFontTx/>
            </a:lvl3pPr>
            <a:lvl4pPr>
              <a:lnSpc>
                <a:spcPct val="100000"/>
              </a:lnSpc>
              <a:buClrTx/>
              <a:buFontTx/>
            </a:lvl4pPr>
            <a:lvl5pPr>
              <a:lnSpc>
                <a:spcPct val="100000"/>
              </a:lnSpc>
              <a:buClrTx/>
              <a:buFontTx/>
            </a:lvl5pPr>
          </a:lstStyle>
          <a:p>
            <a:r>
              <a:t>Nivel de texto 1</a:t>
            </a:r>
          </a:p>
          <a:p>
            <a:pPr lvl="1"/>
            <a:r>
              <a:t>Nivel de texto 2</a:t>
            </a:r>
          </a:p>
          <a:p>
            <a:pPr lvl="2"/>
            <a:r>
              <a:t>Nivel de texto 3</a:t>
            </a:r>
          </a:p>
          <a:p>
            <a:pPr lvl="3"/>
            <a:r>
              <a:t>Nivel de texto 4</a:t>
            </a:r>
          </a:p>
          <a:p>
            <a:pPr lvl="4"/>
            <a:r>
              <a:t>Nivel de texto 5</a:t>
            </a:r>
          </a:p>
        </p:txBody>
      </p:sp>
      <p:sp>
        <p:nvSpPr>
          <p:cNvPr id="84" name="Número de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o del título"/>
          <p:cNvSpPr txBox="1">
            <a:spLocks noGrp="1"/>
          </p:cNvSpPr>
          <p:nvPr>
            <p:ph type="title"/>
          </p:nvPr>
        </p:nvSpPr>
        <p:spPr>
          <a:xfrm>
            <a:off x="311699" y="445025"/>
            <a:ext cx="8520602" cy="572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424" tIns="91424" rIns="91424" bIns="91424">
            <a:normAutofit/>
          </a:bodyPr>
          <a:lstStyle/>
          <a:p>
            <a:r>
              <a:t>Texto del título</a:t>
            </a:r>
          </a:p>
        </p:txBody>
      </p:sp>
      <p:sp>
        <p:nvSpPr>
          <p:cNvPr id="3" name="Nivel de texto 1…"/>
          <p:cNvSpPr txBox="1">
            <a:spLocks noGrp="1"/>
          </p:cNvSpPr>
          <p:nvPr>
            <p:ph type="body" idx="1"/>
          </p:nvPr>
        </p:nvSpPr>
        <p:spPr>
          <a:xfrm>
            <a:off x="311699" y="1152475"/>
            <a:ext cx="8520602" cy="3416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424" tIns="91424" rIns="91424" bIns="91424">
            <a:normAutofit/>
          </a:bodyPr>
          <a:lstStyle/>
          <a:p>
            <a:r>
              <a:t>Nivel de texto 1</a:t>
            </a:r>
          </a:p>
          <a:p>
            <a:pPr lvl="1"/>
            <a:r>
              <a:t>Nivel de texto 2</a:t>
            </a:r>
          </a:p>
          <a:p>
            <a:pPr lvl="2"/>
            <a:r>
              <a:t>Nivel de texto 3</a:t>
            </a:r>
          </a:p>
          <a:p>
            <a:pPr lvl="3"/>
            <a:r>
              <a:t>Nivel de texto 4</a:t>
            </a:r>
          </a:p>
          <a:p>
            <a:pPr lvl="4"/>
            <a:r>
              <a:t>Nivel de texto 5</a:t>
            </a:r>
          </a:p>
        </p:txBody>
      </p:sp>
      <p:sp>
        <p:nvSpPr>
          <p:cNvPr id="4" name="Número de diapositiva"/>
          <p:cNvSpPr txBox="1">
            <a:spLocks noGrp="1"/>
          </p:cNvSpPr>
          <p:nvPr>
            <p:ph type="sldNum" sz="quarter" idx="2"/>
          </p:nvPr>
        </p:nvSpPr>
        <p:spPr>
          <a:xfrm>
            <a:off x="8684345" y="4700819"/>
            <a:ext cx="336814" cy="318396"/>
          </a:xfrm>
          <a:prstGeom prst="rect">
            <a:avLst/>
          </a:prstGeom>
          <a:ln w="12700">
            <a:miter lim="400000"/>
          </a:ln>
        </p:spPr>
        <p:txBody>
          <a:bodyPr wrap="none" lIns="91424" tIns="91424" rIns="91424" bIns="91424" anchor="ctr">
            <a:spAutoFit/>
          </a:bodyPr>
          <a:lstStyle>
            <a:lvl1pPr algn="r">
              <a:defRPr sz="1000">
                <a:solidFill>
                  <a:schemeClr val="accent2">
                    <a:lumOff val="21764"/>
                  </a:schemeClr>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l" defTabSz="914400" rtl="0" latinLnBrk="0">
        <a:lnSpc>
          <a:spcPct val="100000"/>
        </a:lnSpc>
        <a:spcBef>
          <a:spcPts val="0"/>
        </a:spcBef>
        <a:spcAft>
          <a:spcPts val="0"/>
        </a:spcAft>
        <a:buClrTx/>
        <a:buSzTx/>
        <a:buFontTx/>
        <a:buNone/>
        <a:tabLst/>
        <a:defRPr sz="2800" b="0" i="0" u="none" strike="noStrike" cap="none" spc="0" baseline="0">
          <a:ln>
            <a:noFill/>
          </a:ln>
          <a:solidFill>
            <a:srgbClr val="000000"/>
          </a:solidFill>
          <a:uFillTx/>
          <a:latin typeface="+mj-lt"/>
          <a:ea typeface="+mj-ea"/>
          <a:cs typeface="+mj-cs"/>
          <a:sym typeface="Arial"/>
        </a:defRPr>
      </a:lvl1pPr>
      <a:lvl2pPr marL="0" marR="0" indent="0" algn="l" defTabSz="914400" rtl="0" latinLnBrk="0">
        <a:lnSpc>
          <a:spcPct val="100000"/>
        </a:lnSpc>
        <a:spcBef>
          <a:spcPts val="0"/>
        </a:spcBef>
        <a:spcAft>
          <a:spcPts val="0"/>
        </a:spcAft>
        <a:buClrTx/>
        <a:buSzTx/>
        <a:buFontTx/>
        <a:buNone/>
        <a:tabLst/>
        <a:defRPr sz="2800" b="0" i="0" u="none" strike="noStrike" cap="none" spc="0" baseline="0">
          <a:ln>
            <a:noFill/>
          </a:ln>
          <a:solidFill>
            <a:srgbClr val="000000"/>
          </a:solidFill>
          <a:uFillTx/>
          <a:latin typeface="+mj-lt"/>
          <a:ea typeface="+mj-ea"/>
          <a:cs typeface="+mj-cs"/>
          <a:sym typeface="Arial"/>
        </a:defRPr>
      </a:lvl2pPr>
      <a:lvl3pPr marL="0" marR="0" indent="0" algn="l" defTabSz="914400" rtl="0" latinLnBrk="0">
        <a:lnSpc>
          <a:spcPct val="100000"/>
        </a:lnSpc>
        <a:spcBef>
          <a:spcPts val="0"/>
        </a:spcBef>
        <a:spcAft>
          <a:spcPts val="0"/>
        </a:spcAft>
        <a:buClrTx/>
        <a:buSzTx/>
        <a:buFontTx/>
        <a:buNone/>
        <a:tabLst/>
        <a:defRPr sz="2800" b="0" i="0" u="none" strike="noStrike" cap="none" spc="0" baseline="0">
          <a:ln>
            <a:noFill/>
          </a:ln>
          <a:solidFill>
            <a:srgbClr val="000000"/>
          </a:solidFill>
          <a:uFillTx/>
          <a:latin typeface="+mj-lt"/>
          <a:ea typeface="+mj-ea"/>
          <a:cs typeface="+mj-cs"/>
          <a:sym typeface="Arial"/>
        </a:defRPr>
      </a:lvl3pPr>
      <a:lvl4pPr marL="0" marR="0" indent="0" algn="l" defTabSz="914400" rtl="0" latinLnBrk="0">
        <a:lnSpc>
          <a:spcPct val="100000"/>
        </a:lnSpc>
        <a:spcBef>
          <a:spcPts val="0"/>
        </a:spcBef>
        <a:spcAft>
          <a:spcPts val="0"/>
        </a:spcAft>
        <a:buClrTx/>
        <a:buSzTx/>
        <a:buFontTx/>
        <a:buNone/>
        <a:tabLst/>
        <a:defRPr sz="2800" b="0" i="0" u="none" strike="noStrike" cap="none" spc="0" baseline="0">
          <a:ln>
            <a:noFill/>
          </a:ln>
          <a:solidFill>
            <a:srgbClr val="000000"/>
          </a:solidFill>
          <a:uFillTx/>
          <a:latin typeface="+mj-lt"/>
          <a:ea typeface="+mj-ea"/>
          <a:cs typeface="+mj-cs"/>
          <a:sym typeface="Arial"/>
        </a:defRPr>
      </a:lvl4pPr>
      <a:lvl5pPr marL="0" marR="0" indent="0" algn="l" defTabSz="914400" rtl="0" latinLnBrk="0">
        <a:lnSpc>
          <a:spcPct val="100000"/>
        </a:lnSpc>
        <a:spcBef>
          <a:spcPts val="0"/>
        </a:spcBef>
        <a:spcAft>
          <a:spcPts val="0"/>
        </a:spcAft>
        <a:buClrTx/>
        <a:buSzTx/>
        <a:buFontTx/>
        <a:buNone/>
        <a:tabLst/>
        <a:defRPr sz="2800" b="0" i="0" u="none" strike="noStrike" cap="none" spc="0" baseline="0">
          <a:ln>
            <a:noFill/>
          </a:ln>
          <a:solidFill>
            <a:srgbClr val="000000"/>
          </a:solidFill>
          <a:uFillTx/>
          <a:latin typeface="+mj-lt"/>
          <a:ea typeface="+mj-ea"/>
          <a:cs typeface="+mj-cs"/>
          <a:sym typeface="Arial"/>
        </a:defRPr>
      </a:lvl5pPr>
      <a:lvl6pPr marL="0" marR="0" indent="0" algn="l" defTabSz="914400" rtl="0" latinLnBrk="0">
        <a:lnSpc>
          <a:spcPct val="100000"/>
        </a:lnSpc>
        <a:spcBef>
          <a:spcPts val="0"/>
        </a:spcBef>
        <a:spcAft>
          <a:spcPts val="0"/>
        </a:spcAft>
        <a:buClrTx/>
        <a:buSzTx/>
        <a:buFontTx/>
        <a:buNone/>
        <a:tabLst/>
        <a:defRPr sz="2800" b="0" i="0" u="none" strike="noStrike" cap="none" spc="0" baseline="0">
          <a:ln>
            <a:noFill/>
          </a:ln>
          <a:solidFill>
            <a:srgbClr val="000000"/>
          </a:solidFill>
          <a:uFillTx/>
          <a:latin typeface="+mj-lt"/>
          <a:ea typeface="+mj-ea"/>
          <a:cs typeface="+mj-cs"/>
          <a:sym typeface="Arial"/>
        </a:defRPr>
      </a:lvl6pPr>
      <a:lvl7pPr marL="0" marR="0" indent="0" algn="l" defTabSz="914400" rtl="0" latinLnBrk="0">
        <a:lnSpc>
          <a:spcPct val="100000"/>
        </a:lnSpc>
        <a:spcBef>
          <a:spcPts val="0"/>
        </a:spcBef>
        <a:spcAft>
          <a:spcPts val="0"/>
        </a:spcAft>
        <a:buClrTx/>
        <a:buSzTx/>
        <a:buFontTx/>
        <a:buNone/>
        <a:tabLst/>
        <a:defRPr sz="2800" b="0" i="0" u="none" strike="noStrike" cap="none" spc="0" baseline="0">
          <a:ln>
            <a:noFill/>
          </a:ln>
          <a:solidFill>
            <a:srgbClr val="000000"/>
          </a:solidFill>
          <a:uFillTx/>
          <a:latin typeface="+mj-lt"/>
          <a:ea typeface="+mj-ea"/>
          <a:cs typeface="+mj-cs"/>
          <a:sym typeface="Arial"/>
        </a:defRPr>
      </a:lvl7pPr>
      <a:lvl8pPr marL="0" marR="0" indent="0" algn="l" defTabSz="914400" rtl="0" latinLnBrk="0">
        <a:lnSpc>
          <a:spcPct val="100000"/>
        </a:lnSpc>
        <a:spcBef>
          <a:spcPts val="0"/>
        </a:spcBef>
        <a:spcAft>
          <a:spcPts val="0"/>
        </a:spcAft>
        <a:buClrTx/>
        <a:buSzTx/>
        <a:buFontTx/>
        <a:buNone/>
        <a:tabLst/>
        <a:defRPr sz="2800" b="0" i="0" u="none" strike="noStrike" cap="none" spc="0" baseline="0">
          <a:ln>
            <a:noFill/>
          </a:ln>
          <a:solidFill>
            <a:srgbClr val="000000"/>
          </a:solidFill>
          <a:uFillTx/>
          <a:latin typeface="+mj-lt"/>
          <a:ea typeface="+mj-ea"/>
          <a:cs typeface="+mj-cs"/>
          <a:sym typeface="Arial"/>
        </a:defRPr>
      </a:lvl8pPr>
      <a:lvl9pPr marL="0" marR="0" indent="0" algn="l" defTabSz="914400" rtl="0" latinLnBrk="0">
        <a:lnSpc>
          <a:spcPct val="100000"/>
        </a:lnSpc>
        <a:spcBef>
          <a:spcPts val="0"/>
        </a:spcBef>
        <a:spcAft>
          <a:spcPts val="0"/>
        </a:spcAft>
        <a:buClrTx/>
        <a:buSzTx/>
        <a:buFontTx/>
        <a:buNone/>
        <a:tabLst/>
        <a:defRPr sz="2800" b="0" i="0" u="none" strike="noStrike" cap="none" spc="0" baseline="0">
          <a:ln>
            <a:noFill/>
          </a:ln>
          <a:solidFill>
            <a:srgbClr val="000000"/>
          </a:solidFill>
          <a:uFillTx/>
          <a:latin typeface="+mj-lt"/>
          <a:ea typeface="+mj-ea"/>
          <a:cs typeface="+mj-cs"/>
          <a:sym typeface="Arial"/>
        </a:defRPr>
      </a:lvl9pPr>
    </p:titleStyle>
    <p:bodyStyle>
      <a:lvl1pPr marL="457200" marR="0" indent="-342900" algn="l" defTabSz="914400" rtl="0" latinLnBrk="0">
        <a:lnSpc>
          <a:spcPct val="115000"/>
        </a:lnSpc>
        <a:spcBef>
          <a:spcPts val="0"/>
        </a:spcBef>
        <a:spcAft>
          <a:spcPts val="0"/>
        </a:spcAft>
        <a:buClr>
          <a:schemeClr val="accent2">
            <a:lumOff val="21764"/>
          </a:schemeClr>
        </a:buClr>
        <a:buSzPts val="1800"/>
        <a:buFont typeface="Arial"/>
        <a:buChar char="●"/>
        <a:tabLst/>
        <a:defRPr sz="1800" b="0" i="0" u="none" strike="noStrike" cap="none" spc="0" baseline="0">
          <a:ln>
            <a:noFill/>
          </a:ln>
          <a:solidFill>
            <a:schemeClr val="accent2">
              <a:lumOff val="21764"/>
            </a:schemeClr>
          </a:solidFill>
          <a:uFillTx/>
          <a:latin typeface="+mj-lt"/>
          <a:ea typeface="+mj-ea"/>
          <a:cs typeface="+mj-cs"/>
          <a:sym typeface="Arial"/>
        </a:defRPr>
      </a:lvl1pPr>
      <a:lvl2pPr marL="1005114" marR="0" indent="-408214" algn="l" defTabSz="914400" rtl="0" latinLnBrk="0">
        <a:lnSpc>
          <a:spcPct val="115000"/>
        </a:lnSpc>
        <a:spcBef>
          <a:spcPts val="0"/>
        </a:spcBef>
        <a:spcAft>
          <a:spcPts val="0"/>
        </a:spcAft>
        <a:buClr>
          <a:schemeClr val="accent2">
            <a:lumOff val="21764"/>
          </a:schemeClr>
        </a:buClr>
        <a:buSzPts val="1800"/>
        <a:buFont typeface="Arial"/>
        <a:buChar char="○"/>
        <a:tabLst/>
        <a:defRPr sz="1800" b="0" i="0" u="none" strike="noStrike" cap="none" spc="0" baseline="0">
          <a:ln>
            <a:noFill/>
          </a:ln>
          <a:solidFill>
            <a:schemeClr val="accent2">
              <a:lumOff val="21764"/>
            </a:schemeClr>
          </a:solidFill>
          <a:uFillTx/>
          <a:latin typeface="+mj-lt"/>
          <a:ea typeface="+mj-ea"/>
          <a:cs typeface="+mj-cs"/>
          <a:sym typeface="Arial"/>
        </a:defRPr>
      </a:lvl2pPr>
      <a:lvl3pPr marL="1462314" marR="0" indent="-408214" algn="l" defTabSz="914400" rtl="0" latinLnBrk="0">
        <a:lnSpc>
          <a:spcPct val="115000"/>
        </a:lnSpc>
        <a:spcBef>
          <a:spcPts val="0"/>
        </a:spcBef>
        <a:spcAft>
          <a:spcPts val="0"/>
        </a:spcAft>
        <a:buClr>
          <a:schemeClr val="accent2">
            <a:lumOff val="21764"/>
          </a:schemeClr>
        </a:buClr>
        <a:buSzPts val="1800"/>
        <a:buFont typeface="Arial"/>
        <a:buChar char="■"/>
        <a:tabLst/>
        <a:defRPr sz="1800" b="0" i="0" u="none" strike="noStrike" cap="none" spc="0" baseline="0">
          <a:ln>
            <a:noFill/>
          </a:ln>
          <a:solidFill>
            <a:schemeClr val="accent2">
              <a:lumOff val="21764"/>
            </a:schemeClr>
          </a:solidFill>
          <a:uFillTx/>
          <a:latin typeface="+mj-lt"/>
          <a:ea typeface="+mj-ea"/>
          <a:cs typeface="+mj-cs"/>
          <a:sym typeface="Arial"/>
        </a:defRPr>
      </a:lvl3pPr>
      <a:lvl4pPr marL="1919514" marR="0" indent="-408214" algn="l" defTabSz="914400" rtl="0" latinLnBrk="0">
        <a:lnSpc>
          <a:spcPct val="115000"/>
        </a:lnSpc>
        <a:spcBef>
          <a:spcPts val="0"/>
        </a:spcBef>
        <a:spcAft>
          <a:spcPts val="0"/>
        </a:spcAft>
        <a:buClr>
          <a:schemeClr val="accent2">
            <a:lumOff val="21764"/>
          </a:schemeClr>
        </a:buClr>
        <a:buSzPts val="1800"/>
        <a:buFont typeface="Arial"/>
        <a:buChar char="●"/>
        <a:tabLst/>
        <a:defRPr sz="1800" b="0" i="0" u="none" strike="noStrike" cap="none" spc="0" baseline="0">
          <a:ln>
            <a:noFill/>
          </a:ln>
          <a:solidFill>
            <a:schemeClr val="accent2">
              <a:lumOff val="21764"/>
            </a:schemeClr>
          </a:solidFill>
          <a:uFillTx/>
          <a:latin typeface="+mj-lt"/>
          <a:ea typeface="+mj-ea"/>
          <a:cs typeface="+mj-cs"/>
          <a:sym typeface="Arial"/>
        </a:defRPr>
      </a:lvl4pPr>
      <a:lvl5pPr marL="2376714" marR="0" indent="-408214" algn="l" defTabSz="914400" rtl="0" latinLnBrk="0">
        <a:lnSpc>
          <a:spcPct val="115000"/>
        </a:lnSpc>
        <a:spcBef>
          <a:spcPts val="0"/>
        </a:spcBef>
        <a:spcAft>
          <a:spcPts val="0"/>
        </a:spcAft>
        <a:buClr>
          <a:schemeClr val="accent2">
            <a:lumOff val="21764"/>
          </a:schemeClr>
        </a:buClr>
        <a:buSzPts val="1800"/>
        <a:buFont typeface="Arial"/>
        <a:buChar char="○"/>
        <a:tabLst/>
        <a:defRPr sz="1800" b="0" i="0" u="none" strike="noStrike" cap="none" spc="0" baseline="0">
          <a:ln>
            <a:noFill/>
          </a:ln>
          <a:solidFill>
            <a:schemeClr val="accent2">
              <a:lumOff val="21764"/>
            </a:schemeClr>
          </a:solidFill>
          <a:uFillTx/>
          <a:latin typeface="+mj-lt"/>
          <a:ea typeface="+mj-ea"/>
          <a:cs typeface="+mj-cs"/>
          <a:sym typeface="Arial"/>
        </a:defRPr>
      </a:lvl5pPr>
      <a:lvl6pPr marL="2833914" marR="0" indent="-408214" algn="l" defTabSz="914400" rtl="0" latinLnBrk="0">
        <a:lnSpc>
          <a:spcPct val="115000"/>
        </a:lnSpc>
        <a:spcBef>
          <a:spcPts val="0"/>
        </a:spcBef>
        <a:spcAft>
          <a:spcPts val="0"/>
        </a:spcAft>
        <a:buClr>
          <a:schemeClr val="accent2">
            <a:lumOff val="21764"/>
          </a:schemeClr>
        </a:buClr>
        <a:buSzPts val="1800"/>
        <a:buFont typeface="Arial"/>
        <a:buChar char="■"/>
        <a:tabLst/>
        <a:defRPr sz="1800" b="0" i="0" u="none" strike="noStrike" cap="none" spc="0" baseline="0">
          <a:ln>
            <a:noFill/>
          </a:ln>
          <a:solidFill>
            <a:schemeClr val="accent2">
              <a:lumOff val="21764"/>
            </a:schemeClr>
          </a:solidFill>
          <a:uFillTx/>
          <a:latin typeface="+mj-lt"/>
          <a:ea typeface="+mj-ea"/>
          <a:cs typeface="+mj-cs"/>
          <a:sym typeface="Arial"/>
        </a:defRPr>
      </a:lvl6pPr>
      <a:lvl7pPr marL="3291114" marR="0" indent="-408214" algn="l" defTabSz="914400" rtl="0" latinLnBrk="0">
        <a:lnSpc>
          <a:spcPct val="115000"/>
        </a:lnSpc>
        <a:spcBef>
          <a:spcPts val="0"/>
        </a:spcBef>
        <a:spcAft>
          <a:spcPts val="0"/>
        </a:spcAft>
        <a:buClr>
          <a:schemeClr val="accent2">
            <a:lumOff val="21764"/>
          </a:schemeClr>
        </a:buClr>
        <a:buSzPts val="1800"/>
        <a:buFont typeface="Arial"/>
        <a:buChar char="●"/>
        <a:tabLst/>
        <a:defRPr sz="1800" b="0" i="0" u="none" strike="noStrike" cap="none" spc="0" baseline="0">
          <a:ln>
            <a:noFill/>
          </a:ln>
          <a:solidFill>
            <a:schemeClr val="accent2">
              <a:lumOff val="21764"/>
            </a:schemeClr>
          </a:solidFill>
          <a:uFillTx/>
          <a:latin typeface="+mj-lt"/>
          <a:ea typeface="+mj-ea"/>
          <a:cs typeface="+mj-cs"/>
          <a:sym typeface="Arial"/>
        </a:defRPr>
      </a:lvl7pPr>
      <a:lvl8pPr marL="3748314" marR="0" indent="-408214" algn="l" defTabSz="914400" rtl="0" latinLnBrk="0">
        <a:lnSpc>
          <a:spcPct val="115000"/>
        </a:lnSpc>
        <a:spcBef>
          <a:spcPts val="0"/>
        </a:spcBef>
        <a:spcAft>
          <a:spcPts val="0"/>
        </a:spcAft>
        <a:buClr>
          <a:schemeClr val="accent2">
            <a:lumOff val="21764"/>
          </a:schemeClr>
        </a:buClr>
        <a:buSzPts val="1800"/>
        <a:buFont typeface="Arial"/>
        <a:buChar char="○"/>
        <a:tabLst/>
        <a:defRPr sz="1800" b="0" i="0" u="none" strike="noStrike" cap="none" spc="0" baseline="0">
          <a:ln>
            <a:noFill/>
          </a:ln>
          <a:solidFill>
            <a:schemeClr val="accent2">
              <a:lumOff val="21764"/>
            </a:schemeClr>
          </a:solidFill>
          <a:uFillTx/>
          <a:latin typeface="+mj-lt"/>
          <a:ea typeface="+mj-ea"/>
          <a:cs typeface="+mj-cs"/>
          <a:sym typeface="Arial"/>
        </a:defRPr>
      </a:lvl8pPr>
      <a:lvl9pPr marL="4205514" marR="0" indent="-408214" algn="l" defTabSz="914400" rtl="0" latinLnBrk="0">
        <a:lnSpc>
          <a:spcPct val="115000"/>
        </a:lnSpc>
        <a:spcBef>
          <a:spcPts val="0"/>
        </a:spcBef>
        <a:spcAft>
          <a:spcPts val="0"/>
        </a:spcAft>
        <a:buClr>
          <a:schemeClr val="accent2">
            <a:lumOff val="21764"/>
          </a:schemeClr>
        </a:buClr>
        <a:buSzPts val="1800"/>
        <a:buFont typeface="Arial"/>
        <a:buChar char="■"/>
        <a:tabLst/>
        <a:defRPr sz="1800" b="0" i="0" u="none" strike="noStrike" cap="none" spc="0" baseline="0">
          <a:ln>
            <a:noFill/>
          </a:ln>
          <a:solidFill>
            <a:schemeClr val="accent2">
              <a:lumOff val="21764"/>
            </a:schemeClr>
          </a:solidFill>
          <a:uFillTx/>
          <a:latin typeface="+mj-lt"/>
          <a:ea typeface="+mj-ea"/>
          <a:cs typeface="+mj-cs"/>
          <a:sym typeface="Arial"/>
        </a:defRPr>
      </a:lvl9pPr>
    </p:bodyStyle>
    <p:otherStyle>
      <a:lvl1pPr marL="0" marR="0" indent="0" algn="r" defTabSz="9144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Arial"/>
        </a:defRPr>
      </a:lvl1pPr>
      <a:lvl2pPr marL="0" marR="0" indent="0" algn="r" defTabSz="9144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Arial"/>
        </a:defRPr>
      </a:lvl2pPr>
      <a:lvl3pPr marL="0" marR="0" indent="0" algn="r" defTabSz="9144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Arial"/>
        </a:defRPr>
      </a:lvl3pPr>
      <a:lvl4pPr marL="0" marR="0" indent="0" algn="r" defTabSz="9144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Arial"/>
        </a:defRPr>
      </a:lvl4pPr>
      <a:lvl5pPr marL="0" marR="0" indent="0" algn="r" defTabSz="9144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Arial"/>
        </a:defRPr>
      </a:lvl5pPr>
      <a:lvl6pPr marL="0" marR="0" indent="0" algn="r" defTabSz="9144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Arial"/>
        </a:defRPr>
      </a:lvl6pPr>
      <a:lvl7pPr marL="0" marR="0" indent="0" algn="r" defTabSz="9144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Arial"/>
        </a:defRPr>
      </a:lvl7pPr>
      <a:lvl8pPr marL="0" marR="0" indent="0" algn="r" defTabSz="9144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Arial"/>
        </a:defRPr>
      </a:lvl8pPr>
      <a:lvl9pPr marL="0" marR="0" indent="0" algn="r" defTabSz="9144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5.png"/><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5.png"/><Relationship Id="rId1" Type="http://schemas.openxmlformats.org/officeDocument/2006/relationships/slideLayout" Target="../slideLayouts/slideLayout11.xml"/><Relationship Id="rId4" Type="http://schemas.openxmlformats.org/officeDocument/2006/relationships/image" Target="../media/image18.jpeg"/></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5.png"/><Relationship Id="rId1" Type="http://schemas.openxmlformats.org/officeDocument/2006/relationships/slideLayout" Target="../slideLayouts/slideLayout11.xml"/><Relationship Id="rId4" Type="http://schemas.openxmlformats.org/officeDocument/2006/relationships/image" Target="../media/image20.jpe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5334C"/>
        </a:solidFill>
        <a:effectLst/>
      </p:bgPr>
    </p:bg>
    <p:spTree>
      <p:nvGrpSpPr>
        <p:cNvPr id="1" name="Shape 53"/>
        <p:cNvGrpSpPr/>
        <p:nvPr/>
      </p:nvGrpSpPr>
      <p:grpSpPr>
        <a:xfrm>
          <a:off x="0" y="0"/>
          <a:ext cx="0" cy="0"/>
          <a:chOff x="0" y="0"/>
          <a:chExt cx="0" cy="0"/>
        </a:xfrm>
      </p:grpSpPr>
      <p:sp>
        <p:nvSpPr>
          <p:cNvPr id="54" name="Google Shape;54;p13"/>
          <p:cNvSpPr/>
          <p:nvPr/>
        </p:nvSpPr>
        <p:spPr>
          <a:xfrm>
            <a:off x="1542875" y="1563900"/>
            <a:ext cx="5189700" cy="1349400"/>
          </a:xfrm>
          <a:prstGeom prst="rect">
            <a:avLst/>
          </a:prstGeom>
          <a:noFill/>
          <a:ln w="28575" cap="flat" cmpd="sng">
            <a:solidFill>
              <a:srgbClr val="09D9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5" name="Google Shape;55;p13"/>
          <p:cNvPicPr preferRelativeResize="0"/>
          <p:nvPr/>
        </p:nvPicPr>
        <p:blipFill rotWithShape="1">
          <a:blip r:embed="rId3">
            <a:alphaModFix/>
          </a:blip>
          <a:srcRect t="33821" b="23377"/>
          <a:stretch/>
        </p:blipFill>
        <p:spPr>
          <a:xfrm>
            <a:off x="4741899" y="2913250"/>
            <a:ext cx="2083550" cy="689178"/>
          </a:xfrm>
          <a:prstGeom prst="rect">
            <a:avLst/>
          </a:prstGeom>
          <a:noFill/>
          <a:ln>
            <a:noFill/>
          </a:ln>
        </p:spPr>
      </p:pic>
      <p:sp>
        <p:nvSpPr>
          <p:cNvPr id="56" name="Google Shape;56;p13"/>
          <p:cNvSpPr txBox="1"/>
          <p:nvPr/>
        </p:nvSpPr>
        <p:spPr>
          <a:xfrm>
            <a:off x="1876750" y="1758275"/>
            <a:ext cx="4590600" cy="776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 sz="2900">
                <a:solidFill>
                  <a:srgbClr val="FFFFFF"/>
                </a:solidFill>
                <a:latin typeface="Comfortaa Light"/>
                <a:ea typeface="Comfortaa Light"/>
                <a:cs typeface="Comfortaa Light"/>
                <a:sym typeface="Comfortaa Light"/>
              </a:rPr>
              <a:t>CADENAS DE VALOR </a:t>
            </a:r>
            <a:endParaRPr sz="2900">
              <a:solidFill>
                <a:srgbClr val="FFFFFF"/>
              </a:solidFill>
              <a:latin typeface="Comfortaa Light"/>
              <a:ea typeface="Comfortaa Light"/>
              <a:cs typeface="Comfortaa Light"/>
              <a:sym typeface="Comfortaa Light"/>
            </a:endParaRPr>
          </a:p>
          <a:p>
            <a:pPr marL="0" lvl="0" indent="0" algn="ctr" rtl="0">
              <a:spcBef>
                <a:spcPts val="0"/>
              </a:spcBef>
              <a:spcAft>
                <a:spcPts val="0"/>
              </a:spcAft>
              <a:buNone/>
            </a:pPr>
            <a:r>
              <a:rPr lang="es" sz="2000" b="1">
                <a:solidFill>
                  <a:srgbClr val="FFFFFF"/>
                </a:solidFill>
                <a:latin typeface="Comfortaa"/>
                <a:ea typeface="Comfortaa"/>
                <a:cs typeface="Comfortaa"/>
                <a:sym typeface="Comfortaa"/>
              </a:rPr>
              <a:t>PARA EL APROVECHAMIENTO</a:t>
            </a:r>
            <a:endParaRPr sz="2000" b="1">
              <a:solidFill>
                <a:srgbClr val="FFFFFF"/>
              </a:solidFill>
              <a:latin typeface="Comfortaa"/>
              <a:ea typeface="Comfortaa"/>
              <a:cs typeface="Comfortaa"/>
              <a:sym typeface="Comfortaa"/>
            </a:endParaRPr>
          </a:p>
        </p:txBody>
      </p:sp>
      <p:sp>
        <p:nvSpPr>
          <p:cNvPr id="57" name="Google Shape;57;p13"/>
          <p:cNvSpPr/>
          <p:nvPr/>
        </p:nvSpPr>
        <p:spPr>
          <a:xfrm>
            <a:off x="6732575" y="1563900"/>
            <a:ext cx="1026300" cy="1349400"/>
          </a:xfrm>
          <a:prstGeom prst="rect">
            <a:avLst/>
          </a:prstGeom>
          <a:noFill/>
          <a:ln w="28575" cap="flat" cmpd="sng">
            <a:solidFill>
              <a:srgbClr val="09D9A9"/>
            </a:solidFill>
            <a:prstDash val="solid"/>
            <a:round/>
            <a:headEnd type="none" w="sm" len="sm"/>
            <a:tailEnd type="none" w="sm" len="sm"/>
          </a:ln>
        </p:spPr>
        <p:txBody>
          <a:bodyPr spcFirstLastPara="1" wrap="square" lIns="91425" tIns="91425" rIns="91425" bIns="91425" anchor="b" anchorCtr="0">
            <a:noAutofit/>
          </a:bodyPr>
          <a:lstStyle/>
          <a:p>
            <a:pPr marL="0" lvl="0" indent="0" algn="r" rtl="0">
              <a:spcBef>
                <a:spcPts val="0"/>
              </a:spcBef>
              <a:spcAft>
                <a:spcPts val="0"/>
              </a:spcAft>
              <a:buNone/>
            </a:pPr>
            <a:r>
              <a:rPr lang="es" sz="2000">
                <a:solidFill>
                  <a:srgbClr val="FFFFFF"/>
                </a:solidFill>
                <a:latin typeface="Comfortaa Light"/>
                <a:ea typeface="Comfortaa Light"/>
                <a:cs typeface="Comfortaa Light"/>
                <a:sym typeface="Comfortaa Light"/>
              </a:rPr>
              <a:t>2019</a:t>
            </a:r>
            <a:endParaRPr sz="2000"/>
          </a:p>
        </p:txBody>
      </p:sp>
      <p:sp>
        <p:nvSpPr>
          <p:cNvPr id="58" name="Google Shape;58;p13"/>
          <p:cNvSpPr/>
          <p:nvPr/>
        </p:nvSpPr>
        <p:spPr>
          <a:xfrm>
            <a:off x="4741900" y="2913300"/>
            <a:ext cx="1983600" cy="689100"/>
          </a:xfrm>
          <a:prstGeom prst="rect">
            <a:avLst/>
          </a:prstGeom>
          <a:noFill/>
          <a:ln w="28575" cap="flat" cmpd="sng">
            <a:solidFill>
              <a:srgbClr val="09D9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9" name="Google Shape;59;p13"/>
          <p:cNvPicPr preferRelativeResize="0"/>
          <p:nvPr/>
        </p:nvPicPr>
        <p:blipFill rotWithShape="1">
          <a:blip r:embed="rId4">
            <a:alphaModFix/>
          </a:blip>
          <a:srcRect l="7080" t="57002" b="7208"/>
          <a:stretch/>
        </p:blipFill>
        <p:spPr>
          <a:xfrm>
            <a:off x="1337775" y="4454400"/>
            <a:ext cx="2421825" cy="689100"/>
          </a:xfrm>
          <a:prstGeom prst="rect">
            <a:avLst/>
          </a:prstGeom>
          <a:noFill/>
          <a:ln>
            <a:noFill/>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5"/>
          <p:cNvSpPr/>
          <p:nvPr/>
        </p:nvSpPr>
        <p:spPr>
          <a:xfrm>
            <a:off x="4562229" y="0"/>
            <a:ext cx="4572000" cy="5143500"/>
          </a:xfrm>
          <a:prstGeom prst="rect">
            <a:avLst/>
          </a:prstGeom>
          <a:solidFill>
            <a:srgbClr val="053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3" name="Google Shape;73;p15"/>
          <p:cNvPicPr preferRelativeResize="0"/>
          <p:nvPr/>
        </p:nvPicPr>
        <p:blipFill rotWithShape="1">
          <a:blip r:embed="rId3">
            <a:alphaModFix/>
          </a:blip>
          <a:srcRect l="2152" t="66335" b="15096"/>
          <a:stretch/>
        </p:blipFill>
        <p:spPr>
          <a:xfrm>
            <a:off x="5098475" y="1855925"/>
            <a:ext cx="2351225" cy="550800"/>
          </a:xfrm>
          <a:prstGeom prst="rect">
            <a:avLst/>
          </a:prstGeom>
          <a:noFill/>
          <a:ln>
            <a:noFill/>
          </a:ln>
        </p:spPr>
      </p:pic>
      <p:sp>
        <p:nvSpPr>
          <p:cNvPr id="74" name="Google Shape;74;p15"/>
          <p:cNvSpPr txBox="1">
            <a:spLocks noGrp="1"/>
          </p:cNvSpPr>
          <p:nvPr>
            <p:ph type="title"/>
          </p:nvPr>
        </p:nvSpPr>
        <p:spPr>
          <a:xfrm>
            <a:off x="5018800" y="2502425"/>
            <a:ext cx="3861600" cy="572700"/>
          </a:xfrm>
          <a:prstGeom prst="rect">
            <a:avLst/>
          </a:prstGeom>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s" sz="3500" b="1">
                <a:solidFill>
                  <a:srgbClr val="FFFFFF"/>
                </a:solidFill>
                <a:latin typeface="Comfortaa"/>
                <a:ea typeface="Comfortaa"/>
                <a:cs typeface="Comfortaa"/>
                <a:sym typeface="Comfortaa"/>
              </a:rPr>
              <a:t>ENTREGABLES</a:t>
            </a:r>
            <a:endParaRPr sz="3500" b="1">
              <a:solidFill>
                <a:srgbClr val="FFFFFF"/>
              </a:solidFill>
              <a:latin typeface="Comfortaa"/>
              <a:ea typeface="Comfortaa"/>
              <a:cs typeface="Comfortaa"/>
              <a:sym typeface="Comfortaa"/>
            </a:endParaRPr>
          </a:p>
        </p:txBody>
      </p:sp>
      <p:sp>
        <p:nvSpPr>
          <p:cNvPr id="75" name="Google Shape;75;p15"/>
          <p:cNvSpPr txBox="1"/>
          <p:nvPr/>
        </p:nvSpPr>
        <p:spPr>
          <a:xfrm>
            <a:off x="620350" y="1511825"/>
            <a:ext cx="3435600" cy="2142300"/>
          </a:xfrm>
          <a:prstGeom prst="rect">
            <a:avLst/>
          </a:prstGeom>
          <a:noFill/>
          <a:ln>
            <a:noFill/>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434343"/>
              </a:buClr>
              <a:buSzPts val="1400"/>
              <a:buFont typeface="Avenir"/>
              <a:buAutoNum type="arabicPeriod"/>
            </a:pPr>
            <a:r>
              <a:rPr lang="es">
                <a:solidFill>
                  <a:srgbClr val="434343"/>
                </a:solidFill>
                <a:latin typeface="Avenir"/>
                <a:ea typeface="Avenir"/>
                <a:cs typeface="Avenir"/>
                <a:sym typeface="Avenir"/>
              </a:rPr>
              <a:t>Informe de caracterización de actores</a:t>
            </a:r>
            <a:endParaRPr>
              <a:solidFill>
                <a:srgbClr val="434343"/>
              </a:solidFill>
              <a:latin typeface="Avenir"/>
              <a:ea typeface="Avenir"/>
              <a:cs typeface="Avenir"/>
              <a:sym typeface="Avenir"/>
            </a:endParaRPr>
          </a:p>
          <a:p>
            <a:pPr marL="457200" marR="0" lvl="0" indent="-317500" algn="l" rtl="0">
              <a:lnSpc>
                <a:spcPct val="100000"/>
              </a:lnSpc>
              <a:spcBef>
                <a:spcPts val="1000"/>
              </a:spcBef>
              <a:spcAft>
                <a:spcPts val="0"/>
              </a:spcAft>
              <a:buClr>
                <a:srgbClr val="434343"/>
              </a:buClr>
              <a:buSzPts val="1400"/>
              <a:buFont typeface="Avenir"/>
              <a:buAutoNum type="arabicPeriod"/>
            </a:pPr>
            <a:r>
              <a:rPr lang="es">
                <a:solidFill>
                  <a:srgbClr val="434343"/>
                </a:solidFill>
                <a:latin typeface="Avenir"/>
                <a:ea typeface="Avenir"/>
                <a:cs typeface="Avenir"/>
                <a:sym typeface="Avenir"/>
              </a:rPr>
              <a:t>Visualización de la Cadena de Valor </a:t>
            </a:r>
            <a:endParaRPr>
              <a:solidFill>
                <a:srgbClr val="434343"/>
              </a:solidFill>
              <a:latin typeface="Avenir"/>
              <a:ea typeface="Avenir"/>
              <a:cs typeface="Avenir"/>
              <a:sym typeface="Avenir"/>
            </a:endParaRPr>
          </a:p>
          <a:p>
            <a:pPr marL="457200" marR="0" lvl="0" indent="-317500" algn="l" rtl="0">
              <a:lnSpc>
                <a:spcPct val="100000"/>
              </a:lnSpc>
              <a:spcBef>
                <a:spcPts val="1000"/>
              </a:spcBef>
              <a:spcAft>
                <a:spcPts val="0"/>
              </a:spcAft>
              <a:buClr>
                <a:srgbClr val="434343"/>
              </a:buClr>
              <a:buSzPts val="1400"/>
              <a:buFont typeface="Avenir"/>
              <a:buAutoNum type="arabicPeriod"/>
            </a:pPr>
            <a:r>
              <a:rPr lang="es">
                <a:solidFill>
                  <a:srgbClr val="434343"/>
                </a:solidFill>
                <a:latin typeface="Avenir"/>
                <a:ea typeface="Avenir"/>
                <a:cs typeface="Avenir"/>
                <a:sym typeface="Avenir"/>
              </a:rPr>
              <a:t>Matriz de Problemas</a:t>
            </a:r>
            <a:endParaRPr>
              <a:solidFill>
                <a:srgbClr val="434343"/>
              </a:solidFill>
              <a:latin typeface="Avenir"/>
              <a:ea typeface="Avenir"/>
              <a:cs typeface="Avenir"/>
              <a:sym typeface="Avenir"/>
            </a:endParaRPr>
          </a:p>
          <a:p>
            <a:pPr marL="457200" marR="0" lvl="0" indent="-317500" algn="l" rtl="0">
              <a:lnSpc>
                <a:spcPct val="100000"/>
              </a:lnSpc>
              <a:spcBef>
                <a:spcPts val="1000"/>
              </a:spcBef>
              <a:spcAft>
                <a:spcPts val="0"/>
              </a:spcAft>
              <a:buClr>
                <a:srgbClr val="434343"/>
              </a:buClr>
              <a:buSzPts val="1400"/>
              <a:buFont typeface="Avenir"/>
              <a:buAutoNum type="arabicPeriod"/>
            </a:pPr>
            <a:r>
              <a:rPr lang="es">
                <a:solidFill>
                  <a:srgbClr val="434343"/>
                </a:solidFill>
                <a:latin typeface="Avenir"/>
                <a:ea typeface="Avenir"/>
                <a:cs typeface="Avenir"/>
                <a:sym typeface="Avenir"/>
              </a:rPr>
              <a:t>Informe de ideas</a:t>
            </a:r>
            <a:endParaRPr>
              <a:solidFill>
                <a:srgbClr val="434343"/>
              </a:solidFill>
              <a:latin typeface="Avenir"/>
              <a:ea typeface="Avenir"/>
              <a:cs typeface="Avenir"/>
              <a:sym typeface="Avenir"/>
            </a:endParaRPr>
          </a:p>
          <a:p>
            <a:pPr marL="457200" marR="0" lvl="0" indent="-317500" algn="l" rtl="0">
              <a:lnSpc>
                <a:spcPct val="100000"/>
              </a:lnSpc>
              <a:spcBef>
                <a:spcPts val="1000"/>
              </a:spcBef>
              <a:spcAft>
                <a:spcPts val="1000"/>
              </a:spcAft>
              <a:buClr>
                <a:srgbClr val="434343"/>
              </a:buClr>
              <a:buSzPts val="1400"/>
              <a:buFont typeface="Avenir"/>
              <a:buAutoNum type="arabicPeriod"/>
            </a:pPr>
            <a:r>
              <a:rPr lang="es">
                <a:solidFill>
                  <a:srgbClr val="434343"/>
                </a:solidFill>
                <a:latin typeface="Avenir"/>
                <a:ea typeface="Avenir"/>
                <a:cs typeface="Avenir"/>
                <a:sym typeface="Avenir"/>
              </a:rPr>
              <a:t>Matriz de evaluación de prototipos</a:t>
            </a:r>
            <a:endParaRPr>
              <a:solidFill>
                <a:srgbClr val="434343"/>
              </a:solidFill>
              <a:latin typeface="Avenir"/>
              <a:ea typeface="Avenir"/>
              <a:cs typeface="Avenir"/>
              <a:sym typeface="Avenir"/>
            </a:endParaRPr>
          </a:p>
        </p:txBody>
      </p:sp>
      <p:sp>
        <p:nvSpPr>
          <p:cNvPr id="76" name="Google Shape;76;p15"/>
          <p:cNvSpPr txBox="1"/>
          <p:nvPr/>
        </p:nvSpPr>
        <p:spPr>
          <a:xfrm>
            <a:off x="5018800" y="3030375"/>
            <a:ext cx="33876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 sz="1600">
                <a:solidFill>
                  <a:srgbClr val="FFFFFF"/>
                </a:solidFill>
                <a:latin typeface="Avenir"/>
                <a:ea typeface="Avenir"/>
                <a:cs typeface="Avenir"/>
                <a:sym typeface="Avenir"/>
              </a:rPr>
              <a:t>Índice de productos</a:t>
            </a:r>
            <a:endParaRPr sz="1600">
              <a:solidFill>
                <a:srgbClr val="FFFFFF"/>
              </a:solidFill>
              <a:latin typeface="Avenir"/>
              <a:ea typeface="Avenir"/>
              <a:cs typeface="Avenir"/>
              <a:sym typeface="Avenir"/>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pic>
        <p:nvPicPr>
          <p:cNvPr id="81" name="Google Shape;81;p16"/>
          <p:cNvPicPr preferRelativeResize="0"/>
          <p:nvPr/>
        </p:nvPicPr>
        <p:blipFill rotWithShape="1">
          <a:blip r:embed="rId3">
            <a:alphaModFix/>
          </a:blip>
          <a:srcRect l="8658" t="80800" r="26871" b="3870"/>
          <a:stretch/>
        </p:blipFill>
        <p:spPr>
          <a:xfrm>
            <a:off x="7502225" y="635775"/>
            <a:ext cx="1641775" cy="498900"/>
          </a:xfrm>
          <a:prstGeom prst="rect">
            <a:avLst/>
          </a:prstGeom>
          <a:noFill/>
          <a:ln>
            <a:noFill/>
          </a:ln>
        </p:spPr>
      </p:pic>
      <p:sp>
        <p:nvSpPr>
          <p:cNvPr id="82" name="Google Shape;82;p16"/>
          <p:cNvSpPr/>
          <p:nvPr/>
        </p:nvSpPr>
        <p:spPr>
          <a:xfrm>
            <a:off x="6255325" y="635775"/>
            <a:ext cx="2285100" cy="498900"/>
          </a:xfrm>
          <a:prstGeom prst="parallelogram">
            <a:avLst>
              <a:gd name="adj" fmla="val 77755"/>
            </a:avLst>
          </a:prstGeom>
          <a:solidFill>
            <a:srgbClr val="09D9A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b="1">
                <a:solidFill>
                  <a:srgbClr val="FFFFFF"/>
                </a:solidFill>
                <a:latin typeface="Comfortaa"/>
                <a:ea typeface="Comfortaa"/>
                <a:cs typeface="Comfortaa"/>
                <a:sym typeface="Comfortaa"/>
              </a:rPr>
              <a:t>COMPRENDER</a:t>
            </a:r>
            <a:endParaRPr b="1">
              <a:solidFill>
                <a:srgbClr val="FFFFFF"/>
              </a:solidFill>
              <a:latin typeface="Comfortaa"/>
              <a:ea typeface="Comfortaa"/>
              <a:cs typeface="Comfortaa"/>
              <a:sym typeface="Comfortaa"/>
            </a:endParaRPr>
          </a:p>
        </p:txBody>
      </p:sp>
      <p:sp>
        <p:nvSpPr>
          <p:cNvPr id="83" name="Google Shape;83;p16"/>
          <p:cNvSpPr txBox="1">
            <a:spLocks noGrp="1"/>
          </p:cNvSpPr>
          <p:nvPr>
            <p:ph type="title" idx="4294967295"/>
          </p:nvPr>
        </p:nvSpPr>
        <p:spPr>
          <a:xfrm>
            <a:off x="464125" y="521200"/>
            <a:ext cx="4139100" cy="572700"/>
          </a:xfrm>
          <a:prstGeom prst="rect">
            <a:avLst/>
          </a:prstGeom>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s" sz="3800" b="1" dirty="0">
                <a:solidFill>
                  <a:srgbClr val="05334C"/>
                </a:solidFill>
                <a:latin typeface="Comfortaa"/>
                <a:ea typeface="Comfortaa"/>
                <a:cs typeface="Comfortaa"/>
                <a:sym typeface="Comfortaa"/>
              </a:rPr>
              <a:t>ACTORES</a:t>
            </a:r>
            <a:endParaRPr sz="3800" b="1" dirty="0">
              <a:solidFill>
                <a:srgbClr val="05334C"/>
              </a:solidFill>
              <a:latin typeface="Comfortaa"/>
              <a:ea typeface="Comfortaa"/>
              <a:cs typeface="Comfortaa"/>
              <a:sym typeface="Comfortaa"/>
            </a:endParaRPr>
          </a:p>
        </p:txBody>
      </p:sp>
      <p:sp>
        <p:nvSpPr>
          <p:cNvPr id="84" name="Google Shape;84;p16"/>
          <p:cNvSpPr/>
          <p:nvPr/>
        </p:nvSpPr>
        <p:spPr>
          <a:xfrm>
            <a:off x="561100" y="1502300"/>
            <a:ext cx="2531100" cy="1714500"/>
          </a:xfrm>
          <a:prstGeom prst="rect">
            <a:avLst/>
          </a:prstGeom>
          <a:solidFill>
            <a:srgbClr val="EFEFEF"/>
          </a:solidFill>
          <a:ln w="28575" cap="flat" cmpd="sng">
            <a:solidFill>
              <a:srgbClr val="05334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6"/>
          <p:cNvSpPr/>
          <p:nvPr/>
        </p:nvSpPr>
        <p:spPr>
          <a:xfrm>
            <a:off x="3145398" y="1502300"/>
            <a:ext cx="2531100" cy="1714500"/>
          </a:xfrm>
          <a:prstGeom prst="rect">
            <a:avLst/>
          </a:prstGeom>
          <a:solidFill>
            <a:srgbClr val="EFEFEF"/>
          </a:solidFill>
          <a:ln w="28575" cap="flat" cmpd="sng">
            <a:solidFill>
              <a:srgbClr val="05334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16"/>
          <p:cNvSpPr/>
          <p:nvPr/>
        </p:nvSpPr>
        <p:spPr>
          <a:xfrm>
            <a:off x="5729685" y="1502300"/>
            <a:ext cx="2531100" cy="1714500"/>
          </a:xfrm>
          <a:prstGeom prst="rect">
            <a:avLst/>
          </a:prstGeom>
          <a:solidFill>
            <a:srgbClr val="EFEFEF"/>
          </a:solidFill>
          <a:ln w="28575" cap="flat" cmpd="sng">
            <a:solidFill>
              <a:srgbClr val="05334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16"/>
          <p:cNvSpPr/>
          <p:nvPr/>
        </p:nvSpPr>
        <p:spPr>
          <a:xfrm>
            <a:off x="561100" y="3279150"/>
            <a:ext cx="2000579" cy="1347300"/>
          </a:xfrm>
          <a:prstGeom prst="rect">
            <a:avLst/>
          </a:prstGeom>
          <a:solidFill>
            <a:srgbClr val="EFEFEF"/>
          </a:solidFill>
          <a:ln w="28575" cap="flat" cmpd="sng">
            <a:solidFill>
              <a:srgbClr val="05334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16"/>
          <p:cNvSpPr/>
          <p:nvPr/>
        </p:nvSpPr>
        <p:spPr>
          <a:xfrm>
            <a:off x="4771179" y="3279150"/>
            <a:ext cx="3489577" cy="1347300"/>
          </a:xfrm>
          <a:prstGeom prst="rect">
            <a:avLst/>
          </a:prstGeom>
          <a:solidFill>
            <a:srgbClr val="EFEFEF"/>
          </a:solidFill>
          <a:ln w="28575" cap="flat" cmpd="sng">
            <a:solidFill>
              <a:srgbClr val="05334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16"/>
          <p:cNvSpPr txBox="1"/>
          <p:nvPr/>
        </p:nvSpPr>
        <p:spPr>
          <a:xfrm>
            <a:off x="767454" y="1586591"/>
            <a:ext cx="2262675" cy="408248"/>
          </a:xfrm>
          <a:prstGeom prst="rect">
            <a:avLst/>
          </a:prstGeom>
          <a:noFill/>
          <a:ln>
            <a:noFill/>
          </a:ln>
        </p:spPr>
        <p:txBody>
          <a:bodyPr spcFirstLastPara="1" wrap="square" lIns="91425" tIns="91425" rIns="91425" bIns="91425" anchor="t" anchorCtr="0">
            <a:noAutofit/>
          </a:bodyPr>
          <a:lstStyle/>
          <a:p>
            <a:r>
              <a:rPr lang="es" sz="1200" b="1" dirty="0">
                <a:solidFill>
                  <a:srgbClr val="09D9A9"/>
                </a:solidFill>
                <a:latin typeface="Comfortaa"/>
                <a:ea typeface="Comfortaa"/>
                <a:cs typeface="Comfortaa"/>
              </a:rPr>
              <a:t>GRANDES GENERADORES</a:t>
            </a:r>
          </a:p>
        </p:txBody>
      </p:sp>
      <p:sp>
        <p:nvSpPr>
          <p:cNvPr id="90" name="Google Shape;90;p16"/>
          <p:cNvSpPr txBox="1"/>
          <p:nvPr/>
        </p:nvSpPr>
        <p:spPr>
          <a:xfrm>
            <a:off x="768925" y="1820778"/>
            <a:ext cx="2119800" cy="912600"/>
          </a:xfrm>
          <a:prstGeom prst="rect">
            <a:avLst/>
          </a:prstGeom>
          <a:noFill/>
          <a:ln>
            <a:noFill/>
          </a:ln>
        </p:spPr>
        <p:txBody>
          <a:bodyPr spcFirstLastPara="1" wrap="square" lIns="91425" tIns="91425" rIns="91425" bIns="91425" anchor="t" anchorCtr="0">
            <a:noAutofit/>
          </a:bodyPr>
          <a:lstStyle/>
          <a:p>
            <a:pPr marL="171450" indent="-171450">
              <a:buFont typeface="Arial" panose="020B0604020202020204" pitchFamily="34" charset="0"/>
              <a:buChar char="•"/>
            </a:pPr>
            <a:r>
              <a:rPr lang="es-CO" sz="1000" dirty="0">
                <a:solidFill>
                  <a:schemeClr val="tx1">
                    <a:lumMod val="75000"/>
                    <a:lumOff val="25000"/>
                  </a:schemeClr>
                </a:solidFill>
                <a:latin typeface="Avenir"/>
                <a:ea typeface="Avenir"/>
                <a:cs typeface="Avenir"/>
                <a:sym typeface="Avenir"/>
              </a:rPr>
              <a:t>Restaurantes</a:t>
            </a:r>
            <a:endParaRPr lang="en-US" sz="1000" dirty="0">
              <a:solidFill>
                <a:schemeClr val="tx1">
                  <a:lumMod val="75000"/>
                  <a:lumOff val="25000"/>
                </a:schemeClr>
              </a:solidFill>
              <a:latin typeface="Avenir"/>
              <a:ea typeface="Avenir"/>
              <a:cs typeface="Avenir"/>
              <a:sym typeface="Avenir"/>
            </a:endParaRPr>
          </a:p>
          <a:p>
            <a:pPr marL="171450" indent="-171450">
              <a:buFont typeface="Arial" panose="020B0604020202020204" pitchFamily="34" charset="0"/>
              <a:buChar char="•"/>
            </a:pPr>
            <a:r>
              <a:rPr lang="es-CO" sz="1000" dirty="0">
                <a:solidFill>
                  <a:schemeClr val="tx1">
                    <a:lumMod val="75000"/>
                    <a:lumOff val="25000"/>
                  </a:schemeClr>
                </a:solidFill>
                <a:latin typeface="Avenir"/>
                <a:ea typeface="Avenir"/>
                <a:cs typeface="Avenir"/>
                <a:sym typeface="Avenir"/>
              </a:rPr>
              <a:t>Plazas de comidas </a:t>
            </a:r>
            <a:endParaRPr lang="en-US" sz="1000" dirty="0">
              <a:solidFill>
                <a:schemeClr val="tx1">
                  <a:lumMod val="75000"/>
                  <a:lumOff val="25000"/>
                </a:schemeClr>
              </a:solidFill>
              <a:latin typeface="Avenir"/>
              <a:ea typeface="Avenir"/>
              <a:cs typeface="Avenir"/>
              <a:sym typeface="Avenir"/>
            </a:endParaRPr>
          </a:p>
          <a:p>
            <a:pPr marL="171450" indent="-171450">
              <a:buFont typeface="Arial" panose="020B0604020202020204" pitchFamily="34" charset="0"/>
              <a:buChar char="•"/>
            </a:pPr>
            <a:r>
              <a:rPr lang="es-CO" sz="1000" dirty="0">
                <a:solidFill>
                  <a:schemeClr val="tx1">
                    <a:lumMod val="75000"/>
                    <a:lumOff val="25000"/>
                  </a:schemeClr>
                </a:solidFill>
                <a:latin typeface="Avenir"/>
                <a:ea typeface="Avenir"/>
                <a:cs typeface="Avenir"/>
                <a:sym typeface="Avenir"/>
              </a:rPr>
              <a:t>Supermercados</a:t>
            </a:r>
            <a:endParaRPr lang="en-US" sz="1000" dirty="0">
              <a:solidFill>
                <a:schemeClr val="tx1">
                  <a:lumMod val="75000"/>
                  <a:lumOff val="25000"/>
                </a:schemeClr>
              </a:solidFill>
              <a:latin typeface="Avenir"/>
              <a:ea typeface="Avenir"/>
              <a:cs typeface="Avenir"/>
              <a:sym typeface="Avenir"/>
            </a:endParaRPr>
          </a:p>
          <a:p>
            <a:pPr marL="171450" indent="-171450">
              <a:buFont typeface="Arial" panose="020B0604020202020204" pitchFamily="34" charset="0"/>
              <a:buChar char="•"/>
            </a:pPr>
            <a:r>
              <a:rPr lang="es-CO" sz="1000" dirty="0">
                <a:solidFill>
                  <a:schemeClr val="tx1">
                    <a:lumMod val="75000"/>
                    <a:lumOff val="25000"/>
                  </a:schemeClr>
                </a:solidFill>
                <a:latin typeface="Avenir"/>
                <a:ea typeface="Avenir"/>
                <a:cs typeface="Avenir"/>
                <a:sym typeface="Avenir"/>
              </a:rPr>
              <a:t>Centros comerciales</a:t>
            </a:r>
            <a:endParaRPr lang="en-US" sz="1000" dirty="0">
              <a:solidFill>
                <a:schemeClr val="tx1">
                  <a:lumMod val="75000"/>
                  <a:lumOff val="25000"/>
                </a:schemeClr>
              </a:solidFill>
              <a:latin typeface="Avenir"/>
              <a:ea typeface="Avenir"/>
              <a:cs typeface="Avenir"/>
              <a:sym typeface="Avenir"/>
            </a:endParaRPr>
          </a:p>
          <a:p>
            <a:pPr marL="171450" indent="-171450">
              <a:buFont typeface="Arial" panose="020B0604020202020204" pitchFamily="34" charset="0"/>
              <a:buChar char="•"/>
            </a:pPr>
            <a:r>
              <a:rPr lang="es-CO" sz="1000" dirty="0">
                <a:solidFill>
                  <a:schemeClr val="tx1">
                    <a:lumMod val="75000"/>
                    <a:lumOff val="25000"/>
                  </a:schemeClr>
                </a:solidFill>
                <a:latin typeface="Avenir"/>
                <a:ea typeface="Avenir"/>
                <a:cs typeface="Avenir"/>
                <a:sym typeface="Avenir"/>
              </a:rPr>
              <a:t>Plazas de mercado</a:t>
            </a:r>
            <a:endParaRPr lang="en-US" sz="1000" dirty="0">
              <a:solidFill>
                <a:schemeClr val="tx1">
                  <a:lumMod val="75000"/>
                  <a:lumOff val="25000"/>
                </a:schemeClr>
              </a:solidFill>
              <a:latin typeface="Avenir"/>
              <a:ea typeface="Avenir"/>
              <a:cs typeface="Avenir"/>
              <a:sym typeface="Avenir"/>
            </a:endParaRPr>
          </a:p>
          <a:p>
            <a:pPr marL="171450" indent="-171450">
              <a:buFont typeface="Arial" panose="020B0604020202020204" pitchFamily="34" charset="0"/>
              <a:buChar char="•"/>
            </a:pPr>
            <a:r>
              <a:rPr lang="es-CO" sz="1000" dirty="0">
                <a:solidFill>
                  <a:schemeClr val="tx1">
                    <a:lumMod val="75000"/>
                    <a:lumOff val="25000"/>
                  </a:schemeClr>
                </a:solidFill>
                <a:latin typeface="Avenir"/>
                <a:ea typeface="Avenir"/>
                <a:cs typeface="Avenir"/>
                <a:sym typeface="Avenir"/>
              </a:rPr>
              <a:t>Corabastos</a:t>
            </a:r>
            <a:endParaRPr lang="en-US" sz="1000" dirty="0">
              <a:solidFill>
                <a:schemeClr val="tx1">
                  <a:lumMod val="75000"/>
                  <a:lumOff val="25000"/>
                </a:schemeClr>
              </a:solidFill>
              <a:latin typeface="Avenir"/>
              <a:ea typeface="Avenir"/>
              <a:cs typeface="Avenir"/>
              <a:sym typeface="Avenir"/>
            </a:endParaRPr>
          </a:p>
          <a:p>
            <a:pPr marL="171450" indent="-171450">
              <a:buFont typeface="Arial" panose="020B0604020202020204" pitchFamily="34" charset="0"/>
              <a:buChar char="•"/>
            </a:pPr>
            <a:r>
              <a:rPr lang="es-CO" sz="1000" dirty="0">
                <a:solidFill>
                  <a:schemeClr val="tx1">
                    <a:lumMod val="75000"/>
                    <a:lumOff val="25000"/>
                  </a:schemeClr>
                </a:solidFill>
                <a:latin typeface="Avenir"/>
                <a:ea typeface="Avenir"/>
                <a:cs typeface="Avenir"/>
                <a:sym typeface="Avenir"/>
              </a:rPr>
              <a:t>Hoteles</a:t>
            </a:r>
            <a:endParaRPr lang="en-US" sz="1000" dirty="0">
              <a:solidFill>
                <a:schemeClr val="tx1">
                  <a:lumMod val="75000"/>
                  <a:lumOff val="25000"/>
                </a:schemeClr>
              </a:solidFill>
              <a:latin typeface="Avenir"/>
              <a:ea typeface="Avenir"/>
              <a:cs typeface="Avenir"/>
              <a:sym typeface="Avenir"/>
            </a:endParaRPr>
          </a:p>
          <a:p>
            <a:pPr marL="171450" indent="-171450">
              <a:buFont typeface="Arial" panose="020B0604020202020204" pitchFamily="34" charset="0"/>
              <a:buChar char="•"/>
            </a:pPr>
            <a:r>
              <a:rPr lang="es-CO" sz="1000" dirty="0">
                <a:solidFill>
                  <a:schemeClr val="tx1">
                    <a:lumMod val="75000"/>
                    <a:lumOff val="25000"/>
                  </a:schemeClr>
                </a:solidFill>
                <a:latin typeface="Avenir"/>
                <a:ea typeface="Avenir"/>
                <a:cs typeface="Avenir"/>
                <a:sym typeface="Avenir"/>
              </a:rPr>
              <a:t>Fabricantes de alimentos</a:t>
            </a:r>
            <a:endParaRPr lang="en-US" sz="1000" dirty="0">
              <a:solidFill>
                <a:schemeClr val="tx1">
                  <a:lumMod val="75000"/>
                  <a:lumOff val="25000"/>
                </a:schemeClr>
              </a:solidFill>
              <a:latin typeface="Avenir"/>
              <a:ea typeface="Avenir"/>
              <a:cs typeface="Avenir"/>
              <a:sym typeface="Avenir"/>
            </a:endParaRPr>
          </a:p>
          <a:p>
            <a:endParaRPr lang="es" sz="1000" dirty="0">
              <a:solidFill>
                <a:srgbClr val="434343"/>
              </a:solidFill>
              <a:latin typeface="Avenir"/>
              <a:ea typeface="Avenir"/>
              <a:cs typeface="Avenir"/>
            </a:endParaRPr>
          </a:p>
        </p:txBody>
      </p:sp>
      <p:sp>
        <p:nvSpPr>
          <p:cNvPr id="91" name="Google Shape;91;p16"/>
          <p:cNvSpPr txBox="1"/>
          <p:nvPr/>
        </p:nvSpPr>
        <p:spPr>
          <a:xfrm>
            <a:off x="3349325" y="1586591"/>
            <a:ext cx="2119800" cy="36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CO" b="1" dirty="0">
                <a:solidFill>
                  <a:srgbClr val="09D9A9"/>
                </a:solidFill>
                <a:latin typeface="Comfortaa"/>
                <a:ea typeface="Comfortaa"/>
                <a:cs typeface="Comfortaa"/>
                <a:sym typeface="Comfortaa"/>
              </a:rPr>
              <a:t>GESTORES</a:t>
            </a:r>
            <a:endParaRPr b="1" dirty="0">
              <a:solidFill>
                <a:srgbClr val="09D9A9"/>
              </a:solidFill>
              <a:latin typeface="Comfortaa"/>
              <a:ea typeface="Comfortaa"/>
              <a:cs typeface="Comfortaa"/>
              <a:sym typeface="Comfortaa"/>
            </a:endParaRPr>
          </a:p>
        </p:txBody>
      </p:sp>
      <p:sp>
        <p:nvSpPr>
          <p:cNvPr id="92" name="Google Shape;92;p16"/>
          <p:cNvSpPr txBox="1"/>
          <p:nvPr/>
        </p:nvSpPr>
        <p:spPr>
          <a:xfrm>
            <a:off x="3359725" y="2035091"/>
            <a:ext cx="2119800" cy="912600"/>
          </a:xfrm>
          <a:prstGeom prst="rect">
            <a:avLst/>
          </a:prstGeom>
          <a:noFill/>
          <a:ln>
            <a:noFill/>
          </a:ln>
        </p:spPr>
        <p:txBody>
          <a:bodyPr spcFirstLastPara="1" wrap="square" lIns="91425" tIns="91425" rIns="91425" bIns="91425" anchor="t" anchorCtr="0">
            <a:noAutofit/>
          </a:bodyPr>
          <a:lstStyle/>
          <a:p>
            <a:pPr marL="171450" lvl="0" indent="-171450">
              <a:buFont typeface="Arial" panose="020B0604020202020204" pitchFamily="34" charset="0"/>
              <a:buChar char="•"/>
            </a:pPr>
            <a:r>
              <a:rPr lang="es-CO" sz="1000" dirty="0">
                <a:solidFill>
                  <a:srgbClr val="434343"/>
                </a:solidFill>
                <a:latin typeface="Avenir"/>
                <a:ea typeface="Avenir"/>
                <a:cs typeface="Avenir"/>
                <a:sym typeface="Avenir"/>
              </a:rPr>
              <a:t>Compostaje</a:t>
            </a:r>
          </a:p>
          <a:p>
            <a:pPr marL="171450" lvl="0" indent="-171450">
              <a:buFont typeface="Arial" panose="020B0604020202020204" pitchFamily="34" charset="0"/>
              <a:buChar char="•"/>
            </a:pPr>
            <a:r>
              <a:rPr lang="es-CO" sz="1000" dirty="0">
                <a:solidFill>
                  <a:srgbClr val="434343"/>
                </a:solidFill>
                <a:latin typeface="Avenir"/>
                <a:ea typeface="Avenir"/>
                <a:cs typeface="Avenir"/>
                <a:sym typeface="Avenir"/>
              </a:rPr>
              <a:t>Compostaje casero</a:t>
            </a:r>
          </a:p>
          <a:p>
            <a:pPr marL="171450" lvl="0" indent="-171450">
              <a:buFont typeface="Arial" panose="020B0604020202020204" pitchFamily="34" charset="0"/>
              <a:buChar char="•"/>
            </a:pPr>
            <a:r>
              <a:rPr lang="es-CO" sz="1000" dirty="0" err="1">
                <a:solidFill>
                  <a:srgbClr val="434343"/>
                </a:solidFill>
                <a:latin typeface="Avenir"/>
                <a:ea typeface="Avenir"/>
                <a:cs typeface="Avenir"/>
                <a:sym typeface="Avenir"/>
              </a:rPr>
              <a:t>Lombricultura</a:t>
            </a:r>
            <a:endParaRPr lang="es-CO" sz="1000" dirty="0">
              <a:solidFill>
                <a:srgbClr val="434343"/>
              </a:solidFill>
              <a:latin typeface="Avenir"/>
              <a:ea typeface="Avenir"/>
              <a:cs typeface="Avenir"/>
              <a:sym typeface="Avenir"/>
            </a:endParaRPr>
          </a:p>
          <a:p>
            <a:pPr marL="171450" lvl="0" indent="-171450">
              <a:buFont typeface="Arial" panose="020B0604020202020204" pitchFamily="34" charset="0"/>
              <a:buChar char="•"/>
            </a:pPr>
            <a:r>
              <a:rPr lang="es-CO" sz="1000" dirty="0">
                <a:solidFill>
                  <a:srgbClr val="434343"/>
                </a:solidFill>
                <a:latin typeface="Avenir"/>
                <a:ea typeface="Avenir"/>
                <a:cs typeface="Avenir"/>
                <a:sym typeface="Avenir"/>
              </a:rPr>
              <a:t>Melaza</a:t>
            </a:r>
          </a:p>
        </p:txBody>
      </p:sp>
      <p:sp>
        <p:nvSpPr>
          <p:cNvPr id="93" name="Google Shape;93;p16"/>
          <p:cNvSpPr txBox="1"/>
          <p:nvPr/>
        </p:nvSpPr>
        <p:spPr>
          <a:xfrm>
            <a:off x="5940125" y="1586591"/>
            <a:ext cx="2119800" cy="36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CO" b="1" dirty="0">
                <a:solidFill>
                  <a:srgbClr val="09D9A9"/>
                </a:solidFill>
                <a:latin typeface="Comfortaa"/>
                <a:ea typeface="Comfortaa"/>
                <a:cs typeface="Comfortaa"/>
                <a:sym typeface="Comfortaa"/>
              </a:rPr>
              <a:t>DESTINO FINAL</a:t>
            </a:r>
            <a:endParaRPr b="1" dirty="0">
              <a:solidFill>
                <a:srgbClr val="09D9A9"/>
              </a:solidFill>
              <a:latin typeface="Comfortaa"/>
              <a:ea typeface="Comfortaa"/>
              <a:cs typeface="Comfortaa"/>
              <a:sym typeface="Comfortaa"/>
            </a:endParaRPr>
          </a:p>
        </p:txBody>
      </p:sp>
      <p:sp>
        <p:nvSpPr>
          <p:cNvPr id="94" name="Google Shape;94;p16"/>
          <p:cNvSpPr txBox="1"/>
          <p:nvPr/>
        </p:nvSpPr>
        <p:spPr>
          <a:xfrm>
            <a:off x="5950525" y="2035091"/>
            <a:ext cx="2119800" cy="912600"/>
          </a:xfrm>
          <a:prstGeom prst="rect">
            <a:avLst/>
          </a:prstGeom>
          <a:noFill/>
          <a:ln>
            <a:noFill/>
          </a:ln>
        </p:spPr>
        <p:txBody>
          <a:bodyPr spcFirstLastPara="1" wrap="square" lIns="91425" tIns="91425" rIns="91425" bIns="91425" anchor="t" anchorCtr="0">
            <a:noAutofit/>
          </a:bodyPr>
          <a:lstStyle/>
          <a:p>
            <a:pPr marL="171450" lvl="0" indent="-171450" algn="l" rtl="0">
              <a:spcBef>
                <a:spcPts val="0"/>
              </a:spcBef>
              <a:spcAft>
                <a:spcPts val="0"/>
              </a:spcAft>
              <a:buFont typeface="Arial" panose="020B0604020202020204" pitchFamily="34" charset="0"/>
              <a:buChar char="•"/>
            </a:pPr>
            <a:r>
              <a:rPr lang="es-CO" sz="1000" dirty="0">
                <a:solidFill>
                  <a:srgbClr val="434343"/>
                </a:solidFill>
                <a:latin typeface="Avenir"/>
                <a:ea typeface="Avenir"/>
                <a:cs typeface="Avenir"/>
                <a:sym typeface="Avenir"/>
              </a:rPr>
              <a:t>Bancos de alimentos</a:t>
            </a:r>
          </a:p>
          <a:p>
            <a:pPr marL="171450" lvl="0" indent="-171450" algn="l" rtl="0">
              <a:spcBef>
                <a:spcPts val="0"/>
              </a:spcBef>
              <a:spcAft>
                <a:spcPts val="0"/>
              </a:spcAft>
              <a:buFont typeface="Arial" panose="020B0604020202020204" pitchFamily="34" charset="0"/>
              <a:buChar char="•"/>
            </a:pPr>
            <a:r>
              <a:rPr lang="es-MX" sz="1000" dirty="0">
                <a:solidFill>
                  <a:srgbClr val="434343"/>
                </a:solidFill>
                <a:latin typeface="Avenir"/>
                <a:ea typeface="Avenir"/>
                <a:cs typeface="Avenir"/>
                <a:sym typeface="Avenir"/>
              </a:rPr>
              <a:t>C</a:t>
            </a:r>
            <a:r>
              <a:rPr lang="es-CO" sz="1000" dirty="0" err="1">
                <a:solidFill>
                  <a:srgbClr val="434343"/>
                </a:solidFill>
                <a:latin typeface="Avenir"/>
                <a:ea typeface="Avenir"/>
                <a:cs typeface="Avenir"/>
                <a:sym typeface="Avenir"/>
              </a:rPr>
              <a:t>omercializadores</a:t>
            </a:r>
            <a:r>
              <a:rPr lang="es-CO" sz="1000" dirty="0">
                <a:solidFill>
                  <a:srgbClr val="434343"/>
                </a:solidFill>
                <a:latin typeface="Avenir"/>
                <a:ea typeface="Avenir"/>
                <a:cs typeface="Avenir"/>
                <a:sym typeface="Avenir"/>
              </a:rPr>
              <a:t> de insumos agrícolas</a:t>
            </a:r>
            <a:endParaRPr sz="1000" dirty="0">
              <a:solidFill>
                <a:srgbClr val="434343"/>
              </a:solidFill>
              <a:latin typeface="Avenir"/>
              <a:ea typeface="Avenir"/>
              <a:cs typeface="Avenir"/>
              <a:sym typeface="Avenir"/>
            </a:endParaRPr>
          </a:p>
        </p:txBody>
      </p:sp>
      <p:sp>
        <p:nvSpPr>
          <p:cNvPr id="95" name="Google Shape;95;p16"/>
          <p:cNvSpPr txBox="1"/>
          <p:nvPr/>
        </p:nvSpPr>
        <p:spPr>
          <a:xfrm>
            <a:off x="655162" y="3347142"/>
            <a:ext cx="2000578" cy="36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CO" b="1" dirty="0">
                <a:solidFill>
                  <a:srgbClr val="09D9A9"/>
                </a:solidFill>
                <a:latin typeface="Comfortaa"/>
                <a:ea typeface="Comfortaa"/>
                <a:cs typeface="Comfortaa"/>
                <a:sym typeface="Comfortaa"/>
              </a:rPr>
              <a:t>PEQUEÑOS GENERADORES</a:t>
            </a:r>
            <a:endParaRPr b="1" dirty="0">
              <a:solidFill>
                <a:srgbClr val="09D9A9"/>
              </a:solidFill>
              <a:latin typeface="Comfortaa"/>
              <a:ea typeface="Comfortaa"/>
              <a:cs typeface="Comfortaa"/>
              <a:sym typeface="Comfortaa"/>
            </a:endParaRPr>
          </a:p>
        </p:txBody>
      </p:sp>
      <p:sp>
        <p:nvSpPr>
          <p:cNvPr id="96" name="Google Shape;96;p16"/>
          <p:cNvSpPr txBox="1"/>
          <p:nvPr/>
        </p:nvSpPr>
        <p:spPr>
          <a:xfrm>
            <a:off x="665562" y="3894364"/>
            <a:ext cx="2000578" cy="572700"/>
          </a:xfrm>
          <a:prstGeom prst="rect">
            <a:avLst/>
          </a:prstGeom>
          <a:noFill/>
          <a:ln>
            <a:noFill/>
          </a:ln>
        </p:spPr>
        <p:txBody>
          <a:bodyPr spcFirstLastPara="1" wrap="square" lIns="91425" tIns="91425" rIns="91425" bIns="91425" anchor="t" anchorCtr="0">
            <a:noAutofit/>
          </a:bodyPr>
          <a:lstStyle/>
          <a:p>
            <a:pPr marL="171450" lvl="0" indent="-171450">
              <a:buFont typeface="Arial" panose="020B0604020202020204" pitchFamily="34" charset="0"/>
              <a:buChar char="•"/>
            </a:pPr>
            <a:r>
              <a:rPr lang="es-CO" sz="1000" dirty="0">
                <a:solidFill>
                  <a:srgbClr val="434343"/>
                </a:solidFill>
                <a:latin typeface="Avenir"/>
                <a:ea typeface="Avenir"/>
                <a:cs typeface="Avenir"/>
                <a:sym typeface="Avenir"/>
              </a:rPr>
              <a:t>Hogares</a:t>
            </a:r>
          </a:p>
          <a:p>
            <a:pPr marL="171450" lvl="0" indent="-171450">
              <a:buFont typeface="Arial" panose="020B0604020202020204" pitchFamily="34" charset="0"/>
              <a:buChar char="•"/>
            </a:pPr>
            <a:r>
              <a:rPr lang="es-CO" sz="1000" dirty="0">
                <a:solidFill>
                  <a:srgbClr val="434343"/>
                </a:solidFill>
                <a:latin typeface="Avenir"/>
                <a:ea typeface="Avenir"/>
                <a:cs typeface="Avenir"/>
                <a:sym typeface="Avenir"/>
              </a:rPr>
              <a:t>Supermercados tipo Fruver</a:t>
            </a:r>
          </a:p>
          <a:p>
            <a:pPr marL="171450" lvl="0" indent="-171450">
              <a:buFont typeface="Arial" panose="020B0604020202020204" pitchFamily="34" charset="0"/>
              <a:buChar char="•"/>
            </a:pPr>
            <a:r>
              <a:rPr lang="es-CO" sz="1000" dirty="0">
                <a:solidFill>
                  <a:srgbClr val="434343"/>
                </a:solidFill>
                <a:latin typeface="Avenir"/>
                <a:ea typeface="Avenir"/>
                <a:cs typeface="Avenir"/>
                <a:sym typeface="Avenir"/>
              </a:rPr>
              <a:t>Tiendas de verduras de barrio</a:t>
            </a:r>
          </a:p>
          <a:p>
            <a:pPr lvl="0"/>
            <a:endParaRPr lang="es-CO" sz="1000" dirty="0">
              <a:solidFill>
                <a:srgbClr val="434343"/>
              </a:solidFill>
              <a:latin typeface="Avenir"/>
              <a:ea typeface="Avenir"/>
              <a:cs typeface="Avenir"/>
              <a:sym typeface="Avenir"/>
            </a:endParaRPr>
          </a:p>
        </p:txBody>
      </p:sp>
      <p:sp>
        <p:nvSpPr>
          <p:cNvPr id="97" name="Google Shape;97;p16"/>
          <p:cNvSpPr txBox="1"/>
          <p:nvPr/>
        </p:nvSpPr>
        <p:spPr>
          <a:xfrm>
            <a:off x="4899388" y="3410750"/>
            <a:ext cx="2479422" cy="36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CO" b="1" dirty="0">
                <a:solidFill>
                  <a:srgbClr val="09D9A9"/>
                </a:solidFill>
                <a:latin typeface="Comfortaa"/>
                <a:ea typeface="Comfortaa"/>
                <a:cs typeface="Comfortaa"/>
                <a:sym typeface="Comfortaa"/>
              </a:rPr>
              <a:t>DISPOSICIÓN FINAL</a:t>
            </a:r>
            <a:endParaRPr b="1" dirty="0">
              <a:solidFill>
                <a:srgbClr val="09D9A9"/>
              </a:solidFill>
              <a:latin typeface="Comfortaa"/>
              <a:ea typeface="Comfortaa"/>
              <a:cs typeface="Comfortaa"/>
              <a:sym typeface="Comfortaa"/>
            </a:endParaRPr>
          </a:p>
        </p:txBody>
      </p:sp>
      <p:sp>
        <p:nvSpPr>
          <p:cNvPr id="98" name="Google Shape;98;p16"/>
          <p:cNvSpPr txBox="1"/>
          <p:nvPr/>
        </p:nvSpPr>
        <p:spPr>
          <a:xfrm>
            <a:off x="4899387" y="3783050"/>
            <a:ext cx="3150237" cy="572700"/>
          </a:xfrm>
          <a:prstGeom prst="rect">
            <a:avLst/>
          </a:prstGeom>
          <a:noFill/>
          <a:ln>
            <a:noFill/>
          </a:ln>
        </p:spPr>
        <p:txBody>
          <a:bodyPr spcFirstLastPara="1" wrap="square" lIns="91425" tIns="91425" rIns="91425" bIns="91425" anchor="t" anchorCtr="0">
            <a:noAutofit/>
          </a:bodyPr>
          <a:lstStyle/>
          <a:p>
            <a:pPr marL="171450" lvl="0" indent="-171450">
              <a:buFont typeface="Arial" panose="020B0604020202020204" pitchFamily="34" charset="0"/>
              <a:buChar char="•"/>
            </a:pPr>
            <a:r>
              <a:rPr lang="es-CO" sz="1000" dirty="0">
                <a:solidFill>
                  <a:srgbClr val="434343"/>
                </a:solidFill>
                <a:latin typeface="Avenir"/>
                <a:ea typeface="Avenir"/>
                <a:cs typeface="Avenir"/>
                <a:sym typeface="Avenir"/>
              </a:rPr>
              <a:t>Relleno sanitario</a:t>
            </a:r>
          </a:p>
          <a:p>
            <a:pPr marL="171450" lvl="0" indent="-171450">
              <a:buFont typeface="Arial" panose="020B0604020202020204" pitchFamily="34" charset="0"/>
              <a:buChar char="•"/>
            </a:pPr>
            <a:r>
              <a:rPr lang="es-CO" sz="1000" dirty="0">
                <a:solidFill>
                  <a:srgbClr val="434343"/>
                </a:solidFill>
                <a:latin typeface="Avenir"/>
                <a:ea typeface="Avenir"/>
                <a:cs typeface="Avenir"/>
                <a:sym typeface="Avenir"/>
              </a:rPr>
              <a:t>Compostaje casero</a:t>
            </a:r>
          </a:p>
        </p:txBody>
      </p:sp>
      <p:sp>
        <p:nvSpPr>
          <p:cNvPr id="20" name="Google Shape;87;p16">
            <a:extLst>
              <a:ext uri="{FF2B5EF4-FFF2-40B4-BE49-F238E27FC236}">
                <a16:creationId xmlns:a16="http://schemas.microsoft.com/office/drawing/2014/main" id="{B0EE3148-D93E-4BCE-9B8D-00B010458A62}"/>
              </a:ext>
            </a:extLst>
          </p:cNvPr>
          <p:cNvSpPr/>
          <p:nvPr/>
        </p:nvSpPr>
        <p:spPr>
          <a:xfrm>
            <a:off x="2642396" y="3279150"/>
            <a:ext cx="2034724" cy="1347300"/>
          </a:xfrm>
          <a:prstGeom prst="rect">
            <a:avLst/>
          </a:prstGeom>
          <a:solidFill>
            <a:srgbClr val="EFEFEF"/>
          </a:solidFill>
          <a:ln w="28575" cap="flat" cmpd="sng">
            <a:solidFill>
              <a:srgbClr val="05334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95;p16">
            <a:extLst>
              <a:ext uri="{FF2B5EF4-FFF2-40B4-BE49-F238E27FC236}">
                <a16:creationId xmlns:a16="http://schemas.microsoft.com/office/drawing/2014/main" id="{76282E07-5F14-4E27-9826-4F6D3D1B0D0A}"/>
              </a:ext>
            </a:extLst>
          </p:cNvPr>
          <p:cNvSpPr txBox="1"/>
          <p:nvPr/>
        </p:nvSpPr>
        <p:spPr>
          <a:xfrm>
            <a:off x="2770602" y="3347142"/>
            <a:ext cx="2000578" cy="36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CO" b="1" dirty="0">
                <a:solidFill>
                  <a:srgbClr val="09D9A9"/>
                </a:solidFill>
                <a:latin typeface="Comfortaa"/>
                <a:ea typeface="Comfortaa"/>
                <a:cs typeface="Comfortaa"/>
                <a:sym typeface="Comfortaa"/>
              </a:rPr>
              <a:t>RECOLECCIÓN HOGAR</a:t>
            </a:r>
            <a:endParaRPr b="1" dirty="0">
              <a:solidFill>
                <a:srgbClr val="09D9A9"/>
              </a:solidFill>
              <a:latin typeface="Comfortaa"/>
              <a:ea typeface="Comfortaa"/>
              <a:cs typeface="Comfortaa"/>
              <a:sym typeface="Comfortaa"/>
            </a:endParaRPr>
          </a:p>
        </p:txBody>
      </p:sp>
      <p:sp>
        <p:nvSpPr>
          <p:cNvPr id="22" name="Google Shape;96;p16">
            <a:extLst>
              <a:ext uri="{FF2B5EF4-FFF2-40B4-BE49-F238E27FC236}">
                <a16:creationId xmlns:a16="http://schemas.microsoft.com/office/drawing/2014/main" id="{57550DE4-2470-4A1D-84B8-9322312EA33E}"/>
              </a:ext>
            </a:extLst>
          </p:cNvPr>
          <p:cNvSpPr txBox="1"/>
          <p:nvPr/>
        </p:nvSpPr>
        <p:spPr>
          <a:xfrm>
            <a:off x="2781002" y="3894364"/>
            <a:ext cx="2000578" cy="572700"/>
          </a:xfrm>
          <a:prstGeom prst="rect">
            <a:avLst/>
          </a:prstGeom>
          <a:noFill/>
          <a:ln>
            <a:noFill/>
          </a:ln>
        </p:spPr>
        <p:txBody>
          <a:bodyPr spcFirstLastPara="1" wrap="square" lIns="91425" tIns="91425" rIns="91425" bIns="91425" anchor="t" anchorCtr="0">
            <a:noAutofit/>
          </a:bodyPr>
          <a:lstStyle/>
          <a:p>
            <a:pPr lvl="0"/>
            <a:r>
              <a:rPr lang="es-CO" sz="1000" dirty="0">
                <a:solidFill>
                  <a:srgbClr val="434343"/>
                </a:solidFill>
                <a:latin typeface="Avenir"/>
                <a:ea typeface="Avenir"/>
                <a:cs typeface="Avenir"/>
                <a:sym typeface="Avenir"/>
              </a:rPr>
              <a:t>Operadores</a:t>
            </a:r>
          </a:p>
          <a:p>
            <a:pPr lvl="0"/>
            <a:endParaRPr lang="es-CO" sz="1000" dirty="0">
              <a:solidFill>
                <a:srgbClr val="434343"/>
              </a:solidFill>
              <a:latin typeface="Avenir"/>
              <a:ea typeface="Avenir"/>
              <a:cs typeface="Avenir"/>
              <a:sym typeface="Aveni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pic>
        <p:nvPicPr>
          <p:cNvPr id="103" name="Google Shape;103;p17"/>
          <p:cNvPicPr preferRelativeResize="0"/>
          <p:nvPr/>
        </p:nvPicPr>
        <p:blipFill rotWithShape="1">
          <a:blip r:embed="rId3">
            <a:alphaModFix/>
          </a:blip>
          <a:srcRect l="8658" t="80800" r="26871" b="3870"/>
          <a:stretch/>
        </p:blipFill>
        <p:spPr>
          <a:xfrm>
            <a:off x="7502225" y="635775"/>
            <a:ext cx="1641775" cy="498900"/>
          </a:xfrm>
          <a:prstGeom prst="rect">
            <a:avLst/>
          </a:prstGeom>
          <a:noFill/>
          <a:ln>
            <a:noFill/>
          </a:ln>
        </p:spPr>
      </p:pic>
      <p:sp>
        <p:nvSpPr>
          <p:cNvPr id="104" name="Google Shape;104;p17"/>
          <p:cNvSpPr/>
          <p:nvPr/>
        </p:nvSpPr>
        <p:spPr>
          <a:xfrm>
            <a:off x="6255325" y="635775"/>
            <a:ext cx="2285100" cy="498900"/>
          </a:xfrm>
          <a:prstGeom prst="parallelogram">
            <a:avLst>
              <a:gd name="adj" fmla="val 77755"/>
            </a:avLst>
          </a:prstGeom>
          <a:solidFill>
            <a:srgbClr val="09D9A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b="1">
                <a:solidFill>
                  <a:srgbClr val="FFFFFF"/>
                </a:solidFill>
                <a:latin typeface="Comfortaa"/>
                <a:ea typeface="Comfortaa"/>
                <a:cs typeface="Comfortaa"/>
                <a:sym typeface="Comfortaa"/>
              </a:rPr>
              <a:t>COMPRENDER</a:t>
            </a:r>
            <a:endParaRPr b="1">
              <a:solidFill>
                <a:srgbClr val="FFFFFF"/>
              </a:solidFill>
              <a:latin typeface="Comfortaa"/>
              <a:ea typeface="Comfortaa"/>
              <a:cs typeface="Comfortaa"/>
              <a:sym typeface="Comfortaa"/>
            </a:endParaRPr>
          </a:p>
        </p:txBody>
      </p:sp>
      <p:sp>
        <p:nvSpPr>
          <p:cNvPr id="105" name="Google Shape;105;p17"/>
          <p:cNvSpPr txBox="1">
            <a:spLocks noGrp="1"/>
          </p:cNvSpPr>
          <p:nvPr>
            <p:ph type="title" idx="4294967295"/>
          </p:nvPr>
        </p:nvSpPr>
        <p:spPr>
          <a:xfrm>
            <a:off x="464125" y="521200"/>
            <a:ext cx="4139100" cy="572700"/>
          </a:xfrm>
          <a:prstGeom prst="rect">
            <a:avLst/>
          </a:prstGeom>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s" sz="3800" b="1">
                <a:solidFill>
                  <a:srgbClr val="05334C"/>
                </a:solidFill>
                <a:latin typeface="Comfortaa"/>
                <a:ea typeface="Comfortaa"/>
                <a:cs typeface="Comfortaa"/>
                <a:sym typeface="Comfortaa"/>
              </a:rPr>
              <a:t>ACTORES</a:t>
            </a:r>
            <a:endParaRPr sz="3800" b="1">
              <a:solidFill>
                <a:srgbClr val="05334C"/>
              </a:solidFill>
              <a:latin typeface="Comfortaa"/>
              <a:ea typeface="Comfortaa"/>
              <a:cs typeface="Comfortaa"/>
              <a:sym typeface="Comfortaa"/>
            </a:endParaRPr>
          </a:p>
          <a:p>
            <a:pPr marL="0" marR="0" lvl="0" indent="0" algn="l" rtl="0">
              <a:lnSpc>
                <a:spcPct val="100000"/>
              </a:lnSpc>
              <a:spcBef>
                <a:spcPts val="0"/>
              </a:spcBef>
              <a:spcAft>
                <a:spcPts val="0"/>
              </a:spcAft>
              <a:buNone/>
            </a:pPr>
            <a:r>
              <a:rPr lang="es" sz="1400">
                <a:solidFill>
                  <a:srgbClr val="05334C"/>
                </a:solidFill>
                <a:latin typeface="Comfortaa Light"/>
                <a:ea typeface="Comfortaa Light"/>
                <a:cs typeface="Comfortaa Light"/>
                <a:sym typeface="Comfortaa Light"/>
              </a:rPr>
              <a:t>INVOLUCRADOS EN EL TALLER</a:t>
            </a:r>
            <a:endParaRPr sz="1400">
              <a:solidFill>
                <a:srgbClr val="05334C"/>
              </a:solidFill>
              <a:latin typeface="Comfortaa Light"/>
              <a:ea typeface="Comfortaa Light"/>
              <a:cs typeface="Comfortaa Light"/>
              <a:sym typeface="Comfortaa Light"/>
            </a:endParaRPr>
          </a:p>
        </p:txBody>
      </p:sp>
      <p:graphicFrame>
        <p:nvGraphicFramePr>
          <p:cNvPr id="3" name="Tabla 2">
            <a:extLst>
              <a:ext uri="{FF2B5EF4-FFF2-40B4-BE49-F238E27FC236}">
                <a16:creationId xmlns:a16="http://schemas.microsoft.com/office/drawing/2014/main" id="{19C78910-0977-4D44-8646-C3785791F059}"/>
              </a:ext>
            </a:extLst>
          </p:cNvPr>
          <p:cNvGraphicFramePr>
            <a:graphicFrameLocks noGrp="1"/>
          </p:cNvGraphicFramePr>
          <p:nvPr>
            <p:extLst>
              <p:ext uri="{D42A27DB-BD31-4B8C-83A1-F6EECF244321}">
                <p14:modId xmlns:p14="http://schemas.microsoft.com/office/powerpoint/2010/main" val="3954703440"/>
              </p:ext>
            </p:extLst>
          </p:nvPr>
        </p:nvGraphicFramePr>
        <p:xfrm>
          <a:off x="4985356" y="1760619"/>
          <a:ext cx="3649760" cy="2803056"/>
        </p:xfrm>
        <a:graphic>
          <a:graphicData uri="http://schemas.openxmlformats.org/drawingml/2006/table">
            <a:tbl>
              <a:tblPr>
                <a:tableStyleId>{5940675A-B579-460E-94D1-54222C63F5DA}</a:tableStyleId>
              </a:tblPr>
              <a:tblGrid>
                <a:gridCol w="3649760">
                  <a:extLst>
                    <a:ext uri="{9D8B030D-6E8A-4147-A177-3AD203B41FA5}">
                      <a16:colId xmlns:a16="http://schemas.microsoft.com/office/drawing/2014/main" val="3677284771"/>
                    </a:ext>
                  </a:extLst>
                </a:gridCol>
              </a:tblGrid>
              <a:tr h="350382">
                <a:tc>
                  <a:txBody>
                    <a:bodyPr/>
                    <a:lstStyle/>
                    <a:p>
                      <a:pPr lvl="6" algn="l" fontAlgn="b"/>
                      <a:r>
                        <a:rPr lang="es-CO" sz="1800" u="none" strike="noStrike" dirty="0">
                          <a:effectLst/>
                          <a:latin typeface="Tw Cen MT" panose="020B0602020104020603" pitchFamily="34" charset="0"/>
                        </a:rPr>
                        <a:t>Ministerio de Ambiente</a:t>
                      </a:r>
                      <a:endParaRPr lang="es-CO" sz="1800" b="0" i="0" u="none" strike="noStrike" dirty="0">
                        <a:solidFill>
                          <a:srgbClr val="000000"/>
                        </a:solidFill>
                        <a:effectLst/>
                        <a:latin typeface="Tw Cen MT" panose="020B0602020104020603" pitchFamily="34" charset="0"/>
                      </a:endParaRPr>
                    </a:p>
                  </a:txBody>
                  <a:tcPr marL="6350" marR="6350" marT="6350"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72429315"/>
                  </a:ext>
                </a:extLst>
              </a:tr>
              <a:tr h="350382">
                <a:tc>
                  <a:txBody>
                    <a:bodyPr/>
                    <a:lstStyle/>
                    <a:p>
                      <a:pPr lvl="5" algn="l" fontAlgn="b"/>
                      <a:r>
                        <a:rPr lang="es-CO" sz="1800" u="none" strike="noStrike" dirty="0" err="1">
                          <a:effectLst/>
                          <a:latin typeface="Tw Cen MT" panose="020B0602020104020603" pitchFamily="34" charset="0"/>
                        </a:rPr>
                        <a:t>Sineambore</a:t>
                      </a:r>
                      <a:endParaRPr lang="es-CO" sz="1800" b="0" i="0" u="none" strike="noStrike" dirty="0">
                        <a:solidFill>
                          <a:srgbClr val="000000"/>
                        </a:solidFill>
                        <a:effectLst/>
                        <a:latin typeface="Tw Cen MT" panose="020B0602020104020603" pitchFamily="34" charset="0"/>
                      </a:endParaRPr>
                    </a:p>
                  </a:txBody>
                  <a:tcPr marL="6350" marR="6350" marT="635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33242336"/>
                  </a:ext>
                </a:extLst>
              </a:tr>
              <a:tr h="350382">
                <a:tc>
                  <a:txBody>
                    <a:bodyPr/>
                    <a:lstStyle/>
                    <a:p>
                      <a:pPr lvl="5" algn="l" fontAlgn="b"/>
                      <a:r>
                        <a:rPr lang="es-CO" sz="1800" u="none" strike="noStrike" dirty="0">
                          <a:effectLst/>
                          <a:latin typeface="Tw Cen MT" panose="020B0602020104020603" pitchFamily="34" charset="0"/>
                        </a:rPr>
                        <a:t>El Transformador</a:t>
                      </a:r>
                      <a:endParaRPr lang="es-CO" sz="1800" b="0" i="0" u="none" strike="noStrike" dirty="0">
                        <a:solidFill>
                          <a:srgbClr val="000000"/>
                        </a:solidFill>
                        <a:effectLst/>
                        <a:latin typeface="Tw Cen MT" panose="020B0602020104020603" pitchFamily="34" charset="0"/>
                      </a:endParaRPr>
                    </a:p>
                  </a:txBody>
                  <a:tcPr marL="6350" marR="6350" marT="635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83965684"/>
                  </a:ext>
                </a:extLst>
              </a:tr>
              <a:tr h="350382">
                <a:tc>
                  <a:txBody>
                    <a:bodyPr/>
                    <a:lstStyle/>
                    <a:p>
                      <a:pPr lvl="5" algn="l" fontAlgn="b"/>
                      <a:r>
                        <a:rPr lang="es-MX" sz="1800" b="0" i="0" u="none" strike="noStrike" dirty="0">
                          <a:solidFill>
                            <a:srgbClr val="000000"/>
                          </a:solidFill>
                          <a:effectLst/>
                          <a:latin typeface="Tw Cen MT" panose="020B0602020104020603" pitchFamily="34" charset="0"/>
                        </a:rPr>
                        <a:t>R</a:t>
                      </a:r>
                      <a:r>
                        <a:rPr lang="es-CO" sz="1800" b="0" i="0" u="none" strike="noStrike" dirty="0" err="1">
                          <a:solidFill>
                            <a:srgbClr val="000000"/>
                          </a:solidFill>
                          <a:effectLst/>
                          <a:latin typeface="Tw Cen MT" panose="020B0602020104020603" pitchFamily="34" charset="0"/>
                        </a:rPr>
                        <a:t>ed</a:t>
                      </a:r>
                      <a:r>
                        <a:rPr lang="es-CO" sz="1800" b="0" i="0" u="none" strike="noStrike" dirty="0">
                          <a:solidFill>
                            <a:srgbClr val="000000"/>
                          </a:solidFill>
                          <a:effectLst/>
                          <a:latin typeface="Tw Cen MT" panose="020B0602020104020603" pitchFamily="34" charset="0"/>
                        </a:rPr>
                        <a:t> Salvavidas</a:t>
                      </a:r>
                    </a:p>
                  </a:txBody>
                  <a:tcPr marL="6350" marR="6350" marT="635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95531382"/>
                  </a:ext>
                </a:extLst>
              </a:tr>
              <a:tr h="350382">
                <a:tc>
                  <a:txBody>
                    <a:bodyPr/>
                    <a:lstStyle/>
                    <a:p>
                      <a:pPr lvl="5" algn="l" fontAlgn="b"/>
                      <a:r>
                        <a:rPr lang="es-CO" sz="1800" u="none" strike="noStrike" dirty="0">
                          <a:effectLst/>
                          <a:latin typeface="Tw Cen MT" panose="020B0602020104020603" pitchFamily="34" charset="0"/>
                        </a:rPr>
                        <a:t>Universidad Distrital</a:t>
                      </a:r>
                      <a:endParaRPr lang="es-CO" sz="1800" b="0" i="0" u="none" strike="noStrike" dirty="0">
                        <a:solidFill>
                          <a:srgbClr val="000000"/>
                        </a:solidFill>
                        <a:effectLst/>
                        <a:latin typeface="Tw Cen MT" panose="020B0602020104020603" pitchFamily="34" charset="0"/>
                      </a:endParaRPr>
                    </a:p>
                  </a:txBody>
                  <a:tcPr marL="6350" marR="6350" marT="635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96861302"/>
                  </a:ext>
                </a:extLst>
              </a:tr>
              <a:tr h="350382">
                <a:tc>
                  <a:txBody>
                    <a:bodyPr/>
                    <a:lstStyle/>
                    <a:p>
                      <a:pPr lvl="5" algn="l" fontAlgn="b"/>
                      <a:r>
                        <a:rPr lang="es-CO" sz="1800" u="none" strike="noStrike" dirty="0" err="1">
                          <a:effectLst/>
                          <a:latin typeface="Tw Cen MT" panose="020B0602020104020603" pitchFamily="34" charset="0"/>
                        </a:rPr>
                        <a:t>Sugamox</a:t>
                      </a:r>
                      <a:endParaRPr lang="es-CO" sz="1800" b="0" i="0" u="none" strike="noStrike" dirty="0">
                        <a:solidFill>
                          <a:srgbClr val="000000"/>
                        </a:solidFill>
                        <a:effectLst/>
                        <a:latin typeface="Tw Cen MT" panose="020B0602020104020603" pitchFamily="34" charset="0"/>
                      </a:endParaRPr>
                    </a:p>
                  </a:txBody>
                  <a:tcPr marL="6350" marR="6350" marT="635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0482598"/>
                  </a:ext>
                </a:extLst>
              </a:tr>
              <a:tr h="350382">
                <a:tc>
                  <a:txBody>
                    <a:bodyPr/>
                    <a:lstStyle/>
                    <a:p>
                      <a:pPr lvl="5" algn="l" fontAlgn="b"/>
                      <a:r>
                        <a:rPr lang="es-CO" sz="1800" u="none" strike="noStrike" dirty="0">
                          <a:effectLst/>
                          <a:latin typeface="Tw Cen MT" panose="020B0602020104020603" pitchFamily="34" charset="0"/>
                        </a:rPr>
                        <a:t>Jardín Botánico</a:t>
                      </a:r>
                      <a:endParaRPr lang="es-CO" sz="1800" b="0" i="0" u="none" strike="noStrike" dirty="0">
                        <a:solidFill>
                          <a:srgbClr val="000000"/>
                        </a:solidFill>
                        <a:effectLst/>
                        <a:latin typeface="Tw Cen MT" panose="020B0602020104020603" pitchFamily="34" charset="0"/>
                      </a:endParaRPr>
                    </a:p>
                  </a:txBody>
                  <a:tcPr marL="6350" marR="6350" marT="6350" marB="0"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26576407"/>
                  </a:ext>
                </a:extLst>
              </a:tr>
              <a:tr h="350382">
                <a:tc>
                  <a:txBody>
                    <a:bodyPr/>
                    <a:lstStyle/>
                    <a:p>
                      <a:pPr lvl="5" algn="l" fontAlgn="b"/>
                      <a:r>
                        <a:rPr lang="es-CO" sz="1800" u="none" strike="noStrike" dirty="0">
                          <a:effectLst/>
                          <a:latin typeface="Tw Cen MT" panose="020B0602020104020603" pitchFamily="34" charset="0"/>
                        </a:rPr>
                        <a:t>Secretaría de Ambiente</a:t>
                      </a:r>
                      <a:endParaRPr lang="es-CO" sz="1800" b="0" i="0" u="none" strike="noStrike" dirty="0">
                        <a:solidFill>
                          <a:srgbClr val="000000"/>
                        </a:solidFill>
                        <a:effectLst/>
                        <a:latin typeface="Tw Cen MT" panose="020B0602020104020603" pitchFamily="34" charset="0"/>
                      </a:endParaRPr>
                    </a:p>
                  </a:txBody>
                  <a:tcPr marL="6350" marR="6350" marT="635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73718660"/>
                  </a:ext>
                </a:extLst>
              </a:tr>
            </a:tbl>
          </a:graphicData>
        </a:graphic>
      </p:graphicFrame>
      <p:pic>
        <p:nvPicPr>
          <p:cNvPr id="4" name="Imagen 3">
            <a:extLst>
              <a:ext uri="{FF2B5EF4-FFF2-40B4-BE49-F238E27FC236}">
                <a16:creationId xmlns:a16="http://schemas.microsoft.com/office/drawing/2014/main" id="{C2E9D728-0EAE-498B-989D-75E932C44660}"/>
              </a:ext>
            </a:extLst>
          </p:cNvPr>
          <p:cNvPicPr>
            <a:picLocks noChangeAspect="1"/>
          </p:cNvPicPr>
          <p:nvPr/>
        </p:nvPicPr>
        <p:blipFill rotWithShape="1">
          <a:blip r:embed="rId4"/>
          <a:srcRect t="9058" r="28956"/>
          <a:stretch/>
        </p:blipFill>
        <p:spPr>
          <a:xfrm>
            <a:off x="-2542" y="1558456"/>
            <a:ext cx="4574542" cy="3207382"/>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0" name="Google Shape;110;p18"/>
          <p:cNvPicPr preferRelativeResize="0"/>
          <p:nvPr/>
        </p:nvPicPr>
        <p:blipFill rotWithShape="1">
          <a:blip r:embed="rId3">
            <a:alphaModFix/>
          </a:blip>
          <a:srcRect l="8658" t="80800" r="26871" b="3870"/>
          <a:stretch/>
        </p:blipFill>
        <p:spPr>
          <a:xfrm>
            <a:off x="7502225" y="635775"/>
            <a:ext cx="1641775" cy="498900"/>
          </a:xfrm>
          <a:prstGeom prst="rect">
            <a:avLst/>
          </a:prstGeom>
          <a:noFill/>
          <a:ln>
            <a:noFill/>
          </a:ln>
        </p:spPr>
      </p:pic>
      <p:sp>
        <p:nvSpPr>
          <p:cNvPr id="111" name="Google Shape;111;p18"/>
          <p:cNvSpPr/>
          <p:nvPr/>
        </p:nvSpPr>
        <p:spPr>
          <a:xfrm>
            <a:off x="6255325" y="635775"/>
            <a:ext cx="2285100" cy="498900"/>
          </a:xfrm>
          <a:prstGeom prst="parallelogram">
            <a:avLst>
              <a:gd name="adj" fmla="val 77755"/>
            </a:avLst>
          </a:prstGeom>
          <a:solidFill>
            <a:srgbClr val="09D9A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b="1">
                <a:solidFill>
                  <a:srgbClr val="FFFFFF"/>
                </a:solidFill>
                <a:latin typeface="Comfortaa"/>
                <a:ea typeface="Comfortaa"/>
                <a:cs typeface="Comfortaa"/>
                <a:sym typeface="Comfortaa"/>
              </a:rPr>
              <a:t>COMPRENDER</a:t>
            </a:r>
            <a:endParaRPr b="1">
              <a:solidFill>
                <a:srgbClr val="FFFFFF"/>
              </a:solidFill>
              <a:latin typeface="Comfortaa"/>
              <a:ea typeface="Comfortaa"/>
              <a:cs typeface="Comfortaa"/>
              <a:sym typeface="Comfortaa"/>
            </a:endParaRPr>
          </a:p>
        </p:txBody>
      </p:sp>
      <p:sp>
        <p:nvSpPr>
          <p:cNvPr id="112" name="Google Shape;112;p18"/>
          <p:cNvSpPr txBox="1">
            <a:spLocks noGrp="1"/>
          </p:cNvSpPr>
          <p:nvPr>
            <p:ph type="title" idx="4294967295"/>
          </p:nvPr>
        </p:nvSpPr>
        <p:spPr>
          <a:xfrm>
            <a:off x="464125" y="521200"/>
            <a:ext cx="4944444" cy="572700"/>
          </a:xfrm>
          <a:prstGeom prst="rect">
            <a:avLst/>
          </a:prstGeom>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s" sz="3800" b="1" dirty="0">
                <a:solidFill>
                  <a:srgbClr val="05334C"/>
                </a:solidFill>
                <a:latin typeface="Comfortaa"/>
                <a:ea typeface="Comfortaa"/>
                <a:cs typeface="Comfortaa"/>
                <a:sym typeface="Comfortaa"/>
              </a:rPr>
              <a:t>VISUALIZACIÓN</a:t>
            </a:r>
            <a:endParaRPr sz="3800" b="1" dirty="0">
              <a:solidFill>
                <a:srgbClr val="05334C"/>
              </a:solidFill>
              <a:latin typeface="Comfortaa"/>
              <a:ea typeface="Comfortaa"/>
              <a:cs typeface="Comfortaa"/>
              <a:sym typeface="Comfortaa"/>
            </a:endParaRPr>
          </a:p>
          <a:p>
            <a:r>
              <a:rPr lang="es" sz="1400" dirty="0">
                <a:solidFill>
                  <a:srgbClr val="05334C"/>
                </a:solidFill>
                <a:latin typeface="Comfortaa Light"/>
                <a:ea typeface="Comfortaa Light"/>
                <a:cs typeface="Comfortaa Light"/>
                <a:sym typeface="Comfortaa Light"/>
              </a:rPr>
              <a:t>CADENA DE VALOR DE MATERIALES ORGÁNICOS</a:t>
            </a:r>
            <a:endParaRPr lang="es" sz="1400" b="1">
              <a:solidFill>
                <a:srgbClr val="09D9A9"/>
              </a:solidFill>
              <a:latin typeface="Comfortaa"/>
              <a:ea typeface="Comfortaa"/>
              <a:cs typeface="Comfortaa"/>
            </a:endParaRPr>
          </a:p>
        </p:txBody>
      </p:sp>
      <p:sp>
        <p:nvSpPr>
          <p:cNvPr id="113" name="Google Shape;113;p18"/>
          <p:cNvSpPr txBox="1"/>
          <p:nvPr/>
        </p:nvSpPr>
        <p:spPr>
          <a:xfrm>
            <a:off x="536875" y="1878050"/>
            <a:ext cx="2119800" cy="91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 sz="1200">
                <a:solidFill>
                  <a:srgbClr val="434343"/>
                </a:solidFill>
                <a:latin typeface="Avenir"/>
                <a:ea typeface="Avenir"/>
                <a:cs typeface="Avenir"/>
                <a:sym typeface="Avenir"/>
              </a:rPr>
              <a:t>Insertar gráfico</a:t>
            </a:r>
            <a:endParaRPr sz="1200">
              <a:solidFill>
                <a:srgbClr val="434343"/>
              </a:solidFill>
              <a:latin typeface="Avenir"/>
              <a:ea typeface="Avenir"/>
              <a:cs typeface="Avenir"/>
              <a:sym typeface="Avenir"/>
            </a:endParaRPr>
          </a:p>
        </p:txBody>
      </p:sp>
      <p:pic>
        <p:nvPicPr>
          <p:cNvPr id="2" name="Picture 2" descr="A close up of a logo&#10;&#10;Description generated with high confidence">
            <a:extLst>
              <a:ext uri="{FF2B5EF4-FFF2-40B4-BE49-F238E27FC236}">
                <a16:creationId xmlns:a16="http://schemas.microsoft.com/office/drawing/2014/main" id="{4B191996-134C-4EF6-8171-CA15A5F8C281}"/>
              </a:ext>
            </a:extLst>
          </p:cNvPr>
          <p:cNvPicPr>
            <a:picLocks noChangeAspect="1"/>
          </p:cNvPicPr>
          <p:nvPr/>
        </p:nvPicPr>
        <p:blipFill>
          <a:blip r:embed="rId4"/>
          <a:stretch>
            <a:fillRect/>
          </a:stretch>
        </p:blipFill>
        <p:spPr>
          <a:xfrm>
            <a:off x="-4082" y="1497209"/>
            <a:ext cx="9162369" cy="410851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36" name="Google Shape;136;p21"/>
          <p:cNvPicPr preferRelativeResize="0"/>
          <p:nvPr/>
        </p:nvPicPr>
        <p:blipFill rotWithShape="1">
          <a:blip r:embed="rId3">
            <a:alphaModFix/>
          </a:blip>
          <a:srcRect l="8658" t="80800" r="26871" b="3870"/>
          <a:stretch/>
        </p:blipFill>
        <p:spPr>
          <a:xfrm>
            <a:off x="7502225" y="635775"/>
            <a:ext cx="1641775" cy="498900"/>
          </a:xfrm>
          <a:prstGeom prst="rect">
            <a:avLst/>
          </a:prstGeom>
          <a:noFill/>
          <a:ln>
            <a:noFill/>
          </a:ln>
        </p:spPr>
      </p:pic>
      <p:sp>
        <p:nvSpPr>
          <p:cNvPr id="137" name="Google Shape;137;p21"/>
          <p:cNvSpPr/>
          <p:nvPr/>
        </p:nvSpPr>
        <p:spPr>
          <a:xfrm>
            <a:off x="6255325" y="635775"/>
            <a:ext cx="2285100" cy="498900"/>
          </a:xfrm>
          <a:prstGeom prst="parallelogram">
            <a:avLst>
              <a:gd name="adj" fmla="val 77755"/>
            </a:avLst>
          </a:prstGeom>
          <a:solidFill>
            <a:srgbClr val="09D9A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b="1">
                <a:solidFill>
                  <a:srgbClr val="FFFFFF"/>
                </a:solidFill>
                <a:latin typeface="Comfortaa"/>
                <a:ea typeface="Comfortaa"/>
                <a:cs typeface="Comfortaa"/>
                <a:sym typeface="Comfortaa"/>
              </a:rPr>
              <a:t>COMPRENDER</a:t>
            </a:r>
            <a:endParaRPr b="1">
              <a:solidFill>
                <a:srgbClr val="FFFFFF"/>
              </a:solidFill>
              <a:latin typeface="Comfortaa"/>
              <a:ea typeface="Comfortaa"/>
              <a:cs typeface="Comfortaa"/>
              <a:sym typeface="Comfortaa"/>
            </a:endParaRPr>
          </a:p>
        </p:txBody>
      </p:sp>
      <p:sp>
        <p:nvSpPr>
          <p:cNvPr id="138" name="Google Shape;138;p21"/>
          <p:cNvSpPr txBox="1">
            <a:spLocks noGrp="1"/>
          </p:cNvSpPr>
          <p:nvPr>
            <p:ph type="title" idx="4294967295"/>
          </p:nvPr>
        </p:nvSpPr>
        <p:spPr>
          <a:xfrm>
            <a:off x="464125" y="521200"/>
            <a:ext cx="4139100" cy="572700"/>
          </a:xfrm>
          <a:prstGeom prst="rect">
            <a:avLst/>
          </a:prstGeom>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s" sz="3800" b="1" dirty="0">
                <a:solidFill>
                  <a:srgbClr val="05334C"/>
                </a:solidFill>
                <a:latin typeface="Comfortaa"/>
                <a:ea typeface="Comfortaa"/>
                <a:cs typeface="Comfortaa"/>
                <a:sym typeface="Comfortaa"/>
              </a:rPr>
              <a:t>COMPRENDER</a:t>
            </a:r>
            <a:endParaRPr sz="3800" b="1" dirty="0">
              <a:solidFill>
                <a:srgbClr val="05334C"/>
              </a:solidFill>
              <a:latin typeface="Comfortaa"/>
              <a:ea typeface="Comfortaa"/>
              <a:cs typeface="Comfortaa"/>
              <a:sym typeface="Comfortaa"/>
            </a:endParaRPr>
          </a:p>
          <a:p>
            <a:pPr marL="0" marR="0" lvl="0" indent="0" algn="l" rtl="0">
              <a:lnSpc>
                <a:spcPct val="100000"/>
              </a:lnSpc>
              <a:spcBef>
                <a:spcPts val="0"/>
              </a:spcBef>
              <a:spcAft>
                <a:spcPts val="0"/>
              </a:spcAft>
              <a:buNone/>
            </a:pPr>
            <a:r>
              <a:rPr lang="es" sz="1400" dirty="0">
                <a:solidFill>
                  <a:srgbClr val="05334C"/>
                </a:solidFill>
                <a:latin typeface="Comfortaa Light"/>
                <a:ea typeface="Comfortaa Light"/>
                <a:cs typeface="Comfortaa Light"/>
                <a:sym typeface="Comfortaa Light"/>
              </a:rPr>
              <a:t>REGISTRO VISUAL</a:t>
            </a:r>
            <a:endParaRPr sz="1400" dirty="0">
              <a:solidFill>
                <a:srgbClr val="05334C"/>
              </a:solidFill>
              <a:latin typeface="Comfortaa Light"/>
              <a:ea typeface="Comfortaa Light"/>
              <a:cs typeface="Comfortaa Light"/>
              <a:sym typeface="Comfortaa Light"/>
            </a:endParaRPr>
          </a:p>
        </p:txBody>
      </p:sp>
      <p:pic>
        <p:nvPicPr>
          <p:cNvPr id="4" name="Imagen 3">
            <a:extLst>
              <a:ext uri="{FF2B5EF4-FFF2-40B4-BE49-F238E27FC236}">
                <a16:creationId xmlns:a16="http://schemas.microsoft.com/office/drawing/2014/main" id="{2334124A-72DB-487A-B61B-B1E869B543C2}"/>
              </a:ext>
            </a:extLst>
          </p:cNvPr>
          <p:cNvPicPr>
            <a:picLocks noChangeAspect="1"/>
          </p:cNvPicPr>
          <p:nvPr/>
        </p:nvPicPr>
        <p:blipFill rotWithShape="1">
          <a:blip r:embed="rId4">
            <a:extLst>
              <a:ext uri="{28A0092B-C50C-407E-A947-70E740481C1C}">
                <a14:useLocalDpi xmlns:a14="http://schemas.microsoft.com/office/drawing/2010/main" val="0"/>
              </a:ext>
            </a:extLst>
          </a:blip>
          <a:srcRect t="24933" b="25797"/>
          <a:stretch/>
        </p:blipFill>
        <p:spPr>
          <a:xfrm>
            <a:off x="0" y="1669774"/>
            <a:ext cx="9144000" cy="3378911"/>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5334C"/>
        </a:solidFill>
        <a:effectLst/>
      </p:bgPr>
    </p:bg>
    <p:spTree>
      <p:nvGrpSpPr>
        <p:cNvPr id="1" name=""/>
        <p:cNvGrpSpPr/>
        <p:nvPr/>
      </p:nvGrpSpPr>
      <p:grpSpPr>
        <a:xfrm>
          <a:off x="0" y="0"/>
          <a:ext cx="0" cy="0"/>
          <a:chOff x="0" y="0"/>
          <a:chExt cx="0" cy="0"/>
        </a:xfrm>
      </p:grpSpPr>
      <p:sp>
        <p:nvSpPr>
          <p:cNvPr id="109" name="Google Shape;54;p13"/>
          <p:cNvSpPr/>
          <p:nvPr/>
        </p:nvSpPr>
        <p:spPr>
          <a:xfrm>
            <a:off x="1542875" y="1563899"/>
            <a:ext cx="5189700" cy="1349401"/>
          </a:xfrm>
          <a:prstGeom prst="rect">
            <a:avLst/>
          </a:prstGeom>
          <a:ln w="28575">
            <a:solidFill>
              <a:srgbClr val="09D9A9"/>
            </a:solidFill>
          </a:ln>
        </p:spPr>
        <p:txBody>
          <a:bodyPr lIns="45719" rIns="45719" anchor="ctr"/>
          <a:lstStyle/>
          <a:p>
            <a:endParaRPr/>
          </a:p>
        </p:txBody>
      </p:sp>
      <p:pic>
        <p:nvPicPr>
          <p:cNvPr id="110" name="Google Shape;55;p13" descr="Google Shape;55;p13"/>
          <p:cNvPicPr>
            <a:picLocks noChangeAspect="1"/>
          </p:cNvPicPr>
          <p:nvPr/>
        </p:nvPicPr>
        <p:blipFill>
          <a:blip r:embed="rId2"/>
          <a:srcRect t="33821" b="23377"/>
          <a:stretch>
            <a:fillRect/>
          </a:stretch>
        </p:blipFill>
        <p:spPr>
          <a:xfrm>
            <a:off x="4741898" y="2913250"/>
            <a:ext cx="2083551" cy="689179"/>
          </a:xfrm>
          <a:prstGeom prst="rect">
            <a:avLst/>
          </a:prstGeom>
          <a:ln w="12700">
            <a:miter lim="400000"/>
          </a:ln>
        </p:spPr>
      </p:pic>
      <p:sp>
        <p:nvSpPr>
          <p:cNvPr id="111" name="Google Shape;56;p13"/>
          <p:cNvSpPr txBox="1"/>
          <p:nvPr/>
        </p:nvSpPr>
        <p:spPr>
          <a:xfrm>
            <a:off x="1876749" y="1758275"/>
            <a:ext cx="4590601" cy="9067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424" tIns="91424" rIns="91424" bIns="91424">
            <a:spAutoFit/>
          </a:bodyPr>
          <a:lstStyle/>
          <a:p>
            <a:pPr algn="ctr">
              <a:defRPr sz="3300" b="1">
                <a:solidFill>
                  <a:srgbClr val="FFFFFF"/>
                </a:solidFill>
                <a:latin typeface="Comfortaa Light"/>
                <a:ea typeface="Comfortaa Light"/>
                <a:cs typeface="Comfortaa Light"/>
                <a:sym typeface="Comfortaa Light"/>
              </a:defRPr>
            </a:pPr>
            <a:r>
              <a:t>CADENAS DE VALOR </a:t>
            </a:r>
          </a:p>
          <a:p>
            <a:pPr algn="ctr">
              <a:defRPr b="1">
                <a:solidFill>
                  <a:srgbClr val="FFFFFF"/>
                </a:solidFill>
                <a:latin typeface="Comfortaa"/>
                <a:ea typeface="Comfortaa"/>
                <a:cs typeface="Comfortaa"/>
                <a:sym typeface="Comfortaa"/>
              </a:defRPr>
            </a:pPr>
            <a:r>
              <a:t>RCD - RESIDUOS CONSTRUCCION Y DEMOLICION </a:t>
            </a:r>
          </a:p>
        </p:txBody>
      </p:sp>
      <p:grpSp>
        <p:nvGrpSpPr>
          <p:cNvPr id="114" name="Google Shape;57;p13"/>
          <p:cNvGrpSpPr/>
          <p:nvPr/>
        </p:nvGrpSpPr>
        <p:grpSpPr>
          <a:xfrm>
            <a:off x="6732575" y="1563899"/>
            <a:ext cx="1026300" cy="1349401"/>
            <a:chOff x="0" y="0"/>
            <a:chExt cx="1026298" cy="1349399"/>
          </a:xfrm>
        </p:grpSpPr>
        <p:sp>
          <p:nvSpPr>
            <p:cNvPr id="112" name="Rectángulo"/>
            <p:cNvSpPr/>
            <p:nvPr/>
          </p:nvSpPr>
          <p:spPr>
            <a:xfrm>
              <a:off x="0" y="0"/>
              <a:ext cx="1026299" cy="1349400"/>
            </a:xfrm>
            <a:prstGeom prst="rect">
              <a:avLst/>
            </a:prstGeom>
            <a:noFill/>
            <a:ln w="28575" cap="flat">
              <a:solidFill>
                <a:srgbClr val="09D9A9"/>
              </a:solidFill>
              <a:prstDash val="solid"/>
              <a:round/>
            </a:ln>
            <a:effectLst/>
          </p:spPr>
          <p:txBody>
            <a:bodyPr wrap="square" lIns="45719" tIns="45719" rIns="45719" bIns="45719" numCol="1" anchor="b">
              <a:noAutofit/>
            </a:bodyPr>
            <a:lstStyle/>
            <a:p>
              <a:pPr algn="r">
                <a:defRPr sz="2000"/>
              </a:pPr>
              <a:endParaRPr/>
            </a:p>
          </p:txBody>
        </p:sp>
        <p:sp>
          <p:nvSpPr>
            <p:cNvPr id="113" name="2019"/>
            <p:cNvSpPr txBox="1"/>
            <p:nvPr/>
          </p:nvSpPr>
          <p:spPr>
            <a:xfrm>
              <a:off x="0" y="861749"/>
              <a:ext cx="1026299" cy="48765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24" tIns="91424" rIns="91424" bIns="91424" numCol="1" anchor="b">
              <a:spAutoFit/>
            </a:bodyPr>
            <a:lstStyle>
              <a:lvl1pPr algn="r">
                <a:defRPr sz="2000">
                  <a:solidFill>
                    <a:srgbClr val="FFFFFF"/>
                  </a:solidFill>
                  <a:latin typeface="Comfortaa Light"/>
                  <a:ea typeface="Comfortaa Light"/>
                  <a:cs typeface="Comfortaa Light"/>
                  <a:sym typeface="Comfortaa Light"/>
                </a:defRPr>
              </a:lvl1pPr>
            </a:lstStyle>
            <a:p>
              <a:r>
                <a:t>2019</a:t>
              </a:r>
            </a:p>
          </p:txBody>
        </p:sp>
      </p:grpSp>
      <p:sp>
        <p:nvSpPr>
          <p:cNvPr id="115" name="Google Shape;58;p13"/>
          <p:cNvSpPr/>
          <p:nvPr/>
        </p:nvSpPr>
        <p:spPr>
          <a:xfrm>
            <a:off x="4741900" y="2913300"/>
            <a:ext cx="1983601" cy="689101"/>
          </a:xfrm>
          <a:prstGeom prst="rect">
            <a:avLst/>
          </a:prstGeom>
          <a:ln w="28575">
            <a:solidFill>
              <a:srgbClr val="09D9A9"/>
            </a:solidFill>
          </a:ln>
        </p:spPr>
        <p:txBody>
          <a:bodyPr lIns="45719" rIns="45719" anchor="ctr"/>
          <a:lstStyle/>
          <a:p>
            <a:endParaRPr/>
          </a:p>
        </p:txBody>
      </p:sp>
      <p:pic>
        <p:nvPicPr>
          <p:cNvPr id="116" name="Google Shape;59;p13" descr="Google Shape;59;p13"/>
          <p:cNvPicPr>
            <a:picLocks noChangeAspect="1"/>
          </p:cNvPicPr>
          <p:nvPr/>
        </p:nvPicPr>
        <p:blipFill>
          <a:blip r:embed="rId3"/>
          <a:srcRect l="7080" t="57002" b="7208"/>
          <a:stretch>
            <a:fillRect/>
          </a:stretch>
        </p:blipFill>
        <p:spPr>
          <a:xfrm>
            <a:off x="1337774" y="4454399"/>
            <a:ext cx="2421827" cy="689101"/>
          </a:xfrm>
          <a:prstGeom prst="rect">
            <a:avLst/>
          </a:prstGeom>
          <a:ln w="12700">
            <a:miter lim="400000"/>
          </a:ln>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Google Shape;64;p14"/>
          <p:cNvSpPr/>
          <p:nvPr/>
        </p:nvSpPr>
        <p:spPr>
          <a:xfrm>
            <a:off x="-1" y="-4376"/>
            <a:ext cx="4675802" cy="5143501"/>
          </a:xfrm>
          <a:prstGeom prst="rect">
            <a:avLst/>
          </a:prstGeom>
          <a:solidFill>
            <a:srgbClr val="09D9A9"/>
          </a:solidFill>
          <a:ln w="12700">
            <a:miter lim="400000"/>
          </a:ln>
        </p:spPr>
        <p:txBody>
          <a:bodyPr lIns="45719" rIns="45719" anchor="ctr"/>
          <a:lstStyle/>
          <a:p>
            <a:endParaRPr/>
          </a:p>
        </p:txBody>
      </p:sp>
      <p:pic>
        <p:nvPicPr>
          <p:cNvPr id="119" name="Google Shape;65;p14" descr="Google Shape;65;p14"/>
          <p:cNvPicPr>
            <a:picLocks noChangeAspect="1"/>
          </p:cNvPicPr>
          <p:nvPr/>
        </p:nvPicPr>
        <p:blipFill>
          <a:blip r:embed="rId2"/>
          <a:srcRect l="7080" t="3926" b="7205"/>
          <a:stretch>
            <a:fillRect/>
          </a:stretch>
        </p:blipFill>
        <p:spPr>
          <a:xfrm>
            <a:off x="-1" y="0"/>
            <a:ext cx="4790201" cy="5143500"/>
          </a:xfrm>
          <a:prstGeom prst="rect">
            <a:avLst/>
          </a:prstGeom>
          <a:ln w="12700">
            <a:miter lim="400000"/>
          </a:ln>
        </p:spPr>
      </p:pic>
      <p:sp>
        <p:nvSpPr>
          <p:cNvPr id="120" name="Rectángulo"/>
          <p:cNvSpPr/>
          <p:nvPr/>
        </p:nvSpPr>
        <p:spPr>
          <a:xfrm>
            <a:off x="647650" y="1139548"/>
            <a:ext cx="3283501" cy="3106804"/>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sp>
        <p:nvSpPr>
          <p:cNvPr id="123" name="Google Shape;67;p14"/>
          <p:cNvSpPr txBox="1"/>
          <p:nvPr/>
        </p:nvSpPr>
        <p:spPr>
          <a:xfrm>
            <a:off x="5032585" y="2434087"/>
            <a:ext cx="3709500" cy="16306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424" tIns="91424" rIns="91424" bIns="91424">
            <a:spAutoFit/>
          </a:bodyPr>
          <a:lstStyle>
            <a:lvl1pPr>
              <a:defRPr>
                <a:latin typeface="Avenir Roman"/>
                <a:ea typeface="Avenir Roman"/>
                <a:cs typeface="Avenir Roman"/>
                <a:sym typeface="Avenir Roman"/>
              </a:defRPr>
            </a:lvl1pPr>
          </a:lstStyle>
          <a:p>
            <a:r>
              <a:t>En la ciudad de Bogotá, donde viven casi 8 millones de personas, la mitad de los RCD generados se vierten ilegalmente en estructuras ecológicas de la ciudad (ríos, cañadas, etc.), en las calles o en terrenos situados fuera de la ciudad. </a:t>
            </a:r>
          </a:p>
        </p:txBody>
      </p:sp>
      <p:sp>
        <p:nvSpPr>
          <p:cNvPr id="124" name="827 puntos de vertido ilegal en Bogotá, que se denominan puntos críticos."/>
          <p:cNvSpPr txBox="1"/>
          <p:nvPr/>
        </p:nvSpPr>
        <p:spPr>
          <a:xfrm>
            <a:off x="5108331" y="1322210"/>
            <a:ext cx="3558008" cy="10058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just">
              <a:defRPr sz="2000" b="1">
                <a:solidFill>
                  <a:srgbClr val="08D9A9"/>
                </a:solidFill>
                <a:latin typeface="+mn-lt"/>
                <a:ea typeface="+mn-ea"/>
                <a:cs typeface="+mn-cs"/>
                <a:sym typeface="Helvetica"/>
              </a:defRPr>
            </a:lvl1pPr>
          </a:lstStyle>
          <a:p>
            <a:pPr algn="l"/>
            <a:r>
              <a:rPr dirty="0"/>
              <a:t>827 puntos de </a:t>
            </a:r>
            <a:r>
              <a:rPr dirty="0" err="1"/>
              <a:t>vertido</a:t>
            </a:r>
            <a:r>
              <a:rPr dirty="0"/>
              <a:t> </a:t>
            </a:r>
            <a:r>
              <a:rPr dirty="0" err="1"/>
              <a:t>ilegal</a:t>
            </a:r>
            <a:r>
              <a:rPr dirty="0"/>
              <a:t> </a:t>
            </a:r>
            <a:r>
              <a:rPr dirty="0" err="1"/>
              <a:t>en</a:t>
            </a:r>
            <a:r>
              <a:rPr dirty="0"/>
              <a:t> Bogotá, que se </a:t>
            </a:r>
            <a:r>
              <a:rPr dirty="0" err="1"/>
              <a:t>denominan</a:t>
            </a:r>
            <a:r>
              <a:rPr dirty="0"/>
              <a:t> puntos </a:t>
            </a:r>
            <a:r>
              <a:rPr dirty="0" err="1"/>
              <a:t>críticos</a:t>
            </a:r>
            <a:r>
              <a:rPr dirty="0"/>
              <a:t>.</a:t>
            </a:r>
          </a:p>
        </p:txBody>
      </p:sp>
      <p:sp>
        <p:nvSpPr>
          <p:cNvPr id="2" name="CuadroTexto 1">
            <a:extLst>
              <a:ext uri="{FF2B5EF4-FFF2-40B4-BE49-F238E27FC236}">
                <a16:creationId xmlns:a16="http://schemas.microsoft.com/office/drawing/2014/main" id="{54914165-A4F4-4C28-ACDF-D09124EB114B}"/>
              </a:ext>
            </a:extLst>
          </p:cNvPr>
          <p:cNvSpPr txBox="1"/>
          <p:nvPr/>
        </p:nvSpPr>
        <p:spPr>
          <a:xfrm>
            <a:off x="830335" y="2137786"/>
            <a:ext cx="2918129" cy="867928"/>
          </a:xfrm>
          <a:prstGeom prst="rect">
            <a:avLst/>
          </a:prstGeom>
          <a:ln w="12700">
            <a:miter lim="400000"/>
          </a:ln>
        </p:spPr>
        <p:txBody>
          <a:bodyPr lIns="91424" tIns="91424" rIns="91424" bIns="91424">
            <a:normAutofit fontScale="77500" lnSpcReduction="20000"/>
          </a:bodyPr>
          <a:lstStyle>
            <a:lvl1pPr defTabSz="658368">
              <a:defRPr sz="2520" b="1">
                <a:solidFill>
                  <a:srgbClr val="FFFFFF"/>
                </a:solidFill>
                <a:latin typeface="Comfortaa"/>
                <a:ea typeface="Comfortaa"/>
                <a:cs typeface="Comfortaa"/>
              </a:defRPr>
            </a:lvl1pPr>
            <a:lvl2pPr>
              <a:defRPr sz="2800"/>
            </a:lvl2pPr>
            <a:lvl3pPr>
              <a:defRPr sz="2800"/>
            </a:lvl3pPr>
            <a:lvl4pPr>
              <a:defRPr sz="2800"/>
            </a:lvl4pPr>
            <a:lvl5pPr>
              <a:defRPr sz="2800"/>
            </a:lvl5pPr>
            <a:lvl6pPr>
              <a:defRPr sz="2800"/>
            </a:lvl6pPr>
            <a:lvl7pPr>
              <a:defRPr sz="2800"/>
            </a:lvl7pPr>
            <a:lvl8pPr>
              <a:defRPr sz="2800"/>
            </a:lvl8pPr>
            <a:lvl9pPr>
              <a:defRPr sz="2800"/>
            </a:lvl9pPr>
          </a:lstStyle>
          <a:p>
            <a:r>
              <a:rPr lang="es-CO" sz="4600" dirty="0">
                <a:solidFill>
                  <a:srgbClr val="09D9A9"/>
                </a:solidFill>
              </a:rPr>
              <a:t>DATOS</a:t>
            </a:r>
            <a:r>
              <a:rPr lang="es-CO" dirty="0">
                <a:solidFill>
                  <a:srgbClr val="09D9A9"/>
                </a:solidFill>
              </a:rPr>
              <a:t> </a:t>
            </a:r>
          </a:p>
          <a:p>
            <a:r>
              <a:rPr lang="es-CO" dirty="0">
                <a:solidFill>
                  <a:srgbClr val="09D9A9"/>
                </a:solidFill>
                <a:sym typeface="Comfortaa Light"/>
              </a:rPr>
              <a:t>RELEVANTES</a:t>
            </a:r>
          </a:p>
          <a:p>
            <a:endParaRPr lang="es-CO" dirty="0"/>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Google Shape;72;p15"/>
          <p:cNvSpPr/>
          <p:nvPr/>
        </p:nvSpPr>
        <p:spPr>
          <a:xfrm>
            <a:off x="4581225" y="0"/>
            <a:ext cx="4572001" cy="5143500"/>
          </a:xfrm>
          <a:prstGeom prst="rect">
            <a:avLst/>
          </a:prstGeom>
          <a:solidFill>
            <a:srgbClr val="05334C"/>
          </a:solidFill>
          <a:ln w="12700">
            <a:miter lim="400000"/>
          </a:ln>
        </p:spPr>
        <p:txBody>
          <a:bodyPr lIns="45719" rIns="45719" anchor="ctr"/>
          <a:lstStyle/>
          <a:p>
            <a:endParaRPr/>
          </a:p>
        </p:txBody>
      </p:sp>
      <p:pic>
        <p:nvPicPr>
          <p:cNvPr id="127" name="Google Shape;73;p15" descr="Google Shape;73;p15"/>
          <p:cNvPicPr>
            <a:picLocks noChangeAspect="1"/>
          </p:cNvPicPr>
          <p:nvPr/>
        </p:nvPicPr>
        <p:blipFill>
          <a:blip r:embed="rId2"/>
          <a:srcRect l="2152" t="66335" b="15095"/>
          <a:stretch>
            <a:fillRect/>
          </a:stretch>
        </p:blipFill>
        <p:spPr>
          <a:xfrm>
            <a:off x="5149274" y="1855925"/>
            <a:ext cx="2351226" cy="550801"/>
          </a:xfrm>
          <a:prstGeom prst="rect">
            <a:avLst/>
          </a:prstGeom>
          <a:ln w="12700">
            <a:miter lim="400000"/>
          </a:ln>
        </p:spPr>
      </p:pic>
      <p:sp>
        <p:nvSpPr>
          <p:cNvPr id="128" name="Google Shape;74;p15"/>
          <p:cNvSpPr txBox="1">
            <a:spLocks noGrp="1"/>
          </p:cNvSpPr>
          <p:nvPr>
            <p:ph type="title"/>
          </p:nvPr>
        </p:nvSpPr>
        <p:spPr>
          <a:xfrm>
            <a:off x="5069599" y="2502424"/>
            <a:ext cx="3861601" cy="572701"/>
          </a:xfrm>
          <a:prstGeom prst="rect">
            <a:avLst/>
          </a:prstGeom>
        </p:spPr>
        <p:txBody>
          <a:bodyPr/>
          <a:lstStyle>
            <a:lvl1pPr defTabSz="658368">
              <a:defRPr sz="2520" b="1">
                <a:solidFill>
                  <a:srgbClr val="FFFFFF"/>
                </a:solidFill>
                <a:latin typeface="Comfortaa"/>
                <a:ea typeface="Comfortaa"/>
                <a:cs typeface="Comfortaa"/>
                <a:sym typeface="Comfortaa"/>
              </a:defRPr>
            </a:lvl1pPr>
          </a:lstStyle>
          <a:p>
            <a:r>
              <a:rPr dirty="0"/>
              <a:t>ENTREGABLES</a:t>
            </a:r>
          </a:p>
        </p:txBody>
      </p:sp>
      <p:sp>
        <p:nvSpPr>
          <p:cNvPr id="129" name="Google Shape;75;p15"/>
          <p:cNvSpPr txBox="1"/>
          <p:nvPr/>
        </p:nvSpPr>
        <p:spPr>
          <a:xfrm>
            <a:off x="620350" y="1511824"/>
            <a:ext cx="3435601" cy="26212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424" tIns="91424" rIns="91424" bIns="91424">
            <a:spAutoFit/>
          </a:bodyPr>
          <a:lstStyle/>
          <a:p>
            <a:pPr marL="457200" indent="-317500">
              <a:buClr>
                <a:srgbClr val="434343"/>
              </a:buClr>
              <a:buSzPts val="1400"/>
              <a:buAutoNum type="arabicPeriod"/>
              <a:defRPr>
                <a:solidFill>
                  <a:srgbClr val="434343"/>
                </a:solidFill>
                <a:latin typeface="Avenir Roman"/>
                <a:ea typeface="Avenir Roman"/>
                <a:cs typeface="Avenir Roman"/>
                <a:sym typeface="Avenir Roman"/>
              </a:defRPr>
            </a:pPr>
            <a:r>
              <a:t>Informe de caracterización de actores RCD</a:t>
            </a:r>
          </a:p>
          <a:p>
            <a:pPr marL="457200" indent="-317500">
              <a:spcBef>
                <a:spcPts val="1000"/>
              </a:spcBef>
              <a:buClr>
                <a:srgbClr val="434343"/>
              </a:buClr>
              <a:buSzPts val="1400"/>
              <a:buAutoNum type="arabicPeriod"/>
              <a:defRPr>
                <a:solidFill>
                  <a:srgbClr val="434343"/>
                </a:solidFill>
                <a:latin typeface="Avenir Roman"/>
                <a:ea typeface="Avenir Roman"/>
                <a:cs typeface="Avenir Roman"/>
                <a:sym typeface="Avenir Roman"/>
              </a:defRPr>
            </a:pPr>
            <a:r>
              <a:t>Visualización de la Cadena de Valor RCD</a:t>
            </a:r>
          </a:p>
          <a:p>
            <a:pPr marL="457200" indent="-317500">
              <a:spcBef>
                <a:spcPts val="1000"/>
              </a:spcBef>
              <a:buClr>
                <a:srgbClr val="434343"/>
              </a:buClr>
              <a:buSzPts val="1400"/>
              <a:buAutoNum type="arabicPeriod"/>
              <a:defRPr>
                <a:solidFill>
                  <a:srgbClr val="434343"/>
                </a:solidFill>
                <a:latin typeface="Avenir Roman"/>
                <a:ea typeface="Avenir Roman"/>
                <a:cs typeface="Avenir Roman"/>
                <a:sym typeface="Avenir Roman"/>
              </a:defRPr>
            </a:pPr>
            <a:r>
              <a:t>Matriz de Problemas RCD</a:t>
            </a:r>
          </a:p>
          <a:p>
            <a:pPr marL="457200" indent="-317500">
              <a:spcBef>
                <a:spcPts val="1000"/>
              </a:spcBef>
              <a:buClr>
                <a:srgbClr val="434343"/>
              </a:buClr>
              <a:buSzPts val="1400"/>
              <a:buAutoNum type="arabicPeriod"/>
              <a:defRPr>
                <a:solidFill>
                  <a:srgbClr val="434343"/>
                </a:solidFill>
                <a:latin typeface="Avenir Roman"/>
                <a:ea typeface="Avenir Roman"/>
                <a:cs typeface="Avenir Roman"/>
                <a:sym typeface="Avenir Roman"/>
              </a:defRPr>
            </a:pPr>
            <a:r>
              <a:t>Informe de ideas RCD</a:t>
            </a:r>
          </a:p>
          <a:p>
            <a:pPr marL="457200" indent="-317500">
              <a:spcBef>
                <a:spcPts val="1000"/>
              </a:spcBef>
              <a:buClr>
                <a:srgbClr val="434343"/>
              </a:buClr>
              <a:buSzPts val="1400"/>
              <a:buAutoNum type="arabicPeriod"/>
              <a:defRPr>
                <a:solidFill>
                  <a:srgbClr val="434343"/>
                </a:solidFill>
                <a:latin typeface="Avenir Roman"/>
                <a:ea typeface="Avenir Roman"/>
                <a:cs typeface="Avenir Roman"/>
                <a:sym typeface="Avenir Roman"/>
              </a:defRPr>
            </a:pPr>
            <a:r>
              <a:t>Matriz de evaluación de prototipos RCD</a:t>
            </a:r>
          </a:p>
        </p:txBody>
      </p:sp>
      <p:sp>
        <p:nvSpPr>
          <p:cNvPr id="130" name="Google Shape;76;p15"/>
          <p:cNvSpPr txBox="1"/>
          <p:nvPr/>
        </p:nvSpPr>
        <p:spPr>
          <a:xfrm>
            <a:off x="5069599" y="3030374"/>
            <a:ext cx="3387600" cy="4622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424" tIns="91424" rIns="91424" bIns="91424">
            <a:spAutoFit/>
          </a:bodyPr>
          <a:lstStyle>
            <a:lvl1pPr>
              <a:defRPr sz="1600">
                <a:solidFill>
                  <a:srgbClr val="FFFFFF"/>
                </a:solidFill>
                <a:latin typeface="Avenir Roman"/>
                <a:ea typeface="Avenir Roman"/>
                <a:cs typeface="Avenir Roman"/>
                <a:sym typeface="Avenir Roman"/>
              </a:defRPr>
            </a:lvl1pPr>
          </a:lstStyle>
          <a:p>
            <a:r>
              <a:t>Índice de productos</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Google Shape;81;p16" descr="Google Shape;81;p16"/>
          <p:cNvPicPr>
            <a:picLocks noChangeAspect="1"/>
          </p:cNvPicPr>
          <p:nvPr/>
        </p:nvPicPr>
        <p:blipFill>
          <a:blip r:embed="rId2"/>
          <a:srcRect l="8658" t="80800" r="26870" b="3869"/>
          <a:stretch>
            <a:fillRect/>
          </a:stretch>
        </p:blipFill>
        <p:spPr>
          <a:xfrm>
            <a:off x="7502225" y="407174"/>
            <a:ext cx="1641776" cy="498902"/>
          </a:xfrm>
          <a:prstGeom prst="rect">
            <a:avLst/>
          </a:prstGeom>
          <a:ln w="12700">
            <a:miter lim="400000"/>
          </a:ln>
        </p:spPr>
      </p:pic>
      <p:grpSp>
        <p:nvGrpSpPr>
          <p:cNvPr id="135" name="Google Shape;82;p16"/>
          <p:cNvGrpSpPr/>
          <p:nvPr/>
        </p:nvGrpSpPr>
        <p:grpSpPr>
          <a:xfrm>
            <a:off x="6255325" y="407174"/>
            <a:ext cx="2285101" cy="498902"/>
            <a:chOff x="0" y="0"/>
            <a:chExt cx="2285100" cy="498900"/>
          </a:xfrm>
        </p:grpSpPr>
        <p:sp>
          <p:nvSpPr>
            <p:cNvPr id="133" name="Figura"/>
            <p:cNvSpPr/>
            <p:nvPr/>
          </p:nvSpPr>
          <p:spPr>
            <a:xfrm>
              <a:off x="-1" y="-1"/>
              <a:ext cx="2285102" cy="4989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667" y="0"/>
                  </a:lnTo>
                  <a:lnTo>
                    <a:pt x="21600" y="0"/>
                  </a:lnTo>
                  <a:lnTo>
                    <a:pt x="17933" y="21600"/>
                  </a:lnTo>
                  <a:close/>
                </a:path>
              </a:pathLst>
            </a:custGeom>
            <a:solidFill>
              <a:srgbClr val="09D9A9"/>
            </a:solidFill>
            <a:ln w="12700" cap="flat">
              <a:noFill/>
              <a:miter lim="400000"/>
            </a:ln>
            <a:effectLst/>
          </p:spPr>
          <p:txBody>
            <a:bodyPr wrap="square" lIns="45719" tIns="45719" rIns="45719" bIns="45719" numCol="1" anchor="ctr">
              <a:noAutofit/>
            </a:bodyPr>
            <a:lstStyle/>
            <a:p>
              <a:pPr algn="ctr">
                <a:defRPr b="1">
                  <a:solidFill>
                    <a:srgbClr val="FFFFFF"/>
                  </a:solidFill>
                  <a:latin typeface="Comfortaa"/>
                  <a:ea typeface="Comfortaa"/>
                  <a:cs typeface="Comfortaa"/>
                  <a:sym typeface="Comfortaa"/>
                </a:defRPr>
              </a:pPr>
              <a:endParaRPr/>
            </a:p>
          </p:txBody>
        </p:sp>
        <p:sp>
          <p:nvSpPr>
            <p:cNvPr id="134" name="COMPRENDER"/>
            <p:cNvSpPr txBox="1"/>
            <p:nvPr/>
          </p:nvSpPr>
          <p:spPr>
            <a:xfrm>
              <a:off x="352057" y="50075"/>
              <a:ext cx="1580986" cy="39875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24" tIns="91424" rIns="91424" bIns="91424" numCol="1" anchor="ctr">
              <a:spAutoFit/>
            </a:bodyPr>
            <a:lstStyle>
              <a:lvl1pPr algn="ctr">
                <a:defRPr b="1">
                  <a:solidFill>
                    <a:srgbClr val="FFFFFF"/>
                  </a:solidFill>
                  <a:latin typeface="Comfortaa"/>
                  <a:ea typeface="Comfortaa"/>
                  <a:cs typeface="Comfortaa"/>
                  <a:sym typeface="Comfortaa"/>
                </a:defRPr>
              </a:lvl1pPr>
            </a:lstStyle>
            <a:p>
              <a:r>
                <a:t>COMPRENDER</a:t>
              </a:r>
            </a:p>
          </p:txBody>
        </p:sp>
      </p:grpSp>
      <p:sp>
        <p:nvSpPr>
          <p:cNvPr id="136" name="Google Shape;83;p16"/>
          <p:cNvSpPr txBox="1">
            <a:spLocks noGrp="1"/>
          </p:cNvSpPr>
          <p:nvPr>
            <p:ph type="title" idx="4294967295"/>
          </p:nvPr>
        </p:nvSpPr>
        <p:spPr>
          <a:xfrm>
            <a:off x="464124" y="292600"/>
            <a:ext cx="4139102" cy="572701"/>
          </a:xfrm>
          <a:prstGeom prst="rect">
            <a:avLst/>
          </a:prstGeom>
        </p:spPr>
        <p:txBody>
          <a:bodyPr/>
          <a:lstStyle>
            <a:lvl1pPr defTabSz="603504">
              <a:defRPr sz="2508" b="1">
                <a:solidFill>
                  <a:srgbClr val="05334C"/>
                </a:solidFill>
                <a:latin typeface="Comfortaa"/>
                <a:ea typeface="Comfortaa"/>
                <a:cs typeface="Comfortaa"/>
                <a:sym typeface="Comfortaa"/>
              </a:defRPr>
            </a:lvl1pPr>
          </a:lstStyle>
          <a:p>
            <a:r>
              <a:t>ACTORES</a:t>
            </a:r>
          </a:p>
        </p:txBody>
      </p:sp>
      <p:sp>
        <p:nvSpPr>
          <p:cNvPr id="137" name="Google Shape;84;p16"/>
          <p:cNvSpPr/>
          <p:nvPr/>
        </p:nvSpPr>
        <p:spPr>
          <a:xfrm>
            <a:off x="634542" y="1150626"/>
            <a:ext cx="2531101" cy="1714501"/>
          </a:xfrm>
          <a:prstGeom prst="rect">
            <a:avLst/>
          </a:prstGeom>
          <a:solidFill>
            <a:srgbClr val="EFEFEF"/>
          </a:solidFill>
          <a:ln w="28575">
            <a:solidFill>
              <a:srgbClr val="05334C"/>
            </a:solidFill>
          </a:ln>
        </p:spPr>
        <p:txBody>
          <a:bodyPr lIns="45719" rIns="45719" anchor="ctr"/>
          <a:lstStyle/>
          <a:p>
            <a:endParaRPr/>
          </a:p>
        </p:txBody>
      </p:sp>
      <p:sp>
        <p:nvSpPr>
          <p:cNvPr id="138" name="Google Shape;85;p16"/>
          <p:cNvSpPr/>
          <p:nvPr/>
        </p:nvSpPr>
        <p:spPr>
          <a:xfrm>
            <a:off x="3218840" y="1150626"/>
            <a:ext cx="2531101" cy="1714501"/>
          </a:xfrm>
          <a:prstGeom prst="rect">
            <a:avLst/>
          </a:prstGeom>
          <a:solidFill>
            <a:srgbClr val="EFEFEF"/>
          </a:solidFill>
          <a:ln w="28575">
            <a:solidFill>
              <a:srgbClr val="05334C"/>
            </a:solidFill>
          </a:ln>
        </p:spPr>
        <p:txBody>
          <a:bodyPr lIns="45719" rIns="45719" anchor="ctr"/>
          <a:lstStyle/>
          <a:p>
            <a:endParaRPr/>
          </a:p>
        </p:txBody>
      </p:sp>
      <p:sp>
        <p:nvSpPr>
          <p:cNvPr id="139" name="Google Shape;86;p16"/>
          <p:cNvSpPr/>
          <p:nvPr/>
        </p:nvSpPr>
        <p:spPr>
          <a:xfrm>
            <a:off x="5803127" y="1150626"/>
            <a:ext cx="2531101" cy="1714501"/>
          </a:xfrm>
          <a:prstGeom prst="rect">
            <a:avLst/>
          </a:prstGeom>
          <a:solidFill>
            <a:srgbClr val="EFEFEF"/>
          </a:solidFill>
          <a:ln w="28575">
            <a:solidFill>
              <a:srgbClr val="05334C"/>
            </a:solidFill>
          </a:ln>
        </p:spPr>
        <p:txBody>
          <a:bodyPr lIns="45719" rIns="45719" anchor="ctr"/>
          <a:lstStyle/>
          <a:p>
            <a:endParaRPr/>
          </a:p>
        </p:txBody>
      </p:sp>
      <p:sp>
        <p:nvSpPr>
          <p:cNvPr id="140" name="Google Shape;87;p16"/>
          <p:cNvSpPr/>
          <p:nvPr/>
        </p:nvSpPr>
        <p:spPr>
          <a:xfrm>
            <a:off x="634542" y="2927476"/>
            <a:ext cx="3814201" cy="1917107"/>
          </a:xfrm>
          <a:prstGeom prst="rect">
            <a:avLst/>
          </a:prstGeom>
          <a:solidFill>
            <a:srgbClr val="EFEFEF"/>
          </a:solidFill>
          <a:ln w="28575">
            <a:solidFill>
              <a:srgbClr val="05334C"/>
            </a:solidFill>
          </a:ln>
        </p:spPr>
        <p:txBody>
          <a:bodyPr lIns="45719" rIns="45719" anchor="ctr"/>
          <a:lstStyle/>
          <a:p>
            <a:endParaRPr/>
          </a:p>
        </p:txBody>
      </p:sp>
      <p:sp>
        <p:nvSpPr>
          <p:cNvPr id="141" name="Google Shape;88;p16"/>
          <p:cNvSpPr/>
          <p:nvPr/>
        </p:nvSpPr>
        <p:spPr>
          <a:xfrm>
            <a:off x="4519999" y="2927476"/>
            <a:ext cx="3814201" cy="1917107"/>
          </a:xfrm>
          <a:prstGeom prst="rect">
            <a:avLst/>
          </a:prstGeom>
          <a:solidFill>
            <a:srgbClr val="EFEFEF"/>
          </a:solidFill>
          <a:ln w="28575">
            <a:solidFill>
              <a:srgbClr val="05334C"/>
            </a:solidFill>
          </a:ln>
        </p:spPr>
        <p:txBody>
          <a:bodyPr lIns="45719" rIns="45719" anchor="ctr"/>
          <a:lstStyle/>
          <a:p>
            <a:endParaRPr/>
          </a:p>
        </p:txBody>
      </p:sp>
      <p:sp>
        <p:nvSpPr>
          <p:cNvPr id="142" name="Google Shape;89;p16"/>
          <p:cNvSpPr txBox="1"/>
          <p:nvPr/>
        </p:nvSpPr>
        <p:spPr>
          <a:xfrm>
            <a:off x="831967" y="1306476"/>
            <a:ext cx="2119801" cy="3987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424" tIns="91424" rIns="91424" bIns="91424">
            <a:spAutoFit/>
          </a:bodyPr>
          <a:lstStyle>
            <a:lvl1pPr>
              <a:defRPr b="1">
                <a:solidFill>
                  <a:srgbClr val="09D9A9"/>
                </a:solidFill>
                <a:latin typeface="Comfortaa"/>
                <a:ea typeface="Comfortaa"/>
                <a:cs typeface="Comfortaa"/>
                <a:sym typeface="Comfortaa"/>
              </a:defRPr>
            </a:lvl1pPr>
          </a:lstStyle>
          <a:p>
            <a:r>
              <a:t>PRODUCCIÓN</a:t>
            </a:r>
          </a:p>
        </p:txBody>
      </p:sp>
      <p:sp>
        <p:nvSpPr>
          <p:cNvPr id="143" name="Google Shape;90;p16"/>
          <p:cNvSpPr txBox="1"/>
          <p:nvPr/>
        </p:nvSpPr>
        <p:spPr>
          <a:xfrm>
            <a:off x="842367" y="1754976"/>
            <a:ext cx="2119801" cy="10210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424" tIns="91424" rIns="91424" bIns="91424">
            <a:spAutoFit/>
          </a:bodyPr>
          <a:lstStyle/>
          <a:p>
            <a:pPr marL="120315" indent="-120315" defTabSz="821530">
              <a:buSzPct val="100000"/>
              <a:buChar char="•"/>
              <a:defRPr sz="800" cap="all">
                <a:solidFill>
                  <a:srgbClr val="5E5E5E"/>
                </a:solidFill>
                <a:latin typeface="Arial Unicode MS"/>
                <a:ea typeface="Arial Unicode MS"/>
                <a:cs typeface="Arial Unicode MS"/>
                <a:sym typeface="Arial Unicode MS"/>
              </a:defRPr>
            </a:pPr>
            <a:r>
              <a:t>CONSTRUCTORAS</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t>CONSTRUCTOR INDEPENDIENTE </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t>CIUDADANIA </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t>SCI</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t>CAMACOL</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t>SCA </a:t>
            </a:r>
          </a:p>
        </p:txBody>
      </p:sp>
      <p:sp>
        <p:nvSpPr>
          <p:cNvPr id="144" name="Google Shape;91;p16"/>
          <p:cNvSpPr txBox="1"/>
          <p:nvPr/>
        </p:nvSpPr>
        <p:spPr>
          <a:xfrm>
            <a:off x="3422767" y="1306476"/>
            <a:ext cx="2119801" cy="3987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424" tIns="91424" rIns="91424" bIns="91424">
            <a:spAutoFit/>
          </a:bodyPr>
          <a:lstStyle>
            <a:lvl1pPr>
              <a:defRPr b="1">
                <a:solidFill>
                  <a:srgbClr val="09D9A9"/>
                </a:solidFill>
                <a:latin typeface="Comfortaa"/>
                <a:ea typeface="Comfortaa"/>
                <a:cs typeface="Comfortaa"/>
                <a:sym typeface="Comfortaa"/>
              </a:defRPr>
            </a:lvl1pPr>
          </a:lstStyle>
          <a:p>
            <a:r>
              <a:t>SECTOR PUBLICO</a:t>
            </a:r>
          </a:p>
        </p:txBody>
      </p:sp>
      <p:sp>
        <p:nvSpPr>
          <p:cNvPr id="145" name="Google Shape;92;p16"/>
          <p:cNvSpPr txBox="1"/>
          <p:nvPr/>
        </p:nvSpPr>
        <p:spPr>
          <a:xfrm>
            <a:off x="3426202" y="1755399"/>
            <a:ext cx="2119801" cy="8813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424" tIns="91424" rIns="91424" bIns="91424">
            <a:spAutoFit/>
          </a:bodyPr>
          <a:lstStyle/>
          <a:p>
            <a:pPr marL="120315" indent="-120315" defTabSz="821530">
              <a:buSzPct val="100000"/>
              <a:buChar char="•"/>
              <a:defRPr sz="800" cap="all">
                <a:solidFill>
                  <a:srgbClr val="5E5E5E"/>
                </a:solidFill>
                <a:latin typeface="Arial Unicode MS"/>
                <a:ea typeface="Arial Unicode MS"/>
                <a:cs typeface="Arial Unicode MS"/>
                <a:sym typeface="Arial Unicode MS"/>
              </a:defRPr>
            </a:pPr>
            <a:r>
              <a:t>Ministerio de Ambiente</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t>Secretaría Distrital</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t>UAESP</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t>SENA</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t>IDU </a:t>
            </a:r>
          </a:p>
        </p:txBody>
      </p:sp>
      <p:sp>
        <p:nvSpPr>
          <p:cNvPr id="146" name="Google Shape;93;p16"/>
          <p:cNvSpPr txBox="1"/>
          <p:nvPr/>
        </p:nvSpPr>
        <p:spPr>
          <a:xfrm>
            <a:off x="6006613" y="1337390"/>
            <a:ext cx="2119801" cy="6146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424" tIns="91424" rIns="91424" bIns="91424">
            <a:spAutoFit/>
          </a:bodyPr>
          <a:lstStyle>
            <a:lvl1pPr>
              <a:defRPr b="1">
                <a:solidFill>
                  <a:srgbClr val="09D9A9"/>
                </a:solidFill>
                <a:latin typeface="Comfortaa"/>
                <a:ea typeface="Comfortaa"/>
                <a:cs typeface="Comfortaa"/>
                <a:sym typeface="Comfortaa"/>
              </a:defRPr>
            </a:lvl1pPr>
          </a:lstStyle>
          <a:p>
            <a:r>
              <a:t>RECOLECCION TRANSPORTE</a:t>
            </a:r>
          </a:p>
        </p:txBody>
      </p:sp>
      <p:sp>
        <p:nvSpPr>
          <p:cNvPr id="147" name="Google Shape;94;p16"/>
          <p:cNvSpPr txBox="1"/>
          <p:nvPr/>
        </p:nvSpPr>
        <p:spPr>
          <a:xfrm>
            <a:off x="6023967" y="1825249"/>
            <a:ext cx="2119801" cy="7416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424" tIns="91424" rIns="91424" bIns="91424">
            <a:spAutoFit/>
          </a:bodyPr>
          <a:lstStyle/>
          <a:p>
            <a:pPr marL="120315" indent="-120315" defTabSz="821530">
              <a:buSzPct val="100000"/>
              <a:buChar char="•"/>
              <a:defRPr sz="800" cap="all">
                <a:solidFill>
                  <a:srgbClr val="5E5E5E"/>
                </a:solidFill>
                <a:latin typeface="Arial Unicode MS"/>
                <a:ea typeface="Arial Unicode MS"/>
                <a:cs typeface="Arial Unicode MS"/>
                <a:sym typeface="Arial Unicode MS"/>
              </a:defRPr>
            </a:pPr>
            <a:r>
              <a:t>Concesionarios prestadores de servicio de Aseo</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t>VOLQUETEROS </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t>CHANEROS</a:t>
            </a:r>
          </a:p>
        </p:txBody>
      </p:sp>
      <p:sp>
        <p:nvSpPr>
          <p:cNvPr id="148" name="Google Shape;95;p16"/>
          <p:cNvSpPr txBox="1"/>
          <p:nvPr/>
        </p:nvSpPr>
        <p:spPr>
          <a:xfrm>
            <a:off x="831967" y="2935417"/>
            <a:ext cx="2119801" cy="3987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424" tIns="91424" rIns="91424" bIns="91424">
            <a:spAutoFit/>
          </a:bodyPr>
          <a:lstStyle>
            <a:lvl1pPr>
              <a:defRPr b="1">
                <a:solidFill>
                  <a:srgbClr val="09D9A9"/>
                </a:solidFill>
                <a:latin typeface="Comfortaa"/>
                <a:ea typeface="Comfortaa"/>
                <a:cs typeface="Comfortaa"/>
                <a:sym typeface="Comfortaa"/>
              </a:defRPr>
            </a:lvl1pPr>
          </a:lstStyle>
          <a:p>
            <a:r>
              <a:t>COMERCIALIZADOR</a:t>
            </a:r>
          </a:p>
        </p:txBody>
      </p:sp>
      <p:sp>
        <p:nvSpPr>
          <p:cNvPr id="149" name="Google Shape;96;p16"/>
          <p:cNvSpPr txBox="1"/>
          <p:nvPr/>
        </p:nvSpPr>
        <p:spPr>
          <a:xfrm>
            <a:off x="846367" y="3197326"/>
            <a:ext cx="3470701" cy="11607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424" tIns="91424" rIns="91424" bIns="91424">
            <a:spAutoFit/>
          </a:bodyPr>
          <a:lstStyle/>
          <a:p>
            <a:pPr marL="120315" indent="-120315" defTabSz="821530">
              <a:buSzPct val="100000"/>
              <a:buChar char="•"/>
              <a:defRPr sz="800" cap="all">
                <a:solidFill>
                  <a:srgbClr val="5E5E5E"/>
                </a:solidFill>
                <a:latin typeface="Arial Unicode MS"/>
                <a:ea typeface="Arial Unicode MS"/>
                <a:cs typeface="Arial Unicode MS"/>
                <a:sym typeface="Arial Unicode MS"/>
              </a:defRPr>
            </a:pPr>
            <a:r>
              <a:t>Cemex</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t>Argos</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t>HOLCIM</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t>Corona</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t>Home Center</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t>Construrama</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t>EASY</a:t>
            </a:r>
          </a:p>
        </p:txBody>
      </p:sp>
      <p:sp>
        <p:nvSpPr>
          <p:cNvPr id="150" name="Google Shape;97;p16"/>
          <p:cNvSpPr txBox="1"/>
          <p:nvPr/>
        </p:nvSpPr>
        <p:spPr>
          <a:xfrm>
            <a:off x="4641967" y="2935417"/>
            <a:ext cx="2119801" cy="3987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424" tIns="91424" rIns="91424" bIns="91424">
            <a:spAutoFit/>
          </a:bodyPr>
          <a:lstStyle>
            <a:lvl1pPr>
              <a:defRPr b="1">
                <a:solidFill>
                  <a:srgbClr val="09D9A9"/>
                </a:solidFill>
                <a:latin typeface="Comfortaa"/>
                <a:ea typeface="Comfortaa"/>
                <a:cs typeface="Comfortaa"/>
                <a:sym typeface="Comfortaa"/>
              </a:defRPr>
            </a:lvl1pPr>
          </a:lstStyle>
          <a:p>
            <a:r>
              <a:t>GESTORES</a:t>
            </a:r>
          </a:p>
        </p:txBody>
      </p:sp>
      <p:sp>
        <p:nvSpPr>
          <p:cNvPr id="151" name="Google Shape;98;p16"/>
          <p:cNvSpPr txBox="1"/>
          <p:nvPr/>
        </p:nvSpPr>
        <p:spPr>
          <a:xfrm>
            <a:off x="4691749" y="3204054"/>
            <a:ext cx="3470701" cy="12926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424" tIns="91424" rIns="91424" bIns="91424">
            <a:spAutoFit/>
          </a:bodyPr>
          <a:lstStyle/>
          <a:p>
            <a:pPr marL="120315" indent="-120315" defTabSz="821530">
              <a:buSzPct val="100000"/>
              <a:buChar char="•"/>
              <a:defRPr sz="800" cap="all">
                <a:solidFill>
                  <a:srgbClr val="5E5E5E"/>
                </a:solidFill>
                <a:latin typeface="Arial Unicode MS"/>
                <a:ea typeface="Arial Unicode MS"/>
                <a:cs typeface="Arial Unicode MS"/>
                <a:sym typeface="Arial Unicode MS"/>
              </a:defRPr>
            </a:pPr>
            <a:r>
              <a:rPr dirty="0"/>
              <a:t>AGREGADOS EL V</a:t>
            </a:r>
            <a:r>
              <a:rPr lang="es-MX" dirty="0"/>
              <a:t>Í</a:t>
            </a:r>
            <a:r>
              <a:rPr dirty="0"/>
              <a:t>NCULO LTDA, </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rPr dirty="0"/>
              <a:t>M</a:t>
            </a:r>
            <a:r>
              <a:rPr lang="es-MX" dirty="0"/>
              <a:t>Á</a:t>
            </a:r>
            <a:r>
              <a:rPr dirty="0"/>
              <a:t>QUINAS AMARILLAS SAS </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rPr dirty="0"/>
              <a:t>MARILLAS SAS, </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rPr dirty="0"/>
              <a:t>REX INGENIERIA  S.A,  -SAN ANTONIO </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rPr dirty="0"/>
              <a:t>RESIESCOL SAS ESP, CICLOMAT SAS, </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rPr dirty="0"/>
              <a:t>RECICLADOS INDUSTRIALES DE COLOMBIA S.A.S, </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rPr dirty="0"/>
              <a:t>AGREGADOS INDUSTRIALES</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rPr dirty="0"/>
              <a:t>CEMEX - LA FISCALA</a:t>
            </a:r>
          </a:p>
          <a:p>
            <a:pPr marL="120315" indent="-120315" defTabSz="821530">
              <a:buSzPct val="100000"/>
              <a:buChar char="•"/>
              <a:defRPr sz="800" cap="all">
                <a:solidFill>
                  <a:srgbClr val="5E5E5E"/>
                </a:solidFill>
                <a:latin typeface="Arial Unicode MS"/>
                <a:ea typeface="Arial Unicode MS"/>
                <a:cs typeface="Arial Unicode MS"/>
                <a:sym typeface="Arial Unicode MS"/>
              </a:defRPr>
            </a:pPr>
            <a:r>
              <a:rPr dirty="0"/>
              <a:t>HOLCIM - LALS MANAS </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 name="Google Shape;160;p23" descr="Google Shape;160;p23"/>
          <p:cNvPicPr>
            <a:picLocks noChangeAspect="1"/>
          </p:cNvPicPr>
          <p:nvPr/>
        </p:nvPicPr>
        <p:blipFill>
          <a:blip r:embed="rId2"/>
          <a:srcRect l="8658" t="80800" r="26870" b="3869"/>
          <a:stretch>
            <a:fillRect/>
          </a:stretch>
        </p:blipFill>
        <p:spPr>
          <a:xfrm>
            <a:off x="7502225" y="635774"/>
            <a:ext cx="1641776" cy="498902"/>
          </a:xfrm>
          <a:prstGeom prst="rect">
            <a:avLst/>
          </a:prstGeom>
          <a:ln w="12700">
            <a:miter lim="400000"/>
          </a:ln>
        </p:spPr>
      </p:pic>
      <p:sp>
        <p:nvSpPr>
          <p:cNvPr id="154" name="Google Shape;161;p23"/>
          <p:cNvSpPr txBox="1">
            <a:spLocks noGrp="1"/>
          </p:cNvSpPr>
          <p:nvPr>
            <p:ph type="title" idx="4294967295"/>
          </p:nvPr>
        </p:nvSpPr>
        <p:spPr>
          <a:xfrm>
            <a:off x="464124" y="521200"/>
            <a:ext cx="4139102" cy="572701"/>
          </a:xfrm>
          <a:prstGeom prst="rect">
            <a:avLst/>
          </a:prstGeom>
        </p:spPr>
        <p:txBody>
          <a:bodyPr/>
          <a:lstStyle/>
          <a:p>
            <a:pPr defTabSz="448055">
              <a:defRPr sz="1862" b="1">
                <a:solidFill>
                  <a:srgbClr val="05334C"/>
                </a:solidFill>
                <a:latin typeface="Comfortaa"/>
                <a:ea typeface="Comfortaa"/>
                <a:cs typeface="Comfortaa"/>
                <a:sym typeface="Comfortaa"/>
              </a:defRPr>
            </a:pPr>
            <a:r>
              <a:t>CO-CREAR</a:t>
            </a:r>
          </a:p>
          <a:p>
            <a:pPr defTabSz="448055">
              <a:defRPr sz="686">
                <a:solidFill>
                  <a:srgbClr val="05334C"/>
                </a:solidFill>
                <a:latin typeface="Comfortaa Light"/>
                <a:ea typeface="Comfortaa Light"/>
                <a:cs typeface="Comfortaa Light"/>
                <a:sym typeface="Comfortaa Light"/>
              </a:defRPr>
            </a:pPr>
            <a:r>
              <a:t>REGISTRO VISUAL</a:t>
            </a:r>
          </a:p>
        </p:txBody>
      </p:sp>
      <p:sp>
        <p:nvSpPr>
          <p:cNvPr id="155" name="Google Shape;162;p23"/>
          <p:cNvSpPr/>
          <p:nvPr/>
        </p:nvSpPr>
        <p:spPr>
          <a:xfrm>
            <a:off x="20775" y="1581950"/>
            <a:ext cx="9144001" cy="3200401"/>
          </a:xfrm>
          <a:prstGeom prst="rect">
            <a:avLst/>
          </a:prstGeom>
          <a:solidFill>
            <a:srgbClr val="EEEEEE"/>
          </a:solidFill>
          <a:ln w="12700">
            <a:miter lim="400000"/>
          </a:ln>
        </p:spPr>
        <p:txBody>
          <a:bodyPr lIns="45719" rIns="45719" anchor="ctr"/>
          <a:lstStyle/>
          <a:p>
            <a:endParaRPr/>
          </a:p>
        </p:txBody>
      </p:sp>
      <p:grpSp>
        <p:nvGrpSpPr>
          <p:cNvPr id="158" name="Google Shape;163;p23"/>
          <p:cNvGrpSpPr/>
          <p:nvPr/>
        </p:nvGrpSpPr>
        <p:grpSpPr>
          <a:xfrm>
            <a:off x="6255325" y="635774"/>
            <a:ext cx="2285101" cy="498902"/>
            <a:chOff x="0" y="0"/>
            <a:chExt cx="2285100" cy="498900"/>
          </a:xfrm>
        </p:grpSpPr>
        <p:sp>
          <p:nvSpPr>
            <p:cNvPr id="156" name="Figura"/>
            <p:cNvSpPr/>
            <p:nvPr/>
          </p:nvSpPr>
          <p:spPr>
            <a:xfrm>
              <a:off x="-1" y="-1"/>
              <a:ext cx="2285102" cy="4989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667" y="0"/>
                  </a:lnTo>
                  <a:lnTo>
                    <a:pt x="21600" y="0"/>
                  </a:lnTo>
                  <a:lnTo>
                    <a:pt x="17933" y="21600"/>
                  </a:lnTo>
                  <a:close/>
                </a:path>
              </a:pathLst>
            </a:custGeom>
            <a:solidFill>
              <a:srgbClr val="09D9A9"/>
            </a:solidFill>
            <a:ln w="12700" cap="flat">
              <a:noFill/>
              <a:miter lim="400000"/>
            </a:ln>
            <a:effectLst/>
          </p:spPr>
          <p:txBody>
            <a:bodyPr wrap="square" lIns="45719" tIns="45719" rIns="45719" bIns="45719" numCol="1" anchor="ctr">
              <a:noAutofit/>
            </a:bodyPr>
            <a:lstStyle/>
            <a:p>
              <a:pPr algn="ctr">
                <a:defRPr b="1">
                  <a:solidFill>
                    <a:srgbClr val="FFFFFF"/>
                  </a:solidFill>
                  <a:latin typeface="Comfortaa"/>
                  <a:ea typeface="Comfortaa"/>
                  <a:cs typeface="Comfortaa"/>
                  <a:sym typeface="Comfortaa"/>
                </a:defRPr>
              </a:pPr>
              <a:endParaRPr/>
            </a:p>
          </p:txBody>
        </p:sp>
        <p:sp>
          <p:nvSpPr>
            <p:cNvPr id="157" name="CO-CREAR"/>
            <p:cNvSpPr txBox="1"/>
            <p:nvPr/>
          </p:nvSpPr>
          <p:spPr>
            <a:xfrm>
              <a:off x="352057" y="50075"/>
              <a:ext cx="1580986" cy="39875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24" tIns="91424" rIns="91424" bIns="91424" numCol="1" anchor="ctr">
              <a:spAutoFit/>
            </a:bodyPr>
            <a:lstStyle>
              <a:lvl1pPr algn="ctr">
                <a:defRPr b="1">
                  <a:solidFill>
                    <a:srgbClr val="FFFFFF"/>
                  </a:solidFill>
                  <a:latin typeface="Comfortaa"/>
                  <a:ea typeface="Comfortaa"/>
                  <a:cs typeface="Comfortaa"/>
                  <a:sym typeface="Comfortaa"/>
                </a:defRPr>
              </a:lvl1pPr>
            </a:lstStyle>
            <a:p>
              <a:r>
                <a:t>CO-CREAR</a:t>
              </a:r>
            </a:p>
          </p:txBody>
        </p:sp>
      </p:grpSp>
      <p:pic>
        <p:nvPicPr>
          <p:cNvPr id="159" name="IMG_9117.JPG" descr="IMG_9117.JPG"/>
          <p:cNvPicPr>
            <a:picLocks noChangeAspect="1"/>
          </p:cNvPicPr>
          <p:nvPr/>
        </p:nvPicPr>
        <p:blipFill>
          <a:blip r:embed="rId3"/>
          <a:srcRect t="16945" b="6292"/>
          <a:stretch>
            <a:fillRect/>
          </a:stretch>
        </p:blipFill>
        <p:spPr>
          <a:xfrm>
            <a:off x="3332228" y="923555"/>
            <a:ext cx="7044198" cy="4435370"/>
          </a:xfrm>
          <a:prstGeom prst="rect">
            <a:avLst/>
          </a:prstGeom>
          <a:ln w="12700">
            <a:miter lim="400000"/>
          </a:ln>
        </p:spPr>
      </p:pic>
      <p:pic>
        <p:nvPicPr>
          <p:cNvPr id="160" name="IMG_9067.JPG" descr="IMG_9067.JPG"/>
          <p:cNvPicPr>
            <a:picLocks noChangeAspect="1"/>
          </p:cNvPicPr>
          <p:nvPr/>
        </p:nvPicPr>
        <p:blipFill>
          <a:blip r:embed="rId4"/>
          <a:srcRect t="19073" b="19073"/>
          <a:stretch>
            <a:fillRect/>
          </a:stretch>
        </p:blipFill>
        <p:spPr>
          <a:xfrm>
            <a:off x="4436" y="1548449"/>
            <a:ext cx="3962023" cy="3267465"/>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4"/>
          <p:cNvSpPr txBox="1"/>
          <p:nvPr/>
        </p:nvSpPr>
        <p:spPr>
          <a:xfrm>
            <a:off x="800100" y="678875"/>
            <a:ext cx="4218600" cy="55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 sz="3800" b="1">
                <a:solidFill>
                  <a:srgbClr val="09D9A9"/>
                </a:solidFill>
                <a:latin typeface="Comfortaa"/>
                <a:ea typeface="Comfortaa"/>
                <a:cs typeface="Comfortaa"/>
                <a:sym typeface="Comfortaa"/>
              </a:rPr>
              <a:t>MATERIALES</a:t>
            </a:r>
            <a:endParaRPr sz="3800" b="1">
              <a:solidFill>
                <a:srgbClr val="09D9A9"/>
              </a:solidFill>
              <a:latin typeface="Comfortaa"/>
              <a:ea typeface="Comfortaa"/>
              <a:cs typeface="Comfortaa"/>
              <a:sym typeface="Comfortaa"/>
            </a:endParaRPr>
          </a:p>
        </p:txBody>
      </p:sp>
      <p:sp>
        <p:nvSpPr>
          <p:cNvPr id="65" name="Google Shape;65;p14"/>
          <p:cNvSpPr txBox="1"/>
          <p:nvPr/>
        </p:nvSpPr>
        <p:spPr>
          <a:xfrm>
            <a:off x="1039875" y="3671775"/>
            <a:ext cx="1016100" cy="457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 sz="1800">
                <a:latin typeface="Comfortaa"/>
                <a:ea typeface="Comfortaa"/>
                <a:cs typeface="Comfortaa"/>
                <a:sym typeface="Comfortaa"/>
              </a:rPr>
              <a:t>Icopor</a:t>
            </a:r>
            <a:endParaRPr sz="1800">
              <a:latin typeface="Comfortaa"/>
              <a:ea typeface="Comfortaa"/>
              <a:cs typeface="Comfortaa"/>
              <a:sym typeface="Comfortaa"/>
            </a:endParaRPr>
          </a:p>
        </p:txBody>
      </p:sp>
      <p:sp>
        <p:nvSpPr>
          <p:cNvPr id="66" name="Google Shape;66;p14"/>
          <p:cNvSpPr txBox="1"/>
          <p:nvPr/>
        </p:nvSpPr>
        <p:spPr>
          <a:xfrm>
            <a:off x="2454725" y="3671775"/>
            <a:ext cx="1594200" cy="4572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es" sz="1800">
                <a:latin typeface="Comfortaa"/>
                <a:ea typeface="Comfortaa"/>
                <a:cs typeface="Comfortaa"/>
                <a:sym typeface="Comfortaa"/>
              </a:rPr>
              <a:t>Orgánicos</a:t>
            </a:r>
            <a:endParaRPr sz="1800">
              <a:latin typeface="Comfortaa"/>
              <a:ea typeface="Comfortaa"/>
              <a:cs typeface="Comfortaa"/>
              <a:sym typeface="Comfortaa"/>
            </a:endParaRPr>
          </a:p>
        </p:txBody>
      </p:sp>
      <p:sp>
        <p:nvSpPr>
          <p:cNvPr id="67" name="Google Shape;67;p14"/>
          <p:cNvSpPr txBox="1"/>
          <p:nvPr/>
        </p:nvSpPr>
        <p:spPr>
          <a:xfrm>
            <a:off x="4291950" y="3671775"/>
            <a:ext cx="737400" cy="4572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es" sz="1800">
                <a:latin typeface="Comfortaa"/>
                <a:ea typeface="Comfortaa"/>
                <a:cs typeface="Comfortaa"/>
                <a:sym typeface="Comfortaa"/>
              </a:rPr>
              <a:t>PET</a:t>
            </a:r>
            <a:endParaRPr sz="1800">
              <a:latin typeface="Comfortaa"/>
              <a:ea typeface="Comfortaa"/>
              <a:cs typeface="Comfortaa"/>
              <a:sym typeface="Comfortaa"/>
            </a:endParaRPr>
          </a:p>
        </p:txBody>
      </p:sp>
      <p:pic>
        <p:nvPicPr>
          <p:cNvPr id="68" name="Google Shape;68;p14"/>
          <p:cNvPicPr preferRelativeResize="0"/>
          <p:nvPr/>
        </p:nvPicPr>
        <p:blipFill rotWithShape="1">
          <a:blip r:embed="rId3">
            <a:alphaModFix/>
          </a:blip>
          <a:srcRect t="4983" b="3398"/>
          <a:stretch/>
        </p:blipFill>
        <p:spPr>
          <a:xfrm>
            <a:off x="891975" y="2241075"/>
            <a:ext cx="1311900" cy="1202100"/>
          </a:xfrm>
          <a:prstGeom prst="rect">
            <a:avLst/>
          </a:prstGeom>
          <a:noFill/>
          <a:ln>
            <a:noFill/>
          </a:ln>
        </p:spPr>
      </p:pic>
      <p:pic>
        <p:nvPicPr>
          <p:cNvPr id="69" name="Google Shape;69;p14"/>
          <p:cNvPicPr preferRelativeResize="0"/>
          <p:nvPr/>
        </p:nvPicPr>
        <p:blipFill>
          <a:blip r:embed="rId4">
            <a:alphaModFix/>
          </a:blip>
          <a:stretch>
            <a:fillRect/>
          </a:stretch>
        </p:blipFill>
        <p:spPr>
          <a:xfrm>
            <a:off x="2650775" y="2241075"/>
            <a:ext cx="1202100" cy="1202100"/>
          </a:xfrm>
          <a:prstGeom prst="rect">
            <a:avLst/>
          </a:prstGeom>
          <a:noFill/>
          <a:ln>
            <a:noFill/>
          </a:ln>
        </p:spPr>
      </p:pic>
      <p:pic>
        <p:nvPicPr>
          <p:cNvPr id="70" name="Google Shape;70;p14"/>
          <p:cNvPicPr preferRelativeResize="0"/>
          <p:nvPr/>
        </p:nvPicPr>
        <p:blipFill rotWithShape="1">
          <a:blip r:embed="rId5">
            <a:alphaModFix/>
          </a:blip>
          <a:srcRect t="65986" b="15445"/>
          <a:stretch/>
        </p:blipFill>
        <p:spPr>
          <a:xfrm>
            <a:off x="6187175" y="763925"/>
            <a:ext cx="2956819" cy="550800"/>
          </a:xfrm>
          <a:prstGeom prst="rect">
            <a:avLst/>
          </a:prstGeom>
          <a:noFill/>
          <a:ln>
            <a:noFill/>
          </a:ln>
        </p:spPr>
      </p:pic>
      <p:pic>
        <p:nvPicPr>
          <p:cNvPr id="71" name="Google Shape;71;p14"/>
          <p:cNvPicPr preferRelativeResize="0"/>
          <p:nvPr/>
        </p:nvPicPr>
        <p:blipFill>
          <a:blip r:embed="rId6">
            <a:alphaModFix/>
          </a:blip>
          <a:stretch>
            <a:fillRect/>
          </a:stretch>
        </p:blipFill>
        <p:spPr>
          <a:xfrm>
            <a:off x="4084263" y="2339525"/>
            <a:ext cx="1152775" cy="1152775"/>
          </a:xfrm>
          <a:prstGeom prst="rect">
            <a:avLst/>
          </a:prstGeom>
          <a:noFill/>
          <a:ln>
            <a:noFill/>
          </a:ln>
        </p:spPr>
      </p:pic>
      <p:sp>
        <p:nvSpPr>
          <p:cNvPr id="72" name="Google Shape;72;p14"/>
          <p:cNvSpPr txBox="1"/>
          <p:nvPr/>
        </p:nvSpPr>
        <p:spPr>
          <a:xfrm>
            <a:off x="5442925" y="3671775"/>
            <a:ext cx="1449600" cy="4572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s" sz="1800">
                <a:latin typeface="Comfortaa"/>
                <a:ea typeface="Comfortaa"/>
                <a:cs typeface="Comfortaa"/>
                <a:sym typeface="Comfortaa"/>
              </a:rPr>
              <a:t>Cartón y plegadiza</a:t>
            </a:r>
            <a:endParaRPr sz="1800">
              <a:latin typeface="Comfortaa"/>
              <a:ea typeface="Comfortaa"/>
              <a:cs typeface="Comfortaa"/>
              <a:sym typeface="Comfortaa"/>
            </a:endParaRPr>
          </a:p>
        </p:txBody>
      </p:sp>
      <p:pic>
        <p:nvPicPr>
          <p:cNvPr id="73" name="Google Shape;73;p14"/>
          <p:cNvPicPr preferRelativeResize="0"/>
          <p:nvPr/>
        </p:nvPicPr>
        <p:blipFill>
          <a:blip r:embed="rId7">
            <a:alphaModFix/>
          </a:blip>
          <a:stretch>
            <a:fillRect/>
          </a:stretch>
        </p:blipFill>
        <p:spPr>
          <a:xfrm>
            <a:off x="5566674" y="2314861"/>
            <a:ext cx="1202100" cy="1202100"/>
          </a:xfrm>
          <a:prstGeom prst="rect">
            <a:avLst/>
          </a:prstGeom>
          <a:noFill/>
          <a:ln>
            <a:noFill/>
          </a:ln>
        </p:spPr>
      </p:pic>
      <p:sp>
        <p:nvSpPr>
          <p:cNvPr id="74" name="Google Shape;74;p14"/>
          <p:cNvSpPr txBox="1"/>
          <p:nvPr/>
        </p:nvSpPr>
        <p:spPr>
          <a:xfrm>
            <a:off x="7195525" y="3671775"/>
            <a:ext cx="1449600" cy="4572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es" sz="1800">
                <a:latin typeface="Comfortaa"/>
                <a:ea typeface="Comfortaa"/>
                <a:cs typeface="Comfortaa"/>
                <a:sym typeface="Comfortaa"/>
              </a:rPr>
              <a:t>Plásticos de un uso</a:t>
            </a:r>
            <a:endParaRPr sz="1800">
              <a:latin typeface="Comfortaa"/>
              <a:ea typeface="Comfortaa"/>
              <a:cs typeface="Comfortaa"/>
              <a:sym typeface="Comfortaa"/>
            </a:endParaRPr>
          </a:p>
        </p:txBody>
      </p:sp>
      <p:pic>
        <p:nvPicPr>
          <p:cNvPr id="75" name="Google Shape;75;p14"/>
          <p:cNvPicPr preferRelativeResize="0"/>
          <p:nvPr/>
        </p:nvPicPr>
        <p:blipFill>
          <a:blip r:embed="rId8">
            <a:alphaModFix/>
          </a:blip>
          <a:stretch>
            <a:fillRect/>
          </a:stretch>
        </p:blipFill>
        <p:spPr>
          <a:xfrm>
            <a:off x="7374800" y="2339525"/>
            <a:ext cx="1103650" cy="1103650"/>
          </a:xfrm>
          <a:prstGeom prst="rect">
            <a:avLst/>
          </a:prstGeom>
          <a:noFill/>
          <a:ln>
            <a:noFill/>
          </a:ln>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 name="Google Shape;118;p19" descr="Google Shape;118;p19"/>
          <p:cNvPicPr>
            <a:picLocks noChangeAspect="1"/>
          </p:cNvPicPr>
          <p:nvPr/>
        </p:nvPicPr>
        <p:blipFill>
          <a:blip r:embed="rId2"/>
          <a:srcRect l="8658" t="80800" r="26870" b="3869"/>
          <a:stretch>
            <a:fillRect/>
          </a:stretch>
        </p:blipFill>
        <p:spPr>
          <a:xfrm>
            <a:off x="7502225" y="635774"/>
            <a:ext cx="1641776" cy="498902"/>
          </a:xfrm>
          <a:prstGeom prst="rect">
            <a:avLst/>
          </a:prstGeom>
          <a:ln w="12700">
            <a:miter lim="400000"/>
          </a:ln>
        </p:spPr>
      </p:pic>
      <p:grpSp>
        <p:nvGrpSpPr>
          <p:cNvPr id="165" name="Google Shape;119;p19"/>
          <p:cNvGrpSpPr/>
          <p:nvPr/>
        </p:nvGrpSpPr>
        <p:grpSpPr>
          <a:xfrm>
            <a:off x="6255325" y="635774"/>
            <a:ext cx="2285101" cy="498902"/>
            <a:chOff x="0" y="0"/>
            <a:chExt cx="2285100" cy="498900"/>
          </a:xfrm>
        </p:grpSpPr>
        <p:sp>
          <p:nvSpPr>
            <p:cNvPr id="163" name="Figura"/>
            <p:cNvSpPr/>
            <p:nvPr/>
          </p:nvSpPr>
          <p:spPr>
            <a:xfrm>
              <a:off x="-1" y="-1"/>
              <a:ext cx="2285102" cy="4989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667" y="0"/>
                  </a:lnTo>
                  <a:lnTo>
                    <a:pt x="21600" y="0"/>
                  </a:lnTo>
                  <a:lnTo>
                    <a:pt x="17933" y="21600"/>
                  </a:lnTo>
                  <a:close/>
                </a:path>
              </a:pathLst>
            </a:custGeom>
            <a:solidFill>
              <a:srgbClr val="09D9A9"/>
            </a:solidFill>
            <a:ln w="12700" cap="flat">
              <a:noFill/>
              <a:miter lim="400000"/>
            </a:ln>
            <a:effectLst/>
          </p:spPr>
          <p:txBody>
            <a:bodyPr wrap="square" lIns="45719" tIns="45719" rIns="45719" bIns="45719" numCol="1" anchor="ctr">
              <a:noAutofit/>
            </a:bodyPr>
            <a:lstStyle/>
            <a:p>
              <a:pPr algn="ctr">
                <a:defRPr b="1">
                  <a:solidFill>
                    <a:srgbClr val="FFFFFF"/>
                  </a:solidFill>
                  <a:latin typeface="Comfortaa"/>
                  <a:ea typeface="Comfortaa"/>
                  <a:cs typeface="Comfortaa"/>
                  <a:sym typeface="Comfortaa"/>
                </a:defRPr>
              </a:pPr>
              <a:endParaRPr/>
            </a:p>
          </p:txBody>
        </p:sp>
        <p:sp>
          <p:nvSpPr>
            <p:cNvPr id="164" name="COMPRENDER"/>
            <p:cNvSpPr txBox="1"/>
            <p:nvPr/>
          </p:nvSpPr>
          <p:spPr>
            <a:xfrm>
              <a:off x="352057" y="50075"/>
              <a:ext cx="1580986" cy="39875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24" tIns="91424" rIns="91424" bIns="91424" numCol="1" anchor="ctr">
              <a:spAutoFit/>
            </a:bodyPr>
            <a:lstStyle>
              <a:lvl1pPr algn="ctr">
                <a:defRPr b="1">
                  <a:solidFill>
                    <a:srgbClr val="FFFFFF"/>
                  </a:solidFill>
                  <a:latin typeface="Comfortaa"/>
                  <a:ea typeface="Comfortaa"/>
                  <a:cs typeface="Comfortaa"/>
                  <a:sym typeface="Comfortaa"/>
                </a:defRPr>
              </a:lvl1pPr>
            </a:lstStyle>
            <a:p>
              <a:r>
                <a:t>COMPRENDER</a:t>
              </a:r>
            </a:p>
          </p:txBody>
        </p:sp>
      </p:grpSp>
      <p:sp>
        <p:nvSpPr>
          <p:cNvPr id="166" name="Google Shape;120;p19"/>
          <p:cNvSpPr txBox="1">
            <a:spLocks noGrp="1"/>
          </p:cNvSpPr>
          <p:nvPr>
            <p:ph type="title" idx="4294967295"/>
          </p:nvPr>
        </p:nvSpPr>
        <p:spPr>
          <a:xfrm>
            <a:off x="464125" y="521200"/>
            <a:ext cx="6799199" cy="572701"/>
          </a:xfrm>
          <a:prstGeom prst="rect">
            <a:avLst/>
          </a:prstGeom>
        </p:spPr>
        <p:txBody>
          <a:bodyPr/>
          <a:lstStyle/>
          <a:p>
            <a:pPr defTabSz="457200">
              <a:defRPr sz="1750" b="1">
                <a:solidFill>
                  <a:srgbClr val="05334C"/>
                </a:solidFill>
                <a:latin typeface="Comfortaa"/>
                <a:ea typeface="Comfortaa"/>
                <a:cs typeface="Comfortaa"/>
                <a:sym typeface="Comfortaa"/>
              </a:defRPr>
            </a:pPr>
            <a:r>
              <a:rPr dirty="0"/>
              <a:t>MATRIZ DE PROBLEMAS </a:t>
            </a:r>
          </a:p>
        </p:txBody>
      </p:sp>
      <p:graphicFrame>
        <p:nvGraphicFramePr>
          <p:cNvPr id="167" name="Tabla"/>
          <p:cNvGraphicFramePr/>
          <p:nvPr>
            <p:extLst>
              <p:ext uri="{D42A27DB-BD31-4B8C-83A1-F6EECF244321}">
                <p14:modId xmlns:p14="http://schemas.microsoft.com/office/powerpoint/2010/main" val="2420077784"/>
              </p:ext>
            </p:extLst>
          </p:nvPr>
        </p:nvGraphicFramePr>
        <p:xfrm>
          <a:off x="830259" y="1465018"/>
          <a:ext cx="7297856" cy="3119393"/>
        </p:xfrm>
        <a:graphic>
          <a:graphicData uri="http://schemas.openxmlformats.org/drawingml/2006/table">
            <a:tbl>
              <a:tblPr bandRow="1">
                <a:tableStyleId>{C7B018BB-80A7-4F77-B60F-C8B233D01FF8}</a:tableStyleId>
              </a:tblPr>
              <a:tblGrid>
                <a:gridCol w="7297856">
                  <a:extLst>
                    <a:ext uri="{9D8B030D-6E8A-4147-A177-3AD203B41FA5}">
                      <a16:colId xmlns:a16="http://schemas.microsoft.com/office/drawing/2014/main" val="20000"/>
                    </a:ext>
                  </a:extLst>
                </a:gridCol>
              </a:tblGrid>
              <a:tr h="177800">
                <a:tc>
                  <a:txBody>
                    <a:bodyPr/>
                    <a:lstStyle/>
                    <a:p>
                      <a:pPr algn="ctr" defTabSz="457200">
                        <a:defRPr sz="1800"/>
                      </a:pPr>
                      <a:r>
                        <a:rPr sz="1000" b="1">
                          <a:latin typeface="Calibri"/>
                          <a:ea typeface="Calibri"/>
                          <a:cs typeface="Calibri"/>
                          <a:sym typeface="Calibri"/>
                        </a:rPr>
                        <a:t>Problemas</a:t>
                      </a:r>
                    </a:p>
                  </a:txBody>
                  <a:tcPr marL="63500" marR="63500" marT="0" marB="0" anchor="ctr" horzOverflow="overflow"/>
                </a:tc>
                <a:extLst>
                  <a:ext uri="{0D108BD9-81ED-4DB2-BD59-A6C34878D82A}">
                    <a16:rowId xmlns:a16="http://schemas.microsoft.com/office/drawing/2014/main" val="10000"/>
                  </a:ext>
                </a:extLst>
              </a:tr>
              <a:tr h="177800">
                <a:tc>
                  <a:txBody>
                    <a:bodyPr/>
                    <a:lstStyle/>
                    <a:p>
                      <a:pPr algn="l" defTabSz="457200">
                        <a:defRPr sz="1800"/>
                      </a:pPr>
                      <a:r>
                        <a:rPr sz="1000">
                          <a:latin typeface="Calibri"/>
                          <a:ea typeface="Calibri"/>
                          <a:cs typeface="Calibri"/>
                          <a:sym typeface="Calibri"/>
                        </a:rPr>
                        <a:t>Falta de actualización en la normatividad frente a RCD</a:t>
                      </a:r>
                    </a:p>
                  </a:txBody>
                  <a:tcPr marL="63500" marR="63500" marT="0" marB="0" anchor="ctr" horzOverflow="overflow"/>
                </a:tc>
                <a:extLst>
                  <a:ext uri="{0D108BD9-81ED-4DB2-BD59-A6C34878D82A}">
                    <a16:rowId xmlns:a16="http://schemas.microsoft.com/office/drawing/2014/main" val="10001"/>
                  </a:ext>
                </a:extLst>
              </a:tr>
              <a:tr h="216290">
                <a:tc>
                  <a:txBody>
                    <a:bodyPr/>
                    <a:lstStyle/>
                    <a:p>
                      <a:pPr algn="l" defTabSz="457200">
                        <a:defRPr sz="1800"/>
                      </a:pPr>
                      <a:r>
                        <a:rPr sz="1000">
                          <a:latin typeface="Calibri"/>
                          <a:ea typeface="Calibri"/>
                          <a:cs typeface="Calibri"/>
                          <a:sym typeface="Calibri"/>
                        </a:rPr>
                        <a:t>No existe un cierre financiero y de recursos para proyectos de tratamiento y aprovechamiento de RCD</a:t>
                      </a:r>
                    </a:p>
                  </a:txBody>
                  <a:tcPr marL="63500" marR="63500" marT="0" marB="0" anchor="ctr" horzOverflow="overflow"/>
                </a:tc>
                <a:extLst>
                  <a:ext uri="{0D108BD9-81ED-4DB2-BD59-A6C34878D82A}">
                    <a16:rowId xmlns:a16="http://schemas.microsoft.com/office/drawing/2014/main" val="10002"/>
                  </a:ext>
                </a:extLst>
              </a:tr>
              <a:tr h="216290">
                <a:tc>
                  <a:txBody>
                    <a:bodyPr/>
                    <a:lstStyle/>
                    <a:p>
                      <a:pPr algn="l" defTabSz="457200">
                        <a:defRPr sz="1800"/>
                      </a:pPr>
                      <a:r>
                        <a:rPr sz="1000">
                          <a:latin typeface="Calibri"/>
                          <a:ea typeface="Calibri"/>
                          <a:cs typeface="Calibri"/>
                          <a:sym typeface="Calibri"/>
                        </a:rPr>
                        <a:t>Falta de información por parte de UAESP y el área de RBL sobre la gestión adecuada de los RCD a los ciudadania</a:t>
                      </a:r>
                    </a:p>
                  </a:txBody>
                  <a:tcPr marL="63500" marR="63500" marT="0" marB="0" anchor="ctr" horzOverflow="overflow"/>
                </a:tc>
                <a:extLst>
                  <a:ext uri="{0D108BD9-81ED-4DB2-BD59-A6C34878D82A}">
                    <a16:rowId xmlns:a16="http://schemas.microsoft.com/office/drawing/2014/main" val="10003"/>
                  </a:ext>
                </a:extLst>
              </a:tr>
              <a:tr h="216290">
                <a:tc>
                  <a:txBody>
                    <a:bodyPr/>
                    <a:lstStyle/>
                    <a:p>
                      <a:pPr algn="l" defTabSz="457200">
                        <a:defRPr sz="1800"/>
                      </a:pPr>
                      <a:r>
                        <a:rPr sz="1000">
                          <a:latin typeface="Calibri"/>
                          <a:ea typeface="Calibri"/>
                          <a:cs typeface="Calibri"/>
                          <a:sym typeface="Calibri"/>
                        </a:rPr>
                        <a:t>No existe nominación ni identificación de los residuos mixtos en la normatividad - existe un vacio juridico</a:t>
                      </a:r>
                    </a:p>
                  </a:txBody>
                  <a:tcPr marL="63500" marR="63500" marT="0" marB="0" anchor="ctr" horzOverflow="overflow"/>
                </a:tc>
                <a:extLst>
                  <a:ext uri="{0D108BD9-81ED-4DB2-BD59-A6C34878D82A}">
                    <a16:rowId xmlns:a16="http://schemas.microsoft.com/office/drawing/2014/main" val="10004"/>
                  </a:ext>
                </a:extLst>
              </a:tr>
              <a:tr h="185727">
                <a:tc>
                  <a:txBody>
                    <a:bodyPr/>
                    <a:lstStyle/>
                    <a:p>
                      <a:pPr algn="l" defTabSz="457200">
                        <a:defRPr sz="1800"/>
                      </a:pPr>
                      <a:r>
                        <a:rPr sz="1000">
                          <a:latin typeface="Calibri"/>
                          <a:ea typeface="Calibri"/>
                          <a:cs typeface="Calibri"/>
                          <a:sym typeface="Calibri"/>
                        </a:rPr>
                        <a:t>Falta conocer y difundir casos de éxito y buenas practicas frente al manejo de estos residuos.</a:t>
                      </a:r>
                    </a:p>
                  </a:txBody>
                  <a:tcPr marL="63500" marR="63500" marT="0" marB="0" anchor="ctr" horzOverflow="overflow"/>
                </a:tc>
                <a:extLst>
                  <a:ext uri="{0D108BD9-81ED-4DB2-BD59-A6C34878D82A}">
                    <a16:rowId xmlns:a16="http://schemas.microsoft.com/office/drawing/2014/main" val="10005"/>
                  </a:ext>
                </a:extLst>
              </a:tr>
              <a:tr h="246853">
                <a:tc>
                  <a:txBody>
                    <a:bodyPr/>
                    <a:lstStyle/>
                    <a:p>
                      <a:pPr algn="l" defTabSz="457200">
                        <a:defRPr sz="1800"/>
                      </a:pPr>
                      <a:r>
                        <a:rPr sz="1000">
                          <a:latin typeface="Calibri"/>
                          <a:ea typeface="Calibri"/>
                          <a:cs typeface="Calibri"/>
                          <a:sym typeface="Calibri"/>
                        </a:rPr>
                        <a:t>No existe un registro de la cantidad de residuos generados por hogares ni la cantidad de generadores domiciliarios</a:t>
                      </a:r>
                    </a:p>
                  </a:txBody>
                  <a:tcPr marL="63500" marR="63500" marT="0" marB="0" anchor="ctr" horzOverflow="overflow"/>
                </a:tc>
                <a:extLst>
                  <a:ext uri="{0D108BD9-81ED-4DB2-BD59-A6C34878D82A}">
                    <a16:rowId xmlns:a16="http://schemas.microsoft.com/office/drawing/2014/main" val="10006"/>
                  </a:ext>
                </a:extLst>
              </a:tr>
              <a:tr h="177800">
                <a:tc>
                  <a:txBody>
                    <a:bodyPr/>
                    <a:lstStyle/>
                    <a:p>
                      <a:pPr algn="l" defTabSz="457200">
                        <a:defRPr sz="1800"/>
                      </a:pPr>
                      <a:r>
                        <a:rPr sz="1000">
                          <a:latin typeface="Calibri"/>
                          <a:ea typeface="Calibri"/>
                          <a:cs typeface="Calibri"/>
                          <a:sym typeface="Calibri"/>
                        </a:rPr>
                        <a:t>Bajo control social de la disposición de escombros y basura en los puntos críticos</a:t>
                      </a:r>
                    </a:p>
                  </a:txBody>
                  <a:tcPr marL="63500" marR="63500" marT="0" marB="0" anchor="ctr" horzOverflow="overflow"/>
                </a:tc>
                <a:extLst>
                  <a:ext uri="{0D108BD9-81ED-4DB2-BD59-A6C34878D82A}">
                    <a16:rowId xmlns:a16="http://schemas.microsoft.com/office/drawing/2014/main" val="10007"/>
                  </a:ext>
                </a:extLst>
              </a:tr>
              <a:tr h="216290">
                <a:tc>
                  <a:txBody>
                    <a:bodyPr/>
                    <a:lstStyle/>
                    <a:p>
                      <a:pPr algn="l" defTabSz="457200">
                        <a:defRPr sz="1800"/>
                      </a:pPr>
                      <a:r>
                        <a:rPr sz="1000">
                          <a:latin typeface="Calibri"/>
                          <a:ea typeface="Calibri"/>
                          <a:cs typeface="Calibri"/>
                          <a:sym typeface="Calibri"/>
                        </a:rPr>
                        <a:t>Falta articulación e información entre los actores de la cadena públicos y privados que permita cerrar el ciclo</a:t>
                      </a:r>
                    </a:p>
                  </a:txBody>
                  <a:tcPr marL="63500" marR="63500" marT="0" marB="0" anchor="ctr" horzOverflow="overflow"/>
                </a:tc>
                <a:extLst>
                  <a:ext uri="{0D108BD9-81ED-4DB2-BD59-A6C34878D82A}">
                    <a16:rowId xmlns:a16="http://schemas.microsoft.com/office/drawing/2014/main" val="10008"/>
                  </a:ext>
                </a:extLst>
              </a:tr>
              <a:tr h="342900">
                <a:tc>
                  <a:txBody>
                    <a:bodyPr/>
                    <a:lstStyle/>
                    <a:p>
                      <a:pPr algn="l" defTabSz="457200">
                        <a:defRPr sz="1800"/>
                      </a:pPr>
                      <a:r>
                        <a:rPr sz="1000" dirty="0" err="1">
                          <a:latin typeface="Calibri"/>
                          <a:ea typeface="Calibri"/>
                          <a:cs typeface="Calibri"/>
                          <a:sym typeface="Calibri"/>
                        </a:rPr>
                        <a:t>Ausencia</a:t>
                      </a:r>
                      <a:r>
                        <a:rPr sz="1000" dirty="0">
                          <a:latin typeface="Calibri"/>
                          <a:ea typeface="Calibri"/>
                          <a:cs typeface="Calibri"/>
                          <a:sym typeface="Calibri"/>
                        </a:rPr>
                        <a:t> de </a:t>
                      </a:r>
                      <a:r>
                        <a:rPr sz="1000" dirty="0" err="1">
                          <a:latin typeface="Calibri"/>
                          <a:ea typeface="Calibri"/>
                          <a:cs typeface="Calibri"/>
                          <a:sym typeface="Calibri"/>
                        </a:rPr>
                        <a:t>infraestructura</a:t>
                      </a:r>
                      <a:r>
                        <a:rPr lang="es-MX" sz="1000" dirty="0">
                          <a:latin typeface="Calibri"/>
                          <a:ea typeface="Calibri"/>
                          <a:cs typeface="Calibri"/>
                          <a:sym typeface="Calibri"/>
                        </a:rPr>
                        <a:t> </a:t>
                      </a:r>
                      <a:r>
                        <a:rPr sz="1000" dirty="0">
                          <a:latin typeface="Calibri"/>
                          <a:ea typeface="Calibri"/>
                          <a:cs typeface="Calibri"/>
                          <a:sym typeface="Calibri"/>
                        </a:rPr>
                        <a:t>y </a:t>
                      </a:r>
                      <a:r>
                        <a:rPr sz="1000" dirty="0" err="1">
                          <a:latin typeface="Calibri"/>
                          <a:ea typeface="Calibri"/>
                          <a:cs typeface="Calibri"/>
                          <a:sym typeface="Calibri"/>
                        </a:rPr>
                        <a:t>tecnología</a:t>
                      </a:r>
                      <a:r>
                        <a:rPr sz="1000" dirty="0">
                          <a:latin typeface="Calibri"/>
                          <a:ea typeface="Calibri"/>
                          <a:cs typeface="Calibri"/>
                          <a:sym typeface="Calibri"/>
                        </a:rPr>
                        <a:t> </a:t>
                      </a:r>
                      <a:r>
                        <a:rPr sz="1000" dirty="0" err="1">
                          <a:latin typeface="Calibri"/>
                          <a:ea typeface="Calibri"/>
                          <a:cs typeface="Calibri"/>
                          <a:sym typeface="Calibri"/>
                        </a:rPr>
                        <a:t>instalada</a:t>
                      </a:r>
                      <a:endParaRPr sz="1000" dirty="0">
                        <a:latin typeface="Calibri"/>
                        <a:ea typeface="Calibri"/>
                        <a:cs typeface="Calibri"/>
                        <a:sym typeface="Calibri"/>
                      </a:endParaRPr>
                    </a:p>
                  </a:txBody>
                  <a:tcPr marL="63500" marR="63500" marT="0" marB="0" anchor="ctr" horzOverflow="overflow"/>
                </a:tc>
                <a:extLst>
                  <a:ext uri="{0D108BD9-81ED-4DB2-BD59-A6C34878D82A}">
                    <a16:rowId xmlns:a16="http://schemas.microsoft.com/office/drawing/2014/main" val="10009"/>
                  </a:ext>
                </a:extLst>
              </a:tr>
              <a:tr h="177800">
                <a:tc>
                  <a:txBody>
                    <a:bodyPr/>
                    <a:lstStyle/>
                    <a:p>
                      <a:pPr algn="l" defTabSz="457200">
                        <a:defRPr sz="1800"/>
                      </a:pPr>
                      <a:r>
                        <a:rPr sz="1000">
                          <a:latin typeface="Calibri"/>
                          <a:ea typeface="Calibri"/>
                          <a:cs typeface="Calibri"/>
                          <a:sym typeface="Calibri"/>
                        </a:rPr>
                        <a:t>Falta incluir dentro de los RCD la generación y disposicion de drywall</a:t>
                      </a:r>
                    </a:p>
                  </a:txBody>
                  <a:tcPr marL="63500" marR="63500" marT="0" marB="0" anchor="ctr" horzOverflow="overflow"/>
                </a:tc>
                <a:extLst>
                  <a:ext uri="{0D108BD9-81ED-4DB2-BD59-A6C34878D82A}">
                    <a16:rowId xmlns:a16="http://schemas.microsoft.com/office/drawing/2014/main" val="10010"/>
                  </a:ext>
                </a:extLst>
              </a:tr>
              <a:tr h="246853">
                <a:tc>
                  <a:txBody>
                    <a:bodyPr/>
                    <a:lstStyle/>
                    <a:p>
                      <a:pPr algn="l" defTabSz="457200">
                        <a:defRPr sz="1800"/>
                      </a:pPr>
                      <a:r>
                        <a:rPr sz="1000">
                          <a:latin typeface="Calibri"/>
                          <a:ea typeface="Calibri"/>
                          <a:cs typeface="Calibri"/>
                          <a:sym typeface="Calibri"/>
                        </a:rPr>
                        <a:t>No existe un adecuado flujo de informacion- Ausencia de información y conocimiento sobre la magnitud del problema.</a:t>
                      </a:r>
                    </a:p>
                  </a:txBody>
                  <a:tcPr marL="63500" marR="63500" marT="0" marB="0" anchor="ctr" horzOverflow="overflow"/>
                </a:tc>
                <a:extLst>
                  <a:ext uri="{0D108BD9-81ED-4DB2-BD59-A6C34878D82A}">
                    <a16:rowId xmlns:a16="http://schemas.microsoft.com/office/drawing/2014/main" val="10011"/>
                  </a:ext>
                </a:extLst>
              </a:tr>
              <a:tr h="177800">
                <a:tc>
                  <a:txBody>
                    <a:bodyPr/>
                    <a:lstStyle/>
                    <a:p>
                      <a:pPr algn="l" defTabSz="457200">
                        <a:defRPr sz="1800"/>
                      </a:pPr>
                      <a:r>
                        <a:rPr sz="1000">
                          <a:latin typeface="Calibri"/>
                          <a:ea typeface="Calibri"/>
                          <a:cs typeface="Calibri"/>
                          <a:sym typeface="Calibri"/>
                        </a:rPr>
                        <a:t>Existe poca cultura ciudadana frente a la disposicion de este tipo de residuos</a:t>
                      </a:r>
                    </a:p>
                  </a:txBody>
                  <a:tcPr marL="63500" marR="63500" marT="0" marB="0" anchor="ctr" horzOverflow="overflow"/>
                </a:tc>
                <a:extLst>
                  <a:ext uri="{0D108BD9-81ED-4DB2-BD59-A6C34878D82A}">
                    <a16:rowId xmlns:a16="http://schemas.microsoft.com/office/drawing/2014/main" val="10012"/>
                  </a:ext>
                </a:extLst>
              </a:tr>
              <a:tr h="342900">
                <a:tc>
                  <a:txBody>
                    <a:bodyPr/>
                    <a:lstStyle/>
                    <a:p>
                      <a:pPr algn="l" defTabSz="457200">
                        <a:defRPr sz="1800"/>
                      </a:pPr>
                      <a:r>
                        <a:rPr sz="1000" dirty="0">
                          <a:latin typeface="Calibri"/>
                          <a:ea typeface="Calibri"/>
                          <a:cs typeface="Calibri"/>
                          <a:sym typeface="Calibri"/>
                        </a:rPr>
                        <a:t>No </a:t>
                      </a:r>
                      <a:r>
                        <a:rPr sz="1000" dirty="0" err="1">
                          <a:latin typeface="Calibri"/>
                          <a:ea typeface="Calibri"/>
                          <a:cs typeface="Calibri"/>
                          <a:sym typeface="Calibri"/>
                        </a:rPr>
                        <a:t>existen</a:t>
                      </a:r>
                      <a:r>
                        <a:rPr sz="1000" dirty="0">
                          <a:latin typeface="Calibri"/>
                          <a:ea typeface="Calibri"/>
                          <a:cs typeface="Calibri"/>
                          <a:sym typeface="Calibri"/>
                        </a:rPr>
                        <a:t> </a:t>
                      </a:r>
                      <a:r>
                        <a:rPr sz="1000" dirty="0" err="1">
                          <a:latin typeface="Calibri"/>
                          <a:ea typeface="Calibri"/>
                          <a:cs typeface="Calibri"/>
                          <a:sym typeface="Calibri"/>
                        </a:rPr>
                        <a:t>criterios</a:t>
                      </a:r>
                      <a:r>
                        <a:rPr sz="1000" dirty="0">
                          <a:latin typeface="Calibri"/>
                          <a:ea typeface="Calibri"/>
                          <a:cs typeface="Calibri"/>
                          <a:sym typeface="Calibri"/>
                        </a:rPr>
                        <a:t> para el </a:t>
                      </a:r>
                      <a:r>
                        <a:rPr sz="1000" dirty="0" err="1">
                          <a:latin typeface="Calibri"/>
                          <a:ea typeface="Calibri"/>
                          <a:cs typeface="Calibri"/>
                          <a:sym typeface="Calibri"/>
                        </a:rPr>
                        <a:t>aprovechamiento</a:t>
                      </a:r>
                      <a:r>
                        <a:rPr sz="1000" dirty="0">
                          <a:latin typeface="Calibri"/>
                          <a:ea typeface="Calibri"/>
                          <a:cs typeface="Calibri"/>
                          <a:sym typeface="Calibri"/>
                        </a:rPr>
                        <a:t> de </a:t>
                      </a:r>
                      <a:r>
                        <a:rPr sz="1000" dirty="0" err="1">
                          <a:latin typeface="Calibri"/>
                          <a:ea typeface="Calibri"/>
                          <a:cs typeface="Calibri"/>
                          <a:sym typeface="Calibri"/>
                        </a:rPr>
                        <a:t>escombros</a:t>
                      </a:r>
                      <a:r>
                        <a:rPr sz="1000" dirty="0">
                          <a:latin typeface="Calibri"/>
                          <a:ea typeface="Calibri"/>
                          <a:cs typeface="Calibri"/>
                          <a:sym typeface="Calibri"/>
                        </a:rPr>
                        <a:t> </a:t>
                      </a:r>
                      <a:r>
                        <a:rPr sz="1000" dirty="0" err="1">
                          <a:latin typeface="Calibri"/>
                          <a:ea typeface="Calibri"/>
                          <a:cs typeface="Calibri"/>
                          <a:sym typeface="Calibri"/>
                        </a:rPr>
                        <a:t>en</a:t>
                      </a:r>
                      <a:r>
                        <a:rPr sz="1000" dirty="0">
                          <a:latin typeface="Calibri"/>
                          <a:ea typeface="Calibri"/>
                          <a:cs typeface="Calibri"/>
                          <a:sym typeface="Calibri"/>
                        </a:rPr>
                        <a:t> </a:t>
                      </a:r>
                      <a:r>
                        <a:rPr sz="1000" dirty="0" err="1">
                          <a:latin typeface="Calibri"/>
                          <a:ea typeface="Calibri"/>
                          <a:cs typeface="Calibri"/>
                          <a:sym typeface="Calibri"/>
                        </a:rPr>
                        <a:t>programas</a:t>
                      </a:r>
                      <a:r>
                        <a:rPr sz="1000" dirty="0">
                          <a:latin typeface="Calibri"/>
                          <a:ea typeface="Calibri"/>
                          <a:cs typeface="Calibri"/>
                          <a:sym typeface="Calibri"/>
                        </a:rPr>
                        <a:t> de </a:t>
                      </a:r>
                      <a:r>
                        <a:rPr sz="1000" dirty="0" err="1">
                          <a:latin typeface="Calibri"/>
                          <a:ea typeface="Calibri"/>
                          <a:cs typeface="Calibri"/>
                          <a:sym typeface="Calibri"/>
                        </a:rPr>
                        <a:t>certificación</a:t>
                      </a:r>
                      <a:r>
                        <a:rPr sz="1000" dirty="0">
                          <a:latin typeface="Calibri"/>
                          <a:ea typeface="Calibri"/>
                          <a:cs typeface="Calibri"/>
                          <a:sym typeface="Calibri"/>
                        </a:rPr>
                        <a:t> de </a:t>
                      </a:r>
                      <a:r>
                        <a:rPr sz="1000" dirty="0" err="1">
                          <a:latin typeface="Calibri"/>
                          <a:ea typeface="Calibri"/>
                          <a:cs typeface="Calibri"/>
                          <a:sym typeface="Calibri"/>
                        </a:rPr>
                        <a:t>obras</a:t>
                      </a:r>
                      <a:r>
                        <a:rPr sz="1000" dirty="0">
                          <a:latin typeface="Calibri"/>
                          <a:ea typeface="Calibri"/>
                          <a:cs typeface="Calibri"/>
                          <a:sym typeface="Calibri"/>
                        </a:rPr>
                        <a:t>.</a:t>
                      </a:r>
                    </a:p>
                  </a:txBody>
                  <a:tcPr marL="63500" marR="63500" marT="0" marB="0" anchor="ctr" horzOverflow="overflow"/>
                </a:tc>
                <a:extLst>
                  <a:ext uri="{0D108BD9-81ED-4DB2-BD59-A6C34878D82A}">
                    <a16:rowId xmlns:a16="http://schemas.microsoft.com/office/drawing/2014/main" val="10013"/>
                  </a:ext>
                </a:extLst>
              </a:tr>
            </a:tbl>
          </a:graphicData>
        </a:graphic>
      </p:graphicFrame>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 name="Google Shape;118;p19" descr="Google Shape;118;p19"/>
          <p:cNvPicPr>
            <a:picLocks noChangeAspect="1"/>
          </p:cNvPicPr>
          <p:nvPr/>
        </p:nvPicPr>
        <p:blipFill>
          <a:blip r:embed="rId2"/>
          <a:srcRect l="8658" t="80800" r="26871" b="3869"/>
          <a:stretch>
            <a:fillRect/>
          </a:stretch>
        </p:blipFill>
        <p:spPr>
          <a:xfrm>
            <a:off x="7502225" y="635774"/>
            <a:ext cx="1641775" cy="498901"/>
          </a:xfrm>
          <a:prstGeom prst="rect">
            <a:avLst/>
          </a:prstGeom>
          <a:ln w="12700">
            <a:miter lim="400000"/>
          </a:ln>
        </p:spPr>
      </p:pic>
      <p:grpSp>
        <p:nvGrpSpPr>
          <p:cNvPr id="172" name="Google Shape;119;p19"/>
          <p:cNvGrpSpPr/>
          <p:nvPr/>
        </p:nvGrpSpPr>
        <p:grpSpPr>
          <a:xfrm>
            <a:off x="6255325" y="635774"/>
            <a:ext cx="2285101" cy="498902"/>
            <a:chOff x="0" y="0"/>
            <a:chExt cx="2285100" cy="498900"/>
          </a:xfrm>
        </p:grpSpPr>
        <p:sp>
          <p:nvSpPr>
            <p:cNvPr id="170" name="Figura"/>
            <p:cNvSpPr/>
            <p:nvPr/>
          </p:nvSpPr>
          <p:spPr>
            <a:xfrm>
              <a:off x="-1" y="-1"/>
              <a:ext cx="2285102" cy="49890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667" y="0"/>
                  </a:lnTo>
                  <a:lnTo>
                    <a:pt x="21600" y="0"/>
                  </a:lnTo>
                  <a:lnTo>
                    <a:pt x="17933" y="21600"/>
                  </a:lnTo>
                  <a:close/>
                </a:path>
              </a:pathLst>
            </a:custGeom>
            <a:solidFill>
              <a:srgbClr val="09D9A9"/>
            </a:solidFill>
            <a:ln w="12700" cap="flat">
              <a:noFill/>
              <a:miter lim="400000"/>
            </a:ln>
            <a:effectLst/>
          </p:spPr>
          <p:txBody>
            <a:bodyPr wrap="square" lIns="45719" tIns="45719" rIns="45719" bIns="45719" numCol="1" anchor="ctr">
              <a:noAutofit/>
            </a:bodyPr>
            <a:lstStyle/>
            <a:p>
              <a:pPr algn="ctr">
                <a:defRPr b="1">
                  <a:solidFill>
                    <a:srgbClr val="FFFFFF"/>
                  </a:solidFill>
                  <a:latin typeface="Comfortaa"/>
                  <a:ea typeface="Comfortaa"/>
                  <a:cs typeface="Comfortaa"/>
                  <a:sym typeface="Comfortaa"/>
                </a:defRPr>
              </a:pPr>
              <a:endParaRPr/>
            </a:p>
          </p:txBody>
        </p:sp>
        <p:sp>
          <p:nvSpPr>
            <p:cNvPr id="171" name="COMPRENDER"/>
            <p:cNvSpPr txBox="1"/>
            <p:nvPr/>
          </p:nvSpPr>
          <p:spPr>
            <a:xfrm>
              <a:off x="352057" y="50075"/>
              <a:ext cx="1580986" cy="39875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24" tIns="91424" rIns="91424" bIns="91424" numCol="1" anchor="ctr">
              <a:spAutoFit/>
            </a:bodyPr>
            <a:lstStyle>
              <a:lvl1pPr algn="ctr">
                <a:defRPr b="1">
                  <a:solidFill>
                    <a:srgbClr val="FFFFFF"/>
                  </a:solidFill>
                  <a:latin typeface="Comfortaa"/>
                  <a:ea typeface="Comfortaa"/>
                  <a:cs typeface="Comfortaa"/>
                  <a:sym typeface="Comfortaa"/>
                </a:defRPr>
              </a:lvl1pPr>
            </a:lstStyle>
            <a:p>
              <a:r>
                <a:t>COMPRENDER</a:t>
              </a:r>
            </a:p>
          </p:txBody>
        </p:sp>
      </p:grpSp>
      <p:sp>
        <p:nvSpPr>
          <p:cNvPr id="173" name="Google Shape;120;p19"/>
          <p:cNvSpPr txBox="1">
            <a:spLocks noGrp="1"/>
          </p:cNvSpPr>
          <p:nvPr>
            <p:ph type="title" idx="4294967295"/>
          </p:nvPr>
        </p:nvSpPr>
        <p:spPr>
          <a:xfrm>
            <a:off x="464125" y="521200"/>
            <a:ext cx="6799199" cy="572701"/>
          </a:xfrm>
          <a:prstGeom prst="rect">
            <a:avLst/>
          </a:prstGeom>
        </p:spPr>
        <p:txBody>
          <a:bodyPr/>
          <a:lstStyle/>
          <a:p>
            <a:pPr defTabSz="457200">
              <a:defRPr sz="1750" b="1">
                <a:solidFill>
                  <a:srgbClr val="05334C"/>
                </a:solidFill>
                <a:latin typeface="Comfortaa"/>
                <a:ea typeface="Comfortaa"/>
                <a:cs typeface="Comfortaa"/>
                <a:sym typeface="Comfortaa"/>
              </a:defRPr>
            </a:pPr>
            <a:r>
              <a:rPr dirty="0"/>
              <a:t>MATRIZ DE PROBLEMAS </a:t>
            </a:r>
          </a:p>
        </p:txBody>
      </p:sp>
      <p:graphicFrame>
        <p:nvGraphicFramePr>
          <p:cNvPr id="174" name="Tabla"/>
          <p:cNvGraphicFramePr/>
          <p:nvPr/>
        </p:nvGraphicFramePr>
        <p:xfrm>
          <a:off x="923071" y="1362326"/>
          <a:ext cx="7297856" cy="2758630"/>
        </p:xfrm>
        <a:graphic>
          <a:graphicData uri="http://schemas.openxmlformats.org/drawingml/2006/table">
            <a:tbl>
              <a:tblPr bandRow="1">
                <a:tableStyleId>{C7B018BB-80A7-4F77-B60F-C8B233D01FF8}</a:tableStyleId>
              </a:tblPr>
              <a:tblGrid>
                <a:gridCol w="7297856">
                  <a:extLst>
                    <a:ext uri="{9D8B030D-6E8A-4147-A177-3AD203B41FA5}">
                      <a16:colId xmlns:a16="http://schemas.microsoft.com/office/drawing/2014/main" val="20000"/>
                    </a:ext>
                  </a:extLst>
                </a:gridCol>
              </a:tblGrid>
              <a:tr h="177800">
                <a:tc>
                  <a:txBody>
                    <a:bodyPr/>
                    <a:lstStyle/>
                    <a:p>
                      <a:pPr algn="l" defTabSz="457200">
                        <a:defRPr sz="1800"/>
                      </a:pPr>
                      <a:r>
                        <a:rPr sz="1000">
                          <a:latin typeface="Calibri"/>
                          <a:ea typeface="Calibri"/>
                          <a:cs typeface="Calibri"/>
                          <a:sym typeface="Calibri"/>
                        </a:rPr>
                        <a:t>Existen diferencias en la categorizacion de los residuos de construcción</a:t>
                      </a:r>
                    </a:p>
                  </a:txBody>
                  <a:tcPr marL="63500" marR="63500" marT="0" marB="0" anchor="ctr" horzOverflow="overflow"/>
                </a:tc>
                <a:extLst>
                  <a:ext uri="{0D108BD9-81ED-4DB2-BD59-A6C34878D82A}">
                    <a16:rowId xmlns:a16="http://schemas.microsoft.com/office/drawing/2014/main" val="10000"/>
                  </a:ext>
                </a:extLst>
              </a:tr>
              <a:tr h="246853">
                <a:tc>
                  <a:txBody>
                    <a:bodyPr/>
                    <a:lstStyle/>
                    <a:p>
                      <a:pPr algn="l" defTabSz="457200">
                        <a:defRPr sz="1800"/>
                      </a:pPr>
                      <a:r>
                        <a:rPr sz="1000">
                          <a:latin typeface="Calibri"/>
                          <a:ea typeface="Calibri"/>
                          <a:cs typeface="Calibri"/>
                          <a:sym typeface="Calibri"/>
                        </a:rPr>
                        <a:t>falta de informacion al usuario- maestro de obra-sobre la ruta de disposicion, el costo y los problemas de una mala gestión</a:t>
                      </a:r>
                    </a:p>
                  </a:txBody>
                  <a:tcPr marL="63500" marR="63500" marT="0" marB="0" anchor="ctr" horzOverflow="overflow"/>
                </a:tc>
                <a:extLst>
                  <a:ext uri="{0D108BD9-81ED-4DB2-BD59-A6C34878D82A}">
                    <a16:rowId xmlns:a16="http://schemas.microsoft.com/office/drawing/2014/main" val="10001"/>
                  </a:ext>
                </a:extLst>
              </a:tr>
              <a:tr h="177800">
                <a:tc>
                  <a:txBody>
                    <a:bodyPr/>
                    <a:lstStyle/>
                    <a:p>
                      <a:pPr algn="l" defTabSz="457200">
                        <a:defRPr sz="1800"/>
                      </a:pPr>
                      <a:r>
                        <a:rPr sz="1000">
                          <a:latin typeface="Calibri"/>
                          <a:ea typeface="Calibri"/>
                          <a:cs typeface="Calibri"/>
                          <a:sym typeface="Calibri"/>
                        </a:rPr>
                        <a:t>Existe gran informalidad en operadores independientes- volqueteros-</a:t>
                      </a:r>
                    </a:p>
                  </a:txBody>
                  <a:tcPr marL="63500" marR="63500" marT="0" marB="0" anchor="ctr" horzOverflow="overflow"/>
                </a:tc>
                <a:extLst>
                  <a:ext uri="{0D108BD9-81ED-4DB2-BD59-A6C34878D82A}">
                    <a16:rowId xmlns:a16="http://schemas.microsoft.com/office/drawing/2014/main" val="10002"/>
                  </a:ext>
                </a:extLst>
              </a:tr>
              <a:tr h="216290">
                <a:tc>
                  <a:txBody>
                    <a:bodyPr/>
                    <a:lstStyle/>
                    <a:p>
                      <a:pPr algn="l" defTabSz="457200">
                        <a:defRPr sz="1800"/>
                      </a:pPr>
                      <a:r>
                        <a:rPr sz="1000">
                          <a:latin typeface="Calibri"/>
                          <a:ea typeface="Calibri"/>
                          <a:cs typeface="Calibri"/>
                          <a:sym typeface="Calibri"/>
                        </a:rPr>
                        <a:t>Existe una ruta y un ciclo en la informalidad- pagar a recicladores, zorreros, disposicion en calles-</a:t>
                      </a:r>
                    </a:p>
                  </a:txBody>
                  <a:tcPr marL="63500" marR="63500" marT="0" marB="0" anchor="ctr" horzOverflow="overflow"/>
                </a:tc>
                <a:extLst>
                  <a:ext uri="{0D108BD9-81ED-4DB2-BD59-A6C34878D82A}">
                    <a16:rowId xmlns:a16="http://schemas.microsoft.com/office/drawing/2014/main" val="10003"/>
                  </a:ext>
                </a:extLst>
              </a:tr>
              <a:tr h="246853">
                <a:tc>
                  <a:txBody>
                    <a:bodyPr/>
                    <a:lstStyle/>
                    <a:p>
                      <a:pPr algn="l" defTabSz="457200">
                        <a:defRPr sz="1800"/>
                      </a:pPr>
                      <a:r>
                        <a:rPr sz="1000">
                          <a:latin typeface="Calibri"/>
                          <a:ea typeface="Calibri"/>
                          <a:cs typeface="Calibri"/>
                          <a:sym typeface="Calibri"/>
                        </a:rPr>
                        <a:t>No existen espacios donde los RCD domiciliarios puedan ser dispuestos mientras el transportador o gestor los recoje</a:t>
                      </a:r>
                    </a:p>
                  </a:txBody>
                  <a:tcPr marL="63500" marR="63500" marT="0" marB="0" anchor="ctr" horzOverflow="overflow"/>
                </a:tc>
                <a:extLst>
                  <a:ext uri="{0D108BD9-81ED-4DB2-BD59-A6C34878D82A}">
                    <a16:rowId xmlns:a16="http://schemas.microsoft.com/office/drawing/2014/main" val="10004"/>
                  </a:ext>
                </a:extLst>
              </a:tr>
              <a:tr h="185727">
                <a:tc>
                  <a:txBody>
                    <a:bodyPr/>
                    <a:lstStyle/>
                    <a:p>
                      <a:pPr algn="l" defTabSz="457200">
                        <a:defRPr sz="1800"/>
                      </a:pPr>
                      <a:r>
                        <a:rPr sz="1000">
                          <a:latin typeface="Calibri"/>
                          <a:ea typeface="Calibri"/>
                          <a:cs typeface="Calibri"/>
                          <a:sym typeface="Calibri"/>
                        </a:rPr>
                        <a:t>Existe disposición de RCD Y RSU en estructuras ecológicas principales de la ciudad</a:t>
                      </a:r>
                    </a:p>
                  </a:txBody>
                  <a:tcPr marL="63500" marR="63500" marT="0" marB="0" anchor="ctr" horzOverflow="overflow"/>
                </a:tc>
                <a:extLst>
                  <a:ext uri="{0D108BD9-81ED-4DB2-BD59-A6C34878D82A}">
                    <a16:rowId xmlns:a16="http://schemas.microsoft.com/office/drawing/2014/main" val="10005"/>
                  </a:ext>
                </a:extLst>
              </a:tr>
              <a:tr h="185727">
                <a:tc>
                  <a:txBody>
                    <a:bodyPr/>
                    <a:lstStyle/>
                    <a:p>
                      <a:pPr algn="l" defTabSz="457200">
                        <a:defRPr sz="1800"/>
                      </a:pPr>
                      <a:r>
                        <a:rPr sz="1000">
                          <a:latin typeface="Calibri"/>
                          <a:ea typeface="Calibri"/>
                          <a:cs typeface="Calibri"/>
                          <a:sym typeface="Calibri"/>
                        </a:rPr>
                        <a:t>No hay cultura de separación de estos residuos en los procesos de demolición o remodelación</a:t>
                      </a:r>
                    </a:p>
                  </a:txBody>
                  <a:tcPr marL="63500" marR="63500" marT="0" marB="0" anchor="ctr" horzOverflow="overflow"/>
                </a:tc>
                <a:extLst>
                  <a:ext uri="{0D108BD9-81ED-4DB2-BD59-A6C34878D82A}">
                    <a16:rowId xmlns:a16="http://schemas.microsoft.com/office/drawing/2014/main" val="10006"/>
                  </a:ext>
                </a:extLst>
              </a:tr>
              <a:tr h="177800">
                <a:tc>
                  <a:txBody>
                    <a:bodyPr/>
                    <a:lstStyle/>
                    <a:p>
                      <a:pPr algn="l" defTabSz="457200">
                        <a:defRPr sz="1800"/>
                      </a:pPr>
                      <a:r>
                        <a:rPr sz="1000">
                          <a:latin typeface="Calibri"/>
                          <a:ea typeface="Calibri"/>
                          <a:cs typeface="Calibri"/>
                          <a:sym typeface="Calibri"/>
                        </a:rPr>
                        <a:t>Falta control a la inadecuada gestión por parte de los organismos de control</a:t>
                      </a:r>
                    </a:p>
                  </a:txBody>
                  <a:tcPr marL="63500" marR="63500" marT="0" marB="0" anchor="ctr" horzOverflow="overflow"/>
                </a:tc>
                <a:extLst>
                  <a:ext uri="{0D108BD9-81ED-4DB2-BD59-A6C34878D82A}">
                    <a16:rowId xmlns:a16="http://schemas.microsoft.com/office/drawing/2014/main" val="10007"/>
                  </a:ext>
                </a:extLst>
              </a:tr>
              <a:tr h="177800">
                <a:tc>
                  <a:txBody>
                    <a:bodyPr/>
                    <a:lstStyle/>
                    <a:p>
                      <a:pPr algn="l" defTabSz="457200">
                        <a:defRPr sz="1800"/>
                      </a:pPr>
                      <a:r>
                        <a:rPr sz="1000">
                          <a:latin typeface="Calibri"/>
                          <a:ea typeface="Calibri"/>
                          <a:cs typeface="Calibri"/>
                          <a:sym typeface="Calibri"/>
                        </a:rPr>
                        <a:t>Falta incentivos a todos los actores de la cadena ( económicos, sociales)</a:t>
                      </a:r>
                    </a:p>
                  </a:txBody>
                  <a:tcPr marL="63500" marR="63500" marT="0" marB="0" anchor="ctr" horzOverflow="overflow"/>
                </a:tc>
                <a:extLst>
                  <a:ext uri="{0D108BD9-81ED-4DB2-BD59-A6C34878D82A}">
                    <a16:rowId xmlns:a16="http://schemas.microsoft.com/office/drawing/2014/main" val="10008"/>
                  </a:ext>
                </a:extLst>
              </a:tr>
              <a:tr h="246853">
                <a:tc>
                  <a:txBody>
                    <a:bodyPr/>
                    <a:lstStyle/>
                    <a:p>
                      <a:pPr algn="l" defTabSz="457200">
                        <a:defRPr sz="1800"/>
                      </a:pPr>
                      <a:r>
                        <a:rPr sz="1000">
                          <a:latin typeface="Calibri"/>
                          <a:ea typeface="Calibri"/>
                          <a:cs typeface="Calibri"/>
                          <a:sym typeface="Calibri"/>
                        </a:rPr>
                        <a:t>Existen altos costos en las transacciones de transporte, recolección y disposición que los ciudadanos deben asumir</a:t>
                      </a:r>
                    </a:p>
                  </a:txBody>
                  <a:tcPr marL="63500" marR="63500" marT="0" marB="0" anchor="ctr" horzOverflow="overflow"/>
                </a:tc>
                <a:extLst>
                  <a:ext uri="{0D108BD9-81ED-4DB2-BD59-A6C34878D82A}">
                    <a16:rowId xmlns:a16="http://schemas.microsoft.com/office/drawing/2014/main" val="10009"/>
                  </a:ext>
                </a:extLst>
              </a:tr>
              <a:tr h="177800">
                <a:tc>
                  <a:txBody>
                    <a:bodyPr/>
                    <a:lstStyle/>
                    <a:p>
                      <a:pPr algn="l" defTabSz="457200">
                        <a:defRPr sz="1800"/>
                      </a:pPr>
                      <a:r>
                        <a:rPr sz="1000">
                          <a:latin typeface="Calibri"/>
                          <a:ea typeface="Calibri"/>
                          <a:cs typeface="Calibri"/>
                          <a:sym typeface="Calibri"/>
                        </a:rPr>
                        <a:t>No hay tarifa para la recolección y transporte de residuos RCD via tarifa de aseo</a:t>
                      </a:r>
                    </a:p>
                  </a:txBody>
                  <a:tcPr marL="63500" marR="63500" marT="0" marB="0" anchor="ctr" horzOverflow="overflow"/>
                </a:tc>
                <a:extLst>
                  <a:ext uri="{0D108BD9-81ED-4DB2-BD59-A6C34878D82A}">
                    <a16:rowId xmlns:a16="http://schemas.microsoft.com/office/drawing/2014/main" val="10010"/>
                  </a:ext>
                </a:extLst>
              </a:tr>
              <a:tr h="177800">
                <a:tc>
                  <a:txBody>
                    <a:bodyPr/>
                    <a:lstStyle/>
                    <a:p>
                      <a:pPr algn="l" defTabSz="457200">
                        <a:defRPr sz="1800"/>
                      </a:pPr>
                      <a:r>
                        <a:rPr sz="1000">
                          <a:latin typeface="Calibri"/>
                          <a:ea typeface="Calibri"/>
                          <a:cs typeface="Calibri"/>
                          <a:sym typeface="Calibri"/>
                        </a:rPr>
                        <a:t>No hay suficiente capacidad instalada de aprovechamiento en RCD</a:t>
                      </a:r>
                    </a:p>
                  </a:txBody>
                  <a:tcPr marL="63500" marR="63500" marT="0" marB="0" anchor="ctr" horzOverflow="overflow"/>
                </a:tc>
                <a:extLst>
                  <a:ext uri="{0D108BD9-81ED-4DB2-BD59-A6C34878D82A}">
                    <a16:rowId xmlns:a16="http://schemas.microsoft.com/office/drawing/2014/main" val="10011"/>
                  </a:ext>
                </a:extLst>
              </a:tr>
              <a:tr h="177800">
                <a:tc>
                  <a:txBody>
                    <a:bodyPr/>
                    <a:lstStyle/>
                    <a:p>
                      <a:pPr algn="l" defTabSz="457200">
                        <a:defRPr sz="1800"/>
                      </a:pPr>
                      <a:r>
                        <a:rPr sz="1000">
                          <a:latin typeface="Calibri"/>
                          <a:ea typeface="Calibri"/>
                          <a:cs typeface="Calibri"/>
                          <a:sym typeface="Calibri"/>
                        </a:rPr>
                        <a:t>No hay suficientes incentivos en la comercialización, aprovechamiento, transporte.</a:t>
                      </a:r>
                    </a:p>
                  </a:txBody>
                  <a:tcPr marL="63500" marR="63500" marT="0" marB="0" anchor="ctr" horzOverflow="overflow"/>
                </a:tc>
                <a:extLst>
                  <a:ext uri="{0D108BD9-81ED-4DB2-BD59-A6C34878D82A}">
                    <a16:rowId xmlns:a16="http://schemas.microsoft.com/office/drawing/2014/main" val="10012"/>
                  </a:ext>
                </a:extLst>
              </a:tr>
              <a:tr h="185727">
                <a:tc>
                  <a:txBody>
                    <a:bodyPr/>
                    <a:lstStyle/>
                    <a:p>
                      <a:pPr algn="l" defTabSz="457200">
                        <a:defRPr sz="1800"/>
                      </a:pPr>
                      <a:r>
                        <a:rPr sz="1000">
                          <a:latin typeface="Calibri"/>
                          <a:ea typeface="Calibri"/>
                          <a:cs typeface="Calibri"/>
                          <a:sym typeface="Calibri"/>
                        </a:rPr>
                        <a:t>Existe desconocimiento del uso del material  de RCD en nuevos productos y su aprovechamiento</a:t>
                      </a:r>
                    </a:p>
                  </a:txBody>
                  <a:tcPr marL="63500" marR="63500" marT="0" marB="0" anchor="ctr" horzOverflow="overflow"/>
                </a:tc>
                <a:extLst>
                  <a:ext uri="{0D108BD9-81ED-4DB2-BD59-A6C34878D82A}">
                    <a16:rowId xmlns:a16="http://schemas.microsoft.com/office/drawing/2014/main" val="10013"/>
                  </a:ext>
                </a:extLst>
              </a:tr>
            </a:tbl>
          </a:graphicData>
        </a:graphic>
      </p:graphicFrame>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 name="Google Shape;118;p19" descr="Google Shape;118;p19"/>
          <p:cNvPicPr>
            <a:picLocks noChangeAspect="1"/>
          </p:cNvPicPr>
          <p:nvPr/>
        </p:nvPicPr>
        <p:blipFill>
          <a:blip r:embed="rId2"/>
          <a:srcRect l="8658" t="80800" r="26871" b="3869"/>
          <a:stretch>
            <a:fillRect/>
          </a:stretch>
        </p:blipFill>
        <p:spPr>
          <a:xfrm>
            <a:off x="7502225" y="635774"/>
            <a:ext cx="1641775" cy="498901"/>
          </a:xfrm>
          <a:prstGeom prst="rect">
            <a:avLst/>
          </a:prstGeom>
          <a:ln w="12700">
            <a:miter lim="400000"/>
          </a:ln>
        </p:spPr>
      </p:pic>
      <p:grpSp>
        <p:nvGrpSpPr>
          <p:cNvPr id="179" name="Google Shape;119;p19"/>
          <p:cNvGrpSpPr/>
          <p:nvPr/>
        </p:nvGrpSpPr>
        <p:grpSpPr>
          <a:xfrm>
            <a:off x="6255325" y="635774"/>
            <a:ext cx="2285101" cy="498902"/>
            <a:chOff x="0" y="0"/>
            <a:chExt cx="2285100" cy="498900"/>
          </a:xfrm>
        </p:grpSpPr>
        <p:sp>
          <p:nvSpPr>
            <p:cNvPr id="177" name="Figura"/>
            <p:cNvSpPr/>
            <p:nvPr/>
          </p:nvSpPr>
          <p:spPr>
            <a:xfrm>
              <a:off x="-1" y="-1"/>
              <a:ext cx="2285102" cy="49890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667" y="0"/>
                  </a:lnTo>
                  <a:lnTo>
                    <a:pt x="21600" y="0"/>
                  </a:lnTo>
                  <a:lnTo>
                    <a:pt x="17933" y="21600"/>
                  </a:lnTo>
                  <a:close/>
                </a:path>
              </a:pathLst>
            </a:custGeom>
            <a:solidFill>
              <a:srgbClr val="09D9A9"/>
            </a:solidFill>
            <a:ln w="12700" cap="flat">
              <a:noFill/>
              <a:miter lim="400000"/>
            </a:ln>
            <a:effectLst/>
          </p:spPr>
          <p:txBody>
            <a:bodyPr wrap="square" lIns="45719" tIns="45719" rIns="45719" bIns="45719" numCol="1" anchor="ctr">
              <a:noAutofit/>
            </a:bodyPr>
            <a:lstStyle/>
            <a:p>
              <a:pPr algn="ctr">
                <a:defRPr b="1">
                  <a:solidFill>
                    <a:srgbClr val="FFFFFF"/>
                  </a:solidFill>
                  <a:latin typeface="Comfortaa"/>
                  <a:ea typeface="Comfortaa"/>
                  <a:cs typeface="Comfortaa"/>
                  <a:sym typeface="Comfortaa"/>
                </a:defRPr>
              </a:pPr>
              <a:endParaRPr/>
            </a:p>
          </p:txBody>
        </p:sp>
        <p:sp>
          <p:nvSpPr>
            <p:cNvPr id="178" name="COMPRENDER"/>
            <p:cNvSpPr txBox="1"/>
            <p:nvPr/>
          </p:nvSpPr>
          <p:spPr>
            <a:xfrm>
              <a:off x="352057" y="50075"/>
              <a:ext cx="1580986" cy="39875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24" tIns="91424" rIns="91424" bIns="91424" numCol="1" anchor="ctr">
              <a:spAutoFit/>
            </a:bodyPr>
            <a:lstStyle>
              <a:lvl1pPr algn="ctr">
                <a:defRPr b="1">
                  <a:solidFill>
                    <a:srgbClr val="FFFFFF"/>
                  </a:solidFill>
                  <a:latin typeface="Comfortaa"/>
                  <a:ea typeface="Comfortaa"/>
                  <a:cs typeface="Comfortaa"/>
                  <a:sym typeface="Comfortaa"/>
                </a:defRPr>
              </a:lvl1pPr>
            </a:lstStyle>
            <a:p>
              <a:r>
                <a:t>COMPRENDER</a:t>
              </a:r>
            </a:p>
          </p:txBody>
        </p:sp>
      </p:grpSp>
      <p:sp>
        <p:nvSpPr>
          <p:cNvPr id="180" name="Google Shape;120;p19"/>
          <p:cNvSpPr txBox="1">
            <a:spLocks noGrp="1"/>
          </p:cNvSpPr>
          <p:nvPr>
            <p:ph type="title" idx="4294967295"/>
          </p:nvPr>
        </p:nvSpPr>
        <p:spPr>
          <a:xfrm>
            <a:off x="464125" y="521200"/>
            <a:ext cx="6799199" cy="572701"/>
          </a:xfrm>
          <a:prstGeom prst="rect">
            <a:avLst/>
          </a:prstGeom>
        </p:spPr>
        <p:txBody>
          <a:bodyPr/>
          <a:lstStyle/>
          <a:p>
            <a:pPr defTabSz="457200">
              <a:defRPr sz="1750" b="1">
                <a:solidFill>
                  <a:srgbClr val="05334C"/>
                </a:solidFill>
                <a:latin typeface="Comfortaa"/>
                <a:ea typeface="Comfortaa"/>
                <a:cs typeface="Comfortaa"/>
                <a:sym typeface="Comfortaa"/>
              </a:defRPr>
            </a:pPr>
            <a:r>
              <a:rPr dirty="0"/>
              <a:t>MATRIZ DE PROBLEMAS </a:t>
            </a:r>
          </a:p>
        </p:txBody>
      </p:sp>
      <p:graphicFrame>
        <p:nvGraphicFramePr>
          <p:cNvPr id="181" name="Tabla"/>
          <p:cNvGraphicFramePr/>
          <p:nvPr>
            <p:extLst>
              <p:ext uri="{D42A27DB-BD31-4B8C-83A1-F6EECF244321}">
                <p14:modId xmlns:p14="http://schemas.microsoft.com/office/powerpoint/2010/main" val="1456215353"/>
              </p:ext>
            </p:extLst>
          </p:nvPr>
        </p:nvGraphicFramePr>
        <p:xfrm>
          <a:off x="923071" y="1540276"/>
          <a:ext cx="7297856" cy="2849148"/>
        </p:xfrm>
        <a:graphic>
          <a:graphicData uri="http://schemas.openxmlformats.org/drawingml/2006/table">
            <a:tbl>
              <a:tblPr bandRow="1">
                <a:tableStyleId>{C7B018BB-80A7-4F77-B60F-C8B233D01FF8}</a:tableStyleId>
              </a:tblPr>
              <a:tblGrid>
                <a:gridCol w="7297856">
                  <a:extLst>
                    <a:ext uri="{9D8B030D-6E8A-4147-A177-3AD203B41FA5}">
                      <a16:colId xmlns:a16="http://schemas.microsoft.com/office/drawing/2014/main" val="20000"/>
                    </a:ext>
                  </a:extLst>
                </a:gridCol>
              </a:tblGrid>
              <a:tr h="185727">
                <a:tc>
                  <a:txBody>
                    <a:bodyPr/>
                    <a:lstStyle/>
                    <a:p>
                      <a:pPr algn="l" defTabSz="457200">
                        <a:defRPr sz="1800"/>
                      </a:pPr>
                      <a:r>
                        <a:rPr lang="es-MX" sz="1000" dirty="0">
                          <a:latin typeface="Calibri"/>
                          <a:ea typeface="Calibri"/>
                          <a:cs typeface="Calibri"/>
                          <a:sym typeface="Calibri"/>
                        </a:rPr>
                        <a:t>I</a:t>
                      </a:r>
                      <a:r>
                        <a:rPr sz="1000" dirty="0" err="1">
                          <a:latin typeface="Calibri"/>
                          <a:ea typeface="Calibri"/>
                          <a:cs typeface="Calibri"/>
                          <a:sym typeface="Calibri"/>
                        </a:rPr>
                        <a:t>nexistencia</a:t>
                      </a:r>
                      <a:r>
                        <a:rPr sz="1000" dirty="0">
                          <a:latin typeface="Calibri"/>
                          <a:ea typeface="Calibri"/>
                          <a:cs typeface="Calibri"/>
                          <a:sym typeface="Calibri"/>
                        </a:rPr>
                        <a:t> o </a:t>
                      </a:r>
                      <a:r>
                        <a:rPr sz="1000" dirty="0" err="1">
                          <a:latin typeface="Calibri"/>
                          <a:ea typeface="Calibri"/>
                          <a:cs typeface="Calibri"/>
                          <a:sym typeface="Calibri"/>
                        </a:rPr>
                        <a:t>falencia</a:t>
                      </a:r>
                      <a:r>
                        <a:rPr sz="1000" dirty="0">
                          <a:latin typeface="Calibri"/>
                          <a:ea typeface="Calibri"/>
                          <a:cs typeface="Calibri"/>
                          <a:sym typeface="Calibri"/>
                        </a:rPr>
                        <a:t> </a:t>
                      </a:r>
                      <a:r>
                        <a:rPr sz="1000" dirty="0" err="1">
                          <a:latin typeface="Calibri"/>
                          <a:ea typeface="Calibri"/>
                          <a:cs typeface="Calibri"/>
                          <a:sym typeface="Calibri"/>
                        </a:rPr>
                        <a:t>en</a:t>
                      </a:r>
                      <a:r>
                        <a:rPr sz="1000" dirty="0">
                          <a:latin typeface="Calibri"/>
                          <a:ea typeface="Calibri"/>
                          <a:cs typeface="Calibri"/>
                          <a:sym typeface="Calibri"/>
                        </a:rPr>
                        <a:t> las </a:t>
                      </a:r>
                      <a:r>
                        <a:rPr sz="1000" dirty="0" err="1">
                          <a:latin typeface="Calibri"/>
                          <a:ea typeface="Calibri"/>
                          <a:cs typeface="Calibri"/>
                          <a:sym typeface="Calibri"/>
                        </a:rPr>
                        <a:t>especificaciones</a:t>
                      </a:r>
                      <a:r>
                        <a:rPr sz="1000" dirty="0">
                          <a:latin typeface="Calibri"/>
                          <a:ea typeface="Calibri"/>
                          <a:cs typeface="Calibri"/>
                          <a:sym typeface="Calibri"/>
                        </a:rPr>
                        <a:t> </a:t>
                      </a:r>
                      <a:r>
                        <a:rPr sz="1000" dirty="0" err="1">
                          <a:latin typeface="Calibri"/>
                          <a:ea typeface="Calibri"/>
                          <a:cs typeface="Calibri"/>
                          <a:sym typeface="Calibri"/>
                        </a:rPr>
                        <a:t>tecnicas</a:t>
                      </a:r>
                      <a:r>
                        <a:rPr sz="1000" dirty="0">
                          <a:latin typeface="Calibri"/>
                          <a:ea typeface="Calibri"/>
                          <a:cs typeface="Calibri"/>
                          <a:sym typeface="Calibri"/>
                        </a:rPr>
                        <a:t> para la </a:t>
                      </a:r>
                      <a:r>
                        <a:rPr sz="1000" dirty="0" err="1">
                          <a:latin typeface="Calibri"/>
                          <a:ea typeface="Calibri"/>
                          <a:cs typeface="Calibri"/>
                          <a:sym typeface="Calibri"/>
                        </a:rPr>
                        <a:t>reutilizacion</a:t>
                      </a:r>
                      <a:r>
                        <a:rPr sz="1000" dirty="0">
                          <a:latin typeface="Calibri"/>
                          <a:ea typeface="Calibri"/>
                          <a:cs typeface="Calibri"/>
                          <a:sym typeface="Calibri"/>
                        </a:rPr>
                        <a:t> de RCD</a:t>
                      </a:r>
                    </a:p>
                  </a:txBody>
                  <a:tcPr marL="63500" marR="63500" marT="0" marB="0" anchor="ctr" horzOverflow="overflow"/>
                </a:tc>
                <a:extLst>
                  <a:ext uri="{0D108BD9-81ED-4DB2-BD59-A6C34878D82A}">
                    <a16:rowId xmlns:a16="http://schemas.microsoft.com/office/drawing/2014/main" val="10000"/>
                  </a:ext>
                </a:extLst>
              </a:tr>
              <a:tr h="185727">
                <a:tc>
                  <a:txBody>
                    <a:bodyPr/>
                    <a:lstStyle/>
                    <a:p>
                      <a:pPr algn="l" defTabSz="457200">
                        <a:defRPr sz="1800"/>
                      </a:pPr>
                      <a:r>
                        <a:rPr sz="1000" dirty="0" err="1">
                          <a:latin typeface="Calibri"/>
                          <a:ea typeface="Calibri"/>
                          <a:cs typeface="Calibri"/>
                          <a:sym typeface="Calibri"/>
                        </a:rPr>
                        <a:t>Inexistencia</a:t>
                      </a:r>
                      <a:r>
                        <a:rPr sz="1000" dirty="0">
                          <a:latin typeface="Calibri"/>
                          <a:ea typeface="Calibri"/>
                          <a:cs typeface="Calibri"/>
                          <a:sym typeface="Calibri"/>
                        </a:rPr>
                        <a:t> de </a:t>
                      </a:r>
                      <a:r>
                        <a:rPr sz="1000" dirty="0" err="1">
                          <a:latin typeface="Calibri"/>
                          <a:ea typeface="Calibri"/>
                          <a:cs typeface="Calibri"/>
                          <a:sym typeface="Calibri"/>
                        </a:rPr>
                        <a:t>estandares</a:t>
                      </a:r>
                      <a:r>
                        <a:rPr sz="1000" dirty="0">
                          <a:latin typeface="Calibri"/>
                          <a:ea typeface="Calibri"/>
                          <a:cs typeface="Calibri"/>
                          <a:sym typeface="Calibri"/>
                        </a:rPr>
                        <a:t> de </a:t>
                      </a:r>
                      <a:r>
                        <a:rPr sz="1000" dirty="0" err="1">
                          <a:latin typeface="Calibri"/>
                          <a:ea typeface="Calibri"/>
                          <a:cs typeface="Calibri"/>
                          <a:sym typeface="Calibri"/>
                        </a:rPr>
                        <a:t>uso</a:t>
                      </a:r>
                      <a:r>
                        <a:rPr sz="1000" dirty="0">
                          <a:latin typeface="Calibri"/>
                          <a:ea typeface="Calibri"/>
                          <a:cs typeface="Calibri"/>
                          <a:sym typeface="Calibri"/>
                        </a:rPr>
                        <a:t> de RCD para </a:t>
                      </a:r>
                      <a:r>
                        <a:rPr sz="1000" dirty="0" err="1">
                          <a:latin typeface="Calibri"/>
                          <a:ea typeface="Calibri"/>
                          <a:cs typeface="Calibri"/>
                          <a:sym typeface="Calibri"/>
                        </a:rPr>
                        <a:t>insumos</a:t>
                      </a:r>
                      <a:r>
                        <a:rPr sz="1000" dirty="0">
                          <a:latin typeface="Calibri"/>
                          <a:ea typeface="Calibri"/>
                          <a:cs typeface="Calibri"/>
                          <a:sym typeface="Calibri"/>
                        </a:rPr>
                        <a:t> </a:t>
                      </a:r>
                      <a:r>
                        <a:rPr sz="1000" dirty="0" err="1">
                          <a:latin typeface="Calibri"/>
                          <a:ea typeface="Calibri"/>
                          <a:cs typeface="Calibri"/>
                          <a:sym typeface="Calibri"/>
                        </a:rPr>
                        <a:t>fabricación</a:t>
                      </a:r>
                      <a:r>
                        <a:rPr sz="1000" dirty="0">
                          <a:latin typeface="Calibri"/>
                          <a:ea typeface="Calibri"/>
                          <a:cs typeface="Calibri"/>
                          <a:sym typeface="Calibri"/>
                        </a:rPr>
                        <a:t> de </a:t>
                      </a:r>
                      <a:r>
                        <a:rPr sz="1000" dirty="0" err="1">
                          <a:latin typeface="Calibri"/>
                          <a:ea typeface="Calibri"/>
                          <a:cs typeface="Calibri"/>
                          <a:sym typeface="Calibri"/>
                        </a:rPr>
                        <a:t>nuevos</a:t>
                      </a:r>
                      <a:r>
                        <a:rPr sz="1000" dirty="0">
                          <a:latin typeface="Calibri"/>
                          <a:ea typeface="Calibri"/>
                          <a:cs typeface="Calibri"/>
                          <a:sym typeface="Calibri"/>
                        </a:rPr>
                        <a:t> </a:t>
                      </a:r>
                      <a:r>
                        <a:rPr sz="1000" dirty="0" err="1">
                          <a:latin typeface="Calibri"/>
                          <a:ea typeface="Calibri"/>
                          <a:cs typeface="Calibri"/>
                          <a:sym typeface="Calibri"/>
                        </a:rPr>
                        <a:t>productos</a:t>
                      </a:r>
                      <a:r>
                        <a:rPr sz="1000" dirty="0">
                          <a:latin typeface="Calibri"/>
                          <a:ea typeface="Calibri"/>
                          <a:cs typeface="Calibri"/>
                          <a:sym typeface="Calibri"/>
                        </a:rPr>
                        <a:t>.</a:t>
                      </a:r>
                    </a:p>
                  </a:txBody>
                  <a:tcPr marL="63500" marR="63500" marT="0" marB="0" anchor="ctr" horzOverflow="overflow"/>
                </a:tc>
                <a:extLst>
                  <a:ext uri="{0D108BD9-81ED-4DB2-BD59-A6C34878D82A}">
                    <a16:rowId xmlns:a16="http://schemas.microsoft.com/office/drawing/2014/main" val="10001"/>
                  </a:ext>
                </a:extLst>
              </a:tr>
              <a:tr h="338541">
                <a:tc>
                  <a:txBody>
                    <a:bodyPr/>
                    <a:lstStyle/>
                    <a:p>
                      <a:pPr algn="l" defTabSz="457200">
                        <a:defRPr sz="1800"/>
                      </a:pPr>
                      <a:r>
                        <a:rPr sz="1000">
                          <a:latin typeface="Calibri"/>
                          <a:ea typeface="Calibri"/>
                          <a:cs typeface="Calibri"/>
                          <a:sym typeface="Calibri"/>
                        </a:rPr>
                        <a:t>Baja nivel de coordinación, y aprovechamiento de economías de escala para el aprovechamiento de residuos. Ocasionado por estructuras de poder, conflictos internos</a:t>
                      </a:r>
                    </a:p>
                  </a:txBody>
                  <a:tcPr marL="63500" marR="63500" marT="0" marB="0" anchor="ctr" horzOverflow="overflow"/>
                </a:tc>
                <a:extLst>
                  <a:ext uri="{0D108BD9-81ED-4DB2-BD59-A6C34878D82A}">
                    <a16:rowId xmlns:a16="http://schemas.microsoft.com/office/drawing/2014/main" val="10002"/>
                  </a:ext>
                </a:extLst>
              </a:tr>
              <a:tr h="177800">
                <a:tc>
                  <a:txBody>
                    <a:bodyPr/>
                    <a:lstStyle/>
                    <a:p>
                      <a:pPr algn="l" defTabSz="457200">
                        <a:defRPr sz="1800"/>
                      </a:pPr>
                      <a:r>
                        <a:rPr sz="1000">
                          <a:latin typeface="Calibri"/>
                          <a:ea typeface="Calibri"/>
                          <a:cs typeface="Calibri"/>
                          <a:sym typeface="Calibri"/>
                        </a:rPr>
                        <a:t>Descoordinación con la industria de productos de mayor consumo en Bogotá</a:t>
                      </a:r>
                    </a:p>
                  </a:txBody>
                  <a:tcPr marL="63500" marR="63500" marT="0" marB="0" anchor="ctr" horzOverflow="overflow"/>
                </a:tc>
                <a:extLst>
                  <a:ext uri="{0D108BD9-81ED-4DB2-BD59-A6C34878D82A}">
                    <a16:rowId xmlns:a16="http://schemas.microsoft.com/office/drawing/2014/main" val="10003"/>
                  </a:ext>
                </a:extLst>
              </a:tr>
              <a:tr h="177800">
                <a:tc>
                  <a:txBody>
                    <a:bodyPr/>
                    <a:lstStyle/>
                    <a:p>
                      <a:pPr algn="l" defTabSz="457200">
                        <a:defRPr sz="1800"/>
                      </a:pPr>
                      <a:r>
                        <a:rPr sz="1000">
                          <a:latin typeface="Calibri"/>
                          <a:ea typeface="Calibri"/>
                          <a:cs typeface="Calibri"/>
                          <a:sym typeface="Calibri"/>
                        </a:rPr>
                        <a:t>No hay un programa de REP para estos residuos</a:t>
                      </a:r>
                    </a:p>
                  </a:txBody>
                  <a:tcPr marL="63500" marR="63500" marT="0" marB="0" anchor="ctr" horzOverflow="overflow"/>
                </a:tc>
                <a:extLst>
                  <a:ext uri="{0D108BD9-81ED-4DB2-BD59-A6C34878D82A}">
                    <a16:rowId xmlns:a16="http://schemas.microsoft.com/office/drawing/2014/main" val="10004"/>
                  </a:ext>
                </a:extLst>
              </a:tr>
              <a:tr h="177800">
                <a:tc>
                  <a:txBody>
                    <a:bodyPr/>
                    <a:lstStyle/>
                    <a:p>
                      <a:pPr algn="l" defTabSz="457200">
                        <a:defRPr sz="1800"/>
                      </a:pPr>
                      <a:r>
                        <a:rPr sz="1000">
                          <a:latin typeface="Calibri"/>
                          <a:ea typeface="Calibri"/>
                          <a:cs typeface="Calibri"/>
                          <a:sym typeface="Calibri"/>
                        </a:rPr>
                        <a:t>Pocos programas de responsabilidad social empresarial relacionados con estos residuos</a:t>
                      </a:r>
                    </a:p>
                  </a:txBody>
                  <a:tcPr marL="63500" marR="63500" marT="0" marB="0" anchor="ctr" horzOverflow="overflow"/>
                </a:tc>
                <a:extLst>
                  <a:ext uri="{0D108BD9-81ED-4DB2-BD59-A6C34878D82A}">
                    <a16:rowId xmlns:a16="http://schemas.microsoft.com/office/drawing/2014/main" val="10005"/>
                  </a:ext>
                </a:extLst>
              </a:tr>
              <a:tr h="177800">
                <a:tc>
                  <a:txBody>
                    <a:bodyPr/>
                    <a:lstStyle/>
                    <a:p>
                      <a:pPr algn="l" defTabSz="457200">
                        <a:defRPr sz="1800"/>
                      </a:pPr>
                      <a:r>
                        <a:rPr sz="1000">
                          <a:latin typeface="Calibri"/>
                          <a:ea typeface="Calibri"/>
                          <a:cs typeface="Calibri"/>
                          <a:sym typeface="Calibri"/>
                        </a:rPr>
                        <a:t>Ineficiencia logística en el transporte hacia escombreras</a:t>
                      </a:r>
                    </a:p>
                  </a:txBody>
                  <a:tcPr marL="63500" marR="63500" marT="0" marB="0" anchor="ctr" horzOverflow="overflow"/>
                </a:tc>
                <a:extLst>
                  <a:ext uri="{0D108BD9-81ED-4DB2-BD59-A6C34878D82A}">
                    <a16:rowId xmlns:a16="http://schemas.microsoft.com/office/drawing/2014/main" val="10006"/>
                  </a:ext>
                </a:extLst>
              </a:tr>
              <a:tr h="177800">
                <a:tc>
                  <a:txBody>
                    <a:bodyPr/>
                    <a:lstStyle/>
                    <a:p>
                      <a:pPr algn="l" defTabSz="457200">
                        <a:defRPr sz="1800"/>
                      </a:pPr>
                      <a:r>
                        <a:rPr sz="1000">
                          <a:latin typeface="Calibri"/>
                          <a:ea typeface="Calibri"/>
                          <a:cs typeface="Calibri"/>
                          <a:sym typeface="Calibri"/>
                        </a:rPr>
                        <a:t>Aumento de puntos clandestinos en la ciudad</a:t>
                      </a:r>
                    </a:p>
                  </a:txBody>
                  <a:tcPr marL="63500" marR="63500" marT="0" marB="0" anchor="ctr" horzOverflow="overflow"/>
                </a:tc>
                <a:extLst>
                  <a:ext uri="{0D108BD9-81ED-4DB2-BD59-A6C34878D82A}">
                    <a16:rowId xmlns:a16="http://schemas.microsoft.com/office/drawing/2014/main" val="10007"/>
                  </a:ext>
                </a:extLst>
              </a:tr>
              <a:tr h="342900">
                <a:tc>
                  <a:txBody>
                    <a:bodyPr/>
                    <a:lstStyle/>
                    <a:p>
                      <a:pPr algn="l" defTabSz="457200">
                        <a:defRPr sz="1800"/>
                      </a:pPr>
                      <a:r>
                        <a:rPr sz="1000">
                          <a:latin typeface="Calibri"/>
                          <a:ea typeface="Calibri"/>
                          <a:cs typeface="Calibri"/>
                          <a:sym typeface="Calibri"/>
                        </a:rPr>
                        <a:t>Falta promover el eco-diseño en productos y 
estructuras de construcción</a:t>
                      </a:r>
                    </a:p>
                  </a:txBody>
                  <a:tcPr marL="63500" marR="63500" marT="0" marB="0" anchor="ctr" horzOverflow="overflow"/>
                </a:tc>
                <a:extLst>
                  <a:ext uri="{0D108BD9-81ED-4DB2-BD59-A6C34878D82A}">
                    <a16:rowId xmlns:a16="http://schemas.microsoft.com/office/drawing/2014/main" val="10008"/>
                  </a:ext>
                </a:extLst>
              </a:tr>
              <a:tr h="177800">
                <a:tc>
                  <a:txBody>
                    <a:bodyPr/>
                    <a:lstStyle/>
                    <a:p>
                      <a:pPr algn="l" defTabSz="457200">
                        <a:defRPr sz="1800"/>
                      </a:pPr>
                      <a:r>
                        <a:rPr sz="1000">
                          <a:latin typeface="Calibri"/>
                          <a:ea typeface="Calibri"/>
                          <a:cs typeface="Calibri"/>
                          <a:sym typeface="Calibri"/>
                        </a:rPr>
                        <a:t>Existen recicladores que prestan el servicio</a:t>
                      </a:r>
                    </a:p>
                  </a:txBody>
                  <a:tcPr marL="63500" marR="63500" marT="0" marB="0" anchor="ctr" horzOverflow="overflow"/>
                </a:tc>
                <a:extLst>
                  <a:ext uri="{0D108BD9-81ED-4DB2-BD59-A6C34878D82A}">
                    <a16:rowId xmlns:a16="http://schemas.microsoft.com/office/drawing/2014/main" val="10009"/>
                  </a:ext>
                </a:extLst>
              </a:tr>
              <a:tr h="177800">
                <a:tc>
                  <a:txBody>
                    <a:bodyPr/>
                    <a:lstStyle/>
                    <a:p>
                      <a:pPr algn="l" defTabSz="457200">
                        <a:defRPr sz="1800"/>
                      </a:pPr>
                      <a:r>
                        <a:rPr sz="1000">
                          <a:latin typeface="Calibri"/>
                          <a:ea typeface="Calibri"/>
                          <a:cs typeface="Calibri"/>
                          <a:sym typeface="Calibri"/>
                        </a:rPr>
                        <a:t>Baja aplicabilidad de la norma como el comparendo ambiental</a:t>
                      </a:r>
                    </a:p>
                  </a:txBody>
                  <a:tcPr marL="63500" marR="63500" marT="0" marB="0" anchor="ctr" horzOverflow="overflow"/>
                </a:tc>
                <a:extLst>
                  <a:ext uri="{0D108BD9-81ED-4DB2-BD59-A6C34878D82A}">
                    <a16:rowId xmlns:a16="http://schemas.microsoft.com/office/drawing/2014/main" val="10010"/>
                  </a:ext>
                </a:extLst>
              </a:tr>
              <a:tr h="246853">
                <a:tc>
                  <a:txBody>
                    <a:bodyPr/>
                    <a:lstStyle/>
                    <a:p>
                      <a:pPr algn="l" defTabSz="457200">
                        <a:defRPr sz="1800"/>
                      </a:pPr>
                      <a:r>
                        <a:rPr sz="1000">
                          <a:latin typeface="Calibri"/>
                          <a:ea typeface="Calibri"/>
                          <a:cs typeface="Calibri"/>
                          <a:sym typeface="Calibri"/>
                        </a:rPr>
                        <a:t>Desarticulación del programa de gestión de residuos de la edificios de propiedad horizontal que incluya la gestión de RCD</a:t>
                      </a:r>
                    </a:p>
                  </a:txBody>
                  <a:tcPr marL="63500" marR="63500" marT="0" marB="0" anchor="ctr" horzOverflow="overflow"/>
                </a:tc>
                <a:extLst>
                  <a:ext uri="{0D108BD9-81ED-4DB2-BD59-A6C34878D82A}">
                    <a16:rowId xmlns:a16="http://schemas.microsoft.com/office/drawing/2014/main" val="10011"/>
                  </a:ext>
                </a:extLst>
              </a:tr>
              <a:tr h="277416">
                <a:tc>
                  <a:txBody>
                    <a:bodyPr/>
                    <a:lstStyle/>
                    <a:p>
                      <a:pPr algn="l" defTabSz="457200">
                        <a:defRPr sz="1800"/>
                      </a:pPr>
                      <a:r>
                        <a:rPr sz="1000" dirty="0">
                          <a:latin typeface="Calibri"/>
                          <a:ea typeface="Calibri"/>
                          <a:cs typeface="Calibri"/>
                          <a:sym typeface="Calibri"/>
                        </a:rPr>
                        <a:t>Baja </a:t>
                      </a:r>
                      <a:r>
                        <a:rPr sz="1000" dirty="0" err="1">
                          <a:latin typeface="Calibri"/>
                          <a:ea typeface="Calibri"/>
                          <a:cs typeface="Calibri"/>
                          <a:sym typeface="Calibri"/>
                        </a:rPr>
                        <a:t>articulación</a:t>
                      </a:r>
                      <a:r>
                        <a:rPr sz="1000" dirty="0">
                          <a:latin typeface="Calibri"/>
                          <a:ea typeface="Calibri"/>
                          <a:cs typeface="Calibri"/>
                          <a:sym typeface="Calibri"/>
                        </a:rPr>
                        <a:t> de la </a:t>
                      </a:r>
                      <a:r>
                        <a:rPr sz="1000" dirty="0" err="1">
                          <a:latin typeface="Calibri"/>
                          <a:ea typeface="Calibri"/>
                          <a:cs typeface="Calibri"/>
                          <a:sym typeface="Calibri"/>
                        </a:rPr>
                        <a:t>política</a:t>
                      </a:r>
                      <a:r>
                        <a:rPr sz="1000" dirty="0">
                          <a:latin typeface="Calibri"/>
                          <a:ea typeface="Calibri"/>
                          <a:cs typeface="Calibri"/>
                          <a:sym typeface="Calibri"/>
                        </a:rPr>
                        <a:t> </a:t>
                      </a:r>
                      <a:r>
                        <a:rPr sz="1000" dirty="0" err="1">
                          <a:latin typeface="Calibri"/>
                          <a:ea typeface="Calibri"/>
                          <a:cs typeface="Calibri"/>
                          <a:sym typeface="Calibri"/>
                        </a:rPr>
                        <a:t>pública</a:t>
                      </a:r>
                      <a:r>
                        <a:rPr sz="1000" dirty="0">
                          <a:latin typeface="Calibri"/>
                          <a:ea typeface="Calibri"/>
                          <a:cs typeface="Calibri"/>
                          <a:sym typeface="Calibri"/>
                        </a:rPr>
                        <a:t> de </a:t>
                      </a:r>
                      <a:r>
                        <a:rPr sz="1000" dirty="0" err="1">
                          <a:latin typeface="Calibri"/>
                          <a:ea typeface="Calibri"/>
                          <a:cs typeface="Calibri"/>
                          <a:sym typeface="Calibri"/>
                        </a:rPr>
                        <a:t>gestión</a:t>
                      </a:r>
                      <a:r>
                        <a:rPr sz="1000" dirty="0">
                          <a:latin typeface="Calibri"/>
                          <a:ea typeface="Calibri"/>
                          <a:cs typeface="Calibri"/>
                          <a:sym typeface="Calibri"/>
                        </a:rPr>
                        <a:t> de </a:t>
                      </a:r>
                      <a:r>
                        <a:rPr sz="1000" dirty="0" err="1">
                          <a:latin typeface="Calibri"/>
                          <a:ea typeface="Calibri"/>
                          <a:cs typeface="Calibri"/>
                          <a:sym typeface="Calibri"/>
                        </a:rPr>
                        <a:t>residuos</a:t>
                      </a:r>
                      <a:r>
                        <a:rPr sz="1000" dirty="0">
                          <a:latin typeface="Calibri"/>
                          <a:ea typeface="Calibri"/>
                          <a:cs typeface="Calibri"/>
                          <a:sym typeface="Calibri"/>
                        </a:rPr>
                        <a:t> con los </a:t>
                      </a:r>
                      <a:r>
                        <a:rPr sz="1000" dirty="0" err="1">
                          <a:latin typeface="Calibri"/>
                          <a:ea typeface="Calibri"/>
                          <a:cs typeface="Calibri"/>
                          <a:sym typeface="Calibri"/>
                        </a:rPr>
                        <a:t>liderazgos</a:t>
                      </a:r>
                      <a:r>
                        <a:rPr sz="1000" dirty="0">
                          <a:latin typeface="Calibri"/>
                          <a:ea typeface="Calibri"/>
                          <a:cs typeface="Calibri"/>
                          <a:sym typeface="Calibri"/>
                        </a:rPr>
                        <a:t> locales para </a:t>
                      </a:r>
                      <a:r>
                        <a:rPr sz="1000" dirty="0" err="1">
                          <a:latin typeface="Calibri"/>
                          <a:ea typeface="Calibri"/>
                          <a:cs typeface="Calibri"/>
                          <a:sym typeface="Calibri"/>
                        </a:rPr>
                        <a:t>aporvechar</a:t>
                      </a:r>
                      <a:r>
                        <a:rPr sz="1000" dirty="0">
                          <a:latin typeface="Calibri"/>
                          <a:ea typeface="Calibri"/>
                          <a:cs typeface="Calibri"/>
                          <a:sym typeface="Calibri"/>
                        </a:rPr>
                        <a:t> </a:t>
                      </a:r>
                      <a:r>
                        <a:rPr sz="1000" dirty="0" err="1">
                          <a:latin typeface="Calibri"/>
                          <a:ea typeface="Calibri"/>
                          <a:cs typeface="Calibri"/>
                          <a:sym typeface="Calibri"/>
                        </a:rPr>
                        <a:t>su</a:t>
                      </a:r>
                      <a:r>
                        <a:rPr sz="1000" dirty="0">
                          <a:latin typeface="Calibri"/>
                          <a:ea typeface="Calibri"/>
                          <a:cs typeface="Calibri"/>
                          <a:sym typeface="Calibri"/>
                        </a:rPr>
                        <a:t> </a:t>
                      </a:r>
                      <a:r>
                        <a:rPr sz="1000" dirty="0" err="1">
                          <a:latin typeface="Calibri"/>
                          <a:ea typeface="Calibri"/>
                          <a:cs typeface="Calibri"/>
                          <a:sym typeface="Calibri"/>
                        </a:rPr>
                        <a:t>alcance</a:t>
                      </a:r>
                      <a:r>
                        <a:rPr sz="1000" dirty="0">
                          <a:latin typeface="Calibri"/>
                          <a:ea typeface="Calibri"/>
                          <a:cs typeface="Calibri"/>
                          <a:sym typeface="Calibri"/>
                        </a:rPr>
                        <a:t> u </a:t>
                      </a:r>
                      <a:r>
                        <a:rPr sz="1000" dirty="0" err="1">
                          <a:latin typeface="Calibri"/>
                          <a:ea typeface="Calibri"/>
                          <a:cs typeface="Calibri"/>
                          <a:sym typeface="Calibri"/>
                        </a:rPr>
                        <a:t>articularla</a:t>
                      </a:r>
                      <a:r>
                        <a:rPr sz="1000" dirty="0">
                          <a:latin typeface="Calibri"/>
                          <a:ea typeface="Calibri"/>
                          <a:cs typeface="Calibri"/>
                          <a:sym typeface="Calibri"/>
                        </a:rPr>
                        <a:t> con el </a:t>
                      </a:r>
                      <a:r>
                        <a:rPr sz="1000" dirty="0" err="1">
                          <a:latin typeface="Calibri"/>
                          <a:ea typeface="Calibri"/>
                          <a:cs typeface="Calibri"/>
                          <a:sym typeface="Calibri"/>
                        </a:rPr>
                        <a:t>contexto</a:t>
                      </a:r>
                      <a:r>
                        <a:rPr sz="1000" dirty="0">
                          <a:latin typeface="Calibri"/>
                          <a:ea typeface="Calibri"/>
                          <a:cs typeface="Calibri"/>
                          <a:sym typeface="Calibri"/>
                        </a:rPr>
                        <a:t> variable</a:t>
                      </a:r>
                    </a:p>
                  </a:txBody>
                  <a:tcPr marL="63500" marR="63500" marT="0" marB="0" anchor="ctr" horzOverflow="overflow"/>
                </a:tc>
                <a:extLst>
                  <a:ext uri="{0D108BD9-81ED-4DB2-BD59-A6C34878D82A}">
                    <a16:rowId xmlns:a16="http://schemas.microsoft.com/office/drawing/2014/main" val="10012"/>
                  </a:ext>
                </a:extLst>
              </a:tr>
            </a:tbl>
          </a:graphicData>
        </a:graphic>
      </p:graphicFrame>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 name="Google Shape;110;p18" descr="Google Shape;110;p18"/>
          <p:cNvPicPr>
            <a:picLocks noChangeAspect="1"/>
          </p:cNvPicPr>
          <p:nvPr/>
        </p:nvPicPr>
        <p:blipFill>
          <a:blip r:embed="rId2"/>
          <a:srcRect l="8658" t="80800" r="26870" b="3869"/>
          <a:stretch>
            <a:fillRect/>
          </a:stretch>
        </p:blipFill>
        <p:spPr>
          <a:xfrm>
            <a:off x="7502225" y="635774"/>
            <a:ext cx="1641776" cy="498902"/>
          </a:xfrm>
          <a:prstGeom prst="rect">
            <a:avLst/>
          </a:prstGeom>
          <a:ln w="12700">
            <a:miter lim="400000"/>
          </a:ln>
        </p:spPr>
      </p:pic>
      <p:grpSp>
        <p:nvGrpSpPr>
          <p:cNvPr id="186" name="Google Shape;111;p18"/>
          <p:cNvGrpSpPr/>
          <p:nvPr/>
        </p:nvGrpSpPr>
        <p:grpSpPr>
          <a:xfrm>
            <a:off x="6255325" y="635774"/>
            <a:ext cx="2285101" cy="498902"/>
            <a:chOff x="0" y="0"/>
            <a:chExt cx="2285100" cy="498900"/>
          </a:xfrm>
        </p:grpSpPr>
        <p:sp>
          <p:nvSpPr>
            <p:cNvPr id="184" name="Figura"/>
            <p:cNvSpPr/>
            <p:nvPr/>
          </p:nvSpPr>
          <p:spPr>
            <a:xfrm>
              <a:off x="-1" y="-1"/>
              <a:ext cx="2285102" cy="4989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667" y="0"/>
                  </a:lnTo>
                  <a:lnTo>
                    <a:pt x="21600" y="0"/>
                  </a:lnTo>
                  <a:lnTo>
                    <a:pt x="17933" y="21600"/>
                  </a:lnTo>
                  <a:close/>
                </a:path>
              </a:pathLst>
            </a:custGeom>
            <a:solidFill>
              <a:srgbClr val="09D9A9"/>
            </a:solidFill>
            <a:ln w="12700" cap="flat">
              <a:noFill/>
              <a:miter lim="400000"/>
            </a:ln>
            <a:effectLst/>
          </p:spPr>
          <p:txBody>
            <a:bodyPr wrap="square" lIns="45719" tIns="45719" rIns="45719" bIns="45719" numCol="1" anchor="ctr">
              <a:noAutofit/>
            </a:bodyPr>
            <a:lstStyle/>
            <a:p>
              <a:pPr algn="ctr">
                <a:defRPr b="1">
                  <a:solidFill>
                    <a:srgbClr val="FFFFFF"/>
                  </a:solidFill>
                  <a:latin typeface="Comfortaa"/>
                  <a:ea typeface="Comfortaa"/>
                  <a:cs typeface="Comfortaa"/>
                  <a:sym typeface="Comfortaa"/>
                </a:defRPr>
              </a:pPr>
              <a:endParaRPr/>
            </a:p>
          </p:txBody>
        </p:sp>
        <p:sp>
          <p:nvSpPr>
            <p:cNvPr id="185" name="COMPRENDER"/>
            <p:cNvSpPr txBox="1"/>
            <p:nvPr/>
          </p:nvSpPr>
          <p:spPr>
            <a:xfrm>
              <a:off x="352057" y="50075"/>
              <a:ext cx="1580986" cy="39875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24" tIns="91424" rIns="91424" bIns="91424" numCol="1" anchor="ctr">
              <a:spAutoFit/>
            </a:bodyPr>
            <a:lstStyle>
              <a:lvl1pPr algn="ctr">
                <a:defRPr b="1">
                  <a:solidFill>
                    <a:srgbClr val="FFFFFF"/>
                  </a:solidFill>
                  <a:latin typeface="Comfortaa"/>
                  <a:ea typeface="Comfortaa"/>
                  <a:cs typeface="Comfortaa"/>
                  <a:sym typeface="Comfortaa"/>
                </a:defRPr>
              </a:lvl1pPr>
            </a:lstStyle>
            <a:p>
              <a:r>
                <a:t>COMPRENDER</a:t>
              </a:r>
            </a:p>
          </p:txBody>
        </p:sp>
      </p:grpSp>
      <p:sp>
        <p:nvSpPr>
          <p:cNvPr id="187" name="Google Shape;112;p18"/>
          <p:cNvSpPr txBox="1">
            <a:spLocks noGrp="1"/>
          </p:cNvSpPr>
          <p:nvPr>
            <p:ph type="title" idx="4294967295"/>
          </p:nvPr>
        </p:nvSpPr>
        <p:spPr>
          <a:xfrm>
            <a:off x="464125" y="521200"/>
            <a:ext cx="4668900" cy="572701"/>
          </a:xfrm>
          <a:prstGeom prst="rect">
            <a:avLst/>
          </a:prstGeom>
        </p:spPr>
        <p:txBody>
          <a:bodyPr/>
          <a:lstStyle/>
          <a:p>
            <a:pPr defTabSz="420623">
              <a:defRPr sz="1748" b="1">
                <a:solidFill>
                  <a:srgbClr val="05334C"/>
                </a:solidFill>
                <a:latin typeface="Comfortaa"/>
                <a:ea typeface="Comfortaa"/>
                <a:cs typeface="Comfortaa"/>
                <a:sym typeface="Comfortaa"/>
              </a:defRPr>
            </a:pPr>
            <a:r>
              <a:t>VISUALIZACIÓN</a:t>
            </a:r>
          </a:p>
          <a:p>
            <a:pPr defTabSz="420623">
              <a:defRPr sz="736">
                <a:solidFill>
                  <a:srgbClr val="05334C"/>
                </a:solidFill>
                <a:latin typeface="Comfortaa Light"/>
                <a:ea typeface="Comfortaa Light"/>
                <a:cs typeface="Comfortaa Light"/>
                <a:sym typeface="Comfortaa Light"/>
              </a:defRPr>
            </a:pPr>
            <a:r>
              <a:t>CADENA DE VALOR DEL </a:t>
            </a:r>
            <a:r>
              <a:rPr b="1">
                <a:solidFill>
                  <a:srgbClr val="09D9A9"/>
                </a:solidFill>
                <a:latin typeface="Comfortaa"/>
                <a:ea typeface="Comfortaa"/>
                <a:cs typeface="Comfortaa"/>
                <a:sym typeface="Comfortaa"/>
              </a:rPr>
              <a:t>RCD</a:t>
            </a:r>
          </a:p>
        </p:txBody>
      </p:sp>
      <p:pic>
        <p:nvPicPr>
          <p:cNvPr id="188" name="AV_Cadena de valor escombros.pdf" descr="AV_Cadena de valor escombros.pdf"/>
          <p:cNvPicPr>
            <a:picLocks noChangeAspect="1"/>
          </p:cNvPicPr>
          <p:nvPr/>
        </p:nvPicPr>
        <p:blipFill>
          <a:blip r:embed="rId3"/>
          <a:stretch>
            <a:fillRect/>
          </a:stretch>
        </p:blipFill>
        <p:spPr>
          <a:xfrm>
            <a:off x="-232635" y="1065520"/>
            <a:ext cx="9370448" cy="3707992"/>
          </a:xfrm>
          <a:prstGeom prst="rect">
            <a:avLst/>
          </a:prstGeom>
          <a:ln w="12700">
            <a:miter lim="400000"/>
          </a:ln>
        </p:spPr>
      </p:pic>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 name="Google Shape;110;p18" descr="Google Shape;110;p18"/>
          <p:cNvPicPr>
            <a:picLocks noChangeAspect="1"/>
          </p:cNvPicPr>
          <p:nvPr/>
        </p:nvPicPr>
        <p:blipFill>
          <a:blip r:embed="rId2"/>
          <a:srcRect l="8658" t="80800" r="26871" b="3869"/>
          <a:stretch>
            <a:fillRect/>
          </a:stretch>
        </p:blipFill>
        <p:spPr>
          <a:xfrm>
            <a:off x="7502225" y="635774"/>
            <a:ext cx="1641775" cy="498901"/>
          </a:xfrm>
          <a:prstGeom prst="rect">
            <a:avLst/>
          </a:prstGeom>
          <a:ln w="12700">
            <a:miter lim="400000"/>
          </a:ln>
        </p:spPr>
      </p:pic>
      <p:grpSp>
        <p:nvGrpSpPr>
          <p:cNvPr id="193" name="Google Shape;111;p18"/>
          <p:cNvGrpSpPr/>
          <p:nvPr/>
        </p:nvGrpSpPr>
        <p:grpSpPr>
          <a:xfrm>
            <a:off x="6255325" y="635774"/>
            <a:ext cx="2285101" cy="498902"/>
            <a:chOff x="0" y="0"/>
            <a:chExt cx="2285100" cy="498900"/>
          </a:xfrm>
        </p:grpSpPr>
        <p:sp>
          <p:nvSpPr>
            <p:cNvPr id="191" name="Figura"/>
            <p:cNvSpPr/>
            <p:nvPr/>
          </p:nvSpPr>
          <p:spPr>
            <a:xfrm>
              <a:off x="-1" y="-1"/>
              <a:ext cx="2285102" cy="49890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667" y="0"/>
                  </a:lnTo>
                  <a:lnTo>
                    <a:pt x="21600" y="0"/>
                  </a:lnTo>
                  <a:lnTo>
                    <a:pt x="17933" y="21600"/>
                  </a:lnTo>
                  <a:close/>
                </a:path>
              </a:pathLst>
            </a:custGeom>
            <a:solidFill>
              <a:srgbClr val="09D9A9"/>
            </a:solidFill>
            <a:ln w="12700" cap="flat">
              <a:noFill/>
              <a:miter lim="400000"/>
            </a:ln>
            <a:effectLst/>
          </p:spPr>
          <p:txBody>
            <a:bodyPr wrap="square" lIns="45719" tIns="45719" rIns="45719" bIns="45719" numCol="1" anchor="ctr">
              <a:noAutofit/>
            </a:bodyPr>
            <a:lstStyle/>
            <a:p>
              <a:pPr algn="ctr">
                <a:defRPr b="1">
                  <a:solidFill>
                    <a:srgbClr val="FFFFFF"/>
                  </a:solidFill>
                  <a:latin typeface="Comfortaa"/>
                  <a:ea typeface="Comfortaa"/>
                  <a:cs typeface="Comfortaa"/>
                  <a:sym typeface="Comfortaa"/>
                </a:defRPr>
              </a:pPr>
              <a:endParaRPr/>
            </a:p>
          </p:txBody>
        </p:sp>
        <p:sp>
          <p:nvSpPr>
            <p:cNvPr id="192" name="COMPRENDER"/>
            <p:cNvSpPr txBox="1"/>
            <p:nvPr/>
          </p:nvSpPr>
          <p:spPr>
            <a:xfrm>
              <a:off x="352057" y="50075"/>
              <a:ext cx="1580986" cy="39875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24" tIns="91424" rIns="91424" bIns="91424" numCol="1" anchor="ctr">
              <a:spAutoFit/>
            </a:bodyPr>
            <a:lstStyle>
              <a:lvl1pPr algn="ctr">
                <a:defRPr b="1">
                  <a:solidFill>
                    <a:srgbClr val="FFFFFF"/>
                  </a:solidFill>
                  <a:latin typeface="Comfortaa"/>
                  <a:ea typeface="Comfortaa"/>
                  <a:cs typeface="Comfortaa"/>
                  <a:sym typeface="Comfortaa"/>
                </a:defRPr>
              </a:lvl1pPr>
            </a:lstStyle>
            <a:p>
              <a:r>
                <a:t>COMPRENDER</a:t>
              </a:r>
            </a:p>
          </p:txBody>
        </p:sp>
      </p:grpSp>
      <p:sp>
        <p:nvSpPr>
          <p:cNvPr id="194" name="Google Shape;112;p18"/>
          <p:cNvSpPr txBox="1">
            <a:spLocks noGrp="1"/>
          </p:cNvSpPr>
          <p:nvPr>
            <p:ph type="title" idx="4294967295"/>
          </p:nvPr>
        </p:nvSpPr>
        <p:spPr>
          <a:xfrm>
            <a:off x="464125" y="521200"/>
            <a:ext cx="4668900" cy="572701"/>
          </a:xfrm>
          <a:prstGeom prst="rect">
            <a:avLst/>
          </a:prstGeom>
        </p:spPr>
        <p:txBody>
          <a:bodyPr/>
          <a:lstStyle/>
          <a:p>
            <a:pPr defTabSz="420623">
              <a:defRPr sz="1748" b="1">
                <a:solidFill>
                  <a:srgbClr val="05334C"/>
                </a:solidFill>
                <a:latin typeface="Comfortaa"/>
                <a:ea typeface="Comfortaa"/>
                <a:cs typeface="Comfortaa"/>
                <a:sym typeface="Comfortaa"/>
              </a:defRPr>
            </a:pPr>
            <a:r>
              <a:t>PLANO DEL PROBLEMA</a:t>
            </a:r>
          </a:p>
          <a:p>
            <a:pPr defTabSz="420623">
              <a:defRPr sz="736">
                <a:solidFill>
                  <a:srgbClr val="05334C"/>
                </a:solidFill>
                <a:latin typeface="Comfortaa Light"/>
                <a:ea typeface="Comfortaa Light"/>
                <a:cs typeface="Comfortaa Light"/>
                <a:sym typeface="Comfortaa Light"/>
              </a:defRPr>
            </a:pPr>
            <a:r>
              <a:t>CADENA DE VALOR DEL </a:t>
            </a:r>
            <a:r>
              <a:rPr b="1">
                <a:solidFill>
                  <a:srgbClr val="09D9A9"/>
                </a:solidFill>
                <a:latin typeface="Comfortaa"/>
                <a:ea typeface="Comfortaa"/>
                <a:cs typeface="Comfortaa"/>
                <a:sym typeface="Comfortaa"/>
              </a:rPr>
              <a:t>RCD</a:t>
            </a:r>
          </a:p>
        </p:txBody>
      </p:sp>
      <p:pic>
        <p:nvPicPr>
          <p:cNvPr id="195" name="CU_ESCOMBRERAS_MINERIA.png" descr="CU_ESCOMBRERAS_MINERIA.png"/>
          <p:cNvPicPr>
            <a:picLocks noChangeAspect="1"/>
          </p:cNvPicPr>
          <p:nvPr/>
        </p:nvPicPr>
        <p:blipFill>
          <a:blip r:embed="rId3"/>
          <a:srcRect l="1205" t="15545" r="1205" b="2083"/>
          <a:stretch>
            <a:fillRect/>
          </a:stretch>
        </p:blipFill>
        <p:spPr>
          <a:xfrm>
            <a:off x="1136084" y="1372273"/>
            <a:ext cx="6489013" cy="3544001"/>
          </a:xfrm>
          <a:prstGeom prst="rect">
            <a:avLst/>
          </a:prstGeom>
          <a:ln w="12700">
            <a:miter lim="400000"/>
          </a:ln>
        </p:spPr>
      </p:pic>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 name="Google Shape;136;p21" descr="Google Shape;136;p21"/>
          <p:cNvPicPr>
            <a:picLocks noChangeAspect="1"/>
          </p:cNvPicPr>
          <p:nvPr/>
        </p:nvPicPr>
        <p:blipFill>
          <a:blip r:embed="rId2"/>
          <a:srcRect l="8658" t="80800" r="26870" b="3869"/>
          <a:stretch>
            <a:fillRect/>
          </a:stretch>
        </p:blipFill>
        <p:spPr>
          <a:xfrm>
            <a:off x="7502225" y="635774"/>
            <a:ext cx="1641776" cy="498902"/>
          </a:xfrm>
          <a:prstGeom prst="rect">
            <a:avLst/>
          </a:prstGeom>
          <a:ln w="12700">
            <a:miter lim="400000"/>
          </a:ln>
        </p:spPr>
      </p:pic>
      <p:grpSp>
        <p:nvGrpSpPr>
          <p:cNvPr id="200" name="Google Shape;137;p21"/>
          <p:cNvGrpSpPr/>
          <p:nvPr/>
        </p:nvGrpSpPr>
        <p:grpSpPr>
          <a:xfrm>
            <a:off x="6255325" y="635774"/>
            <a:ext cx="2285101" cy="498902"/>
            <a:chOff x="0" y="0"/>
            <a:chExt cx="2285100" cy="498900"/>
          </a:xfrm>
        </p:grpSpPr>
        <p:sp>
          <p:nvSpPr>
            <p:cNvPr id="198" name="Figura"/>
            <p:cNvSpPr/>
            <p:nvPr/>
          </p:nvSpPr>
          <p:spPr>
            <a:xfrm>
              <a:off x="-1" y="-1"/>
              <a:ext cx="2285102" cy="4989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667" y="0"/>
                  </a:lnTo>
                  <a:lnTo>
                    <a:pt x="21600" y="0"/>
                  </a:lnTo>
                  <a:lnTo>
                    <a:pt x="17933" y="21600"/>
                  </a:lnTo>
                  <a:close/>
                </a:path>
              </a:pathLst>
            </a:custGeom>
            <a:solidFill>
              <a:srgbClr val="09D9A9"/>
            </a:solidFill>
            <a:ln w="12700" cap="flat">
              <a:noFill/>
              <a:miter lim="400000"/>
            </a:ln>
            <a:effectLst/>
          </p:spPr>
          <p:txBody>
            <a:bodyPr wrap="square" lIns="45719" tIns="45719" rIns="45719" bIns="45719" numCol="1" anchor="ctr">
              <a:noAutofit/>
            </a:bodyPr>
            <a:lstStyle/>
            <a:p>
              <a:pPr algn="ctr">
                <a:defRPr b="1">
                  <a:solidFill>
                    <a:srgbClr val="FFFFFF"/>
                  </a:solidFill>
                  <a:latin typeface="Comfortaa"/>
                  <a:ea typeface="Comfortaa"/>
                  <a:cs typeface="Comfortaa"/>
                  <a:sym typeface="Comfortaa"/>
                </a:defRPr>
              </a:pPr>
              <a:endParaRPr/>
            </a:p>
          </p:txBody>
        </p:sp>
        <p:sp>
          <p:nvSpPr>
            <p:cNvPr id="199" name="COMPRENDER"/>
            <p:cNvSpPr txBox="1"/>
            <p:nvPr/>
          </p:nvSpPr>
          <p:spPr>
            <a:xfrm>
              <a:off x="352057" y="50075"/>
              <a:ext cx="1580986" cy="39875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24" tIns="91424" rIns="91424" bIns="91424" numCol="1" anchor="ctr">
              <a:spAutoFit/>
            </a:bodyPr>
            <a:lstStyle>
              <a:lvl1pPr algn="ctr">
                <a:defRPr b="1">
                  <a:solidFill>
                    <a:srgbClr val="FFFFFF"/>
                  </a:solidFill>
                  <a:latin typeface="Comfortaa"/>
                  <a:ea typeface="Comfortaa"/>
                  <a:cs typeface="Comfortaa"/>
                  <a:sym typeface="Comfortaa"/>
                </a:defRPr>
              </a:lvl1pPr>
            </a:lstStyle>
            <a:p>
              <a:r>
                <a:t>COMPRENDER</a:t>
              </a:r>
            </a:p>
          </p:txBody>
        </p:sp>
      </p:grpSp>
      <p:sp>
        <p:nvSpPr>
          <p:cNvPr id="201" name="Google Shape;138;p21"/>
          <p:cNvSpPr txBox="1">
            <a:spLocks noGrp="1"/>
          </p:cNvSpPr>
          <p:nvPr>
            <p:ph type="title" idx="4294967295"/>
          </p:nvPr>
        </p:nvSpPr>
        <p:spPr>
          <a:xfrm>
            <a:off x="464124" y="521200"/>
            <a:ext cx="4139102" cy="572701"/>
          </a:xfrm>
          <a:prstGeom prst="rect">
            <a:avLst/>
          </a:prstGeom>
        </p:spPr>
        <p:txBody>
          <a:bodyPr/>
          <a:lstStyle/>
          <a:p>
            <a:pPr defTabSz="448055">
              <a:defRPr sz="1862" b="1">
                <a:solidFill>
                  <a:srgbClr val="05334C"/>
                </a:solidFill>
                <a:latin typeface="Comfortaa"/>
                <a:ea typeface="Comfortaa"/>
                <a:cs typeface="Comfortaa"/>
                <a:sym typeface="Comfortaa"/>
              </a:defRPr>
            </a:pPr>
            <a:r>
              <a:t>COMPRENDER</a:t>
            </a:r>
          </a:p>
          <a:p>
            <a:pPr defTabSz="448055">
              <a:defRPr sz="686">
                <a:solidFill>
                  <a:srgbClr val="05334C"/>
                </a:solidFill>
                <a:latin typeface="Comfortaa Light"/>
                <a:ea typeface="Comfortaa Light"/>
                <a:cs typeface="Comfortaa Light"/>
                <a:sym typeface="Comfortaa Light"/>
              </a:defRPr>
            </a:pPr>
            <a:r>
              <a:t>REGISTRO VISUAL</a:t>
            </a:r>
          </a:p>
        </p:txBody>
      </p:sp>
      <p:pic>
        <p:nvPicPr>
          <p:cNvPr id="202" name="IMG_0661.jpeg" descr="IMG_0661.jpeg"/>
          <p:cNvPicPr>
            <a:picLocks noChangeAspect="1"/>
          </p:cNvPicPr>
          <p:nvPr/>
        </p:nvPicPr>
        <p:blipFill>
          <a:blip r:embed="rId3"/>
          <a:srcRect l="2230" t="18591" b="35780"/>
          <a:stretch>
            <a:fillRect/>
          </a:stretch>
        </p:blipFill>
        <p:spPr>
          <a:xfrm>
            <a:off x="20775" y="1581950"/>
            <a:ext cx="9143447" cy="3200401"/>
          </a:xfrm>
          <a:prstGeom prst="rect">
            <a:avLst/>
          </a:prstGeom>
          <a:ln w="12700">
            <a:miter lim="400000"/>
          </a:ln>
        </p:spPr>
      </p:pic>
      <p:pic>
        <p:nvPicPr>
          <p:cNvPr id="203" name="IMG_9976.jpeg" descr="IMG_9976.jpeg"/>
          <p:cNvPicPr>
            <a:picLocks noChangeAspect="1"/>
          </p:cNvPicPr>
          <p:nvPr/>
        </p:nvPicPr>
        <p:blipFill>
          <a:blip r:embed="rId4"/>
          <a:srcRect t="15736" b="37159"/>
          <a:stretch>
            <a:fillRect/>
          </a:stretch>
        </p:blipFill>
        <p:spPr>
          <a:xfrm>
            <a:off x="-56958" y="1514040"/>
            <a:ext cx="9257916" cy="3270642"/>
          </a:xfrm>
          <a:prstGeom prst="rect">
            <a:avLst/>
          </a:prstGeom>
          <a:ln w="12700">
            <a:miter lim="400000"/>
          </a:ln>
        </p:spPr>
      </p:pic>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 name="Google Shape;136;p21" descr="Google Shape;136;p21"/>
          <p:cNvPicPr>
            <a:picLocks noChangeAspect="1"/>
          </p:cNvPicPr>
          <p:nvPr/>
        </p:nvPicPr>
        <p:blipFill>
          <a:blip r:embed="rId2"/>
          <a:srcRect l="8658" t="80800" r="26871" b="3869"/>
          <a:stretch>
            <a:fillRect/>
          </a:stretch>
        </p:blipFill>
        <p:spPr>
          <a:xfrm>
            <a:off x="7502225" y="635774"/>
            <a:ext cx="1641775" cy="498901"/>
          </a:xfrm>
          <a:prstGeom prst="rect">
            <a:avLst/>
          </a:prstGeom>
          <a:ln w="12700">
            <a:miter lim="400000"/>
          </a:ln>
        </p:spPr>
      </p:pic>
      <p:grpSp>
        <p:nvGrpSpPr>
          <p:cNvPr id="218" name="Google Shape;137;p21"/>
          <p:cNvGrpSpPr/>
          <p:nvPr/>
        </p:nvGrpSpPr>
        <p:grpSpPr>
          <a:xfrm>
            <a:off x="6255325" y="635774"/>
            <a:ext cx="2285101" cy="498902"/>
            <a:chOff x="0" y="0"/>
            <a:chExt cx="2285100" cy="498900"/>
          </a:xfrm>
        </p:grpSpPr>
        <p:sp>
          <p:nvSpPr>
            <p:cNvPr id="216" name="Figura"/>
            <p:cNvSpPr/>
            <p:nvPr/>
          </p:nvSpPr>
          <p:spPr>
            <a:xfrm>
              <a:off x="-1" y="-1"/>
              <a:ext cx="2285102" cy="49890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667" y="0"/>
                  </a:lnTo>
                  <a:lnTo>
                    <a:pt x="21600" y="0"/>
                  </a:lnTo>
                  <a:lnTo>
                    <a:pt x="17933" y="21600"/>
                  </a:lnTo>
                  <a:close/>
                </a:path>
              </a:pathLst>
            </a:custGeom>
            <a:solidFill>
              <a:srgbClr val="09D9A9"/>
            </a:solidFill>
            <a:ln w="12700" cap="flat">
              <a:noFill/>
              <a:miter lim="400000"/>
            </a:ln>
            <a:effectLst/>
          </p:spPr>
          <p:txBody>
            <a:bodyPr wrap="square" lIns="45719" tIns="45719" rIns="45719" bIns="45719" numCol="1" anchor="ctr">
              <a:noAutofit/>
            </a:bodyPr>
            <a:lstStyle/>
            <a:p>
              <a:pPr algn="ctr">
                <a:defRPr b="1">
                  <a:solidFill>
                    <a:srgbClr val="FFFFFF"/>
                  </a:solidFill>
                  <a:latin typeface="Comfortaa"/>
                  <a:ea typeface="Comfortaa"/>
                  <a:cs typeface="Comfortaa"/>
                  <a:sym typeface="Comfortaa"/>
                </a:defRPr>
              </a:pPr>
              <a:endParaRPr/>
            </a:p>
          </p:txBody>
        </p:sp>
        <p:sp>
          <p:nvSpPr>
            <p:cNvPr id="217" name="COMPRENDER"/>
            <p:cNvSpPr txBox="1"/>
            <p:nvPr/>
          </p:nvSpPr>
          <p:spPr>
            <a:xfrm>
              <a:off x="352057" y="50075"/>
              <a:ext cx="1580986" cy="39875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24" tIns="91424" rIns="91424" bIns="91424" numCol="1" anchor="ctr">
              <a:spAutoFit/>
            </a:bodyPr>
            <a:lstStyle>
              <a:lvl1pPr algn="ctr">
                <a:defRPr b="1">
                  <a:solidFill>
                    <a:srgbClr val="FFFFFF"/>
                  </a:solidFill>
                  <a:latin typeface="Comfortaa"/>
                  <a:ea typeface="Comfortaa"/>
                  <a:cs typeface="Comfortaa"/>
                  <a:sym typeface="Comfortaa"/>
                </a:defRPr>
              </a:lvl1pPr>
            </a:lstStyle>
            <a:p>
              <a:r>
                <a:t>COMPRENDER</a:t>
              </a:r>
            </a:p>
          </p:txBody>
        </p:sp>
      </p:grpSp>
      <p:sp>
        <p:nvSpPr>
          <p:cNvPr id="219" name="Google Shape;138;p21"/>
          <p:cNvSpPr txBox="1">
            <a:spLocks noGrp="1"/>
          </p:cNvSpPr>
          <p:nvPr>
            <p:ph type="title" idx="4294967295"/>
          </p:nvPr>
        </p:nvSpPr>
        <p:spPr>
          <a:xfrm>
            <a:off x="464124" y="521200"/>
            <a:ext cx="4139102" cy="572701"/>
          </a:xfrm>
          <a:prstGeom prst="rect">
            <a:avLst/>
          </a:prstGeom>
        </p:spPr>
        <p:txBody>
          <a:bodyPr/>
          <a:lstStyle/>
          <a:p>
            <a:pPr defTabSz="448055">
              <a:defRPr sz="1862" b="1">
                <a:solidFill>
                  <a:srgbClr val="05334C"/>
                </a:solidFill>
                <a:latin typeface="Comfortaa"/>
                <a:ea typeface="Comfortaa"/>
                <a:cs typeface="Comfortaa"/>
                <a:sym typeface="Comfortaa"/>
              </a:defRPr>
            </a:pPr>
            <a:r>
              <a:t>COMPRENDER</a:t>
            </a:r>
          </a:p>
          <a:p>
            <a:pPr defTabSz="448055">
              <a:defRPr sz="686">
                <a:solidFill>
                  <a:srgbClr val="05334C"/>
                </a:solidFill>
                <a:latin typeface="Comfortaa Light"/>
                <a:ea typeface="Comfortaa Light"/>
                <a:cs typeface="Comfortaa Light"/>
                <a:sym typeface="Comfortaa Light"/>
              </a:defRPr>
            </a:pPr>
            <a:r>
              <a:t>REGISTRO VISUAL</a:t>
            </a:r>
          </a:p>
        </p:txBody>
      </p:sp>
      <p:pic>
        <p:nvPicPr>
          <p:cNvPr id="220" name="IMG_0661.jpeg" descr="IMG_0661.jpeg"/>
          <p:cNvPicPr>
            <a:picLocks noChangeAspect="1"/>
          </p:cNvPicPr>
          <p:nvPr/>
        </p:nvPicPr>
        <p:blipFill>
          <a:blip r:embed="rId3"/>
          <a:srcRect l="2230" t="18591" b="35780"/>
          <a:stretch>
            <a:fillRect/>
          </a:stretch>
        </p:blipFill>
        <p:spPr>
          <a:xfrm>
            <a:off x="20774" y="1581950"/>
            <a:ext cx="9143448" cy="3200401"/>
          </a:xfrm>
          <a:prstGeom prst="rect">
            <a:avLst/>
          </a:prstGeom>
          <a:ln w="12700">
            <a:miter lim="400000"/>
          </a:ln>
        </p:spPr>
      </p:pic>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 name="Google Shape;144;p22" descr="Google Shape;144;p22"/>
          <p:cNvPicPr>
            <a:picLocks noChangeAspect="1"/>
          </p:cNvPicPr>
          <p:nvPr/>
        </p:nvPicPr>
        <p:blipFill>
          <a:blip r:embed="rId2"/>
          <a:srcRect l="8658" t="80800" r="26870" b="3869"/>
          <a:stretch>
            <a:fillRect/>
          </a:stretch>
        </p:blipFill>
        <p:spPr>
          <a:xfrm>
            <a:off x="7502225" y="635774"/>
            <a:ext cx="1641776" cy="498902"/>
          </a:xfrm>
          <a:prstGeom prst="rect">
            <a:avLst/>
          </a:prstGeom>
          <a:ln w="12700">
            <a:miter lim="400000"/>
          </a:ln>
        </p:spPr>
      </p:pic>
      <p:grpSp>
        <p:nvGrpSpPr>
          <p:cNvPr id="225" name="Google Shape;145;p22"/>
          <p:cNvGrpSpPr/>
          <p:nvPr/>
        </p:nvGrpSpPr>
        <p:grpSpPr>
          <a:xfrm>
            <a:off x="6255325" y="635774"/>
            <a:ext cx="2285101" cy="498902"/>
            <a:chOff x="0" y="0"/>
            <a:chExt cx="2285100" cy="498900"/>
          </a:xfrm>
        </p:grpSpPr>
        <p:sp>
          <p:nvSpPr>
            <p:cNvPr id="223" name="Figura"/>
            <p:cNvSpPr/>
            <p:nvPr/>
          </p:nvSpPr>
          <p:spPr>
            <a:xfrm>
              <a:off x="-1" y="-1"/>
              <a:ext cx="2285102" cy="4989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667" y="0"/>
                  </a:lnTo>
                  <a:lnTo>
                    <a:pt x="21600" y="0"/>
                  </a:lnTo>
                  <a:lnTo>
                    <a:pt x="17933" y="21600"/>
                  </a:lnTo>
                  <a:close/>
                </a:path>
              </a:pathLst>
            </a:custGeom>
            <a:solidFill>
              <a:srgbClr val="09D9A9"/>
            </a:solidFill>
            <a:ln w="12700" cap="flat">
              <a:noFill/>
              <a:miter lim="400000"/>
            </a:ln>
            <a:effectLst/>
          </p:spPr>
          <p:txBody>
            <a:bodyPr wrap="square" lIns="45719" tIns="45719" rIns="45719" bIns="45719" numCol="1" anchor="ctr">
              <a:noAutofit/>
            </a:bodyPr>
            <a:lstStyle/>
            <a:p>
              <a:pPr algn="ctr">
                <a:defRPr b="1">
                  <a:solidFill>
                    <a:srgbClr val="FFFFFF"/>
                  </a:solidFill>
                  <a:latin typeface="Comfortaa"/>
                  <a:ea typeface="Comfortaa"/>
                  <a:cs typeface="Comfortaa"/>
                  <a:sym typeface="Comfortaa"/>
                </a:defRPr>
              </a:pPr>
              <a:endParaRPr/>
            </a:p>
          </p:txBody>
        </p:sp>
        <p:sp>
          <p:nvSpPr>
            <p:cNvPr id="224" name="CO-CREAR"/>
            <p:cNvSpPr txBox="1"/>
            <p:nvPr/>
          </p:nvSpPr>
          <p:spPr>
            <a:xfrm>
              <a:off x="352057" y="50075"/>
              <a:ext cx="1580986" cy="39875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24" tIns="91424" rIns="91424" bIns="91424" numCol="1" anchor="ctr">
              <a:spAutoFit/>
            </a:bodyPr>
            <a:lstStyle>
              <a:lvl1pPr algn="ctr">
                <a:defRPr b="1">
                  <a:solidFill>
                    <a:srgbClr val="FFFFFF"/>
                  </a:solidFill>
                  <a:latin typeface="Comfortaa"/>
                  <a:ea typeface="Comfortaa"/>
                  <a:cs typeface="Comfortaa"/>
                  <a:sym typeface="Comfortaa"/>
                </a:defRPr>
              </a:lvl1pPr>
            </a:lstStyle>
            <a:p>
              <a:r>
                <a:t>CO-CREAR</a:t>
              </a:r>
            </a:p>
          </p:txBody>
        </p:sp>
      </p:grpSp>
      <p:sp>
        <p:nvSpPr>
          <p:cNvPr id="226" name="Google Shape;146;p22"/>
          <p:cNvSpPr txBox="1">
            <a:spLocks noGrp="1"/>
          </p:cNvSpPr>
          <p:nvPr>
            <p:ph type="title" idx="4294967295"/>
          </p:nvPr>
        </p:nvSpPr>
        <p:spPr>
          <a:xfrm>
            <a:off x="464125" y="521200"/>
            <a:ext cx="3685721" cy="813575"/>
          </a:xfrm>
          <a:prstGeom prst="rect">
            <a:avLst/>
          </a:prstGeom>
        </p:spPr>
        <p:txBody>
          <a:bodyPr/>
          <a:lstStyle/>
          <a:p>
            <a:pPr defTabSz="548640">
              <a:defRPr sz="2280" b="1">
                <a:solidFill>
                  <a:srgbClr val="05334C"/>
                </a:solidFill>
                <a:latin typeface="Comfortaa"/>
                <a:ea typeface="Comfortaa"/>
                <a:cs typeface="Comfortaa"/>
                <a:sym typeface="Comfortaa"/>
              </a:defRPr>
            </a:pPr>
            <a:r>
              <a:t>IDEAS </a:t>
            </a:r>
          </a:p>
          <a:p>
            <a:pPr defTabSz="548640">
              <a:defRPr sz="840">
                <a:solidFill>
                  <a:srgbClr val="05334C"/>
                </a:solidFill>
                <a:latin typeface="Comfortaa Light"/>
                <a:ea typeface="Comfortaa Light"/>
                <a:cs typeface="Comfortaa Light"/>
                <a:sym typeface="Comfortaa Light"/>
              </a:defRPr>
            </a:pPr>
            <a:r>
              <a:t>Como podemos enseñarle a arquitectos ingenieros técnicos y tecnólogos en construcción que es un RCD y cómo disponerlo de manera eficiente </a:t>
            </a:r>
          </a:p>
        </p:txBody>
      </p:sp>
      <p:sp>
        <p:nvSpPr>
          <p:cNvPr id="227" name="Google Shape;147;p22"/>
          <p:cNvSpPr/>
          <p:nvPr/>
        </p:nvSpPr>
        <p:spPr>
          <a:xfrm>
            <a:off x="561100" y="1585424"/>
            <a:ext cx="2531100" cy="3189902"/>
          </a:xfrm>
          <a:prstGeom prst="rect">
            <a:avLst/>
          </a:prstGeom>
          <a:solidFill>
            <a:srgbClr val="EFEFEF"/>
          </a:solidFill>
          <a:ln w="28575">
            <a:solidFill>
              <a:srgbClr val="05334C"/>
            </a:solidFill>
          </a:ln>
        </p:spPr>
        <p:txBody>
          <a:bodyPr lIns="45719" rIns="45719" anchor="ctr"/>
          <a:lstStyle/>
          <a:p>
            <a:endParaRPr/>
          </a:p>
        </p:txBody>
      </p:sp>
      <p:sp>
        <p:nvSpPr>
          <p:cNvPr id="228" name="Google Shape;148;p22"/>
          <p:cNvSpPr txBox="1"/>
          <p:nvPr/>
        </p:nvSpPr>
        <p:spPr>
          <a:xfrm>
            <a:off x="682325" y="1658149"/>
            <a:ext cx="2333401" cy="3987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424" tIns="91424" rIns="91424" bIns="91424">
            <a:spAutoFit/>
          </a:bodyPr>
          <a:lstStyle>
            <a:lvl1pPr>
              <a:defRPr b="1">
                <a:solidFill>
                  <a:srgbClr val="09D9A9"/>
                </a:solidFill>
                <a:latin typeface="Comfortaa"/>
                <a:ea typeface="Comfortaa"/>
                <a:cs typeface="Comfortaa"/>
                <a:sym typeface="Comfortaa"/>
              </a:defRPr>
            </a:lvl1pPr>
          </a:lstStyle>
          <a:p>
            <a:r>
              <a:t>IDEA 1</a:t>
            </a:r>
          </a:p>
        </p:txBody>
      </p:sp>
      <p:sp>
        <p:nvSpPr>
          <p:cNvPr id="229" name="Google Shape;150;p22"/>
          <p:cNvSpPr/>
          <p:nvPr/>
        </p:nvSpPr>
        <p:spPr>
          <a:xfrm>
            <a:off x="3304299" y="1585424"/>
            <a:ext cx="2531101" cy="3189902"/>
          </a:xfrm>
          <a:prstGeom prst="rect">
            <a:avLst/>
          </a:prstGeom>
          <a:solidFill>
            <a:srgbClr val="EFEFEF"/>
          </a:solidFill>
          <a:ln w="28575">
            <a:solidFill>
              <a:srgbClr val="05334C"/>
            </a:solidFill>
          </a:ln>
        </p:spPr>
        <p:txBody>
          <a:bodyPr lIns="45719" rIns="45719" anchor="ctr"/>
          <a:lstStyle/>
          <a:p>
            <a:endParaRPr/>
          </a:p>
        </p:txBody>
      </p:sp>
      <p:sp>
        <p:nvSpPr>
          <p:cNvPr id="230" name="Google Shape;151;p22"/>
          <p:cNvSpPr txBox="1"/>
          <p:nvPr/>
        </p:nvSpPr>
        <p:spPr>
          <a:xfrm>
            <a:off x="3425525" y="1658149"/>
            <a:ext cx="2333401" cy="3987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424" tIns="91424" rIns="91424" bIns="91424">
            <a:spAutoFit/>
          </a:bodyPr>
          <a:lstStyle>
            <a:lvl1pPr>
              <a:defRPr b="1">
                <a:solidFill>
                  <a:srgbClr val="09D9A9"/>
                </a:solidFill>
                <a:latin typeface="Comfortaa"/>
                <a:ea typeface="Comfortaa"/>
                <a:cs typeface="Comfortaa"/>
                <a:sym typeface="Comfortaa"/>
              </a:defRPr>
            </a:lvl1pPr>
          </a:lstStyle>
          <a:p>
            <a:r>
              <a:t>IDEA 2</a:t>
            </a:r>
          </a:p>
        </p:txBody>
      </p:sp>
      <p:sp>
        <p:nvSpPr>
          <p:cNvPr id="231" name="Google Shape;153;p22"/>
          <p:cNvSpPr/>
          <p:nvPr/>
        </p:nvSpPr>
        <p:spPr>
          <a:xfrm>
            <a:off x="6047499" y="1585424"/>
            <a:ext cx="2531101" cy="3189902"/>
          </a:xfrm>
          <a:prstGeom prst="rect">
            <a:avLst/>
          </a:prstGeom>
          <a:solidFill>
            <a:srgbClr val="EFEFEF"/>
          </a:solidFill>
          <a:ln w="28575">
            <a:solidFill>
              <a:srgbClr val="05334C"/>
            </a:solidFill>
          </a:ln>
        </p:spPr>
        <p:txBody>
          <a:bodyPr lIns="45719" rIns="45719" anchor="ctr"/>
          <a:lstStyle/>
          <a:p>
            <a:endParaRPr/>
          </a:p>
        </p:txBody>
      </p:sp>
      <p:sp>
        <p:nvSpPr>
          <p:cNvPr id="232" name="Google Shape;154;p22"/>
          <p:cNvSpPr txBox="1"/>
          <p:nvPr/>
        </p:nvSpPr>
        <p:spPr>
          <a:xfrm>
            <a:off x="6168725" y="1658149"/>
            <a:ext cx="2333401" cy="3987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424" tIns="91424" rIns="91424" bIns="91424">
            <a:spAutoFit/>
          </a:bodyPr>
          <a:lstStyle>
            <a:lvl1pPr>
              <a:defRPr b="1">
                <a:solidFill>
                  <a:srgbClr val="09D9A9"/>
                </a:solidFill>
                <a:latin typeface="Comfortaa"/>
                <a:ea typeface="Comfortaa"/>
                <a:cs typeface="Comfortaa"/>
                <a:sym typeface="Comfortaa"/>
              </a:defRPr>
            </a:lvl1pPr>
          </a:lstStyle>
          <a:p>
            <a:r>
              <a:t>IDEA 3</a:t>
            </a:r>
          </a:p>
        </p:txBody>
      </p:sp>
      <p:sp>
        <p:nvSpPr>
          <p:cNvPr id="233" name="Google Shape;83;p18"/>
          <p:cNvSpPr txBox="1"/>
          <p:nvPr/>
        </p:nvSpPr>
        <p:spPr>
          <a:xfrm>
            <a:off x="3425525" y="2036925"/>
            <a:ext cx="1905072" cy="500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indent="12700">
              <a:defRPr sz="1200" b="1">
                <a:solidFill>
                  <a:srgbClr val="08D9A9"/>
                </a:solidFill>
                <a:latin typeface="Arial Narrow"/>
                <a:ea typeface="Arial Narrow"/>
                <a:cs typeface="Arial Narrow"/>
                <a:sym typeface="Arial Narrow"/>
              </a:defRPr>
            </a:lvl1pPr>
          </a:lstStyle>
          <a:p>
            <a:r>
              <a:t>ESTRATEGIA MAESTROS </a:t>
            </a:r>
          </a:p>
        </p:txBody>
      </p:sp>
      <p:sp>
        <p:nvSpPr>
          <p:cNvPr id="234" name="HOME CENTER EL CONSTRUCTOR : Taller de correcta separación en obra de materiales…"/>
          <p:cNvSpPr txBox="1"/>
          <p:nvPr/>
        </p:nvSpPr>
        <p:spPr>
          <a:xfrm>
            <a:off x="3425525" y="2380275"/>
            <a:ext cx="2285101" cy="1600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marL="140368" indent="-140368">
              <a:buSzPct val="100000"/>
              <a:buChar char="•"/>
              <a:defRPr sz="1200">
                <a:solidFill>
                  <a:srgbClr val="535353"/>
                </a:solidFill>
                <a:latin typeface="Arial Narrow"/>
                <a:ea typeface="Arial Narrow"/>
                <a:cs typeface="Arial Narrow"/>
                <a:sym typeface="Arial Narrow"/>
              </a:defRPr>
            </a:pPr>
            <a:r>
              <a:t>HOME CENTER EL CONSTRUCTOR : Taller de correcta separación en obra de materiales </a:t>
            </a:r>
          </a:p>
          <a:p>
            <a:pPr marL="140368" indent="-140368">
              <a:buSzPct val="100000"/>
              <a:buChar char="•"/>
              <a:defRPr sz="1200">
                <a:solidFill>
                  <a:srgbClr val="535353"/>
                </a:solidFill>
                <a:latin typeface="Arial Narrow"/>
                <a:ea typeface="Arial Narrow"/>
                <a:cs typeface="Arial Narrow"/>
                <a:sym typeface="Arial Narrow"/>
              </a:defRPr>
            </a:pPr>
            <a:r>
              <a:t>SENA : Competencia en separación de materiales RCD en obra de obstrucción  </a:t>
            </a:r>
          </a:p>
          <a:p>
            <a:pPr marL="140368" indent="-140368">
              <a:buSzPct val="100000"/>
              <a:buChar char="•"/>
              <a:defRPr sz="1200">
                <a:solidFill>
                  <a:srgbClr val="535353"/>
                </a:solidFill>
                <a:latin typeface="Arial Narrow"/>
                <a:ea typeface="Arial Narrow"/>
                <a:cs typeface="Arial Narrow"/>
                <a:sym typeface="Arial Narrow"/>
              </a:defRPr>
            </a:pPr>
            <a:r>
              <a:t>Grande superficie : Modulo interactivo de productos que se separan y en que se transforman </a:t>
            </a:r>
          </a:p>
        </p:txBody>
      </p:sp>
      <p:sp>
        <p:nvSpPr>
          <p:cNvPr id="235" name="Google Shape;83;p18"/>
          <p:cNvSpPr txBox="1"/>
          <p:nvPr/>
        </p:nvSpPr>
        <p:spPr>
          <a:xfrm>
            <a:off x="738624" y="2036925"/>
            <a:ext cx="2277102" cy="500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indent="12700">
              <a:defRPr sz="1200" b="1">
                <a:solidFill>
                  <a:srgbClr val="08D9A9"/>
                </a:solidFill>
                <a:latin typeface="Arial Narrow"/>
                <a:ea typeface="Arial Narrow"/>
                <a:cs typeface="Arial Narrow"/>
                <a:sym typeface="Arial Narrow"/>
              </a:defRPr>
            </a:lvl1pPr>
          </a:lstStyle>
          <a:p>
            <a:r>
              <a:t>ESTRATEGIA TOOL KIT  ACADEMIA</a:t>
            </a:r>
          </a:p>
        </p:txBody>
      </p:sp>
      <p:sp>
        <p:nvSpPr>
          <p:cNvPr id="236" name="Videos cortos RCD  : explicación audio visual con lenguaje sencillo que permita conocer el paso a paso de un RCD…"/>
          <p:cNvSpPr txBox="1"/>
          <p:nvPr/>
        </p:nvSpPr>
        <p:spPr>
          <a:xfrm>
            <a:off x="728473" y="2380275"/>
            <a:ext cx="2196354" cy="1600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marL="140368" indent="-140368">
              <a:buSzPct val="100000"/>
              <a:buChar char="•"/>
              <a:defRPr sz="1200">
                <a:solidFill>
                  <a:srgbClr val="535353"/>
                </a:solidFill>
                <a:latin typeface="Arial Narrow"/>
                <a:ea typeface="Arial Narrow"/>
                <a:cs typeface="Arial Narrow"/>
                <a:sym typeface="Arial Narrow"/>
              </a:defRPr>
            </a:pPr>
            <a:r>
              <a:t>Videos cortos RCD  : explicación audio visual con lenguaje sencillo que permita conocer el paso a paso de un RCD </a:t>
            </a:r>
          </a:p>
          <a:p>
            <a:pPr marL="140368" indent="-140368">
              <a:buSzPct val="100000"/>
              <a:buChar char="•"/>
              <a:defRPr sz="1200">
                <a:solidFill>
                  <a:srgbClr val="535353"/>
                </a:solidFill>
                <a:latin typeface="Arial Narrow"/>
                <a:ea typeface="Arial Narrow"/>
                <a:cs typeface="Arial Narrow"/>
                <a:sym typeface="Arial Narrow"/>
              </a:defRPr>
            </a:pPr>
            <a:r>
              <a:t>Guía de separación de Residuos en obras </a:t>
            </a:r>
          </a:p>
          <a:p>
            <a:pPr marL="140368" indent="-140368">
              <a:buSzPct val="100000"/>
              <a:buChar char="•"/>
              <a:defRPr sz="1200">
                <a:solidFill>
                  <a:srgbClr val="535353"/>
                </a:solidFill>
                <a:latin typeface="Arial Narrow"/>
                <a:ea typeface="Arial Narrow"/>
                <a:cs typeface="Arial Narrow"/>
                <a:sym typeface="Arial Narrow"/>
              </a:defRPr>
            </a:pPr>
            <a:r>
              <a:t>Pagina web con la guía y los videos </a:t>
            </a:r>
          </a:p>
          <a:p>
            <a:pPr marL="140368" indent="-140368">
              <a:buSzPct val="100000"/>
              <a:buChar char="•"/>
              <a:defRPr sz="1200">
                <a:solidFill>
                  <a:srgbClr val="535353"/>
                </a:solidFill>
                <a:latin typeface="Arial Narrow"/>
                <a:ea typeface="Arial Narrow"/>
                <a:cs typeface="Arial Narrow"/>
                <a:sym typeface="Arial Narrow"/>
              </a:defRPr>
            </a:pPr>
            <a:r>
              <a:t>Presentacion diapositivas y instructivo del docente </a:t>
            </a:r>
          </a:p>
        </p:txBody>
      </p:sp>
      <p:sp>
        <p:nvSpPr>
          <p:cNvPr id="237" name="Google Shape;83;p18"/>
          <p:cNvSpPr txBox="1"/>
          <p:nvPr/>
        </p:nvSpPr>
        <p:spPr>
          <a:xfrm>
            <a:off x="6168725" y="2036925"/>
            <a:ext cx="2196353" cy="500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indent="12700">
              <a:defRPr sz="1200" b="1">
                <a:solidFill>
                  <a:srgbClr val="08D9A9"/>
                </a:solidFill>
                <a:latin typeface="Arial Narrow"/>
                <a:ea typeface="Arial Narrow"/>
                <a:cs typeface="Arial Narrow"/>
                <a:sym typeface="Arial Narrow"/>
              </a:defRPr>
            </a:lvl1pPr>
          </a:lstStyle>
          <a:p>
            <a:r>
              <a:t>ESTRATEGIA DISTRIBUIDORES</a:t>
            </a:r>
          </a:p>
        </p:txBody>
      </p:sp>
      <p:sp>
        <p:nvSpPr>
          <p:cNvPr id="238" name="Ferreterías : campaña para ferreterías infografia y en que se transforma cada producto…"/>
          <p:cNvSpPr txBox="1"/>
          <p:nvPr/>
        </p:nvSpPr>
        <p:spPr>
          <a:xfrm>
            <a:off x="6120425" y="2305050"/>
            <a:ext cx="2333401" cy="14773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marL="140368" indent="-140368">
              <a:buSzPct val="100000"/>
              <a:buChar char="•"/>
              <a:defRPr sz="1200">
                <a:solidFill>
                  <a:srgbClr val="535353"/>
                </a:solidFill>
                <a:latin typeface="Arial Narrow"/>
                <a:ea typeface="Arial Narrow"/>
                <a:cs typeface="Arial Narrow"/>
                <a:sym typeface="Arial Narrow"/>
              </a:defRPr>
            </a:pPr>
            <a:r>
              <a:rPr dirty="0" err="1"/>
              <a:t>Ferreterías</a:t>
            </a:r>
            <a:r>
              <a:rPr dirty="0"/>
              <a:t>: </a:t>
            </a:r>
            <a:r>
              <a:rPr dirty="0" err="1"/>
              <a:t>campaña</a:t>
            </a:r>
            <a:r>
              <a:rPr dirty="0"/>
              <a:t> para </a:t>
            </a:r>
            <a:r>
              <a:rPr dirty="0" err="1"/>
              <a:t>ferreterías</a:t>
            </a:r>
            <a:r>
              <a:rPr dirty="0"/>
              <a:t> </a:t>
            </a:r>
            <a:r>
              <a:rPr dirty="0" err="1"/>
              <a:t>infografia</a:t>
            </a:r>
            <a:r>
              <a:rPr dirty="0"/>
              <a:t> y </a:t>
            </a:r>
            <a:r>
              <a:rPr dirty="0" err="1"/>
              <a:t>en</a:t>
            </a:r>
            <a:r>
              <a:rPr dirty="0"/>
              <a:t> que se </a:t>
            </a:r>
            <a:r>
              <a:rPr dirty="0" err="1"/>
              <a:t>transforma</a:t>
            </a:r>
            <a:r>
              <a:rPr dirty="0"/>
              <a:t> </a:t>
            </a:r>
            <a:r>
              <a:rPr dirty="0" err="1"/>
              <a:t>cada</a:t>
            </a:r>
            <a:r>
              <a:rPr dirty="0"/>
              <a:t> </a:t>
            </a:r>
            <a:r>
              <a:rPr dirty="0" err="1"/>
              <a:t>producto</a:t>
            </a:r>
            <a:r>
              <a:rPr dirty="0"/>
              <a:t> </a:t>
            </a:r>
          </a:p>
          <a:p>
            <a:pPr marL="140368" indent="-140368">
              <a:buSzPct val="100000"/>
              <a:buChar char="•"/>
              <a:defRPr sz="1200">
                <a:solidFill>
                  <a:srgbClr val="535353"/>
                </a:solidFill>
                <a:latin typeface="Arial Narrow"/>
                <a:ea typeface="Arial Narrow"/>
                <a:cs typeface="Arial Narrow"/>
                <a:sym typeface="Arial Narrow"/>
              </a:defRPr>
            </a:pPr>
            <a:r>
              <a:rPr dirty="0"/>
              <a:t>Grande </a:t>
            </a:r>
            <a:r>
              <a:rPr dirty="0" err="1"/>
              <a:t>superficie</a:t>
            </a:r>
            <a:r>
              <a:rPr dirty="0"/>
              <a:t> : Modulo </a:t>
            </a:r>
            <a:r>
              <a:rPr dirty="0" err="1"/>
              <a:t>interactivo</a:t>
            </a:r>
            <a:r>
              <a:rPr dirty="0"/>
              <a:t> de </a:t>
            </a:r>
            <a:r>
              <a:rPr dirty="0" err="1"/>
              <a:t>productos</a:t>
            </a:r>
            <a:r>
              <a:rPr dirty="0"/>
              <a:t> que se </a:t>
            </a:r>
            <a:r>
              <a:rPr dirty="0" err="1"/>
              <a:t>separan</a:t>
            </a:r>
            <a:r>
              <a:rPr dirty="0"/>
              <a:t> y </a:t>
            </a:r>
            <a:r>
              <a:rPr dirty="0" err="1"/>
              <a:t>en</a:t>
            </a:r>
            <a:r>
              <a:rPr dirty="0"/>
              <a:t> que se </a:t>
            </a:r>
            <a:r>
              <a:rPr dirty="0" err="1"/>
              <a:t>transforman</a:t>
            </a:r>
            <a:endParaRPr dirty="0"/>
          </a:p>
          <a:p>
            <a:pPr marL="140368" indent="-140368">
              <a:buSzPct val="100000"/>
              <a:buChar char="•"/>
              <a:defRPr sz="1200">
                <a:solidFill>
                  <a:srgbClr val="535353"/>
                </a:solidFill>
                <a:latin typeface="Arial Narrow"/>
                <a:ea typeface="Arial Narrow"/>
                <a:cs typeface="Arial Narrow"/>
                <a:sym typeface="Arial Narrow"/>
              </a:defRPr>
            </a:pPr>
            <a:r>
              <a:rPr dirty="0" err="1"/>
              <a:t>Piloto</a:t>
            </a:r>
            <a:r>
              <a:rPr dirty="0"/>
              <a:t> </a:t>
            </a:r>
            <a:r>
              <a:rPr dirty="0" err="1"/>
              <a:t>en</a:t>
            </a:r>
            <a:r>
              <a:rPr dirty="0"/>
              <a:t> el </a:t>
            </a:r>
            <a:r>
              <a:rPr dirty="0" err="1"/>
              <a:t>santa</a:t>
            </a:r>
            <a:r>
              <a:rPr dirty="0"/>
              <a:t> </a:t>
            </a:r>
            <a:r>
              <a:rPr dirty="0" err="1"/>
              <a:t>lucia</a:t>
            </a:r>
            <a:r>
              <a:rPr dirty="0"/>
              <a:t> sector </a:t>
            </a:r>
            <a:r>
              <a:rPr dirty="0" err="1"/>
              <a:t>donde</a:t>
            </a:r>
            <a:r>
              <a:rPr dirty="0"/>
              <a:t> se </a:t>
            </a:r>
            <a:r>
              <a:rPr dirty="0" err="1"/>
              <a:t>distribuyen</a:t>
            </a:r>
            <a:r>
              <a:rPr dirty="0"/>
              <a:t> los </a:t>
            </a:r>
            <a:r>
              <a:rPr dirty="0" err="1"/>
              <a:t>materiales</a:t>
            </a:r>
            <a:r>
              <a:rPr dirty="0"/>
              <a:t> </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0" name="Google Shape;168;p24" descr="Google Shape;168;p24"/>
          <p:cNvPicPr>
            <a:picLocks noChangeAspect="1"/>
          </p:cNvPicPr>
          <p:nvPr/>
        </p:nvPicPr>
        <p:blipFill>
          <a:blip r:embed="rId2"/>
          <a:srcRect l="8658" t="80800" r="26870" b="3869"/>
          <a:stretch>
            <a:fillRect/>
          </a:stretch>
        </p:blipFill>
        <p:spPr>
          <a:xfrm>
            <a:off x="7502225" y="635774"/>
            <a:ext cx="1641776" cy="498902"/>
          </a:xfrm>
          <a:prstGeom prst="rect">
            <a:avLst/>
          </a:prstGeom>
          <a:ln w="12700">
            <a:miter lim="400000"/>
          </a:ln>
        </p:spPr>
      </p:pic>
      <p:grpSp>
        <p:nvGrpSpPr>
          <p:cNvPr id="243" name="Google Shape;169;p24"/>
          <p:cNvGrpSpPr/>
          <p:nvPr/>
        </p:nvGrpSpPr>
        <p:grpSpPr>
          <a:xfrm>
            <a:off x="6255325" y="635774"/>
            <a:ext cx="2285101" cy="498902"/>
            <a:chOff x="0" y="0"/>
            <a:chExt cx="2285100" cy="498900"/>
          </a:xfrm>
        </p:grpSpPr>
        <p:sp>
          <p:nvSpPr>
            <p:cNvPr id="241" name="Figura"/>
            <p:cNvSpPr/>
            <p:nvPr/>
          </p:nvSpPr>
          <p:spPr>
            <a:xfrm>
              <a:off x="-1" y="-1"/>
              <a:ext cx="2285102" cy="4989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667" y="0"/>
                  </a:lnTo>
                  <a:lnTo>
                    <a:pt x="21600" y="0"/>
                  </a:lnTo>
                  <a:lnTo>
                    <a:pt x="17933" y="21600"/>
                  </a:lnTo>
                  <a:close/>
                </a:path>
              </a:pathLst>
            </a:custGeom>
            <a:solidFill>
              <a:srgbClr val="09D9A9"/>
            </a:solidFill>
            <a:ln w="12700" cap="flat">
              <a:noFill/>
              <a:miter lim="400000"/>
            </a:ln>
            <a:effectLst/>
          </p:spPr>
          <p:txBody>
            <a:bodyPr wrap="square" lIns="45719" tIns="45719" rIns="45719" bIns="45719" numCol="1" anchor="ctr">
              <a:noAutofit/>
            </a:bodyPr>
            <a:lstStyle/>
            <a:p>
              <a:pPr algn="ctr">
                <a:defRPr b="1">
                  <a:solidFill>
                    <a:srgbClr val="FFFFFF"/>
                  </a:solidFill>
                  <a:latin typeface="Comfortaa"/>
                  <a:ea typeface="Comfortaa"/>
                  <a:cs typeface="Comfortaa"/>
                  <a:sym typeface="Comfortaa"/>
                </a:defRPr>
              </a:pPr>
              <a:endParaRPr/>
            </a:p>
          </p:txBody>
        </p:sp>
        <p:sp>
          <p:nvSpPr>
            <p:cNvPr id="242" name="PROTOTIPADO"/>
            <p:cNvSpPr txBox="1"/>
            <p:nvPr/>
          </p:nvSpPr>
          <p:spPr>
            <a:xfrm>
              <a:off x="352057" y="50075"/>
              <a:ext cx="1580986" cy="39875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24" tIns="91424" rIns="91424" bIns="91424" numCol="1" anchor="ctr">
              <a:spAutoFit/>
            </a:bodyPr>
            <a:lstStyle>
              <a:lvl1pPr algn="ctr">
                <a:defRPr b="1">
                  <a:solidFill>
                    <a:srgbClr val="FFFFFF"/>
                  </a:solidFill>
                  <a:latin typeface="Comfortaa"/>
                  <a:ea typeface="Comfortaa"/>
                  <a:cs typeface="Comfortaa"/>
                  <a:sym typeface="Comfortaa"/>
                </a:defRPr>
              </a:lvl1pPr>
            </a:lstStyle>
            <a:p>
              <a:r>
                <a:t>PROTOTIPADO</a:t>
              </a:r>
            </a:p>
          </p:txBody>
        </p:sp>
      </p:grpSp>
      <p:sp>
        <p:nvSpPr>
          <p:cNvPr id="244" name="Google Shape;170;p24"/>
          <p:cNvSpPr txBox="1">
            <a:spLocks noGrp="1"/>
          </p:cNvSpPr>
          <p:nvPr>
            <p:ph type="title" idx="4294967295"/>
          </p:nvPr>
        </p:nvSpPr>
        <p:spPr>
          <a:xfrm>
            <a:off x="464125" y="521200"/>
            <a:ext cx="5157300" cy="814619"/>
          </a:xfrm>
          <a:prstGeom prst="rect">
            <a:avLst/>
          </a:prstGeom>
        </p:spPr>
        <p:txBody>
          <a:bodyPr>
            <a:noAutofit/>
          </a:bodyPr>
          <a:lstStyle/>
          <a:p>
            <a:pPr defTabSz="448055">
              <a:defRPr sz="1862" b="1">
                <a:solidFill>
                  <a:srgbClr val="05334C"/>
                </a:solidFill>
                <a:latin typeface="Comfortaa"/>
                <a:ea typeface="Comfortaa"/>
                <a:cs typeface="Comfortaa"/>
                <a:sym typeface="Comfortaa"/>
              </a:defRPr>
            </a:pPr>
            <a:r>
              <a:rPr sz="2000" dirty="0"/>
              <a:t>LO QUE QUEREMOS CONTAR</a:t>
            </a:r>
          </a:p>
          <a:p>
            <a:pPr defTabSz="448055">
              <a:defRPr sz="686">
                <a:solidFill>
                  <a:srgbClr val="05334C"/>
                </a:solidFill>
                <a:latin typeface="Comfortaa Light"/>
                <a:ea typeface="Comfortaa Light"/>
                <a:cs typeface="Comfortaa Light"/>
                <a:sym typeface="Comfortaa Light"/>
              </a:defRPr>
            </a:pPr>
            <a:r>
              <a:rPr sz="1400" dirty="0"/>
              <a:t>PEDAGOG</a:t>
            </a:r>
            <a:r>
              <a:rPr lang="es-MX" sz="1400" dirty="0"/>
              <a:t>Í</a:t>
            </a:r>
            <a:r>
              <a:rPr sz="1400" dirty="0"/>
              <a:t>A</a:t>
            </a:r>
            <a:r>
              <a:rPr sz="1050" dirty="0"/>
              <a:t> </a:t>
            </a:r>
          </a:p>
        </p:txBody>
      </p:sp>
      <p:pic>
        <p:nvPicPr>
          <p:cNvPr id="245" name="PHOTO-2019-03-12-14-38-35 2.jpg" descr="PHOTO-2019-03-12-14-38-35 2.jpg"/>
          <p:cNvPicPr>
            <a:picLocks noChangeAspect="1"/>
          </p:cNvPicPr>
          <p:nvPr/>
        </p:nvPicPr>
        <p:blipFill>
          <a:blip r:embed="rId3"/>
          <a:stretch>
            <a:fillRect/>
          </a:stretch>
        </p:blipFill>
        <p:spPr>
          <a:xfrm>
            <a:off x="4968571" y="1602033"/>
            <a:ext cx="1797475" cy="2396634"/>
          </a:xfrm>
          <a:prstGeom prst="rect">
            <a:avLst/>
          </a:prstGeom>
          <a:ln w="12700">
            <a:miter lim="400000"/>
          </a:ln>
        </p:spPr>
      </p:pic>
      <p:pic>
        <p:nvPicPr>
          <p:cNvPr id="246" name="PHOTO-2019-03-12-14-38-35.jpg" descr="PHOTO-2019-03-12-14-38-35.jpg"/>
          <p:cNvPicPr>
            <a:picLocks noChangeAspect="1"/>
          </p:cNvPicPr>
          <p:nvPr/>
        </p:nvPicPr>
        <p:blipFill>
          <a:blip r:embed="rId4"/>
          <a:stretch>
            <a:fillRect/>
          </a:stretch>
        </p:blipFill>
        <p:spPr>
          <a:xfrm>
            <a:off x="6812701" y="1603796"/>
            <a:ext cx="1794831" cy="2393108"/>
          </a:xfrm>
          <a:prstGeom prst="rect">
            <a:avLst/>
          </a:prstGeom>
          <a:ln w="12700">
            <a:miter lim="400000"/>
          </a:ln>
        </p:spPr>
      </p:pic>
      <p:sp>
        <p:nvSpPr>
          <p:cNvPr id="247" name="Impacto generado por RCD…"/>
          <p:cNvSpPr txBox="1"/>
          <p:nvPr/>
        </p:nvSpPr>
        <p:spPr>
          <a:xfrm>
            <a:off x="545933" y="1758950"/>
            <a:ext cx="3609001" cy="17235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p>
            <a:pPr marL="140368" indent="-140368">
              <a:buSzPct val="100000"/>
              <a:buChar char="•"/>
              <a:defRPr>
                <a:solidFill>
                  <a:srgbClr val="535353"/>
                </a:solidFill>
                <a:latin typeface="Arial Narrow"/>
                <a:ea typeface="Arial Narrow"/>
                <a:cs typeface="Arial Narrow"/>
                <a:sym typeface="Arial Narrow"/>
              </a:defRPr>
            </a:pPr>
            <a:r>
              <a:rPr dirty="0" err="1"/>
              <a:t>Impacto</a:t>
            </a:r>
            <a:r>
              <a:rPr dirty="0"/>
              <a:t> </a:t>
            </a:r>
            <a:r>
              <a:rPr dirty="0" err="1"/>
              <a:t>generado</a:t>
            </a:r>
            <a:r>
              <a:rPr dirty="0"/>
              <a:t> por RCD</a:t>
            </a:r>
          </a:p>
          <a:p>
            <a:pPr marL="140368" indent="-140368">
              <a:buSzPct val="100000"/>
              <a:buChar char="•"/>
              <a:defRPr>
                <a:solidFill>
                  <a:srgbClr val="535353"/>
                </a:solidFill>
                <a:latin typeface="Arial Narrow"/>
                <a:ea typeface="Arial Narrow"/>
                <a:cs typeface="Arial Narrow"/>
                <a:sym typeface="Arial Narrow"/>
              </a:defRPr>
            </a:pPr>
            <a:r>
              <a:rPr dirty="0"/>
              <a:t>C</a:t>
            </a:r>
            <a:r>
              <a:rPr lang="es-MX" dirty="0" err="1"/>
              <a:t>ó</a:t>
            </a:r>
            <a:r>
              <a:rPr dirty="0" err="1"/>
              <a:t>mo</a:t>
            </a:r>
            <a:r>
              <a:rPr dirty="0"/>
              <a:t> </a:t>
            </a:r>
            <a:r>
              <a:rPr dirty="0" err="1"/>
              <a:t>demoler</a:t>
            </a:r>
            <a:r>
              <a:rPr dirty="0"/>
              <a:t> </a:t>
            </a:r>
            <a:r>
              <a:rPr dirty="0" err="1"/>
              <a:t>correctamente</a:t>
            </a:r>
            <a:endParaRPr dirty="0"/>
          </a:p>
          <a:p>
            <a:pPr marL="140368" indent="-140368">
              <a:buSzPct val="100000"/>
              <a:buChar char="•"/>
              <a:defRPr>
                <a:solidFill>
                  <a:srgbClr val="535353"/>
                </a:solidFill>
                <a:latin typeface="Arial Narrow"/>
                <a:ea typeface="Arial Narrow"/>
                <a:cs typeface="Arial Narrow"/>
                <a:sym typeface="Arial Narrow"/>
              </a:defRPr>
            </a:pPr>
            <a:r>
              <a:rPr dirty="0"/>
              <a:t>C</a:t>
            </a:r>
            <a:r>
              <a:rPr lang="es-MX" dirty="0" err="1"/>
              <a:t>ó</a:t>
            </a:r>
            <a:r>
              <a:rPr dirty="0" err="1"/>
              <a:t>mo</a:t>
            </a:r>
            <a:r>
              <a:rPr dirty="0"/>
              <a:t> </a:t>
            </a:r>
            <a:r>
              <a:rPr dirty="0" err="1"/>
              <a:t>separar</a:t>
            </a:r>
            <a:r>
              <a:rPr dirty="0"/>
              <a:t> </a:t>
            </a:r>
            <a:r>
              <a:rPr dirty="0" err="1"/>
              <a:t>correctamente</a:t>
            </a:r>
            <a:r>
              <a:rPr dirty="0"/>
              <a:t> RCD</a:t>
            </a:r>
          </a:p>
          <a:p>
            <a:pPr marL="140368" indent="-140368">
              <a:buSzPct val="100000"/>
              <a:buChar char="•"/>
              <a:defRPr>
                <a:solidFill>
                  <a:srgbClr val="535353"/>
                </a:solidFill>
                <a:latin typeface="Arial Narrow"/>
                <a:ea typeface="Arial Narrow"/>
                <a:cs typeface="Arial Narrow"/>
                <a:sym typeface="Arial Narrow"/>
              </a:defRPr>
            </a:pPr>
            <a:r>
              <a:rPr dirty="0" err="1"/>
              <a:t>Generación</a:t>
            </a:r>
            <a:r>
              <a:rPr dirty="0"/>
              <a:t> de </a:t>
            </a:r>
            <a:r>
              <a:rPr dirty="0" err="1"/>
              <a:t>mixtos</a:t>
            </a:r>
            <a:r>
              <a:rPr dirty="0"/>
              <a:t> por la no </a:t>
            </a:r>
            <a:r>
              <a:rPr dirty="0" err="1"/>
              <a:t>separación</a:t>
            </a:r>
            <a:endParaRPr dirty="0"/>
          </a:p>
          <a:p>
            <a:pPr marL="140368" indent="-140368">
              <a:buSzPct val="100000"/>
              <a:buChar char="•"/>
              <a:defRPr>
                <a:solidFill>
                  <a:srgbClr val="535353"/>
                </a:solidFill>
                <a:latin typeface="Arial Narrow"/>
                <a:ea typeface="Arial Narrow"/>
                <a:cs typeface="Arial Narrow"/>
                <a:sym typeface="Arial Narrow"/>
              </a:defRPr>
            </a:pPr>
            <a:r>
              <a:rPr dirty="0" err="1"/>
              <a:t>Multas</a:t>
            </a:r>
            <a:r>
              <a:rPr dirty="0"/>
              <a:t> por </a:t>
            </a:r>
            <a:r>
              <a:rPr dirty="0" err="1"/>
              <a:t>manejo</a:t>
            </a:r>
            <a:r>
              <a:rPr dirty="0"/>
              <a:t> </a:t>
            </a:r>
            <a:r>
              <a:rPr dirty="0" err="1"/>
              <a:t>inadecuado</a:t>
            </a:r>
            <a:r>
              <a:rPr dirty="0"/>
              <a:t> de RCD  </a:t>
            </a:r>
          </a:p>
          <a:p>
            <a:pPr marL="140368" indent="-140368">
              <a:buSzPct val="100000"/>
              <a:buChar char="•"/>
              <a:defRPr>
                <a:solidFill>
                  <a:srgbClr val="535353"/>
                </a:solidFill>
                <a:latin typeface="Arial Narrow"/>
                <a:ea typeface="Arial Narrow"/>
                <a:cs typeface="Arial Narrow"/>
                <a:sym typeface="Arial Narrow"/>
              </a:defRPr>
            </a:pPr>
            <a:r>
              <a:rPr dirty="0" err="1"/>
              <a:t>Aprovechamiento</a:t>
            </a:r>
            <a:r>
              <a:rPr dirty="0"/>
              <a:t> de RCD </a:t>
            </a:r>
            <a:r>
              <a:rPr dirty="0" err="1"/>
              <a:t>correctamente</a:t>
            </a:r>
            <a:r>
              <a:rPr dirty="0"/>
              <a:t> </a:t>
            </a:r>
            <a:r>
              <a:rPr dirty="0" err="1"/>
              <a:t>separados</a:t>
            </a:r>
            <a:r>
              <a:rPr dirty="0"/>
              <a:t> </a:t>
            </a:r>
          </a:p>
          <a:p>
            <a:pPr marL="140368" indent="-140368">
              <a:buSzPct val="100000"/>
              <a:buChar char="•"/>
              <a:defRPr>
                <a:solidFill>
                  <a:srgbClr val="535353"/>
                </a:solidFill>
                <a:latin typeface="Arial Narrow"/>
                <a:ea typeface="Arial Narrow"/>
                <a:cs typeface="Arial Narrow"/>
                <a:sym typeface="Arial Narrow"/>
              </a:defRPr>
            </a:pPr>
            <a:r>
              <a:rPr dirty="0" err="1"/>
              <a:t>Casos</a:t>
            </a:r>
            <a:r>
              <a:rPr dirty="0"/>
              <a:t> de </a:t>
            </a:r>
            <a:r>
              <a:rPr dirty="0" err="1"/>
              <a:t>éxito</a:t>
            </a:r>
            <a:r>
              <a:rPr dirty="0"/>
              <a:t> </a:t>
            </a:r>
            <a:r>
              <a:rPr dirty="0" err="1"/>
              <a:t>productos</a:t>
            </a:r>
            <a:r>
              <a:rPr dirty="0"/>
              <a:t> </a:t>
            </a:r>
            <a:r>
              <a:rPr dirty="0" err="1"/>
              <a:t>transformados</a:t>
            </a:r>
            <a:r>
              <a:rPr dirty="0"/>
              <a:t> </a:t>
            </a:r>
          </a:p>
          <a:p>
            <a:pPr marL="140368" indent="-140368">
              <a:buSzPct val="100000"/>
              <a:buChar char="•"/>
              <a:defRPr>
                <a:solidFill>
                  <a:srgbClr val="535353"/>
                </a:solidFill>
                <a:latin typeface="Arial Narrow"/>
                <a:ea typeface="Arial Narrow"/>
                <a:cs typeface="Arial Narrow"/>
                <a:sym typeface="Arial Narrow"/>
              </a:defRPr>
            </a:pPr>
            <a:r>
              <a:rPr dirty="0" err="1"/>
              <a:t>Disposición</a:t>
            </a:r>
            <a:r>
              <a:rPr dirty="0"/>
              <a:t> final RCD </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5334C"/>
        </a:solidFill>
        <a:effectLst/>
      </p:bgPr>
    </p:bg>
    <p:spTree>
      <p:nvGrpSpPr>
        <p:cNvPr id="1" name=""/>
        <p:cNvGrpSpPr/>
        <p:nvPr/>
      </p:nvGrpSpPr>
      <p:grpSpPr>
        <a:xfrm>
          <a:off x="0" y="0"/>
          <a:ext cx="0" cy="0"/>
          <a:chOff x="0" y="0"/>
          <a:chExt cx="0" cy="0"/>
        </a:xfrm>
      </p:grpSpPr>
      <p:sp>
        <p:nvSpPr>
          <p:cNvPr id="249" name="Google Shape;175;p25"/>
          <p:cNvSpPr/>
          <p:nvPr/>
        </p:nvSpPr>
        <p:spPr>
          <a:xfrm>
            <a:off x="1542875" y="1563899"/>
            <a:ext cx="5189700" cy="1349401"/>
          </a:xfrm>
          <a:prstGeom prst="rect">
            <a:avLst/>
          </a:prstGeom>
          <a:ln w="28575">
            <a:solidFill>
              <a:srgbClr val="09D9A9"/>
            </a:solidFill>
          </a:ln>
        </p:spPr>
        <p:txBody>
          <a:bodyPr lIns="45719" rIns="45719" anchor="ctr"/>
          <a:lstStyle/>
          <a:p>
            <a:endParaRPr/>
          </a:p>
        </p:txBody>
      </p:sp>
      <p:pic>
        <p:nvPicPr>
          <p:cNvPr id="250" name="Google Shape;176;p25" descr="Google Shape;176;p25"/>
          <p:cNvPicPr>
            <a:picLocks noChangeAspect="1"/>
          </p:cNvPicPr>
          <p:nvPr/>
        </p:nvPicPr>
        <p:blipFill>
          <a:blip r:embed="rId2"/>
          <a:srcRect t="33821" b="23377"/>
          <a:stretch>
            <a:fillRect/>
          </a:stretch>
        </p:blipFill>
        <p:spPr>
          <a:xfrm>
            <a:off x="4665698" y="2913250"/>
            <a:ext cx="2083551" cy="689179"/>
          </a:xfrm>
          <a:prstGeom prst="rect">
            <a:avLst/>
          </a:prstGeom>
          <a:ln w="12700">
            <a:miter lim="400000"/>
          </a:ln>
        </p:spPr>
      </p:pic>
      <p:sp>
        <p:nvSpPr>
          <p:cNvPr id="251" name="Google Shape;177;p25"/>
          <p:cNvSpPr txBox="1"/>
          <p:nvPr/>
        </p:nvSpPr>
        <p:spPr>
          <a:xfrm>
            <a:off x="1876749" y="1758275"/>
            <a:ext cx="4590601" cy="8686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91424" tIns="91424" rIns="91424" bIns="91424">
            <a:spAutoFit/>
          </a:bodyPr>
          <a:lstStyle/>
          <a:p>
            <a:pPr algn="ctr">
              <a:defRPr sz="2900">
                <a:solidFill>
                  <a:srgbClr val="FFFFFF"/>
                </a:solidFill>
                <a:latin typeface="Comfortaa Light"/>
                <a:ea typeface="Comfortaa Light"/>
                <a:cs typeface="Comfortaa Light"/>
                <a:sym typeface="Comfortaa Light"/>
              </a:defRPr>
            </a:pPr>
            <a:r>
              <a:t>CADENAS DE VALOR </a:t>
            </a:r>
          </a:p>
          <a:p>
            <a:pPr algn="ctr">
              <a:defRPr sz="1600" b="1">
                <a:solidFill>
                  <a:srgbClr val="FFFFFF"/>
                </a:solidFill>
                <a:latin typeface="Comfortaa"/>
                <a:ea typeface="Comfortaa"/>
                <a:cs typeface="Comfortaa"/>
                <a:sym typeface="Comfortaa"/>
              </a:defRPr>
            </a:pPr>
            <a:r>
              <a:t>MATERIALES TALLERES - </a:t>
            </a:r>
            <a:r>
              <a:rPr>
                <a:solidFill>
                  <a:srgbClr val="09D9A9"/>
                </a:solidFill>
              </a:rPr>
              <a:t>EXCLUSIVO</a:t>
            </a:r>
          </a:p>
        </p:txBody>
      </p:sp>
      <p:grpSp>
        <p:nvGrpSpPr>
          <p:cNvPr id="254" name="Google Shape;178;p25"/>
          <p:cNvGrpSpPr/>
          <p:nvPr/>
        </p:nvGrpSpPr>
        <p:grpSpPr>
          <a:xfrm>
            <a:off x="6732575" y="1563899"/>
            <a:ext cx="1026300" cy="1349401"/>
            <a:chOff x="0" y="0"/>
            <a:chExt cx="1026298" cy="1349399"/>
          </a:xfrm>
        </p:grpSpPr>
        <p:sp>
          <p:nvSpPr>
            <p:cNvPr id="252" name="Rectángulo"/>
            <p:cNvSpPr/>
            <p:nvPr/>
          </p:nvSpPr>
          <p:spPr>
            <a:xfrm>
              <a:off x="0" y="0"/>
              <a:ext cx="1026299" cy="1349400"/>
            </a:xfrm>
            <a:prstGeom prst="rect">
              <a:avLst/>
            </a:prstGeom>
            <a:noFill/>
            <a:ln w="28575" cap="flat">
              <a:solidFill>
                <a:srgbClr val="09D9A9"/>
              </a:solidFill>
              <a:prstDash val="solid"/>
              <a:round/>
            </a:ln>
            <a:effectLst/>
          </p:spPr>
          <p:txBody>
            <a:bodyPr wrap="square" lIns="45719" tIns="45719" rIns="45719" bIns="45719" numCol="1" anchor="b">
              <a:noAutofit/>
            </a:bodyPr>
            <a:lstStyle/>
            <a:p>
              <a:pPr algn="r">
                <a:defRPr sz="2200"/>
              </a:pPr>
              <a:endParaRPr/>
            </a:p>
          </p:txBody>
        </p:sp>
        <p:sp>
          <p:nvSpPr>
            <p:cNvPr id="253" name="2019"/>
            <p:cNvSpPr txBox="1"/>
            <p:nvPr/>
          </p:nvSpPr>
          <p:spPr>
            <a:xfrm>
              <a:off x="0" y="836349"/>
              <a:ext cx="1026299" cy="51305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24" tIns="91424" rIns="91424" bIns="91424" numCol="1" anchor="b">
              <a:spAutoFit/>
            </a:bodyPr>
            <a:lstStyle>
              <a:lvl1pPr algn="r">
                <a:defRPr sz="2200">
                  <a:solidFill>
                    <a:srgbClr val="FFFFFF"/>
                  </a:solidFill>
                  <a:latin typeface="Comfortaa Light"/>
                  <a:ea typeface="Comfortaa Light"/>
                  <a:cs typeface="Comfortaa Light"/>
                  <a:sym typeface="Comfortaa Light"/>
                </a:defRPr>
              </a:lvl1pPr>
            </a:lstStyle>
            <a:p>
              <a:r>
                <a:t>2019</a:t>
              </a:r>
            </a:p>
          </p:txBody>
        </p:sp>
      </p:grpSp>
      <p:sp>
        <p:nvSpPr>
          <p:cNvPr id="255" name="Google Shape;179;p25"/>
          <p:cNvSpPr/>
          <p:nvPr/>
        </p:nvSpPr>
        <p:spPr>
          <a:xfrm>
            <a:off x="4641950" y="2913300"/>
            <a:ext cx="2083500" cy="689101"/>
          </a:xfrm>
          <a:prstGeom prst="rect">
            <a:avLst/>
          </a:prstGeom>
          <a:ln w="28575">
            <a:solidFill>
              <a:srgbClr val="09D9A9"/>
            </a:solidFill>
          </a:ln>
        </p:spPr>
        <p:txBody>
          <a:bodyPr lIns="45719" rIns="45719" anchor="ctr"/>
          <a:lstStyle/>
          <a:p>
            <a:endParaRPr/>
          </a:p>
        </p:txBody>
      </p:sp>
      <p:pic>
        <p:nvPicPr>
          <p:cNvPr id="256" name="Google Shape;180;p25" descr="Google Shape;180;p25"/>
          <p:cNvPicPr>
            <a:picLocks noChangeAspect="1"/>
          </p:cNvPicPr>
          <p:nvPr/>
        </p:nvPicPr>
        <p:blipFill>
          <a:blip r:embed="rId3"/>
          <a:srcRect l="7080" t="64919" b="7207"/>
          <a:stretch>
            <a:fillRect/>
          </a:stretch>
        </p:blipFill>
        <p:spPr>
          <a:xfrm>
            <a:off x="1542875" y="2913300"/>
            <a:ext cx="3153825" cy="689101"/>
          </a:xfrm>
          <a:prstGeom prst="rect">
            <a:avLst/>
          </a:prstGeom>
          <a:ln w="12700">
            <a:miter lim="400000"/>
          </a:ln>
        </p:spPr>
      </p:pic>
      <p:pic>
        <p:nvPicPr>
          <p:cNvPr id="257" name="Google Shape;181;p25" descr="Google Shape;181;p25"/>
          <p:cNvPicPr>
            <a:picLocks noChangeAspect="1"/>
          </p:cNvPicPr>
          <p:nvPr/>
        </p:nvPicPr>
        <p:blipFill>
          <a:blip r:embed="rId3"/>
          <a:srcRect l="7079" t="64919" r="63739" b="7207"/>
          <a:stretch>
            <a:fillRect/>
          </a:stretch>
        </p:blipFill>
        <p:spPr>
          <a:xfrm>
            <a:off x="6732575" y="2913300"/>
            <a:ext cx="1026301" cy="689101"/>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15"/>
          <p:cNvSpPr txBox="1">
            <a:spLocks noGrp="1"/>
          </p:cNvSpPr>
          <p:nvPr>
            <p:ph type="title"/>
          </p:nvPr>
        </p:nvSpPr>
        <p:spPr>
          <a:xfrm>
            <a:off x="311700" y="445025"/>
            <a:ext cx="3387600" cy="572700"/>
          </a:xfrm>
          <a:prstGeom prst="rect">
            <a:avLst/>
          </a:prstGeom>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s" sz="3800" b="1">
                <a:solidFill>
                  <a:srgbClr val="05334C"/>
                </a:solidFill>
                <a:latin typeface="Comfortaa"/>
                <a:ea typeface="Comfortaa"/>
                <a:cs typeface="Comfortaa"/>
                <a:sym typeface="Comfortaa"/>
              </a:rPr>
              <a:t>PROBLEMA</a:t>
            </a:r>
            <a:endParaRPr sz="3800" b="1">
              <a:solidFill>
                <a:srgbClr val="05334C"/>
              </a:solidFill>
              <a:latin typeface="Comfortaa"/>
              <a:ea typeface="Comfortaa"/>
              <a:cs typeface="Comfortaa"/>
              <a:sym typeface="Comfortaa"/>
            </a:endParaRPr>
          </a:p>
        </p:txBody>
      </p:sp>
      <p:sp>
        <p:nvSpPr>
          <p:cNvPr id="81" name="Google Shape;81;p15"/>
          <p:cNvSpPr/>
          <p:nvPr/>
        </p:nvSpPr>
        <p:spPr>
          <a:xfrm>
            <a:off x="4572000" y="0"/>
            <a:ext cx="4572000" cy="5143500"/>
          </a:xfrm>
          <a:prstGeom prst="rect">
            <a:avLst/>
          </a:prstGeom>
          <a:solidFill>
            <a:srgbClr val="053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2" name="Google Shape;82;p15"/>
          <p:cNvPicPr preferRelativeResize="0"/>
          <p:nvPr/>
        </p:nvPicPr>
        <p:blipFill rotWithShape="1">
          <a:blip r:embed="rId3">
            <a:alphaModFix/>
          </a:blip>
          <a:srcRect l="14820" t="65986" r="31131" b="15445"/>
          <a:stretch/>
        </p:blipFill>
        <p:spPr>
          <a:xfrm>
            <a:off x="3273125" y="556125"/>
            <a:ext cx="1298875" cy="550800"/>
          </a:xfrm>
          <a:prstGeom prst="rect">
            <a:avLst/>
          </a:prstGeom>
          <a:noFill/>
          <a:ln>
            <a:noFill/>
          </a:ln>
        </p:spPr>
      </p:pic>
      <p:pic>
        <p:nvPicPr>
          <p:cNvPr id="83" name="Google Shape;83;p15"/>
          <p:cNvPicPr preferRelativeResize="0"/>
          <p:nvPr/>
        </p:nvPicPr>
        <p:blipFill rotWithShape="1">
          <a:blip r:embed="rId4">
            <a:alphaModFix/>
          </a:blip>
          <a:srcRect l="2156" t="66335" r="43792" b="15096"/>
          <a:stretch/>
        </p:blipFill>
        <p:spPr>
          <a:xfrm>
            <a:off x="4572000" y="556125"/>
            <a:ext cx="1298875" cy="550800"/>
          </a:xfrm>
          <a:prstGeom prst="rect">
            <a:avLst/>
          </a:prstGeom>
          <a:noFill/>
          <a:ln>
            <a:noFill/>
          </a:ln>
        </p:spPr>
      </p:pic>
      <p:sp>
        <p:nvSpPr>
          <p:cNvPr id="84" name="Google Shape;84;p15"/>
          <p:cNvSpPr txBox="1">
            <a:spLocks noGrp="1"/>
          </p:cNvSpPr>
          <p:nvPr>
            <p:ph type="title"/>
          </p:nvPr>
        </p:nvSpPr>
        <p:spPr>
          <a:xfrm>
            <a:off x="5874300" y="521225"/>
            <a:ext cx="3006000" cy="572700"/>
          </a:xfrm>
          <a:prstGeom prst="rect">
            <a:avLst/>
          </a:prstGeom>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s" sz="3800" b="1">
                <a:solidFill>
                  <a:srgbClr val="FFFFFF"/>
                </a:solidFill>
                <a:latin typeface="Comfortaa"/>
                <a:ea typeface="Comfortaa"/>
                <a:cs typeface="Comfortaa"/>
                <a:sym typeface="Comfortaa"/>
              </a:rPr>
              <a:t>OBJETIVO</a:t>
            </a:r>
            <a:endParaRPr sz="3800" b="1">
              <a:solidFill>
                <a:srgbClr val="FFFFFF"/>
              </a:solidFill>
              <a:latin typeface="Comfortaa"/>
              <a:ea typeface="Comfortaa"/>
              <a:cs typeface="Comfortaa"/>
              <a:sym typeface="Comfortaa"/>
            </a:endParaRPr>
          </a:p>
        </p:txBody>
      </p:sp>
      <p:sp>
        <p:nvSpPr>
          <p:cNvPr id="85" name="Google Shape;85;p15"/>
          <p:cNvSpPr txBox="1"/>
          <p:nvPr/>
        </p:nvSpPr>
        <p:spPr>
          <a:xfrm>
            <a:off x="710425" y="2417775"/>
            <a:ext cx="3334500" cy="134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 sz="1600">
                <a:solidFill>
                  <a:srgbClr val="434343"/>
                </a:solidFill>
                <a:latin typeface="Avenir"/>
                <a:ea typeface="Avenir"/>
                <a:cs typeface="Avenir"/>
                <a:sym typeface="Avenir"/>
              </a:rPr>
              <a:t>Poco incremento en el aprovechamiento de residuos debido a acciones desconectadas</a:t>
            </a:r>
            <a:endParaRPr sz="1600">
              <a:solidFill>
                <a:srgbClr val="434343"/>
              </a:solidFill>
              <a:latin typeface="Avenir"/>
              <a:ea typeface="Avenir"/>
              <a:cs typeface="Avenir"/>
              <a:sym typeface="Avenir"/>
            </a:endParaRPr>
          </a:p>
        </p:txBody>
      </p:sp>
      <p:sp>
        <p:nvSpPr>
          <p:cNvPr id="86" name="Google Shape;86;p15"/>
          <p:cNvSpPr txBox="1"/>
          <p:nvPr/>
        </p:nvSpPr>
        <p:spPr>
          <a:xfrm>
            <a:off x="5154265" y="2417775"/>
            <a:ext cx="3462910" cy="1340700"/>
          </a:xfrm>
          <a:prstGeom prst="rect">
            <a:avLst/>
          </a:prstGeom>
          <a:noFill/>
          <a:ln>
            <a:noFill/>
          </a:ln>
        </p:spPr>
        <p:txBody>
          <a:bodyPr spcFirstLastPara="1" wrap="square" lIns="91425" tIns="91425" rIns="91425" bIns="91425" anchor="t" anchorCtr="0">
            <a:noAutofit/>
          </a:bodyPr>
          <a:lstStyle/>
          <a:p>
            <a:pPr algn="r"/>
            <a:r>
              <a:rPr lang="es" sz="1600" dirty="0">
                <a:solidFill>
                  <a:srgbClr val="FFFFFF"/>
                </a:solidFill>
                <a:latin typeface="Avenir"/>
                <a:ea typeface="Avenir"/>
                <a:cs typeface="Avenir"/>
                <a:sym typeface="Avenir"/>
              </a:rPr>
              <a:t>Mapear actores la cadena de valor para 5 tipos de materiales, para la articulación de sus actores alrededor de proyectos de innovación </a:t>
            </a:r>
            <a:endParaRPr lang="es" sz="1600" dirty="0">
              <a:solidFill>
                <a:srgbClr val="FFFFFF"/>
              </a:solidFill>
              <a:latin typeface="Avenir"/>
              <a:ea typeface="Avenir"/>
              <a:cs typeface="Avenir"/>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6"/>
          <p:cNvSpPr txBox="1">
            <a:spLocks noGrp="1"/>
          </p:cNvSpPr>
          <p:nvPr>
            <p:ph type="title"/>
          </p:nvPr>
        </p:nvSpPr>
        <p:spPr>
          <a:xfrm>
            <a:off x="464125" y="597400"/>
            <a:ext cx="5389930" cy="572700"/>
          </a:xfrm>
          <a:prstGeom prst="rect">
            <a:avLst/>
          </a:prstGeom>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s" sz="3800" b="1">
                <a:solidFill>
                  <a:srgbClr val="05334C"/>
                </a:solidFill>
                <a:latin typeface="Comfortaa"/>
                <a:ea typeface="Comfortaa"/>
                <a:cs typeface="Comfortaa"/>
                <a:sym typeface="Comfortaa"/>
              </a:rPr>
              <a:t>METODOLOGÍA</a:t>
            </a:r>
            <a:endParaRPr sz="3800" b="1">
              <a:solidFill>
                <a:srgbClr val="05334C"/>
              </a:solidFill>
              <a:latin typeface="Comfortaa"/>
              <a:ea typeface="Comfortaa"/>
              <a:cs typeface="Comfortaa"/>
              <a:sym typeface="Comfortaa"/>
            </a:endParaRPr>
          </a:p>
        </p:txBody>
      </p:sp>
      <p:sp>
        <p:nvSpPr>
          <p:cNvPr id="92" name="Google Shape;92;p16"/>
          <p:cNvSpPr txBox="1"/>
          <p:nvPr/>
        </p:nvSpPr>
        <p:spPr>
          <a:xfrm>
            <a:off x="768925" y="2411450"/>
            <a:ext cx="14997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
                <a:solidFill>
                  <a:srgbClr val="434343"/>
                </a:solidFill>
                <a:latin typeface="Avenir"/>
                <a:ea typeface="Avenir"/>
                <a:cs typeface="Avenir"/>
                <a:sym typeface="Avenir"/>
              </a:rPr>
              <a:t>Taller de Cadena de valor</a:t>
            </a:r>
            <a:endParaRPr>
              <a:solidFill>
                <a:srgbClr val="434343"/>
              </a:solidFill>
              <a:latin typeface="Avenir"/>
              <a:ea typeface="Avenir"/>
              <a:cs typeface="Avenir"/>
              <a:sym typeface="Avenir"/>
            </a:endParaRPr>
          </a:p>
        </p:txBody>
      </p:sp>
      <p:sp>
        <p:nvSpPr>
          <p:cNvPr id="93" name="Google Shape;93;p16"/>
          <p:cNvSpPr txBox="1"/>
          <p:nvPr/>
        </p:nvSpPr>
        <p:spPr>
          <a:xfrm>
            <a:off x="768925" y="3122125"/>
            <a:ext cx="12789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
                <a:solidFill>
                  <a:srgbClr val="434343"/>
                </a:solidFill>
                <a:latin typeface="Avenir"/>
                <a:ea typeface="Avenir"/>
                <a:cs typeface="Avenir"/>
                <a:sym typeface="Avenir"/>
              </a:rPr>
              <a:t>Análisis de problemas</a:t>
            </a:r>
            <a:endParaRPr>
              <a:solidFill>
                <a:srgbClr val="434343"/>
              </a:solidFill>
              <a:latin typeface="Avenir"/>
              <a:ea typeface="Avenir"/>
              <a:cs typeface="Avenir"/>
              <a:sym typeface="Avenir"/>
            </a:endParaRPr>
          </a:p>
        </p:txBody>
      </p:sp>
      <p:sp>
        <p:nvSpPr>
          <p:cNvPr id="94" name="Google Shape;94;p16"/>
          <p:cNvSpPr/>
          <p:nvPr/>
        </p:nvSpPr>
        <p:spPr>
          <a:xfrm>
            <a:off x="464125" y="1655625"/>
            <a:ext cx="2107500" cy="498900"/>
          </a:xfrm>
          <a:prstGeom prst="parallelogram">
            <a:avLst>
              <a:gd name="adj" fmla="val 25000"/>
            </a:avLst>
          </a:prstGeom>
          <a:solidFill>
            <a:srgbClr val="09D9A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b="1">
                <a:solidFill>
                  <a:srgbClr val="FFFFFF"/>
                </a:solidFill>
                <a:latin typeface="Comfortaa"/>
                <a:ea typeface="Comfortaa"/>
                <a:cs typeface="Comfortaa"/>
                <a:sym typeface="Comfortaa"/>
              </a:rPr>
              <a:t>COMPRENDER</a:t>
            </a:r>
            <a:endParaRPr b="1">
              <a:solidFill>
                <a:srgbClr val="FFFFFF"/>
              </a:solidFill>
              <a:latin typeface="Comfortaa"/>
              <a:ea typeface="Comfortaa"/>
              <a:cs typeface="Comfortaa"/>
              <a:sym typeface="Comfortaa"/>
            </a:endParaRPr>
          </a:p>
        </p:txBody>
      </p:sp>
      <p:sp>
        <p:nvSpPr>
          <p:cNvPr id="95" name="Google Shape;95;p16"/>
          <p:cNvSpPr/>
          <p:nvPr/>
        </p:nvSpPr>
        <p:spPr>
          <a:xfrm>
            <a:off x="2495667" y="1655625"/>
            <a:ext cx="2107500" cy="498900"/>
          </a:xfrm>
          <a:prstGeom prst="parallelogram">
            <a:avLst>
              <a:gd name="adj" fmla="val 25000"/>
            </a:avLst>
          </a:prstGeom>
          <a:solidFill>
            <a:srgbClr val="09D9A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b="1">
                <a:solidFill>
                  <a:srgbClr val="FFFFFF"/>
                </a:solidFill>
                <a:latin typeface="Comfortaa"/>
                <a:ea typeface="Comfortaa"/>
                <a:cs typeface="Comfortaa"/>
                <a:sym typeface="Comfortaa"/>
              </a:rPr>
              <a:t>CO-CREAR</a:t>
            </a:r>
            <a:endParaRPr b="1">
              <a:solidFill>
                <a:srgbClr val="FFFFFF"/>
              </a:solidFill>
              <a:latin typeface="Comfortaa"/>
              <a:ea typeface="Comfortaa"/>
              <a:cs typeface="Comfortaa"/>
              <a:sym typeface="Comfortaa"/>
            </a:endParaRPr>
          </a:p>
        </p:txBody>
      </p:sp>
      <p:sp>
        <p:nvSpPr>
          <p:cNvPr id="96" name="Google Shape;96;p16"/>
          <p:cNvSpPr/>
          <p:nvPr/>
        </p:nvSpPr>
        <p:spPr>
          <a:xfrm>
            <a:off x="4526975" y="1655625"/>
            <a:ext cx="2107500" cy="498900"/>
          </a:xfrm>
          <a:prstGeom prst="parallelogram">
            <a:avLst>
              <a:gd name="adj" fmla="val 25000"/>
            </a:avLst>
          </a:prstGeom>
          <a:solidFill>
            <a:srgbClr val="09D9A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b="1">
                <a:solidFill>
                  <a:srgbClr val="FFFFFF"/>
                </a:solidFill>
                <a:latin typeface="Comfortaa"/>
                <a:ea typeface="Comfortaa"/>
                <a:cs typeface="Comfortaa"/>
                <a:sym typeface="Comfortaa"/>
              </a:rPr>
              <a:t>PROTOTIPAR</a:t>
            </a:r>
            <a:endParaRPr b="1">
              <a:solidFill>
                <a:srgbClr val="FFFFFF"/>
              </a:solidFill>
              <a:latin typeface="Comfortaa"/>
              <a:ea typeface="Comfortaa"/>
              <a:cs typeface="Comfortaa"/>
              <a:sym typeface="Comfortaa"/>
            </a:endParaRPr>
          </a:p>
        </p:txBody>
      </p:sp>
      <p:sp>
        <p:nvSpPr>
          <p:cNvPr id="97" name="Google Shape;97;p16"/>
          <p:cNvSpPr/>
          <p:nvPr/>
        </p:nvSpPr>
        <p:spPr>
          <a:xfrm>
            <a:off x="6558517" y="1655625"/>
            <a:ext cx="2107500" cy="498900"/>
          </a:xfrm>
          <a:prstGeom prst="parallelogram">
            <a:avLst>
              <a:gd name="adj" fmla="val 25000"/>
            </a:avLst>
          </a:prstGeom>
          <a:solidFill>
            <a:srgbClr val="D9D9D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b="1">
                <a:solidFill>
                  <a:srgbClr val="666666"/>
                </a:solidFill>
                <a:latin typeface="Comfortaa"/>
                <a:ea typeface="Comfortaa"/>
                <a:cs typeface="Comfortaa"/>
                <a:sym typeface="Comfortaa"/>
              </a:rPr>
              <a:t>ILUMINAR</a:t>
            </a:r>
            <a:endParaRPr b="1">
              <a:solidFill>
                <a:srgbClr val="666666"/>
              </a:solidFill>
              <a:latin typeface="Comfortaa"/>
              <a:ea typeface="Comfortaa"/>
              <a:cs typeface="Comfortaa"/>
              <a:sym typeface="Comfortaa"/>
            </a:endParaRPr>
          </a:p>
        </p:txBody>
      </p:sp>
      <p:sp>
        <p:nvSpPr>
          <p:cNvPr id="98" name="Google Shape;98;p16"/>
          <p:cNvSpPr txBox="1"/>
          <p:nvPr/>
        </p:nvSpPr>
        <p:spPr>
          <a:xfrm>
            <a:off x="2826325" y="2411450"/>
            <a:ext cx="16209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
                <a:solidFill>
                  <a:srgbClr val="434343"/>
                </a:solidFill>
                <a:latin typeface="Avenir"/>
                <a:ea typeface="Avenir"/>
                <a:cs typeface="Avenir"/>
                <a:sym typeface="Avenir"/>
              </a:rPr>
              <a:t>Taller de Alianzas para crear Ideas</a:t>
            </a:r>
            <a:endParaRPr>
              <a:solidFill>
                <a:srgbClr val="434343"/>
              </a:solidFill>
              <a:latin typeface="Avenir"/>
              <a:ea typeface="Avenir"/>
              <a:cs typeface="Avenir"/>
              <a:sym typeface="Avenir"/>
            </a:endParaRPr>
          </a:p>
        </p:txBody>
      </p:sp>
      <p:pic>
        <p:nvPicPr>
          <p:cNvPr id="99" name="Google Shape;99;p16"/>
          <p:cNvPicPr preferRelativeResize="0"/>
          <p:nvPr/>
        </p:nvPicPr>
        <p:blipFill rotWithShape="1">
          <a:blip r:embed="rId3">
            <a:alphaModFix/>
          </a:blip>
          <a:srcRect t="65986" b="15445"/>
          <a:stretch/>
        </p:blipFill>
        <p:spPr>
          <a:xfrm>
            <a:off x="6187175" y="687725"/>
            <a:ext cx="2956819" cy="550800"/>
          </a:xfrm>
          <a:prstGeom prst="rect">
            <a:avLst/>
          </a:prstGeom>
          <a:noFill/>
          <a:ln>
            <a:noFill/>
          </a:ln>
        </p:spPr>
      </p:pic>
      <p:sp>
        <p:nvSpPr>
          <p:cNvPr id="100" name="Google Shape;100;p16"/>
          <p:cNvSpPr txBox="1"/>
          <p:nvPr/>
        </p:nvSpPr>
        <p:spPr>
          <a:xfrm>
            <a:off x="4807525" y="2411450"/>
            <a:ext cx="14997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
                <a:solidFill>
                  <a:srgbClr val="434343"/>
                </a:solidFill>
                <a:latin typeface="Avenir"/>
                <a:ea typeface="Avenir"/>
                <a:cs typeface="Avenir"/>
                <a:sym typeface="Avenir"/>
              </a:rPr>
              <a:t>2 Talleres de prototipo rápido</a:t>
            </a:r>
            <a:endParaRPr>
              <a:solidFill>
                <a:srgbClr val="434343"/>
              </a:solidFill>
              <a:latin typeface="Avenir"/>
              <a:ea typeface="Avenir"/>
              <a:cs typeface="Avenir"/>
              <a:sym typeface="Avenir"/>
            </a:endParaRPr>
          </a:p>
        </p:txBody>
      </p:sp>
      <p:sp>
        <p:nvSpPr>
          <p:cNvPr id="101" name="Google Shape;101;p16"/>
          <p:cNvSpPr txBox="1"/>
          <p:nvPr/>
        </p:nvSpPr>
        <p:spPr>
          <a:xfrm>
            <a:off x="6743700" y="2411450"/>
            <a:ext cx="16209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 i="1">
                <a:solidFill>
                  <a:srgbClr val="999999"/>
                </a:solidFill>
                <a:latin typeface="Avenir"/>
                <a:ea typeface="Avenir"/>
                <a:cs typeface="Avenir"/>
                <a:sym typeface="Avenir"/>
              </a:rPr>
              <a:t>Implementación de las ideas será compromiso de la industria o de los diferentes actores.</a:t>
            </a:r>
            <a:endParaRPr i="1">
              <a:solidFill>
                <a:srgbClr val="999999"/>
              </a:solidFill>
              <a:latin typeface="Avenir"/>
              <a:ea typeface="Avenir"/>
              <a:cs typeface="Avenir"/>
              <a:sym typeface="Avenir"/>
            </a:endParaRPr>
          </a:p>
        </p:txBody>
      </p:sp>
      <p:sp>
        <p:nvSpPr>
          <p:cNvPr id="102" name="Google Shape;102;p16"/>
          <p:cNvSpPr txBox="1"/>
          <p:nvPr/>
        </p:nvSpPr>
        <p:spPr>
          <a:xfrm>
            <a:off x="2781300" y="3173450"/>
            <a:ext cx="16209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 i="1">
                <a:solidFill>
                  <a:srgbClr val="999999"/>
                </a:solidFill>
                <a:latin typeface="Avenir"/>
                <a:ea typeface="Avenir"/>
                <a:cs typeface="Avenir"/>
                <a:sym typeface="Avenir"/>
              </a:rPr>
              <a:t>Se seleccionan las 2 mejores ideas con actores comprometidos</a:t>
            </a:r>
            <a:endParaRPr i="1">
              <a:solidFill>
                <a:srgbClr val="999999"/>
              </a:solidFill>
              <a:latin typeface="Avenir"/>
              <a:ea typeface="Avenir"/>
              <a:cs typeface="Avenir"/>
              <a:sym typeface="Avenir"/>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7"/>
          <p:cNvSpPr txBox="1">
            <a:spLocks noGrp="1"/>
          </p:cNvSpPr>
          <p:nvPr>
            <p:ph type="title"/>
          </p:nvPr>
        </p:nvSpPr>
        <p:spPr>
          <a:xfrm>
            <a:off x="529925" y="548925"/>
            <a:ext cx="8208900" cy="572700"/>
          </a:xfrm>
          <a:prstGeom prst="rect">
            <a:avLst/>
          </a:prstGeom>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s" sz="3800" b="1">
                <a:solidFill>
                  <a:srgbClr val="05334C"/>
                </a:solidFill>
                <a:latin typeface="Comfortaa"/>
                <a:ea typeface="Comfortaa"/>
                <a:cs typeface="Comfortaa"/>
                <a:sym typeface="Comfortaa"/>
              </a:rPr>
              <a:t>RESULTADOS</a:t>
            </a:r>
            <a:endParaRPr sz="3800" b="1">
              <a:solidFill>
                <a:srgbClr val="05334C"/>
              </a:solidFill>
              <a:latin typeface="Comfortaa"/>
              <a:ea typeface="Comfortaa"/>
              <a:cs typeface="Comfortaa"/>
              <a:sym typeface="Comfortaa"/>
            </a:endParaRPr>
          </a:p>
        </p:txBody>
      </p:sp>
      <p:pic>
        <p:nvPicPr>
          <p:cNvPr id="108" name="Google Shape;108;p17"/>
          <p:cNvPicPr preferRelativeResize="0"/>
          <p:nvPr/>
        </p:nvPicPr>
        <p:blipFill rotWithShape="1">
          <a:blip r:embed="rId3">
            <a:alphaModFix/>
          </a:blip>
          <a:srcRect t="65986" b="15445"/>
          <a:stretch/>
        </p:blipFill>
        <p:spPr>
          <a:xfrm>
            <a:off x="6187175" y="687725"/>
            <a:ext cx="2956819" cy="550800"/>
          </a:xfrm>
          <a:prstGeom prst="rect">
            <a:avLst/>
          </a:prstGeom>
          <a:noFill/>
          <a:ln>
            <a:noFill/>
          </a:ln>
        </p:spPr>
      </p:pic>
      <p:sp>
        <p:nvSpPr>
          <p:cNvPr id="109" name="Google Shape;109;p17"/>
          <p:cNvSpPr/>
          <p:nvPr/>
        </p:nvSpPr>
        <p:spPr>
          <a:xfrm>
            <a:off x="692725" y="1655625"/>
            <a:ext cx="2475600" cy="498900"/>
          </a:xfrm>
          <a:prstGeom prst="parallelogram">
            <a:avLst>
              <a:gd name="adj" fmla="val 25000"/>
            </a:avLst>
          </a:prstGeom>
          <a:solidFill>
            <a:srgbClr val="09D9A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b="1">
                <a:solidFill>
                  <a:srgbClr val="FFFFFF"/>
                </a:solidFill>
                <a:latin typeface="Comfortaa"/>
                <a:ea typeface="Comfortaa"/>
                <a:cs typeface="Comfortaa"/>
                <a:sym typeface="Comfortaa"/>
              </a:rPr>
              <a:t>COMPRENDER</a:t>
            </a:r>
            <a:endParaRPr b="1">
              <a:solidFill>
                <a:srgbClr val="FFFFFF"/>
              </a:solidFill>
              <a:latin typeface="Comfortaa"/>
              <a:ea typeface="Comfortaa"/>
              <a:cs typeface="Comfortaa"/>
              <a:sym typeface="Comfortaa"/>
            </a:endParaRPr>
          </a:p>
        </p:txBody>
      </p:sp>
      <p:sp>
        <p:nvSpPr>
          <p:cNvPr id="110" name="Google Shape;110;p17"/>
          <p:cNvSpPr/>
          <p:nvPr/>
        </p:nvSpPr>
        <p:spPr>
          <a:xfrm>
            <a:off x="3150715" y="1655625"/>
            <a:ext cx="2475600" cy="498900"/>
          </a:xfrm>
          <a:prstGeom prst="parallelogram">
            <a:avLst>
              <a:gd name="adj" fmla="val 25000"/>
            </a:avLst>
          </a:prstGeom>
          <a:solidFill>
            <a:srgbClr val="09D9A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b="1">
                <a:solidFill>
                  <a:srgbClr val="FFFFFF"/>
                </a:solidFill>
                <a:latin typeface="Comfortaa"/>
                <a:ea typeface="Comfortaa"/>
                <a:cs typeface="Comfortaa"/>
                <a:sym typeface="Comfortaa"/>
              </a:rPr>
              <a:t>CO-CREAR</a:t>
            </a:r>
            <a:endParaRPr b="1">
              <a:solidFill>
                <a:srgbClr val="FFFFFF"/>
              </a:solidFill>
              <a:latin typeface="Comfortaa"/>
              <a:ea typeface="Comfortaa"/>
              <a:cs typeface="Comfortaa"/>
              <a:sym typeface="Comfortaa"/>
            </a:endParaRPr>
          </a:p>
        </p:txBody>
      </p:sp>
      <p:sp>
        <p:nvSpPr>
          <p:cNvPr id="111" name="Google Shape;111;p17"/>
          <p:cNvSpPr/>
          <p:nvPr/>
        </p:nvSpPr>
        <p:spPr>
          <a:xfrm>
            <a:off x="5608430" y="1655625"/>
            <a:ext cx="2475600" cy="498900"/>
          </a:xfrm>
          <a:prstGeom prst="parallelogram">
            <a:avLst>
              <a:gd name="adj" fmla="val 25000"/>
            </a:avLst>
          </a:prstGeom>
          <a:solidFill>
            <a:srgbClr val="09D9A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b="1">
                <a:solidFill>
                  <a:srgbClr val="FFFFFF"/>
                </a:solidFill>
                <a:latin typeface="Comfortaa"/>
                <a:ea typeface="Comfortaa"/>
                <a:cs typeface="Comfortaa"/>
                <a:sym typeface="Comfortaa"/>
              </a:rPr>
              <a:t>PROTOTIPAR</a:t>
            </a:r>
            <a:endParaRPr b="1">
              <a:solidFill>
                <a:srgbClr val="FFFFFF"/>
              </a:solidFill>
              <a:latin typeface="Comfortaa"/>
              <a:ea typeface="Comfortaa"/>
              <a:cs typeface="Comfortaa"/>
              <a:sym typeface="Comfortaa"/>
            </a:endParaRPr>
          </a:p>
        </p:txBody>
      </p:sp>
      <p:sp>
        <p:nvSpPr>
          <p:cNvPr id="112" name="Google Shape;112;p17"/>
          <p:cNvSpPr txBox="1"/>
          <p:nvPr/>
        </p:nvSpPr>
        <p:spPr>
          <a:xfrm>
            <a:off x="1073725" y="2335250"/>
            <a:ext cx="17526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
                <a:solidFill>
                  <a:srgbClr val="434343"/>
                </a:solidFill>
                <a:latin typeface="Avenir"/>
                <a:ea typeface="Avenir"/>
                <a:cs typeface="Avenir"/>
                <a:sym typeface="Avenir"/>
              </a:rPr>
              <a:t>Cadena de valor  por cada material</a:t>
            </a:r>
            <a:endParaRPr>
              <a:solidFill>
                <a:srgbClr val="434343"/>
              </a:solidFill>
              <a:latin typeface="Avenir"/>
              <a:ea typeface="Avenir"/>
              <a:cs typeface="Avenir"/>
              <a:sym typeface="Avenir"/>
            </a:endParaRPr>
          </a:p>
          <a:p>
            <a:pPr marL="0" lvl="0" indent="0" algn="l" rtl="0">
              <a:spcBef>
                <a:spcPts val="0"/>
              </a:spcBef>
              <a:spcAft>
                <a:spcPts val="0"/>
              </a:spcAft>
              <a:buNone/>
            </a:pPr>
            <a:endParaRPr>
              <a:solidFill>
                <a:srgbClr val="434343"/>
              </a:solidFill>
              <a:latin typeface="Avenir"/>
              <a:ea typeface="Avenir"/>
              <a:cs typeface="Avenir"/>
              <a:sym typeface="Avenir"/>
            </a:endParaRPr>
          </a:p>
          <a:p>
            <a:pPr marL="0" lvl="0" indent="0" algn="l" rtl="0">
              <a:spcBef>
                <a:spcPts val="0"/>
              </a:spcBef>
              <a:spcAft>
                <a:spcPts val="0"/>
              </a:spcAft>
              <a:buNone/>
            </a:pPr>
            <a:r>
              <a:rPr lang="es">
                <a:solidFill>
                  <a:srgbClr val="434343"/>
                </a:solidFill>
                <a:latin typeface="Avenir"/>
                <a:ea typeface="Avenir"/>
                <a:cs typeface="Avenir"/>
                <a:sym typeface="Avenir"/>
              </a:rPr>
              <a:t>Matriz de priorización de problemas</a:t>
            </a:r>
            <a:endParaRPr>
              <a:solidFill>
                <a:srgbClr val="434343"/>
              </a:solidFill>
              <a:latin typeface="Avenir"/>
              <a:ea typeface="Avenir"/>
              <a:cs typeface="Avenir"/>
              <a:sym typeface="Avenir"/>
            </a:endParaRPr>
          </a:p>
          <a:p>
            <a:pPr marL="0" lvl="0" indent="0" algn="l" rtl="0">
              <a:spcBef>
                <a:spcPts val="0"/>
              </a:spcBef>
              <a:spcAft>
                <a:spcPts val="0"/>
              </a:spcAft>
              <a:buNone/>
            </a:pPr>
            <a:endParaRPr>
              <a:solidFill>
                <a:srgbClr val="434343"/>
              </a:solidFill>
              <a:latin typeface="Avenir"/>
              <a:ea typeface="Avenir"/>
              <a:cs typeface="Avenir"/>
              <a:sym typeface="Avenir"/>
            </a:endParaRPr>
          </a:p>
          <a:p>
            <a:pPr marL="0" lvl="0" indent="0" algn="l" rtl="0">
              <a:spcBef>
                <a:spcPts val="0"/>
              </a:spcBef>
              <a:spcAft>
                <a:spcPts val="0"/>
              </a:spcAft>
              <a:buNone/>
            </a:pPr>
            <a:r>
              <a:rPr lang="es">
                <a:solidFill>
                  <a:srgbClr val="434343"/>
                </a:solidFill>
                <a:latin typeface="Avenir"/>
                <a:ea typeface="Avenir"/>
                <a:cs typeface="Avenir"/>
                <a:sym typeface="Avenir"/>
              </a:rPr>
              <a:t>Actores de la cadena</a:t>
            </a:r>
            <a:endParaRPr>
              <a:solidFill>
                <a:srgbClr val="434343"/>
              </a:solidFill>
              <a:latin typeface="Avenir"/>
              <a:ea typeface="Avenir"/>
              <a:cs typeface="Avenir"/>
              <a:sym typeface="Avenir"/>
            </a:endParaRPr>
          </a:p>
        </p:txBody>
      </p:sp>
      <p:sp>
        <p:nvSpPr>
          <p:cNvPr id="113" name="Google Shape;113;p17"/>
          <p:cNvSpPr txBox="1"/>
          <p:nvPr/>
        </p:nvSpPr>
        <p:spPr>
          <a:xfrm>
            <a:off x="3664525" y="2335250"/>
            <a:ext cx="1693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
                <a:solidFill>
                  <a:srgbClr val="434343"/>
                </a:solidFill>
                <a:latin typeface="Avenir"/>
                <a:ea typeface="Avenir"/>
                <a:cs typeface="Avenir"/>
                <a:sym typeface="Avenir"/>
              </a:rPr>
              <a:t>Ideas para conectar la cadena</a:t>
            </a:r>
            <a:endParaRPr>
              <a:solidFill>
                <a:srgbClr val="434343"/>
              </a:solidFill>
              <a:latin typeface="Avenir"/>
              <a:ea typeface="Avenir"/>
              <a:cs typeface="Avenir"/>
              <a:sym typeface="Avenir"/>
            </a:endParaRPr>
          </a:p>
        </p:txBody>
      </p:sp>
      <p:sp>
        <p:nvSpPr>
          <p:cNvPr id="114" name="Google Shape;114;p17"/>
          <p:cNvSpPr txBox="1"/>
          <p:nvPr/>
        </p:nvSpPr>
        <p:spPr>
          <a:xfrm>
            <a:off x="6102925" y="2335250"/>
            <a:ext cx="1693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
                <a:solidFill>
                  <a:srgbClr val="434343"/>
                </a:solidFill>
                <a:latin typeface="Avenir"/>
                <a:ea typeface="Avenir"/>
                <a:cs typeface="Avenir"/>
                <a:sym typeface="Avenir"/>
              </a:rPr>
              <a:t>Evaluación de Prototipos</a:t>
            </a:r>
            <a:endParaRPr>
              <a:solidFill>
                <a:srgbClr val="434343"/>
              </a:solidFill>
              <a:latin typeface="Avenir"/>
              <a:ea typeface="Avenir"/>
              <a:cs typeface="Avenir"/>
              <a:sym typeface="Avenir"/>
            </a:endParaRPr>
          </a:p>
        </p:txBody>
      </p:sp>
      <p:sp>
        <p:nvSpPr>
          <p:cNvPr id="115" name="Google Shape;115;p17"/>
          <p:cNvSpPr/>
          <p:nvPr/>
        </p:nvSpPr>
        <p:spPr>
          <a:xfrm>
            <a:off x="800100" y="4454225"/>
            <a:ext cx="7097100" cy="405300"/>
          </a:xfrm>
          <a:prstGeom prst="rect">
            <a:avLst/>
          </a:prstGeom>
          <a:solidFill>
            <a:srgbClr val="EFEFEF"/>
          </a:solid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s">
                <a:solidFill>
                  <a:srgbClr val="434343"/>
                </a:solidFill>
                <a:latin typeface="Avenir"/>
                <a:ea typeface="Avenir"/>
                <a:cs typeface="Avenir"/>
                <a:sym typeface="Avenir"/>
              </a:rPr>
              <a:t>Documentación del Caso de Estudio</a:t>
            </a:r>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07;p17">
            <a:extLst>
              <a:ext uri="{FF2B5EF4-FFF2-40B4-BE49-F238E27FC236}">
                <a16:creationId xmlns:a16="http://schemas.microsoft.com/office/drawing/2014/main" id="{04E88EEE-50EB-4B64-9A3F-EB74BCC23ADB}"/>
              </a:ext>
            </a:extLst>
          </p:cNvPr>
          <p:cNvSpPr txBox="1">
            <a:spLocks/>
          </p:cNvSpPr>
          <p:nvPr/>
        </p:nvSpPr>
        <p:spPr>
          <a:xfrm>
            <a:off x="529925" y="611433"/>
            <a:ext cx="7083760" cy="5727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100"/>
            </a:pPr>
            <a:r>
              <a:rPr lang="en-GB" sz="3800" b="1" dirty="0">
                <a:solidFill>
                  <a:srgbClr val="05334C"/>
                </a:solidFill>
                <a:latin typeface="Comfortaa"/>
                <a:sym typeface="Comfortaa"/>
              </a:rPr>
              <a:t>CRONOGRAMA GENERAL</a:t>
            </a:r>
            <a:endParaRPr lang="en-US" dirty="0"/>
          </a:p>
        </p:txBody>
      </p:sp>
      <p:pic>
        <p:nvPicPr>
          <p:cNvPr id="5" name="Google Shape;108;p17" descr="A picture containing sky, outdoor&#10;&#10;Description generated with high confidence">
            <a:extLst>
              <a:ext uri="{FF2B5EF4-FFF2-40B4-BE49-F238E27FC236}">
                <a16:creationId xmlns:a16="http://schemas.microsoft.com/office/drawing/2014/main" id="{D7762601-063C-479C-87A2-F3433783AEAF}"/>
              </a:ext>
            </a:extLst>
          </p:cNvPr>
          <p:cNvPicPr preferRelativeResize="0"/>
          <p:nvPr/>
        </p:nvPicPr>
        <p:blipFill rotWithShape="1">
          <a:blip r:embed="rId2">
            <a:alphaModFix/>
          </a:blip>
          <a:srcRect t="65986" b="15445"/>
          <a:stretch/>
        </p:blipFill>
        <p:spPr>
          <a:xfrm>
            <a:off x="7026566" y="652006"/>
            <a:ext cx="2197796" cy="550800"/>
          </a:xfrm>
          <a:prstGeom prst="rect">
            <a:avLst/>
          </a:prstGeom>
          <a:noFill/>
          <a:ln>
            <a:noFill/>
          </a:ln>
        </p:spPr>
      </p:pic>
      <p:sp>
        <p:nvSpPr>
          <p:cNvPr id="13" name="Google Shape;97;p16">
            <a:extLst>
              <a:ext uri="{FF2B5EF4-FFF2-40B4-BE49-F238E27FC236}">
                <a16:creationId xmlns:a16="http://schemas.microsoft.com/office/drawing/2014/main" id="{69BABD7A-6BEC-4CD5-9FE2-659F8FBFFCD6}"/>
              </a:ext>
            </a:extLst>
          </p:cNvPr>
          <p:cNvSpPr/>
          <p:nvPr/>
        </p:nvSpPr>
        <p:spPr>
          <a:xfrm>
            <a:off x="468470" y="4057711"/>
            <a:ext cx="3036187" cy="740001"/>
          </a:xfrm>
          <a:prstGeom prst="parallelogram">
            <a:avLst>
              <a:gd name="adj" fmla="val 25000"/>
            </a:avLst>
          </a:prstGeom>
          <a:solidFill>
            <a:srgbClr val="D9D9D9"/>
          </a:solidFill>
          <a:ln>
            <a:noFill/>
          </a:ln>
        </p:spPr>
        <p:txBody>
          <a:bodyPr spcFirstLastPara="1" wrap="square" lIns="91425" tIns="91425" rIns="91425" bIns="91425" anchor="ctr" anchorCtr="0">
            <a:noAutofit/>
          </a:bodyPr>
          <a:lstStyle/>
          <a:p>
            <a:pPr algn="ctr"/>
            <a:r>
              <a:rPr lang="es" b="1" dirty="0">
                <a:solidFill>
                  <a:srgbClr val="666666"/>
                </a:solidFill>
                <a:latin typeface="Comfortaa"/>
                <a:sym typeface="Comfortaa"/>
              </a:rPr>
              <a:t>DOCUMENTACIÓN CASOS DE ESTUDIO</a:t>
            </a:r>
            <a:endParaRPr lang="en-US" dirty="0"/>
          </a:p>
        </p:txBody>
      </p:sp>
      <p:sp>
        <p:nvSpPr>
          <p:cNvPr id="15" name="Google Shape;109;p17">
            <a:extLst>
              <a:ext uri="{FF2B5EF4-FFF2-40B4-BE49-F238E27FC236}">
                <a16:creationId xmlns:a16="http://schemas.microsoft.com/office/drawing/2014/main" id="{1BB2FDF8-4859-4604-A753-744260D75E37}"/>
              </a:ext>
            </a:extLst>
          </p:cNvPr>
          <p:cNvSpPr/>
          <p:nvPr/>
        </p:nvSpPr>
        <p:spPr>
          <a:xfrm>
            <a:off x="692725" y="1655625"/>
            <a:ext cx="2475600" cy="498900"/>
          </a:xfrm>
          <a:prstGeom prst="parallelogram">
            <a:avLst>
              <a:gd name="adj" fmla="val 25000"/>
            </a:avLst>
          </a:prstGeom>
          <a:solidFill>
            <a:srgbClr val="09D9A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b="1">
                <a:solidFill>
                  <a:srgbClr val="FFFFFF"/>
                </a:solidFill>
                <a:latin typeface="Comfortaa"/>
                <a:ea typeface="Comfortaa"/>
                <a:cs typeface="Comfortaa"/>
                <a:sym typeface="Comfortaa"/>
              </a:rPr>
              <a:t>COMPRENDER</a:t>
            </a:r>
            <a:endParaRPr b="1">
              <a:solidFill>
                <a:srgbClr val="FFFFFF"/>
              </a:solidFill>
              <a:latin typeface="Comfortaa"/>
              <a:ea typeface="Comfortaa"/>
              <a:cs typeface="Comfortaa"/>
              <a:sym typeface="Comfortaa"/>
            </a:endParaRPr>
          </a:p>
        </p:txBody>
      </p:sp>
      <p:sp>
        <p:nvSpPr>
          <p:cNvPr id="17" name="Google Shape;110;p17">
            <a:extLst>
              <a:ext uri="{FF2B5EF4-FFF2-40B4-BE49-F238E27FC236}">
                <a16:creationId xmlns:a16="http://schemas.microsoft.com/office/drawing/2014/main" id="{D195546E-39F1-4CB3-ACD1-7AB773AEBF80}"/>
              </a:ext>
            </a:extLst>
          </p:cNvPr>
          <p:cNvSpPr/>
          <p:nvPr/>
        </p:nvSpPr>
        <p:spPr>
          <a:xfrm>
            <a:off x="3150715" y="1655625"/>
            <a:ext cx="2475600" cy="498900"/>
          </a:xfrm>
          <a:prstGeom prst="parallelogram">
            <a:avLst>
              <a:gd name="adj" fmla="val 25000"/>
            </a:avLst>
          </a:prstGeom>
          <a:solidFill>
            <a:srgbClr val="09D9A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b="1">
                <a:solidFill>
                  <a:srgbClr val="FFFFFF"/>
                </a:solidFill>
                <a:latin typeface="Comfortaa"/>
                <a:ea typeface="Comfortaa"/>
                <a:cs typeface="Comfortaa"/>
                <a:sym typeface="Comfortaa"/>
              </a:rPr>
              <a:t>CO-CREAR</a:t>
            </a:r>
            <a:endParaRPr b="1">
              <a:solidFill>
                <a:srgbClr val="FFFFFF"/>
              </a:solidFill>
              <a:latin typeface="Comfortaa"/>
              <a:ea typeface="Comfortaa"/>
              <a:cs typeface="Comfortaa"/>
              <a:sym typeface="Comfortaa"/>
            </a:endParaRPr>
          </a:p>
        </p:txBody>
      </p:sp>
      <p:sp>
        <p:nvSpPr>
          <p:cNvPr id="19" name="Google Shape;111;p17">
            <a:extLst>
              <a:ext uri="{FF2B5EF4-FFF2-40B4-BE49-F238E27FC236}">
                <a16:creationId xmlns:a16="http://schemas.microsoft.com/office/drawing/2014/main" id="{0A70AD2D-8AA6-4A0E-BB53-528E504E0B82}"/>
              </a:ext>
            </a:extLst>
          </p:cNvPr>
          <p:cNvSpPr/>
          <p:nvPr/>
        </p:nvSpPr>
        <p:spPr>
          <a:xfrm>
            <a:off x="5608430" y="1655625"/>
            <a:ext cx="2475600" cy="498900"/>
          </a:xfrm>
          <a:prstGeom prst="parallelogram">
            <a:avLst>
              <a:gd name="adj" fmla="val 25000"/>
            </a:avLst>
          </a:prstGeom>
          <a:solidFill>
            <a:srgbClr val="09D9A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b="1">
                <a:solidFill>
                  <a:srgbClr val="FFFFFF"/>
                </a:solidFill>
                <a:latin typeface="Comfortaa"/>
                <a:ea typeface="Comfortaa"/>
                <a:cs typeface="Comfortaa"/>
                <a:sym typeface="Comfortaa"/>
              </a:rPr>
              <a:t>PROTOTIPAR</a:t>
            </a:r>
            <a:endParaRPr b="1">
              <a:solidFill>
                <a:srgbClr val="FFFFFF"/>
              </a:solidFill>
              <a:latin typeface="Comfortaa"/>
              <a:ea typeface="Comfortaa"/>
              <a:cs typeface="Comfortaa"/>
              <a:sym typeface="Comfortaa"/>
            </a:endParaRPr>
          </a:p>
        </p:txBody>
      </p:sp>
      <p:sp>
        <p:nvSpPr>
          <p:cNvPr id="20" name="TextBox 19">
            <a:extLst>
              <a:ext uri="{FF2B5EF4-FFF2-40B4-BE49-F238E27FC236}">
                <a16:creationId xmlns:a16="http://schemas.microsoft.com/office/drawing/2014/main" id="{76809D6C-8232-40C7-9338-BDCB8CF37A1D}"/>
              </a:ext>
            </a:extLst>
          </p:cNvPr>
          <p:cNvSpPr txBox="1"/>
          <p:nvPr/>
        </p:nvSpPr>
        <p:spPr>
          <a:xfrm>
            <a:off x="691158" y="2316361"/>
            <a:ext cx="2341365"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Taller 1: 5 Materiales</a:t>
            </a:r>
          </a:p>
          <a:p>
            <a:r>
              <a:rPr lang="en-US" dirty="0"/>
              <a:t>De </a:t>
            </a:r>
            <a:r>
              <a:rPr lang="en-US" dirty="0" err="1"/>
              <a:t>Marzo</a:t>
            </a:r>
            <a:r>
              <a:rPr lang="en-US" dirty="0"/>
              <a:t> 29 a Junio 10</a:t>
            </a:r>
          </a:p>
          <a:p>
            <a:endParaRPr lang="en-US" dirty="0"/>
          </a:p>
          <a:p>
            <a:r>
              <a:rPr lang="en-US" dirty="0" err="1"/>
              <a:t>Matriz</a:t>
            </a:r>
            <a:r>
              <a:rPr lang="en-US" dirty="0"/>
              <a:t> de </a:t>
            </a:r>
            <a:r>
              <a:rPr lang="en-US" dirty="0" err="1"/>
              <a:t>problemas</a:t>
            </a:r>
            <a:r>
              <a:rPr lang="en-US" dirty="0"/>
              <a:t>: </a:t>
            </a:r>
          </a:p>
          <a:p>
            <a:r>
              <a:rPr lang="en-US" dirty="0"/>
              <a:t>Abril a Junio</a:t>
            </a:r>
            <a:endParaRPr lang="en-US"/>
          </a:p>
          <a:p>
            <a:endParaRPr lang="en-US" dirty="0"/>
          </a:p>
        </p:txBody>
      </p:sp>
      <p:sp>
        <p:nvSpPr>
          <p:cNvPr id="21" name="TextBox 20">
            <a:extLst>
              <a:ext uri="{FF2B5EF4-FFF2-40B4-BE49-F238E27FC236}">
                <a16:creationId xmlns:a16="http://schemas.microsoft.com/office/drawing/2014/main" id="{23088A83-E651-4EA0-87F9-4832709E2BDF}"/>
              </a:ext>
            </a:extLst>
          </p:cNvPr>
          <p:cNvSpPr txBox="1"/>
          <p:nvPr/>
        </p:nvSpPr>
        <p:spPr>
          <a:xfrm>
            <a:off x="3164680" y="2316361"/>
            <a:ext cx="2341365"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Taller 2: 5 Materiales</a:t>
            </a:r>
          </a:p>
          <a:p>
            <a:r>
              <a:rPr lang="en-US" dirty="0"/>
              <a:t>De Junio 27 a Agosto 28</a:t>
            </a:r>
          </a:p>
          <a:p>
            <a:endParaRPr lang="en-US" dirty="0"/>
          </a:p>
        </p:txBody>
      </p:sp>
      <p:sp>
        <p:nvSpPr>
          <p:cNvPr id="22" name="TextBox 21">
            <a:extLst>
              <a:ext uri="{FF2B5EF4-FFF2-40B4-BE49-F238E27FC236}">
                <a16:creationId xmlns:a16="http://schemas.microsoft.com/office/drawing/2014/main" id="{F1DEA795-9D18-4BC0-8B02-9D35BBED5B04}"/>
              </a:ext>
            </a:extLst>
          </p:cNvPr>
          <p:cNvSpPr txBox="1"/>
          <p:nvPr/>
        </p:nvSpPr>
        <p:spPr>
          <a:xfrm>
            <a:off x="5673921" y="2316361"/>
            <a:ext cx="2341365"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Taller 3 y 4: 5 Materiales</a:t>
            </a:r>
          </a:p>
          <a:p>
            <a:r>
              <a:rPr lang="en-US" dirty="0"/>
              <a:t>De </a:t>
            </a:r>
            <a:r>
              <a:rPr lang="en-US" dirty="0" err="1"/>
              <a:t>Septiembre</a:t>
            </a:r>
            <a:r>
              <a:rPr lang="en-US" dirty="0"/>
              <a:t> 10 a </a:t>
            </a:r>
            <a:r>
              <a:rPr lang="en-US" dirty="0" err="1"/>
              <a:t>Noviembre</a:t>
            </a:r>
            <a:r>
              <a:rPr lang="en-US" dirty="0"/>
              <a:t> 15</a:t>
            </a:r>
          </a:p>
          <a:p>
            <a:endParaRPr lang="en-US" dirty="0"/>
          </a:p>
        </p:txBody>
      </p:sp>
      <p:sp>
        <p:nvSpPr>
          <p:cNvPr id="23" name="TextBox 22">
            <a:extLst>
              <a:ext uri="{FF2B5EF4-FFF2-40B4-BE49-F238E27FC236}">
                <a16:creationId xmlns:a16="http://schemas.microsoft.com/office/drawing/2014/main" id="{E561FBDD-8094-42D6-AB19-88F72E62DAA3}"/>
              </a:ext>
            </a:extLst>
          </p:cNvPr>
          <p:cNvSpPr txBox="1"/>
          <p:nvPr/>
        </p:nvSpPr>
        <p:spPr>
          <a:xfrm>
            <a:off x="3584375" y="4111228"/>
            <a:ext cx="2341365"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err="1"/>
              <a:t>Investigación</a:t>
            </a:r>
            <a:r>
              <a:rPr lang="en-US" dirty="0"/>
              <a:t> </a:t>
            </a:r>
            <a:r>
              <a:rPr lang="en-US" dirty="0" err="1"/>
              <a:t>preliminar</a:t>
            </a:r>
            <a:r>
              <a:rPr lang="en-US" dirty="0"/>
              <a:t>: </a:t>
            </a:r>
            <a:r>
              <a:rPr lang="en-US" dirty="0" err="1"/>
              <a:t>Marzo</a:t>
            </a:r>
            <a:r>
              <a:rPr lang="en-US" dirty="0"/>
              <a:t> a Julio</a:t>
            </a:r>
          </a:p>
          <a:p>
            <a:endParaRPr lang="en-US" dirty="0"/>
          </a:p>
        </p:txBody>
      </p:sp>
      <p:sp>
        <p:nvSpPr>
          <p:cNvPr id="24" name="TextBox 23">
            <a:extLst>
              <a:ext uri="{FF2B5EF4-FFF2-40B4-BE49-F238E27FC236}">
                <a16:creationId xmlns:a16="http://schemas.microsoft.com/office/drawing/2014/main" id="{6A437008-82B8-47F7-A385-1B3F519B3ACA}"/>
              </a:ext>
            </a:extLst>
          </p:cNvPr>
          <p:cNvSpPr txBox="1"/>
          <p:nvPr/>
        </p:nvSpPr>
        <p:spPr>
          <a:xfrm>
            <a:off x="5736430" y="4111228"/>
            <a:ext cx="2341365"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Avance de papers:</a:t>
            </a:r>
          </a:p>
          <a:p>
            <a:r>
              <a:rPr lang="en-US" dirty="0"/>
              <a:t>Agosto a </a:t>
            </a:r>
            <a:r>
              <a:rPr lang="en-US" dirty="0" err="1"/>
              <a:t>Diciembre</a:t>
            </a:r>
          </a:p>
          <a:p>
            <a:endParaRPr lang="en-US" dirty="0"/>
          </a:p>
        </p:txBody>
      </p:sp>
    </p:spTree>
    <p:extLst>
      <p:ext uri="{BB962C8B-B14F-4D97-AF65-F5344CB8AC3E}">
        <p14:creationId xmlns:p14="http://schemas.microsoft.com/office/powerpoint/2010/main" val="38442149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8" name="Google Shape;72;p15">
            <a:extLst>
              <a:ext uri="{FF2B5EF4-FFF2-40B4-BE49-F238E27FC236}">
                <a16:creationId xmlns:a16="http://schemas.microsoft.com/office/drawing/2014/main" id="{C6722D2E-2269-40CE-9B95-4CBF3FBC2B17}"/>
              </a:ext>
            </a:extLst>
          </p:cNvPr>
          <p:cNvSpPr/>
          <p:nvPr/>
        </p:nvSpPr>
        <p:spPr>
          <a:xfrm>
            <a:off x="0" y="0"/>
            <a:ext cx="9134229" cy="5143500"/>
          </a:xfrm>
          <a:prstGeom prst="rect">
            <a:avLst/>
          </a:prstGeom>
          <a:solidFill>
            <a:srgbClr val="053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13"/>
          <p:cNvSpPr/>
          <p:nvPr/>
        </p:nvSpPr>
        <p:spPr>
          <a:xfrm>
            <a:off x="1542875" y="1563900"/>
            <a:ext cx="5189700" cy="1349400"/>
          </a:xfrm>
          <a:prstGeom prst="rect">
            <a:avLst/>
          </a:prstGeom>
          <a:noFill/>
          <a:ln w="28575" cap="flat" cmpd="sng">
            <a:solidFill>
              <a:srgbClr val="09D9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5" name="Google Shape;55;p13"/>
          <p:cNvPicPr preferRelativeResize="0"/>
          <p:nvPr/>
        </p:nvPicPr>
        <p:blipFill rotWithShape="1">
          <a:blip r:embed="rId3">
            <a:alphaModFix/>
          </a:blip>
          <a:srcRect t="33821" b="23377"/>
          <a:stretch/>
        </p:blipFill>
        <p:spPr>
          <a:xfrm>
            <a:off x="4741899" y="2913250"/>
            <a:ext cx="2083550" cy="689178"/>
          </a:xfrm>
          <a:prstGeom prst="rect">
            <a:avLst/>
          </a:prstGeom>
          <a:noFill/>
          <a:ln>
            <a:noFill/>
          </a:ln>
        </p:spPr>
      </p:pic>
      <p:sp>
        <p:nvSpPr>
          <p:cNvPr id="56" name="Google Shape;56;p13"/>
          <p:cNvSpPr txBox="1"/>
          <p:nvPr/>
        </p:nvSpPr>
        <p:spPr>
          <a:xfrm>
            <a:off x="1876750" y="1758275"/>
            <a:ext cx="4590600" cy="776100"/>
          </a:xfrm>
          <a:prstGeom prst="rect">
            <a:avLst/>
          </a:prstGeom>
          <a:noFill/>
          <a:ln>
            <a:noFill/>
          </a:ln>
        </p:spPr>
        <p:txBody>
          <a:bodyPr spcFirstLastPara="1" wrap="square" lIns="91425" tIns="91425" rIns="91425" bIns="91425" anchor="t" anchorCtr="0">
            <a:noAutofit/>
          </a:bodyPr>
          <a:lstStyle/>
          <a:p>
            <a:pPr algn="ctr"/>
            <a:r>
              <a:rPr lang="es" sz="2900" dirty="0">
                <a:solidFill>
                  <a:srgbClr val="FFFFFF"/>
                </a:solidFill>
                <a:latin typeface="Comfortaa Light"/>
                <a:ea typeface="Comfortaa Light"/>
                <a:cs typeface="Comfortaa Light"/>
                <a:sym typeface="Comfortaa Light"/>
              </a:rPr>
              <a:t>CADENAS DE VALOR </a:t>
            </a:r>
            <a:endParaRPr sz="2900">
              <a:solidFill>
                <a:srgbClr val="FFFFFF"/>
              </a:solidFill>
              <a:latin typeface="Comfortaa Light"/>
              <a:ea typeface="Comfortaa Light"/>
              <a:cs typeface="Comfortaa Light"/>
              <a:sym typeface="Comfortaa Light"/>
            </a:endParaRPr>
          </a:p>
          <a:p>
            <a:pPr marL="0" lvl="0" indent="0" algn="ctr" rtl="0">
              <a:spcBef>
                <a:spcPts val="0"/>
              </a:spcBef>
              <a:spcAft>
                <a:spcPts val="0"/>
              </a:spcAft>
              <a:buNone/>
            </a:pPr>
            <a:r>
              <a:rPr lang="es" sz="2000" b="1" dirty="0">
                <a:solidFill>
                  <a:srgbClr val="FFFFFF"/>
                </a:solidFill>
                <a:latin typeface="Comfortaa"/>
                <a:ea typeface="Comfortaa"/>
                <a:cs typeface="Comfortaa"/>
                <a:sym typeface="Comfortaa"/>
              </a:rPr>
              <a:t>RESULTADOS: ORGÁNICOS</a:t>
            </a:r>
            <a:endParaRPr sz="2000" b="1" dirty="0">
              <a:solidFill>
                <a:srgbClr val="FFFFFF"/>
              </a:solidFill>
              <a:latin typeface="Comfortaa"/>
              <a:ea typeface="Comfortaa"/>
              <a:cs typeface="Comfortaa"/>
              <a:sym typeface="Comfortaa"/>
            </a:endParaRPr>
          </a:p>
        </p:txBody>
      </p:sp>
      <p:sp>
        <p:nvSpPr>
          <p:cNvPr id="57" name="Google Shape;57;p13"/>
          <p:cNvSpPr/>
          <p:nvPr/>
        </p:nvSpPr>
        <p:spPr>
          <a:xfrm>
            <a:off x="6732575" y="1563900"/>
            <a:ext cx="1026300" cy="1349400"/>
          </a:xfrm>
          <a:prstGeom prst="rect">
            <a:avLst/>
          </a:prstGeom>
          <a:noFill/>
          <a:ln w="28575" cap="flat" cmpd="sng">
            <a:solidFill>
              <a:srgbClr val="09D9A9"/>
            </a:solidFill>
            <a:prstDash val="solid"/>
            <a:round/>
            <a:headEnd type="none" w="sm" len="sm"/>
            <a:tailEnd type="none" w="sm" len="sm"/>
          </a:ln>
        </p:spPr>
        <p:txBody>
          <a:bodyPr spcFirstLastPara="1" wrap="square" lIns="91425" tIns="91425" rIns="91425" bIns="91425" anchor="b" anchorCtr="0">
            <a:noAutofit/>
          </a:bodyPr>
          <a:lstStyle/>
          <a:p>
            <a:pPr marL="0" lvl="0" indent="0" algn="r" rtl="0">
              <a:spcBef>
                <a:spcPts val="0"/>
              </a:spcBef>
              <a:spcAft>
                <a:spcPts val="0"/>
              </a:spcAft>
              <a:buNone/>
            </a:pPr>
            <a:r>
              <a:rPr lang="es" sz="2000">
                <a:solidFill>
                  <a:srgbClr val="FFFFFF"/>
                </a:solidFill>
                <a:latin typeface="Comfortaa Light"/>
                <a:ea typeface="Comfortaa Light"/>
                <a:cs typeface="Comfortaa Light"/>
                <a:sym typeface="Comfortaa Light"/>
              </a:rPr>
              <a:t>2019</a:t>
            </a:r>
            <a:endParaRPr sz="2000"/>
          </a:p>
        </p:txBody>
      </p:sp>
      <p:sp>
        <p:nvSpPr>
          <p:cNvPr id="58" name="Google Shape;58;p13"/>
          <p:cNvSpPr/>
          <p:nvPr/>
        </p:nvSpPr>
        <p:spPr>
          <a:xfrm>
            <a:off x="4741900" y="2913300"/>
            <a:ext cx="1983600" cy="689100"/>
          </a:xfrm>
          <a:prstGeom prst="rect">
            <a:avLst/>
          </a:prstGeom>
          <a:noFill/>
          <a:ln w="28575" cap="flat" cmpd="sng">
            <a:solidFill>
              <a:srgbClr val="09D9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9" name="Google Shape;59;p13"/>
          <p:cNvPicPr preferRelativeResize="0"/>
          <p:nvPr/>
        </p:nvPicPr>
        <p:blipFill rotWithShape="1">
          <a:blip r:embed="rId4">
            <a:alphaModFix/>
          </a:blip>
          <a:srcRect l="7080" t="57002" b="7208"/>
          <a:stretch/>
        </p:blipFill>
        <p:spPr>
          <a:xfrm>
            <a:off x="1337775" y="4454400"/>
            <a:ext cx="2421825" cy="689100"/>
          </a:xfrm>
          <a:prstGeom prst="rect">
            <a:avLst/>
          </a:prstGeom>
          <a:noFill/>
          <a:ln>
            <a:noFill/>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a 4">
            <a:extLst>
              <a:ext uri="{FF2B5EF4-FFF2-40B4-BE49-F238E27FC236}">
                <a16:creationId xmlns:a16="http://schemas.microsoft.com/office/drawing/2014/main" id="{A49E1761-022B-4FD6-9C6A-D920A1161D05}"/>
              </a:ext>
            </a:extLst>
          </p:cNvPr>
          <p:cNvGraphicFramePr>
            <a:graphicFrameLocks noGrp="1"/>
          </p:cNvGraphicFramePr>
          <p:nvPr/>
        </p:nvGraphicFramePr>
        <p:xfrm>
          <a:off x="501767" y="680543"/>
          <a:ext cx="8304749" cy="4313173"/>
        </p:xfrm>
        <a:graphic>
          <a:graphicData uri="http://schemas.openxmlformats.org/drawingml/2006/table">
            <a:tbl>
              <a:tblPr firstRow="1" bandRow="1">
                <a:tableStyleId>{7DF18680-E054-41AD-8BC1-D1AEF772440D}</a:tableStyleId>
              </a:tblPr>
              <a:tblGrid>
                <a:gridCol w="1504833">
                  <a:extLst>
                    <a:ext uri="{9D8B030D-6E8A-4147-A177-3AD203B41FA5}">
                      <a16:colId xmlns:a16="http://schemas.microsoft.com/office/drawing/2014/main" val="1817379965"/>
                    </a:ext>
                  </a:extLst>
                </a:gridCol>
                <a:gridCol w="6799916">
                  <a:extLst>
                    <a:ext uri="{9D8B030D-6E8A-4147-A177-3AD203B41FA5}">
                      <a16:colId xmlns:a16="http://schemas.microsoft.com/office/drawing/2014/main" val="942739813"/>
                    </a:ext>
                  </a:extLst>
                </a:gridCol>
              </a:tblGrid>
              <a:tr h="197124">
                <a:tc>
                  <a:txBody>
                    <a:bodyPr/>
                    <a:lstStyle/>
                    <a:p>
                      <a:pPr algn="ctr"/>
                      <a:r>
                        <a:rPr lang="es-CO" sz="1600" dirty="0">
                          <a:latin typeface="Tw Cen MT" panose="020B0602020104020603" pitchFamily="34" charset="0"/>
                        </a:rPr>
                        <a:t>NORMA</a:t>
                      </a:r>
                    </a:p>
                  </a:txBody>
                  <a:tcPr marL="68580" marR="68580" marT="34290" marB="34290">
                    <a:solidFill>
                      <a:srgbClr val="09D9A9"/>
                    </a:solidFill>
                  </a:tcPr>
                </a:tc>
                <a:tc>
                  <a:txBody>
                    <a:bodyPr/>
                    <a:lstStyle/>
                    <a:p>
                      <a:pPr algn="ctr"/>
                      <a:r>
                        <a:rPr lang="es-CO" sz="1600" dirty="0">
                          <a:latin typeface="Tw Cen MT" panose="020B0602020104020603" pitchFamily="34" charset="0"/>
                        </a:rPr>
                        <a:t>TEMA</a:t>
                      </a:r>
                    </a:p>
                  </a:txBody>
                  <a:tcPr marL="68580" marR="68580" marT="34290" marB="34290">
                    <a:solidFill>
                      <a:srgbClr val="09D9A9"/>
                    </a:solidFill>
                  </a:tcPr>
                </a:tc>
                <a:extLst>
                  <a:ext uri="{0D108BD9-81ED-4DB2-BD59-A6C34878D82A}">
                    <a16:rowId xmlns:a16="http://schemas.microsoft.com/office/drawing/2014/main" val="154999934"/>
                  </a:ext>
                </a:extLst>
              </a:tr>
              <a:tr h="236465">
                <a:tc>
                  <a:txBody>
                    <a:bodyPr/>
                    <a:lstStyle/>
                    <a:p>
                      <a:r>
                        <a:rPr lang="es-MX" sz="900" dirty="0">
                          <a:latin typeface="Tw Cen MT" panose="020B0602020104020603" pitchFamily="34" charset="0"/>
                        </a:rPr>
                        <a:t>Decreto - Ley 2811 de 1974. Presidencia de la República..</a:t>
                      </a:r>
                      <a:endParaRPr lang="es-CO" sz="900" dirty="0">
                        <a:latin typeface="Tw Cen MT" panose="020B0602020104020603" pitchFamily="34" charset="0"/>
                      </a:endParaRPr>
                    </a:p>
                  </a:txBody>
                  <a:tcPr marL="68580" marR="68580" marT="34290" marB="34290"/>
                </a:tc>
                <a:tc>
                  <a:txBody>
                    <a:bodyPr/>
                    <a:lstStyle/>
                    <a:p>
                      <a:r>
                        <a:rPr lang="es-MX" sz="900" dirty="0">
                          <a:latin typeface="Tw Cen MT" panose="020B0602020104020603" pitchFamily="34" charset="0"/>
                        </a:rPr>
                        <a:t>El Código Nacional de los Recursos Naturales es la base para las autorizaciones, concesiones y autorizaciones para el uso y el aprovechamiento de los recursos naturales y se definen procedimientos genera.</a:t>
                      </a:r>
                    </a:p>
                  </a:txBody>
                  <a:tcPr marL="68580" marR="68580" marT="34290" marB="34290"/>
                </a:tc>
                <a:extLst>
                  <a:ext uri="{0D108BD9-81ED-4DB2-BD59-A6C34878D82A}">
                    <a16:rowId xmlns:a16="http://schemas.microsoft.com/office/drawing/2014/main" val="3590539499"/>
                  </a:ext>
                </a:extLst>
              </a:tr>
              <a:tr h="321084">
                <a:tc>
                  <a:txBody>
                    <a:bodyPr/>
                    <a:lstStyle/>
                    <a:p>
                      <a:r>
                        <a:rPr lang="es-CO" sz="900">
                          <a:latin typeface="Tw Cen MT" panose="020B0602020104020603" pitchFamily="34" charset="0"/>
                        </a:rPr>
                        <a:t>Ley 09 de 1979</a:t>
                      </a:r>
                    </a:p>
                  </a:txBody>
                  <a:tcPr marL="68580" marR="68580" marT="34290" marB="34290"/>
                </a:tc>
                <a:tc>
                  <a:txBody>
                    <a:bodyPr/>
                    <a:lstStyle/>
                    <a:p>
                      <a:r>
                        <a:rPr lang="es-MX" sz="900" dirty="0">
                          <a:latin typeface="Tw Cen MT" panose="020B0602020104020603" pitchFamily="34" charset="0"/>
                        </a:rPr>
                        <a:t>El Código Sanitario Nacional fija una serie de normas relacionadas con la protección del ambiente y la salud humana. En esta ley se presentan unos aspectos importantes que bien podrían ser asumidos a través de la reglamentación de la Ley 99/93 o que pueden ser aplicados en la ausencia de reglamentación específica, toda vez que no se encuentran derogados explícitamente. les para cada caso</a:t>
                      </a:r>
                      <a:endParaRPr lang="es-CO" sz="900" dirty="0">
                        <a:latin typeface="Tw Cen MT" panose="020B0602020104020603" pitchFamily="34" charset="0"/>
                      </a:endParaRPr>
                    </a:p>
                  </a:txBody>
                  <a:tcPr marL="68580" marR="68580" marT="34290" marB="34290"/>
                </a:tc>
                <a:extLst>
                  <a:ext uri="{0D108BD9-81ED-4DB2-BD59-A6C34878D82A}">
                    <a16:rowId xmlns:a16="http://schemas.microsoft.com/office/drawing/2014/main" val="321679215"/>
                  </a:ext>
                </a:extLst>
              </a:tr>
              <a:tr h="389440">
                <a:tc>
                  <a:txBody>
                    <a:bodyPr/>
                    <a:lstStyle/>
                    <a:p>
                      <a:r>
                        <a:rPr lang="es-MX" sz="900">
                          <a:latin typeface="Tw Cen MT" panose="020B0602020104020603" pitchFamily="34" charset="0"/>
                        </a:rPr>
                        <a:t>Ley 99 de 1993</a:t>
                      </a:r>
                      <a:endParaRPr lang="es-CO" sz="900">
                        <a:latin typeface="Tw Cen MT" panose="020B0602020104020603" pitchFamily="34" charset="0"/>
                      </a:endParaRPr>
                    </a:p>
                  </a:txBody>
                  <a:tcPr marL="68580" marR="68580" marT="34290" marB="34290"/>
                </a:tc>
                <a:tc>
                  <a:txBody>
                    <a:bodyPr/>
                    <a:lstStyle/>
                    <a:p>
                      <a:r>
                        <a:rPr lang="es-MX" sz="900" dirty="0">
                          <a:latin typeface="Tw Cen MT" panose="020B0602020104020603" pitchFamily="34" charset="0"/>
                        </a:rPr>
                        <a:t>Por medio de la cual se crea el Ministerio del Medio Ambiente y se establece formalmente el Sistema Nacional Ambiental. Se responsabiliza a todos y cada uno de los actores del desarrollo de la tarea de conservar y aprovechar de manera racional los recursos naturales y el ambiente. Define que las Autoridades Ambientales, serán las responsables de formular y verificar el cumplimiento de las políticas y normas ambientales.</a:t>
                      </a:r>
                      <a:endParaRPr lang="es-CO" sz="900" dirty="0">
                        <a:latin typeface="Tw Cen MT" panose="020B0602020104020603" pitchFamily="34" charset="0"/>
                      </a:endParaRPr>
                    </a:p>
                  </a:txBody>
                  <a:tcPr marL="68580" marR="68580" marT="34290" marB="34290"/>
                </a:tc>
                <a:extLst>
                  <a:ext uri="{0D108BD9-81ED-4DB2-BD59-A6C34878D82A}">
                    <a16:rowId xmlns:a16="http://schemas.microsoft.com/office/drawing/2014/main" val="557055315"/>
                  </a:ext>
                </a:extLst>
              </a:tr>
              <a:tr h="434593">
                <a:tc>
                  <a:txBody>
                    <a:bodyPr/>
                    <a:lstStyle/>
                    <a:p>
                      <a:r>
                        <a:rPr lang="es-MX" sz="900" dirty="0">
                          <a:latin typeface="Tw Cen MT" panose="020B0602020104020603" pitchFamily="34" charset="0"/>
                        </a:rPr>
                        <a:t>Ley 142 de 1994. </a:t>
                      </a:r>
                      <a:endParaRPr lang="es-CO" sz="900" dirty="0">
                        <a:latin typeface="Tw Cen MT" panose="020B0602020104020603" pitchFamily="34" charset="0"/>
                      </a:endParaRPr>
                    </a:p>
                  </a:txBody>
                  <a:tcPr marL="68580" marR="68580" marT="34290" marB="34290"/>
                </a:tc>
                <a:tc>
                  <a:txBody>
                    <a:bodyPr/>
                    <a:lstStyle/>
                    <a:p>
                      <a:r>
                        <a:rPr lang="es-MX" sz="900" dirty="0">
                          <a:latin typeface="Tw Cen MT" panose="020B0602020104020603" pitchFamily="34" charset="0"/>
                        </a:rPr>
                        <a:t>Elaborada por Congreso de la República de Colombia. Por la cual se establece el régimen de los servicios públicos domiciliarios donde se incluye el servicio publico de aseo y se dictan otras disposiciones. </a:t>
                      </a:r>
                      <a:endParaRPr lang="es-CO" sz="900" dirty="0">
                        <a:latin typeface="Tw Cen MT" panose="020B0602020104020603" pitchFamily="34" charset="0"/>
                      </a:endParaRPr>
                    </a:p>
                  </a:txBody>
                  <a:tcPr marL="68580" marR="68580" marT="34290" marB="34290"/>
                </a:tc>
                <a:extLst>
                  <a:ext uri="{0D108BD9-81ED-4DB2-BD59-A6C34878D82A}">
                    <a16:rowId xmlns:a16="http://schemas.microsoft.com/office/drawing/2014/main" val="69525210"/>
                  </a:ext>
                </a:extLst>
              </a:tr>
              <a:tr h="302898">
                <a:tc>
                  <a:txBody>
                    <a:bodyPr/>
                    <a:lstStyle/>
                    <a:p>
                      <a:r>
                        <a:rPr lang="es-MX" sz="900" dirty="0">
                          <a:latin typeface="Tw Cen MT" panose="020B0602020104020603" pitchFamily="34" charset="0"/>
                        </a:rPr>
                        <a:t>Decreto 605 de 1996. </a:t>
                      </a:r>
                      <a:endParaRPr lang="es-CO" sz="900" dirty="0">
                        <a:latin typeface="Tw Cen MT" panose="020B0602020104020603" pitchFamily="34" charset="0"/>
                      </a:endParaRPr>
                    </a:p>
                  </a:txBody>
                  <a:tcPr marL="68580" marR="68580" marT="34290" marB="34290"/>
                </a:tc>
                <a:tc>
                  <a:txBody>
                    <a:bodyPr/>
                    <a:lstStyle/>
                    <a:p>
                      <a:r>
                        <a:rPr lang="es-MX" sz="900" dirty="0">
                          <a:latin typeface="Tw Cen MT" panose="020B0602020104020603" pitchFamily="34" charset="0"/>
                        </a:rPr>
                        <a:t>Por medio del cual se establecen los lineamientos para la adecuada prestación de un servicio de aseo desde su generación, almacenamiento, recolección y transporte, transferencia hasta su disposición final y las prohibiciones y sanciones en relación con la prestación del servicio público domiciliario de aseo (Capitulo I del título IV). </a:t>
                      </a:r>
                      <a:endParaRPr lang="es-CO" sz="900" dirty="0">
                        <a:latin typeface="Tw Cen MT" panose="020B0602020104020603" pitchFamily="34" charset="0"/>
                      </a:endParaRPr>
                    </a:p>
                  </a:txBody>
                  <a:tcPr marL="68580" marR="68580" marT="34290" marB="34290"/>
                </a:tc>
                <a:extLst>
                  <a:ext uri="{0D108BD9-81ED-4DB2-BD59-A6C34878D82A}">
                    <a16:rowId xmlns:a16="http://schemas.microsoft.com/office/drawing/2014/main" val="2844141220"/>
                  </a:ext>
                </a:extLst>
              </a:tr>
              <a:tr h="649066">
                <a:tc>
                  <a:txBody>
                    <a:bodyPr/>
                    <a:lstStyle/>
                    <a:p>
                      <a:r>
                        <a:rPr lang="es-MX" sz="900">
                          <a:latin typeface="Tw Cen MT" panose="020B0602020104020603" pitchFamily="34" charset="0"/>
                        </a:rPr>
                        <a:t>Política Nacional para la gestión Integral de Residuos, 1997. </a:t>
                      </a:r>
                      <a:endParaRPr lang="es-CO" sz="900">
                        <a:latin typeface="Tw Cen MT" panose="020B0602020104020603" pitchFamily="34" charset="0"/>
                      </a:endParaRPr>
                    </a:p>
                  </a:txBody>
                  <a:tcPr marL="68580" marR="68580" marT="34290" marB="34290"/>
                </a:tc>
                <a:tc>
                  <a:txBody>
                    <a:bodyPr/>
                    <a:lstStyle/>
                    <a:p>
                      <a:r>
                        <a:rPr lang="es-MX" sz="900" dirty="0">
                          <a:latin typeface="Tw Cen MT" panose="020B0602020104020603" pitchFamily="34" charset="0"/>
                        </a:rPr>
                        <a:t>Elaborada por el Ministerio del Medio Ambiente. Contiene el diagnostico de la situación de los residuos, los principios específicos (Gestión integrada de residuos sólidos, análisis del ciclo del producto, gestión diferenciada de residuos aprovechables y basuras, responsabilidad, planificación y gradualidad), los objetivos y metas, las estrategias y el plan de acción. Plantea como principio la reducción en el origen, aprovechamiento y valorización, el tratamiento y transformación y la disposición final controlada, cuyo objetivo fundamental es "impedir o minimizar" de la manera más eficiente, los riesgos para los seres humanos y el medio ambiente que ocasionan los residuos sólidos y peligrosos, y en especial minimizar la cantidad o la peligrosidad de los que llegan a los sitios de disposición final, contribuyendo a la protección ambiental eficaz y al crecimiento económico. </a:t>
                      </a:r>
                      <a:endParaRPr lang="es-CO" sz="900" dirty="0">
                        <a:latin typeface="Tw Cen MT" panose="020B0602020104020603" pitchFamily="34" charset="0"/>
                      </a:endParaRPr>
                    </a:p>
                  </a:txBody>
                  <a:tcPr marL="68580" marR="68580" marT="34290" marB="34290"/>
                </a:tc>
                <a:extLst>
                  <a:ext uri="{0D108BD9-81ED-4DB2-BD59-A6C34878D82A}">
                    <a16:rowId xmlns:a16="http://schemas.microsoft.com/office/drawing/2014/main" val="1192022200"/>
                  </a:ext>
                </a:extLst>
              </a:tr>
              <a:tr h="750032">
                <a:tc>
                  <a:txBody>
                    <a:bodyPr/>
                    <a:lstStyle/>
                    <a:p>
                      <a:pPr marR="0" algn="l" rtl="0">
                        <a:lnSpc>
                          <a:spcPct val="100000"/>
                        </a:lnSpc>
                        <a:spcBef>
                          <a:spcPts val="0"/>
                        </a:spcBef>
                        <a:spcAft>
                          <a:spcPts val="0"/>
                        </a:spcAft>
                        <a:buClr>
                          <a:srgbClr val="000000"/>
                        </a:buClr>
                        <a:buFont typeface="Arial"/>
                      </a:pPr>
                      <a:r>
                        <a:rPr lang="es-MX" sz="900" b="0" i="0" u="none" strike="noStrike" cap="none" dirty="0">
                          <a:solidFill>
                            <a:schemeClr val="dk1"/>
                          </a:solidFill>
                          <a:latin typeface="Tw Cen MT" panose="020B0602020104020603" pitchFamily="34" charset="0"/>
                          <a:ea typeface="+mn-ea"/>
                          <a:cs typeface="+mn-cs"/>
                          <a:sym typeface="Arial"/>
                        </a:rPr>
                        <a:t>Decreto 1713 de 2002. 47</a:t>
                      </a:r>
                      <a:endParaRPr lang="es-CO" sz="900" b="0" i="0" u="none" strike="noStrike" cap="none" dirty="0">
                        <a:solidFill>
                          <a:schemeClr val="dk1"/>
                        </a:solidFill>
                        <a:latin typeface="Tw Cen MT" panose="020B0602020104020603" pitchFamily="34" charset="0"/>
                        <a:ea typeface="+mn-ea"/>
                        <a:cs typeface="+mn-cs"/>
                        <a:sym typeface="Arial"/>
                      </a:endParaRPr>
                    </a:p>
                  </a:txBody>
                  <a:tcPr marL="68580" marR="68580" marT="34290" marB="34290"/>
                </a:tc>
                <a:tc>
                  <a:txBody>
                    <a:bodyPr/>
                    <a:lstStyle/>
                    <a:p>
                      <a:pPr marR="0" algn="l" rtl="0">
                        <a:lnSpc>
                          <a:spcPct val="100000"/>
                        </a:lnSpc>
                        <a:spcBef>
                          <a:spcPts val="0"/>
                        </a:spcBef>
                        <a:spcAft>
                          <a:spcPts val="0"/>
                        </a:spcAft>
                        <a:buClr>
                          <a:srgbClr val="000000"/>
                        </a:buClr>
                        <a:buFont typeface="Arial"/>
                      </a:pPr>
                      <a:r>
                        <a:rPr lang="es-MX" sz="900" b="0" i="0" u="none" strike="noStrike" cap="none" dirty="0">
                          <a:solidFill>
                            <a:schemeClr val="dk1"/>
                          </a:solidFill>
                          <a:latin typeface="Tw Cen MT" panose="020B0602020104020603" pitchFamily="34" charset="0"/>
                          <a:ea typeface="+mn-ea"/>
                          <a:cs typeface="+mn-cs"/>
                          <a:sym typeface="Arial"/>
                        </a:rPr>
                        <a:t>Elaborado por la Presidencia de la República de Colombia. Por el cual se reglamenta la Ley 142 de 1994, la Ley 632 de 2000 y la Ley 689 de 2001, en relación con la prestación del servicio público de aseo, y el Decreto Ley 2811 de 1974 y la Ley 99 de 1993 en relación con la Gestión Integral de Residuos Sólidos. Establece normas orientadas a reglamentar el Servicio público de aseo en el marco de la gestión integral de los residuos sólidos ordinarios, en materias referentes a sus componentes, niveles, clases, modalidades, calidad, y al régimen de las personas prestadoras del servicio y de los usuarios. </a:t>
                      </a:r>
                      <a:endParaRPr lang="es-CO" sz="900" b="0" i="0" u="none" strike="noStrike" cap="none" dirty="0">
                        <a:solidFill>
                          <a:schemeClr val="dk1"/>
                        </a:solidFill>
                        <a:latin typeface="Tw Cen MT" panose="020B0602020104020603" pitchFamily="34" charset="0"/>
                        <a:ea typeface="+mn-ea"/>
                        <a:cs typeface="+mn-cs"/>
                        <a:sym typeface="Arial"/>
                      </a:endParaRPr>
                    </a:p>
                  </a:txBody>
                  <a:tcPr marL="68580" marR="68580" marT="34290" marB="34290"/>
                </a:tc>
                <a:extLst>
                  <a:ext uri="{0D108BD9-81ED-4DB2-BD59-A6C34878D82A}">
                    <a16:rowId xmlns:a16="http://schemas.microsoft.com/office/drawing/2014/main" val="122384968"/>
                  </a:ext>
                </a:extLst>
              </a:tr>
            </a:tbl>
          </a:graphicData>
        </a:graphic>
      </p:graphicFrame>
      <p:sp>
        <p:nvSpPr>
          <p:cNvPr id="6" name="Google Shape;83;p16">
            <a:extLst>
              <a:ext uri="{FF2B5EF4-FFF2-40B4-BE49-F238E27FC236}">
                <a16:creationId xmlns:a16="http://schemas.microsoft.com/office/drawing/2014/main" id="{860B7E8B-8D4A-43DF-AFA4-412F8FB17DDD}"/>
              </a:ext>
            </a:extLst>
          </p:cNvPr>
          <p:cNvSpPr txBox="1">
            <a:spLocks/>
          </p:cNvSpPr>
          <p:nvPr/>
        </p:nvSpPr>
        <p:spPr>
          <a:xfrm>
            <a:off x="337484" y="171343"/>
            <a:ext cx="8806516"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s-CO" sz="2400" b="1" dirty="0">
                <a:solidFill>
                  <a:srgbClr val="05334C"/>
                </a:solidFill>
                <a:latin typeface="Comfortaa"/>
                <a:ea typeface="Comfortaa"/>
                <a:cs typeface="Comfortaa"/>
                <a:sym typeface="Comfortaa"/>
              </a:rPr>
              <a:t>NORMATIVIDAD EN RESIDUOS ORGÁNICOS</a:t>
            </a:r>
          </a:p>
        </p:txBody>
      </p:sp>
      <p:pic>
        <p:nvPicPr>
          <p:cNvPr id="7" name="Google Shape;70;p14">
            <a:extLst>
              <a:ext uri="{FF2B5EF4-FFF2-40B4-BE49-F238E27FC236}">
                <a16:creationId xmlns:a16="http://schemas.microsoft.com/office/drawing/2014/main" id="{1BE62ED6-C373-4CF7-9CF3-9CD1876716EE}"/>
              </a:ext>
            </a:extLst>
          </p:cNvPr>
          <p:cNvPicPr preferRelativeResize="0"/>
          <p:nvPr/>
        </p:nvPicPr>
        <p:blipFill rotWithShape="1">
          <a:blip r:embed="rId2">
            <a:alphaModFix/>
          </a:blip>
          <a:srcRect t="65986" r="28247" b="17424"/>
          <a:stretch/>
        </p:blipFill>
        <p:spPr>
          <a:xfrm>
            <a:off x="7552791" y="251143"/>
            <a:ext cx="1591209" cy="369059"/>
          </a:xfrm>
          <a:prstGeom prst="rect">
            <a:avLst/>
          </a:prstGeom>
          <a:noFill/>
          <a:ln>
            <a:noFill/>
          </a:ln>
        </p:spPr>
      </p:pic>
    </p:spTree>
    <p:extLst>
      <p:ext uri="{BB962C8B-B14F-4D97-AF65-F5344CB8AC3E}">
        <p14:creationId xmlns:p14="http://schemas.microsoft.com/office/powerpoint/2010/main" val="7577140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72;p13">
            <a:extLst>
              <a:ext uri="{FF2B5EF4-FFF2-40B4-BE49-F238E27FC236}">
                <a16:creationId xmlns:a16="http://schemas.microsoft.com/office/drawing/2014/main" id="{13DA1CCB-9E5F-42D7-8FF6-D8CF9AA894BD}"/>
              </a:ext>
            </a:extLst>
          </p:cNvPr>
          <p:cNvSpPr txBox="1">
            <a:spLocks/>
          </p:cNvSpPr>
          <p:nvPr/>
        </p:nvSpPr>
        <p:spPr>
          <a:xfrm>
            <a:off x="852170" y="1783548"/>
            <a:ext cx="5609462" cy="843939"/>
          </a:xfrm>
          <a:prstGeom prst="rect">
            <a:avLst/>
          </a:prstGeom>
        </p:spPr>
        <p:txBody>
          <a:bodyPr spcFirstLastPara="1" wrap="square" lIns="68569" tIns="68569" rIns="68569" bIns="68569" anchor="b" anchorCtr="0">
            <a:noAutofit/>
          </a:bodyPr>
          <a:lstStyle>
            <a:defPPr>
              <a:defRPr lang="es-CO"/>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spcBef>
                <a:spcPts val="0"/>
              </a:spcBef>
            </a:pPr>
            <a:r>
              <a:rPr lang="es-CO" sz="4050" b="1">
                <a:solidFill>
                  <a:schemeClr val="bg1"/>
                </a:solidFill>
                <a:latin typeface="Abadi"/>
                <a:cs typeface="Myanmar Text" panose="020B0502040204020203" pitchFamily="34" charset="0"/>
              </a:rPr>
              <a:t>IDENTIFICACIÓN</a:t>
            </a:r>
          </a:p>
        </p:txBody>
      </p:sp>
      <p:sp>
        <p:nvSpPr>
          <p:cNvPr id="3" name="CuadroTexto 2">
            <a:extLst>
              <a:ext uri="{FF2B5EF4-FFF2-40B4-BE49-F238E27FC236}">
                <a16:creationId xmlns:a16="http://schemas.microsoft.com/office/drawing/2014/main" id="{16A98897-4A3F-4DE0-BE4E-57D478DC3E1B}"/>
              </a:ext>
            </a:extLst>
          </p:cNvPr>
          <p:cNvSpPr txBox="1"/>
          <p:nvPr/>
        </p:nvSpPr>
        <p:spPr>
          <a:xfrm rot="16200000">
            <a:off x="174834" y="2329311"/>
            <a:ext cx="1573988" cy="404085"/>
          </a:xfrm>
          <a:prstGeom prst="rect">
            <a:avLst/>
          </a:prstGeom>
          <a:noFill/>
        </p:spPr>
        <p:txBody>
          <a:bodyPr wrap="square" rtlCol="0" anchor="t">
            <a:spAutoFit/>
          </a:bodyPr>
          <a:lstStyle>
            <a:defPPr>
              <a:defRPr lang="es-CO"/>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s-CO" sz="1013" b="1">
                <a:latin typeface="Abadi"/>
              </a:rPr>
              <a:t>Residuos Orgánicos</a:t>
            </a:r>
            <a:endParaRPr lang="en-US"/>
          </a:p>
          <a:p>
            <a:pPr algn="ctr"/>
            <a:endParaRPr lang="es-CO" sz="1013">
              <a:latin typeface="Abadi"/>
            </a:endParaRPr>
          </a:p>
        </p:txBody>
      </p:sp>
      <p:sp>
        <p:nvSpPr>
          <p:cNvPr id="4" name="CuadroTexto 3">
            <a:extLst>
              <a:ext uri="{FF2B5EF4-FFF2-40B4-BE49-F238E27FC236}">
                <a16:creationId xmlns:a16="http://schemas.microsoft.com/office/drawing/2014/main" id="{7E9F0FF7-2111-4AEC-AE3D-5B70F960D340}"/>
              </a:ext>
            </a:extLst>
          </p:cNvPr>
          <p:cNvSpPr txBox="1"/>
          <p:nvPr/>
        </p:nvSpPr>
        <p:spPr>
          <a:xfrm>
            <a:off x="1773266" y="1822714"/>
            <a:ext cx="3334086" cy="1651093"/>
          </a:xfrm>
          <a:prstGeom prst="rect">
            <a:avLst/>
          </a:prstGeom>
          <a:noFill/>
        </p:spPr>
        <p:txBody>
          <a:bodyPr wrap="square" rtlCol="0" anchor="t">
            <a:spAutoFit/>
          </a:bodyPr>
          <a:lstStyle>
            <a:defPPr>
              <a:defRPr lang="es-CO"/>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s-CO" sz="1000" dirty="0">
                <a:latin typeface="Abadi"/>
              </a:rPr>
              <a:t>Alimentos consumidos: restos de alimentos</a:t>
            </a:r>
          </a:p>
          <a:p>
            <a:endParaRPr lang="es-CO" sz="1013">
              <a:latin typeface="Abadi"/>
            </a:endParaRPr>
          </a:p>
          <a:p>
            <a:r>
              <a:rPr lang="es-CO" sz="1000" dirty="0">
                <a:latin typeface="Abadi"/>
              </a:rPr>
              <a:t>Alimentos sin consumir procesados</a:t>
            </a:r>
          </a:p>
          <a:p>
            <a:endParaRPr lang="es-CO" sz="1013">
              <a:latin typeface="Abadi"/>
            </a:endParaRPr>
          </a:p>
          <a:p>
            <a:r>
              <a:rPr lang="es-CO" sz="1000" dirty="0">
                <a:latin typeface="Abadi"/>
              </a:rPr>
              <a:t>Alimentos sin consumir, sin procesar:</a:t>
            </a:r>
          </a:p>
          <a:p>
            <a:r>
              <a:rPr lang="es-CO" sz="1000" dirty="0">
                <a:latin typeface="Abadi"/>
              </a:rPr>
              <a:t> frutas y verduras</a:t>
            </a:r>
          </a:p>
          <a:p>
            <a:endParaRPr lang="es-CO" sz="1013">
              <a:latin typeface="Abadi"/>
            </a:endParaRPr>
          </a:p>
          <a:p>
            <a:r>
              <a:rPr lang="es-CO" sz="1000" dirty="0">
                <a:latin typeface="Abadi"/>
              </a:rPr>
              <a:t>Residuos secos: corte y poda</a:t>
            </a:r>
          </a:p>
          <a:p>
            <a:endParaRPr lang="es-CO" sz="1013">
              <a:latin typeface="Abadi"/>
            </a:endParaRPr>
          </a:p>
          <a:p>
            <a:endParaRPr lang="es-CO" sz="1013">
              <a:latin typeface="Abadi"/>
            </a:endParaRPr>
          </a:p>
        </p:txBody>
      </p:sp>
      <p:sp>
        <p:nvSpPr>
          <p:cNvPr id="5" name="CuadroTexto 4">
            <a:extLst>
              <a:ext uri="{FF2B5EF4-FFF2-40B4-BE49-F238E27FC236}">
                <a16:creationId xmlns:a16="http://schemas.microsoft.com/office/drawing/2014/main" id="{455D9A4D-08E4-4FD6-AB4C-B3890DDD7C50}"/>
              </a:ext>
            </a:extLst>
          </p:cNvPr>
          <p:cNvSpPr txBox="1"/>
          <p:nvPr/>
        </p:nvSpPr>
        <p:spPr>
          <a:xfrm>
            <a:off x="5766552" y="1638494"/>
            <a:ext cx="2890538" cy="1962845"/>
          </a:xfrm>
          <a:prstGeom prst="rect">
            <a:avLst/>
          </a:prstGeom>
          <a:noFill/>
        </p:spPr>
        <p:txBody>
          <a:bodyPr wrap="square" rtlCol="0">
            <a:spAutoFit/>
          </a:bodyPr>
          <a:lstStyle>
            <a:defPPr>
              <a:defRPr lang="es-CO"/>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s-CO" sz="1013">
                <a:latin typeface="Abadi"/>
              </a:rPr>
              <a:t>Hogares, restaurantes, plazas de comidas, clubes, hoteles, colegios</a:t>
            </a:r>
          </a:p>
          <a:p>
            <a:endParaRPr lang="es-CO" sz="1013">
              <a:latin typeface="Abadi"/>
            </a:endParaRPr>
          </a:p>
          <a:p>
            <a:r>
              <a:rPr lang="es-CO" sz="1013">
                <a:latin typeface="Abadi"/>
              </a:rPr>
              <a:t>Supermercados, hogares, clubes, hoteles, colegios</a:t>
            </a:r>
          </a:p>
          <a:p>
            <a:r>
              <a:rPr lang="es-CO" sz="1013">
                <a:latin typeface="Abadi"/>
              </a:rPr>
              <a:t>Supermercados tipo Fruver, supermercados, plazas de mercado, Corabastos, restaurantes, hoteles, hogares</a:t>
            </a:r>
          </a:p>
          <a:p>
            <a:endParaRPr lang="es-CO" sz="1013">
              <a:latin typeface="Abadi"/>
            </a:endParaRPr>
          </a:p>
          <a:p>
            <a:r>
              <a:rPr lang="es-CO" sz="1013">
                <a:latin typeface="Abadi"/>
              </a:rPr>
              <a:t>Hogares, clubes, parques</a:t>
            </a:r>
          </a:p>
          <a:p>
            <a:endParaRPr lang="es-CO" sz="1013">
              <a:latin typeface="Abadi"/>
            </a:endParaRPr>
          </a:p>
          <a:p>
            <a:endParaRPr lang="es-CO" sz="1013">
              <a:latin typeface="Abadi"/>
            </a:endParaRPr>
          </a:p>
        </p:txBody>
      </p:sp>
      <p:cxnSp>
        <p:nvCxnSpPr>
          <p:cNvPr id="8" name="Conector recto de flecha 7">
            <a:extLst>
              <a:ext uri="{FF2B5EF4-FFF2-40B4-BE49-F238E27FC236}">
                <a16:creationId xmlns:a16="http://schemas.microsoft.com/office/drawing/2014/main" id="{FFB41DC7-A163-4136-A953-620199E76720}"/>
              </a:ext>
            </a:extLst>
          </p:cNvPr>
          <p:cNvCxnSpPr>
            <a:cxnSpLocks/>
          </p:cNvCxnSpPr>
          <p:nvPr/>
        </p:nvCxnSpPr>
        <p:spPr>
          <a:xfrm flipV="1">
            <a:off x="4582555" y="1949566"/>
            <a:ext cx="1118674" cy="8930"/>
          </a:xfrm>
          <a:prstGeom prst="straightConnector1">
            <a:avLst/>
          </a:prstGeom>
          <a:ln w="38100">
            <a:solidFill>
              <a:srgbClr val="09D9A9"/>
            </a:solidFill>
            <a:tailEnd type="triangle"/>
          </a:ln>
        </p:spPr>
        <p:style>
          <a:lnRef idx="1">
            <a:schemeClr val="accent1"/>
          </a:lnRef>
          <a:fillRef idx="0">
            <a:schemeClr val="accent1"/>
          </a:fillRef>
          <a:effectRef idx="0">
            <a:schemeClr val="accent1"/>
          </a:effectRef>
          <a:fontRef idx="minor">
            <a:schemeClr val="tx1"/>
          </a:fontRef>
        </p:style>
      </p:cxnSp>
      <p:cxnSp>
        <p:nvCxnSpPr>
          <p:cNvPr id="10" name="Conector recto de flecha 9">
            <a:extLst>
              <a:ext uri="{FF2B5EF4-FFF2-40B4-BE49-F238E27FC236}">
                <a16:creationId xmlns:a16="http://schemas.microsoft.com/office/drawing/2014/main" id="{6DEB0FA1-1140-4BD8-A249-D99CA4E00856}"/>
              </a:ext>
            </a:extLst>
          </p:cNvPr>
          <p:cNvCxnSpPr>
            <a:cxnSpLocks/>
          </p:cNvCxnSpPr>
          <p:nvPr/>
        </p:nvCxnSpPr>
        <p:spPr>
          <a:xfrm>
            <a:off x="4462063" y="2207681"/>
            <a:ext cx="1239166" cy="0"/>
          </a:xfrm>
          <a:prstGeom prst="straightConnector1">
            <a:avLst/>
          </a:prstGeom>
          <a:ln w="38100">
            <a:solidFill>
              <a:srgbClr val="09D9A9"/>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ector recto de flecha 11">
            <a:extLst>
              <a:ext uri="{FF2B5EF4-FFF2-40B4-BE49-F238E27FC236}">
                <a16:creationId xmlns:a16="http://schemas.microsoft.com/office/drawing/2014/main" id="{1A18B259-9B46-429E-A6F4-78F5478D85AD}"/>
              </a:ext>
            </a:extLst>
          </p:cNvPr>
          <p:cNvCxnSpPr>
            <a:cxnSpLocks/>
          </p:cNvCxnSpPr>
          <p:nvPr/>
        </p:nvCxnSpPr>
        <p:spPr>
          <a:xfrm>
            <a:off x="4372643" y="2533249"/>
            <a:ext cx="1328586" cy="0"/>
          </a:xfrm>
          <a:prstGeom prst="straightConnector1">
            <a:avLst/>
          </a:prstGeom>
          <a:ln w="38100">
            <a:solidFill>
              <a:srgbClr val="09D9A9"/>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ector recto de flecha 13">
            <a:extLst>
              <a:ext uri="{FF2B5EF4-FFF2-40B4-BE49-F238E27FC236}">
                <a16:creationId xmlns:a16="http://schemas.microsoft.com/office/drawing/2014/main" id="{E93B7044-E86E-4FEA-AD96-6CD550395910}"/>
              </a:ext>
            </a:extLst>
          </p:cNvPr>
          <p:cNvCxnSpPr>
            <a:cxnSpLocks/>
          </p:cNvCxnSpPr>
          <p:nvPr/>
        </p:nvCxnSpPr>
        <p:spPr>
          <a:xfrm>
            <a:off x="4185315" y="3049553"/>
            <a:ext cx="1515914" cy="0"/>
          </a:xfrm>
          <a:prstGeom prst="straightConnector1">
            <a:avLst/>
          </a:prstGeom>
          <a:ln w="38100">
            <a:solidFill>
              <a:srgbClr val="09D9A9"/>
            </a:solidFill>
            <a:tailEnd type="triangle"/>
          </a:ln>
        </p:spPr>
        <p:style>
          <a:lnRef idx="1">
            <a:schemeClr val="accent1"/>
          </a:lnRef>
          <a:fillRef idx="0">
            <a:schemeClr val="accent1"/>
          </a:fillRef>
          <a:effectRef idx="0">
            <a:schemeClr val="accent1"/>
          </a:effectRef>
          <a:fontRef idx="minor">
            <a:schemeClr val="tx1"/>
          </a:fontRef>
        </p:style>
      </p:cxnSp>
      <p:sp>
        <p:nvSpPr>
          <p:cNvPr id="16" name="Rectángulo 15">
            <a:extLst>
              <a:ext uri="{FF2B5EF4-FFF2-40B4-BE49-F238E27FC236}">
                <a16:creationId xmlns:a16="http://schemas.microsoft.com/office/drawing/2014/main" id="{653A58E9-31CD-4D32-9730-3F58B77431D7}"/>
              </a:ext>
            </a:extLst>
          </p:cNvPr>
          <p:cNvSpPr/>
          <p:nvPr/>
        </p:nvSpPr>
        <p:spPr>
          <a:xfrm>
            <a:off x="1703150" y="3815553"/>
            <a:ext cx="6804917" cy="404085"/>
          </a:xfrm>
          <a:prstGeom prst="rect">
            <a:avLst/>
          </a:prstGeom>
        </p:spPr>
        <p:txBody>
          <a:bodyPr wrap="square">
            <a:spAutoFit/>
          </a:bodyPr>
          <a:lstStyle>
            <a:defPPr>
              <a:defRPr lang="es-CO"/>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just"/>
            <a:r>
              <a:rPr lang="es-MX" sz="1013" b="1">
                <a:latin typeface="Abadi"/>
              </a:rPr>
              <a:t>En términos de aprovechamiento, los residuos se pueden agrupar según la fuente primaria u origen (animal o vegetal), su </a:t>
            </a:r>
            <a:r>
              <a:rPr lang="es-MX" sz="1013" b="1" err="1">
                <a:latin typeface="Abadi"/>
              </a:rPr>
              <a:t>biodegrabilidad</a:t>
            </a:r>
            <a:r>
              <a:rPr lang="es-MX" sz="1013" b="1">
                <a:latin typeface="Abadi"/>
              </a:rPr>
              <a:t>, el contenido de humedad y su tamaño promedio. </a:t>
            </a:r>
            <a:endParaRPr lang="es-CO" sz="1013" b="1">
              <a:latin typeface="Abadi"/>
            </a:endParaRPr>
          </a:p>
        </p:txBody>
      </p:sp>
      <p:pic>
        <p:nvPicPr>
          <p:cNvPr id="15" name="Google Shape;70;p14">
            <a:extLst>
              <a:ext uri="{FF2B5EF4-FFF2-40B4-BE49-F238E27FC236}">
                <a16:creationId xmlns:a16="http://schemas.microsoft.com/office/drawing/2014/main" id="{C218F1E5-829A-4A67-B776-5A42AF2A3C25}"/>
              </a:ext>
            </a:extLst>
          </p:cNvPr>
          <p:cNvPicPr preferRelativeResize="0"/>
          <p:nvPr/>
        </p:nvPicPr>
        <p:blipFill rotWithShape="1">
          <a:blip r:embed="rId2">
            <a:alphaModFix/>
          </a:blip>
          <a:srcRect t="65986" b="15445"/>
          <a:stretch/>
        </p:blipFill>
        <p:spPr>
          <a:xfrm>
            <a:off x="6980297" y="594510"/>
            <a:ext cx="2217614" cy="413100"/>
          </a:xfrm>
          <a:prstGeom prst="rect">
            <a:avLst/>
          </a:prstGeom>
          <a:noFill/>
          <a:ln>
            <a:noFill/>
          </a:ln>
        </p:spPr>
      </p:pic>
      <p:sp>
        <p:nvSpPr>
          <p:cNvPr id="6" name="Google Shape;83;p16">
            <a:extLst>
              <a:ext uri="{FF2B5EF4-FFF2-40B4-BE49-F238E27FC236}">
                <a16:creationId xmlns:a16="http://schemas.microsoft.com/office/drawing/2014/main" id="{8129DF32-FE56-4C43-B7C1-A58DB7A8FC86}"/>
              </a:ext>
            </a:extLst>
          </p:cNvPr>
          <p:cNvSpPr txBox="1">
            <a:spLocks/>
          </p:cNvSpPr>
          <p:nvPr/>
        </p:nvSpPr>
        <p:spPr>
          <a:xfrm>
            <a:off x="464125" y="521200"/>
            <a:ext cx="6523326"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GB" b="1" dirty="0">
                <a:solidFill>
                  <a:srgbClr val="05334C"/>
                </a:solidFill>
                <a:latin typeface="Comfortaa"/>
                <a:sym typeface="Comfortaa"/>
              </a:rPr>
              <a:t>TIPOS DE RESIDUOS ORGÁNICOS</a:t>
            </a:r>
            <a:endParaRPr lang="en-US" sz="1800" dirty="0"/>
          </a:p>
        </p:txBody>
      </p:sp>
    </p:spTree>
    <p:extLst>
      <p:ext uri="{BB962C8B-B14F-4D97-AF65-F5344CB8AC3E}">
        <p14:creationId xmlns:p14="http://schemas.microsoft.com/office/powerpoint/2010/main" val="3686646468"/>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A7A7A7"/>
      </a:dk2>
      <a:lt2>
        <a:srgbClr val="535353"/>
      </a:lt2>
      <a:accent1>
        <a:srgbClr val="FFAB40"/>
      </a:accent1>
      <a:accent2>
        <a:srgbClr val="212121"/>
      </a:accent2>
      <a:accent3>
        <a:srgbClr val="78909C"/>
      </a:accent3>
      <a:accent4>
        <a:srgbClr val="8F6024"/>
      </a:accent4>
      <a:accent5>
        <a:srgbClr val="0097A7"/>
      </a:accent5>
      <a:accent6>
        <a:srgbClr val="EEFF41"/>
      </a:accent6>
      <a:hlink>
        <a:srgbClr val="0000FF"/>
      </a:hlink>
      <a:folHlink>
        <a:srgbClr val="FF00FF"/>
      </a:folHlink>
    </a:clrScheme>
    <a:fontScheme name="Simple Light">
      <a:majorFont>
        <a:latin typeface="Arial"/>
        <a:ea typeface="Arial"/>
        <a:cs typeface="Arial"/>
      </a:majorFont>
      <a:minorFont>
        <a:latin typeface="Helvetica"/>
        <a:ea typeface="Helvetica"/>
        <a:cs typeface="Helvetica"/>
      </a:minorFont>
    </a:fontScheme>
    <a:fmtScheme name="Simple Ligh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A7A7A7"/>
      </a:dk2>
      <a:lt2>
        <a:srgbClr val="535353"/>
      </a:lt2>
      <a:accent1>
        <a:srgbClr val="FFAB40"/>
      </a:accent1>
      <a:accent2>
        <a:srgbClr val="212121"/>
      </a:accent2>
      <a:accent3>
        <a:srgbClr val="78909C"/>
      </a:accent3>
      <a:accent4>
        <a:srgbClr val="8F6024"/>
      </a:accent4>
      <a:accent5>
        <a:srgbClr val="0097A7"/>
      </a:accent5>
      <a:accent6>
        <a:srgbClr val="EEFF41"/>
      </a:accent6>
      <a:hlink>
        <a:srgbClr val="0000FF"/>
      </a:hlink>
      <a:folHlink>
        <a:srgbClr val="FF00FF"/>
      </a:folHlink>
    </a:clrScheme>
    <a:fontScheme name="Simple Light">
      <a:majorFont>
        <a:latin typeface="Arial"/>
        <a:ea typeface="Arial"/>
        <a:cs typeface="Arial"/>
      </a:majorFont>
      <a:minorFont>
        <a:latin typeface="Helvetica"/>
        <a:ea typeface="Helvetica"/>
        <a:cs typeface="Helvetica"/>
      </a:minorFont>
    </a:fontScheme>
    <a:fmtScheme name="Simple Ligh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4B65B25A2F425D448A462A66B3097D82" ma:contentTypeVersion="10" ma:contentTypeDescription="Crear nuevo documento." ma:contentTypeScope="" ma:versionID="a843fec203b411935ae87009c203eaf8">
  <xsd:schema xmlns:xsd="http://www.w3.org/2001/XMLSchema" xmlns:xs="http://www.w3.org/2001/XMLSchema" xmlns:p="http://schemas.microsoft.com/office/2006/metadata/properties" xmlns:ns2="94c544b1-1e5e-421a-b488-2b20b97ab5e7" xmlns:ns3="e4b644c1-7d92-4b0b-9294-5b77aba35632" targetNamespace="http://schemas.microsoft.com/office/2006/metadata/properties" ma:root="true" ma:fieldsID="b1b45debec458498f843efbb313162a5" ns2:_="" ns3:_="">
    <xsd:import namespace="94c544b1-1e5e-421a-b488-2b20b97ab5e7"/>
    <xsd:import namespace="e4b644c1-7d92-4b0b-9294-5b77aba35632"/>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3:SharedWithUsers" minOccurs="0"/>
                <xsd:element ref="ns3:SharedWithDetails" minOccurs="0"/>
                <xsd:element ref="ns2:MediaServiceDateTaken" minOccurs="0"/>
                <xsd:element ref="ns2:MediaServiceLocatio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c544b1-1e5e-421a-b488-2b20b97ab5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4b644c1-7d92-4b0b-9294-5b77aba35632" elementFormDefault="qualified">
    <xsd:import namespace="http://schemas.microsoft.com/office/2006/documentManagement/types"/>
    <xsd:import namespace="http://schemas.microsoft.com/office/infopath/2007/PartnerControls"/>
    <xsd:element name="SharedWithUsers" ma:index="12"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4A3012B-3D7A-44E2-86C8-DB792E401A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4c544b1-1e5e-421a-b488-2b20b97ab5e7"/>
    <ds:schemaRef ds:uri="e4b644c1-7d92-4b0b-9294-5b77aba3563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77BDB7-4FA1-454C-B02C-DA2AF71ABE18}">
  <ds:schemaRefs>
    <ds:schemaRef ds:uri="http://schemas.microsoft.com/sharepoint/v3/contenttype/forms"/>
  </ds:schemaRefs>
</ds:datastoreItem>
</file>

<file path=customXml/itemProps3.xml><?xml version="1.0" encoding="utf-8"?>
<ds:datastoreItem xmlns:ds="http://schemas.openxmlformats.org/officeDocument/2006/customXml" ds:itemID="{44A521EC-3DCB-49CE-923C-22B1720055AC}">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64</TotalTime>
  <Words>1995</Words>
  <Application>Microsoft Office PowerPoint</Application>
  <PresentationFormat>On-screen Show (16:9)</PresentationFormat>
  <Paragraphs>290</Paragraphs>
  <Slides>29</Slides>
  <Notes>11</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Simple Light</vt:lpstr>
      <vt:lpstr>PowerPoint Presentation</vt:lpstr>
      <vt:lpstr>PowerPoint Presentation</vt:lpstr>
      <vt:lpstr>PROBLEMA</vt:lpstr>
      <vt:lpstr>METODOLOGÍA</vt:lpstr>
      <vt:lpstr>RESULTADOS</vt:lpstr>
      <vt:lpstr>PowerPoint Presentation</vt:lpstr>
      <vt:lpstr>PowerPoint Presentation</vt:lpstr>
      <vt:lpstr>PowerPoint Presentation</vt:lpstr>
      <vt:lpstr>PowerPoint Presentation</vt:lpstr>
      <vt:lpstr>ENTREGABLES</vt:lpstr>
      <vt:lpstr>ACTORES</vt:lpstr>
      <vt:lpstr>ACTORES INVOLUCRADOS EN EL TALLER</vt:lpstr>
      <vt:lpstr>VISUALIZACIÓN CADENA DE VALOR DE MATERIALES ORGÁNICOS</vt:lpstr>
      <vt:lpstr>COMPRENDER REGISTRO VISUAL</vt:lpstr>
      <vt:lpstr>PowerPoint Presentation</vt:lpstr>
      <vt:lpstr>PowerPoint Presentation</vt:lpstr>
      <vt:lpstr>ENTREGABLES</vt:lpstr>
      <vt:lpstr>ACTORES</vt:lpstr>
      <vt:lpstr>CO-CREAR REGISTRO VISUAL</vt:lpstr>
      <vt:lpstr>MATRIZ DE PROBLEMAS </vt:lpstr>
      <vt:lpstr>MATRIZ DE PROBLEMAS </vt:lpstr>
      <vt:lpstr>MATRIZ DE PROBLEMAS </vt:lpstr>
      <vt:lpstr>VISUALIZACIÓN CADENA DE VALOR DEL RCD</vt:lpstr>
      <vt:lpstr>PLANO DEL PROBLEMA CADENA DE VALOR DEL RCD</vt:lpstr>
      <vt:lpstr>COMPRENDER REGISTRO VISUAL</vt:lpstr>
      <vt:lpstr>COMPRENDER REGISTRO VISUAL</vt:lpstr>
      <vt:lpstr>IDEAS  Como podemos enseñarle a arquitectos ingenieros técnicos y tecnólogos en construcción que es un RCD y cómo disponerlo de manera eficiente </vt:lpstr>
      <vt:lpstr>LO QUE QUEREMOS CONTAR PEDAGOGÍA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Nathaly Sepulveda Ramos</dc:creator>
  <cp:lastModifiedBy>Nathaly Sepulveda Ramos</cp:lastModifiedBy>
  <cp:revision>10</cp:revision>
  <dcterms:modified xsi:type="dcterms:W3CDTF">2019-12-15T22:57:24Z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0x0101004B65B25A2F425D448A462A66B3097D82</vt:lpwstr>
  </property>
</Properties>
</file>