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4"/>
  </p:sldMasterIdLst>
  <p:notesMasterIdLst>
    <p:notesMasterId r:id="rId28"/>
  </p:notesMasterIdLst>
  <p:handoutMasterIdLst>
    <p:handoutMasterId r:id="rId29"/>
  </p:handoutMasterIdLst>
  <p:sldIdLst>
    <p:sldId id="256" r:id="rId5"/>
    <p:sldId id="273" r:id="rId6"/>
    <p:sldId id="272" r:id="rId7"/>
    <p:sldId id="292" r:id="rId8"/>
    <p:sldId id="300" r:id="rId9"/>
    <p:sldId id="274" r:id="rId10"/>
    <p:sldId id="293" r:id="rId11"/>
    <p:sldId id="275" r:id="rId12"/>
    <p:sldId id="276" r:id="rId13"/>
    <p:sldId id="277" r:id="rId14"/>
    <p:sldId id="278" r:id="rId15"/>
    <p:sldId id="279" r:id="rId16"/>
    <p:sldId id="280" r:id="rId17"/>
    <p:sldId id="281" r:id="rId18"/>
    <p:sldId id="282" r:id="rId19"/>
    <p:sldId id="297" r:id="rId20"/>
    <p:sldId id="284" r:id="rId21"/>
    <p:sldId id="285" r:id="rId22"/>
    <p:sldId id="286" r:id="rId23"/>
    <p:sldId id="287" r:id="rId24"/>
    <p:sldId id="288" r:id="rId25"/>
    <p:sldId id="289" r:id="rId26"/>
    <p:sldId id="264" r:id="rId27"/>
  </p:sldIdLst>
  <p:sldSz cx="12192000" cy="6858000"/>
  <p:notesSz cx="6799263" cy="9929813"/>
  <p:defaultTextStyle>
    <a:defPPr>
      <a:defRPr lang="en-US"/>
    </a:defPPr>
    <a:lvl1pPr algn="l" defTabSz="457200" rtl="0" fontAlgn="base">
      <a:spcBef>
        <a:spcPct val="0"/>
      </a:spcBef>
      <a:spcAft>
        <a:spcPct val="0"/>
      </a:spcAft>
      <a:defRPr kern="1200">
        <a:solidFill>
          <a:schemeClr val="tx1"/>
        </a:solidFill>
        <a:latin typeface="Calibri" pitchFamily="34" charset="0"/>
        <a:ea typeface="Geneva" pitchFamily="124" charset="-128"/>
        <a:cs typeface="+mn-cs"/>
      </a:defRPr>
    </a:lvl1pPr>
    <a:lvl2pPr marL="457200" algn="l" defTabSz="457200" rtl="0" fontAlgn="base">
      <a:spcBef>
        <a:spcPct val="0"/>
      </a:spcBef>
      <a:spcAft>
        <a:spcPct val="0"/>
      </a:spcAft>
      <a:defRPr kern="1200">
        <a:solidFill>
          <a:schemeClr val="tx1"/>
        </a:solidFill>
        <a:latin typeface="Calibri" pitchFamily="34" charset="0"/>
        <a:ea typeface="Geneva" pitchFamily="124" charset="-128"/>
        <a:cs typeface="+mn-cs"/>
      </a:defRPr>
    </a:lvl2pPr>
    <a:lvl3pPr marL="914400" algn="l" defTabSz="457200" rtl="0" fontAlgn="base">
      <a:spcBef>
        <a:spcPct val="0"/>
      </a:spcBef>
      <a:spcAft>
        <a:spcPct val="0"/>
      </a:spcAft>
      <a:defRPr kern="1200">
        <a:solidFill>
          <a:schemeClr val="tx1"/>
        </a:solidFill>
        <a:latin typeface="Calibri" pitchFamily="34" charset="0"/>
        <a:ea typeface="Geneva" pitchFamily="12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Geneva" pitchFamily="12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Geneva" pitchFamily="124" charset="-128"/>
        <a:cs typeface="+mn-cs"/>
      </a:defRPr>
    </a:lvl5pPr>
    <a:lvl6pPr marL="2286000" algn="l" defTabSz="914400" rtl="0" eaLnBrk="1" latinLnBrk="0" hangingPunct="1">
      <a:defRPr kern="1200">
        <a:solidFill>
          <a:schemeClr val="tx1"/>
        </a:solidFill>
        <a:latin typeface="Calibri" pitchFamily="34" charset="0"/>
        <a:ea typeface="Geneva" pitchFamily="124" charset="-128"/>
        <a:cs typeface="+mn-cs"/>
      </a:defRPr>
    </a:lvl6pPr>
    <a:lvl7pPr marL="2743200" algn="l" defTabSz="914400" rtl="0" eaLnBrk="1" latinLnBrk="0" hangingPunct="1">
      <a:defRPr kern="1200">
        <a:solidFill>
          <a:schemeClr val="tx1"/>
        </a:solidFill>
        <a:latin typeface="Calibri" pitchFamily="34" charset="0"/>
        <a:ea typeface="Geneva" pitchFamily="124" charset="-128"/>
        <a:cs typeface="+mn-cs"/>
      </a:defRPr>
    </a:lvl7pPr>
    <a:lvl8pPr marL="3200400" algn="l" defTabSz="914400" rtl="0" eaLnBrk="1" latinLnBrk="0" hangingPunct="1">
      <a:defRPr kern="1200">
        <a:solidFill>
          <a:schemeClr val="tx1"/>
        </a:solidFill>
        <a:latin typeface="Calibri" pitchFamily="34" charset="0"/>
        <a:ea typeface="Geneva" pitchFamily="124" charset="-128"/>
        <a:cs typeface="+mn-cs"/>
      </a:defRPr>
    </a:lvl8pPr>
    <a:lvl9pPr marL="3657600" algn="l" defTabSz="914400" rtl="0" eaLnBrk="1" latinLnBrk="0" hangingPunct="1">
      <a:defRPr kern="1200">
        <a:solidFill>
          <a:schemeClr val="tx1"/>
        </a:solidFill>
        <a:latin typeface="Calibri" pitchFamily="34" charset="0"/>
        <a:ea typeface="Geneva" pitchFamily="124" charset="-128"/>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580"/>
    <a:srgbClr val="CFD5DF"/>
    <a:srgbClr val="FFF0C7"/>
    <a:srgbClr val="FFC8CC"/>
    <a:srgbClr val="FFE3E6"/>
    <a:srgbClr val="D9F4FC"/>
    <a:srgbClr val="4191BE"/>
    <a:srgbClr val="A7C4C5"/>
    <a:srgbClr val="D3E1E2"/>
    <a:srgbClr val="196B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04" autoAdjust="0"/>
    <p:restoredTop sz="72850" autoAdjust="0"/>
  </p:normalViewPr>
  <p:slideViewPr>
    <p:cSldViewPr snapToGrid="0">
      <p:cViewPr varScale="1">
        <p:scale>
          <a:sx n="62" d="100"/>
          <a:sy n="62" d="100"/>
        </p:scale>
        <p:origin x="1315" y="62"/>
      </p:cViewPr>
      <p:guideLst/>
    </p:cSldViewPr>
  </p:slideViewPr>
  <p:notesTextViewPr>
    <p:cViewPr>
      <p:scale>
        <a:sx n="1" d="1"/>
        <a:sy n="1" d="1"/>
      </p:scale>
      <p:origin x="0" y="0"/>
    </p:cViewPr>
  </p:notesTextViewPr>
  <p:notesViewPr>
    <p:cSldViewPr snapToGrid="0">
      <p:cViewPr varScale="1">
        <p:scale>
          <a:sx n="116" d="100"/>
          <a:sy n="116" d="100"/>
        </p:scale>
        <p:origin x="238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diagrams/_rels/data1.xml.rels><?xml version="1.0" encoding="UTF-8" standalone="yes"?>
<Relationships xmlns="http://schemas.openxmlformats.org/package/2006/relationships"><Relationship Id="rId1" Type="http://schemas.openxmlformats.org/officeDocument/2006/relationships/image" Target="../media/image4.png"/></Relationships>
</file>

<file path=ppt/diagrams/_rels/drawing1.xml.rels><?xml version="1.0" encoding="UTF-8" standalone="yes"?>
<Relationships xmlns="http://schemas.openxmlformats.org/package/2006/relationships"><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21D6E5-A68D-4264-B55D-5BC0DC4BA998}"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fi-FI"/>
        </a:p>
      </dgm:t>
    </dgm:pt>
    <dgm:pt modelId="{6A5D38CE-C319-4889-B61B-9E36297B6A6F}">
      <dgm:prSet phldrT="[Teksti]"/>
      <dgm:spPr/>
      <dgm:t>
        <a:bodyPr/>
        <a:lstStyle/>
        <a:p>
          <a:r>
            <a:rPr lang="en-US" noProof="0" dirty="0"/>
            <a:t>Colleagues from other SAIs</a:t>
          </a:r>
        </a:p>
      </dgm:t>
    </dgm:pt>
    <dgm:pt modelId="{2CBDF3A1-648E-40FA-AC75-9A04BB91A35D}" type="parTrans" cxnId="{886A5704-14D4-44AE-8EA0-7D1D9548D2AD}">
      <dgm:prSet/>
      <dgm:spPr/>
      <dgm:t>
        <a:bodyPr/>
        <a:lstStyle/>
        <a:p>
          <a:endParaRPr lang="en-US" noProof="0" dirty="0"/>
        </a:p>
      </dgm:t>
    </dgm:pt>
    <dgm:pt modelId="{F204C9E8-F365-4AE3-9ECC-F0F6ED85381D}" type="sibTrans" cxnId="{886A5704-14D4-44AE-8EA0-7D1D9548D2AD}">
      <dgm:prSet/>
      <dgm:spPr/>
      <dgm:t>
        <a:bodyPr/>
        <a:lstStyle/>
        <a:p>
          <a:endParaRPr lang="fi-FI"/>
        </a:p>
      </dgm:t>
    </dgm:pt>
    <dgm:pt modelId="{90287664-DB76-4EB2-97F2-766211465125}">
      <dgm:prSet phldrT="[Teksti]"/>
      <dgm:spPr/>
      <dgm:t>
        <a:bodyPr/>
        <a:lstStyle/>
        <a:p>
          <a:r>
            <a:rPr lang="en-US" noProof="0" dirty="0"/>
            <a:t>Experts within different governmental sectors</a:t>
          </a:r>
        </a:p>
      </dgm:t>
    </dgm:pt>
    <dgm:pt modelId="{4E2F732C-563F-4E78-A694-01B7445C079F}" type="parTrans" cxnId="{45F34EC3-5C0C-4FC0-95C6-216734334D82}">
      <dgm:prSet/>
      <dgm:spPr/>
      <dgm:t>
        <a:bodyPr/>
        <a:lstStyle/>
        <a:p>
          <a:endParaRPr lang="en-US" noProof="0" dirty="0"/>
        </a:p>
      </dgm:t>
    </dgm:pt>
    <dgm:pt modelId="{52953915-16A4-47CC-B61B-3A1DF85965C5}" type="sibTrans" cxnId="{45F34EC3-5C0C-4FC0-95C6-216734334D82}">
      <dgm:prSet/>
      <dgm:spPr/>
      <dgm:t>
        <a:bodyPr/>
        <a:lstStyle/>
        <a:p>
          <a:endParaRPr lang="fi-FI"/>
        </a:p>
      </dgm:t>
    </dgm:pt>
    <dgm:pt modelId="{B43332CE-90ED-476B-914B-FCF1200DA798}">
      <dgm:prSet phldrT="[Teksti]"/>
      <dgm:spPr>
        <a:ln w="76200">
          <a:solidFill>
            <a:schemeClr val="accent3"/>
          </a:solidFill>
        </a:ln>
      </dgm:spPr>
      <dgm:t>
        <a:bodyPr/>
        <a:lstStyle/>
        <a:p>
          <a:r>
            <a:rPr lang="en-US" noProof="0" dirty="0"/>
            <a:t>Possible suppliers</a:t>
          </a:r>
        </a:p>
      </dgm:t>
    </dgm:pt>
    <dgm:pt modelId="{57D3700D-DB90-4865-97E9-C1033673D6E3}" type="parTrans" cxnId="{F09485F7-E2D0-4541-BC69-D6DF0A4909E1}">
      <dgm:prSet/>
      <dgm:spPr/>
      <dgm:t>
        <a:bodyPr/>
        <a:lstStyle/>
        <a:p>
          <a:endParaRPr lang="en-US" noProof="0" dirty="0"/>
        </a:p>
      </dgm:t>
    </dgm:pt>
    <dgm:pt modelId="{4EDE5B44-E9F4-497B-8B09-0E2C3C07D81B}" type="sibTrans" cxnId="{F09485F7-E2D0-4541-BC69-D6DF0A4909E1}">
      <dgm:prSet/>
      <dgm:spPr/>
      <dgm:t>
        <a:bodyPr/>
        <a:lstStyle/>
        <a:p>
          <a:endParaRPr lang="fi-FI"/>
        </a:p>
      </dgm:t>
    </dgm:pt>
    <dgm:pt modelId="{915AA090-C9F6-4B52-8579-A005DE052908}">
      <dgm:prSet phldrT="[Teksti]"/>
      <dgm:spPr/>
      <dgm:t>
        <a:bodyPr/>
        <a:lstStyle/>
        <a:p>
          <a:r>
            <a:rPr lang="en-US" noProof="0" dirty="0"/>
            <a:t>NAO Finland staff</a:t>
          </a:r>
        </a:p>
      </dgm:t>
    </dgm:pt>
    <dgm:pt modelId="{596FF5A4-3918-46DC-86FA-0D25E2ABDD98}" type="parTrans" cxnId="{1FF53E81-7637-4BAC-8EE0-3DCF02D49EE1}">
      <dgm:prSet/>
      <dgm:spPr/>
      <dgm:t>
        <a:bodyPr/>
        <a:lstStyle/>
        <a:p>
          <a:endParaRPr lang="en-US" noProof="0" dirty="0"/>
        </a:p>
      </dgm:t>
    </dgm:pt>
    <dgm:pt modelId="{533FF9B3-CB22-456F-8047-B5AF1A915083}" type="sibTrans" cxnId="{1FF53E81-7637-4BAC-8EE0-3DCF02D49EE1}">
      <dgm:prSet/>
      <dgm:spPr/>
      <dgm:t>
        <a:bodyPr/>
        <a:lstStyle/>
        <a:p>
          <a:endParaRPr lang="fi-FI"/>
        </a:p>
      </dgm:t>
    </dgm:pt>
    <dgm:pt modelId="{1D68BD5B-BDF1-4A4E-9171-126E318821B5}">
      <dgm:prSet phldrT="[Teksti]"/>
      <dgm:spPr>
        <a:blipFill rotWithShape="0">
          <a:blip xmlns:r="http://schemas.openxmlformats.org/officeDocument/2006/relationships" r:embed="rId1"/>
          <a:stretch>
            <a:fillRect/>
          </a:stretch>
        </a:blipFill>
      </dgm:spPr>
      <dgm:t>
        <a:bodyPr/>
        <a:lstStyle/>
        <a:p>
          <a:r>
            <a:rPr lang="en-US" noProof="0" dirty="0"/>
            <a:t> </a:t>
          </a:r>
        </a:p>
      </dgm:t>
    </dgm:pt>
    <dgm:pt modelId="{14502920-E686-49ED-8205-EDD8BA03C1B5}" type="sibTrans" cxnId="{A0B9958A-65B7-47BF-B6E1-9C379FADC79E}">
      <dgm:prSet/>
      <dgm:spPr/>
      <dgm:t>
        <a:bodyPr/>
        <a:lstStyle/>
        <a:p>
          <a:endParaRPr lang="fi-FI"/>
        </a:p>
      </dgm:t>
    </dgm:pt>
    <dgm:pt modelId="{7CB24E0B-BAF3-4A2D-8250-DF9DF68E4240}" type="parTrans" cxnId="{A0B9958A-65B7-47BF-B6E1-9C379FADC79E}">
      <dgm:prSet/>
      <dgm:spPr/>
      <dgm:t>
        <a:bodyPr/>
        <a:lstStyle/>
        <a:p>
          <a:endParaRPr lang="fi-FI"/>
        </a:p>
      </dgm:t>
    </dgm:pt>
    <dgm:pt modelId="{70A8EC97-B144-40F3-9135-A5A4D26226C3}">
      <dgm:prSet phldrT="[Teksti]"/>
      <dgm:spPr/>
      <dgm:t>
        <a:bodyPr/>
        <a:lstStyle/>
        <a:p>
          <a:r>
            <a:rPr lang="en-US" noProof="0" dirty="0"/>
            <a:t>Seminars and trainings</a:t>
          </a:r>
        </a:p>
      </dgm:t>
    </dgm:pt>
    <dgm:pt modelId="{A224A0B9-3079-4539-A64C-68FA6A380915}" type="parTrans" cxnId="{77128615-91AD-4C47-AC6B-DC0BA2FBFE9C}">
      <dgm:prSet/>
      <dgm:spPr/>
      <dgm:t>
        <a:bodyPr/>
        <a:lstStyle/>
        <a:p>
          <a:endParaRPr lang="en-US" noProof="0" dirty="0"/>
        </a:p>
      </dgm:t>
    </dgm:pt>
    <dgm:pt modelId="{857DF9F7-E04E-49E5-9BF7-C953E9288630}" type="sibTrans" cxnId="{77128615-91AD-4C47-AC6B-DC0BA2FBFE9C}">
      <dgm:prSet/>
      <dgm:spPr/>
      <dgm:t>
        <a:bodyPr/>
        <a:lstStyle/>
        <a:p>
          <a:endParaRPr lang="fi-FI"/>
        </a:p>
      </dgm:t>
    </dgm:pt>
    <dgm:pt modelId="{7177E2EC-89B5-4CF0-BFF3-E28C6BE38526}" type="pres">
      <dgm:prSet presAssocID="{5B21D6E5-A68D-4264-B55D-5BC0DC4BA998}" presName="cycle" presStyleCnt="0">
        <dgm:presLayoutVars>
          <dgm:chMax val="1"/>
          <dgm:dir/>
          <dgm:animLvl val="ctr"/>
          <dgm:resizeHandles val="exact"/>
        </dgm:presLayoutVars>
      </dgm:prSet>
      <dgm:spPr/>
    </dgm:pt>
    <dgm:pt modelId="{44156469-28D8-4638-8B70-EC12B09C7E42}" type="pres">
      <dgm:prSet presAssocID="{1D68BD5B-BDF1-4A4E-9171-126E318821B5}" presName="centerShape" presStyleLbl="node0" presStyleIdx="0" presStyleCnt="1"/>
      <dgm:spPr/>
    </dgm:pt>
    <dgm:pt modelId="{09EE8C02-8C27-4205-81AE-67B3AEC9CB8E}" type="pres">
      <dgm:prSet presAssocID="{2CBDF3A1-648E-40FA-AC75-9A04BB91A35D}" presName="Name9" presStyleLbl="parChTrans1D2" presStyleIdx="0" presStyleCnt="5"/>
      <dgm:spPr/>
    </dgm:pt>
    <dgm:pt modelId="{AEAF427F-14EA-4F2D-9164-6E24B8C2672E}" type="pres">
      <dgm:prSet presAssocID="{2CBDF3A1-648E-40FA-AC75-9A04BB91A35D}" presName="connTx" presStyleLbl="parChTrans1D2" presStyleIdx="0" presStyleCnt="5"/>
      <dgm:spPr/>
    </dgm:pt>
    <dgm:pt modelId="{7C721466-28CC-416A-8C73-3D3CA90F3D7D}" type="pres">
      <dgm:prSet presAssocID="{6A5D38CE-C319-4889-B61B-9E36297B6A6F}" presName="node" presStyleLbl="node1" presStyleIdx="0" presStyleCnt="5">
        <dgm:presLayoutVars>
          <dgm:bulletEnabled val="1"/>
        </dgm:presLayoutVars>
      </dgm:prSet>
      <dgm:spPr/>
    </dgm:pt>
    <dgm:pt modelId="{7312CB9C-5FD2-4E0A-B358-9816851E4A50}" type="pres">
      <dgm:prSet presAssocID="{4E2F732C-563F-4E78-A694-01B7445C079F}" presName="Name9" presStyleLbl="parChTrans1D2" presStyleIdx="1" presStyleCnt="5"/>
      <dgm:spPr/>
    </dgm:pt>
    <dgm:pt modelId="{EB67E277-1A7E-456A-BCCC-0735EA813C1B}" type="pres">
      <dgm:prSet presAssocID="{4E2F732C-563F-4E78-A694-01B7445C079F}" presName="connTx" presStyleLbl="parChTrans1D2" presStyleIdx="1" presStyleCnt="5"/>
      <dgm:spPr/>
    </dgm:pt>
    <dgm:pt modelId="{4CE649EC-147B-4954-B33D-8F5AF391E799}" type="pres">
      <dgm:prSet presAssocID="{90287664-DB76-4EB2-97F2-766211465125}" presName="node" presStyleLbl="node1" presStyleIdx="1" presStyleCnt="5">
        <dgm:presLayoutVars>
          <dgm:bulletEnabled val="1"/>
        </dgm:presLayoutVars>
      </dgm:prSet>
      <dgm:spPr/>
    </dgm:pt>
    <dgm:pt modelId="{53E96C56-8B0B-4178-BF58-573C5676B618}" type="pres">
      <dgm:prSet presAssocID="{57D3700D-DB90-4865-97E9-C1033673D6E3}" presName="Name9" presStyleLbl="parChTrans1D2" presStyleIdx="2" presStyleCnt="5"/>
      <dgm:spPr/>
    </dgm:pt>
    <dgm:pt modelId="{245F24E5-6943-45E8-9894-81DEF92CE0C9}" type="pres">
      <dgm:prSet presAssocID="{57D3700D-DB90-4865-97E9-C1033673D6E3}" presName="connTx" presStyleLbl="parChTrans1D2" presStyleIdx="2" presStyleCnt="5"/>
      <dgm:spPr/>
    </dgm:pt>
    <dgm:pt modelId="{2447AAE9-DADE-4723-A5D3-39CD669165FC}" type="pres">
      <dgm:prSet presAssocID="{B43332CE-90ED-476B-914B-FCF1200DA798}" presName="node" presStyleLbl="node1" presStyleIdx="2" presStyleCnt="5">
        <dgm:presLayoutVars>
          <dgm:bulletEnabled val="1"/>
        </dgm:presLayoutVars>
      </dgm:prSet>
      <dgm:spPr/>
    </dgm:pt>
    <dgm:pt modelId="{95CD6023-B9D4-43C9-BE68-C6EDAB56F152}" type="pres">
      <dgm:prSet presAssocID="{596FF5A4-3918-46DC-86FA-0D25E2ABDD98}" presName="Name9" presStyleLbl="parChTrans1D2" presStyleIdx="3" presStyleCnt="5"/>
      <dgm:spPr/>
    </dgm:pt>
    <dgm:pt modelId="{5DC15646-C283-461E-A830-B80E87D7BA77}" type="pres">
      <dgm:prSet presAssocID="{596FF5A4-3918-46DC-86FA-0D25E2ABDD98}" presName="connTx" presStyleLbl="parChTrans1D2" presStyleIdx="3" presStyleCnt="5"/>
      <dgm:spPr/>
    </dgm:pt>
    <dgm:pt modelId="{E5D78851-3C8F-4EC7-88FC-D1665788893B}" type="pres">
      <dgm:prSet presAssocID="{915AA090-C9F6-4B52-8579-A005DE052908}" presName="node" presStyleLbl="node1" presStyleIdx="3" presStyleCnt="5">
        <dgm:presLayoutVars>
          <dgm:bulletEnabled val="1"/>
        </dgm:presLayoutVars>
      </dgm:prSet>
      <dgm:spPr/>
    </dgm:pt>
    <dgm:pt modelId="{3F6C5421-5F81-4598-8A29-ACC26F3BC71A}" type="pres">
      <dgm:prSet presAssocID="{A224A0B9-3079-4539-A64C-68FA6A380915}" presName="Name9" presStyleLbl="parChTrans1D2" presStyleIdx="4" presStyleCnt="5"/>
      <dgm:spPr/>
    </dgm:pt>
    <dgm:pt modelId="{79FAD17A-746B-4586-A9D2-BF1780860246}" type="pres">
      <dgm:prSet presAssocID="{A224A0B9-3079-4539-A64C-68FA6A380915}" presName="connTx" presStyleLbl="parChTrans1D2" presStyleIdx="4" presStyleCnt="5"/>
      <dgm:spPr/>
    </dgm:pt>
    <dgm:pt modelId="{35B5D4B8-AE64-4874-87C8-629CE98DC4B5}" type="pres">
      <dgm:prSet presAssocID="{70A8EC97-B144-40F3-9135-A5A4D26226C3}" presName="node" presStyleLbl="node1" presStyleIdx="4" presStyleCnt="5">
        <dgm:presLayoutVars>
          <dgm:bulletEnabled val="1"/>
        </dgm:presLayoutVars>
      </dgm:prSet>
      <dgm:spPr/>
    </dgm:pt>
  </dgm:ptLst>
  <dgm:cxnLst>
    <dgm:cxn modelId="{886A5704-14D4-44AE-8EA0-7D1D9548D2AD}" srcId="{1D68BD5B-BDF1-4A4E-9171-126E318821B5}" destId="{6A5D38CE-C319-4889-B61B-9E36297B6A6F}" srcOrd="0" destOrd="0" parTransId="{2CBDF3A1-648E-40FA-AC75-9A04BB91A35D}" sibTransId="{F204C9E8-F365-4AE3-9ECC-F0F6ED85381D}"/>
    <dgm:cxn modelId="{FF30F505-6FD7-4FDB-9C99-51062B8604BF}" type="presOf" srcId="{1D68BD5B-BDF1-4A4E-9171-126E318821B5}" destId="{44156469-28D8-4638-8B70-EC12B09C7E42}" srcOrd="0" destOrd="0" presId="urn:microsoft.com/office/officeart/2005/8/layout/radial1"/>
    <dgm:cxn modelId="{B49E850B-EB85-4D08-B039-66A1255E9835}" type="presOf" srcId="{5B21D6E5-A68D-4264-B55D-5BC0DC4BA998}" destId="{7177E2EC-89B5-4CF0-BFF3-E28C6BE38526}" srcOrd="0" destOrd="0" presId="urn:microsoft.com/office/officeart/2005/8/layout/radial1"/>
    <dgm:cxn modelId="{77128615-91AD-4C47-AC6B-DC0BA2FBFE9C}" srcId="{1D68BD5B-BDF1-4A4E-9171-126E318821B5}" destId="{70A8EC97-B144-40F3-9135-A5A4D26226C3}" srcOrd="4" destOrd="0" parTransId="{A224A0B9-3079-4539-A64C-68FA6A380915}" sibTransId="{857DF9F7-E04E-49E5-9BF7-C953E9288630}"/>
    <dgm:cxn modelId="{62FD2F2A-BD0A-4757-A602-A7FCA3EBB7EF}" type="presOf" srcId="{4E2F732C-563F-4E78-A694-01B7445C079F}" destId="{EB67E277-1A7E-456A-BCCC-0735EA813C1B}" srcOrd="1" destOrd="0" presId="urn:microsoft.com/office/officeart/2005/8/layout/radial1"/>
    <dgm:cxn modelId="{5CF7D02E-0515-424B-B3E7-EF1C96F63FF6}" type="presOf" srcId="{B43332CE-90ED-476B-914B-FCF1200DA798}" destId="{2447AAE9-DADE-4723-A5D3-39CD669165FC}" srcOrd="0" destOrd="0" presId="urn:microsoft.com/office/officeart/2005/8/layout/radial1"/>
    <dgm:cxn modelId="{CAF16C5D-444D-47E9-BE3D-8AEE86614A81}" type="presOf" srcId="{596FF5A4-3918-46DC-86FA-0D25E2ABDD98}" destId="{95CD6023-B9D4-43C9-BE68-C6EDAB56F152}" srcOrd="0" destOrd="0" presId="urn:microsoft.com/office/officeart/2005/8/layout/radial1"/>
    <dgm:cxn modelId="{FDABA55D-F5CA-47E9-8B08-B335F6F4DA33}" type="presOf" srcId="{90287664-DB76-4EB2-97F2-766211465125}" destId="{4CE649EC-147B-4954-B33D-8F5AF391E799}" srcOrd="0" destOrd="0" presId="urn:microsoft.com/office/officeart/2005/8/layout/radial1"/>
    <dgm:cxn modelId="{1EE8D544-89E3-415D-BFAB-1FBA7E7CD9BF}" type="presOf" srcId="{57D3700D-DB90-4865-97E9-C1033673D6E3}" destId="{245F24E5-6943-45E8-9894-81DEF92CE0C9}" srcOrd="1" destOrd="0" presId="urn:microsoft.com/office/officeart/2005/8/layout/radial1"/>
    <dgm:cxn modelId="{B8C33D6C-C452-4E4E-84A4-87C3A0719AC4}" type="presOf" srcId="{596FF5A4-3918-46DC-86FA-0D25E2ABDD98}" destId="{5DC15646-C283-461E-A830-B80E87D7BA77}" srcOrd="1" destOrd="0" presId="urn:microsoft.com/office/officeart/2005/8/layout/radial1"/>
    <dgm:cxn modelId="{1FF53E81-7637-4BAC-8EE0-3DCF02D49EE1}" srcId="{1D68BD5B-BDF1-4A4E-9171-126E318821B5}" destId="{915AA090-C9F6-4B52-8579-A005DE052908}" srcOrd="3" destOrd="0" parTransId="{596FF5A4-3918-46DC-86FA-0D25E2ABDD98}" sibTransId="{533FF9B3-CB22-456F-8047-B5AF1A915083}"/>
    <dgm:cxn modelId="{39624683-134E-4507-A518-844063193E2A}" type="presOf" srcId="{A224A0B9-3079-4539-A64C-68FA6A380915}" destId="{3F6C5421-5F81-4598-8A29-ACC26F3BC71A}" srcOrd="0" destOrd="0" presId="urn:microsoft.com/office/officeart/2005/8/layout/radial1"/>
    <dgm:cxn modelId="{D40FB088-BFE0-4361-A452-43DFA9AA0779}" type="presOf" srcId="{2CBDF3A1-648E-40FA-AC75-9A04BB91A35D}" destId="{AEAF427F-14EA-4F2D-9164-6E24B8C2672E}" srcOrd="1" destOrd="0" presId="urn:microsoft.com/office/officeart/2005/8/layout/radial1"/>
    <dgm:cxn modelId="{A0B9958A-65B7-47BF-B6E1-9C379FADC79E}" srcId="{5B21D6E5-A68D-4264-B55D-5BC0DC4BA998}" destId="{1D68BD5B-BDF1-4A4E-9171-126E318821B5}" srcOrd="0" destOrd="0" parTransId="{7CB24E0B-BAF3-4A2D-8250-DF9DF68E4240}" sibTransId="{14502920-E686-49ED-8205-EDD8BA03C1B5}"/>
    <dgm:cxn modelId="{657470A1-A7CD-4D15-B551-F9E896AC1F86}" type="presOf" srcId="{2CBDF3A1-648E-40FA-AC75-9A04BB91A35D}" destId="{09EE8C02-8C27-4205-81AE-67B3AEC9CB8E}" srcOrd="0" destOrd="0" presId="urn:microsoft.com/office/officeart/2005/8/layout/radial1"/>
    <dgm:cxn modelId="{B4A22DAF-B8EB-4C03-A63B-3CF50A5348EA}" type="presOf" srcId="{70A8EC97-B144-40F3-9135-A5A4D26226C3}" destId="{35B5D4B8-AE64-4874-87C8-629CE98DC4B5}" srcOrd="0" destOrd="0" presId="urn:microsoft.com/office/officeart/2005/8/layout/radial1"/>
    <dgm:cxn modelId="{45F34EC3-5C0C-4FC0-95C6-216734334D82}" srcId="{1D68BD5B-BDF1-4A4E-9171-126E318821B5}" destId="{90287664-DB76-4EB2-97F2-766211465125}" srcOrd="1" destOrd="0" parTransId="{4E2F732C-563F-4E78-A694-01B7445C079F}" sibTransId="{52953915-16A4-47CC-B61B-3A1DF85965C5}"/>
    <dgm:cxn modelId="{227F88D6-156C-4AFA-9FBC-F14467B1DD87}" type="presOf" srcId="{4E2F732C-563F-4E78-A694-01B7445C079F}" destId="{7312CB9C-5FD2-4E0A-B358-9816851E4A50}" srcOrd="0" destOrd="0" presId="urn:microsoft.com/office/officeart/2005/8/layout/radial1"/>
    <dgm:cxn modelId="{15DBDCD6-5353-405F-B413-75B25691DBC6}" type="presOf" srcId="{57D3700D-DB90-4865-97E9-C1033673D6E3}" destId="{53E96C56-8B0B-4178-BF58-573C5676B618}" srcOrd="0" destOrd="0" presId="urn:microsoft.com/office/officeart/2005/8/layout/radial1"/>
    <dgm:cxn modelId="{AA397EDA-0450-46B1-A2CE-A579385ACEC1}" type="presOf" srcId="{6A5D38CE-C319-4889-B61B-9E36297B6A6F}" destId="{7C721466-28CC-416A-8C73-3D3CA90F3D7D}" srcOrd="0" destOrd="0" presId="urn:microsoft.com/office/officeart/2005/8/layout/radial1"/>
    <dgm:cxn modelId="{373E8DE2-531C-413A-8E33-1E54F55BCC4B}" type="presOf" srcId="{915AA090-C9F6-4B52-8579-A005DE052908}" destId="{E5D78851-3C8F-4EC7-88FC-D1665788893B}" srcOrd="0" destOrd="0" presId="urn:microsoft.com/office/officeart/2005/8/layout/radial1"/>
    <dgm:cxn modelId="{E3845AE9-84FF-4C66-AE76-34ADC5569026}" type="presOf" srcId="{A224A0B9-3079-4539-A64C-68FA6A380915}" destId="{79FAD17A-746B-4586-A9D2-BF1780860246}" srcOrd="1" destOrd="0" presId="urn:microsoft.com/office/officeart/2005/8/layout/radial1"/>
    <dgm:cxn modelId="{F09485F7-E2D0-4541-BC69-D6DF0A4909E1}" srcId="{1D68BD5B-BDF1-4A4E-9171-126E318821B5}" destId="{B43332CE-90ED-476B-914B-FCF1200DA798}" srcOrd="2" destOrd="0" parTransId="{57D3700D-DB90-4865-97E9-C1033673D6E3}" sibTransId="{4EDE5B44-E9F4-497B-8B09-0E2C3C07D81B}"/>
    <dgm:cxn modelId="{0FA0DB90-B5AA-408E-8704-8BE94932AFD3}" type="presParOf" srcId="{7177E2EC-89B5-4CF0-BFF3-E28C6BE38526}" destId="{44156469-28D8-4638-8B70-EC12B09C7E42}" srcOrd="0" destOrd="0" presId="urn:microsoft.com/office/officeart/2005/8/layout/radial1"/>
    <dgm:cxn modelId="{DC72E142-111C-4F1B-AB16-F9F779DCF124}" type="presParOf" srcId="{7177E2EC-89B5-4CF0-BFF3-E28C6BE38526}" destId="{09EE8C02-8C27-4205-81AE-67B3AEC9CB8E}" srcOrd="1" destOrd="0" presId="urn:microsoft.com/office/officeart/2005/8/layout/radial1"/>
    <dgm:cxn modelId="{8B2AEB10-B197-443F-B3F3-3D426E207FF8}" type="presParOf" srcId="{09EE8C02-8C27-4205-81AE-67B3AEC9CB8E}" destId="{AEAF427F-14EA-4F2D-9164-6E24B8C2672E}" srcOrd="0" destOrd="0" presId="urn:microsoft.com/office/officeart/2005/8/layout/radial1"/>
    <dgm:cxn modelId="{EB82F13E-FB3E-4C76-8CE9-9C8002ECB923}" type="presParOf" srcId="{7177E2EC-89B5-4CF0-BFF3-E28C6BE38526}" destId="{7C721466-28CC-416A-8C73-3D3CA90F3D7D}" srcOrd="2" destOrd="0" presId="urn:microsoft.com/office/officeart/2005/8/layout/radial1"/>
    <dgm:cxn modelId="{75A86385-4E43-4E64-8A74-8F19D30D6ABF}" type="presParOf" srcId="{7177E2EC-89B5-4CF0-BFF3-E28C6BE38526}" destId="{7312CB9C-5FD2-4E0A-B358-9816851E4A50}" srcOrd="3" destOrd="0" presId="urn:microsoft.com/office/officeart/2005/8/layout/radial1"/>
    <dgm:cxn modelId="{A0C00978-04A6-4C97-8DC3-9BD87D2AB50A}" type="presParOf" srcId="{7312CB9C-5FD2-4E0A-B358-9816851E4A50}" destId="{EB67E277-1A7E-456A-BCCC-0735EA813C1B}" srcOrd="0" destOrd="0" presId="urn:microsoft.com/office/officeart/2005/8/layout/radial1"/>
    <dgm:cxn modelId="{3C39CB57-8997-442F-ABC5-6225472B29A9}" type="presParOf" srcId="{7177E2EC-89B5-4CF0-BFF3-E28C6BE38526}" destId="{4CE649EC-147B-4954-B33D-8F5AF391E799}" srcOrd="4" destOrd="0" presId="urn:microsoft.com/office/officeart/2005/8/layout/radial1"/>
    <dgm:cxn modelId="{388C7A43-E59D-4856-8050-0BE45C5F8390}" type="presParOf" srcId="{7177E2EC-89B5-4CF0-BFF3-E28C6BE38526}" destId="{53E96C56-8B0B-4178-BF58-573C5676B618}" srcOrd="5" destOrd="0" presId="urn:microsoft.com/office/officeart/2005/8/layout/radial1"/>
    <dgm:cxn modelId="{3F2FF208-9028-4EFF-8BA9-6DE1007CBE4F}" type="presParOf" srcId="{53E96C56-8B0B-4178-BF58-573C5676B618}" destId="{245F24E5-6943-45E8-9894-81DEF92CE0C9}" srcOrd="0" destOrd="0" presId="urn:microsoft.com/office/officeart/2005/8/layout/radial1"/>
    <dgm:cxn modelId="{31BE64AD-01A9-4230-8D90-A7A033B7AE2A}" type="presParOf" srcId="{7177E2EC-89B5-4CF0-BFF3-E28C6BE38526}" destId="{2447AAE9-DADE-4723-A5D3-39CD669165FC}" srcOrd="6" destOrd="0" presId="urn:microsoft.com/office/officeart/2005/8/layout/radial1"/>
    <dgm:cxn modelId="{C30F05D9-87A1-47BC-8015-83D87D1BB71D}" type="presParOf" srcId="{7177E2EC-89B5-4CF0-BFF3-E28C6BE38526}" destId="{95CD6023-B9D4-43C9-BE68-C6EDAB56F152}" srcOrd="7" destOrd="0" presId="urn:microsoft.com/office/officeart/2005/8/layout/radial1"/>
    <dgm:cxn modelId="{050326F6-A7F7-496A-9F80-24CCBA0375FA}" type="presParOf" srcId="{95CD6023-B9D4-43C9-BE68-C6EDAB56F152}" destId="{5DC15646-C283-461E-A830-B80E87D7BA77}" srcOrd="0" destOrd="0" presId="urn:microsoft.com/office/officeart/2005/8/layout/radial1"/>
    <dgm:cxn modelId="{DDB2CDA7-FC36-4000-922D-B1B98024033F}" type="presParOf" srcId="{7177E2EC-89B5-4CF0-BFF3-E28C6BE38526}" destId="{E5D78851-3C8F-4EC7-88FC-D1665788893B}" srcOrd="8" destOrd="0" presId="urn:microsoft.com/office/officeart/2005/8/layout/radial1"/>
    <dgm:cxn modelId="{21326707-9D21-4CDD-B82B-A167F9122D22}" type="presParOf" srcId="{7177E2EC-89B5-4CF0-BFF3-E28C6BE38526}" destId="{3F6C5421-5F81-4598-8A29-ACC26F3BC71A}" srcOrd="9" destOrd="0" presId="urn:microsoft.com/office/officeart/2005/8/layout/radial1"/>
    <dgm:cxn modelId="{E8BF52FE-6298-42BA-A171-735FDAEEDFE3}" type="presParOf" srcId="{3F6C5421-5F81-4598-8A29-ACC26F3BC71A}" destId="{79FAD17A-746B-4586-A9D2-BF1780860246}" srcOrd="0" destOrd="0" presId="urn:microsoft.com/office/officeart/2005/8/layout/radial1"/>
    <dgm:cxn modelId="{B22BA524-94E2-440D-B8F2-7F7DF560D377}" type="presParOf" srcId="{7177E2EC-89B5-4CF0-BFF3-E28C6BE38526}" destId="{35B5D4B8-AE64-4874-87C8-629CE98DC4B5}"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BFD404-8585-47A4-B9A4-A9826CCAEC16}" type="doc">
      <dgm:prSet loTypeId="urn:microsoft.com/office/officeart/2005/8/layout/hProcess4" loCatId="process" qsTypeId="urn:microsoft.com/office/officeart/2005/8/quickstyle/simple1" qsCatId="simple" csTypeId="urn:microsoft.com/office/officeart/2005/8/colors/colorful3" csCatId="colorful" phldr="1"/>
      <dgm:spPr/>
      <dgm:t>
        <a:bodyPr/>
        <a:lstStyle/>
        <a:p>
          <a:endParaRPr lang="fi-FI"/>
        </a:p>
      </dgm:t>
    </dgm:pt>
    <dgm:pt modelId="{8250EBBC-7DD1-45C0-A1CE-EC5E84C3459B}">
      <dgm:prSet phldrT="[Text]"/>
      <dgm:spPr>
        <a:solidFill>
          <a:srgbClr val="27B4E7"/>
        </a:solidFill>
      </dgm:spPr>
      <dgm:t>
        <a:bodyPr/>
        <a:lstStyle/>
        <a:p>
          <a:r>
            <a:rPr lang="fi-FI" dirty="0"/>
            <a:t>Innovation</a:t>
          </a:r>
        </a:p>
      </dgm:t>
    </dgm:pt>
    <dgm:pt modelId="{5717E192-E7AA-4892-8ABE-D77D94F1783B}" type="parTrans" cxnId="{533A8C2B-5BC0-4066-BCA3-AB57B76EB6DE}">
      <dgm:prSet/>
      <dgm:spPr/>
      <dgm:t>
        <a:bodyPr/>
        <a:lstStyle/>
        <a:p>
          <a:endParaRPr lang="fi-FI"/>
        </a:p>
      </dgm:t>
    </dgm:pt>
    <dgm:pt modelId="{0D0C4205-5FE3-4F6A-8E3A-6AA5013F5FAC}" type="sibTrans" cxnId="{533A8C2B-5BC0-4066-BCA3-AB57B76EB6DE}">
      <dgm:prSet/>
      <dgm:spPr/>
      <dgm:t>
        <a:bodyPr/>
        <a:lstStyle/>
        <a:p>
          <a:endParaRPr lang="fi-FI"/>
        </a:p>
      </dgm:t>
    </dgm:pt>
    <dgm:pt modelId="{E53904F1-A3F0-4F79-BBAB-7F959F8D470F}">
      <dgm:prSet phldrT="[Text]" custT="1"/>
      <dgm:spPr/>
      <dgm:t>
        <a:bodyPr/>
        <a:lstStyle/>
        <a:p>
          <a:r>
            <a:rPr lang="fi-FI" sz="1600" dirty="0">
              <a:latin typeface="Gentry Gothic"/>
            </a:rPr>
            <a:t>Business case </a:t>
          </a:r>
          <a:r>
            <a:rPr lang="fi-FI" sz="1600" dirty="0" err="1">
              <a:latin typeface="Gentry Gothic"/>
            </a:rPr>
            <a:t>identification</a:t>
          </a:r>
          <a:endParaRPr lang="fi-FI" sz="1600" dirty="0">
            <a:latin typeface="Gentry Gothic"/>
          </a:endParaRPr>
        </a:p>
      </dgm:t>
    </dgm:pt>
    <dgm:pt modelId="{58E0C435-241A-467A-A201-AA11E76BF264}" type="parTrans" cxnId="{0998C008-CA6B-4582-AE7C-04471BADF97C}">
      <dgm:prSet/>
      <dgm:spPr/>
      <dgm:t>
        <a:bodyPr/>
        <a:lstStyle/>
        <a:p>
          <a:endParaRPr lang="fi-FI"/>
        </a:p>
      </dgm:t>
    </dgm:pt>
    <dgm:pt modelId="{DAA75ED6-37BA-4D65-970D-B12D51482505}" type="sibTrans" cxnId="{0998C008-CA6B-4582-AE7C-04471BADF97C}">
      <dgm:prSet/>
      <dgm:spPr/>
      <dgm:t>
        <a:bodyPr/>
        <a:lstStyle/>
        <a:p>
          <a:endParaRPr lang="fi-FI"/>
        </a:p>
      </dgm:t>
    </dgm:pt>
    <dgm:pt modelId="{B85B295F-852A-4F56-A1D5-79B7576355FF}">
      <dgm:prSet phldrT="[Text]"/>
      <dgm:spPr/>
      <dgm:t>
        <a:bodyPr/>
        <a:lstStyle/>
        <a:p>
          <a:r>
            <a:rPr lang="fi-FI" dirty="0" err="1"/>
            <a:t>Hard</a:t>
          </a:r>
          <a:r>
            <a:rPr lang="fi-FI" dirty="0"/>
            <a:t> </a:t>
          </a:r>
          <a:r>
            <a:rPr lang="fi-FI" dirty="0" err="1"/>
            <a:t>Work</a:t>
          </a:r>
          <a:endParaRPr lang="fi-FI" dirty="0"/>
        </a:p>
      </dgm:t>
    </dgm:pt>
    <dgm:pt modelId="{00EDB881-F267-467A-ADB8-F4224FD5D0F0}" type="parTrans" cxnId="{B610B98A-C495-42DD-8561-CBE3E6550C93}">
      <dgm:prSet/>
      <dgm:spPr/>
      <dgm:t>
        <a:bodyPr/>
        <a:lstStyle/>
        <a:p>
          <a:endParaRPr lang="fi-FI"/>
        </a:p>
      </dgm:t>
    </dgm:pt>
    <dgm:pt modelId="{867B2F3C-62AC-43A7-B088-E823D31F60AF}" type="sibTrans" cxnId="{B610B98A-C495-42DD-8561-CBE3E6550C93}">
      <dgm:prSet/>
      <dgm:spPr/>
      <dgm:t>
        <a:bodyPr/>
        <a:lstStyle/>
        <a:p>
          <a:endParaRPr lang="fi-FI"/>
        </a:p>
      </dgm:t>
    </dgm:pt>
    <dgm:pt modelId="{E5DF636F-9FC0-4E3B-90F2-3A8825E5EEDB}">
      <dgm:prSet phldrT="[Text]" custT="1"/>
      <dgm:spPr/>
      <dgm:t>
        <a:bodyPr/>
        <a:lstStyle/>
        <a:p>
          <a:pPr>
            <a:buNone/>
          </a:pPr>
          <a:r>
            <a:rPr lang="fi-FI" sz="1800" b="1" dirty="0">
              <a:latin typeface="Gentry Gothic"/>
            </a:rPr>
            <a:t>04-06/2019</a:t>
          </a:r>
        </a:p>
      </dgm:t>
    </dgm:pt>
    <dgm:pt modelId="{F22B3C80-CA2C-447B-AEF6-B8788A3F4AD7}" type="parTrans" cxnId="{9F0850F7-4DD8-43CD-9140-36F9477222A6}">
      <dgm:prSet/>
      <dgm:spPr/>
      <dgm:t>
        <a:bodyPr/>
        <a:lstStyle/>
        <a:p>
          <a:endParaRPr lang="fi-FI"/>
        </a:p>
      </dgm:t>
    </dgm:pt>
    <dgm:pt modelId="{86E96B09-8C14-45AB-B13F-AB85CB8E091A}" type="sibTrans" cxnId="{9F0850F7-4DD8-43CD-9140-36F9477222A6}">
      <dgm:prSet/>
      <dgm:spPr/>
      <dgm:t>
        <a:bodyPr/>
        <a:lstStyle/>
        <a:p>
          <a:endParaRPr lang="fi-FI"/>
        </a:p>
      </dgm:t>
    </dgm:pt>
    <dgm:pt modelId="{02FB3BF4-F962-41A5-8611-E18171067968}">
      <dgm:prSet phldrT="[Text]"/>
      <dgm:spPr>
        <a:solidFill>
          <a:schemeClr val="tx2">
            <a:lumMod val="40000"/>
            <a:lumOff val="60000"/>
          </a:schemeClr>
        </a:solidFill>
      </dgm:spPr>
      <dgm:t>
        <a:bodyPr/>
        <a:lstStyle/>
        <a:p>
          <a:r>
            <a:rPr lang="fi-FI" dirty="0" err="1"/>
            <a:t>Judgement</a:t>
          </a:r>
          <a:r>
            <a:rPr lang="fi-FI" dirty="0"/>
            <a:t> Day</a:t>
          </a:r>
        </a:p>
      </dgm:t>
    </dgm:pt>
    <dgm:pt modelId="{9447FCD9-6025-4467-AB45-975D89170538}" type="parTrans" cxnId="{BB363A80-9446-473E-BAAC-EF6DB14AED58}">
      <dgm:prSet/>
      <dgm:spPr/>
      <dgm:t>
        <a:bodyPr/>
        <a:lstStyle/>
        <a:p>
          <a:endParaRPr lang="fi-FI"/>
        </a:p>
      </dgm:t>
    </dgm:pt>
    <dgm:pt modelId="{119C498E-2CF7-4736-8ADF-ED76C042E366}" type="sibTrans" cxnId="{BB363A80-9446-473E-BAAC-EF6DB14AED58}">
      <dgm:prSet/>
      <dgm:spPr/>
      <dgm:t>
        <a:bodyPr/>
        <a:lstStyle/>
        <a:p>
          <a:endParaRPr lang="fi-FI"/>
        </a:p>
      </dgm:t>
    </dgm:pt>
    <dgm:pt modelId="{421B9021-E980-4936-9239-9DA2671A0428}">
      <dgm:prSet phldrT="[Text]" custT="1"/>
      <dgm:spPr/>
      <dgm:t>
        <a:bodyPr/>
        <a:lstStyle/>
        <a:p>
          <a:pPr>
            <a:buNone/>
          </a:pPr>
          <a:r>
            <a:rPr lang="fi-FI" sz="2000" b="1" dirty="0">
              <a:latin typeface="Gentry Gothic"/>
            </a:rPr>
            <a:t>03-04/2019</a:t>
          </a:r>
        </a:p>
      </dgm:t>
    </dgm:pt>
    <dgm:pt modelId="{599D9E50-E267-4E1F-BF6B-4B4241B7F019}" type="parTrans" cxnId="{8949EC9D-79B8-4847-8C26-72A185838524}">
      <dgm:prSet/>
      <dgm:spPr/>
      <dgm:t>
        <a:bodyPr/>
        <a:lstStyle/>
        <a:p>
          <a:endParaRPr lang="fi-FI"/>
        </a:p>
      </dgm:t>
    </dgm:pt>
    <dgm:pt modelId="{CBFF8D48-6899-4CDC-A223-02A46AA5D4D6}" type="sibTrans" cxnId="{8949EC9D-79B8-4847-8C26-72A185838524}">
      <dgm:prSet/>
      <dgm:spPr/>
      <dgm:t>
        <a:bodyPr/>
        <a:lstStyle/>
        <a:p>
          <a:endParaRPr lang="fi-FI"/>
        </a:p>
      </dgm:t>
    </dgm:pt>
    <dgm:pt modelId="{72193EA5-2831-4B7C-885B-79176C7C5E8F}">
      <dgm:prSet phldrT="[Text]" custT="1"/>
      <dgm:spPr/>
      <dgm:t>
        <a:bodyPr/>
        <a:lstStyle/>
        <a:p>
          <a:endParaRPr lang="fi-FI" sz="1400" dirty="0">
            <a:latin typeface="Gentry Gothic"/>
          </a:endParaRPr>
        </a:p>
      </dgm:t>
    </dgm:pt>
    <dgm:pt modelId="{EDEB51F4-0D5B-41EE-99FC-AAE4A236AC59}" type="parTrans" cxnId="{03E2DEB9-F4C8-4849-A003-E272165B7AB0}">
      <dgm:prSet/>
      <dgm:spPr/>
      <dgm:t>
        <a:bodyPr/>
        <a:lstStyle/>
        <a:p>
          <a:endParaRPr lang="fi-FI"/>
        </a:p>
      </dgm:t>
    </dgm:pt>
    <dgm:pt modelId="{798E6133-C04E-4754-BEB7-252565E32786}" type="sibTrans" cxnId="{03E2DEB9-F4C8-4849-A003-E272165B7AB0}">
      <dgm:prSet/>
      <dgm:spPr/>
      <dgm:t>
        <a:bodyPr/>
        <a:lstStyle/>
        <a:p>
          <a:endParaRPr lang="fi-FI"/>
        </a:p>
      </dgm:t>
    </dgm:pt>
    <dgm:pt modelId="{0A8BA32E-5D3A-4A85-BF36-1E9BD1C7258A}">
      <dgm:prSet custT="1"/>
      <dgm:spPr/>
      <dgm:t>
        <a:bodyPr/>
        <a:lstStyle/>
        <a:p>
          <a:endParaRPr lang="fi-FI" sz="1400" dirty="0">
            <a:latin typeface="Gentry Gothic"/>
          </a:endParaRPr>
        </a:p>
      </dgm:t>
    </dgm:pt>
    <dgm:pt modelId="{4B5E032F-3D65-472F-86BE-08CC17C4F83E}" type="parTrans" cxnId="{E24E98DD-7585-44A2-8335-D6871F6D11B5}">
      <dgm:prSet/>
      <dgm:spPr/>
      <dgm:t>
        <a:bodyPr/>
        <a:lstStyle/>
        <a:p>
          <a:endParaRPr lang="fi-FI"/>
        </a:p>
      </dgm:t>
    </dgm:pt>
    <dgm:pt modelId="{1D1A5B78-41F0-4F4D-A60A-EB70D37FE05E}" type="sibTrans" cxnId="{E24E98DD-7585-44A2-8335-D6871F6D11B5}">
      <dgm:prSet/>
      <dgm:spPr/>
      <dgm:t>
        <a:bodyPr/>
        <a:lstStyle/>
        <a:p>
          <a:endParaRPr lang="fi-FI"/>
        </a:p>
      </dgm:t>
    </dgm:pt>
    <dgm:pt modelId="{2B808AA8-9C92-49D6-955F-F450FF32C55F}">
      <dgm:prSet phldrT="[Text]" custT="1"/>
      <dgm:spPr/>
      <dgm:t>
        <a:bodyPr/>
        <a:lstStyle/>
        <a:p>
          <a:r>
            <a:rPr lang="en-US" sz="1600" dirty="0">
              <a:latin typeface="Gentry Gothic"/>
            </a:rPr>
            <a:t>Teams work on their challenges over the course of 8-10 weeks</a:t>
          </a:r>
          <a:endParaRPr lang="fi-FI" sz="1600" dirty="0">
            <a:latin typeface="Gentry Gothic"/>
          </a:endParaRPr>
        </a:p>
      </dgm:t>
    </dgm:pt>
    <dgm:pt modelId="{7C358126-69AB-45B5-B3DB-0308E591E7BD}" type="parTrans" cxnId="{9D94BA18-9CE2-44C3-AC0C-0A17F45CF2A9}">
      <dgm:prSet/>
      <dgm:spPr/>
      <dgm:t>
        <a:bodyPr/>
        <a:lstStyle/>
        <a:p>
          <a:endParaRPr lang="fi-FI"/>
        </a:p>
      </dgm:t>
    </dgm:pt>
    <dgm:pt modelId="{AA491521-F1C3-4AE9-A634-FF67FE404431}" type="sibTrans" cxnId="{9D94BA18-9CE2-44C3-AC0C-0A17F45CF2A9}">
      <dgm:prSet/>
      <dgm:spPr/>
      <dgm:t>
        <a:bodyPr/>
        <a:lstStyle/>
        <a:p>
          <a:endParaRPr lang="fi-FI"/>
        </a:p>
      </dgm:t>
    </dgm:pt>
    <dgm:pt modelId="{A4960481-31A8-4B5F-A4D3-939C6E2930F8}">
      <dgm:prSet phldrT="[Text]" custT="1"/>
      <dgm:spPr/>
      <dgm:t>
        <a:bodyPr/>
        <a:lstStyle/>
        <a:p>
          <a:pPr>
            <a:buNone/>
          </a:pPr>
          <a:r>
            <a:rPr lang="fi-FI" sz="1800" b="1" dirty="0">
              <a:latin typeface="Gentry Gothic"/>
            </a:rPr>
            <a:t>06-2019</a:t>
          </a:r>
        </a:p>
      </dgm:t>
    </dgm:pt>
    <dgm:pt modelId="{2D3DD102-795D-41AD-93CC-EE6A6D82F92C}" type="parTrans" cxnId="{4655A264-48D5-4F4F-9036-685A786810A8}">
      <dgm:prSet/>
      <dgm:spPr/>
      <dgm:t>
        <a:bodyPr/>
        <a:lstStyle/>
        <a:p>
          <a:endParaRPr lang="fi-FI"/>
        </a:p>
      </dgm:t>
    </dgm:pt>
    <dgm:pt modelId="{0B90ED61-F558-4534-AB1A-F698C24C791A}" type="sibTrans" cxnId="{4655A264-48D5-4F4F-9036-685A786810A8}">
      <dgm:prSet/>
      <dgm:spPr/>
      <dgm:t>
        <a:bodyPr/>
        <a:lstStyle/>
        <a:p>
          <a:endParaRPr lang="fi-FI"/>
        </a:p>
      </dgm:t>
    </dgm:pt>
    <dgm:pt modelId="{ADF70314-9D85-445C-AFCE-1806C89ED4D2}">
      <dgm:prSet custT="1"/>
      <dgm:spPr/>
      <dgm:t>
        <a:bodyPr/>
        <a:lstStyle/>
        <a:p>
          <a:pPr>
            <a:buNone/>
          </a:pPr>
          <a:r>
            <a:rPr lang="fi-FI" sz="1600" dirty="0">
              <a:latin typeface="Gentry Gothic"/>
            </a:rPr>
            <a:t>Presentation and </a:t>
          </a:r>
          <a:r>
            <a:rPr lang="fi-FI" sz="1600" dirty="0" err="1">
              <a:latin typeface="Gentry Gothic"/>
            </a:rPr>
            <a:t>judgement</a:t>
          </a:r>
          <a:endParaRPr lang="fi-FI" sz="1600" dirty="0">
            <a:latin typeface="Gentry Gothic"/>
          </a:endParaRPr>
        </a:p>
      </dgm:t>
    </dgm:pt>
    <dgm:pt modelId="{6E04C558-792B-4935-8AFC-8BA9BE38DD17}" type="parTrans" cxnId="{E98C769A-908C-4A70-AE98-CB9654EADB67}">
      <dgm:prSet/>
      <dgm:spPr/>
      <dgm:t>
        <a:bodyPr/>
        <a:lstStyle/>
        <a:p>
          <a:endParaRPr lang="fi-FI"/>
        </a:p>
      </dgm:t>
    </dgm:pt>
    <dgm:pt modelId="{FF59B76F-8853-4DA6-8B47-47B075C14BAB}" type="sibTrans" cxnId="{E98C769A-908C-4A70-AE98-CB9654EADB67}">
      <dgm:prSet/>
      <dgm:spPr/>
      <dgm:t>
        <a:bodyPr/>
        <a:lstStyle/>
        <a:p>
          <a:endParaRPr lang="fi-FI"/>
        </a:p>
      </dgm:t>
    </dgm:pt>
    <dgm:pt modelId="{D6755475-4579-459D-8458-52C733D46ACD}">
      <dgm:prSet custT="1"/>
      <dgm:spPr/>
      <dgm:t>
        <a:bodyPr/>
        <a:lstStyle/>
        <a:p>
          <a:pPr>
            <a:buNone/>
          </a:pPr>
          <a:r>
            <a:rPr lang="fi-FI" sz="1600" dirty="0" err="1">
              <a:latin typeface="Gentry Gothic"/>
            </a:rPr>
            <a:t>Winner</a:t>
          </a:r>
          <a:r>
            <a:rPr lang="fi-FI" sz="1600" dirty="0">
              <a:latin typeface="Gentry Gothic"/>
            </a:rPr>
            <a:t> is </a:t>
          </a:r>
          <a:r>
            <a:rPr lang="fi-FI" sz="1600" dirty="0" err="1">
              <a:latin typeface="Gentry Gothic"/>
            </a:rPr>
            <a:t>chosen</a:t>
          </a:r>
          <a:endParaRPr lang="fi-FI" sz="1600" dirty="0">
            <a:latin typeface="Gentry Gothic"/>
          </a:endParaRPr>
        </a:p>
      </dgm:t>
    </dgm:pt>
    <dgm:pt modelId="{97F9F7B9-3D45-4A4A-8003-6B5440123D10}" type="parTrans" cxnId="{DD2FB8B2-8D3E-4AE3-966B-DEDA79CEF52C}">
      <dgm:prSet/>
      <dgm:spPr/>
      <dgm:t>
        <a:bodyPr/>
        <a:lstStyle/>
        <a:p>
          <a:endParaRPr lang="fi-FI"/>
        </a:p>
      </dgm:t>
    </dgm:pt>
    <dgm:pt modelId="{93D66DE8-D579-48D6-A9AA-B584ECE07CFD}" type="sibTrans" cxnId="{DD2FB8B2-8D3E-4AE3-966B-DEDA79CEF52C}">
      <dgm:prSet/>
      <dgm:spPr/>
      <dgm:t>
        <a:bodyPr/>
        <a:lstStyle/>
        <a:p>
          <a:endParaRPr lang="fi-FI"/>
        </a:p>
      </dgm:t>
    </dgm:pt>
    <dgm:pt modelId="{E5246142-0A02-4FA9-A3C7-DE66C19F5BD8}" type="pres">
      <dgm:prSet presAssocID="{28BFD404-8585-47A4-B9A4-A9826CCAEC16}" presName="Name0" presStyleCnt="0">
        <dgm:presLayoutVars>
          <dgm:dir/>
          <dgm:animLvl val="lvl"/>
          <dgm:resizeHandles val="exact"/>
        </dgm:presLayoutVars>
      </dgm:prSet>
      <dgm:spPr/>
    </dgm:pt>
    <dgm:pt modelId="{1C822D19-2ADC-4DC8-9351-1364030B7F0B}" type="pres">
      <dgm:prSet presAssocID="{28BFD404-8585-47A4-B9A4-A9826CCAEC16}" presName="tSp" presStyleCnt="0"/>
      <dgm:spPr/>
    </dgm:pt>
    <dgm:pt modelId="{97BBDE67-DFCF-4A88-AD3B-A4FF33B90AE5}" type="pres">
      <dgm:prSet presAssocID="{28BFD404-8585-47A4-B9A4-A9826CCAEC16}" presName="bSp" presStyleCnt="0"/>
      <dgm:spPr/>
    </dgm:pt>
    <dgm:pt modelId="{308DF15A-4A92-47C0-8ADE-FA334DBAC555}" type="pres">
      <dgm:prSet presAssocID="{28BFD404-8585-47A4-B9A4-A9826CCAEC16}" presName="process" presStyleCnt="0"/>
      <dgm:spPr/>
    </dgm:pt>
    <dgm:pt modelId="{634F1756-3EBE-4584-8476-13DC11F9045A}" type="pres">
      <dgm:prSet presAssocID="{8250EBBC-7DD1-45C0-A1CE-EC5E84C3459B}" presName="composite1" presStyleCnt="0"/>
      <dgm:spPr/>
    </dgm:pt>
    <dgm:pt modelId="{E5D5432C-04BF-40E7-8B95-28F938A7D2E4}" type="pres">
      <dgm:prSet presAssocID="{8250EBBC-7DD1-45C0-A1CE-EC5E84C3459B}" presName="dummyNode1" presStyleLbl="node1" presStyleIdx="0" presStyleCnt="3"/>
      <dgm:spPr/>
    </dgm:pt>
    <dgm:pt modelId="{0FD9443A-06EC-4A0B-9919-FF1514D2A8B8}" type="pres">
      <dgm:prSet presAssocID="{8250EBBC-7DD1-45C0-A1CE-EC5E84C3459B}" presName="childNode1" presStyleLbl="bgAcc1" presStyleIdx="0" presStyleCnt="3" custLinFactNeighborY="-1439">
        <dgm:presLayoutVars>
          <dgm:bulletEnabled val="1"/>
        </dgm:presLayoutVars>
      </dgm:prSet>
      <dgm:spPr/>
    </dgm:pt>
    <dgm:pt modelId="{E52C03D6-9E23-4245-8BC2-274C43D73DD5}" type="pres">
      <dgm:prSet presAssocID="{8250EBBC-7DD1-45C0-A1CE-EC5E84C3459B}" presName="childNode1tx" presStyleLbl="bgAcc1" presStyleIdx="0" presStyleCnt="3">
        <dgm:presLayoutVars>
          <dgm:bulletEnabled val="1"/>
        </dgm:presLayoutVars>
      </dgm:prSet>
      <dgm:spPr/>
    </dgm:pt>
    <dgm:pt modelId="{657E7848-CC53-476A-9341-92390042D9C0}" type="pres">
      <dgm:prSet presAssocID="{8250EBBC-7DD1-45C0-A1CE-EC5E84C3459B}" presName="parentNode1" presStyleLbl="node1" presStyleIdx="0" presStyleCnt="3" custLinFactNeighborX="-1605" custLinFactNeighborY="13390">
        <dgm:presLayoutVars>
          <dgm:chMax val="1"/>
          <dgm:bulletEnabled val="1"/>
        </dgm:presLayoutVars>
      </dgm:prSet>
      <dgm:spPr/>
    </dgm:pt>
    <dgm:pt modelId="{5A6C8B32-C1A9-4BAB-B647-DB45E60DFA74}" type="pres">
      <dgm:prSet presAssocID="{8250EBBC-7DD1-45C0-A1CE-EC5E84C3459B}" presName="connSite1" presStyleCnt="0"/>
      <dgm:spPr/>
    </dgm:pt>
    <dgm:pt modelId="{53B1A41A-5E18-4B07-B94F-C37D7AC9EDE6}" type="pres">
      <dgm:prSet presAssocID="{0D0C4205-5FE3-4F6A-8E3A-6AA5013F5FAC}" presName="Name9" presStyleLbl="sibTrans2D1" presStyleIdx="0" presStyleCnt="2"/>
      <dgm:spPr/>
    </dgm:pt>
    <dgm:pt modelId="{D7B1A602-AA00-4483-909E-5AEB6E7C5053}" type="pres">
      <dgm:prSet presAssocID="{B85B295F-852A-4F56-A1D5-79B7576355FF}" presName="composite2" presStyleCnt="0"/>
      <dgm:spPr/>
    </dgm:pt>
    <dgm:pt modelId="{2315C671-4560-4FF0-BE6B-BA705DFD887A}" type="pres">
      <dgm:prSet presAssocID="{B85B295F-852A-4F56-A1D5-79B7576355FF}" presName="dummyNode2" presStyleLbl="node1" presStyleIdx="0" presStyleCnt="3"/>
      <dgm:spPr/>
    </dgm:pt>
    <dgm:pt modelId="{CBD2FA18-4A79-423C-AE9F-E65C42830F6E}" type="pres">
      <dgm:prSet presAssocID="{B85B295F-852A-4F56-A1D5-79B7576355FF}" presName="childNode2" presStyleLbl="bgAcc1" presStyleIdx="1" presStyleCnt="3" custScaleY="130673" custLinFactNeighborX="-2083" custLinFactNeighborY="4316">
        <dgm:presLayoutVars>
          <dgm:bulletEnabled val="1"/>
        </dgm:presLayoutVars>
      </dgm:prSet>
      <dgm:spPr/>
    </dgm:pt>
    <dgm:pt modelId="{E00104F9-E2AD-4358-978C-096706443187}" type="pres">
      <dgm:prSet presAssocID="{B85B295F-852A-4F56-A1D5-79B7576355FF}" presName="childNode2tx" presStyleLbl="bgAcc1" presStyleIdx="1" presStyleCnt="3">
        <dgm:presLayoutVars>
          <dgm:bulletEnabled val="1"/>
        </dgm:presLayoutVars>
      </dgm:prSet>
      <dgm:spPr/>
    </dgm:pt>
    <dgm:pt modelId="{6796E15A-FBF5-473A-A150-DF50EA2DB578}" type="pres">
      <dgm:prSet presAssocID="{B85B295F-852A-4F56-A1D5-79B7576355FF}" presName="parentNode2" presStyleLbl="node1" presStyleIdx="1" presStyleCnt="3">
        <dgm:presLayoutVars>
          <dgm:chMax val="0"/>
          <dgm:bulletEnabled val="1"/>
        </dgm:presLayoutVars>
      </dgm:prSet>
      <dgm:spPr/>
    </dgm:pt>
    <dgm:pt modelId="{629EA309-4A07-4611-BD4E-4B9C991BC359}" type="pres">
      <dgm:prSet presAssocID="{B85B295F-852A-4F56-A1D5-79B7576355FF}" presName="connSite2" presStyleCnt="0"/>
      <dgm:spPr/>
    </dgm:pt>
    <dgm:pt modelId="{543FACA8-E8E8-4DFC-BA5F-AD059C3204A8}" type="pres">
      <dgm:prSet presAssocID="{867B2F3C-62AC-43A7-B088-E823D31F60AF}" presName="Name18" presStyleLbl="sibTrans2D1" presStyleIdx="1" presStyleCnt="2"/>
      <dgm:spPr/>
    </dgm:pt>
    <dgm:pt modelId="{49C990A0-43E1-4D4C-8253-169EBF28E742}" type="pres">
      <dgm:prSet presAssocID="{02FB3BF4-F962-41A5-8611-E18171067968}" presName="composite1" presStyleCnt="0"/>
      <dgm:spPr/>
    </dgm:pt>
    <dgm:pt modelId="{74B6EAB8-5506-44ED-BF2D-CDD7355321AB}" type="pres">
      <dgm:prSet presAssocID="{02FB3BF4-F962-41A5-8611-E18171067968}" presName="dummyNode1" presStyleLbl="node1" presStyleIdx="1" presStyleCnt="3"/>
      <dgm:spPr/>
    </dgm:pt>
    <dgm:pt modelId="{C602E70F-6CF1-42C8-BCF9-E179F83C4E49}" type="pres">
      <dgm:prSet presAssocID="{02FB3BF4-F962-41A5-8611-E18171067968}" presName="childNode1" presStyleLbl="bgAcc1" presStyleIdx="2" presStyleCnt="3" custScaleY="121562">
        <dgm:presLayoutVars>
          <dgm:bulletEnabled val="1"/>
        </dgm:presLayoutVars>
      </dgm:prSet>
      <dgm:spPr/>
    </dgm:pt>
    <dgm:pt modelId="{E5FCBD47-0FC0-4288-AA9F-BD997AD1EEFF}" type="pres">
      <dgm:prSet presAssocID="{02FB3BF4-F962-41A5-8611-E18171067968}" presName="childNode1tx" presStyleLbl="bgAcc1" presStyleIdx="2" presStyleCnt="3">
        <dgm:presLayoutVars>
          <dgm:bulletEnabled val="1"/>
        </dgm:presLayoutVars>
      </dgm:prSet>
      <dgm:spPr/>
    </dgm:pt>
    <dgm:pt modelId="{964FD484-DE58-432B-8E0B-6B157AA48712}" type="pres">
      <dgm:prSet presAssocID="{02FB3BF4-F962-41A5-8611-E18171067968}" presName="parentNode1" presStyleLbl="node1" presStyleIdx="2" presStyleCnt="3" custLinFactNeighborX="2049" custLinFactNeighborY="57286">
        <dgm:presLayoutVars>
          <dgm:chMax val="1"/>
          <dgm:bulletEnabled val="1"/>
        </dgm:presLayoutVars>
      </dgm:prSet>
      <dgm:spPr/>
    </dgm:pt>
    <dgm:pt modelId="{5E71A5D4-AC1D-42AB-A9C6-E2019545EDAD}" type="pres">
      <dgm:prSet presAssocID="{02FB3BF4-F962-41A5-8611-E18171067968}" presName="connSite1" presStyleCnt="0"/>
      <dgm:spPr/>
    </dgm:pt>
  </dgm:ptLst>
  <dgm:cxnLst>
    <dgm:cxn modelId="{80F6E300-737B-48B0-968C-B5AE8F302447}" type="presOf" srcId="{E5DF636F-9FC0-4E3B-90F2-3A8825E5EEDB}" destId="{E00104F9-E2AD-4358-978C-096706443187}" srcOrd="1" destOrd="0" presId="urn:microsoft.com/office/officeart/2005/8/layout/hProcess4"/>
    <dgm:cxn modelId="{0998C008-CA6B-4582-AE7C-04471BADF97C}" srcId="{8250EBBC-7DD1-45C0-A1CE-EC5E84C3459B}" destId="{E53904F1-A3F0-4F79-BBAB-7F959F8D470F}" srcOrd="1" destOrd="0" parTransId="{58E0C435-241A-467A-A201-AA11E76BF264}" sibTransId="{DAA75ED6-37BA-4D65-970D-B12D51482505}"/>
    <dgm:cxn modelId="{902D4814-51B0-40D9-89DD-6BBA9FF6FDB0}" type="presOf" srcId="{421B9021-E980-4936-9239-9DA2671A0428}" destId="{0FD9443A-06EC-4A0B-9919-FF1514D2A8B8}" srcOrd="0" destOrd="0" presId="urn:microsoft.com/office/officeart/2005/8/layout/hProcess4"/>
    <dgm:cxn modelId="{9D94BA18-9CE2-44C3-AC0C-0A17F45CF2A9}" srcId="{B85B295F-852A-4F56-A1D5-79B7576355FF}" destId="{2B808AA8-9C92-49D6-955F-F450FF32C55F}" srcOrd="1" destOrd="0" parTransId="{7C358126-69AB-45B5-B3DB-0308E591E7BD}" sibTransId="{AA491521-F1C3-4AE9-A634-FF67FE404431}"/>
    <dgm:cxn modelId="{09E3ED2A-A472-4D4C-8563-92253212DB8C}" type="presOf" srcId="{8250EBBC-7DD1-45C0-A1CE-EC5E84C3459B}" destId="{657E7848-CC53-476A-9341-92390042D9C0}" srcOrd="0" destOrd="0" presId="urn:microsoft.com/office/officeart/2005/8/layout/hProcess4"/>
    <dgm:cxn modelId="{533A8C2B-5BC0-4066-BCA3-AB57B76EB6DE}" srcId="{28BFD404-8585-47A4-B9A4-A9826CCAEC16}" destId="{8250EBBC-7DD1-45C0-A1CE-EC5E84C3459B}" srcOrd="0" destOrd="0" parTransId="{5717E192-E7AA-4892-8ABE-D77D94F1783B}" sibTransId="{0D0C4205-5FE3-4F6A-8E3A-6AA5013F5FAC}"/>
    <dgm:cxn modelId="{7A7E7E2C-40BF-40AF-84C2-213AD42CB79F}" type="presOf" srcId="{28BFD404-8585-47A4-B9A4-A9826CCAEC16}" destId="{E5246142-0A02-4FA9-A3C7-DE66C19F5BD8}" srcOrd="0" destOrd="0" presId="urn:microsoft.com/office/officeart/2005/8/layout/hProcess4"/>
    <dgm:cxn modelId="{17694336-72A5-4ECC-BED0-4A75C8C07393}" type="presOf" srcId="{2B808AA8-9C92-49D6-955F-F450FF32C55F}" destId="{CBD2FA18-4A79-423C-AE9F-E65C42830F6E}" srcOrd="0" destOrd="1" presId="urn:microsoft.com/office/officeart/2005/8/layout/hProcess4"/>
    <dgm:cxn modelId="{470E3B43-E736-4CF0-9679-CFDADEB4465F}" type="presOf" srcId="{ADF70314-9D85-445C-AFCE-1806C89ED4D2}" destId="{E5FCBD47-0FC0-4288-AA9F-BD997AD1EEFF}" srcOrd="1" destOrd="1" presId="urn:microsoft.com/office/officeart/2005/8/layout/hProcess4"/>
    <dgm:cxn modelId="{4655A264-48D5-4F4F-9036-685A786810A8}" srcId="{02FB3BF4-F962-41A5-8611-E18171067968}" destId="{A4960481-31A8-4B5F-A4D3-939C6E2930F8}" srcOrd="0" destOrd="0" parTransId="{2D3DD102-795D-41AD-93CC-EE6A6D82F92C}" sibTransId="{0B90ED61-F558-4534-AB1A-F698C24C791A}"/>
    <dgm:cxn modelId="{4905BA73-2865-421A-8FE9-DDB5F6E06932}" type="presOf" srcId="{D6755475-4579-459D-8458-52C733D46ACD}" destId="{C602E70F-6CF1-42C8-BCF9-E179F83C4E49}" srcOrd="0" destOrd="2" presId="urn:microsoft.com/office/officeart/2005/8/layout/hProcess4"/>
    <dgm:cxn modelId="{F66C8455-A29D-4E39-87FF-A1C57E46F311}" type="presOf" srcId="{A4960481-31A8-4B5F-A4D3-939C6E2930F8}" destId="{E5FCBD47-0FC0-4288-AA9F-BD997AD1EEFF}" srcOrd="1" destOrd="0" presId="urn:microsoft.com/office/officeart/2005/8/layout/hProcess4"/>
    <dgm:cxn modelId="{BB7BBB7D-5A90-4F2C-820E-CC89225BDEA9}" type="presOf" srcId="{02FB3BF4-F962-41A5-8611-E18171067968}" destId="{964FD484-DE58-432B-8E0B-6B157AA48712}" srcOrd="0" destOrd="0" presId="urn:microsoft.com/office/officeart/2005/8/layout/hProcess4"/>
    <dgm:cxn modelId="{BB363A80-9446-473E-BAAC-EF6DB14AED58}" srcId="{28BFD404-8585-47A4-B9A4-A9826CCAEC16}" destId="{02FB3BF4-F962-41A5-8611-E18171067968}" srcOrd="2" destOrd="0" parTransId="{9447FCD9-6025-4467-AB45-975D89170538}" sibTransId="{119C498E-2CF7-4736-8ADF-ED76C042E366}"/>
    <dgm:cxn modelId="{0F333584-91A4-44F4-8F41-328031209E92}" type="presOf" srcId="{B85B295F-852A-4F56-A1D5-79B7576355FF}" destId="{6796E15A-FBF5-473A-A150-DF50EA2DB578}" srcOrd="0" destOrd="0" presId="urn:microsoft.com/office/officeart/2005/8/layout/hProcess4"/>
    <dgm:cxn modelId="{9AFDB887-159D-40BC-974B-859F6DC3499C}" type="presOf" srcId="{A4960481-31A8-4B5F-A4D3-939C6E2930F8}" destId="{C602E70F-6CF1-42C8-BCF9-E179F83C4E49}" srcOrd="0" destOrd="0" presId="urn:microsoft.com/office/officeart/2005/8/layout/hProcess4"/>
    <dgm:cxn modelId="{B610B98A-C495-42DD-8561-CBE3E6550C93}" srcId="{28BFD404-8585-47A4-B9A4-A9826CCAEC16}" destId="{B85B295F-852A-4F56-A1D5-79B7576355FF}" srcOrd="1" destOrd="0" parTransId="{00EDB881-F267-467A-ADB8-F4224FD5D0F0}" sibTransId="{867B2F3C-62AC-43A7-B088-E823D31F60AF}"/>
    <dgm:cxn modelId="{42BE8E8E-96DF-4156-B931-9CC3D7EEC874}" type="presOf" srcId="{72193EA5-2831-4B7C-885B-79176C7C5E8F}" destId="{CBD2FA18-4A79-423C-AE9F-E65C42830F6E}" srcOrd="0" destOrd="3" presId="urn:microsoft.com/office/officeart/2005/8/layout/hProcess4"/>
    <dgm:cxn modelId="{47A3FE95-867C-4E45-B23F-A36D73F5483D}" type="presOf" srcId="{E5DF636F-9FC0-4E3B-90F2-3A8825E5EEDB}" destId="{CBD2FA18-4A79-423C-AE9F-E65C42830F6E}" srcOrd="0" destOrd="0" presId="urn:microsoft.com/office/officeart/2005/8/layout/hProcess4"/>
    <dgm:cxn modelId="{E98C769A-908C-4A70-AE98-CB9654EADB67}" srcId="{02FB3BF4-F962-41A5-8611-E18171067968}" destId="{ADF70314-9D85-445C-AFCE-1806C89ED4D2}" srcOrd="1" destOrd="0" parTransId="{6E04C558-792B-4935-8AFC-8BA9BE38DD17}" sibTransId="{FF59B76F-8853-4DA6-8B47-47B075C14BAB}"/>
    <dgm:cxn modelId="{8949EC9D-79B8-4847-8C26-72A185838524}" srcId="{8250EBBC-7DD1-45C0-A1CE-EC5E84C3459B}" destId="{421B9021-E980-4936-9239-9DA2671A0428}" srcOrd="0" destOrd="0" parTransId="{599D9E50-E267-4E1F-BF6B-4B4241B7F019}" sibTransId="{CBFF8D48-6899-4CDC-A223-02A46AA5D4D6}"/>
    <dgm:cxn modelId="{78B974A9-468A-4D1E-BDB1-C70B987AD040}" type="presOf" srcId="{2B808AA8-9C92-49D6-955F-F450FF32C55F}" destId="{E00104F9-E2AD-4358-978C-096706443187}" srcOrd="1" destOrd="1" presId="urn:microsoft.com/office/officeart/2005/8/layout/hProcess4"/>
    <dgm:cxn modelId="{EAA03AB0-DACA-47D5-B4B7-5870AFCB3DCA}" type="presOf" srcId="{72193EA5-2831-4B7C-885B-79176C7C5E8F}" destId="{E00104F9-E2AD-4358-978C-096706443187}" srcOrd="1" destOrd="3" presId="urn:microsoft.com/office/officeart/2005/8/layout/hProcess4"/>
    <dgm:cxn modelId="{DD2FB8B2-8D3E-4AE3-966B-DEDA79CEF52C}" srcId="{02FB3BF4-F962-41A5-8611-E18171067968}" destId="{D6755475-4579-459D-8458-52C733D46ACD}" srcOrd="2" destOrd="0" parTransId="{97F9F7B9-3D45-4A4A-8003-6B5440123D10}" sibTransId="{93D66DE8-D579-48D6-A9AA-B584ECE07CFD}"/>
    <dgm:cxn modelId="{E7256BB3-9C2C-4678-92BB-7AD9944C6484}" type="presOf" srcId="{421B9021-E980-4936-9239-9DA2671A0428}" destId="{E52C03D6-9E23-4245-8BC2-274C43D73DD5}" srcOrd="1" destOrd="0" presId="urn:microsoft.com/office/officeart/2005/8/layout/hProcess4"/>
    <dgm:cxn modelId="{03E2DEB9-F4C8-4849-A003-E272165B7AB0}" srcId="{B85B295F-852A-4F56-A1D5-79B7576355FF}" destId="{72193EA5-2831-4B7C-885B-79176C7C5E8F}" srcOrd="3" destOrd="0" parTransId="{EDEB51F4-0D5B-41EE-99FC-AAE4A236AC59}" sibTransId="{798E6133-C04E-4754-BEB7-252565E32786}"/>
    <dgm:cxn modelId="{757118C5-02B4-4F7D-B684-463063EB1A15}" type="presOf" srcId="{867B2F3C-62AC-43A7-B088-E823D31F60AF}" destId="{543FACA8-E8E8-4DFC-BA5F-AD059C3204A8}" srcOrd="0" destOrd="0" presId="urn:microsoft.com/office/officeart/2005/8/layout/hProcess4"/>
    <dgm:cxn modelId="{A623B6C9-62D1-413B-BD40-319428A1276E}" type="presOf" srcId="{0A8BA32E-5D3A-4A85-BF36-1E9BD1C7258A}" destId="{CBD2FA18-4A79-423C-AE9F-E65C42830F6E}" srcOrd="0" destOrd="2" presId="urn:microsoft.com/office/officeart/2005/8/layout/hProcess4"/>
    <dgm:cxn modelId="{B58429CE-CAE2-4349-85D6-A6D0A4FD9DDD}" type="presOf" srcId="{ADF70314-9D85-445C-AFCE-1806C89ED4D2}" destId="{C602E70F-6CF1-42C8-BCF9-E179F83C4E49}" srcOrd="0" destOrd="1" presId="urn:microsoft.com/office/officeart/2005/8/layout/hProcess4"/>
    <dgm:cxn modelId="{4B5C06D5-F750-4179-A42A-5B2AFBBFE3ED}" type="presOf" srcId="{0D0C4205-5FE3-4F6A-8E3A-6AA5013F5FAC}" destId="{53B1A41A-5E18-4B07-B94F-C37D7AC9EDE6}" srcOrd="0" destOrd="0" presId="urn:microsoft.com/office/officeart/2005/8/layout/hProcess4"/>
    <dgm:cxn modelId="{9A4A28D7-A34B-4FAF-9717-C6A1FADF47E6}" type="presOf" srcId="{0A8BA32E-5D3A-4A85-BF36-1E9BD1C7258A}" destId="{E00104F9-E2AD-4358-978C-096706443187}" srcOrd="1" destOrd="2" presId="urn:microsoft.com/office/officeart/2005/8/layout/hProcess4"/>
    <dgm:cxn modelId="{E24E98DD-7585-44A2-8335-D6871F6D11B5}" srcId="{B85B295F-852A-4F56-A1D5-79B7576355FF}" destId="{0A8BA32E-5D3A-4A85-BF36-1E9BD1C7258A}" srcOrd="2" destOrd="0" parTransId="{4B5E032F-3D65-472F-86BE-08CC17C4F83E}" sibTransId="{1D1A5B78-41F0-4F4D-A60A-EB70D37FE05E}"/>
    <dgm:cxn modelId="{2EC8C9E6-05E9-4B00-91D6-FB2DB38C24EC}" type="presOf" srcId="{E53904F1-A3F0-4F79-BBAB-7F959F8D470F}" destId="{0FD9443A-06EC-4A0B-9919-FF1514D2A8B8}" srcOrd="0" destOrd="1" presId="urn:microsoft.com/office/officeart/2005/8/layout/hProcess4"/>
    <dgm:cxn modelId="{EF1B05EB-D736-43C0-A506-8EA9A9B0B05A}" type="presOf" srcId="{E53904F1-A3F0-4F79-BBAB-7F959F8D470F}" destId="{E52C03D6-9E23-4245-8BC2-274C43D73DD5}" srcOrd="1" destOrd="1" presId="urn:microsoft.com/office/officeart/2005/8/layout/hProcess4"/>
    <dgm:cxn modelId="{1A12D2F5-84ED-4E16-B517-0E87CD0603AB}" type="presOf" srcId="{D6755475-4579-459D-8458-52C733D46ACD}" destId="{E5FCBD47-0FC0-4288-AA9F-BD997AD1EEFF}" srcOrd="1" destOrd="2" presId="urn:microsoft.com/office/officeart/2005/8/layout/hProcess4"/>
    <dgm:cxn modelId="{9F0850F7-4DD8-43CD-9140-36F9477222A6}" srcId="{B85B295F-852A-4F56-A1D5-79B7576355FF}" destId="{E5DF636F-9FC0-4E3B-90F2-3A8825E5EEDB}" srcOrd="0" destOrd="0" parTransId="{F22B3C80-CA2C-447B-AEF6-B8788A3F4AD7}" sibTransId="{86E96B09-8C14-45AB-B13F-AB85CB8E091A}"/>
    <dgm:cxn modelId="{13457B8F-E028-432E-82C4-7BEB76E5001F}" type="presParOf" srcId="{E5246142-0A02-4FA9-A3C7-DE66C19F5BD8}" destId="{1C822D19-2ADC-4DC8-9351-1364030B7F0B}" srcOrd="0" destOrd="0" presId="urn:microsoft.com/office/officeart/2005/8/layout/hProcess4"/>
    <dgm:cxn modelId="{BBF37835-6EBE-46ED-B549-A006A6F51A8F}" type="presParOf" srcId="{E5246142-0A02-4FA9-A3C7-DE66C19F5BD8}" destId="{97BBDE67-DFCF-4A88-AD3B-A4FF33B90AE5}" srcOrd="1" destOrd="0" presId="urn:microsoft.com/office/officeart/2005/8/layout/hProcess4"/>
    <dgm:cxn modelId="{405216F1-B238-4172-BDEA-9DA3C0790457}" type="presParOf" srcId="{E5246142-0A02-4FA9-A3C7-DE66C19F5BD8}" destId="{308DF15A-4A92-47C0-8ADE-FA334DBAC555}" srcOrd="2" destOrd="0" presId="urn:microsoft.com/office/officeart/2005/8/layout/hProcess4"/>
    <dgm:cxn modelId="{09DBDD2C-6B07-440A-A96B-8880A674DB6E}" type="presParOf" srcId="{308DF15A-4A92-47C0-8ADE-FA334DBAC555}" destId="{634F1756-3EBE-4584-8476-13DC11F9045A}" srcOrd="0" destOrd="0" presId="urn:microsoft.com/office/officeart/2005/8/layout/hProcess4"/>
    <dgm:cxn modelId="{4D012ED7-7697-4617-9D8F-984BF780527D}" type="presParOf" srcId="{634F1756-3EBE-4584-8476-13DC11F9045A}" destId="{E5D5432C-04BF-40E7-8B95-28F938A7D2E4}" srcOrd="0" destOrd="0" presId="urn:microsoft.com/office/officeart/2005/8/layout/hProcess4"/>
    <dgm:cxn modelId="{646E4B5D-DB16-4D86-808F-6A9178263002}" type="presParOf" srcId="{634F1756-3EBE-4584-8476-13DC11F9045A}" destId="{0FD9443A-06EC-4A0B-9919-FF1514D2A8B8}" srcOrd="1" destOrd="0" presId="urn:microsoft.com/office/officeart/2005/8/layout/hProcess4"/>
    <dgm:cxn modelId="{4C1B3546-F7F7-426B-9BC9-C41343D15614}" type="presParOf" srcId="{634F1756-3EBE-4584-8476-13DC11F9045A}" destId="{E52C03D6-9E23-4245-8BC2-274C43D73DD5}" srcOrd="2" destOrd="0" presId="urn:microsoft.com/office/officeart/2005/8/layout/hProcess4"/>
    <dgm:cxn modelId="{9D420962-77C6-4658-B19D-2BA256A3A5D7}" type="presParOf" srcId="{634F1756-3EBE-4584-8476-13DC11F9045A}" destId="{657E7848-CC53-476A-9341-92390042D9C0}" srcOrd="3" destOrd="0" presId="urn:microsoft.com/office/officeart/2005/8/layout/hProcess4"/>
    <dgm:cxn modelId="{0D925C91-B661-4D1B-830C-716CF1D16620}" type="presParOf" srcId="{634F1756-3EBE-4584-8476-13DC11F9045A}" destId="{5A6C8B32-C1A9-4BAB-B647-DB45E60DFA74}" srcOrd="4" destOrd="0" presId="urn:microsoft.com/office/officeart/2005/8/layout/hProcess4"/>
    <dgm:cxn modelId="{7F68A308-383E-4EB2-8A5C-D3FD2606A70E}" type="presParOf" srcId="{308DF15A-4A92-47C0-8ADE-FA334DBAC555}" destId="{53B1A41A-5E18-4B07-B94F-C37D7AC9EDE6}" srcOrd="1" destOrd="0" presId="urn:microsoft.com/office/officeart/2005/8/layout/hProcess4"/>
    <dgm:cxn modelId="{FD1EDDF2-0948-4AE3-A471-96242644DD3B}" type="presParOf" srcId="{308DF15A-4A92-47C0-8ADE-FA334DBAC555}" destId="{D7B1A602-AA00-4483-909E-5AEB6E7C5053}" srcOrd="2" destOrd="0" presId="urn:microsoft.com/office/officeart/2005/8/layout/hProcess4"/>
    <dgm:cxn modelId="{21168D7A-7878-4D63-95A0-ABC259B48012}" type="presParOf" srcId="{D7B1A602-AA00-4483-909E-5AEB6E7C5053}" destId="{2315C671-4560-4FF0-BE6B-BA705DFD887A}" srcOrd="0" destOrd="0" presId="urn:microsoft.com/office/officeart/2005/8/layout/hProcess4"/>
    <dgm:cxn modelId="{B6A1776E-257E-4BE7-8763-0352670A14EA}" type="presParOf" srcId="{D7B1A602-AA00-4483-909E-5AEB6E7C5053}" destId="{CBD2FA18-4A79-423C-AE9F-E65C42830F6E}" srcOrd="1" destOrd="0" presId="urn:microsoft.com/office/officeart/2005/8/layout/hProcess4"/>
    <dgm:cxn modelId="{489ECBAF-6BF7-4F97-B745-DD5F0B32BAE7}" type="presParOf" srcId="{D7B1A602-AA00-4483-909E-5AEB6E7C5053}" destId="{E00104F9-E2AD-4358-978C-096706443187}" srcOrd="2" destOrd="0" presId="urn:microsoft.com/office/officeart/2005/8/layout/hProcess4"/>
    <dgm:cxn modelId="{0DA23F18-E1BF-4F77-A6BB-0FD676ED044E}" type="presParOf" srcId="{D7B1A602-AA00-4483-909E-5AEB6E7C5053}" destId="{6796E15A-FBF5-473A-A150-DF50EA2DB578}" srcOrd="3" destOrd="0" presId="urn:microsoft.com/office/officeart/2005/8/layout/hProcess4"/>
    <dgm:cxn modelId="{5BC91023-C633-4A6B-B291-ECE32AA25908}" type="presParOf" srcId="{D7B1A602-AA00-4483-909E-5AEB6E7C5053}" destId="{629EA309-4A07-4611-BD4E-4B9C991BC359}" srcOrd="4" destOrd="0" presId="urn:microsoft.com/office/officeart/2005/8/layout/hProcess4"/>
    <dgm:cxn modelId="{89848E83-FCEA-4CD4-828D-7F16A42C0E86}" type="presParOf" srcId="{308DF15A-4A92-47C0-8ADE-FA334DBAC555}" destId="{543FACA8-E8E8-4DFC-BA5F-AD059C3204A8}" srcOrd="3" destOrd="0" presId="urn:microsoft.com/office/officeart/2005/8/layout/hProcess4"/>
    <dgm:cxn modelId="{B5CBCAFE-6C56-4386-A2FA-05E49500E817}" type="presParOf" srcId="{308DF15A-4A92-47C0-8ADE-FA334DBAC555}" destId="{49C990A0-43E1-4D4C-8253-169EBF28E742}" srcOrd="4" destOrd="0" presId="urn:microsoft.com/office/officeart/2005/8/layout/hProcess4"/>
    <dgm:cxn modelId="{FC308269-4BD6-40BC-91A9-0D584AE533C0}" type="presParOf" srcId="{49C990A0-43E1-4D4C-8253-169EBF28E742}" destId="{74B6EAB8-5506-44ED-BF2D-CDD7355321AB}" srcOrd="0" destOrd="0" presId="urn:microsoft.com/office/officeart/2005/8/layout/hProcess4"/>
    <dgm:cxn modelId="{E0377DEA-3ABA-49A3-B9F3-CD7B05A9EDAB}" type="presParOf" srcId="{49C990A0-43E1-4D4C-8253-169EBF28E742}" destId="{C602E70F-6CF1-42C8-BCF9-E179F83C4E49}" srcOrd="1" destOrd="0" presId="urn:microsoft.com/office/officeart/2005/8/layout/hProcess4"/>
    <dgm:cxn modelId="{EF423065-ADBF-40F5-85F0-7A5E48F6DFE9}" type="presParOf" srcId="{49C990A0-43E1-4D4C-8253-169EBF28E742}" destId="{E5FCBD47-0FC0-4288-AA9F-BD997AD1EEFF}" srcOrd="2" destOrd="0" presId="urn:microsoft.com/office/officeart/2005/8/layout/hProcess4"/>
    <dgm:cxn modelId="{E3632837-0082-4F33-B5D1-86576E97EA98}" type="presParOf" srcId="{49C990A0-43E1-4D4C-8253-169EBF28E742}" destId="{964FD484-DE58-432B-8E0B-6B157AA48712}" srcOrd="3" destOrd="0" presId="urn:microsoft.com/office/officeart/2005/8/layout/hProcess4"/>
    <dgm:cxn modelId="{756057D8-3B22-44DE-9FC1-A8228FF1BD80}" type="presParOf" srcId="{49C990A0-43E1-4D4C-8253-169EBF28E742}" destId="{5E71A5D4-AC1D-42AB-A9C6-E2019545EDAD}"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97D0EC-2920-47B2-94A3-6D562E0183BD}"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fi-FI"/>
        </a:p>
      </dgm:t>
    </dgm:pt>
    <dgm:pt modelId="{61A6A424-1566-4F75-8B3E-CC9BA8CFCECE}">
      <dgm:prSet phldrT="[Teksti]"/>
      <dgm:spPr/>
      <dgm:t>
        <a:bodyPr/>
        <a:lstStyle/>
        <a:p>
          <a:r>
            <a:rPr lang="fi-FI" dirty="0"/>
            <a:t>4 </a:t>
          </a:r>
          <a:r>
            <a:rPr lang="en-US" dirty="0"/>
            <a:t>070 719 411 </a:t>
          </a:r>
          <a:r>
            <a:rPr lang="fi-FI" dirty="0"/>
            <a:t>€</a:t>
          </a:r>
        </a:p>
      </dgm:t>
    </dgm:pt>
    <dgm:pt modelId="{630876D6-28B1-4336-87BB-C6F18EAB7A60}" type="parTrans" cxnId="{A070B5B2-FD98-4A65-9845-34544B68CFF9}">
      <dgm:prSet/>
      <dgm:spPr/>
      <dgm:t>
        <a:bodyPr/>
        <a:lstStyle/>
        <a:p>
          <a:endParaRPr lang="fi-FI"/>
        </a:p>
      </dgm:t>
    </dgm:pt>
    <dgm:pt modelId="{1AFF4745-0761-49AF-8BB0-BAB085EC1DDF}" type="sibTrans" cxnId="{A070B5B2-FD98-4A65-9845-34544B68CFF9}">
      <dgm:prSet/>
      <dgm:spPr/>
      <dgm:t>
        <a:bodyPr/>
        <a:lstStyle/>
        <a:p>
          <a:endParaRPr lang="fi-FI"/>
        </a:p>
      </dgm:t>
    </dgm:pt>
    <dgm:pt modelId="{1E469660-4956-4FBA-974E-1AC81FF660DA}">
      <dgm:prSet phldrT="[Teksti]"/>
      <dgm:spPr/>
      <dgm:t>
        <a:bodyPr anchor="ctr"/>
        <a:lstStyle/>
        <a:p>
          <a:r>
            <a:rPr lang="fi-FI"/>
            <a:t>62</a:t>
          </a:r>
          <a:r>
            <a:rPr lang="en-US"/>
            <a:t> </a:t>
          </a:r>
          <a:endParaRPr lang="fi-FI"/>
        </a:p>
        <a:p>
          <a:r>
            <a:rPr lang="fi-FI"/>
            <a:t>buyers</a:t>
          </a:r>
        </a:p>
      </dgm:t>
    </dgm:pt>
    <dgm:pt modelId="{B0CC0DD9-3155-4355-A717-9BC15B390748}" type="parTrans" cxnId="{A8DE5ED6-C4F2-40FF-B729-6D2869D6409B}">
      <dgm:prSet/>
      <dgm:spPr/>
      <dgm:t>
        <a:bodyPr/>
        <a:lstStyle/>
        <a:p>
          <a:endParaRPr lang="fi-FI"/>
        </a:p>
      </dgm:t>
    </dgm:pt>
    <dgm:pt modelId="{C5466886-210B-4D9F-994F-14356E1C7CE8}" type="sibTrans" cxnId="{A8DE5ED6-C4F2-40FF-B729-6D2869D6409B}">
      <dgm:prSet/>
      <dgm:spPr/>
      <dgm:t>
        <a:bodyPr/>
        <a:lstStyle/>
        <a:p>
          <a:endParaRPr lang="fi-FI"/>
        </a:p>
      </dgm:t>
    </dgm:pt>
    <dgm:pt modelId="{EEEE9500-1324-45C8-8B75-AD00B9E1E185}">
      <dgm:prSet phldrT="[Teksti]"/>
      <dgm:spPr/>
      <dgm:t>
        <a:bodyPr anchor="ctr"/>
        <a:lstStyle/>
        <a:p>
          <a:r>
            <a:rPr lang="fi-FI"/>
            <a:t>24 789</a:t>
          </a:r>
          <a:r>
            <a:rPr lang="en-US"/>
            <a:t> </a:t>
          </a:r>
          <a:endParaRPr lang="fi-FI"/>
        </a:p>
        <a:p>
          <a:r>
            <a:rPr lang="en-US"/>
            <a:t>suppliers</a:t>
          </a:r>
          <a:endParaRPr lang="fi-FI"/>
        </a:p>
      </dgm:t>
    </dgm:pt>
    <dgm:pt modelId="{F962E416-7B28-484E-8BF0-34E1F8E3C891}" type="parTrans" cxnId="{C90FE663-26B1-47F8-AB07-3C6667D6DDE9}">
      <dgm:prSet/>
      <dgm:spPr/>
      <dgm:t>
        <a:bodyPr/>
        <a:lstStyle/>
        <a:p>
          <a:endParaRPr lang="fi-FI"/>
        </a:p>
      </dgm:t>
    </dgm:pt>
    <dgm:pt modelId="{B6166DB5-037B-45EF-9488-E6FA71B95566}" type="sibTrans" cxnId="{C90FE663-26B1-47F8-AB07-3C6667D6DDE9}">
      <dgm:prSet/>
      <dgm:spPr/>
      <dgm:t>
        <a:bodyPr/>
        <a:lstStyle/>
        <a:p>
          <a:endParaRPr lang="fi-FI"/>
        </a:p>
      </dgm:t>
    </dgm:pt>
    <dgm:pt modelId="{EC794E23-8C1F-497A-8186-2AA5EB38B3BD}">
      <dgm:prSet phldrT="[Teksti]"/>
      <dgm:spPr/>
      <dgm:t>
        <a:bodyPr/>
        <a:lstStyle/>
        <a:p>
          <a:r>
            <a:rPr lang="fi-FI" dirty="0"/>
            <a:t>614 010</a:t>
          </a:r>
        </a:p>
        <a:p>
          <a:r>
            <a:rPr lang="fi-FI" dirty="0" err="1"/>
            <a:t>invoices</a:t>
          </a:r>
          <a:endParaRPr lang="fi-FI" dirty="0"/>
        </a:p>
      </dgm:t>
    </dgm:pt>
    <dgm:pt modelId="{25ECCB26-CA66-4E6F-A8E7-4B847DAD0EAD}" type="parTrans" cxnId="{FE3D3B9A-1164-45F9-A913-222F7897C2F8}">
      <dgm:prSet/>
      <dgm:spPr/>
      <dgm:t>
        <a:bodyPr/>
        <a:lstStyle/>
        <a:p>
          <a:endParaRPr lang="en-US"/>
        </a:p>
      </dgm:t>
    </dgm:pt>
    <dgm:pt modelId="{4B202F8B-25C0-43D7-A0BA-04BBF0D0211B}" type="sibTrans" cxnId="{FE3D3B9A-1164-45F9-A913-222F7897C2F8}">
      <dgm:prSet/>
      <dgm:spPr/>
      <dgm:t>
        <a:bodyPr/>
        <a:lstStyle/>
        <a:p>
          <a:endParaRPr lang="en-US"/>
        </a:p>
      </dgm:t>
    </dgm:pt>
    <dgm:pt modelId="{0114347C-4D61-44EF-9491-FFC0058D24FC}" type="pres">
      <dgm:prSet presAssocID="{5B97D0EC-2920-47B2-94A3-6D562E0183BD}" presName="composite" presStyleCnt="0">
        <dgm:presLayoutVars>
          <dgm:chMax val="1"/>
          <dgm:dir/>
          <dgm:resizeHandles val="exact"/>
        </dgm:presLayoutVars>
      </dgm:prSet>
      <dgm:spPr/>
    </dgm:pt>
    <dgm:pt modelId="{A5974463-6AE8-4249-8FC1-A805DC9C519A}" type="pres">
      <dgm:prSet presAssocID="{61A6A424-1566-4F75-8B3E-CC9BA8CFCECE}" presName="roof" presStyleLbl="dkBgShp" presStyleIdx="0" presStyleCnt="2"/>
      <dgm:spPr/>
    </dgm:pt>
    <dgm:pt modelId="{D53AFEED-9E16-4E05-BDCA-C5A4B0905D43}" type="pres">
      <dgm:prSet presAssocID="{61A6A424-1566-4F75-8B3E-CC9BA8CFCECE}" presName="pillars" presStyleCnt="0"/>
      <dgm:spPr/>
    </dgm:pt>
    <dgm:pt modelId="{A8E40282-A6DA-4290-B4A1-4B9948166587}" type="pres">
      <dgm:prSet presAssocID="{61A6A424-1566-4F75-8B3E-CC9BA8CFCECE}" presName="pillar1" presStyleLbl="node1" presStyleIdx="0" presStyleCnt="3">
        <dgm:presLayoutVars>
          <dgm:bulletEnabled val="1"/>
        </dgm:presLayoutVars>
      </dgm:prSet>
      <dgm:spPr/>
    </dgm:pt>
    <dgm:pt modelId="{48A496C3-D61B-4E35-88F7-96C0012CCD1A}" type="pres">
      <dgm:prSet presAssocID="{EEEE9500-1324-45C8-8B75-AD00B9E1E185}" presName="pillarX" presStyleLbl="node1" presStyleIdx="1" presStyleCnt="3">
        <dgm:presLayoutVars>
          <dgm:bulletEnabled val="1"/>
        </dgm:presLayoutVars>
      </dgm:prSet>
      <dgm:spPr/>
    </dgm:pt>
    <dgm:pt modelId="{EEF18640-0EB7-43F0-AAE0-090592E2D948}" type="pres">
      <dgm:prSet presAssocID="{EC794E23-8C1F-497A-8186-2AA5EB38B3BD}" presName="pillarX" presStyleLbl="node1" presStyleIdx="2" presStyleCnt="3">
        <dgm:presLayoutVars>
          <dgm:bulletEnabled val="1"/>
        </dgm:presLayoutVars>
      </dgm:prSet>
      <dgm:spPr/>
    </dgm:pt>
    <dgm:pt modelId="{A2628BB3-2A30-4561-BF94-9978377649B0}" type="pres">
      <dgm:prSet presAssocID="{61A6A424-1566-4F75-8B3E-CC9BA8CFCECE}" presName="base" presStyleLbl="dkBgShp" presStyleIdx="1" presStyleCnt="2" custLinFactNeighborX="214" custLinFactNeighborY="7294"/>
      <dgm:spPr/>
    </dgm:pt>
  </dgm:ptLst>
  <dgm:cxnLst>
    <dgm:cxn modelId="{AF67FE5F-7167-434C-A3E8-D27E5E3984A5}" type="presOf" srcId="{5B97D0EC-2920-47B2-94A3-6D562E0183BD}" destId="{0114347C-4D61-44EF-9491-FFC0058D24FC}" srcOrd="0" destOrd="0" presId="urn:microsoft.com/office/officeart/2005/8/layout/hList3"/>
    <dgm:cxn modelId="{C90FE663-26B1-47F8-AB07-3C6667D6DDE9}" srcId="{61A6A424-1566-4F75-8B3E-CC9BA8CFCECE}" destId="{EEEE9500-1324-45C8-8B75-AD00B9E1E185}" srcOrd="1" destOrd="0" parTransId="{F962E416-7B28-484E-8BF0-34E1F8E3C891}" sibTransId="{B6166DB5-037B-45EF-9488-E6FA71B95566}"/>
    <dgm:cxn modelId="{6ADB2F4F-F2A1-4AC0-89B5-15C170635818}" type="presOf" srcId="{61A6A424-1566-4F75-8B3E-CC9BA8CFCECE}" destId="{A5974463-6AE8-4249-8FC1-A805DC9C519A}" srcOrd="0" destOrd="0" presId="urn:microsoft.com/office/officeart/2005/8/layout/hList3"/>
    <dgm:cxn modelId="{EA751D58-A42F-4381-ADD0-DC3FF6308455}" type="presOf" srcId="{EC794E23-8C1F-497A-8186-2AA5EB38B3BD}" destId="{EEF18640-0EB7-43F0-AAE0-090592E2D948}" srcOrd="0" destOrd="0" presId="urn:microsoft.com/office/officeart/2005/8/layout/hList3"/>
    <dgm:cxn modelId="{C41E9780-0F14-40AF-BC9E-F70FA2930818}" type="presOf" srcId="{EEEE9500-1324-45C8-8B75-AD00B9E1E185}" destId="{48A496C3-D61B-4E35-88F7-96C0012CCD1A}" srcOrd="0" destOrd="0" presId="urn:microsoft.com/office/officeart/2005/8/layout/hList3"/>
    <dgm:cxn modelId="{FE3D3B9A-1164-45F9-A913-222F7897C2F8}" srcId="{61A6A424-1566-4F75-8B3E-CC9BA8CFCECE}" destId="{EC794E23-8C1F-497A-8186-2AA5EB38B3BD}" srcOrd="2" destOrd="0" parTransId="{25ECCB26-CA66-4E6F-A8E7-4B847DAD0EAD}" sibTransId="{4B202F8B-25C0-43D7-A0BA-04BBF0D0211B}"/>
    <dgm:cxn modelId="{1629F0A0-A8AC-4962-A4F1-C116F197471D}" type="presOf" srcId="{1E469660-4956-4FBA-974E-1AC81FF660DA}" destId="{A8E40282-A6DA-4290-B4A1-4B9948166587}" srcOrd="0" destOrd="0" presId="urn:microsoft.com/office/officeart/2005/8/layout/hList3"/>
    <dgm:cxn modelId="{A070B5B2-FD98-4A65-9845-34544B68CFF9}" srcId="{5B97D0EC-2920-47B2-94A3-6D562E0183BD}" destId="{61A6A424-1566-4F75-8B3E-CC9BA8CFCECE}" srcOrd="0" destOrd="0" parTransId="{630876D6-28B1-4336-87BB-C6F18EAB7A60}" sibTransId="{1AFF4745-0761-49AF-8BB0-BAB085EC1DDF}"/>
    <dgm:cxn modelId="{A8DE5ED6-C4F2-40FF-B729-6D2869D6409B}" srcId="{61A6A424-1566-4F75-8B3E-CC9BA8CFCECE}" destId="{1E469660-4956-4FBA-974E-1AC81FF660DA}" srcOrd="0" destOrd="0" parTransId="{B0CC0DD9-3155-4355-A717-9BC15B390748}" sibTransId="{C5466886-210B-4D9F-994F-14356E1C7CE8}"/>
    <dgm:cxn modelId="{BB22DFD2-3D42-4083-A398-E3B7D619D9F3}" type="presParOf" srcId="{0114347C-4D61-44EF-9491-FFC0058D24FC}" destId="{A5974463-6AE8-4249-8FC1-A805DC9C519A}" srcOrd="0" destOrd="0" presId="urn:microsoft.com/office/officeart/2005/8/layout/hList3"/>
    <dgm:cxn modelId="{32DB2137-B2E5-4A29-83DB-F926B328A461}" type="presParOf" srcId="{0114347C-4D61-44EF-9491-FFC0058D24FC}" destId="{D53AFEED-9E16-4E05-BDCA-C5A4B0905D43}" srcOrd="1" destOrd="0" presId="urn:microsoft.com/office/officeart/2005/8/layout/hList3"/>
    <dgm:cxn modelId="{4C6FB695-2977-4422-8420-816CE4E5CBDD}" type="presParOf" srcId="{D53AFEED-9E16-4E05-BDCA-C5A4B0905D43}" destId="{A8E40282-A6DA-4290-B4A1-4B9948166587}" srcOrd="0" destOrd="0" presId="urn:microsoft.com/office/officeart/2005/8/layout/hList3"/>
    <dgm:cxn modelId="{56612D3C-3251-408F-B2BC-7E62A4437AF5}" type="presParOf" srcId="{D53AFEED-9E16-4E05-BDCA-C5A4B0905D43}" destId="{48A496C3-D61B-4E35-88F7-96C0012CCD1A}" srcOrd="1" destOrd="0" presId="urn:microsoft.com/office/officeart/2005/8/layout/hList3"/>
    <dgm:cxn modelId="{D495C85B-6EA0-47F4-A39B-A0CD621A5D37}" type="presParOf" srcId="{D53AFEED-9E16-4E05-BDCA-C5A4B0905D43}" destId="{EEF18640-0EB7-43F0-AAE0-090592E2D948}" srcOrd="2" destOrd="0" presId="urn:microsoft.com/office/officeart/2005/8/layout/hList3"/>
    <dgm:cxn modelId="{B8707A4A-678F-4DA0-AF5C-F28207884C94}" type="presParOf" srcId="{0114347C-4D61-44EF-9491-FFC0058D24FC}" destId="{A2628BB3-2A30-4561-BF94-9978377649B0}"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156469-28D8-4638-8B70-EC12B09C7E42}">
      <dsp:nvSpPr>
        <dsp:cNvPr id="0" name=""/>
        <dsp:cNvSpPr/>
      </dsp:nvSpPr>
      <dsp:spPr>
        <a:xfrm>
          <a:off x="5246886" y="2062262"/>
          <a:ext cx="1569134" cy="1569134"/>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noProof="0" dirty="0"/>
            <a:t> </a:t>
          </a:r>
        </a:p>
      </dsp:txBody>
      <dsp:txXfrm>
        <a:off x="5476680" y="2292056"/>
        <a:ext cx="1109546" cy="1109546"/>
      </dsp:txXfrm>
    </dsp:sp>
    <dsp:sp modelId="{09EE8C02-8C27-4205-81AE-67B3AEC9CB8E}">
      <dsp:nvSpPr>
        <dsp:cNvPr id="0" name=""/>
        <dsp:cNvSpPr/>
      </dsp:nvSpPr>
      <dsp:spPr>
        <a:xfrm rot="16200000">
          <a:off x="5794625" y="1813727"/>
          <a:ext cx="473656" cy="23414"/>
        </a:xfrm>
        <a:custGeom>
          <a:avLst/>
          <a:gdLst/>
          <a:ahLst/>
          <a:cxnLst/>
          <a:rect l="0" t="0" r="0" b="0"/>
          <a:pathLst>
            <a:path>
              <a:moveTo>
                <a:pt x="0" y="11707"/>
              </a:moveTo>
              <a:lnTo>
                <a:pt x="473656" y="11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noProof="0" dirty="0"/>
        </a:p>
      </dsp:txBody>
      <dsp:txXfrm>
        <a:off x="6019612" y="1813593"/>
        <a:ext cx="23682" cy="23682"/>
      </dsp:txXfrm>
    </dsp:sp>
    <dsp:sp modelId="{7C721466-28CC-416A-8C73-3D3CA90F3D7D}">
      <dsp:nvSpPr>
        <dsp:cNvPr id="0" name=""/>
        <dsp:cNvSpPr/>
      </dsp:nvSpPr>
      <dsp:spPr>
        <a:xfrm>
          <a:off x="5246886" y="19472"/>
          <a:ext cx="1569134" cy="156913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noProof="0" dirty="0"/>
            <a:t>Colleagues from other SAIs</a:t>
          </a:r>
        </a:p>
      </dsp:txBody>
      <dsp:txXfrm>
        <a:off x="5476680" y="249266"/>
        <a:ext cx="1109546" cy="1109546"/>
      </dsp:txXfrm>
    </dsp:sp>
    <dsp:sp modelId="{7312CB9C-5FD2-4E0A-B358-9816851E4A50}">
      <dsp:nvSpPr>
        <dsp:cNvPr id="0" name=""/>
        <dsp:cNvSpPr/>
      </dsp:nvSpPr>
      <dsp:spPr>
        <a:xfrm rot="20520000">
          <a:off x="6766030" y="2519494"/>
          <a:ext cx="473656" cy="23414"/>
        </a:xfrm>
        <a:custGeom>
          <a:avLst/>
          <a:gdLst/>
          <a:ahLst/>
          <a:cxnLst/>
          <a:rect l="0" t="0" r="0" b="0"/>
          <a:pathLst>
            <a:path>
              <a:moveTo>
                <a:pt x="0" y="11707"/>
              </a:moveTo>
              <a:lnTo>
                <a:pt x="473656" y="11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noProof="0" dirty="0"/>
        </a:p>
      </dsp:txBody>
      <dsp:txXfrm>
        <a:off x="6991017" y="2519359"/>
        <a:ext cx="23682" cy="23682"/>
      </dsp:txXfrm>
    </dsp:sp>
    <dsp:sp modelId="{4CE649EC-147B-4954-B33D-8F5AF391E799}">
      <dsp:nvSpPr>
        <dsp:cNvPr id="0" name=""/>
        <dsp:cNvSpPr/>
      </dsp:nvSpPr>
      <dsp:spPr>
        <a:xfrm>
          <a:off x="7189695" y="1431005"/>
          <a:ext cx="1569134" cy="156913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noProof="0" dirty="0"/>
            <a:t>Experts within different governmental sectors</a:t>
          </a:r>
        </a:p>
      </dsp:txBody>
      <dsp:txXfrm>
        <a:off x="7419489" y="1660799"/>
        <a:ext cx="1109546" cy="1109546"/>
      </dsp:txXfrm>
    </dsp:sp>
    <dsp:sp modelId="{53E96C56-8B0B-4178-BF58-573C5676B618}">
      <dsp:nvSpPr>
        <dsp:cNvPr id="0" name=""/>
        <dsp:cNvSpPr/>
      </dsp:nvSpPr>
      <dsp:spPr>
        <a:xfrm rot="3240000">
          <a:off x="6394986" y="3661448"/>
          <a:ext cx="473656" cy="23414"/>
        </a:xfrm>
        <a:custGeom>
          <a:avLst/>
          <a:gdLst/>
          <a:ahLst/>
          <a:cxnLst/>
          <a:rect l="0" t="0" r="0" b="0"/>
          <a:pathLst>
            <a:path>
              <a:moveTo>
                <a:pt x="0" y="11707"/>
              </a:moveTo>
              <a:lnTo>
                <a:pt x="473656" y="11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noProof="0" dirty="0"/>
        </a:p>
      </dsp:txBody>
      <dsp:txXfrm>
        <a:off x="6619973" y="3661314"/>
        <a:ext cx="23682" cy="23682"/>
      </dsp:txXfrm>
    </dsp:sp>
    <dsp:sp modelId="{2447AAE9-DADE-4723-A5D3-39CD669165FC}">
      <dsp:nvSpPr>
        <dsp:cNvPr id="0" name=""/>
        <dsp:cNvSpPr/>
      </dsp:nvSpPr>
      <dsp:spPr>
        <a:xfrm>
          <a:off x="6447608" y="3714914"/>
          <a:ext cx="1569134" cy="1569134"/>
        </a:xfrm>
        <a:prstGeom prst="ellipse">
          <a:avLst/>
        </a:prstGeom>
        <a:solidFill>
          <a:schemeClr val="accent1">
            <a:hueOff val="0"/>
            <a:satOff val="0"/>
            <a:lumOff val="0"/>
            <a:alphaOff val="0"/>
          </a:schemeClr>
        </a:solidFill>
        <a:ln w="762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noProof="0" dirty="0"/>
            <a:t>Possible suppliers</a:t>
          </a:r>
        </a:p>
      </dsp:txBody>
      <dsp:txXfrm>
        <a:off x="6677402" y="3944708"/>
        <a:ext cx="1109546" cy="1109546"/>
      </dsp:txXfrm>
    </dsp:sp>
    <dsp:sp modelId="{95CD6023-B9D4-43C9-BE68-C6EDAB56F152}">
      <dsp:nvSpPr>
        <dsp:cNvPr id="0" name=""/>
        <dsp:cNvSpPr/>
      </dsp:nvSpPr>
      <dsp:spPr>
        <a:xfrm rot="7560000">
          <a:off x="5194264" y="3661448"/>
          <a:ext cx="473656" cy="23414"/>
        </a:xfrm>
        <a:custGeom>
          <a:avLst/>
          <a:gdLst/>
          <a:ahLst/>
          <a:cxnLst/>
          <a:rect l="0" t="0" r="0" b="0"/>
          <a:pathLst>
            <a:path>
              <a:moveTo>
                <a:pt x="0" y="11707"/>
              </a:moveTo>
              <a:lnTo>
                <a:pt x="473656" y="11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noProof="0" dirty="0"/>
        </a:p>
      </dsp:txBody>
      <dsp:txXfrm rot="10800000">
        <a:off x="5419251" y="3661314"/>
        <a:ext cx="23682" cy="23682"/>
      </dsp:txXfrm>
    </dsp:sp>
    <dsp:sp modelId="{E5D78851-3C8F-4EC7-88FC-D1665788893B}">
      <dsp:nvSpPr>
        <dsp:cNvPr id="0" name=""/>
        <dsp:cNvSpPr/>
      </dsp:nvSpPr>
      <dsp:spPr>
        <a:xfrm>
          <a:off x="4046164" y="3714914"/>
          <a:ext cx="1569134" cy="156913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noProof="0" dirty="0"/>
            <a:t>NAO Finland staff</a:t>
          </a:r>
        </a:p>
      </dsp:txBody>
      <dsp:txXfrm>
        <a:off x="4275958" y="3944708"/>
        <a:ext cx="1109546" cy="1109546"/>
      </dsp:txXfrm>
    </dsp:sp>
    <dsp:sp modelId="{3F6C5421-5F81-4598-8A29-ACC26F3BC71A}">
      <dsp:nvSpPr>
        <dsp:cNvPr id="0" name=""/>
        <dsp:cNvSpPr/>
      </dsp:nvSpPr>
      <dsp:spPr>
        <a:xfrm rot="11880000">
          <a:off x="4823221" y="2519494"/>
          <a:ext cx="473656" cy="23414"/>
        </a:xfrm>
        <a:custGeom>
          <a:avLst/>
          <a:gdLst/>
          <a:ahLst/>
          <a:cxnLst/>
          <a:rect l="0" t="0" r="0" b="0"/>
          <a:pathLst>
            <a:path>
              <a:moveTo>
                <a:pt x="0" y="11707"/>
              </a:moveTo>
              <a:lnTo>
                <a:pt x="473656" y="117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noProof="0" dirty="0"/>
        </a:p>
      </dsp:txBody>
      <dsp:txXfrm rot="10800000">
        <a:off x="5048208" y="2519359"/>
        <a:ext cx="23682" cy="23682"/>
      </dsp:txXfrm>
    </dsp:sp>
    <dsp:sp modelId="{35B5D4B8-AE64-4874-87C8-629CE98DC4B5}">
      <dsp:nvSpPr>
        <dsp:cNvPr id="0" name=""/>
        <dsp:cNvSpPr/>
      </dsp:nvSpPr>
      <dsp:spPr>
        <a:xfrm>
          <a:off x="3304077" y="1431005"/>
          <a:ext cx="1569134" cy="156913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kern="1200" noProof="0" dirty="0"/>
            <a:t>Seminars and trainings</a:t>
          </a:r>
        </a:p>
      </dsp:txBody>
      <dsp:txXfrm>
        <a:off x="3533871" y="1660799"/>
        <a:ext cx="1109546" cy="11095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9443A-06EC-4A0B-9919-FF1514D2A8B8}">
      <dsp:nvSpPr>
        <dsp:cNvPr id="0" name=""/>
        <dsp:cNvSpPr/>
      </dsp:nvSpPr>
      <dsp:spPr>
        <a:xfrm>
          <a:off x="951603" y="1028904"/>
          <a:ext cx="2465272" cy="2033334"/>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l" defTabSz="889000">
            <a:lnSpc>
              <a:spcPct val="90000"/>
            </a:lnSpc>
            <a:spcBef>
              <a:spcPct val="0"/>
            </a:spcBef>
            <a:spcAft>
              <a:spcPct val="15000"/>
            </a:spcAft>
            <a:buNone/>
          </a:pPr>
          <a:r>
            <a:rPr lang="fi-FI" sz="2000" b="1" kern="1200" dirty="0">
              <a:latin typeface="Gentry Gothic"/>
            </a:rPr>
            <a:t>03-04/2019</a:t>
          </a:r>
        </a:p>
        <a:p>
          <a:pPr marL="171450" lvl="1" indent="-171450" algn="l" defTabSz="711200">
            <a:lnSpc>
              <a:spcPct val="90000"/>
            </a:lnSpc>
            <a:spcBef>
              <a:spcPct val="0"/>
            </a:spcBef>
            <a:spcAft>
              <a:spcPct val="15000"/>
            </a:spcAft>
            <a:buChar char="•"/>
          </a:pPr>
          <a:r>
            <a:rPr lang="fi-FI" sz="1600" kern="1200" dirty="0">
              <a:latin typeface="Gentry Gothic"/>
            </a:rPr>
            <a:t>Business case </a:t>
          </a:r>
          <a:r>
            <a:rPr lang="fi-FI" sz="1600" kern="1200" dirty="0" err="1">
              <a:latin typeface="Gentry Gothic"/>
            </a:rPr>
            <a:t>identification</a:t>
          </a:r>
          <a:endParaRPr lang="fi-FI" sz="1600" kern="1200" dirty="0">
            <a:latin typeface="Gentry Gothic"/>
          </a:endParaRPr>
        </a:p>
      </dsp:txBody>
      <dsp:txXfrm>
        <a:off x="998396" y="1075697"/>
        <a:ext cx="2371686" cy="1504033"/>
      </dsp:txXfrm>
    </dsp:sp>
    <dsp:sp modelId="{53B1A41A-5E18-4B07-B94F-C37D7AC9EDE6}">
      <dsp:nvSpPr>
        <dsp:cNvPr id="0" name=""/>
        <dsp:cNvSpPr/>
      </dsp:nvSpPr>
      <dsp:spPr>
        <a:xfrm>
          <a:off x="2248844" y="1492392"/>
          <a:ext cx="2947300" cy="2947300"/>
        </a:xfrm>
        <a:prstGeom prst="leftCircularArrow">
          <a:avLst>
            <a:gd name="adj1" fmla="val 4006"/>
            <a:gd name="adj2" fmla="val 503167"/>
            <a:gd name="adj3" fmla="val 2239460"/>
            <a:gd name="adj4" fmla="val 8985272"/>
            <a:gd name="adj5" fmla="val 467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7E7848-CC53-476A-9341-92390042D9C0}">
      <dsp:nvSpPr>
        <dsp:cNvPr id="0" name=""/>
        <dsp:cNvSpPr/>
      </dsp:nvSpPr>
      <dsp:spPr>
        <a:xfrm>
          <a:off x="1464271" y="2772468"/>
          <a:ext cx="2191353" cy="871429"/>
        </a:xfrm>
        <a:prstGeom prst="roundRect">
          <a:avLst>
            <a:gd name="adj" fmla="val 10000"/>
          </a:avLst>
        </a:prstGeom>
        <a:solidFill>
          <a:srgbClr val="27B4E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fi-FI" sz="2600" kern="1200" dirty="0"/>
            <a:t>Innovation</a:t>
          </a:r>
        </a:p>
      </dsp:txBody>
      <dsp:txXfrm>
        <a:off x="1489794" y="2797991"/>
        <a:ext cx="2140307" cy="820383"/>
      </dsp:txXfrm>
    </dsp:sp>
    <dsp:sp modelId="{CBD2FA18-4A79-423C-AE9F-E65C42830F6E}">
      <dsp:nvSpPr>
        <dsp:cNvPr id="0" name=""/>
        <dsp:cNvSpPr/>
      </dsp:nvSpPr>
      <dsp:spPr>
        <a:xfrm>
          <a:off x="4201709" y="831852"/>
          <a:ext cx="2465272" cy="2657019"/>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4377552"/>
              <a:satOff val="-17288"/>
              <a:lumOff val="-18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None/>
          </a:pPr>
          <a:r>
            <a:rPr lang="fi-FI" sz="1800" b="1" kern="1200" dirty="0">
              <a:latin typeface="Gentry Gothic"/>
            </a:rPr>
            <a:t>04-06/2019</a:t>
          </a:r>
        </a:p>
        <a:p>
          <a:pPr marL="171450" lvl="1" indent="-171450" algn="l" defTabSz="711200">
            <a:lnSpc>
              <a:spcPct val="90000"/>
            </a:lnSpc>
            <a:spcBef>
              <a:spcPct val="0"/>
            </a:spcBef>
            <a:spcAft>
              <a:spcPct val="15000"/>
            </a:spcAft>
            <a:buChar char="•"/>
          </a:pPr>
          <a:r>
            <a:rPr lang="en-US" sz="1600" kern="1200" dirty="0">
              <a:latin typeface="Gentry Gothic"/>
            </a:rPr>
            <a:t>Teams work on their challenges over the course of 8-10 weeks</a:t>
          </a:r>
          <a:endParaRPr lang="fi-FI" sz="1600" kern="1200" dirty="0">
            <a:latin typeface="Gentry Gothic"/>
          </a:endParaRPr>
        </a:p>
        <a:p>
          <a:pPr marL="114300" lvl="1" indent="-114300" algn="l" defTabSz="622300">
            <a:lnSpc>
              <a:spcPct val="90000"/>
            </a:lnSpc>
            <a:spcBef>
              <a:spcPct val="0"/>
            </a:spcBef>
            <a:spcAft>
              <a:spcPct val="15000"/>
            </a:spcAft>
            <a:buChar char="•"/>
          </a:pPr>
          <a:endParaRPr lang="fi-FI" sz="1400" kern="1200" dirty="0">
            <a:latin typeface="Gentry Gothic"/>
          </a:endParaRPr>
        </a:p>
        <a:p>
          <a:pPr marL="114300" lvl="1" indent="-114300" algn="l" defTabSz="622300">
            <a:lnSpc>
              <a:spcPct val="90000"/>
            </a:lnSpc>
            <a:spcBef>
              <a:spcPct val="0"/>
            </a:spcBef>
            <a:spcAft>
              <a:spcPct val="15000"/>
            </a:spcAft>
            <a:buChar char="•"/>
          </a:pPr>
          <a:endParaRPr lang="fi-FI" sz="1400" kern="1200" dirty="0">
            <a:latin typeface="Gentry Gothic"/>
          </a:endParaRPr>
        </a:p>
      </dsp:txBody>
      <dsp:txXfrm>
        <a:off x="4262854" y="1462358"/>
        <a:ext cx="2342982" cy="1965367"/>
      </dsp:txXfrm>
    </dsp:sp>
    <dsp:sp modelId="{543FACA8-E8E8-4DFC-BA5F-AD059C3204A8}">
      <dsp:nvSpPr>
        <dsp:cNvPr id="0" name=""/>
        <dsp:cNvSpPr/>
      </dsp:nvSpPr>
      <dsp:spPr>
        <a:xfrm>
          <a:off x="5571196" y="-272939"/>
          <a:ext cx="3280739" cy="3280739"/>
        </a:xfrm>
        <a:prstGeom prst="circularArrow">
          <a:avLst>
            <a:gd name="adj1" fmla="val 3599"/>
            <a:gd name="adj2" fmla="val 447619"/>
            <a:gd name="adj3" fmla="val 19377735"/>
            <a:gd name="adj4" fmla="val 12576375"/>
            <a:gd name="adj5" fmla="val 4199"/>
          </a:avLst>
        </a:prstGeom>
        <a:solidFill>
          <a:schemeClr val="accent3">
            <a:hueOff val="8755105"/>
            <a:satOff val="-34576"/>
            <a:lumOff val="-3745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796E15A-FBF5-473A-A150-DF50EA2DB578}">
      <dsp:nvSpPr>
        <dsp:cNvPr id="0" name=""/>
        <dsp:cNvSpPr/>
      </dsp:nvSpPr>
      <dsp:spPr>
        <a:xfrm>
          <a:off x="4800899" y="620221"/>
          <a:ext cx="2191353" cy="871429"/>
        </a:xfrm>
        <a:prstGeom prst="roundRect">
          <a:avLst>
            <a:gd name="adj" fmla="val 10000"/>
          </a:avLst>
        </a:prstGeom>
        <a:solidFill>
          <a:schemeClr val="accent3">
            <a:hueOff val="4377552"/>
            <a:satOff val="-17288"/>
            <a:lumOff val="-18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fi-FI" sz="2600" kern="1200" dirty="0" err="1"/>
            <a:t>Hard</a:t>
          </a:r>
          <a:r>
            <a:rPr lang="fi-FI" sz="2600" kern="1200" dirty="0"/>
            <a:t> </a:t>
          </a:r>
          <a:r>
            <a:rPr lang="fi-FI" sz="2600" kern="1200" dirty="0" err="1"/>
            <a:t>Work</a:t>
          </a:r>
          <a:endParaRPr lang="fi-FI" sz="2600" kern="1200" dirty="0"/>
        </a:p>
      </dsp:txBody>
      <dsp:txXfrm>
        <a:off x="4826422" y="645744"/>
        <a:ext cx="2140307" cy="820383"/>
      </dsp:txXfrm>
    </dsp:sp>
    <dsp:sp modelId="{C602E70F-6CF1-42C8-BCF9-E179F83C4E49}">
      <dsp:nvSpPr>
        <dsp:cNvPr id="0" name=""/>
        <dsp:cNvSpPr/>
      </dsp:nvSpPr>
      <dsp:spPr>
        <a:xfrm>
          <a:off x="7554519" y="840515"/>
          <a:ext cx="2465272" cy="247176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8755105"/>
              <a:satOff val="-34576"/>
              <a:lumOff val="-3745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None/>
          </a:pPr>
          <a:r>
            <a:rPr lang="fi-FI" sz="1800" b="1" kern="1200" dirty="0">
              <a:latin typeface="Gentry Gothic"/>
            </a:rPr>
            <a:t>06-2019</a:t>
          </a:r>
        </a:p>
        <a:p>
          <a:pPr marL="171450" lvl="1" indent="-171450" algn="l" defTabSz="711200">
            <a:lnSpc>
              <a:spcPct val="90000"/>
            </a:lnSpc>
            <a:spcBef>
              <a:spcPct val="0"/>
            </a:spcBef>
            <a:spcAft>
              <a:spcPct val="15000"/>
            </a:spcAft>
            <a:buNone/>
          </a:pPr>
          <a:r>
            <a:rPr lang="fi-FI" sz="1600" kern="1200" dirty="0">
              <a:latin typeface="Gentry Gothic"/>
            </a:rPr>
            <a:t>Presentation and </a:t>
          </a:r>
          <a:r>
            <a:rPr lang="fi-FI" sz="1600" kern="1200" dirty="0" err="1">
              <a:latin typeface="Gentry Gothic"/>
            </a:rPr>
            <a:t>judgement</a:t>
          </a:r>
          <a:endParaRPr lang="fi-FI" sz="1600" kern="1200" dirty="0">
            <a:latin typeface="Gentry Gothic"/>
          </a:endParaRPr>
        </a:p>
        <a:p>
          <a:pPr marL="171450" lvl="1" indent="-171450" algn="l" defTabSz="711200">
            <a:lnSpc>
              <a:spcPct val="90000"/>
            </a:lnSpc>
            <a:spcBef>
              <a:spcPct val="0"/>
            </a:spcBef>
            <a:spcAft>
              <a:spcPct val="15000"/>
            </a:spcAft>
            <a:buNone/>
          </a:pPr>
          <a:r>
            <a:rPr lang="fi-FI" sz="1600" kern="1200" dirty="0" err="1">
              <a:latin typeface="Gentry Gothic"/>
            </a:rPr>
            <a:t>Winner</a:t>
          </a:r>
          <a:r>
            <a:rPr lang="fi-FI" sz="1600" kern="1200" dirty="0">
              <a:latin typeface="Gentry Gothic"/>
            </a:rPr>
            <a:t> is </a:t>
          </a:r>
          <a:r>
            <a:rPr lang="fi-FI" sz="1600" kern="1200" dirty="0" err="1">
              <a:latin typeface="Gentry Gothic"/>
            </a:rPr>
            <a:t>chosen</a:t>
          </a:r>
          <a:endParaRPr lang="fi-FI" sz="1600" kern="1200" dirty="0">
            <a:latin typeface="Gentry Gothic"/>
          </a:endParaRPr>
        </a:p>
      </dsp:txBody>
      <dsp:txXfrm>
        <a:off x="7611401" y="897397"/>
        <a:ext cx="2351508" cy="1828334"/>
      </dsp:txXfrm>
    </dsp:sp>
    <dsp:sp modelId="{964FD484-DE58-432B-8E0B-6B157AA48712}">
      <dsp:nvSpPr>
        <dsp:cNvPr id="0" name=""/>
        <dsp:cNvSpPr/>
      </dsp:nvSpPr>
      <dsp:spPr>
        <a:xfrm>
          <a:off x="8147258" y="3156556"/>
          <a:ext cx="2191353" cy="871429"/>
        </a:xfrm>
        <a:prstGeom prst="roundRect">
          <a:avLst>
            <a:gd name="adj" fmla="val 10000"/>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fi-FI" sz="2600" kern="1200" dirty="0" err="1"/>
            <a:t>Judgement</a:t>
          </a:r>
          <a:r>
            <a:rPr lang="fi-FI" sz="2600" kern="1200" dirty="0"/>
            <a:t> Day</a:t>
          </a:r>
        </a:p>
      </dsp:txBody>
      <dsp:txXfrm>
        <a:off x="8172781" y="3182079"/>
        <a:ext cx="2140307" cy="82038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974463-6AE8-4249-8FC1-A805DC9C519A}">
      <dsp:nvSpPr>
        <dsp:cNvPr id="0" name=""/>
        <dsp:cNvSpPr/>
      </dsp:nvSpPr>
      <dsp:spPr>
        <a:xfrm>
          <a:off x="0" y="0"/>
          <a:ext cx="7894472" cy="150576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fi-FI" sz="6500" kern="1200" dirty="0"/>
            <a:t>4 </a:t>
          </a:r>
          <a:r>
            <a:rPr lang="en-US" sz="6500" kern="1200" dirty="0"/>
            <a:t>070 719 411 </a:t>
          </a:r>
          <a:r>
            <a:rPr lang="fi-FI" sz="6500" kern="1200" dirty="0"/>
            <a:t>€</a:t>
          </a:r>
        </a:p>
      </dsp:txBody>
      <dsp:txXfrm>
        <a:off x="0" y="0"/>
        <a:ext cx="7894472" cy="1505765"/>
      </dsp:txXfrm>
    </dsp:sp>
    <dsp:sp modelId="{A8E40282-A6DA-4290-B4A1-4B9948166587}">
      <dsp:nvSpPr>
        <dsp:cNvPr id="0" name=""/>
        <dsp:cNvSpPr/>
      </dsp:nvSpPr>
      <dsp:spPr>
        <a:xfrm>
          <a:off x="3854" y="1505765"/>
          <a:ext cx="2628920" cy="31621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fi-FI" sz="4800" kern="1200"/>
            <a:t>62</a:t>
          </a:r>
          <a:r>
            <a:rPr lang="en-US" sz="4800" kern="1200"/>
            <a:t> </a:t>
          </a:r>
          <a:endParaRPr lang="fi-FI" sz="4800" kern="1200"/>
        </a:p>
        <a:p>
          <a:pPr marL="0" lvl="0" indent="0" algn="ctr" defTabSz="2133600">
            <a:lnSpc>
              <a:spcPct val="90000"/>
            </a:lnSpc>
            <a:spcBef>
              <a:spcPct val="0"/>
            </a:spcBef>
            <a:spcAft>
              <a:spcPct val="35000"/>
            </a:spcAft>
            <a:buNone/>
          </a:pPr>
          <a:r>
            <a:rPr lang="fi-FI" sz="4800" kern="1200"/>
            <a:t>buyers</a:t>
          </a:r>
        </a:p>
      </dsp:txBody>
      <dsp:txXfrm>
        <a:off x="3854" y="1505765"/>
        <a:ext cx="2628920" cy="3162106"/>
      </dsp:txXfrm>
    </dsp:sp>
    <dsp:sp modelId="{48A496C3-D61B-4E35-88F7-96C0012CCD1A}">
      <dsp:nvSpPr>
        <dsp:cNvPr id="0" name=""/>
        <dsp:cNvSpPr/>
      </dsp:nvSpPr>
      <dsp:spPr>
        <a:xfrm>
          <a:off x="2632775" y="1505765"/>
          <a:ext cx="2628920" cy="31621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fi-FI" sz="4800" kern="1200"/>
            <a:t>24 789</a:t>
          </a:r>
          <a:r>
            <a:rPr lang="en-US" sz="4800" kern="1200"/>
            <a:t> </a:t>
          </a:r>
          <a:endParaRPr lang="fi-FI" sz="4800" kern="1200"/>
        </a:p>
        <a:p>
          <a:pPr marL="0" lvl="0" indent="0" algn="ctr" defTabSz="2133600">
            <a:lnSpc>
              <a:spcPct val="90000"/>
            </a:lnSpc>
            <a:spcBef>
              <a:spcPct val="0"/>
            </a:spcBef>
            <a:spcAft>
              <a:spcPct val="35000"/>
            </a:spcAft>
            <a:buNone/>
          </a:pPr>
          <a:r>
            <a:rPr lang="en-US" sz="4800" kern="1200"/>
            <a:t>suppliers</a:t>
          </a:r>
          <a:endParaRPr lang="fi-FI" sz="4800" kern="1200"/>
        </a:p>
      </dsp:txBody>
      <dsp:txXfrm>
        <a:off x="2632775" y="1505765"/>
        <a:ext cx="2628920" cy="3162106"/>
      </dsp:txXfrm>
    </dsp:sp>
    <dsp:sp modelId="{EEF18640-0EB7-43F0-AAE0-090592E2D948}">
      <dsp:nvSpPr>
        <dsp:cNvPr id="0" name=""/>
        <dsp:cNvSpPr/>
      </dsp:nvSpPr>
      <dsp:spPr>
        <a:xfrm>
          <a:off x="5261696" y="1505765"/>
          <a:ext cx="2628920" cy="316210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fi-FI" sz="4800" kern="1200" dirty="0"/>
            <a:t>614 010</a:t>
          </a:r>
        </a:p>
        <a:p>
          <a:pPr marL="0" lvl="0" indent="0" algn="ctr" defTabSz="2133600">
            <a:lnSpc>
              <a:spcPct val="90000"/>
            </a:lnSpc>
            <a:spcBef>
              <a:spcPct val="0"/>
            </a:spcBef>
            <a:spcAft>
              <a:spcPct val="35000"/>
            </a:spcAft>
            <a:buNone/>
          </a:pPr>
          <a:r>
            <a:rPr lang="fi-FI" sz="4800" kern="1200" dirty="0" err="1"/>
            <a:t>invoices</a:t>
          </a:r>
          <a:endParaRPr lang="fi-FI" sz="4800" kern="1200" dirty="0"/>
        </a:p>
      </dsp:txBody>
      <dsp:txXfrm>
        <a:off x="5261696" y="1505765"/>
        <a:ext cx="2628920" cy="3162106"/>
      </dsp:txXfrm>
    </dsp:sp>
    <dsp:sp modelId="{A2628BB3-2A30-4561-BF94-9978377649B0}">
      <dsp:nvSpPr>
        <dsp:cNvPr id="0" name=""/>
        <dsp:cNvSpPr/>
      </dsp:nvSpPr>
      <dsp:spPr>
        <a:xfrm>
          <a:off x="0" y="4667871"/>
          <a:ext cx="7894472" cy="35134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46347" cy="498790"/>
          </a:xfrm>
          <a:prstGeom prst="rect">
            <a:avLst/>
          </a:prstGeom>
        </p:spPr>
        <p:txBody>
          <a:bodyPr vert="horz" lIns="91440" tIns="45720" rIns="91440" bIns="45720" rtlCol="0"/>
          <a:lstStyle>
            <a:lvl1pPr algn="l">
              <a:defRPr sz="1200"/>
            </a:lvl1pPr>
          </a:lstStyle>
          <a:p>
            <a:endParaRPr lang="fi-FI"/>
          </a:p>
        </p:txBody>
      </p:sp>
      <p:sp>
        <p:nvSpPr>
          <p:cNvPr id="3" name="Päivämäärän paikkamerkki 2"/>
          <p:cNvSpPr>
            <a:spLocks noGrp="1"/>
          </p:cNvSpPr>
          <p:nvPr>
            <p:ph type="dt" sz="quarter" idx="1"/>
          </p:nvPr>
        </p:nvSpPr>
        <p:spPr>
          <a:xfrm>
            <a:off x="3851736" y="0"/>
            <a:ext cx="2946347" cy="498790"/>
          </a:xfrm>
          <a:prstGeom prst="rect">
            <a:avLst/>
          </a:prstGeom>
        </p:spPr>
        <p:txBody>
          <a:bodyPr vert="horz" lIns="91440" tIns="45720" rIns="91440" bIns="45720" rtlCol="0"/>
          <a:lstStyle>
            <a:lvl1pPr algn="r">
              <a:defRPr sz="1200"/>
            </a:lvl1pPr>
          </a:lstStyle>
          <a:p>
            <a:fld id="{14F31B0F-19EE-46BB-BAC5-37BABBA23136}" type="datetimeFigureOut">
              <a:rPr lang="fi-FI" smtClean="0"/>
              <a:t>13.12.2019</a:t>
            </a:fld>
            <a:endParaRPr lang="fi-FI"/>
          </a:p>
        </p:txBody>
      </p:sp>
      <p:sp>
        <p:nvSpPr>
          <p:cNvPr id="4" name="Alatunnisteen paikkamerkki 3"/>
          <p:cNvSpPr>
            <a:spLocks noGrp="1"/>
          </p:cNvSpPr>
          <p:nvPr>
            <p:ph type="ftr" sz="quarter" idx="2"/>
          </p:nvPr>
        </p:nvSpPr>
        <p:spPr>
          <a:xfrm>
            <a:off x="0" y="9431026"/>
            <a:ext cx="2946347" cy="498788"/>
          </a:xfrm>
          <a:prstGeom prst="rect">
            <a:avLst/>
          </a:prstGeom>
        </p:spPr>
        <p:txBody>
          <a:bodyPr vert="horz" lIns="91440" tIns="45720" rIns="91440" bIns="45720" rtlCol="0" anchor="b"/>
          <a:lstStyle>
            <a:lvl1pPr algn="l">
              <a:defRPr sz="1200"/>
            </a:lvl1pPr>
          </a:lstStyle>
          <a:p>
            <a:endParaRPr lang="fi-FI"/>
          </a:p>
        </p:txBody>
      </p:sp>
      <p:sp>
        <p:nvSpPr>
          <p:cNvPr id="5" name="Dian numeron paikkamerkki 4"/>
          <p:cNvSpPr>
            <a:spLocks noGrp="1"/>
          </p:cNvSpPr>
          <p:nvPr>
            <p:ph type="sldNum" sz="quarter" idx="3"/>
          </p:nvPr>
        </p:nvSpPr>
        <p:spPr>
          <a:xfrm>
            <a:off x="3851736" y="9431026"/>
            <a:ext cx="2946347" cy="498788"/>
          </a:xfrm>
          <a:prstGeom prst="rect">
            <a:avLst/>
          </a:prstGeom>
        </p:spPr>
        <p:txBody>
          <a:bodyPr vert="horz" lIns="91440" tIns="45720" rIns="91440" bIns="45720" rtlCol="0" anchor="b"/>
          <a:lstStyle>
            <a:lvl1pPr algn="r">
              <a:defRPr sz="1200"/>
            </a:lvl1pPr>
          </a:lstStyle>
          <a:p>
            <a:fld id="{F885797E-DA39-42D1-8231-B9A56A6DAE98}" type="slidenum">
              <a:rPr lang="fi-FI" smtClean="0"/>
              <a:t>‹#›</a:t>
            </a:fld>
            <a:endParaRPr lang="fi-FI"/>
          </a:p>
        </p:txBody>
      </p:sp>
    </p:spTree>
    <p:extLst>
      <p:ext uri="{BB962C8B-B14F-4D97-AF65-F5344CB8AC3E}">
        <p14:creationId xmlns:p14="http://schemas.microsoft.com/office/powerpoint/2010/main" val="26409456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1"/>
            <a:ext cx="2946347" cy="498215"/>
          </a:xfrm>
          <a:prstGeom prst="rect">
            <a:avLst/>
          </a:prstGeom>
        </p:spPr>
        <p:txBody>
          <a:bodyPr vert="horz" lIns="91440" tIns="45720" rIns="91440" bIns="45720" rtlCol="0"/>
          <a:lstStyle>
            <a:lvl1pPr algn="l">
              <a:defRPr sz="1200"/>
            </a:lvl1pPr>
          </a:lstStyle>
          <a:p>
            <a:endParaRPr lang="fi-FI" dirty="0"/>
          </a:p>
        </p:txBody>
      </p:sp>
      <p:sp>
        <p:nvSpPr>
          <p:cNvPr id="3" name="Päivämäärän paikkamerkki 2"/>
          <p:cNvSpPr>
            <a:spLocks noGrp="1"/>
          </p:cNvSpPr>
          <p:nvPr>
            <p:ph type="dt" idx="1"/>
          </p:nvPr>
        </p:nvSpPr>
        <p:spPr>
          <a:xfrm>
            <a:off x="3851342" y="1"/>
            <a:ext cx="2946347" cy="498215"/>
          </a:xfrm>
          <a:prstGeom prst="rect">
            <a:avLst/>
          </a:prstGeom>
        </p:spPr>
        <p:txBody>
          <a:bodyPr vert="horz" lIns="91440" tIns="45720" rIns="91440" bIns="45720" rtlCol="0"/>
          <a:lstStyle>
            <a:lvl1pPr algn="r">
              <a:defRPr sz="1200"/>
            </a:lvl1pPr>
          </a:lstStyle>
          <a:p>
            <a:fld id="{7319308D-668F-47BB-BB17-11263ED4F593}" type="datetimeFigureOut">
              <a:rPr lang="fi-FI" smtClean="0"/>
              <a:t>13.12.2019</a:t>
            </a:fld>
            <a:endParaRPr lang="fi-FI" dirty="0"/>
          </a:p>
        </p:txBody>
      </p:sp>
      <p:sp>
        <p:nvSpPr>
          <p:cNvPr id="4" name="Dian kuvan paikkamerkki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i-FI" dirty="0"/>
          </a:p>
        </p:txBody>
      </p:sp>
      <p:sp>
        <p:nvSpPr>
          <p:cNvPr id="5" name="Huomautusten paikkamerkki 4"/>
          <p:cNvSpPr>
            <a:spLocks noGrp="1"/>
          </p:cNvSpPr>
          <p:nvPr>
            <p:ph type="body" sz="quarter" idx="3"/>
          </p:nvPr>
        </p:nvSpPr>
        <p:spPr>
          <a:xfrm>
            <a:off x="679927" y="4778722"/>
            <a:ext cx="5439410" cy="3909865"/>
          </a:xfrm>
          <a:prstGeom prst="rect">
            <a:avLst/>
          </a:prstGeom>
        </p:spPr>
        <p:txBody>
          <a:bodyPr vert="horz" lIns="91440" tIns="45720" rIns="91440" bIns="45720" rtlCol="0"/>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fi-FI" dirty="0"/>
          </a:p>
        </p:txBody>
      </p:sp>
      <p:sp>
        <p:nvSpPr>
          <p:cNvPr id="7" name="Dian numeron paikkamerkki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537F964C-ECC9-4FE3-B24F-7EEBA78F8D94}" type="slidenum">
              <a:rPr lang="fi-FI" smtClean="0"/>
              <a:t>‹#›</a:t>
            </a:fld>
            <a:endParaRPr lang="fi-FI" dirty="0"/>
          </a:p>
        </p:txBody>
      </p:sp>
    </p:spTree>
    <p:extLst>
      <p:ext uri="{BB962C8B-B14F-4D97-AF65-F5344CB8AC3E}">
        <p14:creationId xmlns:p14="http://schemas.microsoft.com/office/powerpoint/2010/main" val="2564024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Ines </a:t>
            </a:r>
          </a:p>
        </p:txBody>
      </p:sp>
      <p:sp>
        <p:nvSpPr>
          <p:cNvPr id="4" name="Dian numeron paikkamerkki 3"/>
          <p:cNvSpPr>
            <a:spLocks noGrp="1"/>
          </p:cNvSpPr>
          <p:nvPr>
            <p:ph type="sldNum" sz="quarter" idx="10"/>
          </p:nvPr>
        </p:nvSpPr>
        <p:spPr/>
        <p:txBody>
          <a:bodyPr/>
          <a:lstStyle/>
          <a:p>
            <a:fld id="{537F964C-ECC9-4FE3-B24F-7EEBA78F8D94}" type="slidenum">
              <a:rPr lang="fi-FI" smtClean="0"/>
              <a:t>1</a:t>
            </a:fld>
            <a:endParaRPr lang="fi-FI" dirty="0"/>
          </a:p>
        </p:txBody>
      </p:sp>
    </p:spTree>
    <p:extLst>
      <p:ext uri="{BB962C8B-B14F-4D97-AF65-F5344CB8AC3E}">
        <p14:creationId xmlns:p14="http://schemas.microsoft.com/office/powerpoint/2010/main" val="1392361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err="1"/>
              <a:t>So</a:t>
            </a:r>
            <a:r>
              <a:rPr lang="fi-FI" dirty="0"/>
              <a:t> </a:t>
            </a:r>
            <a:r>
              <a:rPr lang="fi-FI" dirty="0" err="1"/>
              <a:t>next</a:t>
            </a:r>
            <a:r>
              <a:rPr lang="fi-FI" dirty="0"/>
              <a:t> </a:t>
            </a:r>
            <a:r>
              <a:rPr lang="fi-FI" dirty="0" err="1"/>
              <a:t>we’re</a:t>
            </a:r>
            <a:r>
              <a:rPr lang="fi-FI" dirty="0"/>
              <a:t> </a:t>
            </a:r>
            <a:r>
              <a:rPr lang="fi-FI" dirty="0" err="1"/>
              <a:t>going</a:t>
            </a:r>
            <a:r>
              <a:rPr lang="fi-FI" baseline="0" dirty="0"/>
              <a:t> to show a demo of </a:t>
            </a:r>
            <a:r>
              <a:rPr lang="fi-FI" baseline="0" dirty="0" err="1"/>
              <a:t>the</a:t>
            </a:r>
            <a:r>
              <a:rPr lang="fi-FI" baseline="0" dirty="0"/>
              <a:t> </a:t>
            </a:r>
            <a:r>
              <a:rPr lang="fi-FI" baseline="0" dirty="0" err="1"/>
              <a:t>tool</a:t>
            </a:r>
            <a:r>
              <a:rPr lang="fi-FI" baseline="0" dirty="0"/>
              <a:t>. </a:t>
            </a:r>
            <a:r>
              <a:rPr lang="fi-FI" baseline="0" dirty="0" err="1"/>
              <a:t>All</a:t>
            </a:r>
            <a:r>
              <a:rPr lang="fi-FI" baseline="0" dirty="0"/>
              <a:t> of </a:t>
            </a:r>
            <a:r>
              <a:rPr lang="fi-FI" baseline="0" dirty="0" err="1"/>
              <a:t>the</a:t>
            </a:r>
            <a:r>
              <a:rPr lang="fi-FI" baseline="0" dirty="0"/>
              <a:t> data is </a:t>
            </a:r>
            <a:r>
              <a:rPr lang="fi-FI" baseline="0" dirty="0" err="1"/>
              <a:t>based</a:t>
            </a:r>
            <a:r>
              <a:rPr lang="fi-FI" baseline="0" dirty="0"/>
              <a:t> on </a:t>
            </a:r>
            <a:r>
              <a:rPr lang="fi-FI" baseline="0" dirty="0" err="1"/>
              <a:t>public</a:t>
            </a:r>
            <a:r>
              <a:rPr lang="fi-FI" baseline="0" dirty="0"/>
              <a:t> data </a:t>
            </a:r>
            <a:r>
              <a:rPr lang="fi-FI" baseline="0" dirty="0" err="1"/>
              <a:t>sources</a:t>
            </a:r>
            <a:r>
              <a:rPr lang="fi-FI" baseline="0" dirty="0"/>
              <a:t>. </a:t>
            </a:r>
          </a:p>
          <a:p>
            <a:r>
              <a:rPr lang="fi-FI" baseline="0" dirty="0"/>
              <a:t> </a:t>
            </a:r>
          </a:p>
          <a:p>
            <a:endParaRPr lang="fi-FI" baseline="0" dirty="0"/>
          </a:p>
          <a:p>
            <a:r>
              <a:rPr lang="fi-FI" baseline="0" dirty="0"/>
              <a:t>Yhdessä! Katsotaan </a:t>
            </a:r>
            <a:r>
              <a:rPr lang="fi-FI" baseline="0" dirty="0" err="1"/>
              <a:t>ens</a:t>
            </a:r>
            <a:r>
              <a:rPr lang="fi-FI" baseline="0" dirty="0"/>
              <a:t> viikolla</a:t>
            </a:r>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10</a:t>
            </a:fld>
            <a:endParaRPr lang="fi-FI" dirty="0"/>
          </a:p>
        </p:txBody>
      </p:sp>
    </p:spTree>
    <p:extLst>
      <p:ext uri="{BB962C8B-B14F-4D97-AF65-F5344CB8AC3E}">
        <p14:creationId xmlns:p14="http://schemas.microsoft.com/office/powerpoint/2010/main" val="1339727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indent="0">
              <a:buFont typeface="+mj-lt"/>
              <a:buNone/>
            </a:pPr>
            <a:r>
              <a:rPr lang="en-US" sz="1600" b="1" dirty="0"/>
              <a:t>Ines:</a:t>
            </a:r>
            <a:r>
              <a:rPr lang="en-US" sz="1600" b="1" baseline="0" dirty="0"/>
              <a:t> </a:t>
            </a:r>
            <a:endParaRPr lang="en-US" sz="1600" b="1" dirty="0"/>
          </a:p>
          <a:p>
            <a:pPr marL="514350" indent="-514350">
              <a:buFont typeface="+mj-lt"/>
              <a:buAutoNum type="arabicPeriod"/>
            </a:pPr>
            <a:endParaRPr lang="en-US" sz="1600" b="1" dirty="0"/>
          </a:p>
          <a:p>
            <a:pPr marL="514350" indent="-514350">
              <a:buFont typeface="+mj-lt"/>
              <a:buAutoNum type="arabicPeriod"/>
            </a:pPr>
            <a:r>
              <a:rPr lang="en-US" sz="1600" b="1" dirty="0"/>
              <a:t>Helps to identify potential risky procurements</a:t>
            </a:r>
            <a:r>
              <a:rPr lang="en-US" sz="1600" dirty="0"/>
              <a:t> </a:t>
            </a:r>
            <a:br>
              <a:rPr lang="en-US" sz="1200" dirty="0"/>
            </a:br>
            <a:r>
              <a:rPr lang="en-US" sz="1200" dirty="0"/>
              <a:t>- Previously finding the risk cases has only been in the hands of the auditor</a:t>
            </a:r>
            <a:br>
              <a:rPr lang="en-US" sz="1200" dirty="0"/>
            </a:br>
            <a:r>
              <a:rPr lang="en-US" sz="1200" dirty="0"/>
              <a:t>- An automatic safety net for auditors</a:t>
            </a:r>
            <a:br>
              <a:rPr lang="en-US" sz="1200" dirty="0"/>
            </a:br>
            <a:endParaRPr lang="en-US" sz="1200" b="1" dirty="0"/>
          </a:p>
          <a:p>
            <a:pPr marL="514350" indent="-514350">
              <a:buFont typeface="+mj-lt"/>
              <a:buAutoNum type="arabicPeriod"/>
            </a:pPr>
            <a:r>
              <a:rPr lang="en-US" sz="1600" b="1" dirty="0"/>
              <a:t>Makes the impossible possible</a:t>
            </a:r>
            <a:br>
              <a:rPr lang="en-US" sz="1600" b="1" dirty="0"/>
            </a:br>
            <a:r>
              <a:rPr lang="en-US" sz="1400" dirty="0"/>
              <a:t>- Saves time – without the tool it’s impossible to cover 100% of the data</a:t>
            </a:r>
            <a:br>
              <a:rPr lang="en-US" sz="1200" dirty="0"/>
            </a:br>
            <a:r>
              <a:rPr lang="en-US" sz="1200" dirty="0"/>
              <a:t>- By utilizing the tool auditors do not have to recognize the risky procurements from the data masses </a:t>
            </a:r>
            <a:br>
              <a:rPr lang="en-US" sz="1200" dirty="0"/>
            </a:br>
            <a:r>
              <a:rPr lang="en-US" sz="1200" dirty="0"/>
              <a:t>  manually</a:t>
            </a:r>
            <a:br>
              <a:rPr lang="en-US" sz="1200" dirty="0"/>
            </a:br>
            <a:endParaRPr lang="en-US" sz="1200" dirty="0"/>
          </a:p>
          <a:p>
            <a:pPr marL="514350" indent="-514350">
              <a:buFont typeface="+mj-lt"/>
              <a:buAutoNum type="arabicPeriod"/>
            </a:pPr>
            <a:r>
              <a:rPr lang="en-US" sz="1600" b="1" dirty="0"/>
              <a:t>Improves the quality of the audit work</a:t>
            </a:r>
            <a:br>
              <a:rPr lang="en-US" sz="1200" dirty="0"/>
            </a:br>
            <a:r>
              <a:rPr lang="en-US" sz="1200" dirty="0"/>
              <a:t>- A more systematic and consistent way of detecting the </a:t>
            </a:r>
            <a:r>
              <a:rPr lang="en-US" sz="1200" i="1" dirty="0"/>
              <a:t>real</a:t>
            </a:r>
            <a:r>
              <a:rPr lang="en-US" sz="1200" dirty="0"/>
              <a:t> risky cases</a:t>
            </a:r>
            <a:br>
              <a:rPr lang="en-US" sz="1200" dirty="0"/>
            </a:br>
            <a:endParaRPr lang="en-US" sz="1200" dirty="0"/>
          </a:p>
          <a:p>
            <a:pPr marL="514350" indent="-514350">
              <a:buFont typeface="+mj-lt"/>
              <a:buAutoNum type="arabicPeriod"/>
            </a:pPr>
            <a:r>
              <a:rPr lang="en-US" sz="1600" b="1" dirty="0"/>
              <a:t>Gives the overall picture to the auditors  </a:t>
            </a:r>
            <a:br>
              <a:rPr lang="en-US" sz="1200" b="1" dirty="0"/>
            </a:br>
            <a:r>
              <a:rPr lang="en-US" sz="1200" dirty="0"/>
              <a:t>- New perspectives: 4 year time frame, alerts about risky suppliers, provides an overall picture of the    </a:t>
            </a:r>
            <a:br>
              <a:rPr lang="en-US" sz="1200" dirty="0"/>
            </a:br>
            <a:r>
              <a:rPr lang="en-US" sz="1200" dirty="0"/>
              <a:t>   governmental unit’s procurements</a:t>
            </a:r>
            <a:br>
              <a:rPr lang="en-US" sz="1200" dirty="0"/>
            </a:br>
            <a:endParaRPr lang="en-US" sz="1200" dirty="0"/>
          </a:p>
        </p:txBody>
      </p:sp>
      <p:sp>
        <p:nvSpPr>
          <p:cNvPr id="4" name="Dian numeron paikkamerkki 3"/>
          <p:cNvSpPr>
            <a:spLocks noGrp="1"/>
          </p:cNvSpPr>
          <p:nvPr>
            <p:ph type="sldNum" sz="quarter" idx="10"/>
          </p:nvPr>
        </p:nvSpPr>
        <p:spPr/>
        <p:txBody>
          <a:bodyPr/>
          <a:lstStyle/>
          <a:p>
            <a:fld id="{537F964C-ECC9-4FE3-B24F-7EEBA78F8D94}" type="slidenum">
              <a:rPr lang="fi-FI" smtClean="0"/>
              <a:t>11</a:t>
            </a:fld>
            <a:endParaRPr lang="fi-FI" dirty="0"/>
          </a:p>
        </p:txBody>
      </p:sp>
    </p:spTree>
    <p:extLst>
      <p:ext uri="{BB962C8B-B14F-4D97-AF65-F5344CB8AC3E}">
        <p14:creationId xmlns:p14="http://schemas.microsoft.com/office/powerpoint/2010/main" val="1022143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Jasmin: </a:t>
            </a:r>
            <a:r>
              <a:rPr lang="fi-FI" dirty="0" err="1"/>
              <a:t>This</a:t>
            </a:r>
            <a:r>
              <a:rPr lang="fi-FI" dirty="0"/>
              <a:t> is </a:t>
            </a:r>
            <a:r>
              <a:rPr lang="fi-FI" dirty="0" err="1"/>
              <a:t>how</a:t>
            </a:r>
            <a:r>
              <a:rPr lang="fi-FI" dirty="0"/>
              <a:t> </a:t>
            </a:r>
            <a:r>
              <a:rPr lang="fi-FI" dirty="0" err="1"/>
              <a:t>the</a:t>
            </a:r>
            <a:r>
              <a:rPr lang="fi-FI" dirty="0"/>
              <a:t> </a:t>
            </a:r>
            <a:r>
              <a:rPr lang="fi-FI" dirty="0" err="1"/>
              <a:t>tool</a:t>
            </a:r>
            <a:r>
              <a:rPr lang="fi-FI" dirty="0"/>
              <a:t> </a:t>
            </a:r>
            <a:r>
              <a:rPr lang="fi-FI" dirty="0" err="1"/>
              <a:t>was</a:t>
            </a:r>
            <a:r>
              <a:rPr lang="fi-FI" dirty="0"/>
              <a:t> </a:t>
            </a:r>
            <a:r>
              <a:rPr lang="fi-FI" dirty="0" err="1"/>
              <a:t>actually</a:t>
            </a:r>
            <a:r>
              <a:rPr lang="fi-FI" dirty="0"/>
              <a:t> </a:t>
            </a:r>
            <a:r>
              <a:rPr lang="fi-FI" dirty="0" err="1"/>
              <a:t>built</a:t>
            </a:r>
            <a:endParaRPr lang="fi-FI" baseline="0" dirty="0"/>
          </a:p>
          <a:p>
            <a:pPr marL="171450" indent="-171450">
              <a:buFontTx/>
              <a:buChar char="-"/>
            </a:pPr>
            <a:endParaRPr lang="fi-FI" baseline="0" dirty="0"/>
          </a:p>
          <a:p>
            <a:pPr marL="171450" indent="-171450">
              <a:buFontTx/>
              <a:buChar char="-"/>
            </a:pPr>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12</a:t>
            </a:fld>
            <a:endParaRPr lang="fi-FI" dirty="0"/>
          </a:p>
        </p:txBody>
      </p:sp>
    </p:spTree>
    <p:extLst>
      <p:ext uri="{BB962C8B-B14F-4D97-AF65-F5344CB8AC3E}">
        <p14:creationId xmlns:p14="http://schemas.microsoft.com/office/powerpoint/2010/main" val="2534151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Jasmin:</a:t>
            </a:r>
            <a:r>
              <a:rPr lang="fi-FI" baseline="0" dirty="0"/>
              <a:t>  </a:t>
            </a:r>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13</a:t>
            </a:fld>
            <a:endParaRPr lang="fi-FI" dirty="0"/>
          </a:p>
        </p:txBody>
      </p:sp>
    </p:spTree>
    <p:extLst>
      <p:ext uri="{BB962C8B-B14F-4D97-AF65-F5344CB8AC3E}">
        <p14:creationId xmlns:p14="http://schemas.microsoft.com/office/powerpoint/2010/main" val="1279322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Ines</a:t>
            </a:r>
          </a:p>
        </p:txBody>
      </p:sp>
      <p:sp>
        <p:nvSpPr>
          <p:cNvPr id="4" name="Dian numeron paikkamerkki 3"/>
          <p:cNvSpPr>
            <a:spLocks noGrp="1"/>
          </p:cNvSpPr>
          <p:nvPr>
            <p:ph type="sldNum" sz="quarter" idx="10"/>
          </p:nvPr>
        </p:nvSpPr>
        <p:spPr/>
        <p:txBody>
          <a:bodyPr/>
          <a:lstStyle/>
          <a:p>
            <a:fld id="{537F964C-ECC9-4FE3-B24F-7EEBA78F8D94}" type="slidenum">
              <a:rPr lang="fi-FI" smtClean="0"/>
              <a:t>16</a:t>
            </a:fld>
            <a:endParaRPr lang="fi-FI" dirty="0"/>
          </a:p>
        </p:txBody>
      </p:sp>
    </p:spTree>
    <p:extLst>
      <p:ext uri="{BB962C8B-B14F-4D97-AF65-F5344CB8AC3E}">
        <p14:creationId xmlns:p14="http://schemas.microsoft.com/office/powerpoint/2010/main" val="683558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a:t>Tiina</a:t>
            </a:r>
          </a:p>
        </p:txBody>
      </p:sp>
      <p:sp>
        <p:nvSpPr>
          <p:cNvPr id="4" name="Slide Number Placeholder 3"/>
          <p:cNvSpPr>
            <a:spLocks noGrp="1"/>
          </p:cNvSpPr>
          <p:nvPr>
            <p:ph type="sldNum" sz="quarter" idx="10"/>
          </p:nvPr>
        </p:nvSpPr>
        <p:spPr/>
        <p:txBody>
          <a:bodyPr/>
          <a:lstStyle/>
          <a:p>
            <a:fld id="{537F964C-ECC9-4FE3-B24F-7EEBA78F8D94}" type="slidenum">
              <a:rPr lang="fi-FI" smtClean="0"/>
              <a:t>17</a:t>
            </a:fld>
            <a:endParaRPr lang="fi-FI"/>
          </a:p>
        </p:txBody>
      </p:sp>
    </p:spTree>
    <p:extLst>
      <p:ext uri="{BB962C8B-B14F-4D97-AF65-F5344CB8AC3E}">
        <p14:creationId xmlns:p14="http://schemas.microsoft.com/office/powerpoint/2010/main" val="2010693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Tiina</a:t>
            </a:r>
          </a:p>
        </p:txBody>
      </p:sp>
      <p:sp>
        <p:nvSpPr>
          <p:cNvPr id="4" name="Dian numeron paikkamerkki 3"/>
          <p:cNvSpPr>
            <a:spLocks noGrp="1"/>
          </p:cNvSpPr>
          <p:nvPr>
            <p:ph type="sldNum" sz="quarter" idx="10"/>
          </p:nvPr>
        </p:nvSpPr>
        <p:spPr/>
        <p:txBody>
          <a:bodyPr/>
          <a:lstStyle/>
          <a:p>
            <a:fld id="{537F964C-ECC9-4FE3-B24F-7EEBA78F8D94}" type="slidenum">
              <a:rPr lang="fi-FI" smtClean="0"/>
              <a:t>18</a:t>
            </a:fld>
            <a:endParaRPr lang="fi-FI" dirty="0"/>
          </a:p>
        </p:txBody>
      </p:sp>
    </p:spTree>
    <p:extLst>
      <p:ext uri="{BB962C8B-B14F-4D97-AF65-F5344CB8AC3E}">
        <p14:creationId xmlns:p14="http://schemas.microsoft.com/office/powerpoint/2010/main" val="2986245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Ines: </a:t>
            </a:r>
          </a:p>
          <a:p>
            <a:endParaRPr lang="fi-FI" dirty="0"/>
          </a:p>
          <a:p>
            <a:r>
              <a:rPr lang="fi-FI" dirty="0"/>
              <a:t>As</a:t>
            </a:r>
            <a:r>
              <a:rPr lang="fi-FI" baseline="0" dirty="0"/>
              <a:t> </a:t>
            </a:r>
            <a:r>
              <a:rPr lang="fi-FI" baseline="0" dirty="0" err="1"/>
              <a:t>we</a:t>
            </a:r>
            <a:r>
              <a:rPr lang="fi-FI" baseline="0" dirty="0"/>
              <a:t> </a:t>
            </a:r>
            <a:r>
              <a:rPr lang="fi-FI" baseline="0" dirty="0" err="1"/>
              <a:t>mentioned</a:t>
            </a:r>
            <a:r>
              <a:rPr lang="fi-FI" baseline="0" dirty="0"/>
              <a:t>, </a:t>
            </a:r>
            <a:r>
              <a:rPr lang="fi-FI" baseline="0" dirty="0" err="1"/>
              <a:t>all</a:t>
            </a:r>
            <a:r>
              <a:rPr lang="fi-FI" baseline="0" dirty="0"/>
              <a:t> </a:t>
            </a:r>
            <a:r>
              <a:rPr lang="fi-FI" baseline="0" dirty="0" err="1"/>
              <a:t>the</a:t>
            </a:r>
            <a:r>
              <a:rPr lang="fi-FI" baseline="0" dirty="0"/>
              <a:t> data </a:t>
            </a:r>
            <a:r>
              <a:rPr lang="fi-FI" baseline="0" dirty="0" err="1"/>
              <a:t>used</a:t>
            </a:r>
            <a:r>
              <a:rPr lang="fi-FI" baseline="0" dirty="0"/>
              <a:t> in </a:t>
            </a:r>
            <a:r>
              <a:rPr lang="fi-FI" baseline="0" dirty="0" err="1"/>
              <a:t>this</a:t>
            </a:r>
            <a:r>
              <a:rPr lang="fi-FI" baseline="0" dirty="0"/>
              <a:t> </a:t>
            </a:r>
            <a:r>
              <a:rPr lang="fi-FI" baseline="0" dirty="0" err="1"/>
              <a:t>tool</a:t>
            </a:r>
            <a:r>
              <a:rPr lang="fi-FI" baseline="0" dirty="0"/>
              <a:t> is </a:t>
            </a:r>
            <a:r>
              <a:rPr lang="fi-FI" baseline="0" dirty="0" err="1"/>
              <a:t>public</a:t>
            </a:r>
            <a:r>
              <a:rPr lang="fi-FI" baseline="0" dirty="0"/>
              <a:t>. Here </a:t>
            </a:r>
            <a:r>
              <a:rPr lang="fi-FI" baseline="0" dirty="0" err="1"/>
              <a:t>are</a:t>
            </a:r>
            <a:r>
              <a:rPr lang="fi-FI" baseline="0" dirty="0"/>
              <a:t> </a:t>
            </a:r>
            <a:r>
              <a:rPr lang="fi-FI" baseline="0" dirty="0" err="1"/>
              <a:t>the</a:t>
            </a:r>
            <a:r>
              <a:rPr lang="fi-FI" baseline="0" dirty="0"/>
              <a:t> data </a:t>
            </a:r>
            <a:r>
              <a:rPr lang="fi-FI" baseline="0" dirty="0" err="1"/>
              <a:t>sources</a:t>
            </a:r>
            <a:r>
              <a:rPr lang="fi-FI" baseline="0" dirty="0"/>
              <a:t> </a:t>
            </a:r>
            <a:r>
              <a:rPr lang="fi-FI" baseline="0" dirty="0" err="1"/>
              <a:t>used</a:t>
            </a:r>
            <a:r>
              <a:rPr lang="fi-FI" baseline="0" dirty="0"/>
              <a:t>.  </a:t>
            </a:r>
            <a:r>
              <a:rPr lang="fi-FI" baseline="0" dirty="0" err="1"/>
              <a:t>The</a:t>
            </a:r>
            <a:r>
              <a:rPr lang="fi-FI" baseline="0" dirty="0"/>
              <a:t> </a:t>
            </a:r>
            <a:r>
              <a:rPr lang="fi-FI" baseline="0" dirty="0" err="1"/>
              <a:t>architecture</a:t>
            </a:r>
            <a:r>
              <a:rPr lang="fi-FI" baseline="0" dirty="0"/>
              <a:t> is </a:t>
            </a:r>
            <a:r>
              <a:rPr lang="fi-FI" baseline="0" dirty="0" err="1"/>
              <a:t>very</a:t>
            </a:r>
            <a:r>
              <a:rPr lang="fi-FI" baseline="0" dirty="0"/>
              <a:t> </a:t>
            </a:r>
            <a:r>
              <a:rPr lang="fi-FI" baseline="0" dirty="0" err="1"/>
              <a:t>simple</a:t>
            </a:r>
            <a:r>
              <a:rPr lang="fi-FI" baseline="0" dirty="0"/>
              <a:t>, </a:t>
            </a:r>
            <a:r>
              <a:rPr lang="fi-FI" baseline="0" dirty="0" err="1"/>
              <a:t>due</a:t>
            </a:r>
            <a:r>
              <a:rPr lang="fi-FI" baseline="0" dirty="0"/>
              <a:t> to </a:t>
            </a:r>
            <a:r>
              <a:rPr lang="fi-FI" baseline="0" dirty="0" err="1"/>
              <a:t>the</a:t>
            </a:r>
            <a:r>
              <a:rPr lang="fi-FI" baseline="0" dirty="0"/>
              <a:t> </a:t>
            </a:r>
            <a:r>
              <a:rPr lang="fi-FI" baseline="0" dirty="0" err="1"/>
              <a:t>short</a:t>
            </a:r>
            <a:r>
              <a:rPr lang="fi-FI" baseline="0" dirty="0"/>
              <a:t> </a:t>
            </a:r>
            <a:r>
              <a:rPr lang="fi-FI" baseline="0" dirty="0" err="1"/>
              <a:t>time</a:t>
            </a:r>
            <a:r>
              <a:rPr lang="fi-FI" baseline="0" dirty="0"/>
              <a:t> of </a:t>
            </a:r>
            <a:r>
              <a:rPr lang="fi-FI" baseline="0" dirty="0" err="1"/>
              <a:t>the</a:t>
            </a:r>
            <a:r>
              <a:rPr lang="fi-FI" baseline="0" dirty="0"/>
              <a:t> </a:t>
            </a:r>
            <a:r>
              <a:rPr lang="fi-FI" baseline="0" dirty="0" err="1"/>
              <a:t>process</a:t>
            </a:r>
            <a:r>
              <a:rPr lang="fi-FI" baseline="0" dirty="0"/>
              <a:t>. </a:t>
            </a:r>
          </a:p>
          <a:p>
            <a:endParaRPr lang="fi-FI" baseline="0" dirty="0"/>
          </a:p>
          <a:p>
            <a:r>
              <a:rPr lang="fi-FI" baseline="0" dirty="0"/>
              <a:t>For </a:t>
            </a:r>
            <a:r>
              <a:rPr lang="fi-FI" baseline="0" dirty="0" err="1"/>
              <a:t>future</a:t>
            </a:r>
            <a:r>
              <a:rPr lang="fi-FI" baseline="0" dirty="0"/>
              <a:t> </a:t>
            </a:r>
            <a:r>
              <a:rPr lang="fi-FI" baseline="0" dirty="0" err="1"/>
              <a:t>use</a:t>
            </a:r>
            <a:r>
              <a:rPr lang="fi-FI" baseline="0" dirty="0"/>
              <a:t>, </a:t>
            </a:r>
            <a:r>
              <a:rPr lang="fi-FI" baseline="0" dirty="0" err="1"/>
              <a:t>we</a:t>
            </a:r>
            <a:r>
              <a:rPr lang="fi-FI" baseline="0" dirty="0"/>
              <a:t> </a:t>
            </a:r>
            <a:r>
              <a:rPr lang="fi-FI" baseline="0" dirty="0" err="1"/>
              <a:t>might</a:t>
            </a:r>
            <a:r>
              <a:rPr lang="fi-FI" baseline="0" dirty="0"/>
              <a:t> </a:t>
            </a:r>
            <a:r>
              <a:rPr lang="fi-FI" baseline="0" dirty="0" err="1"/>
              <a:t>change</a:t>
            </a:r>
            <a:r>
              <a:rPr lang="fi-FI" baseline="0" dirty="0"/>
              <a:t> </a:t>
            </a:r>
            <a:r>
              <a:rPr lang="fi-FI" baseline="0" dirty="0" err="1"/>
              <a:t>tableau</a:t>
            </a:r>
            <a:r>
              <a:rPr lang="fi-FI" baseline="0" dirty="0"/>
              <a:t> to </a:t>
            </a:r>
            <a:r>
              <a:rPr lang="fi-FI" baseline="0" dirty="0" err="1"/>
              <a:t>power</a:t>
            </a:r>
            <a:r>
              <a:rPr lang="fi-FI" baseline="0" dirty="0"/>
              <a:t> </a:t>
            </a:r>
            <a:r>
              <a:rPr lang="fi-FI" baseline="0" dirty="0" err="1"/>
              <a:t>bi</a:t>
            </a:r>
            <a:r>
              <a:rPr lang="fi-FI" baseline="0" dirty="0"/>
              <a:t>, </a:t>
            </a:r>
            <a:r>
              <a:rPr lang="fi-FI" baseline="0" dirty="0" err="1"/>
              <a:t>since</a:t>
            </a:r>
            <a:r>
              <a:rPr lang="fi-FI" baseline="0" dirty="0"/>
              <a:t> </a:t>
            </a:r>
            <a:r>
              <a:rPr lang="fi-FI" baseline="0" dirty="0" err="1"/>
              <a:t>power</a:t>
            </a:r>
            <a:r>
              <a:rPr lang="fi-FI" baseline="0" dirty="0"/>
              <a:t> </a:t>
            </a:r>
            <a:r>
              <a:rPr lang="fi-FI" baseline="0" dirty="0" err="1"/>
              <a:t>bi</a:t>
            </a:r>
            <a:r>
              <a:rPr lang="fi-FI" baseline="0" dirty="0"/>
              <a:t> is </a:t>
            </a:r>
            <a:r>
              <a:rPr lang="fi-FI" baseline="0" dirty="0" err="1"/>
              <a:t>more</a:t>
            </a:r>
            <a:r>
              <a:rPr lang="fi-FI" baseline="0" dirty="0"/>
              <a:t> </a:t>
            </a:r>
            <a:r>
              <a:rPr lang="fi-FI" baseline="0" dirty="0" err="1"/>
              <a:t>compatible</a:t>
            </a:r>
            <a:r>
              <a:rPr lang="fi-FI" baseline="0" dirty="0"/>
              <a:t> </a:t>
            </a:r>
            <a:r>
              <a:rPr lang="fi-FI" baseline="0" dirty="0" err="1"/>
              <a:t>with</a:t>
            </a:r>
            <a:r>
              <a:rPr lang="fi-FI" baseline="0" dirty="0"/>
              <a:t> </a:t>
            </a:r>
            <a:r>
              <a:rPr lang="fi-FI" baseline="0" dirty="0" err="1"/>
              <a:t>our</a:t>
            </a:r>
            <a:r>
              <a:rPr lang="fi-FI" baseline="0" dirty="0"/>
              <a:t> </a:t>
            </a:r>
            <a:r>
              <a:rPr lang="fi-FI" baseline="0" dirty="0" err="1"/>
              <a:t>computers</a:t>
            </a:r>
            <a:r>
              <a:rPr lang="fi-FI" baseline="0" dirty="0"/>
              <a:t> and </a:t>
            </a:r>
            <a:r>
              <a:rPr lang="fi-FI" baseline="0" dirty="0" err="1"/>
              <a:t>the</a:t>
            </a:r>
            <a:r>
              <a:rPr lang="fi-FI" baseline="0" dirty="0"/>
              <a:t> </a:t>
            </a:r>
            <a:r>
              <a:rPr lang="fi-FI" baseline="0" dirty="0" err="1"/>
              <a:t>arctichture</a:t>
            </a:r>
            <a:r>
              <a:rPr lang="fi-FI" baseline="0" dirty="0"/>
              <a:t> </a:t>
            </a:r>
            <a:r>
              <a:rPr lang="fi-FI" baseline="0" dirty="0" err="1"/>
              <a:t>itself</a:t>
            </a:r>
            <a:r>
              <a:rPr lang="fi-FI" baseline="0" dirty="0"/>
              <a:t> </a:t>
            </a:r>
            <a:r>
              <a:rPr lang="fi-FI" baseline="0" dirty="0" err="1"/>
              <a:t>would</a:t>
            </a:r>
            <a:r>
              <a:rPr lang="fi-FI" baseline="0" dirty="0"/>
              <a:t> </a:t>
            </a:r>
            <a:r>
              <a:rPr lang="fi-FI" baseline="0" dirty="0" err="1"/>
              <a:t>be</a:t>
            </a:r>
            <a:r>
              <a:rPr lang="fi-FI" baseline="0" dirty="0"/>
              <a:t> </a:t>
            </a:r>
            <a:r>
              <a:rPr lang="fi-FI" baseline="0" dirty="0" err="1"/>
              <a:t>more</a:t>
            </a:r>
            <a:r>
              <a:rPr lang="fi-FI" baseline="0" dirty="0"/>
              <a:t> </a:t>
            </a:r>
            <a:r>
              <a:rPr lang="fi-FI" baseline="0" dirty="0" err="1"/>
              <a:t>sophisticated</a:t>
            </a:r>
            <a:r>
              <a:rPr lang="fi-FI" baseline="0" dirty="0"/>
              <a:t> </a:t>
            </a:r>
            <a:r>
              <a:rPr lang="fi-FI" baseline="0" dirty="0" err="1"/>
              <a:t>when</a:t>
            </a:r>
            <a:r>
              <a:rPr lang="fi-FI" baseline="0" dirty="0"/>
              <a:t> </a:t>
            </a:r>
            <a:r>
              <a:rPr lang="fi-FI" baseline="0" dirty="0" err="1"/>
              <a:t>used</a:t>
            </a:r>
            <a:r>
              <a:rPr lang="fi-FI" baseline="0" dirty="0"/>
              <a:t> in </a:t>
            </a:r>
            <a:r>
              <a:rPr lang="fi-FI" baseline="0" dirty="0" err="1"/>
              <a:t>real</a:t>
            </a:r>
            <a:r>
              <a:rPr lang="fi-FI" baseline="0" dirty="0"/>
              <a:t> life. </a:t>
            </a:r>
          </a:p>
          <a:p>
            <a:endParaRPr lang="fi-FI" baseline="0" dirty="0"/>
          </a:p>
          <a:p>
            <a:r>
              <a:rPr lang="fi-FI" baseline="0" dirty="0"/>
              <a:t>- </a:t>
            </a:r>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19</a:t>
            </a:fld>
            <a:endParaRPr lang="fi-FI" dirty="0"/>
          </a:p>
        </p:txBody>
      </p:sp>
    </p:spTree>
    <p:extLst>
      <p:ext uri="{BB962C8B-B14F-4D97-AF65-F5344CB8AC3E}">
        <p14:creationId xmlns:p14="http://schemas.microsoft.com/office/powerpoint/2010/main" val="3917451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Ines: </a:t>
            </a:r>
          </a:p>
          <a:p>
            <a:endParaRPr lang="fi-FI" dirty="0"/>
          </a:p>
          <a:p>
            <a:r>
              <a:rPr lang="fi-FI" dirty="0"/>
              <a:t>It </a:t>
            </a:r>
            <a:r>
              <a:rPr lang="fi-FI" dirty="0" err="1"/>
              <a:t>points</a:t>
            </a:r>
            <a:r>
              <a:rPr lang="fi-FI" baseline="0" dirty="0"/>
              <a:t> out </a:t>
            </a:r>
            <a:r>
              <a:rPr lang="fi-FI" baseline="0" dirty="0" err="1"/>
              <a:t>anomalities</a:t>
            </a:r>
            <a:r>
              <a:rPr lang="fi-FI" baseline="0" dirty="0"/>
              <a:t>, and </a:t>
            </a:r>
            <a:r>
              <a:rPr lang="fi-FI" baseline="0" dirty="0" err="1"/>
              <a:t>gives</a:t>
            </a:r>
            <a:r>
              <a:rPr lang="fi-FI" baseline="0" dirty="0"/>
              <a:t> </a:t>
            </a:r>
            <a:r>
              <a:rPr lang="fi-FI" baseline="0" dirty="0" err="1"/>
              <a:t>higher</a:t>
            </a:r>
            <a:r>
              <a:rPr lang="fi-FI" baseline="0" dirty="0"/>
              <a:t> </a:t>
            </a:r>
            <a:r>
              <a:rPr lang="fi-FI" baseline="0" dirty="0" err="1"/>
              <a:t>outlierscores</a:t>
            </a:r>
            <a:r>
              <a:rPr lang="fi-FI" baseline="0" dirty="0"/>
              <a:t>. </a:t>
            </a:r>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20</a:t>
            </a:fld>
            <a:endParaRPr lang="fi-FI" dirty="0"/>
          </a:p>
        </p:txBody>
      </p:sp>
    </p:spTree>
    <p:extLst>
      <p:ext uri="{BB962C8B-B14F-4D97-AF65-F5344CB8AC3E}">
        <p14:creationId xmlns:p14="http://schemas.microsoft.com/office/powerpoint/2010/main" val="696923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Jasmin: </a:t>
            </a:r>
          </a:p>
        </p:txBody>
      </p:sp>
      <p:sp>
        <p:nvSpPr>
          <p:cNvPr id="4" name="Dian numeron paikkamerkki 3"/>
          <p:cNvSpPr>
            <a:spLocks noGrp="1"/>
          </p:cNvSpPr>
          <p:nvPr>
            <p:ph type="sldNum" sz="quarter" idx="10"/>
          </p:nvPr>
        </p:nvSpPr>
        <p:spPr/>
        <p:txBody>
          <a:bodyPr/>
          <a:lstStyle/>
          <a:p>
            <a:fld id="{537F964C-ECC9-4FE3-B24F-7EEBA78F8D94}" type="slidenum">
              <a:rPr lang="fi-FI" smtClean="0"/>
              <a:t>21</a:t>
            </a:fld>
            <a:endParaRPr lang="fi-FI" dirty="0"/>
          </a:p>
        </p:txBody>
      </p:sp>
    </p:spTree>
    <p:extLst>
      <p:ext uri="{BB962C8B-B14F-4D97-AF65-F5344CB8AC3E}">
        <p14:creationId xmlns:p14="http://schemas.microsoft.com/office/powerpoint/2010/main" val="275492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indent="0">
              <a:buFontTx/>
              <a:buNone/>
            </a:pPr>
            <a:r>
              <a:rPr lang="en-US" baseline="0" noProof="0" dirty="0"/>
              <a:t>Ines: So first a bit about the project team. There’s four of us ja </a:t>
            </a:r>
            <a:r>
              <a:rPr lang="en-US" baseline="0" noProof="0" dirty="0" err="1"/>
              <a:t>tätä</a:t>
            </a:r>
            <a:r>
              <a:rPr lang="en-US" baseline="0" noProof="0" dirty="0"/>
              <a:t> </a:t>
            </a:r>
            <a:r>
              <a:rPr lang="en-US" baseline="0" noProof="0" dirty="0" err="1"/>
              <a:t>ohjelmaa</a:t>
            </a:r>
            <a:r>
              <a:rPr lang="en-US" baseline="0" noProof="0" dirty="0"/>
              <a:t> </a:t>
            </a:r>
            <a:r>
              <a:rPr lang="en-US" baseline="0" noProof="0" dirty="0" err="1"/>
              <a:t>kutsuttiin</a:t>
            </a:r>
            <a:r>
              <a:rPr lang="en-US" baseline="0" noProof="0" dirty="0"/>
              <a:t> VISIOKSI - vision. We all started working at the NAOF in May last year. We are a part of a Young Professionals program. Most of us started working here straight after university.</a:t>
            </a:r>
          </a:p>
          <a:p>
            <a:pPr marL="0" indent="0">
              <a:buFontTx/>
              <a:buNone/>
            </a:pPr>
            <a:endParaRPr lang="en-US" baseline="0" noProof="0" dirty="0"/>
          </a:p>
          <a:p>
            <a:pPr marL="0" indent="0">
              <a:buFontTx/>
              <a:buNone/>
            </a:pPr>
            <a:r>
              <a:rPr lang="en-US" baseline="0" noProof="0" dirty="0"/>
              <a:t>The program lasts for a year and a half. Me </a:t>
            </a:r>
            <a:r>
              <a:rPr lang="en-US" baseline="0" noProof="0" dirty="0" err="1"/>
              <a:t>kierretään</a:t>
            </a:r>
            <a:r>
              <a:rPr lang="en-US" baseline="0" noProof="0" dirty="0"/>
              <a:t> </a:t>
            </a:r>
            <a:r>
              <a:rPr lang="en-US" baseline="0" noProof="0" dirty="0" err="1"/>
              <a:t>yksikköjä</a:t>
            </a:r>
            <a:r>
              <a:rPr lang="en-US" baseline="0" noProof="0" dirty="0"/>
              <a:t> ja </a:t>
            </a:r>
            <a:r>
              <a:rPr lang="en-US" baseline="0" noProof="0" dirty="0" err="1"/>
              <a:t>osallistutaan</a:t>
            </a:r>
            <a:r>
              <a:rPr lang="en-US" baseline="0" noProof="0" dirty="0"/>
              <a:t> </a:t>
            </a:r>
            <a:r>
              <a:rPr lang="en-US" baseline="0" noProof="0" dirty="0" err="1"/>
              <a:t>eri</a:t>
            </a:r>
            <a:r>
              <a:rPr lang="en-US" baseline="0" noProof="0" dirty="0"/>
              <a:t> </a:t>
            </a:r>
            <a:r>
              <a:rPr lang="en-US" baseline="0" noProof="0" dirty="0" err="1"/>
              <a:t>projekteihin</a:t>
            </a:r>
            <a:r>
              <a:rPr lang="en-US" baseline="0" noProof="0" dirty="0"/>
              <a:t>. </a:t>
            </a:r>
          </a:p>
          <a:p>
            <a:pPr marL="0" indent="0">
              <a:buFontTx/>
              <a:buNone/>
            </a:pPr>
            <a:endParaRPr lang="en-US" baseline="0" noProof="0" dirty="0"/>
          </a:p>
          <a:p>
            <a:pPr marL="0" indent="0">
              <a:buFontTx/>
              <a:buNone/>
            </a:pPr>
            <a:r>
              <a:rPr lang="en-US" baseline="0" noProof="0" dirty="0" err="1"/>
              <a:t>Miksi</a:t>
            </a:r>
            <a:r>
              <a:rPr lang="en-US" baseline="0" noProof="0" dirty="0"/>
              <a:t> </a:t>
            </a:r>
            <a:r>
              <a:rPr lang="en-US" baseline="0" noProof="0" dirty="0" err="1"/>
              <a:t>ohjelma</a:t>
            </a:r>
            <a:r>
              <a:rPr lang="en-US" baseline="0" noProof="0" dirty="0"/>
              <a:t> </a:t>
            </a:r>
            <a:r>
              <a:rPr lang="en-US" baseline="0" noProof="0" dirty="0" err="1"/>
              <a:t>järjestettiin</a:t>
            </a:r>
            <a:r>
              <a:rPr lang="en-US" baseline="0" noProof="0" dirty="0"/>
              <a:t>? – </a:t>
            </a:r>
            <a:r>
              <a:rPr lang="en-US" baseline="0" noProof="0" dirty="0" err="1"/>
              <a:t>Uusiutuminen</a:t>
            </a:r>
            <a:r>
              <a:rPr lang="en-US" baseline="0" noProof="0" dirty="0"/>
              <a:t>, </a:t>
            </a:r>
            <a:r>
              <a:rPr lang="en-US" baseline="0" noProof="0" dirty="0" err="1"/>
              <a:t>kehittyminen</a:t>
            </a:r>
            <a:r>
              <a:rPr lang="en-US" baseline="0" noProof="0" dirty="0"/>
              <a:t>, </a:t>
            </a:r>
            <a:r>
              <a:rPr lang="en-US" baseline="0" noProof="0" dirty="0" err="1"/>
              <a:t>muuttuvassa</a:t>
            </a:r>
            <a:r>
              <a:rPr lang="en-US" baseline="0" noProof="0" dirty="0"/>
              <a:t> </a:t>
            </a:r>
            <a:r>
              <a:rPr lang="en-US" baseline="0" noProof="0" dirty="0" err="1"/>
              <a:t>maailmassa</a:t>
            </a:r>
            <a:r>
              <a:rPr lang="en-US" baseline="0" noProof="0" dirty="0"/>
              <a:t>. </a:t>
            </a:r>
          </a:p>
          <a:p>
            <a:pPr marL="0" indent="0">
              <a:buFontTx/>
              <a:buNone/>
            </a:pPr>
            <a:endParaRPr lang="en-US" baseline="0" noProof="0" dirty="0"/>
          </a:p>
          <a:p>
            <a:pPr marL="0" indent="0">
              <a:buFontTx/>
              <a:buNone/>
            </a:pPr>
            <a:r>
              <a:rPr lang="en-US" baseline="0" noProof="0" dirty="0" err="1"/>
              <a:t>Meillä</a:t>
            </a:r>
            <a:r>
              <a:rPr lang="en-US" baseline="0" noProof="0" dirty="0"/>
              <a:t> </a:t>
            </a:r>
            <a:r>
              <a:rPr lang="en-US" baseline="0" noProof="0" dirty="0" err="1"/>
              <a:t>oli</a:t>
            </a:r>
            <a:r>
              <a:rPr lang="en-US" baseline="0" noProof="0" dirty="0"/>
              <a:t> </a:t>
            </a:r>
            <a:r>
              <a:rPr lang="en-US" baseline="0" noProof="0" dirty="0" err="1"/>
              <a:t>näiden</a:t>
            </a:r>
            <a:r>
              <a:rPr lang="en-US" baseline="0" noProof="0" dirty="0"/>
              <a:t> </a:t>
            </a:r>
            <a:r>
              <a:rPr lang="en-US" baseline="0" noProof="0" dirty="0" err="1"/>
              <a:t>tehtävien</a:t>
            </a:r>
            <a:r>
              <a:rPr lang="en-US" baseline="0" noProof="0" dirty="0"/>
              <a:t> </a:t>
            </a:r>
            <a:r>
              <a:rPr lang="en-US" baseline="0" noProof="0" dirty="0" err="1"/>
              <a:t>lisäksi</a:t>
            </a:r>
            <a:r>
              <a:rPr lang="en-US" baseline="0" noProof="0" dirty="0"/>
              <a:t> </a:t>
            </a:r>
            <a:r>
              <a:rPr lang="en-US" baseline="0" noProof="0" dirty="0" err="1"/>
              <a:t>oma</a:t>
            </a:r>
            <a:r>
              <a:rPr lang="en-US" baseline="0" noProof="0" dirty="0"/>
              <a:t> </a:t>
            </a:r>
            <a:r>
              <a:rPr lang="en-US" baseline="0" noProof="0" dirty="0" err="1"/>
              <a:t>yhteinen</a:t>
            </a:r>
            <a:r>
              <a:rPr lang="en-US" baseline="0" noProof="0" dirty="0"/>
              <a:t> </a:t>
            </a:r>
            <a:r>
              <a:rPr lang="en-US" baseline="0" noProof="0" dirty="0" err="1"/>
              <a:t>projekti</a:t>
            </a:r>
            <a:r>
              <a:rPr lang="en-US" baseline="0" noProof="0" dirty="0"/>
              <a:t>. We were assigned a project, that we were to work on for the next year. The goal of the project was simple.. Bring AI to the office. Now this.. Is easier said than done, especially for four people with zero knowledge on AI. </a:t>
            </a:r>
          </a:p>
          <a:p>
            <a:pPr marL="0" indent="0">
              <a:buFontTx/>
              <a:buNone/>
            </a:pPr>
            <a:endParaRPr lang="en-US" baseline="0" noProof="0" dirty="0"/>
          </a:p>
          <a:p>
            <a:pPr marL="0" indent="0">
              <a:buFontTx/>
              <a:buNone/>
            </a:pPr>
            <a:r>
              <a:rPr lang="en-US" baseline="0" noProof="0" dirty="0" err="1"/>
              <a:t>Vaikka</a:t>
            </a:r>
            <a:r>
              <a:rPr lang="en-US" baseline="0" noProof="0" dirty="0"/>
              <a:t> </a:t>
            </a:r>
            <a:r>
              <a:rPr lang="en-US" baseline="0" noProof="0" dirty="0" err="1"/>
              <a:t>meillä</a:t>
            </a:r>
            <a:r>
              <a:rPr lang="en-US" baseline="0" noProof="0" dirty="0"/>
              <a:t> </a:t>
            </a:r>
            <a:r>
              <a:rPr lang="en-US" baseline="0" noProof="0" dirty="0" err="1"/>
              <a:t>oli</a:t>
            </a:r>
            <a:r>
              <a:rPr lang="en-US" baseline="0" noProof="0" dirty="0"/>
              <a:t> </a:t>
            </a:r>
            <a:r>
              <a:rPr lang="en-US" baseline="0" noProof="0" dirty="0" err="1"/>
              <a:t>monipuolista</a:t>
            </a:r>
            <a:r>
              <a:rPr lang="en-US" baseline="0" noProof="0" dirty="0"/>
              <a:t> </a:t>
            </a:r>
            <a:r>
              <a:rPr lang="en-US" baseline="0" noProof="0" dirty="0" err="1"/>
              <a:t>osaamista</a:t>
            </a:r>
            <a:r>
              <a:rPr lang="en-US" baseline="0" noProof="0" dirty="0"/>
              <a:t>, </a:t>
            </a:r>
            <a:r>
              <a:rPr lang="en-US" baseline="0" noProof="0" dirty="0" err="1"/>
              <a:t>huomattiin</a:t>
            </a:r>
            <a:r>
              <a:rPr lang="en-US" baseline="0" noProof="0" dirty="0"/>
              <a:t> </a:t>
            </a:r>
            <a:r>
              <a:rPr lang="en-US" baseline="0" noProof="0" dirty="0" err="1"/>
              <a:t>että</a:t>
            </a:r>
            <a:r>
              <a:rPr lang="en-US" baseline="0" noProof="0" dirty="0"/>
              <a:t> on </a:t>
            </a:r>
            <a:r>
              <a:rPr lang="en-US" baseline="0" noProof="0" dirty="0" err="1"/>
              <a:t>vielä</a:t>
            </a:r>
            <a:r>
              <a:rPr lang="en-US" baseline="0" noProof="0" dirty="0"/>
              <a:t> </a:t>
            </a:r>
            <a:r>
              <a:rPr lang="en-US" baseline="0" noProof="0" dirty="0" err="1"/>
              <a:t>paljon</a:t>
            </a:r>
            <a:r>
              <a:rPr lang="en-US" baseline="0" noProof="0" dirty="0"/>
              <a:t> </a:t>
            </a:r>
            <a:r>
              <a:rPr lang="en-US" baseline="0" noProof="0" dirty="0" err="1"/>
              <a:t>opittavaa</a:t>
            </a:r>
            <a:r>
              <a:rPr lang="en-US" baseline="0" noProof="0" dirty="0"/>
              <a:t> .. </a:t>
            </a:r>
          </a:p>
        </p:txBody>
      </p:sp>
      <p:sp>
        <p:nvSpPr>
          <p:cNvPr id="4" name="Dian numeron paikkamerkki 3"/>
          <p:cNvSpPr>
            <a:spLocks noGrp="1"/>
          </p:cNvSpPr>
          <p:nvPr>
            <p:ph type="sldNum" sz="quarter" idx="10"/>
          </p:nvPr>
        </p:nvSpPr>
        <p:spPr/>
        <p:txBody>
          <a:bodyPr/>
          <a:lstStyle/>
          <a:p>
            <a:fld id="{15632C62-DF3B-4285-930F-64E629D54F59}" type="slidenum">
              <a:rPr lang="en-GB" smtClean="0"/>
              <a:t>2</a:t>
            </a:fld>
            <a:endParaRPr lang="en-GB"/>
          </a:p>
        </p:txBody>
      </p:sp>
    </p:spTree>
    <p:extLst>
      <p:ext uri="{BB962C8B-B14F-4D97-AF65-F5344CB8AC3E}">
        <p14:creationId xmlns:p14="http://schemas.microsoft.com/office/powerpoint/2010/main" val="1258028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i-FI" sz="1200" dirty="0">
                <a:sym typeface="Wingdings" panose="05000000000000000000" pitchFamily="2" charset="2"/>
              </a:rPr>
              <a:t>Jasmin: </a:t>
            </a:r>
          </a:p>
          <a:p>
            <a:pPr marL="0" indent="0">
              <a:buFont typeface="Arial" panose="020B0604020202020204" pitchFamily="34" charset="0"/>
              <a:buNone/>
            </a:pPr>
            <a:endParaRPr lang="fi-FI" sz="1200" dirty="0">
              <a:sym typeface="Wingdings" panose="05000000000000000000" pitchFamily="2" charset="2"/>
            </a:endParaRPr>
          </a:p>
          <a:p>
            <a:pPr marL="171450" indent="-171450">
              <a:buFont typeface="Arial" panose="020B0604020202020204" pitchFamily="34" charset="0"/>
              <a:buChar char="•"/>
            </a:pPr>
            <a:r>
              <a:rPr lang="fi-FI" sz="1200" dirty="0">
                <a:sym typeface="Wingdings" panose="05000000000000000000" pitchFamily="2" charset="2"/>
              </a:rPr>
              <a:t>Meidän</a:t>
            </a:r>
            <a:r>
              <a:rPr lang="fi-FI" sz="1200" baseline="0" dirty="0">
                <a:sym typeface="Wingdings" panose="05000000000000000000" pitchFamily="2" charset="2"/>
              </a:rPr>
              <a:t> osalta </a:t>
            </a:r>
            <a:r>
              <a:rPr lang="fi-FI" sz="1200" baseline="0" dirty="0" err="1">
                <a:sym typeface="Wingdings" panose="05000000000000000000" pitchFamily="2" charset="2"/>
              </a:rPr>
              <a:t>tää</a:t>
            </a:r>
            <a:r>
              <a:rPr lang="fi-FI" sz="1200" baseline="0" dirty="0">
                <a:sym typeface="Wingdings" panose="05000000000000000000" pitchFamily="2" charset="2"/>
              </a:rPr>
              <a:t> projekti on loppu </a:t>
            </a:r>
          </a:p>
          <a:p>
            <a:pPr marL="171450" indent="-171450">
              <a:buFont typeface="Arial" panose="020B0604020202020204" pitchFamily="34" charset="0"/>
              <a:buChar char="•"/>
            </a:pPr>
            <a:r>
              <a:rPr lang="fi-FI" sz="1200" baseline="0" dirty="0">
                <a:sym typeface="Wingdings" panose="05000000000000000000" pitchFamily="2" charset="2"/>
              </a:rPr>
              <a:t>On ollut puhetta että laitetaan koneille ja kokeillaan. </a:t>
            </a:r>
          </a:p>
          <a:p>
            <a:pPr marL="171450" indent="-171450">
              <a:buFont typeface="Arial" panose="020B0604020202020204" pitchFamily="34" charset="0"/>
              <a:buChar char="•"/>
            </a:pPr>
            <a:endParaRPr lang="fi-FI" sz="1200" dirty="0">
              <a:sym typeface="Wingdings" panose="05000000000000000000" pitchFamily="2" charset="2"/>
            </a:endParaRPr>
          </a:p>
        </p:txBody>
      </p:sp>
      <p:sp>
        <p:nvSpPr>
          <p:cNvPr id="4" name="Slide Number Placeholder 3"/>
          <p:cNvSpPr>
            <a:spLocks noGrp="1"/>
          </p:cNvSpPr>
          <p:nvPr>
            <p:ph type="sldNum" sz="quarter" idx="5"/>
          </p:nvPr>
        </p:nvSpPr>
        <p:spPr/>
        <p:txBody>
          <a:bodyPr/>
          <a:lstStyle/>
          <a:p>
            <a:fld id="{537F964C-ECC9-4FE3-B24F-7EEBA78F8D94}" type="slidenum">
              <a:rPr lang="fi-FI" smtClean="0"/>
              <a:t>22</a:t>
            </a:fld>
            <a:endParaRPr lang="fi-FI"/>
          </a:p>
        </p:txBody>
      </p:sp>
    </p:spTree>
    <p:extLst>
      <p:ext uri="{BB962C8B-B14F-4D97-AF65-F5344CB8AC3E}">
        <p14:creationId xmlns:p14="http://schemas.microsoft.com/office/powerpoint/2010/main" val="4211649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US" noProof="0" dirty="0"/>
              <a:t>Jasmin: </a:t>
            </a:r>
          </a:p>
          <a:p>
            <a:endParaRPr lang="en-US" baseline="0" noProof="0" dirty="0"/>
          </a:p>
          <a:p>
            <a:r>
              <a:rPr lang="en-US" baseline="0" noProof="0" dirty="0"/>
              <a:t>Embrace – you learn to adapt to whatever situation comes along. </a:t>
            </a:r>
          </a:p>
          <a:p>
            <a:endParaRPr lang="en-US" baseline="0" noProof="0" dirty="0"/>
          </a:p>
          <a:p>
            <a:r>
              <a:rPr lang="en-US" baseline="0" noProof="0" dirty="0"/>
              <a:t>You are not alone – there are always other who are eager help you. </a:t>
            </a:r>
            <a:endParaRPr lang="en-US" noProof="0" dirty="0"/>
          </a:p>
          <a:p>
            <a:endParaRPr lang="en-US" noProof="0" dirty="0"/>
          </a:p>
          <a:p>
            <a:r>
              <a:rPr lang="en-US" baseline="0" noProof="0" dirty="0"/>
              <a:t>and then last one, that we stole from Nike and spiced it up a bit – just do it! Sometimes you just have to start find your own way. </a:t>
            </a:r>
            <a:endParaRPr lang="en-US" noProof="0" dirty="0"/>
          </a:p>
        </p:txBody>
      </p:sp>
      <p:sp>
        <p:nvSpPr>
          <p:cNvPr id="4" name="Dian numeron paikkamerkki 3"/>
          <p:cNvSpPr>
            <a:spLocks noGrp="1"/>
          </p:cNvSpPr>
          <p:nvPr>
            <p:ph type="sldNum" sz="quarter" idx="10"/>
          </p:nvPr>
        </p:nvSpPr>
        <p:spPr/>
        <p:txBody>
          <a:bodyPr/>
          <a:lstStyle/>
          <a:p>
            <a:fld id="{15632C62-DF3B-4285-930F-64E629D54F59}" type="slidenum">
              <a:rPr lang="en-GB" smtClean="0"/>
              <a:t>3</a:t>
            </a:fld>
            <a:endParaRPr lang="en-GB"/>
          </a:p>
        </p:txBody>
      </p:sp>
    </p:spTree>
    <p:extLst>
      <p:ext uri="{BB962C8B-B14F-4D97-AF65-F5344CB8AC3E}">
        <p14:creationId xmlns:p14="http://schemas.microsoft.com/office/powerpoint/2010/main" val="2999854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US" noProof="0" dirty="0"/>
              <a:t>Jasmin: </a:t>
            </a:r>
          </a:p>
          <a:p>
            <a:endParaRPr lang="en-US" noProof="0" dirty="0"/>
          </a:p>
          <a:p>
            <a:r>
              <a:rPr lang="en-US" noProof="0" dirty="0"/>
              <a:t>As</a:t>
            </a:r>
            <a:r>
              <a:rPr lang="en-US" baseline="0" noProof="0" dirty="0"/>
              <a:t> we were given this project we knew that we had to understand more about data analytics and AI. </a:t>
            </a:r>
          </a:p>
          <a:p>
            <a:r>
              <a:rPr lang="en-US" baseline="0" noProof="0" dirty="0"/>
              <a:t>At the same time we also had to understand the environment that we were working in, and what sort of AI solutions would benefit the organization and hopefully even audit work.</a:t>
            </a:r>
          </a:p>
          <a:p>
            <a:endParaRPr lang="en-US" baseline="0" noProof="0" dirty="0"/>
          </a:p>
          <a:p>
            <a:r>
              <a:rPr lang="en-US" baseline="0" noProof="0" dirty="0"/>
              <a:t>So, we started going to different seminars and trainings on data analytics and AI. We reached out to the staff in the NAOF and asked about the existing data analytics solutions and the auditors needs regarding them. We also met up with experts within different governmental sectors and talked about the bigger picture; how could we track and utilize real-time data on different public projects? </a:t>
            </a:r>
          </a:p>
          <a:p>
            <a:endParaRPr lang="en-US" baseline="0" noProof="0" dirty="0"/>
          </a:p>
          <a:p>
            <a:r>
              <a:rPr lang="en-US" baseline="0" noProof="0" dirty="0"/>
              <a:t>We also met up with our Norwegian and Dutch colleagues. These meetings gave us a lot of inspiration and also confidence, it is possible to work in a somewhat unorthodox way within an audit office and there are plenty of possibilities to utilize data analytics in the field of auditing. </a:t>
            </a:r>
          </a:p>
          <a:p>
            <a:endParaRPr lang="en-US" baseline="0" noProof="0" dirty="0"/>
          </a:p>
          <a:p>
            <a:r>
              <a:rPr lang="en-US" baseline="0" noProof="0" dirty="0"/>
              <a:t>After talking with all of these experts we realized that we do not have the time nor the expertize to code a tool by ourselves. So we decided to turn to technology companies, who were experts in solutions based on AI and data analytics. </a:t>
            </a:r>
          </a:p>
          <a:p>
            <a:endParaRPr lang="en-US" baseline="0" noProof="0" dirty="0"/>
          </a:p>
          <a:p>
            <a:r>
              <a:rPr lang="en-US" baseline="0" noProof="0" dirty="0" err="1"/>
              <a:t>Tavattiin</a:t>
            </a:r>
            <a:r>
              <a:rPr lang="en-US" baseline="0" noProof="0" dirty="0"/>
              <a:t> </a:t>
            </a:r>
            <a:r>
              <a:rPr lang="en-US" baseline="0" noProof="0" dirty="0" err="1"/>
              <a:t>eri</a:t>
            </a:r>
            <a:r>
              <a:rPr lang="en-US" baseline="0" noProof="0" dirty="0"/>
              <a:t> ICT-</a:t>
            </a:r>
            <a:r>
              <a:rPr lang="en-US" baseline="0" noProof="0" dirty="0" err="1"/>
              <a:t>toimittajaa</a:t>
            </a:r>
            <a:r>
              <a:rPr lang="en-US" baseline="0" noProof="0" dirty="0"/>
              <a:t>, </a:t>
            </a:r>
            <a:r>
              <a:rPr lang="en-US" baseline="0" noProof="0" dirty="0" err="1"/>
              <a:t>eri</a:t>
            </a:r>
            <a:r>
              <a:rPr lang="en-US" baseline="0" noProof="0" dirty="0"/>
              <a:t> </a:t>
            </a:r>
            <a:r>
              <a:rPr lang="en-US" baseline="0" noProof="0" dirty="0" err="1"/>
              <a:t>firmoja</a:t>
            </a:r>
            <a:r>
              <a:rPr lang="en-US" baseline="0" noProof="0" dirty="0"/>
              <a:t> ja </a:t>
            </a:r>
            <a:r>
              <a:rPr lang="en-US" baseline="0" noProof="0" dirty="0" err="1"/>
              <a:t>ehdotuksia</a:t>
            </a:r>
            <a:r>
              <a:rPr lang="en-US" baseline="0" noProof="0" dirty="0"/>
              <a:t>.  </a:t>
            </a:r>
            <a:r>
              <a:rPr lang="en-US" baseline="0" noProof="0" dirty="0" err="1"/>
              <a:t>sitten</a:t>
            </a:r>
            <a:r>
              <a:rPr lang="en-US" baseline="0" noProof="0" dirty="0"/>
              <a:t> </a:t>
            </a:r>
            <a:r>
              <a:rPr lang="en-US" baseline="0" noProof="0" dirty="0" err="1"/>
              <a:t>tavattiin</a:t>
            </a:r>
            <a:r>
              <a:rPr lang="en-US" baseline="0" noProof="0" dirty="0"/>
              <a:t> </a:t>
            </a:r>
            <a:r>
              <a:rPr lang="en-US" baseline="0" noProof="0" dirty="0" err="1"/>
              <a:t>Bilot</a:t>
            </a:r>
            <a:r>
              <a:rPr lang="en-US" baseline="0" noProof="0" dirty="0"/>
              <a:t>, </a:t>
            </a:r>
            <a:r>
              <a:rPr lang="en-US" baseline="0" noProof="0" dirty="0" err="1"/>
              <a:t>jolla</a:t>
            </a:r>
            <a:r>
              <a:rPr lang="en-US" baseline="0" noProof="0" dirty="0"/>
              <a:t> </a:t>
            </a:r>
            <a:r>
              <a:rPr lang="en-US" baseline="0" noProof="0" dirty="0" err="1"/>
              <a:t>oli</a:t>
            </a:r>
            <a:r>
              <a:rPr lang="en-US" baseline="0" noProof="0" dirty="0"/>
              <a:t> </a:t>
            </a:r>
            <a:r>
              <a:rPr lang="en-US" baseline="0" noProof="0" dirty="0" err="1"/>
              <a:t>tällainen</a:t>
            </a:r>
            <a:r>
              <a:rPr lang="en-US" baseline="0" noProof="0" dirty="0"/>
              <a:t> Reverse Hackathon </a:t>
            </a:r>
            <a:r>
              <a:rPr lang="en-US" baseline="0" noProof="0" dirty="0" err="1"/>
              <a:t>konsepti</a:t>
            </a:r>
            <a:r>
              <a:rPr lang="en-US" baseline="0" noProof="0" dirty="0"/>
              <a:t>! </a:t>
            </a:r>
            <a:r>
              <a:rPr lang="en-US" baseline="0" noProof="0" dirty="0" err="1"/>
              <a:t>Aikataulu</a:t>
            </a:r>
            <a:r>
              <a:rPr lang="en-US" baseline="0" noProof="0" dirty="0"/>
              <a:t> </a:t>
            </a:r>
            <a:r>
              <a:rPr lang="en-US" baseline="0" noProof="0" dirty="0" err="1"/>
              <a:t>sopi</a:t>
            </a:r>
            <a:r>
              <a:rPr lang="en-US" baseline="0" noProof="0" dirty="0"/>
              <a:t> </a:t>
            </a:r>
            <a:r>
              <a:rPr lang="en-US" baseline="0" noProof="0" dirty="0" err="1"/>
              <a:t>meille</a:t>
            </a:r>
            <a:r>
              <a:rPr lang="en-US" baseline="0" noProof="0" dirty="0"/>
              <a:t> ja </a:t>
            </a:r>
            <a:r>
              <a:rPr lang="en-US" baseline="0" noProof="0" dirty="0" err="1"/>
              <a:t>alkoi</a:t>
            </a:r>
            <a:r>
              <a:rPr lang="en-US" baseline="0" noProof="0" dirty="0"/>
              <a:t> </a:t>
            </a:r>
            <a:r>
              <a:rPr lang="en-US" baseline="0" noProof="0" dirty="0" err="1"/>
              <a:t>samantien</a:t>
            </a:r>
            <a:r>
              <a:rPr lang="en-US" baseline="0" noProof="0" dirty="0"/>
              <a:t>.</a:t>
            </a:r>
          </a:p>
          <a:p>
            <a:endParaRPr lang="en-US" baseline="0" noProof="0" dirty="0"/>
          </a:p>
          <a:p>
            <a:r>
              <a:rPr lang="en-US" noProof="0" dirty="0"/>
              <a:t>So</a:t>
            </a:r>
            <a:r>
              <a:rPr lang="en-US" baseline="0" noProof="0" dirty="0"/>
              <a:t> we came across an organization called </a:t>
            </a:r>
            <a:r>
              <a:rPr lang="en-US" baseline="0" noProof="0" dirty="0" err="1"/>
              <a:t>Bilot</a:t>
            </a:r>
            <a:r>
              <a:rPr lang="en-US" baseline="0" noProof="0" dirty="0"/>
              <a:t>. They were organizing a Reverse Hackathon. A fast pace competition within the company and its coders. </a:t>
            </a:r>
          </a:p>
          <a:p>
            <a:endParaRPr lang="fi-FI" baseline="0" dirty="0"/>
          </a:p>
          <a:p>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4</a:t>
            </a:fld>
            <a:endParaRPr lang="fi-FI" dirty="0"/>
          </a:p>
        </p:txBody>
      </p:sp>
    </p:spTree>
    <p:extLst>
      <p:ext uri="{BB962C8B-B14F-4D97-AF65-F5344CB8AC3E}">
        <p14:creationId xmlns:p14="http://schemas.microsoft.com/office/powerpoint/2010/main" val="2179383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a:t>Jasmin: AVATA (reverse) HACKATHON KONSEPTIA. The hackathon lasted only 8 weeks and there were three teams that all had their own client company to code an AI solution for.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a:t>Our competitors were big listed companies, so we knew that an audit office with zero opportunities to make a solution that would bring profits, was not as tempting as the others. </a:t>
            </a:r>
            <a:r>
              <a:rPr lang="en-US" baseline="0" noProof="0" dirty="0" err="1"/>
              <a:t>Ainoo</a:t>
            </a:r>
            <a:r>
              <a:rPr lang="en-US" baseline="0" noProof="0" dirty="0"/>
              <a:t> </a:t>
            </a:r>
            <a:r>
              <a:rPr lang="en-US" baseline="0" noProof="0" dirty="0" err="1"/>
              <a:t>julkinen</a:t>
            </a:r>
            <a:r>
              <a:rPr lang="en-US" baseline="0" noProof="0" dirty="0"/>
              <a:t> </a:t>
            </a:r>
            <a:r>
              <a:rPr lang="en-US" baseline="0" noProof="0" dirty="0" err="1"/>
              <a:t>toimija</a:t>
            </a:r>
            <a:endParaRPr lang="en-US" baseline="0" noProof="0" dirty="0"/>
          </a:p>
          <a:p>
            <a:endParaRPr lang="fi-FI" baseline="0" dirty="0"/>
          </a:p>
          <a:p>
            <a:endParaRPr lang="fi-FI" dirty="0"/>
          </a:p>
        </p:txBody>
      </p:sp>
      <p:sp>
        <p:nvSpPr>
          <p:cNvPr id="4" name="Slide Number Placeholder 3"/>
          <p:cNvSpPr>
            <a:spLocks noGrp="1"/>
          </p:cNvSpPr>
          <p:nvPr>
            <p:ph type="sldNum" sz="quarter" idx="10"/>
          </p:nvPr>
        </p:nvSpPr>
        <p:spPr/>
        <p:txBody>
          <a:bodyPr/>
          <a:lstStyle/>
          <a:p>
            <a:fld id="{8F82E289-6C61-334D-A53E-AAA3430E4FE6}" type="slidenum">
              <a:rPr lang="en-US" smtClean="0"/>
              <a:t>5</a:t>
            </a:fld>
            <a:endParaRPr lang="en-US"/>
          </a:p>
        </p:txBody>
      </p:sp>
    </p:spTree>
    <p:extLst>
      <p:ext uri="{BB962C8B-B14F-4D97-AF65-F5344CB8AC3E}">
        <p14:creationId xmlns:p14="http://schemas.microsoft.com/office/powerpoint/2010/main" val="3016991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en-US" baseline="0" noProof="0" dirty="0"/>
          </a:p>
          <a:p>
            <a:r>
              <a:rPr lang="en-US" baseline="0" noProof="0" dirty="0"/>
              <a:t>Ines:  </a:t>
            </a:r>
            <a:r>
              <a:rPr lang="en-US" baseline="0" noProof="0" dirty="0" err="1"/>
              <a:t>Lyhyesti</a:t>
            </a:r>
            <a:r>
              <a:rPr lang="en-US" baseline="0" noProof="0" dirty="0"/>
              <a:t> </a:t>
            </a:r>
            <a:r>
              <a:rPr lang="en-US" baseline="0" noProof="0" dirty="0" err="1"/>
              <a:t>kuvasta</a:t>
            </a:r>
            <a:r>
              <a:rPr lang="en-US" baseline="0" noProof="0" dirty="0"/>
              <a:t>. </a:t>
            </a:r>
          </a:p>
          <a:p>
            <a:endParaRPr lang="en-US" baseline="0" noProof="0" dirty="0"/>
          </a:p>
          <a:p>
            <a:r>
              <a:rPr lang="en-US" baseline="0" noProof="0" dirty="0"/>
              <a:t>In the beginning of the process, we organized a workshop, with the aim to come up with a problem to which we could create a tool that included data analytics and AI. We invited around 20 NAOF staff members to participate. The workshop started with a lecture on data analytics and AI so that we could all be on the same page on what actually is possible. </a:t>
            </a:r>
          </a:p>
          <a:p>
            <a:endParaRPr lang="en-US" baseline="0" noProof="0" dirty="0"/>
          </a:p>
          <a:p>
            <a:r>
              <a:rPr lang="en-US" baseline="0" noProof="0" dirty="0"/>
              <a:t>The problem our team had was that we did not have a case in mind, to which we would like to find a solution. We really needed to brainstorm with our auditing experts. </a:t>
            </a:r>
          </a:p>
          <a:p>
            <a:endParaRPr lang="en-US" baseline="0" noProof="0" dirty="0"/>
          </a:p>
          <a:p>
            <a:r>
              <a:rPr lang="en-US" baseline="0" noProof="0" dirty="0"/>
              <a:t>Our auditors came up with great ideas and themes in where data analytics could be utilized. </a:t>
            </a:r>
          </a:p>
          <a:p>
            <a:endParaRPr lang="en-US" baseline="0" noProof="0" dirty="0"/>
          </a:p>
          <a:p>
            <a:r>
              <a:rPr lang="en-US" baseline="0" noProof="0" dirty="0"/>
              <a:t>We ranked the ideas based on how doable the solution was and its economic significance.</a:t>
            </a:r>
          </a:p>
          <a:p>
            <a:endParaRPr lang="fi-FI" dirty="0"/>
          </a:p>
        </p:txBody>
      </p:sp>
      <p:sp>
        <p:nvSpPr>
          <p:cNvPr id="4" name="Dian numeron paikkamerkki 3"/>
          <p:cNvSpPr>
            <a:spLocks noGrp="1"/>
          </p:cNvSpPr>
          <p:nvPr>
            <p:ph type="sldNum" sz="quarter" idx="10"/>
          </p:nvPr>
        </p:nvSpPr>
        <p:spPr/>
        <p:txBody>
          <a:bodyPr/>
          <a:lstStyle/>
          <a:p>
            <a:fld id="{537F964C-ECC9-4FE3-B24F-7EEBA78F8D94}" type="slidenum">
              <a:rPr lang="fi-FI" smtClean="0"/>
              <a:t>6</a:t>
            </a:fld>
            <a:endParaRPr lang="fi-FI" dirty="0"/>
          </a:p>
        </p:txBody>
      </p:sp>
    </p:spTree>
    <p:extLst>
      <p:ext uri="{BB962C8B-B14F-4D97-AF65-F5344CB8AC3E}">
        <p14:creationId xmlns:p14="http://schemas.microsoft.com/office/powerpoint/2010/main" val="2383708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dirty="0"/>
              <a:t>Ines: </a:t>
            </a:r>
            <a:r>
              <a:rPr lang="fi-FI" dirty="0" err="1"/>
              <a:t>We</a:t>
            </a:r>
            <a:r>
              <a:rPr lang="fi-FI" dirty="0"/>
              <a:t> </a:t>
            </a:r>
            <a:r>
              <a:rPr lang="fi-FI" dirty="0" err="1"/>
              <a:t>decided</a:t>
            </a:r>
            <a:r>
              <a:rPr lang="fi-FI" dirty="0"/>
              <a:t> to </a:t>
            </a:r>
            <a:r>
              <a:rPr lang="fi-FI" dirty="0" err="1"/>
              <a:t>focus</a:t>
            </a:r>
            <a:r>
              <a:rPr lang="fi-FI" dirty="0"/>
              <a:t> on </a:t>
            </a:r>
            <a:r>
              <a:rPr lang="fi-FI" dirty="0" err="1"/>
              <a:t>procurements</a:t>
            </a:r>
            <a:r>
              <a:rPr lang="fi-FI" dirty="0"/>
              <a:t>. </a:t>
            </a:r>
            <a:r>
              <a:rPr lang="fi-FI" dirty="0" err="1"/>
              <a:t>Procurements</a:t>
            </a:r>
            <a:r>
              <a:rPr lang="fi-FI" dirty="0"/>
              <a:t> </a:t>
            </a:r>
            <a:r>
              <a:rPr lang="fi-FI" dirty="0" err="1"/>
              <a:t>are</a:t>
            </a:r>
            <a:r>
              <a:rPr lang="fi-FI" dirty="0"/>
              <a:t> of </a:t>
            </a:r>
            <a:r>
              <a:rPr lang="fi-FI" dirty="0" err="1"/>
              <a:t>huge</a:t>
            </a:r>
            <a:r>
              <a:rPr lang="fi-FI" dirty="0"/>
              <a:t> </a:t>
            </a:r>
            <a:r>
              <a:rPr lang="fi-FI" dirty="0" err="1"/>
              <a:t>economic</a:t>
            </a:r>
            <a:r>
              <a:rPr lang="fi-FI" dirty="0"/>
              <a:t> </a:t>
            </a:r>
            <a:r>
              <a:rPr lang="fi-FI" dirty="0" err="1"/>
              <a:t>significance</a:t>
            </a:r>
            <a:r>
              <a:rPr lang="fi-FI" dirty="0"/>
              <a:t> and </a:t>
            </a:r>
            <a:r>
              <a:rPr lang="fi-FI" dirty="0" err="1"/>
              <a:t>make</a:t>
            </a:r>
            <a:r>
              <a:rPr lang="fi-FI" dirty="0"/>
              <a:t> </a:t>
            </a:r>
            <a:r>
              <a:rPr lang="fi-FI" dirty="0" err="1"/>
              <a:t>up</a:t>
            </a:r>
            <a:r>
              <a:rPr lang="fi-FI" dirty="0"/>
              <a:t> </a:t>
            </a:r>
            <a:r>
              <a:rPr lang="fi-FI" dirty="0" err="1"/>
              <a:t>about</a:t>
            </a:r>
            <a:r>
              <a:rPr lang="fi-FI" dirty="0"/>
              <a:t> 8 % of </a:t>
            </a:r>
            <a:r>
              <a:rPr lang="fi-FI" dirty="0" err="1"/>
              <a:t>the</a:t>
            </a:r>
            <a:r>
              <a:rPr lang="fi-FI" dirty="0"/>
              <a:t> State </a:t>
            </a:r>
            <a:r>
              <a:rPr lang="fi-FI" dirty="0" err="1"/>
              <a:t>Beudget</a:t>
            </a:r>
            <a:r>
              <a:rPr lang="fi-FI" dirty="0"/>
              <a:t>. </a:t>
            </a:r>
          </a:p>
        </p:txBody>
      </p:sp>
      <p:sp>
        <p:nvSpPr>
          <p:cNvPr id="4" name="Dian numeron paikkamerkki 3"/>
          <p:cNvSpPr>
            <a:spLocks noGrp="1"/>
          </p:cNvSpPr>
          <p:nvPr>
            <p:ph type="sldNum" sz="quarter" idx="10"/>
          </p:nvPr>
        </p:nvSpPr>
        <p:spPr/>
        <p:txBody>
          <a:bodyPr/>
          <a:lstStyle/>
          <a:p>
            <a:fld id="{537F964C-ECC9-4FE3-B24F-7EEBA78F8D94}" type="slidenum">
              <a:rPr lang="fi-FI" smtClean="0"/>
              <a:t>7</a:t>
            </a:fld>
            <a:endParaRPr lang="fi-FI" dirty="0"/>
          </a:p>
        </p:txBody>
      </p:sp>
    </p:spTree>
    <p:extLst>
      <p:ext uri="{BB962C8B-B14F-4D97-AF65-F5344CB8AC3E}">
        <p14:creationId xmlns:p14="http://schemas.microsoft.com/office/powerpoint/2010/main" val="2701540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baseline="0" dirty="0"/>
              <a:t>Jasmin: </a:t>
            </a:r>
          </a:p>
          <a:p>
            <a:endParaRPr lang="fi-FI" baseline="0" dirty="0"/>
          </a:p>
          <a:p>
            <a:r>
              <a:rPr lang="fi-FI" baseline="0" dirty="0" err="1"/>
              <a:t>There</a:t>
            </a:r>
            <a:r>
              <a:rPr lang="fi-FI" baseline="0" dirty="0"/>
              <a:t> </a:t>
            </a:r>
            <a:r>
              <a:rPr lang="fi-FI" baseline="0" dirty="0" err="1"/>
              <a:t>are</a:t>
            </a:r>
            <a:r>
              <a:rPr lang="fi-FI" baseline="0" dirty="0"/>
              <a:t> </a:t>
            </a:r>
            <a:r>
              <a:rPr lang="fi-FI" baseline="0" dirty="0" err="1"/>
              <a:t>various</a:t>
            </a:r>
            <a:r>
              <a:rPr lang="fi-FI" baseline="0" dirty="0"/>
              <a:t> </a:t>
            </a:r>
            <a:r>
              <a:rPr lang="fi-FI" baseline="0" dirty="0" err="1"/>
              <a:t>challenges</a:t>
            </a:r>
            <a:r>
              <a:rPr lang="fi-FI" baseline="0" dirty="0"/>
              <a:t> </a:t>
            </a:r>
            <a:r>
              <a:rPr lang="fi-FI" baseline="0" dirty="0" err="1"/>
              <a:t>when</a:t>
            </a:r>
            <a:r>
              <a:rPr lang="fi-FI" baseline="0" dirty="0"/>
              <a:t> it </a:t>
            </a:r>
            <a:r>
              <a:rPr lang="fi-FI" baseline="0" dirty="0" err="1"/>
              <a:t>comes</a:t>
            </a:r>
            <a:r>
              <a:rPr lang="fi-FI" baseline="0" dirty="0"/>
              <a:t> to </a:t>
            </a:r>
            <a:r>
              <a:rPr lang="fi-FI" baseline="0" dirty="0" err="1"/>
              <a:t>procurements</a:t>
            </a:r>
            <a:r>
              <a:rPr lang="fi-FI" baseline="0" dirty="0"/>
              <a:t>. </a:t>
            </a:r>
            <a:r>
              <a:rPr lang="fi-FI" baseline="0" dirty="0" err="1"/>
              <a:t>Auditors</a:t>
            </a:r>
            <a:r>
              <a:rPr lang="fi-FI" baseline="0" dirty="0"/>
              <a:t> </a:t>
            </a:r>
            <a:r>
              <a:rPr lang="fi-FI" baseline="0" dirty="0" err="1"/>
              <a:t>have</a:t>
            </a:r>
            <a:r>
              <a:rPr lang="fi-FI" baseline="0" dirty="0"/>
              <a:t> to </a:t>
            </a:r>
            <a:r>
              <a:rPr lang="fi-FI" baseline="0" dirty="0" err="1"/>
              <a:t>work</a:t>
            </a:r>
            <a:r>
              <a:rPr lang="fi-FI" baseline="0" dirty="0"/>
              <a:t> </a:t>
            </a:r>
            <a:r>
              <a:rPr lang="fi-FI" baseline="0" dirty="0" err="1"/>
              <a:t>with</a:t>
            </a:r>
            <a:r>
              <a:rPr lang="fi-FI" baseline="0" dirty="0"/>
              <a:t> </a:t>
            </a:r>
            <a:r>
              <a:rPr lang="fi-FI" baseline="0" dirty="0" err="1"/>
              <a:t>large</a:t>
            </a:r>
            <a:r>
              <a:rPr lang="fi-FI" baseline="0" dirty="0"/>
              <a:t> </a:t>
            </a:r>
            <a:r>
              <a:rPr lang="fi-FI" baseline="0" dirty="0" err="1"/>
              <a:t>datasets</a:t>
            </a:r>
            <a:r>
              <a:rPr lang="fi-FI" baseline="0" dirty="0"/>
              <a:t> and </a:t>
            </a:r>
            <a:r>
              <a:rPr lang="fi-FI" baseline="0" dirty="0" err="1"/>
              <a:t>they’re</a:t>
            </a:r>
            <a:r>
              <a:rPr lang="fi-FI" baseline="0" dirty="0"/>
              <a:t> </a:t>
            </a:r>
            <a:r>
              <a:rPr lang="fi-FI" baseline="0" dirty="0" err="1"/>
              <a:t>doing</a:t>
            </a:r>
            <a:r>
              <a:rPr lang="fi-FI" baseline="0" dirty="0"/>
              <a:t> </a:t>
            </a:r>
            <a:r>
              <a:rPr lang="fi-FI" baseline="0" dirty="0" err="1"/>
              <a:t>this</a:t>
            </a:r>
            <a:r>
              <a:rPr lang="fi-FI" baseline="0" dirty="0"/>
              <a:t> </a:t>
            </a:r>
            <a:r>
              <a:rPr lang="fi-FI" baseline="0" dirty="0" err="1"/>
              <a:t>manually</a:t>
            </a:r>
            <a:r>
              <a:rPr lang="fi-FI" baseline="0" dirty="0"/>
              <a:t>. </a:t>
            </a:r>
          </a:p>
          <a:p>
            <a:endParaRPr lang="fi-FI" baseline="0" dirty="0"/>
          </a:p>
          <a:p>
            <a:r>
              <a:rPr lang="fi-FI" baseline="0" dirty="0" err="1"/>
              <a:t>The</a:t>
            </a:r>
            <a:r>
              <a:rPr lang="fi-FI" baseline="0" dirty="0"/>
              <a:t> </a:t>
            </a:r>
            <a:r>
              <a:rPr lang="fi-FI" baseline="0" dirty="0" err="1"/>
              <a:t>potential</a:t>
            </a:r>
            <a:r>
              <a:rPr lang="fi-FI" baseline="0" dirty="0"/>
              <a:t> </a:t>
            </a:r>
            <a:r>
              <a:rPr lang="fi-FI" baseline="0" dirty="0" err="1"/>
              <a:t>procurement</a:t>
            </a:r>
            <a:r>
              <a:rPr lang="fi-FI" baseline="0" dirty="0"/>
              <a:t> </a:t>
            </a:r>
            <a:r>
              <a:rPr lang="fi-FI" baseline="0" dirty="0" err="1"/>
              <a:t>risk</a:t>
            </a:r>
            <a:r>
              <a:rPr lang="fi-FI" baseline="0" dirty="0"/>
              <a:t> </a:t>
            </a:r>
            <a:r>
              <a:rPr lang="fi-FI" baseline="0" dirty="0" err="1"/>
              <a:t>cases</a:t>
            </a:r>
            <a:r>
              <a:rPr lang="fi-FI" baseline="0" dirty="0"/>
              <a:t> </a:t>
            </a:r>
            <a:r>
              <a:rPr lang="fi-FI" baseline="0" dirty="0" err="1"/>
              <a:t>can</a:t>
            </a:r>
            <a:r>
              <a:rPr lang="fi-FI" baseline="0" dirty="0"/>
              <a:t> </a:t>
            </a:r>
            <a:r>
              <a:rPr lang="fi-FI" baseline="0" dirty="0" err="1"/>
              <a:t>be</a:t>
            </a:r>
            <a:r>
              <a:rPr lang="fi-FI" baseline="0" dirty="0"/>
              <a:t> </a:t>
            </a:r>
            <a:r>
              <a:rPr lang="fi-FI" baseline="0" dirty="0" err="1"/>
              <a:t>difficult</a:t>
            </a:r>
            <a:r>
              <a:rPr lang="fi-FI" baseline="0" dirty="0"/>
              <a:t> to </a:t>
            </a:r>
            <a:r>
              <a:rPr lang="fi-FI" baseline="0" dirty="0" err="1"/>
              <a:t>find</a:t>
            </a:r>
            <a:r>
              <a:rPr lang="fi-FI" baseline="0" dirty="0"/>
              <a:t> AND </a:t>
            </a:r>
            <a:r>
              <a:rPr lang="fi-FI" baseline="0" dirty="0" err="1"/>
              <a:t>auditors</a:t>
            </a:r>
            <a:r>
              <a:rPr lang="fi-FI" baseline="0" dirty="0"/>
              <a:t> </a:t>
            </a:r>
            <a:r>
              <a:rPr lang="fi-FI" baseline="0" dirty="0" err="1"/>
              <a:t>have</a:t>
            </a:r>
            <a:r>
              <a:rPr lang="fi-FI" baseline="0" dirty="0"/>
              <a:t> to </a:t>
            </a:r>
            <a:r>
              <a:rPr lang="fi-FI" baseline="0" dirty="0" err="1"/>
              <a:t>find</a:t>
            </a:r>
            <a:r>
              <a:rPr lang="fi-FI" baseline="0" dirty="0"/>
              <a:t> </a:t>
            </a:r>
            <a:r>
              <a:rPr lang="fi-FI" baseline="0" dirty="0" err="1"/>
              <a:t>these</a:t>
            </a:r>
            <a:r>
              <a:rPr lang="fi-FI" baseline="0" dirty="0"/>
              <a:t> </a:t>
            </a:r>
            <a:r>
              <a:rPr lang="fi-FI" baseline="0" dirty="0" err="1"/>
              <a:t>based</a:t>
            </a:r>
            <a:r>
              <a:rPr lang="fi-FI" baseline="0" dirty="0"/>
              <a:t> on </a:t>
            </a:r>
            <a:r>
              <a:rPr lang="fi-FI" baseline="0" dirty="0" err="1"/>
              <a:t>their</a:t>
            </a:r>
            <a:r>
              <a:rPr lang="fi-FI" baseline="0" dirty="0"/>
              <a:t> </a:t>
            </a:r>
            <a:r>
              <a:rPr lang="fi-FI" baseline="0" dirty="0" err="1"/>
              <a:t>own</a:t>
            </a:r>
            <a:r>
              <a:rPr lang="fi-FI" baseline="0" dirty="0"/>
              <a:t> </a:t>
            </a:r>
            <a:r>
              <a:rPr lang="fi-FI" baseline="0" dirty="0" err="1"/>
              <a:t>expertise</a:t>
            </a:r>
            <a:r>
              <a:rPr lang="fi-FI" baseline="0" dirty="0"/>
              <a:t> and </a:t>
            </a:r>
            <a:r>
              <a:rPr lang="fi-FI" baseline="0" dirty="0" err="1"/>
              <a:t>judgement</a:t>
            </a:r>
            <a:r>
              <a:rPr lang="fi-FI" baseline="0" dirty="0"/>
              <a:t>. </a:t>
            </a:r>
            <a:endParaRPr lang="fi-FI" dirty="0"/>
          </a:p>
        </p:txBody>
      </p:sp>
      <p:sp>
        <p:nvSpPr>
          <p:cNvPr id="4" name="Slide Number Placeholder 3"/>
          <p:cNvSpPr>
            <a:spLocks noGrp="1"/>
          </p:cNvSpPr>
          <p:nvPr>
            <p:ph type="sldNum" sz="quarter" idx="10"/>
          </p:nvPr>
        </p:nvSpPr>
        <p:spPr/>
        <p:txBody>
          <a:bodyPr/>
          <a:lstStyle/>
          <a:p>
            <a:fld id="{537F964C-ECC9-4FE3-B24F-7EEBA78F8D94}" type="slidenum">
              <a:rPr lang="fi-FI" smtClean="0"/>
              <a:t>8</a:t>
            </a:fld>
            <a:endParaRPr lang="fi-FI"/>
          </a:p>
        </p:txBody>
      </p:sp>
    </p:spTree>
    <p:extLst>
      <p:ext uri="{BB962C8B-B14F-4D97-AF65-F5344CB8AC3E}">
        <p14:creationId xmlns:p14="http://schemas.microsoft.com/office/powerpoint/2010/main" val="1126435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Jasmin: The tool can also be useful for audit planning or even performance auditors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fi-FI" dirty="0"/>
          </a:p>
        </p:txBody>
      </p:sp>
      <p:sp>
        <p:nvSpPr>
          <p:cNvPr id="4" name="Slide Number Placeholder 3"/>
          <p:cNvSpPr>
            <a:spLocks noGrp="1"/>
          </p:cNvSpPr>
          <p:nvPr>
            <p:ph type="sldNum" sz="quarter" idx="5"/>
          </p:nvPr>
        </p:nvSpPr>
        <p:spPr/>
        <p:txBody>
          <a:bodyPr/>
          <a:lstStyle/>
          <a:p>
            <a:fld id="{537F964C-ECC9-4FE3-B24F-7EEBA78F8D94}" type="slidenum">
              <a:rPr lang="fi-FI" smtClean="0"/>
              <a:t>9</a:t>
            </a:fld>
            <a:endParaRPr lang="fi-FI"/>
          </a:p>
        </p:txBody>
      </p:sp>
    </p:spTree>
    <p:extLst>
      <p:ext uri="{BB962C8B-B14F-4D97-AF65-F5344CB8AC3E}">
        <p14:creationId xmlns:p14="http://schemas.microsoft.com/office/powerpoint/2010/main" val="15585534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Otsikkosivu 0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407583"/>
            <a:ext cx="10668000" cy="1979084"/>
          </a:xfrm>
        </p:spPr>
        <p:txBody>
          <a:bodyPr>
            <a:normAutofit/>
          </a:bodyPr>
          <a:lstStyle>
            <a:lvl1pPr algn="l">
              <a:defRPr sz="5000" b="1" i="0">
                <a:solidFill>
                  <a:schemeClr val="bg1"/>
                </a:solidFill>
              </a:defRPr>
            </a:lvl1pPr>
          </a:lstStyle>
          <a:p>
            <a:r>
              <a:rPr lang="fi-FI"/>
              <a:t>Muokkaa perustyyl. napsautt.</a:t>
            </a:r>
            <a:endParaRPr lang="en-US" dirty="0"/>
          </a:p>
        </p:txBody>
      </p:sp>
      <p:sp>
        <p:nvSpPr>
          <p:cNvPr id="3" name="Subtitle 2"/>
          <p:cNvSpPr>
            <a:spLocks noGrp="1"/>
          </p:cNvSpPr>
          <p:nvPr>
            <p:ph type="subTitle" idx="1"/>
          </p:nvPr>
        </p:nvSpPr>
        <p:spPr>
          <a:xfrm>
            <a:off x="609600" y="3386667"/>
            <a:ext cx="6138333" cy="2328334"/>
          </a:xfrm>
        </p:spPr>
        <p:txBody>
          <a:bodyPr lIns="0" tIns="0" rIns="0" bIns="0"/>
          <a:lstStyle>
            <a:lvl1pPr marL="0" indent="0" algn="l">
              <a:spcBef>
                <a:spcPts val="0"/>
              </a:spcBef>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i-FI"/>
              <a:t>Muokkaa alaotsikon perustyyliä napsautt.</a:t>
            </a:r>
            <a:endParaRPr lang="en-US" dirty="0"/>
          </a:p>
        </p:txBody>
      </p:sp>
      <p:pic>
        <p:nvPicPr>
          <p:cNvPr id="7" name="Kuva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17452" y="4160520"/>
            <a:ext cx="2136374" cy="2136374"/>
          </a:xfrm>
          <a:prstGeom prst="rect">
            <a:avLst/>
          </a:prstGeom>
        </p:spPr>
      </p:pic>
    </p:spTree>
    <p:extLst>
      <p:ext uri="{BB962C8B-B14F-4D97-AF65-F5344CB8AC3E}">
        <p14:creationId xmlns:p14="http://schemas.microsoft.com/office/powerpoint/2010/main" val="973784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ostosivu 06">
    <p:bg>
      <p:bgPr>
        <a:solidFill>
          <a:schemeClr val="accent5"/>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
        <p:nvSpPr>
          <p:cNvPr id="3" name="Slide Number Placeholder 5"/>
          <p:cNvSpPr>
            <a:spLocks noGrp="1"/>
          </p:cNvSpPr>
          <p:nvPr>
            <p:ph type="sldNum" sz="quarter" idx="10"/>
          </p:nvPr>
        </p:nvSpPr>
        <p:spPr>
          <a:xfrm>
            <a:off x="609600" y="6113468"/>
            <a:ext cx="448733" cy="401637"/>
          </a:xfrm>
          <a:prstGeom prst="rect">
            <a:avLst/>
          </a:prstGeom>
        </p:spPr>
        <p:txBody>
          <a:bodyPr/>
          <a:lstStyle>
            <a:lvl1pPr>
              <a:defRPr smtClean="0">
                <a:solidFill>
                  <a:schemeClr val="bg1"/>
                </a:solidFill>
              </a:defRPr>
            </a:lvl1pPr>
          </a:lstStyle>
          <a:p>
            <a:fld id="{8664FFD5-B598-42F1-B5A6-9893E4DABA16}" type="slidenum">
              <a:rPr lang="fi-FI" smtClean="0"/>
              <a:t>‹#›</a:t>
            </a:fld>
            <a:endParaRPr lang="fi-FI" dirty="0"/>
          </a:p>
        </p:txBody>
      </p:sp>
    </p:spTree>
    <p:extLst>
      <p:ext uri="{BB962C8B-B14F-4D97-AF65-F5344CB8AC3E}">
        <p14:creationId xmlns:p14="http://schemas.microsoft.com/office/powerpoint/2010/main" val="279189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opetusdia">
    <p:bg>
      <p:bgPr>
        <a:solidFill>
          <a:schemeClr val="accent1"/>
        </a:solidFill>
        <a:effectLst/>
      </p:bgPr>
    </p:bg>
    <p:spTree>
      <p:nvGrpSpPr>
        <p:cNvPr id="1" name=""/>
        <p:cNvGrpSpPr/>
        <p:nvPr/>
      </p:nvGrpSpPr>
      <p:grpSpPr>
        <a:xfrm>
          <a:off x="0" y="0"/>
          <a:ext cx="0" cy="0"/>
          <a:chOff x="0" y="0"/>
          <a:chExt cx="0" cy="0"/>
        </a:xfrm>
      </p:grpSpPr>
      <p:sp>
        <p:nvSpPr>
          <p:cNvPr id="3" name="Tekstiruutu 2"/>
          <p:cNvSpPr txBox="1"/>
          <p:nvPr userDrawn="1"/>
        </p:nvSpPr>
        <p:spPr>
          <a:xfrm>
            <a:off x="487680" y="2353056"/>
            <a:ext cx="3450336" cy="2036064"/>
          </a:xfrm>
          <a:prstGeom prst="rect">
            <a:avLst/>
          </a:prstGeom>
        </p:spPr>
        <p:txBody>
          <a:bodyPr vert="horz" wrap="square" lIns="0" tIns="0" rIns="0" bIns="0" rtlCol="0" anchor="t" anchorCtr="0">
            <a:normAutofit/>
          </a:bodyPr>
          <a:lstStyle/>
          <a:p>
            <a:r>
              <a:rPr lang="en-GB" sz="8000" b="0" i="0" noProof="1">
                <a:solidFill>
                  <a:schemeClr val="bg1"/>
                </a:solidFill>
              </a:rPr>
              <a:t>Thank</a:t>
            </a:r>
            <a:endParaRPr lang="en-GB" sz="8800" b="0" i="0" noProof="1">
              <a:solidFill>
                <a:schemeClr val="bg1"/>
              </a:solidFill>
            </a:endParaRPr>
          </a:p>
        </p:txBody>
      </p:sp>
      <p:sp>
        <p:nvSpPr>
          <p:cNvPr id="4" name="Tekstiruutu 3"/>
          <p:cNvSpPr txBox="1"/>
          <p:nvPr userDrawn="1"/>
        </p:nvSpPr>
        <p:spPr>
          <a:xfrm>
            <a:off x="8467344" y="2353056"/>
            <a:ext cx="3450336" cy="2036064"/>
          </a:xfrm>
          <a:prstGeom prst="rect">
            <a:avLst/>
          </a:prstGeom>
        </p:spPr>
        <p:txBody>
          <a:bodyPr vert="horz" wrap="square" lIns="0" tIns="0" rIns="0" bIns="0" rtlCol="0" anchor="t" anchorCtr="0">
            <a:normAutofit/>
          </a:bodyPr>
          <a:lstStyle/>
          <a:p>
            <a:r>
              <a:rPr lang="fi-FI" sz="8000" b="0" i="0" dirty="0">
                <a:solidFill>
                  <a:schemeClr val="bg1"/>
                </a:solidFill>
              </a:rPr>
              <a:t>You!</a:t>
            </a:r>
          </a:p>
        </p:txBody>
      </p:sp>
      <p:pic>
        <p:nvPicPr>
          <p:cNvPr id="5" name="Kuva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98755" y="1502664"/>
            <a:ext cx="3703320" cy="3703320"/>
          </a:xfrm>
          <a:prstGeom prst="rect">
            <a:avLst/>
          </a:prstGeom>
        </p:spPr>
      </p:pic>
    </p:spTree>
    <p:extLst>
      <p:ext uri="{BB962C8B-B14F-4D97-AF65-F5344CB8AC3E}">
        <p14:creationId xmlns:p14="http://schemas.microsoft.com/office/powerpoint/2010/main" val="23647313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6467060-BE35-4724-86D1-4D28B4E3A18F}" type="datetime1">
              <a:rPr lang="en-GB" smtClean="0"/>
              <a:t>13/12/2019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8F06CC1-F695-4B25-B108-F068BC78C7D6}" type="slidenum">
              <a:rPr lang="en-GB" smtClean="0"/>
              <a:t>‹#›</a:t>
            </a:fld>
            <a:endParaRPr lang="en-GB"/>
          </a:p>
        </p:txBody>
      </p:sp>
    </p:spTree>
    <p:extLst>
      <p:ext uri="{BB962C8B-B14F-4D97-AF65-F5344CB8AC3E}">
        <p14:creationId xmlns:p14="http://schemas.microsoft.com/office/powerpoint/2010/main" val="998680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Big Image Placeholder">
    <p:spTree>
      <p:nvGrpSpPr>
        <p:cNvPr id="1" name=""/>
        <p:cNvGrpSpPr/>
        <p:nvPr/>
      </p:nvGrpSpPr>
      <p:grpSpPr>
        <a:xfrm>
          <a:off x="0" y="0"/>
          <a:ext cx="0" cy="0"/>
          <a:chOff x="0" y="0"/>
          <a:chExt cx="0" cy="0"/>
        </a:xfrm>
      </p:grpSpPr>
      <p:sp>
        <p:nvSpPr>
          <p:cNvPr id="4" name="Picture Placeholder 13"/>
          <p:cNvSpPr>
            <a:spLocks noGrp="1" noChangeAspect="1"/>
          </p:cNvSpPr>
          <p:nvPr>
            <p:ph type="pic" sz="quarter" idx="13"/>
          </p:nvPr>
        </p:nvSpPr>
        <p:spPr>
          <a:xfrm>
            <a:off x="1148761" y="1264000"/>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18" name="Picture Placeholder 13"/>
          <p:cNvSpPr>
            <a:spLocks noGrp="1" noChangeAspect="1"/>
          </p:cNvSpPr>
          <p:nvPr>
            <p:ph type="pic" sz="quarter" idx="14"/>
          </p:nvPr>
        </p:nvSpPr>
        <p:spPr>
          <a:xfrm>
            <a:off x="4044668" y="1264000"/>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21" name="Picture Placeholder 13"/>
          <p:cNvSpPr>
            <a:spLocks noGrp="1" noChangeAspect="1"/>
          </p:cNvSpPr>
          <p:nvPr>
            <p:ph type="pic" sz="quarter" idx="15"/>
          </p:nvPr>
        </p:nvSpPr>
        <p:spPr>
          <a:xfrm>
            <a:off x="6872943" y="1264000"/>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22" name="Picture Placeholder 13"/>
          <p:cNvSpPr>
            <a:spLocks noGrp="1" noChangeAspect="1"/>
          </p:cNvSpPr>
          <p:nvPr>
            <p:ph type="pic" sz="quarter" idx="16"/>
          </p:nvPr>
        </p:nvSpPr>
        <p:spPr>
          <a:xfrm>
            <a:off x="9688271" y="1264000"/>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27" name="Picture Placeholder 13"/>
          <p:cNvSpPr>
            <a:spLocks noGrp="1" noChangeAspect="1"/>
          </p:cNvSpPr>
          <p:nvPr>
            <p:ph type="pic" sz="quarter" idx="17"/>
          </p:nvPr>
        </p:nvSpPr>
        <p:spPr>
          <a:xfrm>
            <a:off x="1148761" y="3784294"/>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28" name="Picture Placeholder 13"/>
          <p:cNvSpPr>
            <a:spLocks noGrp="1" noChangeAspect="1"/>
          </p:cNvSpPr>
          <p:nvPr>
            <p:ph type="pic" sz="quarter" idx="18"/>
          </p:nvPr>
        </p:nvSpPr>
        <p:spPr>
          <a:xfrm>
            <a:off x="4044668" y="3784294"/>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29" name="Picture Placeholder 13"/>
          <p:cNvSpPr>
            <a:spLocks noGrp="1" noChangeAspect="1"/>
          </p:cNvSpPr>
          <p:nvPr>
            <p:ph type="pic" sz="quarter" idx="19"/>
          </p:nvPr>
        </p:nvSpPr>
        <p:spPr>
          <a:xfrm>
            <a:off x="6872943" y="3784294"/>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
        <p:nvSpPr>
          <p:cNvPr id="30" name="Picture Placeholder 13"/>
          <p:cNvSpPr>
            <a:spLocks noGrp="1" noChangeAspect="1"/>
          </p:cNvSpPr>
          <p:nvPr>
            <p:ph type="pic" sz="quarter" idx="20"/>
          </p:nvPr>
        </p:nvSpPr>
        <p:spPr>
          <a:xfrm>
            <a:off x="9688271" y="3784294"/>
            <a:ext cx="1371957" cy="1371600"/>
          </a:xfrm>
          <a:prstGeom prst="ellipse">
            <a:avLst/>
          </a:prstGeom>
          <a:effectLst/>
        </p:spPr>
        <p:txBody>
          <a:bodyPr>
            <a:normAutofit/>
          </a:bodyPr>
          <a:lstStyle>
            <a:lvl1pPr marL="0" indent="0">
              <a:buNone/>
              <a:defRPr sz="1250">
                <a:ln>
                  <a:noFill/>
                </a:ln>
                <a:solidFill>
                  <a:schemeClr val="bg1">
                    <a:lumMod val="85000"/>
                  </a:schemeClr>
                </a:solidFill>
              </a:defRPr>
            </a:lvl1pPr>
          </a:lstStyle>
          <a:p>
            <a:endParaRPr lang="en-US"/>
          </a:p>
        </p:txBody>
      </p:sp>
    </p:spTree>
    <p:extLst>
      <p:ext uri="{BB962C8B-B14F-4D97-AF65-F5344CB8AC3E}">
        <p14:creationId xmlns:p14="http://schemas.microsoft.com/office/powerpoint/2010/main" val="1618116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meline">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235163" y="1344350"/>
            <a:ext cx="4075403" cy="2117606"/>
          </a:xfrm>
          <a:noFill/>
        </p:spPr>
        <p:txBody>
          <a:bodyPr>
            <a:normAutofit/>
          </a:bodyPr>
          <a:lstStyle>
            <a:lvl1pPr marL="0" indent="0">
              <a:buNone/>
              <a:defRPr sz="1400">
                <a:latin typeface="Lato Light"/>
                <a:cs typeface="Lato Light"/>
              </a:defRPr>
            </a:lvl1pPr>
          </a:lstStyle>
          <a:p>
            <a:endParaRPr lang="en-US"/>
          </a:p>
        </p:txBody>
      </p:sp>
      <p:sp>
        <p:nvSpPr>
          <p:cNvPr id="7" name="Picture Placeholder 2"/>
          <p:cNvSpPr>
            <a:spLocks noGrp="1"/>
          </p:cNvSpPr>
          <p:nvPr>
            <p:ph type="pic" sz="quarter" idx="12"/>
          </p:nvPr>
        </p:nvSpPr>
        <p:spPr>
          <a:xfrm>
            <a:off x="6718237" y="3680681"/>
            <a:ext cx="4075403" cy="2117606"/>
          </a:xfrm>
          <a:noFill/>
        </p:spPr>
        <p:txBody>
          <a:bodyPr>
            <a:normAutofit/>
          </a:bodyPr>
          <a:lstStyle>
            <a:lvl1pPr marL="0" indent="0">
              <a:buNone/>
              <a:defRPr sz="1400">
                <a:latin typeface="Lato Light"/>
                <a:cs typeface="Lato Light"/>
              </a:defRPr>
            </a:lvl1pPr>
          </a:lstStyle>
          <a:p>
            <a:endParaRPr lang="en-US"/>
          </a:p>
        </p:txBody>
      </p:sp>
    </p:spTree>
    <p:extLst>
      <p:ext uri="{BB962C8B-B14F-4D97-AF65-F5344CB8AC3E}">
        <p14:creationId xmlns:p14="http://schemas.microsoft.com/office/powerpoint/2010/main" val="2786040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meline">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235163" y="429027"/>
            <a:ext cx="4075403" cy="2117606"/>
          </a:xfrm>
          <a:noFill/>
        </p:spPr>
        <p:txBody>
          <a:bodyPr>
            <a:normAutofit/>
          </a:bodyPr>
          <a:lstStyle>
            <a:lvl1pPr marL="0" indent="0">
              <a:buNone/>
              <a:defRPr sz="1400">
                <a:latin typeface="Lato Light"/>
                <a:cs typeface="Lato Light"/>
              </a:defRPr>
            </a:lvl1pPr>
          </a:lstStyle>
          <a:p>
            <a:endParaRPr lang="en-US"/>
          </a:p>
        </p:txBody>
      </p:sp>
      <p:sp>
        <p:nvSpPr>
          <p:cNvPr id="7" name="Picture Placeholder 2"/>
          <p:cNvSpPr>
            <a:spLocks noGrp="1"/>
          </p:cNvSpPr>
          <p:nvPr>
            <p:ph type="pic" sz="quarter" idx="12"/>
          </p:nvPr>
        </p:nvSpPr>
        <p:spPr>
          <a:xfrm>
            <a:off x="6646751" y="3074201"/>
            <a:ext cx="4075403" cy="2117606"/>
          </a:xfrm>
          <a:noFill/>
        </p:spPr>
        <p:txBody>
          <a:bodyPr>
            <a:normAutofit/>
          </a:bodyPr>
          <a:lstStyle>
            <a:lvl1pPr marL="0" indent="0">
              <a:buNone/>
              <a:defRPr sz="1400">
                <a:latin typeface="Lato Light"/>
                <a:cs typeface="Lato Light"/>
              </a:defRPr>
            </a:lvl1pPr>
          </a:lstStyle>
          <a:p>
            <a:endParaRPr lang="en-US"/>
          </a:p>
        </p:txBody>
      </p:sp>
    </p:spTree>
    <p:extLst>
      <p:ext uri="{BB962C8B-B14F-4D97-AF65-F5344CB8AC3E}">
        <p14:creationId xmlns:p14="http://schemas.microsoft.com/office/powerpoint/2010/main" val="1231727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erussiv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fi-FI"/>
              <a:t>Muokkaa perustyyl. napsautt.</a:t>
            </a:r>
            <a:endParaRPr lang="en-US" dirty="0"/>
          </a:p>
        </p:txBody>
      </p:sp>
      <p:sp>
        <p:nvSpPr>
          <p:cNvPr id="3" name="Content Placeholder 2"/>
          <p:cNvSpPr>
            <a:spLocks noGrp="1"/>
          </p:cNvSpPr>
          <p:nvPr>
            <p:ph idx="1"/>
          </p:nvPr>
        </p:nvSpPr>
        <p:spPr/>
        <p:txBody>
          <a:bodyPr/>
          <a:lstStyle>
            <a:lvl1pPr>
              <a:buClr>
                <a:srgbClr val="FF7580"/>
              </a:buClr>
              <a:defRPr/>
            </a:lvl1pPr>
            <a:lvl2pPr>
              <a:buClr>
                <a:srgbClr val="FF7580"/>
              </a:buClr>
              <a:defRPr/>
            </a:lvl2pPr>
            <a:lvl3pPr>
              <a:buClr>
                <a:srgbClr val="FF7580"/>
              </a:buClr>
              <a:defRPr/>
            </a:lvl3pPr>
            <a:lvl4pPr>
              <a:buClr>
                <a:srgbClr val="FF7580"/>
              </a:buClr>
              <a:defRPr>
                <a:solidFill>
                  <a:schemeClr val="accent1"/>
                </a:solidFill>
              </a:defRPr>
            </a:lvl4pPr>
            <a:lvl5pPr>
              <a:buClr>
                <a:srgbClr val="FF7580"/>
              </a:buClr>
              <a:defRPr/>
            </a:lvl5pPr>
          </a:lstStyle>
          <a:p>
            <a:pPr lvl="0"/>
            <a:r>
              <a:rPr lang="fi-FI"/>
              <a:t>Muokkaa tekstin perustyylejä</a:t>
            </a:r>
          </a:p>
          <a:p>
            <a:pPr lvl="1"/>
            <a:r>
              <a:rPr lang="fi-FI"/>
              <a:t>toinen taso</a:t>
            </a:r>
          </a:p>
          <a:p>
            <a:pPr lvl="2"/>
            <a:r>
              <a:rPr lang="fi-FI"/>
              <a:t>kolmas taso</a:t>
            </a:r>
          </a:p>
          <a:p>
            <a:pPr lvl="3"/>
            <a:r>
              <a:rPr lang="fi-FI"/>
              <a:t>neljäs taso</a:t>
            </a:r>
          </a:p>
          <a:p>
            <a:pPr lvl="4"/>
            <a:r>
              <a:rPr lang="fi-FI"/>
              <a:t>viides taso</a:t>
            </a:r>
            <a:endParaRPr lang="en-US" dirty="0"/>
          </a:p>
        </p:txBody>
      </p:sp>
    </p:spTree>
    <p:extLst>
      <p:ext uri="{BB962C8B-B14F-4D97-AF65-F5344CB8AC3E}">
        <p14:creationId xmlns:p14="http://schemas.microsoft.com/office/powerpoint/2010/main" val="1744344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2 palstainen siv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fi-FI"/>
              <a:t>Muokkaa perustyyl. napsautt.</a:t>
            </a:r>
            <a:endParaRPr lang="en-US" dirty="0"/>
          </a:p>
        </p:txBody>
      </p:sp>
      <p:sp>
        <p:nvSpPr>
          <p:cNvPr id="3" name="Content Placeholder 2"/>
          <p:cNvSpPr>
            <a:spLocks noGrp="1"/>
          </p:cNvSpPr>
          <p:nvPr>
            <p:ph sz="half" idx="1"/>
          </p:nvPr>
        </p:nvSpPr>
        <p:spPr>
          <a:xfrm>
            <a:off x="609600" y="1600205"/>
            <a:ext cx="5384800" cy="4525963"/>
          </a:xfrm>
        </p:spPr>
        <p:txBody>
          <a:bodyPr/>
          <a:lstStyle>
            <a:lvl1pPr>
              <a:buClr>
                <a:srgbClr val="FF7580"/>
              </a:buClr>
              <a:defRPr sz="2800">
                <a:solidFill>
                  <a:schemeClr val="accent1"/>
                </a:solidFill>
              </a:defRPr>
            </a:lvl1pPr>
            <a:lvl2pPr>
              <a:buClr>
                <a:schemeClr val="accent2"/>
              </a:buClr>
              <a:defRPr sz="2400">
                <a:solidFill>
                  <a:schemeClr val="accent1"/>
                </a:solidFill>
              </a:defRPr>
            </a:lvl2pPr>
            <a:lvl3pPr marL="1143000" indent="-228600">
              <a:buClr>
                <a:srgbClr val="FF7580"/>
              </a:buClr>
              <a:buFont typeface="Arial" panose="020B0604020202020204" pitchFamily="34" charset="0"/>
              <a:buChar char="•"/>
              <a:defRPr sz="2000">
                <a:solidFill>
                  <a:schemeClr val="accent1"/>
                </a:solidFill>
              </a:defRPr>
            </a:lvl3pPr>
            <a:lvl4pPr>
              <a:defRPr sz="1800"/>
            </a:lvl4pPr>
            <a:lvl5pPr>
              <a:defRPr sz="1800"/>
            </a:lvl5pPr>
            <a:lvl6pPr>
              <a:defRPr sz="1800"/>
            </a:lvl6pPr>
            <a:lvl7pPr>
              <a:defRPr sz="1800"/>
            </a:lvl7pPr>
            <a:lvl8pPr>
              <a:defRPr sz="1800"/>
            </a:lvl8pPr>
            <a:lvl9pPr>
              <a:defRPr sz="1800"/>
            </a:lvl9pPr>
          </a:lstStyle>
          <a:p>
            <a:pPr lvl="0"/>
            <a:r>
              <a:rPr lang="fi-FI"/>
              <a:t>Muokkaa tekstin perustyylejä</a:t>
            </a:r>
          </a:p>
          <a:p>
            <a:pPr lvl="1"/>
            <a:r>
              <a:rPr lang="fi-FI"/>
              <a:t>toinen taso</a:t>
            </a:r>
          </a:p>
          <a:p>
            <a:pPr lvl="2"/>
            <a:r>
              <a:rPr lang="fi-FI"/>
              <a:t>kolmas taso</a:t>
            </a:r>
          </a:p>
        </p:txBody>
      </p:sp>
      <p:sp>
        <p:nvSpPr>
          <p:cNvPr id="4" name="Content Placeholder 3"/>
          <p:cNvSpPr>
            <a:spLocks noGrp="1"/>
          </p:cNvSpPr>
          <p:nvPr>
            <p:ph sz="half" idx="2"/>
          </p:nvPr>
        </p:nvSpPr>
        <p:spPr>
          <a:xfrm>
            <a:off x="6197600" y="1600205"/>
            <a:ext cx="5384800" cy="4525963"/>
          </a:xfrm>
        </p:spPr>
        <p:txBody>
          <a:bodyPr/>
          <a:lstStyle>
            <a:lvl1pPr marL="342900" indent="-342900">
              <a:buClr>
                <a:srgbClr val="FF7580"/>
              </a:buClr>
              <a:buFont typeface="Arial" panose="020B0604020202020204" pitchFamily="34" charset="0"/>
              <a:buChar char="•"/>
              <a:defRPr sz="2800">
                <a:solidFill>
                  <a:schemeClr val="accent1"/>
                </a:solidFill>
              </a:defRPr>
            </a:lvl1pPr>
            <a:lvl2pPr marL="742950" indent="-285750">
              <a:buClr>
                <a:srgbClr val="FF7580"/>
              </a:buClr>
              <a:buFont typeface="Arial" panose="020B0604020202020204" pitchFamily="34" charset="0"/>
              <a:buChar char="•"/>
              <a:defRPr sz="2400">
                <a:solidFill>
                  <a:schemeClr val="accent1"/>
                </a:solidFill>
              </a:defRPr>
            </a:lvl2pPr>
            <a:lvl3pPr marL="1143000" indent="-228600">
              <a:buClr>
                <a:schemeClr val="accent2"/>
              </a:buClr>
              <a:buFont typeface="Arial" panose="020B0604020202020204" pitchFamily="34" charset="0"/>
              <a:buChar char="•"/>
              <a:defRPr sz="2000" baseline="0">
                <a:solidFill>
                  <a:schemeClr val="accent1"/>
                </a:solidFill>
              </a:defRPr>
            </a:lvl3pPr>
            <a:lvl4pPr>
              <a:defRPr sz="1800"/>
            </a:lvl4pPr>
            <a:lvl5pPr>
              <a:defRPr sz="1800"/>
            </a:lvl5pPr>
            <a:lvl6pPr>
              <a:defRPr sz="1800"/>
            </a:lvl6pPr>
            <a:lvl7pPr>
              <a:defRPr sz="1800"/>
            </a:lvl7pPr>
            <a:lvl8pPr>
              <a:defRPr sz="1800"/>
            </a:lvl8pPr>
            <a:lvl9pPr>
              <a:defRPr sz="1800"/>
            </a:lvl9pPr>
          </a:lstStyle>
          <a:p>
            <a:pPr lvl="0"/>
            <a:r>
              <a:rPr lang="fi-FI"/>
              <a:t>Muokkaa tekstin perustyylejä</a:t>
            </a:r>
          </a:p>
          <a:p>
            <a:pPr lvl="1"/>
            <a:r>
              <a:rPr lang="fi-FI"/>
              <a:t>toinen taso</a:t>
            </a:r>
          </a:p>
          <a:p>
            <a:pPr lvl="2"/>
            <a:r>
              <a:rPr lang="fi-FI"/>
              <a:t>kolmas taso</a:t>
            </a:r>
          </a:p>
        </p:txBody>
      </p:sp>
    </p:spTree>
    <p:extLst>
      <p:ext uri="{BB962C8B-B14F-4D97-AF65-F5344CB8AC3E}">
        <p14:creationId xmlns:p14="http://schemas.microsoft.com/office/powerpoint/2010/main" val="51852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uvapohja">
    <p:spTree>
      <p:nvGrpSpPr>
        <p:cNvPr id="1" name=""/>
        <p:cNvGrpSpPr/>
        <p:nvPr/>
      </p:nvGrpSpPr>
      <p:grpSpPr>
        <a:xfrm>
          <a:off x="0" y="0"/>
          <a:ext cx="0" cy="0"/>
          <a:chOff x="0" y="0"/>
          <a:chExt cx="0" cy="0"/>
        </a:xfrm>
      </p:grpSpPr>
      <p:sp>
        <p:nvSpPr>
          <p:cNvPr id="9" name="Kuvan paikkamerkki 20">
            <a:extLst>
              <a:ext uri="{FF2B5EF4-FFF2-40B4-BE49-F238E27FC236}">
                <a16:creationId xmlns:a16="http://schemas.microsoft.com/office/drawing/2014/main" id="{9A70B137-2503-4803-9F56-620A586FA494}"/>
              </a:ext>
            </a:extLst>
          </p:cNvPr>
          <p:cNvSpPr>
            <a:spLocks noGrp="1"/>
          </p:cNvSpPr>
          <p:nvPr>
            <p:ph type="pic" sz="quarter" idx="10" hasCustomPrompt="1"/>
          </p:nvPr>
        </p:nvSpPr>
        <p:spPr>
          <a:xfrm>
            <a:off x="0" y="0"/>
            <a:ext cx="10655455" cy="685800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1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1"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a:solidFill>
            <a:schemeClr val="bg1">
              <a:lumMod val="95000"/>
            </a:schemeClr>
          </a:solidFill>
        </p:spPr>
        <p:txBody>
          <a:bodyPr wrap="square" tIns="2160000" rtlCol="0" anchor="t">
            <a:noAutofit/>
          </a:bodyP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fi-FI" dirty="0"/>
              <a:t>Lisää tai vedä ja pudota valokuva</a:t>
            </a:r>
          </a:p>
        </p:txBody>
      </p:sp>
    </p:spTree>
    <p:extLst>
      <p:ext uri="{BB962C8B-B14F-4D97-AF65-F5344CB8AC3E}">
        <p14:creationId xmlns:p14="http://schemas.microsoft.com/office/powerpoint/2010/main" val="592859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Nostosivu 02">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Tree>
    <p:extLst>
      <p:ext uri="{BB962C8B-B14F-4D97-AF65-F5344CB8AC3E}">
        <p14:creationId xmlns:p14="http://schemas.microsoft.com/office/powerpoint/2010/main" val="920978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Nostosivu 06">
    <p:bg>
      <p:bgPr>
        <a:solidFill>
          <a:srgbClr val="FF7580"/>
        </a:solid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Tree>
    <p:extLst>
      <p:ext uri="{BB962C8B-B14F-4D97-AF65-F5344CB8AC3E}">
        <p14:creationId xmlns:p14="http://schemas.microsoft.com/office/powerpoint/2010/main" val="179903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Nostosivu 02">
    <p:bg>
      <p:bgPr>
        <a:solidFill>
          <a:srgbClr val="FBBA40"/>
        </a:solid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Tree>
    <p:extLst>
      <p:ext uri="{BB962C8B-B14F-4D97-AF65-F5344CB8AC3E}">
        <p14:creationId xmlns:p14="http://schemas.microsoft.com/office/powerpoint/2010/main" val="438442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ostosivu 02">
    <p:bg>
      <p:bgPr>
        <a:solidFill>
          <a:srgbClr val="C50084"/>
        </a:solid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Tree>
    <p:extLst>
      <p:ext uri="{BB962C8B-B14F-4D97-AF65-F5344CB8AC3E}">
        <p14:creationId xmlns:p14="http://schemas.microsoft.com/office/powerpoint/2010/main" val="3131861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Nostosivu 05">
    <p:bg>
      <p:bgPr>
        <a:solidFill>
          <a:srgbClr val="196B6F"/>
        </a:solidFill>
        <a:effectLst/>
      </p:bgPr>
    </p:bg>
    <p:spTree>
      <p:nvGrpSpPr>
        <p:cNvPr id="1" name=""/>
        <p:cNvGrpSpPr/>
        <p:nvPr/>
      </p:nvGrpSpPr>
      <p:grpSpPr>
        <a:xfrm>
          <a:off x="0" y="0"/>
          <a:ext cx="0" cy="0"/>
          <a:chOff x="0" y="0"/>
          <a:chExt cx="0" cy="0"/>
        </a:xfrm>
      </p:grpSpPr>
      <p:sp>
        <p:nvSpPr>
          <p:cNvPr id="9" name="Title 1"/>
          <p:cNvSpPr>
            <a:spLocks noGrp="1"/>
          </p:cNvSpPr>
          <p:nvPr>
            <p:ph type="ctrTitle"/>
          </p:nvPr>
        </p:nvSpPr>
        <p:spPr>
          <a:xfrm>
            <a:off x="609600" y="518583"/>
            <a:ext cx="10668000" cy="5250392"/>
          </a:xfrm>
        </p:spPr>
        <p:txBody>
          <a:bodyPr>
            <a:normAutofit/>
          </a:bodyPr>
          <a:lstStyle>
            <a:lvl1pPr algn="l">
              <a:defRPr sz="5000" b="0" i="0">
                <a:solidFill>
                  <a:schemeClr val="bg1"/>
                </a:solidFill>
              </a:defRPr>
            </a:lvl1pPr>
          </a:lstStyle>
          <a:p>
            <a:r>
              <a:rPr lang="fi-FI"/>
              <a:t>Muokkaa perustyyl. napsautt.</a:t>
            </a:r>
            <a:endParaRPr lang="en-US" dirty="0"/>
          </a:p>
        </p:txBody>
      </p:sp>
    </p:spTree>
    <p:extLst>
      <p:ext uri="{BB962C8B-B14F-4D97-AF65-F5344CB8AC3E}">
        <p14:creationId xmlns:p14="http://schemas.microsoft.com/office/powerpoint/2010/main" val="29545850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i-FI" altLang="fi-FI" dirty="0"/>
              <a:t>Muokkaa tyyliä napsauttamalla</a:t>
            </a:r>
            <a:endParaRPr lang="en-US" altLang="fi-FI" dirty="0"/>
          </a:p>
        </p:txBody>
      </p:sp>
      <p:sp>
        <p:nvSpPr>
          <p:cNvPr id="1027" name="Text Placeholder 2"/>
          <p:cNvSpPr>
            <a:spLocks noGrp="1"/>
          </p:cNvSpPr>
          <p:nvPr>
            <p:ph type="body" idx="1"/>
          </p:nvPr>
        </p:nvSpPr>
        <p:spPr bwMode="auto">
          <a:xfrm>
            <a:off x="609600" y="1600200"/>
            <a:ext cx="10972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i-FI" altLang="fi-FI" dirty="0"/>
              <a:t>Muokkaa tyyliä napsauttamalla</a:t>
            </a:r>
          </a:p>
          <a:p>
            <a:pPr lvl="1"/>
            <a:r>
              <a:rPr lang="fi-FI" altLang="fi-FI" dirty="0"/>
              <a:t>Toinen taso</a:t>
            </a:r>
          </a:p>
          <a:p>
            <a:pPr lvl="2"/>
            <a:r>
              <a:rPr lang="en-GB" altLang="fi-FI" noProof="1"/>
              <a:t>Kolmas</a:t>
            </a:r>
            <a:r>
              <a:rPr lang="fi-FI" altLang="fi-FI" dirty="0"/>
              <a:t> taso</a:t>
            </a:r>
          </a:p>
          <a:p>
            <a:pPr lvl="3"/>
            <a:r>
              <a:rPr lang="fi-FI" altLang="fi-FI" dirty="0"/>
              <a:t>Neljäs taso</a:t>
            </a:r>
          </a:p>
          <a:p>
            <a:pPr lvl="4"/>
            <a:r>
              <a:rPr lang="fi-FI" altLang="fi-FI" dirty="0"/>
              <a:t>Viides taso</a:t>
            </a:r>
            <a:endParaRPr lang="en-US" altLang="fi-FI" dirty="0"/>
          </a:p>
        </p:txBody>
      </p:sp>
    </p:spTree>
    <p:extLst>
      <p:ext uri="{BB962C8B-B14F-4D97-AF65-F5344CB8AC3E}">
        <p14:creationId xmlns:p14="http://schemas.microsoft.com/office/powerpoint/2010/main" val="1836601989"/>
      </p:ext>
    </p:extLst>
  </p:cSld>
  <p:clrMap bg1="lt1" tx1="dk1" bg2="lt2" tx2="dk2" accent1="accent1" accent2="accent2" accent3="accent3" accent4="accent4" accent5="accent5" accent6="accent6" hlink="hlink" folHlink="folHlink"/>
  <p:sldLayoutIdLst>
    <p:sldLayoutId id="2147483690" r:id="rId1"/>
    <p:sldLayoutId id="2147483692" r:id="rId2"/>
    <p:sldLayoutId id="2147483699" r:id="rId3"/>
    <p:sldLayoutId id="2147483704" r:id="rId4"/>
    <p:sldLayoutId id="2147483694" r:id="rId5"/>
    <p:sldLayoutId id="2147483703" r:id="rId6"/>
    <p:sldLayoutId id="2147483696" r:id="rId7"/>
    <p:sldLayoutId id="2147483695" r:id="rId8"/>
    <p:sldLayoutId id="2147483697" r:id="rId9"/>
    <p:sldLayoutId id="2147483698" r:id="rId10"/>
    <p:sldLayoutId id="2147483702" r:id="rId11"/>
    <p:sldLayoutId id="2147483705" r:id="rId12"/>
    <p:sldLayoutId id="2147483706" r:id="rId13"/>
    <p:sldLayoutId id="2147483707" r:id="rId14"/>
    <p:sldLayoutId id="2147483708" r:id="rId15"/>
  </p:sldLayoutIdLst>
  <p:txStyles>
    <p:titleStyle>
      <a:lvl1pPr algn="l" defTabSz="457200" rtl="0" eaLnBrk="1" fontAlgn="base" hangingPunct="1">
        <a:spcBef>
          <a:spcPct val="0"/>
        </a:spcBef>
        <a:spcAft>
          <a:spcPct val="0"/>
        </a:spcAft>
        <a:defRPr sz="3600" b="1" kern="1200">
          <a:solidFill>
            <a:schemeClr val="accent1"/>
          </a:solidFill>
          <a:latin typeface="+mj-lt"/>
          <a:ea typeface="Geneva" charset="0"/>
          <a:cs typeface="Geneva" charset="0"/>
        </a:defRPr>
      </a:lvl1pPr>
      <a:lvl2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2pPr>
      <a:lvl3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3pPr>
      <a:lvl4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4pPr>
      <a:lvl5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5pPr>
      <a:lvl6pPr marL="4572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6pPr>
      <a:lvl7pPr marL="9144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7pPr>
      <a:lvl8pPr marL="13716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8pPr>
      <a:lvl9pPr marL="18288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9pPr>
    </p:titleStyle>
    <p:body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eg"/><Relationship Id="rId7" Type="http://schemas.openxmlformats.org/officeDocument/2006/relationships/image" Target="../media/image30.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9"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svg"/><Relationship Id="rId11" Type="http://schemas.openxmlformats.org/officeDocument/2006/relationships/image" Target="../media/image20.jp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sv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4"/>
          <p:cNvSpPr>
            <a:spLocks noGrp="1"/>
          </p:cNvSpPr>
          <p:nvPr>
            <p:ph type="ctrTitle"/>
          </p:nvPr>
        </p:nvSpPr>
        <p:spPr/>
        <p:txBody>
          <a:bodyPr/>
          <a:lstStyle/>
          <a:p>
            <a:r>
              <a:rPr lang="en-GB" dirty="0"/>
              <a:t>Risk Detector</a:t>
            </a:r>
          </a:p>
        </p:txBody>
      </p:sp>
      <p:sp>
        <p:nvSpPr>
          <p:cNvPr id="6" name="Alaotsikko 5"/>
          <p:cNvSpPr>
            <a:spLocks noGrp="1"/>
          </p:cNvSpPr>
          <p:nvPr>
            <p:ph type="subTitle" idx="1"/>
          </p:nvPr>
        </p:nvSpPr>
        <p:spPr/>
        <p:txBody>
          <a:bodyPr/>
          <a:lstStyle/>
          <a:p>
            <a:r>
              <a:rPr lang="fi-FI" dirty="0"/>
              <a:t>Ms Jasmin Grünbaum</a:t>
            </a:r>
          </a:p>
          <a:p>
            <a:r>
              <a:rPr lang="fi-FI" dirty="0"/>
              <a:t>Ms Ines Gullichsen</a:t>
            </a:r>
          </a:p>
          <a:p>
            <a:endParaRPr lang="fi-FI" dirty="0"/>
          </a:p>
          <a:p>
            <a:r>
              <a:rPr lang="fi-FI" dirty="0"/>
              <a:t>4.10.2019</a:t>
            </a:r>
          </a:p>
          <a:p>
            <a:r>
              <a:rPr lang="fi-FI" dirty="0"/>
              <a:t>National Audit Office of Finland</a:t>
            </a:r>
            <a:br>
              <a:rPr lang="fi-FI" dirty="0"/>
            </a:br>
            <a:endParaRPr lang="fi-FI" dirty="0"/>
          </a:p>
        </p:txBody>
      </p:sp>
    </p:spTree>
    <p:extLst>
      <p:ext uri="{BB962C8B-B14F-4D97-AF65-F5344CB8AC3E}">
        <p14:creationId xmlns:p14="http://schemas.microsoft.com/office/powerpoint/2010/main" val="1856945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tsikko 3"/>
          <p:cNvSpPr>
            <a:spLocks noGrp="1"/>
          </p:cNvSpPr>
          <p:nvPr>
            <p:ph type="ctrTitle"/>
          </p:nvPr>
        </p:nvSpPr>
        <p:spPr>
          <a:xfrm>
            <a:off x="671384" y="308517"/>
            <a:ext cx="10668000" cy="5449731"/>
          </a:xfrm>
        </p:spPr>
        <p:txBody>
          <a:bodyPr>
            <a:normAutofit/>
          </a:bodyPr>
          <a:lstStyle/>
          <a:p>
            <a:br>
              <a:rPr lang="fi-FI" sz="8000" dirty="0"/>
            </a:br>
            <a:br>
              <a:rPr lang="fi-FI" sz="8000" dirty="0"/>
            </a:br>
            <a:r>
              <a:rPr lang="fi-FI" sz="9600" dirty="0">
                <a:ea typeface="Geneva"/>
              </a:rPr>
              <a:t>Demo</a:t>
            </a:r>
            <a:endParaRPr lang="fi-FI" sz="8000" dirty="0">
              <a:solidFill>
                <a:srgbClr val="FF7580"/>
              </a:solidFill>
            </a:endParaRPr>
          </a:p>
        </p:txBody>
      </p:sp>
    </p:spTree>
    <p:extLst>
      <p:ext uri="{BB962C8B-B14F-4D97-AF65-F5344CB8AC3E}">
        <p14:creationId xmlns:p14="http://schemas.microsoft.com/office/powerpoint/2010/main" val="133986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0A3EEE25-44BC-4BF1-9576-6A643E634F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0257" y="2165717"/>
            <a:ext cx="4696200" cy="4696200"/>
          </a:xfrm>
          <a:prstGeom prst="rect">
            <a:avLst/>
          </a:prstGeom>
        </p:spPr>
      </p:pic>
      <p:sp>
        <p:nvSpPr>
          <p:cNvPr id="4" name="Otsikko 3"/>
          <p:cNvSpPr>
            <a:spLocks noGrp="1"/>
          </p:cNvSpPr>
          <p:nvPr>
            <p:ph type="title"/>
          </p:nvPr>
        </p:nvSpPr>
        <p:spPr>
          <a:xfrm>
            <a:off x="609600" y="274638"/>
            <a:ext cx="10972800" cy="1143000"/>
          </a:xfrm>
        </p:spPr>
        <p:txBody>
          <a:bodyPr/>
          <a:lstStyle/>
          <a:p>
            <a:r>
              <a:rPr lang="fi-FI" dirty="0"/>
              <a:t>Top benefits</a:t>
            </a:r>
          </a:p>
        </p:txBody>
      </p:sp>
      <p:sp>
        <p:nvSpPr>
          <p:cNvPr id="5" name="Sisällön paikkamerkki 4"/>
          <p:cNvSpPr>
            <a:spLocks noGrp="1"/>
          </p:cNvSpPr>
          <p:nvPr>
            <p:ph idx="1"/>
          </p:nvPr>
        </p:nvSpPr>
        <p:spPr>
          <a:xfrm>
            <a:off x="2026453" y="1670441"/>
            <a:ext cx="8158071" cy="875136"/>
          </a:xfrm>
        </p:spPr>
        <p:txBody>
          <a:bodyPr>
            <a:normAutofit/>
          </a:bodyPr>
          <a:lstStyle/>
          <a:p>
            <a:pPr marL="0" indent="0">
              <a:buNone/>
            </a:pPr>
            <a:r>
              <a:rPr lang="en-US" sz="2600" dirty="0"/>
              <a:t>Helps to identify potential risky procurements </a:t>
            </a:r>
            <a:endParaRPr lang="en-US" sz="2000" dirty="0"/>
          </a:p>
        </p:txBody>
      </p:sp>
      <p:sp>
        <p:nvSpPr>
          <p:cNvPr id="9" name="Freeform 269">
            <a:extLst>
              <a:ext uri="{FF2B5EF4-FFF2-40B4-BE49-F238E27FC236}">
                <a16:creationId xmlns:a16="http://schemas.microsoft.com/office/drawing/2014/main" id="{C1A5F995-8AE5-490E-AB93-F4CFC422AB37}"/>
              </a:ext>
            </a:extLst>
          </p:cNvPr>
          <p:cNvSpPr>
            <a:spLocks noChangeArrowheads="1"/>
          </p:cNvSpPr>
          <p:nvPr/>
        </p:nvSpPr>
        <p:spPr bwMode="auto">
          <a:xfrm>
            <a:off x="952583" y="1558688"/>
            <a:ext cx="823617" cy="749907"/>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latin typeface="Lato Light"/>
              <a:cs typeface="Lato Light"/>
            </a:endParaRPr>
          </a:p>
        </p:txBody>
      </p:sp>
      <p:sp>
        <p:nvSpPr>
          <p:cNvPr id="21" name="Freeform 269">
            <a:extLst>
              <a:ext uri="{FF2B5EF4-FFF2-40B4-BE49-F238E27FC236}">
                <a16:creationId xmlns:a16="http://schemas.microsoft.com/office/drawing/2014/main" id="{D4F32EA0-AB6E-4177-AB93-32F4304D290C}"/>
              </a:ext>
            </a:extLst>
          </p:cNvPr>
          <p:cNvSpPr>
            <a:spLocks noChangeArrowheads="1"/>
          </p:cNvSpPr>
          <p:nvPr/>
        </p:nvSpPr>
        <p:spPr bwMode="auto">
          <a:xfrm>
            <a:off x="970102" y="2701688"/>
            <a:ext cx="823617" cy="749907"/>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dirty="0">
              <a:latin typeface="Lato Light"/>
              <a:cs typeface="Lato Light"/>
            </a:endParaRPr>
          </a:p>
        </p:txBody>
      </p:sp>
      <p:sp>
        <p:nvSpPr>
          <p:cNvPr id="24" name="Freeform 269">
            <a:extLst>
              <a:ext uri="{FF2B5EF4-FFF2-40B4-BE49-F238E27FC236}">
                <a16:creationId xmlns:a16="http://schemas.microsoft.com/office/drawing/2014/main" id="{62E193E1-CCC2-46CF-AD03-DC6AEB961FE9}"/>
              </a:ext>
            </a:extLst>
          </p:cNvPr>
          <p:cNvSpPr>
            <a:spLocks noChangeArrowheads="1"/>
          </p:cNvSpPr>
          <p:nvPr/>
        </p:nvSpPr>
        <p:spPr bwMode="auto">
          <a:xfrm>
            <a:off x="958979" y="3844688"/>
            <a:ext cx="823617" cy="749907"/>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latin typeface="Lato Light"/>
              <a:cs typeface="Lato Light"/>
            </a:endParaRPr>
          </a:p>
        </p:txBody>
      </p:sp>
      <p:sp>
        <p:nvSpPr>
          <p:cNvPr id="27" name="Freeform 269">
            <a:extLst>
              <a:ext uri="{FF2B5EF4-FFF2-40B4-BE49-F238E27FC236}">
                <a16:creationId xmlns:a16="http://schemas.microsoft.com/office/drawing/2014/main" id="{DDE0B017-DBE6-4266-B8C1-DC48D76882BC}"/>
              </a:ext>
            </a:extLst>
          </p:cNvPr>
          <p:cNvSpPr>
            <a:spLocks noChangeArrowheads="1"/>
          </p:cNvSpPr>
          <p:nvPr/>
        </p:nvSpPr>
        <p:spPr bwMode="auto">
          <a:xfrm>
            <a:off x="958989" y="4987688"/>
            <a:ext cx="823617" cy="749907"/>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900">
              <a:latin typeface="Lato Light"/>
              <a:cs typeface="Lato Light"/>
            </a:endParaRPr>
          </a:p>
        </p:txBody>
      </p:sp>
      <p:pic>
        <p:nvPicPr>
          <p:cNvPr id="30" name="Graphic 29" descr="Magnifying glass">
            <a:extLst>
              <a:ext uri="{FF2B5EF4-FFF2-40B4-BE49-F238E27FC236}">
                <a16:creationId xmlns:a16="http://schemas.microsoft.com/office/drawing/2014/main" id="{776493D2-F53A-48CF-9F17-E85343B614D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1132307" y="1701559"/>
            <a:ext cx="464158" cy="464158"/>
          </a:xfrm>
          <a:prstGeom prst="rect">
            <a:avLst/>
          </a:prstGeom>
        </p:spPr>
      </p:pic>
      <p:pic>
        <p:nvPicPr>
          <p:cNvPr id="32" name="Graphic 31" descr="Lightbulb and gear">
            <a:extLst>
              <a:ext uri="{FF2B5EF4-FFF2-40B4-BE49-F238E27FC236}">
                <a16:creationId xmlns:a16="http://schemas.microsoft.com/office/drawing/2014/main" id="{24A72A0C-E627-4C78-A7D4-7B4C3913174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56110" y="2844438"/>
            <a:ext cx="464400" cy="464400"/>
          </a:xfrm>
          <a:prstGeom prst="rect">
            <a:avLst/>
          </a:prstGeom>
        </p:spPr>
      </p:pic>
      <p:pic>
        <p:nvPicPr>
          <p:cNvPr id="34" name="Graphic 33" descr="Bullseye">
            <a:extLst>
              <a:ext uri="{FF2B5EF4-FFF2-40B4-BE49-F238E27FC236}">
                <a16:creationId xmlns:a16="http://schemas.microsoft.com/office/drawing/2014/main" id="{6FBDADAC-0E9F-4DBC-A911-C04370C8CD8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44996" y="3987438"/>
            <a:ext cx="464400" cy="464400"/>
          </a:xfrm>
          <a:prstGeom prst="rect">
            <a:avLst/>
          </a:prstGeom>
        </p:spPr>
      </p:pic>
      <p:pic>
        <p:nvPicPr>
          <p:cNvPr id="36" name="Graphic 35" descr="Map with pin">
            <a:extLst>
              <a:ext uri="{FF2B5EF4-FFF2-40B4-BE49-F238E27FC236}">
                <a16:creationId xmlns:a16="http://schemas.microsoft.com/office/drawing/2014/main" id="{9A982904-ECB5-440A-85BF-4A063A4ACE7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32065" y="5130438"/>
            <a:ext cx="464400" cy="464400"/>
          </a:xfrm>
          <a:prstGeom prst="rect">
            <a:avLst/>
          </a:prstGeom>
        </p:spPr>
      </p:pic>
      <p:sp>
        <p:nvSpPr>
          <p:cNvPr id="15" name="Sisällön paikkamerkki 4">
            <a:extLst>
              <a:ext uri="{FF2B5EF4-FFF2-40B4-BE49-F238E27FC236}">
                <a16:creationId xmlns:a16="http://schemas.microsoft.com/office/drawing/2014/main" id="{711AE5BA-123A-46CF-A778-D07024146CA6}"/>
              </a:ext>
            </a:extLst>
          </p:cNvPr>
          <p:cNvSpPr txBox="1">
            <a:spLocks/>
          </p:cNvSpPr>
          <p:nvPr/>
        </p:nvSpPr>
        <p:spPr bwMode="auto">
          <a:xfrm>
            <a:off x="2026453" y="2798380"/>
            <a:ext cx="8158071" cy="94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600" dirty="0"/>
              <a:t>Makes the impossible possible</a:t>
            </a:r>
            <a:endParaRPr lang="en-US" sz="2000" dirty="0"/>
          </a:p>
        </p:txBody>
      </p:sp>
      <p:sp>
        <p:nvSpPr>
          <p:cNvPr id="17" name="Sisällön paikkamerkki 4">
            <a:extLst>
              <a:ext uri="{FF2B5EF4-FFF2-40B4-BE49-F238E27FC236}">
                <a16:creationId xmlns:a16="http://schemas.microsoft.com/office/drawing/2014/main" id="{D7D728CC-1F8E-4774-89E6-AC252B7318E4}"/>
              </a:ext>
            </a:extLst>
          </p:cNvPr>
          <p:cNvSpPr txBox="1">
            <a:spLocks/>
          </p:cNvSpPr>
          <p:nvPr/>
        </p:nvSpPr>
        <p:spPr bwMode="auto">
          <a:xfrm>
            <a:off x="2026453" y="3982589"/>
            <a:ext cx="8158071" cy="604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600" dirty="0"/>
              <a:t>Ensures the quality of the audit work</a:t>
            </a:r>
            <a:endParaRPr lang="en-US" sz="2000" dirty="0"/>
          </a:p>
        </p:txBody>
      </p:sp>
      <p:sp>
        <p:nvSpPr>
          <p:cNvPr id="18" name="Sisällön paikkamerkki 4">
            <a:extLst>
              <a:ext uri="{FF2B5EF4-FFF2-40B4-BE49-F238E27FC236}">
                <a16:creationId xmlns:a16="http://schemas.microsoft.com/office/drawing/2014/main" id="{1D9BE6B9-4AAD-45A7-8648-50EECAABD861}"/>
              </a:ext>
            </a:extLst>
          </p:cNvPr>
          <p:cNvSpPr txBox="1">
            <a:spLocks/>
          </p:cNvSpPr>
          <p:nvPr/>
        </p:nvSpPr>
        <p:spPr bwMode="auto">
          <a:xfrm>
            <a:off x="2026453" y="5130438"/>
            <a:ext cx="8158071" cy="68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600" dirty="0"/>
              <a:t>Gives the overall picture to the auditors </a:t>
            </a:r>
            <a:endParaRPr lang="en-US" sz="2000" dirty="0"/>
          </a:p>
        </p:txBody>
      </p:sp>
    </p:spTree>
    <p:extLst>
      <p:ext uri="{BB962C8B-B14F-4D97-AF65-F5344CB8AC3E}">
        <p14:creationId xmlns:p14="http://schemas.microsoft.com/office/powerpoint/2010/main" val="3865394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animBg="1"/>
      <p:bldP spid="21" grpId="0" animBg="1"/>
      <p:bldP spid="24" grpId="0" animBg="1"/>
      <p:bldP spid="27" grpId="0" animBg="1"/>
      <p:bldP spid="15"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tsikko 3"/>
          <p:cNvSpPr>
            <a:spLocks noGrp="1"/>
          </p:cNvSpPr>
          <p:nvPr>
            <p:ph type="ctrTitle"/>
          </p:nvPr>
        </p:nvSpPr>
        <p:spPr/>
        <p:txBody>
          <a:bodyPr>
            <a:normAutofit/>
          </a:bodyPr>
          <a:lstStyle/>
          <a:p>
            <a:br>
              <a:rPr lang="fi-FI" sz="7200" dirty="0"/>
            </a:br>
            <a:br>
              <a:rPr lang="fi-FI" sz="7200" dirty="0"/>
            </a:br>
            <a:r>
              <a:rPr lang="fi-FI" sz="7200" dirty="0" err="1"/>
              <a:t>Making</a:t>
            </a:r>
            <a:r>
              <a:rPr lang="fi-FI" sz="7200" dirty="0"/>
              <a:t> of </a:t>
            </a:r>
            <a:r>
              <a:rPr lang="fi-FI" sz="7200" dirty="0" err="1"/>
              <a:t>Risk</a:t>
            </a:r>
            <a:r>
              <a:rPr lang="fi-FI" sz="7200" dirty="0"/>
              <a:t> </a:t>
            </a:r>
            <a:r>
              <a:rPr lang="fi-FI" sz="7200" dirty="0" err="1"/>
              <a:t>Detector</a:t>
            </a:r>
            <a:endParaRPr lang="fi-FI" sz="7200" dirty="0">
              <a:solidFill>
                <a:srgbClr val="FF7580"/>
              </a:solidFill>
            </a:endParaRPr>
          </a:p>
        </p:txBody>
      </p:sp>
    </p:spTree>
    <p:extLst>
      <p:ext uri="{BB962C8B-B14F-4D97-AF65-F5344CB8AC3E}">
        <p14:creationId xmlns:p14="http://schemas.microsoft.com/office/powerpoint/2010/main" val="2873546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6119813" y="1841500"/>
            <a:ext cx="0" cy="5016500"/>
          </a:xfrm>
          <a:prstGeom prst="line">
            <a:avLst/>
          </a:prstGeom>
          <a:ln w="38100">
            <a:solidFill>
              <a:srgbClr val="C9CBC7"/>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5850974" y="1720894"/>
            <a:ext cx="566777" cy="566777"/>
          </a:xfrm>
          <a:prstGeom prst="ellipse">
            <a:avLst/>
          </a:prstGeom>
          <a:solidFill>
            <a:schemeClr val="accent1"/>
          </a:solidFill>
          <a:ln>
            <a:noFill/>
          </a:ln>
          <a:effectLst/>
        </p:spPr>
        <p:style>
          <a:lnRef idx="0">
            <a:scrgbClr r="0" g="0" b="0"/>
          </a:lnRef>
          <a:fillRef idx="0">
            <a:scrgbClr r="0" g="0" b="0"/>
          </a:fillRef>
          <a:effectRef idx="0">
            <a:scrgbClr r="0" g="0" b="0"/>
          </a:effectRef>
          <a:fontRef idx="minor">
            <a:schemeClr val="lt1"/>
          </a:fontRef>
        </p:style>
        <p:txBody>
          <a:bodyPr rtlCol="0" anchor="ctr"/>
          <a:lstStyle/>
          <a:p>
            <a:pPr algn="ctr"/>
            <a:endParaRPr lang="en-US" sz="900"/>
          </a:p>
        </p:txBody>
      </p:sp>
      <p:sp>
        <p:nvSpPr>
          <p:cNvPr id="120" name="Oval 119"/>
          <p:cNvSpPr/>
          <p:nvPr/>
        </p:nvSpPr>
        <p:spPr>
          <a:xfrm>
            <a:off x="5850974" y="4070394"/>
            <a:ext cx="566777" cy="566777"/>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pic>
        <p:nvPicPr>
          <p:cNvPr id="13" name="Picture Placeholder 12" descr="A person standing in a room&#10;&#10;Description automatically generated">
            <a:extLst>
              <a:ext uri="{FF2B5EF4-FFF2-40B4-BE49-F238E27FC236}">
                <a16:creationId xmlns:a16="http://schemas.microsoft.com/office/drawing/2014/main" id="{2F1C99DF-8395-48D7-A34C-3483D26512E4}"/>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9068" t="26042" r="12925" b="43535"/>
          <a:stretch/>
        </p:blipFill>
        <p:spPr>
          <a:xfrm>
            <a:off x="420006" y="1329692"/>
            <a:ext cx="4969153" cy="2582333"/>
          </a:xfrm>
          <a:prstGeom prst="rect">
            <a:avLst/>
          </a:prstGeom>
        </p:spPr>
      </p:pic>
      <p:pic>
        <p:nvPicPr>
          <p:cNvPr id="16" name="Picture Placeholder 15" descr="A person sitting in a chair in a room&#10;&#10;Description automatically generated">
            <a:extLst>
              <a:ext uri="{FF2B5EF4-FFF2-40B4-BE49-F238E27FC236}">
                <a16:creationId xmlns:a16="http://schemas.microsoft.com/office/drawing/2014/main" id="{0956A7EF-24FC-4775-8236-6F596B17D253}"/>
              </a:ext>
            </a:extLst>
          </p:cNvPr>
          <p:cNvPicPr>
            <a:picLocks noGrp="1" noChangeAspect="1"/>
          </p:cNvPicPr>
          <p:nvPr>
            <p:ph type="pic" sz="quarter" idx="12"/>
          </p:nvPr>
        </p:nvPicPr>
        <p:blipFill rotWithShape="1">
          <a:blip r:embed="rId4" cstate="print">
            <a:extLst>
              <a:ext uri="{28A0092B-C50C-407E-A947-70E740481C1C}">
                <a14:useLocalDpi xmlns:a14="http://schemas.microsoft.com/office/drawing/2010/main" val="0"/>
              </a:ext>
            </a:extLst>
          </a:blip>
          <a:srcRect l="19475" t="24584" r="7227" b="24634"/>
          <a:stretch/>
        </p:blipFill>
        <p:spPr>
          <a:xfrm>
            <a:off x="6726854" y="3926946"/>
            <a:ext cx="5008548" cy="2600854"/>
          </a:xfrm>
          <a:prstGeom prst="rect">
            <a:avLst/>
          </a:prstGeom>
        </p:spPr>
      </p:pic>
      <p:sp>
        <p:nvSpPr>
          <p:cNvPr id="12" name="Title 1">
            <a:extLst>
              <a:ext uri="{FF2B5EF4-FFF2-40B4-BE49-F238E27FC236}">
                <a16:creationId xmlns:a16="http://schemas.microsoft.com/office/drawing/2014/main" id="{C8F388B8-D155-4A2C-B57F-6E96AB7CDCE1}"/>
              </a:ext>
            </a:extLst>
          </p:cNvPr>
          <p:cNvSpPr txBox="1">
            <a:spLocks/>
          </p:cNvSpPr>
          <p:nvPr/>
        </p:nvSpPr>
        <p:spPr>
          <a:xfrm>
            <a:off x="609600" y="274638"/>
            <a:ext cx="10972800" cy="1143000"/>
          </a:xfrm>
          <a:prstGeom prst="rect">
            <a:avLst/>
          </a:prstGeom>
        </p:spPr>
        <p:txBody>
          <a:bodyPr anchor="t"/>
          <a:lstStyle>
            <a:lvl1pPr algn="l" defTabSz="457200" rtl="0" eaLnBrk="1" fontAlgn="base" hangingPunct="1">
              <a:spcBef>
                <a:spcPct val="0"/>
              </a:spcBef>
              <a:spcAft>
                <a:spcPct val="0"/>
              </a:spcAft>
              <a:defRPr sz="3600" b="1" kern="1200">
                <a:solidFill>
                  <a:schemeClr val="accent1"/>
                </a:solidFill>
                <a:latin typeface="+mj-lt"/>
                <a:ea typeface="Geneva" charset="0"/>
                <a:cs typeface="Geneva" charset="0"/>
              </a:defRPr>
            </a:lvl1pPr>
            <a:lvl2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2pPr>
            <a:lvl3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3pPr>
            <a:lvl4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4pPr>
            <a:lvl5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5pPr>
            <a:lvl6pPr marL="4572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6pPr>
            <a:lvl7pPr marL="9144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7pPr>
            <a:lvl8pPr marL="13716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8pPr>
            <a:lvl9pPr marL="18288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9pPr>
          </a:lstStyle>
          <a:p>
            <a:pPr algn="ctr"/>
            <a:r>
              <a:rPr lang="fi-FI" dirty="0" err="1">
                <a:ea typeface="Geneva"/>
              </a:rPr>
              <a:t>The</a:t>
            </a:r>
            <a:r>
              <a:rPr lang="fi-FI" dirty="0">
                <a:ea typeface="Geneva"/>
              </a:rPr>
              <a:t> </a:t>
            </a:r>
            <a:r>
              <a:rPr lang="fi-FI" dirty="0" err="1">
                <a:ea typeface="Geneva"/>
              </a:rPr>
              <a:t>process</a:t>
            </a:r>
            <a:endParaRPr lang="fi-FI" dirty="0"/>
          </a:p>
        </p:txBody>
      </p:sp>
      <p:sp>
        <p:nvSpPr>
          <p:cNvPr id="17" name="Subtitle 2">
            <a:extLst>
              <a:ext uri="{FF2B5EF4-FFF2-40B4-BE49-F238E27FC236}">
                <a16:creationId xmlns:a16="http://schemas.microsoft.com/office/drawing/2014/main" id="{1D47A261-ECF9-4AC4-AAEE-729E809486FC}"/>
              </a:ext>
            </a:extLst>
          </p:cNvPr>
          <p:cNvSpPr txBox="1">
            <a:spLocks/>
          </p:cNvSpPr>
          <p:nvPr/>
        </p:nvSpPr>
        <p:spPr>
          <a:xfrm>
            <a:off x="828343" y="4751947"/>
            <a:ext cx="4684430" cy="1015644"/>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a:lnSpc>
                <a:spcPct val="100000"/>
              </a:lnSpc>
            </a:pPr>
            <a:r>
              <a:rPr lang="en-US" sz="2000" dirty="0">
                <a:solidFill>
                  <a:schemeClr val="accent1"/>
                </a:solidFill>
                <a:latin typeface="+mj-lt"/>
              </a:rPr>
              <a:t>Enrich the Tutkihankintoja.fi dataset with other public data. Also some experiments with Python, Tableau and Power BI</a:t>
            </a:r>
          </a:p>
        </p:txBody>
      </p:sp>
      <p:sp>
        <p:nvSpPr>
          <p:cNvPr id="18" name="Rectangle 17">
            <a:extLst>
              <a:ext uri="{FF2B5EF4-FFF2-40B4-BE49-F238E27FC236}">
                <a16:creationId xmlns:a16="http://schemas.microsoft.com/office/drawing/2014/main" id="{6F5F3F5D-2836-4D1F-9BBC-5885C461F5D5}"/>
              </a:ext>
            </a:extLst>
          </p:cNvPr>
          <p:cNvSpPr/>
          <p:nvPr/>
        </p:nvSpPr>
        <p:spPr>
          <a:xfrm>
            <a:off x="2801773" y="4288013"/>
            <a:ext cx="2702856" cy="461665"/>
          </a:xfrm>
          <a:prstGeom prst="rect">
            <a:avLst/>
          </a:prstGeom>
        </p:spPr>
        <p:txBody>
          <a:bodyPr wrap="none" lIns="91440">
            <a:spAutoFit/>
          </a:bodyPr>
          <a:lstStyle/>
          <a:p>
            <a:pPr algn="r"/>
            <a:r>
              <a:rPr lang="en-US" sz="2400" b="1" dirty="0">
                <a:solidFill>
                  <a:schemeClr val="accent1"/>
                </a:solidFill>
                <a:cs typeface="Calibri" panose="020F0502020204030204" pitchFamily="34" charset="0"/>
              </a:rPr>
              <a:t>Data understanding</a:t>
            </a:r>
          </a:p>
        </p:txBody>
      </p:sp>
      <p:sp>
        <p:nvSpPr>
          <p:cNvPr id="19" name="Subtitle 2">
            <a:extLst>
              <a:ext uri="{FF2B5EF4-FFF2-40B4-BE49-F238E27FC236}">
                <a16:creationId xmlns:a16="http://schemas.microsoft.com/office/drawing/2014/main" id="{38146083-6F5A-4B39-9DE9-4C7827A4868C}"/>
              </a:ext>
            </a:extLst>
          </p:cNvPr>
          <p:cNvSpPr txBox="1">
            <a:spLocks/>
          </p:cNvSpPr>
          <p:nvPr/>
        </p:nvSpPr>
        <p:spPr>
          <a:xfrm>
            <a:off x="6686590" y="1788743"/>
            <a:ext cx="4684430" cy="707868"/>
          </a:xfrm>
          <a:prstGeom prst="rect">
            <a:avLst/>
          </a:prstGeom>
        </p:spPr>
        <p:txBody>
          <a:bodyPr vert="horz" wrap="square" lIns="91422" tIns="45711" rIns="91422" bIns="45711"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r>
              <a:rPr lang="en-US" sz="2000" dirty="0">
                <a:solidFill>
                  <a:schemeClr val="accent1"/>
                </a:solidFill>
                <a:latin typeface="+mj-lt"/>
              </a:rPr>
              <a:t>Understand the problem we are trying to solve, tool requirements and functionalities</a:t>
            </a:r>
          </a:p>
        </p:txBody>
      </p:sp>
      <p:sp>
        <p:nvSpPr>
          <p:cNvPr id="20" name="Rectangle 19">
            <a:extLst>
              <a:ext uri="{FF2B5EF4-FFF2-40B4-BE49-F238E27FC236}">
                <a16:creationId xmlns:a16="http://schemas.microsoft.com/office/drawing/2014/main" id="{E4212E7E-3525-4BAC-AE3C-8C8BBECB044B}"/>
              </a:ext>
            </a:extLst>
          </p:cNvPr>
          <p:cNvSpPr/>
          <p:nvPr/>
        </p:nvSpPr>
        <p:spPr>
          <a:xfrm>
            <a:off x="6623245" y="1337203"/>
            <a:ext cx="4747775" cy="461665"/>
          </a:xfrm>
          <a:prstGeom prst="rect">
            <a:avLst/>
          </a:prstGeom>
        </p:spPr>
        <p:txBody>
          <a:bodyPr wrap="none" lIns="91440">
            <a:spAutoFit/>
          </a:bodyPr>
          <a:lstStyle/>
          <a:p>
            <a:pPr algn="r"/>
            <a:r>
              <a:rPr lang="en-US" sz="2400" b="1" dirty="0">
                <a:solidFill>
                  <a:schemeClr val="accent1"/>
                </a:solidFill>
                <a:cs typeface="Calibri" panose="020F0502020204030204" pitchFamily="34" charset="0"/>
              </a:rPr>
              <a:t>Business understanding / UX design</a:t>
            </a:r>
          </a:p>
        </p:txBody>
      </p:sp>
    </p:spTree>
    <p:extLst>
      <p:ext uri="{BB962C8B-B14F-4D97-AF65-F5344CB8AC3E}">
        <p14:creationId xmlns:p14="http://schemas.microsoft.com/office/powerpoint/2010/main" val="27257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fade">
                                      <p:cBhvr>
                                        <p:cTn id="13" dur="500"/>
                                        <p:tgtEl>
                                          <p:spTgt spid="120"/>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6119813" y="0"/>
            <a:ext cx="0" cy="6858000"/>
          </a:xfrm>
          <a:prstGeom prst="line">
            <a:avLst/>
          </a:prstGeom>
          <a:ln w="38100">
            <a:solidFill>
              <a:srgbClr val="C9CBC7"/>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5850974" y="907643"/>
            <a:ext cx="566777" cy="566777"/>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18" name="Subtitle 2"/>
          <p:cNvSpPr txBox="1">
            <a:spLocks/>
          </p:cNvSpPr>
          <p:nvPr/>
        </p:nvSpPr>
        <p:spPr>
          <a:xfrm>
            <a:off x="634485" y="3979001"/>
            <a:ext cx="4684430" cy="1015644"/>
          </a:xfrm>
          <a:prstGeom prst="rect">
            <a:avLst/>
          </a:prstGeom>
        </p:spPr>
        <p:txBody>
          <a:bodyPr vert="horz" wrap="square" lIns="91422" tIns="45711" rIns="91422" bIns="45711" rtlCol="0" anchor="t">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a:lnSpc>
                <a:spcPct val="100000"/>
              </a:lnSpc>
            </a:pPr>
            <a:r>
              <a:rPr lang="en-US" sz="2000" dirty="0">
                <a:solidFill>
                  <a:schemeClr val="accent1"/>
                </a:solidFill>
                <a:latin typeface="+mj-lt"/>
              </a:rPr>
              <a:t>As an end user tool, UX was an important part of the design process. NAOF’s brand guide was used in the layout design.</a:t>
            </a:r>
            <a:endParaRPr lang="en-US" sz="2000" dirty="0">
              <a:solidFill>
                <a:schemeClr val="accent1"/>
              </a:solidFill>
              <a:latin typeface="Calibri"/>
            </a:endParaRPr>
          </a:p>
        </p:txBody>
      </p:sp>
      <p:sp>
        <p:nvSpPr>
          <p:cNvPr id="119" name="Rectangle 118"/>
          <p:cNvSpPr/>
          <p:nvPr/>
        </p:nvSpPr>
        <p:spPr>
          <a:xfrm>
            <a:off x="3441348" y="3515067"/>
            <a:ext cx="1869423" cy="461665"/>
          </a:xfrm>
          <a:prstGeom prst="rect">
            <a:avLst/>
          </a:prstGeom>
        </p:spPr>
        <p:txBody>
          <a:bodyPr wrap="none" lIns="91440">
            <a:spAutoFit/>
          </a:bodyPr>
          <a:lstStyle/>
          <a:p>
            <a:pPr algn="r"/>
            <a:r>
              <a:rPr lang="en-US" sz="2400" b="1" dirty="0">
                <a:solidFill>
                  <a:schemeClr val="accent1"/>
                </a:solidFill>
                <a:cs typeface="Calibri" panose="020F0502020204030204" pitchFamily="34" charset="0"/>
              </a:rPr>
              <a:t>UX/UI design</a:t>
            </a:r>
          </a:p>
        </p:txBody>
      </p:sp>
      <p:sp>
        <p:nvSpPr>
          <p:cNvPr id="120" name="Oval 119"/>
          <p:cNvSpPr/>
          <p:nvPr/>
        </p:nvSpPr>
        <p:spPr>
          <a:xfrm>
            <a:off x="5850974" y="3397294"/>
            <a:ext cx="566777" cy="56677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pic>
        <p:nvPicPr>
          <p:cNvPr id="13" name="Picture Placeholder 12" descr="A group of people in a room&#10;&#10;Description automatically generated">
            <a:extLst>
              <a:ext uri="{FF2B5EF4-FFF2-40B4-BE49-F238E27FC236}">
                <a16:creationId xmlns:a16="http://schemas.microsoft.com/office/drawing/2014/main" id="{D750FF18-2E00-4E36-AA43-0AE2718FBA3B}"/>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l="19441" t="16984" r="5452" b="30975"/>
          <a:stretch/>
        </p:blipFill>
        <p:spPr>
          <a:xfrm>
            <a:off x="467837" y="424469"/>
            <a:ext cx="4933792" cy="2563957"/>
          </a:xfrm>
          <a:prstGeom prst="rect">
            <a:avLst/>
          </a:prstGeom>
        </p:spPr>
      </p:pic>
      <p:pic>
        <p:nvPicPr>
          <p:cNvPr id="15" name="Picture Placeholder 14" descr="A group of people sitting at a table&#10;&#10;Description automatically generated">
            <a:extLst>
              <a:ext uri="{FF2B5EF4-FFF2-40B4-BE49-F238E27FC236}">
                <a16:creationId xmlns:a16="http://schemas.microsoft.com/office/drawing/2014/main" id="{8C896767-201A-4932-A6F1-B060068D5B9E}"/>
              </a:ext>
            </a:extLst>
          </p:cNvPr>
          <p:cNvPicPr>
            <a:picLocks noGrp="1" noChangeAspect="1"/>
          </p:cNvPicPr>
          <p:nvPr>
            <p:ph type="pic" sz="quarter" idx="12"/>
          </p:nvPr>
        </p:nvPicPr>
        <p:blipFill rotWithShape="1">
          <a:blip r:embed="rId3" cstate="print">
            <a:extLst>
              <a:ext uri="{28A0092B-C50C-407E-A947-70E740481C1C}">
                <a14:useLocalDpi xmlns:a14="http://schemas.microsoft.com/office/drawing/2010/main" val="0"/>
              </a:ext>
            </a:extLst>
          </a:blip>
          <a:srcRect l="7028" t="21169" r="-401" b="14181"/>
          <a:stretch/>
        </p:blipFill>
        <p:spPr>
          <a:xfrm>
            <a:off x="6686588" y="3364195"/>
            <a:ext cx="5070021" cy="2632776"/>
          </a:xfrm>
          <a:prstGeom prst="rect">
            <a:avLst/>
          </a:prstGeom>
        </p:spPr>
      </p:pic>
      <p:sp>
        <p:nvSpPr>
          <p:cNvPr id="14" name="Subtitle 2">
            <a:extLst>
              <a:ext uri="{FF2B5EF4-FFF2-40B4-BE49-F238E27FC236}">
                <a16:creationId xmlns:a16="http://schemas.microsoft.com/office/drawing/2014/main" id="{23538E48-A784-4261-ADD2-79B35CB5316F}"/>
              </a:ext>
            </a:extLst>
          </p:cNvPr>
          <p:cNvSpPr txBox="1">
            <a:spLocks/>
          </p:cNvSpPr>
          <p:nvPr/>
        </p:nvSpPr>
        <p:spPr>
          <a:xfrm>
            <a:off x="6805129" y="1305159"/>
            <a:ext cx="4684430" cy="1015644"/>
          </a:xfrm>
          <a:prstGeom prst="rect">
            <a:avLst/>
          </a:prstGeom>
        </p:spPr>
        <p:txBody>
          <a:bodyPr vert="horz" wrap="square" lIns="91422" tIns="45711" rIns="91422" bIns="45711" rtlCol="0" anchor="t">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r>
              <a:rPr lang="en-US" sz="2000">
                <a:solidFill>
                  <a:schemeClr val="accent1"/>
                </a:solidFill>
                <a:latin typeface="+mj-lt"/>
              </a:rPr>
              <a:t>The visualizations were co-designed together with the auditors. Commitment was strong on both sides.</a:t>
            </a:r>
          </a:p>
        </p:txBody>
      </p:sp>
      <p:sp>
        <p:nvSpPr>
          <p:cNvPr id="16" name="Rectangle 15">
            <a:extLst>
              <a:ext uri="{FF2B5EF4-FFF2-40B4-BE49-F238E27FC236}">
                <a16:creationId xmlns:a16="http://schemas.microsoft.com/office/drawing/2014/main" id="{C167BFCF-9992-4F2D-BD6F-1ACAB0AA1052}"/>
              </a:ext>
            </a:extLst>
          </p:cNvPr>
          <p:cNvSpPr/>
          <p:nvPr/>
        </p:nvSpPr>
        <p:spPr>
          <a:xfrm>
            <a:off x="6425990" y="910510"/>
            <a:ext cx="3406125" cy="461665"/>
          </a:xfrm>
          <a:prstGeom prst="rect">
            <a:avLst/>
          </a:prstGeom>
        </p:spPr>
        <p:txBody>
          <a:bodyPr wrap="none" lIns="91440" anchor="t">
            <a:spAutoFit/>
          </a:bodyPr>
          <a:lstStyle/>
          <a:p>
            <a:pPr algn="r"/>
            <a:r>
              <a:rPr lang="en-US" sz="2400" b="1">
                <a:solidFill>
                  <a:schemeClr val="accent1"/>
                </a:solidFill>
                <a:latin typeface="Calibri"/>
                <a:ea typeface="Geneva"/>
                <a:cs typeface="Calibri"/>
              </a:rPr>
              <a:t>Co-design with end-users</a:t>
            </a:r>
            <a:endParaRPr lang="en-US">
              <a:solidFill>
                <a:schemeClr val="accent1"/>
              </a:solidFill>
            </a:endParaRPr>
          </a:p>
        </p:txBody>
      </p:sp>
    </p:spTree>
    <p:extLst>
      <p:ext uri="{BB962C8B-B14F-4D97-AF65-F5344CB8AC3E}">
        <p14:creationId xmlns:p14="http://schemas.microsoft.com/office/powerpoint/2010/main" val="31651678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8"/>
                                        </p:tgtEl>
                                        <p:attrNameLst>
                                          <p:attrName>style.visibility</p:attrName>
                                        </p:attrNameLst>
                                      </p:cBhvr>
                                      <p:to>
                                        <p:strVal val="visible"/>
                                      </p:to>
                                    </p:set>
                                    <p:animEffect transition="in" filter="fade">
                                      <p:cBhvr>
                                        <p:cTn id="10" dur="500"/>
                                        <p:tgtEl>
                                          <p:spTgt spid="1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fade">
                                      <p:cBhvr>
                                        <p:cTn id="1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p:bldP spid="1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a:cxnSpLocks/>
          </p:cNvCxnSpPr>
          <p:nvPr/>
        </p:nvCxnSpPr>
        <p:spPr>
          <a:xfrm>
            <a:off x="6119813" y="0"/>
            <a:ext cx="0" cy="3806831"/>
          </a:xfrm>
          <a:prstGeom prst="line">
            <a:avLst/>
          </a:prstGeom>
          <a:ln w="38100">
            <a:solidFill>
              <a:srgbClr val="C9CBC7"/>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5850974" y="907643"/>
            <a:ext cx="566777" cy="566777"/>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sp>
        <p:nvSpPr>
          <p:cNvPr id="120" name="Oval 119"/>
          <p:cNvSpPr/>
          <p:nvPr/>
        </p:nvSpPr>
        <p:spPr>
          <a:xfrm>
            <a:off x="5850974" y="3397294"/>
            <a:ext cx="566777" cy="56677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p>
        </p:txBody>
      </p:sp>
      <p:pic>
        <p:nvPicPr>
          <p:cNvPr id="15" name="Picture 2" descr="cbf356d1-d894-4a91-b023-d3df6929f416@eurprd09">
            <a:extLst>
              <a:ext uri="{FF2B5EF4-FFF2-40B4-BE49-F238E27FC236}">
                <a16:creationId xmlns:a16="http://schemas.microsoft.com/office/drawing/2014/main" id="{2BE5040D-36A0-4734-9654-71C3C23BF95A}"/>
              </a:ext>
            </a:extLst>
          </p:cNvPr>
          <p:cNvPicPr>
            <a:picLocks noGrp="1" noChangeAspect="1" noChangeArrowheads="1"/>
          </p:cNvPicPr>
          <p:nvPr>
            <p:ph type="pic" sz="quarter" idx="11"/>
          </p:nvPr>
        </p:nvPicPr>
        <p:blipFill>
          <a:blip r:embed="rId2" cstate="print">
            <a:extLst>
              <a:ext uri="{28A0092B-C50C-407E-A947-70E740481C1C}">
                <a14:useLocalDpi xmlns:a14="http://schemas.microsoft.com/office/drawing/2010/main" val="0"/>
              </a:ext>
            </a:extLst>
          </a:blip>
          <a:srcRect t="15355" b="15355"/>
          <a:stretch>
            <a:fillRect/>
          </a:stretch>
        </p:blipFill>
        <p:spPr bwMode="auto">
          <a:xfrm>
            <a:off x="864905" y="428625"/>
            <a:ext cx="4445284" cy="2310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ubtitle 2">
            <a:extLst>
              <a:ext uri="{FF2B5EF4-FFF2-40B4-BE49-F238E27FC236}">
                <a16:creationId xmlns:a16="http://schemas.microsoft.com/office/drawing/2014/main" id="{36855BEE-B1E9-4801-BD42-3BC80AE258CB}"/>
              </a:ext>
            </a:extLst>
          </p:cNvPr>
          <p:cNvSpPr txBox="1">
            <a:spLocks/>
          </p:cNvSpPr>
          <p:nvPr/>
        </p:nvSpPr>
        <p:spPr>
          <a:xfrm>
            <a:off x="6686590" y="1305159"/>
            <a:ext cx="4684430" cy="1015644"/>
          </a:xfrm>
          <a:prstGeom prst="rect">
            <a:avLst/>
          </a:prstGeom>
        </p:spPr>
        <p:txBody>
          <a:bodyPr vert="horz" wrap="square" lIns="91422" tIns="45711" rIns="91422" bIns="45711" rtlCol="0" anchor="t">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00000"/>
              </a:lnSpc>
            </a:pPr>
            <a:r>
              <a:rPr lang="en-US" sz="2000" dirty="0">
                <a:solidFill>
                  <a:schemeClr val="accent1"/>
                </a:solidFill>
                <a:latin typeface="+mj-lt"/>
              </a:rPr>
              <a:t>After thorough research into graph theories, a focus on visualizing the buyer-supplier network was chosen.</a:t>
            </a:r>
            <a:endParaRPr lang="en-US" sz="2000" dirty="0">
              <a:solidFill>
                <a:schemeClr val="accent1"/>
              </a:solidFill>
              <a:latin typeface="Calibri"/>
            </a:endParaRPr>
          </a:p>
        </p:txBody>
      </p:sp>
      <p:sp>
        <p:nvSpPr>
          <p:cNvPr id="12" name="Rectangle 11">
            <a:extLst>
              <a:ext uri="{FF2B5EF4-FFF2-40B4-BE49-F238E27FC236}">
                <a16:creationId xmlns:a16="http://schemas.microsoft.com/office/drawing/2014/main" id="{23EDDB23-AE84-4481-941A-9B32C7967848}"/>
              </a:ext>
            </a:extLst>
          </p:cNvPr>
          <p:cNvSpPr/>
          <p:nvPr/>
        </p:nvSpPr>
        <p:spPr>
          <a:xfrm>
            <a:off x="6646751" y="843494"/>
            <a:ext cx="3372206" cy="461665"/>
          </a:xfrm>
          <a:prstGeom prst="rect">
            <a:avLst/>
          </a:prstGeom>
        </p:spPr>
        <p:txBody>
          <a:bodyPr wrap="none" lIns="91440">
            <a:spAutoFit/>
          </a:bodyPr>
          <a:lstStyle/>
          <a:p>
            <a:pPr algn="r"/>
            <a:r>
              <a:rPr lang="en-US" sz="2400" b="1" dirty="0">
                <a:solidFill>
                  <a:schemeClr val="accent1"/>
                </a:solidFill>
                <a:cs typeface="Calibri" panose="020F0502020204030204" pitchFamily="34" charset="0"/>
              </a:rPr>
              <a:t>Modeling and evaluation</a:t>
            </a:r>
          </a:p>
        </p:txBody>
      </p:sp>
      <p:sp>
        <p:nvSpPr>
          <p:cNvPr id="13" name="Subtitle 2">
            <a:extLst>
              <a:ext uri="{FF2B5EF4-FFF2-40B4-BE49-F238E27FC236}">
                <a16:creationId xmlns:a16="http://schemas.microsoft.com/office/drawing/2014/main" id="{8CBC6D7C-F901-46EC-850E-3839AE926112}"/>
              </a:ext>
            </a:extLst>
          </p:cNvPr>
          <p:cNvSpPr txBox="1">
            <a:spLocks/>
          </p:cNvSpPr>
          <p:nvPr/>
        </p:nvSpPr>
        <p:spPr>
          <a:xfrm>
            <a:off x="634485" y="3979001"/>
            <a:ext cx="4684430" cy="1323421"/>
          </a:xfrm>
          <a:prstGeom prst="rect">
            <a:avLst/>
          </a:prstGeom>
        </p:spPr>
        <p:txBody>
          <a:bodyPr vert="horz" wrap="square" lIns="91422" tIns="45711" rIns="91422" bIns="45711" rtlCol="0" anchor="t">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Lato Light"/>
                <a:ea typeface="+mn-ea"/>
                <a:cs typeface="Lato Light"/>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Lato Light"/>
                <a:ea typeface="+mn-ea"/>
                <a:cs typeface="Lato Light"/>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Lato Light"/>
                <a:ea typeface="+mn-ea"/>
                <a:cs typeface="Lato Light"/>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Lato Light"/>
                <a:ea typeface="+mn-ea"/>
                <a:cs typeface="Lato Light"/>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Lato Light"/>
                <a:ea typeface="+mn-ea"/>
                <a:cs typeface="Lato Light"/>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r">
              <a:lnSpc>
                <a:spcPct val="100000"/>
              </a:lnSpc>
            </a:pPr>
            <a:r>
              <a:rPr lang="en-US" sz="2000" dirty="0">
                <a:solidFill>
                  <a:schemeClr val="accent1"/>
                </a:solidFill>
                <a:latin typeface="+mj-lt"/>
              </a:rPr>
              <a:t>After some experiments with </a:t>
            </a:r>
            <a:r>
              <a:rPr lang="en-US" sz="2000" b="1" dirty="0">
                <a:solidFill>
                  <a:schemeClr val="accent1"/>
                </a:solidFill>
                <a:latin typeface="+mj-lt"/>
              </a:rPr>
              <a:t>Angular</a:t>
            </a:r>
            <a:r>
              <a:rPr lang="en-US" sz="2000" dirty="0">
                <a:solidFill>
                  <a:schemeClr val="accent1"/>
                </a:solidFill>
                <a:latin typeface="+mj-lt"/>
              </a:rPr>
              <a:t>, </a:t>
            </a:r>
            <a:r>
              <a:rPr lang="en-US" sz="2000" b="1" dirty="0">
                <a:solidFill>
                  <a:schemeClr val="accent1"/>
                </a:solidFill>
                <a:latin typeface="+mj-lt"/>
              </a:rPr>
              <a:t>Tableau</a:t>
            </a:r>
            <a:r>
              <a:rPr lang="en-US" sz="2000" dirty="0">
                <a:solidFill>
                  <a:schemeClr val="accent1"/>
                </a:solidFill>
                <a:latin typeface="+mj-lt"/>
              </a:rPr>
              <a:t> was eventually chosen as front-end tool. Azure is running in the background.</a:t>
            </a:r>
          </a:p>
        </p:txBody>
      </p:sp>
      <p:sp>
        <p:nvSpPr>
          <p:cNvPr id="14" name="Rectangle 13">
            <a:extLst>
              <a:ext uri="{FF2B5EF4-FFF2-40B4-BE49-F238E27FC236}">
                <a16:creationId xmlns:a16="http://schemas.microsoft.com/office/drawing/2014/main" id="{948647D7-A747-4667-A6BB-FFC05BB8CAD0}"/>
              </a:ext>
            </a:extLst>
          </p:cNvPr>
          <p:cNvSpPr/>
          <p:nvPr/>
        </p:nvSpPr>
        <p:spPr>
          <a:xfrm>
            <a:off x="3551828" y="3515067"/>
            <a:ext cx="1758943" cy="461665"/>
          </a:xfrm>
          <a:prstGeom prst="rect">
            <a:avLst/>
          </a:prstGeom>
        </p:spPr>
        <p:txBody>
          <a:bodyPr wrap="none" lIns="91440">
            <a:spAutoFit/>
          </a:bodyPr>
          <a:lstStyle/>
          <a:p>
            <a:pPr algn="r"/>
            <a:r>
              <a:rPr lang="en-US" sz="2400" b="1" dirty="0">
                <a:solidFill>
                  <a:schemeClr val="accent1"/>
                </a:solidFill>
                <a:cs typeface="Calibri" panose="020F0502020204030204" pitchFamily="34" charset="0"/>
              </a:rPr>
              <a:t>Deployment</a:t>
            </a:r>
          </a:p>
        </p:txBody>
      </p:sp>
      <p:pic>
        <p:nvPicPr>
          <p:cNvPr id="3" name="Picture Placeholder 2">
            <a:extLst>
              <a:ext uri="{FF2B5EF4-FFF2-40B4-BE49-F238E27FC236}">
                <a16:creationId xmlns:a16="http://schemas.microsoft.com/office/drawing/2014/main" id="{0AEB4845-ED1C-47A9-9D95-D52F8223435D}"/>
              </a:ext>
            </a:extLst>
          </p:cNvPr>
          <p:cNvPicPr>
            <a:picLocks noGrp="1" noChangeAspect="1"/>
          </p:cNvPicPr>
          <p:nvPr>
            <p:ph type="pic" sz="quarter" idx="12"/>
          </p:nvPr>
        </p:nvPicPr>
        <p:blipFill rotWithShape="1">
          <a:blip r:embed="rId3"/>
          <a:srcRect t="6648" b="23580"/>
          <a:stretch/>
        </p:blipFill>
        <p:spPr>
          <a:xfrm>
            <a:off x="6646751" y="3074201"/>
            <a:ext cx="5047800" cy="2622870"/>
          </a:xfrm>
          <a:prstGeom prst="rect">
            <a:avLst/>
          </a:prstGeom>
        </p:spPr>
      </p:pic>
    </p:spTree>
    <p:extLst>
      <p:ext uri="{BB962C8B-B14F-4D97-AF65-F5344CB8AC3E}">
        <p14:creationId xmlns:p14="http://schemas.microsoft.com/office/powerpoint/2010/main" val="4147793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fade">
                                      <p:cBhvr>
                                        <p:cTn id="13" dur="500"/>
                                        <p:tgtEl>
                                          <p:spTgt spid="120"/>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p:txBody>
          <a:bodyPr>
            <a:noAutofit/>
          </a:bodyPr>
          <a:lstStyle/>
          <a:p>
            <a:br>
              <a:rPr lang="fi-FI" sz="7200" dirty="0"/>
            </a:br>
            <a:br>
              <a:rPr lang="fi-FI" sz="7200" dirty="0"/>
            </a:br>
            <a:r>
              <a:rPr lang="fi-FI" sz="7200" dirty="0"/>
              <a:t>Data and Technology</a:t>
            </a:r>
            <a:br>
              <a:rPr lang="fi-FI" sz="7200" dirty="0"/>
            </a:br>
            <a:br>
              <a:rPr lang="fi-FI" sz="7200" dirty="0"/>
            </a:br>
            <a:endParaRPr lang="fi-FI" sz="6600" dirty="0"/>
          </a:p>
        </p:txBody>
      </p:sp>
    </p:spTree>
    <p:extLst>
      <p:ext uri="{BB962C8B-B14F-4D97-AF65-F5344CB8AC3E}">
        <p14:creationId xmlns:p14="http://schemas.microsoft.com/office/powerpoint/2010/main" val="1000767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pPr algn="ctr"/>
            <a:r>
              <a:rPr lang="fi-FI" sz="4800" b="1" dirty="0">
                <a:solidFill>
                  <a:schemeClr val="accent1"/>
                </a:solidFill>
              </a:rPr>
              <a:t>Public </a:t>
            </a:r>
            <a:r>
              <a:rPr lang="fi-FI" sz="4800" b="1" dirty="0" err="1">
                <a:solidFill>
                  <a:schemeClr val="accent1"/>
                </a:solidFill>
              </a:rPr>
              <a:t>procurement</a:t>
            </a:r>
            <a:r>
              <a:rPr lang="fi-FI" sz="4800" b="1" dirty="0">
                <a:solidFill>
                  <a:schemeClr val="accent1"/>
                </a:solidFill>
              </a:rPr>
              <a:t> data 2018</a:t>
            </a:r>
            <a:br>
              <a:rPr lang="fi-FI" sz="4800" b="1" dirty="0">
                <a:solidFill>
                  <a:schemeClr val="accent1"/>
                </a:solidFill>
              </a:rPr>
            </a:br>
            <a:endParaRPr lang="fi-FI" sz="4800" b="1" dirty="0">
              <a:solidFill>
                <a:schemeClr val="accent1"/>
              </a:solidFill>
            </a:endParaRPr>
          </a:p>
        </p:txBody>
      </p:sp>
      <p:graphicFrame>
        <p:nvGraphicFramePr>
          <p:cNvPr id="3" name="Kaaviokuva 2"/>
          <p:cNvGraphicFramePr/>
          <p:nvPr>
            <p:extLst/>
          </p:nvPr>
        </p:nvGraphicFramePr>
        <p:xfrm>
          <a:off x="2347414" y="1351128"/>
          <a:ext cx="7894472" cy="50192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Otsikko 1"/>
          <p:cNvSpPr txBox="1">
            <a:spLocks/>
          </p:cNvSpPr>
          <p:nvPr/>
        </p:nvSpPr>
        <p:spPr bwMode="auto">
          <a:xfrm>
            <a:off x="8055959" y="6044625"/>
            <a:ext cx="2692596" cy="325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l" defTabSz="457200" rtl="0" eaLnBrk="1" fontAlgn="base" hangingPunct="1">
              <a:spcBef>
                <a:spcPct val="0"/>
              </a:spcBef>
              <a:spcAft>
                <a:spcPct val="0"/>
              </a:spcAft>
              <a:defRPr sz="5000" b="0" i="0" kern="1200">
                <a:solidFill>
                  <a:schemeClr val="bg1"/>
                </a:solidFill>
                <a:latin typeface="+mj-lt"/>
                <a:ea typeface="Geneva" charset="0"/>
                <a:cs typeface="Geneva" charset="0"/>
              </a:defRPr>
            </a:lvl1pPr>
            <a:lvl2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2pPr>
            <a:lvl3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3pPr>
            <a:lvl4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4pPr>
            <a:lvl5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5pPr>
            <a:lvl6pPr marL="4572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6pPr>
            <a:lvl7pPr marL="9144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7pPr>
            <a:lvl8pPr marL="13716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8pPr>
            <a:lvl9pPr marL="18288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9pPr>
          </a:lstStyle>
          <a:p>
            <a:r>
              <a:rPr lang="fi-FI" sz="1600" b="1" dirty="0"/>
              <a:t>tutkihankintoja.fi (2018)</a:t>
            </a:r>
          </a:p>
        </p:txBody>
      </p:sp>
    </p:spTree>
    <p:extLst>
      <p:ext uri="{BB962C8B-B14F-4D97-AF65-F5344CB8AC3E}">
        <p14:creationId xmlns:p14="http://schemas.microsoft.com/office/powerpoint/2010/main" val="20252802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A3431-0443-4345-9CA9-20790CFEEA7B}"/>
              </a:ext>
            </a:extLst>
          </p:cNvPr>
          <p:cNvSpPr>
            <a:spLocks noGrp="1"/>
          </p:cNvSpPr>
          <p:nvPr>
            <p:ph type="title"/>
          </p:nvPr>
        </p:nvSpPr>
        <p:spPr>
          <a:xfrm>
            <a:off x="609600" y="474132"/>
            <a:ext cx="10972800" cy="943505"/>
          </a:xfrm>
        </p:spPr>
        <p:txBody>
          <a:bodyPr/>
          <a:lstStyle/>
          <a:p>
            <a:r>
              <a:rPr lang="en-US" dirty="0"/>
              <a:t>Challenges</a:t>
            </a:r>
          </a:p>
        </p:txBody>
      </p:sp>
      <p:sp>
        <p:nvSpPr>
          <p:cNvPr id="3" name="Content Placeholder 2">
            <a:extLst>
              <a:ext uri="{FF2B5EF4-FFF2-40B4-BE49-F238E27FC236}">
                <a16:creationId xmlns:a16="http://schemas.microsoft.com/office/drawing/2014/main" id="{60DF27D7-B70D-4F0E-9D9E-4F52B09F5A2F}"/>
              </a:ext>
            </a:extLst>
          </p:cNvPr>
          <p:cNvSpPr>
            <a:spLocks noGrp="1"/>
          </p:cNvSpPr>
          <p:nvPr>
            <p:ph idx="1"/>
          </p:nvPr>
        </p:nvSpPr>
        <p:spPr/>
        <p:txBody>
          <a:bodyPr/>
          <a:lstStyle/>
          <a:p>
            <a:r>
              <a:rPr lang="fi-FI" dirty="0" err="1">
                <a:ea typeface="+mn-lt"/>
                <a:cs typeface="+mn-lt"/>
              </a:rPr>
              <a:t>Low</a:t>
            </a:r>
            <a:r>
              <a:rPr lang="fi-FI" dirty="0">
                <a:ea typeface="+mn-lt"/>
                <a:cs typeface="+mn-lt"/>
              </a:rPr>
              <a:t> </a:t>
            </a:r>
            <a:r>
              <a:rPr lang="fi-FI" dirty="0" err="1">
                <a:ea typeface="+mn-lt"/>
                <a:cs typeface="+mn-lt"/>
              </a:rPr>
              <a:t>expressive</a:t>
            </a:r>
            <a:r>
              <a:rPr lang="fi-FI" dirty="0">
                <a:ea typeface="+mn-lt"/>
                <a:cs typeface="+mn-lt"/>
              </a:rPr>
              <a:t> </a:t>
            </a:r>
            <a:r>
              <a:rPr lang="fi-FI" dirty="0" err="1">
                <a:ea typeface="+mn-lt"/>
                <a:cs typeface="+mn-lt"/>
              </a:rPr>
              <a:t>power</a:t>
            </a:r>
            <a:r>
              <a:rPr lang="fi-FI" dirty="0">
                <a:ea typeface="+mn-lt"/>
                <a:cs typeface="+mn-lt"/>
              </a:rPr>
              <a:t> of data</a:t>
            </a:r>
            <a:endParaRPr lang="en-US" dirty="0">
              <a:ea typeface="+mn-lt"/>
              <a:cs typeface="+mn-lt"/>
            </a:endParaRPr>
          </a:p>
          <a:p>
            <a:pPr lvl="1"/>
            <a:r>
              <a:rPr lang="fi-FI" dirty="0">
                <a:ea typeface="+mn-lt"/>
                <a:cs typeface="+mn-lt"/>
              </a:rPr>
              <a:t>Original dataset </a:t>
            </a:r>
            <a:r>
              <a:rPr lang="fi-FI" dirty="0" err="1">
                <a:ea typeface="+mn-lt"/>
                <a:cs typeface="+mn-lt"/>
              </a:rPr>
              <a:t>has</a:t>
            </a:r>
            <a:r>
              <a:rPr lang="fi-FI" dirty="0">
                <a:ea typeface="+mn-lt"/>
                <a:cs typeface="+mn-lt"/>
              </a:rPr>
              <a:t> </a:t>
            </a:r>
            <a:r>
              <a:rPr lang="fi-FI" dirty="0" err="1">
                <a:ea typeface="+mn-lt"/>
                <a:cs typeface="+mn-lt"/>
              </a:rPr>
              <a:t>only</a:t>
            </a:r>
            <a:r>
              <a:rPr lang="fi-FI" dirty="0">
                <a:ea typeface="+mn-lt"/>
                <a:cs typeface="+mn-lt"/>
              </a:rPr>
              <a:t> a </a:t>
            </a:r>
            <a:r>
              <a:rPr lang="fi-FI" dirty="0" err="1">
                <a:ea typeface="+mn-lt"/>
                <a:cs typeface="+mn-lt"/>
              </a:rPr>
              <a:t>handful</a:t>
            </a:r>
            <a:r>
              <a:rPr lang="fi-FI" dirty="0">
                <a:ea typeface="+mn-lt"/>
                <a:cs typeface="+mn-lt"/>
              </a:rPr>
              <a:t> of </a:t>
            </a:r>
            <a:r>
              <a:rPr lang="fi-FI" dirty="0" err="1">
                <a:ea typeface="+mn-lt"/>
                <a:cs typeface="+mn-lt"/>
              </a:rPr>
              <a:t>features</a:t>
            </a:r>
            <a:endParaRPr lang="fi-FI" dirty="0">
              <a:ea typeface="+mn-lt"/>
              <a:cs typeface="+mn-lt"/>
            </a:endParaRPr>
          </a:p>
          <a:p>
            <a:r>
              <a:rPr lang="fi-FI" dirty="0">
                <a:cs typeface="Calibri"/>
              </a:rPr>
              <a:t>Heavy </a:t>
            </a:r>
            <a:r>
              <a:rPr lang="fi-FI" dirty="0" err="1">
                <a:cs typeface="Calibri"/>
              </a:rPr>
              <a:t>bureaucracy</a:t>
            </a:r>
            <a:endParaRPr lang="fi-FI" dirty="0">
              <a:cs typeface="Calibri"/>
            </a:endParaRPr>
          </a:p>
          <a:p>
            <a:pPr lvl="1"/>
            <a:r>
              <a:rPr lang="fi-FI" dirty="0">
                <a:cs typeface="Calibri"/>
              </a:rPr>
              <a:t>SUPO </a:t>
            </a:r>
            <a:r>
              <a:rPr lang="fi-FI" dirty="0" err="1">
                <a:cs typeface="Calibri"/>
              </a:rPr>
              <a:t>clearance</a:t>
            </a:r>
            <a:r>
              <a:rPr lang="fi-FI" dirty="0">
                <a:cs typeface="Calibri"/>
              </a:rPr>
              <a:t> </a:t>
            </a:r>
            <a:r>
              <a:rPr lang="fi-FI" dirty="0" err="1">
                <a:cs typeface="Calibri"/>
              </a:rPr>
              <a:t>process</a:t>
            </a:r>
            <a:r>
              <a:rPr lang="fi-FI" dirty="0">
                <a:cs typeface="Calibri"/>
              </a:rPr>
              <a:t> </a:t>
            </a:r>
            <a:r>
              <a:rPr lang="fi-FI" dirty="0" err="1">
                <a:cs typeface="Calibri"/>
              </a:rPr>
              <a:t>slow</a:t>
            </a:r>
            <a:r>
              <a:rPr lang="fi-FI" dirty="0">
                <a:cs typeface="Calibri"/>
              </a:rPr>
              <a:t> (data </a:t>
            </a:r>
            <a:r>
              <a:rPr lang="fi-FI" dirty="0" err="1">
                <a:cs typeface="Calibri"/>
              </a:rPr>
              <a:t>protection</a:t>
            </a:r>
            <a:r>
              <a:rPr lang="fi-FI" dirty="0">
                <a:cs typeface="Calibri"/>
              </a:rPr>
              <a:t>)</a:t>
            </a:r>
          </a:p>
          <a:p>
            <a:pPr lvl="1"/>
            <a:r>
              <a:rPr lang="fi-FI" dirty="0">
                <a:cs typeface="Calibri"/>
              </a:rPr>
              <a:t>100% </a:t>
            </a:r>
            <a:r>
              <a:rPr lang="fi-FI" dirty="0" err="1">
                <a:cs typeface="Calibri"/>
              </a:rPr>
              <a:t>built</a:t>
            </a:r>
            <a:r>
              <a:rPr lang="fi-FI" dirty="0">
                <a:cs typeface="Calibri"/>
              </a:rPr>
              <a:t> on </a:t>
            </a:r>
            <a:r>
              <a:rPr lang="fi-FI" dirty="0" err="1">
                <a:cs typeface="Calibri"/>
              </a:rPr>
              <a:t>public</a:t>
            </a:r>
            <a:r>
              <a:rPr lang="fi-FI" dirty="0">
                <a:cs typeface="Calibri"/>
              </a:rPr>
              <a:t> </a:t>
            </a:r>
            <a:r>
              <a:rPr lang="fi-FI" dirty="0" err="1">
                <a:cs typeface="Calibri"/>
              </a:rPr>
              <a:t>datasets</a:t>
            </a:r>
            <a:endParaRPr lang="fi-FI" dirty="0">
              <a:cs typeface="Calibri"/>
            </a:endParaRPr>
          </a:p>
          <a:p>
            <a:r>
              <a:rPr lang="fi-FI" dirty="0" err="1">
                <a:cs typeface="Calibri"/>
              </a:rPr>
              <a:t>Completely</a:t>
            </a:r>
            <a:r>
              <a:rPr lang="fi-FI" dirty="0">
                <a:cs typeface="Calibri"/>
              </a:rPr>
              <a:t> </a:t>
            </a:r>
            <a:r>
              <a:rPr lang="fi-FI" dirty="0" err="1">
                <a:cs typeface="Calibri"/>
              </a:rPr>
              <a:t>new</a:t>
            </a:r>
            <a:r>
              <a:rPr lang="fi-FI" dirty="0">
                <a:cs typeface="Calibri"/>
              </a:rPr>
              <a:t> </a:t>
            </a:r>
            <a:r>
              <a:rPr lang="fi-FI" dirty="0" err="1">
                <a:cs typeface="Calibri"/>
              </a:rPr>
              <a:t>area</a:t>
            </a:r>
            <a:r>
              <a:rPr lang="fi-FI" dirty="0">
                <a:cs typeface="Calibri"/>
              </a:rPr>
              <a:t> of </a:t>
            </a:r>
            <a:r>
              <a:rPr lang="fi-FI" dirty="0" err="1">
                <a:cs typeface="Calibri"/>
              </a:rPr>
              <a:t>analysis</a:t>
            </a:r>
            <a:r>
              <a:rPr lang="fi-FI" dirty="0">
                <a:cs typeface="Calibri"/>
              </a:rPr>
              <a:t> for </a:t>
            </a:r>
            <a:r>
              <a:rPr lang="fi-FI" dirty="0" err="1">
                <a:cs typeface="Calibri"/>
              </a:rPr>
              <a:t>the</a:t>
            </a:r>
            <a:r>
              <a:rPr lang="fi-FI" dirty="0">
                <a:cs typeface="Calibri"/>
              </a:rPr>
              <a:t> </a:t>
            </a:r>
            <a:r>
              <a:rPr lang="fi-FI" dirty="0" err="1">
                <a:cs typeface="Calibri"/>
              </a:rPr>
              <a:t>hackathon</a:t>
            </a:r>
            <a:r>
              <a:rPr lang="fi-FI" dirty="0">
                <a:cs typeface="Calibri"/>
              </a:rPr>
              <a:t> team</a:t>
            </a:r>
          </a:p>
          <a:p>
            <a:pPr lvl="1"/>
            <a:r>
              <a:rPr lang="fi-FI" dirty="0" err="1">
                <a:cs typeface="Calibri"/>
              </a:rPr>
              <a:t>Graph</a:t>
            </a:r>
            <a:r>
              <a:rPr lang="fi-FI" dirty="0">
                <a:cs typeface="Calibri"/>
              </a:rPr>
              <a:t> </a:t>
            </a:r>
            <a:r>
              <a:rPr lang="fi-FI" dirty="0" err="1">
                <a:cs typeface="Calibri"/>
              </a:rPr>
              <a:t>analytics</a:t>
            </a:r>
            <a:r>
              <a:rPr lang="fi-FI" dirty="0">
                <a:cs typeface="Calibri"/>
              </a:rPr>
              <a:t>, </a:t>
            </a:r>
            <a:r>
              <a:rPr lang="fi-FI" dirty="0" err="1">
                <a:cs typeface="Calibri"/>
              </a:rPr>
              <a:t>spend</a:t>
            </a:r>
            <a:r>
              <a:rPr lang="fi-FI" dirty="0">
                <a:cs typeface="Calibri"/>
              </a:rPr>
              <a:t> </a:t>
            </a:r>
            <a:r>
              <a:rPr lang="fi-FI" dirty="0" err="1">
                <a:cs typeface="Calibri"/>
              </a:rPr>
              <a:t>analytics</a:t>
            </a:r>
            <a:endParaRPr lang="fi-FI" dirty="0">
              <a:cs typeface="Calibri"/>
            </a:endParaRPr>
          </a:p>
        </p:txBody>
      </p:sp>
    </p:spTree>
    <p:extLst>
      <p:ext uri="{BB962C8B-B14F-4D97-AF65-F5344CB8AC3E}">
        <p14:creationId xmlns:p14="http://schemas.microsoft.com/office/powerpoint/2010/main" val="1823000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41430-5F8F-40B7-A1CE-6DB0E6006851}"/>
              </a:ext>
            </a:extLst>
          </p:cNvPr>
          <p:cNvSpPr>
            <a:spLocks noGrp="1"/>
          </p:cNvSpPr>
          <p:nvPr>
            <p:ph type="title"/>
          </p:nvPr>
        </p:nvSpPr>
        <p:spPr/>
        <p:txBody>
          <a:bodyPr/>
          <a:lstStyle/>
          <a:p>
            <a:r>
              <a:rPr lang="fi-FI" dirty="0"/>
              <a:t>Data enrichment and pilot architecture</a:t>
            </a:r>
          </a:p>
        </p:txBody>
      </p:sp>
      <p:pic>
        <p:nvPicPr>
          <p:cNvPr id="5" name="Graphic 4">
            <a:extLst>
              <a:ext uri="{FF2B5EF4-FFF2-40B4-BE49-F238E27FC236}">
                <a16:creationId xmlns:a16="http://schemas.microsoft.com/office/drawing/2014/main" id="{4CE2EADC-6212-4A0A-9E03-159B345B4B2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0241" y="1417638"/>
            <a:ext cx="10237125" cy="4896337"/>
          </a:xfrm>
          <a:prstGeom prst="rect">
            <a:avLst/>
          </a:prstGeom>
        </p:spPr>
      </p:pic>
    </p:spTree>
    <p:extLst>
      <p:ext uri="{BB962C8B-B14F-4D97-AF65-F5344CB8AC3E}">
        <p14:creationId xmlns:p14="http://schemas.microsoft.com/office/powerpoint/2010/main" val="902614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endParaRPr lang="fi-FI"/>
          </a:p>
        </p:txBody>
      </p:sp>
      <p:sp>
        <p:nvSpPr>
          <p:cNvPr id="3" name="Dian numeron paikkamerkki 2"/>
          <p:cNvSpPr>
            <a:spLocks noGrp="1"/>
          </p:cNvSpPr>
          <p:nvPr>
            <p:ph type="sldNum" sz="quarter" idx="12"/>
          </p:nvPr>
        </p:nvSpPr>
        <p:spPr/>
        <p:txBody>
          <a:bodyPr/>
          <a:lstStyle/>
          <a:p>
            <a:fld id="{C8F06CC1-F695-4B25-B108-F068BC78C7D6}" type="slidenum">
              <a:rPr lang="en-GB" smtClean="0"/>
              <a:t>2</a:t>
            </a:fld>
            <a:endParaRPr lang="en-GB"/>
          </a:p>
        </p:txBody>
      </p:sp>
      <p:pic>
        <p:nvPicPr>
          <p:cNvPr id="4" name="Kuva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9682"/>
            <a:ext cx="12192000" cy="9144000"/>
          </a:xfrm>
          <a:prstGeom prst="rect">
            <a:avLst/>
          </a:prstGeom>
        </p:spPr>
      </p:pic>
    </p:spTree>
    <p:extLst>
      <p:ext uri="{BB962C8B-B14F-4D97-AF65-F5344CB8AC3E}">
        <p14:creationId xmlns:p14="http://schemas.microsoft.com/office/powerpoint/2010/main" val="1132387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50E98-0EB1-4A00-A47A-F8F66701494A}"/>
              </a:ext>
            </a:extLst>
          </p:cNvPr>
          <p:cNvSpPr>
            <a:spLocks noGrp="1"/>
          </p:cNvSpPr>
          <p:nvPr>
            <p:ph type="title"/>
          </p:nvPr>
        </p:nvSpPr>
        <p:spPr/>
        <p:txBody>
          <a:bodyPr/>
          <a:lstStyle/>
          <a:p>
            <a:r>
              <a:rPr lang="fi-FI" dirty="0">
                <a:ea typeface="Geneva"/>
              </a:rPr>
              <a:t>The AI part: Network out of purchaser-supplier relations</a:t>
            </a:r>
            <a:endParaRPr lang="fi-FI" dirty="0"/>
          </a:p>
        </p:txBody>
      </p:sp>
      <p:sp>
        <p:nvSpPr>
          <p:cNvPr id="3" name="Content Placeholder 2">
            <a:extLst>
              <a:ext uri="{FF2B5EF4-FFF2-40B4-BE49-F238E27FC236}">
                <a16:creationId xmlns:a16="http://schemas.microsoft.com/office/drawing/2014/main" id="{0470F0DD-7DBA-4F85-A520-405E23C0AF9B}"/>
              </a:ext>
            </a:extLst>
          </p:cNvPr>
          <p:cNvSpPr>
            <a:spLocks noGrp="1"/>
          </p:cNvSpPr>
          <p:nvPr>
            <p:ph idx="1"/>
          </p:nvPr>
        </p:nvSpPr>
        <p:spPr>
          <a:xfrm>
            <a:off x="6096000" y="1417638"/>
            <a:ext cx="5486400" cy="4114800"/>
          </a:xfrm>
        </p:spPr>
        <p:txBody>
          <a:bodyPr/>
          <a:lstStyle/>
          <a:p>
            <a:r>
              <a:rPr lang="fi-FI" dirty="0">
                <a:ea typeface="Geneva"/>
              </a:rPr>
              <a:t>The whole of relations between purchasers and suppliers constitutes a </a:t>
            </a:r>
            <a:r>
              <a:rPr lang="fi-FI" i="1" dirty="0">
                <a:ea typeface="Geneva"/>
              </a:rPr>
              <a:t>bipartite network</a:t>
            </a:r>
            <a:endParaRPr lang="fi-FI" dirty="0">
              <a:ea typeface="Geneva"/>
            </a:endParaRPr>
          </a:p>
          <a:p>
            <a:pPr lvl="1"/>
            <a:r>
              <a:rPr lang="fi-FI" dirty="0">
                <a:ea typeface="Geneva"/>
              </a:rPr>
              <a:t>Similar to: Tinder, </a:t>
            </a:r>
            <a:r>
              <a:rPr lang="fi-FI" dirty="0" err="1">
                <a:ea typeface="Geneva"/>
              </a:rPr>
              <a:t>Netflix</a:t>
            </a:r>
            <a:r>
              <a:rPr lang="fi-FI" dirty="0">
                <a:ea typeface="Geneva"/>
              </a:rPr>
              <a:t> </a:t>
            </a:r>
          </a:p>
          <a:p>
            <a:pPr lvl="1"/>
            <a:r>
              <a:rPr lang="fi-FI" dirty="0" err="1">
                <a:ea typeface="Geneva"/>
                <a:cs typeface="Calibri"/>
              </a:rPr>
              <a:t>Visualization</a:t>
            </a:r>
            <a:r>
              <a:rPr lang="fi-FI" dirty="0">
                <a:ea typeface="Geneva"/>
                <a:cs typeface="Calibri"/>
              </a:rPr>
              <a:t>: Cutting edge meets classic</a:t>
            </a:r>
          </a:p>
          <a:p>
            <a:endParaRPr lang="fi-FI" dirty="0">
              <a:ea typeface="Geneva"/>
              <a:cs typeface="Calibri"/>
            </a:endParaRPr>
          </a:p>
        </p:txBody>
      </p:sp>
      <p:pic>
        <p:nvPicPr>
          <p:cNvPr id="7" name="Picture 6" descr="A picture containing text&#10;&#10;Description automatically generated">
            <a:extLst>
              <a:ext uri="{FF2B5EF4-FFF2-40B4-BE49-F238E27FC236}">
                <a16:creationId xmlns:a16="http://schemas.microsoft.com/office/drawing/2014/main" id="{40B8C2C6-CF07-4A76-8947-F4B8B56548CF}"/>
              </a:ext>
            </a:extLst>
          </p:cNvPr>
          <p:cNvPicPr>
            <a:picLocks noChangeAspect="1"/>
          </p:cNvPicPr>
          <p:nvPr/>
        </p:nvPicPr>
        <p:blipFill rotWithShape="1">
          <a:blip r:embed="rId3">
            <a:extLst>
              <a:ext uri="{28A0092B-C50C-407E-A947-70E740481C1C}">
                <a14:useLocalDpi xmlns:a14="http://schemas.microsoft.com/office/drawing/2010/main" val="0"/>
              </a:ext>
            </a:extLst>
          </a:blip>
          <a:srcRect t="3752"/>
          <a:stretch/>
        </p:blipFill>
        <p:spPr>
          <a:xfrm>
            <a:off x="-1950622" y="846138"/>
            <a:ext cx="8046622" cy="7744690"/>
          </a:xfrm>
          <a:prstGeom prst="rect">
            <a:avLst/>
          </a:prstGeom>
        </p:spPr>
      </p:pic>
      <p:pic>
        <p:nvPicPr>
          <p:cNvPr id="4" name="Kuva 3"/>
          <p:cNvPicPr>
            <a:picLocks noChangeAspect="1"/>
          </p:cNvPicPr>
          <p:nvPr/>
        </p:nvPicPr>
        <p:blipFill>
          <a:blip r:embed="rId4"/>
          <a:stretch>
            <a:fillRect/>
          </a:stretch>
        </p:blipFill>
        <p:spPr>
          <a:xfrm>
            <a:off x="609600" y="5532438"/>
            <a:ext cx="2283292" cy="1106093"/>
          </a:xfrm>
          <a:prstGeom prst="rect">
            <a:avLst/>
          </a:prstGeom>
        </p:spPr>
      </p:pic>
      <p:pic>
        <p:nvPicPr>
          <p:cNvPr id="5" name="Kuva 4"/>
          <p:cNvPicPr>
            <a:picLocks noChangeAspect="1"/>
          </p:cNvPicPr>
          <p:nvPr/>
        </p:nvPicPr>
        <p:blipFill>
          <a:blip r:embed="rId5"/>
          <a:stretch>
            <a:fillRect/>
          </a:stretch>
        </p:blipFill>
        <p:spPr>
          <a:xfrm>
            <a:off x="3754465" y="1150938"/>
            <a:ext cx="1676400" cy="533400"/>
          </a:xfrm>
          <a:prstGeom prst="rect">
            <a:avLst/>
          </a:prstGeom>
        </p:spPr>
      </p:pic>
      <p:pic>
        <p:nvPicPr>
          <p:cNvPr id="6" name="Kuva 5"/>
          <p:cNvPicPr>
            <a:picLocks noChangeAspect="1"/>
          </p:cNvPicPr>
          <p:nvPr/>
        </p:nvPicPr>
        <p:blipFill>
          <a:blip r:embed="rId6"/>
          <a:stretch>
            <a:fillRect/>
          </a:stretch>
        </p:blipFill>
        <p:spPr>
          <a:xfrm>
            <a:off x="5375779" y="1150938"/>
            <a:ext cx="451339" cy="533400"/>
          </a:xfrm>
          <a:prstGeom prst="rect">
            <a:avLst/>
          </a:prstGeom>
        </p:spPr>
      </p:pic>
    </p:spTree>
    <p:extLst>
      <p:ext uri="{BB962C8B-B14F-4D97-AF65-F5344CB8AC3E}">
        <p14:creationId xmlns:p14="http://schemas.microsoft.com/office/powerpoint/2010/main" val="2198233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Otsikko 3"/>
          <p:cNvSpPr>
            <a:spLocks noGrp="1"/>
          </p:cNvSpPr>
          <p:nvPr>
            <p:ph type="ctrTitle"/>
          </p:nvPr>
        </p:nvSpPr>
        <p:spPr/>
        <p:txBody>
          <a:bodyPr>
            <a:normAutofit/>
          </a:bodyPr>
          <a:lstStyle/>
          <a:p>
            <a:br>
              <a:rPr lang="fi-FI" sz="8000" dirty="0"/>
            </a:br>
            <a:br>
              <a:rPr lang="fi-FI" sz="8000" dirty="0"/>
            </a:br>
            <a:r>
              <a:rPr lang="fi-FI" sz="8000" dirty="0">
                <a:ea typeface="Geneva"/>
              </a:rPr>
              <a:t>Next </a:t>
            </a:r>
            <a:r>
              <a:rPr lang="fi-FI" sz="8000" dirty="0" err="1">
                <a:ea typeface="Geneva"/>
              </a:rPr>
              <a:t>steps</a:t>
            </a:r>
            <a:endParaRPr lang="fi-FI" sz="8000" dirty="0">
              <a:solidFill>
                <a:srgbClr val="FF7580"/>
              </a:solidFill>
            </a:endParaRPr>
          </a:p>
        </p:txBody>
      </p:sp>
    </p:spTree>
    <p:extLst>
      <p:ext uri="{BB962C8B-B14F-4D97-AF65-F5344CB8AC3E}">
        <p14:creationId xmlns:p14="http://schemas.microsoft.com/office/powerpoint/2010/main" val="4206434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90224-6D3F-4146-A133-2BC177452DAB}"/>
              </a:ext>
            </a:extLst>
          </p:cNvPr>
          <p:cNvSpPr>
            <a:spLocks noGrp="1"/>
          </p:cNvSpPr>
          <p:nvPr>
            <p:ph type="title"/>
          </p:nvPr>
        </p:nvSpPr>
        <p:spPr/>
        <p:txBody>
          <a:bodyPr/>
          <a:lstStyle/>
          <a:p>
            <a:r>
              <a:rPr lang="fi-FI" dirty="0" err="1"/>
              <a:t>What’s</a:t>
            </a:r>
            <a:r>
              <a:rPr lang="fi-FI" dirty="0"/>
              <a:t> </a:t>
            </a:r>
            <a:r>
              <a:rPr lang="fi-FI" dirty="0" err="1"/>
              <a:t>next</a:t>
            </a:r>
            <a:r>
              <a:rPr lang="fi-FI" dirty="0"/>
              <a:t>? </a:t>
            </a:r>
          </a:p>
        </p:txBody>
      </p:sp>
      <p:sp>
        <p:nvSpPr>
          <p:cNvPr id="3" name="Content Placeholder 2">
            <a:extLst>
              <a:ext uri="{FF2B5EF4-FFF2-40B4-BE49-F238E27FC236}">
                <a16:creationId xmlns:a16="http://schemas.microsoft.com/office/drawing/2014/main" id="{D4E2FC0D-2081-4BBC-AC08-CB10F1F280AA}"/>
              </a:ext>
            </a:extLst>
          </p:cNvPr>
          <p:cNvSpPr>
            <a:spLocks noGrp="1"/>
          </p:cNvSpPr>
          <p:nvPr>
            <p:ph idx="1"/>
          </p:nvPr>
        </p:nvSpPr>
        <p:spPr>
          <a:xfrm>
            <a:off x="609601" y="1143000"/>
            <a:ext cx="6086474" cy="4572000"/>
          </a:xfrm>
        </p:spPr>
        <p:txBody>
          <a:bodyPr/>
          <a:lstStyle/>
          <a:p>
            <a:r>
              <a:rPr lang="fi-FI" sz="2800" dirty="0"/>
              <a:t>Young </a:t>
            </a:r>
            <a:r>
              <a:rPr lang="fi-FI" sz="2800" dirty="0" err="1"/>
              <a:t>Professionals</a:t>
            </a:r>
            <a:r>
              <a:rPr lang="fi-FI" sz="2800" dirty="0"/>
              <a:t> </a:t>
            </a:r>
            <a:r>
              <a:rPr lang="fi-FI" sz="2800" dirty="0" err="1"/>
              <a:t>program</a:t>
            </a:r>
            <a:r>
              <a:rPr lang="fi-FI" sz="2800" dirty="0"/>
              <a:t> is </a:t>
            </a:r>
            <a:r>
              <a:rPr lang="fi-FI" sz="2800" dirty="0" err="1"/>
              <a:t>over</a:t>
            </a:r>
            <a:endParaRPr lang="fi-FI" sz="2800" dirty="0"/>
          </a:p>
          <a:p>
            <a:r>
              <a:rPr lang="fi-FI" sz="2800" dirty="0" err="1"/>
              <a:t>The</a:t>
            </a:r>
            <a:r>
              <a:rPr lang="fi-FI" sz="2800" dirty="0"/>
              <a:t> </a:t>
            </a:r>
            <a:r>
              <a:rPr lang="fi-FI" sz="2800" dirty="0" err="1"/>
              <a:t>future</a:t>
            </a:r>
            <a:r>
              <a:rPr lang="fi-FI" sz="2800" dirty="0"/>
              <a:t> of </a:t>
            </a:r>
            <a:r>
              <a:rPr lang="fi-FI" sz="2800" dirty="0" err="1"/>
              <a:t>the</a:t>
            </a:r>
            <a:r>
              <a:rPr lang="fi-FI" sz="2800" dirty="0"/>
              <a:t> </a:t>
            </a:r>
            <a:r>
              <a:rPr lang="fi-FI" sz="2800" dirty="0" err="1"/>
              <a:t>pilot</a:t>
            </a:r>
            <a:r>
              <a:rPr lang="fi-FI" sz="2800" dirty="0"/>
              <a:t> is in </a:t>
            </a:r>
            <a:r>
              <a:rPr lang="fi-FI" sz="2800" dirty="0" err="1"/>
              <a:t>the</a:t>
            </a:r>
            <a:r>
              <a:rPr lang="fi-FI" sz="2800" dirty="0"/>
              <a:t> </a:t>
            </a:r>
            <a:r>
              <a:rPr lang="fi-FI" sz="2800" dirty="0" err="1"/>
              <a:t>hands</a:t>
            </a:r>
            <a:r>
              <a:rPr lang="fi-FI" sz="2800" dirty="0"/>
              <a:t> of </a:t>
            </a:r>
            <a:r>
              <a:rPr lang="fi-FI" sz="2800" dirty="0" err="1"/>
              <a:t>the</a:t>
            </a:r>
            <a:r>
              <a:rPr lang="fi-FI" sz="2800" dirty="0"/>
              <a:t> management</a:t>
            </a:r>
          </a:p>
          <a:p>
            <a:r>
              <a:rPr lang="fi-FI" sz="2800" dirty="0" err="1"/>
              <a:t>The</a:t>
            </a:r>
            <a:r>
              <a:rPr lang="fi-FI" sz="2800" dirty="0"/>
              <a:t> </a:t>
            </a:r>
            <a:r>
              <a:rPr lang="fi-FI" sz="2800" dirty="0" err="1"/>
              <a:t>development</a:t>
            </a:r>
            <a:r>
              <a:rPr lang="fi-FI" sz="2800" dirty="0"/>
              <a:t> </a:t>
            </a:r>
            <a:r>
              <a:rPr lang="fi-FI" sz="2800" dirty="0" err="1"/>
              <a:t>possibilities</a:t>
            </a:r>
            <a:r>
              <a:rPr lang="fi-FI" sz="2800" dirty="0"/>
              <a:t> </a:t>
            </a:r>
            <a:r>
              <a:rPr lang="fi-FI" sz="2800" dirty="0" err="1"/>
              <a:t>are</a:t>
            </a:r>
            <a:r>
              <a:rPr lang="fi-FI" sz="2800" dirty="0"/>
              <a:t> </a:t>
            </a:r>
            <a:r>
              <a:rPr lang="fi-FI" sz="2800" dirty="0" err="1"/>
              <a:t>endless</a:t>
            </a:r>
            <a:r>
              <a:rPr lang="fi-FI" sz="2800" dirty="0"/>
              <a:t> </a:t>
            </a:r>
          </a:p>
          <a:p>
            <a:pPr lvl="1"/>
            <a:r>
              <a:rPr lang="fi-FI" sz="2000" dirty="0" err="1"/>
              <a:t>Find</a:t>
            </a:r>
            <a:r>
              <a:rPr lang="fi-FI" sz="2000" dirty="0"/>
              <a:t> chained procurements</a:t>
            </a:r>
          </a:p>
          <a:p>
            <a:pPr lvl="1"/>
            <a:r>
              <a:rPr lang="fi-FI" sz="2000" dirty="0" err="1"/>
              <a:t>Check</a:t>
            </a:r>
            <a:r>
              <a:rPr lang="fi-FI" sz="2000" dirty="0"/>
              <a:t> the inner circles</a:t>
            </a:r>
          </a:p>
          <a:p>
            <a:pPr lvl="1"/>
            <a:r>
              <a:rPr lang="fi-FI" sz="2000" dirty="0" err="1"/>
              <a:t>Enrich</a:t>
            </a:r>
            <a:r>
              <a:rPr lang="fi-FI" sz="2000" dirty="0"/>
              <a:t> the data with actual invoices</a:t>
            </a:r>
          </a:p>
          <a:p>
            <a:pPr>
              <a:spcBef>
                <a:spcPts val="2400"/>
              </a:spcBef>
            </a:pPr>
            <a:r>
              <a:rPr lang="fi-FI" sz="2800" dirty="0" err="1">
                <a:ea typeface="Geneva"/>
                <a:sym typeface="Wingdings" panose="05000000000000000000" pitchFamily="2" charset="2"/>
              </a:rPr>
              <a:t>The</a:t>
            </a:r>
            <a:r>
              <a:rPr lang="fi-FI" sz="2800" dirty="0">
                <a:ea typeface="Geneva"/>
                <a:sym typeface="Wingdings" panose="05000000000000000000" pitchFamily="2" charset="2"/>
              </a:rPr>
              <a:t> </a:t>
            </a:r>
            <a:r>
              <a:rPr lang="fi-FI" sz="2800" dirty="0" err="1">
                <a:ea typeface="Geneva"/>
                <a:sym typeface="Wingdings" panose="05000000000000000000" pitchFamily="2" charset="2"/>
              </a:rPr>
              <a:t>tool</a:t>
            </a:r>
            <a:r>
              <a:rPr lang="fi-FI" sz="2800" dirty="0">
                <a:ea typeface="Geneva"/>
                <a:sym typeface="Wingdings" panose="05000000000000000000" pitchFamily="2" charset="2"/>
              </a:rPr>
              <a:t> </a:t>
            </a:r>
            <a:r>
              <a:rPr lang="fi-FI" sz="2800" dirty="0" err="1">
                <a:ea typeface="Geneva"/>
                <a:sym typeface="Wingdings" panose="05000000000000000000" pitchFamily="2" charset="2"/>
              </a:rPr>
              <a:t>has</a:t>
            </a:r>
            <a:r>
              <a:rPr lang="fi-FI" sz="2800" dirty="0">
                <a:ea typeface="Geneva"/>
                <a:sym typeface="Wingdings" panose="05000000000000000000" pitchFamily="2" charset="2"/>
              </a:rPr>
              <a:t> </a:t>
            </a:r>
            <a:r>
              <a:rPr lang="fi-FI" sz="2800" dirty="0" err="1">
                <a:ea typeface="Geneva"/>
                <a:sym typeface="Wingdings" panose="05000000000000000000" pitchFamily="2" charset="2"/>
              </a:rPr>
              <a:t>raised</a:t>
            </a:r>
            <a:r>
              <a:rPr lang="fi-FI" sz="2800" dirty="0">
                <a:ea typeface="Geneva"/>
                <a:sym typeface="Wingdings" panose="05000000000000000000" pitchFamily="2" charset="2"/>
              </a:rPr>
              <a:t> </a:t>
            </a:r>
            <a:r>
              <a:rPr lang="fi-FI" sz="2800" dirty="0" err="1">
                <a:ea typeface="Geneva"/>
                <a:sym typeface="Wingdings" panose="05000000000000000000" pitchFamily="2" charset="2"/>
              </a:rPr>
              <a:t>interest</a:t>
            </a:r>
            <a:r>
              <a:rPr lang="fi-FI" sz="2800" dirty="0">
                <a:ea typeface="Geneva"/>
                <a:sym typeface="Wingdings" panose="05000000000000000000" pitchFamily="2" charset="2"/>
              </a:rPr>
              <a:t> </a:t>
            </a:r>
            <a:r>
              <a:rPr lang="fi-FI" sz="2800" dirty="0" err="1">
                <a:ea typeface="Geneva"/>
                <a:sym typeface="Wingdings" panose="05000000000000000000" pitchFamily="2" charset="2"/>
              </a:rPr>
              <a:t>internationally</a:t>
            </a:r>
            <a:endParaRPr lang="fi-FI" sz="2800" dirty="0">
              <a:ea typeface="Geneva"/>
            </a:endParaRPr>
          </a:p>
        </p:txBody>
      </p:sp>
      <p:pic>
        <p:nvPicPr>
          <p:cNvPr id="4" name="Kuva 3"/>
          <p:cNvPicPr>
            <a:picLocks noChangeAspect="1"/>
          </p:cNvPicPr>
          <p:nvPr/>
        </p:nvPicPr>
        <p:blipFill rotWithShape="1">
          <a:blip r:embed="rId3" cstate="print">
            <a:extLst>
              <a:ext uri="{28A0092B-C50C-407E-A947-70E740481C1C}">
                <a14:useLocalDpi xmlns:a14="http://schemas.microsoft.com/office/drawing/2010/main" val="0"/>
              </a:ext>
            </a:extLst>
          </a:blip>
          <a:srcRect l="174" t="6239"/>
          <a:stretch/>
        </p:blipFill>
        <p:spPr>
          <a:xfrm>
            <a:off x="6705600" y="-12700"/>
            <a:ext cx="5486400" cy="6870700"/>
          </a:xfrm>
          <a:prstGeom prst="rect">
            <a:avLst/>
          </a:prstGeom>
        </p:spPr>
      </p:pic>
    </p:spTree>
    <p:extLst>
      <p:ext uri="{BB962C8B-B14F-4D97-AF65-F5344CB8AC3E}">
        <p14:creationId xmlns:p14="http://schemas.microsoft.com/office/powerpoint/2010/main" val="336374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79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isällön paikkamerkki 5"/>
          <p:cNvSpPr>
            <a:spLocks noGrp="1"/>
          </p:cNvSpPr>
          <p:nvPr>
            <p:ph idx="1"/>
          </p:nvPr>
        </p:nvSpPr>
        <p:spPr>
          <a:xfrm>
            <a:off x="6502400" y="948267"/>
            <a:ext cx="5080000" cy="4913268"/>
          </a:xfrm>
        </p:spPr>
        <p:txBody>
          <a:bodyPr/>
          <a:lstStyle/>
          <a:p>
            <a:pPr marL="0" indent="0">
              <a:buNone/>
            </a:pPr>
            <a:r>
              <a:rPr lang="fi-FI" b="1" dirty="0" err="1"/>
              <a:t>Embrace</a:t>
            </a:r>
            <a:r>
              <a:rPr lang="fi-FI" b="1" dirty="0"/>
              <a:t> </a:t>
            </a:r>
            <a:r>
              <a:rPr lang="fi-FI" b="1" dirty="0" err="1"/>
              <a:t>the</a:t>
            </a:r>
            <a:r>
              <a:rPr lang="fi-FI" b="1" dirty="0"/>
              <a:t> </a:t>
            </a:r>
            <a:r>
              <a:rPr lang="fi-FI" b="1" dirty="0" err="1"/>
              <a:t>uncomfortable</a:t>
            </a:r>
            <a:r>
              <a:rPr lang="fi-FI" b="1" dirty="0"/>
              <a:t> – </a:t>
            </a:r>
            <a:r>
              <a:rPr lang="fi-FI" b="1" dirty="0" err="1"/>
              <a:t>you</a:t>
            </a:r>
            <a:r>
              <a:rPr lang="fi-FI" b="1" dirty="0"/>
              <a:t> </a:t>
            </a:r>
            <a:r>
              <a:rPr lang="fi-FI" b="1" dirty="0" err="1"/>
              <a:t>learn</a:t>
            </a:r>
            <a:r>
              <a:rPr lang="fi-FI" b="1" dirty="0"/>
              <a:t> to </a:t>
            </a:r>
            <a:r>
              <a:rPr lang="fi-FI" b="1" dirty="0" err="1"/>
              <a:t>adapt</a:t>
            </a:r>
            <a:r>
              <a:rPr lang="fi-FI" b="1" dirty="0"/>
              <a:t>!</a:t>
            </a:r>
            <a:br>
              <a:rPr lang="fi-FI" b="1" dirty="0"/>
            </a:br>
            <a:br>
              <a:rPr lang="fi-FI" b="1" dirty="0"/>
            </a:br>
            <a:r>
              <a:rPr lang="fi-FI" b="1" dirty="0" err="1"/>
              <a:t>You</a:t>
            </a:r>
            <a:r>
              <a:rPr lang="fi-FI" b="1" dirty="0"/>
              <a:t> </a:t>
            </a:r>
            <a:r>
              <a:rPr lang="fi-FI" b="1" dirty="0" err="1"/>
              <a:t>are</a:t>
            </a:r>
            <a:r>
              <a:rPr lang="fi-FI" b="1" dirty="0"/>
              <a:t> </a:t>
            </a:r>
            <a:r>
              <a:rPr lang="fi-FI" b="1" dirty="0" err="1"/>
              <a:t>not</a:t>
            </a:r>
            <a:r>
              <a:rPr lang="fi-FI" b="1" dirty="0"/>
              <a:t> </a:t>
            </a:r>
            <a:r>
              <a:rPr lang="fi-FI" b="1" dirty="0" err="1"/>
              <a:t>alone</a:t>
            </a:r>
            <a:r>
              <a:rPr lang="fi-FI" b="1" dirty="0"/>
              <a:t> – </a:t>
            </a:r>
            <a:r>
              <a:rPr lang="fi-FI" b="1" dirty="0" err="1"/>
              <a:t>there</a:t>
            </a:r>
            <a:r>
              <a:rPr lang="fi-FI" b="1" dirty="0"/>
              <a:t> </a:t>
            </a:r>
            <a:r>
              <a:rPr lang="fi-FI" b="1" dirty="0" err="1"/>
              <a:t>are</a:t>
            </a:r>
            <a:r>
              <a:rPr lang="fi-FI" b="1" dirty="0"/>
              <a:t> </a:t>
            </a:r>
            <a:r>
              <a:rPr lang="fi-FI" b="1" dirty="0" err="1"/>
              <a:t>others</a:t>
            </a:r>
            <a:r>
              <a:rPr lang="fi-FI" b="1" dirty="0"/>
              <a:t> </a:t>
            </a:r>
            <a:r>
              <a:rPr lang="fi-FI" b="1" dirty="0" err="1"/>
              <a:t>who</a:t>
            </a:r>
            <a:r>
              <a:rPr lang="fi-FI" b="1" dirty="0"/>
              <a:t> </a:t>
            </a:r>
            <a:r>
              <a:rPr lang="fi-FI" b="1" dirty="0" err="1"/>
              <a:t>can</a:t>
            </a:r>
            <a:r>
              <a:rPr lang="fi-FI" b="1" dirty="0"/>
              <a:t> help </a:t>
            </a:r>
            <a:r>
              <a:rPr lang="fi-FI" b="1" dirty="0" err="1"/>
              <a:t>you</a:t>
            </a:r>
            <a:r>
              <a:rPr lang="fi-FI" b="1" dirty="0"/>
              <a:t>.</a:t>
            </a:r>
            <a:br>
              <a:rPr lang="fi-FI" b="1" dirty="0"/>
            </a:br>
            <a:br>
              <a:rPr lang="fi-FI" b="1" dirty="0"/>
            </a:br>
            <a:r>
              <a:rPr lang="fi-FI" b="1" dirty="0"/>
              <a:t>Just (</a:t>
            </a:r>
            <a:r>
              <a:rPr lang="fi-FI" b="1" dirty="0" err="1"/>
              <a:t>try</a:t>
            </a:r>
            <a:r>
              <a:rPr lang="fi-FI" b="1" dirty="0"/>
              <a:t> to) </a:t>
            </a:r>
            <a:r>
              <a:rPr lang="fi-FI" b="1" dirty="0" err="1"/>
              <a:t>do</a:t>
            </a:r>
            <a:r>
              <a:rPr lang="fi-FI" b="1" dirty="0"/>
              <a:t> it.</a:t>
            </a:r>
            <a:endParaRPr lang="fi-FI" dirty="0"/>
          </a:p>
        </p:txBody>
      </p:sp>
      <p:pic>
        <p:nvPicPr>
          <p:cNvPr id="2" name="Kuva 1"/>
          <p:cNvPicPr>
            <a:picLocks noChangeAspect="1"/>
          </p:cNvPicPr>
          <p:nvPr/>
        </p:nvPicPr>
        <p:blipFill rotWithShape="1">
          <a:blip r:embed="rId3" cstate="print">
            <a:extLst>
              <a:ext uri="{28A0092B-C50C-407E-A947-70E740481C1C}">
                <a14:useLocalDpi xmlns:a14="http://schemas.microsoft.com/office/drawing/2010/main" val="0"/>
              </a:ext>
            </a:extLst>
          </a:blip>
          <a:srcRect l="-1" t="-1646" r="35835" b="83"/>
          <a:stretch/>
        </p:blipFill>
        <p:spPr>
          <a:xfrm>
            <a:off x="-921605" y="-124178"/>
            <a:ext cx="7110336" cy="6982178"/>
          </a:xfrm>
          <a:prstGeom prst="rect">
            <a:avLst/>
          </a:prstGeom>
        </p:spPr>
      </p:pic>
    </p:spTree>
    <p:extLst>
      <p:ext uri="{BB962C8B-B14F-4D97-AF65-F5344CB8AC3E}">
        <p14:creationId xmlns:p14="http://schemas.microsoft.com/office/powerpoint/2010/main" val="1072169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title"/>
          </p:nvPr>
        </p:nvSpPr>
        <p:spPr/>
        <p:txBody>
          <a:bodyPr/>
          <a:lstStyle/>
          <a:p>
            <a:r>
              <a:rPr lang="en-US" dirty="0"/>
              <a:t>You don’t need to know everything</a:t>
            </a:r>
          </a:p>
        </p:txBody>
      </p:sp>
      <p:graphicFrame>
        <p:nvGraphicFramePr>
          <p:cNvPr id="4" name="Sisällön paikkamerkki 3"/>
          <p:cNvGraphicFramePr>
            <a:graphicFrameLocks noGrp="1"/>
          </p:cNvGraphicFramePr>
          <p:nvPr>
            <p:ph idx="1"/>
            <p:extLst>
              <p:ext uri="{D42A27DB-BD31-4B8C-83A1-F6EECF244321}">
                <p14:modId xmlns:p14="http://schemas.microsoft.com/office/powerpoint/2010/main" val="1280480771"/>
              </p:ext>
            </p:extLst>
          </p:nvPr>
        </p:nvGraphicFramePr>
        <p:xfrm>
          <a:off x="129092" y="1075764"/>
          <a:ext cx="12062908" cy="5303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2337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4294967295"/>
          </p:nvPr>
        </p:nvSpPr>
        <p:spPr/>
        <p:txBody>
          <a:bodyPr/>
          <a:lstStyle/>
          <a:p>
            <a:endParaRPr lang="en-GB" dirty="0"/>
          </a:p>
        </p:txBody>
      </p:sp>
      <p:sp>
        <p:nvSpPr>
          <p:cNvPr id="5" name="Footer Placeholder 4"/>
          <p:cNvSpPr>
            <a:spLocks noGrp="1"/>
          </p:cNvSpPr>
          <p:nvPr>
            <p:ph type="ftr" sz="quarter" idx="4294967295"/>
          </p:nvPr>
        </p:nvSpPr>
        <p:spPr/>
        <p:txBody>
          <a:bodyPr/>
          <a:lstStyle/>
          <a:p>
            <a:endParaRPr lang="en-GB" dirty="0"/>
          </a:p>
        </p:txBody>
      </p:sp>
      <p:sp>
        <p:nvSpPr>
          <p:cNvPr id="6" name="Slide Number Placeholder 5"/>
          <p:cNvSpPr>
            <a:spLocks noGrp="1"/>
          </p:cNvSpPr>
          <p:nvPr>
            <p:ph type="sldNum" sz="quarter" idx="4294967295"/>
          </p:nvPr>
        </p:nvSpPr>
        <p:spPr/>
        <p:txBody>
          <a:bodyPr/>
          <a:lstStyle/>
          <a:p>
            <a:fld id="{FB0FBB8D-7D1E-4367-A63A-C18275EA46BA}" type="slidenum">
              <a:rPr lang="en-GB" smtClean="0"/>
              <a:t>5</a:t>
            </a:fld>
            <a:endParaRPr lang="en-GB"/>
          </a:p>
        </p:txBody>
      </p:sp>
      <p:sp>
        <p:nvSpPr>
          <p:cNvPr id="31" name="Title 1">
            <a:extLst>
              <a:ext uri="{FF2B5EF4-FFF2-40B4-BE49-F238E27FC236}">
                <a16:creationId xmlns:a16="http://schemas.microsoft.com/office/drawing/2014/main" id="{85DDBCEE-A746-6842-8C43-39173FC0DAD0}"/>
              </a:ext>
            </a:extLst>
          </p:cNvPr>
          <p:cNvSpPr>
            <a:spLocks noGrp="1"/>
          </p:cNvSpPr>
          <p:nvPr>
            <p:ph type="title"/>
          </p:nvPr>
        </p:nvSpPr>
        <p:spPr>
          <a:xfrm>
            <a:off x="568751" y="317991"/>
            <a:ext cx="10515600" cy="1325563"/>
          </a:xfrm>
        </p:spPr>
        <p:txBody>
          <a:bodyPr/>
          <a:lstStyle/>
          <a:p>
            <a:r>
              <a:rPr lang="fi-FI" dirty="0"/>
              <a:t>BilotGO.AI - </a:t>
            </a:r>
            <a:r>
              <a:rPr lang="fi-FI" dirty="0" err="1"/>
              <a:t>Reverse</a:t>
            </a:r>
            <a:r>
              <a:rPr lang="fi-FI" dirty="0"/>
              <a:t> </a:t>
            </a:r>
            <a:r>
              <a:rPr lang="fi-FI" dirty="0" err="1"/>
              <a:t>Hackathon</a:t>
            </a:r>
            <a:endParaRPr lang="fi-FI" dirty="0"/>
          </a:p>
        </p:txBody>
      </p:sp>
      <p:graphicFrame>
        <p:nvGraphicFramePr>
          <p:cNvPr id="3" name="Diagram 2">
            <a:extLst>
              <a:ext uri="{FF2B5EF4-FFF2-40B4-BE49-F238E27FC236}">
                <a16:creationId xmlns:a16="http://schemas.microsoft.com/office/drawing/2014/main" id="{237CE2C6-12CF-4E12-97BC-00A614B23667}"/>
              </a:ext>
            </a:extLst>
          </p:cNvPr>
          <p:cNvGraphicFramePr/>
          <p:nvPr>
            <p:extLst>
              <p:ext uri="{D42A27DB-BD31-4B8C-83A1-F6EECF244321}">
                <p14:modId xmlns:p14="http://schemas.microsoft.com/office/powerpoint/2010/main" val="16822637"/>
              </p:ext>
            </p:extLst>
          </p:nvPr>
        </p:nvGraphicFramePr>
        <p:xfrm>
          <a:off x="377934" y="1146779"/>
          <a:ext cx="11245315" cy="41496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450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feld 38"/>
          <p:cNvSpPr txBox="1"/>
          <p:nvPr/>
        </p:nvSpPr>
        <p:spPr>
          <a:xfrm>
            <a:off x="204705" y="2325636"/>
            <a:ext cx="1997172"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Project manager</a:t>
            </a:r>
          </a:p>
        </p:txBody>
      </p:sp>
      <p:sp>
        <p:nvSpPr>
          <p:cNvPr id="13" name="TextBox 12"/>
          <p:cNvSpPr txBox="1"/>
          <p:nvPr/>
        </p:nvSpPr>
        <p:spPr>
          <a:xfrm>
            <a:off x="8259135" y="2293653"/>
            <a:ext cx="184731" cy="230832"/>
          </a:xfrm>
          <a:prstGeom prst="rect">
            <a:avLst/>
          </a:prstGeom>
          <a:noFill/>
        </p:spPr>
        <p:txBody>
          <a:bodyPr wrap="none" rtlCol="0">
            <a:spAutoFit/>
          </a:bodyPr>
          <a:lstStyle/>
          <a:p>
            <a:endParaRPr lang="en-US" sz="900"/>
          </a:p>
        </p:txBody>
      </p:sp>
      <p:sp>
        <p:nvSpPr>
          <p:cNvPr id="78" name="Textfeld 38"/>
          <p:cNvSpPr txBox="1"/>
          <p:nvPr/>
        </p:nvSpPr>
        <p:spPr>
          <a:xfrm>
            <a:off x="473419" y="6216928"/>
            <a:ext cx="1525375"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UX designer</a:t>
            </a:r>
          </a:p>
        </p:txBody>
      </p:sp>
      <p:sp>
        <p:nvSpPr>
          <p:cNvPr id="86" name="Textfeld 38"/>
          <p:cNvSpPr txBox="1"/>
          <p:nvPr/>
        </p:nvSpPr>
        <p:spPr>
          <a:xfrm>
            <a:off x="387112" y="4167044"/>
            <a:ext cx="1697987"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Data Scientist</a:t>
            </a:r>
          </a:p>
        </p:txBody>
      </p:sp>
      <p:sp>
        <p:nvSpPr>
          <p:cNvPr id="102" name="Textfeld 38"/>
          <p:cNvSpPr txBox="1"/>
          <p:nvPr/>
        </p:nvSpPr>
        <p:spPr>
          <a:xfrm>
            <a:off x="9989671" y="2331873"/>
            <a:ext cx="879366"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Coder</a:t>
            </a:r>
          </a:p>
        </p:txBody>
      </p:sp>
      <p:sp>
        <p:nvSpPr>
          <p:cNvPr id="110" name="Textfeld 38"/>
          <p:cNvSpPr txBox="1"/>
          <p:nvPr/>
        </p:nvSpPr>
        <p:spPr>
          <a:xfrm>
            <a:off x="10023065" y="4294011"/>
            <a:ext cx="879366"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Coder</a:t>
            </a:r>
          </a:p>
        </p:txBody>
      </p:sp>
      <p:sp>
        <p:nvSpPr>
          <p:cNvPr id="118" name="Textfeld 38"/>
          <p:cNvSpPr txBox="1"/>
          <p:nvPr/>
        </p:nvSpPr>
        <p:spPr>
          <a:xfrm>
            <a:off x="9989666" y="6225798"/>
            <a:ext cx="879366" cy="430867"/>
          </a:xfrm>
          <a:prstGeom prst="rect">
            <a:avLst/>
          </a:prstGeom>
        </p:spPr>
        <p:txBody>
          <a:bodyPr vert="horz" wrap="none" lIns="121899" tIns="60950" rIns="121899" bIns="60950" rtlCol="0">
            <a:spAutoFit/>
          </a:bodyPr>
          <a:lstStyle/>
          <a:p>
            <a:pPr algn="ctr"/>
            <a:r>
              <a:rPr lang="en-US" sz="2000" b="1" kern="900" dirty="0">
                <a:solidFill>
                  <a:schemeClr val="accent2"/>
                </a:solidFill>
                <a:latin typeface="+mj-lt"/>
                <a:cs typeface="Lato Light"/>
              </a:rPr>
              <a:t>Coder</a:t>
            </a:r>
          </a:p>
        </p:txBody>
      </p:sp>
      <p:pic>
        <p:nvPicPr>
          <p:cNvPr id="11" name="Picture Placeholder 10" descr="A person wearing a suit and tie smiling at the camera&#10;&#10;Description automatically generated">
            <a:extLst>
              <a:ext uri="{FF2B5EF4-FFF2-40B4-BE49-F238E27FC236}">
                <a16:creationId xmlns:a16="http://schemas.microsoft.com/office/drawing/2014/main" id="{4938513B-FC11-4427-9792-E24F639F95A9}"/>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5869" r="5869"/>
          <a:stretch>
            <a:fillRect/>
          </a:stretch>
        </p:blipFill>
        <p:spPr>
          <a:xfrm>
            <a:off x="552135" y="922053"/>
            <a:ext cx="1371957" cy="1371600"/>
          </a:xfrm>
        </p:spPr>
      </p:pic>
      <p:pic>
        <p:nvPicPr>
          <p:cNvPr id="14" name="Picture Placeholder 13" descr="A person wearing a white shirt&#10;&#10;Description automatically generated">
            <a:extLst>
              <a:ext uri="{FF2B5EF4-FFF2-40B4-BE49-F238E27FC236}">
                <a16:creationId xmlns:a16="http://schemas.microsoft.com/office/drawing/2014/main" id="{7F1FB8E3-0071-4FA4-9D47-592831324968}"/>
              </a:ext>
            </a:extLst>
          </p:cNvPr>
          <p:cNvPicPr>
            <a:picLocks noGrp="1" noChangeAspect="1"/>
          </p:cNvPicPr>
          <p:nvPr>
            <p:ph type="pic" sz="quarter" idx="17"/>
          </p:nvPr>
        </p:nvPicPr>
        <p:blipFill rotWithShape="1">
          <a:blip r:embed="rId4" cstate="print">
            <a:extLst>
              <a:ext uri="{28A0092B-C50C-407E-A947-70E740481C1C}">
                <a14:useLocalDpi xmlns:a14="http://schemas.microsoft.com/office/drawing/2010/main" val="0"/>
              </a:ext>
            </a:extLst>
          </a:blip>
          <a:srcRect l="846" t="9452" r="-846" b="23882"/>
          <a:stretch/>
        </p:blipFill>
        <p:spPr>
          <a:xfrm>
            <a:off x="9743548" y="982706"/>
            <a:ext cx="1371600" cy="1371600"/>
          </a:xfrm>
        </p:spPr>
      </p:pic>
      <p:pic>
        <p:nvPicPr>
          <p:cNvPr id="10" name="Picture Placeholder 9" descr="A person posing for the camera&#10;&#10;Description automatically generated">
            <a:extLst>
              <a:ext uri="{FF2B5EF4-FFF2-40B4-BE49-F238E27FC236}">
                <a16:creationId xmlns:a16="http://schemas.microsoft.com/office/drawing/2014/main" id="{B82EFCAE-E65E-4499-A229-4EBFCD12E2F8}"/>
              </a:ext>
            </a:extLst>
          </p:cNvPr>
          <p:cNvPicPr>
            <a:picLocks noGrp="1" noChangeAspect="1"/>
          </p:cNvPicPr>
          <p:nvPr>
            <p:ph type="pic" sz="quarter" idx="18"/>
          </p:nvPr>
        </p:nvPicPr>
        <p:blipFill rotWithShape="1">
          <a:blip r:embed="rId5" cstate="print">
            <a:extLst>
              <a:ext uri="{28A0092B-C50C-407E-A947-70E740481C1C}">
                <a14:useLocalDpi xmlns:a14="http://schemas.microsoft.com/office/drawing/2010/main" val="0"/>
              </a:ext>
            </a:extLst>
          </a:blip>
          <a:srcRect l="-5" t="2658" r="5" b="20952"/>
          <a:stretch/>
        </p:blipFill>
        <p:spPr>
          <a:xfrm>
            <a:off x="9743547" y="2948843"/>
            <a:ext cx="1371600" cy="1371600"/>
          </a:xfrm>
        </p:spPr>
      </p:pic>
      <p:pic>
        <p:nvPicPr>
          <p:cNvPr id="16" name="Picture Placeholder 15" descr="A close up of a person&#10;&#10;Description automatically generated">
            <a:extLst>
              <a:ext uri="{FF2B5EF4-FFF2-40B4-BE49-F238E27FC236}">
                <a16:creationId xmlns:a16="http://schemas.microsoft.com/office/drawing/2014/main" id="{0C83A45F-4226-4869-A0FA-0746213C0DFA}"/>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a:stretch>
            <a:fillRect/>
          </a:stretch>
        </p:blipFill>
        <p:spPr>
          <a:xfrm>
            <a:off x="552135" y="4813248"/>
            <a:ext cx="1371600" cy="1371600"/>
          </a:xfrm>
        </p:spPr>
      </p:pic>
      <p:pic>
        <p:nvPicPr>
          <p:cNvPr id="18" name="Picture Placeholder 17" descr="A person wearing glasses and smiling at the camera&#10;&#10;Description automatically generated">
            <a:extLst>
              <a:ext uri="{FF2B5EF4-FFF2-40B4-BE49-F238E27FC236}">
                <a16:creationId xmlns:a16="http://schemas.microsoft.com/office/drawing/2014/main" id="{AFB66DC8-E6E5-49D5-ABCE-7870656AE6FF}"/>
              </a:ext>
            </a:extLst>
          </p:cNvPr>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l="16618" r="16618"/>
          <a:stretch>
            <a:fillRect/>
          </a:stretch>
        </p:blipFill>
        <p:spPr>
          <a:xfrm>
            <a:off x="495466" y="2756503"/>
            <a:ext cx="1373187" cy="1371600"/>
          </a:xfrm>
        </p:spPr>
      </p:pic>
      <p:pic>
        <p:nvPicPr>
          <p:cNvPr id="8" name="Picture Placeholder 7" descr="A person wearing a striped shirt&#10;&#10;Description automatically generated">
            <a:extLst>
              <a:ext uri="{FF2B5EF4-FFF2-40B4-BE49-F238E27FC236}">
                <a16:creationId xmlns:a16="http://schemas.microsoft.com/office/drawing/2014/main" id="{F90A5CF0-BAE1-4337-9DC0-173310500EDA}"/>
              </a:ext>
            </a:extLst>
          </p:cNvPr>
          <p:cNvPicPr>
            <a:picLocks noGrp="1" noChangeAspect="1"/>
          </p:cNvPicPr>
          <p:nvPr>
            <p:ph type="pic" sz="quarter" idx="19"/>
          </p:nvPr>
        </p:nvPicPr>
        <p:blipFill rotWithShape="1">
          <a:blip r:embed="rId8" cstate="print">
            <a:extLst>
              <a:ext uri="{28A0092B-C50C-407E-A947-70E740481C1C}">
                <a14:useLocalDpi xmlns:a14="http://schemas.microsoft.com/office/drawing/2010/main" val="0"/>
              </a:ext>
            </a:extLst>
          </a:blip>
          <a:srcRect l="-2003" t="3439" r="2003" b="29977"/>
          <a:stretch/>
        </p:blipFill>
        <p:spPr>
          <a:xfrm>
            <a:off x="9743547" y="4845328"/>
            <a:ext cx="1373187" cy="1371600"/>
          </a:xfrm>
        </p:spPr>
      </p:pic>
      <p:sp>
        <p:nvSpPr>
          <p:cNvPr id="66" name="Title 1">
            <a:extLst>
              <a:ext uri="{FF2B5EF4-FFF2-40B4-BE49-F238E27FC236}">
                <a16:creationId xmlns:a16="http://schemas.microsoft.com/office/drawing/2014/main" id="{65AC0221-76CB-4722-89BB-2C776B5D20C8}"/>
              </a:ext>
            </a:extLst>
          </p:cNvPr>
          <p:cNvSpPr txBox="1">
            <a:spLocks/>
          </p:cNvSpPr>
          <p:nvPr/>
        </p:nvSpPr>
        <p:spPr>
          <a:xfrm>
            <a:off x="609600" y="274638"/>
            <a:ext cx="10972800" cy="1143000"/>
          </a:xfrm>
          <a:prstGeom prst="rect">
            <a:avLst/>
          </a:prstGeom>
        </p:spPr>
        <p:txBody>
          <a:bodyPr/>
          <a:lstStyle>
            <a:lvl1pPr algn="l" defTabSz="457200" rtl="0" eaLnBrk="1" fontAlgn="base" hangingPunct="1">
              <a:spcBef>
                <a:spcPct val="0"/>
              </a:spcBef>
              <a:spcAft>
                <a:spcPct val="0"/>
              </a:spcAft>
              <a:defRPr sz="3600" b="1" kern="1200">
                <a:solidFill>
                  <a:schemeClr val="accent1"/>
                </a:solidFill>
                <a:latin typeface="+mj-lt"/>
                <a:ea typeface="Geneva" charset="0"/>
                <a:cs typeface="Geneva" charset="0"/>
              </a:defRPr>
            </a:lvl1pPr>
            <a:lvl2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2pPr>
            <a:lvl3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3pPr>
            <a:lvl4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4pPr>
            <a:lvl5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5pPr>
            <a:lvl6pPr marL="4572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6pPr>
            <a:lvl7pPr marL="9144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7pPr>
            <a:lvl8pPr marL="13716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8pPr>
            <a:lvl9pPr marL="18288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9pPr>
          </a:lstStyle>
          <a:p>
            <a:r>
              <a:rPr lang="fi-FI" dirty="0"/>
              <a:t>VTV x BILOT</a:t>
            </a:r>
          </a:p>
        </p:txBody>
      </p:sp>
      <p:pic>
        <p:nvPicPr>
          <p:cNvPr id="28" name="Kuva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25671" y="1616444"/>
            <a:ext cx="5545032" cy="3768806"/>
          </a:xfrm>
          <a:prstGeom prst="rect">
            <a:avLst/>
          </a:prstGeom>
        </p:spPr>
      </p:pic>
      <p:sp>
        <p:nvSpPr>
          <p:cNvPr id="33" name="Rectangle 32"/>
          <p:cNvSpPr/>
          <p:nvPr/>
        </p:nvSpPr>
        <p:spPr>
          <a:xfrm>
            <a:off x="3716331" y="5984793"/>
            <a:ext cx="4149723" cy="400110"/>
          </a:xfrm>
          <a:prstGeom prst="rect">
            <a:avLst/>
          </a:prstGeom>
          <a:solidFill>
            <a:schemeClr val="tx2"/>
          </a:solidFill>
        </p:spPr>
        <p:txBody>
          <a:bodyPr wrap="square">
            <a:spAutoFit/>
          </a:bodyPr>
          <a:lstStyle/>
          <a:p>
            <a:r>
              <a:rPr lang="fi-FI" sz="2000" b="1" dirty="0">
                <a:solidFill>
                  <a:schemeClr val="bg1"/>
                </a:solidFill>
              </a:rPr>
              <a:t>In addition 10+ NAOF </a:t>
            </a:r>
            <a:r>
              <a:rPr lang="fi-FI" sz="2000" b="1" dirty="0" err="1">
                <a:solidFill>
                  <a:schemeClr val="bg1"/>
                </a:solidFill>
              </a:rPr>
              <a:t>staff</a:t>
            </a:r>
            <a:r>
              <a:rPr lang="fi-FI" sz="2000" b="1" dirty="0">
                <a:solidFill>
                  <a:schemeClr val="bg1"/>
                </a:solidFill>
              </a:rPr>
              <a:t> </a:t>
            </a:r>
            <a:r>
              <a:rPr lang="fi-FI" sz="2000" b="1" dirty="0" err="1">
                <a:solidFill>
                  <a:schemeClr val="bg1"/>
                </a:solidFill>
              </a:rPr>
              <a:t>members</a:t>
            </a:r>
            <a:endParaRPr lang="fi-FI" sz="2000" b="1" dirty="0">
              <a:solidFill>
                <a:schemeClr val="bg1"/>
              </a:solidFill>
            </a:endParaRPr>
          </a:p>
        </p:txBody>
      </p:sp>
    </p:spTree>
    <p:extLst>
      <p:ext uri="{BB962C8B-B14F-4D97-AF65-F5344CB8AC3E}">
        <p14:creationId xmlns:p14="http://schemas.microsoft.com/office/powerpoint/2010/main" val="3174380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tsikko 1"/>
          <p:cNvSpPr>
            <a:spLocks noGrp="1"/>
          </p:cNvSpPr>
          <p:nvPr>
            <p:ph type="ctrTitle"/>
          </p:nvPr>
        </p:nvSpPr>
        <p:spPr>
          <a:xfrm>
            <a:off x="1052513" y="1326092"/>
            <a:ext cx="10668000" cy="5250392"/>
          </a:xfrm>
        </p:spPr>
        <p:txBody>
          <a:bodyPr>
            <a:normAutofit/>
          </a:bodyPr>
          <a:lstStyle/>
          <a:p>
            <a:br>
              <a:rPr lang="en-US" sz="8800" dirty="0"/>
            </a:br>
            <a:r>
              <a:rPr lang="en-US" sz="8800" dirty="0"/>
              <a:t>PROCUREMENTS</a:t>
            </a:r>
          </a:p>
        </p:txBody>
      </p:sp>
      <p:sp>
        <p:nvSpPr>
          <p:cNvPr id="3" name="Otsikko 1"/>
          <p:cNvSpPr txBox="1">
            <a:spLocks/>
          </p:cNvSpPr>
          <p:nvPr/>
        </p:nvSpPr>
        <p:spPr bwMode="auto">
          <a:xfrm>
            <a:off x="4071936" y="3951288"/>
            <a:ext cx="9158287" cy="290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algn="l" defTabSz="457200" rtl="0" eaLnBrk="1" fontAlgn="base" hangingPunct="1">
              <a:spcBef>
                <a:spcPct val="0"/>
              </a:spcBef>
              <a:spcAft>
                <a:spcPct val="0"/>
              </a:spcAft>
              <a:defRPr sz="5000" b="0" i="0" kern="1200">
                <a:solidFill>
                  <a:schemeClr val="bg1"/>
                </a:solidFill>
                <a:latin typeface="+mj-lt"/>
                <a:ea typeface="Geneva" charset="0"/>
                <a:cs typeface="Geneva" charset="0"/>
              </a:defRPr>
            </a:lvl1pPr>
            <a:lvl2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2pPr>
            <a:lvl3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3pPr>
            <a:lvl4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4pPr>
            <a:lvl5pPr algn="l" defTabSz="457200" rtl="0" eaLnBrk="1" fontAlgn="base" hangingPunct="1">
              <a:spcBef>
                <a:spcPct val="0"/>
              </a:spcBef>
              <a:spcAft>
                <a:spcPct val="0"/>
              </a:spcAft>
              <a:defRPr sz="3600" b="1">
                <a:solidFill>
                  <a:schemeClr val="tx2"/>
                </a:solidFill>
                <a:latin typeface="Calibri" charset="0"/>
                <a:ea typeface="Geneva" charset="0"/>
                <a:cs typeface="Geneva" charset="0"/>
              </a:defRPr>
            </a:lvl5pPr>
            <a:lvl6pPr marL="4572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6pPr>
            <a:lvl7pPr marL="9144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7pPr>
            <a:lvl8pPr marL="13716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8pPr>
            <a:lvl9pPr marL="1828800" algn="l" defTabSz="457200" rtl="0" eaLnBrk="1" fontAlgn="base" hangingPunct="1">
              <a:spcBef>
                <a:spcPct val="0"/>
              </a:spcBef>
              <a:spcAft>
                <a:spcPct val="0"/>
              </a:spcAft>
              <a:defRPr sz="3600" b="1">
                <a:solidFill>
                  <a:schemeClr val="tx2"/>
                </a:solidFill>
                <a:latin typeface="Calibri" charset="0"/>
                <a:ea typeface="Geneva" charset="0"/>
                <a:cs typeface="Geneva" charset="0"/>
              </a:defRPr>
            </a:lvl9pPr>
          </a:lstStyle>
          <a:p>
            <a:endParaRPr lang="en-US" dirty="0"/>
          </a:p>
        </p:txBody>
      </p:sp>
    </p:spTree>
    <p:extLst>
      <p:ext uri="{BB962C8B-B14F-4D97-AF65-F5344CB8AC3E}">
        <p14:creationId xmlns:p14="http://schemas.microsoft.com/office/powerpoint/2010/main" val="385042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kstiruutu 7"/>
          <p:cNvSpPr txBox="1"/>
          <p:nvPr/>
        </p:nvSpPr>
        <p:spPr>
          <a:xfrm flipH="1">
            <a:off x="6002382" y="764177"/>
            <a:ext cx="45719" cy="45719"/>
          </a:xfrm>
          <a:prstGeom prst="rect">
            <a:avLst/>
          </a:prstGeom>
        </p:spPr>
        <p:txBody>
          <a:bodyPr vert="horz" wrap="square" lIns="0" tIns="0" rIns="0" bIns="0" rtlCol="0" anchor="t" anchorCtr="0">
            <a:normAutofit fontScale="25000" lnSpcReduction="20000"/>
          </a:bodyPr>
          <a:lstStyle/>
          <a:p>
            <a:endParaRPr lang="fi-FI" b="0" i="0"/>
          </a:p>
        </p:txBody>
      </p:sp>
      <p:sp>
        <p:nvSpPr>
          <p:cNvPr id="12" name="Content Placeholder 2">
            <a:extLst>
              <a:ext uri="{FF2B5EF4-FFF2-40B4-BE49-F238E27FC236}">
                <a16:creationId xmlns:a16="http://schemas.microsoft.com/office/drawing/2014/main" id="{D4417158-5EA4-4C6B-BD62-627C62CACCA4}"/>
              </a:ext>
            </a:extLst>
          </p:cNvPr>
          <p:cNvSpPr txBox="1">
            <a:spLocks/>
          </p:cNvSpPr>
          <p:nvPr/>
        </p:nvSpPr>
        <p:spPr>
          <a:xfrm>
            <a:off x="1491342" y="2050705"/>
            <a:ext cx="4980827" cy="4114800"/>
          </a:xfrm>
          <a:prstGeom prst="rect">
            <a:avLst/>
          </a:prstGeom>
        </p:spPr>
        <p:txBody>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t>Auditors are manually working on </a:t>
            </a:r>
            <a:br>
              <a:rPr lang="en-US" sz="2400" dirty="0"/>
            </a:br>
            <a:r>
              <a:rPr lang="en-US" sz="2400" b="1" dirty="0">
                <a:solidFill>
                  <a:schemeClr val="accent2"/>
                </a:solidFill>
              </a:rPr>
              <a:t>large datasets </a:t>
            </a:r>
          </a:p>
          <a:p>
            <a:pPr marL="0" indent="0">
              <a:buNone/>
            </a:pPr>
            <a:endParaRPr lang="en-US" sz="2400" b="1" dirty="0">
              <a:solidFill>
                <a:schemeClr val="accent2"/>
              </a:solidFill>
            </a:endParaRPr>
          </a:p>
          <a:p>
            <a:pPr marL="0" indent="0">
              <a:buNone/>
            </a:pPr>
            <a:r>
              <a:rPr lang="en-US" sz="2400" dirty="0"/>
              <a:t>Struggling with </a:t>
            </a:r>
            <a:r>
              <a:rPr lang="en-US" sz="2400" b="1" dirty="0">
                <a:solidFill>
                  <a:schemeClr val="accent2"/>
                </a:solidFill>
              </a:rPr>
              <a:t>finding</a:t>
            </a:r>
            <a:r>
              <a:rPr lang="en-US" sz="2400" dirty="0"/>
              <a:t> the potential procurement </a:t>
            </a:r>
            <a:r>
              <a:rPr lang="en-US" sz="2400" b="1" dirty="0">
                <a:solidFill>
                  <a:schemeClr val="accent2"/>
                </a:solidFill>
              </a:rPr>
              <a:t>risk cases</a:t>
            </a:r>
          </a:p>
          <a:p>
            <a:pPr marL="0" indent="0">
              <a:buNone/>
            </a:pPr>
            <a:endParaRPr lang="en-US" sz="2400" b="1" dirty="0">
              <a:solidFill>
                <a:schemeClr val="accent2"/>
              </a:solidFill>
            </a:endParaRPr>
          </a:p>
          <a:p>
            <a:pPr marL="0" indent="0">
              <a:buNone/>
            </a:pPr>
            <a:r>
              <a:rPr lang="en-US" sz="2400" dirty="0"/>
              <a:t>Auditors have to recognize the potential risk areas based on their </a:t>
            </a:r>
            <a:r>
              <a:rPr lang="en-US" sz="2400" b="1" dirty="0">
                <a:solidFill>
                  <a:schemeClr val="accent2"/>
                </a:solidFill>
              </a:rPr>
              <a:t>own expertise and judgement</a:t>
            </a:r>
          </a:p>
          <a:p>
            <a:endParaRPr lang="en-US" dirty="0"/>
          </a:p>
        </p:txBody>
      </p:sp>
      <p:sp>
        <p:nvSpPr>
          <p:cNvPr id="2" name="Title 1">
            <a:extLst>
              <a:ext uri="{FF2B5EF4-FFF2-40B4-BE49-F238E27FC236}">
                <a16:creationId xmlns:a16="http://schemas.microsoft.com/office/drawing/2014/main" id="{8D7EF7FA-18B3-42E7-B902-6DE4F49B0C95}"/>
              </a:ext>
            </a:extLst>
          </p:cNvPr>
          <p:cNvSpPr>
            <a:spLocks noGrp="1"/>
          </p:cNvSpPr>
          <p:nvPr>
            <p:ph type="title"/>
          </p:nvPr>
        </p:nvSpPr>
        <p:spPr>
          <a:xfrm>
            <a:off x="609600" y="274638"/>
            <a:ext cx="9517626" cy="1143000"/>
          </a:xfrm>
        </p:spPr>
        <p:txBody>
          <a:bodyPr/>
          <a:lstStyle/>
          <a:p>
            <a:r>
              <a:rPr lang="fi-FI" sz="4400" dirty="0"/>
              <a:t>Current situation</a:t>
            </a:r>
          </a:p>
        </p:txBody>
      </p:sp>
      <p:sp>
        <p:nvSpPr>
          <p:cNvPr id="6" name="Oval 5">
            <a:extLst>
              <a:ext uri="{FF2B5EF4-FFF2-40B4-BE49-F238E27FC236}">
                <a16:creationId xmlns:a16="http://schemas.microsoft.com/office/drawing/2014/main" id="{DB91FCB7-A62A-9F42-AACF-0F83D424C816}"/>
              </a:ext>
            </a:extLst>
          </p:cNvPr>
          <p:cNvSpPr/>
          <p:nvPr/>
        </p:nvSpPr>
        <p:spPr>
          <a:xfrm>
            <a:off x="609600" y="2082864"/>
            <a:ext cx="806041" cy="806041"/>
          </a:xfrm>
          <a:prstGeom prst="ellipse">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b="1" dirty="0">
              <a:solidFill>
                <a:schemeClr val="accent1"/>
              </a:solidFill>
              <a:latin typeface="Century Gothic"/>
              <a:cs typeface="Garamond"/>
            </a:endParaRPr>
          </a:p>
        </p:txBody>
      </p:sp>
      <p:pic>
        <p:nvPicPr>
          <p:cNvPr id="7" name="Graphic 15">
            <a:extLst>
              <a:ext uri="{FF2B5EF4-FFF2-40B4-BE49-F238E27FC236}">
                <a16:creationId xmlns:a16="http://schemas.microsoft.com/office/drawing/2014/main" id="{EDDBBF9E-931C-1749-8B73-2BEF4083E3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0852" y="2215002"/>
            <a:ext cx="506427" cy="506427"/>
          </a:xfrm>
          <a:prstGeom prst="rect">
            <a:avLst/>
          </a:prstGeom>
        </p:spPr>
      </p:pic>
      <p:sp>
        <p:nvSpPr>
          <p:cNvPr id="9" name="Oval 8">
            <a:extLst>
              <a:ext uri="{FF2B5EF4-FFF2-40B4-BE49-F238E27FC236}">
                <a16:creationId xmlns:a16="http://schemas.microsoft.com/office/drawing/2014/main" id="{DB91FCB7-A62A-9F42-AACF-0F83D424C816}"/>
              </a:ext>
            </a:extLst>
          </p:cNvPr>
          <p:cNvSpPr/>
          <p:nvPr/>
        </p:nvSpPr>
        <p:spPr>
          <a:xfrm>
            <a:off x="609600" y="3302064"/>
            <a:ext cx="806041" cy="806041"/>
          </a:xfrm>
          <a:prstGeom prst="ellipse">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b="1" dirty="0">
              <a:solidFill>
                <a:schemeClr val="accent1"/>
              </a:solidFill>
              <a:latin typeface="Century Gothic"/>
              <a:cs typeface="Garamond"/>
            </a:endParaRPr>
          </a:p>
        </p:txBody>
      </p:sp>
      <p:pic>
        <p:nvPicPr>
          <p:cNvPr id="13" name="Graphic 57">
            <a:extLst>
              <a:ext uri="{FF2B5EF4-FFF2-40B4-BE49-F238E27FC236}">
                <a16:creationId xmlns:a16="http://schemas.microsoft.com/office/drawing/2014/main" id="{3ADFDA64-D643-9F47-975F-F78D4C54D8E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1677" y="3434141"/>
            <a:ext cx="541886" cy="541886"/>
          </a:xfrm>
          <a:prstGeom prst="rect">
            <a:avLst/>
          </a:prstGeom>
        </p:spPr>
      </p:pic>
      <p:sp>
        <p:nvSpPr>
          <p:cNvPr id="14" name="Oval 13">
            <a:extLst>
              <a:ext uri="{FF2B5EF4-FFF2-40B4-BE49-F238E27FC236}">
                <a16:creationId xmlns:a16="http://schemas.microsoft.com/office/drawing/2014/main" id="{DB91FCB7-A62A-9F42-AACF-0F83D424C816}"/>
              </a:ext>
            </a:extLst>
          </p:cNvPr>
          <p:cNvSpPr/>
          <p:nvPr/>
        </p:nvSpPr>
        <p:spPr>
          <a:xfrm>
            <a:off x="609600" y="4656731"/>
            <a:ext cx="806041" cy="806041"/>
          </a:xfrm>
          <a:prstGeom prst="ellipse">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b="1" dirty="0">
              <a:solidFill>
                <a:schemeClr val="accent1"/>
              </a:solidFill>
              <a:latin typeface="Century Gothic"/>
              <a:cs typeface="Garamond"/>
            </a:endParaRPr>
          </a:p>
        </p:txBody>
      </p:sp>
      <p:pic>
        <p:nvPicPr>
          <p:cNvPr id="16" name="Graphic 34">
            <a:extLst>
              <a:ext uri="{FF2B5EF4-FFF2-40B4-BE49-F238E27FC236}">
                <a16:creationId xmlns:a16="http://schemas.microsoft.com/office/drawing/2014/main" id="{D66F5B73-9F0D-C946-8492-7330C8F8EC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75606" y="4787660"/>
            <a:ext cx="478607" cy="478607"/>
          </a:xfrm>
          <a:prstGeom prst="rect">
            <a:avLst/>
          </a:prstGeom>
        </p:spPr>
      </p:pic>
      <p:pic>
        <p:nvPicPr>
          <p:cNvPr id="20" name="Graphic 4">
            <a:extLst>
              <a:ext uri="{FF2B5EF4-FFF2-40B4-BE49-F238E27FC236}">
                <a16:creationId xmlns:a16="http://schemas.microsoft.com/office/drawing/2014/main" id="{39267458-3572-E74C-974A-2C24CE4DD3E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98672" y="3378264"/>
            <a:ext cx="504863" cy="504863"/>
          </a:xfrm>
          <a:prstGeom prst="rect">
            <a:avLst/>
          </a:prstGeom>
        </p:spPr>
      </p:pic>
      <p:sp>
        <p:nvSpPr>
          <p:cNvPr id="21" name="TextBox 20"/>
          <p:cNvSpPr txBox="1"/>
          <p:nvPr/>
        </p:nvSpPr>
        <p:spPr>
          <a:xfrm>
            <a:off x="609600" y="1568859"/>
            <a:ext cx="3759493" cy="635000"/>
          </a:xfrm>
          <a:prstGeom prst="rect">
            <a:avLst/>
          </a:prstGeom>
        </p:spPr>
        <p:txBody>
          <a:bodyPr vert="horz" wrap="square" lIns="0" tIns="0" rIns="0" bIns="0" rtlCol="0" anchor="t" anchorCtr="0">
            <a:normAutofit/>
          </a:bodyPr>
          <a:lstStyle/>
          <a:p>
            <a:r>
              <a:rPr lang="en-US" sz="2800" b="1" dirty="0">
                <a:solidFill>
                  <a:schemeClr val="tx2"/>
                </a:solidFill>
              </a:rPr>
              <a:t>CHALLENGES</a:t>
            </a:r>
          </a:p>
          <a:p>
            <a:endParaRPr lang="fi-FI" b="0" i="0" dirty="0"/>
          </a:p>
        </p:txBody>
      </p:sp>
      <p:pic>
        <p:nvPicPr>
          <p:cNvPr id="4" name="Kuva 3"/>
          <p:cNvPicPr>
            <a:picLocks noChangeAspect="1"/>
          </p:cNvPicPr>
          <p:nvPr/>
        </p:nvPicPr>
        <p:blipFill rotWithShape="1">
          <a:blip r:embed="rId11" cstate="print">
            <a:extLst>
              <a:ext uri="{28A0092B-C50C-407E-A947-70E740481C1C}">
                <a14:useLocalDpi xmlns:a14="http://schemas.microsoft.com/office/drawing/2010/main" val="0"/>
              </a:ext>
            </a:extLst>
          </a:blip>
          <a:srcRect l="25476" t="-2454" r="13835" b="-1"/>
          <a:stretch/>
        </p:blipFill>
        <p:spPr>
          <a:xfrm>
            <a:off x="6304546" y="-168442"/>
            <a:ext cx="7399423" cy="7026442"/>
          </a:xfrm>
          <a:prstGeom prst="rect">
            <a:avLst/>
          </a:prstGeom>
        </p:spPr>
      </p:pic>
    </p:spTree>
    <p:extLst>
      <p:ext uri="{BB962C8B-B14F-4D97-AF65-F5344CB8AC3E}">
        <p14:creationId xmlns:p14="http://schemas.microsoft.com/office/powerpoint/2010/main" val="28718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FB9B7B-D1F2-4C2B-B24C-87765E94AA52}"/>
              </a:ext>
            </a:extLst>
          </p:cNvPr>
          <p:cNvPicPr>
            <a:picLocks noChangeAspect="1"/>
          </p:cNvPicPr>
          <p:nvPr/>
        </p:nvPicPr>
        <p:blipFill>
          <a:blip r:embed="rId3"/>
          <a:stretch>
            <a:fillRect/>
          </a:stretch>
        </p:blipFill>
        <p:spPr>
          <a:xfrm>
            <a:off x="6689090" y="3302629"/>
            <a:ext cx="4440583" cy="3836143"/>
          </a:xfrm>
          <a:prstGeom prst="rect">
            <a:avLst/>
          </a:prstGeom>
        </p:spPr>
      </p:pic>
      <p:sp>
        <p:nvSpPr>
          <p:cNvPr id="4" name="Otsikko 3"/>
          <p:cNvSpPr>
            <a:spLocks noGrp="1"/>
          </p:cNvSpPr>
          <p:nvPr>
            <p:ph type="title"/>
          </p:nvPr>
        </p:nvSpPr>
        <p:spPr>
          <a:xfrm>
            <a:off x="609600" y="299482"/>
            <a:ext cx="10972800" cy="1143000"/>
          </a:xfrm>
        </p:spPr>
        <p:txBody>
          <a:bodyPr/>
          <a:lstStyle/>
          <a:p>
            <a:pPr algn="ctr"/>
            <a:r>
              <a:rPr lang="fi-FI" dirty="0" err="1"/>
              <a:t>Introducing</a:t>
            </a:r>
            <a:r>
              <a:rPr lang="fi-FI" dirty="0"/>
              <a:t> </a:t>
            </a:r>
            <a:r>
              <a:rPr lang="fi-FI" dirty="0" err="1"/>
              <a:t>Risk</a:t>
            </a:r>
            <a:r>
              <a:rPr lang="fi-FI" dirty="0"/>
              <a:t> </a:t>
            </a:r>
            <a:r>
              <a:rPr lang="fi-FI" dirty="0" err="1"/>
              <a:t>Detector</a:t>
            </a:r>
            <a:br>
              <a:rPr lang="fi-FI" dirty="0"/>
            </a:br>
            <a:r>
              <a:rPr lang="en-US" sz="2400" b="0" i="1" dirty="0"/>
              <a:t>Advising auditors on risky procurements</a:t>
            </a:r>
            <a:endParaRPr lang="fi-FI" b="0" i="1" dirty="0"/>
          </a:p>
        </p:txBody>
      </p:sp>
      <p:sp>
        <p:nvSpPr>
          <p:cNvPr id="14" name="Content Placeholder 13"/>
          <p:cNvSpPr>
            <a:spLocks noGrp="1"/>
          </p:cNvSpPr>
          <p:nvPr>
            <p:ph sz="half" idx="2"/>
          </p:nvPr>
        </p:nvSpPr>
        <p:spPr>
          <a:xfrm>
            <a:off x="621049" y="2167870"/>
            <a:ext cx="5162609" cy="4525963"/>
          </a:xfrm>
        </p:spPr>
        <p:txBody>
          <a:bodyPr/>
          <a:lstStyle/>
          <a:p>
            <a:endParaRPr lang="fi-FI" b="1" dirty="0"/>
          </a:p>
          <a:p>
            <a:r>
              <a:rPr lang="fi-FI" dirty="0"/>
              <a:t>Guides auditors in planning and targeting their work</a:t>
            </a:r>
          </a:p>
          <a:p>
            <a:r>
              <a:rPr lang="fi-FI" dirty="0"/>
              <a:t>Identifies potential risk cases: what procurements auditors should focus on?</a:t>
            </a:r>
            <a:endParaRPr lang="fi-FI" dirty="0">
              <a:cs typeface="Calibri"/>
            </a:endParaRPr>
          </a:p>
          <a:p>
            <a:endParaRPr lang="fi-FI" dirty="0"/>
          </a:p>
        </p:txBody>
      </p:sp>
      <p:sp>
        <p:nvSpPr>
          <p:cNvPr id="9" name="Oval 8">
            <a:extLst>
              <a:ext uri="{FF2B5EF4-FFF2-40B4-BE49-F238E27FC236}">
                <a16:creationId xmlns:a16="http://schemas.microsoft.com/office/drawing/2014/main" id="{DB91FCB7-A62A-9F42-AACF-0F83D424C816}"/>
              </a:ext>
            </a:extLst>
          </p:cNvPr>
          <p:cNvSpPr/>
          <p:nvPr/>
        </p:nvSpPr>
        <p:spPr>
          <a:xfrm>
            <a:off x="626387" y="1742888"/>
            <a:ext cx="806041" cy="806041"/>
          </a:xfrm>
          <a:prstGeom prst="ellipse">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b="1" dirty="0">
              <a:solidFill>
                <a:schemeClr val="accent1"/>
              </a:solidFill>
              <a:latin typeface="Century Gothic"/>
              <a:cs typeface="Garamond"/>
            </a:endParaRPr>
          </a:p>
        </p:txBody>
      </p:sp>
      <p:pic>
        <p:nvPicPr>
          <p:cNvPr id="16" name="Graphic 7">
            <a:extLst>
              <a:ext uri="{FF2B5EF4-FFF2-40B4-BE49-F238E27FC236}">
                <a16:creationId xmlns:a16="http://schemas.microsoft.com/office/drawing/2014/main" id="{38C6EA13-390D-4A40-BFFD-40DA504E942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750" y="1887146"/>
            <a:ext cx="517524" cy="517524"/>
          </a:xfrm>
          <a:prstGeom prst="rect">
            <a:avLst/>
          </a:prstGeom>
        </p:spPr>
      </p:pic>
      <p:sp>
        <p:nvSpPr>
          <p:cNvPr id="18" name="Sisällön paikkamerkki 4"/>
          <p:cNvSpPr txBox="1">
            <a:spLocks/>
          </p:cNvSpPr>
          <p:nvPr/>
        </p:nvSpPr>
        <p:spPr bwMode="auto">
          <a:xfrm>
            <a:off x="9208654" y="2899905"/>
            <a:ext cx="4747491" cy="74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28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chemeClr val="accent2"/>
              </a:buClr>
              <a:buFont typeface="Arial" panose="020B0604020202020204" pitchFamily="34" charset="0"/>
              <a:buChar char="•"/>
              <a:defRPr sz="24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fi-FI" b="1" dirty="0"/>
              <a:t>	</a:t>
            </a:r>
            <a:endParaRPr lang="fi-FI" sz="1800" dirty="0"/>
          </a:p>
        </p:txBody>
      </p:sp>
      <p:sp>
        <p:nvSpPr>
          <p:cNvPr id="19" name="Sisällön paikkamerkki 4"/>
          <p:cNvSpPr txBox="1">
            <a:spLocks/>
          </p:cNvSpPr>
          <p:nvPr/>
        </p:nvSpPr>
        <p:spPr bwMode="auto">
          <a:xfrm>
            <a:off x="1484784" y="2032166"/>
            <a:ext cx="4269341" cy="100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28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chemeClr val="accent2"/>
              </a:buClr>
              <a:buFont typeface="Arial" panose="020B0604020202020204" pitchFamily="34" charset="0"/>
              <a:buChar char="•"/>
              <a:defRPr sz="24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fi-FI" b="1" dirty="0"/>
              <a:t>THE TOOL</a:t>
            </a:r>
          </a:p>
        </p:txBody>
      </p:sp>
      <p:sp>
        <p:nvSpPr>
          <p:cNvPr id="22" name="Sisällön paikkamerkki 4"/>
          <p:cNvSpPr txBox="1">
            <a:spLocks/>
          </p:cNvSpPr>
          <p:nvPr/>
        </p:nvSpPr>
        <p:spPr>
          <a:xfrm>
            <a:off x="6382182" y="1655316"/>
            <a:ext cx="4747491" cy="893613"/>
          </a:xfrm>
          <a:prstGeom prst="rect">
            <a:avLst/>
          </a:prstGeom>
        </p:spPr>
        <p:txBody>
          <a:bodyPr>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32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rgbClr val="FF7580"/>
              </a:buClr>
              <a:buFont typeface="Arial" panose="020B0604020202020204" pitchFamily="34" charset="0"/>
              <a:buChar char="•"/>
              <a:defRPr sz="26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4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fi-FI" b="1"/>
              <a:t>	</a:t>
            </a:r>
            <a:r>
              <a:rPr lang="fi-FI" sz="1800" b="1"/>
              <a:t>       </a:t>
            </a:r>
            <a:r>
              <a:rPr lang="fi-FI" sz="1800"/>
              <a:t>MAIN TARGET GROUP</a:t>
            </a:r>
            <a:endParaRPr lang="fi-FI" sz="1800" dirty="0"/>
          </a:p>
        </p:txBody>
      </p:sp>
      <p:sp>
        <p:nvSpPr>
          <p:cNvPr id="23" name="Oval 11">
            <a:extLst>
              <a:ext uri="{FF2B5EF4-FFF2-40B4-BE49-F238E27FC236}">
                <a16:creationId xmlns:a16="http://schemas.microsoft.com/office/drawing/2014/main" id="{DB91FCB7-A62A-9F42-AACF-0F83D424C816}"/>
              </a:ext>
            </a:extLst>
          </p:cNvPr>
          <p:cNvSpPr/>
          <p:nvPr/>
        </p:nvSpPr>
        <p:spPr>
          <a:xfrm>
            <a:off x="6316290" y="1764851"/>
            <a:ext cx="806041" cy="806041"/>
          </a:xfrm>
          <a:prstGeom prst="ellipse">
            <a:avLst/>
          </a:prstGeom>
          <a:solidFill>
            <a:schemeClr val="accent2"/>
          </a:solidFill>
          <a:ln w="381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i-FI" b="1" dirty="0">
              <a:solidFill>
                <a:schemeClr val="accent1"/>
              </a:solidFill>
              <a:latin typeface="Century Gothic"/>
              <a:cs typeface="Garamond"/>
            </a:endParaRPr>
          </a:p>
        </p:txBody>
      </p:sp>
      <p:pic>
        <p:nvPicPr>
          <p:cNvPr id="24" name="Graphic 12">
            <a:extLst>
              <a:ext uri="{FF2B5EF4-FFF2-40B4-BE49-F238E27FC236}">
                <a16:creationId xmlns:a16="http://schemas.microsoft.com/office/drawing/2014/main" id="{33CFEFF3-3ACE-1845-BDC6-71640D4BFD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86893" y="1935454"/>
            <a:ext cx="464833" cy="464833"/>
          </a:xfrm>
          <a:prstGeom prst="rect">
            <a:avLst/>
          </a:prstGeom>
          <a:ln>
            <a:noFill/>
          </a:ln>
        </p:spPr>
      </p:pic>
      <p:sp>
        <p:nvSpPr>
          <p:cNvPr id="25" name="Sisällön paikkamerkki 4"/>
          <p:cNvSpPr txBox="1">
            <a:spLocks/>
          </p:cNvSpPr>
          <p:nvPr/>
        </p:nvSpPr>
        <p:spPr bwMode="auto">
          <a:xfrm>
            <a:off x="6316290" y="2684468"/>
            <a:ext cx="4747491" cy="110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28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chemeClr val="accent2"/>
              </a:buClr>
              <a:buFont typeface="Arial" panose="020B0604020202020204" pitchFamily="34" charset="0"/>
              <a:buChar char="•"/>
              <a:defRPr sz="24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spcBef>
                <a:spcPts val="1200"/>
              </a:spcBef>
            </a:pPr>
            <a:r>
              <a:rPr lang="fi-FI" dirty="0"/>
              <a:t>Especially for accounting unit level audits</a:t>
            </a:r>
            <a:endParaRPr lang="fi-FI" dirty="0">
              <a:cs typeface="Calibri"/>
            </a:endParaRPr>
          </a:p>
        </p:txBody>
      </p:sp>
      <p:sp>
        <p:nvSpPr>
          <p:cNvPr id="26" name="Sisällön paikkamerkki 4"/>
          <p:cNvSpPr txBox="1">
            <a:spLocks/>
          </p:cNvSpPr>
          <p:nvPr/>
        </p:nvSpPr>
        <p:spPr bwMode="auto">
          <a:xfrm>
            <a:off x="6719310" y="2032166"/>
            <a:ext cx="4747491" cy="89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defTabSz="457200" rtl="0" eaLnBrk="1" fontAlgn="base" hangingPunct="1">
              <a:spcBef>
                <a:spcPct val="20000"/>
              </a:spcBef>
              <a:spcAft>
                <a:spcPct val="0"/>
              </a:spcAft>
              <a:buClr>
                <a:srgbClr val="FF7580"/>
              </a:buClr>
              <a:buFont typeface="Arial" panose="020B0604020202020204" pitchFamily="34" charset="0"/>
              <a:buChar char="•"/>
              <a:defRPr sz="2800" kern="1200">
                <a:solidFill>
                  <a:schemeClr val="accent1"/>
                </a:solidFill>
                <a:latin typeface="+mn-lt"/>
                <a:ea typeface="Geneva" charset="0"/>
                <a:cs typeface="Geneva" charset="0"/>
              </a:defRPr>
            </a:lvl1pPr>
            <a:lvl2pPr marL="742950" indent="-285750" algn="l" defTabSz="457200" rtl="0" eaLnBrk="1" fontAlgn="base" hangingPunct="1">
              <a:spcBef>
                <a:spcPct val="20000"/>
              </a:spcBef>
              <a:spcAft>
                <a:spcPct val="0"/>
              </a:spcAft>
              <a:buClr>
                <a:schemeClr val="accent2"/>
              </a:buClr>
              <a:buFont typeface="Arial" panose="020B0604020202020204" pitchFamily="34" charset="0"/>
              <a:buChar char="•"/>
              <a:defRPr sz="2400" kern="1200">
                <a:solidFill>
                  <a:schemeClr val="accent1"/>
                </a:solidFill>
                <a:latin typeface="+mn-lt"/>
                <a:ea typeface="Geneva" charset="0"/>
                <a:cs typeface="+mn-cs"/>
              </a:defRPr>
            </a:lvl2pPr>
            <a:lvl3pPr marL="1143000" indent="-228600" algn="l" defTabSz="457200" rtl="0" eaLnBrk="1" fontAlgn="base" hangingPunct="1">
              <a:spcBef>
                <a:spcPct val="20000"/>
              </a:spcBef>
              <a:spcAft>
                <a:spcPct val="0"/>
              </a:spcAft>
              <a:buClr>
                <a:srgbClr val="FF7580"/>
              </a:buClr>
              <a:buFont typeface="Arial" panose="020B0604020202020204" pitchFamily="34" charset="0"/>
              <a:buChar char="•"/>
              <a:defRPr sz="2000" kern="1200">
                <a:solidFill>
                  <a:schemeClr val="accent1"/>
                </a:solidFill>
                <a:latin typeface="+mn-lt"/>
                <a:ea typeface="Geneva" charset="0"/>
                <a:cs typeface="+mn-cs"/>
              </a:defRPr>
            </a:lvl3pPr>
            <a:lvl4pPr marL="16002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4pPr>
            <a:lvl5pPr marL="2057400" indent="-228600" algn="l" defTabSz="457200" rtl="0" eaLnBrk="1" fontAlgn="base" hangingPunct="1">
              <a:spcBef>
                <a:spcPct val="20000"/>
              </a:spcBef>
              <a:spcAft>
                <a:spcPct val="0"/>
              </a:spcAft>
              <a:buClr>
                <a:srgbClr val="FF7580"/>
              </a:buClr>
              <a:buFont typeface="Arial" panose="020B0604020202020204" pitchFamily="34" charset="0"/>
              <a:buChar char="•"/>
              <a:defRPr sz="1800" kern="1200">
                <a:solidFill>
                  <a:schemeClr val="accent1"/>
                </a:solidFill>
                <a:latin typeface="+mn-lt"/>
                <a:ea typeface="Geneva" charset="0"/>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spcBef>
                <a:spcPts val="1200"/>
              </a:spcBef>
              <a:buFont typeface="Arial" panose="020B0604020202020204" pitchFamily="34" charset="0"/>
              <a:buNone/>
            </a:pPr>
            <a:r>
              <a:rPr lang="fi-FI" b="1" dirty="0"/>
              <a:t>	FINANCIAL AUDITORS</a:t>
            </a:r>
            <a:endParaRPr lang="fi-FI" dirty="0"/>
          </a:p>
        </p:txBody>
      </p:sp>
    </p:spTree>
    <p:extLst>
      <p:ext uri="{BB962C8B-B14F-4D97-AF65-F5344CB8AC3E}">
        <p14:creationId xmlns:p14="http://schemas.microsoft.com/office/powerpoint/2010/main" val="902752156"/>
      </p:ext>
    </p:extLst>
  </p:cSld>
  <p:clrMapOvr>
    <a:masterClrMapping/>
  </p:clrMapOvr>
</p:sld>
</file>

<file path=ppt/theme/theme1.xml><?xml version="1.0" encoding="utf-8"?>
<a:theme xmlns:a="http://schemas.openxmlformats.org/drawingml/2006/main" name="VTV">
  <a:themeElements>
    <a:clrScheme name="VTVn uusi talotyyli">
      <a:dk1>
        <a:srgbClr val="000000"/>
      </a:dk1>
      <a:lt1>
        <a:sysClr val="window" lastClr="FFFFFF"/>
      </a:lt1>
      <a:dk2>
        <a:srgbClr val="002C5F"/>
      </a:dk2>
      <a:lt2>
        <a:srgbClr val="FFFFFF"/>
      </a:lt2>
      <a:accent1>
        <a:srgbClr val="002C5F"/>
      </a:accent1>
      <a:accent2>
        <a:srgbClr val="FF6875"/>
      </a:accent2>
      <a:accent3>
        <a:srgbClr val="FDB84A"/>
      </a:accent3>
      <a:accent4>
        <a:srgbClr val="196B6F"/>
      </a:accent4>
      <a:accent5>
        <a:srgbClr val="42C7EF"/>
      </a:accent5>
      <a:accent6>
        <a:srgbClr val="C50084"/>
      </a:accent6>
      <a:hlink>
        <a:srgbClr val="42C7EF"/>
      </a:hlink>
      <a:folHlink>
        <a:srgbClr val="42C7E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chorCtr="0">
        <a:normAutofit/>
      </a:bodyPr>
      <a:lstStyle>
        <a:defPPr>
          <a:defRPr b="0" i="0" dirty="0" smtClean="0"/>
        </a:defPPr>
      </a:lstStyle>
    </a:txDef>
  </a:objectDefaults>
  <a:extraClrSchemeLst/>
  <a:extLst>
    <a:ext uri="{05A4C25C-085E-4340-85A3-A5531E510DB2}">
      <thm15:themeFamily xmlns:thm15="http://schemas.microsoft.com/office/thememl/2012/main" name="presentaatiopohja englanniksi" id="{BA856CE3-2004-4B30-A694-A9B3108D1F7E}" vid="{E71C68AE-2EEE-4711-AB39-0AE1D0022EC1}"/>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Asiakirja" ma:contentTypeID="0x010100B97E10174187C249A6066A7242A4DE35" ma:contentTypeVersion="0" ma:contentTypeDescription="Luo uusi asiakirja." ma:contentTypeScope="" ma:versionID="e238fd8dd52851d7f1dc6e556864fa08">
  <xsd:schema xmlns:xsd="http://www.w3.org/2001/XMLSchema" xmlns:xs="http://www.w3.org/2001/XMLSchema" xmlns:p="http://schemas.microsoft.com/office/2006/metadata/properties" targetNamespace="http://schemas.microsoft.com/office/2006/metadata/properties" ma:root="true" ma:fieldsID="e5947ba6bea27d08a587572bbbe7d2a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7FBC694-80C0-4F87-BC35-97E6024AD2D0}">
  <ds:schemaRefs>
    <ds:schemaRef ds:uri="http://schemas.microsoft.com/sharepoint/v3/contenttype/forms"/>
  </ds:schemaRefs>
</ds:datastoreItem>
</file>

<file path=customXml/itemProps2.xml><?xml version="1.0" encoding="utf-8"?>
<ds:datastoreItem xmlns:ds="http://schemas.openxmlformats.org/officeDocument/2006/customXml" ds:itemID="{9DDD4A38-670E-4DC2-BC51-1786C1F6D0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1D294F6-4873-47F2-85C5-0406AA196E90}">
  <ds:schemaRefs>
    <ds:schemaRef ds:uri="http://schemas.microsoft.com/office/infopath/2007/PartnerControls"/>
    <ds:schemaRef ds:uri="http://schemas.openxmlformats.org/package/2006/metadata/core-properties"/>
    <ds:schemaRef ds:uri="http://www.w3.org/XML/1998/namespace"/>
    <ds:schemaRef ds:uri="http://purl.org/dc/elements/1.1/"/>
    <ds:schemaRef ds:uri="http://schemas.microsoft.com/office/2006/documentManagement/types"/>
    <ds:schemaRef ds:uri="http://purl.org/dc/dcmitype/"/>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presentaatiopohja englanniksi</Template>
  <TotalTime>896</TotalTime>
  <Words>1360</Words>
  <Application>Microsoft Office PowerPoint</Application>
  <PresentationFormat>Laajakuva</PresentationFormat>
  <Paragraphs>207</Paragraphs>
  <Slides>23</Slides>
  <Notes>20</Notes>
  <HiddenSlides>0</HiddenSlides>
  <MMClips>0</MMClips>
  <ScaleCrop>false</ScaleCrop>
  <HeadingPairs>
    <vt:vector size="6" baseType="variant">
      <vt:variant>
        <vt:lpstr>Käytetyt fontit</vt:lpstr>
      </vt:variant>
      <vt:variant>
        <vt:i4>6</vt:i4>
      </vt:variant>
      <vt:variant>
        <vt:lpstr>Teema</vt:lpstr>
      </vt:variant>
      <vt:variant>
        <vt:i4>1</vt:i4>
      </vt:variant>
      <vt:variant>
        <vt:lpstr>Dian otsikot</vt:lpstr>
      </vt:variant>
      <vt:variant>
        <vt:i4>23</vt:i4>
      </vt:variant>
    </vt:vector>
  </HeadingPairs>
  <TitlesOfParts>
    <vt:vector size="30" baseType="lpstr">
      <vt:lpstr>Arial</vt:lpstr>
      <vt:lpstr>Calibri</vt:lpstr>
      <vt:lpstr>Century Gothic</vt:lpstr>
      <vt:lpstr>Gentry Gothic</vt:lpstr>
      <vt:lpstr>Lato Light</vt:lpstr>
      <vt:lpstr>Times New Roman</vt:lpstr>
      <vt:lpstr>VTV</vt:lpstr>
      <vt:lpstr>Risk Detector</vt:lpstr>
      <vt:lpstr>PowerPoint-esitys</vt:lpstr>
      <vt:lpstr>PowerPoint-esitys</vt:lpstr>
      <vt:lpstr>You don’t need to know everything</vt:lpstr>
      <vt:lpstr>BilotGO.AI - Reverse Hackathon</vt:lpstr>
      <vt:lpstr>PowerPoint-esitys</vt:lpstr>
      <vt:lpstr> PROCUREMENTS</vt:lpstr>
      <vt:lpstr>Current situation</vt:lpstr>
      <vt:lpstr>Introducing Risk Detector Advising auditors on risky procurements</vt:lpstr>
      <vt:lpstr>  Demo</vt:lpstr>
      <vt:lpstr>Top benefits</vt:lpstr>
      <vt:lpstr>  Making of Risk Detector</vt:lpstr>
      <vt:lpstr>PowerPoint-esitys</vt:lpstr>
      <vt:lpstr>PowerPoint-esitys</vt:lpstr>
      <vt:lpstr>PowerPoint-esitys</vt:lpstr>
      <vt:lpstr>  Data and Technology  </vt:lpstr>
      <vt:lpstr>Public procurement data 2018 </vt:lpstr>
      <vt:lpstr>Challenges</vt:lpstr>
      <vt:lpstr>Data enrichment and pilot architecture</vt:lpstr>
      <vt:lpstr>The AI part: Network out of purchaser-supplier relations</vt:lpstr>
      <vt:lpstr>  Next steps</vt:lpstr>
      <vt:lpstr>What’s next? </vt:lpstr>
      <vt:lpstr>PowerPoint-esitys</vt:lpstr>
    </vt:vector>
  </TitlesOfParts>
  <Company>Eduskunta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Riskdetector</dc:title>
  <dc:creator>Väänänen Tiina (VTV)</dc:creator>
  <cp:lastModifiedBy>Gullichsen Ines (VTV)</cp:lastModifiedBy>
  <cp:revision>76</cp:revision>
  <cp:lastPrinted>2019-08-26T11:16:37Z</cp:lastPrinted>
  <dcterms:created xsi:type="dcterms:W3CDTF">2019-08-20T05:04:08Z</dcterms:created>
  <dcterms:modified xsi:type="dcterms:W3CDTF">2019-12-13T12:46:27Z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0x010100B97E10174187C249A6066A7242A4DE35</vt:lpwstr>
  </property>
</Properties>
</file>