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87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2.png"/><Relationship Id="rId7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993140"/>
          </a:xfrm>
          <a:custGeom>
            <a:avLst/>
            <a:gdLst/>
            <a:ahLst/>
            <a:cxnLst/>
            <a:rect l="l" t="t" r="r" b="b"/>
            <a:pathLst>
              <a:path w="12192000" h="993140">
                <a:moveTo>
                  <a:pt x="12192000" y="0"/>
                </a:moveTo>
                <a:lnTo>
                  <a:pt x="0" y="0"/>
                </a:lnTo>
                <a:lnTo>
                  <a:pt x="0" y="827659"/>
                </a:lnTo>
                <a:lnTo>
                  <a:pt x="5912" y="871622"/>
                </a:lnTo>
                <a:lnTo>
                  <a:pt x="22598" y="911145"/>
                </a:lnTo>
                <a:lnTo>
                  <a:pt x="48479" y="944641"/>
                </a:lnTo>
                <a:lnTo>
                  <a:pt x="81978" y="970529"/>
                </a:lnTo>
                <a:lnTo>
                  <a:pt x="121517" y="987223"/>
                </a:lnTo>
                <a:lnTo>
                  <a:pt x="165519" y="993139"/>
                </a:lnTo>
                <a:lnTo>
                  <a:pt x="12026519" y="993139"/>
                </a:lnTo>
                <a:lnTo>
                  <a:pt x="12070482" y="987223"/>
                </a:lnTo>
                <a:lnTo>
                  <a:pt x="12110005" y="970529"/>
                </a:lnTo>
                <a:lnTo>
                  <a:pt x="12143501" y="944641"/>
                </a:lnTo>
                <a:lnTo>
                  <a:pt x="12169389" y="911145"/>
                </a:lnTo>
                <a:lnTo>
                  <a:pt x="12186083" y="871622"/>
                </a:lnTo>
                <a:lnTo>
                  <a:pt x="12192000" y="827659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95350" y="4448809"/>
            <a:ext cx="10476230" cy="0"/>
          </a:xfrm>
          <a:custGeom>
            <a:avLst/>
            <a:gdLst/>
            <a:ahLst/>
            <a:cxnLst/>
            <a:rect l="l" t="t" r="r" b="b"/>
            <a:pathLst>
              <a:path w="10476230">
                <a:moveTo>
                  <a:pt x="0" y="0"/>
                </a:moveTo>
                <a:lnTo>
                  <a:pt x="10475976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5319" y="215900"/>
            <a:ext cx="2755900" cy="55372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57740" y="40640"/>
            <a:ext cx="1374140" cy="90424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94100" y="160020"/>
            <a:ext cx="1287779" cy="59690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77459" y="177800"/>
            <a:ext cx="736600" cy="59182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47570" y="2316098"/>
            <a:ext cx="7360920" cy="1702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rgbClr val="001F5F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rgbClr val="305599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rgbClr val="001F5F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rgbClr val="305599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rgbClr val="001F5F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830580"/>
          </a:xfrm>
          <a:custGeom>
            <a:avLst/>
            <a:gdLst/>
            <a:ahLst/>
            <a:cxnLst/>
            <a:rect l="l" t="t" r="r" b="b"/>
            <a:pathLst>
              <a:path w="12192000" h="830580">
                <a:moveTo>
                  <a:pt x="12192000" y="0"/>
                </a:moveTo>
                <a:lnTo>
                  <a:pt x="0" y="0"/>
                </a:lnTo>
                <a:lnTo>
                  <a:pt x="0" y="692150"/>
                </a:lnTo>
                <a:lnTo>
                  <a:pt x="7057" y="735905"/>
                </a:lnTo>
                <a:lnTo>
                  <a:pt x="26708" y="773905"/>
                </a:lnTo>
                <a:lnTo>
                  <a:pt x="56674" y="803871"/>
                </a:lnTo>
                <a:lnTo>
                  <a:pt x="94674" y="823522"/>
                </a:lnTo>
                <a:lnTo>
                  <a:pt x="138430" y="830579"/>
                </a:lnTo>
                <a:lnTo>
                  <a:pt x="12053570" y="830579"/>
                </a:lnTo>
                <a:lnTo>
                  <a:pt x="12097325" y="823522"/>
                </a:lnTo>
                <a:lnTo>
                  <a:pt x="12135325" y="803871"/>
                </a:lnTo>
                <a:lnTo>
                  <a:pt x="12165291" y="773905"/>
                </a:lnTo>
                <a:lnTo>
                  <a:pt x="12184942" y="735905"/>
                </a:lnTo>
                <a:lnTo>
                  <a:pt x="12192000" y="69215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5319" y="215900"/>
            <a:ext cx="2141220" cy="42926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07600" y="0"/>
            <a:ext cx="1386840" cy="87122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13379" y="147320"/>
            <a:ext cx="1074420" cy="49783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91000" y="165100"/>
            <a:ext cx="619760" cy="497839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4498339" y="1963419"/>
            <a:ext cx="678180" cy="205740"/>
          </a:xfrm>
          <a:custGeom>
            <a:avLst/>
            <a:gdLst/>
            <a:ahLst/>
            <a:cxnLst/>
            <a:rect l="l" t="t" r="r" b="b"/>
            <a:pathLst>
              <a:path w="678179" h="205739">
                <a:moveTo>
                  <a:pt x="0" y="205739"/>
                </a:moveTo>
                <a:lnTo>
                  <a:pt x="678179" y="205739"/>
                </a:lnTo>
                <a:lnTo>
                  <a:pt x="678179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ln w="34925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4940" y="1422933"/>
            <a:ext cx="6764019" cy="1111986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6807200" y="1958339"/>
            <a:ext cx="962660" cy="218440"/>
          </a:xfrm>
          <a:custGeom>
            <a:avLst/>
            <a:gdLst/>
            <a:ahLst/>
            <a:cxnLst/>
            <a:rect l="l" t="t" r="r" b="b"/>
            <a:pathLst>
              <a:path w="962659" h="218439">
                <a:moveTo>
                  <a:pt x="0" y="218439"/>
                </a:moveTo>
                <a:lnTo>
                  <a:pt x="962659" y="218439"/>
                </a:lnTo>
                <a:lnTo>
                  <a:pt x="962659" y="0"/>
                </a:lnTo>
                <a:lnTo>
                  <a:pt x="0" y="0"/>
                </a:lnTo>
                <a:lnTo>
                  <a:pt x="0" y="218439"/>
                </a:lnTo>
                <a:close/>
              </a:path>
            </a:pathLst>
          </a:custGeom>
          <a:ln w="349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5659120" y="2201798"/>
            <a:ext cx="1515745" cy="1339850"/>
          </a:xfrm>
          <a:custGeom>
            <a:avLst/>
            <a:gdLst/>
            <a:ahLst/>
            <a:cxnLst/>
            <a:rect l="l" t="t" r="r" b="b"/>
            <a:pathLst>
              <a:path w="1515745" h="1339850">
                <a:moveTo>
                  <a:pt x="43941" y="1231138"/>
                </a:moveTo>
                <a:lnTo>
                  <a:pt x="0" y="1339723"/>
                </a:lnTo>
                <a:lnTo>
                  <a:pt x="113283" y="1309751"/>
                </a:lnTo>
                <a:lnTo>
                  <a:pt x="100289" y="1295018"/>
                </a:lnTo>
                <a:lnTo>
                  <a:pt x="77088" y="1295018"/>
                </a:lnTo>
                <a:lnTo>
                  <a:pt x="53975" y="1268856"/>
                </a:lnTo>
                <a:lnTo>
                  <a:pt x="67043" y="1257328"/>
                </a:lnTo>
                <a:lnTo>
                  <a:pt x="43941" y="1231138"/>
                </a:lnTo>
                <a:close/>
              </a:path>
              <a:path w="1515745" h="1339850">
                <a:moveTo>
                  <a:pt x="67043" y="1257328"/>
                </a:moveTo>
                <a:lnTo>
                  <a:pt x="53975" y="1268856"/>
                </a:lnTo>
                <a:lnTo>
                  <a:pt x="77088" y="1295018"/>
                </a:lnTo>
                <a:lnTo>
                  <a:pt x="90136" y="1283509"/>
                </a:lnTo>
                <a:lnTo>
                  <a:pt x="67043" y="1257328"/>
                </a:lnTo>
                <a:close/>
              </a:path>
              <a:path w="1515745" h="1339850">
                <a:moveTo>
                  <a:pt x="90136" y="1283509"/>
                </a:moveTo>
                <a:lnTo>
                  <a:pt x="77088" y="1295018"/>
                </a:lnTo>
                <a:lnTo>
                  <a:pt x="100289" y="1295018"/>
                </a:lnTo>
                <a:lnTo>
                  <a:pt x="90136" y="1283509"/>
                </a:lnTo>
                <a:close/>
              </a:path>
              <a:path w="1515745" h="1339850">
                <a:moveTo>
                  <a:pt x="1492377" y="0"/>
                </a:moveTo>
                <a:lnTo>
                  <a:pt x="67043" y="1257328"/>
                </a:lnTo>
                <a:lnTo>
                  <a:pt x="90136" y="1283509"/>
                </a:lnTo>
                <a:lnTo>
                  <a:pt x="1515490" y="26162"/>
                </a:lnTo>
                <a:lnTo>
                  <a:pt x="149237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7871460" y="1963419"/>
            <a:ext cx="739140" cy="205740"/>
          </a:xfrm>
          <a:custGeom>
            <a:avLst/>
            <a:gdLst/>
            <a:ahLst/>
            <a:cxnLst/>
            <a:rect l="l" t="t" r="r" b="b"/>
            <a:pathLst>
              <a:path w="739140" h="205739">
                <a:moveTo>
                  <a:pt x="0" y="205739"/>
                </a:moveTo>
                <a:lnTo>
                  <a:pt x="739140" y="205739"/>
                </a:lnTo>
                <a:lnTo>
                  <a:pt x="739140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ln w="349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8251062" y="2149093"/>
            <a:ext cx="951230" cy="584835"/>
          </a:xfrm>
          <a:custGeom>
            <a:avLst/>
            <a:gdLst/>
            <a:ahLst/>
            <a:cxnLst/>
            <a:rect l="l" t="t" r="r" b="b"/>
            <a:pathLst>
              <a:path w="951229" h="584835">
                <a:moveTo>
                  <a:pt x="852582" y="545440"/>
                </a:moveTo>
                <a:lnTo>
                  <a:pt x="834516" y="575309"/>
                </a:lnTo>
                <a:lnTo>
                  <a:pt x="951229" y="584707"/>
                </a:lnTo>
                <a:lnTo>
                  <a:pt x="932164" y="554481"/>
                </a:lnTo>
                <a:lnTo>
                  <a:pt x="867536" y="554481"/>
                </a:lnTo>
                <a:lnTo>
                  <a:pt x="852582" y="545440"/>
                </a:lnTo>
                <a:close/>
              </a:path>
              <a:path w="951229" h="584835">
                <a:moveTo>
                  <a:pt x="870629" y="515601"/>
                </a:moveTo>
                <a:lnTo>
                  <a:pt x="852582" y="545440"/>
                </a:lnTo>
                <a:lnTo>
                  <a:pt x="867536" y="554481"/>
                </a:lnTo>
                <a:lnTo>
                  <a:pt x="885570" y="524636"/>
                </a:lnTo>
                <a:lnTo>
                  <a:pt x="870629" y="515601"/>
                </a:lnTo>
                <a:close/>
              </a:path>
              <a:path w="951229" h="584835">
                <a:moveTo>
                  <a:pt x="888745" y="485647"/>
                </a:moveTo>
                <a:lnTo>
                  <a:pt x="870629" y="515601"/>
                </a:lnTo>
                <a:lnTo>
                  <a:pt x="885570" y="524636"/>
                </a:lnTo>
                <a:lnTo>
                  <a:pt x="867536" y="554481"/>
                </a:lnTo>
                <a:lnTo>
                  <a:pt x="932164" y="554481"/>
                </a:lnTo>
                <a:lnTo>
                  <a:pt x="888745" y="485647"/>
                </a:lnTo>
                <a:close/>
              </a:path>
              <a:path w="951229" h="584835">
                <a:moveTo>
                  <a:pt x="18033" y="0"/>
                </a:moveTo>
                <a:lnTo>
                  <a:pt x="0" y="29971"/>
                </a:lnTo>
                <a:lnTo>
                  <a:pt x="852582" y="545440"/>
                </a:lnTo>
                <a:lnTo>
                  <a:pt x="870629" y="515601"/>
                </a:lnTo>
                <a:lnTo>
                  <a:pt x="1803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386079" y="1348739"/>
            <a:ext cx="11367135" cy="29209"/>
          </a:xfrm>
          <a:custGeom>
            <a:avLst/>
            <a:gdLst/>
            <a:ahLst/>
            <a:cxnLst/>
            <a:rect l="l" t="t" r="r" b="b"/>
            <a:pathLst>
              <a:path w="11367135" h="29209">
                <a:moveTo>
                  <a:pt x="0" y="28829"/>
                </a:moveTo>
                <a:lnTo>
                  <a:pt x="11367008" y="0"/>
                </a:lnTo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bg 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24699" y="2773679"/>
            <a:ext cx="4157979" cy="390397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6439" y="2631438"/>
            <a:ext cx="4902200" cy="41884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rgbClr val="001F5F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830580"/>
          </a:xfrm>
          <a:custGeom>
            <a:avLst/>
            <a:gdLst/>
            <a:ahLst/>
            <a:cxnLst/>
            <a:rect l="l" t="t" r="r" b="b"/>
            <a:pathLst>
              <a:path w="12192000" h="830580">
                <a:moveTo>
                  <a:pt x="12192000" y="0"/>
                </a:moveTo>
                <a:lnTo>
                  <a:pt x="0" y="0"/>
                </a:lnTo>
                <a:lnTo>
                  <a:pt x="0" y="692150"/>
                </a:lnTo>
                <a:lnTo>
                  <a:pt x="7057" y="735905"/>
                </a:lnTo>
                <a:lnTo>
                  <a:pt x="26708" y="773905"/>
                </a:lnTo>
                <a:lnTo>
                  <a:pt x="56674" y="803871"/>
                </a:lnTo>
                <a:lnTo>
                  <a:pt x="94674" y="823522"/>
                </a:lnTo>
                <a:lnTo>
                  <a:pt x="138430" y="830579"/>
                </a:lnTo>
                <a:lnTo>
                  <a:pt x="12053570" y="830579"/>
                </a:lnTo>
                <a:lnTo>
                  <a:pt x="12097325" y="823522"/>
                </a:lnTo>
                <a:lnTo>
                  <a:pt x="12135325" y="803871"/>
                </a:lnTo>
                <a:lnTo>
                  <a:pt x="12165291" y="773905"/>
                </a:lnTo>
                <a:lnTo>
                  <a:pt x="12184942" y="735905"/>
                </a:lnTo>
                <a:lnTo>
                  <a:pt x="12192000" y="69215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5319" y="215900"/>
            <a:ext cx="2141220" cy="42926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007600" y="0"/>
            <a:ext cx="1386840" cy="87122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913379" y="147320"/>
            <a:ext cx="1074420" cy="49783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191000" y="165100"/>
            <a:ext cx="619760" cy="49783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8214" y="780415"/>
            <a:ext cx="9540875" cy="8210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rgbClr val="001F5F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72197" y="1555538"/>
            <a:ext cx="8666480" cy="4117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rgbClr val="305599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doctranslator.com/en/?utm_source=onlinedoctranslator&amp;utm_medium=pdf&amp;utm_campaign=attribution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jpg"/><Relationship Id="rId7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1.jpg"/><Relationship Id="rId7" Type="http://schemas.openxmlformats.org/officeDocument/2006/relationships/image" Target="../media/image10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2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gma.com/proto/SfIwebdtR5mO21reRG2yWb/Encuentros-Obs?node-id=1-3&amp;t=42WT8Wt117w3lelJ-1&amp;scaling=min-zoom&amp;content-scaling=fixed&amp;page-id=0%3A1&amp;starting-point-node-id=1%3A3" TargetMode="External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igma.com/proto/Kx0stTcfomtX77EbdLcAax/Untitled?page-id=43%3A45&amp;node-id=43-46&amp;p=f&amp;viewport=534%2C40%2C0.21&amp;t=aQwtez7R2ZT6bd2y-1&amp;scaling=scale-down&amp;content-scaling=fixed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gma.com/proto/fV5zLbKFycLKIBC2xnlXbn/Publicaciones-Obs?node-id=1-3&amp;t=EDlTXzgMMNNpICBh-1&amp;scaling=min-zoom&amp;content-scaling=fixed&amp;page-id=0%3A1&amp;starting-point-node-id=1%3A3" TargetMode="External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65100" marR="5080" indent="-152400">
              <a:lnSpc>
                <a:spcPts val="4320"/>
              </a:lnSpc>
              <a:spcBef>
                <a:spcPts val="440"/>
              </a:spcBef>
            </a:pPr>
            <a:r>
              <a:rPr sz="3800" spc="-225" dirty="0">
                <a:solidFill>
                  <a:srgbClr val="FFFFFF"/>
                </a:solidFill>
              </a:rPr>
              <a:t>INFORMATION</a:t>
            </a:r>
            <a:r>
              <a:rPr sz="3800" spc="-245" dirty="0">
                <a:solidFill>
                  <a:srgbClr val="FFFFFF"/>
                </a:solidFill>
              </a:rPr>
              <a:t> </a:t>
            </a:r>
            <a:r>
              <a:rPr sz="3800" spc="-360" dirty="0">
                <a:solidFill>
                  <a:srgbClr val="FFFFFF"/>
                </a:solidFill>
              </a:rPr>
              <a:t>PLATFORM </a:t>
            </a:r>
            <a:r>
              <a:rPr sz="3800" spc="-245" dirty="0">
                <a:solidFill>
                  <a:srgbClr val="FFFFFF"/>
                </a:solidFill>
              </a:rPr>
              <a:t>“NATIONAL</a:t>
            </a:r>
            <a:r>
              <a:rPr sz="3800" spc="-235" dirty="0">
                <a:solidFill>
                  <a:srgbClr val="FFFFFF"/>
                </a:solidFill>
              </a:rPr>
              <a:t> </a:t>
            </a:r>
            <a:r>
              <a:rPr sz="3800" spc="-445" dirty="0">
                <a:solidFill>
                  <a:srgbClr val="FFFFFF"/>
                </a:solidFill>
              </a:rPr>
              <a:t>OBSERVATORY</a:t>
            </a:r>
            <a:r>
              <a:rPr sz="3800" spc="-235" dirty="0">
                <a:solidFill>
                  <a:srgbClr val="FFFFFF"/>
                </a:solidFill>
              </a:rPr>
              <a:t> </a:t>
            </a:r>
            <a:r>
              <a:rPr sz="3800" spc="-340" dirty="0">
                <a:solidFill>
                  <a:srgbClr val="FFFFFF"/>
                </a:solidFill>
              </a:rPr>
              <a:t>OF</a:t>
            </a:r>
            <a:endParaRPr sz="3800" dirty="0"/>
          </a:p>
          <a:p>
            <a:pPr marL="504825">
              <a:lnSpc>
                <a:spcPts val="4220"/>
              </a:lnSpc>
              <a:spcBef>
                <a:spcPts val="5"/>
              </a:spcBef>
            </a:pPr>
            <a:r>
              <a:rPr sz="3800" spc="-420" dirty="0">
                <a:solidFill>
                  <a:srgbClr val="FFFFFF"/>
                </a:solidFill>
              </a:rPr>
              <a:t>“</a:t>
            </a:r>
            <a:r>
              <a:rPr lang="es-PE" sz="3800" spc="-420" dirty="0" err="1">
                <a:solidFill>
                  <a:srgbClr val="FFFFFF"/>
                </a:solidFill>
              </a:rPr>
              <a:t>FORESIGHT</a:t>
            </a:r>
            <a:r>
              <a:rPr sz="3800" spc="-420" dirty="0">
                <a:solidFill>
                  <a:srgbClr val="FFFFFF"/>
                </a:solidFill>
              </a:rPr>
              <a:t>”</a:t>
            </a:r>
            <a:r>
              <a:rPr sz="3800" spc="-254" dirty="0">
                <a:solidFill>
                  <a:srgbClr val="FFFFFF"/>
                </a:solidFill>
              </a:rPr>
              <a:t> </a:t>
            </a:r>
            <a:r>
              <a:rPr sz="3800" spc="-315" dirty="0">
                <a:solidFill>
                  <a:srgbClr val="FFFFFF"/>
                </a:solidFill>
              </a:rPr>
              <a:t>OF</a:t>
            </a:r>
            <a:r>
              <a:rPr sz="3800" spc="-250" dirty="0">
                <a:solidFill>
                  <a:srgbClr val="FFFFFF"/>
                </a:solidFill>
              </a:rPr>
              <a:t> </a:t>
            </a:r>
            <a:r>
              <a:rPr sz="3800" spc="-409" dirty="0">
                <a:solidFill>
                  <a:srgbClr val="FFFFFF"/>
                </a:solidFill>
              </a:rPr>
              <a:t>CEPLAN</a:t>
            </a:r>
            <a:endParaRPr sz="3800" dirty="0"/>
          </a:p>
        </p:txBody>
      </p:sp>
      <p:sp>
        <p:nvSpPr>
          <p:cNvPr id="3" name="object 3"/>
          <p:cNvSpPr txBox="1"/>
          <p:nvPr/>
        </p:nvSpPr>
        <p:spPr>
          <a:xfrm>
            <a:off x="4417440" y="4743957"/>
            <a:ext cx="3812160" cy="5429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2700">
              <a:lnSpc>
                <a:spcPct val="105800"/>
              </a:lnSpc>
              <a:spcBef>
                <a:spcPts val="100"/>
              </a:spcBef>
            </a:pPr>
            <a:r>
              <a:rPr sz="1700" spc="75" dirty="0">
                <a:solidFill>
                  <a:srgbClr val="FFFFFF"/>
                </a:solidFill>
                <a:latin typeface="Tahoma"/>
                <a:cs typeface="Tahoma"/>
              </a:rPr>
              <a:t>National</a:t>
            </a:r>
            <a:r>
              <a:rPr sz="17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ahoma"/>
                <a:cs typeface="Tahoma"/>
              </a:rPr>
              <a:t>Director</a:t>
            </a:r>
            <a:r>
              <a:rPr sz="17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lang="es-PE" sz="17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s-PE" sz="1700" spc="40" dirty="0" err="1">
                <a:solidFill>
                  <a:srgbClr val="FFFFFF"/>
                </a:solidFill>
                <a:latin typeface="Tahoma"/>
                <a:cs typeface="Tahoma"/>
              </a:rPr>
              <a:t>Foresigh</a:t>
            </a:r>
            <a:r>
              <a:rPr sz="170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sz="17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50" dirty="0">
                <a:solidFill>
                  <a:srgbClr val="FFFFFF"/>
                </a:solidFill>
                <a:latin typeface="Tahoma"/>
                <a:cs typeface="Tahoma"/>
              </a:rPr>
              <a:t>Strategic</a:t>
            </a:r>
            <a:r>
              <a:rPr sz="17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40" dirty="0">
                <a:solidFill>
                  <a:srgbClr val="FFFFFF"/>
                </a:solidFill>
                <a:latin typeface="Tahoma"/>
                <a:cs typeface="Tahoma"/>
              </a:rPr>
              <a:t>Studies</a:t>
            </a:r>
            <a:endParaRPr sz="1700" dirty="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2609215" cy="127000"/>
            <a:chOff x="0" y="0"/>
            <a:chExt cx="2609215" cy="127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2609215" cy="114300"/>
            </a:xfrm>
            <a:custGeom>
              <a:avLst/>
              <a:gdLst/>
              <a:ahLst/>
              <a:cxnLst/>
              <a:rect l="l" t="t" r="r" b="b"/>
              <a:pathLst>
                <a:path w="2609215" h="114300">
                  <a:moveTo>
                    <a:pt x="0" y="114300"/>
                  </a:moveTo>
                  <a:lnTo>
                    <a:pt x="2609037" y="114300"/>
                  </a:lnTo>
                  <a:lnTo>
                    <a:pt x="2609037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49" y="0"/>
              <a:ext cx="127000" cy="1270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65862" y="-12700"/>
            <a:ext cx="24180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Translated</a:t>
            </a:r>
            <a:r>
              <a:rPr sz="600" spc="114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 </a:t>
            </a: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from</a:t>
            </a:r>
            <a:r>
              <a:rPr sz="600" spc="12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 </a:t>
            </a: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Spanish</a:t>
            </a:r>
            <a:r>
              <a:rPr sz="600" spc="12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 </a:t>
            </a: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to</a:t>
            </a:r>
            <a:r>
              <a:rPr sz="600" spc="12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 </a:t>
            </a:r>
            <a:r>
              <a:rPr sz="60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English</a:t>
            </a:r>
            <a:r>
              <a:rPr sz="600" spc="12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 </a:t>
            </a:r>
            <a:r>
              <a:rPr sz="600" spc="-3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-</a:t>
            </a:r>
            <a:r>
              <a:rPr sz="600" spc="12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Tahoma"/>
                <a:cs typeface="Tahoma"/>
                <a:hlinkClick r:id="rId3"/>
              </a:rPr>
              <a:t>www.onlinedoctranslator.com</a:t>
            </a:r>
            <a:endParaRPr sz="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6079" y="1348739"/>
            <a:ext cx="11367135" cy="29209"/>
          </a:xfrm>
          <a:custGeom>
            <a:avLst/>
            <a:gdLst/>
            <a:ahLst/>
            <a:cxnLst/>
            <a:rect l="l" t="t" r="r" b="b"/>
            <a:pathLst>
              <a:path w="11367135" h="29209">
                <a:moveTo>
                  <a:pt x="0" y="28829"/>
                </a:moveTo>
                <a:lnTo>
                  <a:pt x="11367008" y="0"/>
                </a:lnTo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6660" y="4244338"/>
            <a:ext cx="7216140" cy="249173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0"/>
            <a:ext cx="12192000" cy="871219"/>
            <a:chOff x="0" y="0"/>
            <a:chExt cx="12192000" cy="871219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12192000" cy="830580"/>
            </a:xfrm>
            <a:custGeom>
              <a:avLst/>
              <a:gdLst/>
              <a:ahLst/>
              <a:cxnLst/>
              <a:rect l="l" t="t" r="r" b="b"/>
              <a:pathLst>
                <a:path w="12192000" h="830580">
                  <a:moveTo>
                    <a:pt x="12192000" y="0"/>
                  </a:moveTo>
                  <a:lnTo>
                    <a:pt x="0" y="0"/>
                  </a:lnTo>
                  <a:lnTo>
                    <a:pt x="0" y="692150"/>
                  </a:lnTo>
                  <a:lnTo>
                    <a:pt x="7057" y="735905"/>
                  </a:lnTo>
                  <a:lnTo>
                    <a:pt x="26708" y="773905"/>
                  </a:lnTo>
                  <a:lnTo>
                    <a:pt x="56674" y="803871"/>
                  </a:lnTo>
                  <a:lnTo>
                    <a:pt x="94674" y="823522"/>
                  </a:lnTo>
                  <a:lnTo>
                    <a:pt x="138430" y="830579"/>
                  </a:lnTo>
                  <a:lnTo>
                    <a:pt x="12053570" y="830579"/>
                  </a:lnTo>
                  <a:lnTo>
                    <a:pt x="12097325" y="823522"/>
                  </a:lnTo>
                  <a:lnTo>
                    <a:pt x="12135325" y="803871"/>
                  </a:lnTo>
                  <a:lnTo>
                    <a:pt x="12165291" y="773905"/>
                  </a:lnTo>
                  <a:lnTo>
                    <a:pt x="12184942" y="735905"/>
                  </a:lnTo>
                  <a:lnTo>
                    <a:pt x="12192000" y="69215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319" y="215900"/>
              <a:ext cx="2141220" cy="4292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07600" y="0"/>
              <a:ext cx="1386840" cy="8712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3379" y="147320"/>
              <a:ext cx="1074420" cy="4978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91000" y="165100"/>
              <a:ext cx="619760" cy="497839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79259" y="1328419"/>
            <a:ext cx="4963159" cy="2918460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4439539" y="1482216"/>
            <a:ext cx="2311400" cy="248920"/>
          </a:xfrm>
          <a:custGeom>
            <a:avLst/>
            <a:gdLst/>
            <a:ahLst/>
            <a:cxnLst/>
            <a:rect l="l" t="t" r="r" b="b"/>
            <a:pathLst>
              <a:path w="2311400" h="248919">
                <a:moveTo>
                  <a:pt x="1023607" y="0"/>
                </a:moveTo>
                <a:lnTo>
                  <a:pt x="0" y="0"/>
                </a:lnTo>
                <a:lnTo>
                  <a:pt x="0" y="248920"/>
                </a:lnTo>
                <a:lnTo>
                  <a:pt x="1023607" y="248920"/>
                </a:lnTo>
                <a:lnTo>
                  <a:pt x="1023607" y="0"/>
                </a:lnTo>
                <a:close/>
              </a:path>
              <a:path w="2311400" h="248919">
                <a:moveTo>
                  <a:pt x="2311387" y="0"/>
                </a:moveTo>
                <a:lnTo>
                  <a:pt x="2311387" y="0"/>
                </a:lnTo>
                <a:lnTo>
                  <a:pt x="1023620" y="0"/>
                </a:lnTo>
                <a:lnTo>
                  <a:pt x="1023620" y="248920"/>
                </a:lnTo>
                <a:lnTo>
                  <a:pt x="2311387" y="248920"/>
                </a:lnTo>
                <a:lnTo>
                  <a:pt x="231138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1133" y="1726056"/>
            <a:ext cx="1036955" cy="248920"/>
          </a:xfrm>
          <a:custGeom>
            <a:avLst/>
            <a:gdLst/>
            <a:ahLst/>
            <a:cxnLst/>
            <a:rect l="l" t="t" r="r" b="b"/>
            <a:pathLst>
              <a:path w="1036955" h="248919">
                <a:moveTo>
                  <a:pt x="988060" y="0"/>
                </a:moveTo>
                <a:lnTo>
                  <a:pt x="0" y="0"/>
                </a:lnTo>
                <a:lnTo>
                  <a:pt x="0" y="248920"/>
                </a:lnTo>
                <a:lnTo>
                  <a:pt x="988060" y="248920"/>
                </a:lnTo>
                <a:lnTo>
                  <a:pt x="988060" y="0"/>
                </a:lnTo>
                <a:close/>
              </a:path>
              <a:path w="1036955" h="248919">
                <a:moveTo>
                  <a:pt x="1036345" y="0"/>
                </a:moveTo>
                <a:lnTo>
                  <a:pt x="988085" y="0"/>
                </a:lnTo>
                <a:lnTo>
                  <a:pt x="988085" y="248920"/>
                </a:lnTo>
                <a:lnTo>
                  <a:pt x="1036345" y="248920"/>
                </a:lnTo>
                <a:lnTo>
                  <a:pt x="103634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38019" y="1726056"/>
            <a:ext cx="4076700" cy="248920"/>
          </a:xfrm>
          <a:custGeom>
            <a:avLst/>
            <a:gdLst/>
            <a:ahLst/>
            <a:cxnLst/>
            <a:rect l="l" t="t" r="r" b="b"/>
            <a:pathLst>
              <a:path w="4076700" h="248919">
                <a:moveTo>
                  <a:pt x="1958327" y="0"/>
                </a:moveTo>
                <a:lnTo>
                  <a:pt x="1013460" y="0"/>
                </a:lnTo>
                <a:lnTo>
                  <a:pt x="970280" y="0"/>
                </a:lnTo>
                <a:lnTo>
                  <a:pt x="0" y="0"/>
                </a:lnTo>
                <a:lnTo>
                  <a:pt x="0" y="248920"/>
                </a:lnTo>
                <a:lnTo>
                  <a:pt x="970280" y="248920"/>
                </a:lnTo>
                <a:lnTo>
                  <a:pt x="1013460" y="248920"/>
                </a:lnTo>
                <a:lnTo>
                  <a:pt x="1958327" y="248920"/>
                </a:lnTo>
                <a:lnTo>
                  <a:pt x="1958327" y="0"/>
                </a:lnTo>
                <a:close/>
              </a:path>
              <a:path w="4076700" h="248919">
                <a:moveTo>
                  <a:pt x="4076700" y="0"/>
                </a:moveTo>
                <a:lnTo>
                  <a:pt x="4076700" y="0"/>
                </a:lnTo>
                <a:lnTo>
                  <a:pt x="1958340" y="0"/>
                </a:lnTo>
                <a:lnTo>
                  <a:pt x="1958340" y="248920"/>
                </a:lnTo>
                <a:lnTo>
                  <a:pt x="4076700" y="248920"/>
                </a:lnTo>
                <a:lnTo>
                  <a:pt x="40767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91133" y="1969896"/>
            <a:ext cx="1501775" cy="248920"/>
          </a:xfrm>
          <a:custGeom>
            <a:avLst/>
            <a:gdLst/>
            <a:ahLst/>
            <a:cxnLst/>
            <a:rect l="l" t="t" r="r" b="b"/>
            <a:pathLst>
              <a:path w="1501775" h="248919">
                <a:moveTo>
                  <a:pt x="662940" y="0"/>
                </a:moveTo>
                <a:lnTo>
                  <a:pt x="0" y="0"/>
                </a:lnTo>
                <a:lnTo>
                  <a:pt x="0" y="248920"/>
                </a:lnTo>
                <a:lnTo>
                  <a:pt x="662940" y="248920"/>
                </a:lnTo>
                <a:lnTo>
                  <a:pt x="662940" y="0"/>
                </a:lnTo>
                <a:close/>
              </a:path>
              <a:path w="1501775" h="248919">
                <a:moveTo>
                  <a:pt x="1501165" y="0"/>
                </a:moveTo>
                <a:lnTo>
                  <a:pt x="970305" y="0"/>
                </a:lnTo>
                <a:lnTo>
                  <a:pt x="922045" y="0"/>
                </a:lnTo>
                <a:lnTo>
                  <a:pt x="711225" y="0"/>
                </a:lnTo>
                <a:lnTo>
                  <a:pt x="662965" y="0"/>
                </a:lnTo>
                <a:lnTo>
                  <a:pt x="662965" y="248920"/>
                </a:lnTo>
                <a:lnTo>
                  <a:pt x="711225" y="248920"/>
                </a:lnTo>
                <a:lnTo>
                  <a:pt x="922045" y="248920"/>
                </a:lnTo>
                <a:lnTo>
                  <a:pt x="970305" y="248920"/>
                </a:lnTo>
                <a:lnTo>
                  <a:pt x="1501165" y="248920"/>
                </a:lnTo>
                <a:lnTo>
                  <a:pt x="150116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06879" y="2945256"/>
            <a:ext cx="2438400" cy="248920"/>
          </a:xfrm>
          <a:custGeom>
            <a:avLst/>
            <a:gdLst/>
            <a:ahLst/>
            <a:cxnLst/>
            <a:rect l="l" t="t" r="r" b="b"/>
            <a:pathLst>
              <a:path w="2438400" h="248919">
                <a:moveTo>
                  <a:pt x="228587" y="0"/>
                </a:moveTo>
                <a:lnTo>
                  <a:pt x="182880" y="0"/>
                </a:lnTo>
                <a:lnTo>
                  <a:pt x="0" y="0"/>
                </a:lnTo>
                <a:lnTo>
                  <a:pt x="0" y="248920"/>
                </a:lnTo>
                <a:lnTo>
                  <a:pt x="182880" y="248920"/>
                </a:lnTo>
                <a:lnTo>
                  <a:pt x="228587" y="248920"/>
                </a:lnTo>
                <a:lnTo>
                  <a:pt x="228587" y="0"/>
                </a:lnTo>
                <a:close/>
              </a:path>
              <a:path w="2438400" h="248919">
                <a:moveTo>
                  <a:pt x="2392667" y="0"/>
                </a:moveTo>
                <a:lnTo>
                  <a:pt x="1021080" y="0"/>
                </a:lnTo>
                <a:lnTo>
                  <a:pt x="975360" y="0"/>
                </a:lnTo>
                <a:lnTo>
                  <a:pt x="228600" y="0"/>
                </a:lnTo>
                <a:lnTo>
                  <a:pt x="228600" y="248920"/>
                </a:lnTo>
                <a:lnTo>
                  <a:pt x="975360" y="248920"/>
                </a:lnTo>
                <a:lnTo>
                  <a:pt x="1021080" y="248920"/>
                </a:lnTo>
                <a:lnTo>
                  <a:pt x="2392667" y="248920"/>
                </a:lnTo>
                <a:lnTo>
                  <a:pt x="2392667" y="0"/>
                </a:lnTo>
                <a:close/>
              </a:path>
              <a:path w="2438400" h="248919">
                <a:moveTo>
                  <a:pt x="2438400" y="0"/>
                </a:moveTo>
                <a:lnTo>
                  <a:pt x="2392680" y="0"/>
                </a:lnTo>
                <a:lnTo>
                  <a:pt x="2392680" y="248920"/>
                </a:lnTo>
                <a:lnTo>
                  <a:pt x="2438400" y="248920"/>
                </a:lnTo>
                <a:lnTo>
                  <a:pt x="24384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82719" y="3432936"/>
            <a:ext cx="2265680" cy="248920"/>
          </a:xfrm>
          <a:custGeom>
            <a:avLst/>
            <a:gdLst/>
            <a:ahLst/>
            <a:cxnLst/>
            <a:rect l="l" t="t" r="r" b="b"/>
            <a:pathLst>
              <a:path w="2265679" h="248920">
                <a:moveTo>
                  <a:pt x="2265680" y="0"/>
                </a:moveTo>
                <a:lnTo>
                  <a:pt x="2265680" y="0"/>
                </a:lnTo>
                <a:lnTo>
                  <a:pt x="0" y="0"/>
                </a:lnTo>
                <a:lnTo>
                  <a:pt x="0" y="248920"/>
                </a:lnTo>
                <a:lnTo>
                  <a:pt x="2265680" y="248920"/>
                </a:lnTo>
                <a:lnTo>
                  <a:pt x="226568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10356151" y="5083175"/>
            <a:ext cx="1771650" cy="1733550"/>
            <a:chOff x="10356151" y="5083175"/>
            <a:chExt cx="1771650" cy="1733550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65740" y="5092698"/>
              <a:ext cx="1752600" cy="171450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0360914" y="5087937"/>
              <a:ext cx="1762125" cy="1724025"/>
            </a:xfrm>
            <a:custGeom>
              <a:avLst/>
              <a:gdLst/>
              <a:ahLst/>
              <a:cxnLst/>
              <a:rect l="l" t="t" r="r" b="b"/>
              <a:pathLst>
                <a:path w="1762125" h="1724025">
                  <a:moveTo>
                    <a:pt x="0" y="1724025"/>
                  </a:moveTo>
                  <a:lnTo>
                    <a:pt x="1762125" y="1724025"/>
                  </a:lnTo>
                  <a:lnTo>
                    <a:pt x="1762125" y="0"/>
                  </a:lnTo>
                  <a:lnTo>
                    <a:pt x="0" y="0"/>
                  </a:lnTo>
                  <a:lnTo>
                    <a:pt x="0" y="17240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958214" y="884554"/>
            <a:ext cx="809434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195" dirty="0"/>
              <a:t>1.</a:t>
            </a:r>
            <a:r>
              <a:rPr sz="2600" spc="-175" dirty="0"/>
              <a:t> </a:t>
            </a:r>
            <a:r>
              <a:rPr sz="2600" spc="-95" dirty="0"/>
              <a:t>What</a:t>
            </a:r>
            <a:r>
              <a:rPr sz="2600" spc="-170" dirty="0"/>
              <a:t> </a:t>
            </a:r>
            <a:r>
              <a:rPr sz="2600" spc="-190" dirty="0"/>
              <a:t>is</a:t>
            </a:r>
            <a:r>
              <a:rPr sz="2600" spc="-170" dirty="0"/>
              <a:t> </a:t>
            </a:r>
            <a:r>
              <a:rPr sz="2600" spc="-95" dirty="0"/>
              <a:t>the</a:t>
            </a:r>
            <a:r>
              <a:rPr sz="2600" spc="-170" dirty="0"/>
              <a:t> </a:t>
            </a:r>
            <a:r>
              <a:rPr sz="2600" spc="-95" dirty="0"/>
              <a:t>National</a:t>
            </a:r>
            <a:r>
              <a:rPr sz="2600" spc="-170" dirty="0"/>
              <a:t> </a:t>
            </a:r>
            <a:r>
              <a:rPr lang="es-PE" sz="2600" spc="-175" dirty="0" err="1"/>
              <a:t>Foresight</a:t>
            </a:r>
            <a:r>
              <a:rPr sz="2600" spc="-170" dirty="0"/>
              <a:t> </a:t>
            </a:r>
            <a:r>
              <a:rPr sz="2600" spc="-105" dirty="0"/>
              <a:t>Observatory?</a:t>
            </a:r>
            <a:endParaRPr sz="2600" dirty="0"/>
          </a:p>
        </p:txBody>
      </p:sp>
      <p:sp>
        <p:nvSpPr>
          <p:cNvPr id="22" name="object 22"/>
          <p:cNvSpPr txBox="1"/>
          <p:nvPr/>
        </p:nvSpPr>
        <p:spPr>
          <a:xfrm>
            <a:off x="891133" y="3676777"/>
            <a:ext cx="650875" cy="2489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90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0"/>
              </a:spcBef>
            </a:pPr>
            <a:r>
              <a:rPr sz="1400" spc="-45" dirty="0">
                <a:latin typeface="Arial Black"/>
                <a:cs typeface="Arial Black"/>
              </a:rPr>
              <a:t>plans</a:t>
            </a:r>
            <a:r>
              <a:rPr sz="1400" spc="-45" dirty="0">
                <a:latin typeface="Tahoma"/>
                <a:cs typeface="Tahoma"/>
              </a:rPr>
              <a:t>at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1369" y="1443989"/>
            <a:ext cx="5991860" cy="2799080"/>
          </a:xfrm>
          <a:prstGeom prst="rect">
            <a:avLst/>
          </a:prstGeom>
          <a:ln w="12700">
            <a:solidFill>
              <a:srgbClr val="4471C4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89535" marR="171450">
              <a:lnSpc>
                <a:spcPct val="114300"/>
              </a:lnSpc>
              <a:spcBef>
                <a:spcPts val="204"/>
              </a:spcBef>
            </a:pPr>
            <a:r>
              <a:rPr sz="1400" dirty="0">
                <a:latin typeface="Tahoma"/>
                <a:cs typeface="Tahoma"/>
              </a:rPr>
              <a:t>The</a:t>
            </a:r>
            <a:r>
              <a:rPr sz="1400" spc="5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platform </a:t>
            </a:r>
            <a:r>
              <a:rPr sz="1400" dirty="0">
                <a:latin typeface="Tahoma"/>
                <a:cs typeface="Tahoma"/>
              </a:rPr>
              <a:t>systematizes</a:t>
            </a:r>
            <a:r>
              <a:rPr sz="1400" spc="60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and</a:t>
            </a:r>
            <a:r>
              <a:rPr sz="1400" spc="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integrates</a:t>
            </a:r>
            <a:r>
              <a:rPr sz="1400" dirty="0">
                <a:latin typeface="Arial Black"/>
                <a:cs typeface="Arial Black"/>
              </a:rPr>
              <a:t>information</a:t>
            </a:r>
            <a:r>
              <a:rPr sz="1400" spc="30" dirty="0">
                <a:latin typeface="Arial Black"/>
                <a:cs typeface="Arial Black"/>
              </a:rPr>
              <a:t> </a:t>
            </a:r>
            <a:r>
              <a:rPr sz="1400" spc="-45" dirty="0">
                <a:latin typeface="Arial Black"/>
                <a:cs typeface="Arial Black"/>
              </a:rPr>
              <a:t>of</a:t>
            </a:r>
            <a:r>
              <a:rPr sz="1400" spc="25" dirty="0">
                <a:latin typeface="Arial Black"/>
                <a:cs typeface="Arial Black"/>
              </a:rPr>
              <a:t> </a:t>
            </a:r>
            <a:r>
              <a:rPr sz="1400" spc="-50" dirty="0">
                <a:latin typeface="Arial Black"/>
                <a:cs typeface="Arial Black"/>
              </a:rPr>
              <a:t>a </a:t>
            </a:r>
            <a:r>
              <a:rPr sz="1400" spc="-90" dirty="0">
                <a:latin typeface="Arial Black"/>
                <a:cs typeface="Arial Black"/>
              </a:rPr>
              <a:t>prospective</a:t>
            </a:r>
            <a:r>
              <a:rPr sz="1400" spc="-35" dirty="0">
                <a:latin typeface="Arial Black"/>
                <a:cs typeface="Arial Black"/>
              </a:rPr>
              <a:t> </a:t>
            </a:r>
            <a:r>
              <a:rPr sz="1400" spc="-25" dirty="0">
                <a:latin typeface="Arial Black"/>
                <a:cs typeface="Arial Black"/>
              </a:rPr>
              <a:t>nature</a:t>
            </a:r>
            <a:r>
              <a:rPr sz="1400" spc="-25" dirty="0">
                <a:latin typeface="Tahoma"/>
                <a:cs typeface="Tahoma"/>
              </a:rPr>
              <a:t>about</a:t>
            </a:r>
            <a:r>
              <a:rPr sz="1400" spc="-25" dirty="0">
                <a:latin typeface="Arial Black"/>
                <a:cs typeface="Arial Black"/>
              </a:rPr>
              <a:t>trends,</a:t>
            </a:r>
            <a:r>
              <a:rPr sz="1400" spc="-30" dirty="0">
                <a:latin typeface="Arial Black"/>
                <a:cs typeface="Arial Black"/>
              </a:rPr>
              <a:t> </a:t>
            </a:r>
            <a:r>
              <a:rPr sz="1400" spc="-100" dirty="0">
                <a:latin typeface="Arial Black"/>
                <a:cs typeface="Arial Black"/>
              </a:rPr>
              <a:t>scenarios,</a:t>
            </a:r>
            <a:r>
              <a:rPr sz="1400" spc="-35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risks,</a:t>
            </a:r>
            <a:r>
              <a:rPr sz="1400" spc="-30" dirty="0">
                <a:latin typeface="Arial Black"/>
                <a:cs typeface="Arial Black"/>
              </a:rPr>
              <a:t> </a:t>
            </a:r>
            <a:r>
              <a:rPr sz="1400" spc="-10" dirty="0">
                <a:latin typeface="Arial Black"/>
                <a:cs typeface="Arial Black"/>
              </a:rPr>
              <a:t>opportunities </a:t>
            </a:r>
            <a:r>
              <a:rPr sz="1400" spc="-60" dirty="0">
                <a:latin typeface="Arial Black"/>
                <a:cs typeface="Arial Black"/>
              </a:rPr>
              <a:t>and</a:t>
            </a:r>
            <a:r>
              <a:rPr sz="1400" dirty="0">
                <a:latin typeface="Arial Black"/>
                <a:cs typeface="Arial Black"/>
              </a:rPr>
              <a:t> </a:t>
            </a:r>
            <a:r>
              <a:rPr sz="1400" spc="-35" dirty="0">
                <a:latin typeface="Arial Black"/>
                <a:cs typeface="Arial Black"/>
              </a:rPr>
              <a:t>future</a:t>
            </a:r>
            <a:r>
              <a:rPr sz="1400" spc="5" dirty="0">
                <a:latin typeface="Arial Black"/>
                <a:cs typeface="Arial Black"/>
              </a:rPr>
              <a:t> </a:t>
            </a:r>
            <a:r>
              <a:rPr sz="1400" spc="-85" dirty="0">
                <a:latin typeface="Arial Black"/>
                <a:cs typeface="Arial Black"/>
              </a:rPr>
              <a:t>events</a:t>
            </a:r>
            <a:r>
              <a:rPr sz="1400" spc="-85" dirty="0">
                <a:latin typeface="Tahoma"/>
                <a:cs typeface="Tahoma"/>
              </a:rPr>
              <a:t>,</a:t>
            </a:r>
            <a:r>
              <a:rPr sz="1400" spc="3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systematized</a:t>
            </a:r>
            <a:r>
              <a:rPr sz="1400" spc="3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for</a:t>
            </a:r>
            <a:r>
              <a:rPr sz="1400" spc="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use,</a:t>
            </a:r>
            <a:r>
              <a:rPr sz="1400" spc="3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consultation</a:t>
            </a:r>
            <a:r>
              <a:rPr sz="1400" spc="3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and </a:t>
            </a:r>
            <a:r>
              <a:rPr sz="1400" spc="60" dirty="0">
                <a:latin typeface="Tahoma"/>
                <a:cs typeface="Tahoma"/>
              </a:rPr>
              <a:t>contributions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by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the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country's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planners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and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the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general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public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in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the </a:t>
            </a:r>
            <a:r>
              <a:rPr sz="1400" spc="65" dirty="0">
                <a:latin typeface="Tahoma"/>
                <a:cs typeface="Tahoma"/>
              </a:rPr>
              <a:t>corresponding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planning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processes.</a:t>
            </a:r>
            <a:endParaRPr sz="14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400" dirty="0">
              <a:latin typeface="Tahoma"/>
              <a:cs typeface="Tahoma"/>
            </a:endParaRPr>
          </a:p>
          <a:p>
            <a:pPr marL="89535" marR="73660">
              <a:lnSpc>
                <a:spcPct val="114300"/>
              </a:lnSpc>
            </a:pPr>
            <a:r>
              <a:rPr sz="1400" dirty="0">
                <a:latin typeface="Tahoma"/>
                <a:cs typeface="Tahoma"/>
              </a:rPr>
              <a:t>The</a:t>
            </a:r>
            <a:r>
              <a:rPr sz="1400" spc="3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Observatory</a:t>
            </a:r>
            <a:r>
              <a:rPr sz="1400" dirty="0">
                <a:latin typeface="Arial Black"/>
                <a:cs typeface="Arial Black"/>
              </a:rPr>
              <a:t>is</a:t>
            </a:r>
            <a:r>
              <a:rPr sz="1400" spc="10" dirty="0">
                <a:latin typeface="Arial Black"/>
                <a:cs typeface="Arial Black"/>
              </a:rPr>
              <a:t> </a:t>
            </a:r>
            <a:r>
              <a:rPr sz="1400" spc="-80" dirty="0">
                <a:latin typeface="Arial Black"/>
                <a:cs typeface="Arial Black"/>
              </a:rPr>
              <a:t>constantly</a:t>
            </a:r>
            <a:r>
              <a:rPr sz="1400" spc="5" dirty="0">
                <a:latin typeface="Arial Black"/>
                <a:cs typeface="Arial Black"/>
              </a:rPr>
              <a:t> </a:t>
            </a:r>
            <a:r>
              <a:rPr sz="1400" spc="-40" dirty="0">
                <a:latin typeface="Arial Black"/>
                <a:cs typeface="Arial Black"/>
              </a:rPr>
              <a:t>updated</a:t>
            </a:r>
            <a:r>
              <a:rPr sz="1400" spc="-40" dirty="0">
                <a:latin typeface="Tahoma"/>
                <a:cs typeface="Tahoma"/>
              </a:rPr>
              <a:t>to</a:t>
            </a:r>
            <a:r>
              <a:rPr sz="1400" spc="3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provide</a:t>
            </a:r>
            <a:r>
              <a:rPr sz="1400" spc="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key</a:t>
            </a:r>
            <a:r>
              <a:rPr sz="1400" spc="4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information</a:t>
            </a:r>
            <a:r>
              <a:rPr sz="1400" spc="35" dirty="0">
                <a:latin typeface="Tahoma"/>
                <a:cs typeface="Tahoma"/>
              </a:rPr>
              <a:t> for </a:t>
            </a:r>
            <a:r>
              <a:rPr sz="1400" dirty="0">
                <a:latin typeface="Tahoma"/>
                <a:cs typeface="Tahoma"/>
              </a:rPr>
              <a:t>decision-</a:t>
            </a:r>
            <a:r>
              <a:rPr sz="1400" spc="65" dirty="0">
                <a:latin typeface="Tahoma"/>
                <a:cs typeface="Tahoma"/>
              </a:rPr>
              <a:t>making</a:t>
            </a:r>
            <a:r>
              <a:rPr sz="1400" spc="10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with</a:t>
            </a:r>
            <a:r>
              <a:rPr sz="1400" spc="10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a</a:t>
            </a:r>
            <a:r>
              <a:rPr sz="1400" spc="10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forward-</a:t>
            </a:r>
            <a:r>
              <a:rPr sz="1400" spc="60" dirty="0">
                <a:latin typeface="Tahoma"/>
                <a:cs typeface="Tahoma"/>
              </a:rPr>
              <a:t>looking</a:t>
            </a:r>
            <a:r>
              <a:rPr sz="1400" spc="10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perspective</a:t>
            </a:r>
            <a:r>
              <a:rPr sz="1400" spc="105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and</a:t>
            </a:r>
            <a:r>
              <a:rPr sz="1400" spc="1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long-</a:t>
            </a:r>
            <a:r>
              <a:rPr sz="1400" spc="50" dirty="0">
                <a:latin typeface="Tahoma"/>
                <a:cs typeface="Tahoma"/>
              </a:rPr>
              <a:t>term </a:t>
            </a:r>
            <a:r>
              <a:rPr sz="1400" dirty="0">
                <a:latin typeface="Tahoma"/>
                <a:cs typeface="Tahoma"/>
              </a:rPr>
              <a:t>vision.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Its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direct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application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is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in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spc="-45" dirty="0">
                <a:latin typeface="Tahoma"/>
                <a:cs typeface="Tahoma"/>
              </a:rPr>
              <a:t>the</a:t>
            </a:r>
            <a:r>
              <a:rPr sz="1400" spc="-45" dirty="0">
                <a:latin typeface="Arial Black"/>
                <a:cs typeface="Arial Black"/>
              </a:rPr>
              <a:t>development of </a:t>
            </a:r>
            <a:r>
              <a:rPr sz="1400" spc="-95" dirty="0">
                <a:latin typeface="Arial Black"/>
                <a:cs typeface="Arial Black"/>
              </a:rPr>
              <a:t>policies</a:t>
            </a:r>
            <a:r>
              <a:rPr sz="1400" spc="-40" dirty="0">
                <a:latin typeface="Arial Black"/>
                <a:cs typeface="Arial Black"/>
              </a:rPr>
              <a:t> </a:t>
            </a:r>
            <a:r>
              <a:rPr sz="1400" spc="-25" dirty="0">
                <a:latin typeface="Arial Black"/>
                <a:cs typeface="Arial Black"/>
              </a:rPr>
              <a:t>and</a:t>
            </a:r>
            <a:endParaRPr sz="1400" dirty="0">
              <a:latin typeface="Arial Black"/>
              <a:cs typeface="Arial Black"/>
            </a:endParaRPr>
          </a:p>
          <a:p>
            <a:pPr marL="89535" marR="936625" indent="688975">
              <a:lnSpc>
                <a:spcPct val="114300"/>
              </a:lnSpc>
            </a:pPr>
            <a:r>
              <a:rPr sz="1400" dirty="0">
                <a:latin typeface="Tahoma"/>
                <a:cs typeface="Tahoma"/>
              </a:rPr>
              <a:t>all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levels, since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it </a:t>
            </a:r>
            <a:r>
              <a:rPr sz="1400" spc="55" dirty="0">
                <a:latin typeface="Tahoma"/>
                <a:cs typeface="Tahoma"/>
              </a:rPr>
              <a:t>presents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content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of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interest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80" dirty="0">
                <a:latin typeface="Tahoma"/>
                <a:cs typeface="Tahoma"/>
              </a:rPr>
              <a:t>on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an </a:t>
            </a:r>
            <a:r>
              <a:rPr sz="1400" spc="30" dirty="0">
                <a:latin typeface="Tahoma"/>
                <a:cs typeface="Tahoma"/>
              </a:rPr>
              <a:t>international,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national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and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subnational</a:t>
            </a:r>
            <a:r>
              <a:rPr sz="1400" spc="-10" dirty="0">
                <a:latin typeface="Tahoma"/>
                <a:cs typeface="Tahoma"/>
              </a:rPr>
              <a:t> scale.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65530" y="5059679"/>
            <a:ext cx="981075" cy="824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BF0000"/>
                </a:solidFill>
                <a:latin typeface="Arial Black"/>
                <a:cs typeface="Arial Black"/>
              </a:rPr>
              <a:t>Six</a:t>
            </a:r>
            <a:endParaRPr sz="1800">
              <a:latin typeface="Arial Black"/>
              <a:cs typeface="Arial Black"/>
            </a:endParaRPr>
          </a:p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700" spc="-75" dirty="0">
                <a:solidFill>
                  <a:srgbClr val="BF0000"/>
                </a:solidFill>
                <a:latin typeface="Arial Black"/>
                <a:cs typeface="Arial Black"/>
              </a:rPr>
              <a:t>modules</a:t>
            </a:r>
            <a:endParaRPr sz="17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150" spc="-60" dirty="0">
                <a:solidFill>
                  <a:srgbClr val="BF0000"/>
                </a:solidFill>
                <a:latin typeface="Arial Black"/>
                <a:cs typeface="Arial Black"/>
              </a:rPr>
              <a:t>power </a:t>
            </a:r>
            <a:r>
              <a:rPr sz="1150" spc="-45" dirty="0">
                <a:solidFill>
                  <a:srgbClr val="BF0000"/>
                </a:solidFill>
                <a:latin typeface="Arial Black"/>
                <a:cs typeface="Arial Black"/>
              </a:rPr>
              <a:t>plants</a:t>
            </a:r>
            <a:endParaRPr sz="11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6079" y="1348739"/>
            <a:ext cx="11367135" cy="29209"/>
          </a:xfrm>
          <a:custGeom>
            <a:avLst/>
            <a:gdLst/>
            <a:ahLst/>
            <a:cxnLst/>
            <a:rect l="l" t="t" r="r" b="b"/>
            <a:pathLst>
              <a:path w="11367135" h="29209">
                <a:moveTo>
                  <a:pt x="0" y="28829"/>
                </a:moveTo>
                <a:lnTo>
                  <a:pt x="11367008" y="0"/>
                </a:lnTo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407920" y="1907539"/>
            <a:ext cx="9423400" cy="1216660"/>
            <a:chOff x="2407920" y="1907539"/>
            <a:chExt cx="9423400" cy="1216660"/>
          </a:xfrm>
        </p:grpSpPr>
        <p:sp>
          <p:nvSpPr>
            <p:cNvPr id="4" name="object 4"/>
            <p:cNvSpPr/>
            <p:nvPr/>
          </p:nvSpPr>
          <p:spPr>
            <a:xfrm>
              <a:off x="2414270" y="1913889"/>
              <a:ext cx="3007360" cy="1203960"/>
            </a:xfrm>
            <a:custGeom>
              <a:avLst/>
              <a:gdLst/>
              <a:ahLst/>
              <a:cxnLst/>
              <a:rect l="l" t="t" r="r" b="b"/>
              <a:pathLst>
                <a:path w="3007360" h="1203960">
                  <a:moveTo>
                    <a:pt x="2405380" y="0"/>
                  </a:moveTo>
                  <a:lnTo>
                    <a:pt x="0" y="0"/>
                  </a:lnTo>
                  <a:lnTo>
                    <a:pt x="601980" y="601980"/>
                  </a:lnTo>
                  <a:lnTo>
                    <a:pt x="0" y="1203960"/>
                  </a:lnTo>
                  <a:lnTo>
                    <a:pt x="2405380" y="1203960"/>
                  </a:lnTo>
                  <a:lnTo>
                    <a:pt x="3007360" y="601980"/>
                  </a:lnTo>
                  <a:lnTo>
                    <a:pt x="240538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14270" y="1913889"/>
              <a:ext cx="3007360" cy="1203960"/>
            </a:xfrm>
            <a:custGeom>
              <a:avLst/>
              <a:gdLst/>
              <a:ahLst/>
              <a:cxnLst/>
              <a:rect l="l" t="t" r="r" b="b"/>
              <a:pathLst>
                <a:path w="3007360" h="1203960">
                  <a:moveTo>
                    <a:pt x="0" y="0"/>
                  </a:moveTo>
                  <a:lnTo>
                    <a:pt x="2405380" y="0"/>
                  </a:lnTo>
                  <a:lnTo>
                    <a:pt x="3007360" y="601980"/>
                  </a:lnTo>
                  <a:lnTo>
                    <a:pt x="2405380" y="1203960"/>
                  </a:lnTo>
                  <a:lnTo>
                    <a:pt x="0" y="1203960"/>
                  </a:lnTo>
                  <a:lnTo>
                    <a:pt x="601980" y="60198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30470" y="2015489"/>
              <a:ext cx="2499360" cy="998219"/>
            </a:xfrm>
            <a:custGeom>
              <a:avLst/>
              <a:gdLst/>
              <a:ahLst/>
              <a:cxnLst/>
              <a:rect l="l" t="t" r="r" b="b"/>
              <a:pathLst>
                <a:path w="2499359" h="998219">
                  <a:moveTo>
                    <a:pt x="2000250" y="0"/>
                  </a:moveTo>
                  <a:lnTo>
                    <a:pt x="0" y="0"/>
                  </a:lnTo>
                  <a:lnTo>
                    <a:pt x="499109" y="499110"/>
                  </a:lnTo>
                  <a:lnTo>
                    <a:pt x="0" y="998220"/>
                  </a:lnTo>
                  <a:lnTo>
                    <a:pt x="2000250" y="998220"/>
                  </a:lnTo>
                  <a:lnTo>
                    <a:pt x="2499359" y="499110"/>
                  </a:lnTo>
                  <a:lnTo>
                    <a:pt x="2000250" y="0"/>
                  </a:lnTo>
                  <a:close/>
                </a:path>
              </a:pathLst>
            </a:custGeom>
            <a:solidFill>
              <a:srgbClr val="D2DEEE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30470" y="2015489"/>
              <a:ext cx="2499360" cy="998219"/>
            </a:xfrm>
            <a:custGeom>
              <a:avLst/>
              <a:gdLst/>
              <a:ahLst/>
              <a:cxnLst/>
              <a:rect l="l" t="t" r="r" b="b"/>
              <a:pathLst>
                <a:path w="2499359" h="998219">
                  <a:moveTo>
                    <a:pt x="0" y="0"/>
                  </a:moveTo>
                  <a:lnTo>
                    <a:pt x="2000250" y="0"/>
                  </a:lnTo>
                  <a:lnTo>
                    <a:pt x="2499359" y="499110"/>
                  </a:lnTo>
                  <a:lnTo>
                    <a:pt x="2000250" y="998220"/>
                  </a:lnTo>
                  <a:lnTo>
                    <a:pt x="0" y="998220"/>
                  </a:lnTo>
                  <a:lnTo>
                    <a:pt x="499109" y="49911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2D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79310" y="2015489"/>
              <a:ext cx="2496820" cy="998219"/>
            </a:xfrm>
            <a:custGeom>
              <a:avLst/>
              <a:gdLst/>
              <a:ahLst/>
              <a:cxnLst/>
              <a:rect l="l" t="t" r="r" b="b"/>
              <a:pathLst>
                <a:path w="2496820" h="998219">
                  <a:moveTo>
                    <a:pt x="1997710" y="0"/>
                  </a:moveTo>
                  <a:lnTo>
                    <a:pt x="0" y="0"/>
                  </a:lnTo>
                  <a:lnTo>
                    <a:pt x="499110" y="499110"/>
                  </a:lnTo>
                  <a:lnTo>
                    <a:pt x="0" y="998220"/>
                  </a:lnTo>
                  <a:lnTo>
                    <a:pt x="1997710" y="998220"/>
                  </a:lnTo>
                  <a:lnTo>
                    <a:pt x="2496820" y="499110"/>
                  </a:lnTo>
                  <a:lnTo>
                    <a:pt x="1997710" y="0"/>
                  </a:lnTo>
                  <a:close/>
                </a:path>
              </a:pathLst>
            </a:custGeom>
            <a:solidFill>
              <a:srgbClr val="D1E6ED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79310" y="2015489"/>
              <a:ext cx="2496820" cy="998219"/>
            </a:xfrm>
            <a:custGeom>
              <a:avLst/>
              <a:gdLst/>
              <a:ahLst/>
              <a:cxnLst/>
              <a:rect l="l" t="t" r="r" b="b"/>
              <a:pathLst>
                <a:path w="2496820" h="998219">
                  <a:moveTo>
                    <a:pt x="0" y="0"/>
                  </a:moveTo>
                  <a:lnTo>
                    <a:pt x="1997710" y="0"/>
                  </a:lnTo>
                  <a:lnTo>
                    <a:pt x="2496820" y="499110"/>
                  </a:lnTo>
                  <a:lnTo>
                    <a:pt x="1997710" y="998220"/>
                  </a:lnTo>
                  <a:lnTo>
                    <a:pt x="0" y="998220"/>
                  </a:lnTo>
                  <a:lnTo>
                    <a:pt x="499110" y="499110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D1E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834630" y="2352941"/>
              <a:ext cx="1109980" cy="297180"/>
            </a:xfrm>
            <a:custGeom>
              <a:avLst/>
              <a:gdLst/>
              <a:ahLst/>
              <a:cxnLst/>
              <a:rect l="l" t="t" r="r" b="b"/>
              <a:pathLst>
                <a:path w="1109979" h="297180">
                  <a:moveTo>
                    <a:pt x="1109980" y="0"/>
                  </a:moveTo>
                  <a:lnTo>
                    <a:pt x="119380" y="0"/>
                  </a:lnTo>
                  <a:lnTo>
                    <a:pt x="119380" y="139700"/>
                  </a:lnTo>
                  <a:lnTo>
                    <a:pt x="0" y="139700"/>
                  </a:lnTo>
                  <a:lnTo>
                    <a:pt x="0" y="297167"/>
                  </a:lnTo>
                  <a:lnTo>
                    <a:pt x="1107440" y="297167"/>
                  </a:lnTo>
                  <a:lnTo>
                    <a:pt x="1107440" y="157467"/>
                  </a:lnTo>
                  <a:lnTo>
                    <a:pt x="1109980" y="157467"/>
                  </a:lnTo>
                  <a:lnTo>
                    <a:pt x="110998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325610" y="2015489"/>
              <a:ext cx="2499360" cy="998219"/>
            </a:xfrm>
            <a:custGeom>
              <a:avLst/>
              <a:gdLst/>
              <a:ahLst/>
              <a:cxnLst/>
              <a:rect l="l" t="t" r="r" b="b"/>
              <a:pathLst>
                <a:path w="2499359" h="998219">
                  <a:moveTo>
                    <a:pt x="2000250" y="0"/>
                  </a:moveTo>
                  <a:lnTo>
                    <a:pt x="0" y="0"/>
                  </a:lnTo>
                  <a:lnTo>
                    <a:pt x="499110" y="499110"/>
                  </a:lnTo>
                  <a:lnTo>
                    <a:pt x="0" y="998220"/>
                  </a:lnTo>
                  <a:lnTo>
                    <a:pt x="2000250" y="998220"/>
                  </a:lnTo>
                  <a:lnTo>
                    <a:pt x="2499360" y="499110"/>
                  </a:lnTo>
                  <a:lnTo>
                    <a:pt x="2000250" y="0"/>
                  </a:lnTo>
                  <a:close/>
                </a:path>
              </a:pathLst>
            </a:custGeom>
            <a:solidFill>
              <a:srgbClr val="D0EBE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325610" y="2015489"/>
              <a:ext cx="2499360" cy="998219"/>
            </a:xfrm>
            <a:custGeom>
              <a:avLst/>
              <a:gdLst/>
              <a:ahLst/>
              <a:cxnLst/>
              <a:rect l="l" t="t" r="r" b="b"/>
              <a:pathLst>
                <a:path w="2499359" h="998219">
                  <a:moveTo>
                    <a:pt x="0" y="0"/>
                  </a:moveTo>
                  <a:lnTo>
                    <a:pt x="2000250" y="0"/>
                  </a:lnTo>
                  <a:lnTo>
                    <a:pt x="2499360" y="499110"/>
                  </a:lnTo>
                  <a:lnTo>
                    <a:pt x="2000250" y="998220"/>
                  </a:lnTo>
                  <a:lnTo>
                    <a:pt x="0" y="998220"/>
                  </a:lnTo>
                  <a:lnTo>
                    <a:pt x="499110" y="499110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D0EB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407920" y="3279140"/>
            <a:ext cx="7274559" cy="1216660"/>
            <a:chOff x="2407920" y="3279140"/>
            <a:chExt cx="7274559" cy="1216660"/>
          </a:xfrm>
        </p:grpSpPr>
        <p:sp>
          <p:nvSpPr>
            <p:cNvPr id="14" name="object 14"/>
            <p:cNvSpPr/>
            <p:nvPr/>
          </p:nvSpPr>
          <p:spPr>
            <a:xfrm>
              <a:off x="2414270" y="3285490"/>
              <a:ext cx="3007360" cy="1203960"/>
            </a:xfrm>
            <a:custGeom>
              <a:avLst/>
              <a:gdLst/>
              <a:ahLst/>
              <a:cxnLst/>
              <a:rect l="l" t="t" r="r" b="b"/>
              <a:pathLst>
                <a:path w="3007360" h="1203960">
                  <a:moveTo>
                    <a:pt x="2405380" y="0"/>
                  </a:moveTo>
                  <a:lnTo>
                    <a:pt x="0" y="0"/>
                  </a:lnTo>
                  <a:lnTo>
                    <a:pt x="601980" y="601980"/>
                  </a:lnTo>
                  <a:lnTo>
                    <a:pt x="0" y="1203960"/>
                  </a:lnTo>
                  <a:lnTo>
                    <a:pt x="2405380" y="1203960"/>
                  </a:lnTo>
                  <a:lnTo>
                    <a:pt x="3007360" y="601980"/>
                  </a:lnTo>
                  <a:lnTo>
                    <a:pt x="2405380" y="0"/>
                  </a:lnTo>
                  <a:close/>
                </a:path>
              </a:pathLst>
            </a:custGeom>
            <a:solidFill>
              <a:srgbClr val="4DC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414270" y="3285490"/>
              <a:ext cx="3007360" cy="1203960"/>
            </a:xfrm>
            <a:custGeom>
              <a:avLst/>
              <a:gdLst/>
              <a:ahLst/>
              <a:cxnLst/>
              <a:rect l="l" t="t" r="r" b="b"/>
              <a:pathLst>
                <a:path w="3007360" h="1203960">
                  <a:moveTo>
                    <a:pt x="0" y="0"/>
                  </a:moveTo>
                  <a:lnTo>
                    <a:pt x="2405380" y="0"/>
                  </a:lnTo>
                  <a:lnTo>
                    <a:pt x="3007360" y="601980"/>
                  </a:lnTo>
                  <a:lnTo>
                    <a:pt x="2405380" y="1203960"/>
                  </a:lnTo>
                  <a:lnTo>
                    <a:pt x="0" y="1203960"/>
                  </a:lnTo>
                  <a:lnTo>
                    <a:pt x="601980" y="60198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30470" y="3387090"/>
              <a:ext cx="2499360" cy="1000760"/>
            </a:xfrm>
            <a:custGeom>
              <a:avLst/>
              <a:gdLst/>
              <a:ahLst/>
              <a:cxnLst/>
              <a:rect l="l" t="t" r="r" b="b"/>
              <a:pathLst>
                <a:path w="2499359" h="1000760">
                  <a:moveTo>
                    <a:pt x="1998979" y="0"/>
                  </a:moveTo>
                  <a:lnTo>
                    <a:pt x="0" y="0"/>
                  </a:lnTo>
                  <a:lnTo>
                    <a:pt x="500379" y="500380"/>
                  </a:lnTo>
                  <a:lnTo>
                    <a:pt x="0" y="1000760"/>
                  </a:lnTo>
                  <a:lnTo>
                    <a:pt x="1998979" y="1000760"/>
                  </a:lnTo>
                  <a:lnTo>
                    <a:pt x="2499359" y="500380"/>
                  </a:lnTo>
                  <a:lnTo>
                    <a:pt x="1998979" y="0"/>
                  </a:lnTo>
                  <a:close/>
                </a:path>
              </a:pathLst>
            </a:custGeom>
            <a:solidFill>
              <a:srgbClr val="D0EAD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30470" y="3387090"/>
              <a:ext cx="2499360" cy="1000760"/>
            </a:xfrm>
            <a:custGeom>
              <a:avLst/>
              <a:gdLst/>
              <a:ahLst/>
              <a:cxnLst/>
              <a:rect l="l" t="t" r="r" b="b"/>
              <a:pathLst>
                <a:path w="2499359" h="1000760">
                  <a:moveTo>
                    <a:pt x="0" y="0"/>
                  </a:moveTo>
                  <a:lnTo>
                    <a:pt x="1998979" y="0"/>
                  </a:lnTo>
                  <a:lnTo>
                    <a:pt x="2499359" y="500380"/>
                  </a:lnTo>
                  <a:lnTo>
                    <a:pt x="1998979" y="1000760"/>
                  </a:lnTo>
                  <a:lnTo>
                    <a:pt x="0" y="1000760"/>
                  </a:lnTo>
                  <a:lnTo>
                    <a:pt x="500379" y="50038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0EA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453885" y="3589401"/>
              <a:ext cx="444500" cy="154940"/>
            </a:xfrm>
            <a:custGeom>
              <a:avLst/>
              <a:gdLst/>
              <a:ahLst/>
              <a:cxnLst/>
              <a:rect l="l" t="t" r="r" b="b"/>
              <a:pathLst>
                <a:path w="444500" h="154939">
                  <a:moveTo>
                    <a:pt x="444500" y="0"/>
                  </a:moveTo>
                  <a:lnTo>
                    <a:pt x="0" y="0"/>
                  </a:lnTo>
                  <a:lnTo>
                    <a:pt x="0" y="154940"/>
                  </a:lnTo>
                  <a:lnTo>
                    <a:pt x="444500" y="154940"/>
                  </a:lnTo>
                  <a:lnTo>
                    <a:pt x="4445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79310" y="3387090"/>
              <a:ext cx="2496820" cy="1000760"/>
            </a:xfrm>
            <a:custGeom>
              <a:avLst/>
              <a:gdLst/>
              <a:ahLst/>
              <a:cxnLst/>
              <a:rect l="l" t="t" r="r" b="b"/>
              <a:pathLst>
                <a:path w="2496820" h="1000760">
                  <a:moveTo>
                    <a:pt x="1996440" y="0"/>
                  </a:moveTo>
                  <a:lnTo>
                    <a:pt x="0" y="0"/>
                  </a:lnTo>
                  <a:lnTo>
                    <a:pt x="500380" y="500380"/>
                  </a:lnTo>
                  <a:lnTo>
                    <a:pt x="0" y="1000760"/>
                  </a:lnTo>
                  <a:lnTo>
                    <a:pt x="1996440" y="1000760"/>
                  </a:lnTo>
                  <a:lnTo>
                    <a:pt x="2496820" y="500380"/>
                  </a:lnTo>
                  <a:lnTo>
                    <a:pt x="1996440" y="0"/>
                  </a:lnTo>
                  <a:close/>
                </a:path>
              </a:pathLst>
            </a:custGeom>
            <a:solidFill>
              <a:srgbClr val="D0E7D7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179310" y="3387090"/>
              <a:ext cx="2496820" cy="1000760"/>
            </a:xfrm>
            <a:custGeom>
              <a:avLst/>
              <a:gdLst/>
              <a:ahLst/>
              <a:cxnLst/>
              <a:rect l="l" t="t" r="r" b="b"/>
              <a:pathLst>
                <a:path w="2496820" h="1000760">
                  <a:moveTo>
                    <a:pt x="0" y="0"/>
                  </a:moveTo>
                  <a:lnTo>
                    <a:pt x="1996440" y="0"/>
                  </a:lnTo>
                  <a:lnTo>
                    <a:pt x="2496820" y="500380"/>
                  </a:lnTo>
                  <a:lnTo>
                    <a:pt x="1996440" y="1000760"/>
                  </a:lnTo>
                  <a:lnTo>
                    <a:pt x="0" y="1000760"/>
                  </a:lnTo>
                  <a:lnTo>
                    <a:pt x="500380" y="50038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0E7D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735570" y="3728212"/>
              <a:ext cx="408940" cy="154940"/>
            </a:xfrm>
            <a:custGeom>
              <a:avLst/>
              <a:gdLst/>
              <a:ahLst/>
              <a:cxnLst/>
              <a:rect l="l" t="t" r="r" b="b"/>
              <a:pathLst>
                <a:path w="408940" h="154939">
                  <a:moveTo>
                    <a:pt x="408940" y="0"/>
                  </a:moveTo>
                  <a:lnTo>
                    <a:pt x="0" y="0"/>
                  </a:lnTo>
                  <a:lnTo>
                    <a:pt x="0" y="154939"/>
                  </a:lnTo>
                  <a:lnTo>
                    <a:pt x="408940" y="154939"/>
                  </a:lnTo>
                  <a:lnTo>
                    <a:pt x="40894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407920" y="4650740"/>
            <a:ext cx="7274559" cy="1216660"/>
            <a:chOff x="2407920" y="4650740"/>
            <a:chExt cx="7274559" cy="1216660"/>
          </a:xfrm>
        </p:grpSpPr>
        <p:sp>
          <p:nvSpPr>
            <p:cNvPr id="23" name="object 23"/>
            <p:cNvSpPr/>
            <p:nvPr/>
          </p:nvSpPr>
          <p:spPr>
            <a:xfrm>
              <a:off x="2414270" y="4657090"/>
              <a:ext cx="3007360" cy="1203960"/>
            </a:xfrm>
            <a:custGeom>
              <a:avLst/>
              <a:gdLst/>
              <a:ahLst/>
              <a:cxnLst/>
              <a:rect l="l" t="t" r="r" b="b"/>
              <a:pathLst>
                <a:path w="3007360" h="1203960">
                  <a:moveTo>
                    <a:pt x="2405380" y="0"/>
                  </a:moveTo>
                  <a:lnTo>
                    <a:pt x="0" y="0"/>
                  </a:lnTo>
                  <a:lnTo>
                    <a:pt x="601980" y="601980"/>
                  </a:lnTo>
                  <a:lnTo>
                    <a:pt x="0" y="1203960"/>
                  </a:lnTo>
                  <a:lnTo>
                    <a:pt x="2405380" y="1203960"/>
                  </a:lnTo>
                  <a:lnTo>
                    <a:pt x="3007360" y="601980"/>
                  </a:lnTo>
                  <a:lnTo>
                    <a:pt x="2405380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414270" y="4657090"/>
              <a:ext cx="3007360" cy="1203960"/>
            </a:xfrm>
            <a:custGeom>
              <a:avLst/>
              <a:gdLst/>
              <a:ahLst/>
              <a:cxnLst/>
              <a:rect l="l" t="t" r="r" b="b"/>
              <a:pathLst>
                <a:path w="3007360" h="1203960">
                  <a:moveTo>
                    <a:pt x="0" y="0"/>
                  </a:moveTo>
                  <a:lnTo>
                    <a:pt x="2405380" y="0"/>
                  </a:lnTo>
                  <a:lnTo>
                    <a:pt x="3007360" y="601980"/>
                  </a:lnTo>
                  <a:lnTo>
                    <a:pt x="2405380" y="1203960"/>
                  </a:lnTo>
                  <a:lnTo>
                    <a:pt x="0" y="1203960"/>
                  </a:lnTo>
                  <a:lnTo>
                    <a:pt x="601980" y="60198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30470" y="4758690"/>
              <a:ext cx="2499360" cy="1000760"/>
            </a:xfrm>
            <a:custGeom>
              <a:avLst/>
              <a:gdLst/>
              <a:ahLst/>
              <a:cxnLst/>
              <a:rect l="l" t="t" r="r" b="b"/>
              <a:pathLst>
                <a:path w="2499359" h="1000760">
                  <a:moveTo>
                    <a:pt x="1998979" y="0"/>
                  </a:moveTo>
                  <a:lnTo>
                    <a:pt x="0" y="0"/>
                  </a:lnTo>
                  <a:lnTo>
                    <a:pt x="500379" y="500380"/>
                  </a:lnTo>
                  <a:lnTo>
                    <a:pt x="0" y="1000760"/>
                  </a:lnTo>
                  <a:lnTo>
                    <a:pt x="1998979" y="1000760"/>
                  </a:lnTo>
                  <a:lnTo>
                    <a:pt x="2499359" y="500380"/>
                  </a:lnTo>
                  <a:lnTo>
                    <a:pt x="1998979" y="0"/>
                  </a:lnTo>
                  <a:close/>
                </a:path>
              </a:pathLst>
            </a:custGeom>
            <a:solidFill>
              <a:srgbClr val="CFE4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30470" y="4758690"/>
              <a:ext cx="2499360" cy="1000760"/>
            </a:xfrm>
            <a:custGeom>
              <a:avLst/>
              <a:gdLst/>
              <a:ahLst/>
              <a:cxnLst/>
              <a:rect l="l" t="t" r="r" b="b"/>
              <a:pathLst>
                <a:path w="2499359" h="1000760">
                  <a:moveTo>
                    <a:pt x="0" y="0"/>
                  </a:moveTo>
                  <a:lnTo>
                    <a:pt x="1998979" y="0"/>
                  </a:lnTo>
                  <a:lnTo>
                    <a:pt x="2499359" y="500380"/>
                  </a:lnTo>
                  <a:lnTo>
                    <a:pt x="1998979" y="1000760"/>
                  </a:lnTo>
                  <a:lnTo>
                    <a:pt x="0" y="1000760"/>
                  </a:lnTo>
                  <a:lnTo>
                    <a:pt x="500379" y="50038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CFE4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179310" y="4758690"/>
              <a:ext cx="2496820" cy="1000760"/>
            </a:xfrm>
            <a:custGeom>
              <a:avLst/>
              <a:gdLst/>
              <a:ahLst/>
              <a:cxnLst/>
              <a:rect l="l" t="t" r="r" b="b"/>
              <a:pathLst>
                <a:path w="2496820" h="1000760">
                  <a:moveTo>
                    <a:pt x="1996440" y="0"/>
                  </a:moveTo>
                  <a:lnTo>
                    <a:pt x="0" y="0"/>
                  </a:lnTo>
                  <a:lnTo>
                    <a:pt x="500380" y="500380"/>
                  </a:lnTo>
                  <a:lnTo>
                    <a:pt x="0" y="1000760"/>
                  </a:lnTo>
                  <a:lnTo>
                    <a:pt x="1996440" y="1000760"/>
                  </a:lnTo>
                  <a:lnTo>
                    <a:pt x="2496820" y="500380"/>
                  </a:lnTo>
                  <a:lnTo>
                    <a:pt x="1996440" y="0"/>
                  </a:lnTo>
                  <a:close/>
                </a:path>
              </a:pathLst>
            </a:custGeom>
            <a:solidFill>
              <a:srgbClr val="D4E2C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179310" y="4758690"/>
              <a:ext cx="2496820" cy="1000760"/>
            </a:xfrm>
            <a:custGeom>
              <a:avLst/>
              <a:gdLst/>
              <a:ahLst/>
              <a:cxnLst/>
              <a:rect l="l" t="t" r="r" b="b"/>
              <a:pathLst>
                <a:path w="2496820" h="1000760">
                  <a:moveTo>
                    <a:pt x="0" y="0"/>
                  </a:moveTo>
                  <a:lnTo>
                    <a:pt x="1996440" y="0"/>
                  </a:lnTo>
                  <a:lnTo>
                    <a:pt x="2496820" y="500380"/>
                  </a:lnTo>
                  <a:lnTo>
                    <a:pt x="1996440" y="1000760"/>
                  </a:lnTo>
                  <a:lnTo>
                    <a:pt x="0" y="1000760"/>
                  </a:lnTo>
                  <a:lnTo>
                    <a:pt x="500380" y="50038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4E2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4914900"/>
            <a:ext cx="713739" cy="67564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66519" y="3548379"/>
            <a:ext cx="713740" cy="675640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1600" y="2110739"/>
            <a:ext cx="713739" cy="675639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958214" y="913129"/>
            <a:ext cx="489839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80" dirty="0">
                <a:solidFill>
                  <a:srgbClr val="001F5F"/>
                </a:solidFill>
                <a:latin typeface="Arial Black"/>
                <a:cs typeface="Arial Black"/>
              </a:rPr>
              <a:t>2.</a:t>
            </a:r>
            <a:r>
              <a:rPr sz="2300" spc="-155" dirty="0">
                <a:solidFill>
                  <a:srgbClr val="001F5F"/>
                </a:solidFill>
                <a:latin typeface="Arial Black"/>
                <a:cs typeface="Arial Black"/>
              </a:rPr>
              <a:t> </a:t>
            </a:r>
            <a:r>
              <a:rPr sz="2300" spc="-105" dirty="0">
                <a:solidFill>
                  <a:srgbClr val="001F5F"/>
                </a:solidFill>
                <a:latin typeface="Arial Black"/>
                <a:cs typeface="Arial Black"/>
              </a:rPr>
              <a:t>Importance</a:t>
            </a:r>
            <a:r>
              <a:rPr sz="2300" spc="-150" dirty="0">
                <a:solidFill>
                  <a:srgbClr val="001F5F"/>
                </a:solidFill>
                <a:latin typeface="Arial Black"/>
                <a:cs typeface="Arial Black"/>
              </a:rPr>
              <a:t> </a:t>
            </a:r>
            <a:r>
              <a:rPr sz="2300" spc="-80" dirty="0">
                <a:solidFill>
                  <a:srgbClr val="001F5F"/>
                </a:solidFill>
                <a:latin typeface="Arial Black"/>
                <a:cs typeface="Arial Black"/>
              </a:rPr>
              <a:t>of</a:t>
            </a:r>
            <a:r>
              <a:rPr sz="2300" spc="-150" dirty="0">
                <a:solidFill>
                  <a:srgbClr val="001F5F"/>
                </a:solidFill>
                <a:latin typeface="Arial Black"/>
                <a:cs typeface="Arial Black"/>
              </a:rPr>
              <a:t> </a:t>
            </a:r>
            <a:r>
              <a:rPr sz="2300" spc="-85" dirty="0">
                <a:solidFill>
                  <a:srgbClr val="001F5F"/>
                </a:solidFill>
                <a:latin typeface="Arial Black"/>
                <a:cs typeface="Arial Black"/>
              </a:rPr>
              <a:t>the</a:t>
            </a:r>
            <a:r>
              <a:rPr sz="2300" spc="-155" dirty="0">
                <a:solidFill>
                  <a:srgbClr val="001F5F"/>
                </a:solidFill>
                <a:latin typeface="Arial Black"/>
                <a:cs typeface="Arial Black"/>
              </a:rPr>
              <a:t> </a:t>
            </a:r>
            <a:r>
              <a:rPr sz="2300" spc="-85" dirty="0">
                <a:solidFill>
                  <a:srgbClr val="001F5F"/>
                </a:solidFill>
                <a:latin typeface="Arial Black"/>
                <a:cs typeface="Arial Black"/>
              </a:rPr>
              <a:t>Observatory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3056254" y="2061527"/>
            <a:ext cx="1563370" cy="78041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673100">
              <a:lnSpc>
                <a:spcPct val="100000"/>
              </a:lnSpc>
              <a:spcBef>
                <a:spcPts val="400"/>
              </a:spcBef>
            </a:pPr>
            <a:r>
              <a:rPr sz="2500" spc="50" dirty="0">
                <a:solidFill>
                  <a:srgbClr val="FFFFFF"/>
                </a:solidFill>
                <a:latin typeface="Tahoma"/>
                <a:cs typeface="Tahoma"/>
              </a:rPr>
              <a:t>Role</a:t>
            </a:r>
            <a:endParaRPr sz="2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44"/>
              </a:spcBef>
            </a:pPr>
            <a:r>
              <a:rPr sz="2000" spc="80" dirty="0">
                <a:solidFill>
                  <a:srgbClr val="FFFFFF"/>
                </a:solidFill>
                <a:latin typeface="Tahoma"/>
                <a:cs typeface="Tahoma"/>
              </a:rPr>
              <a:t>fundamental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533009" y="2070100"/>
            <a:ext cx="117919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dirty="0">
                <a:latin typeface="Tahoma"/>
                <a:cs typeface="Tahoma"/>
              </a:rPr>
              <a:t>Direct</a:t>
            </a:r>
            <a:r>
              <a:rPr sz="950" spc="100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impact</a:t>
            </a:r>
            <a:r>
              <a:rPr sz="950" spc="100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on</a:t>
            </a:r>
            <a:r>
              <a:rPr sz="950" spc="100" dirty="0">
                <a:latin typeface="Tahoma"/>
                <a:cs typeface="Tahoma"/>
              </a:rPr>
              <a:t> </a:t>
            </a:r>
            <a:r>
              <a:rPr sz="950" spc="-25" dirty="0">
                <a:latin typeface="Tahoma"/>
                <a:cs typeface="Tahoma"/>
              </a:rPr>
              <a:t>the</a:t>
            </a:r>
            <a:endParaRPr sz="95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851905" y="2212848"/>
            <a:ext cx="901700" cy="15748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9525" rIns="0" bIns="0" rtlCol="0">
            <a:spAutoFit/>
          </a:bodyPr>
          <a:lstStyle/>
          <a:p>
            <a:pPr marL="1270">
              <a:lnSpc>
                <a:spcPct val="100000"/>
              </a:lnSpc>
              <a:spcBef>
                <a:spcPts val="75"/>
              </a:spcBef>
            </a:pPr>
            <a:r>
              <a:rPr sz="950" spc="-10" dirty="0">
                <a:latin typeface="Arial Black"/>
                <a:cs typeface="Arial Black"/>
              </a:rPr>
              <a:t>planning</a:t>
            </a:r>
            <a:endParaRPr sz="950"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625846" y="2370327"/>
            <a:ext cx="820419" cy="1397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1070"/>
              </a:lnSpc>
            </a:pPr>
            <a:r>
              <a:rPr sz="900" spc="-25" dirty="0">
                <a:latin typeface="Arial Black"/>
                <a:cs typeface="Arial Black"/>
              </a:rPr>
              <a:t>strategic</a:t>
            </a:r>
            <a:r>
              <a:rPr sz="900" spc="-25" dirty="0">
                <a:latin typeface="Tahoma"/>
                <a:cs typeface="Tahoma"/>
              </a:rPr>
              <a:t>when</a:t>
            </a:r>
            <a:endParaRPr sz="9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450177" y="2356230"/>
            <a:ext cx="4667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latin typeface="Tahoma"/>
                <a:cs typeface="Tahoma"/>
              </a:rPr>
              <a:t>toasting</a:t>
            </a:r>
            <a:endParaRPr sz="9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743828" y="2498471"/>
            <a:ext cx="10090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30" dirty="0">
                <a:latin typeface="Tahoma"/>
                <a:cs typeface="Tahoma"/>
              </a:rPr>
              <a:t>information</a:t>
            </a:r>
            <a:r>
              <a:rPr sz="900" spc="4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to</a:t>
            </a:r>
            <a:r>
              <a:rPr sz="900" spc="45" dirty="0">
                <a:latin typeface="Tahoma"/>
                <a:cs typeface="Tahoma"/>
              </a:rPr>
              <a:t> </a:t>
            </a:r>
            <a:r>
              <a:rPr sz="900" spc="-25" dirty="0">
                <a:latin typeface="Tahoma"/>
                <a:cs typeface="Tahoma"/>
              </a:rPr>
              <a:t>the</a:t>
            </a:r>
            <a:endParaRPr sz="9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97296" y="2631821"/>
            <a:ext cx="946150" cy="30988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05104" marR="5080" indent="-193040">
              <a:lnSpc>
                <a:spcPts val="1100"/>
              </a:lnSpc>
              <a:spcBef>
                <a:spcPts val="170"/>
              </a:spcBef>
            </a:pPr>
            <a:r>
              <a:rPr sz="950" spc="20" dirty="0">
                <a:latin typeface="Tahoma"/>
                <a:cs typeface="Tahoma"/>
              </a:rPr>
              <a:t>operators</a:t>
            </a:r>
            <a:r>
              <a:rPr sz="950" spc="7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of</a:t>
            </a:r>
            <a:r>
              <a:rPr sz="950" spc="80" dirty="0">
                <a:latin typeface="Tahoma"/>
                <a:cs typeface="Tahoma"/>
              </a:rPr>
              <a:t> </a:t>
            </a:r>
            <a:r>
              <a:rPr sz="950" spc="-25" dirty="0">
                <a:latin typeface="Tahoma"/>
                <a:cs typeface="Tahoma"/>
              </a:rPr>
              <a:t>the </a:t>
            </a:r>
            <a:r>
              <a:rPr sz="950" spc="-10" dirty="0">
                <a:latin typeface="Tahoma"/>
                <a:cs typeface="Tahoma"/>
              </a:rPr>
              <a:t>Sinaplan.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846314" y="2210434"/>
            <a:ext cx="111061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0" dirty="0">
                <a:latin typeface="Tahoma"/>
                <a:cs typeface="Tahoma"/>
              </a:rPr>
              <a:t>Contribution</a:t>
            </a:r>
            <a:r>
              <a:rPr sz="950" spc="6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to</a:t>
            </a:r>
            <a:r>
              <a:rPr sz="950" spc="65" dirty="0">
                <a:latin typeface="Tahoma"/>
                <a:cs typeface="Tahoma"/>
              </a:rPr>
              <a:t> </a:t>
            </a:r>
            <a:r>
              <a:rPr sz="950" spc="-25" dirty="0">
                <a:latin typeface="Tahoma"/>
                <a:cs typeface="Tahoma"/>
              </a:rPr>
              <a:t>the</a:t>
            </a:r>
            <a:endParaRPr sz="95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42833" y="2350134"/>
            <a:ext cx="88138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45" dirty="0">
                <a:latin typeface="Arial Black"/>
                <a:cs typeface="Arial Black"/>
              </a:rPr>
              <a:t>elaboration</a:t>
            </a:r>
            <a:r>
              <a:rPr sz="950" spc="5" dirty="0">
                <a:latin typeface="Arial Black"/>
                <a:cs typeface="Arial Black"/>
              </a:rPr>
              <a:t> </a:t>
            </a:r>
            <a:r>
              <a:rPr sz="950" spc="-25" dirty="0">
                <a:latin typeface="Arial Black"/>
                <a:cs typeface="Arial Black"/>
              </a:rPr>
              <a:t>of</a:t>
            </a:r>
            <a:endParaRPr sz="950">
              <a:latin typeface="Arial Black"/>
              <a:cs typeface="Arial Blac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823581" y="2496184"/>
            <a:ext cx="11512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65" dirty="0">
                <a:latin typeface="Arial Black"/>
                <a:cs typeface="Arial Black"/>
              </a:rPr>
              <a:t>policies</a:t>
            </a:r>
            <a:r>
              <a:rPr sz="900" spc="-35" dirty="0">
                <a:latin typeface="Arial Black"/>
                <a:cs typeface="Arial Black"/>
              </a:rPr>
              <a:t> </a:t>
            </a:r>
            <a:r>
              <a:rPr sz="900" spc="-40" dirty="0">
                <a:latin typeface="Arial Black"/>
                <a:cs typeface="Arial Black"/>
              </a:rPr>
              <a:t>and</a:t>
            </a:r>
            <a:r>
              <a:rPr sz="900" spc="-35" dirty="0">
                <a:latin typeface="Arial Black"/>
                <a:cs typeface="Arial Black"/>
              </a:rPr>
              <a:t> </a:t>
            </a:r>
            <a:r>
              <a:rPr sz="900" spc="-10" dirty="0">
                <a:latin typeface="Arial Black"/>
                <a:cs typeface="Arial Black"/>
              </a:rPr>
              <a:t>plans</a:t>
            </a:r>
            <a:r>
              <a:rPr sz="900" spc="-10" dirty="0">
                <a:latin typeface="Tahoma"/>
                <a:cs typeface="Tahoma"/>
              </a:rPr>
              <a:t>to</a:t>
            </a:r>
            <a:endParaRPr sz="90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095233" y="2629534"/>
            <a:ext cx="53657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dirty="0">
                <a:latin typeface="Tahoma"/>
                <a:cs typeface="Tahoma"/>
              </a:rPr>
              <a:t>all</a:t>
            </a:r>
            <a:r>
              <a:rPr sz="950" spc="40" dirty="0">
                <a:latin typeface="Tahoma"/>
                <a:cs typeface="Tahoma"/>
              </a:rPr>
              <a:t> </a:t>
            </a:r>
            <a:r>
              <a:rPr sz="950" spc="-10" dirty="0">
                <a:latin typeface="Tahoma"/>
                <a:cs typeface="Tahoma"/>
              </a:rPr>
              <a:t>levels.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050526" y="2205990"/>
            <a:ext cx="963294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0" dirty="0">
                <a:latin typeface="Tahoma"/>
                <a:cs typeface="Tahoma"/>
              </a:rPr>
              <a:t>Consolidation</a:t>
            </a:r>
            <a:r>
              <a:rPr sz="950" spc="114" dirty="0">
                <a:latin typeface="Tahoma"/>
                <a:cs typeface="Tahoma"/>
              </a:rPr>
              <a:t> </a:t>
            </a:r>
            <a:r>
              <a:rPr sz="950" spc="-25" dirty="0">
                <a:latin typeface="Tahoma"/>
                <a:cs typeface="Tahoma"/>
              </a:rPr>
              <a:t>as</a:t>
            </a:r>
            <a:endParaRPr sz="95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893554" y="2353817"/>
            <a:ext cx="1140460" cy="1549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905" rIns="0" bIns="0" rtlCol="0">
            <a:spAutoFit/>
          </a:bodyPr>
          <a:lstStyle/>
          <a:p>
            <a:pPr marL="1270">
              <a:lnSpc>
                <a:spcPct val="100000"/>
              </a:lnSpc>
              <a:spcBef>
                <a:spcPts val="15"/>
              </a:spcBef>
            </a:pPr>
            <a:r>
              <a:rPr sz="950" spc="-65" dirty="0">
                <a:latin typeface="Arial Black"/>
                <a:cs typeface="Arial Black"/>
              </a:rPr>
              <a:t>essential</a:t>
            </a:r>
            <a:r>
              <a:rPr sz="950" spc="-10" dirty="0">
                <a:latin typeface="Arial Black"/>
                <a:cs typeface="Arial Black"/>
              </a:rPr>
              <a:t> tool</a:t>
            </a:r>
            <a:r>
              <a:rPr sz="950" spc="-10" dirty="0">
                <a:latin typeface="Tahoma"/>
                <a:cs typeface="Tahoma"/>
              </a:rPr>
              <a:t>for</a:t>
            </a:r>
            <a:endParaRPr sz="95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0012426" y="2483103"/>
            <a:ext cx="956944" cy="31750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41300" marR="5080" indent="-228600">
              <a:lnSpc>
                <a:spcPct val="101800"/>
              </a:lnSpc>
              <a:spcBef>
                <a:spcPts val="80"/>
              </a:spcBef>
            </a:pPr>
            <a:r>
              <a:rPr sz="950" dirty="0">
                <a:latin typeface="Tahoma"/>
                <a:cs typeface="Tahoma"/>
              </a:rPr>
              <a:t>decision-</a:t>
            </a:r>
            <a:r>
              <a:rPr sz="950" spc="40" dirty="0">
                <a:latin typeface="Tahoma"/>
                <a:cs typeface="Tahoma"/>
              </a:rPr>
              <a:t>making </a:t>
            </a:r>
            <a:r>
              <a:rPr sz="950" spc="-10" dirty="0">
                <a:latin typeface="Tahoma"/>
                <a:cs typeface="Tahoma"/>
              </a:rPr>
              <a:t>strategic.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680455" y="3455034"/>
            <a:ext cx="1178560" cy="294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>
              <a:lnSpc>
                <a:spcPts val="1000"/>
              </a:lnSpc>
              <a:spcBef>
                <a:spcPts val="100"/>
              </a:spcBef>
            </a:pPr>
            <a:r>
              <a:rPr sz="850" dirty="0">
                <a:latin typeface="Tahoma"/>
                <a:cs typeface="Tahoma"/>
              </a:rPr>
              <a:t>Variety</a:t>
            </a:r>
            <a:r>
              <a:rPr sz="850" spc="50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of</a:t>
            </a:r>
            <a:r>
              <a:rPr sz="850" spc="55" dirty="0">
                <a:latin typeface="Tahoma"/>
                <a:cs typeface="Tahoma"/>
              </a:rPr>
              <a:t> </a:t>
            </a:r>
            <a:r>
              <a:rPr sz="850" spc="-10" dirty="0">
                <a:latin typeface="Tahoma"/>
                <a:cs typeface="Tahoma"/>
              </a:rPr>
              <a:t>resources</a:t>
            </a:r>
            <a:endParaRPr sz="850">
              <a:latin typeface="Tahoma"/>
              <a:cs typeface="Tahoma"/>
            </a:endParaRPr>
          </a:p>
          <a:p>
            <a:pPr marL="12700">
              <a:lnSpc>
                <a:spcPts val="1120"/>
              </a:lnSpc>
            </a:pPr>
            <a:r>
              <a:rPr sz="950" dirty="0">
                <a:latin typeface="Tahoma"/>
                <a:cs typeface="Tahoma"/>
              </a:rPr>
              <a:t>available</a:t>
            </a:r>
            <a:r>
              <a:rPr sz="950" spc="105" dirty="0">
                <a:latin typeface="Tahoma"/>
                <a:cs typeface="Tahoma"/>
              </a:rPr>
              <a:t> </a:t>
            </a:r>
            <a:r>
              <a:rPr sz="950" spc="-10" dirty="0">
                <a:latin typeface="Tahoma"/>
                <a:cs typeface="Tahoma"/>
              </a:rPr>
              <a:t>in</a:t>
            </a:r>
            <a:r>
              <a:rPr sz="950" spc="-10" dirty="0">
                <a:latin typeface="Arial Black"/>
                <a:cs typeface="Arial Black"/>
              </a:rPr>
              <a:t>only</a:t>
            </a:r>
            <a:r>
              <a:rPr sz="950" spc="85" dirty="0">
                <a:latin typeface="Arial Black"/>
                <a:cs typeface="Arial Black"/>
              </a:rPr>
              <a:t> </a:t>
            </a:r>
            <a:r>
              <a:rPr sz="950" spc="-30" dirty="0">
                <a:latin typeface="Arial Black"/>
                <a:cs typeface="Arial Black"/>
              </a:rPr>
              <a:t>one</a:t>
            </a:r>
            <a:endParaRPr sz="950">
              <a:latin typeface="Arial Black"/>
              <a:cs typeface="Arial Black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780785" y="3744340"/>
            <a:ext cx="972819" cy="1397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1750" rIns="0" bIns="0" rtlCol="0">
            <a:spAutoFit/>
          </a:bodyPr>
          <a:lstStyle/>
          <a:p>
            <a:pPr marL="635">
              <a:lnSpc>
                <a:spcPct val="100000"/>
              </a:lnSpc>
              <a:spcBef>
                <a:spcPts val="250"/>
              </a:spcBef>
            </a:pPr>
            <a:r>
              <a:rPr sz="600" spc="-40" dirty="0">
                <a:latin typeface="Arial Black"/>
                <a:cs typeface="Arial Black"/>
              </a:rPr>
              <a:t>comprehensive</a:t>
            </a:r>
            <a:r>
              <a:rPr sz="600" spc="75" dirty="0">
                <a:latin typeface="Arial Black"/>
                <a:cs typeface="Arial Black"/>
              </a:rPr>
              <a:t> </a:t>
            </a:r>
            <a:r>
              <a:rPr sz="600" spc="-20" dirty="0">
                <a:latin typeface="Arial Black"/>
                <a:cs typeface="Arial Black"/>
              </a:rPr>
              <a:t>platform</a:t>
            </a:r>
            <a:r>
              <a:rPr sz="600" spc="-20" dirty="0">
                <a:latin typeface="Tahoma"/>
                <a:cs typeface="Tahoma"/>
              </a:rPr>
              <a:t>: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660009" y="3858895"/>
            <a:ext cx="94297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20" dirty="0">
                <a:latin typeface="Tahoma"/>
                <a:cs typeface="Tahoma"/>
              </a:rPr>
              <a:t>working</a:t>
            </a:r>
            <a:r>
              <a:rPr sz="950" spc="135" dirty="0">
                <a:latin typeface="Tahoma"/>
                <a:cs typeface="Tahoma"/>
              </a:rPr>
              <a:t> </a:t>
            </a:r>
            <a:r>
              <a:rPr sz="950" spc="-10" dirty="0">
                <a:latin typeface="Tahoma"/>
                <a:cs typeface="Tahoma"/>
              </a:rPr>
              <a:t>papers,</a:t>
            </a:r>
            <a:endParaRPr sz="95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571235" y="4017645"/>
            <a:ext cx="1210945" cy="291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955"/>
              </a:lnSpc>
              <a:spcBef>
                <a:spcPts val="100"/>
              </a:spcBef>
            </a:pPr>
            <a:r>
              <a:rPr sz="800" spc="10" dirty="0">
                <a:latin typeface="Tahoma"/>
                <a:cs typeface="Tahoma"/>
              </a:rPr>
              <a:t>current</a:t>
            </a:r>
            <a:r>
              <a:rPr sz="800" spc="85" dirty="0">
                <a:latin typeface="Tahoma"/>
                <a:cs typeface="Tahoma"/>
              </a:rPr>
              <a:t> </a:t>
            </a:r>
            <a:r>
              <a:rPr sz="800" spc="10" dirty="0">
                <a:latin typeface="Tahoma"/>
                <a:cs typeface="Tahoma"/>
              </a:rPr>
              <a:t>affairs</a:t>
            </a:r>
            <a:r>
              <a:rPr sz="800" spc="85" dirty="0">
                <a:latin typeface="Tahoma"/>
                <a:cs typeface="Tahoma"/>
              </a:rPr>
              <a:t> </a:t>
            </a:r>
            <a:r>
              <a:rPr sz="800" spc="-10" dirty="0">
                <a:latin typeface="Tahoma"/>
                <a:cs typeface="Tahoma"/>
              </a:rPr>
              <a:t>notes,</a:t>
            </a:r>
            <a:endParaRPr sz="800">
              <a:latin typeface="Tahoma"/>
              <a:cs typeface="Tahoma"/>
            </a:endParaRPr>
          </a:p>
          <a:p>
            <a:pPr marR="6350" algn="r">
              <a:lnSpc>
                <a:spcPts val="1135"/>
              </a:lnSpc>
            </a:pPr>
            <a:r>
              <a:rPr sz="950" spc="10" dirty="0">
                <a:latin typeface="Tahoma"/>
                <a:cs typeface="Tahoma"/>
              </a:rPr>
              <a:t>scenario</a:t>
            </a:r>
            <a:r>
              <a:rPr sz="950" spc="13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studies,</a:t>
            </a:r>
            <a:r>
              <a:rPr sz="950" spc="140" dirty="0">
                <a:latin typeface="Tahoma"/>
                <a:cs typeface="Tahoma"/>
              </a:rPr>
              <a:t> </a:t>
            </a:r>
            <a:r>
              <a:rPr sz="950" spc="-20" dirty="0">
                <a:latin typeface="Tahoma"/>
                <a:cs typeface="Tahoma"/>
              </a:rPr>
              <a:t>etc.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104769" y="3710558"/>
            <a:ext cx="15900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Accessibility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724393" y="3737355"/>
            <a:ext cx="13341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5" dirty="0">
                <a:latin typeface="Arial Black"/>
                <a:cs typeface="Arial Black"/>
              </a:rPr>
              <a:t>Scope</a:t>
            </a:r>
            <a:r>
              <a:rPr sz="800" spc="-55" dirty="0">
                <a:latin typeface="Tahoma"/>
                <a:cs typeface="Tahoma"/>
              </a:rPr>
              <a:t>to</a:t>
            </a:r>
            <a:r>
              <a:rPr sz="800" spc="75" dirty="0">
                <a:latin typeface="Tahoma"/>
                <a:cs typeface="Tahoma"/>
              </a:rPr>
              <a:t> </a:t>
            </a:r>
            <a:r>
              <a:rPr sz="800" dirty="0">
                <a:latin typeface="Tahoma"/>
                <a:cs typeface="Tahoma"/>
              </a:rPr>
              <a:t>the</a:t>
            </a:r>
            <a:r>
              <a:rPr sz="800" spc="75" dirty="0">
                <a:latin typeface="Tahoma"/>
                <a:cs typeface="Tahoma"/>
              </a:rPr>
              <a:t> </a:t>
            </a:r>
            <a:r>
              <a:rPr sz="800" dirty="0">
                <a:latin typeface="Tahoma"/>
                <a:cs typeface="Tahoma"/>
              </a:rPr>
              <a:t>national</a:t>
            </a:r>
            <a:r>
              <a:rPr sz="800" spc="75" dirty="0">
                <a:latin typeface="Tahoma"/>
                <a:cs typeface="Tahoma"/>
              </a:rPr>
              <a:t> </a:t>
            </a:r>
            <a:r>
              <a:rPr sz="800" spc="-10" dirty="0">
                <a:latin typeface="Tahoma"/>
                <a:cs typeface="Tahoma"/>
              </a:rPr>
              <a:t>public</a:t>
            </a:r>
            <a:endParaRPr sz="80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021701" y="3894835"/>
            <a:ext cx="77025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Tahoma"/>
                <a:cs typeface="Tahoma"/>
              </a:rPr>
              <a:t>and</a:t>
            </a:r>
            <a:r>
              <a:rPr sz="700" spc="70" dirty="0">
                <a:latin typeface="Tahoma"/>
                <a:cs typeface="Tahoma"/>
              </a:rPr>
              <a:t> </a:t>
            </a:r>
            <a:r>
              <a:rPr sz="700" spc="-10" dirty="0">
                <a:latin typeface="Tahoma"/>
                <a:cs typeface="Tahoma"/>
              </a:rPr>
              <a:t>international.</a:t>
            </a:r>
            <a:endParaRPr sz="70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211576" y="4858004"/>
            <a:ext cx="1270000" cy="734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0" dirty="0">
                <a:solidFill>
                  <a:srgbClr val="FFFFFF"/>
                </a:solidFill>
                <a:latin typeface="Tahoma"/>
                <a:cs typeface="Tahoma"/>
              </a:rPr>
              <a:t>Platform</a:t>
            </a:r>
            <a:endParaRPr sz="2400">
              <a:latin typeface="Tahoma"/>
              <a:cs typeface="Tahoma"/>
            </a:endParaRPr>
          </a:p>
          <a:p>
            <a:pPr marL="85725">
              <a:lnSpc>
                <a:spcPct val="100000"/>
              </a:lnSpc>
              <a:spcBef>
                <a:spcPts val="60"/>
              </a:spcBef>
            </a:pPr>
            <a:r>
              <a:rPr sz="2200" spc="85" dirty="0">
                <a:solidFill>
                  <a:srgbClr val="FFFFFF"/>
                </a:solidFill>
                <a:latin typeface="Tahoma"/>
                <a:cs typeface="Tahoma"/>
              </a:rPr>
              <a:t>Dynamic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720330" y="4957445"/>
            <a:ext cx="1460500" cy="15748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0795" rIns="0" bIns="0" rtlCol="0">
            <a:spAutoFit/>
          </a:bodyPr>
          <a:lstStyle/>
          <a:p>
            <a:pPr marL="1270">
              <a:lnSpc>
                <a:spcPct val="100000"/>
              </a:lnSpc>
              <a:spcBef>
                <a:spcPts val="85"/>
              </a:spcBef>
            </a:pPr>
            <a:r>
              <a:rPr sz="950" spc="-55" dirty="0">
                <a:latin typeface="Arial Black"/>
                <a:cs typeface="Arial Black"/>
              </a:rPr>
              <a:t>Continuous</a:t>
            </a:r>
            <a:r>
              <a:rPr sz="950" spc="10" dirty="0">
                <a:latin typeface="Arial Black"/>
                <a:cs typeface="Arial Black"/>
              </a:rPr>
              <a:t> </a:t>
            </a:r>
            <a:r>
              <a:rPr sz="950" spc="-10" dirty="0">
                <a:latin typeface="Arial Black"/>
                <a:cs typeface="Arial Black"/>
              </a:rPr>
              <a:t>update</a:t>
            </a:r>
            <a:endParaRPr sz="950">
              <a:latin typeface="Arial Black"/>
              <a:cs typeface="Arial Black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688833" y="5095240"/>
            <a:ext cx="1442085" cy="45021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indent="144780">
              <a:lnSpc>
                <a:spcPts val="1100"/>
              </a:lnSpc>
              <a:spcBef>
                <a:spcPts val="170"/>
              </a:spcBef>
            </a:pPr>
            <a:r>
              <a:rPr sz="950" spc="10" dirty="0">
                <a:latin typeface="Tahoma"/>
                <a:cs typeface="Tahoma"/>
              </a:rPr>
              <a:t>of</a:t>
            </a:r>
            <a:r>
              <a:rPr sz="950" spc="8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content</a:t>
            </a:r>
            <a:r>
              <a:rPr sz="950" spc="85" dirty="0">
                <a:latin typeface="Tahoma"/>
                <a:cs typeface="Tahoma"/>
              </a:rPr>
              <a:t> </a:t>
            </a:r>
            <a:r>
              <a:rPr sz="950" spc="-20" dirty="0">
                <a:latin typeface="Tahoma"/>
                <a:cs typeface="Tahoma"/>
              </a:rPr>
              <a:t>with </a:t>
            </a:r>
            <a:r>
              <a:rPr sz="950" spc="30" dirty="0">
                <a:latin typeface="Tahoma"/>
                <a:cs typeface="Tahoma"/>
              </a:rPr>
              <a:t>relevant</a:t>
            </a:r>
            <a:r>
              <a:rPr sz="950" spc="6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information</a:t>
            </a:r>
            <a:r>
              <a:rPr sz="950" spc="60" dirty="0">
                <a:latin typeface="Tahoma"/>
                <a:cs typeface="Tahoma"/>
              </a:rPr>
              <a:t> </a:t>
            </a:r>
            <a:r>
              <a:rPr sz="950" spc="-25" dirty="0">
                <a:latin typeface="Tahoma"/>
                <a:cs typeface="Tahoma"/>
              </a:rPr>
              <a:t>and</a:t>
            </a:r>
            <a:endParaRPr sz="950">
              <a:latin typeface="Tahoma"/>
              <a:cs typeface="Tahoma"/>
            </a:endParaRPr>
          </a:p>
          <a:p>
            <a:pPr marL="492759">
              <a:lnSpc>
                <a:spcPts val="1070"/>
              </a:lnSpc>
            </a:pPr>
            <a:r>
              <a:rPr sz="950" spc="-10" dirty="0">
                <a:latin typeface="Tahoma"/>
                <a:cs typeface="Tahoma"/>
              </a:rPr>
              <a:t>current.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587746" y="5030596"/>
            <a:ext cx="1160780" cy="1549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2225" rIns="0" bIns="0" rtlCol="0">
            <a:spAutoFit/>
          </a:bodyPr>
          <a:lstStyle/>
          <a:p>
            <a:pPr marL="635">
              <a:lnSpc>
                <a:spcPct val="100000"/>
              </a:lnSpc>
              <a:spcBef>
                <a:spcPts val="175"/>
              </a:spcBef>
            </a:pPr>
            <a:r>
              <a:rPr sz="800" spc="-50" dirty="0">
                <a:latin typeface="Arial Black"/>
                <a:cs typeface="Arial Black"/>
              </a:rPr>
              <a:t>Dynamic</a:t>
            </a:r>
            <a:r>
              <a:rPr sz="800" spc="-15" dirty="0">
                <a:latin typeface="Arial Black"/>
                <a:cs typeface="Arial Black"/>
              </a:rPr>
              <a:t> </a:t>
            </a:r>
            <a:r>
              <a:rPr sz="800" spc="-10" dirty="0">
                <a:latin typeface="Arial Black"/>
                <a:cs typeface="Arial Black"/>
              </a:rPr>
              <a:t>materials</a:t>
            </a:r>
            <a:r>
              <a:rPr sz="800" spc="-10" dirty="0">
                <a:latin typeface="Tahoma"/>
                <a:cs typeface="Tahoma"/>
              </a:rPr>
              <a:t>for</a:t>
            </a:r>
            <a:endParaRPr sz="80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581269" y="5143406"/>
            <a:ext cx="1390650" cy="32766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800" spc="20" dirty="0">
                <a:latin typeface="Tahoma"/>
                <a:cs typeface="Tahoma"/>
              </a:rPr>
              <a:t>research</a:t>
            </a:r>
            <a:r>
              <a:rPr sz="800" spc="25" dirty="0">
                <a:latin typeface="Tahoma"/>
                <a:cs typeface="Tahoma"/>
              </a:rPr>
              <a:t> </a:t>
            </a:r>
            <a:r>
              <a:rPr sz="800" spc="20" dirty="0">
                <a:latin typeface="Tahoma"/>
                <a:cs typeface="Tahoma"/>
              </a:rPr>
              <a:t>and</a:t>
            </a:r>
            <a:r>
              <a:rPr sz="800" spc="25" dirty="0">
                <a:latin typeface="Tahoma"/>
                <a:cs typeface="Tahoma"/>
              </a:rPr>
              <a:t> </a:t>
            </a:r>
            <a:r>
              <a:rPr sz="800" spc="20" dirty="0">
                <a:latin typeface="Tahoma"/>
                <a:cs typeface="Tahoma"/>
              </a:rPr>
              <a:t>consultation</a:t>
            </a:r>
            <a:r>
              <a:rPr sz="800" spc="25" dirty="0">
                <a:latin typeface="Tahoma"/>
                <a:cs typeface="Tahoma"/>
              </a:rPr>
              <a:t> </a:t>
            </a:r>
            <a:r>
              <a:rPr sz="800" spc="-25" dirty="0">
                <a:latin typeface="Tahoma"/>
                <a:cs typeface="Tahoma"/>
              </a:rPr>
              <a:t>of</a:t>
            </a:r>
            <a:endParaRPr sz="800">
              <a:latin typeface="Tahoma"/>
              <a:cs typeface="Tahoma"/>
            </a:endParaRPr>
          </a:p>
          <a:p>
            <a:pPr marR="11430" algn="ctr">
              <a:lnSpc>
                <a:spcPct val="100000"/>
              </a:lnSpc>
              <a:spcBef>
                <a:spcPts val="250"/>
              </a:spcBef>
            </a:pPr>
            <a:r>
              <a:rPr sz="750" dirty="0">
                <a:latin typeface="Tahoma"/>
                <a:cs typeface="Tahoma"/>
              </a:rPr>
              <a:t>easy</a:t>
            </a:r>
            <a:r>
              <a:rPr sz="750" spc="35" dirty="0">
                <a:latin typeface="Tahoma"/>
                <a:cs typeface="Tahoma"/>
              </a:rPr>
              <a:t> </a:t>
            </a:r>
            <a:r>
              <a:rPr sz="750" spc="-10" dirty="0">
                <a:latin typeface="Tahoma"/>
                <a:cs typeface="Tahoma"/>
              </a:rPr>
              <a:t>download.</a:t>
            </a:r>
            <a:endParaRPr sz="7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1317" y="1343977"/>
            <a:ext cx="11376660" cy="5514340"/>
            <a:chOff x="381317" y="1343977"/>
            <a:chExt cx="11376660" cy="5514340"/>
          </a:xfrm>
        </p:grpSpPr>
        <p:sp>
          <p:nvSpPr>
            <p:cNvPr id="3" name="object 3"/>
            <p:cNvSpPr/>
            <p:nvPr/>
          </p:nvSpPr>
          <p:spPr>
            <a:xfrm>
              <a:off x="386079" y="1348739"/>
              <a:ext cx="11367135" cy="29209"/>
            </a:xfrm>
            <a:custGeom>
              <a:avLst/>
              <a:gdLst/>
              <a:ahLst/>
              <a:cxnLst/>
              <a:rect l="l" t="t" r="r" b="b"/>
              <a:pathLst>
                <a:path w="11367135" h="29209">
                  <a:moveTo>
                    <a:pt x="0" y="28829"/>
                  </a:moveTo>
                  <a:lnTo>
                    <a:pt x="11367008" y="0"/>
                  </a:lnTo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4940" y="1424939"/>
              <a:ext cx="6764019" cy="543305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615690" y="2198369"/>
              <a:ext cx="5140960" cy="276860"/>
            </a:xfrm>
            <a:custGeom>
              <a:avLst/>
              <a:gdLst/>
              <a:ahLst/>
              <a:cxnLst/>
              <a:rect l="l" t="t" r="r" b="b"/>
              <a:pathLst>
                <a:path w="5140959" h="276860">
                  <a:moveTo>
                    <a:pt x="0" y="276860"/>
                  </a:moveTo>
                  <a:lnTo>
                    <a:pt x="5140960" y="276860"/>
                  </a:lnTo>
                  <a:lnTo>
                    <a:pt x="5140960" y="0"/>
                  </a:lnTo>
                  <a:lnTo>
                    <a:pt x="0" y="0"/>
                  </a:lnTo>
                  <a:lnTo>
                    <a:pt x="0" y="276860"/>
                  </a:lnTo>
                  <a:close/>
                </a:path>
              </a:pathLst>
            </a:custGeom>
            <a:ln w="571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29410" y="2447162"/>
              <a:ext cx="4563745" cy="944880"/>
            </a:xfrm>
            <a:custGeom>
              <a:avLst/>
              <a:gdLst/>
              <a:ahLst/>
              <a:cxnLst/>
              <a:rect l="l" t="t" r="r" b="b"/>
              <a:pathLst>
                <a:path w="4563745" h="944879">
                  <a:moveTo>
                    <a:pt x="152526" y="775970"/>
                  </a:moveTo>
                  <a:lnTo>
                    <a:pt x="0" y="892175"/>
                  </a:lnTo>
                  <a:lnTo>
                    <a:pt x="184403" y="944499"/>
                  </a:lnTo>
                  <a:lnTo>
                    <a:pt x="174771" y="893572"/>
                  </a:lnTo>
                  <a:lnTo>
                    <a:pt x="145669" y="893572"/>
                  </a:lnTo>
                  <a:lnTo>
                    <a:pt x="135000" y="837438"/>
                  </a:lnTo>
                  <a:lnTo>
                    <a:pt x="163144" y="832102"/>
                  </a:lnTo>
                  <a:lnTo>
                    <a:pt x="152526" y="775970"/>
                  </a:lnTo>
                  <a:close/>
                </a:path>
                <a:path w="4563745" h="944879">
                  <a:moveTo>
                    <a:pt x="163144" y="832102"/>
                  </a:moveTo>
                  <a:lnTo>
                    <a:pt x="135000" y="837438"/>
                  </a:lnTo>
                  <a:lnTo>
                    <a:pt x="145669" y="893572"/>
                  </a:lnTo>
                  <a:lnTo>
                    <a:pt x="173763" y="888246"/>
                  </a:lnTo>
                  <a:lnTo>
                    <a:pt x="163144" y="832102"/>
                  </a:lnTo>
                  <a:close/>
                </a:path>
                <a:path w="4563745" h="944879">
                  <a:moveTo>
                    <a:pt x="173763" y="888246"/>
                  </a:moveTo>
                  <a:lnTo>
                    <a:pt x="145669" y="893572"/>
                  </a:lnTo>
                  <a:lnTo>
                    <a:pt x="174771" y="893572"/>
                  </a:lnTo>
                  <a:lnTo>
                    <a:pt x="173763" y="888246"/>
                  </a:lnTo>
                  <a:close/>
                </a:path>
                <a:path w="4563745" h="944879">
                  <a:moveTo>
                    <a:pt x="4552695" y="0"/>
                  </a:moveTo>
                  <a:lnTo>
                    <a:pt x="163144" y="832102"/>
                  </a:lnTo>
                  <a:lnTo>
                    <a:pt x="173763" y="888246"/>
                  </a:lnTo>
                  <a:lnTo>
                    <a:pt x="4563364" y="56134"/>
                  </a:lnTo>
                  <a:lnTo>
                    <a:pt x="455269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05579" y="1915159"/>
              <a:ext cx="4574540" cy="205740"/>
            </a:xfrm>
            <a:custGeom>
              <a:avLst/>
              <a:gdLst/>
              <a:ahLst/>
              <a:cxnLst/>
              <a:rect l="l" t="t" r="r" b="b"/>
              <a:pathLst>
                <a:path w="4574540" h="205739">
                  <a:moveTo>
                    <a:pt x="0" y="205739"/>
                  </a:moveTo>
                  <a:lnTo>
                    <a:pt x="4574539" y="205739"/>
                  </a:lnTo>
                  <a:lnTo>
                    <a:pt x="4574539" y="0"/>
                  </a:lnTo>
                  <a:lnTo>
                    <a:pt x="0" y="0"/>
                  </a:lnTo>
                  <a:lnTo>
                    <a:pt x="0" y="205739"/>
                  </a:lnTo>
                  <a:close/>
                </a:path>
              </a:pathLst>
            </a:custGeom>
            <a:ln w="349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572246" y="1976246"/>
              <a:ext cx="1435735" cy="104775"/>
            </a:xfrm>
            <a:custGeom>
              <a:avLst/>
              <a:gdLst/>
              <a:ahLst/>
              <a:cxnLst/>
              <a:rect l="l" t="t" r="r" b="b"/>
              <a:pathLst>
                <a:path w="1435734" h="104775">
                  <a:moveTo>
                    <a:pt x="1401899" y="34670"/>
                  </a:moveTo>
                  <a:lnTo>
                    <a:pt x="1347724" y="34670"/>
                  </a:lnTo>
                  <a:lnTo>
                    <a:pt x="1348231" y="69595"/>
                  </a:lnTo>
                  <a:lnTo>
                    <a:pt x="1330791" y="69888"/>
                  </a:lnTo>
                  <a:lnTo>
                    <a:pt x="1331340" y="104775"/>
                  </a:lnTo>
                  <a:lnTo>
                    <a:pt x="1435227" y="50673"/>
                  </a:lnTo>
                  <a:lnTo>
                    <a:pt x="1401899" y="34670"/>
                  </a:lnTo>
                  <a:close/>
                </a:path>
                <a:path w="1435734" h="104775">
                  <a:moveTo>
                    <a:pt x="1330240" y="34964"/>
                  </a:moveTo>
                  <a:lnTo>
                    <a:pt x="0" y="57276"/>
                  </a:lnTo>
                  <a:lnTo>
                    <a:pt x="507" y="92201"/>
                  </a:lnTo>
                  <a:lnTo>
                    <a:pt x="1330791" y="69888"/>
                  </a:lnTo>
                  <a:lnTo>
                    <a:pt x="1330240" y="34964"/>
                  </a:lnTo>
                  <a:close/>
                </a:path>
                <a:path w="1435734" h="104775">
                  <a:moveTo>
                    <a:pt x="1347724" y="34670"/>
                  </a:moveTo>
                  <a:lnTo>
                    <a:pt x="1330240" y="34964"/>
                  </a:lnTo>
                  <a:lnTo>
                    <a:pt x="1330786" y="69595"/>
                  </a:lnTo>
                  <a:lnTo>
                    <a:pt x="1330791" y="69888"/>
                  </a:lnTo>
                  <a:lnTo>
                    <a:pt x="1348231" y="69595"/>
                  </a:lnTo>
                  <a:lnTo>
                    <a:pt x="1347728" y="34964"/>
                  </a:lnTo>
                  <a:lnTo>
                    <a:pt x="1347724" y="34670"/>
                  </a:lnTo>
                  <a:close/>
                </a:path>
                <a:path w="1435734" h="104775">
                  <a:moveTo>
                    <a:pt x="1329689" y="0"/>
                  </a:moveTo>
                  <a:lnTo>
                    <a:pt x="1330236" y="34670"/>
                  </a:lnTo>
                  <a:lnTo>
                    <a:pt x="1330240" y="34964"/>
                  </a:lnTo>
                  <a:lnTo>
                    <a:pt x="1347724" y="34670"/>
                  </a:lnTo>
                  <a:lnTo>
                    <a:pt x="1401899" y="34670"/>
                  </a:lnTo>
                  <a:lnTo>
                    <a:pt x="132968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58214" y="900429"/>
            <a:ext cx="3055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80" dirty="0"/>
              <a:t>3.</a:t>
            </a:r>
            <a:r>
              <a:rPr sz="2400" spc="-165" dirty="0"/>
              <a:t> </a:t>
            </a:r>
            <a:r>
              <a:rPr sz="2400" spc="-190" dirty="0"/>
              <a:t>Sections</a:t>
            </a:r>
            <a:r>
              <a:rPr sz="2400" spc="-160" dirty="0"/>
              <a:t> </a:t>
            </a:r>
            <a:r>
              <a:rPr sz="2400" spc="-105" dirty="0"/>
              <a:t>and</a:t>
            </a:r>
            <a:r>
              <a:rPr sz="2400" spc="-160" dirty="0"/>
              <a:t> </a:t>
            </a:r>
            <a:r>
              <a:rPr sz="2400" spc="-155" dirty="0"/>
              <a:t>uses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9429368" y="1759296"/>
            <a:ext cx="2343785" cy="10858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51765" algn="ctr">
              <a:lnSpc>
                <a:spcPct val="100000"/>
              </a:lnSpc>
              <a:spcBef>
                <a:spcPts val="425"/>
              </a:spcBef>
            </a:pPr>
            <a:r>
              <a:rPr sz="1800" spc="-10" dirty="0">
                <a:latin typeface="Arial Black"/>
                <a:cs typeface="Arial Black"/>
              </a:rPr>
              <a:t>Seven</a:t>
            </a:r>
            <a:endParaRPr sz="1800">
              <a:latin typeface="Arial Black"/>
              <a:cs typeface="Arial Black"/>
            </a:endParaRPr>
          </a:p>
          <a:p>
            <a:pPr marL="133985" algn="ctr">
              <a:lnSpc>
                <a:spcPct val="100000"/>
              </a:lnSpc>
              <a:spcBef>
                <a:spcPts val="400"/>
              </a:spcBef>
            </a:pPr>
            <a:r>
              <a:rPr sz="2200" spc="-10" dirty="0">
                <a:latin typeface="Arial Black"/>
                <a:cs typeface="Arial Black"/>
              </a:rPr>
              <a:t>modules</a:t>
            </a:r>
            <a:endParaRPr sz="22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2300" spc="-105" dirty="0">
                <a:latin typeface="Arial Black"/>
                <a:cs typeface="Arial Black"/>
              </a:rPr>
              <a:t>complementary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0817" y="2800061"/>
            <a:ext cx="1271905" cy="111823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370840">
              <a:lnSpc>
                <a:spcPct val="100000"/>
              </a:lnSpc>
              <a:spcBef>
                <a:spcPts val="320"/>
              </a:spcBef>
            </a:pPr>
            <a:r>
              <a:rPr sz="2400" spc="-25" dirty="0">
                <a:latin typeface="Arial Black"/>
                <a:cs typeface="Arial Black"/>
              </a:rPr>
              <a:t>Six</a:t>
            </a:r>
            <a:endParaRPr sz="2400">
              <a:latin typeface="Arial Black"/>
              <a:cs typeface="Arial Black"/>
            </a:endParaRPr>
          </a:p>
          <a:p>
            <a:pPr marL="50800">
              <a:lnSpc>
                <a:spcPct val="100000"/>
              </a:lnSpc>
              <a:spcBef>
                <a:spcPts val="200"/>
              </a:spcBef>
            </a:pPr>
            <a:r>
              <a:rPr sz="2200" spc="-90" dirty="0">
                <a:latin typeface="Arial Black"/>
                <a:cs typeface="Arial Black"/>
              </a:rPr>
              <a:t>modules</a:t>
            </a:r>
            <a:endParaRPr sz="22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1500" spc="-75" dirty="0">
                <a:latin typeface="Arial Black"/>
                <a:cs typeface="Arial Black"/>
              </a:rPr>
              <a:t>power</a:t>
            </a:r>
            <a:r>
              <a:rPr sz="1500" spc="-100" dirty="0">
                <a:latin typeface="Arial Black"/>
                <a:cs typeface="Arial Black"/>
              </a:rPr>
              <a:t> </a:t>
            </a:r>
            <a:r>
              <a:rPr sz="1500" spc="-60" dirty="0">
                <a:latin typeface="Arial Black"/>
                <a:cs typeface="Arial Black"/>
              </a:rPr>
              <a:t>plants</a:t>
            </a:r>
            <a:endParaRPr sz="1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1317" y="1343977"/>
            <a:ext cx="11376660" cy="1458595"/>
            <a:chOff x="381317" y="1343977"/>
            <a:chExt cx="11376660" cy="1458595"/>
          </a:xfrm>
        </p:grpSpPr>
        <p:sp>
          <p:nvSpPr>
            <p:cNvPr id="3" name="object 3"/>
            <p:cNvSpPr/>
            <p:nvPr/>
          </p:nvSpPr>
          <p:spPr>
            <a:xfrm>
              <a:off x="386079" y="1348739"/>
              <a:ext cx="11367135" cy="29209"/>
            </a:xfrm>
            <a:custGeom>
              <a:avLst/>
              <a:gdLst/>
              <a:ahLst/>
              <a:cxnLst/>
              <a:rect l="l" t="t" r="r" b="b"/>
              <a:pathLst>
                <a:path w="11367135" h="29209">
                  <a:moveTo>
                    <a:pt x="0" y="28829"/>
                  </a:moveTo>
                  <a:lnTo>
                    <a:pt x="11367008" y="0"/>
                  </a:lnTo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4940" y="1422933"/>
              <a:ext cx="6764019" cy="111198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73779" y="2225039"/>
              <a:ext cx="1026160" cy="205740"/>
            </a:xfrm>
            <a:custGeom>
              <a:avLst/>
              <a:gdLst/>
              <a:ahLst/>
              <a:cxnLst/>
              <a:rect l="l" t="t" r="r" b="b"/>
              <a:pathLst>
                <a:path w="1026160" h="205739">
                  <a:moveTo>
                    <a:pt x="0" y="205739"/>
                  </a:moveTo>
                  <a:lnTo>
                    <a:pt x="1026160" y="205739"/>
                  </a:lnTo>
                  <a:lnTo>
                    <a:pt x="1026160" y="0"/>
                  </a:lnTo>
                  <a:lnTo>
                    <a:pt x="0" y="0"/>
                  </a:lnTo>
                  <a:lnTo>
                    <a:pt x="0" y="205739"/>
                  </a:lnTo>
                  <a:close/>
                </a:path>
              </a:pathLst>
            </a:custGeom>
            <a:ln w="349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86149" y="2423159"/>
              <a:ext cx="104775" cy="379095"/>
            </a:xfrm>
            <a:custGeom>
              <a:avLst/>
              <a:gdLst/>
              <a:ahLst/>
              <a:cxnLst/>
              <a:rect l="l" t="t" r="r" b="b"/>
              <a:pathLst>
                <a:path w="104775" h="379094">
                  <a:moveTo>
                    <a:pt x="34925" y="274065"/>
                  </a:moveTo>
                  <a:lnTo>
                    <a:pt x="0" y="274065"/>
                  </a:lnTo>
                  <a:lnTo>
                    <a:pt x="52450" y="378840"/>
                  </a:lnTo>
                  <a:lnTo>
                    <a:pt x="96086" y="291464"/>
                  </a:lnTo>
                  <a:lnTo>
                    <a:pt x="34925" y="291464"/>
                  </a:lnTo>
                  <a:lnTo>
                    <a:pt x="34925" y="274065"/>
                  </a:lnTo>
                  <a:close/>
                </a:path>
                <a:path w="104775" h="379094">
                  <a:moveTo>
                    <a:pt x="69850" y="0"/>
                  </a:moveTo>
                  <a:lnTo>
                    <a:pt x="34925" y="0"/>
                  </a:lnTo>
                  <a:lnTo>
                    <a:pt x="34925" y="291464"/>
                  </a:lnTo>
                  <a:lnTo>
                    <a:pt x="69850" y="291464"/>
                  </a:lnTo>
                  <a:lnTo>
                    <a:pt x="69850" y="0"/>
                  </a:lnTo>
                  <a:close/>
                </a:path>
                <a:path w="104775" h="379094">
                  <a:moveTo>
                    <a:pt x="104775" y="274065"/>
                  </a:moveTo>
                  <a:lnTo>
                    <a:pt x="69850" y="274065"/>
                  </a:lnTo>
                  <a:lnTo>
                    <a:pt x="69850" y="291464"/>
                  </a:lnTo>
                  <a:lnTo>
                    <a:pt x="96086" y="291464"/>
                  </a:lnTo>
                  <a:lnTo>
                    <a:pt x="104775" y="274065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879" y="2857245"/>
            <a:ext cx="5615940" cy="289585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47000" y="5090158"/>
            <a:ext cx="3421379" cy="17145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50380" y="2606039"/>
            <a:ext cx="4810760" cy="241300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6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Section:</a:t>
            </a:r>
            <a:r>
              <a:rPr spc="-180" dirty="0"/>
              <a:t> </a:t>
            </a:r>
            <a:r>
              <a:rPr spc="-100" dirty="0"/>
              <a:t>Megatrends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40995" y="5790882"/>
            <a:ext cx="5505450" cy="65849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3800"/>
              </a:lnSpc>
              <a:spcBef>
                <a:spcPts val="35"/>
              </a:spcBef>
            </a:pPr>
            <a:r>
              <a:rPr sz="1350" spc="-40" dirty="0">
                <a:latin typeface="Arial Black"/>
                <a:cs typeface="Arial Black"/>
              </a:rPr>
              <a:t>Megatrends:</a:t>
            </a:r>
            <a:r>
              <a:rPr sz="1350" spc="-40" dirty="0">
                <a:latin typeface="Tahoma"/>
                <a:cs typeface="Tahoma"/>
              </a:rPr>
              <a:t>This</a:t>
            </a:r>
            <a:r>
              <a:rPr sz="1350" spc="11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section</a:t>
            </a:r>
            <a:r>
              <a:rPr sz="1350" spc="11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identifies</a:t>
            </a:r>
            <a:r>
              <a:rPr sz="1350" spc="114" dirty="0">
                <a:latin typeface="Tahoma"/>
                <a:cs typeface="Tahoma"/>
              </a:rPr>
              <a:t> </a:t>
            </a:r>
            <a:r>
              <a:rPr sz="1350" spc="65" dirty="0">
                <a:latin typeface="Tahoma"/>
                <a:cs typeface="Tahoma"/>
              </a:rPr>
              <a:t>and</a:t>
            </a:r>
            <a:r>
              <a:rPr sz="1350" spc="11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analyzes</a:t>
            </a:r>
            <a:r>
              <a:rPr sz="1350" spc="114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the</a:t>
            </a:r>
            <a:r>
              <a:rPr sz="1350" spc="110" dirty="0">
                <a:latin typeface="Tahoma"/>
                <a:cs typeface="Tahoma"/>
              </a:rPr>
              <a:t> </a:t>
            </a:r>
            <a:r>
              <a:rPr sz="1350" spc="55" dirty="0">
                <a:latin typeface="Tahoma"/>
                <a:cs typeface="Tahoma"/>
              </a:rPr>
              <a:t>major</a:t>
            </a:r>
            <a:r>
              <a:rPr sz="1350" spc="11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forces</a:t>
            </a:r>
            <a:r>
              <a:rPr sz="1350" spc="114" dirty="0">
                <a:latin typeface="Tahoma"/>
                <a:cs typeface="Tahoma"/>
              </a:rPr>
              <a:t> </a:t>
            </a:r>
            <a:r>
              <a:rPr sz="1350" spc="30" dirty="0">
                <a:latin typeface="Tahoma"/>
                <a:cs typeface="Tahoma"/>
              </a:rPr>
              <a:t>of </a:t>
            </a:r>
            <a:r>
              <a:rPr sz="1350" spc="55" dirty="0">
                <a:latin typeface="Tahoma"/>
                <a:cs typeface="Tahoma"/>
              </a:rPr>
              <a:t>change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spc="70" dirty="0">
                <a:latin typeface="Tahoma"/>
                <a:cs typeface="Tahoma"/>
              </a:rPr>
              <a:t>on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a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global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scale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that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have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the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potential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to</a:t>
            </a:r>
            <a:r>
              <a:rPr sz="1350" spc="-10" dirty="0">
                <a:latin typeface="Tahoma"/>
                <a:cs typeface="Tahoma"/>
              </a:rPr>
              <a:t> significantly </a:t>
            </a:r>
            <a:r>
              <a:rPr sz="1350" spc="50" dirty="0">
                <a:latin typeface="Tahoma"/>
                <a:cs typeface="Tahoma"/>
              </a:rPr>
              <a:t>influence</a:t>
            </a:r>
            <a:r>
              <a:rPr sz="1350" spc="25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Peru's</a:t>
            </a:r>
            <a:r>
              <a:rPr sz="1350" spc="30" dirty="0">
                <a:latin typeface="Tahoma"/>
                <a:cs typeface="Tahoma"/>
              </a:rPr>
              <a:t> </a:t>
            </a:r>
            <a:r>
              <a:rPr sz="1350" spc="20" dirty="0">
                <a:latin typeface="Tahoma"/>
                <a:cs typeface="Tahoma"/>
              </a:rPr>
              <a:t>long-</a:t>
            </a:r>
            <a:r>
              <a:rPr sz="1350" spc="65" dirty="0">
                <a:latin typeface="Tahoma"/>
                <a:cs typeface="Tahoma"/>
              </a:rPr>
              <a:t>term</a:t>
            </a:r>
            <a:r>
              <a:rPr sz="1350" spc="30" dirty="0">
                <a:latin typeface="Tahoma"/>
                <a:cs typeface="Tahoma"/>
              </a:rPr>
              <a:t> </a:t>
            </a:r>
            <a:r>
              <a:rPr sz="1350" spc="20" dirty="0">
                <a:latin typeface="Tahoma"/>
                <a:cs typeface="Tahoma"/>
              </a:rPr>
              <a:t>development,</a:t>
            </a:r>
            <a:r>
              <a:rPr sz="1350" spc="30" dirty="0">
                <a:latin typeface="Tahoma"/>
                <a:cs typeface="Tahoma"/>
              </a:rPr>
              <a:t> </a:t>
            </a:r>
            <a:r>
              <a:rPr sz="1350" spc="20" dirty="0">
                <a:latin typeface="Tahoma"/>
                <a:cs typeface="Tahoma"/>
              </a:rPr>
              <a:t>even</a:t>
            </a:r>
            <a:r>
              <a:rPr sz="1350" spc="30" dirty="0">
                <a:latin typeface="Tahoma"/>
                <a:cs typeface="Tahoma"/>
              </a:rPr>
              <a:t> </a:t>
            </a:r>
            <a:r>
              <a:rPr sz="1350" spc="55" dirty="0">
                <a:latin typeface="Tahoma"/>
                <a:cs typeface="Tahoma"/>
              </a:rPr>
              <a:t>beyond</a:t>
            </a:r>
            <a:r>
              <a:rPr sz="1350" spc="25" dirty="0">
                <a:latin typeface="Tahoma"/>
                <a:cs typeface="Tahoma"/>
              </a:rPr>
              <a:t> </a:t>
            </a:r>
            <a:r>
              <a:rPr sz="1350" spc="-10" dirty="0">
                <a:latin typeface="Tahoma"/>
                <a:cs typeface="Tahoma"/>
              </a:rPr>
              <a:t>2030.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439" y="1343977"/>
            <a:ext cx="11968480" cy="5356860"/>
            <a:chOff x="91439" y="1343977"/>
            <a:chExt cx="11968480" cy="5356860"/>
          </a:xfrm>
        </p:grpSpPr>
        <p:sp>
          <p:nvSpPr>
            <p:cNvPr id="3" name="object 3"/>
            <p:cNvSpPr/>
            <p:nvPr/>
          </p:nvSpPr>
          <p:spPr>
            <a:xfrm>
              <a:off x="386080" y="1348739"/>
              <a:ext cx="11367135" cy="29209"/>
            </a:xfrm>
            <a:custGeom>
              <a:avLst/>
              <a:gdLst/>
              <a:ahLst/>
              <a:cxnLst/>
              <a:rect l="l" t="t" r="r" b="b"/>
              <a:pathLst>
                <a:path w="11367135" h="29209">
                  <a:moveTo>
                    <a:pt x="0" y="28829"/>
                  </a:moveTo>
                  <a:lnTo>
                    <a:pt x="11367008" y="0"/>
                  </a:lnTo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4939" y="1422933"/>
              <a:ext cx="6764019" cy="111198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495799" y="2225039"/>
              <a:ext cx="962660" cy="205740"/>
            </a:xfrm>
            <a:custGeom>
              <a:avLst/>
              <a:gdLst/>
              <a:ahLst/>
              <a:cxnLst/>
              <a:rect l="l" t="t" r="r" b="b"/>
              <a:pathLst>
                <a:path w="962660" h="205739">
                  <a:moveTo>
                    <a:pt x="0" y="205739"/>
                  </a:moveTo>
                  <a:lnTo>
                    <a:pt x="962660" y="205739"/>
                  </a:lnTo>
                  <a:lnTo>
                    <a:pt x="962660" y="0"/>
                  </a:lnTo>
                  <a:lnTo>
                    <a:pt x="0" y="0"/>
                  </a:lnTo>
                  <a:lnTo>
                    <a:pt x="0" y="205739"/>
                  </a:lnTo>
                  <a:close/>
                </a:path>
              </a:pathLst>
            </a:custGeom>
            <a:ln w="349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98899" y="2454655"/>
              <a:ext cx="887094" cy="287655"/>
            </a:xfrm>
            <a:custGeom>
              <a:avLst/>
              <a:gdLst/>
              <a:ahLst/>
              <a:cxnLst/>
              <a:rect l="l" t="t" r="r" b="b"/>
              <a:pathLst>
                <a:path w="887095" h="287655">
                  <a:moveTo>
                    <a:pt x="86613" y="186817"/>
                  </a:moveTo>
                  <a:lnTo>
                    <a:pt x="0" y="265684"/>
                  </a:lnTo>
                  <a:lnTo>
                    <a:pt x="115062" y="287655"/>
                  </a:lnTo>
                  <a:lnTo>
                    <a:pt x="106928" y="258826"/>
                  </a:lnTo>
                  <a:lnTo>
                    <a:pt x="88773" y="258826"/>
                  </a:lnTo>
                  <a:lnTo>
                    <a:pt x="79248" y="225171"/>
                  </a:lnTo>
                  <a:lnTo>
                    <a:pt x="96093" y="220418"/>
                  </a:lnTo>
                  <a:lnTo>
                    <a:pt x="86613" y="186817"/>
                  </a:lnTo>
                  <a:close/>
                </a:path>
                <a:path w="887095" h="287655">
                  <a:moveTo>
                    <a:pt x="96093" y="220418"/>
                  </a:moveTo>
                  <a:lnTo>
                    <a:pt x="79248" y="225171"/>
                  </a:lnTo>
                  <a:lnTo>
                    <a:pt x="88773" y="258826"/>
                  </a:lnTo>
                  <a:lnTo>
                    <a:pt x="105589" y="254078"/>
                  </a:lnTo>
                  <a:lnTo>
                    <a:pt x="96093" y="220418"/>
                  </a:lnTo>
                  <a:close/>
                </a:path>
                <a:path w="887095" h="287655">
                  <a:moveTo>
                    <a:pt x="105589" y="254078"/>
                  </a:moveTo>
                  <a:lnTo>
                    <a:pt x="88773" y="258826"/>
                  </a:lnTo>
                  <a:lnTo>
                    <a:pt x="106928" y="258826"/>
                  </a:lnTo>
                  <a:lnTo>
                    <a:pt x="105589" y="254078"/>
                  </a:lnTo>
                  <a:close/>
                </a:path>
                <a:path w="887095" h="287655">
                  <a:moveTo>
                    <a:pt x="877442" y="0"/>
                  </a:moveTo>
                  <a:lnTo>
                    <a:pt x="96093" y="220418"/>
                  </a:lnTo>
                  <a:lnTo>
                    <a:pt x="105589" y="254078"/>
                  </a:lnTo>
                  <a:lnTo>
                    <a:pt x="886840" y="33528"/>
                  </a:lnTo>
                  <a:lnTo>
                    <a:pt x="877442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39" y="2768600"/>
              <a:ext cx="5791200" cy="39319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47480" y="3970019"/>
              <a:ext cx="3012439" cy="22860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38519" y="3970019"/>
              <a:ext cx="2992120" cy="228600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58214" y="862329"/>
            <a:ext cx="264096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Section:</a:t>
            </a:r>
            <a:r>
              <a:rPr spc="-180" dirty="0"/>
              <a:t> </a:t>
            </a:r>
            <a:r>
              <a:rPr spc="-145" dirty="0"/>
              <a:t>Trends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255384" y="2668904"/>
            <a:ext cx="5259705" cy="9302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4000"/>
              </a:lnSpc>
              <a:spcBef>
                <a:spcPts val="45"/>
              </a:spcBef>
            </a:pPr>
            <a:r>
              <a:rPr sz="1150" spc="-60" dirty="0">
                <a:latin typeface="Arial Black"/>
                <a:cs typeface="Arial Black"/>
              </a:rPr>
              <a:t>Tendencies:</a:t>
            </a:r>
            <a:r>
              <a:rPr sz="1150" spc="-60" dirty="0">
                <a:latin typeface="Tahoma"/>
                <a:cs typeface="Tahoma"/>
              </a:rPr>
              <a:t>This</a:t>
            </a:r>
            <a:r>
              <a:rPr sz="1150" spc="6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section</a:t>
            </a:r>
            <a:r>
              <a:rPr sz="1150" spc="6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provides</a:t>
            </a:r>
            <a:r>
              <a:rPr sz="1150" spc="60" dirty="0">
                <a:latin typeface="Tahoma"/>
                <a:cs typeface="Tahoma"/>
              </a:rPr>
              <a:t> </a:t>
            </a:r>
            <a:r>
              <a:rPr sz="1150" spc="55" dirty="0">
                <a:latin typeface="Tahoma"/>
                <a:cs typeface="Tahoma"/>
              </a:rPr>
              <a:t>information</a:t>
            </a:r>
            <a:r>
              <a:rPr sz="1150" spc="65" dirty="0">
                <a:latin typeface="Tahoma"/>
                <a:cs typeface="Tahoma"/>
              </a:rPr>
              <a:t> on</a:t>
            </a:r>
            <a:r>
              <a:rPr sz="1150" spc="60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current</a:t>
            </a:r>
            <a:r>
              <a:rPr sz="1150" spc="6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trends</a:t>
            </a:r>
            <a:r>
              <a:rPr sz="1150" spc="6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that</a:t>
            </a:r>
            <a:r>
              <a:rPr sz="1150" spc="65" dirty="0">
                <a:latin typeface="Tahoma"/>
                <a:cs typeface="Tahoma"/>
              </a:rPr>
              <a:t> </a:t>
            </a:r>
            <a:r>
              <a:rPr sz="1150" spc="-25" dirty="0">
                <a:latin typeface="Tahoma"/>
                <a:cs typeface="Tahoma"/>
              </a:rPr>
              <a:t>may </a:t>
            </a:r>
            <a:r>
              <a:rPr sz="1150" dirty="0">
                <a:latin typeface="Tahoma"/>
                <a:cs typeface="Tahoma"/>
              </a:rPr>
              <a:t>influence</a:t>
            </a:r>
            <a:r>
              <a:rPr sz="1150" spc="22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the</a:t>
            </a:r>
            <a:r>
              <a:rPr sz="1150" spc="22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country's</a:t>
            </a:r>
            <a:r>
              <a:rPr sz="1150" spc="22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development.</a:t>
            </a:r>
            <a:r>
              <a:rPr sz="1150" spc="22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It</a:t>
            </a:r>
            <a:r>
              <a:rPr sz="1150" spc="22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includes</a:t>
            </a:r>
            <a:r>
              <a:rPr sz="1150" spc="22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analyses</a:t>
            </a:r>
            <a:r>
              <a:rPr sz="1150" spc="22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of</a:t>
            </a:r>
            <a:r>
              <a:rPr sz="1150" spc="22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patterns</a:t>
            </a:r>
            <a:r>
              <a:rPr sz="1150" spc="225" dirty="0">
                <a:latin typeface="Tahoma"/>
                <a:cs typeface="Tahoma"/>
              </a:rPr>
              <a:t> </a:t>
            </a:r>
            <a:r>
              <a:rPr sz="1150" spc="35" dirty="0">
                <a:latin typeface="Tahoma"/>
                <a:cs typeface="Tahoma"/>
              </a:rPr>
              <a:t>and </a:t>
            </a:r>
            <a:r>
              <a:rPr sz="1150" spc="50" dirty="0">
                <a:latin typeface="Tahoma"/>
                <a:cs typeface="Tahoma"/>
              </a:rPr>
              <a:t>changes</a:t>
            </a:r>
            <a:r>
              <a:rPr sz="1150" spc="2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in</a:t>
            </a:r>
            <a:r>
              <a:rPr sz="1150" spc="2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various</a:t>
            </a:r>
            <a:r>
              <a:rPr sz="1150" spc="2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areas,</a:t>
            </a:r>
            <a:r>
              <a:rPr sz="1150" spc="2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including</a:t>
            </a:r>
            <a:r>
              <a:rPr sz="1150" spc="2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economics,</a:t>
            </a:r>
            <a:r>
              <a:rPr sz="1150" spc="2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technology,</a:t>
            </a:r>
            <a:r>
              <a:rPr sz="1150" spc="2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society,</a:t>
            </a:r>
            <a:r>
              <a:rPr sz="1150" spc="25" dirty="0">
                <a:latin typeface="Tahoma"/>
                <a:cs typeface="Tahoma"/>
              </a:rPr>
              <a:t> </a:t>
            </a:r>
            <a:r>
              <a:rPr sz="1150" spc="60" dirty="0">
                <a:latin typeface="Tahoma"/>
                <a:cs typeface="Tahoma"/>
              </a:rPr>
              <a:t>and</a:t>
            </a:r>
            <a:r>
              <a:rPr sz="1150" spc="25" dirty="0">
                <a:latin typeface="Tahoma"/>
                <a:cs typeface="Tahoma"/>
              </a:rPr>
              <a:t> </a:t>
            </a:r>
            <a:r>
              <a:rPr sz="1150" spc="-25" dirty="0">
                <a:latin typeface="Tahoma"/>
                <a:cs typeface="Tahoma"/>
              </a:rPr>
              <a:t>the </a:t>
            </a:r>
            <a:r>
              <a:rPr sz="1150" spc="20" dirty="0">
                <a:latin typeface="Tahoma"/>
                <a:cs typeface="Tahoma"/>
              </a:rPr>
              <a:t>environment.</a:t>
            </a:r>
            <a:r>
              <a:rPr sz="1150" spc="50" dirty="0">
                <a:latin typeface="Tahoma"/>
                <a:cs typeface="Tahoma"/>
              </a:rPr>
              <a:t> </a:t>
            </a:r>
            <a:r>
              <a:rPr sz="1150" spc="55" dirty="0">
                <a:latin typeface="Tahoma"/>
                <a:cs typeface="Tahoma"/>
              </a:rPr>
              <a:t>Understanding </a:t>
            </a:r>
            <a:r>
              <a:rPr sz="1150" spc="20" dirty="0">
                <a:latin typeface="Tahoma"/>
                <a:cs typeface="Tahoma"/>
              </a:rPr>
              <a:t>these</a:t>
            </a:r>
            <a:r>
              <a:rPr sz="1150" spc="50" dirty="0">
                <a:latin typeface="Tahoma"/>
                <a:cs typeface="Tahoma"/>
              </a:rPr>
              <a:t> trends</a:t>
            </a:r>
            <a:r>
              <a:rPr sz="1150" spc="5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is</a:t>
            </a:r>
            <a:r>
              <a:rPr sz="1150" spc="50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essential</a:t>
            </a:r>
            <a:r>
              <a:rPr sz="1150" spc="5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for </a:t>
            </a:r>
            <a:r>
              <a:rPr sz="1150" spc="20" dirty="0">
                <a:latin typeface="Tahoma"/>
                <a:cs typeface="Tahoma"/>
              </a:rPr>
              <a:t>anticipating</a:t>
            </a:r>
            <a:r>
              <a:rPr sz="1150" spc="55" dirty="0">
                <a:latin typeface="Tahoma"/>
                <a:cs typeface="Tahoma"/>
              </a:rPr>
              <a:t> </a:t>
            </a:r>
            <a:r>
              <a:rPr sz="1150" spc="40" dirty="0">
                <a:latin typeface="Tahoma"/>
                <a:cs typeface="Tahoma"/>
              </a:rPr>
              <a:t>future </a:t>
            </a:r>
            <a:r>
              <a:rPr sz="1150" spc="20" dirty="0">
                <a:latin typeface="Tahoma"/>
                <a:cs typeface="Tahoma"/>
              </a:rPr>
              <a:t>scenarios</a:t>
            </a:r>
            <a:r>
              <a:rPr sz="1150" spc="25" dirty="0">
                <a:latin typeface="Tahoma"/>
                <a:cs typeface="Tahoma"/>
              </a:rPr>
              <a:t> </a:t>
            </a:r>
            <a:r>
              <a:rPr sz="1150" spc="60" dirty="0">
                <a:latin typeface="Tahoma"/>
                <a:cs typeface="Tahoma"/>
              </a:rPr>
              <a:t>and</a:t>
            </a:r>
            <a:r>
              <a:rPr sz="1150" spc="30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planning</a:t>
            </a:r>
            <a:r>
              <a:rPr sz="1150" spc="30" dirty="0">
                <a:latin typeface="Tahoma"/>
                <a:cs typeface="Tahoma"/>
              </a:rPr>
              <a:t> </a:t>
            </a:r>
            <a:r>
              <a:rPr sz="1150" spc="-10" dirty="0">
                <a:latin typeface="Tahoma"/>
                <a:cs typeface="Tahoma"/>
              </a:rPr>
              <a:t>strategically.</a:t>
            </a:r>
            <a:endParaRPr sz="1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1000" y="2760979"/>
            <a:ext cx="4511040" cy="385064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12192000" cy="871219"/>
            <a:chOff x="0" y="0"/>
            <a:chExt cx="12192000" cy="871219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92000" cy="830580"/>
            </a:xfrm>
            <a:custGeom>
              <a:avLst/>
              <a:gdLst/>
              <a:ahLst/>
              <a:cxnLst/>
              <a:rect l="l" t="t" r="r" b="b"/>
              <a:pathLst>
                <a:path w="12192000" h="830580">
                  <a:moveTo>
                    <a:pt x="12192000" y="0"/>
                  </a:moveTo>
                  <a:lnTo>
                    <a:pt x="0" y="0"/>
                  </a:lnTo>
                  <a:lnTo>
                    <a:pt x="0" y="692150"/>
                  </a:lnTo>
                  <a:lnTo>
                    <a:pt x="7057" y="735905"/>
                  </a:lnTo>
                  <a:lnTo>
                    <a:pt x="26708" y="773905"/>
                  </a:lnTo>
                  <a:lnTo>
                    <a:pt x="56674" y="803871"/>
                  </a:lnTo>
                  <a:lnTo>
                    <a:pt x="94674" y="823522"/>
                  </a:lnTo>
                  <a:lnTo>
                    <a:pt x="138430" y="830579"/>
                  </a:lnTo>
                  <a:lnTo>
                    <a:pt x="12053570" y="830579"/>
                  </a:lnTo>
                  <a:lnTo>
                    <a:pt x="12097325" y="823522"/>
                  </a:lnTo>
                  <a:lnTo>
                    <a:pt x="12135325" y="803871"/>
                  </a:lnTo>
                  <a:lnTo>
                    <a:pt x="12165291" y="773905"/>
                  </a:lnTo>
                  <a:lnTo>
                    <a:pt x="12184942" y="735905"/>
                  </a:lnTo>
                  <a:lnTo>
                    <a:pt x="12192000" y="69215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319" y="215900"/>
              <a:ext cx="2141220" cy="4292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07600" y="0"/>
              <a:ext cx="1386840" cy="8712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3379" y="147320"/>
              <a:ext cx="1074420" cy="4978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91000" y="165100"/>
              <a:ext cx="619760" cy="497839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05266" y="1343977"/>
            <a:ext cx="11927205" cy="4401820"/>
            <a:chOff x="105266" y="1343977"/>
            <a:chExt cx="11927205" cy="4401820"/>
          </a:xfrm>
        </p:grpSpPr>
        <p:sp>
          <p:nvSpPr>
            <p:cNvPr id="11" name="object 11"/>
            <p:cNvSpPr/>
            <p:nvPr/>
          </p:nvSpPr>
          <p:spPr>
            <a:xfrm>
              <a:off x="386079" y="1348739"/>
              <a:ext cx="11367135" cy="29209"/>
            </a:xfrm>
            <a:custGeom>
              <a:avLst/>
              <a:gdLst/>
              <a:ahLst/>
              <a:cxnLst/>
              <a:rect l="l" t="t" r="r" b="b"/>
              <a:pathLst>
                <a:path w="11367135" h="29209">
                  <a:moveTo>
                    <a:pt x="0" y="28829"/>
                  </a:moveTo>
                  <a:lnTo>
                    <a:pt x="11367008" y="0"/>
                  </a:lnTo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94940" y="1422933"/>
              <a:ext cx="6764019" cy="111198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267959" y="2225039"/>
              <a:ext cx="800100" cy="205740"/>
            </a:xfrm>
            <a:custGeom>
              <a:avLst/>
              <a:gdLst/>
              <a:ahLst/>
              <a:cxnLst/>
              <a:rect l="l" t="t" r="r" b="b"/>
              <a:pathLst>
                <a:path w="800100" h="205739">
                  <a:moveTo>
                    <a:pt x="0" y="205739"/>
                  </a:moveTo>
                  <a:lnTo>
                    <a:pt x="800100" y="205739"/>
                  </a:lnTo>
                  <a:lnTo>
                    <a:pt x="800100" y="0"/>
                  </a:lnTo>
                  <a:lnTo>
                    <a:pt x="0" y="0"/>
                  </a:lnTo>
                  <a:lnTo>
                    <a:pt x="0" y="205739"/>
                  </a:lnTo>
                  <a:close/>
                </a:path>
              </a:pathLst>
            </a:custGeom>
            <a:ln w="349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87800" y="2454275"/>
              <a:ext cx="1605280" cy="339090"/>
            </a:xfrm>
            <a:custGeom>
              <a:avLst/>
              <a:gdLst/>
              <a:ahLst/>
              <a:cxnLst/>
              <a:rect l="l" t="t" r="r" b="b"/>
              <a:pathLst>
                <a:path w="1605279" h="339089">
                  <a:moveTo>
                    <a:pt x="93852" y="235965"/>
                  </a:moveTo>
                  <a:lnTo>
                    <a:pt x="0" y="306197"/>
                  </a:lnTo>
                  <a:lnTo>
                    <a:pt x="112395" y="339089"/>
                  </a:lnTo>
                  <a:lnTo>
                    <a:pt x="106777" y="307848"/>
                  </a:lnTo>
                  <a:lnTo>
                    <a:pt x="89026" y="307848"/>
                  </a:lnTo>
                  <a:lnTo>
                    <a:pt x="82803" y="273430"/>
                  </a:lnTo>
                  <a:lnTo>
                    <a:pt x="100030" y="270324"/>
                  </a:lnTo>
                  <a:lnTo>
                    <a:pt x="93852" y="235965"/>
                  </a:lnTo>
                  <a:close/>
                </a:path>
                <a:path w="1605279" h="339089">
                  <a:moveTo>
                    <a:pt x="100030" y="270324"/>
                  </a:moveTo>
                  <a:lnTo>
                    <a:pt x="82803" y="273430"/>
                  </a:lnTo>
                  <a:lnTo>
                    <a:pt x="89026" y="307848"/>
                  </a:lnTo>
                  <a:lnTo>
                    <a:pt x="106219" y="304746"/>
                  </a:lnTo>
                  <a:lnTo>
                    <a:pt x="100030" y="270324"/>
                  </a:lnTo>
                  <a:close/>
                </a:path>
                <a:path w="1605279" h="339089">
                  <a:moveTo>
                    <a:pt x="106219" y="304746"/>
                  </a:moveTo>
                  <a:lnTo>
                    <a:pt x="89026" y="307848"/>
                  </a:lnTo>
                  <a:lnTo>
                    <a:pt x="106777" y="307848"/>
                  </a:lnTo>
                  <a:lnTo>
                    <a:pt x="106219" y="304746"/>
                  </a:lnTo>
                  <a:close/>
                </a:path>
                <a:path w="1605279" h="339089">
                  <a:moveTo>
                    <a:pt x="1599057" y="0"/>
                  </a:moveTo>
                  <a:lnTo>
                    <a:pt x="100030" y="270324"/>
                  </a:lnTo>
                  <a:lnTo>
                    <a:pt x="106219" y="304746"/>
                  </a:lnTo>
                  <a:lnTo>
                    <a:pt x="1605279" y="34289"/>
                  </a:lnTo>
                  <a:lnTo>
                    <a:pt x="159905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266" y="2567939"/>
              <a:ext cx="3882516" cy="27178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98559" y="3253739"/>
              <a:ext cx="3233420" cy="2491739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958214" y="859790"/>
            <a:ext cx="23558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Section:</a:t>
            </a:r>
            <a:r>
              <a:rPr spc="-180" dirty="0"/>
              <a:t> </a:t>
            </a:r>
            <a:r>
              <a:rPr spc="-200" dirty="0"/>
              <a:t>Risks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95885" y="5351526"/>
            <a:ext cx="3822700" cy="14814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spc="-80" dirty="0">
                <a:latin typeface="Arial Black"/>
                <a:cs typeface="Arial Black"/>
              </a:rPr>
              <a:t>Risks:</a:t>
            </a:r>
            <a:r>
              <a:rPr sz="1150" spc="-80" dirty="0">
                <a:latin typeface="Tahoma"/>
                <a:cs typeface="Tahoma"/>
              </a:rPr>
              <a:t>A</a:t>
            </a:r>
            <a:r>
              <a:rPr sz="1150" spc="4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risk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is</a:t>
            </a:r>
            <a:r>
              <a:rPr sz="1150" spc="4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a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potential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condition</a:t>
            </a:r>
            <a:r>
              <a:rPr sz="1150" spc="40" dirty="0">
                <a:latin typeface="Tahoma"/>
                <a:cs typeface="Tahoma"/>
              </a:rPr>
              <a:t> </a:t>
            </a:r>
            <a:r>
              <a:rPr sz="1150" spc="60" dirty="0">
                <a:latin typeface="Tahoma"/>
                <a:cs typeface="Tahoma"/>
              </a:rPr>
              <a:t>or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event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that,</a:t>
            </a:r>
            <a:r>
              <a:rPr sz="1150" spc="4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if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spc="-25" dirty="0">
                <a:latin typeface="Tahoma"/>
                <a:cs typeface="Tahoma"/>
              </a:rPr>
              <a:t>it </a:t>
            </a:r>
            <a:r>
              <a:rPr sz="1150" spc="10" dirty="0">
                <a:latin typeface="Tahoma"/>
                <a:cs typeface="Tahoma"/>
              </a:rPr>
              <a:t>occurs,</a:t>
            </a:r>
            <a:r>
              <a:rPr sz="1150" spc="35" dirty="0">
                <a:latin typeface="Tahoma"/>
                <a:cs typeface="Tahoma"/>
              </a:rPr>
              <a:t> </a:t>
            </a:r>
            <a:r>
              <a:rPr sz="1150" spc="60" dirty="0">
                <a:latin typeface="Tahoma"/>
                <a:cs typeface="Tahoma"/>
              </a:rPr>
              <a:t>would</a:t>
            </a:r>
            <a:r>
              <a:rPr sz="1150" spc="3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have</a:t>
            </a:r>
            <a:r>
              <a:rPr sz="1150" spc="3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a</a:t>
            </a:r>
            <a:r>
              <a:rPr sz="1150" spc="3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negative</a:t>
            </a:r>
            <a:r>
              <a:rPr sz="1150" spc="3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impact</a:t>
            </a:r>
            <a:r>
              <a:rPr sz="1150" spc="35" dirty="0">
                <a:latin typeface="Tahoma"/>
                <a:cs typeface="Tahoma"/>
              </a:rPr>
              <a:t> </a:t>
            </a:r>
            <a:r>
              <a:rPr sz="1150" spc="65" dirty="0">
                <a:latin typeface="Tahoma"/>
                <a:cs typeface="Tahoma"/>
              </a:rPr>
              <a:t>on</a:t>
            </a:r>
            <a:r>
              <a:rPr sz="1150" spc="3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the</a:t>
            </a:r>
            <a:r>
              <a:rPr sz="1150" spc="40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well-</a:t>
            </a:r>
            <a:r>
              <a:rPr sz="1150" spc="45" dirty="0">
                <a:latin typeface="Tahoma"/>
                <a:cs typeface="Tahoma"/>
              </a:rPr>
              <a:t>being </a:t>
            </a:r>
            <a:r>
              <a:rPr sz="1150" spc="20" dirty="0">
                <a:latin typeface="Tahoma"/>
                <a:cs typeface="Tahoma"/>
              </a:rPr>
              <a:t>of</a:t>
            </a:r>
            <a:r>
              <a:rPr sz="1150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the</a:t>
            </a:r>
            <a:r>
              <a:rPr sz="1150" spc="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Peruvian</a:t>
            </a:r>
            <a:r>
              <a:rPr sz="1150" spc="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population</a:t>
            </a:r>
            <a:r>
              <a:rPr sz="1150" spc="5" dirty="0">
                <a:latin typeface="Tahoma"/>
                <a:cs typeface="Tahoma"/>
              </a:rPr>
              <a:t> </a:t>
            </a:r>
            <a:r>
              <a:rPr sz="1150" spc="60" dirty="0">
                <a:latin typeface="Tahoma"/>
                <a:cs typeface="Tahoma"/>
              </a:rPr>
              <a:t>or</a:t>
            </a:r>
            <a:r>
              <a:rPr sz="1150" spc="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national</a:t>
            </a:r>
            <a:r>
              <a:rPr sz="1150" dirty="0">
                <a:latin typeface="Tahoma"/>
                <a:cs typeface="Tahoma"/>
              </a:rPr>
              <a:t> </a:t>
            </a:r>
            <a:r>
              <a:rPr sz="1150" spc="-10" dirty="0">
                <a:latin typeface="Tahoma"/>
                <a:cs typeface="Tahoma"/>
              </a:rPr>
              <a:t>development.</a:t>
            </a:r>
            <a:endParaRPr sz="115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150">
              <a:latin typeface="Tahoma"/>
              <a:cs typeface="Tahoma"/>
            </a:endParaRPr>
          </a:p>
          <a:p>
            <a:pPr marL="12700" marR="101600">
              <a:lnSpc>
                <a:spcPct val="104299"/>
              </a:lnSpc>
            </a:pPr>
            <a:r>
              <a:rPr sz="1150" spc="10" dirty="0">
                <a:latin typeface="Tahoma"/>
                <a:cs typeface="Tahoma"/>
              </a:rPr>
              <a:t>This</a:t>
            </a:r>
            <a:r>
              <a:rPr sz="1150" spc="7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section</a:t>
            </a:r>
            <a:r>
              <a:rPr sz="1150" spc="7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analyzes</a:t>
            </a:r>
            <a:r>
              <a:rPr sz="1150" spc="70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factors</a:t>
            </a:r>
            <a:r>
              <a:rPr sz="1150" spc="7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that</a:t>
            </a:r>
            <a:r>
              <a:rPr sz="1150" spc="7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impact</a:t>
            </a:r>
            <a:r>
              <a:rPr sz="1150" spc="7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the</a:t>
            </a:r>
            <a:r>
              <a:rPr sz="1150" spc="75" dirty="0">
                <a:latin typeface="Tahoma"/>
                <a:cs typeface="Tahoma"/>
              </a:rPr>
              <a:t> </a:t>
            </a:r>
            <a:r>
              <a:rPr sz="1150" spc="-10" dirty="0">
                <a:latin typeface="Tahoma"/>
                <a:cs typeface="Tahoma"/>
              </a:rPr>
              <a:t>country's </a:t>
            </a:r>
            <a:r>
              <a:rPr sz="1150" spc="30" dirty="0">
                <a:latin typeface="Tahoma"/>
                <a:cs typeface="Tahoma"/>
              </a:rPr>
              <a:t>development.</a:t>
            </a:r>
            <a:r>
              <a:rPr sz="1150" spc="20" dirty="0">
                <a:latin typeface="Tahoma"/>
                <a:cs typeface="Tahoma"/>
              </a:rPr>
              <a:t> </a:t>
            </a:r>
            <a:r>
              <a:rPr sz="1150" spc="30" dirty="0">
                <a:latin typeface="Tahoma"/>
                <a:cs typeface="Tahoma"/>
              </a:rPr>
              <a:t>Each</a:t>
            </a:r>
            <a:r>
              <a:rPr sz="1150" spc="20" dirty="0">
                <a:latin typeface="Tahoma"/>
                <a:cs typeface="Tahoma"/>
              </a:rPr>
              <a:t> </a:t>
            </a:r>
            <a:r>
              <a:rPr sz="1150" spc="30" dirty="0">
                <a:latin typeface="Tahoma"/>
                <a:cs typeface="Tahoma"/>
              </a:rPr>
              <a:t>section</a:t>
            </a:r>
            <a:r>
              <a:rPr sz="1150" spc="20" dirty="0">
                <a:latin typeface="Tahoma"/>
                <a:cs typeface="Tahoma"/>
              </a:rPr>
              <a:t> </a:t>
            </a:r>
            <a:r>
              <a:rPr sz="1150" spc="30" dirty="0">
                <a:latin typeface="Tahoma"/>
                <a:cs typeface="Tahoma"/>
              </a:rPr>
              <a:t>is</a:t>
            </a:r>
            <a:r>
              <a:rPr sz="1150" spc="20" dirty="0">
                <a:latin typeface="Tahoma"/>
                <a:cs typeface="Tahoma"/>
              </a:rPr>
              <a:t> </a:t>
            </a:r>
            <a:r>
              <a:rPr sz="1150" spc="30" dirty="0">
                <a:latin typeface="Tahoma"/>
                <a:cs typeface="Tahoma"/>
              </a:rPr>
              <a:t>divided</a:t>
            </a:r>
            <a:r>
              <a:rPr sz="1150" spc="20" dirty="0">
                <a:latin typeface="Tahoma"/>
                <a:cs typeface="Tahoma"/>
              </a:rPr>
              <a:t> </a:t>
            </a:r>
            <a:r>
              <a:rPr sz="1150" spc="-10" dirty="0">
                <a:latin typeface="Tahoma"/>
                <a:cs typeface="Tahoma"/>
              </a:rPr>
              <a:t>into</a:t>
            </a:r>
            <a:r>
              <a:rPr sz="1150" spc="-10" dirty="0">
                <a:latin typeface="Arial Black"/>
                <a:cs typeface="Arial Black"/>
              </a:rPr>
              <a:t>global </a:t>
            </a:r>
            <a:r>
              <a:rPr sz="1150" dirty="0">
                <a:latin typeface="Tahoma"/>
                <a:cs typeface="Tahoma"/>
              </a:rPr>
              <a:t>(international</a:t>
            </a:r>
            <a:r>
              <a:rPr sz="1150" spc="22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context)</a:t>
            </a:r>
            <a:r>
              <a:rPr sz="1150" spc="229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and</a:t>
            </a:r>
            <a:r>
              <a:rPr sz="1150" dirty="0">
                <a:latin typeface="Arial Black"/>
                <a:cs typeface="Arial Black"/>
              </a:rPr>
              <a:t>territorial</a:t>
            </a:r>
            <a:r>
              <a:rPr sz="1150" dirty="0">
                <a:latin typeface="Tahoma"/>
                <a:cs typeface="Tahoma"/>
              </a:rPr>
              <a:t>(national</a:t>
            </a:r>
            <a:r>
              <a:rPr sz="1150" spc="229" dirty="0">
                <a:latin typeface="Tahoma"/>
                <a:cs typeface="Tahoma"/>
              </a:rPr>
              <a:t> </a:t>
            </a:r>
            <a:r>
              <a:rPr sz="1150" spc="-10" dirty="0">
                <a:latin typeface="Tahoma"/>
                <a:cs typeface="Tahoma"/>
              </a:rPr>
              <a:t>reality).</a:t>
            </a:r>
            <a:endParaRPr sz="1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1317" y="1343977"/>
            <a:ext cx="11691620" cy="4790440"/>
            <a:chOff x="381317" y="1343977"/>
            <a:chExt cx="11691620" cy="4790440"/>
          </a:xfrm>
        </p:grpSpPr>
        <p:sp>
          <p:nvSpPr>
            <p:cNvPr id="3" name="object 3"/>
            <p:cNvSpPr/>
            <p:nvPr/>
          </p:nvSpPr>
          <p:spPr>
            <a:xfrm>
              <a:off x="386079" y="1348739"/>
              <a:ext cx="11367135" cy="29209"/>
            </a:xfrm>
            <a:custGeom>
              <a:avLst/>
              <a:gdLst/>
              <a:ahLst/>
              <a:cxnLst/>
              <a:rect l="l" t="t" r="r" b="b"/>
              <a:pathLst>
                <a:path w="11367135" h="29209">
                  <a:moveTo>
                    <a:pt x="0" y="28829"/>
                  </a:moveTo>
                  <a:lnTo>
                    <a:pt x="11367008" y="0"/>
                  </a:lnTo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4940" y="1422933"/>
              <a:ext cx="6764019" cy="111198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974079" y="2255519"/>
              <a:ext cx="861060" cy="200660"/>
            </a:xfrm>
            <a:custGeom>
              <a:avLst/>
              <a:gdLst/>
              <a:ahLst/>
              <a:cxnLst/>
              <a:rect l="l" t="t" r="r" b="b"/>
              <a:pathLst>
                <a:path w="861059" h="200660">
                  <a:moveTo>
                    <a:pt x="0" y="200660"/>
                  </a:moveTo>
                  <a:lnTo>
                    <a:pt x="861059" y="200660"/>
                  </a:lnTo>
                  <a:lnTo>
                    <a:pt x="861059" y="0"/>
                  </a:lnTo>
                  <a:lnTo>
                    <a:pt x="0" y="0"/>
                  </a:lnTo>
                  <a:lnTo>
                    <a:pt x="0" y="200660"/>
                  </a:lnTo>
                  <a:close/>
                </a:path>
              </a:pathLst>
            </a:custGeom>
            <a:ln w="349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72279" y="2466975"/>
              <a:ext cx="2103120" cy="429259"/>
            </a:xfrm>
            <a:custGeom>
              <a:avLst/>
              <a:gdLst/>
              <a:ahLst/>
              <a:cxnLst/>
              <a:rect l="l" t="t" r="r" b="b"/>
              <a:pathLst>
                <a:path w="2103120" h="429260">
                  <a:moveTo>
                    <a:pt x="93853" y="326009"/>
                  </a:moveTo>
                  <a:lnTo>
                    <a:pt x="0" y="396239"/>
                  </a:lnTo>
                  <a:lnTo>
                    <a:pt x="112395" y="429133"/>
                  </a:lnTo>
                  <a:lnTo>
                    <a:pt x="106777" y="397890"/>
                  </a:lnTo>
                  <a:lnTo>
                    <a:pt x="89027" y="397890"/>
                  </a:lnTo>
                  <a:lnTo>
                    <a:pt x="82804" y="363474"/>
                  </a:lnTo>
                  <a:lnTo>
                    <a:pt x="100030" y="360365"/>
                  </a:lnTo>
                  <a:lnTo>
                    <a:pt x="93853" y="326009"/>
                  </a:lnTo>
                  <a:close/>
                </a:path>
                <a:path w="2103120" h="429260">
                  <a:moveTo>
                    <a:pt x="100030" y="360365"/>
                  </a:moveTo>
                  <a:lnTo>
                    <a:pt x="82804" y="363474"/>
                  </a:lnTo>
                  <a:lnTo>
                    <a:pt x="89027" y="397890"/>
                  </a:lnTo>
                  <a:lnTo>
                    <a:pt x="106219" y="394787"/>
                  </a:lnTo>
                  <a:lnTo>
                    <a:pt x="100030" y="360365"/>
                  </a:lnTo>
                  <a:close/>
                </a:path>
                <a:path w="2103120" h="429260">
                  <a:moveTo>
                    <a:pt x="106219" y="394787"/>
                  </a:moveTo>
                  <a:lnTo>
                    <a:pt x="89027" y="397890"/>
                  </a:lnTo>
                  <a:lnTo>
                    <a:pt x="106777" y="397890"/>
                  </a:lnTo>
                  <a:lnTo>
                    <a:pt x="106219" y="394787"/>
                  </a:lnTo>
                  <a:close/>
                </a:path>
                <a:path w="2103120" h="429260">
                  <a:moveTo>
                    <a:pt x="2096897" y="0"/>
                  </a:moveTo>
                  <a:lnTo>
                    <a:pt x="100030" y="360365"/>
                  </a:lnTo>
                  <a:lnTo>
                    <a:pt x="106219" y="394787"/>
                  </a:lnTo>
                  <a:lnTo>
                    <a:pt x="2102993" y="34289"/>
                  </a:lnTo>
                  <a:lnTo>
                    <a:pt x="209689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4839" y="2588259"/>
              <a:ext cx="3566160" cy="2247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08439" y="3258819"/>
              <a:ext cx="2964179" cy="22859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07939" y="2865119"/>
              <a:ext cx="3870960" cy="3268979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195" dirty="0"/>
              <a:t>Section:</a:t>
            </a:r>
            <a:r>
              <a:rPr sz="2600" spc="-160" dirty="0"/>
              <a:t> </a:t>
            </a:r>
            <a:r>
              <a:rPr sz="2600" spc="-80" dirty="0"/>
              <a:t>Opportunities</a:t>
            </a:r>
            <a:endParaRPr sz="2600"/>
          </a:p>
        </p:txBody>
      </p:sp>
      <p:sp>
        <p:nvSpPr>
          <p:cNvPr id="11" name="object 11"/>
          <p:cNvSpPr txBox="1"/>
          <p:nvPr/>
        </p:nvSpPr>
        <p:spPr>
          <a:xfrm>
            <a:off x="78739" y="4925441"/>
            <a:ext cx="4909185" cy="1847214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151130">
              <a:lnSpc>
                <a:spcPct val="104400"/>
              </a:lnSpc>
              <a:spcBef>
                <a:spcPts val="40"/>
              </a:spcBef>
            </a:pPr>
            <a:r>
              <a:rPr sz="1150" spc="-40" dirty="0">
                <a:latin typeface="Arial Black"/>
                <a:cs typeface="Arial Black"/>
              </a:rPr>
              <a:t>Opportunities:</a:t>
            </a:r>
            <a:r>
              <a:rPr sz="1150" spc="-40" dirty="0">
                <a:latin typeface="Tahoma"/>
                <a:cs typeface="Tahoma"/>
              </a:rPr>
              <a:t>An</a:t>
            </a:r>
            <a:r>
              <a:rPr sz="1150" spc="30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opportunity</a:t>
            </a:r>
            <a:r>
              <a:rPr sz="1150" spc="3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is</a:t>
            </a:r>
            <a:r>
              <a:rPr sz="1150" spc="3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a</a:t>
            </a:r>
            <a:r>
              <a:rPr sz="1150" spc="3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condition</a:t>
            </a:r>
            <a:r>
              <a:rPr sz="1150" spc="35" dirty="0">
                <a:latin typeface="Tahoma"/>
                <a:cs typeface="Tahoma"/>
              </a:rPr>
              <a:t> </a:t>
            </a:r>
            <a:r>
              <a:rPr sz="1150" spc="60" dirty="0">
                <a:latin typeface="Tahoma"/>
                <a:cs typeface="Tahoma"/>
              </a:rPr>
              <a:t>or</a:t>
            </a:r>
            <a:r>
              <a:rPr sz="1150" spc="3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event</a:t>
            </a:r>
            <a:r>
              <a:rPr sz="1150" spc="3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that</a:t>
            </a:r>
            <a:r>
              <a:rPr sz="1150" spc="3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favors</a:t>
            </a:r>
            <a:r>
              <a:rPr sz="1150" spc="35" dirty="0">
                <a:latin typeface="Tahoma"/>
                <a:cs typeface="Tahoma"/>
              </a:rPr>
              <a:t> </a:t>
            </a:r>
            <a:r>
              <a:rPr sz="1150" spc="-25" dirty="0">
                <a:latin typeface="Tahoma"/>
                <a:cs typeface="Tahoma"/>
              </a:rPr>
              <a:t>the </a:t>
            </a:r>
            <a:r>
              <a:rPr sz="1150" spc="20" dirty="0">
                <a:latin typeface="Tahoma"/>
                <a:cs typeface="Tahoma"/>
              </a:rPr>
              <a:t>process</a:t>
            </a:r>
            <a:r>
              <a:rPr sz="1150" spc="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of</a:t>
            </a:r>
            <a:r>
              <a:rPr sz="1150" spc="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building</a:t>
            </a:r>
            <a:r>
              <a:rPr sz="1150" spc="10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a</a:t>
            </a:r>
            <a:r>
              <a:rPr sz="1150" spc="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desirable</a:t>
            </a:r>
            <a:r>
              <a:rPr sz="1150" spc="10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future</a:t>
            </a:r>
            <a:r>
              <a:rPr sz="1150" spc="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for</a:t>
            </a:r>
            <a:r>
              <a:rPr sz="1150" spc="10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the</a:t>
            </a:r>
            <a:r>
              <a:rPr sz="1150" spc="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well-</a:t>
            </a:r>
            <a:r>
              <a:rPr sz="1150" spc="55" dirty="0">
                <a:latin typeface="Tahoma"/>
                <a:cs typeface="Tahoma"/>
              </a:rPr>
              <a:t>being</a:t>
            </a:r>
            <a:r>
              <a:rPr sz="1150" spc="10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of</a:t>
            </a:r>
            <a:r>
              <a:rPr sz="1150" spc="5" dirty="0">
                <a:latin typeface="Tahoma"/>
                <a:cs typeface="Tahoma"/>
              </a:rPr>
              <a:t> </a:t>
            </a:r>
            <a:r>
              <a:rPr sz="1150" spc="-25" dirty="0">
                <a:latin typeface="Tahoma"/>
                <a:cs typeface="Tahoma"/>
              </a:rPr>
              <a:t>the </a:t>
            </a:r>
            <a:r>
              <a:rPr sz="1150" spc="50" dirty="0">
                <a:latin typeface="Tahoma"/>
                <a:cs typeface="Tahoma"/>
              </a:rPr>
              <a:t>population</a:t>
            </a:r>
            <a:r>
              <a:rPr sz="1150" spc="-5" dirty="0">
                <a:latin typeface="Tahoma"/>
                <a:cs typeface="Tahoma"/>
              </a:rPr>
              <a:t> </a:t>
            </a:r>
            <a:r>
              <a:rPr sz="1150" spc="60" dirty="0">
                <a:latin typeface="Tahoma"/>
                <a:cs typeface="Tahoma"/>
              </a:rPr>
              <a:t>or</a:t>
            </a:r>
            <a:r>
              <a:rPr sz="1150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national</a:t>
            </a:r>
            <a:r>
              <a:rPr sz="1150" dirty="0">
                <a:latin typeface="Tahoma"/>
                <a:cs typeface="Tahoma"/>
              </a:rPr>
              <a:t> </a:t>
            </a:r>
            <a:r>
              <a:rPr sz="1150" spc="30" dirty="0">
                <a:latin typeface="Tahoma"/>
                <a:cs typeface="Tahoma"/>
              </a:rPr>
              <a:t>development,</a:t>
            </a:r>
            <a:r>
              <a:rPr sz="1150" dirty="0">
                <a:latin typeface="Tahoma"/>
                <a:cs typeface="Tahoma"/>
              </a:rPr>
              <a:t> </a:t>
            </a:r>
            <a:r>
              <a:rPr sz="1150" spc="30" dirty="0">
                <a:latin typeface="Tahoma"/>
                <a:cs typeface="Tahoma"/>
              </a:rPr>
              <a:t>provided</a:t>
            </a:r>
            <a:r>
              <a:rPr sz="1150" dirty="0">
                <a:latin typeface="Tahoma"/>
                <a:cs typeface="Tahoma"/>
              </a:rPr>
              <a:t> </a:t>
            </a:r>
            <a:r>
              <a:rPr sz="1150" spc="30" dirty="0">
                <a:latin typeface="Tahoma"/>
                <a:cs typeface="Tahoma"/>
              </a:rPr>
              <a:t>that</a:t>
            </a:r>
            <a:r>
              <a:rPr sz="1150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appropriate</a:t>
            </a:r>
            <a:r>
              <a:rPr sz="1150" dirty="0">
                <a:latin typeface="Tahoma"/>
                <a:cs typeface="Tahoma"/>
              </a:rPr>
              <a:t> </a:t>
            </a:r>
            <a:r>
              <a:rPr sz="1150" spc="35" dirty="0">
                <a:latin typeface="Tahoma"/>
                <a:cs typeface="Tahoma"/>
              </a:rPr>
              <a:t>and </a:t>
            </a:r>
            <a:r>
              <a:rPr sz="1150" spc="20" dirty="0">
                <a:latin typeface="Tahoma"/>
                <a:cs typeface="Tahoma"/>
              </a:rPr>
              <a:t>timely</a:t>
            </a:r>
            <a:r>
              <a:rPr sz="1150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decisions</a:t>
            </a:r>
            <a:r>
              <a:rPr sz="1150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are</a:t>
            </a:r>
            <a:r>
              <a:rPr sz="1150" spc="5" dirty="0">
                <a:latin typeface="Tahoma"/>
                <a:cs typeface="Tahoma"/>
              </a:rPr>
              <a:t> </a:t>
            </a:r>
            <a:r>
              <a:rPr sz="1150" spc="60" dirty="0">
                <a:latin typeface="Tahoma"/>
                <a:cs typeface="Tahoma"/>
              </a:rPr>
              <a:t>made</a:t>
            </a:r>
            <a:r>
              <a:rPr sz="1150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to</a:t>
            </a:r>
            <a:r>
              <a:rPr sz="1150" spc="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capitalize</a:t>
            </a:r>
            <a:r>
              <a:rPr sz="1150" dirty="0">
                <a:latin typeface="Tahoma"/>
                <a:cs typeface="Tahoma"/>
              </a:rPr>
              <a:t> </a:t>
            </a:r>
            <a:r>
              <a:rPr sz="1150" spc="65" dirty="0">
                <a:latin typeface="Tahoma"/>
                <a:cs typeface="Tahoma"/>
              </a:rPr>
              <a:t>on</a:t>
            </a:r>
            <a:r>
              <a:rPr sz="1150" spc="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it.</a:t>
            </a:r>
            <a:r>
              <a:rPr sz="1150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Select</a:t>
            </a:r>
            <a:r>
              <a:rPr sz="1150" dirty="0">
                <a:latin typeface="Tahoma"/>
                <a:cs typeface="Tahoma"/>
              </a:rPr>
              <a:t> </a:t>
            </a:r>
            <a:r>
              <a:rPr sz="1150" spc="55" dirty="0">
                <a:latin typeface="Tahoma"/>
                <a:cs typeface="Tahoma"/>
              </a:rPr>
              <a:t>an</a:t>
            </a:r>
            <a:r>
              <a:rPr sz="1150" spc="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opportunity</a:t>
            </a:r>
            <a:r>
              <a:rPr sz="1150" dirty="0">
                <a:latin typeface="Tahoma"/>
                <a:cs typeface="Tahoma"/>
              </a:rPr>
              <a:t> </a:t>
            </a:r>
            <a:r>
              <a:rPr sz="1150" spc="-25" dirty="0">
                <a:latin typeface="Tahoma"/>
                <a:cs typeface="Tahoma"/>
              </a:rPr>
              <a:t>by </a:t>
            </a:r>
            <a:r>
              <a:rPr sz="1150" spc="20" dirty="0">
                <a:latin typeface="Tahoma"/>
                <a:cs typeface="Tahoma"/>
              </a:rPr>
              <a:t>territorial</a:t>
            </a:r>
            <a:r>
              <a:rPr sz="1150" spc="2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unit</a:t>
            </a:r>
            <a:r>
              <a:rPr sz="1150" spc="30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below</a:t>
            </a:r>
            <a:r>
              <a:rPr sz="1150" spc="30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to</a:t>
            </a:r>
            <a:r>
              <a:rPr sz="1150" spc="30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learn</a:t>
            </a:r>
            <a:r>
              <a:rPr sz="1150" spc="30" dirty="0">
                <a:latin typeface="Tahoma"/>
                <a:cs typeface="Tahoma"/>
              </a:rPr>
              <a:t> </a:t>
            </a:r>
            <a:r>
              <a:rPr sz="1150" spc="-10" dirty="0">
                <a:latin typeface="Tahoma"/>
                <a:cs typeface="Tahoma"/>
              </a:rPr>
              <a:t>more.</a:t>
            </a:r>
            <a:endParaRPr sz="115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150">
              <a:latin typeface="Tahoma"/>
              <a:cs typeface="Tahoma"/>
            </a:endParaRPr>
          </a:p>
          <a:p>
            <a:pPr marL="12700" marR="5080">
              <a:lnSpc>
                <a:spcPct val="104299"/>
              </a:lnSpc>
              <a:spcBef>
                <a:spcPts val="5"/>
              </a:spcBef>
            </a:pPr>
            <a:r>
              <a:rPr sz="1150" spc="10" dirty="0">
                <a:latin typeface="Tahoma"/>
                <a:cs typeface="Tahoma"/>
              </a:rPr>
              <a:t>This</a:t>
            </a:r>
            <a:r>
              <a:rPr sz="1150" spc="90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section</a:t>
            </a:r>
            <a:r>
              <a:rPr sz="1150" spc="90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analyzes</a:t>
            </a:r>
            <a:r>
              <a:rPr sz="1150" spc="9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factors</a:t>
            </a:r>
            <a:r>
              <a:rPr sz="1150" spc="90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that</a:t>
            </a:r>
            <a:r>
              <a:rPr sz="1150" spc="90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impact</a:t>
            </a:r>
            <a:r>
              <a:rPr sz="1150" spc="9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the</a:t>
            </a:r>
            <a:r>
              <a:rPr sz="1150" spc="90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country's</a:t>
            </a:r>
            <a:r>
              <a:rPr sz="1150" spc="90" dirty="0">
                <a:latin typeface="Tahoma"/>
                <a:cs typeface="Tahoma"/>
              </a:rPr>
              <a:t> </a:t>
            </a:r>
            <a:r>
              <a:rPr sz="1150" spc="-10" dirty="0">
                <a:latin typeface="Tahoma"/>
                <a:cs typeface="Tahoma"/>
              </a:rPr>
              <a:t>development. </a:t>
            </a:r>
            <a:r>
              <a:rPr sz="1150" spc="10" dirty="0">
                <a:latin typeface="Tahoma"/>
                <a:cs typeface="Tahoma"/>
              </a:rPr>
              <a:t>Each</a:t>
            </a:r>
            <a:r>
              <a:rPr sz="1150" spc="7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section</a:t>
            </a:r>
            <a:r>
              <a:rPr sz="1150" spc="7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is</a:t>
            </a:r>
            <a:r>
              <a:rPr sz="1150" spc="7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divided</a:t>
            </a:r>
            <a:r>
              <a:rPr sz="1150" spc="80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into</a:t>
            </a:r>
            <a:r>
              <a:rPr sz="1150" spc="10" dirty="0">
                <a:latin typeface="Arial Black"/>
                <a:cs typeface="Arial Black"/>
              </a:rPr>
              <a:t>global</a:t>
            </a:r>
            <a:r>
              <a:rPr sz="1150" spc="10" dirty="0">
                <a:latin typeface="Tahoma"/>
                <a:cs typeface="Tahoma"/>
              </a:rPr>
              <a:t>(international</a:t>
            </a:r>
            <a:r>
              <a:rPr sz="1150" spc="7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context)</a:t>
            </a:r>
            <a:r>
              <a:rPr sz="1150" spc="75" dirty="0">
                <a:latin typeface="Tahoma"/>
                <a:cs typeface="Tahoma"/>
              </a:rPr>
              <a:t> </a:t>
            </a:r>
            <a:r>
              <a:rPr sz="1150" spc="60" dirty="0">
                <a:latin typeface="Tahoma"/>
                <a:cs typeface="Tahoma"/>
              </a:rPr>
              <a:t>and</a:t>
            </a:r>
            <a:r>
              <a:rPr sz="1150" spc="75" dirty="0">
                <a:latin typeface="Tahoma"/>
                <a:cs typeface="Tahoma"/>
              </a:rPr>
              <a:t> </a:t>
            </a:r>
            <a:r>
              <a:rPr sz="1150" spc="-30" dirty="0">
                <a:latin typeface="Arial Black"/>
                <a:cs typeface="Arial Black"/>
              </a:rPr>
              <a:t>territorial </a:t>
            </a:r>
            <a:r>
              <a:rPr sz="1150" spc="10" dirty="0">
                <a:latin typeface="Tahoma"/>
                <a:cs typeface="Tahoma"/>
              </a:rPr>
              <a:t>(national</a:t>
            </a:r>
            <a:r>
              <a:rPr sz="1150" spc="150" dirty="0">
                <a:latin typeface="Tahoma"/>
                <a:cs typeface="Tahoma"/>
              </a:rPr>
              <a:t> </a:t>
            </a:r>
            <a:r>
              <a:rPr sz="1150" spc="-10" dirty="0">
                <a:latin typeface="Tahoma"/>
                <a:cs typeface="Tahoma"/>
              </a:rPr>
              <a:t>reality).</a:t>
            </a:r>
            <a:endParaRPr sz="1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1317" y="1343977"/>
            <a:ext cx="11376660" cy="4879340"/>
            <a:chOff x="381317" y="1343977"/>
            <a:chExt cx="11376660" cy="4879340"/>
          </a:xfrm>
        </p:grpSpPr>
        <p:sp>
          <p:nvSpPr>
            <p:cNvPr id="3" name="object 3"/>
            <p:cNvSpPr/>
            <p:nvPr/>
          </p:nvSpPr>
          <p:spPr>
            <a:xfrm>
              <a:off x="386079" y="1348739"/>
              <a:ext cx="11367135" cy="29209"/>
            </a:xfrm>
            <a:custGeom>
              <a:avLst/>
              <a:gdLst/>
              <a:ahLst/>
              <a:cxnLst/>
              <a:rect l="l" t="t" r="r" b="b"/>
              <a:pathLst>
                <a:path w="11367135" h="29209">
                  <a:moveTo>
                    <a:pt x="0" y="28829"/>
                  </a:moveTo>
                  <a:lnTo>
                    <a:pt x="11367008" y="0"/>
                  </a:lnTo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4940" y="1422933"/>
              <a:ext cx="6764019" cy="111198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850379" y="2255519"/>
              <a:ext cx="797560" cy="203200"/>
            </a:xfrm>
            <a:custGeom>
              <a:avLst/>
              <a:gdLst/>
              <a:ahLst/>
              <a:cxnLst/>
              <a:rect l="l" t="t" r="r" b="b"/>
              <a:pathLst>
                <a:path w="797559" h="203200">
                  <a:moveTo>
                    <a:pt x="0" y="203200"/>
                  </a:moveTo>
                  <a:lnTo>
                    <a:pt x="797559" y="203200"/>
                  </a:lnTo>
                  <a:lnTo>
                    <a:pt x="797559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3492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902959" y="2443352"/>
              <a:ext cx="1354455" cy="749935"/>
            </a:xfrm>
            <a:custGeom>
              <a:avLst/>
              <a:gdLst/>
              <a:ahLst/>
              <a:cxnLst/>
              <a:rect l="l" t="t" r="r" b="b"/>
              <a:pathLst>
                <a:path w="1354454" h="749935">
                  <a:moveTo>
                    <a:pt x="66928" y="653414"/>
                  </a:moveTo>
                  <a:lnTo>
                    <a:pt x="0" y="749554"/>
                  </a:lnTo>
                  <a:lnTo>
                    <a:pt x="117093" y="745363"/>
                  </a:lnTo>
                  <a:lnTo>
                    <a:pt x="104968" y="723138"/>
                  </a:lnTo>
                  <a:lnTo>
                    <a:pt x="84962" y="723138"/>
                  </a:lnTo>
                  <a:lnTo>
                    <a:pt x="68325" y="692404"/>
                  </a:lnTo>
                  <a:lnTo>
                    <a:pt x="83641" y="684046"/>
                  </a:lnTo>
                  <a:lnTo>
                    <a:pt x="66928" y="653414"/>
                  </a:lnTo>
                  <a:close/>
                </a:path>
                <a:path w="1354454" h="749935">
                  <a:moveTo>
                    <a:pt x="83641" y="684046"/>
                  </a:moveTo>
                  <a:lnTo>
                    <a:pt x="68325" y="692404"/>
                  </a:lnTo>
                  <a:lnTo>
                    <a:pt x="84962" y="723138"/>
                  </a:lnTo>
                  <a:lnTo>
                    <a:pt x="100379" y="714726"/>
                  </a:lnTo>
                  <a:lnTo>
                    <a:pt x="83641" y="684046"/>
                  </a:lnTo>
                  <a:close/>
                </a:path>
                <a:path w="1354454" h="749935">
                  <a:moveTo>
                    <a:pt x="100379" y="714726"/>
                  </a:moveTo>
                  <a:lnTo>
                    <a:pt x="84962" y="723138"/>
                  </a:lnTo>
                  <a:lnTo>
                    <a:pt x="104968" y="723138"/>
                  </a:lnTo>
                  <a:lnTo>
                    <a:pt x="100379" y="714726"/>
                  </a:lnTo>
                  <a:close/>
                </a:path>
                <a:path w="1354454" h="749935">
                  <a:moveTo>
                    <a:pt x="1337183" y="0"/>
                  </a:moveTo>
                  <a:lnTo>
                    <a:pt x="83641" y="684046"/>
                  </a:lnTo>
                  <a:lnTo>
                    <a:pt x="100379" y="714726"/>
                  </a:lnTo>
                  <a:lnTo>
                    <a:pt x="1353946" y="30734"/>
                  </a:lnTo>
                  <a:lnTo>
                    <a:pt x="1337183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320" y="2705100"/>
              <a:ext cx="5224780" cy="27914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73899" y="2875279"/>
              <a:ext cx="4462780" cy="334772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Section:</a:t>
            </a:r>
            <a:r>
              <a:rPr spc="-180" dirty="0"/>
              <a:t> </a:t>
            </a:r>
            <a:r>
              <a:rPr spc="-185" dirty="0"/>
              <a:t>Scenarios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60667" y="5637847"/>
            <a:ext cx="5904865" cy="93091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099"/>
              </a:lnSpc>
              <a:spcBef>
                <a:spcPts val="40"/>
              </a:spcBef>
            </a:pPr>
            <a:r>
              <a:rPr sz="1150" spc="-30" dirty="0">
                <a:latin typeface="Arial Black"/>
                <a:cs typeface="Arial Black"/>
              </a:rPr>
              <a:t>Scenarios:</a:t>
            </a:r>
            <a:r>
              <a:rPr sz="1150" spc="-30" dirty="0">
                <a:solidFill>
                  <a:srgbClr val="202528"/>
                </a:solidFill>
                <a:latin typeface="Tahoma"/>
                <a:cs typeface="Tahoma"/>
              </a:rPr>
              <a:t>Scenarios</a:t>
            </a:r>
            <a:r>
              <a:rPr sz="1150" spc="1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are</a:t>
            </a:r>
            <a:r>
              <a:rPr sz="1150" spc="12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designed</a:t>
            </a:r>
            <a:r>
              <a:rPr sz="1150" spc="1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to</a:t>
            </a:r>
            <a:r>
              <a:rPr sz="1150" spc="12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systematically</a:t>
            </a:r>
            <a:r>
              <a:rPr sz="1150" spc="1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explore</a:t>
            </a:r>
            <a:r>
              <a:rPr sz="1150" spc="12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60" dirty="0">
                <a:solidFill>
                  <a:srgbClr val="202528"/>
                </a:solidFill>
                <a:latin typeface="Tahoma"/>
                <a:cs typeface="Tahoma"/>
              </a:rPr>
              <a:t>and</a:t>
            </a:r>
            <a:r>
              <a:rPr sz="1150" spc="1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analyze</a:t>
            </a:r>
            <a:r>
              <a:rPr sz="1150" spc="12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-10" dirty="0">
                <a:solidFill>
                  <a:srgbClr val="202528"/>
                </a:solidFill>
                <a:latin typeface="Tahoma"/>
                <a:cs typeface="Tahoma"/>
              </a:rPr>
              <a:t>different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futures</a:t>
            </a:r>
            <a:r>
              <a:rPr sz="1150" spc="4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that</a:t>
            </a:r>
            <a:r>
              <a:rPr sz="1150" spc="4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5" dirty="0">
                <a:solidFill>
                  <a:srgbClr val="202528"/>
                </a:solidFill>
                <a:latin typeface="Tahoma"/>
                <a:cs typeface="Tahoma"/>
              </a:rPr>
              <a:t>encompass</a:t>
            </a:r>
            <a:r>
              <a:rPr sz="1150" spc="4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a</a:t>
            </a:r>
            <a:r>
              <a:rPr sz="1150" spc="4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5" dirty="0">
                <a:solidFill>
                  <a:srgbClr val="202528"/>
                </a:solidFill>
                <a:latin typeface="Tahoma"/>
                <a:cs typeface="Tahoma"/>
              </a:rPr>
              <a:t>broader</a:t>
            </a:r>
            <a:r>
              <a:rPr sz="1150" spc="4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set</a:t>
            </a:r>
            <a:r>
              <a:rPr sz="1150" spc="4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of</a:t>
            </a:r>
            <a:r>
              <a:rPr sz="1150" spc="4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conditions</a:t>
            </a:r>
            <a:r>
              <a:rPr sz="1150" spc="4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that</a:t>
            </a:r>
            <a:r>
              <a:rPr sz="1150" spc="4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may</a:t>
            </a:r>
            <a:r>
              <a:rPr sz="1150" spc="4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arise</a:t>
            </a:r>
            <a:r>
              <a:rPr sz="1150" spc="4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in</a:t>
            </a:r>
            <a:r>
              <a:rPr sz="1150" spc="4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the</a:t>
            </a:r>
            <a:r>
              <a:rPr sz="1150" spc="4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country.</a:t>
            </a:r>
            <a:r>
              <a:rPr sz="1150" spc="4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-20" dirty="0">
                <a:solidFill>
                  <a:srgbClr val="202528"/>
                </a:solidFill>
                <a:latin typeface="Tahoma"/>
                <a:cs typeface="Tahoma"/>
              </a:rPr>
              <a:t>This 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is</a:t>
            </a:r>
            <a:r>
              <a:rPr sz="1150" spc="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60" dirty="0">
                <a:solidFill>
                  <a:srgbClr val="202528"/>
                </a:solidFill>
                <a:latin typeface="Tahoma"/>
                <a:cs typeface="Tahoma"/>
              </a:rPr>
              <a:t>done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 in</a:t>
            </a:r>
            <a:r>
              <a:rPr sz="1150" spc="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5" dirty="0">
                <a:solidFill>
                  <a:srgbClr val="202528"/>
                </a:solidFill>
                <a:latin typeface="Tahoma"/>
                <a:cs typeface="Tahoma"/>
              </a:rPr>
              <a:t>order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 to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reduce</a:t>
            </a:r>
            <a:r>
              <a:rPr sz="1150" spc="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uncertainty, anticipate possible</a:t>
            </a:r>
            <a:r>
              <a:rPr sz="1150" spc="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scenarios, </a:t>
            </a:r>
            <a:r>
              <a:rPr sz="1150" spc="60" dirty="0">
                <a:solidFill>
                  <a:srgbClr val="202528"/>
                </a:solidFill>
                <a:latin typeface="Tahoma"/>
                <a:cs typeface="Tahoma"/>
              </a:rPr>
              <a:t>and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45" dirty="0">
                <a:solidFill>
                  <a:srgbClr val="202528"/>
                </a:solidFill>
                <a:latin typeface="Tahoma"/>
                <a:cs typeface="Tahoma"/>
              </a:rPr>
              <a:t>prepare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before</a:t>
            </a:r>
            <a:r>
              <a:rPr sz="1150" spc="-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30" dirty="0">
                <a:solidFill>
                  <a:srgbClr val="202528"/>
                </a:solidFill>
                <a:latin typeface="Tahoma"/>
                <a:cs typeface="Tahoma"/>
              </a:rPr>
              <a:t>circumstances</a:t>
            </a:r>
            <a:r>
              <a:rPr sz="1150" spc="-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warrant</a:t>
            </a:r>
            <a:r>
              <a:rPr sz="1150" spc="-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5" dirty="0">
                <a:solidFill>
                  <a:srgbClr val="202528"/>
                </a:solidFill>
                <a:latin typeface="Tahoma"/>
                <a:cs typeface="Tahoma"/>
              </a:rPr>
              <a:t>urgent</a:t>
            </a:r>
            <a:r>
              <a:rPr sz="1150" spc="-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60" dirty="0">
                <a:solidFill>
                  <a:srgbClr val="202528"/>
                </a:solidFill>
                <a:latin typeface="Tahoma"/>
                <a:cs typeface="Tahoma"/>
              </a:rPr>
              <a:t>and</a:t>
            </a:r>
            <a:r>
              <a:rPr sz="1150" spc="-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30" dirty="0">
                <a:solidFill>
                  <a:srgbClr val="202528"/>
                </a:solidFill>
                <a:latin typeface="Tahoma"/>
                <a:cs typeface="Tahoma"/>
              </a:rPr>
              <a:t>drastic</a:t>
            </a:r>
            <a:r>
              <a:rPr sz="1150" spc="-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measures</a:t>
            </a:r>
            <a:r>
              <a:rPr sz="1150" spc="-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30" dirty="0">
                <a:solidFill>
                  <a:srgbClr val="202528"/>
                </a:solidFill>
                <a:latin typeface="Tahoma"/>
                <a:cs typeface="Tahoma"/>
              </a:rPr>
              <a:t>that</a:t>
            </a:r>
            <a:r>
              <a:rPr sz="1150" spc="-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30" dirty="0">
                <a:solidFill>
                  <a:srgbClr val="202528"/>
                </a:solidFill>
                <a:latin typeface="Tahoma"/>
                <a:cs typeface="Tahoma"/>
              </a:rPr>
              <a:t>have</a:t>
            </a:r>
            <a:r>
              <a:rPr sz="1150" spc="-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30" dirty="0">
                <a:solidFill>
                  <a:srgbClr val="202528"/>
                </a:solidFill>
                <a:latin typeface="Tahoma"/>
                <a:cs typeface="Tahoma"/>
              </a:rPr>
              <a:t>rarely</a:t>
            </a:r>
            <a:r>
              <a:rPr sz="1150" spc="-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35" dirty="0">
                <a:solidFill>
                  <a:srgbClr val="202528"/>
                </a:solidFill>
                <a:latin typeface="Tahoma"/>
                <a:cs typeface="Tahoma"/>
              </a:rPr>
              <a:t>been 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analyzed.</a:t>
            </a:r>
            <a:r>
              <a:rPr sz="1150" spc="3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Select</a:t>
            </a:r>
            <a:r>
              <a:rPr sz="1150" spc="3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a</a:t>
            </a:r>
            <a:r>
              <a:rPr sz="1150" spc="3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scenario</a:t>
            </a:r>
            <a:r>
              <a:rPr sz="1150" spc="3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below</a:t>
            </a:r>
            <a:r>
              <a:rPr sz="1150" spc="3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to</a:t>
            </a:r>
            <a:r>
              <a:rPr sz="1150" spc="3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learn</a:t>
            </a:r>
            <a:r>
              <a:rPr sz="1150" spc="4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-10" dirty="0">
                <a:solidFill>
                  <a:srgbClr val="202528"/>
                </a:solidFill>
                <a:latin typeface="Tahoma"/>
                <a:cs typeface="Tahoma"/>
              </a:rPr>
              <a:t>more.</a:t>
            </a:r>
            <a:endParaRPr sz="1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1317" y="1343977"/>
            <a:ext cx="11376660" cy="1390015"/>
            <a:chOff x="381317" y="1343977"/>
            <a:chExt cx="11376660" cy="1390015"/>
          </a:xfrm>
        </p:grpSpPr>
        <p:sp>
          <p:nvSpPr>
            <p:cNvPr id="3" name="object 3"/>
            <p:cNvSpPr/>
            <p:nvPr/>
          </p:nvSpPr>
          <p:spPr>
            <a:xfrm>
              <a:off x="386079" y="1348739"/>
              <a:ext cx="11367135" cy="29209"/>
            </a:xfrm>
            <a:custGeom>
              <a:avLst/>
              <a:gdLst/>
              <a:ahLst/>
              <a:cxnLst/>
              <a:rect l="l" t="t" r="r" b="b"/>
              <a:pathLst>
                <a:path w="11367135" h="29209">
                  <a:moveTo>
                    <a:pt x="0" y="28829"/>
                  </a:moveTo>
                  <a:lnTo>
                    <a:pt x="11367008" y="0"/>
                  </a:lnTo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4940" y="1422933"/>
              <a:ext cx="6764019" cy="111198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711439" y="2225039"/>
              <a:ext cx="800100" cy="205740"/>
            </a:xfrm>
            <a:custGeom>
              <a:avLst/>
              <a:gdLst/>
              <a:ahLst/>
              <a:cxnLst/>
              <a:rect l="l" t="t" r="r" b="b"/>
              <a:pathLst>
                <a:path w="800100" h="205739">
                  <a:moveTo>
                    <a:pt x="0" y="205739"/>
                  </a:moveTo>
                  <a:lnTo>
                    <a:pt x="800100" y="205739"/>
                  </a:lnTo>
                  <a:lnTo>
                    <a:pt x="800100" y="0"/>
                  </a:lnTo>
                  <a:lnTo>
                    <a:pt x="0" y="0"/>
                  </a:lnTo>
                  <a:lnTo>
                    <a:pt x="0" y="205739"/>
                  </a:lnTo>
                  <a:close/>
                </a:path>
              </a:pathLst>
            </a:custGeom>
            <a:ln w="349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039988" y="2456179"/>
              <a:ext cx="104775" cy="277495"/>
            </a:xfrm>
            <a:custGeom>
              <a:avLst/>
              <a:gdLst/>
              <a:ahLst/>
              <a:cxnLst/>
              <a:rect l="l" t="t" r="r" b="b"/>
              <a:pathLst>
                <a:path w="104775" h="277494">
                  <a:moveTo>
                    <a:pt x="34925" y="172720"/>
                  </a:moveTo>
                  <a:lnTo>
                    <a:pt x="0" y="172720"/>
                  </a:lnTo>
                  <a:lnTo>
                    <a:pt x="52450" y="277495"/>
                  </a:lnTo>
                  <a:lnTo>
                    <a:pt x="96086" y="190119"/>
                  </a:lnTo>
                  <a:lnTo>
                    <a:pt x="34925" y="190119"/>
                  </a:lnTo>
                  <a:lnTo>
                    <a:pt x="34925" y="172720"/>
                  </a:lnTo>
                  <a:close/>
                </a:path>
                <a:path w="104775" h="277494">
                  <a:moveTo>
                    <a:pt x="69850" y="0"/>
                  </a:moveTo>
                  <a:lnTo>
                    <a:pt x="34925" y="0"/>
                  </a:lnTo>
                  <a:lnTo>
                    <a:pt x="34925" y="190119"/>
                  </a:lnTo>
                  <a:lnTo>
                    <a:pt x="69850" y="190119"/>
                  </a:lnTo>
                  <a:lnTo>
                    <a:pt x="69850" y="0"/>
                  </a:lnTo>
                  <a:close/>
                </a:path>
                <a:path w="104775" h="277494">
                  <a:moveTo>
                    <a:pt x="104775" y="172720"/>
                  </a:moveTo>
                  <a:lnTo>
                    <a:pt x="69850" y="172720"/>
                  </a:lnTo>
                  <a:lnTo>
                    <a:pt x="69850" y="190119"/>
                  </a:lnTo>
                  <a:lnTo>
                    <a:pt x="96086" y="190119"/>
                  </a:lnTo>
                  <a:lnTo>
                    <a:pt x="104775" y="17272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95540" y="2816860"/>
            <a:ext cx="4168140" cy="372872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03400" y="4569459"/>
            <a:ext cx="3594100" cy="214122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14" dirty="0"/>
              <a:t>Future</a:t>
            </a:r>
            <a:r>
              <a:rPr spc="-180" dirty="0"/>
              <a:t> </a:t>
            </a:r>
            <a:r>
              <a:rPr spc="-204" dirty="0"/>
              <a:t>Events</a:t>
            </a:r>
            <a:r>
              <a:rPr spc="-180" dirty="0"/>
              <a:t> </a:t>
            </a:r>
            <a:r>
              <a:rPr spc="-165" dirty="0"/>
              <a:t>Section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90207" y="2655823"/>
            <a:ext cx="6797675" cy="18472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70" dirty="0">
                <a:latin typeface="Arial Black"/>
                <a:cs typeface="Arial Black"/>
              </a:rPr>
              <a:t>Upcoming</a:t>
            </a:r>
            <a:r>
              <a:rPr sz="1150" spc="65" dirty="0">
                <a:latin typeface="Arial Black"/>
                <a:cs typeface="Arial Black"/>
              </a:rPr>
              <a:t> </a:t>
            </a:r>
            <a:r>
              <a:rPr sz="1150" spc="-30" dirty="0">
                <a:latin typeface="Arial Black"/>
                <a:cs typeface="Arial Black"/>
              </a:rPr>
              <a:t>events:</a:t>
            </a:r>
            <a:r>
              <a:rPr sz="1150" spc="-30" dirty="0">
                <a:latin typeface="Tahoma"/>
                <a:cs typeface="Tahoma"/>
              </a:rPr>
              <a:t>Events</a:t>
            </a:r>
            <a:r>
              <a:rPr sz="1150" spc="8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classified</a:t>
            </a:r>
            <a:r>
              <a:rPr sz="1150" spc="8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by</a:t>
            </a:r>
            <a:r>
              <a:rPr sz="1150" spc="80" dirty="0">
                <a:latin typeface="Tahoma"/>
                <a:cs typeface="Tahoma"/>
              </a:rPr>
              <a:t> </a:t>
            </a:r>
            <a:r>
              <a:rPr sz="1150" spc="55" dirty="0">
                <a:latin typeface="Tahoma"/>
                <a:cs typeface="Tahoma"/>
              </a:rPr>
              <a:t>theme</a:t>
            </a:r>
            <a:r>
              <a:rPr sz="1150" spc="85" dirty="0">
                <a:latin typeface="Tahoma"/>
                <a:cs typeface="Tahoma"/>
              </a:rPr>
              <a:t> </a:t>
            </a:r>
            <a:r>
              <a:rPr sz="1150" spc="60" dirty="0">
                <a:latin typeface="Tahoma"/>
                <a:cs typeface="Tahoma"/>
              </a:rPr>
              <a:t>and</a:t>
            </a:r>
            <a:r>
              <a:rPr sz="1150" spc="8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according</a:t>
            </a:r>
            <a:r>
              <a:rPr sz="1150" spc="8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to</a:t>
            </a:r>
            <a:r>
              <a:rPr sz="1150" spc="8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their</a:t>
            </a:r>
            <a:r>
              <a:rPr sz="1150" spc="8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level</a:t>
            </a:r>
            <a:r>
              <a:rPr sz="1150" spc="8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of</a:t>
            </a:r>
            <a:r>
              <a:rPr sz="1150" spc="80" dirty="0">
                <a:latin typeface="Tahoma"/>
                <a:cs typeface="Tahoma"/>
              </a:rPr>
              <a:t> </a:t>
            </a:r>
            <a:r>
              <a:rPr sz="1150" spc="-10" dirty="0">
                <a:latin typeface="Tahoma"/>
                <a:cs typeface="Tahoma"/>
              </a:rPr>
              <a:t>impact:</a:t>
            </a:r>
            <a:endParaRPr sz="1150">
              <a:latin typeface="Tahoma"/>
              <a:cs typeface="Tahoma"/>
            </a:endParaRPr>
          </a:p>
          <a:p>
            <a:pPr marL="299720" marR="176530" indent="-287020">
              <a:lnSpc>
                <a:spcPct val="104299"/>
              </a:lnSpc>
              <a:buSzPct val="104347"/>
              <a:buFont typeface="Tahoma"/>
              <a:buChar char="•"/>
              <a:tabLst>
                <a:tab pos="299720" algn="l"/>
              </a:tabLst>
            </a:pPr>
            <a:r>
              <a:rPr sz="1150" spc="-65" dirty="0">
                <a:latin typeface="Arial Black"/>
                <a:cs typeface="Arial Black"/>
              </a:rPr>
              <a:t>Weak</a:t>
            </a:r>
            <a:r>
              <a:rPr sz="1150" spc="15" dirty="0">
                <a:latin typeface="Arial Black"/>
                <a:cs typeface="Arial Black"/>
              </a:rPr>
              <a:t> </a:t>
            </a:r>
            <a:r>
              <a:rPr sz="1150" dirty="0">
                <a:latin typeface="Arial Black"/>
                <a:cs typeface="Arial Black"/>
              </a:rPr>
              <a:t>signal: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Indicator</a:t>
            </a:r>
            <a:r>
              <a:rPr sz="1150" spc="3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of</a:t>
            </a:r>
            <a:r>
              <a:rPr sz="1150" spc="3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change</a:t>
            </a:r>
            <a:r>
              <a:rPr sz="1150" spc="4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that</a:t>
            </a:r>
            <a:r>
              <a:rPr sz="1150" spc="3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5" dirty="0">
                <a:solidFill>
                  <a:srgbClr val="202528"/>
                </a:solidFill>
                <a:latin typeface="Tahoma"/>
                <a:cs typeface="Tahoma"/>
              </a:rPr>
              <a:t>an</a:t>
            </a:r>
            <a:r>
              <a:rPr sz="1150" spc="3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event</a:t>
            </a:r>
            <a:r>
              <a:rPr sz="1150" spc="3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may</a:t>
            </a:r>
            <a:r>
              <a:rPr sz="1150" spc="3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have</a:t>
            </a:r>
            <a:r>
              <a:rPr sz="1150" spc="4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based</a:t>
            </a:r>
            <a:r>
              <a:rPr sz="1150" spc="3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65" dirty="0">
                <a:solidFill>
                  <a:srgbClr val="202528"/>
                </a:solidFill>
                <a:latin typeface="Tahoma"/>
                <a:cs typeface="Tahoma"/>
              </a:rPr>
              <a:t>on</a:t>
            </a:r>
            <a:r>
              <a:rPr sz="1150" spc="3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its</a:t>
            </a:r>
            <a:r>
              <a:rPr sz="1150" spc="3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historical</a:t>
            </a:r>
            <a:r>
              <a:rPr sz="1150" spc="4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data</a:t>
            </a:r>
            <a:r>
              <a:rPr sz="1150" spc="3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60" dirty="0">
                <a:solidFill>
                  <a:srgbClr val="202528"/>
                </a:solidFill>
                <a:latin typeface="Tahoma"/>
                <a:cs typeface="Tahoma"/>
              </a:rPr>
              <a:t>or</a:t>
            </a:r>
            <a:r>
              <a:rPr sz="1150" spc="3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-25" dirty="0">
                <a:solidFill>
                  <a:srgbClr val="202528"/>
                </a:solidFill>
                <a:latin typeface="Tahoma"/>
                <a:cs typeface="Tahoma"/>
              </a:rPr>
              <a:t>its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current</a:t>
            </a:r>
            <a:r>
              <a:rPr sz="1150" spc="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5" dirty="0">
                <a:solidFill>
                  <a:srgbClr val="202528"/>
                </a:solidFill>
                <a:latin typeface="Tahoma"/>
                <a:cs typeface="Tahoma"/>
              </a:rPr>
              <a:t>emerging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state</a:t>
            </a:r>
            <a:r>
              <a:rPr sz="1150" spc="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60" dirty="0">
                <a:solidFill>
                  <a:srgbClr val="202528"/>
                </a:solidFill>
                <a:latin typeface="Tahoma"/>
                <a:cs typeface="Tahoma"/>
              </a:rPr>
              <a:t>and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that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may</a:t>
            </a:r>
            <a:r>
              <a:rPr sz="1150" spc="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affect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the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dynamics</a:t>
            </a:r>
            <a:r>
              <a:rPr sz="1150" spc="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of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national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development</a:t>
            </a:r>
            <a:r>
              <a:rPr sz="1150" spc="1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60" dirty="0">
                <a:solidFill>
                  <a:srgbClr val="202528"/>
                </a:solidFill>
                <a:latin typeface="Tahoma"/>
                <a:cs typeface="Tahoma"/>
              </a:rPr>
              <a:t>due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to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-25" dirty="0">
                <a:solidFill>
                  <a:srgbClr val="202528"/>
                </a:solidFill>
                <a:latin typeface="Tahoma"/>
                <a:cs typeface="Tahoma"/>
              </a:rPr>
              <a:t>its </a:t>
            </a:r>
            <a:r>
              <a:rPr sz="1150" spc="55" dirty="0">
                <a:solidFill>
                  <a:srgbClr val="202528"/>
                </a:solidFill>
                <a:latin typeface="Tahoma"/>
                <a:cs typeface="Tahoma"/>
              </a:rPr>
              <a:t>high</a:t>
            </a:r>
            <a:r>
              <a:rPr sz="1150" spc="-2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degree</a:t>
            </a:r>
            <a:r>
              <a:rPr sz="1150" spc="-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of</a:t>
            </a:r>
            <a:r>
              <a:rPr sz="1150" spc="-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-10" dirty="0">
                <a:solidFill>
                  <a:srgbClr val="202528"/>
                </a:solidFill>
                <a:latin typeface="Tahoma"/>
                <a:cs typeface="Tahoma"/>
              </a:rPr>
              <a:t>uncertainty.</a:t>
            </a:r>
            <a:endParaRPr sz="1150">
              <a:latin typeface="Tahoma"/>
              <a:cs typeface="Tahoma"/>
            </a:endParaRPr>
          </a:p>
          <a:p>
            <a:pPr marL="299720" marR="200660" indent="-287020">
              <a:lnSpc>
                <a:spcPct val="104299"/>
              </a:lnSpc>
              <a:spcBef>
                <a:spcPts val="5"/>
              </a:spcBef>
              <a:buSzPct val="104347"/>
              <a:buFont typeface="Tahoma"/>
              <a:buChar char="•"/>
              <a:tabLst>
                <a:tab pos="299720" algn="l"/>
              </a:tabLst>
            </a:pPr>
            <a:r>
              <a:rPr sz="1150" spc="-45" dirty="0">
                <a:latin typeface="Arial Black"/>
                <a:cs typeface="Arial Black"/>
              </a:rPr>
              <a:t>Wild</a:t>
            </a:r>
            <a:r>
              <a:rPr sz="1150" spc="55" dirty="0">
                <a:latin typeface="Arial Black"/>
                <a:cs typeface="Arial Black"/>
              </a:rPr>
              <a:t> </a:t>
            </a:r>
            <a:r>
              <a:rPr sz="1150" spc="-50" dirty="0">
                <a:latin typeface="Arial Black"/>
                <a:cs typeface="Arial Black"/>
              </a:rPr>
              <a:t>Card:</a:t>
            </a:r>
            <a:r>
              <a:rPr sz="1150" spc="-50" dirty="0">
                <a:solidFill>
                  <a:srgbClr val="202528"/>
                </a:solidFill>
                <a:latin typeface="Tahoma"/>
                <a:cs typeface="Tahoma"/>
              </a:rPr>
              <a:t>A</a:t>
            </a:r>
            <a:r>
              <a:rPr sz="1150" spc="7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high-impact,</a:t>
            </a:r>
            <a:r>
              <a:rPr sz="1150" spc="7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low-probability</a:t>
            </a:r>
            <a:r>
              <a:rPr sz="1150" spc="7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65" dirty="0">
                <a:solidFill>
                  <a:srgbClr val="202528"/>
                </a:solidFill>
                <a:latin typeface="Tahoma"/>
                <a:cs typeface="Tahoma"/>
              </a:rPr>
              <a:t>phenomenon</a:t>
            </a:r>
            <a:r>
              <a:rPr sz="1150" spc="7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whose</a:t>
            </a:r>
            <a:r>
              <a:rPr sz="1150" spc="7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dual</a:t>
            </a:r>
            <a:r>
              <a:rPr sz="1150" spc="7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nature</a:t>
            </a:r>
            <a:r>
              <a:rPr sz="1150" spc="7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allows</a:t>
            </a:r>
            <a:r>
              <a:rPr sz="1150" spc="7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for</a:t>
            </a:r>
            <a:r>
              <a:rPr sz="1150" spc="7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-25" dirty="0">
                <a:solidFill>
                  <a:srgbClr val="202528"/>
                </a:solidFill>
                <a:latin typeface="Tahoma"/>
                <a:cs typeface="Tahoma"/>
              </a:rPr>
              <a:t>the 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visualization</a:t>
            </a:r>
            <a:r>
              <a:rPr sz="1150" spc="4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of</a:t>
            </a:r>
            <a:r>
              <a:rPr sz="1150" spc="4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disruptive,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positive,</a:t>
            </a:r>
            <a:r>
              <a:rPr sz="1150" spc="4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60" dirty="0">
                <a:solidFill>
                  <a:srgbClr val="202528"/>
                </a:solidFill>
                <a:latin typeface="Tahoma"/>
                <a:cs typeface="Tahoma"/>
              </a:rPr>
              <a:t>and</a:t>
            </a:r>
            <a:r>
              <a:rPr sz="1150" spc="4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negative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scenarios</a:t>
            </a:r>
            <a:r>
              <a:rPr sz="1150" spc="4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that</a:t>
            </a:r>
            <a:r>
              <a:rPr sz="1150" spc="4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national development</a:t>
            </a:r>
            <a:r>
              <a:rPr sz="1150" spc="4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40" dirty="0">
                <a:solidFill>
                  <a:srgbClr val="202528"/>
                </a:solidFill>
                <a:latin typeface="Tahoma"/>
                <a:cs typeface="Tahoma"/>
              </a:rPr>
              <a:t>could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face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in</a:t>
            </a:r>
            <a:r>
              <a:rPr sz="1150" spc="2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the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70" dirty="0">
                <a:solidFill>
                  <a:srgbClr val="202528"/>
                </a:solidFill>
                <a:latin typeface="Tahoma"/>
                <a:cs typeface="Tahoma"/>
              </a:rPr>
              <a:t>medium</a:t>
            </a:r>
            <a:r>
              <a:rPr sz="1150" spc="2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to</a:t>
            </a:r>
            <a:r>
              <a:rPr sz="1150" spc="2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5" dirty="0">
                <a:solidFill>
                  <a:srgbClr val="202528"/>
                </a:solidFill>
                <a:latin typeface="Tahoma"/>
                <a:cs typeface="Tahoma"/>
              </a:rPr>
              <a:t>long</a:t>
            </a:r>
            <a:r>
              <a:rPr sz="1150" spc="2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-10" dirty="0">
                <a:solidFill>
                  <a:srgbClr val="202528"/>
                </a:solidFill>
                <a:latin typeface="Tahoma"/>
                <a:cs typeface="Tahoma"/>
              </a:rPr>
              <a:t>term.</a:t>
            </a:r>
            <a:endParaRPr sz="1150">
              <a:latin typeface="Tahoma"/>
              <a:cs typeface="Tahoma"/>
            </a:endParaRPr>
          </a:p>
          <a:p>
            <a:pPr marL="299720" marR="5080" indent="-287020">
              <a:lnSpc>
                <a:spcPct val="104400"/>
              </a:lnSpc>
              <a:buSzPct val="104347"/>
              <a:buFont typeface="Tahoma"/>
              <a:buChar char="•"/>
              <a:tabLst>
                <a:tab pos="299720" algn="l"/>
              </a:tabLst>
            </a:pPr>
            <a:r>
              <a:rPr sz="1150" spc="-60" dirty="0">
                <a:latin typeface="Arial Black"/>
                <a:cs typeface="Arial Black"/>
              </a:rPr>
              <a:t>Emerging</a:t>
            </a:r>
            <a:r>
              <a:rPr sz="1150" spc="70" dirty="0">
                <a:latin typeface="Arial Black"/>
                <a:cs typeface="Arial Black"/>
              </a:rPr>
              <a:t> </a:t>
            </a:r>
            <a:r>
              <a:rPr sz="1150" spc="-45" dirty="0">
                <a:latin typeface="Arial Black"/>
                <a:cs typeface="Arial Black"/>
              </a:rPr>
              <a:t>Technology:</a:t>
            </a:r>
            <a:r>
              <a:rPr sz="1150" spc="-45" dirty="0">
                <a:solidFill>
                  <a:srgbClr val="202528"/>
                </a:solidFill>
                <a:latin typeface="Tahoma"/>
                <a:cs typeface="Tahoma"/>
              </a:rPr>
              <a:t>These</a:t>
            </a:r>
            <a:r>
              <a:rPr sz="1150" spc="9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are</a:t>
            </a:r>
            <a:r>
              <a:rPr sz="1150" spc="9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45" dirty="0">
                <a:solidFill>
                  <a:srgbClr val="202528"/>
                </a:solidFill>
                <a:latin typeface="Tahoma"/>
                <a:cs typeface="Tahoma"/>
              </a:rPr>
              <a:t>technological</a:t>
            </a:r>
            <a:r>
              <a:rPr sz="1150" spc="9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innovations</a:t>
            </a:r>
            <a:r>
              <a:rPr sz="1150" spc="9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60" dirty="0">
                <a:solidFill>
                  <a:srgbClr val="202528"/>
                </a:solidFill>
                <a:latin typeface="Tahoma"/>
                <a:cs typeface="Tahoma"/>
              </a:rPr>
              <a:t>and</a:t>
            </a:r>
            <a:r>
              <a:rPr sz="1150" spc="9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advances</a:t>
            </a:r>
            <a:r>
              <a:rPr sz="1150" spc="9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that</a:t>
            </a:r>
            <a:r>
              <a:rPr sz="1150" spc="9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are</a:t>
            </a:r>
            <a:r>
              <a:rPr sz="1150" spc="9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in</a:t>
            </a:r>
            <a:r>
              <a:rPr sz="1150" spc="9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202528"/>
                </a:solidFill>
                <a:latin typeface="Tahoma"/>
                <a:cs typeface="Tahoma"/>
              </a:rPr>
              <a:t>the</a:t>
            </a:r>
            <a:r>
              <a:rPr sz="1150" spc="9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-10" dirty="0">
                <a:solidFill>
                  <a:srgbClr val="202528"/>
                </a:solidFill>
                <a:latin typeface="Tahoma"/>
                <a:cs typeface="Tahoma"/>
              </a:rPr>
              <a:t>initial </a:t>
            </a:r>
            <a:r>
              <a:rPr sz="1150" spc="30" dirty="0">
                <a:solidFill>
                  <a:srgbClr val="202528"/>
                </a:solidFill>
                <a:latin typeface="Tahoma"/>
                <a:cs typeface="Tahoma"/>
              </a:rPr>
              <a:t>stages</a:t>
            </a:r>
            <a:r>
              <a:rPr sz="1150" spc="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30" dirty="0">
                <a:solidFill>
                  <a:srgbClr val="202528"/>
                </a:solidFill>
                <a:latin typeface="Tahoma"/>
                <a:cs typeface="Tahoma"/>
              </a:rPr>
              <a:t>of</a:t>
            </a:r>
            <a:r>
              <a:rPr sz="1150" spc="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30" dirty="0">
                <a:solidFill>
                  <a:srgbClr val="202528"/>
                </a:solidFill>
                <a:latin typeface="Tahoma"/>
                <a:cs typeface="Tahoma"/>
              </a:rPr>
              <a:t>development,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5" dirty="0">
                <a:solidFill>
                  <a:srgbClr val="202528"/>
                </a:solidFill>
                <a:latin typeface="Tahoma"/>
                <a:cs typeface="Tahoma"/>
              </a:rPr>
              <a:t>but</a:t>
            </a:r>
            <a:r>
              <a:rPr sz="1150" spc="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30" dirty="0">
                <a:solidFill>
                  <a:srgbClr val="202528"/>
                </a:solidFill>
                <a:latin typeface="Tahoma"/>
                <a:cs typeface="Tahoma"/>
              </a:rPr>
              <a:t>that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show</a:t>
            </a:r>
            <a:r>
              <a:rPr sz="1150" spc="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30" dirty="0">
                <a:solidFill>
                  <a:srgbClr val="202528"/>
                </a:solidFill>
                <a:latin typeface="Tahoma"/>
                <a:cs typeface="Tahoma"/>
              </a:rPr>
              <a:t>great</a:t>
            </a:r>
            <a:r>
              <a:rPr sz="1150" spc="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30" dirty="0">
                <a:solidFill>
                  <a:srgbClr val="202528"/>
                </a:solidFill>
                <a:latin typeface="Tahoma"/>
                <a:cs typeface="Tahoma"/>
              </a:rPr>
              <a:t>potential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30" dirty="0">
                <a:solidFill>
                  <a:srgbClr val="202528"/>
                </a:solidFill>
                <a:latin typeface="Tahoma"/>
                <a:cs typeface="Tahoma"/>
              </a:rPr>
              <a:t>to</a:t>
            </a:r>
            <a:r>
              <a:rPr sz="1150" spc="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30" dirty="0">
                <a:solidFill>
                  <a:srgbClr val="202528"/>
                </a:solidFill>
                <a:latin typeface="Tahoma"/>
                <a:cs typeface="Tahoma"/>
              </a:rPr>
              <a:t>significantly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50" dirty="0">
                <a:solidFill>
                  <a:srgbClr val="202528"/>
                </a:solidFill>
                <a:latin typeface="Tahoma"/>
                <a:cs typeface="Tahoma"/>
              </a:rPr>
              <a:t>impact</a:t>
            </a:r>
            <a:r>
              <a:rPr sz="1150" spc="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30" dirty="0">
                <a:solidFill>
                  <a:srgbClr val="202528"/>
                </a:solidFill>
                <a:latin typeface="Tahoma"/>
                <a:cs typeface="Tahoma"/>
              </a:rPr>
              <a:t>various</a:t>
            </a:r>
            <a:r>
              <a:rPr sz="1150" spc="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30" dirty="0">
                <a:solidFill>
                  <a:srgbClr val="202528"/>
                </a:solidFill>
                <a:latin typeface="Tahoma"/>
                <a:cs typeface="Tahoma"/>
              </a:rPr>
              <a:t>areas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-25" dirty="0">
                <a:solidFill>
                  <a:srgbClr val="202528"/>
                </a:solidFill>
                <a:latin typeface="Tahoma"/>
                <a:cs typeface="Tahoma"/>
              </a:rPr>
              <a:t>of 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society,</a:t>
            </a:r>
            <a:r>
              <a:rPr sz="1150" spc="6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the</a:t>
            </a:r>
            <a:r>
              <a:rPr sz="1150" spc="60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economy,</a:t>
            </a:r>
            <a:r>
              <a:rPr sz="1150" spc="6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60" dirty="0">
                <a:solidFill>
                  <a:srgbClr val="202528"/>
                </a:solidFill>
                <a:latin typeface="Tahoma"/>
                <a:cs typeface="Tahoma"/>
              </a:rPr>
              <a:t>and </a:t>
            </a:r>
            <a:r>
              <a:rPr sz="1150" spc="10" dirty="0">
                <a:solidFill>
                  <a:srgbClr val="202528"/>
                </a:solidFill>
                <a:latin typeface="Tahoma"/>
                <a:cs typeface="Tahoma"/>
              </a:rPr>
              <a:t>daily</a:t>
            </a:r>
            <a:r>
              <a:rPr sz="1150" spc="65" dirty="0">
                <a:solidFill>
                  <a:srgbClr val="202528"/>
                </a:solidFill>
                <a:latin typeface="Tahoma"/>
                <a:cs typeface="Tahoma"/>
              </a:rPr>
              <a:t> </a:t>
            </a:r>
            <a:r>
              <a:rPr sz="1150" spc="-10" dirty="0">
                <a:solidFill>
                  <a:srgbClr val="202528"/>
                </a:solidFill>
                <a:latin typeface="Tahoma"/>
                <a:cs typeface="Tahoma"/>
              </a:rPr>
              <a:t>life.</a:t>
            </a:r>
            <a:endParaRPr sz="1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6000" y="2946400"/>
            <a:ext cx="3810000" cy="278638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61659" y="2928620"/>
            <a:ext cx="3809999" cy="373634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81317" y="1343977"/>
            <a:ext cx="11376660" cy="1558290"/>
            <a:chOff x="381317" y="1343977"/>
            <a:chExt cx="11376660" cy="1558290"/>
          </a:xfrm>
        </p:grpSpPr>
        <p:sp>
          <p:nvSpPr>
            <p:cNvPr id="5" name="object 5"/>
            <p:cNvSpPr/>
            <p:nvPr/>
          </p:nvSpPr>
          <p:spPr>
            <a:xfrm>
              <a:off x="4498339" y="1963419"/>
              <a:ext cx="678180" cy="205740"/>
            </a:xfrm>
            <a:custGeom>
              <a:avLst/>
              <a:gdLst/>
              <a:ahLst/>
              <a:cxnLst/>
              <a:rect l="l" t="t" r="r" b="b"/>
              <a:pathLst>
                <a:path w="678179" h="205739">
                  <a:moveTo>
                    <a:pt x="0" y="205739"/>
                  </a:moveTo>
                  <a:lnTo>
                    <a:pt x="678179" y="205739"/>
                  </a:lnTo>
                  <a:lnTo>
                    <a:pt x="678179" y="0"/>
                  </a:lnTo>
                  <a:lnTo>
                    <a:pt x="0" y="0"/>
                  </a:lnTo>
                  <a:lnTo>
                    <a:pt x="0" y="205739"/>
                  </a:lnTo>
                  <a:close/>
                </a:path>
              </a:pathLst>
            </a:custGeom>
            <a:ln w="349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94940" y="1422933"/>
              <a:ext cx="6764019" cy="111198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977639" y="1958339"/>
              <a:ext cx="533400" cy="193040"/>
            </a:xfrm>
            <a:custGeom>
              <a:avLst/>
              <a:gdLst/>
              <a:ahLst/>
              <a:cxnLst/>
              <a:rect l="l" t="t" r="r" b="b"/>
              <a:pathLst>
                <a:path w="533400" h="193039">
                  <a:moveTo>
                    <a:pt x="0" y="193039"/>
                  </a:moveTo>
                  <a:lnTo>
                    <a:pt x="533400" y="193039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193039"/>
                  </a:lnTo>
                  <a:close/>
                </a:path>
              </a:pathLst>
            </a:custGeom>
            <a:ln w="349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60979" y="2105659"/>
              <a:ext cx="1420495" cy="796290"/>
            </a:xfrm>
            <a:custGeom>
              <a:avLst/>
              <a:gdLst/>
              <a:ahLst/>
              <a:cxnLst/>
              <a:rect l="l" t="t" r="r" b="b"/>
              <a:pathLst>
                <a:path w="1420495" h="796289">
                  <a:moveTo>
                    <a:pt x="66293" y="699769"/>
                  </a:moveTo>
                  <a:lnTo>
                    <a:pt x="0" y="796289"/>
                  </a:lnTo>
                  <a:lnTo>
                    <a:pt x="117093" y="791337"/>
                  </a:lnTo>
                  <a:lnTo>
                    <a:pt x="104834" y="769238"/>
                  </a:lnTo>
                  <a:lnTo>
                    <a:pt x="84836" y="769238"/>
                  </a:lnTo>
                  <a:lnTo>
                    <a:pt x="67944" y="738759"/>
                  </a:lnTo>
                  <a:lnTo>
                    <a:pt x="83232" y="730301"/>
                  </a:lnTo>
                  <a:lnTo>
                    <a:pt x="66293" y="699769"/>
                  </a:lnTo>
                  <a:close/>
                </a:path>
                <a:path w="1420495" h="796289">
                  <a:moveTo>
                    <a:pt x="83232" y="730301"/>
                  </a:moveTo>
                  <a:lnTo>
                    <a:pt x="67944" y="738759"/>
                  </a:lnTo>
                  <a:lnTo>
                    <a:pt x="84836" y="769238"/>
                  </a:lnTo>
                  <a:lnTo>
                    <a:pt x="100137" y="760773"/>
                  </a:lnTo>
                  <a:lnTo>
                    <a:pt x="83232" y="730301"/>
                  </a:lnTo>
                  <a:close/>
                </a:path>
                <a:path w="1420495" h="796289">
                  <a:moveTo>
                    <a:pt x="100137" y="760773"/>
                  </a:moveTo>
                  <a:lnTo>
                    <a:pt x="84836" y="769238"/>
                  </a:lnTo>
                  <a:lnTo>
                    <a:pt x="104834" y="769238"/>
                  </a:lnTo>
                  <a:lnTo>
                    <a:pt x="100137" y="760773"/>
                  </a:lnTo>
                  <a:close/>
                </a:path>
                <a:path w="1420495" h="796289">
                  <a:moveTo>
                    <a:pt x="1403222" y="0"/>
                  </a:moveTo>
                  <a:lnTo>
                    <a:pt x="83232" y="730301"/>
                  </a:lnTo>
                  <a:lnTo>
                    <a:pt x="100137" y="760773"/>
                  </a:lnTo>
                  <a:lnTo>
                    <a:pt x="1420114" y="30479"/>
                  </a:lnTo>
                  <a:lnTo>
                    <a:pt x="140322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9620" y="1945639"/>
              <a:ext cx="678180" cy="205740"/>
            </a:xfrm>
            <a:custGeom>
              <a:avLst/>
              <a:gdLst/>
              <a:ahLst/>
              <a:cxnLst/>
              <a:rect l="l" t="t" r="r" b="b"/>
              <a:pathLst>
                <a:path w="678179" h="205739">
                  <a:moveTo>
                    <a:pt x="0" y="205739"/>
                  </a:moveTo>
                  <a:lnTo>
                    <a:pt x="678179" y="205739"/>
                  </a:lnTo>
                  <a:lnTo>
                    <a:pt x="678179" y="0"/>
                  </a:lnTo>
                  <a:lnTo>
                    <a:pt x="0" y="0"/>
                  </a:lnTo>
                  <a:lnTo>
                    <a:pt x="0" y="205739"/>
                  </a:lnTo>
                  <a:close/>
                </a:path>
              </a:pathLst>
            </a:custGeom>
            <a:ln w="349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63591" y="2162809"/>
              <a:ext cx="1990725" cy="709930"/>
            </a:xfrm>
            <a:custGeom>
              <a:avLst/>
              <a:gdLst/>
              <a:ahLst/>
              <a:cxnLst/>
              <a:rect l="l" t="t" r="r" b="b"/>
              <a:pathLst>
                <a:path w="1990725" h="709930">
                  <a:moveTo>
                    <a:pt x="1885823" y="676483"/>
                  </a:moveTo>
                  <a:lnTo>
                    <a:pt x="1874519" y="709549"/>
                  </a:lnTo>
                  <a:lnTo>
                    <a:pt x="1990598" y="693801"/>
                  </a:lnTo>
                  <a:lnTo>
                    <a:pt x="1979091" y="682116"/>
                  </a:lnTo>
                  <a:lnTo>
                    <a:pt x="1902333" y="682116"/>
                  </a:lnTo>
                  <a:lnTo>
                    <a:pt x="1885823" y="676483"/>
                  </a:lnTo>
                  <a:close/>
                </a:path>
                <a:path w="1990725" h="709930">
                  <a:moveTo>
                    <a:pt x="1897113" y="643459"/>
                  </a:moveTo>
                  <a:lnTo>
                    <a:pt x="1885823" y="676483"/>
                  </a:lnTo>
                  <a:lnTo>
                    <a:pt x="1902333" y="682116"/>
                  </a:lnTo>
                  <a:lnTo>
                    <a:pt x="1913636" y="649097"/>
                  </a:lnTo>
                  <a:lnTo>
                    <a:pt x="1897113" y="643459"/>
                  </a:lnTo>
                  <a:close/>
                </a:path>
                <a:path w="1990725" h="709930">
                  <a:moveTo>
                    <a:pt x="1908429" y="610362"/>
                  </a:moveTo>
                  <a:lnTo>
                    <a:pt x="1897113" y="643459"/>
                  </a:lnTo>
                  <a:lnTo>
                    <a:pt x="1913636" y="649097"/>
                  </a:lnTo>
                  <a:lnTo>
                    <a:pt x="1902333" y="682116"/>
                  </a:lnTo>
                  <a:lnTo>
                    <a:pt x="1979091" y="682116"/>
                  </a:lnTo>
                  <a:lnTo>
                    <a:pt x="1908429" y="610362"/>
                  </a:lnTo>
                  <a:close/>
                </a:path>
                <a:path w="1990725" h="709930">
                  <a:moveTo>
                    <a:pt x="11175" y="0"/>
                  </a:moveTo>
                  <a:lnTo>
                    <a:pt x="0" y="33019"/>
                  </a:lnTo>
                  <a:lnTo>
                    <a:pt x="1885823" y="676483"/>
                  </a:lnTo>
                  <a:lnTo>
                    <a:pt x="1897113" y="643459"/>
                  </a:lnTo>
                  <a:lnTo>
                    <a:pt x="111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6079" y="1348739"/>
              <a:ext cx="11367135" cy="29209"/>
            </a:xfrm>
            <a:custGeom>
              <a:avLst/>
              <a:gdLst/>
              <a:ahLst/>
              <a:cxnLst/>
              <a:rect l="l" t="t" r="r" b="b"/>
              <a:pathLst>
                <a:path w="11367135" h="29209">
                  <a:moveTo>
                    <a:pt x="0" y="28829"/>
                  </a:moveTo>
                  <a:lnTo>
                    <a:pt x="11367008" y="0"/>
                  </a:lnTo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5" dirty="0"/>
              <a:t>Add-</a:t>
            </a:r>
            <a:r>
              <a:rPr spc="-90" dirty="0"/>
              <a:t>on</a:t>
            </a:r>
            <a:r>
              <a:rPr spc="-165" dirty="0"/>
              <a:t> </a:t>
            </a:r>
            <a:r>
              <a:rPr spc="-120" dirty="0"/>
              <a:t>modules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9674225" y="3204845"/>
            <a:ext cx="966469" cy="557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60" dirty="0">
                <a:latin typeface="Arial Black"/>
                <a:cs typeface="Arial Black"/>
              </a:rPr>
              <a:t>Publications:</a:t>
            </a:r>
            <a:endParaRPr sz="11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150" spc="-10" dirty="0">
                <a:latin typeface="Tahoma"/>
                <a:cs typeface="Tahoma"/>
              </a:rPr>
              <a:t>collects</a:t>
            </a:r>
            <a:endParaRPr sz="1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800" spc="-10" dirty="0">
                <a:latin typeface="Tahoma"/>
                <a:cs typeface="Tahoma"/>
              </a:rPr>
              <a:t>information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74225" y="3778884"/>
            <a:ext cx="201168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20" dirty="0">
                <a:latin typeface="Tahoma"/>
                <a:cs typeface="Tahoma"/>
              </a:rPr>
              <a:t>carried</a:t>
            </a:r>
            <a:r>
              <a:rPr sz="950" spc="50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out</a:t>
            </a:r>
            <a:r>
              <a:rPr sz="950" spc="50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by</a:t>
            </a:r>
            <a:r>
              <a:rPr sz="950" spc="4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the</a:t>
            </a:r>
            <a:r>
              <a:rPr sz="950" spc="50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Observatory</a:t>
            </a:r>
            <a:r>
              <a:rPr sz="950" spc="50" dirty="0">
                <a:latin typeface="Tahoma"/>
                <a:cs typeface="Tahoma"/>
              </a:rPr>
              <a:t> </a:t>
            </a:r>
            <a:r>
              <a:rPr sz="950" spc="-25" dirty="0">
                <a:latin typeface="Tahoma"/>
                <a:cs typeface="Tahoma"/>
              </a:rPr>
              <a:t>and</a:t>
            </a:r>
            <a:endParaRPr sz="9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217784" y="3974845"/>
            <a:ext cx="35369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10" dirty="0">
                <a:latin typeface="Tahoma"/>
                <a:cs typeface="Tahoma"/>
              </a:rPr>
              <a:t>others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74225" y="4119498"/>
            <a:ext cx="55181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 dirty="0">
                <a:latin typeface="Tahoma"/>
                <a:cs typeface="Tahoma"/>
              </a:rPr>
              <a:t>related.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667365" y="3204845"/>
            <a:ext cx="995680" cy="56769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72720" marR="5080" indent="-46355">
              <a:lnSpc>
                <a:spcPct val="104299"/>
              </a:lnSpc>
              <a:spcBef>
                <a:spcPts val="40"/>
              </a:spcBef>
            </a:pPr>
            <a:r>
              <a:rPr sz="1150" dirty="0">
                <a:latin typeface="Tahoma"/>
                <a:cs typeface="Tahoma"/>
              </a:rPr>
              <a:t>This</a:t>
            </a:r>
            <a:r>
              <a:rPr sz="1150" spc="35" dirty="0">
                <a:latin typeface="Tahoma"/>
                <a:cs typeface="Tahoma"/>
              </a:rPr>
              <a:t> </a:t>
            </a:r>
            <a:r>
              <a:rPr sz="1150" spc="-10" dirty="0">
                <a:latin typeface="Tahoma"/>
                <a:cs typeface="Tahoma"/>
              </a:rPr>
              <a:t>section documents,</a:t>
            </a:r>
            <a:endParaRPr sz="1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  <a:tabLst>
                <a:tab pos="469900" algn="l"/>
              </a:tabLst>
            </a:pPr>
            <a:r>
              <a:rPr sz="1200" spc="30" dirty="0">
                <a:latin typeface="Tahoma"/>
                <a:cs typeface="Tahoma"/>
              </a:rPr>
              <a:t>and</a:t>
            </a:r>
            <a:r>
              <a:rPr sz="1200" dirty="0">
                <a:latin typeface="Tahoma"/>
                <a:cs typeface="Tahoma"/>
              </a:rPr>
              <a:t>	</a:t>
            </a:r>
            <a:r>
              <a:rPr sz="1150" spc="-10" dirty="0">
                <a:latin typeface="Tahoma"/>
                <a:cs typeface="Tahoma"/>
              </a:rPr>
              <a:t>studies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041126" y="3936745"/>
            <a:ext cx="561340" cy="384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 dirty="0">
                <a:latin typeface="Tahoma"/>
                <a:cs typeface="Tahoma"/>
              </a:rPr>
              <a:t>entities</a:t>
            </a:r>
            <a:endParaRPr sz="1150">
              <a:latin typeface="Tahoma"/>
              <a:cs typeface="Tahoma"/>
            </a:endParaRPr>
          </a:p>
          <a:p>
            <a:pPr marL="301625">
              <a:lnSpc>
                <a:spcPct val="100000"/>
              </a:lnSpc>
              <a:spcBef>
                <a:spcPts val="10"/>
              </a:spcBef>
            </a:pPr>
            <a:r>
              <a:rPr sz="1200" spc="-25" dirty="0">
                <a:latin typeface="Tahoma"/>
                <a:cs typeface="Tahoma"/>
              </a:rPr>
              <a:t>Are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74225" y="4302379"/>
            <a:ext cx="1873885" cy="93281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400"/>
              </a:lnSpc>
              <a:spcBef>
                <a:spcPts val="40"/>
              </a:spcBef>
              <a:tabLst>
                <a:tab pos="1529080" algn="l"/>
              </a:tabLst>
            </a:pPr>
            <a:r>
              <a:rPr sz="1150" spc="-10" dirty="0">
                <a:latin typeface="Tahoma"/>
                <a:cs typeface="Tahoma"/>
              </a:rPr>
              <a:t>publications</a:t>
            </a:r>
            <a:r>
              <a:rPr sz="1150" dirty="0">
                <a:latin typeface="Tahoma"/>
                <a:cs typeface="Tahoma"/>
              </a:rPr>
              <a:t>	</a:t>
            </a:r>
            <a:r>
              <a:rPr sz="1150" spc="-10" dirty="0">
                <a:latin typeface="Tahoma"/>
                <a:cs typeface="Tahoma"/>
              </a:rPr>
              <a:t>offer In-</a:t>
            </a:r>
            <a:r>
              <a:rPr sz="1150" spc="50" dirty="0">
                <a:latin typeface="Tahoma"/>
                <a:cs typeface="Tahoma"/>
              </a:rPr>
              <a:t>depth</a:t>
            </a:r>
            <a:r>
              <a:rPr sz="1150" spc="10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analysis</a:t>
            </a:r>
            <a:r>
              <a:rPr sz="1150" spc="105" dirty="0">
                <a:latin typeface="Tahoma"/>
                <a:cs typeface="Tahoma"/>
              </a:rPr>
              <a:t> </a:t>
            </a:r>
            <a:r>
              <a:rPr sz="1150" spc="35" dirty="0">
                <a:latin typeface="Tahoma"/>
                <a:cs typeface="Tahoma"/>
              </a:rPr>
              <a:t>and </a:t>
            </a:r>
            <a:r>
              <a:rPr sz="1150" spc="10" dirty="0">
                <a:latin typeface="Tahoma"/>
                <a:cs typeface="Tahoma"/>
              </a:rPr>
              <a:t>relevant</a:t>
            </a:r>
            <a:r>
              <a:rPr sz="1150" spc="100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data</a:t>
            </a:r>
            <a:r>
              <a:rPr sz="1150" spc="10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that</a:t>
            </a:r>
            <a:r>
              <a:rPr sz="1150" spc="105" dirty="0">
                <a:latin typeface="Tahoma"/>
                <a:cs typeface="Tahoma"/>
              </a:rPr>
              <a:t> </a:t>
            </a:r>
            <a:r>
              <a:rPr sz="1150" spc="45" dirty="0">
                <a:latin typeface="Tahoma"/>
                <a:cs typeface="Tahoma"/>
              </a:rPr>
              <a:t>support </a:t>
            </a:r>
            <a:r>
              <a:rPr sz="1150" spc="60" dirty="0">
                <a:latin typeface="Tahoma"/>
                <a:cs typeface="Tahoma"/>
              </a:rPr>
              <a:t>informed</a:t>
            </a:r>
            <a:r>
              <a:rPr sz="1150" spc="-4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planning</a:t>
            </a:r>
            <a:r>
              <a:rPr sz="1150" spc="-40" dirty="0">
                <a:latin typeface="Tahoma"/>
                <a:cs typeface="Tahoma"/>
              </a:rPr>
              <a:t> </a:t>
            </a:r>
            <a:r>
              <a:rPr sz="1150" spc="35" dirty="0">
                <a:latin typeface="Tahoma"/>
                <a:cs typeface="Tahoma"/>
              </a:rPr>
              <a:t>and </a:t>
            </a:r>
            <a:r>
              <a:rPr sz="1150" dirty="0">
                <a:latin typeface="Tahoma"/>
                <a:cs typeface="Tahoma"/>
              </a:rPr>
              <a:t>decision-</a:t>
            </a:r>
            <a:r>
              <a:rPr sz="1150" spc="-10" dirty="0">
                <a:latin typeface="Tahoma"/>
                <a:cs typeface="Tahoma"/>
              </a:rPr>
              <a:t>making.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4139" y="5854065"/>
            <a:ext cx="5269230" cy="5670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400"/>
              </a:lnSpc>
              <a:spcBef>
                <a:spcPts val="40"/>
              </a:spcBef>
            </a:pPr>
            <a:r>
              <a:rPr sz="1150" spc="-35" dirty="0">
                <a:latin typeface="Arial Black"/>
                <a:cs typeface="Arial Black"/>
              </a:rPr>
              <a:t>Present:</a:t>
            </a:r>
            <a:r>
              <a:rPr sz="1150" spc="-35" dirty="0">
                <a:latin typeface="Tahoma"/>
                <a:cs typeface="Tahoma"/>
              </a:rPr>
              <a:t>This</a:t>
            </a:r>
            <a:r>
              <a:rPr sz="1150" spc="21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section</a:t>
            </a:r>
            <a:r>
              <a:rPr sz="1150" spc="21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provides</a:t>
            </a:r>
            <a:r>
              <a:rPr sz="1150" spc="21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relevant</a:t>
            </a:r>
            <a:r>
              <a:rPr sz="1150" spc="215" dirty="0">
                <a:latin typeface="Tahoma"/>
                <a:cs typeface="Tahoma"/>
              </a:rPr>
              <a:t> </a:t>
            </a:r>
            <a:r>
              <a:rPr sz="1150" spc="60" dirty="0">
                <a:latin typeface="Tahoma"/>
                <a:cs typeface="Tahoma"/>
              </a:rPr>
              <a:t>and</a:t>
            </a:r>
            <a:r>
              <a:rPr sz="1150" spc="21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up-to-date</a:t>
            </a:r>
            <a:r>
              <a:rPr sz="1150" spc="21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information,</a:t>
            </a:r>
            <a:r>
              <a:rPr sz="1150" spc="215" dirty="0">
                <a:latin typeface="Tahoma"/>
                <a:cs typeface="Tahoma"/>
              </a:rPr>
              <a:t> </a:t>
            </a:r>
            <a:r>
              <a:rPr sz="1150" spc="40" dirty="0">
                <a:latin typeface="Tahoma"/>
                <a:cs typeface="Tahoma"/>
              </a:rPr>
              <a:t>ensuring </a:t>
            </a:r>
            <a:r>
              <a:rPr sz="1150" spc="10" dirty="0">
                <a:latin typeface="Tahoma"/>
                <a:cs typeface="Tahoma"/>
              </a:rPr>
              <a:t>that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planners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spc="60" dirty="0">
                <a:latin typeface="Tahoma"/>
                <a:cs typeface="Tahoma"/>
              </a:rPr>
              <a:t>and</a:t>
            </a:r>
            <a:r>
              <a:rPr sz="1150" spc="50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the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general </a:t>
            </a:r>
            <a:r>
              <a:rPr sz="1150" spc="10" dirty="0">
                <a:latin typeface="Tahoma"/>
                <a:cs typeface="Tahoma"/>
              </a:rPr>
              <a:t>public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have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relevant</a:t>
            </a:r>
            <a:r>
              <a:rPr sz="1150" spc="50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data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to</a:t>
            </a:r>
            <a:r>
              <a:rPr sz="1150" spc="50" dirty="0">
                <a:latin typeface="Tahoma"/>
                <a:cs typeface="Tahoma"/>
              </a:rPr>
              <a:t> </a:t>
            </a:r>
            <a:r>
              <a:rPr sz="1150" spc="-10" dirty="0">
                <a:latin typeface="Tahoma"/>
                <a:cs typeface="Tahoma"/>
              </a:rPr>
              <a:t>strategically </a:t>
            </a:r>
            <a:r>
              <a:rPr sz="1150" spc="10" dirty="0">
                <a:latin typeface="Tahoma"/>
                <a:cs typeface="Tahoma"/>
              </a:rPr>
              <a:t>anticipate</a:t>
            </a:r>
            <a:r>
              <a:rPr sz="1150" spc="1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future</a:t>
            </a:r>
            <a:r>
              <a:rPr sz="1150" spc="1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changes</a:t>
            </a:r>
            <a:r>
              <a:rPr sz="1150" spc="20" dirty="0">
                <a:latin typeface="Tahoma"/>
                <a:cs typeface="Tahoma"/>
              </a:rPr>
              <a:t> </a:t>
            </a:r>
            <a:r>
              <a:rPr sz="1150" spc="60" dirty="0">
                <a:latin typeface="Tahoma"/>
                <a:cs typeface="Tahoma"/>
              </a:rPr>
              <a:t>and</a:t>
            </a:r>
            <a:r>
              <a:rPr sz="1150" spc="15" dirty="0">
                <a:latin typeface="Tahoma"/>
                <a:cs typeface="Tahoma"/>
              </a:rPr>
              <a:t> </a:t>
            </a:r>
            <a:r>
              <a:rPr sz="1150" spc="-10" dirty="0">
                <a:latin typeface="Tahoma"/>
                <a:cs typeface="Tahoma"/>
              </a:rPr>
              <a:t>challenges.</a:t>
            </a:r>
            <a:endParaRPr sz="1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1317" y="1343977"/>
            <a:ext cx="11376660" cy="1972310"/>
            <a:chOff x="381317" y="1343977"/>
            <a:chExt cx="11376660" cy="1972310"/>
          </a:xfrm>
        </p:grpSpPr>
        <p:sp>
          <p:nvSpPr>
            <p:cNvPr id="3" name="object 3"/>
            <p:cNvSpPr/>
            <p:nvPr/>
          </p:nvSpPr>
          <p:spPr>
            <a:xfrm>
              <a:off x="4498339" y="1963419"/>
              <a:ext cx="678180" cy="205740"/>
            </a:xfrm>
            <a:custGeom>
              <a:avLst/>
              <a:gdLst/>
              <a:ahLst/>
              <a:cxnLst/>
              <a:rect l="l" t="t" r="r" b="b"/>
              <a:pathLst>
                <a:path w="678179" h="205739">
                  <a:moveTo>
                    <a:pt x="0" y="205739"/>
                  </a:moveTo>
                  <a:lnTo>
                    <a:pt x="678179" y="205739"/>
                  </a:lnTo>
                  <a:lnTo>
                    <a:pt x="678179" y="0"/>
                  </a:lnTo>
                  <a:lnTo>
                    <a:pt x="0" y="0"/>
                  </a:lnTo>
                  <a:lnTo>
                    <a:pt x="0" y="205739"/>
                  </a:lnTo>
                  <a:close/>
                </a:path>
              </a:pathLst>
            </a:custGeom>
            <a:ln w="349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4940" y="1422933"/>
              <a:ext cx="6764019" cy="111198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255259" y="1958339"/>
              <a:ext cx="535940" cy="193040"/>
            </a:xfrm>
            <a:custGeom>
              <a:avLst/>
              <a:gdLst/>
              <a:ahLst/>
              <a:cxnLst/>
              <a:rect l="l" t="t" r="r" b="b"/>
              <a:pathLst>
                <a:path w="535939" h="193039">
                  <a:moveTo>
                    <a:pt x="0" y="193039"/>
                  </a:moveTo>
                  <a:lnTo>
                    <a:pt x="535939" y="193039"/>
                  </a:lnTo>
                  <a:lnTo>
                    <a:pt x="535939" y="0"/>
                  </a:lnTo>
                  <a:lnTo>
                    <a:pt x="0" y="0"/>
                  </a:lnTo>
                  <a:lnTo>
                    <a:pt x="0" y="193039"/>
                  </a:lnTo>
                  <a:close/>
                </a:path>
              </a:pathLst>
            </a:custGeom>
            <a:ln w="349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5040" y="2120391"/>
              <a:ext cx="2009139" cy="971550"/>
            </a:xfrm>
            <a:custGeom>
              <a:avLst/>
              <a:gdLst/>
              <a:ahLst/>
              <a:cxnLst/>
              <a:rect l="l" t="t" r="r" b="b"/>
              <a:pathLst>
                <a:path w="2009139" h="971550">
                  <a:moveTo>
                    <a:pt x="72009" y="876935"/>
                  </a:moveTo>
                  <a:lnTo>
                    <a:pt x="0" y="969263"/>
                  </a:lnTo>
                  <a:lnTo>
                    <a:pt x="117094" y="971550"/>
                  </a:lnTo>
                  <a:lnTo>
                    <a:pt x="105656" y="947547"/>
                  </a:lnTo>
                  <a:lnTo>
                    <a:pt x="86360" y="947547"/>
                  </a:lnTo>
                  <a:lnTo>
                    <a:pt x="71247" y="915924"/>
                  </a:lnTo>
                  <a:lnTo>
                    <a:pt x="87009" y="908414"/>
                  </a:lnTo>
                  <a:lnTo>
                    <a:pt x="72009" y="876935"/>
                  </a:lnTo>
                  <a:close/>
                </a:path>
                <a:path w="2009139" h="971550">
                  <a:moveTo>
                    <a:pt x="87009" y="908414"/>
                  </a:moveTo>
                  <a:lnTo>
                    <a:pt x="71247" y="915924"/>
                  </a:lnTo>
                  <a:lnTo>
                    <a:pt x="86360" y="947547"/>
                  </a:lnTo>
                  <a:lnTo>
                    <a:pt x="102085" y="940053"/>
                  </a:lnTo>
                  <a:lnTo>
                    <a:pt x="87009" y="908414"/>
                  </a:lnTo>
                  <a:close/>
                </a:path>
                <a:path w="2009139" h="971550">
                  <a:moveTo>
                    <a:pt x="102085" y="940053"/>
                  </a:moveTo>
                  <a:lnTo>
                    <a:pt x="86360" y="947547"/>
                  </a:lnTo>
                  <a:lnTo>
                    <a:pt x="105656" y="947547"/>
                  </a:lnTo>
                  <a:lnTo>
                    <a:pt x="102085" y="940053"/>
                  </a:lnTo>
                  <a:close/>
                </a:path>
                <a:path w="2009139" h="971550">
                  <a:moveTo>
                    <a:pt x="1993646" y="0"/>
                  </a:moveTo>
                  <a:lnTo>
                    <a:pt x="87009" y="908414"/>
                  </a:lnTo>
                  <a:lnTo>
                    <a:pt x="102085" y="940053"/>
                  </a:lnTo>
                  <a:lnTo>
                    <a:pt x="2008632" y="31496"/>
                  </a:lnTo>
                  <a:lnTo>
                    <a:pt x="199364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887720" y="1960879"/>
              <a:ext cx="419100" cy="205740"/>
            </a:xfrm>
            <a:custGeom>
              <a:avLst/>
              <a:gdLst/>
              <a:ahLst/>
              <a:cxnLst/>
              <a:rect l="l" t="t" r="r" b="b"/>
              <a:pathLst>
                <a:path w="419100" h="205739">
                  <a:moveTo>
                    <a:pt x="0" y="205739"/>
                  </a:moveTo>
                  <a:lnTo>
                    <a:pt x="419100" y="205739"/>
                  </a:lnTo>
                  <a:lnTo>
                    <a:pt x="419100" y="0"/>
                  </a:lnTo>
                  <a:lnTo>
                    <a:pt x="0" y="0"/>
                  </a:lnTo>
                  <a:lnTo>
                    <a:pt x="0" y="205739"/>
                  </a:lnTo>
                  <a:close/>
                </a:path>
              </a:pathLst>
            </a:custGeom>
            <a:ln w="349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09564" y="2161920"/>
              <a:ext cx="199390" cy="1154430"/>
            </a:xfrm>
            <a:custGeom>
              <a:avLst/>
              <a:gdLst/>
              <a:ahLst/>
              <a:cxnLst/>
              <a:rect l="l" t="t" r="r" b="b"/>
              <a:pathLst>
                <a:path w="199389" h="1154429">
                  <a:moveTo>
                    <a:pt x="0" y="1043431"/>
                  </a:moveTo>
                  <a:lnTo>
                    <a:pt x="39115" y="1153921"/>
                  </a:lnTo>
                  <a:lnTo>
                    <a:pt x="95393" y="1069339"/>
                  </a:lnTo>
                  <a:lnTo>
                    <a:pt x="67183" y="1069339"/>
                  </a:lnTo>
                  <a:lnTo>
                    <a:pt x="32512" y="1065021"/>
                  </a:lnTo>
                  <a:lnTo>
                    <a:pt x="34654" y="1047747"/>
                  </a:lnTo>
                  <a:lnTo>
                    <a:pt x="0" y="1043431"/>
                  </a:lnTo>
                  <a:close/>
                </a:path>
                <a:path w="199389" h="1154429">
                  <a:moveTo>
                    <a:pt x="34654" y="1047747"/>
                  </a:moveTo>
                  <a:lnTo>
                    <a:pt x="32512" y="1065021"/>
                  </a:lnTo>
                  <a:lnTo>
                    <a:pt x="67183" y="1069339"/>
                  </a:lnTo>
                  <a:lnTo>
                    <a:pt x="69325" y="1052065"/>
                  </a:lnTo>
                  <a:lnTo>
                    <a:pt x="34654" y="1047747"/>
                  </a:lnTo>
                  <a:close/>
                </a:path>
                <a:path w="199389" h="1154429">
                  <a:moveTo>
                    <a:pt x="69325" y="1052065"/>
                  </a:moveTo>
                  <a:lnTo>
                    <a:pt x="67183" y="1069339"/>
                  </a:lnTo>
                  <a:lnTo>
                    <a:pt x="95393" y="1069339"/>
                  </a:lnTo>
                  <a:lnTo>
                    <a:pt x="104012" y="1056386"/>
                  </a:lnTo>
                  <a:lnTo>
                    <a:pt x="69325" y="1052065"/>
                  </a:lnTo>
                  <a:close/>
                </a:path>
                <a:path w="199389" h="1154429">
                  <a:moveTo>
                    <a:pt x="164591" y="0"/>
                  </a:moveTo>
                  <a:lnTo>
                    <a:pt x="34654" y="1047747"/>
                  </a:lnTo>
                  <a:lnTo>
                    <a:pt x="69325" y="1052065"/>
                  </a:lnTo>
                  <a:lnTo>
                    <a:pt x="199262" y="4317"/>
                  </a:lnTo>
                  <a:lnTo>
                    <a:pt x="16459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6079" y="1348739"/>
              <a:ext cx="11367135" cy="29209"/>
            </a:xfrm>
            <a:custGeom>
              <a:avLst/>
              <a:gdLst/>
              <a:ahLst/>
              <a:cxnLst/>
              <a:rect l="l" t="t" r="r" b="b"/>
              <a:pathLst>
                <a:path w="11367135" h="29209">
                  <a:moveTo>
                    <a:pt x="0" y="28829"/>
                  </a:moveTo>
                  <a:lnTo>
                    <a:pt x="11367008" y="0"/>
                  </a:lnTo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50359" y="4175759"/>
            <a:ext cx="3470910" cy="25019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90180" y="2880360"/>
            <a:ext cx="4239260" cy="277367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3080" y="2522220"/>
            <a:ext cx="2956560" cy="3307079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6373177" y="1928177"/>
            <a:ext cx="2783205" cy="840740"/>
            <a:chOff x="6373177" y="1928177"/>
            <a:chExt cx="2783205" cy="840740"/>
          </a:xfrm>
        </p:grpSpPr>
        <p:sp>
          <p:nvSpPr>
            <p:cNvPr id="14" name="object 14"/>
            <p:cNvSpPr/>
            <p:nvPr/>
          </p:nvSpPr>
          <p:spPr>
            <a:xfrm>
              <a:off x="6390640" y="1945639"/>
              <a:ext cx="292100" cy="205740"/>
            </a:xfrm>
            <a:custGeom>
              <a:avLst/>
              <a:gdLst/>
              <a:ahLst/>
              <a:cxnLst/>
              <a:rect l="l" t="t" r="r" b="b"/>
              <a:pathLst>
                <a:path w="292100" h="205739">
                  <a:moveTo>
                    <a:pt x="0" y="205739"/>
                  </a:moveTo>
                  <a:lnTo>
                    <a:pt x="292100" y="205739"/>
                  </a:lnTo>
                  <a:lnTo>
                    <a:pt x="292100" y="0"/>
                  </a:lnTo>
                  <a:lnTo>
                    <a:pt x="0" y="0"/>
                  </a:lnTo>
                  <a:lnTo>
                    <a:pt x="0" y="205739"/>
                  </a:lnTo>
                  <a:close/>
                </a:path>
              </a:pathLst>
            </a:custGeom>
            <a:ln w="349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419977" y="2131821"/>
              <a:ext cx="2736850" cy="637540"/>
            </a:xfrm>
            <a:custGeom>
              <a:avLst/>
              <a:gdLst/>
              <a:ahLst/>
              <a:cxnLst/>
              <a:rect l="l" t="t" r="r" b="b"/>
              <a:pathLst>
                <a:path w="2736850" h="637539">
                  <a:moveTo>
                    <a:pt x="2630279" y="602993"/>
                  </a:moveTo>
                  <a:lnTo>
                    <a:pt x="2622930" y="637031"/>
                  </a:lnTo>
                  <a:lnTo>
                    <a:pt x="2736342" y="607949"/>
                  </a:lnTo>
                  <a:lnTo>
                    <a:pt x="2734759" y="606678"/>
                  </a:lnTo>
                  <a:lnTo>
                    <a:pt x="2647315" y="606678"/>
                  </a:lnTo>
                  <a:lnTo>
                    <a:pt x="2630279" y="602993"/>
                  </a:lnTo>
                  <a:close/>
                </a:path>
                <a:path w="2736850" h="637539">
                  <a:moveTo>
                    <a:pt x="2637653" y="568833"/>
                  </a:moveTo>
                  <a:lnTo>
                    <a:pt x="2630279" y="602993"/>
                  </a:lnTo>
                  <a:lnTo>
                    <a:pt x="2647315" y="606678"/>
                  </a:lnTo>
                  <a:lnTo>
                    <a:pt x="2654680" y="572515"/>
                  </a:lnTo>
                  <a:lnTo>
                    <a:pt x="2637653" y="568833"/>
                  </a:lnTo>
                  <a:close/>
                </a:path>
                <a:path w="2736850" h="637539">
                  <a:moveTo>
                    <a:pt x="2645029" y="534669"/>
                  </a:moveTo>
                  <a:lnTo>
                    <a:pt x="2637653" y="568833"/>
                  </a:lnTo>
                  <a:lnTo>
                    <a:pt x="2654680" y="572515"/>
                  </a:lnTo>
                  <a:lnTo>
                    <a:pt x="2647315" y="606678"/>
                  </a:lnTo>
                  <a:lnTo>
                    <a:pt x="2734759" y="606678"/>
                  </a:lnTo>
                  <a:lnTo>
                    <a:pt x="2645029" y="534669"/>
                  </a:lnTo>
                  <a:close/>
                </a:path>
                <a:path w="2736850" h="637539">
                  <a:moveTo>
                    <a:pt x="7365" y="0"/>
                  </a:moveTo>
                  <a:lnTo>
                    <a:pt x="0" y="34036"/>
                  </a:lnTo>
                  <a:lnTo>
                    <a:pt x="2630279" y="602993"/>
                  </a:lnTo>
                  <a:lnTo>
                    <a:pt x="2637653" y="568833"/>
                  </a:lnTo>
                  <a:lnTo>
                    <a:pt x="736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5" dirty="0"/>
              <a:t>Add-</a:t>
            </a:r>
            <a:r>
              <a:rPr spc="-90" dirty="0"/>
              <a:t>on</a:t>
            </a:r>
            <a:r>
              <a:rPr spc="-165" dirty="0"/>
              <a:t> </a:t>
            </a:r>
            <a:r>
              <a:rPr spc="-120" dirty="0"/>
              <a:t>modules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271009" y="3353434"/>
            <a:ext cx="3123565" cy="5670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400"/>
              </a:lnSpc>
              <a:spcBef>
                <a:spcPts val="40"/>
              </a:spcBef>
            </a:pPr>
            <a:r>
              <a:rPr sz="1150" spc="-60" dirty="0">
                <a:latin typeface="Arial Black"/>
                <a:cs typeface="Arial Black"/>
              </a:rPr>
              <a:t>Podcast:</a:t>
            </a:r>
            <a:r>
              <a:rPr sz="1150" spc="-60" dirty="0">
                <a:latin typeface="Tahoma"/>
                <a:cs typeface="Tahoma"/>
              </a:rPr>
              <a:t>The</a:t>
            </a:r>
            <a:r>
              <a:rPr sz="1150" spc="16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Observatory</a:t>
            </a:r>
            <a:r>
              <a:rPr sz="1150" spc="16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offers</a:t>
            </a:r>
            <a:r>
              <a:rPr sz="1150" spc="16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a</a:t>
            </a:r>
            <a:r>
              <a:rPr sz="1150" spc="16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series</a:t>
            </a:r>
            <a:r>
              <a:rPr sz="1150" spc="160" dirty="0">
                <a:latin typeface="Tahoma"/>
                <a:cs typeface="Tahoma"/>
              </a:rPr>
              <a:t> </a:t>
            </a:r>
            <a:r>
              <a:rPr sz="1150" spc="-25" dirty="0">
                <a:latin typeface="Tahoma"/>
                <a:cs typeface="Tahoma"/>
              </a:rPr>
              <a:t>of </a:t>
            </a:r>
            <a:r>
              <a:rPr sz="1150" spc="10" dirty="0">
                <a:latin typeface="Tahoma"/>
                <a:cs typeface="Tahoma"/>
              </a:rPr>
              <a:t>podcasts</a:t>
            </a:r>
            <a:r>
              <a:rPr sz="1150" spc="50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that</a:t>
            </a:r>
            <a:r>
              <a:rPr sz="1150" spc="50" dirty="0">
                <a:latin typeface="Tahoma"/>
                <a:cs typeface="Tahoma"/>
              </a:rPr>
              <a:t> </a:t>
            </a:r>
            <a:r>
              <a:rPr sz="1150" spc="55" dirty="0">
                <a:latin typeface="Tahoma"/>
                <a:cs typeface="Tahoma"/>
              </a:rPr>
              <a:t>report </a:t>
            </a:r>
            <a:r>
              <a:rPr sz="1150" spc="65" dirty="0">
                <a:latin typeface="Tahoma"/>
                <a:cs typeface="Tahoma"/>
              </a:rPr>
              <a:t>on</a:t>
            </a:r>
            <a:r>
              <a:rPr sz="1150" spc="50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the</a:t>
            </a:r>
            <a:r>
              <a:rPr sz="1150" spc="5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forces</a:t>
            </a:r>
            <a:r>
              <a:rPr sz="1150" spc="50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of</a:t>
            </a:r>
            <a:r>
              <a:rPr sz="1150" spc="55" dirty="0">
                <a:latin typeface="Tahoma"/>
                <a:cs typeface="Tahoma"/>
              </a:rPr>
              <a:t> </a:t>
            </a:r>
            <a:r>
              <a:rPr sz="1150" spc="-10" dirty="0">
                <a:latin typeface="Tahoma"/>
                <a:cs typeface="Tahoma"/>
              </a:rPr>
              <a:t>change, </a:t>
            </a:r>
            <a:r>
              <a:rPr sz="1150" spc="55" dirty="0">
                <a:latin typeface="Tahoma"/>
                <a:cs typeface="Tahoma"/>
              </a:rPr>
              <a:t>both</a:t>
            </a:r>
            <a:r>
              <a:rPr sz="1150" spc="40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global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spc="60" dirty="0">
                <a:latin typeface="Tahoma"/>
                <a:cs typeface="Tahoma"/>
              </a:rPr>
              <a:t>and</a:t>
            </a:r>
            <a:r>
              <a:rPr sz="1150" spc="40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national,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affecting</a:t>
            </a:r>
            <a:r>
              <a:rPr sz="1150" spc="40" dirty="0">
                <a:latin typeface="Tahoma"/>
                <a:cs typeface="Tahoma"/>
              </a:rPr>
              <a:t> </a:t>
            </a:r>
            <a:r>
              <a:rPr sz="1150" spc="-10" dirty="0">
                <a:latin typeface="Tahoma"/>
                <a:cs typeface="Tahoma"/>
              </a:rPr>
              <a:t>Peru.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03565" y="5688012"/>
            <a:ext cx="3480435" cy="56642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spc="-70" dirty="0">
                <a:latin typeface="Arial Black"/>
                <a:cs typeface="Arial Black"/>
              </a:rPr>
              <a:t>Networks</a:t>
            </a:r>
            <a:r>
              <a:rPr sz="1150" spc="-70" dirty="0">
                <a:latin typeface="Tahoma"/>
                <a:cs typeface="Tahoma"/>
              </a:rPr>
              <a:t>:</a:t>
            </a:r>
            <a:r>
              <a:rPr sz="1150" spc="14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This</a:t>
            </a:r>
            <a:r>
              <a:rPr sz="1150" spc="14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section</a:t>
            </a:r>
            <a:r>
              <a:rPr sz="1150" spc="14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provides</a:t>
            </a:r>
            <a:r>
              <a:rPr sz="1150" spc="14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access</a:t>
            </a:r>
            <a:r>
              <a:rPr sz="1150" spc="145" dirty="0">
                <a:latin typeface="Tahoma"/>
                <a:cs typeface="Tahoma"/>
              </a:rPr>
              <a:t> </a:t>
            </a:r>
            <a:r>
              <a:rPr sz="1150" spc="-25" dirty="0">
                <a:latin typeface="Tahoma"/>
                <a:cs typeface="Tahoma"/>
              </a:rPr>
              <a:t>to </a:t>
            </a:r>
            <a:r>
              <a:rPr sz="1150" spc="20" dirty="0">
                <a:latin typeface="Tahoma"/>
                <a:cs typeface="Tahoma"/>
              </a:rPr>
              <a:t>specialized</a:t>
            </a:r>
            <a:r>
              <a:rPr sz="1150" spc="40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platforms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that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provide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key</a:t>
            </a:r>
            <a:r>
              <a:rPr sz="1150" spc="45" dirty="0">
                <a:latin typeface="Tahoma"/>
                <a:cs typeface="Tahoma"/>
              </a:rPr>
              <a:t> information </a:t>
            </a:r>
            <a:r>
              <a:rPr sz="1150" spc="50" dirty="0">
                <a:latin typeface="Tahoma"/>
                <a:cs typeface="Tahoma"/>
              </a:rPr>
              <a:t>for</a:t>
            </a:r>
            <a:r>
              <a:rPr sz="1150" spc="6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strategic</a:t>
            </a:r>
            <a:r>
              <a:rPr sz="1150" spc="65" dirty="0">
                <a:latin typeface="Tahoma"/>
                <a:cs typeface="Tahoma"/>
              </a:rPr>
              <a:t> </a:t>
            </a:r>
            <a:r>
              <a:rPr sz="1150" spc="-10" dirty="0">
                <a:latin typeface="Tahoma"/>
                <a:cs typeface="Tahoma"/>
              </a:rPr>
              <a:t>planning.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5740" y="5876925"/>
            <a:ext cx="3620770" cy="5670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400"/>
              </a:lnSpc>
              <a:spcBef>
                <a:spcPts val="40"/>
              </a:spcBef>
            </a:pPr>
            <a:r>
              <a:rPr sz="1150" spc="-35" dirty="0">
                <a:latin typeface="Arial Black"/>
                <a:cs typeface="Arial Black"/>
              </a:rPr>
              <a:t>Meetings:</a:t>
            </a:r>
            <a:r>
              <a:rPr sz="1150" spc="-35" dirty="0">
                <a:latin typeface="Tahoma"/>
                <a:cs typeface="Tahoma"/>
              </a:rPr>
              <a:t>This</a:t>
            </a:r>
            <a:r>
              <a:rPr sz="1150" spc="21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section</a:t>
            </a:r>
            <a:r>
              <a:rPr sz="1150" spc="21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highlights</a:t>
            </a:r>
            <a:r>
              <a:rPr sz="1150" spc="21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events</a:t>
            </a:r>
            <a:r>
              <a:rPr sz="1150" spc="210" dirty="0">
                <a:latin typeface="Tahoma"/>
                <a:cs typeface="Tahoma"/>
              </a:rPr>
              <a:t> </a:t>
            </a:r>
            <a:r>
              <a:rPr sz="1150" spc="35" dirty="0">
                <a:latin typeface="Tahoma"/>
                <a:cs typeface="Tahoma"/>
              </a:rPr>
              <a:t>and </a:t>
            </a:r>
            <a:r>
              <a:rPr sz="1150" spc="50" dirty="0">
                <a:latin typeface="Tahoma"/>
                <a:cs typeface="Tahoma"/>
              </a:rPr>
              <a:t>meetings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organized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by</a:t>
            </a:r>
            <a:r>
              <a:rPr sz="1150" spc="50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various</a:t>
            </a:r>
            <a:r>
              <a:rPr sz="1150" spc="4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organizations,</a:t>
            </a:r>
            <a:r>
              <a:rPr sz="1150" spc="50" dirty="0">
                <a:latin typeface="Tahoma"/>
                <a:cs typeface="Tahoma"/>
              </a:rPr>
              <a:t> </a:t>
            </a:r>
            <a:r>
              <a:rPr sz="1150" spc="35" dirty="0">
                <a:latin typeface="Tahoma"/>
                <a:cs typeface="Tahoma"/>
              </a:rPr>
              <a:t>where </a:t>
            </a:r>
            <a:r>
              <a:rPr sz="1150" spc="20" dirty="0">
                <a:latin typeface="Tahoma"/>
                <a:cs typeface="Tahoma"/>
              </a:rPr>
              <a:t>topics</a:t>
            </a:r>
            <a:r>
              <a:rPr sz="1150" spc="50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relevant</a:t>
            </a:r>
            <a:r>
              <a:rPr sz="1150" spc="5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to</a:t>
            </a:r>
            <a:r>
              <a:rPr sz="1150" spc="5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national</a:t>
            </a:r>
            <a:r>
              <a:rPr sz="1150" spc="55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foresight</a:t>
            </a:r>
            <a:r>
              <a:rPr sz="1150" spc="50" dirty="0">
                <a:latin typeface="Tahoma"/>
                <a:cs typeface="Tahoma"/>
              </a:rPr>
              <a:t> </a:t>
            </a:r>
            <a:r>
              <a:rPr sz="1150" spc="20" dirty="0">
                <a:latin typeface="Tahoma"/>
                <a:cs typeface="Tahoma"/>
              </a:rPr>
              <a:t>are</a:t>
            </a:r>
            <a:r>
              <a:rPr sz="1150" spc="55" dirty="0">
                <a:latin typeface="Tahoma"/>
                <a:cs typeface="Tahoma"/>
              </a:rPr>
              <a:t> </a:t>
            </a:r>
            <a:r>
              <a:rPr sz="1150" spc="-10" dirty="0">
                <a:latin typeface="Tahoma"/>
                <a:cs typeface="Tahoma"/>
              </a:rPr>
              <a:t>discussed.</a:t>
            </a:r>
            <a:endParaRPr sz="1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5" dirty="0"/>
              <a:t>Add-</a:t>
            </a:r>
            <a:r>
              <a:rPr spc="-90" dirty="0"/>
              <a:t>on</a:t>
            </a:r>
            <a:r>
              <a:rPr spc="-165" dirty="0"/>
              <a:t> </a:t>
            </a:r>
            <a:r>
              <a:rPr spc="-120" dirty="0"/>
              <a:t>modules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86510" y="6051589"/>
            <a:ext cx="2237740" cy="680720"/>
          </a:xfrm>
          <a:custGeom>
            <a:avLst/>
            <a:gdLst/>
            <a:ahLst/>
            <a:cxnLst/>
            <a:rect l="l" t="t" r="r" b="b"/>
            <a:pathLst>
              <a:path w="2237740" h="680720">
                <a:moveTo>
                  <a:pt x="2237740" y="0"/>
                </a:moveTo>
                <a:lnTo>
                  <a:pt x="0" y="0"/>
                </a:lnTo>
                <a:lnTo>
                  <a:pt x="0" y="680719"/>
                </a:lnTo>
                <a:lnTo>
                  <a:pt x="2237740" y="680719"/>
                </a:lnTo>
                <a:lnTo>
                  <a:pt x="223774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58140" y="2379979"/>
            <a:ext cx="6416040" cy="3124200"/>
            <a:chOff x="358140" y="2379979"/>
            <a:chExt cx="6416040" cy="3124200"/>
          </a:xfrm>
        </p:grpSpPr>
        <p:sp>
          <p:nvSpPr>
            <p:cNvPr id="4" name="object 4"/>
            <p:cNvSpPr/>
            <p:nvPr/>
          </p:nvSpPr>
          <p:spPr>
            <a:xfrm>
              <a:off x="5868669" y="4065269"/>
              <a:ext cx="899160" cy="617220"/>
            </a:xfrm>
            <a:custGeom>
              <a:avLst/>
              <a:gdLst/>
              <a:ahLst/>
              <a:cxnLst/>
              <a:rect l="l" t="t" r="r" b="b"/>
              <a:pathLst>
                <a:path w="899159" h="617220">
                  <a:moveTo>
                    <a:pt x="590550" y="0"/>
                  </a:moveTo>
                  <a:lnTo>
                    <a:pt x="590550" y="154304"/>
                  </a:lnTo>
                  <a:lnTo>
                    <a:pt x="0" y="154304"/>
                  </a:lnTo>
                  <a:lnTo>
                    <a:pt x="0" y="462914"/>
                  </a:lnTo>
                  <a:lnTo>
                    <a:pt x="590550" y="462914"/>
                  </a:lnTo>
                  <a:lnTo>
                    <a:pt x="590550" y="617219"/>
                  </a:lnTo>
                  <a:lnTo>
                    <a:pt x="899159" y="308609"/>
                  </a:lnTo>
                  <a:lnTo>
                    <a:pt x="59055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868669" y="4065269"/>
              <a:ext cx="899160" cy="617220"/>
            </a:xfrm>
            <a:custGeom>
              <a:avLst/>
              <a:gdLst/>
              <a:ahLst/>
              <a:cxnLst/>
              <a:rect l="l" t="t" r="r" b="b"/>
              <a:pathLst>
                <a:path w="899159" h="617220">
                  <a:moveTo>
                    <a:pt x="0" y="154304"/>
                  </a:moveTo>
                  <a:lnTo>
                    <a:pt x="590550" y="154304"/>
                  </a:lnTo>
                  <a:lnTo>
                    <a:pt x="590550" y="0"/>
                  </a:lnTo>
                  <a:lnTo>
                    <a:pt x="899159" y="308609"/>
                  </a:lnTo>
                  <a:lnTo>
                    <a:pt x="590550" y="617219"/>
                  </a:lnTo>
                  <a:lnTo>
                    <a:pt x="590550" y="462914"/>
                  </a:lnTo>
                  <a:lnTo>
                    <a:pt x="0" y="462914"/>
                  </a:lnTo>
                  <a:lnTo>
                    <a:pt x="0" y="154304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8140" y="2379979"/>
              <a:ext cx="5598160" cy="312420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6766559" y="1470660"/>
            <a:ext cx="5237480" cy="5374640"/>
            <a:chOff x="6766559" y="1470660"/>
            <a:chExt cx="5237480" cy="53746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74839" y="4363718"/>
              <a:ext cx="4859020" cy="24815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6559" y="1470660"/>
              <a:ext cx="5237480" cy="290576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58214" y="972565"/>
            <a:ext cx="906843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55100" algn="l"/>
              </a:tabLst>
            </a:pPr>
            <a:r>
              <a:rPr u="heavy" spc="-210" dirty="0">
                <a:uFill>
                  <a:solidFill>
                    <a:srgbClr val="E20412"/>
                  </a:solidFill>
                </a:uFill>
              </a:rPr>
              <a:t>4.</a:t>
            </a:r>
            <a:r>
              <a:rPr u="heavy" spc="-185" dirty="0">
                <a:uFill>
                  <a:solidFill>
                    <a:srgbClr val="E20412"/>
                  </a:solidFill>
                </a:uFill>
              </a:rPr>
              <a:t> </a:t>
            </a:r>
            <a:r>
              <a:rPr u="heavy" spc="-165" dirty="0">
                <a:uFill>
                  <a:solidFill>
                    <a:srgbClr val="E20412"/>
                  </a:solidFill>
                </a:uFill>
              </a:rPr>
              <a:t>Impacts</a:t>
            </a:r>
            <a:r>
              <a:rPr u="heavy" spc="-185" dirty="0">
                <a:uFill>
                  <a:solidFill>
                    <a:srgbClr val="E20412"/>
                  </a:solidFill>
                </a:uFill>
              </a:rPr>
              <a:t> </a:t>
            </a:r>
            <a:r>
              <a:rPr u="heavy" spc="-114" dirty="0">
                <a:uFill>
                  <a:solidFill>
                    <a:srgbClr val="E20412"/>
                  </a:solidFill>
                </a:uFill>
              </a:rPr>
              <a:t>and</a:t>
            </a:r>
            <a:r>
              <a:rPr u="heavy" spc="-185" dirty="0">
                <a:uFill>
                  <a:solidFill>
                    <a:srgbClr val="E20412"/>
                  </a:solidFill>
                </a:uFill>
              </a:rPr>
              <a:t> </a:t>
            </a:r>
            <a:r>
              <a:rPr u="heavy" spc="-10" dirty="0">
                <a:uFill>
                  <a:solidFill>
                    <a:srgbClr val="E20412"/>
                  </a:solidFill>
                </a:uFill>
              </a:rPr>
              <a:t>results</a:t>
            </a:r>
            <a:r>
              <a:rPr u="heavy" dirty="0">
                <a:uFill>
                  <a:solidFill>
                    <a:srgbClr val="E20412"/>
                  </a:solidFill>
                </a:uFill>
              </a:rPr>
              <a:t>	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10515" y="1734565"/>
            <a:ext cx="53759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35" dirty="0">
                <a:solidFill>
                  <a:srgbClr val="305599"/>
                </a:solidFill>
                <a:latin typeface="Arial Black"/>
                <a:cs typeface="Arial Black"/>
              </a:rPr>
              <a:t>Visits</a:t>
            </a:r>
            <a:r>
              <a:rPr sz="1800" spc="-100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1800" spc="-60" dirty="0">
                <a:solidFill>
                  <a:srgbClr val="305599"/>
                </a:solidFill>
                <a:latin typeface="Arial Black"/>
                <a:cs typeface="Arial Black"/>
              </a:rPr>
              <a:t>to</a:t>
            </a:r>
            <a:r>
              <a:rPr sz="1800" spc="-100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1800" spc="-65" dirty="0">
                <a:solidFill>
                  <a:srgbClr val="305599"/>
                </a:solidFill>
                <a:latin typeface="Arial Black"/>
                <a:cs typeface="Arial Black"/>
              </a:rPr>
              <a:t>the</a:t>
            </a:r>
            <a:r>
              <a:rPr sz="1800" spc="-100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1800" spc="-70" dirty="0">
                <a:solidFill>
                  <a:srgbClr val="305599"/>
                </a:solidFill>
                <a:latin typeface="Arial Black"/>
                <a:cs typeface="Arial Black"/>
              </a:rPr>
              <a:t>National</a:t>
            </a:r>
            <a:r>
              <a:rPr sz="1800" spc="-100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lang="es-PE" sz="1800" spc="-125" dirty="0" err="1">
                <a:solidFill>
                  <a:srgbClr val="305599"/>
                </a:solidFill>
                <a:latin typeface="Arial Black"/>
                <a:cs typeface="Arial Black"/>
              </a:rPr>
              <a:t>Foresight</a:t>
            </a:r>
            <a:r>
              <a:rPr sz="1800" spc="-100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1800" spc="-65" dirty="0">
                <a:solidFill>
                  <a:srgbClr val="305599"/>
                </a:solidFill>
                <a:latin typeface="Arial Black"/>
                <a:cs typeface="Arial Black"/>
              </a:rPr>
              <a:t>Observatory: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19503" y="5690552"/>
            <a:ext cx="248031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85" dirty="0">
                <a:latin typeface="Arial Black"/>
                <a:cs typeface="Arial Black"/>
              </a:rPr>
              <a:t>Annual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135" dirty="0">
                <a:latin typeface="Arial Black"/>
                <a:cs typeface="Arial Black"/>
              </a:rPr>
              <a:t>Total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160" dirty="0">
                <a:latin typeface="Arial Black"/>
                <a:cs typeface="Arial Black"/>
              </a:rPr>
              <a:t>2024: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74063" y="6079490"/>
            <a:ext cx="309435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spc="-390" dirty="0">
                <a:latin typeface="Arial Black"/>
                <a:cs typeface="Arial Black"/>
              </a:rPr>
              <a:t>1</a:t>
            </a:r>
            <a:r>
              <a:rPr sz="3900" spc="-290" dirty="0">
                <a:latin typeface="Arial Black"/>
                <a:cs typeface="Arial Black"/>
              </a:rPr>
              <a:t> </a:t>
            </a:r>
            <a:r>
              <a:rPr sz="3900" spc="-390" dirty="0">
                <a:latin typeface="Arial Black"/>
                <a:cs typeface="Arial Black"/>
              </a:rPr>
              <a:t>214</a:t>
            </a:r>
            <a:r>
              <a:rPr sz="3900" spc="-290" dirty="0">
                <a:latin typeface="Arial Black"/>
                <a:cs typeface="Arial Black"/>
              </a:rPr>
              <a:t> </a:t>
            </a:r>
            <a:r>
              <a:rPr sz="3900" spc="-210" dirty="0">
                <a:latin typeface="Arial Black"/>
                <a:cs typeface="Arial Black"/>
              </a:rPr>
              <a:t>314</a:t>
            </a:r>
            <a:r>
              <a:rPr sz="2500" spc="-210" dirty="0">
                <a:latin typeface="Arial Black"/>
                <a:cs typeface="Arial Black"/>
              </a:rPr>
              <a:t>visits</a:t>
            </a:r>
            <a:endParaRPr sz="2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1459" y="2258060"/>
            <a:ext cx="6342380" cy="3177540"/>
            <a:chOff x="251459" y="2258060"/>
            <a:chExt cx="6342380" cy="3177540"/>
          </a:xfrm>
        </p:grpSpPr>
        <p:sp>
          <p:nvSpPr>
            <p:cNvPr id="3" name="object 3"/>
            <p:cNvSpPr/>
            <p:nvPr/>
          </p:nvSpPr>
          <p:spPr>
            <a:xfrm>
              <a:off x="5878830" y="4334510"/>
              <a:ext cx="708660" cy="477520"/>
            </a:xfrm>
            <a:custGeom>
              <a:avLst/>
              <a:gdLst/>
              <a:ahLst/>
              <a:cxnLst/>
              <a:rect l="l" t="t" r="r" b="b"/>
              <a:pathLst>
                <a:path w="708659" h="477520">
                  <a:moveTo>
                    <a:pt x="469900" y="0"/>
                  </a:moveTo>
                  <a:lnTo>
                    <a:pt x="469900" y="119379"/>
                  </a:lnTo>
                  <a:lnTo>
                    <a:pt x="0" y="119379"/>
                  </a:lnTo>
                  <a:lnTo>
                    <a:pt x="0" y="358139"/>
                  </a:lnTo>
                  <a:lnTo>
                    <a:pt x="469900" y="358139"/>
                  </a:lnTo>
                  <a:lnTo>
                    <a:pt x="469900" y="477519"/>
                  </a:lnTo>
                  <a:lnTo>
                    <a:pt x="708660" y="238759"/>
                  </a:lnTo>
                  <a:lnTo>
                    <a:pt x="4699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878830" y="4334510"/>
              <a:ext cx="708660" cy="477520"/>
            </a:xfrm>
            <a:custGeom>
              <a:avLst/>
              <a:gdLst/>
              <a:ahLst/>
              <a:cxnLst/>
              <a:rect l="l" t="t" r="r" b="b"/>
              <a:pathLst>
                <a:path w="708659" h="477520">
                  <a:moveTo>
                    <a:pt x="0" y="119379"/>
                  </a:moveTo>
                  <a:lnTo>
                    <a:pt x="469900" y="119379"/>
                  </a:lnTo>
                  <a:lnTo>
                    <a:pt x="469900" y="0"/>
                  </a:lnTo>
                  <a:lnTo>
                    <a:pt x="708660" y="238759"/>
                  </a:lnTo>
                  <a:lnTo>
                    <a:pt x="469900" y="477519"/>
                  </a:lnTo>
                  <a:lnTo>
                    <a:pt x="469900" y="358139"/>
                  </a:lnTo>
                  <a:lnTo>
                    <a:pt x="0" y="358139"/>
                  </a:lnTo>
                  <a:lnTo>
                    <a:pt x="0" y="119379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59" y="2258060"/>
              <a:ext cx="5806440" cy="3177540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672896" y="5901194"/>
            <a:ext cx="1828800" cy="680720"/>
          </a:xfrm>
          <a:custGeom>
            <a:avLst/>
            <a:gdLst/>
            <a:ahLst/>
            <a:cxnLst/>
            <a:rect l="l" t="t" r="r" b="b"/>
            <a:pathLst>
              <a:path w="1828800" h="680720">
                <a:moveTo>
                  <a:pt x="1828800" y="0"/>
                </a:moveTo>
                <a:lnTo>
                  <a:pt x="0" y="0"/>
                </a:lnTo>
                <a:lnTo>
                  <a:pt x="0" y="680719"/>
                </a:lnTo>
                <a:lnTo>
                  <a:pt x="1828800" y="680719"/>
                </a:lnTo>
                <a:lnTo>
                  <a:pt x="18288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86219" y="2453639"/>
            <a:ext cx="5598160" cy="318262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58214" y="972565"/>
            <a:ext cx="906843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55100" algn="l"/>
              </a:tabLst>
            </a:pPr>
            <a:r>
              <a:rPr u="heavy" spc="-210" dirty="0">
                <a:uFill>
                  <a:solidFill>
                    <a:srgbClr val="E20412"/>
                  </a:solidFill>
                </a:uFill>
              </a:rPr>
              <a:t>4.</a:t>
            </a:r>
            <a:r>
              <a:rPr u="heavy" spc="-185" dirty="0">
                <a:uFill>
                  <a:solidFill>
                    <a:srgbClr val="E20412"/>
                  </a:solidFill>
                </a:uFill>
              </a:rPr>
              <a:t> </a:t>
            </a:r>
            <a:r>
              <a:rPr u="heavy" spc="-165" dirty="0">
                <a:uFill>
                  <a:solidFill>
                    <a:srgbClr val="E20412"/>
                  </a:solidFill>
                </a:uFill>
              </a:rPr>
              <a:t>Impacts</a:t>
            </a:r>
            <a:r>
              <a:rPr u="heavy" spc="-185" dirty="0">
                <a:uFill>
                  <a:solidFill>
                    <a:srgbClr val="E20412"/>
                  </a:solidFill>
                </a:uFill>
              </a:rPr>
              <a:t> </a:t>
            </a:r>
            <a:r>
              <a:rPr u="heavy" spc="-114" dirty="0">
                <a:uFill>
                  <a:solidFill>
                    <a:srgbClr val="E20412"/>
                  </a:solidFill>
                </a:uFill>
              </a:rPr>
              <a:t>and</a:t>
            </a:r>
            <a:r>
              <a:rPr u="heavy" spc="-185" dirty="0">
                <a:uFill>
                  <a:solidFill>
                    <a:srgbClr val="E20412"/>
                  </a:solidFill>
                </a:uFill>
              </a:rPr>
              <a:t> </a:t>
            </a:r>
            <a:r>
              <a:rPr u="heavy" spc="-10" dirty="0">
                <a:uFill>
                  <a:solidFill>
                    <a:srgbClr val="E20412"/>
                  </a:solidFill>
                </a:uFill>
              </a:rPr>
              <a:t>results</a:t>
            </a:r>
            <a:r>
              <a:rPr u="heavy" dirty="0">
                <a:uFill>
                  <a:solidFill>
                    <a:srgbClr val="E20412"/>
                  </a:solidFill>
                </a:uFill>
              </a:rPr>
              <a:t>	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10515" y="1721865"/>
            <a:ext cx="581469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120" dirty="0">
                <a:solidFill>
                  <a:srgbClr val="305599"/>
                </a:solidFill>
                <a:latin typeface="Arial Black"/>
                <a:cs typeface="Arial Black"/>
              </a:rPr>
              <a:t>Logins</a:t>
            </a:r>
            <a:r>
              <a:rPr sz="1900" spc="-105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1900" spc="-60" dirty="0">
                <a:solidFill>
                  <a:srgbClr val="305599"/>
                </a:solidFill>
                <a:latin typeface="Arial Black"/>
                <a:cs typeface="Arial Black"/>
              </a:rPr>
              <a:t>to</a:t>
            </a:r>
            <a:r>
              <a:rPr sz="1900" spc="-105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1900" spc="-65" dirty="0">
                <a:solidFill>
                  <a:srgbClr val="305599"/>
                </a:solidFill>
                <a:latin typeface="Arial Black"/>
                <a:cs typeface="Arial Black"/>
              </a:rPr>
              <a:t>the</a:t>
            </a:r>
            <a:r>
              <a:rPr sz="1900" spc="-100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1900" spc="-70" dirty="0">
                <a:solidFill>
                  <a:srgbClr val="305599"/>
                </a:solidFill>
                <a:latin typeface="Arial Black"/>
                <a:cs typeface="Arial Black"/>
              </a:rPr>
              <a:t>National</a:t>
            </a:r>
            <a:r>
              <a:rPr sz="1900" spc="-105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lang="es-PE" sz="1900" spc="-130" dirty="0" err="1">
                <a:solidFill>
                  <a:srgbClr val="305599"/>
                </a:solidFill>
                <a:latin typeface="Arial Black"/>
                <a:cs typeface="Arial Black"/>
              </a:rPr>
              <a:t>Foresight</a:t>
            </a:r>
            <a:r>
              <a:rPr sz="1900" spc="-100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1900" spc="-65" dirty="0">
                <a:solidFill>
                  <a:srgbClr val="305599"/>
                </a:solidFill>
                <a:latin typeface="Arial Black"/>
                <a:cs typeface="Arial Black"/>
              </a:rPr>
              <a:t>Observatory:</a:t>
            </a:r>
            <a:endParaRPr sz="1900" dirty="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39239" y="5540057"/>
            <a:ext cx="248031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85" dirty="0">
                <a:latin typeface="Arial Black"/>
                <a:cs typeface="Arial Black"/>
              </a:rPr>
              <a:t>Annual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135" dirty="0">
                <a:latin typeface="Arial Black"/>
                <a:cs typeface="Arial Black"/>
              </a:rPr>
              <a:t>Total</a:t>
            </a:r>
            <a:r>
              <a:rPr sz="2100" spc="-130" dirty="0">
                <a:latin typeface="Arial Black"/>
                <a:cs typeface="Arial Black"/>
              </a:rPr>
              <a:t> </a:t>
            </a:r>
            <a:r>
              <a:rPr sz="2100" spc="-160" dirty="0">
                <a:latin typeface="Arial Black"/>
                <a:cs typeface="Arial Black"/>
              </a:rPr>
              <a:t>2024: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0400" y="5890895"/>
            <a:ext cx="302895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spc="-420" dirty="0">
                <a:latin typeface="Arial Black"/>
                <a:cs typeface="Arial Black"/>
              </a:rPr>
              <a:t>322</a:t>
            </a:r>
            <a:r>
              <a:rPr sz="4200" spc="-310" dirty="0">
                <a:latin typeface="Arial Black"/>
                <a:cs typeface="Arial Black"/>
              </a:rPr>
              <a:t> </a:t>
            </a:r>
            <a:r>
              <a:rPr sz="4200" spc="-204" dirty="0">
                <a:latin typeface="Arial Black"/>
                <a:cs typeface="Arial Black"/>
              </a:rPr>
              <a:t>396</a:t>
            </a:r>
            <a:r>
              <a:rPr sz="2700" spc="-204" dirty="0">
                <a:latin typeface="Arial Black"/>
                <a:cs typeface="Arial Black"/>
              </a:rPr>
              <a:t>logins</a:t>
            </a:r>
            <a:endParaRPr sz="2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6880" y="1615439"/>
            <a:ext cx="3154680" cy="2247900"/>
            <a:chOff x="436880" y="1615439"/>
            <a:chExt cx="3154680" cy="2247900"/>
          </a:xfrm>
        </p:grpSpPr>
        <p:sp>
          <p:nvSpPr>
            <p:cNvPr id="3" name="object 3"/>
            <p:cNvSpPr/>
            <p:nvPr/>
          </p:nvSpPr>
          <p:spPr>
            <a:xfrm>
              <a:off x="436880" y="1615439"/>
              <a:ext cx="3154680" cy="2247900"/>
            </a:xfrm>
            <a:custGeom>
              <a:avLst/>
              <a:gdLst/>
              <a:ahLst/>
              <a:cxnLst/>
              <a:rect l="l" t="t" r="r" b="b"/>
              <a:pathLst>
                <a:path w="3154679" h="2247900">
                  <a:moveTo>
                    <a:pt x="2780030" y="0"/>
                  </a:moveTo>
                  <a:lnTo>
                    <a:pt x="374650" y="0"/>
                  </a:lnTo>
                  <a:lnTo>
                    <a:pt x="327655" y="2919"/>
                  </a:lnTo>
                  <a:lnTo>
                    <a:pt x="282403" y="11443"/>
                  </a:lnTo>
                  <a:lnTo>
                    <a:pt x="239243" y="25221"/>
                  </a:lnTo>
                  <a:lnTo>
                    <a:pt x="198527" y="43902"/>
                  </a:lnTo>
                  <a:lnTo>
                    <a:pt x="160606" y="67133"/>
                  </a:lnTo>
                  <a:lnTo>
                    <a:pt x="125832" y="94563"/>
                  </a:lnTo>
                  <a:lnTo>
                    <a:pt x="94554" y="125842"/>
                  </a:lnTo>
                  <a:lnTo>
                    <a:pt x="67126" y="160617"/>
                  </a:lnTo>
                  <a:lnTo>
                    <a:pt x="43897" y="198538"/>
                  </a:lnTo>
                  <a:lnTo>
                    <a:pt x="25218" y="239253"/>
                  </a:lnTo>
                  <a:lnTo>
                    <a:pt x="11442" y="282411"/>
                  </a:lnTo>
                  <a:lnTo>
                    <a:pt x="2919" y="327660"/>
                  </a:lnTo>
                  <a:lnTo>
                    <a:pt x="0" y="374650"/>
                  </a:lnTo>
                  <a:lnTo>
                    <a:pt x="0" y="1873250"/>
                  </a:lnTo>
                  <a:lnTo>
                    <a:pt x="2919" y="1920239"/>
                  </a:lnTo>
                  <a:lnTo>
                    <a:pt x="11442" y="1965488"/>
                  </a:lnTo>
                  <a:lnTo>
                    <a:pt x="25218" y="2008646"/>
                  </a:lnTo>
                  <a:lnTo>
                    <a:pt x="43897" y="2049361"/>
                  </a:lnTo>
                  <a:lnTo>
                    <a:pt x="67126" y="2087282"/>
                  </a:lnTo>
                  <a:lnTo>
                    <a:pt x="94554" y="2122057"/>
                  </a:lnTo>
                  <a:lnTo>
                    <a:pt x="125832" y="2153336"/>
                  </a:lnTo>
                  <a:lnTo>
                    <a:pt x="160606" y="2180766"/>
                  </a:lnTo>
                  <a:lnTo>
                    <a:pt x="198527" y="2203997"/>
                  </a:lnTo>
                  <a:lnTo>
                    <a:pt x="239243" y="2222678"/>
                  </a:lnTo>
                  <a:lnTo>
                    <a:pt x="282403" y="2236456"/>
                  </a:lnTo>
                  <a:lnTo>
                    <a:pt x="327655" y="2244980"/>
                  </a:lnTo>
                  <a:lnTo>
                    <a:pt x="374650" y="2247900"/>
                  </a:lnTo>
                  <a:lnTo>
                    <a:pt x="2780030" y="2247900"/>
                  </a:lnTo>
                  <a:lnTo>
                    <a:pt x="2827019" y="2244980"/>
                  </a:lnTo>
                  <a:lnTo>
                    <a:pt x="2872268" y="2236456"/>
                  </a:lnTo>
                  <a:lnTo>
                    <a:pt x="2915426" y="2222678"/>
                  </a:lnTo>
                  <a:lnTo>
                    <a:pt x="2956141" y="2203997"/>
                  </a:lnTo>
                  <a:lnTo>
                    <a:pt x="2994062" y="2180766"/>
                  </a:lnTo>
                  <a:lnTo>
                    <a:pt x="3028837" y="2153336"/>
                  </a:lnTo>
                  <a:lnTo>
                    <a:pt x="3060116" y="2122057"/>
                  </a:lnTo>
                  <a:lnTo>
                    <a:pt x="3087546" y="2087282"/>
                  </a:lnTo>
                  <a:lnTo>
                    <a:pt x="3110777" y="2049361"/>
                  </a:lnTo>
                  <a:lnTo>
                    <a:pt x="3129458" y="2008646"/>
                  </a:lnTo>
                  <a:lnTo>
                    <a:pt x="3143236" y="1965488"/>
                  </a:lnTo>
                  <a:lnTo>
                    <a:pt x="3151760" y="1920239"/>
                  </a:lnTo>
                  <a:lnTo>
                    <a:pt x="3154680" y="1873250"/>
                  </a:lnTo>
                  <a:lnTo>
                    <a:pt x="3154680" y="374650"/>
                  </a:lnTo>
                  <a:lnTo>
                    <a:pt x="3151760" y="327660"/>
                  </a:lnTo>
                  <a:lnTo>
                    <a:pt x="3143236" y="282411"/>
                  </a:lnTo>
                  <a:lnTo>
                    <a:pt x="3129458" y="239253"/>
                  </a:lnTo>
                  <a:lnTo>
                    <a:pt x="3110777" y="198538"/>
                  </a:lnTo>
                  <a:lnTo>
                    <a:pt x="3087546" y="160617"/>
                  </a:lnTo>
                  <a:lnTo>
                    <a:pt x="3060116" y="125842"/>
                  </a:lnTo>
                  <a:lnTo>
                    <a:pt x="3028837" y="94563"/>
                  </a:lnTo>
                  <a:lnTo>
                    <a:pt x="2994062" y="67133"/>
                  </a:lnTo>
                  <a:lnTo>
                    <a:pt x="2956141" y="43902"/>
                  </a:lnTo>
                  <a:lnTo>
                    <a:pt x="2915426" y="25221"/>
                  </a:lnTo>
                  <a:lnTo>
                    <a:pt x="2872268" y="11443"/>
                  </a:lnTo>
                  <a:lnTo>
                    <a:pt x="2827019" y="2919"/>
                  </a:lnTo>
                  <a:lnTo>
                    <a:pt x="2780030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25690" y="1985517"/>
              <a:ext cx="2510155" cy="642620"/>
            </a:xfrm>
            <a:custGeom>
              <a:avLst/>
              <a:gdLst/>
              <a:ahLst/>
              <a:cxnLst/>
              <a:rect l="l" t="t" r="r" b="b"/>
              <a:pathLst>
                <a:path w="2510154" h="642619">
                  <a:moveTo>
                    <a:pt x="2509532" y="0"/>
                  </a:moveTo>
                  <a:lnTo>
                    <a:pt x="2509532" y="0"/>
                  </a:lnTo>
                  <a:lnTo>
                    <a:pt x="1513852" y="0"/>
                  </a:lnTo>
                  <a:lnTo>
                    <a:pt x="1513852" y="213360"/>
                  </a:lnTo>
                  <a:lnTo>
                    <a:pt x="891552" y="213360"/>
                  </a:lnTo>
                  <a:lnTo>
                    <a:pt x="406412" y="213360"/>
                  </a:lnTo>
                  <a:lnTo>
                    <a:pt x="406412" y="426720"/>
                  </a:lnTo>
                  <a:lnTo>
                    <a:pt x="406400" y="213360"/>
                  </a:lnTo>
                  <a:lnTo>
                    <a:pt x="0" y="213360"/>
                  </a:lnTo>
                  <a:lnTo>
                    <a:pt x="0" y="426720"/>
                  </a:lnTo>
                  <a:lnTo>
                    <a:pt x="0" y="429260"/>
                  </a:lnTo>
                  <a:lnTo>
                    <a:pt x="0" y="642620"/>
                  </a:lnTo>
                  <a:lnTo>
                    <a:pt x="967740" y="642620"/>
                  </a:lnTo>
                  <a:lnTo>
                    <a:pt x="967740" y="429260"/>
                  </a:lnTo>
                  <a:lnTo>
                    <a:pt x="1780552" y="429260"/>
                  </a:lnTo>
                  <a:lnTo>
                    <a:pt x="2268232" y="429260"/>
                  </a:lnTo>
                  <a:lnTo>
                    <a:pt x="2463812" y="429260"/>
                  </a:lnTo>
                  <a:lnTo>
                    <a:pt x="2509532" y="429260"/>
                  </a:lnTo>
                  <a:lnTo>
                    <a:pt x="2509532" y="215900"/>
                  </a:lnTo>
                  <a:lnTo>
                    <a:pt x="2509532" y="213360"/>
                  </a:lnTo>
                  <a:lnTo>
                    <a:pt x="250953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36880" y="4178300"/>
            <a:ext cx="3152140" cy="1465580"/>
          </a:xfrm>
          <a:custGeom>
            <a:avLst/>
            <a:gdLst/>
            <a:ahLst/>
            <a:cxnLst/>
            <a:rect l="l" t="t" r="r" b="b"/>
            <a:pathLst>
              <a:path w="3152140" h="1465579">
                <a:moveTo>
                  <a:pt x="2907919" y="0"/>
                </a:moveTo>
                <a:lnTo>
                  <a:pt x="244271" y="0"/>
                </a:lnTo>
                <a:lnTo>
                  <a:pt x="195041" y="4961"/>
                </a:lnTo>
                <a:lnTo>
                  <a:pt x="149188" y="19192"/>
                </a:lnTo>
                <a:lnTo>
                  <a:pt x="107695" y="41710"/>
                </a:lnTo>
                <a:lnTo>
                  <a:pt x="71543" y="71532"/>
                </a:lnTo>
                <a:lnTo>
                  <a:pt x="41716" y="107677"/>
                </a:lnTo>
                <a:lnTo>
                  <a:pt x="19195" y="149161"/>
                </a:lnTo>
                <a:lnTo>
                  <a:pt x="4962" y="195003"/>
                </a:lnTo>
                <a:lnTo>
                  <a:pt x="0" y="244220"/>
                </a:lnTo>
                <a:lnTo>
                  <a:pt x="0" y="1221359"/>
                </a:lnTo>
                <a:lnTo>
                  <a:pt x="4962" y="1270576"/>
                </a:lnTo>
                <a:lnTo>
                  <a:pt x="19195" y="1316418"/>
                </a:lnTo>
                <a:lnTo>
                  <a:pt x="41716" y="1357902"/>
                </a:lnTo>
                <a:lnTo>
                  <a:pt x="71543" y="1394047"/>
                </a:lnTo>
                <a:lnTo>
                  <a:pt x="107695" y="1423869"/>
                </a:lnTo>
                <a:lnTo>
                  <a:pt x="149188" y="1446387"/>
                </a:lnTo>
                <a:lnTo>
                  <a:pt x="195041" y="1460618"/>
                </a:lnTo>
                <a:lnTo>
                  <a:pt x="244271" y="1465580"/>
                </a:lnTo>
                <a:lnTo>
                  <a:pt x="2907919" y="1465580"/>
                </a:lnTo>
                <a:lnTo>
                  <a:pt x="2957136" y="1460618"/>
                </a:lnTo>
                <a:lnTo>
                  <a:pt x="3002978" y="1446387"/>
                </a:lnTo>
                <a:lnTo>
                  <a:pt x="3044462" y="1423869"/>
                </a:lnTo>
                <a:lnTo>
                  <a:pt x="3080607" y="1394047"/>
                </a:lnTo>
                <a:lnTo>
                  <a:pt x="3110429" y="1357902"/>
                </a:lnTo>
                <a:lnTo>
                  <a:pt x="3132947" y="1316418"/>
                </a:lnTo>
                <a:lnTo>
                  <a:pt x="3147178" y="1270576"/>
                </a:lnTo>
                <a:lnTo>
                  <a:pt x="3152140" y="1221359"/>
                </a:lnTo>
                <a:lnTo>
                  <a:pt x="3152140" y="244220"/>
                </a:lnTo>
                <a:lnTo>
                  <a:pt x="3147178" y="195003"/>
                </a:lnTo>
                <a:lnTo>
                  <a:pt x="3132947" y="149161"/>
                </a:lnTo>
                <a:lnTo>
                  <a:pt x="3110429" y="107677"/>
                </a:lnTo>
                <a:lnTo>
                  <a:pt x="3080607" y="71532"/>
                </a:lnTo>
                <a:lnTo>
                  <a:pt x="3044462" y="41710"/>
                </a:lnTo>
                <a:lnTo>
                  <a:pt x="3002978" y="19192"/>
                </a:lnTo>
                <a:lnTo>
                  <a:pt x="2957136" y="4961"/>
                </a:lnTo>
                <a:lnTo>
                  <a:pt x="2907919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0640" y="1805939"/>
            <a:ext cx="5250179" cy="411987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05059" y="4864100"/>
            <a:ext cx="1516379" cy="151638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58214" y="972565"/>
            <a:ext cx="906843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55100" algn="l"/>
              </a:tabLst>
            </a:pPr>
            <a:r>
              <a:rPr u="heavy" spc="-210" dirty="0">
                <a:uFill>
                  <a:solidFill>
                    <a:srgbClr val="E20412"/>
                  </a:solidFill>
                </a:uFill>
              </a:rPr>
              <a:t>4.</a:t>
            </a:r>
            <a:r>
              <a:rPr u="heavy" spc="-185" dirty="0">
                <a:uFill>
                  <a:solidFill>
                    <a:srgbClr val="E20412"/>
                  </a:solidFill>
                </a:uFill>
              </a:rPr>
              <a:t> </a:t>
            </a:r>
            <a:r>
              <a:rPr u="heavy" spc="-165" dirty="0">
                <a:uFill>
                  <a:solidFill>
                    <a:srgbClr val="E20412"/>
                  </a:solidFill>
                </a:uFill>
              </a:rPr>
              <a:t>Impacts</a:t>
            </a:r>
            <a:r>
              <a:rPr u="heavy" spc="-185" dirty="0">
                <a:uFill>
                  <a:solidFill>
                    <a:srgbClr val="E20412"/>
                  </a:solidFill>
                </a:uFill>
              </a:rPr>
              <a:t> </a:t>
            </a:r>
            <a:r>
              <a:rPr u="heavy" spc="-114" dirty="0">
                <a:uFill>
                  <a:solidFill>
                    <a:srgbClr val="E20412"/>
                  </a:solidFill>
                </a:uFill>
              </a:rPr>
              <a:t>and</a:t>
            </a:r>
            <a:r>
              <a:rPr u="heavy" spc="-185" dirty="0">
                <a:uFill>
                  <a:solidFill>
                    <a:srgbClr val="E20412"/>
                  </a:solidFill>
                </a:uFill>
              </a:rPr>
              <a:t> </a:t>
            </a:r>
            <a:r>
              <a:rPr u="heavy" spc="-10" dirty="0">
                <a:uFill>
                  <a:solidFill>
                    <a:srgbClr val="E20412"/>
                  </a:solidFill>
                </a:uFill>
              </a:rPr>
              <a:t>results</a:t>
            </a:r>
            <a:r>
              <a:rPr u="heavy" dirty="0">
                <a:uFill>
                  <a:solidFill>
                    <a:srgbClr val="E20412"/>
                  </a:solidFill>
                </a:uFill>
              </a:rPr>
              <a:t>	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26109" y="1758950"/>
            <a:ext cx="2760345" cy="193230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99720" marR="5080" indent="-287020">
              <a:lnSpc>
                <a:spcPct val="103000"/>
              </a:lnSpc>
              <a:spcBef>
                <a:spcPts val="50"/>
              </a:spcBef>
              <a:buSzPct val="103703"/>
              <a:buChar char="•"/>
              <a:tabLst>
                <a:tab pos="299720" algn="l"/>
                <a:tab pos="1191260" algn="l"/>
                <a:tab pos="2567940" algn="l"/>
              </a:tabLst>
            </a:pPr>
            <a:r>
              <a:rPr sz="1350" dirty="0">
                <a:latin typeface="Tahoma"/>
                <a:cs typeface="Tahoma"/>
              </a:rPr>
              <a:t>The</a:t>
            </a:r>
            <a:r>
              <a:rPr sz="1350" spc="-35" dirty="0">
                <a:latin typeface="Tahoma"/>
                <a:cs typeface="Tahoma"/>
              </a:rPr>
              <a:t> </a:t>
            </a:r>
            <a:r>
              <a:rPr sz="1350" spc="55" dirty="0">
                <a:latin typeface="Tahoma"/>
                <a:cs typeface="Tahoma"/>
              </a:rPr>
              <a:t>National</a:t>
            </a:r>
            <a:r>
              <a:rPr sz="1350" spc="-30" dirty="0">
                <a:latin typeface="Tahoma"/>
                <a:cs typeface="Tahoma"/>
              </a:rPr>
              <a:t> </a:t>
            </a:r>
            <a:r>
              <a:rPr lang="es-PE" sz="1350" spc="-10" dirty="0" err="1">
                <a:latin typeface="Tahoma"/>
                <a:cs typeface="Tahoma"/>
              </a:rPr>
              <a:t>Foresight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Observatory</a:t>
            </a:r>
            <a:r>
              <a:rPr sz="1350" spc="-3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has</a:t>
            </a:r>
            <a:r>
              <a:rPr sz="1350" dirty="0">
                <a:latin typeface="Arial Black"/>
                <a:cs typeface="Arial Black"/>
              </a:rPr>
              <a:t>a</a:t>
            </a:r>
            <a:r>
              <a:rPr sz="1350" spc="-55" dirty="0">
                <a:latin typeface="Arial Black"/>
                <a:cs typeface="Arial Black"/>
              </a:rPr>
              <a:t> total </a:t>
            </a:r>
            <a:r>
              <a:rPr sz="1350" spc="-25" dirty="0">
                <a:latin typeface="Arial Black"/>
                <a:cs typeface="Arial Black"/>
              </a:rPr>
              <a:t>of </a:t>
            </a:r>
            <a:r>
              <a:rPr sz="1350" spc="-20" dirty="0">
                <a:latin typeface="Arial Black"/>
                <a:cs typeface="Arial Black"/>
              </a:rPr>
              <a:t>2310</a:t>
            </a:r>
            <a:r>
              <a:rPr sz="1350" dirty="0">
                <a:latin typeface="Arial Black"/>
                <a:cs typeface="Arial Black"/>
              </a:rPr>
              <a:t>	</a:t>
            </a:r>
            <a:r>
              <a:rPr sz="1350" spc="-10" dirty="0">
                <a:latin typeface="Arial Black"/>
                <a:cs typeface="Arial Black"/>
              </a:rPr>
              <a:t>contents</a:t>
            </a:r>
            <a:r>
              <a:rPr sz="1350" dirty="0">
                <a:latin typeface="Arial Black"/>
                <a:cs typeface="Arial Black"/>
              </a:rPr>
              <a:t>	</a:t>
            </a:r>
            <a:r>
              <a:rPr sz="1400" spc="-65" dirty="0">
                <a:latin typeface="Arial Black"/>
                <a:cs typeface="Arial Black"/>
              </a:rPr>
              <a:t>of </a:t>
            </a:r>
            <a:r>
              <a:rPr sz="1350" spc="-30" dirty="0">
                <a:latin typeface="Arial Black"/>
                <a:cs typeface="Arial Black"/>
              </a:rPr>
              <a:t>information</a:t>
            </a:r>
            <a:r>
              <a:rPr sz="1350" spc="-30" dirty="0">
                <a:latin typeface="Tahoma"/>
                <a:cs typeface="Tahoma"/>
              </a:rPr>
              <a:t>as</a:t>
            </a:r>
            <a:r>
              <a:rPr sz="1350" spc="-15" dirty="0">
                <a:latin typeface="Tahoma"/>
                <a:cs typeface="Tahoma"/>
              </a:rPr>
              <a:t> </a:t>
            </a:r>
            <a:r>
              <a:rPr sz="1350" spc="55" dirty="0">
                <a:latin typeface="Tahoma"/>
                <a:cs typeface="Tahoma"/>
              </a:rPr>
              <a:t>of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January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spc="-25" dirty="0">
                <a:latin typeface="Tahoma"/>
                <a:cs typeface="Tahoma"/>
              </a:rPr>
              <a:t>16, </a:t>
            </a:r>
            <a:r>
              <a:rPr sz="1350" dirty="0">
                <a:latin typeface="Tahoma"/>
                <a:cs typeface="Tahoma"/>
              </a:rPr>
              <a:t>2025,</a:t>
            </a:r>
            <a:r>
              <a:rPr sz="1350" spc="-55" dirty="0">
                <a:latin typeface="Tahoma"/>
                <a:cs typeface="Tahoma"/>
              </a:rPr>
              <a:t> </a:t>
            </a:r>
            <a:r>
              <a:rPr sz="1350" spc="55" dirty="0">
                <a:latin typeface="Tahoma"/>
                <a:cs typeface="Tahoma"/>
              </a:rPr>
              <a:t>which</a:t>
            </a:r>
            <a:r>
              <a:rPr sz="1350" spc="-55" dirty="0">
                <a:latin typeface="Tahoma"/>
                <a:cs typeface="Tahoma"/>
              </a:rPr>
              <a:t> </a:t>
            </a:r>
            <a:r>
              <a:rPr sz="1350" spc="60" dirty="0">
                <a:latin typeface="Tahoma"/>
                <a:cs typeface="Tahoma"/>
              </a:rPr>
              <a:t>range</a:t>
            </a:r>
            <a:r>
              <a:rPr sz="1350" spc="-55" dirty="0">
                <a:latin typeface="Tahoma"/>
                <a:cs typeface="Tahoma"/>
              </a:rPr>
              <a:t> </a:t>
            </a:r>
            <a:r>
              <a:rPr sz="1350" spc="75" dirty="0">
                <a:latin typeface="Tahoma"/>
                <a:cs typeface="Tahoma"/>
              </a:rPr>
              <a:t>from</a:t>
            </a:r>
            <a:r>
              <a:rPr sz="1350" spc="-55" dirty="0">
                <a:latin typeface="Tahoma"/>
                <a:cs typeface="Tahoma"/>
              </a:rPr>
              <a:t> </a:t>
            </a:r>
            <a:r>
              <a:rPr sz="1350" spc="-10" dirty="0">
                <a:latin typeface="Tahoma"/>
                <a:cs typeface="Tahoma"/>
              </a:rPr>
              <a:t>trend, </a:t>
            </a:r>
            <a:r>
              <a:rPr sz="1350" dirty="0">
                <a:latin typeface="Tahoma"/>
                <a:cs typeface="Tahoma"/>
              </a:rPr>
              <a:t>risk,</a:t>
            </a:r>
            <a:r>
              <a:rPr sz="1350" spc="-30" dirty="0">
                <a:latin typeface="Tahoma"/>
                <a:cs typeface="Tahoma"/>
              </a:rPr>
              <a:t> </a:t>
            </a:r>
            <a:r>
              <a:rPr sz="1350" spc="65" dirty="0">
                <a:latin typeface="Tahoma"/>
                <a:cs typeface="Tahoma"/>
              </a:rPr>
              <a:t>and</a:t>
            </a:r>
            <a:r>
              <a:rPr sz="1350" spc="-30" dirty="0">
                <a:latin typeface="Tahoma"/>
                <a:cs typeface="Tahoma"/>
              </a:rPr>
              <a:t> </a:t>
            </a:r>
            <a:r>
              <a:rPr sz="1350" spc="55" dirty="0">
                <a:latin typeface="Tahoma"/>
                <a:cs typeface="Tahoma"/>
              </a:rPr>
              <a:t>opportunity</a:t>
            </a:r>
            <a:r>
              <a:rPr sz="1350" spc="-25" dirty="0">
                <a:latin typeface="Tahoma"/>
                <a:cs typeface="Tahoma"/>
              </a:rPr>
              <a:t> </a:t>
            </a:r>
            <a:r>
              <a:rPr sz="1350" spc="-10" dirty="0">
                <a:latin typeface="Tahoma"/>
                <a:cs typeface="Tahoma"/>
              </a:rPr>
              <a:t>sheets,</a:t>
            </a:r>
            <a:endParaRPr sz="13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350" dirty="0">
              <a:latin typeface="Tahoma"/>
              <a:cs typeface="Tahoma"/>
            </a:endParaRPr>
          </a:p>
          <a:p>
            <a:pPr marL="299720">
              <a:lnSpc>
                <a:spcPct val="100000"/>
              </a:lnSpc>
              <a:spcBef>
                <a:spcPts val="5"/>
              </a:spcBef>
              <a:tabLst>
                <a:tab pos="2138680" algn="l"/>
              </a:tabLst>
            </a:pPr>
            <a:r>
              <a:rPr sz="1350" spc="40" dirty="0">
                <a:latin typeface="Tahoma"/>
                <a:cs typeface="Tahoma"/>
              </a:rPr>
              <a:t>megatrends,</a:t>
            </a:r>
            <a:r>
              <a:rPr sz="1350" dirty="0">
                <a:latin typeface="Tahoma"/>
                <a:cs typeface="Tahoma"/>
              </a:rPr>
              <a:t>	</a:t>
            </a:r>
            <a:r>
              <a:rPr sz="1350" spc="-10" dirty="0">
                <a:latin typeface="Tahoma"/>
                <a:cs typeface="Tahoma"/>
              </a:rPr>
              <a:t>events</a:t>
            </a:r>
            <a:endParaRPr sz="1350" dirty="0">
              <a:latin typeface="Tahoma"/>
              <a:cs typeface="Tahoma"/>
            </a:endParaRPr>
          </a:p>
          <a:p>
            <a:pPr marL="299720">
              <a:lnSpc>
                <a:spcPct val="100000"/>
              </a:lnSpc>
              <a:spcBef>
                <a:spcPts val="309"/>
              </a:spcBef>
            </a:pPr>
            <a:r>
              <a:rPr sz="1100" dirty="0">
                <a:latin typeface="Tahoma"/>
                <a:cs typeface="Tahoma"/>
              </a:rPr>
              <a:t>futures,</a:t>
            </a:r>
            <a:r>
              <a:rPr sz="1100" spc="70" dirty="0">
                <a:latin typeface="Tahoma"/>
                <a:cs typeface="Tahoma"/>
              </a:rPr>
              <a:t> </a:t>
            </a:r>
            <a:r>
              <a:rPr sz="1100" spc="65" dirty="0">
                <a:latin typeface="Tahoma"/>
                <a:cs typeface="Tahoma"/>
              </a:rPr>
              <a:t>among</a:t>
            </a:r>
            <a:r>
              <a:rPr sz="1100" spc="7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others.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5030" y="4794630"/>
            <a:ext cx="71818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45" dirty="0">
                <a:latin typeface="Tahoma"/>
                <a:cs typeface="Tahoma"/>
              </a:rPr>
              <a:t>graphics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7450" y="5266435"/>
            <a:ext cx="1923414" cy="2489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87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5"/>
              </a:spcBef>
            </a:pPr>
            <a:r>
              <a:rPr sz="1250" spc="-130" dirty="0">
                <a:latin typeface="Arial Black"/>
                <a:cs typeface="Arial Black"/>
              </a:rPr>
              <a:t>5751</a:t>
            </a:r>
            <a:r>
              <a:rPr sz="1250" spc="-70" dirty="0">
                <a:latin typeface="Arial Black"/>
                <a:cs typeface="Arial Black"/>
              </a:rPr>
              <a:t> </a:t>
            </a:r>
            <a:r>
              <a:rPr sz="1250" spc="-55" dirty="0">
                <a:latin typeface="Arial Black"/>
                <a:cs typeface="Arial Black"/>
              </a:rPr>
              <a:t>figures</a:t>
            </a:r>
            <a:r>
              <a:rPr sz="1250" spc="-65" dirty="0">
                <a:latin typeface="Arial Black"/>
                <a:cs typeface="Arial Black"/>
              </a:rPr>
              <a:t> </a:t>
            </a:r>
            <a:r>
              <a:rPr sz="1250" spc="-55" dirty="0">
                <a:latin typeface="Arial Black"/>
                <a:cs typeface="Arial Black"/>
              </a:rPr>
              <a:t>and</a:t>
            </a:r>
            <a:r>
              <a:rPr sz="1250" spc="-65" dirty="0">
                <a:latin typeface="Arial Black"/>
                <a:cs typeface="Arial Black"/>
              </a:rPr>
              <a:t> </a:t>
            </a:r>
            <a:r>
              <a:rPr sz="1250" spc="-25" dirty="0">
                <a:latin typeface="Arial Black"/>
                <a:cs typeface="Arial Black"/>
              </a:rPr>
              <a:t>tables.</a:t>
            </a:r>
            <a:endParaRPr sz="1250">
              <a:latin typeface="Arial Black"/>
              <a:cs typeface="Arial Black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9573514" y="1908682"/>
          <a:ext cx="2249170" cy="27444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5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5609">
                <a:tc>
                  <a:txBody>
                    <a:bodyPr/>
                    <a:lstStyle/>
                    <a:p>
                      <a:pPr marL="359410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60" dirty="0">
                          <a:latin typeface="Tahoma"/>
                          <a:cs typeface="Tahoma"/>
                        </a:rPr>
                        <a:t>Module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32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850" dirty="0">
                          <a:latin typeface="Tahoma"/>
                          <a:cs typeface="Tahoma"/>
                        </a:rPr>
                        <a:t>Figures</a:t>
                      </a:r>
                      <a:r>
                        <a:rPr sz="850" spc="1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50" spc="-25" dirty="0">
                          <a:latin typeface="Tahoma"/>
                          <a:cs typeface="Tahoma"/>
                        </a:rPr>
                        <a:t>and</a:t>
                      </a:r>
                      <a:endParaRPr sz="850">
                        <a:latin typeface="Tahoma"/>
                        <a:cs typeface="Tahoma"/>
                      </a:endParaRPr>
                    </a:p>
                    <a:p>
                      <a:pPr marR="13335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100" spc="-10" dirty="0">
                          <a:latin typeface="Tahoma"/>
                          <a:cs typeface="Tahoma"/>
                        </a:rPr>
                        <a:t>Tables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69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pPr marL="280670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950" spc="-10" dirty="0">
                          <a:latin typeface="Tahoma"/>
                          <a:cs typeface="Tahoma"/>
                        </a:rPr>
                        <a:t>Tendencies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200" spc="-20" dirty="0">
                          <a:latin typeface="Tahoma"/>
                          <a:cs typeface="Tahoma"/>
                        </a:rPr>
                        <a:t>2480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pPr marL="39306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150" spc="-10" dirty="0">
                          <a:latin typeface="Tahoma"/>
                          <a:cs typeface="Tahoma"/>
                        </a:rPr>
                        <a:t>Risks</a:t>
                      </a:r>
                      <a:endParaRPr sz="1150">
                        <a:latin typeface="Tahoma"/>
                        <a:cs typeface="Tahoma"/>
                      </a:endParaRPr>
                    </a:p>
                  </a:txBody>
                  <a:tcPr marL="0" marR="0" marT="711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200" spc="-20" dirty="0">
                          <a:latin typeface="Tahoma"/>
                          <a:cs typeface="Tahoma"/>
                        </a:rPr>
                        <a:t>1641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050" spc="35" dirty="0">
                          <a:latin typeface="Tahoma"/>
                          <a:cs typeface="Tahoma"/>
                        </a:rPr>
                        <a:t>Opportunities</a:t>
                      </a:r>
                      <a:endParaRPr sz="1050">
                        <a:latin typeface="Tahoma"/>
                        <a:cs typeface="Tahoma"/>
                      </a:endParaRPr>
                    </a:p>
                  </a:txBody>
                  <a:tcPr marL="0" marR="0" marT="838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200" spc="-25" dirty="0">
                          <a:latin typeface="Tahoma"/>
                          <a:cs typeface="Tahoma"/>
                        </a:rPr>
                        <a:t>941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pPr marL="113664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150" spc="45" dirty="0">
                          <a:latin typeface="Tahoma"/>
                          <a:cs typeface="Tahoma"/>
                        </a:rPr>
                        <a:t>Megatrends</a:t>
                      </a:r>
                      <a:endParaRPr sz="1150">
                        <a:latin typeface="Tahoma"/>
                        <a:cs typeface="Tahoma"/>
                      </a:endParaRPr>
                    </a:p>
                  </a:txBody>
                  <a:tcPr marL="0" marR="0" marT="711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200" spc="-25" dirty="0">
                          <a:latin typeface="Tahoma"/>
                          <a:cs typeface="Tahoma"/>
                        </a:rPr>
                        <a:t>317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pPr marL="29591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spc="-10" dirty="0">
                          <a:latin typeface="Tahoma"/>
                          <a:cs typeface="Tahoma"/>
                        </a:rPr>
                        <a:t>Scenarios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781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spc="-25" dirty="0">
                          <a:latin typeface="Tahoma"/>
                          <a:cs typeface="Tahoma"/>
                        </a:rPr>
                        <a:t>133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654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150" dirty="0">
                          <a:latin typeface="Tahoma"/>
                          <a:cs typeface="Tahoma"/>
                        </a:rPr>
                        <a:t>Future</a:t>
                      </a:r>
                      <a:r>
                        <a:rPr sz="1150" spc="1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50" spc="-10" dirty="0">
                          <a:latin typeface="Tahoma"/>
                          <a:cs typeface="Tahoma"/>
                        </a:rPr>
                        <a:t>Events</a:t>
                      </a:r>
                      <a:endParaRPr sz="1150">
                        <a:latin typeface="Tahoma"/>
                        <a:cs typeface="Tahoma"/>
                      </a:endParaRPr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200" spc="-25" dirty="0">
                          <a:latin typeface="Tahoma"/>
                          <a:cs typeface="Tahoma"/>
                        </a:rPr>
                        <a:t>239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654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150" spc="-10" dirty="0">
                          <a:latin typeface="Tahoma"/>
                          <a:cs typeface="Tahoma"/>
                        </a:rPr>
                        <a:t>Total:</a:t>
                      </a:r>
                      <a:endParaRPr sz="1150">
                        <a:latin typeface="Tahoma"/>
                        <a:cs typeface="Tahoma"/>
                      </a:endParaRPr>
                    </a:p>
                  </a:txBody>
                  <a:tcPr marL="0" marR="0" marT="1117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53340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400" spc="-20" dirty="0">
                          <a:latin typeface="Tahoma"/>
                          <a:cs typeface="Tahoma"/>
                        </a:rPr>
                        <a:t>5751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800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1888489" y="4775580"/>
            <a:ext cx="10191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Tahoma"/>
                <a:cs typeface="Tahoma"/>
              </a:rPr>
              <a:t>interactive,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5030" y="5019294"/>
            <a:ext cx="19913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6840" algn="l"/>
              </a:tabLst>
            </a:pPr>
            <a:r>
              <a:rPr sz="1500" spc="45" dirty="0">
                <a:latin typeface="Tahoma"/>
                <a:cs typeface="Tahoma"/>
              </a:rPr>
              <a:t>Observatory</a:t>
            </a:r>
            <a:r>
              <a:rPr sz="1500" dirty="0">
                <a:latin typeface="Tahoma"/>
                <a:cs typeface="Tahoma"/>
              </a:rPr>
              <a:t>	</a:t>
            </a:r>
            <a:r>
              <a:rPr sz="1250" spc="-10" dirty="0">
                <a:latin typeface="Tahoma"/>
                <a:cs typeface="Tahoma"/>
              </a:rPr>
              <a:t>account</a:t>
            </a:r>
            <a:endParaRPr sz="12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8009" y="4287773"/>
            <a:ext cx="2935605" cy="988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SzPct val="106666"/>
              <a:buChar char="•"/>
              <a:tabLst>
                <a:tab pos="299085" algn="l"/>
              </a:tabLst>
            </a:pPr>
            <a:r>
              <a:rPr sz="1500" dirty="0">
                <a:latin typeface="Tahoma"/>
                <a:cs typeface="Tahoma"/>
              </a:rPr>
              <a:t>Each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spc="60" dirty="0">
                <a:latin typeface="Tahoma"/>
                <a:cs typeface="Tahoma"/>
              </a:rPr>
              <a:t>of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these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spc="45" dirty="0">
                <a:latin typeface="Tahoma"/>
                <a:cs typeface="Tahoma"/>
              </a:rPr>
              <a:t>contents</a:t>
            </a:r>
            <a:endParaRPr sz="1500">
              <a:latin typeface="Tahoma"/>
              <a:cs typeface="Tahoma"/>
            </a:endParaRPr>
          </a:p>
          <a:p>
            <a:pPr marL="2501900" marR="5080" indent="-906780" algn="r">
              <a:lnSpc>
                <a:spcPct val="100000"/>
              </a:lnSpc>
              <a:spcBef>
                <a:spcPts val="20"/>
              </a:spcBef>
              <a:tabLst>
                <a:tab pos="2501900" algn="l"/>
              </a:tabLst>
            </a:pPr>
            <a:r>
              <a:rPr sz="1250" spc="-10" dirty="0">
                <a:latin typeface="Tahoma"/>
                <a:cs typeface="Tahoma"/>
              </a:rPr>
              <a:t>account</a:t>
            </a:r>
            <a:r>
              <a:rPr sz="1250" dirty="0">
                <a:latin typeface="Tahoma"/>
                <a:cs typeface="Tahoma"/>
              </a:rPr>
              <a:t>	</a:t>
            </a:r>
            <a:r>
              <a:rPr sz="1600" spc="35" dirty="0">
                <a:latin typeface="Tahoma"/>
                <a:cs typeface="Tahoma"/>
              </a:rPr>
              <a:t>with </a:t>
            </a:r>
            <a:r>
              <a:rPr sz="1600" spc="50" dirty="0">
                <a:latin typeface="Tahoma"/>
                <a:cs typeface="Tahoma"/>
              </a:rPr>
              <a:t>he </a:t>
            </a:r>
            <a:r>
              <a:rPr sz="1600" spc="35" dirty="0">
                <a:latin typeface="Tahoma"/>
                <a:cs typeface="Tahoma"/>
              </a:rPr>
              <a:t>with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7900" y="1465580"/>
            <a:ext cx="9036050" cy="0"/>
          </a:xfrm>
          <a:custGeom>
            <a:avLst/>
            <a:gdLst/>
            <a:ahLst/>
            <a:cxnLst/>
            <a:rect l="l" t="t" r="r" b="b"/>
            <a:pathLst>
              <a:path w="9036050">
                <a:moveTo>
                  <a:pt x="0" y="0"/>
                </a:moveTo>
                <a:lnTo>
                  <a:pt x="9036050" y="0"/>
                </a:lnTo>
              </a:path>
            </a:pathLst>
          </a:custGeom>
          <a:ln w="19050">
            <a:solidFill>
              <a:srgbClr val="E204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71727" y="2237993"/>
            <a:ext cx="6461760" cy="243840"/>
          </a:xfrm>
          <a:custGeom>
            <a:avLst/>
            <a:gdLst/>
            <a:ahLst/>
            <a:cxnLst/>
            <a:rect l="l" t="t" r="r" b="b"/>
            <a:pathLst>
              <a:path w="6461759" h="243839">
                <a:moveTo>
                  <a:pt x="2506967" y="0"/>
                </a:moveTo>
                <a:lnTo>
                  <a:pt x="2506967" y="0"/>
                </a:lnTo>
                <a:lnTo>
                  <a:pt x="0" y="0"/>
                </a:lnTo>
                <a:lnTo>
                  <a:pt x="0" y="243840"/>
                </a:lnTo>
                <a:lnTo>
                  <a:pt x="2506967" y="243840"/>
                </a:lnTo>
                <a:lnTo>
                  <a:pt x="2506967" y="0"/>
                </a:lnTo>
                <a:close/>
              </a:path>
              <a:path w="6461759" h="243839">
                <a:moveTo>
                  <a:pt x="6461760" y="0"/>
                </a:moveTo>
                <a:lnTo>
                  <a:pt x="6461760" y="0"/>
                </a:lnTo>
                <a:lnTo>
                  <a:pt x="2506980" y="0"/>
                </a:lnTo>
                <a:lnTo>
                  <a:pt x="2506980" y="243840"/>
                </a:lnTo>
                <a:lnTo>
                  <a:pt x="6461760" y="243840"/>
                </a:lnTo>
                <a:lnTo>
                  <a:pt x="64617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17747" y="3398011"/>
            <a:ext cx="2890520" cy="243840"/>
          </a:xfrm>
          <a:custGeom>
            <a:avLst/>
            <a:gdLst/>
            <a:ahLst/>
            <a:cxnLst/>
            <a:rect l="l" t="t" r="r" b="b"/>
            <a:pathLst>
              <a:path w="2890520" h="243839">
                <a:moveTo>
                  <a:pt x="2890520" y="0"/>
                </a:moveTo>
                <a:lnTo>
                  <a:pt x="2890520" y="0"/>
                </a:lnTo>
                <a:lnTo>
                  <a:pt x="0" y="0"/>
                </a:lnTo>
                <a:lnTo>
                  <a:pt x="0" y="243840"/>
                </a:lnTo>
                <a:lnTo>
                  <a:pt x="2890520" y="243840"/>
                </a:lnTo>
                <a:lnTo>
                  <a:pt x="289052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052687" y="5968161"/>
            <a:ext cx="840740" cy="243840"/>
          </a:xfrm>
          <a:custGeom>
            <a:avLst/>
            <a:gdLst/>
            <a:ahLst/>
            <a:cxnLst/>
            <a:rect l="l" t="t" r="r" b="b"/>
            <a:pathLst>
              <a:path w="840740" h="243839">
                <a:moveTo>
                  <a:pt x="840740" y="0"/>
                </a:moveTo>
                <a:lnTo>
                  <a:pt x="787400" y="0"/>
                </a:lnTo>
                <a:lnTo>
                  <a:pt x="0" y="0"/>
                </a:lnTo>
                <a:lnTo>
                  <a:pt x="0" y="243840"/>
                </a:lnTo>
                <a:lnTo>
                  <a:pt x="787400" y="243840"/>
                </a:lnTo>
                <a:lnTo>
                  <a:pt x="840740" y="243840"/>
                </a:lnTo>
                <a:lnTo>
                  <a:pt x="84074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71727" y="6212001"/>
            <a:ext cx="3766820" cy="243840"/>
          </a:xfrm>
          <a:custGeom>
            <a:avLst/>
            <a:gdLst/>
            <a:ahLst/>
            <a:cxnLst/>
            <a:rect l="l" t="t" r="r" b="b"/>
            <a:pathLst>
              <a:path w="3766820" h="243839">
                <a:moveTo>
                  <a:pt x="3766820" y="0"/>
                </a:moveTo>
                <a:lnTo>
                  <a:pt x="3766820" y="0"/>
                </a:lnTo>
                <a:lnTo>
                  <a:pt x="0" y="0"/>
                </a:lnTo>
                <a:lnTo>
                  <a:pt x="0" y="243840"/>
                </a:lnTo>
                <a:lnTo>
                  <a:pt x="3766820" y="243840"/>
                </a:lnTo>
                <a:lnTo>
                  <a:pt x="376682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0055859" y="1226819"/>
            <a:ext cx="2136140" cy="5628640"/>
            <a:chOff x="10055859" y="1226819"/>
            <a:chExt cx="2136140" cy="562864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60659" y="1226819"/>
              <a:ext cx="1345183" cy="19735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19359" y="3202940"/>
              <a:ext cx="1884679" cy="17703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55859" y="4871719"/>
              <a:ext cx="2136140" cy="1983739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958214" y="1023365"/>
            <a:ext cx="785177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80" dirty="0"/>
              <a:t>5.</a:t>
            </a:r>
            <a:r>
              <a:rPr sz="2300" spc="-145" dirty="0"/>
              <a:t> </a:t>
            </a:r>
            <a:r>
              <a:rPr sz="2300" spc="-195" dirty="0"/>
              <a:t>Risks</a:t>
            </a:r>
            <a:r>
              <a:rPr sz="2300" spc="-150" dirty="0"/>
              <a:t> </a:t>
            </a:r>
            <a:r>
              <a:rPr sz="2300" spc="-80" dirty="0"/>
              <a:t>of</a:t>
            </a:r>
            <a:r>
              <a:rPr sz="2300" spc="-145" dirty="0"/>
              <a:t> </a:t>
            </a:r>
            <a:r>
              <a:rPr sz="2300" spc="-70" dirty="0"/>
              <a:t>migrating</a:t>
            </a:r>
            <a:r>
              <a:rPr sz="2300" spc="-145" dirty="0"/>
              <a:t> </a:t>
            </a:r>
            <a:r>
              <a:rPr sz="2300" spc="-60" dirty="0"/>
              <a:t>or</a:t>
            </a:r>
            <a:r>
              <a:rPr sz="2300" spc="-145" dirty="0"/>
              <a:t> </a:t>
            </a:r>
            <a:r>
              <a:rPr sz="2300" spc="-114" dirty="0"/>
              <a:t>disappearing</a:t>
            </a:r>
            <a:r>
              <a:rPr sz="2300" spc="-145" dirty="0"/>
              <a:t> </a:t>
            </a:r>
            <a:r>
              <a:rPr sz="2300" spc="-85" dirty="0"/>
              <a:t>the</a:t>
            </a:r>
            <a:r>
              <a:rPr sz="2300" spc="-145" dirty="0"/>
              <a:t> </a:t>
            </a:r>
            <a:r>
              <a:rPr sz="2300" spc="-70" dirty="0"/>
              <a:t>Observatory</a:t>
            </a:r>
            <a:endParaRPr sz="2300"/>
          </a:p>
        </p:txBody>
      </p:sp>
      <p:sp>
        <p:nvSpPr>
          <p:cNvPr id="12" name="object 12"/>
          <p:cNvSpPr txBox="1"/>
          <p:nvPr/>
        </p:nvSpPr>
        <p:spPr>
          <a:xfrm>
            <a:off x="1069657" y="1565069"/>
            <a:ext cx="5424805" cy="67627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37820" indent="-325120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337820" algn="l"/>
              </a:tabLst>
            </a:pPr>
            <a:r>
              <a:rPr sz="2300" spc="-225" dirty="0">
                <a:solidFill>
                  <a:srgbClr val="305599"/>
                </a:solidFill>
                <a:latin typeface="Arial Black"/>
                <a:cs typeface="Arial Black"/>
              </a:rPr>
              <a:t>Loss</a:t>
            </a:r>
            <a:r>
              <a:rPr sz="2300" spc="-155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2300" spc="-80" dirty="0">
                <a:solidFill>
                  <a:srgbClr val="305599"/>
                </a:solidFill>
                <a:latin typeface="Arial Black"/>
                <a:cs typeface="Arial Black"/>
              </a:rPr>
              <a:t>of</a:t>
            </a:r>
            <a:r>
              <a:rPr sz="2300" spc="-155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2300" spc="-75" dirty="0">
                <a:solidFill>
                  <a:srgbClr val="305599"/>
                </a:solidFill>
                <a:latin typeface="Arial Black"/>
                <a:cs typeface="Arial Black"/>
              </a:rPr>
              <a:t>identity</a:t>
            </a:r>
            <a:r>
              <a:rPr sz="2300" spc="-155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2300" spc="-95" dirty="0">
                <a:solidFill>
                  <a:srgbClr val="305599"/>
                </a:solidFill>
                <a:latin typeface="Arial Black"/>
                <a:cs typeface="Arial Black"/>
              </a:rPr>
              <a:t>and</a:t>
            </a:r>
            <a:r>
              <a:rPr sz="2300" spc="-150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2300" spc="-10" dirty="0">
                <a:solidFill>
                  <a:srgbClr val="305599"/>
                </a:solidFill>
                <a:latin typeface="Arial Black"/>
                <a:cs typeface="Arial Black"/>
              </a:rPr>
              <a:t>visibility</a:t>
            </a:r>
            <a:endParaRPr sz="2300" dirty="0">
              <a:latin typeface="Arial Black"/>
              <a:cs typeface="Arial Black"/>
            </a:endParaRPr>
          </a:p>
          <a:p>
            <a:pPr marL="301625" lvl="1" indent="-286385">
              <a:lnSpc>
                <a:spcPct val="100000"/>
              </a:lnSpc>
              <a:spcBef>
                <a:spcPts val="280"/>
              </a:spcBef>
              <a:buSzPct val="106666"/>
              <a:buChar char="•"/>
              <a:tabLst>
                <a:tab pos="301625" algn="l"/>
              </a:tabLst>
            </a:pPr>
            <a:r>
              <a:rPr sz="1500" dirty="0">
                <a:latin typeface="Tahoma"/>
                <a:cs typeface="Tahoma"/>
              </a:rPr>
              <a:t>The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National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lang="es-PE" sz="1500" spc="50" dirty="0" err="1">
                <a:latin typeface="Tahoma"/>
                <a:cs typeface="Tahoma"/>
              </a:rPr>
              <a:t>Foresight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Observatory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60" dirty="0">
                <a:latin typeface="Tahoma"/>
                <a:cs typeface="Tahoma"/>
              </a:rPr>
              <a:t>has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-55" dirty="0">
                <a:latin typeface="Tahoma"/>
                <a:cs typeface="Tahoma"/>
              </a:rPr>
              <a:t>a</a:t>
            </a:r>
            <a:r>
              <a:rPr sz="1500" spc="-55" dirty="0">
                <a:latin typeface="Arial Black"/>
                <a:cs typeface="Arial Black"/>
              </a:rPr>
              <a:t>own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25" dirty="0">
                <a:latin typeface="Arial Black"/>
                <a:cs typeface="Arial Black"/>
              </a:rPr>
              <a:t>identity</a:t>
            </a:r>
            <a:endParaRPr sz="1500" dirty="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33006" y="1994154"/>
            <a:ext cx="3357879" cy="2438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r>
              <a:rPr sz="1500" spc="-135" dirty="0">
                <a:latin typeface="Arial Black"/>
                <a:cs typeface="Arial Black"/>
              </a:rPr>
              <a:t>as</a:t>
            </a:r>
            <a:r>
              <a:rPr sz="1500" spc="-105" dirty="0">
                <a:latin typeface="Arial Black"/>
                <a:cs typeface="Arial Black"/>
              </a:rPr>
              <a:t> </a:t>
            </a:r>
            <a:r>
              <a:rPr sz="1500" spc="-100" dirty="0">
                <a:latin typeface="Arial Black"/>
                <a:cs typeface="Arial Black"/>
              </a:rPr>
              <a:t>a</a:t>
            </a:r>
            <a:r>
              <a:rPr sz="1500" spc="-105" dirty="0">
                <a:latin typeface="Arial Black"/>
                <a:cs typeface="Arial Black"/>
              </a:rPr>
              <a:t> </a:t>
            </a:r>
            <a:r>
              <a:rPr sz="1500" spc="-110" dirty="0">
                <a:latin typeface="Arial Black"/>
                <a:cs typeface="Arial Black"/>
              </a:rPr>
              <a:t>source</a:t>
            </a:r>
            <a:r>
              <a:rPr sz="1500" spc="-100" dirty="0">
                <a:latin typeface="Arial Black"/>
                <a:cs typeface="Arial Black"/>
              </a:rPr>
              <a:t> </a:t>
            </a:r>
            <a:r>
              <a:rPr sz="1500" spc="-40" dirty="0">
                <a:latin typeface="Arial Black"/>
                <a:cs typeface="Arial Black"/>
              </a:rPr>
              <a:t>of</a:t>
            </a:r>
            <a:r>
              <a:rPr sz="1500" spc="-105" dirty="0">
                <a:latin typeface="Arial Black"/>
                <a:cs typeface="Arial Black"/>
              </a:rPr>
              <a:t> </a:t>
            </a:r>
            <a:r>
              <a:rPr sz="1500" spc="-10" dirty="0">
                <a:latin typeface="Arial Black"/>
                <a:cs typeface="Arial Black"/>
              </a:rPr>
              <a:t>strategic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59153" y="2213228"/>
            <a:ext cx="82988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800"/>
              </a:lnSpc>
              <a:spcBef>
                <a:spcPts val="100"/>
              </a:spcBef>
            </a:pPr>
            <a:r>
              <a:rPr sz="1500" spc="-50" dirty="0">
                <a:latin typeface="Arial Black"/>
                <a:cs typeface="Arial Black"/>
              </a:rPr>
              <a:t>information</a:t>
            </a:r>
            <a:r>
              <a:rPr sz="1500" spc="-80" dirty="0">
                <a:latin typeface="Arial Black"/>
                <a:cs typeface="Arial Black"/>
              </a:rPr>
              <a:t> </a:t>
            </a:r>
            <a:r>
              <a:rPr sz="1500" spc="-65" dirty="0">
                <a:latin typeface="Arial Black"/>
                <a:cs typeface="Arial Black"/>
              </a:rPr>
              <a:t>and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55" dirty="0">
                <a:latin typeface="Arial Black"/>
                <a:cs typeface="Arial Black"/>
              </a:rPr>
              <a:t>national</a:t>
            </a:r>
            <a:r>
              <a:rPr sz="1500" spc="-80" dirty="0">
                <a:latin typeface="Arial Black"/>
                <a:cs typeface="Arial Black"/>
              </a:rPr>
              <a:t> </a:t>
            </a:r>
            <a:r>
              <a:rPr sz="1500" spc="-50" dirty="0">
                <a:latin typeface="Arial Black"/>
                <a:cs typeface="Arial Black"/>
              </a:rPr>
              <a:t>planning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35" dirty="0">
                <a:latin typeface="Arial Black"/>
                <a:cs typeface="Arial Black"/>
              </a:rPr>
              <a:t>in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100" dirty="0">
                <a:latin typeface="Arial Black"/>
                <a:cs typeface="Arial Black"/>
              </a:rPr>
              <a:t>a</a:t>
            </a:r>
            <a:r>
              <a:rPr sz="1500" spc="-80" dirty="0">
                <a:latin typeface="Arial Black"/>
                <a:cs typeface="Arial Black"/>
              </a:rPr>
              <a:t> single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125" dirty="0">
                <a:latin typeface="Arial Black"/>
                <a:cs typeface="Arial Black"/>
              </a:rPr>
              <a:t>space</a:t>
            </a:r>
            <a:r>
              <a:rPr sz="1500" spc="-125" dirty="0">
                <a:latin typeface="Tahoma"/>
                <a:cs typeface="Tahoma"/>
              </a:rPr>
              <a:t>,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its</a:t>
            </a:r>
            <a:r>
              <a:rPr sz="1500" spc="-45" dirty="0">
                <a:latin typeface="Tahoma"/>
                <a:cs typeface="Tahoma"/>
              </a:rPr>
              <a:t> </a:t>
            </a:r>
            <a:r>
              <a:rPr sz="1500" spc="75" dirty="0">
                <a:latin typeface="Tahoma"/>
                <a:cs typeface="Tahoma"/>
              </a:rPr>
              <a:t>migration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could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60" dirty="0">
                <a:latin typeface="Tahoma"/>
                <a:cs typeface="Tahoma"/>
              </a:rPr>
              <a:t>dilute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its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visibility </a:t>
            </a:r>
            <a:r>
              <a:rPr sz="1500" spc="70" dirty="0">
                <a:latin typeface="Tahoma"/>
                <a:cs typeface="Tahoma"/>
              </a:rPr>
              <a:t>and</a:t>
            </a:r>
            <a:r>
              <a:rPr sz="1500" spc="-70" dirty="0">
                <a:latin typeface="Tahoma"/>
                <a:cs typeface="Tahoma"/>
              </a:rPr>
              <a:t> </a:t>
            </a:r>
            <a:r>
              <a:rPr sz="1500" spc="45" dirty="0">
                <a:latin typeface="Tahoma"/>
                <a:cs typeface="Tahoma"/>
              </a:rPr>
              <a:t>purpose.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9657" y="2720585"/>
            <a:ext cx="8725535" cy="211455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37820" indent="-325120">
              <a:lnSpc>
                <a:spcPct val="100000"/>
              </a:lnSpc>
              <a:spcBef>
                <a:spcPts val="385"/>
              </a:spcBef>
              <a:buAutoNum type="arabicPeriod" startAt="2"/>
              <a:tabLst>
                <a:tab pos="337820" algn="l"/>
              </a:tabLst>
            </a:pPr>
            <a:r>
              <a:rPr sz="2300" spc="-225" dirty="0">
                <a:solidFill>
                  <a:srgbClr val="305599"/>
                </a:solidFill>
                <a:latin typeface="Arial Black"/>
                <a:cs typeface="Arial Black"/>
              </a:rPr>
              <a:t>Loss</a:t>
            </a:r>
            <a:r>
              <a:rPr sz="2300" spc="-140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2300" spc="-80" dirty="0">
                <a:solidFill>
                  <a:srgbClr val="305599"/>
                </a:solidFill>
                <a:latin typeface="Arial Black"/>
                <a:cs typeface="Arial Black"/>
              </a:rPr>
              <a:t>of</a:t>
            </a:r>
            <a:r>
              <a:rPr sz="2300" spc="-140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2300" spc="-85" dirty="0">
                <a:solidFill>
                  <a:srgbClr val="305599"/>
                </a:solidFill>
                <a:latin typeface="Arial Black"/>
                <a:cs typeface="Arial Black"/>
              </a:rPr>
              <a:t>autonomy</a:t>
            </a:r>
            <a:r>
              <a:rPr sz="2300" spc="-140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2300" spc="-55" dirty="0">
                <a:solidFill>
                  <a:srgbClr val="305599"/>
                </a:solidFill>
                <a:latin typeface="Arial Black"/>
                <a:cs typeface="Arial Black"/>
              </a:rPr>
              <a:t>in</a:t>
            </a:r>
            <a:r>
              <a:rPr sz="2300" spc="-135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2300" spc="-70" dirty="0">
                <a:solidFill>
                  <a:srgbClr val="305599"/>
                </a:solidFill>
                <a:latin typeface="Arial Black"/>
                <a:cs typeface="Arial Black"/>
              </a:rPr>
              <a:t>information</a:t>
            </a:r>
            <a:r>
              <a:rPr sz="2300" spc="-140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2300" spc="-10" dirty="0">
                <a:solidFill>
                  <a:srgbClr val="305599"/>
                </a:solidFill>
                <a:latin typeface="Arial Black"/>
                <a:cs typeface="Arial Black"/>
              </a:rPr>
              <a:t>management</a:t>
            </a:r>
            <a:endParaRPr sz="2300">
              <a:latin typeface="Arial Black"/>
              <a:cs typeface="Arial Black"/>
            </a:endParaRPr>
          </a:p>
          <a:p>
            <a:pPr marL="301625" marR="5080" lvl="1" indent="-287020">
              <a:lnSpc>
                <a:spcPct val="106700"/>
              </a:lnSpc>
              <a:spcBef>
                <a:spcPts val="180"/>
              </a:spcBef>
              <a:buSzPct val="106666"/>
              <a:buChar char="•"/>
              <a:tabLst>
                <a:tab pos="301625" algn="l"/>
              </a:tabLst>
            </a:pPr>
            <a:r>
              <a:rPr sz="1500" spc="10" dirty="0">
                <a:latin typeface="Tahoma"/>
                <a:cs typeface="Tahoma"/>
              </a:rPr>
              <a:t>Currently,</a:t>
            </a:r>
            <a:r>
              <a:rPr sz="1500" spc="15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Ceplan</a:t>
            </a:r>
            <a:r>
              <a:rPr sz="1500" spc="20" dirty="0">
                <a:latin typeface="Tahoma"/>
                <a:cs typeface="Tahoma"/>
              </a:rPr>
              <a:t> </a:t>
            </a:r>
            <a:r>
              <a:rPr sz="1500" spc="75" dirty="0">
                <a:latin typeface="Tahoma"/>
                <a:cs typeface="Tahoma"/>
              </a:rPr>
              <a:t>manages</a:t>
            </a:r>
            <a:r>
              <a:rPr sz="1500" spc="20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the</a:t>
            </a:r>
            <a:r>
              <a:rPr sz="1500" spc="15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observatory</a:t>
            </a:r>
            <a:r>
              <a:rPr sz="1500" spc="20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with</a:t>
            </a:r>
            <a:r>
              <a:rPr sz="1500" spc="20" dirty="0">
                <a:latin typeface="Tahoma"/>
                <a:cs typeface="Tahoma"/>
              </a:rPr>
              <a:t> </a:t>
            </a:r>
            <a:r>
              <a:rPr sz="1500" spc="10" dirty="0">
                <a:latin typeface="Tahoma"/>
                <a:cs typeface="Tahoma"/>
              </a:rPr>
              <a:t>specific</a:t>
            </a:r>
            <a:r>
              <a:rPr sz="1500" spc="15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planning</a:t>
            </a:r>
            <a:r>
              <a:rPr sz="1500" spc="20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and</a:t>
            </a:r>
            <a:r>
              <a:rPr sz="1500" spc="20" dirty="0">
                <a:latin typeface="Tahoma"/>
                <a:cs typeface="Tahoma"/>
              </a:rPr>
              <a:t> </a:t>
            </a:r>
            <a:r>
              <a:rPr sz="1500" spc="60" dirty="0">
                <a:latin typeface="Tahoma"/>
                <a:cs typeface="Tahoma"/>
              </a:rPr>
              <a:t>foresight</a:t>
            </a:r>
            <a:r>
              <a:rPr sz="1500" spc="15" dirty="0">
                <a:latin typeface="Tahoma"/>
                <a:cs typeface="Tahoma"/>
              </a:rPr>
              <a:t> </a:t>
            </a:r>
            <a:r>
              <a:rPr sz="1500" spc="10" dirty="0">
                <a:latin typeface="Tahoma"/>
                <a:cs typeface="Tahoma"/>
              </a:rPr>
              <a:t>criteria,</a:t>
            </a:r>
            <a:r>
              <a:rPr sz="1500" spc="20" dirty="0">
                <a:latin typeface="Tahoma"/>
                <a:cs typeface="Tahoma"/>
              </a:rPr>
              <a:t> </a:t>
            </a:r>
            <a:r>
              <a:rPr sz="1500" spc="-20" dirty="0">
                <a:latin typeface="Tahoma"/>
                <a:cs typeface="Tahoma"/>
              </a:rPr>
              <a:t>when </a:t>
            </a:r>
            <a:r>
              <a:rPr sz="1500" dirty="0">
                <a:latin typeface="Tahoma"/>
                <a:cs typeface="Tahoma"/>
              </a:rPr>
              <a:t>migrating</a:t>
            </a:r>
            <a:r>
              <a:rPr sz="1500" dirty="0">
                <a:latin typeface="Arial Black"/>
                <a:cs typeface="Arial Black"/>
              </a:rPr>
              <a:t>autonomy</a:t>
            </a:r>
            <a:r>
              <a:rPr sz="1500" spc="-80" dirty="0">
                <a:latin typeface="Arial Black"/>
                <a:cs typeface="Arial Black"/>
              </a:rPr>
              <a:t> </a:t>
            </a:r>
            <a:r>
              <a:rPr sz="1500" spc="-95" dirty="0">
                <a:latin typeface="Arial Black"/>
                <a:cs typeface="Arial Black"/>
              </a:rPr>
              <a:t>could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95" dirty="0">
                <a:latin typeface="Arial Black"/>
                <a:cs typeface="Arial Black"/>
              </a:rPr>
              <a:t>be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20" dirty="0">
                <a:latin typeface="Arial Black"/>
                <a:cs typeface="Arial Black"/>
              </a:rPr>
              <a:t>lost</a:t>
            </a:r>
            <a:r>
              <a:rPr sz="1500" spc="-20" dirty="0">
                <a:latin typeface="Tahoma"/>
                <a:cs typeface="Tahoma"/>
              </a:rPr>
              <a:t>on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the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design,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updating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and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60" dirty="0">
                <a:latin typeface="Tahoma"/>
                <a:cs typeface="Tahoma"/>
              </a:rPr>
              <a:t>presentation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60" dirty="0">
                <a:latin typeface="Tahoma"/>
                <a:cs typeface="Tahoma"/>
              </a:rPr>
              <a:t>of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45" dirty="0">
                <a:latin typeface="Tahoma"/>
                <a:cs typeface="Tahoma"/>
              </a:rPr>
              <a:t>information.</a:t>
            </a:r>
            <a:endParaRPr sz="15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760"/>
              </a:spcBef>
            </a:pPr>
            <a:endParaRPr sz="1500">
              <a:latin typeface="Tahoma"/>
              <a:cs typeface="Tahoma"/>
            </a:endParaRPr>
          </a:p>
          <a:p>
            <a:pPr marL="357505" indent="-325120">
              <a:lnSpc>
                <a:spcPct val="100000"/>
              </a:lnSpc>
              <a:buAutoNum type="arabicPeriod" startAt="3"/>
              <a:tabLst>
                <a:tab pos="357505" algn="l"/>
              </a:tabLst>
            </a:pPr>
            <a:r>
              <a:rPr sz="2300" spc="-195" dirty="0">
                <a:solidFill>
                  <a:srgbClr val="305599"/>
                </a:solidFill>
                <a:latin typeface="Arial Black"/>
                <a:cs typeface="Arial Black"/>
              </a:rPr>
              <a:t>Risks</a:t>
            </a:r>
            <a:r>
              <a:rPr sz="2300" spc="-160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2300" spc="-80" dirty="0">
                <a:solidFill>
                  <a:srgbClr val="305599"/>
                </a:solidFill>
                <a:latin typeface="Arial Black"/>
                <a:cs typeface="Arial Black"/>
              </a:rPr>
              <a:t>of</a:t>
            </a:r>
            <a:r>
              <a:rPr sz="2300" spc="-160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2300" spc="-114" dirty="0">
                <a:solidFill>
                  <a:srgbClr val="305599"/>
                </a:solidFill>
                <a:latin typeface="Arial Black"/>
                <a:cs typeface="Arial Black"/>
              </a:rPr>
              <a:t>data</a:t>
            </a:r>
            <a:r>
              <a:rPr sz="2300" spc="-160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2300" spc="-20" dirty="0">
                <a:solidFill>
                  <a:srgbClr val="305599"/>
                </a:solidFill>
                <a:latin typeface="Arial Black"/>
                <a:cs typeface="Arial Black"/>
              </a:rPr>
              <a:t>homogenization</a:t>
            </a:r>
            <a:endParaRPr sz="2300">
              <a:latin typeface="Arial Black"/>
              <a:cs typeface="Arial Black"/>
            </a:endParaRPr>
          </a:p>
          <a:p>
            <a:pPr marL="301625" lvl="1" indent="-286385">
              <a:lnSpc>
                <a:spcPct val="100000"/>
              </a:lnSpc>
              <a:spcBef>
                <a:spcPts val="415"/>
              </a:spcBef>
              <a:buSzPct val="106666"/>
              <a:buChar char="•"/>
              <a:tabLst>
                <a:tab pos="301625" algn="l"/>
              </a:tabLst>
            </a:pPr>
            <a:r>
              <a:rPr sz="1500" spc="60" dirty="0">
                <a:latin typeface="Tahoma"/>
                <a:cs typeface="Tahoma"/>
              </a:rPr>
              <a:t>GOBPE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tends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to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60" dirty="0">
                <a:latin typeface="Tahoma"/>
                <a:cs typeface="Tahoma"/>
              </a:rPr>
              <a:t>standardize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information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75" dirty="0">
                <a:latin typeface="Tahoma"/>
                <a:cs typeface="Tahoma"/>
              </a:rPr>
              <a:t>under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the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same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scheme,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this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can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generate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71727" y="4830190"/>
            <a:ext cx="7891780" cy="2438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1500" spc="-75" dirty="0">
                <a:latin typeface="Arial Black"/>
                <a:cs typeface="Arial Black"/>
              </a:rPr>
              <a:t>Limitations </a:t>
            </a:r>
            <a:r>
              <a:rPr sz="1500" spc="-55" dirty="0">
                <a:latin typeface="Arial Black"/>
                <a:cs typeface="Arial Black"/>
              </a:rPr>
              <a:t>on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55" dirty="0">
                <a:latin typeface="Arial Black"/>
                <a:cs typeface="Arial Black"/>
              </a:rPr>
              <a:t>the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65" dirty="0">
                <a:latin typeface="Arial Black"/>
                <a:cs typeface="Arial Black"/>
              </a:rPr>
              <a:t>presentation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40" dirty="0">
                <a:latin typeface="Arial Black"/>
                <a:cs typeface="Arial Black"/>
              </a:rPr>
              <a:t>of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110" dirty="0">
                <a:latin typeface="Arial Black"/>
                <a:cs typeface="Arial Black"/>
              </a:rPr>
              <a:t>specialized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70" dirty="0">
                <a:latin typeface="Arial Black"/>
                <a:cs typeface="Arial Black"/>
              </a:rPr>
              <a:t>data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35" dirty="0">
                <a:latin typeface="Arial Black"/>
                <a:cs typeface="Arial Black"/>
              </a:rPr>
              <a:t>or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lang="es-PE" sz="1500" spc="-95" dirty="0" err="1">
                <a:latin typeface="Arial Black"/>
                <a:cs typeface="Arial Black"/>
              </a:rPr>
              <a:t>Foresight</a:t>
            </a:r>
            <a:r>
              <a:rPr sz="1500" spc="-75" dirty="0">
                <a:latin typeface="Arial Black"/>
                <a:cs typeface="Arial Black"/>
              </a:rPr>
              <a:t> </a:t>
            </a:r>
            <a:r>
              <a:rPr sz="1500" spc="-10" dirty="0">
                <a:latin typeface="Arial Black"/>
                <a:cs typeface="Arial Black"/>
              </a:rPr>
              <a:t>analysis</a:t>
            </a:r>
            <a:r>
              <a:rPr sz="1500" spc="-10" dirty="0">
                <a:latin typeface="Tahoma"/>
                <a:cs typeface="Tahoma"/>
              </a:rPr>
              <a:t>Ceplan's</a:t>
            </a:r>
            <a:endParaRPr sz="1500" dirty="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244139" y="4821935"/>
            <a:ext cx="4597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latin typeface="Tahoma"/>
                <a:cs typeface="Tahoma"/>
              </a:rPr>
              <a:t>own.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72197" y="5498920"/>
            <a:ext cx="7679055" cy="95948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354965" indent="-325120">
              <a:lnSpc>
                <a:spcPct val="100000"/>
              </a:lnSpc>
              <a:spcBef>
                <a:spcPts val="555"/>
              </a:spcBef>
              <a:buAutoNum type="arabicPeriod" startAt="4"/>
              <a:tabLst>
                <a:tab pos="354965" algn="l"/>
              </a:tabLst>
            </a:pPr>
            <a:r>
              <a:rPr sz="2300" spc="-110" dirty="0">
                <a:solidFill>
                  <a:srgbClr val="305599"/>
                </a:solidFill>
                <a:latin typeface="Arial Black"/>
                <a:cs typeface="Arial Black"/>
              </a:rPr>
              <a:t>Difficulties</a:t>
            </a:r>
            <a:r>
              <a:rPr sz="2300" spc="-120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2300" spc="-55" dirty="0">
                <a:solidFill>
                  <a:srgbClr val="305599"/>
                </a:solidFill>
                <a:latin typeface="Arial Black"/>
                <a:cs typeface="Arial Black"/>
              </a:rPr>
              <a:t>in</a:t>
            </a:r>
            <a:r>
              <a:rPr sz="2300" spc="-120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2300" spc="-75" dirty="0">
                <a:solidFill>
                  <a:srgbClr val="305599"/>
                </a:solidFill>
                <a:latin typeface="Arial Black"/>
                <a:cs typeface="Arial Black"/>
              </a:rPr>
              <a:t>updating</a:t>
            </a:r>
            <a:r>
              <a:rPr sz="2300" spc="-114" dirty="0">
                <a:solidFill>
                  <a:srgbClr val="305599"/>
                </a:solidFill>
                <a:latin typeface="Arial Black"/>
                <a:cs typeface="Arial Black"/>
              </a:rPr>
              <a:t> </a:t>
            </a:r>
            <a:r>
              <a:rPr sz="2300" spc="-10" dirty="0">
                <a:solidFill>
                  <a:srgbClr val="305599"/>
                </a:solidFill>
                <a:latin typeface="Arial Black"/>
                <a:cs typeface="Arial Black"/>
              </a:rPr>
              <a:t>information</a:t>
            </a:r>
            <a:endParaRPr sz="2300">
              <a:latin typeface="Arial Black"/>
              <a:cs typeface="Arial Black"/>
            </a:endParaRPr>
          </a:p>
          <a:p>
            <a:pPr marL="299085" marR="5080" lvl="1" indent="-287020">
              <a:lnSpc>
                <a:spcPct val="106700"/>
              </a:lnSpc>
              <a:spcBef>
                <a:spcPts val="295"/>
              </a:spcBef>
              <a:buSzPct val="106666"/>
              <a:buChar char="•"/>
              <a:tabLst>
                <a:tab pos="299085" algn="l"/>
              </a:tabLst>
            </a:pPr>
            <a:r>
              <a:rPr sz="1500" dirty="0">
                <a:latin typeface="Tahoma"/>
                <a:cs typeface="Tahoma"/>
              </a:rPr>
              <a:t>The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speed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spc="60" dirty="0">
                <a:latin typeface="Tahoma"/>
                <a:cs typeface="Tahoma"/>
              </a:rPr>
              <a:t>of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updating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and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publishing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information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could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be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affected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spc="-65" dirty="0">
                <a:latin typeface="Tahoma"/>
                <a:cs typeface="Tahoma"/>
              </a:rPr>
              <a:t>if</a:t>
            </a:r>
            <a:r>
              <a:rPr sz="1500" spc="-65" dirty="0">
                <a:latin typeface="Arial Black"/>
                <a:cs typeface="Arial Black"/>
              </a:rPr>
              <a:t>depends</a:t>
            </a:r>
            <a:r>
              <a:rPr sz="1500" spc="-55" dirty="0">
                <a:latin typeface="Arial Black"/>
                <a:cs typeface="Arial Black"/>
              </a:rPr>
              <a:t> </a:t>
            </a:r>
            <a:r>
              <a:rPr sz="1500" spc="-25" dirty="0">
                <a:latin typeface="Arial Black"/>
                <a:cs typeface="Arial Black"/>
              </a:rPr>
              <a:t>on </a:t>
            </a:r>
            <a:r>
              <a:rPr sz="1500" spc="-85" dirty="0">
                <a:latin typeface="Arial Black"/>
                <a:cs typeface="Arial Black"/>
              </a:rPr>
              <a:t>bureaucratic</a:t>
            </a:r>
            <a:r>
              <a:rPr sz="1500" spc="-60" dirty="0">
                <a:latin typeface="Arial Black"/>
                <a:cs typeface="Arial Black"/>
              </a:rPr>
              <a:t> </a:t>
            </a:r>
            <a:r>
              <a:rPr sz="1500" spc="-35" dirty="0">
                <a:latin typeface="Arial Black"/>
                <a:cs typeface="Arial Black"/>
              </a:rPr>
              <a:t>or</a:t>
            </a:r>
            <a:r>
              <a:rPr sz="1500" spc="-60" dirty="0">
                <a:latin typeface="Arial Black"/>
                <a:cs typeface="Arial Black"/>
              </a:rPr>
              <a:t> </a:t>
            </a:r>
            <a:r>
              <a:rPr sz="1500" spc="-95" dirty="0">
                <a:latin typeface="Arial Black"/>
                <a:cs typeface="Arial Black"/>
              </a:rPr>
              <a:t>technological</a:t>
            </a:r>
            <a:r>
              <a:rPr sz="1500" spc="-60" dirty="0">
                <a:latin typeface="Arial Black"/>
                <a:cs typeface="Arial Black"/>
              </a:rPr>
              <a:t> processes</a:t>
            </a:r>
            <a:r>
              <a:rPr sz="1500" spc="-60" dirty="0">
                <a:latin typeface="Tahoma"/>
                <a:cs typeface="Tahoma"/>
              </a:rPr>
              <a:t>from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spc="40" dirty="0">
                <a:latin typeface="Tahoma"/>
                <a:cs typeface="Tahoma"/>
              </a:rPr>
              <a:t>GOBPE.</a:t>
            </a:r>
            <a:endParaRPr sz="1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7900" y="1465580"/>
            <a:ext cx="9036050" cy="0"/>
          </a:xfrm>
          <a:custGeom>
            <a:avLst/>
            <a:gdLst/>
            <a:ahLst/>
            <a:cxnLst/>
            <a:rect l="l" t="t" r="r" b="b"/>
            <a:pathLst>
              <a:path w="9036050">
                <a:moveTo>
                  <a:pt x="0" y="0"/>
                </a:moveTo>
                <a:lnTo>
                  <a:pt x="9036050" y="0"/>
                </a:lnTo>
              </a:path>
            </a:pathLst>
          </a:custGeom>
          <a:ln w="19050">
            <a:solidFill>
              <a:srgbClr val="E204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07947" y="2754375"/>
            <a:ext cx="6197600" cy="276860"/>
          </a:xfrm>
          <a:custGeom>
            <a:avLst/>
            <a:gdLst/>
            <a:ahLst/>
            <a:cxnLst/>
            <a:rect l="l" t="t" r="r" b="b"/>
            <a:pathLst>
              <a:path w="6197600" h="276860">
                <a:moveTo>
                  <a:pt x="833107" y="0"/>
                </a:moveTo>
                <a:lnTo>
                  <a:pt x="779780" y="0"/>
                </a:lnTo>
                <a:lnTo>
                  <a:pt x="0" y="0"/>
                </a:lnTo>
                <a:lnTo>
                  <a:pt x="0" y="276860"/>
                </a:lnTo>
                <a:lnTo>
                  <a:pt x="779780" y="276860"/>
                </a:lnTo>
                <a:lnTo>
                  <a:pt x="833107" y="276860"/>
                </a:lnTo>
                <a:lnTo>
                  <a:pt x="833107" y="0"/>
                </a:lnTo>
                <a:close/>
              </a:path>
              <a:path w="6197600" h="276860">
                <a:moveTo>
                  <a:pt x="2702547" y="0"/>
                </a:moveTo>
                <a:lnTo>
                  <a:pt x="2702547" y="0"/>
                </a:lnTo>
                <a:lnTo>
                  <a:pt x="833120" y="0"/>
                </a:lnTo>
                <a:lnTo>
                  <a:pt x="833120" y="276860"/>
                </a:lnTo>
                <a:lnTo>
                  <a:pt x="2702547" y="276860"/>
                </a:lnTo>
                <a:lnTo>
                  <a:pt x="2702547" y="0"/>
                </a:lnTo>
                <a:close/>
              </a:path>
              <a:path w="6197600" h="276860">
                <a:moveTo>
                  <a:pt x="4340847" y="0"/>
                </a:moveTo>
                <a:lnTo>
                  <a:pt x="2758440" y="0"/>
                </a:lnTo>
                <a:lnTo>
                  <a:pt x="2702560" y="0"/>
                </a:lnTo>
                <a:lnTo>
                  <a:pt x="2702560" y="276860"/>
                </a:lnTo>
                <a:lnTo>
                  <a:pt x="2758440" y="276860"/>
                </a:lnTo>
                <a:lnTo>
                  <a:pt x="4340847" y="276860"/>
                </a:lnTo>
                <a:lnTo>
                  <a:pt x="4340847" y="0"/>
                </a:lnTo>
                <a:close/>
              </a:path>
              <a:path w="6197600" h="276860">
                <a:moveTo>
                  <a:pt x="6197587" y="0"/>
                </a:moveTo>
                <a:lnTo>
                  <a:pt x="6197587" y="0"/>
                </a:lnTo>
                <a:lnTo>
                  <a:pt x="4340860" y="0"/>
                </a:lnTo>
                <a:lnTo>
                  <a:pt x="4340860" y="276860"/>
                </a:lnTo>
                <a:lnTo>
                  <a:pt x="6197587" y="276860"/>
                </a:lnTo>
                <a:lnTo>
                  <a:pt x="619758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57627" y="3621023"/>
            <a:ext cx="5242560" cy="276860"/>
          </a:xfrm>
          <a:custGeom>
            <a:avLst/>
            <a:gdLst/>
            <a:ahLst/>
            <a:cxnLst/>
            <a:rect l="l" t="t" r="r" b="b"/>
            <a:pathLst>
              <a:path w="5242559" h="276860">
                <a:moveTo>
                  <a:pt x="741667" y="0"/>
                </a:moveTo>
                <a:lnTo>
                  <a:pt x="675640" y="0"/>
                </a:lnTo>
                <a:lnTo>
                  <a:pt x="0" y="0"/>
                </a:lnTo>
                <a:lnTo>
                  <a:pt x="0" y="276860"/>
                </a:lnTo>
                <a:lnTo>
                  <a:pt x="675640" y="276860"/>
                </a:lnTo>
                <a:lnTo>
                  <a:pt x="741667" y="276860"/>
                </a:lnTo>
                <a:lnTo>
                  <a:pt x="741667" y="0"/>
                </a:lnTo>
                <a:close/>
              </a:path>
              <a:path w="5242559" h="276860">
                <a:moveTo>
                  <a:pt x="2430767" y="0"/>
                </a:moveTo>
                <a:lnTo>
                  <a:pt x="2430767" y="0"/>
                </a:lnTo>
                <a:lnTo>
                  <a:pt x="741680" y="0"/>
                </a:lnTo>
                <a:lnTo>
                  <a:pt x="741680" y="276860"/>
                </a:lnTo>
                <a:lnTo>
                  <a:pt x="2430767" y="276860"/>
                </a:lnTo>
                <a:lnTo>
                  <a:pt x="2430767" y="0"/>
                </a:lnTo>
                <a:close/>
              </a:path>
              <a:path w="5242559" h="276860">
                <a:moveTo>
                  <a:pt x="5242560" y="0"/>
                </a:moveTo>
                <a:lnTo>
                  <a:pt x="4043680" y="0"/>
                </a:lnTo>
                <a:lnTo>
                  <a:pt x="3975100" y="0"/>
                </a:lnTo>
                <a:lnTo>
                  <a:pt x="2430780" y="0"/>
                </a:lnTo>
                <a:lnTo>
                  <a:pt x="2430780" y="276860"/>
                </a:lnTo>
                <a:lnTo>
                  <a:pt x="3975100" y="276860"/>
                </a:lnTo>
                <a:lnTo>
                  <a:pt x="4043680" y="276860"/>
                </a:lnTo>
                <a:lnTo>
                  <a:pt x="5242560" y="276860"/>
                </a:lnTo>
                <a:lnTo>
                  <a:pt x="52425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88307" y="5396864"/>
            <a:ext cx="5410200" cy="276860"/>
          </a:xfrm>
          <a:custGeom>
            <a:avLst/>
            <a:gdLst/>
            <a:ahLst/>
            <a:cxnLst/>
            <a:rect l="l" t="t" r="r" b="b"/>
            <a:pathLst>
              <a:path w="5410200" h="276860">
                <a:moveTo>
                  <a:pt x="2006587" y="0"/>
                </a:moveTo>
                <a:lnTo>
                  <a:pt x="2006587" y="0"/>
                </a:lnTo>
                <a:lnTo>
                  <a:pt x="0" y="0"/>
                </a:lnTo>
                <a:lnTo>
                  <a:pt x="0" y="276860"/>
                </a:lnTo>
                <a:lnTo>
                  <a:pt x="2006587" y="276860"/>
                </a:lnTo>
                <a:lnTo>
                  <a:pt x="2006587" y="0"/>
                </a:lnTo>
                <a:close/>
              </a:path>
              <a:path w="5410200" h="276860">
                <a:moveTo>
                  <a:pt x="4518647" y="0"/>
                </a:moveTo>
                <a:lnTo>
                  <a:pt x="4518647" y="0"/>
                </a:lnTo>
                <a:lnTo>
                  <a:pt x="2006600" y="0"/>
                </a:lnTo>
                <a:lnTo>
                  <a:pt x="2006600" y="276860"/>
                </a:lnTo>
                <a:lnTo>
                  <a:pt x="4518647" y="276860"/>
                </a:lnTo>
                <a:lnTo>
                  <a:pt x="4518647" y="0"/>
                </a:lnTo>
                <a:close/>
              </a:path>
              <a:path w="5410200" h="276860">
                <a:moveTo>
                  <a:pt x="5410200" y="0"/>
                </a:moveTo>
                <a:lnTo>
                  <a:pt x="5351780" y="0"/>
                </a:lnTo>
                <a:lnTo>
                  <a:pt x="4518660" y="0"/>
                </a:lnTo>
                <a:lnTo>
                  <a:pt x="4518660" y="276860"/>
                </a:lnTo>
                <a:lnTo>
                  <a:pt x="5351780" y="276860"/>
                </a:lnTo>
                <a:lnTo>
                  <a:pt x="5410200" y="276860"/>
                </a:lnTo>
                <a:lnTo>
                  <a:pt x="54102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71727" y="5671184"/>
            <a:ext cx="1549400" cy="276860"/>
          </a:xfrm>
          <a:custGeom>
            <a:avLst/>
            <a:gdLst/>
            <a:ahLst/>
            <a:cxnLst/>
            <a:rect l="l" t="t" r="r" b="b"/>
            <a:pathLst>
              <a:path w="1549400" h="276860">
                <a:moveTo>
                  <a:pt x="1549400" y="0"/>
                </a:moveTo>
                <a:lnTo>
                  <a:pt x="309880" y="0"/>
                </a:lnTo>
                <a:lnTo>
                  <a:pt x="253987" y="0"/>
                </a:lnTo>
                <a:lnTo>
                  <a:pt x="0" y="0"/>
                </a:lnTo>
                <a:lnTo>
                  <a:pt x="0" y="276860"/>
                </a:lnTo>
                <a:lnTo>
                  <a:pt x="253987" y="276860"/>
                </a:lnTo>
                <a:lnTo>
                  <a:pt x="309880" y="276860"/>
                </a:lnTo>
                <a:lnTo>
                  <a:pt x="1549400" y="276860"/>
                </a:lnTo>
                <a:lnTo>
                  <a:pt x="15494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99040" y="1419860"/>
            <a:ext cx="1488440" cy="141986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9936480" y="2938779"/>
            <a:ext cx="1816100" cy="3106420"/>
            <a:chOff x="9936480" y="2938779"/>
            <a:chExt cx="1816100" cy="310642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36480" y="2938779"/>
              <a:ext cx="1816100" cy="16738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17760" y="4495799"/>
              <a:ext cx="1671320" cy="1549400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958214" y="1023365"/>
            <a:ext cx="785177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80" dirty="0"/>
              <a:t>5.</a:t>
            </a:r>
            <a:r>
              <a:rPr sz="2300" spc="-145" dirty="0"/>
              <a:t> </a:t>
            </a:r>
            <a:r>
              <a:rPr sz="2300" spc="-195" dirty="0"/>
              <a:t>Risks</a:t>
            </a:r>
            <a:r>
              <a:rPr sz="2300" spc="-150" dirty="0"/>
              <a:t> </a:t>
            </a:r>
            <a:r>
              <a:rPr sz="2300" spc="-80" dirty="0"/>
              <a:t>of</a:t>
            </a:r>
            <a:r>
              <a:rPr sz="2300" spc="-145" dirty="0"/>
              <a:t> </a:t>
            </a:r>
            <a:r>
              <a:rPr sz="2300" spc="-70" dirty="0"/>
              <a:t>migrating</a:t>
            </a:r>
            <a:r>
              <a:rPr sz="2300" spc="-145" dirty="0"/>
              <a:t> </a:t>
            </a:r>
            <a:r>
              <a:rPr sz="2300" spc="-60" dirty="0"/>
              <a:t>or</a:t>
            </a:r>
            <a:r>
              <a:rPr sz="2300" spc="-145" dirty="0"/>
              <a:t> </a:t>
            </a:r>
            <a:r>
              <a:rPr sz="2300" spc="-114" dirty="0"/>
              <a:t>disappearing</a:t>
            </a:r>
            <a:r>
              <a:rPr sz="2300" spc="-145" dirty="0"/>
              <a:t> </a:t>
            </a:r>
            <a:r>
              <a:rPr sz="2300" spc="-85" dirty="0"/>
              <a:t>the</a:t>
            </a:r>
            <a:r>
              <a:rPr sz="2300" spc="-145" dirty="0"/>
              <a:t> </a:t>
            </a:r>
            <a:r>
              <a:rPr sz="2300" spc="-70" dirty="0"/>
              <a:t>Observatory</a:t>
            </a:r>
            <a:endParaRPr sz="2300"/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/>
          <a:p>
            <a:pPr marL="354965" indent="-325120">
              <a:lnSpc>
                <a:spcPct val="100000"/>
              </a:lnSpc>
              <a:spcBef>
                <a:spcPts val="1325"/>
              </a:spcBef>
              <a:buAutoNum type="arabicPeriod" startAt="5"/>
              <a:tabLst>
                <a:tab pos="354965" algn="l"/>
              </a:tabLst>
            </a:pPr>
            <a:r>
              <a:rPr spc="-225" dirty="0"/>
              <a:t>Loss</a:t>
            </a:r>
            <a:r>
              <a:rPr spc="-145" dirty="0"/>
              <a:t> </a:t>
            </a:r>
            <a:r>
              <a:rPr spc="-80" dirty="0"/>
              <a:t>of</a:t>
            </a:r>
            <a:r>
              <a:rPr spc="-145" dirty="0"/>
              <a:t> </a:t>
            </a:r>
            <a:r>
              <a:rPr spc="-90" dirty="0"/>
              <a:t>functionality</a:t>
            </a:r>
            <a:r>
              <a:rPr spc="-145" dirty="0"/>
              <a:t> </a:t>
            </a:r>
            <a:r>
              <a:rPr spc="-95" dirty="0"/>
              <a:t>and</a:t>
            </a:r>
            <a:r>
              <a:rPr spc="-145" dirty="0"/>
              <a:t> </a:t>
            </a:r>
            <a:r>
              <a:rPr spc="-10" dirty="0"/>
              <a:t>usability</a:t>
            </a:r>
          </a:p>
          <a:p>
            <a:pPr marL="299085" marR="5080" lvl="1" indent="-287020">
              <a:lnSpc>
                <a:spcPct val="105900"/>
              </a:lnSpc>
              <a:spcBef>
                <a:spcPts val="940"/>
              </a:spcBef>
              <a:buSzPct val="105882"/>
              <a:buChar char="•"/>
              <a:tabLst>
                <a:tab pos="299085" algn="l"/>
              </a:tabLst>
            </a:pPr>
            <a:r>
              <a:rPr sz="1700" dirty="0">
                <a:latin typeface="Tahoma"/>
                <a:cs typeface="Tahoma"/>
              </a:rPr>
              <a:t>The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observatory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is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designed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to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85" dirty="0">
                <a:latin typeface="Tahoma"/>
                <a:cs typeface="Tahoma"/>
              </a:rPr>
              <a:t>respond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to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the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needs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of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specific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users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interested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-25" dirty="0">
                <a:latin typeface="Tahoma"/>
                <a:cs typeface="Tahoma"/>
              </a:rPr>
              <a:t>in </a:t>
            </a:r>
            <a:r>
              <a:rPr sz="1700" spc="55" dirty="0">
                <a:latin typeface="Tahoma"/>
                <a:cs typeface="Tahoma"/>
              </a:rPr>
              <a:t>strategic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planning,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a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85" dirty="0">
                <a:latin typeface="Tahoma"/>
                <a:cs typeface="Tahoma"/>
              </a:rPr>
              <a:t>migration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could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lead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to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-55" dirty="0">
                <a:latin typeface="Tahoma"/>
                <a:cs typeface="Tahoma"/>
              </a:rPr>
              <a:t>the</a:t>
            </a:r>
            <a:r>
              <a:rPr sz="1700" spc="-55" dirty="0">
                <a:latin typeface="Arial Black"/>
                <a:cs typeface="Arial Black"/>
              </a:rPr>
              <a:t>loss</a:t>
            </a:r>
            <a:r>
              <a:rPr sz="1700" spc="-105" dirty="0">
                <a:latin typeface="Arial Black"/>
                <a:cs typeface="Arial Black"/>
              </a:rPr>
              <a:t> </a:t>
            </a:r>
            <a:r>
              <a:rPr sz="1700" spc="-45" dirty="0">
                <a:latin typeface="Arial Black"/>
                <a:cs typeface="Arial Black"/>
              </a:rPr>
              <a:t>of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95" dirty="0">
                <a:latin typeface="Arial Black"/>
                <a:cs typeface="Arial Black"/>
              </a:rPr>
              <a:t>tools</a:t>
            </a:r>
            <a:r>
              <a:rPr sz="1700" spc="-105" dirty="0">
                <a:latin typeface="Arial Black"/>
                <a:cs typeface="Arial Black"/>
              </a:rPr>
              <a:t> </a:t>
            </a:r>
            <a:r>
              <a:rPr sz="1700" spc="-45" dirty="0">
                <a:latin typeface="Arial Black"/>
                <a:cs typeface="Arial Black"/>
              </a:rPr>
              <a:t>or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90" dirty="0">
                <a:latin typeface="Arial Black"/>
                <a:cs typeface="Arial Black"/>
              </a:rPr>
              <a:t>visualizations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25" dirty="0">
                <a:latin typeface="Arial Black"/>
                <a:cs typeface="Arial Black"/>
              </a:rPr>
              <a:t>of </a:t>
            </a:r>
            <a:r>
              <a:rPr sz="1700" spc="-100" dirty="0">
                <a:latin typeface="Arial Black"/>
                <a:cs typeface="Arial Black"/>
              </a:rPr>
              <a:t>key</a:t>
            </a:r>
            <a:r>
              <a:rPr sz="1700" spc="-125" dirty="0">
                <a:latin typeface="Arial Black"/>
                <a:cs typeface="Arial Black"/>
              </a:rPr>
              <a:t> </a:t>
            </a:r>
            <a:r>
              <a:rPr sz="1700" spc="-10" dirty="0">
                <a:latin typeface="Arial Black"/>
                <a:cs typeface="Arial Black"/>
              </a:rPr>
              <a:t>modules</a:t>
            </a:r>
            <a:r>
              <a:rPr sz="1700" spc="-10" dirty="0">
                <a:latin typeface="Tahoma"/>
                <a:cs typeface="Tahoma"/>
              </a:rPr>
              <a:t>.</a:t>
            </a:r>
            <a:endParaRPr sz="1700">
              <a:latin typeface="Tahoma"/>
              <a:cs typeface="Tahoma"/>
            </a:endParaRPr>
          </a:p>
          <a:p>
            <a:pPr marL="284480" indent="-254635">
              <a:lnSpc>
                <a:spcPct val="100000"/>
              </a:lnSpc>
              <a:spcBef>
                <a:spcPts val="1445"/>
              </a:spcBef>
              <a:buAutoNum type="arabicPeriod" startAt="6"/>
              <a:tabLst>
                <a:tab pos="284480" algn="l"/>
              </a:tabLst>
            </a:pPr>
            <a:r>
              <a:rPr sz="1800" spc="-125" dirty="0"/>
              <a:t>Technological</a:t>
            </a:r>
            <a:r>
              <a:rPr sz="1800" spc="-95" dirty="0"/>
              <a:t> </a:t>
            </a:r>
            <a:r>
              <a:rPr sz="1800" spc="-114" dirty="0"/>
              <a:t>dependence</a:t>
            </a:r>
            <a:r>
              <a:rPr sz="1800" spc="-90" dirty="0"/>
              <a:t> </a:t>
            </a:r>
            <a:r>
              <a:rPr sz="1800" spc="-60" dirty="0"/>
              <a:t>on</a:t>
            </a:r>
            <a:r>
              <a:rPr sz="1800" spc="-90" dirty="0"/>
              <a:t> </a:t>
            </a:r>
            <a:r>
              <a:rPr sz="1800" spc="-30" dirty="0"/>
              <a:t>third</a:t>
            </a:r>
            <a:r>
              <a:rPr sz="1800" spc="-90" dirty="0"/>
              <a:t> </a:t>
            </a:r>
            <a:r>
              <a:rPr sz="1800" spc="-10" dirty="0"/>
              <a:t>parties</a:t>
            </a:r>
            <a:endParaRPr sz="1800"/>
          </a:p>
          <a:p>
            <a:pPr marL="299085" marR="155575" lvl="1" indent="-287020">
              <a:lnSpc>
                <a:spcPct val="105900"/>
              </a:lnSpc>
              <a:spcBef>
                <a:spcPts val="1060"/>
              </a:spcBef>
              <a:buSzPct val="105882"/>
              <a:buChar char="•"/>
              <a:tabLst>
                <a:tab pos="299085" algn="l"/>
              </a:tabLst>
            </a:pPr>
            <a:r>
              <a:rPr sz="1700" spc="65" dirty="0">
                <a:latin typeface="Tahoma"/>
                <a:cs typeface="Tahoma"/>
              </a:rPr>
              <a:t>Ceplan</a:t>
            </a:r>
            <a:r>
              <a:rPr sz="1700" spc="-45" dirty="0">
                <a:latin typeface="Tahoma"/>
                <a:cs typeface="Tahoma"/>
              </a:rPr>
              <a:t> </a:t>
            </a:r>
            <a:r>
              <a:rPr sz="1700" spc="-20" dirty="0">
                <a:latin typeface="Tahoma"/>
                <a:cs typeface="Tahoma"/>
              </a:rPr>
              <a:t>could</a:t>
            </a:r>
            <a:r>
              <a:rPr sz="1700" spc="-20" dirty="0">
                <a:latin typeface="Arial Black"/>
                <a:cs typeface="Arial Black"/>
              </a:rPr>
              <a:t>losing</a:t>
            </a:r>
            <a:r>
              <a:rPr sz="1700" spc="-80" dirty="0">
                <a:latin typeface="Arial Black"/>
                <a:cs typeface="Arial Black"/>
              </a:rPr>
              <a:t> control </a:t>
            </a:r>
            <a:r>
              <a:rPr sz="1700" spc="-75" dirty="0">
                <a:latin typeface="Arial Black"/>
                <a:cs typeface="Arial Black"/>
              </a:rPr>
              <a:t>over </a:t>
            </a:r>
            <a:r>
              <a:rPr sz="1700" spc="-105" dirty="0">
                <a:latin typeface="Arial Black"/>
                <a:cs typeface="Arial Black"/>
              </a:rPr>
              <a:t>technological</a:t>
            </a:r>
            <a:r>
              <a:rPr sz="1700" spc="-80" dirty="0">
                <a:latin typeface="Arial Black"/>
                <a:cs typeface="Arial Black"/>
              </a:rPr>
              <a:t> </a:t>
            </a:r>
            <a:r>
              <a:rPr sz="1700" spc="-60" dirty="0">
                <a:latin typeface="Arial Black"/>
                <a:cs typeface="Arial Black"/>
              </a:rPr>
              <a:t>infrastructure</a:t>
            </a:r>
            <a:r>
              <a:rPr sz="1700" spc="-60" dirty="0">
                <a:latin typeface="Tahoma"/>
                <a:cs typeface="Tahoma"/>
              </a:rPr>
              <a:t>,</a:t>
            </a:r>
            <a:r>
              <a:rPr sz="1700" spc="-45" dirty="0">
                <a:latin typeface="Tahoma"/>
                <a:cs typeface="Tahoma"/>
              </a:rPr>
              <a:t> </a:t>
            </a:r>
            <a:r>
              <a:rPr sz="1700" spc="85" dirty="0">
                <a:latin typeface="Tahoma"/>
                <a:cs typeface="Tahoma"/>
              </a:rPr>
              <a:t>depending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on </a:t>
            </a:r>
            <a:r>
              <a:rPr sz="1700" spc="60" dirty="0">
                <a:latin typeface="Tahoma"/>
                <a:cs typeface="Tahoma"/>
              </a:rPr>
              <a:t>external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suppliers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90" dirty="0">
                <a:latin typeface="Tahoma"/>
                <a:cs typeface="Tahoma"/>
              </a:rPr>
              <a:t>or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technical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teams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for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any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modification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90" dirty="0">
                <a:latin typeface="Tahoma"/>
                <a:cs typeface="Tahoma"/>
              </a:rPr>
              <a:t>or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improvement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to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-25" dirty="0">
                <a:latin typeface="Tahoma"/>
                <a:cs typeface="Tahoma"/>
              </a:rPr>
              <a:t>the </a:t>
            </a:r>
            <a:r>
              <a:rPr sz="1700" spc="55" dirty="0">
                <a:latin typeface="Tahoma"/>
                <a:cs typeface="Tahoma"/>
              </a:rPr>
              <a:t>platform.</a:t>
            </a:r>
            <a:endParaRPr sz="1700">
              <a:latin typeface="Tahoma"/>
              <a:cs typeface="Tahoma"/>
            </a:endParaRPr>
          </a:p>
          <a:p>
            <a:pPr marL="354965" indent="-325120">
              <a:lnSpc>
                <a:spcPct val="100000"/>
              </a:lnSpc>
              <a:spcBef>
                <a:spcPts val="1620"/>
              </a:spcBef>
              <a:buAutoNum type="arabicPeriod" startAt="7"/>
              <a:tabLst>
                <a:tab pos="354965" algn="l"/>
              </a:tabLst>
            </a:pPr>
            <a:r>
              <a:rPr spc="-165" dirty="0"/>
              <a:t>User</a:t>
            </a:r>
            <a:r>
              <a:rPr spc="-160" dirty="0"/>
              <a:t> </a:t>
            </a:r>
            <a:r>
              <a:rPr spc="-55" dirty="0"/>
              <a:t>resistance</a:t>
            </a:r>
          </a:p>
          <a:p>
            <a:pPr marL="299085" marR="61594" lvl="1" indent="-287020">
              <a:lnSpc>
                <a:spcPct val="105900"/>
              </a:lnSpc>
              <a:spcBef>
                <a:spcPts val="965"/>
              </a:spcBef>
              <a:buSzPct val="105882"/>
              <a:buChar char="•"/>
              <a:tabLst>
                <a:tab pos="299085" algn="l"/>
              </a:tabLst>
            </a:pPr>
            <a:r>
              <a:rPr sz="1700" spc="50" dirty="0">
                <a:latin typeface="Tahoma"/>
                <a:cs typeface="Tahoma"/>
              </a:rPr>
              <a:t>Those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already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familiar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with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the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observatory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may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find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the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transition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10" dirty="0">
                <a:latin typeface="Tahoma"/>
                <a:cs typeface="Tahoma"/>
              </a:rPr>
              <a:t>difficult,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which </a:t>
            </a:r>
            <a:r>
              <a:rPr sz="1700" spc="-30" dirty="0">
                <a:latin typeface="Tahoma"/>
                <a:cs typeface="Tahoma"/>
              </a:rPr>
              <a:t>could</a:t>
            </a:r>
            <a:r>
              <a:rPr sz="1700" spc="-30" dirty="0">
                <a:latin typeface="Arial Black"/>
                <a:cs typeface="Arial Black"/>
              </a:rPr>
              <a:t>reduce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55" dirty="0">
                <a:latin typeface="Arial Black"/>
                <a:cs typeface="Arial Black"/>
              </a:rPr>
              <a:t>platform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114" dirty="0">
                <a:latin typeface="Arial Black"/>
                <a:cs typeface="Arial Black"/>
              </a:rPr>
              <a:t>usage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70" dirty="0">
                <a:latin typeface="Arial Black"/>
                <a:cs typeface="Arial Black"/>
              </a:rPr>
              <a:t>and</a:t>
            </a:r>
            <a:r>
              <a:rPr sz="1700" spc="-95" dirty="0">
                <a:latin typeface="Arial Black"/>
                <a:cs typeface="Arial Black"/>
              </a:rPr>
              <a:t> affect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65" dirty="0">
                <a:latin typeface="Arial Black"/>
                <a:cs typeface="Arial Black"/>
              </a:rPr>
              <a:t>the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85" dirty="0">
                <a:latin typeface="Arial Black"/>
                <a:cs typeface="Arial Black"/>
              </a:rPr>
              <a:t>dissemination</a:t>
            </a:r>
            <a:r>
              <a:rPr sz="1700" spc="-95" dirty="0">
                <a:latin typeface="Arial Black"/>
                <a:cs typeface="Arial Black"/>
              </a:rPr>
              <a:t> </a:t>
            </a:r>
            <a:r>
              <a:rPr sz="1700" spc="-45" dirty="0">
                <a:latin typeface="Arial Black"/>
                <a:cs typeface="Arial Black"/>
              </a:rPr>
              <a:t>of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10" dirty="0">
                <a:latin typeface="Arial Black"/>
                <a:cs typeface="Arial Black"/>
              </a:rPr>
              <a:t>information</a:t>
            </a:r>
            <a:r>
              <a:rPr sz="1700" spc="-10" dirty="0">
                <a:latin typeface="Tahoma"/>
                <a:cs typeface="Tahoma"/>
              </a:rPr>
              <a:t>.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6960" y="1717039"/>
            <a:ext cx="9036050" cy="0"/>
          </a:xfrm>
          <a:custGeom>
            <a:avLst/>
            <a:gdLst/>
            <a:ahLst/>
            <a:cxnLst/>
            <a:rect l="l" t="t" r="r" b="b"/>
            <a:pathLst>
              <a:path w="9036050">
                <a:moveTo>
                  <a:pt x="0" y="0"/>
                </a:moveTo>
                <a:lnTo>
                  <a:pt x="9036050" y="0"/>
                </a:lnTo>
              </a:path>
            </a:pathLst>
          </a:custGeom>
          <a:ln w="19050">
            <a:solidFill>
              <a:srgbClr val="E204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821679" y="1795779"/>
            <a:ext cx="5572760" cy="4828540"/>
            <a:chOff x="5821679" y="1795779"/>
            <a:chExt cx="5572760" cy="48285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62519" y="1795779"/>
              <a:ext cx="3931920" cy="48285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454900" y="4790439"/>
              <a:ext cx="2778760" cy="1272540"/>
            </a:xfrm>
            <a:custGeom>
              <a:avLst/>
              <a:gdLst/>
              <a:ahLst/>
              <a:cxnLst/>
              <a:rect l="l" t="t" r="r" b="b"/>
              <a:pathLst>
                <a:path w="2778759" h="1272539">
                  <a:moveTo>
                    <a:pt x="0" y="212090"/>
                  </a:moveTo>
                  <a:lnTo>
                    <a:pt x="5603" y="163472"/>
                  </a:lnTo>
                  <a:lnTo>
                    <a:pt x="21564" y="118835"/>
                  </a:lnTo>
                  <a:lnTo>
                    <a:pt x="46606" y="79455"/>
                  </a:lnTo>
                  <a:lnTo>
                    <a:pt x="79455" y="46606"/>
                  </a:lnTo>
                  <a:lnTo>
                    <a:pt x="118835" y="21564"/>
                  </a:lnTo>
                  <a:lnTo>
                    <a:pt x="163472" y="5603"/>
                  </a:lnTo>
                  <a:lnTo>
                    <a:pt x="212090" y="0"/>
                  </a:lnTo>
                  <a:lnTo>
                    <a:pt x="2566670" y="0"/>
                  </a:lnTo>
                  <a:lnTo>
                    <a:pt x="2615287" y="5603"/>
                  </a:lnTo>
                  <a:lnTo>
                    <a:pt x="2659924" y="21564"/>
                  </a:lnTo>
                  <a:lnTo>
                    <a:pt x="2699304" y="46606"/>
                  </a:lnTo>
                  <a:lnTo>
                    <a:pt x="2732153" y="79455"/>
                  </a:lnTo>
                  <a:lnTo>
                    <a:pt x="2757195" y="118835"/>
                  </a:lnTo>
                  <a:lnTo>
                    <a:pt x="2773156" y="163472"/>
                  </a:lnTo>
                  <a:lnTo>
                    <a:pt x="2778759" y="212090"/>
                  </a:lnTo>
                  <a:lnTo>
                    <a:pt x="2778759" y="1060450"/>
                  </a:lnTo>
                  <a:lnTo>
                    <a:pt x="2773156" y="1109079"/>
                  </a:lnTo>
                  <a:lnTo>
                    <a:pt x="2757195" y="1153720"/>
                  </a:lnTo>
                  <a:lnTo>
                    <a:pt x="2732153" y="1193100"/>
                  </a:lnTo>
                  <a:lnTo>
                    <a:pt x="2699304" y="1225945"/>
                  </a:lnTo>
                  <a:lnTo>
                    <a:pt x="2659924" y="1250982"/>
                  </a:lnTo>
                  <a:lnTo>
                    <a:pt x="2615287" y="1266938"/>
                  </a:lnTo>
                  <a:lnTo>
                    <a:pt x="2566670" y="1272540"/>
                  </a:lnTo>
                  <a:lnTo>
                    <a:pt x="212090" y="1272540"/>
                  </a:lnTo>
                  <a:lnTo>
                    <a:pt x="163472" y="1266938"/>
                  </a:lnTo>
                  <a:lnTo>
                    <a:pt x="118835" y="1250982"/>
                  </a:lnTo>
                  <a:lnTo>
                    <a:pt x="79455" y="1225945"/>
                  </a:lnTo>
                  <a:lnTo>
                    <a:pt x="46606" y="1193100"/>
                  </a:lnTo>
                  <a:lnTo>
                    <a:pt x="21564" y="1153720"/>
                  </a:lnTo>
                  <a:lnTo>
                    <a:pt x="5603" y="1109079"/>
                  </a:lnTo>
                  <a:lnTo>
                    <a:pt x="0" y="1060450"/>
                  </a:lnTo>
                  <a:lnTo>
                    <a:pt x="0" y="21209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821679" y="3253739"/>
              <a:ext cx="1619885" cy="2200910"/>
            </a:xfrm>
            <a:custGeom>
              <a:avLst/>
              <a:gdLst/>
              <a:ahLst/>
              <a:cxnLst/>
              <a:rect l="l" t="t" r="r" b="b"/>
              <a:pathLst>
                <a:path w="1619884" h="2200910">
                  <a:moveTo>
                    <a:pt x="797178" y="38100"/>
                  </a:moveTo>
                  <a:lnTo>
                    <a:pt x="797178" y="2200783"/>
                  </a:lnTo>
                  <a:lnTo>
                    <a:pt x="1619885" y="2200783"/>
                  </a:lnTo>
                  <a:lnTo>
                    <a:pt x="1619885" y="2188083"/>
                  </a:lnTo>
                  <a:lnTo>
                    <a:pt x="822578" y="2188083"/>
                  </a:lnTo>
                  <a:lnTo>
                    <a:pt x="809878" y="2175383"/>
                  </a:lnTo>
                  <a:lnTo>
                    <a:pt x="822578" y="2175383"/>
                  </a:lnTo>
                  <a:lnTo>
                    <a:pt x="822578" y="50800"/>
                  </a:lnTo>
                  <a:lnTo>
                    <a:pt x="809878" y="50800"/>
                  </a:lnTo>
                  <a:lnTo>
                    <a:pt x="797178" y="38100"/>
                  </a:lnTo>
                  <a:close/>
                </a:path>
                <a:path w="1619884" h="2200910">
                  <a:moveTo>
                    <a:pt x="822578" y="2175383"/>
                  </a:moveTo>
                  <a:lnTo>
                    <a:pt x="809878" y="2175383"/>
                  </a:lnTo>
                  <a:lnTo>
                    <a:pt x="822578" y="2188083"/>
                  </a:lnTo>
                  <a:lnTo>
                    <a:pt x="822578" y="2175383"/>
                  </a:lnTo>
                  <a:close/>
                </a:path>
                <a:path w="1619884" h="2200910">
                  <a:moveTo>
                    <a:pt x="1619885" y="2175383"/>
                  </a:moveTo>
                  <a:lnTo>
                    <a:pt x="822578" y="2175383"/>
                  </a:lnTo>
                  <a:lnTo>
                    <a:pt x="822578" y="2188083"/>
                  </a:lnTo>
                  <a:lnTo>
                    <a:pt x="1619885" y="2188083"/>
                  </a:lnTo>
                  <a:lnTo>
                    <a:pt x="1619885" y="2175383"/>
                  </a:lnTo>
                  <a:close/>
                </a:path>
                <a:path w="1619884" h="220091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50800"/>
                  </a:lnTo>
                  <a:lnTo>
                    <a:pt x="63500" y="50800"/>
                  </a:lnTo>
                  <a:lnTo>
                    <a:pt x="63500" y="25400"/>
                  </a:lnTo>
                  <a:lnTo>
                    <a:pt x="76200" y="25400"/>
                  </a:lnTo>
                  <a:lnTo>
                    <a:pt x="76200" y="0"/>
                  </a:lnTo>
                  <a:close/>
                </a:path>
                <a:path w="1619884" h="2200910">
                  <a:moveTo>
                    <a:pt x="76200" y="25400"/>
                  </a:moveTo>
                  <a:lnTo>
                    <a:pt x="63500" y="25400"/>
                  </a:lnTo>
                  <a:lnTo>
                    <a:pt x="63500" y="50800"/>
                  </a:lnTo>
                  <a:lnTo>
                    <a:pt x="76200" y="50800"/>
                  </a:lnTo>
                  <a:lnTo>
                    <a:pt x="76200" y="25400"/>
                  </a:lnTo>
                  <a:close/>
                </a:path>
                <a:path w="1619884" h="2200910">
                  <a:moveTo>
                    <a:pt x="822578" y="25400"/>
                  </a:moveTo>
                  <a:lnTo>
                    <a:pt x="76200" y="25400"/>
                  </a:lnTo>
                  <a:lnTo>
                    <a:pt x="76200" y="50800"/>
                  </a:lnTo>
                  <a:lnTo>
                    <a:pt x="797178" y="50800"/>
                  </a:lnTo>
                  <a:lnTo>
                    <a:pt x="797178" y="38100"/>
                  </a:lnTo>
                  <a:lnTo>
                    <a:pt x="822578" y="38100"/>
                  </a:lnTo>
                  <a:lnTo>
                    <a:pt x="822578" y="25400"/>
                  </a:lnTo>
                  <a:close/>
                </a:path>
                <a:path w="1619884" h="2200910">
                  <a:moveTo>
                    <a:pt x="822578" y="38100"/>
                  </a:moveTo>
                  <a:lnTo>
                    <a:pt x="797178" y="38100"/>
                  </a:lnTo>
                  <a:lnTo>
                    <a:pt x="809878" y="50800"/>
                  </a:lnTo>
                  <a:lnTo>
                    <a:pt x="822578" y="50800"/>
                  </a:lnTo>
                  <a:lnTo>
                    <a:pt x="822578" y="381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380"/>
              </a:spcBef>
            </a:pPr>
            <a:r>
              <a:rPr spc="-210" dirty="0"/>
              <a:t>6.</a:t>
            </a:r>
            <a:r>
              <a:rPr spc="-185" dirty="0"/>
              <a:t> </a:t>
            </a:r>
            <a:r>
              <a:rPr spc="-150" dirty="0"/>
              <a:t>Next</a:t>
            </a:r>
            <a:r>
              <a:rPr spc="-180" dirty="0"/>
              <a:t> </a:t>
            </a:r>
            <a:r>
              <a:rPr spc="-195" dirty="0"/>
              <a:t>steps</a:t>
            </a:r>
            <a:r>
              <a:rPr spc="-180" dirty="0"/>
              <a:t> </a:t>
            </a:r>
            <a:r>
              <a:rPr spc="-75" dirty="0"/>
              <a:t>that</a:t>
            </a:r>
            <a:r>
              <a:rPr spc="-180" dirty="0"/>
              <a:t> </a:t>
            </a:r>
            <a:r>
              <a:rPr spc="-175" dirty="0"/>
              <a:t>Ceplan</a:t>
            </a:r>
            <a:r>
              <a:rPr spc="-180" dirty="0"/>
              <a:t> </a:t>
            </a:r>
            <a:r>
              <a:rPr spc="-120" dirty="0"/>
              <a:t>will</a:t>
            </a:r>
            <a:r>
              <a:rPr spc="-180" dirty="0"/>
              <a:t> </a:t>
            </a:r>
            <a:r>
              <a:rPr spc="-110" dirty="0"/>
              <a:t>implement</a:t>
            </a:r>
            <a:r>
              <a:rPr spc="-180" dirty="0"/>
              <a:t> </a:t>
            </a:r>
            <a:r>
              <a:rPr spc="-60" dirty="0"/>
              <a:t>in</a:t>
            </a:r>
            <a:r>
              <a:rPr spc="-180" dirty="0"/>
              <a:t> </a:t>
            </a:r>
            <a:r>
              <a:rPr spc="-25" dirty="0"/>
              <a:t>the </a:t>
            </a:r>
            <a:r>
              <a:rPr lang="es-PE" spc="-165" dirty="0" err="1"/>
              <a:t>Foresight</a:t>
            </a:r>
            <a:r>
              <a:rPr spc="-150" dirty="0"/>
              <a:t> </a:t>
            </a:r>
            <a:r>
              <a:rPr spc="-140" dirty="0"/>
              <a:t>meetings</a:t>
            </a:r>
            <a:r>
              <a:rPr spc="-150" dirty="0"/>
              <a:t> </a:t>
            </a:r>
            <a:r>
              <a:rPr spc="-10" dirty="0"/>
              <a:t>module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77264" y="2258440"/>
            <a:ext cx="4690110" cy="222504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480059">
              <a:lnSpc>
                <a:spcPts val="2580"/>
              </a:lnSpc>
              <a:spcBef>
                <a:spcPts val="335"/>
              </a:spcBef>
            </a:pPr>
            <a:r>
              <a:rPr sz="2300" spc="-160" dirty="0">
                <a:solidFill>
                  <a:srgbClr val="FF0000"/>
                </a:solidFill>
                <a:latin typeface="Arial Black"/>
                <a:cs typeface="Arial Black"/>
              </a:rPr>
              <a:t>Video</a:t>
            </a:r>
            <a:r>
              <a:rPr sz="2300" spc="-15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300" spc="-114" dirty="0">
                <a:solidFill>
                  <a:srgbClr val="FF0000"/>
                </a:solidFill>
                <a:latin typeface="Arial Black"/>
                <a:cs typeface="Arial Black"/>
              </a:rPr>
              <a:t>viewing</a:t>
            </a:r>
            <a:r>
              <a:rPr sz="2300" spc="-1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300" spc="-80" dirty="0">
                <a:solidFill>
                  <a:srgbClr val="FF0000"/>
                </a:solidFill>
                <a:latin typeface="Arial Black"/>
                <a:cs typeface="Arial Black"/>
              </a:rPr>
              <a:t>of</a:t>
            </a:r>
            <a:r>
              <a:rPr sz="2300" spc="-15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lang="es-PE" sz="2300" spc="-125" dirty="0" err="1">
                <a:solidFill>
                  <a:srgbClr val="FF0000"/>
                </a:solidFill>
                <a:latin typeface="Arial Black"/>
                <a:cs typeface="Arial Black"/>
              </a:rPr>
              <a:t>Foresight</a:t>
            </a:r>
            <a:r>
              <a:rPr sz="2300" spc="-12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300" spc="-10" dirty="0">
                <a:solidFill>
                  <a:srgbClr val="FF0000"/>
                </a:solidFill>
                <a:latin typeface="Arial Black"/>
                <a:cs typeface="Arial Black"/>
              </a:rPr>
              <a:t>meeting</a:t>
            </a:r>
            <a:endParaRPr sz="2300" dirty="0">
              <a:latin typeface="Arial Black"/>
              <a:cs typeface="Arial Black"/>
            </a:endParaRPr>
          </a:p>
          <a:p>
            <a:pPr marL="94615" marR="5080">
              <a:lnSpc>
                <a:spcPct val="105700"/>
              </a:lnSpc>
              <a:spcBef>
                <a:spcPts val="1145"/>
              </a:spcBef>
            </a:pPr>
            <a:r>
              <a:rPr sz="1700" spc="55" dirty="0">
                <a:latin typeface="Tahoma"/>
                <a:cs typeface="Tahoma"/>
              </a:rPr>
              <a:t>After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the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meetings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are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held,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if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there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35" dirty="0">
                <a:latin typeface="Tahoma"/>
                <a:cs typeface="Tahoma"/>
              </a:rPr>
              <a:t>are </a:t>
            </a:r>
            <a:r>
              <a:rPr sz="1700" spc="60" dirty="0">
                <a:latin typeface="Tahoma"/>
                <a:cs typeface="Tahoma"/>
              </a:rPr>
              <a:t>videos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spc="90" dirty="0">
                <a:latin typeface="Tahoma"/>
                <a:cs typeface="Tahoma"/>
              </a:rPr>
              <a:t>on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YouTube,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these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will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be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spc="85" dirty="0">
                <a:latin typeface="Tahoma"/>
                <a:cs typeface="Tahoma"/>
              </a:rPr>
              <a:t>uploaded</a:t>
            </a:r>
            <a:r>
              <a:rPr sz="1700" spc="-25" dirty="0">
                <a:latin typeface="Tahoma"/>
                <a:cs typeface="Tahoma"/>
              </a:rPr>
              <a:t> to </a:t>
            </a:r>
            <a:r>
              <a:rPr sz="1700" spc="60" dirty="0">
                <a:latin typeface="Tahoma"/>
                <a:cs typeface="Tahoma"/>
              </a:rPr>
              <a:t>the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platform,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which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improves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the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user </a:t>
            </a:r>
            <a:r>
              <a:rPr sz="1700" spc="60" dirty="0">
                <a:latin typeface="Tahoma"/>
                <a:cs typeface="Tahoma"/>
              </a:rPr>
              <a:t>experience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and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enriches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the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content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within </a:t>
            </a:r>
            <a:r>
              <a:rPr sz="1700" spc="60" dirty="0">
                <a:latin typeface="Tahoma"/>
                <a:cs typeface="Tahoma"/>
              </a:rPr>
              <a:t>the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45" dirty="0">
                <a:latin typeface="Tahoma"/>
                <a:cs typeface="Tahoma"/>
              </a:rPr>
              <a:t>Observatory.</a:t>
            </a:r>
            <a:endParaRPr sz="170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6005" y="5576252"/>
            <a:ext cx="73596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05" dirty="0">
                <a:solidFill>
                  <a:srgbClr val="001F5F"/>
                </a:solidFill>
                <a:latin typeface="Arial Black"/>
                <a:cs typeface="Arial Black"/>
              </a:rPr>
              <a:t>Link: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07030" y="5640070"/>
            <a:ext cx="149923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u="sng" dirty="0">
                <a:solidFill>
                  <a:srgbClr val="0563C0"/>
                </a:solidFill>
                <a:uFill>
                  <a:solidFill>
                    <a:srgbClr val="0563C0"/>
                  </a:solidFill>
                </a:uFill>
                <a:latin typeface="Tahoma"/>
                <a:cs typeface="Tahoma"/>
                <a:hlinkClick r:id="rId3"/>
              </a:rPr>
              <a:t>See</a:t>
            </a:r>
            <a:r>
              <a:rPr sz="1700" u="sng" spc="-40" dirty="0">
                <a:solidFill>
                  <a:srgbClr val="0563C0"/>
                </a:solidFill>
                <a:uFill>
                  <a:solidFill>
                    <a:srgbClr val="0563C0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sz="1700" u="sng" spc="55" dirty="0">
                <a:solidFill>
                  <a:srgbClr val="0563C0"/>
                </a:solidFill>
                <a:uFill>
                  <a:solidFill>
                    <a:srgbClr val="0563C0"/>
                  </a:solidFill>
                </a:uFill>
                <a:latin typeface="Tahoma"/>
                <a:cs typeface="Tahoma"/>
                <a:hlinkClick r:id="rId3"/>
              </a:rPr>
              <a:t>full</a:t>
            </a:r>
            <a:r>
              <a:rPr sz="1700" u="sng" spc="-35" dirty="0">
                <a:solidFill>
                  <a:srgbClr val="0563C0"/>
                </a:solidFill>
                <a:uFill>
                  <a:solidFill>
                    <a:srgbClr val="0563C0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sz="1700" u="sng" spc="60" dirty="0">
                <a:solidFill>
                  <a:srgbClr val="0563C0"/>
                </a:solidFill>
                <a:uFill>
                  <a:solidFill>
                    <a:srgbClr val="0563C0"/>
                  </a:solidFill>
                </a:uFill>
                <a:latin typeface="Tahoma"/>
                <a:cs typeface="Tahoma"/>
                <a:hlinkClick r:id="rId3"/>
              </a:rPr>
              <a:t>design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08380" y="1785618"/>
            <a:ext cx="9459595" cy="5044440"/>
            <a:chOff x="1008380" y="1785618"/>
            <a:chExt cx="9459595" cy="5044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8380" y="1785618"/>
              <a:ext cx="5298440" cy="50444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60950" y="2439669"/>
              <a:ext cx="1193800" cy="673100"/>
            </a:xfrm>
            <a:custGeom>
              <a:avLst/>
              <a:gdLst/>
              <a:ahLst/>
              <a:cxnLst/>
              <a:rect l="l" t="t" r="r" b="b"/>
              <a:pathLst>
                <a:path w="1193800" h="673100">
                  <a:moveTo>
                    <a:pt x="0" y="112140"/>
                  </a:moveTo>
                  <a:lnTo>
                    <a:pt x="8806" y="68472"/>
                  </a:lnTo>
                  <a:lnTo>
                    <a:pt x="32829" y="32829"/>
                  </a:lnTo>
                  <a:lnTo>
                    <a:pt x="68472" y="8806"/>
                  </a:lnTo>
                  <a:lnTo>
                    <a:pt x="112140" y="0"/>
                  </a:lnTo>
                  <a:lnTo>
                    <a:pt x="1081659" y="0"/>
                  </a:lnTo>
                  <a:lnTo>
                    <a:pt x="1125327" y="8806"/>
                  </a:lnTo>
                  <a:lnTo>
                    <a:pt x="1160970" y="32829"/>
                  </a:lnTo>
                  <a:lnTo>
                    <a:pt x="1184993" y="68472"/>
                  </a:lnTo>
                  <a:lnTo>
                    <a:pt x="1193800" y="112140"/>
                  </a:lnTo>
                  <a:lnTo>
                    <a:pt x="1193800" y="560958"/>
                  </a:lnTo>
                  <a:lnTo>
                    <a:pt x="1184993" y="604627"/>
                  </a:lnTo>
                  <a:lnTo>
                    <a:pt x="1160970" y="640270"/>
                  </a:lnTo>
                  <a:lnTo>
                    <a:pt x="1125327" y="664293"/>
                  </a:lnTo>
                  <a:lnTo>
                    <a:pt x="1081659" y="673100"/>
                  </a:lnTo>
                  <a:lnTo>
                    <a:pt x="112140" y="673100"/>
                  </a:lnTo>
                  <a:lnTo>
                    <a:pt x="68472" y="664293"/>
                  </a:lnTo>
                  <a:lnTo>
                    <a:pt x="32829" y="640270"/>
                  </a:lnTo>
                  <a:lnTo>
                    <a:pt x="8806" y="604627"/>
                  </a:lnTo>
                  <a:lnTo>
                    <a:pt x="0" y="560958"/>
                  </a:lnTo>
                  <a:lnTo>
                    <a:pt x="0" y="112140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54750" y="2644139"/>
              <a:ext cx="704215" cy="3003550"/>
            </a:xfrm>
            <a:custGeom>
              <a:avLst/>
              <a:gdLst/>
              <a:ahLst/>
              <a:cxnLst/>
              <a:rect l="l" t="t" r="r" b="b"/>
              <a:pathLst>
                <a:path w="704215" h="3003550">
                  <a:moveTo>
                    <a:pt x="627760" y="2926842"/>
                  </a:moveTo>
                  <a:lnTo>
                    <a:pt x="627760" y="3003080"/>
                  </a:lnTo>
                  <a:lnTo>
                    <a:pt x="691260" y="2971330"/>
                  </a:lnTo>
                  <a:lnTo>
                    <a:pt x="640460" y="2971330"/>
                  </a:lnTo>
                  <a:lnTo>
                    <a:pt x="640460" y="2958630"/>
                  </a:lnTo>
                  <a:lnTo>
                    <a:pt x="691273" y="2958630"/>
                  </a:lnTo>
                  <a:lnTo>
                    <a:pt x="627760" y="2926842"/>
                  </a:lnTo>
                  <a:close/>
                </a:path>
                <a:path w="704215" h="3003550">
                  <a:moveTo>
                    <a:pt x="345694" y="6350"/>
                  </a:moveTo>
                  <a:lnTo>
                    <a:pt x="345694" y="2971330"/>
                  </a:lnTo>
                  <a:lnTo>
                    <a:pt x="627760" y="2971330"/>
                  </a:lnTo>
                  <a:lnTo>
                    <a:pt x="627760" y="2964980"/>
                  </a:lnTo>
                  <a:lnTo>
                    <a:pt x="358394" y="2964980"/>
                  </a:lnTo>
                  <a:lnTo>
                    <a:pt x="352044" y="2958630"/>
                  </a:lnTo>
                  <a:lnTo>
                    <a:pt x="358394" y="2958630"/>
                  </a:lnTo>
                  <a:lnTo>
                    <a:pt x="358394" y="12700"/>
                  </a:lnTo>
                  <a:lnTo>
                    <a:pt x="352044" y="12700"/>
                  </a:lnTo>
                  <a:lnTo>
                    <a:pt x="345694" y="6350"/>
                  </a:lnTo>
                  <a:close/>
                </a:path>
                <a:path w="704215" h="3003550">
                  <a:moveTo>
                    <a:pt x="691273" y="2958630"/>
                  </a:moveTo>
                  <a:lnTo>
                    <a:pt x="640460" y="2958630"/>
                  </a:lnTo>
                  <a:lnTo>
                    <a:pt x="640460" y="2971330"/>
                  </a:lnTo>
                  <a:lnTo>
                    <a:pt x="691260" y="2971330"/>
                  </a:lnTo>
                  <a:lnTo>
                    <a:pt x="703960" y="2964980"/>
                  </a:lnTo>
                  <a:lnTo>
                    <a:pt x="691273" y="2958630"/>
                  </a:lnTo>
                  <a:close/>
                </a:path>
                <a:path w="704215" h="3003550">
                  <a:moveTo>
                    <a:pt x="358394" y="2958630"/>
                  </a:moveTo>
                  <a:lnTo>
                    <a:pt x="352044" y="2958630"/>
                  </a:lnTo>
                  <a:lnTo>
                    <a:pt x="358394" y="2964980"/>
                  </a:lnTo>
                  <a:lnTo>
                    <a:pt x="358394" y="2958630"/>
                  </a:lnTo>
                  <a:close/>
                </a:path>
                <a:path w="704215" h="3003550">
                  <a:moveTo>
                    <a:pt x="627760" y="2958630"/>
                  </a:moveTo>
                  <a:lnTo>
                    <a:pt x="358394" y="2958630"/>
                  </a:lnTo>
                  <a:lnTo>
                    <a:pt x="358394" y="2964980"/>
                  </a:lnTo>
                  <a:lnTo>
                    <a:pt x="627760" y="2964980"/>
                  </a:lnTo>
                  <a:lnTo>
                    <a:pt x="627760" y="2958630"/>
                  </a:lnTo>
                  <a:close/>
                </a:path>
                <a:path w="704215" h="3003550">
                  <a:moveTo>
                    <a:pt x="358394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345694" y="12700"/>
                  </a:lnTo>
                  <a:lnTo>
                    <a:pt x="345694" y="6350"/>
                  </a:lnTo>
                  <a:lnTo>
                    <a:pt x="358394" y="6350"/>
                  </a:lnTo>
                  <a:lnTo>
                    <a:pt x="358394" y="0"/>
                  </a:lnTo>
                  <a:close/>
                </a:path>
                <a:path w="704215" h="3003550">
                  <a:moveTo>
                    <a:pt x="358394" y="6350"/>
                  </a:moveTo>
                  <a:lnTo>
                    <a:pt x="345694" y="6350"/>
                  </a:lnTo>
                  <a:lnTo>
                    <a:pt x="352044" y="12700"/>
                  </a:lnTo>
                  <a:lnTo>
                    <a:pt x="358394" y="12700"/>
                  </a:lnTo>
                  <a:lnTo>
                    <a:pt x="358394" y="63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54520" y="5412739"/>
              <a:ext cx="3512947" cy="772160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1076960" y="1717039"/>
            <a:ext cx="9036050" cy="0"/>
          </a:xfrm>
          <a:custGeom>
            <a:avLst/>
            <a:gdLst/>
            <a:ahLst/>
            <a:cxnLst/>
            <a:rect l="l" t="t" r="r" b="b"/>
            <a:pathLst>
              <a:path w="9036050">
                <a:moveTo>
                  <a:pt x="0" y="0"/>
                </a:moveTo>
                <a:lnTo>
                  <a:pt x="9036050" y="0"/>
                </a:lnTo>
              </a:path>
            </a:pathLst>
          </a:custGeom>
          <a:ln w="19050">
            <a:solidFill>
              <a:srgbClr val="E204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58214" y="818515"/>
            <a:ext cx="9466580" cy="77533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60"/>
              </a:spcBef>
            </a:pPr>
            <a:r>
              <a:rPr sz="2400" spc="-180" dirty="0"/>
              <a:t>6.</a:t>
            </a:r>
            <a:r>
              <a:rPr sz="2400" spc="-160" dirty="0"/>
              <a:t> </a:t>
            </a:r>
            <a:r>
              <a:rPr sz="2400" spc="-130" dirty="0"/>
              <a:t>Next</a:t>
            </a:r>
            <a:r>
              <a:rPr sz="2400" spc="-160" dirty="0"/>
              <a:t> </a:t>
            </a:r>
            <a:r>
              <a:rPr sz="2400" spc="-175" dirty="0"/>
              <a:t>steps</a:t>
            </a:r>
            <a:r>
              <a:rPr sz="2400" spc="-160" dirty="0"/>
              <a:t> </a:t>
            </a:r>
            <a:r>
              <a:rPr sz="2400" spc="-70" dirty="0"/>
              <a:t>that</a:t>
            </a:r>
            <a:r>
              <a:rPr sz="2400" spc="-160" dirty="0"/>
              <a:t> </a:t>
            </a:r>
            <a:r>
              <a:rPr sz="2400" spc="-155" dirty="0"/>
              <a:t>Ceplan</a:t>
            </a:r>
            <a:r>
              <a:rPr sz="2400" spc="-160" dirty="0"/>
              <a:t> </a:t>
            </a:r>
            <a:r>
              <a:rPr sz="2400" spc="-105" dirty="0"/>
              <a:t>will</a:t>
            </a:r>
            <a:r>
              <a:rPr sz="2400" spc="-160" dirty="0"/>
              <a:t> </a:t>
            </a:r>
            <a:r>
              <a:rPr sz="2400" spc="-100" dirty="0"/>
              <a:t>implement</a:t>
            </a:r>
            <a:r>
              <a:rPr sz="2400" spc="-160" dirty="0"/>
              <a:t> </a:t>
            </a:r>
            <a:r>
              <a:rPr sz="2400" spc="-55" dirty="0"/>
              <a:t>in</a:t>
            </a:r>
            <a:r>
              <a:rPr sz="2400" spc="-160" dirty="0"/>
              <a:t> </a:t>
            </a:r>
            <a:r>
              <a:rPr sz="2400" spc="-95" dirty="0"/>
              <a:t>the</a:t>
            </a:r>
            <a:r>
              <a:rPr sz="2400" spc="-160" dirty="0"/>
              <a:t> </a:t>
            </a:r>
            <a:r>
              <a:rPr sz="2400" spc="-85" dirty="0"/>
              <a:t>current</a:t>
            </a:r>
            <a:r>
              <a:rPr sz="2400" spc="-160" dirty="0"/>
              <a:t> </a:t>
            </a:r>
            <a:r>
              <a:rPr sz="2400" spc="-40" dirty="0"/>
              <a:t>affairs </a:t>
            </a:r>
            <a:r>
              <a:rPr sz="2400" spc="-10" dirty="0"/>
              <a:t>module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6887844" y="1717040"/>
            <a:ext cx="4680585" cy="310578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3335" marR="673735">
              <a:lnSpc>
                <a:spcPts val="2580"/>
              </a:lnSpc>
              <a:spcBef>
                <a:spcPts val="335"/>
              </a:spcBef>
            </a:pPr>
            <a:r>
              <a:rPr sz="2300" spc="-155" dirty="0">
                <a:solidFill>
                  <a:srgbClr val="FF0000"/>
                </a:solidFill>
                <a:latin typeface="Arial Black"/>
                <a:cs typeface="Arial Black"/>
              </a:rPr>
              <a:t>List</a:t>
            </a:r>
            <a:r>
              <a:rPr sz="2300" spc="-16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300" spc="-80" dirty="0">
                <a:solidFill>
                  <a:srgbClr val="FF0000"/>
                </a:solidFill>
                <a:latin typeface="Arial Black"/>
                <a:cs typeface="Arial Black"/>
              </a:rPr>
              <a:t>of</a:t>
            </a:r>
            <a:r>
              <a:rPr sz="2300" spc="-15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300" spc="-95" dirty="0">
                <a:solidFill>
                  <a:srgbClr val="FF0000"/>
                </a:solidFill>
                <a:latin typeface="Arial Black"/>
                <a:cs typeface="Arial Black"/>
              </a:rPr>
              <a:t>current</a:t>
            </a:r>
            <a:r>
              <a:rPr sz="2300" spc="-15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300" spc="-95" dirty="0">
                <a:solidFill>
                  <a:srgbClr val="FF0000"/>
                </a:solidFill>
                <a:latin typeface="Arial Black"/>
                <a:cs typeface="Arial Black"/>
              </a:rPr>
              <a:t>affairs</a:t>
            </a:r>
            <a:r>
              <a:rPr sz="2300" spc="-15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300" spc="-100" dirty="0">
                <a:solidFill>
                  <a:srgbClr val="FF0000"/>
                </a:solidFill>
                <a:latin typeface="Arial Black"/>
                <a:cs typeface="Arial Black"/>
              </a:rPr>
              <a:t>notes </a:t>
            </a:r>
            <a:r>
              <a:rPr sz="2300" spc="-85" dirty="0">
                <a:solidFill>
                  <a:srgbClr val="FF0000"/>
                </a:solidFill>
                <a:latin typeface="Arial Black"/>
                <a:cs typeface="Arial Black"/>
              </a:rPr>
              <a:t>with</a:t>
            </a:r>
            <a:r>
              <a:rPr sz="2300" spc="-16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300" spc="-10" dirty="0">
                <a:solidFill>
                  <a:srgbClr val="FF0000"/>
                </a:solidFill>
                <a:latin typeface="Arial Black"/>
                <a:cs typeface="Arial Black"/>
              </a:rPr>
              <a:t>themes</a:t>
            </a:r>
            <a:endParaRPr sz="2300" dirty="0">
              <a:latin typeface="Arial Black"/>
              <a:cs typeface="Arial Black"/>
            </a:endParaRPr>
          </a:p>
          <a:p>
            <a:pPr marL="12700" marR="302260">
              <a:lnSpc>
                <a:spcPct val="103699"/>
              </a:lnSpc>
              <a:spcBef>
                <a:spcPts val="905"/>
              </a:spcBef>
            </a:pPr>
            <a:r>
              <a:rPr sz="1350" dirty="0">
                <a:latin typeface="Tahoma"/>
                <a:cs typeface="Tahoma"/>
              </a:rPr>
              <a:t>In </a:t>
            </a:r>
            <a:r>
              <a:rPr sz="1350" spc="50" dirty="0">
                <a:latin typeface="Tahoma"/>
                <a:cs typeface="Tahoma"/>
              </a:rPr>
              <a:t>the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next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steps,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the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55" dirty="0">
                <a:latin typeface="Tahoma"/>
                <a:cs typeface="Tahoma"/>
              </a:rPr>
              <a:t>goal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is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to</a:t>
            </a:r>
            <a:r>
              <a:rPr sz="1350" dirty="0">
                <a:latin typeface="Tahoma"/>
                <a:cs typeface="Tahoma"/>
              </a:rPr>
              <a:t> link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each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news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story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25" dirty="0">
                <a:latin typeface="Tahoma"/>
                <a:cs typeface="Tahoma"/>
              </a:rPr>
              <a:t>to </a:t>
            </a:r>
            <a:r>
              <a:rPr sz="1350" dirty="0">
                <a:latin typeface="Tahoma"/>
                <a:cs typeface="Tahoma"/>
              </a:rPr>
              <a:t>specific</a:t>
            </a:r>
            <a:r>
              <a:rPr sz="1350" spc="9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topics,</a:t>
            </a:r>
            <a:r>
              <a:rPr sz="1350" spc="100" dirty="0">
                <a:latin typeface="Tahoma"/>
                <a:cs typeface="Tahoma"/>
              </a:rPr>
              <a:t> </a:t>
            </a:r>
            <a:r>
              <a:rPr sz="1350" spc="55" dirty="0">
                <a:latin typeface="Tahoma"/>
                <a:cs typeface="Tahoma"/>
              </a:rPr>
              <a:t>which</a:t>
            </a:r>
            <a:r>
              <a:rPr sz="1350" spc="9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will</a:t>
            </a:r>
            <a:r>
              <a:rPr sz="1350" spc="100" dirty="0">
                <a:latin typeface="Tahoma"/>
                <a:cs typeface="Tahoma"/>
              </a:rPr>
              <a:t> </a:t>
            </a:r>
            <a:r>
              <a:rPr sz="1350" spc="55" dirty="0">
                <a:latin typeface="Tahoma"/>
                <a:cs typeface="Tahoma"/>
              </a:rPr>
              <a:t>be</a:t>
            </a:r>
            <a:r>
              <a:rPr sz="1350" spc="9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related</a:t>
            </a:r>
            <a:r>
              <a:rPr sz="1350" spc="100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to</a:t>
            </a:r>
            <a:r>
              <a:rPr sz="1350" spc="9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various</a:t>
            </a:r>
            <a:r>
              <a:rPr sz="1350" spc="100" dirty="0">
                <a:latin typeface="Tahoma"/>
                <a:cs typeface="Tahoma"/>
              </a:rPr>
              <a:t> </a:t>
            </a:r>
            <a:r>
              <a:rPr sz="1350" spc="-10" dirty="0">
                <a:latin typeface="Tahoma"/>
                <a:cs typeface="Tahoma"/>
              </a:rPr>
              <a:t>trends, </a:t>
            </a:r>
            <a:r>
              <a:rPr sz="1350" dirty="0">
                <a:latin typeface="Tahoma"/>
                <a:cs typeface="Tahoma"/>
              </a:rPr>
              <a:t>risks,</a:t>
            </a:r>
            <a:r>
              <a:rPr sz="1350" spc="45" dirty="0">
                <a:latin typeface="Tahoma"/>
                <a:cs typeface="Tahoma"/>
              </a:rPr>
              <a:t> </a:t>
            </a:r>
            <a:r>
              <a:rPr sz="1350" spc="65" dirty="0">
                <a:latin typeface="Tahoma"/>
                <a:cs typeface="Tahoma"/>
              </a:rPr>
              <a:t>and</a:t>
            </a:r>
            <a:r>
              <a:rPr sz="1350" spc="45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opportunities.</a:t>
            </a:r>
            <a:r>
              <a:rPr sz="1350" spc="4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These</a:t>
            </a:r>
            <a:r>
              <a:rPr sz="1350" spc="4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topics</a:t>
            </a:r>
            <a:r>
              <a:rPr sz="1350" spc="4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will</a:t>
            </a:r>
            <a:r>
              <a:rPr sz="1350" spc="50" dirty="0">
                <a:latin typeface="Tahoma"/>
                <a:cs typeface="Tahoma"/>
              </a:rPr>
              <a:t> </a:t>
            </a:r>
            <a:r>
              <a:rPr sz="1350" spc="55" dirty="0">
                <a:latin typeface="Tahoma"/>
                <a:cs typeface="Tahoma"/>
              </a:rPr>
              <a:t>be</a:t>
            </a:r>
            <a:r>
              <a:rPr sz="1350" spc="45" dirty="0">
                <a:latin typeface="Tahoma"/>
                <a:cs typeface="Tahoma"/>
              </a:rPr>
              <a:t> </a:t>
            </a:r>
            <a:r>
              <a:rPr sz="1350" spc="-10" dirty="0">
                <a:latin typeface="Tahoma"/>
                <a:cs typeface="Tahoma"/>
              </a:rPr>
              <a:t>reflected </a:t>
            </a:r>
            <a:r>
              <a:rPr sz="1350" spc="50" dirty="0">
                <a:latin typeface="Tahoma"/>
                <a:cs typeface="Tahoma"/>
              </a:rPr>
              <a:t>within</a:t>
            </a:r>
            <a:r>
              <a:rPr sz="1350" spc="-15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the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story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itself,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directing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spc="55" dirty="0">
                <a:latin typeface="Tahoma"/>
                <a:cs typeface="Tahoma"/>
              </a:rPr>
              <a:t>users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to</a:t>
            </a:r>
            <a:r>
              <a:rPr sz="1350" spc="-10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other </a:t>
            </a:r>
            <a:r>
              <a:rPr sz="1350" spc="60" dirty="0">
                <a:latin typeface="Tahoma"/>
                <a:cs typeface="Tahoma"/>
              </a:rPr>
              <a:t>information</a:t>
            </a:r>
            <a:r>
              <a:rPr sz="1350" spc="-70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sheets</a:t>
            </a:r>
            <a:r>
              <a:rPr sz="1350" spc="-65" dirty="0">
                <a:latin typeface="Tahoma"/>
                <a:cs typeface="Tahoma"/>
              </a:rPr>
              <a:t> </a:t>
            </a:r>
            <a:r>
              <a:rPr sz="1350" spc="70" dirty="0">
                <a:latin typeface="Tahoma"/>
                <a:cs typeface="Tahoma"/>
              </a:rPr>
              <a:t>on</a:t>
            </a:r>
            <a:r>
              <a:rPr sz="1350" spc="-65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the</a:t>
            </a:r>
            <a:r>
              <a:rPr sz="1350" spc="-65" dirty="0">
                <a:latin typeface="Tahoma"/>
                <a:cs typeface="Tahoma"/>
              </a:rPr>
              <a:t> </a:t>
            </a:r>
            <a:r>
              <a:rPr sz="1350" spc="-10" dirty="0">
                <a:latin typeface="Tahoma"/>
                <a:cs typeface="Tahoma"/>
              </a:rPr>
              <a:t>platform.</a:t>
            </a:r>
            <a:endParaRPr sz="13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195"/>
              </a:spcBef>
            </a:pPr>
            <a:endParaRPr sz="1350" dirty="0">
              <a:latin typeface="Tahoma"/>
              <a:cs typeface="Tahoma"/>
            </a:endParaRPr>
          </a:p>
          <a:p>
            <a:pPr marL="12700" marR="5080">
              <a:lnSpc>
                <a:spcPct val="103699"/>
              </a:lnSpc>
              <a:spcBef>
                <a:spcPts val="5"/>
              </a:spcBef>
            </a:pPr>
            <a:r>
              <a:rPr sz="1350" dirty="0">
                <a:latin typeface="Tahoma"/>
                <a:cs typeface="Tahoma"/>
              </a:rPr>
              <a:t>This</a:t>
            </a:r>
            <a:r>
              <a:rPr sz="1350" spc="-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way,</a:t>
            </a:r>
            <a:r>
              <a:rPr sz="1350" spc="-5" dirty="0">
                <a:latin typeface="Tahoma"/>
                <a:cs typeface="Tahoma"/>
              </a:rPr>
              <a:t> </a:t>
            </a:r>
            <a:r>
              <a:rPr sz="1350" spc="60" dirty="0">
                <a:latin typeface="Tahoma"/>
                <a:cs typeface="Tahoma"/>
              </a:rPr>
              <a:t>when</a:t>
            </a:r>
            <a:r>
              <a:rPr sz="1350" spc="-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a</a:t>
            </a:r>
            <a:r>
              <a:rPr sz="1350" spc="-5" dirty="0">
                <a:latin typeface="Tahoma"/>
                <a:cs typeface="Tahoma"/>
              </a:rPr>
              <a:t> </a:t>
            </a:r>
            <a:r>
              <a:rPr sz="1350" spc="55" dirty="0">
                <a:latin typeface="Tahoma"/>
                <a:cs typeface="Tahoma"/>
              </a:rPr>
              <a:t>user</a:t>
            </a:r>
            <a:r>
              <a:rPr sz="1350" spc="-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views</a:t>
            </a:r>
            <a:r>
              <a:rPr sz="1350" spc="-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a</a:t>
            </a:r>
            <a:r>
              <a:rPr sz="1350" spc="-5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current</a:t>
            </a:r>
            <a:r>
              <a:rPr sz="1350" spc="-5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news</a:t>
            </a:r>
            <a:r>
              <a:rPr sz="1350" spc="-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story,</a:t>
            </a:r>
            <a:r>
              <a:rPr sz="1350" spc="-5" dirty="0">
                <a:latin typeface="Tahoma"/>
                <a:cs typeface="Tahoma"/>
              </a:rPr>
              <a:t> </a:t>
            </a:r>
            <a:r>
              <a:rPr sz="1350" spc="-20" dirty="0">
                <a:latin typeface="Tahoma"/>
                <a:cs typeface="Tahoma"/>
              </a:rPr>
              <a:t>they</a:t>
            </a:r>
            <a:r>
              <a:rPr sz="1350" spc="50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can</a:t>
            </a:r>
            <a:r>
              <a:rPr sz="1350" spc="5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identify</a:t>
            </a:r>
            <a:r>
              <a:rPr sz="1350" spc="50" dirty="0">
                <a:latin typeface="Tahoma"/>
                <a:cs typeface="Tahoma"/>
              </a:rPr>
              <a:t> the </a:t>
            </a:r>
            <a:r>
              <a:rPr sz="1350" dirty="0">
                <a:latin typeface="Tahoma"/>
                <a:cs typeface="Tahoma"/>
              </a:rPr>
              <a:t>topic</a:t>
            </a:r>
            <a:r>
              <a:rPr sz="1350" spc="5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it</a:t>
            </a:r>
            <a:r>
              <a:rPr sz="1350" spc="50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relates</a:t>
            </a:r>
            <a:r>
              <a:rPr sz="1350" spc="50" dirty="0">
                <a:latin typeface="Tahoma"/>
                <a:cs typeface="Tahoma"/>
              </a:rPr>
              <a:t> to </a:t>
            </a:r>
            <a:r>
              <a:rPr sz="1350" spc="65" dirty="0">
                <a:latin typeface="Tahoma"/>
                <a:cs typeface="Tahoma"/>
              </a:rPr>
              <a:t>and</a:t>
            </a:r>
            <a:r>
              <a:rPr sz="1350" spc="55" dirty="0">
                <a:latin typeface="Tahoma"/>
                <a:cs typeface="Tahoma"/>
              </a:rPr>
              <a:t> explore</a:t>
            </a:r>
            <a:r>
              <a:rPr sz="1350" spc="50" dirty="0">
                <a:latin typeface="Tahoma"/>
                <a:cs typeface="Tahoma"/>
              </a:rPr>
              <a:t> </a:t>
            </a:r>
            <a:r>
              <a:rPr sz="1350" spc="-10" dirty="0">
                <a:latin typeface="Tahoma"/>
                <a:cs typeface="Tahoma"/>
              </a:rPr>
              <a:t>various </a:t>
            </a:r>
            <a:r>
              <a:rPr sz="1350" dirty="0">
                <a:latin typeface="Tahoma"/>
                <a:cs typeface="Tahoma"/>
              </a:rPr>
              <a:t>trends,</a:t>
            </a:r>
            <a:r>
              <a:rPr sz="1350" spc="5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risks,</a:t>
            </a:r>
            <a:r>
              <a:rPr sz="1350" spc="55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opportunities,</a:t>
            </a:r>
            <a:r>
              <a:rPr sz="1350" spc="60" dirty="0">
                <a:latin typeface="Tahoma"/>
                <a:cs typeface="Tahoma"/>
              </a:rPr>
              <a:t> </a:t>
            </a:r>
            <a:r>
              <a:rPr sz="1350" spc="65" dirty="0">
                <a:latin typeface="Tahoma"/>
                <a:cs typeface="Tahoma"/>
              </a:rPr>
              <a:t>and</a:t>
            </a:r>
            <a:r>
              <a:rPr sz="1350" spc="55" dirty="0">
                <a:latin typeface="Tahoma"/>
                <a:cs typeface="Tahoma"/>
              </a:rPr>
              <a:t> </a:t>
            </a:r>
            <a:r>
              <a:rPr sz="1350" spc="60" dirty="0">
                <a:latin typeface="Tahoma"/>
                <a:cs typeface="Tahoma"/>
              </a:rPr>
              <a:t>other </a:t>
            </a:r>
            <a:r>
              <a:rPr sz="1350" dirty="0">
                <a:latin typeface="Tahoma"/>
                <a:cs typeface="Tahoma"/>
              </a:rPr>
              <a:t>factors</a:t>
            </a:r>
            <a:r>
              <a:rPr sz="1350" spc="55" dirty="0">
                <a:latin typeface="Tahoma"/>
                <a:cs typeface="Tahoma"/>
              </a:rPr>
              <a:t> </a:t>
            </a:r>
            <a:r>
              <a:rPr sz="1350" dirty="0">
                <a:latin typeface="Tahoma"/>
                <a:cs typeface="Tahoma"/>
              </a:rPr>
              <a:t>that</a:t>
            </a:r>
            <a:r>
              <a:rPr sz="1350" spc="60" dirty="0">
                <a:latin typeface="Tahoma"/>
                <a:cs typeface="Tahoma"/>
              </a:rPr>
              <a:t> </a:t>
            </a:r>
            <a:r>
              <a:rPr sz="1350" spc="55" dirty="0">
                <a:latin typeface="Tahoma"/>
                <a:cs typeface="Tahoma"/>
              </a:rPr>
              <a:t>may </a:t>
            </a:r>
            <a:r>
              <a:rPr sz="1350" spc="30" dirty="0">
                <a:latin typeface="Tahoma"/>
                <a:cs typeface="Tahoma"/>
              </a:rPr>
              <a:t>be </a:t>
            </a:r>
            <a:r>
              <a:rPr sz="1350" spc="50" dirty="0">
                <a:latin typeface="Tahoma"/>
                <a:cs typeface="Tahoma"/>
              </a:rPr>
              <a:t>useful</a:t>
            </a:r>
            <a:r>
              <a:rPr sz="1350" spc="10" dirty="0">
                <a:latin typeface="Tahoma"/>
                <a:cs typeface="Tahoma"/>
              </a:rPr>
              <a:t> </a:t>
            </a:r>
            <a:r>
              <a:rPr sz="1350" spc="55" dirty="0">
                <a:latin typeface="Tahoma"/>
                <a:cs typeface="Tahoma"/>
              </a:rPr>
              <a:t>in</a:t>
            </a:r>
            <a:r>
              <a:rPr sz="1350" spc="15" dirty="0">
                <a:latin typeface="Tahoma"/>
                <a:cs typeface="Tahoma"/>
              </a:rPr>
              <a:t> </a:t>
            </a:r>
            <a:r>
              <a:rPr sz="1350" spc="50" dirty="0">
                <a:latin typeface="Tahoma"/>
                <a:cs typeface="Tahoma"/>
              </a:rPr>
              <a:t>the</a:t>
            </a:r>
            <a:r>
              <a:rPr sz="1350" spc="15" dirty="0">
                <a:latin typeface="Tahoma"/>
                <a:cs typeface="Tahoma"/>
              </a:rPr>
              <a:t> </a:t>
            </a:r>
            <a:r>
              <a:rPr lang="es-PE" sz="1350" spc="20" dirty="0" err="1">
                <a:latin typeface="Tahoma"/>
                <a:cs typeface="Tahoma"/>
              </a:rPr>
              <a:t>Foresight</a:t>
            </a:r>
            <a:r>
              <a:rPr sz="1350" spc="10" dirty="0">
                <a:latin typeface="Tahoma"/>
                <a:cs typeface="Tahoma"/>
              </a:rPr>
              <a:t> </a:t>
            </a:r>
            <a:r>
              <a:rPr sz="1350" spc="-10" dirty="0">
                <a:latin typeface="Tahoma"/>
                <a:cs typeface="Tahoma"/>
              </a:rPr>
              <a:t>field.</a:t>
            </a:r>
            <a:endParaRPr sz="135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33006" y="6278244"/>
            <a:ext cx="73596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05" dirty="0">
                <a:solidFill>
                  <a:srgbClr val="001F5F"/>
                </a:solidFill>
                <a:latin typeface="Arial Black"/>
                <a:cs typeface="Arial Black"/>
              </a:rPr>
              <a:t>Link: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14664" y="6332219"/>
            <a:ext cx="149923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u="sng" dirty="0">
                <a:solidFill>
                  <a:srgbClr val="0563C0"/>
                </a:solidFill>
                <a:uFill>
                  <a:solidFill>
                    <a:srgbClr val="0563C0"/>
                  </a:solidFill>
                </a:uFill>
                <a:latin typeface="Tahoma"/>
                <a:cs typeface="Tahoma"/>
                <a:hlinkClick r:id="rId4"/>
              </a:rPr>
              <a:t>See</a:t>
            </a:r>
            <a:r>
              <a:rPr sz="1700" u="sng" spc="-40" dirty="0">
                <a:solidFill>
                  <a:srgbClr val="0563C0"/>
                </a:solidFill>
                <a:uFill>
                  <a:solidFill>
                    <a:srgbClr val="0563C0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sz="1700" u="sng" spc="55" dirty="0">
                <a:solidFill>
                  <a:srgbClr val="0563C0"/>
                </a:solidFill>
                <a:uFill>
                  <a:solidFill>
                    <a:srgbClr val="0563C0"/>
                  </a:solidFill>
                </a:uFill>
                <a:latin typeface="Tahoma"/>
                <a:cs typeface="Tahoma"/>
                <a:hlinkClick r:id="rId4"/>
              </a:rPr>
              <a:t>full</a:t>
            </a:r>
            <a:r>
              <a:rPr sz="1700" u="sng" spc="-35" dirty="0">
                <a:solidFill>
                  <a:srgbClr val="0563C0"/>
                </a:solidFill>
                <a:uFill>
                  <a:solidFill>
                    <a:srgbClr val="0563C0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sz="1700" u="sng" spc="60" dirty="0">
                <a:solidFill>
                  <a:srgbClr val="0563C0"/>
                </a:solidFill>
                <a:uFill>
                  <a:solidFill>
                    <a:srgbClr val="0563C0"/>
                  </a:solidFill>
                </a:uFill>
                <a:latin typeface="Tahoma"/>
                <a:cs typeface="Tahoma"/>
                <a:hlinkClick r:id="rId4"/>
              </a:rPr>
              <a:t>design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6960" y="1706879"/>
            <a:ext cx="9494520" cy="4254500"/>
            <a:chOff x="1076960" y="1706879"/>
            <a:chExt cx="9494520" cy="4254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0380" y="1706879"/>
              <a:ext cx="3721100" cy="42545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138919" y="4015739"/>
              <a:ext cx="1318260" cy="711200"/>
            </a:xfrm>
            <a:custGeom>
              <a:avLst/>
              <a:gdLst/>
              <a:ahLst/>
              <a:cxnLst/>
              <a:rect l="l" t="t" r="r" b="b"/>
              <a:pathLst>
                <a:path w="1318259" h="711200">
                  <a:moveTo>
                    <a:pt x="0" y="118491"/>
                  </a:moveTo>
                  <a:lnTo>
                    <a:pt x="9316" y="72384"/>
                  </a:lnTo>
                  <a:lnTo>
                    <a:pt x="34718" y="34718"/>
                  </a:lnTo>
                  <a:lnTo>
                    <a:pt x="72384" y="9316"/>
                  </a:lnTo>
                  <a:lnTo>
                    <a:pt x="118490" y="0"/>
                  </a:lnTo>
                  <a:lnTo>
                    <a:pt x="1199769" y="0"/>
                  </a:lnTo>
                  <a:lnTo>
                    <a:pt x="1245875" y="9316"/>
                  </a:lnTo>
                  <a:lnTo>
                    <a:pt x="1283541" y="34718"/>
                  </a:lnTo>
                  <a:lnTo>
                    <a:pt x="1308943" y="72384"/>
                  </a:lnTo>
                  <a:lnTo>
                    <a:pt x="1318259" y="118491"/>
                  </a:lnTo>
                  <a:lnTo>
                    <a:pt x="1318259" y="592709"/>
                  </a:lnTo>
                  <a:lnTo>
                    <a:pt x="1308943" y="638815"/>
                  </a:lnTo>
                  <a:lnTo>
                    <a:pt x="1283541" y="676481"/>
                  </a:lnTo>
                  <a:lnTo>
                    <a:pt x="1245875" y="701883"/>
                  </a:lnTo>
                  <a:lnTo>
                    <a:pt x="1199769" y="711200"/>
                  </a:lnTo>
                  <a:lnTo>
                    <a:pt x="118490" y="711200"/>
                  </a:lnTo>
                  <a:lnTo>
                    <a:pt x="72384" y="701883"/>
                  </a:lnTo>
                  <a:lnTo>
                    <a:pt x="34718" y="676481"/>
                  </a:lnTo>
                  <a:lnTo>
                    <a:pt x="9316" y="638815"/>
                  </a:lnTo>
                  <a:lnTo>
                    <a:pt x="0" y="592709"/>
                  </a:lnTo>
                  <a:lnTo>
                    <a:pt x="0" y="118491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97219" y="2024379"/>
              <a:ext cx="3470910" cy="2360930"/>
            </a:xfrm>
            <a:custGeom>
              <a:avLst/>
              <a:gdLst/>
              <a:ahLst/>
              <a:cxnLst/>
              <a:rect l="l" t="t" r="r" b="b"/>
              <a:pathLst>
                <a:path w="3470909" h="2360929">
                  <a:moveTo>
                    <a:pt x="1057655" y="38100"/>
                  </a:moveTo>
                  <a:lnTo>
                    <a:pt x="1057655" y="2360676"/>
                  </a:lnTo>
                  <a:lnTo>
                    <a:pt x="3470782" y="2360676"/>
                  </a:lnTo>
                  <a:lnTo>
                    <a:pt x="3470782" y="2347976"/>
                  </a:lnTo>
                  <a:lnTo>
                    <a:pt x="1083055" y="2347976"/>
                  </a:lnTo>
                  <a:lnTo>
                    <a:pt x="1070355" y="2335276"/>
                  </a:lnTo>
                  <a:lnTo>
                    <a:pt x="1083055" y="2335276"/>
                  </a:lnTo>
                  <a:lnTo>
                    <a:pt x="1083055" y="50800"/>
                  </a:lnTo>
                  <a:lnTo>
                    <a:pt x="1070355" y="50800"/>
                  </a:lnTo>
                  <a:lnTo>
                    <a:pt x="1057655" y="38100"/>
                  </a:lnTo>
                  <a:close/>
                </a:path>
                <a:path w="3470909" h="2360929">
                  <a:moveTo>
                    <a:pt x="1083055" y="2335276"/>
                  </a:moveTo>
                  <a:lnTo>
                    <a:pt x="1070355" y="2335276"/>
                  </a:lnTo>
                  <a:lnTo>
                    <a:pt x="1083055" y="2347976"/>
                  </a:lnTo>
                  <a:lnTo>
                    <a:pt x="1083055" y="2335276"/>
                  </a:lnTo>
                  <a:close/>
                </a:path>
                <a:path w="3470909" h="2360929">
                  <a:moveTo>
                    <a:pt x="3470782" y="2335276"/>
                  </a:moveTo>
                  <a:lnTo>
                    <a:pt x="1083055" y="2335276"/>
                  </a:lnTo>
                  <a:lnTo>
                    <a:pt x="1083055" y="2347976"/>
                  </a:lnTo>
                  <a:lnTo>
                    <a:pt x="3470782" y="2347976"/>
                  </a:lnTo>
                  <a:lnTo>
                    <a:pt x="3470782" y="2335276"/>
                  </a:lnTo>
                  <a:close/>
                </a:path>
                <a:path w="3470909" h="2360929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50800"/>
                  </a:lnTo>
                  <a:lnTo>
                    <a:pt x="63500" y="50800"/>
                  </a:lnTo>
                  <a:lnTo>
                    <a:pt x="63500" y="25400"/>
                  </a:lnTo>
                  <a:lnTo>
                    <a:pt x="76200" y="25400"/>
                  </a:lnTo>
                  <a:lnTo>
                    <a:pt x="76200" y="0"/>
                  </a:lnTo>
                  <a:close/>
                </a:path>
                <a:path w="3470909" h="2360929">
                  <a:moveTo>
                    <a:pt x="76200" y="25400"/>
                  </a:moveTo>
                  <a:lnTo>
                    <a:pt x="63500" y="25400"/>
                  </a:lnTo>
                  <a:lnTo>
                    <a:pt x="63500" y="50800"/>
                  </a:lnTo>
                  <a:lnTo>
                    <a:pt x="76200" y="50800"/>
                  </a:lnTo>
                  <a:lnTo>
                    <a:pt x="76200" y="25400"/>
                  </a:lnTo>
                  <a:close/>
                </a:path>
                <a:path w="3470909" h="2360929">
                  <a:moveTo>
                    <a:pt x="1083055" y="25400"/>
                  </a:moveTo>
                  <a:lnTo>
                    <a:pt x="76200" y="25400"/>
                  </a:lnTo>
                  <a:lnTo>
                    <a:pt x="76200" y="50800"/>
                  </a:lnTo>
                  <a:lnTo>
                    <a:pt x="1057655" y="50800"/>
                  </a:lnTo>
                  <a:lnTo>
                    <a:pt x="1057655" y="38100"/>
                  </a:lnTo>
                  <a:lnTo>
                    <a:pt x="1083055" y="38100"/>
                  </a:lnTo>
                  <a:lnTo>
                    <a:pt x="1083055" y="25400"/>
                  </a:lnTo>
                  <a:close/>
                </a:path>
                <a:path w="3470909" h="2360929">
                  <a:moveTo>
                    <a:pt x="1083055" y="38100"/>
                  </a:moveTo>
                  <a:lnTo>
                    <a:pt x="1057655" y="38100"/>
                  </a:lnTo>
                  <a:lnTo>
                    <a:pt x="1070355" y="50800"/>
                  </a:lnTo>
                  <a:lnTo>
                    <a:pt x="1083055" y="50800"/>
                  </a:lnTo>
                  <a:lnTo>
                    <a:pt x="1083055" y="381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166860" y="2814319"/>
              <a:ext cx="1320800" cy="177800"/>
            </a:xfrm>
            <a:custGeom>
              <a:avLst/>
              <a:gdLst/>
              <a:ahLst/>
              <a:cxnLst/>
              <a:rect l="l" t="t" r="r" b="b"/>
              <a:pathLst>
                <a:path w="1320800" h="177800">
                  <a:moveTo>
                    <a:pt x="0" y="29590"/>
                  </a:moveTo>
                  <a:lnTo>
                    <a:pt x="2319" y="18055"/>
                  </a:lnTo>
                  <a:lnTo>
                    <a:pt x="8651" y="8651"/>
                  </a:lnTo>
                  <a:lnTo>
                    <a:pt x="18055" y="2319"/>
                  </a:lnTo>
                  <a:lnTo>
                    <a:pt x="29591" y="0"/>
                  </a:lnTo>
                  <a:lnTo>
                    <a:pt x="1291209" y="0"/>
                  </a:lnTo>
                  <a:lnTo>
                    <a:pt x="1302744" y="2319"/>
                  </a:lnTo>
                  <a:lnTo>
                    <a:pt x="1312148" y="8651"/>
                  </a:lnTo>
                  <a:lnTo>
                    <a:pt x="1318480" y="18055"/>
                  </a:lnTo>
                  <a:lnTo>
                    <a:pt x="1320800" y="29590"/>
                  </a:lnTo>
                  <a:lnTo>
                    <a:pt x="1320800" y="148208"/>
                  </a:lnTo>
                  <a:lnTo>
                    <a:pt x="1318480" y="159744"/>
                  </a:lnTo>
                  <a:lnTo>
                    <a:pt x="1312148" y="169148"/>
                  </a:lnTo>
                  <a:lnTo>
                    <a:pt x="1302744" y="175480"/>
                  </a:lnTo>
                  <a:lnTo>
                    <a:pt x="1291209" y="177800"/>
                  </a:lnTo>
                  <a:lnTo>
                    <a:pt x="29591" y="177800"/>
                  </a:lnTo>
                  <a:lnTo>
                    <a:pt x="18055" y="175480"/>
                  </a:lnTo>
                  <a:lnTo>
                    <a:pt x="8651" y="169148"/>
                  </a:lnTo>
                  <a:lnTo>
                    <a:pt x="2319" y="159744"/>
                  </a:lnTo>
                  <a:lnTo>
                    <a:pt x="0" y="148208"/>
                  </a:lnTo>
                  <a:lnTo>
                    <a:pt x="0" y="2959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18480" y="2890519"/>
              <a:ext cx="3549650" cy="1276350"/>
            </a:xfrm>
            <a:custGeom>
              <a:avLst/>
              <a:gdLst/>
              <a:ahLst/>
              <a:cxnLst/>
              <a:rect l="l" t="t" r="r" b="b"/>
              <a:pathLst>
                <a:path w="3549650" h="1276350">
                  <a:moveTo>
                    <a:pt x="76200" y="1199895"/>
                  </a:moveTo>
                  <a:lnTo>
                    <a:pt x="0" y="1237995"/>
                  </a:lnTo>
                  <a:lnTo>
                    <a:pt x="76200" y="1276095"/>
                  </a:lnTo>
                  <a:lnTo>
                    <a:pt x="76200" y="1250695"/>
                  </a:lnTo>
                  <a:lnTo>
                    <a:pt x="63500" y="1250695"/>
                  </a:lnTo>
                  <a:lnTo>
                    <a:pt x="63500" y="1225295"/>
                  </a:lnTo>
                  <a:lnTo>
                    <a:pt x="76200" y="1225295"/>
                  </a:lnTo>
                  <a:lnTo>
                    <a:pt x="76200" y="1199895"/>
                  </a:lnTo>
                  <a:close/>
                </a:path>
                <a:path w="3549650" h="1276350">
                  <a:moveTo>
                    <a:pt x="76200" y="1225295"/>
                  </a:moveTo>
                  <a:lnTo>
                    <a:pt x="63500" y="1225295"/>
                  </a:lnTo>
                  <a:lnTo>
                    <a:pt x="63500" y="1250695"/>
                  </a:lnTo>
                  <a:lnTo>
                    <a:pt x="76200" y="1250695"/>
                  </a:lnTo>
                  <a:lnTo>
                    <a:pt x="76200" y="1225295"/>
                  </a:lnTo>
                  <a:close/>
                </a:path>
                <a:path w="3549650" h="1276350">
                  <a:moveTo>
                    <a:pt x="1761871" y="1225295"/>
                  </a:moveTo>
                  <a:lnTo>
                    <a:pt x="76200" y="1225295"/>
                  </a:lnTo>
                  <a:lnTo>
                    <a:pt x="76200" y="1250695"/>
                  </a:lnTo>
                  <a:lnTo>
                    <a:pt x="1787271" y="1250695"/>
                  </a:lnTo>
                  <a:lnTo>
                    <a:pt x="1787271" y="1237995"/>
                  </a:lnTo>
                  <a:lnTo>
                    <a:pt x="1761871" y="1237995"/>
                  </a:lnTo>
                  <a:lnTo>
                    <a:pt x="1761871" y="1225295"/>
                  </a:lnTo>
                  <a:close/>
                </a:path>
                <a:path w="3549650" h="1276350">
                  <a:moveTo>
                    <a:pt x="3549269" y="0"/>
                  </a:moveTo>
                  <a:lnTo>
                    <a:pt x="1761871" y="0"/>
                  </a:lnTo>
                  <a:lnTo>
                    <a:pt x="1761871" y="1237995"/>
                  </a:lnTo>
                  <a:lnTo>
                    <a:pt x="1774571" y="1225295"/>
                  </a:lnTo>
                  <a:lnTo>
                    <a:pt x="1787271" y="1225295"/>
                  </a:lnTo>
                  <a:lnTo>
                    <a:pt x="1787271" y="25400"/>
                  </a:lnTo>
                  <a:lnTo>
                    <a:pt x="1774571" y="25400"/>
                  </a:lnTo>
                  <a:lnTo>
                    <a:pt x="1787271" y="12700"/>
                  </a:lnTo>
                  <a:lnTo>
                    <a:pt x="3549269" y="12700"/>
                  </a:lnTo>
                  <a:lnTo>
                    <a:pt x="3549269" y="0"/>
                  </a:lnTo>
                  <a:close/>
                </a:path>
                <a:path w="3549650" h="1276350">
                  <a:moveTo>
                    <a:pt x="1787271" y="1225295"/>
                  </a:moveTo>
                  <a:lnTo>
                    <a:pt x="1774571" y="1225295"/>
                  </a:lnTo>
                  <a:lnTo>
                    <a:pt x="1761871" y="1237995"/>
                  </a:lnTo>
                  <a:lnTo>
                    <a:pt x="1787271" y="1237995"/>
                  </a:lnTo>
                  <a:lnTo>
                    <a:pt x="1787271" y="1225295"/>
                  </a:lnTo>
                  <a:close/>
                </a:path>
                <a:path w="3549650" h="1276350">
                  <a:moveTo>
                    <a:pt x="1787271" y="12700"/>
                  </a:moveTo>
                  <a:lnTo>
                    <a:pt x="1774571" y="25400"/>
                  </a:lnTo>
                  <a:lnTo>
                    <a:pt x="1787271" y="25400"/>
                  </a:lnTo>
                  <a:lnTo>
                    <a:pt x="1787271" y="12700"/>
                  </a:lnTo>
                  <a:close/>
                </a:path>
                <a:path w="3549650" h="1276350">
                  <a:moveTo>
                    <a:pt x="3549269" y="12700"/>
                  </a:moveTo>
                  <a:lnTo>
                    <a:pt x="1787271" y="12700"/>
                  </a:lnTo>
                  <a:lnTo>
                    <a:pt x="1787271" y="25400"/>
                  </a:lnTo>
                  <a:lnTo>
                    <a:pt x="3549269" y="25400"/>
                  </a:lnTo>
                  <a:lnTo>
                    <a:pt x="3549269" y="127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76960" y="1717039"/>
              <a:ext cx="9036050" cy="0"/>
            </a:xfrm>
            <a:custGeom>
              <a:avLst/>
              <a:gdLst/>
              <a:ahLst/>
              <a:cxnLst/>
              <a:rect l="l" t="t" r="r" b="b"/>
              <a:pathLst>
                <a:path w="9036050">
                  <a:moveTo>
                    <a:pt x="0" y="0"/>
                  </a:moveTo>
                  <a:lnTo>
                    <a:pt x="9036050" y="0"/>
                  </a:lnTo>
                </a:path>
              </a:pathLst>
            </a:custGeom>
            <a:ln w="19050">
              <a:solidFill>
                <a:srgbClr val="E204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380"/>
              </a:spcBef>
            </a:pPr>
            <a:r>
              <a:rPr spc="-210" dirty="0"/>
              <a:t>7.</a:t>
            </a:r>
            <a:r>
              <a:rPr spc="-185" dirty="0"/>
              <a:t> </a:t>
            </a:r>
            <a:r>
              <a:rPr spc="-150" dirty="0"/>
              <a:t>Next</a:t>
            </a:r>
            <a:r>
              <a:rPr spc="-180" dirty="0"/>
              <a:t> </a:t>
            </a:r>
            <a:r>
              <a:rPr spc="-195" dirty="0"/>
              <a:t>steps</a:t>
            </a:r>
            <a:r>
              <a:rPr spc="-185" dirty="0"/>
              <a:t> </a:t>
            </a:r>
            <a:r>
              <a:rPr spc="-75" dirty="0"/>
              <a:t>that</a:t>
            </a:r>
            <a:r>
              <a:rPr spc="-180" dirty="0"/>
              <a:t> </a:t>
            </a:r>
            <a:r>
              <a:rPr spc="-175" dirty="0"/>
              <a:t>Ceplan</a:t>
            </a:r>
            <a:r>
              <a:rPr spc="-185" dirty="0"/>
              <a:t> </a:t>
            </a:r>
            <a:r>
              <a:rPr spc="-120" dirty="0"/>
              <a:t>will</a:t>
            </a:r>
            <a:r>
              <a:rPr spc="-180" dirty="0"/>
              <a:t> </a:t>
            </a:r>
            <a:r>
              <a:rPr spc="-135" dirty="0"/>
              <a:t>deploy</a:t>
            </a:r>
            <a:r>
              <a:rPr spc="-185" dirty="0"/>
              <a:t> </a:t>
            </a:r>
            <a:r>
              <a:rPr spc="-60" dirty="0"/>
              <a:t>in</a:t>
            </a:r>
            <a:r>
              <a:rPr spc="-180" dirty="0"/>
              <a:t> </a:t>
            </a:r>
            <a:r>
              <a:rPr spc="-105" dirty="0"/>
              <a:t>the</a:t>
            </a:r>
            <a:r>
              <a:rPr spc="-180" dirty="0"/>
              <a:t> </a:t>
            </a:r>
            <a:r>
              <a:rPr spc="-110" dirty="0"/>
              <a:t>publications </a:t>
            </a:r>
            <a:r>
              <a:rPr spc="-10" dirty="0"/>
              <a:t>module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22032" y="1902205"/>
            <a:ext cx="4616450" cy="3279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" algn="just">
              <a:lnSpc>
                <a:spcPct val="100000"/>
              </a:lnSpc>
              <a:spcBef>
                <a:spcPts val="100"/>
              </a:spcBef>
            </a:pPr>
            <a:r>
              <a:rPr sz="1900" spc="-120" dirty="0">
                <a:solidFill>
                  <a:srgbClr val="FF0000"/>
                </a:solidFill>
                <a:latin typeface="Arial Black"/>
                <a:cs typeface="Arial Black"/>
              </a:rPr>
              <a:t>Video</a:t>
            </a:r>
            <a:r>
              <a:rPr sz="1900" spc="-12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900" spc="-100" dirty="0">
                <a:solidFill>
                  <a:srgbClr val="FF0000"/>
                </a:solidFill>
                <a:latin typeface="Arial Black"/>
                <a:cs typeface="Arial Black"/>
              </a:rPr>
              <a:t>display</a:t>
            </a:r>
            <a:r>
              <a:rPr sz="1900" spc="-12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900" spc="-45" dirty="0">
                <a:solidFill>
                  <a:srgbClr val="FF0000"/>
                </a:solidFill>
                <a:latin typeface="Arial Black"/>
                <a:cs typeface="Arial Black"/>
              </a:rPr>
              <a:t>in</a:t>
            </a:r>
            <a:r>
              <a:rPr sz="1900" spc="-12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900" spc="-10" dirty="0">
                <a:solidFill>
                  <a:srgbClr val="FF0000"/>
                </a:solidFill>
                <a:latin typeface="Arial Black"/>
                <a:cs typeface="Arial Black"/>
              </a:rPr>
              <a:t>posts</a:t>
            </a:r>
            <a:endParaRPr sz="1900">
              <a:latin typeface="Arial Black"/>
              <a:cs typeface="Arial Black"/>
            </a:endParaRPr>
          </a:p>
          <a:p>
            <a:pPr marL="12700" marR="289560" algn="just">
              <a:lnSpc>
                <a:spcPct val="105900"/>
              </a:lnSpc>
              <a:spcBef>
                <a:spcPts val="1080"/>
              </a:spcBef>
            </a:pPr>
            <a:r>
              <a:rPr sz="1700" spc="60" dirty="0">
                <a:latin typeface="Tahoma"/>
                <a:cs typeface="Tahoma"/>
              </a:rPr>
              <a:t>Within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the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study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publications,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we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propose incorporating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YouTube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videos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that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explain </a:t>
            </a:r>
            <a:r>
              <a:rPr sz="1700" spc="60" dirty="0">
                <a:latin typeface="Tahoma"/>
                <a:cs typeface="Tahoma"/>
              </a:rPr>
              <a:t>the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published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study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in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85" dirty="0">
                <a:latin typeface="Tahoma"/>
                <a:cs typeface="Tahoma"/>
              </a:rPr>
              <a:t>order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to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offer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an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-25" dirty="0">
                <a:latin typeface="Tahoma"/>
                <a:cs typeface="Tahoma"/>
              </a:rPr>
              <a:t>in- </a:t>
            </a:r>
            <a:r>
              <a:rPr sz="1700" spc="75" dirty="0">
                <a:latin typeface="Tahoma"/>
                <a:cs typeface="Tahoma"/>
              </a:rPr>
              <a:t>depth</a:t>
            </a:r>
            <a:r>
              <a:rPr sz="1700" spc="-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and</a:t>
            </a:r>
            <a:r>
              <a:rPr sz="1700" dirty="0">
                <a:latin typeface="Tahoma"/>
                <a:cs typeface="Tahoma"/>
              </a:rPr>
              <a:t> easily </a:t>
            </a:r>
            <a:r>
              <a:rPr sz="1700" spc="70" dirty="0">
                <a:latin typeface="Tahoma"/>
                <a:cs typeface="Tahoma"/>
              </a:rPr>
              <a:t>disseminated</a:t>
            </a:r>
            <a:r>
              <a:rPr sz="1700" spc="-5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analysis.</a:t>
            </a: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00">
              <a:latin typeface="Tahoma"/>
              <a:cs typeface="Tahoma"/>
            </a:endParaRPr>
          </a:p>
          <a:p>
            <a:pPr marL="29845" algn="just">
              <a:lnSpc>
                <a:spcPct val="100000"/>
              </a:lnSpc>
            </a:pPr>
            <a:r>
              <a:rPr sz="1900" spc="-95" dirty="0">
                <a:solidFill>
                  <a:srgbClr val="FF0000"/>
                </a:solidFill>
                <a:latin typeface="Arial Black"/>
                <a:cs typeface="Arial Black"/>
              </a:rPr>
              <a:t>Sharing</a:t>
            </a:r>
            <a:r>
              <a:rPr sz="1900" spc="-11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900" spc="-10" dirty="0">
                <a:solidFill>
                  <a:srgbClr val="FF0000"/>
                </a:solidFill>
                <a:latin typeface="Arial Black"/>
                <a:cs typeface="Arial Black"/>
              </a:rPr>
              <a:t>functionality</a:t>
            </a:r>
            <a:endParaRPr sz="1900">
              <a:latin typeface="Arial Black"/>
              <a:cs typeface="Arial Black"/>
            </a:endParaRPr>
          </a:p>
          <a:p>
            <a:pPr marL="12700" marR="5080">
              <a:lnSpc>
                <a:spcPct val="105900"/>
              </a:lnSpc>
              <a:spcBef>
                <a:spcPts val="735"/>
              </a:spcBef>
            </a:pPr>
            <a:r>
              <a:rPr sz="1700" dirty="0">
                <a:latin typeface="Tahoma"/>
                <a:cs typeface="Tahoma"/>
              </a:rPr>
              <a:t>The</a:t>
            </a:r>
            <a:r>
              <a:rPr sz="1700" spc="-60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sharing</a:t>
            </a:r>
            <a:r>
              <a:rPr sz="1700" spc="-60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function</a:t>
            </a:r>
            <a:r>
              <a:rPr sz="1700" spc="-6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will</a:t>
            </a:r>
            <a:r>
              <a:rPr sz="1700" spc="-60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also</a:t>
            </a:r>
            <a:r>
              <a:rPr sz="1700" spc="-60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be</a:t>
            </a:r>
            <a:r>
              <a:rPr sz="1700" spc="-60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displayed</a:t>
            </a:r>
            <a:r>
              <a:rPr sz="1700" spc="-60" dirty="0">
                <a:latin typeface="Tahoma"/>
                <a:cs typeface="Tahoma"/>
              </a:rPr>
              <a:t> </a:t>
            </a:r>
            <a:r>
              <a:rPr sz="1700" spc="-25" dirty="0">
                <a:latin typeface="Tahoma"/>
                <a:cs typeface="Tahoma"/>
              </a:rPr>
              <a:t>by </a:t>
            </a:r>
            <a:r>
              <a:rPr sz="1700" spc="50" dirty="0">
                <a:latin typeface="Tahoma"/>
                <a:cs typeface="Tahoma"/>
              </a:rPr>
              <a:t>clicking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90" dirty="0">
                <a:latin typeface="Tahoma"/>
                <a:cs typeface="Tahoma"/>
              </a:rPr>
              <a:t>on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the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links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90" dirty="0">
                <a:latin typeface="Tahoma"/>
                <a:cs typeface="Tahoma"/>
              </a:rPr>
              <a:t>through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which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you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45" dirty="0">
                <a:latin typeface="Tahoma"/>
                <a:cs typeface="Tahoma"/>
              </a:rPr>
              <a:t>wish </a:t>
            </a:r>
            <a:r>
              <a:rPr sz="1700" spc="70" dirty="0">
                <a:latin typeface="Tahoma"/>
                <a:cs typeface="Tahoma"/>
              </a:rPr>
              <a:t>to</a:t>
            </a:r>
            <a:r>
              <a:rPr sz="1700" spc="-85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share.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06169" y="5756592"/>
            <a:ext cx="73596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05" dirty="0">
                <a:solidFill>
                  <a:srgbClr val="001F5F"/>
                </a:solidFill>
                <a:latin typeface="Arial Black"/>
                <a:cs typeface="Arial Black"/>
              </a:rPr>
              <a:t>Link: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07360" y="5830570"/>
            <a:ext cx="149923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u="sng" dirty="0">
                <a:solidFill>
                  <a:srgbClr val="0563C0"/>
                </a:solidFill>
                <a:uFill>
                  <a:solidFill>
                    <a:srgbClr val="0563C0"/>
                  </a:solidFill>
                </a:uFill>
                <a:latin typeface="Tahoma"/>
                <a:cs typeface="Tahoma"/>
                <a:hlinkClick r:id="rId3"/>
              </a:rPr>
              <a:t>See</a:t>
            </a:r>
            <a:r>
              <a:rPr sz="1700" u="sng" spc="-40" dirty="0">
                <a:solidFill>
                  <a:srgbClr val="0563C0"/>
                </a:solidFill>
                <a:uFill>
                  <a:solidFill>
                    <a:srgbClr val="0563C0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sz="1700" u="sng" spc="55" dirty="0">
                <a:solidFill>
                  <a:srgbClr val="0563C0"/>
                </a:solidFill>
                <a:uFill>
                  <a:solidFill>
                    <a:srgbClr val="0563C0"/>
                  </a:solidFill>
                </a:uFill>
                <a:latin typeface="Tahoma"/>
                <a:cs typeface="Tahoma"/>
                <a:hlinkClick r:id="rId3"/>
              </a:rPr>
              <a:t>full</a:t>
            </a:r>
            <a:r>
              <a:rPr sz="1700" u="sng" spc="-35" dirty="0">
                <a:solidFill>
                  <a:srgbClr val="0563C0"/>
                </a:solidFill>
                <a:uFill>
                  <a:solidFill>
                    <a:srgbClr val="0563C0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sz="1700" u="sng" spc="60" dirty="0">
                <a:solidFill>
                  <a:srgbClr val="0563C0"/>
                </a:solidFill>
                <a:uFill>
                  <a:solidFill>
                    <a:srgbClr val="0563C0"/>
                  </a:solidFill>
                </a:uFill>
                <a:latin typeface="Tahoma"/>
                <a:cs typeface="Tahoma"/>
                <a:hlinkClick r:id="rId3"/>
              </a:rPr>
              <a:t>design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1378</Words>
  <Application>Microsoft Office PowerPoint</Application>
  <PresentationFormat>Panorámica</PresentationFormat>
  <Paragraphs>171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4" baseType="lpstr">
      <vt:lpstr>Arial Black</vt:lpstr>
      <vt:lpstr>Tahoma</vt:lpstr>
      <vt:lpstr>Office Theme</vt:lpstr>
      <vt:lpstr>INFORMATION PLATFORM “NATIONAL OBSERVATORY OF “FORESIGHT” OF CEPLAN</vt:lpstr>
      <vt:lpstr>1. What is the National Foresight Observatory?</vt:lpstr>
      <vt:lpstr>Role fundamental</vt:lpstr>
      <vt:lpstr>3. Sections and uses</vt:lpstr>
      <vt:lpstr>Section: Megatrends</vt:lpstr>
      <vt:lpstr>Section: Trends</vt:lpstr>
      <vt:lpstr>Section: Risks</vt:lpstr>
      <vt:lpstr>Section: Opportunities</vt:lpstr>
      <vt:lpstr>Section: Scenarios</vt:lpstr>
      <vt:lpstr>Future Events Section</vt:lpstr>
      <vt:lpstr>Add-on modules</vt:lpstr>
      <vt:lpstr>Add-on modules</vt:lpstr>
      <vt:lpstr>Add-on modules</vt:lpstr>
      <vt:lpstr>4. Impacts and results </vt:lpstr>
      <vt:lpstr>4. Impacts and results </vt:lpstr>
      <vt:lpstr>4. Impacts and results </vt:lpstr>
      <vt:lpstr>5. Risks of migrating or disappearing the Observatory</vt:lpstr>
      <vt:lpstr>5. Risks of migrating or disappearing the Observatory</vt:lpstr>
      <vt:lpstr>6. Next steps that Ceplan will implement in the Foresight meetings module</vt:lpstr>
      <vt:lpstr>6. Next steps that Ceplan will implement in the current affairs module</vt:lpstr>
      <vt:lpstr>7. Next steps that Ceplan will deploy in the publications module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PORTADA</dc:title>
  <dc:creator>Roberto Flores Consiglieri</dc:creator>
  <cp:lastModifiedBy>Yiem A. Ataucusi Ataucusi</cp:lastModifiedBy>
  <cp:revision>1</cp:revision>
  <dcterms:created xsi:type="dcterms:W3CDTF">2025-06-16T20:45:09Z</dcterms:created>
  <dcterms:modified xsi:type="dcterms:W3CDTF">2025-06-16T20:47:42Z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2025-06-16T00:00:00Z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2025-06-16T00:00:00Z</vt:filetime>
  </property>
  <property fmtid="{D5CDD505-2E9C-101B-9397-08002B2CF9AE}" pid="5" name="Producer">
    <vt:lpwstr>Microsoft® PowerPoint® 2019</vt:lpwstr>
  </property>
</Properties>
</file>