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9" r:id="rId3"/>
    <p:sldId id="267" r:id="rId4"/>
    <p:sldId id="268" r:id="rId5"/>
    <p:sldId id="260" r:id="rId6"/>
    <p:sldId id="256" r:id="rId7"/>
    <p:sldId id="261" r:id="rId8"/>
    <p:sldId id="263" r:id="rId9"/>
    <p:sldId id="262" r:id="rId10"/>
    <p:sldId id="265" r:id="rId11"/>
    <p:sldId id="278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FFFF"/>
    <a:srgbClr val="299738"/>
    <a:srgbClr val="0E4194"/>
    <a:srgbClr val="31349B"/>
    <a:srgbClr val="1FFBE1"/>
    <a:srgbClr val="2E3192"/>
    <a:srgbClr val="007085"/>
    <a:srgbClr val="00A3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3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5B7CD9-2834-4FCF-9275-AF5F8DD75F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11E72AE-032D-4756-A7AC-1E678DA9AB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027EC8-4487-459E-B9F0-C69A1419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01C7AB-4987-4214-8A98-539C978A1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65CEAE5-BEBF-4BC1-92A3-2E98B8872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425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5DE257-EEAA-4810-BF51-3BC061B02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1B829E6-3B30-48B2-B744-22F38FB0D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E5EE58-83E3-45F7-A311-EBE05B93B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B9717F-7480-4D2D-B625-D9A4CFD5F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88686A-7B57-4B2A-92F7-667485BD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744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96CFAA-0233-490C-8C1A-A6F546DE4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220CED-B5D4-4501-96E6-2B3F0FA40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879C31-E583-40B4-B559-582EB6EEB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01CA253-AA29-4E85-9069-F7109A2D4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3A208C-0B22-4AA1-9EE3-7D7712FED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959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055323-948C-4649-B454-00FC9054B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EBE5595-AB9A-410F-8F5F-B940B07749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3B58CA7-4C6E-47EA-A0E8-F8560B317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D188B2-76F8-4C48-B66C-88A73CE1E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EFDA778-F289-4CBE-AAB5-5C7D26CE7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10E2A55-7890-4993-BEF4-8943058F6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4679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BAC84D-E588-4CA5-85B5-A5AA42EAB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89D74D-DDE6-4F01-9D60-4272115EC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32075F1-858C-4703-A89D-7F56B2FA5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6ADE149-C17B-4512-A091-0FFAC44610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3AA0E95-A422-49B0-ADBE-DBB549169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124235B-4D4B-4125-B0DC-99F244340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F8D9CED-9B71-424F-B4A0-3EC8D5119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F7CD96B-2AF6-4316-9EDF-3D1FD8292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973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7B33D3-A425-49CB-A832-6C0519DE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C8EE7DC-6DFA-4153-8C15-0924F868A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F69A140-060C-4786-A71E-4C51CBFC1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6084A46-69E0-4E18-B2B0-F16CC24B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480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1733B60-9CA4-459A-8507-A3F3A9EA5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0D95908-9F55-4F29-BA36-45AA7BD95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474C747-89EF-4740-9FFD-5670F7F6F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3563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A7C4EE-0F6E-4350-A27D-CC337C7A7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4D537C-CDF3-4E26-B8E5-914AF944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4A8480-B3F6-4FC6-99BB-2C105FFAA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FB9A6E7-7C82-4232-ADA0-BB9A13C47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8AECE80-77BB-488F-B48E-A473684C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5CFFE5-288B-4CCA-828B-17B7E6F52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448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5E73B2-FEF8-4AD6-B9F6-0F779AC3D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CA75772-762E-4D19-8810-AE03F8A99D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75BDDBE-50FE-4A5C-954F-33E475527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E98A3E5-EA76-4488-A4F8-09C122ED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50064DA-6B4B-47D5-AF77-36BCF7FCD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412B077-D971-49F8-AF39-0D1C70966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0158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16E4FC-A3C0-4401-BAD0-1B5C0CF16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3376ABB-B185-43A9-8D35-AAF0EF08D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839E4BE-50C0-4F7F-ACF0-AA1FE03F4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741ABA5-A2BE-4CA4-8258-DB8389201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5AE11E-76E3-42FB-8F0F-40EF492F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031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277A005-0843-4A85-95BA-5F019FEEE8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E932F05-CCBB-4F7F-BD92-2728F181D6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7B176C-1707-462D-89E2-C2003920E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95F0BEB-5034-43E9-9121-8A474AED9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7D24AB-2337-45D8-98EA-016FF6C9C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91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B2EF140-F57E-4752-876D-1C0C50B82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83983B-85F0-4488-9132-F07804DAF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D4D211-C639-4193-A65D-482E066BB2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30C3E-5DBE-4951-ACD6-A29E3BB5E01F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068BD6-41F9-4028-B53E-08A90035E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F43A87-C39D-40BB-8B80-11737DF18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564F9-3F6E-410D-AB03-309C161043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599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5918FAF-A4D0-4BEF-B301-6D811A1676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86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40EC227B-76F0-4385-BCDA-ABF8B894796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4DD5D391-2913-4530-B86B-1C419653BFFF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3" name="그림 2">
                <a:extLst>
                  <a:ext uri="{FF2B5EF4-FFF2-40B4-BE49-F238E27FC236}">
                    <a16:creationId xmlns:a16="http://schemas.microsoft.com/office/drawing/2014/main" id="{1F37FB61-6DF0-43DF-A78B-6A1B2CAFCE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026E3817-0BED-42E5-B115-8ED2CB5C3B0F}"/>
                  </a:ext>
                </a:extLst>
              </p:cNvPr>
              <p:cNvGrpSpPr/>
              <p:nvPr/>
            </p:nvGrpSpPr>
            <p:grpSpPr>
              <a:xfrm>
                <a:off x="279402" y="301195"/>
                <a:ext cx="357790" cy="323165"/>
                <a:chOff x="279402" y="602648"/>
                <a:chExt cx="357790" cy="323165"/>
              </a:xfrm>
            </p:grpSpPr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BE7491D-8B8A-402F-93E6-6CF24BE796F5}"/>
                    </a:ext>
                  </a:extLst>
                </p:cNvPr>
                <p:cNvSpPr txBox="1"/>
                <p:nvPr/>
              </p:nvSpPr>
              <p:spPr>
                <a:xfrm>
                  <a:off x="279402" y="602648"/>
                  <a:ext cx="357790" cy="3231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500" spc="-1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03</a:t>
                  </a:r>
                  <a:endParaRPr lang="ko-KR" altLang="en-US" sz="1500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cxnSp>
              <p:nvCxnSpPr>
                <p:cNvPr id="6" name="직선 연결선 5">
                  <a:extLst>
                    <a:ext uri="{FF2B5EF4-FFF2-40B4-BE49-F238E27FC236}">
                      <a16:creationId xmlns:a16="http://schemas.microsoft.com/office/drawing/2014/main" id="{DC8344B4-1F14-49C8-9F15-E8FF68F0C3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7780" y="881933"/>
                  <a:ext cx="214928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AD774A67-83C3-4596-8236-75A1C0315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0"/>
              <a:ext cx="12191998" cy="685799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2E3463B-B019-4C38-8872-1E3A898BDDAB}"/>
                </a:ext>
              </a:extLst>
            </p:cNvPr>
            <p:cNvSpPr txBox="1"/>
            <p:nvPr/>
          </p:nvSpPr>
          <p:spPr>
            <a:xfrm>
              <a:off x="296330" y="309657"/>
              <a:ext cx="35779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500" spc="-1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lang="ko-KR" altLang="en-US" sz="1500" spc="-1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1CC9097-93A7-4EA1-9EF1-49FF9C5889FF}"/>
                </a:ext>
              </a:extLst>
            </p:cNvPr>
            <p:cNvCxnSpPr>
              <a:cxnSpLocks/>
            </p:cNvCxnSpPr>
            <p:nvPr/>
          </p:nvCxnSpPr>
          <p:spPr>
            <a:xfrm>
              <a:off x="364708" y="588942"/>
              <a:ext cx="214928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2078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5DB255ED-4EF5-479D-96E2-AA8F2A793977}"/>
              </a:ext>
            </a:extLst>
          </p:cNvPr>
          <p:cNvGrpSpPr/>
          <p:nvPr/>
        </p:nvGrpSpPr>
        <p:grpSpPr>
          <a:xfrm>
            <a:off x="-8466" y="0"/>
            <a:ext cx="12200465" cy="6859763"/>
            <a:chOff x="-8466" y="0"/>
            <a:chExt cx="12200465" cy="6859763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DD847BB9-6838-431A-B2CB-FCD2D9C0901E}"/>
                </a:ext>
              </a:extLst>
            </p:cNvPr>
            <p:cNvGrpSpPr/>
            <p:nvPr/>
          </p:nvGrpSpPr>
          <p:grpSpPr>
            <a:xfrm>
              <a:off x="-2" y="0"/>
              <a:ext cx="12192001" cy="1885950"/>
              <a:chOff x="-2" y="0"/>
              <a:chExt cx="12192001" cy="1885950"/>
            </a:xfrm>
          </p:grpSpPr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246B5280-F662-4100-BD9B-4701E5DCA8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238"/>
              <a:stretch/>
            </p:blipFill>
            <p:spPr>
              <a:xfrm>
                <a:off x="2446867" y="0"/>
                <a:ext cx="9745132" cy="1201949"/>
              </a:xfrm>
              <a:prstGeom prst="rect">
                <a:avLst/>
              </a:prstGeom>
            </p:spPr>
          </p:pic>
          <p:sp>
            <p:nvSpPr>
              <p:cNvPr id="23" name="직사각형 22">
                <a:extLst>
                  <a:ext uri="{FF2B5EF4-FFF2-40B4-BE49-F238E27FC236}">
                    <a16:creationId xmlns:a16="http://schemas.microsoft.com/office/drawing/2014/main" id="{F2A8836E-0CD2-4FCD-BBA4-8AC4DD7A1E6F}"/>
                  </a:ext>
                </a:extLst>
              </p:cNvPr>
              <p:cNvSpPr/>
              <p:nvPr/>
            </p:nvSpPr>
            <p:spPr>
              <a:xfrm>
                <a:off x="-2" y="419100"/>
                <a:ext cx="12192001" cy="1466850"/>
              </a:xfrm>
              <a:prstGeom prst="rect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74000">
                    <a:schemeClr val="bg1"/>
                  </a:gs>
                  <a:gs pos="45140">
                    <a:schemeClr val="bg1"/>
                  </a:gs>
                  <a:gs pos="8300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D4071540-CC35-4CFF-BDC2-DFAB69D8B59E}"/>
                  </a:ext>
                </a:extLst>
              </p:cNvPr>
              <p:cNvSpPr/>
              <p:nvPr/>
            </p:nvSpPr>
            <p:spPr>
              <a:xfrm rot="5400000">
                <a:off x="2340249" y="-45777"/>
                <a:ext cx="1375292" cy="1466850"/>
              </a:xfrm>
              <a:prstGeom prst="rect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74000">
                    <a:schemeClr val="bg1"/>
                  </a:gs>
                  <a:gs pos="45140">
                    <a:schemeClr val="bg1"/>
                  </a:gs>
                  <a:gs pos="8300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D47D6D4B-3725-4015-9E08-407A5BCB9F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84" t="30371" r="61180" b="53333"/>
            <a:stretch/>
          </p:blipFill>
          <p:spPr>
            <a:xfrm>
              <a:off x="3276600" y="2306976"/>
              <a:ext cx="1517378" cy="1505968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F25EC66E-D84B-47FB-B3C3-8EBB37A097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91" t="30988" r="28192" b="51480"/>
            <a:stretch/>
          </p:blipFill>
          <p:spPr>
            <a:xfrm>
              <a:off x="7080253" y="2360732"/>
              <a:ext cx="2016122" cy="153919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87970A-74A9-4187-B75C-82252F4255C5}"/>
                </a:ext>
              </a:extLst>
            </p:cNvPr>
            <p:cNvSpPr txBox="1"/>
            <p:nvPr/>
          </p:nvSpPr>
          <p:spPr>
            <a:xfrm>
              <a:off x="1894603" y="3753896"/>
              <a:ext cx="4025526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>
                  <a:latin typeface="Arial" panose="020B0604020202020204" pitchFamily="34" charset="0"/>
                  <a:cs typeface="Arial" panose="020B0604020202020204" pitchFamily="34" charset="0"/>
                </a:rPr>
                <a:t>Extreme Weather</a:t>
              </a:r>
            </a:p>
            <a:p>
              <a:pPr algn="ctr"/>
              <a:r>
                <a:rPr lang="en-US" altLang="ko-KR" spc="-150" dirty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Impossible to Predict and Prevent in Advance.</a:t>
              </a:r>
              <a:endParaRPr lang="ko-KR" altLang="en-US" spc="-15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E0B33B9-D880-4D0D-81DF-8D0275A9D9DD}"/>
                </a:ext>
              </a:extLst>
            </p:cNvPr>
            <p:cNvSpPr txBox="1"/>
            <p:nvPr/>
          </p:nvSpPr>
          <p:spPr>
            <a:xfrm>
              <a:off x="6276396" y="3779293"/>
              <a:ext cx="39741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spc="-150" dirty="0">
                  <a:latin typeface="Arial" panose="020B0604020202020204" pitchFamily="34" charset="0"/>
                  <a:cs typeface="Arial" panose="020B0604020202020204" pitchFamily="34" charset="0"/>
                </a:rPr>
                <a:t>Limitations in Preparedness for </a:t>
              </a:r>
              <a:r>
                <a:rPr lang="en-US" altLang="ko-KR" sz="2000" spc="-150" dirty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Climate-</a:t>
              </a:r>
            </a:p>
            <a:p>
              <a:pPr algn="ctr"/>
              <a:r>
                <a:rPr lang="en-US" altLang="ko-KR" sz="2000" dirty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Related Diseases and Accidents</a:t>
              </a:r>
              <a:endParaRPr lang="ko-KR" altLang="en-US" sz="2000" dirty="0">
                <a:solidFill>
                  <a:schemeClr val="accent5">
                    <a:lumMod val="75000"/>
                  </a:schemeClr>
                </a:solidFill>
                <a:latin typeface="KoPub돋움체 Bold" pitchFamily="2" charset="-127"/>
                <a:ea typeface="KoPub돋움체 Bold" pitchFamily="2" charset="-127"/>
              </a:endParaRP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2A1E585E-206D-4435-9360-0DE59A48CB60}"/>
                </a:ext>
              </a:extLst>
            </p:cNvPr>
            <p:cNvGrpSpPr/>
            <p:nvPr/>
          </p:nvGrpSpPr>
          <p:grpSpPr>
            <a:xfrm>
              <a:off x="2207193" y="4961458"/>
              <a:ext cx="8057014" cy="839894"/>
              <a:chOff x="2300330" y="5101156"/>
              <a:chExt cx="8057014" cy="839894"/>
            </a:xfrm>
          </p:grpSpPr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7A2764ED-F252-4F5E-A7C1-EA02A3290CE7}"/>
                  </a:ext>
                </a:extLst>
              </p:cNvPr>
              <p:cNvSpPr/>
              <p:nvPr/>
            </p:nvSpPr>
            <p:spPr>
              <a:xfrm>
                <a:off x="3090337" y="5101156"/>
                <a:ext cx="6477000" cy="446276"/>
              </a:xfrm>
              <a:prstGeom prst="roundRect">
                <a:avLst/>
              </a:prstGeom>
              <a:solidFill>
                <a:srgbClr val="31349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585BDA-9150-4673-A5FF-85273B2BEDB1}"/>
                  </a:ext>
                </a:extLst>
              </p:cNvPr>
              <p:cNvSpPr txBox="1"/>
              <p:nvPr/>
            </p:nvSpPr>
            <p:spPr>
              <a:xfrm>
                <a:off x="2300330" y="5110053"/>
                <a:ext cx="805701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Necessity of Building a Social Safety Net </a:t>
                </a:r>
              </a:p>
              <a:p>
                <a:pPr algn="ctr"/>
                <a:r>
                  <a:rPr lang="en-US" altLang="ko-KR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to Prepare for Risks and Losses Due to the Climate Crisis</a:t>
                </a:r>
                <a:endParaRPr lang="ko-KR" alt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5392319D-38B3-47B8-8BA3-305FFCC553BA}"/>
                </a:ext>
              </a:extLst>
            </p:cNvPr>
            <p:cNvSpPr/>
            <p:nvPr/>
          </p:nvSpPr>
          <p:spPr>
            <a:xfrm>
              <a:off x="1884214" y="2331504"/>
              <a:ext cx="4025526" cy="2345267"/>
            </a:xfrm>
            <a:prstGeom prst="roundRect">
              <a:avLst/>
            </a:prstGeom>
            <a:noFill/>
            <a:ln>
              <a:solidFill>
                <a:srgbClr val="02FFFF"/>
              </a:solidFill>
            </a:ln>
            <a:effectLst>
              <a:glow rad="101600">
                <a:srgbClr val="007085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BE23B9EE-63DC-4DA3-BB34-D7C0E7158E77}"/>
                </a:ext>
              </a:extLst>
            </p:cNvPr>
            <p:cNvSpPr/>
            <p:nvPr/>
          </p:nvSpPr>
          <p:spPr>
            <a:xfrm>
              <a:off x="6239941" y="2306103"/>
              <a:ext cx="3972786" cy="2345267"/>
            </a:xfrm>
            <a:prstGeom prst="roundRect">
              <a:avLst/>
            </a:prstGeom>
            <a:noFill/>
            <a:ln>
              <a:solidFill>
                <a:srgbClr val="02FFFF"/>
              </a:solidFill>
            </a:ln>
            <a:effectLst>
              <a:glow rad="101600">
                <a:srgbClr val="007085">
                  <a:alpha val="6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1" name="Picture 1">
              <a:extLst>
                <a:ext uri="{FF2B5EF4-FFF2-40B4-BE49-F238E27FC236}">
                  <a16:creationId xmlns:a16="http://schemas.microsoft.com/office/drawing/2014/main" id="{6CE0188A-4829-4AE0-94D3-6437187D77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1" t="19580" r="19772" b="13922"/>
            <a:stretch/>
          </p:blipFill>
          <p:spPr>
            <a:xfrm>
              <a:off x="10618262" y="228601"/>
              <a:ext cx="1278463" cy="806946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9AC0FB-6DB1-4762-AE01-0F9D6C00EB7D}"/>
                </a:ext>
              </a:extLst>
            </p:cNvPr>
            <p:cNvSpPr txBox="1"/>
            <p:nvPr/>
          </p:nvSpPr>
          <p:spPr>
            <a:xfrm>
              <a:off x="1467169" y="1158876"/>
              <a:ext cx="925766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800" spc="-150" dirty="0">
                  <a:solidFill>
                    <a:srgbClr val="31349B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rial" panose="020B0604020202020204" pitchFamily="34" charset="0"/>
                </a:rPr>
                <a:t>Climate action</a:t>
              </a:r>
              <a:r>
                <a:rPr lang="en-US" altLang="ko-KR" sz="1600" spc="-150" dirty="0">
                  <a:solidFill>
                    <a:srgbClr val="31349B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rial" panose="020B0604020202020204" pitchFamily="34" charset="0"/>
                </a:rPr>
                <a:t>, like national security and public safety, </a:t>
              </a:r>
              <a:endParaRPr lang="en-US" altLang="ko-KR" spc="-150" dirty="0">
                <a:solidFill>
                  <a:srgbClr val="31349B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endParaRPr>
            </a:p>
            <a:p>
              <a:pPr algn="ctr"/>
              <a:r>
                <a:rPr lang="en-US" altLang="ko-KR" sz="1600" spc="-150" dirty="0">
                  <a:solidFill>
                    <a:srgbClr val="31349B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rial" panose="020B0604020202020204" pitchFamily="34" charset="0"/>
                </a:rPr>
                <a:t>is a </a:t>
              </a:r>
              <a:r>
                <a:rPr lang="en-US" altLang="ko-KR" sz="2800" spc="-150" dirty="0">
                  <a:solidFill>
                    <a:srgbClr val="31349B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rial" panose="020B0604020202020204" pitchFamily="34" charset="0"/>
                </a:rPr>
                <a:t>public good</a:t>
              </a:r>
              <a:r>
                <a:rPr lang="en-US" altLang="ko-KR" sz="1600" spc="-150" dirty="0">
                  <a:solidFill>
                    <a:srgbClr val="31349B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rial" panose="020B0604020202020204" pitchFamily="34" charset="0"/>
                </a:rPr>
                <a:t> that should be the responsibility of the national and local governments.</a:t>
              </a:r>
              <a:endParaRPr lang="ko-KR" altLang="en-US" sz="1600" spc="-150" dirty="0">
                <a:solidFill>
                  <a:srgbClr val="31349B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endParaRPr>
            </a:p>
          </p:txBody>
        </p:sp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F96F2914-0A9E-4C7F-9E80-B1235F9DE9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8" t="4938" r="81110" b="91080"/>
            <a:stretch/>
          </p:blipFill>
          <p:spPr>
            <a:xfrm>
              <a:off x="-8466" y="338667"/>
              <a:ext cx="2311399" cy="273051"/>
            </a:xfrm>
            <a:prstGeom prst="rect">
              <a:avLst/>
            </a:prstGeom>
          </p:spPr>
        </p:pic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3F430CFF-1D5C-4AB1-AC4C-8F19DC1D5C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568" b="15406"/>
            <a:stretch/>
          </p:blipFill>
          <p:spPr>
            <a:xfrm>
              <a:off x="-8466" y="5786296"/>
              <a:ext cx="12200464" cy="1073467"/>
            </a:xfrm>
            <a:prstGeom prst="rect">
              <a:avLst/>
            </a:prstGeom>
          </p:spPr>
        </p:pic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E7AE81B7-EF3F-46A5-A0A7-059AE76B5C71}"/>
                </a:ext>
              </a:extLst>
            </p:cNvPr>
            <p:cNvGrpSpPr/>
            <p:nvPr/>
          </p:nvGrpSpPr>
          <p:grpSpPr>
            <a:xfrm>
              <a:off x="279402" y="301195"/>
              <a:ext cx="357790" cy="323165"/>
              <a:chOff x="279402" y="602648"/>
              <a:chExt cx="357790" cy="32316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C9F16F-EC96-4D92-BA64-4412075A5161}"/>
                  </a:ext>
                </a:extLst>
              </p:cNvPr>
              <p:cNvSpPr txBox="1"/>
              <p:nvPr/>
            </p:nvSpPr>
            <p:spPr>
              <a:xfrm>
                <a:off x="279402" y="602648"/>
                <a:ext cx="357790" cy="3231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500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04</a:t>
                </a:r>
                <a:endParaRPr lang="ko-KR" altLang="en-US" sz="1500" spc="-15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D75417A3-6A16-4CBC-9823-C0B3292F9E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7780" y="881933"/>
                <a:ext cx="214928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7BE7A916-2943-430F-9D36-F39D2570425B}"/>
                </a:ext>
              </a:extLst>
            </p:cNvPr>
            <p:cNvSpPr/>
            <p:nvPr/>
          </p:nvSpPr>
          <p:spPr>
            <a:xfrm>
              <a:off x="611631" y="321303"/>
              <a:ext cx="299312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dirty="0">
                  <a:latin typeface="Abadi" panose="020B0604020104020204" pitchFamily="34" charset="0"/>
                  <a:cs typeface="Arial" panose="020B0604020202020204" pitchFamily="34" charset="0"/>
                </a:rPr>
                <a:t>Why is Climate Insurance Necessary?</a:t>
              </a:r>
              <a:endParaRPr lang="ko-KR" altLang="en-US" sz="1400" dirty="0">
                <a:latin typeface="Abadi" panose="020B06040201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7932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D9510CE1-2AD5-4DE9-9234-A6BDDC5D73D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9E528809-7745-4769-9580-0C66433EFA0B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3" name="그림 2">
                <a:extLst>
                  <a:ext uri="{FF2B5EF4-FFF2-40B4-BE49-F238E27FC236}">
                    <a16:creationId xmlns:a16="http://schemas.microsoft.com/office/drawing/2014/main" id="{BD3F5BE5-A588-452A-BAC3-015056DD0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31721D8-DDBE-4EC0-A0D1-6A4A0C47AF0E}"/>
                  </a:ext>
                </a:extLst>
              </p:cNvPr>
              <p:cNvGrpSpPr/>
              <p:nvPr/>
            </p:nvGrpSpPr>
            <p:grpSpPr>
              <a:xfrm>
                <a:off x="286182" y="306040"/>
                <a:ext cx="362001" cy="327846"/>
                <a:chOff x="262367" y="296514"/>
                <a:chExt cx="362001" cy="327846"/>
              </a:xfrm>
            </p:grpSpPr>
            <p:pic>
              <p:nvPicPr>
                <p:cNvPr id="9" name="그림 8">
                  <a:extLst>
                    <a:ext uri="{FF2B5EF4-FFF2-40B4-BE49-F238E27FC236}">
                      <a16:creationId xmlns:a16="http://schemas.microsoft.com/office/drawing/2014/main" id="{5F975FF9-74CB-4818-A693-07EFC74AE2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62367" y="296514"/>
                  <a:ext cx="362001" cy="307777"/>
                </a:xfrm>
                <a:prstGeom prst="rect">
                  <a:avLst/>
                </a:prstGeom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28B2CB4-B4C1-4C90-A15A-0EDD8CC25624}"/>
                    </a:ext>
                  </a:extLst>
                </p:cNvPr>
                <p:cNvSpPr txBox="1"/>
                <p:nvPr/>
              </p:nvSpPr>
              <p:spPr>
                <a:xfrm>
                  <a:off x="265113" y="301195"/>
                  <a:ext cx="357790" cy="323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500" spc="-1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  <a:endParaRPr lang="ko-KR" altLang="en-US" sz="1500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cxnSp>
              <p:nvCxnSpPr>
                <p:cNvPr id="11" name="직선 연결선 10">
                  <a:extLst>
                    <a:ext uri="{FF2B5EF4-FFF2-40B4-BE49-F238E27FC236}">
                      <a16:creationId xmlns:a16="http://schemas.microsoft.com/office/drawing/2014/main" id="{D10174FF-DEB1-4CAF-94DD-4A1FC8852B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8728" y="580480"/>
                  <a:ext cx="214928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5665EC12-DDB4-4B98-B796-54E9E9D47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0"/>
              <a:ext cx="12191998" cy="6857999"/>
            </a:xfrm>
            <a:prstGeom prst="rect">
              <a:avLst/>
            </a:prstGeom>
          </p:spPr>
        </p:pic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E9AA699-0A8A-4A70-8BCF-DE4B816D6E3F}"/>
                </a:ext>
              </a:extLst>
            </p:cNvPr>
            <p:cNvGrpSpPr/>
            <p:nvPr/>
          </p:nvGrpSpPr>
          <p:grpSpPr>
            <a:xfrm>
              <a:off x="279006" y="310721"/>
              <a:ext cx="362001" cy="323165"/>
              <a:chOff x="-862529" y="823822"/>
              <a:chExt cx="362001" cy="323165"/>
            </a:xfrm>
          </p:grpSpPr>
          <p:pic>
            <p:nvPicPr>
              <p:cNvPr id="18" name="그림 17">
                <a:extLst>
                  <a:ext uri="{FF2B5EF4-FFF2-40B4-BE49-F238E27FC236}">
                    <a16:creationId xmlns:a16="http://schemas.microsoft.com/office/drawing/2014/main" id="{46080F2A-4DC5-4FE0-BC5C-8D5A06B598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862529" y="839210"/>
                <a:ext cx="362001" cy="307777"/>
              </a:xfrm>
              <a:prstGeom prst="rect">
                <a:avLst/>
              </a:prstGeom>
            </p:spPr>
          </p:pic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2BA2AAFE-BA5A-4B55-9E53-EB21AD57220C}"/>
                  </a:ext>
                </a:extLst>
              </p:cNvPr>
              <p:cNvGrpSpPr/>
              <p:nvPr/>
            </p:nvGrpSpPr>
            <p:grpSpPr>
              <a:xfrm>
                <a:off x="-860424" y="823822"/>
                <a:ext cx="357790" cy="323165"/>
                <a:chOff x="-852607" y="280639"/>
                <a:chExt cx="357790" cy="323165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43CF42D-0E6A-4C51-8AE9-8D7D14BF780B}"/>
                    </a:ext>
                  </a:extLst>
                </p:cNvPr>
                <p:cNvSpPr txBox="1"/>
                <p:nvPr/>
              </p:nvSpPr>
              <p:spPr>
                <a:xfrm>
                  <a:off x="-852607" y="280639"/>
                  <a:ext cx="357790" cy="323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500" spc="-15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  <a:endParaRPr lang="ko-KR" altLang="en-US" sz="1500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cxnSp>
              <p:nvCxnSpPr>
                <p:cNvPr id="17" name="직선 연결선 16">
                  <a:extLst>
                    <a:ext uri="{FF2B5EF4-FFF2-40B4-BE49-F238E27FC236}">
                      <a16:creationId xmlns:a16="http://schemas.microsoft.com/office/drawing/2014/main" id="{1E190B1E-0F3C-45DC-BB9B-5198516EFC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788992" y="559924"/>
                  <a:ext cx="214928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353395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01B77BF6-0F75-4008-A5BE-87A2B1C4BCF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9901C029-4935-4C14-A529-49C6BD3AC9E3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3" name="그림 2">
                <a:extLst>
                  <a:ext uri="{FF2B5EF4-FFF2-40B4-BE49-F238E27FC236}">
                    <a16:creationId xmlns:a16="http://schemas.microsoft.com/office/drawing/2014/main" id="{E5378F59-E6BB-4262-9FDD-9F4508E471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292F7A1-5C22-4C61-A3A1-3FDBD22328D3}"/>
                  </a:ext>
                </a:extLst>
              </p:cNvPr>
              <p:cNvSpPr txBox="1"/>
              <p:nvPr/>
            </p:nvSpPr>
            <p:spPr>
              <a:xfrm>
                <a:off x="279402" y="301195"/>
                <a:ext cx="357790" cy="3231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500" spc="-15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06</a:t>
                </a:r>
                <a:endParaRPr lang="ko-KR" altLang="en-US" sz="1500" spc="-15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913D277A-929F-4F09-B762-225236121C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7780" y="580480"/>
                <a:ext cx="214928" cy="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16AAEBC-A511-4E53-B28E-BFB5638E3A0E}"/>
                  </a:ext>
                </a:extLst>
              </p:cNvPr>
              <p:cNvSpPr txBox="1"/>
              <p:nvPr/>
            </p:nvSpPr>
            <p:spPr>
              <a:xfrm>
                <a:off x="637542" y="280873"/>
                <a:ext cx="33441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Key Features of Climate Insurance</a:t>
                </a:r>
                <a:endParaRPr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969D9560-C286-4970-B0AE-5C36A5BD4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0"/>
              <a:ext cx="12191998" cy="685799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89E611-9376-42F3-AE87-84689F59E263}"/>
                </a:ext>
              </a:extLst>
            </p:cNvPr>
            <p:cNvSpPr txBox="1"/>
            <p:nvPr/>
          </p:nvSpPr>
          <p:spPr>
            <a:xfrm>
              <a:off x="279401" y="301189"/>
              <a:ext cx="35779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500" spc="-1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  <a:endParaRPr lang="ko-KR" altLang="en-US" sz="1500" spc="-1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0D655AE-A9CE-4F6E-B8B6-64706A7E2CBC}"/>
                </a:ext>
              </a:extLst>
            </p:cNvPr>
            <p:cNvCxnSpPr>
              <a:cxnSpLocks/>
            </p:cNvCxnSpPr>
            <p:nvPr/>
          </p:nvCxnSpPr>
          <p:spPr>
            <a:xfrm>
              <a:off x="347779" y="580474"/>
              <a:ext cx="214928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6142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>
            <a:extLst>
              <a:ext uri="{FF2B5EF4-FFF2-40B4-BE49-F238E27FC236}">
                <a16:creationId xmlns:a16="http://schemas.microsoft.com/office/drawing/2014/main" id="{02674A31-F4A2-4183-B0C4-75273DE8CA6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FFBE1"/>
            </a:solidFill>
          </p:spPr>
        </p:pic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>
              <a:off x="889000" y="3039533"/>
              <a:ext cx="2420511" cy="2396067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27267" y="211667"/>
              <a:ext cx="1278467" cy="821267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711201" y="889000"/>
              <a:ext cx="5816600" cy="1193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en-US" altLang="ko-KR" sz="3200" spc="-300" dirty="0">
                  <a:solidFill>
                    <a:srgbClr val="02FFFF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rial" panose="020B0604020202020204" pitchFamily="34" charset="0"/>
                </a:rPr>
                <a:t>A Strong Social Safety Net</a:t>
              </a:r>
            </a:p>
            <a:p>
              <a:r>
                <a:rPr lang="en-US" altLang="ko-KR" sz="2800" spc="-150" dirty="0">
                  <a:solidFill>
                    <a:schemeClr val="bg1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for Gyeonggi Residents</a:t>
              </a:r>
              <a:endParaRPr lang="ko-KR" altLang="en-US" sz="2800" spc="-15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69534" y="3208867"/>
              <a:ext cx="592667" cy="9652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3001" y="3259667"/>
              <a:ext cx="101600" cy="347133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7">
              <a:alphaModFix amt="50000"/>
            </a:blip>
            <a:stretch>
              <a:fillRect/>
            </a:stretch>
          </p:blipFill>
          <p:spPr>
            <a:xfrm>
              <a:off x="3572933" y="3039533"/>
              <a:ext cx="2429930" cy="2396067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1100665" y="4571997"/>
              <a:ext cx="2015067" cy="77046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en-US" altLang="ko-KR" dirty="0">
                  <a:solidFill>
                    <a:srgbClr val="02FFFF"/>
                  </a:solidFill>
                </a:rPr>
                <a:t>Support</a:t>
              </a:r>
              <a:r>
                <a:rPr lang="en-US" altLang="ko-KR" dirty="0">
                  <a:solidFill>
                    <a:srgbClr val="02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for the </a:t>
              </a:r>
              <a:r>
                <a:rPr lang="en-US" altLang="ko-KR" dirty="0">
                  <a:solidFill>
                    <a:srgbClr val="02FFFF"/>
                  </a:solidFill>
                </a:rPr>
                <a:t>Diagnosis </a:t>
              </a:r>
              <a:r>
                <a:rPr lang="en-US" altLang="ko-KR" dirty="0">
                  <a:solidFill>
                    <a:schemeClr val="bg1"/>
                  </a:solidFill>
                </a:rPr>
                <a:t>of </a:t>
              </a:r>
              <a:r>
                <a:rPr lang="en-US" altLang="ko-KR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Heat-related Illness</a:t>
              </a:r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01536" y="4555063"/>
              <a:ext cx="1921935" cy="77046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en-US" altLang="ko-KR" dirty="0">
                  <a:solidFill>
                    <a:srgbClr val="02FFFF"/>
                  </a:solidFill>
                </a:rPr>
                <a:t>Support</a:t>
              </a:r>
              <a:r>
                <a:rPr lang="en-US" altLang="ko-KR" dirty="0">
                  <a:solidFill>
                    <a:srgbClr val="02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for the Diagnosis </a:t>
              </a:r>
              <a:r>
                <a:rPr lang="en-US" altLang="ko-KR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Cold-related Illness</a:t>
              </a:r>
              <a:endParaRPr lang="ko-KR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43405" y="3251200"/>
              <a:ext cx="889000" cy="965200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9">
              <a:alphaModFix amt="50000"/>
            </a:blip>
            <a:stretch>
              <a:fillRect/>
            </a:stretch>
          </p:blipFill>
          <p:spPr>
            <a:xfrm>
              <a:off x="6273800" y="3039533"/>
              <a:ext cx="2429930" cy="2387600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6620934" y="4580464"/>
              <a:ext cx="1837269" cy="6942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en-US" altLang="ko-KR" spc="-150" dirty="0">
                  <a:solidFill>
                    <a:srgbClr val="02FFFF"/>
                  </a:solidFill>
                </a:rPr>
                <a:t>Support for the Diagnosis </a:t>
              </a:r>
              <a:r>
                <a:rPr lang="en-US" altLang="ko-KR" spc="-150" dirty="0">
                  <a:solidFill>
                    <a:schemeClr val="bg1"/>
                  </a:solidFill>
                </a:rPr>
                <a:t>of Certain Infectious Diseases</a:t>
              </a:r>
              <a:endParaRPr lang="ko-KR" altLang="en-US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86604" y="3242733"/>
              <a:ext cx="889000" cy="965200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>
              <a:off x="9008532" y="3039533"/>
              <a:ext cx="2455349" cy="2396067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9093208" y="4301069"/>
              <a:ext cx="2412997" cy="10922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en-US" altLang="ko-KR" sz="1700" spc="-150" dirty="0">
                  <a:solidFill>
                    <a:srgbClr val="02FFFF"/>
                  </a:solidFill>
                </a:rPr>
                <a:t>Support</a:t>
              </a:r>
              <a:r>
                <a:rPr lang="en-US" altLang="ko-KR" sz="1700" spc="-150" dirty="0">
                  <a:solidFill>
                    <a:srgbClr val="02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for the Accident Compensation of Injuries </a:t>
              </a:r>
              <a:r>
                <a:rPr lang="en-US" altLang="ko-KR" sz="1700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Diagnosed for Over 4 Weeks </a:t>
              </a:r>
              <a:r>
                <a:rPr lang="en-US" altLang="ko-KR" sz="1400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(When a Weather Alert is Issued)</a:t>
              </a:r>
              <a:endParaRPr lang="ko-KR" altLang="en-US" sz="1700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779005" y="3259667"/>
              <a:ext cx="939800" cy="965200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891867" y="685800"/>
              <a:ext cx="4114800" cy="2743200"/>
            </a:xfrm>
            <a:prstGeom prst="rect">
              <a:avLst/>
            </a:prstGeom>
          </p:spPr>
        </p:pic>
        <p:sp>
          <p:nvSpPr>
            <p:cNvPr id="20" name="TextBox 20"/>
            <p:cNvSpPr txBox="1"/>
            <p:nvPr/>
          </p:nvSpPr>
          <p:spPr>
            <a:xfrm>
              <a:off x="745067" y="2159000"/>
              <a:ext cx="7120467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en-US" altLang="ko-KR" sz="2400" dirty="0">
                  <a:solidFill>
                    <a:schemeClr val="bg1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For All 14 Million Residents</a:t>
              </a:r>
              <a:endParaRPr lang="ko-KR" altLang="en-US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85798" y="5875867"/>
              <a:ext cx="10574881" cy="457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en-US" altLang="ko-KR" sz="2800" spc="-150" dirty="0">
                  <a:solidFill>
                    <a:srgbClr val="02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Protection of the Health and Safety of Residents </a:t>
              </a:r>
              <a:r>
                <a:rPr lang="en-US" altLang="ko-KR" sz="2600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the Face of Climate Crisis!</a:t>
              </a:r>
              <a:endParaRPr lang="ko-KR" altLang="en-US" sz="2600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6FD036CE-D40B-4673-9516-04B3758470F9}"/>
                </a:ext>
              </a:extLst>
            </p:cNvPr>
            <p:cNvGrpSpPr/>
            <p:nvPr/>
          </p:nvGrpSpPr>
          <p:grpSpPr>
            <a:xfrm>
              <a:off x="279402" y="301195"/>
              <a:ext cx="357790" cy="323165"/>
              <a:chOff x="279402" y="602648"/>
              <a:chExt cx="357790" cy="323165"/>
            </a:xfrm>
            <a:solidFill>
              <a:schemeClr val="tx1"/>
            </a:solidFill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8C74B99-FB2A-4A86-8D2B-43B1067E49FD}"/>
                  </a:ext>
                </a:extLst>
              </p:cNvPr>
              <p:cNvSpPr txBox="1"/>
              <p:nvPr/>
            </p:nvSpPr>
            <p:spPr>
              <a:xfrm>
                <a:off x="279402" y="602648"/>
                <a:ext cx="357790" cy="32316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500" spc="-150" dirty="0">
                    <a:solidFill>
                      <a:schemeClr val="bg1"/>
                    </a:solidFill>
                  </a:rPr>
                  <a:t>07</a:t>
                </a:r>
                <a:endParaRPr lang="ko-KR" altLang="en-US" sz="1500" spc="-15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" name="직선 연결선 23">
                <a:extLst>
                  <a:ext uri="{FF2B5EF4-FFF2-40B4-BE49-F238E27FC236}">
                    <a16:creationId xmlns:a16="http://schemas.microsoft.com/office/drawing/2014/main" id="{E76A7062-CFD3-4880-A715-982E64C021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7780" y="881933"/>
                <a:ext cx="214928" cy="0"/>
              </a:xfrm>
              <a:prstGeom prst="line">
                <a:avLst/>
              </a:prstGeom>
              <a:grp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6FD3EBA-C45B-46AC-A08C-70AA88F46351}"/>
                </a:ext>
              </a:extLst>
            </p:cNvPr>
            <p:cNvSpPr txBox="1"/>
            <p:nvPr/>
          </p:nvSpPr>
          <p:spPr>
            <a:xfrm>
              <a:off x="622348" y="311243"/>
              <a:ext cx="6040918" cy="32316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>
                  <a:solidFill>
                    <a:schemeClr val="bg1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Climate Insurance Support Details (For All Gyeonggi Residents)</a:t>
              </a:r>
              <a:endParaRPr lang="ko-KR" altLang="en-US" sz="15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6587EC3-1787-4C39-9B7F-285FC6F33E3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61FB5E3D-44FC-44DF-A5CA-3BC02F9BDAD6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3" name="그림 2">
                <a:extLst>
                  <a:ext uri="{FF2B5EF4-FFF2-40B4-BE49-F238E27FC236}">
                    <a16:creationId xmlns:a16="http://schemas.microsoft.com/office/drawing/2014/main" id="{F8525D49-688D-46FE-B11B-49F4FC3C5A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6C348E28-3303-4656-A66B-ECD9C03C2726}"/>
                  </a:ext>
                </a:extLst>
              </p:cNvPr>
              <p:cNvGrpSpPr/>
              <p:nvPr/>
            </p:nvGrpSpPr>
            <p:grpSpPr>
              <a:xfrm>
                <a:off x="279402" y="301195"/>
                <a:ext cx="357790" cy="323165"/>
                <a:chOff x="279402" y="602648"/>
                <a:chExt cx="332261" cy="323165"/>
              </a:xfrm>
              <a:solidFill>
                <a:schemeClr val="tx1"/>
              </a:solidFill>
            </p:grpSpPr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2789C42-086B-47D2-84B1-AE7563B52150}"/>
                    </a:ext>
                  </a:extLst>
                </p:cNvPr>
                <p:cNvSpPr txBox="1"/>
                <p:nvPr/>
              </p:nvSpPr>
              <p:spPr>
                <a:xfrm>
                  <a:off x="279402" y="602648"/>
                  <a:ext cx="332261" cy="323165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500" spc="-150" dirty="0">
                      <a:solidFill>
                        <a:schemeClr val="bg1"/>
                      </a:solidFill>
                    </a:rPr>
                    <a:t>08</a:t>
                  </a:r>
                  <a:endParaRPr lang="ko-KR" altLang="en-US" sz="1500" spc="-15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6" name="직선 연결선 5">
                  <a:extLst>
                    <a:ext uri="{FF2B5EF4-FFF2-40B4-BE49-F238E27FC236}">
                      <a16:creationId xmlns:a16="http://schemas.microsoft.com/office/drawing/2014/main" id="{02109AD9-B300-4E65-A0D8-BCF1555139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7780" y="881933"/>
                  <a:ext cx="214928" cy="0"/>
                </a:xfrm>
                <a:prstGeom prst="line">
                  <a:avLst/>
                </a:prstGeom>
                <a:grpFill/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0755C7-B528-4D27-B969-B53655BEE45B}"/>
                  </a:ext>
                </a:extLst>
              </p:cNvPr>
              <p:cNvSpPr txBox="1"/>
              <p:nvPr/>
            </p:nvSpPr>
            <p:spPr>
              <a:xfrm>
                <a:off x="622348" y="302776"/>
                <a:ext cx="5194250" cy="338554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Climate Insurance Support Details (Vulnerable Groups)</a:t>
                </a:r>
                <a:endParaRPr lang="ko-KR" alt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5F944696-3DAA-4F10-A495-A5C3D0F25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0"/>
              <a:ext cx="12191998" cy="6857999"/>
            </a:xfrm>
            <a:prstGeom prst="rect">
              <a:avLst/>
            </a:prstGeom>
            <a:solidFill>
              <a:srgbClr val="02FFFF"/>
            </a:solidFill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DBF0BF7-DE91-4634-9E8B-0A953F3E38E9}"/>
                </a:ext>
              </a:extLst>
            </p:cNvPr>
            <p:cNvSpPr txBox="1"/>
            <p:nvPr/>
          </p:nvSpPr>
          <p:spPr>
            <a:xfrm>
              <a:off x="279399" y="301190"/>
              <a:ext cx="357790" cy="323165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500" spc="-150" dirty="0">
                  <a:solidFill>
                    <a:schemeClr val="bg1"/>
                  </a:solidFill>
                </a:rPr>
                <a:t>08</a:t>
              </a:r>
              <a:endParaRPr lang="ko-KR" altLang="en-US" sz="1500" spc="-150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887E2F7-ACFC-43BD-8CBD-25EAB6AA884D}"/>
                </a:ext>
              </a:extLst>
            </p:cNvPr>
            <p:cNvCxnSpPr>
              <a:cxnSpLocks/>
            </p:cNvCxnSpPr>
            <p:nvPr/>
          </p:nvCxnSpPr>
          <p:spPr>
            <a:xfrm>
              <a:off x="353031" y="580475"/>
              <a:ext cx="231442" cy="0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9114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8DA8942A-645F-437C-978A-A08A1338029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7FF147C7-F110-4E14-AFB7-E4CA63987D7F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AAEBBF3F-F66E-4FFB-B1B4-52D31FCA45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1F12A61F-E81C-4D95-A437-DFEAE8FAE9F3}"/>
                  </a:ext>
                </a:extLst>
              </p:cNvPr>
              <p:cNvGrpSpPr/>
              <p:nvPr/>
            </p:nvGrpSpPr>
            <p:grpSpPr>
              <a:xfrm>
                <a:off x="321728" y="289605"/>
                <a:ext cx="4131737" cy="348602"/>
                <a:chOff x="719669" y="1322543"/>
                <a:chExt cx="4131737" cy="348602"/>
              </a:xfrm>
            </p:grpSpPr>
            <p:pic>
              <p:nvPicPr>
                <p:cNvPr id="10" name="그림 9">
                  <a:extLst>
                    <a:ext uri="{FF2B5EF4-FFF2-40B4-BE49-F238E27FC236}">
                      <a16:creationId xmlns:a16="http://schemas.microsoft.com/office/drawing/2014/main" id="{504671A1-79EE-4E0E-AE4D-368DBA6287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19669" y="1332591"/>
                  <a:ext cx="2667927" cy="323165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136F99ED-F0D1-42DC-81B3-CB16A022B712}"/>
                    </a:ext>
                  </a:extLst>
                </p:cNvPr>
                <p:cNvSpPr txBox="1"/>
                <p:nvPr/>
              </p:nvSpPr>
              <p:spPr>
                <a:xfrm>
                  <a:off x="719669" y="1322543"/>
                  <a:ext cx="357790" cy="323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500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09</a:t>
                  </a:r>
                  <a:endParaRPr lang="ko-KR" altLang="en-US" sz="15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12" name="직선 연결선 11">
                  <a:extLst>
                    <a:ext uri="{FF2B5EF4-FFF2-40B4-BE49-F238E27FC236}">
                      <a16:creationId xmlns:a16="http://schemas.microsoft.com/office/drawing/2014/main" id="{F070A1DF-B3B8-4045-95DC-039D77BA2C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8047" y="1601828"/>
                  <a:ext cx="214928" cy="0"/>
                </a:xfrm>
                <a:prstGeom prst="line">
                  <a:avLst/>
                </a:prstGeom>
                <a:noFill/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4CEDC04-2E21-4617-A7DD-1F47F71F587C}"/>
                    </a:ext>
                  </a:extLst>
                </p:cNvPr>
                <p:cNvSpPr txBox="1"/>
                <p:nvPr/>
              </p:nvSpPr>
              <p:spPr>
                <a:xfrm>
                  <a:off x="1071082" y="1332591"/>
                  <a:ext cx="37803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Coverage Details of Climate Insurance</a:t>
                  </a:r>
                  <a:endParaRPr lang="ko-KR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52534D2B-A956-407A-A1A4-AFB310007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0"/>
              <a:ext cx="12191998" cy="685799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8ECCB8-F833-4630-AF1D-B5D1FF27AF9E}"/>
                </a:ext>
              </a:extLst>
            </p:cNvPr>
            <p:cNvSpPr txBox="1"/>
            <p:nvPr/>
          </p:nvSpPr>
          <p:spPr>
            <a:xfrm>
              <a:off x="315350" y="315042"/>
              <a:ext cx="35779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50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09</a:t>
              </a:r>
              <a:endParaRPr lang="ko-KR" altLang="en-US" sz="1500" spc="-1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DF6BAAC-FF3E-4599-9858-3EB91B411ACB}"/>
                </a:ext>
              </a:extLst>
            </p:cNvPr>
            <p:cNvCxnSpPr>
              <a:cxnSpLocks/>
            </p:cNvCxnSpPr>
            <p:nvPr/>
          </p:nvCxnSpPr>
          <p:spPr>
            <a:xfrm>
              <a:off x="383728" y="594327"/>
              <a:ext cx="214928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1490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35F42DDE-D090-4988-89C9-A6F05B02500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F885AFE-FC2F-44BA-AAAA-88B0871F5DD1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3" name="그림 2">
                <a:extLst>
                  <a:ext uri="{FF2B5EF4-FFF2-40B4-BE49-F238E27FC236}">
                    <a16:creationId xmlns:a16="http://schemas.microsoft.com/office/drawing/2014/main" id="{A6AA7F17-8342-413D-9700-C35B5B6F89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2" name="그림 1">
                <a:extLst>
                  <a:ext uri="{FF2B5EF4-FFF2-40B4-BE49-F238E27FC236}">
                    <a16:creationId xmlns:a16="http://schemas.microsoft.com/office/drawing/2014/main" id="{2C9E3622-B780-4F5A-9076-7BC270068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V="1">
                <a:off x="701323" y="393699"/>
                <a:ext cx="842682" cy="174625"/>
              </a:xfrm>
              <a:prstGeom prst="rect">
                <a:avLst/>
              </a:prstGeom>
            </p:spPr>
          </p:pic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C80A11D3-50CE-49C6-8736-DB1C63B9442F}"/>
                  </a:ext>
                </a:extLst>
              </p:cNvPr>
              <p:cNvGrpSpPr/>
              <p:nvPr/>
            </p:nvGrpSpPr>
            <p:grpSpPr>
              <a:xfrm>
                <a:off x="279402" y="301195"/>
                <a:ext cx="357790" cy="323165"/>
                <a:chOff x="279402" y="602648"/>
                <a:chExt cx="357790" cy="323165"/>
              </a:xfrm>
              <a:solidFill>
                <a:schemeClr val="bg1"/>
              </a:solidFill>
            </p:grpSpPr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991D392A-7277-46E7-AD21-C2D8D737107F}"/>
                    </a:ext>
                  </a:extLst>
                </p:cNvPr>
                <p:cNvSpPr txBox="1"/>
                <p:nvPr/>
              </p:nvSpPr>
              <p:spPr>
                <a:xfrm>
                  <a:off x="279402" y="602648"/>
                  <a:ext cx="357790" cy="323165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500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10</a:t>
                  </a:r>
                  <a:endParaRPr lang="ko-KR" altLang="en-US" sz="15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6" name="직선 연결선 5">
                  <a:extLst>
                    <a:ext uri="{FF2B5EF4-FFF2-40B4-BE49-F238E27FC236}">
                      <a16:creationId xmlns:a16="http://schemas.microsoft.com/office/drawing/2014/main" id="{7EEB09EA-80B9-458B-8608-8A985842FF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7780" y="881933"/>
                  <a:ext cx="214928" cy="0"/>
                </a:xfrm>
                <a:prstGeom prst="line">
                  <a:avLst/>
                </a:prstGeom>
                <a:grpFill/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CBACAE-F1B4-4078-A510-1F2915EC412B}"/>
                  </a:ext>
                </a:extLst>
              </p:cNvPr>
              <p:cNvSpPr txBox="1"/>
              <p:nvPr/>
            </p:nvSpPr>
            <p:spPr>
              <a:xfrm>
                <a:off x="664683" y="311243"/>
                <a:ext cx="2755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Effects of Climate Insurance</a:t>
                </a:r>
                <a:endParaRPr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C4EF192F-70C6-4DE7-B494-87941A201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0"/>
              <a:ext cx="12191998" cy="685799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33F6623-7916-40E1-94FC-BCDF51036765}"/>
                </a:ext>
              </a:extLst>
            </p:cNvPr>
            <p:cNvSpPr txBox="1"/>
            <p:nvPr/>
          </p:nvSpPr>
          <p:spPr>
            <a:xfrm>
              <a:off x="260378" y="301195"/>
              <a:ext cx="35779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50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</a:t>
              </a:r>
              <a:endParaRPr lang="ko-KR" altLang="en-US" sz="1500" spc="-1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A6451D-0F15-448A-B770-E49CD3BC1017}"/>
                </a:ext>
              </a:extLst>
            </p:cNvPr>
            <p:cNvCxnSpPr>
              <a:cxnSpLocks/>
            </p:cNvCxnSpPr>
            <p:nvPr/>
          </p:nvCxnSpPr>
          <p:spPr>
            <a:xfrm>
              <a:off x="328756" y="580480"/>
              <a:ext cx="214928" cy="0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5492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1E59B052-7A6F-42E6-B0D6-0A816829B39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6F8408FA-CDC6-411C-B4DD-52889AE330DD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3" name="그림 2">
                <a:extLst>
                  <a:ext uri="{FF2B5EF4-FFF2-40B4-BE49-F238E27FC236}">
                    <a16:creationId xmlns:a16="http://schemas.microsoft.com/office/drawing/2014/main" id="{633E929B-3DA7-4FE0-BE40-7E4D0F8D76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648B3E54-3F0D-46F4-99F3-C0A08A27C302}"/>
                  </a:ext>
                </a:extLst>
              </p:cNvPr>
              <p:cNvGrpSpPr/>
              <p:nvPr/>
            </p:nvGrpSpPr>
            <p:grpSpPr>
              <a:xfrm>
                <a:off x="279402" y="301195"/>
                <a:ext cx="357790" cy="323165"/>
                <a:chOff x="279402" y="602648"/>
                <a:chExt cx="357790" cy="323165"/>
              </a:xfrm>
              <a:solidFill>
                <a:schemeClr val="bg1"/>
              </a:solidFill>
            </p:grpSpPr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A0BC6D13-CBF0-4F73-A650-39682E666F07}"/>
                    </a:ext>
                  </a:extLst>
                </p:cNvPr>
                <p:cNvSpPr txBox="1"/>
                <p:nvPr/>
              </p:nvSpPr>
              <p:spPr>
                <a:xfrm>
                  <a:off x="279402" y="602648"/>
                  <a:ext cx="357790" cy="323165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500" spc="-1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12</a:t>
                  </a:r>
                  <a:endParaRPr lang="ko-KR" altLang="en-US" sz="150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cxnSp>
              <p:nvCxnSpPr>
                <p:cNvPr id="6" name="직선 연결선 5">
                  <a:extLst>
                    <a:ext uri="{FF2B5EF4-FFF2-40B4-BE49-F238E27FC236}">
                      <a16:creationId xmlns:a16="http://schemas.microsoft.com/office/drawing/2014/main" id="{6408184F-0EC9-41EE-8CA3-3B4CB3D193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7780" y="881933"/>
                  <a:ext cx="214928" cy="0"/>
                </a:xfrm>
                <a:prstGeom prst="line">
                  <a:avLst/>
                </a:prstGeom>
                <a:grpFill/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9FBE2416-E4C5-466C-9D3D-38489626A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0"/>
              <a:ext cx="12191998" cy="685799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1FB0204-D54C-4830-AF4D-82A73C4E7923}"/>
                </a:ext>
              </a:extLst>
            </p:cNvPr>
            <p:cNvSpPr txBox="1"/>
            <p:nvPr/>
          </p:nvSpPr>
          <p:spPr>
            <a:xfrm>
              <a:off x="304804" y="318128"/>
              <a:ext cx="35779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50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</a:t>
              </a:r>
              <a:endParaRPr lang="ko-KR" altLang="en-US" sz="1500" spc="-1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0C1B7590-DB9C-46F7-A336-7E0710F0D4F3}"/>
                </a:ext>
              </a:extLst>
            </p:cNvPr>
            <p:cNvCxnSpPr>
              <a:cxnSpLocks/>
            </p:cNvCxnSpPr>
            <p:nvPr/>
          </p:nvCxnSpPr>
          <p:spPr>
            <a:xfrm>
              <a:off x="373182" y="597413"/>
              <a:ext cx="214928" cy="0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9418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30263BCF-193D-4BC8-84AD-DF856F361F1E}"/>
              </a:ext>
            </a:extLst>
          </p:cNvPr>
          <p:cNvGrpSpPr/>
          <p:nvPr/>
        </p:nvGrpSpPr>
        <p:grpSpPr>
          <a:xfrm>
            <a:off x="0" y="-1"/>
            <a:ext cx="12192000" cy="6858001"/>
            <a:chOff x="-95250" y="0"/>
            <a:chExt cx="12287249" cy="7073659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1164F28-3865-4332-AF33-1542415C1DB3}"/>
                </a:ext>
              </a:extLst>
            </p:cNvPr>
            <p:cNvGrpSpPr/>
            <p:nvPr/>
          </p:nvGrpSpPr>
          <p:grpSpPr>
            <a:xfrm>
              <a:off x="-95250" y="0"/>
              <a:ext cx="12287249" cy="7073659"/>
              <a:chOff x="9524" y="0"/>
              <a:chExt cx="12381019" cy="7015200"/>
            </a:xfrm>
          </p:grpSpPr>
          <p:pic>
            <p:nvPicPr>
              <p:cNvPr id="11" name="그림 10">
                <a:extLst>
                  <a:ext uri="{FF2B5EF4-FFF2-40B4-BE49-F238E27FC236}">
                    <a16:creationId xmlns:a16="http://schemas.microsoft.com/office/drawing/2014/main" id="{96A756B2-6160-42A2-B1D8-7D4E3F9623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3000" contrast="35000"/>
                        </a14:imgEffect>
                      </a14:imgLayer>
                    </a14:imgProps>
                  </a:ext>
                </a:extLst>
              </a:blip>
              <a:srcRect l="16650" t="2917" r="1307" b="16323"/>
              <a:stretch/>
            </p:blipFill>
            <p:spPr>
              <a:xfrm>
                <a:off x="9524" y="0"/>
                <a:ext cx="12381019" cy="7015200"/>
              </a:xfrm>
              <a:prstGeom prst="rect">
                <a:avLst/>
              </a:prstGeom>
            </p:spPr>
          </p:pic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6787BC69-B197-4CEE-A4FB-4BD08F65687F}"/>
                  </a:ext>
                </a:extLst>
              </p:cNvPr>
              <p:cNvSpPr/>
              <p:nvPr/>
            </p:nvSpPr>
            <p:spPr>
              <a:xfrm>
                <a:off x="9524" y="0"/>
                <a:ext cx="12381018" cy="5067300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100000">
                    <a:srgbClr val="FFFFFF">
                      <a:alpha val="0"/>
                    </a:srgbClr>
                  </a:gs>
                  <a:gs pos="74000">
                    <a:schemeClr val="bg1">
                      <a:alpha val="56000"/>
                    </a:schemeClr>
                  </a:gs>
                  <a:gs pos="45140">
                    <a:schemeClr val="bg1">
                      <a:alpha val="88000"/>
                    </a:schemeClr>
                  </a:gs>
                  <a:gs pos="83000">
                    <a:schemeClr val="bg1">
                      <a:alpha val="54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pic>
          <p:nvPicPr>
            <p:cNvPr id="6" name="Picture 1">
              <a:extLst>
                <a:ext uri="{FF2B5EF4-FFF2-40B4-BE49-F238E27FC236}">
                  <a16:creationId xmlns:a16="http://schemas.microsoft.com/office/drawing/2014/main" id="{7A08867F-596D-4662-B2EB-569F3347FB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1" t="19580" r="19772" b="13922"/>
            <a:stretch/>
          </p:blipFill>
          <p:spPr>
            <a:xfrm>
              <a:off x="10618262" y="228601"/>
              <a:ext cx="1278463" cy="806946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39B756BE-B2F1-44E4-8F91-6364527AA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0250" y="3867476"/>
              <a:ext cx="2067372" cy="102319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80E148-84B3-4A0D-B113-B834AD8804C0}"/>
                </a:ext>
              </a:extLst>
            </p:cNvPr>
            <p:cNvSpPr txBox="1"/>
            <p:nvPr/>
          </p:nvSpPr>
          <p:spPr>
            <a:xfrm>
              <a:off x="1447799" y="1768353"/>
              <a:ext cx="9353351" cy="539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spc="-150" dirty="0">
                  <a:latin typeface="HY견고딕" panose="02030600000101010101" pitchFamily="18" charset="-127"/>
                  <a:ea typeface="HY견고딕" panose="02030600000101010101" pitchFamily="18" charset="-127"/>
                  <a:cs typeface="Arial" panose="020B0604020202020204" pitchFamily="34" charset="0"/>
                </a:rPr>
                <a:t>An Essential Safety Net in the Era of Climate Crisis</a:t>
              </a:r>
              <a:endParaRPr lang="ko-KR" altLang="en-US" sz="2800" spc="-150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994C799-5A24-4715-90C6-818C0DD295AA}"/>
                </a:ext>
              </a:extLst>
            </p:cNvPr>
            <p:cNvSpPr txBox="1"/>
            <p:nvPr/>
          </p:nvSpPr>
          <p:spPr>
            <a:xfrm>
              <a:off x="3183466" y="2638065"/>
              <a:ext cx="829733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400" spc="-150" dirty="0">
                  <a:solidFill>
                    <a:srgbClr val="0E4194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rial" panose="020B0604020202020204" pitchFamily="34" charset="0"/>
                </a:rPr>
                <a:t>Gyeonggi Climate Insurance</a:t>
              </a:r>
              <a:endParaRPr lang="ko-KR" altLang="en-US" sz="4400" spc="-150" dirty="0">
                <a:solidFill>
                  <a:srgbClr val="0E4194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E03F54-E48F-4F79-BFE7-38651C2A32F6}"/>
                </a:ext>
              </a:extLst>
            </p:cNvPr>
            <p:cNvSpPr txBox="1"/>
            <p:nvPr/>
          </p:nvSpPr>
          <p:spPr>
            <a:xfrm>
              <a:off x="5100941" y="3867475"/>
              <a:ext cx="4339391" cy="923330"/>
            </a:xfrm>
            <a:prstGeom prst="rect">
              <a:avLst/>
            </a:prstGeom>
            <a:noFill/>
            <a:ln>
              <a:solidFill>
                <a:srgbClr val="299738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dirty="0">
                  <a:solidFill>
                    <a:srgbClr val="299738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rial" panose="020B0604020202020204" pitchFamily="34" charset="0"/>
                </a:rPr>
                <a:t>Thank you</a:t>
              </a:r>
              <a:endParaRPr lang="ko-KR" altLang="en-US" sz="5400" dirty="0">
                <a:solidFill>
                  <a:srgbClr val="299738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6668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1937</TotalTime>
  <Words>203</Words>
  <Application>Microsoft Office PowerPoint</Application>
  <PresentationFormat>와이드스크린</PresentationFormat>
  <Paragraphs>41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HY견고딕</vt:lpstr>
      <vt:lpstr>KoPub돋움체 Bold</vt:lpstr>
      <vt:lpstr>맑은 고딕</vt:lpstr>
      <vt:lpstr>Abadi</vt:lpstr>
      <vt:lpstr>Arial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Sim</dc:creator>
  <cp:lastModifiedBy>user</cp:lastModifiedBy>
  <cp:revision>88</cp:revision>
  <dcterms:created xsi:type="dcterms:W3CDTF">2024-09-21T07:01:49Z</dcterms:created>
  <dcterms:modified xsi:type="dcterms:W3CDTF">2026-03-23T05:06:41Z</dcterms:modified>
</cp:coreProperties>
</file>