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5113000" cy="10693400"/>
  <p:notesSz cx="6858000" cy="9144000"/>
  <p:embeddedFontLst>
    <p:embeddedFont>
      <p:font typeface="Helvetica Now" panose="020B0604020202020204" charset="0"/>
      <p:regular r:id="rId6"/>
    </p:embeddedFont>
    <p:embeddedFont>
      <p:font typeface="Noto Sans" panose="020B0502040504020204" pitchFamily="34" charset="0"/>
      <p:regular r:id="rId7"/>
    </p:embeddedFont>
    <p:embeddedFont>
      <p:font typeface="Noto Sans Bold" panose="020B0802040504020204" charset="0"/>
      <p:regular r:id="rId8"/>
    </p:embeddedFont>
    <p:embeddedFont>
      <p:font typeface="Noto Sans Italics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4" d="100"/>
          <a:sy n="104" d="100"/>
        </p:scale>
        <p:origin x="1492" y="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RYHILL Jamie, GOV/GIP" userId="aa6045d5-98eb-4838-8cd0-72c60e6f21fe" providerId="ADAL" clId="{87E2636F-2BD2-4784-8D34-E3C610DA79FF}"/>
    <pc:docChg chg="custSel mod modMainMaster">
      <pc:chgData name="BERRYHILL Jamie, GOV/GIP" userId="aa6045d5-98eb-4838-8cd0-72c60e6f21fe" providerId="ADAL" clId="{87E2636F-2BD2-4784-8D34-E3C610DA79FF}" dt="2026-07-31T15:53:08.333" v="4" actId="478"/>
      <pc:docMkLst>
        <pc:docMk/>
      </pc:docMkLst>
      <pc:sldMasterChg chg="delSp modSp mod">
        <pc:chgData name="BERRYHILL Jamie, GOV/GIP" userId="aa6045d5-98eb-4838-8cd0-72c60e6f21fe" providerId="ADAL" clId="{87E2636F-2BD2-4784-8D34-E3C610DA79FF}" dt="2026-07-31T15:53:08.333" v="4" actId="478"/>
        <pc:sldMasterMkLst>
          <pc:docMk/>
          <pc:sldMasterMk cId="0" sldId="2147483648"/>
        </pc:sldMasterMkLst>
        <pc:spChg chg="add del mod">
          <ac:chgData name="BERRYHILL Jamie, GOV/GIP" userId="aa6045d5-98eb-4838-8cd0-72c60e6f21fe" providerId="ADAL" clId="{87E2636F-2BD2-4784-8D34-E3C610DA79FF}" dt="2026-07-31T15:53:08.333" v="4" actId="478"/>
          <ac:spMkLst>
            <pc:docMk/>
            <pc:sldMasterMk cId="0" sldId="2147483648"/>
            <ac:spMk id="8" creationId="{76A13E8A-386B-4ABB-1F96-49CF7E050BFB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69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69200" y="9431963"/>
            <a:ext cx="2487309" cy="612111"/>
          </a:xfrm>
          <a:custGeom>
            <a:avLst/>
            <a:gdLst/>
            <a:ahLst/>
            <a:cxnLst/>
            <a:rect l="l" t="t" r="r" b="b"/>
            <a:pathLst>
              <a:path w="2487309" h="612111">
                <a:moveTo>
                  <a:pt x="0" y="0"/>
                </a:moveTo>
                <a:lnTo>
                  <a:pt x="2487309" y="0"/>
                </a:lnTo>
                <a:lnTo>
                  <a:pt x="2487309" y="612111"/>
                </a:lnTo>
                <a:lnTo>
                  <a:pt x="0" y="61211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07121" y="5500608"/>
            <a:ext cx="6413400" cy="1694432"/>
            <a:chOff x="0" y="0"/>
            <a:chExt cx="1625144" cy="4293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25144" cy="429366"/>
            </a:xfrm>
            <a:custGeom>
              <a:avLst/>
              <a:gdLst/>
              <a:ahLst/>
              <a:cxnLst/>
              <a:rect l="l" t="t" r="r" b="b"/>
              <a:pathLst>
                <a:path w="1625144" h="429366">
                  <a:moveTo>
                    <a:pt x="0" y="0"/>
                  </a:moveTo>
                  <a:lnTo>
                    <a:pt x="1625144" y="0"/>
                  </a:lnTo>
                  <a:lnTo>
                    <a:pt x="1625144" y="429366"/>
                  </a:lnTo>
                  <a:lnTo>
                    <a:pt x="0" y="429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25144" cy="467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45214" y="6355890"/>
            <a:ext cx="151287" cy="151287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45214" y="6654423"/>
            <a:ext cx="151287" cy="151287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45214" y="6952956"/>
            <a:ext cx="151287" cy="151287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07000" y="1959922"/>
            <a:ext cx="12904200" cy="1694432"/>
            <a:chOff x="0" y="0"/>
            <a:chExt cx="3269901" cy="42936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269901" cy="429366"/>
            </a:xfrm>
            <a:custGeom>
              <a:avLst/>
              <a:gdLst/>
              <a:ahLst/>
              <a:cxnLst/>
              <a:rect l="l" t="t" r="r" b="b"/>
              <a:pathLst>
                <a:path w="3269901" h="429366">
                  <a:moveTo>
                    <a:pt x="0" y="0"/>
                  </a:moveTo>
                  <a:lnTo>
                    <a:pt x="3269901" y="0"/>
                  </a:lnTo>
                  <a:lnTo>
                    <a:pt x="3269901" y="429366"/>
                  </a:lnTo>
                  <a:lnTo>
                    <a:pt x="0" y="429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3269901" cy="467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07121" y="3730265"/>
            <a:ext cx="12905758" cy="1694432"/>
            <a:chOff x="0" y="0"/>
            <a:chExt cx="3270296" cy="42936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270296" cy="429366"/>
            </a:xfrm>
            <a:custGeom>
              <a:avLst/>
              <a:gdLst/>
              <a:ahLst/>
              <a:cxnLst/>
              <a:rect l="l" t="t" r="r" b="b"/>
              <a:pathLst>
                <a:path w="3270296" h="429366">
                  <a:moveTo>
                    <a:pt x="0" y="0"/>
                  </a:moveTo>
                  <a:lnTo>
                    <a:pt x="3270296" y="0"/>
                  </a:lnTo>
                  <a:lnTo>
                    <a:pt x="3270296" y="429366"/>
                  </a:lnTo>
                  <a:lnTo>
                    <a:pt x="0" y="429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3270296" cy="467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08800" y="7271095"/>
            <a:ext cx="6413400" cy="1694432"/>
            <a:chOff x="0" y="0"/>
            <a:chExt cx="1625144" cy="42936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625144" cy="429366"/>
            </a:xfrm>
            <a:custGeom>
              <a:avLst/>
              <a:gdLst/>
              <a:ahLst/>
              <a:cxnLst/>
              <a:rect l="l" t="t" r="r" b="b"/>
              <a:pathLst>
                <a:path w="1625144" h="429366">
                  <a:moveTo>
                    <a:pt x="0" y="0"/>
                  </a:moveTo>
                  <a:lnTo>
                    <a:pt x="1625144" y="0"/>
                  </a:lnTo>
                  <a:lnTo>
                    <a:pt x="1625144" y="429366"/>
                  </a:lnTo>
                  <a:lnTo>
                    <a:pt x="0" y="429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625144" cy="467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596661" y="5500608"/>
            <a:ext cx="6413279" cy="1694432"/>
            <a:chOff x="0" y="0"/>
            <a:chExt cx="1625113" cy="42936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1625113" cy="429366"/>
            </a:xfrm>
            <a:custGeom>
              <a:avLst/>
              <a:gdLst/>
              <a:ahLst/>
              <a:cxnLst/>
              <a:rect l="l" t="t" r="r" b="b"/>
              <a:pathLst>
                <a:path w="1625113" h="429366">
                  <a:moveTo>
                    <a:pt x="0" y="0"/>
                  </a:moveTo>
                  <a:lnTo>
                    <a:pt x="1625113" y="0"/>
                  </a:lnTo>
                  <a:lnTo>
                    <a:pt x="1625113" y="429366"/>
                  </a:lnTo>
                  <a:lnTo>
                    <a:pt x="0" y="429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38100"/>
              <a:ext cx="1625113" cy="467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596661" y="7271095"/>
            <a:ext cx="6413279" cy="1694432"/>
            <a:chOff x="0" y="0"/>
            <a:chExt cx="1625113" cy="42936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625113" cy="429366"/>
            </a:xfrm>
            <a:custGeom>
              <a:avLst/>
              <a:gdLst/>
              <a:ahLst/>
              <a:cxnLst/>
              <a:rect l="l" t="t" r="r" b="b"/>
              <a:pathLst>
                <a:path w="1625113" h="429366">
                  <a:moveTo>
                    <a:pt x="0" y="0"/>
                  </a:moveTo>
                  <a:lnTo>
                    <a:pt x="1625113" y="0"/>
                  </a:lnTo>
                  <a:lnTo>
                    <a:pt x="1625113" y="429366"/>
                  </a:lnTo>
                  <a:lnTo>
                    <a:pt x="0" y="42936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625113" cy="467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069200" y="552676"/>
            <a:ext cx="12940740" cy="87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40"/>
              </a:lnSpc>
            </a:pPr>
            <a:r>
              <a:rPr lang="en-US" sz="5100">
                <a:solidFill>
                  <a:srgbClr val="FFFFFF"/>
                </a:solidFill>
                <a:latin typeface="Helvetica Now"/>
                <a:ea typeface="Helvetica Now"/>
                <a:cs typeface="Helvetica Now"/>
                <a:sym typeface="Helvetica Now"/>
              </a:rPr>
              <a:t>AI in Government Suitability Canvas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74167" y="2094110"/>
            <a:ext cx="328667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Problem Statement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74167" y="2521713"/>
            <a:ext cx="5596533" cy="20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What is the problem being addressed and how do we measure outcomes?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74167" y="3828190"/>
            <a:ext cx="2075458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Alternative(s)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74167" y="4253005"/>
            <a:ext cx="3286670" cy="20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What else could address this problem?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74167" y="5596002"/>
            <a:ext cx="2754213" cy="40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dirty="0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AI Value Adds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74167" y="6020817"/>
            <a:ext cx="4394200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Does the ideal future state benefit from any of the following?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74167" y="7366345"/>
            <a:ext cx="726182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Data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74167" y="7791159"/>
            <a:ext cx="4394200" cy="20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Do we have enough quality data available and accessible?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728307" y="5596002"/>
            <a:ext cx="2266593" cy="40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dirty="0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Optimally AI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728306" y="6020817"/>
            <a:ext cx="5466993" cy="421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Expand upon the selected AI Value Add.</a:t>
            </a:r>
          </a:p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How does the problem uniquely benefit from AI over the alternatives?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728307" y="7366345"/>
            <a:ext cx="1911747" cy="40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dirty="0">
                <a:solidFill>
                  <a:srgbClr val="00000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Feasibility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728307" y="7791160"/>
            <a:ext cx="4988620" cy="407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Which current AI capability could optimally accomplish this? </a:t>
            </a:r>
          </a:p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(Deep learning, natural language processing, etc.)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728306" y="9292282"/>
            <a:ext cx="3485793" cy="406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dirty="0">
                <a:solidFill>
                  <a:srgbClr val="FFFFFF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Tools &amp; Resources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728307" y="9725939"/>
            <a:ext cx="6322493" cy="61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AI in Government Hub - https://oecd.ai/en/gov</a:t>
            </a:r>
          </a:p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Governing with AI Report - https://oe.cd/gov-ai-report</a:t>
            </a:r>
          </a:p>
          <a:p>
            <a:pPr algn="l">
              <a:lnSpc>
                <a:spcPts val="1679"/>
              </a:lnSpc>
            </a:pPr>
            <a:r>
              <a:rPr lang="en-US" sz="1200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Toolkit Navigator -  https://oecd-opsi.org/toolkit-navigator/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669388" y="6309057"/>
            <a:ext cx="395039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i="1">
                <a:solidFill>
                  <a:srgbClr val="000000"/>
                </a:solidFill>
                <a:latin typeface="Noto Sans Italics"/>
                <a:ea typeface="Noto Sans Italics"/>
                <a:cs typeface="Noto Sans Italics"/>
                <a:sym typeface="Noto Sans Italics"/>
              </a:rPr>
              <a:t>Automated, streamlined or tailored processes and services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669388" y="6621482"/>
            <a:ext cx="4394200" cy="20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i="1" dirty="0">
                <a:solidFill>
                  <a:srgbClr val="000000"/>
                </a:solidFill>
                <a:latin typeface="Noto Sans Italics"/>
                <a:ea typeface="Noto Sans Italics"/>
                <a:cs typeface="Noto Sans Italics"/>
                <a:sym typeface="Noto Sans Italics"/>
              </a:rPr>
              <a:t>Better decision-making, sense-making or forecasting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669388" y="6920014"/>
            <a:ext cx="3950395" cy="203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679"/>
              </a:lnSpc>
              <a:spcBef>
                <a:spcPct val="0"/>
              </a:spcBef>
            </a:pPr>
            <a:r>
              <a:rPr lang="en-US" sz="1200" i="1" dirty="0">
                <a:solidFill>
                  <a:srgbClr val="000000"/>
                </a:solidFill>
                <a:latin typeface="Noto Sans Italics"/>
                <a:ea typeface="Noto Sans Italics"/>
                <a:cs typeface="Noto Sans Italics"/>
                <a:sym typeface="Noto Sans Italics"/>
              </a:rPr>
              <a:t>Enhanced accountability or anomaly detection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293672-71c8-4cc8-8028-64c642c74053" xsi:nil="true"/>
    <lcf76f155ced4ddcb4097134ff3c332f xmlns="2350ba5c-ed40-44bc-bff2-fe3ea2c311a8">
      <Terms xmlns="http://schemas.microsoft.com/office/infopath/2007/PartnerControls"/>
    </lcf76f155ced4ddcb4097134ff3c332f>
    <Country_x002f_Countries_x002f_Region xmlns="2350ba5c-ed40-44bc-bff2-fe3ea2c311a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592F4661C3B148BC6CDB021E3E8CCF" ma:contentTypeVersion="21" ma:contentTypeDescription="Create a new document." ma:contentTypeScope="" ma:versionID="c0dbc53e13ab1a283e136c9aae4cbe3c">
  <xsd:schema xmlns:xsd="http://www.w3.org/2001/XMLSchema" xmlns:xs="http://www.w3.org/2001/XMLSchema" xmlns:p="http://schemas.microsoft.com/office/2006/metadata/properties" xmlns:ns2="2350ba5c-ed40-44bc-bff2-fe3ea2c311a8" xmlns:ns3="68293672-71c8-4cc8-8028-64c642c74053" targetNamespace="http://schemas.microsoft.com/office/2006/metadata/properties" ma:root="true" ma:fieldsID="ea86f229e7eaad14ba6e39c7eddf0f4b" ns2:_="" ns3:_="">
    <xsd:import namespace="2350ba5c-ed40-44bc-bff2-fe3ea2c311a8"/>
    <xsd:import namespace="68293672-71c8-4cc8-8028-64c642c740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Country_x002f_Countries_x002f_Region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50ba5c-ed40-44bc-bff2-fe3ea2c311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4b2addfa-c26d-4e3b-b240-f6c3bd3828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ountry_x002f_Countries_x002f_Region" ma:index="23" nillable="true" ma:displayName="Country / Countries / Region" ma:format="Dropdown" ma:internalName="Country_x002f_Countries_x002f_Region">
      <xsd:simpleType>
        <xsd:restriction base="dms:Choice">
          <xsd:enumeration value="Afghanistan"/>
          <xsd:enumeration value="Albania"/>
          <xsd:enumeration value="Algeria"/>
          <xsd:enumeration value="Andorra"/>
          <xsd:enumeration value="Angola"/>
          <xsd:enumeration value="Antigua and Barbuda"/>
          <xsd:enumeration value="Argentina"/>
          <xsd:enumeration value="Armenia"/>
          <xsd:enumeration value="Australia"/>
          <xsd:enumeration value="Austria"/>
          <xsd:enumeration value="Azerbaijan"/>
          <xsd:enumeration value="Bahamas"/>
          <xsd:enumeration value="Bahrain"/>
          <xsd:enumeration value="Bangladesh"/>
          <xsd:enumeration value="Barbados"/>
          <xsd:enumeration value="Belarus"/>
          <xsd:enumeration value="Belgium"/>
          <xsd:enumeration value="Belize"/>
          <xsd:enumeration value="Benin"/>
          <xsd:enumeration value="Bhutan"/>
          <xsd:enumeration value="Bolivia"/>
          <xsd:enumeration value="Bosnia and Herzegovina"/>
          <xsd:enumeration value="Botswana"/>
          <xsd:enumeration value="Brazil"/>
          <xsd:enumeration value="Brunei"/>
          <xsd:enumeration value="Bulgaria"/>
          <xsd:enumeration value="Burkina Faso"/>
          <xsd:enumeration value="Burundi"/>
          <xsd:enumeration value="Côte d'Ivoire"/>
          <xsd:enumeration value="Cabo Verde"/>
          <xsd:enumeration value="Cambodia"/>
          <xsd:enumeration value="Cameroon"/>
          <xsd:enumeration value="Canada"/>
          <xsd:enumeration value="Central African Republic"/>
          <xsd:enumeration value="Chad"/>
          <xsd:enumeration value="Chile"/>
          <xsd:enumeration value="China"/>
          <xsd:enumeration value="Colombia"/>
          <xsd:enumeration value="Comoros"/>
          <xsd:enumeration value="Congo (Congo-Brazzaville)"/>
          <xsd:enumeration value="Costa Rica"/>
          <xsd:enumeration value="Croatia"/>
          <xsd:enumeration value="Cuba"/>
          <xsd:enumeration value="Cyprus"/>
          <xsd:enumeration value="Czechia (Czech Republic)"/>
          <xsd:enumeration value="Democratic Republic of the Congo"/>
          <xsd:enumeration value="Denmark"/>
          <xsd:enumeration value="Djibouti"/>
          <xsd:enumeration value="Dominica"/>
          <xsd:enumeration value="Dominican Republic"/>
          <xsd:enumeration value="Ecuador"/>
          <xsd:enumeration value="Egypt"/>
          <xsd:enumeration value="El Salvador"/>
          <xsd:enumeration value="Equatorial Guinea"/>
          <xsd:enumeration value="Eritrea"/>
          <xsd:enumeration value="Estonia"/>
          <xsd:enumeration value="Eswatini (fmr. &quot;Swaziland&quot;)"/>
          <xsd:enumeration value="Ethiopia"/>
          <xsd:enumeration value="Fiji"/>
          <xsd:enumeration value="Finland"/>
          <xsd:enumeration value="France"/>
          <xsd:enumeration value="Gabon"/>
          <xsd:enumeration value="Gambia"/>
          <xsd:enumeration value="Georgia"/>
          <xsd:enumeration value="Germany"/>
          <xsd:enumeration value="Ghana"/>
          <xsd:enumeration value="Greece"/>
          <xsd:enumeration value="Grenada"/>
          <xsd:enumeration value="Guatemala"/>
          <xsd:enumeration value="Guinea"/>
          <xsd:enumeration value="Guinea-Bissau"/>
          <xsd:enumeration value="Guyana"/>
          <xsd:enumeration value="Haiti"/>
          <xsd:enumeration value="Holy See"/>
          <xsd:enumeration value="Honduras"/>
          <xsd:enumeration value="Hungary"/>
          <xsd:enumeration value="Iceland"/>
          <xsd:enumeration value="India"/>
          <xsd:enumeration value="Indonesia"/>
          <xsd:enumeration value="Iran"/>
          <xsd:enumeration value="Iraq"/>
          <xsd:enumeration value="Ireland"/>
          <xsd:enumeration value="Israel"/>
          <xsd:enumeration value="Italy"/>
          <xsd:enumeration value="Jamaica"/>
          <xsd:enumeration value="Japan"/>
          <xsd:enumeration value="Jordan"/>
          <xsd:enumeration value="Kazakhstan"/>
          <xsd:enumeration value="Kenya"/>
          <xsd:enumeration value="Kiribati"/>
          <xsd:enumeration value="Kuwait"/>
          <xsd:enumeration value="Kyrgyzstan"/>
          <xsd:enumeration value="Laos"/>
          <xsd:enumeration value="Latvia"/>
          <xsd:enumeration value="Lebanon"/>
          <xsd:enumeration value="Lesotho"/>
          <xsd:enumeration value="Liberia"/>
          <xsd:enumeration value="Libya"/>
          <xsd:enumeration value="Liechtenstein"/>
          <xsd:enumeration value="Lithuania"/>
          <xsd:enumeration value="Luxembourg"/>
          <xsd:enumeration value="Madagascar"/>
          <xsd:enumeration value="Malawi"/>
          <xsd:enumeration value="Malaysia"/>
          <xsd:enumeration value="Maldives"/>
          <xsd:enumeration value="Mali"/>
          <xsd:enumeration value="Malta"/>
          <xsd:enumeration value="Marshall Islands"/>
          <xsd:enumeration value="Mauritania"/>
          <xsd:enumeration value="Mauritius"/>
          <xsd:enumeration value="Mexico"/>
          <xsd:enumeration value="Micronesia"/>
          <xsd:enumeration value="Moldova"/>
          <xsd:enumeration value="Monaco"/>
          <xsd:enumeration value="Mongolia"/>
          <xsd:enumeration value="Montenegro"/>
          <xsd:enumeration value="Morocco"/>
          <xsd:enumeration value="Mozambique"/>
          <xsd:enumeration value="Myanmar (formerly Burma)"/>
          <xsd:enumeration value="Namibia"/>
          <xsd:enumeration value="Nauru"/>
          <xsd:enumeration value="Nepal"/>
          <xsd:enumeration value="Netherlands"/>
          <xsd:enumeration value="New Zealand"/>
          <xsd:enumeration value="Nicaragua"/>
          <xsd:enumeration value="Niger"/>
          <xsd:enumeration value="Nigeria"/>
          <xsd:enumeration value="North Korea"/>
          <xsd:enumeration value="North Macedonia"/>
          <xsd:enumeration value="Norway"/>
          <xsd:enumeration value="Oman"/>
          <xsd:enumeration value="Pakistan"/>
          <xsd:enumeration value="Palau"/>
          <xsd:enumeration value="Palestine State"/>
          <xsd:enumeration value="Panama"/>
          <xsd:enumeration value="Papua New Guinea"/>
          <xsd:enumeration value="Paraguay"/>
          <xsd:enumeration value="Peru"/>
          <xsd:enumeration value="Philippines"/>
          <xsd:enumeration value="Poland"/>
          <xsd:enumeration value="Portugal"/>
          <xsd:enumeration value="Qatar"/>
          <xsd:enumeration value="Romania"/>
          <xsd:enumeration value="Russia"/>
          <xsd:enumeration value="Rwanda"/>
          <xsd:enumeration value="Saint Kitts and Nevis"/>
          <xsd:enumeration value="Saint Lucia"/>
          <xsd:enumeration value="Saint Vincent and the Grenadines"/>
          <xsd:enumeration value="Samoa"/>
          <xsd:enumeration value="San Marino"/>
          <xsd:enumeration value="Sao Tome and Principe"/>
          <xsd:enumeration value="Saudi Arabia"/>
          <xsd:enumeration value="Senegal"/>
          <xsd:enumeration value="Serbia"/>
          <xsd:enumeration value="Seychelles"/>
          <xsd:enumeration value="Sierra Leone"/>
          <xsd:enumeration value="Singapore"/>
          <xsd:enumeration value="Slovakia"/>
          <xsd:enumeration value="Slovenia"/>
          <xsd:enumeration value="Solomon Islands"/>
          <xsd:enumeration value="Somalia"/>
          <xsd:enumeration value="South Africa"/>
          <xsd:enumeration value="South Korea"/>
          <xsd:enumeration value="South Sudan"/>
          <xsd:enumeration value="Spain"/>
          <xsd:enumeration value="Sri Lanka"/>
          <xsd:enumeration value="Sudan"/>
          <xsd:enumeration value="Suriname"/>
          <xsd:enumeration value="Sweden"/>
          <xsd:enumeration value="Switzerland"/>
          <xsd:enumeration value="Syria"/>
          <xsd:enumeration value="Tajikistan"/>
          <xsd:enumeration value="Tanzania"/>
          <xsd:enumeration value="Thailand"/>
          <xsd:enumeration value="Timor-Leste"/>
          <xsd:enumeration value="Togo"/>
          <xsd:enumeration value="Tonga"/>
          <xsd:enumeration value="Trinidad and Tobago"/>
          <xsd:enumeration value="Tunisia"/>
          <xsd:enumeration value="Turkey"/>
          <xsd:enumeration value="Turkmenistan"/>
          <xsd:enumeration value="Tuvalu"/>
          <xsd:enumeration value="Uganda"/>
          <xsd:enumeration value="Ukraine"/>
          <xsd:enumeration value="United Arab Emirates"/>
          <xsd:enumeration value="United Kingdom"/>
          <xsd:enumeration value="United States of America"/>
          <xsd:enumeration value="Uruguay"/>
          <xsd:enumeration value="Uzbekistan"/>
          <xsd:enumeration value="Vanuatu"/>
          <xsd:enumeration value="Venezuela"/>
          <xsd:enumeration value="Vietnam"/>
          <xsd:enumeration value="Yemen"/>
          <xsd:enumeration value="Zambia"/>
          <xsd:enumeration value="Zimbabwe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93672-71c8-4cc8-8028-64c642c7405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1358fda-71d0-46d1-b635-7e4a95088b86}" ma:internalName="TaxCatchAll" ma:showField="CatchAllData" ma:web="68293672-71c8-4cc8-8028-64c642c740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AD413D-8012-412A-BFB3-76E49CB22283}">
  <ds:schemaRefs>
    <ds:schemaRef ds:uri="http://schemas.microsoft.com/office/2006/metadata/properties"/>
    <ds:schemaRef ds:uri="http://schemas.microsoft.com/office/infopath/2007/PartnerControls"/>
    <ds:schemaRef ds:uri="68293672-71c8-4cc8-8028-64c642c74053"/>
    <ds:schemaRef ds:uri="2350ba5c-ed40-44bc-bff2-fe3ea2c311a8"/>
  </ds:schemaRefs>
</ds:datastoreItem>
</file>

<file path=customXml/itemProps2.xml><?xml version="1.0" encoding="utf-8"?>
<ds:datastoreItem xmlns:ds="http://schemas.openxmlformats.org/officeDocument/2006/customXml" ds:itemID="{0BD39242-BED7-4504-A3C9-FF644FD79E1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59C50D-B7EA-4099-A300-FDC4CE01EC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50ba5c-ed40-44bc-bff2-fe3ea2c311a8"/>
    <ds:schemaRef ds:uri="68293672-71c8-4cc8-8028-64c642c740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158</Words>
  <Application>Microsoft Office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Now</vt:lpstr>
      <vt:lpstr>Noto Sans</vt:lpstr>
      <vt:lpstr>Noto Sans Bold</vt:lpstr>
      <vt:lpstr>Noto Sans Italics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in Government Suitability Canvas</dc:title>
  <dc:creator>BERRYHILL Jamie, GOV/GIP</dc:creator>
  <cp:lastModifiedBy>BERRYHILL Jamie</cp:lastModifiedBy>
  <cp:revision>2</cp:revision>
  <dcterms:created xsi:type="dcterms:W3CDTF">2006-08-16T00:00:00Z</dcterms:created>
  <dcterms:modified xsi:type="dcterms:W3CDTF">2026-07-31T15:53:12Z</dcterms:modified>
  <dc:identifier>DAHBONNEi7c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0x0101007A592F4661C3B148BC6CDB021E3E8CCF</vt:lpwstr>
  </property>
  <property fmtid="{D5CDD505-2E9C-101B-9397-08002B2CF9AE}" pid="3" name="MSIP_Label_0b2d0c28-e13a-4801-bbf0-29bdaa81743b_Enabled">
    <vt:lpwstr>true</vt:lpwstr>
  </property>
  <property fmtid="{D5CDD505-2E9C-101B-9397-08002B2CF9AE}" pid="4" name="MSIP_Label_0b2d0c28-e13a-4801-bbf0-29bdaa81743b_SetDate">
    <vt:lpwstr>2026-07-31T15:52:30Z</vt:lpwstr>
  </property>
  <property fmtid="{D5CDD505-2E9C-101B-9397-08002B2CF9AE}" pid="5" name="MSIP_Label_0b2d0c28-e13a-4801-bbf0-29bdaa81743b_Method">
    <vt:lpwstr>Privileged</vt:lpwstr>
  </property>
  <property fmtid="{D5CDD505-2E9C-101B-9397-08002B2CF9AE}" pid="6" name="MSIP_Label_0b2d0c28-e13a-4801-bbf0-29bdaa81743b_Name">
    <vt:lpwstr>Unclassified</vt:lpwstr>
  </property>
  <property fmtid="{D5CDD505-2E9C-101B-9397-08002B2CF9AE}" pid="7" name="MSIP_Label_0b2d0c28-e13a-4801-bbf0-29bdaa81743b_SiteId">
    <vt:lpwstr>ac41c7d4-1f61-460d-b0f4-fc925a2b471c</vt:lpwstr>
  </property>
  <property fmtid="{D5CDD505-2E9C-101B-9397-08002B2CF9AE}" pid="8" name="MSIP_Label_0b2d0c28-e13a-4801-bbf0-29bdaa81743b_ActionId">
    <vt:lpwstr>691dd895-a000-4d24-9b34-698d7e1bed4c</vt:lpwstr>
  </property>
  <property fmtid="{D5CDD505-2E9C-101B-9397-08002B2CF9AE}" pid="9" name="MSIP_Label_0b2d0c28-e13a-4801-bbf0-29bdaa81743b_ContentBits">
    <vt:lpwstr>2</vt:lpwstr>
  </property>
  <property fmtid="{D5CDD505-2E9C-101B-9397-08002B2CF9AE}" pid="10" name="MSIP_Label_0b2d0c28-e13a-4801-bbf0-29bdaa81743b_Tag">
    <vt:lpwstr>10, 0, 1, 1</vt:lpwstr>
  </property>
  <property fmtid="{D5CDD505-2E9C-101B-9397-08002B2CF9AE}" pid="11" name="ClassificationContentMarkingFooterLocations">
    <vt:lpwstr>Office Theme:8</vt:lpwstr>
  </property>
  <property fmtid="{D5CDD505-2E9C-101B-9397-08002B2CF9AE}" pid="12" name="ClassificationContentMarkingFooterText">
    <vt:lpwstr>Unclassified - Non classifié</vt:lpwstr>
  </property>
</Properties>
</file>